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9.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0.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3.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14.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5.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5"/>
  </p:notesMasterIdLst>
  <p:sldIdLst>
    <p:sldId id="2134805907" r:id="rId5"/>
    <p:sldId id="2134805788" r:id="rId6"/>
    <p:sldId id="2134805789" r:id="rId7"/>
    <p:sldId id="2134805899" r:id="rId8"/>
    <p:sldId id="2134805794" r:id="rId9"/>
    <p:sldId id="2134806060" r:id="rId10"/>
    <p:sldId id="2134806061" r:id="rId11"/>
    <p:sldId id="2134806062" r:id="rId12"/>
    <p:sldId id="2134806063" r:id="rId13"/>
    <p:sldId id="2134806064" r:id="rId14"/>
    <p:sldId id="2134806065" r:id="rId15"/>
    <p:sldId id="2134806066" r:id="rId16"/>
    <p:sldId id="2134806151" r:id="rId17"/>
    <p:sldId id="2134806068" r:id="rId18"/>
    <p:sldId id="2134806069" r:id="rId19"/>
    <p:sldId id="2134806070" r:id="rId20"/>
    <p:sldId id="2134806071" r:id="rId21"/>
    <p:sldId id="2134806072" r:id="rId22"/>
    <p:sldId id="2134806073" r:id="rId23"/>
    <p:sldId id="2134806074" r:id="rId24"/>
    <p:sldId id="2134806389" r:id="rId25"/>
    <p:sldId id="2134806076" r:id="rId26"/>
    <p:sldId id="2134806080" r:id="rId27"/>
    <p:sldId id="2134806077" r:id="rId28"/>
    <p:sldId id="2134806078" r:id="rId29"/>
    <p:sldId id="2134806079" r:id="rId30"/>
    <p:sldId id="2134806081" r:id="rId31"/>
    <p:sldId id="2134806082" r:id="rId32"/>
    <p:sldId id="2134806083" r:id="rId33"/>
    <p:sldId id="2134806084" r:id="rId34"/>
    <p:sldId id="2134806390" r:id="rId35"/>
    <p:sldId id="2134806086" r:id="rId36"/>
    <p:sldId id="2134806087" r:id="rId37"/>
    <p:sldId id="2134806088" r:id="rId38"/>
    <p:sldId id="2134806089" r:id="rId39"/>
    <p:sldId id="2134806090" r:id="rId40"/>
    <p:sldId id="2134806092" r:id="rId41"/>
    <p:sldId id="2134806093" r:id="rId42"/>
    <p:sldId id="2134806094" r:id="rId43"/>
    <p:sldId id="2134806095" r:id="rId44"/>
    <p:sldId id="2134806096" r:id="rId45"/>
    <p:sldId id="2134806097" r:id="rId46"/>
    <p:sldId id="2134806098" r:id="rId47"/>
    <p:sldId id="2134806099" r:id="rId48"/>
    <p:sldId id="2134805783" r:id="rId49"/>
    <p:sldId id="2134806100" r:id="rId50"/>
    <p:sldId id="2134806101" r:id="rId51"/>
    <p:sldId id="2134806102" r:id="rId52"/>
    <p:sldId id="2134806103" r:id="rId53"/>
    <p:sldId id="2134806028" r:id="rId54"/>
    <p:sldId id="2134806152" r:id="rId55"/>
    <p:sldId id="2134806391" r:id="rId56"/>
    <p:sldId id="2134806106" r:id="rId57"/>
    <p:sldId id="2134806107" r:id="rId58"/>
    <p:sldId id="2134806108" r:id="rId59"/>
    <p:sldId id="2134806109" r:id="rId60"/>
    <p:sldId id="2134806110" r:id="rId61"/>
    <p:sldId id="2134806111" r:id="rId62"/>
    <p:sldId id="2134806112" r:id="rId63"/>
    <p:sldId id="2134806113" r:id="rId64"/>
    <p:sldId id="2134806114" r:id="rId65"/>
    <p:sldId id="2134806115" r:id="rId66"/>
    <p:sldId id="2134806392" r:id="rId67"/>
    <p:sldId id="2134806117" r:id="rId68"/>
    <p:sldId id="2134806393" r:id="rId69"/>
    <p:sldId id="2134806119" r:id="rId70"/>
    <p:sldId id="2134806120" r:id="rId71"/>
    <p:sldId id="2134806121" r:id="rId72"/>
    <p:sldId id="2134806122" r:id="rId73"/>
    <p:sldId id="2134806030" r:id="rId74"/>
    <p:sldId id="2134806123" r:id="rId75"/>
    <p:sldId id="2134806394" r:id="rId76"/>
    <p:sldId id="2134806125" r:id="rId77"/>
    <p:sldId id="2134806126" r:id="rId78"/>
    <p:sldId id="2134806127" r:id="rId79"/>
    <p:sldId id="2134806128" r:id="rId80"/>
    <p:sldId id="2134806129" r:id="rId81"/>
    <p:sldId id="2134806130" r:id="rId82"/>
    <p:sldId id="2134806131" r:id="rId83"/>
    <p:sldId id="2134806132" r:id="rId84"/>
    <p:sldId id="2134806133" r:id="rId85"/>
    <p:sldId id="2134806134" r:id="rId86"/>
    <p:sldId id="2134806135" r:id="rId87"/>
    <p:sldId id="2134806136" r:id="rId88"/>
    <p:sldId id="2134806137" r:id="rId89"/>
    <p:sldId id="2134806138" r:id="rId90"/>
    <p:sldId id="2134806139" r:id="rId91"/>
    <p:sldId id="2134806141" r:id="rId92"/>
    <p:sldId id="2134806395" r:id="rId93"/>
    <p:sldId id="2134806144" r:id="rId94"/>
    <p:sldId id="2134806145" r:id="rId95"/>
    <p:sldId id="2134806146" r:id="rId96"/>
    <p:sldId id="2134806147" r:id="rId97"/>
    <p:sldId id="2134805904" r:id="rId98"/>
    <p:sldId id="2134806148" r:id="rId99"/>
    <p:sldId id="2134806149" r:id="rId100"/>
    <p:sldId id="2134806150" r:id="rId101"/>
    <p:sldId id="2134806058" r:id="rId102"/>
    <p:sldId id="2134806387" r:id="rId103"/>
    <p:sldId id="2134805780" r:id="rId104"/>
    <p:sldId id="2134805821" r:id="rId105"/>
    <p:sldId id="2134805822" r:id="rId106"/>
    <p:sldId id="2134805823" r:id="rId107"/>
    <p:sldId id="2134805828" r:id="rId108"/>
    <p:sldId id="2134805824" r:id="rId109"/>
    <p:sldId id="2134805827" r:id="rId110"/>
    <p:sldId id="2134805905" r:id="rId111"/>
    <p:sldId id="2134805826" r:id="rId112"/>
    <p:sldId id="2134805825" r:id="rId113"/>
    <p:sldId id="2134806396" r:id="rId114"/>
  </p:sldIdLst>
  <p:sldSz cx="12192000" cy="6858000"/>
  <p:notesSz cx="6669088" cy="9926638"/>
  <p:custDataLst>
    <p:tags r:id="rId11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A2560C-622C-3D4F-67C6-DE5FB11CE771}" name="Rudy Braeckmans" initials="RB" userId="S::r.braeckmans@eurofleet-consult.com::5fae23d2-36e9-4a0f-9dc7-0af3ec8e41dd" providerId="AD"/>
  <p188:author id="{78095E1F-0469-0A3B-C709-180DE09B805D}" name="Rudy BRAECKMANS" initials="RB" userId="S::rudy.braeckmans@gphprojets.be::f17abbfa-9a91-43c6-8084-e2597b343f0c" providerId="AD"/>
  <p188:author id="{8693AE22-E405-916B-9C14-A69E627C1785}" name="Arnaud Desmedt" initials="AD" userId="Arnaud Desmedt" providerId="None"/>
  <p188:author id="{A7119660-C737-603D-D87B-19FCCBA7CB57}" name="MALORIE ABSIL" initials="MA" userId="S::U217492@inetpsa.com::9936b434-71e2-4a6c-9640-2b2ce2cabf7f" providerId="AD"/>
  <p188:author id="{13F3A873-5E73-AF47-5168-60E826C34ABE}" name="Administrator" initials="A" userId="Administrator" providerId="None"/>
  <p188:author id="{B1A9EC7E-4C4D-0526-DE66-DCCE0570207B}" name="Rudy Braeckmans" initials="RB" userId="Rudy Braeckmans" providerId="None"/>
  <p188:author id="{049B66D2-E6D6-BEF4-C370-945EABA2132A}" name="MAUD LECHAT" initials="ML" userId="S::J504542@inetpsa.com::3610028c-8d41-47a3-93ee-bdebc608ac02" providerId="AD"/>
  <p188:author id="{5F5F53D8-7E4E-4681-2BC0-D44B4E168D51}" name="Rudy BRAECKMANS" initials="RB" userId="Rudy BRAECKMA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203480"/>
    <a:srgbClr val="293B57"/>
    <a:srgbClr val="243782"/>
    <a:srgbClr val="000000"/>
    <a:srgbClr val="17191F"/>
    <a:srgbClr val="ACB0B4"/>
    <a:srgbClr val="404040"/>
    <a:srgbClr val="CCEFFC"/>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327" autoAdjust="0"/>
    <p:restoredTop sz="94620"/>
  </p:normalViewPr>
  <p:slideViewPr>
    <p:cSldViewPr snapToGrid="0">
      <p:cViewPr varScale="1">
        <p:scale>
          <a:sx n="127" d="100"/>
          <a:sy n="127" d="100"/>
        </p:scale>
        <p:origin x="564"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593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 LETELLIER" userId="ce09517c-5f3d-4c89-9b8e-131d2ff582fd" providerId="ADAL" clId="{5624C87C-BF99-4AAF-99E7-EC79FD101E3D}"/>
    <pc:docChg chg="custSel modSld">
      <pc:chgData name="MAGALI LETELLIER" userId="ce09517c-5f3d-4c89-9b8e-131d2ff582fd" providerId="ADAL" clId="{5624C87C-BF99-4AAF-99E7-EC79FD101E3D}" dt="2025-11-19T08:11:32.400" v="29" actId="13822"/>
      <pc:docMkLst>
        <pc:docMk/>
      </pc:docMkLst>
      <pc:sldChg chg="addSp modSp mod">
        <pc:chgData name="MAGALI LETELLIER" userId="ce09517c-5f3d-4c89-9b8e-131d2ff582fd" providerId="ADAL" clId="{5624C87C-BF99-4AAF-99E7-EC79FD101E3D}" dt="2025-11-19T08:09:15.737" v="27" actId="1076"/>
        <pc:sldMkLst>
          <pc:docMk/>
          <pc:sldMk cId="1920522372" sldId="2134806073"/>
        </pc:sldMkLst>
        <pc:spChg chg="add mod">
          <ac:chgData name="MAGALI LETELLIER" userId="ce09517c-5f3d-4c89-9b8e-131d2ff582fd" providerId="ADAL" clId="{5624C87C-BF99-4AAF-99E7-EC79FD101E3D}" dt="2025-11-19T08:09:15.737" v="27" actId="1076"/>
          <ac:spMkLst>
            <pc:docMk/>
            <pc:sldMk cId="1920522372" sldId="2134806073"/>
            <ac:spMk id="2" creationId="{7493A852-43A4-AD65-4715-3CBA56A197B5}"/>
          </ac:spMkLst>
        </pc:spChg>
      </pc:sldChg>
      <pc:sldChg chg="addSp modSp mod">
        <pc:chgData name="MAGALI LETELLIER" userId="ce09517c-5f3d-4c89-9b8e-131d2ff582fd" providerId="ADAL" clId="{5624C87C-BF99-4AAF-99E7-EC79FD101E3D}" dt="2025-11-19T08:11:32.400" v="29" actId="13822"/>
        <pc:sldMkLst>
          <pc:docMk/>
          <pc:sldMk cId="2339090424" sldId="2134806088"/>
        </pc:sldMkLst>
        <pc:spChg chg="add mod">
          <ac:chgData name="MAGALI LETELLIER" userId="ce09517c-5f3d-4c89-9b8e-131d2ff582fd" providerId="ADAL" clId="{5624C87C-BF99-4AAF-99E7-EC79FD101E3D}" dt="2025-11-19T08:11:32.400" v="29" actId="13822"/>
          <ac:spMkLst>
            <pc:docMk/>
            <pc:sldMk cId="2339090424" sldId="2134806088"/>
            <ac:spMk id="2" creationId="{10D235DA-1938-ED49-F318-9ED14723715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6E7-4108-9C8F-548E8FDBF9B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6E7-4108-9C8F-548E8FDBF9B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6E7-4108-9C8F-548E8FDBF9B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6E7-4108-9C8F-548E8FDBF9B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6E7-4108-9C8F-548E8FDBF9B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6E7-4108-9C8F-548E8FDBF9B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D6E7-4108-9C8F-548E8FDBF9B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64-4DD4-99C7-69ACC708B0C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64-4DD4-99C7-69ACC708B0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64-4DD4-99C7-69ACC708B0C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64-4DD4-99C7-69ACC708B0CE}"/>
              </c:ext>
            </c:extLst>
          </c:dPt>
          <c:dLbls>
            <c:dLbl>
              <c:idx val="0"/>
              <c:layout>
                <c:manualLayout>
                  <c:x val="3.0555555555555454E-2"/>
                  <c:y val="0.35136384650947738"/>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7.9041776027996502E-2"/>
                      <c:h val="0.12013425506277735"/>
                    </c:manualLayout>
                  </c15:layout>
                </c:ext>
                <c:ext xmlns:c16="http://schemas.microsoft.com/office/drawing/2014/chart" uri="{C3380CC4-5D6E-409C-BE32-E72D297353CC}">
                  <c16:uniqueId val="{00000001-3964-4DD4-99C7-69ACC708B0CE}"/>
                </c:ext>
              </c:extLst>
            </c:dLbl>
            <c:dLbl>
              <c:idx val="1"/>
              <c:layout>
                <c:manualLayout>
                  <c:x val="-0.15268165020797739"/>
                  <c:y val="-5.7790178600678942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r>
                      <a:rPr lang="en-US" dirty="0"/>
                      <a:t>End customer:</a:t>
                    </a:r>
                    <a:r>
                      <a:rPr lang="en-US" baseline="0" dirty="0"/>
                      <a:t> </a:t>
                    </a:r>
                    <a:fld id="{F50AAF31-32B3-460A-8425-87C35C24EE4C}" type="VALUE">
                      <a:rPr lang="en-US" baseline="0" smtClean="0"/>
                      <a:pPr>
                        <a:defRPr b="1"/>
                      </a:pPr>
                      <a:t>[VALEUR]</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5449759197249668"/>
                      <c:h val="0.22646790618319479"/>
                    </c:manualLayout>
                  </c15:layout>
                  <c15:dlblFieldTable/>
                  <c15:showDataLabelsRange val="0"/>
                </c:ext>
                <c:ext xmlns:c16="http://schemas.microsoft.com/office/drawing/2014/chart" uri="{C3380CC4-5D6E-409C-BE32-E72D297353CC}">
                  <c16:uniqueId val="{00000003-3964-4DD4-99C7-69ACC708B0CE}"/>
                </c:ext>
              </c:extLst>
            </c:dLbl>
            <c:dLbl>
              <c:idx val="2"/>
              <c:layout>
                <c:manualLayout>
                  <c:x val="-0.14722222222222223"/>
                  <c:y val="-2.7739251040221916E-2"/>
                </c:manualLayout>
              </c:layout>
              <c:tx>
                <c:rich>
                  <a:bodyPr/>
                  <a:lstStyle/>
                  <a:p>
                    <a:r>
                      <a:rPr lang="en-US"/>
                      <a:t>:</a:t>
                    </a:r>
                    <a:r>
                      <a:rPr lang="en-US" baseline="0"/>
                      <a:t> </a:t>
                    </a:r>
                    <a:fld id="{CBADA67B-5727-4F50-A041-A250EE3B00CB}" type="VALUE">
                      <a:rPr lang="en-US" baseline="0"/>
                      <a:pPr/>
                      <a:t>[VALEUR]</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964-4DD4-99C7-69ACC708B0CE}"/>
                </c:ext>
              </c:extLst>
            </c:dLbl>
            <c:dLbl>
              <c:idx val="3"/>
              <c:layout>
                <c:manualLayout>
                  <c:x val="-0.15"/>
                  <c:y val="-8.3217753120665747E-2"/>
                </c:manualLayout>
              </c:layout>
              <c:tx>
                <c:rich>
                  <a:bodyPr/>
                  <a:lstStyle/>
                  <a:p>
                    <a:r>
                      <a:rPr lang="en-US" dirty="0"/>
                      <a:t>Manufacturer demos:</a:t>
                    </a:r>
                    <a:r>
                      <a:rPr lang="en-US" baseline="0" dirty="0"/>
                      <a:t> </a:t>
                    </a:r>
                    <a:fld id="{E21A5074-A5AC-43E0-BA15-0591E1EF0022}" type="VALUE">
                      <a:rPr lang="en-US" baseline="0" smtClean="0"/>
                      <a:pPr/>
                      <a:t>[VALEUR]</a:t>
                    </a:fld>
                    <a:endParaRPr lang="en-US"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964-4DD4-99C7-69ACC708B0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'Sheet2 (2)'!$A$4:$A$7</c:f>
              <c:strCache>
                <c:ptCount val="4"/>
                <c:pt idx="0">
                  <c:v>BtoC</c:v>
                </c:pt>
                <c:pt idx="1">
                  <c:v>Client final</c:v>
                </c:pt>
                <c:pt idx="2">
                  <c:v>Location courte duré</c:v>
                </c:pt>
                <c:pt idx="3">
                  <c:v>Démo constructeurs</c:v>
                </c:pt>
              </c:strCache>
            </c:strRef>
          </c:cat>
          <c:val>
            <c:numRef>
              <c:f>'Sheet2 (2)'!$B$4:$B$7</c:f>
              <c:numCache>
                <c:formatCode>0%</c:formatCode>
                <c:ptCount val="4"/>
                <c:pt idx="0">
                  <c:v>0.43</c:v>
                </c:pt>
                <c:pt idx="1">
                  <c:v>0.35</c:v>
                </c:pt>
                <c:pt idx="2">
                  <c:v>0.13</c:v>
                </c:pt>
                <c:pt idx="3">
                  <c:v>0.09</c:v>
                </c:pt>
              </c:numCache>
            </c:numRef>
          </c:val>
          <c:extLst>
            <c:ext xmlns:c16="http://schemas.microsoft.com/office/drawing/2014/chart" uri="{C3380CC4-5D6E-409C-BE32-E72D297353CC}">
              <c16:uniqueId val="{00000008-3964-4DD4-99C7-69ACC708B0CE}"/>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6E7-4108-9C8F-548E8FDBF9B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6E7-4108-9C8F-548E8FDBF9B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6E7-4108-9C8F-548E8FDBF9B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6E7-4108-9C8F-548E8FDBF9B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6E7-4108-9C8F-548E8FDBF9B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6E7-4108-9C8F-548E8FDBF9B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D6E7-4108-9C8F-548E8FDBF9B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6E7-4108-9C8F-548E8FDBF9B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6E7-4108-9C8F-548E8FDBF9B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6E7-4108-9C8F-548E8FDBF9B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6E7-4108-9C8F-548E8FDBF9B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6E7-4108-9C8F-548E8FDBF9B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6E7-4108-9C8F-548E8FDBF9B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D6E7-4108-9C8F-548E8FDBF9B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58E-4421-90E6-42440A5B685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58E-4421-90E6-42440A5B685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58E-4421-90E6-42440A5B685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58E-4421-90E6-42440A5B685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58E-4421-90E6-42440A5B685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58E-4421-90E6-42440A5B685B}"/>
              </c:ext>
            </c:extLst>
          </c:dPt>
          <c:val>
            <c:numRef>
              <c:f>Sheet1!$A$1:$A$6</c:f>
              <c:numCache>
                <c:formatCode>0%</c:formatCode>
                <c:ptCount val="6"/>
                <c:pt idx="0">
                  <c:v>0.48</c:v>
                </c:pt>
                <c:pt idx="1">
                  <c:v>0.09</c:v>
                </c:pt>
                <c:pt idx="2">
                  <c:v>0.21</c:v>
                </c:pt>
                <c:pt idx="3">
                  <c:v>0.05</c:v>
                </c:pt>
                <c:pt idx="4">
                  <c:v>0.06</c:v>
                </c:pt>
                <c:pt idx="5">
                  <c:v>0.11</c:v>
                </c:pt>
              </c:numCache>
            </c:numRef>
          </c:val>
          <c:extLst>
            <c:ext xmlns:c16="http://schemas.microsoft.com/office/drawing/2014/chart" uri="{C3380CC4-5D6E-409C-BE32-E72D297353CC}">
              <c16:uniqueId val="{0000000C-258E-4421-90E6-42440A5B685B}"/>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F256136D-31C7-4429-B1C4-9E0B883B84CF}" type="datetimeFigureOut">
              <a:rPr lang="fr-FR" smtClean="0"/>
              <a:t>19/11/2025</a:t>
            </a:fld>
            <a:endParaRPr lang="fr-FR"/>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2D6FB9A1-C0F9-4408-A52C-1E4088144B26}" type="slidenum">
              <a:rPr lang="fr-FR" smtClean="0"/>
              <a:t>‹N°›</a:t>
            </a:fld>
            <a:endParaRPr lang="fr-FR"/>
          </a:p>
        </p:txBody>
      </p:sp>
    </p:spTree>
    <p:extLst>
      <p:ext uri="{BB962C8B-B14F-4D97-AF65-F5344CB8AC3E}">
        <p14:creationId xmlns:p14="http://schemas.microsoft.com/office/powerpoint/2010/main" val="369665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6FB9A1-C0F9-4408-A52C-1E4088144B26}" type="slidenum">
              <a:rPr lang="fr-FR" smtClean="0"/>
              <a:t>2</a:t>
            </a:fld>
            <a:endParaRPr lang="fr-FR"/>
          </a:p>
        </p:txBody>
      </p:sp>
    </p:spTree>
    <p:extLst>
      <p:ext uri="{BB962C8B-B14F-4D97-AF65-F5344CB8AC3E}">
        <p14:creationId xmlns:p14="http://schemas.microsoft.com/office/powerpoint/2010/main" val="1247153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FD4DD-814C-4482-8EAC-498E70AE013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27AA358-EFE7-42F7-8211-89A3F7672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Picture 7" descr="Graphical user interface&#10;&#10;Description automatically generated">
            <a:extLst>
              <a:ext uri="{FF2B5EF4-FFF2-40B4-BE49-F238E27FC236}">
                <a16:creationId xmlns:a16="http://schemas.microsoft.com/office/drawing/2014/main" id="{DE9DE56A-CE80-4577-B5E6-36F156CEF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528"/>
            <a:ext cx="12192000" cy="6802943"/>
          </a:xfrm>
          <a:prstGeom prst="rect">
            <a:avLst/>
          </a:prstGeom>
        </p:spPr>
      </p:pic>
      <p:sp>
        <p:nvSpPr>
          <p:cNvPr id="9" name="Rectangle 8">
            <a:extLst>
              <a:ext uri="{FF2B5EF4-FFF2-40B4-BE49-F238E27FC236}">
                <a16:creationId xmlns:a16="http://schemas.microsoft.com/office/drawing/2014/main" id="{47034672-7473-4D45-9DF3-5C2EB52016ED}"/>
              </a:ext>
            </a:extLst>
          </p:cNvPr>
          <p:cNvSpPr/>
          <p:nvPr userDrawn="1"/>
        </p:nvSpPr>
        <p:spPr>
          <a:xfrm>
            <a:off x="9549113" y="62253"/>
            <a:ext cx="2608162" cy="47018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A61C-2EC1-4709-81E9-B998F87CEEB2}"/>
              </a:ext>
            </a:extLst>
          </p:cNvPr>
          <p:cNvSpPr/>
          <p:nvPr userDrawn="1"/>
        </p:nvSpPr>
        <p:spPr>
          <a:xfrm>
            <a:off x="1319515" y="2523282"/>
            <a:ext cx="8970379" cy="1599758"/>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464673-123C-4A8D-B5E4-D3834D7C4950}"/>
              </a:ext>
            </a:extLst>
          </p:cNvPr>
          <p:cNvSpPr txBox="1"/>
          <p:nvPr userDrawn="1"/>
        </p:nvSpPr>
        <p:spPr>
          <a:xfrm>
            <a:off x="5597235" y="6429775"/>
            <a:ext cx="1071418" cy="307777"/>
          </a:xfrm>
          <a:prstGeom prst="rect">
            <a:avLst/>
          </a:prstGeom>
          <a:solidFill>
            <a:srgbClr val="243782"/>
          </a:solidFill>
        </p:spPr>
        <p:txBody>
          <a:bodyPr wrap="square" rtlCol="0">
            <a:spAutoFit/>
          </a:bodyPr>
          <a:lstStyle/>
          <a:p>
            <a:pPr algn="ctr"/>
            <a:fld id="{F9B89A40-AD40-486A-9645-6A4043A2A57E}" type="slidenum">
              <a:rPr lang="fr-BE" sz="1400" smtClean="0">
                <a:solidFill>
                  <a:schemeClr val="bg1"/>
                </a:solidFill>
                <a:latin typeface="Encode Sans Expanded" panose="00000505000000000000" pitchFamily="2" charset="0"/>
              </a:rPr>
              <a:pPr algn="ctr"/>
              <a:t>‹N°›</a:t>
            </a:fld>
            <a:r>
              <a:rPr lang="fr-BE" sz="1400">
                <a:solidFill>
                  <a:schemeClr val="bg1"/>
                </a:solidFill>
                <a:latin typeface="Encode Sans Expanded" panose="00000505000000000000" pitchFamily="2" charset="0"/>
              </a:rPr>
              <a:t> / N</a:t>
            </a:r>
            <a:endParaRPr lang="en-US" sz="1400">
              <a:solidFill>
                <a:schemeClr val="bg1"/>
              </a:solidFill>
              <a:latin typeface="Encode Sans Expanded" panose="00000505000000000000" pitchFamily="2" charset="0"/>
            </a:endParaRPr>
          </a:p>
        </p:txBody>
      </p:sp>
      <p:pic>
        <p:nvPicPr>
          <p:cNvPr id="12" name="Image 11">
            <a:extLst>
              <a:ext uri="{FF2B5EF4-FFF2-40B4-BE49-F238E27FC236}">
                <a16:creationId xmlns:a16="http://schemas.microsoft.com/office/drawing/2014/main" id="{2A77AB8F-9EBA-AD41-B707-B818CE40B2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840" y="6394145"/>
            <a:ext cx="706120" cy="397814"/>
          </a:xfrm>
          <a:prstGeom prst="rect">
            <a:avLst/>
          </a:prstGeom>
        </p:spPr>
      </p:pic>
    </p:spTree>
    <p:extLst>
      <p:ext uri="{BB962C8B-B14F-4D97-AF65-F5344CB8AC3E}">
        <p14:creationId xmlns:p14="http://schemas.microsoft.com/office/powerpoint/2010/main" val="393329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5CF5E-7420-4AB6-B72B-B202F867724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39FDBD3-1463-44A5-9E0E-E0DD3D7461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AB5DC0-1542-4C07-836C-09596C622330}"/>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229EFC3E-1435-4BB1-86BB-79D6624D9914}"/>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A7B405C5-15DF-4242-A0E1-600E1872B122}"/>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1708123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6527F41-9561-4AF5-A8DF-8509F01F91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986FD9-A319-4285-B4C3-7F335B676A8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A83FC4-FA75-47E7-B466-157629541E32}"/>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BF785BED-C3AF-4660-B6D2-3E19CE6349AE}"/>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9F8B0D44-406A-446C-9D3C-DB2A28D9F4E8}"/>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1278651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u 1">
    <p:spTree>
      <p:nvGrpSpPr>
        <p:cNvPr id="1" name=""/>
        <p:cNvGrpSpPr/>
        <p:nvPr/>
      </p:nvGrpSpPr>
      <p:grpSpPr>
        <a:xfrm>
          <a:off x="0" y="0"/>
          <a:ext cx="0" cy="0"/>
          <a:chOff x="0" y="0"/>
          <a:chExt cx="0" cy="0"/>
        </a:xfrm>
      </p:grpSpPr>
      <p:sp>
        <p:nvSpPr>
          <p:cNvPr id="2" name="Titre 1"/>
          <p:cNvSpPr>
            <a:spLocks noGrp="1"/>
          </p:cNvSpPr>
          <p:nvPr>
            <p:ph type="title"/>
          </p:nvPr>
        </p:nvSpPr>
        <p:spPr>
          <a:xfrm>
            <a:off x="640439" y="432555"/>
            <a:ext cx="10972800" cy="451849"/>
          </a:xfrm>
          <a:prstGeom prst="rect">
            <a:avLst/>
          </a:prstGeom>
        </p:spPr>
        <p:txBody>
          <a:bodyPr/>
          <a:lstStyle>
            <a:lvl1pPr algn="l">
              <a:defRPr lang="fr-FR" sz="2400" b="1" kern="1200" dirty="0">
                <a:solidFill>
                  <a:schemeClr val="tx1"/>
                </a:solidFill>
                <a:latin typeface="+mn-lt"/>
                <a:ea typeface="+mn-ea"/>
                <a:cs typeface="Arial"/>
              </a:defRPr>
            </a:lvl1pPr>
          </a:lstStyle>
          <a:p>
            <a:r>
              <a:rPr lang="fr-FR"/>
              <a:t>Cliquez et modifiez le titre</a:t>
            </a:r>
          </a:p>
        </p:txBody>
      </p:sp>
      <p:sp>
        <p:nvSpPr>
          <p:cNvPr id="5" name="Espace réservé du texte 4"/>
          <p:cNvSpPr>
            <a:spLocks noGrp="1"/>
          </p:cNvSpPr>
          <p:nvPr>
            <p:ph type="body" sz="quarter" idx="11"/>
          </p:nvPr>
        </p:nvSpPr>
        <p:spPr>
          <a:xfrm>
            <a:off x="640439" y="916075"/>
            <a:ext cx="10972800" cy="512116"/>
          </a:xfrm>
          <a:prstGeom prst="rect">
            <a:avLst/>
          </a:prstGeom>
        </p:spPr>
        <p:txBody>
          <a:bodyPr/>
          <a:lstStyle>
            <a:lvl1pPr algn="l">
              <a:defRPr lang="fr-FR" sz="1800" b="1" kern="1200" dirty="0" smtClean="0">
                <a:solidFill>
                  <a:srgbClr val="4C5356"/>
                </a:solidFill>
                <a:latin typeface="+mn-lt"/>
                <a:ea typeface="+mn-ea"/>
                <a:cs typeface="Arial"/>
              </a:defRPr>
            </a:lvl1pPr>
          </a:lstStyle>
          <a:p>
            <a:pPr lvl="0"/>
            <a:r>
              <a:rPr lang="fr-FR"/>
              <a:t>Cliquez pour modifier les styles du texte du masque</a:t>
            </a:r>
          </a:p>
        </p:txBody>
      </p:sp>
      <p:sp>
        <p:nvSpPr>
          <p:cNvPr id="6" name="Espace réservé du numéro de diapositive 5"/>
          <p:cNvSpPr>
            <a:spLocks noGrp="1"/>
          </p:cNvSpPr>
          <p:nvPr>
            <p:ph type="sldNum" sz="quarter" idx="13"/>
          </p:nvPr>
        </p:nvSpPr>
        <p:spPr/>
        <p:txBody>
          <a:bodyPr/>
          <a:lstStyle>
            <a:lvl1pPr>
              <a:defRPr/>
            </a:lvl1pPr>
          </a:lstStyle>
          <a:p>
            <a:pPr>
              <a:defRPr/>
            </a:pPr>
            <a:fld id="{80ED2DB3-9094-482E-AC3E-2EBD1B8349C1}" type="slidenum">
              <a:rPr lang="fr-FR" altLang="en-US"/>
              <a:pPr>
                <a:defRPr/>
              </a:pPr>
              <a:t>‹N°›</a:t>
            </a:fld>
            <a:endParaRPr lang="fr-FR" altLang="en-US"/>
          </a:p>
        </p:txBody>
      </p:sp>
      <p:sp>
        <p:nvSpPr>
          <p:cNvPr id="8" name="ZoneTexte 7">
            <a:extLst>
              <a:ext uri="{FF2B5EF4-FFF2-40B4-BE49-F238E27FC236}">
                <a16:creationId xmlns:a16="http://schemas.microsoft.com/office/drawing/2014/main" id="{7331A08D-E17C-43E8-857C-BFEF6053721D}"/>
              </a:ext>
            </a:extLst>
          </p:cNvPr>
          <p:cNvSpPr txBox="1"/>
          <p:nvPr userDrawn="1"/>
        </p:nvSpPr>
        <p:spPr>
          <a:xfrm>
            <a:off x="9675962" y="6586963"/>
            <a:ext cx="1052422" cy="215444"/>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de-DE" sz="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Fleet Solutions</a:t>
            </a:r>
            <a:endParaRPr lang="fr-BE"/>
          </a:p>
        </p:txBody>
      </p:sp>
    </p:spTree>
    <p:extLst>
      <p:ext uri="{BB962C8B-B14F-4D97-AF65-F5344CB8AC3E}">
        <p14:creationId xmlns:p14="http://schemas.microsoft.com/office/powerpoint/2010/main" val="15362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E71579-99A7-133F-2D46-79D9775A6C6E}"/>
              </a:ext>
            </a:extLst>
          </p:cNvPr>
          <p:cNvPicPr>
            <a:picLocks noChangeAspect="1"/>
          </p:cNvPicPr>
          <p:nvPr userDrawn="1"/>
        </p:nvPicPr>
        <p:blipFill>
          <a:blip r:embed="rId2"/>
          <a:stretch>
            <a:fillRect/>
          </a:stretch>
        </p:blipFill>
        <p:spPr>
          <a:xfrm>
            <a:off x="11575478" y="0"/>
            <a:ext cx="649076" cy="6858000"/>
          </a:xfrm>
          <a:prstGeom prst="rect">
            <a:avLst/>
          </a:prstGeom>
        </p:spPr>
      </p:pic>
      <p:pic>
        <p:nvPicPr>
          <p:cNvPr id="5" name="Picture 4">
            <a:extLst>
              <a:ext uri="{FF2B5EF4-FFF2-40B4-BE49-F238E27FC236}">
                <a16:creationId xmlns:a16="http://schemas.microsoft.com/office/drawing/2014/main" id="{BB72CBFD-2004-8E1C-FD46-A6EF91E37CC4}"/>
              </a:ext>
            </a:extLst>
          </p:cNvPr>
          <p:cNvPicPr>
            <a:picLocks noChangeAspect="1"/>
          </p:cNvPicPr>
          <p:nvPr userDrawn="1"/>
        </p:nvPicPr>
        <p:blipFill>
          <a:blip r:embed="rId3"/>
          <a:stretch>
            <a:fillRect/>
          </a:stretch>
        </p:blipFill>
        <p:spPr>
          <a:xfrm>
            <a:off x="0" y="0"/>
            <a:ext cx="12192000" cy="600245"/>
          </a:xfrm>
          <a:prstGeom prst="rect">
            <a:avLst/>
          </a:prstGeom>
        </p:spPr>
      </p:pic>
      <p:sp>
        <p:nvSpPr>
          <p:cNvPr id="6" name="Rectangle 5">
            <a:extLst>
              <a:ext uri="{FF2B5EF4-FFF2-40B4-BE49-F238E27FC236}">
                <a16:creationId xmlns:a16="http://schemas.microsoft.com/office/drawing/2014/main" id="{9027D0BB-8D23-67E1-3D6C-F4F20D571EB9}"/>
              </a:ext>
            </a:extLst>
          </p:cNvPr>
          <p:cNvSpPr/>
          <p:nvPr userDrawn="1"/>
        </p:nvSpPr>
        <p:spPr>
          <a:xfrm>
            <a:off x="6946900" y="63500"/>
            <a:ext cx="5194300" cy="485945"/>
          </a:xfrm>
          <a:prstGeom prst="rect">
            <a:avLst/>
          </a:prstGeom>
          <a:solidFill>
            <a:srgbClr val="24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47D3B5B-CDA2-4D91-A92A-8EE644FBBB66}"/>
              </a:ext>
            </a:extLst>
          </p:cNvPr>
          <p:cNvSpPr>
            <a:spLocks noGrp="1"/>
          </p:cNvSpPr>
          <p:nvPr>
            <p:ph type="title"/>
          </p:nvPr>
        </p:nvSpPr>
        <p:spPr>
          <a:xfrm>
            <a:off x="4623895" y="103272"/>
            <a:ext cx="7452197" cy="406400"/>
          </a:xfrm>
        </p:spPr>
        <p:txBody>
          <a:bodyPr>
            <a:normAutofit/>
          </a:bodyPr>
          <a:lstStyle>
            <a:lvl1pPr algn="r">
              <a:defRPr sz="2000">
                <a:solidFill>
                  <a:schemeClr val="bg1"/>
                </a:solidFill>
                <a:latin typeface="Encode Sans Expanded SemiBold" panose="00000705000000000000" pitchFamily="2" charset="0"/>
              </a:defRPr>
            </a:lvl1pPr>
          </a:lstStyle>
          <a:p>
            <a:r>
              <a:rPr lang="fr-FR"/>
              <a:t>Modifiez le style du titre</a:t>
            </a:r>
          </a:p>
        </p:txBody>
      </p:sp>
      <p:sp>
        <p:nvSpPr>
          <p:cNvPr id="9" name="Rectangle 8">
            <a:extLst>
              <a:ext uri="{FF2B5EF4-FFF2-40B4-BE49-F238E27FC236}">
                <a16:creationId xmlns:a16="http://schemas.microsoft.com/office/drawing/2014/main" id="{6944F817-8557-AEA3-0294-5595F380CB06}"/>
              </a:ext>
            </a:extLst>
          </p:cNvPr>
          <p:cNvSpPr/>
          <p:nvPr userDrawn="1"/>
        </p:nvSpPr>
        <p:spPr>
          <a:xfrm>
            <a:off x="0" y="600245"/>
            <a:ext cx="11575478" cy="62577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159FA0-F526-4B3D-A1FE-913DEBEC88A4}"/>
              </a:ext>
            </a:extLst>
          </p:cNvPr>
          <p:cNvSpPr/>
          <p:nvPr userDrawn="1"/>
        </p:nvSpPr>
        <p:spPr>
          <a:xfrm>
            <a:off x="177800" y="1253955"/>
            <a:ext cx="11239500" cy="50038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4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B55F40-D7EC-4E05-A3DC-7F2C0A4F91C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E63F58A-23E9-4F6A-9B1E-8B20805E42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532572-282B-4805-850C-CE32FDD96DD4}"/>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5" name="Espace réservé du pied de page 4">
            <a:extLst>
              <a:ext uri="{FF2B5EF4-FFF2-40B4-BE49-F238E27FC236}">
                <a16:creationId xmlns:a16="http://schemas.microsoft.com/office/drawing/2014/main" id="{C392EC9A-0DBF-4E0B-AEC4-18E0CBB758B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7F77D3CD-D5F5-4F7F-A475-1D397B95C1D4}"/>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355258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3281C-7C70-4433-9C99-F2AD162BDCE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E7152F6-04C2-4DCC-AD1B-2BE3D3F54D8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C097A9B-0497-4B46-BAB8-F2580961542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4E72BB0-7031-4496-95A0-00D2C4E1FDEA}"/>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6" name="Espace réservé du pied de page 5">
            <a:extLst>
              <a:ext uri="{FF2B5EF4-FFF2-40B4-BE49-F238E27FC236}">
                <a16:creationId xmlns:a16="http://schemas.microsoft.com/office/drawing/2014/main" id="{7648CE6F-1FE9-407C-8772-DA5603A2DA7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204EC1D9-A1D8-4043-B1D7-4611BED82B5B}"/>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1766167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512D17-6D40-4215-B8F1-6B12B07DA1F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50A1781-ACD8-4293-943F-4A7948736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42112B5-18D1-4EAD-9CDE-AC88E1F6653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20DF800-7A98-4740-B81D-F6DBC1E20A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2B8E9B8-D4AA-46FA-8FA5-3E797C2F547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86033B4-C8A5-4844-AEEC-BB8A456D0864}"/>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8" name="Espace réservé du pied de page 7">
            <a:extLst>
              <a:ext uri="{FF2B5EF4-FFF2-40B4-BE49-F238E27FC236}">
                <a16:creationId xmlns:a16="http://schemas.microsoft.com/office/drawing/2014/main" id="{0956ADB3-B9E6-407F-BACA-2C7ED419171F}"/>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0E0736A9-1133-4B1B-9CE1-38A49B883742}"/>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108909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A2487-486B-4C55-84E3-284AD477F89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B271F6-6F33-42EA-9244-82F34A304F94}"/>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4" name="Espace réservé du pied de page 3">
            <a:extLst>
              <a:ext uri="{FF2B5EF4-FFF2-40B4-BE49-F238E27FC236}">
                <a16:creationId xmlns:a16="http://schemas.microsoft.com/office/drawing/2014/main" id="{BE36C055-75A5-464A-8492-D57493897D1B}"/>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9AFFC865-E48D-4538-A66D-192333F88C91}"/>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278187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1F9FAE8-4369-4F34-B3AC-04275C9F9DEE}"/>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3" name="Espace réservé du pied de page 2">
            <a:extLst>
              <a:ext uri="{FF2B5EF4-FFF2-40B4-BE49-F238E27FC236}">
                <a16:creationId xmlns:a16="http://schemas.microsoft.com/office/drawing/2014/main" id="{436DAA40-96C8-42A7-B544-8C7E647FA453}"/>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CEE7F6DC-3543-4778-8DFE-FDEB814FE493}"/>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416847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8A335B-CD0F-401C-B696-74F73545FCA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08AAFAB-25B4-4707-9A3E-96F98B255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67C7C5-1925-4AFC-A7BE-523DA8636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FF8345-02CD-4C08-846D-31FE0415CDD1}"/>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6" name="Espace réservé du pied de page 5">
            <a:extLst>
              <a:ext uri="{FF2B5EF4-FFF2-40B4-BE49-F238E27FC236}">
                <a16:creationId xmlns:a16="http://schemas.microsoft.com/office/drawing/2014/main" id="{305014AB-3E45-4D98-A165-210796FD081E}"/>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43B8FB0F-9517-47CB-A327-AC320B320667}"/>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2844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01EEC8-725E-4F76-9006-AA096114A2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C604637-FFAE-4686-B947-97C373EC5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9E4D239-2761-4F3D-941F-AC43FD3A0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2DA3B60-D396-4320-8696-AF1C8DDAF266}"/>
              </a:ext>
            </a:extLst>
          </p:cNvPr>
          <p:cNvSpPr>
            <a:spLocks noGrp="1"/>
          </p:cNvSpPr>
          <p:nvPr>
            <p:ph type="dt" sz="half" idx="10"/>
          </p:nvPr>
        </p:nvSpPr>
        <p:spPr>
          <a:xfrm>
            <a:off x="838200" y="6356350"/>
            <a:ext cx="2743200" cy="365125"/>
          </a:xfrm>
          <a:prstGeom prst="rect">
            <a:avLst/>
          </a:prstGeom>
        </p:spPr>
        <p:txBody>
          <a:bodyPr/>
          <a:lstStyle/>
          <a:p>
            <a:fld id="{0357E414-0BB0-4808-8FE7-F691905C33A6}" type="datetimeFigureOut">
              <a:rPr lang="fr-FR" smtClean="0"/>
              <a:t>19/11/2025</a:t>
            </a:fld>
            <a:endParaRPr lang="fr-FR"/>
          </a:p>
        </p:txBody>
      </p:sp>
      <p:sp>
        <p:nvSpPr>
          <p:cNvPr id="6" name="Espace réservé du pied de page 5">
            <a:extLst>
              <a:ext uri="{FF2B5EF4-FFF2-40B4-BE49-F238E27FC236}">
                <a16:creationId xmlns:a16="http://schemas.microsoft.com/office/drawing/2014/main" id="{D9EA0179-54B2-4D5A-A51A-21B84B1619EF}"/>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A1CAFA22-0F34-4704-AEB7-035CAFD96EAF}"/>
              </a:ext>
            </a:extLst>
          </p:cNvPr>
          <p:cNvSpPr>
            <a:spLocks noGrp="1"/>
          </p:cNvSpPr>
          <p:nvPr>
            <p:ph type="sldNum" sz="quarter" idx="12"/>
          </p:nvPr>
        </p:nvSpPr>
        <p:spPr>
          <a:xfrm>
            <a:off x="8610600" y="6356350"/>
            <a:ext cx="2743200" cy="365125"/>
          </a:xfrm>
          <a:prstGeom prst="rect">
            <a:avLst/>
          </a:prstGeom>
        </p:spPr>
        <p:txBody>
          <a:bodyPr/>
          <a:lstStyle/>
          <a:p>
            <a:fld id="{16DE7927-106A-4C4C-B854-0A50B10230A4}" type="slidenum">
              <a:rPr lang="fr-FR" smtClean="0"/>
              <a:t>‹N°›</a:t>
            </a:fld>
            <a:endParaRPr lang="fr-FR"/>
          </a:p>
        </p:txBody>
      </p:sp>
    </p:spTree>
    <p:extLst>
      <p:ext uri="{BB962C8B-B14F-4D97-AF65-F5344CB8AC3E}">
        <p14:creationId xmlns:p14="http://schemas.microsoft.com/office/powerpoint/2010/main" val="1885231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727694-6CC5-4A0E-B5C9-1B4156A44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6CE7C05-2629-439F-954F-B4E060CF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09162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27.gi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1.jpeg"/><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1.jpeg"/><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chart" Target="../charts/chart6.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chart" Target="../charts/char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chart" Target="../charts/chart8.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chart" Target="../charts/chart9.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jpeg"/><Relationship Id="rId5" Type="http://schemas.openxmlformats.org/officeDocument/2006/relationships/chart" Target="../charts/chart1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21.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22.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52.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53.png"/><Relationship Id="rId3" Type="http://schemas.openxmlformats.org/officeDocument/2006/relationships/image" Target="../media/image41.png"/><Relationship Id="rId21" Type="http://schemas.microsoft.com/office/2007/relationships/hdphoto" Target="../media/hdphoto8.wdp"/><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20" Type="http://schemas.openxmlformats.org/officeDocument/2006/relationships/image" Target="../media/image54.png"/><Relationship Id="rId1" Type="http://schemas.openxmlformats.org/officeDocument/2006/relationships/tags" Target="../tags/tag23.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 Id="rId22"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24.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57.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25.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59.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26.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41.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60.png"/><Relationship Id="rId3" Type="http://schemas.openxmlformats.org/officeDocument/2006/relationships/image" Target="../media/image41.png"/><Relationship Id="rId21" Type="http://schemas.openxmlformats.org/officeDocument/2006/relationships/image" Target="../media/image62.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20" Type="http://schemas.openxmlformats.org/officeDocument/2006/relationships/image" Target="../media/image61.png"/><Relationship Id="rId1" Type="http://schemas.openxmlformats.org/officeDocument/2006/relationships/tags" Target="../tags/tag27.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60.png"/><Relationship Id="rId3" Type="http://schemas.openxmlformats.org/officeDocument/2006/relationships/image" Target="../media/image41.png"/><Relationship Id="rId21" Type="http://schemas.openxmlformats.org/officeDocument/2006/relationships/image" Target="../media/image62.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20" Type="http://schemas.openxmlformats.org/officeDocument/2006/relationships/image" Target="../media/image61.png"/><Relationship Id="rId1" Type="http://schemas.openxmlformats.org/officeDocument/2006/relationships/tags" Target="../tags/tag28.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4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20" Type="http://schemas.openxmlformats.org/officeDocument/2006/relationships/image" Target="../media/image65.png"/><Relationship Id="rId1" Type="http://schemas.openxmlformats.org/officeDocument/2006/relationships/tags" Target="../tags/tag29.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64.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6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30.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67.pn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8.jpg"/><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5.jpe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0.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84.png"/><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chart" Target="../charts/chart12.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6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6.svg"/></Relationships>
</file>

<file path=ppt/slides/_rels/slide6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7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72.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23.png"/><Relationship Id="rId4" Type="http://schemas.openxmlformats.org/officeDocument/2006/relationships/image" Target="../media/image90.svg"/><Relationship Id="rId9" Type="http://schemas.openxmlformats.org/officeDocument/2006/relationships/image" Target="../media/image22.png"/></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microsoft.com/office/2007/relationships/hdphoto" Target="../media/hdphoto11.wdp"/></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9.png"/><Relationship Id="rId4" Type="http://schemas.openxmlformats.org/officeDocument/2006/relationships/image" Target="../media/image95.png"/><Relationship Id="rId9" Type="http://schemas.microsoft.com/office/2007/relationships/hdphoto" Target="../media/hdphoto11.wdp"/></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63.xml"/><Relationship Id="rId5" Type="http://schemas.microsoft.com/office/2007/relationships/hdphoto" Target="../media/hdphoto12.wdp"/><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png"/><Relationship Id="rId7"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07.jpeg"/><Relationship Id="rId5" Type="http://schemas.microsoft.com/office/2007/relationships/hdphoto" Target="../media/hdphoto12.wdp"/><Relationship Id="rId10" Type="http://schemas.openxmlformats.org/officeDocument/2006/relationships/image" Target="../media/image111.jpeg"/><Relationship Id="rId4" Type="http://schemas.openxmlformats.org/officeDocument/2006/relationships/image" Target="../media/image106.png"/><Relationship Id="rId9" Type="http://schemas.openxmlformats.org/officeDocument/2006/relationships/image" Target="../media/image110.jpeg"/></Relationships>
</file>

<file path=ppt/slides/_rels/slide8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5.png"/><Relationship Id="rId7"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12.jpeg"/><Relationship Id="rId5" Type="http://schemas.microsoft.com/office/2007/relationships/hdphoto" Target="../media/hdphoto12.wdp"/><Relationship Id="rId4" Type="http://schemas.openxmlformats.org/officeDocument/2006/relationships/image" Target="../media/image106.png"/><Relationship Id="rId9"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16.png"/><Relationship Id="rId5" Type="http://schemas.microsoft.com/office/2007/relationships/hdphoto" Target="../media/hdphoto12.wdp"/><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6.png"/><Relationship Id="rId3" Type="http://schemas.openxmlformats.org/officeDocument/2006/relationships/image" Target="../media/image117.jpeg"/><Relationship Id="rId7" Type="http://schemas.openxmlformats.org/officeDocument/2006/relationships/image" Target="../media/image121.png"/><Relationship Id="rId12"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120.png"/><Relationship Id="rId11" Type="http://schemas.openxmlformats.org/officeDocument/2006/relationships/image" Target="../media/image124.png"/><Relationship Id="rId5" Type="http://schemas.openxmlformats.org/officeDocument/2006/relationships/image" Target="../media/image119.png"/><Relationship Id="rId15" Type="http://schemas.openxmlformats.org/officeDocument/2006/relationships/image" Target="../media/image128.png"/><Relationship Id="rId10" Type="http://schemas.openxmlformats.org/officeDocument/2006/relationships/image" Target="../media/image40.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7.png"/></Relationships>
</file>

<file path=ppt/slides/_rels/slide8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7.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7.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tags" Target="../tags/tag70.xml"/><Relationship Id="rId7" Type="http://schemas.openxmlformats.org/officeDocument/2006/relationships/image" Target="../media/image129.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11" Type="http://schemas.openxmlformats.org/officeDocument/2006/relationships/image" Target="../media/image133.jpeg"/><Relationship Id="rId5" Type="http://schemas.openxmlformats.org/officeDocument/2006/relationships/tags" Target="../tags/tag72.xml"/><Relationship Id="rId10" Type="http://schemas.openxmlformats.org/officeDocument/2006/relationships/image" Target="../media/image132.jpeg"/><Relationship Id="rId4" Type="http://schemas.openxmlformats.org/officeDocument/2006/relationships/tags" Target="../tags/tag71.xml"/><Relationship Id="rId9" Type="http://schemas.openxmlformats.org/officeDocument/2006/relationships/image" Target="../media/image131.jpeg"/></Relationships>
</file>

<file path=ppt/slides/_rels/slide91.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9"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20.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slideLayout" Target="../slideLayouts/slideLayout2.xml"/><Relationship Id="rId16" Type="http://schemas.openxmlformats.org/officeDocument/2006/relationships/image" Target="../media/image123.svg"/><Relationship Id="rId1" Type="http://schemas.openxmlformats.org/officeDocument/2006/relationships/tags" Target="../tags/tag81.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22.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93A3469-E066-2B74-7285-72CF948C0003}"/>
              </a:ext>
            </a:extLst>
          </p:cNvPr>
          <p:cNvPicPr>
            <a:picLocks noChangeAspect="1"/>
          </p:cNvPicPr>
          <p:nvPr/>
        </p:nvPicPr>
        <p:blipFill>
          <a:blip r:embed="rId3"/>
          <a:stretch>
            <a:fillRect/>
          </a:stretch>
        </p:blipFill>
        <p:spPr>
          <a:xfrm>
            <a:off x="0" y="0"/>
            <a:ext cx="12192000" cy="6882581"/>
          </a:xfrm>
          <a:prstGeom prst="rect">
            <a:avLst/>
          </a:prstGeom>
        </p:spPr>
      </p:pic>
      <p:sp>
        <p:nvSpPr>
          <p:cNvPr id="10" name="TextBox 33">
            <a:extLst>
              <a:ext uri="{FF2B5EF4-FFF2-40B4-BE49-F238E27FC236}">
                <a16:creationId xmlns:a16="http://schemas.microsoft.com/office/drawing/2014/main" id="{9A1AC690-E864-7130-4284-7B9AFC490812}"/>
              </a:ext>
            </a:extLst>
          </p:cNvPr>
          <p:cNvSpPr txBox="1"/>
          <p:nvPr/>
        </p:nvSpPr>
        <p:spPr>
          <a:xfrm>
            <a:off x="477079" y="5579974"/>
            <a:ext cx="2715300" cy="584775"/>
          </a:xfrm>
          <a:prstGeom prst="rect">
            <a:avLst/>
          </a:prstGeom>
          <a:solidFill>
            <a:srgbClr val="243782"/>
          </a:solidFill>
        </p:spPr>
        <p:txBody>
          <a:bodyPr wrap="square">
            <a:spAutoFit/>
          </a:bodyPr>
          <a:lstStyle/>
          <a:p>
            <a:pPr algn="ctr"/>
            <a:r>
              <a:rPr lang="fr-FR" sz="3200" b="1" dirty="0">
                <a:solidFill>
                  <a:schemeClr val="bg1"/>
                </a:solidFill>
              </a:rPr>
              <a:t>START</a:t>
            </a:r>
          </a:p>
        </p:txBody>
      </p:sp>
      <p:sp>
        <p:nvSpPr>
          <p:cNvPr id="2" name="TextBox 4">
            <a:extLst>
              <a:ext uri="{FF2B5EF4-FFF2-40B4-BE49-F238E27FC236}">
                <a16:creationId xmlns:a16="http://schemas.microsoft.com/office/drawing/2014/main" id="{2F04D043-06FF-A997-9DE6-D64B715BD174}"/>
              </a:ext>
            </a:extLst>
          </p:cNvPr>
          <p:cNvSpPr txBox="1"/>
          <p:nvPr/>
        </p:nvSpPr>
        <p:spPr>
          <a:xfrm>
            <a:off x="209444" y="1519991"/>
            <a:ext cx="5886556" cy="1877437"/>
          </a:xfrm>
          <a:prstGeom prst="rect">
            <a:avLst/>
          </a:prstGeom>
          <a:solidFill>
            <a:srgbClr val="293B57"/>
          </a:solidFill>
        </p:spPr>
        <p:txBody>
          <a:bodyPr wrap="square" rtlCol="0">
            <a:spAutoFit/>
          </a:bodyPr>
          <a:lstStyle/>
          <a:p>
            <a:r>
              <a:rPr lang="en-US" sz="2000" dirty="0">
                <a:solidFill>
                  <a:schemeClr val="bg1"/>
                </a:solidFill>
                <a:latin typeface="Encode Sans" pitchFamily="2" charset="0"/>
              </a:rPr>
              <a:t>Welcome to this training module</a:t>
            </a:r>
            <a:endParaRPr lang="fr-FR" sz="2000" dirty="0">
              <a:solidFill>
                <a:schemeClr val="bg1"/>
              </a:solidFill>
              <a:latin typeface="Encode Sans" pitchFamily="2" charset="0"/>
            </a:endParaRPr>
          </a:p>
          <a:p>
            <a:r>
              <a:rPr lang="en-US" sz="3200" dirty="0">
                <a:solidFill>
                  <a:schemeClr val="bg1"/>
                </a:solidFill>
                <a:latin typeface="Encode Sans" pitchFamily="2" charset="0"/>
              </a:rPr>
              <a:t>The</a:t>
            </a:r>
            <a:r>
              <a:rPr lang="en-US" sz="3200" b="1" dirty="0">
                <a:solidFill>
                  <a:schemeClr val="bg1"/>
                </a:solidFill>
                <a:latin typeface="Encode Sans" pitchFamily="2" charset="0"/>
              </a:rPr>
              <a:t> market </a:t>
            </a:r>
            <a:r>
              <a:rPr lang="en-US" sz="3200" dirty="0">
                <a:solidFill>
                  <a:schemeClr val="bg1"/>
                </a:solidFill>
                <a:latin typeface="Encode Sans" pitchFamily="2" charset="0"/>
              </a:rPr>
              <a:t>and</a:t>
            </a:r>
            <a:r>
              <a:rPr lang="en-US" sz="3200" b="1" dirty="0">
                <a:solidFill>
                  <a:schemeClr val="bg1"/>
                </a:solidFill>
                <a:latin typeface="Encode Sans" pitchFamily="2" charset="0"/>
              </a:rPr>
              <a:t> </a:t>
            </a:r>
            <a:br>
              <a:rPr lang="en-US" sz="3200" b="1" dirty="0">
                <a:solidFill>
                  <a:schemeClr val="bg1"/>
                </a:solidFill>
                <a:latin typeface="Encode Sans" pitchFamily="2" charset="0"/>
              </a:rPr>
            </a:br>
            <a:r>
              <a:rPr lang="en-US" sz="3200" b="1" dirty="0" err="1">
                <a:solidFill>
                  <a:schemeClr val="bg1"/>
                </a:solidFill>
                <a:latin typeface="Encode Sans" pitchFamily="2" charset="0"/>
              </a:rPr>
              <a:t>B2B</a:t>
            </a:r>
            <a:r>
              <a:rPr lang="en-US" sz="3200" b="1" dirty="0">
                <a:solidFill>
                  <a:schemeClr val="bg1"/>
                </a:solidFill>
                <a:latin typeface="Encode Sans" pitchFamily="2" charset="0"/>
              </a:rPr>
              <a:t> customers </a:t>
            </a:r>
          </a:p>
          <a:p>
            <a:endParaRPr lang="fr-FR" sz="3200" b="1" dirty="0">
              <a:solidFill>
                <a:schemeClr val="bg1"/>
              </a:solidFill>
              <a:latin typeface="Encode Sans" pitchFamily="2" charset="0"/>
            </a:endParaRPr>
          </a:p>
        </p:txBody>
      </p:sp>
    </p:spTree>
    <p:custDataLst>
      <p:tags r:id="rId1"/>
    </p:custDataLst>
    <p:extLst>
      <p:ext uri="{BB962C8B-B14F-4D97-AF65-F5344CB8AC3E}">
        <p14:creationId xmlns:p14="http://schemas.microsoft.com/office/powerpoint/2010/main" val="2124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D0871-C500-4BCB-87AA-9FFAD9127684}"/>
              </a:ext>
            </a:extLst>
          </p:cNvPr>
          <p:cNvSpPr/>
          <p:nvPr/>
        </p:nvSpPr>
        <p:spPr>
          <a:xfrm>
            <a:off x="178895" y="2583230"/>
            <a:ext cx="11124105"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EC49C-8CC6-41AA-B83F-A13598DD521F}"/>
              </a:ext>
            </a:extLst>
          </p:cNvPr>
          <p:cNvPicPr>
            <a:picLocks noChangeAspect="1"/>
          </p:cNvPicPr>
          <p:nvPr/>
        </p:nvPicPr>
        <p:blipFill>
          <a:blip r:embed="rId2"/>
          <a:stretch>
            <a:fillRect/>
          </a:stretch>
        </p:blipFill>
        <p:spPr>
          <a:xfrm>
            <a:off x="10883574" y="3852356"/>
            <a:ext cx="419158" cy="438211"/>
          </a:xfrm>
          <a:prstGeom prst="rect">
            <a:avLst/>
          </a:prstGeom>
        </p:spPr>
      </p:pic>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269890" y="6446168"/>
            <a:ext cx="3144883" cy="276999"/>
          </a:xfrm>
          <a:prstGeom prst="rect">
            <a:avLst/>
          </a:prstGeom>
          <a:noFill/>
        </p:spPr>
        <p:txBody>
          <a:bodyPr wrap="square" rtlCol="0">
            <a:spAutoFit/>
          </a:bodyPr>
          <a:lstStyle/>
          <a:p>
            <a:pPr algn="ctr"/>
            <a:r>
              <a:rPr lang="en-US" sz="1200" b="1" i="1" dirty="0">
                <a:solidFill>
                  <a:schemeClr val="bg1"/>
                </a:solidFill>
              </a:rPr>
              <a:t>Click on the left and right arrows</a:t>
            </a:r>
          </a:p>
        </p:txBody>
      </p:sp>
      <p:pic>
        <p:nvPicPr>
          <p:cNvPr id="11" name="Picture 10">
            <a:extLst>
              <a:ext uri="{FF2B5EF4-FFF2-40B4-BE49-F238E27FC236}">
                <a16:creationId xmlns:a16="http://schemas.microsoft.com/office/drawing/2014/main" id="{043E394C-98AA-5221-EC7B-622F8DA02AE7}"/>
              </a:ext>
            </a:extLst>
          </p:cNvPr>
          <p:cNvPicPr>
            <a:picLocks noChangeAspect="1"/>
          </p:cNvPicPr>
          <p:nvPr/>
        </p:nvPicPr>
        <p:blipFill>
          <a:blip r:embed="rId3"/>
          <a:stretch>
            <a:fillRect/>
          </a:stretch>
        </p:blipFill>
        <p:spPr>
          <a:xfrm>
            <a:off x="241401" y="3794976"/>
            <a:ext cx="285790" cy="447737"/>
          </a:xfrm>
          <a:prstGeom prst="rect">
            <a:avLst/>
          </a:prstGeom>
        </p:spPr>
      </p:pic>
      <p:sp>
        <p:nvSpPr>
          <p:cNvPr id="16" name="ZoneTexte 38">
            <a:extLst>
              <a:ext uri="{FF2B5EF4-FFF2-40B4-BE49-F238E27FC236}">
                <a16:creationId xmlns:a16="http://schemas.microsoft.com/office/drawing/2014/main" id="{63372C6C-7D68-FD0E-6EC1-CB97DD852006}"/>
              </a:ext>
            </a:extLst>
          </p:cNvPr>
          <p:cNvSpPr txBox="1"/>
          <p:nvPr/>
        </p:nvSpPr>
        <p:spPr>
          <a:xfrm>
            <a:off x="2554004" y="3391018"/>
            <a:ext cx="7171021" cy="1384995"/>
          </a:xfrm>
          <a:prstGeom prst="rect">
            <a:avLst/>
          </a:prstGeom>
          <a:noFill/>
        </p:spPr>
        <p:txBody>
          <a:bodyPr wrap="square" lIns="91440" tIns="45720" rIns="91440" bIns="45720" anchor="t">
            <a:spAutoFit/>
          </a:bodyPr>
          <a:lstStyle/>
          <a:p>
            <a:pPr marL="285750" indent="-285750" algn="l" rtl="0" fontAlgn="base">
              <a:buFont typeface="Arial" panose="020B0604020202020204" pitchFamily="34" charset="0"/>
              <a:buChar char="•"/>
            </a:pPr>
            <a:r>
              <a:rPr lang="en-US" sz="1400" dirty="0">
                <a:solidFill>
                  <a:schemeClr val="bg1"/>
                </a:solidFill>
              </a:rPr>
              <a:t>The energy transition has become a </a:t>
            </a:r>
            <a:r>
              <a:rPr lang="en-US" sz="1400" b="1" dirty="0">
                <a:solidFill>
                  <a:schemeClr val="bg1"/>
                </a:solidFill>
              </a:rPr>
              <a:t>social responsibility </a:t>
            </a:r>
            <a:r>
              <a:rPr lang="en-US" sz="1400" dirty="0">
                <a:solidFill>
                  <a:schemeClr val="bg1"/>
                </a:solidFill>
              </a:rPr>
              <a:t>issue for manufacturers, but also for </a:t>
            </a:r>
            <a:r>
              <a:rPr lang="en-US" sz="1400" dirty="0" err="1">
                <a:solidFill>
                  <a:schemeClr val="bg1"/>
                </a:solidFill>
              </a:rPr>
              <a:t>B2B</a:t>
            </a:r>
            <a:r>
              <a:rPr lang="en-US" sz="1400" dirty="0">
                <a:solidFill>
                  <a:schemeClr val="bg1"/>
                </a:solidFill>
              </a:rPr>
              <a:t> customers (Corporate Social Responsibility (CSR) concept).</a:t>
            </a:r>
          </a:p>
          <a:p>
            <a:pPr marL="285750" indent="-285750" algn="l" rtl="0" fontAlgn="base">
              <a:buFont typeface="Arial" panose="020B0604020202020204" pitchFamily="34" charset="0"/>
              <a:buChar char="•"/>
            </a:pPr>
            <a:endParaRPr lang="en-US" sz="1400" dirty="0">
              <a:solidFill>
                <a:schemeClr val="bg1"/>
              </a:solidFill>
            </a:endParaRPr>
          </a:p>
          <a:p>
            <a:pPr marL="285750" indent="-285750" algn="l" rtl="0" fontAlgn="base">
              <a:buFont typeface="Arial" panose="020B0604020202020204" pitchFamily="34" charset="0"/>
              <a:buChar char="•"/>
            </a:pPr>
            <a:r>
              <a:rPr lang="en-US" sz="1400" dirty="0">
                <a:solidFill>
                  <a:schemeClr val="bg1"/>
                </a:solidFill>
              </a:rPr>
              <a:t>In this context, the choice and usage of vehicles must be aligned with the company mobility policy. </a:t>
            </a:r>
            <a:endParaRPr lang="fr-BE" sz="1400" dirty="0">
              <a:solidFill>
                <a:schemeClr val="bg1"/>
              </a:solidFill>
            </a:endParaRPr>
          </a:p>
        </p:txBody>
      </p:sp>
      <p:sp>
        <p:nvSpPr>
          <p:cNvPr id="2" name="Titre 1">
            <a:extLst>
              <a:ext uri="{FF2B5EF4-FFF2-40B4-BE49-F238E27FC236}">
                <a16:creationId xmlns:a16="http://schemas.microsoft.com/office/drawing/2014/main" id="{CC951C5F-75CB-CFC1-E716-D0C5A930D66D}"/>
              </a:ext>
            </a:extLst>
          </p:cNvPr>
          <p:cNvSpPr txBox="1">
            <a:spLocks/>
          </p:cNvSpPr>
          <p:nvPr/>
        </p:nvSpPr>
        <p:spPr>
          <a:xfrm>
            <a:off x="269890" y="1391411"/>
            <a:ext cx="10436210" cy="1118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400" dirty="0">
                <a:solidFill>
                  <a:schemeClr val="tx1"/>
                </a:solidFill>
                <a:latin typeface="Encode Sans Expanded" panose="00000505000000000000" pitchFamily="2" charset="0"/>
              </a:rPr>
              <a:t>As the world faces climate change, mindsets have evolved. The </a:t>
            </a:r>
            <a:r>
              <a:rPr lang="en-US" sz="1400" b="1" dirty="0">
                <a:solidFill>
                  <a:srgbClr val="243782"/>
                </a:solidFill>
                <a:latin typeface="Encode Sans Expanded" panose="00000505000000000000" pitchFamily="2" charset="0"/>
              </a:rPr>
              <a:t>energy transition </a:t>
            </a:r>
            <a:r>
              <a:rPr lang="en-US" sz="1400" dirty="0">
                <a:solidFill>
                  <a:schemeClr val="tx1"/>
                </a:solidFill>
                <a:latin typeface="Encode Sans Expanded" panose="00000505000000000000" pitchFamily="2" charset="0"/>
              </a:rPr>
              <a:t>has become a priority.</a:t>
            </a:r>
          </a:p>
          <a:p>
            <a:endParaRPr lang="en-US" sz="1400" dirty="0">
              <a:solidFill>
                <a:schemeClr val="tx1"/>
              </a:solidFill>
              <a:latin typeface="Encode Sans Expanded" panose="00000505000000000000" pitchFamily="2" charset="0"/>
            </a:endParaRPr>
          </a:p>
          <a:p>
            <a:r>
              <a:rPr lang="en-US" sz="1400" dirty="0">
                <a:solidFill>
                  <a:schemeClr val="tx1"/>
                </a:solidFill>
                <a:latin typeface="Encode Sans Expanded" panose="00000505000000000000" pitchFamily="2" charset="0"/>
              </a:rPr>
              <a:t>The authorities have set regulations, standards and targets to combat the emissions that are responsible for global warming.</a:t>
            </a:r>
            <a:endParaRPr lang="fr-FR" sz="1400" dirty="0">
              <a:solidFill>
                <a:schemeClr val="tx1"/>
              </a:solidFill>
              <a:latin typeface="Encode Sans Expanded" panose="00000505000000000000" pitchFamily="2" charset="0"/>
            </a:endParaRPr>
          </a:p>
        </p:txBody>
      </p:sp>
      <p:sp>
        <p:nvSpPr>
          <p:cNvPr id="3" name="TextBox 12">
            <a:extLst>
              <a:ext uri="{FF2B5EF4-FFF2-40B4-BE49-F238E27FC236}">
                <a16:creationId xmlns:a16="http://schemas.microsoft.com/office/drawing/2014/main" id="{8592E0EA-F03B-2A06-3D25-BEF5748138AD}"/>
              </a:ext>
            </a:extLst>
          </p:cNvPr>
          <p:cNvSpPr txBox="1"/>
          <p:nvPr/>
        </p:nvSpPr>
        <p:spPr>
          <a:xfrm>
            <a:off x="178895" y="712001"/>
            <a:ext cx="611505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endParaRPr lang="en-US" dirty="0">
              <a:solidFill>
                <a:schemeClr val="bg1"/>
              </a:solidFill>
              <a:latin typeface="+mj-lt"/>
            </a:endParaRPr>
          </a:p>
        </p:txBody>
      </p:sp>
      <p:pic>
        <p:nvPicPr>
          <p:cNvPr id="6" name="Immagine 5">
            <a:extLst>
              <a:ext uri="{FF2B5EF4-FFF2-40B4-BE49-F238E27FC236}">
                <a16:creationId xmlns:a16="http://schemas.microsoft.com/office/drawing/2014/main" id="{69A067BC-2CB3-B82D-F458-1AC920237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123" y="3041842"/>
            <a:ext cx="1808852" cy="1783494"/>
          </a:xfrm>
          <a:prstGeom prst="rect">
            <a:avLst/>
          </a:prstGeom>
        </p:spPr>
      </p:pic>
    </p:spTree>
    <p:extLst>
      <p:ext uri="{BB962C8B-B14F-4D97-AF65-F5344CB8AC3E}">
        <p14:creationId xmlns:p14="http://schemas.microsoft.com/office/powerpoint/2010/main" val="14680410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259279" y="1523536"/>
            <a:ext cx="10515600" cy="2318945"/>
          </a:xfrm>
        </p:spPr>
        <p:txBody>
          <a:bodyPr vert="horz" lIns="91440" tIns="45720" rIns="91440" bIns="45720" rtlCol="0" anchor="t">
            <a:normAutofit/>
          </a:bodyPr>
          <a:lstStyle/>
          <a:p>
            <a:pPr marL="0" indent="0">
              <a:buNone/>
            </a:pPr>
            <a:r>
              <a:rPr lang="en-US" sz="1800" dirty="0"/>
              <a:t>The aim of the Green Deal is: </a:t>
            </a:r>
            <a:endParaRPr lang="fr-FR" sz="1800" dirty="0"/>
          </a:p>
          <a:p>
            <a:pPr marL="0" indent="0">
              <a:buNone/>
            </a:pPr>
            <a:endParaRPr lang="fr-FR" sz="1800" dirty="0"/>
          </a:p>
          <a:p>
            <a:pPr marL="514350" indent="-514350">
              <a:buAutoNum type="alphaLcParenR"/>
            </a:pPr>
            <a:r>
              <a:rPr lang="en-US" sz="1800" dirty="0"/>
              <a:t>Reductions in CO</a:t>
            </a:r>
            <a:r>
              <a:rPr lang="en-US" sz="1800" baseline="-25000" dirty="0"/>
              <a:t>2</a:t>
            </a:r>
            <a:r>
              <a:rPr lang="en-US" sz="1800" dirty="0"/>
              <a:t> emissions in the European Union of 55% by 2030.</a:t>
            </a:r>
            <a:endParaRPr lang="fr-FR" sz="1800" dirty="0"/>
          </a:p>
          <a:p>
            <a:pPr marL="514350" indent="-514350">
              <a:buAutoNum type="alphaLcParenR"/>
            </a:pPr>
            <a:r>
              <a:rPr lang="en-US" sz="1800" dirty="0"/>
              <a:t>The requirement to set up Low Emission Zones in major city </a:t>
            </a:r>
            <a:r>
              <a:rPr lang="en-US" sz="1800" dirty="0" err="1"/>
              <a:t>centres</a:t>
            </a:r>
            <a:r>
              <a:rPr lang="en-US" sz="1800" dirty="0"/>
              <a:t> in Europe.</a:t>
            </a:r>
            <a:endParaRPr lang="fr-FR" sz="1800" dirty="0"/>
          </a:p>
          <a:p>
            <a:pPr marL="514350" indent="-514350">
              <a:buAutoNum type="alphaLcParenR"/>
            </a:pPr>
            <a:r>
              <a:rPr lang="fr-FR" sz="1800" dirty="0">
                <a:highlight>
                  <a:srgbClr val="FFFF00"/>
                </a:highlight>
              </a:rPr>
              <a:t>Carbon net </a:t>
            </a:r>
            <a:r>
              <a:rPr lang="fr-FR" sz="1800" dirty="0" err="1">
                <a:highlight>
                  <a:srgbClr val="FFFF00"/>
                </a:highlight>
              </a:rPr>
              <a:t>zero</a:t>
            </a:r>
            <a:r>
              <a:rPr lang="fr-FR" sz="1800" dirty="0">
                <a:highlight>
                  <a:srgbClr val="FFFF00"/>
                </a:highlight>
              </a:rPr>
              <a:t> in Europe by 2050.</a:t>
            </a:r>
          </a:p>
          <a:p>
            <a:pPr marL="514350" indent="-514350">
              <a:buAutoNum type="alphaLcParenR"/>
            </a:pPr>
            <a:r>
              <a:rPr lang="en-US" sz="1800" dirty="0"/>
              <a:t>A ban on vehicles emitting more than 60 grams of CO</a:t>
            </a:r>
            <a:r>
              <a:rPr lang="en-US" sz="1800" baseline="-25000" dirty="0"/>
              <a:t>2</a:t>
            </a:r>
            <a:r>
              <a:rPr lang="en-US" sz="1800" dirty="0"/>
              <a:t> per km in Europe.</a:t>
            </a:r>
            <a:endParaRPr lang="fr-FR" sz="1800" dirty="0"/>
          </a:p>
          <a:p>
            <a:pPr marL="514350" indent="-514350">
              <a:buAutoNum type="alphaLcParenR"/>
            </a:pPr>
            <a:endParaRPr lang="fr-FR" sz="1800" dirty="0"/>
          </a:p>
          <a:p>
            <a:pPr marL="0" indent="0">
              <a:buNone/>
            </a:pPr>
            <a:endParaRPr lang="fr-FR" sz="1800" dirty="0"/>
          </a:p>
        </p:txBody>
      </p:sp>
    </p:spTree>
    <p:custDataLst>
      <p:tags r:id="rId1"/>
    </p:custDataLst>
    <p:extLst>
      <p:ext uri="{BB962C8B-B14F-4D97-AF65-F5344CB8AC3E}">
        <p14:creationId xmlns:p14="http://schemas.microsoft.com/office/powerpoint/2010/main" val="27367207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391650" y="1490521"/>
            <a:ext cx="10524161" cy="2396001"/>
          </a:xfrm>
        </p:spPr>
        <p:txBody>
          <a:bodyPr vert="horz" lIns="91440" tIns="45720" rIns="91440" bIns="45720" rtlCol="0" anchor="t">
            <a:normAutofit/>
          </a:bodyPr>
          <a:lstStyle/>
          <a:p>
            <a:pPr marL="0" indent="0">
              <a:buNone/>
            </a:pPr>
            <a:r>
              <a:rPr lang="en-US" sz="1800" dirty="0"/>
              <a:t>Which of these statements is false?</a:t>
            </a:r>
            <a:endParaRPr lang="fr-FR" sz="1800" dirty="0"/>
          </a:p>
          <a:p>
            <a:pPr marL="514350" indent="-514350">
              <a:buAutoNum type="alphaLcParenR"/>
            </a:pPr>
            <a:endParaRPr lang="fr-FR" sz="1800" dirty="0"/>
          </a:p>
          <a:p>
            <a:pPr marL="514350" indent="-514350">
              <a:buFont typeface="+mj-lt"/>
              <a:buAutoNum type="alphaLcParenR"/>
            </a:pPr>
            <a:r>
              <a:rPr lang="en-US" sz="1800" dirty="0" err="1"/>
              <a:t>TCO</a:t>
            </a:r>
            <a:r>
              <a:rPr lang="en-US" sz="1800" dirty="0"/>
              <a:t> stands for “Total Cost of Ownership”.</a:t>
            </a:r>
            <a:endParaRPr lang="fr-FR" sz="1800" dirty="0"/>
          </a:p>
          <a:p>
            <a:pPr marL="514350" indent="-514350">
              <a:buFont typeface="+mj-lt"/>
              <a:buAutoNum type="alphaLcParenR"/>
            </a:pPr>
            <a:r>
              <a:rPr lang="en-US" sz="1800" dirty="0"/>
              <a:t>The </a:t>
            </a:r>
            <a:r>
              <a:rPr lang="en-US" sz="1800" dirty="0" err="1"/>
              <a:t>TCO</a:t>
            </a:r>
            <a:r>
              <a:rPr lang="en-US" sz="1800" dirty="0"/>
              <a:t> approach is used to estimate the full cost of using a vehicle.</a:t>
            </a:r>
            <a:endParaRPr lang="fr-FR" sz="1800" dirty="0"/>
          </a:p>
          <a:p>
            <a:pPr marL="514350" indent="-514350">
              <a:buFont typeface="+mj-lt"/>
              <a:buAutoNum type="alphaLcParenR"/>
            </a:pPr>
            <a:r>
              <a:rPr lang="en-US" sz="1800" dirty="0">
                <a:highlight>
                  <a:srgbClr val="FFFF00"/>
                </a:highlight>
              </a:rPr>
              <a:t>If the sales price of a vehicle is higher, its </a:t>
            </a:r>
            <a:r>
              <a:rPr lang="en-US" sz="1800" dirty="0" err="1">
                <a:highlight>
                  <a:srgbClr val="FFFF00"/>
                </a:highlight>
              </a:rPr>
              <a:t>TCO</a:t>
            </a:r>
            <a:r>
              <a:rPr lang="en-US" sz="1800" dirty="0">
                <a:highlight>
                  <a:srgbClr val="FFFF00"/>
                </a:highlight>
              </a:rPr>
              <a:t> will be proportionally higher as well.</a:t>
            </a:r>
            <a:endParaRPr lang="fr-FR" sz="1800" dirty="0">
              <a:highlight>
                <a:srgbClr val="FFFF00"/>
              </a:highlight>
            </a:endParaRPr>
          </a:p>
          <a:p>
            <a:pPr marL="514350" indent="-514350">
              <a:buFont typeface="+mj-lt"/>
              <a:buAutoNum type="alphaLcParenR"/>
            </a:pPr>
            <a:r>
              <a:rPr lang="en-US" sz="1800" dirty="0"/>
              <a:t>Energy consumption and taxation play a major role in calculating </a:t>
            </a:r>
            <a:r>
              <a:rPr lang="en-US" sz="1800" dirty="0" err="1"/>
              <a:t>TCO</a:t>
            </a:r>
            <a:r>
              <a:rPr lang="en-US" sz="1800" dirty="0"/>
              <a:t>.</a:t>
            </a:r>
            <a:endParaRPr lang="fr-FR" sz="1800" dirty="0"/>
          </a:p>
        </p:txBody>
      </p:sp>
    </p:spTree>
    <p:extLst>
      <p:ext uri="{BB962C8B-B14F-4D97-AF65-F5344CB8AC3E}">
        <p14:creationId xmlns:p14="http://schemas.microsoft.com/office/powerpoint/2010/main" val="19729169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275546" y="1658812"/>
            <a:ext cx="11208717" cy="2610046"/>
          </a:xfrm>
        </p:spPr>
        <p:txBody>
          <a:bodyPr vert="horz" lIns="91440" tIns="45720" rIns="91440" bIns="45720" rtlCol="0" anchor="t">
            <a:normAutofit/>
          </a:bodyPr>
          <a:lstStyle/>
          <a:p>
            <a:pPr marL="0" indent="0">
              <a:buNone/>
            </a:pPr>
            <a:r>
              <a:rPr lang="en-US" sz="1800" dirty="0"/>
              <a:t>Which of these factors is the starting point for the strategic approach at </a:t>
            </a:r>
            <a:r>
              <a:rPr lang="en-US" sz="1800" dirty="0" err="1"/>
              <a:t>Stellantis</a:t>
            </a:r>
            <a:r>
              <a:rPr lang="en-US" sz="1800" dirty="0"/>
              <a:t>?</a:t>
            </a:r>
          </a:p>
          <a:p>
            <a:pPr marL="0" indent="0">
              <a:buNone/>
            </a:pPr>
            <a:endParaRPr lang="fr-FR" sz="1800" dirty="0"/>
          </a:p>
          <a:p>
            <a:pPr marL="514350" indent="-514350">
              <a:buFont typeface="Arial" panose="020B0604020202020204" pitchFamily="34" charset="0"/>
              <a:buAutoNum type="alphaLcParenR"/>
            </a:pPr>
            <a:r>
              <a:rPr lang="fr-FR" sz="1800" dirty="0">
                <a:highlight>
                  <a:srgbClr val="FFFF00"/>
                </a:highlight>
              </a:rPr>
              <a:t>The </a:t>
            </a:r>
            <a:r>
              <a:rPr lang="fr-FR" sz="1800" dirty="0" err="1">
                <a:highlight>
                  <a:srgbClr val="FFFF00"/>
                </a:highlight>
              </a:rPr>
              <a:t>customer</a:t>
            </a:r>
            <a:r>
              <a:rPr lang="fr-FR" sz="1800" dirty="0">
                <a:highlight>
                  <a:srgbClr val="FFFF00"/>
                </a:highlight>
              </a:rPr>
              <a:t>.</a:t>
            </a:r>
          </a:p>
          <a:p>
            <a:pPr marL="514350" indent="-514350">
              <a:buAutoNum type="alphaLcParenR"/>
            </a:pPr>
            <a:r>
              <a:rPr lang="fr-FR" sz="1800" dirty="0" err="1"/>
              <a:t>Electrification</a:t>
            </a:r>
            <a:r>
              <a:rPr lang="fr-FR" sz="1800" dirty="0"/>
              <a:t>.</a:t>
            </a:r>
          </a:p>
          <a:p>
            <a:pPr marL="514350" indent="-514350">
              <a:buAutoNum type="alphaLcParenR"/>
            </a:pPr>
            <a:r>
              <a:rPr lang="fr-FR" sz="1800" dirty="0"/>
              <a:t>The </a:t>
            </a:r>
            <a:r>
              <a:rPr lang="fr-FR" sz="1800" dirty="0" err="1"/>
              <a:t>environmental</a:t>
            </a:r>
            <a:r>
              <a:rPr lang="fr-FR" sz="1800" dirty="0"/>
              <a:t> transition.</a:t>
            </a:r>
          </a:p>
          <a:p>
            <a:pPr marL="514350" indent="-514350">
              <a:buAutoNum type="alphaLcParenR"/>
            </a:pPr>
            <a:r>
              <a:rPr lang="en-US" sz="1800" dirty="0"/>
              <a:t>The diversity of its iconic brands.</a:t>
            </a:r>
            <a:endParaRPr lang="fr-FR" sz="1800" dirty="0"/>
          </a:p>
          <a:p>
            <a:pPr marL="0" indent="0">
              <a:buNone/>
            </a:pPr>
            <a:endParaRPr lang="fr-FR" sz="1800" dirty="0"/>
          </a:p>
        </p:txBody>
      </p:sp>
    </p:spTree>
    <p:custDataLst>
      <p:tags r:id="rId1"/>
    </p:custDataLst>
    <p:extLst>
      <p:ext uri="{BB962C8B-B14F-4D97-AF65-F5344CB8AC3E}">
        <p14:creationId xmlns:p14="http://schemas.microsoft.com/office/powerpoint/2010/main" val="2038465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883897-05C9-4972-AD8C-BB37A582CDB9}"/>
              </a:ext>
            </a:extLst>
          </p:cNvPr>
          <p:cNvSpPr>
            <a:spLocks noGrp="1"/>
          </p:cNvSpPr>
          <p:nvPr>
            <p:ph idx="4294967295"/>
          </p:nvPr>
        </p:nvSpPr>
        <p:spPr>
          <a:xfrm>
            <a:off x="313933" y="1438774"/>
            <a:ext cx="10863583" cy="2738473"/>
          </a:xfrm>
        </p:spPr>
        <p:txBody>
          <a:bodyPr vert="horz" lIns="91440" tIns="45720" rIns="91440" bIns="45720" rtlCol="0" anchor="t">
            <a:normAutofit/>
          </a:bodyPr>
          <a:lstStyle/>
          <a:p>
            <a:pPr marL="0" indent="0">
              <a:buNone/>
            </a:pPr>
            <a:r>
              <a:rPr lang="en-US" sz="1800" dirty="0"/>
              <a:t>By 2030, the proportion of electric vehicle sales as part of total </a:t>
            </a:r>
            <a:r>
              <a:rPr lang="en-US" sz="1800" dirty="0" err="1"/>
              <a:t>Stellantis</a:t>
            </a:r>
            <a:r>
              <a:rPr lang="en-US" sz="1800" dirty="0"/>
              <a:t> sales in Europe will be:</a:t>
            </a:r>
          </a:p>
          <a:p>
            <a:pPr marL="0" indent="0">
              <a:buNone/>
            </a:pPr>
            <a:endParaRPr lang="fr-FR" sz="1800" dirty="0"/>
          </a:p>
          <a:p>
            <a:pPr marL="514350" indent="-514350">
              <a:buAutoNum type="alphaLcParenR"/>
            </a:pPr>
            <a:r>
              <a:rPr lang="fr-FR" sz="1800" dirty="0"/>
              <a:t>55%</a:t>
            </a:r>
          </a:p>
          <a:p>
            <a:pPr marL="514350" indent="-514350">
              <a:buAutoNum type="alphaLcParenR"/>
            </a:pPr>
            <a:r>
              <a:rPr lang="fr-FR" sz="1800" dirty="0">
                <a:highlight>
                  <a:srgbClr val="FFFF00"/>
                </a:highlight>
              </a:rPr>
              <a:t>100%</a:t>
            </a:r>
          </a:p>
          <a:p>
            <a:pPr marL="514350" indent="-514350">
              <a:buAutoNum type="alphaLcParenR"/>
            </a:pPr>
            <a:r>
              <a:rPr lang="fr-FR" sz="1800" dirty="0"/>
              <a:t>80%</a:t>
            </a:r>
          </a:p>
          <a:p>
            <a:pPr marL="514350" indent="-514350">
              <a:buAutoNum type="alphaLcParenR"/>
            </a:pPr>
            <a:r>
              <a:rPr lang="fr-FR" sz="1800" dirty="0"/>
              <a:t>70%</a:t>
            </a:r>
          </a:p>
          <a:p>
            <a:pPr marL="0" indent="0">
              <a:buNone/>
            </a:pPr>
            <a:endParaRPr lang="fr-FR" sz="1800" dirty="0"/>
          </a:p>
        </p:txBody>
      </p:sp>
    </p:spTree>
    <p:custDataLst>
      <p:tags r:id="rId1"/>
    </p:custDataLst>
    <p:extLst>
      <p:ext uri="{BB962C8B-B14F-4D97-AF65-F5344CB8AC3E}">
        <p14:creationId xmlns:p14="http://schemas.microsoft.com/office/powerpoint/2010/main" val="1010989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7111D-BAC0-4128-87CB-7361EA6DA98B}"/>
              </a:ext>
            </a:extLst>
          </p:cNvPr>
          <p:cNvSpPr txBox="1"/>
          <p:nvPr/>
        </p:nvSpPr>
        <p:spPr>
          <a:xfrm>
            <a:off x="402981" y="1494928"/>
            <a:ext cx="10515228" cy="2308324"/>
          </a:xfrm>
          <a:prstGeom prst="rect">
            <a:avLst/>
          </a:prstGeom>
          <a:noFill/>
        </p:spPr>
        <p:txBody>
          <a:bodyPr wrap="square">
            <a:spAutoFit/>
          </a:bodyPr>
          <a:lstStyle/>
          <a:p>
            <a:r>
              <a:rPr lang="en-US" dirty="0"/>
              <a:t>Craftsmen / Traders, Liberal Professions, </a:t>
            </a:r>
            <a:r>
              <a:rPr lang="en-US" dirty="0" err="1"/>
              <a:t>VSBs</a:t>
            </a:r>
            <a:r>
              <a:rPr lang="en-US" dirty="0"/>
              <a:t> and SMEs are your preferred target. </a:t>
            </a:r>
          </a:p>
          <a:p>
            <a:r>
              <a:rPr lang="en-US" dirty="0"/>
              <a:t>All together, which part of the new vehicles sales do they represent?</a:t>
            </a:r>
            <a:endParaRPr lang="fr-BE" dirty="0"/>
          </a:p>
          <a:p>
            <a:endParaRPr lang="fr-BE" dirty="0"/>
          </a:p>
          <a:p>
            <a:pPr marL="342900" indent="-342900">
              <a:buFont typeface="+mj-lt"/>
              <a:buAutoNum type="alphaLcParenR"/>
            </a:pPr>
            <a:r>
              <a:rPr lang="fr-BE" dirty="0"/>
              <a:t>15% of the sales volume. </a:t>
            </a:r>
          </a:p>
          <a:p>
            <a:pPr marL="342900" indent="-342900">
              <a:buFont typeface="+mj-lt"/>
              <a:buAutoNum type="alphaLcParenR"/>
            </a:pPr>
            <a:r>
              <a:rPr lang="fr-BE" dirty="0"/>
              <a:t>25% of the sales volume.</a:t>
            </a:r>
          </a:p>
          <a:p>
            <a:pPr marL="342900" indent="-342900">
              <a:buFont typeface="+mj-lt"/>
              <a:buAutoNum type="alphaLcParenR"/>
            </a:pPr>
            <a:r>
              <a:rPr lang="fr-BE" dirty="0"/>
              <a:t>45% of the sales volume.</a:t>
            </a:r>
          </a:p>
          <a:p>
            <a:pPr marL="342900" indent="-342900">
              <a:buFont typeface="+mj-lt"/>
              <a:buAutoNum type="alphaLcParenR"/>
            </a:pPr>
            <a:r>
              <a:rPr lang="en-US" dirty="0">
                <a:highlight>
                  <a:srgbClr val="FFFF00"/>
                </a:highlight>
              </a:rPr>
              <a:t>65% of the sales volume.</a:t>
            </a:r>
            <a:endParaRPr lang="fr-BE" dirty="0"/>
          </a:p>
          <a:p>
            <a:pPr marL="285750" indent="-285750">
              <a:buFont typeface="Arial" panose="020B0604020202020204" pitchFamily="34" charset="0"/>
              <a:buChar char="•"/>
            </a:pPr>
            <a:endParaRPr lang="fr-BE" dirty="0"/>
          </a:p>
        </p:txBody>
      </p:sp>
    </p:spTree>
    <p:custDataLst>
      <p:tags r:id="rId1"/>
    </p:custDataLst>
    <p:extLst>
      <p:ext uri="{BB962C8B-B14F-4D97-AF65-F5344CB8AC3E}">
        <p14:creationId xmlns:p14="http://schemas.microsoft.com/office/powerpoint/2010/main" val="37351444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F20C12-D0D3-4324-9CBF-D726FAF2080B}"/>
              </a:ext>
            </a:extLst>
          </p:cNvPr>
          <p:cNvSpPr txBox="1"/>
          <p:nvPr/>
        </p:nvSpPr>
        <p:spPr>
          <a:xfrm>
            <a:off x="413402" y="1558026"/>
            <a:ext cx="10190908" cy="2308324"/>
          </a:xfrm>
          <a:prstGeom prst="rect">
            <a:avLst/>
          </a:prstGeom>
          <a:noFill/>
        </p:spPr>
        <p:txBody>
          <a:bodyPr wrap="square">
            <a:spAutoFit/>
          </a:bodyPr>
          <a:lstStyle/>
          <a:p>
            <a:r>
              <a:rPr lang="en-US" dirty="0"/>
              <a:t>Why do you need to focus on the </a:t>
            </a:r>
            <a:r>
              <a:rPr lang="en-US" dirty="0" err="1"/>
              <a:t>TCO</a:t>
            </a:r>
            <a:r>
              <a:rPr lang="en-US" dirty="0"/>
              <a:t> rather than the vehicle price when presenting an offer to a </a:t>
            </a:r>
            <a:r>
              <a:rPr lang="en-US" dirty="0" err="1"/>
              <a:t>B2B</a:t>
            </a:r>
            <a:r>
              <a:rPr lang="en-US" dirty="0"/>
              <a:t> customer?</a:t>
            </a:r>
            <a:endParaRPr lang="fr-FR" dirty="0"/>
          </a:p>
          <a:p>
            <a:endParaRPr lang="fr-FR" dirty="0"/>
          </a:p>
          <a:p>
            <a:pPr marL="342900" indent="-342900">
              <a:buFont typeface="+mj-lt"/>
              <a:buAutoNum type="alphaLcParenR"/>
            </a:pPr>
            <a:r>
              <a:rPr lang="en-US" dirty="0"/>
              <a:t>No reason, it's only a matter of vocabulary. Price and cost are almost identical notions.</a:t>
            </a:r>
            <a:endParaRPr lang="fr-FR" dirty="0"/>
          </a:p>
          <a:p>
            <a:pPr marL="342900" indent="-342900">
              <a:buFont typeface="+mj-lt"/>
              <a:buAutoNum type="alphaLcParenR"/>
            </a:pPr>
            <a:r>
              <a:rPr lang="en-US" dirty="0">
                <a:highlight>
                  <a:srgbClr val="FFFF00"/>
                </a:highlight>
              </a:rPr>
              <a:t>Because price is only one of the factors in </a:t>
            </a:r>
            <a:r>
              <a:rPr lang="en-US" dirty="0" err="1">
                <a:highlight>
                  <a:srgbClr val="FFFF00"/>
                </a:highlight>
              </a:rPr>
              <a:t>TCO</a:t>
            </a:r>
            <a:r>
              <a:rPr lang="en-US" dirty="0">
                <a:highlight>
                  <a:srgbClr val="FFFF00"/>
                </a:highlight>
              </a:rPr>
              <a:t> and the most expensive vehicle can be the cheapest in terms of </a:t>
            </a:r>
            <a:r>
              <a:rPr lang="en-US" dirty="0" err="1">
                <a:highlight>
                  <a:srgbClr val="FFFF00"/>
                </a:highlight>
              </a:rPr>
              <a:t>TCO</a:t>
            </a:r>
            <a:r>
              <a:rPr lang="en-US" dirty="0">
                <a:highlight>
                  <a:srgbClr val="FFFF00"/>
                </a:highlight>
              </a:rPr>
              <a:t> (e.g. electric vehicles).</a:t>
            </a:r>
            <a:endParaRPr lang="fr-FR" dirty="0">
              <a:highlight>
                <a:srgbClr val="FFFF00"/>
              </a:highlight>
            </a:endParaRPr>
          </a:p>
          <a:p>
            <a:pPr marL="342900" indent="-342900">
              <a:buFont typeface="+mj-lt"/>
              <a:buAutoNum type="alphaLcParenR"/>
            </a:pPr>
            <a:r>
              <a:rPr lang="en-US" dirty="0"/>
              <a:t>Because it makes the message more confusing for the customer.</a:t>
            </a:r>
            <a:endParaRPr lang="fr-FR" dirty="0"/>
          </a:p>
          <a:p>
            <a:pPr marL="342900" indent="-342900">
              <a:buFont typeface="+mj-lt"/>
              <a:buAutoNum type="alphaLcParenR"/>
            </a:pPr>
            <a:r>
              <a:rPr lang="en-US" dirty="0"/>
              <a:t>Because </a:t>
            </a:r>
            <a:r>
              <a:rPr lang="en-US" dirty="0" err="1"/>
              <a:t>B2B</a:t>
            </a:r>
            <a:r>
              <a:rPr lang="en-US" dirty="0"/>
              <a:t> customers always think about the cost before tax.</a:t>
            </a:r>
            <a:endParaRPr lang="fr-FR" dirty="0"/>
          </a:p>
        </p:txBody>
      </p:sp>
    </p:spTree>
    <p:extLst>
      <p:ext uri="{BB962C8B-B14F-4D97-AF65-F5344CB8AC3E}">
        <p14:creationId xmlns:p14="http://schemas.microsoft.com/office/powerpoint/2010/main" val="13523767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7CFE30-9D8D-4314-AEFA-8FD3EBB87B2D}"/>
              </a:ext>
            </a:extLst>
          </p:cNvPr>
          <p:cNvSpPr txBox="1"/>
          <p:nvPr/>
        </p:nvSpPr>
        <p:spPr>
          <a:xfrm>
            <a:off x="397875" y="1771559"/>
            <a:ext cx="9094839" cy="369332"/>
          </a:xfrm>
          <a:prstGeom prst="rect">
            <a:avLst/>
          </a:prstGeom>
          <a:noFill/>
        </p:spPr>
        <p:txBody>
          <a:bodyPr wrap="square">
            <a:spAutoFit/>
          </a:bodyPr>
          <a:lstStyle/>
          <a:p>
            <a:r>
              <a:rPr lang="en-US" dirty="0"/>
              <a:t>What does it mean to provide a </a:t>
            </a:r>
            <a:r>
              <a:rPr lang="en-US" dirty="0" err="1"/>
              <a:t>B2B</a:t>
            </a:r>
            <a:r>
              <a:rPr lang="en-US" dirty="0"/>
              <a:t> customer with a “global offer”?</a:t>
            </a:r>
            <a:endParaRPr lang="fr-FR" dirty="0"/>
          </a:p>
        </p:txBody>
      </p:sp>
      <p:sp>
        <p:nvSpPr>
          <p:cNvPr id="7" name="TextBox 6">
            <a:extLst>
              <a:ext uri="{FF2B5EF4-FFF2-40B4-BE49-F238E27FC236}">
                <a16:creationId xmlns:a16="http://schemas.microsoft.com/office/drawing/2014/main" id="{7DF7AA03-D47F-454A-AA65-BB4E132F0027}"/>
              </a:ext>
            </a:extLst>
          </p:cNvPr>
          <p:cNvSpPr txBox="1"/>
          <p:nvPr/>
        </p:nvSpPr>
        <p:spPr>
          <a:xfrm>
            <a:off x="397874" y="2585119"/>
            <a:ext cx="10452095" cy="1200329"/>
          </a:xfrm>
          <a:prstGeom prst="rect">
            <a:avLst/>
          </a:prstGeom>
          <a:noFill/>
        </p:spPr>
        <p:txBody>
          <a:bodyPr wrap="square">
            <a:spAutoFit/>
          </a:bodyPr>
          <a:lstStyle/>
          <a:p>
            <a:pPr marL="342900" indent="-342900">
              <a:buFont typeface="+mj-lt"/>
              <a:buAutoNum type="alphaLcParenR"/>
            </a:pPr>
            <a:r>
              <a:rPr lang="en-US" dirty="0"/>
              <a:t>To offer them the best price as quickly as possible to avoid them going elsewhere.</a:t>
            </a:r>
            <a:endParaRPr lang="fr-FR" dirty="0"/>
          </a:p>
          <a:p>
            <a:pPr marL="342900" indent="-342900">
              <a:buFont typeface="+mj-lt"/>
              <a:buAutoNum type="alphaLcParenR"/>
            </a:pPr>
            <a:r>
              <a:rPr lang="en-US" dirty="0">
                <a:highlight>
                  <a:srgbClr val="FFFF00"/>
                </a:highlight>
              </a:rPr>
              <a:t>To offer them a solution that includes the vehicle, financing budget and services.</a:t>
            </a:r>
            <a:endParaRPr lang="fr-FR" dirty="0">
              <a:highlight>
                <a:srgbClr val="FFFF00"/>
              </a:highlight>
            </a:endParaRPr>
          </a:p>
          <a:p>
            <a:pPr marL="342900" indent="-342900">
              <a:buFont typeface="+mj-lt"/>
              <a:buAutoNum type="alphaLcParenR"/>
            </a:pPr>
            <a:r>
              <a:rPr lang="en-US" dirty="0"/>
              <a:t>To present the technical arguments relating to the vehicle, to demonstrate your skills.</a:t>
            </a:r>
            <a:endParaRPr lang="fr-FR" dirty="0"/>
          </a:p>
          <a:p>
            <a:pPr marL="342900" indent="-342900">
              <a:buFont typeface="+mj-lt"/>
              <a:buAutoNum type="alphaLcParenR"/>
            </a:pPr>
            <a:r>
              <a:rPr lang="en-US" dirty="0"/>
              <a:t>To focus on selling the vehicle without addressing the various financial solutions available.</a:t>
            </a:r>
            <a:endParaRPr lang="fr-FR" dirty="0"/>
          </a:p>
        </p:txBody>
      </p:sp>
    </p:spTree>
    <p:extLst>
      <p:ext uri="{BB962C8B-B14F-4D97-AF65-F5344CB8AC3E}">
        <p14:creationId xmlns:p14="http://schemas.microsoft.com/office/powerpoint/2010/main" val="3591465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E6C957-DED0-4D49-9B21-E82C28BC6C7A}"/>
              </a:ext>
            </a:extLst>
          </p:cNvPr>
          <p:cNvSpPr txBox="1"/>
          <p:nvPr/>
        </p:nvSpPr>
        <p:spPr>
          <a:xfrm>
            <a:off x="441498" y="1485254"/>
            <a:ext cx="10336360" cy="2031325"/>
          </a:xfrm>
          <a:prstGeom prst="rect">
            <a:avLst/>
          </a:prstGeom>
          <a:noFill/>
        </p:spPr>
        <p:txBody>
          <a:bodyPr wrap="square">
            <a:spAutoFit/>
          </a:bodyPr>
          <a:lstStyle/>
          <a:p>
            <a:r>
              <a:rPr lang="en-US" dirty="0"/>
              <a:t>The liberal professions follow a similar approach to private customers, but there are differences. Select one of them from the statements below:</a:t>
            </a:r>
            <a:endParaRPr lang="fr-FR" dirty="0"/>
          </a:p>
          <a:p>
            <a:endParaRPr lang="fr-FR" dirty="0"/>
          </a:p>
          <a:p>
            <a:pPr marL="342900" indent="-342900">
              <a:buFont typeface="+mj-lt"/>
              <a:buAutoNum type="alphaLcParenR"/>
            </a:pPr>
            <a:r>
              <a:rPr lang="en-US" dirty="0"/>
              <a:t>The liberal professions still operate in the form of a company.</a:t>
            </a:r>
            <a:endParaRPr lang="fr-FR" dirty="0"/>
          </a:p>
          <a:p>
            <a:pPr marL="342900" indent="-342900">
              <a:buFont typeface="+mj-lt"/>
              <a:buAutoNum type="alphaLcParenR"/>
            </a:pPr>
            <a:r>
              <a:rPr lang="en-US" dirty="0">
                <a:highlight>
                  <a:srgbClr val="FFFF00"/>
                </a:highlight>
              </a:rPr>
              <a:t>For the liberal professions, car costs are tax-deductible business expenses.</a:t>
            </a:r>
            <a:endParaRPr lang="fr-FR" dirty="0">
              <a:highlight>
                <a:srgbClr val="FFFF00"/>
              </a:highlight>
            </a:endParaRPr>
          </a:p>
          <a:p>
            <a:pPr marL="342900" indent="-342900">
              <a:buFont typeface="+mj-lt"/>
              <a:buAutoNum type="alphaLcParenR"/>
            </a:pPr>
            <a:r>
              <a:rPr lang="en-US" dirty="0"/>
              <a:t>The liberal professions are often looking for integrated fleet management solutions.</a:t>
            </a:r>
            <a:endParaRPr lang="fr-FR" dirty="0"/>
          </a:p>
          <a:p>
            <a:pPr marL="342900" indent="-342900">
              <a:buFont typeface="+mj-lt"/>
              <a:buAutoNum type="alphaLcParenR"/>
            </a:pPr>
            <a:r>
              <a:rPr lang="en-US" dirty="0"/>
              <a:t>The liberal professions are almost always interested in mileage allowances.</a:t>
            </a:r>
            <a:endParaRPr lang="fr-FR" dirty="0"/>
          </a:p>
        </p:txBody>
      </p:sp>
    </p:spTree>
    <p:extLst>
      <p:ext uri="{BB962C8B-B14F-4D97-AF65-F5344CB8AC3E}">
        <p14:creationId xmlns:p14="http://schemas.microsoft.com/office/powerpoint/2010/main" val="10276184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9B6C92-00D0-40D0-83D7-250E0C0F22A0}"/>
              </a:ext>
            </a:extLst>
          </p:cNvPr>
          <p:cNvSpPr txBox="1"/>
          <p:nvPr/>
        </p:nvSpPr>
        <p:spPr>
          <a:xfrm>
            <a:off x="422234" y="1560440"/>
            <a:ext cx="10741635" cy="2031325"/>
          </a:xfrm>
          <a:prstGeom prst="rect">
            <a:avLst/>
          </a:prstGeom>
          <a:noFill/>
        </p:spPr>
        <p:txBody>
          <a:bodyPr wrap="square">
            <a:spAutoFit/>
          </a:bodyPr>
          <a:lstStyle/>
          <a:p>
            <a:r>
              <a:rPr lang="en-US" dirty="0"/>
              <a:t>Why is it important to be aware of the position of the person you're dealing with within their company?</a:t>
            </a:r>
          </a:p>
          <a:p>
            <a:endParaRPr lang="fr-FR" dirty="0"/>
          </a:p>
          <a:p>
            <a:pPr marL="342900" indent="-342900">
              <a:buFont typeface="+mj-lt"/>
              <a:buAutoNum type="alphaLcParenR"/>
            </a:pPr>
            <a:r>
              <a:rPr lang="en-US" dirty="0">
                <a:highlight>
                  <a:srgbClr val="FFFF00"/>
                </a:highlight>
              </a:rPr>
              <a:t>To adapt to their approach and arguments.</a:t>
            </a:r>
            <a:endParaRPr lang="fr-FR" dirty="0">
              <a:highlight>
                <a:srgbClr val="FFFF00"/>
              </a:highlight>
            </a:endParaRPr>
          </a:p>
          <a:p>
            <a:pPr marL="342900" indent="-342900">
              <a:buFont typeface="+mj-lt"/>
              <a:buAutoNum type="alphaLcParenR"/>
            </a:pPr>
            <a:r>
              <a:rPr lang="en-US" dirty="0"/>
              <a:t>To find out how much they know about the automotive sector.</a:t>
            </a:r>
            <a:endParaRPr lang="fr-FR" dirty="0"/>
          </a:p>
          <a:p>
            <a:pPr marL="342900" indent="-342900">
              <a:buFont typeface="+mj-lt"/>
              <a:buAutoNum type="alphaLcParenR"/>
            </a:pPr>
            <a:r>
              <a:rPr lang="en-US" dirty="0"/>
              <a:t>To work out whether I should make an offer immediately.</a:t>
            </a:r>
            <a:endParaRPr lang="fr-FR" dirty="0"/>
          </a:p>
          <a:p>
            <a:pPr marL="342900" indent="-342900">
              <a:buFont typeface="+mj-lt"/>
              <a:buAutoNum type="alphaLcParenR"/>
            </a:pPr>
            <a:r>
              <a:rPr lang="en-US" dirty="0"/>
              <a:t>None of the three answers above.</a:t>
            </a:r>
            <a:endParaRPr lang="fr-FR" dirty="0"/>
          </a:p>
        </p:txBody>
      </p:sp>
    </p:spTree>
    <p:extLst>
      <p:ext uri="{BB962C8B-B14F-4D97-AF65-F5344CB8AC3E}">
        <p14:creationId xmlns:p14="http://schemas.microsoft.com/office/powerpoint/2010/main" val="32261444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E6C957-DED0-4D49-9B21-E82C28BC6C7A}"/>
              </a:ext>
            </a:extLst>
          </p:cNvPr>
          <p:cNvSpPr txBox="1"/>
          <p:nvPr/>
        </p:nvSpPr>
        <p:spPr>
          <a:xfrm>
            <a:off x="712507" y="1735084"/>
            <a:ext cx="9379974" cy="2585323"/>
          </a:xfrm>
          <a:prstGeom prst="rect">
            <a:avLst/>
          </a:prstGeom>
          <a:noFill/>
        </p:spPr>
        <p:txBody>
          <a:bodyPr wrap="square" lIns="91440" tIns="45720" rIns="91440" bIns="45720" anchor="t">
            <a:spAutoFit/>
          </a:bodyPr>
          <a:lstStyle/>
          <a:p>
            <a:r>
              <a:rPr lang="en-US" dirty="0"/>
              <a:t>During a sales conversation with a </a:t>
            </a:r>
            <a:r>
              <a:rPr lang="en-US" dirty="0" err="1"/>
              <a:t>B2B</a:t>
            </a:r>
            <a:r>
              <a:rPr lang="en-US" dirty="0"/>
              <a:t> customer, what essential information do you need to obtain?</a:t>
            </a:r>
            <a:endParaRPr lang="fr-FR" dirty="0"/>
          </a:p>
          <a:p>
            <a:endParaRPr lang="fr-FR" dirty="0"/>
          </a:p>
          <a:p>
            <a:pPr marL="342900" indent="-342900">
              <a:buFont typeface="+mj-lt"/>
              <a:buAutoNum type="alphaLcParenR"/>
            </a:pPr>
            <a:r>
              <a:rPr lang="en-US" dirty="0"/>
              <a:t>To find out whether the customer has previous experience with the brand.</a:t>
            </a:r>
            <a:endParaRPr lang="fr-FR" dirty="0"/>
          </a:p>
          <a:p>
            <a:pPr marL="342900" indent="-342900">
              <a:buFont typeface="+mj-lt"/>
              <a:buAutoNum type="alphaLcParenR"/>
            </a:pPr>
            <a:r>
              <a:rPr lang="en-US" dirty="0"/>
              <a:t>To find out whether I’m competing with another brand.</a:t>
            </a:r>
            <a:endParaRPr lang="fr-FR" dirty="0"/>
          </a:p>
          <a:p>
            <a:pPr marL="342900" indent="-342900">
              <a:buFont typeface="+mj-lt"/>
              <a:buAutoNum type="alphaLcParenR"/>
            </a:pPr>
            <a:r>
              <a:rPr lang="en-US" dirty="0"/>
              <a:t>To find out whether the customer intends to use their vehicle at the weekend and during holidays.</a:t>
            </a:r>
            <a:endParaRPr lang="fr-FR" dirty="0"/>
          </a:p>
          <a:p>
            <a:pPr marL="342900" indent="-342900">
              <a:buFont typeface="+mj-lt"/>
              <a:buAutoNum type="alphaLcParenR"/>
            </a:pPr>
            <a:r>
              <a:rPr lang="en-US" dirty="0">
                <a:highlight>
                  <a:srgbClr val="FFFF00"/>
                </a:highlight>
              </a:rPr>
              <a:t>To find out who the customer is, their expectation, budget and compatibility with electrification.</a:t>
            </a:r>
            <a:endParaRPr lang="fr-FR" dirty="0">
              <a:highlight>
                <a:srgbClr val="FFFF00"/>
              </a:highlight>
            </a:endParaRPr>
          </a:p>
        </p:txBody>
      </p:sp>
    </p:spTree>
    <p:extLst>
      <p:ext uri="{BB962C8B-B14F-4D97-AF65-F5344CB8AC3E}">
        <p14:creationId xmlns:p14="http://schemas.microsoft.com/office/powerpoint/2010/main" val="184482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9719084" cy="276999"/>
          </a:xfrm>
          <a:prstGeom prst="rect">
            <a:avLst/>
          </a:prstGeom>
          <a:noFill/>
        </p:spPr>
        <p:txBody>
          <a:bodyPr wrap="square" rtlCol="0">
            <a:spAutoFit/>
          </a:bodyPr>
          <a:lstStyle/>
          <a:p>
            <a:r>
              <a:rPr lang="en-US" sz="1200" b="1" i="1" dirty="0">
                <a:solidFill>
                  <a:schemeClr val="bg1"/>
                </a:solidFill>
              </a:rPr>
              <a:t>Drag and drop the blue boxes on the left to match the definitions on the right, then submit your response</a:t>
            </a: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r>
              <a:rPr lang="fr-FR" dirty="0">
                <a:solidFill>
                  <a:schemeClr val="bg1"/>
                </a:solidFill>
                <a:latin typeface="+mj-lt"/>
              </a:rPr>
              <a:t> – </a:t>
            </a:r>
            <a:r>
              <a:rPr lang="fr-FR" dirty="0" err="1">
                <a:solidFill>
                  <a:schemeClr val="bg1"/>
                </a:solidFill>
                <a:latin typeface="+mj-lt"/>
              </a:rPr>
              <a:t>Summary</a:t>
            </a:r>
            <a:r>
              <a:rPr lang="fr-FR" dirty="0">
                <a:solidFill>
                  <a:schemeClr val="bg1"/>
                </a:solidFill>
                <a:latin typeface="+mj-lt"/>
              </a:rPr>
              <a:t> </a:t>
            </a:r>
            <a:r>
              <a:rPr lang="fr-FR" dirty="0" err="1">
                <a:solidFill>
                  <a:schemeClr val="bg1"/>
                </a:solidFill>
                <a:latin typeface="+mj-lt"/>
              </a:rPr>
              <a:t>exercise</a:t>
            </a:r>
            <a:endParaRPr lang="en-US" dirty="0">
              <a:solidFill>
                <a:schemeClr val="bg1"/>
              </a:solidFill>
              <a:latin typeface="+mj-lt"/>
            </a:endParaRPr>
          </a:p>
        </p:txBody>
      </p:sp>
      <p:sp>
        <p:nvSpPr>
          <p:cNvPr id="12" name="ZoneTexte 7">
            <a:extLst>
              <a:ext uri="{FF2B5EF4-FFF2-40B4-BE49-F238E27FC236}">
                <a16:creationId xmlns:a16="http://schemas.microsoft.com/office/drawing/2014/main" id="{BE57818D-3A97-ABF7-74F4-9B82DAD46F08}"/>
              </a:ext>
            </a:extLst>
          </p:cNvPr>
          <p:cNvSpPr txBox="1"/>
          <p:nvPr/>
        </p:nvSpPr>
        <p:spPr>
          <a:xfrm>
            <a:off x="269890" y="1397784"/>
            <a:ext cx="6506774" cy="307777"/>
          </a:xfrm>
          <a:prstGeom prst="rect">
            <a:avLst/>
          </a:prstGeom>
          <a:noFill/>
        </p:spPr>
        <p:txBody>
          <a:bodyPr wrap="square" rtlCol="0">
            <a:spAutoFit/>
          </a:bodyPr>
          <a:lstStyle/>
          <a:p>
            <a:r>
              <a:rPr lang="en-US" sz="1400" dirty="0">
                <a:solidFill>
                  <a:schemeClr val="tx1"/>
                </a:solidFill>
                <a:latin typeface="Encode Sans Expanded" panose="00000505000000000000" pitchFamily="2" charset="0"/>
              </a:rPr>
              <a:t>Match the acronyms below with their definition</a:t>
            </a:r>
            <a:endParaRPr lang="fr-FR" sz="1400" dirty="0"/>
          </a:p>
        </p:txBody>
      </p:sp>
      <p:sp>
        <p:nvSpPr>
          <p:cNvPr id="2" name="Rectangle 1">
            <a:extLst>
              <a:ext uri="{FF2B5EF4-FFF2-40B4-BE49-F238E27FC236}">
                <a16:creationId xmlns:a16="http://schemas.microsoft.com/office/drawing/2014/main" id="{D97F5513-E3BA-DA7E-F820-694FB1075A8B}"/>
              </a:ext>
            </a:extLst>
          </p:cNvPr>
          <p:cNvSpPr/>
          <p:nvPr/>
        </p:nvSpPr>
        <p:spPr>
          <a:xfrm>
            <a:off x="476250" y="2295701"/>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CAFE</a:t>
            </a:r>
            <a:endParaRPr lang="en-US" dirty="0"/>
          </a:p>
        </p:txBody>
      </p:sp>
      <p:sp>
        <p:nvSpPr>
          <p:cNvPr id="18" name="Rectangle 17">
            <a:extLst>
              <a:ext uri="{FF2B5EF4-FFF2-40B4-BE49-F238E27FC236}">
                <a16:creationId xmlns:a16="http://schemas.microsoft.com/office/drawing/2014/main" id="{6A511B4B-9E79-4044-7943-63AA05B486CE}"/>
              </a:ext>
            </a:extLst>
          </p:cNvPr>
          <p:cNvSpPr/>
          <p:nvPr/>
        </p:nvSpPr>
        <p:spPr>
          <a:xfrm>
            <a:off x="476249" y="3038065"/>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LEZ</a:t>
            </a:r>
            <a:endParaRPr lang="en-US" dirty="0"/>
          </a:p>
        </p:txBody>
      </p:sp>
      <p:sp>
        <p:nvSpPr>
          <p:cNvPr id="21" name="Rectangle 20">
            <a:extLst>
              <a:ext uri="{FF2B5EF4-FFF2-40B4-BE49-F238E27FC236}">
                <a16:creationId xmlns:a16="http://schemas.microsoft.com/office/drawing/2014/main" id="{840BBEB1-17B5-D28B-ABCA-E547EAE6A39C}"/>
              </a:ext>
            </a:extLst>
          </p:cNvPr>
          <p:cNvSpPr/>
          <p:nvPr/>
        </p:nvSpPr>
        <p:spPr>
          <a:xfrm>
            <a:off x="476249" y="3780429"/>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LOM</a:t>
            </a:r>
            <a:endParaRPr lang="en-US" dirty="0"/>
          </a:p>
        </p:txBody>
      </p:sp>
      <p:sp>
        <p:nvSpPr>
          <p:cNvPr id="22" name="Rectangle 21">
            <a:extLst>
              <a:ext uri="{FF2B5EF4-FFF2-40B4-BE49-F238E27FC236}">
                <a16:creationId xmlns:a16="http://schemas.microsoft.com/office/drawing/2014/main" id="{59596146-7E6B-DCE8-406A-355F86FFEC69}"/>
              </a:ext>
            </a:extLst>
          </p:cNvPr>
          <p:cNvSpPr/>
          <p:nvPr/>
        </p:nvSpPr>
        <p:spPr>
          <a:xfrm>
            <a:off x="476248" y="4522793"/>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CSR</a:t>
            </a:r>
            <a:endParaRPr lang="en-US" dirty="0"/>
          </a:p>
        </p:txBody>
      </p:sp>
      <p:sp>
        <p:nvSpPr>
          <p:cNvPr id="10" name="Rectangle 9">
            <a:extLst>
              <a:ext uri="{FF2B5EF4-FFF2-40B4-BE49-F238E27FC236}">
                <a16:creationId xmlns:a16="http://schemas.microsoft.com/office/drawing/2014/main" id="{3310101F-417C-6665-B758-368399A35D64}"/>
              </a:ext>
            </a:extLst>
          </p:cNvPr>
          <p:cNvSpPr/>
          <p:nvPr/>
        </p:nvSpPr>
        <p:spPr>
          <a:xfrm>
            <a:off x="9744075" y="5648325"/>
            <a:ext cx="1381125"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34" name="TextBox 33">
            <a:extLst>
              <a:ext uri="{FF2B5EF4-FFF2-40B4-BE49-F238E27FC236}">
                <a16:creationId xmlns:a16="http://schemas.microsoft.com/office/drawing/2014/main" id="{5BCEE804-21E4-F3B6-C01B-7102DC30893D}"/>
              </a:ext>
            </a:extLst>
          </p:cNvPr>
          <p:cNvSpPr txBox="1"/>
          <p:nvPr/>
        </p:nvSpPr>
        <p:spPr>
          <a:xfrm>
            <a:off x="4271962" y="2434708"/>
            <a:ext cx="6506773" cy="261610"/>
          </a:xfrm>
          <a:prstGeom prst="rect">
            <a:avLst/>
          </a:prstGeom>
          <a:noFill/>
        </p:spPr>
        <p:txBody>
          <a:bodyPr wrap="square">
            <a:spAutoFit/>
          </a:bodyPr>
          <a:lstStyle/>
          <a:p>
            <a:r>
              <a:rPr lang="en-US" sz="1100" dirty="0"/>
              <a:t>The choice and usage of vehicles must be aligned with the  </a:t>
            </a:r>
            <a:r>
              <a:rPr lang="fr-BE" sz="1100" b="1" dirty="0" err="1">
                <a:solidFill>
                  <a:srgbClr val="243782"/>
                </a:solidFill>
              </a:rPr>
              <a:t>company</a:t>
            </a:r>
            <a:r>
              <a:rPr lang="fr-BE" sz="1100" b="1" dirty="0">
                <a:solidFill>
                  <a:srgbClr val="243782"/>
                </a:solidFill>
              </a:rPr>
              <a:t> </a:t>
            </a:r>
            <a:r>
              <a:rPr lang="fr-BE" sz="1100" b="1" dirty="0" err="1">
                <a:solidFill>
                  <a:srgbClr val="243782"/>
                </a:solidFill>
              </a:rPr>
              <a:t>mobility</a:t>
            </a:r>
            <a:r>
              <a:rPr lang="fr-BE" sz="1100" b="1" dirty="0">
                <a:solidFill>
                  <a:srgbClr val="243782"/>
                </a:solidFill>
              </a:rPr>
              <a:t> </a:t>
            </a:r>
            <a:r>
              <a:rPr lang="fr-BE" sz="1100" b="1" dirty="0" err="1">
                <a:solidFill>
                  <a:srgbClr val="243782"/>
                </a:solidFill>
              </a:rPr>
              <a:t>policy</a:t>
            </a:r>
            <a:r>
              <a:rPr lang="fr-BE" sz="1100" b="1" dirty="0">
                <a:solidFill>
                  <a:srgbClr val="243782"/>
                </a:solidFill>
              </a:rPr>
              <a:t>.</a:t>
            </a:r>
            <a:endParaRPr lang="en-US" sz="1100" b="1" dirty="0">
              <a:solidFill>
                <a:srgbClr val="243782"/>
              </a:solidFill>
            </a:endParaRPr>
          </a:p>
        </p:txBody>
      </p:sp>
      <p:sp>
        <p:nvSpPr>
          <p:cNvPr id="35" name="TextBox 34">
            <a:extLst>
              <a:ext uri="{FF2B5EF4-FFF2-40B4-BE49-F238E27FC236}">
                <a16:creationId xmlns:a16="http://schemas.microsoft.com/office/drawing/2014/main" id="{320644BB-9C37-6A90-227C-897028186E82}"/>
              </a:ext>
            </a:extLst>
          </p:cNvPr>
          <p:cNvSpPr txBox="1"/>
          <p:nvPr/>
        </p:nvSpPr>
        <p:spPr>
          <a:xfrm>
            <a:off x="4271963" y="2996826"/>
            <a:ext cx="6645921" cy="600164"/>
          </a:xfrm>
          <a:prstGeom prst="rect">
            <a:avLst/>
          </a:prstGeom>
          <a:noFill/>
        </p:spPr>
        <p:txBody>
          <a:bodyPr wrap="square">
            <a:spAutoFit/>
          </a:bodyPr>
          <a:lstStyle/>
          <a:p>
            <a:pPr fontAlgn="base"/>
            <a:r>
              <a:rPr lang="en-US" sz="1100" dirty="0"/>
              <a:t>To encourage </a:t>
            </a:r>
            <a:r>
              <a:rPr lang="en-US" sz="1100" b="1" dirty="0">
                <a:solidFill>
                  <a:srgbClr val="243782"/>
                </a:solidFill>
              </a:rPr>
              <a:t>businesses</a:t>
            </a:r>
            <a:r>
              <a:rPr lang="en-US" sz="1100" dirty="0"/>
              <a:t> with more than 50 employees and more than 100 vehicles in the transition to </a:t>
            </a:r>
            <a:r>
              <a:rPr lang="en-US" sz="1100" b="1" dirty="0">
                <a:solidFill>
                  <a:srgbClr val="243782"/>
                </a:solidFill>
              </a:rPr>
              <a:t>cleaner mobility</a:t>
            </a:r>
            <a:r>
              <a:rPr lang="en-US" sz="1100" dirty="0"/>
              <a:t>, to facilitate the deployment of new travel solutions and invest more and better in everyday transport.</a:t>
            </a:r>
            <a:endParaRPr lang="fr-FR" sz="1100" dirty="0"/>
          </a:p>
        </p:txBody>
      </p:sp>
      <p:sp>
        <p:nvSpPr>
          <p:cNvPr id="36" name="TextBox 35">
            <a:extLst>
              <a:ext uri="{FF2B5EF4-FFF2-40B4-BE49-F238E27FC236}">
                <a16:creationId xmlns:a16="http://schemas.microsoft.com/office/drawing/2014/main" id="{2EA7D6C3-2977-A939-A4BB-7D48B08A4260}"/>
              </a:ext>
            </a:extLst>
          </p:cNvPr>
          <p:cNvSpPr txBox="1"/>
          <p:nvPr/>
        </p:nvSpPr>
        <p:spPr>
          <a:xfrm>
            <a:off x="4271962" y="3886937"/>
            <a:ext cx="6506773" cy="430887"/>
          </a:xfrm>
          <a:prstGeom prst="rect">
            <a:avLst/>
          </a:prstGeom>
          <a:noFill/>
        </p:spPr>
        <p:txBody>
          <a:bodyPr wrap="square">
            <a:spAutoFit/>
          </a:bodyPr>
          <a:lstStyle/>
          <a:p>
            <a:pPr fontAlgn="base"/>
            <a:r>
              <a:rPr lang="fr-FR" sz="1100" b="1" dirty="0">
                <a:solidFill>
                  <a:srgbClr val="243782"/>
                </a:solidFill>
              </a:rPr>
              <a:t>Local </a:t>
            </a:r>
            <a:r>
              <a:rPr lang="fr-FR" sz="1100" b="1" dirty="0" err="1">
                <a:solidFill>
                  <a:srgbClr val="243782"/>
                </a:solidFill>
              </a:rPr>
              <a:t>driving</a:t>
            </a:r>
            <a:r>
              <a:rPr lang="fr-FR" sz="1100" b="1" dirty="0">
                <a:solidFill>
                  <a:srgbClr val="243782"/>
                </a:solidFill>
              </a:rPr>
              <a:t> restrictions ​ </a:t>
            </a:r>
            <a:r>
              <a:rPr lang="en-US" sz="1100" dirty="0"/>
              <a:t>aimed at banning vehicles that cause pollution, </a:t>
            </a:r>
            <a:r>
              <a:rPr lang="en-US" sz="1100" dirty="0" err="1"/>
              <a:t>reorganising</a:t>
            </a:r>
            <a:r>
              <a:rPr lang="en-US" sz="1100" dirty="0"/>
              <a:t> last-mile transport of goods and reducing emissions of pollutants.</a:t>
            </a:r>
            <a:endParaRPr lang="fr-FR" sz="1100" dirty="0"/>
          </a:p>
        </p:txBody>
      </p:sp>
      <p:sp>
        <p:nvSpPr>
          <p:cNvPr id="37" name="TextBox 36">
            <a:extLst>
              <a:ext uri="{FF2B5EF4-FFF2-40B4-BE49-F238E27FC236}">
                <a16:creationId xmlns:a16="http://schemas.microsoft.com/office/drawing/2014/main" id="{9EF9257D-D39C-2E26-6743-0251B9717C29}"/>
              </a:ext>
            </a:extLst>
          </p:cNvPr>
          <p:cNvSpPr txBox="1"/>
          <p:nvPr/>
        </p:nvSpPr>
        <p:spPr>
          <a:xfrm>
            <a:off x="4271962" y="4598194"/>
            <a:ext cx="6506773" cy="430887"/>
          </a:xfrm>
          <a:prstGeom prst="rect">
            <a:avLst/>
          </a:prstGeom>
          <a:noFill/>
        </p:spPr>
        <p:txBody>
          <a:bodyPr wrap="square">
            <a:spAutoFit/>
          </a:bodyPr>
          <a:lstStyle/>
          <a:p>
            <a:r>
              <a:rPr lang="fr-FR" sz="1100" b="1" dirty="0" err="1">
                <a:solidFill>
                  <a:srgbClr val="243782"/>
                </a:solidFill>
              </a:rPr>
              <a:t>European</a:t>
            </a:r>
            <a:r>
              <a:rPr lang="fr-FR" sz="1100" b="1" dirty="0">
                <a:solidFill>
                  <a:srgbClr val="243782"/>
                </a:solidFill>
              </a:rPr>
              <a:t> standard </a:t>
            </a:r>
            <a:r>
              <a:rPr lang="en-US" sz="1100" dirty="0"/>
              <a:t>imposing heavy fines on manufacturers that do not meet the targets set for CO</a:t>
            </a:r>
            <a:r>
              <a:rPr lang="en-US" sz="1100" baseline="-25000" dirty="0"/>
              <a:t>2</a:t>
            </a:r>
            <a:r>
              <a:rPr lang="en-US" sz="1100" dirty="0"/>
              <a:t>/km emissions from new vehicles.</a:t>
            </a:r>
          </a:p>
        </p:txBody>
      </p:sp>
      <p:sp>
        <p:nvSpPr>
          <p:cNvPr id="3" name="Rectangle 1">
            <a:extLst>
              <a:ext uri="{FF2B5EF4-FFF2-40B4-BE49-F238E27FC236}">
                <a16:creationId xmlns:a16="http://schemas.microsoft.com/office/drawing/2014/main" id="{1BE4C5EA-ACAD-9987-5646-ABA6B1646840}"/>
              </a:ext>
            </a:extLst>
          </p:cNvPr>
          <p:cNvSpPr/>
          <p:nvPr/>
        </p:nvSpPr>
        <p:spPr>
          <a:xfrm>
            <a:off x="2374106" y="2295701"/>
            <a:ext cx="1571625" cy="6096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1BCEC492-F23E-D9DB-38D0-BB59E9C5B0CD}"/>
              </a:ext>
            </a:extLst>
          </p:cNvPr>
          <p:cNvSpPr/>
          <p:nvPr/>
        </p:nvSpPr>
        <p:spPr>
          <a:xfrm>
            <a:off x="2374106" y="3035171"/>
            <a:ext cx="1571625" cy="6096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
            <a:extLst>
              <a:ext uri="{FF2B5EF4-FFF2-40B4-BE49-F238E27FC236}">
                <a16:creationId xmlns:a16="http://schemas.microsoft.com/office/drawing/2014/main" id="{007E8401-7ABA-4525-E6A9-A6ECD68F1327}"/>
              </a:ext>
            </a:extLst>
          </p:cNvPr>
          <p:cNvSpPr/>
          <p:nvPr/>
        </p:nvSpPr>
        <p:spPr>
          <a:xfrm>
            <a:off x="2374106" y="3774641"/>
            <a:ext cx="1571625" cy="6096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a:extLst>
              <a:ext uri="{FF2B5EF4-FFF2-40B4-BE49-F238E27FC236}">
                <a16:creationId xmlns:a16="http://schemas.microsoft.com/office/drawing/2014/main" id="{23725671-EAA5-1365-6304-A2B44DF67F23}"/>
              </a:ext>
            </a:extLst>
          </p:cNvPr>
          <p:cNvSpPr/>
          <p:nvPr/>
        </p:nvSpPr>
        <p:spPr>
          <a:xfrm>
            <a:off x="2374106" y="4514110"/>
            <a:ext cx="1571625" cy="6096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24510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E578637-5B6C-8342-8A68-866023947B53}"/>
              </a:ext>
            </a:extLst>
          </p:cNvPr>
          <p:cNvSpPr txBox="1"/>
          <p:nvPr/>
        </p:nvSpPr>
        <p:spPr>
          <a:xfrm>
            <a:off x="376516" y="2020801"/>
            <a:ext cx="5956045" cy="584775"/>
          </a:xfrm>
          <a:prstGeom prst="rect">
            <a:avLst/>
          </a:prstGeom>
          <a:noFill/>
          <a:ln>
            <a:noFill/>
          </a:ln>
        </p:spPr>
        <p:txBody>
          <a:bodyPr wrap="square">
            <a:spAutoFit/>
          </a:bodyPr>
          <a:lstStyle/>
          <a:p>
            <a:r>
              <a:rPr lang="en-US" sz="1600" dirty="0"/>
              <a:t>You've come to the end of this training session.</a:t>
            </a:r>
          </a:p>
          <a:p>
            <a:r>
              <a:rPr lang="en-US" sz="1600" dirty="0"/>
              <a:t>Your score for the quiz is XXX% </a:t>
            </a:r>
            <a:endParaRPr lang="en-US" sz="1600" dirty="0">
              <a:effectLst/>
            </a:endParaRPr>
          </a:p>
        </p:txBody>
      </p:sp>
      <p:sp>
        <p:nvSpPr>
          <p:cNvPr id="5" name="ZoneTexte 5">
            <a:extLst>
              <a:ext uri="{FF2B5EF4-FFF2-40B4-BE49-F238E27FC236}">
                <a16:creationId xmlns:a16="http://schemas.microsoft.com/office/drawing/2014/main" id="{D7456D10-1E95-C92E-3F82-1F4CA55824BB}"/>
              </a:ext>
            </a:extLst>
          </p:cNvPr>
          <p:cNvSpPr txBox="1"/>
          <p:nvPr/>
        </p:nvSpPr>
        <p:spPr>
          <a:xfrm>
            <a:off x="434930" y="2858156"/>
            <a:ext cx="10770951" cy="861774"/>
          </a:xfrm>
          <a:prstGeom prst="rect">
            <a:avLst/>
          </a:prstGeom>
          <a:noFill/>
          <a:ln>
            <a:solidFill>
              <a:schemeClr val="accent6"/>
            </a:solidFill>
          </a:ln>
        </p:spPr>
        <p:txBody>
          <a:bodyPr wrap="square">
            <a:spAutoFit/>
          </a:bodyPr>
          <a:lstStyle/>
          <a:p>
            <a:r>
              <a:rPr lang="en-US" sz="1600" dirty="0"/>
              <a:t>If your score is 80% or higher, </a:t>
            </a:r>
            <a:r>
              <a:rPr lang="en-US" sz="1600" b="1" dirty="0">
                <a:solidFill>
                  <a:srgbClr val="243782"/>
                </a:solidFill>
              </a:rPr>
              <a:t>well done! </a:t>
            </a:r>
            <a:r>
              <a:rPr lang="en-US" sz="1600" dirty="0"/>
              <a:t>You've completed the module.</a:t>
            </a:r>
          </a:p>
          <a:p>
            <a:r>
              <a:rPr lang="en-US" sz="1600" dirty="0"/>
              <a:t>You fully understand the concepts of the </a:t>
            </a:r>
            <a:r>
              <a:rPr lang="en-US" sz="1600" dirty="0" err="1"/>
              <a:t>B2B</a:t>
            </a:r>
            <a:r>
              <a:rPr lang="en-US" sz="1600" dirty="0"/>
              <a:t> market. </a:t>
            </a:r>
          </a:p>
          <a:p>
            <a:r>
              <a:rPr lang="en-US" sz="1600" dirty="0"/>
              <a:t>Please close this page by clicking the </a:t>
            </a:r>
            <a:r>
              <a:rPr lang="en-US" sz="1600" b="1" dirty="0">
                <a:solidFill>
                  <a:srgbClr val="243782"/>
                </a:solidFill>
              </a:rPr>
              <a:t>“CLOSE” </a:t>
            </a:r>
            <a:r>
              <a:rPr lang="en-US" sz="1600" dirty="0"/>
              <a:t>button, then you can move on to the next module.</a:t>
            </a:r>
            <a:endParaRPr lang="en-US" sz="1600" dirty="0">
              <a:effectLst/>
            </a:endParaRPr>
          </a:p>
        </p:txBody>
      </p:sp>
      <p:sp>
        <p:nvSpPr>
          <p:cNvPr id="8" name="Rectangle: Rounded Corners 67">
            <a:extLst>
              <a:ext uri="{FF2B5EF4-FFF2-40B4-BE49-F238E27FC236}">
                <a16:creationId xmlns:a16="http://schemas.microsoft.com/office/drawing/2014/main" id="{80D9367A-AE43-4B69-8372-EE22E6A79823}"/>
              </a:ext>
            </a:extLst>
          </p:cNvPr>
          <p:cNvSpPr/>
          <p:nvPr/>
        </p:nvSpPr>
        <p:spPr>
          <a:xfrm>
            <a:off x="2102365" y="5571614"/>
            <a:ext cx="3558966" cy="363021"/>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REVIEW THE COURSE</a:t>
            </a:r>
            <a:endParaRPr lang="en-US" dirty="0"/>
          </a:p>
        </p:txBody>
      </p:sp>
      <p:sp>
        <p:nvSpPr>
          <p:cNvPr id="3" name="Espace réservé du contenu 2">
            <a:extLst>
              <a:ext uri="{FF2B5EF4-FFF2-40B4-BE49-F238E27FC236}">
                <a16:creationId xmlns:a16="http://schemas.microsoft.com/office/drawing/2014/main" id="{D5B08550-723A-0CCE-C86A-7716392C3A8F}"/>
              </a:ext>
            </a:extLst>
          </p:cNvPr>
          <p:cNvSpPr txBox="1">
            <a:spLocks/>
          </p:cNvSpPr>
          <p:nvPr/>
        </p:nvSpPr>
        <p:spPr>
          <a:xfrm>
            <a:off x="376516" y="1466385"/>
            <a:ext cx="9843297" cy="6088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err="1"/>
              <a:t>Results</a:t>
            </a:r>
            <a:endParaRPr lang="fr-FR" b="1" dirty="0"/>
          </a:p>
        </p:txBody>
      </p:sp>
      <p:sp>
        <p:nvSpPr>
          <p:cNvPr id="7" name="Rectangle: Rounded Corners 67">
            <a:extLst>
              <a:ext uri="{FF2B5EF4-FFF2-40B4-BE49-F238E27FC236}">
                <a16:creationId xmlns:a16="http://schemas.microsoft.com/office/drawing/2014/main" id="{DBC10CEF-2FDE-5D75-ED4C-27C813C5B8C0}"/>
              </a:ext>
            </a:extLst>
          </p:cNvPr>
          <p:cNvSpPr/>
          <p:nvPr/>
        </p:nvSpPr>
        <p:spPr>
          <a:xfrm>
            <a:off x="5126382" y="3860649"/>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CLOSE</a:t>
            </a:r>
            <a:endParaRPr lang="en-US" dirty="0"/>
          </a:p>
        </p:txBody>
      </p:sp>
      <p:sp>
        <p:nvSpPr>
          <p:cNvPr id="9" name="ZoneTexte 5">
            <a:extLst>
              <a:ext uri="{FF2B5EF4-FFF2-40B4-BE49-F238E27FC236}">
                <a16:creationId xmlns:a16="http://schemas.microsoft.com/office/drawing/2014/main" id="{29A7B0FB-D08D-385B-2FE6-F057F1EF4A6C}"/>
              </a:ext>
            </a:extLst>
          </p:cNvPr>
          <p:cNvSpPr txBox="1"/>
          <p:nvPr/>
        </p:nvSpPr>
        <p:spPr>
          <a:xfrm>
            <a:off x="434928" y="4568415"/>
            <a:ext cx="10770951" cy="861774"/>
          </a:xfrm>
          <a:prstGeom prst="rect">
            <a:avLst/>
          </a:prstGeom>
          <a:noFill/>
          <a:ln>
            <a:solidFill>
              <a:srgbClr val="FF0000"/>
            </a:solidFill>
          </a:ln>
        </p:spPr>
        <p:txBody>
          <a:bodyPr wrap="square">
            <a:spAutoFit/>
          </a:bodyPr>
          <a:lstStyle/>
          <a:p>
            <a:r>
              <a:rPr lang="en-US" sz="1600" dirty="0"/>
              <a:t>If your score is less than </a:t>
            </a:r>
            <a:r>
              <a:rPr lang="en-US" sz="1600" b="1" dirty="0">
                <a:solidFill>
                  <a:srgbClr val="243782"/>
                </a:solidFill>
              </a:rPr>
              <a:t>80%</a:t>
            </a:r>
            <a:r>
              <a:rPr lang="en-US" sz="1600" dirty="0"/>
              <a:t>, you haven't completed the module. </a:t>
            </a:r>
          </a:p>
          <a:p>
            <a:r>
              <a:rPr lang="en-US" sz="1600" dirty="0"/>
              <a:t>Please go back over the module and have another go at the quiz, to learn more about the concepts of the </a:t>
            </a:r>
            <a:r>
              <a:rPr lang="en-US" sz="1600" dirty="0" err="1"/>
              <a:t>B2B</a:t>
            </a:r>
            <a:r>
              <a:rPr lang="en-US" sz="1600" dirty="0"/>
              <a:t> market.</a:t>
            </a:r>
            <a:endParaRPr lang="en-US" sz="1600" dirty="0">
              <a:effectLst/>
            </a:endParaRPr>
          </a:p>
        </p:txBody>
      </p:sp>
      <p:sp>
        <p:nvSpPr>
          <p:cNvPr id="11" name="Rectangle: Rounded Corners 67">
            <a:extLst>
              <a:ext uri="{FF2B5EF4-FFF2-40B4-BE49-F238E27FC236}">
                <a16:creationId xmlns:a16="http://schemas.microsoft.com/office/drawing/2014/main" id="{0A42859E-26F1-D468-8DAF-479C2AB64FA3}"/>
              </a:ext>
            </a:extLst>
          </p:cNvPr>
          <p:cNvSpPr/>
          <p:nvPr/>
        </p:nvSpPr>
        <p:spPr>
          <a:xfrm>
            <a:off x="6530669" y="5571613"/>
            <a:ext cx="3558966" cy="363021"/>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TAKE THE TEST AGAIN!</a:t>
            </a:r>
            <a:endParaRPr lang="en-US" dirty="0"/>
          </a:p>
        </p:txBody>
      </p:sp>
    </p:spTree>
    <p:custDataLst>
      <p:tags r:id="rId1"/>
    </p:custDataLst>
    <p:extLst>
      <p:ext uri="{BB962C8B-B14F-4D97-AF65-F5344CB8AC3E}">
        <p14:creationId xmlns:p14="http://schemas.microsoft.com/office/powerpoint/2010/main" val="180520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10203354" cy="276999"/>
          </a:xfrm>
          <a:prstGeom prst="rect">
            <a:avLst/>
          </a:prstGeom>
          <a:noFill/>
        </p:spPr>
        <p:txBody>
          <a:bodyPr wrap="square" rtlCol="0">
            <a:spAutoFit/>
          </a:bodyPr>
          <a:lstStyle/>
          <a:p>
            <a:r>
              <a:rPr lang="en-US" sz="1200" b="1" i="1" dirty="0">
                <a:solidFill>
                  <a:schemeClr val="bg1"/>
                </a:solidFill>
              </a:rPr>
              <a:t>Drag and drop the blue boxes on the left to match the definitions on the right, then submit your response</a:t>
            </a: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r>
              <a:rPr lang="fr-FR" dirty="0">
                <a:solidFill>
                  <a:schemeClr val="bg1"/>
                </a:solidFill>
                <a:latin typeface="+mj-lt"/>
              </a:rPr>
              <a:t> – </a:t>
            </a:r>
            <a:r>
              <a:rPr lang="fr-FR" dirty="0" err="1">
                <a:solidFill>
                  <a:schemeClr val="bg1"/>
                </a:solidFill>
                <a:latin typeface="+mj-lt"/>
              </a:rPr>
              <a:t>Summary</a:t>
            </a:r>
            <a:r>
              <a:rPr lang="fr-FR" dirty="0">
                <a:solidFill>
                  <a:schemeClr val="bg1"/>
                </a:solidFill>
                <a:latin typeface="+mj-lt"/>
              </a:rPr>
              <a:t> </a:t>
            </a:r>
            <a:r>
              <a:rPr lang="fr-FR" dirty="0" err="1">
                <a:solidFill>
                  <a:schemeClr val="bg1"/>
                </a:solidFill>
                <a:latin typeface="+mj-lt"/>
              </a:rPr>
              <a:t>exercise</a:t>
            </a:r>
            <a:endParaRPr lang="en-US" dirty="0">
              <a:solidFill>
                <a:schemeClr val="bg1"/>
              </a:solidFill>
              <a:latin typeface="+mj-lt"/>
            </a:endParaRPr>
          </a:p>
        </p:txBody>
      </p:sp>
      <p:sp>
        <p:nvSpPr>
          <p:cNvPr id="12" name="ZoneTexte 7">
            <a:extLst>
              <a:ext uri="{FF2B5EF4-FFF2-40B4-BE49-F238E27FC236}">
                <a16:creationId xmlns:a16="http://schemas.microsoft.com/office/drawing/2014/main" id="{BE57818D-3A97-ABF7-74F4-9B82DAD46F08}"/>
              </a:ext>
            </a:extLst>
          </p:cNvPr>
          <p:cNvSpPr txBox="1"/>
          <p:nvPr/>
        </p:nvSpPr>
        <p:spPr>
          <a:xfrm>
            <a:off x="269890" y="1397784"/>
            <a:ext cx="6506774" cy="307777"/>
          </a:xfrm>
          <a:prstGeom prst="rect">
            <a:avLst/>
          </a:prstGeom>
          <a:noFill/>
        </p:spPr>
        <p:txBody>
          <a:bodyPr wrap="square" rtlCol="0">
            <a:spAutoFit/>
          </a:bodyPr>
          <a:lstStyle/>
          <a:p>
            <a:r>
              <a:rPr lang="en-US" sz="1400" dirty="0">
                <a:solidFill>
                  <a:schemeClr val="tx1"/>
                </a:solidFill>
                <a:latin typeface="Encode Sans Expanded" panose="00000505000000000000" pitchFamily="2" charset="0"/>
              </a:rPr>
              <a:t>Match the acronyms below with their definition</a:t>
            </a:r>
            <a:endParaRPr lang="fr-FR" sz="1400" dirty="0"/>
          </a:p>
        </p:txBody>
      </p:sp>
      <p:sp>
        <p:nvSpPr>
          <p:cNvPr id="8" name="Rectangle 1">
            <a:extLst>
              <a:ext uri="{FF2B5EF4-FFF2-40B4-BE49-F238E27FC236}">
                <a16:creationId xmlns:a16="http://schemas.microsoft.com/office/drawing/2014/main" id="{204B1EA9-A091-AE5B-76A0-BC6B13834738}"/>
              </a:ext>
            </a:extLst>
          </p:cNvPr>
          <p:cNvSpPr/>
          <p:nvPr/>
        </p:nvSpPr>
        <p:spPr>
          <a:xfrm>
            <a:off x="2374105" y="2295701"/>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CSR</a:t>
            </a:r>
            <a:endParaRPr lang="en-US" dirty="0"/>
          </a:p>
        </p:txBody>
      </p:sp>
      <p:sp>
        <p:nvSpPr>
          <p:cNvPr id="10" name="Rectangle 17">
            <a:extLst>
              <a:ext uri="{FF2B5EF4-FFF2-40B4-BE49-F238E27FC236}">
                <a16:creationId xmlns:a16="http://schemas.microsoft.com/office/drawing/2014/main" id="{D1D1C5EC-0003-0423-0059-1BAEDBAFA33D}"/>
              </a:ext>
            </a:extLst>
          </p:cNvPr>
          <p:cNvSpPr/>
          <p:nvPr/>
        </p:nvSpPr>
        <p:spPr>
          <a:xfrm>
            <a:off x="2374104" y="3038065"/>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LOM</a:t>
            </a:r>
            <a:endParaRPr lang="en-US" dirty="0"/>
          </a:p>
        </p:txBody>
      </p:sp>
      <p:sp>
        <p:nvSpPr>
          <p:cNvPr id="11" name="Rectangle 20">
            <a:extLst>
              <a:ext uri="{FF2B5EF4-FFF2-40B4-BE49-F238E27FC236}">
                <a16:creationId xmlns:a16="http://schemas.microsoft.com/office/drawing/2014/main" id="{182D3D0F-E733-7725-659B-ADCB9C34CF5D}"/>
              </a:ext>
            </a:extLst>
          </p:cNvPr>
          <p:cNvSpPr/>
          <p:nvPr/>
        </p:nvSpPr>
        <p:spPr>
          <a:xfrm>
            <a:off x="2374104" y="3780429"/>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LEZ</a:t>
            </a:r>
            <a:endParaRPr lang="en-US" dirty="0"/>
          </a:p>
        </p:txBody>
      </p:sp>
      <p:sp>
        <p:nvSpPr>
          <p:cNvPr id="14" name="Rectangle 21">
            <a:extLst>
              <a:ext uri="{FF2B5EF4-FFF2-40B4-BE49-F238E27FC236}">
                <a16:creationId xmlns:a16="http://schemas.microsoft.com/office/drawing/2014/main" id="{7C47630C-DA2B-1FB2-96E8-6EEDD6CF75A2}"/>
              </a:ext>
            </a:extLst>
          </p:cNvPr>
          <p:cNvSpPr/>
          <p:nvPr/>
        </p:nvSpPr>
        <p:spPr>
          <a:xfrm>
            <a:off x="2374103" y="4522793"/>
            <a:ext cx="15716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CAFE</a:t>
            </a:r>
            <a:endParaRPr lang="en-US" dirty="0"/>
          </a:p>
        </p:txBody>
      </p:sp>
      <p:sp>
        <p:nvSpPr>
          <p:cNvPr id="2" name="TextBox 33">
            <a:extLst>
              <a:ext uri="{FF2B5EF4-FFF2-40B4-BE49-F238E27FC236}">
                <a16:creationId xmlns:a16="http://schemas.microsoft.com/office/drawing/2014/main" id="{66212B65-0F4E-9ECB-3D60-85BEA04A610F}"/>
              </a:ext>
            </a:extLst>
          </p:cNvPr>
          <p:cNvSpPr txBox="1"/>
          <p:nvPr/>
        </p:nvSpPr>
        <p:spPr>
          <a:xfrm>
            <a:off x="4271962" y="2434708"/>
            <a:ext cx="6506773" cy="261610"/>
          </a:xfrm>
          <a:prstGeom prst="rect">
            <a:avLst/>
          </a:prstGeom>
          <a:noFill/>
        </p:spPr>
        <p:txBody>
          <a:bodyPr wrap="square">
            <a:spAutoFit/>
          </a:bodyPr>
          <a:lstStyle/>
          <a:p>
            <a:r>
              <a:rPr lang="en-US" sz="1100" dirty="0"/>
              <a:t>The choice and usage of vehicles must be aligned with the  </a:t>
            </a:r>
            <a:r>
              <a:rPr lang="fr-BE" sz="1100" b="1" dirty="0" err="1">
                <a:solidFill>
                  <a:srgbClr val="243782"/>
                </a:solidFill>
              </a:rPr>
              <a:t>company</a:t>
            </a:r>
            <a:r>
              <a:rPr lang="fr-BE" sz="1100" b="1" dirty="0">
                <a:solidFill>
                  <a:srgbClr val="243782"/>
                </a:solidFill>
              </a:rPr>
              <a:t> </a:t>
            </a:r>
            <a:r>
              <a:rPr lang="fr-BE" sz="1100" b="1" dirty="0" err="1">
                <a:solidFill>
                  <a:srgbClr val="243782"/>
                </a:solidFill>
              </a:rPr>
              <a:t>mobility</a:t>
            </a:r>
            <a:r>
              <a:rPr lang="fr-BE" sz="1100" b="1" dirty="0">
                <a:solidFill>
                  <a:srgbClr val="243782"/>
                </a:solidFill>
              </a:rPr>
              <a:t> </a:t>
            </a:r>
            <a:r>
              <a:rPr lang="fr-BE" sz="1100" b="1" dirty="0" err="1">
                <a:solidFill>
                  <a:srgbClr val="243782"/>
                </a:solidFill>
              </a:rPr>
              <a:t>policy</a:t>
            </a:r>
            <a:r>
              <a:rPr lang="fr-BE" sz="1100" b="1" dirty="0">
                <a:solidFill>
                  <a:srgbClr val="243782"/>
                </a:solidFill>
              </a:rPr>
              <a:t>.</a:t>
            </a:r>
            <a:endParaRPr lang="en-US" sz="1100" b="1" dirty="0">
              <a:solidFill>
                <a:srgbClr val="243782"/>
              </a:solidFill>
            </a:endParaRPr>
          </a:p>
        </p:txBody>
      </p:sp>
      <p:sp>
        <p:nvSpPr>
          <p:cNvPr id="4" name="TextBox 34">
            <a:extLst>
              <a:ext uri="{FF2B5EF4-FFF2-40B4-BE49-F238E27FC236}">
                <a16:creationId xmlns:a16="http://schemas.microsoft.com/office/drawing/2014/main" id="{8E618FFF-A318-78C5-D248-95B09D55BF0B}"/>
              </a:ext>
            </a:extLst>
          </p:cNvPr>
          <p:cNvSpPr txBox="1"/>
          <p:nvPr/>
        </p:nvSpPr>
        <p:spPr>
          <a:xfrm>
            <a:off x="4271963" y="2996826"/>
            <a:ext cx="6645921" cy="600164"/>
          </a:xfrm>
          <a:prstGeom prst="rect">
            <a:avLst/>
          </a:prstGeom>
          <a:noFill/>
        </p:spPr>
        <p:txBody>
          <a:bodyPr wrap="square">
            <a:spAutoFit/>
          </a:bodyPr>
          <a:lstStyle/>
          <a:p>
            <a:pPr fontAlgn="base"/>
            <a:r>
              <a:rPr lang="en-US" sz="1100" dirty="0"/>
              <a:t>To encourage </a:t>
            </a:r>
            <a:r>
              <a:rPr lang="en-US" sz="1100" b="1" dirty="0">
                <a:solidFill>
                  <a:srgbClr val="243782"/>
                </a:solidFill>
              </a:rPr>
              <a:t>businesses</a:t>
            </a:r>
            <a:r>
              <a:rPr lang="en-US" sz="1100" dirty="0"/>
              <a:t> with more than 50 employees and more than 100 vehicles in the transition to </a:t>
            </a:r>
            <a:r>
              <a:rPr lang="en-US" sz="1100" b="1" dirty="0">
                <a:solidFill>
                  <a:srgbClr val="243782"/>
                </a:solidFill>
              </a:rPr>
              <a:t>cleaner mobility</a:t>
            </a:r>
            <a:r>
              <a:rPr lang="en-US" sz="1100" dirty="0"/>
              <a:t>, to facilitate the deployment of new travel solutions and invest more and better in everyday transport.</a:t>
            </a:r>
            <a:endParaRPr lang="fr-FR" sz="1100" dirty="0"/>
          </a:p>
        </p:txBody>
      </p:sp>
      <p:sp>
        <p:nvSpPr>
          <p:cNvPr id="9" name="TextBox 35">
            <a:extLst>
              <a:ext uri="{FF2B5EF4-FFF2-40B4-BE49-F238E27FC236}">
                <a16:creationId xmlns:a16="http://schemas.microsoft.com/office/drawing/2014/main" id="{346DC272-A209-0227-28D1-3BD86FB906FE}"/>
              </a:ext>
            </a:extLst>
          </p:cNvPr>
          <p:cNvSpPr txBox="1"/>
          <p:nvPr/>
        </p:nvSpPr>
        <p:spPr>
          <a:xfrm>
            <a:off x="4271962" y="3886937"/>
            <a:ext cx="6506773" cy="430887"/>
          </a:xfrm>
          <a:prstGeom prst="rect">
            <a:avLst/>
          </a:prstGeom>
          <a:noFill/>
        </p:spPr>
        <p:txBody>
          <a:bodyPr wrap="square">
            <a:spAutoFit/>
          </a:bodyPr>
          <a:lstStyle/>
          <a:p>
            <a:pPr fontAlgn="base"/>
            <a:r>
              <a:rPr lang="fr-FR" sz="1100" b="1" dirty="0">
                <a:solidFill>
                  <a:srgbClr val="243782"/>
                </a:solidFill>
              </a:rPr>
              <a:t>Local </a:t>
            </a:r>
            <a:r>
              <a:rPr lang="fr-FR" sz="1100" b="1" dirty="0" err="1">
                <a:solidFill>
                  <a:srgbClr val="243782"/>
                </a:solidFill>
              </a:rPr>
              <a:t>driving</a:t>
            </a:r>
            <a:r>
              <a:rPr lang="fr-FR" sz="1100" b="1" dirty="0">
                <a:solidFill>
                  <a:srgbClr val="243782"/>
                </a:solidFill>
              </a:rPr>
              <a:t> restrictions ​ </a:t>
            </a:r>
            <a:r>
              <a:rPr lang="en-US" sz="1100" dirty="0"/>
              <a:t>aimed at banning vehicles that cause pollution, </a:t>
            </a:r>
            <a:r>
              <a:rPr lang="en-US" sz="1100" dirty="0" err="1"/>
              <a:t>reorganising</a:t>
            </a:r>
            <a:r>
              <a:rPr lang="en-US" sz="1100" dirty="0"/>
              <a:t> last-mile transport of goods and reducing emissions of pollutants.</a:t>
            </a:r>
            <a:endParaRPr lang="fr-FR" sz="1100" dirty="0"/>
          </a:p>
        </p:txBody>
      </p:sp>
      <p:sp>
        <p:nvSpPr>
          <p:cNvPr id="16" name="TextBox 36">
            <a:extLst>
              <a:ext uri="{FF2B5EF4-FFF2-40B4-BE49-F238E27FC236}">
                <a16:creationId xmlns:a16="http://schemas.microsoft.com/office/drawing/2014/main" id="{A49E5441-7D07-B374-4D7F-832ECD73C337}"/>
              </a:ext>
            </a:extLst>
          </p:cNvPr>
          <p:cNvSpPr txBox="1"/>
          <p:nvPr/>
        </p:nvSpPr>
        <p:spPr>
          <a:xfrm>
            <a:off x="4271962" y="4598194"/>
            <a:ext cx="6506773" cy="430887"/>
          </a:xfrm>
          <a:prstGeom prst="rect">
            <a:avLst/>
          </a:prstGeom>
          <a:noFill/>
        </p:spPr>
        <p:txBody>
          <a:bodyPr wrap="square">
            <a:spAutoFit/>
          </a:bodyPr>
          <a:lstStyle/>
          <a:p>
            <a:r>
              <a:rPr lang="fr-FR" sz="1100" b="1" dirty="0" err="1">
                <a:solidFill>
                  <a:srgbClr val="243782"/>
                </a:solidFill>
              </a:rPr>
              <a:t>European</a:t>
            </a:r>
            <a:r>
              <a:rPr lang="fr-FR" sz="1100" b="1" dirty="0">
                <a:solidFill>
                  <a:srgbClr val="243782"/>
                </a:solidFill>
              </a:rPr>
              <a:t> standard </a:t>
            </a:r>
            <a:r>
              <a:rPr lang="en-US" sz="1100" dirty="0"/>
              <a:t>imposing heavy fines on manufacturers that do not meet the targets set for CO</a:t>
            </a:r>
            <a:r>
              <a:rPr lang="en-US" sz="1100" baseline="-25000" dirty="0"/>
              <a:t>2</a:t>
            </a:r>
            <a:r>
              <a:rPr lang="en-US" sz="1100" dirty="0"/>
              <a:t>/km emissions from new vehicles.</a:t>
            </a:r>
          </a:p>
        </p:txBody>
      </p:sp>
    </p:spTree>
    <p:extLst>
      <p:ext uri="{BB962C8B-B14F-4D97-AF65-F5344CB8AC3E}">
        <p14:creationId xmlns:p14="http://schemas.microsoft.com/office/powerpoint/2010/main" val="205952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10203354" cy="276999"/>
          </a:xfrm>
          <a:prstGeom prst="rect">
            <a:avLst/>
          </a:prstGeom>
          <a:noFill/>
        </p:spPr>
        <p:txBody>
          <a:bodyPr wrap="square" rtlCol="0">
            <a:spAutoFit/>
          </a:bodyPr>
          <a:lstStyle/>
          <a:p>
            <a:r>
              <a:rPr lang="en-US" sz="1200" b="1" i="1" dirty="0">
                <a:solidFill>
                  <a:schemeClr val="bg1"/>
                </a:solidFill>
              </a:rPr>
              <a:t>Drag and drop the blue boxes on the left to match the definitions on the right, then submit your response</a:t>
            </a: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r>
              <a:rPr lang="fr-FR" dirty="0">
                <a:solidFill>
                  <a:schemeClr val="bg1"/>
                </a:solidFill>
                <a:latin typeface="+mj-lt"/>
              </a:rPr>
              <a:t> – </a:t>
            </a:r>
            <a:r>
              <a:rPr lang="fr-FR" dirty="0" err="1">
                <a:solidFill>
                  <a:schemeClr val="bg1"/>
                </a:solidFill>
                <a:latin typeface="+mj-lt"/>
              </a:rPr>
              <a:t>Summary</a:t>
            </a:r>
            <a:r>
              <a:rPr lang="fr-FR" dirty="0">
                <a:solidFill>
                  <a:schemeClr val="bg1"/>
                </a:solidFill>
                <a:latin typeface="+mj-lt"/>
              </a:rPr>
              <a:t> </a:t>
            </a:r>
            <a:r>
              <a:rPr lang="fr-FR" dirty="0" err="1">
                <a:solidFill>
                  <a:schemeClr val="bg1"/>
                </a:solidFill>
                <a:latin typeface="+mj-lt"/>
              </a:rPr>
              <a:t>exercise</a:t>
            </a:r>
            <a:endParaRPr lang="en-US" dirty="0">
              <a:solidFill>
                <a:schemeClr val="bg1"/>
              </a:solidFill>
              <a:latin typeface="+mj-lt"/>
            </a:endParaRPr>
          </a:p>
        </p:txBody>
      </p:sp>
      <p:sp>
        <p:nvSpPr>
          <p:cNvPr id="12" name="ZoneTexte 7">
            <a:extLst>
              <a:ext uri="{FF2B5EF4-FFF2-40B4-BE49-F238E27FC236}">
                <a16:creationId xmlns:a16="http://schemas.microsoft.com/office/drawing/2014/main" id="{BE57818D-3A97-ABF7-74F4-9B82DAD46F08}"/>
              </a:ext>
            </a:extLst>
          </p:cNvPr>
          <p:cNvSpPr txBox="1"/>
          <p:nvPr/>
        </p:nvSpPr>
        <p:spPr>
          <a:xfrm>
            <a:off x="269890" y="1397784"/>
            <a:ext cx="6506774" cy="307777"/>
          </a:xfrm>
          <a:prstGeom prst="rect">
            <a:avLst/>
          </a:prstGeom>
          <a:noFill/>
        </p:spPr>
        <p:txBody>
          <a:bodyPr wrap="square" rtlCol="0">
            <a:spAutoFit/>
          </a:bodyPr>
          <a:lstStyle/>
          <a:p>
            <a:r>
              <a:rPr lang="en-US" sz="1400" dirty="0">
                <a:solidFill>
                  <a:schemeClr val="tx1"/>
                </a:solidFill>
                <a:latin typeface="Encode Sans Expanded" panose="00000505000000000000" pitchFamily="2" charset="0"/>
              </a:rPr>
              <a:t>Match the acronyms below with their definition</a:t>
            </a:r>
            <a:endParaRPr lang="fr-FR" sz="1400" dirty="0"/>
          </a:p>
        </p:txBody>
      </p:sp>
      <p:sp>
        <p:nvSpPr>
          <p:cNvPr id="2" name="Rectangle 2">
            <a:extLst>
              <a:ext uri="{FF2B5EF4-FFF2-40B4-BE49-F238E27FC236}">
                <a16:creationId xmlns:a16="http://schemas.microsoft.com/office/drawing/2014/main" id="{AE696774-B08D-0F09-CC06-6D71DD299DBD}"/>
              </a:ext>
            </a:extLst>
          </p:cNvPr>
          <p:cNvSpPr/>
          <p:nvPr/>
        </p:nvSpPr>
        <p:spPr>
          <a:xfrm>
            <a:off x="0" y="0"/>
            <a:ext cx="12192000" cy="6858000"/>
          </a:xfrm>
          <a:prstGeom prst="rect">
            <a:avLst/>
          </a:prstGeom>
          <a:solidFill>
            <a:srgbClr val="000000">
              <a:alpha val="6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4">
            <a:extLst>
              <a:ext uri="{FF2B5EF4-FFF2-40B4-BE49-F238E27FC236}">
                <a16:creationId xmlns:a16="http://schemas.microsoft.com/office/drawing/2014/main" id="{578E0C88-D2B1-0461-2429-CD5FCCA22864}"/>
              </a:ext>
            </a:extLst>
          </p:cNvPr>
          <p:cNvSpPr/>
          <p:nvPr/>
        </p:nvSpPr>
        <p:spPr>
          <a:xfrm>
            <a:off x="6813797"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a:extLst>
              <a:ext uri="{FF2B5EF4-FFF2-40B4-BE49-F238E27FC236}">
                <a16:creationId xmlns:a16="http://schemas.microsoft.com/office/drawing/2014/main" id="{8E31559D-8C9A-89A1-1D52-BA4F5B33FBEB}"/>
              </a:ext>
            </a:extLst>
          </p:cNvPr>
          <p:cNvPicPr>
            <a:picLocks noChangeAspect="1"/>
          </p:cNvPicPr>
          <p:nvPr/>
        </p:nvPicPr>
        <p:blipFill>
          <a:blip r:embed="rId2"/>
          <a:stretch>
            <a:fillRect/>
          </a:stretch>
        </p:blipFill>
        <p:spPr>
          <a:xfrm>
            <a:off x="8552064" y="2019300"/>
            <a:ext cx="652554" cy="581106"/>
          </a:xfrm>
          <a:prstGeom prst="rect">
            <a:avLst/>
          </a:prstGeom>
        </p:spPr>
      </p:pic>
      <p:sp>
        <p:nvSpPr>
          <p:cNvPr id="16" name="Rectangle 36">
            <a:extLst>
              <a:ext uri="{FF2B5EF4-FFF2-40B4-BE49-F238E27FC236}">
                <a16:creationId xmlns:a16="http://schemas.microsoft.com/office/drawing/2014/main" id="{7666967C-320E-3FC4-31BA-545EE41EBC3C}"/>
              </a:ext>
            </a:extLst>
          </p:cNvPr>
          <p:cNvSpPr/>
          <p:nvPr/>
        </p:nvSpPr>
        <p:spPr>
          <a:xfrm>
            <a:off x="2002478"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9">
            <a:extLst>
              <a:ext uri="{FF2B5EF4-FFF2-40B4-BE49-F238E27FC236}">
                <a16:creationId xmlns:a16="http://schemas.microsoft.com/office/drawing/2014/main" id="{DC4E24F9-624A-02B1-E270-D2B779B7FC6C}"/>
              </a:ext>
            </a:extLst>
          </p:cNvPr>
          <p:cNvPicPr>
            <a:picLocks noChangeAspect="1"/>
          </p:cNvPicPr>
          <p:nvPr/>
        </p:nvPicPr>
        <p:blipFill>
          <a:blip r:embed="rId3"/>
          <a:stretch>
            <a:fillRect/>
          </a:stretch>
        </p:blipFill>
        <p:spPr>
          <a:xfrm>
            <a:off x="3555207" y="2013751"/>
            <a:ext cx="660646" cy="600164"/>
          </a:xfrm>
          <a:prstGeom prst="rect">
            <a:avLst/>
          </a:prstGeom>
        </p:spPr>
      </p:pic>
      <p:sp>
        <p:nvSpPr>
          <p:cNvPr id="18" name="TextBox 38">
            <a:extLst>
              <a:ext uri="{FF2B5EF4-FFF2-40B4-BE49-F238E27FC236}">
                <a16:creationId xmlns:a16="http://schemas.microsoft.com/office/drawing/2014/main" id="{97637903-2F59-7613-F501-4AE5A2F7A159}"/>
              </a:ext>
            </a:extLst>
          </p:cNvPr>
          <p:cNvSpPr txBox="1"/>
          <p:nvPr/>
        </p:nvSpPr>
        <p:spPr>
          <a:xfrm>
            <a:off x="6977281" y="2690541"/>
            <a:ext cx="3747722" cy="2169825"/>
          </a:xfrm>
          <a:prstGeom prst="rect">
            <a:avLst/>
          </a:prstGeom>
          <a:noFill/>
        </p:spPr>
        <p:txBody>
          <a:bodyPr wrap="square">
            <a:spAutoFit/>
          </a:bodyPr>
          <a:lstStyle/>
          <a:p>
            <a:pPr algn="ctr"/>
            <a:r>
              <a:rPr lang="fr-BE" sz="1400" dirty="0">
                <a:solidFill>
                  <a:srgbClr val="243782"/>
                </a:solidFill>
              </a:rPr>
              <a:t>Oh no! </a:t>
            </a:r>
          </a:p>
          <a:p>
            <a:pPr algn="ctr"/>
            <a:r>
              <a:rPr lang="en-US" sz="1400" dirty="0">
                <a:solidFill>
                  <a:srgbClr val="243782"/>
                </a:solidFill>
              </a:rPr>
              <a:t>That’s not the right answer.</a:t>
            </a:r>
            <a:endParaRPr lang="fr-BE" sz="700" dirty="0"/>
          </a:p>
          <a:p>
            <a:pPr marL="171450" indent="-171450">
              <a:buFont typeface="Arial" panose="020B0604020202020204" pitchFamily="34" charset="0"/>
              <a:buChar char="•"/>
            </a:pPr>
            <a:r>
              <a:rPr lang="en-US" sz="900" dirty="0"/>
              <a:t>The aim of </a:t>
            </a:r>
            <a:r>
              <a:rPr lang="en-US" sz="900" b="1" dirty="0">
                <a:solidFill>
                  <a:srgbClr val="243782"/>
                </a:solidFill>
              </a:rPr>
              <a:t>C</a:t>
            </a:r>
            <a:r>
              <a:rPr lang="en-US" sz="900" dirty="0"/>
              <a:t>orporate </a:t>
            </a:r>
            <a:r>
              <a:rPr lang="en-US" sz="900" b="1" dirty="0">
                <a:solidFill>
                  <a:srgbClr val="243782"/>
                </a:solidFill>
              </a:rPr>
              <a:t>S</a:t>
            </a:r>
            <a:r>
              <a:rPr lang="en-US" sz="900" dirty="0"/>
              <a:t>ocial </a:t>
            </a:r>
            <a:r>
              <a:rPr lang="en-US" sz="900" b="1" dirty="0">
                <a:solidFill>
                  <a:srgbClr val="243782"/>
                </a:solidFill>
              </a:rPr>
              <a:t>R</a:t>
            </a:r>
            <a:r>
              <a:rPr lang="en-US" sz="900" dirty="0"/>
              <a:t>esponsibility is to align the choice and usage of vehicles with the </a:t>
            </a:r>
            <a:r>
              <a:rPr lang="en-US" sz="900" b="1" dirty="0">
                <a:solidFill>
                  <a:srgbClr val="243782"/>
                </a:solidFill>
              </a:rPr>
              <a:t>company mobility policy</a:t>
            </a:r>
            <a:r>
              <a:rPr lang="en-US" sz="900" dirty="0"/>
              <a:t>.</a:t>
            </a:r>
          </a:p>
          <a:p>
            <a:pPr marL="171450" indent="-171450">
              <a:buFont typeface="Arial" panose="020B0604020202020204" pitchFamily="34" charset="0"/>
              <a:buChar char="•"/>
            </a:pPr>
            <a:r>
              <a:rPr lang="en-US" sz="900" dirty="0"/>
              <a:t>The purpose of the </a:t>
            </a:r>
            <a:r>
              <a:rPr lang="en-US" sz="900" b="1" dirty="0">
                <a:solidFill>
                  <a:srgbClr val="243782"/>
                </a:solidFill>
              </a:rPr>
              <a:t>LOM</a:t>
            </a:r>
            <a:r>
              <a:rPr lang="en-US" sz="900" dirty="0"/>
              <a:t> law is to encourage </a:t>
            </a:r>
            <a:r>
              <a:rPr lang="en-US" sz="900" b="1" dirty="0">
                <a:solidFill>
                  <a:srgbClr val="243782"/>
                </a:solidFill>
              </a:rPr>
              <a:t>businesses</a:t>
            </a:r>
            <a:r>
              <a:rPr lang="en-US" sz="900" dirty="0"/>
              <a:t> to adopt a </a:t>
            </a:r>
            <a:r>
              <a:rPr lang="en-US" sz="900" b="1" dirty="0">
                <a:solidFill>
                  <a:srgbClr val="243782"/>
                </a:solidFill>
              </a:rPr>
              <a:t>cleaner mobility</a:t>
            </a:r>
            <a:r>
              <a:rPr lang="en-US" sz="900" dirty="0"/>
              <a:t>​.</a:t>
            </a:r>
          </a:p>
          <a:p>
            <a:pPr marL="171450" indent="-171450">
              <a:buFont typeface="Arial" panose="020B0604020202020204" pitchFamily="34" charset="0"/>
              <a:buChar char="•"/>
            </a:pPr>
            <a:r>
              <a:rPr lang="en-US" sz="900" dirty="0"/>
              <a:t>Local </a:t>
            </a:r>
            <a:r>
              <a:rPr lang="en-US" sz="900" b="1" dirty="0">
                <a:solidFill>
                  <a:srgbClr val="243782"/>
                </a:solidFill>
              </a:rPr>
              <a:t>driving restrictions </a:t>
            </a:r>
            <a:r>
              <a:rPr lang="en-US" sz="900" dirty="0"/>
              <a:t>for </a:t>
            </a:r>
            <a:r>
              <a:rPr lang="en-US" sz="900" b="1" dirty="0">
                <a:solidFill>
                  <a:srgbClr val="243782"/>
                </a:solidFill>
              </a:rPr>
              <a:t>vehicles that cause pollution </a:t>
            </a:r>
            <a:r>
              <a:rPr lang="en-US" sz="900" dirty="0"/>
              <a:t>are in place in Low Emission Zones (LEZ).</a:t>
            </a:r>
          </a:p>
          <a:p>
            <a:pPr marL="171450" indent="-171450">
              <a:buFont typeface="Arial" panose="020B0604020202020204" pitchFamily="34" charset="0"/>
              <a:buChar char="•"/>
            </a:pPr>
            <a:r>
              <a:rPr lang="en-US" sz="900" dirty="0"/>
              <a:t>The aim of the EU </a:t>
            </a:r>
            <a:r>
              <a:rPr lang="en-US" sz="900" b="1" dirty="0">
                <a:solidFill>
                  <a:srgbClr val="243782"/>
                </a:solidFill>
              </a:rPr>
              <a:t>CAFE</a:t>
            </a:r>
            <a:r>
              <a:rPr lang="en-US" sz="900" dirty="0"/>
              <a:t> standard is to limit CO</a:t>
            </a:r>
            <a:r>
              <a:rPr lang="en-US" sz="900" baseline="-25000" dirty="0"/>
              <a:t>2</a:t>
            </a:r>
            <a:r>
              <a:rPr lang="en-US" sz="900" dirty="0"/>
              <a:t>/km emissions from new vehicles.</a:t>
            </a:r>
          </a:p>
          <a:p>
            <a:pPr algn="ctr"/>
            <a:endParaRPr lang="fr-BE" sz="1400" dirty="0">
              <a:solidFill>
                <a:srgbClr val="243782"/>
              </a:solidFill>
            </a:endParaRPr>
          </a:p>
          <a:p>
            <a:pPr algn="ctr"/>
            <a:r>
              <a:rPr lang="en-US" sz="1200" dirty="0">
                <a:solidFill>
                  <a:srgbClr val="243782"/>
                </a:solidFill>
              </a:rPr>
              <a:t>Click on “NEXT” to continue the training.</a:t>
            </a:r>
          </a:p>
        </p:txBody>
      </p:sp>
      <p:sp>
        <p:nvSpPr>
          <p:cNvPr id="20" name="Rectangle 9">
            <a:extLst>
              <a:ext uri="{FF2B5EF4-FFF2-40B4-BE49-F238E27FC236}">
                <a16:creationId xmlns:a16="http://schemas.microsoft.com/office/drawing/2014/main" id="{CE7D043D-60ED-010E-D0FB-C165F5EBE389}"/>
              </a:ext>
            </a:extLst>
          </p:cNvPr>
          <p:cNvSpPr/>
          <p:nvPr/>
        </p:nvSpPr>
        <p:spPr>
          <a:xfrm>
            <a:off x="8376175" y="5347959"/>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21" name="Rectangle 9">
            <a:extLst>
              <a:ext uri="{FF2B5EF4-FFF2-40B4-BE49-F238E27FC236}">
                <a16:creationId xmlns:a16="http://schemas.microsoft.com/office/drawing/2014/main" id="{A7249FB0-EED3-330C-F5C9-1D71BE8A5E85}"/>
              </a:ext>
            </a:extLst>
          </p:cNvPr>
          <p:cNvSpPr/>
          <p:nvPr/>
        </p:nvSpPr>
        <p:spPr>
          <a:xfrm>
            <a:off x="3396540" y="4187180"/>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22" name="TextBox 38">
            <a:extLst>
              <a:ext uri="{FF2B5EF4-FFF2-40B4-BE49-F238E27FC236}">
                <a16:creationId xmlns:a16="http://schemas.microsoft.com/office/drawing/2014/main" id="{092E1FE7-5197-4E2B-AC72-1E187EC56C4D}"/>
              </a:ext>
            </a:extLst>
          </p:cNvPr>
          <p:cNvSpPr txBox="1"/>
          <p:nvPr/>
        </p:nvSpPr>
        <p:spPr>
          <a:xfrm>
            <a:off x="2275372" y="2956247"/>
            <a:ext cx="3617053" cy="707886"/>
          </a:xfrm>
          <a:prstGeom prst="rect">
            <a:avLst/>
          </a:prstGeom>
          <a:solidFill>
            <a:srgbClr val="F2F2F2"/>
          </a:solidFill>
        </p:spPr>
        <p:txBody>
          <a:bodyPr wrap="square">
            <a:spAutoFit/>
          </a:bodyPr>
          <a:lstStyle/>
          <a:p>
            <a:pPr algn="ctr"/>
            <a:r>
              <a:rPr lang="fr-BE" sz="1400" dirty="0" err="1">
                <a:solidFill>
                  <a:srgbClr val="243782"/>
                </a:solidFill>
              </a:rPr>
              <a:t>That's</a:t>
            </a:r>
            <a:r>
              <a:rPr lang="fr-BE" sz="1400" dirty="0">
                <a:solidFill>
                  <a:srgbClr val="243782"/>
                </a:solidFill>
              </a:rPr>
              <a:t> the right </a:t>
            </a:r>
            <a:r>
              <a:rPr lang="fr-BE" sz="1400" dirty="0" err="1">
                <a:solidFill>
                  <a:srgbClr val="243782"/>
                </a:solidFill>
              </a:rPr>
              <a:t>answer</a:t>
            </a:r>
            <a:r>
              <a:rPr lang="fr-BE" sz="1400" dirty="0">
                <a:solidFill>
                  <a:srgbClr val="243782"/>
                </a:solidFill>
              </a:rPr>
              <a:t>! </a:t>
            </a:r>
          </a:p>
          <a:p>
            <a:pPr algn="ctr"/>
            <a:endParaRPr lang="fr-BE" sz="1400" dirty="0">
              <a:solidFill>
                <a:srgbClr val="243782"/>
              </a:solidFill>
            </a:endParaRPr>
          </a:p>
          <a:p>
            <a:pPr algn="ctr"/>
            <a:r>
              <a:rPr lang="en-US" sz="1200" dirty="0">
                <a:solidFill>
                  <a:srgbClr val="243782"/>
                </a:solidFill>
              </a:rPr>
              <a:t>Click on “NEXT” to continue the training.</a:t>
            </a:r>
          </a:p>
        </p:txBody>
      </p:sp>
    </p:spTree>
    <p:extLst>
      <p:ext uri="{BB962C8B-B14F-4D97-AF65-F5344CB8AC3E}">
        <p14:creationId xmlns:p14="http://schemas.microsoft.com/office/powerpoint/2010/main" val="4014947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New </a:t>
            </a:r>
            <a:r>
              <a:rPr lang="fr-FR" dirty="0" err="1">
                <a:solidFill>
                  <a:schemeClr val="bg1"/>
                </a:solidFill>
                <a:latin typeface="+mj-lt"/>
              </a:rPr>
              <a:t>mobility</a:t>
            </a:r>
            <a:r>
              <a:rPr lang="fr-FR" dirty="0">
                <a:solidFill>
                  <a:schemeClr val="bg1"/>
                </a:solidFill>
                <a:latin typeface="+mj-lt"/>
              </a:rPr>
              <a:t> solutions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grpSp>
        <p:nvGrpSpPr>
          <p:cNvPr id="25" name="Groupe 18">
            <a:extLst>
              <a:ext uri="{FF2B5EF4-FFF2-40B4-BE49-F238E27FC236}">
                <a16:creationId xmlns:a16="http://schemas.microsoft.com/office/drawing/2014/main" id="{013880E5-1568-CF00-FF82-0CCBA8B65479}"/>
              </a:ext>
            </a:extLst>
          </p:cNvPr>
          <p:cNvGrpSpPr/>
          <p:nvPr/>
        </p:nvGrpSpPr>
        <p:grpSpPr>
          <a:xfrm rot="10800000">
            <a:off x="3446893" y="3266742"/>
            <a:ext cx="1368000" cy="1080000"/>
            <a:chOff x="1818826" y="3572901"/>
            <a:chExt cx="1084636" cy="1125369"/>
          </a:xfrm>
        </p:grpSpPr>
        <p:sp>
          <p:nvSpPr>
            <p:cNvPr id="26" name="Ellipse 215">
              <a:extLst>
                <a:ext uri="{FF2B5EF4-FFF2-40B4-BE49-F238E27FC236}">
                  <a16:creationId xmlns:a16="http://schemas.microsoft.com/office/drawing/2014/main" id="{0509F8B1-A36C-B70B-1929-97223AF80F5E}"/>
                </a:ext>
              </a:extLst>
            </p:cNvPr>
            <p:cNvSpPr/>
            <p:nvPr/>
          </p:nvSpPr>
          <p:spPr>
            <a:xfrm>
              <a:off x="1818826" y="3572901"/>
              <a:ext cx="1080120" cy="1080120"/>
            </a:xfrm>
            <a:prstGeom prst="pent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pic>
          <p:nvPicPr>
            <p:cNvPr id="38" name="Image 20">
              <a:extLst>
                <a:ext uri="{FF2B5EF4-FFF2-40B4-BE49-F238E27FC236}">
                  <a16:creationId xmlns:a16="http://schemas.microsoft.com/office/drawing/2014/main" id="{1832C4C9-1BDE-07A6-FB9A-ADC9B40C90E2}"/>
                </a:ext>
              </a:extLst>
            </p:cNvPr>
            <p:cNvPicPr>
              <a:picLocks noChangeAspect="1"/>
            </p:cNvPicPr>
            <p:nvPr/>
          </p:nvPicPr>
          <p:blipFill>
            <a:blip r:embed="rId4">
              <a:duotone>
                <a:schemeClr val="accent2">
                  <a:shade val="45000"/>
                  <a:satMod val="135000"/>
                </a:schemeClr>
                <a:prstClr val="white"/>
              </a:duotone>
            </a:blip>
            <a:stretch>
              <a:fillRect/>
            </a:stretch>
          </p:blipFill>
          <p:spPr>
            <a:xfrm rot="10606129">
              <a:off x="2048133" y="3743906"/>
              <a:ext cx="535544" cy="297129"/>
            </a:xfrm>
            <a:prstGeom prst="pentagon">
              <a:avLst/>
            </a:prstGeom>
          </p:spPr>
        </p:pic>
        <p:sp>
          <p:nvSpPr>
            <p:cNvPr id="39" name="Rectangle 67">
              <a:extLst>
                <a:ext uri="{FF2B5EF4-FFF2-40B4-BE49-F238E27FC236}">
                  <a16:creationId xmlns:a16="http://schemas.microsoft.com/office/drawing/2014/main" id="{C3F26A53-8877-E0DD-7CEC-932E6A3AB11B}"/>
                </a:ext>
              </a:extLst>
            </p:cNvPr>
            <p:cNvSpPr/>
            <p:nvPr/>
          </p:nvSpPr>
          <p:spPr>
            <a:xfrm rot="10800000">
              <a:off x="1844736" y="3968057"/>
              <a:ext cx="786375" cy="375170"/>
            </a:xfrm>
            <a:prstGeom prst="pentagon">
              <a:avLst/>
            </a:prstGeom>
            <a:noFill/>
            <a:ln>
              <a:noFill/>
            </a:ln>
          </p:spPr>
          <p:txBody>
            <a:bodyPr wrap="square">
              <a:spAutoFit/>
            </a:bodyPr>
            <a:lstStyle/>
            <a:p>
              <a:pPr algn="ctr"/>
              <a:r>
                <a:rPr lang="fr-BE" sz="1200" b="1" dirty="0">
                  <a:cs typeface="Arial" panose="020B0604020202020204" pitchFamily="34" charset="0"/>
                </a:rPr>
                <a:t>LEV</a:t>
              </a:r>
            </a:p>
          </p:txBody>
        </p:sp>
        <p:pic>
          <p:nvPicPr>
            <p:cNvPr id="40" name="Picture 87">
              <a:extLst>
                <a:ext uri="{FF2B5EF4-FFF2-40B4-BE49-F238E27FC236}">
                  <a16:creationId xmlns:a16="http://schemas.microsoft.com/office/drawing/2014/main" id="{1DAE162E-A790-BF0E-E420-7EAF12FBA964}"/>
                </a:ext>
              </a:extLst>
            </p:cNvPr>
            <p:cNvPicPr>
              <a:picLocks noChangeAspect="1"/>
            </p:cNvPicPr>
            <p:nvPr/>
          </p:nvPicPr>
          <p:blipFill>
            <a:blip r:embed="rId5"/>
            <a:stretch>
              <a:fillRect/>
            </a:stretch>
          </p:blipFill>
          <p:spPr>
            <a:xfrm rot="10649302">
              <a:off x="2373977" y="4198115"/>
              <a:ext cx="384577" cy="193633"/>
            </a:xfrm>
            <a:prstGeom prst="pentagon">
              <a:avLst/>
            </a:prstGeom>
          </p:spPr>
        </p:pic>
        <p:sp>
          <p:nvSpPr>
            <p:cNvPr id="41" name="Rectangle 67">
              <a:extLst>
                <a:ext uri="{FF2B5EF4-FFF2-40B4-BE49-F238E27FC236}">
                  <a16:creationId xmlns:a16="http://schemas.microsoft.com/office/drawing/2014/main" id="{6DBC0D9E-4BA1-75B3-F425-F6C7846C352E}"/>
                </a:ext>
              </a:extLst>
            </p:cNvPr>
            <p:cNvSpPr/>
            <p:nvPr/>
          </p:nvSpPr>
          <p:spPr>
            <a:xfrm rot="10800000">
              <a:off x="2242318" y="4323100"/>
              <a:ext cx="661144" cy="375170"/>
            </a:xfrm>
            <a:prstGeom prst="pentagon">
              <a:avLst/>
            </a:prstGeom>
            <a:noFill/>
            <a:ln>
              <a:noFill/>
            </a:ln>
          </p:spPr>
          <p:txBody>
            <a:bodyPr wrap="square">
              <a:spAutoFit/>
            </a:bodyPr>
            <a:lstStyle/>
            <a:p>
              <a:pPr algn="ctr"/>
              <a:r>
                <a:rPr lang="fr-BE" sz="1200" b="1">
                  <a:cs typeface="Arial" panose="020B0604020202020204" pitchFamily="34" charset="0"/>
                </a:rPr>
                <a:t>ZEV</a:t>
              </a:r>
            </a:p>
          </p:txBody>
        </p:sp>
      </p:grpSp>
      <p:sp>
        <p:nvSpPr>
          <p:cNvPr id="42" name="ZoneTexte 32">
            <a:extLst>
              <a:ext uri="{FF2B5EF4-FFF2-40B4-BE49-F238E27FC236}">
                <a16:creationId xmlns:a16="http://schemas.microsoft.com/office/drawing/2014/main" id="{423B2F24-BEF6-9BA9-DA74-CEA2DEECB256}"/>
              </a:ext>
            </a:extLst>
          </p:cNvPr>
          <p:cNvSpPr txBox="1"/>
          <p:nvPr/>
        </p:nvSpPr>
        <p:spPr>
          <a:xfrm>
            <a:off x="5124233" y="2941479"/>
            <a:ext cx="4868591" cy="2031325"/>
          </a:xfrm>
          <a:prstGeom prst="rect">
            <a:avLst/>
          </a:prstGeom>
          <a:noFill/>
        </p:spPr>
        <p:txBody>
          <a:bodyPr wrap="square">
            <a:spAutoFit/>
          </a:bodyPr>
          <a:lstStyle/>
          <a:p>
            <a:pPr marL="285750" indent="-285750" fontAlgn="base">
              <a:buFont typeface="Arial" panose="020B0604020202020204" pitchFamily="34" charset="0"/>
              <a:buChar char="•"/>
            </a:pPr>
            <a:r>
              <a:rPr lang="en-US" sz="1400" dirty="0">
                <a:solidFill>
                  <a:schemeClr val="bg1"/>
                </a:solidFill>
              </a:rPr>
              <a:t>The product range is shifting towards “cleaner” technologies to reduce CO</a:t>
            </a:r>
            <a:r>
              <a:rPr lang="en-US" sz="1400" baseline="-25000" dirty="0">
                <a:solidFill>
                  <a:schemeClr val="bg1"/>
                </a:solidFill>
              </a:rPr>
              <a:t>2</a:t>
            </a:r>
            <a:r>
              <a:rPr lang="en-US" sz="1400" dirty="0">
                <a:solidFill>
                  <a:schemeClr val="bg1"/>
                </a:solidFill>
              </a:rPr>
              <a:t> emissions:</a:t>
            </a:r>
            <a:endParaRPr lang="fr-BE" sz="1400" dirty="0">
              <a:solidFill>
                <a:schemeClr val="bg1"/>
              </a:solidFill>
            </a:endParaRPr>
          </a:p>
          <a:p>
            <a:pPr marL="742950" lvl="1" indent="-285750" fontAlgn="base">
              <a:buFont typeface="Arial" panose="020B0604020202020204" pitchFamily="34" charset="0"/>
              <a:buChar char="•"/>
            </a:pPr>
            <a:r>
              <a:rPr lang="fr-BE" sz="1400" dirty="0" err="1">
                <a:solidFill>
                  <a:schemeClr val="bg1"/>
                </a:solidFill>
              </a:rPr>
              <a:t>hybrid</a:t>
            </a:r>
            <a:r>
              <a:rPr lang="fr-BE" sz="1400" dirty="0">
                <a:solidFill>
                  <a:schemeClr val="bg1"/>
                </a:solidFill>
              </a:rPr>
              <a:t> </a:t>
            </a:r>
            <a:r>
              <a:rPr lang="fr-BE" sz="1400" dirty="0" err="1">
                <a:solidFill>
                  <a:schemeClr val="bg1"/>
                </a:solidFill>
              </a:rPr>
              <a:t>vehicles</a:t>
            </a:r>
            <a:r>
              <a:rPr lang="fr-BE" sz="1400" dirty="0">
                <a:solidFill>
                  <a:schemeClr val="bg1"/>
                </a:solidFill>
              </a:rPr>
              <a:t> (</a:t>
            </a:r>
            <a:r>
              <a:rPr lang="fr-BE" sz="1400" dirty="0" err="1">
                <a:solidFill>
                  <a:schemeClr val="bg1"/>
                </a:solidFill>
              </a:rPr>
              <a:t>HEVs</a:t>
            </a:r>
            <a:r>
              <a:rPr lang="fr-BE" sz="1400" dirty="0">
                <a:solidFill>
                  <a:schemeClr val="bg1"/>
                </a:solidFill>
              </a:rPr>
              <a:t>)</a:t>
            </a:r>
          </a:p>
          <a:p>
            <a:pPr marL="742950" lvl="1" indent="-285750" fontAlgn="base">
              <a:buFont typeface="Arial" panose="020B0604020202020204" pitchFamily="34" charset="0"/>
              <a:buChar char="•"/>
            </a:pPr>
            <a:r>
              <a:rPr lang="fr-BE" sz="1400" dirty="0">
                <a:solidFill>
                  <a:schemeClr val="bg1"/>
                </a:solidFill>
              </a:rPr>
              <a:t>rechargeable </a:t>
            </a:r>
            <a:r>
              <a:rPr lang="fr-BE" sz="1400" dirty="0" err="1">
                <a:solidFill>
                  <a:schemeClr val="bg1"/>
                </a:solidFill>
              </a:rPr>
              <a:t>hybrid</a:t>
            </a:r>
            <a:r>
              <a:rPr lang="fr-BE" sz="1400" dirty="0">
                <a:solidFill>
                  <a:schemeClr val="bg1"/>
                </a:solidFill>
              </a:rPr>
              <a:t> </a:t>
            </a:r>
            <a:r>
              <a:rPr lang="fr-BE" sz="1400" dirty="0" err="1">
                <a:solidFill>
                  <a:schemeClr val="bg1"/>
                </a:solidFill>
              </a:rPr>
              <a:t>vehicles</a:t>
            </a:r>
            <a:r>
              <a:rPr lang="fr-BE" sz="1400" dirty="0">
                <a:solidFill>
                  <a:schemeClr val="bg1"/>
                </a:solidFill>
              </a:rPr>
              <a:t> (</a:t>
            </a:r>
            <a:r>
              <a:rPr lang="fr-BE" sz="1400" dirty="0" err="1">
                <a:solidFill>
                  <a:schemeClr val="bg1"/>
                </a:solidFill>
              </a:rPr>
              <a:t>PHEVs</a:t>
            </a:r>
            <a:r>
              <a:rPr lang="fr-BE" sz="1400" dirty="0">
                <a:solidFill>
                  <a:schemeClr val="bg1"/>
                </a:solidFill>
              </a:rPr>
              <a:t>)</a:t>
            </a:r>
          </a:p>
          <a:p>
            <a:pPr marL="742950" lvl="1" indent="-285750" fontAlgn="base">
              <a:buFont typeface="Arial" panose="020B0604020202020204" pitchFamily="34" charset="0"/>
              <a:buChar char="•"/>
            </a:pPr>
            <a:r>
              <a:rPr lang="fr-BE" sz="1400" dirty="0">
                <a:solidFill>
                  <a:schemeClr val="bg1"/>
                </a:solidFill>
              </a:rPr>
              <a:t>full-</a:t>
            </a:r>
            <a:r>
              <a:rPr lang="fr-BE" sz="1400" dirty="0" err="1">
                <a:solidFill>
                  <a:schemeClr val="bg1"/>
                </a:solidFill>
              </a:rPr>
              <a:t>electric</a:t>
            </a:r>
            <a:r>
              <a:rPr lang="fr-BE" sz="1400" dirty="0">
                <a:solidFill>
                  <a:schemeClr val="bg1"/>
                </a:solidFill>
              </a:rPr>
              <a:t> </a:t>
            </a:r>
            <a:r>
              <a:rPr lang="fr-BE" sz="1400" dirty="0" err="1">
                <a:solidFill>
                  <a:schemeClr val="bg1"/>
                </a:solidFill>
              </a:rPr>
              <a:t>vehicles</a:t>
            </a:r>
            <a:r>
              <a:rPr lang="fr-BE" sz="1400" dirty="0">
                <a:solidFill>
                  <a:schemeClr val="bg1"/>
                </a:solidFill>
              </a:rPr>
              <a:t> (</a:t>
            </a:r>
            <a:r>
              <a:rPr lang="fr-BE" sz="1400" dirty="0" err="1">
                <a:solidFill>
                  <a:schemeClr val="bg1"/>
                </a:solidFill>
              </a:rPr>
              <a:t>BEVs</a:t>
            </a:r>
            <a:r>
              <a:rPr lang="fr-BE" sz="1400" dirty="0">
                <a:solidFill>
                  <a:schemeClr val="bg1"/>
                </a:solidFill>
              </a:rPr>
              <a:t>)</a:t>
            </a:r>
          </a:p>
          <a:p>
            <a:pPr marL="742950" lvl="1" indent="-285750" fontAlgn="base">
              <a:buFont typeface="Arial" panose="020B0604020202020204" pitchFamily="34" charset="0"/>
              <a:buChar char="•"/>
            </a:pPr>
            <a:r>
              <a:rPr lang="fr-BE" sz="1400" dirty="0" err="1">
                <a:solidFill>
                  <a:schemeClr val="bg1"/>
                </a:solidFill>
              </a:rPr>
              <a:t>hydrogen-powered</a:t>
            </a:r>
            <a:r>
              <a:rPr lang="fr-BE" sz="1400" dirty="0">
                <a:solidFill>
                  <a:schemeClr val="bg1"/>
                </a:solidFill>
              </a:rPr>
              <a:t> </a:t>
            </a:r>
            <a:r>
              <a:rPr lang="fr-BE" sz="1400" dirty="0" err="1">
                <a:solidFill>
                  <a:schemeClr val="bg1"/>
                </a:solidFill>
              </a:rPr>
              <a:t>vehicles</a:t>
            </a:r>
            <a:r>
              <a:rPr lang="fr-BE" sz="1400" dirty="0">
                <a:solidFill>
                  <a:schemeClr val="bg1"/>
                </a:solidFill>
              </a:rPr>
              <a:t> (</a:t>
            </a:r>
            <a:r>
              <a:rPr lang="fr-BE" sz="1400" dirty="0" err="1">
                <a:solidFill>
                  <a:schemeClr val="bg1"/>
                </a:solidFill>
              </a:rPr>
              <a:t>FCEVs</a:t>
            </a:r>
            <a:r>
              <a:rPr lang="fr-BE" sz="1400" dirty="0">
                <a:solidFill>
                  <a:schemeClr val="bg1"/>
                </a:solidFill>
              </a:rPr>
              <a:t>)</a:t>
            </a:r>
          </a:p>
          <a:p>
            <a:pPr marL="285750" indent="-285750" algn="l" rtl="0" fontAlgn="base">
              <a:buFont typeface="Arial" panose="020B0604020202020204" pitchFamily="34" charset="0"/>
              <a:buChar char="•"/>
            </a:pPr>
            <a:endParaRPr lang="fr-BE" sz="1400" dirty="0">
              <a:solidFill>
                <a:schemeClr val="bg1"/>
              </a:solidFill>
            </a:endParaRPr>
          </a:p>
          <a:p>
            <a:pPr marL="285750" indent="-285750" algn="l" rtl="0" fontAlgn="base">
              <a:buFont typeface="Arial" panose="020B0604020202020204" pitchFamily="34" charset="0"/>
              <a:buChar char="•"/>
            </a:pPr>
            <a:r>
              <a:rPr lang="en-US" sz="1400" dirty="0">
                <a:solidFill>
                  <a:schemeClr val="bg1"/>
                </a:solidFill>
              </a:rPr>
              <a:t>The end of the production of vehicles with internal combustion engines is coming closer.</a:t>
            </a:r>
            <a:endParaRPr lang="fr-BE" sz="1400" dirty="0">
              <a:solidFill>
                <a:schemeClr val="bg1"/>
              </a:solidFill>
            </a:endParaRPr>
          </a:p>
        </p:txBody>
      </p:sp>
      <p:sp>
        <p:nvSpPr>
          <p:cNvPr id="43" name="TextBox 7">
            <a:extLst>
              <a:ext uri="{FF2B5EF4-FFF2-40B4-BE49-F238E27FC236}">
                <a16:creationId xmlns:a16="http://schemas.microsoft.com/office/drawing/2014/main" id="{437A4315-BF40-D4F7-1532-E8D13193207F}"/>
              </a:ext>
            </a:extLst>
          </p:cNvPr>
          <p:cNvSpPr txBox="1"/>
          <p:nvPr/>
        </p:nvSpPr>
        <p:spPr>
          <a:xfrm>
            <a:off x="494959" y="4481965"/>
            <a:ext cx="2048357" cy="276999"/>
          </a:xfrm>
          <a:prstGeom prst="rect">
            <a:avLst/>
          </a:prstGeom>
          <a:noFill/>
        </p:spPr>
        <p:txBody>
          <a:bodyPr wrap="square">
            <a:spAutoFit/>
          </a:bodyPr>
          <a:lstStyle/>
          <a:p>
            <a:pPr algn="ctr"/>
            <a:r>
              <a:rPr lang="fr-FR" sz="1200" b="1" i="0" u="none" strike="noStrike" dirty="0" err="1">
                <a:solidFill>
                  <a:srgbClr val="243782"/>
                </a:solidFill>
                <a:effectLst/>
              </a:rPr>
              <a:t>Multimobility</a:t>
            </a:r>
            <a:endParaRPr lang="fr-FR" sz="1200" b="1" i="0" u="none" strike="noStrike" dirty="0">
              <a:solidFill>
                <a:srgbClr val="243782"/>
              </a:solidFill>
              <a:effectLst/>
            </a:endParaRPr>
          </a:p>
        </p:txBody>
      </p:sp>
      <p:pic>
        <p:nvPicPr>
          <p:cNvPr id="44" name="Picture 2" descr="Multimobilité - Mobilité et vous : Mobilitéitszentral - un service du  Ministère de la Mobilité et des Travaux publics, Administration des  transports publics">
            <a:extLst>
              <a:ext uri="{FF2B5EF4-FFF2-40B4-BE49-F238E27FC236}">
                <a16:creationId xmlns:a16="http://schemas.microsoft.com/office/drawing/2014/main" id="{3C7F888E-A9C8-A780-6BB0-FEFDD9966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363" y="3266742"/>
            <a:ext cx="1169551" cy="11695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5" name="ZoneTexte 36">
            <a:extLst>
              <a:ext uri="{FF2B5EF4-FFF2-40B4-BE49-F238E27FC236}">
                <a16:creationId xmlns:a16="http://schemas.microsoft.com/office/drawing/2014/main" id="{F4D1E9DD-C093-2A01-E854-E48976D75A9D}"/>
              </a:ext>
            </a:extLst>
          </p:cNvPr>
          <p:cNvSpPr txBox="1"/>
          <p:nvPr/>
        </p:nvSpPr>
        <p:spPr>
          <a:xfrm>
            <a:off x="540788" y="1501043"/>
            <a:ext cx="9678304" cy="307777"/>
          </a:xfrm>
          <a:prstGeom prst="rect">
            <a:avLst/>
          </a:prstGeom>
          <a:noFill/>
        </p:spPr>
        <p:txBody>
          <a:bodyPr wrap="square">
            <a:spAutoFit/>
          </a:bodyPr>
          <a:lstStyle/>
          <a:p>
            <a:pPr algn="l" rtl="0" fontAlgn="base"/>
            <a:r>
              <a:rPr lang="en-US" sz="1400" dirty="0"/>
              <a:t>Several</a:t>
            </a:r>
            <a:r>
              <a:rPr lang="en-US" sz="1400" b="1" dirty="0">
                <a:solidFill>
                  <a:srgbClr val="243782"/>
                </a:solidFill>
              </a:rPr>
              <a:t> manufacturers </a:t>
            </a:r>
            <a:r>
              <a:rPr lang="en-US" sz="1400" dirty="0"/>
              <a:t>no longer define themselves as car makers, but as </a:t>
            </a:r>
            <a:r>
              <a:rPr lang="en-US" sz="1400" b="1" dirty="0">
                <a:solidFill>
                  <a:srgbClr val="243782"/>
                </a:solidFill>
              </a:rPr>
              <a:t>contributors </a:t>
            </a:r>
            <a:r>
              <a:rPr lang="en-US" sz="1400" dirty="0"/>
              <a:t>of </a:t>
            </a:r>
            <a:r>
              <a:rPr lang="en-US" sz="1400" b="1" dirty="0">
                <a:solidFill>
                  <a:srgbClr val="243782"/>
                </a:solidFill>
              </a:rPr>
              <a:t>mobility solutions</a:t>
            </a:r>
            <a:r>
              <a:rPr lang="en-US" sz="1400" dirty="0"/>
              <a:t>.</a:t>
            </a:r>
            <a:endParaRPr lang="fr-BE" sz="1400" dirty="0"/>
          </a:p>
        </p:txBody>
      </p:sp>
      <p:pic>
        <p:nvPicPr>
          <p:cNvPr id="46" name="Picture 45">
            <a:extLst>
              <a:ext uri="{FF2B5EF4-FFF2-40B4-BE49-F238E27FC236}">
                <a16:creationId xmlns:a16="http://schemas.microsoft.com/office/drawing/2014/main" id="{A67F3C72-B43C-8ECD-FB42-99C7E36A12E5}"/>
              </a:ext>
            </a:extLst>
          </p:cNvPr>
          <p:cNvPicPr>
            <a:picLocks noChangeAspect="1"/>
          </p:cNvPicPr>
          <p:nvPr/>
        </p:nvPicPr>
        <p:blipFill>
          <a:blip r:embed="rId7"/>
          <a:stretch>
            <a:fillRect/>
          </a:stretch>
        </p:blipFill>
        <p:spPr>
          <a:xfrm>
            <a:off x="2813091" y="3896350"/>
            <a:ext cx="285790" cy="447737"/>
          </a:xfrm>
          <a:prstGeom prst="rect">
            <a:avLst/>
          </a:prstGeom>
        </p:spPr>
      </p:pic>
    </p:spTree>
    <p:custDataLst>
      <p:tags r:id="rId1"/>
    </p:custDataLst>
    <p:extLst>
      <p:ext uri="{BB962C8B-B14F-4D97-AF65-F5344CB8AC3E}">
        <p14:creationId xmlns:p14="http://schemas.microsoft.com/office/powerpoint/2010/main" val="233573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New </a:t>
            </a:r>
            <a:r>
              <a:rPr lang="fr-FR" dirty="0" err="1">
                <a:solidFill>
                  <a:schemeClr val="bg1"/>
                </a:solidFill>
                <a:latin typeface="+mj-lt"/>
              </a:rPr>
              <a:t>mobility</a:t>
            </a:r>
            <a:r>
              <a:rPr lang="fr-FR" dirty="0">
                <a:solidFill>
                  <a:schemeClr val="bg1"/>
                </a:solidFill>
                <a:latin typeface="+mj-lt"/>
              </a:rPr>
              <a:t> solutions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44" name="Picture 2" descr="Multimobilité - Mobilité et vous : Mobilitéitszentral - un service du  Ministère de la Mobilité et des Travaux publics, Administration des  transports publics">
            <a:extLst>
              <a:ext uri="{FF2B5EF4-FFF2-40B4-BE49-F238E27FC236}">
                <a16:creationId xmlns:a16="http://schemas.microsoft.com/office/drawing/2014/main" id="{3C7F888E-A9C8-A780-6BB0-FEFDD9966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363" y="3266742"/>
            <a:ext cx="1169551" cy="11695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67">
            <a:extLst>
              <a:ext uri="{FF2B5EF4-FFF2-40B4-BE49-F238E27FC236}">
                <a16:creationId xmlns:a16="http://schemas.microsoft.com/office/drawing/2014/main" id="{6051E4DB-51F0-64AE-C9EB-05DD7BBE0171}"/>
              </a:ext>
            </a:extLst>
          </p:cNvPr>
          <p:cNvSpPr/>
          <p:nvPr/>
        </p:nvSpPr>
        <p:spPr>
          <a:xfrm>
            <a:off x="2529974" y="4260836"/>
            <a:ext cx="2359911"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MAAS</a:t>
            </a:r>
          </a:p>
        </p:txBody>
      </p:sp>
      <p:pic>
        <p:nvPicPr>
          <p:cNvPr id="18" name="Picture 16" descr="Related image">
            <a:extLst>
              <a:ext uri="{FF2B5EF4-FFF2-40B4-BE49-F238E27FC236}">
                <a16:creationId xmlns:a16="http://schemas.microsoft.com/office/drawing/2014/main" id="{9A56C5B3-EEC1-F967-E7D2-4B1F4A1462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0966" y="3266742"/>
            <a:ext cx="1336405" cy="8786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0" name="ZoneTexte 43">
            <a:extLst>
              <a:ext uri="{FF2B5EF4-FFF2-40B4-BE49-F238E27FC236}">
                <a16:creationId xmlns:a16="http://schemas.microsoft.com/office/drawing/2014/main" id="{108D5109-EF83-2086-E5E8-040014C6C067}"/>
              </a:ext>
            </a:extLst>
          </p:cNvPr>
          <p:cNvSpPr txBox="1"/>
          <p:nvPr/>
        </p:nvSpPr>
        <p:spPr>
          <a:xfrm>
            <a:off x="4597676" y="3006989"/>
            <a:ext cx="5621416" cy="1754326"/>
          </a:xfrm>
          <a:prstGeom prst="rect">
            <a:avLst/>
          </a:prstGeom>
          <a:noFill/>
        </p:spPr>
        <p:txBody>
          <a:bodyPr wrap="square">
            <a:spAutoFit/>
          </a:bodyPr>
          <a:lstStyle/>
          <a:p>
            <a:pPr algn="l" rtl="0" fontAlgn="base"/>
            <a:r>
              <a:rPr lang="en-US" sz="1200" dirty="0">
                <a:solidFill>
                  <a:schemeClr val="bg1"/>
                </a:solidFill>
              </a:rPr>
              <a:t>The aim of MAAS – </a:t>
            </a:r>
            <a:r>
              <a:rPr lang="en-US" sz="1200" b="1" dirty="0">
                <a:solidFill>
                  <a:schemeClr val="bg1"/>
                </a:solidFill>
              </a:rPr>
              <a:t>“Mobility as a Service” </a:t>
            </a:r>
            <a:r>
              <a:rPr lang="en-US" sz="1200" dirty="0">
                <a:solidFill>
                  <a:schemeClr val="bg1"/>
                </a:solidFill>
              </a:rPr>
              <a:t>– is to provide a global </a:t>
            </a:r>
            <a:r>
              <a:rPr lang="en-US" sz="1200" dirty="0" err="1">
                <a:solidFill>
                  <a:schemeClr val="bg1"/>
                </a:solidFill>
              </a:rPr>
              <a:t>intermodality</a:t>
            </a:r>
            <a:r>
              <a:rPr lang="en-US" sz="1200" dirty="0">
                <a:solidFill>
                  <a:schemeClr val="bg1"/>
                </a:solidFill>
              </a:rPr>
              <a:t> service where customers pay for mobility by the </a:t>
            </a:r>
            <a:r>
              <a:rPr lang="en-US" sz="1200" dirty="0" err="1">
                <a:solidFill>
                  <a:schemeClr val="bg1"/>
                </a:solidFill>
              </a:rPr>
              <a:t>mile.This</a:t>
            </a:r>
            <a:r>
              <a:rPr lang="en-US" sz="1200" dirty="0">
                <a:solidFill>
                  <a:schemeClr val="bg1"/>
                </a:solidFill>
              </a:rPr>
              <a:t> involves less use of private cars in cities, in </a:t>
            </a:r>
            <a:r>
              <a:rPr lang="en-US" sz="1200" dirty="0" err="1">
                <a:solidFill>
                  <a:schemeClr val="bg1"/>
                </a:solidFill>
              </a:rPr>
              <a:t>favour</a:t>
            </a:r>
            <a:r>
              <a:rPr lang="en-US" sz="1200" dirty="0">
                <a:solidFill>
                  <a:schemeClr val="bg1"/>
                </a:solidFill>
              </a:rPr>
              <a:t> of more environmentally friendly solutions. </a:t>
            </a:r>
          </a:p>
          <a:p>
            <a:pPr algn="l" rtl="0" fontAlgn="base"/>
            <a:r>
              <a:rPr lang="en-US" sz="1200" dirty="0">
                <a:solidFill>
                  <a:schemeClr val="bg1"/>
                </a:solidFill>
              </a:rPr>
              <a:t>Its success will depend on:</a:t>
            </a:r>
            <a:endParaRPr lang="fr-FR" sz="1200" dirty="0">
              <a:solidFill>
                <a:schemeClr val="bg1"/>
              </a:solidFill>
            </a:endParaRPr>
          </a:p>
          <a:p>
            <a:pPr marL="285750" indent="-285750" fontAlgn="base">
              <a:buFont typeface="Arial" panose="020B0604020202020204" pitchFamily="34" charset="0"/>
              <a:buChar char="•"/>
            </a:pPr>
            <a:r>
              <a:rPr lang="en-US" sz="1200" dirty="0">
                <a:solidFill>
                  <a:schemeClr val="bg1"/>
                </a:solidFill>
              </a:rPr>
              <a:t>real-time access to different vehicles (cars, shared bikes, scooters, etc.) to get around </a:t>
            </a:r>
          </a:p>
          <a:p>
            <a:pPr marL="285750" indent="-285750" fontAlgn="base">
              <a:buFont typeface="Arial" panose="020B0604020202020204" pitchFamily="34" charset="0"/>
              <a:buChar char="•"/>
            </a:pPr>
            <a:r>
              <a:rPr lang="en-US" sz="1200" dirty="0">
                <a:solidFill>
                  <a:schemeClr val="bg1"/>
                </a:solidFill>
              </a:rPr>
              <a:t>tariff integration via mobility platforms</a:t>
            </a:r>
          </a:p>
          <a:p>
            <a:pPr marL="285750" indent="-285750" fontAlgn="base">
              <a:buFont typeface="Arial" panose="020B0604020202020204" pitchFamily="34" charset="0"/>
              <a:buChar char="•"/>
            </a:pPr>
            <a:r>
              <a:rPr lang="en-US" sz="1200" dirty="0">
                <a:solidFill>
                  <a:schemeClr val="bg1"/>
                </a:solidFill>
              </a:rPr>
              <a:t>data sharing between all operators (private/public) </a:t>
            </a:r>
            <a:endParaRPr lang="fr-FR" sz="1200" dirty="0">
              <a:solidFill>
                <a:schemeClr val="bg1"/>
              </a:solidFill>
            </a:endParaRPr>
          </a:p>
        </p:txBody>
      </p:sp>
      <p:pic>
        <p:nvPicPr>
          <p:cNvPr id="21" name="Picture 20">
            <a:extLst>
              <a:ext uri="{FF2B5EF4-FFF2-40B4-BE49-F238E27FC236}">
                <a16:creationId xmlns:a16="http://schemas.microsoft.com/office/drawing/2014/main" id="{662EF246-DF18-6C9B-CCD3-0DD18F80B295}"/>
              </a:ext>
            </a:extLst>
          </p:cNvPr>
          <p:cNvPicPr>
            <a:picLocks noChangeAspect="1"/>
          </p:cNvPicPr>
          <p:nvPr/>
        </p:nvPicPr>
        <p:blipFill>
          <a:blip r:embed="rId6"/>
          <a:stretch>
            <a:fillRect/>
          </a:stretch>
        </p:blipFill>
        <p:spPr>
          <a:xfrm>
            <a:off x="2813091" y="3896350"/>
            <a:ext cx="285790" cy="447737"/>
          </a:xfrm>
          <a:prstGeom prst="rect">
            <a:avLst/>
          </a:prstGeom>
        </p:spPr>
      </p:pic>
      <p:sp>
        <p:nvSpPr>
          <p:cNvPr id="2" name="TextBox 12">
            <a:extLst>
              <a:ext uri="{FF2B5EF4-FFF2-40B4-BE49-F238E27FC236}">
                <a16:creationId xmlns:a16="http://schemas.microsoft.com/office/drawing/2014/main" id="{AB72938A-B174-45A0-0A34-BA93A99780B7}"/>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TextBox 7">
            <a:extLst>
              <a:ext uri="{FF2B5EF4-FFF2-40B4-BE49-F238E27FC236}">
                <a16:creationId xmlns:a16="http://schemas.microsoft.com/office/drawing/2014/main" id="{689E4BDB-7694-7C8B-3771-566145EE8179}"/>
              </a:ext>
            </a:extLst>
          </p:cNvPr>
          <p:cNvSpPr txBox="1"/>
          <p:nvPr/>
        </p:nvSpPr>
        <p:spPr>
          <a:xfrm>
            <a:off x="494959" y="4481965"/>
            <a:ext cx="2048357" cy="276999"/>
          </a:xfrm>
          <a:prstGeom prst="rect">
            <a:avLst/>
          </a:prstGeom>
          <a:noFill/>
        </p:spPr>
        <p:txBody>
          <a:bodyPr wrap="square">
            <a:spAutoFit/>
          </a:bodyPr>
          <a:lstStyle/>
          <a:p>
            <a:pPr algn="ctr"/>
            <a:r>
              <a:rPr lang="fr-FR" sz="1200" b="1" i="0" u="none" strike="noStrike" dirty="0" err="1">
                <a:solidFill>
                  <a:srgbClr val="243782"/>
                </a:solidFill>
                <a:effectLst/>
              </a:rPr>
              <a:t>Multimobility</a:t>
            </a:r>
            <a:endParaRPr lang="fr-FR" sz="1200" b="1" i="0" u="none" strike="noStrike" dirty="0">
              <a:solidFill>
                <a:srgbClr val="243782"/>
              </a:solidFill>
              <a:effectLst/>
            </a:endParaRPr>
          </a:p>
        </p:txBody>
      </p:sp>
      <p:sp>
        <p:nvSpPr>
          <p:cNvPr id="4" name="ZoneTexte 36">
            <a:extLst>
              <a:ext uri="{FF2B5EF4-FFF2-40B4-BE49-F238E27FC236}">
                <a16:creationId xmlns:a16="http://schemas.microsoft.com/office/drawing/2014/main" id="{AC65CFE0-DEFA-AB8E-851B-914C0BB6757C}"/>
              </a:ext>
            </a:extLst>
          </p:cNvPr>
          <p:cNvSpPr txBox="1"/>
          <p:nvPr/>
        </p:nvSpPr>
        <p:spPr>
          <a:xfrm>
            <a:off x="540788" y="1501043"/>
            <a:ext cx="9678304" cy="307777"/>
          </a:xfrm>
          <a:prstGeom prst="rect">
            <a:avLst/>
          </a:prstGeom>
          <a:noFill/>
        </p:spPr>
        <p:txBody>
          <a:bodyPr wrap="square">
            <a:spAutoFit/>
          </a:bodyPr>
          <a:lstStyle/>
          <a:p>
            <a:pPr algn="l" rtl="0" fontAlgn="base"/>
            <a:r>
              <a:rPr lang="en-US" sz="1400" dirty="0"/>
              <a:t>Several</a:t>
            </a:r>
            <a:r>
              <a:rPr lang="en-US" sz="1400" b="1" dirty="0">
                <a:solidFill>
                  <a:srgbClr val="243782"/>
                </a:solidFill>
              </a:rPr>
              <a:t> manufacturers </a:t>
            </a:r>
            <a:r>
              <a:rPr lang="en-US" sz="1400" dirty="0"/>
              <a:t>no longer define themselves as car makers, but as </a:t>
            </a:r>
            <a:r>
              <a:rPr lang="en-US" sz="1400" b="1" dirty="0">
                <a:solidFill>
                  <a:srgbClr val="243782"/>
                </a:solidFill>
              </a:rPr>
              <a:t>contributors </a:t>
            </a:r>
            <a:r>
              <a:rPr lang="en-US" sz="1400" dirty="0"/>
              <a:t>of </a:t>
            </a:r>
            <a:r>
              <a:rPr lang="en-US" sz="1400" b="1" dirty="0">
                <a:solidFill>
                  <a:srgbClr val="243782"/>
                </a:solidFill>
              </a:rPr>
              <a:t>mobility solutions</a:t>
            </a:r>
            <a:r>
              <a:rPr lang="en-US" sz="1400" dirty="0"/>
              <a:t>.</a:t>
            </a:r>
            <a:endParaRPr lang="fr-BE" sz="1400" dirty="0"/>
          </a:p>
        </p:txBody>
      </p:sp>
    </p:spTree>
    <p:custDataLst>
      <p:tags r:id="rId1"/>
    </p:custDataLst>
    <p:extLst>
      <p:ext uri="{BB962C8B-B14F-4D97-AF65-F5344CB8AC3E}">
        <p14:creationId xmlns:p14="http://schemas.microsoft.com/office/powerpoint/2010/main" val="111377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New </a:t>
            </a:r>
            <a:r>
              <a:rPr lang="fr-FR" dirty="0" err="1">
                <a:solidFill>
                  <a:schemeClr val="bg1"/>
                </a:solidFill>
                <a:latin typeface="+mj-lt"/>
              </a:rPr>
              <a:t>mobility</a:t>
            </a:r>
            <a:r>
              <a:rPr lang="fr-FR" dirty="0">
                <a:solidFill>
                  <a:schemeClr val="bg1"/>
                </a:solidFill>
                <a:latin typeface="+mj-lt"/>
              </a:rPr>
              <a:t> solutions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2"/>
          <a:stretch>
            <a:fillRect/>
          </a:stretch>
        </p:blipFill>
        <p:spPr>
          <a:xfrm>
            <a:off x="10079433" y="3874778"/>
            <a:ext cx="419158" cy="438211"/>
          </a:xfrm>
          <a:prstGeom prst="rect">
            <a:avLst/>
          </a:prstGeom>
        </p:spPr>
      </p:pic>
      <p:pic>
        <p:nvPicPr>
          <p:cNvPr id="44" name="Picture 2" descr="Multimobilité - Mobilité et vous : Mobilitéitszentral - un service du  Ministère de la Mobilité et des Travaux publics, Administration des  transports publics">
            <a:extLst>
              <a:ext uri="{FF2B5EF4-FFF2-40B4-BE49-F238E27FC236}">
                <a16:creationId xmlns:a16="http://schemas.microsoft.com/office/drawing/2014/main" id="{3C7F888E-A9C8-A780-6BB0-FEFDD9966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363" y="3266742"/>
            <a:ext cx="1169551" cy="11695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tangle 67">
            <a:extLst>
              <a:ext uri="{FF2B5EF4-FFF2-40B4-BE49-F238E27FC236}">
                <a16:creationId xmlns:a16="http://schemas.microsoft.com/office/drawing/2014/main" id="{F53A61DE-C679-4BAF-954D-15CE43185435}"/>
              </a:ext>
            </a:extLst>
          </p:cNvPr>
          <p:cNvSpPr/>
          <p:nvPr/>
        </p:nvSpPr>
        <p:spPr>
          <a:xfrm>
            <a:off x="3012785" y="4394776"/>
            <a:ext cx="2359911" cy="600075"/>
          </a:xfrm>
          <a:prstGeom prst="pentagon">
            <a:avLst/>
          </a:prstGeom>
          <a:noFill/>
          <a:ln>
            <a:noFill/>
          </a:ln>
        </p:spPr>
        <p:txBody>
          <a:bodyPr wrap="square">
            <a:spAutoFit/>
          </a:bodyPr>
          <a:lstStyle/>
          <a:p>
            <a:pPr algn="ctr"/>
            <a:r>
              <a:rPr lang="fr-BE" sz="1200" dirty="0" err="1">
                <a:solidFill>
                  <a:schemeClr val="bg1"/>
                </a:solidFill>
                <a:latin typeface="Encode Sans Expanded Black" panose="00000A05000000000000" pitchFamily="2" charset="0"/>
                <a:cs typeface="Arial" panose="020B0604020202020204" pitchFamily="34" charset="0"/>
              </a:rPr>
              <a:t>Charging</a:t>
            </a:r>
            <a:r>
              <a:rPr lang="fr-BE" sz="1200" dirty="0">
                <a:solidFill>
                  <a:schemeClr val="bg1"/>
                </a:solidFill>
                <a:latin typeface="Encode Sans Expanded Black" panose="00000A05000000000000" pitchFamily="2" charset="0"/>
                <a:cs typeface="Arial" panose="020B0604020202020204" pitchFamily="34" charset="0"/>
              </a:rPr>
              <a:t> infrastructure</a:t>
            </a:r>
          </a:p>
        </p:txBody>
      </p:sp>
      <p:sp>
        <p:nvSpPr>
          <p:cNvPr id="16" name="ZoneTexte 43">
            <a:extLst>
              <a:ext uri="{FF2B5EF4-FFF2-40B4-BE49-F238E27FC236}">
                <a16:creationId xmlns:a16="http://schemas.microsoft.com/office/drawing/2014/main" id="{7161A3B5-C7AE-A01D-6115-4C6ACCBC13E0}"/>
              </a:ext>
            </a:extLst>
          </p:cNvPr>
          <p:cNvSpPr txBox="1"/>
          <p:nvPr/>
        </p:nvSpPr>
        <p:spPr>
          <a:xfrm>
            <a:off x="5170515" y="3052567"/>
            <a:ext cx="4594952" cy="2031325"/>
          </a:xfrm>
          <a:prstGeom prst="rect">
            <a:avLst/>
          </a:prstGeom>
          <a:noFill/>
        </p:spPr>
        <p:txBody>
          <a:bodyPr wrap="square">
            <a:spAutoFit/>
          </a:bodyPr>
          <a:lstStyle/>
          <a:p>
            <a:pPr algn="l" rtl="0" fontAlgn="base"/>
            <a:r>
              <a:rPr lang="en-US" sz="1400" dirty="0">
                <a:solidFill>
                  <a:schemeClr val="bg1"/>
                </a:solidFill>
              </a:rPr>
              <a:t>The electrification of product ranges requires a network of charging infrastructure and includes:</a:t>
            </a:r>
            <a:endParaRPr lang="fr-BE" sz="1400" dirty="0">
              <a:solidFill>
                <a:schemeClr val="bg1"/>
              </a:solidFill>
            </a:endParaRPr>
          </a:p>
          <a:p>
            <a:pPr algn="l" rtl="0" fontAlgn="base"/>
            <a:endParaRPr lang="fr-BE" sz="1400" dirty="0">
              <a:solidFill>
                <a:schemeClr val="bg1"/>
              </a:solidFill>
            </a:endParaRPr>
          </a:p>
          <a:p>
            <a:pPr marL="285750" indent="-285750" algn="l" rtl="0" fontAlgn="base">
              <a:buFont typeface="Arial" panose="020B0604020202020204" pitchFamily="34" charset="0"/>
              <a:buChar char="•"/>
            </a:pPr>
            <a:r>
              <a:rPr lang="en-US" sz="1400" dirty="0">
                <a:solidFill>
                  <a:schemeClr val="bg1"/>
                </a:solidFill>
              </a:rPr>
              <a:t>Private facilities (at employees’ homes or their offices)</a:t>
            </a:r>
          </a:p>
          <a:p>
            <a:pPr marL="285750" indent="-285750" algn="l" rtl="0" fontAlgn="base">
              <a:buFont typeface="Arial" panose="020B0604020202020204" pitchFamily="34" charset="0"/>
              <a:buChar char="•"/>
            </a:pPr>
            <a:endParaRPr lang="en-US" sz="1400" dirty="0">
              <a:solidFill>
                <a:schemeClr val="bg1"/>
              </a:solidFill>
            </a:endParaRPr>
          </a:p>
          <a:p>
            <a:pPr marL="285750" indent="-285750" algn="l" rtl="0" fontAlgn="base">
              <a:buFont typeface="Arial" panose="020B0604020202020204" pitchFamily="34" charset="0"/>
              <a:buChar char="•"/>
            </a:pPr>
            <a:r>
              <a:rPr lang="en-US" sz="1400" dirty="0">
                <a:solidFill>
                  <a:schemeClr val="bg1"/>
                </a:solidFill>
              </a:rPr>
              <a:t>Public facilities</a:t>
            </a:r>
          </a:p>
          <a:p>
            <a:pPr marL="285750" indent="-285750" algn="l" rtl="0" fontAlgn="base">
              <a:buFont typeface="Arial" panose="020B0604020202020204" pitchFamily="34" charset="0"/>
              <a:buChar char="•"/>
            </a:pPr>
            <a:endParaRPr lang="en-US" sz="1400" dirty="0">
              <a:solidFill>
                <a:schemeClr val="bg1"/>
              </a:solidFill>
            </a:endParaRPr>
          </a:p>
          <a:p>
            <a:pPr marL="285750" indent="-285750" algn="l" rtl="0" fontAlgn="base">
              <a:buFont typeface="Arial" panose="020B0604020202020204" pitchFamily="34" charset="0"/>
              <a:buChar char="•"/>
            </a:pPr>
            <a:r>
              <a:rPr lang="en-US" sz="1400" dirty="0">
                <a:solidFill>
                  <a:schemeClr val="bg1"/>
                </a:solidFill>
              </a:rPr>
              <a:t>Fast charging stations (motorways)</a:t>
            </a:r>
          </a:p>
        </p:txBody>
      </p:sp>
      <p:pic>
        <p:nvPicPr>
          <p:cNvPr id="21" name="Picture 2" descr="Les cartes et badges de recharge en Belgique (2021) - Moniteur Automobile">
            <a:extLst>
              <a:ext uri="{FF2B5EF4-FFF2-40B4-BE49-F238E27FC236}">
                <a16:creationId xmlns:a16="http://schemas.microsoft.com/office/drawing/2014/main" id="{8B7A8BAE-29EE-EB53-5B32-0B80CE76C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413" y="3135696"/>
            <a:ext cx="1863237" cy="127038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4989D18-19CB-DDD7-EDBA-0C13696574A2}"/>
              </a:ext>
            </a:extLst>
          </p:cNvPr>
          <p:cNvPicPr>
            <a:picLocks noChangeAspect="1"/>
          </p:cNvPicPr>
          <p:nvPr/>
        </p:nvPicPr>
        <p:blipFill>
          <a:blip r:embed="rId5"/>
          <a:stretch>
            <a:fillRect/>
          </a:stretch>
        </p:blipFill>
        <p:spPr>
          <a:xfrm>
            <a:off x="2813091" y="3896350"/>
            <a:ext cx="285790" cy="447737"/>
          </a:xfrm>
          <a:prstGeom prst="rect">
            <a:avLst/>
          </a:prstGeom>
        </p:spPr>
      </p:pic>
      <p:sp>
        <p:nvSpPr>
          <p:cNvPr id="2" name="TextBox 12">
            <a:extLst>
              <a:ext uri="{FF2B5EF4-FFF2-40B4-BE49-F238E27FC236}">
                <a16:creationId xmlns:a16="http://schemas.microsoft.com/office/drawing/2014/main" id="{252A7CE0-D6CA-7862-BA8D-23AB4E52F707}"/>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TextBox 7">
            <a:extLst>
              <a:ext uri="{FF2B5EF4-FFF2-40B4-BE49-F238E27FC236}">
                <a16:creationId xmlns:a16="http://schemas.microsoft.com/office/drawing/2014/main" id="{0F0F1133-B70C-B07D-77FE-E623B98BCA5B}"/>
              </a:ext>
            </a:extLst>
          </p:cNvPr>
          <p:cNvSpPr txBox="1"/>
          <p:nvPr/>
        </p:nvSpPr>
        <p:spPr>
          <a:xfrm>
            <a:off x="494959" y="4481965"/>
            <a:ext cx="2048357" cy="276999"/>
          </a:xfrm>
          <a:prstGeom prst="rect">
            <a:avLst/>
          </a:prstGeom>
          <a:noFill/>
        </p:spPr>
        <p:txBody>
          <a:bodyPr wrap="square">
            <a:spAutoFit/>
          </a:bodyPr>
          <a:lstStyle/>
          <a:p>
            <a:pPr algn="ctr"/>
            <a:r>
              <a:rPr lang="fr-FR" sz="1200" b="1" i="0" u="none" strike="noStrike" dirty="0" err="1">
                <a:solidFill>
                  <a:srgbClr val="243782"/>
                </a:solidFill>
                <a:effectLst/>
              </a:rPr>
              <a:t>Multimobility</a:t>
            </a:r>
            <a:endParaRPr lang="fr-FR" sz="1200" b="1" i="0" u="none" strike="noStrike" dirty="0">
              <a:solidFill>
                <a:srgbClr val="243782"/>
              </a:solidFill>
              <a:effectLst/>
            </a:endParaRPr>
          </a:p>
        </p:txBody>
      </p:sp>
      <p:sp>
        <p:nvSpPr>
          <p:cNvPr id="4" name="ZoneTexte 36">
            <a:extLst>
              <a:ext uri="{FF2B5EF4-FFF2-40B4-BE49-F238E27FC236}">
                <a16:creationId xmlns:a16="http://schemas.microsoft.com/office/drawing/2014/main" id="{D0863984-8644-0851-8887-1591385AD635}"/>
              </a:ext>
            </a:extLst>
          </p:cNvPr>
          <p:cNvSpPr txBox="1"/>
          <p:nvPr/>
        </p:nvSpPr>
        <p:spPr>
          <a:xfrm>
            <a:off x="540788" y="1501043"/>
            <a:ext cx="9678304" cy="307777"/>
          </a:xfrm>
          <a:prstGeom prst="rect">
            <a:avLst/>
          </a:prstGeom>
          <a:noFill/>
        </p:spPr>
        <p:txBody>
          <a:bodyPr wrap="square">
            <a:spAutoFit/>
          </a:bodyPr>
          <a:lstStyle/>
          <a:p>
            <a:pPr algn="l" rtl="0" fontAlgn="base"/>
            <a:r>
              <a:rPr lang="en-US" sz="1400" dirty="0"/>
              <a:t>Several</a:t>
            </a:r>
            <a:r>
              <a:rPr lang="en-US" sz="1400" b="1" dirty="0">
                <a:solidFill>
                  <a:srgbClr val="243782"/>
                </a:solidFill>
              </a:rPr>
              <a:t> manufacturers </a:t>
            </a:r>
            <a:r>
              <a:rPr lang="en-US" sz="1400" dirty="0"/>
              <a:t>no longer define themselves as car makers, but as </a:t>
            </a:r>
            <a:r>
              <a:rPr lang="en-US" sz="1400" b="1" dirty="0">
                <a:solidFill>
                  <a:srgbClr val="243782"/>
                </a:solidFill>
              </a:rPr>
              <a:t>contributors </a:t>
            </a:r>
            <a:r>
              <a:rPr lang="en-US" sz="1400" dirty="0"/>
              <a:t>of </a:t>
            </a:r>
            <a:r>
              <a:rPr lang="en-US" sz="1400" b="1" dirty="0">
                <a:solidFill>
                  <a:srgbClr val="243782"/>
                </a:solidFill>
              </a:rPr>
              <a:t>mobility solutions</a:t>
            </a:r>
            <a:r>
              <a:rPr lang="en-US" sz="1400" dirty="0"/>
              <a:t>.</a:t>
            </a:r>
            <a:endParaRPr lang="fr-BE" sz="1400" dirty="0"/>
          </a:p>
        </p:txBody>
      </p:sp>
    </p:spTree>
    <p:extLst>
      <p:ext uri="{BB962C8B-B14F-4D97-AF65-F5344CB8AC3E}">
        <p14:creationId xmlns:p14="http://schemas.microsoft.com/office/powerpoint/2010/main" val="211239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New </a:t>
            </a:r>
            <a:r>
              <a:rPr lang="fr-FR" dirty="0" err="1">
                <a:solidFill>
                  <a:schemeClr val="bg1"/>
                </a:solidFill>
                <a:latin typeface="+mj-lt"/>
              </a:rPr>
              <a:t>mobility</a:t>
            </a:r>
            <a:r>
              <a:rPr lang="fr-FR" dirty="0">
                <a:solidFill>
                  <a:schemeClr val="bg1"/>
                </a:solidFill>
                <a:latin typeface="+mj-lt"/>
              </a:rPr>
              <a:t> solutions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2"/>
          <a:stretch>
            <a:fillRect/>
          </a:stretch>
        </p:blipFill>
        <p:spPr>
          <a:xfrm>
            <a:off x="10079433" y="3874778"/>
            <a:ext cx="419158" cy="438211"/>
          </a:xfrm>
          <a:prstGeom prst="rect">
            <a:avLst/>
          </a:prstGeom>
        </p:spPr>
      </p:pic>
      <p:pic>
        <p:nvPicPr>
          <p:cNvPr id="44" name="Picture 2" descr="Multimobilité - Mobilité et vous : Mobilitéitszentral - un service du  Ministère de la Mobilité et des Travaux publics, Administration des  transports publics">
            <a:extLst>
              <a:ext uri="{FF2B5EF4-FFF2-40B4-BE49-F238E27FC236}">
                <a16:creationId xmlns:a16="http://schemas.microsoft.com/office/drawing/2014/main" id="{3C7F888E-A9C8-A780-6BB0-FEFDD9966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363" y="3266742"/>
            <a:ext cx="1169551" cy="11695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67">
            <a:extLst>
              <a:ext uri="{FF2B5EF4-FFF2-40B4-BE49-F238E27FC236}">
                <a16:creationId xmlns:a16="http://schemas.microsoft.com/office/drawing/2014/main" id="{A4013319-C02F-0B11-7699-665909A90E12}"/>
              </a:ext>
            </a:extLst>
          </p:cNvPr>
          <p:cNvSpPr/>
          <p:nvPr/>
        </p:nvSpPr>
        <p:spPr>
          <a:xfrm>
            <a:off x="2821008" y="4526897"/>
            <a:ext cx="2359911"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Car sharing</a:t>
            </a:r>
          </a:p>
        </p:txBody>
      </p:sp>
      <p:sp>
        <p:nvSpPr>
          <p:cNvPr id="18" name="ZoneTexte 49">
            <a:extLst>
              <a:ext uri="{FF2B5EF4-FFF2-40B4-BE49-F238E27FC236}">
                <a16:creationId xmlns:a16="http://schemas.microsoft.com/office/drawing/2014/main" id="{70687FD5-74E4-D787-1F22-AA3CC42D3AC8}"/>
              </a:ext>
            </a:extLst>
          </p:cNvPr>
          <p:cNvSpPr txBox="1"/>
          <p:nvPr/>
        </p:nvSpPr>
        <p:spPr>
          <a:xfrm>
            <a:off x="4937686" y="3546096"/>
            <a:ext cx="4749217" cy="954107"/>
          </a:xfrm>
          <a:prstGeom prst="rect">
            <a:avLst/>
          </a:prstGeom>
          <a:noFill/>
        </p:spPr>
        <p:txBody>
          <a:bodyPr wrap="square">
            <a:spAutoFit/>
          </a:bodyPr>
          <a:lstStyle/>
          <a:p>
            <a:pPr algn="l" rtl="0" fontAlgn="base"/>
            <a:r>
              <a:rPr lang="en-US" sz="1400" dirty="0">
                <a:solidFill>
                  <a:schemeClr val="bg1"/>
                </a:solidFill>
              </a:rPr>
              <a:t>Car sharing lets users access mobility on demand at a limited cost.</a:t>
            </a:r>
          </a:p>
          <a:p>
            <a:pPr algn="l" rtl="0" fontAlgn="base"/>
            <a:r>
              <a:rPr lang="en-US" sz="1400" dirty="0">
                <a:solidFill>
                  <a:schemeClr val="bg1"/>
                </a:solidFill>
              </a:rPr>
              <a:t>Many cities and companies are developing this kind of scheme.</a:t>
            </a:r>
            <a:endParaRPr lang="fr-BE" sz="1400" dirty="0">
              <a:solidFill>
                <a:schemeClr val="bg1"/>
              </a:solidFill>
            </a:endParaRPr>
          </a:p>
        </p:txBody>
      </p:sp>
      <p:pic>
        <p:nvPicPr>
          <p:cNvPr id="20" name="Picture 2" descr="Louez la voiture de votre choix - Free2move">
            <a:extLst>
              <a:ext uri="{FF2B5EF4-FFF2-40B4-BE49-F238E27FC236}">
                <a16:creationId xmlns:a16="http://schemas.microsoft.com/office/drawing/2014/main" id="{93182BA6-C8E8-8734-EB37-9939D3FF0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581" y="3528562"/>
            <a:ext cx="1498450" cy="846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5"/>
          <a:stretch>
            <a:fillRect/>
          </a:stretch>
        </p:blipFill>
        <p:spPr>
          <a:xfrm>
            <a:off x="2813091" y="3896350"/>
            <a:ext cx="285790" cy="447737"/>
          </a:xfrm>
          <a:prstGeom prst="rect">
            <a:avLst/>
          </a:prstGeom>
        </p:spPr>
      </p:pic>
      <p:sp>
        <p:nvSpPr>
          <p:cNvPr id="2" name="TextBox 12">
            <a:extLst>
              <a:ext uri="{FF2B5EF4-FFF2-40B4-BE49-F238E27FC236}">
                <a16:creationId xmlns:a16="http://schemas.microsoft.com/office/drawing/2014/main" id="{BCEE5183-5D6D-E136-AFAD-666DB7B75D64}"/>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TextBox 7">
            <a:extLst>
              <a:ext uri="{FF2B5EF4-FFF2-40B4-BE49-F238E27FC236}">
                <a16:creationId xmlns:a16="http://schemas.microsoft.com/office/drawing/2014/main" id="{DA48401C-EA26-2577-510C-FBB47586E8C1}"/>
              </a:ext>
            </a:extLst>
          </p:cNvPr>
          <p:cNvSpPr txBox="1"/>
          <p:nvPr/>
        </p:nvSpPr>
        <p:spPr>
          <a:xfrm>
            <a:off x="494959" y="4481965"/>
            <a:ext cx="2048357" cy="276999"/>
          </a:xfrm>
          <a:prstGeom prst="rect">
            <a:avLst/>
          </a:prstGeom>
          <a:noFill/>
        </p:spPr>
        <p:txBody>
          <a:bodyPr wrap="square">
            <a:spAutoFit/>
          </a:bodyPr>
          <a:lstStyle/>
          <a:p>
            <a:pPr algn="ctr"/>
            <a:r>
              <a:rPr lang="fr-FR" sz="1200" b="1" i="0" u="none" strike="noStrike" dirty="0" err="1">
                <a:solidFill>
                  <a:srgbClr val="243782"/>
                </a:solidFill>
                <a:effectLst/>
              </a:rPr>
              <a:t>Multimobility</a:t>
            </a:r>
            <a:endParaRPr lang="fr-FR" sz="1200" b="1" i="0" u="none" strike="noStrike" dirty="0">
              <a:solidFill>
                <a:srgbClr val="243782"/>
              </a:solidFill>
              <a:effectLst/>
            </a:endParaRPr>
          </a:p>
        </p:txBody>
      </p:sp>
      <p:sp>
        <p:nvSpPr>
          <p:cNvPr id="4" name="ZoneTexte 36">
            <a:extLst>
              <a:ext uri="{FF2B5EF4-FFF2-40B4-BE49-F238E27FC236}">
                <a16:creationId xmlns:a16="http://schemas.microsoft.com/office/drawing/2014/main" id="{3013304C-C960-BFC2-3723-686BE96FDA4C}"/>
              </a:ext>
            </a:extLst>
          </p:cNvPr>
          <p:cNvSpPr txBox="1"/>
          <p:nvPr/>
        </p:nvSpPr>
        <p:spPr>
          <a:xfrm>
            <a:off x="540788" y="1501043"/>
            <a:ext cx="9678304" cy="307777"/>
          </a:xfrm>
          <a:prstGeom prst="rect">
            <a:avLst/>
          </a:prstGeom>
          <a:noFill/>
        </p:spPr>
        <p:txBody>
          <a:bodyPr wrap="square">
            <a:spAutoFit/>
          </a:bodyPr>
          <a:lstStyle/>
          <a:p>
            <a:pPr algn="l" rtl="0" fontAlgn="base"/>
            <a:r>
              <a:rPr lang="en-US" sz="1400" dirty="0"/>
              <a:t>Several</a:t>
            </a:r>
            <a:r>
              <a:rPr lang="en-US" sz="1400" b="1" dirty="0">
                <a:solidFill>
                  <a:srgbClr val="243782"/>
                </a:solidFill>
              </a:rPr>
              <a:t> manufacturers </a:t>
            </a:r>
            <a:r>
              <a:rPr lang="en-US" sz="1400" dirty="0"/>
              <a:t>no longer define themselves as car makers, but as </a:t>
            </a:r>
            <a:r>
              <a:rPr lang="en-US" sz="1400" b="1" dirty="0">
                <a:solidFill>
                  <a:srgbClr val="243782"/>
                </a:solidFill>
              </a:rPr>
              <a:t>contributors </a:t>
            </a:r>
            <a:r>
              <a:rPr lang="en-US" sz="1400" dirty="0"/>
              <a:t>of </a:t>
            </a:r>
            <a:r>
              <a:rPr lang="en-US" sz="1400" b="1" dirty="0">
                <a:solidFill>
                  <a:srgbClr val="243782"/>
                </a:solidFill>
              </a:rPr>
              <a:t>mobility solutions</a:t>
            </a:r>
            <a:r>
              <a:rPr lang="en-US" sz="1400" dirty="0"/>
              <a:t>.</a:t>
            </a:r>
            <a:endParaRPr lang="fr-BE" sz="1400" dirty="0"/>
          </a:p>
        </p:txBody>
      </p:sp>
    </p:spTree>
    <p:extLst>
      <p:ext uri="{BB962C8B-B14F-4D97-AF65-F5344CB8AC3E}">
        <p14:creationId xmlns:p14="http://schemas.microsoft.com/office/powerpoint/2010/main" val="4209553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New </a:t>
            </a:r>
            <a:r>
              <a:rPr lang="fr-FR" dirty="0" err="1">
                <a:solidFill>
                  <a:schemeClr val="bg1"/>
                </a:solidFill>
                <a:latin typeface="+mj-lt"/>
              </a:rPr>
              <a:t>mobility</a:t>
            </a:r>
            <a:r>
              <a:rPr lang="fr-FR" dirty="0">
                <a:solidFill>
                  <a:schemeClr val="bg1"/>
                </a:solidFill>
                <a:latin typeface="+mj-lt"/>
              </a:rPr>
              <a:t> solutions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44" name="Picture 2" descr="Multimobilité - Mobilité et vous : Mobilitéitszentral - un service du  Ministère de la Mobilité et des Travaux publics, Administration des  transports publics">
            <a:extLst>
              <a:ext uri="{FF2B5EF4-FFF2-40B4-BE49-F238E27FC236}">
                <a16:creationId xmlns:a16="http://schemas.microsoft.com/office/drawing/2014/main" id="{3C7F888E-A9C8-A780-6BB0-FEFDD9966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363" y="3266742"/>
            <a:ext cx="1169551" cy="11695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5"/>
          <a:stretch>
            <a:fillRect/>
          </a:stretch>
        </p:blipFill>
        <p:spPr>
          <a:xfrm>
            <a:off x="2813091" y="3896350"/>
            <a:ext cx="285790" cy="447737"/>
          </a:xfrm>
          <a:prstGeom prst="rect">
            <a:avLst/>
          </a:prstGeom>
        </p:spPr>
      </p:pic>
      <p:sp>
        <p:nvSpPr>
          <p:cNvPr id="14" name="Rectangle 67">
            <a:extLst>
              <a:ext uri="{FF2B5EF4-FFF2-40B4-BE49-F238E27FC236}">
                <a16:creationId xmlns:a16="http://schemas.microsoft.com/office/drawing/2014/main" id="{34FE6B22-6B8F-0A69-7AF9-E05660832218}"/>
              </a:ext>
            </a:extLst>
          </p:cNvPr>
          <p:cNvSpPr/>
          <p:nvPr/>
        </p:nvSpPr>
        <p:spPr>
          <a:xfrm>
            <a:off x="2955763" y="4295669"/>
            <a:ext cx="2359911"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New </a:t>
            </a:r>
            <a:r>
              <a:rPr lang="fr-BE" sz="1200" dirty="0" err="1">
                <a:solidFill>
                  <a:schemeClr val="bg1"/>
                </a:solidFill>
                <a:latin typeface="Encode Sans Expanded Black" panose="00000A05000000000000" pitchFamily="2" charset="0"/>
                <a:cs typeface="Arial" panose="020B0604020202020204" pitchFamily="34" charset="0"/>
              </a:rPr>
              <a:t>Players</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16" name="ZoneTexte 49">
            <a:extLst>
              <a:ext uri="{FF2B5EF4-FFF2-40B4-BE49-F238E27FC236}">
                <a16:creationId xmlns:a16="http://schemas.microsoft.com/office/drawing/2014/main" id="{AE0946BB-6707-2E35-D4FA-5B9D4E90F72C}"/>
              </a:ext>
            </a:extLst>
          </p:cNvPr>
          <p:cNvSpPr txBox="1"/>
          <p:nvPr/>
        </p:nvSpPr>
        <p:spPr>
          <a:xfrm>
            <a:off x="5072441" y="3266742"/>
            <a:ext cx="4749217" cy="1384995"/>
          </a:xfrm>
          <a:prstGeom prst="rect">
            <a:avLst/>
          </a:prstGeom>
          <a:noFill/>
        </p:spPr>
        <p:txBody>
          <a:bodyPr wrap="square">
            <a:spAutoFit/>
          </a:bodyPr>
          <a:lstStyle/>
          <a:p>
            <a:pPr fontAlgn="base"/>
            <a:r>
              <a:rPr lang="en-US" sz="1400" dirty="0">
                <a:solidFill>
                  <a:schemeClr val="bg1"/>
                </a:solidFill>
              </a:rPr>
              <a:t>Two types of new players</a:t>
            </a:r>
            <a:endParaRPr lang="fr-BE" sz="1400" dirty="0">
              <a:solidFill>
                <a:schemeClr val="bg1"/>
              </a:solidFill>
            </a:endParaRPr>
          </a:p>
          <a:p>
            <a:pPr fontAlgn="base"/>
            <a:endParaRPr lang="fr-BE" sz="1400" dirty="0">
              <a:solidFill>
                <a:schemeClr val="bg1"/>
              </a:solidFill>
            </a:endParaRPr>
          </a:p>
          <a:p>
            <a:pPr marL="285750" indent="-285750" fontAlgn="base">
              <a:buFont typeface="Arial" panose="020B0604020202020204" pitchFamily="34" charset="0"/>
              <a:buChar char="•"/>
            </a:pPr>
            <a:r>
              <a:rPr lang="en-US" sz="1400" dirty="0">
                <a:solidFill>
                  <a:schemeClr val="bg1"/>
                </a:solidFill>
              </a:rPr>
              <a:t>New OEMs: POLESTAR, </a:t>
            </a:r>
            <a:r>
              <a:rPr lang="en-US" sz="1400" dirty="0" err="1">
                <a:solidFill>
                  <a:schemeClr val="bg1"/>
                </a:solidFill>
              </a:rPr>
              <a:t>LYNK</a:t>
            </a:r>
            <a:r>
              <a:rPr lang="en-US" sz="1400" dirty="0">
                <a:solidFill>
                  <a:schemeClr val="bg1"/>
                </a:solidFill>
              </a:rPr>
              <a:t> &amp; CO, </a:t>
            </a:r>
            <a:r>
              <a:rPr lang="en-US" sz="1400" dirty="0" err="1">
                <a:solidFill>
                  <a:schemeClr val="bg1"/>
                </a:solidFill>
              </a:rPr>
              <a:t>FISKER</a:t>
            </a:r>
            <a:r>
              <a:rPr lang="en-US" sz="1400" dirty="0">
                <a:solidFill>
                  <a:schemeClr val="bg1"/>
                </a:solidFill>
              </a:rPr>
              <a:t>, MAXUS, etc.</a:t>
            </a:r>
          </a:p>
          <a:p>
            <a:pPr marL="285750" indent="-285750" fontAlgn="base">
              <a:buFont typeface="Arial" panose="020B0604020202020204" pitchFamily="34" charset="0"/>
              <a:buChar char="•"/>
            </a:pPr>
            <a:r>
              <a:rPr lang="en-US" sz="1400" dirty="0">
                <a:solidFill>
                  <a:schemeClr val="bg1"/>
                </a:solidFill>
              </a:rPr>
              <a:t>APPLE and XIAOMI, which could launch vehicles based on their services</a:t>
            </a:r>
            <a:endParaRPr lang="fr-BE" sz="1400" b="0" i="0" u="none" strike="noStrike" dirty="0">
              <a:solidFill>
                <a:schemeClr val="bg1"/>
              </a:solidFill>
              <a:effectLst/>
              <a:latin typeface="Calibri" panose="020F0502020204030204" pitchFamily="34" charset="0"/>
            </a:endParaRPr>
          </a:p>
        </p:txBody>
      </p:sp>
      <p:sp>
        <p:nvSpPr>
          <p:cNvPr id="2" name="TextBox 12">
            <a:extLst>
              <a:ext uri="{FF2B5EF4-FFF2-40B4-BE49-F238E27FC236}">
                <a16:creationId xmlns:a16="http://schemas.microsoft.com/office/drawing/2014/main" id="{896459B9-06B3-A7C0-73AE-954FC7863EAD}"/>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TextBox 7">
            <a:extLst>
              <a:ext uri="{FF2B5EF4-FFF2-40B4-BE49-F238E27FC236}">
                <a16:creationId xmlns:a16="http://schemas.microsoft.com/office/drawing/2014/main" id="{ECB58C20-5DE7-6A1E-1C41-E21645615971}"/>
              </a:ext>
            </a:extLst>
          </p:cNvPr>
          <p:cNvSpPr txBox="1"/>
          <p:nvPr/>
        </p:nvSpPr>
        <p:spPr>
          <a:xfrm>
            <a:off x="494959" y="4481965"/>
            <a:ext cx="2048357" cy="276999"/>
          </a:xfrm>
          <a:prstGeom prst="rect">
            <a:avLst/>
          </a:prstGeom>
          <a:noFill/>
        </p:spPr>
        <p:txBody>
          <a:bodyPr wrap="square">
            <a:spAutoFit/>
          </a:bodyPr>
          <a:lstStyle/>
          <a:p>
            <a:pPr algn="ctr"/>
            <a:r>
              <a:rPr lang="fr-FR" sz="1200" b="1" i="0" u="none" strike="noStrike" dirty="0" err="1">
                <a:solidFill>
                  <a:srgbClr val="243782"/>
                </a:solidFill>
                <a:effectLst/>
              </a:rPr>
              <a:t>Multimobility</a:t>
            </a:r>
            <a:endParaRPr lang="fr-FR" sz="1200" b="1" i="0" u="none" strike="noStrike" dirty="0">
              <a:solidFill>
                <a:srgbClr val="243782"/>
              </a:solidFill>
              <a:effectLst/>
            </a:endParaRPr>
          </a:p>
        </p:txBody>
      </p:sp>
      <p:sp>
        <p:nvSpPr>
          <p:cNvPr id="4" name="ZoneTexte 36">
            <a:extLst>
              <a:ext uri="{FF2B5EF4-FFF2-40B4-BE49-F238E27FC236}">
                <a16:creationId xmlns:a16="http://schemas.microsoft.com/office/drawing/2014/main" id="{174B428F-8EF6-6780-4A8B-4872DFD51049}"/>
              </a:ext>
            </a:extLst>
          </p:cNvPr>
          <p:cNvSpPr txBox="1"/>
          <p:nvPr/>
        </p:nvSpPr>
        <p:spPr>
          <a:xfrm>
            <a:off x="540788" y="1501043"/>
            <a:ext cx="9678304" cy="307777"/>
          </a:xfrm>
          <a:prstGeom prst="rect">
            <a:avLst/>
          </a:prstGeom>
          <a:noFill/>
        </p:spPr>
        <p:txBody>
          <a:bodyPr wrap="square">
            <a:spAutoFit/>
          </a:bodyPr>
          <a:lstStyle/>
          <a:p>
            <a:pPr algn="l" rtl="0" fontAlgn="base"/>
            <a:r>
              <a:rPr lang="en-US" sz="1400" dirty="0"/>
              <a:t>Several</a:t>
            </a:r>
            <a:r>
              <a:rPr lang="en-US" sz="1400" b="1" dirty="0">
                <a:solidFill>
                  <a:srgbClr val="243782"/>
                </a:solidFill>
              </a:rPr>
              <a:t> manufacturers </a:t>
            </a:r>
            <a:r>
              <a:rPr lang="en-US" sz="1400" dirty="0"/>
              <a:t>no longer define themselves as car makers, but as </a:t>
            </a:r>
            <a:r>
              <a:rPr lang="en-US" sz="1400" b="1" dirty="0">
                <a:solidFill>
                  <a:srgbClr val="243782"/>
                </a:solidFill>
              </a:rPr>
              <a:t>contributors </a:t>
            </a:r>
            <a:r>
              <a:rPr lang="en-US" sz="1400" dirty="0"/>
              <a:t>of </a:t>
            </a:r>
            <a:r>
              <a:rPr lang="en-US" sz="1400" b="1" dirty="0">
                <a:solidFill>
                  <a:srgbClr val="243782"/>
                </a:solidFill>
              </a:rPr>
              <a:t>mobility solutions</a:t>
            </a:r>
            <a:r>
              <a:rPr lang="en-US" sz="1400" dirty="0"/>
              <a:t>.</a:t>
            </a:r>
            <a:endParaRPr lang="fr-BE" sz="1400" dirty="0"/>
          </a:p>
        </p:txBody>
      </p:sp>
      <p:pic>
        <p:nvPicPr>
          <p:cNvPr id="6" name="Immagine 5" descr="Immagine che contiene testo, persona, cellulare, mano&#10;&#10;Descrizione generata automaticamente">
            <a:extLst>
              <a:ext uri="{FF2B5EF4-FFF2-40B4-BE49-F238E27FC236}">
                <a16:creationId xmlns:a16="http://schemas.microsoft.com/office/drawing/2014/main" id="{190A9C19-324C-1C8A-1C6C-07A17616E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1088" y="3266742"/>
            <a:ext cx="1553578" cy="991793"/>
          </a:xfrm>
          <a:prstGeom prst="rect">
            <a:avLst/>
          </a:prstGeom>
        </p:spPr>
      </p:pic>
    </p:spTree>
    <p:custDataLst>
      <p:tags r:id="rId1"/>
    </p:custDataLst>
    <p:extLst>
      <p:ext uri="{BB962C8B-B14F-4D97-AF65-F5344CB8AC3E}">
        <p14:creationId xmlns:p14="http://schemas.microsoft.com/office/powerpoint/2010/main" val="4148103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9603280" cy="276999"/>
          </a:xfrm>
          <a:prstGeom prst="rect">
            <a:avLst/>
          </a:prstGeom>
          <a:noFill/>
        </p:spPr>
        <p:txBody>
          <a:bodyPr wrap="square" rtlCol="0">
            <a:spAutoFit/>
          </a:bodyPr>
          <a:lstStyle/>
          <a:p>
            <a:r>
              <a:rPr lang="en-US" sz="1200" b="1" i="1" dirty="0">
                <a:solidFill>
                  <a:schemeClr val="bg1"/>
                </a:solidFill>
              </a:rPr>
              <a:t>Drag and drop the statements into the box on the right, then click SUBMIT to confirm your answer</a:t>
            </a:r>
            <a:endParaRPr lang="fr-FR" sz="1200" b="1" i="1" dirty="0">
              <a:solidFill>
                <a:schemeClr val="bg1"/>
              </a:solidFill>
            </a:endParaRP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Impact on </a:t>
            </a:r>
            <a:r>
              <a:rPr lang="en-US" dirty="0" err="1">
                <a:solidFill>
                  <a:schemeClr val="bg1"/>
                </a:solidFill>
                <a:latin typeface="+mj-lt"/>
              </a:rPr>
              <a:t>TCO</a:t>
            </a:r>
            <a:r>
              <a:rPr lang="en-US" dirty="0">
                <a:solidFill>
                  <a:schemeClr val="bg1"/>
                </a:solidFill>
                <a:latin typeface="+mj-lt"/>
              </a:rPr>
              <a:t> and corporate budgets</a:t>
            </a:r>
            <a:endParaRPr lang="fr-FR" dirty="0">
              <a:solidFill>
                <a:schemeClr val="bg1"/>
              </a:solidFill>
              <a:latin typeface="+mj-lt"/>
            </a:endParaRPr>
          </a:p>
        </p:txBody>
      </p:sp>
      <p:sp>
        <p:nvSpPr>
          <p:cNvPr id="17" name="ZoneTexte 38">
            <a:extLst>
              <a:ext uri="{FF2B5EF4-FFF2-40B4-BE49-F238E27FC236}">
                <a16:creationId xmlns:a16="http://schemas.microsoft.com/office/drawing/2014/main" id="{08051F56-D241-AFFE-ECCA-B13298910F6C}"/>
              </a:ext>
            </a:extLst>
          </p:cNvPr>
          <p:cNvSpPr txBox="1"/>
          <p:nvPr/>
        </p:nvSpPr>
        <p:spPr>
          <a:xfrm>
            <a:off x="259173" y="1384238"/>
            <a:ext cx="10154147" cy="307777"/>
          </a:xfrm>
          <a:prstGeom prst="rect">
            <a:avLst/>
          </a:prstGeom>
          <a:noFill/>
        </p:spPr>
        <p:txBody>
          <a:bodyPr wrap="square">
            <a:spAutoFit/>
          </a:bodyPr>
          <a:lstStyle/>
          <a:p>
            <a:pPr algn="l" rtl="0" fontAlgn="base"/>
            <a:r>
              <a:rPr lang="en-US" sz="1400" dirty="0"/>
              <a:t>From the list below, select the four concepts that you think are the best fit for a </a:t>
            </a:r>
            <a:r>
              <a:rPr lang="en-US" sz="1400" dirty="0" err="1"/>
              <a:t>TCO</a:t>
            </a:r>
            <a:r>
              <a:rPr lang="en-US" sz="1400" dirty="0"/>
              <a:t> approach </a:t>
            </a:r>
            <a:endParaRPr lang="fr-BE" sz="1400" dirty="0"/>
          </a:p>
        </p:txBody>
      </p:sp>
      <p:graphicFrame>
        <p:nvGraphicFramePr>
          <p:cNvPr id="20" name="Chart 19">
            <a:extLst>
              <a:ext uri="{FF2B5EF4-FFF2-40B4-BE49-F238E27FC236}">
                <a16:creationId xmlns:a16="http://schemas.microsoft.com/office/drawing/2014/main" id="{BF849DFE-9582-4433-C620-1807B3336B53}"/>
              </a:ext>
            </a:extLst>
          </p:cNvPr>
          <p:cNvGraphicFramePr>
            <a:graphicFrameLocks/>
          </p:cNvGraphicFramePr>
          <p:nvPr>
            <p:extLst>
              <p:ext uri="{D42A27DB-BD31-4B8C-83A1-F6EECF244321}">
                <p14:modId xmlns:p14="http://schemas.microsoft.com/office/powerpoint/2010/main" val="4165356961"/>
              </p:ext>
            </p:extLst>
          </p:nvPr>
        </p:nvGraphicFramePr>
        <p:xfrm>
          <a:off x="9519541" y="3113126"/>
          <a:ext cx="1864490" cy="1008137"/>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DD1F3FD7-C3E1-E957-B03B-9F4DBF11853C}"/>
              </a:ext>
            </a:extLst>
          </p:cNvPr>
          <p:cNvSpPr txBox="1"/>
          <p:nvPr/>
        </p:nvSpPr>
        <p:spPr>
          <a:xfrm>
            <a:off x="9777531" y="4082223"/>
            <a:ext cx="1348509" cy="276999"/>
          </a:xfrm>
          <a:prstGeom prst="rect">
            <a:avLst/>
          </a:prstGeom>
          <a:noFill/>
        </p:spPr>
        <p:txBody>
          <a:bodyPr wrap="square" rtlCol="0">
            <a:spAutoFit/>
          </a:bodyPr>
          <a:lstStyle/>
          <a:p>
            <a:r>
              <a:rPr lang="fr-BE" sz="1200" dirty="0" err="1"/>
              <a:t>TCO</a:t>
            </a:r>
            <a:r>
              <a:rPr lang="fr-BE" sz="1200" dirty="0"/>
              <a:t> </a:t>
            </a:r>
            <a:r>
              <a:rPr lang="fr-BE" sz="1200" dirty="0" err="1"/>
              <a:t>approach</a:t>
            </a:r>
            <a:endParaRPr lang="en-US" sz="1200" dirty="0"/>
          </a:p>
        </p:txBody>
      </p:sp>
      <p:sp>
        <p:nvSpPr>
          <p:cNvPr id="26" name="Rectangle: Rounded Corners 25">
            <a:extLst>
              <a:ext uri="{FF2B5EF4-FFF2-40B4-BE49-F238E27FC236}">
                <a16:creationId xmlns:a16="http://schemas.microsoft.com/office/drawing/2014/main" id="{96632D75-6621-166F-EC0C-25B237925262}"/>
              </a:ext>
            </a:extLst>
          </p:cNvPr>
          <p:cNvSpPr/>
          <p:nvPr/>
        </p:nvSpPr>
        <p:spPr>
          <a:xfrm>
            <a:off x="247096" y="2600104"/>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Depreciation</a:t>
            </a:r>
            <a:endParaRPr lang="en-US" dirty="0"/>
          </a:p>
        </p:txBody>
      </p:sp>
      <p:sp>
        <p:nvSpPr>
          <p:cNvPr id="27" name="Rectangle: Rounded Corners 26">
            <a:extLst>
              <a:ext uri="{FF2B5EF4-FFF2-40B4-BE49-F238E27FC236}">
                <a16:creationId xmlns:a16="http://schemas.microsoft.com/office/drawing/2014/main" id="{0761D736-17C8-9FE1-A055-24D880479EF6}"/>
              </a:ext>
            </a:extLst>
          </p:cNvPr>
          <p:cNvSpPr/>
          <p:nvPr/>
        </p:nvSpPr>
        <p:spPr>
          <a:xfrm>
            <a:off x="2361646" y="2623893"/>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Taxation</a:t>
            </a:r>
            <a:endParaRPr lang="en-US" dirty="0"/>
          </a:p>
        </p:txBody>
      </p:sp>
      <p:sp>
        <p:nvSpPr>
          <p:cNvPr id="28" name="Rectangle: Rounded Corners 27">
            <a:extLst>
              <a:ext uri="{FF2B5EF4-FFF2-40B4-BE49-F238E27FC236}">
                <a16:creationId xmlns:a16="http://schemas.microsoft.com/office/drawing/2014/main" id="{EEF7B502-A865-8167-23CD-783EFD589C08}"/>
              </a:ext>
            </a:extLst>
          </p:cNvPr>
          <p:cNvSpPr/>
          <p:nvPr/>
        </p:nvSpPr>
        <p:spPr>
          <a:xfrm>
            <a:off x="247096" y="316028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Discount</a:t>
            </a:r>
          </a:p>
        </p:txBody>
      </p:sp>
      <p:sp>
        <p:nvSpPr>
          <p:cNvPr id="29" name="Rectangle: Rounded Corners 28">
            <a:extLst>
              <a:ext uri="{FF2B5EF4-FFF2-40B4-BE49-F238E27FC236}">
                <a16:creationId xmlns:a16="http://schemas.microsoft.com/office/drawing/2014/main" id="{920CB255-B974-C770-1E79-6A3F87603D0D}"/>
              </a:ext>
            </a:extLst>
          </p:cNvPr>
          <p:cNvSpPr/>
          <p:nvPr/>
        </p:nvSpPr>
        <p:spPr>
          <a:xfrm>
            <a:off x="2361646" y="3184078"/>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List </a:t>
            </a:r>
            <a:r>
              <a:rPr lang="fr-FR" sz="1400" dirty="0" err="1"/>
              <a:t>price</a:t>
            </a:r>
            <a:endParaRPr lang="fr-FR" sz="1400" dirty="0"/>
          </a:p>
        </p:txBody>
      </p:sp>
      <p:sp>
        <p:nvSpPr>
          <p:cNvPr id="30" name="Rectangle: Rounded Corners 29">
            <a:extLst>
              <a:ext uri="{FF2B5EF4-FFF2-40B4-BE49-F238E27FC236}">
                <a16:creationId xmlns:a16="http://schemas.microsoft.com/office/drawing/2014/main" id="{D70CC035-AC22-B487-226A-5F075A7F20AD}"/>
              </a:ext>
            </a:extLst>
          </p:cNvPr>
          <p:cNvSpPr/>
          <p:nvPr/>
        </p:nvSpPr>
        <p:spPr>
          <a:xfrm>
            <a:off x="247096" y="3728623"/>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Type </a:t>
            </a:r>
            <a:r>
              <a:rPr lang="fr-FR" sz="1400" dirty="0" err="1"/>
              <a:t>approval</a:t>
            </a:r>
            <a:endParaRPr lang="fr-FR" sz="1400" dirty="0"/>
          </a:p>
        </p:txBody>
      </p:sp>
      <p:sp>
        <p:nvSpPr>
          <p:cNvPr id="31" name="Rectangle: Rounded Corners 30">
            <a:extLst>
              <a:ext uri="{FF2B5EF4-FFF2-40B4-BE49-F238E27FC236}">
                <a16:creationId xmlns:a16="http://schemas.microsoft.com/office/drawing/2014/main" id="{3A2E4E81-EE3F-7BC6-06D5-CFE0CB01616A}"/>
              </a:ext>
            </a:extLst>
          </p:cNvPr>
          <p:cNvSpPr/>
          <p:nvPr/>
        </p:nvSpPr>
        <p:spPr>
          <a:xfrm>
            <a:off x="2361646" y="3752412"/>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Maintenance</a:t>
            </a:r>
          </a:p>
        </p:txBody>
      </p:sp>
      <p:sp>
        <p:nvSpPr>
          <p:cNvPr id="32" name="Rectangle: Rounded Corners 31">
            <a:extLst>
              <a:ext uri="{FF2B5EF4-FFF2-40B4-BE49-F238E27FC236}">
                <a16:creationId xmlns:a16="http://schemas.microsoft.com/office/drawing/2014/main" id="{609B81B1-240B-8CDC-5684-84FC1F4FCEBA}"/>
              </a:ext>
            </a:extLst>
          </p:cNvPr>
          <p:cNvSpPr/>
          <p:nvPr/>
        </p:nvSpPr>
        <p:spPr>
          <a:xfrm>
            <a:off x="221073" y="4287942"/>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Consumption</a:t>
            </a:r>
            <a:endParaRPr lang="fr-FR" sz="1400" dirty="0"/>
          </a:p>
        </p:txBody>
      </p:sp>
      <p:sp>
        <p:nvSpPr>
          <p:cNvPr id="33" name="Rectangle: Rounded Corners 32">
            <a:extLst>
              <a:ext uri="{FF2B5EF4-FFF2-40B4-BE49-F238E27FC236}">
                <a16:creationId xmlns:a16="http://schemas.microsoft.com/office/drawing/2014/main" id="{E057BC13-460C-5B9B-333E-7B0B21E359E4}"/>
              </a:ext>
            </a:extLst>
          </p:cNvPr>
          <p:cNvSpPr/>
          <p:nvPr/>
        </p:nvSpPr>
        <p:spPr>
          <a:xfrm>
            <a:off x="2335623" y="4311731"/>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Lease</a:t>
            </a:r>
            <a:r>
              <a:rPr lang="fr-FR" sz="1400" dirty="0"/>
              <a:t> </a:t>
            </a:r>
            <a:r>
              <a:rPr lang="fr-FR" sz="1400" dirty="0" err="1"/>
              <a:t>payments</a:t>
            </a:r>
            <a:endParaRPr lang="fr-FR" sz="1400" dirty="0"/>
          </a:p>
        </p:txBody>
      </p:sp>
      <p:sp>
        <p:nvSpPr>
          <p:cNvPr id="3" name="Rectangle 2">
            <a:extLst>
              <a:ext uri="{FF2B5EF4-FFF2-40B4-BE49-F238E27FC236}">
                <a16:creationId xmlns:a16="http://schemas.microsoft.com/office/drawing/2014/main" id="{DC2B4172-754B-AD04-87C0-D8EE6F2FF851}"/>
              </a:ext>
            </a:extLst>
          </p:cNvPr>
          <p:cNvSpPr/>
          <p:nvPr/>
        </p:nvSpPr>
        <p:spPr>
          <a:xfrm>
            <a:off x="4776295" y="2600104"/>
            <a:ext cx="6529880" cy="2386043"/>
          </a:xfrm>
          <a:prstGeom prst="rect">
            <a:avLst/>
          </a:prstGeom>
          <a:noFill/>
          <a:ln>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2FA6A9-9796-D272-C098-A24799036522}"/>
              </a:ext>
            </a:extLst>
          </p:cNvPr>
          <p:cNvSpPr/>
          <p:nvPr/>
        </p:nvSpPr>
        <p:spPr>
          <a:xfrm>
            <a:off x="9925050" y="5691036"/>
            <a:ext cx="1381125"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2" name="Rectangle : coins arrondis 1">
            <a:extLst>
              <a:ext uri="{FF2B5EF4-FFF2-40B4-BE49-F238E27FC236}">
                <a16:creationId xmlns:a16="http://schemas.microsoft.com/office/drawing/2014/main" id="{7493A852-43A4-AD65-4715-3CBA56A197B5}"/>
              </a:ext>
            </a:extLst>
          </p:cNvPr>
          <p:cNvSpPr/>
          <p:nvPr/>
        </p:nvSpPr>
        <p:spPr>
          <a:xfrm>
            <a:off x="-637021" y="1375088"/>
            <a:ext cx="3045692" cy="1238904"/>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err="1"/>
              <a:t>Definition</a:t>
            </a:r>
            <a:r>
              <a:rPr lang="fr-FR" dirty="0"/>
              <a:t> of TCO before</a:t>
            </a:r>
          </a:p>
        </p:txBody>
      </p:sp>
    </p:spTree>
    <p:custDataLst>
      <p:tags r:id="rId1"/>
    </p:custDataLst>
    <p:extLst>
      <p:ext uri="{BB962C8B-B14F-4D97-AF65-F5344CB8AC3E}">
        <p14:creationId xmlns:p14="http://schemas.microsoft.com/office/powerpoint/2010/main" val="1920522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C573D90-C286-3442-9DE5-EBDFC78B7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5383" y="6388055"/>
            <a:ext cx="711200" cy="406400"/>
          </a:xfrm>
          <a:prstGeom prst="rect">
            <a:avLst/>
          </a:prstGeom>
        </p:spPr>
      </p:pic>
      <p:pic>
        <p:nvPicPr>
          <p:cNvPr id="6" name="Picture 5">
            <a:extLst>
              <a:ext uri="{FF2B5EF4-FFF2-40B4-BE49-F238E27FC236}">
                <a16:creationId xmlns:a16="http://schemas.microsoft.com/office/drawing/2014/main" id="{484B5878-C6AB-3A2A-3285-66942A180372}"/>
              </a:ext>
            </a:extLst>
          </p:cNvPr>
          <p:cNvPicPr>
            <a:picLocks noChangeAspect="1"/>
          </p:cNvPicPr>
          <p:nvPr/>
        </p:nvPicPr>
        <p:blipFill>
          <a:blip r:embed="rId4"/>
          <a:stretch>
            <a:fillRect/>
          </a:stretch>
        </p:blipFill>
        <p:spPr>
          <a:xfrm>
            <a:off x="25428" y="0"/>
            <a:ext cx="12141143" cy="6858000"/>
          </a:xfrm>
          <a:prstGeom prst="rect">
            <a:avLst/>
          </a:prstGeom>
        </p:spPr>
      </p:pic>
      <p:sp>
        <p:nvSpPr>
          <p:cNvPr id="2" name="TextBox 4">
            <a:extLst>
              <a:ext uri="{FF2B5EF4-FFF2-40B4-BE49-F238E27FC236}">
                <a16:creationId xmlns:a16="http://schemas.microsoft.com/office/drawing/2014/main" id="{1E41B63F-7C2D-E03C-F1CA-C90F11CA9836}"/>
              </a:ext>
            </a:extLst>
          </p:cNvPr>
          <p:cNvSpPr txBox="1"/>
          <p:nvPr/>
        </p:nvSpPr>
        <p:spPr>
          <a:xfrm>
            <a:off x="1046748" y="2950450"/>
            <a:ext cx="2995863" cy="1384995"/>
          </a:xfrm>
          <a:prstGeom prst="rect">
            <a:avLst/>
          </a:prstGeom>
          <a:solidFill>
            <a:schemeClr val="bg1"/>
          </a:solidFill>
        </p:spPr>
        <p:txBody>
          <a:bodyPr wrap="square">
            <a:spAutoFit/>
          </a:bodyPr>
          <a:lstStyle/>
          <a:p>
            <a:r>
              <a:rPr lang="fr-FR" sz="2800" b="1" dirty="0" err="1">
                <a:solidFill>
                  <a:srgbClr val="253880"/>
                </a:solidFill>
                <a:latin typeface="Encode Sans Expanded Medium"/>
              </a:rPr>
              <a:t>Browsing</a:t>
            </a:r>
            <a:r>
              <a:rPr lang="fr-FR" sz="2800" b="1" dirty="0">
                <a:solidFill>
                  <a:srgbClr val="253880"/>
                </a:solidFill>
                <a:latin typeface="Encode Sans Expanded Medium"/>
              </a:rPr>
              <a:t> </a:t>
            </a:r>
          </a:p>
          <a:p>
            <a:r>
              <a:rPr lang="fr-FR" sz="2800" b="1" dirty="0">
                <a:solidFill>
                  <a:srgbClr val="253880"/>
                </a:solidFill>
                <a:latin typeface="Encode Sans Expanded Medium"/>
              </a:rPr>
              <a:t>help </a:t>
            </a:r>
          </a:p>
          <a:p>
            <a:endParaRPr lang="en-US" sz="2800" b="1" dirty="0">
              <a:solidFill>
                <a:srgbClr val="253880"/>
              </a:solidFill>
              <a:latin typeface="Encode Sans Expanded Medium" panose="00000605000000000000" pitchFamily="2" charset="0"/>
            </a:endParaRPr>
          </a:p>
        </p:txBody>
      </p:sp>
      <p:sp>
        <p:nvSpPr>
          <p:cNvPr id="3" name="TextBox 3">
            <a:extLst>
              <a:ext uri="{FF2B5EF4-FFF2-40B4-BE49-F238E27FC236}">
                <a16:creationId xmlns:a16="http://schemas.microsoft.com/office/drawing/2014/main" id="{394BD1D5-0546-8A6A-9BBB-8E0CC69670AA}"/>
              </a:ext>
            </a:extLst>
          </p:cNvPr>
          <p:cNvSpPr txBox="1"/>
          <p:nvPr/>
        </p:nvSpPr>
        <p:spPr>
          <a:xfrm>
            <a:off x="7636221" y="2350915"/>
            <a:ext cx="2578100" cy="369332"/>
          </a:xfrm>
          <a:prstGeom prst="rect">
            <a:avLst/>
          </a:prstGeom>
          <a:solidFill>
            <a:srgbClr val="243782"/>
          </a:solidFill>
        </p:spPr>
        <p:txBody>
          <a:bodyPr wrap="square" rtlCol="0">
            <a:spAutoFit/>
          </a:bodyPr>
          <a:lstStyle/>
          <a:p>
            <a:r>
              <a:rPr lang="fr-BE" dirty="0" err="1">
                <a:solidFill>
                  <a:schemeClr val="bg1"/>
                </a:solidFill>
              </a:rPr>
              <a:t>WELCOME</a:t>
            </a:r>
            <a:r>
              <a:rPr lang="fr-BE" dirty="0">
                <a:solidFill>
                  <a:schemeClr val="bg1"/>
                </a:solidFill>
              </a:rPr>
              <a:t> </a:t>
            </a:r>
            <a:endParaRPr lang="en-US" dirty="0">
              <a:solidFill>
                <a:schemeClr val="bg1"/>
              </a:solidFill>
            </a:endParaRPr>
          </a:p>
        </p:txBody>
      </p:sp>
      <p:sp>
        <p:nvSpPr>
          <p:cNvPr id="4" name="TextBox 7">
            <a:extLst>
              <a:ext uri="{FF2B5EF4-FFF2-40B4-BE49-F238E27FC236}">
                <a16:creationId xmlns:a16="http://schemas.microsoft.com/office/drawing/2014/main" id="{2960D434-9526-B33A-0C9B-232B7E3E7A94}"/>
              </a:ext>
            </a:extLst>
          </p:cNvPr>
          <p:cNvSpPr txBox="1"/>
          <p:nvPr/>
        </p:nvSpPr>
        <p:spPr>
          <a:xfrm>
            <a:off x="7636221" y="2959483"/>
            <a:ext cx="2578100" cy="369332"/>
          </a:xfrm>
          <a:prstGeom prst="rect">
            <a:avLst/>
          </a:prstGeom>
          <a:solidFill>
            <a:srgbClr val="243782"/>
          </a:solidFill>
        </p:spPr>
        <p:txBody>
          <a:bodyPr wrap="square" rtlCol="0">
            <a:spAutoFit/>
          </a:bodyPr>
          <a:lstStyle/>
          <a:p>
            <a:r>
              <a:rPr lang="fr-BE" dirty="0" err="1">
                <a:solidFill>
                  <a:schemeClr val="bg1"/>
                </a:solidFill>
              </a:rPr>
              <a:t>OVERVIEW</a:t>
            </a:r>
            <a:endParaRPr lang="en-US" dirty="0">
              <a:solidFill>
                <a:schemeClr val="bg1"/>
              </a:solidFill>
            </a:endParaRPr>
          </a:p>
        </p:txBody>
      </p:sp>
      <p:sp>
        <p:nvSpPr>
          <p:cNvPr id="5" name="TextBox 8">
            <a:extLst>
              <a:ext uri="{FF2B5EF4-FFF2-40B4-BE49-F238E27FC236}">
                <a16:creationId xmlns:a16="http://schemas.microsoft.com/office/drawing/2014/main" id="{AFE80C15-D9BE-1D77-CC0E-071614D4E770}"/>
              </a:ext>
            </a:extLst>
          </p:cNvPr>
          <p:cNvSpPr txBox="1"/>
          <p:nvPr/>
        </p:nvSpPr>
        <p:spPr>
          <a:xfrm>
            <a:off x="7636221" y="3599454"/>
            <a:ext cx="2578100" cy="369332"/>
          </a:xfrm>
          <a:prstGeom prst="rect">
            <a:avLst/>
          </a:prstGeom>
          <a:solidFill>
            <a:srgbClr val="243782"/>
          </a:solidFill>
        </p:spPr>
        <p:txBody>
          <a:bodyPr wrap="square" rtlCol="0">
            <a:spAutoFit/>
          </a:bodyPr>
          <a:lstStyle/>
          <a:p>
            <a:r>
              <a:rPr lang="fr-BE" dirty="0" err="1">
                <a:solidFill>
                  <a:schemeClr val="bg1"/>
                </a:solidFill>
              </a:rPr>
              <a:t>PREVIOUS</a:t>
            </a:r>
            <a:r>
              <a:rPr lang="fr-BE" dirty="0">
                <a:solidFill>
                  <a:schemeClr val="bg1"/>
                </a:solidFill>
              </a:rPr>
              <a:t> PAGE</a:t>
            </a:r>
            <a:endParaRPr lang="en-US" dirty="0">
              <a:solidFill>
                <a:schemeClr val="bg1"/>
              </a:solidFill>
            </a:endParaRPr>
          </a:p>
        </p:txBody>
      </p:sp>
      <p:sp>
        <p:nvSpPr>
          <p:cNvPr id="8" name="TextBox 9">
            <a:extLst>
              <a:ext uri="{FF2B5EF4-FFF2-40B4-BE49-F238E27FC236}">
                <a16:creationId xmlns:a16="http://schemas.microsoft.com/office/drawing/2014/main" id="{4AB71979-3D1F-8593-9365-7A8BEEB68A8B}"/>
              </a:ext>
            </a:extLst>
          </p:cNvPr>
          <p:cNvSpPr txBox="1"/>
          <p:nvPr/>
        </p:nvSpPr>
        <p:spPr>
          <a:xfrm>
            <a:off x="7636221" y="4160150"/>
            <a:ext cx="2578100" cy="369332"/>
          </a:xfrm>
          <a:prstGeom prst="rect">
            <a:avLst/>
          </a:prstGeom>
          <a:solidFill>
            <a:srgbClr val="243782"/>
          </a:solidFill>
        </p:spPr>
        <p:txBody>
          <a:bodyPr wrap="square" rtlCol="0">
            <a:spAutoFit/>
          </a:bodyPr>
          <a:lstStyle/>
          <a:p>
            <a:r>
              <a:rPr lang="fr-BE" dirty="0">
                <a:solidFill>
                  <a:schemeClr val="bg1"/>
                </a:solidFill>
              </a:rPr>
              <a:t>NEXT PAGE</a:t>
            </a:r>
            <a:endParaRPr lang="en-US" dirty="0">
              <a:solidFill>
                <a:schemeClr val="bg1"/>
              </a:solidFill>
            </a:endParaRPr>
          </a:p>
        </p:txBody>
      </p:sp>
      <p:sp>
        <p:nvSpPr>
          <p:cNvPr id="9" name="TextBox 10">
            <a:extLst>
              <a:ext uri="{FF2B5EF4-FFF2-40B4-BE49-F238E27FC236}">
                <a16:creationId xmlns:a16="http://schemas.microsoft.com/office/drawing/2014/main" id="{BEDA2B4B-88DB-3DE8-CD57-3A7059C04C3C}"/>
              </a:ext>
            </a:extLst>
          </p:cNvPr>
          <p:cNvSpPr txBox="1"/>
          <p:nvPr/>
        </p:nvSpPr>
        <p:spPr>
          <a:xfrm>
            <a:off x="7636221" y="4759945"/>
            <a:ext cx="2578100" cy="369332"/>
          </a:xfrm>
          <a:prstGeom prst="rect">
            <a:avLst/>
          </a:prstGeom>
          <a:solidFill>
            <a:srgbClr val="243782"/>
          </a:solidFill>
        </p:spPr>
        <p:txBody>
          <a:bodyPr wrap="square" rtlCol="0">
            <a:spAutoFit/>
          </a:bodyPr>
          <a:lstStyle/>
          <a:p>
            <a:r>
              <a:rPr lang="fr-BE" dirty="0">
                <a:solidFill>
                  <a:schemeClr val="bg1"/>
                </a:solidFill>
              </a:rPr>
              <a:t>HELP</a:t>
            </a:r>
            <a:endParaRPr lang="en-US" dirty="0">
              <a:solidFill>
                <a:schemeClr val="bg1"/>
              </a:solidFill>
            </a:endParaRPr>
          </a:p>
        </p:txBody>
      </p:sp>
      <p:sp>
        <p:nvSpPr>
          <p:cNvPr id="10" name="TextBox 11">
            <a:extLst>
              <a:ext uri="{FF2B5EF4-FFF2-40B4-BE49-F238E27FC236}">
                <a16:creationId xmlns:a16="http://schemas.microsoft.com/office/drawing/2014/main" id="{0FEB01CF-DF74-FD67-DB86-D33F3FFE6A91}"/>
              </a:ext>
            </a:extLst>
          </p:cNvPr>
          <p:cNvSpPr txBox="1"/>
          <p:nvPr/>
        </p:nvSpPr>
        <p:spPr>
          <a:xfrm>
            <a:off x="7636221" y="5424708"/>
            <a:ext cx="2578100" cy="369332"/>
          </a:xfrm>
          <a:prstGeom prst="rect">
            <a:avLst/>
          </a:prstGeom>
          <a:solidFill>
            <a:srgbClr val="243782"/>
          </a:solidFill>
        </p:spPr>
        <p:txBody>
          <a:bodyPr wrap="square" rtlCol="0">
            <a:spAutoFit/>
          </a:bodyPr>
          <a:lstStyle/>
          <a:p>
            <a:r>
              <a:rPr lang="fr-BE" dirty="0" err="1">
                <a:solidFill>
                  <a:schemeClr val="bg1"/>
                </a:solidFill>
              </a:rPr>
              <a:t>CURRENT</a:t>
            </a:r>
            <a:r>
              <a:rPr lang="fr-BE" dirty="0">
                <a:solidFill>
                  <a:schemeClr val="bg1"/>
                </a:solidFill>
              </a:rPr>
              <a:t> PAGE</a:t>
            </a:r>
            <a:endParaRPr lang="en-US" dirty="0">
              <a:solidFill>
                <a:schemeClr val="bg1"/>
              </a:solidFill>
            </a:endParaRPr>
          </a:p>
        </p:txBody>
      </p:sp>
      <p:sp>
        <p:nvSpPr>
          <p:cNvPr id="11" name="TextBox 4">
            <a:extLst>
              <a:ext uri="{FF2B5EF4-FFF2-40B4-BE49-F238E27FC236}">
                <a16:creationId xmlns:a16="http://schemas.microsoft.com/office/drawing/2014/main" id="{54B706EE-B9D7-E0B8-F497-81489E7BAE04}"/>
              </a:ext>
            </a:extLst>
          </p:cNvPr>
          <p:cNvSpPr txBox="1"/>
          <p:nvPr/>
        </p:nvSpPr>
        <p:spPr>
          <a:xfrm>
            <a:off x="324853" y="855753"/>
            <a:ext cx="3268578" cy="584775"/>
          </a:xfrm>
          <a:prstGeom prst="rect">
            <a:avLst/>
          </a:prstGeom>
          <a:solidFill>
            <a:srgbClr val="000000"/>
          </a:solidFill>
        </p:spPr>
        <p:txBody>
          <a:bodyPr wrap="square">
            <a:spAutoFit/>
          </a:bodyPr>
          <a:lstStyle/>
          <a:p>
            <a:r>
              <a:rPr lang="fr-FR" sz="3200" b="1" dirty="0">
                <a:solidFill>
                  <a:schemeClr val="bg1"/>
                </a:solidFill>
                <a:latin typeface="Encode Sans Expanded Medium"/>
              </a:rPr>
              <a:t>Help</a:t>
            </a:r>
            <a:endParaRPr lang="en-US" sz="3200" b="1" dirty="0">
              <a:solidFill>
                <a:schemeClr val="bg1"/>
              </a:solidFill>
              <a:latin typeface="Encode Sans Expanded Medium" panose="00000605000000000000" pitchFamily="2" charset="0"/>
            </a:endParaRPr>
          </a:p>
        </p:txBody>
      </p:sp>
    </p:spTree>
    <p:extLst>
      <p:ext uri="{BB962C8B-B14F-4D97-AF65-F5344CB8AC3E}">
        <p14:creationId xmlns:p14="http://schemas.microsoft.com/office/powerpoint/2010/main" val="262860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9603280" cy="276999"/>
          </a:xfrm>
          <a:prstGeom prst="rect">
            <a:avLst/>
          </a:prstGeom>
          <a:noFill/>
        </p:spPr>
        <p:txBody>
          <a:bodyPr wrap="square" rtlCol="0">
            <a:spAutoFit/>
          </a:bodyPr>
          <a:lstStyle/>
          <a:p>
            <a:r>
              <a:rPr lang="en-US" sz="1200" b="1" i="1" dirty="0">
                <a:solidFill>
                  <a:schemeClr val="bg1"/>
                </a:solidFill>
              </a:rPr>
              <a:t>Drag and drop the statements into the box on the right, then click SUBMIT to confirm your answer</a:t>
            </a:r>
            <a:endParaRPr lang="fr-FR" sz="1200" b="1" i="1" dirty="0">
              <a:solidFill>
                <a:schemeClr val="bg1"/>
              </a:solidFill>
            </a:endParaRP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Impact on </a:t>
            </a:r>
            <a:r>
              <a:rPr lang="en-US" dirty="0" err="1">
                <a:solidFill>
                  <a:schemeClr val="bg1"/>
                </a:solidFill>
                <a:latin typeface="+mj-lt"/>
              </a:rPr>
              <a:t>TCO</a:t>
            </a:r>
            <a:r>
              <a:rPr lang="en-US" dirty="0">
                <a:solidFill>
                  <a:schemeClr val="bg1"/>
                </a:solidFill>
                <a:latin typeface="+mj-lt"/>
              </a:rPr>
              <a:t> and corporate budgets</a:t>
            </a:r>
            <a:endParaRPr lang="fr-FR" dirty="0">
              <a:solidFill>
                <a:schemeClr val="bg1"/>
              </a:solidFill>
              <a:latin typeface="+mj-lt"/>
            </a:endParaRPr>
          </a:p>
        </p:txBody>
      </p:sp>
      <p:sp>
        <p:nvSpPr>
          <p:cNvPr id="17" name="ZoneTexte 38">
            <a:extLst>
              <a:ext uri="{FF2B5EF4-FFF2-40B4-BE49-F238E27FC236}">
                <a16:creationId xmlns:a16="http://schemas.microsoft.com/office/drawing/2014/main" id="{08051F56-D241-AFFE-ECCA-B13298910F6C}"/>
              </a:ext>
            </a:extLst>
          </p:cNvPr>
          <p:cNvSpPr txBox="1"/>
          <p:nvPr/>
        </p:nvSpPr>
        <p:spPr>
          <a:xfrm>
            <a:off x="259173" y="1384238"/>
            <a:ext cx="10154147" cy="307777"/>
          </a:xfrm>
          <a:prstGeom prst="rect">
            <a:avLst/>
          </a:prstGeom>
          <a:noFill/>
        </p:spPr>
        <p:txBody>
          <a:bodyPr wrap="square">
            <a:spAutoFit/>
          </a:bodyPr>
          <a:lstStyle/>
          <a:p>
            <a:pPr algn="l" rtl="0" fontAlgn="base"/>
            <a:r>
              <a:rPr lang="en-US" sz="1400" dirty="0"/>
              <a:t>From the list below, select the four concepts that you think are the best fit for a </a:t>
            </a:r>
            <a:r>
              <a:rPr lang="en-US" sz="1400" dirty="0" err="1"/>
              <a:t>TCO</a:t>
            </a:r>
            <a:r>
              <a:rPr lang="en-US" sz="1400" dirty="0"/>
              <a:t> approach </a:t>
            </a:r>
            <a:endParaRPr lang="fr-BE" sz="1400" dirty="0"/>
          </a:p>
        </p:txBody>
      </p:sp>
      <p:graphicFrame>
        <p:nvGraphicFramePr>
          <p:cNvPr id="20" name="Chart 19">
            <a:extLst>
              <a:ext uri="{FF2B5EF4-FFF2-40B4-BE49-F238E27FC236}">
                <a16:creationId xmlns:a16="http://schemas.microsoft.com/office/drawing/2014/main" id="{BF849DFE-9582-4433-C620-1807B3336B53}"/>
              </a:ext>
            </a:extLst>
          </p:cNvPr>
          <p:cNvGraphicFramePr>
            <a:graphicFrameLocks/>
          </p:cNvGraphicFramePr>
          <p:nvPr/>
        </p:nvGraphicFramePr>
        <p:xfrm>
          <a:off x="9519541" y="3113126"/>
          <a:ext cx="1864490" cy="1008137"/>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DD1F3FD7-C3E1-E957-B03B-9F4DBF11853C}"/>
              </a:ext>
            </a:extLst>
          </p:cNvPr>
          <p:cNvSpPr txBox="1"/>
          <p:nvPr/>
        </p:nvSpPr>
        <p:spPr>
          <a:xfrm>
            <a:off x="9777531" y="4082223"/>
            <a:ext cx="1348509" cy="276999"/>
          </a:xfrm>
          <a:prstGeom prst="rect">
            <a:avLst/>
          </a:prstGeom>
          <a:noFill/>
        </p:spPr>
        <p:txBody>
          <a:bodyPr wrap="square" rtlCol="0">
            <a:spAutoFit/>
          </a:bodyPr>
          <a:lstStyle/>
          <a:p>
            <a:r>
              <a:rPr lang="fr-BE" sz="1200" dirty="0" err="1"/>
              <a:t>TCO</a:t>
            </a:r>
            <a:r>
              <a:rPr lang="fr-BE" sz="1200" dirty="0"/>
              <a:t> </a:t>
            </a:r>
            <a:r>
              <a:rPr lang="fr-BE" sz="1200" dirty="0" err="1"/>
              <a:t>approach</a:t>
            </a:r>
            <a:endParaRPr lang="en-US" sz="1200" dirty="0"/>
          </a:p>
        </p:txBody>
      </p:sp>
      <p:sp>
        <p:nvSpPr>
          <p:cNvPr id="3" name="Rectangle 2">
            <a:extLst>
              <a:ext uri="{FF2B5EF4-FFF2-40B4-BE49-F238E27FC236}">
                <a16:creationId xmlns:a16="http://schemas.microsoft.com/office/drawing/2014/main" id="{DC2B4172-754B-AD04-87C0-D8EE6F2FF851}"/>
              </a:ext>
            </a:extLst>
          </p:cNvPr>
          <p:cNvSpPr/>
          <p:nvPr/>
        </p:nvSpPr>
        <p:spPr>
          <a:xfrm>
            <a:off x="4776295" y="2600104"/>
            <a:ext cx="6529880" cy="2386043"/>
          </a:xfrm>
          <a:prstGeom prst="rect">
            <a:avLst/>
          </a:prstGeom>
          <a:noFill/>
          <a:ln>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2FA6A9-9796-D272-C098-A24799036522}"/>
              </a:ext>
            </a:extLst>
          </p:cNvPr>
          <p:cNvSpPr/>
          <p:nvPr/>
        </p:nvSpPr>
        <p:spPr>
          <a:xfrm>
            <a:off x="9925050" y="5691036"/>
            <a:ext cx="1381125"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18" name="Rectangle: Rounded Corners 17">
            <a:extLst>
              <a:ext uri="{FF2B5EF4-FFF2-40B4-BE49-F238E27FC236}">
                <a16:creationId xmlns:a16="http://schemas.microsoft.com/office/drawing/2014/main" id="{08505596-3853-30AC-6045-7D25E51ADB6B}"/>
              </a:ext>
            </a:extLst>
          </p:cNvPr>
          <p:cNvSpPr/>
          <p:nvPr/>
        </p:nvSpPr>
        <p:spPr>
          <a:xfrm>
            <a:off x="342346" y="2600104"/>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Depreciation</a:t>
            </a:r>
            <a:endParaRPr lang="en-US" dirty="0"/>
          </a:p>
        </p:txBody>
      </p:sp>
      <p:sp>
        <p:nvSpPr>
          <p:cNvPr id="21" name="Rectangle: Rounded Corners 20">
            <a:extLst>
              <a:ext uri="{FF2B5EF4-FFF2-40B4-BE49-F238E27FC236}">
                <a16:creationId xmlns:a16="http://schemas.microsoft.com/office/drawing/2014/main" id="{F6F008F7-3E36-FA7E-CF22-E0E08E5DE5C6}"/>
              </a:ext>
            </a:extLst>
          </p:cNvPr>
          <p:cNvSpPr/>
          <p:nvPr/>
        </p:nvSpPr>
        <p:spPr>
          <a:xfrm>
            <a:off x="2456896" y="2623893"/>
            <a:ext cx="1900727" cy="408372"/>
          </a:xfrm>
          <a:prstGeom prst="round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Fiscalité</a:t>
            </a:r>
            <a:endParaRPr lang="en-US" dirty="0"/>
          </a:p>
        </p:txBody>
      </p:sp>
      <p:sp>
        <p:nvSpPr>
          <p:cNvPr id="23" name="Rectangle: Rounded Corners 22">
            <a:extLst>
              <a:ext uri="{FF2B5EF4-FFF2-40B4-BE49-F238E27FC236}">
                <a16:creationId xmlns:a16="http://schemas.microsoft.com/office/drawing/2014/main" id="{3FCAADFF-5424-1F4C-3D49-92823F49F801}"/>
              </a:ext>
            </a:extLst>
          </p:cNvPr>
          <p:cNvSpPr/>
          <p:nvPr/>
        </p:nvSpPr>
        <p:spPr>
          <a:xfrm>
            <a:off x="2456896" y="3184078"/>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List </a:t>
            </a:r>
            <a:r>
              <a:rPr lang="fr-FR" sz="1400" dirty="0" err="1"/>
              <a:t>price</a:t>
            </a:r>
            <a:endParaRPr lang="fr-FR" sz="1400" dirty="0"/>
          </a:p>
        </p:txBody>
      </p:sp>
      <p:sp>
        <p:nvSpPr>
          <p:cNvPr id="24" name="Rectangle: Rounded Corners 23">
            <a:extLst>
              <a:ext uri="{FF2B5EF4-FFF2-40B4-BE49-F238E27FC236}">
                <a16:creationId xmlns:a16="http://schemas.microsoft.com/office/drawing/2014/main" id="{E1C1DB86-A24A-081B-BBB1-1EA110E59EA1}"/>
              </a:ext>
            </a:extLst>
          </p:cNvPr>
          <p:cNvSpPr/>
          <p:nvPr/>
        </p:nvSpPr>
        <p:spPr>
          <a:xfrm>
            <a:off x="342346" y="3728623"/>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Type </a:t>
            </a:r>
            <a:r>
              <a:rPr lang="fr-FR" sz="1400" dirty="0" err="1"/>
              <a:t>approval</a:t>
            </a:r>
            <a:endParaRPr lang="fr-FR" sz="1400" dirty="0"/>
          </a:p>
        </p:txBody>
      </p:sp>
      <p:sp>
        <p:nvSpPr>
          <p:cNvPr id="35" name="Rectangle: Rounded Corners 34">
            <a:extLst>
              <a:ext uri="{FF2B5EF4-FFF2-40B4-BE49-F238E27FC236}">
                <a16:creationId xmlns:a16="http://schemas.microsoft.com/office/drawing/2014/main" id="{E5188BDD-8596-63DB-082F-F91CA84920E8}"/>
              </a:ext>
            </a:extLst>
          </p:cNvPr>
          <p:cNvSpPr/>
          <p:nvPr/>
        </p:nvSpPr>
        <p:spPr>
          <a:xfrm>
            <a:off x="2456896" y="3752412"/>
            <a:ext cx="1900727" cy="408372"/>
          </a:xfrm>
          <a:prstGeom prst="round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Maintenance</a:t>
            </a:r>
          </a:p>
        </p:txBody>
      </p:sp>
      <p:sp>
        <p:nvSpPr>
          <p:cNvPr id="36" name="Rectangle: Rounded Corners 35">
            <a:extLst>
              <a:ext uri="{FF2B5EF4-FFF2-40B4-BE49-F238E27FC236}">
                <a16:creationId xmlns:a16="http://schemas.microsoft.com/office/drawing/2014/main" id="{A8C7BD5C-48E7-4B07-5789-F99B02A58220}"/>
              </a:ext>
            </a:extLst>
          </p:cNvPr>
          <p:cNvSpPr/>
          <p:nvPr/>
        </p:nvSpPr>
        <p:spPr>
          <a:xfrm>
            <a:off x="316323" y="4287942"/>
            <a:ext cx="1900727" cy="408372"/>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7" name="Rectangle: Rounded Corners 36">
            <a:extLst>
              <a:ext uri="{FF2B5EF4-FFF2-40B4-BE49-F238E27FC236}">
                <a16:creationId xmlns:a16="http://schemas.microsoft.com/office/drawing/2014/main" id="{9DAD156B-FDA3-79E7-0BD1-2D873976E1F1}"/>
              </a:ext>
            </a:extLst>
          </p:cNvPr>
          <p:cNvSpPr/>
          <p:nvPr/>
        </p:nvSpPr>
        <p:spPr>
          <a:xfrm>
            <a:off x="5301375" y="2859036"/>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Lease</a:t>
            </a:r>
            <a:r>
              <a:rPr lang="fr-FR" sz="1400" dirty="0"/>
              <a:t> </a:t>
            </a:r>
            <a:r>
              <a:rPr lang="fr-FR" sz="1400" dirty="0" err="1"/>
              <a:t>payments</a:t>
            </a:r>
            <a:endParaRPr lang="fr-FR" sz="1400" dirty="0"/>
          </a:p>
        </p:txBody>
      </p:sp>
      <p:sp>
        <p:nvSpPr>
          <p:cNvPr id="38" name="Rectangle: Rounded Corners 37">
            <a:extLst>
              <a:ext uri="{FF2B5EF4-FFF2-40B4-BE49-F238E27FC236}">
                <a16:creationId xmlns:a16="http://schemas.microsoft.com/office/drawing/2014/main" id="{B5E469E8-728F-7E17-7806-CA71F3688C63}"/>
              </a:ext>
            </a:extLst>
          </p:cNvPr>
          <p:cNvSpPr/>
          <p:nvPr/>
        </p:nvSpPr>
        <p:spPr>
          <a:xfrm>
            <a:off x="7518881" y="290145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Taxation</a:t>
            </a:r>
            <a:endParaRPr lang="en-US" dirty="0"/>
          </a:p>
        </p:txBody>
      </p:sp>
      <p:sp>
        <p:nvSpPr>
          <p:cNvPr id="40" name="Rectangle: Rounded Corners 39">
            <a:extLst>
              <a:ext uri="{FF2B5EF4-FFF2-40B4-BE49-F238E27FC236}">
                <a16:creationId xmlns:a16="http://schemas.microsoft.com/office/drawing/2014/main" id="{0EA161B6-5389-3C4A-8C33-1B99529102DF}"/>
              </a:ext>
            </a:extLst>
          </p:cNvPr>
          <p:cNvSpPr/>
          <p:nvPr/>
        </p:nvSpPr>
        <p:spPr>
          <a:xfrm>
            <a:off x="7518880" y="361085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Maintenance</a:t>
            </a:r>
          </a:p>
        </p:txBody>
      </p:sp>
      <p:sp>
        <p:nvSpPr>
          <p:cNvPr id="41" name="Rectangle: Rounded Corners 40">
            <a:extLst>
              <a:ext uri="{FF2B5EF4-FFF2-40B4-BE49-F238E27FC236}">
                <a16:creationId xmlns:a16="http://schemas.microsoft.com/office/drawing/2014/main" id="{96D738B4-CC7E-86B3-BE83-AAD097F2B37A}"/>
              </a:ext>
            </a:extLst>
          </p:cNvPr>
          <p:cNvSpPr/>
          <p:nvPr/>
        </p:nvSpPr>
        <p:spPr>
          <a:xfrm>
            <a:off x="5301375" y="361085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Consumption</a:t>
            </a:r>
            <a:endParaRPr lang="fr-FR" sz="1400" dirty="0"/>
          </a:p>
        </p:txBody>
      </p:sp>
      <p:sp>
        <p:nvSpPr>
          <p:cNvPr id="2" name="Rectangle: Rounded Corners 27">
            <a:extLst>
              <a:ext uri="{FF2B5EF4-FFF2-40B4-BE49-F238E27FC236}">
                <a16:creationId xmlns:a16="http://schemas.microsoft.com/office/drawing/2014/main" id="{82C527CF-232A-7418-1507-FC9491EBAC51}"/>
              </a:ext>
            </a:extLst>
          </p:cNvPr>
          <p:cNvSpPr/>
          <p:nvPr/>
        </p:nvSpPr>
        <p:spPr>
          <a:xfrm>
            <a:off x="346486" y="316028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Discount</a:t>
            </a:r>
          </a:p>
        </p:txBody>
      </p:sp>
      <p:sp>
        <p:nvSpPr>
          <p:cNvPr id="4" name="Rectangle: Rounded Corners 35">
            <a:extLst>
              <a:ext uri="{FF2B5EF4-FFF2-40B4-BE49-F238E27FC236}">
                <a16:creationId xmlns:a16="http://schemas.microsoft.com/office/drawing/2014/main" id="{7F0C856B-2B0F-558E-8C6C-A55BAD8EBC71}"/>
              </a:ext>
            </a:extLst>
          </p:cNvPr>
          <p:cNvSpPr/>
          <p:nvPr/>
        </p:nvSpPr>
        <p:spPr>
          <a:xfrm>
            <a:off x="2456896" y="4287942"/>
            <a:ext cx="1900727" cy="408372"/>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Tree>
    <p:custDataLst>
      <p:tags r:id="rId1"/>
    </p:custDataLst>
    <p:extLst>
      <p:ext uri="{BB962C8B-B14F-4D97-AF65-F5344CB8AC3E}">
        <p14:creationId xmlns:p14="http://schemas.microsoft.com/office/powerpoint/2010/main" val="3015276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9603280" cy="276999"/>
          </a:xfrm>
          <a:prstGeom prst="rect">
            <a:avLst/>
          </a:prstGeom>
          <a:noFill/>
        </p:spPr>
        <p:txBody>
          <a:bodyPr wrap="square" rtlCol="0">
            <a:spAutoFit/>
          </a:bodyPr>
          <a:lstStyle/>
          <a:p>
            <a:r>
              <a:rPr lang="en-US" sz="1200" b="1" i="1" dirty="0">
                <a:solidFill>
                  <a:schemeClr val="bg1"/>
                </a:solidFill>
              </a:rPr>
              <a:t>Drag and drop the statements into the box on the right, then click SUBMIT to confirm your answer</a:t>
            </a:r>
            <a:endParaRPr lang="fr-FR" sz="1200" b="1" i="1" dirty="0">
              <a:solidFill>
                <a:schemeClr val="bg1"/>
              </a:solidFill>
            </a:endParaRP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Impact on </a:t>
            </a:r>
            <a:r>
              <a:rPr lang="en-US" dirty="0" err="1">
                <a:solidFill>
                  <a:schemeClr val="bg1"/>
                </a:solidFill>
                <a:latin typeface="+mj-lt"/>
              </a:rPr>
              <a:t>TCO</a:t>
            </a:r>
            <a:r>
              <a:rPr lang="en-US" dirty="0">
                <a:solidFill>
                  <a:schemeClr val="bg1"/>
                </a:solidFill>
                <a:latin typeface="+mj-lt"/>
              </a:rPr>
              <a:t> and corporate budgets</a:t>
            </a:r>
            <a:endParaRPr lang="fr-FR" dirty="0">
              <a:solidFill>
                <a:schemeClr val="bg1"/>
              </a:solidFill>
              <a:latin typeface="+mj-lt"/>
            </a:endParaRPr>
          </a:p>
        </p:txBody>
      </p:sp>
      <p:sp>
        <p:nvSpPr>
          <p:cNvPr id="17" name="ZoneTexte 38">
            <a:extLst>
              <a:ext uri="{FF2B5EF4-FFF2-40B4-BE49-F238E27FC236}">
                <a16:creationId xmlns:a16="http://schemas.microsoft.com/office/drawing/2014/main" id="{08051F56-D241-AFFE-ECCA-B13298910F6C}"/>
              </a:ext>
            </a:extLst>
          </p:cNvPr>
          <p:cNvSpPr txBox="1"/>
          <p:nvPr/>
        </p:nvSpPr>
        <p:spPr>
          <a:xfrm>
            <a:off x="259173" y="1384238"/>
            <a:ext cx="10154147" cy="307777"/>
          </a:xfrm>
          <a:prstGeom prst="rect">
            <a:avLst/>
          </a:prstGeom>
          <a:noFill/>
        </p:spPr>
        <p:txBody>
          <a:bodyPr wrap="square">
            <a:spAutoFit/>
          </a:bodyPr>
          <a:lstStyle/>
          <a:p>
            <a:pPr algn="l" rtl="0" fontAlgn="base"/>
            <a:r>
              <a:rPr lang="en-US" sz="1400" dirty="0"/>
              <a:t>From the list below, select the four concepts that you think are the best fit for a </a:t>
            </a:r>
            <a:r>
              <a:rPr lang="en-US" sz="1400" dirty="0" err="1"/>
              <a:t>TCO</a:t>
            </a:r>
            <a:r>
              <a:rPr lang="en-US" sz="1400" dirty="0"/>
              <a:t> approach </a:t>
            </a:r>
            <a:endParaRPr lang="fr-BE" sz="1400" dirty="0"/>
          </a:p>
        </p:txBody>
      </p:sp>
      <p:graphicFrame>
        <p:nvGraphicFramePr>
          <p:cNvPr id="20" name="Chart 19">
            <a:extLst>
              <a:ext uri="{FF2B5EF4-FFF2-40B4-BE49-F238E27FC236}">
                <a16:creationId xmlns:a16="http://schemas.microsoft.com/office/drawing/2014/main" id="{BF849DFE-9582-4433-C620-1807B3336B53}"/>
              </a:ext>
            </a:extLst>
          </p:cNvPr>
          <p:cNvGraphicFramePr>
            <a:graphicFrameLocks/>
          </p:cNvGraphicFramePr>
          <p:nvPr/>
        </p:nvGraphicFramePr>
        <p:xfrm>
          <a:off x="9519541" y="3113126"/>
          <a:ext cx="1864490" cy="1008137"/>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DD1F3FD7-C3E1-E957-B03B-9F4DBF11853C}"/>
              </a:ext>
            </a:extLst>
          </p:cNvPr>
          <p:cNvSpPr txBox="1"/>
          <p:nvPr/>
        </p:nvSpPr>
        <p:spPr>
          <a:xfrm>
            <a:off x="9777531" y="4082223"/>
            <a:ext cx="1348509" cy="276999"/>
          </a:xfrm>
          <a:prstGeom prst="rect">
            <a:avLst/>
          </a:prstGeom>
          <a:noFill/>
        </p:spPr>
        <p:txBody>
          <a:bodyPr wrap="square" rtlCol="0">
            <a:spAutoFit/>
          </a:bodyPr>
          <a:lstStyle/>
          <a:p>
            <a:r>
              <a:rPr lang="fr-BE" sz="1200" dirty="0" err="1"/>
              <a:t>TCO</a:t>
            </a:r>
            <a:r>
              <a:rPr lang="fr-BE" sz="1200" dirty="0"/>
              <a:t> </a:t>
            </a:r>
            <a:r>
              <a:rPr lang="fr-BE" sz="1200" dirty="0" err="1"/>
              <a:t>approach</a:t>
            </a:r>
            <a:endParaRPr lang="en-US" sz="1200" dirty="0"/>
          </a:p>
        </p:txBody>
      </p:sp>
      <p:sp>
        <p:nvSpPr>
          <p:cNvPr id="3" name="Rectangle 2">
            <a:extLst>
              <a:ext uri="{FF2B5EF4-FFF2-40B4-BE49-F238E27FC236}">
                <a16:creationId xmlns:a16="http://schemas.microsoft.com/office/drawing/2014/main" id="{DC2B4172-754B-AD04-87C0-D8EE6F2FF851}"/>
              </a:ext>
            </a:extLst>
          </p:cNvPr>
          <p:cNvSpPr/>
          <p:nvPr/>
        </p:nvSpPr>
        <p:spPr>
          <a:xfrm>
            <a:off x="4776295" y="2600104"/>
            <a:ext cx="6529880" cy="2386043"/>
          </a:xfrm>
          <a:prstGeom prst="rect">
            <a:avLst/>
          </a:prstGeom>
          <a:noFill/>
          <a:ln>
            <a:solidFill>
              <a:srgbClr val="243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C2FA6A9-9796-D272-C098-A24799036522}"/>
              </a:ext>
            </a:extLst>
          </p:cNvPr>
          <p:cNvSpPr/>
          <p:nvPr/>
        </p:nvSpPr>
        <p:spPr>
          <a:xfrm>
            <a:off x="9925050" y="5691036"/>
            <a:ext cx="1381125"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18" name="Rectangle: Rounded Corners 17">
            <a:extLst>
              <a:ext uri="{FF2B5EF4-FFF2-40B4-BE49-F238E27FC236}">
                <a16:creationId xmlns:a16="http://schemas.microsoft.com/office/drawing/2014/main" id="{08505596-3853-30AC-6045-7D25E51ADB6B}"/>
              </a:ext>
            </a:extLst>
          </p:cNvPr>
          <p:cNvSpPr/>
          <p:nvPr/>
        </p:nvSpPr>
        <p:spPr>
          <a:xfrm>
            <a:off x="342346" y="2600104"/>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Depreciation</a:t>
            </a:r>
            <a:endParaRPr lang="en-US" dirty="0"/>
          </a:p>
        </p:txBody>
      </p:sp>
      <p:sp>
        <p:nvSpPr>
          <p:cNvPr id="21" name="Rectangle: Rounded Corners 20">
            <a:extLst>
              <a:ext uri="{FF2B5EF4-FFF2-40B4-BE49-F238E27FC236}">
                <a16:creationId xmlns:a16="http://schemas.microsoft.com/office/drawing/2014/main" id="{F6F008F7-3E36-FA7E-CF22-E0E08E5DE5C6}"/>
              </a:ext>
            </a:extLst>
          </p:cNvPr>
          <p:cNvSpPr/>
          <p:nvPr/>
        </p:nvSpPr>
        <p:spPr>
          <a:xfrm>
            <a:off x="2456896" y="2623893"/>
            <a:ext cx="1900727" cy="408372"/>
          </a:xfrm>
          <a:prstGeom prst="round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Fiscalité</a:t>
            </a:r>
            <a:endParaRPr lang="en-US" dirty="0"/>
          </a:p>
        </p:txBody>
      </p:sp>
      <p:sp>
        <p:nvSpPr>
          <p:cNvPr id="23" name="Rectangle: Rounded Corners 22">
            <a:extLst>
              <a:ext uri="{FF2B5EF4-FFF2-40B4-BE49-F238E27FC236}">
                <a16:creationId xmlns:a16="http://schemas.microsoft.com/office/drawing/2014/main" id="{3FCAADFF-5424-1F4C-3D49-92823F49F801}"/>
              </a:ext>
            </a:extLst>
          </p:cNvPr>
          <p:cNvSpPr/>
          <p:nvPr/>
        </p:nvSpPr>
        <p:spPr>
          <a:xfrm>
            <a:off x="2456896" y="3184078"/>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List </a:t>
            </a:r>
            <a:r>
              <a:rPr lang="fr-FR" sz="1400" dirty="0" err="1"/>
              <a:t>price</a:t>
            </a:r>
            <a:endParaRPr lang="fr-FR" sz="1400" dirty="0"/>
          </a:p>
        </p:txBody>
      </p:sp>
      <p:sp>
        <p:nvSpPr>
          <p:cNvPr id="24" name="Rectangle: Rounded Corners 23">
            <a:extLst>
              <a:ext uri="{FF2B5EF4-FFF2-40B4-BE49-F238E27FC236}">
                <a16:creationId xmlns:a16="http://schemas.microsoft.com/office/drawing/2014/main" id="{E1C1DB86-A24A-081B-BBB1-1EA110E59EA1}"/>
              </a:ext>
            </a:extLst>
          </p:cNvPr>
          <p:cNvSpPr/>
          <p:nvPr/>
        </p:nvSpPr>
        <p:spPr>
          <a:xfrm>
            <a:off x="342346" y="3728623"/>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Type </a:t>
            </a:r>
            <a:r>
              <a:rPr lang="fr-FR" sz="1400" dirty="0" err="1"/>
              <a:t>approval</a:t>
            </a:r>
            <a:endParaRPr lang="fr-FR" sz="1400" dirty="0"/>
          </a:p>
        </p:txBody>
      </p:sp>
      <p:sp>
        <p:nvSpPr>
          <p:cNvPr id="35" name="Rectangle: Rounded Corners 34">
            <a:extLst>
              <a:ext uri="{FF2B5EF4-FFF2-40B4-BE49-F238E27FC236}">
                <a16:creationId xmlns:a16="http://schemas.microsoft.com/office/drawing/2014/main" id="{E5188BDD-8596-63DB-082F-F91CA84920E8}"/>
              </a:ext>
            </a:extLst>
          </p:cNvPr>
          <p:cNvSpPr/>
          <p:nvPr/>
        </p:nvSpPr>
        <p:spPr>
          <a:xfrm>
            <a:off x="2456896" y="3752412"/>
            <a:ext cx="1900727" cy="408372"/>
          </a:xfrm>
          <a:prstGeom prst="round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Maintenance</a:t>
            </a:r>
          </a:p>
        </p:txBody>
      </p:sp>
      <p:sp>
        <p:nvSpPr>
          <p:cNvPr id="36" name="Rectangle: Rounded Corners 35">
            <a:extLst>
              <a:ext uri="{FF2B5EF4-FFF2-40B4-BE49-F238E27FC236}">
                <a16:creationId xmlns:a16="http://schemas.microsoft.com/office/drawing/2014/main" id="{A8C7BD5C-48E7-4B07-5789-F99B02A58220}"/>
              </a:ext>
            </a:extLst>
          </p:cNvPr>
          <p:cNvSpPr/>
          <p:nvPr/>
        </p:nvSpPr>
        <p:spPr>
          <a:xfrm>
            <a:off x="316323" y="4287942"/>
            <a:ext cx="1900727" cy="408372"/>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7" name="Rectangle: Rounded Corners 36">
            <a:extLst>
              <a:ext uri="{FF2B5EF4-FFF2-40B4-BE49-F238E27FC236}">
                <a16:creationId xmlns:a16="http://schemas.microsoft.com/office/drawing/2014/main" id="{9DAD156B-FDA3-79E7-0BD1-2D873976E1F1}"/>
              </a:ext>
            </a:extLst>
          </p:cNvPr>
          <p:cNvSpPr/>
          <p:nvPr/>
        </p:nvSpPr>
        <p:spPr>
          <a:xfrm>
            <a:off x="5301375" y="2859036"/>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Lease</a:t>
            </a:r>
            <a:r>
              <a:rPr lang="fr-FR" sz="1400" dirty="0"/>
              <a:t> </a:t>
            </a:r>
            <a:r>
              <a:rPr lang="fr-FR" sz="1400" dirty="0" err="1"/>
              <a:t>payments</a:t>
            </a:r>
            <a:endParaRPr lang="fr-FR" sz="1400" dirty="0"/>
          </a:p>
        </p:txBody>
      </p:sp>
      <p:sp>
        <p:nvSpPr>
          <p:cNvPr id="38" name="Rectangle: Rounded Corners 37">
            <a:extLst>
              <a:ext uri="{FF2B5EF4-FFF2-40B4-BE49-F238E27FC236}">
                <a16:creationId xmlns:a16="http://schemas.microsoft.com/office/drawing/2014/main" id="{B5E469E8-728F-7E17-7806-CA71F3688C63}"/>
              </a:ext>
            </a:extLst>
          </p:cNvPr>
          <p:cNvSpPr/>
          <p:nvPr/>
        </p:nvSpPr>
        <p:spPr>
          <a:xfrm>
            <a:off x="7518881" y="290145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Taxation</a:t>
            </a:r>
            <a:endParaRPr lang="en-US" dirty="0"/>
          </a:p>
        </p:txBody>
      </p:sp>
      <p:sp>
        <p:nvSpPr>
          <p:cNvPr id="40" name="Rectangle: Rounded Corners 39">
            <a:extLst>
              <a:ext uri="{FF2B5EF4-FFF2-40B4-BE49-F238E27FC236}">
                <a16:creationId xmlns:a16="http://schemas.microsoft.com/office/drawing/2014/main" id="{0EA161B6-5389-3C4A-8C33-1B99529102DF}"/>
              </a:ext>
            </a:extLst>
          </p:cNvPr>
          <p:cNvSpPr/>
          <p:nvPr/>
        </p:nvSpPr>
        <p:spPr>
          <a:xfrm>
            <a:off x="7518880" y="361085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Maintenance</a:t>
            </a:r>
          </a:p>
        </p:txBody>
      </p:sp>
      <p:sp>
        <p:nvSpPr>
          <p:cNvPr id="41" name="Rectangle: Rounded Corners 40">
            <a:extLst>
              <a:ext uri="{FF2B5EF4-FFF2-40B4-BE49-F238E27FC236}">
                <a16:creationId xmlns:a16="http://schemas.microsoft.com/office/drawing/2014/main" id="{96D738B4-CC7E-86B3-BE83-AAD097F2B37A}"/>
              </a:ext>
            </a:extLst>
          </p:cNvPr>
          <p:cNvSpPr/>
          <p:nvPr/>
        </p:nvSpPr>
        <p:spPr>
          <a:xfrm>
            <a:off x="5301375" y="361085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t>Consumption</a:t>
            </a:r>
            <a:endParaRPr lang="fr-FR" sz="1400" dirty="0"/>
          </a:p>
        </p:txBody>
      </p:sp>
      <p:sp>
        <p:nvSpPr>
          <p:cNvPr id="2" name="Rectangle: Rounded Corners 27">
            <a:extLst>
              <a:ext uri="{FF2B5EF4-FFF2-40B4-BE49-F238E27FC236}">
                <a16:creationId xmlns:a16="http://schemas.microsoft.com/office/drawing/2014/main" id="{82C527CF-232A-7418-1507-FC9491EBAC51}"/>
              </a:ext>
            </a:extLst>
          </p:cNvPr>
          <p:cNvSpPr/>
          <p:nvPr/>
        </p:nvSpPr>
        <p:spPr>
          <a:xfrm>
            <a:off x="346486" y="3160289"/>
            <a:ext cx="1900727" cy="40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Discount</a:t>
            </a:r>
          </a:p>
        </p:txBody>
      </p:sp>
      <p:sp>
        <p:nvSpPr>
          <p:cNvPr id="4" name="Rectangle: Rounded Corners 35">
            <a:extLst>
              <a:ext uri="{FF2B5EF4-FFF2-40B4-BE49-F238E27FC236}">
                <a16:creationId xmlns:a16="http://schemas.microsoft.com/office/drawing/2014/main" id="{7F0C856B-2B0F-558E-8C6C-A55BAD8EBC71}"/>
              </a:ext>
            </a:extLst>
          </p:cNvPr>
          <p:cNvSpPr/>
          <p:nvPr/>
        </p:nvSpPr>
        <p:spPr>
          <a:xfrm>
            <a:off x="2456896" y="4287942"/>
            <a:ext cx="1900727" cy="408372"/>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14" name="Rectangle 25">
            <a:extLst>
              <a:ext uri="{FF2B5EF4-FFF2-40B4-BE49-F238E27FC236}">
                <a16:creationId xmlns:a16="http://schemas.microsoft.com/office/drawing/2014/main" id="{7E387778-6023-2FA1-B369-070526241BC5}"/>
              </a:ext>
            </a:extLst>
          </p:cNvPr>
          <p:cNvSpPr/>
          <p:nvPr/>
        </p:nvSpPr>
        <p:spPr>
          <a:xfrm>
            <a:off x="0" y="0"/>
            <a:ext cx="12192000" cy="6857999"/>
          </a:xfrm>
          <a:prstGeom prst="rect">
            <a:avLst/>
          </a:prstGeom>
          <a:solidFill>
            <a:srgbClr val="000000">
              <a:alpha val="6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26">
            <a:extLst>
              <a:ext uri="{FF2B5EF4-FFF2-40B4-BE49-F238E27FC236}">
                <a16:creationId xmlns:a16="http://schemas.microsoft.com/office/drawing/2014/main" id="{80357709-6C40-27B6-CBC7-2E39A36637E1}"/>
              </a:ext>
            </a:extLst>
          </p:cNvPr>
          <p:cNvSpPr/>
          <p:nvPr/>
        </p:nvSpPr>
        <p:spPr>
          <a:xfrm>
            <a:off x="6813797"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7">
            <a:extLst>
              <a:ext uri="{FF2B5EF4-FFF2-40B4-BE49-F238E27FC236}">
                <a16:creationId xmlns:a16="http://schemas.microsoft.com/office/drawing/2014/main" id="{ADBAB7AF-5B7C-56B6-3A62-868D37758164}"/>
              </a:ext>
            </a:extLst>
          </p:cNvPr>
          <p:cNvPicPr>
            <a:picLocks noChangeAspect="1"/>
          </p:cNvPicPr>
          <p:nvPr/>
        </p:nvPicPr>
        <p:blipFill>
          <a:blip r:embed="rId4"/>
          <a:stretch>
            <a:fillRect/>
          </a:stretch>
        </p:blipFill>
        <p:spPr>
          <a:xfrm>
            <a:off x="8552064" y="2019300"/>
            <a:ext cx="652554" cy="581106"/>
          </a:xfrm>
          <a:prstGeom prst="rect">
            <a:avLst/>
          </a:prstGeom>
        </p:spPr>
      </p:pic>
      <p:sp>
        <p:nvSpPr>
          <p:cNvPr id="26" name="Rectangle 28">
            <a:extLst>
              <a:ext uri="{FF2B5EF4-FFF2-40B4-BE49-F238E27FC236}">
                <a16:creationId xmlns:a16="http://schemas.microsoft.com/office/drawing/2014/main" id="{DD03B923-2B7F-1662-5052-5CD4FF9B94A8}"/>
              </a:ext>
            </a:extLst>
          </p:cNvPr>
          <p:cNvSpPr/>
          <p:nvPr/>
        </p:nvSpPr>
        <p:spPr>
          <a:xfrm>
            <a:off x="2002478"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9">
            <a:extLst>
              <a:ext uri="{FF2B5EF4-FFF2-40B4-BE49-F238E27FC236}">
                <a16:creationId xmlns:a16="http://schemas.microsoft.com/office/drawing/2014/main" id="{B6F79EF2-A03A-19A0-E829-78DDF19D490D}"/>
              </a:ext>
            </a:extLst>
          </p:cNvPr>
          <p:cNvPicPr>
            <a:picLocks noChangeAspect="1"/>
          </p:cNvPicPr>
          <p:nvPr/>
        </p:nvPicPr>
        <p:blipFill>
          <a:blip r:embed="rId5"/>
          <a:stretch>
            <a:fillRect/>
          </a:stretch>
        </p:blipFill>
        <p:spPr>
          <a:xfrm>
            <a:off x="3555207" y="2013751"/>
            <a:ext cx="660646" cy="600164"/>
          </a:xfrm>
          <a:prstGeom prst="rect">
            <a:avLst/>
          </a:prstGeom>
        </p:spPr>
      </p:pic>
      <p:sp>
        <p:nvSpPr>
          <p:cNvPr id="28" name="TextBox 31">
            <a:extLst>
              <a:ext uri="{FF2B5EF4-FFF2-40B4-BE49-F238E27FC236}">
                <a16:creationId xmlns:a16="http://schemas.microsoft.com/office/drawing/2014/main" id="{28E2AF70-F91C-EDC7-473C-EB251A56FD37}"/>
              </a:ext>
            </a:extLst>
          </p:cNvPr>
          <p:cNvSpPr txBox="1"/>
          <p:nvPr/>
        </p:nvSpPr>
        <p:spPr>
          <a:xfrm>
            <a:off x="6977281" y="2690541"/>
            <a:ext cx="3617053" cy="2246769"/>
          </a:xfrm>
          <a:prstGeom prst="rect">
            <a:avLst/>
          </a:prstGeom>
          <a:noFill/>
        </p:spPr>
        <p:txBody>
          <a:bodyPr wrap="square">
            <a:spAutoFit/>
          </a:bodyPr>
          <a:lstStyle/>
          <a:p>
            <a:pPr algn="ctr"/>
            <a:r>
              <a:rPr lang="en-US" sz="1400" dirty="0">
                <a:solidFill>
                  <a:srgbClr val="243782"/>
                </a:solidFill>
              </a:rPr>
              <a:t>Oh no! </a:t>
            </a:r>
          </a:p>
          <a:p>
            <a:pPr algn="ctr"/>
            <a:r>
              <a:rPr lang="en-US" sz="1400" dirty="0">
                <a:solidFill>
                  <a:srgbClr val="243782"/>
                </a:solidFill>
              </a:rPr>
              <a:t>That’s not the right answer.</a:t>
            </a:r>
            <a:endParaRPr lang="fr-BE" sz="1400" dirty="0">
              <a:solidFill>
                <a:srgbClr val="243782"/>
              </a:solidFill>
            </a:endParaRPr>
          </a:p>
          <a:p>
            <a:pPr algn="ctr"/>
            <a:endParaRPr lang="fr-BE" sz="1400" dirty="0">
              <a:solidFill>
                <a:srgbClr val="243782"/>
              </a:solidFill>
            </a:endParaRPr>
          </a:p>
          <a:p>
            <a:pPr rtl="0" fontAlgn="base"/>
            <a:r>
              <a:rPr lang="en-US" sz="1200" b="1" dirty="0">
                <a:solidFill>
                  <a:srgbClr val="243782"/>
                </a:solidFill>
              </a:rPr>
              <a:t>“Total Cost of Ownership”</a:t>
            </a:r>
            <a:r>
              <a:rPr lang="en-US" sz="1200" dirty="0"/>
              <a:t> is an approach to the total cost of running a vehicle, including:</a:t>
            </a:r>
            <a:endParaRPr lang="fr-BE" sz="1200" b="1" dirty="0">
              <a:solidFill>
                <a:srgbClr val="243782"/>
              </a:solidFill>
            </a:endParaRPr>
          </a:p>
          <a:p>
            <a:pPr marL="171450" indent="-171450" rtl="0" fontAlgn="base">
              <a:buFont typeface="Arial" panose="020B0604020202020204" pitchFamily="34" charset="0"/>
              <a:buChar char="•"/>
            </a:pPr>
            <a:r>
              <a:rPr lang="fr-FR" sz="1200" b="1" dirty="0" err="1">
                <a:solidFill>
                  <a:srgbClr val="243782"/>
                </a:solidFill>
              </a:rPr>
              <a:t>Lease</a:t>
            </a:r>
            <a:r>
              <a:rPr lang="fr-FR" sz="1200" b="1" dirty="0">
                <a:solidFill>
                  <a:srgbClr val="243782"/>
                </a:solidFill>
              </a:rPr>
              <a:t> </a:t>
            </a:r>
            <a:r>
              <a:rPr lang="fr-FR" sz="1200" b="1" dirty="0" err="1">
                <a:solidFill>
                  <a:srgbClr val="243782"/>
                </a:solidFill>
              </a:rPr>
              <a:t>payments</a:t>
            </a:r>
            <a:endParaRPr lang="fr-FR" sz="1200" b="1" dirty="0">
              <a:solidFill>
                <a:srgbClr val="243782"/>
              </a:solidFill>
            </a:endParaRPr>
          </a:p>
          <a:p>
            <a:pPr marL="171450" indent="-171450" rtl="0" fontAlgn="base">
              <a:buFont typeface="Arial" panose="020B0604020202020204" pitchFamily="34" charset="0"/>
              <a:buChar char="•"/>
            </a:pPr>
            <a:r>
              <a:rPr lang="fr-FR" sz="1200" b="1" dirty="0">
                <a:solidFill>
                  <a:srgbClr val="243782"/>
                </a:solidFill>
              </a:rPr>
              <a:t>Maintenance</a:t>
            </a:r>
          </a:p>
          <a:p>
            <a:pPr marL="171450" indent="-171450" rtl="0" fontAlgn="base">
              <a:buFont typeface="Arial" panose="020B0604020202020204" pitchFamily="34" charset="0"/>
              <a:buChar char="•"/>
            </a:pPr>
            <a:r>
              <a:rPr lang="fr-FR" sz="1200" b="1" dirty="0" err="1">
                <a:solidFill>
                  <a:srgbClr val="243782"/>
                </a:solidFill>
              </a:rPr>
              <a:t>Consumption</a:t>
            </a:r>
            <a:endParaRPr lang="fr-FR" sz="1200" b="1" dirty="0">
              <a:solidFill>
                <a:srgbClr val="243782"/>
              </a:solidFill>
            </a:endParaRPr>
          </a:p>
          <a:p>
            <a:pPr marL="171450" indent="-171450" rtl="0" fontAlgn="base">
              <a:buFont typeface="Arial" panose="020B0604020202020204" pitchFamily="34" charset="0"/>
              <a:buChar char="•"/>
            </a:pPr>
            <a:r>
              <a:rPr lang="fr-FR" sz="1200" b="1" dirty="0">
                <a:solidFill>
                  <a:srgbClr val="243782"/>
                </a:solidFill>
              </a:rPr>
              <a:t>Taxation</a:t>
            </a:r>
            <a:endParaRPr lang="fr-BE" sz="1200" dirty="0">
              <a:solidFill>
                <a:srgbClr val="243782"/>
              </a:solidFill>
            </a:endParaRPr>
          </a:p>
          <a:p>
            <a:pPr algn="ctr"/>
            <a:endParaRPr lang="fr-BE" sz="1400" dirty="0">
              <a:solidFill>
                <a:srgbClr val="243782"/>
              </a:solidFill>
            </a:endParaRPr>
          </a:p>
          <a:p>
            <a:pPr algn="ctr"/>
            <a:r>
              <a:rPr lang="en-US" sz="1200" dirty="0">
                <a:solidFill>
                  <a:srgbClr val="243782"/>
                </a:solidFill>
              </a:rPr>
              <a:t>Click on “NEXT” to continue the training.</a:t>
            </a:r>
            <a:endParaRPr lang="en-US" sz="1400" dirty="0">
              <a:solidFill>
                <a:srgbClr val="243782"/>
              </a:solidFill>
            </a:endParaRPr>
          </a:p>
        </p:txBody>
      </p:sp>
      <p:sp>
        <p:nvSpPr>
          <p:cNvPr id="29" name="Rectangle 9">
            <a:extLst>
              <a:ext uri="{FF2B5EF4-FFF2-40B4-BE49-F238E27FC236}">
                <a16:creationId xmlns:a16="http://schemas.microsoft.com/office/drawing/2014/main" id="{359AD00A-5FBC-B200-D04E-2F48EB6606D7}"/>
              </a:ext>
            </a:extLst>
          </p:cNvPr>
          <p:cNvSpPr/>
          <p:nvPr/>
        </p:nvSpPr>
        <p:spPr>
          <a:xfrm>
            <a:off x="8376175" y="5347959"/>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30" name="Rectangle 9">
            <a:extLst>
              <a:ext uri="{FF2B5EF4-FFF2-40B4-BE49-F238E27FC236}">
                <a16:creationId xmlns:a16="http://schemas.microsoft.com/office/drawing/2014/main" id="{4EF232FA-4BF0-D884-5168-B13D96B9946F}"/>
              </a:ext>
            </a:extLst>
          </p:cNvPr>
          <p:cNvSpPr/>
          <p:nvPr/>
        </p:nvSpPr>
        <p:spPr>
          <a:xfrm>
            <a:off x="3396540" y="4187180"/>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31" name="TextBox 38">
            <a:extLst>
              <a:ext uri="{FF2B5EF4-FFF2-40B4-BE49-F238E27FC236}">
                <a16:creationId xmlns:a16="http://schemas.microsoft.com/office/drawing/2014/main" id="{1D4296E3-CB5E-008E-7D69-75E74F4416AD}"/>
              </a:ext>
            </a:extLst>
          </p:cNvPr>
          <p:cNvSpPr txBox="1"/>
          <p:nvPr/>
        </p:nvSpPr>
        <p:spPr>
          <a:xfrm>
            <a:off x="2275372" y="2956247"/>
            <a:ext cx="3617053" cy="707886"/>
          </a:xfrm>
          <a:prstGeom prst="rect">
            <a:avLst/>
          </a:prstGeom>
          <a:solidFill>
            <a:srgbClr val="F2F2F2"/>
          </a:solidFill>
        </p:spPr>
        <p:txBody>
          <a:bodyPr wrap="square">
            <a:spAutoFit/>
          </a:bodyPr>
          <a:lstStyle/>
          <a:p>
            <a:pPr algn="ctr"/>
            <a:r>
              <a:rPr lang="fr-BE" sz="1400" dirty="0" err="1">
                <a:solidFill>
                  <a:srgbClr val="243782"/>
                </a:solidFill>
              </a:rPr>
              <a:t>That's</a:t>
            </a:r>
            <a:r>
              <a:rPr lang="fr-BE" sz="1400" dirty="0">
                <a:solidFill>
                  <a:srgbClr val="243782"/>
                </a:solidFill>
              </a:rPr>
              <a:t> the right </a:t>
            </a:r>
            <a:r>
              <a:rPr lang="fr-BE" sz="1400" dirty="0" err="1">
                <a:solidFill>
                  <a:srgbClr val="243782"/>
                </a:solidFill>
              </a:rPr>
              <a:t>answer</a:t>
            </a:r>
            <a:r>
              <a:rPr lang="fr-BE" sz="1400" dirty="0">
                <a:solidFill>
                  <a:srgbClr val="243782"/>
                </a:solidFill>
              </a:rPr>
              <a:t>!</a:t>
            </a:r>
          </a:p>
          <a:p>
            <a:pPr algn="ctr"/>
            <a:endParaRPr lang="fr-BE" sz="1400" dirty="0">
              <a:solidFill>
                <a:srgbClr val="243782"/>
              </a:solidFill>
            </a:endParaRPr>
          </a:p>
          <a:p>
            <a:pPr algn="ctr"/>
            <a:r>
              <a:rPr lang="en-US" sz="1200" dirty="0">
                <a:solidFill>
                  <a:srgbClr val="243782"/>
                </a:solidFill>
              </a:rPr>
              <a:t>Click on “NEXT” to continue the training.</a:t>
            </a:r>
          </a:p>
        </p:txBody>
      </p:sp>
    </p:spTree>
    <p:custDataLst>
      <p:tags r:id="rId1"/>
    </p:custDataLst>
    <p:extLst>
      <p:ext uri="{BB962C8B-B14F-4D97-AF65-F5344CB8AC3E}">
        <p14:creationId xmlns:p14="http://schemas.microsoft.com/office/powerpoint/2010/main" val="1560006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sp>
        <p:nvSpPr>
          <p:cNvPr id="17" name="ZoneTexte 38">
            <a:extLst>
              <a:ext uri="{FF2B5EF4-FFF2-40B4-BE49-F238E27FC236}">
                <a16:creationId xmlns:a16="http://schemas.microsoft.com/office/drawing/2014/main" id="{7AD5A1D6-4337-7A52-1BE7-C44A2BEF3B26}"/>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extLst>
              <p:ext uri="{D42A27DB-BD31-4B8C-83A1-F6EECF244321}">
                <p14:modId xmlns:p14="http://schemas.microsoft.com/office/powerpoint/2010/main" val="792250647"/>
              </p:ext>
            </p:extLst>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67">
            <a:extLst>
              <a:ext uri="{FF2B5EF4-FFF2-40B4-BE49-F238E27FC236}">
                <a16:creationId xmlns:a16="http://schemas.microsoft.com/office/drawing/2014/main" id="{8426637E-4F6E-3E69-7D58-D0B9021F9558}"/>
              </a:ext>
            </a:extLst>
          </p:cNvPr>
          <p:cNvSpPr/>
          <p:nvPr/>
        </p:nvSpPr>
        <p:spPr>
          <a:xfrm>
            <a:off x="3016138" y="4022105"/>
            <a:ext cx="3217366"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New </a:t>
            </a:r>
            <a:r>
              <a:rPr lang="fr-BE" sz="1200" dirty="0" err="1">
                <a:solidFill>
                  <a:schemeClr val="bg1"/>
                </a:solidFill>
                <a:latin typeface="Encode Sans Expanded Black" panose="00000A05000000000000" pitchFamily="2" charset="0"/>
                <a:cs typeface="Arial" panose="020B0604020202020204" pitchFamily="34" charset="0"/>
              </a:rPr>
              <a:t>powertrains</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26" name="ZoneTexte 42">
            <a:extLst>
              <a:ext uri="{FF2B5EF4-FFF2-40B4-BE49-F238E27FC236}">
                <a16:creationId xmlns:a16="http://schemas.microsoft.com/office/drawing/2014/main" id="{338435BA-1FDD-F64F-8DB4-66BBECE9575A}"/>
              </a:ext>
            </a:extLst>
          </p:cNvPr>
          <p:cNvSpPr txBox="1"/>
          <p:nvPr/>
        </p:nvSpPr>
        <p:spPr>
          <a:xfrm>
            <a:off x="6233504" y="2867578"/>
            <a:ext cx="4170716" cy="1169551"/>
          </a:xfrm>
          <a:prstGeom prst="rect">
            <a:avLst/>
          </a:prstGeom>
          <a:noFill/>
        </p:spPr>
        <p:txBody>
          <a:bodyPr wrap="square" lIns="91440" tIns="45720" rIns="91440" bIns="45720" anchor="t">
            <a:spAutoFit/>
          </a:bodyPr>
          <a:lstStyle/>
          <a:p>
            <a:pPr fontAlgn="base"/>
            <a:r>
              <a:rPr lang="en-US" sz="1400" dirty="0">
                <a:solidFill>
                  <a:schemeClr val="bg1"/>
                </a:solidFill>
              </a:rPr>
              <a:t>As electrified vehicles are more expensive to buy, the sales approach must relate to usage cost (</a:t>
            </a:r>
            <a:r>
              <a:rPr lang="en-US" sz="1400" dirty="0" err="1">
                <a:solidFill>
                  <a:schemeClr val="bg1"/>
                </a:solidFill>
              </a:rPr>
              <a:t>TCO</a:t>
            </a:r>
            <a:r>
              <a:rPr lang="en-US" sz="1400" dirty="0">
                <a:solidFill>
                  <a:schemeClr val="bg1"/>
                </a:solidFill>
              </a:rPr>
              <a:t>), by focusing on their benefits in terms of taxation, subsidies and usage cost (consumption, maintenance).</a:t>
            </a:r>
            <a:endParaRPr lang="fr-BE" sz="1400" dirty="0">
              <a:solidFill>
                <a:schemeClr val="bg1"/>
              </a:solidFill>
            </a:endParaRPr>
          </a:p>
        </p:txBody>
      </p:sp>
      <p:pic>
        <p:nvPicPr>
          <p:cNvPr id="27" name="Picture 2" descr="Nissan présente la LEAF e+ pour plus d'autonomie – Autoalgerie.com">
            <a:extLst>
              <a:ext uri="{FF2B5EF4-FFF2-40B4-BE49-F238E27FC236}">
                <a16:creationId xmlns:a16="http://schemas.microsoft.com/office/drawing/2014/main" id="{EEBF9589-C34C-D466-010D-F07F467413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09" b="12187"/>
          <a:stretch/>
        </p:blipFill>
        <p:spPr bwMode="auto">
          <a:xfrm rot="38996">
            <a:off x="3487066" y="2863198"/>
            <a:ext cx="2409148" cy="119047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51C018A-D3DA-6631-B87F-9555E9848B5E}"/>
              </a:ext>
            </a:extLst>
          </p:cNvPr>
          <p:cNvSpPr/>
          <p:nvPr/>
        </p:nvSpPr>
        <p:spPr>
          <a:xfrm>
            <a:off x="3341005" y="4740747"/>
            <a:ext cx="1404000" cy="5294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fr-FR" sz="1400" dirty="0" err="1">
                <a:solidFill>
                  <a:schemeClr val="bg1"/>
                </a:solidFill>
                <a:latin typeface="+mj-lt"/>
              </a:rPr>
              <a:t>Takeaways</a:t>
            </a:r>
            <a:endParaRPr lang="fr-FR" sz="1400" b="0" i="0" dirty="0">
              <a:solidFill>
                <a:schemeClr val="bg1"/>
              </a:solidFill>
              <a:effectLst/>
              <a:latin typeface="+mj-lt"/>
            </a:endParaRPr>
          </a:p>
        </p:txBody>
      </p:sp>
    </p:spTree>
    <p:custDataLst>
      <p:tags r:id="rId1"/>
    </p:custDataLst>
    <p:extLst>
      <p:ext uri="{BB962C8B-B14F-4D97-AF65-F5344CB8AC3E}">
        <p14:creationId xmlns:p14="http://schemas.microsoft.com/office/powerpoint/2010/main" val="161964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67">
            <a:extLst>
              <a:ext uri="{FF2B5EF4-FFF2-40B4-BE49-F238E27FC236}">
                <a16:creationId xmlns:a16="http://schemas.microsoft.com/office/drawing/2014/main" id="{8426637E-4F6E-3E69-7D58-D0B9021F9558}"/>
              </a:ext>
            </a:extLst>
          </p:cNvPr>
          <p:cNvSpPr/>
          <p:nvPr/>
        </p:nvSpPr>
        <p:spPr>
          <a:xfrm>
            <a:off x="3016138" y="4022105"/>
            <a:ext cx="3217366"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New </a:t>
            </a:r>
            <a:r>
              <a:rPr lang="fr-BE" sz="1200" dirty="0" err="1">
                <a:solidFill>
                  <a:schemeClr val="bg1"/>
                </a:solidFill>
                <a:latin typeface="Encode Sans Expanded Black" panose="00000A05000000000000" pitchFamily="2" charset="0"/>
                <a:cs typeface="Arial" panose="020B0604020202020204" pitchFamily="34" charset="0"/>
              </a:rPr>
              <a:t>powertrains</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26" name="ZoneTexte 42">
            <a:extLst>
              <a:ext uri="{FF2B5EF4-FFF2-40B4-BE49-F238E27FC236}">
                <a16:creationId xmlns:a16="http://schemas.microsoft.com/office/drawing/2014/main" id="{338435BA-1FDD-F64F-8DB4-66BBECE9575A}"/>
              </a:ext>
            </a:extLst>
          </p:cNvPr>
          <p:cNvSpPr txBox="1"/>
          <p:nvPr/>
        </p:nvSpPr>
        <p:spPr>
          <a:xfrm>
            <a:off x="6233504" y="2867578"/>
            <a:ext cx="4170716" cy="1169551"/>
          </a:xfrm>
          <a:prstGeom prst="rect">
            <a:avLst/>
          </a:prstGeom>
          <a:noFill/>
        </p:spPr>
        <p:txBody>
          <a:bodyPr wrap="square" lIns="91440" tIns="45720" rIns="91440" bIns="45720" anchor="t">
            <a:spAutoFit/>
          </a:bodyPr>
          <a:lstStyle/>
          <a:p>
            <a:pPr fontAlgn="base"/>
            <a:r>
              <a:rPr lang="en-US" sz="1400" dirty="0">
                <a:solidFill>
                  <a:schemeClr val="bg1"/>
                </a:solidFill>
              </a:rPr>
              <a:t>As electrified vehicles are more expensive to buy, the sales approach must relate to usage cost (</a:t>
            </a:r>
            <a:r>
              <a:rPr lang="en-US" sz="1400" dirty="0" err="1">
                <a:solidFill>
                  <a:schemeClr val="bg1"/>
                </a:solidFill>
              </a:rPr>
              <a:t>TCO</a:t>
            </a:r>
            <a:r>
              <a:rPr lang="en-US" sz="1400" dirty="0">
                <a:solidFill>
                  <a:schemeClr val="bg1"/>
                </a:solidFill>
              </a:rPr>
              <a:t>), by focusing on their benefits in terms of taxation, subsidies and usage cost (consumption, maintenance).</a:t>
            </a:r>
            <a:endParaRPr lang="fr-BE" sz="1400" dirty="0">
              <a:solidFill>
                <a:schemeClr val="bg1"/>
              </a:solidFill>
            </a:endParaRPr>
          </a:p>
        </p:txBody>
      </p:sp>
      <p:pic>
        <p:nvPicPr>
          <p:cNvPr id="27" name="Picture 2" descr="Nissan présente la LEAF e+ pour plus d'autonomie – Autoalgerie.com">
            <a:extLst>
              <a:ext uri="{FF2B5EF4-FFF2-40B4-BE49-F238E27FC236}">
                <a16:creationId xmlns:a16="http://schemas.microsoft.com/office/drawing/2014/main" id="{EEBF9589-C34C-D466-010D-F07F467413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09" b="12187"/>
          <a:stretch/>
        </p:blipFill>
        <p:spPr bwMode="auto">
          <a:xfrm rot="38996">
            <a:off x="3487066" y="2863198"/>
            <a:ext cx="2409148" cy="119047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5693B94-0BD8-0186-D848-29C2A0AFD3BE}"/>
              </a:ext>
            </a:extLst>
          </p:cNvPr>
          <p:cNvSpPr/>
          <p:nvPr/>
        </p:nvSpPr>
        <p:spPr>
          <a:xfrm>
            <a:off x="4898144" y="4740747"/>
            <a:ext cx="5097707" cy="5294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US" sz="1400" dirty="0">
                <a:solidFill>
                  <a:schemeClr val="bg1"/>
                </a:solidFill>
                <a:latin typeface="+mj-lt"/>
              </a:rPr>
              <a:t>A higher purchase cost does not necessarily mean a higher cost of use (</a:t>
            </a:r>
            <a:r>
              <a:rPr lang="en-US" sz="1400" dirty="0" err="1">
                <a:solidFill>
                  <a:schemeClr val="bg1"/>
                </a:solidFill>
                <a:latin typeface="+mj-lt"/>
              </a:rPr>
              <a:t>TCO</a:t>
            </a:r>
            <a:r>
              <a:rPr lang="en-US" sz="1400" dirty="0">
                <a:solidFill>
                  <a:schemeClr val="bg1"/>
                </a:solidFill>
                <a:latin typeface="+mj-lt"/>
              </a:rPr>
              <a:t>)</a:t>
            </a:r>
            <a:endParaRPr lang="fr-FR" sz="1400" b="0" i="0" dirty="0">
              <a:solidFill>
                <a:schemeClr val="bg1"/>
              </a:solidFill>
              <a:effectLst/>
              <a:latin typeface="+mj-lt"/>
            </a:endParaRPr>
          </a:p>
        </p:txBody>
      </p:sp>
      <p:sp>
        <p:nvSpPr>
          <p:cNvPr id="14" name="Rectangle 13">
            <a:extLst>
              <a:ext uri="{FF2B5EF4-FFF2-40B4-BE49-F238E27FC236}">
                <a16:creationId xmlns:a16="http://schemas.microsoft.com/office/drawing/2014/main" id="{D1A71CAF-B96D-4149-F45D-D5EB40E456F7}"/>
              </a:ext>
            </a:extLst>
          </p:cNvPr>
          <p:cNvSpPr/>
          <p:nvPr/>
        </p:nvSpPr>
        <p:spPr>
          <a:xfrm>
            <a:off x="3341004" y="4740747"/>
            <a:ext cx="1404000" cy="5294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fr-FR" sz="1400" dirty="0" err="1">
                <a:solidFill>
                  <a:schemeClr val="bg1"/>
                </a:solidFill>
                <a:latin typeface="+mj-lt"/>
              </a:rPr>
              <a:t>Takeaways</a:t>
            </a:r>
            <a:endParaRPr lang="fr-FR" sz="1400" b="0" i="0" dirty="0">
              <a:solidFill>
                <a:schemeClr val="bg1"/>
              </a:solidFill>
              <a:effectLst/>
              <a:latin typeface="+mj-lt"/>
            </a:endParaRPr>
          </a:p>
        </p:txBody>
      </p:sp>
      <p:sp>
        <p:nvSpPr>
          <p:cNvPr id="2" name="ZoneTexte 38">
            <a:extLst>
              <a:ext uri="{FF2B5EF4-FFF2-40B4-BE49-F238E27FC236}">
                <a16:creationId xmlns:a16="http://schemas.microsoft.com/office/drawing/2014/main" id="{4BAA7A7E-2982-F1F0-3B00-BA332AD80240}"/>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Tree>
    <p:custDataLst>
      <p:tags r:id="rId1"/>
    </p:custDataLst>
    <p:extLst>
      <p:ext uri="{BB962C8B-B14F-4D97-AF65-F5344CB8AC3E}">
        <p14:creationId xmlns:p14="http://schemas.microsoft.com/office/powerpoint/2010/main" val="3682445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4"/>
          <a:stretch>
            <a:fillRect/>
          </a:stretch>
        </p:blipFill>
        <p:spPr>
          <a:xfrm>
            <a:off x="2813091" y="3896350"/>
            <a:ext cx="285790" cy="447737"/>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67">
            <a:extLst>
              <a:ext uri="{FF2B5EF4-FFF2-40B4-BE49-F238E27FC236}">
                <a16:creationId xmlns:a16="http://schemas.microsoft.com/office/drawing/2014/main" id="{5540C6DC-F859-BFBE-2E3F-A34F55BBF658}"/>
              </a:ext>
            </a:extLst>
          </p:cNvPr>
          <p:cNvSpPr/>
          <p:nvPr/>
        </p:nvSpPr>
        <p:spPr>
          <a:xfrm>
            <a:off x="3182282" y="4089082"/>
            <a:ext cx="2697972" cy="60007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Subsidies &amp; Taxation</a:t>
            </a:r>
          </a:p>
        </p:txBody>
      </p:sp>
      <p:pic>
        <p:nvPicPr>
          <p:cNvPr id="12" name="Picture 6" descr="RÃ©sultat de recherche d'images pour &quot;fiscalitÃ© auto&quot;">
            <a:extLst>
              <a:ext uri="{FF2B5EF4-FFF2-40B4-BE49-F238E27FC236}">
                <a16:creationId xmlns:a16="http://schemas.microsoft.com/office/drawing/2014/main" id="{76286BA4-5780-5DD1-3E7A-21A9A338C8F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3635110" y="3081544"/>
            <a:ext cx="1631839" cy="91843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42">
            <a:extLst>
              <a:ext uri="{FF2B5EF4-FFF2-40B4-BE49-F238E27FC236}">
                <a16:creationId xmlns:a16="http://schemas.microsoft.com/office/drawing/2014/main" id="{C512A60E-71E6-B7EC-1F91-7AEFB214178B}"/>
              </a:ext>
            </a:extLst>
          </p:cNvPr>
          <p:cNvSpPr txBox="1"/>
          <p:nvPr/>
        </p:nvSpPr>
        <p:spPr>
          <a:xfrm>
            <a:off x="5555467" y="3169618"/>
            <a:ext cx="4199179" cy="1169551"/>
          </a:xfrm>
          <a:prstGeom prst="rect">
            <a:avLst/>
          </a:prstGeom>
          <a:noFill/>
        </p:spPr>
        <p:txBody>
          <a:bodyPr wrap="square">
            <a:spAutoFit/>
          </a:bodyPr>
          <a:lstStyle/>
          <a:p>
            <a:pPr algn="l" rtl="0" fontAlgn="base"/>
            <a:r>
              <a:rPr lang="en-US" sz="1400" dirty="0">
                <a:solidFill>
                  <a:schemeClr val="bg1"/>
                </a:solidFill>
              </a:rPr>
              <a:t>The various taxes, fiscal aids and incentives for electrified vehicles can have a decisive impact on the </a:t>
            </a:r>
            <a:r>
              <a:rPr lang="en-US" sz="1400" dirty="0" err="1">
                <a:solidFill>
                  <a:schemeClr val="bg1"/>
                </a:solidFill>
              </a:rPr>
              <a:t>TCO</a:t>
            </a:r>
            <a:r>
              <a:rPr lang="en-US" sz="1400" dirty="0">
                <a:solidFill>
                  <a:schemeClr val="bg1"/>
                </a:solidFill>
              </a:rPr>
              <a:t> of a vehicle and on the decision to buy an internal combustion or electrified vehicle.</a:t>
            </a:r>
            <a:endParaRPr lang="fr-BE" sz="1400" dirty="0">
              <a:latin typeface="Calibri" panose="020F0502020204030204" pitchFamily="34" charset="0"/>
            </a:endParaRPr>
          </a:p>
        </p:txBody>
      </p:sp>
      <p:sp>
        <p:nvSpPr>
          <p:cNvPr id="2" name="TextBox 12">
            <a:extLst>
              <a:ext uri="{FF2B5EF4-FFF2-40B4-BE49-F238E27FC236}">
                <a16:creationId xmlns:a16="http://schemas.microsoft.com/office/drawing/2014/main" id="{357619A4-C633-49E8-BB3C-CDEB577355CB}"/>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ZoneTexte 38">
            <a:extLst>
              <a:ext uri="{FF2B5EF4-FFF2-40B4-BE49-F238E27FC236}">
                <a16:creationId xmlns:a16="http://schemas.microsoft.com/office/drawing/2014/main" id="{01B0526C-9B90-1DA0-194C-6E8CACCC9651}"/>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Tree>
    <p:custDataLst>
      <p:tags r:id="rId1"/>
    </p:custDataLst>
    <p:extLst>
      <p:ext uri="{BB962C8B-B14F-4D97-AF65-F5344CB8AC3E}">
        <p14:creationId xmlns:p14="http://schemas.microsoft.com/office/powerpoint/2010/main" val="2791673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4"/>
          <a:stretch>
            <a:fillRect/>
          </a:stretch>
        </p:blipFill>
        <p:spPr>
          <a:xfrm>
            <a:off x="2813091" y="3896350"/>
            <a:ext cx="285790" cy="447737"/>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67">
            <a:extLst>
              <a:ext uri="{FF2B5EF4-FFF2-40B4-BE49-F238E27FC236}">
                <a16:creationId xmlns:a16="http://schemas.microsoft.com/office/drawing/2014/main" id="{6A7D7EB1-0591-9DE7-357C-E83DF0735068}"/>
              </a:ext>
            </a:extLst>
          </p:cNvPr>
          <p:cNvSpPr/>
          <p:nvPr/>
        </p:nvSpPr>
        <p:spPr>
          <a:xfrm>
            <a:off x="2924548" y="4353692"/>
            <a:ext cx="2608355"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Maintenance</a:t>
            </a:r>
          </a:p>
        </p:txBody>
      </p:sp>
      <p:sp>
        <p:nvSpPr>
          <p:cNvPr id="21" name="ZoneTexte 42">
            <a:extLst>
              <a:ext uri="{FF2B5EF4-FFF2-40B4-BE49-F238E27FC236}">
                <a16:creationId xmlns:a16="http://schemas.microsoft.com/office/drawing/2014/main" id="{6C22C106-F66F-1139-00E0-F6261B8FF2AB}"/>
              </a:ext>
            </a:extLst>
          </p:cNvPr>
          <p:cNvSpPr txBox="1"/>
          <p:nvPr/>
        </p:nvSpPr>
        <p:spPr>
          <a:xfrm>
            <a:off x="5191728" y="3659220"/>
            <a:ext cx="4187181" cy="738664"/>
          </a:xfrm>
          <a:prstGeom prst="rect">
            <a:avLst/>
          </a:prstGeom>
          <a:noFill/>
        </p:spPr>
        <p:txBody>
          <a:bodyPr wrap="square">
            <a:spAutoFit/>
          </a:bodyPr>
          <a:lstStyle/>
          <a:p>
            <a:pPr algn="l" rtl="0" fontAlgn="base"/>
            <a:r>
              <a:rPr lang="en-US" sz="1400" dirty="0">
                <a:solidFill>
                  <a:schemeClr val="bg1"/>
                </a:solidFill>
              </a:rPr>
              <a:t>On average, the running costs of full-electric vehicles are 30% lower than for an equivalent model with an internal combustion engine.</a:t>
            </a:r>
            <a:endParaRPr lang="fr-BE" sz="1400" dirty="0">
              <a:latin typeface="Calibri" panose="020F0502020204030204" pitchFamily="34" charset="0"/>
            </a:endParaRPr>
          </a:p>
        </p:txBody>
      </p:sp>
      <p:pic>
        <p:nvPicPr>
          <p:cNvPr id="25" name="Image 3">
            <a:extLst>
              <a:ext uri="{FF2B5EF4-FFF2-40B4-BE49-F238E27FC236}">
                <a16:creationId xmlns:a16="http://schemas.microsoft.com/office/drawing/2014/main" id="{C800E7AC-5C54-6DE3-145D-C62BB8D233CF}"/>
              </a:ext>
            </a:extLst>
          </p:cNvPr>
          <p:cNvPicPr>
            <a:picLocks noChangeAspect="1"/>
          </p:cNvPicPr>
          <p:nvPr/>
        </p:nvPicPr>
        <p:blipFill>
          <a:blip r:embed="rId6" cstate="print">
            <a:alphaModFix amt="7200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77936" y="3339653"/>
            <a:ext cx="1190982" cy="1113394"/>
          </a:xfrm>
          <a:prstGeom prst="rect">
            <a:avLst/>
          </a:prstGeom>
        </p:spPr>
      </p:pic>
      <p:sp>
        <p:nvSpPr>
          <p:cNvPr id="2" name="TextBox 12">
            <a:extLst>
              <a:ext uri="{FF2B5EF4-FFF2-40B4-BE49-F238E27FC236}">
                <a16:creationId xmlns:a16="http://schemas.microsoft.com/office/drawing/2014/main" id="{BAFCE986-59C1-8DF3-65AE-D0BE2F5A6D45}"/>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ZoneTexte 38">
            <a:extLst>
              <a:ext uri="{FF2B5EF4-FFF2-40B4-BE49-F238E27FC236}">
                <a16:creationId xmlns:a16="http://schemas.microsoft.com/office/drawing/2014/main" id="{2501F22E-3813-9AD3-34AF-7B8E79B28457}"/>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Tree>
    <p:custDataLst>
      <p:tags r:id="rId1"/>
    </p:custDataLst>
    <p:extLst>
      <p:ext uri="{BB962C8B-B14F-4D97-AF65-F5344CB8AC3E}">
        <p14:creationId xmlns:p14="http://schemas.microsoft.com/office/powerpoint/2010/main" val="984461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4"/>
          <a:stretch>
            <a:fillRect/>
          </a:stretch>
        </p:blipFill>
        <p:spPr>
          <a:xfrm>
            <a:off x="2813091" y="3896350"/>
            <a:ext cx="285790" cy="447737"/>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67">
            <a:extLst>
              <a:ext uri="{FF2B5EF4-FFF2-40B4-BE49-F238E27FC236}">
                <a16:creationId xmlns:a16="http://schemas.microsoft.com/office/drawing/2014/main" id="{C9209D17-F5F6-F247-7448-0CE526ED8D57}"/>
              </a:ext>
            </a:extLst>
          </p:cNvPr>
          <p:cNvSpPr/>
          <p:nvPr/>
        </p:nvSpPr>
        <p:spPr>
          <a:xfrm>
            <a:off x="2487972" y="4038970"/>
            <a:ext cx="3291507"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Energy </a:t>
            </a:r>
            <a:r>
              <a:rPr lang="fr-BE" sz="1200" dirty="0" err="1">
                <a:solidFill>
                  <a:schemeClr val="bg1"/>
                </a:solidFill>
                <a:latin typeface="Encode Sans Expanded Black" panose="00000A05000000000000" pitchFamily="2" charset="0"/>
                <a:cs typeface="Arial" panose="020B0604020202020204" pitchFamily="34" charset="0"/>
              </a:rPr>
              <a:t>consumption</a:t>
            </a:r>
            <a:r>
              <a:rPr lang="fr-BE" sz="1200" dirty="0">
                <a:solidFill>
                  <a:schemeClr val="bg1"/>
                </a:solidFill>
                <a:latin typeface="Encode Sans Expanded Black" panose="00000A05000000000000" pitchFamily="2" charset="0"/>
                <a:cs typeface="Arial" panose="020B0604020202020204" pitchFamily="34" charset="0"/>
              </a:rPr>
              <a:t> </a:t>
            </a:r>
          </a:p>
        </p:txBody>
      </p:sp>
      <p:sp>
        <p:nvSpPr>
          <p:cNvPr id="26" name="ZoneTexte 36">
            <a:extLst>
              <a:ext uri="{FF2B5EF4-FFF2-40B4-BE49-F238E27FC236}">
                <a16:creationId xmlns:a16="http://schemas.microsoft.com/office/drawing/2014/main" id="{143D1871-9BB6-F38B-197D-AA46C3C751C6}"/>
              </a:ext>
            </a:extLst>
          </p:cNvPr>
          <p:cNvSpPr txBox="1"/>
          <p:nvPr/>
        </p:nvSpPr>
        <p:spPr>
          <a:xfrm>
            <a:off x="5168570" y="2702953"/>
            <a:ext cx="4661230" cy="1646605"/>
          </a:xfrm>
          <a:prstGeom prst="rect">
            <a:avLst/>
          </a:prstGeom>
          <a:noFill/>
        </p:spPr>
        <p:txBody>
          <a:bodyPr wrap="square" lIns="91440" tIns="45720" rIns="91440" bIns="45720" anchor="t">
            <a:spAutoFit/>
          </a:bodyPr>
          <a:lstStyle/>
          <a:p>
            <a:pPr fontAlgn="base"/>
            <a:r>
              <a:rPr lang="en-US" sz="1200" dirty="0">
                <a:solidFill>
                  <a:schemeClr val="bg1"/>
                </a:solidFill>
              </a:rPr>
              <a:t>Fuel/energy consumption is affected by</a:t>
            </a:r>
            <a:endParaRPr lang="fr-BE" sz="1200" dirty="0">
              <a:solidFill>
                <a:schemeClr val="bg1"/>
              </a:solidFill>
            </a:endParaRPr>
          </a:p>
          <a:p>
            <a:pPr marL="171450" indent="-171450" fontAlgn="base">
              <a:buFont typeface="Arial" panose="020B0604020202020204" pitchFamily="34" charset="0"/>
              <a:buChar char="•"/>
            </a:pPr>
            <a:endParaRPr lang="fr-BE" sz="1200" dirty="0">
              <a:solidFill>
                <a:schemeClr val="bg1"/>
              </a:solidFill>
            </a:endParaRPr>
          </a:p>
          <a:p>
            <a:pPr marL="171450" indent="-171450" fontAlgn="base">
              <a:buFont typeface="Arial" panose="020B0604020202020204" pitchFamily="34" charset="0"/>
              <a:buChar char="•"/>
            </a:pPr>
            <a:r>
              <a:rPr lang="en-US" sz="1100" dirty="0">
                <a:solidFill>
                  <a:schemeClr val="bg1"/>
                </a:solidFill>
              </a:rPr>
              <a:t>Charging frequency for PHEVs</a:t>
            </a:r>
          </a:p>
          <a:p>
            <a:pPr marL="171450" indent="-171450" fontAlgn="base">
              <a:buFont typeface="Arial" panose="020B0604020202020204" pitchFamily="34" charset="0"/>
              <a:buChar char="•"/>
            </a:pPr>
            <a:r>
              <a:rPr lang="en-US" sz="1100" dirty="0">
                <a:solidFill>
                  <a:schemeClr val="bg1"/>
                </a:solidFill>
              </a:rPr>
              <a:t>Price of electricity according to the facilities used, whether private or public</a:t>
            </a:r>
          </a:p>
          <a:p>
            <a:pPr marL="171450" indent="-171450" fontAlgn="base">
              <a:buFont typeface="Arial" panose="020B0604020202020204" pitchFamily="34" charset="0"/>
              <a:buChar char="•"/>
            </a:pPr>
            <a:r>
              <a:rPr lang="en-US" sz="1100" dirty="0">
                <a:solidFill>
                  <a:schemeClr val="bg1"/>
                </a:solidFill>
              </a:rPr>
              <a:t>Speed</a:t>
            </a:r>
          </a:p>
          <a:p>
            <a:pPr marL="171450" indent="-171450" fontAlgn="base">
              <a:buFont typeface="Arial" panose="020B0604020202020204" pitchFamily="34" charset="0"/>
              <a:buChar char="•"/>
            </a:pPr>
            <a:r>
              <a:rPr lang="en-US" sz="1100" dirty="0">
                <a:solidFill>
                  <a:schemeClr val="bg1"/>
                </a:solidFill>
              </a:rPr>
              <a:t>Use of heating and air conditioning</a:t>
            </a:r>
          </a:p>
          <a:p>
            <a:pPr marL="171450" indent="-171450" fontAlgn="base">
              <a:buFont typeface="Arial" panose="020B0604020202020204" pitchFamily="34" charset="0"/>
              <a:buChar char="•"/>
            </a:pPr>
            <a:r>
              <a:rPr lang="en-US" sz="1100" dirty="0">
                <a:solidFill>
                  <a:schemeClr val="bg1"/>
                </a:solidFill>
              </a:rPr>
              <a:t>Driver’s driving style, route topography, load carried, </a:t>
            </a:r>
            <a:r>
              <a:rPr lang="en-US" sz="1100" dirty="0" err="1">
                <a:solidFill>
                  <a:schemeClr val="bg1"/>
                </a:solidFill>
              </a:rPr>
              <a:t>tyre</a:t>
            </a:r>
            <a:r>
              <a:rPr lang="en-US" sz="1100" dirty="0">
                <a:solidFill>
                  <a:schemeClr val="bg1"/>
                </a:solidFill>
              </a:rPr>
              <a:t> pressure, outside temperature, etc.</a:t>
            </a:r>
            <a:endParaRPr lang="fr-BE" sz="1100" dirty="0">
              <a:solidFill>
                <a:schemeClr val="bg1"/>
              </a:solidFill>
            </a:endParaRPr>
          </a:p>
        </p:txBody>
      </p:sp>
      <p:pic>
        <p:nvPicPr>
          <p:cNvPr id="27" name="Image 199">
            <a:extLst>
              <a:ext uri="{FF2B5EF4-FFF2-40B4-BE49-F238E27FC236}">
                <a16:creationId xmlns:a16="http://schemas.microsoft.com/office/drawing/2014/main" id="{7BBB226F-5A09-9A06-9EA3-5383B907E704}"/>
              </a:ext>
            </a:extLst>
          </p:cNvPr>
          <p:cNvPicPr>
            <a:picLocks noChangeAspect="1"/>
          </p:cNvPicPr>
          <p:nvPr/>
        </p:nvPicPr>
        <p:blipFill>
          <a:blip r:embed="rId6"/>
          <a:stretch>
            <a:fillRect/>
          </a:stretch>
        </p:blipFill>
        <p:spPr>
          <a:xfrm>
            <a:off x="3269131" y="3309512"/>
            <a:ext cx="1834963" cy="840104"/>
          </a:xfrm>
          <a:prstGeom prst="ellipse">
            <a:avLst/>
          </a:prstGeom>
        </p:spPr>
      </p:pic>
      <p:sp>
        <p:nvSpPr>
          <p:cNvPr id="2" name="TextBox 12">
            <a:extLst>
              <a:ext uri="{FF2B5EF4-FFF2-40B4-BE49-F238E27FC236}">
                <a16:creationId xmlns:a16="http://schemas.microsoft.com/office/drawing/2014/main" id="{D8CA77DB-7CCD-6B72-5AC4-40A66DE302B5}"/>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ZoneTexte 38">
            <a:extLst>
              <a:ext uri="{FF2B5EF4-FFF2-40B4-BE49-F238E27FC236}">
                <a16:creationId xmlns:a16="http://schemas.microsoft.com/office/drawing/2014/main" id="{AFF42214-07FF-6A9C-7F6D-A692E80F7585}"/>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
        <p:nvSpPr>
          <p:cNvPr id="4" name="Rectangle 29">
            <a:extLst>
              <a:ext uri="{FF2B5EF4-FFF2-40B4-BE49-F238E27FC236}">
                <a16:creationId xmlns:a16="http://schemas.microsoft.com/office/drawing/2014/main" id="{42EF049A-A85A-078F-ECF4-43F292B80AB6}"/>
              </a:ext>
            </a:extLst>
          </p:cNvPr>
          <p:cNvSpPr/>
          <p:nvPr/>
        </p:nvSpPr>
        <p:spPr>
          <a:xfrm>
            <a:off x="3674961" y="4663755"/>
            <a:ext cx="1404000" cy="847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fr-FR" sz="1400" dirty="0" err="1">
                <a:solidFill>
                  <a:schemeClr val="bg1"/>
                </a:solidFill>
                <a:latin typeface="+mj-lt"/>
              </a:rPr>
              <a:t>Takeaways</a:t>
            </a:r>
            <a:endParaRPr lang="fr-FR" sz="1400" b="0" i="0" dirty="0">
              <a:solidFill>
                <a:schemeClr val="bg1"/>
              </a:solidFill>
              <a:effectLst/>
              <a:latin typeface="+mj-lt"/>
            </a:endParaRPr>
          </a:p>
        </p:txBody>
      </p:sp>
    </p:spTree>
    <p:custDataLst>
      <p:tags r:id="rId1"/>
    </p:custDataLst>
    <p:extLst>
      <p:ext uri="{BB962C8B-B14F-4D97-AF65-F5344CB8AC3E}">
        <p14:creationId xmlns:p14="http://schemas.microsoft.com/office/powerpoint/2010/main" val="1939833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4"/>
          <a:stretch>
            <a:fillRect/>
          </a:stretch>
        </p:blipFill>
        <p:spPr>
          <a:xfrm>
            <a:off x="2813091" y="3896350"/>
            <a:ext cx="285790" cy="447737"/>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5"/>
          </a:graphicData>
        </a:graphic>
      </p:graphicFrame>
      <p:pic>
        <p:nvPicPr>
          <p:cNvPr id="27" name="Image 199">
            <a:extLst>
              <a:ext uri="{FF2B5EF4-FFF2-40B4-BE49-F238E27FC236}">
                <a16:creationId xmlns:a16="http://schemas.microsoft.com/office/drawing/2014/main" id="{7BBB226F-5A09-9A06-9EA3-5383B907E704}"/>
              </a:ext>
            </a:extLst>
          </p:cNvPr>
          <p:cNvPicPr>
            <a:picLocks noChangeAspect="1"/>
          </p:cNvPicPr>
          <p:nvPr/>
        </p:nvPicPr>
        <p:blipFill>
          <a:blip r:embed="rId6"/>
          <a:stretch>
            <a:fillRect/>
          </a:stretch>
        </p:blipFill>
        <p:spPr>
          <a:xfrm>
            <a:off x="3269131" y="3309512"/>
            <a:ext cx="1834963" cy="840104"/>
          </a:xfrm>
          <a:prstGeom prst="ellipse">
            <a:avLst/>
          </a:prstGeom>
        </p:spPr>
      </p:pic>
      <p:sp>
        <p:nvSpPr>
          <p:cNvPr id="28" name="Rectangle 27">
            <a:extLst>
              <a:ext uri="{FF2B5EF4-FFF2-40B4-BE49-F238E27FC236}">
                <a16:creationId xmlns:a16="http://schemas.microsoft.com/office/drawing/2014/main" id="{429E9C7F-AA59-CC64-0BA3-B87C82ACA1FD}"/>
              </a:ext>
            </a:extLst>
          </p:cNvPr>
          <p:cNvSpPr/>
          <p:nvPr/>
        </p:nvSpPr>
        <p:spPr>
          <a:xfrm>
            <a:off x="5168570" y="4663755"/>
            <a:ext cx="5097707" cy="847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US" sz="1400" dirty="0">
                <a:solidFill>
                  <a:schemeClr val="bg1"/>
                </a:solidFill>
                <a:latin typeface="+mj-lt"/>
              </a:rPr>
              <a:t>100 km in a 100% electric vehicle cost about four times less than in an equivalent vehicle with an internal combustion engine!</a:t>
            </a:r>
            <a:endParaRPr lang="fr-FR" sz="1400" dirty="0">
              <a:solidFill>
                <a:schemeClr val="bg1"/>
              </a:solidFill>
              <a:latin typeface="+mj-lt"/>
            </a:endParaRPr>
          </a:p>
        </p:txBody>
      </p:sp>
      <p:sp>
        <p:nvSpPr>
          <p:cNvPr id="2" name="TextBox 12">
            <a:extLst>
              <a:ext uri="{FF2B5EF4-FFF2-40B4-BE49-F238E27FC236}">
                <a16:creationId xmlns:a16="http://schemas.microsoft.com/office/drawing/2014/main" id="{6823B66F-B969-6B14-3154-26DE10F05CD0}"/>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ZoneTexte 38">
            <a:extLst>
              <a:ext uri="{FF2B5EF4-FFF2-40B4-BE49-F238E27FC236}">
                <a16:creationId xmlns:a16="http://schemas.microsoft.com/office/drawing/2014/main" id="{F5BF48C0-ADED-4EE2-2F92-D2A4D63EF5A8}"/>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
        <p:nvSpPr>
          <p:cNvPr id="4" name="Rectangle 67">
            <a:extLst>
              <a:ext uri="{FF2B5EF4-FFF2-40B4-BE49-F238E27FC236}">
                <a16:creationId xmlns:a16="http://schemas.microsoft.com/office/drawing/2014/main" id="{70366028-269B-9ADF-86BB-080BEF4EBE3E}"/>
              </a:ext>
            </a:extLst>
          </p:cNvPr>
          <p:cNvSpPr/>
          <p:nvPr/>
        </p:nvSpPr>
        <p:spPr>
          <a:xfrm>
            <a:off x="2487972" y="4038970"/>
            <a:ext cx="3291507"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Energy </a:t>
            </a:r>
            <a:r>
              <a:rPr lang="fr-BE" sz="1200" dirty="0" err="1">
                <a:solidFill>
                  <a:schemeClr val="bg1"/>
                </a:solidFill>
                <a:latin typeface="Encode Sans Expanded Black" panose="00000A05000000000000" pitchFamily="2" charset="0"/>
                <a:cs typeface="Arial" panose="020B0604020202020204" pitchFamily="34" charset="0"/>
              </a:rPr>
              <a:t>consumption</a:t>
            </a:r>
            <a:r>
              <a:rPr lang="fr-BE" sz="1200" dirty="0">
                <a:solidFill>
                  <a:schemeClr val="bg1"/>
                </a:solidFill>
                <a:latin typeface="Encode Sans Expanded Black" panose="00000A05000000000000" pitchFamily="2" charset="0"/>
                <a:cs typeface="Arial" panose="020B0604020202020204" pitchFamily="34" charset="0"/>
              </a:rPr>
              <a:t> </a:t>
            </a:r>
          </a:p>
        </p:txBody>
      </p:sp>
      <p:sp>
        <p:nvSpPr>
          <p:cNvPr id="5" name="ZoneTexte 36">
            <a:extLst>
              <a:ext uri="{FF2B5EF4-FFF2-40B4-BE49-F238E27FC236}">
                <a16:creationId xmlns:a16="http://schemas.microsoft.com/office/drawing/2014/main" id="{D62AB5F1-9095-F757-24C2-81A6EDD0A76F}"/>
              </a:ext>
            </a:extLst>
          </p:cNvPr>
          <p:cNvSpPr txBox="1"/>
          <p:nvPr/>
        </p:nvSpPr>
        <p:spPr>
          <a:xfrm>
            <a:off x="5168570" y="2702953"/>
            <a:ext cx="4661230" cy="1646605"/>
          </a:xfrm>
          <a:prstGeom prst="rect">
            <a:avLst/>
          </a:prstGeom>
          <a:noFill/>
        </p:spPr>
        <p:txBody>
          <a:bodyPr wrap="square" lIns="91440" tIns="45720" rIns="91440" bIns="45720" anchor="t">
            <a:spAutoFit/>
          </a:bodyPr>
          <a:lstStyle/>
          <a:p>
            <a:pPr fontAlgn="base"/>
            <a:r>
              <a:rPr lang="en-US" sz="1200" dirty="0">
                <a:solidFill>
                  <a:schemeClr val="bg1"/>
                </a:solidFill>
              </a:rPr>
              <a:t>Fuel/energy consumption is affected by</a:t>
            </a:r>
            <a:endParaRPr lang="fr-BE" sz="1200" dirty="0">
              <a:solidFill>
                <a:schemeClr val="bg1"/>
              </a:solidFill>
            </a:endParaRPr>
          </a:p>
          <a:p>
            <a:pPr marL="171450" indent="-171450" fontAlgn="base">
              <a:buFont typeface="Arial" panose="020B0604020202020204" pitchFamily="34" charset="0"/>
              <a:buChar char="•"/>
            </a:pPr>
            <a:endParaRPr lang="fr-BE" sz="1200" dirty="0">
              <a:solidFill>
                <a:schemeClr val="bg1"/>
              </a:solidFill>
            </a:endParaRPr>
          </a:p>
          <a:p>
            <a:pPr marL="171450" indent="-171450" fontAlgn="base">
              <a:buFont typeface="Arial" panose="020B0604020202020204" pitchFamily="34" charset="0"/>
              <a:buChar char="•"/>
            </a:pPr>
            <a:r>
              <a:rPr lang="en-US" sz="1100" dirty="0">
                <a:solidFill>
                  <a:schemeClr val="bg1"/>
                </a:solidFill>
              </a:rPr>
              <a:t>Charging frequency for PHEVs</a:t>
            </a:r>
          </a:p>
          <a:p>
            <a:pPr marL="171450" indent="-171450" fontAlgn="base">
              <a:buFont typeface="Arial" panose="020B0604020202020204" pitchFamily="34" charset="0"/>
              <a:buChar char="•"/>
            </a:pPr>
            <a:r>
              <a:rPr lang="en-US" sz="1100" dirty="0">
                <a:solidFill>
                  <a:schemeClr val="bg1"/>
                </a:solidFill>
              </a:rPr>
              <a:t>Price of electricity according to the facilities used, whether private or public</a:t>
            </a:r>
          </a:p>
          <a:p>
            <a:pPr marL="171450" indent="-171450" fontAlgn="base">
              <a:buFont typeface="Arial" panose="020B0604020202020204" pitchFamily="34" charset="0"/>
              <a:buChar char="•"/>
            </a:pPr>
            <a:r>
              <a:rPr lang="en-US" sz="1100" dirty="0">
                <a:solidFill>
                  <a:schemeClr val="bg1"/>
                </a:solidFill>
              </a:rPr>
              <a:t>Speed</a:t>
            </a:r>
          </a:p>
          <a:p>
            <a:pPr marL="171450" indent="-171450" fontAlgn="base">
              <a:buFont typeface="Arial" panose="020B0604020202020204" pitchFamily="34" charset="0"/>
              <a:buChar char="•"/>
            </a:pPr>
            <a:r>
              <a:rPr lang="en-US" sz="1100" dirty="0">
                <a:solidFill>
                  <a:schemeClr val="bg1"/>
                </a:solidFill>
              </a:rPr>
              <a:t>Use of heating and air conditioning</a:t>
            </a:r>
          </a:p>
          <a:p>
            <a:pPr marL="171450" indent="-171450" fontAlgn="base">
              <a:buFont typeface="Arial" panose="020B0604020202020204" pitchFamily="34" charset="0"/>
              <a:buChar char="•"/>
            </a:pPr>
            <a:r>
              <a:rPr lang="en-US" sz="1100" dirty="0">
                <a:solidFill>
                  <a:schemeClr val="bg1"/>
                </a:solidFill>
              </a:rPr>
              <a:t>Driver’s driving style, route topography, load carried, </a:t>
            </a:r>
            <a:r>
              <a:rPr lang="en-US" sz="1100" dirty="0" err="1">
                <a:solidFill>
                  <a:schemeClr val="bg1"/>
                </a:solidFill>
              </a:rPr>
              <a:t>tyre</a:t>
            </a:r>
            <a:r>
              <a:rPr lang="en-US" sz="1100" dirty="0">
                <a:solidFill>
                  <a:schemeClr val="bg1"/>
                </a:solidFill>
              </a:rPr>
              <a:t> pressure, outside temperature, etc.</a:t>
            </a:r>
            <a:endParaRPr lang="fr-BE" sz="1100" dirty="0">
              <a:solidFill>
                <a:schemeClr val="bg1"/>
              </a:solidFill>
            </a:endParaRPr>
          </a:p>
        </p:txBody>
      </p:sp>
      <p:sp>
        <p:nvSpPr>
          <p:cNvPr id="6" name="Rectangle 29">
            <a:extLst>
              <a:ext uri="{FF2B5EF4-FFF2-40B4-BE49-F238E27FC236}">
                <a16:creationId xmlns:a16="http://schemas.microsoft.com/office/drawing/2014/main" id="{A7142F5C-9E35-087C-878F-E0ABB414FFBC}"/>
              </a:ext>
            </a:extLst>
          </p:cNvPr>
          <p:cNvSpPr/>
          <p:nvPr/>
        </p:nvSpPr>
        <p:spPr>
          <a:xfrm>
            <a:off x="3674961" y="4663755"/>
            <a:ext cx="1404000" cy="8474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fr-FR" sz="1400" dirty="0" err="1">
                <a:solidFill>
                  <a:schemeClr val="bg1"/>
                </a:solidFill>
                <a:latin typeface="+mj-lt"/>
              </a:rPr>
              <a:t>Takeaways</a:t>
            </a:r>
            <a:endParaRPr lang="fr-FR" sz="1400" b="0" i="0" dirty="0">
              <a:solidFill>
                <a:schemeClr val="bg1"/>
              </a:solidFill>
              <a:effectLst/>
              <a:latin typeface="+mj-lt"/>
            </a:endParaRPr>
          </a:p>
        </p:txBody>
      </p:sp>
    </p:spTree>
    <p:custDataLst>
      <p:tags r:id="rId1"/>
    </p:custDataLst>
    <p:extLst>
      <p:ext uri="{BB962C8B-B14F-4D97-AF65-F5344CB8AC3E}">
        <p14:creationId xmlns:p14="http://schemas.microsoft.com/office/powerpoint/2010/main" val="1616206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2"/>
          <a:stretch>
            <a:fillRect/>
          </a:stretch>
        </p:blipFill>
        <p:spPr>
          <a:xfrm>
            <a:off x="10079433" y="3874778"/>
            <a:ext cx="419158" cy="438211"/>
          </a:xfrm>
          <a:prstGeom prst="rect">
            <a:avLst/>
          </a:prstGeom>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3"/>
          <a:stretch>
            <a:fillRect/>
          </a:stretch>
        </p:blipFill>
        <p:spPr>
          <a:xfrm>
            <a:off x="2813091" y="3896350"/>
            <a:ext cx="285790" cy="447737"/>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67">
            <a:extLst>
              <a:ext uri="{FF2B5EF4-FFF2-40B4-BE49-F238E27FC236}">
                <a16:creationId xmlns:a16="http://schemas.microsoft.com/office/drawing/2014/main" id="{2BB725AA-B87C-DE3B-2FA3-DB4AC35D05F5}"/>
              </a:ext>
            </a:extLst>
          </p:cNvPr>
          <p:cNvSpPr/>
          <p:nvPr/>
        </p:nvSpPr>
        <p:spPr>
          <a:xfrm>
            <a:off x="3023215" y="4388041"/>
            <a:ext cx="2608355" cy="600075"/>
          </a:xfrm>
          <a:prstGeom prst="pentagon">
            <a:avLst/>
          </a:prstGeom>
          <a:noFill/>
          <a:ln>
            <a:noFill/>
          </a:ln>
        </p:spPr>
        <p:txBody>
          <a:bodyPr wrap="square">
            <a:spAutoFit/>
          </a:bodyPr>
          <a:lstStyle/>
          <a:p>
            <a:pPr algn="ctr"/>
            <a:r>
              <a:rPr lang="fr-BE" sz="1200" dirty="0" err="1">
                <a:solidFill>
                  <a:schemeClr val="bg1"/>
                </a:solidFill>
                <a:latin typeface="Encode Sans Expanded Black" panose="00000A05000000000000" pitchFamily="2" charset="0"/>
                <a:cs typeface="Arial" panose="020B0604020202020204" pitchFamily="34" charset="0"/>
              </a:rPr>
              <a:t>Operational</a:t>
            </a:r>
            <a:r>
              <a:rPr lang="fr-BE" sz="1200" dirty="0">
                <a:solidFill>
                  <a:schemeClr val="bg1"/>
                </a:solidFill>
                <a:latin typeface="Encode Sans Expanded Black" panose="00000A05000000000000" pitchFamily="2" charset="0"/>
                <a:cs typeface="Arial" panose="020B0604020202020204" pitchFamily="34" charset="0"/>
              </a:rPr>
              <a:t> leasing</a:t>
            </a:r>
          </a:p>
        </p:txBody>
      </p:sp>
      <p:pic>
        <p:nvPicPr>
          <p:cNvPr id="21" name="Picture 4" descr="RÃ©sultat de recherche d'images pour &quot;choix&quot;">
            <a:extLst>
              <a:ext uri="{FF2B5EF4-FFF2-40B4-BE49-F238E27FC236}">
                <a16:creationId xmlns:a16="http://schemas.microsoft.com/office/drawing/2014/main" id="{584B4B5D-4FB2-65C8-BE03-E0B701A8EB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2108" y="3148713"/>
            <a:ext cx="1865856" cy="137973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0">
            <a:extLst>
              <a:ext uri="{FF2B5EF4-FFF2-40B4-BE49-F238E27FC236}">
                <a16:creationId xmlns:a16="http://schemas.microsoft.com/office/drawing/2014/main" id="{57EF5653-E953-7F0E-4AE1-5B9740CCAEE2}"/>
              </a:ext>
            </a:extLst>
          </p:cNvPr>
          <p:cNvSpPr txBox="1"/>
          <p:nvPr/>
        </p:nvSpPr>
        <p:spPr>
          <a:xfrm>
            <a:off x="5481111" y="2809822"/>
            <a:ext cx="4598322" cy="2431435"/>
          </a:xfrm>
          <a:prstGeom prst="rect">
            <a:avLst/>
          </a:prstGeom>
          <a:noFill/>
        </p:spPr>
        <p:txBody>
          <a:bodyPr wrap="square" lIns="91440" tIns="45720" rIns="91440" bIns="45720" anchor="t">
            <a:spAutoFit/>
          </a:bodyPr>
          <a:lstStyle/>
          <a:p>
            <a:pPr fontAlgn="base">
              <a:spcBef>
                <a:spcPts val="600"/>
              </a:spcBef>
            </a:pPr>
            <a:r>
              <a:rPr lang="en-US" sz="1200" dirty="0">
                <a:solidFill>
                  <a:schemeClr val="bg1"/>
                </a:solidFill>
              </a:rPr>
              <a:t>A financing scheme experiencing growth, because:</a:t>
            </a:r>
            <a:endParaRPr lang="fr-BE" sz="1200" dirty="0">
              <a:solidFill>
                <a:schemeClr val="bg1"/>
              </a:solidFill>
            </a:endParaRPr>
          </a:p>
          <a:p>
            <a:pPr marL="285750" indent="-285750" fontAlgn="base">
              <a:spcBef>
                <a:spcPts val="600"/>
              </a:spcBef>
              <a:buFont typeface="Courier New" panose="02070309020205020404" pitchFamily="49" charset="0"/>
              <a:buChar char="o"/>
            </a:pPr>
            <a:r>
              <a:rPr lang="en-US" sz="1200" dirty="0">
                <a:solidFill>
                  <a:schemeClr val="bg1"/>
                </a:solidFill>
              </a:rPr>
              <a:t>It offers vehicle use for a controlled monthly budget. </a:t>
            </a:r>
          </a:p>
          <a:p>
            <a:pPr marL="285750" indent="-285750" fontAlgn="base">
              <a:spcBef>
                <a:spcPts val="600"/>
              </a:spcBef>
              <a:buFont typeface="Courier New" panose="02070309020205020404" pitchFamily="49" charset="0"/>
              <a:buChar char="o"/>
            </a:pPr>
            <a:r>
              <a:rPr lang="en-US" sz="1200" dirty="0">
                <a:solidFill>
                  <a:schemeClr val="bg1"/>
                </a:solidFill>
              </a:rPr>
              <a:t>“All-inclusive” lease payments, so the customer only pays for the actual usage of their vehicle. That’s why this product is suitable for </a:t>
            </a:r>
            <a:r>
              <a:rPr lang="en-US" sz="1200" dirty="0" err="1">
                <a:solidFill>
                  <a:schemeClr val="bg1"/>
                </a:solidFill>
              </a:rPr>
              <a:t>LEVs</a:t>
            </a:r>
            <a:r>
              <a:rPr lang="en-US" sz="1200" dirty="0">
                <a:solidFill>
                  <a:schemeClr val="bg1"/>
                </a:solidFill>
              </a:rPr>
              <a:t> and their higher purchase costs.</a:t>
            </a:r>
          </a:p>
          <a:p>
            <a:pPr marL="285750" indent="-285750" fontAlgn="base">
              <a:spcBef>
                <a:spcPts val="600"/>
              </a:spcBef>
              <a:buFont typeface="Courier New" panose="02070309020205020404" pitchFamily="49" charset="0"/>
              <a:buChar char="o"/>
            </a:pPr>
            <a:r>
              <a:rPr lang="en-US" sz="1200" dirty="0">
                <a:solidFill>
                  <a:schemeClr val="bg1"/>
                </a:solidFill>
              </a:rPr>
              <a:t>It limits the risk associated with resale. It is therefore particularly attractive for </a:t>
            </a:r>
            <a:r>
              <a:rPr lang="en-US" sz="1200" dirty="0" err="1">
                <a:solidFill>
                  <a:schemeClr val="bg1"/>
                </a:solidFill>
              </a:rPr>
              <a:t>LEVs</a:t>
            </a:r>
            <a:r>
              <a:rPr lang="en-US" sz="1200" dirty="0">
                <a:solidFill>
                  <a:schemeClr val="bg1"/>
                </a:solidFill>
              </a:rPr>
              <a:t> whose resale value can be unclear.</a:t>
            </a:r>
          </a:p>
          <a:p>
            <a:pPr marL="285750" indent="-285750" fontAlgn="base">
              <a:spcBef>
                <a:spcPts val="600"/>
              </a:spcBef>
              <a:buFont typeface="Courier New" panose="02070309020205020404" pitchFamily="49" charset="0"/>
              <a:buChar char="o"/>
            </a:pPr>
            <a:r>
              <a:rPr lang="en-US" sz="1200" dirty="0">
                <a:solidFill>
                  <a:schemeClr val="bg1"/>
                </a:solidFill>
              </a:rPr>
              <a:t>It offers tax and accounting </a:t>
            </a:r>
            <a:r>
              <a:rPr lang="en-US" sz="1200" dirty="0" err="1">
                <a:solidFill>
                  <a:schemeClr val="bg1"/>
                </a:solidFill>
              </a:rPr>
              <a:t>optimisation</a:t>
            </a:r>
            <a:r>
              <a:rPr lang="en-US" sz="1200" dirty="0">
                <a:solidFill>
                  <a:schemeClr val="bg1"/>
                </a:solidFill>
              </a:rPr>
              <a:t> (control over deductibles and cash flow)</a:t>
            </a:r>
            <a:endParaRPr lang="fr-BE" sz="1200" dirty="0">
              <a:solidFill>
                <a:schemeClr val="bg1"/>
              </a:solidFill>
            </a:endParaRPr>
          </a:p>
        </p:txBody>
      </p:sp>
      <p:sp>
        <p:nvSpPr>
          <p:cNvPr id="2" name="TextBox 12">
            <a:extLst>
              <a:ext uri="{FF2B5EF4-FFF2-40B4-BE49-F238E27FC236}">
                <a16:creationId xmlns:a16="http://schemas.microsoft.com/office/drawing/2014/main" id="{D3DC0CC3-8FFE-7B55-90A3-3652F6C1FEDF}"/>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ZoneTexte 38">
            <a:extLst>
              <a:ext uri="{FF2B5EF4-FFF2-40B4-BE49-F238E27FC236}">
                <a16:creationId xmlns:a16="http://schemas.microsoft.com/office/drawing/2014/main" id="{8BF722CF-806A-8FBD-0069-14D9AD064041}"/>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Tree>
    <p:extLst>
      <p:ext uri="{BB962C8B-B14F-4D97-AF65-F5344CB8AC3E}">
        <p14:creationId xmlns:p14="http://schemas.microsoft.com/office/powerpoint/2010/main" val="3719994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Impacts sur le TCO &amp; le budget des entreprises</a:t>
            </a:r>
          </a:p>
        </p:txBody>
      </p:sp>
      <p:sp>
        <p:nvSpPr>
          <p:cNvPr id="23" name="Rectangle 22">
            <a:extLst>
              <a:ext uri="{FF2B5EF4-FFF2-40B4-BE49-F238E27FC236}">
                <a16:creationId xmlns:a16="http://schemas.microsoft.com/office/drawing/2014/main" id="{2CE65AEA-C111-CC90-80C5-57569E66422E}"/>
              </a:ext>
            </a:extLst>
          </p:cNvPr>
          <p:cNvSpPr/>
          <p:nvPr/>
        </p:nvSpPr>
        <p:spPr>
          <a:xfrm>
            <a:off x="2697987" y="2628847"/>
            <a:ext cx="7849171"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F525DA9-AC04-D751-014E-EB83FF02C6B7}"/>
              </a:ext>
            </a:extLst>
          </p:cNvPr>
          <p:cNvPicPr>
            <a:picLocks noChangeAspect="1"/>
          </p:cNvPicPr>
          <p:nvPr/>
        </p:nvPicPr>
        <p:blipFill>
          <a:blip r:embed="rId3"/>
          <a:stretch>
            <a:fillRect/>
          </a:stretch>
        </p:blipFill>
        <p:spPr>
          <a:xfrm>
            <a:off x="10079433" y="3874778"/>
            <a:ext cx="419158" cy="438211"/>
          </a:xfrm>
          <a:prstGeom prst="rect">
            <a:avLst/>
          </a:prstGeom>
        </p:spPr>
      </p:pic>
      <p:pic>
        <p:nvPicPr>
          <p:cNvPr id="22" name="Picture 21">
            <a:extLst>
              <a:ext uri="{FF2B5EF4-FFF2-40B4-BE49-F238E27FC236}">
                <a16:creationId xmlns:a16="http://schemas.microsoft.com/office/drawing/2014/main" id="{6B87238D-3A86-1DBC-737A-8F7DFE2D60D9}"/>
              </a:ext>
            </a:extLst>
          </p:cNvPr>
          <p:cNvPicPr>
            <a:picLocks noChangeAspect="1"/>
          </p:cNvPicPr>
          <p:nvPr/>
        </p:nvPicPr>
        <p:blipFill>
          <a:blip r:embed="rId4"/>
          <a:stretch>
            <a:fillRect/>
          </a:stretch>
        </p:blipFill>
        <p:spPr>
          <a:xfrm>
            <a:off x="2813091" y="3896350"/>
            <a:ext cx="285790" cy="447737"/>
          </a:xfrm>
          <a:prstGeom prst="rect">
            <a:avLst/>
          </a:prstGeom>
        </p:spPr>
      </p:pic>
      <p:sp>
        <p:nvSpPr>
          <p:cNvPr id="18" name="TextBox 17">
            <a:extLst>
              <a:ext uri="{FF2B5EF4-FFF2-40B4-BE49-F238E27FC236}">
                <a16:creationId xmlns:a16="http://schemas.microsoft.com/office/drawing/2014/main" id="{8D59820C-1CF1-DE6A-A36A-FD2A20133168}"/>
              </a:ext>
            </a:extLst>
          </p:cNvPr>
          <p:cNvSpPr txBox="1"/>
          <p:nvPr/>
        </p:nvSpPr>
        <p:spPr>
          <a:xfrm>
            <a:off x="391855" y="4554613"/>
            <a:ext cx="2048357" cy="276999"/>
          </a:xfrm>
          <a:prstGeom prst="rect">
            <a:avLst/>
          </a:prstGeom>
          <a:noFill/>
        </p:spPr>
        <p:txBody>
          <a:bodyPr wrap="square">
            <a:spAutoFit/>
          </a:bodyPr>
          <a:lstStyle/>
          <a:p>
            <a:pPr algn="ctr"/>
            <a:r>
              <a:rPr lang="fr-FR" sz="1200" b="1" i="0" u="none" strike="noStrike" dirty="0">
                <a:solidFill>
                  <a:srgbClr val="243782"/>
                </a:solidFill>
                <a:effectLst/>
              </a:rPr>
              <a:t>TCO / Budget</a:t>
            </a:r>
          </a:p>
        </p:txBody>
      </p:sp>
      <p:graphicFrame>
        <p:nvGraphicFramePr>
          <p:cNvPr id="20" name="Chart 19">
            <a:extLst>
              <a:ext uri="{FF2B5EF4-FFF2-40B4-BE49-F238E27FC236}">
                <a16:creationId xmlns:a16="http://schemas.microsoft.com/office/drawing/2014/main" id="{2A1C59B8-5FC1-BDB6-1927-44E3A54F5280}"/>
              </a:ext>
            </a:extLst>
          </p:cNvPr>
          <p:cNvGraphicFramePr>
            <a:graphicFrameLocks/>
          </p:cNvGraphicFramePr>
          <p:nvPr/>
        </p:nvGraphicFramePr>
        <p:xfrm>
          <a:off x="241401" y="2888946"/>
          <a:ext cx="2532693" cy="1669211"/>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67">
            <a:extLst>
              <a:ext uri="{FF2B5EF4-FFF2-40B4-BE49-F238E27FC236}">
                <a16:creationId xmlns:a16="http://schemas.microsoft.com/office/drawing/2014/main" id="{50ABC7B6-CBA2-7B1A-C4B1-4D733DBE40AB}"/>
              </a:ext>
            </a:extLst>
          </p:cNvPr>
          <p:cNvSpPr/>
          <p:nvPr/>
        </p:nvSpPr>
        <p:spPr>
          <a:xfrm>
            <a:off x="3098881" y="4193186"/>
            <a:ext cx="3130869"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New </a:t>
            </a:r>
            <a:r>
              <a:rPr lang="fr-BE" sz="1200" dirty="0" err="1">
                <a:solidFill>
                  <a:schemeClr val="bg1"/>
                </a:solidFill>
                <a:latin typeface="Encode Sans Expanded Black" panose="00000A05000000000000" pitchFamily="2" charset="0"/>
                <a:cs typeface="Arial" panose="020B0604020202020204" pitchFamily="34" charset="0"/>
              </a:rPr>
              <a:t>behaviours</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26" name="ZoneTexte 33">
            <a:extLst>
              <a:ext uri="{FF2B5EF4-FFF2-40B4-BE49-F238E27FC236}">
                <a16:creationId xmlns:a16="http://schemas.microsoft.com/office/drawing/2014/main" id="{1C0ECC7E-D96F-6B0F-4352-7AB8D6877C47}"/>
              </a:ext>
            </a:extLst>
          </p:cNvPr>
          <p:cNvSpPr txBox="1"/>
          <p:nvPr/>
        </p:nvSpPr>
        <p:spPr>
          <a:xfrm>
            <a:off x="5790132" y="3089665"/>
            <a:ext cx="3972993" cy="1015663"/>
          </a:xfrm>
          <a:prstGeom prst="rect">
            <a:avLst/>
          </a:prstGeom>
          <a:noFill/>
        </p:spPr>
        <p:txBody>
          <a:bodyPr wrap="square" lIns="91440" tIns="45720" rIns="91440" bIns="45720" anchor="t">
            <a:spAutoFit/>
          </a:bodyPr>
          <a:lstStyle/>
          <a:p>
            <a:pPr marL="285750" indent="-285750" fontAlgn="base">
              <a:buFont typeface="Courier New" panose="02070309020205020404" pitchFamily="49" charset="0"/>
              <a:buChar char="o"/>
            </a:pPr>
            <a:r>
              <a:rPr lang="en-US" sz="1200" dirty="0">
                <a:solidFill>
                  <a:schemeClr val="bg1"/>
                </a:solidFill>
              </a:rPr>
              <a:t>Lower average mileage as a result of the overall increase in remote working.</a:t>
            </a:r>
          </a:p>
          <a:p>
            <a:pPr marL="285750" indent="-285750" fontAlgn="base">
              <a:buFont typeface="Courier New" panose="02070309020205020404" pitchFamily="49" charset="0"/>
              <a:buChar char="o"/>
            </a:pPr>
            <a:r>
              <a:rPr lang="en-US" sz="1200" dirty="0">
                <a:solidFill>
                  <a:schemeClr val="bg1"/>
                </a:solidFill>
              </a:rPr>
              <a:t>Changing habits for holidays and leisure (rail rather than motorways).</a:t>
            </a:r>
          </a:p>
          <a:p>
            <a:pPr marL="285750" indent="-285750" fontAlgn="base">
              <a:buFont typeface="Courier New" panose="02070309020205020404" pitchFamily="49" charset="0"/>
              <a:buChar char="o"/>
            </a:pPr>
            <a:r>
              <a:rPr lang="en-US" sz="1200" dirty="0">
                <a:solidFill>
                  <a:schemeClr val="bg1"/>
                </a:solidFill>
              </a:rPr>
              <a:t>These factors contribute to reducing </a:t>
            </a:r>
            <a:r>
              <a:rPr lang="en-US" sz="1200" dirty="0" err="1">
                <a:solidFill>
                  <a:schemeClr val="bg1"/>
                </a:solidFill>
              </a:rPr>
              <a:t>TCO</a:t>
            </a:r>
            <a:r>
              <a:rPr lang="en-US" sz="1200" dirty="0">
                <a:solidFill>
                  <a:schemeClr val="bg1"/>
                </a:solidFill>
              </a:rPr>
              <a:t>.</a:t>
            </a:r>
            <a:endParaRPr lang="fr-BE" sz="1200" dirty="0">
              <a:solidFill>
                <a:schemeClr val="bg1"/>
              </a:solidFill>
            </a:endParaRPr>
          </a:p>
        </p:txBody>
      </p:sp>
      <p:pic>
        <p:nvPicPr>
          <p:cNvPr id="27" name="Picture 2">
            <a:extLst>
              <a:ext uri="{FF2B5EF4-FFF2-40B4-BE49-F238E27FC236}">
                <a16:creationId xmlns:a16="http://schemas.microsoft.com/office/drawing/2014/main" id="{544EB26A-B6FA-DBA9-19F5-F79332CDA5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9446" y="3170094"/>
            <a:ext cx="1987785" cy="1118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3BCCDB3E-5E1D-637E-6515-C73C35012730}"/>
              </a:ext>
            </a:extLst>
          </p:cNvPr>
          <p:cNvSpPr txBox="1"/>
          <p:nvPr/>
        </p:nvSpPr>
        <p:spPr>
          <a:xfrm>
            <a:off x="178895" y="6326397"/>
            <a:ext cx="7569185" cy="276999"/>
          </a:xfrm>
          <a:prstGeom prst="rect">
            <a:avLst/>
          </a:prstGeom>
          <a:noFill/>
        </p:spPr>
        <p:txBody>
          <a:bodyPr wrap="square" rtlCol="0">
            <a:spAutoFit/>
          </a:bodyPr>
          <a:lstStyle/>
          <a:p>
            <a:r>
              <a:rPr lang="en-US" sz="1200" b="1" i="1" dirty="0">
                <a:solidFill>
                  <a:schemeClr val="bg1"/>
                </a:solidFill>
              </a:rPr>
              <a:t>Click on the left and right arrows</a:t>
            </a:r>
            <a:endParaRPr lang="fr-FR" sz="1200" b="1" i="1" dirty="0">
              <a:solidFill>
                <a:schemeClr val="bg1"/>
              </a:solidFill>
            </a:endParaRPr>
          </a:p>
        </p:txBody>
      </p:sp>
      <p:sp>
        <p:nvSpPr>
          <p:cNvPr id="3" name="ZoneTexte 38">
            <a:extLst>
              <a:ext uri="{FF2B5EF4-FFF2-40B4-BE49-F238E27FC236}">
                <a16:creationId xmlns:a16="http://schemas.microsoft.com/office/drawing/2014/main" id="{A058E634-E0B4-0A27-3934-EDC3DEC374A8}"/>
              </a:ext>
            </a:extLst>
          </p:cNvPr>
          <p:cNvSpPr txBox="1"/>
          <p:nvPr/>
        </p:nvSpPr>
        <p:spPr>
          <a:xfrm>
            <a:off x="399633" y="1437699"/>
            <a:ext cx="11792367" cy="523220"/>
          </a:xfrm>
          <a:prstGeom prst="rect">
            <a:avLst/>
          </a:prstGeom>
          <a:noFill/>
        </p:spPr>
        <p:txBody>
          <a:bodyPr wrap="square">
            <a:spAutoFit/>
          </a:bodyPr>
          <a:lstStyle/>
          <a:p>
            <a:pPr algn="l" rtl="0" fontAlgn="base"/>
            <a:r>
              <a:rPr lang="en-US" sz="1400" dirty="0"/>
              <a:t>The ability to fit into customer </a:t>
            </a:r>
            <a:r>
              <a:rPr lang="en-US" sz="1400" b="1" dirty="0">
                <a:solidFill>
                  <a:srgbClr val="243782"/>
                </a:solidFill>
              </a:rPr>
              <a:t>budgets</a:t>
            </a:r>
            <a:r>
              <a:rPr lang="en-US" sz="1400" dirty="0"/>
              <a:t> is a </a:t>
            </a:r>
            <a:r>
              <a:rPr lang="en-US" sz="1400" b="1" dirty="0">
                <a:solidFill>
                  <a:srgbClr val="243782"/>
                </a:solidFill>
              </a:rPr>
              <a:t>key factor </a:t>
            </a:r>
            <a:r>
              <a:rPr lang="en-US" sz="1400" dirty="0"/>
              <a:t>for success. </a:t>
            </a:r>
          </a:p>
          <a:p>
            <a:pPr algn="l" rtl="0" fontAlgn="base"/>
            <a:r>
              <a:rPr lang="en-US" sz="1400" dirty="0"/>
              <a:t>Many customers are shifting from a budget based on vehicle </a:t>
            </a:r>
            <a:r>
              <a:rPr lang="en-US" sz="1400" b="1" dirty="0">
                <a:solidFill>
                  <a:srgbClr val="243782"/>
                </a:solidFill>
              </a:rPr>
              <a:t>possession</a:t>
            </a:r>
            <a:r>
              <a:rPr lang="en-US" sz="1400" dirty="0"/>
              <a:t> to one based on </a:t>
            </a:r>
            <a:r>
              <a:rPr lang="en-US" sz="1400" b="1" dirty="0">
                <a:solidFill>
                  <a:srgbClr val="243782"/>
                </a:solidFill>
              </a:rPr>
              <a:t>usage cost</a:t>
            </a:r>
            <a:r>
              <a:rPr lang="en-US" sz="1400" dirty="0"/>
              <a:t>. </a:t>
            </a:r>
            <a:endParaRPr lang="fr-BE" sz="1400" b="1" dirty="0">
              <a:solidFill>
                <a:srgbClr val="243782"/>
              </a:solidFill>
            </a:endParaRPr>
          </a:p>
        </p:txBody>
      </p:sp>
    </p:spTree>
    <p:custDataLst>
      <p:tags r:id="rId1"/>
    </p:custDataLst>
    <p:extLst>
      <p:ext uri="{BB962C8B-B14F-4D97-AF65-F5344CB8AC3E}">
        <p14:creationId xmlns:p14="http://schemas.microsoft.com/office/powerpoint/2010/main" val="2471223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79DB9-0023-F35F-62DA-3F004DFC95D5}"/>
              </a:ext>
            </a:extLst>
          </p:cNvPr>
          <p:cNvPicPr>
            <a:picLocks noChangeAspect="1"/>
          </p:cNvPicPr>
          <p:nvPr/>
        </p:nvPicPr>
        <p:blipFill>
          <a:blip r:embed="rId2"/>
          <a:stretch>
            <a:fillRect/>
          </a:stretch>
        </p:blipFill>
        <p:spPr>
          <a:xfrm>
            <a:off x="62648" y="0"/>
            <a:ext cx="12066704" cy="6858000"/>
          </a:xfrm>
          <a:prstGeom prst="rect">
            <a:avLst/>
          </a:prstGeom>
        </p:spPr>
      </p:pic>
      <p:sp>
        <p:nvSpPr>
          <p:cNvPr id="12" name="TextBox 11">
            <a:extLst>
              <a:ext uri="{FF2B5EF4-FFF2-40B4-BE49-F238E27FC236}">
                <a16:creationId xmlns:a16="http://schemas.microsoft.com/office/drawing/2014/main" id="{22ABD974-D12C-8E81-14BC-EAC5DF7FA0AF}"/>
              </a:ext>
            </a:extLst>
          </p:cNvPr>
          <p:cNvSpPr txBox="1"/>
          <p:nvPr/>
        </p:nvSpPr>
        <p:spPr>
          <a:xfrm>
            <a:off x="1406566" y="3337610"/>
            <a:ext cx="9242384" cy="307777"/>
          </a:xfrm>
          <a:prstGeom prst="rect">
            <a:avLst/>
          </a:prstGeom>
          <a:solidFill>
            <a:srgbClr val="243782"/>
          </a:solidFill>
        </p:spPr>
        <p:txBody>
          <a:bodyPr wrap="square" rtlCol="0">
            <a:spAutoFit/>
          </a:bodyPr>
          <a:lstStyle/>
          <a:p>
            <a:r>
              <a:rPr lang="en-US" sz="1400" dirty="0">
                <a:solidFill>
                  <a:schemeClr val="bg1"/>
                </a:solidFill>
              </a:rPr>
              <a:t>recent developments in the sector that affect your </a:t>
            </a:r>
            <a:r>
              <a:rPr lang="en-US" sz="1400" dirty="0" err="1">
                <a:solidFill>
                  <a:schemeClr val="bg1"/>
                </a:solidFill>
              </a:rPr>
              <a:t>B2B</a:t>
            </a:r>
            <a:r>
              <a:rPr lang="en-US" sz="1400" dirty="0">
                <a:solidFill>
                  <a:schemeClr val="bg1"/>
                </a:solidFill>
              </a:rPr>
              <a:t> customers and your role as a sales consultant</a:t>
            </a:r>
            <a:endParaRPr lang="fr-FR" sz="1400" dirty="0">
              <a:solidFill>
                <a:schemeClr val="bg1"/>
              </a:solidFill>
            </a:endParaRPr>
          </a:p>
        </p:txBody>
      </p:sp>
      <p:sp>
        <p:nvSpPr>
          <p:cNvPr id="13" name="TextBox 12">
            <a:extLst>
              <a:ext uri="{FF2B5EF4-FFF2-40B4-BE49-F238E27FC236}">
                <a16:creationId xmlns:a16="http://schemas.microsoft.com/office/drawing/2014/main" id="{A4A31CC6-2647-0CFB-CCDE-ACA11CD62C93}"/>
              </a:ext>
            </a:extLst>
          </p:cNvPr>
          <p:cNvSpPr txBox="1"/>
          <p:nvPr/>
        </p:nvSpPr>
        <p:spPr>
          <a:xfrm>
            <a:off x="1406566" y="4103569"/>
            <a:ext cx="8833166" cy="307777"/>
          </a:xfrm>
          <a:prstGeom prst="rect">
            <a:avLst/>
          </a:prstGeom>
          <a:solidFill>
            <a:srgbClr val="243782"/>
          </a:solidFill>
        </p:spPr>
        <p:txBody>
          <a:bodyPr wrap="square" rtlCol="0">
            <a:spAutoFit/>
          </a:bodyPr>
          <a:lstStyle/>
          <a:p>
            <a:r>
              <a:rPr lang="en-US" sz="1400" dirty="0">
                <a:solidFill>
                  <a:schemeClr val="bg1"/>
                </a:solidFill>
              </a:rPr>
              <a:t>the </a:t>
            </a:r>
            <a:r>
              <a:rPr lang="en-US" sz="1400" dirty="0" err="1">
                <a:solidFill>
                  <a:schemeClr val="bg1"/>
                </a:solidFill>
              </a:rPr>
              <a:t>Stellantis</a:t>
            </a:r>
            <a:r>
              <a:rPr lang="en-US" sz="1400" dirty="0">
                <a:solidFill>
                  <a:schemeClr val="bg1"/>
                </a:solidFill>
              </a:rPr>
              <a:t> strategy to implement these changes</a:t>
            </a:r>
            <a:endParaRPr lang="fr-FR" sz="1400" dirty="0">
              <a:solidFill>
                <a:schemeClr val="bg1"/>
              </a:solidFill>
            </a:endParaRPr>
          </a:p>
        </p:txBody>
      </p:sp>
      <p:sp>
        <p:nvSpPr>
          <p:cNvPr id="14" name="TextBox 13">
            <a:extLst>
              <a:ext uri="{FF2B5EF4-FFF2-40B4-BE49-F238E27FC236}">
                <a16:creationId xmlns:a16="http://schemas.microsoft.com/office/drawing/2014/main" id="{75ADDA12-363A-A8DF-B05E-F7F234C577CF}"/>
              </a:ext>
            </a:extLst>
          </p:cNvPr>
          <p:cNvSpPr txBox="1"/>
          <p:nvPr/>
        </p:nvSpPr>
        <p:spPr>
          <a:xfrm>
            <a:off x="1406566" y="4812785"/>
            <a:ext cx="8833166" cy="307777"/>
          </a:xfrm>
          <a:prstGeom prst="rect">
            <a:avLst/>
          </a:prstGeom>
          <a:solidFill>
            <a:srgbClr val="243782"/>
          </a:solidFill>
        </p:spPr>
        <p:txBody>
          <a:bodyPr wrap="square" rtlCol="0">
            <a:spAutoFit/>
          </a:bodyPr>
          <a:lstStyle/>
          <a:p>
            <a:r>
              <a:rPr lang="en-US" sz="1400" dirty="0">
                <a:solidFill>
                  <a:schemeClr val="bg1"/>
                </a:solidFill>
              </a:rPr>
              <a:t>the specifics of the </a:t>
            </a:r>
            <a:r>
              <a:rPr lang="en-US" sz="1400" dirty="0" err="1">
                <a:solidFill>
                  <a:schemeClr val="bg1"/>
                </a:solidFill>
              </a:rPr>
              <a:t>B2B</a:t>
            </a:r>
            <a:r>
              <a:rPr lang="en-US" sz="1400" dirty="0">
                <a:solidFill>
                  <a:schemeClr val="bg1"/>
                </a:solidFill>
              </a:rPr>
              <a:t> market and the expectations of different types of </a:t>
            </a:r>
            <a:r>
              <a:rPr lang="en-US" sz="1400" dirty="0" err="1">
                <a:solidFill>
                  <a:schemeClr val="bg1"/>
                </a:solidFill>
              </a:rPr>
              <a:t>B2B</a:t>
            </a:r>
            <a:r>
              <a:rPr lang="en-US" sz="1400" dirty="0">
                <a:solidFill>
                  <a:schemeClr val="bg1"/>
                </a:solidFill>
              </a:rPr>
              <a:t> customers</a:t>
            </a:r>
            <a:endParaRPr lang="fr-FR" sz="1400" dirty="0">
              <a:solidFill>
                <a:schemeClr val="bg1"/>
              </a:solidFill>
            </a:endParaRPr>
          </a:p>
        </p:txBody>
      </p:sp>
      <p:sp>
        <p:nvSpPr>
          <p:cNvPr id="4" name="TextBox 4">
            <a:extLst>
              <a:ext uri="{FF2B5EF4-FFF2-40B4-BE49-F238E27FC236}">
                <a16:creationId xmlns:a16="http://schemas.microsoft.com/office/drawing/2014/main" id="{CF040C90-A2A5-BE53-8D59-9013025BA955}"/>
              </a:ext>
            </a:extLst>
          </p:cNvPr>
          <p:cNvSpPr txBox="1"/>
          <p:nvPr/>
        </p:nvSpPr>
        <p:spPr>
          <a:xfrm>
            <a:off x="324853" y="903879"/>
            <a:ext cx="3268578" cy="584775"/>
          </a:xfrm>
          <a:prstGeom prst="rect">
            <a:avLst/>
          </a:prstGeom>
          <a:solidFill>
            <a:srgbClr val="000000"/>
          </a:solidFill>
        </p:spPr>
        <p:txBody>
          <a:bodyPr wrap="square">
            <a:spAutoFit/>
          </a:bodyPr>
          <a:lstStyle/>
          <a:p>
            <a:r>
              <a:rPr lang="fr-FR" sz="3200" b="1" dirty="0">
                <a:solidFill>
                  <a:schemeClr val="bg1"/>
                </a:solidFill>
                <a:latin typeface="Encode Sans Expanded Medium"/>
              </a:rPr>
              <a:t>Objectives</a:t>
            </a:r>
            <a:endParaRPr lang="en-US" sz="3200" b="1" dirty="0">
              <a:solidFill>
                <a:schemeClr val="bg1"/>
              </a:solidFill>
              <a:latin typeface="Encode Sans Expanded Medium" panose="00000605000000000000" pitchFamily="2" charset="0"/>
            </a:endParaRPr>
          </a:p>
        </p:txBody>
      </p:sp>
      <p:sp>
        <p:nvSpPr>
          <p:cNvPr id="9" name="TextBox 11">
            <a:extLst>
              <a:ext uri="{FF2B5EF4-FFF2-40B4-BE49-F238E27FC236}">
                <a16:creationId xmlns:a16="http://schemas.microsoft.com/office/drawing/2014/main" id="{81F587A7-0094-1E18-F879-356A5C97698A}"/>
              </a:ext>
            </a:extLst>
          </p:cNvPr>
          <p:cNvSpPr txBox="1"/>
          <p:nvPr/>
        </p:nvSpPr>
        <p:spPr>
          <a:xfrm>
            <a:off x="997348" y="2633761"/>
            <a:ext cx="9242384" cy="307777"/>
          </a:xfrm>
          <a:prstGeom prst="rect">
            <a:avLst/>
          </a:prstGeom>
          <a:solidFill>
            <a:srgbClr val="243782"/>
          </a:solidFill>
        </p:spPr>
        <p:txBody>
          <a:bodyPr wrap="square" rtlCol="0">
            <a:spAutoFit/>
          </a:bodyPr>
          <a:lstStyle/>
          <a:p>
            <a:r>
              <a:rPr lang="en-US" sz="1400" dirty="0">
                <a:solidFill>
                  <a:schemeClr val="bg1"/>
                </a:solidFill>
              </a:rPr>
              <a:t>By the end of this module, you will have learned about:</a:t>
            </a:r>
            <a:endParaRPr lang="fr-FR" sz="1400" dirty="0">
              <a:solidFill>
                <a:schemeClr val="bg1"/>
              </a:solidFill>
            </a:endParaRPr>
          </a:p>
        </p:txBody>
      </p:sp>
    </p:spTree>
    <p:extLst>
      <p:ext uri="{BB962C8B-B14F-4D97-AF65-F5344CB8AC3E}">
        <p14:creationId xmlns:p14="http://schemas.microsoft.com/office/powerpoint/2010/main" val="3225877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Takeaways</a:t>
            </a:r>
            <a:endParaRPr lang="fr-FR" dirty="0">
              <a:solidFill>
                <a:schemeClr val="bg1"/>
              </a:solidFill>
              <a:latin typeface="+mj-lt"/>
            </a:endParaRPr>
          </a:p>
        </p:txBody>
      </p:sp>
      <p:sp>
        <p:nvSpPr>
          <p:cNvPr id="16" name="Rectangle 15">
            <a:extLst>
              <a:ext uri="{FF2B5EF4-FFF2-40B4-BE49-F238E27FC236}">
                <a16:creationId xmlns:a16="http://schemas.microsoft.com/office/drawing/2014/main" id="{462288FB-CBBC-D323-4995-D8530E81BAF8}"/>
              </a:ext>
            </a:extLst>
          </p:cNvPr>
          <p:cNvSpPr/>
          <p:nvPr/>
        </p:nvSpPr>
        <p:spPr>
          <a:xfrm>
            <a:off x="5230295" y="1439128"/>
            <a:ext cx="6060558" cy="2554545"/>
          </a:xfrm>
          <a:prstGeom prst="rect">
            <a:avLst/>
          </a:prstGeom>
        </p:spPr>
        <p:txBody>
          <a:bodyPr wrap="square">
            <a:spAutoFit/>
          </a:bodyPr>
          <a:lstStyle/>
          <a:p>
            <a:pPr marL="285750" indent="-285750">
              <a:buFont typeface="Arial" panose="020B0604020202020204" pitchFamily="34" charset="0"/>
              <a:buChar char="•"/>
            </a:pPr>
            <a:r>
              <a:rPr lang="en-US" sz="1600" dirty="0">
                <a:latin typeface="Encode Sans Expanded" panose="00000505000000000000" pitchFamily="2" charset="0"/>
                <a:cs typeface="Calibri" panose="020F0502020204030204" pitchFamily="34" charset="0"/>
              </a:rPr>
              <a:t>The automotive sector is experiencing a major revolution and is offering new opportunities:</a:t>
            </a:r>
            <a:endParaRPr lang="fr-FR" sz="1600" dirty="0">
              <a:latin typeface="Encode Sans Expanded" panose="00000505000000000000" pitchFamily="2" charset="0"/>
              <a:cs typeface="Calibri" panose="020F0502020204030204" pitchFamily="34" charset="0"/>
            </a:endParaRPr>
          </a:p>
          <a:p>
            <a:endParaRPr lang="fr-FR" sz="1600" dirty="0">
              <a:latin typeface="Encode Sans Expanded" panose="00000505000000000000" pitchFamily="2" charset="0"/>
              <a:cs typeface="Calibri" panose="020F0502020204030204" pitchFamily="34" charset="0"/>
            </a:endParaRPr>
          </a:p>
          <a:p>
            <a:pPr marL="742950" lvl="1" indent="-285750">
              <a:buFont typeface="Wingdings" panose="05000000000000000000" pitchFamily="2" charset="2"/>
              <a:buChar char="q"/>
            </a:pPr>
            <a:r>
              <a:rPr lang="en-US" sz="1600" dirty="0">
                <a:latin typeface="Encode Sans Expanded" panose="00000505000000000000" pitchFamily="2" charset="0"/>
                <a:cs typeface="Calibri" panose="020F0502020204030204" pitchFamily="34" charset="0"/>
              </a:rPr>
              <a:t>The “greening” of product ranges lies at the heart of the energy transition</a:t>
            </a:r>
          </a:p>
          <a:p>
            <a:pPr marL="742950" lvl="1" indent="-285750">
              <a:buFont typeface="Wingdings" panose="05000000000000000000" pitchFamily="2" charset="2"/>
              <a:buChar char="q"/>
            </a:pPr>
            <a:r>
              <a:rPr lang="en-US" sz="1600" dirty="0">
                <a:latin typeface="Encode Sans Expanded" panose="00000505000000000000" pitchFamily="2" charset="0"/>
                <a:cs typeface="Calibri" panose="020F0502020204030204" pitchFamily="34" charset="0"/>
              </a:rPr>
              <a:t>Electrification involves the development of mobility solutions</a:t>
            </a:r>
          </a:p>
          <a:p>
            <a:pPr marL="742950" lvl="1" indent="-285750">
              <a:buFont typeface="Wingdings" panose="05000000000000000000" pitchFamily="2" charset="2"/>
              <a:buChar char="q"/>
            </a:pPr>
            <a:r>
              <a:rPr lang="en-US" sz="1600" dirty="0">
                <a:latin typeface="Encode Sans Expanded" panose="00000505000000000000" pitchFamily="2" charset="0"/>
                <a:cs typeface="Calibri" panose="020F0502020204030204" pitchFamily="34" charset="0"/>
              </a:rPr>
              <a:t>Plug-in hybrid and 100% electric vehicles require a specific sales approach, different from the internal combustion vehicles one.</a:t>
            </a:r>
            <a:endParaRPr lang="fr-FR" sz="1600" dirty="0"/>
          </a:p>
        </p:txBody>
      </p:sp>
      <p:pic>
        <p:nvPicPr>
          <p:cNvPr id="21" name="Picture 2" descr="Remember&amp;amp;quot; : les mémoires vivent | Région Normandie">
            <a:extLst>
              <a:ext uri="{FF2B5EF4-FFF2-40B4-BE49-F238E27FC236}">
                <a16:creationId xmlns:a16="http://schemas.microsoft.com/office/drawing/2014/main" id="{3B66AD44-4D81-C266-AC37-F07D04A3E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83" r="28815"/>
          <a:stretch/>
        </p:blipFill>
        <p:spPr bwMode="auto">
          <a:xfrm>
            <a:off x="448301" y="1439128"/>
            <a:ext cx="4563537" cy="355532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71EFC19-3577-5528-507F-B2EC234C46A1}"/>
              </a:ext>
            </a:extLst>
          </p:cNvPr>
          <p:cNvSpPr/>
          <p:nvPr/>
        </p:nvSpPr>
        <p:spPr>
          <a:xfrm>
            <a:off x="7435288" y="4420107"/>
            <a:ext cx="2867891" cy="79652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1AA6C1F-92B3-7F3F-A4CF-CD3F55D7C1E0}"/>
              </a:ext>
            </a:extLst>
          </p:cNvPr>
          <p:cNvSpPr txBox="1"/>
          <p:nvPr/>
        </p:nvSpPr>
        <p:spPr>
          <a:xfrm>
            <a:off x="7683322" y="4673664"/>
            <a:ext cx="2371822" cy="307777"/>
          </a:xfrm>
          <a:prstGeom prst="rect">
            <a:avLst/>
          </a:prstGeom>
          <a:solidFill>
            <a:srgbClr val="00B0F0"/>
          </a:solidFill>
        </p:spPr>
        <p:txBody>
          <a:bodyPr wrap="square">
            <a:spAutoFit/>
          </a:bodyPr>
          <a:lstStyle/>
          <a:p>
            <a:pPr algn="ctr"/>
            <a:r>
              <a:rPr lang="fr-FR" sz="1400" b="1" dirty="0">
                <a:solidFill>
                  <a:schemeClr val="bg1"/>
                </a:solidFill>
                <a:latin typeface="Encode Sans Expanded" panose="00000505000000000000" pitchFamily="2" charset="0"/>
                <a:cs typeface="Calibri" panose="020F0502020204030204" pitchFamily="34" charset="0"/>
              </a:rPr>
              <a:t>Key points</a:t>
            </a:r>
          </a:p>
        </p:txBody>
      </p:sp>
    </p:spTree>
    <p:custDataLst>
      <p:tags r:id="rId1"/>
    </p:custDataLst>
    <p:extLst>
      <p:ext uri="{BB962C8B-B14F-4D97-AF65-F5344CB8AC3E}">
        <p14:creationId xmlns:p14="http://schemas.microsoft.com/office/powerpoint/2010/main" val="340843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Takeaways</a:t>
            </a:r>
            <a:endParaRPr lang="fr-FR" dirty="0">
              <a:solidFill>
                <a:schemeClr val="bg1"/>
              </a:solidFill>
              <a:latin typeface="+mj-lt"/>
            </a:endParaRPr>
          </a:p>
        </p:txBody>
      </p:sp>
      <p:sp>
        <p:nvSpPr>
          <p:cNvPr id="16" name="Rectangle 15">
            <a:extLst>
              <a:ext uri="{FF2B5EF4-FFF2-40B4-BE49-F238E27FC236}">
                <a16:creationId xmlns:a16="http://schemas.microsoft.com/office/drawing/2014/main" id="{462288FB-CBBC-D323-4995-D8530E81BAF8}"/>
              </a:ext>
            </a:extLst>
          </p:cNvPr>
          <p:cNvSpPr/>
          <p:nvPr/>
        </p:nvSpPr>
        <p:spPr>
          <a:xfrm>
            <a:off x="5230295" y="1439128"/>
            <a:ext cx="6060558" cy="2554545"/>
          </a:xfrm>
          <a:prstGeom prst="rect">
            <a:avLst/>
          </a:prstGeom>
        </p:spPr>
        <p:txBody>
          <a:bodyPr wrap="square">
            <a:spAutoFit/>
          </a:bodyPr>
          <a:lstStyle/>
          <a:p>
            <a:pPr marL="285750" indent="-285750">
              <a:buFont typeface="Arial" panose="020B0604020202020204" pitchFamily="34" charset="0"/>
              <a:buChar char="•"/>
            </a:pPr>
            <a:r>
              <a:rPr lang="en-US" sz="1600" dirty="0">
                <a:latin typeface="Encode Sans Expanded" panose="00000505000000000000" pitchFamily="2" charset="0"/>
                <a:cs typeface="Calibri" panose="020F0502020204030204" pitchFamily="34" charset="0"/>
              </a:rPr>
              <a:t>The automotive sector is experiencing a major revolution and is offering new opportunities:</a:t>
            </a:r>
            <a:endParaRPr lang="fr-FR" sz="1600" dirty="0">
              <a:latin typeface="Encode Sans Expanded" panose="00000505000000000000" pitchFamily="2" charset="0"/>
              <a:cs typeface="Calibri" panose="020F0502020204030204" pitchFamily="34" charset="0"/>
            </a:endParaRPr>
          </a:p>
          <a:p>
            <a:endParaRPr lang="fr-FR" sz="1600" dirty="0">
              <a:latin typeface="Encode Sans Expanded" panose="00000505000000000000" pitchFamily="2" charset="0"/>
              <a:cs typeface="Calibri" panose="020F0502020204030204" pitchFamily="34" charset="0"/>
            </a:endParaRPr>
          </a:p>
          <a:p>
            <a:pPr marL="742950" lvl="1" indent="-285750">
              <a:buFont typeface="Wingdings" panose="05000000000000000000" pitchFamily="2" charset="2"/>
              <a:buChar char="q"/>
            </a:pPr>
            <a:r>
              <a:rPr lang="en-US" sz="1600" dirty="0">
                <a:latin typeface="Encode Sans Expanded" panose="00000505000000000000" pitchFamily="2" charset="0"/>
                <a:cs typeface="Calibri" panose="020F0502020204030204" pitchFamily="34" charset="0"/>
              </a:rPr>
              <a:t>The “greening” of product ranges lies at the heart of the energy transition</a:t>
            </a:r>
          </a:p>
          <a:p>
            <a:pPr marL="742950" lvl="1" indent="-285750">
              <a:buFont typeface="Wingdings" panose="05000000000000000000" pitchFamily="2" charset="2"/>
              <a:buChar char="q"/>
            </a:pPr>
            <a:r>
              <a:rPr lang="en-US" sz="1600" dirty="0">
                <a:latin typeface="Encode Sans Expanded" panose="00000505000000000000" pitchFamily="2" charset="0"/>
                <a:cs typeface="Calibri" panose="020F0502020204030204" pitchFamily="34" charset="0"/>
              </a:rPr>
              <a:t>Electrification involves the development of mobility solutions</a:t>
            </a:r>
          </a:p>
          <a:p>
            <a:pPr marL="742950" lvl="1" indent="-285750">
              <a:buFont typeface="Wingdings" panose="05000000000000000000" pitchFamily="2" charset="2"/>
              <a:buChar char="q"/>
            </a:pPr>
            <a:r>
              <a:rPr lang="en-US" sz="1600" dirty="0">
                <a:latin typeface="Encode Sans Expanded" panose="00000505000000000000" pitchFamily="2" charset="0"/>
                <a:cs typeface="Calibri" panose="020F0502020204030204" pitchFamily="34" charset="0"/>
              </a:rPr>
              <a:t>Plug-in hybrid and 100% electric vehicles require a specific sales approach, different from the internal combustion vehicles one.</a:t>
            </a:r>
            <a:endParaRPr lang="fr-FR" sz="1600" dirty="0"/>
          </a:p>
        </p:txBody>
      </p:sp>
      <p:pic>
        <p:nvPicPr>
          <p:cNvPr id="21" name="Picture 2" descr="Remember&amp;amp;quot; : les mémoires vivent | Région Normandie">
            <a:extLst>
              <a:ext uri="{FF2B5EF4-FFF2-40B4-BE49-F238E27FC236}">
                <a16:creationId xmlns:a16="http://schemas.microsoft.com/office/drawing/2014/main" id="{3B66AD44-4D81-C266-AC37-F07D04A3E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83" r="28815"/>
          <a:stretch/>
        </p:blipFill>
        <p:spPr bwMode="auto">
          <a:xfrm>
            <a:off x="448301" y="1439128"/>
            <a:ext cx="4563537" cy="355532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71EFC19-3577-5528-507F-B2EC234C46A1}"/>
              </a:ext>
            </a:extLst>
          </p:cNvPr>
          <p:cNvSpPr/>
          <p:nvPr/>
        </p:nvSpPr>
        <p:spPr>
          <a:xfrm>
            <a:off x="7435288" y="4420107"/>
            <a:ext cx="2867891" cy="79652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1AA6C1F-92B3-7F3F-A4CF-CD3F55D7C1E0}"/>
              </a:ext>
            </a:extLst>
          </p:cNvPr>
          <p:cNvSpPr txBox="1"/>
          <p:nvPr/>
        </p:nvSpPr>
        <p:spPr>
          <a:xfrm>
            <a:off x="7683322" y="4673664"/>
            <a:ext cx="2371822" cy="307777"/>
          </a:xfrm>
          <a:prstGeom prst="rect">
            <a:avLst/>
          </a:prstGeom>
          <a:solidFill>
            <a:srgbClr val="00B0F0"/>
          </a:solidFill>
        </p:spPr>
        <p:txBody>
          <a:bodyPr wrap="square">
            <a:spAutoFit/>
          </a:bodyPr>
          <a:lstStyle/>
          <a:p>
            <a:pPr algn="ctr"/>
            <a:r>
              <a:rPr lang="fr-FR" sz="1400" b="1" dirty="0">
                <a:solidFill>
                  <a:schemeClr val="bg1"/>
                </a:solidFill>
                <a:latin typeface="Encode Sans Expanded" panose="00000505000000000000" pitchFamily="2" charset="0"/>
                <a:cs typeface="Calibri" panose="020F0502020204030204" pitchFamily="34" charset="0"/>
              </a:rPr>
              <a:t>Key points</a:t>
            </a:r>
          </a:p>
        </p:txBody>
      </p:sp>
      <p:sp>
        <p:nvSpPr>
          <p:cNvPr id="2" name="Rectangle 7">
            <a:extLst>
              <a:ext uri="{FF2B5EF4-FFF2-40B4-BE49-F238E27FC236}">
                <a16:creationId xmlns:a16="http://schemas.microsoft.com/office/drawing/2014/main" id="{DBB79515-A2C9-3715-3CF2-281025E7B445}"/>
              </a:ext>
            </a:extLst>
          </p:cNvPr>
          <p:cNvSpPr/>
          <p:nvPr/>
        </p:nvSpPr>
        <p:spPr>
          <a:xfrm>
            <a:off x="-10730" y="0"/>
            <a:ext cx="12192000" cy="6857999"/>
          </a:xfrm>
          <a:prstGeom prst="rect">
            <a:avLst/>
          </a:prstGeom>
          <a:solidFill>
            <a:schemeClr val="tx1">
              <a:lumMod val="75000"/>
              <a:lumOff val="2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E12A9CE2-B7DB-A446-F589-0E1606922A37}"/>
              </a:ext>
            </a:extLst>
          </p:cNvPr>
          <p:cNvSpPr txBox="1"/>
          <p:nvPr/>
        </p:nvSpPr>
        <p:spPr>
          <a:xfrm>
            <a:off x="5230294" y="2868062"/>
            <a:ext cx="6089073" cy="2123658"/>
          </a:xfrm>
          <a:prstGeom prst="rect">
            <a:avLst/>
          </a:prstGeom>
          <a:solidFill>
            <a:srgbClr val="00B0F0"/>
          </a:solidFill>
        </p:spPr>
        <p:txBody>
          <a:bodyPr wrap="square">
            <a:spAutoFit/>
          </a:bodyPr>
          <a:lstStyle/>
          <a:p>
            <a:pPr algn="ctr"/>
            <a:endParaRPr lang="fr-FR" sz="1200" b="1" dirty="0">
              <a:solidFill>
                <a:schemeClr val="bg1"/>
              </a:solidFill>
              <a:latin typeface="Encode Sans Expanded" panose="00000505000000000000" pitchFamily="2" charset="0"/>
              <a:cs typeface="Calibri" panose="020F0502020204030204" pitchFamily="34" charset="0"/>
            </a:endParaRPr>
          </a:p>
          <a:p>
            <a:pPr algn="ctr"/>
            <a:r>
              <a:rPr lang="fr-FR" sz="1200" b="1" dirty="0">
                <a:solidFill>
                  <a:schemeClr val="bg1"/>
                </a:solidFill>
                <a:latin typeface="Encode Sans Expanded" panose="00000505000000000000" pitchFamily="2" charset="0"/>
                <a:cs typeface="Calibri" panose="020F0502020204030204" pitchFamily="34" charset="0"/>
              </a:rPr>
              <a:t>Key points:</a:t>
            </a:r>
          </a:p>
          <a:p>
            <a:pPr algn="ctr"/>
            <a:endParaRPr lang="fr-FR" sz="1200" b="1" dirty="0">
              <a:solidFill>
                <a:schemeClr val="bg1"/>
              </a:solidFill>
              <a:latin typeface="Encode Sans Expanded" panose="00000505000000000000" pitchFamily="2" charset="0"/>
              <a:cs typeface="Calibri" panose="020F0502020204030204" pitchFamily="34" charset="0"/>
            </a:endParaRPr>
          </a:p>
          <a:p>
            <a:pPr algn="ctr"/>
            <a:r>
              <a:rPr lang="en-US" sz="1200" b="1" dirty="0">
                <a:solidFill>
                  <a:schemeClr val="bg1"/>
                </a:solidFill>
                <a:latin typeface="Encode Sans Expanded" panose="00000505000000000000" pitchFamily="2" charset="0"/>
                <a:cs typeface="Calibri" panose="020F0502020204030204" pitchFamily="34" charset="0"/>
              </a:rPr>
              <a:t>The role of the sales force must be refocused on ADVICE.</a:t>
            </a:r>
          </a:p>
          <a:p>
            <a:pPr algn="ctr"/>
            <a:endParaRPr lang="en-US" sz="1200" b="1" dirty="0">
              <a:solidFill>
                <a:schemeClr val="bg1"/>
              </a:solidFill>
              <a:latin typeface="Encode Sans Expanded" panose="00000505000000000000" pitchFamily="2" charset="0"/>
              <a:cs typeface="Calibri" panose="020F0502020204030204" pitchFamily="34" charset="0"/>
            </a:endParaRPr>
          </a:p>
          <a:p>
            <a:pPr algn="ctr"/>
            <a:r>
              <a:rPr lang="en-US" sz="1200" b="1" dirty="0">
                <a:solidFill>
                  <a:schemeClr val="bg1"/>
                </a:solidFill>
                <a:latin typeface="Encode Sans Expanded" panose="00000505000000000000" pitchFamily="2" charset="0"/>
                <a:cs typeface="Calibri" panose="020F0502020204030204" pitchFamily="34" charset="0"/>
              </a:rPr>
              <a:t>In this context, focus on the dual internal combustion/LEV product range.</a:t>
            </a:r>
          </a:p>
          <a:p>
            <a:pPr algn="ctr"/>
            <a:endParaRPr lang="en-US" sz="1200" b="1" dirty="0">
              <a:solidFill>
                <a:schemeClr val="bg1"/>
              </a:solidFill>
              <a:latin typeface="Encode Sans Expanded" panose="00000505000000000000" pitchFamily="2" charset="0"/>
              <a:cs typeface="Calibri" panose="020F0502020204030204" pitchFamily="34" charset="0"/>
            </a:endParaRPr>
          </a:p>
          <a:p>
            <a:pPr algn="ctr"/>
            <a:r>
              <a:rPr lang="en-US" sz="1200" b="1" dirty="0">
                <a:solidFill>
                  <a:schemeClr val="bg1"/>
                </a:solidFill>
                <a:latin typeface="Encode Sans Expanded" panose="00000505000000000000" pitchFamily="2" charset="0"/>
                <a:cs typeface="Calibri" panose="020F0502020204030204" pitchFamily="34" charset="0"/>
              </a:rPr>
              <a:t>Don’t miss the boat as these changes progress.</a:t>
            </a:r>
          </a:p>
          <a:p>
            <a:pPr algn="ctr"/>
            <a:endParaRPr lang="en-US" sz="1200" b="1" dirty="0">
              <a:solidFill>
                <a:schemeClr val="bg1"/>
              </a:solidFill>
              <a:latin typeface="Encode Sans Expanded" panose="00000505000000000000" pitchFamily="2" charset="0"/>
              <a:cs typeface="Calibri" panose="020F0502020204030204" pitchFamily="34" charset="0"/>
            </a:endParaRPr>
          </a:p>
          <a:p>
            <a:pPr algn="ctr"/>
            <a:r>
              <a:rPr lang="en-US" sz="1200" b="1" dirty="0">
                <a:solidFill>
                  <a:schemeClr val="bg1"/>
                </a:solidFill>
                <a:latin typeface="Encode Sans Expanded" panose="00000505000000000000" pitchFamily="2" charset="0"/>
                <a:cs typeface="Calibri" panose="020F0502020204030204" pitchFamily="34" charset="0"/>
              </a:rPr>
              <a:t>The transition is already underway!</a:t>
            </a:r>
            <a:endParaRPr lang="fr-FR" sz="1200" b="1" dirty="0">
              <a:solidFill>
                <a:schemeClr val="bg1"/>
              </a:solidFill>
              <a:latin typeface="Encode Sans Expanded" panose="00000505000000000000" pitchFamily="2"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5034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en-US"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Recent developments in the automotive sector</a:t>
            </a:r>
            <a:endParaRPr lang="fr-FR" sz="1400" b="1" dirty="0">
              <a:solidFill>
                <a:schemeClr val="bg1"/>
              </a:solidFill>
            </a:endParaRP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fr-FR" sz="1400" b="1" dirty="0">
                <a:solidFill>
                  <a:schemeClr val="bg1"/>
                </a:solidFill>
              </a:rPr>
              <a:t>The </a:t>
            </a:r>
            <a:r>
              <a:rPr lang="fr-FR" sz="1400" b="1" dirty="0" err="1">
                <a:solidFill>
                  <a:schemeClr val="bg1"/>
                </a:solidFill>
              </a:rPr>
              <a:t>Stellantis</a:t>
            </a:r>
            <a:r>
              <a:rPr lang="fr-FR" sz="1400" b="1" dirty="0">
                <a:solidFill>
                  <a:schemeClr val="bg1"/>
                </a:solidFill>
              </a:rPr>
              <a:t> </a:t>
            </a:r>
            <a:r>
              <a:rPr lang="fr-FR" sz="1400" b="1" dirty="0" err="1">
                <a:solidFill>
                  <a:schemeClr val="bg1"/>
                </a:solidFill>
              </a:rPr>
              <a:t>strategy</a:t>
            </a:r>
            <a:endParaRPr lang="fr-FR" sz="1400" b="1" dirty="0">
              <a:solidFill>
                <a:schemeClr val="bg1"/>
              </a:solidFill>
            </a:endParaRP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The </a:t>
            </a:r>
            <a:r>
              <a:rPr lang="en-US" sz="1400" b="1" dirty="0" err="1">
                <a:solidFill>
                  <a:schemeClr val="bg1"/>
                </a:solidFill>
              </a:rPr>
              <a:t>B2B</a:t>
            </a:r>
            <a:r>
              <a:rPr lang="en-US" sz="1400" b="1" dirty="0">
                <a:solidFill>
                  <a:schemeClr val="bg1"/>
                </a:solidFill>
              </a:rPr>
              <a:t> market and customer expectations</a:t>
            </a:r>
            <a:endParaRPr lang="fr-FR" sz="1400" b="1" dirty="0">
              <a:solidFill>
                <a:schemeClr val="bg1"/>
              </a:solidFill>
            </a:endParaRP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spTree>
    <p:custDataLst>
      <p:tags r:id="rId1"/>
    </p:custDataLst>
    <p:extLst>
      <p:ext uri="{BB962C8B-B14F-4D97-AF65-F5344CB8AC3E}">
        <p14:creationId xmlns:p14="http://schemas.microsoft.com/office/powerpoint/2010/main" val="2104225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The customer at the heart of the strategy</a:t>
            </a:r>
            <a:endParaRPr lang="fr-FR" dirty="0">
              <a:solidFill>
                <a:schemeClr val="bg1"/>
              </a:solidFill>
              <a:latin typeface="+mj-lt"/>
            </a:endParaRPr>
          </a:p>
        </p:txBody>
      </p:sp>
      <p:sp>
        <p:nvSpPr>
          <p:cNvPr id="8" name="TextBox 7">
            <a:extLst>
              <a:ext uri="{FF2B5EF4-FFF2-40B4-BE49-F238E27FC236}">
                <a16:creationId xmlns:a16="http://schemas.microsoft.com/office/drawing/2014/main" id="{34CBA1F9-91AE-5D50-E697-2DB85B1F53E6}"/>
              </a:ext>
            </a:extLst>
          </p:cNvPr>
          <p:cNvSpPr txBox="1"/>
          <p:nvPr/>
        </p:nvSpPr>
        <p:spPr>
          <a:xfrm>
            <a:off x="442609" y="1403427"/>
            <a:ext cx="10830401" cy="677108"/>
          </a:xfrm>
          <a:prstGeom prst="rect">
            <a:avLst/>
          </a:prstGeom>
          <a:noFill/>
        </p:spPr>
        <p:txBody>
          <a:bodyPr wrap="square" lIns="91440" tIns="45720" rIns="91440" bIns="45720" anchor="t">
            <a:spAutoFit/>
          </a:bodyPr>
          <a:lstStyle/>
          <a:p>
            <a:r>
              <a:rPr lang="en-US" sz="1900" dirty="0"/>
              <a:t>As it electrifies its product ranges and processes, using scalable solutions, </a:t>
            </a:r>
            <a:r>
              <a:rPr lang="en-US" sz="1900" dirty="0" err="1"/>
              <a:t>Stellantis</a:t>
            </a:r>
            <a:r>
              <a:rPr lang="en-US" sz="1900" dirty="0"/>
              <a:t> is putting its </a:t>
            </a:r>
            <a:r>
              <a:rPr lang="en-US" sz="1900" b="1" dirty="0">
                <a:solidFill>
                  <a:srgbClr val="243782"/>
                </a:solidFill>
              </a:rPr>
              <a:t>customers at the heart of its strategy</a:t>
            </a:r>
            <a:r>
              <a:rPr lang="en-US" sz="1900" dirty="0"/>
              <a:t>, by ensuring their </a:t>
            </a:r>
            <a:r>
              <a:rPr lang="en-US" sz="1900" b="1" dirty="0">
                <a:solidFill>
                  <a:srgbClr val="243782"/>
                </a:solidFill>
              </a:rPr>
              <a:t>mobility</a:t>
            </a:r>
            <a:endParaRPr lang="fr-FR" sz="1900" b="1" dirty="0">
              <a:solidFill>
                <a:srgbClr val="243782"/>
              </a:solidFill>
            </a:endParaRPr>
          </a:p>
        </p:txBody>
      </p:sp>
      <p:pic>
        <p:nvPicPr>
          <p:cNvPr id="9" name="Picture 16">
            <a:extLst>
              <a:ext uri="{FF2B5EF4-FFF2-40B4-BE49-F238E27FC236}">
                <a16:creationId xmlns:a16="http://schemas.microsoft.com/office/drawing/2014/main" id="{B7AEE5F9-E27C-AFF5-BCEB-E646A27BDC76}"/>
              </a:ext>
            </a:extLst>
          </p:cNvPr>
          <p:cNvPicPr>
            <a:picLocks noChangeAspect="1"/>
          </p:cNvPicPr>
          <p:nvPr/>
        </p:nvPicPr>
        <p:blipFill>
          <a:blip r:embed="rId3"/>
          <a:stretch>
            <a:fillRect/>
          </a:stretch>
        </p:blipFill>
        <p:spPr>
          <a:xfrm>
            <a:off x="3488170" y="2844795"/>
            <a:ext cx="1767681" cy="1722392"/>
          </a:xfrm>
          <a:prstGeom prst="ellipse">
            <a:avLst/>
          </a:prstGeom>
        </p:spPr>
      </p:pic>
      <p:pic>
        <p:nvPicPr>
          <p:cNvPr id="10" name="Image 11">
            <a:extLst>
              <a:ext uri="{FF2B5EF4-FFF2-40B4-BE49-F238E27FC236}">
                <a16:creationId xmlns:a16="http://schemas.microsoft.com/office/drawing/2014/main" id="{0F644980-A8CE-629B-2F0B-520336BA552A}"/>
              </a:ext>
            </a:extLst>
          </p:cNvPr>
          <p:cNvPicPr>
            <a:picLocks noChangeAspect="1"/>
          </p:cNvPicPr>
          <p:nvPr/>
        </p:nvPicPr>
        <p:blipFill rotWithShape="1">
          <a:blip r:embed="rId4">
            <a:extLst>
              <a:ext uri="{28A0092B-C50C-407E-A947-70E740481C1C}">
                <a14:useLocalDpi xmlns:a14="http://schemas.microsoft.com/office/drawing/2010/main" val="0"/>
              </a:ext>
            </a:extLst>
          </a:blip>
          <a:srcRect l="27517" t="1501" r="34835" b="29929"/>
          <a:stretch/>
        </p:blipFill>
        <p:spPr>
          <a:xfrm>
            <a:off x="6709151" y="2809287"/>
            <a:ext cx="1767681" cy="1793407"/>
          </a:xfrm>
          <a:prstGeom prst="ellipse">
            <a:avLst/>
          </a:prstGeom>
        </p:spPr>
      </p:pic>
      <p:sp>
        <p:nvSpPr>
          <p:cNvPr id="11" name="Rectangle 10">
            <a:extLst>
              <a:ext uri="{FF2B5EF4-FFF2-40B4-BE49-F238E27FC236}">
                <a16:creationId xmlns:a16="http://schemas.microsoft.com/office/drawing/2014/main" id="{A5D89622-BFA0-652F-0AE0-83D06EF45AA5}"/>
              </a:ext>
            </a:extLst>
          </p:cNvPr>
          <p:cNvSpPr/>
          <p:nvPr/>
        </p:nvSpPr>
        <p:spPr>
          <a:xfrm>
            <a:off x="3334456" y="2734446"/>
            <a:ext cx="2078182" cy="3054927"/>
          </a:xfrm>
          <a:prstGeom prst="rect">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E378AB-4315-6A59-4519-627C88F0DAA7}"/>
              </a:ext>
            </a:extLst>
          </p:cNvPr>
          <p:cNvSpPr/>
          <p:nvPr/>
        </p:nvSpPr>
        <p:spPr>
          <a:xfrm>
            <a:off x="6556243" y="2734446"/>
            <a:ext cx="2078182" cy="3054927"/>
          </a:xfrm>
          <a:prstGeom prst="rect">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BB2D6FF-573A-71B3-8810-AB046B804F72}"/>
              </a:ext>
            </a:extLst>
          </p:cNvPr>
          <p:cNvSpPr txBox="1"/>
          <p:nvPr/>
        </p:nvSpPr>
        <p:spPr>
          <a:xfrm>
            <a:off x="6429510" y="4616465"/>
            <a:ext cx="2326961" cy="584775"/>
          </a:xfrm>
          <a:prstGeom prst="rect">
            <a:avLst/>
          </a:prstGeom>
          <a:noFill/>
        </p:spPr>
        <p:txBody>
          <a:bodyPr wrap="square" rtlCol="0">
            <a:spAutoFit/>
          </a:bodyPr>
          <a:lstStyle/>
          <a:p>
            <a:pPr algn="ctr"/>
            <a:r>
              <a:rPr lang="fr-BE" sz="1600" dirty="0" err="1"/>
              <a:t>Electrification</a:t>
            </a:r>
            <a:r>
              <a:rPr lang="fr-BE" sz="1600" dirty="0"/>
              <a:t> </a:t>
            </a:r>
            <a:r>
              <a:rPr lang="fr-BE" sz="1600" dirty="0" err="1"/>
              <a:t>strategy</a:t>
            </a:r>
            <a:endParaRPr lang="en-US" sz="1600" dirty="0"/>
          </a:p>
        </p:txBody>
      </p:sp>
      <p:sp>
        <p:nvSpPr>
          <p:cNvPr id="15" name="TextBox 14">
            <a:extLst>
              <a:ext uri="{FF2B5EF4-FFF2-40B4-BE49-F238E27FC236}">
                <a16:creationId xmlns:a16="http://schemas.microsoft.com/office/drawing/2014/main" id="{DE9B2060-A4CB-EC22-93C1-9C1E5AF7F7CF}"/>
              </a:ext>
            </a:extLst>
          </p:cNvPr>
          <p:cNvSpPr txBox="1"/>
          <p:nvPr/>
        </p:nvSpPr>
        <p:spPr>
          <a:xfrm>
            <a:off x="3334456" y="4614140"/>
            <a:ext cx="2078182" cy="338554"/>
          </a:xfrm>
          <a:prstGeom prst="rect">
            <a:avLst/>
          </a:prstGeom>
          <a:noFill/>
        </p:spPr>
        <p:txBody>
          <a:bodyPr wrap="square" rtlCol="0">
            <a:spAutoFit/>
          </a:bodyPr>
          <a:lstStyle/>
          <a:p>
            <a:pPr algn="ctr"/>
            <a:r>
              <a:rPr lang="fr-BE" sz="1600" dirty="0"/>
              <a:t>Customer </a:t>
            </a:r>
            <a:r>
              <a:rPr lang="fr-BE" sz="1600" dirty="0" err="1"/>
              <a:t>mobility</a:t>
            </a:r>
            <a:endParaRPr lang="en-US" sz="1600" dirty="0"/>
          </a:p>
        </p:txBody>
      </p:sp>
      <p:pic>
        <p:nvPicPr>
          <p:cNvPr id="17" name="Picture 2" descr="Flip Icon #141587 - Free Icons Library">
            <a:extLst>
              <a:ext uri="{FF2B5EF4-FFF2-40B4-BE49-F238E27FC236}">
                <a16:creationId xmlns:a16="http://schemas.microsoft.com/office/drawing/2014/main" id="{5E85C8E7-8FF0-07A0-6B7E-5C6030AE419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29329" y="5253118"/>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lip Icon #141587 - Free Icons Library">
            <a:extLst>
              <a:ext uri="{FF2B5EF4-FFF2-40B4-BE49-F238E27FC236}">
                <a16:creationId xmlns:a16="http://schemas.microsoft.com/office/drawing/2014/main" id="{10C00CA6-DAF7-791C-B42F-3BDC683B222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3978" y="5259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F349E93-350F-48D2-807D-F00A58223FF1}"/>
              </a:ext>
            </a:extLst>
          </p:cNvPr>
          <p:cNvSpPr txBox="1"/>
          <p:nvPr/>
        </p:nvSpPr>
        <p:spPr>
          <a:xfrm>
            <a:off x="216995" y="6385396"/>
            <a:ext cx="6110286" cy="338554"/>
          </a:xfrm>
          <a:prstGeom prst="rect">
            <a:avLst/>
          </a:prstGeom>
          <a:noFill/>
        </p:spPr>
        <p:txBody>
          <a:bodyPr wrap="square">
            <a:spAutoFit/>
          </a:bodyPr>
          <a:lstStyle/>
          <a:p>
            <a:r>
              <a:rPr lang="fr-FR" sz="1600" b="1" i="1" dirty="0" err="1">
                <a:solidFill>
                  <a:schemeClr val="bg1"/>
                </a:solidFill>
              </a:rPr>
              <a:t>Turn</a:t>
            </a:r>
            <a:r>
              <a:rPr lang="fr-FR" sz="1600" b="1" i="1" dirty="0">
                <a:solidFill>
                  <a:schemeClr val="bg1"/>
                </a:solidFill>
              </a:rPr>
              <a:t> over the </a:t>
            </a:r>
            <a:r>
              <a:rPr lang="fr-FR" sz="1600" b="1" i="1" dirty="0" err="1">
                <a:solidFill>
                  <a:schemeClr val="bg1"/>
                </a:solidFill>
              </a:rPr>
              <a:t>cards</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875853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1" name="Rectangle 10">
            <a:extLst>
              <a:ext uri="{FF2B5EF4-FFF2-40B4-BE49-F238E27FC236}">
                <a16:creationId xmlns:a16="http://schemas.microsoft.com/office/drawing/2014/main" id="{A5D89622-BFA0-652F-0AE0-83D06EF45AA5}"/>
              </a:ext>
            </a:extLst>
          </p:cNvPr>
          <p:cNvSpPr/>
          <p:nvPr/>
        </p:nvSpPr>
        <p:spPr>
          <a:xfrm>
            <a:off x="3334456" y="2734446"/>
            <a:ext cx="2078182" cy="3054927"/>
          </a:xfrm>
          <a:prstGeom prst="rect">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E378AB-4315-6A59-4519-627C88F0DAA7}"/>
              </a:ext>
            </a:extLst>
          </p:cNvPr>
          <p:cNvSpPr/>
          <p:nvPr/>
        </p:nvSpPr>
        <p:spPr>
          <a:xfrm>
            <a:off x="6556243" y="2734446"/>
            <a:ext cx="2078182" cy="3054927"/>
          </a:xfrm>
          <a:prstGeom prst="rect">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Flip Icon #141587 - Free Icons Library">
            <a:extLst>
              <a:ext uri="{FF2B5EF4-FFF2-40B4-BE49-F238E27FC236}">
                <a16:creationId xmlns:a16="http://schemas.microsoft.com/office/drawing/2014/main" id="{5E85C8E7-8FF0-07A0-6B7E-5C6030AE4198}"/>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29329" y="5253118"/>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lip Icon #141587 - Free Icons Library">
            <a:extLst>
              <a:ext uri="{FF2B5EF4-FFF2-40B4-BE49-F238E27FC236}">
                <a16:creationId xmlns:a16="http://schemas.microsoft.com/office/drawing/2014/main" id="{10C00CA6-DAF7-791C-B42F-3BDC683B222E}"/>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3978" y="5259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9">
            <a:extLst>
              <a:ext uri="{FF2B5EF4-FFF2-40B4-BE49-F238E27FC236}">
                <a16:creationId xmlns:a16="http://schemas.microsoft.com/office/drawing/2014/main" id="{638DD0A2-554B-1229-D8BF-545574A1FE77}"/>
              </a:ext>
            </a:extLst>
          </p:cNvPr>
          <p:cNvSpPr txBox="1"/>
          <p:nvPr/>
        </p:nvSpPr>
        <p:spPr>
          <a:xfrm>
            <a:off x="3327423" y="3788036"/>
            <a:ext cx="2048234"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Customer satisfaction</a:t>
            </a:r>
          </a:p>
          <a:p>
            <a:pPr marL="285750" indent="-285750">
              <a:buFont typeface="Arial" panose="020B0604020202020204" pitchFamily="34" charset="0"/>
              <a:buChar char="•"/>
            </a:pPr>
            <a:r>
              <a:rPr lang="en-US" sz="1400" dirty="0"/>
              <a:t>More and more mobility services</a:t>
            </a:r>
            <a:endParaRPr lang="fr-FR" sz="1400" dirty="0"/>
          </a:p>
        </p:txBody>
      </p:sp>
      <p:sp>
        <p:nvSpPr>
          <p:cNvPr id="21" name="ZoneTexte 13">
            <a:extLst>
              <a:ext uri="{FF2B5EF4-FFF2-40B4-BE49-F238E27FC236}">
                <a16:creationId xmlns:a16="http://schemas.microsoft.com/office/drawing/2014/main" id="{F0EDBA4A-5FE6-9237-C373-84D71666C49A}"/>
              </a:ext>
            </a:extLst>
          </p:cNvPr>
          <p:cNvSpPr txBox="1"/>
          <p:nvPr/>
        </p:nvSpPr>
        <p:spPr>
          <a:xfrm>
            <a:off x="6556243" y="3245433"/>
            <a:ext cx="2048234" cy="1169551"/>
          </a:xfrm>
          <a:prstGeom prst="rect">
            <a:avLst/>
          </a:prstGeom>
          <a:noFill/>
        </p:spPr>
        <p:txBody>
          <a:bodyPr wrap="square" rtlCol="0">
            <a:spAutoFit/>
          </a:bodyPr>
          <a:lstStyle/>
          <a:p>
            <a:pPr algn="ctr"/>
            <a:r>
              <a:rPr lang="fr-FR" sz="1400" dirty="0"/>
              <a:t> </a:t>
            </a:r>
          </a:p>
          <a:p>
            <a:pPr algn="ctr"/>
            <a:endParaRPr lang="fr-FR" sz="1400" dirty="0"/>
          </a:p>
          <a:p>
            <a:pPr algn="ctr"/>
            <a:r>
              <a:rPr lang="en-US" sz="1400" dirty="0"/>
              <a:t>100% of new launches will be </a:t>
            </a:r>
            <a:br>
              <a:rPr lang="en-US" sz="1400" dirty="0"/>
            </a:br>
            <a:r>
              <a:rPr lang="en-US" sz="1400" dirty="0"/>
              <a:t>full-electric</a:t>
            </a:r>
            <a:endParaRPr lang="fr-FR" sz="1400" dirty="0"/>
          </a:p>
        </p:txBody>
      </p:sp>
      <p:sp>
        <p:nvSpPr>
          <p:cNvPr id="22" name="TextBox 21">
            <a:extLst>
              <a:ext uri="{FF2B5EF4-FFF2-40B4-BE49-F238E27FC236}">
                <a16:creationId xmlns:a16="http://schemas.microsoft.com/office/drawing/2014/main" id="{B09254DD-4797-B7DE-4D54-086A2993C0DD}"/>
              </a:ext>
            </a:extLst>
          </p:cNvPr>
          <p:cNvSpPr txBox="1"/>
          <p:nvPr/>
        </p:nvSpPr>
        <p:spPr>
          <a:xfrm>
            <a:off x="3365697" y="2837073"/>
            <a:ext cx="1901536" cy="738664"/>
          </a:xfrm>
          <a:prstGeom prst="rect">
            <a:avLst/>
          </a:prstGeom>
          <a:noFill/>
        </p:spPr>
        <p:txBody>
          <a:bodyPr wrap="square" rtlCol="0">
            <a:spAutoFit/>
          </a:bodyPr>
          <a:lstStyle/>
          <a:p>
            <a:pPr algn="ctr"/>
            <a:r>
              <a:rPr lang="en-US" sz="1400" b="1" dirty="0">
                <a:solidFill>
                  <a:srgbClr val="253880"/>
                </a:solidFill>
              </a:rPr>
              <a:t>The customer at the heart of the strategy</a:t>
            </a:r>
          </a:p>
        </p:txBody>
      </p:sp>
      <p:sp>
        <p:nvSpPr>
          <p:cNvPr id="23" name="TextBox 22">
            <a:extLst>
              <a:ext uri="{FF2B5EF4-FFF2-40B4-BE49-F238E27FC236}">
                <a16:creationId xmlns:a16="http://schemas.microsoft.com/office/drawing/2014/main" id="{A11AC1BC-BA59-C024-ED46-9790596FA941}"/>
              </a:ext>
            </a:extLst>
          </p:cNvPr>
          <p:cNvSpPr txBox="1"/>
          <p:nvPr/>
        </p:nvSpPr>
        <p:spPr>
          <a:xfrm>
            <a:off x="7232727" y="3054344"/>
            <a:ext cx="1071804" cy="307777"/>
          </a:xfrm>
          <a:prstGeom prst="rect">
            <a:avLst/>
          </a:prstGeom>
          <a:noFill/>
        </p:spPr>
        <p:txBody>
          <a:bodyPr wrap="square">
            <a:spAutoFit/>
          </a:bodyPr>
          <a:lstStyle/>
          <a:p>
            <a:r>
              <a:rPr lang="fr-FR" sz="1400" b="1" dirty="0">
                <a:solidFill>
                  <a:srgbClr val="253880"/>
                </a:solidFill>
              </a:rPr>
              <a:t>2026</a:t>
            </a:r>
            <a:endParaRPr lang="en-US" sz="1400" dirty="0"/>
          </a:p>
        </p:txBody>
      </p:sp>
      <p:sp>
        <p:nvSpPr>
          <p:cNvPr id="3" name="TextBox 12">
            <a:extLst>
              <a:ext uri="{FF2B5EF4-FFF2-40B4-BE49-F238E27FC236}">
                <a16:creationId xmlns:a16="http://schemas.microsoft.com/office/drawing/2014/main" id="{8B8CA4D0-B18F-AF6C-E14C-55FB1CDA252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The customer at the heart of the strategy</a:t>
            </a:r>
            <a:endParaRPr lang="fr-FR" dirty="0">
              <a:solidFill>
                <a:schemeClr val="bg1"/>
              </a:solidFill>
              <a:latin typeface="+mj-lt"/>
            </a:endParaRPr>
          </a:p>
        </p:txBody>
      </p:sp>
      <p:sp>
        <p:nvSpPr>
          <p:cNvPr id="4" name="TextBox 7">
            <a:extLst>
              <a:ext uri="{FF2B5EF4-FFF2-40B4-BE49-F238E27FC236}">
                <a16:creationId xmlns:a16="http://schemas.microsoft.com/office/drawing/2014/main" id="{8346E051-3E2C-02D0-0FCE-F3688ADF05DE}"/>
              </a:ext>
            </a:extLst>
          </p:cNvPr>
          <p:cNvSpPr txBox="1"/>
          <p:nvPr/>
        </p:nvSpPr>
        <p:spPr>
          <a:xfrm>
            <a:off x="442609" y="1403427"/>
            <a:ext cx="10830401" cy="677108"/>
          </a:xfrm>
          <a:prstGeom prst="rect">
            <a:avLst/>
          </a:prstGeom>
          <a:noFill/>
        </p:spPr>
        <p:txBody>
          <a:bodyPr wrap="square" lIns="91440" tIns="45720" rIns="91440" bIns="45720" anchor="t">
            <a:spAutoFit/>
          </a:bodyPr>
          <a:lstStyle/>
          <a:p>
            <a:r>
              <a:rPr lang="en-US" sz="1900" dirty="0"/>
              <a:t>As it electrifies its product ranges and processes, using scalable solutions, </a:t>
            </a:r>
            <a:r>
              <a:rPr lang="en-US" sz="1900" dirty="0" err="1"/>
              <a:t>Stellantis</a:t>
            </a:r>
            <a:r>
              <a:rPr lang="en-US" sz="1900" dirty="0"/>
              <a:t> is putting its </a:t>
            </a:r>
            <a:r>
              <a:rPr lang="en-US" sz="1900" b="1" dirty="0">
                <a:solidFill>
                  <a:srgbClr val="243782"/>
                </a:solidFill>
              </a:rPr>
              <a:t>customers at the heart of its strategy</a:t>
            </a:r>
            <a:r>
              <a:rPr lang="en-US" sz="1900" dirty="0"/>
              <a:t>, by ensuring their </a:t>
            </a:r>
            <a:r>
              <a:rPr lang="en-US" sz="1900" b="1" dirty="0">
                <a:solidFill>
                  <a:srgbClr val="243782"/>
                </a:solidFill>
              </a:rPr>
              <a:t>mobility</a:t>
            </a:r>
            <a:endParaRPr lang="fr-FR" sz="1900" b="1" dirty="0">
              <a:solidFill>
                <a:srgbClr val="243782"/>
              </a:solidFill>
            </a:endParaRPr>
          </a:p>
        </p:txBody>
      </p:sp>
      <p:sp>
        <p:nvSpPr>
          <p:cNvPr id="5" name="TextBox 19">
            <a:extLst>
              <a:ext uri="{FF2B5EF4-FFF2-40B4-BE49-F238E27FC236}">
                <a16:creationId xmlns:a16="http://schemas.microsoft.com/office/drawing/2014/main" id="{3C3D9B6C-2AFE-7933-21A4-8BEC24F44C8D}"/>
              </a:ext>
            </a:extLst>
          </p:cNvPr>
          <p:cNvSpPr txBox="1"/>
          <p:nvPr/>
        </p:nvSpPr>
        <p:spPr>
          <a:xfrm>
            <a:off x="216995" y="6385396"/>
            <a:ext cx="6110286" cy="338554"/>
          </a:xfrm>
          <a:prstGeom prst="rect">
            <a:avLst/>
          </a:prstGeom>
          <a:noFill/>
        </p:spPr>
        <p:txBody>
          <a:bodyPr wrap="square">
            <a:spAutoFit/>
          </a:bodyPr>
          <a:lstStyle/>
          <a:p>
            <a:r>
              <a:rPr lang="fr-FR" sz="1600" b="1" i="1" dirty="0" err="1">
                <a:solidFill>
                  <a:schemeClr val="bg1"/>
                </a:solidFill>
              </a:rPr>
              <a:t>Turn</a:t>
            </a:r>
            <a:r>
              <a:rPr lang="fr-FR" sz="1600" b="1" i="1" dirty="0">
                <a:solidFill>
                  <a:schemeClr val="bg1"/>
                </a:solidFill>
              </a:rPr>
              <a:t> over the </a:t>
            </a:r>
            <a:r>
              <a:rPr lang="fr-FR" sz="1600" b="1" i="1" dirty="0" err="1">
                <a:solidFill>
                  <a:schemeClr val="bg1"/>
                </a:solidFill>
              </a:rPr>
              <a:t>cards</a:t>
            </a:r>
            <a:endParaRPr lang="fr-FR" sz="1600" b="1" i="1" dirty="0">
              <a:solidFill>
                <a:schemeClr val="bg1"/>
              </a:solidFill>
            </a:endParaRPr>
          </a:p>
        </p:txBody>
      </p:sp>
      <p:sp>
        <p:nvSpPr>
          <p:cNvPr id="2" name="Ellipse 1">
            <a:extLst>
              <a:ext uri="{FF2B5EF4-FFF2-40B4-BE49-F238E27FC236}">
                <a16:creationId xmlns:a16="http://schemas.microsoft.com/office/drawing/2014/main" id="{10D235DA-1938-ED49-F318-9ED14723715B}"/>
              </a:ext>
            </a:extLst>
          </p:cNvPr>
          <p:cNvSpPr/>
          <p:nvPr/>
        </p:nvSpPr>
        <p:spPr>
          <a:xfrm>
            <a:off x="9257355" y="2425805"/>
            <a:ext cx="1556747" cy="129225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339090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20" name="TextBox 19">
            <a:extLst>
              <a:ext uri="{FF2B5EF4-FFF2-40B4-BE49-F238E27FC236}">
                <a16:creationId xmlns:a16="http://schemas.microsoft.com/office/drawing/2014/main" id="{2F349E93-350F-48D2-807D-F00A58223FF1}"/>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Customer </a:t>
            </a:r>
            <a:r>
              <a:rPr lang="fr-BE" sz="3200" b="1" dirty="0" err="1"/>
              <a:t>MOBILITY</a:t>
            </a:r>
            <a:r>
              <a:rPr lang="fr-BE" sz="3200" b="1" dirty="0"/>
              <a:t> </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Tree>
    <p:custDataLst>
      <p:tags r:id="rId1"/>
    </p:custDataLst>
    <p:extLst>
      <p:ext uri="{BB962C8B-B14F-4D97-AF65-F5344CB8AC3E}">
        <p14:creationId xmlns:p14="http://schemas.microsoft.com/office/powerpoint/2010/main" val="361352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Usine PNG transparents - StickPNG">
            <a:extLst>
              <a:ext uri="{FF2B5EF4-FFF2-40B4-BE49-F238E27FC236}">
                <a16:creationId xmlns:a16="http://schemas.microsoft.com/office/drawing/2014/main" id="{E480F000-BE1C-8A2C-67DE-C69E33F1BBA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62552" y="1433529"/>
            <a:ext cx="1042473" cy="10424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Voiture électrique : PSA démarre la production de batteries en Slovaquie">
            <a:extLst>
              <a:ext uri="{FF2B5EF4-FFF2-40B4-BE49-F238E27FC236}">
                <a16:creationId xmlns:a16="http://schemas.microsoft.com/office/drawing/2014/main" id="{F2068314-2D2D-3405-DC55-BA6198DCA81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78716" y="1681827"/>
            <a:ext cx="1181100" cy="8438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064D4A4-2834-E976-E796-D03ED9A4E072}"/>
              </a:ext>
            </a:extLst>
          </p:cNvPr>
          <p:cNvSpPr txBox="1"/>
          <p:nvPr/>
        </p:nvSpPr>
        <p:spPr>
          <a:xfrm>
            <a:off x="4969864" y="1559888"/>
            <a:ext cx="3469329"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3880"/>
                </a:solidFill>
              </a:rPr>
              <a:t>Five battery gigafactories</a:t>
            </a:r>
          </a:p>
        </p:txBody>
      </p:sp>
      <p:sp>
        <p:nvSpPr>
          <p:cNvPr id="37" name="TextBox 36">
            <a:extLst>
              <a:ext uri="{FF2B5EF4-FFF2-40B4-BE49-F238E27FC236}">
                <a16:creationId xmlns:a16="http://schemas.microsoft.com/office/drawing/2014/main" id="{BCBF5760-5012-25BC-FB52-EF0755C7C40B}"/>
              </a:ext>
            </a:extLst>
          </p:cNvPr>
          <p:cNvSpPr txBox="1"/>
          <p:nvPr/>
        </p:nvSpPr>
        <p:spPr>
          <a:xfrm>
            <a:off x="3583788" y="2968061"/>
            <a:ext cx="46063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Entering into global partnerships, to deal with increase in demand for batteries</a:t>
            </a:r>
          </a:p>
        </p:txBody>
      </p:sp>
      <p:pic>
        <p:nvPicPr>
          <p:cNvPr id="38" name="Picture 4">
            <a:extLst>
              <a:ext uri="{FF2B5EF4-FFF2-40B4-BE49-F238E27FC236}">
                <a16:creationId xmlns:a16="http://schemas.microsoft.com/office/drawing/2014/main" id="{645069A5-35DE-3D83-4B65-79E3DF08BB23}"/>
              </a:ext>
            </a:extLst>
          </p:cNvPr>
          <p:cNvPicPr>
            <a:picLocks noChangeAspect="1"/>
          </p:cNvPicPr>
          <p:nvPr/>
        </p:nvPicPr>
        <p:blipFill rotWithShape="1">
          <a:blip r:embed="rId19"/>
          <a:srcRect b="50450"/>
          <a:stretch/>
        </p:blipFill>
        <p:spPr>
          <a:xfrm>
            <a:off x="3078201" y="3812913"/>
            <a:ext cx="5728309" cy="1331933"/>
          </a:xfrm>
          <a:prstGeom prst="rect">
            <a:avLst/>
          </a:prstGeom>
        </p:spPr>
      </p:pic>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2" name="TextBox 12">
            <a:extLst>
              <a:ext uri="{FF2B5EF4-FFF2-40B4-BE49-F238E27FC236}">
                <a16:creationId xmlns:a16="http://schemas.microsoft.com/office/drawing/2014/main" id="{EA14474D-6EA0-9B4A-36C1-C51B8636B4B8}"/>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F304B919-80D7-3B11-3D12-36EDEB083BD8}"/>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3284154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41" name="TextBox 40">
            <a:extLst>
              <a:ext uri="{FF2B5EF4-FFF2-40B4-BE49-F238E27FC236}">
                <a16:creationId xmlns:a16="http://schemas.microsoft.com/office/drawing/2014/main" id="{FC2E5477-2797-551A-4465-EF1165DC4A8E}"/>
              </a:ext>
            </a:extLst>
          </p:cNvPr>
          <p:cNvSpPr txBox="1"/>
          <p:nvPr/>
        </p:nvSpPr>
        <p:spPr>
          <a:xfrm>
            <a:off x="4240888" y="1525215"/>
            <a:ext cx="404915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err="1">
                <a:solidFill>
                  <a:srgbClr val="253880"/>
                </a:solidFill>
              </a:rPr>
              <a:t>Purchase</a:t>
            </a:r>
            <a:r>
              <a:rPr lang="fr-FR" b="1" dirty="0">
                <a:solidFill>
                  <a:srgbClr val="253880"/>
                </a:solidFill>
              </a:rPr>
              <a:t> and partnership </a:t>
            </a:r>
            <a:r>
              <a:rPr lang="fr-FR" b="1" dirty="0" err="1">
                <a:solidFill>
                  <a:srgbClr val="253880"/>
                </a:solidFill>
              </a:rPr>
              <a:t>policy</a:t>
            </a:r>
            <a:endParaRPr lang="fr-FR" b="1" dirty="0">
              <a:solidFill>
                <a:srgbClr val="253880"/>
              </a:solidFill>
            </a:endParaRPr>
          </a:p>
        </p:txBody>
      </p:sp>
      <p:sp>
        <p:nvSpPr>
          <p:cNvPr id="42" name="TextBox 41">
            <a:extLst>
              <a:ext uri="{FF2B5EF4-FFF2-40B4-BE49-F238E27FC236}">
                <a16:creationId xmlns:a16="http://schemas.microsoft.com/office/drawing/2014/main" id="{DE45FFDA-6246-ABBB-53C7-66B5CC56AAFC}"/>
              </a:ext>
            </a:extLst>
          </p:cNvPr>
          <p:cNvSpPr txBox="1"/>
          <p:nvPr/>
        </p:nvSpPr>
        <p:spPr>
          <a:xfrm>
            <a:off x="3286169" y="2665465"/>
            <a:ext cx="54785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200" dirty="0"/>
              <a:t>In 2030, energy production requirements will be 20 times higher than in 2021 =&gt; supply chain becomes critical. </a:t>
            </a:r>
          </a:p>
          <a:p>
            <a:pPr marL="171450" indent="-171450">
              <a:buFont typeface="Arial" panose="020B0604020202020204" pitchFamily="34" charset="0"/>
              <a:buChar char="•"/>
            </a:pPr>
            <a:r>
              <a:rPr lang="en-US" sz="1200" dirty="0"/>
              <a:t>Agreements with suppliers to meet needs for components and raw materials (lithium, cobalt, nickel, graphite).</a:t>
            </a:r>
            <a:endParaRPr lang="fr-FR" sz="1200" dirty="0"/>
          </a:p>
        </p:txBody>
      </p:sp>
      <p:pic>
        <p:nvPicPr>
          <p:cNvPr id="43" name="Picture 2" descr="Vector Caddie Icône, Chariot, Chariot Icône, Conception PNG et vecteur pour  téléchargement gratuit">
            <a:extLst>
              <a:ext uri="{FF2B5EF4-FFF2-40B4-BE49-F238E27FC236}">
                <a16:creationId xmlns:a16="http://schemas.microsoft.com/office/drawing/2014/main" id="{12868CED-BB3B-9758-913C-A6D4693EA87F}"/>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73316" y="1452654"/>
            <a:ext cx="638073" cy="6380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Technologie de pointe pour la récupération de vos données.">
            <a:extLst>
              <a:ext uri="{FF2B5EF4-FFF2-40B4-BE49-F238E27FC236}">
                <a16:creationId xmlns:a16="http://schemas.microsoft.com/office/drawing/2014/main" id="{B5A60A28-D507-1B55-FD0B-1144DA00AC76}"/>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3408181" y="2066110"/>
            <a:ext cx="697857" cy="40452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a:extLst>
              <a:ext uri="{FF2B5EF4-FFF2-40B4-BE49-F238E27FC236}">
                <a16:creationId xmlns:a16="http://schemas.microsoft.com/office/drawing/2014/main" id="{D082641A-7E49-2303-57BA-85411D483166}"/>
              </a:ext>
            </a:extLst>
          </p:cNvPr>
          <p:cNvPicPr>
            <a:picLocks noChangeAspect="1"/>
          </p:cNvPicPr>
          <p:nvPr/>
        </p:nvPicPr>
        <p:blipFill>
          <a:blip r:embed="rId22"/>
          <a:stretch>
            <a:fillRect/>
          </a:stretch>
        </p:blipFill>
        <p:spPr>
          <a:xfrm>
            <a:off x="3451076" y="3897064"/>
            <a:ext cx="5087476" cy="2076753"/>
          </a:xfrm>
          <a:prstGeom prst="rect">
            <a:avLst/>
          </a:prstGeom>
        </p:spPr>
      </p:pic>
      <p:sp>
        <p:nvSpPr>
          <p:cNvPr id="2" name="TextBox 12">
            <a:extLst>
              <a:ext uri="{FF2B5EF4-FFF2-40B4-BE49-F238E27FC236}">
                <a16:creationId xmlns:a16="http://schemas.microsoft.com/office/drawing/2014/main" id="{41B7BC45-B6A4-B494-4688-FFEE51C53F2A}"/>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F81E535A-FCFF-3FB4-54EA-1C311469DF03}"/>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1768427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36" name="TextBox 35">
            <a:extLst>
              <a:ext uri="{FF2B5EF4-FFF2-40B4-BE49-F238E27FC236}">
                <a16:creationId xmlns:a16="http://schemas.microsoft.com/office/drawing/2014/main" id="{5C9F9496-A7FE-8026-3188-A227C735FEE3}"/>
              </a:ext>
            </a:extLst>
          </p:cNvPr>
          <p:cNvSpPr txBox="1"/>
          <p:nvPr/>
        </p:nvSpPr>
        <p:spPr>
          <a:xfrm>
            <a:off x="4673558" y="1477590"/>
            <a:ext cx="326425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solidFill>
                  <a:srgbClr val="253880"/>
                </a:solidFill>
              </a:rPr>
              <a:t>Innovations in </a:t>
            </a:r>
            <a:r>
              <a:rPr lang="fr-FR" b="1" dirty="0" err="1">
                <a:solidFill>
                  <a:srgbClr val="253880"/>
                </a:solidFill>
              </a:rPr>
              <a:t>technology</a:t>
            </a:r>
            <a:endParaRPr lang="fr-FR" b="1" dirty="0">
              <a:solidFill>
                <a:srgbClr val="253880"/>
              </a:solidFill>
            </a:endParaRPr>
          </a:p>
        </p:txBody>
      </p:sp>
      <p:sp>
        <p:nvSpPr>
          <p:cNvPr id="37" name="TextBox 36">
            <a:extLst>
              <a:ext uri="{FF2B5EF4-FFF2-40B4-BE49-F238E27FC236}">
                <a16:creationId xmlns:a16="http://schemas.microsoft.com/office/drawing/2014/main" id="{BC0C6C2A-4C8B-1614-2CF9-9F46B42F27F5}"/>
              </a:ext>
            </a:extLst>
          </p:cNvPr>
          <p:cNvSpPr txBox="1"/>
          <p:nvPr/>
        </p:nvSpPr>
        <p:spPr>
          <a:xfrm>
            <a:off x="3245564" y="2417545"/>
            <a:ext cx="54879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200" dirty="0"/>
              <a:t>Constant innovations in hardware and software, to increase range and power even further. </a:t>
            </a:r>
          </a:p>
          <a:p>
            <a:pPr marL="171450" indent="-171450">
              <a:buFont typeface="Arial" panose="020B0604020202020204" pitchFamily="34" charset="0"/>
              <a:buChar char="•"/>
            </a:pPr>
            <a:r>
              <a:rPr lang="en-US" sz="1200" dirty="0"/>
              <a:t>Development of different battery technologies (nickel/cobalt-free, solid-state), to increase power and reduce costs. </a:t>
            </a:r>
            <a:endParaRPr lang="fr-FR" sz="1200" dirty="0"/>
          </a:p>
        </p:txBody>
      </p:sp>
      <p:pic>
        <p:nvPicPr>
          <p:cNvPr id="38" name="Picture 12">
            <a:extLst>
              <a:ext uri="{FF2B5EF4-FFF2-40B4-BE49-F238E27FC236}">
                <a16:creationId xmlns:a16="http://schemas.microsoft.com/office/drawing/2014/main" id="{356AB4EE-130A-B3D5-0A50-D4A462421AF7}"/>
              </a:ext>
            </a:extLst>
          </p:cNvPr>
          <p:cNvPicPr>
            <a:picLocks noChangeAspect="1"/>
          </p:cNvPicPr>
          <p:nvPr/>
        </p:nvPicPr>
        <p:blipFill>
          <a:blip r:embed="rId18"/>
          <a:stretch>
            <a:fillRect/>
          </a:stretch>
        </p:blipFill>
        <p:spPr>
          <a:xfrm>
            <a:off x="3262488" y="3642841"/>
            <a:ext cx="3241679" cy="2123742"/>
          </a:xfrm>
          <a:prstGeom prst="rect">
            <a:avLst/>
          </a:prstGeom>
        </p:spPr>
      </p:pic>
      <p:pic>
        <p:nvPicPr>
          <p:cNvPr id="40" name="Picture 6">
            <a:extLst>
              <a:ext uri="{FF2B5EF4-FFF2-40B4-BE49-F238E27FC236}">
                <a16:creationId xmlns:a16="http://schemas.microsoft.com/office/drawing/2014/main" id="{0DC42E1C-84BF-37F2-936D-513366C23F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76077" y="1482210"/>
            <a:ext cx="1214989" cy="68282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92D3BB9E-023E-266D-4DDE-AADB18D357A4}"/>
              </a:ext>
            </a:extLst>
          </p:cNvPr>
          <p:cNvSpPr txBox="1"/>
          <p:nvPr/>
        </p:nvSpPr>
        <p:spPr>
          <a:xfrm>
            <a:off x="3286665" y="5766939"/>
            <a:ext cx="4090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Encode Sans Expanded SemiBold"/>
                <a:ea typeface="+mn-lt"/>
                <a:cs typeface="+mn-lt"/>
              </a:rPr>
              <a:t>New innovative developments in the future</a:t>
            </a:r>
            <a:endParaRPr lang="en-US" sz="1200" dirty="0">
              <a:latin typeface="Encode Sans Expanded SemiBold"/>
            </a:endParaRPr>
          </a:p>
        </p:txBody>
      </p:sp>
      <p:sp>
        <p:nvSpPr>
          <p:cNvPr id="2" name="TextBox 12">
            <a:extLst>
              <a:ext uri="{FF2B5EF4-FFF2-40B4-BE49-F238E27FC236}">
                <a16:creationId xmlns:a16="http://schemas.microsoft.com/office/drawing/2014/main" id="{14F5E5C3-A174-60C1-BE90-575AF019F07F}"/>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128AE7ED-9C8E-06F0-2ECD-4F6422B4C144}"/>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3158831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41" name="TextBox 40">
            <a:extLst>
              <a:ext uri="{FF2B5EF4-FFF2-40B4-BE49-F238E27FC236}">
                <a16:creationId xmlns:a16="http://schemas.microsoft.com/office/drawing/2014/main" id="{681AC128-CDB1-AF4F-3277-2D8983DAB6CA}"/>
              </a:ext>
            </a:extLst>
          </p:cNvPr>
          <p:cNvSpPr txBox="1"/>
          <p:nvPr/>
        </p:nvSpPr>
        <p:spPr>
          <a:xfrm>
            <a:off x="4325854" y="1525215"/>
            <a:ext cx="3611959"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solidFill>
                  <a:srgbClr val="253880"/>
                </a:solidFill>
              </a:rPr>
              <a:t>Financial </a:t>
            </a:r>
            <a:r>
              <a:rPr lang="fr-FR" b="1" dirty="0" err="1">
                <a:solidFill>
                  <a:srgbClr val="253880"/>
                </a:solidFill>
              </a:rPr>
              <a:t>investment</a:t>
            </a:r>
            <a:endParaRPr lang="fr-FR" b="1" dirty="0">
              <a:solidFill>
                <a:srgbClr val="253880"/>
              </a:solidFill>
            </a:endParaRPr>
          </a:p>
        </p:txBody>
      </p:sp>
      <p:sp>
        <p:nvSpPr>
          <p:cNvPr id="42" name="TextBox 41">
            <a:extLst>
              <a:ext uri="{FF2B5EF4-FFF2-40B4-BE49-F238E27FC236}">
                <a16:creationId xmlns:a16="http://schemas.microsoft.com/office/drawing/2014/main" id="{6D291F0A-C37C-30E0-BCFA-E27205D7E9C8}"/>
              </a:ext>
            </a:extLst>
          </p:cNvPr>
          <p:cNvSpPr txBox="1"/>
          <p:nvPr/>
        </p:nvSpPr>
        <p:spPr>
          <a:xfrm>
            <a:off x="3241610" y="2417405"/>
            <a:ext cx="5487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200" dirty="0"/>
              <a:t>Over €30 billion invested in five years (2021-25). </a:t>
            </a:r>
          </a:p>
          <a:p>
            <a:pPr marL="171450" indent="-171450">
              <a:buFont typeface="Arial" panose="020B0604020202020204" pitchFamily="34" charset="0"/>
              <a:buChar char="•"/>
            </a:pPr>
            <a:r>
              <a:rPr lang="en-US" sz="1200" dirty="0"/>
              <a:t>Developments in technology will result in a decrease in costs (40% down by 2024 and another 20% down by 2030).</a:t>
            </a:r>
            <a:endParaRPr lang="fr-FR" sz="1200" dirty="0"/>
          </a:p>
        </p:txBody>
      </p:sp>
      <p:pic>
        <p:nvPicPr>
          <p:cNvPr id="43" name="Picture 6">
            <a:extLst>
              <a:ext uri="{FF2B5EF4-FFF2-40B4-BE49-F238E27FC236}">
                <a16:creationId xmlns:a16="http://schemas.microsoft.com/office/drawing/2014/main" id="{ABD80711-B59D-35C2-0C53-60484F311112}"/>
              </a:ext>
            </a:extLst>
          </p:cNvPr>
          <p:cNvPicPr>
            <a:picLocks noChangeAspect="1"/>
          </p:cNvPicPr>
          <p:nvPr/>
        </p:nvPicPr>
        <p:blipFill>
          <a:blip r:embed="rId18"/>
          <a:stretch>
            <a:fillRect/>
          </a:stretch>
        </p:blipFill>
        <p:spPr>
          <a:xfrm>
            <a:off x="3239144" y="3083934"/>
            <a:ext cx="4043565" cy="1586280"/>
          </a:xfrm>
          <a:prstGeom prst="rect">
            <a:avLst/>
          </a:prstGeom>
        </p:spPr>
      </p:pic>
      <p:pic>
        <p:nvPicPr>
          <p:cNvPr id="44" name="Picture 7">
            <a:extLst>
              <a:ext uri="{FF2B5EF4-FFF2-40B4-BE49-F238E27FC236}">
                <a16:creationId xmlns:a16="http://schemas.microsoft.com/office/drawing/2014/main" id="{B192567C-9380-CC3B-2230-84F44F110AC8}"/>
              </a:ext>
            </a:extLst>
          </p:cNvPr>
          <p:cNvPicPr>
            <a:picLocks noChangeAspect="1"/>
          </p:cNvPicPr>
          <p:nvPr/>
        </p:nvPicPr>
        <p:blipFill>
          <a:blip r:embed="rId19"/>
          <a:stretch>
            <a:fillRect/>
          </a:stretch>
        </p:blipFill>
        <p:spPr>
          <a:xfrm>
            <a:off x="3243639" y="4776500"/>
            <a:ext cx="4061006" cy="1250754"/>
          </a:xfrm>
          <a:prstGeom prst="rect">
            <a:avLst/>
          </a:prstGeom>
        </p:spPr>
      </p:pic>
      <p:pic>
        <p:nvPicPr>
          <p:cNvPr id="45" name="Picture 8" descr="PRINCIPES D'INVESTISSEMENT - Gestion 21">
            <a:extLst>
              <a:ext uri="{FF2B5EF4-FFF2-40B4-BE49-F238E27FC236}">
                <a16:creationId xmlns:a16="http://schemas.microsoft.com/office/drawing/2014/main" id="{A191605D-3928-95F1-4E3B-2FCC709418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82471" y="1532834"/>
            <a:ext cx="718793" cy="7187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2">
            <a:extLst>
              <a:ext uri="{FF2B5EF4-FFF2-40B4-BE49-F238E27FC236}">
                <a16:creationId xmlns:a16="http://schemas.microsoft.com/office/drawing/2014/main" id="{AC4F0669-4FF8-0228-F85F-B72B74A467AA}"/>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ECBA24BA-67DB-DF52-8B5D-BE87FA3BB61B}"/>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196136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en-US"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Recent developments in the automotive sector</a:t>
            </a:r>
            <a:endParaRPr lang="fr-FR" sz="1400" b="1" dirty="0">
              <a:solidFill>
                <a:schemeClr val="bg1"/>
              </a:solidFill>
            </a:endParaRP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fr-FR" sz="1400" b="1" dirty="0">
                <a:solidFill>
                  <a:schemeClr val="bg1"/>
                </a:solidFill>
              </a:rPr>
              <a:t>The </a:t>
            </a:r>
            <a:r>
              <a:rPr lang="fr-FR" sz="1400" b="1" dirty="0" err="1">
                <a:solidFill>
                  <a:schemeClr val="bg1"/>
                </a:solidFill>
              </a:rPr>
              <a:t>Stellantis</a:t>
            </a:r>
            <a:r>
              <a:rPr lang="fr-FR" sz="1400" b="1" dirty="0">
                <a:solidFill>
                  <a:schemeClr val="bg1"/>
                </a:solidFill>
              </a:rPr>
              <a:t> </a:t>
            </a:r>
            <a:r>
              <a:rPr lang="fr-FR" sz="1400" b="1" dirty="0" err="1">
                <a:solidFill>
                  <a:schemeClr val="bg1"/>
                </a:solidFill>
              </a:rPr>
              <a:t>strategy</a:t>
            </a:r>
            <a:endParaRPr lang="fr-FR" sz="1400" b="1" dirty="0">
              <a:solidFill>
                <a:schemeClr val="bg1"/>
              </a:solidFill>
            </a:endParaRP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The </a:t>
            </a:r>
            <a:r>
              <a:rPr lang="en-US" sz="1400" b="1" dirty="0" err="1">
                <a:solidFill>
                  <a:schemeClr val="bg1"/>
                </a:solidFill>
              </a:rPr>
              <a:t>B2B</a:t>
            </a:r>
            <a:r>
              <a:rPr lang="en-US" sz="1400" b="1" dirty="0">
                <a:solidFill>
                  <a:schemeClr val="bg1"/>
                </a:solidFill>
              </a:rPr>
              <a:t> market and customer expectations</a:t>
            </a:r>
            <a:endParaRPr lang="fr-FR" sz="1400" b="1" dirty="0">
              <a:solidFill>
                <a:schemeClr val="bg1"/>
              </a:solidFill>
            </a:endParaRP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6"/>
          <a:stretch>
            <a:fillRect/>
          </a:stretch>
        </p:blipFill>
        <p:spPr>
          <a:xfrm>
            <a:off x="1760377" y="5462663"/>
            <a:ext cx="1070230" cy="757238"/>
          </a:xfrm>
          <a:prstGeom prst="rect">
            <a:avLst/>
          </a:prstGeom>
        </p:spPr>
      </p:pic>
    </p:spTree>
    <p:extLst>
      <p:ext uri="{BB962C8B-B14F-4D97-AF65-F5344CB8AC3E}">
        <p14:creationId xmlns:p14="http://schemas.microsoft.com/office/powerpoint/2010/main" val="428872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36" name="TextBox 35">
            <a:extLst>
              <a:ext uri="{FF2B5EF4-FFF2-40B4-BE49-F238E27FC236}">
                <a16:creationId xmlns:a16="http://schemas.microsoft.com/office/drawing/2014/main" id="{DD282AED-66A1-BA61-BF07-D5923C449C70}"/>
              </a:ext>
            </a:extLst>
          </p:cNvPr>
          <p:cNvSpPr txBox="1"/>
          <p:nvPr/>
        </p:nvSpPr>
        <p:spPr>
          <a:xfrm>
            <a:off x="4682335" y="1535687"/>
            <a:ext cx="406349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3880"/>
                </a:solidFill>
              </a:rPr>
              <a:t>Circular approach to battery repair, reuse and recycling</a:t>
            </a:r>
            <a:endParaRPr lang="fr-FR" b="1" dirty="0">
              <a:solidFill>
                <a:srgbClr val="253880"/>
              </a:solidFill>
            </a:endParaRPr>
          </a:p>
        </p:txBody>
      </p:sp>
      <p:sp>
        <p:nvSpPr>
          <p:cNvPr id="37" name="TextBox 36">
            <a:extLst>
              <a:ext uri="{FF2B5EF4-FFF2-40B4-BE49-F238E27FC236}">
                <a16:creationId xmlns:a16="http://schemas.microsoft.com/office/drawing/2014/main" id="{83D16EE0-1FE8-19F3-ED76-57F63FD442F4}"/>
              </a:ext>
            </a:extLst>
          </p:cNvPr>
          <p:cNvSpPr txBox="1"/>
          <p:nvPr/>
        </p:nvSpPr>
        <p:spPr>
          <a:xfrm>
            <a:off x="3140968" y="2642411"/>
            <a:ext cx="252616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200" dirty="0"/>
              <a:t>Checking battery health</a:t>
            </a:r>
          </a:p>
          <a:p>
            <a:pPr marL="171450" indent="-171450">
              <a:buFont typeface="Arial" panose="020B0604020202020204" pitchFamily="34" charset="0"/>
              <a:buChar char="•"/>
            </a:pPr>
            <a:r>
              <a:rPr lang="en-US" sz="1200" dirty="0"/>
              <a:t>Repairs at </a:t>
            </a:r>
            <a:r>
              <a:rPr lang="en-US" sz="1200" dirty="0" err="1"/>
              <a:t>authorised</a:t>
            </a:r>
            <a:r>
              <a:rPr lang="en-US" sz="1200" dirty="0"/>
              <a:t> </a:t>
            </a:r>
            <a:r>
              <a:rPr lang="en-US" sz="1200" dirty="0" err="1"/>
              <a:t>centres</a:t>
            </a:r>
            <a:endParaRPr lang="en-US" sz="1200" dirty="0"/>
          </a:p>
          <a:p>
            <a:pPr marL="171450" indent="-171450">
              <a:buFont typeface="Arial" panose="020B0604020202020204" pitchFamily="34" charset="0"/>
              <a:buChar char="•"/>
            </a:pPr>
            <a:r>
              <a:rPr lang="en-US" sz="1200" dirty="0"/>
              <a:t>Recycling into other types of batteries or components</a:t>
            </a:r>
          </a:p>
          <a:p>
            <a:pPr marL="171450" indent="-171450">
              <a:buFont typeface="Arial" panose="020B0604020202020204" pitchFamily="34" charset="0"/>
              <a:buChar char="•"/>
            </a:pPr>
            <a:r>
              <a:rPr lang="en-US" sz="1200" dirty="0"/>
              <a:t>Sustainable approach</a:t>
            </a:r>
            <a:endParaRPr lang="fr-FR" sz="1200" dirty="0"/>
          </a:p>
        </p:txBody>
      </p:sp>
      <p:pic>
        <p:nvPicPr>
          <p:cNvPr id="38" name="Picture 10">
            <a:extLst>
              <a:ext uri="{FF2B5EF4-FFF2-40B4-BE49-F238E27FC236}">
                <a16:creationId xmlns:a16="http://schemas.microsoft.com/office/drawing/2014/main" id="{B296913F-465D-4B69-AED7-4FE63E221A1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5570" y="1693927"/>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2DCB121F-9718-7AFA-7971-D3245B0632AF}"/>
              </a:ext>
            </a:extLst>
          </p:cNvPr>
          <p:cNvPicPr>
            <a:picLocks noChangeAspect="1"/>
          </p:cNvPicPr>
          <p:nvPr/>
        </p:nvPicPr>
        <p:blipFill>
          <a:blip r:embed="rId18"/>
          <a:stretch>
            <a:fillRect/>
          </a:stretch>
        </p:blipFill>
        <p:spPr>
          <a:xfrm>
            <a:off x="5831457" y="2619726"/>
            <a:ext cx="2915728" cy="3371868"/>
          </a:xfrm>
          <a:prstGeom prst="rect">
            <a:avLst/>
          </a:prstGeom>
        </p:spPr>
      </p:pic>
      <p:sp>
        <p:nvSpPr>
          <p:cNvPr id="2" name="TextBox 12">
            <a:extLst>
              <a:ext uri="{FF2B5EF4-FFF2-40B4-BE49-F238E27FC236}">
                <a16:creationId xmlns:a16="http://schemas.microsoft.com/office/drawing/2014/main" id="{D4C144DE-9192-58AD-0644-6FA43D02A8D8}"/>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DE309383-68EC-3058-2BC4-B99316CE75CF}"/>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319461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41" name="TextBox 40">
            <a:extLst>
              <a:ext uri="{FF2B5EF4-FFF2-40B4-BE49-F238E27FC236}">
                <a16:creationId xmlns:a16="http://schemas.microsoft.com/office/drawing/2014/main" id="{8F2E7F04-EF8D-8546-A410-3205BE617759}"/>
              </a:ext>
            </a:extLst>
          </p:cNvPr>
          <p:cNvSpPr txBox="1"/>
          <p:nvPr/>
        </p:nvSpPr>
        <p:spPr>
          <a:xfrm>
            <a:off x="4394749" y="1892191"/>
            <a:ext cx="406349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err="1">
                <a:solidFill>
                  <a:srgbClr val="253880"/>
                </a:solidFill>
              </a:rPr>
              <a:t>Charging</a:t>
            </a:r>
            <a:r>
              <a:rPr lang="fr-FR" b="1" dirty="0">
                <a:solidFill>
                  <a:srgbClr val="253880"/>
                </a:solidFill>
              </a:rPr>
              <a:t> services</a:t>
            </a:r>
          </a:p>
        </p:txBody>
      </p:sp>
      <p:sp>
        <p:nvSpPr>
          <p:cNvPr id="42" name="TextBox 41">
            <a:extLst>
              <a:ext uri="{FF2B5EF4-FFF2-40B4-BE49-F238E27FC236}">
                <a16:creationId xmlns:a16="http://schemas.microsoft.com/office/drawing/2014/main" id="{AE730349-89E1-80EF-174A-5398D7B34C61}"/>
              </a:ext>
            </a:extLst>
          </p:cNvPr>
          <p:cNvSpPr txBox="1"/>
          <p:nvPr/>
        </p:nvSpPr>
        <p:spPr>
          <a:xfrm>
            <a:off x="2864936" y="2759909"/>
            <a:ext cx="21741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fr-FR" sz="1200" dirty="0"/>
              <a:t>Integrated solutions:</a:t>
            </a:r>
            <a:endParaRPr lang="en-US" dirty="0"/>
          </a:p>
          <a:p>
            <a:pPr marL="628650" lvl="1" indent="-171450">
              <a:buFont typeface="Arial" panose="020B0604020202020204" pitchFamily="34" charset="0"/>
              <a:buChar char="•"/>
            </a:pPr>
            <a:r>
              <a:rPr lang="en-US" sz="1200" dirty="0" err="1"/>
              <a:t>Wallboxes</a:t>
            </a:r>
            <a:endParaRPr lang="en-US" sz="1200" dirty="0"/>
          </a:p>
          <a:p>
            <a:pPr marL="628650" lvl="1" indent="-171450">
              <a:buFont typeface="Arial" panose="020B0604020202020204" pitchFamily="34" charset="0"/>
              <a:buChar char="•"/>
            </a:pPr>
            <a:r>
              <a:rPr lang="en-US" sz="1200" dirty="0"/>
              <a:t>charging points</a:t>
            </a:r>
          </a:p>
          <a:p>
            <a:pPr marL="628650" lvl="1" indent="-171450">
              <a:buFont typeface="Arial" panose="020B0604020202020204" pitchFamily="34" charset="0"/>
              <a:buChar char="•"/>
            </a:pPr>
            <a:r>
              <a:rPr lang="en-US" sz="1200" dirty="0"/>
              <a:t>smart charging</a:t>
            </a:r>
          </a:p>
          <a:p>
            <a:pPr marL="628650" lvl="1" indent="-171450">
              <a:buFont typeface="Arial" panose="020B0604020202020204" pitchFamily="34" charset="0"/>
              <a:buChar char="•"/>
            </a:pPr>
            <a:r>
              <a:rPr lang="en-US" sz="1200" dirty="0"/>
              <a:t>fast charging network</a:t>
            </a:r>
          </a:p>
          <a:p>
            <a:pPr marL="628650" lvl="1" indent="-171450">
              <a:buFont typeface="Arial" panose="020B0604020202020204" pitchFamily="34" charset="0"/>
              <a:buChar char="•"/>
            </a:pPr>
            <a:r>
              <a:rPr lang="en-US" sz="1200" dirty="0"/>
              <a:t>smart grid management</a:t>
            </a:r>
          </a:p>
          <a:p>
            <a:pPr marL="628650" lvl="1" indent="-171450">
              <a:buFont typeface="Arial" panose="020B0604020202020204" pitchFamily="34" charset="0"/>
              <a:buChar char="•"/>
            </a:pPr>
            <a:r>
              <a:rPr lang="en-US" sz="1200" dirty="0"/>
              <a:t>solar charging, etc.</a:t>
            </a:r>
            <a:endParaRPr lang="fr-FR" sz="1200" dirty="0"/>
          </a:p>
        </p:txBody>
      </p:sp>
      <p:pic>
        <p:nvPicPr>
          <p:cNvPr id="43" name="Picture 12" descr="Pile rechargée PNG transparents - StickPNG">
            <a:extLst>
              <a:ext uri="{FF2B5EF4-FFF2-40B4-BE49-F238E27FC236}">
                <a16:creationId xmlns:a16="http://schemas.microsoft.com/office/drawing/2014/main" id="{0CC5B5A7-098A-3011-DB74-5E7C976588B8}"/>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3515298" y="1667098"/>
            <a:ext cx="848168" cy="8481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a16="http://schemas.microsoft.com/office/drawing/2014/main" id="{EEB57695-1A94-BD81-898E-291A3D758726}"/>
              </a:ext>
            </a:extLst>
          </p:cNvPr>
          <p:cNvPicPr>
            <a:picLocks noChangeAspect="1"/>
          </p:cNvPicPr>
          <p:nvPr/>
        </p:nvPicPr>
        <p:blipFill>
          <a:blip r:embed="rId20"/>
          <a:stretch>
            <a:fillRect/>
          </a:stretch>
        </p:blipFill>
        <p:spPr>
          <a:xfrm>
            <a:off x="5041097" y="2432183"/>
            <a:ext cx="3836034" cy="1676317"/>
          </a:xfrm>
          <a:prstGeom prst="rect">
            <a:avLst/>
          </a:prstGeom>
        </p:spPr>
      </p:pic>
      <p:pic>
        <p:nvPicPr>
          <p:cNvPr id="45" name="Picture 13">
            <a:extLst>
              <a:ext uri="{FF2B5EF4-FFF2-40B4-BE49-F238E27FC236}">
                <a16:creationId xmlns:a16="http://schemas.microsoft.com/office/drawing/2014/main" id="{99515BDB-3542-F913-FB5E-851752372857}"/>
              </a:ext>
            </a:extLst>
          </p:cNvPr>
          <p:cNvPicPr>
            <a:picLocks noChangeAspect="1"/>
          </p:cNvPicPr>
          <p:nvPr/>
        </p:nvPicPr>
        <p:blipFill>
          <a:blip r:embed="rId21"/>
          <a:stretch>
            <a:fillRect/>
          </a:stretch>
        </p:blipFill>
        <p:spPr>
          <a:xfrm>
            <a:off x="5039122" y="4109993"/>
            <a:ext cx="3830466" cy="1676319"/>
          </a:xfrm>
          <a:prstGeom prst="rect">
            <a:avLst/>
          </a:prstGeom>
        </p:spPr>
      </p:pic>
      <p:sp>
        <p:nvSpPr>
          <p:cNvPr id="46" name="Rectangle 45">
            <a:extLst>
              <a:ext uri="{FF2B5EF4-FFF2-40B4-BE49-F238E27FC236}">
                <a16:creationId xmlns:a16="http://schemas.microsoft.com/office/drawing/2014/main" id="{D3BAB6BF-EBA5-8A49-5F0A-8A0891312323}"/>
              </a:ext>
            </a:extLst>
          </p:cNvPr>
          <p:cNvSpPr/>
          <p:nvPr/>
        </p:nvSpPr>
        <p:spPr>
          <a:xfrm>
            <a:off x="3149324" y="5246167"/>
            <a:ext cx="1736436" cy="5297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Key points</a:t>
            </a:r>
            <a:endParaRPr lang="en-US" sz="1200" b="1" dirty="0"/>
          </a:p>
        </p:txBody>
      </p:sp>
      <p:sp>
        <p:nvSpPr>
          <p:cNvPr id="2" name="TextBox 12">
            <a:extLst>
              <a:ext uri="{FF2B5EF4-FFF2-40B4-BE49-F238E27FC236}">
                <a16:creationId xmlns:a16="http://schemas.microsoft.com/office/drawing/2014/main" id="{4C55DB12-E543-02CF-78CE-2FD699EE8461}"/>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8CD29719-1D9C-DDF1-C4FE-BACF279A6977}"/>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125329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pic>
        <p:nvPicPr>
          <p:cNvPr id="43" name="Picture 12" descr="Pile rechargée PNG transparents - StickPNG">
            <a:extLst>
              <a:ext uri="{FF2B5EF4-FFF2-40B4-BE49-F238E27FC236}">
                <a16:creationId xmlns:a16="http://schemas.microsoft.com/office/drawing/2014/main" id="{0CC5B5A7-098A-3011-DB74-5E7C976588B8}"/>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3515298" y="1667098"/>
            <a:ext cx="848168" cy="8481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a16="http://schemas.microsoft.com/office/drawing/2014/main" id="{EEB57695-1A94-BD81-898E-291A3D758726}"/>
              </a:ext>
            </a:extLst>
          </p:cNvPr>
          <p:cNvPicPr>
            <a:picLocks noChangeAspect="1"/>
          </p:cNvPicPr>
          <p:nvPr/>
        </p:nvPicPr>
        <p:blipFill>
          <a:blip r:embed="rId20"/>
          <a:stretch>
            <a:fillRect/>
          </a:stretch>
        </p:blipFill>
        <p:spPr>
          <a:xfrm>
            <a:off x="5041097" y="2432183"/>
            <a:ext cx="3836034" cy="1676317"/>
          </a:xfrm>
          <a:prstGeom prst="rect">
            <a:avLst/>
          </a:prstGeom>
        </p:spPr>
      </p:pic>
      <p:pic>
        <p:nvPicPr>
          <p:cNvPr id="45" name="Picture 13">
            <a:extLst>
              <a:ext uri="{FF2B5EF4-FFF2-40B4-BE49-F238E27FC236}">
                <a16:creationId xmlns:a16="http://schemas.microsoft.com/office/drawing/2014/main" id="{99515BDB-3542-F913-FB5E-851752372857}"/>
              </a:ext>
            </a:extLst>
          </p:cNvPr>
          <p:cNvPicPr>
            <a:picLocks noChangeAspect="1"/>
          </p:cNvPicPr>
          <p:nvPr/>
        </p:nvPicPr>
        <p:blipFill>
          <a:blip r:embed="rId21"/>
          <a:stretch>
            <a:fillRect/>
          </a:stretch>
        </p:blipFill>
        <p:spPr>
          <a:xfrm>
            <a:off x="5039122" y="4109993"/>
            <a:ext cx="3830466" cy="1676319"/>
          </a:xfrm>
          <a:prstGeom prst="rect">
            <a:avLst/>
          </a:prstGeom>
        </p:spPr>
      </p:pic>
      <p:sp>
        <p:nvSpPr>
          <p:cNvPr id="38" name="ZoneTexte 4">
            <a:extLst>
              <a:ext uri="{FF2B5EF4-FFF2-40B4-BE49-F238E27FC236}">
                <a16:creationId xmlns:a16="http://schemas.microsoft.com/office/drawing/2014/main" id="{BF96C706-1FD8-0C25-858D-564099FEE7DD}"/>
              </a:ext>
            </a:extLst>
          </p:cNvPr>
          <p:cNvSpPr txBox="1"/>
          <p:nvPr/>
        </p:nvSpPr>
        <p:spPr>
          <a:xfrm>
            <a:off x="5051591" y="2421470"/>
            <a:ext cx="3812244" cy="2923877"/>
          </a:xfrm>
          <a:prstGeom prst="rect">
            <a:avLst/>
          </a:prstGeom>
          <a:solidFill>
            <a:srgbClr val="00B0F0"/>
          </a:solidFill>
        </p:spPr>
        <p:txBody>
          <a:bodyPr wrap="square" rtlCol="0">
            <a:spAutoFit/>
          </a:bodyPr>
          <a:lstStyle/>
          <a:p>
            <a:pPr algn="just"/>
            <a:r>
              <a:rPr lang="fr-BE" sz="2000" b="1" dirty="0">
                <a:solidFill>
                  <a:schemeClr val="bg1"/>
                </a:solidFill>
              </a:rPr>
              <a:t>Key points</a:t>
            </a:r>
          </a:p>
          <a:p>
            <a:pPr algn="just"/>
            <a:endParaRPr lang="fr-BE" sz="1600" dirty="0">
              <a:solidFill>
                <a:schemeClr val="bg1"/>
              </a:solidFill>
            </a:endParaRPr>
          </a:p>
          <a:p>
            <a:endParaRPr lang="fr-BE" sz="1600" dirty="0">
              <a:solidFill>
                <a:schemeClr val="bg1"/>
              </a:solidFill>
            </a:endParaRPr>
          </a:p>
          <a:p>
            <a:r>
              <a:rPr lang="en-US" sz="1600" dirty="0">
                <a:solidFill>
                  <a:schemeClr val="bg1"/>
                </a:solidFill>
              </a:rPr>
              <a:t>It is important to offer </a:t>
            </a:r>
            <a:r>
              <a:rPr lang="en-US" sz="1600" dirty="0" err="1">
                <a:solidFill>
                  <a:schemeClr val="bg1"/>
                </a:solidFill>
              </a:rPr>
              <a:t>B2B</a:t>
            </a:r>
            <a:r>
              <a:rPr lang="en-US" sz="1600" dirty="0">
                <a:solidFill>
                  <a:schemeClr val="bg1"/>
                </a:solidFill>
              </a:rPr>
              <a:t> customers a complete ecosystem of associated services: </a:t>
            </a:r>
            <a:r>
              <a:rPr lang="fr-BE" sz="1600" dirty="0">
                <a:solidFill>
                  <a:schemeClr val="bg1"/>
                </a:solidFill>
              </a:rPr>
              <a:t> </a:t>
            </a:r>
          </a:p>
          <a:p>
            <a:pPr marL="285750" indent="-198438">
              <a:buFont typeface="Arial" panose="020B0604020202020204" pitchFamily="34" charset="0"/>
              <a:buChar char="•"/>
            </a:pPr>
            <a:r>
              <a:rPr lang="fr-BE" sz="1400" dirty="0" err="1">
                <a:solidFill>
                  <a:schemeClr val="bg1"/>
                </a:solidFill>
              </a:rPr>
              <a:t>charging</a:t>
            </a:r>
            <a:r>
              <a:rPr lang="fr-BE" sz="1400" dirty="0">
                <a:solidFill>
                  <a:schemeClr val="bg1"/>
                </a:solidFill>
              </a:rPr>
              <a:t> station location apps </a:t>
            </a:r>
          </a:p>
          <a:p>
            <a:pPr marL="285750" indent="-198438">
              <a:buFont typeface="Arial" panose="020B0604020202020204" pitchFamily="34" charset="0"/>
              <a:buChar char="•"/>
            </a:pPr>
            <a:r>
              <a:rPr lang="fr-BE" sz="1400" dirty="0" err="1">
                <a:solidFill>
                  <a:schemeClr val="bg1"/>
                </a:solidFill>
              </a:rPr>
              <a:t>charging</a:t>
            </a:r>
            <a:r>
              <a:rPr lang="fr-BE" sz="1400" dirty="0">
                <a:solidFill>
                  <a:schemeClr val="bg1"/>
                </a:solidFill>
              </a:rPr>
              <a:t> </a:t>
            </a:r>
            <a:r>
              <a:rPr lang="fr-BE" sz="1400" dirty="0" err="1">
                <a:solidFill>
                  <a:schemeClr val="bg1"/>
                </a:solidFill>
              </a:rPr>
              <a:t>cards</a:t>
            </a:r>
            <a:r>
              <a:rPr lang="fr-BE" sz="1400" dirty="0">
                <a:solidFill>
                  <a:schemeClr val="bg1"/>
                </a:solidFill>
              </a:rPr>
              <a:t> </a:t>
            </a:r>
          </a:p>
          <a:p>
            <a:pPr marL="285750" indent="-198438">
              <a:buFont typeface="Arial" panose="020B0604020202020204" pitchFamily="34" charset="0"/>
              <a:buChar char="•"/>
            </a:pPr>
            <a:r>
              <a:rPr lang="fr-BE" sz="1400" dirty="0">
                <a:solidFill>
                  <a:schemeClr val="bg1"/>
                </a:solidFill>
              </a:rPr>
              <a:t>installation of infrastructure, etc.</a:t>
            </a:r>
          </a:p>
          <a:p>
            <a:pPr marL="285750" indent="-198438" algn="just">
              <a:buFont typeface="Arial" panose="020B0604020202020204" pitchFamily="34" charset="0"/>
              <a:buChar char="•"/>
            </a:pPr>
            <a:endParaRPr lang="fr-BE" sz="1400" dirty="0">
              <a:solidFill>
                <a:schemeClr val="bg1"/>
              </a:solidFill>
            </a:endParaRPr>
          </a:p>
          <a:p>
            <a:pPr marL="285750" indent="-198438" algn="just">
              <a:buFont typeface="Arial" panose="020B0604020202020204" pitchFamily="34" charset="0"/>
              <a:buChar char="•"/>
            </a:pPr>
            <a:endParaRPr lang="fr-BE" sz="1400" dirty="0">
              <a:solidFill>
                <a:schemeClr val="bg1"/>
              </a:solidFill>
            </a:endParaRPr>
          </a:p>
          <a:p>
            <a:pPr marL="285750" indent="-198438" algn="just">
              <a:buFont typeface="Arial" panose="020B0604020202020204" pitchFamily="34" charset="0"/>
              <a:buChar char="•"/>
            </a:pPr>
            <a:endParaRPr lang="fr-BE" sz="1400" dirty="0">
              <a:solidFill>
                <a:schemeClr val="bg1"/>
              </a:solidFill>
            </a:endParaRPr>
          </a:p>
        </p:txBody>
      </p:sp>
      <p:sp>
        <p:nvSpPr>
          <p:cNvPr id="2" name="TextBox 12">
            <a:extLst>
              <a:ext uri="{FF2B5EF4-FFF2-40B4-BE49-F238E27FC236}">
                <a16:creationId xmlns:a16="http://schemas.microsoft.com/office/drawing/2014/main" id="{5F1958AE-AAD6-0DAF-AE17-9742D2DF1FBA}"/>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477A5D82-A3E7-BD86-7053-EC9167C80B02}"/>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
        <p:nvSpPr>
          <p:cNvPr id="4" name="TextBox 40">
            <a:extLst>
              <a:ext uri="{FF2B5EF4-FFF2-40B4-BE49-F238E27FC236}">
                <a16:creationId xmlns:a16="http://schemas.microsoft.com/office/drawing/2014/main" id="{24848010-A2A2-2253-2DE9-A3629CA5DA0E}"/>
              </a:ext>
            </a:extLst>
          </p:cNvPr>
          <p:cNvSpPr txBox="1"/>
          <p:nvPr/>
        </p:nvSpPr>
        <p:spPr>
          <a:xfrm>
            <a:off x="4394749" y="1892191"/>
            <a:ext cx="406349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err="1">
                <a:solidFill>
                  <a:srgbClr val="253880"/>
                </a:solidFill>
              </a:rPr>
              <a:t>Charging</a:t>
            </a:r>
            <a:r>
              <a:rPr lang="fr-FR" b="1" dirty="0">
                <a:solidFill>
                  <a:srgbClr val="253880"/>
                </a:solidFill>
              </a:rPr>
              <a:t> services</a:t>
            </a:r>
          </a:p>
        </p:txBody>
      </p:sp>
      <p:sp>
        <p:nvSpPr>
          <p:cNvPr id="5" name="TextBox 41">
            <a:extLst>
              <a:ext uri="{FF2B5EF4-FFF2-40B4-BE49-F238E27FC236}">
                <a16:creationId xmlns:a16="http://schemas.microsoft.com/office/drawing/2014/main" id="{CA6B0A14-BC94-8D3B-3557-00DAF780A245}"/>
              </a:ext>
            </a:extLst>
          </p:cNvPr>
          <p:cNvSpPr txBox="1"/>
          <p:nvPr/>
        </p:nvSpPr>
        <p:spPr>
          <a:xfrm>
            <a:off x="2864936" y="2759909"/>
            <a:ext cx="21741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fr-FR" sz="1200" dirty="0"/>
              <a:t>Integrated solutions:</a:t>
            </a:r>
            <a:endParaRPr lang="en-US" dirty="0"/>
          </a:p>
          <a:p>
            <a:pPr marL="628650" lvl="1" indent="-171450">
              <a:buFont typeface="Arial" panose="020B0604020202020204" pitchFamily="34" charset="0"/>
              <a:buChar char="•"/>
            </a:pPr>
            <a:r>
              <a:rPr lang="en-US" sz="1200" dirty="0" err="1"/>
              <a:t>Wallboxes</a:t>
            </a:r>
            <a:endParaRPr lang="en-US" sz="1200" dirty="0"/>
          </a:p>
          <a:p>
            <a:pPr marL="628650" lvl="1" indent="-171450">
              <a:buFont typeface="Arial" panose="020B0604020202020204" pitchFamily="34" charset="0"/>
              <a:buChar char="•"/>
            </a:pPr>
            <a:r>
              <a:rPr lang="en-US" sz="1200" dirty="0"/>
              <a:t>charging points</a:t>
            </a:r>
          </a:p>
          <a:p>
            <a:pPr marL="628650" lvl="1" indent="-171450">
              <a:buFont typeface="Arial" panose="020B0604020202020204" pitchFamily="34" charset="0"/>
              <a:buChar char="•"/>
            </a:pPr>
            <a:r>
              <a:rPr lang="en-US" sz="1200" dirty="0"/>
              <a:t>smart charging</a:t>
            </a:r>
          </a:p>
          <a:p>
            <a:pPr marL="628650" lvl="1" indent="-171450">
              <a:buFont typeface="Arial" panose="020B0604020202020204" pitchFamily="34" charset="0"/>
              <a:buChar char="•"/>
            </a:pPr>
            <a:r>
              <a:rPr lang="en-US" sz="1200" dirty="0"/>
              <a:t>fast charging network</a:t>
            </a:r>
          </a:p>
          <a:p>
            <a:pPr marL="628650" lvl="1" indent="-171450">
              <a:buFont typeface="Arial" panose="020B0604020202020204" pitchFamily="34" charset="0"/>
              <a:buChar char="•"/>
            </a:pPr>
            <a:r>
              <a:rPr lang="en-US" sz="1200" dirty="0"/>
              <a:t>smart grid management</a:t>
            </a:r>
          </a:p>
          <a:p>
            <a:pPr marL="628650" lvl="1" indent="-171450">
              <a:buFont typeface="Arial" panose="020B0604020202020204" pitchFamily="34" charset="0"/>
              <a:buChar char="•"/>
            </a:pPr>
            <a:r>
              <a:rPr lang="en-US" sz="1200" dirty="0"/>
              <a:t>solar charging, etc.</a:t>
            </a:r>
            <a:endParaRPr lang="fr-FR" sz="1200" dirty="0"/>
          </a:p>
        </p:txBody>
      </p:sp>
      <p:sp>
        <p:nvSpPr>
          <p:cNvPr id="6" name="Rectangle 45">
            <a:extLst>
              <a:ext uri="{FF2B5EF4-FFF2-40B4-BE49-F238E27FC236}">
                <a16:creationId xmlns:a16="http://schemas.microsoft.com/office/drawing/2014/main" id="{2F4CB515-B750-93DD-456A-44C1DC2BEFF3}"/>
              </a:ext>
            </a:extLst>
          </p:cNvPr>
          <p:cNvSpPr/>
          <p:nvPr/>
        </p:nvSpPr>
        <p:spPr>
          <a:xfrm>
            <a:off x="3149324" y="5246167"/>
            <a:ext cx="1736436" cy="5297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t>Key points</a:t>
            </a:r>
            <a:endParaRPr lang="en-US" sz="1200" b="1" dirty="0"/>
          </a:p>
        </p:txBody>
      </p:sp>
    </p:spTree>
    <p:custDataLst>
      <p:tags r:id="rId1"/>
    </p:custDataLst>
    <p:extLst>
      <p:ext uri="{BB962C8B-B14F-4D97-AF65-F5344CB8AC3E}">
        <p14:creationId xmlns:p14="http://schemas.microsoft.com/office/powerpoint/2010/main" val="2251867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36" name="TextBox 35">
            <a:extLst>
              <a:ext uri="{FF2B5EF4-FFF2-40B4-BE49-F238E27FC236}">
                <a16:creationId xmlns:a16="http://schemas.microsoft.com/office/drawing/2014/main" id="{DCC223A3-D040-610B-8927-6549621A0C6C}"/>
              </a:ext>
            </a:extLst>
          </p:cNvPr>
          <p:cNvSpPr txBox="1"/>
          <p:nvPr/>
        </p:nvSpPr>
        <p:spPr>
          <a:xfrm>
            <a:off x="4772979" y="2073785"/>
            <a:ext cx="265051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err="1">
                <a:solidFill>
                  <a:srgbClr val="253880"/>
                </a:solidFill>
              </a:rPr>
              <a:t>Dedicated</a:t>
            </a:r>
            <a:r>
              <a:rPr lang="fr-FR" b="1" dirty="0">
                <a:solidFill>
                  <a:srgbClr val="253880"/>
                </a:solidFill>
              </a:rPr>
              <a:t> Software Unit</a:t>
            </a:r>
          </a:p>
        </p:txBody>
      </p:sp>
      <p:sp>
        <p:nvSpPr>
          <p:cNvPr id="37" name="TextBox 36">
            <a:extLst>
              <a:ext uri="{FF2B5EF4-FFF2-40B4-BE49-F238E27FC236}">
                <a16:creationId xmlns:a16="http://schemas.microsoft.com/office/drawing/2014/main" id="{AC1E7EE4-E4B3-08D4-B296-7E0BDFE358AF}"/>
              </a:ext>
            </a:extLst>
          </p:cNvPr>
          <p:cNvSpPr txBox="1"/>
          <p:nvPr/>
        </p:nvSpPr>
        <p:spPr>
          <a:xfrm>
            <a:off x="2930341" y="2987989"/>
            <a:ext cx="218111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Software plays a crucial role in optimizing power consumption.</a:t>
            </a:r>
            <a:endParaRPr lang="fr-FR" sz="1200" dirty="0"/>
          </a:p>
          <a:p>
            <a:r>
              <a:rPr lang="fr-FR" sz="1200" dirty="0">
                <a:sym typeface="Wingdings" panose="05000000000000000000" pitchFamily="2" charset="2"/>
              </a:rPr>
              <a:t></a:t>
            </a:r>
            <a:r>
              <a:rPr lang="fr-FR" sz="1200" dirty="0"/>
              <a:t> </a:t>
            </a:r>
            <a:r>
              <a:rPr lang="en-US" sz="1200" dirty="0"/>
              <a:t>Desire to become a company with high-tech skills (processing of user data, artificial intelligence).</a:t>
            </a:r>
            <a:endParaRPr lang="fr-FR" sz="1200" dirty="0"/>
          </a:p>
        </p:txBody>
      </p:sp>
      <p:pic>
        <p:nvPicPr>
          <p:cNvPr id="40" name="Picture 14" descr="Break Away From Android: 7 Free Open-Source Mobile OSes to Try">
            <a:extLst>
              <a:ext uri="{FF2B5EF4-FFF2-40B4-BE49-F238E27FC236}">
                <a16:creationId xmlns:a16="http://schemas.microsoft.com/office/drawing/2014/main" id="{C39A59C3-2E8F-6852-73C3-2943973E18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4847" y="1607438"/>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200362DF-FCEC-7D5F-4102-143C2396F3E4}"/>
              </a:ext>
            </a:extLst>
          </p:cNvPr>
          <p:cNvPicPr>
            <a:picLocks noChangeAspect="1"/>
          </p:cNvPicPr>
          <p:nvPr/>
        </p:nvPicPr>
        <p:blipFill>
          <a:blip r:embed="rId18"/>
          <a:stretch>
            <a:fillRect/>
          </a:stretch>
        </p:blipFill>
        <p:spPr>
          <a:xfrm>
            <a:off x="5183394" y="2992825"/>
            <a:ext cx="3708070" cy="1453145"/>
          </a:xfrm>
          <a:prstGeom prst="rect">
            <a:avLst/>
          </a:prstGeom>
        </p:spPr>
      </p:pic>
      <p:pic>
        <p:nvPicPr>
          <p:cNvPr id="48" name="Picture 12">
            <a:extLst>
              <a:ext uri="{FF2B5EF4-FFF2-40B4-BE49-F238E27FC236}">
                <a16:creationId xmlns:a16="http://schemas.microsoft.com/office/drawing/2014/main" id="{A2E38F80-4A19-8D92-A839-8ADC6D2BC3FF}"/>
              </a:ext>
            </a:extLst>
          </p:cNvPr>
          <p:cNvPicPr>
            <a:picLocks noChangeAspect="1"/>
          </p:cNvPicPr>
          <p:nvPr/>
        </p:nvPicPr>
        <p:blipFill>
          <a:blip r:embed="rId19"/>
          <a:stretch>
            <a:fillRect/>
          </a:stretch>
        </p:blipFill>
        <p:spPr>
          <a:xfrm>
            <a:off x="5183921" y="4623862"/>
            <a:ext cx="3709256" cy="1413449"/>
          </a:xfrm>
          <a:prstGeom prst="rect">
            <a:avLst/>
          </a:prstGeom>
        </p:spPr>
      </p:pic>
      <p:pic>
        <p:nvPicPr>
          <p:cNvPr id="49" name="Picture 9">
            <a:extLst>
              <a:ext uri="{FF2B5EF4-FFF2-40B4-BE49-F238E27FC236}">
                <a16:creationId xmlns:a16="http://schemas.microsoft.com/office/drawing/2014/main" id="{58CD19CC-2564-F6B3-070F-BC5D8B6C49F1}"/>
              </a:ext>
            </a:extLst>
          </p:cNvPr>
          <p:cNvPicPr>
            <a:picLocks noChangeAspect="1"/>
          </p:cNvPicPr>
          <p:nvPr/>
        </p:nvPicPr>
        <p:blipFill>
          <a:blip r:embed="rId20"/>
          <a:stretch>
            <a:fillRect/>
          </a:stretch>
        </p:blipFill>
        <p:spPr>
          <a:xfrm>
            <a:off x="7479786" y="1934012"/>
            <a:ext cx="1398432" cy="940057"/>
          </a:xfrm>
          <a:prstGeom prst="rect">
            <a:avLst/>
          </a:prstGeom>
        </p:spPr>
      </p:pic>
      <p:sp>
        <p:nvSpPr>
          <p:cNvPr id="2" name="TextBox 12">
            <a:extLst>
              <a:ext uri="{FF2B5EF4-FFF2-40B4-BE49-F238E27FC236}">
                <a16:creationId xmlns:a16="http://schemas.microsoft.com/office/drawing/2014/main" id="{1ECF97EA-DC19-240A-511C-83D3287D2FFE}"/>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93B2D6FA-0D99-7EE8-2665-36F6AB9A81A1}"/>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3806925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fr-FR" dirty="0"/>
          </a:p>
        </p:txBody>
      </p:sp>
      <p:sp>
        <p:nvSpPr>
          <p:cNvPr id="14" name="Oval 13">
            <a:extLst>
              <a:ext uri="{FF2B5EF4-FFF2-40B4-BE49-F238E27FC236}">
                <a16:creationId xmlns:a16="http://schemas.microsoft.com/office/drawing/2014/main" id="{3C56C70F-2E30-1119-3BF2-68641D80412E}"/>
              </a:ext>
            </a:extLst>
          </p:cNvPr>
          <p:cNvSpPr/>
          <p:nvPr/>
        </p:nvSpPr>
        <p:spPr>
          <a:xfrm>
            <a:off x="1491664" y="1843532"/>
            <a:ext cx="9404787" cy="3698476"/>
          </a:xfrm>
          <a:prstGeom prst="ellipse">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04832E-D881-9E79-0B8B-4C03AFA75AA6}"/>
              </a:ext>
            </a:extLst>
          </p:cNvPr>
          <p:cNvSpPr/>
          <p:nvPr/>
        </p:nvSpPr>
        <p:spPr>
          <a:xfrm rot="18803383">
            <a:off x="7358762" y="2240214"/>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93221BD-3384-B48A-D9B5-B7003E7056BC}"/>
              </a:ext>
            </a:extLst>
          </p:cNvPr>
          <p:cNvSpPr/>
          <p:nvPr/>
        </p:nvSpPr>
        <p:spPr>
          <a:xfrm rot="18803383">
            <a:off x="4167887" y="2240215"/>
            <a:ext cx="409575" cy="55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C8E0F0-AE00-FB1F-7609-3F1FEE2795D6}"/>
              </a:ext>
            </a:extLst>
          </p:cNvPr>
          <p:cNvSpPr/>
          <p:nvPr/>
        </p:nvSpPr>
        <p:spPr>
          <a:xfrm>
            <a:off x="5234534" y="2999295"/>
            <a:ext cx="2991062" cy="1227329"/>
          </a:xfrm>
          <a:prstGeom prst="rect">
            <a:avLst/>
          </a:prstGeom>
          <a:solidFill>
            <a:srgbClr val="25388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BE" sz="3200" b="1" dirty="0"/>
              <a:t>La MOBILITE </a:t>
            </a:r>
          </a:p>
          <a:p>
            <a:pPr algn="ctr"/>
            <a:r>
              <a:rPr lang="fr-BE" sz="3200" b="1" dirty="0"/>
              <a:t>des clients</a:t>
            </a:r>
            <a:endParaRPr lang="en-US" b="1" dirty="0"/>
          </a:p>
        </p:txBody>
      </p:sp>
      <p:pic>
        <p:nvPicPr>
          <p:cNvPr id="26" name="Picture 4" descr="Voiture électrique : PSA démarre la production de batteries en Slovaquie">
            <a:extLst>
              <a:ext uri="{FF2B5EF4-FFF2-40B4-BE49-F238E27FC236}">
                <a16:creationId xmlns:a16="http://schemas.microsoft.com/office/drawing/2014/main" id="{BA3435B4-7C32-4795-1356-26E32C5A30E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21399" y="1470574"/>
            <a:ext cx="1181100" cy="843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ector Caddie Icône, Chariot, Chariot Icône, Conception PNG et vecteur pour  téléchargement gratuit">
            <a:extLst>
              <a:ext uri="{FF2B5EF4-FFF2-40B4-BE49-F238E27FC236}">
                <a16:creationId xmlns:a16="http://schemas.microsoft.com/office/drawing/2014/main" id="{9D3096B5-9007-2214-988C-0DFD3799959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23407" y="1470574"/>
            <a:ext cx="843831" cy="84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Technologie de pointe pour la récupération de vos données.">
            <a:extLst>
              <a:ext uri="{FF2B5EF4-FFF2-40B4-BE49-F238E27FC236}">
                <a16:creationId xmlns:a16="http://schemas.microsoft.com/office/drawing/2014/main" id="{D0396612-E6CF-A050-6C3B-2EA83DB58C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509" b="95906" l="2373" r="94237">
                        <a14:foregroundMark x1="8814" y1="22222" x2="8814" y2="22222"/>
                        <a14:foregroundMark x1="59661" y1="20468" x2="59661" y2="20468"/>
                        <a14:foregroundMark x1="91186" y1="18713" x2="91186" y2="18713"/>
                        <a14:foregroundMark x1="90847" y1="22222" x2="90847" y2="22222"/>
                        <a14:foregroundMark x1="90847" y1="22222" x2="90847" y2="22222"/>
                        <a14:foregroundMark x1="6780" y1="44444" x2="13559" y2="15789"/>
                        <a14:foregroundMark x1="95593" y1="40351" x2="91186" y2="16374"/>
                        <a14:foregroundMark x1="2373" y1="45029" x2="2373" y2="39766"/>
                        <a14:foregroundMark x1="12881" y1="3509" x2="12881" y2="3509"/>
                        <a14:foregroundMark x1="28475" y1="75439" x2="32881" y2="67251"/>
                        <a14:foregroundMark x1="36271" y1="83041" x2="40339" y2="74269"/>
                        <a14:foregroundMark x1="41356" y1="86550" x2="46102" y2="74854"/>
                        <a14:foregroundMark x1="45763" y1="95906" x2="47797" y2="88889"/>
                        <a14:foregroundMark x1="53559" y1="91813" x2="54915" y2="94152"/>
                        <a14:foregroundMark x1="56610" y1="95906" x2="56610" y2="95906"/>
                      </a14:backgroundRemoval>
                    </a14:imgEffect>
                  </a14:imgLayer>
                </a14:imgProps>
              </a:ext>
              <a:ext uri="{28A0092B-C50C-407E-A947-70E740481C1C}">
                <a14:useLocalDpi xmlns:a14="http://schemas.microsoft.com/office/drawing/2010/main" val="0"/>
              </a:ext>
            </a:extLst>
          </a:blip>
          <a:srcRect/>
          <a:stretch>
            <a:fillRect/>
          </a:stretch>
        </p:blipFill>
        <p:spPr bwMode="auto">
          <a:xfrm>
            <a:off x="9014849" y="2161067"/>
            <a:ext cx="1038208" cy="601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5AF935F-4265-C993-009C-5DB3C02503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5676" y="3351358"/>
            <a:ext cx="1214989" cy="6828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RINCIPES D'INVESTISSEMENT - Gestion 21">
            <a:extLst>
              <a:ext uri="{FF2B5EF4-FFF2-40B4-BE49-F238E27FC236}">
                <a16:creationId xmlns:a16="http://schemas.microsoft.com/office/drawing/2014/main" id="{7D0EB160-7E83-4BDC-38F2-937A5A9885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64743" y="4832409"/>
            <a:ext cx="718793" cy="7187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id="{A9081412-9A74-1CF9-6F2E-A36B24349B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896" y="5222349"/>
            <a:ext cx="682825" cy="6828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Pile rechargée PNG transparents - StickPNG">
            <a:extLst>
              <a:ext uri="{FF2B5EF4-FFF2-40B4-BE49-F238E27FC236}">
                <a16:creationId xmlns:a16="http://schemas.microsoft.com/office/drawing/2014/main" id="{6B4FFD45-F651-54BE-4470-93C1E7786A3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78" b="92889" l="9778" r="89778">
                        <a14:foregroundMark x1="71111" y1="56444" x2="71111" y2="56444"/>
                        <a14:foregroundMark x1="66222" y1="51556" x2="66222" y2="51556"/>
                        <a14:foregroundMark x1="66222" y1="51556" x2="68444" y2="64000"/>
                        <a14:foregroundMark x1="66222" y1="85333" x2="72444" y2="48444"/>
                        <a14:foregroundMark x1="61778" y1="21333" x2="56889" y2="20889"/>
                        <a14:foregroundMark x1="46222" y1="16444" x2="46222" y2="16444"/>
                        <a14:foregroundMark x1="58667" y1="18667" x2="37778" y2="13333"/>
                        <a14:foregroundMark x1="37333" y1="20889" x2="37333" y2="20889"/>
                        <a14:foregroundMark x1="22222" y1="89778" x2="36444" y2="91111"/>
                        <a14:foregroundMark x1="42667" y1="92889" x2="47556" y2="92889"/>
                        <a14:foregroundMark x1="48444" y1="48000" x2="48444" y2="48000"/>
                        <a14:foregroundMark x1="54222" y1="35111" x2="54222" y2="35111"/>
                        <a14:foregroundMark x1="55556" y1="30222" x2="55556" y2="30222"/>
                      </a14:backgroundRemoval>
                    </a14:imgEffect>
                  </a14:imgLayer>
                </a14:imgProps>
              </a:ext>
              <a:ext uri="{28A0092B-C50C-407E-A947-70E740481C1C}">
                <a14:useLocalDpi xmlns:a14="http://schemas.microsoft.com/office/drawing/2010/main" val="0"/>
              </a:ext>
            </a:extLst>
          </a:blip>
          <a:srcRect/>
          <a:stretch>
            <a:fillRect/>
          </a:stretch>
        </p:blipFill>
        <p:spPr bwMode="auto">
          <a:xfrm>
            <a:off x="2498284" y="4500894"/>
            <a:ext cx="1236758" cy="12367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reak Away From Android: 7 Free Open-Source Mobile OSes to Try">
            <a:extLst>
              <a:ext uri="{FF2B5EF4-FFF2-40B4-BE49-F238E27FC236}">
                <a16:creationId xmlns:a16="http://schemas.microsoft.com/office/drawing/2014/main" id="{8F750A7F-6DD0-E900-5EC5-D0E600D233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857" y="3164377"/>
            <a:ext cx="1655670" cy="9326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8FADFFC1-B327-BB20-3FC4-525735F3716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381866" y="1710416"/>
            <a:ext cx="1894296" cy="924435"/>
          </a:xfrm>
          <a:prstGeom prst="rect">
            <a:avLst/>
          </a:prstGeom>
        </p:spPr>
      </p:pic>
      <p:pic>
        <p:nvPicPr>
          <p:cNvPr id="35" name="Picture 8">
            <a:extLst>
              <a:ext uri="{FF2B5EF4-FFF2-40B4-BE49-F238E27FC236}">
                <a16:creationId xmlns:a16="http://schemas.microsoft.com/office/drawing/2014/main" id="{BA5C5B0E-5B35-5A5C-2CB6-C35E56B4BCCC}"/>
              </a:ext>
            </a:extLst>
          </p:cNvPr>
          <p:cNvPicPr>
            <a:picLocks noChangeAspect="1"/>
          </p:cNvPicPr>
          <p:nvPr/>
        </p:nvPicPr>
        <p:blipFill>
          <a:blip r:embed="rId17"/>
          <a:stretch>
            <a:fillRect/>
          </a:stretch>
        </p:blipFill>
        <p:spPr>
          <a:xfrm>
            <a:off x="3766419" y="2999296"/>
            <a:ext cx="1481766" cy="1233936"/>
          </a:xfrm>
          <a:prstGeom prst="rect">
            <a:avLst/>
          </a:prstGeom>
        </p:spPr>
      </p:pic>
      <p:sp>
        <p:nvSpPr>
          <p:cNvPr id="21" name="Rectangle 20">
            <a:extLst>
              <a:ext uri="{FF2B5EF4-FFF2-40B4-BE49-F238E27FC236}">
                <a16:creationId xmlns:a16="http://schemas.microsoft.com/office/drawing/2014/main" id="{39B22B70-4EF7-C4E5-D283-60E0F340346D}"/>
              </a:ext>
            </a:extLst>
          </p:cNvPr>
          <p:cNvSpPr/>
          <p:nvPr/>
        </p:nvSpPr>
        <p:spPr>
          <a:xfrm>
            <a:off x="2878682" y="1355859"/>
            <a:ext cx="6086475" cy="4790140"/>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297E2E9-58DE-46F3-10EE-238BABB382B6}"/>
              </a:ext>
            </a:extLst>
          </p:cNvPr>
          <p:cNvSpPr txBox="1"/>
          <p:nvPr/>
        </p:nvSpPr>
        <p:spPr>
          <a:xfrm>
            <a:off x="8575860" y="1414864"/>
            <a:ext cx="397239" cy="369332"/>
          </a:xfrm>
          <a:prstGeom prst="rect">
            <a:avLst/>
          </a:prstGeom>
          <a:noFill/>
        </p:spPr>
        <p:txBody>
          <a:bodyPr wrap="square" rtlCol="0">
            <a:spAutoFit/>
          </a:bodyPr>
          <a:lstStyle/>
          <a:p>
            <a:r>
              <a:rPr lang="fr-BE" dirty="0"/>
              <a:t>X</a:t>
            </a:r>
            <a:endParaRPr lang="en-US" dirty="0"/>
          </a:p>
        </p:txBody>
      </p:sp>
      <p:sp>
        <p:nvSpPr>
          <p:cNvPr id="38" name="TextBox 37">
            <a:extLst>
              <a:ext uri="{FF2B5EF4-FFF2-40B4-BE49-F238E27FC236}">
                <a16:creationId xmlns:a16="http://schemas.microsoft.com/office/drawing/2014/main" id="{5F46EA2A-5067-D8B5-67D1-E1231F9DC3E7}"/>
              </a:ext>
            </a:extLst>
          </p:cNvPr>
          <p:cNvSpPr txBox="1"/>
          <p:nvPr/>
        </p:nvSpPr>
        <p:spPr>
          <a:xfrm>
            <a:off x="4505004" y="1724414"/>
            <a:ext cx="406349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solidFill>
                  <a:srgbClr val="253880"/>
                </a:solidFill>
              </a:rPr>
              <a:t>Four platforms</a:t>
            </a:r>
          </a:p>
        </p:txBody>
      </p:sp>
      <p:sp>
        <p:nvSpPr>
          <p:cNvPr id="41" name="TextBox 40">
            <a:extLst>
              <a:ext uri="{FF2B5EF4-FFF2-40B4-BE49-F238E27FC236}">
                <a16:creationId xmlns:a16="http://schemas.microsoft.com/office/drawing/2014/main" id="{E4030581-5B37-5D6E-1280-BC64995BB92F}"/>
              </a:ext>
            </a:extLst>
          </p:cNvPr>
          <p:cNvSpPr txBox="1"/>
          <p:nvPr/>
        </p:nvSpPr>
        <p:spPr>
          <a:xfrm>
            <a:off x="3073638" y="2759745"/>
            <a:ext cx="194974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sz="1200" dirty="0"/>
              <a:t>Full-electric platforms, providing ranges between 500 and 800 km.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Each platform meets specific needs (no standard, “one-size-fits-all” approach).</a:t>
            </a:r>
            <a:endParaRPr lang="fr-FR" sz="1200" dirty="0"/>
          </a:p>
        </p:txBody>
      </p:sp>
      <p:pic>
        <p:nvPicPr>
          <p:cNvPr id="42" name="Picture 12">
            <a:extLst>
              <a:ext uri="{FF2B5EF4-FFF2-40B4-BE49-F238E27FC236}">
                <a16:creationId xmlns:a16="http://schemas.microsoft.com/office/drawing/2014/main" id="{966EE218-A48D-6C74-FE15-681AB7B2015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4329" b="96037" l="68376" r="98685">
                        <a14:foregroundMark x1="72584" y1="68598" x2="72584" y2="68598"/>
                        <a14:foregroundMark x1="91519" y1="68598" x2="91519" y2="68598"/>
                        <a14:foregroundMark x1="94083" y1="81250" x2="94083" y2="81250"/>
                        <a14:foregroundMark x1="98685" y1="80488" x2="98685" y2="80488"/>
                      </a14:backgroundRemoval>
                    </a14:imgEffect>
                  </a14:imgLayer>
                </a14:imgProps>
              </a:ext>
            </a:extLst>
          </a:blip>
          <a:srcRect l="64896" t="60382"/>
          <a:stretch/>
        </p:blipFill>
        <p:spPr>
          <a:xfrm>
            <a:off x="2913318" y="1712359"/>
            <a:ext cx="1894296" cy="924435"/>
          </a:xfrm>
          <a:prstGeom prst="rect">
            <a:avLst/>
          </a:prstGeom>
        </p:spPr>
      </p:pic>
      <p:pic>
        <p:nvPicPr>
          <p:cNvPr id="43" name="Picture 4">
            <a:extLst>
              <a:ext uri="{FF2B5EF4-FFF2-40B4-BE49-F238E27FC236}">
                <a16:creationId xmlns:a16="http://schemas.microsoft.com/office/drawing/2014/main" id="{D606527B-04E5-34C1-44D5-BD6F351B6A7E}"/>
              </a:ext>
            </a:extLst>
          </p:cNvPr>
          <p:cNvPicPr>
            <a:picLocks noChangeAspect="1"/>
          </p:cNvPicPr>
          <p:nvPr/>
        </p:nvPicPr>
        <p:blipFill>
          <a:blip r:embed="rId18"/>
          <a:stretch>
            <a:fillRect/>
          </a:stretch>
        </p:blipFill>
        <p:spPr>
          <a:xfrm>
            <a:off x="5197720" y="2244794"/>
            <a:ext cx="3551353" cy="1952013"/>
          </a:xfrm>
          <a:prstGeom prst="rect">
            <a:avLst/>
          </a:prstGeom>
        </p:spPr>
      </p:pic>
      <p:pic>
        <p:nvPicPr>
          <p:cNvPr id="44" name="Picture 12">
            <a:extLst>
              <a:ext uri="{FF2B5EF4-FFF2-40B4-BE49-F238E27FC236}">
                <a16:creationId xmlns:a16="http://schemas.microsoft.com/office/drawing/2014/main" id="{472362A6-29AC-D362-C7AE-C06B7AEF5D1A}"/>
              </a:ext>
            </a:extLst>
          </p:cNvPr>
          <p:cNvPicPr>
            <a:picLocks noChangeAspect="1"/>
          </p:cNvPicPr>
          <p:nvPr/>
        </p:nvPicPr>
        <p:blipFill>
          <a:blip r:embed="rId19"/>
          <a:stretch>
            <a:fillRect/>
          </a:stretch>
        </p:blipFill>
        <p:spPr>
          <a:xfrm>
            <a:off x="5198054" y="4321339"/>
            <a:ext cx="3557943" cy="1528801"/>
          </a:xfrm>
          <a:prstGeom prst="rect">
            <a:avLst/>
          </a:prstGeom>
        </p:spPr>
      </p:pic>
      <p:sp>
        <p:nvSpPr>
          <p:cNvPr id="2" name="TextBox 12">
            <a:extLst>
              <a:ext uri="{FF2B5EF4-FFF2-40B4-BE49-F238E27FC236}">
                <a16:creationId xmlns:a16="http://schemas.microsoft.com/office/drawing/2014/main" id="{230BE686-9DC3-A4F1-F86F-B00B24257505}"/>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3" name="TextBox 19">
            <a:extLst>
              <a:ext uri="{FF2B5EF4-FFF2-40B4-BE49-F238E27FC236}">
                <a16:creationId xmlns:a16="http://schemas.microsoft.com/office/drawing/2014/main" id="{8C732E42-DB7D-F9CA-DA1D-F3958CD7DA2C}"/>
              </a:ext>
            </a:extLst>
          </p:cNvPr>
          <p:cNvSpPr txBox="1"/>
          <p:nvPr/>
        </p:nvSpPr>
        <p:spPr>
          <a:xfrm>
            <a:off x="216995" y="6385396"/>
            <a:ext cx="6110286" cy="338554"/>
          </a:xfrm>
          <a:prstGeom prst="rect">
            <a:avLst/>
          </a:prstGeom>
          <a:noFill/>
        </p:spPr>
        <p:txBody>
          <a:bodyPr wrap="square">
            <a:spAutoFit/>
          </a:bodyPr>
          <a:lstStyle/>
          <a:p>
            <a:r>
              <a:rPr lang="fr-FR" sz="1600" b="1" i="1" dirty="0">
                <a:solidFill>
                  <a:schemeClr val="bg1"/>
                </a:solidFill>
              </a:rPr>
              <a:t>Click on </a:t>
            </a:r>
            <a:r>
              <a:rPr lang="fr-FR" sz="1600" b="1" i="1" dirty="0" err="1">
                <a:solidFill>
                  <a:schemeClr val="bg1"/>
                </a:solidFill>
              </a:rPr>
              <a:t>each</a:t>
            </a:r>
            <a:r>
              <a:rPr lang="fr-FR" sz="1600" b="1" i="1" dirty="0">
                <a:solidFill>
                  <a:schemeClr val="bg1"/>
                </a:solidFill>
              </a:rPr>
              <a:t> </a:t>
            </a:r>
            <a:r>
              <a:rPr lang="fr-FR" sz="1600" b="1" i="1" dirty="0" err="1">
                <a:solidFill>
                  <a:schemeClr val="bg1"/>
                </a:solidFill>
              </a:rPr>
              <a:t>symbol</a:t>
            </a:r>
            <a:endParaRPr lang="fr-FR" sz="1600" b="1" i="1" dirty="0">
              <a:solidFill>
                <a:schemeClr val="bg1"/>
              </a:solidFill>
            </a:endParaRPr>
          </a:p>
        </p:txBody>
      </p:sp>
    </p:spTree>
    <p:custDataLst>
      <p:tags r:id="rId1"/>
    </p:custDataLst>
    <p:extLst>
      <p:ext uri="{BB962C8B-B14F-4D97-AF65-F5344CB8AC3E}">
        <p14:creationId xmlns:p14="http://schemas.microsoft.com/office/powerpoint/2010/main" val="3807089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14" name="TextBox 13">
            <a:extLst>
              <a:ext uri="{FF2B5EF4-FFF2-40B4-BE49-F238E27FC236}">
                <a16:creationId xmlns:a16="http://schemas.microsoft.com/office/drawing/2014/main" id="{ECE49CF1-5339-4B6A-B3EE-28B8D772CFD3}"/>
              </a:ext>
            </a:extLst>
          </p:cNvPr>
          <p:cNvSpPr txBox="1"/>
          <p:nvPr/>
        </p:nvSpPr>
        <p:spPr>
          <a:xfrm>
            <a:off x="140795" y="796200"/>
            <a:ext cx="6125496" cy="369332"/>
          </a:xfrm>
          <a:prstGeom prst="rect">
            <a:avLst/>
          </a:prstGeom>
          <a:noFill/>
        </p:spPr>
        <p:txBody>
          <a:bodyPr wrap="square">
            <a:spAutoFit/>
          </a:bodyPr>
          <a:lstStyle/>
          <a:p>
            <a:r>
              <a:rPr lang="en-US" dirty="0">
                <a:latin typeface="Encode Sans Expanded SemiBold"/>
              </a:rPr>
              <a:t>Mise </a:t>
            </a:r>
            <a:r>
              <a:rPr lang="en-US" dirty="0" err="1">
                <a:latin typeface="Encode Sans Expanded SemiBold"/>
              </a:rPr>
              <a:t>en</a:t>
            </a:r>
            <a:r>
              <a:rPr lang="en-US" dirty="0">
                <a:latin typeface="Encode Sans Expanded SemiBold"/>
              </a:rPr>
              <a:t> oeuvre business </a:t>
            </a:r>
            <a:endParaRPr lang="en-US" dirty="0"/>
          </a:p>
        </p:txBody>
      </p:sp>
      <p:pic>
        <p:nvPicPr>
          <p:cNvPr id="7" name="Picture 6" descr="A picture containing floor, indoor&#10;&#10;Description automatically generated">
            <a:extLst>
              <a:ext uri="{FF2B5EF4-FFF2-40B4-BE49-F238E27FC236}">
                <a16:creationId xmlns:a16="http://schemas.microsoft.com/office/drawing/2014/main" id="{E9DA027A-3471-439C-8546-3A6D62955351}"/>
              </a:ext>
            </a:extLst>
          </p:cNvPr>
          <p:cNvPicPr>
            <a:picLocks noChangeAspect="1"/>
          </p:cNvPicPr>
          <p:nvPr/>
        </p:nvPicPr>
        <p:blipFill rotWithShape="1">
          <a:blip r:embed="rId3">
            <a:extLst>
              <a:ext uri="{28A0092B-C50C-407E-A947-70E740481C1C}">
                <a14:useLocalDpi xmlns:a14="http://schemas.microsoft.com/office/drawing/2010/main" val="0"/>
              </a:ext>
            </a:extLst>
          </a:blip>
          <a:srcRect t="12784" b="26911"/>
          <a:stretch/>
        </p:blipFill>
        <p:spPr>
          <a:xfrm>
            <a:off x="314997" y="1381967"/>
            <a:ext cx="10886403" cy="3785816"/>
          </a:xfrm>
          <a:prstGeom prst="rect">
            <a:avLst/>
          </a:prstGeom>
        </p:spPr>
      </p:pic>
      <p:pic>
        <p:nvPicPr>
          <p:cNvPr id="18" name="Picture 7">
            <a:extLst>
              <a:ext uri="{FF2B5EF4-FFF2-40B4-BE49-F238E27FC236}">
                <a16:creationId xmlns:a16="http://schemas.microsoft.com/office/drawing/2014/main" id="{7353BC55-4F81-437D-8E16-A4ED9EE307E5}"/>
              </a:ext>
            </a:extLst>
          </p:cNvPr>
          <p:cNvPicPr>
            <a:picLocks noChangeAspect="1"/>
          </p:cNvPicPr>
          <p:nvPr/>
        </p:nvPicPr>
        <p:blipFill>
          <a:blip r:embed="rId4"/>
          <a:stretch>
            <a:fillRect/>
          </a:stretch>
        </p:blipFill>
        <p:spPr>
          <a:xfrm>
            <a:off x="8084389" y="1381967"/>
            <a:ext cx="3117011" cy="929412"/>
          </a:xfrm>
          <a:prstGeom prst="rect">
            <a:avLst/>
          </a:prstGeom>
        </p:spPr>
      </p:pic>
      <p:sp>
        <p:nvSpPr>
          <p:cNvPr id="11" name="Rectangle: Rounded Corners 10">
            <a:extLst>
              <a:ext uri="{FF2B5EF4-FFF2-40B4-BE49-F238E27FC236}">
                <a16:creationId xmlns:a16="http://schemas.microsoft.com/office/drawing/2014/main" id="{A3D50081-0820-46D5-B5CD-C7C2423C31DE}"/>
              </a:ext>
            </a:extLst>
          </p:cNvPr>
          <p:cNvSpPr/>
          <p:nvPr/>
        </p:nvSpPr>
        <p:spPr>
          <a:xfrm>
            <a:off x="189630" y="5832679"/>
            <a:ext cx="11097495" cy="1213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567AAB-BE11-4DEC-A643-8F6003DDB79C}"/>
              </a:ext>
            </a:extLst>
          </p:cNvPr>
          <p:cNvSpPr/>
          <p:nvPr/>
        </p:nvSpPr>
        <p:spPr>
          <a:xfrm>
            <a:off x="189630" y="5658403"/>
            <a:ext cx="462116" cy="4621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76DDB35-D07A-4B2A-906A-EF338A176037}"/>
              </a:ext>
            </a:extLst>
          </p:cNvPr>
          <p:cNvSpPr/>
          <p:nvPr/>
        </p:nvSpPr>
        <p:spPr>
          <a:xfrm>
            <a:off x="1976284"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2026</a:t>
            </a:r>
            <a:endParaRPr lang="en-US" sz="1200" b="1" dirty="0">
              <a:solidFill>
                <a:schemeClr val="bg1"/>
              </a:solidFill>
            </a:endParaRPr>
          </a:p>
        </p:txBody>
      </p:sp>
      <p:sp>
        <p:nvSpPr>
          <p:cNvPr id="23" name="Rectangle: Rounded Corners 22">
            <a:extLst>
              <a:ext uri="{FF2B5EF4-FFF2-40B4-BE49-F238E27FC236}">
                <a16:creationId xmlns:a16="http://schemas.microsoft.com/office/drawing/2014/main" id="{78D52404-CB49-4BA2-BA06-9A26B3F29E86}"/>
              </a:ext>
            </a:extLst>
          </p:cNvPr>
          <p:cNvSpPr/>
          <p:nvPr/>
        </p:nvSpPr>
        <p:spPr>
          <a:xfrm>
            <a:off x="4742290"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2030</a:t>
            </a:r>
            <a:endParaRPr lang="en-US" sz="1200" b="1" dirty="0">
              <a:solidFill>
                <a:schemeClr val="bg1"/>
              </a:solidFill>
            </a:endParaRPr>
          </a:p>
        </p:txBody>
      </p:sp>
      <p:sp>
        <p:nvSpPr>
          <p:cNvPr id="24" name="Rectangle: Rounded Corners 23">
            <a:extLst>
              <a:ext uri="{FF2B5EF4-FFF2-40B4-BE49-F238E27FC236}">
                <a16:creationId xmlns:a16="http://schemas.microsoft.com/office/drawing/2014/main" id="{23EC1AB5-68B3-4DC6-8CCF-7C52BB2F49D8}"/>
              </a:ext>
            </a:extLst>
          </p:cNvPr>
          <p:cNvSpPr/>
          <p:nvPr/>
        </p:nvSpPr>
        <p:spPr>
          <a:xfrm>
            <a:off x="7567286"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2038</a:t>
            </a:r>
            <a:endParaRPr lang="en-US" sz="1200" b="1" dirty="0">
              <a:solidFill>
                <a:schemeClr val="bg1"/>
              </a:solidFill>
            </a:endParaRPr>
          </a:p>
        </p:txBody>
      </p:sp>
      <p:sp>
        <p:nvSpPr>
          <p:cNvPr id="25" name="TextBox 24">
            <a:extLst>
              <a:ext uri="{FF2B5EF4-FFF2-40B4-BE49-F238E27FC236}">
                <a16:creationId xmlns:a16="http://schemas.microsoft.com/office/drawing/2014/main" id="{BC8DAABF-9F59-4E0A-AB17-43A268DB47D6}"/>
              </a:ext>
            </a:extLst>
          </p:cNvPr>
          <p:cNvSpPr txBox="1"/>
          <p:nvPr/>
        </p:nvSpPr>
        <p:spPr>
          <a:xfrm>
            <a:off x="179235" y="6404720"/>
            <a:ext cx="4078440" cy="276999"/>
          </a:xfrm>
          <a:prstGeom prst="rect">
            <a:avLst/>
          </a:prstGeom>
          <a:noFill/>
        </p:spPr>
        <p:txBody>
          <a:bodyPr wrap="square" rtlCol="0">
            <a:spAutoFit/>
          </a:bodyPr>
          <a:lstStyle/>
          <a:p>
            <a:r>
              <a:rPr lang="en-US" sz="1200" b="1" dirty="0">
                <a:solidFill>
                  <a:schemeClr val="bg1"/>
                </a:solidFill>
              </a:rPr>
              <a:t>Drag the slider to the different dates</a:t>
            </a:r>
          </a:p>
        </p:txBody>
      </p:sp>
      <p:sp>
        <p:nvSpPr>
          <p:cNvPr id="27" name="Rectangle: Rounded Corners 26">
            <a:extLst>
              <a:ext uri="{FF2B5EF4-FFF2-40B4-BE49-F238E27FC236}">
                <a16:creationId xmlns:a16="http://schemas.microsoft.com/office/drawing/2014/main" id="{BF8BBF37-23EC-4BF5-9C06-C1F8C584EAFE}"/>
              </a:ext>
            </a:extLst>
          </p:cNvPr>
          <p:cNvSpPr/>
          <p:nvPr/>
        </p:nvSpPr>
        <p:spPr>
          <a:xfrm>
            <a:off x="9988222" y="5237861"/>
            <a:ext cx="1213178" cy="3830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rPr>
              <a:t>Your</a:t>
            </a:r>
            <a:r>
              <a:rPr lang="fr-BE" sz="1200" b="1" dirty="0">
                <a:solidFill>
                  <a:schemeClr val="bg1"/>
                </a:solidFill>
              </a:rPr>
              <a:t> action</a:t>
            </a:r>
            <a:endParaRPr lang="en-US" sz="1200" b="1" dirty="0">
              <a:solidFill>
                <a:schemeClr val="bg1"/>
              </a:solidFill>
            </a:endParaRPr>
          </a:p>
        </p:txBody>
      </p:sp>
      <p:sp>
        <p:nvSpPr>
          <p:cNvPr id="15" name="TextBox 14">
            <a:extLst>
              <a:ext uri="{FF2B5EF4-FFF2-40B4-BE49-F238E27FC236}">
                <a16:creationId xmlns:a16="http://schemas.microsoft.com/office/drawing/2014/main" id="{72B27B5D-0D85-DF10-10B9-55D5C22B38E4}"/>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Tree>
    <p:custDataLst>
      <p:tags r:id="rId1"/>
    </p:custDataLst>
    <p:extLst>
      <p:ext uri="{BB962C8B-B14F-4D97-AF65-F5344CB8AC3E}">
        <p14:creationId xmlns:p14="http://schemas.microsoft.com/office/powerpoint/2010/main" val="444330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14" name="TextBox 13">
            <a:extLst>
              <a:ext uri="{FF2B5EF4-FFF2-40B4-BE49-F238E27FC236}">
                <a16:creationId xmlns:a16="http://schemas.microsoft.com/office/drawing/2014/main" id="{ECE49CF1-5339-4B6A-B3EE-28B8D772CFD3}"/>
              </a:ext>
            </a:extLst>
          </p:cNvPr>
          <p:cNvSpPr txBox="1"/>
          <p:nvPr/>
        </p:nvSpPr>
        <p:spPr>
          <a:xfrm>
            <a:off x="140795" y="796200"/>
            <a:ext cx="6125496" cy="369332"/>
          </a:xfrm>
          <a:prstGeom prst="rect">
            <a:avLst/>
          </a:prstGeom>
          <a:noFill/>
        </p:spPr>
        <p:txBody>
          <a:bodyPr wrap="square">
            <a:spAutoFit/>
          </a:bodyPr>
          <a:lstStyle/>
          <a:p>
            <a:r>
              <a:rPr lang="en-US" dirty="0">
                <a:latin typeface="Encode Sans Expanded SemiBold"/>
              </a:rPr>
              <a:t>Mise </a:t>
            </a:r>
            <a:r>
              <a:rPr lang="en-US" dirty="0" err="1">
                <a:latin typeface="Encode Sans Expanded SemiBold"/>
              </a:rPr>
              <a:t>en</a:t>
            </a:r>
            <a:r>
              <a:rPr lang="en-US" dirty="0">
                <a:latin typeface="Encode Sans Expanded SemiBold"/>
              </a:rPr>
              <a:t> oeuvre business </a:t>
            </a:r>
            <a:endParaRPr lang="en-US" dirty="0"/>
          </a:p>
        </p:txBody>
      </p:sp>
      <p:pic>
        <p:nvPicPr>
          <p:cNvPr id="7" name="Picture 6" descr="A picture containing floor, indoor&#10;&#10;Description automatically generated">
            <a:extLst>
              <a:ext uri="{FF2B5EF4-FFF2-40B4-BE49-F238E27FC236}">
                <a16:creationId xmlns:a16="http://schemas.microsoft.com/office/drawing/2014/main" id="{E9DA027A-3471-439C-8546-3A6D62955351}"/>
              </a:ext>
            </a:extLst>
          </p:cNvPr>
          <p:cNvPicPr>
            <a:picLocks noChangeAspect="1"/>
          </p:cNvPicPr>
          <p:nvPr/>
        </p:nvPicPr>
        <p:blipFill rotWithShape="1">
          <a:blip r:embed="rId3">
            <a:extLst>
              <a:ext uri="{28A0092B-C50C-407E-A947-70E740481C1C}">
                <a14:useLocalDpi xmlns:a14="http://schemas.microsoft.com/office/drawing/2010/main" val="0"/>
              </a:ext>
            </a:extLst>
          </a:blip>
          <a:srcRect t="12784" b="26911"/>
          <a:stretch/>
        </p:blipFill>
        <p:spPr>
          <a:xfrm>
            <a:off x="314997" y="1381967"/>
            <a:ext cx="10886403" cy="3785816"/>
          </a:xfrm>
          <a:prstGeom prst="rect">
            <a:avLst/>
          </a:prstGeom>
        </p:spPr>
      </p:pic>
      <p:pic>
        <p:nvPicPr>
          <p:cNvPr id="18" name="Picture 7">
            <a:extLst>
              <a:ext uri="{FF2B5EF4-FFF2-40B4-BE49-F238E27FC236}">
                <a16:creationId xmlns:a16="http://schemas.microsoft.com/office/drawing/2014/main" id="{7353BC55-4F81-437D-8E16-A4ED9EE307E5}"/>
              </a:ext>
            </a:extLst>
          </p:cNvPr>
          <p:cNvPicPr>
            <a:picLocks noChangeAspect="1"/>
          </p:cNvPicPr>
          <p:nvPr/>
        </p:nvPicPr>
        <p:blipFill>
          <a:blip r:embed="rId4"/>
          <a:stretch>
            <a:fillRect/>
          </a:stretch>
        </p:blipFill>
        <p:spPr>
          <a:xfrm>
            <a:off x="8084389" y="1381967"/>
            <a:ext cx="3117011" cy="929412"/>
          </a:xfrm>
          <a:prstGeom prst="rect">
            <a:avLst/>
          </a:prstGeom>
        </p:spPr>
      </p:pic>
      <p:sp>
        <p:nvSpPr>
          <p:cNvPr id="11" name="Rectangle: Rounded Corners 10">
            <a:extLst>
              <a:ext uri="{FF2B5EF4-FFF2-40B4-BE49-F238E27FC236}">
                <a16:creationId xmlns:a16="http://schemas.microsoft.com/office/drawing/2014/main" id="{A3D50081-0820-46D5-B5CD-C7C2423C31DE}"/>
              </a:ext>
            </a:extLst>
          </p:cNvPr>
          <p:cNvSpPr/>
          <p:nvPr/>
        </p:nvSpPr>
        <p:spPr>
          <a:xfrm>
            <a:off x="189630" y="5832679"/>
            <a:ext cx="11097495" cy="1213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567AAB-BE11-4DEC-A643-8F6003DDB79C}"/>
              </a:ext>
            </a:extLst>
          </p:cNvPr>
          <p:cNvSpPr/>
          <p:nvPr/>
        </p:nvSpPr>
        <p:spPr>
          <a:xfrm>
            <a:off x="2323230" y="5658403"/>
            <a:ext cx="462116" cy="4621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76DDB35-D07A-4B2A-906A-EF338A176037}"/>
              </a:ext>
            </a:extLst>
          </p:cNvPr>
          <p:cNvSpPr/>
          <p:nvPr/>
        </p:nvSpPr>
        <p:spPr>
          <a:xfrm>
            <a:off x="1976284"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2026</a:t>
            </a:r>
            <a:endParaRPr lang="en-US" sz="1200" b="1" dirty="0">
              <a:solidFill>
                <a:schemeClr val="bg1"/>
              </a:solidFill>
            </a:endParaRPr>
          </a:p>
        </p:txBody>
      </p:sp>
      <p:sp>
        <p:nvSpPr>
          <p:cNvPr id="23" name="Rectangle: Rounded Corners 22">
            <a:extLst>
              <a:ext uri="{FF2B5EF4-FFF2-40B4-BE49-F238E27FC236}">
                <a16:creationId xmlns:a16="http://schemas.microsoft.com/office/drawing/2014/main" id="{78D52404-CB49-4BA2-BA06-9A26B3F29E86}"/>
              </a:ext>
            </a:extLst>
          </p:cNvPr>
          <p:cNvSpPr/>
          <p:nvPr/>
        </p:nvSpPr>
        <p:spPr>
          <a:xfrm>
            <a:off x="4742290"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2030</a:t>
            </a:r>
            <a:endParaRPr lang="en-US" sz="1200" b="1" dirty="0">
              <a:solidFill>
                <a:schemeClr val="bg1"/>
              </a:solidFill>
            </a:endParaRPr>
          </a:p>
        </p:txBody>
      </p:sp>
      <p:sp>
        <p:nvSpPr>
          <p:cNvPr id="24" name="Rectangle: Rounded Corners 23">
            <a:extLst>
              <a:ext uri="{FF2B5EF4-FFF2-40B4-BE49-F238E27FC236}">
                <a16:creationId xmlns:a16="http://schemas.microsoft.com/office/drawing/2014/main" id="{23EC1AB5-68B3-4DC6-8CCF-7C52BB2F49D8}"/>
              </a:ext>
            </a:extLst>
          </p:cNvPr>
          <p:cNvSpPr/>
          <p:nvPr/>
        </p:nvSpPr>
        <p:spPr>
          <a:xfrm>
            <a:off x="7567286"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2038</a:t>
            </a:r>
            <a:endParaRPr lang="en-US" sz="1200" b="1" dirty="0">
              <a:solidFill>
                <a:schemeClr val="bg1"/>
              </a:solidFill>
            </a:endParaRPr>
          </a:p>
        </p:txBody>
      </p:sp>
      <p:sp>
        <p:nvSpPr>
          <p:cNvPr id="27" name="Rectangle: Rounded Corners 26">
            <a:extLst>
              <a:ext uri="{FF2B5EF4-FFF2-40B4-BE49-F238E27FC236}">
                <a16:creationId xmlns:a16="http://schemas.microsoft.com/office/drawing/2014/main" id="{BF8BBF37-23EC-4BF5-9C06-C1F8C584EAFE}"/>
              </a:ext>
            </a:extLst>
          </p:cNvPr>
          <p:cNvSpPr/>
          <p:nvPr/>
        </p:nvSpPr>
        <p:spPr>
          <a:xfrm>
            <a:off x="9988222" y="5237861"/>
            <a:ext cx="1213178" cy="3830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rPr>
              <a:t>Your</a:t>
            </a:r>
            <a:r>
              <a:rPr lang="fr-BE" sz="1200" b="1" dirty="0">
                <a:solidFill>
                  <a:schemeClr val="bg1"/>
                </a:solidFill>
              </a:rPr>
              <a:t> action</a:t>
            </a:r>
            <a:endParaRPr lang="en-US" sz="1200" b="1" dirty="0">
              <a:solidFill>
                <a:schemeClr val="bg1"/>
              </a:solidFill>
            </a:endParaRPr>
          </a:p>
        </p:txBody>
      </p:sp>
      <p:sp>
        <p:nvSpPr>
          <p:cNvPr id="15" name="TextBox 14">
            <a:extLst>
              <a:ext uri="{FF2B5EF4-FFF2-40B4-BE49-F238E27FC236}">
                <a16:creationId xmlns:a16="http://schemas.microsoft.com/office/drawing/2014/main" id="{72B27B5D-0D85-DF10-10B9-55D5C22B38E4}"/>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16" name="Rectangle 15">
            <a:extLst>
              <a:ext uri="{FF2B5EF4-FFF2-40B4-BE49-F238E27FC236}">
                <a16:creationId xmlns:a16="http://schemas.microsoft.com/office/drawing/2014/main" id="{41821092-7F3D-EAD8-4533-B0F2310D6A39}"/>
              </a:ext>
            </a:extLst>
          </p:cNvPr>
          <p:cNvSpPr/>
          <p:nvPr/>
        </p:nvSpPr>
        <p:spPr>
          <a:xfrm>
            <a:off x="856044" y="1882198"/>
            <a:ext cx="6307625" cy="2804634"/>
          </a:xfrm>
          <a:prstGeom prst="rect">
            <a:avLst/>
          </a:prstGeom>
          <a:solidFill>
            <a:schemeClr val="bg1"/>
          </a:solid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E5D7984-065C-F027-8992-5AB1E83666BD}"/>
              </a:ext>
            </a:extLst>
          </p:cNvPr>
          <p:cNvSpPr txBox="1"/>
          <p:nvPr/>
        </p:nvSpPr>
        <p:spPr>
          <a:xfrm>
            <a:off x="1143332" y="2548435"/>
            <a:ext cx="4287364" cy="307777"/>
          </a:xfrm>
          <a:prstGeom prst="rect">
            <a:avLst/>
          </a:prstGeom>
          <a:noFill/>
        </p:spPr>
        <p:txBody>
          <a:bodyPr wrap="square">
            <a:spAutoFit/>
          </a:bodyPr>
          <a:lstStyle/>
          <a:p>
            <a:pPr marL="0" lvl="1"/>
            <a:r>
              <a:rPr lang="en-US" sz="1400" dirty="0"/>
              <a:t>100% of models launched to be electric</a:t>
            </a:r>
            <a:endParaRPr lang="fr-FR" sz="1400" dirty="0"/>
          </a:p>
        </p:txBody>
      </p:sp>
      <p:sp>
        <p:nvSpPr>
          <p:cNvPr id="19" name="Rectangle: Rounded Corners 18">
            <a:extLst>
              <a:ext uri="{FF2B5EF4-FFF2-40B4-BE49-F238E27FC236}">
                <a16:creationId xmlns:a16="http://schemas.microsoft.com/office/drawing/2014/main" id="{B5442397-481E-3100-0326-A76692BDE4A7}"/>
              </a:ext>
            </a:extLst>
          </p:cNvPr>
          <p:cNvSpPr/>
          <p:nvPr/>
        </p:nvSpPr>
        <p:spPr>
          <a:xfrm>
            <a:off x="1143332" y="2080486"/>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2026</a:t>
            </a:r>
            <a:endParaRPr lang="en-US" sz="1200" b="1" dirty="0">
              <a:solidFill>
                <a:schemeClr val="bg1"/>
              </a:solidFill>
            </a:endParaRPr>
          </a:p>
        </p:txBody>
      </p:sp>
      <p:pic>
        <p:nvPicPr>
          <p:cNvPr id="21" name="Picture 20">
            <a:extLst>
              <a:ext uri="{FF2B5EF4-FFF2-40B4-BE49-F238E27FC236}">
                <a16:creationId xmlns:a16="http://schemas.microsoft.com/office/drawing/2014/main" id="{6288CE05-DC3C-885E-A702-B9DC28ACD6C3}"/>
              </a:ext>
            </a:extLst>
          </p:cNvPr>
          <p:cNvPicPr>
            <a:picLocks noChangeAspect="1"/>
          </p:cNvPicPr>
          <p:nvPr/>
        </p:nvPicPr>
        <p:blipFill>
          <a:blip r:embed="rId5"/>
          <a:stretch>
            <a:fillRect/>
          </a:stretch>
        </p:blipFill>
        <p:spPr>
          <a:xfrm>
            <a:off x="1094980" y="3087834"/>
            <a:ext cx="5753326" cy="986624"/>
          </a:xfrm>
          <a:prstGeom prst="rect">
            <a:avLst/>
          </a:prstGeom>
        </p:spPr>
      </p:pic>
      <p:sp>
        <p:nvSpPr>
          <p:cNvPr id="22" name="TextBox 21">
            <a:extLst>
              <a:ext uri="{FF2B5EF4-FFF2-40B4-BE49-F238E27FC236}">
                <a16:creationId xmlns:a16="http://schemas.microsoft.com/office/drawing/2014/main" id="{8D5FAB3A-3AF4-DF7E-F448-9BBA5226C968}"/>
              </a:ext>
            </a:extLst>
          </p:cNvPr>
          <p:cNvSpPr txBox="1"/>
          <p:nvPr/>
        </p:nvSpPr>
        <p:spPr>
          <a:xfrm>
            <a:off x="179235" y="6404720"/>
            <a:ext cx="4078440" cy="276999"/>
          </a:xfrm>
          <a:prstGeom prst="rect">
            <a:avLst/>
          </a:prstGeom>
          <a:noFill/>
        </p:spPr>
        <p:txBody>
          <a:bodyPr wrap="square" rtlCol="0">
            <a:spAutoFit/>
          </a:bodyPr>
          <a:lstStyle/>
          <a:p>
            <a:r>
              <a:rPr lang="en-US" sz="1200" b="1" dirty="0">
                <a:solidFill>
                  <a:schemeClr val="bg1"/>
                </a:solidFill>
              </a:rPr>
              <a:t>Drag the slider to the different dates</a:t>
            </a:r>
          </a:p>
        </p:txBody>
      </p:sp>
    </p:spTree>
    <p:custDataLst>
      <p:tags r:id="rId1"/>
    </p:custDataLst>
    <p:extLst>
      <p:ext uri="{BB962C8B-B14F-4D97-AF65-F5344CB8AC3E}">
        <p14:creationId xmlns:p14="http://schemas.microsoft.com/office/powerpoint/2010/main" val="736201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14" name="TextBox 13">
            <a:extLst>
              <a:ext uri="{FF2B5EF4-FFF2-40B4-BE49-F238E27FC236}">
                <a16:creationId xmlns:a16="http://schemas.microsoft.com/office/drawing/2014/main" id="{ECE49CF1-5339-4B6A-B3EE-28B8D772CFD3}"/>
              </a:ext>
            </a:extLst>
          </p:cNvPr>
          <p:cNvSpPr txBox="1"/>
          <p:nvPr/>
        </p:nvSpPr>
        <p:spPr>
          <a:xfrm>
            <a:off x="140795" y="796200"/>
            <a:ext cx="6125496" cy="369332"/>
          </a:xfrm>
          <a:prstGeom prst="rect">
            <a:avLst/>
          </a:prstGeom>
          <a:noFill/>
        </p:spPr>
        <p:txBody>
          <a:bodyPr wrap="square">
            <a:spAutoFit/>
          </a:bodyPr>
          <a:lstStyle/>
          <a:p>
            <a:r>
              <a:rPr lang="en-US" dirty="0">
                <a:latin typeface="Encode Sans Expanded SemiBold"/>
              </a:rPr>
              <a:t>Mise </a:t>
            </a:r>
            <a:r>
              <a:rPr lang="en-US" dirty="0" err="1">
                <a:latin typeface="Encode Sans Expanded SemiBold"/>
              </a:rPr>
              <a:t>en</a:t>
            </a:r>
            <a:r>
              <a:rPr lang="en-US" dirty="0">
                <a:latin typeface="Encode Sans Expanded SemiBold"/>
              </a:rPr>
              <a:t> oeuvre business </a:t>
            </a:r>
            <a:endParaRPr lang="en-US" dirty="0"/>
          </a:p>
        </p:txBody>
      </p:sp>
      <p:pic>
        <p:nvPicPr>
          <p:cNvPr id="7" name="Picture 6" descr="A picture containing floor, indoor&#10;&#10;Description automatically generated">
            <a:extLst>
              <a:ext uri="{FF2B5EF4-FFF2-40B4-BE49-F238E27FC236}">
                <a16:creationId xmlns:a16="http://schemas.microsoft.com/office/drawing/2014/main" id="{E9DA027A-3471-439C-8546-3A6D62955351}"/>
              </a:ext>
            </a:extLst>
          </p:cNvPr>
          <p:cNvPicPr>
            <a:picLocks noChangeAspect="1"/>
          </p:cNvPicPr>
          <p:nvPr/>
        </p:nvPicPr>
        <p:blipFill rotWithShape="1">
          <a:blip r:embed="rId3">
            <a:extLst>
              <a:ext uri="{28A0092B-C50C-407E-A947-70E740481C1C}">
                <a14:useLocalDpi xmlns:a14="http://schemas.microsoft.com/office/drawing/2010/main" val="0"/>
              </a:ext>
            </a:extLst>
          </a:blip>
          <a:srcRect t="12784" b="26911"/>
          <a:stretch/>
        </p:blipFill>
        <p:spPr>
          <a:xfrm>
            <a:off x="314997" y="1381967"/>
            <a:ext cx="10886403" cy="3785816"/>
          </a:xfrm>
          <a:prstGeom prst="rect">
            <a:avLst/>
          </a:prstGeom>
        </p:spPr>
      </p:pic>
      <p:pic>
        <p:nvPicPr>
          <p:cNvPr id="18" name="Picture 7">
            <a:extLst>
              <a:ext uri="{FF2B5EF4-FFF2-40B4-BE49-F238E27FC236}">
                <a16:creationId xmlns:a16="http://schemas.microsoft.com/office/drawing/2014/main" id="{7353BC55-4F81-437D-8E16-A4ED9EE307E5}"/>
              </a:ext>
            </a:extLst>
          </p:cNvPr>
          <p:cNvPicPr>
            <a:picLocks noChangeAspect="1"/>
          </p:cNvPicPr>
          <p:nvPr/>
        </p:nvPicPr>
        <p:blipFill>
          <a:blip r:embed="rId4"/>
          <a:stretch>
            <a:fillRect/>
          </a:stretch>
        </p:blipFill>
        <p:spPr>
          <a:xfrm>
            <a:off x="8084389" y="1381967"/>
            <a:ext cx="3117011" cy="929412"/>
          </a:xfrm>
          <a:prstGeom prst="rect">
            <a:avLst/>
          </a:prstGeom>
        </p:spPr>
      </p:pic>
      <p:sp>
        <p:nvSpPr>
          <p:cNvPr id="11" name="Rectangle: Rounded Corners 10">
            <a:extLst>
              <a:ext uri="{FF2B5EF4-FFF2-40B4-BE49-F238E27FC236}">
                <a16:creationId xmlns:a16="http://schemas.microsoft.com/office/drawing/2014/main" id="{A3D50081-0820-46D5-B5CD-C7C2423C31DE}"/>
              </a:ext>
            </a:extLst>
          </p:cNvPr>
          <p:cNvSpPr/>
          <p:nvPr/>
        </p:nvSpPr>
        <p:spPr>
          <a:xfrm>
            <a:off x="189630" y="5832679"/>
            <a:ext cx="11097495" cy="1213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567AAB-BE11-4DEC-A643-8F6003DDB79C}"/>
              </a:ext>
            </a:extLst>
          </p:cNvPr>
          <p:cNvSpPr/>
          <p:nvPr/>
        </p:nvSpPr>
        <p:spPr>
          <a:xfrm>
            <a:off x="5104530" y="5658403"/>
            <a:ext cx="462116" cy="4621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76DDB35-D07A-4B2A-906A-EF338A176037}"/>
              </a:ext>
            </a:extLst>
          </p:cNvPr>
          <p:cNvSpPr/>
          <p:nvPr/>
        </p:nvSpPr>
        <p:spPr>
          <a:xfrm>
            <a:off x="1976284"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2026</a:t>
            </a:r>
            <a:endParaRPr lang="en-US" sz="1200" b="1" dirty="0">
              <a:solidFill>
                <a:schemeClr val="bg1"/>
              </a:solidFill>
            </a:endParaRPr>
          </a:p>
        </p:txBody>
      </p:sp>
      <p:sp>
        <p:nvSpPr>
          <p:cNvPr id="23" name="Rectangle: Rounded Corners 22">
            <a:extLst>
              <a:ext uri="{FF2B5EF4-FFF2-40B4-BE49-F238E27FC236}">
                <a16:creationId xmlns:a16="http://schemas.microsoft.com/office/drawing/2014/main" id="{78D52404-CB49-4BA2-BA06-9A26B3F29E86}"/>
              </a:ext>
            </a:extLst>
          </p:cNvPr>
          <p:cNvSpPr/>
          <p:nvPr/>
        </p:nvSpPr>
        <p:spPr>
          <a:xfrm>
            <a:off x="4742290"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2030</a:t>
            </a:r>
            <a:endParaRPr lang="en-US" sz="1200" b="1" dirty="0">
              <a:solidFill>
                <a:schemeClr val="bg1"/>
              </a:solidFill>
            </a:endParaRPr>
          </a:p>
        </p:txBody>
      </p:sp>
      <p:sp>
        <p:nvSpPr>
          <p:cNvPr id="24" name="Rectangle: Rounded Corners 23">
            <a:extLst>
              <a:ext uri="{FF2B5EF4-FFF2-40B4-BE49-F238E27FC236}">
                <a16:creationId xmlns:a16="http://schemas.microsoft.com/office/drawing/2014/main" id="{23EC1AB5-68B3-4DC6-8CCF-7C52BB2F49D8}"/>
              </a:ext>
            </a:extLst>
          </p:cNvPr>
          <p:cNvSpPr/>
          <p:nvPr/>
        </p:nvSpPr>
        <p:spPr>
          <a:xfrm>
            <a:off x="7567286"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2038</a:t>
            </a:r>
            <a:endParaRPr lang="en-US" sz="1200" b="1" dirty="0">
              <a:solidFill>
                <a:schemeClr val="bg1"/>
              </a:solidFill>
            </a:endParaRPr>
          </a:p>
        </p:txBody>
      </p:sp>
      <p:sp>
        <p:nvSpPr>
          <p:cNvPr id="27" name="Rectangle: Rounded Corners 26">
            <a:extLst>
              <a:ext uri="{FF2B5EF4-FFF2-40B4-BE49-F238E27FC236}">
                <a16:creationId xmlns:a16="http://schemas.microsoft.com/office/drawing/2014/main" id="{BF8BBF37-23EC-4BF5-9C06-C1F8C584EAFE}"/>
              </a:ext>
            </a:extLst>
          </p:cNvPr>
          <p:cNvSpPr/>
          <p:nvPr/>
        </p:nvSpPr>
        <p:spPr>
          <a:xfrm>
            <a:off x="9988222" y="5237861"/>
            <a:ext cx="1213178" cy="3830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rPr>
              <a:t>Your</a:t>
            </a:r>
            <a:r>
              <a:rPr lang="fr-BE" sz="1200" b="1" dirty="0">
                <a:solidFill>
                  <a:schemeClr val="bg1"/>
                </a:solidFill>
              </a:rPr>
              <a:t> action</a:t>
            </a:r>
            <a:endParaRPr lang="en-US" sz="1200" b="1" dirty="0">
              <a:solidFill>
                <a:schemeClr val="bg1"/>
              </a:solidFill>
            </a:endParaRPr>
          </a:p>
        </p:txBody>
      </p:sp>
      <p:sp>
        <p:nvSpPr>
          <p:cNvPr id="15" name="TextBox 14">
            <a:extLst>
              <a:ext uri="{FF2B5EF4-FFF2-40B4-BE49-F238E27FC236}">
                <a16:creationId xmlns:a16="http://schemas.microsoft.com/office/drawing/2014/main" id="{72B27B5D-0D85-DF10-10B9-55D5C22B38E4}"/>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16" name="Rectangle 15">
            <a:extLst>
              <a:ext uri="{FF2B5EF4-FFF2-40B4-BE49-F238E27FC236}">
                <a16:creationId xmlns:a16="http://schemas.microsoft.com/office/drawing/2014/main" id="{41821092-7F3D-EAD8-4533-B0F2310D6A39}"/>
              </a:ext>
            </a:extLst>
          </p:cNvPr>
          <p:cNvSpPr/>
          <p:nvPr/>
        </p:nvSpPr>
        <p:spPr>
          <a:xfrm>
            <a:off x="856044" y="1882198"/>
            <a:ext cx="6307625" cy="2804634"/>
          </a:xfrm>
          <a:prstGeom prst="rect">
            <a:avLst/>
          </a:prstGeom>
          <a:solidFill>
            <a:schemeClr val="bg1"/>
          </a:solid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E8F23DF-F462-77BF-232A-12318A04C811}"/>
              </a:ext>
            </a:extLst>
          </p:cNvPr>
          <p:cNvSpPr/>
          <p:nvPr/>
        </p:nvSpPr>
        <p:spPr>
          <a:xfrm>
            <a:off x="1198260" y="2037827"/>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2030</a:t>
            </a:r>
            <a:endParaRPr lang="en-US" sz="1200" b="1" dirty="0">
              <a:solidFill>
                <a:schemeClr val="bg1"/>
              </a:solidFill>
            </a:endParaRPr>
          </a:p>
        </p:txBody>
      </p:sp>
      <p:sp>
        <p:nvSpPr>
          <p:cNvPr id="26" name="TextBox 25">
            <a:extLst>
              <a:ext uri="{FF2B5EF4-FFF2-40B4-BE49-F238E27FC236}">
                <a16:creationId xmlns:a16="http://schemas.microsoft.com/office/drawing/2014/main" id="{91792E03-27B2-7299-E9F2-8F519636AE4F}"/>
              </a:ext>
            </a:extLst>
          </p:cNvPr>
          <p:cNvSpPr txBox="1"/>
          <p:nvPr/>
        </p:nvSpPr>
        <p:spPr>
          <a:xfrm>
            <a:off x="1904999" y="2472145"/>
            <a:ext cx="5258667" cy="1869743"/>
          </a:xfrm>
          <a:prstGeom prst="rect">
            <a:avLst/>
          </a:prstGeom>
          <a:noFill/>
        </p:spPr>
        <p:txBody>
          <a:bodyPr wrap="square">
            <a:spAutoFit/>
          </a:bodyPr>
          <a:lstStyle/>
          <a:p>
            <a:pPr marL="0" lvl="1"/>
            <a:r>
              <a:rPr lang="en-US" sz="1050" dirty="0"/>
              <a:t>100% of PCs sold to be 100% electric (90 launches, 60+ BEV models)</a:t>
            </a:r>
            <a:endParaRPr lang="fr-FR" sz="1050" dirty="0"/>
          </a:p>
          <a:p>
            <a:pPr marL="0" lvl="1"/>
            <a:endParaRPr lang="fr-FR" sz="1050" dirty="0"/>
          </a:p>
          <a:p>
            <a:pPr marL="0" lvl="1"/>
            <a:r>
              <a:rPr lang="en-US" sz="1050" dirty="0"/>
              <a:t>50% of PCs and LCVs sold to be 100% electric (35 launches, 25+ BEV models)</a:t>
            </a:r>
            <a:endParaRPr lang="fr-FR" sz="1050" dirty="0"/>
          </a:p>
          <a:p>
            <a:pPr marL="171450" lvl="1" indent="-171450">
              <a:buFont typeface="Arial" panose="020B0604020202020204" pitchFamily="34" charset="0"/>
              <a:buChar char="•"/>
            </a:pPr>
            <a:endParaRPr lang="fr-FR" sz="1050" dirty="0"/>
          </a:p>
          <a:p>
            <a:pPr marL="0" lvl="1"/>
            <a:r>
              <a:rPr lang="en-US" sz="1050" dirty="0"/>
              <a:t>LCV and pickup ranges to be 100% electrified in Europe and the </a:t>
            </a:r>
            <a:r>
              <a:rPr lang="en-US" sz="1050" dirty="0" err="1"/>
              <a:t>US40</a:t>
            </a:r>
            <a:r>
              <a:rPr lang="en-US" sz="1050" dirty="0"/>
              <a:t>% of sales to be 100% electric (excluding heavy-duty vehicles)</a:t>
            </a:r>
            <a:endParaRPr lang="fr-FR" sz="1050" dirty="0"/>
          </a:p>
          <a:p>
            <a:pPr marL="0" lvl="1"/>
            <a:endParaRPr lang="fr-FR" sz="1050" dirty="0"/>
          </a:p>
          <a:p>
            <a:pPr marL="177800" lvl="1" indent="-177800">
              <a:buFont typeface="Arial" panose="020B0604020202020204" pitchFamily="34" charset="0"/>
              <a:buChar char="•"/>
            </a:pPr>
            <a:r>
              <a:rPr lang="en-US" sz="1050" dirty="0"/>
              <a:t>No. 1 for customer experience (mobility solutions, autonomous driving, artificial intelligence)</a:t>
            </a:r>
          </a:p>
          <a:p>
            <a:pPr marL="177800" lvl="1" indent="-177800">
              <a:buFont typeface="Arial" panose="020B0604020202020204" pitchFamily="34" charset="0"/>
              <a:buChar char="•"/>
            </a:pPr>
            <a:r>
              <a:rPr lang="en-US" sz="1050" dirty="0"/>
              <a:t>50% reduction in carbon footprint (vs 2021)</a:t>
            </a:r>
          </a:p>
          <a:p>
            <a:pPr marL="177800" lvl="1" indent="-177800">
              <a:buFont typeface="Arial" panose="020B0604020202020204" pitchFamily="34" charset="0"/>
              <a:buChar char="•"/>
            </a:pPr>
            <a:r>
              <a:rPr lang="en-US" sz="1050" dirty="0"/>
              <a:t>Increase in profit based on high-tech mobility positioning</a:t>
            </a:r>
            <a:endParaRPr lang="fr-FR" sz="1050" dirty="0"/>
          </a:p>
        </p:txBody>
      </p:sp>
      <p:pic>
        <p:nvPicPr>
          <p:cNvPr id="28" name="Picture 27" descr="A picture containing icon&#10;&#10;Description automatically generated">
            <a:extLst>
              <a:ext uri="{FF2B5EF4-FFF2-40B4-BE49-F238E27FC236}">
                <a16:creationId xmlns:a16="http://schemas.microsoft.com/office/drawing/2014/main" id="{3C00C81A-DD16-3614-420A-22253E127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4587" y="2531138"/>
            <a:ext cx="380706" cy="285528"/>
          </a:xfrm>
          <a:prstGeom prst="rect">
            <a:avLst/>
          </a:prstGeom>
        </p:spPr>
      </p:pic>
      <p:pic>
        <p:nvPicPr>
          <p:cNvPr id="29" name="Picture 28" descr="A red white and blue flag&#10;&#10;Description automatically generated">
            <a:extLst>
              <a:ext uri="{FF2B5EF4-FFF2-40B4-BE49-F238E27FC236}">
                <a16:creationId xmlns:a16="http://schemas.microsoft.com/office/drawing/2014/main" id="{8B94BD21-028D-E6EF-5CFE-AF911D965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2176" y="2864568"/>
            <a:ext cx="285528" cy="285528"/>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1538CCD2-33F1-1951-8AF5-4FBEAE2D3475}"/>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4587" y="3203611"/>
            <a:ext cx="380706" cy="380706"/>
          </a:xfrm>
          <a:prstGeom prst="rect">
            <a:avLst/>
          </a:prstGeom>
        </p:spPr>
      </p:pic>
      <p:pic>
        <p:nvPicPr>
          <p:cNvPr id="31" name="Picture 2">
            <a:extLst>
              <a:ext uri="{FF2B5EF4-FFF2-40B4-BE49-F238E27FC236}">
                <a16:creationId xmlns:a16="http://schemas.microsoft.com/office/drawing/2014/main" id="{1EBEE54D-0336-CD3D-9811-664E852E2E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600" y="3863414"/>
            <a:ext cx="868680" cy="470535"/>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6E46CF47-3D5E-AD77-5F5E-6A39E9335F8E}"/>
              </a:ext>
            </a:extLst>
          </p:cNvPr>
          <p:cNvCxnSpPr/>
          <p:nvPr/>
        </p:nvCxnSpPr>
        <p:spPr>
          <a:xfrm>
            <a:off x="1851513" y="2531138"/>
            <a:ext cx="0" cy="285528"/>
          </a:xfrm>
          <a:prstGeom prst="line">
            <a:avLst/>
          </a:prstGeom>
          <a:ln w="19050">
            <a:solidFill>
              <a:srgbClr val="25388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7EFEDB-99D1-EDDD-BC9D-6894B4B02D91}"/>
              </a:ext>
            </a:extLst>
          </p:cNvPr>
          <p:cNvCxnSpPr/>
          <p:nvPr/>
        </p:nvCxnSpPr>
        <p:spPr>
          <a:xfrm>
            <a:off x="1855323" y="2866418"/>
            <a:ext cx="0" cy="285528"/>
          </a:xfrm>
          <a:prstGeom prst="line">
            <a:avLst/>
          </a:prstGeom>
          <a:ln w="19050">
            <a:solidFill>
              <a:srgbClr val="25388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476FD8-E1FD-2ABF-3AA3-58098199FB95}"/>
              </a:ext>
            </a:extLst>
          </p:cNvPr>
          <p:cNvCxnSpPr/>
          <p:nvPr/>
        </p:nvCxnSpPr>
        <p:spPr>
          <a:xfrm>
            <a:off x="1855323" y="3230844"/>
            <a:ext cx="0" cy="285528"/>
          </a:xfrm>
          <a:prstGeom prst="line">
            <a:avLst/>
          </a:prstGeom>
          <a:ln w="19050">
            <a:solidFill>
              <a:srgbClr val="25388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3FBFA0-214E-BBEE-680C-1E3810293468}"/>
              </a:ext>
            </a:extLst>
          </p:cNvPr>
          <p:cNvCxnSpPr>
            <a:cxnSpLocks/>
          </p:cNvCxnSpPr>
          <p:nvPr/>
        </p:nvCxnSpPr>
        <p:spPr>
          <a:xfrm>
            <a:off x="1859133" y="3715984"/>
            <a:ext cx="0" cy="800949"/>
          </a:xfrm>
          <a:prstGeom prst="line">
            <a:avLst/>
          </a:prstGeom>
          <a:ln w="19050">
            <a:solidFill>
              <a:srgbClr val="25388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019D2F8-A897-8D89-3234-766E8CC8A842}"/>
              </a:ext>
            </a:extLst>
          </p:cNvPr>
          <p:cNvSpPr txBox="1"/>
          <p:nvPr/>
        </p:nvSpPr>
        <p:spPr>
          <a:xfrm>
            <a:off x="179235" y="6404720"/>
            <a:ext cx="4078440" cy="276999"/>
          </a:xfrm>
          <a:prstGeom prst="rect">
            <a:avLst/>
          </a:prstGeom>
          <a:noFill/>
        </p:spPr>
        <p:txBody>
          <a:bodyPr wrap="square" rtlCol="0">
            <a:spAutoFit/>
          </a:bodyPr>
          <a:lstStyle/>
          <a:p>
            <a:r>
              <a:rPr lang="en-US" sz="1200" b="1" dirty="0">
                <a:solidFill>
                  <a:schemeClr val="bg1"/>
                </a:solidFill>
              </a:rPr>
              <a:t>Drag the slider to the different dates</a:t>
            </a:r>
          </a:p>
        </p:txBody>
      </p:sp>
    </p:spTree>
    <p:custDataLst>
      <p:tags r:id="rId1"/>
    </p:custDataLst>
    <p:extLst>
      <p:ext uri="{BB962C8B-B14F-4D97-AF65-F5344CB8AC3E}">
        <p14:creationId xmlns:p14="http://schemas.microsoft.com/office/powerpoint/2010/main" val="3985173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14" name="TextBox 13">
            <a:extLst>
              <a:ext uri="{FF2B5EF4-FFF2-40B4-BE49-F238E27FC236}">
                <a16:creationId xmlns:a16="http://schemas.microsoft.com/office/drawing/2014/main" id="{ECE49CF1-5339-4B6A-B3EE-28B8D772CFD3}"/>
              </a:ext>
            </a:extLst>
          </p:cNvPr>
          <p:cNvSpPr txBox="1"/>
          <p:nvPr/>
        </p:nvSpPr>
        <p:spPr>
          <a:xfrm>
            <a:off x="140795" y="796200"/>
            <a:ext cx="6125496" cy="369332"/>
          </a:xfrm>
          <a:prstGeom prst="rect">
            <a:avLst/>
          </a:prstGeom>
          <a:noFill/>
        </p:spPr>
        <p:txBody>
          <a:bodyPr wrap="square">
            <a:spAutoFit/>
          </a:bodyPr>
          <a:lstStyle/>
          <a:p>
            <a:r>
              <a:rPr lang="en-US" dirty="0">
                <a:latin typeface="Encode Sans Expanded SemiBold"/>
              </a:rPr>
              <a:t>Mise </a:t>
            </a:r>
            <a:r>
              <a:rPr lang="en-US" dirty="0" err="1">
                <a:latin typeface="Encode Sans Expanded SemiBold"/>
              </a:rPr>
              <a:t>en</a:t>
            </a:r>
            <a:r>
              <a:rPr lang="en-US" dirty="0">
                <a:latin typeface="Encode Sans Expanded SemiBold"/>
              </a:rPr>
              <a:t> oeuvre business </a:t>
            </a:r>
            <a:endParaRPr lang="en-US" dirty="0"/>
          </a:p>
        </p:txBody>
      </p:sp>
      <p:pic>
        <p:nvPicPr>
          <p:cNvPr id="7" name="Picture 6" descr="A picture containing floor, indoor&#10;&#10;Description automatically generated">
            <a:extLst>
              <a:ext uri="{FF2B5EF4-FFF2-40B4-BE49-F238E27FC236}">
                <a16:creationId xmlns:a16="http://schemas.microsoft.com/office/drawing/2014/main" id="{E9DA027A-3471-439C-8546-3A6D62955351}"/>
              </a:ext>
            </a:extLst>
          </p:cNvPr>
          <p:cNvPicPr>
            <a:picLocks noChangeAspect="1"/>
          </p:cNvPicPr>
          <p:nvPr/>
        </p:nvPicPr>
        <p:blipFill rotWithShape="1">
          <a:blip r:embed="rId3">
            <a:extLst>
              <a:ext uri="{28A0092B-C50C-407E-A947-70E740481C1C}">
                <a14:useLocalDpi xmlns:a14="http://schemas.microsoft.com/office/drawing/2010/main" val="0"/>
              </a:ext>
            </a:extLst>
          </a:blip>
          <a:srcRect t="12784" b="26911"/>
          <a:stretch/>
        </p:blipFill>
        <p:spPr>
          <a:xfrm>
            <a:off x="314997" y="1381967"/>
            <a:ext cx="10886403" cy="3785816"/>
          </a:xfrm>
          <a:prstGeom prst="rect">
            <a:avLst/>
          </a:prstGeom>
        </p:spPr>
      </p:pic>
      <p:pic>
        <p:nvPicPr>
          <p:cNvPr id="18" name="Picture 7">
            <a:extLst>
              <a:ext uri="{FF2B5EF4-FFF2-40B4-BE49-F238E27FC236}">
                <a16:creationId xmlns:a16="http://schemas.microsoft.com/office/drawing/2014/main" id="{7353BC55-4F81-437D-8E16-A4ED9EE307E5}"/>
              </a:ext>
            </a:extLst>
          </p:cNvPr>
          <p:cNvPicPr>
            <a:picLocks noChangeAspect="1"/>
          </p:cNvPicPr>
          <p:nvPr/>
        </p:nvPicPr>
        <p:blipFill>
          <a:blip r:embed="rId4"/>
          <a:stretch>
            <a:fillRect/>
          </a:stretch>
        </p:blipFill>
        <p:spPr>
          <a:xfrm>
            <a:off x="8084389" y="1381967"/>
            <a:ext cx="3117011" cy="929412"/>
          </a:xfrm>
          <a:prstGeom prst="rect">
            <a:avLst/>
          </a:prstGeom>
        </p:spPr>
      </p:pic>
      <p:sp>
        <p:nvSpPr>
          <p:cNvPr id="11" name="Rectangle: Rounded Corners 10">
            <a:extLst>
              <a:ext uri="{FF2B5EF4-FFF2-40B4-BE49-F238E27FC236}">
                <a16:creationId xmlns:a16="http://schemas.microsoft.com/office/drawing/2014/main" id="{A3D50081-0820-46D5-B5CD-C7C2423C31DE}"/>
              </a:ext>
            </a:extLst>
          </p:cNvPr>
          <p:cNvSpPr/>
          <p:nvPr/>
        </p:nvSpPr>
        <p:spPr>
          <a:xfrm>
            <a:off x="189630" y="5832679"/>
            <a:ext cx="11097495" cy="1213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567AAB-BE11-4DEC-A643-8F6003DDB79C}"/>
              </a:ext>
            </a:extLst>
          </p:cNvPr>
          <p:cNvSpPr/>
          <p:nvPr/>
        </p:nvSpPr>
        <p:spPr>
          <a:xfrm>
            <a:off x="7981080" y="5658403"/>
            <a:ext cx="462116" cy="4621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76DDB35-D07A-4B2A-906A-EF338A176037}"/>
              </a:ext>
            </a:extLst>
          </p:cNvPr>
          <p:cNvSpPr/>
          <p:nvPr/>
        </p:nvSpPr>
        <p:spPr>
          <a:xfrm>
            <a:off x="1976284"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2026</a:t>
            </a:r>
            <a:endParaRPr lang="en-US" sz="1200" b="1" dirty="0">
              <a:solidFill>
                <a:schemeClr val="bg1"/>
              </a:solidFill>
            </a:endParaRPr>
          </a:p>
        </p:txBody>
      </p:sp>
      <p:sp>
        <p:nvSpPr>
          <p:cNvPr id="23" name="Rectangle: Rounded Corners 22">
            <a:extLst>
              <a:ext uri="{FF2B5EF4-FFF2-40B4-BE49-F238E27FC236}">
                <a16:creationId xmlns:a16="http://schemas.microsoft.com/office/drawing/2014/main" id="{78D52404-CB49-4BA2-BA06-9A26B3F29E86}"/>
              </a:ext>
            </a:extLst>
          </p:cNvPr>
          <p:cNvSpPr/>
          <p:nvPr/>
        </p:nvSpPr>
        <p:spPr>
          <a:xfrm>
            <a:off x="4742290"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2030</a:t>
            </a:r>
            <a:endParaRPr lang="en-US" sz="1200" b="1" dirty="0">
              <a:solidFill>
                <a:schemeClr val="bg1"/>
              </a:solidFill>
            </a:endParaRPr>
          </a:p>
        </p:txBody>
      </p:sp>
      <p:sp>
        <p:nvSpPr>
          <p:cNvPr id="24" name="Rectangle: Rounded Corners 23">
            <a:extLst>
              <a:ext uri="{FF2B5EF4-FFF2-40B4-BE49-F238E27FC236}">
                <a16:creationId xmlns:a16="http://schemas.microsoft.com/office/drawing/2014/main" id="{23EC1AB5-68B3-4DC6-8CCF-7C52BB2F49D8}"/>
              </a:ext>
            </a:extLst>
          </p:cNvPr>
          <p:cNvSpPr/>
          <p:nvPr/>
        </p:nvSpPr>
        <p:spPr>
          <a:xfrm>
            <a:off x="7567286"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2038</a:t>
            </a:r>
            <a:endParaRPr lang="en-US" sz="1200" b="1" dirty="0">
              <a:solidFill>
                <a:schemeClr val="bg1"/>
              </a:solidFill>
            </a:endParaRPr>
          </a:p>
        </p:txBody>
      </p:sp>
      <p:sp>
        <p:nvSpPr>
          <p:cNvPr id="27" name="Rectangle: Rounded Corners 26">
            <a:extLst>
              <a:ext uri="{FF2B5EF4-FFF2-40B4-BE49-F238E27FC236}">
                <a16:creationId xmlns:a16="http://schemas.microsoft.com/office/drawing/2014/main" id="{BF8BBF37-23EC-4BF5-9C06-C1F8C584EAFE}"/>
              </a:ext>
            </a:extLst>
          </p:cNvPr>
          <p:cNvSpPr/>
          <p:nvPr/>
        </p:nvSpPr>
        <p:spPr>
          <a:xfrm>
            <a:off x="9988222" y="5237861"/>
            <a:ext cx="1213178" cy="3830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rPr>
              <a:t>Your</a:t>
            </a:r>
            <a:r>
              <a:rPr lang="fr-BE" sz="1200" b="1" dirty="0">
                <a:solidFill>
                  <a:schemeClr val="bg1"/>
                </a:solidFill>
              </a:rPr>
              <a:t> action</a:t>
            </a:r>
            <a:endParaRPr lang="en-US" sz="1200" b="1" dirty="0">
              <a:solidFill>
                <a:schemeClr val="bg1"/>
              </a:solidFill>
            </a:endParaRPr>
          </a:p>
        </p:txBody>
      </p:sp>
      <p:sp>
        <p:nvSpPr>
          <p:cNvPr id="15" name="TextBox 14">
            <a:extLst>
              <a:ext uri="{FF2B5EF4-FFF2-40B4-BE49-F238E27FC236}">
                <a16:creationId xmlns:a16="http://schemas.microsoft.com/office/drawing/2014/main" id="{72B27B5D-0D85-DF10-10B9-55D5C22B38E4}"/>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16" name="Rectangle 15">
            <a:extLst>
              <a:ext uri="{FF2B5EF4-FFF2-40B4-BE49-F238E27FC236}">
                <a16:creationId xmlns:a16="http://schemas.microsoft.com/office/drawing/2014/main" id="{41821092-7F3D-EAD8-4533-B0F2310D6A39}"/>
              </a:ext>
            </a:extLst>
          </p:cNvPr>
          <p:cNvSpPr/>
          <p:nvPr/>
        </p:nvSpPr>
        <p:spPr>
          <a:xfrm>
            <a:off x="856044" y="1882198"/>
            <a:ext cx="6307625" cy="2804634"/>
          </a:xfrm>
          <a:prstGeom prst="rect">
            <a:avLst/>
          </a:prstGeom>
          <a:solidFill>
            <a:schemeClr val="bg1"/>
          </a:solid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AE5DB7A-5B78-3F03-3C69-C762F1A857DF}"/>
              </a:ext>
            </a:extLst>
          </p:cNvPr>
          <p:cNvSpPr/>
          <p:nvPr/>
        </p:nvSpPr>
        <p:spPr>
          <a:xfrm>
            <a:off x="1162382" y="2132302"/>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2038</a:t>
            </a:r>
            <a:endParaRPr lang="en-US" sz="1200" b="1" dirty="0">
              <a:solidFill>
                <a:schemeClr val="bg1"/>
              </a:solidFill>
            </a:endParaRPr>
          </a:p>
        </p:txBody>
      </p:sp>
      <p:sp>
        <p:nvSpPr>
          <p:cNvPr id="37" name="TextBox 36">
            <a:extLst>
              <a:ext uri="{FF2B5EF4-FFF2-40B4-BE49-F238E27FC236}">
                <a16:creationId xmlns:a16="http://schemas.microsoft.com/office/drawing/2014/main" id="{ACF8272A-11B9-472D-F801-6763BAC0F0C4}"/>
              </a:ext>
            </a:extLst>
          </p:cNvPr>
          <p:cNvSpPr txBox="1"/>
          <p:nvPr/>
        </p:nvSpPr>
        <p:spPr>
          <a:xfrm>
            <a:off x="4255339" y="3235648"/>
            <a:ext cx="2713447" cy="461665"/>
          </a:xfrm>
          <a:prstGeom prst="rect">
            <a:avLst/>
          </a:prstGeom>
          <a:noFill/>
        </p:spPr>
        <p:txBody>
          <a:bodyPr wrap="square">
            <a:spAutoFit/>
          </a:bodyPr>
          <a:lstStyle/>
          <a:p>
            <a:pPr marL="0" lvl="1"/>
            <a:r>
              <a:rPr lang="fr-FR" sz="2400" b="1" dirty="0"/>
              <a:t>Carbon Net </a:t>
            </a:r>
            <a:r>
              <a:rPr lang="fr-FR" sz="2400" b="1" dirty="0" err="1"/>
              <a:t>Zero</a:t>
            </a:r>
            <a:endParaRPr lang="fr-FR" sz="2400" b="1" dirty="0"/>
          </a:p>
        </p:txBody>
      </p:sp>
      <p:pic>
        <p:nvPicPr>
          <p:cNvPr id="38" name="Picture 2" descr="Stellantis va installer des bornes de recharge en Europe avec la start-up  italienne TheF Charging">
            <a:extLst>
              <a:ext uri="{FF2B5EF4-FFF2-40B4-BE49-F238E27FC236}">
                <a16:creationId xmlns:a16="http://schemas.microsoft.com/office/drawing/2014/main" id="{63FC327B-38F0-5201-2D30-59FD91196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2382" y="2684796"/>
            <a:ext cx="2601529" cy="173628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D2A9EBF-53A3-8CDE-1EB6-CFE57FDC8933}"/>
              </a:ext>
            </a:extLst>
          </p:cNvPr>
          <p:cNvSpPr txBox="1"/>
          <p:nvPr/>
        </p:nvSpPr>
        <p:spPr>
          <a:xfrm>
            <a:off x="179235" y="6404720"/>
            <a:ext cx="4078440" cy="276999"/>
          </a:xfrm>
          <a:prstGeom prst="rect">
            <a:avLst/>
          </a:prstGeom>
          <a:noFill/>
        </p:spPr>
        <p:txBody>
          <a:bodyPr wrap="square" rtlCol="0">
            <a:spAutoFit/>
          </a:bodyPr>
          <a:lstStyle/>
          <a:p>
            <a:r>
              <a:rPr lang="en-US" sz="1200" b="1" dirty="0">
                <a:solidFill>
                  <a:schemeClr val="bg1"/>
                </a:solidFill>
              </a:rPr>
              <a:t>Drag the slider to the different dates</a:t>
            </a:r>
          </a:p>
        </p:txBody>
      </p:sp>
    </p:spTree>
    <p:custDataLst>
      <p:tags r:id="rId1"/>
    </p:custDataLst>
    <p:extLst>
      <p:ext uri="{BB962C8B-B14F-4D97-AF65-F5344CB8AC3E}">
        <p14:creationId xmlns:p14="http://schemas.microsoft.com/office/powerpoint/2010/main" val="2278759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14" name="TextBox 13">
            <a:extLst>
              <a:ext uri="{FF2B5EF4-FFF2-40B4-BE49-F238E27FC236}">
                <a16:creationId xmlns:a16="http://schemas.microsoft.com/office/drawing/2014/main" id="{ECE49CF1-5339-4B6A-B3EE-28B8D772CFD3}"/>
              </a:ext>
            </a:extLst>
          </p:cNvPr>
          <p:cNvSpPr txBox="1"/>
          <p:nvPr/>
        </p:nvSpPr>
        <p:spPr>
          <a:xfrm>
            <a:off x="140795" y="796200"/>
            <a:ext cx="6125496" cy="369332"/>
          </a:xfrm>
          <a:prstGeom prst="rect">
            <a:avLst/>
          </a:prstGeom>
          <a:noFill/>
        </p:spPr>
        <p:txBody>
          <a:bodyPr wrap="square">
            <a:spAutoFit/>
          </a:bodyPr>
          <a:lstStyle/>
          <a:p>
            <a:r>
              <a:rPr lang="en-US" dirty="0">
                <a:latin typeface="Encode Sans Expanded SemiBold"/>
              </a:rPr>
              <a:t>Mise </a:t>
            </a:r>
            <a:r>
              <a:rPr lang="en-US" dirty="0" err="1">
                <a:latin typeface="Encode Sans Expanded SemiBold"/>
              </a:rPr>
              <a:t>en</a:t>
            </a:r>
            <a:r>
              <a:rPr lang="en-US" dirty="0">
                <a:latin typeface="Encode Sans Expanded SemiBold"/>
              </a:rPr>
              <a:t> oeuvre business </a:t>
            </a:r>
            <a:endParaRPr lang="en-US" dirty="0"/>
          </a:p>
        </p:txBody>
      </p:sp>
      <p:pic>
        <p:nvPicPr>
          <p:cNvPr id="7" name="Picture 6" descr="A picture containing floor, indoor&#10;&#10;Description automatically generated">
            <a:extLst>
              <a:ext uri="{FF2B5EF4-FFF2-40B4-BE49-F238E27FC236}">
                <a16:creationId xmlns:a16="http://schemas.microsoft.com/office/drawing/2014/main" id="{E9DA027A-3471-439C-8546-3A6D62955351}"/>
              </a:ext>
            </a:extLst>
          </p:cNvPr>
          <p:cNvPicPr>
            <a:picLocks noChangeAspect="1"/>
          </p:cNvPicPr>
          <p:nvPr/>
        </p:nvPicPr>
        <p:blipFill rotWithShape="1">
          <a:blip r:embed="rId2">
            <a:extLst>
              <a:ext uri="{28A0092B-C50C-407E-A947-70E740481C1C}">
                <a14:useLocalDpi xmlns:a14="http://schemas.microsoft.com/office/drawing/2010/main" val="0"/>
              </a:ext>
            </a:extLst>
          </a:blip>
          <a:srcRect t="12784" b="26911"/>
          <a:stretch/>
        </p:blipFill>
        <p:spPr>
          <a:xfrm>
            <a:off x="314997" y="1381967"/>
            <a:ext cx="10886403" cy="3785816"/>
          </a:xfrm>
          <a:prstGeom prst="rect">
            <a:avLst/>
          </a:prstGeom>
        </p:spPr>
      </p:pic>
      <p:pic>
        <p:nvPicPr>
          <p:cNvPr id="18" name="Picture 7">
            <a:extLst>
              <a:ext uri="{FF2B5EF4-FFF2-40B4-BE49-F238E27FC236}">
                <a16:creationId xmlns:a16="http://schemas.microsoft.com/office/drawing/2014/main" id="{7353BC55-4F81-437D-8E16-A4ED9EE307E5}"/>
              </a:ext>
            </a:extLst>
          </p:cNvPr>
          <p:cNvPicPr>
            <a:picLocks noChangeAspect="1"/>
          </p:cNvPicPr>
          <p:nvPr/>
        </p:nvPicPr>
        <p:blipFill>
          <a:blip r:embed="rId3"/>
          <a:stretch>
            <a:fillRect/>
          </a:stretch>
        </p:blipFill>
        <p:spPr>
          <a:xfrm>
            <a:off x="8084389" y="1381967"/>
            <a:ext cx="3117011" cy="929412"/>
          </a:xfrm>
          <a:prstGeom prst="rect">
            <a:avLst/>
          </a:prstGeom>
        </p:spPr>
      </p:pic>
      <p:sp>
        <p:nvSpPr>
          <p:cNvPr id="11" name="Rectangle: Rounded Corners 10">
            <a:extLst>
              <a:ext uri="{FF2B5EF4-FFF2-40B4-BE49-F238E27FC236}">
                <a16:creationId xmlns:a16="http://schemas.microsoft.com/office/drawing/2014/main" id="{A3D50081-0820-46D5-B5CD-C7C2423C31DE}"/>
              </a:ext>
            </a:extLst>
          </p:cNvPr>
          <p:cNvSpPr/>
          <p:nvPr/>
        </p:nvSpPr>
        <p:spPr>
          <a:xfrm>
            <a:off x="189630" y="5832679"/>
            <a:ext cx="11097495" cy="12138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F567AAB-BE11-4DEC-A643-8F6003DDB79C}"/>
              </a:ext>
            </a:extLst>
          </p:cNvPr>
          <p:cNvSpPr/>
          <p:nvPr/>
        </p:nvSpPr>
        <p:spPr>
          <a:xfrm>
            <a:off x="10371855" y="5658403"/>
            <a:ext cx="462116" cy="46211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76DDB35-D07A-4B2A-906A-EF338A176037}"/>
              </a:ext>
            </a:extLst>
          </p:cNvPr>
          <p:cNvSpPr/>
          <p:nvPr/>
        </p:nvSpPr>
        <p:spPr>
          <a:xfrm>
            <a:off x="1976284"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2026</a:t>
            </a:r>
            <a:endParaRPr lang="en-US" sz="1200" b="1" dirty="0">
              <a:solidFill>
                <a:schemeClr val="bg1"/>
              </a:solidFill>
            </a:endParaRPr>
          </a:p>
        </p:txBody>
      </p:sp>
      <p:sp>
        <p:nvSpPr>
          <p:cNvPr id="23" name="Rectangle: Rounded Corners 22">
            <a:extLst>
              <a:ext uri="{FF2B5EF4-FFF2-40B4-BE49-F238E27FC236}">
                <a16:creationId xmlns:a16="http://schemas.microsoft.com/office/drawing/2014/main" id="{78D52404-CB49-4BA2-BA06-9A26B3F29E86}"/>
              </a:ext>
            </a:extLst>
          </p:cNvPr>
          <p:cNvSpPr/>
          <p:nvPr/>
        </p:nvSpPr>
        <p:spPr>
          <a:xfrm>
            <a:off x="4742290"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2030</a:t>
            </a:r>
            <a:endParaRPr lang="en-US" sz="1200" b="1" dirty="0">
              <a:solidFill>
                <a:schemeClr val="bg1"/>
              </a:solidFill>
            </a:endParaRPr>
          </a:p>
        </p:txBody>
      </p:sp>
      <p:sp>
        <p:nvSpPr>
          <p:cNvPr id="24" name="Rectangle: Rounded Corners 23">
            <a:extLst>
              <a:ext uri="{FF2B5EF4-FFF2-40B4-BE49-F238E27FC236}">
                <a16:creationId xmlns:a16="http://schemas.microsoft.com/office/drawing/2014/main" id="{23EC1AB5-68B3-4DC6-8CCF-7C52BB2F49D8}"/>
              </a:ext>
            </a:extLst>
          </p:cNvPr>
          <p:cNvSpPr/>
          <p:nvPr/>
        </p:nvSpPr>
        <p:spPr>
          <a:xfrm>
            <a:off x="7567286" y="5188780"/>
            <a:ext cx="1213178" cy="383049"/>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bg1"/>
                </a:solidFill>
              </a:rPr>
              <a:t>2038</a:t>
            </a:r>
            <a:endParaRPr lang="en-US" sz="1200" b="1" dirty="0">
              <a:solidFill>
                <a:schemeClr val="bg1"/>
              </a:solidFill>
            </a:endParaRPr>
          </a:p>
        </p:txBody>
      </p:sp>
      <p:sp>
        <p:nvSpPr>
          <p:cNvPr id="27" name="Rectangle: Rounded Corners 26">
            <a:extLst>
              <a:ext uri="{FF2B5EF4-FFF2-40B4-BE49-F238E27FC236}">
                <a16:creationId xmlns:a16="http://schemas.microsoft.com/office/drawing/2014/main" id="{BF8BBF37-23EC-4BF5-9C06-C1F8C584EAFE}"/>
              </a:ext>
            </a:extLst>
          </p:cNvPr>
          <p:cNvSpPr/>
          <p:nvPr/>
        </p:nvSpPr>
        <p:spPr>
          <a:xfrm>
            <a:off x="9988222" y="5237861"/>
            <a:ext cx="1213178" cy="3830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rPr>
              <a:t>Your</a:t>
            </a:r>
            <a:r>
              <a:rPr lang="fr-BE" sz="1200" b="1" dirty="0">
                <a:solidFill>
                  <a:schemeClr val="bg1"/>
                </a:solidFill>
              </a:rPr>
              <a:t> action</a:t>
            </a:r>
            <a:endParaRPr lang="en-US" sz="1200" b="1" dirty="0">
              <a:solidFill>
                <a:schemeClr val="bg1"/>
              </a:solidFill>
            </a:endParaRPr>
          </a:p>
        </p:txBody>
      </p:sp>
      <p:sp>
        <p:nvSpPr>
          <p:cNvPr id="15" name="TextBox 14">
            <a:extLst>
              <a:ext uri="{FF2B5EF4-FFF2-40B4-BE49-F238E27FC236}">
                <a16:creationId xmlns:a16="http://schemas.microsoft.com/office/drawing/2014/main" id="{72B27B5D-0D85-DF10-10B9-55D5C22B38E4}"/>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Keys to </a:t>
            </a:r>
            <a:r>
              <a:rPr lang="fr-FR" dirty="0" err="1">
                <a:solidFill>
                  <a:schemeClr val="bg1"/>
                </a:solidFill>
                <a:latin typeface="+mj-lt"/>
              </a:rPr>
              <a:t>success</a:t>
            </a:r>
            <a:endParaRPr lang="fr-FR" dirty="0">
              <a:solidFill>
                <a:schemeClr val="bg1"/>
              </a:solidFill>
              <a:latin typeface="+mj-lt"/>
            </a:endParaRPr>
          </a:p>
        </p:txBody>
      </p:sp>
      <p:sp>
        <p:nvSpPr>
          <p:cNvPr id="16" name="Rectangle 15">
            <a:extLst>
              <a:ext uri="{FF2B5EF4-FFF2-40B4-BE49-F238E27FC236}">
                <a16:creationId xmlns:a16="http://schemas.microsoft.com/office/drawing/2014/main" id="{41821092-7F3D-EAD8-4533-B0F2310D6A39}"/>
              </a:ext>
            </a:extLst>
          </p:cNvPr>
          <p:cNvSpPr/>
          <p:nvPr/>
        </p:nvSpPr>
        <p:spPr>
          <a:xfrm>
            <a:off x="856044" y="1882198"/>
            <a:ext cx="6307625" cy="2804634"/>
          </a:xfrm>
          <a:prstGeom prst="rect">
            <a:avLst/>
          </a:prstGeom>
          <a:solidFill>
            <a:schemeClr val="bg1"/>
          </a:solid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172E908-9D41-0D85-5430-D87D9637296F}"/>
              </a:ext>
            </a:extLst>
          </p:cNvPr>
          <p:cNvSpPr/>
          <p:nvPr/>
        </p:nvSpPr>
        <p:spPr>
          <a:xfrm>
            <a:off x="1148887" y="2260752"/>
            <a:ext cx="1213178" cy="383049"/>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err="1">
                <a:solidFill>
                  <a:schemeClr val="bg1"/>
                </a:solidFill>
              </a:rPr>
              <a:t>Your</a:t>
            </a:r>
            <a:r>
              <a:rPr lang="fr-BE" sz="1200" b="1" dirty="0">
                <a:solidFill>
                  <a:schemeClr val="bg1"/>
                </a:solidFill>
              </a:rPr>
              <a:t> action</a:t>
            </a:r>
            <a:endParaRPr lang="en-US" sz="1200" b="1" dirty="0">
              <a:solidFill>
                <a:schemeClr val="bg1"/>
              </a:solidFill>
            </a:endParaRPr>
          </a:p>
        </p:txBody>
      </p:sp>
      <p:sp>
        <p:nvSpPr>
          <p:cNvPr id="28" name="ZoneTexte 7">
            <a:extLst>
              <a:ext uri="{FF2B5EF4-FFF2-40B4-BE49-F238E27FC236}">
                <a16:creationId xmlns:a16="http://schemas.microsoft.com/office/drawing/2014/main" id="{12BB34D3-FDEB-CA22-E6B4-2EAF5B405DF7}"/>
              </a:ext>
            </a:extLst>
          </p:cNvPr>
          <p:cNvSpPr txBox="1"/>
          <p:nvPr/>
        </p:nvSpPr>
        <p:spPr>
          <a:xfrm>
            <a:off x="3365500" y="2841532"/>
            <a:ext cx="3668890" cy="1384995"/>
          </a:xfrm>
          <a:prstGeom prst="rect">
            <a:avLst/>
          </a:prstGeom>
          <a:noFill/>
          <a:ln>
            <a:noFill/>
          </a:ln>
        </p:spPr>
        <p:txBody>
          <a:bodyPr wrap="square" lIns="91440" tIns="45720" rIns="91440" bIns="45720" anchor="t">
            <a:spAutoFit/>
          </a:bodyPr>
          <a:lstStyle/>
          <a:p>
            <a:pPr algn="l" rtl="0" fontAlgn="base"/>
            <a:r>
              <a:rPr lang="en-US" sz="1200" dirty="0"/>
              <a:t>Knowing how to adapt to this new context is a great opportunity to develop your sales of electrified vehicles and associated services.</a:t>
            </a:r>
          </a:p>
          <a:p>
            <a:pPr algn="l" rtl="0" fontAlgn="base"/>
            <a:endParaRPr lang="en-US" sz="1200" dirty="0"/>
          </a:p>
          <a:p>
            <a:pPr algn="l" rtl="0" fontAlgn="base"/>
            <a:r>
              <a:rPr lang="en-US" sz="1200" dirty="0"/>
              <a:t>You’ll be able to make a difference by adopting a </a:t>
            </a:r>
            <a:r>
              <a:rPr lang="en-US" sz="1200" dirty="0" err="1"/>
              <a:t>TCO</a:t>
            </a:r>
            <a:r>
              <a:rPr lang="en-US" sz="1200" dirty="0"/>
              <a:t> approach and positioning yourself as a solution advisor.</a:t>
            </a:r>
            <a:endParaRPr lang="fr-BE" sz="1200" dirty="0"/>
          </a:p>
        </p:txBody>
      </p:sp>
      <p:pic>
        <p:nvPicPr>
          <p:cNvPr id="29" name="Picture 6" descr="Starting Block Images – Parcourir 10,230 le catalogue de photos, vecteurs  et vidéos | Adobe Stock">
            <a:extLst>
              <a:ext uri="{FF2B5EF4-FFF2-40B4-BE49-F238E27FC236}">
                <a16:creationId xmlns:a16="http://schemas.microsoft.com/office/drawing/2014/main" id="{AF16861A-1411-B085-EFD9-E1A09466F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324" y="2935607"/>
            <a:ext cx="2067138" cy="137300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32268A7-B287-1F74-50F0-0BA5B6748EA8}"/>
              </a:ext>
            </a:extLst>
          </p:cNvPr>
          <p:cNvSpPr txBox="1"/>
          <p:nvPr/>
        </p:nvSpPr>
        <p:spPr>
          <a:xfrm>
            <a:off x="179235" y="6404720"/>
            <a:ext cx="4078440" cy="276999"/>
          </a:xfrm>
          <a:prstGeom prst="rect">
            <a:avLst/>
          </a:prstGeom>
          <a:noFill/>
        </p:spPr>
        <p:txBody>
          <a:bodyPr wrap="square" rtlCol="0">
            <a:spAutoFit/>
          </a:bodyPr>
          <a:lstStyle/>
          <a:p>
            <a:r>
              <a:rPr lang="en-US" sz="1200" b="1" dirty="0">
                <a:solidFill>
                  <a:schemeClr val="bg1"/>
                </a:solidFill>
              </a:rPr>
              <a:t>Drag the slider to the different dates</a:t>
            </a:r>
          </a:p>
        </p:txBody>
      </p:sp>
    </p:spTree>
    <p:extLst>
      <p:ext uri="{BB962C8B-B14F-4D97-AF65-F5344CB8AC3E}">
        <p14:creationId xmlns:p14="http://schemas.microsoft.com/office/powerpoint/2010/main" val="214354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D0871-C500-4BCB-87AA-9FFAD9127684}"/>
              </a:ext>
            </a:extLst>
          </p:cNvPr>
          <p:cNvSpPr/>
          <p:nvPr/>
        </p:nvSpPr>
        <p:spPr>
          <a:xfrm>
            <a:off x="178895" y="2583230"/>
            <a:ext cx="11124105"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EC49C-8CC6-41AA-B83F-A13598DD521F}"/>
              </a:ext>
            </a:extLst>
          </p:cNvPr>
          <p:cNvPicPr>
            <a:picLocks noChangeAspect="1"/>
          </p:cNvPicPr>
          <p:nvPr/>
        </p:nvPicPr>
        <p:blipFill>
          <a:blip r:embed="rId2"/>
          <a:stretch>
            <a:fillRect/>
          </a:stretch>
        </p:blipFill>
        <p:spPr>
          <a:xfrm>
            <a:off x="10883574" y="3852356"/>
            <a:ext cx="419158" cy="438211"/>
          </a:xfrm>
          <a:prstGeom prst="rect">
            <a:avLst/>
          </a:prstGeom>
        </p:spPr>
      </p:pic>
      <p:sp>
        <p:nvSpPr>
          <p:cNvPr id="17" name="Rectangle 67">
            <a:extLst>
              <a:ext uri="{FF2B5EF4-FFF2-40B4-BE49-F238E27FC236}">
                <a16:creationId xmlns:a16="http://schemas.microsoft.com/office/drawing/2014/main" id="{BB0CE6D7-7D98-4A82-9A7C-60429658C2D4}"/>
              </a:ext>
            </a:extLst>
          </p:cNvPr>
          <p:cNvSpPr/>
          <p:nvPr/>
        </p:nvSpPr>
        <p:spPr>
          <a:xfrm>
            <a:off x="579619" y="4811610"/>
            <a:ext cx="2581910" cy="360045"/>
          </a:xfrm>
          <a:prstGeom prst="pentagon">
            <a:avLst/>
          </a:prstGeom>
          <a:noFill/>
          <a:ln>
            <a:noFill/>
          </a:ln>
        </p:spPr>
        <p:txBody>
          <a:bodyPr wrap="square">
            <a:spAutoFit/>
          </a:bodyPr>
          <a:lstStyle/>
          <a:p>
            <a:pPr algn="ctr"/>
            <a:r>
              <a:rPr lang="fr-BE" sz="1200" dirty="0" err="1">
                <a:solidFill>
                  <a:schemeClr val="bg1"/>
                </a:solidFill>
                <a:latin typeface="Encode Sans Expanded Black" panose="00000A05000000000000" pitchFamily="2" charset="0"/>
                <a:cs typeface="Arial" panose="020B0604020202020204" pitchFamily="34" charset="0"/>
              </a:rPr>
              <a:t>WLTP</a:t>
            </a:r>
            <a:r>
              <a:rPr lang="fr-BE" sz="1200" dirty="0">
                <a:solidFill>
                  <a:schemeClr val="bg1"/>
                </a:solidFill>
                <a:latin typeface="Encode Sans Expanded Black" panose="00000A05000000000000" pitchFamily="2" charset="0"/>
                <a:cs typeface="Arial" panose="020B0604020202020204" pitchFamily="34" charset="0"/>
              </a:rPr>
              <a:t> standard</a:t>
            </a:r>
          </a:p>
        </p:txBody>
      </p:sp>
      <p:pic>
        <p:nvPicPr>
          <p:cNvPr id="18" name="Picture 2" descr="RÃ©sultat de recherche d'images pour &quot;wltp&quot;">
            <a:extLst>
              <a:ext uri="{FF2B5EF4-FFF2-40B4-BE49-F238E27FC236}">
                <a16:creationId xmlns:a16="http://schemas.microsoft.com/office/drawing/2014/main" id="{251CFE99-A3F2-47C9-864C-D498ACE950CE}"/>
              </a:ext>
            </a:extLst>
          </p:cNvPr>
          <p:cNvPicPr>
            <a:picLocks noChangeAspect="1" noChangeArrowheads="1"/>
          </p:cNvPicPr>
          <p:nvPr/>
        </p:nvPicPr>
        <p:blipFill>
          <a:blip r:embed="rId3" cstate="print">
            <a:alphaModFix/>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6405" y="2873910"/>
            <a:ext cx="2647330" cy="1937699"/>
          </a:xfrm>
          <a:prstGeom prst="pentagon">
            <a:avLst/>
          </a:prstGeom>
          <a:noFill/>
          <a:extLst>
            <a:ext uri="{909E8E84-426E-40DD-AFC4-6F175D3DCCD1}">
              <a14:hiddenFill xmlns:a14="http://schemas.microsoft.com/office/drawing/2010/main">
                <a:solidFill>
                  <a:srgbClr val="FFFFFF"/>
                </a:solidFill>
              </a14:hiddenFill>
            </a:ext>
          </a:extLst>
        </p:spPr>
      </p:pic>
      <p:sp>
        <p:nvSpPr>
          <p:cNvPr id="22" name="ZoneTexte 39">
            <a:extLst>
              <a:ext uri="{FF2B5EF4-FFF2-40B4-BE49-F238E27FC236}">
                <a16:creationId xmlns:a16="http://schemas.microsoft.com/office/drawing/2014/main" id="{21CF6AEE-916A-4216-B818-C803B4A8B051}"/>
              </a:ext>
            </a:extLst>
          </p:cNvPr>
          <p:cNvSpPr txBox="1"/>
          <p:nvPr/>
        </p:nvSpPr>
        <p:spPr>
          <a:xfrm>
            <a:off x="3930796" y="3548247"/>
            <a:ext cx="6953583" cy="954107"/>
          </a:xfrm>
          <a:prstGeom prst="rect">
            <a:avLst/>
          </a:prstGeom>
          <a:noFill/>
        </p:spPr>
        <p:txBody>
          <a:bodyPr wrap="square">
            <a:spAutoFit/>
          </a:bodyPr>
          <a:lstStyle/>
          <a:p>
            <a:pPr algn="l" rtl="0" fontAlgn="base"/>
            <a:r>
              <a:rPr lang="en-US" sz="1400" dirty="0">
                <a:solidFill>
                  <a:schemeClr val="bg1"/>
                </a:solidFill>
              </a:rPr>
              <a:t>The </a:t>
            </a:r>
            <a:r>
              <a:rPr lang="en-US" sz="1400" b="1" dirty="0" err="1">
                <a:solidFill>
                  <a:schemeClr val="bg1"/>
                </a:solidFill>
              </a:rPr>
              <a:t>WLTP</a:t>
            </a:r>
            <a:r>
              <a:rPr lang="en-US" sz="1400" dirty="0">
                <a:solidFill>
                  <a:schemeClr val="bg1"/>
                </a:solidFill>
              </a:rPr>
              <a:t> standards have taken over from the NEDC standards. </a:t>
            </a:r>
          </a:p>
          <a:p>
            <a:pPr algn="l" rtl="0" fontAlgn="base"/>
            <a:endParaRPr lang="en-US" sz="1400" dirty="0">
              <a:solidFill>
                <a:schemeClr val="bg1"/>
              </a:solidFill>
            </a:endParaRPr>
          </a:p>
          <a:p>
            <a:pPr algn="l" rtl="0" fontAlgn="base"/>
            <a:r>
              <a:rPr lang="en-US" sz="1400" dirty="0">
                <a:solidFill>
                  <a:schemeClr val="bg1"/>
                </a:solidFill>
              </a:rPr>
              <a:t>They involve new technical constraints, resulting in </a:t>
            </a:r>
            <a:r>
              <a:rPr lang="en-US" sz="1400" b="1" dirty="0">
                <a:solidFill>
                  <a:schemeClr val="bg1"/>
                </a:solidFill>
              </a:rPr>
              <a:t>streamlining the ranges </a:t>
            </a:r>
            <a:r>
              <a:rPr lang="en-US" sz="1400" dirty="0">
                <a:solidFill>
                  <a:schemeClr val="bg1"/>
                </a:solidFill>
              </a:rPr>
              <a:t>offered to customers.</a:t>
            </a:r>
            <a:endParaRPr lang="fr-FR" sz="1400" dirty="0">
              <a:solidFill>
                <a:schemeClr val="bg1"/>
              </a:solidFill>
            </a:endParaRPr>
          </a:p>
        </p:txBody>
      </p:sp>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4" name="Titre 1">
            <a:extLst>
              <a:ext uri="{FF2B5EF4-FFF2-40B4-BE49-F238E27FC236}">
                <a16:creationId xmlns:a16="http://schemas.microsoft.com/office/drawing/2014/main" id="{FA54D7AE-0F7C-4D65-AC6F-89DD6CC9E6A3}"/>
              </a:ext>
            </a:extLst>
          </p:cNvPr>
          <p:cNvSpPr txBox="1">
            <a:spLocks/>
          </p:cNvSpPr>
          <p:nvPr/>
        </p:nvSpPr>
        <p:spPr>
          <a:xfrm>
            <a:off x="269890" y="1391411"/>
            <a:ext cx="10436210" cy="1118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400" dirty="0">
                <a:solidFill>
                  <a:schemeClr val="tx1"/>
                </a:solidFill>
                <a:latin typeface="Encode Sans Expanded" panose="00000505000000000000" pitchFamily="2" charset="0"/>
              </a:rPr>
              <a:t>As the world faces climate change, mindsets have evolved. The </a:t>
            </a:r>
            <a:r>
              <a:rPr lang="en-US" sz="1400" b="1" dirty="0">
                <a:solidFill>
                  <a:srgbClr val="243782"/>
                </a:solidFill>
                <a:latin typeface="Encode Sans Expanded" panose="00000505000000000000" pitchFamily="2" charset="0"/>
              </a:rPr>
              <a:t>energy transition </a:t>
            </a:r>
            <a:r>
              <a:rPr lang="en-US" sz="1400" dirty="0">
                <a:solidFill>
                  <a:schemeClr val="tx1"/>
                </a:solidFill>
                <a:latin typeface="Encode Sans Expanded" panose="00000505000000000000" pitchFamily="2" charset="0"/>
              </a:rPr>
              <a:t>has become a priority.</a:t>
            </a:r>
          </a:p>
          <a:p>
            <a:endParaRPr lang="en-US" sz="1400" dirty="0">
              <a:solidFill>
                <a:schemeClr val="tx1"/>
              </a:solidFill>
              <a:latin typeface="Encode Sans Expanded" panose="00000505000000000000" pitchFamily="2" charset="0"/>
            </a:endParaRPr>
          </a:p>
          <a:p>
            <a:r>
              <a:rPr lang="en-US" sz="1400" dirty="0">
                <a:solidFill>
                  <a:schemeClr val="tx1"/>
                </a:solidFill>
                <a:latin typeface="Encode Sans Expanded" panose="00000505000000000000" pitchFamily="2" charset="0"/>
              </a:rPr>
              <a:t>The authorities have set regulations, standards and targets to combat the emissions that are responsible for global warming.</a:t>
            </a:r>
            <a:endParaRPr lang="fr-FR" sz="1400" dirty="0">
              <a:solidFill>
                <a:schemeClr val="tx1"/>
              </a:solidFill>
              <a:latin typeface="Encode Sans Expanded" panose="00000505000000000000" pitchFamily="2" charset="0"/>
            </a:endParaRPr>
          </a:p>
        </p:txBody>
      </p:sp>
      <p:sp>
        <p:nvSpPr>
          <p:cNvPr id="15" name="TextBox 12">
            <a:extLst>
              <a:ext uri="{FF2B5EF4-FFF2-40B4-BE49-F238E27FC236}">
                <a16:creationId xmlns:a16="http://schemas.microsoft.com/office/drawing/2014/main" id="{DFEF1777-8714-4D37-BFD9-A3FF7CD776FE}"/>
              </a:ext>
            </a:extLst>
          </p:cNvPr>
          <p:cNvSpPr txBox="1"/>
          <p:nvPr/>
        </p:nvSpPr>
        <p:spPr>
          <a:xfrm>
            <a:off x="269890" y="6446168"/>
            <a:ext cx="3144883" cy="276999"/>
          </a:xfrm>
          <a:prstGeom prst="rect">
            <a:avLst/>
          </a:prstGeom>
          <a:noFill/>
        </p:spPr>
        <p:txBody>
          <a:bodyPr wrap="square" rtlCol="0">
            <a:spAutoFit/>
          </a:bodyPr>
          <a:lstStyle/>
          <a:p>
            <a:pPr algn="ctr"/>
            <a:r>
              <a:rPr lang="en-US" sz="1200" b="1" i="1" dirty="0">
                <a:solidFill>
                  <a:schemeClr val="bg1"/>
                </a:solidFill>
              </a:rPr>
              <a:t>Click on the left and right arrows</a:t>
            </a:r>
          </a:p>
        </p:txBody>
      </p:sp>
      <p:sp>
        <p:nvSpPr>
          <p:cNvPr id="13" name="TextBox 12">
            <a:extLst>
              <a:ext uri="{FF2B5EF4-FFF2-40B4-BE49-F238E27FC236}">
                <a16:creationId xmlns:a16="http://schemas.microsoft.com/office/drawing/2014/main" id="{37EB869D-B65F-426D-E904-96E1E04138A6}"/>
              </a:ext>
            </a:extLst>
          </p:cNvPr>
          <p:cNvSpPr txBox="1"/>
          <p:nvPr/>
        </p:nvSpPr>
        <p:spPr>
          <a:xfrm>
            <a:off x="178895" y="712001"/>
            <a:ext cx="611505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endParaRPr lang="en-US" dirty="0">
              <a:solidFill>
                <a:schemeClr val="bg1"/>
              </a:solidFill>
              <a:latin typeface="+mj-lt"/>
            </a:endParaRPr>
          </a:p>
        </p:txBody>
      </p:sp>
    </p:spTree>
    <p:extLst>
      <p:ext uri="{BB962C8B-B14F-4D97-AF65-F5344CB8AC3E}">
        <p14:creationId xmlns:p14="http://schemas.microsoft.com/office/powerpoint/2010/main" val="3224141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16" name="ZoneTexte 15">
            <a:extLst>
              <a:ext uri="{FF2B5EF4-FFF2-40B4-BE49-F238E27FC236}">
                <a16:creationId xmlns:a16="http://schemas.microsoft.com/office/drawing/2014/main" id="{7B229539-3C65-467E-A9B9-EAA9F9D6D1E2}"/>
              </a:ext>
            </a:extLst>
          </p:cNvPr>
          <p:cNvSpPr txBox="1"/>
          <p:nvPr/>
        </p:nvSpPr>
        <p:spPr>
          <a:xfrm>
            <a:off x="227294" y="1502220"/>
            <a:ext cx="8417941" cy="369332"/>
          </a:xfrm>
          <a:prstGeom prst="rect">
            <a:avLst/>
          </a:prstGeom>
          <a:noFill/>
        </p:spPr>
        <p:txBody>
          <a:bodyPr wrap="square" rtlCol="0">
            <a:spAutoFit/>
          </a:bodyPr>
          <a:lstStyle/>
          <a:p>
            <a:r>
              <a:rPr lang="en-US" b="1" dirty="0" err="1"/>
              <a:t>Stellantis</a:t>
            </a:r>
            <a:r>
              <a:rPr lang="en-US" b="1" dirty="0"/>
              <a:t> strategic objectives: match the figures</a:t>
            </a:r>
          </a:p>
        </p:txBody>
      </p:sp>
      <p:sp>
        <p:nvSpPr>
          <p:cNvPr id="29" name="Organigramme : Alternative 28">
            <a:extLst>
              <a:ext uri="{FF2B5EF4-FFF2-40B4-BE49-F238E27FC236}">
                <a16:creationId xmlns:a16="http://schemas.microsoft.com/office/drawing/2014/main" id="{61E3E548-9A50-4708-82EB-D092BA38E16B}"/>
              </a:ext>
            </a:extLst>
          </p:cNvPr>
          <p:cNvSpPr/>
          <p:nvPr/>
        </p:nvSpPr>
        <p:spPr>
          <a:xfrm>
            <a:off x="317241" y="2170535"/>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5</a:t>
            </a:r>
          </a:p>
        </p:txBody>
      </p:sp>
      <p:sp>
        <p:nvSpPr>
          <p:cNvPr id="31" name="Organigramme : Alternative 30">
            <a:extLst>
              <a:ext uri="{FF2B5EF4-FFF2-40B4-BE49-F238E27FC236}">
                <a16:creationId xmlns:a16="http://schemas.microsoft.com/office/drawing/2014/main" id="{42339863-0E12-4ADC-ABB4-88A9CA9E1C73}"/>
              </a:ext>
            </a:extLst>
          </p:cNvPr>
          <p:cNvSpPr/>
          <p:nvPr/>
        </p:nvSpPr>
        <p:spPr>
          <a:xfrm>
            <a:off x="317241" y="2806662"/>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40%</a:t>
            </a:r>
          </a:p>
        </p:txBody>
      </p:sp>
      <p:sp>
        <p:nvSpPr>
          <p:cNvPr id="33" name="Organigramme : Alternative 32">
            <a:extLst>
              <a:ext uri="{FF2B5EF4-FFF2-40B4-BE49-F238E27FC236}">
                <a16:creationId xmlns:a16="http://schemas.microsoft.com/office/drawing/2014/main" id="{CBE5D781-7FE6-4BA8-AE1F-F0DC9F25F4EC}"/>
              </a:ext>
            </a:extLst>
          </p:cNvPr>
          <p:cNvSpPr/>
          <p:nvPr/>
        </p:nvSpPr>
        <p:spPr>
          <a:xfrm>
            <a:off x="317241" y="3434833"/>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30 billion</a:t>
            </a:r>
          </a:p>
        </p:txBody>
      </p:sp>
      <p:sp>
        <p:nvSpPr>
          <p:cNvPr id="35" name="Organigramme : Alternative 34">
            <a:extLst>
              <a:ext uri="{FF2B5EF4-FFF2-40B4-BE49-F238E27FC236}">
                <a16:creationId xmlns:a16="http://schemas.microsoft.com/office/drawing/2014/main" id="{D8C0C692-C064-447A-95BB-7B1671E0599B}"/>
              </a:ext>
            </a:extLst>
          </p:cNvPr>
          <p:cNvSpPr/>
          <p:nvPr/>
        </p:nvSpPr>
        <p:spPr>
          <a:xfrm>
            <a:off x="317241" y="4070960"/>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26</a:t>
            </a:r>
          </a:p>
        </p:txBody>
      </p:sp>
      <p:sp>
        <p:nvSpPr>
          <p:cNvPr id="37" name="Organigramme : Alternative 36">
            <a:extLst>
              <a:ext uri="{FF2B5EF4-FFF2-40B4-BE49-F238E27FC236}">
                <a16:creationId xmlns:a16="http://schemas.microsoft.com/office/drawing/2014/main" id="{CBE722B7-AECF-42C9-AF12-69EF434871D9}"/>
              </a:ext>
            </a:extLst>
          </p:cNvPr>
          <p:cNvSpPr/>
          <p:nvPr/>
        </p:nvSpPr>
        <p:spPr>
          <a:xfrm>
            <a:off x="317241" y="4707087"/>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100%</a:t>
            </a:r>
          </a:p>
        </p:txBody>
      </p:sp>
      <p:sp>
        <p:nvSpPr>
          <p:cNvPr id="39" name="Organigramme : Alternative 38">
            <a:extLst>
              <a:ext uri="{FF2B5EF4-FFF2-40B4-BE49-F238E27FC236}">
                <a16:creationId xmlns:a16="http://schemas.microsoft.com/office/drawing/2014/main" id="{5787133E-9310-4C69-981D-408D0729EE5D}"/>
              </a:ext>
            </a:extLst>
          </p:cNvPr>
          <p:cNvSpPr/>
          <p:nvPr/>
        </p:nvSpPr>
        <p:spPr>
          <a:xfrm>
            <a:off x="317241" y="5343214"/>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2038</a:t>
            </a:r>
          </a:p>
        </p:txBody>
      </p:sp>
      <p:sp>
        <p:nvSpPr>
          <p:cNvPr id="47" name="Organigramme : Alternative 46">
            <a:extLst>
              <a:ext uri="{FF2B5EF4-FFF2-40B4-BE49-F238E27FC236}">
                <a16:creationId xmlns:a16="http://schemas.microsoft.com/office/drawing/2014/main" id="{62906A9F-2468-47EE-87EE-7C222901B451}"/>
              </a:ext>
            </a:extLst>
          </p:cNvPr>
          <p:cNvSpPr/>
          <p:nvPr/>
        </p:nvSpPr>
        <p:spPr>
          <a:xfrm>
            <a:off x="4353195" y="2174505"/>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Decrease in costs between 2020 and 2024</a:t>
            </a:r>
            <a:endParaRPr lang="fr-FR" sz="1400" dirty="0">
              <a:solidFill>
                <a:schemeClr val="bg1"/>
              </a:solidFill>
            </a:endParaRPr>
          </a:p>
        </p:txBody>
      </p:sp>
      <p:sp>
        <p:nvSpPr>
          <p:cNvPr id="48" name="Organigramme : Alternative 47">
            <a:extLst>
              <a:ext uri="{FF2B5EF4-FFF2-40B4-BE49-F238E27FC236}">
                <a16:creationId xmlns:a16="http://schemas.microsoft.com/office/drawing/2014/main" id="{BB70AA2F-E8B9-4694-A586-6B95164B4205}"/>
              </a:ext>
            </a:extLst>
          </p:cNvPr>
          <p:cNvSpPr/>
          <p:nvPr/>
        </p:nvSpPr>
        <p:spPr>
          <a:xfrm>
            <a:off x="4353195" y="2810632"/>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solidFill>
                  <a:schemeClr val="bg1"/>
                </a:solidFill>
              </a:rPr>
              <a:t>Carbon Net </a:t>
            </a:r>
            <a:r>
              <a:rPr lang="fr-FR" sz="1400" dirty="0" err="1">
                <a:solidFill>
                  <a:schemeClr val="bg1"/>
                </a:solidFill>
              </a:rPr>
              <a:t>Zero</a:t>
            </a:r>
            <a:endParaRPr lang="fr-FR" sz="1400" dirty="0">
              <a:solidFill>
                <a:schemeClr val="bg1"/>
              </a:solidFill>
            </a:endParaRPr>
          </a:p>
        </p:txBody>
      </p:sp>
      <p:sp>
        <p:nvSpPr>
          <p:cNvPr id="49" name="Organigramme : Alternative 48">
            <a:extLst>
              <a:ext uri="{FF2B5EF4-FFF2-40B4-BE49-F238E27FC236}">
                <a16:creationId xmlns:a16="http://schemas.microsoft.com/office/drawing/2014/main" id="{8DBCAC32-35EB-4BA5-AFE9-3A595DAF09AD}"/>
              </a:ext>
            </a:extLst>
          </p:cNvPr>
          <p:cNvSpPr/>
          <p:nvPr/>
        </p:nvSpPr>
        <p:spPr>
          <a:xfrm>
            <a:off x="4353195" y="3438803"/>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Full-electric LCV launches by 2030</a:t>
            </a:r>
            <a:endParaRPr lang="fr-FR" sz="1400" dirty="0">
              <a:solidFill>
                <a:schemeClr val="bg1"/>
              </a:solidFill>
            </a:endParaRPr>
          </a:p>
        </p:txBody>
      </p:sp>
      <p:sp>
        <p:nvSpPr>
          <p:cNvPr id="50" name="Organigramme : Alternative 49">
            <a:extLst>
              <a:ext uri="{FF2B5EF4-FFF2-40B4-BE49-F238E27FC236}">
                <a16:creationId xmlns:a16="http://schemas.microsoft.com/office/drawing/2014/main" id="{540D9812-7B22-4D2E-97F3-83D39AEFA95E}"/>
              </a:ext>
            </a:extLst>
          </p:cNvPr>
          <p:cNvSpPr/>
          <p:nvPr/>
        </p:nvSpPr>
        <p:spPr>
          <a:xfrm>
            <a:off x="4353195" y="4074930"/>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Full-electric vehicles in Europe by 2030</a:t>
            </a:r>
            <a:endParaRPr lang="fr-FR" sz="1400" dirty="0">
              <a:solidFill>
                <a:schemeClr val="bg1"/>
              </a:solidFill>
            </a:endParaRPr>
          </a:p>
        </p:txBody>
      </p:sp>
      <p:sp>
        <p:nvSpPr>
          <p:cNvPr id="51" name="Organigramme : Alternative 50">
            <a:extLst>
              <a:ext uri="{FF2B5EF4-FFF2-40B4-BE49-F238E27FC236}">
                <a16:creationId xmlns:a16="http://schemas.microsoft.com/office/drawing/2014/main" id="{29D2DCF7-7DA1-4B90-8DF0-7B47AF0635A5}"/>
              </a:ext>
            </a:extLst>
          </p:cNvPr>
          <p:cNvSpPr/>
          <p:nvPr/>
        </p:nvSpPr>
        <p:spPr>
          <a:xfrm>
            <a:off x="4353195" y="4711057"/>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solidFill>
                  <a:schemeClr val="bg1"/>
                </a:solidFill>
              </a:rPr>
              <a:t>Battery </a:t>
            </a:r>
            <a:r>
              <a:rPr lang="fr-FR" sz="1400" dirty="0" err="1">
                <a:solidFill>
                  <a:schemeClr val="bg1"/>
                </a:solidFill>
              </a:rPr>
              <a:t>gigafactories</a:t>
            </a:r>
            <a:r>
              <a:rPr lang="fr-FR" sz="1400" dirty="0">
                <a:solidFill>
                  <a:schemeClr val="bg1"/>
                </a:solidFill>
              </a:rPr>
              <a:t> by 2030</a:t>
            </a:r>
          </a:p>
        </p:txBody>
      </p:sp>
      <p:sp>
        <p:nvSpPr>
          <p:cNvPr id="52" name="Organigramme : Alternative 51">
            <a:extLst>
              <a:ext uri="{FF2B5EF4-FFF2-40B4-BE49-F238E27FC236}">
                <a16:creationId xmlns:a16="http://schemas.microsoft.com/office/drawing/2014/main" id="{5B578BAA-7D6A-4A29-B7BF-C903338B9470}"/>
              </a:ext>
            </a:extLst>
          </p:cNvPr>
          <p:cNvSpPr/>
          <p:nvPr/>
        </p:nvSpPr>
        <p:spPr>
          <a:xfrm>
            <a:off x="4353195" y="5347184"/>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Investment in euros over 5 years</a:t>
            </a:r>
            <a:endParaRPr lang="fr-FR" sz="1400" dirty="0">
              <a:solidFill>
                <a:schemeClr val="bg1"/>
              </a:solidFill>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Drag and drop exercise – Match each figure with the right entry. Don’t forget to submit your answer. </a:t>
            </a:r>
            <a:endParaRPr lang="fr-FR" sz="1200" b="1" i="1" dirty="0">
              <a:solidFill>
                <a:schemeClr val="bg1"/>
              </a:solidFill>
            </a:endParaRPr>
          </a:p>
        </p:txBody>
      </p:sp>
      <p:sp>
        <p:nvSpPr>
          <p:cNvPr id="54" name="Rectangle: Rounded Corners 53">
            <a:extLst>
              <a:ext uri="{FF2B5EF4-FFF2-40B4-BE49-F238E27FC236}">
                <a16:creationId xmlns:a16="http://schemas.microsoft.com/office/drawing/2014/main" id="{A5C8E618-980D-4E1F-A3F3-EF75854A1B90}"/>
              </a:ext>
            </a:extLst>
          </p:cNvPr>
          <p:cNvSpPr/>
          <p:nvPr/>
        </p:nvSpPr>
        <p:spPr>
          <a:xfrm>
            <a:off x="9691698" y="5710607"/>
            <a:ext cx="1643918" cy="390100"/>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Keys to success – Summary exercise</a:t>
            </a:r>
            <a:endParaRPr lang="fr-FR" dirty="0">
              <a:solidFill>
                <a:schemeClr val="bg1"/>
              </a:solidFill>
              <a:latin typeface="+mj-lt"/>
            </a:endParaRPr>
          </a:p>
        </p:txBody>
      </p:sp>
      <p:sp>
        <p:nvSpPr>
          <p:cNvPr id="3" name="Organigramme : Alternative 28">
            <a:extLst>
              <a:ext uri="{FF2B5EF4-FFF2-40B4-BE49-F238E27FC236}">
                <a16:creationId xmlns:a16="http://schemas.microsoft.com/office/drawing/2014/main" id="{C0B9F3AD-6779-CABA-658D-14157323C819}"/>
              </a:ext>
            </a:extLst>
          </p:cNvPr>
          <p:cNvSpPr/>
          <p:nvPr/>
        </p:nvSpPr>
        <p:spPr>
          <a:xfrm>
            <a:off x="2335218" y="2170535"/>
            <a:ext cx="1614196" cy="522514"/>
          </a:xfrm>
          <a:prstGeom prst="flowChartAlternateProcess">
            <a:avLst/>
          </a:prstGeom>
          <a:solidFill>
            <a:schemeClr val="bg1"/>
          </a:solid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dirty="0"/>
          </a:p>
        </p:txBody>
      </p:sp>
      <p:sp>
        <p:nvSpPr>
          <p:cNvPr id="4" name="Organigramme : Alternative 30">
            <a:extLst>
              <a:ext uri="{FF2B5EF4-FFF2-40B4-BE49-F238E27FC236}">
                <a16:creationId xmlns:a16="http://schemas.microsoft.com/office/drawing/2014/main" id="{DCA4D94C-B1A0-ED31-5CE4-83A581FFC6EF}"/>
              </a:ext>
            </a:extLst>
          </p:cNvPr>
          <p:cNvSpPr/>
          <p:nvPr/>
        </p:nvSpPr>
        <p:spPr>
          <a:xfrm>
            <a:off x="2335218" y="2806662"/>
            <a:ext cx="1614196" cy="522514"/>
          </a:xfrm>
          <a:prstGeom prst="flowChartAlternateProcess">
            <a:avLst/>
          </a:prstGeom>
          <a:solidFill>
            <a:schemeClr val="bg1"/>
          </a:solid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dirty="0"/>
          </a:p>
        </p:txBody>
      </p:sp>
      <p:sp>
        <p:nvSpPr>
          <p:cNvPr id="5" name="Organigramme : Alternative 32">
            <a:extLst>
              <a:ext uri="{FF2B5EF4-FFF2-40B4-BE49-F238E27FC236}">
                <a16:creationId xmlns:a16="http://schemas.microsoft.com/office/drawing/2014/main" id="{00A3575E-614A-6E57-C631-1E9055491D5C}"/>
              </a:ext>
            </a:extLst>
          </p:cNvPr>
          <p:cNvSpPr/>
          <p:nvPr/>
        </p:nvSpPr>
        <p:spPr>
          <a:xfrm>
            <a:off x="2335218" y="3434833"/>
            <a:ext cx="1614196" cy="522514"/>
          </a:xfrm>
          <a:prstGeom prst="flowChartAlternateProcess">
            <a:avLst/>
          </a:prstGeom>
          <a:solidFill>
            <a:schemeClr val="bg1"/>
          </a:solid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dirty="0"/>
          </a:p>
        </p:txBody>
      </p:sp>
      <p:sp>
        <p:nvSpPr>
          <p:cNvPr id="6" name="Organigramme : Alternative 34">
            <a:extLst>
              <a:ext uri="{FF2B5EF4-FFF2-40B4-BE49-F238E27FC236}">
                <a16:creationId xmlns:a16="http://schemas.microsoft.com/office/drawing/2014/main" id="{AA12D8AD-349B-A076-B701-A171A68D2C38}"/>
              </a:ext>
            </a:extLst>
          </p:cNvPr>
          <p:cNvSpPr/>
          <p:nvPr/>
        </p:nvSpPr>
        <p:spPr>
          <a:xfrm>
            <a:off x="2335218" y="4070960"/>
            <a:ext cx="1614196" cy="522514"/>
          </a:xfrm>
          <a:prstGeom prst="flowChartAlternateProcess">
            <a:avLst/>
          </a:prstGeom>
          <a:solidFill>
            <a:schemeClr val="bg1"/>
          </a:solid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dirty="0"/>
          </a:p>
        </p:txBody>
      </p:sp>
      <p:sp>
        <p:nvSpPr>
          <p:cNvPr id="7" name="Organigramme : Alternative 36">
            <a:extLst>
              <a:ext uri="{FF2B5EF4-FFF2-40B4-BE49-F238E27FC236}">
                <a16:creationId xmlns:a16="http://schemas.microsoft.com/office/drawing/2014/main" id="{6181AF60-A290-8A46-27FF-B0283E6E1E01}"/>
              </a:ext>
            </a:extLst>
          </p:cNvPr>
          <p:cNvSpPr/>
          <p:nvPr/>
        </p:nvSpPr>
        <p:spPr>
          <a:xfrm>
            <a:off x="2335218" y="4707087"/>
            <a:ext cx="1614196" cy="522514"/>
          </a:xfrm>
          <a:prstGeom prst="flowChartAlternateProcess">
            <a:avLst/>
          </a:prstGeom>
          <a:solidFill>
            <a:schemeClr val="bg1"/>
          </a:solid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dirty="0"/>
          </a:p>
        </p:txBody>
      </p:sp>
      <p:sp>
        <p:nvSpPr>
          <p:cNvPr id="8" name="Organigramme : Alternative 38">
            <a:extLst>
              <a:ext uri="{FF2B5EF4-FFF2-40B4-BE49-F238E27FC236}">
                <a16:creationId xmlns:a16="http://schemas.microsoft.com/office/drawing/2014/main" id="{CFAF63F3-198B-346E-CB32-3E7B72DD86A2}"/>
              </a:ext>
            </a:extLst>
          </p:cNvPr>
          <p:cNvSpPr/>
          <p:nvPr/>
        </p:nvSpPr>
        <p:spPr>
          <a:xfrm>
            <a:off x="2335218" y="5343214"/>
            <a:ext cx="1614196" cy="522514"/>
          </a:xfrm>
          <a:prstGeom prst="flowChartAlternateProcess">
            <a:avLst/>
          </a:prstGeom>
          <a:solidFill>
            <a:schemeClr val="bg1"/>
          </a:solid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dirty="0"/>
          </a:p>
        </p:txBody>
      </p:sp>
    </p:spTree>
    <p:custDataLst>
      <p:tags r:id="rId1"/>
    </p:custDataLst>
    <p:extLst>
      <p:ext uri="{BB962C8B-B14F-4D97-AF65-F5344CB8AC3E}">
        <p14:creationId xmlns:p14="http://schemas.microsoft.com/office/powerpoint/2010/main" val="3639645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16" name="ZoneTexte 15">
            <a:extLst>
              <a:ext uri="{FF2B5EF4-FFF2-40B4-BE49-F238E27FC236}">
                <a16:creationId xmlns:a16="http://schemas.microsoft.com/office/drawing/2014/main" id="{7B229539-3C65-467E-A9B9-EAA9F9D6D1E2}"/>
              </a:ext>
            </a:extLst>
          </p:cNvPr>
          <p:cNvSpPr txBox="1"/>
          <p:nvPr/>
        </p:nvSpPr>
        <p:spPr>
          <a:xfrm>
            <a:off x="227294" y="1502220"/>
            <a:ext cx="8417941" cy="369332"/>
          </a:xfrm>
          <a:prstGeom prst="rect">
            <a:avLst/>
          </a:prstGeom>
          <a:noFill/>
        </p:spPr>
        <p:txBody>
          <a:bodyPr wrap="square" rtlCol="0">
            <a:spAutoFit/>
          </a:bodyPr>
          <a:lstStyle/>
          <a:p>
            <a:r>
              <a:rPr lang="en-US" b="1" dirty="0" err="1"/>
              <a:t>Stellantis</a:t>
            </a:r>
            <a:r>
              <a:rPr lang="en-US" b="1" dirty="0"/>
              <a:t> strategic objectives: match the figures</a:t>
            </a:r>
          </a:p>
        </p:txBody>
      </p:sp>
      <p:sp>
        <p:nvSpPr>
          <p:cNvPr id="47" name="Organigramme : Alternative 46">
            <a:extLst>
              <a:ext uri="{FF2B5EF4-FFF2-40B4-BE49-F238E27FC236}">
                <a16:creationId xmlns:a16="http://schemas.microsoft.com/office/drawing/2014/main" id="{62906A9F-2468-47EE-87EE-7C222901B451}"/>
              </a:ext>
            </a:extLst>
          </p:cNvPr>
          <p:cNvSpPr/>
          <p:nvPr/>
        </p:nvSpPr>
        <p:spPr>
          <a:xfrm>
            <a:off x="4353195" y="2174505"/>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Decrease in costs between 2020 and 2024</a:t>
            </a:r>
            <a:endParaRPr lang="fr-FR" sz="1400" dirty="0">
              <a:solidFill>
                <a:schemeClr val="bg1"/>
              </a:solidFill>
            </a:endParaRPr>
          </a:p>
        </p:txBody>
      </p:sp>
      <p:sp>
        <p:nvSpPr>
          <p:cNvPr id="48" name="Organigramme : Alternative 47">
            <a:extLst>
              <a:ext uri="{FF2B5EF4-FFF2-40B4-BE49-F238E27FC236}">
                <a16:creationId xmlns:a16="http://schemas.microsoft.com/office/drawing/2014/main" id="{BB70AA2F-E8B9-4694-A586-6B95164B4205}"/>
              </a:ext>
            </a:extLst>
          </p:cNvPr>
          <p:cNvSpPr/>
          <p:nvPr/>
        </p:nvSpPr>
        <p:spPr>
          <a:xfrm>
            <a:off x="4353195" y="2810632"/>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solidFill>
                  <a:schemeClr val="bg1"/>
                </a:solidFill>
              </a:rPr>
              <a:t>Carbon Net </a:t>
            </a:r>
            <a:r>
              <a:rPr lang="fr-FR" sz="1400" dirty="0" err="1">
                <a:solidFill>
                  <a:schemeClr val="bg1"/>
                </a:solidFill>
              </a:rPr>
              <a:t>Zero</a:t>
            </a:r>
            <a:endParaRPr lang="fr-FR" sz="1400" dirty="0">
              <a:solidFill>
                <a:schemeClr val="bg1"/>
              </a:solidFill>
            </a:endParaRPr>
          </a:p>
        </p:txBody>
      </p:sp>
      <p:sp>
        <p:nvSpPr>
          <p:cNvPr id="49" name="Organigramme : Alternative 48">
            <a:extLst>
              <a:ext uri="{FF2B5EF4-FFF2-40B4-BE49-F238E27FC236}">
                <a16:creationId xmlns:a16="http://schemas.microsoft.com/office/drawing/2014/main" id="{8DBCAC32-35EB-4BA5-AFE9-3A595DAF09AD}"/>
              </a:ext>
            </a:extLst>
          </p:cNvPr>
          <p:cNvSpPr/>
          <p:nvPr/>
        </p:nvSpPr>
        <p:spPr>
          <a:xfrm>
            <a:off x="4353195" y="3438803"/>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Full-electric LCV launches by 2030</a:t>
            </a:r>
            <a:endParaRPr lang="fr-FR" sz="1400" dirty="0">
              <a:solidFill>
                <a:schemeClr val="bg1"/>
              </a:solidFill>
            </a:endParaRPr>
          </a:p>
        </p:txBody>
      </p:sp>
      <p:sp>
        <p:nvSpPr>
          <p:cNvPr id="50" name="Organigramme : Alternative 49">
            <a:extLst>
              <a:ext uri="{FF2B5EF4-FFF2-40B4-BE49-F238E27FC236}">
                <a16:creationId xmlns:a16="http://schemas.microsoft.com/office/drawing/2014/main" id="{540D9812-7B22-4D2E-97F3-83D39AEFA95E}"/>
              </a:ext>
            </a:extLst>
          </p:cNvPr>
          <p:cNvSpPr/>
          <p:nvPr/>
        </p:nvSpPr>
        <p:spPr>
          <a:xfrm>
            <a:off x="4353195" y="4074930"/>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Full-electric vehicles in Europe by 2030</a:t>
            </a:r>
            <a:endParaRPr lang="fr-FR" sz="1400" dirty="0">
              <a:solidFill>
                <a:schemeClr val="bg1"/>
              </a:solidFill>
            </a:endParaRPr>
          </a:p>
        </p:txBody>
      </p:sp>
      <p:sp>
        <p:nvSpPr>
          <p:cNvPr id="51" name="Organigramme : Alternative 50">
            <a:extLst>
              <a:ext uri="{FF2B5EF4-FFF2-40B4-BE49-F238E27FC236}">
                <a16:creationId xmlns:a16="http://schemas.microsoft.com/office/drawing/2014/main" id="{29D2DCF7-7DA1-4B90-8DF0-7B47AF0635A5}"/>
              </a:ext>
            </a:extLst>
          </p:cNvPr>
          <p:cNvSpPr/>
          <p:nvPr/>
        </p:nvSpPr>
        <p:spPr>
          <a:xfrm>
            <a:off x="4353195" y="4711057"/>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solidFill>
                  <a:schemeClr val="bg1"/>
                </a:solidFill>
              </a:rPr>
              <a:t>Battery </a:t>
            </a:r>
            <a:r>
              <a:rPr lang="fr-FR" sz="1400" dirty="0" err="1">
                <a:solidFill>
                  <a:schemeClr val="bg1"/>
                </a:solidFill>
              </a:rPr>
              <a:t>gigafactories</a:t>
            </a:r>
            <a:r>
              <a:rPr lang="fr-FR" sz="1400" dirty="0">
                <a:solidFill>
                  <a:schemeClr val="bg1"/>
                </a:solidFill>
              </a:rPr>
              <a:t> by 2030</a:t>
            </a:r>
          </a:p>
        </p:txBody>
      </p:sp>
      <p:sp>
        <p:nvSpPr>
          <p:cNvPr id="52" name="Organigramme : Alternative 51">
            <a:extLst>
              <a:ext uri="{FF2B5EF4-FFF2-40B4-BE49-F238E27FC236}">
                <a16:creationId xmlns:a16="http://schemas.microsoft.com/office/drawing/2014/main" id="{5B578BAA-7D6A-4A29-B7BF-C903338B9470}"/>
              </a:ext>
            </a:extLst>
          </p:cNvPr>
          <p:cNvSpPr/>
          <p:nvPr/>
        </p:nvSpPr>
        <p:spPr>
          <a:xfrm>
            <a:off x="4353195" y="5347184"/>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Investment in euros over 5 years</a:t>
            </a:r>
            <a:endParaRPr lang="fr-FR" sz="1400" dirty="0">
              <a:solidFill>
                <a:schemeClr val="bg1"/>
              </a:solidFill>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Drag and drop exercise – Match each figure with the right entry. Don’t forget to submit your answer. </a:t>
            </a:r>
            <a:endParaRPr lang="fr-FR" sz="1200" b="1" i="1" dirty="0">
              <a:solidFill>
                <a:schemeClr val="bg1"/>
              </a:solidFill>
            </a:endParaRPr>
          </a:p>
        </p:txBody>
      </p:sp>
      <p:sp>
        <p:nvSpPr>
          <p:cNvPr id="54" name="Rectangle: Rounded Corners 53">
            <a:extLst>
              <a:ext uri="{FF2B5EF4-FFF2-40B4-BE49-F238E27FC236}">
                <a16:creationId xmlns:a16="http://schemas.microsoft.com/office/drawing/2014/main" id="{A5C8E618-980D-4E1F-A3F3-EF75854A1B90}"/>
              </a:ext>
            </a:extLst>
          </p:cNvPr>
          <p:cNvSpPr/>
          <p:nvPr/>
        </p:nvSpPr>
        <p:spPr>
          <a:xfrm>
            <a:off x="9691698" y="5710607"/>
            <a:ext cx="1643918" cy="390100"/>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Keys to success – Summary exercise</a:t>
            </a:r>
            <a:endParaRPr lang="fr-FR" dirty="0">
              <a:solidFill>
                <a:schemeClr val="bg1"/>
              </a:solidFill>
              <a:latin typeface="+mj-lt"/>
            </a:endParaRPr>
          </a:p>
        </p:txBody>
      </p:sp>
      <p:sp>
        <p:nvSpPr>
          <p:cNvPr id="3" name="Organigramme : Alternative 28">
            <a:extLst>
              <a:ext uri="{FF2B5EF4-FFF2-40B4-BE49-F238E27FC236}">
                <a16:creationId xmlns:a16="http://schemas.microsoft.com/office/drawing/2014/main" id="{C00E691D-A635-C2E0-8E44-3304F0587E8D}"/>
              </a:ext>
            </a:extLst>
          </p:cNvPr>
          <p:cNvSpPr/>
          <p:nvPr/>
        </p:nvSpPr>
        <p:spPr>
          <a:xfrm>
            <a:off x="2335218" y="2170535"/>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40%</a:t>
            </a:r>
          </a:p>
        </p:txBody>
      </p:sp>
      <p:sp>
        <p:nvSpPr>
          <p:cNvPr id="4" name="Organigramme : Alternative 30">
            <a:extLst>
              <a:ext uri="{FF2B5EF4-FFF2-40B4-BE49-F238E27FC236}">
                <a16:creationId xmlns:a16="http://schemas.microsoft.com/office/drawing/2014/main" id="{CCCA132D-67D8-C335-BF75-D70B107DAB07}"/>
              </a:ext>
            </a:extLst>
          </p:cNvPr>
          <p:cNvSpPr/>
          <p:nvPr/>
        </p:nvSpPr>
        <p:spPr>
          <a:xfrm>
            <a:off x="2335218" y="2806662"/>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2038</a:t>
            </a:r>
          </a:p>
        </p:txBody>
      </p:sp>
      <p:sp>
        <p:nvSpPr>
          <p:cNvPr id="5" name="Organigramme : Alternative 32">
            <a:extLst>
              <a:ext uri="{FF2B5EF4-FFF2-40B4-BE49-F238E27FC236}">
                <a16:creationId xmlns:a16="http://schemas.microsoft.com/office/drawing/2014/main" id="{768D9612-001A-8CA9-569C-514605A3C9F4}"/>
              </a:ext>
            </a:extLst>
          </p:cNvPr>
          <p:cNvSpPr/>
          <p:nvPr/>
        </p:nvSpPr>
        <p:spPr>
          <a:xfrm>
            <a:off x="2335218" y="3434833"/>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26</a:t>
            </a:r>
          </a:p>
        </p:txBody>
      </p:sp>
      <p:sp>
        <p:nvSpPr>
          <p:cNvPr id="6" name="Organigramme : Alternative 34">
            <a:extLst>
              <a:ext uri="{FF2B5EF4-FFF2-40B4-BE49-F238E27FC236}">
                <a16:creationId xmlns:a16="http://schemas.microsoft.com/office/drawing/2014/main" id="{929936CA-5091-C1DD-1CCF-4B102973D15C}"/>
              </a:ext>
            </a:extLst>
          </p:cNvPr>
          <p:cNvSpPr/>
          <p:nvPr/>
        </p:nvSpPr>
        <p:spPr>
          <a:xfrm>
            <a:off x="2335218" y="4070960"/>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100%</a:t>
            </a:r>
          </a:p>
        </p:txBody>
      </p:sp>
      <p:sp>
        <p:nvSpPr>
          <p:cNvPr id="7" name="Organigramme : Alternative 36">
            <a:extLst>
              <a:ext uri="{FF2B5EF4-FFF2-40B4-BE49-F238E27FC236}">
                <a16:creationId xmlns:a16="http://schemas.microsoft.com/office/drawing/2014/main" id="{9DDDC287-188C-9A97-5F3C-C411348B0C88}"/>
              </a:ext>
            </a:extLst>
          </p:cNvPr>
          <p:cNvSpPr/>
          <p:nvPr/>
        </p:nvSpPr>
        <p:spPr>
          <a:xfrm>
            <a:off x="2335218" y="4707087"/>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5</a:t>
            </a:r>
          </a:p>
        </p:txBody>
      </p:sp>
      <p:sp>
        <p:nvSpPr>
          <p:cNvPr id="8" name="Organigramme : Alternative 38">
            <a:extLst>
              <a:ext uri="{FF2B5EF4-FFF2-40B4-BE49-F238E27FC236}">
                <a16:creationId xmlns:a16="http://schemas.microsoft.com/office/drawing/2014/main" id="{CA34EDB1-FCBD-ABB4-405D-D9DF7D00E2E2}"/>
              </a:ext>
            </a:extLst>
          </p:cNvPr>
          <p:cNvSpPr/>
          <p:nvPr/>
        </p:nvSpPr>
        <p:spPr>
          <a:xfrm>
            <a:off x="2335218" y="5343214"/>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30 billion</a:t>
            </a:r>
          </a:p>
        </p:txBody>
      </p:sp>
    </p:spTree>
    <p:custDataLst>
      <p:tags r:id="rId1"/>
    </p:custDataLst>
    <p:extLst>
      <p:ext uri="{BB962C8B-B14F-4D97-AF65-F5344CB8AC3E}">
        <p14:creationId xmlns:p14="http://schemas.microsoft.com/office/powerpoint/2010/main" val="617643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16" name="ZoneTexte 15">
            <a:extLst>
              <a:ext uri="{FF2B5EF4-FFF2-40B4-BE49-F238E27FC236}">
                <a16:creationId xmlns:a16="http://schemas.microsoft.com/office/drawing/2014/main" id="{7B229539-3C65-467E-A9B9-EAA9F9D6D1E2}"/>
              </a:ext>
            </a:extLst>
          </p:cNvPr>
          <p:cNvSpPr txBox="1"/>
          <p:nvPr/>
        </p:nvSpPr>
        <p:spPr>
          <a:xfrm>
            <a:off x="227294" y="1502220"/>
            <a:ext cx="8417941" cy="369332"/>
          </a:xfrm>
          <a:prstGeom prst="rect">
            <a:avLst/>
          </a:prstGeom>
          <a:noFill/>
        </p:spPr>
        <p:txBody>
          <a:bodyPr wrap="square" rtlCol="0">
            <a:spAutoFit/>
          </a:bodyPr>
          <a:lstStyle/>
          <a:p>
            <a:r>
              <a:rPr lang="en-US" b="1" dirty="0" err="1"/>
              <a:t>Stellantis</a:t>
            </a:r>
            <a:r>
              <a:rPr lang="en-US" b="1" dirty="0"/>
              <a:t> strategic objectives: match the figures</a:t>
            </a:r>
          </a:p>
        </p:txBody>
      </p:sp>
      <p:sp>
        <p:nvSpPr>
          <p:cNvPr id="47" name="Organigramme : Alternative 46">
            <a:extLst>
              <a:ext uri="{FF2B5EF4-FFF2-40B4-BE49-F238E27FC236}">
                <a16:creationId xmlns:a16="http://schemas.microsoft.com/office/drawing/2014/main" id="{62906A9F-2468-47EE-87EE-7C222901B451}"/>
              </a:ext>
            </a:extLst>
          </p:cNvPr>
          <p:cNvSpPr/>
          <p:nvPr/>
        </p:nvSpPr>
        <p:spPr>
          <a:xfrm>
            <a:off x="4353195" y="2174505"/>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Decrease in costs between 2020 and 2024</a:t>
            </a:r>
            <a:endParaRPr lang="fr-FR" sz="1400" dirty="0">
              <a:solidFill>
                <a:schemeClr val="bg1"/>
              </a:solidFill>
            </a:endParaRPr>
          </a:p>
        </p:txBody>
      </p:sp>
      <p:sp>
        <p:nvSpPr>
          <p:cNvPr id="48" name="Organigramme : Alternative 47">
            <a:extLst>
              <a:ext uri="{FF2B5EF4-FFF2-40B4-BE49-F238E27FC236}">
                <a16:creationId xmlns:a16="http://schemas.microsoft.com/office/drawing/2014/main" id="{BB70AA2F-E8B9-4694-A586-6B95164B4205}"/>
              </a:ext>
            </a:extLst>
          </p:cNvPr>
          <p:cNvSpPr/>
          <p:nvPr/>
        </p:nvSpPr>
        <p:spPr>
          <a:xfrm>
            <a:off x="4353195" y="2810632"/>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solidFill>
                  <a:schemeClr val="bg1"/>
                </a:solidFill>
              </a:rPr>
              <a:t>Carbon Net </a:t>
            </a:r>
            <a:r>
              <a:rPr lang="fr-FR" sz="1400" dirty="0" err="1">
                <a:solidFill>
                  <a:schemeClr val="bg1"/>
                </a:solidFill>
              </a:rPr>
              <a:t>Zero</a:t>
            </a:r>
            <a:endParaRPr lang="fr-FR" sz="1400" dirty="0">
              <a:solidFill>
                <a:schemeClr val="bg1"/>
              </a:solidFill>
            </a:endParaRPr>
          </a:p>
        </p:txBody>
      </p:sp>
      <p:sp>
        <p:nvSpPr>
          <p:cNvPr id="49" name="Organigramme : Alternative 48">
            <a:extLst>
              <a:ext uri="{FF2B5EF4-FFF2-40B4-BE49-F238E27FC236}">
                <a16:creationId xmlns:a16="http://schemas.microsoft.com/office/drawing/2014/main" id="{8DBCAC32-35EB-4BA5-AFE9-3A595DAF09AD}"/>
              </a:ext>
            </a:extLst>
          </p:cNvPr>
          <p:cNvSpPr/>
          <p:nvPr/>
        </p:nvSpPr>
        <p:spPr>
          <a:xfrm>
            <a:off x="4353195" y="3438803"/>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Full-electric LCV launches by 2030</a:t>
            </a:r>
            <a:endParaRPr lang="fr-FR" sz="1400" dirty="0">
              <a:solidFill>
                <a:schemeClr val="bg1"/>
              </a:solidFill>
            </a:endParaRPr>
          </a:p>
        </p:txBody>
      </p:sp>
      <p:sp>
        <p:nvSpPr>
          <p:cNvPr id="50" name="Organigramme : Alternative 49">
            <a:extLst>
              <a:ext uri="{FF2B5EF4-FFF2-40B4-BE49-F238E27FC236}">
                <a16:creationId xmlns:a16="http://schemas.microsoft.com/office/drawing/2014/main" id="{540D9812-7B22-4D2E-97F3-83D39AEFA95E}"/>
              </a:ext>
            </a:extLst>
          </p:cNvPr>
          <p:cNvSpPr/>
          <p:nvPr/>
        </p:nvSpPr>
        <p:spPr>
          <a:xfrm>
            <a:off x="4353195" y="4074930"/>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Full-electric vehicles in Europe by 2030</a:t>
            </a:r>
            <a:endParaRPr lang="fr-FR" sz="1400" dirty="0">
              <a:solidFill>
                <a:schemeClr val="bg1"/>
              </a:solidFill>
            </a:endParaRPr>
          </a:p>
        </p:txBody>
      </p:sp>
      <p:sp>
        <p:nvSpPr>
          <p:cNvPr id="51" name="Organigramme : Alternative 50">
            <a:extLst>
              <a:ext uri="{FF2B5EF4-FFF2-40B4-BE49-F238E27FC236}">
                <a16:creationId xmlns:a16="http://schemas.microsoft.com/office/drawing/2014/main" id="{29D2DCF7-7DA1-4B90-8DF0-7B47AF0635A5}"/>
              </a:ext>
            </a:extLst>
          </p:cNvPr>
          <p:cNvSpPr/>
          <p:nvPr/>
        </p:nvSpPr>
        <p:spPr>
          <a:xfrm>
            <a:off x="4353195" y="4711057"/>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solidFill>
                  <a:schemeClr val="bg1"/>
                </a:solidFill>
              </a:rPr>
              <a:t>Battery </a:t>
            </a:r>
            <a:r>
              <a:rPr lang="fr-FR" sz="1400" dirty="0" err="1">
                <a:solidFill>
                  <a:schemeClr val="bg1"/>
                </a:solidFill>
              </a:rPr>
              <a:t>gigafactories</a:t>
            </a:r>
            <a:r>
              <a:rPr lang="fr-FR" sz="1400" dirty="0">
                <a:solidFill>
                  <a:schemeClr val="bg1"/>
                </a:solidFill>
              </a:rPr>
              <a:t> by 2030</a:t>
            </a:r>
          </a:p>
        </p:txBody>
      </p:sp>
      <p:sp>
        <p:nvSpPr>
          <p:cNvPr id="52" name="Organigramme : Alternative 51">
            <a:extLst>
              <a:ext uri="{FF2B5EF4-FFF2-40B4-BE49-F238E27FC236}">
                <a16:creationId xmlns:a16="http://schemas.microsoft.com/office/drawing/2014/main" id="{5B578BAA-7D6A-4A29-B7BF-C903338B9470}"/>
              </a:ext>
            </a:extLst>
          </p:cNvPr>
          <p:cNvSpPr/>
          <p:nvPr/>
        </p:nvSpPr>
        <p:spPr>
          <a:xfrm>
            <a:off x="4353195" y="5347184"/>
            <a:ext cx="2419080" cy="522514"/>
          </a:xfrm>
          <a:prstGeom prst="flowChartAlternateProcess">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solidFill>
                  <a:schemeClr val="bg1"/>
                </a:solidFill>
              </a:rPr>
              <a:t>Investment in euros over 5 years</a:t>
            </a:r>
            <a:endParaRPr lang="fr-FR" sz="1400" dirty="0">
              <a:solidFill>
                <a:schemeClr val="bg1"/>
              </a:solidFill>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Drag and drop exercise – Match each figure with the right entry. Don’t forget to submit your answer. </a:t>
            </a:r>
            <a:endParaRPr lang="fr-FR" sz="1200" b="1" i="1" dirty="0">
              <a:solidFill>
                <a:schemeClr val="bg1"/>
              </a:solidFill>
            </a:endParaRPr>
          </a:p>
        </p:txBody>
      </p:sp>
      <p:sp>
        <p:nvSpPr>
          <p:cNvPr id="54" name="Rectangle: Rounded Corners 53">
            <a:extLst>
              <a:ext uri="{FF2B5EF4-FFF2-40B4-BE49-F238E27FC236}">
                <a16:creationId xmlns:a16="http://schemas.microsoft.com/office/drawing/2014/main" id="{A5C8E618-980D-4E1F-A3F3-EF75854A1B90}"/>
              </a:ext>
            </a:extLst>
          </p:cNvPr>
          <p:cNvSpPr/>
          <p:nvPr/>
        </p:nvSpPr>
        <p:spPr>
          <a:xfrm>
            <a:off x="9691698" y="5710607"/>
            <a:ext cx="1643918" cy="390100"/>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Keys to success – Summary exercise</a:t>
            </a:r>
            <a:endParaRPr lang="fr-FR" dirty="0">
              <a:solidFill>
                <a:schemeClr val="bg1"/>
              </a:solidFill>
              <a:latin typeface="+mj-lt"/>
            </a:endParaRPr>
          </a:p>
        </p:txBody>
      </p:sp>
      <p:sp>
        <p:nvSpPr>
          <p:cNvPr id="3" name="Organigramme : Alternative 28">
            <a:extLst>
              <a:ext uri="{FF2B5EF4-FFF2-40B4-BE49-F238E27FC236}">
                <a16:creationId xmlns:a16="http://schemas.microsoft.com/office/drawing/2014/main" id="{C00E691D-A635-C2E0-8E44-3304F0587E8D}"/>
              </a:ext>
            </a:extLst>
          </p:cNvPr>
          <p:cNvSpPr/>
          <p:nvPr/>
        </p:nvSpPr>
        <p:spPr>
          <a:xfrm>
            <a:off x="2335218" y="2170535"/>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40%</a:t>
            </a:r>
          </a:p>
        </p:txBody>
      </p:sp>
      <p:sp>
        <p:nvSpPr>
          <p:cNvPr id="4" name="Organigramme : Alternative 30">
            <a:extLst>
              <a:ext uri="{FF2B5EF4-FFF2-40B4-BE49-F238E27FC236}">
                <a16:creationId xmlns:a16="http://schemas.microsoft.com/office/drawing/2014/main" id="{CCCA132D-67D8-C335-BF75-D70B107DAB07}"/>
              </a:ext>
            </a:extLst>
          </p:cNvPr>
          <p:cNvSpPr/>
          <p:nvPr/>
        </p:nvSpPr>
        <p:spPr>
          <a:xfrm>
            <a:off x="2335218" y="2806662"/>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2038</a:t>
            </a:r>
          </a:p>
        </p:txBody>
      </p:sp>
      <p:sp>
        <p:nvSpPr>
          <p:cNvPr id="5" name="Organigramme : Alternative 32">
            <a:extLst>
              <a:ext uri="{FF2B5EF4-FFF2-40B4-BE49-F238E27FC236}">
                <a16:creationId xmlns:a16="http://schemas.microsoft.com/office/drawing/2014/main" id="{768D9612-001A-8CA9-569C-514605A3C9F4}"/>
              </a:ext>
            </a:extLst>
          </p:cNvPr>
          <p:cNvSpPr/>
          <p:nvPr/>
        </p:nvSpPr>
        <p:spPr>
          <a:xfrm>
            <a:off x="2335218" y="3434833"/>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26</a:t>
            </a:r>
          </a:p>
        </p:txBody>
      </p:sp>
      <p:sp>
        <p:nvSpPr>
          <p:cNvPr id="6" name="Organigramme : Alternative 34">
            <a:extLst>
              <a:ext uri="{FF2B5EF4-FFF2-40B4-BE49-F238E27FC236}">
                <a16:creationId xmlns:a16="http://schemas.microsoft.com/office/drawing/2014/main" id="{929936CA-5091-C1DD-1CCF-4B102973D15C}"/>
              </a:ext>
            </a:extLst>
          </p:cNvPr>
          <p:cNvSpPr/>
          <p:nvPr/>
        </p:nvSpPr>
        <p:spPr>
          <a:xfrm>
            <a:off x="2335218" y="4070960"/>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100%</a:t>
            </a:r>
          </a:p>
        </p:txBody>
      </p:sp>
      <p:sp>
        <p:nvSpPr>
          <p:cNvPr id="7" name="Organigramme : Alternative 36">
            <a:extLst>
              <a:ext uri="{FF2B5EF4-FFF2-40B4-BE49-F238E27FC236}">
                <a16:creationId xmlns:a16="http://schemas.microsoft.com/office/drawing/2014/main" id="{9DDDC287-188C-9A97-5F3C-C411348B0C88}"/>
              </a:ext>
            </a:extLst>
          </p:cNvPr>
          <p:cNvSpPr/>
          <p:nvPr/>
        </p:nvSpPr>
        <p:spPr>
          <a:xfrm>
            <a:off x="2335218" y="4707087"/>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5</a:t>
            </a:r>
          </a:p>
        </p:txBody>
      </p:sp>
      <p:sp>
        <p:nvSpPr>
          <p:cNvPr id="8" name="Organigramme : Alternative 38">
            <a:extLst>
              <a:ext uri="{FF2B5EF4-FFF2-40B4-BE49-F238E27FC236}">
                <a16:creationId xmlns:a16="http://schemas.microsoft.com/office/drawing/2014/main" id="{CA34EDB1-FCBD-ABB4-405D-D9DF7D00E2E2}"/>
              </a:ext>
            </a:extLst>
          </p:cNvPr>
          <p:cNvSpPr/>
          <p:nvPr/>
        </p:nvSpPr>
        <p:spPr>
          <a:xfrm>
            <a:off x="2335218" y="5343214"/>
            <a:ext cx="1614196" cy="522514"/>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00" dirty="0"/>
              <a:t>30 billion</a:t>
            </a:r>
          </a:p>
        </p:txBody>
      </p:sp>
      <p:sp>
        <p:nvSpPr>
          <p:cNvPr id="9" name="Rectangle 37">
            <a:extLst>
              <a:ext uri="{FF2B5EF4-FFF2-40B4-BE49-F238E27FC236}">
                <a16:creationId xmlns:a16="http://schemas.microsoft.com/office/drawing/2014/main" id="{1177A338-D979-8547-6D33-D02B49259695}"/>
              </a:ext>
            </a:extLst>
          </p:cNvPr>
          <p:cNvSpPr/>
          <p:nvPr/>
        </p:nvSpPr>
        <p:spPr>
          <a:xfrm>
            <a:off x="0" y="0"/>
            <a:ext cx="12192000" cy="6857999"/>
          </a:xfrm>
          <a:prstGeom prst="rect">
            <a:avLst/>
          </a:prstGeom>
          <a:solidFill>
            <a:srgbClr val="000000">
              <a:alpha val="6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8">
            <a:extLst>
              <a:ext uri="{FF2B5EF4-FFF2-40B4-BE49-F238E27FC236}">
                <a16:creationId xmlns:a16="http://schemas.microsoft.com/office/drawing/2014/main" id="{15236947-9C56-9AE7-71F1-4B497CF26139}"/>
              </a:ext>
            </a:extLst>
          </p:cNvPr>
          <p:cNvSpPr/>
          <p:nvPr/>
        </p:nvSpPr>
        <p:spPr>
          <a:xfrm>
            <a:off x="6813797"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9">
            <a:extLst>
              <a:ext uri="{FF2B5EF4-FFF2-40B4-BE49-F238E27FC236}">
                <a16:creationId xmlns:a16="http://schemas.microsoft.com/office/drawing/2014/main" id="{7362779E-FEA9-0E14-CE41-C00596ECE541}"/>
              </a:ext>
            </a:extLst>
          </p:cNvPr>
          <p:cNvPicPr>
            <a:picLocks noChangeAspect="1"/>
          </p:cNvPicPr>
          <p:nvPr/>
        </p:nvPicPr>
        <p:blipFill>
          <a:blip r:embed="rId3"/>
          <a:stretch>
            <a:fillRect/>
          </a:stretch>
        </p:blipFill>
        <p:spPr>
          <a:xfrm>
            <a:off x="8552064" y="2019300"/>
            <a:ext cx="652554" cy="581106"/>
          </a:xfrm>
          <a:prstGeom prst="rect">
            <a:avLst/>
          </a:prstGeom>
        </p:spPr>
      </p:pic>
      <p:sp>
        <p:nvSpPr>
          <p:cNvPr id="12" name="Rectangle 40">
            <a:extLst>
              <a:ext uri="{FF2B5EF4-FFF2-40B4-BE49-F238E27FC236}">
                <a16:creationId xmlns:a16="http://schemas.microsoft.com/office/drawing/2014/main" id="{67B87B30-2466-E646-239B-6E2124314B27}"/>
              </a:ext>
            </a:extLst>
          </p:cNvPr>
          <p:cNvSpPr/>
          <p:nvPr/>
        </p:nvSpPr>
        <p:spPr>
          <a:xfrm>
            <a:off x="2002478"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1">
            <a:extLst>
              <a:ext uri="{FF2B5EF4-FFF2-40B4-BE49-F238E27FC236}">
                <a16:creationId xmlns:a16="http://schemas.microsoft.com/office/drawing/2014/main" id="{45AA92BD-CE8F-9C50-B484-5F2B1FCBB2BD}"/>
              </a:ext>
            </a:extLst>
          </p:cNvPr>
          <p:cNvPicPr>
            <a:picLocks noChangeAspect="1"/>
          </p:cNvPicPr>
          <p:nvPr/>
        </p:nvPicPr>
        <p:blipFill>
          <a:blip r:embed="rId4"/>
          <a:stretch>
            <a:fillRect/>
          </a:stretch>
        </p:blipFill>
        <p:spPr>
          <a:xfrm>
            <a:off x="3555207" y="2013751"/>
            <a:ext cx="660646" cy="600164"/>
          </a:xfrm>
          <a:prstGeom prst="rect">
            <a:avLst/>
          </a:prstGeom>
        </p:spPr>
      </p:pic>
      <p:sp>
        <p:nvSpPr>
          <p:cNvPr id="14" name="TextBox 43">
            <a:extLst>
              <a:ext uri="{FF2B5EF4-FFF2-40B4-BE49-F238E27FC236}">
                <a16:creationId xmlns:a16="http://schemas.microsoft.com/office/drawing/2014/main" id="{CC8316FD-EDEF-43A8-AA27-F4A56C27198A}"/>
              </a:ext>
            </a:extLst>
          </p:cNvPr>
          <p:cNvSpPr txBox="1"/>
          <p:nvPr/>
        </p:nvSpPr>
        <p:spPr>
          <a:xfrm>
            <a:off x="6977281" y="2690541"/>
            <a:ext cx="3617053" cy="2000548"/>
          </a:xfrm>
          <a:prstGeom prst="rect">
            <a:avLst/>
          </a:prstGeom>
          <a:noFill/>
        </p:spPr>
        <p:txBody>
          <a:bodyPr wrap="square">
            <a:spAutoFit/>
          </a:bodyPr>
          <a:lstStyle/>
          <a:p>
            <a:pPr algn="ctr"/>
            <a:r>
              <a:rPr lang="en-US" sz="1400" dirty="0">
                <a:solidFill>
                  <a:srgbClr val="243782"/>
                </a:solidFill>
              </a:rPr>
              <a:t>Oh no! </a:t>
            </a:r>
          </a:p>
          <a:p>
            <a:pPr algn="ctr"/>
            <a:r>
              <a:rPr lang="en-US" sz="1400" dirty="0">
                <a:solidFill>
                  <a:srgbClr val="243782"/>
                </a:solidFill>
              </a:rPr>
              <a:t>That’s not the right answer.</a:t>
            </a:r>
            <a:endParaRPr lang="fr-BE" sz="1400" dirty="0">
              <a:solidFill>
                <a:srgbClr val="243782"/>
              </a:solidFill>
            </a:endParaRPr>
          </a:p>
          <a:p>
            <a:endParaRPr lang="fr-BE" sz="700" dirty="0"/>
          </a:p>
          <a:p>
            <a:pPr marL="171450" indent="-171450">
              <a:buFont typeface="Arial" panose="020B0604020202020204" pitchFamily="34" charset="0"/>
              <a:buChar char="•"/>
            </a:pPr>
            <a:r>
              <a:rPr lang="en-US" sz="900" dirty="0"/>
              <a:t>Decrease in costs by </a:t>
            </a:r>
            <a:r>
              <a:rPr lang="en-US" sz="900" b="1" dirty="0">
                <a:solidFill>
                  <a:srgbClr val="243782"/>
                </a:solidFill>
              </a:rPr>
              <a:t>40%</a:t>
            </a:r>
            <a:r>
              <a:rPr lang="en-US" sz="900" dirty="0"/>
              <a:t> between 2020 and 2024</a:t>
            </a:r>
          </a:p>
          <a:p>
            <a:pPr marL="171450" indent="-171450">
              <a:buFont typeface="Arial" panose="020B0604020202020204" pitchFamily="34" charset="0"/>
              <a:buChar char="•"/>
            </a:pPr>
            <a:r>
              <a:rPr lang="en-US" sz="900" dirty="0"/>
              <a:t>Net zero carbon objective in </a:t>
            </a:r>
            <a:r>
              <a:rPr lang="en-US" sz="900" b="1" dirty="0">
                <a:solidFill>
                  <a:srgbClr val="243782"/>
                </a:solidFill>
              </a:rPr>
              <a:t>2038</a:t>
            </a:r>
          </a:p>
          <a:p>
            <a:pPr marL="171450" indent="-171450">
              <a:buFont typeface="Arial" panose="020B0604020202020204" pitchFamily="34" charset="0"/>
              <a:buChar char="•"/>
            </a:pPr>
            <a:r>
              <a:rPr lang="en-US" sz="900" b="1" dirty="0">
                <a:solidFill>
                  <a:srgbClr val="243782"/>
                </a:solidFill>
              </a:rPr>
              <a:t>26</a:t>
            </a:r>
            <a:r>
              <a:rPr lang="en-US" sz="900" dirty="0"/>
              <a:t> Full-electric LCV launches by 2030</a:t>
            </a:r>
          </a:p>
          <a:p>
            <a:pPr marL="171450" indent="-171450">
              <a:buFont typeface="Arial" panose="020B0604020202020204" pitchFamily="34" charset="0"/>
              <a:buChar char="•"/>
            </a:pPr>
            <a:r>
              <a:rPr lang="en-US" sz="900" b="1" dirty="0">
                <a:solidFill>
                  <a:srgbClr val="243782"/>
                </a:solidFill>
              </a:rPr>
              <a:t>100%</a:t>
            </a:r>
            <a:r>
              <a:rPr lang="en-US" sz="900" dirty="0"/>
              <a:t> full-electric vehicles in Europe by 2030</a:t>
            </a:r>
          </a:p>
          <a:p>
            <a:pPr marL="171450" indent="-171450">
              <a:buFont typeface="Arial" panose="020B0604020202020204" pitchFamily="34" charset="0"/>
              <a:buChar char="•"/>
            </a:pPr>
            <a:r>
              <a:rPr lang="en-US" sz="900" b="1" dirty="0">
                <a:solidFill>
                  <a:srgbClr val="243782"/>
                </a:solidFill>
              </a:rPr>
              <a:t>5 </a:t>
            </a:r>
            <a:r>
              <a:rPr lang="en-US" sz="900" dirty="0"/>
              <a:t>battery gigafactories</a:t>
            </a:r>
          </a:p>
          <a:p>
            <a:pPr marL="171450" indent="-171450">
              <a:buFont typeface="Arial" panose="020B0604020202020204" pitchFamily="34" charset="0"/>
              <a:buChar char="•"/>
            </a:pPr>
            <a:r>
              <a:rPr lang="en-US" sz="900" b="1" dirty="0">
                <a:solidFill>
                  <a:srgbClr val="243782"/>
                </a:solidFill>
              </a:rPr>
              <a:t>30 billion </a:t>
            </a:r>
            <a:r>
              <a:rPr lang="en-US" sz="900" dirty="0"/>
              <a:t>euros of investment over 5 years</a:t>
            </a:r>
          </a:p>
          <a:p>
            <a:endParaRPr lang="en-US" sz="900" dirty="0"/>
          </a:p>
          <a:p>
            <a:pPr algn="ctr"/>
            <a:endParaRPr lang="fr-BE" sz="1400" dirty="0">
              <a:solidFill>
                <a:srgbClr val="243782"/>
              </a:solidFill>
            </a:endParaRPr>
          </a:p>
          <a:p>
            <a:pPr algn="ctr"/>
            <a:r>
              <a:rPr lang="en-US" sz="1200" dirty="0">
                <a:solidFill>
                  <a:srgbClr val="243782"/>
                </a:solidFill>
              </a:rPr>
              <a:t>Click on “NEXT” to continue the training.</a:t>
            </a:r>
          </a:p>
        </p:txBody>
      </p:sp>
      <p:sp>
        <p:nvSpPr>
          <p:cNvPr id="15" name="Rectangle 9">
            <a:extLst>
              <a:ext uri="{FF2B5EF4-FFF2-40B4-BE49-F238E27FC236}">
                <a16:creationId xmlns:a16="http://schemas.microsoft.com/office/drawing/2014/main" id="{A5C7A98E-DBDA-3988-3DE7-556F9E31805D}"/>
              </a:ext>
            </a:extLst>
          </p:cNvPr>
          <p:cNvSpPr/>
          <p:nvPr/>
        </p:nvSpPr>
        <p:spPr>
          <a:xfrm>
            <a:off x="8266415" y="5294418"/>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17" name="Rectangle 9">
            <a:extLst>
              <a:ext uri="{FF2B5EF4-FFF2-40B4-BE49-F238E27FC236}">
                <a16:creationId xmlns:a16="http://schemas.microsoft.com/office/drawing/2014/main" id="{49BBFEBF-3F07-BD01-A0B0-EF12C42401A2}"/>
              </a:ext>
            </a:extLst>
          </p:cNvPr>
          <p:cNvSpPr/>
          <p:nvPr/>
        </p:nvSpPr>
        <p:spPr>
          <a:xfrm>
            <a:off x="3396540" y="4187180"/>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18" name="TextBox 38">
            <a:extLst>
              <a:ext uri="{FF2B5EF4-FFF2-40B4-BE49-F238E27FC236}">
                <a16:creationId xmlns:a16="http://schemas.microsoft.com/office/drawing/2014/main" id="{E9EAB24C-3475-8AEB-671B-EE6A0D885EF9}"/>
              </a:ext>
            </a:extLst>
          </p:cNvPr>
          <p:cNvSpPr txBox="1"/>
          <p:nvPr/>
        </p:nvSpPr>
        <p:spPr>
          <a:xfrm>
            <a:off x="2275372" y="2956247"/>
            <a:ext cx="3617053" cy="707886"/>
          </a:xfrm>
          <a:prstGeom prst="rect">
            <a:avLst/>
          </a:prstGeom>
          <a:solidFill>
            <a:srgbClr val="F2F2F2"/>
          </a:solidFill>
        </p:spPr>
        <p:txBody>
          <a:bodyPr wrap="square">
            <a:spAutoFit/>
          </a:bodyPr>
          <a:lstStyle/>
          <a:p>
            <a:pPr algn="ctr"/>
            <a:r>
              <a:rPr lang="en-US" sz="1400" dirty="0">
                <a:solidFill>
                  <a:srgbClr val="243782"/>
                </a:solidFill>
              </a:rPr>
              <a:t>That's the right answer!</a:t>
            </a:r>
          </a:p>
          <a:p>
            <a:pPr algn="ctr"/>
            <a:r>
              <a:rPr lang="en-US" sz="1400" dirty="0">
                <a:solidFill>
                  <a:srgbClr val="243782"/>
                </a:solidFill>
              </a:rPr>
              <a:t> </a:t>
            </a:r>
          </a:p>
          <a:p>
            <a:pPr algn="ctr"/>
            <a:r>
              <a:rPr lang="en-US" sz="1200" dirty="0">
                <a:solidFill>
                  <a:srgbClr val="243782"/>
                </a:solidFill>
              </a:rPr>
              <a:t>Click on “NEXT” to continue the training.</a:t>
            </a:r>
          </a:p>
        </p:txBody>
      </p:sp>
    </p:spTree>
    <p:custDataLst>
      <p:tags r:id="rId1"/>
    </p:custDataLst>
    <p:extLst>
      <p:ext uri="{BB962C8B-B14F-4D97-AF65-F5344CB8AC3E}">
        <p14:creationId xmlns:p14="http://schemas.microsoft.com/office/powerpoint/2010/main" val="2231372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fr-BE" sz="1200" b="1" i="1" dirty="0" err="1">
                <a:solidFill>
                  <a:schemeClr val="bg1"/>
                </a:solidFill>
              </a:rPr>
              <a:t>Turn</a:t>
            </a:r>
            <a:r>
              <a:rPr lang="fr-BE" sz="1200" b="1" i="1" dirty="0">
                <a:solidFill>
                  <a:schemeClr val="bg1"/>
                </a:solidFill>
              </a:rPr>
              <a:t> over the </a:t>
            </a:r>
            <a:r>
              <a:rPr lang="fr-BE" sz="1200" b="1" i="1" dirty="0" err="1">
                <a:solidFill>
                  <a:schemeClr val="bg1"/>
                </a:solidFill>
              </a:rPr>
              <a:t>cards</a:t>
            </a:r>
            <a:endParaRPr lang="fr-BE"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Takeaways</a:t>
            </a:r>
            <a:endParaRPr lang="fr-FR" dirty="0">
              <a:solidFill>
                <a:schemeClr val="bg1"/>
              </a:solidFill>
              <a:latin typeface="+mj-lt"/>
            </a:endParaRPr>
          </a:p>
        </p:txBody>
      </p:sp>
      <p:pic>
        <p:nvPicPr>
          <p:cNvPr id="38" name="Picture 4" descr="Vue à 360 Degrés – Vidéos libres de droit 4K - iStock">
            <a:extLst>
              <a:ext uri="{FF2B5EF4-FFF2-40B4-BE49-F238E27FC236}">
                <a16:creationId xmlns:a16="http://schemas.microsoft.com/office/drawing/2014/main" id="{BAE01799-2741-3198-57A1-559198DB0B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5" t="11339" r="10690" b="12488"/>
          <a:stretch/>
        </p:blipFill>
        <p:spPr bwMode="auto">
          <a:xfrm>
            <a:off x="6734174" y="2694980"/>
            <a:ext cx="3009901"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70F4284A-3A5F-9DAC-5B37-558AC4A278E7}"/>
              </a:ext>
            </a:extLst>
          </p:cNvPr>
          <p:cNvPicPr>
            <a:picLocks noChangeAspect="1"/>
          </p:cNvPicPr>
          <p:nvPr/>
        </p:nvPicPr>
        <p:blipFill>
          <a:blip r:embed="rId4"/>
          <a:stretch>
            <a:fillRect/>
          </a:stretch>
        </p:blipFill>
        <p:spPr>
          <a:xfrm>
            <a:off x="1195435" y="2178230"/>
            <a:ext cx="3653822" cy="2440400"/>
          </a:xfrm>
          <a:prstGeom prst="rect">
            <a:avLst/>
          </a:prstGeom>
        </p:spPr>
      </p:pic>
      <p:sp>
        <p:nvSpPr>
          <p:cNvPr id="40" name="TextBox 39">
            <a:extLst>
              <a:ext uri="{FF2B5EF4-FFF2-40B4-BE49-F238E27FC236}">
                <a16:creationId xmlns:a16="http://schemas.microsoft.com/office/drawing/2014/main" id="{2C1B5E58-78C0-E5D2-37F3-035AA4D906F2}"/>
              </a:ext>
            </a:extLst>
          </p:cNvPr>
          <p:cNvSpPr txBox="1"/>
          <p:nvPr/>
        </p:nvSpPr>
        <p:spPr>
          <a:xfrm>
            <a:off x="1822196" y="2992615"/>
            <a:ext cx="2400300" cy="584775"/>
          </a:xfrm>
          <a:prstGeom prst="rect">
            <a:avLst/>
          </a:prstGeom>
          <a:noFill/>
        </p:spPr>
        <p:txBody>
          <a:bodyPr wrap="square" rtlCol="0">
            <a:spAutoFit/>
          </a:bodyPr>
          <a:lstStyle/>
          <a:p>
            <a:pPr algn="ctr"/>
            <a:r>
              <a:rPr lang="fr-BE" sz="1600" b="1" dirty="0">
                <a:solidFill>
                  <a:srgbClr val="253880"/>
                </a:solidFill>
                <a:latin typeface="+mj-lt"/>
              </a:rPr>
              <a:t>Customer</a:t>
            </a:r>
          </a:p>
          <a:p>
            <a:pPr algn="ctr"/>
            <a:r>
              <a:rPr lang="fr-BE" sz="1600" b="1" dirty="0" err="1">
                <a:solidFill>
                  <a:srgbClr val="253880"/>
                </a:solidFill>
                <a:latin typeface="+mj-lt"/>
              </a:rPr>
              <a:t>Mobility</a:t>
            </a:r>
            <a:endParaRPr lang="en-US" sz="1600" b="1" dirty="0">
              <a:solidFill>
                <a:srgbClr val="253880"/>
              </a:solidFill>
              <a:latin typeface="+mj-lt"/>
            </a:endParaRPr>
          </a:p>
        </p:txBody>
      </p:sp>
      <p:sp>
        <p:nvSpPr>
          <p:cNvPr id="41" name="TextBox 40">
            <a:extLst>
              <a:ext uri="{FF2B5EF4-FFF2-40B4-BE49-F238E27FC236}">
                <a16:creationId xmlns:a16="http://schemas.microsoft.com/office/drawing/2014/main" id="{70629570-2F5F-E768-CA1A-ECD715CE1C78}"/>
              </a:ext>
            </a:extLst>
          </p:cNvPr>
          <p:cNvSpPr txBox="1"/>
          <p:nvPr/>
        </p:nvSpPr>
        <p:spPr>
          <a:xfrm>
            <a:off x="7149843" y="4333319"/>
            <a:ext cx="2400300" cy="338554"/>
          </a:xfrm>
          <a:prstGeom prst="rect">
            <a:avLst/>
          </a:prstGeom>
          <a:noFill/>
        </p:spPr>
        <p:txBody>
          <a:bodyPr wrap="square" rtlCol="0">
            <a:spAutoFit/>
          </a:bodyPr>
          <a:lstStyle/>
          <a:p>
            <a:pPr algn="ctr"/>
            <a:r>
              <a:rPr lang="fr-BE" sz="1600" b="1" dirty="0" err="1">
                <a:solidFill>
                  <a:srgbClr val="253880"/>
                </a:solidFill>
                <a:latin typeface="+mj-lt"/>
              </a:rPr>
              <a:t>Approach</a:t>
            </a:r>
            <a:endParaRPr lang="en-US" sz="1600" b="1" dirty="0">
              <a:solidFill>
                <a:srgbClr val="253880"/>
              </a:solidFill>
              <a:latin typeface="+mj-lt"/>
            </a:endParaRPr>
          </a:p>
        </p:txBody>
      </p:sp>
      <p:sp>
        <p:nvSpPr>
          <p:cNvPr id="42" name="Rectangle 41">
            <a:extLst>
              <a:ext uri="{FF2B5EF4-FFF2-40B4-BE49-F238E27FC236}">
                <a16:creationId xmlns:a16="http://schemas.microsoft.com/office/drawing/2014/main" id="{EAC8E068-6C11-54F1-1761-9394887436B6}"/>
              </a:ext>
            </a:extLst>
          </p:cNvPr>
          <p:cNvSpPr/>
          <p:nvPr/>
        </p:nvSpPr>
        <p:spPr>
          <a:xfrm>
            <a:off x="1195435" y="1943100"/>
            <a:ext cx="3653822" cy="3562350"/>
          </a:xfrm>
          <a:prstGeom prst="rect">
            <a:avLst/>
          </a:prstGeom>
          <a:noFill/>
          <a:ln w="762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Flip Icon #141587 - Free Icons Library">
            <a:extLst>
              <a:ext uri="{FF2B5EF4-FFF2-40B4-BE49-F238E27FC236}">
                <a16:creationId xmlns:a16="http://schemas.microsoft.com/office/drawing/2014/main" id="{EBC34512-4461-BFE2-B00C-18F7860432F2}"/>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9665" y="4972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B3610F15-B78B-CC1B-191B-1861CD876A43}"/>
              </a:ext>
            </a:extLst>
          </p:cNvPr>
          <p:cNvSpPr/>
          <p:nvPr/>
        </p:nvSpPr>
        <p:spPr>
          <a:xfrm>
            <a:off x="6470396" y="1943100"/>
            <a:ext cx="3653822" cy="3562350"/>
          </a:xfrm>
          <a:prstGeom prst="rect">
            <a:avLst/>
          </a:prstGeom>
          <a:noFill/>
          <a:ln w="762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Flip Icon #141587 - Free Icons Library">
            <a:extLst>
              <a:ext uri="{FF2B5EF4-FFF2-40B4-BE49-F238E27FC236}">
                <a16:creationId xmlns:a16="http://schemas.microsoft.com/office/drawing/2014/main" id="{DA5091B6-098C-79B5-D62E-8264F6D29FD3}"/>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54626" y="4972367"/>
            <a:ext cx="485362" cy="4853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0597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fr-BE" sz="1200" b="1" i="1" dirty="0" err="1">
                <a:solidFill>
                  <a:schemeClr val="bg1"/>
                </a:solidFill>
              </a:rPr>
              <a:t>Turn</a:t>
            </a:r>
            <a:r>
              <a:rPr lang="fr-BE" sz="1200" b="1" i="1" dirty="0">
                <a:solidFill>
                  <a:schemeClr val="bg1"/>
                </a:solidFill>
              </a:rPr>
              <a:t> over the </a:t>
            </a:r>
            <a:r>
              <a:rPr lang="fr-BE" sz="1200" b="1" i="1" dirty="0" err="1">
                <a:solidFill>
                  <a:schemeClr val="bg1"/>
                </a:solidFill>
              </a:rPr>
              <a:t>cards</a:t>
            </a:r>
            <a:endParaRPr lang="fr-BE"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Takeaways</a:t>
            </a:r>
            <a:endParaRPr lang="fr-FR" dirty="0">
              <a:solidFill>
                <a:schemeClr val="bg1"/>
              </a:solidFill>
              <a:latin typeface="+mj-lt"/>
            </a:endParaRPr>
          </a:p>
        </p:txBody>
      </p:sp>
      <p:sp>
        <p:nvSpPr>
          <p:cNvPr id="42" name="Rectangle 41">
            <a:extLst>
              <a:ext uri="{FF2B5EF4-FFF2-40B4-BE49-F238E27FC236}">
                <a16:creationId xmlns:a16="http://schemas.microsoft.com/office/drawing/2014/main" id="{EAC8E068-6C11-54F1-1761-9394887436B6}"/>
              </a:ext>
            </a:extLst>
          </p:cNvPr>
          <p:cNvSpPr/>
          <p:nvPr/>
        </p:nvSpPr>
        <p:spPr>
          <a:xfrm>
            <a:off x="757285" y="1943100"/>
            <a:ext cx="3653822" cy="3562350"/>
          </a:xfrm>
          <a:prstGeom prst="rect">
            <a:avLst/>
          </a:prstGeom>
          <a:noFill/>
          <a:ln w="762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Flip Icon #141587 - Free Icons Library">
            <a:extLst>
              <a:ext uri="{FF2B5EF4-FFF2-40B4-BE49-F238E27FC236}">
                <a16:creationId xmlns:a16="http://schemas.microsoft.com/office/drawing/2014/main" id="{EBC34512-4461-BFE2-B00C-18F7860432F2}"/>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1515" y="4972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B3610F15-B78B-CC1B-191B-1861CD876A43}"/>
              </a:ext>
            </a:extLst>
          </p:cNvPr>
          <p:cNvSpPr/>
          <p:nvPr/>
        </p:nvSpPr>
        <p:spPr>
          <a:xfrm>
            <a:off x="7213346" y="1943100"/>
            <a:ext cx="3653822" cy="3562350"/>
          </a:xfrm>
          <a:prstGeom prst="rect">
            <a:avLst/>
          </a:prstGeom>
          <a:noFill/>
          <a:ln w="762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Flip Icon #141587 - Free Icons Library">
            <a:extLst>
              <a:ext uri="{FF2B5EF4-FFF2-40B4-BE49-F238E27FC236}">
                <a16:creationId xmlns:a16="http://schemas.microsoft.com/office/drawing/2014/main" id="{DA5091B6-098C-79B5-D62E-8264F6D29FD3}"/>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97576" y="4972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9A66A5-7C16-D42E-F7C3-7BC8C06D5702}"/>
              </a:ext>
            </a:extLst>
          </p:cNvPr>
          <p:cNvSpPr txBox="1"/>
          <p:nvPr/>
        </p:nvSpPr>
        <p:spPr>
          <a:xfrm>
            <a:off x="1119474" y="2347745"/>
            <a:ext cx="3009900" cy="2123658"/>
          </a:xfrm>
          <a:prstGeom prst="rect">
            <a:avLst/>
          </a:prstGeom>
          <a:noFill/>
        </p:spPr>
        <p:txBody>
          <a:bodyPr wrap="square">
            <a:spAutoFit/>
          </a:bodyPr>
          <a:lstStyle/>
          <a:p>
            <a:pPr algn="ctr"/>
            <a:r>
              <a:rPr lang="en-US" sz="1800" dirty="0" err="1"/>
              <a:t>Stellantis</a:t>
            </a:r>
            <a:r>
              <a:rPr lang="en-US" sz="1800" dirty="0"/>
              <a:t> is placing its customers’</a:t>
            </a:r>
            <a:endParaRPr lang="fr-BE" sz="1800" dirty="0"/>
          </a:p>
          <a:p>
            <a:pPr algn="ctr"/>
            <a:endParaRPr lang="fr-BE" dirty="0"/>
          </a:p>
          <a:p>
            <a:pPr algn="ctr"/>
            <a:r>
              <a:rPr lang="fr-BE" sz="1800" dirty="0"/>
              <a:t> </a:t>
            </a:r>
            <a:r>
              <a:rPr lang="fr-BE" sz="2400" b="1" dirty="0" err="1">
                <a:solidFill>
                  <a:srgbClr val="253880"/>
                </a:solidFill>
              </a:rPr>
              <a:t>MOBILITY</a:t>
            </a:r>
            <a:r>
              <a:rPr lang="fr-BE" sz="2400" b="1" dirty="0">
                <a:solidFill>
                  <a:srgbClr val="253880"/>
                </a:solidFill>
              </a:rPr>
              <a:t> </a:t>
            </a:r>
            <a:r>
              <a:rPr lang="fr-BE" sz="1800" dirty="0"/>
              <a:t> </a:t>
            </a:r>
          </a:p>
          <a:p>
            <a:pPr algn="ctr"/>
            <a:endParaRPr lang="fr-BE" sz="1800" dirty="0"/>
          </a:p>
          <a:p>
            <a:pPr algn="ctr"/>
            <a:r>
              <a:rPr lang="en-US" sz="1800" dirty="0"/>
              <a:t>at the heart of the strategy</a:t>
            </a:r>
          </a:p>
        </p:txBody>
      </p:sp>
      <p:sp>
        <p:nvSpPr>
          <p:cNvPr id="15" name="TextBox 14">
            <a:extLst>
              <a:ext uri="{FF2B5EF4-FFF2-40B4-BE49-F238E27FC236}">
                <a16:creationId xmlns:a16="http://schemas.microsoft.com/office/drawing/2014/main" id="{803CD84E-9834-E3BA-61FE-16A6E3C08F82}"/>
              </a:ext>
            </a:extLst>
          </p:cNvPr>
          <p:cNvSpPr txBox="1"/>
          <p:nvPr/>
        </p:nvSpPr>
        <p:spPr>
          <a:xfrm>
            <a:off x="7377399" y="2168091"/>
            <a:ext cx="3489769" cy="2462213"/>
          </a:xfrm>
          <a:prstGeom prst="rect">
            <a:avLst/>
          </a:prstGeom>
          <a:noFill/>
        </p:spPr>
        <p:txBody>
          <a:bodyPr wrap="square" lIns="91440" tIns="45720" rIns="91440" bIns="45720" anchor="t">
            <a:spAutoFit/>
          </a:bodyPr>
          <a:lstStyle/>
          <a:p>
            <a:r>
              <a:rPr lang="en-US" sz="1400" dirty="0"/>
              <a:t>To respond to changes in the automotive sector and the needs of its customers, </a:t>
            </a:r>
            <a:r>
              <a:rPr lang="en-US" sz="1400" dirty="0" err="1"/>
              <a:t>Stellantis</a:t>
            </a:r>
            <a:r>
              <a:rPr lang="en-US" sz="1400" dirty="0"/>
              <a:t> has adopted a 360° approach to electrification by investing heavily in:</a:t>
            </a:r>
            <a:endParaRPr lang="fr-BE" sz="1400" dirty="0"/>
          </a:p>
          <a:p>
            <a:endParaRPr lang="en-US" sz="1400" dirty="0"/>
          </a:p>
          <a:p>
            <a:pPr marL="171450" indent="-171450">
              <a:buFont typeface="Arial"/>
              <a:buChar char="•"/>
            </a:pPr>
            <a:r>
              <a:rPr lang="en-US" sz="1400" dirty="0"/>
              <a:t>Battery factories</a:t>
            </a:r>
          </a:p>
          <a:p>
            <a:pPr marL="171450" indent="-171450">
              <a:buFont typeface="Arial"/>
              <a:buChar char="•"/>
            </a:pPr>
            <a:r>
              <a:rPr lang="en-US" sz="1400" dirty="0"/>
              <a:t>Innovations in terms of vehicle platforms and IT systems</a:t>
            </a:r>
          </a:p>
          <a:p>
            <a:pPr marL="171450" indent="-171450">
              <a:buFont typeface="Arial"/>
              <a:buChar char="•"/>
            </a:pPr>
            <a:r>
              <a:rPr lang="en-US" sz="1400" dirty="0"/>
              <a:t>Installations and services for battery charging and services</a:t>
            </a:r>
          </a:p>
        </p:txBody>
      </p:sp>
      <p:sp>
        <p:nvSpPr>
          <p:cNvPr id="16" name="Rectangle 15">
            <a:extLst>
              <a:ext uri="{FF2B5EF4-FFF2-40B4-BE49-F238E27FC236}">
                <a16:creationId xmlns:a16="http://schemas.microsoft.com/office/drawing/2014/main" id="{AF1D1418-A957-FADD-0AAE-51110995180D}"/>
              </a:ext>
            </a:extLst>
          </p:cNvPr>
          <p:cNvSpPr/>
          <p:nvPr/>
        </p:nvSpPr>
        <p:spPr>
          <a:xfrm>
            <a:off x="4814602" y="4814049"/>
            <a:ext cx="2214848" cy="7057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b="1" dirty="0" err="1"/>
              <a:t>FIND</a:t>
            </a:r>
            <a:r>
              <a:rPr lang="fr-BE" sz="1600" b="1" dirty="0"/>
              <a:t> OUT MORE</a:t>
            </a:r>
            <a:endParaRPr lang="en-US" sz="1600" b="1" dirty="0"/>
          </a:p>
        </p:txBody>
      </p:sp>
    </p:spTree>
    <p:extLst>
      <p:ext uri="{BB962C8B-B14F-4D97-AF65-F5344CB8AC3E}">
        <p14:creationId xmlns:p14="http://schemas.microsoft.com/office/powerpoint/2010/main" val="4116995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02 - The </a:t>
            </a:r>
            <a:r>
              <a:rPr lang="fr-FR" sz="2000" b="1" dirty="0" err="1">
                <a:latin typeface="Encode Sans Expanded Medium" panose="00000605000000000000" pitchFamily="2" charset="0"/>
              </a:rPr>
              <a:t>Stellantis</a:t>
            </a:r>
            <a:r>
              <a:rPr lang="fr-FR" sz="2000" b="1" dirty="0">
                <a:latin typeface="Encode Sans Expanded Medium" panose="00000605000000000000" pitchFamily="2" charset="0"/>
              </a:rPr>
              <a:t> </a:t>
            </a:r>
            <a:r>
              <a:rPr lang="fr-FR" sz="2000" b="1" dirty="0" err="1">
                <a:latin typeface="Encode Sans Expanded Medium" panose="00000605000000000000" pitchFamily="2" charset="0"/>
              </a:rPr>
              <a:t>strategy</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fr-BE" sz="1200" b="1" i="1" dirty="0" err="1">
                <a:solidFill>
                  <a:schemeClr val="bg1"/>
                </a:solidFill>
              </a:rPr>
              <a:t>Turn</a:t>
            </a:r>
            <a:r>
              <a:rPr lang="fr-BE" sz="1200" b="1" i="1" dirty="0">
                <a:solidFill>
                  <a:schemeClr val="bg1"/>
                </a:solidFill>
              </a:rPr>
              <a:t> over the </a:t>
            </a:r>
            <a:r>
              <a:rPr lang="fr-BE" sz="1200" b="1" i="1" dirty="0" err="1">
                <a:solidFill>
                  <a:schemeClr val="bg1"/>
                </a:solidFill>
              </a:rPr>
              <a:t>cards</a:t>
            </a:r>
            <a:endParaRPr lang="fr-BE"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Takeaways</a:t>
            </a:r>
            <a:endParaRPr lang="fr-FR" dirty="0">
              <a:solidFill>
                <a:schemeClr val="bg1"/>
              </a:solidFill>
              <a:latin typeface="+mj-lt"/>
            </a:endParaRPr>
          </a:p>
        </p:txBody>
      </p:sp>
      <p:sp>
        <p:nvSpPr>
          <p:cNvPr id="42" name="Rectangle 41">
            <a:extLst>
              <a:ext uri="{FF2B5EF4-FFF2-40B4-BE49-F238E27FC236}">
                <a16:creationId xmlns:a16="http://schemas.microsoft.com/office/drawing/2014/main" id="{EAC8E068-6C11-54F1-1761-9394887436B6}"/>
              </a:ext>
            </a:extLst>
          </p:cNvPr>
          <p:cNvSpPr/>
          <p:nvPr/>
        </p:nvSpPr>
        <p:spPr>
          <a:xfrm>
            <a:off x="757285" y="1943100"/>
            <a:ext cx="3653822" cy="3562350"/>
          </a:xfrm>
          <a:prstGeom prst="rect">
            <a:avLst/>
          </a:prstGeom>
          <a:noFill/>
          <a:ln w="762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descr="Flip Icon #141587 - Free Icons Library">
            <a:extLst>
              <a:ext uri="{FF2B5EF4-FFF2-40B4-BE49-F238E27FC236}">
                <a16:creationId xmlns:a16="http://schemas.microsoft.com/office/drawing/2014/main" id="{EBC34512-4461-BFE2-B00C-18F7860432F2}"/>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1515" y="4972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B3610F15-B78B-CC1B-191B-1861CD876A43}"/>
              </a:ext>
            </a:extLst>
          </p:cNvPr>
          <p:cNvSpPr/>
          <p:nvPr/>
        </p:nvSpPr>
        <p:spPr>
          <a:xfrm>
            <a:off x="7213346" y="1943100"/>
            <a:ext cx="3653822" cy="3562350"/>
          </a:xfrm>
          <a:prstGeom prst="rect">
            <a:avLst/>
          </a:prstGeom>
          <a:noFill/>
          <a:ln w="762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Flip Icon #141587 - Free Icons Library">
            <a:extLst>
              <a:ext uri="{FF2B5EF4-FFF2-40B4-BE49-F238E27FC236}">
                <a16:creationId xmlns:a16="http://schemas.microsoft.com/office/drawing/2014/main" id="{DA5091B6-098C-79B5-D62E-8264F6D29FD3}"/>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97576" y="4972367"/>
            <a:ext cx="485362" cy="48536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F1D1418-A957-FADD-0AAE-51110995180D}"/>
              </a:ext>
            </a:extLst>
          </p:cNvPr>
          <p:cNvSpPr/>
          <p:nvPr/>
        </p:nvSpPr>
        <p:spPr>
          <a:xfrm>
            <a:off x="4814602" y="4814049"/>
            <a:ext cx="2214848" cy="70572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b="1" dirty="0" err="1"/>
              <a:t>FIND</a:t>
            </a:r>
            <a:r>
              <a:rPr lang="fr-BE" sz="1600" b="1" dirty="0"/>
              <a:t> OUT MORE</a:t>
            </a:r>
            <a:endParaRPr lang="en-US" sz="1600" b="1" dirty="0"/>
          </a:p>
        </p:txBody>
      </p:sp>
      <p:sp>
        <p:nvSpPr>
          <p:cNvPr id="17" name="Rectangle 16">
            <a:extLst>
              <a:ext uri="{FF2B5EF4-FFF2-40B4-BE49-F238E27FC236}">
                <a16:creationId xmlns:a16="http://schemas.microsoft.com/office/drawing/2014/main" id="{FA93776F-859D-24DC-3520-F6688F1D8D92}"/>
              </a:ext>
            </a:extLst>
          </p:cNvPr>
          <p:cNvSpPr/>
          <p:nvPr/>
        </p:nvSpPr>
        <p:spPr>
          <a:xfrm>
            <a:off x="4814602" y="1893970"/>
            <a:ext cx="2214848" cy="27161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8A4A0C5-3628-0313-9B45-4EFB9308C48E}"/>
              </a:ext>
            </a:extLst>
          </p:cNvPr>
          <p:cNvSpPr txBox="1"/>
          <p:nvPr/>
        </p:nvSpPr>
        <p:spPr>
          <a:xfrm>
            <a:off x="4909462" y="2183000"/>
            <a:ext cx="2022152" cy="1815882"/>
          </a:xfrm>
          <a:prstGeom prst="rect">
            <a:avLst/>
          </a:prstGeom>
          <a:noFill/>
        </p:spPr>
        <p:txBody>
          <a:bodyPr wrap="square" lIns="91440" tIns="45720" rIns="91440" bIns="45720" anchor="t">
            <a:spAutoFit/>
          </a:bodyPr>
          <a:lstStyle/>
          <a:p>
            <a:pPr algn="ctr"/>
            <a:r>
              <a:rPr lang="en-US" sz="1400" dirty="0">
                <a:solidFill>
                  <a:schemeClr val="bg1"/>
                </a:solidFill>
                <a:latin typeface="Encode Sans Expanded SemiBold"/>
                <a:cs typeface="Segoe UI"/>
              </a:rPr>
              <a:t>Why are business customers on the front line of these transformations?</a:t>
            </a:r>
          </a:p>
          <a:p>
            <a:pPr algn="ctr"/>
            <a:endParaRPr lang="en-US" sz="1400" dirty="0">
              <a:solidFill>
                <a:schemeClr val="bg1"/>
              </a:solidFill>
              <a:latin typeface="Encode Sans Expanded SemiBold"/>
              <a:cs typeface="Segoe UI"/>
            </a:endParaRPr>
          </a:p>
          <a:p>
            <a:pPr algn="ctr"/>
            <a:r>
              <a:rPr lang="en-US" sz="1400" dirty="0">
                <a:solidFill>
                  <a:schemeClr val="bg1"/>
                </a:solidFill>
                <a:latin typeface="Encode Sans Expanded SemiBold"/>
                <a:cs typeface="Segoe UI"/>
              </a:rPr>
              <a:t>We’ll be looking at that in the next section</a:t>
            </a:r>
          </a:p>
        </p:txBody>
      </p:sp>
      <p:sp>
        <p:nvSpPr>
          <p:cNvPr id="3" name="TextBox 13">
            <a:extLst>
              <a:ext uri="{FF2B5EF4-FFF2-40B4-BE49-F238E27FC236}">
                <a16:creationId xmlns:a16="http://schemas.microsoft.com/office/drawing/2014/main" id="{FE075FBB-CD91-B10A-137E-EF1A771F9BF7}"/>
              </a:ext>
            </a:extLst>
          </p:cNvPr>
          <p:cNvSpPr txBox="1"/>
          <p:nvPr/>
        </p:nvSpPr>
        <p:spPr>
          <a:xfrm>
            <a:off x="1119474" y="2347745"/>
            <a:ext cx="3009900" cy="2123658"/>
          </a:xfrm>
          <a:prstGeom prst="rect">
            <a:avLst/>
          </a:prstGeom>
          <a:noFill/>
        </p:spPr>
        <p:txBody>
          <a:bodyPr wrap="square">
            <a:spAutoFit/>
          </a:bodyPr>
          <a:lstStyle/>
          <a:p>
            <a:pPr algn="ctr"/>
            <a:r>
              <a:rPr lang="en-US" sz="1800" dirty="0" err="1"/>
              <a:t>Stellantis</a:t>
            </a:r>
            <a:r>
              <a:rPr lang="en-US" sz="1800" dirty="0"/>
              <a:t> is placing its customers’</a:t>
            </a:r>
            <a:endParaRPr lang="fr-BE" sz="1800" dirty="0"/>
          </a:p>
          <a:p>
            <a:pPr algn="ctr"/>
            <a:endParaRPr lang="fr-BE" dirty="0"/>
          </a:p>
          <a:p>
            <a:pPr algn="ctr"/>
            <a:r>
              <a:rPr lang="fr-BE" sz="1800" dirty="0"/>
              <a:t> </a:t>
            </a:r>
            <a:r>
              <a:rPr lang="fr-BE" sz="2400" b="1" dirty="0" err="1">
                <a:solidFill>
                  <a:srgbClr val="253880"/>
                </a:solidFill>
              </a:rPr>
              <a:t>MOBILITY</a:t>
            </a:r>
            <a:r>
              <a:rPr lang="fr-BE" sz="2400" b="1" dirty="0">
                <a:solidFill>
                  <a:srgbClr val="253880"/>
                </a:solidFill>
              </a:rPr>
              <a:t> </a:t>
            </a:r>
            <a:r>
              <a:rPr lang="fr-BE" sz="1800" dirty="0"/>
              <a:t> </a:t>
            </a:r>
          </a:p>
          <a:p>
            <a:pPr algn="ctr"/>
            <a:endParaRPr lang="fr-BE" sz="1800" dirty="0"/>
          </a:p>
          <a:p>
            <a:pPr algn="ctr"/>
            <a:r>
              <a:rPr lang="en-US" sz="1800" dirty="0"/>
              <a:t>at the heart of the strategy</a:t>
            </a:r>
          </a:p>
        </p:txBody>
      </p:sp>
      <p:sp>
        <p:nvSpPr>
          <p:cNvPr id="4" name="TextBox 14">
            <a:extLst>
              <a:ext uri="{FF2B5EF4-FFF2-40B4-BE49-F238E27FC236}">
                <a16:creationId xmlns:a16="http://schemas.microsoft.com/office/drawing/2014/main" id="{FFD6E253-30C4-42AD-6E7B-6E514E8B05E7}"/>
              </a:ext>
            </a:extLst>
          </p:cNvPr>
          <p:cNvSpPr txBox="1"/>
          <p:nvPr/>
        </p:nvSpPr>
        <p:spPr>
          <a:xfrm>
            <a:off x="7377399" y="2168091"/>
            <a:ext cx="3489769" cy="2462213"/>
          </a:xfrm>
          <a:prstGeom prst="rect">
            <a:avLst/>
          </a:prstGeom>
          <a:noFill/>
        </p:spPr>
        <p:txBody>
          <a:bodyPr wrap="square" lIns="91440" tIns="45720" rIns="91440" bIns="45720" anchor="t">
            <a:spAutoFit/>
          </a:bodyPr>
          <a:lstStyle/>
          <a:p>
            <a:r>
              <a:rPr lang="en-US" sz="1400" dirty="0"/>
              <a:t>To respond to changes in the automotive sector and the needs of its customers, </a:t>
            </a:r>
            <a:r>
              <a:rPr lang="en-US" sz="1400" dirty="0" err="1"/>
              <a:t>Stellantis</a:t>
            </a:r>
            <a:r>
              <a:rPr lang="en-US" sz="1400" dirty="0"/>
              <a:t> has adopted a 360° approach to electrification by investing heavily in:</a:t>
            </a:r>
            <a:endParaRPr lang="fr-BE" sz="1400" dirty="0"/>
          </a:p>
          <a:p>
            <a:endParaRPr lang="en-US" sz="1400" dirty="0"/>
          </a:p>
          <a:p>
            <a:pPr marL="171450" indent="-171450">
              <a:buFont typeface="Arial"/>
              <a:buChar char="•"/>
            </a:pPr>
            <a:r>
              <a:rPr lang="en-US" sz="1400" dirty="0"/>
              <a:t>Battery factories</a:t>
            </a:r>
          </a:p>
          <a:p>
            <a:pPr marL="171450" indent="-171450">
              <a:buFont typeface="Arial"/>
              <a:buChar char="•"/>
            </a:pPr>
            <a:r>
              <a:rPr lang="en-US" sz="1400" dirty="0"/>
              <a:t>Innovations in terms of vehicle platforms and IT systems</a:t>
            </a:r>
          </a:p>
          <a:p>
            <a:pPr marL="171450" indent="-171450">
              <a:buFont typeface="Arial"/>
              <a:buChar char="•"/>
            </a:pPr>
            <a:r>
              <a:rPr lang="en-US" sz="1400" dirty="0"/>
              <a:t>Installations and services for battery charging and services</a:t>
            </a:r>
          </a:p>
        </p:txBody>
      </p:sp>
    </p:spTree>
    <p:custDataLst>
      <p:tags r:id="rId1"/>
    </p:custDataLst>
    <p:extLst>
      <p:ext uri="{BB962C8B-B14F-4D97-AF65-F5344CB8AC3E}">
        <p14:creationId xmlns:p14="http://schemas.microsoft.com/office/powerpoint/2010/main" val="1072185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en-US"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Recent developments in the automotive sector</a:t>
            </a:r>
            <a:endParaRPr lang="fr-FR" sz="1400" b="1" dirty="0">
              <a:solidFill>
                <a:schemeClr val="bg1"/>
              </a:solidFill>
            </a:endParaRP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fr-FR" sz="1400" b="1" dirty="0">
                <a:solidFill>
                  <a:schemeClr val="bg1"/>
                </a:solidFill>
              </a:rPr>
              <a:t>The </a:t>
            </a:r>
            <a:r>
              <a:rPr lang="fr-FR" sz="1400" b="1" dirty="0" err="1">
                <a:solidFill>
                  <a:schemeClr val="bg1"/>
                </a:solidFill>
              </a:rPr>
              <a:t>Stellantis</a:t>
            </a:r>
            <a:r>
              <a:rPr lang="fr-FR" sz="1400" b="1" dirty="0">
                <a:solidFill>
                  <a:schemeClr val="bg1"/>
                </a:solidFill>
              </a:rPr>
              <a:t> </a:t>
            </a:r>
            <a:r>
              <a:rPr lang="fr-FR" sz="1400" b="1" dirty="0" err="1">
                <a:solidFill>
                  <a:schemeClr val="bg1"/>
                </a:solidFill>
              </a:rPr>
              <a:t>strategy</a:t>
            </a:r>
            <a:endParaRPr lang="fr-FR" sz="1400" b="1" dirty="0">
              <a:solidFill>
                <a:schemeClr val="bg1"/>
              </a:solidFill>
            </a:endParaRP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The </a:t>
            </a:r>
            <a:r>
              <a:rPr lang="en-US" sz="1400" b="1" dirty="0" err="1">
                <a:solidFill>
                  <a:schemeClr val="bg1"/>
                </a:solidFill>
              </a:rPr>
              <a:t>B2B</a:t>
            </a:r>
            <a:r>
              <a:rPr lang="en-US" sz="1400" b="1" dirty="0">
                <a:solidFill>
                  <a:schemeClr val="bg1"/>
                </a:solidFill>
              </a:rPr>
              <a:t> market and customer expectations</a:t>
            </a:r>
            <a:endParaRPr lang="fr-FR" sz="1400" b="1" dirty="0">
              <a:solidFill>
                <a:schemeClr val="bg1"/>
              </a:solidFill>
            </a:endParaRP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6"/>
          <a:stretch>
            <a:fillRect/>
          </a:stretch>
        </p:blipFill>
        <p:spPr>
          <a:xfrm>
            <a:off x="1760377" y="5462663"/>
            <a:ext cx="1070230" cy="757238"/>
          </a:xfrm>
          <a:prstGeom prst="rect">
            <a:avLst/>
          </a:prstGeom>
        </p:spPr>
      </p:pic>
    </p:spTree>
    <p:extLst>
      <p:ext uri="{BB962C8B-B14F-4D97-AF65-F5344CB8AC3E}">
        <p14:creationId xmlns:p14="http://schemas.microsoft.com/office/powerpoint/2010/main" val="1263969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normAutofit/>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19" name="ZoneTexte 11">
            <a:extLst>
              <a:ext uri="{FF2B5EF4-FFF2-40B4-BE49-F238E27FC236}">
                <a16:creationId xmlns:a16="http://schemas.microsoft.com/office/drawing/2014/main" id="{AE867E3D-FD9C-9F10-C5E7-B65122C0C687}"/>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a:latin typeface="+mj-lt"/>
              </a:rPr>
              <a:t>Contact </a:t>
            </a:r>
            <a:r>
              <a:rPr lang="fr-BE" dirty="0" err="1">
                <a:latin typeface="+mj-lt"/>
              </a:rPr>
              <a:t>person</a:t>
            </a:r>
            <a:r>
              <a:rPr lang="fr-BE" dirty="0">
                <a:latin typeface="+mj-lt"/>
              </a:rPr>
              <a:t>(s)</a:t>
            </a:r>
            <a:endParaRPr lang="en-US" dirty="0">
              <a:latin typeface="+mj-lt"/>
            </a:endParaRPr>
          </a:p>
        </p:txBody>
      </p:sp>
      <p:sp>
        <p:nvSpPr>
          <p:cNvPr id="21" name="Rectangle 20">
            <a:extLst>
              <a:ext uri="{FF2B5EF4-FFF2-40B4-BE49-F238E27FC236}">
                <a16:creationId xmlns:a16="http://schemas.microsoft.com/office/drawing/2014/main" id="{CB003AB0-E71D-3FA2-38EB-47100E298632}"/>
              </a:ext>
            </a:extLst>
          </p:cNvPr>
          <p:cNvSpPr/>
          <p:nvPr/>
        </p:nvSpPr>
        <p:spPr>
          <a:xfrm>
            <a:off x="1995170" y="2910136"/>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a:latin typeface="+mj-lt"/>
              </a:rPr>
              <a:t>Expectations</a:t>
            </a:r>
            <a:endParaRPr lang="en-US" dirty="0">
              <a:latin typeface="+mj-lt"/>
            </a:endParaRPr>
          </a:p>
        </p:txBody>
      </p:sp>
      <p:sp>
        <p:nvSpPr>
          <p:cNvPr id="22" name="Rectangle 21">
            <a:extLst>
              <a:ext uri="{FF2B5EF4-FFF2-40B4-BE49-F238E27FC236}">
                <a16:creationId xmlns:a16="http://schemas.microsoft.com/office/drawing/2014/main" id="{7E607BA9-ECC9-1C97-E1B3-C06EA465490D}"/>
              </a:ext>
            </a:extLst>
          </p:cNvPr>
          <p:cNvSpPr/>
          <p:nvPr/>
        </p:nvSpPr>
        <p:spPr>
          <a:xfrm>
            <a:off x="1995170" y="3476718"/>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err="1">
                <a:latin typeface="+mj-lt"/>
              </a:rPr>
              <a:t>Purchase</a:t>
            </a:r>
            <a:r>
              <a:rPr lang="fr-BE" dirty="0">
                <a:latin typeface="+mj-lt"/>
              </a:rPr>
              <a:t> process</a:t>
            </a:r>
            <a:endParaRPr lang="en-US" dirty="0">
              <a:latin typeface="+mj-lt"/>
            </a:endParaRPr>
          </a:p>
        </p:txBody>
      </p:sp>
      <p:sp>
        <p:nvSpPr>
          <p:cNvPr id="23" name="Rectangle 22">
            <a:extLst>
              <a:ext uri="{FF2B5EF4-FFF2-40B4-BE49-F238E27FC236}">
                <a16:creationId xmlns:a16="http://schemas.microsoft.com/office/drawing/2014/main" id="{D3436049-DAEF-0B52-5BEB-5115C5165A11}"/>
              </a:ext>
            </a:extLst>
          </p:cNvPr>
          <p:cNvSpPr/>
          <p:nvPr/>
        </p:nvSpPr>
        <p:spPr>
          <a:xfrm>
            <a:off x="1995170" y="4040779"/>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a:latin typeface="+mj-lt"/>
              </a:rPr>
              <a:t>Sales cycle duration</a:t>
            </a:r>
            <a:endParaRPr lang="en-US" dirty="0">
              <a:latin typeface="+mj-lt"/>
            </a:endParaRP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25" name="TextBox 24">
            <a:extLst>
              <a:ext uri="{FF2B5EF4-FFF2-40B4-BE49-F238E27FC236}">
                <a16:creationId xmlns:a16="http://schemas.microsoft.com/office/drawing/2014/main" id="{3F33DBED-D729-AAAF-F930-CEB3224D0AE0}"/>
              </a:ext>
            </a:extLst>
          </p:cNvPr>
          <p:cNvSpPr txBox="1"/>
          <p:nvPr/>
        </p:nvSpPr>
        <p:spPr>
          <a:xfrm>
            <a:off x="9366250" y="2853565"/>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27" name="TextBox 26">
            <a:extLst>
              <a:ext uri="{FF2B5EF4-FFF2-40B4-BE49-F238E27FC236}">
                <a16:creationId xmlns:a16="http://schemas.microsoft.com/office/drawing/2014/main" id="{EC76EAEA-9F6C-333F-A86F-6BAF5A51AF49}"/>
              </a:ext>
            </a:extLst>
          </p:cNvPr>
          <p:cNvSpPr txBox="1"/>
          <p:nvPr/>
        </p:nvSpPr>
        <p:spPr>
          <a:xfrm>
            <a:off x="9366250" y="3404887"/>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28" name="TextBox 27">
            <a:extLst>
              <a:ext uri="{FF2B5EF4-FFF2-40B4-BE49-F238E27FC236}">
                <a16:creationId xmlns:a16="http://schemas.microsoft.com/office/drawing/2014/main" id="{F3CA2D98-8952-167A-EE2D-680F777369FE}"/>
              </a:ext>
            </a:extLst>
          </p:cNvPr>
          <p:cNvSpPr txBox="1"/>
          <p:nvPr/>
        </p:nvSpPr>
        <p:spPr>
          <a:xfrm>
            <a:off x="9366250" y="3984208"/>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29" name="Rectangle 28">
            <a:extLst>
              <a:ext uri="{FF2B5EF4-FFF2-40B4-BE49-F238E27FC236}">
                <a16:creationId xmlns:a16="http://schemas.microsoft.com/office/drawing/2014/main" id="{DA0C38CD-5F14-4743-C27E-9458E93C1977}"/>
              </a:ext>
            </a:extLst>
          </p:cNvPr>
          <p:cNvSpPr/>
          <p:nvPr/>
        </p:nvSpPr>
        <p:spPr>
          <a:xfrm>
            <a:off x="1995170" y="4649215"/>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err="1">
                <a:latin typeface="+mj-lt"/>
              </a:rPr>
              <a:t>Contract</a:t>
            </a:r>
            <a:r>
              <a:rPr lang="fr-BE" dirty="0">
                <a:latin typeface="+mj-lt"/>
              </a:rPr>
              <a:t> </a:t>
            </a:r>
            <a:r>
              <a:rPr lang="fr-BE" dirty="0" err="1">
                <a:latin typeface="+mj-lt"/>
              </a:rPr>
              <a:t>term</a:t>
            </a:r>
            <a:endParaRPr lang="en-US" dirty="0">
              <a:latin typeface="+mj-lt"/>
            </a:endParaRPr>
          </a:p>
        </p:txBody>
      </p:sp>
      <p:sp>
        <p:nvSpPr>
          <p:cNvPr id="30" name="TextBox 29">
            <a:extLst>
              <a:ext uri="{FF2B5EF4-FFF2-40B4-BE49-F238E27FC236}">
                <a16:creationId xmlns:a16="http://schemas.microsoft.com/office/drawing/2014/main" id="{47A27B90-DE37-F32F-998E-A9FD179B8C08}"/>
              </a:ext>
            </a:extLst>
          </p:cNvPr>
          <p:cNvSpPr txBox="1"/>
          <p:nvPr/>
        </p:nvSpPr>
        <p:spPr>
          <a:xfrm>
            <a:off x="9366250" y="4592644"/>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Tree>
    <p:custDataLst>
      <p:tags r:id="rId1"/>
    </p:custDataLst>
    <p:extLst>
      <p:ext uri="{BB962C8B-B14F-4D97-AF65-F5344CB8AC3E}">
        <p14:creationId xmlns:p14="http://schemas.microsoft.com/office/powerpoint/2010/main" val="2279049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a:latin typeface="+mj-lt"/>
              </a:rPr>
              <a:t>Contact </a:t>
            </a:r>
            <a:r>
              <a:rPr lang="fr-BE" dirty="0" err="1">
                <a:latin typeface="+mj-lt"/>
              </a:rPr>
              <a:t>person</a:t>
            </a:r>
            <a:r>
              <a:rPr lang="fr-BE" dirty="0">
                <a:latin typeface="+mj-lt"/>
              </a:rPr>
              <a:t>(s)</a:t>
            </a:r>
            <a:endParaRPr lang="en-US" dirty="0">
              <a:latin typeface="+mj-lt"/>
            </a:endParaRP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18" name="ZoneTexte 7">
            <a:extLst>
              <a:ext uri="{FF2B5EF4-FFF2-40B4-BE49-F238E27FC236}">
                <a16:creationId xmlns:a16="http://schemas.microsoft.com/office/drawing/2014/main" id="{C1C86F08-D367-43F1-7A8A-30423566589A}"/>
              </a:ext>
            </a:extLst>
          </p:cNvPr>
          <p:cNvSpPr txBox="1"/>
          <p:nvPr/>
        </p:nvSpPr>
        <p:spPr>
          <a:xfrm>
            <a:off x="1995170" y="2776885"/>
            <a:ext cx="3914273" cy="3231654"/>
          </a:xfrm>
          <a:prstGeom prst="rect">
            <a:avLst/>
          </a:prstGeom>
          <a:solidFill>
            <a:schemeClr val="accent1">
              <a:lumMod val="20000"/>
              <a:lumOff val="80000"/>
            </a:schemeClr>
          </a:solidFill>
        </p:spPr>
        <p:txBody>
          <a:bodyPr wrap="square" rtlCol="0">
            <a:spAutoFit/>
          </a:bodyPr>
          <a:lstStyle/>
          <a:p>
            <a:pPr algn="ctr"/>
            <a:r>
              <a:rPr lang="fr-FR" sz="2000" b="1" dirty="0" err="1"/>
              <a:t>B2B</a:t>
            </a:r>
            <a:endParaRPr lang="fr-FR" sz="2000" b="1" dirty="0"/>
          </a:p>
          <a:p>
            <a:pPr algn="ctr"/>
            <a:r>
              <a:rPr lang="fr-FR" sz="2000" b="1" dirty="0"/>
              <a:t>Multiple</a:t>
            </a:r>
          </a:p>
          <a:p>
            <a:pPr algn="ctr"/>
            <a:endParaRPr lang="fr-FR" sz="2400" dirty="0"/>
          </a:p>
          <a:p>
            <a:pPr marL="342900" indent="-342900">
              <a:buFont typeface="Arial" panose="020B0604020202020204" pitchFamily="34" charset="0"/>
              <a:buChar char="•"/>
            </a:pPr>
            <a:r>
              <a:rPr lang="fr-FR" sz="1400" dirty="0"/>
              <a:t>Boss</a:t>
            </a:r>
          </a:p>
          <a:p>
            <a:pPr marL="342900" indent="-342900">
              <a:buFont typeface="Arial" panose="020B0604020202020204" pitchFamily="34" charset="0"/>
              <a:buChar char="•"/>
            </a:pPr>
            <a:endParaRPr lang="fr-FR" sz="600" dirty="0"/>
          </a:p>
          <a:p>
            <a:pPr marL="342900" indent="-342900">
              <a:buFont typeface="Arial" panose="020B0604020202020204" pitchFamily="34" charset="0"/>
              <a:buChar char="•"/>
            </a:pPr>
            <a:r>
              <a:rPr lang="fr-FR" sz="1400" dirty="0"/>
              <a:t>Financial </a:t>
            </a:r>
            <a:r>
              <a:rPr lang="fr-FR" sz="1400" dirty="0" err="1"/>
              <a:t>Director</a:t>
            </a:r>
            <a:endParaRPr lang="fr-FR" sz="1400" dirty="0"/>
          </a:p>
          <a:p>
            <a:pPr marL="342900" indent="-342900">
              <a:buFont typeface="Arial" panose="020B0604020202020204" pitchFamily="34" charset="0"/>
              <a:buChar char="•"/>
            </a:pPr>
            <a:endParaRPr lang="fr-FR" sz="600" dirty="0"/>
          </a:p>
          <a:p>
            <a:pPr marL="342900" indent="-342900">
              <a:buFont typeface="Arial" panose="020B0604020202020204" pitchFamily="34" charset="0"/>
              <a:buChar char="•"/>
            </a:pPr>
            <a:r>
              <a:rPr lang="fr-FR" sz="1400" dirty="0" err="1"/>
              <a:t>Purchasing</a:t>
            </a:r>
            <a:r>
              <a:rPr lang="fr-FR" sz="1400" dirty="0"/>
              <a:t> </a:t>
            </a:r>
            <a:r>
              <a:rPr lang="fr-FR" sz="1400" dirty="0" err="1"/>
              <a:t>Director</a:t>
            </a:r>
            <a:endParaRPr lang="fr-FR" sz="1400" dirty="0"/>
          </a:p>
          <a:p>
            <a:pPr marL="342900" indent="-342900">
              <a:buFont typeface="Arial" panose="020B0604020202020204" pitchFamily="34" charset="0"/>
              <a:buChar char="•"/>
            </a:pPr>
            <a:endParaRPr lang="fr-FR" sz="600" dirty="0"/>
          </a:p>
          <a:p>
            <a:pPr marL="342900" indent="-342900">
              <a:buFont typeface="Arial" panose="020B0604020202020204" pitchFamily="34" charset="0"/>
              <a:buChar char="•"/>
            </a:pPr>
            <a:r>
              <a:rPr lang="fr-FR" sz="1400" dirty="0"/>
              <a:t>Marketing </a:t>
            </a:r>
            <a:r>
              <a:rPr lang="fr-FR" sz="1400" dirty="0" err="1"/>
              <a:t>Director</a:t>
            </a:r>
            <a:endParaRPr lang="fr-FR" sz="1400" dirty="0"/>
          </a:p>
          <a:p>
            <a:pPr marL="342900" indent="-342900">
              <a:buFont typeface="Arial" panose="020B0604020202020204" pitchFamily="34" charset="0"/>
              <a:buChar char="•"/>
            </a:pPr>
            <a:endParaRPr lang="fr-FR" sz="600" dirty="0"/>
          </a:p>
          <a:p>
            <a:pPr marL="342900" indent="-342900">
              <a:buFont typeface="Arial" panose="020B0604020202020204" pitchFamily="34" charset="0"/>
              <a:buChar char="•"/>
            </a:pPr>
            <a:r>
              <a:rPr lang="fr-FR" sz="1400" dirty="0"/>
              <a:t>Human </a:t>
            </a:r>
            <a:r>
              <a:rPr lang="fr-FR" sz="1400" dirty="0" err="1"/>
              <a:t>Resources</a:t>
            </a:r>
            <a:r>
              <a:rPr lang="fr-FR" sz="1400" dirty="0"/>
              <a:t> </a:t>
            </a:r>
            <a:r>
              <a:rPr lang="fr-FR" sz="1400" dirty="0" err="1"/>
              <a:t>Director</a:t>
            </a:r>
            <a:endParaRPr lang="fr-FR" sz="1400" dirty="0"/>
          </a:p>
          <a:p>
            <a:pPr marL="342900" indent="-342900">
              <a:buFont typeface="Arial" panose="020B0604020202020204" pitchFamily="34" charset="0"/>
              <a:buChar char="•"/>
            </a:pPr>
            <a:endParaRPr lang="fr-FR" sz="600" dirty="0"/>
          </a:p>
          <a:p>
            <a:pPr marL="342900" indent="-342900">
              <a:buFont typeface="Arial" panose="020B0604020202020204" pitchFamily="34" charset="0"/>
              <a:buChar char="•"/>
            </a:pPr>
            <a:r>
              <a:rPr lang="fr-FR" sz="1400" dirty="0"/>
              <a:t>Fleet Manager</a:t>
            </a:r>
          </a:p>
          <a:p>
            <a:pPr marL="342900" indent="-342900">
              <a:buFont typeface="Arial" panose="020B0604020202020204" pitchFamily="34" charset="0"/>
              <a:buChar char="•"/>
            </a:pPr>
            <a:endParaRPr lang="fr-FR" sz="600" dirty="0"/>
          </a:p>
          <a:p>
            <a:pPr marL="342900" indent="-342900">
              <a:buFont typeface="Arial" panose="020B0604020202020204" pitchFamily="34" charset="0"/>
              <a:buChar char="•"/>
            </a:pPr>
            <a:r>
              <a:rPr lang="fr-FR" sz="1400" dirty="0"/>
              <a:t>Driver</a:t>
            </a:r>
          </a:p>
        </p:txBody>
      </p:sp>
      <p:sp>
        <p:nvSpPr>
          <p:cNvPr id="32" name="ZoneTexte 10">
            <a:extLst>
              <a:ext uri="{FF2B5EF4-FFF2-40B4-BE49-F238E27FC236}">
                <a16:creationId xmlns:a16="http://schemas.microsoft.com/office/drawing/2014/main" id="{760487D3-F10B-677F-7FF8-C584CCF969C2}"/>
              </a:ext>
            </a:extLst>
          </p:cNvPr>
          <p:cNvSpPr txBox="1"/>
          <p:nvPr/>
        </p:nvSpPr>
        <p:spPr>
          <a:xfrm>
            <a:off x="6018231" y="2776050"/>
            <a:ext cx="3914273" cy="3231654"/>
          </a:xfrm>
          <a:prstGeom prst="rect">
            <a:avLst/>
          </a:prstGeom>
          <a:solidFill>
            <a:schemeClr val="accent1">
              <a:lumMod val="20000"/>
              <a:lumOff val="80000"/>
            </a:schemeClr>
          </a:solidFill>
        </p:spPr>
        <p:txBody>
          <a:bodyPr wrap="square" rtlCol="0">
            <a:spAutoFit/>
          </a:bodyPr>
          <a:lstStyle/>
          <a:p>
            <a:pPr algn="ctr"/>
            <a:r>
              <a:rPr lang="fr-FR" sz="2000" b="1" dirty="0" err="1"/>
              <a:t>B2C</a:t>
            </a:r>
            <a:endParaRPr lang="fr-FR" sz="2000" b="1" dirty="0"/>
          </a:p>
          <a:p>
            <a:pPr algn="ctr"/>
            <a:r>
              <a:rPr lang="fr-FR" sz="2000" b="1" dirty="0"/>
              <a:t>One </a:t>
            </a:r>
            <a:r>
              <a:rPr lang="fr-FR" sz="2000" b="1" dirty="0" err="1"/>
              <a:t>person</a:t>
            </a:r>
            <a:endParaRPr lang="fr-FR" sz="2000" b="1" dirty="0"/>
          </a:p>
          <a:p>
            <a:pPr algn="ctr"/>
            <a:endParaRPr lang="fr-FR" sz="2400" dirty="0"/>
          </a:p>
          <a:p>
            <a:pPr marL="342900" indent="-342900">
              <a:buFont typeface="Arial" panose="020B0604020202020204" pitchFamily="34" charset="0"/>
              <a:buChar char="•"/>
            </a:pPr>
            <a:r>
              <a:rPr lang="fr-FR" sz="1400" dirty="0"/>
              <a:t>Ms / Mr / Mx …</a:t>
            </a:r>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p:txBody>
      </p:sp>
      <p:pic>
        <p:nvPicPr>
          <p:cNvPr id="33" name="Image 3">
            <a:extLst>
              <a:ext uri="{FF2B5EF4-FFF2-40B4-BE49-F238E27FC236}">
                <a16:creationId xmlns:a16="http://schemas.microsoft.com/office/drawing/2014/main" id="{FE2A28AE-15D6-D8BE-A2E5-DB56801B2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874" y="4176638"/>
            <a:ext cx="1870419" cy="1669299"/>
          </a:xfrm>
          <a:prstGeom prst="rect">
            <a:avLst/>
          </a:prstGeom>
        </p:spPr>
      </p:pic>
      <p:sp>
        <p:nvSpPr>
          <p:cNvPr id="3" name="ZoneTexte 11">
            <a:extLst>
              <a:ext uri="{FF2B5EF4-FFF2-40B4-BE49-F238E27FC236}">
                <a16:creationId xmlns:a16="http://schemas.microsoft.com/office/drawing/2014/main" id="{79E8C545-8CB1-859B-72B7-83D9F3881C35}"/>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Tree>
    <p:custDataLst>
      <p:tags r:id="rId1"/>
    </p:custDataLst>
    <p:extLst>
      <p:ext uri="{BB962C8B-B14F-4D97-AF65-F5344CB8AC3E}">
        <p14:creationId xmlns:p14="http://schemas.microsoft.com/office/powerpoint/2010/main" val="488163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a:latin typeface="+mj-lt"/>
              </a:rPr>
              <a:t>Expectations</a:t>
            </a:r>
            <a:endParaRPr lang="en-US" dirty="0">
              <a:latin typeface="+mj-lt"/>
            </a:endParaRP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18" name="ZoneTexte 7">
            <a:extLst>
              <a:ext uri="{FF2B5EF4-FFF2-40B4-BE49-F238E27FC236}">
                <a16:creationId xmlns:a16="http://schemas.microsoft.com/office/drawing/2014/main" id="{C1C86F08-D367-43F1-7A8A-30423566589A}"/>
              </a:ext>
            </a:extLst>
          </p:cNvPr>
          <p:cNvSpPr txBox="1"/>
          <p:nvPr/>
        </p:nvSpPr>
        <p:spPr>
          <a:xfrm>
            <a:off x="1995170" y="2776885"/>
            <a:ext cx="3914273" cy="2985433"/>
          </a:xfrm>
          <a:prstGeom prst="rect">
            <a:avLst/>
          </a:prstGeom>
          <a:solidFill>
            <a:schemeClr val="accent1">
              <a:lumMod val="20000"/>
              <a:lumOff val="80000"/>
            </a:schemeClr>
          </a:solidFill>
        </p:spPr>
        <p:txBody>
          <a:bodyPr wrap="square" rtlCol="0">
            <a:spAutoFit/>
          </a:bodyPr>
          <a:lstStyle/>
          <a:p>
            <a:pPr algn="ctr"/>
            <a:r>
              <a:rPr lang="fr-FR" sz="2000" b="1" dirty="0" err="1"/>
              <a:t>B2B</a:t>
            </a:r>
            <a:endParaRPr lang="fr-FR" sz="2000" b="1" dirty="0"/>
          </a:p>
          <a:p>
            <a:pPr algn="ctr"/>
            <a:r>
              <a:rPr lang="fr-FR" sz="2000" b="1" dirty="0" err="1"/>
              <a:t>Complex</a:t>
            </a:r>
            <a:r>
              <a:rPr lang="fr-FR" sz="2000" b="1" dirty="0"/>
              <a:t>, </a:t>
            </a:r>
            <a:r>
              <a:rPr lang="fr-FR" sz="2000" b="1" dirty="0" err="1"/>
              <a:t>precise</a:t>
            </a:r>
            <a:r>
              <a:rPr lang="fr-FR" sz="2000" b="1" dirty="0"/>
              <a:t> and objective</a:t>
            </a:r>
          </a:p>
          <a:p>
            <a:pPr algn="ctr"/>
            <a:endParaRPr lang="fr-FR" sz="2000" b="1" dirty="0"/>
          </a:p>
          <a:p>
            <a:pPr marL="171450" indent="-171450">
              <a:buFont typeface="Arial" panose="020B0604020202020204" pitchFamily="34" charset="0"/>
              <a:buChar char="•"/>
            </a:pPr>
            <a:r>
              <a:rPr lang="fr-FR" sz="1200" b="1" dirty="0"/>
              <a:t>TCO</a:t>
            </a:r>
          </a:p>
          <a:p>
            <a:pPr marL="171450" indent="-171450">
              <a:buFont typeface="Arial" panose="020B0604020202020204" pitchFamily="34" charset="0"/>
              <a:buChar char="•"/>
            </a:pPr>
            <a:endParaRPr lang="fr-FR" sz="1200" b="1" dirty="0"/>
          </a:p>
          <a:p>
            <a:pPr marL="171450" indent="-171450">
              <a:buFont typeface="Arial" panose="020B0604020202020204" pitchFamily="34" charset="0"/>
              <a:buChar char="•"/>
            </a:pPr>
            <a:r>
              <a:rPr lang="fr-FR" sz="1200" b="1" dirty="0"/>
              <a:t>Services</a:t>
            </a:r>
          </a:p>
          <a:p>
            <a:pPr marL="171450" indent="-171450">
              <a:buFont typeface="Arial" panose="020B0604020202020204" pitchFamily="34" charset="0"/>
              <a:buChar char="•"/>
            </a:pPr>
            <a:endParaRPr lang="fr-FR" sz="1200" b="1" dirty="0"/>
          </a:p>
          <a:p>
            <a:pPr marL="171450" indent="-171450">
              <a:buFont typeface="Arial" panose="020B0604020202020204" pitchFamily="34" charset="0"/>
              <a:buChar char="•"/>
            </a:pPr>
            <a:r>
              <a:rPr lang="fr-FR" sz="1200" b="1" dirty="0"/>
              <a:t>Taxes</a:t>
            </a:r>
          </a:p>
          <a:p>
            <a:pPr marL="171450" indent="-171450">
              <a:buFont typeface="Arial" panose="020B0604020202020204" pitchFamily="34" charset="0"/>
              <a:buChar char="•"/>
            </a:pPr>
            <a:endParaRPr lang="fr-FR" sz="1200" b="1" dirty="0"/>
          </a:p>
          <a:p>
            <a:pPr marL="171450" indent="-171450">
              <a:buFont typeface="Arial" panose="020B0604020202020204" pitchFamily="34" charset="0"/>
              <a:buChar char="•"/>
            </a:pPr>
            <a:r>
              <a:rPr lang="en-US" sz="1200" b="1" dirty="0"/>
              <a:t>Car policy (according to fleet size)</a:t>
            </a:r>
            <a:endParaRPr lang="fr-FR" sz="1200" b="1" dirty="0"/>
          </a:p>
          <a:p>
            <a:pPr marL="171450" indent="-171450">
              <a:buFont typeface="Arial" panose="020B0604020202020204" pitchFamily="34" charset="0"/>
              <a:buChar char="•"/>
            </a:pPr>
            <a:endParaRPr lang="fr-FR" sz="1200" b="1" dirty="0"/>
          </a:p>
          <a:p>
            <a:pPr marL="171450" indent="-171450">
              <a:buFont typeface="Arial" panose="020B0604020202020204" pitchFamily="34" charset="0"/>
              <a:buChar char="•"/>
            </a:pPr>
            <a:r>
              <a:rPr lang="fr-FR" sz="1200" b="1" dirty="0" err="1"/>
              <a:t>Benefits</a:t>
            </a:r>
            <a:r>
              <a:rPr lang="fr-FR" sz="1200" b="1" dirty="0"/>
              <a:t> of </a:t>
            </a:r>
            <a:r>
              <a:rPr lang="fr-FR" sz="1200" b="1" dirty="0" err="1"/>
              <a:t>any</a:t>
            </a:r>
            <a:r>
              <a:rPr lang="fr-FR" sz="1200" b="1" dirty="0"/>
              <a:t> </a:t>
            </a:r>
            <a:r>
              <a:rPr lang="fr-FR" sz="1200" b="1" dirty="0" err="1"/>
              <a:t>kind</a:t>
            </a:r>
            <a:endParaRPr lang="fr-FR" sz="1400" dirty="0"/>
          </a:p>
        </p:txBody>
      </p:sp>
      <p:sp>
        <p:nvSpPr>
          <p:cNvPr id="32" name="ZoneTexte 10">
            <a:extLst>
              <a:ext uri="{FF2B5EF4-FFF2-40B4-BE49-F238E27FC236}">
                <a16:creationId xmlns:a16="http://schemas.microsoft.com/office/drawing/2014/main" id="{760487D3-F10B-677F-7FF8-C584CCF969C2}"/>
              </a:ext>
            </a:extLst>
          </p:cNvPr>
          <p:cNvSpPr txBox="1"/>
          <p:nvPr/>
        </p:nvSpPr>
        <p:spPr>
          <a:xfrm>
            <a:off x="6018231" y="2776050"/>
            <a:ext cx="3914273" cy="2923877"/>
          </a:xfrm>
          <a:prstGeom prst="rect">
            <a:avLst/>
          </a:prstGeom>
          <a:solidFill>
            <a:schemeClr val="accent1">
              <a:lumMod val="20000"/>
              <a:lumOff val="80000"/>
            </a:schemeClr>
          </a:solidFill>
        </p:spPr>
        <p:txBody>
          <a:bodyPr wrap="square" rtlCol="0">
            <a:spAutoFit/>
          </a:bodyPr>
          <a:lstStyle/>
          <a:p>
            <a:pPr algn="ctr"/>
            <a:r>
              <a:rPr lang="fr-FR" sz="2000" b="1" dirty="0" err="1"/>
              <a:t>B2C</a:t>
            </a:r>
            <a:endParaRPr lang="fr-FR" sz="2000" b="1" dirty="0"/>
          </a:p>
          <a:p>
            <a:pPr algn="ctr"/>
            <a:r>
              <a:rPr lang="fr-FR" sz="2000" b="1" dirty="0"/>
              <a:t>Simple but subjective</a:t>
            </a:r>
          </a:p>
          <a:p>
            <a:pPr algn="ctr"/>
            <a:endParaRPr lang="fr-FR" sz="2400" dirty="0"/>
          </a:p>
          <a:p>
            <a:pPr marL="342900" indent="-342900">
              <a:buFont typeface="Arial" panose="020B0604020202020204" pitchFamily="34" charset="0"/>
              <a:buChar char="•"/>
            </a:pPr>
            <a:r>
              <a:rPr lang="fr-FR" sz="1200" b="1" dirty="0"/>
              <a:t>Price / Discount</a:t>
            </a:r>
          </a:p>
          <a:p>
            <a:pPr marL="342900" indent="-342900">
              <a:buFont typeface="Arial" panose="020B0604020202020204" pitchFamily="34" charset="0"/>
              <a:buChar char="•"/>
            </a:pPr>
            <a:endParaRPr lang="fr-FR" sz="1200" b="1" dirty="0"/>
          </a:p>
          <a:p>
            <a:pPr marL="342900" indent="-342900">
              <a:buFont typeface="Arial" panose="020B0604020202020204" pitchFamily="34" charset="0"/>
              <a:buChar char="•"/>
            </a:pPr>
            <a:endParaRPr lang="fr-FR" sz="1200" b="1" dirty="0"/>
          </a:p>
          <a:p>
            <a:pPr marL="342900" indent="-342900">
              <a:buFont typeface="Arial" panose="020B0604020202020204" pitchFamily="34" charset="0"/>
              <a:buChar char="•"/>
            </a:pPr>
            <a:r>
              <a:rPr lang="fr-FR" sz="1200" b="1" dirty="0"/>
              <a:t>Equipment</a:t>
            </a:r>
          </a:p>
          <a:p>
            <a:pPr marL="342900" indent="-342900">
              <a:buFont typeface="Arial" panose="020B0604020202020204" pitchFamily="34" charset="0"/>
              <a:buChar char="•"/>
            </a:pPr>
            <a:endParaRPr lang="fr-FR" sz="1200" b="1" dirty="0"/>
          </a:p>
          <a:p>
            <a:pPr marL="342900" indent="-342900">
              <a:buFont typeface="Arial" panose="020B0604020202020204" pitchFamily="34" charset="0"/>
              <a:buChar char="•"/>
            </a:pPr>
            <a:endParaRPr lang="fr-FR" sz="1200" b="1" dirty="0"/>
          </a:p>
          <a:p>
            <a:pPr marL="342900" indent="-342900">
              <a:buFont typeface="Arial" panose="020B0604020202020204" pitchFamily="34" charset="0"/>
              <a:buChar char="•"/>
            </a:pPr>
            <a:r>
              <a:rPr lang="fr-FR" sz="1200" b="1" dirty="0"/>
              <a:t>Driving </a:t>
            </a:r>
            <a:r>
              <a:rPr lang="fr-FR" sz="1200" b="1" dirty="0" err="1"/>
              <a:t>pleasure</a:t>
            </a:r>
            <a:endParaRPr lang="fr-FR" sz="1200" b="1" dirty="0"/>
          </a:p>
          <a:p>
            <a:pPr marL="342900" indent="-342900">
              <a:buFont typeface="Arial" panose="020B0604020202020204" pitchFamily="34" charset="0"/>
              <a:buChar char="•"/>
            </a:pPr>
            <a:endParaRPr lang="fr-FR" dirty="0"/>
          </a:p>
          <a:p>
            <a:pPr marL="342900" indent="-342900">
              <a:buFont typeface="Arial" panose="020B0604020202020204" pitchFamily="34" charset="0"/>
              <a:buChar char="•"/>
            </a:pPr>
            <a:endParaRPr lang="fr-FR" dirty="0"/>
          </a:p>
        </p:txBody>
      </p:sp>
      <p:sp>
        <p:nvSpPr>
          <p:cNvPr id="3" name="ZoneTexte 11">
            <a:extLst>
              <a:ext uri="{FF2B5EF4-FFF2-40B4-BE49-F238E27FC236}">
                <a16:creationId xmlns:a16="http://schemas.microsoft.com/office/drawing/2014/main" id="{FFD3D401-D109-A1EE-A334-0CE762449600}"/>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Tree>
    <p:custDataLst>
      <p:tags r:id="rId1"/>
    </p:custDataLst>
    <p:extLst>
      <p:ext uri="{BB962C8B-B14F-4D97-AF65-F5344CB8AC3E}">
        <p14:creationId xmlns:p14="http://schemas.microsoft.com/office/powerpoint/2010/main" val="288004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D0871-C500-4BCB-87AA-9FFAD9127684}"/>
              </a:ext>
            </a:extLst>
          </p:cNvPr>
          <p:cNvSpPr/>
          <p:nvPr/>
        </p:nvSpPr>
        <p:spPr>
          <a:xfrm>
            <a:off x="178895" y="2583230"/>
            <a:ext cx="11124105"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EC49C-8CC6-41AA-B83F-A13598DD521F}"/>
              </a:ext>
            </a:extLst>
          </p:cNvPr>
          <p:cNvPicPr>
            <a:picLocks noChangeAspect="1"/>
          </p:cNvPicPr>
          <p:nvPr/>
        </p:nvPicPr>
        <p:blipFill>
          <a:blip r:embed="rId2"/>
          <a:stretch>
            <a:fillRect/>
          </a:stretch>
        </p:blipFill>
        <p:spPr>
          <a:xfrm>
            <a:off x="10883574" y="3852356"/>
            <a:ext cx="419158" cy="438211"/>
          </a:xfrm>
          <a:prstGeom prst="rect">
            <a:avLst/>
          </a:prstGeom>
        </p:spPr>
      </p:pic>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269890" y="6446168"/>
            <a:ext cx="3144883" cy="276999"/>
          </a:xfrm>
          <a:prstGeom prst="rect">
            <a:avLst/>
          </a:prstGeom>
          <a:noFill/>
        </p:spPr>
        <p:txBody>
          <a:bodyPr wrap="square" rtlCol="0">
            <a:spAutoFit/>
          </a:bodyPr>
          <a:lstStyle/>
          <a:p>
            <a:pPr algn="ctr"/>
            <a:r>
              <a:rPr lang="en-US" sz="1200" b="1" i="1" dirty="0">
                <a:solidFill>
                  <a:schemeClr val="bg1"/>
                </a:solidFill>
              </a:rPr>
              <a:t>Click on the left and right arrows</a:t>
            </a:r>
          </a:p>
        </p:txBody>
      </p:sp>
      <p:pic>
        <p:nvPicPr>
          <p:cNvPr id="11" name="Picture 10">
            <a:extLst>
              <a:ext uri="{FF2B5EF4-FFF2-40B4-BE49-F238E27FC236}">
                <a16:creationId xmlns:a16="http://schemas.microsoft.com/office/drawing/2014/main" id="{043E394C-98AA-5221-EC7B-622F8DA02AE7}"/>
              </a:ext>
            </a:extLst>
          </p:cNvPr>
          <p:cNvPicPr>
            <a:picLocks noChangeAspect="1"/>
          </p:cNvPicPr>
          <p:nvPr/>
        </p:nvPicPr>
        <p:blipFill>
          <a:blip r:embed="rId3"/>
          <a:stretch>
            <a:fillRect/>
          </a:stretch>
        </p:blipFill>
        <p:spPr>
          <a:xfrm>
            <a:off x="241401" y="3794976"/>
            <a:ext cx="285790" cy="447737"/>
          </a:xfrm>
          <a:prstGeom prst="rect">
            <a:avLst/>
          </a:prstGeom>
        </p:spPr>
      </p:pic>
      <p:sp>
        <p:nvSpPr>
          <p:cNvPr id="12" name="Rectangle 67">
            <a:extLst>
              <a:ext uri="{FF2B5EF4-FFF2-40B4-BE49-F238E27FC236}">
                <a16:creationId xmlns:a16="http://schemas.microsoft.com/office/drawing/2014/main" id="{B5EFC97D-279D-21C4-D960-286F58DC9A70}"/>
              </a:ext>
            </a:extLst>
          </p:cNvPr>
          <p:cNvSpPr/>
          <p:nvPr/>
        </p:nvSpPr>
        <p:spPr>
          <a:xfrm>
            <a:off x="742641" y="4892686"/>
            <a:ext cx="3021306" cy="360045"/>
          </a:xfrm>
          <a:prstGeom prst="pentagon">
            <a:avLst/>
          </a:prstGeom>
          <a:noFill/>
          <a:ln>
            <a:noFill/>
          </a:ln>
        </p:spPr>
        <p:txBody>
          <a:bodyPr wrap="square" lIns="91440" tIns="45720" rIns="91440" bIns="45720" anchor="t">
            <a:spAutoFit/>
          </a:bodyPr>
          <a:lstStyle/>
          <a:p>
            <a:pPr algn="ctr"/>
            <a:r>
              <a:rPr lang="fr-BE" sz="1200" dirty="0" err="1">
                <a:solidFill>
                  <a:schemeClr val="bg1"/>
                </a:solidFill>
                <a:latin typeface="Encode Sans Expanded Black"/>
                <a:cs typeface="Arial"/>
              </a:rPr>
              <a:t>CAFE</a:t>
            </a:r>
            <a:r>
              <a:rPr lang="fr-BE" sz="1200" dirty="0">
                <a:solidFill>
                  <a:schemeClr val="bg1"/>
                </a:solidFill>
                <a:latin typeface="Encode Sans Expanded Black"/>
                <a:cs typeface="Arial"/>
              </a:rPr>
              <a:t> plan</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16" name="ZoneTexte 32">
            <a:extLst>
              <a:ext uri="{FF2B5EF4-FFF2-40B4-BE49-F238E27FC236}">
                <a16:creationId xmlns:a16="http://schemas.microsoft.com/office/drawing/2014/main" id="{8D7568AC-FFCF-F161-F26D-DDA497B6B3CC}"/>
              </a:ext>
            </a:extLst>
          </p:cNvPr>
          <p:cNvSpPr txBox="1"/>
          <p:nvPr/>
        </p:nvSpPr>
        <p:spPr>
          <a:xfrm>
            <a:off x="4319425" y="3528411"/>
            <a:ext cx="5489717" cy="954107"/>
          </a:xfrm>
          <a:prstGeom prst="rect">
            <a:avLst/>
          </a:prstGeom>
          <a:noFill/>
        </p:spPr>
        <p:txBody>
          <a:bodyPr wrap="square">
            <a:spAutoFit/>
          </a:bodyPr>
          <a:lstStyle/>
          <a:p>
            <a:pPr fontAlgn="base"/>
            <a:r>
              <a:rPr lang="en-US" sz="1400" dirty="0">
                <a:solidFill>
                  <a:schemeClr val="bg1"/>
                </a:solidFill>
              </a:rPr>
              <a:t>Since 2020, the European Corporate Average Fuel Economy (CAFE) standard can impose heavy fines on manufacturers that do not meet the targets, i.e. €95 per vehicle for every gram they exceed the target by. </a:t>
            </a:r>
            <a:endParaRPr lang="fr-FR" sz="1400" dirty="0">
              <a:solidFill>
                <a:schemeClr val="bg1"/>
              </a:solidFill>
            </a:endParaRPr>
          </a:p>
        </p:txBody>
      </p:sp>
      <p:pic>
        <p:nvPicPr>
          <p:cNvPr id="20" name="Image 5">
            <a:extLst>
              <a:ext uri="{FF2B5EF4-FFF2-40B4-BE49-F238E27FC236}">
                <a16:creationId xmlns:a16="http://schemas.microsoft.com/office/drawing/2014/main" id="{F05A74DA-7B63-002A-9D60-D79CA21F1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57" y="2970188"/>
            <a:ext cx="3021306" cy="1855110"/>
          </a:xfrm>
          <a:prstGeom prst="rect">
            <a:avLst/>
          </a:prstGeom>
        </p:spPr>
      </p:pic>
      <p:sp>
        <p:nvSpPr>
          <p:cNvPr id="2" name="Titre 1">
            <a:extLst>
              <a:ext uri="{FF2B5EF4-FFF2-40B4-BE49-F238E27FC236}">
                <a16:creationId xmlns:a16="http://schemas.microsoft.com/office/drawing/2014/main" id="{9B2F706E-4F3F-E1A8-FE4B-921020941794}"/>
              </a:ext>
            </a:extLst>
          </p:cNvPr>
          <p:cNvSpPr txBox="1">
            <a:spLocks/>
          </p:cNvSpPr>
          <p:nvPr/>
        </p:nvSpPr>
        <p:spPr>
          <a:xfrm>
            <a:off x="269890" y="1391411"/>
            <a:ext cx="10436210" cy="1118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400" dirty="0">
                <a:solidFill>
                  <a:schemeClr val="tx1"/>
                </a:solidFill>
                <a:latin typeface="Encode Sans Expanded" panose="00000505000000000000" pitchFamily="2" charset="0"/>
              </a:rPr>
              <a:t>As the world faces climate change, mindsets have evolved. The </a:t>
            </a:r>
            <a:r>
              <a:rPr lang="en-US" sz="1400" b="1" dirty="0">
                <a:solidFill>
                  <a:srgbClr val="243782"/>
                </a:solidFill>
                <a:latin typeface="Encode Sans Expanded" panose="00000505000000000000" pitchFamily="2" charset="0"/>
              </a:rPr>
              <a:t>energy transition </a:t>
            </a:r>
            <a:r>
              <a:rPr lang="en-US" sz="1400" dirty="0">
                <a:solidFill>
                  <a:schemeClr val="tx1"/>
                </a:solidFill>
                <a:latin typeface="Encode Sans Expanded" panose="00000505000000000000" pitchFamily="2" charset="0"/>
              </a:rPr>
              <a:t>has become a priority.</a:t>
            </a:r>
          </a:p>
          <a:p>
            <a:endParaRPr lang="en-US" sz="1400" dirty="0">
              <a:solidFill>
                <a:schemeClr val="tx1"/>
              </a:solidFill>
              <a:latin typeface="Encode Sans Expanded" panose="00000505000000000000" pitchFamily="2" charset="0"/>
            </a:endParaRPr>
          </a:p>
          <a:p>
            <a:r>
              <a:rPr lang="en-US" sz="1400" dirty="0">
                <a:solidFill>
                  <a:schemeClr val="tx1"/>
                </a:solidFill>
                <a:latin typeface="Encode Sans Expanded" panose="00000505000000000000" pitchFamily="2" charset="0"/>
              </a:rPr>
              <a:t>The authorities have set regulations, standards and targets to combat the emissions that are responsible for global warming.</a:t>
            </a:r>
            <a:endParaRPr lang="fr-FR" sz="1400" dirty="0">
              <a:solidFill>
                <a:schemeClr val="tx1"/>
              </a:solidFill>
              <a:latin typeface="Encode Sans Expanded" panose="00000505000000000000" pitchFamily="2" charset="0"/>
            </a:endParaRPr>
          </a:p>
        </p:txBody>
      </p:sp>
      <p:sp>
        <p:nvSpPr>
          <p:cNvPr id="3" name="TextBox 12">
            <a:extLst>
              <a:ext uri="{FF2B5EF4-FFF2-40B4-BE49-F238E27FC236}">
                <a16:creationId xmlns:a16="http://schemas.microsoft.com/office/drawing/2014/main" id="{63ACE2B2-E42C-A33E-2E7C-6974229BB44B}"/>
              </a:ext>
            </a:extLst>
          </p:cNvPr>
          <p:cNvSpPr txBox="1"/>
          <p:nvPr/>
        </p:nvSpPr>
        <p:spPr>
          <a:xfrm>
            <a:off x="178895" y="712001"/>
            <a:ext cx="611505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endParaRPr lang="en-US" dirty="0">
              <a:solidFill>
                <a:schemeClr val="bg1"/>
              </a:solidFill>
              <a:latin typeface="+mj-lt"/>
            </a:endParaRPr>
          </a:p>
        </p:txBody>
      </p:sp>
    </p:spTree>
    <p:extLst>
      <p:ext uri="{BB962C8B-B14F-4D97-AF65-F5344CB8AC3E}">
        <p14:creationId xmlns:p14="http://schemas.microsoft.com/office/powerpoint/2010/main" val="1451014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BE" dirty="0" err="1">
                <a:latin typeface="+mj-lt"/>
              </a:rPr>
              <a:t>Purchase</a:t>
            </a:r>
            <a:r>
              <a:rPr lang="fr-BE" dirty="0">
                <a:latin typeface="+mj-lt"/>
              </a:rPr>
              <a:t> process</a:t>
            </a: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18" name="ZoneTexte 7">
            <a:extLst>
              <a:ext uri="{FF2B5EF4-FFF2-40B4-BE49-F238E27FC236}">
                <a16:creationId xmlns:a16="http://schemas.microsoft.com/office/drawing/2014/main" id="{C1C86F08-D367-43F1-7A8A-30423566589A}"/>
              </a:ext>
            </a:extLst>
          </p:cNvPr>
          <p:cNvSpPr txBox="1"/>
          <p:nvPr/>
        </p:nvSpPr>
        <p:spPr>
          <a:xfrm>
            <a:off x="1995170" y="2776885"/>
            <a:ext cx="3914273" cy="3170099"/>
          </a:xfrm>
          <a:prstGeom prst="rect">
            <a:avLst/>
          </a:prstGeom>
          <a:solidFill>
            <a:schemeClr val="accent1">
              <a:lumMod val="20000"/>
              <a:lumOff val="80000"/>
            </a:schemeClr>
          </a:solidFill>
        </p:spPr>
        <p:txBody>
          <a:bodyPr wrap="square" rtlCol="0">
            <a:spAutoFit/>
          </a:bodyPr>
          <a:lstStyle/>
          <a:p>
            <a:pPr algn="ctr"/>
            <a:r>
              <a:rPr lang="fr-FR" sz="2000" b="1" dirty="0" err="1"/>
              <a:t>B2B</a:t>
            </a:r>
            <a:endParaRPr lang="fr-FR" sz="2000" b="1" dirty="0"/>
          </a:p>
          <a:p>
            <a:pPr algn="ctr"/>
            <a:r>
              <a:rPr lang="fr-FR" sz="2000" b="1" dirty="0"/>
              <a:t>Multiple stages</a:t>
            </a:r>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p:txBody>
      </p:sp>
      <p:sp>
        <p:nvSpPr>
          <p:cNvPr id="32" name="ZoneTexte 10">
            <a:extLst>
              <a:ext uri="{FF2B5EF4-FFF2-40B4-BE49-F238E27FC236}">
                <a16:creationId xmlns:a16="http://schemas.microsoft.com/office/drawing/2014/main" id="{760487D3-F10B-677F-7FF8-C584CCF969C2}"/>
              </a:ext>
            </a:extLst>
          </p:cNvPr>
          <p:cNvSpPr txBox="1"/>
          <p:nvPr/>
        </p:nvSpPr>
        <p:spPr>
          <a:xfrm>
            <a:off x="6018231" y="2776050"/>
            <a:ext cx="3914273" cy="3293209"/>
          </a:xfrm>
          <a:prstGeom prst="rect">
            <a:avLst/>
          </a:prstGeom>
          <a:solidFill>
            <a:schemeClr val="accent1">
              <a:lumMod val="20000"/>
              <a:lumOff val="80000"/>
            </a:schemeClr>
          </a:solidFill>
        </p:spPr>
        <p:txBody>
          <a:bodyPr wrap="square" rtlCol="0">
            <a:spAutoFit/>
          </a:bodyPr>
          <a:lstStyle/>
          <a:p>
            <a:pPr algn="ctr"/>
            <a:r>
              <a:rPr lang="fr-FR" sz="2000" b="1" dirty="0" err="1"/>
              <a:t>B2C</a:t>
            </a:r>
            <a:endParaRPr lang="fr-FR" sz="2000" b="1" dirty="0"/>
          </a:p>
          <a:p>
            <a:pPr algn="ctr"/>
            <a:r>
              <a:rPr lang="fr-FR" sz="2000" b="1" dirty="0"/>
              <a:t>One single stage</a:t>
            </a:r>
          </a:p>
          <a:p>
            <a:pPr algn="ctr"/>
            <a:endParaRPr lang="fr-FR" sz="24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11" name="Image 3">
            <a:extLst>
              <a:ext uri="{FF2B5EF4-FFF2-40B4-BE49-F238E27FC236}">
                <a16:creationId xmlns:a16="http://schemas.microsoft.com/office/drawing/2014/main" id="{74E86B65-4A35-49D9-1BA3-53886CFAB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645" y="3682549"/>
            <a:ext cx="901381" cy="2131500"/>
          </a:xfrm>
          <a:prstGeom prst="rect">
            <a:avLst/>
          </a:prstGeom>
        </p:spPr>
      </p:pic>
      <p:pic>
        <p:nvPicPr>
          <p:cNvPr id="12" name="Image 12">
            <a:extLst>
              <a:ext uri="{FF2B5EF4-FFF2-40B4-BE49-F238E27FC236}">
                <a16:creationId xmlns:a16="http://schemas.microsoft.com/office/drawing/2014/main" id="{AC93E982-B2F2-A286-E1F0-F48602708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982" y="3663359"/>
            <a:ext cx="901614" cy="2178901"/>
          </a:xfrm>
          <a:prstGeom prst="rect">
            <a:avLst/>
          </a:prstGeom>
        </p:spPr>
      </p:pic>
      <p:sp>
        <p:nvSpPr>
          <p:cNvPr id="3" name="ZoneTexte 11">
            <a:extLst>
              <a:ext uri="{FF2B5EF4-FFF2-40B4-BE49-F238E27FC236}">
                <a16:creationId xmlns:a16="http://schemas.microsoft.com/office/drawing/2014/main" id="{A10E4E16-F7DF-5AE0-C32C-D6D77762A91A}"/>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Tree>
    <p:extLst>
      <p:ext uri="{BB962C8B-B14F-4D97-AF65-F5344CB8AC3E}">
        <p14:creationId xmlns:p14="http://schemas.microsoft.com/office/powerpoint/2010/main" val="1372067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FR" dirty="0">
                <a:latin typeface="+mj-lt"/>
              </a:rPr>
              <a:t>Sales cycle duration</a:t>
            </a: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18" name="ZoneTexte 7">
            <a:extLst>
              <a:ext uri="{FF2B5EF4-FFF2-40B4-BE49-F238E27FC236}">
                <a16:creationId xmlns:a16="http://schemas.microsoft.com/office/drawing/2014/main" id="{C1C86F08-D367-43F1-7A8A-30423566589A}"/>
              </a:ext>
            </a:extLst>
          </p:cNvPr>
          <p:cNvSpPr txBox="1"/>
          <p:nvPr/>
        </p:nvSpPr>
        <p:spPr>
          <a:xfrm>
            <a:off x="1995170" y="2776885"/>
            <a:ext cx="3914273" cy="2862322"/>
          </a:xfrm>
          <a:prstGeom prst="rect">
            <a:avLst/>
          </a:prstGeom>
          <a:solidFill>
            <a:schemeClr val="accent1">
              <a:lumMod val="20000"/>
              <a:lumOff val="80000"/>
            </a:schemeClr>
          </a:solidFill>
        </p:spPr>
        <p:txBody>
          <a:bodyPr wrap="square" rtlCol="0">
            <a:spAutoFit/>
          </a:bodyPr>
          <a:lstStyle/>
          <a:p>
            <a:pPr algn="ctr"/>
            <a:r>
              <a:rPr lang="fr-FR" sz="2000" b="1" dirty="0" err="1"/>
              <a:t>B2B</a:t>
            </a:r>
            <a:endParaRPr lang="fr-FR" sz="2000" b="1" dirty="0"/>
          </a:p>
          <a:p>
            <a:pPr algn="ctr"/>
            <a:r>
              <a:rPr lang="fr-FR" sz="2000" b="1" dirty="0"/>
              <a:t>Long</a:t>
            </a:r>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p:txBody>
      </p:sp>
      <p:sp>
        <p:nvSpPr>
          <p:cNvPr id="32" name="ZoneTexte 10">
            <a:extLst>
              <a:ext uri="{FF2B5EF4-FFF2-40B4-BE49-F238E27FC236}">
                <a16:creationId xmlns:a16="http://schemas.microsoft.com/office/drawing/2014/main" id="{760487D3-F10B-677F-7FF8-C584CCF969C2}"/>
              </a:ext>
            </a:extLst>
          </p:cNvPr>
          <p:cNvSpPr txBox="1"/>
          <p:nvPr/>
        </p:nvSpPr>
        <p:spPr>
          <a:xfrm>
            <a:off x="6018231" y="2776050"/>
            <a:ext cx="3914273" cy="2739211"/>
          </a:xfrm>
          <a:prstGeom prst="rect">
            <a:avLst/>
          </a:prstGeom>
          <a:solidFill>
            <a:schemeClr val="accent1">
              <a:lumMod val="20000"/>
              <a:lumOff val="80000"/>
            </a:schemeClr>
          </a:solidFill>
        </p:spPr>
        <p:txBody>
          <a:bodyPr wrap="square" rtlCol="0">
            <a:spAutoFit/>
          </a:bodyPr>
          <a:lstStyle/>
          <a:p>
            <a:pPr algn="ctr"/>
            <a:r>
              <a:rPr lang="fr-FR" sz="2000" b="1" dirty="0" err="1"/>
              <a:t>B2C</a:t>
            </a:r>
            <a:endParaRPr lang="fr-FR" sz="2000" b="1" dirty="0"/>
          </a:p>
          <a:p>
            <a:pPr algn="ctr"/>
            <a:r>
              <a:rPr lang="fr-FR" sz="2000" b="1" dirty="0"/>
              <a:t>Short</a:t>
            </a:r>
          </a:p>
          <a:p>
            <a:pPr algn="ctr"/>
            <a:endParaRPr lang="fr-FR" sz="2400" dirty="0"/>
          </a:p>
          <a:p>
            <a:endParaRPr lang="fr-FR" dirty="0"/>
          </a:p>
          <a:p>
            <a:endParaRPr lang="fr-FR" dirty="0"/>
          </a:p>
          <a:p>
            <a:endParaRPr lang="fr-FR" dirty="0"/>
          </a:p>
          <a:p>
            <a:endParaRPr lang="fr-FR" dirty="0"/>
          </a:p>
          <a:p>
            <a:endParaRPr lang="fr-FR" dirty="0"/>
          </a:p>
          <a:p>
            <a:endParaRPr lang="fr-FR" dirty="0"/>
          </a:p>
        </p:txBody>
      </p:sp>
      <p:sp>
        <p:nvSpPr>
          <p:cNvPr id="14" name="TextBox 13">
            <a:extLst>
              <a:ext uri="{FF2B5EF4-FFF2-40B4-BE49-F238E27FC236}">
                <a16:creationId xmlns:a16="http://schemas.microsoft.com/office/drawing/2014/main" id="{44AC6114-1609-336A-40EB-F4BA8400884F}"/>
              </a:ext>
            </a:extLst>
          </p:cNvPr>
          <p:cNvSpPr txBox="1"/>
          <p:nvPr/>
        </p:nvSpPr>
        <p:spPr>
          <a:xfrm>
            <a:off x="2093119" y="3561715"/>
            <a:ext cx="3654539" cy="461665"/>
          </a:xfrm>
          <a:prstGeom prst="rect">
            <a:avLst/>
          </a:prstGeom>
          <a:noFill/>
        </p:spPr>
        <p:txBody>
          <a:bodyPr wrap="square">
            <a:spAutoFit/>
          </a:bodyPr>
          <a:lstStyle/>
          <a:p>
            <a:pPr marL="342900" indent="-342900">
              <a:buFont typeface="Arial" panose="020B0604020202020204" pitchFamily="34" charset="0"/>
              <a:buChar char="•"/>
            </a:pPr>
            <a:r>
              <a:rPr lang="en-US" sz="1200" b="1" dirty="0"/>
              <a:t>Multiple stages over quite a long period of time</a:t>
            </a:r>
            <a:endParaRPr lang="fr-FR" sz="1200" b="1" dirty="0"/>
          </a:p>
        </p:txBody>
      </p:sp>
      <p:sp>
        <p:nvSpPr>
          <p:cNvPr id="15" name="TextBox 14">
            <a:extLst>
              <a:ext uri="{FF2B5EF4-FFF2-40B4-BE49-F238E27FC236}">
                <a16:creationId xmlns:a16="http://schemas.microsoft.com/office/drawing/2014/main" id="{D61CE744-E980-499E-03F8-81469DAF4A33}"/>
              </a:ext>
            </a:extLst>
          </p:cNvPr>
          <p:cNvSpPr txBox="1"/>
          <p:nvPr/>
        </p:nvSpPr>
        <p:spPr>
          <a:xfrm>
            <a:off x="6141243" y="3561715"/>
            <a:ext cx="3654539" cy="461665"/>
          </a:xfrm>
          <a:prstGeom prst="rect">
            <a:avLst/>
          </a:prstGeom>
          <a:noFill/>
        </p:spPr>
        <p:txBody>
          <a:bodyPr wrap="square">
            <a:spAutoFit/>
          </a:bodyPr>
          <a:lstStyle/>
          <a:p>
            <a:pPr marL="342900" indent="-342900">
              <a:buFont typeface="Arial" panose="020B0604020202020204" pitchFamily="34" charset="0"/>
              <a:buChar char="•"/>
            </a:pPr>
            <a:r>
              <a:rPr lang="en-US" sz="1200" b="1" dirty="0"/>
              <a:t>Limited number of stages in a relatively short period of time</a:t>
            </a:r>
            <a:endParaRPr lang="fr-FR" sz="1200" b="1" dirty="0"/>
          </a:p>
        </p:txBody>
      </p:sp>
      <p:sp>
        <p:nvSpPr>
          <p:cNvPr id="3" name="ZoneTexte 11">
            <a:extLst>
              <a:ext uri="{FF2B5EF4-FFF2-40B4-BE49-F238E27FC236}">
                <a16:creationId xmlns:a16="http://schemas.microsoft.com/office/drawing/2014/main" id="{58E4FF6A-AF99-F88F-1D11-C6144A1FBE66}"/>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Tree>
    <p:custDataLst>
      <p:tags r:id="rId1"/>
    </p:custDataLst>
    <p:extLst>
      <p:ext uri="{BB962C8B-B14F-4D97-AF65-F5344CB8AC3E}">
        <p14:creationId xmlns:p14="http://schemas.microsoft.com/office/powerpoint/2010/main" val="3483001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FR" dirty="0" err="1">
                <a:latin typeface="+mj-lt"/>
              </a:rPr>
              <a:t>Contract</a:t>
            </a:r>
            <a:r>
              <a:rPr lang="fr-FR" dirty="0">
                <a:latin typeface="+mj-lt"/>
              </a:rPr>
              <a:t> </a:t>
            </a:r>
            <a:r>
              <a:rPr lang="fr-FR" dirty="0" err="1">
                <a:latin typeface="+mj-lt"/>
              </a:rPr>
              <a:t>term</a:t>
            </a:r>
            <a:endParaRPr lang="fr-FR" dirty="0">
              <a:latin typeface="+mj-lt"/>
            </a:endParaRP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18" name="ZoneTexte 7">
            <a:extLst>
              <a:ext uri="{FF2B5EF4-FFF2-40B4-BE49-F238E27FC236}">
                <a16:creationId xmlns:a16="http://schemas.microsoft.com/office/drawing/2014/main" id="{C1C86F08-D367-43F1-7A8A-30423566589A}"/>
              </a:ext>
            </a:extLst>
          </p:cNvPr>
          <p:cNvSpPr txBox="1"/>
          <p:nvPr/>
        </p:nvSpPr>
        <p:spPr>
          <a:xfrm>
            <a:off x="1995170" y="2776885"/>
            <a:ext cx="3914273" cy="2246769"/>
          </a:xfrm>
          <a:prstGeom prst="rect">
            <a:avLst/>
          </a:prstGeom>
          <a:solidFill>
            <a:schemeClr val="accent1">
              <a:lumMod val="20000"/>
              <a:lumOff val="80000"/>
            </a:schemeClr>
          </a:solidFill>
        </p:spPr>
        <p:txBody>
          <a:bodyPr wrap="square" rtlCol="0">
            <a:spAutoFit/>
          </a:bodyPr>
          <a:lstStyle/>
          <a:p>
            <a:pPr algn="ctr"/>
            <a:r>
              <a:rPr lang="fr-FR" sz="2000" b="1" dirty="0" err="1"/>
              <a:t>B2B</a:t>
            </a:r>
            <a:endParaRPr lang="fr-FR" sz="2000" b="1" dirty="0"/>
          </a:p>
          <a:p>
            <a:pPr algn="ctr"/>
            <a:r>
              <a:rPr lang="fr-FR" sz="2000" b="1" dirty="0"/>
              <a:t>Short</a:t>
            </a:r>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p:txBody>
      </p:sp>
      <p:sp>
        <p:nvSpPr>
          <p:cNvPr id="32" name="ZoneTexte 10">
            <a:extLst>
              <a:ext uri="{FF2B5EF4-FFF2-40B4-BE49-F238E27FC236}">
                <a16:creationId xmlns:a16="http://schemas.microsoft.com/office/drawing/2014/main" id="{760487D3-F10B-677F-7FF8-C584CCF969C2}"/>
              </a:ext>
            </a:extLst>
          </p:cNvPr>
          <p:cNvSpPr txBox="1"/>
          <p:nvPr/>
        </p:nvSpPr>
        <p:spPr>
          <a:xfrm>
            <a:off x="6018231" y="2776050"/>
            <a:ext cx="3914273" cy="2185214"/>
          </a:xfrm>
          <a:prstGeom prst="rect">
            <a:avLst/>
          </a:prstGeom>
          <a:solidFill>
            <a:schemeClr val="accent1">
              <a:lumMod val="20000"/>
              <a:lumOff val="80000"/>
            </a:schemeClr>
          </a:solidFill>
        </p:spPr>
        <p:txBody>
          <a:bodyPr wrap="square" rtlCol="0">
            <a:spAutoFit/>
          </a:bodyPr>
          <a:lstStyle/>
          <a:p>
            <a:pPr algn="ctr"/>
            <a:r>
              <a:rPr lang="fr-FR" sz="2000" b="1" dirty="0" err="1"/>
              <a:t>B2C</a:t>
            </a:r>
            <a:endParaRPr lang="fr-FR" sz="2000" b="1" dirty="0"/>
          </a:p>
          <a:p>
            <a:pPr algn="ctr"/>
            <a:r>
              <a:rPr lang="fr-FR" sz="2000" b="1" dirty="0"/>
              <a:t>Long</a:t>
            </a:r>
          </a:p>
          <a:p>
            <a:pPr algn="ctr"/>
            <a:endParaRPr lang="fr-FR" sz="2400" dirty="0"/>
          </a:p>
          <a:p>
            <a:endParaRPr lang="fr-FR" dirty="0"/>
          </a:p>
          <a:p>
            <a:endParaRPr lang="fr-FR" dirty="0"/>
          </a:p>
          <a:p>
            <a:endParaRPr lang="fr-FR" dirty="0"/>
          </a:p>
          <a:p>
            <a:endParaRPr lang="fr-FR" dirty="0"/>
          </a:p>
        </p:txBody>
      </p:sp>
      <p:sp>
        <p:nvSpPr>
          <p:cNvPr id="14" name="TextBox 13">
            <a:extLst>
              <a:ext uri="{FF2B5EF4-FFF2-40B4-BE49-F238E27FC236}">
                <a16:creationId xmlns:a16="http://schemas.microsoft.com/office/drawing/2014/main" id="{44AC6114-1609-336A-40EB-F4BA8400884F}"/>
              </a:ext>
            </a:extLst>
          </p:cNvPr>
          <p:cNvSpPr txBox="1"/>
          <p:nvPr/>
        </p:nvSpPr>
        <p:spPr>
          <a:xfrm>
            <a:off x="2093119" y="3561715"/>
            <a:ext cx="3654539" cy="276999"/>
          </a:xfrm>
          <a:prstGeom prst="rect">
            <a:avLst/>
          </a:prstGeom>
          <a:noFill/>
        </p:spPr>
        <p:txBody>
          <a:bodyPr wrap="square">
            <a:spAutoFit/>
          </a:bodyPr>
          <a:lstStyle/>
          <a:p>
            <a:pPr marL="342900" indent="-342900">
              <a:buFont typeface="Arial" panose="020B0604020202020204" pitchFamily="34" charset="0"/>
              <a:buChar char="•"/>
            </a:pPr>
            <a:r>
              <a:rPr lang="fr-FR" sz="1200" b="1" dirty="0" err="1"/>
              <a:t>Frequent</a:t>
            </a:r>
            <a:r>
              <a:rPr lang="fr-FR" sz="1200" b="1" dirty="0"/>
              <a:t> </a:t>
            </a:r>
            <a:r>
              <a:rPr lang="fr-FR" sz="1200" b="1" dirty="0" err="1"/>
              <a:t>renewal</a:t>
            </a:r>
            <a:r>
              <a:rPr lang="fr-FR" sz="1200" b="1" dirty="0"/>
              <a:t> (36 </a:t>
            </a:r>
            <a:r>
              <a:rPr lang="fr-FR" sz="1200" b="1" dirty="0" err="1"/>
              <a:t>months</a:t>
            </a:r>
            <a:r>
              <a:rPr lang="fr-FR" sz="1200" b="1" dirty="0"/>
              <a:t>)</a:t>
            </a:r>
          </a:p>
        </p:txBody>
      </p:sp>
      <p:sp>
        <p:nvSpPr>
          <p:cNvPr id="15" name="TextBox 14">
            <a:extLst>
              <a:ext uri="{FF2B5EF4-FFF2-40B4-BE49-F238E27FC236}">
                <a16:creationId xmlns:a16="http://schemas.microsoft.com/office/drawing/2014/main" id="{D61CE744-E980-499E-03F8-81469DAF4A33}"/>
              </a:ext>
            </a:extLst>
          </p:cNvPr>
          <p:cNvSpPr txBox="1"/>
          <p:nvPr/>
        </p:nvSpPr>
        <p:spPr>
          <a:xfrm>
            <a:off x="6141243" y="3561715"/>
            <a:ext cx="3654539" cy="461665"/>
          </a:xfrm>
          <a:prstGeom prst="rect">
            <a:avLst/>
          </a:prstGeom>
          <a:noFill/>
        </p:spPr>
        <p:txBody>
          <a:bodyPr wrap="square">
            <a:spAutoFit/>
          </a:bodyPr>
          <a:lstStyle/>
          <a:p>
            <a:pPr marL="342900" indent="-342900">
              <a:buFont typeface="Arial" panose="020B0604020202020204" pitchFamily="34" charset="0"/>
              <a:buChar char="•"/>
            </a:pPr>
            <a:r>
              <a:rPr lang="en-US" sz="1200" b="1" dirty="0"/>
              <a:t>Longer retention period</a:t>
            </a:r>
          </a:p>
          <a:p>
            <a:pPr marL="342900" indent="-342900">
              <a:buFont typeface="Arial" panose="020B0604020202020204" pitchFamily="34" charset="0"/>
              <a:buChar char="•"/>
            </a:pPr>
            <a:r>
              <a:rPr lang="en-US" sz="1200" b="1" dirty="0"/>
              <a:t>Unclear renewal date</a:t>
            </a:r>
            <a:endParaRPr lang="fr-FR" sz="1200" b="1" dirty="0"/>
          </a:p>
        </p:txBody>
      </p:sp>
      <p:sp>
        <p:nvSpPr>
          <p:cNvPr id="13" name="Rectangle 12">
            <a:extLst>
              <a:ext uri="{FF2B5EF4-FFF2-40B4-BE49-F238E27FC236}">
                <a16:creationId xmlns:a16="http://schemas.microsoft.com/office/drawing/2014/main" id="{CAB637C9-5032-6EEA-B2F9-F21AF5922A39}"/>
              </a:ext>
            </a:extLst>
          </p:cNvPr>
          <p:cNvSpPr/>
          <p:nvPr/>
        </p:nvSpPr>
        <p:spPr>
          <a:xfrm>
            <a:off x="4306685" y="5519663"/>
            <a:ext cx="3311929" cy="4673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Takeaways</a:t>
            </a:r>
            <a:endParaRPr lang="en-US" b="1" dirty="0"/>
          </a:p>
        </p:txBody>
      </p:sp>
      <p:sp>
        <p:nvSpPr>
          <p:cNvPr id="3" name="ZoneTexte 11">
            <a:extLst>
              <a:ext uri="{FF2B5EF4-FFF2-40B4-BE49-F238E27FC236}">
                <a16:creationId xmlns:a16="http://schemas.microsoft.com/office/drawing/2014/main" id="{422CBF53-18BE-975F-F0B5-4391E05322AA}"/>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Tree>
    <p:custDataLst>
      <p:tags r:id="rId1"/>
    </p:custDataLst>
    <p:extLst>
      <p:ext uri="{BB962C8B-B14F-4D97-AF65-F5344CB8AC3E}">
        <p14:creationId xmlns:p14="http://schemas.microsoft.com/office/powerpoint/2010/main" val="2187264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3" name="TextBox 12">
            <a:extLst>
              <a:ext uri="{FF2B5EF4-FFF2-40B4-BE49-F238E27FC236}">
                <a16:creationId xmlns:a16="http://schemas.microsoft.com/office/drawing/2014/main" id="{A274BC41-69D0-49B6-B480-92191BEF7A16}"/>
              </a:ext>
            </a:extLst>
          </p:cNvPr>
          <p:cNvSpPr txBox="1"/>
          <p:nvPr/>
        </p:nvSpPr>
        <p:spPr>
          <a:xfrm>
            <a:off x="125328" y="6386445"/>
            <a:ext cx="10874814" cy="276999"/>
          </a:xfrm>
          <a:prstGeom prst="rect">
            <a:avLst/>
          </a:prstGeom>
          <a:noFill/>
        </p:spPr>
        <p:txBody>
          <a:bodyPr wrap="square" rtlCol="0">
            <a:spAutoFit/>
          </a:bodyPr>
          <a:lstStyle/>
          <a:p>
            <a:r>
              <a:rPr lang="en-US" sz="1200" b="1" i="1" dirty="0">
                <a:solidFill>
                  <a:schemeClr val="bg1"/>
                </a:solidFill>
              </a:rPr>
              <a:t>Open the drop-downs for further details</a:t>
            </a:r>
            <a:endParaRPr lang="fr-FR" sz="1200" b="1" i="1" dirty="0">
              <a:solidFill>
                <a:schemeClr val="bg1"/>
              </a:solidFill>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Specifics of </a:t>
            </a:r>
            <a:r>
              <a:rPr lang="en-US" dirty="0" err="1">
                <a:solidFill>
                  <a:schemeClr val="bg1"/>
                </a:solidFill>
                <a:latin typeface="+mj-lt"/>
              </a:rPr>
              <a:t>B2B</a:t>
            </a:r>
            <a:r>
              <a:rPr lang="en-US" dirty="0">
                <a:solidFill>
                  <a:schemeClr val="bg1"/>
                </a:solidFill>
                <a:latin typeface="+mj-lt"/>
              </a:rPr>
              <a:t> vs </a:t>
            </a:r>
            <a:r>
              <a:rPr lang="en-US" dirty="0" err="1">
                <a:solidFill>
                  <a:schemeClr val="bg1"/>
                </a:solidFill>
                <a:latin typeface="+mj-lt"/>
              </a:rPr>
              <a:t>B2C</a:t>
            </a:r>
            <a:endParaRPr lang="fr-FR" dirty="0">
              <a:solidFill>
                <a:schemeClr val="bg1"/>
              </a:solidFill>
              <a:latin typeface="+mj-lt"/>
            </a:endParaRPr>
          </a:p>
        </p:txBody>
      </p:sp>
      <p:sp>
        <p:nvSpPr>
          <p:cNvPr id="20" name="Rectangle 19">
            <a:extLst>
              <a:ext uri="{FF2B5EF4-FFF2-40B4-BE49-F238E27FC236}">
                <a16:creationId xmlns:a16="http://schemas.microsoft.com/office/drawing/2014/main" id="{F8585CC2-13C0-0CE6-E561-38BF7141E29C}"/>
              </a:ext>
            </a:extLst>
          </p:cNvPr>
          <p:cNvSpPr/>
          <p:nvPr/>
        </p:nvSpPr>
        <p:spPr>
          <a:xfrm>
            <a:off x="1995170" y="2350147"/>
            <a:ext cx="7934960" cy="369332"/>
          </a:xfrm>
          <a:prstGeom prst="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r>
              <a:rPr lang="fr-FR" dirty="0" err="1">
                <a:latin typeface="+mj-lt"/>
              </a:rPr>
              <a:t>Contract</a:t>
            </a:r>
            <a:r>
              <a:rPr lang="fr-FR" dirty="0">
                <a:latin typeface="+mj-lt"/>
              </a:rPr>
              <a:t> </a:t>
            </a:r>
            <a:r>
              <a:rPr lang="fr-FR" dirty="0" err="1">
                <a:latin typeface="+mj-lt"/>
              </a:rPr>
              <a:t>term</a:t>
            </a:r>
            <a:endParaRPr lang="fr-FR" dirty="0">
              <a:latin typeface="+mj-lt"/>
            </a:endParaRPr>
          </a:p>
        </p:txBody>
      </p:sp>
      <p:sp>
        <p:nvSpPr>
          <p:cNvPr id="24" name="TextBox 23">
            <a:extLst>
              <a:ext uri="{FF2B5EF4-FFF2-40B4-BE49-F238E27FC236}">
                <a16:creationId xmlns:a16="http://schemas.microsoft.com/office/drawing/2014/main" id="{81DACD89-1760-DEDA-0874-BB58A3FB0A48}"/>
              </a:ext>
            </a:extLst>
          </p:cNvPr>
          <p:cNvSpPr txBox="1"/>
          <p:nvPr/>
        </p:nvSpPr>
        <p:spPr>
          <a:xfrm>
            <a:off x="9366250" y="2293576"/>
            <a:ext cx="436880" cy="523220"/>
          </a:xfrm>
          <a:prstGeom prst="rect">
            <a:avLst/>
          </a:prstGeom>
          <a:noFill/>
        </p:spPr>
        <p:txBody>
          <a:bodyPr wrap="square" rtlCol="0">
            <a:spAutoFit/>
          </a:bodyPr>
          <a:lstStyle/>
          <a:p>
            <a:r>
              <a:rPr lang="fr-BE" sz="2800" dirty="0">
                <a:solidFill>
                  <a:schemeClr val="bg1"/>
                </a:solidFill>
                <a:latin typeface="+mj-lt"/>
              </a:rPr>
              <a:t>-</a:t>
            </a:r>
            <a:endParaRPr lang="en-US" sz="2800" dirty="0">
              <a:solidFill>
                <a:schemeClr val="bg1"/>
              </a:solidFill>
              <a:latin typeface="+mj-lt"/>
            </a:endParaRPr>
          </a:p>
        </p:txBody>
      </p:sp>
      <p:sp>
        <p:nvSpPr>
          <p:cNvPr id="18" name="ZoneTexte 7">
            <a:extLst>
              <a:ext uri="{FF2B5EF4-FFF2-40B4-BE49-F238E27FC236}">
                <a16:creationId xmlns:a16="http://schemas.microsoft.com/office/drawing/2014/main" id="{C1C86F08-D367-43F1-7A8A-30423566589A}"/>
              </a:ext>
            </a:extLst>
          </p:cNvPr>
          <p:cNvSpPr txBox="1"/>
          <p:nvPr/>
        </p:nvSpPr>
        <p:spPr>
          <a:xfrm>
            <a:off x="1995170" y="2776885"/>
            <a:ext cx="3914273" cy="2246769"/>
          </a:xfrm>
          <a:prstGeom prst="rect">
            <a:avLst/>
          </a:prstGeom>
          <a:solidFill>
            <a:schemeClr val="accent1">
              <a:lumMod val="20000"/>
              <a:lumOff val="80000"/>
            </a:schemeClr>
          </a:solidFill>
        </p:spPr>
        <p:txBody>
          <a:bodyPr wrap="square" rtlCol="0">
            <a:spAutoFit/>
          </a:bodyPr>
          <a:lstStyle/>
          <a:p>
            <a:pPr algn="ctr"/>
            <a:r>
              <a:rPr lang="fr-FR" sz="2000" b="1" dirty="0" err="1"/>
              <a:t>B2B</a:t>
            </a:r>
            <a:endParaRPr lang="fr-FR" sz="2000" b="1" dirty="0"/>
          </a:p>
          <a:p>
            <a:pPr algn="ctr"/>
            <a:r>
              <a:rPr lang="fr-FR" sz="2000" b="1" dirty="0"/>
              <a:t>Short</a:t>
            </a:r>
          </a:p>
          <a:p>
            <a:pPr algn="ctr"/>
            <a:endParaRPr lang="fr-FR" sz="2000" b="1" dirty="0"/>
          </a:p>
          <a:p>
            <a:pPr algn="ctr"/>
            <a:endParaRPr lang="fr-FR" sz="2000" b="1" dirty="0"/>
          </a:p>
          <a:p>
            <a:pPr algn="ctr"/>
            <a:endParaRPr lang="fr-FR" sz="2000" b="1" dirty="0"/>
          </a:p>
          <a:p>
            <a:pPr algn="ctr"/>
            <a:endParaRPr lang="fr-FR" sz="2000" b="1" dirty="0"/>
          </a:p>
          <a:p>
            <a:pPr algn="ctr"/>
            <a:endParaRPr lang="fr-FR" sz="2000" b="1" dirty="0"/>
          </a:p>
        </p:txBody>
      </p:sp>
      <p:sp>
        <p:nvSpPr>
          <p:cNvPr id="32" name="ZoneTexte 10">
            <a:extLst>
              <a:ext uri="{FF2B5EF4-FFF2-40B4-BE49-F238E27FC236}">
                <a16:creationId xmlns:a16="http://schemas.microsoft.com/office/drawing/2014/main" id="{760487D3-F10B-677F-7FF8-C584CCF969C2}"/>
              </a:ext>
            </a:extLst>
          </p:cNvPr>
          <p:cNvSpPr txBox="1"/>
          <p:nvPr/>
        </p:nvSpPr>
        <p:spPr>
          <a:xfrm>
            <a:off x="6018231" y="2776050"/>
            <a:ext cx="3914273" cy="2185214"/>
          </a:xfrm>
          <a:prstGeom prst="rect">
            <a:avLst/>
          </a:prstGeom>
          <a:solidFill>
            <a:schemeClr val="accent1">
              <a:lumMod val="20000"/>
              <a:lumOff val="80000"/>
            </a:schemeClr>
          </a:solidFill>
        </p:spPr>
        <p:txBody>
          <a:bodyPr wrap="square" rtlCol="0">
            <a:spAutoFit/>
          </a:bodyPr>
          <a:lstStyle/>
          <a:p>
            <a:pPr algn="ctr"/>
            <a:r>
              <a:rPr lang="fr-FR" sz="2000" b="1" dirty="0" err="1"/>
              <a:t>B2C</a:t>
            </a:r>
            <a:endParaRPr lang="fr-FR" sz="2000" b="1" dirty="0"/>
          </a:p>
          <a:p>
            <a:pPr algn="ctr"/>
            <a:r>
              <a:rPr lang="fr-FR" sz="2000" b="1" dirty="0"/>
              <a:t>Long</a:t>
            </a:r>
          </a:p>
          <a:p>
            <a:pPr algn="ctr"/>
            <a:endParaRPr lang="fr-FR" sz="2400" dirty="0"/>
          </a:p>
          <a:p>
            <a:endParaRPr lang="fr-FR" dirty="0"/>
          </a:p>
          <a:p>
            <a:endParaRPr lang="fr-FR" dirty="0"/>
          </a:p>
          <a:p>
            <a:endParaRPr lang="fr-FR" dirty="0"/>
          </a:p>
          <a:p>
            <a:endParaRPr lang="fr-FR" dirty="0"/>
          </a:p>
        </p:txBody>
      </p:sp>
      <p:sp>
        <p:nvSpPr>
          <p:cNvPr id="14" name="TextBox 13">
            <a:extLst>
              <a:ext uri="{FF2B5EF4-FFF2-40B4-BE49-F238E27FC236}">
                <a16:creationId xmlns:a16="http://schemas.microsoft.com/office/drawing/2014/main" id="{44AC6114-1609-336A-40EB-F4BA8400884F}"/>
              </a:ext>
            </a:extLst>
          </p:cNvPr>
          <p:cNvSpPr txBox="1"/>
          <p:nvPr/>
        </p:nvSpPr>
        <p:spPr>
          <a:xfrm>
            <a:off x="2093119" y="3561715"/>
            <a:ext cx="3654539" cy="276999"/>
          </a:xfrm>
          <a:prstGeom prst="rect">
            <a:avLst/>
          </a:prstGeom>
          <a:noFill/>
        </p:spPr>
        <p:txBody>
          <a:bodyPr wrap="square">
            <a:spAutoFit/>
          </a:bodyPr>
          <a:lstStyle/>
          <a:p>
            <a:pPr marL="342900" indent="-342900">
              <a:buFont typeface="Arial" panose="020B0604020202020204" pitchFamily="34" charset="0"/>
              <a:buChar char="•"/>
            </a:pPr>
            <a:r>
              <a:rPr lang="fr-FR" sz="1200" b="1" dirty="0" err="1"/>
              <a:t>Frequent</a:t>
            </a:r>
            <a:r>
              <a:rPr lang="fr-FR" sz="1200" b="1" dirty="0"/>
              <a:t> </a:t>
            </a:r>
            <a:r>
              <a:rPr lang="fr-FR" sz="1200" b="1" dirty="0" err="1"/>
              <a:t>renewal</a:t>
            </a:r>
            <a:r>
              <a:rPr lang="fr-FR" sz="1200" b="1" dirty="0"/>
              <a:t> (36 </a:t>
            </a:r>
            <a:r>
              <a:rPr lang="fr-FR" sz="1200" b="1" dirty="0" err="1"/>
              <a:t>months</a:t>
            </a:r>
            <a:r>
              <a:rPr lang="fr-FR" sz="1200" b="1" dirty="0"/>
              <a:t>)</a:t>
            </a:r>
          </a:p>
        </p:txBody>
      </p:sp>
      <p:sp>
        <p:nvSpPr>
          <p:cNvPr id="15" name="TextBox 14">
            <a:extLst>
              <a:ext uri="{FF2B5EF4-FFF2-40B4-BE49-F238E27FC236}">
                <a16:creationId xmlns:a16="http://schemas.microsoft.com/office/drawing/2014/main" id="{D61CE744-E980-499E-03F8-81469DAF4A33}"/>
              </a:ext>
            </a:extLst>
          </p:cNvPr>
          <p:cNvSpPr txBox="1"/>
          <p:nvPr/>
        </p:nvSpPr>
        <p:spPr>
          <a:xfrm>
            <a:off x="6141243" y="3561715"/>
            <a:ext cx="3654539" cy="461665"/>
          </a:xfrm>
          <a:prstGeom prst="rect">
            <a:avLst/>
          </a:prstGeom>
          <a:noFill/>
        </p:spPr>
        <p:txBody>
          <a:bodyPr wrap="square">
            <a:spAutoFit/>
          </a:bodyPr>
          <a:lstStyle/>
          <a:p>
            <a:pPr marL="342900" indent="-342900">
              <a:buFont typeface="Arial" panose="020B0604020202020204" pitchFamily="34" charset="0"/>
              <a:buChar char="•"/>
            </a:pPr>
            <a:r>
              <a:rPr lang="en-US" sz="1200" b="1" dirty="0"/>
              <a:t>Longer retention period</a:t>
            </a:r>
          </a:p>
          <a:p>
            <a:pPr marL="342900" indent="-342900">
              <a:buFont typeface="Arial" panose="020B0604020202020204" pitchFamily="34" charset="0"/>
              <a:buChar char="•"/>
            </a:pPr>
            <a:r>
              <a:rPr lang="en-US" sz="1200" b="1" dirty="0"/>
              <a:t>Unclear renewal date</a:t>
            </a:r>
            <a:endParaRPr lang="fr-FR" sz="1200" b="1" dirty="0"/>
          </a:p>
        </p:txBody>
      </p:sp>
      <p:sp>
        <p:nvSpPr>
          <p:cNvPr id="13" name="Rectangle 12">
            <a:extLst>
              <a:ext uri="{FF2B5EF4-FFF2-40B4-BE49-F238E27FC236}">
                <a16:creationId xmlns:a16="http://schemas.microsoft.com/office/drawing/2014/main" id="{CAB637C9-5032-6EEA-B2F9-F21AF5922A39}"/>
              </a:ext>
            </a:extLst>
          </p:cNvPr>
          <p:cNvSpPr/>
          <p:nvPr/>
        </p:nvSpPr>
        <p:spPr>
          <a:xfrm>
            <a:off x="4306685" y="5519663"/>
            <a:ext cx="3311929" cy="4673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Takeaways</a:t>
            </a:r>
            <a:endParaRPr lang="en-US" b="1" dirty="0"/>
          </a:p>
        </p:txBody>
      </p:sp>
      <p:sp>
        <p:nvSpPr>
          <p:cNvPr id="3" name="ZoneTexte 11">
            <a:extLst>
              <a:ext uri="{FF2B5EF4-FFF2-40B4-BE49-F238E27FC236}">
                <a16:creationId xmlns:a16="http://schemas.microsoft.com/office/drawing/2014/main" id="{422CBF53-18BE-975F-F0B5-4391E05322AA}"/>
              </a:ext>
            </a:extLst>
          </p:cNvPr>
          <p:cNvSpPr txBox="1"/>
          <p:nvPr/>
        </p:nvSpPr>
        <p:spPr>
          <a:xfrm>
            <a:off x="374101" y="1416133"/>
            <a:ext cx="10516811" cy="369332"/>
          </a:xfrm>
          <a:prstGeom prst="rect">
            <a:avLst/>
          </a:prstGeom>
          <a:noFill/>
        </p:spPr>
        <p:txBody>
          <a:bodyPr wrap="square">
            <a:spAutoFit/>
          </a:bodyPr>
          <a:lstStyle/>
          <a:p>
            <a:pPr algn="l"/>
            <a:r>
              <a:rPr lang="en-US" b="1" i="0" dirty="0">
                <a:solidFill>
                  <a:srgbClr val="000000"/>
                </a:solidFill>
                <a:effectLst/>
                <a:latin typeface="+mj-lt"/>
              </a:rPr>
              <a:t>Business customers and private customers should be approached differently:</a:t>
            </a:r>
            <a:endParaRPr lang="fr-FR" b="0" i="0" dirty="0">
              <a:solidFill>
                <a:srgbClr val="000000"/>
              </a:solidFill>
              <a:effectLst/>
              <a:latin typeface="+mj-lt"/>
            </a:endParaRPr>
          </a:p>
        </p:txBody>
      </p:sp>
      <p:sp>
        <p:nvSpPr>
          <p:cNvPr id="4" name="Rectangle 15">
            <a:extLst>
              <a:ext uri="{FF2B5EF4-FFF2-40B4-BE49-F238E27FC236}">
                <a16:creationId xmlns:a16="http://schemas.microsoft.com/office/drawing/2014/main" id="{805E6F5D-7B08-96BA-F683-8D620483F9DE}"/>
              </a:ext>
            </a:extLst>
          </p:cNvPr>
          <p:cNvSpPr/>
          <p:nvPr/>
        </p:nvSpPr>
        <p:spPr>
          <a:xfrm>
            <a:off x="-1" y="0"/>
            <a:ext cx="12192000" cy="6858000"/>
          </a:xfrm>
          <a:prstGeom prst="rect">
            <a:avLst/>
          </a:prstGeom>
          <a:solidFill>
            <a:schemeClr val="tx1">
              <a:lumMod val="75000"/>
              <a:lumOff val="25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6">
            <a:extLst>
              <a:ext uri="{FF2B5EF4-FFF2-40B4-BE49-F238E27FC236}">
                <a16:creationId xmlns:a16="http://schemas.microsoft.com/office/drawing/2014/main" id="{46680B0A-F7A5-2113-9BC9-9D43B3623169}"/>
              </a:ext>
            </a:extLst>
          </p:cNvPr>
          <p:cNvSpPr/>
          <p:nvPr/>
        </p:nvSpPr>
        <p:spPr>
          <a:xfrm>
            <a:off x="2184400" y="1735635"/>
            <a:ext cx="8239760" cy="3302000"/>
          </a:xfrm>
          <a:prstGeom prst="rect">
            <a:avLst/>
          </a:prstGeom>
          <a:solidFill>
            <a:srgbClr val="00B0F0"/>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0">
            <a:extLst>
              <a:ext uri="{FF2B5EF4-FFF2-40B4-BE49-F238E27FC236}">
                <a16:creationId xmlns:a16="http://schemas.microsoft.com/office/drawing/2014/main" id="{86AA2084-824E-37BF-C605-DA33485480A4}"/>
              </a:ext>
            </a:extLst>
          </p:cNvPr>
          <p:cNvSpPr/>
          <p:nvPr/>
        </p:nvSpPr>
        <p:spPr>
          <a:xfrm>
            <a:off x="4352716" y="1929389"/>
            <a:ext cx="3311929" cy="4673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Takeaways</a:t>
            </a:r>
            <a:endParaRPr lang="en-US" b="1" dirty="0"/>
          </a:p>
        </p:txBody>
      </p:sp>
      <p:sp>
        <p:nvSpPr>
          <p:cNvPr id="7" name="TextBox 21">
            <a:extLst>
              <a:ext uri="{FF2B5EF4-FFF2-40B4-BE49-F238E27FC236}">
                <a16:creationId xmlns:a16="http://schemas.microsoft.com/office/drawing/2014/main" id="{F3E41A0F-8ED9-5469-8E42-E18697F106B8}"/>
              </a:ext>
            </a:extLst>
          </p:cNvPr>
          <p:cNvSpPr txBox="1"/>
          <p:nvPr/>
        </p:nvSpPr>
        <p:spPr>
          <a:xfrm>
            <a:off x="2397759" y="2484072"/>
            <a:ext cx="7828279" cy="2062103"/>
          </a:xfrm>
          <a:prstGeom prst="rect">
            <a:avLst/>
          </a:prstGeom>
          <a:noFill/>
        </p:spPr>
        <p:txBody>
          <a:bodyPr wrap="square">
            <a:spAutoFit/>
          </a:bodyPr>
          <a:lstStyle/>
          <a:p>
            <a:r>
              <a:rPr lang="en-US" sz="1600" dirty="0">
                <a:solidFill>
                  <a:schemeClr val="bg1"/>
                </a:solidFill>
              </a:rPr>
              <a:t>Approaches need to differ for private and business customers:</a:t>
            </a:r>
          </a:p>
          <a:p>
            <a:pPr marL="285750" indent="-285750">
              <a:buFont typeface="Arial" panose="020B0604020202020204" pitchFamily="34" charset="0"/>
              <a:buChar char="•"/>
            </a:pPr>
            <a:r>
              <a:rPr lang="en-US" sz="1600" dirty="0">
                <a:solidFill>
                  <a:schemeClr val="bg1"/>
                </a:solidFill>
              </a:rPr>
              <a:t>Their expectations are different.</a:t>
            </a:r>
          </a:p>
          <a:p>
            <a:pPr marL="285750" indent="-285750">
              <a:buFont typeface="Arial" panose="020B0604020202020204" pitchFamily="34" charset="0"/>
              <a:buChar char="•"/>
            </a:pPr>
            <a:r>
              <a:rPr lang="en-US" sz="1600" dirty="0">
                <a:solidFill>
                  <a:schemeClr val="bg1"/>
                </a:solidFill>
              </a:rPr>
              <a:t>The sales cycle is longer and more complex.</a:t>
            </a:r>
          </a:p>
          <a:p>
            <a:pPr marL="285750" indent="-285750">
              <a:buFont typeface="Arial" panose="020B0604020202020204" pitchFamily="34" charset="0"/>
              <a:buChar char="•"/>
            </a:pPr>
            <a:endParaRPr lang="en-US" sz="1600" dirty="0">
              <a:solidFill>
                <a:schemeClr val="bg1"/>
              </a:solidFill>
            </a:endParaRPr>
          </a:p>
          <a:p>
            <a:r>
              <a:rPr lang="en-US" sz="1600" dirty="0">
                <a:solidFill>
                  <a:schemeClr val="bg1"/>
                </a:solidFill>
              </a:rPr>
              <a:t>What are the specifics of the </a:t>
            </a:r>
            <a:r>
              <a:rPr lang="en-US" sz="1600" dirty="0" err="1">
                <a:solidFill>
                  <a:schemeClr val="bg1"/>
                </a:solidFill>
              </a:rPr>
              <a:t>B2B</a:t>
            </a:r>
            <a:r>
              <a:rPr lang="en-US" sz="1600" dirty="0">
                <a:solidFill>
                  <a:schemeClr val="bg1"/>
                </a:solidFill>
              </a:rPr>
              <a:t> market?</a:t>
            </a:r>
          </a:p>
          <a:p>
            <a:r>
              <a:rPr lang="en-US" sz="1600" dirty="0">
                <a:solidFill>
                  <a:schemeClr val="bg1"/>
                </a:solidFill>
              </a:rPr>
              <a:t>What expectations do business customers have?</a:t>
            </a:r>
          </a:p>
          <a:p>
            <a:endParaRPr lang="en-US" sz="1600" dirty="0">
              <a:solidFill>
                <a:schemeClr val="bg1"/>
              </a:solidFill>
            </a:endParaRPr>
          </a:p>
          <a:p>
            <a:r>
              <a:rPr lang="en-US" sz="1600" dirty="0">
                <a:solidFill>
                  <a:schemeClr val="bg1"/>
                </a:solidFill>
              </a:rPr>
              <a:t>	</a:t>
            </a:r>
            <a:r>
              <a:rPr lang="en-US" sz="1600" dirty="0">
                <a:solidFill>
                  <a:schemeClr val="bg1"/>
                </a:solidFill>
                <a:sym typeface="Wingdings" panose="05000000000000000000" pitchFamily="2" charset="2"/>
              </a:rPr>
              <a:t> We’ll be looking at that in the next few pages</a:t>
            </a:r>
            <a:endParaRPr lang="en-US" sz="1600" dirty="0">
              <a:solidFill>
                <a:schemeClr val="bg1"/>
              </a:solidFill>
            </a:endParaRPr>
          </a:p>
        </p:txBody>
      </p:sp>
      <p:sp>
        <p:nvSpPr>
          <p:cNvPr id="8" name="TextBox 22">
            <a:extLst>
              <a:ext uri="{FF2B5EF4-FFF2-40B4-BE49-F238E27FC236}">
                <a16:creationId xmlns:a16="http://schemas.microsoft.com/office/drawing/2014/main" id="{6EE8444C-F606-FF88-9484-FB7F50A99642}"/>
              </a:ext>
            </a:extLst>
          </p:cNvPr>
          <p:cNvSpPr txBox="1"/>
          <p:nvPr/>
        </p:nvSpPr>
        <p:spPr>
          <a:xfrm>
            <a:off x="10030458" y="1786996"/>
            <a:ext cx="360681" cy="369332"/>
          </a:xfrm>
          <a:prstGeom prst="rect">
            <a:avLst/>
          </a:prstGeom>
          <a:noFill/>
        </p:spPr>
        <p:txBody>
          <a:bodyPr wrap="square" rtlCol="0">
            <a:spAutoFit/>
          </a:bodyPr>
          <a:lstStyle/>
          <a:p>
            <a:r>
              <a:rPr lang="fr-BE" dirty="0"/>
              <a:t>X</a:t>
            </a:r>
            <a:endParaRPr lang="en-US" dirty="0"/>
          </a:p>
        </p:txBody>
      </p:sp>
    </p:spTree>
    <p:custDataLst>
      <p:tags r:id="rId1"/>
    </p:custDataLst>
    <p:extLst>
      <p:ext uri="{BB962C8B-B14F-4D97-AF65-F5344CB8AC3E}">
        <p14:creationId xmlns:p14="http://schemas.microsoft.com/office/powerpoint/2010/main" val="1536432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4D288D2E-B5B6-8A64-3959-86149B838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573" y="3429000"/>
            <a:ext cx="2997963" cy="2274925"/>
          </a:xfrm>
          <a:prstGeom prst="rect">
            <a:avLst/>
          </a:prstGeom>
        </p:spPr>
      </p:pic>
      <p:pic>
        <p:nvPicPr>
          <p:cNvPr id="6" name="Immagine 5">
            <a:extLst>
              <a:ext uri="{FF2B5EF4-FFF2-40B4-BE49-F238E27FC236}">
                <a16:creationId xmlns:a16="http://schemas.microsoft.com/office/drawing/2014/main" id="{FF62EBD3-2276-4F67-0C6B-A6EE41574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464" y="3517697"/>
            <a:ext cx="2830256" cy="2141367"/>
          </a:xfrm>
          <a:prstGeom prst="rect">
            <a:avLst/>
          </a:prstGeom>
        </p:spPr>
      </p:pic>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a:t>
            </a:r>
            <a:endParaRPr lang="fr-FR" dirty="0">
              <a:solidFill>
                <a:schemeClr val="bg1"/>
              </a:solidFill>
              <a:latin typeface="+mj-lt"/>
            </a:endParaRPr>
          </a:p>
        </p:txBody>
      </p:sp>
      <p:sp>
        <p:nvSpPr>
          <p:cNvPr id="17" name="TextBox 16">
            <a:extLst>
              <a:ext uri="{FF2B5EF4-FFF2-40B4-BE49-F238E27FC236}">
                <a16:creationId xmlns:a16="http://schemas.microsoft.com/office/drawing/2014/main" id="{51E15FCB-D9CD-AF67-CBDF-ACF5866BAA12}"/>
              </a:ext>
            </a:extLst>
          </p:cNvPr>
          <p:cNvSpPr txBox="1"/>
          <p:nvPr/>
        </p:nvSpPr>
        <p:spPr>
          <a:xfrm>
            <a:off x="3356384" y="4363663"/>
            <a:ext cx="1093808" cy="369332"/>
          </a:xfrm>
          <a:prstGeom prst="rect">
            <a:avLst/>
          </a:prstGeom>
          <a:noFill/>
        </p:spPr>
        <p:txBody>
          <a:bodyPr wrap="square" rtlCol="0">
            <a:spAutoFit/>
          </a:bodyPr>
          <a:lstStyle/>
          <a:p>
            <a:pPr algn="ctr"/>
            <a:r>
              <a:rPr lang="fr-BE" b="1" dirty="0" err="1"/>
              <a:t>Year</a:t>
            </a:r>
            <a:r>
              <a:rPr lang="fr-BE" b="1" dirty="0"/>
              <a:t> n</a:t>
            </a:r>
            <a:endParaRPr lang="en-US" b="1" dirty="0"/>
          </a:p>
        </p:txBody>
      </p:sp>
      <p:sp>
        <p:nvSpPr>
          <p:cNvPr id="22" name="TextBox 21">
            <a:extLst>
              <a:ext uri="{FF2B5EF4-FFF2-40B4-BE49-F238E27FC236}">
                <a16:creationId xmlns:a16="http://schemas.microsoft.com/office/drawing/2014/main" id="{2E826086-3323-74BA-C60D-5078EAAF5FDC}"/>
              </a:ext>
            </a:extLst>
          </p:cNvPr>
          <p:cNvSpPr txBox="1"/>
          <p:nvPr/>
        </p:nvSpPr>
        <p:spPr>
          <a:xfrm>
            <a:off x="6817317" y="4348159"/>
            <a:ext cx="1311192" cy="369332"/>
          </a:xfrm>
          <a:prstGeom prst="rect">
            <a:avLst/>
          </a:prstGeom>
          <a:noFill/>
        </p:spPr>
        <p:txBody>
          <a:bodyPr wrap="square" rtlCol="0">
            <a:spAutoFit/>
          </a:bodyPr>
          <a:lstStyle/>
          <a:p>
            <a:pPr algn="ctr"/>
            <a:r>
              <a:rPr lang="fr-BE" b="1" dirty="0" err="1"/>
              <a:t>Year</a:t>
            </a:r>
            <a:r>
              <a:rPr lang="fr-BE" b="1" dirty="0"/>
              <a:t> </a:t>
            </a:r>
            <a:r>
              <a:rPr lang="fr-BE" b="1" dirty="0" err="1"/>
              <a:t>n+10</a:t>
            </a:r>
            <a:endParaRPr lang="en-US" b="1" dirty="0"/>
          </a:p>
        </p:txBody>
      </p:sp>
      <p:sp>
        <p:nvSpPr>
          <p:cNvPr id="25" name="TextBox 24">
            <a:extLst>
              <a:ext uri="{FF2B5EF4-FFF2-40B4-BE49-F238E27FC236}">
                <a16:creationId xmlns:a16="http://schemas.microsoft.com/office/drawing/2014/main" id="{34EEA0AB-A16D-657F-DD9F-1A710B08AD5D}"/>
              </a:ext>
            </a:extLst>
          </p:cNvPr>
          <p:cNvSpPr txBox="1"/>
          <p:nvPr/>
        </p:nvSpPr>
        <p:spPr>
          <a:xfrm>
            <a:off x="9297" y="6424601"/>
            <a:ext cx="3006857" cy="307777"/>
          </a:xfrm>
          <a:prstGeom prst="rect">
            <a:avLst/>
          </a:prstGeom>
          <a:noFill/>
        </p:spPr>
        <p:txBody>
          <a:bodyPr wrap="square" rtlCol="0">
            <a:spAutoFit/>
          </a:bodyPr>
          <a:lstStyle/>
          <a:p>
            <a:pPr algn="ctr"/>
            <a:r>
              <a:rPr lang="en-US" sz="1400" b="1" i="1" dirty="0">
                <a:solidFill>
                  <a:schemeClr val="bg1"/>
                </a:solidFill>
              </a:rPr>
              <a:t>Click on the magnifying glass</a:t>
            </a:r>
          </a:p>
        </p:txBody>
      </p:sp>
      <p:sp>
        <p:nvSpPr>
          <p:cNvPr id="27" name="Rectangle 26">
            <a:extLst>
              <a:ext uri="{FF2B5EF4-FFF2-40B4-BE49-F238E27FC236}">
                <a16:creationId xmlns:a16="http://schemas.microsoft.com/office/drawing/2014/main" id="{AF6D8D67-C05A-1C3C-3B88-D4FB550D8D25}"/>
              </a:ext>
            </a:extLst>
          </p:cNvPr>
          <p:cNvSpPr/>
          <p:nvPr/>
        </p:nvSpPr>
        <p:spPr>
          <a:xfrm>
            <a:off x="304617" y="1319795"/>
            <a:ext cx="11801423" cy="861774"/>
          </a:xfrm>
          <a:prstGeom prst="rect">
            <a:avLst/>
          </a:prstGeom>
        </p:spPr>
        <p:txBody>
          <a:bodyPr wrap="square" lIns="91440" tIns="45720" rIns="91440" bIns="45720" anchor="t">
            <a:spAutoFit/>
          </a:bodyPr>
          <a:lstStyle/>
          <a:p>
            <a:pPr>
              <a:defRPr/>
            </a:pPr>
            <a:r>
              <a:rPr lang="en-US" dirty="0"/>
              <a:t>The size of the </a:t>
            </a:r>
            <a:r>
              <a:rPr lang="en-US" b="1" dirty="0" err="1">
                <a:solidFill>
                  <a:srgbClr val="253880"/>
                </a:solidFill>
              </a:rPr>
              <a:t>B2B</a:t>
            </a:r>
            <a:r>
              <a:rPr lang="en-US" dirty="0"/>
              <a:t> market has been increasing consistently for over 10 years.</a:t>
            </a:r>
          </a:p>
          <a:p>
            <a:pPr>
              <a:defRPr/>
            </a:pPr>
            <a:r>
              <a:rPr lang="en-US" dirty="0"/>
              <a:t>In various markets, it now </a:t>
            </a:r>
            <a:r>
              <a:rPr lang="en-US" b="1" dirty="0">
                <a:solidFill>
                  <a:srgbClr val="253880"/>
                </a:solidFill>
              </a:rPr>
              <a:t>represents</a:t>
            </a:r>
            <a:r>
              <a:rPr lang="en-US" dirty="0"/>
              <a:t> around </a:t>
            </a:r>
            <a:r>
              <a:rPr lang="en-US" b="1" dirty="0">
                <a:solidFill>
                  <a:srgbClr val="253880"/>
                </a:solidFill>
              </a:rPr>
              <a:t>half of sales</a:t>
            </a:r>
            <a:r>
              <a:rPr lang="en-US" dirty="0"/>
              <a:t>.</a:t>
            </a:r>
            <a:endParaRPr lang="fr-FR" b="1" dirty="0">
              <a:solidFill>
                <a:srgbClr val="253880"/>
              </a:solidFill>
            </a:endParaRPr>
          </a:p>
          <a:p>
            <a:pPr>
              <a:defRPr/>
            </a:pPr>
            <a:r>
              <a:rPr lang="en-US" sz="1400" i="1" dirty="0"/>
              <a:t>(Figures for France – adapt for each country)</a:t>
            </a:r>
          </a:p>
        </p:txBody>
      </p:sp>
      <p:sp>
        <p:nvSpPr>
          <p:cNvPr id="28" name="Demi-tour 4">
            <a:extLst>
              <a:ext uri="{FF2B5EF4-FFF2-40B4-BE49-F238E27FC236}">
                <a16:creationId xmlns:a16="http://schemas.microsoft.com/office/drawing/2014/main" id="{02B218A7-65CD-91FA-237F-F4F7AD817E6B}"/>
              </a:ext>
            </a:extLst>
          </p:cNvPr>
          <p:cNvSpPr/>
          <p:nvPr/>
        </p:nvSpPr>
        <p:spPr>
          <a:xfrm>
            <a:off x="2724027" y="2925748"/>
            <a:ext cx="3757846" cy="567343"/>
          </a:xfrm>
          <a:prstGeom prst="uturnArrow">
            <a:avLst>
              <a:gd name="adj1" fmla="val 23285"/>
              <a:gd name="adj2" fmla="val 25000"/>
              <a:gd name="adj3" fmla="val 25000"/>
              <a:gd name="adj4" fmla="val 43750"/>
              <a:gd name="adj5" fmla="val 7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9" name="ZoneTexte 5">
            <a:extLst>
              <a:ext uri="{FF2B5EF4-FFF2-40B4-BE49-F238E27FC236}">
                <a16:creationId xmlns:a16="http://schemas.microsoft.com/office/drawing/2014/main" id="{25C98704-AE17-644E-34C2-F1DE01BBF83C}"/>
              </a:ext>
            </a:extLst>
          </p:cNvPr>
          <p:cNvSpPr txBox="1"/>
          <p:nvPr/>
        </p:nvSpPr>
        <p:spPr>
          <a:xfrm>
            <a:off x="2192594" y="2384091"/>
            <a:ext cx="4820711" cy="584775"/>
          </a:xfrm>
          <a:prstGeom prst="rect">
            <a:avLst/>
          </a:prstGeom>
          <a:noFill/>
        </p:spPr>
        <p:txBody>
          <a:bodyPr wrap="square" rtlCol="0">
            <a:spAutoFit/>
          </a:bodyPr>
          <a:lstStyle/>
          <a:p>
            <a:pPr algn="ctr"/>
            <a:endParaRPr lang="fr-FR" sz="1400" dirty="0"/>
          </a:p>
          <a:p>
            <a:pPr algn="ctr"/>
            <a:r>
              <a:rPr lang="fr-FR" sz="1400" dirty="0">
                <a:sym typeface="Wingdings" panose="05000000000000000000" pitchFamily="2" charset="2"/>
              </a:rPr>
              <a:t> </a:t>
            </a:r>
            <a:r>
              <a:rPr lang="fr-FR" sz="1400" dirty="0" err="1"/>
              <a:t>B2B</a:t>
            </a:r>
            <a:r>
              <a:rPr lang="fr-FR" sz="1400" dirty="0"/>
              <a:t> </a:t>
            </a:r>
            <a:r>
              <a:rPr lang="fr-FR" b="1" dirty="0">
                <a:solidFill>
                  <a:srgbClr val="253880"/>
                </a:solidFill>
                <a:sym typeface="Wingdings" pitchFamily="2" charset="2"/>
              </a:rPr>
              <a:t>+ 10 points </a:t>
            </a:r>
            <a:r>
              <a:rPr lang="fr-FR" sz="1400" dirty="0">
                <a:sym typeface="Wingdings" pitchFamily="2" charset="2"/>
              </a:rPr>
              <a:t>in 10 </a:t>
            </a:r>
            <a:r>
              <a:rPr lang="fr-FR" sz="1400" dirty="0" err="1">
                <a:sym typeface="Wingdings" pitchFamily="2" charset="2"/>
              </a:rPr>
              <a:t>years</a:t>
            </a:r>
            <a:r>
              <a:rPr lang="fr-FR" sz="1400" dirty="0">
                <a:sym typeface="Wingdings" pitchFamily="2" charset="2"/>
              </a:rPr>
              <a:t>!</a:t>
            </a:r>
            <a:endParaRPr lang="fr-FR" sz="1400" dirty="0"/>
          </a:p>
        </p:txBody>
      </p:sp>
      <p:sp>
        <p:nvSpPr>
          <p:cNvPr id="7" name="ZoneTexte 5">
            <a:extLst>
              <a:ext uri="{FF2B5EF4-FFF2-40B4-BE49-F238E27FC236}">
                <a16:creationId xmlns:a16="http://schemas.microsoft.com/office/drawing/2014/main" id="{5022BE84-25A0-1E73-5486-A6EAA2D30A14}"/>
              </a:ext>
            </a:extLst>
          </p:cNvPr>
          <p:cNvSpPr txBox="1"/>
          <p:nvPr/>
        </p:nvSpPr>
        <p:spPr>
          <a:xfrm>
            <a:off x="2142004" y="3653148"/>
            <a:ext cx="972000" cy="523220"/>
          </a:xfrm>
          <a:prstGeom prst="rect">
            <a:avLst/>
          </a:prstGeom>
          <a:noFill/>
        </p:spPr>
        <p:txBody>
          <a:bodyPr wrap="square" rtlCol="0">
            <a:spAutoFit/>
          </a:bodyPr>
          <a:lstStyle/>
          <a:p>
            <a:pPr algn="ctr"/>
            <a:r>
              <a:rPr lang="fr-FR" sz="1400" b="1" dirty="0" err="1"/>
              <a:t>B2B</a:t>
            </a:r>
            <a:endParaRPr lang="fr-FR" sz="1400" b="1" dirty="0"/>
          </a:p>
          <a:p>
            <a:pPr algn="ctr"/>
            <a:r>
              <a:rPr lang="fr-FR" sz="1400" b="1" dirty="0"/>
              <a:t>47%</a:t>
            </a:r>
          </a:p>
        </p:txBody>
      </p:sp>
      <p:sp>
        <p:nvSpPr>
          <p:cNvPr id="8" name="ZoneTexte 5">
            <a:extLst>
              <a:ext uri="{FF2B5EF4-FFF2-40B4-BE49-F238E27FC236}">
                <a16:creationId xmlns:a16="http://schemas.microsoft.com/office/drawing/2014/main" id="{4BDC7DE5-4267-3EAF-D7A8-8D1DCBB60881}"/>
              </a:ext>
            </a:extLst>
          </p:cNvPr>
          <p:cNvSpPr txBox="1"/>
          <p:nvPr/>
        </p:nvSpPr>
        <p:spPr>
          <a:xfrm>
            <a:off x="4532522" y="5128202"/>
            <a:ext cx="972000" cy="523220"/>
          </a:xfrm>
          <a:prstGeom prst="rect">
            <a:avLst/>
          </a:prstGeom>
          <a:noFill/>
        </p:spPr>
        <p:txBody>
          <a:bodyPr wrap="square" rtlCol="0">
            <a:spAutoFit/>
          </a:bodyPr>
          <a:lstStyle/>
          <a:p>
            <a:pPr algn="ctr"/>
            <a:r>
              <a:rPr lang="fr-FR" sz="1400" b="1" dirty="0" err="1"/>
              <a:t>B2C</a:t>
            </a:r>
            <a:endParaRPr lang="fr-FR" sz="1400" b="1" dirty="0"/>
          </a:p>
          <a:p>
            <a:pPr algn="ctr"/>
            <a:r>
              <a:rPr lang="fr-FR" sz="1400" b="1" dirty="0"/>
              <a:t>66%</a:t>
            </a:r>
          </a:p>
        </p:txBody>
      </p:sp>
      <p:sp>
        <p:nvSpPr>
          <p:cNvPr id="11" name="ZoneTexte 5">
            <a:extLst>
              <a:ext uri="{FF2B5EF4-FFF2-40B4-BE49-F238E27FC236}">
                <a16:creationId xmlns:a16="http://schemas.microsoft.com/office/drawing/2014/main" id="{11B311F0-1BBA-036B-001D-361A5CA3C851}"/>
              </a:ext>
            </a:extLst>
          </p:cNvPr>
          <p:cNvSpPr txBox="1"/>
          <p:nvPr/>
        </p:nvSpPr>
        <p:spPr>
          <a:xfrm>
            <a:off x="5964085" y="3352639"/>
            <a:ext cx="972000" cy="523220"/>
          </a:xfrm>
          <a:prstGeom prst="rect">
            <a:avLst/>
          </a:prstGeom>
          <a:noFill/>
        </p:spPr>
        <p:txBody>
          <a:bodyPr wrap="square" rtlCol="0">
            <a:spAutoFit/>
          </a:bodyPr>
          <a:lstStyle/>
          <a:p>
            <a:pPr algn="ctr"/>
            <a:r>
              <a:rPr lang="fr-FR" sz="1400" b="1" dirty="0" err="1"/>
              <a:t>B2B</a:t>
            </a:r>
            <a:endParaRPr lang="fr-FR" sz="1400" b="1" dirty="0"/>
          </a:p>
          <a:p>
            <a:pPr algn="ctr"/>
            <a:r>
              <a:rPr lang="fr-FR" sz="1400" b="1" dirty="0"/>
              <a:t>57%</a:t>
            </a:r>
          </a:p>
        </p:txBody>
      </p:sp>
      <p:sp>
        <p:nvSpPr>
          <p:cNvPr id="12" name="ZoneTexte 5">
            <a:extLst>
              <a:ext uri="{FF2B5EF4-FFF2-40B4-BE49-F238E27FC236}">
                <a16:creationId xmlns:a16="http://schemas.microsoft.com/office/drawing/2014/main" id="{B88E6563-1D5B-5B5E-CE01-E30CAF728EF3}"/>
              </a:ext>
            </a:extLst>
          </p:cNvPr>
          <p:cNvSpPr txBox="1"/>
          <p:nvPr/>
        </p:nvSpPr>
        <p:spPr>
          <a:xfrm>
            <a:off x="8349993" y="4849588"/>
            <a:ext cx="972000" cy="523220"/>
          </a:xfrm>
          <a:prstGeom prst="rect">
            <a:avLst/>
          </a:prstGeom>
          <a:noFill/>
        </p:spPr>
        <p:txBody>
          <a:bodyPr wrap="square" rtlCol="0">
            <a:spAutoFit/>
          </a:bodyPr>
          <a:lstStyle/>
          <a:p>
            <a:pPr algn="ctr"/>
            <a:r>
              <a:rPr lang="fr-FR" sz="1400" b="1" dirty="0" err="1"/>
              <a:t>B2C</a:t>
            </a:r>
            <a:endParaRPr lang="fr-FR" sz="1400" b="1" dirty="0"/>
          </a:p>
          <a:p>
            <a:pPr algn="ctr"/>
            <a:r>
              <a:rPr lang="fr-FR" sz="1400" b="1" dirty="0"/>
              <a:t>43%</a:t>
            </a:r>
          </a:p>
        </p:txBody>
      </p:sp>
      <p:pic>
        <p:nvPicPr>
          <p:cNvPr id="23" name="Picture 2" descr="Icône de loupe PNG transparents - StickPNG">
            <a:extLst>
              <a:ext uri="{FF2B5EF4-FFF2-40B4-BE49-F238E27FC236}">
                <a16:creationId xmlns:a16="http://schemas.microsoft.com/office/drawing/2014/main" id="{096A0220-861E-318E-0D49-98335C0462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314468">
            <a:off x="5794016" y="3233727"/>
            <a:ext cx="981436" cy="9814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7953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4D288D2E-B5B6-8A64-3959-86149B838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573" y="3429000"/>
            <a:ext cx="2997963" cy="2274925"/>
          </a:xfrm>
          <a:prstGeom prst="rect">
            <a:avLst/>
          </a:prstGeom>
        </p:spPr>
      </p:pic>
      <p:pic>
        <p:nvPicPr>
          <p:cNvPr id="6" name="Immagine 5">
            <a:extLst>
              <a:ext uri="{FF2B5EF4-FFF2-40B4-BE49-F238E27FC236}">
                <a16:creationId xmlns:a16="http://schemas.microsoft.com/office/drawing/2014/main" id="{FF62EBD3-2276-4F67-0C6B-A6EE41574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5464" y="3517697"/>
            <a:ext cx="2830256" cy="2141367"/>
          </a:xfrm>
          <a:prstGeom prst="rect">
            <a:avLst/>
          </a:prstGeom>
        </p:spPr>
      </p:pic>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a:t>
            </a:r>
            <a:endParaRPr lang="fr-FR" dirty="0">
              <a:solidFill>
                <a:schemeClr val="bg1"/>
              </a:solidFill>
              <a:latin typeface="+mj-lt"/>
            </a:endParaRPr>
          </a:p>
        </p:txBody>
      </p:sp>
      <p:sp>
        <p:nvSpPr>
          <p:cNvPr id="17" name="TextBox 16">
            <a:extLst>
              <a:ext uri="{FF2B5EF4-FFF2-40B4-BE49-F238E27FC236}">
                <a16:creationId xmlns:a16="http://schemas.microsoft.com/office/drawing/2014/main" id="{51E15FCB-D9CD-AF67-CBDF-ACF5866BAA12}"/>
              </a:ext>
            </a:extLst>
          </p:cNvPr>
          <p:cNvSpPr txBox="1"/>
          <p:nvPr/>
        </p:nvSpPr>
        <p:spPr>
          <a:xfrm>
            <a:off x="3356384" y="4363663"/>
            <a:ext cx="1093808" cy="369332"/>
          </a:xfrm>
          <a:prstGeom prst="rect">
            <a:avLst/>
          </a:prstGeom>
          <a:noFill/>
        </p:spPr>
        <p:txBody>
          <a:bodyPr wrap="square" rtlCol="0">
            <a:spAutoFit/>
          </a:bodyPr>
          <a:lstStyle/>
          <a:p>
            <a:pPr algn="ctr"/>
            <a:r>
              <a:rPr lang="fr-BE" b="1" dirty="0" err="1"/>
              <a:t>Year</a:t>
            </a:r>
            <a:r>
              <a:rPr lang="fr-BE" b="1" dirty="0"/>
              <a:t> n</a:t>
            </a:r>
            <a:endParaRPr lang="en-US" b="1" dirty="0"/>
          </a:p>
        </p:txBody>
      </p:sp>
      <p:sp>
        <p:nvSpPr>
          <p:cNvPr id="22" name="TextBox 21">
            <a:extLst>
              <a:ext uri="{FF2B5EF4-FFF2-40B4-BE49-F238E27FC236}">
                <a16:creationId xmlns:a16="http://schemas.microsoft.com/office/drawing/2014/main" id="{2E826086-3323-74BA-C60D-5078EAAF5FDC}"/>
              </a:ext>
            </a:extLst>
          </p:cNvPr>
          <p:cNvSpPr txBox="1"/>
          <p:nvPr/>
        </p:nvSpPr>
        <p:spPr>
          <a:xfrm>
            <a:off x="6817317" y="4348159"/>
            <a:ext cx="1311192" cy="369332"/>
          </a:xfrm>
          <a:prstGeom prst="rect">
            <a:avLst/>
          </a:prstGeom>
          <a:noFill/>
        </p:spPr>
        <p:txBody>
          <a:bodyPr wrap="square" rtlCol="0">
            <a:spAutoFit/>
          </a:bodyPr>
          <a:lstStyle/>
          <a:p>
            <a:pPr algn="ctr"/>
            <a:r>
              <a:rPr lang="fr-BE" b="1" dirty="0" err="1"/>
              <a:t>Year</a:t>
            </a:r>
            <a:r>
              <a:rPr lang="fr-BE" b="1" dirty="0"/>
              <a:t> </a:t>
            </a:r>
            <a:r>
              <a:rPr lang="fr-BE" b="1" dirty="0" err="1"/>
              <a:t>n+10</a:t>
            </a:r>
            <a:endParaRPr lang="en-US" b="1" dirty="0"/>
          </a:p>
        </p:txBody>
      </p:sp>
      <p:sp>
        <p:nvSpPr>
          <p:cNvPr id="25" name="TextBox 24">
            <a:extLst>
              <a:ext uri="{FF2B5EF4-FFF2-40B4-BE49-F238E27FC236}">
                <a16:creationId xmlns:a16="http://schemas.microsoft.com/office/drawing/2014/main" id="{34EEA0AB-A16D-657F-DD9F-1A710B08AD5D}"/>
              </a:ext>
            </a:extLst>
          </p:cNvPr>
          <p:cNvSpPr txBox="1"/>
          <p:nvPr/>
        </p:nvSpPr>
        <p:spPr>
          <a:xfrm>
            <a:off x="9297" y="6424601"/>
            <a:ext cx="3006857" cy="307777"/>
          </a:xfrm>
          <a:prstGeom prst="rect">
            <a:avLst/>
          </a:prstGeom>
          <a:noFill/>
        </p:spPr>
        <p:txBody>
          <a:bodyPr wrap="square" rtlCol="0">
            <a:spAutoFit/>
          </a:bodyPr>
          <a:lstStyle/>
          <a:p>
            <a:pPr algn="ctr"/>
            <a:r>
              <a:rPr lang="en-US" sz="1400" b="1" i="1" dirty="0">
                <a:solidFill>
                  <a:schemeClr val="bg1"/>
                </a:solidFill>
              </a:rPr>
              <a:t>Click on the magnifying glass</a:t>
            </a:r>
          </a:p>
        </p:txBody>
      </p:sp>
      <p:sp>
        <p:nvSpPr>
          <p:cNvPr id="27" name="Rectangle 26">
            <a:extLst>
              <a:ext uri="{FF2B5EF4-FFF2-40B4-BE49-F238E27FC236}">
                <a16:creationId xmlns:a16="http://schemas.microsoft.com/office/drawing/2014/main" id="{AF6D8D67-C05A-1C3C-3B88-D4FB550D8D25}"/>
              </a:ext>
            </a:extLst>
          </p:cNvPr>
          <p:cNvSpPr/>
          <p:nvPr/>
        </p:nvSpPr>
        <p:spPr>
          <a:xfrm>
            <a:off x="304617" y="1319795"/>
            <a:ext cx="11801423" cy="861774"/>
          </a:xfrm>
          <a:prstGeom prst="rect">
            <a:avLst/>
          </a:prstGeom>
        </p:spPr>
        <p:txBody>
          <a:bodyPr wrap="square" lIns="91440" tIns="45720" rIns="91440" bIns="45720" anchor="t">
            <a:spAutoFit/>
          </a:bodyPr>
          <a:lstStyle/>
          <a:p>
            <a:pPr>
              <a:defRPr/>
            </a:pPr>
            <a:r>
              <a:rPr lang="en-US" dirty="0"/>
              <a:t>The size of the </a:t>
            </a:r>
            <a:r>
              <a:rPr lang="en-US" b="1" dirty="0" err="1">
                <a:solidFill>
                  <a:srgbClr val="253880"/>
                </a:solidFill>
              </a:rPr>
              <a:t>B2B</a:t>
            </a:r>
            <a:r>
              <a:rPr lang="en-US" dirty="0"/>
              <a:t> market has been increasing consistently for over 10 years.</a:t>
            </a:r>
          </a:p>
          <a:p>
            <a:pPr>
              <a:defRPr/>
            </a:pPr>
            <a:r>
              <a:rPr lang="en-US" dirty="0"/>
              <a:t>In various markets, it now </a:t>
            </a:r>
            <a:r>
              <a:rPr lang="en-US" b="1" dirty="0">
                <a:solidFill>
                  <a:srgbClr val="253880"/>
                </a:solidFill>
              </a:rPr>
              <a:t>represents</a:t>
            </a:r>
            <a:r>
              <a:rPr lang="en-US" dirty="0"/>
              <a:t> around </a:t>
            </a:r>
            <a:r>
              <a:rPr lang="en-US" b="1" dirty="0">
                <a:solidFill>
                  <a:srgbClr val="253880"/>
                </a:solidFill>
              </a:rPr>
              <a:t>half of sales</a:t>
            </a:r>
            <a:r>
              <a:rPr lang="en-US" dirty="0"/>
              <a:t>.</a:t>
            </a:r>
            <a:endParaRPr lang="fr-FR" b="1" dirty="0">
              <a:solidFill>
                <a:srgbClr val="253880"/>
              </a:solidFill>
            </a:endParaRPr>
          </a:p>
          <a:p>
            <a:pPr>
              <a:defRPr/>
            </a:pPr>
            <a:r>
              <a:rPr lang="en-US" sz="1400" i="1" dirty="0"/>
              <a:t>(Figures for France – adapt for each country)</a:t>
            </a:r>
          </a:p>
        </p:txBody>
      </p:sp>
      <p:sp>
        <p:nvSpPr>
          <p:cNvPr id="28" name="Demi-tour 4">
            <a:extLst>
              <a:ext uri="{FF2B5EF4-FFF2-40B4-BE49-F238E27FC236}">
                <a16:creationId xmlns:a16="http://schemas.microsoft.com/office/drawing/2014/main" id="{02B218A7-65CD-91FA-237F-F4F7AD817E6B}"/>
              </a:ext>
            </a:extLst>
          </p:cNvPr>
          <p:cNvSpPr/>
          <p:nvPr/>
        </p:nvSpPr>
        <p:spPr>
          <a:xfrm>
            <a:off x="2724027" y="2925748"/>
            <a:ext cx="3757846" cy="567343"/>
          </a:xfrm>
          <a:prstGeom prst="uturnArrow">
            <a:avLst>
              <a:gd name="adj1" fmla="val 23285"/>
              <a:gd name="adj2" fmla="val 25000"/>
              <a:gd name="adj3" fmla="val 25000"/>
              <a:gd name="adj4" fmla="val 43750"/>
              <a:gd name="adj5" fmla="val 7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9" name="ZoneTexte 5">
            <a:extLst>
              <a:ext uri="{FF2B5EF4-FFF2-40B4-BE49-F238E27FC236}">
                <a16:creationId xmlns:a16="http://schemas.microsoft.com/office/drawing/2014/main" id="{25C98704-AE17-644E-34C2-F1DE01BBF83C}"/>
              </a:ext>
            </a:extLst>
          </p:cNvPr>
          <p:cNvSpPr txBox="1"/>
          <p:nvPr/>
        </p:nvSpPr>
        <p:spPr>
          <a:xfrm>
            <a:off x="2192594" y="2384091"/>
            <a:ext cx="4820711" cy="584775"/>
          </a:xfrm>
          <a:prstGeom prst="rect">
            <a:avLst/>
          </a:prstGeom>
          <a:noFill/>
        </p:spPr>
        <p:txBody>
          <a:bodyPr wrap="square" rtlCol="0">
            <a:spAutoFit/>
          </a:bodyPr>
          <a:lstStyle/>
          <a:p>
            <a:pPr algn="ctr"/>
            <a:r>
              <a:rPr lang="fr-FR" sz="1400" dirty="0"/>
              <a:t>: </a:t>
            </a:r>
          </a:p>
          <a:p>
            <a:pPr algn="ctr"/>
            <a:r>
              <a:rPr lang="fr-FR" sz="1400" dirty="0">
                <a:sym typeface="Wingdings" panose="05000000000000000000" pitchFamily="2" charset="2"/>
              </a:rPr>
              <a:t> </a:t>
            </a:r>
            <a:r>
              <a:rPr lang="fr-FR" sz="1400" dirty="0" err="1"/>
              <a:t>B2B</a:t>
            </a:r>
            <a:r>
              <a:rPr lang="fr-FR" sz="1400" dirty="0"/>
              <a:t> </a:t>
            </a:r>
            <a:r>
              <a:rPr lang="fr-FR" b="1" dirty="0">
                <a:solidFill>
                  <a:srgbClr val="253880"/>
                </a:solidFill>
                <a:sym typeface="Wingdings" pitchFamily="2" charset="2"/>
              </a:rPr>
              <a:t>+ 10 points </a:t>
            </a:r>
            <a:r>
              <a:rPr lang="fr-FR" sz="1400" dirty="0">
                <a:sym typeface="Wingdings" pitchFamily="2" charset="2"/>
              </a:rPr>
              <a:t>in 10 </a:t>
            </a:r>
            <a:r>
              <a:rPr lang="fr-FR" sz="1400" dirty="0" err="1">
                <a:sym typeface="Wingdings" pitchFamily="2" charset="2"/>
              </a:rPr>
              <a:t>years</a:t>
            </a:r>
            <a:r>
              <a:rPr lang="fr-FR" sz="1400" dirty="0">
                <a:sym typeface="Wingdings" pitchFamily="2" charset="2"/>
              </a:rPr>
              <a:t>!</a:t>
            </a:r>
            <a:endParaRPr lang="fr-FR" sz="1400" dirty="0"/>
          </a:p>
        </p:txBody>
      </p:sp>
      <p:sp>
        <p:nvSpPr>
          <p:cNvPr id="7" name="ZoneTexte 5">
            <a:extLst>
              <a:ext uri="{FF2B5EF4-FFF2-40B4-BE49-F238E27FC236}">
                <a16:creationId xmlns:a16="http://schemas.microsoft.com/office/drawing/2014/main" id="{5022BE84-25A0-1E73-5486-A6EAA2D30A14}"/>
              </a:ext>
            </a:extLst>
          </p:cNvPr>
          <p:cNvSpPr txBox="1"/>
          <p:nvPr/>
        </p:nvSpPr>
        <p:spPr>
          <a:xfrm>
            <a:off x="2142004" y="3653148"/>
            <a:ext cx="972000" cy="523220"/>
          </a:xfrm>
          <a:prstGeom prst="rect">
            <a:avLst/>
          </a:prstGeom>
          <a:noFill/>
        </p:spPr>
        <p:txBody>
          <a:bodyPr wrap="square" rtlCol="0">
            <a:spAutoFit/>
          </a:bodyPr>
          <a:lstStyle/>
          <a:p>
            <a:pPr algn="ctr"/>
            <a:r>
              <a:rPr lang="fr-FR" sz="1400" b="1" dirty="0" err="1"/>
              <a:t>B2B</a:t>
            </a:r>
            <a:endParaRPr lang="fr-FR" sz="1400" b="1" dirty="0"/>
          </a:p>
          <a:p>
            <a:pPr algn="ctr"/>
            <a:r>
              <a:rPr lang="fr-FR" sz="1400" b="1" dirty="0"/>
              <a:t>47%</a:t>
            </a:r>
          </a:p>
        </p:txBody>
      </p:sp>
      <p:sp>
        <p:nvSpPr>
          <p:cNvPr id="8" name="ZoneTexte 5">
            <a:extLst>
              <a:ext uri="{FF2B5EF4-FFF2-40B4-BE49-F238E27FC236}">
                <a16:creationId xmlns:a16="http://schemas.microsoft.com/office/drawing/2014/main" id="{4BDC7DE5-4267-3EAF-D7A8-8D1DCBB60881}"/>
              </a:ext>
            </a:extLst>
          </p:cNvPr>
          <p:cNvSpPr txBox="1"/>
          <p:nvPr/>
        </p:nvSpPr>
        <p:spPr>
          <a:xfrm>
            <a:off x="4532522" y="5128202"/>
            <a:ext cx="972000" cy="523220"/>
          </a:xfrm>
          <a:prstGeom prst="rect">
            <a:avLst/>
          </a:prstGeom>
          <a:noFill/>
        </p:spPr>
        <p:txBody>
          <a:bodyPr wrap="square" rtlCol="0">
            <a:spAutoFit/>
          </a:bodyPr>
          <a:lstStyle/>
          <a:p>
            <a:pPr algn="ctr"/>
            <a:r>
              <a:rPr lang="fr-FR" sz="1400" b="1" dirty="0" err="1"/>
              <a:t>B2C</a:t>
            </a:r>
            <a:endParaRPr lang="fr-FR" sz="1400" b="1" dirty="0"/>
          </a:p>
          <a:p>
            <a:pPr algn="ctr"/>
            <a:r>
              <a:rPr lang="fr-FR" sz="1400" b="1" dirty="0"/>
              <a:t>66%</a:t>
            </a:r>
          </a:p>
        </p:txBody>
      </p:sp>
      <p:sp>
        <p:nvSpPr>
          <p:cNvPr id="11" name="ZoneTexte 5">
            <a:extLst>
              <a:ext uri="{FF2B5EF4-FFF2-40B4-BE49-F238E27FC236}">
                <a16:creationId xmlns:a16="http://schemas.microsoft.com/office/drawing/2014/main" id="{11B311F0-1BBA-036B-001D-361A5CA3C851}"/>
              </a:ext>
            </a:extLst>
          </p:cNvPr>
          <p:cNvSpPr txBox="1"/>
          <p:nvPr/>
        </p:nvSpPr>
        <p:spPr>
          <a:xfrm>
            <a:off x="5964085" y="3352639"/>
            <a:ext cx="972000" cy="523220"/>
          </a:xfrm>
          <a:prstGeom prst="rect">
            <a:avLst/>
          </a:prstGeom>
          <a:noFill/>
        </p:spPr>
        <p:txBody>
          <a:bodyPr wrap="square" rtlCol="0">
            <a:spAutoFit/>
          </a:bodyPr>
          <a:lstStyle/>
          <a:p>
            <a:pPr algn="ctr"/>
            <a:r>
              <a:rPr lang="fr-FR" sz="1400" b="1" dirty="0" err="1"/>
              <a:t>B2B</a:t>
            </a:r>
            <a:endParaRPr lang="fr-FR" sz="1400" b="1" dirty="0"/>
          </a:p>
          <a:p>
            <a:pPr algn="ctr"/>
            <a:r>
              <a:rPr lang="fr-FR" sz="1400" b="1" dirty="0"/>
              <a:t>57%</a:t>
            </a:r>
          </a:p>
        </p:txBody>
      </p:sp>
      <p:sp>
        <p:nvSpPr>
          <p:cNvPr id="12" name="ZoneTexte 5">
            <a:extLst>
              <a:ext uri="{FF2B5EF4-FFF2-40B4-BE49-F238E27FC236}">
                <a16:creationId xmlns:a16="http://schemas.microsoft.com/office/drawing/2014/main" id="{B88E6563-1D5B-5B5E-CE01-E30CAF728EF3}"/>
              </a:ext>
            </a:extLst>
          </p:cNvPr>
          <p:cNvSpPr txBox="1"/>
          <p:nvPr/>
        </p:nvSpPr>
        <p:spPr>
          <a:xfrm>
            <a:off x="8349993" y="4849588"/>
            <a:ext cx="972000" cy="523220"/>
          </a:xfrm>
          <a:prstGeom prst="rect">
            <a:avLst/>
          </a:prstGeom>
          <a:noFill/>
        </p:spPr>
        <p:txBody>
          <a:bodyPr wrap="square" rtlCol="0">
            <a:spAutoFit/>
          </a:bodyPr>
          <a:lstStyle/>
          <a:p>
            <a:pPr algn="ctr"/>
            <a:r>
              <a:rPr lang="fr-FR" sz="1400" b="1" dirty="0" err="1"/>
              <a:t>B2C</a:t>
            </a:r>
            <a:endParaRPr lang="fr-FR" sz="1400" b="1" dirty="0"/>
          </a:p>
          <a:p>
            <a:pPr algn="ctr"/>
            <a:r>
              <a:rPr lang="fr-FR" sz="1400" b="1" dirty="0"/>
              <a:t>43%</a:t>
            </a:r>
          </a:p>
        </p:txBody>
      </p:sp>
      <p:pic>
        <p:nvPicPr>
          <p:cNvPr id="23" name="Picture 2" descr="Icône de loupe PNG transparents - StickPNG">
            <a:extLst>
              <a:ext uri="{FF2B5EF4-FFF2-40B4-BE49-F238E27FC236}">
                <a16:creationId xmlns:a16="http://schemas.microsoft.com/office/drawing/2014/main" id="{096A0220-861E-318E-0D49-98335C0462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314468">
            <a:off x="5794016" y="3233727"/>
            <a:ext cx="981436" cy="9814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3">
            <a:extLst>
              <a:ext uri="{FF2B5EF4-FFF2-40B4-BE49-F238E27FC236}">
                <a16:creationId xmlns:a16="http://schemas.microsoft.com/office/drawing/2014/main" id="{FFB0315D-32AE-26D4-72E0-86F802CF363D}"/>
              </a:ext>
            </a:extLst>
          </p:cNvPr>
          <p:cNvSpPr/>
          <p:nvPr/>
        </p:nvSpPr>
        <p:spPr>
          <a:xfrm>
            <a:off x="2912165" y="1868557"/>
            <a:ext cx="7991061" cy="3836504"/>
          </a:xfrm>
          <a:prstGeom prst="rect">
            <a:avLst/>
          </a:prstGeom>
          <a:solidFill>
            <a:schemeClr val="bg1"/>
          </a:solidFill>
          <a:ln w="5715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29">
            <a:extLst>
              <a:ext uri="{FF2B5EF4-FFF2-40B4-BE49-F238E27FC236}">
                <a16:creationId xmlns:a16="http://schemas.microsoft.com/office/drawing/2014/main" id="{5519BE2F-E8F8-E46D-EA81-070E703408CF}"/>
              </a:ext>
            </a:extLst>
          </p:cNvPr>
          <p:cNvGraphicFramePr>
            <a:graphicFrameLocks/>
          </p:cNvGraphicFramePr>
          <p:nvPr>
            <p:extLst>
              <p:ext uri="{D42A27DB-BD31-4B8C-83A1-F6EECF244321}">
                <p14:modId xmlns:p14="http://schemas.microsoft.com/office/powerpoint/2010/main" val="3302068504"/>
              </p:ext>
            </p:extLst>
          </p:nvPr>
        </p:nvGraphicFramePr>
        <p:xfrm>
          <a:off x="3217868" y="2105442"/>
          <a:ext cx="5369540" cy="3331514"/>
        </p:xfrm>
        <a:graphic>
          <a:graphicData uri="http://schemas.openxmlformats.org/drawingml/2006/chart">
            <c:chart xmlns:c="http://schemas.openxmlformats.org/drawingml/2006/chart" xmlns:r="http://schemas.openxmlformats.org/officeDocument/2006/relationships" r:id="rId6"/>
          </a:graphicData>
        </a:graphic>
      </p:graphicFrame>
      <p:sp>
        <p:nvSpPr>
          <p:cNvPr id="15" name="Freeform: Shape 30">
            <a:extLst>
              <a:ext uri="{FF2B5EF4-FFF2-40B4-BE49-F238E27FC236}">
                <a16:creationId xmlns:a16="http://schemas.microsoft.com/office/drawing/2014/main" id="{20C5D40A-C65F-2F0D-1711-6EB7EEF47AAF}"/>
              </a:ext>
            </a:extLst>
          </p:cNvPr>
          <p:cNvSpPr/>
          <p:nvPr/>
        </p:nvSpPr>
        <p:spPr>
          <a:xfrm>
            <a:off x="5894070" y="2419350"/>
            <a:ext cx="1672590" cy="2613660"/>
          </a:xfrm>
          <a:custGeom>
            <a:avLst/>
            <a:gdLst>
              <a:gd name="connsiteX0" fmla="*/ 15240 w 1672590"/>
              <a:gd name="connsiteY0" fmla="*/ 0 h 2613660"/>
              <a:gd name="connsiteX1" fmla="*/ 0 w 1672590"/>
              <a:gd name="connsiteY1" fmla="*/ 1664970 h 2613660"/>
              <a:gd name="connsiteX2" fmla="*/ 430530 w 1672590"/>
              <a:gd name="connsiteY2" fmla="*/ 2244090 h 2613660"/>
              <a:gd name="connsiteX3" fmla="*/ 605790 w 1672590"/>
              <a:gd name="connsiteY3" fmla="*/ 2613660 h 2613660"/>
              <a:gd name="connsiteX4" fmla="*/ 1543050 w 1672590"/>
              <a:gd name="connsiteY4" fmla="*/ 2518410 h 2613660"/>
              <a:gd name="connsiteX5" fmla="*/ 1672590 w 1672590"/>
              <a:gd name="connsiteY5" fmla="*/ 746760 h 2613660"/>
              <a:gd name="connsiteX6" fmla="*/ 506730 w 1672590"/>
              <a:gd name="connsiteY6" fmla="*/ 41910 h 2613660"/>
              <a:gd name="connsiteX7" fmla="*/ 15240 w 1672590"/>
              <a:gd name="connsiteY7" fmla="*/ 0 h 261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590" h="2613660">
                <a:moveTo>
                  <a:pt x="15240" y="0"/>
                </a:moveTo>
                <a:lnTo>
                  <a:pt x="0" y="1664970"/>
                </a:lnTo>
                <a:lnTo>
                  <a:pt x="430530" y="2244090"/>
                </a:lnTo>
                <a:lnTo>
                  <a:pt x="605790" y="2613660"/>
                </a:lnTo>
                <a:lnTo>
                  <a:pt x="1543050" y="2518410"/>
                </a:lnTo>
                <a:lnTo>
                  <a:pt x="1672590" y="746760"/>
                </a:lnTo>
                <a:lnTo>
                  <a:pt x="506730" y="41910"/>
                </a:lnTo>
                <a:lnTo>
                  <a:pt x="1524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Icône de loupe PNG transparents - StickPNG">
            <a:extLst>
              <a:ext uri="{FF2B5EF4-FFF2-40B4-BE49-F238E27FC236}">
                <a16:creationId xmlns:a16="http://schemas.microsoft.com/office/drawing/2014/main" id="{C13ABFC9-30CC-2353-3246-44B3F2B80E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85703">
            <a:off x="5506583" y="3300393"/>
            <a:ext cx="981436" cy="981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2">
            <a:extLst>
              <a:ext uri="{FF2B5EF4-FFF2-40B4-BE49-F238E27FC236}">
                <a16:creationId xmlns:a16="http://schemas.microsoft.com/office/drawing/2014/main" id="{495AE260-AE8C-815E-54FE-56C1F469DCE2}"/>
              </a:ext>
            </a:extLst>
          </p:cNvPr>
          <p:cNvSpPr txBox="1"/>
          <p:nvPr/>
        </p:nvSpPr>
        <p:spPr>
          <a:xfrm>
            <a:off x="5572791" y="3562501"/>
            <a:ext cx="587454" cy="261610"/>
          </a:xfrm>
          <a:prstGeom prst="rect">
            <a:avLst/>
          </a:prstGeom>
          <a:noFill/>
        </p:spPr>
        <p:txBody>
          <a:bodyPr wrap="square" rtlCol="0">
            <a:spAutoFit/>
          </a:bodyPr>
          <a:lstStyle/>
          <a:p>
            <a:r>
              <a:rPr lang="fr-BE" sz="1100" dirty="0"/>
              <a:t>57%</a:t>
            </a:r>
            <a:endParaRPr lang="en-US" sz="1100" dirty="0"/>
          </a:p>
        </p:txBody>
      </p:sp>
      <p:sp>
        <p:nvSpPr>
          <p:cNvPr id="5" name="TextBox 31">
            <a:extLst>
              <a:ext uri="{FF2B5EF4-FFF2-40B4-BE49-F238E27FC236}">
                <a16:creationId xmlns:a16="http://schemas.microsoft.com/office/drawing/2014/main" id="{E1011588-37E1-0C19-2718-A95A7B638623}"/>
              </a:ext>
            </a:extLst>
          </p:cNvPr>
          <p:cNvSpPr txBox="1"/>
          <p:nvPr/>
        </p:nvSpPr>
        <p:spPr>
          <a:xfrm>
            <a:off x="7035505" y="2458949"/>
            <a:ext cx="3740940" cy="2031325"/>
          </a:xfrm>
          <a:prstGeom prst="rect">
            <a:avLst/>
          </a:prstGeom>
          <a:noFill/>
        </p:spPr>
        <p:txBody>
          <a:bodyPr wrap="square" rtlCol="0">
            <a:spAutoFit/>
          </a:bodyPr>
          <a:lstStyle/>
          <a:p>
            <a:r>
              <a:rPr lang="en-US" sz="1400" dirty="0" err="1"/>
              <a:t>B2B</a:t>
            </a:r>
            <a:r>
              <a:rPr lang="en-US" sz="1400" dirty="0"/>
              <a:t> sales are divided into three categories:</a:t>
            </a:r>
            <a:endParaRPr lang="fr-BE" sz="1400" dirty="0"/>
          </a:p>
          <a:p>
            <a:pPr marL="342900" indent="-342900">
              <a:buFont typeface="+mj-lt"/>
              <a:buAutoNum type="arabicPeriod"/>
            </a:pPr>
            <a:r>
              <a:rPr lang="en-US" sz="1400" dirty="0"/>
              <a:t>Vehicles registered directly by manufacturers for their own networks</a:t>
            </a:r>
          </a:p>
          <a:p>
            <a:pPr marL="342900" indent="-342900">
              <a:buFont typeface="+mj-lt"/>
              <a:buAutoNum type="arabicPeriod"/>
            </a:pPr>
            <a:r>
              <a:rPr lang="en-US" sz="1400" dirty="0"/>
              <a:t>Short-term rental vehicles</a:t>
            </a:r>
          </a:p>
          <a:p>
            <a:pPr marL="342900" indent="-342900">
              <a:buFont typeface="+mj-lt"/>
              <a:buAutoNum type="arabicPeriod"/>
            </a:pPr>
            <a:r>
              <a:rPr lang="en-US" sz="1400" b="1" dirty="0">
                <a:solidFill>
                  <a:srgbClr val="253880"/>
                </a:solidFill>
              </a:rPr>
              <a:t>Vehicles registered in the name of an end customer (company, rental company, etc.)</a:t>
            </a:r>
            <a:endParaRPr lang="en-US" sz="1400" dirty="0"/>
          </a:p>
        </p:txBody>
      </p:sp>
      <p:sp>
        <p:nvSpPr>
          <p:cNvPr id="9" name="Rectangle 32">
            <a:extLst>
              <a:ext uri="{FF2B5EF4-FFF2-40B4-BE49-F238E27FC236}">
                <a16:creationId xmlns:a16="http://schemas.microsoft.com/office/drawing/2014/main" id="{C29347EE-8F87-A481-B61B-F20A6C58EED2}"/>
              </a:ext>
            </a:extLst>
          </p:cNvPr>
          <p:cNvSpPr/>
          <p:nvPr/>
        </p:nvSpPr>
        <p:spPr>
          <a:xfrm>
            <a:off x="7104916" y="4595421"/>
            <a:ext cx="3558867" cy="64633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3">
            <a:extLst>
              <a:ext uri="{FF2B5EF4-FFF2-40B4-BE49-F238E27FC236}">
                <a16:creationId xmlns:a16="http://schemas.microsoft.com/office/drawing/2014/main" id="{1AA240B4-76DF-E4FA-9235-40A845303AC8}"/>
              </a:ext>
            </a:extLst>
          </p:cNvPr>
          <p:cNvSpPr txBox="1"/>
          <p:nvPr/>
        </p:nvSpPr>
        <p:spPr>
          <a:xfrm>
            <a:off x="7286584" y="4651649"/>
            <a:ext cx="3256962" cy="523220"/>
          </a:xfrm>
          <a:prstGeom prst="rect">
            <a:avLst/>
          </a:prstGeom>
          <a:noFill/>
        </p:spPr>
        <p:txBody>
          <a:bodyPr wrap="square">
            <a:spAutoFit/>
          </a:bodyPr>
          <a:lstStyle/>
          <a:p>
            <a:pPr algn="ctr"/>
            <a:r>
              <a:rPr lang="en-US" sz="1400" b="1" dirty="0">
                <a:solidFill>
                  <a:schemeClr val="bg1"/>
                </a:solidFill>
              </a:rPr>
              <a:t>You need to focus on the third category</a:t>
            </a:r>
          </a:p>
        </p:txBody>
      </p:sp>
      <p:sp>
        <p:nvSpPr>
          <p:cNvPr id="18" name="CasellaDiTesto 17">
            <a:extLst>
              <a:ext uri="{FF2B5EF4-FFF2-40B4-BE49-F238E27FC236}">
                <a16:creationId xmlns:a16="http://schemas.microsoft.com/office/drawing/2014/main" id="{3DBD0E40-232D-5F57-44E5-344165EBD80F}"/>
              </a:ext>
            </a:extLst>
          </p:cNvPr>
          <p:cNvSpPr txBox="1"/>
          <p:nvPr/>
        </p:nvSpPr>
        <p:spPr>
          <a:xfrm>
            <a:off x="3509582" y="2753267"/>
            <a:ext cx="1208356" cy="415498"/>
          </a:xfrm>
          <a:prstGeom prst="rect">
            <a:avLst/>
          </a:prstGeom>
          <a:noFill/>
        </p:spPr>
        <p:txBody>
          <a:bodyPr wrap="square" rtlCol="0">
            <a:spAutoFit/>
          </a:bodyPr>
          <a:lstStyle/>
          <a:p>
            <a:r>
              <a:rPr lang="fr-FR" sz="1050" dirty="0"/>
              <a:t>Short-</a:t>
            </a:r>
            <a:r>
              <a:rPr lang="fr-FR" sz="1050" dirty="0" err="1"/>
              <a:t>term</a:t>
            </a:r>
            <a:r>
              <a:rPr lang="fr-FR" sz="1050" dirty="0"/>
              <a:t> </a:t>
            </a:r>
            <a:r>
              <a:rPr lang="fr-FR" sz="1050" dirty="0" err="1"/>
              <a:t>rental</a:t>
            </a:r>
            <a:r>
              <a:rPr lang="fr-FR" sz="1050" dirty="0"/>
              <a:t>: </a:t>
            </a:r>
            <a:endParaRPr lang="it-IT" sz="1050" dirty="0"/>
          </a:p>
        </p:txBody>
      </p:sp>
    </p:spTree>
    <p:custDataLst>
      <p:tags r:id="rId1"/>
    </p:custDataLst>
    <p:extLst>
      <p:ext uri="{BB962C8B-B14F-4D97-AF65-F5344CB8AC3E}">
        <p14:creationId xmlns:p14="http://schemas.microsoft.com/office/powerpoint/2010/main" val="3656041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a:t>
            </a:r>
            <a:endParaRPr lang="fr-FR" dirty="0">
              <a:solidFill>
                <a:schemeClr val="bg1"/>
              </a:solidFill>
              <a:latin typeface="+mj-lt"/>
            </a:endParaRPr>
          </a:p>
        </p:txBody>
      </p:sp>
      <p:sp>
        <p:nvSpPr>
          <p:cNvPr id="25" name="TextBox 24">
            <a:extLst>
              <a:ext uri="{FF2B5EF4-FFF2-40B4-BE49-F238E27FC236}">
                <a16:creationId xmlns:a16="http://schemas.microsoft.com/office/drawing/2014/main" id="{34EEA0AB-A16D-657F-DD9F-1A710B08AD5D}"/>
              </a:ext>
            </a:extLst>
          </p:cNvPr>
          <p:cNvSpPr txBox="1"/>
          <p:nvPr/>
        </p:nvSpPr>
        <p:spPr>
          <a:xfrm>
            <a:off x="9297" y="6424601"/>
            <a:ext cx="4115027" cy="307777"/>
          </a:xfrm>
          <a:prstGeom prst="rect">
            <a:avLst/>
          </a:prstGeom>
          <a:noFill/>
        </p:spPr>
        <p:txBody>
          <a:bodyPr wrap="square" rtlCol="0">
            <a:spAutoFit/>
          </a:bodyPr>
          <a:lstStyle/>
          <a:p>
            <a:pPr algn="ctr"/>
            <a:r>
              <a:rPr lang="en-US" sz="1400" b="1" i="1" dirty="0">
                <a:solidFill>
                  <a:schemeClr val="bg1"/>
                </a:solidFill>
              </a:rPr>
              <a:t>Click on the three steps in the pyramid</a:t>
            </a:r>
          </a:p>
        </p:txBody>
      </p:sp>
      <p:sp>
        <p:nvSpPr>
          <p:cNvPr id="14" name="Trapèze 8">
            <a:extLst>
              <a:ext uri="{FF2B5EF4-FFF2-40B4-BE49-F238E27FC236}">
                <a16:creationId xmlns:a16="http://schemas.microsoft.com/office/drawing/2014/main" id="{BDA7E1C9-5FD0-9A62-0DF4-09EC9EAF7A0F}"/>
              </a:ext>
            </a:extLst>
          </p:cNvPr>
          <p:cNvSpPr/>
          <p:nvPr/>
        </p:nvSpPr>
        <p:spPr>
          <a:xfrm>
            <a:off x="1249009" y="3117124"/>
            <a:ext cx="2162965" cy="975115"/>
          </a:xfrm>
          <a:prstGeom prst="trapezoid">
            <a:avLst>
              <a:gd name="adj" fmla="val 50335"/>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Trapèze 7">
            <a:extLst>
              <a:ext uri="{FF2B5EF4-FFF2-40B4-BE49-F238E27FC236}">
                <a16:creationId xmlns:a16="http://schemas.microsoft.com/office/drawing/2014/main" id="{641DCAC9-4534-1BEF-5FF7-62A2AEF8DE3D}"/>
              </a:ext>
            </a:extLst>
          </p:cNvPr>
          <p:cNvSpPr/>
          <p:nvPr/>
        </p:nvSpPr>
        <p:spPr>
          <a:xfrm>
            <a:off x="230231" y="4173010"/>
            <a:ext cx="4200520" cy="1993347"/>
          </a:xfrm>
          <a:prstGeom prst="trapezoid">
            <a:avLst>
              <a:gd name="adj" fmla="val 50335"/>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riangle isocèle 9">
            <a:extLst>
              <a:ext uri="{FF2B5EF4-FFF2-40B4-BE49-F238E27FC236}">
                <a16:creationId xmlns:a16="http://schemas.microsoft.com/office/drawing/2014/main" id="{2B933732-EE42-79E9-41E7-29FCA98A2923}"/>
              </a:ext>
            </a:extLst>
          </p:cNvPr>
          <p:cNvSpPr/>
          <p:nvPr/>
        </p:nvSpPr>
        <p:spPr>
          <a:xfrm>
            <a:off x="1772491" y="1942628"/>
            <a:ext cx="1116000" cy="1093725"/>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a16="http://schemas.microsoft.com/office/drawing/2014/main" id="{A9651D6F-1832-0578-F92D-2898345CBA1C}"/>
              </a:ext>
            </a:extLst>
          </p:cNvPr>
          <p:cNvSpPr/>
          <p:nvPr/>
        </p:nvSpPr>
        <p:spPr>
          <a:xfrm>
            <a:off x="178895" y="1291149"/>
            <a:ext cx="4393105" cy="707886"/>
          </a:xfrm>
          <a:prstGeom prst="rect">
            <a:avLst/>
          </a:prstGeom>
        </p:spPr>
        <p:txBody>
          <a:bodyPr wrap="square" lIns="91440" tIns="45720" rIns="91440" bIns="45720" anchor="t">
            <a:spAutoFit/>
          </a:bodyPr>
          <a:lstStyle/>
          <a:p>
            <a:pPr>
              <a:defRPr/>
            </a:pPr>
            <a:r>
              <a:rPr lang="en-US" sz="1400" dirty="0" err="1"/>
              <a:t>B2B</a:t>
            </a:r>
            <a:r>
              <a:rPr lang="en-US" sz="1400" dirty="0"/>
              <a:t> customers are divided into </a:t>
            </a:r>
            <a:r>
              <a:rPr lang="en-US" sz="1400" b="1" dirty="0">
                <a:solidFill>
                  <a:srgbClr val="243782"/>
                </a:solidFill>
              </a:rPr>
              <a:t>three categories</a:t>
            </a:r>
            <a:r>
              <a:rPr lang="en-US" sz="1400" dirty="0"/>
              <a:t> depending on the size of their fleets </a:t>
            </a:r>
          </a:p>
          <a:p>
            <a:pPr>
              <a:defRPr/>
            </a:pPr>
            <a:r>
              <a:rPr lang="en-US" sz="1200" i="1" dirty="0"/>
              <a:t>(</a:t>
            </a:r>
            <a:r>
              <a:rPr lang="en-US" sz="1200" i="1" dirty="0" err="1"/>
              <a:t>B2B</a:t>
            </a:r>
            <a:r>
              <a:rPr lang="en-US" sz="1200" i="1" dirty="0"/>
              <a:t> NV figures for France – Adapt for each country)</a:t>
            </a:r>
            <a:endParaRPr lang="fr-FR" sz="1200" i="1" dirty="0"/>
          </a:p>
        </p:txBody>
      </p:sp>
    </p:spTree>
    <p:custDataLst>
      <p:tags r:id="rId1"/>
    </p:custDataLst>
    <p:extLst>
      <p:ext uri="{BB962C8B-B14F-4D97-AF65-F5344CB8AC3E}">
        <p14:creationId xmlns:p14="http://schemas.microsoft.com/office/powerpoint/2010/main" val="15359376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a:t>
            </a:r>
            <a:endParaRPr lang="fr-FR" dirty="0">
              <a:solidFill>
                <a:schemeClr val="bg1"/>
              </a:solidFill>
              <a:latin typeface="+mj-lt"/>
            </a:endParaRPr>
          </a:p>
        </p:txBody>
      </p:sp>
      <p:sp>
        <p:nvSpPr>
          <p:cNvPr id="14" name="Trapèze 8">
            <a:extLst>
              <a:ext uri="{FF2B5EF4-FFF2-40B4-BE49-F238E27FC236}">
                <a16:creationId xmlns:a16="http://schemas.microsoft.com/office/drawing/2014/main" id="{BDA7E1C9-5FD0-9A62-0DF4-09EC9EAF7A0F}"/>
              </a:ext>
            </a:extLst>
          </p:cNvPr>
          <p:cNvSpPr/>
          <p:nvPr/>
        </p:nvSpPr>
        <p:spPr>
          <a:xfrm>
            <a:off x="1249009" y="3117124"/>
            <a:ext cx="2162965" cy="975115"/>
          </a:xfrm>
          <a:prstGeom prst="trapezoid">
            <a:avLst>
              <a:gd name="adj" fmla="val 50335"/>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Trapèze 7">
            <a:extLst>
              <a:ext uri="{FF2B5EF4-FFF2-40B4-BE49-F238E27FC236}">
                <a16:creationId xmlns:a16="http://schemas.microsoft.com/office/drawing/2014/main" id="{641DCAC9-4534-1BEF-5FF7-62A2AEF8DE3D}"/>
              </a:ext>
            </a:extLst>
          </p:cNvPr>
          <p:cNvSpPr/>
          <p:nvPr/>
        </p:nvSpPr>
        <p:spPr>
          <a:xfrm>
            <a:off x="230231" y="4173010"/>
            <a:ext cx="4200520" cy="1993347"/>
          </a:xfrm>
          <a:prstGeom prst="trapezoid">
            <a:avLst>
              <a:gd name="adj" fmla="val 50335"/>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riangle isocèle 9">
            <a:extLst>
              <a:ext uri="{FF2B5EF4-FFF2-40B4-BE49-F238E27FC236}">
                <a16:creationId xmlns:a16="http://schemas.microsoft.com/office/drawing/2014/main" id="{2B933732-EE42-79E9-41E7-29FCA98A2923}"/>
              </a:ext>
            </a:extLst>
          </p:cNvPr>
          <p:cNvSpPr/>
          <p:nvPr/>
        </p:nvSpPr>
        <p:spPr>
          <a:xfrm>
            <a:off x="1772491" y="1942628"/>
            <a:ext cx="1116000" cy="1093725"/>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Rounded Corners 9">
            <a:extLst>
              <a:ext uri="{FF2B5EF4-FFF2-40B4-BE49-F238E27FC236}">
                <a16:creationId xmlns:a16="http://schemas.microsoft.com/office/drawing/2014/main" id="{AF7DEC80-7047-7423-CA18-9FAE512BD268}"/>
              </a:ext>
            </a:extLst>
          </p:cNvPr>
          <p:cNvSpPr/>
          <p:nvPr/>
        </p:nvSpPr>
        <p:spPr>
          <a:xfrm>
            <a:off x="8427585" y="1334044"/>
            <a:ext cx="1771686" cy="4849648"/>
          </a:xfrm>
          <a:prstGeom prst="roundRect">
            <a:avLst>
              <a:gd name="adj" fmla="val 4588"/>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4041B2-BB76-1ACD-B4C6-609FFB4E1AA1}"/>
              </a:ext>
            </a:extLst>
          </p:cNvPr>
          <p:cNvSpPr/>
          <p:nvPr/>
        </p:nvSpPr>
        <p:spPr>
          <a:xfrm>
            <a:off x="6501304" y="1326234"/>
            <a:ext cx="1771686" cy="4849648"/>
          </a:xfrm>
          <a:prstGeom prst="roundRect">
            <a:avLst>
              <a:gd name="adj" fmla="val 4588"/>
            </a:avLst>
          </a:prstGeom>
          <a:solidFill>
            <a:schemeClr val="bg1">
              <a:lumMod val="6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50598DE-70D0-805E-0671-67864C6300FD}"/>
              </a:ext>
            </a:extLst>
          </p:cNvPr>
          <p:cNvSpPr/>
          <p:nvPr/>
        </p:nvSpPr>
        <p:spPr>
          <a:xfrm>
            <a:off x="4499430" y="1326234"/>
            <a:ext cx="1771686" cy="4849648"/>
          </a:xfrm>
          <a:prstGeom prst="roundRect">
            <a:avLst>
              <a:gd name="adj" fmla="val 4588"/>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74E886-6786-03E2-4E8D-B23F8200549A}"/>
              </a:ext>
            </a:extLst>
          </p:cNvPr>
          <p:cNvSpPr txBox="1"/>
          <p:nvPr/>
        </p:nvSpPr>
        <p:spPr>
          <a:xfrm>
            <a:off x="8658226" y="1408361"/>
            <a:ext cx="1204684" cy="276999"/>
          </a:xfrm>
          <a:prstGeom prst="rect">
            <a:avLst/>
          </a:prstGeom>
          <a:noFill/>
        </p:spPr>
        <p:txBody>
          <a:bodyPr wrap="square">
            <a:spAutoFit/>
          </a:bodyPr>
          <a:lstStyle/>
          <a:p>
            <a:pPr algn="ctr"/>
            <a:r>
              <a:rPr lang="fr-BE" sz="1200" b="1" dirty="0"/>
              <a:t>Sales volume</a:t>
            </a:r>
          </a:p>
        </p:txBody>
      </p:sp>
      <p:sp>
        <p:nvSpPr>
          <p:cNvPr id="16" name="TextBox 15">
            <a:extLst>
              <a:ext uri="{FF2B5EF4-FFF2-40B4-BE49-F238E27FC236}">
                <a16:creationId xmlns:a16="http://schemas.microsoft.com/office/drawing/2014/main" id="{18BB7175-8AA8-2D2C-C615-E1E327EF6645}"/>
              </a:ext>
            </a:extLst>
          </p:cNvPr>
          <p:cNvSpPr txBox="1"/>
          <p:nvPr/>
        </p:nvSpPr>
        <p:spPr>
          <a:xfrm>
            <a:off x="6761543" y="1380403"/>
            <a:ext cx="1378513" cy="461665"/>
          </a:xfrm>
          <a:prstGeom prst="rect">
            <a:avLst/>
          </a:prstGeom>
          <a:noFill/>
        </p:spPr>
        <p:txBody>
          <a:bodyPr wrap="square">
            <a:spAutoFit/>
          </a:bodyPr>
          <a:lstStyle/>
          <a:p>
            <a:pPr algn="ctr"/>
            <a:r>
              <a:rPr lang="fr-BE" sz="1200" b="1" dirty="0"/>
              <a:t>% business </a:t>
            </a:r>
            <a:r>
              <a:rPr lang="fr-BE" sz="1200" b="1" dirty="0" err="1"/>
              <a:t>customers</a:t>
            </a:r>
            <a:endParaRPr lang="fr-BE" sz="1200" b="1" dirty="0"/>
          </a:p>
        </p:txBody>
      </p:sp>
      <p:sp>
        <p:nvSpPr>
          <p:cNvPr id="17" name="TextBox 16">
            <a:extLst>
              <a:ext uri="{FF2B5EF4-FFF2-40B4-BE49-F238E27FC236}">
                <a16:creationId xmlns:a16="http://schemas.microsoft.com/office/drawing/2014/main" id="{0F5042C1-C3D2-A9B2-AD9B-3B4BFF16A98F}"/>
              </a:ext>
            </a:extLst>
          </p:cNvPr>
          <p:cNvSpPr txBox="1"/>
          <p:nvPr/>
        </p:nvSpPr>
        <p:spPr>
          <a:xfrm>
            <a:off x="4865150" y="1383258"/>
            <a:ext cx="1050957" cy="276999"/>
          </a:xfrm>
          <a:prstGeom prst="rect">
            <a:avLst/>
          </a:prstGeom>
          <a:noFill/>
        </p:spPr>
        <p:txBody>
          <a:bodyPr wrap="square">
            <a:spAutoFit/>
          </a:bodyPr>
          <a:lstStyle/>
          <a:p>
            <a:pPr algn="ctr"/>
            <a:r>
              <a:rPr lang="fr-BE" sz="1200" b="1" dirty="0"/>
              <a:t>Fleet size</a:t>
            </a:r>
          </a:p>
        </p:txBody>
      </p:sp>
      <p:sp>
        <p:nvSpPr>
          <p:cNvPr id="19" name="Flowchart: Data 4">
            <a:extLst>
              <a:ext uri="{FF2B5EF4-FFF2-40B4-BE49-F238E27FC236}">
                <a16:creationId xmlns:a16="http://schemas.microsoft.com/office/drawing/2014/main" id="{C7DB34BD-B62F-EC48-F20D-5A8AFF9AA212}"/>
              </a:ext>
            </a:extLst>
          </p:cNvPr>
          <p:cNvSpPr/>
          <p:nvPr/>
        </p:nvSpPr>
        <p:spPr>
          <a:xfrm>
            <a:off x="3520903" y="4191521"/>
            <a:ext cx="6678368" cy="199334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7402 w 17402"/>
              <a:gd name="connsiteY0" fmla="*/ 10000 h 10000"/>
              <a:gd name="connsiteX1" fmla="*/ 0 w 17402"/>
              <a:gd name="connsiteY1" fmla="*/ 124 h 10000"/>
              <a:gd name="connsiteX2" fmla="*/ 17402 w 17402"/>
              <a:gd name="connsiteY2" fmla="*/ 0 h 10000"/>
              <a:gd name="connsiteX3" fmla="*/ 15402 w 17402"/>
              <a:gd name="connsiteY3" fmla="*/ 10000 h 10000"/>
              <a:gd name="connsiteX4" fmla="*/ 7402 w 17402"/>
              <a:gd name="connsiteY4" fmla="*/ 10000 h 10000"/>
              <a:gd name="connsiteX0" fmla="*/ 3615 w 17402"/>
              <a:gd name="connsiteY0" fmla="*/ 13152 h 13152"/>
              <a:gd name="connsiteX1" fmla="*/ 0 w 17402"/>
              <a:gd name="connsiteY1" fmla="*/ 124 h 13152"/>
              <a:gd name="connsiteX2" fmla="*/ 17402 w 17402"/>
              <a:gd name="connsiteY2" fmla="*/ 0 h 13152"/>
              <a:gd name="connsiteX3" fmla="*/ 15402 w 17402"/>
              <a:gd name="connsiteY3" fmla="*/ 10000 h 13152"/>
              <a:gd name="connsiteX4" fmla="*/ 3615 w 17402"/>
              <a:gd name="connsiteY4" fmla="*/ 13152 h 13152"/>
              <a:gd name="connsiteX0" fmla="*/ 3615 w 26066"/>
              <a:gd name="connsiteY0" fmla="*/ 13152 h 13152"/>
              <a:gd name="connsiteX1" fmla="*/ 0 w 26066"/>
              <a:gd name="connsiteY1" fmla="*/ 124 h 13152"/>
              <a:gd name="connsiteX2" fmla="*/ 17402 w 26066"/>
              <a:gd name="connsiteY2" fmla="*/ 0 h 13152"/>
              <a:gd name="connsiteX3" fmla="*/ 26066 w 26066"/>
              <a:gd name="connsiteY3" fmla="*/ 13090 h 13152"/>
              <a:gd name="connsiteX4" fmla="*/ 3615 w 26066"/>
              <a:gd name="connsiteY4" fmla="*/ 13152 h 13152"/>
              <a:gd name="connsiteX0" fmla="*/ 3615 w 26066"/>
              <a:gd name="connsiteY0" fmla="*/ 13028 h 13028"/>
              <a:gd name="connsiteX1" fmla="*/ 0 w 26066"/>
              <a:gd name="connsiteY1" fmla="*/ 0 h 13028"/>
              <a:gd name="connsiteX2" fmla="*/ 25841 w 26066"/>
              <a:gd name="connsiteY2" fmla="*/ 61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85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23 h 13028"/>
              <a:gd name="connsiteX3" fmla="*/ 26066 w 26066"/>
              <a:gd name="connsiteY3" fmla="*/ 12966 h 13028"/>
              <a:gd name="connsiteX4" fmla="*/ 3615 w 26066"/>
              <a:gd name="connsiteY4" fmla="*/ 13028 h 13028"/>
              <a:gd name="connsiteX0" fmla="*/ 3615 w 26066"/>
              <a:gd name="connsiteY0" fmla="*/ 13090 h 13090"/>
              <a:gd name="connsiteX1" fmla="*/ 0 w 26066"/>
              <a:gd name="connsiteY1" fmla="*/ 62 h 13090"/>
              <a:gd name="connsiteX2" fmla="*/ 25941 w 26066"/>
              <a:gd name="connsiteY2" fmla="*/ 0 h 13090"/>
              <a:gd name="connsiteX3" fmla="*/ 26066 w 26066"/>
              <a:gd name="connsiteY3" fmla="*/ 13028 h 13090"/>
              <a:gd name="connsiteX4" fmla="*/ 3615 w 26066"/>
              <a:gd name="connsiteY4" fmla="*/ 13090 h 13090"/>
              <a:gd name="connsiteX0" fmla="*/ 3615 w 26066"/>
              <a:gd name="connsiteY0" fmla="*/ 13028 h 13028"/>
              <a:gd name="connsiteX1" fmla="*/ 0 w 26066"/>
              <a:gd name="connsiteY1" fmla="*/ 0 h 13028"/>
              <a:gd name="connsiteX2" fmla="*/ 26066 w 26066"/>
              <a:gd name="connsiteY2" fmla="*/ 12966 h 13028"/>
              <a:gd name="connsiteX3" fmla="*/ 3615 w 26066"/>
              <a:gd name="connsiteY3" fmla="*/ 13028 h 13028"/>
              <a:gd name="connsiteX0" fmla="*/ 3615 w 26066"/>
              <a:gd name="connsiteY0" fmla="*/ 13028 h 13028"/>
              <a:gd name="connsiteX1" fmla="*/ 0 w 26066"/>
              <a:gd name="connsiteY1" fmla="*/ 0 h 13028"/>
              <a:gd name="connsiteX2" fmla="*/ 16937 w 26066"/>
              <a:gd name="connsiteY2" fmla="*/ 8331 h 13028"/>
              <a:gd name="connsiteX3" fmla="*/ 26066 w 26066"/>
              <a:gd name="connsiteY3" fmla="*/ 12966 h 13028"/>
              <a:gd name="connsiteX4" fmla="*/ 3615 w 26066"/>
              <a:gd name="connsiteY4" fmla="*/ 13028 h 13028"/>
              <a:gd name="connsiteX0" fmla="*/ 361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615 w 26066"/>
              <a:gd name="connsiteY4" fmla="*/ 13041 h 13041"/>
              <a:gd name="connsiteX0" fmla="*/ 425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4255 w 26066"/>
              <a:gd name="connsiteY4" fmla="*/ 13041 h 13041"/>
              <a:gd name="connsiteX0" fmla="*/ 3992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992 w 26066"/>
              <a:gd name="connsiteY4" fmla="*/ 13041 h 1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 h="13041">
                <a:moveTo>
                  <a:pt x="3992" y="13041"/>
                </a:moveTo>
                <a:lnTo>
                  <a:pt x="0" y="13"/>
                </a:lnTo>
                <a:lnTo>
                  <a:pt x="26007" y="0"/>
                </a:lnTo>
                <a:cubicBezTo>
                  <a:pt x="26027" y="4326"/>
                  <a:pt x="26046" y="8653"/>
                  <a:pt x="26066" y="12979"/>
                </a:cubicBezTo>
                <a:lnTo>
                  <a:pt x="3992" y="13041"/>
                </a:lnTo>
                <a:close/>
              </a:path>
            </a:pathLst>
          </a:cu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que 26" descr="Volant avec un remplissage uni">
            <a:extLst>
              <a:ext uri="{FF2B5EF4-FFF2-40B4-BE49-F238E27FC236}">
                <a16:creationId xmlns:a16="http://schemas.microsoft.com/office/drawing/2014/main" id="{3FD79DCB-4DE9-3D95-4288-749E864353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1853" y="4523885"/>
            <a:ext cx="497699" cy="497699"/>
          </a:xfrm>
          <a:prstGeom prst="rect">
            <a:avLst/>
          </a:prstGeom>
        </p:spPr>
      </p:pic>
      <p:sp>
        <p:nvSpPr>
          <p:cNvPr id="21" name="ZoneTexte 27">
            <a:extLst>
              <a:ext uri="{FF2B5EF4-FFF2-40B4-BE49-F238E27FC236}">
                <a16:creationId xmlns:a16="http://schemas.microsoft.com/office/drawing/2014/main" id="{0C7FF707-0A2C-7016-F789-FC86BD9A9821}"/>
              </a:ext>
            </a:extLst>
          </p:cNvPr>
          <p:cNvSpPr txBox="1"/>
          <p:nvPr/>
        </p:nvSpPr>
        <p:spPr>
          <a:xfrm>
            <a:off x="4767351" y="5188193"/>
            <a:ext cx="1311283" cy="184666"/>
          </a:xfrm>
          <a:prstGeom prst="rect">
            <a:avLst/>
          </a:prstGeom>
        </p:spPr>
        <p:txBody>
          <a:bodyPr wrap="square" lIns="0" tIns="0" rIns="0" bIns="0" rtlCol="0">
            <a:spAutoFit/>
          </a:bodyPr>
          <a:lstStyle/>
          <a:p>
            <a:pPr algn="ctr"/>
            <a:r>
              <a:rPr lang="fr-BE" sz="1200" dirty="0"/>
              <a:t>1 to 4 </a:t>
            </a:r>
            <a:r>
              <a:rPr lang="fr-BE" sz="1200" dirty="0" err="1"/>
              <a:t>vehicles</a:t>
            </a:r>
            <a:endParaRPr lang="fr-BE" sz="1200" dirty="0">
              <a:latin typeface="+mn-lt"/>
            </a:endParaRPr>
          </a:p>
        </p:txBody>
      </p:sp>
      <p:sp>
        <p:nvSpPr>
          <p:cNvPr id="22" name="Ellipse 50">
            <a:extLst>
              <a:ext uri="{FF2B5EF4-FFF2-40B4-BE49-F238E27FC236}">
                <a16:creationId xmlns:a16="http://schemas.microsoft.com/office/drawing/2014/main" id="{8747D9A7-34FA-912D-1A3A-ADC6038576AA}"/>
              </a:ext>
            </a:extLst>
          </p:cNvPr>
          <p:cNvSpPr/>
          <p:nvPr/>
        </p:nvSpPr>
        <p:spPr>
          <a:xfrm>
            <a:off x="7117147" y="4702223"/>
            <a:ext cx="540000" cy="540000"/>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84%</a:t>
            </a:r>
          </a:p>
        </p:txBody>
      </p:sp>
      <p:sp>
        <p:nvSpPr>
          <p:cNvPr id="23" name="Ellipse 50">
            <a:extLst>
              <a:ext uri="{FF2B5EF4-FFF2-40B4-BE49-F238E27FC236}">
                <a16:creationId xmlns:a16="http://schemas.microsoft.com/office/drawing/2014/main" id="{9FCC1EF0-8D6D-9D25-E99E-EB29820E6E09}"/>
              </a:ext>
            </a:extLst>
          </p:cNvPr>
          <p:cNvSpPr/>
          <p:nvPr/>
        </p:nvSpPr>
        <p:spPr>
          <a:xfrm>
            <a:off x="9029062" y="4722569"/>
            <a:ext cx="540000" cy="540000"/>
          </a:xfrm>
          <a:prstGeom prst="ellipse">
            <a:avLst/>
          </a:prstGeom>
          <a:solidFill>
            <a:srgbClr val="7FD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a:solidFill>
                  <a:schemeClr val="tx1"/>
                </a:solidFill>
              </a:rPr>
              <a:t>28%</a:t>
            </a:r>
          </a:p>
        </p:txBody>
      </p:sp>
      <p:pic>
        <p:nvPicPr>
          <p:cNvPr id="24" name="Graphique 14" descr="Homme médecin avec un remplissage uni">
            <a:extLst>
              <a:ext uri="{FF2B5EF4-FFF2-40B4-BE49-F238E27FC236}">
                <a16:creationId xmlns:a16="http://schemas.microsoft.com/office/drawing/2014/main" id="{19119FB0-4868-0356-C295-216C0E603D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7489" y="4516080"/>
            <a:ext cx="672653" cy="672653"/>
          </a:xfrm>
          <a:prstGeom prst="rect">
            <a:avLst/>
          </a:prstGeom>
        </p:spPr>
      </p:pic>
      <p:sp>
        <p:nvSpPr>
          <p:cNvPr id="28" name="ZoneTexte 20">
            <a:extLst>
              <a:ext uri="{FF2B5EF4-FFF2-40B4-BE49-F238E27FC236}">
                <a16:creationId xmlns:a16="http://schemas.microsoft.com/office/drawing/2014/main" id="{D53AD5F5-492C-A5F1-6C93-09816A82A4CE}"/>
              </a:ext>
            </a:extLst>
          </p:cNvPr>
          <p:cNvSpPr txBox="1"/>
          <p:nvPr/>
        </p:nvSpPr>
        <p:spPr>
          <a:xfrm>
            <a:off x="1083344" y="5459320"/>
            <a:ext cx="2360942" cy="369332"/>
          </a:xfrm>
          <a:prstGeom prst="rect">
            <a:avLst/>
          </a:prstGeom>
        </p:spPr>
        <p:txBody>
          <a:bodyPr wrap="square" lIns="0" tIns="0" rIns="0" bIns="0" rtlCol="0">
            <a:spAutoFit/>
          </a:bodyPr>
          <a:lstStyle/>
          <a:p>
            <a:pPr algn="ctr" defTabSz="1219170" eaLnBrk="1" hangingPunct="1">
              <a:spcBef>
                <a:spcPct val="0"/>
              </a:spcBef>
              <a:defRPr b="0" i="0"/>
            </a:pPr>
            <a:r>
              <a:rPr lang="fr-BE" altLang="fr-FR" sz="1200" i="1" dirty="0" err="1">
                <a:solidFill>
                  <a:srgbClr val="3135B1"/>
                </a:solidFill>
                <a:latin typeface="+mn-lt"/>
              </a:rPr>
              <a:t>VSBs</a:t>
            </a:r>
            <a:r>
              <a:rPr lang="fr-BE" altLang="fr-FR" sz="1200" i="1" dirty="0">
                <a:solidFill>
                  <a:srgbClr val="3135B1"/>
                </a:solidFill>
                <a:latin typeface="+mn-lt"/>
              </a:rPr>
              <a:t>, traders, </a:t>
            </a:r>
            <a:r>
              <a:rPr lang="fr-BE" altLang="fr-FR" sz="1200" i="1" dirty="0" err="1">
                <a:solidFill>
                  <a:srgbClr val="3135B1"/>
                </a:solidFill>
                <a:latin typeface="+mn-lt"/>
              </a:rPr>
              <a:t>liberal</a:t>
            </a:r>
            <a:r>
              <a:rPr lang="fr-BE" altLang="fr-FR" sz="1200" i="1" dirty="0">
                <a:solidFill>
                  <a:srgbClr val="3135B1"/>
                </a:solidFill>
                <a:latin typeface="+mn-lt"/>
              </a:rPr>
              <a:t> professions</a:t>
            </a:r>
          </a:p>
        </p:txBody>
      </p:sp>
      <p:sp>
        <p:nvSpPr>
          <p:cNvPr id="3" name="TextBox 24">
            <a:extLst>
              <a:ext uri="{FF2B5EF4-FFF2-40B4-BE49-F238E27FC236}">
                <a16:creationId xmlns:a16="http://schemas.microsoft.com/office/drawing/2014/main" id="{CD2750F0-D707-2D7D-F0F0-7B9401AC0674}"/>
              </a:ext>
            </a:extLst>
          </p:cNvPr>
          <p:cNvSpPr txBox="1"/>
          <p:nvPr/>
        </p:nvSpPr>
        <p:spPr>
          <a:xfrm>
            <a:off x="9297" y="6424601"/>
            <a:ext cx="4115027" cy="307777"/>
          </a:xfrm>
          <a:prstGeom prst="rect">
            <a:avLst/>
          </a:prstGeom>
          <a:noFill/>
        </p:spPr>
        <p:txBody>
          <a:bodyPr wrap="square" rtlCol="0">
            <a:spAutoFit/>
          </a:bodyPr>
          <a:lstStyle/>
          <a:p>
            <a:pPr algn="ctr"/>
            <a:r>
              <a:rPr lang="en-US" sz="1400" b="1" i="1" dirty="0">
                <a:solidFill>
                  <a:schemeClr val="bg1"/>
                </a:solidFill>
              </a:rPr>
              <a:t>Click on the three steps in the pyramid</a:t>
            </a:r>
          </a:p>
        </p:txBody>
      </p:sp>
      <p:sp>
        <p:nvSpPr>
          <p:cNvPr id="4" name="Rectangle 18">
            <a:extLst>
              <a:ext uri="{FF2B5EF4-FFF2-40B4-BE49-F238E27FC236}">
                <a16:creationId xmlns:a16="http://schemas.microsoft.com/office/drawing/2014/main" id="{0D7231B9-4624-C1E2-09F2-B7621D86D394}"/>
              </a:ext>
            </a:extLst>
          </p:cNvPr>
          <p:cNvSpPr/>
          <p:nvPr/>
        </p:nvSpPr>
        <p:spPr>
          <a:xfrm>
            <a:off x="178895" y="1291149"/>
            <a:ext cx="4393105" cy="707886"/>
          </a:xfrm>
          <a:prstGeom prst="rect">
            <a:avLst/>
          </a:prstGeom>
        </p:spPr>
        <p:txBody>
          <a:bodyPr wrap="square" lIns="91440" tIns="45720" rIns="91440" bIns="45720" anchor="t">
            <a:spAutoFit/>
          </a:bodyPr>
          <a:lstStyle/>
          <a:p>
            <a:pPr>
              <a:defRPr/>
            </a:pPr>
            <a:r>
              <a:rPr lang="en-US" sz="1400" dirty="0" err="1"/>
              <a:t>B2B</a:t>
            </a:r>
            <a:r>
              <a:rPr lang="en-US" sz="1400" dirty="0"/>
              <a:t> customers are divided into </a:t>
            </a:r>
            <a:r>
              <a:rPr lang="en-US" sz="1400" b="1" dirty="0">
                <a:solidFill>
                  <a:srgbClr val="243782"/>
                </a:solidFill>
              </a:rPr>
              <a:t>three categories</a:t>
            </a:r>
            <a:r>
              <a:rPr lang="en-US" sz="1400" dirty="0"/>
              <a:t> depending on the size of their fleets </a:t>
            </a:r>
          </a:p>
          <a:p>
            <a:pPr>
              <a:defRPr/>
            </a:pPr>
            <a:r>
              <a:rPr lang="en-US" sz="1200" i="1" dirty="0"/>
              <a:t>(</a:t>
            </a:r>
            <a:r>
              <a:rPr lang="en-US" sz="1200" i="1" dirty="0" err="1"/>
              <a:t>B2B</a:t>
            </a:r>
            <a:r>
              <a:rPr lang="en-US" sz="1200" i="1" dirty="0"/>
              <a:t> NV figures for France – Adapt for each country)</a:t>
            </a:r>
            <a:endParaRPr lang="fr-FR" sz="1200" i="1" dirty="0"/>
          </a:p>
        </p:txBody>
      </p:sp>
    </p:spTree>
    <p:custDataLst>
      <p:tags r:id="rId1"/>
    </p:custDataLst>
    <p:extLst>
      <p:ext uri="{BB962C8B-B14F-4D97-AF65-F5344CB8AC3E}">
        <p14:creationId xmlns:p14="http://schemas.microsoft.com/office/powerpoint/2010/main" val="390339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a:t>
            </a:r>
            <a:endParaRPr lang="fr-FR" dirty="0">
              <a:solidFill>
                <a:schemeClr val="bg1"/>
              </a:solidFill>
              <a:latin typeface="+mj-lt"/>
            </a:endParaRPr>
          </a:p>
        </p:txBody>
      </p:sp>
      <p:sp>
        <p:nvSpPr>
          <p:cNvPr id="14" name="Trapèze 8">
            <a:extLst>
              <a:ext uri="{FF2B5EF4-FFF2-40B4-BE49-F238E27FC236}">
                <a16:creationId xmlns:a16="http://schemas.microsoft.com/office/drawing/2014/main" id="{BDA7E1C9-5FD0-9A62-0DF4-09EC9EAF7A0F}"/>
              </a:ext>
            </a:extLst>
          </p:cNvPr>
          <p:cNvSpPr/>
          <p:nvPr/>
        </p:nvSpPr>
        <p:spPr>
          <a:xfrm>
            <a:off x="1249009" y="3117124"/>
            <a:ext cx="2162965" cy="975115"/>
          </a:xfrm>
          <a:prstGeom prst="trapezoid">
            <a:avLst>
              <a:gd name="adj" fmla="val 50335"/>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Trapèze 7">
            <a:extLst>
              <a:ext uri="{FF2B5EF4-FFF2-40B4-BE49-F238E27FC236}">
                <a16:creationId xmlns:a16="http://schemas.microsoft.com/office/drawing/2014/main" id="{641DCAC9-4534-1BEF-5FF7-62A2AEF8DE3D}"/>
              </a:ext>
            </a:extLst>
          </p:cNvPr>
          <p:cNvSpPr/>
          <p:nvPr/>
        </p:nvSpPr>
        <p:spPr>
          <a:xfrm>
            <a:off x="230231" y="4173010"/>
            <a:ext cx="4200520" cy="1993347"/>
          </a:xfrm>
          <a:prstGeom prst="trapezoid">
            <a:avLst>
              <a:gd name="adj" fmla="val 50335"/>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riangle isocèle 9">
            <a:extLst>
              <a:ext uri="{FF2B5EF4-FFF2-40B4-BE49-F238E27FC236}">
                <a16:creationId xmlns:a16="http://schemas.microsoft.com/office/drawing/2014/main" id="{2B933732-EE42-79E9-41E7-29FCA98A2923}"/>
              </a:ext>
            </a:extLst>
          </p:cNvPr>
          <p:cNvSpPr/>
          <p:nvPr/>
        </p:nvSpPr>
        <p:spPr>
          <a:xfrm>
            <a:off x="1772491" y="1942628"/>
            <a:ext cx="1116000" cy="1093725"/>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Rounded Corners 9">
            <a:extLst>
              <a:ext uri="{FF2B5EF4-FFF2-40B4-BE49-F238E27FC236}">
                <a16:creationId xmlns:a16="http://schemas.microsoft.com/office/drawing/2014/main" id="{AF7DEC80-7047-7423-CA18-9FAE512BD268}"/>
              </a:ext>
            </a:extLst>
          </p:cNvPr>
          <p:cNvSpPr/>
          <p:nvPr/>
        </p:nvSpPr>
        <p:spPr>
          <a:xfrm>
            <a:off x="8427585" y="1334044"/>
            <a:ext cx="1771686" cy="4849648"/>
          </a:xfrm>
          <a:prstGeom prst="roundRect">
            <a:avLst>
              <a:gd name="adj" fmla="val 4588"/>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4041B2-BB76-1ACD-B4C6-609FFB4E1AA1}"/>
              </a:ext>
            </a:extLst>
          </p:cNvPr>
          <p:cNvSpPr/>
          <p:nvPr/>
        </p:nvSpPr>
        <p:spPr>
          <a:xfrm>
            <a:off x="6501304" y="1326234"/>
            <a:ext cx="1771686" cy="4849648"/>
          </a:xfrm>
          <a:prstGeom prst="roundRect">
            <a:avLst>
              <a:gd name="adj" fmla="val 4588"/>
            </a:avLst>
          </a:prstGeom>
          <a:solidFill>
            <a:schemeClr val="bg1">
              <a:lumMod val="6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50598DE-70D0-805E-0671-67864C6300FD}"/>
              </a:ext>
            </a:extLst>
          </p:cNvPr>
          <p:cNvSpPr/>
          <p:nvPr/>
        </p:nvSpPr>
        <p:spPr>
          <a:xfrm>
            <a:off x="4508955" y="1326234"/>
            <a:ext cx="1771686" cy="4849648"/>
          </a:xfrm>
          <a:prstGeom prst="roundRect">
            <a:avLst>
              <a:gd name="adj" fmla="val 4588"/>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74E886-6786-03E2-4E8D-B23F8200549A}"/>
              </a:ext>
            </a:extLst>
          </p:cNvPr>
          <p:cNvSpPr txBox="1"/>
          <p:nvPr/>
        </p:nvSpPr>
        <p:spPr>
          <a:xfrm>
            <a:off x="8658226" y="1408361"/>
            <a:ext cx="1204684" cy="276999"/>
          </a:xfrm>
          <a:prstGeom prst="rect">
            <a:avLst/>
          </a:prstGeom>
          <a:noFill/>
        </p:spPr>
        <p:txBody>
          <a:bodyPr wrap="square">
            <a:spAutoFit/>
          </a:bodyPr>
          <a:lstStyle/>
          <a:p>
            <a:pPr algn="ctr"/>
            <a:r>
              <a:rPr lang="fr-BE" sz="1200" b="1" dirty="0"/>
              <a:t>Sales volume</a:t>
            </a:r>
          </a:p>
        </p:txBody>
      </p:sp>
      <p:sp>
        <p:nvSpPr>
          <p:cNvPr id="16" name="TextBox 15">
            <a:extLst>
              <a:ext uri="{FF2B5EF4-FFF2-40B4-BE49-F238E27FC236}">
                <a16:creationId xmlns:a16="http://schemas.microsoft.com/office/drawing/2014/main" id="{18BB7175-8AA8-2D2C-C615-E1E327EF6645}"/>
              </a:ext>
            </a:extLst>
          </p:cNvPr>
          <p:cNvSpPr txBox="1"/>
          <p:nvPr/>
        </p:nvSpPr>
        <p:spPr>
          <a:xfrm>
            <a:off x="6761543" y="1380403"/>
            <a:ext cx="1378513" cy="461665"/>
          </a:xfrm>
          <a:prstGeom prst="rect">
            <a:avLst/>
          </a:prstGeom>
          <a:noFill/>
        </p:spPr>
        <p:txBody>
          <a:bodyPr wrap="square">
            <a:spAutoFit/>
          </a:bodyPr>
          <a:lstStyle/>
          <a:p>
            <a:pPr algn="ctr"/>
            <a:r>
              <a:rPr lang="fr-BE" sz="1200" b="1" dirty="0"/>
              <a:t>% business </a:t>
            </a:r>
            <a:r>
              <a:rPr lang="fr-BE" sz="1200" b="1" dirty="0" err="1"/>
              <a:t>customers</a:t>
            </a:r>
            <a:endParaRPr lang="fr-BE" sz="1200" b="1" dirty="0"/>
          </a:p>
        </p:txBody>
      </p:sp>
      <p:sp>
        <p:nvSpPr>
          <p:cNvPr id="17" name="TextBox 16">
            <a:extLst>
              <a:ext uri="{FF2B5EF4-FFF2-40B4-BE49-F238E27FC236}">
                <a16:creationId xmlns:a16="http://schemas.microsoft.com/office/drawing/2014/main" id="{0F5042C1-C3D2-A9B2-AD9B-3B4BFF16A98F}"/>
              </a:ext>
            </a:extLst>
          </p:cNvPr>
          <p:cNvSpPr txBox="1"/>
          <p:nvPr/>
        </p:nvSpPr>
        <p:spPr>
          <a:xfrm>
            <a:off x="4865150" y="1383258"/>
            <a:ext cx="1050957" cy="276999"/>
          </a:xfrm>
          <a:prstGeom prst="rect">
            <a:avLst/>
          </a:prstGeom>
          <a:noFill/>
        </p:spPr>
        <p:txBody>
          <a:bodyPr wrap="square">
            <a:spAutoFit/>
          </a:bodyPr>
          <a:lstStyle/>
          <a:p>
            <a:pPr algn="ctr"/>
            <a:r>
              <a:rPr lang="fr-BE" sz="1200" b="1" dirty="0"/>
              <a:t>Fleet size</a:t>
            </a:r>
          </a:p>
        </p:txBody>
      </p:sp>
      <p:sp>
        <p:nvSpPr>
          <p:cNvPr id="19" name="Flowchart: Data 4">
            <a:extLst>
              <a:ext uri="{FF2B5EF4-FFF2-40B4-BE49-F238E27FC236}">
                <a16:creationId xmlns:a16="http://schemas.microsoft.com/office/drawing/2014/main" id="{C7DB34BD-B62F-EC48-F20D-5A8AFF9AA212}"/>
              </a:ext>
            </a:extLst>
          </p:cNvPr>
          <p:cNvSpPr/>
          <p:nvPr/>
        </p:nvSpPr>
        <p:spPr>
          <a:xfrm>
            <a:off x="3520903" y="4191521"/>
            <a:ext cx="6678368" cy="199334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7402 w 17402"/>
              <a:gd name="connsiteY0" fmla="*/ 10000 h 10000"/>
              <a:gd name="connsiteX1" fmla="*/ 0 w 17402"/>
              <a:gd name="connsiteY1" fmla="*/ 124 h 10000"/>
              <a:gd name="connsiteX2" fmla="*/ 17402 w 17402"/>
              <a:gd name="connsiteY2" fmla="*/ 0 h 10000"/>
              <a:gd name="connsiteX3" fmla="*/ 15402 w 17402"/>
              <a:gd name="connsiteY3" fmla="*/ 10000 h 10000"/>
              <a:gd name="connsiteX4" fmla="*/ 7402 w 17402"/>
              <a:gd name="connsiteY4" fmla="*/ 10000 h 10000"/>
              <a:gd name="connsiteX0" fmla="*/ 3615 w 17402"/>
              <a:gd name="connsiteY0" fmla="*/ 13152 h 13152"/>
              <a:gd name="connsiteX1" fmla="*/ 0 w 17402"/>
              <a:gd name="connsiteY1" fmla="*/ 124 h 13152"/>
              <a:gd name="connsiteX2" fmla="*/ 17402 w 17402"/>
              <a:gd name="connsiteY2" fmla="*/ 0 h 13152"/>
              <a:gd name="connsiteX3" fmla="*/ 15402 w 17402"/>
              <a:gd name="connsiteY3" fmla="*/ 10000 h 13152"/>
              <a:gd name="connsiteX4" fmla="*/ 3615 w 17402"/>
              <a:gd name="connsiteY4" fmla="*/ 13152 h 13152"/>
              <a:gd name="connsiteX0" fmla="*/ 3615 w 26066"/>
              <a:gd name="connsiteY0" fmla="*/ 13152 h 13152"/>
              <a:gd name="connsiteX1" fmla="*/ 0 w 26066"/>
              <a:gd name="connsiteY1" fmla="*/ 124 h 13152"/>
              <a:gd name="connsiteX2" fmla="*/ 17402 w 26066"/>
              <a:gd name="connsiteY2" fmla="*/ 0 h 13152"/>
              <a:gd name="connsiteX3" fmla="*/ 26066 w 26066"/>
              <a:gd name="connsiteY3" fmla="*/ 13090 h 13152"/>
              <a:gd name="connsiteX4" fmla="*/ 3615 w 26066"/>
              <a:gd name="connsiteY4" fmla="*/ 13152 h 13152"/>
              <a:gd name="connsiteX0" fmla="*/ 3615 w 26066"/>
              <a:gd name="connsiteY0" fmla="*/ 13028 h 13028"/>
              <a:gd name="connsiteX1" fmla="*/ 0 w 26066"/>
              <a:gd name="connsiteY1" fmla="*/ 0 h 13028"/>
              <a:gd name="connsiteX2" fmla="*/ 25841 w 26066"/>
              <a:gd name="connsiteY2" fmla="*/ 61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85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23 h 13028"/>
              <a:gd name="connsiteX3" fmla="*/ 26066 w 26066"/>
              <a:gd name="connsiteY3" fmla="*/ 12966 h 13028"/>
              <a:gd name="connsiteX4" fmla="*/ 3615 w 26066"/>
              <a:gd name="connsiteY4" fmla="*/ 13028 h 13028"/>
              <a:gd name="connsiteX0" fmla="*/ 3615 w 26066"/>
              <a:gd name="connsiteY0" fmla="*/ 13090 h 13090"/>
              <a:gd name="connsiteX1" fmla="*/ 0 w 26066"/>
              <a:gd name="connsiteY1" fmla="*/ 62 h 13090"/>
              <a:gd name="connsiteX2" fmla="*/ 25941 w 26066"/>
              <a:gd name="connsiteY2" fmla="*/ 0 h 13090"/>
              <a:gd name="connsiteX3" fmla="*/ 26066 w 26066"/>
              <a:gd name="connsiteY3" fmla="*/ 13028 h 13090"/>
              <a:gd name="connsiteX4" fmla="*/ 3615 w 26066"/>
              <a:gd name="connsiteY4" fmla="*/ 13090 h 13090"/>
              <a:gd name="connsiteX0" fmla="*/ 3615 w 26066"/>
              <a:gd name="connsiteY0" fmla="*/ 13028 h 13028"/>
              <a:gd name="connsiteX1" fmla="*/ 0 w 26066"/>
              <a:gd name="connsiteY1" fmla="*/ 0 h 13028"/>
              <a:gd name="connsiteX2" fmla="*/ 26066 w 26066"/>
              <a:gd name="connsiteY2" fmla="*/ 12966 h 13028"/>
              <a:gd name="connsiteX3" fmla="*/ 3615 w 26066"/>
              <a:gd name="connsiteY3" fmla="*/ 13028 h 13028"/>
              <a:gd name="connsiteX0" fmla="*/ 3615 w 26066"/>
              <a:gd name="connsiteY0" fmla="*/ 13028 h 13028"/>
              <a:gd name="connsiteX1" fmla="*/ 0 w 26066"/>
              <a:gd name="connsiteY1" fmla="*/ 0 h 13028"/>
              <a:gd name="connsiteX2" fmla="*/ 16937 w 26066"/>
              <a:gd name="connsiteY2" fmla="*/ 8331 h 13028"/>
              <a:gd name="connsiteX3" fmla="*/ 26066 w 26066"/>
              <a:gd name="connsiteY3" fmla="*/ 12966 h 13028"/>
              <a:gd name="connsiteX4" fmla="*/ 3615 w 26066"/>
              <a:gd name="connsiteY4" fmla="*/ 13028 h 13028"/>
              <a:gd name="connsiteX0" fmla="*/ 361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615 w 26066"/>
              <a:gd name="connsiteY4" fmla="*/ 13041 h 13041"/>
              <a:gd name="connsiteX0" fmla="*/ 425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4255 w 26066"/>
              <a:gd name="connsiteY4" fmla="*/ 13041 h 13041"/>
              <a:gd name="connsiteX0" fmla="*/ 3992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992 w 26066"/>
              <a:gd name="connsiteY4" fmla="*/ 13041 h 1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 h="13041">
                <a:moveTo>
                  <a:pt x="3992" y="13041"/>
                </a:moveTo>
                <a:lnTo>
                  <a:pt x="0" y="13"/>
                </a:lnTo>
                <a:lnTo>
                  <a:pt x="26007" y="0"/>
                </a:lnTo>
                <a:cubicBezTo>
                  <a:pt x="26027" y="4326"/>
                  <a:pt x="26046" y="8653"/>
                  <a:pt x="26066" y="12979"/>
                </a:cubicBezTo>
                <a:lnTo>
                  <a:pt x="3992" y="13041"/>
                </a:lnTo>
                <a:close/>
              </a:path>
            </a:pathLst>
          </a:cu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que 26" descr="Volant avec un remplissage uni">
            <a:extLst>
              <a:ext uri="{FF2B5EF4-FFF2-40B4-BE49-F238E27FC236}">
                <a16:creationId xmlns:a16="http://schemas.microsoft.com/office/drawing/2014/main" id="{3FD79DCB-4DE9-3D95-4288-749E864353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1853" y="4523885"/>
            <a:ext cx="497699" cy="497699"/>
          </a:xfrm>
          <a:prstGeom prst="rect">
            <a:avLst/>
          </a:prstGeom>
        </p:spPr>
      </p:pic>
      <p:sp>
        <p:nvSpPr>
          <p:cNvPr id="21" name="ZoneTexte 27">
            <a:extLst>
              <a:ext uri="{FF2B5EF4-FFF2-40B4-BE49-F238E27FC236}">
                <a16:creationId xmlns:a16="http://schemas.microsoft.com/office/drawing/2014/main" id="{0C7FF707-0A2C-7016-F789-FC86BD9A9821}"/>
              </a:ext>
            </a:extLst>
          </p:cNvPr>
          <p:cNvSpPr txBox="1"/>
          <p:nvPr/>
        </p:nvSpPr>
        <p:spPr>
          <a:xfrm>
            <a:off x="4767351" y="5188193"/>
            <a:ext cx="1311283" cy="184666"/>
          </a:xfrm>
          <a:prstGeom prst="rect">
            <a:avLst/>
          </a:prstGeom>
        </p:spPr>
        <p:txBody>
          <a:bodyPr wrap="square" lIns="0" tIns="0" rIns="0" bIns="0" rtlCol="0">
            <a:spAutoFit/>
          </a:bodyPr>
          <a:lstStyle/>
          <a:p>
            <a:pPr algn="ctr"/>
            <a:r>
              <a:rPr lang="fr-BE" sz="1200" dirty="0"/>
              <a:t>1 to 4 </a:t>
            </a:r>
            <a:r>
              <a:rPr lang="fr-BE" sz="1200" dirty="0" err="1"/>
              <a:t>vehicles</a:t>
            </a:r>
            <a:endParaRPr lang="fr-BE" sz="1200" dirty="0"/>
          </a:p>
        </p:txBody>
      </p:sp>
      <p:sp>
        <p:nvSpPr>
          <p:cNvPr id="22" name="Ellipse 50">
            <a:extLst>
              <a:ext uri="{FF2B5EF4-FFF2-40B4-BE49-F238E27FC236}">
                <a16:creationId xmlns:a16="http://schemas.microsoft.com/office/drawing/2014/main" id="{8747D9A7-34FA-912D-1A3A-ADC6038576AA}"/>
              </a:ext>
            </a:extLst>
          </p:cNvPr>
          <p:cNvSpPr/>
          <p:nvPr/>
        </p:nvSpPr>
        <p:spPr>
          <a:xfrm>
            <a:off x="7117147" y="4702223"/>
            <a:ext cx="540000" cy="540000"/>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84%</a:t>
            </a:r>
          </a:p>
        </p:txBody>
      </p:sp>
      <p:sp>
        <p:nvSpPr>
          <p:cNvPr id="23" name="Ellipse 50">
            <a:extLst>
              <a:ext uri="{FF2B5EF4-FFF2-40B4-BE49-F238E27FC236}">
                <a16:creationId xmlns:a16="http://schemas.microsoft.com/office/drawing/2014/main" id="{9FCC1EF0-8D6D-9D25-E99E-EB29820E6E09}"/>
              </a:ext>
            </a:extLst>
          </p:cNvPr>
          <p:cNvSpPr/>
          <p:nvPr/>
        </p:nvSpPr>
        <p:spPr>
          <a:xfrm>
            <a:off x="9029062" y="4722569"/>
            <a:ext cx="540000" cy="540000"/>
          </a:xfrm>
          <a:prstGeom prst="ellipse">
            <a:avLst/>
          </a:prstGeom>
          <a:solidFill>
            <a:srgbClr val="7FD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28%</a:t>
            </a:r>
          </a:p>
        </p:txBody>
      </p:sp>
      <p:pic>
        <p:nvPicPr>
          <p:cNvPr id="24" name="Graphique 16" descr="Programmeur avec un remplissage uni">
            <a:extLst>
              <a:ext uri="{FF2B5EF4-FFF2-40B4-BE49-F238E27FC236}">
                <a16:creationId xmlns:a16="http://schemas.microsoft.com/office/drawing/2014/main" id="{6B14F88B-DF6F-3040-9831-544F224B7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9737" y="3136174"/>
            <a:ext cx="672653" cy="672653"/>
          </a:xfrm>
          <a:prstGeom prst="rect">
            <a:avLst/>
          </a:prstGeom>
        </p:spPr>
      </p:pic>
      <p:sp>
        <p:nvSpPr>
          <p:cNvPr id="28" name="ZoneTexte 19">
            <a:extLst>
              <a:ext uri="{FF2B5EF4-FFF2-40B4-BE49-F238E27FC236}">
                <a16:creationId xmlns:a16="http://schemas.microsoft.com/office/drawing/2014/main" id="{2FB3A41D-406D-49B6-1CAF-940D970795F9}"/>
              </a:ext>
            </a:extLst>
          </p:cNvPr>
          <p:cNvSpPr txBox="1"/>
          <p:nvPr/>
        </p:nvSpPr>
        <p:spPr>
          <a:xfrm>
            <a:off x="1357479" y="3846153"/>
            <a:ext cx="1791093" cy="184666"/>
          </a:xfrm>
          <a:prstGeom prst="rect">
            <a:avLst/>
          </a:prstGeom>
        </p:spPr>
        <p:txBody>
          <a:bodyPr wrap="square" lIns="0" tIns="0" rIns="0" bIns="0" rtlCol="0">
            <a:spAutoFit/>
          </a:bodyPr>
          <a:lstStyle/>
          <a:p>
            <a:pPr algn="ctr"/>
            <a:r>
              <a:rPr lang="fr-BE" sz="1200" i="1" dirty="0" err="1">
                <a:solidFill>
                  <a:srgbClr val="6165E3"/>
                </a:solidFill>
                <a:latin typeface="+mn-lt"/>
              </a:rPr>
              <a:t>SMEs</a:t>
            </a:r>
            <a:endParaRPr lang="fr-BE" sz="1200" i="1" dirty="0">
              <a:solidFill>
                <a:srgbClr val="6165E3"/>
              </a:solidFill>
              <a:latin typeface="+mn-lt"/>
            </a:endParaRPr>
          </a:p>
        </p:txBody>
      </p:sp>
      <p:sp>
        <p:nvSpPr>
          <p:cNvPr id="29" name="Flowchart: Data 4">
            <a:extLst>
              <a:ext uri="{FF2B5EF4-FFF2-40B4-BE49-F238E27FC236}">
                <a16:creationId xmlns:a16="http://schemas.microsoft.com/office/drawing/2014/main" id="{D52DEE93-4420-FC8A-97CB-51F5BBD5A89F}"/>
              </a:ext>
            </a:extLst>
          </p:cNvPr>
          <p:cNvSpPr/>
          <p:nvPr/>
        </p:nvSpPr>
        <p:spPr>
          <a:xfrm>
            <a:off x="3013433" y="3132396"/>
            <a:ext cx="7185837" cy="9698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7402 w 17402"/>
              <a:gd name="connsiteY0" fmla="*/ 10000 h 10000"/>
              <a:gd name="connsiteX1" fmla="*/ 0 w 17402"/>
              <a:gd name="connsiteY1" fmla="*/ 124 h 10000"/>
              <a:gd name="connsiteX2" fmla="*/ 17402 w 17402"/>
              <a:gd name="connsiteY2" fmla="*/ 0 h 10000"/>
              <a:gd name="connsiteX3" fmla="*/ 15402 w 17402"/>
              <a:gd name="connsiteY3" fmla="*/ 10000 h 10000"/>
              <a:gd name="connsiteX4" fmla="*/ 7402 w 17402"/>
              <a:gd name="connsiteY4" fmla="*/ 10000 h 10000"/>
              <a:gd name="connsiteX0" fmla="*/ 3615 w 17402"/>
              <a:gd name="connsiteY0" fmla="*/ 13152 h 13152"/>
              <a:gd name="connsiteX1" fmla="*/ 0 w 17402"/>
              <a:gd name="connsiteY1" fmla="*/ 124 h 13152"/>
              <a:gd name="connsiteX2" fmla="*/ 17402 w 17402"/>
              <a:gd name="connsiteY2" fmla="*/ 0 h 13152"/>
              <a:gd name="connsiteX3" fmla="*/ 15402 w 17402"/>
              <a:gd name="connsiteY3" fmla="*/ 10000 h 13152"/>
              <a:gd name="connsiteX4" fmla="*/ 3615 w 17402"/>
              <a:gd name="connsiteY4" fmla="*/ 13152 h 13152"/>
              <a:gd name="connsiteX0" fmla="*/ 3615 w 26066"/>
              <a:gd name="connsiteY0" fmla="*/ 13152 h 13152"/>
              <a:gd name="connsiteX1" fmla="*/ 0 w 26066"/>
              <a:gd name="connsiteY1" fmla="*/ 124 h 13152"/>
              <a:gd name="connsiteX2" fmla="*/ 17402 w 26066"/>
              <a:gd name="connsiteY2" fmla="*/ 0 h 13152"/>
              <a:gd name="connsiteX3" fmla="*/ 26066 w 26066"/>
              <a:gd name="connsiteY3" fmla="*/ 13090 h 13152"/>
              <a:gd name="connsiteX4" fmla="*/ 3615 w 26066"/>
              <a:gd name="connsiteY4" fmla="*/ 13152 h 13152"/>
              <a:gd name="connsiteX0" fmla="*/ 3615 w 26066"/>
              <a:gd name="connsiteY0" fmla="*/ 13028 h 13028"/>
              <a:gd name="connsiteX1" fmla="*/ 0 w 26066"/>
              <a:gd name="connsiteY1" fmla="*/ 0 h 13028"/>
              <a:gd name="connsiteX2" fmla="*/ 25841 w 26066"/>
              <a:gd name="connsiteY2" fmla="*/ 61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85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23 h 13028"/>
              <a:gd name="connsiteX3" fmla="*/ 26066 w 26066"/>
              <a:gd name="connsiteY3" fmla="*/ 12966 h 13028"/>
              <a:gd name="connsiteX4" fmla="*/ 3615 w 26066"/>
              <a:gd name="connsiteY4" fmla="*/ 13028 h 13028"/>
              <a:gd name="connsiteX0" fmla="*/ 3615 w 26066"/>
              <a:gd name="connsiteY0" fmla="*/ 13090 h 13090"/>
              <a:gd name="connsiteX1" fmla="*/ 0 w 26066"/>
              <a:gd name="connsiteY1" fmla="*/ 62 h 13090"/>
              <a:gd name="connsiteX2" fmla="*/ 25941 w 26066"/>
              <a:gd name="connsiteY2" fmla="*/ 0 h 13090"/>
              <a:gd name="connsiteX3" fmla="*/ 26066 w 26066"/>
              <a:gd name="connsiteY3" fmla="*/ 13028 h 13090"/>
              <a:gd name="connsiteX4" fmla="*/ 3615 w 26066"/>
              <a:gd name="connsiteY4" fmla="*/ 13090 h 13090"/>
              <a:gd name="connsiteX0" fmla="*/ 3615 w 26066"/>
              <a:gd name="connsiteY0" fmla="*/ 13028 h 13028"/>
              <a:gd name="connsiteX1" fmla="*/ 0 w 26066"/>
              <a:gd name="connsiteY1" fmla="*/ 0 h 13028"/>
              <a:gd name="connsiteX2" fmla="*/ 26066 w 26066"/>
              <a:gd name="connsiteY2" fmla="*/ 12966 h 13028"/>
              <a:gd name="connsiteX3" fmla="*/ 3615 w 26066"/>
              <a:gd name="connsiteY3" fmla="*/ 13028 h 13028"/>
              <a:gd name="connsiteX0" fmla="*/ 3615 w 26066"/>
              <a:gd name="connsiteY0" fmla="*/ 13028 h 13028"/>
              <a:gd name="connsiteX1" fmla="*/ 0 w 26066"/>
              <a:gd name="connsiteY1" fmla="*/ 0 h 13028"/>
              <a:gd name="connsiteX2" fmla="*/ 16937 w 26066"/>
              <a:gd name="connsiteY2" fmla="*/ 8331 h 13028"/>
              <a:gd name="connsiteX3" fmla="*/ 26066 w 26066"/>
              <a:gd name="connsiteY3" fmla="*/ 12966 h 13028"/>
              <a:gd name="connsiteX4" fmla="*/ 3615 w 26066"/>
              <a:gd name="connsiteY4" fmla="*/ 13028 h 13028"/>
              <a:gd name="connsiteX0" fmla="*/ 361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615 w 26066"/>
              <a:gd name="connsiteY4" fmla="*/ 13041 h 13041"/>
              <a:gd name="connsiteX0" fmla="*/ 425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4255 w 26066"/>
              <a:gd name="connsiteY4" fmla="*/ 13041 h 13041"/>
              <a:gd name="connsiteX0" fmla="*/ 3992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992 w 26066"/>
              <a:gd name="connsiteY4" fmla="*/ 13041 h 13041"/>
              <a:gd name="connsiteX0" fmla="*/ 350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505 w 26066"/>
              <a:gd name="connsiteY4" fmla="*/ 13041 h 13041"/>
              <a:gd name="connsiteX0" fmla="*/ 1847 w 24408"/>
              <a:gd name="connsiteY0" fmla="*/ 13092 h 13092"/>
              <a:gd name="connsiteX1" fmla="*/ 0 w 24408"/>
              <a:gd name="connsiteY1" fmla="*/ 0 h 13092"/>
              <a:gd name="connsiteX2" fmla="*/ 24349 w 24408"/>
              <a:gd name="connsiteY2" fmla="*/ 51 h 13092"/>
              <a:gd name="connsiteX3" fmla="*/ 24408 w 24408"/>
              <a:gd name="connsiteY3" fmla="*/ 13030 h 13092"/>
              <a:gd name="connsiteX4" fmla="*/ 1847 w 24408"/>
              <a:gd name="connsiteY4" fmla="*/ 13092 h 1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8" h="13092">
                <a:moveTo>
                  <a:pt x="1847" y="13092"/>
                </a:moveTo>
                <a:lnTo>
                  <a:pt x="0" y="0"/>
                </a:lnTo>
                <a:lnTo>
                  <a:pt x="24349" y="51"/>
                </a:lnTo>
                <a:cubicBezTo>
                  <a:pt x="24369" y="4377"/>
                  <a:pt x="24388" y="8704"/>
                  <a:pt x="24408" y="13030"/>
                </a:cubicBezTo>
                <a:lnTo>
                  <a:pt x="1847" y="13092"/>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que 26" descr="Volant avec un remplissage uni">
            <a:extLst>
              <a:ext uri="{FF2B5EF4-FFF2-40B4-BE49-F238E27FC236}">
                <a16:creationId xmlns:a16="http://schemas.microsoft.com/office/drawing/2014/main" id="{E1B5970A-A207-A2DE-250E-B910358A8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753" y="3203373"/>
            <a:ext cx="497699" cy="497699"/>
          </a:xfrm>
          <a:prstGeom prst="rect">
            <a:avLst/>
          </a:prstGeom>
        </p:spPr>
      </p:pic>
      <p:sp>
        <p:nvSpPr>
          <p:cNvPr id="31" name="ZoneTexte 27">
            <a:extLst>
              <a:ext uri="{FF2B5EF4-FFF2-40B4-BE49-F238E27FC236}">
                <a16:creationId xmlns:a16="http://schemas.microsoft.com/office/drawing/2014/main" id="{0CD20429-5D3A-8BBD-EB71-1FF4920F5911}"/>
              </a:ext>
            </a:extLst>
          </p:cNvPr>
          <p:cNvSpPr txBox="1"/>
          <p:nvPr/>
        </p:nvSpPr>
        <p:spPr>
          <a:xfrm>
            <a:off x="4581471" y="3793793"/>
            <a:ext cx="1503765" cy="184666"/>
          </a:xfrm>
          <a:prstGeom prst="rect">
            <a:avLst/>
          </a:prstGeom>
        </p:spPr>
        <p:txBody>
          <a:bodyPr wrap="square" lIns="0" tIns="0" rIns="0" bIns="0" rtlCol="0">
            <a:spAutoFit/>
          </a:bodyPr>
          <a:lstStyle/>
          <a:p>
            <a:pPr algn="ctr"/>
            <a:r>
              <a:rPr lang="fr-BE" sz="1200" dirty="0"/>
              <a:t>5 to 100 </a:t>
            </a:r>
            <a:r>
              <a:rPr lang="fr-BE" sz="1200" dirty="0" err="1"/>
              <a:t>vehicles</a:t>
            </a:r>
            <a:endParaRPr lang="fr-BE" sz="1200" dirty="0"/>
          </a:p>
        </p:txBody>
      </p:sp>
      <p:sp>
        <p:nvSpPr>
          <p:cNvPr id="32" name="Ellipse 50">
            <a:extLst>
              <a:ext uri="{FF2B5EF4-FFF2-40B4-BE49-F238E27FC236}">
                <a16:creationId xmlns:a16="http://schemas.microsoft.com/office/drawing/2014/main" id="{0BCDE4DD-4741-AAAE-B259-B945ECC90466}"/>
              </a:ext>
            </a:extLst>
          </p:cNvPr>
          <p:cNvSpPr/>
          <p:nvPr/>
        </p:nvSpPr>
        <p:spPr>
          <a:xfrm>
            <a:off x="7079047" y="3298578"/>
            <a:ext cx="540000" cy="540000"/>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00" b="1" dirty="0">
                <a:solidFill>
                  <a:schemeClr val="tx1"/>
                </a:solidFill>
              </a:rPr>
              <a:t>15,6%</a:t>
            </a:r>
          </a:p>
        </p:txBody>
      </p:sp>
      <p:sp>
        <p:nvSpPr>
          <p:cNvPr id="33" name="Ellipse 50">
            <a:extLst>
              <a:ext uri="{FF2B5EF4-FFF2-40B4-BE49-F238E27FC236}">
                <a16:creationId xmlns:a16="http://schemas.microsoft.com/office/drawing/2014/main" id="{9ABD1789-C857-51DD-DAC8-78654D7B404D}"/>
              </a:ext>
            </a:extLst>
          </p:cNvPr>
          <p:cNvSpPr/>
          <p:nvPr/>
        </p:nvSpPr>
        <p:spPr>
          <a:xfrm>
            <a:off x="8990962" y="3318924"/>
            <a:ext cx="540000" cy="540000"/>
          </a:xfrm>
          <a:prstGeom prst="ellipse">
            <a:avLst/>
          </a:prstGeom>
          <a:solidFill>
            <a:srgbClr val="7FD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38%</a:t>
            </a:r>
          </a:p>
        </p:txBody>
      </p:sp>
      <p:pic>
        <p:nvPicPr>
          <p:cNvPr id="34" name="Graphique 14" descr="Homme médecin avec un remplissage uni">
            <a:extLst>
              <a:ext uri="{FF2B5EF4-FFF2-40B4-BE49-F238E27FC236}">
                <a16:creationId xmlns:a16="http://schemas.microsoft.com/office/drawing/2014/main" id="{03C415D1-7387-313B-7CF4-28AE36D02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7489" y="4516080"/>
            <a:ext cx="672653" cy="672653"/>
          </a:xfrm>
          <a:prstGeom prst="rect">
            <a:avLst/>
          </a:prstGeom>
        </p:spPr>
      </p:pic>
      <p:sp>
        <p:nvSpPr>
          <p:cNvPr id="35" name="ZoneTexte 20">
            <a:extLst>
              <a:ext uri="{FF2B5EF4-FFF2-40B4-BE49-F238E27FC236}">
                <a16:creationId xmlns:a16="http://schemas.microsoft.com/office/drawing/2014/main" id="{7A0BCDF6-18DD-D7B9-23AB-002490EFEBEB}"/>
              </a:ext>
            </a:extLst>
          </p:cNvPr>
          <p:cNvSpPr txBox="1"/>
          <p:nvPr/>
        </p:nvSpPr>
        <p:spPr>
          <a:xfrm>
            <a:off x="1083344" y="5459320"/>
            <a:ext cx="2360942" cy="369332"/>
          </a:xfrm>
          <a:prstGeom prst="rect">
            <a:avLst/>
          </a:prstGeom>
        </p:spPr>
        <p:txBody>
          <a:bodyPr wrap="square" lIns="0" tIns="0" rIns="0" bIns="0" rtlCol="0">
            <a:spAutoFit/>
          </a:bodyPr>
          <a:lstStyle/>
          <a:p>
            <a:pPr algn="ctr" defTabSz="1219170" eaLnBrk="1" hangingPunct="1">
              <a:spcBef>
                <a:spcPct val="0"/>
              </a:spcBef>
              <a:defRPr b="0" i="0"/>
            </a:pPr>
            <a:r>
              <a:rPr lang="fr-BE" altLang="fr-FR" sz="1200" i="1" dirty="0" err="1">
                <a:solidFill>
                  <a:srgbClr val="3135B1"/>
                </a:solidFill>
                <a:latin typeface="+mn-lt"/>
              </a:rPr>
              <a:t>VSBs</a:t>
            </a:r>
            <a:r>
              <a:rPr lang="fr-BE" altLang="fr-FR" sz="1200" i="1" dirty="0">
                <a:solidFill>
                  <a:srgbClr val="3135B1"/>
                </a:solidFill>
                <a:latin typeface="+mn-lt"/>
              </a:rPr>
              <a:t>, traders, </a:t>
            </a:r>
            <a:r>
              <a:rPr lang="fr-BE" altLang="fr-FR" sz="1200" i="1" dirty="0" err="1">
                <a:solidFill>
                  <a:srgbClr val="3135B1"/>
                </a:solidFill>
                <a:latin typeface="+mn-lt"/>
              </a:rPr>
              <a:t>liberal</a:t>
            </a:r>
            <a:r>
              <a:rPr lang="fr-BE" altLang="fr-FR" sz="1200" i="1" dirty="0">
                <a:solidFill>
                  <a:srgbClr val="3135B1"/>
                </a:solidFill>
                <a:latin typeface="+mn-lt"/>
              </a:rPr>
              <a:t> professions</a:t>
            </a:r>
          </a:p>
        </p:txBody>
      </p:sp>
      <p:sp>
        <p:nvSpPr>
          <p:cNvPr id="4" name="TextBox 24">
            <a:extLst>
              <a:ext uri="{FF2B5EF4-FFF2-40B4-BE49-F238E27FC236}">
                <a16:creationId xmlns:a16="http://schemas.microsoft.com/office/drawing/2014/main" id="{37965183-124B-3C80-D4C2-CC2953E49271}"/>
              </a:ext>
            </a:extLst>
          </p:cNvPr>
          <p:cNvSpPr txBox="1"/>
          <p:nvPr/>
        </p:nvSpPr>
        <p:spPr>
          <a:xfrm>
            <a:off x="9297" y="6424601"/>
            <a:ext cx="4115027" cy="307777"/>
          </a:xfrm>
          <a:prstGeom prst="rect">
            <a:avLst/>
          </a:prstGeom>
          <a:noFill/>
        </p:spPr>
        <p:txBody>
          <a:bodyPr wrap="square" rtlCol="0">
            <a:spAutoFit/>
          </a:bodyPr>
          <a:lstStyle/>
          <a:p>
            <a:pPr algn="ctr"/>
            <a:r>
              <a:rPr lang="en-US" sz="1400" b="1" i="1" dirty="0">
                <a:solidFill>
                  <a:schemeClr val="bg1"/>
                </a:solidFill>
              </a:rPr>
              <a:t>Click on the three steps in the pyramid</a:t>
            </a:r>
          </a:p>
        </p:txBody>
      </p:sp>
      <p:sp>
        <p:nvSpPr>
          <p:cNvPr id="5" name="Rectangle 18">
            <a:extLst>
              <a:ext uri="{FF2B5EF4-FFF2-40B4-BE49-F238E27FC236}">
                <a16:creationId xmlns:a16="http://schemas.microsoft.com/office/drawing/2014/main" id="{7038EE3D-6C8F-3E83-AB36-4A587DF65A59}"/>
              </a:ext>
            </a:extLst>
          </p:cNvPr>
          <p:cNvSpPr/>
          <p:nvPr/>
        </p:nvSpPr>
        <p:spPr>
          <a:xfrm>
            <a:off x="178895" y="1291149"/>
            <a:ext cx="4393105" cy="707886"/>
          </a:xfrm>
          <a:prstGeom prst="rect">
            <a:avLst/>
          </a:prstGeom>
        </p:spPr>
        <p:txBody>
          <a:bodyPr wrap="square" lIns="91440" tIns="45720" rIns="91440" bIns="45720" anchor="t">
            <a:spAutoFit/>
          </a:bodyPr>
          <a:lstStyle/>
          <a:p>
            <a:pPr>
              <a:defRPr/>
            </a:pPr>
            <a:r>
              <a:rPr lang="en-US" sz="1400" dirty="0" err="1"/>
              <a:t>B2B</a:t>
            </a:r>
            <a:r>
              <a:rPr lang="en-US" sz="1400" dirty="0"/>
              <a:t> customers are divided into </a:t>
            </a:r>
            <a:r>
              <a:rPr lang="en-US" sz="1400" b="1" dirty="0">
                <a:solidFill>
                  <a:srgbClr val="243782"/>
                </a:solidFill>
              </a:rPr>
              <a:t>three categories</a:t>
            </a:r>
            <a:r>
              <a:rPr lang="en-US" sz="1400" dirty="0"/>
              <a:t> depending on the size of their fleets </a:t>
            </a:r>
          </a:p>
          <a:p>
            <a:pPr>
              <a:defRPr/>
            </a:pPr>
            <a:r>
              <a:rPr lang="en-US" sz="1200" i="1" dirty="0"/>
              <a:t>(</a:t>
            </a:r>
            <a:r>
              <a:rPr lang="en-US" sz="1200" i="1" dirty="0" err="1"/>
              <a:t>B2B</a:t>
            </a:r>
            <a:r>
              <a:rPr lang="en-US" sz="1200" i="1" dirty="0"/>
              <a:t> NV figures for France – Adapt for each country)</a:t>
            </a:r>
            <a:endParaRPr lang="fr-FR" sz="1200" i="1" dirty="0"/>
          </a:p>
        </p:txBody>
      </p:sp>
    </p:spTree>
    <p:custDataLst>
      <p:tags r:id="rId1"/>
    </p:custDataLst>
    <p:extLst>
      <p:ext uri="{BB962C8B-B14F-4D97-AF65-F5344CB8AC3E}">
        <p14:creationId xmlns:p14="http://schemas.microsoft.com/office/powerpoint/2010/main" val="32647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3426-74E9-4E27-B3AA-F3AA9109F1AF}"/>
              </a:ext>
            </a:extLst>
          </p:cNvPr>
          <p:cNvSpPr>
            <a:spLocks noGrp="1"/>
          </p:cNvSpPr>
          <p:nvPr>
            <p:ph type="title"/>
          </p:nvPr>
        </p:nvSpPr>
        <p:spPr/>
        <p:txBody>
          <a:bodyPr/>
          <a:lstStyle/>
          <a:p>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dirty="0"/>
          </a:p>
        </p:txBody>
      </p:sp>
      <p:sp>
        <p:nvSpPr>
          <p:cNvPr id="26" name="Titre 1">
            <a:extLst>
              <a:ext uri="{FF2B5EF4-FFF2-40B4-BE49-F238E27FC236}">
                <a16:creationId xmlns:a16="http://schemas.microsoft.com/office/drawing/2014/main" id="{5F2EC261-B8BE-4DB7-BB7A-650B7AB5C0B5}"/>
              </a:ext>
            </a:extLst>
          </p:cNvPr>
          <p:cNvSpPr txBox="1">
            <a:spLocks/>
          </p:cNvSpPr>
          <p:nvPr/>
        </p:nvSpPr>
        <p:spPr>
          <a:xfrm>
            <a:off x="754239" y="1104657"/>
            <a:ext cx="4993419"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55" name="TextBox 54">
            <a:extLst>
              <a:ext uri="{FF2B5EF4-FFF2-40B4-BE49-F238E27FC236}">
                <a16:creationId xmlns:a16="http://schemas.microsoft.com/office/drawing/2014/main" id="{AFE4DE37-0FE3-4BD2-37EB-5019773EADD7}"/>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a:t>
            </a:r>
            <a:endParaRPr lang="fr-FR" dirty="0">
              <a:solidFill>
                <a:schemeClr val="bg1"/>
              </a:solidFill>
              <a:latin typeface="+mj-lt"/>
            </a:endParaRPr>
          </a:p>
        </p:txBody>
      </p:sp>
      <p:sp>
        <p:nvSpPr>
          <p:cNvPr id="14" name="Trapèze 8">
            <a:extLst>
              <a:ext uri="{FF2B5EF4-FFF2-40B4-BE49-F238E27FC236}">
                <a16:creationId xmlns:a16="http://schemas.microsoft.com/office/drawing/2014/main" id="{BDA7E1C9-5FD0-9A62-0DF4-09EC9EAF7A0F}"/>
              </a:ext>
            </a:extLst>
          </p:cNvPr>
          <p:cNvSpPr/>
          <p:nvPr/>
        </p:nvSpPr>
        <p:spPr>
          <a:xfrm>
            <a:off x="1249009" y="3117124"/>
            <a:ext cx="2162965" cy="975115"/>
          </a:xfrm>
          <a:prstGeom prst="trapezoid">
            <a:avLst>
              <a:gd name="adj" fmla="val 50335"/>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Trapèze 7">
            <a:extLst>
              <a:ext uri="{FF2B5EF4-FFF2-40B4-BE49-F238E27FC236}">
                <a16:creationId xmlns:a16="http://schemas.microsoft.com/office/drawing/2014/main" id="{641DCAC9-4534-1BEF-5FF7-62A2AEF8DE3D}"/>
              </a:ext>
            </a:extLst>
          </p:cNvPr>
          <p:cNvSpPr/>
          <p:nvPr/>
        </p:nvSpPr>
        <p:spPr>
          <a:xfrm>
            <a:off x="230231" y="4173010"/>
            <a:ext cx="4200520" cy="1993347"/>
          </a:xfrm>
          <a:prstGeom prst="trapezoid">
            <a:avLst>
              <a:gd name="adj" fmla="val 50335"/>
            </a:avLst>
          </a:prstGeom>
          <a:noFill/>
          <a:ln w="38100">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riangle isocèle 9">
            <a:extLst>
              <a:ext uri="{FF2B5EF4-FFF2-40B4-BE49-F238E27FC236}">
                <a16:creationId xmlns:a16="http://schemas.microsoft.com/office/drawing/2014/main" id="{2B933732-EE42-79E9-41E7-29FCA98A2923}"/>
              </a:ext>
            </a:extLst>
          </p:cNvPr>
          <p:cNvSpPr/>
          <p:nvPr/>
        </p:nvSpPr>
        <p:spPr>
          <a:xfrm>
            <a:off x="1772491" y="1942628"/>
            <a:ext cx="1116000" cy="1093725"/>
          </a:xfrm>
          <a:prstGeom prst="triangl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Rounded Corners 9">
            <a:extLst>
              <a:ext uri="{FF2B5EF4-FFF2-40B4-BE49-F238E27FC236}">
                <a16:creationId xmlns:a16="http://schemas.microsoft.com/office/drawing/2014/main" id="{AF7DEC80-7047-7423-CA18-9FAE512BD268}"/>
              </a:ext>
            </a:extLst>
          </p:cNvPr>
          <p:cNvSpPr/>
          <p:nvPr/>
        </p:nvSpPr>
        <p:spPr>
          <a:xfrm>
            <a:off x="8427585" y="1334044"/>
            <a:ext cx="1771686" cy="4849648"/>
          </a:xfrm>
          <a:prstGeom prst="roundRect">
            <a:avLst>
              <a:gd name="adj" fmla="val 4588"/>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84041B2-BB76-1ACD-B4C6-609FFB4E1AA1}"/>
              </a:ext>
            </a:extLst>
          </p:cNvPr>
          <p:cNvSpPr/>
          <p:nvPr/>
        </p:nvSpPr>
        <p:spPr>
          <a:xfrm>
            <a:off x="6501304" y="1326234"/>
            <a:ext cx="1771686" cy="4849648"/>
          </a:xfrm>
          <a:prstGeom prst="roundRect">
            <a:avLst>
              <a:gd name="adj" fmla="val 4588"/>
            </a:avLst>
          </a:prstGeom>
          <a:solidFill>
            <a:schemeClr val="bg1">
              <a:lumMod val="6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50598DE-70D0-805E-0671-67864C6300FD}"/>
              </a:ext>
            </a:extLst>
          </p:cNvPr>
          <p:cNvSpPr/>
          <p:nvPr/>
        </p:nvSpPr>
        <p:spPr>
          <a:xfrm>
            <a:off x="4508955" y="1326234"/>
            <a:ext cx="1771686" cy="4849648"/>
          </a:xfrm>
          <a:prstGeom prst="roundRect">
            <a:avLst>
              <a:gd name="adj" fmla="val 4588"/>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74E886-6786-03E2-4E8D-B23F8200549A}"/>
              </a:ext>
            </a:extLst>
          </p:cNvPr>
          <p:cNvSpPr txBox="1"/>
          <p:nvPr/>
        </p:nvSpPr>
        <p:spPr>
          <a:xfrm>
            <a:off x="8658226" y="1408361"/>
            <a:ext cx="1204684" cy="276999"/>
          </a:xfrm>
          <a:prstGeom prst="rect">
            <a:avLst/>
          </a:prstGeom>
          <a:noFill/>
        </p:spPr>
        <p:txBody>
          <a:bodyPr wrap="square">
            <a:spAutoFit/>
          </a:bodyPr>
          <a:lstStyle/>
          <a:p>
            <a:pPr algn="ctr"/>
            <a:r>
              <a:rPr lang="fr-BE" sz="1200" b="1" dirty="0"/>
              <a:t>Sales volume</a:t>
            </a:r>
          </a:p>
        </p:txBody>
      </p:sp>
      <p:sp>
        <p:nvSpPr>
          <p:cNvPr id="16" name="TextBox 15">
            <a:extLst>
              <a:ext uri="{FF2B5EF4-FFF2-40B4-BE49-F238E27FC236}">
                <a16:creationId xmlns:a16="http://schemas.microsoft.com/office/drawing/2014/main" id="{18BB7175-8AA8-2D2C-C615-E1E327EF6645}"/>
              </a:ext>
            </a:extLst>
          </p:cNvPr>
          <p:cNvSpPr txBox="1"/>
          <p:nvPr/>
        </p:nvSpPr>
        <p:spPr>
          <a:xfrm>
            <a:off x="6761543" y="1380403"/>
            <a:ext cx="1378513" cy="461665"/>
          </a:xfrm>
          <a:prstGeom prst="rect">
            <a:avLst/>
          </a:prstGeom>
          <a:noFill/>
        </p:spPr>
        <p:txBody>
          <a:bodyPr wrap="square">
            <a:spAutoFit/>
          </a:bodyPr>
          <a:lstStyle/>
          <a:p>
            <a:pPr algn="ctr"/>
            <a:r>
              <a:rPr lang="fr-BE" sz="1200" b="1" dirty="0"/>
              <a:t>% business </a:t>
            </a:r>
            <a:r>
              <a:rPr lang="fr-BE" sz="1200" b="1" dirty="0" err="1"/>
              <a:t>customers</a:t>
            </a:r>
            <a:endParaRPr lang="fr-BE" sz="1200" b="1" dirty="0"/>
          </a:p>
        </p:txBody>
      </p:sp>
      <p:sp>
        <p:nvSpPr>
          <p:cNvPr id="17" name="TextBox 16">
            <a:extLst>
              <a:ext uri="{FF2B5EF4-FFF2-40B4-BE49-F238E27FC236}">
                <a16:creationId xmlns:a16="http://schemas.microsoft.com/office/drawing/2014/main" id="{0F5042C1-C3D2-A9B2-AD9B-3B4BFF16A98F}"/>
              </a:ext>
            </a:extLst>
          </p:cNvPr>
          <p:cNvSpPr txBox="1"/>
          <p:nvPr/>
        </p:nvSpPr>
        <p:spPr>
          <a:xfrm>
            <a:off x="4865150" y="1383258"/>
            <a:ext cx="1050957" cy="276999"/>
          </a:xfrm>
          <a:prstGeom prst="rect">
            <a:avLst/>
          </a:prstGeom>
          <a:noFill/>
        </p:spPr>
        <p:txBody>
          <a:bodyPr wrap="square">
            <a:spAutoFit/>
          </a:bodyPr>
          <a:lstStyle/>
          <a:p>
            <a:pPr algn="ctr"/>
            <a:r>
              <a:rPr lang="fr-BE" sz="1200" b="1" dirty="0"/>
              <a:t>Fleet size</a:t>
            </a:r>
          </a:p>
        </p:txBody>
      </p:sp>
      <p:sp>
        <p:nvSpPr>
          <p:cNvPr id="19" name="Flowchart: Data 4">
            <a:extLst>
              <a:ext uri="{FF2B5EF4-FFF2-40B4-BE49-F238E27FC236}">
                <a16:creationId xmlns:a16="http://schemas.microsoft.com/office/drawing/2014/main" id="{C7DB34BD-B62F-EC48-F20D-5A8AFF9AA212}"/>
              </a:ext>
            </a:extLst>
          </p:cNvPr>
          <p:cNvSpPr/>
          <p:nvPr/>
        </p:nvSpPr>
        <p:spPr>
          <a:xfrm>
            <a:off x="3520903" y="4191521"/>
            <a:ext cx="6678368" cy="199334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7402 w 17402"/>
              <a:gd name="connsiteY0" fmla="*/ 10000 h 10000"/>
              <a:gd name="connsiteX1" fmla="*/ 0 w 17402"/>
              <a:gd name="connsiteY1" fmla="*/ 124 h 10000"/>
              <a:gd name="connsiteX2" fmla="*/ 17402 w 17402"/>
              <a:gd name="connsiteY2" fmla="*/ 0 h 10000"/>
              <a:gd name="connsiteX3" fmla="*/ 15402 w 17402"/>
              <a:gd name="connsiteY3" fmla="*/ 10000 h 10000"/>
              <a:gd name="connsiteX4" fmla="*/ 7402 w 17402"/>
              <a:gd name="connsiteY4" fmla="*/ 10000 h 10000"/>
              <a:gd name="connsiteX0" fmla="*/ 3615 w 17402"/>
              <a:gd name="connsiteY0" fmla="*/ 13152 h 13152"/>
              <a:gd name="connsiteX1" fmla="*/ 0 w 17402"/>
              <a:gd name="connsiteY1" fmla="*/ 124 h 13152"/>
              <a:gd name="connsiteX2" fmla="*/ 17402 w 17402"/>
              <a:gd name="connsiteY2" fmla="*/ 0 h 13152"/>
              <a:gd name="connsiteX3" fmla="*/ 15402 w 17402"/>
              <a:gd name="connsiteY3" fmla="*/ 10000 h 13152"/>
              <a:gd name="connsiteX4" fmla="*/ 3615 w 17402"/>
              <a:gd name="connsiteY4" fmla="*/ 13152 h 13152"/>
              <a:gd name="connsiteX0" fmla="*/ 3615 w 26066"/>
              <a:gd name="connsiteY0" fmla="*/ 13152 h 13152"/>
              <a:gd name="connsiteX1" fmla="*/ 0 w 26066"/>
              <a:gd name="connsiteY1" fmla="*/ 124 h 13152"/>
              <a:gd name="connsiteX2" fmla="*/ 17402 w 26066"/>
              <a:gd name="connsiteY2" fmla="*/ 0 h 13152"/>
              <a:gd name="connsiteX3" fmla="*/ 26066 w 26066"/>
              <a:gd name="connsiteY3" fmla="*/ 13090 h 13152"/>
              <a:gd name="connsiteX4" fmla="*/ 3615 w 26066"/>
              <a:gd name="connsiteY4" fmla="*/ 13152 h 13152"/>
              <a:gd name="connsiteX0" fmla="*/ 3615 w 26066"/>
              <a:gd name="connsiteY0" fmla="*/ 13028 h 13028"/>
              <a:gd name="connsiteX1" fmla="*/ 0 w 26066"/>
              <a:gd name="connsiteY1" fmla="*/ 0 h 13028"/>
              <a:gd name="connsiteX2" fmla="*/ 25841 w 26066"/>
              <a:gd name="connsiteY2" fmla="*/ 61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85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23 h 13028"/>
              <a:gd name="connsiteX3" fmla="*/ 26066 w 26066"/>
              <a:gd name="connsiteY3" fmla="*/ 12966 h 13028"/>
              <a:gd name="connsiteX4" fmla="*/ 3615 w 26066"/>
              <a:gd name="connsiteY4" fmla="*/ 13028 h 13028"/>
              <a:gd name="connsiteX0" fmla="*/ 3615 w 26066"/>
              <a:gd name="connsiteY0" fmla="*/ 13090 h 13090"/>
              <a:gd name="connsiteX1" fmla="*/ 0 w 26066"/>
              <a:gd name="connsiteY1" fmla="*/ 62 h 13090"/>
              <a:gd name="connsiteX2" fmla="*/ 25941 w 26066"/>
              <a:gd name="connsiteY2" fmla="*/ 0 h 13090"/>
              <a:gd name="connsiteX3" fmla="*/ 26066 w 26066"/>
              <a:gd name="connsiteY3" fmla="*/ 13028 h 13090"/>
              <a:gd name="connsiteX4" fmla="*/ 3615 w 26066"/>
              <a:gd name="connsiteY4" fmla="*/ 13090 h 13090"/>
              <a:gd name="connsiteX0" fmla="*/ 3615 w 26066"/>
              <a:gd name="connsiteY0" fmla="*/ 13028 h 13028"/>
              <a:gd name="connsiteX1" fmla="*/ 0 w 26066"/>
              <a:gd name="connsiteY1" fmla="*/ 0 h 13028"/>
              <a:gd name="connsiteX2" fmla="*/ 26066 w 26066"/>
              <a:gd name="connsiteY2" fmla="*/ 12966 h 13028"/>
              <a:gd name="connsiteX3" fmla="*/ 3615 w 26066"/>
              <a:gd name="connsiteY3" fmla="*/ 13028 h 13028"/>
              <a:gd name="connsiteX0" fmla="*/ 3615 w 26066"/>
              <a:gd name="connsiteY0" fmla="*/ 13028 h 13028"/>
              <a:gd name="connsiteX1" fmla="*/ 0 w 26066"/>
              <a:gd name="connsiteY1" fmla="*/ 0 h 13028"/>
              <a:gd name="connsiteX2" fmla="*/ 16937 w 26066"/>
              <a:gd name="connsiteY2" fmla="*/ 8331 h 13028"/>
              <a:gd name="connsiteX3" fmla="*/ 26066 w 26066"/>
              <a:gd name="connsiteY3" fmla="*/ 12966 h 13028"/>
              <a:gd name="connsiteX4" fmla="*/ 3615 w 26066"/>
              <a:gd name="connsiteY4" fmla="*/ 13028 h 13028"/>
              <a:gd name="connsiteX0" fmla="*/ 361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615 w 26066"/>
              <a:gd name="connsiteY4" fmla="*/ 13041 h 13041"/>
              <a:gd name="connsiteX0" fmla="*/ 425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4255 w 26066"/>
              <a:gd name="connsiteY4" fmla="*/ 13041 h 13041"/>
              <a:gd name="connsiteX0" fmla="*/ 3992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992 w 26066"/>
              <a:gd name="connsiteY4" fmla="*/ 13041 h 1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66" h="13041">
                <a:moveTo>
                  <a:pt x="3992" y="13041"/>
                </a:moveTo>
                <a:lnTo>
                  <a:pt x="0" y="13"/>
                </a:lnTo>
                <a:lnTo>
                  <a:pt x="26007" y="0"/>
                </a:lnTo>
                <a:cubicBezTo>
                  <a:pt x="26027" y="4326"/>
                  <a:pt x="26046" y="8653"/>
                  <a:pt x="26066" y="12979"/>
                </a:cubicBezTo>
                <a:lnTo>
                  <a:pt x="3992" y="13041"/>
                </a:lnTo>
                <a:close/>
              </a:path>
            </a:pathLst>
          </a:cu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que 26" descr="Volant avec un remplissage uni">
            <a:extLst>
              <a:ext uri="{FF2B5EF4-FFF2-40B4-BE49-F238E27FC236}">
                <a16:creationId xmlns:a16="http://schemas.microsoft.com/office/drawing/2014/main" id="{3FD79DCB-4DE9-3D95-4288-749E864353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1853" y="4523885"/>
            <a:ext cx="497699" cy="497699"/>
          </a:xfrm>
          <a:prstGeom prst="rect">
            <a:avLst/>
          </a:prstGeom>
        </p:spPr>
      </p:pic>
      <p:sp>
        <p:nvSpPr>
          <p:cNvPr id="21" name="ZoneTexte 27">
            <a:extLst>
              <a:ext uri="{FF2B5EF4-FFF2-40B4-BE49-F238E27FC236}">
                <a16:creationId xmlns:a16="http://schemas.microsoft.com/office/drawing/2014/main" id="{0C7FF707-0A2C-7016-F789-FC86BD9A9821}"/>
              </a:ext>
            </a:extLst>
          </p:cNvPr>
          <p:cNvSpPr txBox="1"/>
          <p:nvPr/>
        </p:nvSpPr>
        <p:spPr>
          <a:xfrm>
            <a:off x="4767351" y="5188193"/>
            <a:ext cx="1311283" cy="184666"/>
          </a:xfrm>
          <a:prstGeom prst="rect">
            <a:avLst/>
          </a:prstGeom>
        </p:spPr>
        <p:txBody>
          <a:bodyPr wrap="square" lIns="0" tIns="0" rIns="0" bIns="0" rtlCol="0">
            <a:spAutoFit/>
          </a:bodyPr>
          <a:lstStyle/>
          <a:p>
            <a:pPr algn="ctr"/>
            <a:r>
              <a:rPr lang="fr-BE" sz="1200" dirty="0"/>
              <a:t>1 to 4 </a:t>
            </a:r>
            <a:r>
              <a:rPr lang="fr-BE" sz="1200" dirty="0" err="1"/>
              <a:t>vehicles</a:t>
            </a:r>
            <a:endParaRPr lang="fr-BE" sz="1200" dirty="0"/>
          </a:p>
        </p:txBody>
      </p:sp>
      <p:pic>
        <p:nvPicPr>
          <p:cNvPr id="24" name="Graphique 16" descr="Programmeur avec un remplissage uni">
            <a:extLst>
              <a:ext uri="{FF2B5EF4-FFF2-40B4-BE49-F238E27FC236}">
                <a16:creationId xmlns:a16="http://schemas.microsoft.com/office/drawing/2014/main" id="{6B14F88B-DF6F-3040-9831-544F224B7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9737" y="3136174"/>
            <a:ext cx="672653" cy="672653"/>
          </a:xfrm>
          <a:prstGeom prst="rect">
            <a:avLst/>
          </a:prstGeom>
        </p:spPr>
      </p:pic>
      <p:sp>
        <p:nvSpPr>
          <p:cNvPr id="28" name="ZoneTexte 19">
            <a:extLst>
              <a:ext uri="{FF2B5EF4-FFF2-40B4-BE49-F238E27FC236}">
                <a16:creationId xmlns:a16="http://schemas.microsoft.com/office/drawing/2014/main" id="{2FB3A41D-406D-49B6-1CAF-940D970795F9}"/>
              </a:ext>
            </a:extLst>
          </p:cNvPr>
          <p:cNvSpPr txBox="1"/>
          <p:nvPr/>
        </p:nvSpPr>
        <p:spPr>
          <a:xfrm>
            <a:off x="1357479" y="3846153"/>
            <a:ext cx="1791093" cy="184666"/>
          </a:xfrm>
          <a:prstGeom prst="rect">
            <a:avLst/>
          </a:prstGeom>
        </p:spPr>
        <p:txBody>
          <a:bodyPr wrap="square" lIns="0" tIns="0" rIns="0" bIns="0" rtlCol="0">
            <a:spAutoFit/>
          </a:bodyPr>
          <a:lstStyle/>
          <a:p>
            <a:pPr algn="ctr"/>
            <a:r>
              <a:rPr lang="fr-BE" sz="1200" i="1" dirty="0" err="1">
                <a:solidFill>
                  <a:srgbClr val="6165E3"/>
                </a:solidFill>
                <a:latin typeface="+mn-lt"/>
              </a:rPr>
              <a:t>SMEs</a:t>
            </a:r>
            <a:endParaRPr lang="fr-BE" sz="1200" i="1" dirty="0">
              <a:solidFill>
                <a:srgbClr val="6165E3"/>
              </a:solidFill>
              <a:latin typeface="+mn-lt"/>
            </a:endParaRPr>
          </a:p>
        </p:txBody>
      </p:sp>
      <p:sp>
        <p:nvSpPr>
          <p:cNvPr id="29" name="Flowchart: Data 4">
            <a:extLst>
              <a:ext uri="{FF2B5EF4-FFF2-40B4-BE49-F238E27FC236}">
                <a16:creationId xmlns:a16="http://schemas.microsoft.com/office/drawing/2014/main" id="{D52DEE93-4420-FC8A-97CB-51F5BBD5A89F}"/>
              </a:ext>
            </a:extLst>
          </p:cNvPr>
          <p:cNvSpPr/>
          <p:nvPr/>
        </p:nvSpPr>
        <p:spPr>
          <a:xfrm>
            <a:off x="3013433" y="3132396"/>
            <a:ext cx="7185837" cy="96988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7402 w 17402"/>
              <a:gd name="connsiteY0" fmla="*/ 10000 h 10000"/>
              <a:gd name="connsiteX1" fmla="*/ 0 w 17402"/>
              <a:gd name="connsiteY1" fmla="*/ 124 h 10000"/>
              <a:gd name="connsiteX2" fmla="*/ 17402 w 17402"/>
              <a:gd name="connsiteY2" fmla="*/ 0 h 10000"/>
              <a:gd name="connsiteX3" fmla="*/ 15402 w 17402"/>
              <a:gd name="connsiteY3" fmla="*/ 10000 h 10000"/>
              <a:gd name="connsiteX4" fmla="*/ 7402 w 17402"/>
              <a:gd name="connsiteY4" fmla="*/ 10000 h 10000"/>
              <a:gd name="connsiteX0" fmla="*/ 3615 w 17402"/>
              <a:gd name="connsiteY0" fmla="*/ 13152 h 13152"/>
              <a:gd name="connsiteX1" fmla="*/ 0 w 17402"/>
              <a:gd name="connsiteY1" fmla="*/ 124 h 13152"/>
              <a:gd name="connsiteX2" fmla="*/ 17402 w 17402"/>
              <a:gd name="connsiteY2" fmla="*/ 0 h 13152"/>
              <a:gd name="connsiteX3" fmla="*/ 15402 w 17402"/>
              <a:gd name="connsiteY3" fmla="*/ 10000 h 13152"/>
              <a:gd name="connsiteX4" fmla="*/ 3615 w 17402"/>
              <a:gd name="connsiteY4" fmla="*/ 13152 h 13152"/>
              <a:gd name="connsiteX0" fmla="*/ 3615 w 26066"/>
              <a:gd name="connsiteY0" fmla="*/ 13152 h 13152"/>
              <a:gd name="connsiteX1" fmla="*/ 0 w 26066"/>
              <a:gd name="connsiteY1" fmla="*/ 124 h 13152"/>
              <a:gd name="connsiteX2" fmla="*/ 17402 w 26066"/>
              <a:gd name="connsiteY2" fmla="*/ 0 h 13152"/>
              <a:gd name="connsiteX3" fmla="*/ 26066 w 26066"/>
              <a:gd name="connsiteY3" fmla="*/ 13090 h 13152"/>
              <a:gd name="connsiteX4" fmla="*/ 3615 w 26066"/>
              <a:gd name="connsiteY4" fmla="*/ 13152 h 13152"/>
              <a:gd name="connsiteX0" fmla="*/ 3615 w 26066"/>
              <a:gd name="connsiteY0" fmla="*/ 13028 h 13028"/>
              <a:gd name="connsiteX1" fmla="*/ 0 w 26066"/>
              <a:gd name="connsiteY1" fmla="*/ 0 h 13028"/>
              <a:gd name="connsiteX2" fmla="*/ 25841 w 26066"/>
              <a:gd name="connsiteY2" fmla="*/ 61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85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23 h 13028"/>
              <a:gd name="connsiteX3" fmla="*/ 26066 w 26066"/>
              <a:gd name="connsiteY3" fmla="*/ 12966 h 13028"/>
              <a:gd name="connsiteX4" fmla="*/ 3615 w 26066"/>
              <a:gd name="connsiteY4" fmla="*/ 13028 h 13028"/>
              <a:gd name="connsiteX0" fmla="*/ 3615 w 26066"/>
              <a:gd name="connsiteY0" fmla="*/ 13090 h 13090"/>
              <a:gd name="connsiteX1" fmla="*/ 0 w 26066"/>
              <a:gd name="connsiteY1" fmla="*/ 62 h 13090"/>
              <a:gd name="connsiteX2" fmla="*/ 25941 w 26066"/>
              <a:gd name="connsiteY2" fmla="*/ 0 h 13090"/>
              <a:gd name="connsiteX3" fmla="*/ 26066 w 26066"/>
              <a:gd name="connsiteY3" fmla="*/ 13028 h 13090"/>
              <a:gd name="connsiteX4" fmla="*/ 3615 w 26066"/>
              <a:gd name="connsiteY4" fmla="*/ 13090 h 13090"/>
              <a:gd name="connsiteX0" fmla="*/ 3615 w 26066"/>
              <a:gd name="connsiteY0" fmla="*/ 13028 h 13028"/>
              <a:gd name="connsiteX1" fmla="*/ 0 w 26066"/>
              <a:gd name="connsiteY1" fmla="*/ 0 h 13028"/>
              <a:gd name="connsiteX2" fmla="*/ 26066 w 26066"/>
              <a:gd name="connsiteY2" fmla="*/ 12966 h 13028"/>
              <a:gd name="connsiteX3" fmla="*/ 3615 w 26066"/>
              <a:gd name="connsiteY3" fmla="*/ 13028 h 13028"/>
              <a:gd name="connsiteX0" fmla="*/ 3615 w 26066"/>
              <a:gd name="connsiteY0" fmla="*/ 13028 h 13028"/>
              <a:gd name="connsiteX1" fmla="*/ 0 w 26066"/>
              <a:gd name="connsiteY1" fmla="*/ 0 h 13028"/>
              <a:gd name="connsiteX2" fmla="*/ 16937 w 26066"/>
              <a:gd name="connsiteY2" fmla="*/ 8331 h 13028"/>
              <a:gd name="connsiteX3" fmla="*/ 26066 w 26066"/>
              <a:gd name="connsiteY3" fmla="*/ 12966 h 13028"/>
              <a:gd name="connsiteX4" fmla="*/ 3615 w 26066"/>
              <a:gd name="connsiteY4" fmla="*/ 13028 h 13028"/>
              <a:gd name="connsiteX0" fmla="*/ 361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615 w 26066"/>
              <a:gd name="connsiteY4" fmla="*/ 13041 h 13041"/>
              <a:gd name="connsiteX0" fmla="*/ 425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4255 w 26066"/>
              <a:gd name="connsiteY4" fmla="*/ 13041 h 13041"/>
              <a:gd name="connsiteX0" fmla="*/ 3992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992 w 26066"/>
              <a:gd name="connsiteY4" fmla="*/ 13041 h 13041"/>
              <a:gd name="connsiteX0" fmla="*/ 350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505 w 26066"/>
              <a:gd name="connsiteY4" fmla="*/ 13041 h 13041"/>
              <a:gd name="connsiteX0" fmla="*/ 1847 w 24408"/>
              <a:gd name="connsiteY0" fmla="*/ 13092 h 13092"/>
              <a:gd name="connsiteX1" fmla="*/ 0 w 24408"/>
              <a:gd name="connsiteY1" fmla="*/ 0 h 13092"/>
              <a:gd name="connsiteX2" fmla="*/ 24349 w 24408"/>
              <a:gd name="connsiteY2" fmla="*/ 51 h 13092"/>
              <a:gd name="connsiteX3" fmla="*/ 24408 w 24408"/>
              <a:gd name="connsiteY3" fmla="*/ 13030 h 13092"/>
              <a:gd name="connsiteX4" fmla="*/ 1847 w 24408"/>
              <a:gd name="connsiteY4" fmla="*/ 13092 h 1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8" h="13092">
                <a:moveTo>
                  <a:pt x="1847" y="13092"/>
                </a:moveTo>
                <a:lnTo>
                  <a:pt x="0" y="0"/>
                </a:lnTo>
                <a:lnTo>
                  <a:pt x="24349" y="51"/>
                </a:lnTo>
                <a:cubicBezTo>
                  <a:pt x="24369" y="4377"/>
                  <a:pt x="24388" y="8704"/>
                  <a:pt x="24408" y="13030"/>
                </a:cubicBezTo>
                <a:lnTo>
                  <a:pt x="1847" y="13092"/>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que 26" descr="Volant avec un remplissage uni">
            <a:extLst>
              <a:ext uri="{FF2B5EF4-FFF2-40B4-BE49-F238E27FC236}">
                <a16:creationId xmlns:a16="http://schemas.microsoft.com/office/drawing/2014/main" id="{E1B5970A-A207-A2DE-250E-B910358A8D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3753" y="3203373"/>
            <a:ext cx="497699" cy="497699"/>
          </a:xfrm>
          <a:prstGeom prst="rect">
            <a:avLst/>
          </a:prstGeom>
        </p:spPr>
      </p:pic>
      <p:sp>
        <p:nvSpPr>
          <p:cNvPr id="31" name="ZoneTexte 27">
            <a:extLst>
              <a:ext uri="{FF2B5EF4-FFF2-40B4-BE49-F238E27FC236}">
                <a16:creationId xmlns:a16="http://schemas.microsoft.com/office/drawing/2014/main" id="{0CD20429-5D3A-8BBD-EB71-1FF4920F5911}"/>
              </a:ext>
            </a:extLst>
          </p:cNvPr>
          <p:cNvSpPr txBox="1"/>
          <p:nvPr/>
        </p:nvSpPr>
        <p:spPr>
          <a:xfrm>
            <a:off x="4581471" y="3793793"/>
            <a:ext cx="1503765" cy="184666"/>
          </a:xfrm>
          <a:prstGeom prst="rect">
            <a:avLst/>
          </a:prstGeom>
        </p:spPr>
        <p:txBody>
          <a:bodyPr wrap="square" lIns="0" tIns="0" rIns="0" bIns="0" rtlCol="0">
            <a:spAutoFit/>
          </a:bodyPr>
          <a:lstStyle/>
          <a:p>
            <a:pPr algn="ctr"/>
            <a:r>
              <a:rPr lang="fr-BE" sz="1200" dirty="0"/>
              <a:t>5 to 100 </a:t>
            </a:r>
            <a:r>
              <a:rPr lang="fr-BE" sz="1200" dirty="0" err="1"/>
              <a:t>vehicles</a:t>
            </a:r>
            <a:endParaRPr lang="fr-BE" sz="1200" dirty="0"/>
          </a:p>
        </p:txBody>
      </p:sp>
      <p:pic>
        <p:nvPicPr>
          <p:cNvPr id="34" name="Graphique 14" descr="Homme médecin avec un remplissage uni">
            <a:extLst>
              <a:ext uri="{FF2B5EF4-FFF2-40B4-BE49-F238E27FC236}">
                <a16:creationId xmlns:a16="http://schemas.microsoft.com/office/drawing/2014/main" id="{03C415D1-7387-313B-7CF4-28AE36D02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7489" y="4516080"/>
            <a:ext cx="672653" cy="672653"/>
          </a:xfrm>
          <a:prstGeom prst="rect">
            <a:avLst/>
          </a:prstGeom>
        </p:spPr>
      </p:pic>
      <p:sp>
        <p:nvSpPr>
          <p:cNvPr id="35" name="ZoneTexte 20">
            <a:extLst>
              <a:ext uri="{FF2B5EF4-FFF2-40B4-BE49-F238E27FC236}">
                <a16:creationId xmlns:a16="http://schemas.microsoft.com/office/drawing/2014/main" id="{7A0BCDF6-18DD-D7B9-23AB-002490EFEBEB}"/>
              </a:ext>
            </a:extLst>
          </p:cNvPr>
          <p:cNvSpPr txBox="1"/>
          <p:nvPr/>
        </p:nvSpPr>
        <p:spPr>
          <a:xfrm>
            <a:off x="1083344" y="5459320"/>
            <a:ext cx="2360942" cy="369332"/>
          </a:xfrm>
          <a:prstGeom prst="rect">
            <a:avLst/>
          </a:prstGeom>
        </p:spPr>
        <p:txBody>
          <a:bodyPr wrap="square" lIns="0" tIns="0" rIns="0" bIns="0" rtlCol="0">
            <a:spAutoFit/>
          </a:bodyPr>
          <a:lstStyle/>
          <a:p>
            <a:pPr algn="ctr" defTabSz="1219170" eaLnBrk="1" hangingPunct="1">
              <a:spcBef>
                <a:spcPct val="0"/>
              </a:spcBef>
              <a:defRPr b="0" i="0"/>
            </a:pPr>
            <a:r>
              <a:rPr lang="fr-BE" altLang="fr-FR" sz="1200" i="1" dirty="0" err="1">
                <a:solidFill>
                  <a:srgbClr val="3135B1"/>
                </a:solidFill>
                <a:latin typeface="+mn-lt"/>
              </a:rPr>
              <a:t>VSBs</a:t>
            </a:r>
            <a:r>
              <a:rPr lang="fr-BE" altLang="fr-FR" sz="1200" i="1" dirty="0">
                <a:solidFill>
                  <a:srgbClr val="3135B1"/>
                </a:solidFill>
                <a:latin typeface="+mn-lt"/>
              </a:rPr>
              <a:t>, traders, </a:t>
            </a:r>
            <a:r>
              <a:rPr lang="fr-BE" altLang="fr-FR" sz="1200" i="1" dirty="0" err="1">
                <a:solidFill>
                  <a:srgbClr val="3135B1"/>
                </a:solidFill>
                <a:latin typeface="+mn-lt"/>
              </a:rPr>
              <a:t>liberal</a:t>
            </a:r>
            <a:r>
              <a:rPr lang="fr-BE" altLang="fr-FR" sz="1200" i="1" dirty="0">
                <a:solidFill>
                  <a:srgbClr val="3135B1"/>
                </a:solidFill>
                <a:latin typeface="+mn-lt"/>
              </a:rPr>
              <a:t> professions</a:t>
            </a:r>
          </a:p>
        </p:txBody>
      </p:sp>
      <p:pic>
        <p:nvPicPr>
          <p:cNvPr id="36" name="Graphique 18" descr="Bâtiment avec un remplissage uni">
            <a:extLst>
              <a:ext uri="{FF2B5EF4-FFF2-40B4-BE49-F238E27FC236}">
                <a16:creationId xmlns:a16="http://schemas.microsoft.com/office/drawing/2014/main" id="{97C8AC23-66FB-B15A-E73C-5464D70A39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88333" y="2172701"/>
            <a:ext cx="465263" cy="465263"/>
          </a:xfrm>
          <a:prstGeom prst="rect">
            <a:avLst/>
          </a:prstGeom>
        </p:spPr>
      </p:pic>
      <p:sp>
        <p:nvSpPr>
          <p:cNvPr id="37" name="ZoneTexte 19">
            <a:extLst>
              <a:ext uri="{FF2B5EF4-FFF2-40B4-BE49-F238E27FC236}">
                <a16:creationId xmlns:a16="http://schemas.microsoft.com/office/drawing/2014/main" id="{8D22F014-4F4F-87E7-E4C6-5A8D377DED7E}"/>
              </a:ext>
            </a:extLst>
          </p:cNvPr>
          <p:cNvSpPr txBox="1"/>
          <p:nvPr/>
        </p:nvSpPr>
        <p:spPr>
          <a:xfrm>
            <a:off x="1849714" y="2656627"/>
            <a:ext cx="904402" cy="369332"/>
          </a:xfrm>
          <a:prstGeom prst="rect">
            <a:avLst/>
          </a:prstGeom>
        </p:spPr>
        <p:txBody>
          <a:bodyPr wrap="square" lIns="0" tIns="0" rIns="0" bIns="0" rtlCol="0">
            <a:spAutoFit/>
          </a:bodyPr>
          <a:lstStyle/>
          <a:p>
            <a:pPr algn="ctr"/>
            <a:r>
              <a:rPr lang="fr-BE" sz="1200" i="1" dirty="0">
                <a:solidFill>
                  <a:srgbClr val="6165E3"/>
                </a:solidFill>
                <a:latin typeface="+mn-lt"/>
              </a:rPr>
              <a:t>Key </a:t>
            </a:r>
            <a:r>
              <a:rPr lang="fr-BE" sz="1200" i="1" dirty="0" err="1">
                <a:solidFill>
                  <a:srgbClr val="6165E3"/>
                </a:solidFill>
                <a:latin typeface="+mn-lt"/>
              </a:rPr>
              <a:t>accounts</a:t>
            </a:r>
            <a:endParaRPr lang="fr-BE" sz="1200" i="1" dirty="0">
              <a:solidFill>
                <a:srgbClr val="6165E3"/>
              </a:solidFill>
              <a:latin typeface="+mn-lt"/>
            </a:endParaRPr>
          </a:p>
        </p:txBody>
      </p:sp>
      <p:sp>
        <p:nvSpPr>
          <p:cNvPr id="38" name="Flowchart: Data 4">
            <a:extLst>
              <a:ext uri="{FF2B5EF4-FFF2-40B4-BE49-F238E27FC236}">
                <a16:creationId xmlns:a16="http://schemas.microsoft.com/office/drawing/2014/main" id="{70400F1D-7C94-5E02-E6CC-B5143887D129}"/>
              </a:ext>
            </a:extLst>
          </p:cNvPr>
          <p:cNvSpPr/>
          <p:nvPr/>
        </p:nvSpPr>
        <p:spPr>
          <a:xfrm>
            <a:off x="2415216" y="1914670"/>
            <a:ext cx="7784055" cy="109843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7402 w 17402"/>
              <a:gd name="connsiteY0" fmla="*/ 10000 h 10000"/>
              <a:gd name="connsiteX1" fmla="*/ 0 w 17402"/>
              <a:gd name="connsiteY1" fmla="*/ 124 h 10000"/>
              <a:gd name="connsiteX2" fmla="*/ 17402 w 17402"/>
              <a:gd name="connsiteY2" fmla="*/ 0 h 10000"/>
              <a:gd name="connsiteX3" fmla="*/ 15402 w 17402"/>
              <a:gd name="connsiteY3" fmla="*/ 10000 h 10000"/>
              <a:gd name="connsiteX4" fmla="*/ 7402 w 17402"/>
              <a:gd name="connsiteY4" fmla="*/ 10000 h 10000"/>
              <a:gd name="connsiteX0" fmla="*/ 3615 w 17402"/>
              <a:gd name="connsiteY0" fmla="*/ 13152 h 13152"/>
              <a:gd name="connsiteX1" fmla="*/ 0 w 17402"/>
              <a:gd name="connsiteY1" fmla="*/ 124 h 13152"/>
              <a:gd name="connsiteX2" fmla="*/ 17402 w 17402"/>
              <a:gd name="connsiteY2" fmla="*/ 0 h 13152"/>
              <a:gd name="connsiteX3" fmla="*/ 15402 w 17402"/>
              <a:gd name="connsiteY3" fmla="*/ 10000 h 13152"/>
              <a:gd name="connsiteX4" fmla="*/ 3615 w 17402"/>
              <a:gd name="connsiteY4" fmla="*/ 13152 h 13152"/>
              <a:gd name="connsiteX0" fmla="*/ 3615 w 26066"/>
              <a:gd name="connsiteY0" fmla="*/ 13152 h 13152"/>
              <a:gd name="connsiteX1" fmla="*/ 0 w 26066"/>
              <a:gd name="connsiteY1" fmla="*/ 124 h 13152"/>
              <a:gd name="connsiteX2" fmla="*/ 17402 w 26066"/>
              <a:gd name="connsiteY2" fmla="*/ 0 h 13152"/>
              <a:gd name="connsiteX3" fmla="*/ 26066 w 26066"/>
              <a:gd name="connsiteY3" fmla="*/ 13090 h 13152"/>
              <a:gd name="connsiteX4" fmla="*/ 3615 w 26066"/>
              <a:gd name="connsiteY4" fmla="*/ 13152 h 13152"/>
              <a:gd name="connsiteX0" fmla="*/ 3615 w 26066"/>
              <a:gd name="connsiteY0" fmla="*/ 13028 h 13028"/>
              <a:gd name="connsiteX1" fmla="*/ 0 w 26066"/>
              <a:gd name="connsiteY1" fmla="*/ 0 h 13028"/>
              <a:gd name="connsiteX2" fmla="*/ 25841 w 26066"/>
              <a:gd name="connsiteY2" fmla="*/ 61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85 h 13028"/>
              <a:gd name="connsiteX3" fmla="*/ 26066 w 26066"/>
              <a:gd name="connsiteY3" fmla="*/ 12966 h 13028"/>
              <a:gd name="connsiteX4" fmla="*/ 3615 w 26066"/>
              <a:gd name="connsiteY4" fmla="*/ 13028 h 13028"/>
              <a:gd name="connsiteX0" fmla="*/ 3615 w 26066"/>
              <a:gd name="connsiteY0" fmla="*/ 13028 h 13028"/>
              <a:gd name="connsiteX1" fmla="*/ 0 w 26066"/>
              <a:gd name="connsiteY1" fmla="*/ 0 h 13028"/>
              <a:gd name="connsiteX2" fmla="*/ 25941 w 26066"/>
              <a:gd name="connsiteY2" fmla="*/ 123 h 13028"/>
              <a:gd name="connsiteX3" fmla="*/ 26066 w 26066"/>
              <a:gd name="connsiteY3" fmla="*/ 12966 h 13028"/>
              <a:gd name="connsiteX4" fmla="*/ 3615 w 26066"/>
              <a:gd name="connsiteY4" fmla="*/ 13028 h 13028"/>
              <a:gd name="connsiteX0" fmla="*/ 3615 w 26066"/>
              <a:gd name="connsiteY0" fmla="*/ 13090 h 13090"/>
              <a:gd name="connsiteX1" fmla="*/ 0 w 26066"/>
              <a:gd name="connsiteY1" fmla="*/ 62 h 13090"/>
              <a:gd name="connsiteX2" fmla="*/ 25941 w 26066"/>
              <a:gd name="connsiteY2" fmla="*/ 0 h 13090"/>
              <a:gd name="connsiteX3" fmla="*/ 26066 w 26066"/>
              <a:gd name="connsiteY3" fmla="*/ 13028 h 13090"/>
              <a:gd name="connsiteX4" fmla="*/ 3615 w 26066"/>
              <a:gd name="connsiteY4" fmla="*/ 13090 h 13090"/>
              <a:gd name="connsiteX0" fmla="*/ 3615 w 26066"/>
              <a:gd name="connsiteY0" fmla="*/ 13028 h 13028"/>
              <a:gd name="connsiteX1" fmla="*/ 0 w 26066"/>
              <a:gd name="connsiteY1" fmla="*/ 0 h 13028"/>
              <a:gd name="connsiteX2" fmla="*/ 26066 w 26066"/>
              <a:gd name="connsiteY2" fmla="*/ 12966 h 13028"/>
              <a:gd name="connsiteX3" fmla="*/ 3615 w 26066"/>
              <a:gd name="connsiteY3" fmla="*/ 13028 h 13028"/>
              <a:gd name="connsiteX0" fmla="*/ 3615 w 26066"/>
              <a:gd name="connsiteY0" fmla="*/ 13028 h 13028"/>
              <a:gd name="connsiteX1" fmla="*/ 0 w 26066"/>
              <a:gd name="connsiteY1" fmla="*/ 0 h 13028"/>
              <a:gd name="connsiteX2" fmla="*/ 16937 w 26066"/>
              <a:gd name="connsiteY2" fmla="*/ 8331 h 13028"/>
              <a:gd name="connsiteX3" fmla="*/ 26066 w 26066"/>
              <a:gd name="connsiteY3" fmla="*/ 12966 h 13028"/>
              <a:gd name="connsiteX4" fmla="*/ 3615 w 26066"/>
              <a:gd name="connsiteY4" fmla="*/ 13028 h 13028"/>
              <a:gd name="connsiteX0" fmla="*/ 361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615 w 26066"/>
              <a:gd name="connsiteY4" fmla="*/ 13041 h 13041"/>
              <a:gd name="connsiteX0" fmla="*/ 425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4255 w 26066"/>
              <a:gd name="connsiteY4" fmla="*/ 13041 h 13041"/>
              <a:gd name="connsiteX0" fmla="*/ 3992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992 w 26066"/>
              <a:gd name="connsiteY4" fmla="*/ 13041 h 13041"/>
              <a:gd name="connsiteX0" fmla="*/ 3505 w 26066"/>
              <a:gd name="connsiteY0" fmla="*/ 13041 h 13041"/>
              <a:gd name="connsiteX1" fmla="*/ 0 w 26066"/>
              <a:gd name="connsiteY1" fmla="*/ 13 h 13041"/>
              <a:gd name="connsiteX2" fmla="*/ 26007 w 26066"/>
              <a:gd name="connsiteY2" fmla="*/ 0 h 13041"/>
              <a:gd name="connsiteX3" fmla="*/ 26066 w 26066"/>
              <a:gd name="connsiteY3" fmla="*/ 12979 h 13041"/>
              <a:gd name="connsiteX4" fmla="*/ 3505 w 26066"/>
              <a:gd name="connsiteY4" fmla="*/ 13041 h 13041"/>
              <a:gd name="connsiteX0" fmla="*/ 1847 w 24408"/>
              <a:gd name="connsiteY0" fmla="*/ 13092 h 13092"/>
              <a:gd name="connsiteX1" fmla="*/ 0 w 24408"/>
              <a:gd name="connsiteY1" fmla="*/ 0 h 13092"/>
              <a:gd name="connsiteX2" fmla="*/ 24349 w 24408"/>
              <a:gd name="connsiteY2" fmla="*/ 51 h 13092"/>
              <a:gd name="connsiteX3" fmla="*/ 24408 w 24408"/>
              <a:gd name="connsiteY3" fmla="*/ 13030 h 13092"/>
              <a:gd name="connsiteX4" fmla="*/ 1847 w 24408"/>
              <a:gd name="connsiteY4" fmla="*/ 13092 h 13092"/>
              <a:gd name="connsiteX0" fmla="*/ 1909 w 24470"/>
              <a:gd name="connsiteY0" fmla="*/ 13092 h 13092"/>
              <a:gd name="connsiteX1" fmla="*/ 0 w 24470"/>
              <a:gd name="connsiteY1" fmla="*/ 0 h 13092"/>
              <a:gd name="connsiteX2" fmla="*/ 24411 w 24470"/>
              <a:gd name="connsiteY2" fmla="*/ 51 h 13092"/>
              <a:gd name="connsiteX3" fmla="*/ 24470 w 24470"/>
              <a:gd name="connsiteY3" fmla="*/ 13030 h 13092"/>
              <a:gd name="connsiteX4" fmla="*/ 1909 w 24470"/>
              <a:gd name="connsiteY4" fmla="*/ 13092 h 13092"/>
              <a:gd name="connsiteX0" fmla="*/ 1765 w 24470"/>
              <a:gd name="connsiteY0" fmla="*/ 12911 h 13030"/>
              <a:gd name="connsiteX1" fmla="*/ 0 w 24470"/>
              <a:gd name="connsiteY1" fmla="*/ 0 h 13030"/>
              <a:gd name="connsiteX2" fmla="*/ 24411 w 24470"/>
              <a:gd name="connsiteY2" fmla="*/ 51 h 13030"/>
              <a:gd name="connsiteX3" fmla="*/ 24470 w 24470"/>
              <a:gd name="connsiteY3" fmla="*/ 13030 h 13030"/>
              <a:gd name="connsiteX4" fmla="*/ 1765 w 24470"/>
              <a:gd name="connsiteY4" fmla="*/ 12911 h 1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0" h="13030">
                <a:moveTo>
                  <a:pt x="1765" y="12911"/>
                </a:moveTo>
                <a:lnTo>
                  <a:pt x="0" y="0"/>
                </a:lnTo>
                <a:lnTo>
                  <a:pt x="24411" y="51"/>
                </a:lnTo>
                <a:cubicBezTo>
                  <a:pt x="24431" y="4377"/>
                  <a:pt x="24450" y="8704"/>
                  <a:pt x="24470" y="13030"/>
                </a:cubicBezTo>
                <a:lnTo>
                  <a:pt x="1765" y="12911"/>
                </a:lnTo>
                <a:close/>
              </a:path>
            </a:pathLst>
          </a:cu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que 26" descr="Volant avec un remplissage uni">
            <a:extLst>
              <a:ext uri="{FF2B5EF4-FFF2-40B4-BE49-F238E27FC236}">
                <a16:creationId xmlns:a16="http://schemas.microsoft.com/office/drawing/2014/main" id="{21B058DE-C624-986A-1CFB-C0F0F4E029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1930" y="2040126"/>
            <a:ext cx="497699" cy="497699"/>
          </a:xfrm>
          <a:prstGeom prst="rect">
            <a:avLst/>
          </a:prstGeom>
        </p:spPr>
      </p:pic>
      <p:sp>
        <p:nvSpPr>
          <p:cNvPr id="40" name="ZoneTexte 27">
            <a:extLst>
              <a:ext uri="{FF2B5EF4-FFF2-40B4-BE49-F238E27FC236}">
                <a16:creationId xmlns:a16="http://schemas.microsoft.com/office/drawing/2014/main" id="{F45DF3A7-1561-3783-74B7-6236EB1A693C}"/>
              </a:ext>
            </a:extLst>
          </p:cNvPr>
          <p:cNvSpPr txBox="1"/>
          <p:nvPr/>
        </p:nvSpPr>
        <p:spPr>
          <a:xfrm>
            <a:off x="4767428" y="2639782"/>
            <a:ext cx="1311283" cy="184666"/>
          </a:xfrm>
          <a:prstGeom prst="rect">
            <a:avLst/>
          </a:prstGeom>
        </p:spPr>
        <p:txBody>
          <a:bodyPr wrap="square" lIns="0" tIns="0" rIns="0" bIns="0" rtlCol="0">
            <a:spAutoFit/>
          </a:bodyPr>
          <a:lstStyle/>
          <a:p>
            <a:pPr algn="ctr"/>
            <a:r>
              <a:rPr lang="fr-BE" sz="1200" dirty="0">
                <a:latin typeface="+mn-lt"/>
              </a:rPr>
              <a:t>&gt; 100 </a:t>
            </a:r>
            <a:r>
              <a:rPr lang="fr-BE" sz="1200" dirty="0" err="1"/>
              <a:t>vehicles</a:t>
            </a:r>
            <a:endParaRPr lang="fr-BE" sz="1200" dirty="0">
              <a:latin typeface="+mn-lt"/>
            </a:endParaRPr>
          </a:p>
        </p:txBody>
      </p:sp>
      <p:sp>
        <p:nvSpPr>
          <p:cNvPr id="41" name="Ellipse 50">
            <a:extLst>
              <a:ext uri="{FF2B5EF4-FFF2-40B4-BE49-F238E27FC236}">
                <a16:creationId xmlns:a16="http://schemas.microsoft.com/office/drawing/2014/main" id="{5F2224E0-684E-26A4-0B4B-6378779608C0}"/>
              </a:ext>
            </a:extLst>
          </p:cNvPr>
          <p:cNvSpPr/>
          <p:nvPr/>
        </p:nvSpPr>
        <p:spPr>
          <a:xfrm>
            <a:off x="7117147" y="2152694"/>
            <a:ext cx="540000" cy="540000"/>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0,4%</a:t>
            </a:r>
          </a:p>
        </p:txBody>
      </p:sp>
      <p:sp>
        <p:nvSpPr>
          <p:cNvPr id="42" name="Ellipse 50">
            <a:extLst>
              <a:ext uri="{FF2B5EF4-FFF2-40B4-BE49-F238E27FC236}">
                <a16:creationId xmlns:a16="http://schemas.microsoft.com/office/drawing/2014/main" id="{7FF73A38-6132-F55B-D4AE-867FA15239CB}"/>
              </a:ext>
            </a:extLst>
          </p:cNvPr>
          <p:cNvSpPr/>
          <p:nvPr/>
        </p:nvSpPr>
        <p:spPr>
          <a:xfrm>
            <a:off x="9029062" y="2173040"/>
            <a:ext cx="540000" cy="540000"/>
          </a:xfrm>
          <a:prstGeom prst="ellipse">
            <a:avLst/>
          </a:prstGeom>
          <a:solidFill>
            <a:srgbClr val="7FD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35%</a:t>
            </a:r>
          </a:p>
        </p:txBody>
      </p:sp>
      <p:sp>
        <p:nvSpPr>
          <p:cNvPr id="43" name="Rectangle 42">
            <a:extLst>
              <a:ext uri="{FF2B5EF4-FFF2-40B4-BE49-F238E27FC236}">
                <a16:creationId xmlns:a16="http://schemas.microsoft.com/office/drawing/2014/main" id="{A732A1D9-E2C0-D735-F256-4C13E0373625}"/>
              </a:ext>
            </a:extLst>
          </p:cNvPr>
          <p:cNvSpPr/>
          <p:nvPr/>
        </p:nvSpPr>
        <p:spPr>
          <a:xfrm>
            <a:off x="10315575" y="1362385"/>
            <a:ext cx="1019175" cy="4976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a:t>Conclusion</a:t>
            </a:r>
            <a:endParaRPr lang="en-US" sz="1200" b="1"/>
          </a:p>
        </p:txBody>
      </p:sp>
      <p:sp>
        <p:nvSpPr>
          <p:cNvPr id="44" name="TextBox 43">
            <a:extLst>
              <a:ext uri="{FF2B5EF4-FFF2-40B4-BE49-F238E27FC236}">
                <a16:creationId xmlns:a16="http://schemas.microsoft.com/office/drawing/2014/main" id="{2E005AAF-D33D-8ADC-BF4D-1433207C8587}"/>
              </a:ext>
            </a:extLst>
          </p:cNvPr>
          <p:cNvSpPr txBox="1"/>
          <p:nvPr/>
        </p:nvSpPr>
        <p:spPr>
          <a:xfrm>
            <a:off x="10284154" y="4418799"/>
            <a:ext cx="1071780" cy="1323439"/>
          </a:xfrm>
          <a:prstGeom prst="rect">
            <a:avLst/>
          </a:prstGeom>
          <a:noFill/>
        </p:spPr>
        <p:txBody>
          <a:bodyPr wrap="square">
            <a:spAutoFit/>
          </a:bodyPr>
          <a:lstStyle/>
          <a:p>
            <a:pPr algn="ctr"/>
            <a:r>
              <a:rPr lang="en-US" sz="1000" b="1" dirty="0"/>
              <a:t>The vast majority of </a:t>
            </a:r>
            <a:r>
              <a:rPr lang="en-US" sz="1000" b="1" dirty="0" err="1"/>
              <a:t>B2B</a:t>
            </a:r>
            <a:r>
              <a:rPr lang="en-US" sz="1000" b="1" dirty="0"/>
              <a:t> customers consist of </a:t>
            </a:r>
            <a:r>
              <a:rPr lang="en-US" sz="1000" b="1" dirty="0" err="1"/>
              <a:t>VSBs</a:t>
            </a:r>
            <a:r>
              <a:rPr lang="en-US" sz="1000" b="1" dirty="0"/>
              <a:t>, crafts and liberal professions</a:t>
            </a:r>
            <a:endParaRPr lang="fr-FR" sz="1000" b="1" dirty="0"/>
          </a:p>
        </p:txBody>
      </p:sp>
      <p:sp>
        <p:nvSpPr>
          <p:cNvPr id="45" name="TextBox 44">
            <a:extLst>
              <a:ext uri="{FF2B5EF4-FFF2-40B4-BE49-F238E27FC236}">
                <a16:creationId xmlns:a16="http://schemas.microsoft.com/office/drawing/2014/main" id="{D4F17384-22D3-358F-4730-7AD9834C6C4C}"/>
              </a:ext>
            </a:extLst>
          </p:cNvPr>
          <p:cNvSpPr txBox="1"/>
          <p:nvPr/>
        </p:nvSpPr>
        <p:spPr>
          <a:xfrm>
            <a:off x="10206521" y="3149829"/>
            <a:ext cx="1185379" cy="861774"/>
          </a:xfrm>
          <a:prstGeom prst="rect">
            <a:avLst/>
          </a:prstGeom>
          <a:noFill/>
        </p:spPr>
        <p:txBody>
          <a:bodyPr wrap="square">
            <a:spAutoFit/>
          </a:bodyPr>
          <a:lstStyle/>
          <a:p>
            <a:pPr algn="ctr"/>
            <a:r>
              <a:rPr lang="en-US" sz="1000" b="1" dirty="0"/>
              <a:t>SMEs represent 38% of sales, but only 15.6% of </a:t>
            </a:r>
            <a:r>
              <a:rPr lang="en-US" sz="1000" b="1" dirty="0" err="1"/>
              <a:t>B2B</a:t>
            </a:r>
            <a:r>
              <a:rPr lang="en-US" sz="1000" b="1" dirty="0"/>
              <a:t> customers</a:t>
            </a:r>
            <a:endParaRPr lang="fr-FR" sz="1000" b="1" dirty="0"/>
          </a:p>
        </p:txBody>
      </p:sp>
      <p:sp>
        <p:nvSpPr>
          <p:cNvPr id="46" name="TextBox 45">
            <a:extLst>
              <a:ext uri="{FF2B5EF4-FFF2-40B4-BE49-F238E27FC236}">
                <a16:creationId xmlns:a16="http://schemas.microsoft.com/office/drawing/2014/main" id="{2685ABFF-C0FE-EB96-FF85-DAA90BBA13B5}"/>
              </a:ext>
            </a:extLst>
          </p:cNvPr>
          <p:cNvSpPr txBox="1"/>
          <p:nvPr/>
        </p:nvSpPr>
        <p:spPr>
          <a:xfrm>
            <a:off x="10206521" y="2040126"/>
            <a:ext cx="1185379" cy="553998"/>
          </a:xfrm>
          <a:prstGeom prst="rect">
            <a:avLst/>
          </a:prstGeom>
          <a:noFill/>
        </p:spPr>
        <p:txBody>
          <a:bodyPr wrap="square">
            <a:spAutoFit/>
          </a:bodyPr>
          <a:lstStyle/>
          <a:p>
            <a:pPr algn="ctr"/>
            <a:r>
              <a:rPr lang="en-US" sz="1000" b="1" dirty="0"/>
              <a:t>Key accounts represent 1/3 of sales volume</a:t>
            </a:r>
            <a:endParaRPr lang="fr-FR" sz="1000" b="1" dirty="0"/>
          </a:p>
        </p:txBody>
      </p:sp>
      <p:sp>
        <p:nvSpPr>
          <p:cNvPr id="3" name="Ellipse 50">
            <a:extLst>
              <a:ext uri="{FF2B5EF4-FFF2-40B4-BE49-F238E27FC236}">
                <a16:creationId xmlns:a16="http://schemas.microsoft.com/office/drawing/2014/main" id="{891CD0AD-9B79-02A1-401C-FF95C8F95167}"/>
              </a:ext>
            </a:extLst>
          </p:cNvPr>
          <p:cNvSpPr/>
          <p:nvPr/>
        </p:nvSpPr>
        <p:spPr>
          <a:xfrm>
            <a:off x="7117147" y="4702223"/>
            <a:ext cx="540000" cy="540000"/>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a:solidFill>
                  <a:schemeClr val="tx1"/>
                </a:solidFill>
              </a:rPr>
              <a:t>84%</a:t>
            </a:r>
          </a:p>
        </p:txBody>
      </p:sp>
      <p:sp>
        <p:nvSpPr>
          <p:cNvPr id="4" name="Ellipse 50">
            <a:extLst>
              <a:ext uri="{FF2B5EF4-FFF2-40B4-BE49-F238E27FC236}">
                <a16:creationId xmlns:a16="http://schemas.microsoft.com/office/drawing/2014/main" id="{CADF0A67-E105-3227-7873-1761005DDC61}"/>
              </a:ext>
            </a:extLst>
          </p:cNvPr>
          <p:cNvSpPr/>
          <p:nvPr/>
        </p:nvSpPr>
        <p:spPr>
          <a:xfrm>
            <a:off x="9029062" y="4722569"/>
            <a:ext cx="540000" cy="540000"/>
          </a:xfrm>
          <a:prstGeom prst="ellipse">
            <a:avLst/>
          </a:prstGeom>
          <a:solidFill>
            <a:srgbClr val="7FD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a:solidFill>
                  <a:schemeClr val="tx1"/>
                </a:solidFill>
              </a:rPr>
              <a:t>28%</a:t>
            </a:r>
          </a:p>
        </p:txBody>
      </p:sp>
      <p:sp>
        <p:nvSpPr>
          <p:cNvPr id="5" name="Ellipse 50">
            <a:extLst>
              <a:ext uri="{FF2B5EF4-FFF2-40B4-BE49-F238E27FC236}">
                <a16:creationId xmlns:a16="http://schemas.microsoft.com/office/drawing/2014/main" id="{CA22349F-37D8-F66F-8453-F28BEB7C2AC8}"/>
              </a:ext>
            </a:extLst>
          </p:cNvPr>
          <p:cNvSpPr/>
          <p:nvPr/>
        </p:nvSpPr>
        <p:spPr>
          <a:xfrm>
            <a:off x="7079047" y="3298578"/>
            <a:ext cx="540000" cy="540000"/>
          </a:xfrm>
          <a:prstGeom prst="ellipse">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00" b="1" dirty="0">
                <a:solidFill>
                  <a:schemeClr val="tx1"/>
                </a:solidFill>
              </a:rPr>
              <a:t>15,6%</a:t>
            </a:r>
          </a:p>
        </p:txBody>
      </p:sp>
      <p:sp>
        <p:nvSpPr>
          <p:cNvPr id="6" name="Ellipse 50">
            <a:extLst>
              <a:ext uri="{FF2B5EF4-FFF2-40B4-BE49-F238E27FC236}">
                <a16:creationId xmlns:a16="http://schemas.microsoft.com/office/drawing/2014/main" id="{9F965F5C-6868-DF73-61F4-B3D1864A897D}"/>
              </a:ext>
            </a:extLst>
          </p:cNvPr>
          <p:cNvSpPr/>
          <p:nvPr/>
        </p:nvSpPr>
        <p:spPr>
          <a:xfrm>
            <a:off x="8990962" y="3318924"/>
            <a:ext cx="540000" cy="540000"/>
          </a:xfrm>
          <a:prstGeom prst="ellipse">
            <a:avLst/>
          </a:prstGeom>
          <a:solidFill>
            <a:srgbClr val="7FD7F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100" b="1" dirty="0">
                <a:solidFill>
                  <a:schemeClr val="tx1"/>
                </a:solidFill>
              </a:rPr>
              <a:t>38%</a:t>
            </a:r>
          </a:p>
        </p:txBody>
      </p:sp>
      <p:sp>
        <p:nvSpPr>
          <p:cNvPr id="8" name="TextBox 24">
            <a:extLst>
              <a:ext uri="{FF2B5EF4-FFF2-40B4-BE49-F238E27FC236}">
                <a16:creationId xmlns:a16="http://schemas.microsoft.com/office/drawing/2014/main" id="{A5E38414-2629-44C1-4A09-21C8A8D1C685}"/>
              </a:ext>
            </a:extLst>
          </p:cNvPr>
          <p:cNvSpPr txBox="1"/>
          <p:nvPr/>
        </p:nvSpPr>
        <p:spPr>
          <a:xfrm>
            <a:off x="9297" y="6424601"/>
            <a:ext cx="4115027" cy="307777"/>
          </a:xfrm>
          <a:prstGeom prst="rect">
            <a:avLst/>
          </a:prstGeom>
          <a:noFill/>
        </p:spPr>
        <p:txBody>
          <a:bodyPr wrap="square" rtlCol="0">
            <a:spAutoFit/>
          </a:bodyPr>
          <a:lstStyle/>
          <a:p>
            <a:pPr algn="ctr"/>
            <a:r>
              <a:rPr lang="en-US" sz="1400" b="1" i="1" dirty="0">
                <a:solidFill>
                  <a:schemeClr val="bg1"/>
                </a:solidFill>
              </a:rPr>
              <a:t>Click on the three steps in the pyramid</a:t>
            </a:r>
          </a:p>
        </p:txBody>
      </p:sp>
      <p:sp>
        <p:nvSpPr>
          <p:cNvPr id="9" name="Rectangle 18">
            <a:extLst>
              <a:ext uri="{FF2B5EF4-FFF2-40B4-BE49-F238E27FC236}">
                <a16:creationId xmlns:a16="http://schemas.microsoft.com/office/drawing/2014/main" id="{758AE5EF-7645-656C-7022-C2EEC6DEAB74}"/>
              </a:ext>
            </a:extLst>
          </p:cNvPr>
          <p:cNvSpPr/>
          <p:nvPr/>
        </p:nvSpPr>
        <p:spPr>
          <a:xfrm>
            <a:off x="178895" y="1291149"/>
            <a:ext cx="4393105" cy="707886"/>
          </a:xfrm>
          <a:prstGeom prst="rect">
            <a:avLst/>
          </a:prstGeom>
        </p:spPr>
        <p:txBody>
          <a:bodyPr wrap="square" lIns="91440" tIns="45720" rIns="91440" bIns="45720" anchor="t">
            <a:spAutoFit/>
          </a:bodyPr>
          <a:lstStyle/>
          <a:p>
            <a:pPr>
              <a:defRPr/>
            </a:pPr>
            <a:r>
              <a:rPr lang="en-US" sz="1400" dirty="0" err="1"/>
              <a:t>B2B</a:t>
            </a:r>
            <a:r>
              <a:rPr lang="en-US" sz="1400" dirty="0"/>
              <a:t> customers are divided into </a:t>
            </a:r>
            <a:r>
              <a:rPr lang="en-US" sz="1400" b="1" dirty="0">
                <a:solidFill>
                  <a:srgbClr val="243782"/>
                </a:solidFill>
              </a:rPr>
              <a:t>three categories</a:t>
            </a:r>
            <a:r>
              <a:rPr lang="en-US" sz="1400" dirty="0"/>
              <a:t> depending on the size of their fleets </a:t>
            </a:r>
          </a:p>
          <a:p>
            <a:pPr>
              <a:defRPr/>
            </a:pPr>
            <a:r>
              <a:rPr lang="en-US" sz="1200" i="1" dirty="0"/>
              <a:t>(</a:t>
            </a:r>
            <a:r>
              <a:rPr lang="en-US" sz="1200" i="1" dirty="0" err="1"/>
              <a:t>B2B</a:t>
            </a:r>
            <a:r>
              <a:rPr lang="en-US" sz="1200" i="1" dirty="0"/>
              <a:t> NV figures for France – Adapt for each country)</a:t>
            </a:r>
            <a:endParaRPr lang="fr-FR" sz="1200" i="1" dirty="0"/>
          </a:p>
        </p:txBody>
      </p:sp>
    </p:spTree>
    <p:custDataLst>
      <p:tags r:id="rId1"/>
    </p:custDataLst>
    <p:extLst>
      <p:ext uri="{BB962C8B-B14F-4D97-AF65-F5344CB8AC3E}">
        <p14:creationId xmlns:p14="http://schemas.microsoft.com/office/powerpoint/2010/main" val="5628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D0871-C500-4BCB-87AA-9FFAD9127684}"/>
              </a:ext>
            </a:extLst>
          </p:cNvPr>
          <p:cNvSpPr/>
          <p:nvPr/>
        </p:nvSpPr>
        <p:spPr>
          <a:xfrm>
            <a:off x="178895" y="2583230"/>
            <a:ext cx="11124105"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EC49C-8CC6-41AA-B83F-A13598DD521F}"/>
              </a:ext>
            </a:extLst>
          </p:cNvPr>
          <p:cNvPicPr>
            <a:picLocks noChangeAspect="1"/>
          </p:cNvPicPr>
          <p:nvPr/>
        </p:nvPicPr>
        <p:blipFill>
          <a:blip r:embed="rId2"/>
          <a:stretch>
            <a:fillRect/>
          </a:stretch>
        </p:blipFill>
        <p:spPr>
          <a:xfrm>
            <a:off x="10883574" y="3852356"/>
            <a:ext cx="419158" cy="438211"/>
          </a:xfrm>
          <a:prstGeom prst="rect">
            <a:avLst/>
          </a:prstGeom>
        </p:spPr>
      </p:pic>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269890" y="6446168"/>
            <a:ext cx="3144883" cy="276999"/>
          </a:xfrm>
          <a:prstGeom prst="rect">
            <a:avLst/>
          </a:prstGeom>
          <a:noFill/>
        </p:spPr>
        <p:txBody>
          <a:bodyPr wrap="square" rtlCol="0">
            <a:spAutoFit/>
          </a:bodyPr>
          <a:lstStyle/>
          <a:p>
            <a:pPr algn="ctr"/>
            <a:r>
              <a:rPr lang="en-US" sz="1200" b="1" i="1" dirty="0">
                <a:solidFill>
                  <a:schemeClr val="bg1"/>
                </a:solidFill>
              </a:rPr>
              <a:t>Click on the left and right arrows</a:t>
            </a:r>
          </a:p>
        </p:txBody>
      </p:sp>
      <p:pic>
        <p:nvPicPr>
          <p:cNvPr id="11" name="Picture 10">
            <a:extLst>
              <a:ext uri="{FF2B5EF4-FFF2-40B4-BE49-F238E27FC236}">
                <a16:creationId xmlns:a16="http://schemas.microsoft.com/office/drawing/2014/main" id="{043E394C-98AA-5221-EC7B-622F8DA02AE7}"/>
              </a:ext>
            </a:extLst>
          </p:cNvPr>
          <p:cNvPicPr>
            <a:picLocks noChangeAspect="1"/>
          </p:cNvPicPr>
          <p:nvPr/>
        </p:nvPicPr>
        <p:blipFill>
          <a:blip r:embed="rId3"/>
          <a:stretch>
            <a:fillRect/>
          </a:stretch>
        </p:blipFill>
        <p:spPr>
          <a:xfrm>
            <a:off x="241401" y="3794976"/>
            <a:ext cx="285790" cy="447737"/>
          </a:xfrm>
          <a:prstGeom prst="rect">
            <a:avLst/>
          </a:prstGeom>
        </p:spPr>
      </p:pic>
      <p:sp>
        <p:nvSpPr>
          <p:cNvPr id="17" name="Rectangle 67">
            <a:extLst>
              <a:ext uri="{FF2B5EF4-FFF2-40B4-BE49-F238E27FC236}">
                <a16:creationId xmlns:a16="http://schemas.microsoft.com/office/drawing/2014/main" id="{1807911E-EF43-A3F3-3143-657C93FA32E0}"/>
              </a:ext>
            </a:extLst>
          </p:cNvPr>
          <p:cNvSpPr/>
          <p:nvPr/>
        </p:nvSpPr>
        <p:spPr>
          <a:xfrm>
            <a:off x="527191" y="4807598"/>
            <a:ext cx="2514929"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Plan Fit for 55</a:t>
            </a:r>
          </a:p>
        </p:txBody>
      </p:sp>
      <p:sp>
        <p:nvSpPr>
          <p:cNvPr id="18" name="ZoneTexte 32">
            <a:extLst>
              <a:ext uri="{FF2B5EF4-FFF2-40B4-BE49-F238E27FC236}">
                <a16:creationId xmlns:a16="http://schemas.microsoft.com/office/drawing/2014/main" id="{570D407C-BB54-2EAF-BDC8-2BFD6F751005}"/>
              </a:ext>
            </a:extLst>
          </p:cNvPr>
          <p:cNvSpPr txBox="1"/>
          <p:nvPr/>
        </p:nvSpPr>
        <p:spPr>
          <a:xfrm>
            <a:off x="3042121" y="2815785"/>
            <a:ext cx="7663979" cy="1384995"/>
          </a:xfrm>
          <a:prstGeom prst="rect">
            <a:avLst/>
          </a:prstGeom>
          <a:noFill/>
        </p:spPr>
        <p:txBody>
          <a:bodyPr wrap="square">
            <a:spAutoFit/>
          </a:bodyPr>
          <a:lstStyle/>
          <a:p>
            <a:pPr marL="285750" indent="-285750" fontAlgn="base">
              <a:buFont typeface="Arial" panose="020B0604020202020204" pitchFamily="34" charset="0"/>
              <a:buChar char="•"/>
            </a:pPr>
            <a:r>
              <a:rPr lang="en-US" sz="1400" dirty="0">
                <a:solidFill>
                  <a:schemeClr val="bg1"/>
                </a:solidFill>
              </a:rPr>
              <a:t>The </a:t>
            </a:r>
            <a:r>
              <a:rPr lang="en-US" sz="1400" b="1" dirty="0">
                <a:solidFill>
                  <a:schemeClr val="bg1"/>
                </a:solidFill>
              </a:rPr>
              <a:t>Green Deal </a:t>
            </a:r>
            <a:r>
              <a:rPr lang="en-US" sz="1400" dirty="0">
                <a:solidFill>
                  <a:schemeClr val="bg1"/>
                </a:solidFill>
              </a:rPr>
              <a:t>target is to ensure no net emissions of greenhouse gases by </a:t>
            </a:r>
            <a:r>
              <a:rPr lang="en-US" sz="1400" b="1" dirty="0">
                <a:solidFill>
                  <a:schemeClr val="bg1"/>
                </a:solidFill>
              </a:rPr>
              <a:t>2050</a:t>
            </a:r>
            <a:r>
              <a:rPr lang="en-US" sz="1400" dirty="0">
                <a:solidFill>
                  <a:schemeClr val="bg1"/>
                </a:solidFill>
              </a:rPr>
              <a:t>.​</a:t>
            </a:r>
          </a:p>
          <a:p>
            <a:pPr marL="285750" indent="-285750" fontAlgn="base">
              <a:buFont typeface="Arial" panose="020B0604020202020204" pitchFamily="34" charset="0"/>
              <a:buChar char="•"/>
            </a:pPr>
            <a:r>
              <a:rPr lang="en-US" sz="1400" dirty="0">
                <a:solidFill>
                  <a:schemeClr val="bg1"/>
                </a:solidFill>
              </a:rPr>
              <a:t>The aspects of the Green Deal for the automotive industry are known as “</a:t>
            </a:r>
            <a:r>
              <a:rPr lang="en-US" sz="1400" b="1" dirty="0">
                <a:solidFill>
                  <a:schemeClr val="bg1"/>
                </a:solidFill>
              </a:rPr>
              <a:t>Plan Fit for 55</a:t>
            </a:r>
            <a:r>
              <a:rPr lang="en-US" sz="1400" dirty="0">
                <a:solidFill>
                  <a:schemeClr val="bg1"/>
                </a:solidFill>
              </a:rPr>
              <a:t>”.</a:t>
            </a:r>
          </a:p>
          <a:p>
            <a:pPr marL="285750" indent="-285750" fontAlgn="base">
              <a:buFont typeface="Arial" panose="020B0604020202020204" pitchFamily="34" charset="0"/>
              <a:buChar char="•"/>
            </a:pPr>
            <a:r>
              <a:rPr lang="en-US" sz="1400" dirty="0">
                <a:solidFill>
                  <a:schemeClr val="bg1"/>
                </a:solidFill>
              </a:rPr>
              <a:t>It aims towards a </a:t>
            </a:r>
            <a:r>
              <a:rPr lang="en-US" sz="1400" b="1" dirty="0">
                <a:solidFill>
                  <a:schemeClr val="bg1"/>
                </a:solidFill>
              </a:rPr>
              <a:t>55% reduction in CO</a:t>
            </a:r>
            <a:r>
              <a:rPr lang="en-US" sz="1400" b="1" baseline="-25000" dirty="0">
                <a:solidFill>
                  <a:schemeClr val="bg1"/>
                </a:solidFill>
              </a:rPr>
              <a:t>2</a:t>
            </a:r>
            <a:r>
              <a:rPr lang="en-US" sz="1400" b="1" dirty="0">
                <a:solidFill>
                  <a:schemeClr val="bg1"/>
                </a:solidFill>
              </a:rPr>
              <a:t> emissions by 2030</a:t>
            </a:r>
            <a:r>
              <a:rPr lang="en-US" sz="1400" dirty="0">
                <a:solidFill>
                  <a:schemeClr val="bg1"/>
                </a:solidFill>
              </a:rPr>
              <a:t>​. </a:t>
            </a:r>
          </a:p>
          <a:p>
            <a:pPr marL="285750" indent="-285750" fontAlgn="base">
              <a:buFont typeface="Arial" panose="020B0604020202020204" pitchFamily="34" charset="0"/>
              <a:buChar char="•"/>
            </a:pPr>
            <a:r>
              <a:rPr lang="en-US" sz="1400" dirty="0">
                <a:solidFill>
                  <a:schemeClr val="bg1"/>
                </a:solidFill>
              </a:rPr>
              <a:t>This corresponds to target average emissions per new car falling from 95 g of CO</a:t>
            </a:r>
            <a:r>
              <a:rPr lang="en-US" sz="1400" baseline="-25000" dirty="0">
                <a:solidFill>
                  <a:schemeClr val="bg1"/>
                </a:solidFill>
              </a:rPr>
              <a:t>2</a:t>
            </a:r>
            <a:r>
              <a:rPr lang="en-US" sz="1400" dirty="0">
                <a:solidFill>
                  <a:schemeClr val="bg1"/>
                </a:solidFill>
              </a:rPr>
              <a:t> per km (2020) to </a:t>
            </a:r>
            <a:r>
              <a:rPr lang="en-US" sz="1400" b="1" dirty="0">
                <a:solidFill>
                  <a:schemeClr val="bg1"/>
                </a:solidFill>
              </a:rPr>
              <a:t>43 g​ of CO</a:t>
            </a:r>
            <a:r>
              <a:rPr lang="en-US" sz="1400" b="1" baseline="-25000" dirty="0">
                <a:solidFill>
                  <a:schemeClr val="bg1"/>
                </a:solidFill>
              </a:rPr>
              <a:t>2</a:t>
            </a:r>
            <a:r>
              <a:rPr lang="en-US" sz="1400" b="1" dirty="0">
                <a:solidFill>
                  <a:schemeClr val="bg1"/>
                </a:solidFill>
              </a:rPr>
              <a:t> (2030)</a:t>
            </a:r>
            <a:r>
              <a:rPr lang="en-US" sz="1400" dirty="0">
                <a:solidFill>
                  <a:schemeClr val="bg1"/>
                </a:solidFill>
              </a:rPr>
              <a:t>.</a:t>
            </a:r>
            <a:endParaRPr lang="fr-FR" sz="1400" b="0" i="0" u="none" strike="noStrike" dirty="0">
              <a:solidFill>
                <a:schemeClr val="bg1"/>
              </a:solidFill>
              <a:effectLst/>
            </a:endParaRPr>
          </a:p>
        </p:txBody>
      </p:sp>
      <p:sp>
        <p:nvSpPr>
          <p:cNvPr id="21" name="Rectangle 20">
            <a:extLst>
              <a:ext uri="{FF2B5EF4-FFF2-40B4-BE49-F238E27FC236}">
                <a16:creationId xmlns:a16="http://schemas.microsoft.com/office/drawing/2014/main" id="{395E3287-2292-0AB9-19CF-DF81B8C5B73B}"/>
              </a:ext>
            </a:extLst>
          </p:cNvPr>
          <p:cNvSpPr/>
          <p:nvPr/>
        </p:nvSpPr>
        <p:spPr>
          <a:xfrm>
            <a:off x="4303423" y="4720901"/>
            <a:ext cx="6249452" cy="636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US" sz="1400" b="0" i="0" u="none" strike="noStrike" dirty="0">
                <a:solidFill>
                  <a:schemeClr val="bg1"/>
                </a:solidFill>
                <a:effectLst/>
              </a:rPr>
              <a:t>This means that the </a:t>
            </a:r>
            <a:r>
              <a:rPr lang="en-US" sz="1400" b="1" i="0" u="none" strike="noStrike" dirty="0">
                <a:solidFill>
                  <a:schemeClr val="bg1"/>
                </a:solidFill>
                <a:effectLst/>
              </a:rPr>
              <a:t>accelerated electrification of ranges </a:t>
            </a:r>
            <a:r>
              <a:rPr lang="en-US" sz="1400" b="0" i="0" u="none" strike="noStrike" dirty="0">
                <a:solidFill>
                  <a:schemeClr val="bg1"/>
                </a:solidFill>
                <a:effectLst/>
              </a:rPr>
              <a:t>and the development of </a:t>
            </a:r>
            <a:r>
              <a:rPr lang="en-US" sz="1400" b="1" i="0" u="none" strike="noStrike" dirty="0">
                <a:solidFill>
                  <a:schemeClr val="bg1"/>
                </a:solidFill>
                <a:effectLst/>
              </a:rPr>
              <a:t>charging</a:t>
            </a:r>
            <a:r>
              <a:rPr lang="en-US" sz="1400" b="0" i="0" u="none" strike="noStrike" dirty="0">
                <a:solidFill>
                  <a:schemeClr val="bg1"/>
                </a:solidFill>
                <a:effectLst/>
              </a:rPr>
              <a:t> infrastructure are essential.</a:t>
            </a:r>
            <a:endParaRPr lang="fr-FR" sz="1400" b="0" i="0" dirty="0">
              <a:solidFill>
                <a:schemeClr val="bg1"/>
              </a:solidFill>
              <a:effectLst/>
            </a:endParaRPr>
          </a:p>
        </p:txBody>
      </p:sp>
      <p:pic>
        <p:nvPicPr>
          <p:cNvPr id="22" name="Picture 4">
            <a:extLst>
              <a:ext uri="{FF2B5EF4-FFF2-40B4-BE49-F238E27FC236}">
                <a16:creationId xmlns:a16="http://schemas.microsoft.com/office/drawing/2014/main" id="{235D4950-AB93-DA9C-0647-413D892BB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78" y="285301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C34B4418-B5D2-D518-3165-9BD6932F3273}"/>
              </a:ext>
            </a:extLst>
          </p:cNvPr>
          <p:cNvSpPr txBox="1">
            <a:spLocks/>
          </p:cNvSpPr>
          <p:nvPr/>
        </p:nvSpPr>
        <p:spPr>
          <a:xfrm>
            <a:off x="269890" y="1391411"/>
            <a:ext cx="10436210" cy="1118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400" dirty="0">
                <a:solidFill>
                  <a:schemeClr val="tx1"/>
                </a:solidFill>
                <a:latin typeface="Encode Sans Expanded" panose="00000505000000000000" pitchFamily="2" charset="0"/>
              </a:rPr>
              <a:t>As the world faces climate change, mindsets have evolved. The </a:t>
            </a:r>
            <a:r>
              <a:rPr lang="en-US" sz="1400" b="1" dirty="0">
                <a:solidFill>
                  <a:srgbClr val="243782"/>
                </a:solidFill>
                <a:latin typeface="Encode Sans Expanded" panose="00000505000000000000" pitchFamily="2" charset="0"/>
              </a:rPr>
              <a:t>energy transition </a:t>
            </a:r>
            <a:r>
              <a:rPr lang="en-US" sz="1400" dirty="0">
                <a:solidFill>
                  <a:schemeClr val="tx1"/>
                </a:solidFill>
                <a:latin typeface="Encode Sans Expanded" panose="00000505000000000000" pitchFamily="2" charset="0"/>
              </a:rPr>
              <a:t>has become a priority.</a:t>
            </a:r>
          </a:p>
          <a:p>
            <a:endParaRPr lang="en-US" sz="1400" dirty="0">
              <a:solidFill>
                <a:schemeClr val="tx1"/>
              </a:solidFill>
              <a:latin typeface="Encode Sans Expanded" panose="00000505000000000000" pitchFamily="2" charset="0"/>
            </a:endParaRPr>
          </a:p>
          <a:p>
            <a:r>
              <a:rPr lang="en-US" sz="1400" dirty="0">
                <a:solidFill>
                  <a:schemeClr val="tx1"/>
                </a:solidFill>
                <a:latin typeface="Encode Sans Expanded" panose="00000505000000000000" pitchFamily="2" charset="0"/>
              </a:rPr>
              <a:t>The authorities have set regulations, standards and targets to combat the emissions that are responsible for global warming.</a:t>
            </a:r>
            <a:endParaRPr lang="fr-FR" sz="1400" dirty="0">
              <a:solidFill>
                <a:schemeClr val="tx1"/>
              </a:solidFill>
              <a:latin typeface="Encode Sans Expanded" panose="00000505000000000000" pitchFamily="2" charset="0"/>
            </a:endParaRPr>
          </a:p>
        </p:txBody>
      </p:sp>
      <p:sp>
        <p:nvSpPr>
          <p:cNvPr id="3" name="TextBox 12">
            <a:extLst>
              <a:ext uri="{FF2B5EF4-FFF2-40B4-BE49-F238E27FC236}">
                <a16:creationId xmlns:a16="http://schemas.microsoft.com/office/drawing/2014/main" id="{565AEB0A-62DA-6609-A91A-2F110904F3A1}"/>
              </a:ext>
            </a:extLst>
          </p:cNvPr>
          <p:cNvSpPr txBox="1"/>
          <p:nvPr/>
        </p:nvSpPr>
        <p:spPr>
          <a:xfrm>
            <a:off x="178895" y="712001"/>
            <a:ext cx="611505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endParaRPr lang="en-US" dirty="0">
              <a:solidFill>
                <a:schemeClr val="bg1"/>
              </a:solidFill>
              <a:latin typeface="+mj-lt"/>
            </a:endParaRPr>
          </a:p>
        </p:txBody>
      </p:sp>
    </p:spTree>
    <p:extLst>
      <p:ext uri="{BB962C8B-B14F-4D97-AF65-F5344CB8AC3E}">
        <p14:creationId xmlns:p14="http://schemas.microsoft.com/office/powerpoint/2010/main" val="3600677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E1CF9E3-4678-4ED8-8F9C-CE9DE331DEAB}"/>
              </a:ext>
            </a:extLst>
          </p:cNvPr>
          <p:cNvSpPr/>
          <p:nvPr/>
        </p:nvSpPr>
        <p:spPr>
          <a:xfrm>
            <a:off x="9362090" y="2209163"/>
            <a:ext cx="1771686" cy="3470362"/>
          </a:xfrm>
          <a:prstGeom prst="roundRect">
            <a:avLst>
              <a:gd name="adj" fmla="val 4588"/>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049F714F-FD06-4519-8C1B-1A25EF771A10}"/>
              </a:ext>
            </a:extLst>
          </p:cNvPr>
          <p:cNvSpPr/>
          <p:nvPr/>
        </p:nvSpPr>
        <p:spPr>
          <a:xfrm>
            <a:off x="7370479" y="2208817"/>
            <a:ext cx="1771686" cy="3458557"/>
          </a:xfrm>
          <a:prstGeom prst="roundRect">
            <a:avLst>
              <a:gd name="adj" fmla="val 4588"/>
            </a:avLst>
          </a:prstGeom>
          <a:solidFill>
            <a:schemeClr val="bg1">
              <a:lumMod val="6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8278E2A-0D94-4981-BEEE-F72D4BFD4FA2}"/>
              </a:ext>
            </a:extLst>
          </p:cNvPr>
          <p:cNvSpPr/>
          <p:nvPr/>
        </p:nvSpPr>
        <p:spPr>
          <a:xfrm>
            <a:off x="5397787" y="2201979"/>
            <a:ext cx="1771686" cy="3476953"/>
          </a:xfrm>
          <a:prstGeom prst="roundRect">
            <a:avLst>
              <a:gd name="adj" fmla="val 4588"/>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19" name="TextBox 18">
            <a:extLst>
              <a:ext uri="{FF2B5EF4-FFF2-40B4-BE49-F238E27FC236}">
                <a16:creationId xmlns:a16="http://schemas.microsoft.com/office/drawing/2014/main" id="{F50E8805-C8E4-4004-841A-8E987A9FF9F4}"/>
              </a:ext>
            </a:extLst>
          </p:cNvPr>
          <p:cNvSpPr txBox="1"/>
          <p:nvPr/>
        </p:nvSpPr>
        <p:spPr>
          <a:xfrm>
            <a:off x="9645591" y="2214740"/>
            <a:ext cx="1204684" cy="276999"/>
          </a:xfrm>
          <a:prstGeom prst="rect">
            <a:avLst/>
          </a:prstGeom>
          <a:noFill/>
        </p:spPr>
        <p:txBody>
          <a:bodyPr wrap="square">
            <a:spAutoFit/>
          </a:bodyPr>
          <a:lstStyle/>
          <a:p>
            <a:pPr algn="ctr"/>
            <a:r>
              <a:rPr lang="fr-BE" sz="1200" b="1" dirty="0"/>
              <a:t>Sales volume</a:t>
            </a:r>
          </a:p>
        </p:txBody>
      </p:sp>
      <p:sp>
        <p:nvSpPr>
          <p:cNvPr id="21" name="TextBox 20">
            <a:extLst>
              <a:ext uri="{FF2B5EF4-FFF2-40B4-BE49-F238E27FC236}">
                <a16:creationId xmlns:a16="http://schemas.microsoft.com/office/drawing/2014/main" id="{F5C24CCE-8AA4-4544-BDA1-147A7F593BE2}"/>
              </a:ext>
            </a:extLst>
          </p:cNvPr>
          <p:cNvSpPr txBox="1"/>
          <p:nvPr/>
        </p:nvSpPr>
        <p:spPr>
          <a:xfrm>
            <a:off x="7567066" y="2214741"/>
            <a:ext cx="1378513" cy="461665"/>
          </a:xfrm>
          <a:prstGeom prst="rect">
            <a:avLst/>
          </a:prstGeom>
          <a:noFill/>
        </p:spPr>
        <p:txBody>
          <a:bodyPr wrap="square">
            <a:spAutoFit/>
          </a:bodyPr>
          <a:lstStyle/>
          <a:p>
            <a:pPr algn="ctr"/>
            <a:r>
              <a:rPr lang="fr-BE" sz="1200" b="1" dirty="0"/>
              <a:t>% business </a:t>
            </a:r>
            <a:r>
              <a:rPr lang="fr-BE" sz="1200" b="1" dirty="0" err="1"/>
              <a:t>customers</a:t>
            </a:r>
            <a:endParaRPr lang="fr-BE" sz="1200" b="1" dirty="0"/>
          </a:p>
        </p:txBody>
      </p:sp>
      <p:sp>
        <p:nvSpPr>
          <p:cNvPr id="22" name="TextBox 21">
            <a:extLst>
              <a:ext uri="{FF2B5EF4-FFF2-40B4-BE49-F238E27FC236}">
                <a16:creationId xmlns:a16="http://schemas.microsoft.com/office/drawing/2014/main" id="{6B8BBA32-CC4F-4ED1-909C-B0BE584C61E3}"/>
              </a:ext>
            </a:extLst>
          </p:cNvPr>
          <p:cNvSpPr txBox="1"/>
          <p:nvPr/>
        </p:nvSpPr>
        <p:spPr>
          <a:xfrm>
            <a:off x="5758152" y="2216875"/>
            <a:ext cx="1050957" cy="276999"/>
          </a:xfrm>
          <a:prstGeom prst="rect">
            <a:avLst/>
          </a:prstGeom>
          <a:noFill/>
        </p:spPr>
        <p:txBody>
          <a:bodyPr wrap="square">
            <a:spAutoFit/>
          </a:bodyPr>
          <a:lstStyle/>
          <a:p>
            <a:pPr algn="ctr"/>
            <a:r>
              <a:rPr lang="fr-BE" sz="1200" b="1" dirty="0"/>
              <a:t>Fleet size</a:t>
            </a: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8" name="TextBox 12">
            <a:extLst>
              <a:ext uri="{FF2B5EF4-FFF2-40B4-BE49-F238E27FC236}">
                <a16:creationId xmlns:a16="http://schemas.microsoft.com/office/drawing/2014/main" id="{D7B3BC44-B257-4C29-807F-E0D6982B1493}"/>
              </a:ext>
            </a:extLst>
          </p:cNvPr>
          <p:cNvSpPr txBox="1"/>
          <p:nvPr/>
        </p:nvSpPr>
        <p:spPr>
          <a:xfrm>
            <a:off x="233581" y="1302328"/>
            <a:ext cx="6320049" cy="276999"/>
          </a:xfrm>
          <a:prstGeom prst="rect">
            <a:avLst/>
          </a:prstGeom>
          <a:noFill/>
        </p:spPr>
        <p:txBody>
          <a:bodyPr wrap="square" rtlCol="0">
            <a:spAutoFit/>
          </a:bodyPr>
          <a:lstStyle/>
          <a:p>
            <a:r>
              <a:rPr lang="en-US" sz="1200" i="1" dirty="0"/>
              <a:t>Drag and drop the figures into the two columns on the right.</a:t>
            </a:r>
            <a:endParaRPr lang="fr-BE" sz="1200" i="1" dirty="0"/>
          </a:p>
        </p:txBody>
      </p:sp>
      <p:sp>
        <p:nvSpPr>
          <p:cNvPr id="65" name="Rectangle: Rounded Corners 64">
            <a:extLst>
              <a:ext uri="{FF2B5EF4-FFF2-40B4-BE49-F238E27FC236}">
                <a16:creationId xmlns:a16="http://schemas.microsoft.com/office/drawing/2014/main" id="{B2A1AD51-6270-49F1-866C-7185C4E228DF}"/>
              </a:ext>
            </a:extLst>
          </p:cNvPr>
          <p:cNvSpPr/>
          <p:nvPr/>
        </p:nvSpPr>
        <p:spPr>
          <a:xfrm>
            <a:off x="486616" y="2392153"/>
            <a:ext cx="2866334" cy="2041610"/>
          </a:xfrm>
          <a:prstGeom prst="roundRect">
            <a:avLst/>
          </a:prstGeom>
          <a:solidFill>
            <a:schemeClr val="bg1"/>
          </a:solidFill>
          <a:ln>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llipse 50">
            <a:extLst>
              <a:ext uri="{FF2B5EF4-FFF2-40B4-BE49-F238E27FC236}">
                <a16:creationId xmlns:a16="http://schemas.microsoft.com/office/drawing/2014/main" id="{8A49314E-93B9-47CE-9F4B-93D36DFAAE35}"/>
              </a:ext>
            </a:extLst>
          </p:cNvPr>
          <p:cNvSpPr/>
          <p:nvPr/>
        </p:nvSpPr>
        <p:spPr>
          <a:xfrm>
            <a:off x="936528" y="3096415"/>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0.4%</a:t>
            </a:r>
          </a:p>
        </p:txBody>
      </p:sp>
      <p:sp>
        <p:nvSpPr>
          <p:cNvPr id="67" name="Ellipse 50">
            <a:extLst>
              <a:ext uri="{FF2B5EF4-FFF2-40B4-BE49-F238E27FC236}">
                <a16:creationId xmlns:a16="http://schemas.microsoft.com/office/drawing/2014/main" id="{636FF9EC-5140-4CAB-ACDA-AE9E353D9253}"/>
              </a:ext>
            </a:extLst>
          </p:cNvPr>
          <p:cNvSpPr/>
          <p:nvPr/>
        </p:nvSpPr>
        <p:spPr>
          <a:xfrm>
            <a:off x="2382445" y="3079356"/>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15.6%</a:t>
            </a:r>
          </a:p>
        </p:txBody>
      </p:sp>
      <p:sp>
        <p:nvSpPr>
          <p:cNvPr id="68" name="Ellipse 50">
            <a:extLst>
              <a:ext uri="{FF2B5EF4-FFF2-40B4-BE49-F238E27FC236}">
                <a16:creationId xmlns:a16="http://schemas.microsoft.com/office/drawing/2014/main" id="{ED338F5C-D801-4EB3-976E-8DBC52F8CB24}"/>
              </a:ext>
            </a:extLst>
          </p:cNvPr>
          <p:cNvSpPr/>
          <p:nvPr/>
        </p:nvSpPr>
        <p:spPr>
          <a:xfrm>
            <a:off x="1653030" y="3092644"/>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84%</a:t>
            </a:r>
          </a:p>
        </p:txBody>
      </p:sp>
      <p:sp>
        <p:nvSpPr>
          <p:cNvPr id="69" name="Ellipse 50">
            <a:extLst>
              <a:ext uri="{FF2B5EF4-FFF2-40B4-BE49-F238E27FC236}">
                <a16:creationId xmlns:a16="http://schemas.microsoft.com/office/drawing/2014/main" id="{2DEF90A4-AAAA-4D27-9F8C-5E5DB5E0A110}"/>
              </a:ext>
            </a:extLst>
          </p:cNvPr>
          <p:cNvSpPr/>
          <p:nvPr/>
        </p:nvSpPr>
        <p:spPr>
          <a:xfrm>
            <a:off x="936528" y="3738391"/>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38%</a:t>
            </a:r>
            <a:endParaRPr lang="fr-BE" sz="1050" b="1" dirty="0">
              <a:solidFill>
                <a:schemeClr val="tx1"/>
              </a:solidFill>
            </a:endParaRPr>
          </a:p>
        </p:txBody>
      </p:sp>
      <p:sp>
        <p:nvSpPr>
          <p:cNvPr id="70" name="Ellipse 50">
            <a:extLst>
              <a:ext uri="{FF2B5EF4-FFF2-40B4-BE49-F238E27FC236}">
                <a16:creationId xmlns:a16="http://schemas.microsoft.com/office/drawing/2014/main" id="{19DC5560-3E8D-4B87-9AC7-FA6D0134A43A}"/>
              </a:ext>
            </a:extLst>
          </p:cNvPr>
          <p:cNvSpPr/>
          <p:nvPr/>
        </p:nvSpPr>
        <p:spPr>
          <a:xfrm>
            <a:off x="2391501" y="3713998"/>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35%</a:t>
            </a:r>
          </a:p>
        </p:txBody>
      </p:sp>
      <p:sp>
        <p:nvSpPr>
          <p:cNvPr id="71" name="Ellipse 50">
            <a:extLst>
              <a:ext uri="{FF2B5EF4-FFF2-40B4-BE49-F238E27FC236}">
                <a16:creationId xmlns:a16="http://schemas.microsoft.com/office/drawing/2014/main" id="{29A78488-A842-40DC-A146-C2E3B0539F82}"/>
              </a:ext>
            </a:extLst>
          </p:cNvPr>
          <p:cNvSpPr/>
          <p:nvPr/>
        </p:nvSpPr>
        <p:spPr>
          <a:xfrm>
            <a:off x="1653030" y="3709141"/>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28%</a:t>
            </a:r>
            <a:endParaRPr lang="fr-BE" sz="1050" b="1" dirty="0">
              <a:solidFill>
                <a:schemeClr val="tx1"/>
              </a:solidFill>
            </a:endParaRPr>
          </a:p>
        </p:txBody>
      </p:sp>
      <p:sp>
        <p:nvSpPr>
          <p:cNvPr id="72" name="TextBox 71">
            <a:extLst>
              <a:ext uri="{FF2B5EF4-FFF2-40B4-BE49-F238E27FC236}">
                <a16:creationId xmlns:a16="http://schemas.microsoft.com/office/drawing/2014/main" id="{0FE8D63A-7AC7-4912-AEE0-2E6EBB9612ED}"/>
              </a:ext>
            </a:extLst>
          </p:cNvPr>
          <p:cNvSpPr txBox="1"/>
          <p:nvPr/>
        </p:nvSpPr>
        <p:spPr>
          <a:xfrm>
            <a:off x="1229865" y="2556028"/>
            <a:ext cx="1431636" cy="276999"/>
          </a:xfrm>
          <a:prstGeom prst="rect">
            <a:avLst/>
          </a:prstGeom>
          <a:noFill/>
        </p:spPr>
        <p:txBody>
          <a:bodyPr wrap="square" rtlCol="0">
            <a:spAutoFit/>
          </a:bodyPr>
          <a:lstStyle/>
          <a:p>
            <a:pPr algn="ctr"/>
            <a:r>
              <a:rPr lang="fr-BE" sz="1200" dirty="0"/>
              <a:t>Figures</a:t>
            </a:r>
            <a:endParaRPr lang="en-US" sz="1200" dirty="0"/>
          </a:p>
        </p:txBody>
      </p:sp>
      <p:sp>
        <p:nvSpPr>
          <p:cNvPr id="6" name="Rectangle 5">
            <a:extLst>
              <a:ext uri="{FF2B5EF4-FFF2-40B4-BE49-F238E27FC236}">
                <a16:creationId xmlns:a16="http://schemas.microsoft.com/office/drawing/2014/main" id="{33524513-A04D-4B16-ABC8-1B8C40787F47}"/>
              </a:ext>
            </a:extLst>
          </p:cNvPr>
          <p:cNvSpPr/>
          <p:nvPr/>
        </p:nvSpPr>
        <p:spPr>
          <a:xfrm>
            <a:off x="3933007" y="2730238"/>
            <a:ext cx="7200769" cy="846923"/>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que 16" descr="Programmeur avec un remplissage uni">
            <a:extLst>
              <a:ext uri="{FF2B5EF4-FFF2-40B4-BE49-F238E27FC236}">
                <a16:creationId xmlns:a16="http://schemas.microsoft.com/office/drawing/2014/main" id="{EB5E5558-60DD-4FD1-91A1-E2E007CCE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1613" y="3720034"/>
            <a:ext cx="493444" cy="493444"/>
          </a:xfrm>
          <a:prstGeom prst="rect">
            <a:avLst/>
          </a:prstGeom>
        </p:spPr>
      </p:pic>
      <p:sp>
        <p:nvSpPr>
          <p:cNvPr id="52" name="Ellipse 50">
            <a:extLst>
              <a:ext uri="{FF2B5EF4-FFF2-40B4-BE49-F238E27FC236}">
                <a16:creationId xmlns:a16="http://schemas.microsoft.com/office/drawing/2014/main" id="{9A6603AF-4B13-4F72-A8E7-EE8958E7094E}"/>
              </a:ext>
            </a:extLst>
          </p:cNvPr>
          <p:cNvSpPr/>
          <p:nvPr/>
        </p:nvSpPr>
        <p:spPr>
          <a:xfrm>
            <a:off x="6013630"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+100</a:t>
            </a:r>
          </a:p>
        </p:txBody>
      </p:sp>
      <p:sp>
        <p:nvSpPr>
          <p:cNvPr id="58" name="Ellipse 50">
            <a:extLst>
              <a:ext uri="{FF2B5EF4-FFF2-40B4-BE49-F238E27FC236}">
                <a16:creationId xmlns:a16="http://schemas.microsoft.com/office/drawing/2014/main" id="{E9086F74-1E9D-4960-B7E6-29658907D555}"/>
              </a:ext>
            </a:extLst>
          </p:cNvPr>
          <p:cNvSpPr/>
          <p:nvPr/>
        </p:nvSpPr>
        <p:spPr>
          <a:xfrm>
            <a:off x="7986322"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1" name="Ellipse 50">
            <a:extLst>
              <a:ext uri="{FF2B5EF4-FFF2-40B4-BE49-F238E27FC236}">
                <a16:creationId xmlns:a16="http://schemas.microsoft.com/office/drawing/2014/main" id="{D3D7B73F-F6E9-4B7D-A194-87A9186438D3}"/>
              </a:ext>
            </a:extLst>
          </p:cNvPr>
          <p:cNvSpPr/>
          <p:nvPr/>
        </p:nvSpPr>
        <p:spPr>
          <a:xfrm>
            <a:off x="9977933"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pic>
        <p:nvPicPr>
          <p:cNvPr id="83" name="Graphique 18" descr="Bâtiment avec un remplissage uni">
            <a:extLst>
              <a:ext uri="{FF2B5EF4-FFF2-40B4-BE49-F238E27FC236}">
                <a16:creationId xmlns:a16="http://schemas.microsoft.com/office/drawing/2014/main" id="{767496C7-DCB7-4414-9400-E1745316C1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5704" y="2757630"/>
            <a:ext cx="465263" cy="465263"/>
          </a:xfrm>
          <a:prstGeom prst="rect">
            <a:avLst/>
          </a:prstGeom>
        </p:spPr>
      </p:pic>
      <p:sp>
        <p:nvSpPr>
          <p:cNvPr id="84" name="ZoneTexte 19">
            <a:extLst>
              <a:ext uri="{FF2B5EF4-FFF2-40B4-BE49-F238E27FC236}">
                <a16:creationId xmlns:a16="http://schemas.microsoft.com/office/drawing/2014/main" id="{0BDBCAED-8527-4C10-B6AC-4368A928B83D}"/>
              </a:ext>
            </a:extLst>
          </p:cNvPr>
          <p:cNvSpPr txBox="1"/>
          <p:nvPr/>
        </p:nvSpPr>
        <p:spPr>
          <a:xfrm>
            <a:off x="4226134" y="3241556"/>
            <a:ext cx="904402" cy="153888"/>
          </a:xfrm>
          <a:prstGeom prst="rect">
            <a:avLst/>
          </a:prstGeom>
        </p:spPr>
        <p:txBody>
          <a:bodyPr wrap="square" lIns="0" tIns="0" rIns="0" bIns="0" rtlCol="0">
            <a:spAutoFit/>
          </a:bodyPr>
          <a:lstStyle/>
          <a:p>
            <a:pPr algn="ctr"/>
            <a:r>
              <a:rPr lang="fr-BE" sz="1000" i="1" dirty="0">
                <a:latin typeface="+mn-lt"/>
              </a:rPr>
              <a:t>Key </a:t>
            </a:r>
            <a:r>
              <a:rPr lang="fr-BE" sz="1000" i="1" dirty="0" err="1">
                <a:latin typeface="+mn-lt"/>
              </a:rPr>
              <a:t>accounts</a:t>
            </a:r>
            <a:endParaRPr lang="fr-BE" sz="1000" i="1" dirty="0">
              <a:latin typeface="+mn-lt"/>
            </a:endParaRPr>
          </a:p>
        </p:txBody>
      </p:sp>
      <p:sp>
        <p:nvSpPr>
          <p:cNvPr id="85" name="Rectangle 84">
            <a:extLst>
              <a:ext uri="{FF2B5EF4-FFF2-40B4-BE49-F238E27FC236}">
                <a16:creationId xmlns:a16="http://schemas.microsoft.com/office/drawing/2014/main" id="{05BE1A33-7DB1-4878-9784-2E67C713BCF4}"/>
              </a:ext>
            </a:extLst>
          </p:cNvPr>
          <p:cNvSpPr/>
          <p:nvPr/>
        </p:nvSpPr>
        <p:spPr>
          <a:xfrm>
            <a:off x="3933007" y="3695712"/>
            <a:ext cx="7200769" cy="846923"/>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ZoneTexte 19">
            <a:extLst>
              <a:ext uri="{FF2B5EF4-FFF2-40B4-BE49-F238E27FC236}">
                <a16:creationId xmlns:a16="http://schemas.microsoft.com/office/drawing/2014/main" id="{8311ED18-C4F6-46C6-8126-CE569CE3741A}"/>
              </a:ext>
            </a:extLst>
          </p:cNvPr>
          <p:cNvSpPr txBox="1"/>
          <p:nvPr/>
        </p:nvSpPr>
        <p:spPr>
          <a:xfrm>
            <a:off x="4210337" y="4291383"/>
            <a:ext cx="935997" cy="153888"/>
          </a:xfrm>
          <a:prstGeom prst="rect">
            <a:avLst/>
          </a:prstGeom>
        </p:spPr>
        <p:txBody>
          <a:bodyPr wrap="square" lIns="0" tIns="0" rIns="0" bIns="0" rtlCol="0">
            <a:spAutoFit/>
          </a:bodyPr>
          <a:lstStyle/>
          <a:p>
            <a:pPr algn="ctr"/>
            <a:r>
              <a:rPr lang="fr-BE" sz="1000" i="1" dirty="0" err="1">
                <a:latin typeface="+mn-lt"/>
              </a:rPr>
              <a:t>SMEs</a:t>
            </a:r>
            <a:endParaRPr lang="fr-BE" sz="1000" i="1" dirty="0">
              <a:latin typeface="+mn-lt"/>
            </a:endParaRPr>
          </a:p>
        </p:txBody>
      </p:sp>
      <p:sp>
        <p:nvSpPr>
          <p:cNvPr id="53" name="Ellipse 50">
            <a:extLst>
              <a:ext uri="{FF2B5EF4-FFF2-40B4-BE49-F238E27FC236}">
                <a16:creationId xmlns:a16="http://schemas.microsoft.com/office/drawing/2014/main" id="{A507FCF9-0D4C-4B11-831B-087362461A23}"/>
              </a:ext>
            </a:extLst>
          </p:cNvPr>
          <p:cNvSpPr/>
          <p:nvPr/>
        </p:nvSpPr>
        <p:spPr>
          <a:xfrm>
            <a:off x="6013630"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5 </a:t>
            </a:r>
            <a:r>
              <a:rPr lang="fr-BE" sz="1050" b="1" dirty="0">
                <a:solidFill>
                  <a:schemeClr val="tx1"/>
                </a:solidFill>
              </a:rPr>
              <a:t>-100</a:t>
            </a:r>
          </a:p>
        </p:txBody>
      </p:sp>
      <p:sp>
        <p:nvSpPr>
          <p:cNvPr id="59" name="Ellipse 50">
            <a:extLst>
              <a:ext uri="{FF2B5EF4-FFF2-40B4-BE49-F238E27FC236}">
                <a16:creationId xmlns:a16="http://schemas.microsoft.com/office/drawing/2014/main" id="{8BDE1E6A-81C7-4AA2-8797-5829AE60D80C}"/>
              </a:ext>
            </a:extLst>
          </p:cNvPr>
          <p:cNvSpPr/>
          <p:nvPr/>
        </p:nvSpPr>
        <p:spPr>
          <a:xfrm>
            <a:off x="7986322"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2" name="Ellipse 50">
            <a:extLst>
              <a:ext uri="{FF2B5EF4-FFF2-40B4-BE49-F238E27FC236}">
                <a16:creationId xmlns:a16="http://schemas.microsoft.com/office/drawing/2014/main" id="{1B265CBE-2ECC-45BD-82C5-B5A81B1A2464}"/>
              </a:ext>
            </a:extLst>
          </p:cNvPr>
          <p:cNvSpPr/>
          <p:nvPr/>
        </p:nvSpPr>
        <p:spPr>
          <a:xfrm>
            <a:off x="9977933"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86" name="Rectangle 85">
            <a:extLst>
              <a:ext uri="{FF2B5EF4-FFF2-40B4-BE49-F238E27FC236}">
                <a16:creationId xmlns:a16="http://schemas.microsoft.com/office/drawing/2014/main" id="{26DB08FC-EE27-48E8-A2FD-D0FAF028EA96}"/>
              </a:ext>
            </a:extLst>
          </p:cNvPr>
          <p:cNvSpPr/>
          <p:nvPr/>
        </p:nvSpPr>
        <p:spPr>
          <a:xfrm>
            <a:off x="3933006" y="4672538"/>
            <a:ext cx="7200769" cy="846923"/>
          </a:xfrm>
          <a:prstGeom prst="rect">
            <a:avLst/>
          </a:pr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e 50">
            <a:extLst>
              <a:ext uri="{FF2B5EF4-FFF2-40B4-BE49-F238E27FC236}">
                <a16:creationId xmlns:a16="http://schemas.microsoft.com/office/drawing/2014/main" id="{AB6EBFD0-48C4-4F62-A2A7-F00012B3BA7D}"/>
              </a:ext>
            </a:extLst>
          </p:cNvPr>
          <p:cNvSpPr/>
          <p:nvPr/>
        </p:nvSpPr>
        <p:spPr>
          <a:xfrm>
            <a:off x="6013630"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1-5</a:t>
            </a:r>
          </a:p>
        </p:txBody>
      </p:sp>
      <p:sp>
        <p:nvSpPr>
          <p:cNvPr id="57" name="Ellipse 50">
            <a:extLst>
              <a:ext uri="{FF2B5EF4-FFF2-40B4-BE49-F238E27FC236}">
                <a16:creationId xmlns:a16="http://schemas.microsoft.com/office/drawing/2014/main" id="{3935D63A-A1EF-432F-8528-276FC6673F25}"/>
              </a:ext>
            </a:extLst>
          </p:cNvPr>
          <p:cNvSpPr/>
          <p:nvPr/>
        </p:nvSpPr>
        <p:spPr>
          <a:xfrm>
            <a:off x="6013630"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200" b="1">
                <a:solidFill>
                  <a:schemeClr val="tx1"/>
                </a:solidFill>
              </a:rPr>
              <a:t>1-4</a:t>
            </a:r>
            <a:endParaRPr lang="fr-BE" sz="1200" b="1" dirty="0">
              <a:solidFill>
                <a:schemeClr val="tx1"/>
              </a:solidFill>
            </a:endParaRPr>
          </a:p>
        </p:txBody>
      </p:sp>
      <p:sp>
        <p:nvSpPr>
          <p:cNvPr id="60" name="Ellipse 50">
            <a:extLst>
              <a:ext uri="{FF2B5EF4-FFF2-40B4-BE49-F238E27FC236}">
                <a16:creationId xmlns:a16="http://schemas.microsoft.com/office/drawing/2014/main" id="{6D9A1907-56BA-48F4-AFFA-4695CD1D39DA}"/>
              </a:ext>
            </a:extLst>
          </p:cNvPr>
          <p:cNvSpPr/>
          <p:nvPr/>
        </p:nvSpPr>
        <p:spPr>
          <a:xfrm>
            <a:off x="7986322"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3" name="Ellipse 50">
            <a:extLst>
              <a:ext uri="{FF2B5EF4-FFF2-40B4-BE49-F238E27FC236}">
                <a16:creationId xmlns:a16="http://schemas.microsoft.com/office/drawing/2014/main" id="{140E971F-A1D2-40AE-BE30-BB44D2E866D5}"/>
              </a:ext>
            </a:extLst>
          </p:cNvPr>
          <p:cNvSpPr/>
          <p:nvPr/>
        </p:nvSpPr>
        <p:spPr>
          <a:xfrm>
            <a:off x="9977933"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pic>
        <p:nvPicPr>
          <p:cNvPr id="81" name="Graphique 14" descr="Homme médecin avec un remplissage uni">
            <a:extLst>
              <a:ext uri="{FF2B5EF4-FFF2-40B4-BE49-F238E27FC236}">
                <a16:creationId xmlns:a16="http://schemas.microsoft.com/office/drawing/2014/main" id="{5107BE9D-4C51-4A2A-9A67-276AAA8C7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9886" y="4731067"/>
            <a:ext cx="396898" cy="396898"/>
          </a:xfrm>
          <a:prstGeom prst="rect">
            <a:avLst/>
          </a:prstGeom>
        </p:spPr>
      </p:pic>
      <p:sp>
        <p:nvSpPr>
          <p:cNvPr id="82" name="ZoneTexte 20">
            <a:extLst>
              <a:ext uri="{FF2B5EF4-FFF2-40B4-BE49-F238E27FC236}">
                <a16:creationId xmlns:a16="http://schemas.microsoft.com/office/drawing/2014/main" id="{747F2A97-5EEB-4494-BA62-B770B841FE7B}"/>
              </a:ext>
            </a:extLst>
          </p:cNvPr>
          <p:cNvSpPr txBox="1"/>
          <p:nvPr/>
        </p:nvSpPr>
        <p:spPr>
          <a:xfrm>
            <a:off x="4028540" y="5127965"/>
            <a:ext cx="1263777" cy="307777"/>
          </a:xfrm>
          <a:prstGeom prst="rect">
            <a:avLst/>
          </a:prstGeom>
        </p:spPr>
        <p:txBody>
          <a:bodyPr wrap="square" lIns="0" tIns="0" rIns="0" bIns="0" rtlCol="0">
            <a:spAutoFit/>
          </a:bodyPr>
          <a:lstStyle/>
          <a:p>
            <a:pPr algn="ctr" defTabSz="1219170" eaLnBrk="1" hangingPunct="1">
              <a:spcBef>
                <a:spcPct val="0"/>
              </a:spcBef>
              <a:defRPr b="0" i="0"/>
            </a:pPr>
            <a:r>
              <a:rPr lang="en-US" altLang="fr-FR" sz="1000" i="1" dirty="0" err="1">
                <a:latin typeface="+mn-lt"/>
              </a:rPr>
              <a:t>VSBs</a:t>
            </a:r>
            <a:r>
              <a:rPr lang="en-US" altLang="fr-FR" sz="1000" i="1" dirty="0">
                <a:latin typeface="+mn-lt"/>
              </a:rPr>
              <a:t>, crafts and liberal professions</a:t>
            </a:r>
            <a:endParaRPr lang="fr-BE" altLang="fr-FR" sz="1000" i="1" dirty="0">
              <a:latin typeface="+mn-lt"/>
            </a:endParaRPr>
          </a:p>
        </p:txBody>
      </p:sp>
      <p:sp>
        <p:nvSpPr>
          <p:cNvPr id="87" name="Rectangle: Rounded Corners 86">
            <a:extLst>
              <a:ext uri="{FF2B5EF4-FFF2-40B4-BE49-F238E27FC236}">
                <a16:creationId xmlns:a16="http://schemas.microsoft.com/office/drawing/2014/main" id="{830A42ED-07CD-4B17-A38F-86573DADD421}"/>
              </a:ext>
            </a:extLst>
          </p:cNvPr>
          <p:cNvSpPr/>
          <p:nvPr/>
        </p:nvSpPr>
        <p:spPr>
          <a:xfrm>
            <a:off x="1097824" y="4648981"/>
            <a:ext cx="1643918" cy="390100"/>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 – Summary exercise</a:t>
            </a:r>
            <a:endParaRPr lang="fr-FR" dirty="0">
              <a:solidFill>
                <a:schemeClr val="bg1"/>
              </a:solidFill>
              <a:latin typeface="+mj-lt"/>
            </a:endParaRPr>
          </a:p>
        </p:txBody>
      </p:sp>
      <p:sp>
        <p:nvSpPr>
          <p:cNvPr id="3" name="TextBox 24">
            <a:extLst>
              <a:ext uri="{FF2B5EF4-FFF2-40B4-BE49-F238E27FC236}">
                <a16:creationId xmlns:a16="http://schemas.microsoft.com/office/drawing/2014/main" id="{79313E75-9183-6103-585A-07582DF9AEBF}"/>
              </a:ext>
            </a:extLst>
          </p:cNvPr>
          <p:cNvSpPr txBox="1"/>
          <p:nvPr/>
        </p:nvSpPr>
        <p:spPr>
          <a:xfrm>
            <a:off x="258345" y="6424601"/>
            <a:ext cx="6086703" cy="307777"/>
          </a:xfrm>
          <a:prstGeom prst="rect">
            <a:avLst/>
          </a:prstGeom>
          <a:noFill/>
        </p:spPr>
        <p:txBody>
          <a:bodyPr wrap="square" rtlCol="0">
            <a:spAutoFit/>
          </a:bodyPr>
          <a:lstStyle/>
          <a:p>
            <a:r>
              <a:rPr lang="en-US" sz="1400" b="1" i="1" dirty="0">
                <a:solidFill>
                  <a:schemeClr val="bg1"/>
                </a:solidFill>
              </a:rPr>
              <a:t>Then click on SUBMIT to confirm your answer</a:t>
            </a:r>
            <a:endParaRPr lang="fr-FR" sz="1400" b="1" i="1" dirty="0">
              <a:solidFill>
                <a:schemeClr val="bg1"/>
              </a:solidFill>
            </a:endParaRPr>
          </a:p>
        </p:txBody>
      </p:sp>
    </p:spTree>
    <p:custDataLst>
      <p:tags r:id="rId1"/>
    </p:custDataLst>
    <p:extLst>
      <p:ext uri="{BB962C8B-B14F-4D97-AF65-F5344CB8AC3E}">
        <p14:creationId xmlns:p14="http://schemas.microsoft.com/office/powerpoint/2010/main" val="2723537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E1CF9E3-4678-4ED8-8F9C-CE9DE331DEAB}"/>
              </a:ext>
            </a:extLst>
          </p:cNvPr>
          <p:cNvSpPr/>
          <p:nvPr/>
        </p:nvSpPr>
        <p:spPr>
          <a:xfrm>
            <a:off x="9362090" y="2209163"/>
            <a:ext cx="1771686" cy="3470362"/>
          </a:xfrm>
          <a:prstGeom prst="roundRect">
            <a:avLst>
              <a:gd name="adj" fmla="val 4588"/>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049F714F-FD06-4519-8C1B-1A25EF771A10}"/>
              </a:ext>
            </a:extLst>
          </p:cNvPr>
          <p:cNvSpPr/>
          <p:nvPr/>
        </p:nvSpPr>
        <p:spPr>
          <a:xfrm>
            <a:off x="7370479" y="2208817"/>
            <a:ext cx="1771686" cy="3458557"/>
          </a:xfrm>
          <a:prstGeom prst="roundRect">
            <a:avLst>
              <a:gd name="adj" fmla="val 4588"/>
            </a:avLst>
          </a:prstGeom>
          <a:solidFill>
            <a:schemeClr val="bg1">
              <a:lumMod val="6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8278E2A-0D94-4981-BEEE-F72D4BFD4FA2}"/>
              </a:ext>
            </a:extLst>
          </p:cNvPr>
          <p:cNvSpPr/>
          <p:nvPr/>
        </p:nvSpPr>
        <p:spPr>
          <a:xfrm>
            <a:off x="5397787" y="2201979"/>
            <a:ext cx="1771686" cy="3476953"/>
          </a:xfrm>
          <a:prstGeom prst="roundRect">
            <a:avLst>
              <a:gd name="adj" fmla="val 4588"/>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19" name="TextBox 18">
            <a:extLst>
              <a:ext uri="{FF2B5EF4-FFF2-40B4-BE49-F238E27FC236}">
                <a16:creationId xmlns:a16="http://schemas.microsoft.com/office/drawing/2014/main" id="{F50E8805-C8E4-4004-841A-8E987A9FF9F4}"/>
              </a:ext>
            </a:extLst>
          </p:cNvPr>
          <p:cNvSpPr txBox="1"/>
          <p:nvPr/>
        </p:nvSpPr>
        <p:spPr>
          <a:xfrm>
            <a:off x="9645591" y="2214740"/>
            <a:ext cx="1204684" cy="276999"/>
          </a:xfrm>
          <a:prstGeom prst="rect">
            <a:avLst/>
          </a:prstGeom>
          <a:noFill/>
        </p:spPr>
        <p:txBody>
          <a:bodyPr wrap="square">
            <a:spAutoFit/>
          </a:bodyPr>
          <a:lstStyle/>
          <a:p>
            <a:pPr algn="ctr"/>
            <a:r>
              <a:rPr lang="fr-BE" sz="1200" b="1" dirty="0"/>
              <a:t>Sales volume</a:t>
            </a:r>
          </a:p>
        </p:txBody>
      </p:sp>
      <p:sp>
        <p:nvSpPr>
          <p:cNvPr id="21" name="TextBox 20">
            <a:extLst>
              <a:ext uri="{FF2B5EF4-FFF2-40B4-BE49-F238E27FC236}">
                <a16:creationId xmlns:a16="http://schemas.microsoft.com/office/drawing/2014/main" id="{F5C24CCE-8AA4-4544-BDA1-147A7F593BE2}"/>
              </a:ext>
            </a:extLst>
          </p:cNvPr>
          <p:cNvSpPr txBox="1"/>
          <p:nvPr/>
        </p:nvSpPr>
        <p:spPr>
          <a:xfrm>
            <a:off x="7567066" y="2214741"/>
            <a:ext cx="1378513" cy="461665"/>
          </a:xfrm>
          <a:prstGeom prst="rect">
            <a:avLst/>
          </a:prstGeom>
          <a:noFill/>
        </p:spPr>
        <p:txBody>
          <a:bodyPr wrap="square">
            <a:spAutoFit/>
          </a:bodyPr>
          <a:lstStyle/>
          <a:p>
            <a:pPr algn="ctr"/>
            <a:r>
              <a:rPr lang="fr-BE" sz="1200" b="1" dirty="0"/>
              <a:t>% business </a:t>
            </a:r>
            <a:r>
              <a:rPr lang="fr-BE" sz="1200" b="1" dirty="0" err="1"/>
              <a:t>customers</a:t>
            </a:r>
            <a:endParaRPr lang="fr-BE" sz="1200" b="1" dirty="0"/>
          </a:p>
        </p:txBody>
      </p:sp>
      <p:sp>
        <p:nvSpPr>
          <p:cNvPr id="22" name="TextBox 21">
            <a:extLst>
              <a:ext uri="{FF2B5EF4-FFF2-40B4-BE49-F238E27FC236}">
                <a16:creationId xmlns:a16="http://schemas.microsoft.com/office/drawing/2014/main" id="{6B8BBA32-CC4F-4ED1-909C-B0BE584C61E3}"/>
              </a:ext>
            </a:extLst>
          </p:cNvPr>
          <p:cNvSpPr txBox="1"/>
          <p:nvPr/>
        </p:nvSpPr>
        <p:spPr>
          <a:xfrm>
            <a:off x="5758152" y="2216875"/>
            <a:ext cx="1050957" cy="276999"/>
          </a:xfrm>
          <a:prstGeom prst="rect">
            <a:avLst/>
          </a:prstGeom>
          <a:noFill/>
        </p:spPr>
        <p:txBody>
          <a:bodyPr wrap="square">
            <a:spAutoFit/>
          </a:bodyPr>
          <a:lstStyle/>
          <a:p>
            <a:pPr algn="ctr"/>
            <a:r>
              <a:rPr lang="fr-BE" sz="1200" b="1" dirty="0"/>
              <a:t>Fleet size</a:t>
            </a: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65" name="Rectangle: Rounded Corners 64">
            <a:extLst>
              <a:ext uri="{FF2B5EF4-FFF2-40B4-BE49-F238E27FC236}">
                <a16:creationId xmlns:a16="http://schemas.microsoft.com/office/drawing/2014/main" id="{B2A1AD51-6270-49F1-866C-7185C4E228DF}"/>
              </a:ext>
            </a:extLst>
          </p:cNvPr>
          <p:cNvSpPr/>
          <p:nvPr/>
        </p:nvSpPr>
        <p:spPr>
          <a:xfrm>
            <a:off x="486616" y="2392153"/>
            <a:ext cx="2866334" cy="2041610"/>
          </a:xfrm>
          <a:prstGeom prst="roundRect">
            <a:avLst/>
          </a:prstGeom>
          <a:solidFill>
            <a:schemeClr val="bg1"/>
          </a:solidFill>
          <a:ln>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0FE8D63A-7AC7-4912-AEE0-2E6EBB9612ED}"/>
              </a:ext>
            </a:extLst>
          </p:cNvPr>
          <p:cNvSpPr txBox="1"/>
          <p:nvPr/>
        </p:nvSpPr>
        <p:spPr>
          <a:xfrm>
            <a:off x="1229865" y="2556028"/>
            <a:ext cx="1431636" cy="276999"/>
          </a:xfrm>
          <a:prstGeom prst="rect">
            <a:avLst/>
          </a:prstGeom>
          <a:noFill/>
        </p:spPr>
        <p:txBody>
          <a:bodyPr wrap="square" rtlCol="0">
            <a:spAutoFit/>
          </a:bodyPr>
          <a:lstStyle/>
          <a:p>
            <a:pPr algn="ctr"/>
            <a:r>
              <a:rPr lang="fr-BE" sz="1200" dirty="0"/>
              <a:t>Figures</a:t>
            </a:r>
            <a:endParaRPr lang="en-US" sz="1200" dirty="0"/>
          </a:p>
        </p:txBody>
      </p:sp>
      <p:sp>
        <p:nvSpPr>
          <p:cNvPr id="6" name="Rectangle 5">
            <a:extLst>
              <a:ext uri="{FF2B5EF4-FFF2-40B4-BE49-F238E27FC236}">
                <a16:creationId xmlns:a16="http://schemas.microsoft.com/office/drawing/2014/main" id="{33524513-A04D-4B16-ABC8-1B8C40787F47}"/>
              </a:ext>
            </a:extLst>
          </p:cNvPr>
          <p:cNvSpPr/>
          <p:nvPr/>
        </p:nvSpPr>
        <p:spPr>
          <a:xfrm>
            <a:off x="3933007" y="2730238"/>
            <a:ext cx="7200769" cy="846923"/>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que 16" descr="Programmeur avec un remplissage uni">
            <a:extLst>
              <a:ext uri="{FF2B5EF4-FFF2-40B4-BE49-F238E27FC236}">
                <a16:creationId xmlns:a16="http://schemas.microsoft.com/office/drawing/2014/main" id="{EB5E5558-60DD-4FD1-91A1-E2E007CCE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1613" y="3720034"/>
            <a:ext cx="493444" cy="493444"/>
          </a:xfrm>
          <a:prstGeom prst="rect">
            <a:avLst/>
          </a:prstGeom>
        </p:spPr>
      </p:pic>
      <p:sp>
        <p:nvSpPr>
          <p:cNvPr id="52" name="Ellipse 50">
            <a:extLst>
              <a:ext uri="{FF2B5EF4-FFF2-40B4-BE49-F238E27FC236}">
                <a16:creationId xmlns:a16="http://schemas.microsoft.com/office/drawing/2014/main" id="{9A6603AF-4B13-4F72-A8E7-EE8958E7094E}"/>
              </a:ext>
            </a:extLst>
          </p:cNvPr>
          <p:cNvSpPr/>
          <p:nvPr/>
        </p:nvSpPr>
        <p:spPr>
          <a:xfrm>
            <a:off x="6013630"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+100</a:t>
            </a:r>
          </a:p>
        </p:txBody>
      </p:sp>
      <p:sp>
        <p:nvSpPr>
          <p:cNvPr id="58" name="Ellipse 50">
            <a:extLst>
              <a:ext uri="{FF2B5EF4-FFF2-40B4-BE49-F238E27FC236}">
                <a16:creationId xmlns:a16="http://schemas.microsoft.com/office/drawing/2014/main" id="{E9086F74-1E9D-4960-B7E6-29658907D555}"/>
              </a:ext>
            </a:extLst>
          </p:cNvPr>
          <p:cNvSpPr/>
          <p:nvPr/>
        </p:nvSpPr>
        <p:spPr>
          <a:xfrm>
            <a:off x="7986322"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1" name="Ellipse 50">
            <a:extLst>
              <a:ext uri="{FF2B5EF4-FFF2-40B4-BE49-F238E27FC236}">
                <a16:creationId xmlns:a16="http://schemas.microsoft.com/office/drawing/2014/main" id="{D3D7B73F-F6E9-4B7D-A194-87A9186438D3}"/>
              </a:ext>
            </a:extLst>
          </p:cNvPr>
          <p:cNvSpPr/>
          <p:nvPr/>
        </p:nvSpPr>
        <p:spPr>
          <a:xfrm>
            <a:off x="9977933"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pic>
        <p:nvPicPr>
          <p:cNvPr id="83" name="Graphique 18" descr="Bâtiment avec un remplissage uni">
            <a:extLst>
              <a:ext uri="{FF2B5EF4-FFF2-40B4-BE49-F238E27FC236}">
                <a16:creationId xmlns:a16="http://schemas.microsoft.com/office/drawing/2014/main" id="{767496C7-DCB7-4414-9400-E1745316C1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5704" y="2757630"/>
            <a:ext cx="465263" cy="465263"/>
          </a:xfrm>
          <a:prstGeom prst="rect">
            <a:avLst/>
          </a:prstGeom>
        </p:spPr>
      </p:pic>
      <p:sp>
        <p:nvSpPr>
          <p:cNvPr id="84" name="ZoneTexte 19">
            <a:extLst>
              <a:ext uri="{FF2B5EF4-FFF2-40B4-BE49-F238E27FC236}">
                <a16:creationId xmlns:a16="http://schemas.microsoft.com/office/drawing/2014/main" id="{0BDBCAED-8527-4C10-B6AC-4368A928B83D}"/>
              </a:ext>
            </a:extLst>
          </p:cNvPr>
          <p:cNvSpPr txBox="1"/>
          <p:nvPr/>
        </p:nvSpPr>
        <p:spPr>
          <a:xfrm>
            <a:off x="4226134" y="3241556"/>
            <a:ext cx="904402" cy="153888"/>
          </a:xfrm>
          <a:prstGeom prst="rect">
            <a:avLst/>
          </a:prstGeom>
        </p:spPr>
        <p:txBody>
          <a:bodyPr wrap="square" lIns="0" tIns="0" rIns="0" bIns="0" rtlCol="0">
            <a:spAutoFit/>
          </a:bodyPr>
          <a:lstStyle/>
          <a:p>
            <a:pPr algn="ctr"/>
            <a:r>
              <a:rPr lang="fr-BE" sz="1000" i="1" dirty="0">
                <a:latin typeface="+mn-lt"/>
              </a:rPr>
              <a:t>Key </a:t>
            </a:r>
            <a:r>
              <a:rPr lang="fr-BE" sz="1000" i="1" dirty="0" err="1">
                <a:latin typeface="+mn-lt"/>
              </a:rPr>
              <a:t>accounts</a:t>
            </a:r>
            <a:endParaRPr lang="fr-BE" sz="1000" i="1" dirty="0">
              <a:latin typeface="+mn-lt"/>
            </a:endParaRPr>
          </a:p>
        </p:txBody>
      </p:sp>
      <p:sp>
        <p:nvSpPr>
          <p:cNvPr id="85" name="Rectangle 84">
            <a:extLst>
              <a:ext uri="{FF2B5EF4-FFF2-40B4-BE49-F238E27FC236}">
                <a16:creationId xmlns:a16="http://schemas.microsoft.com/office/drawing/2014/main" id="{05BE1A33-7DB1-4878-9784-2E67C713BCF4}"/>
              </a:ext>
            </a:extLst>
          </p:cNvPr>
          <p:cNvSpPr/>
          <p:nvPr/>
        </p:nvSpPr>
        <p:spPr>
          <a:xfrm>
            <a:off x="3933007" y="3695712"/>
            <a:ext cx="7200769" cy="846923"/>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ZoneTexte 19">
            <a:extLst>
              <a:ext uri="{FF2B5EF4-FFF2-40B4-BE49-F238E27FC236}">
                <a16:creationId xmlns:a16="http://schemas.microsoft.com/office/drawing/2014/main" id="{8311ED18-C4F6-46C6-8126-CE569CE3741A}"/>
              </a:ext>
            </a:extLst>
          </p:cNvPr>
          <p:cNvSpPr txBox="1"/>
          <p:nvPr/>
        </p:nvSpPr>
        <p:spPr>
          <a:xfrm>
            <a:off x="4210337" y="4291383"/>
            <a:ext cx="935997" cy="153888"/>
          </a:xfrm>
          <a:prstGeom prst="rect">
            <a:avLst/>
          </a:prstGeom>
        </p:spPr>
        <p:txBody>
          <a:bodyPr wrap="square" lIns="0" tIns="0" rIns="0" bIns="0" rtlCol="0">
            <a:spAutoFit/>
          </a:bodyPr>
          <a:lstStyle/>
          <a:p>
            <a:pPr algn="ctr"/>
            <a:r>
              <a:rPr lang="fr-BE" sz="1000" i="1" dirty="0" err="1">
                <a:latin typeface="+mn-lt"/>
              </a:rPr>
              <a:t>SMEs</a:t>
            </a:r>
            <a:endParaRPr lang="fr-BE" sz="1000" i="1" dirty="0">
              <a:latin typeface="+mn-lt"/>
            </a:endParaRPr>
          </a:p>
        </p:txBody>
      </p:sp>
      <p:sp>
        <p:nvSpPr>
          <p:cNvPr id="53" name="Ellipse 50">
            <a:extLst>
              <a:ext uri="{FF2B5EF4-FFF2-40B4-BE49-F238E27FC236}">
                <a16:creationId xmlns:a16="http://schemas.microsoft.com/office/drawing/2014/main" id="{A507FCF9-0D4C-4B11-831B-087362461A23}"/>
              </a:ext>
            </a:extLst>
          </p:cNvPr>
          <p:cNvSpPr/>
          <p:nvPr/>
        </p:nvSpPr>
        <p:spPr>
          <a:xfrm>
            <a:off x="6013630"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5 </a:t>
            </a:r>
            <a:r>
              <a:rPr lang="fr-BE" sz="1050" b="1" dirty="0">
                <a:solidFill>
                  <a:schemeClr val="tx1"/>
                </a:solidFill>
              </a:rPr>
              <a:t>-100</a:t>
            </a:r>
          </a:p>
        </p:txBody>
      </p:sp>
      <p:sp>
        <p:nvSpPr>
          <p:cNvPr id="59" name="Ellipse 50">
            <a:extLst>
              <a:ext uri="{FF2B5EF4-FFF2-40B4-BE49-F238E27FC236}">
                <a16:creationId xmlns:a16="http://schemas.microsoft.com/office/drawing/2014/main" id="{8BDE1E6A-81C7-4AA2-8797-5829AE60D80C}"/>
              </a:ext>
            </a:extLst>
          </p:cNvPr>
          <p:cNvSpPr/>
          <p:nvPr/>
        </p:nvSpPr>
        <p:spPr>
          <a:xfrm>
            <a:off x="7986322"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2" name="Ellipse 50">
            <a:extLst>
              <a:ext uri="{FF2B5EF4-FFF2-40B4-BE49-F238E27FC236}">
                <a16:creationId xmlns:a16="http://schemas.microsoft.com/office/drawing/2014/main" id="{1B265CBE-2ECC-45BD-82C5-B5A81B1A2464}"/>
              </a:ext>
            </a:extLst>
          </p:cNvPr>
          <p:cNvSpPr/>
          <p:nvPr/>
        </p:nvSpPr>
        <p:spPr>
          <a:xfrm>
            <a:off x="9977933"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86" name="Rectangle 85">
            <a:extLst>
              <a:ext uri="{FF2B5EF4-FFF2-40B4-BE49-F238E27FC236}">
                <a16:creationId xmlns:a16="http://schemas.microsoft.com/office/drawing/2014/main" id="{26DB08FC-EE27-48E8-A2FD-D0FAF028EA96}"/>
              </a:ext>
            </a:extLst>
          </p:cNvPr>
          <p:cNvSpPr/>
          <p:nvPr/>
        </p:nvSpPr>
        <p:spPr>
          <a:xfrm>
            <a:off x="3933006" y="4672538"/>
            <a:ext cx="7200769" cy="846923"/>
          </a:xfrm>
          <a:prstGeom prst="rect">
            <a:avLst/>
          </a:pr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e 50">
            <a:extLst>
              <a:ext uri="{FF2B5EF4-FFF2-40B4-BE49-F238E27FC236}">
                <a16:creationId xmlns:a16="http://schemas.microsoft.com/office/drawing/2014/main" id="{AB6EBFD0-48C4-4F62-A2A7-F00012B3BA7D}"/>
              </a:ext>
            </a:extLst>
          </p:cNvPr>
          <p:cNvSpPr/>
          <p:nvPr/>
        </p:nvSpPr>
        <p:spPr>
          <a:xfrm>
            <a:off x="6013630"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1-5</a:t>
            </a:r>
          </a:p>
        </p:txBody>
      </p:sp>
      <p:sp>
        <p:nvSpPr>
          <p:cNvPr id="57" name="Ellipse 50">
            <a:extLst>
              <a:ext uri="{FF2B5EF4-FFF2-40B4-BE49-F238E27FC236}">
                <a16:creationId xmlns:a16="http://schemas.microsoft.com/office/drawing/2014/main" id="{3935D63A-A1EF-432F-8528-276FC6673F25}"/>
              </a:ext>
            </a:extLst>
          </p:cNvPr>
          <p:cNvSpPr/>
          <p:nvPr/>
        </p:nvSpPr>
        <p:spPr>
          <a:xfrm>
            <a:off x="6013630" y="48355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200" b="1">
                <a:solidFill>
                  <a:schemeClr val="tx1"/>
                </a:solidFill>
              </a:rPr>
              <a:t>1-4</a:t>
            </a:r>
            <a:endParaRPr lang="fr-BE" sz="1200" b="1" dirty="0">
              <a:solidFill>
                <a:schemeClr val="tx1"/>
              </a:solidFill>
            </a:endParaRPr>
          </a:p>
        </p:txBody>
      </p:sp>
      <p:sp>
        <p:nvSpPr>
          <p:cNvPr id="60" name="Ellipse 50">
            <a:extLst>
              <a:ext uri="{FF2B5EF4-FFF2-40B4-BE49-F238E27FC236}">
                <a16:creationId xmlns:a16="http://schemas.microsoft.com/office/drawing/2014/main" id="{6D9A1907-56BA-48F4-AFFA-4695CD1D39DA}"/>
              </a:ext>
            </a:extLst>
          </p:cNvPr>
          <p:cNvSpPr/>
          <p:nvPr/>
        </p:nvSpPr>
        <p:spPr>
          <a:xfrm>
            <a:off x="7986322"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3" name="Ellipse 50">
            <a:extLst>
              <a:ext uri="{FF2B5EF4-FFF2-40B4-BE49-F238E27FC236}">
                <a16:creationId xmlns:a16="http://schemas.microsoft.com/office/drawing/2014/main" id="{140E971F-A1D2-40AE-BE30-BB44D2E866D5}"/>
              </a:ext>
            </a:extLst>
          </p:cNvPr>
          <p:cNvSpPr/>
          <p:nvPr/>
        </p:nvSpPr>
        <p:spPr>
          <a:xfrm>
            <a:off x="9977933"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pic>
        <p:nvPicPr>
          <p:cNvPr id="81" name="Graphique 14" descr="Homme médecin avec un remplissage uni">
            <a:extLst>
              <a:ext uri="{FF2B5EF4-FFF2-40B4-BE49-F238E27FC236}">
                <a16:creationId xmlns:a16="http://schemas.microsoft.com/office/drawing/2014/main" id="{5107BE9D-4C51-4A2A-9A67-276AAA8C7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9886" y="4731067"/>
            <a:ext cx="396898" cy="396898"/>
          </a:xfrm>
          <a:prstGeom prst="rect">
            <a:avLst/>
          </a:prstGeom>
        </p:spPr>
      </p:pic>
      <p:sp>
        <p:nvSpPr>
          <p:cNvPr id="87" name="Rectangle: Rounded Corners 86">
            <a:extLst>
              <a:ext uri="{FF2B5EF4-FFF2-40B4-BE49-F238E27FC236}">
                <a16:creationId xmlns:a16="http://schemas.microsoft.com/office/drawing/2014/main" id="{830A42ED-07CD-4B17-A38F-86573DADD421}"/>
              </a:ext>
            </a:extLst>
          </p:cNvPr>
          <p:cNvSpPr/>
          <p:nvPr/>
        </p:nvSpPr>
        <p:spPr>
          <a:xfrm>
            <a:off x="1097824" y="4648981"/>
            <a:ext cx="1643918" cy="390100"/>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 – Summary exercise</a:t>
            </a:r>
            <a:endParaRPr lang="fr-FR" dirty="0">
              <a:solidFill>
                <a:schemeClr val="bg1"/>
              </a:solidFill>
              <a:latin typeface="+mj-lt"/>
            </a:endParaRPr>
          </a:p>
        </p:txBody>
      </p:sp>
      <p:sp>
        <p:nvSpPr>
          <p:cNvPr id="41" name="Ellipse 50">
            <a:extLst>
              <a:ext uri="{FF2B5EF4-FFF2-40B4-BE49-F238E27FC236}">
                <a16:creationId xmlns:a16="http://schemas.microsoft.com/office/drawing/2014/main" id="{67DDE23E-EA2A-00E2-BA9B-ACBAC104AACA}"/>
              </a:ext>
            </a:extLst>
          </p:cNvPr>
          <p:cNvSpPr/>
          <p:nvPr/>
        </p:nvSpPr>
        <p:spPr>
          <a:xfrm>
            <a:off x="927003" y="2982115"/>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0,1%</a:t>
            </a:r>
          </a:p>
        </p:txBody>
      </p:sp>
      <p:sp>
        <p:nvSpPr>
          <p:cNvPr id="43" name="Ellipse 50">
            <a:extLst>
              <a:ext uri="{FF2B5EF4-FFF2-40B4-BE49-F238E27FC236}">
                <a16:creationId xmlns:a16="http://schemas.microsoft.com/office/drawing/2014/main" id="{44B4F4FF-90C5-D652-1795-3733F127B714}"/>
              </a:ext>
            </a:extLst>
          </p:cNvPr>
          <p:cNvSpPr/>
          <p:nvPr/>
        </p:nvSpPr>
        <p:spPr>
          <a:xfrm>
            <a:off x="2372920" y="2965056"/>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95%</a:t>
            </a:r>
          </a:p>
        </p:txBody>
      </p:sp>
      <p:sp>
        <p:nvSpPr>
          <p:cNvPr id="44" name="Ellipse 50">
            <a:extLst>
              <a:ext uri="{FF2B5EF4-FFF2-40B4-BE49-F238E27FC236}">
                <a16:creationId xmlns:a16="http://schemas.microsoft.com/office/drawing/2014/main" id="{EBBE602A-1957-B084-35BE-DE5EF624BCE7}"/>
              </a:ext>
            </a:extLst>
          </p:cNvPr>
          <p:cNvSpPr/>
          <p:nvPr/>
        </p:nvSpPr>
        <p:spPr>
          <a:xfrm>
            <a:off x="1643505" y="2978344"/>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4,9%</a:t>
            </a:r>
          </a:p>
        </p:txBody>
      </p:sp>
      <p:sp>
        <p:nvSpPr>
          <p:cNvPr id="45" name="Ellipse 50">
            <a:extLst>
              <a:ext uri="{FF2B5EF4-FFF2-40B4-BE49-F238E27FC236}">
                <a16:creationId xmlns:a16="http://schemas.microsoft.com/office/drawing/2014/main" id="{5F3CCA58-4DC1-5221-3BF7-9F02ECF52BA7}"/>
              </a:ext>
            </a:extLst>
          </p:cNvPr>
          <p:cNvSpPr/>
          <p:nvPr/>
        </p:nvSpPr>
        <p:spPr>
          <a:xfrm>
            <a:off x="927003" y="3624091"/>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32%</a:t>
            </a:r>
          </a:p>
        </p:txBody>
      </p:sp>
      <p:sp>
        <p:nvSpPr>
          <p:cNvPr id="46" name="Ellipse 50">
            <a:extLst>
              <a:ext uri="{FF2B5EF4-FFF2-40B4-BE49-F238E27FC236}">
                <a16:creationId xmlns:a16="http://schemas.microsoft.com/office/drawing/2014/main" id="{AE1822DB-550E-77BF-5D61-277DDEF626B0}"/>
              </a:ext>
            </a:extLst>
          </p:cNvPr>
          <p:cNvSpPr/>
          <p:nvPr/>
        </p:nvSpPr>
        <p:spPr>
          <a:xfrm>
            <a:off x="2381976" y="3599698"/>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35%</a:t>
            </a:r>
          </a:p>
        </p:txBody>
      </p:sp>
      <p:sp>
        <p:nvSpPr>
          <p:cNvPr id="49" name="Ellipse 50">
            <a:extLst>
              <a:ext uri="{FF2B5EF4-FFF2-40B4-BE49-F238E27FC236}">
                <a16:creationId xmlns:a16="http://schemas.microsoft.com/office/drawing/2014/main" id="{633678B7-5BE1-7904-703C-2155DC3475BF}"/>
              </a:ext>
            </a:extLst>
          </p:cNvPr>
          <p:cNvSpPr/>
          <p:nvPr/>
        </p:nvSpPr>
        <p:spPr>
          <a:xfrm>
            <a:off x="1643505" y="3594841"/>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33%</a:t>
            </a:r>
          </a:p>
        </p:txBody>
      </p:sp>
      <p:sp>
        <p:nvSpPr>
          <p:cNvPr id="50" name="Ellipse 50">
            <a:extLst>
              <a:ext uri="{FF2B5EF4-FFF2-40B4-BE49-F238E27FC236}">
                <a16:creationId xmlns:a16="http://schemas.microsoft.com/office/drawing/2014/main" id="{CD2ABF26-50B3-034C-FE54-1CFBB947F827}"/>
              </a:ext>
            </a:extLst>
          </p:cNvPr>
          <p:cNvSpPr/>
          <p:nvPr/>
        </p:nvSpPr>
        <p:spPr>
          <a:xfrm>
            <a:off x="7986322" y="28932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0.4%</a:t>
            </a:r>
          </a:p>
        </p:txBody>
      </p:sp>
      <p:sp>
        <p:nvSpPr>
          <p:cNvPr id="55" name="Ellipse 50">
            <a:extLst>
              <a:ext uri="{FF2B5EF4-FFF2-40B4-BE49-F238E27FC236}">
                <a16:creationId xmlns:a16="http://schemas.microsoft.com/office/drawing/2014/main" id="{030A500D-6FB0-C63F-88D3-F9308480A77C}"/>
              </a:ext>
            </a:extLst>
          </p:cNvPr>
          <p:cNvSpPr/>
          <p:nvPr/>
        </p:nvSpPr>
        <p:spPr>
          <a:xfrm>
            <a:off x="7986322" y="48355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84%</a:t>
            </a:r>
            <a:endParaRPr lang="fr-BE" sz="1050" b="1" dirty="0">
              <a:solidFill>
                <a:schemeClr val="tx1"/>
              </a:solidFill>
            </a:endParaRPr>
          </a:p>
        </p:txBody>
      </p:sp>
      <p:sp>
        <p:nvSpPr>
          <p:cNvPr id="56" name="Ellipse 50">
            <a:extLst>
              <a:ext uri="{FF2B5EF4-FFF2-40B4-BE49-F238E27FC236}">
                <a16:creationId xmlns:a16="http://schemas.microsoft.com/office/drawing/2014/main" id="{59FE259D-4D99-0838-FC84-EF30D9EFBFCB}"/>
              </a:ext>
            </a:extLst>
          </p:cNvPr>
          <p:cNvSpPr/>
          <p:nvPr/>
        </p:nvSpPr>
        <p:spPr>
          <a:xfrm>
            <a:off x="7986322" y="3868223"/>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15.6%</a:t>
            </a:r>
          </a:p>
        </p:txBody>
      </p:sp>
      <p:sp>
        <p:nvSpPr>
          <p:cNvPr id="64" name="Ellipse 50">
            <a:extLst>
              <a:ext uri="{FF2B5EF4-FFF2-40B4-BE49-F238E27FC236}">
                <a16:creationId xmlns:a16="http://schemas.microsoft.com/office/drawing/2014/main" id="{4C9E5E37-BD74-A2D3-A385-0031E45661A4}"/>
              </a:ext>
            </a:extLst>
          </p:cNvPr>
          <p:cNvSpPr/>
          <p:nvPr/>
        </p:nvSpPr>
        <p:spPr>
          <a:xfrm>
            <a:off x="9977933" y="3868223"/>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38%</a:t>
            </a:r>
            <a:endParaRPr lang="fr-BE" sz="1050" b="1" dirty="0">
              <a:solidFill>
                <a:schemeClr val="tx1"/>
              </a:solidFill>
            </a:endParaRPr>
          </a:p>
        </p:txBody>
      </p:sp>
      <p:sp>
        <p:nvSpPr>
          <p:cNvPr id="73" name="Ellipse 50">
            <a:extLst>
              <a:ext uri="{FF2B5EF4-FFF2-40B4-BE49-F238E27FC236}">
                <a16:creationId xmlns:a16="http://schemas.microsoft.com/office/drawing/2014/main" id="{4F776CF0-722D-F10B-F58D-26D48BE64C26}"/>
              </a:ext>
            </a:extLst>
          </p:cNvPr>
          <p:cNvSpPr/>
          <p:nvPr/>
        </p:nvSpPr>
        <p:spPr>
          <a:xfrm>
            <a:off x="9977933" y="28932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35%</a:t>
            </a:r>
          </a:p>
        </p:txBody>
      </p:sp>
      <p:sp>
        <p:nvSpPr>
          <p:cNvPr id="74" name="Ellipse 50">
            <a:extLst>
              <a:ext uri="{FF2B5EF4-FFF2-40B4-BE49-F238E27FC236}">
                <a16:creationId xmlns:a16="http://schemas.microsoft.com/office/drawing/2014/main" id="{4CA3C372-1692-37FF-0F15-D0215895F1C5}"/>
              </a:ext>
            </a:extLst>
          </p:cNvPr>
          <p:cNvSpPr/>
          <p:nvPr/>
        </p:nvSpPr>
        <p:spPr>
          <a:xfrm>
            <a:off x="9977933" y="48355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28%</a:t>
            </a:r>
            <a:endParaRPr lang="fr-BE" sz="1050" b="1" dirty="0">
              <a:solidFill>
                <a:schemeClr val="tx1"/>
              </a:solidFill>
            </a:endParaRPr>
          </a:p>
        </p:txBody>
      </p:sp>
      <p:sp>
        <p:nvSpPr>
          <p:cNvPr id="3" name="TextBox 12">
            <a:extLst>
              <a:ext uri="{FF2B5EF4-FFF2-40B4-BE49-F238E27FC236}">
                <a16:creationId xmlns:a16="http://schemas.microsoft.com/office/drawing/2014/main" id="{193DE7F2-0CC7-0228-E510-3EB69967C3D6}"/>
              </a:ext>
            </a:extLst>
          </p:cNvPr>
          <p:cNvSpPr txBox="1"/>
          <p:nvPr/>
        </p:nvSpPr>
        <p:spPr>
          <a:xfrm>
            <a:off x="233581" y="1302328"/>
            <a:ext cx="6320049" cy="276999"/>
          </a:xfrm>
          <a:prstGeom prst="rect">
            <a:avLst/>
          </a:prstGeom>
          <a:noFill/>
        </p:spPr>
        <p:txBody>
          <a:bodyPr wrap="square" rtlCol="0">
            <a:spAutoFit/>
          </a:bodyPr>
          <a:lstStyle/>
          <a:p>
            <a:r>
              <a:rPr lang="en-US" sz="1200" i="1" dirty="0"/>
              <a:t>Drag and drop the figures into the two columns on the right.</a:t>
            </a:r>
            <a:endParaRPr lang="fr-BE" sz="1200" i="1" dirty="0"/>
          </a:p>
        </p:txBody>
      </p:sp>
      <p:sp>
        <p:nvSpPr>
          <p:cNvPr id="4" name="TextBox 24">
            <a:extLst>
              <a:ext uri="{FF2B5EF4-FFF2-40B4-BE49-F238E27FC236}">
                <a16:creationId xmlns:a16="http://schemas.microsoft.com/office/drawing/2014/main" id="{4AE1962F-A069-F8F5-87E9-05DEA4081997}"/>
              </a:ext>
            </a:extLst>
          </p:cNvPr>
          <p:cNvSpPr txBox="1"/>
          <p:nvPr/>
        </p:nvSpPr>
        <p:spPr>
          <a:xfrm>
            <a:off x="258345" y="6424601"/>
            <a:ext cx="6086703" cy="307777"/>
          </a:xfrm>
          <a:prstGeom prst="rect">
            <a:avLst/>
          </a:prstGeom>
          <a:noFill/>
        </p:spPr>
        <p:txBody>
          <a:bodyPr wrap="square" rtlCol="0">
            <a:spAutoFit/>
          </a:bodyPr>
          <a:lstStyle/>
          <a:p>
            <a:r>
              <a:rPr lang="en-US" sz="1400" b="1" i="1" dirty="0">
                <a:solidFill>
                  <a:schemeClr val="bg1"/>
                </a:solidFill>
              </a:rPr>
              <a:t>Then click on SUBMIT to confirm your answer</a:t>
            </a:r>
            <a:endParaRPr lang="fr-FR" sz="1400" b="1" i="1" dirty="0">
              <a:solidFill>
                <a:schemeClr val="bg1"/>
              </a:solidFill>
            </a:endParaRPr>
          </a:p>
        </p:txBody>
      </p:sp>
      <p:sp>
        <p:nvSpPr>
          <p:cNvPr id="5" name="ZoneTexte 20">
            <a:extLst>
              <a:ext uri="{FF2B5EF4-FFF2-40B4-BE49-F238E27FC236}">
                <a16:creationId xmlns:a16="http://schemas.microsoft.com/office/drawing/2014/main" id="{6B93BED8-EACC-8E1C-D2B7-25B4B1C380B3}"/>
              </a:ext>
            </a:extLst>
          </p:cNvPr>
          <p:cNvSpPr txBox="1"/>
          <p:nvPr/>
        </p:nvSpPr>
        <p:spPr>
          <a:xfrm>
            <a:off x="4028540" y="5127965"/>
            <a:ext cx="1263777" cy="307777"/>
          </a:xfrm>
          <a:prstGeom prst="rect">
            <a:avLst/>
          </a:prstGeom>
        </p:spPr>
        <p:txBody>
          <a:bodyPr wrap="square" lIns="0" tIns="0" rIns="0" bIns="0" rtlCol="0">
            <a:spAutoFit/>
          </a:bodyPr>
          <a:lstStyle/>
          <a:p>
            <a:pPr algn="ctr" defTabSz="1219170" eaLnBrk="1" hangingPunct="1">
              <a:spcBef>
                <a:spcPct val="0"/>
              </a:spcBef>
              <a:defRPr b="0" i="0"/>
            </a:pPr>
            <a:r>
              <a:rPr lang="en-US" altLang="fr-FR" sz="1000" i="1" dirty="0" err="1">
                <a:latin typeface="+mn-lt"/>
              </a:rPr>
              <a:t>VSBs</a:t>
            </a:r>
            <a:r>
              <a:rPr lang="en-US" altLang="fr-FR" sz="1000" i="1" dirty="0">
                <a:latin typeface="+mn-lt"/>
              </a:rPr>
              <a:t>, crafts and liberal professions</a:t>
            </a:r>
            <a:endParaRPr lang="fr-BE" altLang="fr-FR" sz="1000" i="1" dirty="0">
              <a:latin typeface="+mn-lt"/>
            </a:endParaRPr>
          </a:p>
        </p:txBody>
      </p:sp>
    </p:spTree>
    <p:custDataLst>
      <p:tags r:id="rId1"/>
    </p:custDataLst>
    <p:extLst>
      <p:ext uri="{BB962C8B-B14F-4D97-AF65-F5344CB8AC3E}">
        <p14:creationId xmlns:p14="http://schemas.microsoft.com/office/powerpoint/2010/main" val="13018693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BE1CF9E3-4678-4ED8-8F9C-CE9DE331DEAB}"/>
              </a:ext>
            </a:extLst>
          </p:cNvPr>
          <p:cNvSpPr/>
          <p:nvPr/>
        </p:nvSpPr>
        <p:spPr>
          <a:xfrm>
            <a:off x="9362090" y="2209163"/>
            <a:ext cx="1771686" cy="3470362"/>
          </a:xfrm>
          <a:prstGeom prst="roundRect">
            <a:avLst>
              <a:gd name="adj" fmla="val 4588"/>
            </a:avLst>
          </a:pr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049F714F-FD06-4519-8C1B-1A25EF771A10}"/>
              </a:ext>
            </a:extLst>
          </p:cNvPr>
          <p:cNvSpPr/>
          <p:nvPr/>
        </p:nvSpPr>
        <p:spPr>
          <a:xfrm>
            <a:off x="7370479" y="2208817"/>
            <a:ext cx="1771686" cy="3458557"/>
          </a:xfrm>
          <a:prstGeom prst="roundRect">
            <a:avLst>
              <a:gd name="adj" fmla="val 4588"/>
            </a:avLst>
          </a:prstGeom>
          <a:solidFill>
            <a:schemeClr val="bg1">
              <a:lumMod val="6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8278E2A-0D94-4981-BEEE-F72D4BFD4FA2}"/>
              </a:ext>
            </a:extLst>
          </p:cNvPr>
          <p:cNvSpPr/>
          <p:nvPr/>
        </p:nvSpPr>
        <p:spPr>
          <a:xfrm>
            <a:off x="5397787" y="2201979"/>
            <a:ext cx="1771686" cy="3476953"/>
          </a:xfrm>
          <a:prstGeom prst="roundRect">
            <a:avLst>
              <a:gd name="adj" fmla="val 4588"/>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19" name="TextBox 18">
            <a:extLst>
              <a:ext uri="{FF2B5EF4-FFF2-40B4-BE49-F238E27FC236}">
                <a16:creationId xmlns:a16="http://schemas.microsoft.com/office/drawing/2014/main" id="{F50E8805-C8E4-4004-841A-8E987A9FF9F4}"/>
              </a:ext>
            </a:extLst>
          </p:cNvPr>
          <p:cNvSpPr txBox="1"/>
          <p:nvPr/>
        </p:nvSpPr>
        <p:spPr>
          <a:xfrm>
            <a:off x="9645591" y="2214740"/>
            <a:ext cx="1204684" cy="276999"/>
          </a:xfrm>
          <a:prstGeom prst="rect">
            <a:avLst/>
          </a:prstGeom>
          <a:noFill/>
        </p:spPr>
        <p:txBody>
          <a:bodyPr wrap="square">
            <a:spAutoFit/>
          </a:bodyPr>
          <a:lstStyle/>
          <a:p>
            <a:pPr algn="ctr"/>
            <a:r>
              <a:rPr lang="fr-BE" sz="1200" b="1" dirty="0"/>
              <a:t>Sales volume</a:t>
            </a:r>
          </a:p>
        </p:txBody>
      </p:sp>
      <p:sp>
        <p:nvSpPr>
          <p:cNvPr id="21" name="TextBox 20">
            <a:extLst>
              <a:ext uri="{FF2B5EF4-FFF2-40B4-BE49-F238E27FC236}">
                <a16:creationId xmlns:a16="http://schemas.microsoft.com/office/drawing/2014/main" id="{F5C24CCE-8AA4-4544-BDA1-147A7F593BE2}"/>
              </a:ext>
            </a:extLst>
          </p:cNvPr>
          <p:cNvSpPr txBox="1"/>
          <p:nvPr/>
        </p:nvSpPr>
        <p:spPr>
          <a:xfrm>
            <a:off x="7567066" y="2214741"/>
            <a:ext cx="1378513" cy="461665"/>
          </a:xfrm>
          <a:prstGeom prst="rect">
            <a:avLst/>
          </a:prstGeom>
          <a:noFill/>
        </p:spPr>
        <p:txBody>
          <a:bodyPr wrap="square">
            <a:spAutoFit/>
          </a:bodyPr>
          <a:lstStyle/>
          <a:p>
            <a:pPr algn="ctr"/>
            <a:r>
              <a:rPr lang="fr-BE" sz="1200" b="1" dirty="0"/>
              <a:t>% business </a:t>
            </a:r>
            <a:r>
              <a:rPr lang="fr-BE" sz="1200" b="1" dirty="0" err="1"/>
              <a:t>customers</a:t>
            </a:r>
            <a:endParaRPr lang="fr-BE" sz="1200" b="1" dirty="0"/>
          </a:p>
        </p:txBody>
      </p:sp>
      <p:sp>
        <p:nvSpPr>
          <p:cNvPr id="22" name="TextBox 21">
            <a:extLst>
              <a:ext uri="{FF2B5EF4-FFF2-40B4-BE49-F238E27FC236}">
                <a16:creationId xmlns:a16="http://schemas.microsoft.com/office/drawing/2014/main" id="{6B8BBA32-CC4F-4ED1-909C-B0BE584C61E3}"/>
              </a:ext>
            </a:extLst>
          </p:cNvPr>
          <p:cNvSpPr txBox="1"/>
          <p:nvPr/>
        </p:nvSpPr>
        <p:spPr>
          <a:xfrm>
            <a:off x="5758152" y="2216875"/>
            <a:ext cx="1050957" cy="276999"/>
          </a:xfrm>
          <a:prstGeom prst="rect">
            <a:avLst/>
          </a:prstGeom>
          <a:noFill/>
        </p:spPr>
        <p:txBody>
          <a:bodyPr wrap="square">
            <a:spAutoFit/>
          </a:bodyPr>
          <a:lstStyle/>
          <a:p>
            <a:pPr algn="ctr"/>
            <a:r>
              <a:rPr lang="fr-BE" sz="1200" b="1" dirty="0"/>
              <a:t>Fleet size</a:t>
            </a: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65" name="Rectangle: Rounded Corners 64">
            <a:extLst>
              <a:ext uri="{FF2B5EF4-FFF2-40B4-BE49-F238E27FC236}">
                <a16:creationId xmlns:a16="http://schemas.microsoft.com/office/drawing/2014/main" id="{B2A1AD51-6270-49F1-866C-7185C4E228DF}"/>
              </a:ext>
            </a:extLst>
          </p:cNvPr>
          <p:cNvSpPr/>
          <p:nvPr/>
        </p:nvSpPr>
        <p:spPr>
          <a:xfrm>
            <a:off x="486616" y="2392153"/>
            <a:ext cx="2866334" cy="2041610"/>
          </a:xfrm>
          <a:prstGeom prst="roundRect">
            <a:avLst/>
          </a:prstGeom>
          <a:solidFill>
            <a:schemeClr val="bg1"/>
          </a:solidFill>
          <a:ln>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0FE8D63A-7AC7-4912-AEE0-2E6EBB9612ED}"/>
              </a:ext>
            </a:extLst>
          </p:cNvPr>
          <p:cNvSpPr txBox="1"/>
          <p:nvPr/>
        </p:nvSpPr>
        <p:spPr>
          <a:xfrm>
            <a:off x="1229865" y="2556028"/>
            <a:ext cx="1431636" cy="276999"/>
          </a:xfrm>
          <a:prstGeom prst="rect">
            <a:avLst/>
          </a:prstGeom>
          <a:noFill/>
        </p:spPr>
        <p:txBody>
          <a:bodyPr wrap="square" rtlCol="0">
            <a:spAutoFit/>
          </a:bodyPr>
          <a:lstStyle/>
          <a:p>
            <a:pPr algn="ctr"/>
            <a:r>
              <a:rPr lang="fr-BE" sz="1200" dirty="0"/>
              <a:t>Figures</a:t>
            </a:r>
            <a:endParaRPr lang="en-US" sz="1200" dirty="0"/>
          </a:p>
        </p:txBody>
      </p:sp>
      <p:sp>
        <p:nvSpPr>
          <p:cNvPr id="6" name="Rectangle 5">
            <a:extLst>
              <a:ext uri="{FF2B5EF4-FFF2-40B4-BE49-F238E27FC236}">
                <a16:creationId xmlns:a16="http://schemas.microsoft.com/office/drawing/2014/main" id="{33524513-A04D-4B16-ABC8-1B8C40787F47}"/>
              </a:ext>
            </a:extLst>
          </p:cNvPr>
          <p:cNvSpPr/>
          <p:nvPr/>
        </p:nvSpPr>
        <p:spPr>
          <a:xfrm>
            <a:off x="3933007" y="2730238"/>
            <a:ext cx="7200769" cy="846923"/>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que 16" descr="Programmeur avec un remplissage uni">
            <a:extLst>
              <a:ext uri="{FF2B5EF4-FFF2-40B4-BE49-F238E27FC236}">
                <a16:creationId xmlns:a16="http://schemas.microsoft.com/office/drawing/2014/main" id="{EB5E5558-60DD-4FD1-91A1-E2E007CCE3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1613" y="3720034"/>
            <a:ext cx="493444" cy="493444"/>
          </a:xfrm>
          <a:prstGeom prst="rect">
            <a:avLst/>
          </a:prstGeom>
        </p:spPr>
      </p:pic>
      <p:sp>
        <p:nvSpPr>
          <p:cNvPr id="52" name="Ellipse 50">
            <a:extLst>
              <a:ext uri="{FF2B5EF4-FFF2-40B4-BE49-F238E27FC236}">
                <a16:creationId xmlns:a16="http://schemas.microsoft.com/office/drawing/2014/main" id="{9A6603AF-4B13-4F72-A8E7-EE8958E7094E}"/>
              </a:ext>
            </a:extLst>
          </p:cNvPr>
          <p:cNvSpPr/>
          <p:nvPr/>
        </p:nvSpPr>
        <p:spPr>
          <a:xfrm>
            <a:off x="6013630"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+100</a:t>
            </a:r>
          </a:p>
        </p:txBody>
      </p:sp>
      <p:sp>
        <p:nvSpPr>
          <p:cNvPr id="58" name="Ellipse 50">
            <a:extLst>
              <a:ext uri="{FF2B5EF4-FFF2-40B4-BE49-F238E27FC236}">
                <a16:creationId xmlns:a16="http://schemas.microsoft.com/office/drawing/2014/main" id="{E9086F74-1E9D-4960-B7E6-29658907D555}"/>
              </a:ext>
            </a:extLst>
          </p:cNvPr>
          <p:cNvSpPr/>
          <p:nvPr/>
        </p:nvSpPr>
        <p:spPr>
          <a:xfrm>
            <a:off x="7986322"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1" name="Ellipse 50">
            <a:extLst>
              <a:ext uri="{FF2B5EF4-FFF2-40B4-BE49-F238E27FC236}">
                <a16:creationId xmlns:a16="http://schemas.microsoft.com/office/drawing/2014/main" id="{D3D7B73F-F6E9-4B7D-A194-87A9186438D3}"/>
              </a:ext>
            </a:extLst>
          </p:cNvPr>
          <p:cNvSpPr/>
          <p:nvPr/>
        </p:nvSpPr>
        <p:spPr>
          <a:xfrm>
            <a:off x="9977933" y="2888317"/>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pic>
        <p:nvPicPr>
          <p:cNvPr id="83" name="Graphique 18" descr="Bâtiment avec un remplissage uni">
            <a:extLst>
              <a:ext uri="{FF2B5EF4-FFF2-40B4-BE49-F238E27FC236}">
                <a16:creationId xmlns:a16="http://schemas.microsoft.com/office/drawing/2014/main" id="{767496C7-DCB7-4414-9400-E1745316C1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5704" y="2757630"/>
            <a:ext cx="465263" cy="465263"/>
          </a:xfrm>
          <a:prstGeom prst="rect">
            <a:avLst/>
          </a:prstGeom>
        </p:spPr>
      </p:pic>
      <p:sp>
        <p:nvSpPr>
          <p:cNvPr id="84" name="ZoneTexte 19">
            <a:extLst>
              <a:ext uri="{FF2B5EF4-FFF2-40B4-BE49-F238E27FC236}">
                <a16:creationId xmlns:a16="http://schemas.microsoft.com/office/drawing/2014/main" id="{0BDBCAED-8527-4C10-B6AC-4368A928B83D}"/>
              </a:ext>
            </a:extLst>
          </p:cNvPr>
          <p:cNvSpPr txBox="1"/>
          <p:nvPr/>
        </p:nvSpPr>
        <p:spPr>
          <a:xfrm>
            <a:off x="4226134" y="3241556"/>
            <a:ext cx="904402" cy="153888"/>
          </a:xfrm>
          <a:prstGeom prst="rect">
            <a:avLst/>
          </a:prstGeom>
        </p:spPr>
        <p:txBody>
          <a:bodyPr wrap="square" lIns="0" tIns="0" rIns="0" bIns="0" rtlCol="0">
            <a:spAutoFit/>
          </a:bodyPr>
          <a:lstStyle/>
          <a:p>
            <a:pPr algn="ctr"/>
            <a:r>
              <a:rPr lang="fr-BE" sz="1000" i="1" dirty="0">
                <a:latin typeface="+mn-lt"/>
              </a:rPr>
              <a:t>Key </a:t>
            </a:r>
            <a:r>
              <a:rPr lang="fr-BE" sz="1000" i="1" dirty="0" err="1">
                <a:latin typeface="+mn-lt"/>
              </a:rPr>
              <a:t>accounts</a:t>
            </a:r>
            <a:endParaRPr lang="fr-BE" sz="1000" i="1" dirty="0">
              <a:latin typeface="+mn-lt"/>
            </a:endParaRPr>
          </a:p>
        </p:txBody>
      </p:sp>
      <p:sp>
        <p:nvSpPr>
          <p:cNvPr id="85" name="Rectangle 84">
            <a:extLst>
              <a:ext uri="{FF2B5EF4-FFF2-40B4-BE49-F238E27FC236}">
                <a16:creationId xmlns:a16="http://schemas.microsoft.com/office/drawing/2014/main" id="{05BE1A33-7DB1-4878-9784-2E67C713BCF4}"/>
              </a:ext>
            </a:extLst>
          </p:cNvPr>
          <p:cNvSpPr/>
          <p:nvPr/>
        </p:nvSpPr>
        <p:spPr>
          <a:xfrm>
            <a:off x="3933007" y="3695712"/>
            <a:ext cx="7200769" cy="846923"/>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ZoneTexte 19">
            <a:extLst>
              <a:ext uri="{FF2B5EF4-FFF2-40B4-BE49-F238E27FC236}">
                <a16:creationId xmlns:a16="http://schemas.microsoft.com/office/drawing/2014/main" id="{8311ED18-C4F6-46C6-8126-CE569CE3741A}"/>
              </a:ext>
            </a:extLst>
          </p:cNvPr>
          <p:cNvSpPr txBox="1"/>
          <p:nvPr/>
        </p:nvSpPr>
        <p:spPr>
          <a:xfrm>
            <a:off x="4210337" y="4291383"/>
            <a:ext cx="935997" cy="153888"/>
          </a:xfrm>
          <a:prstGeom prst="rect">
            <a:avLst/>
          </a:prstGeom>
        </p:spPr>
        <p:txBody>
          <a:bodyPr wrap="square" lIns="0" tIns="0" rIns="0" bIns="0" rtlCol="0">
            <a:spAutoFit/>
          </a:bodyPr>
          <a:lstStyle/>
          <a:p>
            <a:pPr algn="ctr"/>
            <a:r>
              <a:rPr lang="fr-BE" sz="1000" i="1" dirty="0" err="1">
                <a:latin typeface="+mn-lt"/>
              </a:rPr>
              <a:t>SMEs</a:t>
            </a:r>
            <a:endParaRPr lang="fr-BE" sz="1000" i="1" dirty="0">
              <a:latin typeface="+mn-lt"/>
            </a:endParaRPr>
          </a:p>
        </p:txBody>
      </p:sp>
      <p:sp>
        <p:nvSpPr>
          <p:cNvPr id="53" name="Ellipse 50">
            <a:extLst>
              <a:ext uri="{FF2B5EF4-FFF2-40B4-BE49-F238E27FC236}">
                <a16:creationId xmlns:a16="http://schemas.microsoft.com/office/drawing/2014/main" id="{A507FCF9-0D4C-4B11-831B-087362461A23}"/>
              </a:ext>
            </a:extLst>
          </p:cNvPr>
          <p:cNvSpPr/>
          <p:nvPr/>
        </p:nvSpPr>
        <p:spPr>
          <a:xfrm>
            <a:off x="6013630"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5 </a:t>
            </a:r>
            <a:r>
              <a:rPr lang="fr-BE" sz="1050" b="1" dirty="0">
                <a:solidFill>
                  <a:schemeClr val="tx1"/>
                </a:solidFill>
              </a:rPr>
              <a:t>-100</a:t>
            </a:r>
          </a:p>
        </p:txBody>
      </p:sp>
      <p:sp>
        <p:nvSpPr>
          <p:cNvPr id="59" name="Ellipse 50">
            <a:extLst>
              <a:ext uri="{FF2B5EF4-FFF2-40B4-BE49-F238E27FC236}">
                <a16:creationId xmlns:a16="http://schemas.microsoft.com/office/drawing/2014/main" id="{8BDE1E6A-81C7-4AA2-8797-5829AE60D80C}"/>
              </a:ext>
            </a:extLst>
          </p:cNvPr>
          <p:cNvSpPr/>
          <p:nvPr/>
        </p:nvSpPr>
        <p:spPr>
          <a:xfrm>
            <a:off x="7986322"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2" name="Ellipse 50">
            <a:extLst>
              <a:ext uri="{FF2B5EF4-FFF2-40B4-BE49-F238E27FC236}">
                <a16:creationId xmlns:a16="http://schemas.microsoft.com/office/drawing/2014/main" id="{1B265CBE-2ECC-45BD-82C5-B5A81B1A2464}"/>
              </a:ext>
            </a:extLst>
          </p:cNvPr>
          <p:cNvSpPr/>
          <p:nvPr/>
        </p:nvSpPr>
        <p:spPr>
          <a:xfrm>
            <a:off x="9977933" y="3875591"/>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86" name="Rectangle 85">
            <a:extLst>
              <a:ext uri="{FF2B5EF4-FFF2-40B4-BE49-F238E27FC236}">
                <a16:creationId xmlns:a16="http://schemas.microsoft.com/office/drawing/2014/main" id="{26DB08FC-EE27-48E8-A2FD-D0FAF028EA96}"/>
              </a:ext>
            </a:extLst>
          </p:cNvPr>
          <p:cNvSpPr/>
          <p:nvPr/>
        </p:nvSpPr>
        <p:spPr>
          <a:xfrm>
            <a:off x="3933006" y="4672538"/>
            <a:ext cx="7200769" cy="846923"/>
          </a:xfrm>
          <a:prstGeom prst="rect">
            <a:avLst/>
          </a:prstGeom>
          <a:solidFill>
            <a:srgbClr val="4472C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llipse 50">
            <a:extLst>
              <a:ext uri="{FF2B5EF4-FFF2-40B4-BE49-F238E27FC236}">
                <a16:creationId xmlns:a16="http://schemas.microsoft.com/office/drawing/2014/main" id="{AB6EBFD0-48C4-4F62-A2A7-F00012B3BA7D}"/>
              </a:ext>
            </a:extLst>
          </p:cNvPr>
          <p:cNvSpPr/>
          <p:nvPr/>
        </p:nvSpPr>
        <p:spPr>
          <a:xfrm>
            <a:off x="6013630"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1-5</a:t>
            </a:r>
          </a:p>
        </p:txBody>
      </p:sp>
      <p:sp>
        <p:nvSpPr>
          <p:cNvPr id="57" name="Ellipse 50">
            <a:extLst>
              <a:ext uri="{FF2B5EF4-FFF2-40B4-BE49-F238E27FC236}">
                <a16:creationId xmlns:a16="http://schemas.microsoft.com/office/drawing/2014/main" id="{3935D63A-A1EF-432F-8528-276FC6673F25}"/>
              </a:ext>
            </a:extLst>
          </p:cNvPr>
          <p:cNvSpPr/>
          <p:nvPr/>
        </p:nvSpPr>
        <p:spPr>
          <a:xfrm>
            <a:off x="6013630" y="48355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200" b="1">
                <a:solidFill>
                  <a:schemeClr val="tx1"/>
                </a:solidFill>
              </a:rPr>
              <a:t>1-4</a:t>
            </a:r>
            <a:endParaRPr lang="fr-BE" sz="1200" b="1" dirty="0">
              <a:solidFill>
                <a:schemeClr val="tx1"/>
              </a:solidFill>
            </a:endParaRPr>
          </a:p>
        </p:txBody>
      </p:sp>
      <p:sp>
        <p:nvSpPr>
          <p:cNvPr id="60" name="Ellipse 50">
            <a:extLst>
              <a:ext uri="{FF2B5EF4-FFF2-40B4-BE49-F238E27FC236}">
                <a16:creationId xmlns:a16="http://schemas.microsoft.com/office/drawing/2014/main" id="{6D9A1907-56BA-48F4-AFFA-4695CD1D39DA}"/>
              </a:ext>
            </a:extLst>
          </p:cNvPr>
          <p:cNvSpPr/>
          <p:nvPr/>
        </p:nvSpPr>
        <p:spPr>
          <a:xfrm>
            <a:off x="7986322"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sp>
        <p:nvSpPr>
          <p:cNvPr id="63" name="Ellipse 50">
            <a:extLst>
              <a:ext uri="{FF2B5EF4-FFF2-40B4-BE49-F238E27FC236}">
                <a16:creationId xmlns:a16="http://schemas.microsoft.com/office/drawing/2014/main" id="{140E971F-A1D2-40AE-BE30-BB44D2E866D5}"/>
              </a:ext>
            </a:extLst>
          </p:cNvPr>
          <p:cNvSpPr/>
          <p:nvPr/>
        </p:nvSpPr>
        <p:spPr>
          <a:xfrm>
            <a:off x="9977933" y="4840202"/>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BE" sz="1200" b="1" dirty="0">
              <a:solidFill>
                <a:schemeClr val="tx1"/>
              </a:solidFill>
            </a:endParaRPr>
          </a:p>
        </p:txBody>
      </p:sp>
      <p:pic>
        <p:nvPicPr>
          <p:cNvPr id="81" name="Graphique 14" descr="Homme médecin avec un remplissage uni">
            <a:extLst>
              <a:ext uri="{FF2B5EF4-FFF2-40B4-BE49-F238E27FC236}">
                <a16:creationId xmlns:a16="http://schemas.microsoft.com/office/drawing/2014/main" id="{5107BE9D-4C51-4A2A-9A67-276AAA8C7E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9886" y="4731067"/>
            <a:ext cx="396898" cy="396898"/>
          </a:xfrm>
          <a:prstGeom prst="rect">
            <a:avLst/>
          </a:prstGeom>
        </p:spPr>
      </p:pic>
      <p:sp>
        <p:nvSpPr>
          <p:cNvPr id="87" name="Rectangle: Rounded Corners 86">
            <a:extLst>
              <a:ext uri="{FF2B5EF4-FFF2-40B4-BE49-F238E27FC236}">
                <a16:creationId xmlns:a16="http://schemas.microsoft.com/office/drawing/2014/main" id="{830A42ED-07CD-4B17-A38F-86573DADD421}"/>
              </a:ext>
            </a:extLst>
          </p:cNvPr>
          <p:cNvSpPr/>
          <p:nvPr/>
        </p:nvSpPr>
        <p:spPr>
          <a:xfrm>
            <a:off x="1097824" y="4648981"/>
            <a:ext cx="1643918" cy="390100"/>
          </a:xfrm>
          <a:prstGeom prst="roundRect">
            <a:avLst/>
          </a:prstGeom>
          <a:solidFill>
            <a:srgbClr val="253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err="1"/>
              <a:t>SUBMIT</a:t>
            </a:r>
            <a:endParaRPr lang="en-US" dirty="0"/>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err="1">
                <a:solidFill>
                  <a:schemeClr val="bg1"/>
                </a:solidFill>
                <a:latin typeface="+mj-lt"/>
              </a:rPr>
              <a:t>B2B</a:t>
            </a:r>
            <a:r>
              <a:rPr lang="en-US" dirty="0">
                <a:solidFill>
                  <a:schemeClr val="bg1"/>
                </a:solidFill>
                <a:latin typeface="+mj-lt"/>
              </a:rPr>
              <a:t> market and customer types – Summary exercise</a:t>
            </a:r>
            <a:endParaRPr lang="fr-FR" dirty="0">
              <a:solidFill>
                <a:schemeClr val="bg1"/>
              </a:solidFill>
              <a:latin typeface="+mj-lt"/>
            </a:endParaRPr>
          </a:p>
        </p:txBody>
      </p:sp>
      <p:sp>
        <p:nvSpPr>
          <p:cNvPr id="41" name="Ellipse 50">
            <a:extLst>
              <a:ext uri="{FF2B5EF4-FFF2-40B4-BE49-F238E27FC236}">
                <a16:creationId xmlns:a16="http://schemas.microsoft.com/office/drawing/2014/main" id="{67DDE23E-EA2A-00E2-BA9B-ACBAC104AACA}"/>
              </a:ext>
            </a:extLst>
          </p:cNvPr>
          <p:cNvSpPr/>
          <p:nvPr/>
        </p:nvSpPr>
        <p:spPr>
          <a:xfrm>
            <a:off x="927003" y="2982115"/>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0,1%</a:t>
            </a:r>
          </a:p>
        </p:txBody>
      </p:sp>
      <p:sp>
        <p:nvSpPr>
          <p:cNvPr id="43" name="Ellipse 50">
            <a:extLst>
              <a:ext uri="{FF2B5EF4-FFF2-40B4-BE49-F238E27FC236}">
                <a16:creationId xmlns:a16="http://schemas.microsoft.com/office/drawing/2014/main" id="{44B4F4FF-90C5-D652-1795-3733F127B714}"/>
              </a:ext>
            </a:extLst>
          </p:cNvPr>
          <p:cNvSpPr/>
          <p:nvPr/>
        </p:nvSpPr>
        <p:spPr>
          <a:xfrm>
            <a:off x="2372920" y="2965056"/>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95%</a:t>
            </a:r>
          </a:p>
        </p:txBody>
      </p:sp>
      <p:sp>
        <p:nvSpPr>
          <p:cNvPr id="44" name="Ellipse 50">
            <a:extLst>
              <a:ext uri="{FF2B5EF4-FFF2-40B4-BE49-F238E27FC236}">
                <a16:creationId xmlns:a16="http://schemas.microsoft.com/office/drawing/2014/main" id="{EBBE602A-1957-B084-35BE-DE5EF624BCE7}"/>
              </a:ext>
            </a:extLst>
          </p:cNvPr>
          <p:cNvSpPr/>
          <p:nvPr/>
        </p:nvSpPr>
        <p:spPr>
          <a:xfrm>
            <a:off x="1643505" y="2978344"/>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4,9%</a:t>
            </a:r>
          </a:p>
        </p:txBody>
      </p:sp>
      <p:sp>
        <p:nvSpPr>
          <p:cNvPr id="45" name="Ellipse 50">
            <a:extLst>
              <a:ext uri="{FF2B5EF4-FFF2-40B4-BE49-F238E27FC236}">
                <a16:creationId xmlns:a16="http://schemas.microsoft.com/office/drawing/2014/main" id="{5F3CCA58-4DC1-5221-3BF7-9F02ECF52BA7}"/>
              </a:ext>
            </a:extLst>
          </p:cNvPr>
          <p:cNvSpPr/>
          <p:nvPr/>
        </p:nvSpPr>
        <p:spPr>
          <a:xfrm>
            <a:off x="927003" y="3624091"/>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32%</a:t>
            </a:r>
          </a:p>
        </p:txBody>
      </p:sp>
      <p:sp>
        <p:nvSpPr>
          <p:cNvPr id="46" name="Ellipse 50">
            <a:extLst>
              <a:ext uri="{FF2B5EF4-FFF2-40B4-BE49-F238E27FC236}">
                <a16:creationId xmlns:a16="http://schemas.microsoft.com/office/drawing/2014/main" id="{AE1822DB-550E-77BF-5D61-277DDEF626B0}"/>
              </a:ext>
            </a:extLst>
          </p:cNvPr>
          <p:cNvSpPr/>
          <p:nvPr/>
        </p:nvSpPr>
        <p:spPr>
          <a:xfrm>
            <a:off x="2381976" y="3599698"/>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35%</a:t>
            </a:r>
          </a:p>
        </p:txBody>
      </p:sp>
      <p:sp>
        <p:nvSpPr>
          <p:cNvPr id="49" name="Ellipse 50">
            <a:extLst>
              <a:ext uri="{FF2B5EF4-FFF2-40B4-BE49-F238E27FC236}">
                <a16:creationId xmlns:a16="http://schemas.microsoft.com/office/drawing/2014/main" id="{633678B7-5BE1-7904-703C-2155DC3475BF}"/>
              </a:ext>
            </a:extLst>
          </p:cNvPr>
          <p:cNvSpPr/>
          <p:nvPr/>
        </p:nvSpPr>
        <p:spPr>
          <a:xfrm>
            <a:off x="1643505" y="3594841"/>
            <a:ext cx="540000" cy="540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bg1"/>
                </a:solidFill>
              </a:rPr>
              <a:t>33%</a:t>
            </a:r>
          </a:p>
        </p:txBody>
      </p:sp>
      <p:sp>
        <p:nvSpPr>
          <p:cNvPr id="50" name="Ellipse 50">
            <a:extLst>
              <a:ext uri="{FF2B5EF4-FFF2-40B4-BE49-F238E27FC236}">
                <a16:creationId xmlns:a16="http://schemas.microsoft.com/office/drawing/2014/main" id="{CD2ABF26-50B3-034C-FE54-1CFBB947F827}"/>
              </a:ext>
            </a:extLst>
          </p:cNvPr>
          <p:cNvSpPr/>
          <p:nvPr/>
        </p:nvSpPr>
        <p:spPr>
          <a:xfrm>
            <a:off x="7986322" y="28932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0.4%</a:t>
            </a:r>
          </a:p>
        </p:txBody>
      </p:sp>
      <p:sp>
        <p:nvSpPr>
          <p:cNvPr id="55" name="Ellipse 50">
            <a:extLst>
              <a:ext uri="{FF2B5EF4-FFF2-40B4-BE49-F238E27FC236}">
                <a16:creationId xmlns:a16="http://schemas.microsoft.com/office/drawing/2014/main" id="{030A500D-6FB0-C63F-88D3-F9308480A77C}"/>
              </a:ext>
            </a:extLst>
          </p:cNvPr>
          <p:cNvSpPr/>
          <p:nvPr/>
        </p:nvSpPr>
        <p:spPr>
          <a:xfrm>
            <a:off x="7986322" y="48355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84%</a:t>
            </a:r>
            <a:endParaRPr lang="fr-BE" sz="1050" b="1" dirty="0">
              <a:solidFill>
                <a:schemeClr val="tx1"/>
              </a:solidFill>
            </a:endParaRPr>
          </a:p>
        </p:txBody>
      </p:sp>
      <p:sp>
        <p:nvSpPr>
          <p:cNvPr id="56" name="Ellipse 50">
            <a:extLst>
              <a:ext uri="{FF2B5EF4-FFF2-40B4-BE49-F238E27FC236}">
                <a16:creationId xmlns:a16="http://schemas.microsoft.com/office/drawing/2014/main" id="{59FE259D-4D99-0838-FC84-EF30D9EFBFCB}"/>
              </a:ext>
            </a:extLst>
          </p:cNvPr>
          <p:cNvSpPr/>
          <p:nvPr/>
        </p:nvSpPr>
        <p:spPr>
          <a:xfrm>
            <a:off x="7986322" y="3868223"/>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15.6%</a:t>
            </a:r>
          </a:p>
        </p:txBody>
      </p:sp>
      <p:sp>
        <p:nvSpPr>
          <p:cNvPr id="64" name="Ellipse 50">
            <a:extLst>
              <a:ext uri="{FF2B5EF4-FFF2-40B4-BE49-F238E27FC236}">
                <a16:creationId xmlns:a16="http://schemas.microsoft.com/office/drawing/2014/main" id="{4C9E5E37-BD74-A2D3-A385-0031E45661A4}"/>
              </a:ext>
            </a:extLst>
          </p:cNvPr>
          <p:cNvSpPr/>
          <p:nvPr/>
        </p:nvSpPr>
        <p:spPr>
          <a:xfrm>
            <a:off x="9977933" y="3868223"/>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38%</a:t>
            </a:r>
            <a:endParaRPr lang="fr-BE" sz="1050" b="1" dirty="0">
              <a:solidFill>
                <a:schemeClr val="tx1"/>
              </a:solidFill>
            </a:endParaRPr>
          </a:p>
        </p:txBody>
      </p:sp>
      <p:sp>
        <p:nvSpPr>
          <p:cNvPr id="73" name="Ellipse 50">
            <a:extLst>
              <a:ext uri="{FF2B5EF4-FFF2-40B4-BE49-F238E27FC236}">
                <a16:creationId xmlns:a16="http://schemas.microsoft.com/office/drawing/2014/main" id="{4F776CF0-722D-F10B-F58D-26D48BE64C26}"/>
              </a:ext>
            </a:extLst>
          </p:cNvPr>
          <p:cNvSpPr/>
          <p:nvPr/>
        </p:nvSpPr>
        <p:spPr>
          <a:xfrm>
            <a:off x="9977933" y="28932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dirty="0">
                <a:solidFill>
                  <a:schemeClr val="tx1"/>
                </a:solidFill>
              </a:rPr>
              <a:t>35%</a:t>
            </a:r>
          </a:p>
        </p:txBody>
      </p:sp>
      <p:sp>
        <p:nvSpPr>
          <p:cNvPr id="74" name="Ellipse 50">
            <a:extLst>
              <a:ext uri="{FF2B5EF4-FFF2-40B4-BE49-F238E27FC236}">
                <a16:creationId xmlns:a16="http://schemas.microsoft.com/office/drawing/2014/main" id="{4CA3C372-1692-37FF-0F15-D0215895F1C5}"/>
              </a:ext>
            </a:extLst>
          </p:cNvPr>
          <p:cNvSpPr/>
          <p:nvPr/>
        </p:nvSpPr>
        <p:spPr>
          <a:xfrm>
            <a:off x="9977933" y="4835524"/>
            <a:ext cx="540000" cy="54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BE" sz="1050" b="1">
                <a:solidFill>
                  <a:schemeClr val="tx1"/>
                </a:solidFill>
              </a:rPr>
              <a:t>28%</a:t>
            </a:r>
            <a:endParaRPr lang="fr-BE" sz="1050" b="1" dirty="0">
              <a:solidFill>
                <a:schemeClr val="tx1"/>
              </a:solidFill>
            </a:endParaRPr>
          </a:p>
        </p:txBody>
      </p:sp>
      <p:sp>
        <p:nvSpPr>
          <p:cNvPr id="3" name="TextBox 12">
            <a:extLst>
              <a:ext uri="{FF2B5EF4-FFF2-40B4-BE49-F238E27FC236}">
                <a16:creationId xmlns:a16="http://schemas.microsoft.com/office/drawing/2014/main" id="{193DE7F2-0CC7-0228-E510-3EB69967C3D6}"/>
              </a:ext>
            </a:extLst>
          </p:cNvPr>
          <p:cNvSpPr txBox="1"/>
          <p:nvPr/>
        </p:nvSpPr>
        <p:spPr>
          <a:xfrm>
            <a:off x="233581" y="1302328"/>
            <a:ext cx="6320049" cy="276999"/>
          </a:xfrm>
          <a:prstGeom prst="rect">
            <a:avLst/>
          </a:prstGeom>
          <a:noFill/>
        </p:spPr>
        <p:txBody>
          <a:bodyPr wrap="square" rtlCol="0">
            <a:spAutoFit/>
          </a:bodyPr>
          <a:lstStyle/>
          <a:p>
            <a:r>
              <a:rPr lang="en-US" sz="1200" i="1" dirty="0"/>
              <a:t>Drag and drop the figures into the two columns on the right.</a:t>
            </a:r>
            <a:endParaRPr lang="fr-BE" sz="1200" i="1" dirty="0"/>
          </a:p>
        </p:txBody>
      </p:sp>
      <p:sp>
        <p:nvSpPr>
          <p:cNvPr id="4" name="TextBox 24">
            <a:extLst>
              <a:ext uri="{FF2B5EF4-FFF2-40B4-BE49-F238E27FC236}">
                <a16:creationId xmlns:a16="http://schemas.microsoft.com/office/drawing/2014/main" id="{4AE1962F-A069-F8F5-87E9-05DEA4081997}"/>
              </a:ext>
            </a:extLst>
          </p:cNvPr>
          <p:cNvSpPr txBox="1"/>
          <p:nvPr/>
        </p:nvSpPr>
        <p:spPr>
          <a:xfrm>
            <a:off x="258345" y="6424601"/>
            <a:ext cx="6086703" cy="307777"/>
          </a:xfrm>
          <a:prstGeom prst="rect">
            <a:avLst/>
          </a:prstGeom>
          <a:noFill/>
        </p:spPr>
        <p:txBody>
          <a:bodyPr wrap="square" rtlCol="0">
            <a:spAutoFit/>
          </a:bodyPr>
          <a:lstStyle/>
          <a:p>
            <a:r>
              <a:rPr lang="en-US" sz="1400" b="1" i="1" dirty="0">
                <a:solidFill>
                  <a:schemeClr val="bg1"/>
                </a:solidFill>
              </a:rPr>
              <a:t>Then click on SUBMIT to confirm your answer</a:t>
            </a:r>
            <a:endParaRPr lang="fr-FR" sz="1400" b="1" i="1" dirty="0">
              <a:solidFill>
                <a:schemeClr val="bg1"/>
              </a:solidFill>
            </a:endParaRPr>
          </a:p>
        </p:txBody>
      </p:sp>
      <p:sp>
        <p:nvSpPr>
          <p:cNvPr id="5" name="ZoneTexte 20">
            <a:extLst>
              <a:ext uri="{FF2B5EF4-FFF2-40B4-BE49-F238E27FC236}">
                <a16:creationId xmlns:a16="http://schemas.microsoft.com/office/drawing/2014/main" id="{6B93BED8-EACC-8E1C-D2B7-25B4B1C380B3}"/>
              </a:ext>
            </a:extLst>
          </p:cNvPr>
          <p:cNvSpPr txBox="1"/>
          <p:nvPr/>
        </p:nvSpPr>
        <p:spPr>
          <a:xfrm>
            <a:off x="4028540" y="5127965"/>
            <a:ext cx="1263777" cy="307777"/>
          </a:xfrm>
          <a:prstGeom prst="rect">
            <a:avLst/>
          </a:prstGeom>
        </p:spPr>
        <p:txBody>
          <a:bodyPr wrap="square" lIns="0" tIns="0" rIns="0" bIns="0" rtlCol="0">
            <a:spAutoFit/>
          </a:bodyPr>
          <a:lstStyle/>
          <a:p>
            <a:pPr algn="ctr" defTabSz="1219170" eaLnBrk="1" hangingPunct="1">
              <a:spcBef>
                <a:spcPct val="0"/>
              </a:spcBef>
              <a:defRPr b="0" i="0"/>
            </a:pPr>
            <a:r>
              <a:rPr lang="en-US" altLang="fr-FR" sz="1000" i="1" dirty="0" err="1">
                <a:latin typeface="+mn-lt"/>
              </a:rPr>
              <a:t>VSBs</a:t>
            </a:r>
            <a:r>
              <a:rPr lang="en-US" altLang="fr-FR" sz="1000" i="1" dirty="0">
                <a:latin typeface="+mn-lt"/>
              </a:rPr>
              <a:t>, crafts and liberal professions</a:t>
            </a:r>
            <a:endParaRPr lang="fr-BE" altLang="fr-FR" sz="1000" i="1" dirty="0">
              <a:latin typeface="+mn-lt"/>
            </a:endParaRPr>
          </a:p>
        </p:txBody>
      </p:sp>
      <p:sp>
        <p:nvSpPr>
          <p:cNvPr id="7" name="Rectangle 65">
            <a:extLst>
              <a:ext uri="{FF2B5EF4-FFF2-40B4-BE49-F238E27FC236}">
                <a16:creationId xmlns:a16="http://schemas.microsoft.com/office/drawing/2014/main" id="{BCD9DD5B-A602-C19C-D8CF-851798C7FCAC}"/>
              </a:ext>
            </a:extLst>
          </p:cNvPr>
          <p:cNvSpPr/>
          <p:nvPr/>
        </p:nvSpPr>
        <p:spPr>
          <a:xfrm>
            <a:off x="0" y="0"/>
            <a:ext cx="12192000" cy="6858000"/>
          </a:xfrm>
          <a:prstGeom prst="rect">
            <a:avLst/>
          </a:prstGeom>
          <a:solidFill>
            <a:srgbClr val="000000">
              <a:alpha val="60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66">
            <a:extLst>
              <a:ext uri="{FF2B5EF4-FFF2-40B4-BE49-F238E27FC236}">
                <a16:creationId xmlns:a16="http://schemas.microsoft.com/office/drawing/2014/main" id="{B515CF97-78EA-B9B3-F56F-D53D7376AF20}"/>
              </a:ext>
            </a:extLst>
          </p:cNvPr>
          <p:cNvSpPr/>
          <p:nvPr/>
        </p:nvSpPr>
        <p:spPr>
          <a:xfrm>
            <a:off x="6813797"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7">
            <a:extLst>
              <a:ext uri="{FF2B5EF4-FFF2-40B4-BE49-F238E27FC236}">
                <a16:creationId xmlns:a16="http://schemas.microsoft.com/office/drawing/2014/main" id="{5EEEE5F2-06E1-64D4-0B1D-0CBF91199A9C}"/>
              </a:ext>
            </a:extLst>
          </p:cNvPr>
          <p:cNvPicPr>
            <a:picLocks noChangeAspect="1"/>
          </p:cNvPicPr>
          <p:nvPr/>
        </p:nvPicPr>
        <p:blipFill>
          <a:blip r:embed="rId9"/>
          <a:stretch>
            <a:fillRect/>
          </a:stretch>
        </p:blipFill>
        <p:spPr>
          <a:xfrm>
            <a:off x="8552064" y="2019300"/>
            <a:ext cx="652554" cy="581106"/>
          </a:xfrm>
          <a:prstGeom prst="rect">
            <a:avLst/>
          </a:prstGeom>
        </p:spPr>
      </p:pic>
      <p:sp>
        <p:nvSpPr>
          <p:cNvPr id="11" name="Rectangle 68">
            <a:extLst>
              <a:ext uri="{FF2B5EF4-FFF2-40B4-BE49-F238E27FC236}">
                <a16:creationId xmlns:a16="http://schemas.microsoft.com/office/drawing/2014/main" id="{2CD6858C-A13A-6800-9B47-79532C7D2D06}"/>
              </a:ext>
            </a:extLst>
          </p:cNvPr>
          <p:cNvSpPr/>
          <p:nvPr/>
        </p:nvSpPr>
        <p:spPr>
          <a:xfrm>
            <a:off x="2002478" y="1940706"/>
            <a:ext cx="4114800" cy="39457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9">
            <a:extLst>
              <a:ext uri="{FF2B5EF4-FFF2-40B4-BE49-F238E27FC236}">
                <a16:creationId xmlns:a16="http://schemas.microsoft.com/office/drawing/2014/main" id="{96763490-AE10-4C48-B02D-128EA48B8822}"/>
              </a:ext>
            </a:extLst>
          </p:cNvPr>
          <p:cNvPicPr>
            <a:picLocks noChangeAspect="1"/>
          </p:cNvPicPr>
          <p:nvPr/>
        </p:nvPicPr>
        <p:blipFill>
          <a:blip r:embed="rId10"/>
          <a:stretch>
            <a:fillRect/>
          </a:stretch>
        </p:blipFill>
        <p:spPr>
          <a:xfrm>
            <a:off x="3555207" y="2013751"/>
            <a:ext cx="660646" cy="600164"/>
          </a:xfrm>
          <a:prstGeom prst="rect">
            <a:avLst/>
          </a:prstGeom>
        </p:spPr>
      </p:pic>
      <p:sp>
        <p:nvSpPr>
          <p:cNvPr id="13" name="TextBox 74">
            <a:extLst>
              <a:ext uri="{FF2B5EF4-FFF2-40B4-BE49-F238E27FC236}">
                <a16:creationId xmlns:a16="http://schemas.microsoft.com/office/drawing/2014/main" id="{CFE58EF7-FE6D-4732-3DAC-2946C6B943FB}"/>
              </a:ext>
            </a:extLst>
          </p:cNvPr>
          <p:cNvSpPr txBox="1"/>
          <p:nvPr/>
        </p:nvSpPr>
        <p:spPr>
          <a:xfrm>
            <a:off x="6977281" y="2690541"/>
            <a:ext cx="3617053" cy="1862048"/>
          </a:xfrm>
          <a:prstGeom prst="rect">
            <a:avLst/>
          </a:prstGeom>
          <a:noFill/>
        </p:spPr>
        <p:txBody>
          <a:bodyPr wrap="square">
            <a:spAutoFit/>
          </a:bodyPr>
          <a:lstStyle/>
          <a:p>
            <a:pPr algn="ctr"/>
            <a:r>
              <a:rPr lang="en-US" sz="1400" dirty="0">
                <a:solidFill>
                  <a:srgbClr val="243782"/>
                </a:solidFill>
              </a:rPr>
              <a:t>Oh no! </a:t>
            </a:r>
          </a:p>
          <a:p>
            <a:pPr algn="ctr"/>
            <a:r>
              <a:rPr lang="en-US" sz="1400" dirty="0">
                <a:solidFill>
                  <a:srgbClr val="243782"/>
                </a:solidFill>
              </a:rPr>
              <a:t>That’s not the right answer.</a:t>
            </a:r>
            <a:endParaRPr lang="fr-BE" sz="1400" dirty="0">
              <a:solidFill>
                <a:srgbClr val="243782"/>
              </a:solidFill>
            </a:endParaRPr>
          </a:p>
          <a:p>
            <a:endParaRPr lang="fr-BE" sz="700" dirty="0"/>
          </a:p>
          <a:p>
            <a:pPr marL="171450" indent="-171450">
              <a:buFont typeface="Arial" panose="020B0604020202020204" pitchFamily="34" charset="0"/>
              <a:buChar char="•"/>
            </a:pPr>
            <a:r>
              <a:rPr lang="en-US" sz="900" b="1" dirty="0" err="1">
                <a:solidFill>
                  <a:srgbClr val="243782"/>
                </a:solidFill>
              </a:rPr>
              <a:t>VSBs</a:t>
            </a:r>
            <a:r>
              <a:rPr lang="en-US" sz="900" b="1" dirty="0">
                <a:solidFill>
                  <a:srgbClr val="243782"/>
                </a:solidFill>
              </a:rPr>
              <a:t>, traders and the liberal professions represent 84% of </a:t>
            </a:r>
            <a:r>
              <a:rPr lang="en-US" sz="900" b="1" dirty="0" err="1">
                <a:solidFill>
                  <a:srgbClr val="243782"/>
                </a:solidFill>
              </a:rPr>
              <a:t>B2B</a:t>
            </a:r>
            <a:r>
              <a:rPr lang="en-US" sz="900" b="1" dirty="0">
                <a:solidFill>
                  <a:srgbClr val="243782"/>
                </a:solidFill>
              </a:rPr>
              <a:t> customers and account for 28% of sales</a:t>
            </a:r>
          </a:p>
          <a:p>
            <a:pPr marL="171450" indent="-171450">
              <a:buFont typeface="Arial" panose="020B0604020202020204" pitchFamily="34" charset="0"/>
              <a:buChar char="•"/>
            </a:pPr>
            <a:r>
              <a:rPr lang="en-US" sz="900" b="1" dirty="0">
                <a:solidFill>
                  <a:srgbClr val="243782"/>
                </a:solidFill>
              </a:rPr>
              <a:t>SMEs represent 15.6% of </a:t>
            </a:r>
            <a:r>
              <a:rPr lang="en-US" sz="900" b="1" dirty="0" err="1">
                <a:solidFill>
                  <a:srgbClr val="243782"/>
                </a:solidFill>
              </a:rPr>
              <a:t>B2B</a:t>
            </a:r>
            <a:r>
              <a:rPr lang="en-US" sz="900" b="1" dirty="0">
                <a:solidFill>
                  <a:srgbClr val="243782"/>
                </a:solidFill>
              </a:rPr>
              <a:t> customers and account for 38% of sales</a:t>
            </a:r>
          </a:p>
          <a:p>
            <a:pPr marL="171450" indent="-171450">
              <a:buFont typeface="Arial" panose="020B0604020202020204" pitchFamily="34" charset="0"/>
              <a:buChar char="•"/>
            </a:pPr>
            <a:r>
              <a:rPr lang="en-US" sz="900" b="1" dirty="0">
                <a:solidFill>
                  <a:srgbClr val="243782"/>
                </a:solidFill>
              </a:rPr>
              <a:t>Key accounts represent 0.4% of </a:t>
            </a:r>
            <a:r>
              <a:rPr lang="en-US" sz="900" b="1" dirty="0" err="1">
                <a:solidFill>
                  <a:srgbClr val="243782"/>
                </a:solidFill>
              </a:rPr>
              <a:t>B2B</a:t>
            </a:r>
            <a:r>
              <a:rPr lang="en-US" sz="900" b="1" dirty="0">
                <a:solidFill>
                  <a:srgbClr val="243782"/>
                </a:solidFill>
              </a:rPr>
              <a:t> customers and account for 35% of sales</a:t>
            </a:r>
            <a:endParaRPr lang="fr-FR" sz="900" b="1" dirty="0">
              <a:solidFill>
                <a:srgbClr val="243782"/>
              </a:solidFill>
            </a:endParaRPr>
          </a:p>
          <a:p>
            <a:pPr marL="171450" indent="-171450">
              <a:buFont typeface="Arial" panose="020B0604020202020204" pitchFamily="34" charset="0"/>
              <a:buChar char="•"/>
            </a:pPr>
            <a:endParaRPr lang="fr-BE" sz="1400" dirty="0">
              <a:solidFill>
                <a:srgbClr val="243782"/>
              </a:solidFill>
            </a:endParaRPr>
          </a:p>
          <a:p>
            <a:pPr algn="ctr"/>
            <a:r>
              <a:rPr lang="en-US" sz="1200" dirty="0">
                <a:solidFill>
                  <a:srgbClr val="243782"/>
                </a:solidFill>
              </a:rPr>
              <a:t>Click on “NEXT” to continue the training.</a:t>
            </a:r>
          </a:p>
        </p:txBody>
      </p:sp>
      <p:sp>
        <p:nvSpPr>
          <p:cNvPr id="14" name="TextBox 74">
            <a:extLst>
              <a:ext uri="{FF2B5EF4-FFF2-40B4-BE49-F238E27FC236}">
                <a16:creationId xmlns:a16="http://schemas.microsoft.com/office/drawing/2014/main" id="{D7A00C39-B7DE-DC26-1349-7E8A896EE707}"/>
              </a:ext>
            </a:extLst>
          </p:cNvPr>
          <p:cNvSpPr txBox="1"/>
          <p:nvPr/>
        </p:nvSpPr>
        <p:spPr>
          <a:xfrm>
            <a:off x="2256108" y="2690541"/>
            <a:ext cx="3617053" cy="1646605"/>
          </a:xfrm>
          <a:prstGeom prst="rect">
            <a:avLst/>
          </a:prstGeom>
          <a:noFill/>
        </p:spPr>
        <p:txBody>
          <a:bodyPr wrap="square">
            <a:spAutoFit/>
          </a:bodyPr>
          <a:lstStyle/>
          <a:p>
            <a:pPr algn="ctr"/>
            <a:r>
              <a:rPr lang="fr-BE" sz="1400" dirty="0" err="1">
                <a:solidFill>
                  <a:srgbClr val="243782"/>
                </a:solidFill>
              </a:rPr>
              <a:t>That's</a:t>
            </a:r>
            <a:r>
              <a:rPr lang="fr-BE" sz="1400" dirty="0">
                <a:solidFill>
                  <a:srgbClr val="243782"/>
                </a:solidFill>
              </a:rPr>
              <a:t> the right </a:t>
            </a:r>
            <a:r>
              <a:rPr lang="fr-BE" sz="1400" dirty="0" err="1">
                <a:solidFill>
                  <a:srgbClr val="243782"/>
                </a:solidFill>
              </a:rPr>
              <a:t>answer</a:t>
            </a:r>
            <a:r>
              <a:rPr lang="fr-BE" sz="1400" dirty="0">
                <a:solidFill>
                  <a:srgbClr val="243782"/>
                </a:solidFill>
              </a:rPr>
              <a:t>! </a:t>
            </a:r>
          </a:p>
          <a:p>
            <a:endParaRPr lang="fr-BE" sz="700" dirty="0"/>
          </a:p>
          <a:p>
            <a:pPr marL="171450" indent="-171450">
              <a:buFont typeface="Arial" panose="020B0604020202020204" pitchFamily="34" charset="0"/>
              <a:buChar char="•"/>
            </a:pPr>
            <a:r>
              <a:rPr lang="en-US" sz="900" b="1" dirty="0" err="1">
                <a:solidFill>
                  <a:srgbClr val="243782"/>
                </a:solidFill>
              </a:rPr>
              <a:t>VSBs</a:t>
            </a:r>
            <a:r>
              <a:rPr lang="en-US" sz="900" b="1" dirty="0">
                <a:solidFill>
                  <a:srgbClr val="243782"/>
                </a:solidFill>
              </a:rPr>
              <a:t>, traders and the liberal professions represent 84% of </a:t>
            </a:r>
            <a:r>
              <a:rPr lang="en-US" sz="900" b="1" dirty="0" err="1">
                <a:solidFill>
                  <a:srgbClr val="243782"/>
                </a:solidFill>
              </a:rPr>
              <a:t>B2B</a:t>
            </a:r>
            <a:r>
              <a:rPr lang="en-US" sz="900" b="1" dirty="0">
                <a:solidFill>
                  <a:srgbClr val="243782"/>
                </a:solidFill>
              </a:rPr>
              <a:t> customers and account for 28% of sales</a:t>
            </a:r>
          </a:p>
          <a:p>
            <a:pPr marL="171450" indent="-171450">
              <a:buFont typeface="Arial" panose="020B0604020202020204" pitchFamily="34" charset="0"/>
              <a:buChar char="•"/>
            </a:pPr>
            <a:r>
              <a:rPr lang="en-US" sz="900" b="1" dirty="0">
                <a:solidFill>
                  <a:srgbClr val="243782"/>
                </a:solidFill>
              </a:rPr>
              <a:t>SMEs represent 15.6% of </a:t>
            </a:r>
            <a:r>
              <a:rPr lang="en-US" sz="900" b="1" dirty="0" err="1">
                <a:solidFill>
                  <a:srgbClr val="243782"/>
                </a:solidFill>
              </a:rPr>
              <a:t>B2B</a:t>
            </a:r>
            <a:r>
              <a:rPr lang="en-US" sz="900" b="1" dirty="0">
                <a:solidFill>
                  <a:srgbClr val="243782"/>
                </a:solidFill>
              </a:rPr>
              <a:t> customers and account for 38% of sales</a:t>
            </a:r>
          </a:p>
          <a:p>
            <a:pPr marL="171450" indent="-171450">
              <a:buFont typeface="Arial" panose="020B0604020202020204" pitchFamily="34" charset="0"/>
              <a:buChar char="•"/>
            </a:pPr>
            <a:r>
              <a:rPr lang="en-US" sz="900" b="1" dirty="0">
                <a:solidFill>
                  <a:srgbClr val="243782"/>
                </a:solidFill>
              </a:rPr>
              <a:t>Key accounts represent 0.4% of </a:t>
            </a:r>
            <a:r>
              <a:rPr lang="en-US" sz="900" b="1" dirty="0" err="1">
                <a:solidFill>
                  <a:srgbClr val="243782"/>
                </a:solidFill>
              </a:rPr>
              <a:t>B2B</a:t>
            </a:r>
            <a:r>
              <a:rPr lang="en-US" sz="900" b="1" dirty="0">
                <a:solidFill>
                  <a:srgbClr val="243782"/>
                </a:solidFill>
              </a:rPr>
              <a:t> customers and account for 35% of sales</a:t>
            </a:r>
          </a:p>
          <a:p>
            <a:pPr marL="171450" indent="-171450">
              <a:buFont typeface="Arial" panose="020B0604020202020204" pitchFamily="34" charset="0"/>
              <a:buChar char="•"/>
            </a:pPr>
            <a:endParaRPr lang="fr-BE" sz="1400" dirty="0">
              <a:solidFill>
                <a:srgbClr val="243782"/>
              </a:solidFill>
            </a:endParaRPr>
          </a:p>
          <a:p>
            <a:pPr algn="ctr"/>
            <a:r>
              <a:rPr lang="en-US" sz="1200" dirty="0">
                <a:solidFill>
                  <a:srgbClr val="243782"/>
                </a:solidFill>
              </a:rPr>
              <a:t>Click on “NEXT” to continue the training.</a:t>
            </a:r>
          </a:p>
        </p:txBody>
      </p:sp>
      <p:sp>
        <p:nvSpPr>
          <p:cNvPr id="15" name="Rectangle 9">
            <a:extLst>
              <a:ext uri="{FF2B5EF4-FFF2-40B4-BE49-F238E27FC236}">
                <a16:creationId xmlns:a16="http://schemas.microsoft.com/office/drawing/2014/main" id="{C5D7B88D-4022-B3E1-A077-3F519EF998ED}"/>
              </a:ext>
            </a:extLst>
          </p:cNvPr>
          <p:cNvSpPr/>
          <p:nvPr/>
        </p:nvSpPr>
        <p:spPr>
          <a:xfrm>
            <a:off x="8266415" y="5294418"/>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
        <p:nvSpPr>
          <p:cNvPr id="16" name="Rectangle 9">
            <a:extLst>
              <a:ext uri="{FF2B5EF4-FFF2-40B4-BE49-F238E27FC236}">
                <a16:creationId xmlns:a16="http://schemas.microsoft.com/office/drawing/2014/main" id="{D8765AC9-B8AB-CAFF-BF09-AE85BBCB6007}"/>
              </a:ext>
            </a:extLst>
          </p:cNvPr>
          <p:cNvSpPr/>
          <p:nvPr/>
        </p:nvSpPr>
        <p:spPr>
          <a:xfrm>
            <a:off x="3384996" y="5294418"/>
            <a:ext cx="1457528" cy="406400"/>
          </a:xfrm>
          <a:prstGeom prst="rect">
            <a:avLst/>
          </a:prstGeom>
          <a:solidFill>
            <a:srgbClr val="2034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NEXT</a:t>
            </a:r>
            <a:endParaRPr lang="en-US" sz="1400" dirty="0"/>
          </a:p>
        </p:txBody>
      </p:sp>
    </p:spTree>
    <p:custDataLst>
      <p:tags r:id="rId1"/>
    </p:custDataLst>
    <p:extLst>
      <p:ext uri="{BB962C8B-B14F-4D97-AF65-F5344CB8AC3E}">
        <p14:creationId xmlns:p14="http://schemas.microsoft.com/office/powerpoint/2010/main" val="1598382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Your</a:t>
            </a:r>
            <a:r>
              <a:rPr lang="fr-FR" dirty="0">
                <a:solidFill>
                  <a:schemeClr val="bg1"/>
                </a:solidFill>
                <a:latin typeface="+mj-lt"/>
              </a:rPr>
              <a:t> </a:t>
            </a:r>
            <a:r>
              <a:rPr lang="fr-FR" dirty="0" err="1">
                <a:solidFill>
                  <a:schemeClr val="bg1"/>
                </a:solidFill>
                <a:latin typeface="+mj-lt"/>
              </a:rPr>
              <a:t>B2B</a:t>
            </a:r>
            <a:r>
              <a:rPr lang="fr-FR" dirty="0">
                <a:solidFill>
                  <a:schemeClr val="bg1"/>
                </a:solidFill>
                <a:latin typeface="+mj-lt"/>
              </a:rPr>
              <a:t> contacts</a:t>
            </a:r>
          </a:p>
        </p:txBody>
      </p:sp>
      <p:sp>
        <p:nvSpPr>
          <p:cNvPr id="66" name="TextBox 65">
            <a:extLst>
              <a:ext uri="{FF2B5EF4-FFF2-40B4-BE49-F238E27FC236}">
                <a16:creationId xmlns:a16="http://schemas.microsoft.com/office/drawing/2014/main" id="{35839EB6-7E50-75DD-0552-F35C0B295FDE}"/>
              </a:ext>
            </a:extLst>
          </p:cNvPr>
          <p:cNvSpPr txBox="1"/>
          <p:nvPr/>
        </p:nvSpPr>
        <p:spPr>
          <a:xfrm>
            <a:off x="264318" y="1367522"/>
            <a:ext cx="9584531" cy="369332"/>
          </a:xfrm>
          <a:prstGeom prst="rect">
            <a:avLst/>
          </a:prstGeom>
          <a:noFill/>
        </p:spPr>
        <p:txBody>
          <a:bodyPr wrap="square">
            <a:spAutoFit/>
          </a:bodyPr>
          <a:lstStyle/>
          <a:p>
            <a:r>
              <a:rPr lang="en-US" b="1" dirty="0"/>
              <a:t>Identify your contact and their role in purchasing the vehicle.</a:t>
            </a:r>
            <a:endParaRPr lang="fr-FR" b="1" dirty="0"/>
          </a:p>
        </p:txBody>
      </p:sp>
      <p:sp>
        <p:nvSpPr>
          <p:cNvPr id="67" name="Rectangle 54">
            <a:extLst>
              <a:ext uri="{FF2B5EF4-FFF2-40B4-BE49-F238E27FC236}">
                <a16:creationId xmlns:a16="http://schemas.microsoft.com/office/drawing/2014/main" id="{09A3D5FB-0AB3-B215-B72C-6D77B99A7C96}"/>
              </a:ext>
            </a:extLst>
          </p:cNvPr>
          <p:cNvSpPr/>
          <p:nvPr/>
        </p:nvSpPr>
        <p:spPr>
          <a:xfrm>
            <a:off x="4145280" y="1842076"/>
            <a:ext cx="2471463" cy="593290"/>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Influencer</a:t>
            </a:r>
            <a:endParaRPr lang="en-US" b="1" dirty="0"/>
          </a:p>
        </p:txBody>
      </p:sp>
      <p:sp>
        <p:nvSpPr>
          <p:cNvPr id="68" name="Rectangle 54">
            <a:extLst>
              <a:ext uri="{FF2B5EF4-FFF2-40B4-BE49-F238E27FC236}">
                <a16:creationId xmlns:a16="http://schemas.microsoft.com/office/drawing/2014/main" id="{F2DAB98E-A5CB-F929-8AB7-6522E8D5E3EA}"/>
              </a:ext>
            </a:extLst>
          </p:cNvPr>
          <p:cNvSpPr/>
          <p:nvPr/>
        </p:nvSpPr>
        <p:spPr>
          <a:xfrm>
            <a:off x="1503680" y="1849238"/>
            <a:ext cx="2471463" cy="593290"/>
          </a:xfrm>
          <a:prstGeom prst="snip2Same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Decision</a:t>
            </a:r>
            <a:r>
              <a:rPr lang="fr-BE" b="1" dirty="0"/>
              <a:t> maker</a:t>
            </a:r>
            <a:endParaRPr lang="en-US" b="1" dirty="0"/>
          </a:p>
        </p:txBody>
      </p:sp>
      <p:sp>
        <p:nvSpPr>
          <p:cNvPr id="69" name="Rectangle 1">
            <a:extLst>
              <a:ext uri="{FF2B5EF4-FFF2-40B4-BE49-F238E27FC236}">
                <a16:creationId xmlns:a16="http://schemas.microsoft.com/office/drawing/2014/main" id="{C2B86312-F199-D8F4-BAC1-BBEB64AE3031}"/>
              </a:ext>
            </a:extLst>
          </p:cNvPr>
          <p:cNvSpPr/>
          <p:nvPr/>
        </p:nvSpPr>
        <p:spPr>
          <a:xfrm>
            <a:off x="1524000" y="2435366"/>
            <a:ext cx="7734343" cy="3594826"/>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675" h="3969543">
                <a:moveTo>
                  <a:pt x="0" y="7143"/>
                </a:moveTo>
                <a:lnTo>
                  <a:pt x="8446294" y="0"/>
                </a:lnTo>
                <a:cubicBezTo>
                  <a:pt x="8451850" y="1320800"/>
                  <a:pt x="8443119" y="2646362"/>
                  <a:pt x="8448675" y="3967162"/>
                </a:cubicBezTo>
                <a:lnTo>
                  <a:pt x="0" y="3969543"/>
                </a:lnTo>
                <a:lnTo>
                  <a:pt x="0" y="7143"/>
                </a:lnTo>
                <a:close/>
              </a:path>
            </a:pathLst>
          </a:custGeom>
          <a:solidFill>
            <a:schemeClr val="bg1"/>
          </a:solidFill>
          <a:ln w="38100">
            <a:solidFill>
              <a:srgbClr val="2538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1">
            <a:extLst>
              <a:ext uri="{FF2B5EF4-FFF2-40B4-BE49-F238E27FC236}">
                <a16:creationId xmlns:a16="http://schemas.microsoft.com/office/drawing/2014/main" id="{7089E18D-7524-91A5-4C55-8625CFFD0733}"/>
              </a:ext>
            </a:extLst>
          </p:cNvPr>
          <p:cNvSpPr/>
          <p:nvPr/>
        </p:nvSpPr>
        <p:spPr>
          <a:xfrm>
            <a:off x="1563601" y="2476894"/>
            <a:ext cx="7992352" cy="3529980"/>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8675"/>
              <a:gd name="connsiteY0" fmla="*/ 7143 h 3969543"/>
              <a:gd name="connsiteX1" fmla="*/ 8436677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0 w 8441462"/>
              <a:gd name="connsiteY3" fmla="*/ 3969543 h 3969543"/>
              <a:gd name="connsiteX4" fmla="*/ 0 w 8441462"/>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12023 w 8441462"/>
              <a:gd name="connsiteY3" fmla="*/ 3969543 h 3969543"/>
              <a:gd name="connsiteX4" fmla="*/ 0 w 8441462"/>
              <a:gd name="connsiteY4" fmla="*/ 7143 h 3969543"/>
              <a:gd name="connsiteX0" fmla="*/ 1157 w 8430597"/>
              <a:gd name="connsiteY0" fmla="*/ 7143 h 3969543"/>
              <a:gd name="connsiteX1" fmla="*/ 8425812 w 8430597"/>
              <a:gd name="connsiteY1" fmla="*/ 0 h 3969543"/>
              <a:gd name="connsiteX2" fmla="*/ 8430597 w 8430597"/>
              <a:gd name="connsiteY2" fmla="*/ 3967163 h 3969543"/>
              <a:gd name="connsiteX3" fmla="*/ 1158 w 8430597"/>
              <a:gd name="connsiteY3" fmla="*/ 3969543 h 3969543"/>
              <a:gd name="connsiteX4" fmla="*/ 1157 w 8430597"/>
              <a:gd name="connsiteY4" fmla="*/ 7143 h 3969543"/>
              <a:gd name="connsiteX0" fmla="*/ 7890 w 8430118"/>
              <a:gd name="connsiteY0" fmla="*/ 2291 h 3969543"/>
              <a:gd name="connsiteX1" fmla="*/ 8425333 w 8430118"/>
              <a:gd name="connsiteY1" fmla="*/ 0 h 3969543"/>
              <a:gd name="connsiteX2" fmla="*/ 8430118 w 8430118"/>
              <a:gd name="connsiteY2" fmla="*/ 3967163 h 3969543"/>
              <a:gd name="connsiteX3" fmla="*/ 679 w 8430118"/>
              <a:gd name="connsiteY3" fmla="*/ 3969543 h 3969543"/>
              <a:gd name="connsiteX4" fmla="*/ 7890 w 8430118"/>
              <a:gd name="connsiteY4" fmla="*/ 2291 h 3969543"/>
              <a:gd name="connsiteX0" fmla="*/ 1156 w 8423384"/>
              <a:gd name="connsiteY0" fmla="*/ 2291 h 3969543"/>
              <a:gd name="connsiteX1" fmla="*/ 8418599 w 8423384"/>
              <a:gd name="connsiteY1" fmla="*/ 0 h 3969543"/>
              <a:gd name="connsiteX2" fmla="*/ 8423384 w 8423384"/>
              <a:gd name="connsiteY2" fmla="*/ 3967163 h 3969543"/>
              <a:gd name="connsiteX3" fmla="*/ 1158 w 8423384"/>
              <a:gd name="connsiteY3" fmla="*/ 3969543 h 3969543"/>
              <a:gd name="connsiteX4" fmla="*/ 1156 w 8423384"/>
              <a:gd name="connsiteY4" fmla="*/ 2291 h 3969543"/>
              <a:gd name="connsiteX0" fmla="*/ 0 w 8431845"/>
              <a:gd name="connsiteY0" fmla="*/ 0 h 3972106"/>
              <a:gd name="connsiteX1" fmla="*/ 8427060 w 8431845"/>
              <a:gd name="connsiteY1" fmla="*/ 2563 h 3972106"/>
              <a:gd name="connsiteX2" fmla="*/ 8431845 w 8431845"/>
              <a:gd name="connsiteY2" fmla="*/ 3969726 h 3972106"/>
              <a:gd name="connsiteX3" fmla="*/ 9619 w 8431845"/>
              <a:gd name="connsiteY3" fmla="*/ 3972106 h 3972106"/>
              <a:gd name="connsiteX4" fmla="*/ 0 w 8431845"/>
              <a:gd name="connsiteY4" fmla="*/ 0 h 3972106"/>
              <a:gd name="connsiteX0" fmla="*/ 5593 w 8437438"/>
              <a:gd name="connsiteY0" fmla="*/ 0 h 3969726"/>
              <a:gd name="connsiteX1" fmla="*/ 8432653 w 8437438"/>
              <a:gd name="connsiteY1" fmla="*/ 2563 h 3969726"/>
              <a:gd name="connsiteX2" fmla="*/ 8437438 w 8437438"/>
              <a:gd name="connsiteY2" fmla="*/ 3969726 h 3969726"/>
              <a:gd name="connsiteX3" fmla="*/ 786 w 8437438"/>
              <a:gd name="connsiteY3" fmla="*/ 3969680 h 3969726"/>
              <a:gd name="connsiteX4" fmla="*/ 5593 w 8437438"/>
              <a:gd name="connsiteY4" fmla="*/ 0 h 3969726"/>
              <a:gd name="connsiteX0" fmla="*/ 5593 w 8451864"/>
              <a:gd name="connsiteY0" fmla="*/ 0 h 3969726"/>
              <a:gd name="connsiteX1" fmla="*/ 8432653 w 8451864"/>
              <a:gd name="connsiteY1" fmla="*/ 2563 h 3969726"/>
              <a:gd name="connsiteX2" fmla="*/ 8451864 w 8451864"/>
              <a:gd name="connsiteY2" fmla="*/ 3969726 h 3969726"/>
              <a:gd name="connsiteX3" fmla="*/ 786 w 8451864"/>
              <a:gd name="connsiteY3" fmla="*/ 3969680 h 3969726"/>
              <a:gd name="connsiteX4" fmla="*/ 5593 w 8451864"/>
              <a:gd name="connsiteY4" fmla="*/ 0 h 3969726"/>
              <a:gd name="connsiteX0" fmla="*/ 5593 w 8444651"/>
              <a:gd name="connsiteY0" fmla="*/ 0 h 3972152"/>
              <a:gd name="connsiteX1" fmla="*/ 8432653 w 8444651"/>
              <a:gd name="connsiteY1" fmla="*/ 2563 h 3972152"/>
              <a:gd name="connsiteX2" fmla="*/ 8444651 w 8444651"/>
              <a:gd name="connsiteY2" fmla="*/ 3972152 h 3972152"/>
              <a:gd name="connsiteX3" fmla="*/ 786 w 8444651"/>
              <a:gd name="connsiteY3" fmla="*/ 3969680 h 3972152"/>
              <a:gd name="connsiteX4" fmla="*/ 5593 w 8444651"/>
              <a:gd name="connsiteY4" fmla="*/ 0 h 3972152"/>
              <a:gd name="connsiteX0" fmla="*/ 5593 w 8448446"/>
              <a:gd name="connsiteY0" fmla="*/ 0 h 3972152"/>
              <a:gd name="connsiteX1" fmla="*/ 8447080 w 8448446"/>
              <a:gd name="connsiteY1" fmla="*/ 2563 h 3972152"/>
              <a:gd name="connsiteX2" fmla="*/ 8444651 w 8448446"/>
              <a:gd name="connsiteY2" fmla="*/ 3972152 h 3972152"/>
              <a:gd name="connsiteX3" fmla="*/ 786 w 8448446"/>
              <a:gd name="connsiteY3" fmla="*/ 3969680 h 3972152"/>
              <a:gd name="connsiteX4" fmla="*/ 5593 w 8448446"/>
              <a:gd name="connsiteY4" fmla="*/ 0 h 397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446" h="3972152">
                <a:moveTo>
                  <a:pt x="5593" y="0"/>
                </a:moveTo>
                <a:lnTo>
                  <a:pt x="8447080" y="2563"/>
                </a:lnTo>
                <a:cubicBezTo>
                  <a:pt x="8452636" y="1323363"/>
                  <a:pt x="8439095" y="2651352"/>
                  <a:pt x="8444651" y="3972152"/>
                </a:cubicBezTo>
                <a:lnTo>
                  <a:pt x="786" y="3969680"/>
                </a:lnTo>
                <a:cubicBezTo>
                  <a:pt x="-3222" y="2648880"/>
                  <a:pt x="9601" y="1320800"/>
                  <a:pt x="5593" y="0"/>
                </a:cubicBezTo>
                <a:close/>
              </a:path>
            </a:pathLst>
          </a:custGeom>
          <a:gradFill>
            <a:gsLst>
              <a:gs pos="0">
                <a:schemeClr val="bg1">
                  <a:alpha val="42000"/>
                </a:schemeClr>
              </a:gs>
              <a:gs pos="100000">
                <a:srgbClr val="0070C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4">
            <a:extLst>
              <a:ext uri="{FF2B5EF4-FFF2-40B4-BE49-F238E27FC236}">
                <a16:creationId xmlns:a16="http://schemas.microsoft.com/office/drawing/2014/main" id="{094D6198-133D-D32F-96F7-C40F1ADDC4AD}"/>
              </a:ext>
            </a:extLst>
          </p:cNvPr>
          <p:cNvSpPr/>
          <p:nvPr/>
        </p:nvSpPr>
        <p:spPr>
          <a:xfrm>
            <a:off x="6786880" y="1821312"/>
            <a:ext cx="2471463" cy="593290"/>
          </a:xfrm>
          <a:prstGeom prst="snip2Same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User</a:t>
            </a:r>
            <a:endParaRPr lang="en-US" b="1" dirty="0"/>
          </a:p>
        </p:txBody>
      </p:sp>
      <p:pic>
        <p:nvPicPr>
          <p:cNvPr id="75" name="Picture 74" descr="A person with his arms crossed&#10;&#10;Description automatically generated with low confidence">
            <a:extLst>
              <a:ext uri="{FF2B5EF4-FFF2-40B4-BE49-F238E27FC236}">
                <a16:creationId xmlns:a16="http://schemas.microsoft.com/office/drawing/2014/main" id="{B5B0E678-B9B7-CFF7-8A66-64893E05D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246" y="2609343"/>
            <a:ext cx="4897621" cy="3265081"/>
          </a:xfrm>
          <a:prstGeom prst="rect">
            <a:avLst/>
          </a:prstGeom>
        </p:spPr>
      </p:pic>
      <p:sp>
        <p:nvSpPr>
          <p:cNvPr id="76" name="TextBox 75">
            <a:extLst>
              <a:ext uri="{FF2B5EF4-FFF2-40B4-BE49-F238E27FC236}">
                <a16:creationId xmlns:a16="http://schemas.microsoft.com/office/drawing/2014/main" id="{33853E77-B9BE-2025-5679-3CEE48C679FE}"/>
              </a:ext>
            </a:extLst>
          </p:cNvPr>
          <p:cNvSpPr txBox="1"/>
          <p:nvPr/>
        </p:nvSpPr>
        <p:spPr>
          <a:xfrm>
            <a:off x="1587543" y="3495675"/>
            <a:ext cx="2387600" cy="1477328"/>
          </a:xfrm>
          <a:prstGeom prst="rect">
            <a:avLst/>
          </a:prstGeom>
          <a:noFill/>
        </p:spPr>
        <p:txBody>
          <a:bodyPr wrap="square">
            <a:spAutoFit/>
          </a:bodyPr>
          <a:lstStyle/>
          <a:p>
            <a:pPr algn="ctr"/>
            <a:r>
              <a:rPr lang="en-US" b="1" dirty="0">
                <a:solidFill>
                  <a:srgbClr val="253880"/>
                </a:solidFill>
              </a:rPr>
              <a:t>Who are you going to meet?</a:t>
            </a:r>
          </a:p>
          <a:p>
            <a:pPr algn="ctr"/>
            <a:endParaRPr lang="en-US" b="1" dirty="0">
              <a:solidFill>
                <a:srgbClr val="253880"/>
              </a:solidFill>
            </a:endParaRPr>
          </a:p>
          <a:p>
            <a:pPr algn="ctr"/>
            <a:r>
              <a:rPr lang="en-US" b="1" dirty="0">
                <a:solidFill>
                  <a:srgbClr val="253880"/>
                </a:solidFill>
              </a:rPr>
              <a:t>What interests them?</a:t>
            </a:r>
            <a:endParaRPr lang="fr-FR" b="1" dirty="0">
              <a:solidFill>
                <a:srgbClr val="253880"/>
              </a:solidFill>
            </a:endParaRPr>
          </a:p>
        </p:txBody>
      </p:sp>
      <p:sp>
        <p:nvSpPr>
          <p:cNvPr id="77" name="TextBox 76">
            <a:extLst>
              <a:ext uri="{FF2B5EF4-FFF2-40B4-BE49-F238E27FC236}">
                <a16:creationId xmlns:a16="http://schemas.microsoft.com/office/drawing/2014/main" id="{AD9BEDF6-5D77-C971-57EA-D12A0941691F}"/>
              </a:ext>
            </a:extLst>
          </p:cNvPr>
          <p:cNvSpPr txBox="1"/>
          <p:nvPr/>
        </p:nvSpPr>
        <p:spPr>
          <a:xfrm>
            <a:off x="178895" y="6385396"/>
            <a:ext cx="6110286" cy="307777"/>
          </a:xfrm>
          <a:prstGeom prst="rect">
            <a:avLst/>
          </a:prstGeom>
          <a:noFill/>
        </p:spPr>
        <p:txBody>
          <a:bodyPr wrap="square">
            <a:spAutoFit/>
          </a:bodyPr>
          <a:lstStyle/>
          <a:p>
            <a:r>
              <a:rPr lang="en-US" sz="1400" b="1" i="1" dirty="0">
                <a:solidFill>
                  <a:schemeClr val="bg1"/>
                </a:solidFill>
              </a:rPr>
              <a:t>Click on each profile for further details</a:t>
            </a:r>
            <a:endParaRPr lang="fr-FR" sz="1400" b="1" i="1" dirty="0">
              <a:solidFill>
                <a:schemeClr val="bg1"/>
              </a:solidFill>
            </a:endParaRPr>
          </a:p>
        </p:txBody>
      </p:sp>
    </p:spTree>
    <p:extLst>
      <p:ext uri="{BB962C8B-B14F-4D97-AF65-F5344CB8AC3E}">
        <p14:creationId xmlns:p14="http://schemas.microsoft.com/office/powerpoint/2010/main" val="30531142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Your</a:t>
            </a:r>
            <a:r>
              <a:rPr lang="fr-FR" dirty="0">
                <a:solidFill>
                  <a:schemeClr val="bg1"/>
                </a:solidFill>
                <a:latin typeface="+mj-lt"/>
              </a:rPr>
              <a:t> </a:t>
            </a:r>
            <a:r>
              <a:rPr lang="fr-FR" dirty="0" err="1">
                <a:solidFill>
                  <a:schemeClr val="bg1"/>
                </a:solidFill>
                <a:latin typeface="+mj-lt"/>
              </a:rPr>
              <a:t>B2B</a:t>
            </a:r>
            <a:r>
              <a:rPr lang="fr-FR" dirty="0">
                <a:solidFill>
                  <a:schemeClr val="bg1"/>
                </a:solidFill>
                <a:latin typeface="+mj-lt"/>
              </a:rPr>
              <a:t> contacts</a:t>
            </a:r>
          </a:p>
        </p:txBody>
      </p:sp>
      <p:sp>
        <p:nvSpPr>
          <p:cNvPr id="66" name="TextBox 65">
            <a:extLst>
              <a:ext uri="{FF2B5EF4-FFF2-40B4-BE49-F238E27FC236}">
                <a16:creationId xmlns:a16="http://schemas.microsoft.com/office/drawing/2014/main" id="{35839EB6-7E50-75DD-0552-F35C0B295FDE}"/>
              </a:ext>
            </a:extLst>
          </p:cNvPr>
          <p:cNvSpPr txBox="1"/>
          <p:nvPr/>
        </p:nvSpPr>
        <p:spPr>
          <a:xfrm>
            <a:off x="264318" y="1367522"/>
            <a:ext cx="9584531" cy="369332"/>
          </a:xfrm>
          <a:prstGeom prst="rect">
            <a:avLst/>
          </a:prstGeom>
          <a:noFill/>
        </p:spPr>
        <p:txBody>
          <a:bodyPr wrap="square">
            <a:spAutoFit/>
          </a:bodyPr>
          <a:lstStyle/>
          <a:p>
            <a:r>
              <a:rPr lang="en-US" b="1" dirty="0"/>
              <a:t>Identify your contact and their role in purchasing the vehicle.</a:t>
            </a:r>
            <a:endParaRPr lang="fr-FR" b="1" dirty="0"/>
          </a:p>
        </p:txBody>
      </p:sp>
      <p:sp>
        <p:nvSpPr>
          <p:cNvPr id="77" name="TextBox 76">
            <a:extLst>
              <a:ext uri="{FF2B5EF4-FFF2-40B4-BE49-F238E27FC236}">
                <a16:creationId xmlns:a16="http://schemas.microsoft.com/office/drawing/2014/main" id="{AD9BEDF6-5D77-C971-57EA-D12A0941691F}"/>
              </a:ext>
            </a:extLst>
          </p:cNvPr>
          <p:cNvSpPr txBox="1"/>
          <p:nvPr/>
        </p:nvSpPr>
        <p:spPr>
          <a:xfrm>
            <a:off x="178895" y="6385396"/>
            <a:ext cx="6110286" cy="307777"/>
          </a:xfrm>
          <a:prstGeom prst="rect">
            <a:avLst/>
          </a:prstGeom>
          <a:noFill/>
        </p:spPr>
        <p:txBody>
          <a:bodyPr wrap="square">
            <a:spAutoFit/>
          </a:bodyPr>
          <a:lstStyle/>
          <a:p>
            <a:r>
              <a:rPr lang="en-US" sz="1400" b="1" i="1" dirty="0">
                <a:solidFill>
                  <a:schemeClr val="bg1"/>
                </a:solidFill>
              </a:rPr>
              <a:t>Click on each profile for further details</a:t>
            </a:r>
            <a:endParaRPr lang="fr-FR" sz="1400" b="1" i="1" dirty="0">
              <a:solidFill>
                <a:schemeClr val="bg1"/>
              </a:solidFill>
            </a:endParaRPr>
          </a:p>
        </p:txBody>
      </p:sp>
      <p:sp>
        <p:nvSpPr>
          <p:cNvPr id="14" name="Rectangle 54">
            <a:extLst>
              <a:ext uri="{FF2B5EF4-FFF2-40B4-BE49-F238E27FC236}">
                <a16:creationId xmlns:a16="http://schemas.microsoft.com/office/drawing/2014/main" id="{66FC2952-ED56-5B8E-8E09-0E63E958B73E}"/>
              </a:ext>
            </a:extLst>
          </p:cNvPr>
          <p:cNvSpPr/>
          <p:nvPr/>
        </p:nvSpPr>
        <p:spPr>
          <a:xfrm>
            <a:off x="1503680" y="1782563"/>
            <a:ext cx="2471463" cy="593290"/>
          </a:xfrm>
          <a:prstGeom prst="snip2SameRect">
            <a:avLst/>
          </a:prstGeom>
          <a:solidFill>
            <a:srgbClr val="253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Decision</a:t>
            </a:r>
            <a:r>
              <a:rPr lang="fr-BE" b="1" dirty="0"/>
              <a:t> maker</a:t>
            </a:r>
            <a:endParaRPr lang="en-US" b="1" dirty="0"/>
          </a:p>
        </p:txBody>
      </p:sp>
      <p:sp>
        <p:nvSpPr>
          <p:cNvPr id="15" name="Rectangle 1">
            <a:extLst>
              <a:ext uri="{FF2B5EF4-FFF2-40B4-BE49-F238E27FC236}">
                <a16:creationId xmlns:a16="http://schemas.microsoft.com/office/drawing/2014/main" id="{083A15A2-FAD8-125E-FBB7-17884F369517}"/>
              </a:ext>
            </a:extLst>
          </p:cNvPr>
          <p:cNvSpPr/>
          <p:nvPr/>
        </p:nvSpPr>
        <p:spPr>
          <a:xfrm>
            <a:off x="1563601" y="2410219"/>
            <a:ext cx="7992352" cy="3529980"/>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8675"/>
              <a:gd name="connsiteY0" fmla="*/ 7143 h 3969543"/>
              <a:gd name="connsiteX1" fmla="*/ 8436677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0 w 8441462"/>
              <a:gd name="connsiteY3" fmla="*/ 3969543 h 3969543"/>
              <a:gd name="connsiteX4" fmla="*/ 0 w 8441462"/>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12023 w 8441462"/>
              <a:gd name="connsiteY3" fmla="*/ 3969543 h 3969543"/>
              <a:gd name="connsiteX4" fmla="*/ 0 w 8441462"/>
              <a:gd name="connsiteY4" fmla="*/ 7143 h 3969543"/>
              <a:gd name="connsiteX0" fmla="*/ 1157 w 8430597"/>
              <a:gd name="connsiteY0" fmla="*/ 7143 h 3969543"/>
              <a:gd name="connsiteX1" fmla="*/ 8425812 w 8430597"/>
              <a:gd name="connsiteY1" fmla="*/ 0 h 3969543"/>
              <a:gd name="connsiteX2" fmla="*/ 8430597 w 8430597"/>
              <a:gd name="connsiteY2" fmla="*/ 3967163 h 3969543"/>
              <a:gd name="connsiteX3" fmla="*/ 1158 w 8430597"/>
              <a:gd name="connsiteY3" fmla="*/ 3969543 h 3969543"/>
              <a:gd name="connsiteX4" fmla="*/ 1157 w 8430597"/>
              <a:gd name="connsiteY4" fmla="*/ 7143 h 3969543"/>
              <a:gd name="connsiteX0" fmla="*/ 7890 w 8430118"/>
              <a:gd name="connsiteY0" fmla="*/ 2291 h 3969543"/>
              <a:gd name="connsiteX1" fmla="*/ 8425333 w 8430118"/>
              <a:gd name="connsiteY1" fmla="*/ 0 h 3969543"/>
              <a:gd name="connsiteX2" fmla="*/ 8430118 w 8430118"/>
              <a:gd name="connsiteY2" fmla="*/ 3967163 h 3969543"/>
              <a:gd name="connsiteX3" fmla="*/ 679 w 8430118"/>
              <a:gd name="connsiteY3" fmla="*/ 3969543 h 3969543"/>
              <a:gd name="connsiteX4" fmla="*/ 7890 w 8430118"/>
              <a:gd name="connsiteY4" fmla="*/ 2291 h 3969543"/>
              <a:gd name="connsiteX0" fmla="*/ 1156 w 8423384"/>
              <a:gd name="connsiteY0" fmla="*/ 2291 h 3969543"/>
              <a:gd name="connsiteX1" fmla="*/ 8418599 w 8423384"/>
              <a:gd name="connsiteY1" fmla="*/ 0 h 3969543"/>
              <a:gd name="connsiteX2" fmla="*/ 8423384 w 8423384"/>
              <a:gd name="connsiteY2" fmla="*/ 3967163 h 3969543"/>
              <a:gd name="connsiteX3" fmla="*/ 1158 w 8423384"/>
              <a:gd name="connsiteY3" fmla="*/ 3969543 h 3969543"/>
              <a:gd name="connsiteX4" fmla="*/ 1156 w 8423384"/>
              <a:gd name="connsiteY4" fmla="*/ 2291 h 3969543"/>
              <a:gd name="connsiteX0" fmla="*/ 0 w 8431845"/>
              <a:gd name="connsiteY0" fmla="*/ 0 h 3972106"/>
              <a:gd name="connsiteX1" fmla="*/ 8427060 w 8431845"/>
              <a:gd name="connsiteY1" fmla="*/ 2563 h 3972106"/>
              <a:gd name="connsiteX2" fmla="*/ 8431845 w 8431845"/>
              <a:gd name="connsiteY2" fmla="*/ 3969726 h 3972106"/>
              <a:gd name="connsiteX3" fmla="*/ 9619 w 8431845"/>
              <a:gd name="connsiteY3" fmla="*/ 3972106 h 3972106"/>
              <a:gd name="connsiteX4" fmla="*/ 0 w 8431845"/>
              <a:gd name="connsiteY4" fmla="*/ 0 h 3972106"/>
              <a:gd name="connsiteX0" fmla="*/ 5593 w 8437438"/>
              <a:gd name="connsiteY0" fmla="*/ 0 h 3969726"/>
              <a:gd name="connsiteX1" fmla="*/ 8432653 w 8437438"/>
              <a:gd name="connsiteY1" fmla="*/ 2563 h 3969726"/>
              <a:gd name="connsiteX2" fmla="*/ 8437438 w 8437438"/>
              <a:gd name="connsiteY2" fmla="*/ 3969726 h 3969726"/>
              <a:gd name="connsiteX3" fmla="*/ 786 w 8437438"/>
              <a:gd name="connsiteY3" fmla="*/ 3969680 h 3969726"/>
              <a:gd name="connsiteX4" fmla="*/ 5593 w 8437438"/>
              <a:gd name="connsiteY4" fmla="*/ 0 h 3969726"/>
              <a:gd name="connsiteX0" fmla="*/ 5593 w 8451864"/>
              <a:gd name="connsiteY0" fmla="*/ 0 h 3969726"/>
              <a:gd name="connsiteX1" fmla="*/ 8432653 w 8451864"/>
              <a:gd name="connsiteY1" fmla="*/ 2563 h 3969726"/>
              <a:gd name="connsiteX2" fmla="*/ 8451864 w 8451864"/>
              <a:gd name="connsiteY2" fmla="*/ 3969726 h 3969726"/>
              <a:gd name="connsiteX3" fmla="*/ 786 w 8451864"/>
              <a:gd name="connsiteY3" fmla="*/ 3969680 h 3969726"/>
              <a:gd name="connsiteX4" fmla="*/ 5593 w 8451864"/>
              <a:gd name="connsiteY4" fmla="*/ 0 h 3969726"/>
              <a:gd name="connsiteX0" fmla="*/ 5593 w 8444651"/>
              <a:gd name="connsiteY0" fmla="*/ 0 h 3972152"/>
              <a:gd name="connsiteX1" fmla="*/ 8432653 w 8444651"/>
              <a:gd name="connsiteY1" fmla="*/ 2563 h 3972152"/>
              <a:gd name="connsiteX2" fmla="*/ 8444651 w 8444651"/>
              <a:gd name="connsiteY2" fmla="*/ 3972152 h 3972152"/>
              <a:gd name="connsiteX3" fmla="*/ 786 w 8444651"/>
              <a:gd name="connsiteY3" fmla="*/ 3969680 h 3972152"/>
              <a:gd name="connsiteX4" fmla="*/ 5593 w 8444651"/>
              <a:gd name="connsiteY4" fmla="*/ 0 h 3972152"/>
              <a:gd name="connsiteX0" fmla="*/ 5593 w 8448446"/>
              <a:gd name="connsiteY0" fmla="*/ 0 h 3972152"/>
              <a:gd name="connsiteX1" fmla="*/ 8447080 w 8448446"/>
              <a:gd name="connsiteY1" fmla="*/ 2563 h 3972152"/>
              <a:gd name="connsiteX2" fmla="*/ 8444651 w 8448446"/>
              <a:gd name="connsiteY2" fmla="*/ 3972152 h 3972152"/>
              <a:gd name="connsiteX3" fmla="*/ 786 w 8448446"/>
              <a:gd name="connsiteY3" fmla="*/ 3969680 h 3972152"/>
              <a:gd name="connsiteX4" fmla="*/ 5593 w 8448446"/>
              <a:gd name="connsiteY4" fmla="*/ 0 h 397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446" h="3972152">
                <a:moveTo>
                  <a:pt x="5593" y="0"/>
                </a:moveTo>
                <a:lnTo>
                  <a:pt x="8447080" y="2563"/>
                </a:lnTo>
                <a:cubicBezTo>
                  <a:pt x="8452636" y="1323363"/>
                  <a:pt x="8439095" y="2651352"/>
                  <a:pt x="8444651" y="3972152"/>
                </a:cubicBezTo>
                <a:lnTo>
                  <a:pt x="786" y="3969680"/>
                </a:lnTo>
                <a:cubicBezTo>
                  <a:pt x="-3222" y="2648880"/>
                  <a:pt x="9601" y="1320800"/>
                  <a:pt x="5593" y="0"/>
                </a:cubicBezTo>
                <a:close/>
              </a:path>
            </a:pathLst>
          </a:custGeom>
          <a:gradFill>
            <a:gsLst>
              <a:gs pos="0">
                <a:schemeClr val="bg1">
                  <a:alpha val="42000"/>
                </a:schemeClr>
              </a:gs>
              <a:gs pos="100000">
                <a:srgbClr val="0070C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4">
            <a:extLst>
              <a:ext uri="{FF2B5EF4-FFF2-40B4-BE49-F238E27FC236}">
                <a16:creationId xmlns:a16="http://schemas.microsoft.com/office/drawing/2014/main" id="{7B4775D9-4495-4F8F-F47F-1B2FA60FDC97}"/>
              </a:ext>
            </a:extLst>
          </p:cNvPr>
          <p:cNvSpPr/>
          <p:nvPr/>
        </p:nvSpPr>
        <p:spPr>
          <a:xfrm>
            <a:off x="4145280" y="1775401"/>
            <a:ext cx="2471463" cy="593290"/>
          </a:xfrm>
          <a:prstGeom prst="snip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Influencer</a:t>
            </a:r>
            <a:endParaRPr lang="en-US" b="1" dirty="0"/>
          </a:p>
        </p:txBody>
      </p:sp>
      <p:sp>
        <p:nvSpPr>
          <p:cNvPr id="17" name="Rectangle 54">
            <a:extLst>
              <a:ext uri="{FF2B5EF4-FFF2-40B4-BE49-F238E27FC236}">
                <a16:creationId xmlns:a16="http://schemas.microsoft.com/office/drawing/2014/main" id="{73A299D4-7D54-A935-1AA9-B87E818DD473}"/>
              </a:ext>
            </a:extLst>
          </p:cNvPr>
          <p:cNvSpPr/>
          <p:nvPr/>
        </p:nvSpPr>
        <p:spPr>
          <a:xfrm>
            <a:off x="6786880" y="1754637"/>
            <a:ext cx="2471463" cy="593290"/>
          </a:xfrm>
          <a:prstGeom prst="snip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User</a:t>
            </a:r>
            <a:endParaRPr lang="en-US" b="1" dirty="0"/>
          </a:p>
        </p:txBody>
      </p:sp>
      <p:sp>
        <p:nvSpPr>
          <p:cNvPr id="18" name="Rectangle 1">
            <a:extLst>
              <a:ext uri="{FF2B5EF4-FFF2-40B4-BE49-F238E27FC236}">
                <a16:creationId xmlns:a16="http://schemas.microsoft.com/office/drawing/2014/main" id="{74644060-E188-9324-3FBF-9B8AA97CC379}"/>
              </a:ext>
            </a:extLst>
          </p:cNvPr>
          <p:cNvSpPr/>
          <p:nvPr/>
        </p:nvSpPr>
        <p:spPr>
          <a:xfrm>
            <a:off x="1524000" y="2368691"/>
            <a:ext cx="7734343" cy="3594826"/>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675" h="3969543">
                <a:moveTo>
                  <a:pt x="0" y="7143"/>
                </a:moveTo>
                <a:lnTo>
                  <a:pt x="8446294" y="0"/>
                </a:lnTo>
                <a:cubicBezTo>
                  <a:pt x="8451850" y="1320800"/>
                  <a:pt x="8443119" y="2646362"/>
                  <a:pt x="8448675" y="3967162"/>
                </a:cubicBezTo>
                <a:lnTo>
                  <a:pt x="0" y="3969543"/>
                </a:lnTo>
                <a:lnTo>
                  <a:pt x="0" y="7143"/>
                </a:lnTo>
                <a:close/>
              </a:path>
            </a:pathLst>
          </a:custGeom>
          <a:solidFill>
            <a:schemeClr val="bg1"/>
          </a:solidFill>
          <a:ln w="38100">
            <a:solidFill>
              <a:srgbClr val="2538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5">
            <a:extLst>
              <a:ext uri="{FF2B5EF4-FFF2-40B4-BE49-F238E27FC236}">
                <a16:creationId xmlns:a16="http://schemas.microsoft.com/office/drawing/2014/main" id="{ED0E8C99-B705-AB60-1095-7E54AB5E2102}"/>
              </a:ext>
            </a:extLst>
          </p:cNvPr>
          <p:cNvSpPr txBox="1">
            <a:spLocks/>
          </p:cNvSpPr>
          <p:nvPr/>
        </p:nvSpPr>
        <p:spPr>
          <a:xfrm>
            <a:off x="1751731" y="2709818"/>
            <a:ext cx="7269439" cy="270176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lvl="1" indent="-176213"/>
            <a:r>
              <a:rPr lang="fr-BE" sz="1800" b="1" dirty="0" err="1">
                <a:solidFill>
                  <a:srgbClr val="253880"/>
                </a:solidFill>
              </a:rPr>
              <a:t>Managing</a:t>
            </a:r>
            <a:r>
              <a:rPr lang="fr-BE" sz="1800" b="1" dirty="0">
                <a:solidFill>
                  <a:srgbClr val="253880"/>
                </a:solidFill>
              </a:rPr>
              <a:t> </a:t>
            </a:r>
            <a:r>
              <a:rPr lang="fr-BE" sz="1800" b="1" dirty="0" err="1">
                <a:solidFill>
                  <a:srgbClr val="253880"/>
                </a:solidFill>
              </a:rPr>
              <a:t>Director</a:t>
            </a:r>
            <a:endParaRPr lang="fr-BE" sz="1800" b="1" dirty="0">
              <a:solidFill>
                <a:srgbClr val="253880"/>
              </a:solidFill>
            </a:endParaRPr>
          </a:p>
          <a:p>
            <a:pPr marL="633413" lvl="2" indent="-176213"/>
            <a:r>
              <a:rPr lang="en-US" sz="1400" dirty="0"/>
              <a:t>Final decision maker. They rely on opinions and recommendations from the Board of Directors</a:t>
            </a:r>
            <a:r>
              <a:rPr lang="fr-FR" sz="1400" dirty="0"/>
              <a:t>.</a:t>
            </a:r>
            <a:endParaRPr lang="fr-BE" sz="1400" dirty="0"/>
          </a:p>
          <a:p>
            <a:pPr marL="176213" lvl="1" indent="-176213"/>
            <a:r>
              <a:rPr lang="fr-BE" sz="1800" b="1" dirty="0">
                <a:solidFill>
                  <a:srgbClr val="253880"/>
                </a:solidFill>
              </a:rPr>
              <a:t>Human </a:t>
            </a:r>
            <a:r>
              <a:rPr lang="fr-BE" sz="1800" b="1" dirty="0" err="1">
                <a:solidFill>
                  <a:srgbClr val="253880"/>
                </a:solidFill>
              </a:rPr>
              <a:t>Resources</a:t>
            </a:r>
            <a:r>
              <a:rPr lang="fr-BE" sz="1800" b="1" dirty="0">
                <a:solidFill>
                  <a:srgbClr val="253880"/>
                </a:solidFill>
              </a:rPr>
              <a:t> </a:t>
            </a:r>
            <a:r>
              <a:rPr lang="fr-BE" sz="1800" b="1" dirty="0" err="1">
                <a:solidFill>
                  <a:srgbClr val="253880"/>
                </a:solidFill>
              </a:rPr>
              <a:t>Director</a:t>
            </a:r>
            <a:endParaRPr lang="fr-BE" sz="1800" b="1" dirty="0">
              <a:solidFill>
                <a:srgbClr val="253880"/>
              </a:solidFill>
            </a:endParaRPr>
          </a:p>
          <a:p>
            <a:pPr marL="633413" lvl="2" indent="-176213"/>
            <a:r>
              <a:rPr lang="en-US" sz="1400" dirty="0"/>
              <a:t>Concerned about “social harmony”, employee safety and motivation</a:t>
            </a:r>
            <a:r>
              <a:rPr lang="fr-FR" sz="1400" dirty="0"/>
              <a:t>.</a:t>
            </a:r>
            <a:endParaRPr lang="fr-BE" sz="1400" dirty="0"/>
          </a:p>
          <a:p>
            <a:pPr marL="176213" lvl="1" indent="-176213"/>
            <a:r>
              <a:rPr lang="fr-BE" sz="1800" b="1" dirty="0">
                <a:solidFill>
                  <a:srgbClr val="253880"/>
                </a:solidFill>
              </a:rPr>
              <a:t>Financial / </a:t>
            </a:r>
            <a:r>
              <a:rPr lang="fr-BE" sz="1800" b="1" dirty="0" err="1">
                <a:solidFill>
                  <a:srgbClr val="253880"/>
                </a:solidFill>
              </a:rPr>
              <a:t>Purchasing</a:t>
            </a:r>
            <a:r>
              <a:rPr lang="fr-BE" sz="1800" b="1" dirty="0">
                <a:solidFill>
                  <a:srgbClr val="253880"/>
                </a:solidFill>
              </a:rPr>
              <a:t> </a:t>
            </a:r>
            <a:r>
              <a:rPr lang="fr-BE" sz="1800" b="1" dirty="0" err="1">
                <a:solidFill>
                  <a:srgbClr val="253880"/>
                </a:solidFill>
              </a:rPr>
              <a:t>Director</a:t>
            </a:r>
            <a:endParaRPr lang="fr-BE" sz="1800" b="1" dirty="0">
              <a:solidFill>
                <a:srgbClr val="253880"/>
              </a:solidFill>
            </a:endParaRPr>
          </a:p>
          <a:p>
            <a:pPr marL="633413" lvl="2" indent="-176213"/>
            <a:r>
              <a:rPr lang="en-US" sz="1400" dirty="0"/>
              <a:t>Concerned about costs and remaining within budget</a:t>
            </a:r>
            <a:r>
              <a:rPr lang="fr-FR" sz="1400" dirty="0"/>
              <a:t>.</a:t>
            </a:r>
          </a:p>
          <a:p>
            <a:pPr marL="176213" lvl="1" indent="-176213"/>
            <a:r>
              <a:rPr lang="fr-FR" sz="1800" b="1" dirty="0">
                <a:solidFill>
                  <a:srgbClr val="253880"/>
                </a:solidFill>
              </a:rPr>
              <a:t>Marketing </a:t>
            </a:r>
            <a:r>
              <a:rPr lang="fr-FR" sz="1800" b="1" dirty="0" err="1">
                <a:solidFill>
                  <a:srgbClr val="253880"/>
                </a:solidFill>
              </a:rPr>
              <a:t>Director</a:t>
            </a:r>
            <a:endParaRPr lang="fr-FR" sz="1800" b="1" dirty="0">
              <a:solidFill>
                <a:srgbClr val="253880"/>
              </a:solidFill>
            </a:endParaRPr>
          </a:p>
          <a:p>
            <a:pPr marL="633413" lvl="2" indent="-176213"/>
            <a:r>
              <a:rPr lang="en-US" sz="1400" dirty="0"/>
              <a:t>Concerned about the company’s (green) image and the fleet remaining in good condition</a:t>
            </a:r>
            <a:r>
              <a:rPr lang="fr-FR" sz="1400" dirty="0"/>
              <a:t>.</a:t>
            </a:r>
          </a:p>
        </p:txBody>
      </p:sp>
    </p:spTree>
    <p:custDataLst>
      <p:tags r:id="rId1"/>
    </p:custDataLst>
    <p:extLst>
      <p:ext uri="{BB962C8B-B14F-4D97-AF65-F5344CB8AC3E}">
        <p14:creationId xmlns:p14="http://schemas.microsoft.com/office/powerpoint/2010/main" val="538395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Your</a:t>
            </a:r>
            <a:r>
              <a:rPr lang="fr-FR" dirty="0">
                <a:solidFill>
                  <a:schemeClr val="bg1"/>
                </a:solidFill>
                <a:latin typeface="+mj-lt"/>
              </a:rPr>
              <a:t> </a:t>
            </a:r>
            <a:r>
              <a:rPr lang="fr-FR" dirty="0" err="1">
                <a:solidFill>
                  <a:schemeClr val="bg1"/>
                </a:solidFill>
                <a:latin typeface="+mj-lt"/>
              </a:rPr>
              <a:t>B2B</a:t>
            </a:r>
            <a:r>
              <a:rPr lang="fr-FR" dirty="0">
                <a:solidFill>
                  <a:schemeClr val="bg1"/>
                </a:solidFill>
                <a:latin typeface="+mj-lt"/>
              </a:rPr>
              <a:t> contacts</a:t>
            </a:r>
          </a:p>
        </p:txBody>
      </p:sp>
      <p:sp>
        <p:nvSpPr>
          <p:cNvPr id="66" name="TextBox 65">
            <a:extLst>
              <a:ext uri="{FF2B5EF4-FFF2-40B4-BE49-F238E27FC236}">
                <a16:creationId xmlns:a16="http://schemas.microsoft.com/office/drawing/2014/main" id="{35839EB6-7E50-75DD-0552-F35C0B295FDE}"/>
              </a:ext>
            </a:extLst>
          </p:cNvPr>
          <p:cNvSpPr txBox="1"/>
          <p:nvPr/>
        </p:nvSpPr>
        <p:spPr>
          <a:xfrm>
            <a:off x="264318" y="1367522"/>
            <a:ext cx="9584531" cy="369332"/>
          </a:xfrm>
          <a:prstGeom prst="rect">
            <a:avLst/>
          </a:prstGeom>
          <a:noFill/>
        </p:spPr>
        <p:txBody>
          <a:bodyPr wrap="square">
            <a:spAutoFit/>
          </a:bodyPr>
          <a:lstStyle/>
          <a:p>
            <a:r>
              <a:rPr lang="en-US" b="1" dirty="0"/>
              <a:t>Identify your contact and their role in purchasing the vehicle.</a:t>
            </a:r>
            <a:endParaRPr lang="fr-FR" b="1" dirty="0"/>
          </a:p>
        </p:txBody>
      </p:sp>
      <p:sp>
        <p:nvSpPr>
          <p:cNvPr id="77" name="TextBox 76">
            <a:extLst>
              <a:ext uri="{FF2B5EF4-FFF2-40B4-BE49-F238E27FC236}">
                <a16:creationId xmlns:a16="http://schemas.microsoft.com/office/drawing/2014/main" id="{AD9BEDF6-5D77-C971-57EA-D12A0941691F}"/>
              </a:ext>
            </a:extLst>
          </p:cNvPr>
          <p:cNvSpPr txBox="1"/>
          <p:nvPr/>
        </p:nvSpPr>
        <p:spPr>
          <a:xfrm>
            <a:off x="178895" y="6385396"/>
            <a:ext cx="6110286" cy="307777"/>
          </a:xfrm>
          <a:prstGeom prst="rect">
            <a:avLst/>
          </a:prstGeom>
          <a:noFill/>
        </p:spPr>
        <p:txBody>
          <a:bodyPr wrap="square">
            <a:spAutoFit/>
          </a:bodyPr>
          <a:lstStyle/>
          <a:p>
            <a:r>
              <a:rPr lang="en-US" sz="1400" b="1" i="1" dirty="0">
                <a:solidFill>
                  <a:schemeClr val="bg1"/>
                </a:solidFill>
              </a:rPr>
              <a:t>Click on each profile for further details</a:t>
            </a:r>
            <a:endParaRPr lang="fr-FR" sz="1400" b="1" i="1" dirty="0">
              <a:solidFill>
                <a:schemeClr val="bg1"/>
              </a:solidFill>
            </a:endParaRPr>
          </a:p>
        </p:txBody>
      </p:sp>
      <p:sp>
        <p:nvSpPr>
          <p:cNvPr id="13" name="Rectangle 54">
            <a:extLst>
              <a:ext uri="{FF2B5EF4-FFF2-40B4-BE49-F238E27FC236}">
                <a16:creationId xmlns:a16="http://schemas.microsoft.com/office/drawing/2014/main" id="{7B089F22-F3B6-4C26-4C4E-F6D9CB276BBA}"/>
              </a:ext>
            </a:extLst>
          </p:cNvPr>
          <p:cNvSpPr/>
          <p:nvPr/>
        </p:nvSpPr>
        <p:spPr>
          <a:xfrm>
            <a:off x="4145280" y="1775401"/>
            <a:ext cx="2471463" cy="593290"/>
          </a:xfrm>
          <a:prstGeom prst="snip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Influencer</a:t>
            </a:r>
            <a:endParaRPr lang="en-US" b="1" dirty="0"/>
          </a:p>
        </p:txBody>
      </p:sp>
      <p:sp>
        <p:nvSpPr>
          <p:cNvPr id="20" name="Rectangle 54">
            <a:extLst>
              <a:ext uri="{FF2B5EF4-FFF2-40B4-BE49-F238E27FC236}">
                <a16:creationId xmlns:a16="http://schemas.microsoft.com/office/drawing/2014/main" id="{294E3265-8B19-1C53-D915-0B5ABEFB628D}"/>
              </a:ext>
            </a:extLst>
          </p:cNvPr>
          <p:cNvSpPr/>
          <p:nvPr/>
        </p:nvSpPr>
        <p:spPr>
          <a:xfrm>
            <a:off x="1503680" y="1782563"/>
            <a:ext cx="2471463" cy="593290"/>
          </a:xfrm>
          <a:prstGeom prst="snip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Decision</a:t>
            </a:r>
            <a:r>
              <a:rPr lang="fr-BE" b="1" dirty="0"/>
              <a:t> maker</a:t>
            </a:r>
            <a:endParaRPr lang="en-US" b="1" dirty="0"/>
          </a:p>
        </p:txBody>
      </p:sp>
      <p:sp>
        <p:nvSpPr>
          <p:cNvPr id="21" name="Rectangle 1">
            <a:extLst>
              <a:ext uri="{FF2B5EF4-FFF2-40B4-BE49-F238E27FC236}">
                <a16:creationId xmlns:a16="http://schemas.microsoft.com/office/drawing/2014/main" id="{211589FD-3BD4-4CDA-DE48-AFA951FECE96}"/>
              </a:ext>
            </a:extLst>
          </p:cNvPr>
          <p:cNvSpPr/>
          <p:nvPr/>
        </p:nvSpPr>
        <p:spPr>
          <a:xfrm>
            <a:off x="1563601" y="2410219"/>
            <a:ext cx="7992352" cy="3529980"/>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8675"/>
              <a:gd name="connsiteY0" fmla="*/ 7143 h 3969543"/>
              <a:gd name="connsiteX1" fmla="*/ 8436677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0 w 8441462"/>
              <a:gd name="connsiteY3" fmla="*/ 3969543 h 3969543"/>
              <a:gd name="connsiteX4" fmla="*/ 0 w 8441462"/>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12023 w 8441462"/>
              <a:gd name="connsiteY3" fmla="*/ 3969543 h 3969543"/>
              <a:gd name="connsiteX4" fmla="*/ 0 w 8441462"/>
              <a:gd name="connsiteY4" fmla="*/ 7143 h 3969543"/>
              <a:gd name="connsiteX0" fmla="*/ 1157 w 8430597"/>
              <a:gd name="connsiteY0" fmla="*/ 7143 h 3969543"/>
              <a:gd name="connsiteX1" fmla="*/ 8425812 w 8430597"/>
              <a:gd name="connsiteY1" fmla="*/ 0 h 3969543"/>
              <a:gd name="connsiteX2" fmla="*/ 8430597 w 8430597"/>
              <a:gd name="connsiteY2" fmla="*/ 3967163 h 3969543"/>
              <a:gd name="connsiteX3" fmla="*/ 1158 w 8430597"/>
              <a:gd name="connsiteY3" fmla="*/ 3969543 h 3969543"/>
              <a:gd name="connsiteX4" fmla="*/ 1157 w 8430597"/>
              <a:gd name="connsiteY4" fmla="*/ 7143 h 3969543"/>
              <a:gd name="connsiteX0" fmla="*/ 7890 w 8430118"/>
              <a:gd name="connsiteY0" fmla="*/ 2291 h 3969543"/>
              <a:gd name="connsiteX1" fmla="*/ 8425333 w 8430118"/>
              <a:gd name="connsiteY1" fmla="*/ 0 h 3969543"/>
              <a:gd name="connsiteX2" fmla="*/ 8430118 w 8430118"/>
              <a:gd name="connsiteY2" fmla="*/ 3967163 h 3969543"/>
              <a:gd name="connsiteX3" fmla="*/ 679 w 8430118"/>
              <a:gd name="connsiteY3" fmla="*/ 3969543 h 3969543"/>
              <a:gd name="connsiteX4" fmla="*/ 7890 w 8430118"/>
              <a:gd name="connsiteY4" fmla="*/ 2291 h 3969543"/>
              <a:gd name="connsiteX0" fmla="*/ 1156 w 8423384"/>
              <a:gd name="connsiteY0" fmla="*/ 2291 h 3969543"/>
              <a:gd name="connsiteX1" fmla="*/ 8418599 w 8423384"/>
              <a:gd name="connsiteY1" fmla="*/ 0 h 3969543"/>
              <a:gd name="connsiteX2" fmla="*/ 8423384 w 8423384"/>
              <a:gd name="connsiteY2" fmla="*/ 3967163 h 3969543"/>
              <a:gd name="connsiteX3" fmla="*/ 1158 w 8423384"/>
              <a:gd name="connsiteY3" fmla="*/ 3969543 h 3969543"/>
              <a:gd name="connsiteX4" fmla="*/ 1156 w 8423384"/>
              <a:gd name="connsiteY4" fmla="*/ 2291 h 3969543"/>
              <a:gd name="connsiteX0" fmla="*/ 0 w 8431845"/>
              <a:gd name="connsiteY0" fmla="*/ 0 h 3972106"/>
              <a:gd name="connsiteX1" fmla="*/ 8427060 w 8431845"/>
              <a:gd name="connsiteY1" fmla="*/ 2563 h 3972106"/>
              <a:gd name="connsiteX2" fmla="*/ 8431845 w 8431845"/>
              <a:gd name="connsiteY2" fmla="*/ 3969726 h 3972106"/>
              <a:gd name="connsiteX3" fmla="*/ 9619 w 8431845"/>
              <a:gd name="connsiteY3" fmla="*/ 3972106 h 3972106"/>
              <a:gd name="connsiteX4" fmla="*/ 0 w 8431845"/>
              <a:gd name="connsiteY4" fmla="*/ 0 h 3972106"/>
              <a:gd name="connsiteX0" fmla="*/ 5593 w 8437438"/>
              <a:gd name="connsiteY0" fmla="*/ 0 h 3969726"/>
              <a:gd name="connsiteX1" fmla="*/ 8432653 w 8437438"/>
              <a:gd name="connsiteY1" fmla="*/ 2563 h 3969726"/>
              <a:gd name="connsiteX2" fmla="*/ 8437438 w 8437438"/>
              <a:gd name="connsiteY2" fmla="*/ 3969726 h 3969726"/>
              <a:gd name="connsiteX3" fmla="*/ 786 w 8437438"/>
              <a:gd name="connsiteY3" fmla="*/ 3969680 h 3969726"/>
              <a:gd name="connsiteX4" fmla="*/ 5593 w 8437438"/>
              <a:gd name="connsiteY4" fmla="*/ 0 h 3969726"/>
              <a:gd name="connsiteX0" fmla="*/ 5593 w 8451864"/>
              <a:gd name="connsiteY0" fmla="*/ 0 h 3969726"/>
              <a:gd name="connsiteX1" fmla="*/ 8432653 w 8451864"/>
              <a:gd name="connsiteY1" fmla="*/ 2563 h 3969726"/>
              <a:gd name="connsiteX2" fmla="*/ 8451864 w 8451864"/>
              <a:gd name="connsiteY2" fmla="*/ 3969726 h 3969726"/>
              <a:gd name="connsiteX3" fmla="*/ 786 w 8451864"/>
              <a:gd name="connsiteY3" fmla="*/ 3969680 h 3969726"/>
              <a:gd name="connsiteX4" fmla="*/ 5593 w 8451864"/>
              <a:gd name="connsiteY4" fmla="*/ 0 h 3969726"/>
              <a:gd name="connsiteX0" fmla="*/ 5593 w 8444651"/>
              <a:gd name="connsiteY0" fmla="*/ 0 h 3972152"/>
              <a:gd name="connsiteX1" fmla="*/ 8432653 w 8444651"/>
              <a:gd name="connsiteY1" fmla="*/ 2563 h 3972152"/>
              <a:gd name="connsiteX2" fmla="*/ 8444651 w 8444651"/>
              <a:gd name="connsiteY2" fmla="*/ 3972152 h 3972152"/>
              <a:gd name="connsiteX3" fmla="*/ 786 w 8444651"/>
              <a:gd name="connsiteY3" fmla="*/ 3969680 h 3972152"/>
              <a:gd name="connsiteX4" fmla="*/ 5593 w 8444651"/>
              <a:gd name="connsiteY4" fmla="*/ 0 h 3972152"/>
              <a:gd name="connsiteX0" fmla="*/ 5593 w 8448446"/>
              <a:gd name="connsiteY0" fmla="*/ 0 h 3972152"/>
              <a:gd name="connsiteX1" fmla="*/ 8447080 w 8448446"/>
              <a:gd name="connsiteY1" fmla="*/ 2563 h 3972152"/>
              <a:gd name="connsiteX2" fmla="*/ 8444651 w 8448446"/>
              <a:gd name="connsiteY2" fmla="*/ 3972152 h 3972152"/>
              <a:gd name="connsiteX3" fmla="*/ 786 w 8448446"/>
              <a:gd name="connsiteY3" fmla="*/ 3969680 h 3972152"/>
              <a:gd name="connsiteX4" fmla="*/ 5593 w 8448446"/>
              <a:gd name="connsiteY4" fmla="*/ 0 h 397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446" h="3972152">
                <a:moveTo>
                  <a:pt x="5593" y="0"/>
                </a:moveTo>
                <a:lnTo>
                  <a:pt x="8447080" y="2563"/>
                </a:lnTo>
                <a:cubicBezTo>
                  <a:pt x="8452636" y="1323363"/>
                  <a:pt x="8439095" y="2651352"/>
                  <a:pt x="8444651" y="3972152"/>
                </a:cubicBezTo>
                <a:lnTo>
                  <a:pt x="786" y="3969680"/>
                </a:lnTo>
                <a:cubicBezTo>
                  <a:pt x="-3222" y="2648880"/>
                  <a:pt x="9601" y="1320800"/>
                  <a:pt x="5593" y="0"/>
                </a:cubicBezTo>
                <a:close/>
              </a:path>
            </a:pathLst>
          </a:custGeom>
          <a:gradFill>
            <a:gsLst>
              <a:gs pos="0">
                <a:schemeClr val="bg1">
                  <a:alpha val="42000"/>
                </a:schemeClr>
              </a:gs>
              <a:gs pos="100000">
                <a:srgbClr val="0070C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4">
            <a:extLst>
              <a:ext uri="{FF2B5EF4-FFF2-40B4-BE49-F238E27FC236}">
                <a16:creationId xmlns:a16="http://schemas.microsoft.com/office/drawing/2014/main" id="{CE438DF2-E4BB-E7C8-6127-2082E66F6382}"/>
              </a:ext>
            </a:extLst>
          </p:cNvPr>
          <p:cNvSpPr/>
          <p:nvPr/>
        </p:nvSpPr>
        <p:spPr>
          <a:xfrm>
            <a:off x="6786880" y="1754637"/>
            <a:ext cx="2471463" cy="593290"/>
          </a:xfrm>
          <a:prstGeom prst="snip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User</a:t>
            </a:r>
            <a:endParaRPr lang="en-US" b="1" dirty="0"/>
          </a:p>
        </p:txBody>
      </p:sp>
      <p:sp>
        <p:nvSpPr>
          <p:cNvPr id="23" name="Rectangle 1">
            <a:extLst>
              <a:ext uri="{FF2B5EF4-FFF2-40B4-BE49-F238E27FC236}">
                <a16:creationId xmlns:a16="http://schemas.microsoft.com/office/drawing/2014/main" id="{2FDEF48E-F013-2339-F2FB-2B8F72B7B942}"/>
              </a:ext>
            </a:extLst>
          </p:cNvPr>
          <p:cNvSpPr/>
          <p:nvPr/>
        </p:nvSpPr>
        <p:spPr>
          <a:xfrm>
            <a:off x="1524000" y="2368691"/>
            <a:ext cx="7734343" cy="3594826"/>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675" h="3969543">
                <a:moveTo>
                  <a:pt x="0" y="7143"/>
                </a:moveTo>
                <a:lnTo>
                  <a:pt x="8446294" y="0"/>
                </a:lnTo>
                <a:cubicBezTo>
                  <a:pt x="8451850" y="1320800"/>
                  <a:pt x="8443119" y="2646362"/>
                  <a:pt x="8448675" y="3967162"/>
                </a:cubicBezTo>
                <a:lnTo>
                  <a:pt x="0" y="3969543"/>
                </a:lnTo>
                <a:lnTo>
                  <a:pt x="0" y="7143"/>
                </a:lnTo>
                <a:close/>
              </a:path>
            </a:pathLst>
          </a:custGeom>
          <a:solidFill>
            <a:schemeClr val="bg1"/>
          </a:solidFill>
          <a:ln w="38100">
            <a:solidFill>
              <a:srgbClr val="2538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ntent Placeholder 5">
            <a:extLst>
              <a:ext uri="{FF2B5EF4-FFF2-40B4-BE49-F238E27FC236}">
                <a16:creationId xmlns:a16="http://schemas.microsoft.com/office/drawing/2014/main" id="{779EA5BE-34BC-EA48-1152-6A4AA620C03A}"/>
              </a:ext>
            </a:extLst>
          </p:cNvPr>
          <p:cNvSpPr txBox="1">
            <a:spLocks/>
          </p:cNvSpPr>
          <p:nvPr/>
        </p:nvSpPr>
        <p:spPr>
          <a:xfrm>
            <a:off x="1751731" y="2709818"/>
            <a:ext cx="6998979" cy="271048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lvl="1" indent="-176213"/>
            <a:r>
              <a:rPr lang="fr-FR" sz="1800" b="1" dirty="0" err="1">
                <a:solidFill>
                  <a:srgbClr val="253880"/>
                </a:solidFill>
              </a:rPr>
              <a:t>Accountant</a:t>
            </a:r>
            <a:endParaRPr lang="fr-FR" sz="1800" b="1" dirty="0">
              <a:solidFill>
                <a:srgbClr val="253880"/>
              </a:solidFill>
            </a:endParaRPr>
          </a:p>
          <a:p>
            <a:pPr marL="633413" lvl="2" indent="-176213"/>
            <a:r>
              <a:rPr lang="en-US" sz="1400" dirty="0"/>
              <a:t>Concerned about the financing method</a:t>
            </a:r>
          </a:p>
          <a:p>
            <a:pPr marL="633413" lvl="2" indent="-176213"/>
            <a:r>
              <a:rPr lang="en-US" sz="1400" dirty="0"/>
              <a:t>Concerned  about impacts on cash flow and taxes</a:t>
            </a:r>
          </a:p>
          <a:p>
            <a:pPr marL="633413" lvl="2" indent="-176213"/>
            <a:r>
              <a:rPr lang="en-US" sz="1400" dirty="0"/>
              <a:t>Looking for easiness of management</a:t>
            </a:r>
            <a:endParaRPr lang="fr-FR" sz="1400" dirty="0"/>
          </a:p>
          <a:p>
            <a:pPr marL="176213" lvl="1" indent="-176213"/>
            <a:r>
              <a:rPr lang="fr-FR" sz="1800" b="1" dirty="0">
                <a:solidFill>
                  <a:srgbClr val="253880"/>
                </a:solidFill>
              </a:rPr>
              <a:t>Fleet Manager</a:t>
            </a:r>
          </a:p>
          <a:p>
            <a:pPr marL="633413" lvl="2" indent="-176213"/>
            <a:r>
              <a:rPr lang="en-US" sz="1400" dirty="0"/>
              <a:t>Knowledge of vehicles and services offered by suppliers (in relation to the company’s car policy)</a:t>
            </a:r>
            <a:endParaRPr lang="fr-FR" sz="1400" dirty="0"/>
          </a:p>
          <a:p>
            <a:pPr marL="176213" lvl="1" indent="-176213"/>
            <a:r>
              <a:rPr lang="fr-FR" sz="1800" b="1" dirty="0" err="1">
                <a:solidFill>
                  <a:srgbClr val="253880"/>
                </a:solidFill>
              </a:rPr>
              <a:t>CSR</a:t>
            </a:r>
            <a:r>
              <a:rPr lang="fr-FR" sz="1800" b="1" dirty="0">
                <a:solidFill>
                  <a:srgbClr val="253880"/>
                </a:solidFill>
              </a:rPr>
              <a:t> </a:t>
            </a:r>
            <a:r>
              <a:rPr lang="fr-FR" sz="1800" b="1" dirty="0" err="1">
                <a:solidFill>
                  <a:srgbClr val="253880"/>
                </a:solidFill>
              </a:rPr>
              <a:t>Officer</a:t>
            </a:r>
            <a:endParaRPr lang="fr-FR" sz="1800" b="1" dirty="0">
              <a:solidFill>
                <a:srgbClr val="253880"/>
              </a:solidFill>
            </a:endParaRPr>
          </a:p>
          <a:p>
            <a:pPr marL="633413" lvl="2" indent="-176213"/>
            <a:r>
              <a:rPr lang="en-US" sz="1400" dirty="0" err="1"/>
              <a:t>Optimisation</a:t>
            </a:r>
            <a:r>
              <a:rPr lang="en-US" sz="1400" dirty="0"/>
              <a:t> of (multi)mobility</a:t>
            </a:r>
          </a:p>
          <a:p>
            <a:pPr marL="633413" lvl="2" indent="-176213"/>
            <a:r>
              <a:rPr lang="en-US" sz="1400" dirty="0"/>
              <a:t>Green mobility</a:t>
            </a:r>
            <a:endParaRPr lang="fr-FR" sz="1400" dirty="0"/>
          </a:p>
        </p:txBody>
      </p:sp>
    </p:spTree>
    <p:custDataLst>
      <p:tags r:id="rId1"/>
    </p:custDataLst>
    <p:extLst>
      <p:ext uri="{BB962C8B-B14F-4D97-AF65-F5344CB8AC3E}">
        <p14:creationId xmlns:p14="http://schemas.microsoft.com/office/powerpoint/2010/main" val="3010514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Your</a:t>
            </a:r>
            <a:r>
              <a:rPr lang="fr-FR" dirty="0">
                <a:solidFill>
                  <a:schemeClr val="bg1"/>
                </a:solidFill>
                <a:latin typeface="+mj-lt"/>
              </a:rPr>
              <a:t> </a:t>
            </a:r>
            <a:r>
              <a:rPr lang="fr-FR" dirty="0" err="1">
                <a:solidFill>
                  <a:schemeClr val="bg1"/>
                </a:solidFill>
                <a:latin typeface="+mj-lt"/>
              </a:rPr>
              <a:t>B2B</a:t>
            </a:r>
            <a:r>
              <a:rPr lang="fr-FR" dirty="0">
                <a:solidFill>
                  <a:schemeClr val="bg1"/>
                </a:solidFill>
                <a:latin typeface="+mj-lt"/>
              </a:rPr>
              <a:t> contacts</a:t>
            </a:r>
          </a:p>
        </p:txBody>
      </p:sp>
      <p:sp>
        <p:nvSpPr>
          <p:cNvPr id="66" name="TextBox 65">
            <a:extLst>
              <a:ext uri="{FF2B5EF4-FFF2-40B4-BE49-F238E27FC236}">
                <a16:creationId xmlns:a16="http://schemas.microsoft.com/office/drawing/2014/main" id="{35839EB6-7E50-75DD-0552-F35C0B295FDE}"/>
              </a:ext>
            </a:extLst>
          </p:cNvPr>
          <p:cNvSpPr txBox="1"/>
          <p:nvPr/>
        </p:nvSpPr>
        <p:spPr>
          <a:xfrm>
            <a:off x="264318" y="1367522"/>
            <a:ext cx="9584531" cy="369332"/>
          </a:xfrm>
          <a:prstGeom prst="rect">
            <a:avLst/>
          </a:prstGeom>
          <a:noFill/>
        </p:spPr>
        <p:txBody>
          <a:bodyPr wrap="square">
            <a:spAutoFit/>
          </a:bodyPr>
          <a:lstStyle/>
          <a:p>
            <a:r>
              <a:rPr lang="en-US" b="1" dirty="0"/>
              <a:t>Identify your contact and their role in purchasing the vehicle.</a:t>
            </a:r>
            <a:endParaRPr lang="fr-FR" b="1" dirty="0"/>
          </a:p>
        </p:txBody>
      </p:sp>
      <p:sp>
        <p:nvSpPr>
          <p:cNvPr id="77" name="TextBox 76">
            <a:extLst>
              <a:ext uri="{FF2B5EF4-FFF2-40B4-BE49-F238E27FC236}">
                <a16:creationId xmlns:a16="http://schemas.microsoft.com/office/drawing/2014/main" id="{AD9BEDF6-5D77-C971-57EA-D12A0941691F}"/>
              </a:ext>
            </a:extLst>
          </p:cNvPr>
          <p:cNvSpPr txBox="1"/>
          <p:nvPr/>
        </p:nvSpPr>
        <p:spPr>
          <a:xfrm>
            <a:off x="178895" y="6385396"/>
            <a:ext cx="6110286" cy="307777"/>
          </a:xfrm>
          <a:prstGeom prst="rect">
            <a:avLst/>
          </a:prstGeom>
          <a:noFill/>
        </p:spPr>
        <p:txBody>
          <a:bodyPr wrap="square">
            <a:spAutoFit/>
          </a:bodyPr>
          <a:lstStyle/>
          <a:p>
            <a:r>
              <a:rPr lang="en-US" sz="1400" b="1" i="1" dirty="0">
                <a:solidFill>
                  <a:schemeClr val="bg1"/>
                </a:solidFill>
              </a:rPr>
              <a:t>Click on each profile for further details</a:t>
            </a:r>
            <a:endParaRPr lang="fr-FR" sz="1400" b="1" i="1" dirty="0">
              <a:solidFill>
                <a:schemeClr val="bg1"/>
              </a:solidFill>
            </a:endParaRPr>
          </a:p>
        </p:txBody>
      </p:sp>
      <p:sp>
        <p:nvSpPr>
          <p:cNvPr id="14" name="Rectangle 54">
            <a:extLst>
              <a:ext uri="{FF2B5EF4-FFF2-40B4-BE49-F238E27FC236}">
                <a16:creationId xmlns:a16="http://schemas.microsoft.com/office/drawing/2014/main" id="{DDEBD31E-C65C-D5D8-08A8-DDC68058D2E6}"/>
              </a:ext>
            </a:extLst>
          </p:cNvPr>
          <p:cNvSpPr/>
          <p:nvPr/>
        </p:nvSpPr>
        <p:spPr>
          <a:xfrm>
            <a:off x="6786880" y="1754637"/>
            <a:ext cx="2471463" cy="593290"/>
          </a:xfrm>
          <a:prstGeom prst="snip2Same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User</a:t>
            </a:r>
            <a:endParaRPr lang="en-US" b="1" dirty="0"/>
          </a:p>
        </p:txBody>
      </p:sp>
      <p:sp>
        <p:nvSpPr>
          <p:cNvPr id="15" name="Rectangle 54">
            <a:extLst>
              <a:ext uri="{FF2B5EF4-FFF2-40B4-BE49-F238E27FC236}">
                <a16:creationId xmlns:a16="http://schemas.microsoft.com/office/drawing/2014/main" id="{19A48FC1-00E8-2348-B521-7C92BC4CBBC9}"/>
              </a:ext>
            </a:extLst>
          </p:cNvPr>
          <p:cNvSpPr/>
          <p:nvPr/>
        </p:nvSpPr>
        <p:spPr>
          <a:xfrm>
            <a:off x="4145280" y="1775401"/>
            <a:ext cx="2471463" cy="593290"/>
          </a:xfrm>
          <a:prstGeom prst="snip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t>Influencer</a:t>
            </a:r>
            <a:endParaRPr lang="en-US" b="1" dirty="0"/>
          </a:p>
        </p:txBody>
      </p:sp>
      <p:sp>
        <p:nvSpPr>
          <p:cNvPr id="16" name="Rectangle 54">
            <a:extLst>
              <a:ext uri="{FF2B5EF4-FFF2-40B4-BE49-F238E27FC236}">
                <a16:creationId xmlns:a16="http://schemas.microsoft.com/office/drawing/2014/main" id="{39E8CD87-B131-779E-796B-CA2017A25065}"/>
              </a:ext>
            </a:extLst>
          </p:cNvPr>
          <p:cNvSpPr/>
          <p:nvPr/>
        </p:nvSpPr>
        <p:spPr>
          <a:xfrm>
            <a:off x="1503680" y="1782563"/>
            <a:ext cx="2471463" cy="593290"/>
          </a:xfrm>
          <a:prstGeom prst="snip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Decision</a:t>
            </a:r>
            <a:r>
              <a:rPr lang="fr-BE" b="1" dirty="0"/>
              <a:t> maker</a:t>
            </a:r>
            <a:endParaRPr lang="en-US" b="1" dirty="0"/>
          </a:p>
        </p:txBody>
      </p:sp>
      <p:sp>
        <p:nvSpPr>
          <p:cNvPr id="17" name="Rectangle 1">
            <a:extLst>
              <a:ext uri="{FF2B5EF4-FFF2-40B4-BE49-F238E27FC236}">
                <a16:creationId xmlns:a16="http://schemas.microsoft.com/office/drawing/2014/main" id="{C5417BBA-861C-BC07-F7AD-F1D9A4EE72A4}"/>
              </a:ext>
            </a:extLst>
          </p:cNvPr>
          <p:cNvSpPr/>
          <p:nvPr/>
        </p:nvSpPr>
        <p:spPr>
          <a:xfrm>
            <a:off x="1563601" y="2410219"/>
            <a:ext cx="7992352" cy="3529980"/>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8675"/>
              <a:gd name="connsiteY0" fmla="*/ 7143 h 3969543"/>
              <a:gd name="connsiteX1" fmla="*/ 8436677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0 w 8441462"/>
              <a:gd name="connsiteY3" fmla="*/ 3969543 h 3969543"/>
              <a:gd name="connsiteX4" fmla="*/ 0 w 8441462"/>
              <a:gd name="connsiteY4" fmla="*/ 7143 h 3969543"/>
              <a:gd name="connsiteX0" fmla="*/ 0 w 8441462"/>
              <a:gd name="connsiteY0" fmla="*/ 7143 h 3969543"/>
              <a:gd name="connsiteX1" fmla="*/ 8436677 w 8441462"/>
              <a:gd name="connsiteY1" fmla="*/ 0 h 3969543"/>
              <a:gd name="connsiteX2" fmla="*/ 8441462 w 8441462"/>
              <a:gd name="connsiteY2" fmla="*/ 3967163 h 3969543"/>
              <a:gd name="connsiteX3" fmla="*/ 12023 w 8441462"/>
              <a:gd name="connsiteY3" fmla="*/ 3969543 h 3969543"/>
              <a:gd name="connsiteX4" fmla="*/ 0 w 8441462"/>
              <a:gd name="connsiteY4" fmla="*/ 7143 h 3969543"/>
              <a:gd name="connsiteX0" fmla="*/ 1157 w 8430597"/>
              <a:gd name="connsiteY0" fmla="*/ 7143 h 3969543"/>
              <a:gd name="connsiteX1" fmla="*/ 8425812 w 8430597"/>
              <a:gd name="connsiteY1" fmla="*/ 0 h 3969543"/>
              <a:gd name="connsiteX2" fmla="*/ 8430597 w 8430597"/>
              <a:gd name="connsiteY2" fmla="*/ 3967163 h 3969543"/>
              <a:gd name="connsiteX3" fmla="*/ 1158 w 8430597"/>
              <a:gd name="connsiteY3" fmla="*/ 3969543 h 3969543"/>
              <a:gd name="connsiteX4" fmla="*/ 1157 w 8430597"/>
              <a:gd name="connsiteY4" fmla="*/ 7143 h 3969543"/>
              <a:gd name="connsiteX0" fmla="*/ 7890 w 8430118"/>
              <a:gd name="connsiteY0" fmla="*/ 2291 h 3969543"/>
              <a:gd name="connsiteX1" fmla="*/ 8425333 w 8430118"/>
              <a:gd name="connsiteY1" fmla="*/ 0 h 3969543"/>
              <a:gd name="connsiteX2" fmla="*/ 8430118 w 8430118"/>
              <a:gd name="connsiteY2" fmla="*/ 3967163 h 3969543"/>
              <a:gd name="connsiteX3" fmla="*/ 679 w 8430118"/>
              <a:gd name="connsiteY3" fmla="*/ 3969543 h 3969543"/>
              <a:gd name="connsiteX4" fmla="*/ 7890 w 8430118"/>
              <a:gd name="connsiteY4" fmla="*/ 2291 h 3969543"/>
              <a:gd name="connsiteX0" fmla="*/ 1156 w 8423384"/>
              <a:gd name="connsiteY0" fmla="*/ 2291 h 3969543"/>
              <a:gd name="connsiteX1" fmla="*/ 8418599 w 8423384"/>
              <a:gd name="connsiteY1" fmla="*/ 0 h 3969543"/>
              <a:gd name="connsiteX2" fmla="*/ 8423384 w 8423384"/>
              <a:gd name="connsiteY2" fmla="*/ 3967163 h 3969543"/>
              <a:gd name="connsiteX3" fmla="*/ 1158 w 8423384"/>
              <a:gd name="connsiteY3" fmla="*/ 3969543 h 3969543"/>
              <a:gd name="connsiteX4" fmla="*/ 1156 w 8423384"/>
              <a:gd name="connsiteY4" fmla="*/ 2291 h 3969543"/>
              <a:gd name="connsiteX0" fmla="*/ 0 w 8431845"/>
              <a:gd name="connsiteY0" fmla="*/ 0 h 3972106"/>
              <a:gd name="connsiteX1" fmla="*/ 8427060 w 8431845"/>
              <a:gd name="connsiteY1" fmla="*/ 2563 h 3972106"/>
              <a:gd name="connsiteX2" fmla="*/ 8431845 w 8431845"/>
              <a:gd name="connsiteY2" fmla="*/ 3969726 h 3972106"/>
              <a:gd name="connsiteX3" fmla="*/ 9619 w 8431845"/>
              <a:gd name="connsiteY3" fmla="*/ 3972106 h 3972106"/>
              <a:gd name="connsiteX4" fmla="*/ 0 w 8431845"/>
              <a:gd name="connsiteY4" fmla="*/ 0 h 3972106"/>
              <a:gd name="connsiteX0" fmla="*/ 5593 w 8437438"/>
              <a:gd name="connsiteY0" fmla="*/ 0 h 3969726"/>
              <a:gd name="connsiteX1" fmla="*/ 8432653 w 8437438"/>
              <a:gd name="connsiteY1" fmla="*/ 2563 h 3969726"/>
              <a:gd name="connsiteX2" fmla="*/ 8437438 w 8437438"/>
              <a:gd name="connsiteY2" fmla="*/ 3969726 h 3969726"/>
              <a:gd name="connsiteX3" fmla="*/ 786 w 8437438"/>
              <a:gd name="connsiteY3" fmla="*/ 3969680 h 3969726"/>
              <a:gd name="connsiteX4" fmla="*/ 5593 w 8437438"/>
              <a:gd name="connsiteY4" fmla="*/ 0 h 3969726"/>
              <a:gd name="connsiteX0" fmla="*/ 5593 w 8451864"/>
              <a:gd name="connsiteY0" fmla="*/ 0 h 3969726"/>
              <a:gd name="connsiteX1" fmla="*/ 8432653 w 8451864"/>
              <a:gd name="connsiteY1" fmla="*/ 2563 h 3969726"/>
              <a:gd name="connsiteX2" fmla="*/ 8451864 w 8451864"/>
              <a:gd name="connsiteY2" fmla="*/ 3969726 h 3969726"/>
              <a:gd name="connsiteX3" fmla="*/ 786 w 8451864"/>
              <a:gd name="connsiteY3" fmla="*/ 3969680 h 3969726"/>
              <a:gd name="connsiteX4" fmla="*/ 5593 w 8451864"/>
              <a:gd name="connsiteY4" fmla="*/ 0 h 3969726"/>
              <a:gd name="connsiteX0" fmla="*/ 5593 w 8444651"/>
              <a:gd name="connsiteY0" fmla="*/ 0 h 3972152"/>
              <a:gd name="connsiteX1" fmla="*/ 8432653 w 8444651"/>
              <a:gd name="connsiteY1" fmla="*/ 2563 h 3972152"/>
              <a:gd name="connsiteX2" fmla="*/ 8444651 w 8444651"/>
              <a:gd name="connsiteY2" fmla="*/ 3972152 h 3972152"/>
              <a:gd name="connsiteX3" fmla="*/ 786 w 8444651"/>
              <a:gd name="connsiteY3" fmla="*/ 3969680 h 3972152"/>
              <a:gd name="connsiteX4" fmla="*/ 5593 w 8444651"/>
              <a:gd name="connsiteY4" fmla="*/ 0 h 3972152"/>
              <a:gd name="connsiteX0" fmla="*/ 5593 w 8448446"/>
              <a:gd name="connsiteY0" fmla="*/ 0 h 3972152"/>
              <a:gd name="connsiteX1" fmla="*/ 8447080 w 8448446"/>
              <a:gd name="connsiteY1" fmla="*/ 2563 h 3972152"/>
              <a:gd name="connsiteX2" fmla="*/ 8444651 w 8448446"/>
              <a:gd name="connsiteY2" fmla="*/ 3972152 h 3972152"/>
              <a:gd name="connsiteX3" fmla="*/ 786 w 8448446"/>
              <a:gd name="connsiteY3" fmla="*/ 3969680 h 3972152"/>
              <a:gd name="connsiteX4" fmla="*/ 5593 w 8448446"/>
              <a:gd name="connsiteY4" fmla="*/ 0 h 397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446" h="3972152">
                <a:moveTo>
                  <a:pt x="5593" y="0"/>
                </a:moveTo>
                <a:lnTo>
                  <a:pt x="8447080" y="2563"/>
                </a:lnTo>
                <a:cubicBezTo>
                  <a:pt x="8452636" y="1323363"/>
                  <a:pt x="8439095" y="2651352"/>
                  <a:pt x="8444651" y="3972152"/>
                </a:cubicBezTo>
                <a:lnTo>
                  <a:pt x="786" y="3969680"/>
                </a:lnTo>
                <a:cubicBezTo>
                  <a:pt x="-3222" y="2648880"/>
                  <a:pt x="9601" y="1320800"/>
                  <a:pt x="5593" y="0"/>
                </a:cubicBezTo>
                <a:close/>
              </a:path>
            </a:pathLst>
          </a:custGeom>
          <a:gradFill>
            <a:gsLst>
              <a:gs pos="0">
                <a:schemeClr val="bg1">
                  <a:alpha val="42000"/>
                </a:schemeClr>
              </a:gs>
              <a:gs pos="100000">
                <a:srgbClr val="0070C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
            <a:extLst>
              <a:ext uri="{FF2B5EF4-FFF2-40B4-BE49-F238E27FC236}">
                <a16:creationId xmlns:a16="http://schemas.microsoft.com/office/drawing/2014/main" id="{D6C4EFFA-D33F-EB6A-AC74-5CB4125696E5}"/>
              </a:ext>
            </a:extLst>
          </p:cNvPr>
          <p:cNvSpPr/>
          <p:nvPr/>
        </p:nvSpPr>
        <p:spPr>
          <a:xfrm>
            <a:off x="1524000" y="2368691"/>
            <a:ext cx="7734343" cy="3594826"/>
          </a:xfrm>
          <a:custGeom>
            <a:avLst/>
            <a:gdLst>
              <a:gd name="connsiteX0" fmla="*/ 0 w 8458200"/>
              <a:gd name="connsiteY0" fmla="*/ 0 h 3962400"/>
              <a:gd name="connsiteX1" fmla="*/ 8458200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8675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0 h 3962400"/>
              <a:gd name="connsiteX1" fmla="*/ 8441531 w 8458200"/>
              <a:gd name="connsiteY1" fmla="*/ 0 h 3962400"/>
              <a:gd name="connsiteX2" fmla="*/ 8458200 w 8458200"/>
              <a:gd name="connsiteY2" fmla="*/ 3962400 h 3962400"/>
              <a:gd name="connsiteX3" fmla="*/ 0 w 8458200"/>
              <a:gd name="connsiteY3" fmla="*/ 3962400 h 3962400"/>
              <a:gd name="connsiteX4" fmla="*/ 0 w 8458200"/>
              <a:gd name="connsiteY4" fmla="*/ 0 h 3962400"/>
              <a:gd name="connsiteX0" fmla="*/ 0 w 8458200"/>
              <a:gd name="connsiteY0" fmla="*/ 4762 h 3967162"/>
              <a:gd name="connsiteX1" fmla="*/ 8443912 w 8458200"/>
              <a:gd name="connsiteY1" fmla="*/ 0 h 3967162"/>
              <a:gd name="connsiteX2" fmla="*/ 8458200 w 8458200"/>
              <a:gd name="connsiteY2" fmla="*/ 3967162 h 3967162"/>
              <a:gd name="connsiteX3" fmla="*/ 0 w 8458200"/>
              <a:gd name="connsiteY3" fmla="*/ 3967162 h 3967162"/>
              <a:gd name="connsiteX4" fmla="*/ 0 w 8458200"/>
              <a:gd name="connsiteY4" fmla="*/ 4762 h 3967162"/>
              <a:gd name="connsiteX0" fmla="*/ 0 w 8458200"/>
              <a:gd name="connsiteY0" fmla="*/ 7143 h 3969543"/>
              <a:gd name="connsiteX1" fmla="*/ 8446294 w 8458200"/>
              <a:gd name="connsiteY1" fmla="*/ 0 h 3969543"/>
              <a:gd name="connsiteX2" fmla="*/ 8458200 w 8458200"/>
              <a:gd name="connsiteY2" fmla="*/ 3969543 h 3969543"/>
              <a:gd name="connsiteX3" fmla="*/ 0 w 8458200"/>
              <a:gd name="connsiteY3" fmla="*/ 3969543 h 3969543"/>
              <a:gd name="connsiteX4" fmla="*/ 0 w 8458200"/>
              <a:gd name="connsiteY4" fmla="*/ 7143 h 3969543"/>
              <a:gd name="connsiteX0" fmla="*/ 0 w 8448675"/>
              <a:gd name="connsiteY0" fmla="*/ 7143 h 3969543"/>
              <a:gd name="connsiteX1" fmla="*/ 8446294 w 8448675"/>
              <a:gd name="connsiteY1" fmla="*/ 0 h 3969543"/>
              <a:gd name="connsiteX2" fmla="*/ 8448675 w 8448675"/>
              <a:gd name="connsiteY2" fmla="*/ 3967162 h 3969543"/>
              <a:gd name="connsiteX3" fmla="*/ 0 w 8448675"/>
              <a:gd name="connsiteY3" fmla="*/ 3969543 h 3969543"/>
              <a:gd name="connsiteX4" fmla="*/ 0 w 8448675"/>
              <a:gd name="connsiteY4" fmla="*/ 7143 h 396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675" h="3969543">
                <a:moveTo>
                  <a:pt x="0" y="7143"/>
                </a:moveTo>
                <a:lnTo>
                  <a:pt x="8446294" y="0"/>
                </a:lnTo>
                <a:cubicBezTo>
                  <a:pt x="8451850" y="1320800"/>
                  <a:pt x="8443119" y="2646362"/>
                  <a:pt x="8448675" y="3967162"/>
                </a:cubicBezTo>
                <a:lnTo>
                  <a:pt x="0" y="3969543"/>
                </a:lnTo>
                <a:lnTo>
                  <a:pt x="0" y="7143"/>
                </a:lnTo>
                <a:close/>
              </a:path>
            </a:pathLst>
          </a:custGeom>
          <a:solidFill>
            <a:schemeClr val="bg1"/>
          </a:solidFill>
          <a:ln w="38100">
            <a:solidFill>
              <a:srgbClr val="25388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5">
            <a:extLst>
              <a:ext uri="{FF2B5EF4-FFF2-40B4-BE49-F238E27FC236}">
                <a16:creationId xmlns:a16="http://schemas.microsoft.com/office/drawing/2014/main" id="{7DBAAD38-6693-F876-6ED8-A3AAD7A3FEF4}"/>
              </a:ext>
            </a:extLst>
          </p:cNvPr>
          <p:cNvSpPr txBox="1">
            <a:spLocks/>
          </p:cNvSpPr>
          <p:nvPr/>
        </p:nvSpPr>
        <p:spPr>
          <a:xfrm>
            <a:off x="1751731" y="2709818"/>
            <a:ext cx="6681023" cy="1429109"/>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6213" lvl="1" indent="-176213"/>
            <a:r>
              <a:rPr lang="en-US" sz="1800" b="1" dirty="0">
                <a:solidFill>
                  <a:srgbClr val="253880"/>
                </a:solidFill>
              </a:rPr>
              <a:t>Employee with or without power of influence</a:t>
            </a:r>
            <a:endParaRPr lang="fr-FR" sz="1800" b="1" dirty="0">
              <a:solidFill>
                <a:srgbClr val="253880"/>
              </a:solidFill>
            </a:endParaRPr>
          </a:p>
          <a:p>
            <a:pPr marL="633413" lvl="2" indent="-176213"/>
            <a:r>
              <a:rPr lang="en-US" sz="1400" dirty="0"/>
              <a:t>Catalogue of vehicles selected by the company</a:t>
            </a:r>
          </a:p>
          <a:p>
            <a:pPr marL="633413" lvl="2" indent="-176213"/>
            <a:r>
              <a:rPr lang="en-US" sz="1400" dirty="0"/>
              <a:t>Budget by category</a:t>
            </a:r>
            <a:endParaRPr lang="fr-FR" sz="1400" dirty="0"/>
          </a:p>
          <a:p>
            <a:pPr marL="176213" lvl="1" indent="-176213"/>
            <a:r>
              <a:rPr lang="fr-FR" sz="1800" b="1" dirty="0">
                <a:solidFill>
                  <a:srgbClr val="253880"/>
                </a:solidFill>
              </a:rPr>
              <a:t>User-</a:t>
            </a:r>
            <a:r>
              <a:rPr lang="fr-FR" sz="1800" b="1" dirty="0" err="1">
                <a:solidFill>
                  <a:srgbClr val="253880"/>
                </a:solidFill>
              </a:rPr>
              <a:t>Chooser</a:t>
            </a:r>
            <a:endParaRPr lang="fr-FR" sz="1800" b="1" dirty="0">
              <a:solidFill>
                <a:srgbClr val="253880"/>
              </a:solidFill>
            </a:endParaRPr>
          </a:p>
          <a:p>
            <a:pPr marL="633413" lvl="2" indent="-176213"/>
            <a:r>
              <a:rPr lang="en-US" sz="1400" dirty="0"/>
              <a:t>Chooses their model and configuration</a:t>
            </a:r>
            <a:endParaRPr lang="fr-FR" sz="1400" dirty="0">
              <a:solidFill>
                <a:srgbClr val="253880"/>
              </a:solidFill>
            </a:endParaRPr>
          </a:p>
        </p:txBody>
      </p:sp>
    </p:spTree>
    <p:extLst>
      <p:ext uri="{BB962C8B-B14F-4D97-AF65-F5344CB8AC3E}">
        <p14:creationId xmlns:p14="http://schemas.microsoft.com/office/powerpoint/2010/main" val="192924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Your</a:t>
            </a:r>
            <a:r>
              <a:rPr lang="fr-FR" dirty="0">
                <a:solidFill>
                  <a:schemeClr val="bg1"/>
                </a:solidFill>
                <a:latin typeface="+mj-lt"/>
              </a:rPr>
              <a:t> </a:t>
            </a:r>
            <a:r>
              <a:rPr lang="fr-FR" dirty="0" err="1">
                <a:solidFill>
                  <a:schemeClr val="bg1"/>
                </a:solidFill>
                <a:latin typeface="+mj-lt"/>
              </a:rPr>
              <a:t>B2B</a:t>
            </a:r>
            <a:r>
              <a:rPr lang="fr-FR" dirty="0">
                <a:solidFill>
                  <a:schemeClr val="bg1"/>
                </a:solidFill>
                <a:latin typeface="+mj-lt"/>
              </a:rPr>
              <a:t> contacts</a:t>
            </a:r>
          </a:p>
        </p:txBody>
      </p:sp>
      <p:sp>
        <p:nvSpPr>
          <p:cNvPr id="66" name="TextBox 65">
            <a:extLst>
              <a:ext uri="{FF2B5EF4-FFF2-40B4-BE49-F238E27FC236}">
                <a16:creationId xmlns:a16="http://schemas.microsoft.com/office/drawing/2014/main" id="{35839EB6-7E50-75DD-0552-F35C0B295FDE}"/>
              </a:ext>
            </a:extLst>
          </p:cNvPr>
          <p:cNvSpPr txBox="1"/>
          <p:nvPr/>
        </p:nvSpPr>
        <p:spPr>
          <a:xfrm>
            <a:off x="264318" y="1367522"/>
            <a:ext cx="9584531" cy="369332"/>
          </a:xfrm>
          <a:prstGeom prst="rect">
            <a:avLst/>
          </a:prstGeom>
          <a:noFill/>
        </p:spPr>
        <p:txBody>
          <a:bodyPr wrap="square">
            <a:spAutoFit/>
          </a:bodyPr>
          <a:lstStyle/>
          <a:p>
            <a:r>
              <a:rPr lang="en-US" dirty="0"/>
              <a:t>For SMEs and Key Accounts:</a:t>
            </a:r>
            <a:endParaRPr lang="fr-BE" dirty="0"/>
          </a:p>
        </p:txBody>
      </p:sp>
      <p:pic>
        <p:nvPicPr>
          <p:cNvPr id="20" name="Picture 2" descr="https://cdn4.iconfinder.com/data/icons/car-soft/512/driver_car_transport_road_traffic_transportation_auto-512.png">
            <a:extLst>
              <a:ext uri="{FF2B5EF4-FFF2-40B4-BE49-F238E27FC236}">
                <a16:creationId xmlns:a16="http://schemas.microsoft.com/office/drawing/2014/main" id="{DF247946-2B99-427A-0111-CF0833B6E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836" y="2658937"/>
            <a:ext cx="843345" cy="8433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cdn2.iconfinder.com/data/icons/perfect-flat-icons-2/512/Boss_user_man_business_supervisor_female.png">
            <a:extLst>
              <a:ext uri="{FF2B5EF4-FFF2-40B4-BE49-F238E27FC236}">
                <a16:creationId xmlns:a16="http://schemas.microsoft.com/office/drawing/2014/main" id="{42DF0E03-DD81-5283-B934-4C67D97BAA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7482" y="2803697"/>
            <a:ext cx="518196" cy="5181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image.shutterstock.com/z/stock-vector-decision-making-thoughtful-genius-smart-adult-businessman-character-icon-on-stylish-background-436554340.jpg">
            <a:extLst>
              <a:ext uri="{FF2B5EF4-FFF2-40B4-BE49-F238E27FC236}">
                <a16:creationId xmlns:a16="http://schemas.microsoft.com/office/drawing/2014/main" id="{32E004CC-E06C-3A8E-A054-B90792B68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7521" y="2509604"/>
            <a:ext cx="1060302" cy="11309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1">
            <a:extLst>
              <a:ext uri="{FF2B5EF4-FFF2-40B4-BE49-F238E27FC236}">
                <a16:creationId xmlns:a16="http://schemas.microsoft.com/office/drawing/2014/main" id="{214B2AEB-422C-2414-2739-4339C0153BD7}"/>
              </a:ext>
            </a:extLst>
          </p:cNvPr>
          <p:cNvSpPr txBox="1"/>
          <p:nvPr/>
        </p:nvSpPr>
        <p:spPr>
          <a:xfrm>
            <a:off x="3400916" y="2757443"/>
            <a:ext cx="648245" cy="646331"/>
          </a:xfrm>
          <a:prstGeom prst="rect">
            <a:avLst/>
          </a:prstGeom>
          <a:noFill/>
        </p:spPr>
        <p:txBody>
          <a:bodyPr wrap="square" rtlCol="0">
            <a:spAutoFit/>
          </a:bodyPr>
          <a:lstStyle/>
          <a:p>
            <a:r>
              <a:rPr lang="fr-BE" sz="3600" dirty="0"/>
              <a:t>≠</a:t>
            </a:r>
            <a:endParaRPr lang="fr-BE" dirty="0"/>
          </a:p>
        </p:txBody>
      </p:sp>
      <p:sp>
        <p:nvSpPr>
          <p:cNvPr id="24" name="TextBox 12">
            <a:extLst>
              <a:ext uri="{FF2B5EF4-FFF2-40B4-BE49-F238E27FC236}">
                <a16:creationId xmlns:a16="http://schemas.microsoft.com/office/drawing/2014/main" id="{4212C459-6FDB-666E-7A29-2DE6B01B4E96}"/>
              </a:ext>
            </a:extLst>
          </p:cNvPr>
          <p:cNvSpPr txBox="1"/>
          <p:nvPr/>
        </p:nvSpPr>
        <p:spPr>
          <a:xfrm>
            <a:off x="6711043" y="2748798"/>
            <a:ext cx="648245" cy="646331"/>
          </a:xfrm>
          <a:prstGeom prst="rect">
            <a:avLst/>
          </a:prstGeom>
          <a:noFill/>
        </p:spPr>
        <p:txBody>
          <a:bodyPr wrap="square" rtlCol="0">
            <a:spAutoFit/>
          </a:bodyPr>
          <a:lstStyle/>
          <a:p>
            <a:r>
              <a:rPr lang="fr-BE" sz="3600" dirty="0"/>
              <a:t>≠</a:t>
            </a:r>
            <a:endParaRPr lang="fr-BE" dirty="0"/>
          </a:p>
        </p:txBody>
      </p:sp>
      <p:sp>
        <p:nvSpPr>
          <p:cNvPr id="25" name="TextBox 13">
            <a:extLst>
              <a:ext uri="{FF2B5EF4-FFF2-40B4-BE49-F238E27FC236}">
                <a16:creationId xmlns:a16="http://schemas.microsoft.com/office/drawing/2014/main" id="{C5308964-D1A7-FF76-AA23-66BDCE73D985}"/>
              </a:ext>
            </a:extLst>
          </p:cNvPr>
          <p:cNvSpPr txBox="1"/>
          <p:nvPr/>
        </p:nvSpPr>
        <p:spPr>
          <a:xfrm>
            <a:off x="1034367" y="3758796"/>
            <a:ext cx="1865355" cy="369332"/>
          </a:xfrm>
          <a:prstGeom prst="rect">
            <a:avLst/>
          </a:prstGeom>
          <a:noFill/>
        </p:spPr>
        <p:txBody>
          <a:bodyPr wrap="square" rtlCol="0">
            <a:spAutoFit/>
          </a:bodyPr>
          <a:lstStyle/>
          <a:p>
            <a:pPr algn="ctr"/>
            <a:r>
              <a:rPr lang="fr-BE" dirty="0"/>
              <a:t>Driver</a:t>
            </a:r>
          </a:p>
        </p:txBody>
      </p:sp>
      <p:sp>
        <p:nvSpPr>
          <p:cNvPr id="26" name="TextBox 14">
            <a:extLst>
              <a:ext uri="{FF2B5EF4-FFF2-40B4-BE49-F238E27FC236}">
                <a16:creationId xmlns:a16="http://schemas.microsoft.com/office/drawing/2014/main" id="{CC6AFE9C-4AA0-59C7-0EDD-79C271624F79}"/>
              </a:ext>
            </a:extLst>
          </p:cNvPr>
          <p:cNvSpPr txBox="1"/>
          <p:nvPr/>
        </p:nvSpPr>
        <p:spPr>
          <a:xfrm>
            <a:off x="4212321" y="3758796"/>
            <a:ext cx="1839961" cy="369332"/>
          </a:xfrm>
          <a:prstGeom prst="rect">
            <a:avLst/>
          </a:prstGeom>
          <a:noFill/>
        </p:spPr>
        <p:txBody>
          <a:bodyPr wrap="square" rtlCol="0">
            <a:spAutoFit/>
          </a:bodyPr>
          <a:lstStyle/>
          <a:p>
            <a:pPr algn="ctr"/>
            <a:r>
              <a:rPr lang="fr-BE" dirty="0"/>
              <a:t>Fleet Manager</a:t>
            </a:r>
          </a:p>
        </p:txBody>
      </p:sp>
      <p:sp>
        <p:nvSpPr>
          <p:cNvPr id="27" name="TextBox 15">
            <a:extLst>
              <a:ext uri="{FF2B5EF4-FFF2-40B4-BE49-F238E27FC236}">
                <a16:creationId xmlns:a16="http://schemas.microsoft.com/office/drawing/2014/main" id="{11D20A91-433F-248D-F9D5-236D4B78C989}"/>
              </a:ext>
            </a:extLst>
          </p:cNvPr>
          <p:cNvSpPr txBox="1"/>
          <p:nvPr/>
        </p:nvSpPr>
        <p:spPr>
          <a:xfrm>
            <a:off x="7637915" y="3758796"/>
            <a:ext cx="1865185" cy="646331"/>
          </a:xfrm>
          <a:prstGeom prst="rect">
            <a:avLst/>
          </a:prstGeom>
          <a:noFill/>
        </p:spPr>
        <p:txBody>
          <a:bodyPr wrap="square" rtlCol="0">
            <a:spAutoFit/>
          </a:bodyPr>
          <a:lstStyle/>
          <a:p>
            <a:pPr algn="ctr"/>
            <a:r>
              <a:rPr lang="fr-BE" dirty="0" err="1"/>
              <a:t>Decision</a:t>
            </a:r>
            <a:r>
              <a:rPr lang="fr-BE" dirty="0"/>
              <a:t> maker(s)</a:t>
            </a:r>
          </a:p>
        </p:txBody>
      </p:sp>
      <p:sp>
        <p:nvSpPr>
          <p:cNvPr id="28" name="TextBox 17">
            <a:extLst>
              <a:ext uri="{FF2B5EF4-FFF2-40B4-BE49-F238E27FC236}">
                <a16:creationId xmlns:a16="http://schemas.microsoft.com/office/drawing/2014/main" id="{47061F43-EE8B-C0DF-83DB-653CD2F68882}"/>
              </a:ext>
            </a:extLst>
          </p:cNvPr>
          <p:cNvSpPr txBox="1"/>
          <p:nvPr/>
        </p:nvSpPr>
        <p:spPr>
          <a:xfrm>
            <a:off x="1644955" y="2762374"/>
            <a:ext cx="648245" cy="646331"/>
          </a:xfrm>
          <a:prstGeom prst="rect">
            <a:avLst/>
          </a:prstGeom>
          <a:noFill/>
        </p:spPr>
        <p:txBody>
          <a:bodyPr wrap="square" rtlCol="0">
            <a:spAutoFit/>
          </a:bodyPr>
          <a:lstStyle/>
          <a:p>
            <a:r>
              <a:rPr lang="fr-BE" sz="3600"/>
              <a:t>≠</a:t>
            </a:r>
            <a:endParaRPr lang="fr-BE"/>
          </a:p>
        </p:txBody>
      </p:sp>
      <p:pic>
        <p:nvPicPr>
          <p:cNvPr id="29" name="Picture 18" descr="https://cdn4.iconfinder.com/data/icons/car-soft/512/driver_car_transport_road_traffic_transportation_auto-512.png">
            <a:extLst>
              <a:ext uri="{FF2B5EF4-FFF2-40B4-BE49-F238E27FC236}">
                <a16:creationId xmlns:a16="http://schemas.microsoft.com/office/drawing/2014/main" id="{5F138284-A33C-F8DC-EA40-440B6CC08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547" y="2729471"/>
            <a:ext cx="843345" cy="84334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23">
            <a:extLst>
              <a:ext uri="{FF2B5EF4-FFF2-40B4-BE49-F238E27FC236}">
                <a16:creationId xmlns:a16="http://schemas.microsoft.com/office/drawing/2014/main" id="{7D977118-C5ED-59B2-A52C-ED0E91376E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9" b="89720" l="9852" r="92939">
                        <a14:foregroundMark x1="29885" y1="86293" x2="29885" y2="86293"/>
                        <a14:foregroundMark x1="77176" y1="85670" x2="77176" y2="85670"/>
                        <a14:foregroundMark x1="92939" y1="69159" x2="92939" y2="69159"/>
                      </a14:backgroundRemoval>
                    </a14:imgEffect>
                  </a14:imgLayer>
                </a14:imgProps>
              </a:ext>
            </a:extLst>
          </a:blip>
          <a:stretch>
            <a:fillRect/>
          </a:stretch>
        </p:blipFill>
        <p:spPr>
          <a:xfrm>
            <a:off x="2200786" y="2316003"/>
            <a:ext cx="709729" cy="374094"/>
          </a:xfrm>
          <a:prstGeom prst="rect">
            <a:avLst/>
          </a:prstGeom>
        </p:spPr>
      </p:pic>
      <p:pic>
        <p:nvPicPr>
          <p:cNvPr id="32" name="Image 24">
            <a:extLst>
              <a:ext uri="{FF2B5EF4-FFF2-40B4-BE49-F238E27FC236}">
                <a16:creationId xmlns:a16="http://schemas.microsoft.com/office/drawing/2014/main" id="{1A9FAC56-E3EA-879A-34C6-FE60BCC36B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795020" y="2215723"/>
            <a:ext cx="890570" cy="474374"/>
          </a:xfrm>
          <a:prstGeom prst="rect">
            <a:avLst/>
          </a:prstGeom>
        </p:spPr>
      </p:pic>
      <p:pic>
        <p:nvPicPr>
          <p:cNvPr id="33" name="Image 25">
            <a:extLst>
              <a:ext uri="{FF2B5EF4-FFF2-40B4-BE49-F238E27FC236}">
                <a16:creationId xmlns:a16="http://schemas.microsoft.com/office/drawing/2014/main" id="{8287BF9E-9467-A497-4A8C-8C708B9BFA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9" b="89720" l="9852" r="92939">
                        <a14:foregroundMark x1="29885" y1="86293" x2="29885" y2="86293"/>
                        <a14:foregroundMark x1="77176" y1="85670" x2="77176" y2="85670"/>
                        <a14:foregroundMark x1="92939" y1="69159" x2="92939" y2="69159"/>
                      </a14:backgroundRemoval>
                    </a14:imgEffect>
                  </a14:imgLayer>
                </a14:imgProps>
              </a:ext>
            </a:extLst>
          </a:blip>
          <a:stretch>
            <a:fillRect/>
          </a:stretch>
        </p:blipFill>
        <p:spPr>
          <a:xfrm>
            <a:off x="5200038" y="2896669"/>
            <a:ext cx="315706" cy="166407"/>
          </a:xfrm>
          <a:prstGeom prst="rect">
            <a:avLst/>
          </a:prstGeom>
        </p:spPr>
      </p:pic>
      <p:pic>
        <p:nvPicPr>
          <p:cNvPr id="34" name="Image 26">
            <a:extLst>
              <a:ext uri="{FF2B5EF4-FFF2-40B4-BE49-F238E27FC236}">
                <a16:creationId xmlns:a16="http://schemas.microsoft.com/office/drawing/2014/main" id="{7F5AC8C5-7627-0046-DC7B-E99399B9F5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4426066" y="2544418"/>
            <a:ext cx="396149" cy="211014"/>
          </a:xfrm>
          <a:prstGeom prst="rect">
            <a:avLst/>
          </a:prstGeom>
        </p:spPr>
      </p:pic>
      <p:pic>
        <p:nvPicPr>
          <p:cNvPr id="35" name="Image 27">
            <a:extLst>
              <a:ext uri="{FF2B5EF4-FFF2-40B4-BE49-F238E27FC236}">
                <a16:creationId xmlns:a16="http://schemas.microsoft.com/office/drawing/2014/main" id="{28BD8B08-64A8-3238-D093-0775B0F4E76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9" b="89720" l="9852" r="92939">
                        <a14:foregroundMark x1="29885" y1="86293" x2="29885" y2="86293"/>
                        <a14:foregroundMark x1="77176" y1="85670" x2="77176" y2="85670"/>
                        <a14:foregroundMark x1="92939" y1="69159" x2="92939" y2="69159"/>
                      </a14:backgroundRemoval>
                    </a14:imgEffect>
                  </a14:imgLayer>
                </a14:imgProps>
              </a:ext>
            </a:extLst>
          </a:blip>
          <a:stretch>
            <a:fillRect/>
          </a:stretch>
        </p:blipFill>
        <p:spPr>
          <a:xfrm>
            <a:off x="4336744" y="2970185"/>
            <a:ext cx="315706" cy="166407"/>
          </a:xfrm>
          <a:prstGeom prst="rect">
            <a:avLst/>
          </a:prstGeom>
        </p:spPr>
      </p:pic>
      <p:pic>
        <p:nvPicPr>
          <p:cNvPr id="36" name="Image 28">
            <a:extLst>
              <a:ext uri="{FF2B5EF4-FFF2-40B4-BE49-F238E27FC236}">
                <a16:creationId xmlns:a16="http://schemas.microsoft.com/office/drawing/2014/main" id="{049E9761-8E9A-9420-0F14-02E96A2E2B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4995602" y="2518457"/>
            <a:ext cx="396149" cy="211014"/>
          </a:xfrm>
          <a:prstGeom prst="rect">
            <a:avLst/>
          </a:prstGeom>
        </p:spPr>
      </p:pic>
      <p:pic>
        <p:nvPicPr>
          <p:cNvPr id="37" name="Image 30">
            <a:extLst>
              <a:ext uri="{FF2B5EF4-FFF2-40B4-BE49-F238E27FC236}">
                <a16:creationId xmlns:a16="http://schemas.microsoft.com/office/drawing/2014/main" id="{B2607A52-B34A-7D81-71DD-6AAAB7BF7E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4525717" y="3306627"/>
            <a:ext cx="396149" cy="211014"/>
          </a:xfrm>
          <a:prstGeom prst="rect">
            <a:avLst/>
          </a:prstGeom>
        </p:spPr>
      </p:pic>
      <p:pic>
        <p:nvPicPr>
          <p:cNvPr id="38" name="Image 31">
            <a:extLst>
              <a:ext uri="{FF2B5EF4-FFF2-40B4-BE49-F238E27FC236}">
                <a16:creationId xmlns:a16="http://schemas.microsoft.com/office/drawing/2014/main" id="{5972DCF8-325D-FB36-3338-4D3CDAF601A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5138553" y="3259566"/>
            <a:ext cx="396149" cy="211014"/>
          </a:xfrm>
          <a:prstGeom prst="rect">
            <a:avLst/>
          </a:prstGeom>
        </p:spPr>
      </p:pic>
      <p:sp>
        <p:nvSpPr>
          <p:cNvPr id="3" name="Rectangle: Rounded Corners 2">
            <a:extLst>
              <a:ext uri="{FF2B5EF4-FFF2-40B4-BE49-F238E27FC236}">
                <a16:creationId xmlns:a16="http://schemas.microsoft.com/office/drawing/2014/main" id="{DDEF213B-D774-22E6-503B-8EB608F8401B}"/>
              </a:ext>
            </a:extLst>
          </p:cNvPr>
          <p:cNvSpPr/>
          <p:nvPr/>
        </p:nvSpPr>
        <p:spPr>
          <a:xfrm>
            <a:off x="628650" y="2010801"/>
            <a:ext cx="2630317" cy="267549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B5035BB-6C25-78D8-6023-E868C173653C}"/>
              </a:ext>
            </a:extLst>
          </p:cNvPr>
          <p:cNvSpPr/>
          <p:nvPr/>
        </p:nvSpPr>
        <p:spPr>
          <a:xfrm>
            <a:off x="3884879" y="2035774"/>
            <a:ext cx="2630317" cy="267549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3BA9986E-F11E-5DD1-6705-020E8A736B04}"/>
              </a:ext>
            </a:extLst>
          </p:cNvPr>
          <p:cNvSpPr/>
          <p:nvPr/>
        </p:nvSpPr>
        <p:spPr>
          <a:xfrm>
            <a:off x="7277100" y="2010801"/>
            <a:ext cx="2630317" cy="267549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CD2C67-328A-31DD-F901-DD1DE463ED1C}"/>
              </a:ext>
            </a:extLst>
          </p:cNvPr>
          <p:cNvSpPr/>
          <p:nvPr/>
        </p:nvSpPr>
        <p:spPr>
          <a:xfrm>
            <a:off x="1914525" y="5054965"/>
            <a:ext cx="1088367" cy="7386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hape&#10;&#10;Description automatically generated with low confidence">
            <a:extLst>
              <a:ext uri="{FF2B5EF4-FFF2-40B4-BE49-F238E27FC236}">
                <a16:creationId xmlns:a16="http://schemas.microsoft.com/office/drawing/2014/main" id="{BF926900-E3C7-B6C1-20AC-EE7F8C21E7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9547" y="5084171"/>
            <a:ext cx="641597" cy="641597"/>
          </a:xfrm>
          <a:prstGeom prst="rect">
            <a:avLst/>
          </a:prstGeom>
        </p:spPr>
      </p:pic>
      <p:sp>
        <p:nvSpPr>
          <p:cNvPr id="7" name="CasellaDiTesto 6">
            <a:extLst>
              <a:ext uri="{FF2B5EF4-FFF2-40B4-BE49-F238E27FC236}">
                <a16:creationId xmlns:a16="http://schemas.microsoft.com/office/drawing/2014/main" id="{87F302A2-CACA-1A7B-9688-EAF1C83DD0AA}"/>
              </a:ext>
            </a:extLst>
          </p:cNvPr>
          <p:cNvSpPr txBox="1"/>
          <p:nvPr/>
        </p:nvSpPr>
        <p:spPr>
          <a:xfrm>
            <a:off x="264318" y="6385396"/>
            <a:ext cx="6112932" cy="307777"/>
          </a:xfrm>
          <a:prstGeom prst="rect">
            <a:avLst/>
          </a:prstGeom>
          <a:noFill/>
        </p:spPr>
        <p:txBody>
          <a:bodyPr wrap="square">
            <a:spAutoFit/>
          </a:bodyPr>
          <a:lstStyle/>
          <a:p>
            <a:r>
              <a:rPr lang="en-US" sz="1400" b="1" i="1" dirty="0">
                <a:solidFill>
                  <a:schemeClr val="bg1"/>
                </a:solidFill>
              </a:rPr>
              <a:t>Click on the exclamation mark for further details</a:t>
            </a:r>
          </a:p>
        </p:txBody>
      </p:sp>
    </p:spTree>
    <p:custDataLst>
      <p:tags r:id="rId1"/>
    </p:custDataLst>
    <p:extLst>
      <p:ext uri="{BB962C8B-B14F-4D97-AF65-F5344CB8AC3E}">
        <p14:creationId xmlns:p14="http://schemas.microsoft.com/office/powerpoint/2010/main" val="2309762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Your</a:t>
            </a:r>
            <a:r>
              <a:rPr lang="fr-FR" dirty="0">
                <a:solidFill>
                  <a:schemeClr val="bg1"/>
                </a:solidFill>
                <a:latin typeface="+mj-lt"/>
              </a:rPr>
              <a:t> </a:t>
            </a:r>
            <a:r>
              <a:rPr lang="fr-FR" dirty="0" err="1">
                <a:solidFill>
                  <a:schemeClr val="bg1"/>
                </a:solidFill>
                <a:latin typeface="+mj-lt"/>
              </a:rPr>
              <a:t>B2B</a:t>
            </a:r>
            <a:r>
              <a:rPr lang="fr-FR" dirty="0">
                <a:solidFill>
                  <a:schemeClr val="bg1"/>
                </a:solidFill>
                <a:latin typeface="+mj-lt"/>
              </a:rPr>
              <a:t> contacts</a:t>
            </a:r>
          </a:p>
        </p:txBody>
      </p:sp>
      <p:sp>
        <p:nvSpPr>
          <p:cNvPr id="66" name="TextBox 65">
            <a:extLst>
              <a:ext uri="{FF2B5EF4-FFF2-40B4-BE49-F238E27FC236}">
                <a16:creationId xmlns:a16="http://schemas.microsoft.com/office/drawing/2014/main" id="{35839EB6-7E50-75DD-0552-F35C0B295FDE}"/>
              </a:ext>
            </a:extLst>
          </p:cNvPr>
          <p:cNvSpPr txBox="1"/>
          <p:nvPr/>
        </p:nvSpPr>
        <p:spPr>
          <a:xfrm>
            <a:off x="264318" y="1367522"/>
            <a:ext cx="9584531" cy="369332"/>
          </a:xfrm>
          <a:prstGeom prst="rect">
            <a:avLst/>
          </a:prstGeom>
          <a:noFill/>
        </p:spPr>
        <p:txBody>
          <a:bodyPr wrap="square">
            <a:spAutoFit/>
          </a:bodyPr>
          <a:lstStyle/>
          <a:p>
            <a:r>
              <a:rPr lang="en-US" dirty="0"/>
              <a:t>For SMEs and Key Accounts:</a:t>
            </a:r>
            <a:endParaRPr lang="fr-BE" dirty="0"/>
          </a:p>
        </p:txBody>
      </p:sp>
      <p:pic>
        <p:nvPicPr>
          <p:cNvPr id="20" name="Picture 2" descr="https://cdn4.iconfinder.com/data/icons/car-soft/512/driver_car_transport_road_traffic_transportation_auto-512.png">
            <a:extLst>
              <a:ext uri="{FF2B5EF4-FFF2-40B4-BE49-F238E27FC236}">
                <a16:creationId xmlns:a16="http://schemas.microsoft.com/office/drawing/2014/main" id="{DF247946-2B99-427A-0111-CF0833B6E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836" y="2658937"/>
            <a:ext cx="843345" cy="8433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cdn2.iconfinder.com/data/icons/perfect-flat-icons-2/512/Boss_user_man_business_supervisor_female.png">
            <a:extLst>
              <a:ext uri="{FF2B5EF4-FFF2-40B4-BE49-F238E27FC236}">
                <a16:creationId xmlns:a16="http://schemas.microsoft.com/office/drawing/2014/main" id="{42DF0E03-DD81-5283-B934-4C67D97BAA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7482" y="2803697"/>
            <a:ext cx="518196" cy="5181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image.shutterstock.com/z/stock-vector-decision-making-thoughtful-genius-smart-adult-businessman-character-icon-on-stylish-background-436554340.jpg">
            <a:extLst>
              <a:ext uri="{FF2B5EF4-FFF2-40B4-BE49-F238E27FC236}">
                <a16:creationId xmlns:a16="http://schemas.microsoft.com/office/drawing/2014/main" id="{32E004CC-E06C-3A8E-A054-B90792B68D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7521" y="2509604"/>
            <a:ext cx="1060302" cy="113098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1">
            <a:extLst>
              <a:ext uri="{FF2B5EF4-FFF2-40B4-BE49-F238E27FC236}">
                <a16:creationId xmlns:a16="http://schemas.microsoft.com/office/drawing/2014/main" id="{214B2AEB-422C-2414-2739-4339C0153BD7}"/>
              </a:ext>
            </a:extLst>
          </p:cNvPr>
          <p:cNvSpPr txBox="1"/>
          <p:nvPr/>
        </p:nvSpPr>
        <p:spPr>
          <a:xfrm>
            <a:off x="3400916" y="2757443"/>
            <a:ext cx="648245" cy="646331"/>
          </a:xfrm>
          <a:prstGeom prst="rect">
            <a:avLst/>
          </a:prstGeom>
          <a:noFill/>
        </p:spPr>
        <p:txBody>
          <a:bodyPr wrap="square" rtlCol="0">
            <a:spAutoFit/>
          </a:bodyPr>
          <a:lstStyle/>
          <a:p>
            <a:r>
              <a:rPr lang="fr-BE" sz="3600" dirty="0"/>
              <a:t>≠</a:t>
            </a:r>
            <a:endParaRPr lang="fr-BE" dirty="0"/>
          </a:p>
        </p:txBody>
      </p:sp>
      <p:sp>
        <p:nvSpPr>
          <p:cNvPr id="24" name="TextBox 12">
            <a:extLst>
              <a:ext uri="{FF2B5EF4-FFF2-40B4-BE49-F238E27FC236}">
                <a16:creationId xmlns:a16="http://schemas.microsoft.com/office/drawing/2014/main" id="{4212C459-6FDB-666E-7A29-2DE6B01B4E96}"/>
              </a:ext>
            </a:extLst>
          </p:cNvPr>
          <p:cNvSpPr txBox="1"/>
          <p:nvPr/>
        </p:nvSpPr>
        <p:spPr>
          <a:xfrm>
            <a:off x="6711043" y="2748798"/>
            <a:ext cx="648245" cy="646331"/>
          </a:xfrm>
          <a:prstGeom prst="rect">
            <a:avLst/>
          </a:prstGeom>
          <a:noFill/>
        </p:spPr>
        <p:txBody>
          <a:bodyPr wrap="square" rtlCol="0">
            <a:spAutoFit/>
          </a:bodyPr>
          <a:lstStyle/>
          <a:p>
            <a:r>
              <a:rPr lang="fr-BE" sz="3600" dirty="0"/>
              <a:t>≠</a:t>
            </a:r>
            <a:endParaRPr lang="fr-BE" dirty="0"/>
          </a:p>
        </p:txBody>
      </p:sp>
      <p:sp>
        <p:nvSpPr>
          <p:cNvPr id="26" name="TextBox 14">
            <a:extLst>
              <a:ext uri="{FF2B5EF4-FFF2-40B4-BE49-F238E27FC236}">
                <a16:creationId xmlns:a16="http://schemas.microsoft.com/office/drawing/2014/main" id="{CC6AFE9C-4AA0-59C7-0EDD-79C271624F79}"/>
              </a:ext>
            </a:extLst>
          </p:cNvPr>
          <p:cNvSpPr txBox="1"/>
          <p:nvPr/>
        </p:nvSpPr>
        <p:spPr>
          <a:xfrm>
            <a:off x="4212321" y="3758796"/>
            <a:ext cx="1839961" cy="369332"/>
          </a:xfrm>
          <a:prstGeom prst="rect">
            <a:avLst/>
          </a:prstGeom>
          <a:noFill/>
        </p:spPr>
        <p:txBody>
          <a:bodyPr wrap="square" rtlCol="0">
            <a:spAutoFit/>
          </a:bodyPr>
          <a:lstStyle/>
          <a:p>
            <a:pPr algn="ctr"/>
            <a:r>
              <a:rPr lang="fr-BE" dirty="0"/>
              <a:t>Fleet Manager</a:t>
            </a:r>
          </a:p>
        </p:txBody>
      </p:sp>
      <p:sp>
        <p:nvSpPr>
          <p:cNvPr id="27" name="TextBox 15">
            <a:extLst>
              <a:ext uri="{FF2B5EF4-FFF2-40B4-BE49-F238E27FC236}">
                <a16:creationId xmlns:a16="http://schemas.microsoft.com/office/drawing/2014/main" id="{11D20A91-433F-248D-F9D5-236D4B78C989}"/>
              </a:ext>
            </a:extLst>
          </p:cNvPr>
          <p:cNvSpPr txBox="1"/>
          <p:nvPr/>
        </p:nvSpPr>
        <p:spPr>
          <a:xfrm>
            <a:off x="7637915" y="3758796"/>
            <a:ext cx="1865185" cy="646331"/>
          </a:xfrm>
          <a:prstGeom prst="rect">
            <a:avLst/>
          </a:prstGeom>
          <a:noFill/>
        </p:spPr>
        <p:txBody>
          <a:bodyPr wrap="square" rtlCol="0">
            <a:spAutoFit/>
          </a:bodyPr>
          <a:lstStyle/>
          <a:p>
            <a:pPr algn="ctr"/>
            <a:r>
              <a:rPr lang="fr-BE" dirty="0" err="1"/>
              <a:t>Decision</a:t>
            </a:r>
            <a:r>
              <a:rPr lang="fr-BE" dirty="0"/>
              <a:t> maker(s)</a:t>
            </a:r>
          </a:p>
        </p:txBody>
      </p:sp>
      <p:sp>
        <p:nvSpPr>
          <p:cNvPr id="28" name="TextBox 17">
            <a:extLst>
              <a:ext uri="{FF2B5EF4-FFF2-40B4-BE49-F238E27FC236}">
                <a16:creationId xmlns:a16="http://schemas.microsoft.com/office/drawing/2014/main" id="{47061F43-EE8B-C0DF-83DB-653CD2F68882}"/>
              </a:ext>
            </a:extLst>
          </p:cNvPr>
          <p:cNvSpPr txBox="1"/>
          <p:nvPr/>
        </p:nvSpPr>
        <p:spPr>
          <a:xfrm>
            <a:off x="1644955" y="2762374"/>
            <a:ext cx="648245" cy="646331"/>
          </a:xfrm>
          <a:prstGeom prst="rect">
            <a:avLst/>
          </a:prstGeom>
          <a:noFill/>
        </p:spPr>
        <p:txBody>
          <a:bodyPr wrap="square" rtlCol="0">
            <a:spAutoFit/>
          </a:bodyPr>
          <a:lstStyle/>
          <a:p>
            <a:r>
              <a:rPr lang="fr-BE" sz="3600"/>
              <a:t>≠</a:t>
            </a:r>
            <a:endParaRPr lang="fr-BE"/>
          </a:p>
        </p:txBody>
      </p:sp>
      <p:pic>
        <p:nvPicPr>
          <p:cNvPr id="29" name="Picture 18" descr="https://cdn4.iconfinder.com/data/icons/car-soft/512/driver_car_transport_road_traffic_transportation_auto-512.png">
            <a:extLst>
              <a:ext uri="{FF2B5EF4-FFF2-40B4-BE49-F238E27FC236}">
                <a16:creationId xmlns:a16="http://schemas.microsoft.com/office/drawing/2014/main" id="{5F138284-A33C-F8DC-EA40-440B6CC082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547" y="2729471"/>
            <a:ext cx="843345" cy="8433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19">
            <a:extLst>
              <a:ext uri="{FF2B5EF4-FFF2-40B4-BE49-F238E27FC236}">
                <a16:creationId xmlns:a16="http://schemas.microsoft.com/office/drawing/2014/main" id="{C1D76A3C-B428-E6B4-D93D-9DB84C3A520B}"/>
              </a:ext>
            </a:extLst>
          </p:cNvPr>
          <p:cNvSpPr txBox="1"/>
          <p:nvPr/>
        </p:nvSpPr>
        <p:spPr>
          <a:xfrm>
            <a:off x="3155973" y="5054965"/>
            <a:ext cx="6692876" cy="738664"/>
          </a:xfrm>
          <a:prstGeom prst="rect">
            <a:avLst/>
          </a:prstGeom>
          <a:solidFill>
            <a:srgbClr val="00B0F0"/>
          </a:solidFill>
        </p:spPr>
        <p:txBody>
          <a:bodyPr wrap="square" rtlCol="0">
            <a:spAutoFit/>
          </a:bodyPr>
          <a:lstStyle/>
          <a:p>
            <a:r>
              <a:rPr lang="en-US" sz="1400" dirty="0">
                <a:solidFill>
                  <a:schemeClr val="bg1"/>
                </a:solidFill>
                <a:cs typeface="Arial" panose="020B0604020202020204" pitchFamily="34" charset="0"/>
              </a:rPr>
              <a:t>For efficient interactions, I need to:</a:t>
            </a:r>
            <a:endParaRPr lang="fr-BE" sz="1400" dirty="0">
              <a:solidFill>
                <a:schemeClr val="bg1"/>
              </a:solidFill>
              <a:cs typeface="Arial" panose="020B0604020202020204" pitchFamily="34" charset="0"/>
            </a:endParaRPr>
          </a:p>
          <a:p>
            <a:pPr marL="742950" lvl="1" indent="-285750">
              <a:buFont typeface="Arial" panose="020B0604020202020204" pitchFamily="34" charset="0"/>
              <a:buChar char="•"/>
            </a:pPr>
            <a:r>
              <a:rPr lang="en-US" sz="1400" dirty="0">
                <a:solidFill>
                  <a:schemeClr val="bg1"/>
                </a:solidFill>
                <a:cs typeface="Arial" panose="020B0604020202020204" pitchFamily="34" charset="0"/>
              </a:rPr>
              <a:t>know who I’m talking to: driver / fleet manager / decision maker(s)</a:t>
            </a:r>
          </a:p>
          <a:p>
            <a:pPr marL="742950" lvl="1" indent="-285750">
              <a:buFont typeface="Arial" panose="020B0604020202020204" pitchFamily="34" charset="0"/>
              <a:buChar char="•"/>
            </a:pPr>
            <a:r>
              <a:rPr lang="en-US" sz="1400" dirty="0">
                <a:solidFill>
                  <a:schemeClr val="bg1"/>
                </a:solidFill>
                <a:cs typeface="Arial" panose="020B0604020202020204" pitchFamily="34" charset="0"/>
              </a:rPr>
              <a:t>focus on what interests them, to be more effective</a:t>
            </a:r>
            <a:endParaRPr lang="fr-BE" sz="1400" dirty="0">
              <a:solidFill>
                <a:schemeClr val="bg1"/>
              </a:solidFill>
              <a:cs typeface="Arial" panose="020B0604020202020204" pitchFamily="34" charset="0"/>
            </a:endParaRPr>
          </a:p>
        </p:txBody>
      </p:sp>
      <p:pic>
        <p:nvPicPr>
          <p:cNvPr id="31" name="Image 23">
            <a:extLst>
              <a:ext uri="{FF2B5EF4-FFF2-40B4-BE49-F238E27FC236}">
                <a16:creationId xmlns:a16="http://schemas.microsoft.com/office/drawing/2014/main" id="{7D977118-C5ED-59B2-A52C-ED0E91376E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9" b="89720" l="9852" r="92939">
                        <a14:foregroundMark x1="29885" y1="86293" x2="29885" y2="86293"/>
                        <a14:foregroundMark x1="77176" y1="85670" x2="77176" y2="85670"/>
                        <a14:foregroundMark x1="92939" y1="69159" x2="92939" y2="69159"/>
                      </a14:backgroundRemoval>
                    </a14:imgEffect>
                  </a14:imgLayer>
                </a14:imgProps>
              </a:ext>
            </a:extLst>
          </a:blip>
          <a:stretch>
            <a:fillRect/>
          </a:stretch>
        </p:blipFill>
        <p:spPr>
          <a:xfrm>
            <a:off x="2200786" y="2316003"/>
            <a:ext cx="709729" cy="374094"/>
          </a:xfrm>
          <a:prstGeom prst="rect">
            <a:avLst/>
          </a:prstGeom>
        </p:spPr>
      </p:pic>
      <p:pic>
        <p:nvPicPr>
          <p:cNvPr id="32" name="Image 24">
            <a:extLst>
              <a:ext uri="{FF2B5EF4-FFF2-40B4-BE49-F238E27FC236}">
                <a16:creationId xmlns:a16="http://schemas.microsoft.com/office/drawing/2014/main" id="{1A9FAC56-E3EA-879A-34C6-FE60BCC36B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795020" y="2215723"/>
            <a:ext cx="890570" cy="474374"/>
          </a:xfrm>
          <a:prstGeom prst="rect">
            <a:avLst/>
          </a:prstGeom>
        </p:spPr>
      </p:pic>
      <p:pic>
        <p:nvPicPr>
          <p:cNvPr id="33" name="Image 25">
            <a:extLst>
              <a:ext uri="{FF2B5EF4-FFF2-40B4-BE49-F238E27FC236}">
                <a16:creationId xmlns:a16="http://schemas.microsoft.com/office/drawing/2014/main" id="{8287BF9E-9467-A497-4A8C-8C708B9BFA5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9" b="89720" l="9852" r="92939">
                        <a14:foregroundMark x1="29885" y1="86293" x2="29885" y2="86293"/>
                        <a14:foregroundMark x1="77176" y1="85670" x2="77176" y2="85670"/>
                        <a14:foregroundMark x1="92939" y1="69159" x2="92939" y2="69159"/>
                      </a14:backgroundRemoval>
                    </a14:imgEffect>
                  </a14:imgLayer>
                </a14:imgProps>
              </a:ext>
            </a:extLst>
          </a:blip>
          <a:stretch>
            <a:fillRect/>
          </a:stretch>
        </p:blipFill>
        <p:spPr>
          <a:xfrm>
            <a:off x="5200038" y="2896669"/>
            <a:ext cx="315706" cy="166407"/>
          </a:xfrm>
          <a:prstGeom prst="rect">
            <a:avLst/>
          </a:prstGeom>
        </p:spPr>
      </p:pic>
      <p:pic>
        <p:nvPicPr>
          <p:cNvPr id="34" name="Image 26">
            <a:extLst>
              <a:ext uri="{FF2B5EF4-FFF2-40B4-BE49-F238E27FC236}">
                <a16:creationId xmlns:a16="http://schemas.microsoft.com/office/drawing/2014/main" id="{7F5AC8C5-7627-0046-DC7B-E99399B9F5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4426066" y="2544418"/>
            <a:ext cx="396149" cy="211014"/>
          </a:xfrm>
          <a:prstGeom prst="rect">
            <a:avLst/>
          </a:prstGeom>
        </p:spPr>
      </p:pic>
      <p:pic>
        <p:nvPicPr>
          <p:cNvPr id="35" name="Image 27">
            <a:extLst>
              <a:ext uri="{FF2B5EF4-FFF2-40B4-BE49-F238E27FC236}">
                <a16:creationId xmlns:a16="http://schemas.microsoft.com/office/drawing/2014/main" id="{28BD8B08-64A8-3238-D093-0775B0F4E76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9" b="89720" l="9852" r="92939">
                        <a14:foregroundMark x1="29885" y1="86293" x2="29885" y2="86293"/>
                        <a14:foregroundMark x1="77176" y1="85670" x2="77176" y2="85670"/>
                        <a14:foregroundMark x1="92939" y1="69159" x2="92939" y2="69159"/>
                      </a14:backgroundRemoval>
                    </a14:imgEffect>
                  </a14:imgLayer>
                </a14:imgProps>
              </a:ext>
            </a:extLst>
          </a:blip>
          <a:stretch>
            <a:fillRect/>
          </a:stretch>
        </p:blipFill>
        <p:spPr>
          <a:xfrm>
            <a:off x="4336744" y="2970185"/>
            <a:ext cx="315706" cy="166407"/>
          </a:xfrm>
          <a:prstGeom prst="rect">
            <a:avLst/>
          </a:prstGeom>
        </p:spPr>
      </p:pic>
      <p:pic>
        <p:nvPicPr>
          <p:cNvPr id="36" name="Image 28">
            <a:extLst>
              <a:ext uri="{FF2B5EF4-FFF2-40B4-BE49-F238E27FC236}">
                <a16:creationId xmlns:a16="http://schemas.microsoft.com/office/drawing/2014/main" id="{049E9761-8E9A-9420-0F14-02E96A2E2B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4995602" y="2518457"/>
            <a:ext cx="396149" cy="211014"/>
          </a:xfrm>
          <a:prstGeom prst="rect">
            <a:avLst/>
          </a:prstGeom>
        </p:spPr>
      </p:pic>
      <p:pic>
        <p:nvPicPr>
          <p:cNvPr id="37" name="Image 30">
            <a:extLst>
              <a:ext uri="{FF2B5EF4-FFF2-40B4-BE49-F238E27FC236}">
                <a16:creationId xmlns:a16="http://schemas.microsoft.com/office/drawing/2014/main" id="{B2607A52-B34A-7D81-71DD-6AAAB7BF7E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4525717" y="3306627"/>
            <a:ext cx="396149" cy="211014"/>
          </a:xfrm>
          <a:prstGeom prst="rect">
            <a:avLst/>
          </a:prstGeom>
        </p:spPr>
      </p:pic>
      <p:pic>
        <p:nvPicPr>
          <p:cNvPr id="38" name="Image 31">
            <a:extLst>
              <a:ext uri="{FF2B5EF4-FFF2-40B4-BE49-F238E27FC236}">
                <a16:creationId xmlns:a16="http://schemas.microsoft.com/office/drawing/2014/main" id="{5972DCF8-325D-FB36-3338-4D3CDAF601A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176" y1="83019" x2="35176" y2="83019"/>
                        <a14:foregroundMark x1="77387" y1="81132" x2="77387" y2="81132"/>
                      </a14:backgroundRemoval>
                    </a14:imgEffect>
                  </a14:imgLayer>
                </a14:imgProps>
              </a:ext>
            </a:extLst>
          </a:blip>
          <a:stretch>
            <a:fillRect/>
          </a:stretch>
        </p:blipFill>
        <p:spPr>
          <a:xfrm>
            <a:off x="5138553" y="3259566"/>
            <a:ext cx="396149" cy="211014"/>
          </a:xfrm>
          <a:prstGeom prst="rect">
            <a:avLst/>
          </a:prstGeom>
        </p:spPr>
      </p:pic>
      <p:sp>
        <p:nvSpPr>
          <p:cNvPr id="3" name="Rectangle: Rounded Corners 2">
            <a:extLst>
              <a:ext uri="{FF2B5EF4-FFF2-40B4-BE49-F238E27FC236}">
                <a16:creationId xmlns:a16="http://schemas.microsoft.com/office/drawing/2014/main" id="{DDEF213B-D774-22E6-503B-8EB608F8401B}"/>
              </a:ext>
            </a:extLst>
          </p:cNvPr>
          <p:cNvSpPr/>
          <p:nvPr/>
        </p:nvSpPr>
        <p:spPr>
          <a:xfrm>
            <a:off x="628650" y="2010801"/>
            <a:ext cx="2630317" cy="267549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B5035BB-6C25-78D8-6023-E868C173653C}"/>
              </a:ext>
            </a:extLst>
          </p:cNvPr>
          <p:cNvSpPr/>
          <p:nvPr/>
        </p:nvSpPr>
        <p:spPr>
          <a:xfrm>
            <a:off x="3884879" y="2035774"/>
            <a:ext cx="2630317" cy="267549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3BA9986E-F11E-5DD1-6705-020E8A736B04}"/>
              </a:ext>
            </a:extLst>
          </p:cNvPr>
          <p:cNvSpPr/>
          <p:nvPr/>
        </p:nvSpPr>
        <p:spPr>
          <a:xfrm>
            <a:off x="7277100" y="2010801"/>
            <a:ext cx="2630317" cy="267549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B5D59AF-3FB6-F491-2C1C-B384253D0498}"/>
              </a:ext>
            </a:extLst>
          </p:cNvPr>
          <p:cNvSpPr/>
          <p:nvPr/>
        </p:nvSpPr>
        <p:spPr>
          <a:xfrm>
            <a:off x="1914525" y="5054965"/>
            <a:ext cx="1088367" cy="7386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Shape&#10;&#10;Description automatically generated with low confidence">
            <a:extLst>
              <a:ext uri="{FF2B5EF4-FFF2-40B4-BE49-F238E27FC236}">
                <a16:creationId xmlns:a16="http://schemas.microsoft.com/office/drawing/2014/main" id="{03A18050-1A6C-029D-422E-5697E86E4C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9547" y="5084171"/>
            <a:ext cx="641597" cy="641597"/>
          </a:xfrm>
          <a:prstGeom prst="rect">
            <a:avLst/>
          </a:prstGeom>
        </p:spPr>
      </p:pic>
      <p:sp>
        <p:nvSpPr>
          <p:cNvPr id="4" name="CasellaDiTesto 3">
            <a:extLst>
              <a:ext uri="{FF2B5EF4-FFF2-40B4-BE49-F238E27FC236}">
                <a16:creationId xmlns:a16="http://schemas.microsoft.com/office/drawing/2014/main" id="{94004552-B6E7-8EA5-077A-FB8BD5AA80A7}"/>
              </a:ext>
            </a:extLst>
          </p:cNvPr>
          <p:cNvSpPr txBox="1"/>
          <p:nvPr/>
        </p:nvSpPr>
        <p:spPr>
          <a:xfrm>
            <a:off x="264318" y="6385396"/>
            <a:ext cx="6112932" cy="307777"/>
          </a:xfrm>
          <a:prstGeom prst="rect">
            <a:avLst/>
          </a:prstGeom>
          <a:noFill/>
        </p:spPr>
        <p:txBody>
          <a:bodyPr wrap="square">
            <a:spAutoFit/>
          </a:bodyPr>
          <a:lstStyle/>
          <a:p>
            <a:r>
              <a:rPr lang="en-US" sz="1400" b="1" i="1" dirty="0">
                <a:solidFill>
                  <a:schemeClr val="bg1"/>
                </a:solidFill>
              </a:rPr>
              <a:t>Click on the exclamation mark for further details</a:t>
            </a:r>
          </a:p>
        </p:txBody>
      </p:sp>
      <p:sp>
        <p:nvSpPr>
          <p:cNvPr id="5" name="TextBox 13">
            <a:extLst>
              <a:ext uri="{FF2B5EF4-FFF2-40B4-BE49-F238E27FC236}">
                <a16:creationId xmlns:a16="http://schemas.microsoft.com/office/drawing/2014/main" id="{7AABDB95-1085-3346-1E75-CC7B75176497}"/>
              </a:ext>
            </a:extLst>
          </p:cNvPr>
          <p:cNvSpPr txBox="1"/>
          <p:nvPr/>
        </p:nvSpPr>
        <p:spPr>
          <a:xfrm>
            <a:off x="1034367" y="3758796"/>
            <a:ext cx="1865355" cy="369332"/>
          </a:xfrm>
          <a:prstGeom prst="rect">
            <a:avLst/>
          </a:prstGeom>
          <a:noFill/>
        </p:spPr>
        <p:txBody>
          <a:bodyPr wrap="square" rtlCol="0">
            <a:spAutoFit/>
          </a:bodyPr>
          <a:lstStyle/>
          <a:p>
            <a:pPr algn="ctr"/>
            <a:r>
              <a:rPr lang="fr-BE" dirty="0"/>
              <a:t>Driver</a:t>
            </a:r>
          </a:p>
        </p:txBody>
      </p:sp>
    </p:spTree>
    <p:custDataLst>
      <p:tags r:id="rId1"/>
    </p:custDataLst>
    <p:extLst>
      <p:ext uri="{BB962C8B-B14F-4D97-AF65-F5344CB8AC3E}">
        <p14:creationId xmlns:p14="http://schemas.microsoft.com/office/powerpoint/2010/main" val="1476993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on the people for further details</a:t>
            </a:r>
          </a:p>
        </p:txBody>
      </p:sp>
      <p:grpSp>
        <p:nvGrpSpPr>
          <p:cNvPr id="46" name="Group 45">
            <a:extLst>
              <a:ext uri="{FF2B5EF4-FFF2-40B4-BE49-F238E27FC236}">
                <a16:creationId xmlns:a16="http://schemas.microsoft.com/office/drawing/2014/main" id="{0B5DFABB-0E67-5FCA-8B01-5C90CE5D8438}"/>
              </a:ext>
            </a:extLst>
          </p:cNvPr>
          <p:cNvGrpSpPr/>
          <p:nvPr/>
        </p:nvGrpSpPr>
        <p:grpSpPr>
          <a:xfrm>
            <a:off x="2040624" y="1289527"/>
            <a:ext cx="7838327" cy="4967763"/>
            <a:chOff x="2420641" y="848872"/>
            <a:chExt cx="6552124" cy="6010204"/>
          </a:xfrm>
        </p:grpSpPr>
        <p:sp>
          <p:nvSpPr>
            <p:cNvPr id="64" name="Rectangle 1">
              <a:extLst>
                <a:ext uri="{FF2B5EF4-FFF2-40B4-BE49-F238E27FC236}">
                  <a16:creationId xmlns:a16="http://schemas.microsoft.com/office/drawing/2014/main" id="{4D63B590-D687-7BC9-33AE-67FBE0354F1B}"/>
                </a:ext>
              </a:extLst>
            </p:cNvPr>
            <p:cNvSpPr/>
            <p:nvPr/>
          </p:nvSpPr>
          <p:spPr>
            <a:xfrm>
              <a:off x="2420641" y="848872"/>
              <a:ext cx="6552124" cy="6010204"/>
            </a:xfrm>
            <a:custGeom>
              <a:avLst/>
              <a:gdLst>
                <a:gd name="connsiteX0" fmla="*/ 0 w 4303060"/>
                <a:gd name="connsiteY0" fmla="*/ 0 h 954741"/>
                <a:gd name="connsiteX1" fmla="*/ 4303060 w 4303060"/>
                <a:gd name="connsiteY1" fmla="*/ 0 h 954741"/>
                <a:gd name="connsiteX2" fmla="*/ 4303060 w 4303060"/>
                <a:gd name="connsiteY2" fmla="*/ 954741 h 954741"/>
                <a:gd name="connsiteX3" fmla="*/ 0 w 4303060"/>
                <a:gd name="connsiteY3" fmla="*/ 954741 h 954741"/>
                <a:gd name="connsiteX4" fmla="*/ 0 w 4303060"/>
                <a:gd name="connsiteY4" fmla="*/ 0 h 954741"/>
                <a:gd name="connsiteX0" fmla="*/ 0 w 6481483"/>
                <a:gd name="connsiteY0" fmla="*/ 0 h 1492623"/>
                <a:gd name="connsiteX1" fmla="*/ 6481483 w 6481483"/>
                <a:gd name="connsiteY1" fmla="*/ 537882 h 1492623"/>
                <a:gd name="connsiteX2" fmla="*/ 6481483 w 6481483"/>
                <a:gd name="connsiteY2" fmla="*/ 1492623 h 1492623"/>
                <a:gd name="connsiteX3" fmla="*/ 2178423 w 6481483"/>
                <a:gd name="connsiteY3" fmla="*/ 1492623 h 1492623"/>
                <a:gd name="connsiteX4" fmla="*/ 0 w 6481483"/>
                <a:gd name="connsiteY4" fmla="*/ 0 h 1492623"/>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50575 h 2743198"/>
                <a:gd name="connsiteX1" fmla="*/ 1250577 w 6481483"/>
                <a:gd name="connsiteY1" fmla="*/ 0 h 2743198"/>
                <a:gd name="connsiteX2" fmla="*/ 1707777 w 6481483"/>
                <a:gd name="connsiteY2" fmla="*/ 1048869 h 2743198"/>
                <a:gd name="connsiteX3" fmla="*/ 6481483 w 6481483"/>
                <a:gd name="connsiteY3" fmla="*/ 2743198 h 2743198"/>
                <a:gd name="connsiteX4" fmla="*/ 2178423 w 6481483"/>
                <a:gd name="connsiteY4" fmla="*/ 2743198 h 2743198"/>
                <a:gd name="connsiteX5" fmla="*/ 0 w 6481483"/>
                <a:gd name="connsiteY5" fmla="*/ 1250575 h 2743198"/>
                <a:gd name="connsiteX0" fmla="*/ 61419 w 6542902"/>
                <a:gd name="connsiteY0" fmla="*/ 1250575 h 2743198"/>
                <a:gd name="connsiteX1" fmla="*/ 1311996 w 6542902"/>
                <a:gd name="connsiteY1" fmla="*/ 0 h 2743198"/>
                <a:gd name="connsiteX2" fmla="*/ 1769196 w 6542902"/>
                <a:gd name="connsiteY2" fmla="*/ 1048869 h 2743198"/>
                <a:gd name="connsiteX3" fmla="*/ 6542902 w 6542902"/>
                <a:gd name="connsiteY3" fmla="*/ 2743198 h 2743198"/>
                <a:gd name="connsiteX4" fmla="*/ 2239842 w 6542902"/>
                <a:gd name="connsiteY4" fmla="*/ 2743198 h 2743198"/>
                <a:gd name="connsiteX5" fmla="*/ 61419 w 6542902"/>
                <a:gd name="connsiteY5" fmla="*/ 1250575 h 2743198"/>
                <a:gd name="connsiteX0" fmla="*/ 59567 w 6541050"/>
                <a:gd name="connsiteY0" fmla="*/ 1277470 h 2770093"/>
                <a:gd name="connsiteX1" fmla="*/ 1323591 w 6541050"/>
                <a:gd name="connsiteY1" fmla="*/ 0 h 2770093"/>
                <a:gd name="connsiteX2" fmla="*/ 1767344 w 6541050"/>
                <a:gd name="connsiteY2" fmla="*/ 1075764 h 2770093"/>
                <a:gd name="connsiteX3" fmla="*/ 6541050 w 6541050"/>
                <a:gd name="connsiteY3" fmla="*/ 2770093 h 2770093"/>
                <a:gd name="connsiteX4" fmla="*/ 2237990 w 6541050"/>
                <a:gd name="connsiteY4" fmla="*/ 2770093 h 2770093"/>
                <a:gd name="connsiteX5" fmla="*/ 59567 w 6541050"/>
                <a:gd name="connsiteY5" fmla="*/ 1277470 h 2770093"/>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2202012 h 3694635"/>
                <a:gd name="connsiteX1" fmla="*/ 1323591 w 6541050"/>
                <a:gd name="connsiteY1" fmla="*/ 924542 h 3694635"/>
                <a:gd name="connsiteX2" fmla="*/ 4214709 w 6541050"/>
                <a:gd name="connsiteY2" fmla="*/ 373214 h 3694635"/>
                <a:gd name="connsiteX3" fmla="*/ 5411497 w 6541050"/>
                <a:gd name="connsiteY3" fmla="*/ 10143 h 3694635"/>
                <a:gd name="connsiteX4" fmla="*/ 4470203 w 6541050"/>
                <a:gd name="connsiteY4" fmla="*/ 816967 h 3694635"/>
                <a:gd name="connsiteX5" fmla="*/ 1767344 w 6541050"/>
                <a:gd name="connsiteY5" fmla="*/ 2000306 h 3694635"/>
                <a:gd name="connsiteX6" fmla="*/ 6541050 w 6541050"/>
                <a:gd name="connsiteY6" fmla="*/ 3694635 h 3694635"/>
                <a:gd name="connsiteX7" fmla="*/ 2237990 w 6541050"/>
                <a:gd name="connsiteY7" fmla="*/ 3694635 h 3694635"/>
                <a:gd name="connsiteX8" fmla="*/ 59567 w 6541050"/>
                <a:gd name="connsiteY8" fmla="*/ 2202012 h 36946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3209926 h 4702549"/>
                <a:gd name="connsiteX1" fmla="*/ 1323591 w 6541050"/>
                <a:gd name="connsiteY1" fmla="*/ 1932456 h 4702549"/>
                <a:gd name="connsiteX2" fmla="*/ 4214709 w 6541050"/>
                <a:gd name="connsiteY2" fmla="*/ 1381128 h 4702549"/>
                <a:gd name="connsiteX3" fmla="*/ 2991026 w 6541050"/>
                <a:gd name="connsiteY3" fmla="*/ 587752 h 4702549"/>
                <a:gd name="connsiteX4" fmla="*/ 4618121 w 6541050"/>
                <a:gd name="connsiteY4" fmla="*/ 9528 h 4702549"/>
                <a:gd name="connsiteX5" fmla="*/ 4523991 w 6541050"/>
                <a:gd name="connsiteY5" fmla="*/ 265022 h 4702549"/>
                <a:gd name="connsiteX6" fmla="*/ 5411497 w 6541050"/>
                <a:gd name="connsiteY6" fmla="*/ 1018057 h 4702549"/>
                <a:gd name="connsiteX7" fmla="*/ 4470203 w 6541050"/>
                <a:gd name="connsiteY7" fmla="*/ 1824881 h 4702549"/>
                <a:gd name="connsiteX8" fmla="*/ 1767344 w 6541050"/>
                <a:gd name="connsiteY8" fmla="*/ 3008220 h 4702549"/>
                <a:gd name="connsiteX9" fmla="*/ 6541050 w 6541050"/>
                <a:gd name="connsiteY9" fmla="*/ 4702549 h 4702549"/>
                <a:gd name="connsiteX10" fmla="*/ 2237990 w 6541050"/>
                <a:gd name="connsiteY10" fmla="*/ 4702549 h 4702549"/>
                <a:gd name="connsiteX11" fmla="*/ 59567 w 6541050"/>
                <a:gd name="connsiteY11" fmla="*/ 3209926 h 4702549"/>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43216 w 6524699"/>
                <a:gd name="connsiteY0" fmla="*/ 3160057 h 4652680"/>
                <a:gd name="connsiteX1" fmla="*/ 1307240 w 6524699"/>
                <a:gd name="connsiteY1" fmla="*/ 1882587 h 4652680"/>
                <a:gd name="connsiteX2" fmla="*/ 4198358 w 6524699"/>
                <a:gd name="connsiteY2" fmla="*/ 1331259 h 4652680"/>
                <a:gd name="connsiteX3" fmla="*/ 2974675 w 6524699"/>
                <a:gd name="connsiteY3" fmla="*/ 537883 h 4652680"/>
                <a:gd name="connsiteX4" fmla="*/ 4561428 w 6524699"/>
                <a:gd name="connsiteY4" fmla="*/ 0 h 4652680"/>
                <a:gd name="connsiteX5" fmla="*/ 5166546 w 6524699"/>
                <a:gd name="connsiteY5" fmla="*/ 147918 h 4652680"/>
                <a:gd name="connsiteX6" fmla="*/ 5395146 w 6524699"/>
                <a:gd name="connsiteY6" fmla="*/ 968188 h 4652680"/>
                <a:gd name="connsiteX7" fmla="*/ 4453852 w 6524699"/>
                <a:gd name="connsiteY7" fmla="*/ 1775012 h 4652680"/>
                <a:gd name="connsiteX8" fmla="*/ 1750993 w 6524699"/>
                <a:gd name="connsiteY8" fmla="*/ 2958351 h 4652680"/>
                <a:gd name="connsiteX9" fmla="*/ 6524699 w 6524699"/>
                <a:gd name="connsiteY9" fmla="*/ 4652680 h 4652680"/>
                <a:gd name="connsiteX10" fmla="*/ 2221639 w 6524699"/>
                <a:gd name="connsiteY10" fmla="*/ 4652680 h 4652680"/>
                <a:gd name="connsiteX11" fmla="*/ 43216 w 6524699"/>
                <a:gd name="connsiteY11" fmla="*/ 3160057 h 4652680"/>
                <a:gd name="connsiteX0" fmla="*/ 70641 w 6552124"/>
                <a:gd name="connsiteY0" fmla="*/ 3160057 h 4652680"/>
                <a:gd name="connsiteX1" fmla="*/ 1334665 w 6552124"/>
                <a:gd name="connsiteY1" fmla="*/ 1882587 h 4652680"/>
                <a:gd name="connsiteX2" fmla="*/ 4225783 w 6552124"/>
                <a:gd name="connsiteY2" fmla="*/ 1331259 h 4652680"/>
                <a:gd name="connsiteX3" fmla="*/ 3002100 w 6552124"/>
                <a:gd name="connsiteY3" fmla="*/ 537883 h 4652680"/>
                <a:gd name="connsiteX4" fmla="*/ 4588853 w 6552124"/>
                <a:gd name="connsiteY4" fmla="*/ 0 h 4652680"/>
                <a:gd name="connsiteX5" fmla="*/ 5193971 w 6552124"/>
                <a:gd name="connsiteY5" fmla="*/ 147918 h 4652680"/>
                <a:gd name="connsiteX6" fmla="*/ 5422571 w 6552124"/>
                <a:gd name="connsiteY6" fmla="*/ 968188 h 4652680"/>
                <a:gd name="connsiteX7" fmla="*/ 4481277 w 6552124"/>
                <a:gd name="connsiteY7" fmla="*/ 1775012 h 4652680"/>
                <a:gd name="connsiteX8" fmla="*/ 1778418 w 6552124"/>
                <a:gd name="connsiteY8" fmla="*/ 2958351 h 4652680"/>
                <a:gd name="connsiteX9" fmla="*/ 6552124 w 6552124"/>
                <a:gd name="connsiteY9" fmla="*/ 4652680 h 4652680"/>
                <a:gd name="connsiteX10" fmla="*/ 2249064 w 6552124"/>
                <a:gd name="connsiteY10" fmla="*/ 4652680 h 4652680"/>
                <a:gd name="connsiteX11" fmla="*/ 70641 w 6552124"/>
                <a:gd name="connsiteY11" fmla="*/ 3160057 h 4652680"/>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203877 h 4696500"/>
                <a:gd name="connsiteX1" fmla="*/ 1334665 w 6552124"/>
                <a:gd name="connsiteY1" fmla="*/ 1926407 h 4696500"/>
                <a:gd name="connsiteX2" fmla="*/ 4225783 w 6552124"/>
                <a:gd name="connsiteY2" fmla="*/ 1375079 h 4696500"/>
                <a:gd name="connsiteX3" fmla="*/ 3002100 w 6552124"/>
                <a:gd name="connsiteY3" fmla="*/ 581703 h 4696500"/>
                <a:gd name="connsiteX4" fmla="*/ 4661281 w 6552124"/>
                <a:gd name="connsiteY4" fmla="*/ 30240 h 4696500"/>
                <a:gd name="connsiteX5" fmla="*/ 5499659 w 6552124"/>
                <a:gd name="connsiteY5" fmla="*/ 60063 h 4696500"/>
                <a:gd name="connsiteX6" fmla="*/ 5193971 w 6552124"/>
                <a:gd name="connsiteY6" fmla="*/ 191738 h 4696500"/>
                <a:gd name="connsiteX7" fmla="*/ 5422571 w 6552124"/>
                <a:gd name="connsiteY7" fmla="*/ 1012008 h 4696500"/>
                <a:gd name="connsiteX8" fmla="*/ 4481277 w 6552124"/>
                <a:gd name="connsiteY8" fmla="*/ 1818832 h 4696500"/>
                <a:gd name="connsiteX9" fmla="*/ 1778418 w 6552124"/>
                <a:gd name="connsiteY9" fmla="*/ 3002171 h 4696500"/>
                <a:gd name="connsiteX10" fmla="*/ 6552124 w 6552124"/>
                <a:gd name="connsiteY10" fmla="*/ 4696500 h 4696500"/>
                <a:gd name="connsiteX11" fmla="*/ 2249064 w 6552124"/>
                <a:gd name="connsiteY11" fmla="*/ 4696500 h 4696500"/>
                <a:gd name="connsiteX12" fmla="*/ 70641 w 6552124"/>
                <a:gd name="connsiteY12" fmla="*/ 3203877 h 4696500"/>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533230 h 5025853"/>
                <a:gd name="connsiteX1" fmla="*/ 1334665 w 6552124"/>
                <a:gd name="connsiteY1" fmla="*/ 2255760 h 5025853"/>
                <a:gd name="connsiteX2" fmla="*/ 4225783 w 6552124"/>
                <a:gd name="connsiteY2" fmla="*/ 1704432 h 5025853"/>
                <a:gd name="connsiteX3" fmla="*/ 3002100 w 6552124"/>
                <a:gd name="connsiteY3" fmla="*/ 911056 h 5025853"/>
                <a:gd name="connsiteX4" fmla="*/ 4634121 w 6552124"/>
                <a:gd name="connsiteY4" fmla="*/ 350540 h 5025853"/>
                <a:gd name="connsiteX5" fmla="*/ 4884023 w 6552124"/>
                <a:gd name="connsiteY5" fmla="*/ 119 h 5025853"/>
                <a:gd name="connsiteX6" fmla="*/ 5499659 w 6552124"/>
                <a:gd name="connsiteY6" fmla="*/ 389416 h 5025853"/>
                <a:gd name="connsiteX7" fmla="*/ 5193971 w 6552124"/>
                <a:gd name="connsiteY7" fmla="*/ 521091 h 5025853"/>
                <a:gd name="connsiteX8" fmla="*/ 5422571 w 6552124"/>
                <a:gd name="connsiteY8" fmla="*/ 1341361 h 5025853"/>
                <a:gd name="connsiteX9" fmla="*/ 4481277 w 6552124"/>
                <a:gd name="connsiteY9" fmla="*/ 2148185 h 5025853"/>
                <a:gd name="connsiteX10" fmla="*/ 1778418 w 6552124"/>
                <a:gd name="connsiteY10" fmla="*/ 3331524 h 5025853"/>
                <a:gd name="connsiteX11" fmla="*/ 6552124 w 6552124"/>
                <a:gd name="connsiteY11" fmla="*/ 5025853 h 5025853"/>
                <a:gd name="connsiteX12" fmla="*/ 2249064 w 6552124"/>
                <a:gd name="connsiteY12" fmla="*/ 5025853 h 5025853"/>
                <a:gd name="connsiteX13" fmla="*/ 70641 w 6552124"/>
                <a:gd name="connsiteY13" fmla="*/ 3533230 h 5025853"/>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4094446 h 5587069"/>
                <a:gd name="connsiteX1" fmla="*/ 1334665 w 6552124"/>
                <a:gd name="connsiteY1" fmla="*/ 2816976 h 5587069"/>
                <a:gd name="connsiteX2" fmla="*/ 4225783 w 6552124"/>
                <a:gd name="connsiteY2" fmla="*/ 2265648 h 5587069"/>
                <a:gd name="connsiteX3" fmla="*/ 3002100 w 6552124"/>
                <a:gd name="connsiteY3" fmla="*/ 1472272 h 5587069"/>
                <a:gd name="connsiteX4" fmla="*/ 4634121 w 6552124"/>
                <a:gd name="connsiteY4" fmla="*/ 911756 h 5587069"/>
                <a:gd name="connsiteX5" fmla="*/ 4874969 w 6552124"/>
                <a:gd name="connsiteY5" fmla="*/ 565862 h 5587069"/>
                <a:gd name="connsiteX6" fmla="*/ 5508712 w 6552124"/>
                <a:gd name="connsiteY6" fmla="*/ 20 h 5587069"/>
                <a:gd name="connsiteX7" fmla="*/ 5658094 w 6552124"/>
                <a:gd name="connsiteY7" fmla="*/ 588496 h 5587069"/>
                <a:gd name="connsiteX8" fmla="*/ 5508712 w 6552124"/>
                <a:gd name="connsiteY8" fmla="*/ 968739 h 5587069"/>
                <a:gd name="connsiteX9" fmla="*/ 5193971 w 6552124"/>
                <a:gd name="connsiteY9" fmla="*/ 1082307 h 5587069"/>
                <a:gd name="connsiteX10" fmla="*/ 5422571 w 6552124"/>
                <a:gd name="connsiteY10" fmla="*/ 1902577 h 5587069"/>
                <a:gd name="connsiteX11" fmla="*/ 4481277 w 6552124"/>
                <a:gd name="connsiteY11" fmla="*/ 2709401 h 5587069"/>
                <a:gd name="connsiteX12" fmla="*/ 1778418 w 6552124"/>
                <a:gd name="connsiteY12" fmla="*/ 3892740 h 5587069"/>
                <a:gd name="connsiteX13" fmla="*/ 6552124 w 6552124"/>
                <a:gd name="connsiteY13" fmla="*/ 5587069 h 5587069"/>
                <a:gd name="connsiteX14" fmla="*/ 2249064 w 6552124"/>
                <a:gd name="connsiteY14" fmla="*/ 5587069 h 5587069"/>
                <a:gd name="connsiteX15" fmla="*/ 70641 w 6552124"/>
                <a:gd name="connsiteY15" fmla="*/ 4094446 h 5587069"/>
                <a:gd name="connsiteX0" fmla="*/ 70641 w 6552124"/>
                <a:gd name="connsiteY0" fmla="*/ 4095830 h 5588453"/>
                <a:gd name="connsiteX1" fmla="*/ 1334665 w 6552124"/>
                <a:gd name="connsiteY1" fmla="*/ 2818360 h 5588453"/>
                <a:gd name="connsiteX2" fmla="*/ 4225783 w 6552124"/>
                <a:gd name="connsiteY2" fmla="*/ 2267032 h 5588453"/>
                <a:gd name="connsiteX3" fmla="*/ 3002100 w 6552124"/>
                <a:gd name="connsiteY3" fmla="*/ 1473656 h 5588453"/>
                <a:gd name="connsiteX4" fmla="*/ 4634121 w 6552124"/>
                <a:gd name="connsiteY4" fmla="*/ 913140 h 5588453"/>
                <a:gd name="connsiteX5" fmla="*/ 4874969 w 6552124"/>
                <a:gd name="connsiteY5" fmla="*/ 567246 h 5588453"/>
                <a:gd name="connsiteX6" fmla="*/ 4408716 w 6552124"/>
                <a:gd name="connsiteY6" fmla="*/ 485765 h 5588453"/>
                <a:gd name="connsiteX7" fmla="*/ 5508712 w 6552124"/>
                <a:gd name="connsiteY7" fmla="*/ 1404 h 5588453"/>
                <a:gd name="connsiteX8" fmla="*/ 5658094 w 6552124"/>
                <a:gd name="connsiteY8" fmla="*/ 589880 h 5588453"/>
                <a:gd name="connsiteX9" fmla="*/ 5508712 w 6552124"/>
                <a:gd name="connsiteY9" fmla="*/ 970123 h 5588453"/>
                <a:gd name="connsiteX10" fmla="*/ 5193971 w 6552124"/>
                <a:gd name="connsiteY10" fmla="*/ 1083691 h 5588453"/>
                <a:gd name="connsiteX11" fmla="*/ 5422571 w 6552124"/>
                <a:gd name="connsiteY11" fmla="*/ 1903961 h 5588453"/>
                <a:gd name="connsiteX12" fmla="*/ 4481277 w 6552124"/>
                <a:gd name="connsiteY12" fmla="*/ 2710785 h 5588453"/>
                <a:gd name="connsiteX13" fmla="*/ 1778418 w 6552124"/>
                <a:gd name="connsiteY13" fmla="*/ 3894124 h 5588453"/>
                <a:gd name="connsiteX14" fmla="*/ 6552124 w 6552124"/>
                <a:gd name="connsiteY14" fmla="*/ 5588453 h 5588453"/>
                <a:gd name="connsiteX15" fmla="*/ 2249064 w 6552124"/>
                <a:gd name="connsiteY15" fmla="*/ 5588453 h 5588453"/>
                <a:gd name="connsiteX16" fmla="*/ 70641 w 6552124"/>
                <a:gd name="connsiteY16" fmla="*/ 4095830 h 5588453"/>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3073 w 6552124"/>
                <a:gd name="connsiteY8" fmla="*/ 606582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7599 w 6552124"/>
                <a:gd name="connsiteY8" fmla="*/ 597529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3567 w 6552124"/>
                <a:gd name="connsiteY9" fmla="*/ 62921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3546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4690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72499 w 6552124"/>
                <a:gd name="connsiteY10" fmla="*/ 950612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81553 w 6552124"/>
                <a:gd name="connsiteY10" fmla="*/ 959666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193971 w 6552124"/>
                <a:gd name="connsiteY10" fmla="*/ 1082287 h 5587049"/>
                <a:gd name="connsiteX11" fmla="*/ 5422571 w 6552124"/>
                <a:gd name="connsiteY11" fmla="*/ 1902557 h 5587049"/>
                <a:gd name="connsiteX12" fmla="*/ 4481277 w 6552124"/>
                <a:gd name="connsiteY12" fmla="*/ 2709381 h 5587049"/>
                <a:gd name="connsiteX13" fmla="*/ 1778418 w 6552124"/>
                <a:gd name="connsiteY13" fmla="*/ 3892720 h 5587049"/>
                <a:gd name="connsiteX14" fmla="*/ 6552124 w 6552124"/>
                <a:gd name="connsiteY14" fmla="*/ 5587049 h 5587049"/>
                <a:gd name="connsiteX15" fmla="*/ 2249064 w 6552124"/>
                <a:gd name="connsiteY15" fmla="*/ 5587049 h 5587049"/>
                <a:gd name="connsiteX16" fmla="*/ 70641 w 6552124"/>
                <a:gd name="connsiteY16"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26406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53567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8647 w 6552124"/>
                <a:gd name="connsiteY4" fmla="*/ 947950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420577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2124" h="5634204">
                  <a:moveTo>
                    <a:pt x="70641" y="4141581"/>
                  </a:moveTo>
                  <a:cubicBezTo>
                    <a:pt x="-108653" y="3805404"/>
                    <a:pt x="-32452" y="3213735"/>
                    <a:pt x="1334665" y="2864111"/>
                  </a:cubicBezTo>
                  <a:cubicBezTo>
                    <a:pt x="2175106" y="2635512"/>
                    <a:pt x="3661006" y="2505524"/>
                    <a:pt x="4225783" y="2312783"/>
                  </a:cubicBezTo>
                  <a:cubicBezTo>
                    <a:pt x="5046054" y="2039360"/>
                    <a:pt x="3380858" y="1875754"/>
                    <a:pt x="3002100" y="1519407"/>
                  </a:cubicBezTo>
                  <a:cubicBezTo>
                    <a:pt x="2616221" y="1140226"/>
                    <a:pt x="4293284" y="999366"/>
                    <a:pt x="4616013" y="958891"/>
                  </a:cubicBezTo>
                  <a:cubicBezTo>
                    <a:pt x="4734263" y="938343"/>
                    <a:pt x="4830300" y="728740"/>
                    <a:pt x="4874969" y="612997"/>
                  </a:cubicBezTo>
                  <a:cubicBezTo>
                    <a:pt x="4765729" y="602879"/>
                    <a:pt x="4570169" y="566975"/>
                    <a:pt x="4395136" y="554149"/>
                  </a:cubicBezTo>
                  <a:lnTo>
                    <a:pt x="5357317" y="0"/>
                  </a:lnTo>
                  <a:lnTo>
                    <a:pt x="6020233" y="658264"/>
                  </a:lnTo>
                  <a:lnTo>
                    <a:pt x="5649040" y="658263"/>
                  </a:lnTo>
                  <a:cubicBezTo>
                    <a:pt x="5633197" y="794819"/>
                    <a:pt x="5586820" y="896606"/>
                    <a:pt x="5513239" y="979662"/>
                  </a:cubicBezTo>
                  <a:cubicBezTo>
                    <a:pt x="5439658" y="1062718"/>
                    <a:pt x="5340120" y="1123326"/>
                    <a:pt x="5207551" y="1156602"/>
                  </a:cubicBezTo>
                  <a:cubicBezTo>
                    <a:pt x="3736490" y="1525848"/>
                    <a:pt x="4448078" y="1302503"/>
                    <a:pt x="5422571" y="1949712"/>
                  </a:cubicBezTo>
                  <a:cubicBezTo>
                    <a:pt x="6014242" y="2326229"/>
                    <a:pt x="5188368" y="2595545"/>
                    <a:pt x="4481277" y="2756536"/>
                  </a:cubicBezTo>
                  <a:cubicBezTo>
                    <a:pt x="4039765" y="2886523"/>
                    <a:pt x="810230" y="3074782"/>
                    <a:pt x="1778418" y="3939875"/>
                  </a:cubicBezTo>
                  <a:cubicBezTo>
                    <a:pt x="3248630" y="4975299"/>
                    <a:pt x="5808054" y="5392157"/>
                    <a:pt x="6552124" y="5634204"/>
                  </a:cubicBezTo>
                  <a:lnTo>
                    <a:pt x="2249064" y="5634204"/>
                  </a:lnTo>
                  <a:cubicBezTo>
                    <a:pt x="1227088" y="5244240"/>
                    <a:pt x="353030" y="4598781"/>
                    <a:pt x="70641" y="4141581"/>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65" name="Freeform 170">
              <a:extLst>
                <a:ext uri="{FF2B5EF4-FFF2-40B4-BE49-F238E27FC236}">
                  <a16:creationId xmlns:a16="http://schemas.microsoft.com/office/drawing/2014/main" id="{8260BE70-328A-F539-D019-70F6DC8A33D0}"/>
                </a:ext>
              </a:extLst>
            </p:cNvPr>
            <p:cNvSpPr/>
            <p:nvPr/>
          </p:nvSpPr>
          <p:spPr>
            <a:xfrm>
              <a:off x="3179067" y="1490459"/>
              <a:ext cx="4508350" cy="5337697"/>
            </a:xfrm>
            <a:custGeom>
              <a:avLst/>
              <a:gdLst>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153730 w 4448140"/>
                <a:gd name="connsiteY10" fmla="*/ 4975761 h 4975761"/>
                <a:gd name="connsiteX11" fmla="*/ 3224982 w 4448140"/>
                <a:gd name="connsiteY11"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224982 w 4448140"/>
                <a:gd name="connsiteY10"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224982 w 4448140"/>
                <a:gd name="connsiteY9" fmla="*/ 4963886 h 4975761"/>
                <a:gd name="connsiteX0" fmla="*/ 4448140 w 4448140"/>
                <a:gd name="connsiteY0" fmla="*/ 0 h 4963886"/>
                <a:gd name="connsiteX1" fmla="*/ 4103756 w 4448140"/>
                <a:gd name="connsiteY1" fmla="*/ 308759 h 4963886"/>
                <a:gd name="connsiteX2" fmla="*/ 2916223 w 4448140"/>
                <a:gd name="connsiteY2" fmla="*/ 665019 h 4963886"/>
                <a:gd name="connsiteX3" fmla="*/ 4341262 w 4448140"/>
                <a:gd name="connsiteY3" fmla="*/ 1413164 h 4963886"/>
                <a:gd name="connsiteX4" fmla="*/ 1324930 w 4448140"/>
                <a:gd name="connsiteY4" fmla="*/ 2244437 h 4963886"/>
                <a:gd name="connsiteX5" fmla="*/ 66145 w 4448140"/>
                <a:gd name="connsiteY5" fmla="*/ 2719450 h 4963886"/>
                <a:gd name="connsiteX6" fmla="*/ 3201231 w 4448140"/>
                <a:gd name="connsiteY6" fmla="*/ 4952011 h 4963886"/>
                <a:gd name="connsiteX7" fmla="*/ 3201231 w 4448140"/>
                <a:gd name="connsiteY7" fmla="*/ 4952011 h 4963886"/>
                <a:gd name="connsiteX8" fmla="*/ 3224982 w 4448140"/>
                <a:gd name="connsiteY8" fmla="*/ 4963886 h 4963886"/>
                <a:gd name="connsiteX0" fmla="*/ 4448140 w 4448140"/>
                <a:gd name="connsiteY0" fmla="*/ 0 h 4952011"/>
                <a:gd name="connsiteX1" fmla="*/ 4103756 w 4448140"/>
                <a:gd name="connsiteY1" fmla="*/ 308759 h 4952011"/>
                <a:gd name="connsiteX2" fmla="*/ 2916223 w 4448140"/>
                <a:gd name="connsiteY2" fmla="*/ 665019 h 4952011"/>
                <a:gd name="connsiteX3" fmla="*/ 4341262 w 4448140"/>
                <a:gd name="connsiteY3" fmla="*/ 1413164 h 4952011"/>
                <a:gd name="connsiteX4" fmla="*/ 1324930 w 4448140"/>
                <a:gd name="connsiteY4" fmla="*/ 2244437 h 4952011"/>
                <a:gd name="connsiteX5" fmla="*/ 66145 w 4448140"/>
                <a:gd name="connsiteY5" fmla="*/ 2719450 h 4952011"/>
                <a:gd name="connsiteX6" fmla="*/ 3201231 w 4448140"/>
                <a:gd name="connsiteY6" fmla="*/ 4952011 h 4952011"/>
                <a:gd name="connsiteX7" fmla="*/ 3201231 w 4448140"/>
                <a:gd name="connsiteY7" fmla="*/ 4952011 h 4952011"/>
                <a:gd name="connsiteX0" fmla="*/ 4557343 w 4557343"/>
                <a:gd name="connsiteY0" fmla="*/ 0 h 4952011"/>
                <a:gd name="connsiteX1" fmla="*/ 4212959 w 4557343"/>
                <a:gd name="connsiteY1" fmla="*/ 308759 h 4952011"/>
                <a:gd name="connsiteX2" fmla="*/ 3025426 w 4557343"/>
                <a:gd name="connsiteY2" fmla="*/ 665019 h 4952011"/>
                <a:gd name="connsiteX3" fmla="*/ 4450465 w 4557343"/>
                <a:gd name="connsiteY3" fmla="*/ 1413164 h 4952011"/>
                <a:gd name="connsiteX4" fmla="*/ 1434133 w 4557343"/>
                <a:gd name="connsiteY4" fmla="*/ 2244437 h 4952011"/>
                <a:gd name="connsiteX5" fmla="*/ 61048 w 4557343"/>
                <a:gd name="connsiteY5" fmla="*/ 3056000 h 4952011"/>
                <a:gd name="connsiteX6" fmla="*/ 3310434 w 4557343"/>
                <a:gd name="connsiteY6" fmla="*/ 4952011 h 4952011"/>
                <a:gd name="connsiteX7" fmla="*/ 3310434 w 4557343"/>
                <a:gd name="connsiteY7" fmla="*/ 4952011 h 4952011"/>
                <a:gd name="connsiteX0" fmla="*/ 4612220 w 4612220"/>
                <a:gd name="connsiteY0" fmla="*/ 0 h 4952011"/>
                <a:gd name="connsiteX1" fmla="*/ 4267836 w 4612220"/>
                <a:gd name="connsiteY1" fmla="*/ 308759 h 4952011"/>
                <a:gd name="connsiteX2" fmla="*/ 3080303 w 4612220"/>
                <a:gd name="connsiteY2" fmla="*/ 665019 h 4952011"/>
                <a:gd name="connsiteX3" fmla="*/ 4505342 w 4612220"/>
                <a:gd name="connsiteY3" fmla="*/ 1413164 h 4952011"/>
                <a:gd name="connsiteX4" fmla="*/ 1489010 w 4612220"/>
                <a:gd name="connsiteY4" fmla="*/ 2244437 h 4952011"/>
                <a:gd name="connsiteX5" fmla="*/ 58775 w 4612220"/>
                <a:gd name="connsiteY5" fmla="*/ 3094100 h 4952011"/>
                <a:gd name="connsiteX6" fmla="*/ 3365311 w 4612220"/>
                <a:gd name="connsiteY6" fmla="*/ 4952011 h 4952011"/>
                <a:gd name="connsiteX7" fmla="*/ 3365311 w 4612220"/>
                <a:gd name="connsiteY7" fmla="*/ 4952011 h 4952011"/>
                <a:gd name="connsiteX0" fmla="*/ 4553445 w 4553445"/>
                <a:gd name="connsiteY0" fmla="*/ 0 h 4952011"/>
                <a:gd name="connsiteX1" fmla="*/ 4209061 w 4553445"/>
                <a:gd name="connsiteY1" fmla="*/ 308759 h 4952011"/>
                <a:gd name="connsiteX2" fmla="*/ 3021528 w 4553445"/>
                <a:gd name="connsiteY2" fmla="*/ 665019 h 4952011"/>
                <a:gd name="connsiteX3" fmla="*/ 4446567 w 4553445"/>
                <a:gd name="connsiteY3" fmla="*/ 1413164 h 4952011"/>
                <a:gd name="connsiteX4" fmla="*/ 0 w 4553445"/>
                <a:gd name="connsiteY4" fmla="*/ 3094100 h 4952011"/>
                <a:gd name="connsiteX5" fmla="*/ 3306536 w 4553445"/>
                <a:gd name="connsiteY5" fmla="*/ 4952011 h 4952011"/>
                <a:gd name="connsiteX6" fmla="*/ 3306536 w 4553445"/>
                <a:gd name="connsiteY6" fmla="*/ 4952011 h 4952011"/>
                <a:gd name="connsiteX0" fmla="*/ 4553705 w 4553705"/>
                <a:gd name="connsiteY0" fmla="*/ 0 h 4952011"/>
                <a:gd name="connsiteX1" fmla="*/ 4209321 w 4553705"/>
                <a:gd name="connsiteY1" fmla="*/ 308759 h 4952011"/>
                <a:gd name="connsiteX2" fmla="*/ 3021788 w 4553705"/>
                <a:gd name="connsiteY2" fmla="*/ 665019 h 4952011"/>
                <a:gd name="connsiteX3" fmla="*/ 4446827 w 4553705"/>
                <a:gd name="connsiteY3" fmla="*/ 1413164 h 4952011"/>
                <a:gd name="connsiteX4" fmla="*/ 260 w 4553705"/>
                <a:gd name="connsiteY4" fmla="*/ 3094100 h 4952011"/>
                <a:gd name="connsiteX5" fmla="*/ 3306796 w 4553705"/>
                <a:gd name="connsiteY5" fmla="*/ 4952011 h 4952011"/>
                <a:gd name="connsiteX6" fmla="*/ 3306796 w 4553705"/>
                <a:gd name="connsiteY6" fmla="*/ 4952011 h 4952011"/>
                <a:gd name="connsiteX0" fmla="*/ 4554909 w 4554909"/>
                <a:gd name="connsiteY0" fmla="*/ 0 h 4952011"/>
                <a:gd name="connsiteX1" fmla="*/ 4210525 w 4554909"/>
                <a:gd name="connsiteY1" fmla="*/ 308759 h 4952011"/>
                <a:gd name="connsiteX2" fmla="*/ 3022992 w 4554909"/>
                <a:gd name="connsiteY2" fmla="*/ 665019 h 4952011"/>
                <a:gd name="connsiteX3" fmla="*/ 4448031 w 4554909"/>
                <a:gd name="connsiteY3" fmla="*/ 1413164 h 4952011"/>
                <a:gd name="connsiteX4" fmla="*/ 1464 w 4554909"/>
                <a:gd name="connsiteY4" fmla="*/ 3094100 h 4952011"/>
                <a:gd name="connsiteX5" fmla="*/ 3308000 w 4554909"/>
                <a:gd name="connsiteY5" fmla="*/ 4952011 h 4952011"/>
                <a:gd name="connsiteX6" fmla="*/ 3308000 w 4554909"/>
                <a:gd name="connsiteY6" fmla="*/ 4952011 h 4952011"/>
                <a:gd name="connsiteX0" fmla="*/ 4563191 w 4603121"/>
                <a:gd name="connsiteY0" fmla="*/ 0 h 4952011"/>
                <a:gd name="connsiteX1" fmla="*/ 4218807 w 4603121"/>
                <a:gd name="connsiteY1" fmla="*/ 308759 h 4952011"/>
                <a:gd name="connsiteX2" fmla="*/ 3031274 w 4603121"/>
                <a:gd name="connsiteY2" fmla="*/ 665019 h 4952011"/>
                <a:gd name="connsiteX3" fmla="*/ 4519813 w 4603121"/>
                <a:gd name="connsiteY3" fmla="*/ 1565564 h 4952011"/>
                <a:gd name="connsiteX4" fmla="*/ 9746 w 4603121"/>
                <a:gd name="connsiteY4" fmla="*/ 3094100 h 4952011"/>
                <a:gd name="connsiteX5" fmla="*/ 3316282 w 4603121"/>
                <a:gd name="connsiteY5" fmla="*/ 4952011 h 4952011"/>
                <a:gd name="connsiteX6" fmla="*/ 3316282 w 4603121"/>
                <a:gd name="connsiteY6" fmla="*/ 4952011 h 4952011"/>
                <a:gd name="connsiteX0" fmla="*/ 4563191 w 4757714"/>
                <a:gd name="connsiteY0" fmla="*/ 0 h 4952011"/>
                <a:gd name="connsiteX1" fmla="*/ 4218807 w 4757714"/>
                <a:gd name="connsiteY1" fmla="*/ 308759 h 4952011"/>
                <a:gd name="connsiteX2" fmla="*/ 3031274 w 4757714"/>
                <a:gd name="connsiteY2" fmla="*/ 665019 h 4952011"/>
                <a:gd name="connsiteX3" fmla="*/ 4519813 w 4757714"/>
                <a:gd name="connsiteY3" fmla="*/ 1565564 h 4952011"/>
                <a:gd name="connsiteX4" fmla="*/ 9746 w 4757714"/>
                <a:gd name="connsiteY4" fmla="*/ 3094100 h 4952011"/>
                <a:gd name="connsiteX5" fmla="*/ 3316282 w 4757714"/>
                <a:gd name="connsiteY5" fmla="*/ 4952011 h 4952011"/>
                <a:gd name="connsiteX6" fmla="*/ 3316282 w 4757714"/>
                <a:gd name="connsiteY6" fmla="*/ 4952011 h 4952011"/>
                <a:gd name="connsiteX0" fmla="*/ 4568001 w 4568001"/>
                <a:gd name="connsiteY0" fmla="*/ 0 h 4952011"/>
                <a:gd name="connsiteX1" fmla="*/ 4223617 w 4568001"/>
                <a:gd name="connsiteY1" fmla="*/ 308759 h 4952011"/>
                <a:gd name="connsiteX2" fmla="*/ 3036084 w 4568001"/>
                <a:gd name="connsiteY2" fmla="*/ 665019 h 4952011"/>
                <a:gd name="connsiteX3" fmla="*/ 4524623 w 4568001"/>
                <a:gd name="connsiteY3" fmla="*/ 1565564 h 4952011"/>
                <a:gd name="connsiteX4" fmla="*/ 2210007 w 4568001"/>
                <a:gd name="connsiteY4" fmla="*/ 2180278 h 4952011"/>
                <a:gd name="connsiteX5" fmla="*/ 14556 w 4568001"/>
                <a:gd name="connsiteY5" fmla="*/ 3094100 h 4952011"/>
                <a:gd name="connsiteX6" fmla="*/ 3321092 w 4568001"/>
                <a:gd name="connsiteY6" fmla="*/ 4952011 h 4952011"/>
                <a:gd name="connsiteX7" fmla="*/ 3321092 w 4568001"/>
                <a:gd name="connsiteY7" fmla="*/ 4952011 h 4952011"/>
                <a:gd name="connsiteX0" fmla="*/ 4570585 w 4570585"/>
                <a:gd name="connsiteY0" fmla="*/ 0 h 4952011"/>
                <a:gd name="connsiteX1" fmla="*/ 4226201 w 4570585"/>
                <a:gd name="connsiteY1" fmla="*/ 308759 h 4952011"/>
                <a:gd name="connsiteX2" fmla="*/ 3038668 w 4570585"/>
                <a:gd name="connsiteY2" fmla="*/ 665019 h 4952011"/>
                <a:gd name="connsiteX3" fmla="*/ 4527207 w 4570585"/>
                <a:gd name="connsiteY3" fmla="*/ 1565564 h 4952011"/>
                <a:gd name="connsiteX4" fmla="*/ 2136391 w 4570585"/>
                <a:gd name="connsiteY4" fmla="*/ 2110428 h 4952011"/>
                <a:gd name="connsiteX5" fmla="*/ 17140 w 4570585"/>
                <a:gd name="connsiteY5" fmla="*/ 3094100 h 4952011"/>
                <a:gd name="connsiteX6" fmla="*/ 3323676 w 4570585"/>
                <a:gd name="connsiteY6" fmla="*/ 4952011 h 4952011"/>
                <a:gd name="connsiteX7" fmla="*/ 3323676 w 4570585"/>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569 w 4575569"/>
                <a:gd name="connsiteY0" fmla="*/ 0 h 4952011"/>
                <a:gd name="connsiteX1" fmla="*/ 4231185 w 4575569"/>
                <a:gd name="connsiteY1" fmla="*/ 308759 h 4952011"/>
                <a:gd name="connsiteX2" fmla="*/ 3043652 w 4575569"/>
                <a:gd name="connsiteY2" fmla="*/ 6650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600969 w 4600969"/>
                <a:gd name="connsiteY0" fmla="*/ 0 h 5009161"/>
                <a:gd name="connsiteX1" fmla="*/ 4231185 w 4600969"/>
                <a:gd name="connsiteY1" fmla="*/ 36590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46976 w 4646976"/>
                <a:gd name="connsiteY0" fmla="*/ 0 h 5003770"/>
                <a:gd name="connsiteX1" fmla="*/ 4237535 w 4646976"/>
                <a:gd name="connsiteY1" fmla="*/ 417668 h 5003770"/>
                <a:gd name="connsiteX2" fmla="*/ 2815052 w 4646976"/>
                <a:gd name="connsiteY2" fmla="*/ 754878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35822 w 4646976"/>
                <a:gd name="connsiteY2" fmla="*/ 765661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05234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567555 w 4567555"/>
                <a:gd name="connsiteY0" fmla="*/ 0 h 5003770"/>
                <a:gd name="connsiteX1" fmla="*/ 4158114 w 4567555"/>
                <a:gd name="connsiteY1" fmla="*/ 417668 h 5003770"/>
                <a:gd name="connsiteX2" fmla="*/ 2873654 w 4567555"/>
                <a:gd name="connsiteY2" fmla="*/ 814182 h 5003770"/>
                <a:gd name="connsiteX3" fmla="*/ 4425813 w 4567555"/>
                <a:gd name="connsiteY3" fmla="*/ 1579223 h 5003770"/>
                <a:gd name="connsiteX4" fmla="*/ 2061954 w 4567555"/>
                <a:gd name="connsiteY4" fmla="*/ 2162187 h 5003770"/>
                <a:gd name="connsiteX5" fmla="*/ 23216 w 4567555"/>
                <a:gd name="connsiteY5" fmla="*/ 3151250 h 5003770"/>
                <a:gd name="connsiteX6" fmla="*/ 3249239 w 4567555"/>
                <a:gd name="connsiteY6" fmla="*/ 5003770 h 5003770"/>
                <a:gd name="connsiteX7" fmla="*/ 3249239 w 4567555"/>
                <a:gd name="connsiteY7" fmla="*/ 5003770 h 5003770"/>
                <a:gd name="connsiteX0" fmla="*/ 4545124 w 4545124"/>
                <a:gd name="connsiteY0" fmla="*/ 0 h 5003770"/>
                <a:gd name="connsiteX1" fmla="*/ 4135683 w 4545124"/>
                <a:gd name="connsiteY1" fmla="*/ 417668 h 5003770"/>
                <a:gd name="connsiteX2" fmla="*/ 2851223 w 4545124"/>
                <a:gd name="connsiteY2" fmla="*/ 814182 h 5003770"/>
                <a:gd name="connsiteX3" fmla="*/ 4403382 w 4545124"/>
                <a:gd name="connsiteY3" fmla="*/ 1579223 h 5003770"/>
                <a:gd name="connsiteX4" fmla="*/ 2039523 w 4545124"/>
                <a:gd name="connsiteY4" fmla="*/ 2162187 h 5003770"/>
                <a:gd name="connsiteX5" fmla="*/ 785 w 4545124"/>
                <a:gd name="connsiteY5" fmla="*/ 3151250 h 5003770"/>
                <a:gd name="connsiteX6" fmla="*/ 3226808 w 4545124"/>
                <a:gd name="connsiteY6" fmla="*/ 5003770 h 5003770"/>
                <a:gd name="connsiteX7" fmla="*/ 3226808 w 4545124"/>
                <a:gd name="connsiteY7" fmla="*/ 5003770 h 5003770"/>
                <a:gd name="connsiteX0" fmla="*/ 4545094 w 4545094"/>
                <a:gd name="connsiteY0" fmla="*/ 0 h 5003770"/>
                <a:gd name="connsiteX1" fmla="*/ 4135653 w 4545094"/>
                <a:gd name="connsiteY1" fmla="*/ 417668 h 5003770"/>
                <a:gd name="connsiteX2" fmla="*/ 2851193 w 4545094"/>
                <a:gd name="connsiteY2" fmla="*/ 814182 h 5003770"/>
                <a:gd name="connsiteX3" fmla="*/ 4403352 w 4545094"/>
                <a:gd name="connsiteY3" fmla="*/ 1579223 h 5003770"/>
                <a:gd name="connsiteX4" fmla="*/ 2039493 w 4545094"/>
                <a:gd name="connsiteY4" fmla="*/ 2162187 h 5003770"/>
                <a:gd name="connsiteX5" fmla="*/ 755 w 4545094"/>
                <a:gd name="connsiteY5" fmla="*/ 3151250 h 5003770"/>
                <a:gd name="connsiteX6" fmla="*/ 3226778 w 4545094"/>
                <a:gd name="connsiteY6" fmla="*/ 5003770 h 5003770"/>
                <a:gd name="connsiteX7" fmla="*/ 3226778 w 4545094"/>
                <a:gd name="connsiteY7" fmla="*/ 5003770 h 5003770"/>
                <a:gd name="connsiteX0" fmla="*/ 4545419 w 4545419"/>
                <a:gd name="connsiteY0" fmla="*/ 0 h 5003770"/>
                <a:gd name="connsiteX1" fmla="*/ 4135978 w 4545419"/>
                <a:gd name="connsiteY1" fmla="*/ 417668 h 5003770"/>
                <a:gd name="connsiteX2" fmla="*/ 2851518 w 4545419"/>
                <a:gd name="connsiteY2" fmla="*/ 814182 h 5003770"/>
                <a:gd name="connsiteX3" fmla="*/ 4403677 w 4545419"/>
                <a:gd name="connsiteY3" fmla="*/ 1579223 h 5003770"/>
                <a:gd name="connsiteX4" fmla="*/ 2039818 w 4545419"/>
                <a:gd name="connsiteY4" fmla="*/ 2162187 h 5003770"/>
                <a:gd name="connsiteX5" fmla="*/ 1080 w 4545419"/>
                <a:gd name="connsiteY5" fmla="*/ 3151250 h 5003770"/>
                <a:gd name="connsiteX6" fmla="*/ 3227103 w 4545419"/>
                <a:gd name="connsiteY6" fmla="*/ 5003770 h 5003770"/>
                <a:gd name="connsiteX7" fmla="*/ 3227103 w 4545419"/>
                <a:gd name="connsiteY7" fmla="*/ 5003770 h 5003770"/>
                <a:gd name="connsiteX0" fmla="*/ 4490050 w 4490050"/>
                <a:gd name="connsiteY0" fmla="*/ 0 h 5003770"/>
                <a:gd name="connsiteX1" fmla="*/ 4080609 w 4490050"/>
                <a:gd name="connsiteY1" fmla="*/ 417668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20500 h 5003770"/>
                <a:gd name="connsiteX5" fmla="*/ 19429 w 4508350"/>
                <a:gd name="connsiteY5" fmla="*/ 3164238 h 5003770"/>
                <a:gd name="connsiteX6" fmla="*/ 3190034 w 4508350"/>
                <a:gd name="connsiteY6" fmla="*/ 5003770 h 5003770"/>
                <a:gd name="connsiteX7" fmla="*/ 3190034 w 45083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08837 h 5003770"/>
                <a:gd name="connsiteX5" fmla="*/ 19429 w 4508350"/>
                <a:gd name="connsiteY5" fmla="*/ 3164238 h 5003770"/>
                <a:gd name="connsiteX6" fmla="*/ 3190034 w 4508350"/>
                <a:gd name="connsiteY6" fmla="*/ 5003770 h 5003770"/>
                <a:gd name="connsiteX7" fmla="*/ 3190034 w 4508350"/>
                <a:gd name="connsiteY7" fmla="*/ 5003770 h 50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350" h="5003770">
                  <a:moveTo>
                    <a:pt x="4508350" y="0"/>
                  </a:moveTo>
                  <a:cubicBezTo>
                    <a:pt x="4463817" y="98961"/>
                    <a:pt x="4380190" y="296550"/>
                    <a:pt x="4105130" y="429331"/>
                  </a:cubicBezTo>
                  <a:cubicBezTo>
                    <a:pt x="3830070" y="562112"/>
                    <a:pt x="2814412" y="605040"/>
                    <a:pt x="2857992" y="796689"/>
                  </a:cubicBezTo>
                  <a:cubicBezTo>
                    <a:pt x="2901572" y="988338"/>
                    <a:pt x="4509148" y="1343865"/>
                    <a:pt x="4366608" y="1579223"/>
                  </a:cubicBezTo>
                  <a:cubicBezTo>
                    <a:pt x="4224068" y="1814581"/>
                    <a:pt x="2881427" y="2081081"/>
                    <a:pt x="2002749" y="2208837"/>
                  </a:cubicBezTo>
                  <a:cubicBezTo>
                    <a:pt x="1181221" y="2349293"/>
                    <a:pt x="-178452" y="2698416"/>
                    <a:pt x="19429" y="3164238"/>
                  </a:cubicBezTo>
                  <a:cubicBezTo>
                    <a:pt x="217310" y="3630060"/>
                    <a:pt x="2749782" y="4694119"/>
                    <a:pt x="3190034" y="5003770"/>
                  </a:cubicBezTo>
                  <a:lnTo>
                    <a:pt x="3190034" y="5003770"/>
                  </a:lnTo>
                </a:path>
              </a:pathLst>
            </a:cu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14B8EB5F-893A-2DC1-9017-D02E94C8D13C}"/>
              </a:ext>
            </a:extLst>
          </p:cNvPr>
          <p:cNvGrpSpPr/>
          <p:nvPr/>
        </p:nvGrpSpPr>
        <p:grpSpPr>
          <a:xfrm>
            <a:off x="7834863" y="2425377"/>
            <a:ext cx="110012" cy="594945"/>
            <a:chOff x="3559965" y="1948984"/>
            <a:chExt cx="118958" cy="931107"/>
          </a:xfrm>
        </p:grpSpPr>
        <p:cxnSp>
          <p:nvCxnSpPr>
            <p:cNvPr id="62" name="Straight Connector 61">
              <a:extLst>
                <a:ext uri="{FF2B5EF4-FFF2-40B4-BE49-F238E27FC236}">
                  <a16:creationId xmlns:a16="http://schemas.microsoft.com/office/drawing/2014/main" id="{20D7992E-D0E5-54F0-FA2D-95C0BFF6EEE7}"/>
                </a:ext>
              </a:extLst>
            </p:cNvPr>
            <p:cNvCxnSpPr>
              <a:cxnSpLocks/>
            </p:cNvCxnSpPr>
            <p:nvPr/>
          </p:nvCxnSpPr>
          <p:spPr>
            <a:xfrm>
              <a:off x="3619444" y="1948984"/>
              <a:ext cx="0" cy="820874"/>
            </a:xfrm>
            <a:prstGeom prst="line">
              <a:avLst/>
            </a:prstGeom>
            <a:noFill/>
            <a:ln w="22225" cap="flat" cmpd="sng" algn="ctr">
              <a:solidFill>
                <a:srgbClr val="3490E4"/>
              </a:solidFill>
              <a:prstDash val="sysDot"/>
              <a:miter lim="800000"/>
              <a:headEnd type="none" w="lg" len="med"/>
            </a:ln>
            <a:effectLst/>
          </p:spPr>
        </p:cxnSp>
        <p:sp>
          <p:nvSpPr>
            <p:cNvPr id="63" name="Oval 62">
              <a:extLst>
                <a:ext uri="{FF2B5EF4-FFF2-40B4-BE49-F238E27FC236}">
                  <a16:creationId xmlns:a16="http://schemas.microsoft.com/office/drawing/2014/main" id="{209FD5FB-6938-A74B-4736-57EAAE35BE0C}"/>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CB7C1C7-8EDF-FE70-34C3-91F415F35DC9}"/>
              </a:ext>
            </a:extLst>
          </p:cNvPr>
          <p:cNvGrpSpPr/>
          <p:nvPr/>
        </p:nvGrpSpPr>
        <p:grpSpPr>
          <a:xfrm>
            <a:off x="5878436" y="5126095"/>
            <a:ext cx="152134" cy="822741"/>
            <a:chOff x="3559965" y="1948985"/>
            <a:chExt cx="118958" cy="931106"/>
          </a:xfrm>
        </p:grpSpPr>
        <p:cxnSp>
          <p:nvCxnSpPr>
            <p:cNvPr id="60" name="Straight Connector 59">
              <a:extLst>
                <a:ext uri="{FF2B5EF4-FFF2-40B4-BE49-F238E27FC236}">
                  <a16:creationId xmlns:a16="http://schemas.microsoft.com/office/drawing/2014/main" id="{7E8A268C-F87B-1893-9AE4-42B583FC2673}"/>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61" name="Oval 60">
              <a:extLst>
                <a:ext uri="{FF2B5EF4-FFF2-40B4-BE49-F238E27FC236}">
                  <a16:creationId xmlns:a16="http://schemas.microsoft.com/office/drawing/2014/main" id="{0937BC30-43E6-8920-B987-8D360E139C23}"/>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FB6B819C-22D4-DF31-AD87-922B09AA2A8F}"/>
              </a:ext>
            </a:extLst>
          </p:cNvPr>
          <p:cNvGrpSpPr/>
          <p:nvPr/>
        </p:nvGrpSpPr>
        <p:grpSpPr>
          <a:xfrm>
            <a:off x="4581491" y="3186520"/>
            <a:ext cx="133510" cy="722021"/>
            <a:chOff x="3559965" y="1948985"/>
            <a:chExt cx="118958" cy="931106"/>
          </a:xfrm>
        </p:grpSpPr>
        <p:cxnSp>
          <p:nvCxnSpPr>
            <p:cNvPr id="58" name="Straight Connector 57">
              <a:extLst>
                <a:ext uri="{FF2B5EF4-FFF2-40B4-BE49-F238E27FC236}">
                  <a16:creationId xmlns:a16="http://schemas.microsoft.com/office/drawing/2014/main" id="{57811F2E-A212-64F0-1861-0C450E12EF9A}"/>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9" name="Oval 58">
              <a:extLst>
                <a:ext uri="{FF2B5EF4-FFF2-40B4-BE49-F238E27FC236}">
                  <a16:creationId xmlns:a16="http://schemas.microsoft.com/office/drawing/2014/main" id="{2CC8C394-BA81-2026-1CDB-FCBF8CCDCCA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B4AA3DC9-4998-41EB-5C00-26820305DDD5}"/>
              </a:ext>
            </a:extLst>
          </p:cNvPr>
          <p:cNvGrpSpPr/>
          <p:nvPr/>
        </p:nvGrpSpPr>
        <p:grpSpPr>
          <a:xfrm>
            <a:off x="3377061" y="4205594"/>
            <a:ext cx="143156" cy="774183"/>
            <a:chOff x="3559965" y="1948985"/>
            <a:chExt cx="118958" cy="931106"/>
          </a:xfrm>
        </p:grpSpPr>
        <p:cxnSp>
          <p:nvCxnSpPr>
            <p:cNvPr id="54" name="Straight Connector 53">
              <a:extLst>
                <a:ext uri="{FF2B5EF4-FFF2-40B4-BE49-F238E27FC236}">
                  <a16:creationId xmlns:a16="http://schemas.microsoft.com/office/drawing/2014/main" id="{5F5D8FEA-E147-CFAF-9F88-0EAC32A432F5}"/>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5" name="Oval 54">
              <a:extLst>
                <a:ext uri="{FF2B5EF4-FFF2-40B4-BE49-F238E27FC236}">
                  <a16:creationId xmlns:a16="http://schemas.microsoft.com/office/drawing/2014/main" id="{F71C28F9-DD95-F79B-53D2-54968944D9E2}"/>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67" name="Rectangle 66">
            <a:extLst>
              <a:ext uri="{FF2B5EF4-FFF2-40B4-BE49-F238E27FC236}">
                <a16:creationId xmlns:a16="http://schemas.microsoft.com/office/drawing/2014/main" id="{5DC58B49-AFEC-4A07-07D1-0924BEE665C1}"/>
              </a:ext>
            </a:extLst>
          </p:cNvPr>
          <p:cNvSpPr/>
          <p:nvPr/>
        </p:nvSpPr>
        <p:spPr>
          <a:xfrm>
            <a:off x="5696229" y="1612327"/>
            <a:ext cx="72378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SMEs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8B0DE93A-7501-06DB-61E1-5A936398282B}"/>
              </a:ext>
            </a:extLst>
          </p:cNvPr>
          <p:cNvSpPr/>
          <p:nvPr/>
        </p:nvSpPr>
        <p:spPr>
          <a:xfrm>
            <a:off x="6401465" y="4459948"/>
            <a:ext cx="1216585" cy="461665"/>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Craftsmen &amp; Traders</a:t>
            </a:r>
          </a:p>
        </p:txBody>
      </p:sp>
      <p:sp>
        <p:nvSpPr>
          <p:cNvPr id="69" name="Rectangle 68">
            <a:extLst>
              <a:ext uri="{FF2B5EF4-FFF2-40B4-BE49-F238E27FC236}">
                <a16:creationId xmlns:a16="http://schemas.microsoft.com/office/drawing/2014/main" id="{C38ECB17-AFDD-63E4-C00C-5FEC96786778}"/>
              </a:ext>
            </a:extLst>
          </p:cNvPr>
          <p:cNvSpPr/>
          <p:nvPr/>
        </p:nvSpPr>
        <p:spPr>
          <a:xfrm>
            <a:off x="1344473" y="3650821"/>
            <a:ext cx="1411815" cy="461665"/>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Liberal Professions</a:t>
            </a:r>
          </a:p>
        </p:txBody>
      </p:sp>
      <p:sp>
        <p:nvSpPr>
          <p:cNvPr id="71" name="Rectangle 70">
            <a:extLst>
              <a:ext uri="{FF2B5EF4-FFF2-40B4-BE49-F238E27FC236}">
                <a16:creationId xmlns:a16="http://schemas.microsoft.com/office/drawing/2014/main" id="{FE42BFE8-339F-9A33-7E52-0A6E74DE7745}"/>
              </a:ext>
            </a:extLst>
          </p:cNvPr>
          <p:cNvSpPr/>
          <p:nvPr/>
        </p:nvSpPr>
        <p:spPr>
          <a:xfrm>
            <a:off x="3497836" y="2172453"/>
            <a:ext cx="648191" cy="276999"/>
          </a:xfrm>
          <a:prstGeom prst="rect">
            <a:avLst/>
          </a:prstGeom>
        </p:spPr>
        <p:txBody>
          <a:bodyPr wrap="square" anchor="ctr">
            <a:spAutoFit/>
          </a:bodyPr>
          <a:lstStyle/>
          <a:p>
            <a:pPr algn="r" defTabSz="685800">
              <a:defRPr/>
            </a:pPr>
            <a:r>
              <a:rPr lang="en-US" sz="1200" b="1" kern="0" dirty="0" err="1">
                <a:solidFill>
                  <a:prstClr val="black"/>
                </a:solidFill>
                <a:latin typeface="Arial" panose="020B0604020202020204" pitchFamily="34" charset="0"/>
                <a:cs typeface="Arial" panose="020B0604020202020204" pitchFamily="34" charset="0"/>
              </a:rPr>
              <a:t>VSBs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2" name="Rectangle: Rounded Corners 71">
            <a:extLst>
              <a:ext uri="{FF2B5EF4-FFF2-40B4-BE49-F238E27FC236}">
                <a16:creationId xmlns:a16="http://schemas.microsoft.com/office/drawing/2014/main" id="{413FD0FC-22E3-35AE-306B-5F6DAF8C6E9D}"/>
              </a:ext>
            </a:extLst>
          </p:cNvPr>
          <p:cNvSpPr/>
          <p:nvPr/>
        </p:nvSpPr>
        <p:spPr>
          <a:xfrm>
            <a:off x="5503645" y="409448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8EF7186F-D4DD-7766-DFCF-2C9433EF7137}"/>
              </a:ext>
            </a:extLst>
          </p:cNvPr>
          <p:cNvSpPr/>
          <p:nvPr/>
        </p:nvSpPr>
        <p:spPr>
          <a:xfrm>
            <a:off x="2917378" y="314842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E50B7AFD-1AAE-33E0-5BDA-D1B796FA480B}"/>
              </a:ext>
            </a:extLst>
          </p:cNvPr>
          <p:cNvSpPr/>
          <p:nvPr/>
        </p:nvSpPr>
        <p:spPr>
          <a:xfrm>
            <a:off x="4201031" y="2124187"/>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B6B78E-E764-D749-9638-57A5ABA67653}"/>
              </a:ext>
            </a:extLst>
          </p:cNvPr>
          <p:cNvSpPr/>
          <p:nvPr/>
        </p:nvSpPr>
        <p:spPr>
          <a:xfrm>
            <a:off x="7446768" y="138350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descr="Plombiers Bruxelles: Dépannage plomberie &amp;amp;amp; urgence sanitaire">
            <a:extLst>
              <a:ext uri="{FF2B5EF4-FFF2-40B4-BE49-F238E27FC236}">
                <a16:creationId xmlns:a16="http://schemas.microsoft.com/office/drawing/2014/main" id="{74941F35-ECA6-C6A1-D08C-CFF2A94901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109" y="4191439"/>
            <a:ext cx="644076" cy="90162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A picture containing person, person, dressed&#10;&#10;Description automatically generated">
            <a:extLst>
              <a:ext uri="{FF2B5EF4-FFF2-40B4-BE49-F238E27FC236}">
                <a16:creationId xmlns:a16="http://schemas.microsoft.com/office/drawing/2014/main" id="{A58D018C-E69D-E79D-2CA5-013D575B6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97" y="2998239"/>
            <a:ext cx="752467" cy="1153782"/>
          </a:xfrm>
          <a:prstGeom prst="rect">
            <a:avLst/>
          </a:prstGeom>
        </p:spPr>
      </p:pic>
      <p:pic>
        <p:nvPicPr>
          <p:cNvPr id="79" name="Picture 2" descr="Industrail Engineer PNG Image - PurePNG | Free transparent CC0 PNG Image  Library">
            <a:extLst>
              <a:ext uri="{FF2B5EF4-FFF2-40B4-BE49-F238E27FC236}">
                <a16:creationId xmlns:a16="http://schemas.microsoft.com/office/drawing/2014/main" id="{2C84EF8C-F9B1-F0D6-D2EA-C9D5B843E2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3539" y="2396067"/>
            <a:ext cx="807726" cy="735607"/>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62B4D1B8-98BD-4D8C-DA70-8B944D423454}"/>
              </a:ext>
            </a:extLst>
          </p:cNvPr>
          <p:cNvGrpSpPr/>
          <p:nvPr/>
        </p:nvGrpSpPr>
        <p:grpSpPr>
          <a:xfrm>
            <a:off x="5955350" y="2986880"/>
            <a:ext cx="123652" cy="668713"/>
            <a:chOff x="3559965" y="1948985"/>
            <a:chExt cx="118958" cy="931106"/>
          </a:xfrm>
        </p:grpSpPr>
        <p:cxnSp>
          <p:nvCxnSpPr>
            <p:cNvPr id="82" name="Straight Connector 81">
              <a:extLst>
                <a:ext uri="{FF2B5EF4-FFF2-40B4-BE49-F238E27FC236}">
                  <a16:creationId xmlns:a16="http://schemas.microsoft.com/office/drawing/2014/main" id="{98582584-4909-959C-8021-22DECDAB33F0}"/>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83" name="Oval 82">
              <a:extLst>
                <a:ext uri="{FF2B5EF4-FFF2-40B4-BE49-F238E27FC236}">
                  <a16:creationId xmlns:a16="http://schemas.microsoft.com/office/drawing/2014/main" id="{168B3C28-387F-65EF-FF5C-019762ED934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84" name="Rectangle: Rounded Corners 83">
            <a:extLst>
              <a:ext uri="{FF2B5EF4-FFF2-40B4-BE49-F238E27FC236}">
                <a16:creationId xmlns:a16="http://schemas.microsoft.com/office/drawing/2014/main" id="{3FDCB596-3AD4-D526-63E0-3CF45C7EE168}"/>
              </a:ext>
            </a:extLst>
          </p:cNvPr>
          <p:cNvSpPr/>
          <p:nvPr/>
        </p:nvSpPr>
        <p:spPr>
          <a:xfrm>
            <a:off x="5570569" y="189885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Two people smiling&#10;&#10;Description automatically generated with medium confidence">
            <a:extLst>
              <a:ext uri="{FF2B5EF4-FFF2-40B4-BE49-F238E27FC236}">
                <a16:creationId xmlns:a16="http://schemas.microsoft.com/office/drawing/2014/main" id="{5F35AF2C-E755-A591-F9C6-600E37B82B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68" r="1081"/>
          <a:stretch/>
        </p:blipFill>
        <p:spPr>
          <a:xfrm>
            <a:off x="5583445" y="2025686"/>
            <a:ext cx="867053" cy="881020"/>
          </a:xfrm>
          <a:prstGeom prst="flowChartAlternateProcess">
            <a:avLst/>
          </a:prstGeom>
        </p:spPr>
      </p:pic>
      <p:pic>
        <p:nvPicPr>
          <p:cNvPr id="86" name="Picture 85" descr="A group of people in suits&#10;&#10;Description automatically generated with low confidence">
            <a:extLst>
              <a:ext uri="{FF2B5EF4-FFF2-40B4-BE49-F238E27FC236}">
                <a16:creationId xmlns:a16="http://schemas.microsoft.com/office/drawing/2014/main" id="{5DDB862D-340A-84E9-51FC-24FD96A0F9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03" r="14005" b="35700"/>
          <a:stretch/>
        </p:blipFill>
        <p:spPr>
          <a:xfrm>
            <a:off x="7477250" y="1329471"/>
            <a:ext cx="844148" cy="1033089"/>
          </a:xfrm>
          <a:prstGeom prst="flowChartAlternateProcess">
            <a:avLst/>
          </a:prstGeom>
        </p:spPr>
      </p:pic>
      <p:sp>
        <p:nvSpPr>
          <p:cNvPr id="3" name="Rectangle 69">
            <a:extLst>
              <a:ext uri="{FF2B5EF4-FFF2-40B4-BE49-F238E27FC236}">
                <a16:creationId xmlns:a16="http://schemas.microsoft.com/office/drawing/2014/main" id="{E90AD1F5-B159-0ABB-98EC-20D82C748C52}"/>
              </a:ext>
            </a:extLst>
          </p:cNvPr>
          <p:cNvSpPr/>
          <p:nvPr/>
        </p:nvSpPr>
        <p:spPr>
          <a:xfrm>
            <a:off x="7839507" y="2432936"/>
            <a:ext cx="1242123" cy="276999"/>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Key Accounts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080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D0871-C500-4BCB-87AA-9FFAD9127684}"/>
              </a:ext>
            </a:extLst>
          </p:cNvPr>
          <p:cNvSpPr/>
          <p:nvPr/>
        </p:nvSpPr>
        <p:spPr>
          <a:xfrm>
            <a:off x="178895" y="2583230"/>
            <a:ext cx="11124105"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EC49C-8CC6-41AA-B83F-A13598DD521F}"/>
              </a:ext>
            </a:extLst>
          </p:cNvPr>
          <p:cNvPicPr>
            <a:picLocks noChangeAspect="1"/>
          </p:cNvPicPr>
          <p:nvPr/>
        </p:nvPicPr>
        <p:blipFill>
          <a:blip r:embed="rId2"/>
          <a:stretch>
            <a:fillRect/>
          </a:stretch>
        </p:blipFill>
        <p:spPr>
          <a:xfrm>
            <a:off x="10883574" y="3852356"/>
            <a:ext cx="419158" cy="438211"/>
          </a:xfrm>
          <a:prstGeom prst="rect">
            <a:avLst/>
          </a:prstGeom>
        </p:spPr>
      </p:pic>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269890" y="6446168"/>
            <a:ext cx="3144883" cy="276999"/>
          </a:xfrm>
          <a:prstGeom prst="rect">
            <a:avLst/>
          </a:prstGeom>
          <a:noFill/>
        </p:spPr>
        <p:txBody>
          <a:bodyPr wrap="square" rtlCol="0">
            <a:spAutoFit/>
          </a:bodyPr>
          <a:lstStyle/>
          <a:p>
            <a:pPr algn="ctr"/>
            <a:r>
              <a:rPr lang="en-US" sz="1200" b="1" i="1" dirty="0">
                <a:solidFill>
                  <a:schemeClr val="bg1"/>
                </a:solidFill>
              </a:rPr>
              <a:t>Click on the left and right arrows</a:t>
            </a:r>
          </a:p>
        </p:txBody>
      </p:sp>
      <p:pic>
        <p:nvPicPr>
          <p:cNvPr id="11" name="Picture 10">
            <a:extLst>
              <a:ext uri="{FF2B5EF4-FFF2-40B4-BE49-F238E27FC236}">
                <a16:creationId xmlns:a16="http://schemas.microsoft.com/office/drawing/2014/main" id="{043E394C-98AA-5221-EC7B-622F8DA02AE7}"/>
              </a:ext>
            </a:extLst>
          </p:cNvPr>
          <p:cNvPicPr>
            <a:picLocks noChangeAspect="1"/>
          </p:cNvPicPr>
          <p:nvPr/>
        </p:nvPicPr>
        <p:blipFill>
          <a:blip r:embed="rId3"/>
          <a:stretch>
            <a:fillRect/>
          </a:stretch>
        </p:blipFill>
        <p:spPr>
          <a:xfrm>
            <a:off x="241401" y="3794976"/>
            <a:ext cx="285790" cy="447737"/>
          </a:xfrm>
          <a:prstGeom prst="rect">
            <a:avLst/>
          </a:prstGeom>
        </p:spPr>
      </p:pic>
      <p:sp>
        <p:nvSpPr>
          <p:cNvPr id="16" name="Rectangle 67">
            <a:extLst>
              <a:ext uri="{FF2B5EF4-FFF2-40B4-BE49-F238E27FC236}">
                <a16:creationId xmlns:a16="http://schemas.microsoft.com/office/drawing/2014/main" id="{D54B9B73-2363-4176-8503-70A78E345F00}"/>
              </a:ext>
            </a:extLst>
          </p:cNvPr>
          <p:cNvSpPr/>
          <p:nvPr/>
        </p:nvSpPr>
        <p:spPr>
          <a:xfrm>
            <a:off x="582757" y="5040117"/>
            <a:ext cx="2944599" cy="360045"/>
          </a:xfrm>
          <a:prstGeom prst="pentagon">
            <a:avLst/>
          </a:prstGeom>
          <a:noFill/>
          <a:ln>
            <a:noFill/>
          </a:ln>
        </p:spPr>
        <p:txBody>
          <a:bodyPr wrap="square">
            <a:spAutoFit/>
          </a:bodyPr>
          <a:lstStyle/>
          <a:p>
            <a:pPr algn="ctr"/>
            <a:r>
              <a:rPr lang="fr-BE" sz="1200" dirty="0" err="1">
                <a:solidFill>
                  <a:schemeClr val="bg1"/>
                </a:solidFill>
                <a:latin typeface="Encode Sans Expanded Black" panose="00000A05000000000000" pitchFamily="2" charset="0"/>
                <a:cs typeface="Arial" panose="020B0604020202020204" pitchFamily="34" charset="0"/>
              </a:rPr>
              <a:t>Anti-car</a:t>
            </a:r>
            <a:r>
              <a:rPr lang="fr-BE" sz="1200" dirty="0">
                <a:solidFill>
                  <a:schemeClr val="bg1"/>
                </a:solidFill>
                <a:latin typeface="Encode Sans Expanded Black" panose="00000A05000000000000" pitchFamily="2" charset="0"/>
                <a:cs typeface="Arial" panose="020B0604020202020204" pitchFamily="34" charset="0"/>
              </a:rPr>
              <a:t> </a:t>
            </a:r>
            <a:r>
              <a:rPr lang="fr-BE" sz="1200" dirty="0" err="1">
                <a:solidFill>
                  <a:schemeClr val="bg1"/>
                </a:solidFill>
                <a:latin typeface="Encode Sans Expanded Black" panose="00000A05000000000000" pitchFamily="2" charset="0"/>
                <a:cs typeface="Arial" panose="020B0604020202020204" pitchFamily="34" charset="0"/>
              </a:rPr>
              <a:t>laws</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20" name="ZoneTexte 43">
            <a:extLst>
              <a:ext uri="{FF2B5EF4-FFF2-40B4-BE49-F238E27FC236}">
                <a16:creationId xmlns:a16="http://schemas.microsoft.com/office/drawing/2014/main" id="{EBCC4ADE-7FD9-2AD6-E639-41614015C81C}"/>
              </a:ext>
            </a:extLst>
          </p:cNvPr>
          <p:cNvSpPr txBox="1"/>
          <p:nvPr/>
        </p:nvSpPr>
        <p:spPr>
          <a:xfrm>
            <a:off x="3713019" y="3137072"/>
            <a:ext cx="6993082" cy="2246769"/>
          </a:xfrm>
          <a:prstGeom prst="rect">
            <a:avLst/>
          </a:prstGeom>
          <a:noFill/>
        </p:spPr>
        <p:txBody>
          <a:bodyPr wrap="square" lIns="91440" tIns="45720" rIns="91440" bIns="45720" anchor="t">
            <a:spAutoFit/>
          </a:bodyPr>
          <a:lstStyle/>
          <a:p>
            <a:pPr fontAlgn="base"/>
            <a:r>
              <a:rPr lang="fr-FR" sz="1400" b="1" dirty="0">
                <a:solidFill>
                  <a:schemeClr val="bg1"/>
                </a:solidFill>
              </a:rPr>
              <a:t>Local </a:t>
            </a:r>
            <a:r>
              <a:rPr lang="fr-FR" sz="1400" b="1" dirty="0" err="1">
                <a:solidFill>
                  <a:schemeClr val="bg1"/>
                </a:solidFill>
              </a:rPr>
              <a:t>driving</a:t>
            </a:r>
            <a:r>
              <a:rPr lang="fr-FR" sz="1400" b="1" dirty="0">
                <a:solidFill>
                  <a:schemeClr val="bg1"/>
                </a:solidFill>
              </a:rPr>
              <a:t> restrictions </a:t>
            </a:r>
            <a:r>
              <a:rPr lang="fr-FR" sz="1400" dirty="0">
                <a:solidFill>
                  <a:schemeClr val="bg1"/>
                </a:solidFill>
              </a:rPr>
              <a:t>: </a:t>
            </a:r>
            <a:r>
              <a:rPr lang="en-US" sz="1400" dirty="0">
                <a:solidFill>
                  <a:schemeClr val="bg1"/>
                </a:solidFill>
              </a:rPr>
              <a:t>Low Emission Zones (LEZ), aiming at:</a:t>
            </a:r>
            <a:endParaRPr lang="fr-FR" sz="1400" dirty="0">
              <a:solidFill>
                <a:schemeClr val="bg1"/>
              </a:solidFill>
            </a:endParaRPr>
          </a:p>
          <a:p>
            <a:pPr marL="742950" lvl="1" indent="-285750" fontAlgn="base">
              <a:buFont typeface="Arial" panose="020B0604020202020204" pitchFamily="34" charset="0"/>
              <a:buChar char="•"/>
            </a:pPr>
            <a:r>
              <a:rPr lang="en-US" sz="1400" dirty="0">
                <a:solidFill>
                  <a:schemeClr val="bg1"/>
                </a:solidFill>
              </a:rPr>
              <a:t>Gradual bans on vehicles considered to cause pollution (e.g. no more diesel in Paris from 2024)</a:t>
            </a:r>
            <a:r>
              <a:rPr lang="en-US" sz="1400" dirty="0" err="1">
                <a:solidFill>
                  <a:schemeClr val="bg1"/>
                </a:solidFill>
              </a:rPr>
              <a:t>Reorganisation</a:t>
            </a:r>
            <a:r>
              <a:rPr lang="en-US" sz="1400" dirty="0">
                <a:solidFill>
                  <a:schemeClr val="bg1"/>
                </a:solidFill>
              </a:rPr>
              <a:t> of last-mile transport of goods (electric and </a:t>
            </a:r>
          </a:p>
          <a:p>
            <a:pPr marL="742950" lvl="1" indent="-285750" fontAlgn="base">
              <a:buFont typeface="Arial" panose="020B0604020202020204" pitchFamily="34" charset="0"/>
              <a:buChar char="•"/>
            </a:pPr>
            <a:r>
              <a:rPr lang="en-US" sz="1400" dirty="0">
                <a:solidFill>
                  <a:schemeClr val="bg1"/>
                </a:solidFill>
              </a:rPr>
              <a:t>hydrogen-powered light commercial vehicles (LCVs))Reductions in emissions of pollutants, resulting in improved air quality</a:t>
            </a:r>
            <a:endParaRPr lang="fr-FR" sz="1400" dirty="0">
              <a:solidFill>
                <a:schemeClr val="bg1"/>
              </a:solidFill>
            </a:endParaRPr>
          </a:p>
          <a:p>
            <a:pPr marL="742950" lvl="1" indent="-285750" fontAlgn="base">
              <a:buFont typeface="Arial" panose="020B0604020202020204" pitchFamily="34" charset="0"/>
              <a:buChar char="•"/>
            </a:pPr>
            <a:endParaRPr lang="fr-FR" sz="1400" dirty="0">
              <a:solidFill>
                <a:schemeClr val="bg1"/>
              </a:solidFill>
            </a:endParaRPr>
          </a:p>
          <a:p>
            <a:pPr fontAlgn="base"/>
            <a:endParaRPr lang="fr-FR" sz="1400" dirty="0">
              <a:solidFill>
                <a:srgbClr val="FF0000"/>
              </a:solidFill>
              <a:highlight>
                <a:srgbClr val="FFFF00"/>
              </a:highlight>
            </a:endParaRPr>
          </a:p>
          <a:p>
            <a:pPr fontAlgn="base"/>
            <a:endParaRPr lang="fr-FR" sz="1400" dirty="0">
              <a:solidFill>
                <a:schemeClr val="accent1">
                  <a:lumMod val="60000"/>
                  <a:lumOff val="40000"/>
                </a:schemeClr>
              </a:solidFill>
              <a:highlight>
                <a:srgbClr val="FFFF00"/>
              </a:highlight>
            </a:endParaRPr>
          </a:p>
          <a:p>
            <a:pPr fontAlgn="base"/>
            <a:r>
              <a:rPr lang="en-US" sz="1400" b="1" dirty="0">
                <a:solidFill>
                  <a:schemeClr val="accent1">
                    <a:lumMod val="60000"/>
                    <a:lumOff val="40000"/>
                  </a:schemeClr>
                </a:solidFill>
              </a:rPr>
              <a:t>Example for France – Adapt for each country</a:t>
            </a:r>
            <a:endParaRPr lang="fr-FR" sz="1400" b="1" dirty="0">
              <a:solidFill>
                <a:schemeClr val="accent1">
                  <a:lumMod val="60000"/>
                  <a:lumOff val="40000"/>
                </a:schemeClr>
              </a:solidFill>
            </a:endParaRPr>
          </a:p>
        </p:txBody>
      </p:sp>
      <p:pic>
        <p:nvPicPr>
          <p:cNvPr id="23" name="Image 44">
            <a:extLst>
              <a:ext uri="{FF2B5EF4-FFF2-40B4-BE49-F238E27FC236}">
                <a16:creationId xmlns:a16="http://schemas.microsoft.com/office/drawing/2014/main" id="{81F0F6D9-E3C9-9BAF-5B25-97F1638E4A04}"/>
              </a:ext>
            </a:extLst>
          </p:cNvPr>
          <p:cNvPicPr>
            <a:picLocks noChangeAspect="1"/>
          </p:cNvPicPr>
          <p:nvPr/>
        </p:nvPicPr>
        <p:blipFill>
          <a:blip r:embed="rId4"/>
          <a:stretch>
            <a:fillRect/>
          </a:stretch>
        </p:blipFill>
        <p:spPr>
          <a:xfrm>
            <a:off x="630884" y="2934756"/>
            <a:ext cx="2801552" cy="2065550"/>
          </a:xfrm>
          <a:prstGeom prst="rect">
            <a:avLst/>
          </a:prstGeom>
        </p:spPr>
      </p:pic>
      <p:sp>
        <p:nvSpPr>
          <p:cNvPr id="2" name="Titre 1">
            <a:extLst>
              <a:ext uri="{FF2B5EF4-FFF2-40B4-BE49-F238E27FC236}">
                <a16:creationId xmlns:a16="http://schemas.microsoft.com/office/drawing/2014/main" id="{76CCC26E-229F-1996-EE90-0A55B1C69B68}"/>
              </a:ext>
            </a:extLst>
          </p:cNvPr>
          <p:cNvSpPr txBox="1">
            <a:spLocks/>
          </p:cNvSpPr>
          <p:nvPr/>
        </p:nvSpPr>
        <p:spPr>
          <a:xfrm>
            <a:off x="269890" y="1391411"/>
            <a:ext cx="10436210" cy="1118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400" dirty="0">
                <a:solidFill>
                  <a:schemeClr val="tx1"/>
                </a:solidFill>
                <a:latin typeface="Encode Sans Expanded" panose="00000505000000000000" pitchFamily="2" charset="0"/>
              </a:rPr>
              <a:t>As the world faces climate change, mindsets have evolved. The </a:t>
            </a:r>
            <a:r>
              <a:rPr lang="en-US" sz="1400" b="1" dirty="0">
                <a:solidFill>
                  <a:srgbClr val="243782"/>
                </a:solidFill>
                <a:latin typeface="Encode Sans Expanded" panose="00000505000000000000" pitchFamily="2" charset="0"/>
              </a:rPr>
              <a:t>energy transition </a:t>
            </a:r>
            <a:r>
              <a:rPr lang="en-US" sz="1400" dirty="0">
                <a:solidFill>
                  <a:schemeClr val="tx1"/>
                </a:solidFill>
                <a:latin typeface="Encode Sans Expanded" panose="00000505000000000000" pitchFamily="2" charset="0"/>
              </a:rPr>
              <a:t>has become a priority.</a:t>
            </a:r>
          </a:p>
          <a:p>
            <a:endParaRPr lang="en-US" sz="1400" dirty="0">
              <a:solidFill>
                <a:schemeClr val="tx1"/>
              </a:solidFill>
              <a:latin typeface="Encode Sans Expanded" panose="00000505000000000000" pitchFamily="2" charset="0"/>
            </a:endParaRPr>
          </a:p>
          <a:p>
            <a:r>
              <a:rPr lang="en-US" sz="1400" dirty="0">
                <a:solidFill>
                  <a:schemeClr val="tx1"/>
                </a:solidFill>
                <a:latin typeface="Encode Sans Expanded" panose="00000505000000000000" pitchFamily="2" charset="0"/>
              </a:rPr>
              <a:t>The authorities have set regulations, standards and targets to combat the emissions that are responsible for global warming.</a:t>
            </a:r>
            <a:endParaRPr lang="fr-FR" sz="1400" dirty="0">
              <a:solidFill>
                <a:schemeClr val="tx1"/>
              </a:solidFill>
              <a:latin typeface="Encode Sans Expanded" panose="00000505000000000000" pitchFamily="2" charset="0"/>
            </a:endParaRPr>
          </a:p>
        </p:txBody>
      </p:sp>
      <p:sp>
        <p:nvSpPr>
          <p:cNvPr id="3" name="TextBox 12">
            <a:extLst>
              <a:ext uri="{FF2B5EF4-FFF2-40B4-BE49-F238E27FC236}">
                <a16:creationId xmlns:a16="http://schemas.microsoft.com/office/drawing/2014/main" id="{33647ACD-8412-2963-C299-9607C7F7F95A}"/>
              </a:ext>
            </a:extLst>
          </p:cNvPr>
          <p:cNvSpPr txBox="1"/>
          <p:nvPr/>
        </p:nvSpPr>
        <p:spPr>
          <a:xfrm>
            <a:off x="178895" y="712001"/>
            <a:ext cx="611505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endParaRPr lang="en-US" dirty="0">
              <a:solidFill>
                <a:schemeClr val="bg1"/>
              </a:solidFill>
              <a:latin typeface="+mj-lt"/>
            </a:endParaRPr>
          </a:p>
        </p:txBody>
      </p:sp>
    </p:spTree>
    <p:extLst>
      <p:ext uri="{BB962C8B-B14F-4D97-AF65-F5344CB8AC3E}">
        <p14:creationId xmlns:p14="http://schemas.microsoft.com/office/powerpoint/2010/main" val="25779896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on the people for further details</a:t>
            </a:r>
          </a:p>
        </p:txBody>
      </p:sp>
      <p:grpSp>
        <p:nvGrpSpPr>
          <p:cNvPr id="46" name="Group 45">
            <a:extLst>
              <a:ext uri="{FF2B5EF4-FFF2-40B4-BE49-F238E27FC236}">
                <a16:creationId xmlns:a16="http://schemas.microsoft.com/office/drawing/2014/main" id="{0B5DFABB-0E67-5FCA-8B01-5C90CE5D8438}"/>
              </a:ext>
            </a:extLst>
          </p:cNvPr>
          <p:cNvGrpSpPr/>
          <p:nvPr/>
        </p:nvGrpSpPr>
        <p:grpSpPr>
          <a:xfrm>
            <a:off x="2040624" y="1289527"/>
            <a:ext cx="7838327" cy="4967763"/>
            <a:chOff x="2420641" y="848872"/>
            <a:chExt cx="6552124" cy="6010204"/>
          </a:xfrm>
        </p:grpSpPr>
        <p:sp>
          <p:nvSpPr>
            <p:cNvPr id="64" name="Rectangle 1">
              <a:extLst>
                <a:ext uri="{FF2B5EF4-FFF2-40B4-BE49-F238E27FC236}">
                  <a16:creationId xmlns:a16="http://schemas.microsoft.com/office/drawing/2014/main" id="{4D63B590-D687-7BC9-33AE-67FBE0354F1B}"/>
                </a:ext>
              </a:extLst>
            </p:cNvPr>
            <p:cNvSpPr/>
            <p:nvPr/>
          </p:nvSpPr>
          <p:spPr>
            <a:xfrm>
              <a:off x="2420641" y="848872"/>
              <a:ext cx="6552124" cy="6010204"/>
            </a:xfrm>
            <a:custGeom>
              <a:avLst/>
              <a:gdLst>
                <a:gd name="connsiteX0" fmla="*/ 0 w 4303060"/>
                <a:gd name="connsiteY0" fmla="*/ 0 h 954741"/>
                <a:gd name="connsiteX1" fmla="*/ 4303060 w 4303060"/>
                <a:gd name="connsiteY1" fmla="*/ 0 h 954741"/>
                <a:gd name="connsiteX2" fmla="*/ 4303060 w 4303060"/>
                <a:gd name="connsiteY2" fmla="*/ 954741 h 954741"/>
                <a:gd name="connsiteX3" fmla="*/ 0 w 4303060"/>
                <a:gd name="connsiteY3" fmla="*/ 954741 h 954741"/>
                <a:gd name="connsiteX4" fmla="*/ 0 w 4303060"/>
                <a:gd name="connsiteY4" fmla="*/ 0 h 954741"/>
                <a:gd name="connsiteX0" fmla="*/ 0 w 6481483"/>
                <a:gd name="connsiteY0" fmla="*/ 0 h 1492623"/>
                <a:gd name="connsiteX1" fmla="*/ 6481483 w 6481483"/>
                <a:gd name="connsiteY1" fmla="*/ 537882 h 1492623"/>
                <a:gd name="connsiteX2" fmla="*/ 6481483 w 6481483"/>
                <a:gd name="connsiteY2" fmla="*/ 1492623 h 1492623"/>
                <a:gd name="connsiteX3" fmla="*/ 2178423 w 6481483"/>
                <a:gd name="connsiteY3" fmla="*/ 1492623 h 1492623"/>
                <a:gd name="connsiteX4" fmla="*/ 0 w 6481483"/>
                <a:gd name="connsiteY4" fmla="*/ 0 h 1492623"/>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50575 h 2743198"/>
                <a:gd name="connsiteX1" fmla="*/ 1250577 w 6481483"/>
                <a:gd name="connsiteY1" fmla="*/ 0 h 2743198"/>
                <a:gd name="connsiteX2" fmla="*/ 1707777 w 6481483"/>
                <a:gd name="connsiteY2" fmla="*/ 1048869 h 2743198"/>
                <a:gd name="connsiteX3" fmla="*/ 6481483 w 6481483"/>
                <a:gd name="connsiteY3" fmla="*/ 2743198 h 2743198"/>
                <a:gd name="connsiteX4" fmla="*/ 2178423 w 6481483"/>
                <a:gd name="connsiteY4" fmla="*/ 2743198 h 2743198"/>
                <a:gd name="connsiteX5" fmla="*/ 0 w 6481483"/>
                <a:gd name="connsiteY5" fmla="*/ 1250575 h 2743198"/>
                <a:gd name="connsiteX0" fmla="*/ 61419 w 6542902"/>
                <a:gd name="connsiteY0" fmla="*/ 1250575 h 2743198"/>
                <a:gd name="connsiteX1" fmla="*/ 1311996 w 6542902"/>
                <a:gd name="connsiteY1" fmla="*/ 0 h 2743198"/>
                <a:gd name="connsiteX2" fmla="*/ 1769196 w 6542902"/>
                <a:gd name="connsiteY2" fmla="*/ 1048869 h 2743198"/>
                <a:gd name="connsiteX3" fmla="*/ 6542902 w 6542902"/>
                <a:gd name="connsiteY3" fmla="*/ 2743198 h 2743198"/>
                <a:gd name="connsiteX4" fmla="*/ 2239842 w 6542902"/>
                <a:gd name="connsiteY4" fmla="*/ 2743198 h 2743198"/>
                <a:gd name="connsiteX5" fmla="*/ 61419 w 6542902"/>
                <a:gd name="connsiteY5" fmla="*/ 1250575 h 2743198"/>
                <a:gd name="connsiteX0" fmla="*/ 59567 w 6541050"/>
                <a:gd name="connsiteY0" fmla="*/ 1277470 h 2770093"/>
                <a:gd name="connsiteX1" fmla="*/ 1323591 w 6541050"/>
                <a:gd name="connsiteY1" fmla="*/ 0 h 2770093"/>
                <a:gd name="connsiteX2" fmla="*/ 1767344 w 6541050"/>
                <a:gd name="connsiteY2" fmla="*/ 1075764 h 2770093"/>
                <a:gd name="connsiteX3" fmla="*/ 6541050 w 6541050"/>
                <a:gd name="connsiteY3" fmla="*/ 2770093 h 2770093"/>
                <a:gd name="connsiteX4" fmla="*/ 2237990 w 6541050"/>
                <a:gd name="connsiteY4" fmla="*/ 2770093 h 2770093"/>
                <a:gd name="connsiteX5" fmla="*/ 59567 w 6541050"/>
                <a:gd name="connsiteY5" fmla="*/ 1277470 h 2770093"/>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2202012 h 3694635"/>
                <a:gd name="connsiteX1" fmla="*/ 1323591 w 6541050"/>
                <a:gd name="connsiteY1" fmla="*/ 924542 h 3694635"/>
                <a:gd name="connsiteX2" fmla="*/ 4214709 w 6541050"/>
                <a:gd name="connsiteY2" fmla="*/ 373214 h 3694635"/>
                <a:gd name="connsiteX3" fmla="*/ 5411497 w 6541050"/>
                <a:gd name="connsiteY3" fmla="*/ 10143 h 3694635"/>
                <a:gd name="connsiteX4" fmla="*/ 4470203 w 6541050"/>
                <a:gd name="connsiteY4" fmla="*/ 816967 h 3694635"/>
                <a:gd name="connsiteX5" fmla="*/ 1767344 w 6541050"/>
                <a:gd name="connsiteY5" fmla="*/ 2000306 h 3694635"/>
                <a:gd name="connsiteX6" fmla="*/ 6541050 w 6541050"/>
                <a:gd name="connsiteY6" fmla="*/ 3694635 h 3694635"/>
                <a:gd name="connsiteX7" fmla="*/ 2237990 w 6541050"/>
                <a:gd name="connsiteY7" fmla="*/ 3694635 h 3694635"/>
                <a:gd name="connsiteX8" fmla="*/ 59567 w 6541050"/>
                <a:gd name="connsiteY8" fmla="*/ 2202012 h 36946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3209926 h 4702549"/>
                <a:gd name="connsiteX1" fmla="*/ 1323591 w 6541050"/>
                <a:gd name="connsiteY1" fmla="*/ 1932456 h 4702549"/>
                <a:gd name="connsiteX2" fmla="*/ 4214709 w 6541050"/>
                <a:gd name="connsiteY2" fmla="*/ 1381128 h 4702549"/>
                <a:gd name="connsiteX3" fmla="*/ 2991026 w 6541050"/>
                <a:gd name="connsiteY3" fmla="*/ 587752 h 4702549"/>
                <a:gd name="connsiteX4" fmla="*/ 4618121 w 6541050"/>
                <a:gd name="connsiteY4" fmla="*/ 9528 h 4702549"/>
                <a:gd name="connsiteX5" fmla="*/ 4523991 w 6541050"/>
                <a:gd name="connsiteY5" fmla="*/ 265022 h 4702549"/>
                <a:gd name="connsiteX6" fmla="*/ 5411497 w 6541050"/>
                <a:gd name="connsiteY6" fmla="*/ 1018057 h 4702549"/>
                <a:gd name="connsiteX7" fmla="*/ 4470203 w 6541050"/>
                <a:gd name="connsiteY7" fmla="*/ 1824881 h 4702549"/>
                <a:gd name="connsiteX8" fmla="*/ 1767344 w 6541050"/>
                <a:gd name="connsiteY8" fmla="*/ 3008220 h 4702549"/>
                <a:gd name="connsiteX9" fmla="*/ 6541050 w 6541050"/>
                <a:gd name="connsiteY9" fmla="*/ 4702549 h 4702549"/>
                <a:gd name="connsiteX10" fmla="*/ 2237990 w 6541050"/>
                <a:gd name="connsiteY10" fmla="*/ 4702549 h 4702549"/>
                <a:gd name="connsiteX11" fmla="*/ 59567 w 6541050"/>
                <a:gd name="connsiteY11" fmla="*/ 3209926 h 4702549"/>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43216 w 6524699"/>
                <a:gd name="connsiteY0" fmla="*/ 3160057 h 4652680"/>
                <a:gd name="connsiteX1" fmla="*/ 1307240 w 6524699"/>
                <a:gd name="connsiteY1" fmla="*/ 1882587 h 4652680"/>
                <a:gd name="connsiteX2" fmla="*/ 4198358 w 6524699"/>
                <a:gd name="connsiteY2" fmla="*/ 1331259 h 4652680"/>
                <a:gd name="connsiteX3" fmla="*/ 2974675 w 6524699"/>
                <a:gd name="connsiteY3" fmla="*/ 537883 h 4652680"/>
                <a:gd name="connsiteX4" fmla="*/ 4561428 w 6524699"/>
                <a:gd name="connsiteY4" fmla="*/ 0 h 4652680"/>
                <a:gd name="connsiteX5" fmla="*/ 5166546 w 6524699"/>
                <a:gd name="connsiteY5" fmla="*/ 147918 h 4652680"/>
                <a:gd name="connsiteX6" fmla="*/ 5395146 w 6524699"/>
                <a:gd name="connsiteY6" fmla="*/ 968188 h 4652680"/>
                <a:gd name="connsiteX7" fmla="*/ 4453852 w 6524699"/>
                <a:gd name="connsiteY7" fmla="*/ 1775012 h 4652680"/>
                <a:gd name="connsiteX8" fmla="*/ 1750993 w 6524699"/>
                <a:gd name="connsiteY8" fmla="*/ 2958351 h 4652680"/>
                <a:gd name="connsiteX9" fmla="*/ 6524699 w 6524699"/>
                <a:gd name="connsiteY9" fmla="*/ 4652680 h 4652680"/>
                <a:gd name="connsiteX10" fmla="*/ 2221639 w 6524699"/>
                <a:gd name="connsiteY10" fmla="*/ 4652680 h 4652680"/>
                <a:gd name="connsiteX11" fmla="*/ 43216 w 6524699"/>
                <a:gd name="connsiteY11" fmla="*/ 3160057 h 4652680"/>
                <a:gd name="connsiteX0" fmla="*/ 70641 w 6552124"/>
                <a:gd name="connsiteY0" fmla="*/ 3160057 h 4652680"/>
                <a:gd name="connsiteX1" fmla="*/ 1334665 w 6552124"/>
                <a:gd name="connsiteY1" fmla="*/ 1882587 h 4652680"/>
                <a:gd name="connsiteX2" fmla="*/ 4225783 w 6552124"/>
                <a:gd name="connsiteY2" fmla="*/ 1331259 h 4652680"/>
                <a:gd name="connsiteX3" fmla="*/ 3002100 w 6552124"/>
                <a:gd name="connsiteY3" fmla="*/ 537883 h 4652680"/>
                <a:gd name="connsiteX4" fmla="*/ 4588853 w 6552124"/>
                <a:gd name="connsiteY4" fmla="*/ 0 h 4652680"/>
                <a:gd name="connsiteX5" fmla="*/ 5193971 w 6552124"/>
                <a:gd name="connsiteY5" fmla="*/ 147918 h 4652680"/>
                <a:gd name="connsiteX6" fmla="*/ 5422571 w 6552124"/>
                <a:gd name="connsiteY6" fmla="*/ 968188 h 4652680"/>
                <a:gd name="connsiteX7" fmla="*/ 4481277 w 6552124"/>
                <a:gd name="connsiteY7" fmla="*/ 1775012 h 4652680"/>
                <a:gd name="connsiteX8" fmla="*/ 1778418 w 6552124"/>
                <a:gd name="connsiteY8" fmla="*/ 2958351 h 4652680"/>
                <a:gd name="connsiteX9" fmla="*/ 6552124 w 6552124"/>
                <a:gd name="connsiteY9" fmla="*/ 4652680 h 4652680"/>
                <a:gd name="connsiteX10" fmla="*/ 2249064 w 6552124"/>
                <a:gd name="connsiteY10" fmla="*/ 4652680 h 4652680"/>
                <a:gd name="connsiteX11" fmla="*/ 70641 w 6552124"/>
                <a:gd name="connsiteY11" fmla="*/ 3160057 h 4652680"/>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203877 h 4696500"/>
                <a:gd name="connsiteX1" fmla="*/ 1334665 w 6552124"/>
                <a:gd name="connsiteY1" fmla="*/ 1926407 h 4696500"/>
                <a:gd name="connsiteX2" fmla="*/ 4225783 w 6552124"/>
                <a:gd name="connsiteY2" fmla="*/ 1375079 h 4696500"/>
                <a:gd name="connsiteX3" fmla="*/ 3002100 w 6552124"/>
                <a:gd name="connsiteY3" fmla="*/ 581703 h 4696500"/>
                <a:gd name="connsiteX4" fmla="*/ 4661281 w 6552124"/>
                <a:gd name="connsiteY4" fmla="*/ 30240 h 4696500"/>
                <a:gd name="connsiteX5" fmla="*/ 5499659 w 6552124"/>
                <a:gd name="connsiteY5" fmla="*/ 60063 h 4696500"/>
                <a:gd name="connsiteX6" fmla="*/ 5193971 w 6552124"/>
                <a:gd name="connsiteY6" fmla="*/ 191738 h 4696500"/>
                <a:gd name="connsiteX7" fmla="*/ 5422571 w 6552124"/>
                <a:gd name="connsiteY7" fmla="*/ 1012008 h 4696500"/>
                <a:gd name="connsiteX8" fmla="*/ 4481277 w 6552124"/>
                <a:gd name="connsiteY8" fmla="*/ 1818832 h 4696500"/>
                <a:gd name="connsiteX9" fmla="*/ 1778418 w 6552124"/>
                <a:gd name="connsiteY9" fmla="*/ 3002171 h 4696500"/>
                <a:gd name="connsiteX10" fmla="*/ 6552124 w 6552124"/>
                <a:gd name="connsiteY10" fmla="*/ 4696500 h 4696500"/>
                <a:gd name="connsiteX11" fmla="*/ 2249064 w 6552124"/>
                <a:gd name="connsiteY11" fmla="*/ 4696500 h 4696500"/>
                <a:gd name="connsiteX12" fmla="*/ 70641 w 6552124"/>
                <a:gd name="connsiteY12" fmla="*/ 3203877 h 4696500"/>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533230 h 5025853"/>
                <a:gd name="connsiteX1" fmla="*/ 1334665 w 6552124"/>
                <a:gd name="connsiteY1" fmla="*/ 2255760 h 5025853"/>
                <a:gd name="connsiteX2" fmla="*/ 4225783 w 6552124"/>
                <a:gd name="connsiteY2" fmla="*/ 1704432 h 5025853"/>
                <a:gd name="connsiteX3" fmla="*/ 3002100 w 6552124"/>
                <a:gd name="connsiteY3" fmla="*/ 911056 h 5025853"/>
                <a:gd name="connsiteX4" fmla="*/ 4634121 w 6552124"/>
                <a:gd name="connsiteY4" fmla="*/ 350540 h 5025853"/>
                <a:gd name="connsiteX5" fmla="*/ 4884023 w 6552124"/>
                <a:gd name="connsiteY5" fmla="*/ 119 h 5025853"/>
                <a:gd name="connsiteX6" fmla="*/ 5499659 w 6552124"/>
                <a:gd name="connsiteY6" fmla="*/ 389416 h 5025853"/>
                <a:gd name="connsiteX7" fmla="*/ 5193971 w 6552124"/>
                <a:gd name="connsiteY7" fmla="*/ 521091 h 5025853"/>
                <a:gd name="connsiteX8" fmla="*/ 5422571 w 6552124"/>
                <a:gd name="connsiteY8" fmla="*/ 1341361 h 5025853"/>
                <a:gd name="connsiteX9" fmla="*/ 4481277 w 6552124"/>
                <a:gd name="connsiteY9" fmla="*/ 2148185 h 5025853"/>
                <a:gd name="connsiteX10" fmla="*/ 1778418 w 6552124"/>
                <a:gd name="connsiteY10" fmla="*/ 3331524 h 5025853"/>
                <a:gd name="connsiteX11" fmla="*/ 6552124 w 6552124"/>
                <a:gd name="connsiteY11" fmla="*/ 5025853 h 5025853"/>
                <a:gd name="connsiteX12" fmla="*/ 2249064 w 6552124"/>
                <a:gd name="connsiteY12" fmla="*/ 5025853 h 5025853"/>
                <a:gd name="connsiteX13" fmla="*/ 70641 w 6552124"/>
                <a:gd name="connsiteY13" fmla="*/ 3533230 h 5025853"/>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4094446 h 5587069"/>
                <a:gd name="connsiteX1" fmla="*/ 1334665 w 6552124"/>
                <a:gd name="connsiteY1" fmla="*/ 2816976 h 5587069"/>
                <a:gd name="connsiteX2" fmla="*/ 4225783 w 6552124"/>
                <a:gd name="connsiteY2" fmla="*/ 2265648 h 5587069"/>
                <a:gd name="connsiteX3" fmla="*/ 3002100 w 6552124"/>
                <a:gd name="connsiteY3" fmla="*/ 1472272 h 5587069"/>
                <a:gd name="connsiteX4" fmla="*/ 4634121 w 6552124"/>
                <a:gd name="connsiteY4" fmla="*/ 911756 h 5587069"/>
                <a:gd name="connsiteX5" fmla="*/ 4874969 w 6552124"/>
                <a:gd name="connsiteY5" fmla="*/ 565862 h 5587069"/>
                <a:gd name="connsiteX6" fmla="*/ 5508712 w 6552124"/>
                <a:gd name="connsiteY6" fmla="*/ 20 h 5587069"/>
                <a:gd name="connsiteX7" fmla="*/ 5658094 w 6552124"/>
                <a:gd name="connsiteY7" fmla="*/ 588496 h 5587069"/>
                <a:gd name="connsiteX8" fmla="*/ 5508712 w 6552124"/>
                <a:gd name="connsiteY8" fmla="*/ 968739 h 5587069"/>
                <a:gd name="connsiteX9" fmla="*/ 5193971 w 6552124"/>
                <a:gd name="connsiteY9" fmla="*/ 1082307 h 5587069"/>
                <a:gd name="connsiteX10" fmla="*/ 5422571 w 6552124"/>
                <a:gd name="connsiteY10" fmla="*/ 1902577 h 5587069"/>
                <a:gd name="connsiteX11" fmla="*/ 4481277 w 6552124"/>
                <a:gd name="connsiteY11" fmla="*/ 2709401 h 5587069"/>
                <a:gd name="connsiteX12" fmla="*/ 1778418 w 6552124"/>
                <a:gd name="connsiteY12" fmla="*/ 3892740 h 5587069"/>
                <a:gd name="connsiteX13" fmla="*/ 6552124 w 6552124"/>
                <a:gd name="connsiteY13" fmla="*/ 5587069 h 5587069"/>
                <a:gd name="connsiteX14" fmla="*/ 2249064 w 6552124"/>
                <a:gd name="connsiteY14" fmla="*/ 5587069 h 5587069"/>
                <a:gd name="connsiteX15" fmla="*/ 70641 w 6552124"/>
                <a:gd name="connsiteY15" fmla="*/ 4094446 h 5587069"/>
                <a:gd name="connsiteX0" fmla="*/ 70641 w 6552124"/>
                <a:gd name="connsiteY0" fmla="*/ 4095830 h 5588453"/>
                <a:gd name="connsiteX1" fmla="*/ 1334665 w 6552124"/>
                <a:gd name="connsiteY1" fmla="*/ 2818360 h 5588453"/>
                <a:gd name="connsiteX2" fmla="*/ 4225783 w 6552124"/>
                <a:gd name="connsiteY2" fmla="*/ 2267032 h 5588453"/>
                <a:gd name="connsiteX3" fmla="*/ 3002100 w 6552124"/>
                <a:gd name="connsiteY3" fmla="*/ 1473656 h 5588453"/>
                <a:gd name="connsiteX4" fmla="*/ 4634121 w 6552124"/>
                <a:gd name="connsiteY4" fmla="*/ 913140 h 5588453"/>
                <a:gd name="connsiteX5" fmla="*/ 4874969 w 6552124"/>
                <a:gd name="connsiteY5" fmla="*/ 567246 h 5588453"/>
                <a:gd name="connsiteX6" fmla="*/ 4408716 w 6552124"/>
                <a:gd name="connsiteY6" fmla="*/ 485765 h 5588453"/>
                <a:gd name="connsiteX7" fmla="*/ 5508712 w 6552124"/>
                <a:gd name="connsiteY7" fmla="*/ 1404 h 5588453"/>
                <a:gd name="connsiteX8" fmla="*/ 5658094 w 6552124"/>
                <a:gd name="connsiteY8" fmla="*/ 589880 h 5588453"/>
                <a:gd name="connsiteX9" fmla="*/ 5508712 w 6552124"/>
                <a:gd name="connsiteY9" fmla="*/ 970123 h 5588453"/>
                <a:gd name="connsiteX10" fmla="*/ 5193971 w 6552124"/>
                <a:gd name="connsiteY10" fmla="*/ 1083691 h 5588453"/>
                <a:gd name="connsiteX11" fmla="*/ 5422571 w 6552124"/>
                <a:gd name="connsiteY11" fmla="*/ 1903961 h 5588453"/>
                <a:gd name="connsiteX12" fmla="*/ 4481277 w 6552124"/>
                <a:gd name="connsiteY12" fmla="*/ 2710785 h 5588453"/>
                <a:gd name="connsiteX13" fmla="*/ 1778418 w 6552124"/>
                <a:gd name="connsiteY13" fmla="*/ 3894124 h 5588453"/>
                <a:gd name="connsiteX14" fmla="*/ 6552124 w 6552124"/>
                <a:gd name="connsiteY14" fmla="*/ 5588453 h 5588453"/>
                <a:gd name="connsiteX15" fmla="*/ 2249064 w 6552124"/>
                <a:gd name="connsiteY15" fmla="*/ 5588453 h 5588453"/>
                <a:gd name="connsiteX16" fmla="*/ 70641 w 6552124"/>
                <a:gd name="connsiteY16" fmla="*/ 4095830 h 5588453"/>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3073 w 6552124"/>
                <a:gd name="connsiteY8" fmla="*/ 606582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7599 w 6552124"/>
                <a:gd name="connsiteY8" fmla="*/ 597529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3567 w 6552124"/>
                <a:gd name="connsiteY9" fmla="*/ 62921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3546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4690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72499 w 6552124"/>
                <a:gd name="connsiteY10" fmla="*/ 950612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81553 w 6552124"/>
                <a:gd name="connsiteY10" fmla="*/ 959666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193971 w 6552124"/>
                <a:gd name="connsiteY10" fmla="*/ 1082287 h 5587049"/>
                <a:gd name="connsiteX11" fmla="*/ 5422571 w 6552124"/>
                <a:gd name="connsiteY11" fmla="*/ 1902557 h 5587049"/>
                <a:gd name="connsiteX12" fmla="*/ 4481277 w 6552124"/>
                <a:gd name="connsiteY12" fmla="*/ 2709381 h 5587049"/>
                <a:gd name="connsiteX13" fmla="*/ 1778418 w 6552124"/>
                <a:gd name="connsiteY13" fmla="*/ 3892720 h 5587049"/>
                <a:gd name="connsiteX14" fmla="*/ 6552124 w 6552124"/>
                <a:gd name="connsiteY14" fmla="*/ 5587049 h 5587049"/>
                <a:gd name="connsiteX15" fmla="*/ 2249064 w 6552124"/>
                <a:gd name="connsiteY15" fmla="*/ 5587049 h 5587049"/>
                <a:gd name="connsiteX16" fmla="*/ 70641 w 6552124"/>
                <a:gd name="connsiteY16"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26406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53567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8647 w 6552124"/>
                <a:gd name="connsiteY4" fmla="*/ 947950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420577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2124" h="5634204">
                  <a:moveTo>
                    <a:pt x="70641" y="4141581"/>
                  </a:moveTo>
                  <a:cubicBezTo>
                    <a:pt x="-108653" y="3805404"/>
                    <a:pt x="-32452" y="3213735"/>
                    <a:pt x="1334665" y="2864111"/>
                  </a:cubicBezTo>
                  <a:cubicBezTo>
                    <a:pt x="2175106" y="2635512"/>
                    <a:pt x="3661006" y="2505524"/>
                    <a:pt x="4225783" y="2312783"/>
                  </a:cubicBezTo>
                  <a:cubicBezTo>
                    <a:pt x="5046054" y="2039360"/>
                    <a:pt x="3380858" y="1875754"/>
                    <a:pt x="3002100" y="1519407"/>
                  </a:cubicBezTo>
                  <a:cubicBezTo>
                    <a:pt x="2616221" y="1140226"/>
                    <a:pt x="4293284" y="999366"/>
                    <a:pt x="4616013" y="958891"/>
                  </a:cubicBezTo>
                  <a:cubicBezTo>
                    <a:pt x="4734263" y="938343"/>
                    <a:pt x="4830300" y="728740"/>
                    <a:pt x="4874969" y="612997"/>
                  </a:cubicBezTo>
                  <a:cubicBezTo>
                    <a:pt x="4765729" y="602879"/>
                    <a:pt x="4570169" y="566975"/>
                    <a:pt x="4395136" y="554149"/>
                  </a:cubicBezTo>
                  <a:lnTo>
                    <a:pt x="5357317" y="0"/>
                  </a:lnTo>
                  <a:lnTo>
                    <a:pt x="6020233" y="658264"/>
                  </a:lnTo>
                  <a:lnTo>
                    <a:pt x="5649040" y="658263"/>
                  </a:lnTo>
                  <a:cubicBezTo>
                    <a:pt x="5633197" y="794819"/>
                    <a:pt x="5586820" y="896606"/>
                    <a:pt x="5513239" y="979662"/>
                  </a:cubicBezTo>
                  <a:cubicBezTo>
                    <a:pt x="5439658" y="1062718"/>
                    <a:pt x="5340120" y="1123326"/>
                    <a:pt x="5207551" y="1156602"/>
                  </a:cubicBezTo>
                  <a:cubicBezTo>
                    <a:pt x="3736490" y="1525848"/>
                    <a:pt x="4448078" y="1302503"/>
                    <a:pt x="5422571" y="1949712"/>
                  </a:cubicBezTo>
                  <a:cubicBezTo>
                    <a:pt x="6014242" y="2326229"/>
                    <a:pt x="5188368" y="2595545"/>
                    <a:pt x="4481277" y="2756536"/>
                  </a:cubicBezTo>
                  <a:cubicBezTo>
                    <a:pt x="4039765" y="2886523"/>
                    <a:pt x="810230" y="3074782"/>
                    <a:pt x="1778418" y="3939875"/>
                  </a:cubicBezTo>
                  <a:cubicBezTo>
                    <a:pt x="3248630" y="4975299"/>
                    <a:pt x="5808054" y="5392157"/>
                    <a:pt x="6552124" y="5634204"/>
                  </a:cubicBezTo>
                  <a:lnTo>
                    <a:pt x="2249064" y="5634204"/>
                  </a:lnTo>
                  <a:cubicBezTo>
                    <a:pt x="1227088" y="5244240"/>
                    <a:pt x="353030" y="4598781"/>
                    <a:pt x="70641" y="4141581"/>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65" name="Freeform 170">
              <a:extLst>
                <a:ext uri="{FF2B5EF4-FFF2-40B4-BE49-F238E27FC236}">
                  <a16:creationId xmlns:a16="http://schemas.microsoft.com/office/drawing/2014/main" id="{8260BE70-328A-F539-D019-70F6DC8A33D0}"/>
                </a:ext>
              </a:extLst>
            </p:cNvPr>
            <p:cNvSpPr/>
            <p:nvPr/>
          </p:nvSpPr>
          <p:spPr>
            <a:xfrm>
              <a:off x="3179067" y="1490459"/>
              <a:ext cx="4508350" cy="5337697"/>
            </a:xfrm>
            <a:custGeom>
              <a:avLst/>
              <a:gdLst>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153730 w 4448140"/>
                <a:gd name="connsiteY10" fmla="*/ 4975761 h 4975761"/>
                <a:gd name="connsiteX11" fmla="*/ 3224982 w 4448140"/>
                <a:gd name="connsiteY11"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224982 w 4448140"/>
                <a:gd name="connsiteY10"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224982 w 4448140"/>
                <a:gd name="connsiteY9" fmla="*/ 4963886 h 4975761"/>
                <a:gd name="connsiteX0" fmla="*/ 4448140 w 4448140"/>
                <a:gd name="connsiteY0" fmla="*/ 0 h 4963886"/>
                <a:gd name="connsiteX1" fmla="*/ 4103756 w 4448140"/>
                <a:gd name="connsiteY1" fmla="*/ 308759 h 4963886"/>
                <a:gd name="connsiteX2" fmla="*/ 2916223 w 4448140"/>
                <a:gd name="connsiteY2" fmla="*/ 665019 h 4963886"/>
                <a:gd name="connsiteX3" fmla="*/ 4341262 w 4448140"/>
                <a:gd name="connsiteY3" fmla="*/ 1413164 h 4963886"/>
                <a:gd name="connsiteX4" fmla="*/ 1324930 w 4448140"/>
                <a:gd name="connsiteY4" fmla="*/ 2244437 h 4963886"/>
                <a:gd name="connsiteX5" fmla="*/ 66145 w 4448140"/>
                <a:gd name="connsiteY5" fmla="*/ 2719450 h 4963886"/>
                <a:gd name="connsiteX6" fmla="*/ 3201231 w 4448140"/>
                <a:gd name="connsiteY6" fmla="*/ 4952011 h 4963886"/>
                <a:gd name="connsiteX7" fmla="*/ 3201231 w 4448140"/>
                <a:gd name="connsiteY7" fmla="*/ 4952011 h 4963886"/>
                <a:gd name="connsiteX8" fmla="*/ 3224982 w 4448140"/>
                <a:gd name="connsiteY8" fmla="*/ 4963886 h 4963886"/>
                <a:gd name="connsiteX0" fmla="*/ 4448140 w 4448140"/>
                <a:gd name="connsiteY0" fmla="*/ 0 h 4952011"/>
                <a:gd name="connsiteX1" fmla="*/ 4103756 w 4448140"/>
                <a:gd name="connsiteY1" fmla="*/ 308759 h 4952011"/>
                <a:gd name="connsiteX2" fmla="*/ 2916223 w 4448140"/>
                <a:gd name="connsiteY2" fmla="*/ 665019 h 4952011"/>
                <a:gd name="connsiteX3" fmla="*/ 4341262 w 4448140"/>
                <a:gd name="connsiteY3" fmla="*/ 1413164 h 4952011"/>
                <a:gd name="connsiteX4" fmla="*/ 1324930 w 4448140"/>
                <a:gd name="connsiteY4" fmla="*/ 2244437 h 4952011"/>
                <a:gd name="connsiteX5" fmla="*/ 66145 w 4448140"/>
                <a:gd name="connsiteY5" fmla="*/ 2719450 h 4952011"/>
                <a:gd name="connsiteX6" fmla="*/ 3201231 w 4448140"/>
                <a:gd name="connsiteY6" fmla="*/ 4952011 h 4952011"/>
                <a:gd name="connsiteX7" fmla="*/ 3201231 w 4448140"/>
                <a:gd name="connsiteY7" fmla="*/ 4952011 h 4952011"/>
                <a:gd name="connsiteX0" fmla="*/ 4557343 w 4557343"/>
                <a:gd name="connsiteY0" fmla="*/ 0 h 4952011"/>
                <a:gd name="connsiteX1" fmla="*/ 4212959 w 4557343"/>
                <a:gd name="connsiteY1" fmla="*/ 308759 h 4952011"/>
                <a:gd name="connsiteX2" fmla="*/ 3025426 w 4557343"/>
                <a:gd name="connsiteY2" fmla="*/ 665019 h 4952011"/>
                <a:gd name="connsiteX3" fmla="*/ 4450465 w 4557343"/>
                <a:gd name="connsiteY3" fmla="*/ 1413164 h 4952011"/>
                <a:gd name="connsiteX4" fmla="*/ 1434133 w 4557343"/>
                <a:gd name="connsiteY4" fmla="*/ 2244437 h 4952011"/>
                <a:gd name="connsiteX5" fmla="*/ 61048 w 4557343"/>
                <a:gd name="connsiteY5" fmla="*/ 3056000 h 4952011"/>
                <a:gd name="connsiteX6" fmla="*/ 3310434 w 4557343"/>
                <a:gd name="connsiteY6" fmla="*/ 4952011 h 4952011"/>
                <a:gd name="connsiteX7" fmla="*/ 3310434 w 4557343"/>
                <a:gd name="connsiteY7" fmla="*/ 4952011 h 4952011"/>
                <a:gd name="connsiteX0" fmla="*/ 4612220 w 4612220"/>
                <a:gd name="connsiteY0" fmla="*/ 0 h 4952011"/>
                <a:gd name="connsiteX1" fmla="*/ 4267836 w 4612220"/>
                <a:gd name="connsiteY1" fmla="*/ 308759 h 4952011"/>
                <a:gd name="connsiteX2" fmla="*/ 3080303 w 4612220"/>
                <a:gd name="connsiteY2" fmla="*/ 665019 h 4952011"/>
                <a:gd name="connsiteX3" fmla="*/ 4505342 w 4612220"/>
                <a:gd name="connsiteY3" fmla="*/ 1413164 h 4952011"/>
                <a:gd name="connsiteX4" fmla="*/ 1489010 w 4612220"/>
                <a:gd name="connsiteY4" fmla="*/ 2244437 h 4952011"/>
                <a:gd name="connsiteX5" fmla="*/ 58775 w 4612220"/>
                <a:gd name="connsiteY5" fmla="*/ 3094100 h 4952011"/>
                <a:gd name="connsiteX6" fmla="*/ 3365311 w 4612220"/>
                <a:gd name="connsiteY6" fmla="*/ 4952011 h 4952011"/>
                <a:gd name="connsiteX7" fmla="*/ 3365311 w 4612220"/>
                <a:gd name="connsiteY7" fmla="*/ 4952011 h 4952011"/>
                <a:gd name="connsiteX0" fmla="*/ 4553445 w 4553445"/>
                <a:gd name="connsiteY0" fmla="*/ 0 h 4952011"/>
                <a:gd name="connsiteX1" fmla="*/ 4209061 w 4553445"/>
                <a:gd name="connsiteY1" fmla="*/ 308759 h 4952011"/>
                <a:gd name="connsiteX2" fmla="*/ 3021528 w 4553445"/>
                <a:gd name="connsiteY2" fmla="*/ 665019 h 4952011"/>
                <a:gd name="connsiteX3" fmla="*/ 4446567 w 4553445"/>
                <a:gd name="connsiteY3" fmla="*/ 1413164 h 4952011"/>
                <a:gd name="connsiteX4" fmla="*/ 0 w 4553445"/>
                <a:gd name="connsiteY4" fmla="*/ 3094100 h 4952011"/>
                <a:gd name="connsiteX5" fmla="*/ 3306536 w 4553445"/>
                <a:gd name="connsiteY5" fmla="*/ 4952011 h 4952011"/>
                <a:gd name="connsiteX6" fmla="*/ 3306536 w 4553445"/>
                <a:gd name="connsiteY6" fmla="*/ 4952011 h 4952011"/>
                <a:gd name="connsiteX0" fmla="*/ 4553705 w 4553705"/>
                <a:gd name="connsiteY0" fmla="*/ 0 h 4952011"/>
                <a:gd name="connsiteX1" fmla="*/ 4209321 w 4553705"/>
                <a:gd name="connsiteY1" fmla="*/ 308759 h 4952011"/>
                <a:gd name="connsiteX2" fmla="*/ 3021788 w 4553705"/>
                <a:gd name="connsiteY2" fmla="*/ 665019 h 4952011"/>
                <a:gd name="connsiteX3" fmla="*/ 4446827 w 4553705"/>
                <a:gd name="connsiteY3" fmla="*/ 1413164 h 4952011"/>
                <a:gd name="connsiteX4" fmla="*/ 260 w 4553705"/>
                <a:gd name="connsiteY4" fmla="*/ 3094100 h 4952011"/>
                <a:gd name="connsiteX5" fmla="*/ 3306796 w 4553705"/>
                <a:gd name="connsiteY5" fmla="*/ 4952011 h 4952011"/>
                <a:gd name="connsiteX6" fmla="*/ 3306796 w 4553705"/>
                <a:gd name="connsiteY6" fmla="*/ 4952011 h 4952011"/>
                <a:gd name="connsiteX0" fmla="*/ 4554909 w 4554909"/>
                <a:gd name="connsiteY0" fmla="*/ 0 h 4952011"/>
                <a:gd name="connsiteX1" fmla="*/ 4210525 w 4554909"/>
                <a:gd name="connsiteY1" fmla="*/ 308759 h 4952011"/>
                <a:gd name="connsiteX2" fmla="*/ 3022992 w 4554909"/>
                <a:gd name="connsiteY2" fmla="*/ 665019 h 4952011"/>
                <a:gd name="connsiteX3" fmla="*/ 4448031 w 4554909"/>
                <a:gd name="connsiteY3" fmla="*/ 1413164 h 4952011"/>
                <a:gd name="connsiteX4" fmla="*/ 1464 w 4554909"/>
                <a:gd name="connsiteY4" fmla="*/ 3094100 h 4952011"/>
                <a:gd name="connsiteX5" fmla="*/ 3308000 w 4554909"/>
                <a:gd name="connsiteY5" fmla="*/ 4952011 h 4952011"/>
                <a:gd name="connsiteX6" fmla="*/ 3308000 w 4554909"/>
                <a:gd name="connsiteY6" fmla="*/ 4952011 h 4952011"/>
                <a:gd name="connsiteX0" fmla="*/ 4563191 w 4603121"/>
                <a:gd name="connsiteY0" fmla="*/ 0 h 4952011"/>
                <a:gd name="connsiteX1" fmla="*/ 4218807 w 4603121"/>
                <a:gd name="connsiteY1" fmla="*/ 308759 h 4952011"/>
                <a:gd name="connsiteX2" fmla="*/ 3031274 w 4603121"/>
                <a:gd name="connsiteY2" fmla="*/ 665019 h 4952011"/>
                <a:gd name="connsiteX3" fmla="*/ 4519813 w 4603121"/>
                <a:gd name="connsiteY3" fmla="*/ 1565564 h 4952011"/>
                <a:gd name="connsiteX4" fmla="*/ 9746 w 4603121"/>
                <a:gd name="connsiteY4" fmla="*/ 3094100 h 4952011"/>
                <a:gd name="connsiteX5" fmla="*/ 3316282 w 4603121"/>
                <a:gd name="connsiteY5" fmla="*/ 4952011 h 4952011"/>
                <a:gd name="connsiteX6" fmla="*/ 3316282 w 4603121"/>
                <a:gd name="connsiteY6" fmla="*/ 4952011 h 4952011"/>
                <a:gd name="connsiteX0" fmla="*/ 4563191 w 4757714"/>
                <a:gd name="connsiteY0" fmla="*/ 0 h 4952011"/>
                <a:gd name="connsiteX1" fmla="*/ 4218807 w 4757714"/>
                <a:gd name="connsiteY1" fmla="*/ 308759 h 4952011"/>
                <a:gd name="connsiteX2" fmla="*/ 3031274 w 4757714"/>
                <a:gd name="connsiteY2" fmla="*/ 665019 h 4952011"/>
                <a:gd name="connsiteX3" fmla="*/ 4519813 w 4757714"/>
                <a:gd name="connsiteY3" fmla="*/ 1565564 h 4952011"/>
                <a:gd name="connsiteX4" fmla="*/ 9746 w 4757714"/>
                <a:gd name="connsiteY4" fmla="*/ 3094100 h 4952011"/>
                <a:gd name="connsiteX5" fmla="*/ 3316282 w 4757714"/>
                <a:gd name="connsiteY5" fmla="*/ 4952011 h 4952011"/>
                <a:gd name="connsiteX6" fmla="*/ 3316282 w 4757714"/>
                <a:gd name="connsiteY6" fmla="*/ 4952011 h 4952011"/>
                <a:gd name="connsiteX0" fmla="*/ 4568001 w 4568001"/>
                <a:gd name="connsiteY0" fmla="*/ 0 h 4952011"/>
                <a:gd name="connsiteX1" fmla="*/ 4223617 w 4568001"/>
                <a:gd name="connsiteY1" fmla="*/ 308759 h 4952011"/>
                <a:gd name="connsiteX2" fmla="*/ 3036084 w 4568001"/>
                <a:gd name="connsiteY2" fmla="*/ 665019 h 4952011"/>
                <a:gd name="connsiteX3" fmla="*/ 4524623 w 4568001"/>
                <a:gd name="connsiteY3" fmla="*/ 1565564 h 4952011"/>
                <a:gd name="connsiteX4" fmla="*/ 2210007 w 4568001"/>
                <a:gd name="connsiteY4" fmla="*/ 2180278 h 4952011"/>
                <a:gd name="connsiteX5" fmla="*/ 14556 w 4568001"/>
                <a:gd name="connsiteY5" fmla="*/ 3094100 h 4952011"/>
                <a:gd name="connsiteX6" fmla="*/ 3321092 w 4568001"/>
                <a:gd name="connsiteY6" fmla="*/ 4952011 h 4952011"/>
                <a:gd name="connsiteX7" fmla="*/ 3321092 w 4568001"/>
                <a:gd name="connsiteY7" fmla="*/ 4952011 h 4952011"/>
                <a:gd name="connsiteX0" fmla="*/ 4570585 w 4570585"/>
                <a:gd name="connsiteY0" fmla="*/ 0 h 4952011"/>
                <a:gd name="connsiteX1" fmla="*/ 4226201 w 4570585"/>
                <a:gd name="connsiteY1" fmla="*/ 308759 h 4952011"/>
                <a:gd name="connsiteX2" fmla="*/ 3038668 w 4570585"/>
                <a:gd name="connsiteY2" fmla="*/ 665019 h 4952011"/>
                <a:gd name="connsiteX3" fmla="*/ 4527207 w 4570585"/>
                <a:gd name="connsiteY3" fmla="*/ 1565564 h 4952011"/>
                <a:gd name="connsiteX4" fmla="*/ 2136391 w 4570585"/>
                <a:gd name="connsiteY4" fmla="*/ 2110428 h 4952011"/>
                <a:gd name="connsiteX5" fmla="*/ 17140 w 4570585"/>
                <a:gd name="connsiteY5" fmla="*/ 3094100 h 4952011"/>
                <a:gd name="connsiteX6" fmla="*/ 3323676 w 4570585"/>
                <a:gd name="connsiteY6" fmla="*/ 4952011 h 4952011"/>
                <a:gd name="connsiteX7" fmla="*/ 3323676 w 4570585"/>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569 w 4575569"/>
                <a:gd name="connsiteY0" fmla="*/ 0 h 4952011"/>
                <a:gd name="connsiteX1" fmla="*/ 4231185 w 4575569"/>
                <a:gd name="connsiteY1" fmla="*/ 308759 h 4952011"/>
                <a:gd name="connsiteX2" fmla="*/ 3043652 w 4575569"/>
                <a:gd name="connsiteY2" fmla="*/ 6650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600969 w 4600969"/>
                <a:gd name="connsiteY0" fmla="*/ 0 h 5009161"/>
                <a:gd name="connsiteX1" fmla="*/ 4231185 w 4600969"/>
                <a:gd name="connsiteY1" fmla="*/ 36590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46976 w 4646976"/>
                <a:gd name="connsiteY0" fmla="*/ 0 h 5003770"/>
                <a:gd name="connsiteX1" fmla="*/ 4237535 w 4646976"/>
                <a:gd name="connsiteY1" fmla="*/ 417668 h 5003770"/>
                <a:gd name="connsiteX2" fmla="*/ 2815052 w 4646976"/>
                <a:gd name="connsiteY2" fmla="*/ 754878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35822 w 4646976"/>
                <a:gd name="connsiteY2" fmla="*/ 765661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05234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567555 w 4567555"/>
                <a:gd name="connsiteY0" fmla="*/ 0 h 5003770"/>
                <a:gd name="connsiteX1" fmla="*/ 4158114 w 4567555"/>
                <a:gd name="connsiteY1" fmla="*/ 417668 h 5003770"/>
                <a:gd name="connsiteX2" fmla="*/ 2873654 w 4567555"/>
                <a:gd name="connsiteY2" fmla="*/ 814182 h 5003770"/>
                <a:gd name="connsiteX3" fmla="*/ 4425813 w 4567555"/>
                <a:gd name="connsiteY3" fmla="*/ 1579223 h 5003770"/>
                <a:gd name="connsiteX4" fmla="*/ 2061954 w 4567555"/>
                <a:gd name="connsiteY4" fmla="*/ 2162187 h 5003770"/>
                <a:gd name="connsiteX5" fmla="*/ 23216 w 4567555"/>
                <a:gd name="connsiteY5" fmla="*/ 3151250 h 5003770"/>
                <a:gd name="connsiteX6" fmla="*/ 3249239 w 4567555"/>
                <a:gd name="connsiteY6" fmla="*/ 5003770 h 5003770"/>
                <a:gd name="connsiteX7" fmla="*/ 3249239 w 4567555"/>
                <a:gd name="connsiteY7" fmla="*/ 5003770 h 5003770"/>
                <a:gd name="connsiteX0" fmla="*/ 4545124 w 4545124"/>
                <a:gd name="connsiteY0" fmla="*/ 0 h 5003770"/>
                <a:gd name="connsiteX1" fmla="*/ 4135683 w 4545124"/>
                <a:gd name="connsiteY1" fmla="*/ 417668 h 5003770"/>
                <a:gd name="connsiteX2" fmla="*/ 2851223 w 4545124"/>
                <a:gd name="connsiteY2" fmla="*/ 814182 h 5003770"/>
                <a:gd name="connsiteX3" fmla="*/ 4403382 w 4545124"/>
                <a:gd name="connsiteY3" fmla="*/ 1579223 h 5003770"/>
                <a:gd name="connsiteX4" fmla="*/ 2039523 w 4545124"/>
                <a:gd name="connsiteY4" fmla="*/ 2162187 h 5003770"/>
                <a:gd name="connsiteX5" fmla="*/ 785 w 4545124"/>
                <a:gd name="connsiteY5" fmla="*/ 3151250 h 5003770"/>
                <a:gd name="connsiteX6" fmla="*/ 3226808 w 4545124"/>
                <a:gd name="connsiteY6" fmla="*/ 5003770 h 5003770"/>
                <a:gd name="connsiteX7" fmla="*/ 3226808 w 4545124"/>
                <a:gd name="connsiteY7" fmla="*/ 5003770 h 5003770"/>
                <a:gd name="connsiteX0" fmla="*/ 4545094 w 4545094"/>
                <a:gd name="connsiteY0" fmla="*/ 0 h 5003770"/>
                <a:gd name="connsiteX1" fmla="*/ 4135653 w 4545094"/>
                <a:gd name="connsiteY1" fmla="*/ 417668 h 5003770"/>
                <a:gd name="connsiteX2" fmla="*/ 2851193 w 4545094"/>
                <a:gd name="connsiteY2" fmla="*/ 814182 h 5003770"/>
                <a:gd name="connsiteX3" fmla="*/ 4403352 w 4545094"/>
                <a:gd name="connsiteY3" fmla="*/ 1579223 h 5003770"/>
                <a:gd name="connsiteX4" fmla="*/ 2039493 w 4545094"/>
                <a:gd name="connsiteY4" fmla="*/ 2162187 h 5003770"/>
                <a:gd name="connsiteX5" fmla="*/ 755 w 4545094"/>
                <a:gd name="connsiteY5" fmla="*/ 3151250 h 5003770"/>
                <a:gd name="connsiteX6" fmla="*/ 3226778 w 4545094"/>
                <a:gd name="connsiteY6" fmla="*/ 5003770 h 5003770"/>
                <a:gd name="connsiteX7" fmla="*/ 3226778 w 4545094"/>
                <a:gd name="connsiteY7" fmla="*/ 5003770 h 5003770"/>
                <a:gd name="connsiteX0" fmla="*/ 4545419 w 4545419"/>
                <a:gd name="connsiteY0" fmla="*/ 0 h 5003770"/>
                <a:gd name="connsiteX1" fmla="*/ 4135978 w 4545419"/>
                <a:gd name="connsiteY1" fmla="*/ 417668 h 5003770"/>
                <a:gd name="connsiteX2" fmla="*/ 2851518 w 4545419"/>
                <a:gd name="connsiteY2" fmla="*/ 814182 h 5003770"/>
                <a:gd name="connsiteX3" fmla="*/ 4403677 w 4545419"/>
                <a:gd name="connsiteY3" fmla="*/ 1579223 h 5003770"/>
                <a:gd name="connsiteX4" fmla="*/ 2039818 w 4545419"/>
                <a:gd name="connsiteY4" fmla="*/ 2162187 h 5003770"/>
                <a:gd name="connsiteX5" fmla="*/ 1080 w 4545419"/>
                <a:gd name="connsiteY5" fmla="*/ 3151250 h 5003770"/>
                <a:gd name="connsiteX6" fmla="*/ 3227103 w 4545419"/>
                <a:gd name="connsiteY6" fmla="*/ 5003770 h 5003770"/>
                <a:gd name="connsiteX7" fmla="*/ 3227103 w 4545419"/>
                <a:gd name="connsiteY7" fmla="*/ 5003770 h 5003770"/>
                <a:gd name="connsiteX0" fmla="*/ 4490050 w 4490050"/>
                <a:gd name="connsiteY0" fmla="*/ 0 h 5003770"/>
                <a:gd name="connsiteX1" fmla="*/ 4080609 w 4490050"/>
                <a:gd name="connsiteY1" fmla="*/ 417668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20500 h 5003770"/>
                <a:gd name="connsiteX5" fmla="*/ 19429 w 4508350"/>
                <a:gd name="connsiteY5" fmla="*/ 3164238 h 5003770"/>
                <a:gd name="connsiteX6" fmla="*/ 3190034 w 4508350"/>
                <a:gd name="connsiteY6" fmla="*/ 5003770 h 5003770"/>
                <a:gd name="connsiteX7" fmla="*/ 3190034 w 45083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08837 h 5003770"/>
                <a:gd name="connsiteX5" fmla="*/ 19429 w 4508350"/>
                <a:gd name="connsiteY5" fmla="*/ 3164238 h 5003770"/>
                <a:gd name="connsiteX6" fmla="*/ 3190034 w 4508350"/>
                <a:gd name="connsiteY6" fmla="*/ 5003770 h 5003770"/>
                <a:gd name="connsiteX7" fmla="*/ 3190034 w 4508350"/>
                <a:gd name="connsiteY7" fmla="*/ 5003770 h 50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350" h="5003770">
                  <a:moveTo>
                    <a:pt x="4508350" y="0"/>
                  </a:moveTo>
                  <a:cubicBezTo>
                    <a:pt x="4463817" y="98961"/>
                    <a:pt x="4380190" y="296550"/>
                    <a:pt x="4105130" y="429331"/>
                  </a:cubicBezTo>
                  <a:cubicBezTo>
                    <a:pt x="3830070" y="562112"/>
                    <a:pt x="2814412" y="605040"/>
                    <a:pt x="2857992" y="796689"/>
                  </a:cubicBezTo>
                  <a:cubicBezTo>
                    <a:pt x="2901572" y="988338"/>
                    <a:pt x="4509148" y="1343865"/>
                    <a:pt x="4366608" y="1579223"/>
                  </a:cubicBezTo>
                  <a:cubicBezTo>
                    <a:pt x="4224068" y="1814581"/>
                    <a:pt x="2881427" y="2081081"/>
                    <a:pt x="2002749" y="2208837"/>
                  </a:cubicBezTo>
                  <a:cubicBezTo>
                    <a:pt x="1181221" y="2349293"/>
                    <a:pt x="-178452" y="2698416"/>
                    <a:pt x="19429" y="3164238"/>
                  </a:cubicBezTo>
                  <a:cubicBezTo>
                    <a:pt x="217310" y="3630060"/>
                    <a:pt x="2749782" y="4694119"/>
                    <a:pt x="3190034" y="5003770"/>
                  </a:cubicBezTo>
                  <a:lnTo>
                    <a:pt x="3190034" y="5003770"/>
                  </a:lnTo>
                </a:path>
              </a:pathLst>
            </a:cu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14B8EB5F-893A-2DC1-9017-D02E94C8D13C}"/>
              </a:ext>
            </a:extLst>
          </p:cNvPr>
          <p:cNvGrpSpPr/>
          <p:nvPr/>
        </p:nvGrpSpPr>
        <p:grpSpPr>
          <a:xfrm>
            <a:off x="7834863" y="2425377"/>
            <a:ext cx="110012" cy="594945"/>
            <a:chOff x="3559965" y="1948984"/>
            <a:chExt cx="118958" cy="931107"/>
          </a:xfrm>
        </p:grpSpPr>
        <p:cxnSp>
          <p:nvCxnSpPr>
            <p:cNvPr id="62" name="Straight Connector 61">
              <a:extLst>
                <a:ext uri="{FF2B5EF4-FFF2-40B4-BE49-F238E27FC236}">
                  <a16:creationId xmlns:a16="http://schemas.microsoft.com/office/drawing/2014/main" id="{20D7992E-D0E5-54F0-FA2D-95C0BFF6EEE7}"/>
                </a:ext>
              </a:extLst>
            </p:cNvPr>
            <p:cNvCxnSpPr>
              <a:cxnSpLocks/>
            </p:cNvCxnSpPr>
            <p:nvPr/>
          </p:nvCxnSpPr>
          <p:spPr>
            <a:xfrm>
              <a:off x="3619444" y="1948984"/>
              <a:ext cx="0" cy="820874"/>
            </a:xfrm>
            <a:prstGeom prst="line">
              <a:avLst/>
            </a:prstGeom>
            <a:noFill/>
            <a:ln w="22225" cap="flat" cmpd="sng" algn="ctr">
              <a:solidFill>
                <a:srgbClr val="3490E4"/>
              </a:solidFill>
              <a:prstDash val="sysDot"/>
              <a:miter lim="800000"/>
              <a:headEnd type="none" w="lg" len="med"/>
            </a:ln>
            <a:effectLst/>
          </p:spPr>
        </p:cxnSp>
        <p:sp>
          <p:nvSpPr>
            <p:cNvPr id="63" name="Oval 62">
              <a:extLst>
                <a:ext uri="{FF2B5EF4-FFF2-40B4-BE49-F238E27FC236}">
                  <a16:creationId xmlns:a16="http://schemas.microsoft.com/office/drawing/2014/main" id="{209FD5FB-6938-A74B-4736-57EAAE35BE0C}"/>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CB7C1C7-8EDF-FE70-34C3-91F415F35DC9}"/>
              </a:ext>
            </a:extLst>
          </p:cNvPr>
          <p:cNvGrpSpPr/>
          <p:nvPr/>
        </p:nvGrpSpPr>
        <p:grpSpPr>
          <a:xfrm>
            <a:off x="5878436" y="5126095"/>
            <a:ext cx="152134" cy="822741"/>
            <a:chOff x="3559965" y="1948985"/>
            <a:chExt cx="118958" cy="931106"/>
          </a:xfrm>
        </p:grpSpPr>
        <p:cxnSp>
          <p:nvCxnSpPr>
            <p:cNvPr id="60" name="Straight Connector 59">
              <a:extLst>
                <a:ext uri="{FF2B5EF4-FFF2-40B4-BE49-F238E27FC236}">
                  <a16:creationId xmlns:a16="http://schemas.microsoft.com/office/drawing/2014/main" id="{7E8A268C-F87B-1893-9AE4-42B583FC2673}"/>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61" name="Oval 60">
              <a:extLst>
                <a:ext uri="{FF2B5EF4-FFF2-40B4-BE49-F238E27FC236}">
                  <a16:creationId xmlns:a16="http://schemas.microsoft.com/office/drawing/2014/main" id="{0937BC30-43E6-8920-B987-8D360E139C23}"/>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FB6B819C-22D4-DF31-AD87-922B09AA2A8F}"/>
              </a:ext>
            </a:extLst>
          </p:cNvPr>
          <p:cNvGrpSpPr/>
          <p:nvPr/>
        </p:nvGrpSpPr>
        <p:grpSpPr>
          <a:xfrm>
            <a:off x="4581491" y="3186520"/>
            <a:ext cx="133510" cy="722021"/>
            <a:chOff x="3559965" y="1948985"/>
            <a:chExt cx="118958" cy="931106"/>
          </a:xfrm>
        </p:grpSpPr>
        <p:cxnSp>
          <p:nvCxnSpPr>
            <p:cNvPr id="58" name="Straight Connector 57">
              <a:extLst>
                <a:ext uri="{FF2B5EF4-FFF2-40B4-BE49-F238E27FC236}">
                  <a16:creationId xmlns:a16="http://schemas.microsoft.com/office/drawing/2014/main" id="{57811F2E-A212-64F0-1861-0C450E12EF9A}"/>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9" name="Oval 58">
              <a:extLst>
                <a:ext uri="{FF2B5EF4-FFF2-40B4-BE49-F238E27FC236}">
                  <a16:creationId xmlns:a16="http://schemas.microsoft.com/office/drawing/2014/main" id="{2CC8C394-BA81-2026-1CDB-FCBF8CCDCCA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B4AA3DC9-4998-41EB-5C00-26820305DDD5}"/>
              </a:ext>
            </a:extLst>
          </p:cNvPr>
          <p:cNvGrpSpPr/>
          <p:nvPr/>
        </p:nvGrpSpPr>
        <p:grpSpPr>
          <a:xfrm>
            <a:off x="3377061" y="4205594"/>
            <a:ext cx="143156" cy="774183"/>
            <a:chOff x="3559965" y="1948985"/>
            <a:chExt cx="118958" cy="931106"/>
          </a:xfrm>
        </p:grpSpPr>
        <p:cxnSp>
          <p:nvCxnSpPr>
            <p:cNvPr id="54" name="Straight Connector 53">
              <a:extLst>
                <a:ext uri="{FF2B5EF4-FFF2-40B4-BE49-F238E27FC236}">
                  <a16:creationId xmlns:a16="http://schemas.microsoft.com/office/drawing/2014/main" id="{5F5D8FEA-E147-CFAF-9F88-0EAC32A432F5}"/>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5" name="Oval 54">
              <a:extLst>
                <a:ext uri="{FF2B5EF4-FFF2-40B4-BE49-F238E27FC236}">
                  <a16:creationId xmlns:a16="http://schemas.microsoft.com/office/drawing/2014/main" id="{F71C28F9-DD95-F79B-53D2-54968944D9E2}"/>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67" name="Rectangle 66">
            <a:extLst>
              <a:ext uri="{FF2B5EF4-FFF2-40B4-BE49-F238E27FC236}">
                <a16:creationId xmlns:a16="http://schemas.microsoft.com/office/drawing/2014/main" id="{5DC58B49-AFEC-4A07-07D1-0924BEE665C1}"/>
              </a:ext>
            </a:extLst>
          </p:cNvPr>
          <p:cNvSpPr/>
          <p:nvPr/>
        </p:nvSpPr>
        <p:spPr>
          <a:xfrm>
            <a:off x="5696229" y="1612327"/>
            <a:ext cx="72378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SMEs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8B0DE93A-7501-06DB-61E1-5A936398282B}"/>
              </a:ext>
            </a:extLst>
          </p:cNvPr>
          <p:cNvSpPr/>
          <p:nvPr/>
        </p:nvSpPr>
        <p:spPr>
          <a:xfrm>
            <a:off x="6401465" y="4459948"/>
            <a:ext cx="1216585" cy="461665"/>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Craftsmen &amp; Traders</a:t>
            </a:r>
          </a:p>
        </p:txBody>
      </p:sp>
      <p:sp>
        <p:nvSpPr>
          <p:cNvPr id="69" name="Rectangle 68">
            <a:extLst>
              <a:ext uri="{FF2B5EF4-FFF2-40B4-BE49-F238E27FC236}">
                <a16:creationId xmlns:a16="http://schemas.microsoft.com/office/drawing/2014/main" id="{C38ECB17-AFDD-63E4-C00C-5FEC96786778}"/>
              </a:ext>
            </a:extLst>
          </p:cNvPr>
          <p:cNvSpPr/>
          <p:nvPr/>
        </p:nvSpPr>
        <p:spPr>
          <a:xfrm>
            <a:off x="1344473" y="3650821"/>
            <a:ext cx="1411815" cy="461665"/>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Liberal Professions</a:t>
            </a:r>
          </a:p>
        </p:txBody>
      </p:sp>
      <p:sp>
        <p:nvSpPr>
          <p:cNvPr id="70" name="Rectangle 69">
            <a:extLst>
              <a:ext uri="{FF2B5EF4-FFF2-40B4-BE49-F238E27FC236}">
                <a16:creationId xmlns:a16="http://schemas.microsoft.com/office/drawing/2014/main" id="{230B92AF-3B72-0ED3-C15F-351F3A7510D7}"/>
              </a:ext>
            </a:extLst>
          </p:cNvPr>
          <p:cNvSpPr/>
          <p:nvPr/>
        </p:nvSpPr>
        <p:spPr>
          <a:xfrm>
            <a:off x="7839507" y="2432936"/>
            <a:ext cx="1242123" cy="276999"/>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Key Accounts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FE42BFE8-339F-9A33-7E52-0A6E74DE7745}"/>
              </a:ext>
            </a:extLst>
          </p:cNvPr>
          <p:cNvSpPr/>
          <p:nvPr/>
        </p:nvSpPr>
        <p:spPr>
          <a:xfrm>
            <a:off x="3497836" y="2172453"/>
            <a:ext cx="648191" cy="276999"/>
          </a:xfrm>
          <a:prstGeom prst="rect">
            <a:avLst/>
          </a:prstGeom>
        </p:spPr>
        <p:txBody>
          <a:bodyPr wrap="square" anchor="ctr">
            <a:spAutoFit/>
          </a:bodyPr>
          <a:lstStyle/>
          <a:p>
            <a:pPr algn="r" defTabSz="685800">
              <a:defRPr/>
            </a:pPr>
            <a:r>
              <a:rPr lang="en-US" sz="1200" b="1" kern="0" dirty="0" err="1">
                <a:solidFill>
                  <a:prstClr val="black"/>
                </a:solidFill>
                <a:latin typeface="Arial" panose="020B0604020202020204" pitchFamily="34" charset="0"/>
                <a:cs typeface="Arial" panose="020B0604020202020204" pitchFamily="34" charset="0"/>
              </a:rPr>
              <a:t>VSBs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2" name="Rectangle: Rounded Corners 71">
            <a:extLst>
              <a:ext uri="{FF2B5EF4-FFF2-40B4-BE49-F238E27FC236}">
                <a16:creationId xmlns:a16="http://schemas.microsoft.com/office/drawing/2014/main" id="{413FD0FC-22E3-35AE-306B-5F6DAF8C6E9D}"/>
              </a:ext>
            </a:extLst>
          </p:cNvPr>
          <p:cNvSpPr/>
          <p:nvPr/>
        </p:nvSpPr>
        <p:spPr>
          <a:xfrm>
            <a:off x="5503645" y="409448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8EF7186F-D4DD-7766-DFCF-2C9433EF7137}"/>
              </a:ext>
            </a:extLst>
          </p:cNvPr>
          <p:cNvSpPr/>
          <p:nvPr/>
        </p:nvSpPr>
        <p:spPr>
          <a:xfrm>
            <a:off x="2917378" y="314842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E50B7AFD-1AAE-33E0-5BDA-D1B796FA480B}"/>
              </a:ext>
            </a:extLst>
          </p:cNvPr>
          <p:cNvSpPr/>
          <p:nvPr/>
        </p:nvSpPr>
        <p:spPr>
          <a:xfrm>
            <a:off x="4201031" y="2124187"/>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B6B78E-E764-D749-9638-57A5ABA67653}"/>
              </a:ext>
            </a:extLst>
          </p:cNvPr>
          <p:cNvSpPr/>
          <p:nvPr/>
        </p:nvSpPr>
        <p:spPr>
          <a:xfrm>
            <a:off x="7446768" y="138350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descr="Plombiers Bruxelles: Dépannage plomberie &amp;amp;amp; urgence sanitaire">
            <a:extLst>
              <a:ext uri="{FF2B5EF4-FFF2-40B4-BE49-F238E27FC236}">
                <a16:creationId xmlns:a16="http://schemas.microsoft.com/office/drawing/2014/main" id="{74941F35-ECA6-C6A1-D08C-CFF2A94901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109" y="4191439"/>
            <a:ext cx="644076" cy="90162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A picture containing person, person, dressed&#10;&#10;Description automatically generated">
            <a:extLst>
              <a:ext uri="{FF2B5EF4-FFF2-40B4-BE49-F238E27FC236}">
                <a16:creationId xmlns:a16="http://schemas.microsoft.com/office/drawing/2014/main" id="{A58D018C-E69D-E79D-2CA5-013D575B6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97" y="2998239"/>
            <a:ext cx="752467" cy="1153782"/>
          </a:xfrm>
          <a:prstGeom prst="rect">
            <a:avLst/>
          </a:prstGeom>
        </p:spPr>
      </p:pic>
      <p:pic>
        <p:nvPicPr>
          <p:cNvPr id="79" name="Picture 2" descr="Industrail Engineer PNG Image - PurePNG | Free transparent CC0 PNG Image  Library">
            <a:extLst>
              <a:ext uri="{FF2B5EF4-FFF2-40B4-BE49-F238E27FC236}">
                <a16:creationId xmlns:a16="http://schemas.microsoft.com/office/drawing/2014/main" id="{2C84EF8C-F9B1-F0D6-D2EA-C9D5B843E2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3539" y="2396067"/>
            <a:ext cx="807726" cy="735607"/>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62B4D1B8-98BD-4D8C-DA70-8B944D423454}"/>
              </a:ext>
            </a:extLst>
          </p:cNvPr>
          <p:cNvGrpSpPr/>
          <p:nvPr/>
        </p:nvGrpSpPr>
        <p:grpSpPr>
          <a:xfrm>
            <a:off x="5955350" y="2986880"/>
            <a:ext cx="123652" cy="668713"/>
            <a:chOff x="3559965" y="1948985"/>
            <a:chExt cx="118958" cy="931106"/>
          </a:xfrm>
        </p:grpSpPr>
        <p:cxnSp>
          <p:nvCxnSpPr>
            <p:cNvPr id="82" name="Straight Connector 81">
              <a:extLst>
                <a:ext uri="{FF2B5EF4-FFF2-40B4-BE49-F238E27FC236}">
                  <a16:creationId xmlns:a16="http://schemas.microsoft.com/office/drawing/2014/main" id="{98582584-4909-959C-8021-22DECDAB33F0}"/>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83" name="Oval 82">
              <a:extLst>
                <a:ext uri="{FF2B5EF4-FFF2-40B4-BE49-F238E27FC236}">
                  <a16:creationId xmlns:a16="http://schemas.microsoft.com/office/drawing/2014/main" id="{168B3C28-387F-65EF-FF5C-019762ED934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84" name="Rectangle: Rounded Corners 83">
            <a:extLst>
              <a:ext uri="{FF2B5EF4-FFF2-40B4-BE49-F238E27FC236}">
                <a16:creationId xmlns:a16="http://schemas.microsoft.com/office/drawing/2014/main" id="{3FDCB596-3AD4-D526-63E0-3CF45C7EE168}"/>
              </a:ext>
            </a:extLst>
          </p:cNvPr>
          <p:cNvSpPr/>
          <p:nvPr/>
        </p:nvSpPr>
        <p:spPr>
          <a:xfrm>
            <a:off x="5570569" y="189885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Two people smiling&#10;&#10;Description automatically generated with medium confidence">
            <a:extLst>
              <a:ext uri="{FF2B5EF4-FFF2-40B4-BE49-F238E27FC236}">
                <a16:creationId xmlns:a16="http://schemas.microsoft.com/office/drawing/2014/main" id="{5F35AF2C-E755-A591-F9C6-600E37B82B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68" r="1081"/>
          <a:stretch/>
        </p:blipFill>
        <p:spPr>
          <a:xfrm>
            <a:off x="5583445" y="2025686"/>
            <a:ext cx="867053" cy="881020"/>
          </a:xfrm>
          <a:prstGeom prst="flowChartAlternateProcess">
            <a:avLst/>
          </a:prstGeom>
        </p:spPr>
      </p:pic>
      <p:pic>
        <p:nvPicPr>
          <p:cNvPr id="86" name="Picture 85" descr="A group of people in suits&#10;&#10;Description automatically generated with low confidence">
            <a:extLst>
              <a:ext uri="{FF2B5EF4-FFF2-40B4-BE49-F238E27FC236}">
                <a16:creationId xmlns:a16="http://schemas.microsoft.com/office/drawing/2014/main" id="{5DDB862D-340A-84E9-51FC-24FD96A0F9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03" r="14005" b="35700"/>
          <a:stretch/>
        </p:blipFill>
        <p:spPr>
          <a:xfrm>
            <a:off x="7477250" y="1329471"/>
            <a:ext cx="844148" cy="1033089"/>
          </a:xfrm>
          <a:prstGeom prst="flowChartAlternateProcess">
            <a:avLst/>
          </a:prstGeom>
        </p:spPr>
      </p:pic>
      <p:sp>
        <p:nvSpPr>
          <p:cNvPr id="39" name="Rectangle: Rounded Corners 38">
            <a:extLst>
              <a:ext uri="{FF2B5EF4-FFF2-40B4-BE49-F238E27FC236}">
                <a16:creationId xmlns:a16="http://schemas.microsoft.com/office/drawing/2014/main" id="{E5B17560-1BC8-F3B9-5D9E-4367078D6708}"/>
              </a:ext>
            </a:extLst>
          </p:cNvPr>
          <p:cNvSpPr/>
          <p:nvPr/>
        </p:nvSpPr>
        <p:spPr>
          <a:xfrm>
            <a:off x="6467262" y="2898768"/>
            <a:ext cx="4474659" cy="2921127"/>
          </a:xfrm>
          <a:prstGeom prst="roundRect">
            <a:avLst>
              <a:gd name="adj" fmla="val 5176"/>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0D39CB1-0808-7F1F-9C45-0BD652B17D39}"/>
              </a:ext>
            </a:extLst>
          </p:cNvPr>
          <p:cNvSpPr/>
          <p:nvPr/>
        </p:nvSpPr>
        <p:spPr>
          <a:xfrm>
            <a:off x="7599782" y="3420388"/>
            <a:ext cx="228452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Craftsmen &amp; Traders</a:t>
            </a:r>
          </a:p>
        </p:txBody>
      </p:sp>
      <p:pic>
        <p:nvPicPr>
          <p:cNvPr id="41" name="Picture 2" descr="Plombiers Bruxelles: Dépannage plomberie &amp;amp;amp; urgence sanitaire">
            <a:extLst>
              <a:ext uri="{FF2B5EF4-FFF2-40B4-BE49-F238E27FC236}">
                <a16:creationId xmlns:a16="http://schemas.microsoft.com/office/drawing/2014/main" id="{BF945622-D11D-A7EC-9B8D-7BE7B66258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677" y="3983579"/>
            <a:ext cx="644076" cy="9016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12">
            <a:extLst>
              <a:ext uri="{FF2B5EF4-FFF2-40B4-BE49-F238E27FC236}">
                <a16:creationId xmlns:a16="http://schemas.microsoft.com/office/drawing/2014/main" id="{85490AB8-8200-7FC8-E98E-9D188CFD2BCD}"/>
              </a:ext>
            </a:extLst>
          </p:cNvPr>
          <p:cNvSpPr txBox="1"/>
          <p:nvPr/>
        </p:nvSpPr>
        <p:spPr>
          <a:xfrm>
            <a:off x="7584257" y="3763619"/>
            <a:ext cx="3229208" cy="1237262"/>
          </a:xfrm>
          <a:prstGeom prst="rect">
            <a:avLst/>
          </a:prstGeom>
          <a:noFill/>
        </p:spPr>
        <p:txBody>
          <a:bodyPr wrap="square" lIns="91440" tIns="45720" rIns="91440" bIns="45720" anchor="t">
            <a:spAutoFit/>
          </a:bodyPr>
          <a:lstStyle/>
          <a:p>
            <a:pPr marL="227965" indent="-227965" defTabSz="1219170" fontAlgn="base">
              <a:spcBef>
                <a:spcPct val="30000"/>
              </a:spcBef>
              <a:spcAft>
                <a:spcPct val="0"/>
              </a:spcAft>
              <a:buClr>
                <a:srgbClr val="04306F"/>
              </a:buClr>
              <a:buFont typeface="Wingdings" charset="2"/>
              <a:buChar char="§"/>
            </a:pPr>
            <a:r>
              <a:rPr lang="en-US" sz="1200" dirty="0">
                <a:cs typeface="Arial"/>
              </a:rPr>
              <a:t>Vehicle = tool for work</a:t>
            </a:r>
          </a:p>
          <a:p>
            <a:pPr marL="227965" indent="-227965" defTabSz="1219170" fontAlgn="base">
              <a:spcBef>
                <a:spcPct val="30000"/>
              </a:spcBef>
              <a:spcAft>
                <a:spcPct val="0"/>
              </a:spcAft>
              <a:buClr>
                <a:srgbClr val="04306F"/>
              </a:buClr>
              <a:buFont typeface="Wingdings" charset="2"/>
              <a:buChar char="§"/>
            </a:pPr>
            <a:r>
              <a:rPr lang="en-US" sz="1200" dirty="0">
                <a:cs typeface="Arial"/>
              </a:rPr>
              <a:t>Sensitive to cost (per mile)</a:t>
            </a:r>
          </a:p>
          <a:p>
            <a:pPr marL="227965" indent="-227965" defTabSz="1219170" fontAlgn="base">
              <a:spcBef>
                <a:spcPct val="30000"/>
              </a:spcBef>
              <a:spcAft>
                <a:spcPct val="0"/>
              </a:spcAft>
              <a:buClr>
                <a:srgbClr val="04306F"/>
              </a:buClr>
              <a:buFont typeface="Wingdings" charset="2"/>
              <a:buChar char="§"/>
            </a:pPr>
            <a:r>
              <a:rPr lang="en-US" sz="1200" dirty="0">
                <a:cs typeface="Arial"/>
              </a:rPr>
              <a:t>Financial capacity often limited</a:t>
            </a:r>
          </a:p>
          <a:p>
            <a:pPr marL="227965" indent="-227965" defTabSz="1219170" fontAlgn="base">
              <a:spcBef>
                <a:spcPct val="30000"/>
              </a:spcBef>
              <a:spcAft>
                <a:spcPct val="0"/>
              </a:spcAft>
              <a:buClr>
                <a:srgbClr val="04306F"/>
              </a:buClr>
              <a:buFont typeface="Wingdings" charset="2"/>
              <a:buChar char="§"/>
            </a:pPr>
            <a:r>
              <a:rPr lang="en-US" sz="1200" dirty="0">
                <a:cs typeface="Arial"/>
              </a:rPr>
              <a:t>Search for the best financing scheme</a:t>
            </a:r>
          </a:p>
          <a:p>
            <a:pPr marL="227965" indent="-227965" defTabSz="1219170" fontAlgn="base">
              <a:spcBef>
                <a:spcPct val="30000"/>
              </a:spcBef>
              <a:spcAft>
                <a:spcPct val="0"/>
              </a:spcAft>
              <a:buClr>
                <a:srgbClr val="04306F"/>
              </a:buClr>
              <a:buFont typeface="Wingdings" charset="2"/>
              <a:buChar char="§"/>
            </a:pPr>
            <a:r>
              <a:rPr lang="en-US" sz="1200" dirty="0">
                <a:cs typeface="Arial"/>
              </a:rPr>
              <a:t>Quick decision-making process</a:t>
            </a:r>
            <a:endParaRPr lang="fr-FR" sz="1200" dirty="0">
              <a:latin typeface="+mn-lt"/>
              <a:cs typeface="Arial"/>
            </a:endParaRPr>
          </a:p>
        </p:txBody>
      </p:sp>
      <p:sp>
        <p:nvSpPr>
          <p:cNvPr id="45" name="TextBox 44">
            <a:extLst>
              <a:ext uri="{FF2B5EF4-FFF2-40B4-BE49-F238E27FC236}">
                <a16:creationId xmlns:a16="http://schemas.microsoft.com/office/drawing/2014/main" id="{5DC535C8-3C0C-B99D-324A-8982BD4638A2}"/>
              </a:ext>
            </a:extLst>
          </p:cNvPr>
          <p:cNvSpPr txBox="1"/>
          <p:nvPr/>
        </p:nvSpPr>
        <p:spPr>
          <a:xfrm>
            <a:off x="10529805" y="2929835"/>
            <a:ext cx="467122" cy="369332"/>
          </a:xfrm>
          <a:prstGeom prst="rect">
            <a:avLst/>
          </a:prstGeom>
          <a:noFill/>
        </p:spPr>
        <p:txBody>
          <a:bodyPr wrap="square" rtlCol="0">
            <a:spAutoFit/>
          </a:bodyPr>
          <a:lstStyle/>
          <a:p>
            <a:r>
              <a:rPr lang="fr-BE" dirty="0"/>
              <a:t>X</a:t>
            </a:r>
            <a:endParaRPr lang="en-US" dirty="0"/>
          </a:p>
        </p:txBody>
      </p:sp>
      <p:sp>
        <p:nvSpPr>
          <p:cNvPr id="48" name="Rectangle: Rounded Corners 47">
            <a:extLst>
              <a:ext uri="{FF2B5EF4-FFF2-40B4-BE49-F238E27FC236}">
                <a16:creationId xmlns:a16="http://schemas.microsoft.com/office/drawing/2014/main" id="{0E2F6068-AD54-6BE7-ABDD-70784C61FC64}"/>
              </a:ext>
            </a:extLst>
          </p:cNvPr>
          <p:cNvSpPr/>
          <p:nvPr/>
        </p:nvSpPr>
        <p:spPr>
          <a:xfrm>
            <a:off x="706602" y="2456045"/>
            <a:ext cx="4474659" cy="2921127"/>
          </a:xfrm>
          <a:prstGeom prst="roundRect">
            <a:avLst>
              <a:gd name="adj" fmla="val 5176"/>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B7B24DD-6C38-B062-B4AB-BB0AE4B03BDF}"/>
              </a:ext>
            </a:extLst>
          </p:cNvPr>
          <p:cNvSpPr/>
          <p:nvPr/>
        </p:nvSpPr>
        <p:spPr>
          <a:xfrm>
            <a:off x="1839122" y="2977665"/>
            <a:ext cx="228452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Liberal Professions</a:t>
            </a:r>
          </a:p>
        </p:txBody>
      </p:sp>
      <p:sp>
        <p:nvSpPr>
          <p:cNvPr id="56" name="TextBox 55">
            <a:extLst>
              <a:ext uri="{FF2B5EF4-FFF2-40B4-BE49-F238E27FC236}">
                <a16:creationId xmlns:a16="http://schemas.microsoft.com/office/drawing/2014/main" id="{F22A401F-82D3-3A90-662A-06D0FAA4791B}"/>
              </a:ext>
            </a:extLst>
          </p:cNvPr>
          <p:cNvSpPr txBox="1"/>
          <p:nvPr/>
        </p:nvSpPr>
        <p:spPr>
          <a:xfrm>
            <a:off x="4769145" y="2487112"/>
            <a:ext cx="467122" cy="369332"/>
          </a:xfrm>
          <a:prstGeom prst="rect">
            <a:avLst/>
          </a:prstGeom>
          <a:noFill/>
        </p:spPr>
        <p:txBody>
          <a:bodyPr wrap="square" rtlCol="0">
            <a:spAutoFit/>
          </a:bodyPr>
          <a:lstStyle/>
          <a:p>
            <a:r>
              <a:rPr lang="fr-BE" dirty="0"/>
              <a:t>X</a:t>
            </a:r>
            <a:endParaRPr lang="en-US" dirty="0"/>
          </a:p>
        </p:txBody>
      </p:sp>
      <p:pic>
        <p:nvPicPr>
          <p:cNvPr id="57" name="Picture 56" descr="A picture containing person, person, dressed&#10;&#10;Description automatically generated">
            <a:extLst>
              <a:ext uri="{FF2B5EF4-FFF2-40B4-BE49-F238E27FC236}">
                <a16:creationId xmlns:a16="http://schemas.microsoft.com/office/drawing/2014/main" id="{7B825299-3FF2-F3A1-9AD5-F87034155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070" y="3285819"/>
            <a:ext cx="752467" cy="1153782"/>
          </a:xfrm>
          <a:prstGeom prst="rect">
            <a:avLst/>
          </a:prstGeom>
        </p:spPr>
      </p:pic>
      <p:sp>
        <p:nvSpPr>
          <p:cNvPr id="66" name="TextBox 14">
            <a:extLst>
              <a:ext uri="{FF2B5EF4-FFF2-40B4-BE49-F238E27FC236}">
                <a16:creationId xmlns:a16="http://schemas.microsoft.com/office/drawing/2014/main" id="{18E7B995-4E55-88A8-FEEA-F95641A8D3F5}"/>
              </a:ext>
            </a:extLst>
          </p:cNvPr>
          <p:cNvSpPr txBox="1"/>
          <p:nvPr/>
        </p:nvSpPr>
        <p:spPr>
          <a:xfrm>
            <a:off x="1896868" y="3478166"/>
            <a:ext cx="3019232" cy="997196"/>
          </a:xfrm>
          <a:prstGeom prst="rect">
            <a:avLst/>
          </a:prstGeom>
          <a:noFill/>
        </p:spPr>
        <p:txBody>
          <a:bodyPr wrap="square" lIns="91440" tIns="45720" rIns="91440" bIns="45720" anchor="t">
            <a:spAutoFit/>
          </a:bodyPr>
          <a:lstStyle/>
          <a:p>
            <a:pPr marL="227965" indent="-227965" defTabSz="1219170" fontAlgn="base">
              <a:spcBef>
                <a:spcPct val="30000"/>
              </a:spcBef>
              <a:spcAft>
                <a:spcPct val="0"/>
              </a:spcAft>
              <a:buClr>
                <a:srgbClr val="04306F"/>
              </a:buClr>
              <a:buFont typeface="Wingdings" charset="2"/>
              <a:buChar char="§"/>
            </a:pPr>
            <a:r>
              <a:rPr lang="en-US" sz="1200" dirty="0">
                <a:cs typeface="Arial"/>
              </a:rPr>
              <a:t>For mixed use</a:t>
            </a:r>
          </a:p>
          <a:p>
            <a:pPr marL="227965" indent="-227965" defTabSz="1219170" fontAlgn="base">
              <a:spcBef>
                <a:spcPct val="30000"/>
              </a:spcBef>
              <a:spcAft>
                <a:spcPct val="0"/>
              </a:spcAft>
              <a:buClr>
                <a:srgbClr val="04306F"/>
              </a:buClr>
              <a:buFont typeface="Wingdings" charset="2"/>
              <a:buChar char="§"/>
            </a:pPr>
            <a:r>
              <a:rPr lang="en-US" sz="1200" dirty="0">
                <a:cs typeface="Arial"/>
              </a:rPr>
              <a:t>Vehicle =&gt; tax-deductible</a:t>
            </a:r>
          </a:p>
          <a:p>
            <a:pPr marL="227965" indent="-227965" defTabSz="1219170" fontAlgn="base">
              <a:spcBef>
                <a:spcPct val="30000"/>
              </a:spcBef>
              <a:spcAft>
                <a:spcPct val="0"/>
              </a:spcAft>
              <a:buClr>
                <a:srgbClr val="04306F"/>
              </a:buClr>
              <a:buFont typeface="Wingdings" charset="2"/>
              <a:buChar char="§"/>
            </a:pPr>
            <a:r>
              <a:rPr lang="en-US" sz="1200" dirty="0">
                <a:cs typeface="Arial"/>
              </a:rPr>
              <a:t>Income above average</a:t>
            </a:r>
          </a:p>
          <a:p>
            <a:pPr marL="227965" indent="-227965" defTabSz="1219170" fontAlgn="base">
              <a:spcBef>
                <a:spcPct val="30000"/>
              </a:spcBef>
              <a:spcAft>
                <a:spcPct val="0"/>
              </a:spcAft>
              <a:buClr>
                <a:srgbClr val="04306F"/>
              </a:buClr>
              <a:buFont typeface="Wingdings" charset="2"/>
              <a:buChar char="§"/>
            </a:pPr>
            <a:r>
              <a:rPr lang="en-US" sz="1200" dirty="0">
                <a:cs typeface="Arial"/>
              </a:rPr>
              <a:t>Social status and differentiation</a:t>
            </a:r>
            <a:endParaRPr lang="fr-BE" sz="1200" dirty="0">
              <a:latin typeface="+mn-lt"/>
              <a:cs typeface="Arial"/>
            </a:endParaRPr>
          </a:p>
        </p:txBody>
      </p:sp>
    </p:spTree>
    <p:custDataLst>
      <p:tags r:id="rId1"/>
    </p:custDataLst>
    <p:extLst>
      <p:ext uri="{BB962C8B-B14F-4D97-AF65-F5344CB8AC3E}">
        <p14:creationId xmlns:p14="http://schemas.microsoft.com/office/powerpoint/2010/main" val="215195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6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on the people for further details</a:t>
            </a:r>
          </a:p>
        </p:txBody>
      </p:sp>
      <p:grpSp>
        <p:nvGrpSpPr>
          <p:cNvPr id="46" name="Group 45">
            <a:extLst>
              <a:ext uri="{FF2B5EF4-FFF2-40B4-BE49-F238E27FC236}">
                <a16:creationId xmlns:a16="http://schemas.microsoft.com/office/drawing/2014/main" id="{0B5DFABB-0E67-5FCA-8B01-5C90CE5D8438}"/>
              </a:ext>
            </a:extLst>
          </p:cNvPr>
          <p:cNvGrpSpPr/>
          <p:nvPr/>
        </p:nvGrpSpPr>
        <p:grpSpPr>
          <a:xfrm>
            <a:off x="2040624" y="1289527"/>
            <a:ext cx="7838327" cy="4967763"/>
            <a:chOff x="2420641" y="848872"/>
            <a:chExt cx="6552124" cy="6010204"/>
          </a:xfrm>
        </p:grpSpPr>
        <p:sp>
          <p:nvSpPr>
            <p:cNvPr id="64" name="Rectangle 1">
              <a:extLst>
                <a:ext uri="{FF2B5EF4-FFF2-40B4-BE49-F238E27FC236}">
                  <a16:creationId xmlns:a16="http://schemas.microsoft.com/office/drawing/2014/main" id="{4D63B590-D687-7BC9-33AE-67FBE0354F1B}"/>
                </a:ext>
              </a:extLst>
            </p:cNvPr>
            <p:cNvSpPr/>
            <p:nvPr/>
          </p:nvSpPr>
          <p:spPr>
            <a:xfrm>
              <a:off x="2420641" y="848872"/>
              <a:ext cx="6552124" cy="6010204"/>
            </a:xfrm>
            <a:custGeom>
              <a:avLst/>
              <a:gdLst>
                <a:gd name="connsiteX0" fmla="*/ 0 w 4303060"/>
                <a:gd name="connsiteY0" fmla="*/ 0 h 954741"/>
                <a:gd name="connsiteX1" fmla="*/ 4303060 w 4303060"/>
                <a:gd name="connsiteY1" fmla="*/ 0 h 954741"/>
                <a:gd name="connsiteX2" fmla="*/ 4303060 w 4303060"/>
                <a:gd name="connsiteY2" fmla="*/ 954741 h 954741"/>
                <a:gd name="connsiteX3" fmla="*/ 0 w 4303060"/>
                <a:gd name="connsiteY3" fmla="*/ 954741 h 954741"/>
                <a:gd name="connsiteX4" fmla="*/ 0 w 4303060"/>
                <a:gd name="connsiteY4" fmla="*/ 0 h 954741"/>
                <a:gd name="connsiteX0" fmla="*/ 0 w 6481483"/>
                <a:gd name="connsiteY0" fmla="*/ 0 h 1492623"/>
                <a:gd name="connsiteX1" fmla="*/ 6481483 w 6481483"/>
                <a:gd name="connsiteY1" fmla="*/ 537882 h 1492623"/>
                <a:gd name="connsiteX2" fmla="*/ 6481483 w 6481483"/>
                <a:gd name="connsiteY2" fmla="*/ 1492623 h 1492623"/>
                <a:gd name="connsiteX3" fmla="*/ 2178423 w 6481483"/>
                <a:gd name="connsiteY3" fmla="*/ 1492623 h 1492623"/>
                <a:gd name="connsiteX4" fmla="*/ 0 w 6481483"/>
                <a:gd name="connsiteY4" fmla="*/ 0 h 1492623"/>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50575 h 2743198"/>
                <a:gd name="connsiteX1" fmla="*/ 1250577 w 6481483"/>
                <a:gd name="connsiteY1" fmla="*/ 0 h 2743198"/>
                <a:gd name="connsiteX2" fmla="*/ 1707777 w 6481483"/>
                <a:gd name="connsiteY2" fmla="*/ 1048869 h 2743198"/>
                <a:gd name="connsiteX3" fmla="*/ 6481483 w 6481483"/>
                <a:gd name="connsiteY3" fmla="*/ 2743198 h 2743198"/>
                <a:gd name="connsiteX4" fmla="*/ 2178423 w 6481483"/>
                <a:gd name="connsiteY4" fmla="*/ 2743198 h 2743198"/>
                <a:gd name="connsiteX5" fmla="*/ 0 w 6481483"/>
                <a:gd name="connsiteY5" fmla="*/ 1250575 h 2743198"/>
                <a:gd name="connsiteX0" fmla="*/ 61419 w 6542902"/>
                <a:gd name="connsiteY0" fmla="*/ 1250575 h 2743198"/>
                <a:gd name="connsiteX1" fmla="*/ 1311996 w 6542902"/>
                <a:gd name="connsiteY1" fmla="*/ 0 h 2743198"/>
                <a:gd name="connsiteX2" fmla="*/ 1769196 w 6542902"/>
                <a:gd name="connsiteY2" fmla="*/ 1048869 h 2743198"/>
                <a:gd name="connsiteX3" fmla="*/ 6542902 w 6542902"/>
                <a:gd name="connsiteY3" fmla="*/ 2743198 h 2743198"/>
                <a:gd name="connsiteX4" fmla="*/ 2239842 w 6542902"/>
                <a:gd name="connsiteY4" fmla="*/ 2743198 h 2743198"/>
                <a:gd name="connsiteX5" fmla="*/ 61419 w 6542902"/>
                <a:gd name="connsiteY5" fmla="*/ 1250575 h 2743198"/>
                <a:gd name="connsiteX0" fmla="*/ 59567 w 6541050"/>
                <a:gd name="connsiteY0" fmla="*/ 1277470 h 2770093"/>
                <a:gd name="connsiteX1" fmla="*/ 1323591 w 6541050"/>
                <a:gd name="connsiteY1" fmla="*/ 0 h 2770093"/>
                <a:gd name="connsiteX2" fmla="*/ 1767344 w 6541050"/>
                <a:gd name="connsiteY2" fmla="*/ 1075764 h 2770093"/>
                <a:gd name="connsiteX3" fmla="*/ 6541050 w 6541050"/>
                <a:gd name="connsiteY3" fmla="*/ 2770093 h 2770093"/>
                <a:gd name="connsiteX4" fmla="*/ 2237990 w 6541050"/>
                <a:gd name="connsiteY4" fmla="*/ 2770093 h 2770093"/>
                <a:gd name="connsiteX5" fmla="*/ 59567 w 6541050"/>
                <a:gd name="connsiteY5" fmla="*/ 1277470 h 2770093"/>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2202012 h 3694635"/>
                <a:gd name="connsiteX1" fmla="*/ 1323591 w 6541050"/>
                <a:gd name="connsiteY1" fmla="*/ 924542 h 3694635"/>
                <a:gd name="connsiteX2" fmla="*/ 4214709 w 6541050"/>
                <a:gd name="connsiteY2" fmla="*/ 373214 h 3694635"/>
                <a:gd name="connsiteX3" fmla="*/ 5411497 w 6541050"/>
                <a:gd name="connsiteY3" fmla="*/ 10143 h 3694635"/>
                <a:gd name="connsiteX4" fmla="*/ 4470203 w 6541050"/>
                <a:gd name="connsiteY4" fmla="*/ 816967 h 3694635"/>
                <a:gd name="connsiteX5" fmla="*/ 1767344 w 6541050"/>
                <a:gd name="connsiteY5" fmla="*/ 2000306 h 3694635"/>
                <a:gd name="connsiteX6" fmla="*/ 6541050 w 6541050"/>
                <a:gd name="connsiteY6" fmla="*/ 3694635 h 3694635"/>
                <a:gd name="connsiteX7" fmla="*/ 2237990 w 6541050"/>
                <a:gd name="connsiteY7" fmla="*/ 3694635 h 3694635"/>
                <a:gd name="connsiteX8" fmla="*/ 59567 w 6541050"/>
                <a:gd name="connsiteY8" fmla="*/ 2202012 h 36946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3209926 h 4702549"/>
                <a:gd name="connsiteX1" fmla="*/ 1323591 w 6541050"/>
                <a:gd name="connsiteY1" fmla="*/ 1932456 h 4702549"/>
                <a:gd name="connsiteX2" fmla="*/ 4214709 w 6541050"/>
                <a:gd name="connsiteY2" fmla="*/ 1381128 h 4702549"/>
                <a:gd name="connsiteX3" fmla="*/ 2991026 w 6541050"/>
                <a:gd name="connsiteY3" fmla="*/ 587752 h 4702549"/>
                <a:gd name="connsiteX4" fmla="*/ 4618121 w 6541050"/>
                <a:gd name="connsiteY4" fmla="*/ 9528 h 4702549"/>
                <a:gd name="connsiteX5" fmla="*/ 4523991 w 6541050"/>
                <a:gd name="connsiteY5" fmla="*/ 265022 h 4702549"/>
                <a:gd name="connsiteX6" fmla="*/ 5411497 w 6541050"/>
                <a:gd name="connsiteY6" fmla="*/ 1018057 h 4702549"/>
                <a:gd name="connsiteX7" fmla="*/ 4470203 w 6541050"/>
                <a:gd name="connsiteY7" fmla="*/ 1824881 h 4702549"/>
                <a:gd name="connsiteX8" fmla="*/ 1767344 w 6541050"/>
                <a:gd name="connsiteY8" fmla="*/ 3008220 h 4702549"/>
                <a:gd name="connsiteX9" fmla="*/ 6541050 w 6541050"/>
                <a:gd name="connsiteY9" fmla="*/ 4702549 h 4702549"/>
                <a:gd name="connsiteX10" fmla="*/ 2237990 w 6541050"/>
                <a:gd name="connsiteY10" fmla="*/ 4702549 h 4702549"/>
                <a:gd name="connsiteX11" fmla="*/ 59567 w 6541050"/>
                <a:gd name="connsiteY11" fmla="*/ 3209926 h 4702549"/>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43216 w 6524699"/>
                <a:gd name="connsiteY0" fmla="*/ 3160057 h 4652680"/>
                <a:gd name="connsiteX1" fmla="*/ 1307240 w 6524699"/>
                <a:gd name="connsiteY1" fmla="*/ 1882587 h 4652680"/>
                <a:gd name="connsiteX2" fmla="*/ 4198358 w 6524699"/>
                <a:gd name="connsiteY2" fmla="*/ 1331259 h 4652680"/>
                <a:gd name="connsiteX3" fmla="*/ 2974675 w 6524699"/>
                <a:gd name="connsiteY3" fmla="*/ 537883 h 4652680"/>
                <a:gd name="connsiteX4" fmla="*/ 4561428 w 6524699"/>
                <a:gd name="connsiteY4" fmla="*/ 0 h 4652680"/>
                <a:gd name="connsiteX5" fmla="*/ 5166546 w 6524699"/>
                <a:gd name="connsiteY5" fmla="*/ 147918 h 4652680"/>
                <a:gd name="connsiteX6" fmla="*/ 5395146 w 6524699"/>
                <a:gd name="connsiteY6" fmla="*/ 968188 h 4652680"/>
                <a:gd name="connsiteX7" fmla="*/ 4453852 w 6524699"/>
                <a:gd name="connsiteY7" fmla="*/ 1775012 h 4652680"/>
                <a:gd name="connsiteX8" fmla="*/ 1750993 w 6524699"/>
                <a:gd name="connsiteY8" fmla="*/ 2958351 h 4652680"/>
                <a:gd name="connsiteX9" fmla="*/ 6524699 w 6524699"/>
                <a:gd name="connsiteY9" fmla="*/ 4652680 h 4652680"/>
                <a:gd name="connsiteX10" fmla="*/ 2221639 w 6524699"/>
                <a:gd name="connsiteY10" fmla="*/ 4652680 h 4652680"/>
                <a:gd name="connsiteX11" fmla="*/ 43216 w 6524699"/>
                <a:gd name="connsiteY11" fmla="*/ 3160057 h 4652680"/>
                <a:gd name="connsiteX0" fmla="*/ 70641 w 6552124"/>
                <a:gd name="connsiteY0" fmla="*/ 3160057 h 4652680"/>
                <a:gd name="connsiteX1" fmla="*/ 1334665 w 6552124"/>
                <a:gd name="connsiteY1" fmla="*/ 1882587 h 4652680"/>
                <a:gd name="connsiteX2" fmla="*/ 4225783 w 6552124"/>
                <a:gd name="connsiteY2" fmla="*/ 1331259 h 4652680"/>
                <a:gd name="connsiteX3" fmla="*/ 3002100 w 6552124"/>
                <a:gd name="connsiteY3" fmla="*/ 537883 h 4652680"/>
                <a:gd name="connsiteX4" fmla="*/ 4588853 w 6552124"/>
                <a:gd name="connsiteY4" fmla="*/ 0 h 4652680"/>
                <a:gd name="connsiteX5" fmla="*/ 5193971 w 6552124"/>
                <a:gd name="connsiteY5" fmla="*/ 147918 h 4652680"/>
                <a:gd name="connsiteX6" fmla="*/ 5422571 w 6552124"/>
                <a:gd name="connsiteY6" fmla="*/ 968188 h 4652680"/>
                <a:gd name="connsiteX7" fmla="*/ 4481277 w 6552124"/>
                <a:gd name="connsiteY7" fmla="*/ 1775012 h 4652680"/>
                <a:gd name="connsiteX8" fmla="*/ 1778418 w 6552124"/>
                <a:gd name="connsiteY8" fmla="*/ 2958351 h 4652680"/>
                <a:gd name="connsiteX9" fmla="*/ 6552124 w 6552124"/>
                <a:gd name="connsiteY9" fmla="*/ 4652680 h 4652680"/>
                <a:gd name="connsiteX10" fmla="*/ 2249064 w 6552124"/>
                <a:gd name="connsiteY10" fmla="*/ 4652680 h 4652680"/>
                <a:gd name="connsiteX11" fmla="*/ 70641 w 6552124"/>
                <a:gd name="connsiteY11" fmla="*/ 3160057 h 4652680"/>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203877 h 4696500"/>
                <a:gd name="connsiteX1" fmla="*/ 1334665 w 6552124"/>
                <a:gd name="connsiteY1" fmla="*/ 1926407 h 4696500"/>
                <a:gd name="connsiteX2" fmla="*/ 4225783 w 6552124"/>
                <a:gd name="connsiteY2" fmla="*/ 1375079 h 4696500"/>
                <a:gd name="connsiteX3" fmla="*/ 3002100 w 6552124"/>
                <a:gd name="connsiteY3" fmla="*/ 581703 h 4696500"/>
                <a:gd name="connsiteX4" fmla="*/ 4661281 w 6552124"/>
                <a:gd name="connsiteY4" fmla="*/ 30240 h 4696500"/>
                <a:gd name="connsiteX5" fmla="*/ 5499659 w 6552124"/>
                <a:gd name="connsiteY5" fmla="*/ 60063 h 4696500"/>
                <a:gd name="connsiteX6" fmla="*/ 5193971 w 6552124"/>
                <a:gd name="connsiteY6" fmla="*/ 191738 h 4696500"/>
                <a:gd name="connsiteX7" fmla="*/ 5422571 w 6552124"/>
                <a:gd name="connsiteY7" fmla="*/ 1012008 h 4696500"/>
                <a:gd name="connsiteX8" fmla="*/ 4481277 w 6552124"/>
                <a:gd name="connsiteY8" fmla="*/ 1818832 h 4696500"/>
                <a:gd name="connsiteX9" fmla="*/ 1778418 w 6552124"/>
                <a:gd name="connsiteY9" fmla="*/ 3002171 h 4696500"/>
                <a:gd name="connsiteX10" fmla="*/ 6552124 w 6552124"/>
                <a:gd name="connsiteY10" fmla="*/ 4696500 h 4696500"/>
                <a:gd name="connsiteX11" fmla="*/ 2249064 w 6552124"/>
                <a:gd name="connsiteY11" fmla="*/ 4696500 h 4696500"/>
                <a:gd name="connsiteX12" fmla="*/ 70641 w 6552124"/>
                <a:gd name="connsiteY12" fmla="*/ 3203877 h 4696500"/>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533230 h 5025853"/>
                <a:gd name="connsiteX1" fmla="*/ 1334665 w 6552124"/>
                <a:gd name="connsiteY1" fmla="*/ 2255760 h 5025853"/>
                <a:gd name="connsiteX2" fmla="*/ 4225783 w 6552124"/>
                <a:gd name="connsiteY2" fmla="*/ 1704432 h 5025853"/>
                <a:gd name="connsiteX3" fmla="*/ 3002100 w 6552124"/>
                <a:gd name="connsiteY3" fmla="*/ 911056 h 5025853"/>
                <a:gd name="connsiteX4" fmla="*/ 4634121 w 6552124"/>
                <a:gd name="connsiteY4" fmla="*/ 350540 h 5025853"/>
                <a:gd name="connsiteX5" fmla="*/ 4884023 w 6552124"/>
                <a:gd name="connsiteY5" fmla="*/ 119 h 5025853"/>
                <a:gd name="connsiteX6" fmla="*/ 5499659 w 6552124"/>
                <a:gd name="connsiteY6" fmla="*/ 389416 h 5025853"/>
                <a:gd name="connsiteX7" fmla="*/ 5193971 w 6552124"/>
                <a:gd name="connsiteY7" fmla="*/ 521091 h 5025853"/>
                <a:gd name="connsiteX8" fmla="*/ 5422571 w 6552124"/>
                <a:gd name="connsiteY8" fmla="*/ 1341361 h 5025853"/>
                <a:gd name="connsiteX9" fmla="*/ 4481277 w 6552124"/>
                <a:gd name="connsiteY9" fmla="*/ 2148185 h 5025853"/>
                <a:gd name="connsiteX10" fmla="*/ 1778418 w 6552124"/>
                <a:gd name="connsiteY10" fmla="*/ 3331524 h 5025853"/>
                <a:gd name="connsiteX11" fmla="*/ 6552124 w 6552124"/>
                <a:gd name="connsiteY11" fmla="*/ 5025853 h 5025853"/>
                <a:gd name="connsiteX12" fmla="*/ 2249064 w 6552124"/>
                <a:gd name="connsiteY12" fmla="*/ 5025853 h 5025853"/>
                <a:gd name="connsiteX13" fmla="*/ 70641 w 6552124"/>
                <a:gd name="connsiteY13" fmla="*/ 3533230 h 5025853"/>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4094446 h 5587069"/>
                <a:gd name="connsiteX1" fmla="*/ 1334665 w 6552124"/>
                <a:gd name="connsiteY1" fmla="*/ 2816976 h 5587069"/>
                <a:gd name="connsiteX2" fmla="*/ 4225783 w 6552124"/>
                <a:gd name="connsiteY2" fmla="*/ 2265648 h 5587069"/>
                <a:gd name="connsiteX3" fmla="*/ 3002100 w 6552124"/>
                <a:gd name="connsiteY3" fmla="*/ 1472272 h 5587069"/>
                <a:gd name="connsiteX4" fmla="*/ 4634121 w 6552124"/>
                <a:gd name="connsiteY4" fmla="*/ 911756 h 5587069"/>
                <a:gd name="connsiteX5" fmla="*/ 4874969 w 6552124"/>
                <a:gd name="connsiteY5" fmla="*/ 565862 h 5587069"/>
                <a:gd name="connsiteX6" fmla="*/ 5508712 w 6552124"/>
                <a:gd name="connsiteY6" fmla="*/ 20 h 5587069"/>
                <a:gd name="connsiteX7" fmla="*/ 5658094 w 6552124"/>
                <a:gd name="connsiteY7" fmla="*/ 588496 h 5587069"/>
                <a:gd name="connsiteX8" fmla="*/ 5508712 w 6552124"/>
                <a:gd name="connsiteY8" fmla="*/ 968739 h 5587069"/>
                <a:gd name="connsiteX9" fmla="*/ 5193971 w 6552124"/>
                <a:gd name="connsiteY9" fmla="*/ 1082307 h 5587069"/>
                <a:gd name="connsiteX10" fmla="*/ 5422571 w 6552124"/>
                <a:gd name="connsiteY10" fmla="*/ 1902577 h 5587069"/>
                <a:gd name="connsiteX11" fmla="*/ 4481277 w 6552124"/>
                <a:gd name="connsiteY11" fmla="*/ 2709401 h 5587069"/>
                <a:gd name="connsiteX12" fmla="*/ 1778418 w 6552124"/>
                <a:gd name="connsiteY12" fmla="*/ 3892740 h 5587069"/>
                <a:gd name="connsiteX13" fmla="*/ 6552124 w 6552124"/>
                <a:gd name="connsiteY13" fmla="*/ 5587069 h 5587069"/>
                <a:gd name="connsiteX14" fmla="*/ 2249064 w 6552124"/>
                <a:gd name="connsiteY14" fmla="*/ 5587069 h 5587069"/>
                <a:gd name="connsiteX15" fmla="*/ 70641 w 6552124"/>
                <a:gd name="connsiteY15" fmla="*/ 4094446 h 5587069"/>
                <a:gd name="connsiteX0" fmla="*/ 70641 w 6552124"/>
                <a:gd name="connsiteY0" fmla="*/ 4095830 h 5588453"/>
                <a:gd name="connsiteX1" fmla="*/ 1334665 w 6552124"/>
                <a:gd name="connsiteY1" fmla="*/ 2818360 h 5588453"/>
                <a:gd name="connsiteX2" fmla="*/ 4225783 w 6552124"/>
                <a:gd name="connsiteY2" fmla="*/ 2267032 h 5588453"/>
                <a:gd name="connsiteX3" fmla="*/ 3002100 w 6552124"/>
                <a:gd name="connsiteY3" fmla="*/ 1473656 h 5588453"/>
                <a:gd name="connsiteX4" fmla="*/ 4634121 w 6552124"/>
                <a:gd name="connsiteY4" fmla="*/ 913140 h 5588453"/>
                <a:gd name="connsiteX5" fmla="*/ 4874969 w 6552124"/>
                <a:gd name="connsiteY5" fmla="*/ 567246 h 5588453"/>
                <a:gd name="connsiteX6" fmla="*/ 4408716 w 6552124"/>
                <a:gd name="connsiteY6" fmla="*/ 485765 h 5588453"/>
                <a:gd name="connsiteX7" fmla="*/ 5508712 w 6552124"/>
                <a:gd name="connsiteY7" fmla="*/ 1404 h 5588453"/>
                <a:gd name="connsiteX8" fmla="*/ 5658094 w 6552124"/>
                <a:gd name="connsiteY8" fmla="*/ 589880 h 5588453"/>
                <a:gd name="connsiteX9" fmla="*/ 5508712 w 6552124"/>
                <a:gd name="connsiteY9" fmla="*/ 970123 h 5588453"/>
                <a:gd name="connsiteX10" fmla="*/ 5193971 w 6552124"/>
                <a:gd name="connsiteY10" fmla="*/ 1083691 h 5588453"/>
                <a:gd name="connsiteX11" fmla="*/ 5422571 w 6552124"/>
                <a:gd name="connsiteY11" fmla="*/ 1903961 h 5588453"/>
                <a:gd name="connsiteX12" fmla="*/ 4481277 w 6552124"/>
                <a:gd name="connsiteY12" fmla="*/ 2710785 h 5588453"/>
                <a:gd name="connsiteX13" fmla="*/ 1778418 w 6552124"/>
                <a:gd name="connsiteY13" fmla="*/ 3894124 h 5588453"/>
                <a:gd name="connsiteX14" fmla="*/ 6552124 w 6552124"/>
                <a:gd name="connsiteY14" fmla="*/ 5588453 h 5588453"/>
                <a:gd name="connsiteX15" fmla="*/ 2249064 w 6552124"/>
                <a:gd name="connsiteY15" fmla="*/ 5588453 h 5588453"/>
                <a:gd name="connsiteX16" fmla="*/ 70641 w 6552124"/>
                <a:gd name="connsiteY16" fmla="*/ 4095830 h 5588453"/>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3073 w 6552124"/>
                <a:gd name="connsiteY8" fmla="*/ 606582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7599 w 6552124"/>
                <a:gd name="connsiteY8" fmla="*/ 597529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3567 w 6552124"/>
                <a:gd name="connsiteY9" fmla="*/ 62921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3546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4690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72499 w 6552124"/>
                <a:gd name="connsiteY10" fmla="*/ 950612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81553 w 6552124"/>
                <a:gd name="connsiteY10" fmla="*/ 959666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193971 w 6552124"/>
                <a:gd name="connsiteY10" fmla="*/ 1082287 h 5587049"/>
                <a:gd name="connsiteX11" fmla="*/ 5422571 w 6552124"/>
                <a:gd name="connsiteY11" fmla="*/ 1902557 h 5587049"/>
                <a:gd name="connsiteX12" fmla="*/ 4481277 w 6552124"/>
                <a:gd name="connsiteY12" fmla="*/ 2709381 h 5587049"/>
                <a:gd name="connsiteX13" fmla="*/ 1778418 w 6552124"/>
                <a:gd name="connsiteY13" fmla="*/ 3892720 h 5587049"/>
                <a:gd name="connsiteX14" fmla="*/ 6552124 w 6552124"/>
                <a:gd name="connsiteY14" fmla="*/ 5587049 h 5587049"/>
                <a:gd name="connsiteX15" fmla="*/ 2249064 w 6552124"/>
                <a:gd name="connsiteY15" fmla="*/ 5587049 h 5587049"/>
                <a:gd name="connsiteX16" fmla="*/ 70641 w 6552124"/>
                <a:gd name="connsiteY16"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26406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53567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8647 w 6552124"/>
                <a:gd name="connsiteY4" fmla="*/ 947950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420577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2124" h="5634204">
                  <a:moveTo>
                    <a:pt x="70641" y="4141581"/>
                  </a:moveTo>
                  <a:cubicBezTo>
                    <a:pt x="-108653" y="3805404"/>
                    <a:pt x="-32452" y="3213735"/>
                    <a:pt x="1334665" y="2864111"/>
                  </a:cubicBezTo>
                  <a:cubicBezTo>
                    <a:pt x="2175106" y="2635512"/>
                    <a:pt x="3661006" y="2505524"/>
                    <a:pt x="4225783" y="2312783"/>
                  </a:cubicBezTo>
                  <a:cubicBezTo>
                    <a:pt x="5046054" y="2039360"/>
                    <a:pt x="3380858" y="1875754"/>
                    <a:pt x="3002100" y="1519407"/>
                  </a:cubicBezTo>
                  <a:cubicBezTo>
                    <a:pt x="2616221" y="1140226"/>
                    <a:pt x="4293284" y="999366"/>
                    <a:pt x="4616013" y="958891"/>
                  </a:cubicBezTo>
                  <a:cubicBezTo>
                    <a:pt x="4734263" y="938343"/>
                    <a:pt x="4830300" y="728740"/>
                    <a:pt x="4874969" y="612997"/>
                  </a:cubicBezTo>
                  <a:cubicBezTo>
                    <a:pt x="4765729" y="602879"/>
                    <a:pt x="4570169" y="566975"/>
                    <a:pt x="4395136" y="554149"/>
                  </a:cubicBezTo>
                  <a:lnTo>
                    <a:pt x="5357317" y="0"/>
                  </a:lnTo>
                  <a:lnTo>
                    <a:pt x="6020233" y="658264"/>
                  </a:lnTo>
                  <a:lnTo>
                    <a:pt x="5649040" y="658263"/>
                  </a:lnTo>
                  <a:cubicBezTo>
                    <a:pt x="5633197" y="794819"/>
                    <a:pt x="5586820" y="896606"/>
                    <a:pt x="5513239" y="979662"/>
                  </a:cubicBezTo>
                  <a:cubicBezTo>
                    <a:pt x="5439658" y="1062718"/>
                    <a:pt x="5340120" y="1123326"/>
                    <a:pt x="5207551" y="1156602"/>
                  </a:cubicBezTo>
                  <a:cubicBezTo>
                    <a:pt x="3736490" y="1525848"/>
                    <a:pt x="4448078" y="1302503"/>
                    <a:pt x="5422571" y="1949712"/>
                  </a:cubicBezTo>
                  <a:cubicBezTo>
                    <a:pt x="6014242" y="2326229"/>
                    <a:pt x="5188368" y="2595545"/>
                    <a:pt x="4481277" y="2756536"/>
                  </a:cubicBezTo>
                  <a:cubicBezTo>
                    <a:pt x="4039765" y="2886523"/>
                    <a:pt x="810230" y="3074782"/>
                    <a:pt x="1778418" y="3939875"/>
                  </a:cubicBezTo>
                  <a:cubicBezTo>
                    <a:pt x="3248630" y="4975299"/>
                    <a:pt x="5808054" y="5392157"/>
                    <a:pt x="6552124" y="5634204"/>
                  </a:cubicBezTo>
                  <a:lnTo>
                    <a:pt x="2249064" y="5634204"/>
                  </a:lnTo>
                  <a:cubicBezTo>
                    <a:pt x="1227088" y="5244240"/>
                    <a:pt x="353030" y="4598781"/>
                    <a:pt x="70641" y="4141581"/>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65" name="Freeform 170">
              <a:extLst>
                <a:ext uri="{FF2B5EF4-FFF2-40B4-BE49-F238E27FC236}">
                  <a16:creationId xmlns:a16="http://schemas.microsoft.com/office/drawing/2014/main" id="{8260BE70-328A-F539-D019-70F6DC8A33D0}"/>
                </a:ext>
              </a:extLst>
            </p:cNvPr>
            <p:cNvSpPr/>
            <p:nvPr/>
          </p:nvSpPr>
          <p:spPr>
            <a:xfrm>
              <a:off x="3179067" y="1490459"/>
              <a:ext cx="4508350" cy="5337697"/>
            </a:xfrm>
            <a:custGeom>
              <a:avLst/>
              <a:gdLst>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153730 w 4448140"/>
                <a:gd name="connsiteY10" fmla="*/ 4975761 h 4975761"/>
                <a:gd name="connsiteX11" fmla="*/ 3224982 w 4448140"/>
                <a:gd name="connsiteY11"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224982 w 4448140"/>
                <a:gd name="connsiteY10"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224982 w 4448140"/>
                <a:gd name="connsiteY9" fmla="*/ 4963886 h 4975761"/>
                <a:gd name="connsiteX0" fmla="*/ 4448140 w 4448140"/>
                <a:gd name="connsiteY0" fmla="*/ 0 h 4963886"/>
                <a:gd name="connsiteX1" fmla="*/ 4103756 w 4448140"/>
                <a:gd name="connsiteY1" fmla="*/ 308759 h 4963886"/>
                <a:gd name="connsiteX2" fmla="*/ 2916223 w 4448140"/>
                <a:gd name="connsiteY2" fmla="*/ 665019 h 4963886"/>
                <a:gd name="connsiteX3" fmla="*/ 4341262 w 4448140"/>
                <a:gd name="connsiteY3" fmla="*/ 1413164 h 4963886"/>
                <a:gd name="connsiteX4" fmla="*/ 1324930 w 4448140"/>
                <a:gd name="connsiteY4" fmla="*/ 2244437 h 4963886"/>
                <a:gd name="connsiteX5" fmla="*/ 66145 w 4448140"/>
                <a:gd name="connsiteY5" fmla="*/ 2719450 h 4963886"/>
                <a:gd name="connsiteX6" fmla="*/ 3201231 w 4448140"/>
                <a:gd name="connsiteY6" fmla="*/ 4952011 h 4963886"/>
                <a:gd name="connsiteX7" fmla="*/ 3201231 w 4448140"/>
                <a:gd name="connsiteY7" fmla="*/ 4952011 h 4963886"/>
                <a:gd name="connsiteX8" fmla="*/ 3224982 w 4448140"/>
                <a:gd name="connsiteY8" fmla="*/ 4963886 h 4963886"/>
                <a:gd name="connsiteX0" fmla="*/ 4448140 w 4448140"/>
                <a:gd name="connsiteY0" fmla="*/ 0 h 4952011"/>
                <a:gd name="connsiteX1" fmla="*/ 4103756 w 4448140"/>
                <a:gd name="connsiteY1" fmla="*/ 308759 h 4952011"/>
                <a:gd name="connsiteX2" fmla="*/ 2916223 w 4448140"/>
                <a:gd name="connsiteY2" fmla="*/ 665019 h 4952011"/>
                <a:gd name="connsiteX3" fmla="*/ 4341262 w 4448140"/>
                <a:gd name="connsiteY3" fmla="*/ 1413164 h 4952011"/>
                <a:gd name="connsiteX4" fmla="*/ 1324930 w 4448140"/>
                <a:gd name="connsiteY4" fmla="*/ 2244437 h 4952011"/>
                <a:gd name="connsiteX5" fmla="*/ 66145 w 4448140"/>
                <a:gd name="connsiteY5" fmla="*/ 2719450 h 4952011"/>
                <a:gd name="connsiteX6" fmla="*/ 3201231 w 4448140"/>
                <a:gd name="connsiteY6" fmla="*/ 4952011 h 4952011"/>
                <a:gd name="connsiteX7" fmla="*/ 3201231 w 4448140"/>
                <a:gd name="connsiteY7" fmla="*/ 4952011 h 4952011"/>
                <a:gd name="connsiteX0" fmla="*/ 4557343 w 4557343"/>
                <a:gd name="connsiteY0" fmla="*/ 0 h 4952011"/>
                <a:gd name="connsiteX1" fmla="*/ 4212959 w 4557343"/>
                <a:gd name="connsiteY1" fmla="*/ 308759 h 4952011"/>
                <a:gd name="connsiteX2" fmla="*/ 3025426 w 4557343"/>
                <a:gd name="connsiteY2" fmla="*/ 665019 h 4952011"/>
                <a:gd name="connsiteX3" fmla="*/ 4450465 w 4557343"/>
                <a:gd name="connsiteY3" fmla="*/ 1413164 h 4952011"/>
                <a:gd name="connsiteX4" fmla="*/ 1434133 w 4557343"/>
                <a:gd name="connsiteY4" fmla="*/ 2244437 h 4952011"/>
                <a:gd name="connsiteX5" fmla="*/ 61048 w 4557343"/>
                <a:gd name="connsiteY5" fmla="*/ 3056000 h 4952011"/>
                <a:gd name="connsiteX6" fmla="*/ 3310434 w 4557343"/>
                <a:gd name="connsiteY6" fmla="*/ 4952011 h 4952011"/>
                <a:gd name="connsiteX7" fmla="*/ 3310434 w 4557343"/>
                <a:gd name="connsiteY7" fmla="*/ 4952011 h 4952011"/>
                <a:gd name="connsiteX0" fmla="*/ 4612220 w 4612220"/>
                <a:gd name="connsiteY0" fmla="*/ 0 h 4952011"/>
                <a:gd name="connsiteX1" fmla="*/ 4267836 w 4612220"/>
                <a:gd name="connsiteY1" fmla="*/ 308759 h 4952011"/>
                <a:gd name="connsiteX2" fmla="*/ 3080303 w 4612220"/>
                <a:gd name="connsiteY2" fmla="*/ 665019 h 4952011"/>
                <a:gd name="connsiteX3" fmla="*/ 4505342 w 4612220"/>
                <a:gd name="connsiteY3" fmla="*/ 1413164 h 4952011"/>
                <a:gd name="connsiteX4" fmla="*/ 1489010 w 4612220"/>
                <a:gd name="connsiteY4" fmla="*/ 2244437 h 4952011"/>
                <a:gd name="connsiteX5" fmla="*/ 58775 w 4612220"/>
                <a:gd name="connsiteY5" fmla="*/ 3094100 h 4952011"/>
                <a:gd name="connsiteX6" fmla="*/ 3365311 w 4612220"/>
                <a:gd name="connsiteY6" fmla="*/ 4952011 h 4952011"/>
                <a:gd name="connsiteX7" fmla="*/ 3365311 w 4612220"/>
                <a:gd name="connsiteY7" fmla="*/ 4952011 h 4952011"/>
                <a:gd name="connsiteX0" fmla="*/ 4553445 w 4553445"/>
                <a:gd name="connsiteY0" fmla="*/ 0 h 4952011"/>
                <a:gd name="connsiteX1" fmla="*/ 4209061 w 4553445"/>
                <a:gd name="connsiteY1" fmla="*/ 308759 h 4952011"/>
                <a:gd name="connsiteX2" fmla="*/ 3021528 w 4553445"/>
                <a:gd name="connsiteY2" fmla="*/ 665019 h 4952011"/>
                <a:gd name="connsiteX3" fmla="*/ 4446567 w 4553445"/>
                <a:gd name="connsiteY3" fmla="*/ 1413164 h 4952011"/>
                <a:gd name="connsiteX4" fmla="*/ 0 w 4553445"/>
                <a:gd name="connsiteY4" fmla="*/ 3094100 h 4952011"/>
                <a:gd name="connsiteX5" fmla="*/ 3306536 w 4553445"/>
                <a:gd name="connsiteY5" fmla="*/ 4952011 h 4952011"/>
                <a:gd name="connsiteX6" fmla="*/ 3306536 w 4553445"/>
                <a:gd name="connsiteY6" fmla="*/ 4952011 h 4952011"/>
                <a:gd name="connsiteX0" fmla="*/ 4553705 w 4553705"/>
                <a:gd name="connsiteY0" fmla="*/ 0 h 4952011"/>
                <a:gd name="connsiteX1" fmla="*/ 4209321 w 4553705"/>
                <a:gd name="connsiteY1" fmla="*/ 308759 h 4952011"/>
                <a:gd name="connsiteX2" fmla="*/ 3021788 w 4553705"/>
                <a:gd name="connsiteY2" fmla="*/ 665019 h 4952011"/>
                <a:gd name="connsiteX3" fmla="*/ 4446827 w 4553705"/>
                <a:gd name="connsiteY3" fmla="*/ 1413164 h 4952011"/>
                <a:gd name="connsiteX4" fmla="*/ 260 w 4553705"/>
                <a:gd name="connsiteY4" fmla="*/ 3094100 h 4952011"/>
                <a:gd name="connsiteX5" fmla="*/ 3306796 w 4553705"/>
                <a:gd name="connsiteY5" fmla="*/ 4952011 h 4952011"/>
                <a:gd name="connsiteX6" fmla="*/ 3306796 w 4553705"/>
                <a:gd name="connsiteY6" fmla="*/ 4952011 h 4952011"/>
                <a:gd name="connsiteX0" fmla="*/ 4554909 w 4554909"/>
                <a:gd name="connsiteY0" fmla="*/ 0 h 4952011"/>
                <a:gd name="connsiteX1" fmla="*/ 4210525 w 4554909"/>
                <a:gd name="connsiteY1" fmla="*/ 308759 h 4952011"/>
                <a:gd name="connsiteX2" fmla="*/ 3022992 w 4554909"/>
                <a:gd name="connsiteY2" fmla="*/ 665019 h 4952011"/>
                <a:gd name="connsiteX3" fmla="*/ 4448031 w 4554909"/>
                <a:gd name="connsiteY3" fmla="*/ 1413164 h 4952011"/>
                <a:gd name="connsiteX4" fmla="*/ 1464 w 4554909"/>
                <a:gd name="connsiteY4" fmla="*/ 3094100 h 4952011"/>
                <a:gd name="connsiteX5" fmla="*/ 3308000 w 4554909"/>
                <a:gd name="connsiteY5" fmla="*/ 4952011 h 4952011"/>
                <a:gd name="connsiteX6" fmla="*/ 3308000 w 4554909"/>
                <a:gd name="connsiteY6" fmla="*/ 4952011 h 4952011"/>
                <a:gd name="connsiteX0" fmla="*/ 4563191 w 4603121"/>
                <a:gd name="connsiteY0" fmla="*/ 0 h 4952011"/>
                <a:gd name="connsiteX1" fmla="*/ 4218807 w 4603121"/>
                <a:gd name="connsiteY1" fmla="*/ 308759 h 4952011"/>
                <a:gd name="connsiteX2" fmla="*/ 3031274 w 4603121"/>
                <a:gd name="connsiteY2" fmla="*/ 665019 h 4952011"/>
                <a:gd name="connsiteX3" fmla="*/ 4519813 w 4603121"/>
                <a:gd name="connsiteY3" fmla="*/ 1565564 h 4952011"/>
                <a:gd name="connsiteX4" fmla="*/ 9746 w 4603121"/>
                <a:gd name="connsiteY4" fmla="*/ 3094100 h 4952011"/>
                <a:gd name="connsiteX5" fmla="*/ 3316282 w 4603121"/>
                <a:gd name="connsiteY5" fmla="*/ 4952011 h 4952011"/>
                <a:gd name="connsiteX6" fmla="*/ 3316282 w 4603121"/>
                <a:gd name="connsiteY6" fmla="*/ 4952011 h 4952011"/>
                <a:gd name="connsiteX0" fmla="*/ 4563191 w 4757714"/>
                <a:gd name="connsiteY0" fmla="*/ 0 h 4952011"/>
                <a:gd name="connsiteX1" fmla="*/ 4218807 w 4757714"/>
                <a:gd name="connsiteY1" fmla="*/ 308759 h 4952011"/>
                <a:gd name="connsiteX2" fmla="*/ 3031274 w 4757714"/>
                <a:gd name="connsiteY2" fmla="*/ 665019 h 4952011"/>
                <a:gd name="connsiteX3" fmla="*/ 4519813 w 4757714"/>
                <a:gd name="connsiteY3" fmla="*/ 1565564 h 4952011"/>
                <a:gd name="connsiteX4" fmla="*/ 9746 w 4757714"/>
                <a:gd name="connsiteY4" fmla="*/ 3094100 h 4952011"/>
                <a:gd name="connsiteX5" fmla="*/ 3316282 w 4757714"/>
                <a:gd name="connsiteY5" fmla="*/ 4952011 h 4952011"/>
                <a:gd name="connsiteX6" fmla="*/ 3316282 w 4757714"/>
                <a:gd name="connsiteY6" fmla="*/ 4952011 h 4952011"/>
                <a:gd name="connsiteX0" fmla="*/ 4568001 w 4568001"/>
                <a:gd name="connsiteY0" fmla="*/ 0 h 4952011"/>
                <a:gd name="connsiteX1" fmla="*/ 4223617 w 4568001"/>
                <a:gd name="connsiteY1" fmla="*/ 308759 h 4952011"/>
                <a:gd name="connsiteX2" fmla="*/ 3036084 w 4568001"/>
                <a:gd name="connsiteY2" fmla="*/ 665019 h 4952011"/>
                <a:gd name="connsiteX3" fmla="*/ 4524623 w 4568001"/>
                <a:gd name="connsiteY3" fmla="*/ 1565564 h 4952011"/>
                <a:gd name="connsiteX4" fmla="*/ 2210007 w 4568001"/>
                <a:gd name="connsiteY4" fmla="*/ 2180278 h 4952011"/>
                <a:gd name="connsiteX5" fmla="*/ 14556 w 4568001"/>
                <a:gd name="connsiteY5" fmla="*/ 3094100 h 4952011"/>
                <a:gd name="connsiteX6" fmla="*/ 3321092 w 4568001"/>
                <a:gd name="connsiteY6" fmla="*/ 4952011 h 4952011"/>
                <a:gd name="connsiteX7" fmla="*/ 3321092 w 4568001"/>
                <a:gd name="connsiteY7" fmla="*/ 4952011 h 4952011"/>
                <a:gd name="connsiteX0" fmla="*/ 4570585 w 4570585"/>
                <a:gd name="connsiteY0" fmla="*/ 0 h 4952011"/>
                <a:gd name="connsiteX1" fmla="*/ 4226201 w 4570585"/>
                <a:gd name="connsiteY1" fmla="*/ 308759 h 4952011"/>
                <a:gd name="connsiteX2" fmla="*/ 3038668 w 4570585"/>
                <a:gd name="connsiteY2" fmla="*/ 665019 h 4952011"/>
                <a:gd name="connsiteX3" fmla="*/ 4527207 w 4570585"/>
                <a:gd name="connsiteY3" fmla="*/ 1565564 h 4952011"/>
                <a:gd name="connsiteX4" fmla="*/ 2136391 w 4570585"/>
                <a:gd name="connsiteY4" fmla="*/ 2110428 h 4952011"/>
                <a:gd name="connsiteX5" fmla="*/ 17140 w 4570585"/>
                <a:gd name="connsiteY5" fmla="*/ 3094100 h 4952011"/>
                <a:gd name="connsiteX6" fmla="*/ 3323676 w 4570585"/>
                <a:gd name="connsiteY6" fmla="*/ 4952011 h 4952011"/>
                <a:gd name="connsiteX7" fmla="*/ 3323676 w 4570585"/>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569 w 4575569"/>
                <a:gd name="connsiteY0" fmla="*/ 0 h 4952011"/>
                <a:gd name="connsiteX1" fmla="*/ 4231185 w 4575569"/>
                <a:gd name="connsiteY1" fmla="*/ 308759 h 4952011"/>
                <a:gd name="connsiteX2" fmla="*/ 3043652 w 4575569"/>
                <a:gd name="connsiteY2" fmla="*/ 6650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600969 w 4600969"/>
                <a:gd name="connsiteY0" fmla="*/ 0 h 5009161"/>
                <a:gd name="connsiteX1" fmla="*/ 4231185 w 4600969"/>
                <a:gd name="connsiteY1" fmla="*/ 36590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46976 w 4646976"/>
                <a:gd name="connsiteY0" fmla="*/ 0 h 5003770"/>
                <a:gd name="connsiteX1" fmla="*/ 4237535 w 4646976"/>
                <a:gd name="connsiteY1" fmla="*/ 417668 h 5003770"/>
                <a:gd name="connsiteX2" fmla="*/ 2815052 w 4646976"/>
                <a:gd name="connsiteY2" fmla="*/ 754878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35822 w 4646976"/>
                <a:gd name="connsiteY2" fmla="*/ 765661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05234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567555 w 4567555"/>
                <a:gd name="connsiteY0" fmla="*/ 0 h 5003770"/>
                <a:gd name="connsiteX1" fmla="*/ 4158114 w 4567555"/>
                <a:gd name="connsiteY1" fmla="*/ 417668 h 5003770"/>
                <a:gd name="connsiteX2" fmla="*/ 2873654 w 4567555"/>
                <a:gd name="connsiteY2" fmla="*/ 814182 h 5003770"/>
                <a:gd name="connsiteX3" fmla="*/ 4425813 w 4567555"/>
                <a:gd name="connsiteY3" fmla="*/ 1579223 h 5003770"/>
                <a:gd name="connsiteX4" fmla="*/ 2061954 w 4567555"/>
                <a:gd name="connsiteY4" fmla="*/ 2162187 h 5003770"/>
                <a:gd name="connsiteX5" fmla="*/ 23216 w 4567555"/>
                <a:gd name="connsiteY5" fmla="*/ 3151250 h 5003770"/>
                <a:gd name="connsiteX6" fmla="*/ 3249239 w 4567555"/>
                <a:gd name="connsiteY6" fmla="*/ 5003770 h 5003770"/>
                <a:gd name="connsiteX7" fmla="*/ 3249239 w 4567555"/>
                <a:gd name="connsiteY7" fmla="*/ 5003770 h 5003770"/>
                <a:gd name="connsiteX0" fmla="*/ 4545124 w 4545124"/>
                <a:gd name="connsiteY0" fmla="*/ 0 h 5003770"/>
                <a:gd name="connsiteX1" fmla="*/ 4135683 w 4545124"/>
                <a:gd name="connsiteY1" fmla="*/ 417668 h 5003770"/>
                <a:gd name="connsiteX2" fmla="*/ 2851223 w 4545124"/>
                <a:gd name="connsiteY2" fmla="*/ 814182 h 5003770"/>
                <a:gd name="connsiteX3" fmla="*/ 4403382 w 4545124"/>
                <a:gd name="connsiteY3" fmla="*/ 1579223 h 5003770"/>
                <a:gd name="connsiteX4" fmla="*/ 2039523 w 4545124"/>
                <a:gd name="connsiteY4" fmla="*/ 2162187 h 5003770"/>
                <a:gd name="connsiteX5" fmla="*/ 785 w 4545124"/>
                <a:gd name="connsiteY5" fmla="*/ 3151250 h 5003770"/>
                <a:gd name="connsiteX6" fmla="*/ 3226808 w 4545124"/>
                <a:gd name="connsiteY6" fmla="*/ 5003770 h 5003770"/>
                <a:gd name="connsiteX7" fmla="*/ 3226808 w 4545124"/>
                <a:gd name="connsiteY7" fmla="*/ 5003770 h 5003770"/>
                <a:gd name="connsiteX0" fmla="*/ 4545094 w 4545094"/>
                <a:gd name="connsiteY0" fmla="*/ 0 h 5003770"/>
                <a:gd name="connsiteX1" fmla="*/ 4135653 w 4545094"/>
                <a:gd name="connsiteY1" fmla="*/ 417668 h 5003770"/>
                <a:gd name="connsiteX2" fmla="*/ 2851193 w 4545094"/>
                <a:gd name="connsiteY2" fmla="*/ 814182 h 5003770"/>
                <a:gd name="connsiteX3" fmla="*/ 4403352 w 4545094"/>
                <a:gd name="connsiteY3" fmla="*/ 1579223 h 5003770"/>
                <a:gd name="connsiteX4" fmla="*/ 2039493 w 4545094"/>
                <a:gd name="connsiteY4" fmla="*/ 2162187 h 5003770"/>
                <a:gd name="connsiteX5" fmla="*/ 755 w 4545094"/>
                <a:gd name="connsiteY5" fmla="*/ 3151250 h 5003770"/>
                <a:gd name="connsiteX6" fmla="*/ 3226778 w 4545094"/>
                <a:gd name="connsiteY6" fmla="*/ 5003770 h 5003770"/>
                <a:gd name="connsiteX7" fmla="*/ 3226778 w 4545094"/>
                <a:gd name="connsiteY7" fmla="*/ 5003770 h 5003770"/>
                <a:gd name="connsiteX0" fmla="*/ 4545419 w 4545419"/>
                <a:gd name="connsiteY0" fmla="*/ 0 h 5003770"/>
                <a:gd name="connsiteX1" fmla="*/ 4135978 w 4545419"/>
                <a:gd name="connsiteY1" fmla="*/ 417668 h 5003770"/>
                <a:gd name="connsiteX2" fmla="*/ 2851518 w 4545419"/>
                <a:gd name="connsiteY2" fmla="*/ 814182 h 5003770"/>
                <a:gd name="connsiteX3" fmla="*/ 4403677 w 4545419"/>
                <a:gd name="connsiteY3" fmla="*/ 1579223 h 5003770"/>
                <a:gd name="connsiteX4" fmla="*/ 2039818 w 4545419"/>
                <a:gd name="connsiteY4" fmla="*/ 2162187 h 5003770"/>
                <a:gd name="connsiteX5" fmla="*/ 1080 w 4545419"/>
                <a:gd name="connsiteY5" fmla="*/ 3151250 h 5003770"/>
                <a:gd name="connsiteX6" fmla="*/ 3227103 w 4545419"/>
                <a:gd name="connsiteY6" fmla="*/ 5003770 h 5003770"/>
                <a:gd name="connsiteX7" fmla="*/ 3227103 w 4545419"/>
                <a:gd name="connsiteY7" fmla="*/ 5003770 h 5003770"/>
                <a:gd name="connsiteX0" fmla="*/ 4490050 w 4490050"/>
                <a:gd name="connsiteY0" fmla="*/ 0 h 5003770"/>
                <a:gd name="connsiteX1" fmla="*/ 4080609 w 4490050"/>
                <a:gd name="connsiteY1" fmla="*/ 417668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20500 h 5003770"/>
                <a:gd name="connsiteX5" fmla="*/ 19429 w 4508350"/>
                <a:gd name="connsiteY5" fmla="*/ 3164238 h 5003770"/>
                <a:gd name="connsiteX6" fmla="*/ 3190034 w 4508350"/>
                <a:gd name="connsiteY6" fmla="*/ 5003770 h 5003770"/>
                <a:gd name="connsiteX7" fmla="*/ 3190034 w 45083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08837 h 5003770"/>
                <a:gd name="connsiteX5" fmla="*/ 19429 w 4508350"/>
                <a:gd name="connsiteY5" fmla="*/ 3164238 h 5003770"/>
                <a:gd name="connsiteX6" fmla="*/ 3190034 w 4508350"/>
                <a:gd name="connsiteY6" fmla="*/ 5003770 h 5003770"/>
                <a:gd name="connsiteX7" fmla="*/ 3190034 w 4508350"/>
                <a:gd name="connsiteY7" fmla="*/ 5003770 h 50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350" h="5003770">
                  <a:moveTo>
                    <a:pt x="4508350" y="0"/>
                  </a:moveTo>
                  <a:cubicBezTo>
                    <a:pt x="4463817" y="98961"/>
                    <a:pt x="4380190" y="296550"/>
                    <a:pt x="4105130" y="429331"/>
                  </a:cubicBezTo>
                  <a:cubicBezTo>
                    <a:pt x="3830070" y="562112"/>
                    <a:pt x="2814412" y="605040"/>
                    <a:pt x="2857992" y="796689"/>
                  </a:cubicBezTo>
                  <a:cubicBezTo>
                    <a:pt x="2901572" y="988338"/>
                    <a:pt x="4509148" y="1343865"/>
                    <a:pt x="4366608" y="1579223"/>
                  </a:cubicBezTo>
                  <a:cubicBezTo>
                    <a:pt x="4224068" y="1814581"/>
                    <a:pt x="2881427" y="2081081"/>
                    <a:pt x="2002749" y="2208837"/>
                  </a:cubicBezTo>
                  <a:cubicBezTo>
                    <a:pt x="1181221" y="2349293"/>
                    <a:pt x="-178452" y="2698416"/>
                    <a:pt x="19429" y="3164238"/>
                  </a:cubicBezTo>
                  <a:cubicBezTo>
                    <a:pt x="217310" y="3630060"/>
                    <a:pt x="2749782" y="4694119"/>
                    <a:pt x="3190034" y="5003770"/>
                  </a:cubicBezTo>
                  <a:lnTo>
                    <a:pt x="3190034" y="5003770"/>
                  </a:lnTo>
                </a:path>
              </a:pathLst>
            </a:cu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14B8EB5F-893A-2DC1-9017-D02E94C8D13C}"/>
              </a:ext>
            </a:extLst>
          </p:cNvPr>
          <p:cNvGrpSpPr/>
          <p:nvPr/>
        </p:nvGrpSpPr>
        <p:grpSpPr>
          <a:xfrm>
            <a:off x="7834863" y="2425377"/>
            <a:ext cx="110012" cy="594945"/>
            <a:chOff x="3559965" y="1948984"/>
            <a:chExt cx="118958" cy="931107"/>
          </a:xfrm>
        </p:grpSpPr>
        <p:cxnSp>
          <p:nvCxnSpPr>
            <p:cNvPr id="62" name="Straight Connector 61">
              <a:extLst>
                <a:ext uri="{FF2B5EF4-FFF2-40B4-BE49-F238E27FC236}">
                  <a16:creationId xmlns:a16="http://schemas.microsoft.com/office/drawing/2014/main" id="{20D7992E-D0E5-54F0-FA2D-95C0BFF6EEE7}"/>
                </a:ext>
              </a:extLst>
            </p:cNvPr>
            <p:cNvCxnSpPr>
              <a:cxnSpLocks/>
            </p:cNvCxnSpPr>
            <p:nvPr/>
          </p:nvCxnSpPr>
          <p:spPr>
            <a:xfrm>
              <a:off x="3619444" y="1948984"/>
              <a:ext cx="0" cy="820874"/>
            </a:xfrm>
            <a:prstGeom prst="line">
              <a:avLst/>
            </a:prstGeom>
            <a:noFill/>
            <a:ln w="22225" cap="flat" cmpd="sng" algn="ctr">
              <a:solidFill>
                <a:srgbClr val="3490E4"/>
              </a:solidFill>
              <a:prstDash val="sysDot"/>
              <a:miter lim="800000"/>
              <a:headEnd type="none" w="lg" len="med"/>
            </a:ln>
            <a:effectLst/>
          </p:spPr>
        </p:cxnSp>
        <p:sp>
          <p:nvSpPr>
            <p:cNvPr id="63" name="Oval 62">
              <a:extLst>
                <a:ext uri="{FF2B5EF4-FFF2-40B4-BE49-F238E27FC236}">
                  <a16:creationId xmlns:a16="http://schemas.microsoft.com/office/drawing/2014/main" id="{209FD5FB-6938-A74B-4736-57EAAE35BE0C}"/>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CB7C1C7-8EDF-FE70-34C3-91F415F35DC9}"/>
              </a:ext>
            </a:extLst>
          </p:cNvPr>
          <p:cNvGrpSpPr/>
          <p:nvPr/>
        </p:nvGrpSpPr>
        <p:grpSpPr>
          <a:xfrm>
            <a:off x="5878436" y="5126095"/>
            <a:ext cx="152134" cy="822741"/>
            <a:chOff x="3559965" y="1948985"/>
            <a:chExt cx="118958" cy="931106"/>
          </a:xfrm>
        </p:grpSpPr>
        <p:cxnSp>
          <p:nvCxnSpPr>
            <p:cNvPr id="60" name="Straight Connector 59">
              <a:extLst>
                <a:ext uri="{FF2B5EF4-FFF2-40B4-BE49-F238E27FC236}">
                  <a16:creationId xmlns:a16="http://schemas.microsoft.com/office/drawing/2014/main" id="{7E8A268C-F87B-1893-9AE4-42B583FC2673}"/>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61" name="Oval 60">
              <a:extLst>
                <a:ext uri="{FF2B5EF4-FFF2-40B4-BE49-F238E27FC236}">
                  <a16:creationId xmlns:a16="http://schemas.microsoft.com/office/drawing/2014/main" id="{0937BC30-43E6-8920-B987-8D360E139C23}"/>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FB6B819C-22D4-DF31-AD87-922B09AA2A8F}"/>
              </a:ext>
            </a:extLst>
          </p:cNvPr>
          <p:cNvGrpSpPr/>
          <p:nvPr/>
        </p:nvGrpSpPr>
        <p:grpSpPr>
          <a:xfrm>
            <a:off x="4581491" y="3186520"/>
            <a:ext cx="133510" cy="722021"/>
            <a:chOff x="3559965" y="1948985"/>
            <a:chExt cx="118958" cy="931106"/>
          </a:xfrm>
        </p:grpSpPr>
        <p:cxnSp>
          <p:nvCxnSpPr>
            <p:cNvPr id="58" name="Straight Connector 57">
              <a:extLst>
                <a:ext uri="{FF2B5EF4-FFF2-40B4-BE49-F238E27FC236}">
                  <a16:creationId xmlns:a16="http://schemas.microsoft.com/office/drawing/2014/main" id="{57811F2E-A212-64F0-1861-0C450E12EF9A}"/>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9" name="Oval 58">
              <a:extLst>
                <a:ext uri="{FF2B5EF4-FFF2-40B4-BE49-F238E27FC236}">
                  <a16:creationId xmlns:a16="http://schemas.microsoft.com/office/drawing/2014/main" id="{2CC8C394-BA81-2026-1CDB-FCBF8CCDCCA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B4AA3DC9-4998-41EB-5C00-26820305DDD5}"/>
              </a:ext>
            </a:extLst>
          </p:cNvPr>
          <p:cNvGrpSpPr/>
          <p:nvPr/>
        </p:nvGrpSpPr>
        <p:grpSpPr>
          <a:xfrm>
            <a:off x="3377061" y="4205594"/>
            <a:ext cx="143156" cy="774183"/>
            <a:chOff x="3559965" y="1948985"/>
            <a:chExt cx="118958" cy="931106"/>
          </a:xfrm>
        </p:grpSpPr>
        <p:cxnSp>
          <p:nvCxnSpPr>
            <p:cNvPr id="54" name="Straight Connector 53">
              <a:extLst>
                <a:ext uri="{FF2B5EF4-FFF2-40B4-BE49-F238E27FC236}">
                  <a16:creationId xmlns:a16="http://schemas.microsoft.com/office/drawing/2014/main" id="{5F5D8FEA-E147-CFAF-9F88-0EAC32A432F5}"/>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5" name="Oval 54">
              <a:extLst>
                <a:ext uri="{FF2B5EF4-FFF2-40B4-BE49-F238E27FC236}">
                  <a16:creationId xmlns:a16="http://schemas.microsoft.com/office/drawing/2014/main" id="{F71C28F9-DD95-F79B-53D2-54968944D9E2}"/>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67" name="Rectangle 66">
            <a:extLst>
              <a:ext uri="{FF2B5EF4-FFF2-40B4-BE49-F238E27FC236}">
                <a16:creationId xmlns:a16="http://schemas.microsoft.com/office/drawing/2014/main" id="{5DC58B49-AFEC-4A07-07D1-0924BEE665C1}"/>
              </a:ext>
            </a:extLst>
          </p:cNvPr>
          <p:cNvSpPr/>
          <p:nvPr/>
        </p:nvSpPr>
        <p:spPr>
          <a:xfrm>
            <a:off x="5696229" y="1612327"/>
            <a:ext cx="72378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SMEs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8B0DE93A-7501-06DB-61E1-5A936398282B}"/>
              </a:ext>
            </a:extLst>
          </p:cNvPr>
          <p:cNvSpPr/>
          <p:nvPr/>
        </p:nvSpPr>
        <p:spPr>
          <a:xfrm>
            <a:off x="6401465" y="4459948"/>
            <a:ext cx="1216585" cy="461665"/>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Craftsmen &amp; Traders</a:t>
            </a:r>
          </a:p>
        </p:txBody>
      </p:sp>
      <p:sp>
        <p:nvSpPr>
          <p:cNvPr id="69" name="Rectangle 68">
            <a:extLst>
              <a:ext uri="{FF2B5EF4-FFF2-40B4-BE49-F238E27FC236}">
                <a16:creationId xmlns:a16="http://schemas.microsoft.com/office/drawing/2014/main" id="{C38ECB17-AFDD-63E4-C00C-5FEC96786778}"/>
              </a:ext>
            </a:extLst>
          </p:cNvPr>
          <p:cNvSpPr/>
          <p:nvPr/>
        </p:nvSpPr>
        <p:spPr>
          <a:xfrm>
            <a:off x="1344473" y="3650821"/>
            <a:ext cx="1411815" cy="461665"/>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Liberal Professions</a:t>
            </a:r>
          </a:p>
        </p:txBody>
      </p:sp>
      <p:sp>
        <p:nvSpPr>
          <p:cNvPr id="70" name="Rectangle 69">
            <a:extLst>
              <a:ext uri="{FF2B5EF4-FFF2-40B4-BE49-F238E27FC236}">
                <a16:creationId xmlns:a16="http://schemas.microsoft.com/office/drawing/2014/main" id="{230B92AF-3B72-0ED3-C15F-351F3A7510D7}"/>
              </a:ext>
            </a:extLst>
          </p:cNvPr>
          <p:cNvSpPr/>
          <p:nvPr/>
        </p:nvSpPr>
        <p:spPr>
          <a:xfrm>
            <a:off x="7839507" y="2340603"/>
            <a:ext cx="1242123" cy="461665"/>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Grands </a:t>
            </a:r>
            <a:r>
              <a:rPr lang="en-US" sz="1200" b="1" kern="0" dirty="0" err="1">
                <a:solidFill>
                  <a:prstClr val="black"/>
                </a:solidFill>
                <a:latin typeface="Arial" panose="020B0604020202020204" pitchFamily="34" charset="0"/>
                <a:cs typeface="Arial" panose="020B0604020202020204" pitchFamily="34" charset="0"/>
              </a:rPr>
              <a:t>Comptes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FE42BFE8-339F-9A33-7E52-0A6E74DE7745}"/>
              </a:ext>
            </a:extLst>
          </p:cNvPr>
          <p:cNvSpPr/>
          <p:nvPr/>
        </p:nvSpPr>
        <p:spPr>
          <a:xfrm>
            <a:off x="3497836" y="2172453"/>
            <a:ext cx="648191" cy="276999"/>
          </a:xfrm>
          <a:prstGeom prst="rect">
            <a:avLst/>
          </a:prstGeom>
        </p:spPr>
        <p:txBody>
          <a:bodyPr wrap="square" anchor="ctr">
            <a:spAutoFit/>
          </a:bodyPr>
          <a:lstStyle/>
          <a:p>
            <a:pPr algn="r" defTabSz="685800">
              <a:defRPr/>
            </a:pPr>
            <a:r>
              <a:rPr lang="en-US" sz="1200" b="1" kern="0" dirty="0" err="1">
                <a:solidFill>
                  <a:prstClr val="black"/>
                </a:solidFill>
                <a:latin typeface="Arial" panose="020B0604020202020204" pitchFamily="34" charset="0"/>
                <a:cs typeface="Arial" panose="020B0604020202020204" pitchFamily="34" charset="0"/>
              </a:rPr>
              <a:t>VSBs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2" name="Rectangle: Rounded Corners 71">
            <a:extLst>
              <a:ext uri="{FF2B5EF4-FFF2-40B4-BE49-F238E27FC236}">
                <a16:creationId xmlns:a16="http://schemas.microsoft.com/office/drawing/2014/main" id="{413FD0FC-22E3-35AE-306B-5F6DAF8C6E9D}"/>
              </a:ext>
            </a:extLst>
          </p:cNvPr>
          <p:cNvSpPr/>
          <p:nvPr/>
        </p:nvSpPr>
        <p:spPr>
          <a:xfrm>
            <a:off x="5503645" y="409448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8EF7186F-D4DD-7766-DFCF-2C9433EF7137}"/>
              </a:ext>
            </a:extLst>
          </p:cNvPr>
          <p:cNvSpPr/>
          <p:nvPr/>
        </p:nvSpPr>
        <p:spPr>
          <a:xfrm>
            <a:off x="2917378" y="314842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E50B7AFD-1AAE-33E0-5BDA-D1B796FA480B}"/>
              </a:ext>
            </a:extLst>
          </p:cNvPr>
          <p:cNvSpPr/>
          <p:nvPr/>
        </p:nvSpPr>
        <p:spPr>
          <a:xfrm>
            <a:off x="4201031" y="2124187"/>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B6B78E-E764-D749-9638-57A5ABA67653}"/>
              </a:ext>
            </a:extLst>
          </p:cNvPr>
          <p:cNvSpPr/>
          <p:nvPr/>
        </p:nvSpPr>
        <p:spPr>
          <a:xfrm>
            <a:off x="7446768" y="138350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descr="Plombiers Bruxelles: Dépannage plomberie &amp;amp;amp; urgence sanitaire">
            <a:extLst>
              <a:ext uri="{FF2B5EF4-FFF2-40B4-BE49-F238E27FC236}">
                <a16:creationId xmlns:a16="http://schemas.microsoft.com/office/drawing/2014/main" id="{74941F35-ECA6-C6A1-D08C-CFF2A94901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109" y="4191439"/>
            <a:ext cx="644076" cy="90162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A picture containing person, person, dressed&#10;&#10;Description automatically generated">
            <a:extLst>
              <a:ext uri="{FF2B5EF4-FFF2-40B4-BE49-F238E27FC236}">
                <a16:creationId xmlns:a16="http://schemas.microsoft.com/office/drawing/2014/main" id="{A58D018C-E69D-E79D-2CA5-013D575B6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97" y="2998239"/>
            <a:ext cx="752467" cy="1153782"/>
          </a:xfrm>
          <a:prstGeom prst="rect">
            <a:avLst/>
          </a:prstGeom>
        </p:spPr>
      </p:pic>
      <p:pic>
        <p:nvPicPr>
          <p:cNvPr id="79" name="Picture 2" descr="Industrail Engineer PNG Image - PurePNG | Free transparent CC0 PNG Image  Library">
            <a:extLst>
              <a:ext uri="{FF2B5EF4-FFF2-40B4-BE49-F238E27FC236}">
                <a16:creationId xmlns:a16="http://schemas.microsoft.com/office/drawing/2014/main" id="{2C84EF8C-F9B1-F0D6-D2EA-C9D5B843E2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3539" y="2396067"/>
            <a:ext cx="807726" cy="735607"/>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62B4D1B8-98BD-4D8C-DA70-8B944D423454}"/>
              </a:ext>
            </a:extLst>
          </p:cNvPr>
          <p:cNvGrpSpPr/>
          <p:nvPr/>
        </p:nvGrpSpPr>
        <p:grpSpPr>
          <a:xfrm>
            <a:off x="5955350" y="2986880"/>
            <a:ext cx="123652" cy="668713"/>
            <a:chOff x="3559965" y="1948985"/>
            <a:chExt cx="118958" cy="931106"/>
          </a:xfrm>
        </p:grpSpPr>
        <p:cxnSp>
          <p:nvCxnSpPr>
            <p:cNvPr id="82" name="Straight Connector 81">
              <a:extLst>
                <a:ext uri="{FF2B5EF4-FFF2-40B4-BE49-F238E27FC236}">
                  <a16:creationId xmlns:a16="http://schemas.microsoft.com/office/drawing/2014/main" id="{98582584-4909-959C-8021-22DECDAB33F0}"/>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83" name="Oval 82">
              <a:extLst>
                <a:ext uri="{FF2B5EF4-FFF2-40B4-BE49-F238E27FC236}">
                  <a16:creationId xmlns:a16="http://schemas.microsoft.com/office/drawing/2014/main" id="{168B3C28-387F-65EF-FF5C-019762ED934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84" name="Rectangle: Rounded Corners 83">
            <a:extLst>
              <a:ext uri="{FF2B5EF4-FFF2-40B4-BE49-F238E27FC236}">
                <a16:creationId xmlns:a16="http://schemas.microsoft.com/office/drawing/2014/main" id="{3FDCB596-3AD4-D526-63E0-3CF45C7EE168}"/>
              </a:ext>
            </a:extLst>
          </p:cNvPr>
          <p:cNvSpPr/>
          <p:nvPr/>
        </p:nvSpPr>
        <p:spPr>
          <a:xfrm>
            <a:off x="5570569" y="189885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Two people smiling&#10;&#10;Description automatically generated with medium confidence">
            <a:extLst>
              <a:ext uri="{FF2B5EF4-FFF2-40B4-BE49-F238E27FC236}">
                <a16:creationId xmlns:a16="http://schemas.microsoft.com/office/drawing/2014/main" id="{5F35AF2C-E755-A591-F9C6-600E37B82B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68" r="1081"/>
          <a:stretch/>
        </p:blipFill>
        <p:spPr>
          <a:xfrm>
            <a:off x="5583445" y="2025686"/>
            <a:ext cx="867053" cy="881020"/>
          </a:xfrm>
          <a:prstGeom prst="flowChartAlternateProcess">
            <a:avLst/>
          </a:prstGeom>
        </p:spPr>
      </p:pic>
      <p:pic>
        <p:nvPicPr>
          <p:cNvPr id="86" name="Picture 85" descr="A group of people in suits&#10;&#10;Description automatically generated with low confidence">
            <a:extLst>
              <a:ext uri="{FF2B5EF4-FFF2-40B4-BE49-F238E27FC236}">
                <a16:creationId xmlns:a16="http://schemas.microsoft.com/office/drawing/2014/main" id="{5DDB862D-340A-84E9-51FC-24FD96A0F9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03" r="14005" b="35700"/>
          <a:stretch/>
        </p:blipFill>
        <p:spPr>
          <a:xfrm>
            <a:off x="7477250" y="1329471"/>
            <a:ext cx="844148" cy="1033089"/>
          </a:xfrm>
          <a:prstGeom prst="flowChartAlternateProcess">
            <a:avLst/>
          </a:prstGeom>
        </p:spPr>
      </p:pic>
      <p:sp>
        <p:nvSpPr>
          <p:cNvPr id="39" name="Rectangle: Rounded Corners 38">
            <a:extLst>
              <a:ext uri="{FF2B5EF4-FFF2-40B4-BE49-F238E27FC236}">
                <a16:creationId xmlns:a16="http://schemas.microsoft.com/office/drawing/2014/main" id="{ABFA131D-13FA-FE33-003C-7EC33DC07358}"/>
              </a:ext>
            </a:extLst>
          </p:cNvPr>
          <p:cNvSpPr/>
          <p:nvPr/>
        </p:nvSpPr>
        <p:spPr>
          <a:xfrm>
            <a:off x="6519764" y="1289492"/>
            <a:ext cx="4474659" cy="2921127"/>
          </a:xfrm>
          <a:prstGeom prst="roundRect">
            <a:avLst>
              <a:gd name="adj" fmla="val 5176"/>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3DBC1CE-E3AE-2A12-68C2-A29ED34E695C}"/>
              </a:ext>
            </a:extLst>
          </p:cNvPr>
          <p:cNvSpPr/>
          <p:nvPr/>
        </p:nvSpPr>
        <p:spPr>
          <a:xfrm>
            <a:off x="7652284" y="1811112"/>
            <a:ext cx="228452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SMEs</a:t>
            </a:r>
          </a:p>
        </p:txBody>
      </p:sp>
      <p:sp>
        <p:nvSpPr>
          <p:cNvPr id="41" name="TextBox 40">
            <a:extLst>
              <a:ext uri="{FF2B5EF4-FFF2-40B4-BE49-F238E27FC236}">
                <a16:creationId xmlns:a16="http://schemas.microsoft.com/office/drawing/2014/main" id="{7F7A4A5D-8258-A2A2-1E7B-B8F34B6A5AB6}"/>
              </a:ext>
            </a:extLst>
          </p:cNvPr>
          <p:cNvSpPr txBox="1"/>
          <p:nvPr/>
        </p:nvSpPr>
        <p:spPr>
          <a:xfrm>
            <a:off x="10582307" y="1320559"/>
            <a:ext cx="467122" cy="369332"/>
          </a:xfrm>
          <a:prstGeom prst="rect">
            <a:avLst/>
          </a:prstGeom>
          <a:noFill/>
        </p:spPr>
        <p:txBody>
          <a:bodyPr wrap="square" rtlCol="0">
            <a:spAutoFit/>
          </a:bodyPr>
          <a:lstStyle/>
          <a:p>
            <a:r>
              <a:rPr lang="fr-BE" dirty="0"/>
              <a:t>X</a:t>
            </a:r>
            <a:endParaRPr lang="en-US" dirty="0"/>
          </a:p>
        </p:txBody>
      </p:sp>
      <p:sp>
        <p:nvSpPr>
          <p:cNvPr id="43" name="Rectangle: Rounded Corners 42">
            <a:extLst>
              <a:ext uri="{FF2B5EF4-FFF2-40B4-BE49-F238E27FC236}">
                <a16:creationId xmlns:a16="http://schemas.microsoft.com/office/drawing/2014/main" id="{3981773A-7FB3-2CC7-3826-5D194D4B204A}"/>
              </a:ext>
            </a:extLst>
          </p:cNvPr>
          <p:cNvSpPr/>
          <p:nvPr/>
        </p:nvSpPr>
        <p:spPr>
          <a:xfrm>
            <a:off x="812138" y="1934183"/>
            <a:ext cx="4474659" cy="2921127"/>
          </a:xfrm>
          <a:prstGeom prst="roundRect">
            <a:avLst>
              <a:gd name="adj" fmla="val 5176"/>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9D90B14-AA6E-F429-3516-0AEF5AC7BACD}"/>
              </a:ext>
            </a:extLst>
          </p:cNvPr>
          <p:cNvSpPr/>
          <p:nvPr/>
        </p:nvSpPr>
        <p:spPr>
          <a:xfrm>
            <a:off x="1944658" y="2455803"/>
            <a:ext cx="2284527" cy="276999"/>
          </a:xfrm>
          <a:prstGeom prst="rect">
            <a:avLst/>
          </a:prstGeom>
        </p:spPr>
        <p:txBody>
          <a:bodyPr wrap="square" anchor="ctr">
            <a:spAutoFit/>
          </a:bodyPr>
          <a:lstStyle/>
          <a:p>
            <a:pPr defTabSz="685800">
              <a:defRPr/>
            </a:pPr>
            <a:r>
              <a:rPr lang="en-US" sz="1200" b="1" kern="0" dirty="0" err="1">
                <a:solidFill>
                  <a:prstClr val="black"/>
                </a:solidFill>
                <a:latin typeface="Arial" panose="020B0604020202020204" pitchFamily="34" charset="0"/>
                <a:cs typeface="Arial" panose="020B0604020202020204" pitchFamily="34" charset="0"/>
              </a:rPr>
              <a:t>VSBs</a:t>
            </a:r>
            <a:endParaRPr lang="en-US" sz="1200" b="1" kern="0" dirty="0">
              <a:solidFill>
                <a:prstClr val="black"/>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0C3708D-283F-57D5-7293-DEEB9009B64B}"/>
              </a:ext>
            </a:extLst>
          </p:cNvPr>
          <p:cNvSpPr txBox="1"/>
          <p:nvPr/>
        </p:nvSpPr>
        <p:spPr>
          <a:xfrm>
            <a:off x="4874681" y="1965250"/>
            <a:ext cx="467122" cy="369332"/>
          </a:xfrm>
          <a:prstGeom prst="rect">
            <a:avLst/>
          </a:prstGeom>
          <a:noFill/>
        </p:spPr>
        <p:txBody>
          <a:bodyPr wrap="square" rtlCol="0">
            <a:spAutoFit/>
          </a:bodyPr>
          <a:lstStyle/>
          <a:p>
            <a:r>
              <a:rPr lang="fr-BE" dirty="0"/>
              <a:t>X</a:t>
            </a:r>
            <a:endParaRPr lang="en-US" dirty="0"/>
          </a:p>
        </p:txBody>
      </p:sp>
      <p:pic>
        <p:nvPicPr>
          <p:cNvPr id="52" name="Picture 2" descr="Industrail Engineer PNG Image - PurePNG | Free transparent CC0 PNG Image  Library">
            <a:extLst>
              <a:ext uri="{FF2B5EF4-FFF2-40B4-BE49-F238E27FC236}">
                <a16:creationId xmlns:a16="http://schemas.microsoft.com/office/drawing/2014/main" id="{E20D272D-5F64-DF46-07EA-954AD0B9F3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436" y="3109645"/>
            <a:ext cx="807726" cy="7356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Two people smiling&#10;&#10;Description automatically generated with medium confidence">
            <a:extLst>
              <a:ext uri="{FF2B5EF4-FFF2-40B4-BE49-F238E27FC236}">
                <a16:creationId xmlns:a16="http://schemas.microsoft.com/office/drawing/2014/main" id="{45A07749-2E51-FB3A-FEB5-41A432ACC0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68" r="1081"/>
          <a:stretch/>
        </p:blipFill>
        <p:spPr>
          <a:xfrm>
            <a:off x="6668417" y="2236412"/>
            <a:ext cx="867053" cy="881020"/>
          </a:xfrm>
          <a:prstGeom prst="flowChartAlternateProcess">
            <a:avLst/>
          </a:prstGeom>
        </p:spPr>
      </p:pic>
      <p:sp>
        <p:nvSpPr>
          <p:cNvPr id="57" name="TextBox 16">
            <a:extLst>
              <a:ext uri="{FF2B5EF4-FFF2-40B4-BE49-F238E27FC236}">
                <a16:creationId xmlns:a16="http://schemas.microsoft.com/office/drawing/2014/main" id="{B241D625-AF7C-ABF9-388A-9694CE6CB2B8}"/>
              </a:ext>
            </a:extLst>
          </p:cNvPr>
          <p:cNvSpPr txBox="1"/>
          <p:nvPr/>
        </p:nvSpPr>
        <p:spPr>
          <a:xfrm>
            <a:off x="1965001" y="2824001"/>
            <a:ext cx="3004251" cy="1181862"/>
          </a:xfrm>
          <a:prstGeom prst="rect">
            <a:avLst/>
          </a:prstGeom>
          <a:noFill/>
        </p:spPr>
        <p:txBody>
          <a:bodyPr wrap="square" lIns="91440" tIns="45720" rIns="91440" bIns="45720" anchor="t">
            <a:spAutoFit/>
          </a:bodyPr>
          <a:lstStyle/>
          <a:p>
            <a:pPr marL="227965" indent="-227965" defTabSz="1219170" fontAlgn="base">
              <a:spcBef>
                <a:spcPct val="30000"/>
              </a:spcBef>
              <a:spcAft>
                <a:spcPct val="0"/>
              </a:spcAft>
              <a:buClr>
                <a:srgbClr val="04306F"/>
              </a:buClr>
              <a:buFont typeface="Wingdings" charset="2"/>
              <a:buChar char="§"/>
            </a:pPr>
            <a:r>
              <a:rPr lang="en-US" sz="1200" dirty="0">
                <a:cs typeface="Arial"/>
              </a:rPr>
              <a:t>Decision maker = driver (usually)</a:t>
            </a:r>
          </a:p>
          <a:p>
            <a:pPr marL="227965" indent="-227965" defTabSz="1219170" fontAlgn="base">
              <a:spcBef>
                <a:spcPct val="30000"/>
              </a:spcBef>
              <a:spcAft>
                <a:spcPct val="0"/>
              </a:spcAft>
              <a:buClr>
                <a:srgbClr val="04306F"/>
              </a:buClr>
              <a:buFont typeface="Wingdings" charset="2"/>
              <a:buChar char="§"/>
            </a:pPr>
            <a:r>
              <a:rPr lang="en-US" sz="1200" dirty="0">
                <a:cs typeface="Arial"/>
              </a:rPr>
              <a:t>Rarely think in terms of total cost of ownership</a:t>
            </a:r>
          </a:p>
          <a:p>
            <a:pPr marL="227965" indent="-227965" defTabSz="1219170" fontAlgn="base">
              <a:spcBef>
                <a:spcPct val="30000"/>
              </a:spcBef>
              <a:spcAft>
                <a:spcPct val="0"/>
              </a:spcAft>
              <a:buClr>
                <a:srgbClr val="04306F"/>
              </a:buClr>
              <a:buFont typeface="Wingdings" charset="2"/>
              <a:buChar char="§"/>
            </a:pPr>
            <a:r>
              <a:rPr lang="en-US" sz="1200" dirty="0">
                <a:cs typeface="Arial"/>
              </a:rPr>
              <a:t>Sensitive to tax</a:t>
            </a:r>
          </a:p>
          <a:p>
            <a:pPr marL="227965" indent="-227965" defTabSz="1219170" fontAlgn="base">
              <a:spcBef>
                <a:spcPct val="30000"/>
              </a:spcBef>
              <a:spcAft>
                <a:spcPct val="0"/>
              </a:spcAft>
              <a:buClr>
                <a:srgbClr val="04306F"/>
              </a:buClr>
              <a:buFont typeface="Wingdings" charset="2"/>
              <a:buChar char="§"/>
            </a:pPr>
            <a:r>
              <a:rPr lang="en-US" sz="1200" dirty="0">
                <a:cs typeface="Arial"/>
              </a:rPr>
              <a:t>Search for the best way to buy</a:t>
            </a:r>
            <a:endParaRPr lang="fr-FR" sz="1200" dirty="0">
              <a:cs typeface="Arial" pitchFamily="34" charset="0"/>
            </a:endParaRPr>
          </a:p>
        </p:txBody>
      </p:sp>
      <p:sp>
        <p:nvSpPr>
          <p:cNvPr id="66" name="TextBox 18">
            <a:extLst>
              <a:ext uri="{FF2B5EF4-FFF2-40B4-BE49-F238E27FC236}">
                <a16:creationId xmlns:a16="http://schemas.microsoft.com/office/drawing/2014/main" id="{CBF56067-23BD-027D-82C0-8367653FB2D4}"/>
              </a:ext>
            </a:extLst>
          </p:cNvPr>
          <p:cNvSpPr txBox="1"/>
          <p:nvPr/>
        </p:nvSpPr>
        <p:spPr>
          <a:xfrm>
            <a:off x="7720344" y="2220574"/>
            <a:ext cx="3009990" cy="941796"/>
          </a:xfrm>
          <a:prstGeom prst="rect">
            <a:avLst/>
          </a:prstGeom>
          <a:noFill/>
        </p:spPr>
        <p:txBody>
          <a:bodyPr wrap="square" lIns="91440" tIns="45720" rIns="91440" bIns="45720" anchor="t">
            <a:spAutoFit/>
          </a:bodyPr>
          <a:lstStyle/>
          <a:p>
            <a:pPr marL="227965" indent="-227965" defTabSz="1219170" fontAlgn="base">
              <a:spcBef>
                <a:spcPct val="30000"/>
              </a:spcBef>
              <a:spcAft>
                <a:spcPct val="0"/>
              </a:spcAft>
              <a:buClr>
                <a:srgbClr val="04306F"/>
              </a:buClr>
              <a:buFont typeface="Wingdings" charset="2"/>
              <a:buChar char="§"/>
            </a:pPr>
            <a:r>
              <a:rPr lang="en-US" sz="1200" dirty="0">
                <a:cs typeface="Arial"/>
              </a:rPr>
              <a:t>Decision maker ≠ driver</a:t>
            </a:r>
          </a:p>
          <a:p>
            <a:pPr marL="227965" indent="-227965" defTabSz="1219170" fontAlgn="base">
              <a:spcBef>
                <a:spcPct val="30000"/>
              </a:spcBef>
              <a:spcAft>
                <a:spcPct val="0"/>
              </a:spcAft>
              <a:buClr>
                <a:srgbClr val="04306F"/>
              </a:buClr>
              <a:buFont typeface="Wingdings" charset="2"/>
              <a:buChar char="§"/>
            </a:pPr>
            <a:r>
              <a:rPr lang="en-US" sz="1200" dirty="0">
                <a:cs typeface="Arial"/>
              </a:rPr>
              <a:t>Bigger challenges (discount, cost management, etc.)</a:t>
            </a:r>
          </a:p>
          <a:p>
            <a:pPr marL="227965" indent="-227965" defTabSz="1219170" fontAlgn="base">
              <a:spcBef>
                <a:spcPct val="30000"/>
              </a:spcBef>
              <a:spcAft>
                <a:spcPct val="0"/>
              </a:spcAft>
              <a:buClr>
                <a:srgbClr val="04306F"/>
              </a:buClr>
              <a:buFont typeface="Wingdings" charset="2"/>
              <a:buChar char="§"/>
            </a:pPr>
            <a:r>
              <a:rPr lang="en-US" sz="1200" dirty="0">
                <a:cs typeface="Arial"/>
              </a:rPr>
              <a:t>Fleet manager issues</a:t>
            </a:r>
            <a:endParaRPr lang="fr-BE" sz="1200" dirty="0">
              <a:cs typeface="Arial" pitchFamily="34" charset="0"/>
            </a:endParaRPr>
          </a:p>
        </p:txBody>
      </p:sp>
    </p:spTree>
    <p:custDataLst>
      <p:tags r:id="rId1"/>
    </p:custDataLst>
    <p:extLst>
      <p:ext uri="{BB962C8B-B14F-4D97-AF65-F5344CB8AC3E}">
        <p14:creationId xmlns:p14="http://schemas.microsoft.com/office/powerpoint/2010/main" val="107207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7" name="Titre 1">
            <a:extLst>
              <a:ext uri="{FF2B5EF4-FFF2-40B4-BE49-F238E27FC236}">
                <a16:creationId xmlns:a16="http://schemas.microsoft.com/office/drawing/2014/main" id="{126537A3-9218-4C80-B85F-65749EBB022C}"/>
              </a:ext>
            </a:extLst>
          </p:cNvPr>
          <p:cNvSpPr txBox="1">
            <a:spLocks/>
          </p:cNvSpPr>
          <p:nvPr/>
        </p:nvSpPr>
        <p:spPr>
          <a:xfrm>
            <a:off x="659236" y="1103837"/>
            <a:ext cx="4374582" cy="355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sz="2400" b="1" dirty="0">
                <a:solidFill>
                  <a:schemeClr val="tx1"/>
                </a:solidFill>
                <a:latin typeface="Encode Sans Expanded" panose="00000505000000000000" pitchFamily="2" charset="0"/>
              </a:rPr>
              <a:t>Avez-vous été attentif ?			</a:t>
            </a:r>
            <a:endParaRPr lang="fr-FR" sz="2400" dirty="0">
              <a:solidFill>
                <a:schemeClr val="tx1"/>
              </a:solidFill>
              <a:latin typeface="Encode Sans Expanded" panose="00000505000000000000" pitchFamily="2" charset="0"/>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on the people for further details</a:t>
            </a:r>
          </a:p>
        </p:txBody>
      </p:sp>
      <p:grpSp>
        <p:nvGrpSpPr>
          <p:cNvPr id="46" name="Group 45">
            <a:extLst>
              <a:ext uri="{FF2B5EF4-FFF2-40B4-BE49-F238E27FC236}">
                <a16:creationId xmlns:a16="http://schemas.microsoft.com/office/drawing/2014/main" id="{0B5DFABB-0E67-5FCA-8B01-5C90CE5D8438}"/>
              </a:ext>
            </a:extLst>
          </p:cNvPr>
          <p:cNvGrpSpPr/>
          <p:nvPr/>
        </p:nvGrpSpPr>
        <p:grpSpPr>
          <a:xfrm>
            <a:off x="2040624" y="1289527"/>
            <a:ext cx="7838327" cy="4967763"/>
            <a:chOff x="2420641" y="848872"/>
            <a:chExt cx="6552124" cy="6010204"/>
          </a:xfrm>
        </p:grpSpPr>
        <p:sp>
          <p:nvSpPr>
            <p:cNvPr id="64" name="Rectangle 1">
              <a:extLst>
                <a:ext uri="{FF2B5EF4-FFF2-40B4-BE49-F238E27FC236}">
                  <a16:creationId xmlns:a16="http://schemas.microsoft.com/office/drawing/2014/main" id="{4D63B590-D687-7BC9-33AE-67FBE0354F1B}"/>
                </a:ext>
              </a:extLst>
            </p:cNvPr>
            <p:cNvSpPr/>
            <p:nvPr/>
          </p:nvSpPr>
          <p:spPr>
            <a:xfrm>
              <a:off x="2420641" y="848872"/>
              <a:ext cx="6552124" cy="6010204"/>
            </a:xfrm>
            <a:custGeom>
              <a:avLst/>
              <a:gdLst>
                <a:gd name="connsiteX0" fmla="*/ 0 w 4303060"/>
                <a:gd name="connsiteY0" fmla="*/ 0 h 954741"/>
                <a:gd name="connsiteX1" fmla="*/ 4303060 w 4303060"/>
                <a:gd name="connsiteY1" fmla="*/ 0 h 954741"/>
                <a:gd name="connsiteX2" fmla="*/ 4303060 w 4303060"/>
                <a:gd name="connsiteY2" fmla="*/ 954741 h 954741"/>
                <a:gd name="connsiteX3" fmla="*/ 0 w 4303060"/>
                <a:gd name="connsiteY3" fmla="*/ 954741 h 954741"/>
                <a:gd name="connsiteX4" fmla="*/ 0 w 4303060"/>
                <a:gd name="connsiteY4" fmla="*/ 0 h 954741"/>
                <a:gd name="connsiteX0" fmla="*/ 0 w 6481483"/>
                <a:gd name="connsiteY0" fmla="*/ 0 h 1492623"/>
                <a:gd name="connsiteX1" fmla="*/ 6481483 w 6481483"/>
                <a:gd name="connsiteY1" fmla="*/ 537882 h 1492623"/>
                <a:gd name="connsiteX2" fmla="*/ 6481483 w 6481483"/>
                <a:gd name="connsiteY2" fmla="*/ 1492623 h 1492623"/>
                <a:gd name="connsiteX3" fmla="*/ 2178423 w 6481483"/>
                <a:gd name="connsiteY3" fmla="*/ 1492623 h 1492623"/>
                <a:gd name="connsiteX4" fmla="*/ 0 w 6481483"/>
                <a:gd name="connsiteY4" fmla="*/ 0 h 1492623"/>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201706 h 1694329"/>
                <a:gd name="connsiteX1" fmla="*/ 1707777 w 6481483"/>
                <a:gd name="connsiteY1" fmla="*/ 0 h 1694329"/>
                <a:gd name="connsiteX2" fmla="*/ 6481483 w 6481483"/>
                <a:gd name="connsiteY2" fmla="*/ 1694329 h 1694329"/>
                <a:gd name="connsiteX3" fmla="*/ 2178423 w 6481483"/>
                <a:gd name="connsiteY3" fmla="*/ 1694329 h 1694329"/>
                <a:gd name="connsiteX4" fmla="*/ 0 w 6481483"/>
                <a:gd name="connsiteY4" fmla="*/ 201706 h 1694329"/>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90917 h 2783540"/>
                <a:gd name="connsiteX1" fmla="*/ 1237130 w 6481483"/>
                <a:gd name="connsiteY1" fmla="*/ 0 h 2783540"/>
                <a:gd name="connsiteX2" fmla="*/ 1707777 w 6481483"/>
                <a:gd name="connsiteY2" fmla="*/ 1089211 h 2783540"/>
                <a:gd name="connsiteX3" fmla="*/ 6481483 w 6481483"/>
                <a:gd name="connsiteY3" fmla="*/ 2783540 h 2783540"/>
                <a:gd name="connsiteX4" fmla="*/ 2178423 w 6481483"/>
                <a:gd name="connsiteY4" fmla="*/ 2783540 h 2783540"/>
                <a:gd name="connsiteX5" fmla="*/ 0 w 6481483"/>
                <a:gd name="connsiteY5" fmla="*/ 1290917 h 2783540"/>
                <a:gd name="connsiteX0" fmla="*/ 0 w 6481483"/>
                <a:gd name="connsiteY0" fmla="*/ 1250575 h 2743198"/>
                <a:gd name="connsiteX1" fmla="*/ 1250577 w 6481483"/>
                <a:gd name="connsiteY1" fmla="*/ 0 h 2743198"/>
                <a:gd name="connsiteX2" fmla="*/ 1707777 w 6481483"/>
                <a:gd name="connsiteY2" fmla="*/ 1048869 h 2743198"/>
                <a:gd name="connsiteX3" fmla="*/ 6481483 w 6481483"/>
                <a:gd name="connsiteY3" fmla="*/ 2743198 h 2743198"/>
                <a:gd name="connsiteX4" fmla="*/ 2178423 w 6481483"/>
                <a:gd name="connsiteY4" fmla="*/ 2743198 h 2743198"/>
                <a:gd name="connsiteX5" fmla="*/ 0 w 6481483"/>
                <a:gd name="connsiteY5" fmla="*/ 1250575 h 2743198"/>
                <a:gd name="connsiteX0" fmla="*/ 61419 w 6542902"/>
                <a:gd name="connsiteY0" fmla="*/ 1250575 h 2743198"/>
                <a:gd name="connsiteX1" fmla="*/ 1311996 w 6542902"/>
                <a:gd name="connsiteY1" fmla="*/ 0 h 2743198"/>
                <a:gd name="connsiteX2" fmla="*/ 1769196 w 6542902"/>
                <a:gd name="connsiteY2" fmla="*/ 1048869 h 2743198"/>
                <a:gd name="connsiteX3" fmla="*/ 6542902 w 6542902"/>
                <a:gd name="connsiteY3" fmla="*/ 2743198 h 2743198"/>
                <a:gd name="connsiteX4" fmla="*/ 2239842 w 6542902"/>
                <a:gd name="connsiteY4" fmla="*/ 2743198 h 2743198"/>
                <a:gd name="connsiteX5" fmla="*/ 61419 w 6542902"/>
                <a:gd name="connsiteY5" fmla="*/ 1250575 h 2743198"/>
                <a:gd name="connsiteX0" fmla="*/ 59567 w 6541050"/>
                <a:gd name="connsiteY0" fmla="*/ 1277470 h 2770093"/>
                <a:gd name="connsiteX1" fmla="*/ 1323591 w 6541050"/>
                <a:gd name="connsiteY1" fmla="*/ 0 h 2770093"/>
                <a:gd name="connsiteX2" fmla="*/ 1767344 w 6541050"/>
                <a:gd name="connsiteY2" fmla="*/ 1075764 h 2770093"/>
                <a:gd name="connsiteX3" fmla="*/ 6541050 w 6541050"/>
                <a:gd name="connsiteY3" fmla="*/ 2770093 h 2770093"/>
                <a:gd name="connsiteX4" fmla="*/ 2237990 w 6541050"/>
                <a:gd name="connsiteY4" fmla="*/ 2770093 h 2770093"/>
                <a:gd name="connsiteX5" fmla="*/ 59567 w 6541050"/>
                <a:gd name="connsiteY5" fmla="*/ 1277470 h 2770093"/>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423154 h 2915777"/>
                <a:gd name="connsiteX1" fmla="*/ 1323591 w 6541050"/>
                <a:gd name="connsiteY1" fmla="*/ 145684 h 2915777"/>
                <a:gd name="connsiteX2" fmla="*/ 4470203 w 6541050"/>
                <a:gd name="connsiteY2" fmla="*/ 38109 h 2915777"/>
                <a:gd name="connsiteX3" fmla="*/ 1767344 w 6541050"/>
                <a:gd name="connsiteY3" fmla="*/ 1221448 h 2915777"/>
                <a:gd name="connsiteX4" fmla="*/ 6541050 w 6541050"/>
                <a:gd name="connsiteY4" fmla="*/ 2915777 h 2915777"/>
                <a:gd name="connsiteX5" fmla="*/ 2237990 w 6541050"/>
                <a:gd name="connsiteY5" fmla="*/ 2915777 h 2915777"/>
                <a:gd name="connsiteX6" fmla="*/ 59567 w 6541050"/>
                <a:gd name="connsiteY6" fmla="*/ 1423154 h 2915777"/>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1829656 h 3322279"/>
                <a:gd name="connsiteX1" fmla="*/ 1323591 w 6541050"/>
                <a:gd name="connsiteY1" fmla="*/ 552186 h 3322279"/>
                <a:gd name="connsiteX2" fmla="*/ 4214709 w 6541050"/>
                <a:gd name="connsiteY2" fmla="*/ 858 h 3322279"/>
                <a:gd name="connsiteX3" fmla="*/ 4470203 w 6541050"/>
                <a:gd name="connsiteY3" fmla="*/ 444611 h 3322279"/>
                <a:gd name="connsiteX4" fmla="*/ 1767344 w 6541050"/>
                <a:gd name="connsiteY4" fmla="*/ 1627950 h 3322279"/>
                <a:gd name="connsiteX5" fmla="*/ 6541050 w 6541050"/>
                <a:gd name="connsiteY5" fmla="*/ 3322279 h 3322279"/>
                <a:gd name="connsiteX6" fmla="*/ 2237990 w 6541050"/>
                <a:gd name="connsiteY6" fmla="*/ 3322279 h 3322279"/>
                <a:gd name="connsiteX7" fmla="*/ 59567 w 6541050"/>
                <a:gd name="connsiteY7" fmla="*/ 1829656 h 3322279"/>
                <a:gd name="connsiteX0" fmla="*/ 59567 w 6541050"/>
                <a:gd name="connsiteY0" fmla="*/ 2202012 h 3694635"/>
                <a:gd name="connsiteX1" fmla="*/ 1323591 w 6541050"/>
                <a:gd name="connsiteY1" fmla="*/ 924542 h 3694635"/>
                <a:gd name="connsiteX2" fmla="*/ 4214709 w 6541050"/>
                <a:gd name="connsiteY2" fmla="*/ 373214 h 3694635"/>
                <a:gd name="connsiteX3" fmla="*/ 5411497 w 6541050"/>
                <a:gd name="connsiteY3" fmla="*/ 10143 h 3694635"/>
                <a:gd name="connsiteX4" fmla="*/ 4470203 w 6541050"/>
                <a:gd name="connsiteY4" fmla="*/ 816967 h 3694635"/>
                <a:gd name="connsiteX5" fmla="*/ 1767344 w 6541050"/>
                <a:gd name="connsiteY5" fmla="*/ 2000306 h 3694635"/>
                <a:gd name="connsiteX6" fmla="*/ 6541050 w 6541050"/>
                <a:gd name="connsiteY6" fmla="*/ 3694635 h 3694635"/>
                <a:gd name="connsiteX7" fmla="*/ 2237990 w 6541050"/>
                <a:gd name="connsiteY7" fmla="*/ 3694635 h 3694635"/>
                <a:gd name="connsiteX8" fmla="*/ 59567 w 6541050"/>
                <a:gd name="connsiteY8" fmla="*/ 2202012 h 36946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628612 h 4121235"/>
                <a:gd name="connsiteX1" fmla="*/ 1323591 w 6541050"/>
                <a:gd name="connsiteY1" fmla="*/ 1351142 h 4121235"/>
                <a:gd name="connsiteX2" fmla="*/ 4214709 w 6541050"/>
                <a:gd name="connsiteY2" fmla="*/ 799814 h 4121235"/>
                <a:gd name="connsiteX3" fmla="*/ 2991026 w 6541050"/>
                <a:gd name="connsiteY3" fmla="*/ 6438 h 4121235"/>
                <a:gd name="connsiteX4" fmla="*/ 5411497 w 6541050"/>
                <a:gd name="connsiteY4" fmla="*/ 436743 h 4121235"/>
                <a:gd name="connsiteX5" fmla="*/ 4470203 w 6541050"/>
                <a:gd name="connsiteY5" fmla="*/ 1243567 h 4121235"/>
                <a:gd name="connsiteX6" fmla="*/ 1767344 w 6541050"/>
                <a:gd name="connsiteY6" fmla="*/ 2426906 h 4121235"/>
                <a:gd name="connsiteX7" fmla="*/ 6541050 w 6541050"/>
                <a:gd name="connsiteY7" fmla="*/ 4121235 h 4121235"/>
                <a:gd name="connsiteX8" fmla="*/ 2237990 w 6541050"/>
                <a:gd name="connsiteY8" fmla="*/ 4121235 h 4121235"/>
                <a:gd name="connsiteX9" fmla="*/ 59567 w 6541050"/>
                <a:gd name="connsiteY9" fmla="*/ 2628612 h 4121235"/>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2956789 h 4449412"/>
                <a:gd name="connsiteX1" fmla="*/ 1323591 w 6541050"/>
                <a:gd name="connsiteY1" fmla="*/ 1679319 h 4449412"/>
                <a:gd name="connsiteX2" fmla="*/ 4214709 w 6541050"/>
                <a:gd name="connsiteY2" fmla="*/ 1127991 h 4449412"/>
                <a:gd name="connsiteX3" fmla="*/ 2991026 w 6541050"/>
                <a:gd name="connsiteY3" fmla="*/ 334615 h 4449412"/>
                <a:gd name="connsiteX4" fmla="*/ 4523991 w 6541050"/>
                <a:gd name="connsiteY4" fmla="*/ 11885 h 4449412"/>
                <a:gd name="connsiteX5" fmla="*/ 5411497 w 6541050"/>
                <a:gd name="connsiteY5" fmla="*/ 764920 h 4449412"/>
                <a:gd name="connsiteX6" fmla="*/ 4470203 w 6541050"/>
                <a:gd name="connsiteY6" fmla="*/ 1571744 h 4449412"/>
                <a:gd name="connsiteX7" fmla="*/ 1767344 w 6541050"/>
                <a:gd name="connsiteY7" fmla="*/ 2755083 h 4449412"/>
                <a:gd name="connsiteX8" fmla="*/ 6541050 w 6541050"/>
                <a:gd name="connsiteY8" fmla="*/ 4449412 h 4449412"/>
                <a:gd name="connsiteX9" fmla="*/ 2237990 w 6541050"/>
                <a:gd name="connsiteY9" fmla="*/ 4449412 h 4449412"/>
                <a:gd name="connsiteX10" fmla="*/ 59567 w 6541050"/>
                <a:gd name="connsiteY10" fmla="*/ 2956789 h 4449412"/>
                <a:gd name="connsiteX0" fmla="*/ 59567 w 6541050"/>
                <a:gd name="connsiteY0" fmla="*/ 3209926 h 4702549"/>
                <a:gd name="connsiteX1" fmla="*/ 1323591 w 6541050"/>
                <a:gd name="connsiteY1" fmla="*/ 1932456 h 4702549"/>
                <a:gd name="connsiteX2" fmla="*/ 4214709 w 6541050"/>
                <a:gd name="connsiteY2" fmla="*/ 1381128 h 4702549"/>
                <a:gd name="connsiteX3" fmla="*/ 2991026 w 6541050"/>
                <a:gd name="connsiteY3" fmla="*/ 587752 h 4702549"/>
                <a:gd name="connsiteX4" fmla="*/ 4618121 w 6541050"/>
                <a:gd name="connsiteY4" fmla="*/ 9528 h 4702549"/>
                <a:gd name="connsiteX5" fmla="*/ 4523991 w 6541050"/>
                <a:gd name="connsiteY5" fmla="*/ 265022 h 4702549"/>
                <a:gd name="connsiteX6" fmla="*/ 5411497 w 6541050"/>
                <a:gd name="connsiteY6" fmla="*/ 1018057 h 4702549"/>
                <a:gd name="connsiteX7" fmla="*/ 4470203 w 6541050"/>
                <a:gd name="connsiteY7" fmla="*/ 1824881 h 4702549"/>
                <a:gd name="connsiteX8" fmla="*/ 1767344 w 6541050"/>
                <a:gd name="connsiteY8" fmla="*/ 3008220 h 4702549"/>
                <a:gd name="connsiteX9" fmla="*/ 6541050 w 6541050"/>
                <a:gd name="connsiteY9" fmla="*/ 4702549 h 4702549"/>
                <a:gd name="connsiteX10" fmla="*/ 2237990 w 6541050"/>
                <a:gd name="connsiteY10" fmla="*/ 4702549 h 4702549"/>
                <a:gd name="connsiteX11" fmla="*/ 59567 w 6541050"/>
                <a:gd name="connsiteY11" fmla="*/ 3209926 h 4702549"/>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24183 h 4716806"/>
                <a:gd name="connsiteX1" fmla="*/ 1323591 w 6541050"/>
                <a:gd name="connsiteY1" fmla="*/ 1946713 h 4716806"/>
                <a:gd name="connsiteX2" fmla="*/ 4214709 w 6541050"/>
                <a:gd name="connsiteY2" fmla="*/ 1395385 h 4716806"/>
                <a:gd name="connsiteX3" fmla="*/ 2991026 w 6541050"/>
                <a:gd name="connsiteY3" fmla="*/ 602009 h 4716806"/>
                <a:gd name="connsiteX4" fmla="*/ 4618121 w 6541050"/>
                <a:gd name="connsiteY4" fmla="*/ 23785 h 4716806"/>
                <a:gd name="connsiteX5" fmla="*/ 5451838 w 6541050"/>
                <a:gd name="connsiteY5" fmla="*/ 131362 h 4716806"/>
                <a:gd name="connsiteX6" fmla="*/ 5411497 w 6541050"/>
                <a:gd name="connsiteY6" fmla="*/ 1032314 h 4716806"/>
                <a:gd name="connsiteX7" fmla="*/ 4470203 w 6541050"/>
                <a:gd name="connsiteY7" fmla="*/ 1839138 h 4716806"/>
                <a:gd name="connsiteX8" fmla="*/ 1767344 w 6541050"/>
                <a:gd name="connsiteY8" fmla="*/ 3022477 h 4716806"/>
                <a:gd name="connsiteX9" fmla="*/ 6541050 w 6541050"/>
                <a:gd name="connsiteY9" fmla="*/ 4716806 h 4716806"/>
                <a:gd name="connsiteX10" fmla="*/ 2237990 w 6541050"/>
                <a:gd name="connsiteY10" fmla="*/ 4716806 h 4716806"/>
                <a:gd name="connsiteX11" fmla="*/ 59567 w 6541050"/>
                <a:gd name="connsiteY11" fmla="*/ 3224183 h 4716806"/>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213694 h 4706317"/>
                <a:gd name="connsiteX1" fmla="*/ 1323591 w 6541050"/>
                <a:gd name="connsiteY1" fmla="*/ 1936224 h 4706317"/>
                <a:gd name="connsiteX2" fmla="*/ 4214709 w 6541050"/>
                <a:gd name="connsiteY2" fmla="*/ 1384896 h 4706317"/>
                <a:gd name="connsiteX3" fmla="*/ 2991026 w 6541050"/>
                <a:gd name="connsiteY3" fmla="*/ 591520 h 4706317"/>
                <a:gd name="connsiteX4" fmla="*/ 4618121 w 6541050"/>
                <a:gd name="connsiteY4" fmla="*/ 13296 h 4706317"/>
                <a:gd name="connsiteX5" fmla="*/ 5182897 w 6541050"/>
                <a:gd name="connsiteY5" fmla="*/ 201555 h 4706317"/>
                <a:gd name="connsiteX6" fmla="*/ 5411497 w 6541050"/>
                <a:gd name="connsiteY6" fmla="*/ 1021825 h 4706317"/>
                <a:gd name="connsiteX7" fmla="*/ 4470203 w 6541050"/>
                <a:gd name="connsiteY7" fmla="*/ 1828649 h 4706317"/>
                <a:gd name="connsiteX8" fmla="*/ 1767344 w 6541050"/>
                <a:gd name="connsiteY8" fmla="*/ 3011988 h 4706317"/>
                <a:gd name="connsiteX9" fmla="*/ 6541050 w 6541050"/>
                <a:gd name="connsiteY9" fmla="*/ 4706317 h 4706317"/>
                <a:gd name="connsiteX10" fmla="*/ 2237990 w 6541050"/>
                <a:gd name="connsiteY10" fmla="*/ 4706317 h 4706317"/>
                <a:gd name="connsiteX11" fmla="*/ 59567 w 6541050"/>
                <a:gd name="connsiteY11" fmla="*/ 3213694 h 4706317"/>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77289 h 4669912"/>
                <a:gd name="connsiteX1" fmla="*/ 1323591 w 6541050"/>
                <a:gd name="connsiteY1" fmla="*/ 1899819 h 4669912"/>
                <a:gd name="connsiteX2" fmla="*/ 4214709 w 6541050"/>
                <a:gd name="connsiteY2" fmla="*/ 1348491 h 4669912"/>
                <a:gd name="connsiteX3" fmla="*/ 2991026 w 6541050"/>
                <a:gd name="connsiteY3" fmla="*/ 555115 h 4669912"/>
                <a:gd name="connsiteX4" fmla="*/ 4577779 w 6541050"/>
                <a:gd name="connsiteY4" fmla="*/ 17232 h 4669912"/>
                <a:gd name="connsiteX5" fmla="*/ 5182897 w 6541050"/>
                <a:gd name="connsiteY5" fmla="*/ 165150 h 4669912"/>
                <a:gd name="connsiteX6" fmla="*/ 5411497 w 6541050"/>
                <a:gd name="connsiteY6" fmla="*/ 985420 h 4669912"/>
                <a:gd name="connsiteX7" fmla="*/ 4470203 w 6541050"/>
                <a:gd name="connsiteY7" fmla="*/ 1792244 h 4669912"/>
                <a:gd name="connsiteX8" fmla="*/ 1767344 w 6541050"/>
                <a:gd name="connsiteY8" fmla="*/ 2975583 h 4669912"/>
                <a:gd name="connsiteX9" fmla="*/ 6541050 w 6541050"/>
                <a:gd name="connsiteY9" fmla="*/ 4669912 h 4669912"/>
                <a:gd name="connsiteX10" fmla="*/ 2237990 w 6541050"/>
                <a:gd name="connsiteY10" fmla="*/ 4669912 h 4669912"/>
                <a:gd name="connsiteX11" fmla="*/ 59567 w 6541050"/>
                <a:gd name="connsiteY11" fmla="*/ 3177289 h 4669912"/>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59567 w 6541050"/>
                <a:gd name="connsiteY0" fmla="*/ 3160057 h 4652680"/>
                <a:gd name="connsiteX1" fmla="*/ 1323591 w 6541050"/>
                <a:gd name="connsiteY1" fmla="*/ 1882587 h 4652680"/>
                <a:gd name="connsiteX2" fmla="*/ 4214709 w 6541050"/>
                <a:gd name="connsiteY2" fmla="*/ 1331259 h 4652680"/>
                <a:gd name="connsiteX3" fmla="*/ 2991026 w 6541050"/>
                <a:gd name="connsiteY3" fmla="*/ 537883 h 4652680"/>
                <a:gd name="connsiteX4" fmla="*/ 4577779 w 6541050"/>
                <a:gd name="connsiteY4" fmla="*/ 0 h 4652680"/>
                <a:gd name="connsiteX5" fmla="*/ 5182897 w 6541050"/>
                <a:gd name="connsiteY5" fmla="*/ 147918 h 4652680"/>
                <a:gd name="connsiteX6" fmla="*/ 5411497 w 6541050"/>
                <a:gd name="connsiteY6" fmla="*/ 968188 h 4652680"/>
                <a:gd name="connsiteX7" fmla="*/ 4470203 w 6541050"/>
                <a:gd name="connsiteY7" fmla="*/ 1775012 h 4652680"/>
                <a:gd name="connsiteX8" fmla="*/ 1767344 w 6541050"/>
                <a:gd name="connsiteY8" fmla="*/ 2958351 h 4652680"/>
                <a:gd name="connsiteX9" fmla="*/ 6541050 w 6541050"/>
                <a:gd name="connsiteY9" fmla="*/ 4652680 h 4652680"/>
                <a:gd name="connsiteX10" fmla="*/ 2237990 w 6541050"/>
                <a:gd name="connsiteY10" fmla="*/ 4652680 h 4652680"/>
                <a:gd name="connsiteX11" fmla="*/ 59567 w 6541050"/>
                <a:gd name="connsiteY11" fmla="*/ 3160057 h 4652680"/>
                <a:gd name="connsiteX0" fmla="*/ 43216 w 6524699"/>
                <a:gd name="connsiteY0" fmla="*/ 3160057 h 4652680"/>
                <a:gd name="connsiteX1" fmla="*/ 1307240 w 6524699"/>
                <a:gd name="connsiteY1" fmla="*/ 1882587 h 4652680"/>
                <a:gd name="connsiteX2" fmla="*/ 4198358 w 6524699"/>
                <a:gd name="connsiteY2" fmla="*/ 1331259 h 4652680"/>
                <a:gd name="connsiteX3" fmla="*/ 2974675 w 6524699"/>
                <a:gd name="connsiteY3" fmla="*/ 537883 h 4652680"/>
                <a:gd name="connsiteX4" fmla="*/ 4561428 w 6524699"/>
                <a:gd name="connsiteY4" fmla="*/ 0 h 4652680"/>
                <a:gd name="connsiteX5" fmla="*/ 5166546 w 6524699"/>
                <a:gd name="connsiteY5" fmla="*/ 147918 h 4652680"/>
                <a:gd name="connsiteX6" fmla="*/ 5395146 w 6524699"/>
                <a:gd name="connsiteY6" fmla="*/ 968188 h 4652680"/>
                <a:gd name="connsiteX7" fmla="*/ 4453852 w 6524699"/>
                <a:gd name="connsiteY7" fmla="*/ 1775012 h 4652680"/>
                <a:gd name="connsiteX8" fmla="*/ 1750993 w 6524699"/>
                <a:gd name="connsiteY8" fmla="*/ 2958351 h 4652680"/>
                <a:gd name="connsiteX9" fmla="*/ 6524699 w 6524699"/>
                <a:gd name="connsiteY9" fmla="*/ 4652680 h 4652680"/>
                <a:gd name="connsiteX10" fmla="*/ 2221639 w 6524699"/>
                <a:gd name="connsiteY10" fmla="*/ 4652680 h 4652680"/>
                <a:gd name="connsiteX11" fmla="*/ 43216 w 6524699"/>
                <a:gd name="connsiteY11" fmla="*/ 3160057 h 4652680"/>
                <a:gd name="connsiteX0" fmla="*/ 70641 w 6552124"/>
                <a:gd name="connsiteY0" fmla="*/ 3160057 h 4652680"/>
                <a:gd name="connsiteX1" fmla="*/ 1334665 w 6552124"/>
                <a:gd name="connsiteY1" fmla="*/ 1882587 h 4652680"/>
                <a:gd name="connsiteX2" fmla="*/ 4225783 w 6552124"/>
                <a:gd name="connsiteY2" fmla="*/ 1331259 h 4652680"/>
                <a:gd name="connsiteX3" fmla="*/ 3002100 w 6552124"/>
                <a:gd name="connsiteY3" fmla="*/ 537883 h 4652680"/>
                <a:gd name="connsiteX4" fmla="*/ 4588853 w 6552124"/>
                <a:gd name="connsiteY4" fmla="*/ 0 h 4652680"/>
                <a:gd name="connsiteX5" fmla="*/ 5193971 w 6552124"/>
                <a:gd name="connsiteY5" fmla="*/ 147918 h 4652680"/>
                <a:gd name="connsiteX6" fmla="*/ 5422571 w 6552124"/>
                <a:gd name="connsiteY6" fmla="*/ 968188 h 4652680"/>
                <a:gd name="connsiteX7" fmla="*/ 4481277 w 6552124"/>
                <a:gd name="connsiteY7" fmla="*/ 1775012 h 4652680"/>
                <a:gd name="connsiteX8" fmla="*/ 1778418 w 6552124"/>
                <a:gd name="connsiteY8" fmla="*/ 2958351 h 4652680"/>
                <a:gd name="connsiteX9" fmla="*/ 6552124 w 6552124"/>
                <a:gd name="connsiteY9" fmla="*/ 4652680 h 4652680"/>
                <a:gd name="connsiteX10" fmla="*/ 2249064 w 6552124"/>
                <a:gd name="connsiteY10" fmla="*/ 4652680 h 4652680"/>
                <a:gd name="connsiteX11" fmla="*/ 70641 w 6552124"/>
                <a:gd name="connsiteY11" fmla="*/ 3160057 h 4652680"/>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193602 h 4686225"/>
                <a:gd name="connsiteX1" fmla="*/ 1334665 w 6552124"/>
                <a:gd name="connsiteY1" fmla="*/ 1916132 h 4686225"/>
                <a:gd name="connsiteX2" fmla="*/ 4225783 w 6552124"/>
                <a:gd name="connsiteY2" fmla="*/ 1364804 h 4686225"/>
                <a:gd name="connsiteX3" fmla="*/ 3002100 w 6552124"/>
                <a:gd name="connsiteY3" fmla="*/ 571428 h 4686225"/>
                <a:gd name="connsiteX4" fmla="*/ 4588853 w 6552124"/>
                <a:gd name="connsiteY4" fmla="*/ 33545 h 4686225"/>
                <a:gd name="connsiteX5" fmla="*/ 5499659 w 6552124"/>
                <a:gd name="connsiteY5" fmla="*/ 49788 h 4686225"/>
                <a:gd name="connsiteX6" fmla="*/ 5193971 w 6552124"/>
                <a:gd name="connsiteY6" fmla="*/ 181463 h 4686225"/>
                <a:gd name="connsiteX7" fmla="*/ 5422571 w 6552124"/>
                <a:gd name="connsiteY7" fmla="*/ 1001733 h 4686225"/>
                <a:gd name="connsiteX8" fmla="*/ 4481277 w 6552124"/>
                <a:gd name="connsiteY8" fmla="*/ 1808557 h 4686225"/>
                <a:gd name="connsiteX9" fmla="*/ 1778418 w 6552124"/>
                <a:gd name="connsiteY9" fmla="*/ 2991896 h 4686225"/>
                <a:gd name="connsiteX10" fmla="*/ 6552124 w 6552124"/>
                <a:gd name="connsiteY10" fmla="*/ 4686225 h 4686225"/>
                <a:gd name="connsiteX11" fmla="*/ 2249064 w 6552124"/>
                <a:gd name="connsiteY11" fmla="*/ 4686225 h 4686225"/>
                <a:gd name="connsiteX12" fmla="*/ 70641 w 6552124"/>
                <a:gd name="connsiteY12" fmla="*/ 3193602 h 4686225"/>
                <a:gd name="connsiteX0" fmla="*/ 70641 w 6552124"/>
                <a:gd name="connsiteY0" fmla="*/ 3203877 h 4696500"/>
                <a:gd name="connsiteX1" fmla="*/ 1334665 w 6552124"/>
                <a:gd name="connsiteY1" fmla="*/ 1926407 h 4696500"/>
                <a:gd name="connsiteX2" fmla="*/ 4225783 w 6552124"/>
                <a:gd name="connsiteY2" fmla="*/ 1375079 h 4696500"/>
                <a:gd name="connsiteX3" fmla="*/ 3002100 w 6552124"/>
                <a:gd name="connsiteY3" fmla="*/ 581703 h 4696500"/>
                <a:gd name="connsiteX4" fmla="*/ 4661281 w 6552124"/>
                <a:gd name="connsiteY4" fmla="*/ 30240 h 4696500"/>
                <a:gd name="connsiteX5" fmla="*/ 5499659 w 6552124"/>
                <a:gd name="connsiteY5" fmla="*/ 60063 h 4696500"/>
                <a:gd name="connsiteX6" fmla="*/ 5193971 w 6552124"/>
                <a:gd name="connsiteY6" fmla="*/ 191738 h 4696500"/>
                <a:gd name="connsiteX7" fmla="*/ 5422571 w 6552124"/>
                <a:gd name="connsiteY7" fmla="*/ 1012008 h 4696500"/>
                <a:gd name="connsiteX8" fmla="*/ 4481277 w 6552124"/>
                <a:gd name="connsiteY8" fmla="*/ 1818832 h 4696500"/>
                <a:gd name="connsiteX9" fmla="*/ 1778418 w 6552124"/>
                <a:gd name="connsiteY9" fmla="*/ 3002171 h 4696500"/>
                <a:gd name="connsiteX10" fmla="*/ 6552124 w 6552124"/>
                <a:gd name="connsiteY10" fmla="*/ 4696500 h 4696500"/>
                <a:gd name="connsiteX11" fmla="*/ 2249064 w 6552124"/>
                <a:gd name="connsiteY11" fmla="*/ 4696500 h 4696500"/>
                <a:gd name="connsiteX12" fmla="*/ 70641 w 6552124"/>
                <a:gd name="connsiteY12" fmla="*/ 3203877 h 4696500"/>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211048 h 4703671"/>
                <a:gd name="connsiteX1" fmla="*/ 1334665 w 6552124"/>
                <a:gd name="connsiteY1" fmla="*/ 1933578 h 4703671"/>
                <a:gd name="connsiteX2" fmla="*/ 4225783 w 6552124"/>
                <a:gd name="connsiteY2" fmla="*/ 1382250 h 4703671"/>
                <a:gd name="connsiteX3" fmla="*/ 3002100 w 6552124"/>
                <a:gd name="connsiteY3" fmla="*/ 588874 h 4703671"/>
                <a:gd name="connsiteX4" fmla="*/ 4634121 w 6552124"/>
                <a:gd name="connsiteY4" fmla="*/ 28358 h 4703671"/>
                <a:gd name="connsiteX5" fmla="*/ 5499659 w 6552124"/>
                <a:gd name="connsiteY5" fmla="*/ 67234 h 4703671"/>
                <a:gd name="connsiteX6" fmla="*/ 5193971 w 6552124"/>
                <a:gd name="connsiteY6" fmla="*/ 198909 h 4703671"/>
                <a:gd name="connsiteX7" fmla="*/ 5422571 w 6552124"/>
                <a:gd name="connsiteY7" fmla="*/ 1019179 h 4703671"/>
                <a:gd name="connsiteX8" fmla="*/ 4481277 w 6552124"/>
                <a:gd name="connsiteY8" fmla="*/ 1826003 h 4703671"/>
                <a:gd name="connsiteX9" fmla="*/ 1778418 w 6552124"/>
                <a:gd name="connsiteY9" fmla="*/ 3009342 h 4703671"/>
                <a:gd name="connsiteX10" fmla="*/ 6552124 w 6552124"/>
                <a:gd name="connsiteY10" fmla="*/ 4703671 h 4703671"/>
                <a:gd name="connsiteX11" fmla="*/ 2249064 w 6552124"/>
                <a:gd name="connsiteY11" fmla="*/ 4703671 h 4703671"/>
                <a:gd name="connsiteX12" fmla="*/ 70641 w 6552124"/>
                <a:gd name="connsiteY12" fmla="*/ 3211048 h 4703671"/>
                <a:gd name="connsiteX0" fmla="*/ 70641 w 6552124"/>
                <a:gd name="connsiteY0" fmla="*/ 3533230 h 5025853"/>
                <a:gd name="connsiteX1" fmla="*/ 1334665 w 6552124"/>
                <a:gd name="connsiteY1" fmla="*/ 2255760 h 5025853"/>
                <a:gd name="connsiteX2" fmla="*/ 4225783 w 6552124"/>
                <a:gd name="connsiteY2" fmla="*/ 1704432 h 5025853"/>
                <a:gd name="connsiteX3" fmla="*/ 3002100 w 6552124"/>
                <a:gd name="connsiteY3" fmla="*/ 911056 h 5025853"/>
                <a:gd name="connsiteX4" fmla="*/ 4634121 w 6552124"/>
                <a:gd name="connsiteY4" fmla="*/ 350540 h 5025853"/>
                <a:gd name="connsiteX5" fmla="*/ 4884023 w 6552124"/>
                <a:gd name="connsiteY5" fmla="*/ 119 h 5025853"/>
                <a:gd name="connsiteX6" fmla="*/ 5499659 w 6552124"/>
                <a:gd name="connsiteY6" fmla="*/ 389416 h 5025853"/>
                <a:gd name="connsiteX7" fmla="*/ 5193971 w 6552124"/>
                <a:gd name="connsiteY7" fmla="*/ 521091 h 5025853"/>
                <a:gd name="connsiteX8" fmla="*/ 5422571 w 6552124"/>
                <a:gd name="connsiteY8" fmla="*/ 1341361 h 5025853"/>
                <a:gd name="connsiteX9" fmla="*/ 4481277 w 6552124"/>
                <a:gd name="connsiteY9" fmla="*/ 2148185 h 5025853"/>
                <a:gd name="connsiteX10" fmla="*/ 1778418 w 6552124"/>
                <a:gd name="connsiteY10" fmla="*/ 3331524 h 5025853"/>
                <a:gd name="connsiteX11" fmla="*/ 6552124 w 6552124"/>
                <a:gd name="connsiteY11" fmla="*/ 5025853 h 5025853"/>
                <a:gd name="connsiteX12" fmla="*/ 2249064 w 6552124"/>
                <a:gd name="connsiteY12" fmla="*/ 5025853 h 5025853"/>
                <a:gd name="connsiteX13" fmla="*/ 70641 w 6552124"/>
                <a:gd name="connsiteY13" fmla="*/ 3533230 h 5025853"/>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8504 h 5051127"/>
                <a:gd name="connsiteX1" fmla="*/ 1334665 w 6552124"/>
                <a:gd name="connsiteY1" fmla="*/ 2281034 h 5051127"/>
                <a:gd name="connsiteX2" fmla="*/ 4225783 w 6552124"/>
                <a:gd name="connsiteY2" fmla="*/ 1729706 h 5051127"/>
                <a:gd name="connsiteX3" fmla="*/ 3002100 w 6552124"/>
                <a:gd name="connsiteY3" fmla="*/ 936330 h 5051127"/>
                <a:gd name="connsiteX4" fmla="*/ 4634121 w 6552124"/>
                <a:gd name="connsiteY4" fmla="*/ 375814 h 5051127"/>
                <a:gd name="connsiteX5" fmla="*/ 4884023 w 6552124"/>
                <a:gd name="connsiteY5" fmla="*/ 25393 h 5051127"/>
                <a:gd name="connsiteX6" fmla="*/ 5658094 w 6552124"/>
                <a:gd name="connsiteY6" fmla="*/ 52554 h 5051127"/>
                <a:gd name="connsiteX7" fmla="*/ 5499659 w 6552124"/>
                <a:gd name="connsiteY7" fmla="*/ 414690 h 5051127"/>
                <a:gd name="connsiteX8" fmla="*/ 5193971 w 6552124"/>
                <a:gd name="connsiteY8" fmla="*/ 546365 h 5051127"/>
                <a:gd name="connsiteX9" fmla="*/ 5422571 w 6552124"/>
                <a:gd name="connsiteY9" fmla="*/ 1366635 h 5051127"/>
                <a:gd name="connsiteX10" fmla="*/ 4481277 w 6552124"/>
                <a:gd name="connsiteY10" fmla="*/ 2173459 h 5051127"/>
                <a:gd name="connsiteX11" fmla="*/ 1778418 w 6552124"/>
                <a:gd name="connsiteY11" fmla="*/ 3356798 h 5051127"/>
                <a:gd name="connsiteX12" fmla="*/ 6552124 w 6552124"/>
                <a:gd name="connsiteY12" fmla="*/ 5051127 h 5051127"/>
                <a:gd name="connsiteX13" fmla="*/ 2249064 w 6552124"/>
                <a:gd name="connsiteY13" fmla="*/ 5051127 h 5051127"/>
                <a:gd name="connsiteX14" fmla="*/ 70641 w 6552124"/>
                <a:gd name="connsiteY14" fmla="*/ 3558504 h 5051127"/>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499659 w 6552124"/>
                <a:gd name="connsiteY7" fmla="*/ 412054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3555868 h 5048491"/>
                <a:gd name="connsiteX1" fmla="*/ 1334665 w 6552124"/>
                <a:gd name="connsiteY1" fmla="*/ 2278398 h 5048491"/>
                <a:gd name="connsiteX2" fmla="*/ 4225783 w 6552124"/>
                <a:gd name="connsiteY2" fmla="*/ 1727070 h 5048491"/>
                <a:gd name="connsiteX3" fmla="*/ 3002100 w 6552124"/>
                <a:gd name="connsiteY3" fmla="*/ 933694 h 5048491"/>
                <a:gd name="connsiteX4" fmla="*/ 4634121 w 6552124"/>
                <a:gd name="connsiteY4" fmla="*/ 373178 h 5048491"/>
                <a:gd name="connsiteX5" fmla="*/ 4874969 w 6552124"/>
                <a:gd name="connsiteY5" fmla="*/ 27284 h 5048491"/>
                <a:gd name="connsiteX6" fmla="*/ 5658094 w 6552124"/>
                <a:gd name="connsiteY6" fmla="*/ 49918 h 5048491"/>
                <a:gd name="connsiteX7" fmla="*/ 5508712 w 6552124"/>
                <a:gd name="connsiteY7" fmla="*/ 430161 h 5048491"/>
                <a:gd name="connsiteX8" fmla="*/ 5193971 w 6552124"/>
                <a:gd name="connsiteY8" fmla="*/ 543729 h 5048491"/>
                <a:gd name="connsiteX9" fmla="*/ 5422571 w 6552124"/>
                <a:gd name="connsiteY9" fmla="*/ 1363999 h 5048491"/>
                <a:gd name="connsiteX10" fmla="*/ 4481277 w 6552124"/>
                <a:gd name="connsiteY10" fmla="*/ 2170823 h 5048491"/>
                <a:gd name="connsiteX11" fmla="*/ 1778418 w 6552124"/>
                <a:gd name="connsiteY11" fmla="*/ 3354162 h 5048491"/>
                <a:gd name="connsiteX12" fmla="*/ 6552124 w 6552124"/>
                <a:gd name="connsiteY12" fmla="*/ 5048491 h 5048491"/>
                <a:gd name="connsiteX13" fmla="*/ 2249064 w 6552124"/>
                <a:gd name="connsiteY13" fmla="*/ 5048491 h 5048491"/>
                <a:gd name="connsiteX14" fmla="*/ 70641 w 6552124"/>
                <a:gd name="connsiteY14" fmla="*/ 3555868 h 5048491"/>
                <a:gd name="connsiteX0" fmla="*/ 70641 w 6552124"/>
                <a:gd name="connsiteY0" fmla="*/ 4094446 h 5587069"/>
                <a:gd name="connsiteX1" fmla="*/ 1334665 w 6552124"/>
                <a:gd name="connsiteY1" fmla="*/ 2816976 h 5587069"/>
                <a:gd name="connsiteX2" fmla="*/ 4225783 w 6552124"/>
                <a:gd name="connsiteY2" fmla="*/ 2265648 h 5587069"/>
                <a:gd name="connsiteX3" fmla="*/ 3002100 w 6552124"/>
                <a:gd name="connsiteY3" fmla="*/ 1472272 h 5587069"/>
                <a:gd name="connsiteX4" fmla="*/ 4634121 w 6552124"/>
                <a:gd name="connsiteY4" fmla="*/ 911756 h 5587069"/>
                <a:gd name="connsiteX5" fmla="*/ 4874969 w 6552124"/>
                <a:gd name="connsiteY5" fmla="*/ 565862 h 5587069"/>
                <a:gd name="connsiteX6" fmla="*/ 5508712 w 6552124"/>
                <a:gd name="connsiteY6" fmla="*/ 20 h 5587069"/>
                <a:gd name="connsiteX7" fmla="*/ 5658094 w 6552124"/>
                <a:gd name="connsiteY7" fmla="*/ 588496 h 5587069"/>
                <a:gd name="connsiteX8" fmla="*/ 5508712 w 6552124"/>
                <a:gd name="connsiteY8" fmla="*/ 968739 h 5587069"/>
                <a:gd name="connsiteX9" fmla="*/ 5193971 w 6552124"/>
                <a:gd name="connsiteY9" fmla="*/ 1082307 h 5587069"/>
                <a:gd name="connsiteX10" fmla="*/ 5422571 w 6552124"/>
                <a:gd name="connsiteY10" fmla="*/ 1902577 h 5587069"/>
                <a:gd name="connsiteX11" fmla="*/ 4481277 w 6552124"/>
                <a:gd name="connsiteY11" fmla="*/ 2709401 h 5587069"/>
                <a:gd name="connsiteX12" fmla="*/ 1778418 w 6552124"/>
                <a:gd name="connsiteY12" fmla="*/ 3892740 h 5587069"/>
                <a:gd name="connsiteX13" fmla="*/ 6552124 w 6552124"/>
                <a:gd name="connsiteY13" fmla="*/ 5587069 h 5587069"/>
                <a:gd name="connsiteX14" fmla="*/ 2249064 w 6552124"/>
                <a:gd name="connsiteY14" fmla="*/ 5587069 h 5587069"/>
                <a:gd name="connsiteX15" fmla="*/ 70641 w 6552124"/>
                <a:gd name="connsiteY15" fmla="*/ 4094446 h 5587069"/>
                <a:gd name="connsiteX0" fmla="*/ 70641 w 6552124"/>
                <a:gd name="connsiteY0" fmla="*/ 4095830 h 5588453"/>
                <a:gd name="connsiteX1" fmla="*/ 1334665 w 6552124"/>
                <a:gd name="connsiteY1" fmla="*/ 2818360 h 5588453"/>
                <a:gd name="connsiteX2" fmla="*/ 4225783 w 6552124"/>
                <a:gd name="connsiteY2" fmla="*/ 2267032 h 5588453"/>
                <a:gd name="connsiteX3" fmla="*/ 3002100 w 6552124"/>
                <a:gd name="connsiteY3" fmla="*/ 1473656 h 5588453"/>
                <a:gd name="connsiteX4" fmla="*/ 4634121 w 6552124"/>
                <a:gd name="connsiteY4" fmla="*/ 913140 h 5588453"/>
                <a:gd name="connsiteX5" fmla="*/ 4874969 w 6552124"/>
                <a:gd name="connsiteY5" fmla="*/ 567246 h 5588453"/>
                <a:gd name="connsiteX6" fmla="*/ 4408716 w 6552124"/>
                <a:gd name="connsiteY6" fmla="*/ 485765 h 5588453"/>
                <a:gd name="connsiteX7" fmla="*/ 5508712 w 6552124"/>
                <a:gd name="connsiteY7" fmla="*/ 1404 h 5588453"/>
                <a:gd name="connsiteX8" fmla="*/ 5658094 w 6552124"/>
                <a:gd name="connsiteY8" fmla="*/ 589880 h 5588453"/>
                <a:gd name="connsiteX9" fmla="*/ 5508712 w 6552124"/>
                <a:gd name="connsiteY9" fmla="*/ 970123 h 5588453"/>
                <a:gd name="connsiteX10" fmla="*/ 5193971 w 6552124"/>
                <a:gd name="connsiteY10" fmla="*/ 1083691 h 5588453"/>
                <a:gd name="connsiteX11" fmla="*/ 5422571 w 6552124"/>
                <a:gd name="connsiteY11" fmla="*/ 1903961 h 5588453"/>
                <a:gd name="connsiteX12" fmla="*/ 4481277 w 6552124"/>
                <a:gd name="connsiteY12" fmla="*/ 2710785 h 5588453"/>
                <a:gd name="connsiteX13" fmla="*/ 1778418 w 6552124"/>
                <a:gd name="connsiteY13" fmla="*/ 3894124 h 5588453"/>
                <a:gd name="connsiteX14" fmla="*/ 6552124 w 6552124"/>
                <a:gd name="connsiteY14" fmla="*/ 5588453 h 5588453"/>
                <a:gd name="connsiteX15" fmla="*/ 2249064 w 6552124"/>
                <a:gd name="connsiteY15" fmla="*/ 5588453 h 5588453"/>
                <a:gd name="connsiteX16" fmla="*/ 70641 w 6552124"/>
                <a:gd name="connsiteY16" fmla="*/ 4095830 h 5588453"/>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408716 w 6552124"/>
                <a:gd name="connsiteY6" fmla="*/ 484479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544 h 5587167"/>
                <a:gd name="connsiteX1" fmla="*/ 1334665 w 6552124"/>
                <a:gd name="connsiteY1" fmla="*/ 2817074 h 5587167"/>
                <a:gd name="connsiteX2" fmla="*/ 4225783 w 6552124"/>
                <a:gd name="connsiteY2" fmla="*/ 2265746 h 5587167"/>
                <a:gd name="connsiteX3" fmla="*/ 3002100 w 6552124"/>
                <a:gd name="connsiteY3" fmla="*/ 1472370 h 5587167"/>
                <a:gd name="connsiteX4" fmla="*/ 4634121 w 6552124"/>
                <a:gd name="connsiteY4" fmla="*/ 911854 h 5587167"/>
                <a:gd name="connsiteX5" fmla="*/ 4874969 w 6552124"/>
                <a:gd name="connsiteY5" fmla="*/ 565960 h 5587167"/>
                <a:gd name="connsiteX6" fmla="*/ 4395136 w 6552124"/>
                <a:gd name="connsiteY6" fmla="*/ 507112 h 5587167"/>
                <a:gd name="connsiteX7" fmla="*/ 5508712 w 6552124"/>
                <a:gd name="connsiteY7" fmla="*/ 118 h 5587167"/>
                <a:gd name="connsiteX8" fmla="*/ 5993073 w 6552124"/>
                <a:gd name="connsiteY8" fmla="*/ 606700 h 5587167"/>
                <a:gd name="connsiteX9" fmla="*/ 5658094 w 6552124"/>
                <a:gd name="connsiteY9" fmla="*/ 588594 h 5587167"/>
                <a:gd name="connsiteX10" fmla="*/ 5508712 w 6552124"/>
                <a:gd name="connsiteY10" fmla="*/ 968837 h 5587167"/>
                <a:gd name="connsiteX11" fmla="*/ 5193971 w 6552124"/>
                <a:gd name="connsiteY11" fmla="*/ 1082405 h 5587167"/>
                <a:gd name="connsiteX12" fmla="*/ 5422571 w 6552124"/>
                <a:gd name="connsiteY12" fmla="*/ 1902675 h 5587167"/>
                <a:gd name="connsiteX13" fmla="*/ 4481277 w 6552124"/>
                <a:gd name="connsiteY13" fmla="*/ 2709499 h 5587167"/>
                <a:gd name="connsiteX14" fmla="*/ 1778418 w 6552124"/>
                <a:gd name="connsiteY14" fmla="*/ 3892838 h 5587167"/>
                <a:gd name="connsiteX15" fmla="*/ 6552124 w 6552124"/>
                <a:gd name="connsiteY15" fmla="*/ 5587167 h 5587167"/>
                <a:gd name="connsiteX16" fmla="*/ 2249064 w 6552124"/>
                <a:gd name="connsiteY16" fmla="*/ 5587167 h 5587167"/>
                <a:gd name="connsiteX17" fmla="*/ 70641 w 6552124"/>
                <a:gd name="connsiteY17" fmla="*/ 4094544 h 5587167"/>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3073 w 6552124"/>
                <a:gd name="connsiteY8" fmla="*/ 606582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58847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3374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02126 w 6552124"/>
                <a:gd name="connsiteY8" fmla="*/ 624690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5997599 w 6552124"/>
                <a:gd name="connsiteY8" fmla="*/ 597529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0205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8094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53567 w 6552124"/>
                <a:gd name="connsiteY9" fmla="*/ 62921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3546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5636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4690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20163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20163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08712 w 6552124"/>
                <a:gd name="connsiteY10" fmla="*/ 968719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72499 w 6552124"/>
                <a:gd name="connsiteY10" fmla="*/ 950612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481553 w 6552124"/>
                <a:gd name="connsiteY10" fmla="*/ 959666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193971 w 6552124"/>
                <a:gd name="connsiteY10" fmla="*/ 1082287 h 5587049"/>
                <a:gd name="connsiteX11" fmla="*/ 5422571 w 6552124"/>
                <a:gd name="connsiteY11" fmla="*/ 1902557 h 5587049"/>
                <a:gd name="connsiteX12" fmla="*/ 4481277 w 6552124"/>
                <a:gd name="connsiteY12" fmla="*/ 2709381 h 5587049"/>
                <a:gd name="connsiteX13" fmla="*/ 1778418 w 6552124"/>
                <a:gd name="connsiteY13" fmla="*/ 3892720 h 5587049"/>
                <a:gd name="connsiteX14" fmla="*/ 6552124 w 6552124"/>
                <a:gd name="connsiteY14" fmla="*/ 5587049 h 5587049"/>
                <a:gd name="connsiteX15" fmla="*/ 2249064 w 6552124"/>
                <a:gd name="connsiteY15" fmla="*/ 5587049 h 5587049"/>
                <a:gd name="connsiteX16" fmla="*/ 70641 w 6552124"/>
                <a:gd name="connsiteY16"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62620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26406 w 6552124"/>
                <a:gd name="connsiteY9" fmla="*/ 611109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53567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02055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193971 w 6552124"/>
                <a:gd name="connsiteY11" fmla="*/ 108228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4121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38647 w 6552124"/>
                <a:gd name="connsiteY4" fmla="*/ 947950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094426 h 5587049"/>
                <a:gd name="connsiteX1" fmla="*/ 1334665 w 6552124"/>
                <a:gd name="connsiteY1" fmla="*/ 2816956 h 5587049"/>
                <a:gd name="connsiteX2" fmla="*/ 4225783 w 6552124"/>
                <a:gd name="connsiteY2" fmla="*/ 2265628 h 5587049"/>
                <a:gd name="connsiteX3" fmla="*/ 3002100 w 6552124"/>
                <a:gd name="connsiteY3" fmla="*/ 1472252 h 5587049"/>
                <a:gd name="connsiteX4" fmla="*/ 4616013 w 6552124"/>
                <a:gd name="connsiteY4" fmla="*/ 911736 h 5587049"/>
                <a:gd name="connsiteX5" fmla="*/ 4874969 w 6552124"/>
                <a:gd name="connsiteY5" fmla="*/ 565842 h 5587049"/>
                <a:gd name="connsiteX6" fmla="*/ 4395136 w 6552124"/>
                <a:gd name="connsiteY6" fmla="*/ 506994 h 5587049"/>
                <a:gd name="connsiteX7" fmla="*/ 5508712 w 6552124"/>
                <a:gd name="connsiteY7" fmla="*/ 0 h 5587049"/>
                <a:gd name="connsiteX8" fmla="*/ 6020233 w 6552124"/>
                <a:gd name="connsiteY8" fmla="*/ 611109 h 5587049"/>
                <a:gd name="connsiteX9" fmla="*/ 5649040 w 6552124"/>
                <a:gd name="connsiteY9" fmla="*/ 611108 h 5587049"/>
                <a:gd name="connsiteX10" fmla="*/ 5513239 w 6552124"/>
                <a:gd name="connsiteY10" fmla="*/ 932507 h 5587049"/>
                <a:gd name="connsiteX11" fmla="*/ 5207551 w 6552124"/>
                <a:gd name="connsiteY11" fmla="*/ 1109447 h 5587049"/>
                <a:gd name="connsiteX12" fmla="*/ 5422571 w 6552124"/>
                <a:gd name="connsiteY12" fmla="*/ 1902557 h 5587049"/>
                <a:gd name="connsiteX13" fmla="*/ 4481277 w 6552124"/>
                <a:gd name="connsiteY13" fmla="*/ 2709381 h 5587049"/>
                <a:gd name="connsiteX14" fmla="*/ 1778418 w 6552124"/>
                <a:gd name="connsiteY14" fmla="*/ 3892720 h 5587049"/>
                <a:gd name="connsiteX15" fmla="*/ 6552124 w 6552124"/>
                <a:gd name="connsiteY15" fmla="*/ 5587049 h 5587049"/>
                <a:gd name="connsiteX16" fmla="*/ 2249064 w 6552124"/>
                <a:gd name="connsiteY16" fmla="*/ 5587049 h 5587049"/>
                <a:gd name="connsiteX17" fmla="*/ 70641 w 6552124"/>
                <a:gd name="connsiteY17" fmla="*/ 4094426 h 5587049"/>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420577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25408 h 5618031"/>
                <a:gd name="connsiteX1" fmla="*/ 1334665 w 6552124"/>
                <a:gd name="connsiteY1" fmla="*/ 2847938 h 5618031"/>
                <a:gd name="connsiteX2" fmla="*/ 4225783 w 6552124"/>
                <a:gd name="connsiteY2" fmla="*/ 2296610 h 5618031"/>
                <a:gd name="connsiteX3" fmla="*/ 3002100 w 6552124"/>
                <a:gd name="connsiteY3" fmla="*/ 1503234 h 5618031"/>
                <a:gd name="connsiteX4" fmla="*/ 4616013 w 6552124"/>
                <a:gd name="connsiteY4" fmla="*/ 942718 h 5618031"/>
                <a:gd name="connsiteX5" fmla="*/ 4874969 w 6552124"/>
                <a:gd name="connsiteY5" fmla="*/ 596824 h 5618031"/>
                <a:gd name="connsiteX6" fmla="*/ 4395136 w 6552124"/>
                <a:gd name="connsiteY6" fmla="*/ 537976 h 5618031"/>
                <a:gd name="connsiteX7" fmla="*/ 5368818 w 6552124"/>
                <a:gd name="connsiteY7" fmla="*/ 0 h 5618031"/>
                <a:gd name="connsiteX8" fmla="*/ 6020233 w 6552124"/>
                <a:gd name="connsiteY8" fmla="*/ 642091 h 5618031"/>
                <a:gd name="connsiteX9" fmla="*/ 5649040 w 6552124"/>
                <a:gd name="connsiteY9" fmla="*/ 642090 h 5618031"/>
                <a:gd name="connsiteX10" fmla="*/ 5513239 w 6552124"/>
                <a:gd name="connsiteY10" fmla="*/ 963489 h 5618031"/>
                <a:gd name="connsiteX11" fmla="*/ 5207551 w 6552124"/>
                <a:gd name="connsiteY11" fmla="*/ 1140429 h 5618031"/>
                <a:gd name="connsiteX12" fmla="*/ 5422571 w 6552124"/>
                <a:gd name="connsiteY12" fmla="*/ 1933539 h 5618031"/>
                <a:gd name="connsiteX13" fmla="*/ 4481277 w 6552124"/>
                <a:gd name="connsiteY13" fmla="*/ 2740363 h 5618031"/>
                <a:gd name="connsiteX14" fmla="*/ 1778418 w 6552124"/>
                <a:gd name="connsiteY14" fmla="*/ 3923702 h 5618031"/>
                <a:gd name="connsiteX15" fmla="*/ 6552124 w 6552124"/>
                <a:gd name="connsiteY15" fmla="*/ 5618031 h 5618031"/>
                <a:gd name="connsiteX16" fmla="*/ 2249064 w 6552124"/>
                <a:gd name="connsiteY16" fmla="*/ 5618031 h 5618031"/>
                <a:gd name="connsiteX17" fmla="*/ 70641 w 6552124"/>
                <a:gd name="connsiteY17" fmla="*/ 4125408 h 5618031"/>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 name="connsiteX0" fmla="*/ 70641 w 6552124"/>
                <a:gd name="connsiteY0" fmla="*/ 4141581 h 5634204"/>
                <a:gd name="connsiteX1" fmla="*/ 1334665 w 6552124"/>
                <a:gd name="connsiteY1" fmla="*/ 2864111 h 5634204"/>
                <a:gd name="connsiteX2" fmla="*/ 4225783 w 6552124"/>
                <a:gd name="connsiteY2" fmla="*/ 2312783 h 5634204"/>
                <a:gd name="connsiteX3" fmla="*/ 3002100 w 6552124"/>
                <a:gd name="connsiteY3" fmla="*/ 1519407 h 5634204"/>
                <a:gd name="connsiteX4" fmla="*/ 4616013 w 6552124"/>
                <a:gd name="connsiteY4" fmla="*/ 958891 h 5634204"/>
                <a:gd name="connsiteX5" fmla="*/ 4874969 w 6552124"/>
                <a:gd name="connsiteY5" fmla="*/ 612997 h 5634204"/>
                <a:gd name="connsiteX6" fmla="*/ 4395136 w 6552124"/>
                <a:gd name="connsiteY6" fmla="*/ 554149 h 5634204"/>
                <a:gd name="connsiteX7" fmla="*/ 5357317 w 6552124"/>
                <a:gd name="connsiteY7" fmla="*/ 0 h 5634204"/>
                <a:gd name="connsiteX8" fmla="*/ 6020233 w 6552124"/>
                <a:gd name="connsiteY8" fmla="*/ 658264 h 5634204"/>
                <a:gd name="connsiteX9" fmla="*/ 5649040 w 6552124"/>
                <a:gd name="connsiteY9" fmla="*/ 658263 h 5634204"/>
                <a:gd name="connsiteX10" fmla="*/ 5513239 w 6552124"/>
                <a:gd name="connsiteY10" fmla="*/ 979662 h 5634204"/>
                <a:gd name="connsiteX11" fmla="*/ 5207551 w 6552124"/>
                <a:gd name="connsiteY11" fmla="*/ 1156602 h 5634204"/>
                <a:gd name="connsiteX12" fmla="*/ 5422571 w 6552124"/>
                <a:gd name="connsiteY12" fmla="*/ 1949712 h 5634204"/>
                <a:gd name="connsiteX13" fmla="*/ 4481277 w 6552124"/>
                <a:gd name="connsiteY13" fmla="*/ 2756536 h 5634204"/>
                <a:gd name="connsiteX14" fmla="*/ 1778418 w 6552124"/>
                <a:gd name="connsiteY14" fmla="*/ 3939875 h 5634204"/>
                <a:gd name="connsiteX15" fmla="*/ 6552124 w 6552124"/>
                <a:gd name="connsiteY15" fmla="*/ 5634204 h 5634204"/>
                <a:gd name="connsiteX16" fmla="*/ 2249064 w 6552124"/>
                <a:gd name="connsiteY16" fmla="*/ 5634204 h 5634204"/>
                <a:gd name="connsiteX17" fmla="*/ 70641 w 6552124"/>
                <a:gd name="connsiteY17" fmla="*/ 4141581 h 563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2124" h="5634204">
                  <a:moveTo>
                    <a:pt x="70641" y="4141581"/>
                  </a:moveTo>
                  <a:cubicBezTo>
                    <a:pt x="-108653" y="3805404"/>
                    <a:pt x="-32452" y="3213735"/>
                    <a:pt x="1334665" y="2864111"/>
                  </a:cubicBezTo>
                  <a:cubicBezTo>
                    <a:pt x="2175106" y="2635512"/>
                    <a:pt x="3661006" y="2505524"/>
                    <a:pt x="4225783" y="2312783"/>
                  </a:cubicBezTo>
                  <a:cubicBezTo>
                    <a:pt x="5046054" y="2039360"/>
                    <a:pt x="3380858" y="1875754"/>
                    <a:pt x="3002100" y="1519407"/>
                  </a:cubicBezTo>
                  <a:cubicBezTo>
                    <a:pt x="2616221" y="1140226"/>
                    <a:pt x="4293284" y="999366"/>
                    <a:pt x="4616013" y="958891"/>
                  </a:cubicBezTo>
                  <a:cubicBezTo>
                    <a:pt x="4734263" y="938343"/>
                    <a:pt x="4830300" y="728740"/>
                    <a:pt x="4874969" y="612997"/>
                  </a:cubicBezTo>
                  <a:cubicBezTo>
                    <a:pt x="4765729" y="602879"/>
                    <a:pt x="4570169" y="566975"/>
                    <a:pt x="4395136" y="554149"/>
                  </a:cubicBezTo>
                  <a:lnTo>
                    <a:pt x="5357317" y="0"/>
                  </a:lnTo>
                  <a:lnTo>
                    <a:pt x="6020233" y="658264"/>
                  </a:lnTo>
                  <a:lnTo>
                    <a:pt x="5649040" y="658263"/>
                  </a:lnTo>
                  <a:cubicBezTo>
                    <a:pt x="5633197" y="794819"/>
                    <a:pt x="5586820" y="896606"/>
                    <a:pt x="5513239" y="979662"/>
                  </a:cubicBezTo>
                  <a:cubicBezTo>
                    <a:pt x="5439658" y="1062718"/>
                    <a:pt x="5340120" y="1123326"/>
                    <a:pt x="5207551" y="1156602"/>
                  </a:cubicBezTo>
                  <a:cubicBezTo>
                    <a:pt x="3736490" y="1525848"/>
                    <a:pt x="4448078" y="1302503"/>
                    <a:pt x="5422571" y="1949712"/>
                  </a:cubicBezTo>
                  <a:cubicBezTo>
                    <a:pt x="6014242" y="2326229"/>
                    <a:pt x="5188368" y="2595545"/>
                    <a:pt x="4481277" y="2756536"/>
                  </a:cubicBezTo>
                  <a:cubicBezTo>
                    <a:pt x="4039765" y="2886523"/>
                    <a:pt x="810230" y="3074782"/>
                    <a:pt x="1778418" y="3939875"/>
                  </a:cubicBezTo>
                  <a:cubicBezTo>
                    <a:pt x="3248630" y="4975299"/>
                    <a:pt x="5808054" y="5392157"/>
                    <a:pt x="6552124" y="5634204"/>
                  </a:cubicBezTo>
                  <a:lnTo>
                    <a:pt x="2249064" y="5634204"/>
                  </a:lnTo>
                  <a:cubicBezTo>
                    <a:pt x="1227088" y="5244240"/>
                    <a:pt x="353030" y="4598781"/>
                    <a:pt x="70641" y="4141581"/>
                  </a:cubicBez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65" name="Freeform 170">
              <a:extLst>
                <a:ext uri="{FF2B5EF4-FFF2-40B4-BE49-F238E27FC236}">
                  <a16:creationId xmlns:a16="http://schemas.microsoft.com/office/drawing/2014/main" id="{8260BE70-328A-F539-D019-70F6DC8A33D0}"/>
                </a:ext>
              </a:extLst>
            </p:cNvPr>
            <p:cNvSpPr/>
            <p:nvPr/>
          </p:nvSpPr>
          <p:spPr>
            <a:xfrm>
              <a:off x="3179067" y="1490459"/>
              <a:ext cx="4508350" cy="5337697"/>
            </a:xfrm>
            <a:custGeom>
              <a:avLst/>
              <a:gdLst>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153730 w 4448140"/>
                <a:gd name="connsiteY10" fmla="*/ 4975761 h 4975761"/>
                <a:gd name="connsiteX11" fmla="*/ 3224982 w 4448140"/>
                <a:gd name="connsiteY11"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153730 w 4448140"/>
                <a:gd name="connsiteY9" fmla="*/ 4975761 h 4975761"/>
                <a:gd name="connsiteX10" fmla="*/ 3224982 w 4448140"/>
                <a:gd name="connsiteY10" fmla="*/ 4963886 h 4975761"/>
                <a:gd name="connsiteX0" fmla="*/ 4448140 w 4448140"/>
                <a:gd name="connsiteY0" fmla="*/ 0 h 4975761"/>
                <a:gd name="connsiteX1" fmla="*/ 4103756 w 4448140"/>
                <a:gd name="connsiteY1" fmla="*/ 308759 h 4975761"/>
                <a:gd name="connsiteX2" fmla="*/ 2916223 w 4448140"/>
                <a:gd name="connsiteY2" fmla="*/ 665019 h 4975761"/>
                <a:gd name="connsiteX3" fmla="*/ 4341262 w 4448140"/>
                <a:gd name="connsiteY3" fmla="*/ 1413164 h 4975761"/>
                <a:gd name="connsiteX4" fmla="*/ 1324930 w 4448140"/>
                <a:gd name="connsiteY4" fmla="*/ 2244437 h 4975761"/>
                <a:gd name="connsiteX5" fmla="*/ 66145 w 4448140"/>
                <a:gd name="connsiteY5" fmla="*/ 2719450 h 4975761"/>
                <a:gd name="connsiteX6" fmla="*/ 3201231 w 4448140"/>
                <a:gd name="connsiteY6" fmla="*/ 4952011 h 4975761"/>
                <a:gd name="connsiteX7" fmla="*/ 3201231 w 4448140"/>
                <a:gd name="connsiteY7" fmla="*/ 4952011 h 4975761"/>
                <a:gd name="connsiteX8" fmla="*/ 3153730 w 4448140"/>
                <a:gd name="connsiteY8" fmla="*/ 4975761 h 4975761"/>
                <a:gd name="connsiteX9" fmla="*/ 3224982 w 4448140"/>
                <a:gd name="connsiteY9" fmla="*/ 4963886 h 4975761"/>
                <a:gd name="connsiteX0" fmla="*/ 4448140 w 4448140"/>
                <a:gd name="connsiteY0" fmla="*/ 0 h 4963886"/>
                <a:gd name="connsiteX1" fmla="*/ 4103756 w 4448140"/>
                <a:gd name="connsiteY1" fmla="*/ 308759 h 4963886"/>
                <a:gd name="connsiteX2" fmla="*/ 2916223 w 4448140"/>
                <a:gd name="connsiteY2" fmla="*/ 665019 h 4963886"/>
                <a:gd name="connsiteX3" fmla="*/ 4341262 w 4448140"/>
                <a:gd name="connsiteY3" fmla="*/ 1413164 h 4963886"/>
                <a:gd name="connsiteX4" fmla="*/ 1324930 w 4448140"/>
                <a:gd name="connsiteY4" fmla="*/ 2244437 h 4963886"/>
                <a:gd name="connsiteX5" fmla="*/ 66145 w 4448140"/>
                <a:gd name="connsiteY5" fmla="*/ 2719450 h 4963886"/>
                <a:gd name="connsiteX6" fmla="*/ 3201231 w 4448140"/>
                <a:gd name="connsiteY6" fmla="*/ 4952011 h 4963886"/>
                <a:gd name="connsiteX7" fmla="*/ 3201231 w 4448140"/>
                <a:gd name="connsiteY7" fmla="*/ 4952011 h 4963886"/>
                <a:gd name="connsiteX8" fmla="*/ 3224982 w 4448140"/>
                <a:gd name="connsiteY8" fmla="*/ 4963886 h 4963886"/>
                <a:gd name="connsiteX0" fmla="*/ 4448140 w 4448140"/>
                <a:gd name="connsiteY0" fmla="*/ 0 h 4952011"/>
                <a:gd name="connsiteX1" fmla="*/ 4103756 w 4448140"/>
                <a:gd name="connsiteY1" fmla="*/ 308759 h 4952011"/>
                <a:gd name="connsiteX2" fmla="*/ 2916223 w 4448140"/>
                <a:gd name="connsiteY2" fmla="*/ 665019 h 4952011"/>
                <a:gd name="connsiteX3" fmla="*/ 4341262 w 4448140"/>
                <a:gd name="connsiteY3" fmla="*/ 1413164 h 4952011"/>
                <a:gd name="connsiteX4" fmla="*/ 1324930 w 4448140"/>
                <a:gd name="connsiteY4" fmla="*/ 2244437 h 4952011"/>
                <a:gd name="connsiteX5" fmla="*/ 66145 w 4448140"/>
                <a:gd name="connsiteY5" fmla="*/ 2719450 h 4952011"/>
                <a:gd name="connsiteX6" fmla="*/ 3201231 w 4448140"/>
                <a:gd name="connsiteY6" fmla="*/ 4952011 h 4952011"/>
                <a:gd name="connsiteX7" fmla="*/ 3201231 w 4448140"/>
                <a:gd name="connsiteY7" fmla="*/ 4952011 h 4952011"/>
                <a:gd name="connsiteX0" fmla="*/ 4557343 w 4557343"/>
                <a:gd name="connsiteY0" fmla="*/ 0 h 4952011"/>
                <a:gd name="connsiteX1" fmla="*/ 4212959 w 4557343"/>
                <a:gd name="connsiteY1" fmla="*/ 308759 h 4952011"/>
                <a:gd name="connsiteX2" fmla="*/ 3025426 w 4557343"/>
                <a:gd name="connsiteY2" fmla="*/ 665019 h 4952011"/>
                <a:gd name="connsiteX3" fmla="*/ 4450465 w 4557343"/>
                <a:gd name="connsiteY3" fmla="*/ 1413164 h 4952011"/>
                <a:gd name="connsiteX4" fmla="*/ 1434133 w 4557343"/>
                <a:gd name="connsiteY4" fmla="*/ 2244437 h 4952011"/>
                <a:gd name="connsiteX5" fmla="*/ 61048 w 4557343"/>
                <a:gd name="connsiteY5" fmla="*/ 3056000 h 4952011"/>
                <a:gd name="connsiteX6" fmla="*/ 3310434 w 4557343"/>
                <a:gd name="connsiteY6" fmla="*/ 4952011 h 4952011"/>
                <a:gd name="connsiteX7" fmla="*/ 3310434 w 4557343"/>
                <a:gd name="connsiteY7" fmla="*/ 4952011 h 4952011"/>
                <a:gd name="connsiteX0" fmla="*/ 4612220 w 4612220"/>
                <a:gd name="connsiteY0" fmla="*/ 0 h 4952011"/>
                <a:gd name="connsiteX1" fmla="*/ 4267836 w 4612220"/>
                <a:gd name="connsiteY1" fmla="*/ 308759 h 4952011"/>
                <a:gd name="connsiteX2" fmla="*/ 3080303 w 4612220"/>
                <a:gd name="connsiteY2" fmla="*/ 665019 h 4952011"/>
                <a:gd name="connsiteX3" fmla="*/ 4505342 w 4612220"/>
                <a:gd name="connsiteY3" fmla="*/ 1413164 h 4952011"/>
                <a:gd name="connsiteX4" fmla="*/ 1489010 w 4612220"/>
                <a:gd name="connsiteY4" fmla="*/ 2244437 h 4952011"/>
                <a:gd name="connsiteX5" fmla="*/ 58775 w 4612220"/>
                <a:gd name="connsiteY5" fmla="*/ 3094100 h 4952011"/>
                <a:gd name="connsiteX6" fmla="*/ 3365311 w 4612220"/>
                <a:gd name="connsiteY6" fmla="*/ 4952011 h 4952011"/>
                <a:gd name="connsiteX7" fmla="*/ 3365311 w 4612220"/>
                <a:gd name="connsiteY7" fmla="*/ 4952011 h 4952011"/>
                <a:gd name="connsiteX0" fmla="*/ 4553445 w 4553445"/>
                <a:gd name="connsiteY0" fmla="*/ 0 h 4952011"/>
                <a:gd name="connsiteX1" fmla="*/ 4209061 w 4553445"/>
                <a:gd name="connsiteY1" fmla="*/ 308759 h 4952011"/>
                <a:gd name="connsiteX2" fmla="*/ 3021528 w 4553445"/>
                <a:gd name="connsiteY2" fmla="*/ 665019 h 4952011"/>
                <a:gd name="connsiteX3" fmla="*/ 4446567 w 4553445"/>
                <a:gd name="connsiteY3" fmla="*/ 1413164 h 4952011"/>
                <a:gd name="connsiteX4" fmla="*/ 0 w 4553445"/>
                <a:gd name="connsiteY4" fmla="*/ 3094100 h 4952011"/>
                <a:gd name="connsiteX5" fmla="*/ 3306536 w 4553445"/>
                <a:gd name="connsiteY5" fmla="*/ 4952011 h 4952011"/>
                <a:gd name="connsiteX6" fmla="*/ 3306536 w 4553445"/>
                <a:gd name="connsiteY6" fmla="*/ 4952011 h 4952011"/>
                <a:gd name="connsiteX0" fmla="*/ 4553705 w 4553705"/>
                <a:gd name="connsiteY0" fmla="*/ 0 h 4952011"/>
                <a:gd name="connsiteX1" fmla="*/ 4209321 w 4553705"/>
                <a:gd name="connsiteY1" fmla="*/ 308759 h 4952011"/>
                <a:gd name="connsiteX2" fmla="*/ 3021788 w 4553705"/>
                <a:gd name="connsiteY2" fmla="*/ 665019 h 4952011"/>
                <a:gd name="connsiteX3" fmla="*/ 4446827 w 4553705"/>
                <a:gd name="connsiteY3" fmla="*/ 1413164 h 4952011"/>
                <a:gd name="connsiteX4" fmla="*/ 260 w 4553705"/>
                <a:gd name="connsiteY4" fmla="*/ 3094100 h 4952011"/>
                <a:gd name="connsiteX5" fmla="*/ 3306796 w 4553705"/>
                <a:gd name="connsiteY5" fmla="*/ 4952011 h 4952011"/>
                <a:gd name="connsiteX6" fmla="*/ 3306796 w 4553705"/>
                <a:gd name="connsiteY6" fmla="*/ 4952011 h 4952011"/>
                <a:gd name="connsiteX0" fmla="*/ 4554909 w 4554909"/>
                <a:gd name="connsiteY0" fmla="*/ 0 h 4952011"/>
                <a:gd name="connsiteX1" fmla="*/ 4210525 w 4554909"/>
                <a:gd name="connsiteY1" fmla="*/ 308759 h 4952011"/>
                <a:gd name="connsiteX2" fmla="*/ 3022992 w 4554909"/>
                <a:gd name="connsiteY2" fmla="*/ 665019 h 4952011"/>
                <a:gd name="connsiteX3" fmla="*/ 4448031 w 4554909"/>
                <a:gd name="connsiteY3" fmla="*/ 1413164 h 4952011"/>
                <a:gd name="connsiteX4" fmla="*/ 1464 w 4554909"/>
                <a:gd name="connsiteY4" fmla="*/ 3094100 h 4952011"/>
                <a:gd name="connsiteX5" fmla="*/ 3308000 w 4554909"/>
                <a:gd name="connsiteY5" fmla="*/ 4952011 h 4952011"/>
                <a:gd name="connsiteX6" fmla="*/ 3308000 w 4554909"/>
                <a:gd name="connsiteY6" fmla="*/ 4952011 h 4952011"/>
                <a:gd name="connsiteX0" fmla="*/ 4563191 w 4603121"/>
                <a:gd name="connsiteY0" fmla="*/ 0 h 4952011"/>
                <a:gd name="connsiteX1" fmla="*/ 4218807 w 4603121"/>
                <a:gd name="connsiteY1" fmla="*/ 308759 h 4952011"/>
                <a:gd name="connsiteX2" fmla="*/ 3031274 w 4603121"/>
                <a:gd name="connsiteY2" fmla="*/ 665019 h 4952011"/>
                <a:gd name="connsiteX3" fmla="*/ 4519813 w 4603121"/>
                <a:gd name="connsiteY3" fmla="*/ 1565564 h 4952011"/>
                <a:gd name="connsiteX4" fmla="*/ 9746 w 4603121"/>
                <a:gd name="connsiteY4" fmla="*/ 3094100 h 4952011"/>
                <a:gd name="connsiteX5" fmla="*/ 3316282 w 4603121"/>
                <a:gd name="connsiteY5" fmla="*/ 4952011 h 4952011"/>
                <a:gd name="connsiteX6" fmla="*/ 3316282 w 4603121"/>
                <a:gd name="connsiteY6" fmla="*/ 4952011 h 4952011"/>
                <a:gd name="connsiteX0" fmla="*/ 4563191 w 4757714"/>
                <a:gd name="connsiteY0" fmla="*/ 0 h 4952011"/>
                <a:gd name="connsiteX1" fmla="*/ 4218807 w 4757714"/>
                <a:gd name="connsiteY1" fmla="*/ 308759 h 4952011"/>
                <a:gd name="connsiteX2" fmla="*/ 3031274 w 4757714"/>
                <a:gd name="connsiteY2" fmla="*/ 665019 h 4952011"/>
                <a:gd name="connsiteX3" fmla="*/ 4519813 w 4757714"/>
                <a:gd name="connsiteY3" fmla="*/ 1565564 h 4952011"/>
                <a:gd name="connsiteX4" fmla="*/ 9746 w 4757714"/>
                <a:gd name="connsiteY4" fmla="*/ 3094100 h 4952011"/>
                <a:gd name="connsiteX5" fmla="*/ 3316282 w 4757714"/>
                <a:gd name="connsiteY5" fmla="*/ 4952011 h 4952011"/>
                <a:gd name="connsiteX6" fmla="*/ 3316282 w 4757714"/>
                <a:gd name="connsiteY6" fmla="*/ 4952011 h 4952011"/>
                <a:gd name="connsiteX0" fmla="*/ 4568001 w 4568001"/>
                <a:gd name="connsiteY0" fmla="*/ 0 h 4952011"/>
                <a:gd name="connsiteX1" fmla="*/ 4223617 w 4568001"/>
                <a:gd name="connsiteY1" fmla="*/ 308759 h 4952011"/>
                <a:gd name="connsiteX2" fmla="*/ 3036084 w 4568001"/>
                <a:gd name="connsiteY2" fmla="*/ 665019 h 4952011"/>
                <a:gd name="connsiteX3" fmla="*/ 4524623 w 4568001"/>
                <a:gd name="connsiteY3" fmla="*/ 1565564 h 4952011"/>
                <a:gd name="connsiteX4" fmla="*/ 2210007 w 4568001"/>
                <a:gd name="connsiteY4" fmla="*/ 2180278 h 4952011"/>
                <a:gd name="connsiteX5" fmla="*/ 14556 w 4568001"/>
                <a:gd name="connsiteY5" fmla="*/ 3094100 h 4952011"/>
                <a:gd name="connsiteX6" fmla="*/ 3321092 w 4568001"/>
                <a:gd name="connsiteY6" fmla="*/ 4952011 h 4952011"/>
                <a:gd name="connsiteX7" fmla="*/ 3321092 w 4568001"/>
                <a:gd name="connsiteY7" fmla="*/ 4952011 h 4952011"/>
                <a:gd name="connsiteX0" fmla="*/ 4570585 w 4570585"/>
                <a:gd name="connsiteY0" fmla="*/ 0 h 4952011"/>
                <a:gd name="connsiteX1" fmla="*/ 4226201 w 4570585"/>
                <a:gd name="connsiteY1" fmla="*/ 308759 h 4952011"/>
                <a:gd name="connsiteX2" fmla="*/ 3038668 w 4570585"/>
                <a:gd name="connsiteY2" fmla="*/ 665019 h 4952011"/>
                <a:gd name="connsiteX3" fmla="*/ 4527207 w 4570585"/>
                <a:gd name="connsiteY3" fmla="*/ 1565564 h 4952011"/>
                <a:gd name="connsiteX4" fmla="*/ 2136391 w 4570585"/>
                <a:gd name="connsiteY4" fmla="*/ 2110428 h 4952011"/>
                <a:gd name="connsiteX5" fmla="*/ 17140 w 4570585"/>
                <a:gd name="connsiteY5" fmla="*/ 3094100 h 4952011"/>
                <a:gd name="connsiteX6" fmla="*/ 3323676 w 4570585"/>
                <a:gd name="connsiteY6" fmla="*/ 4952011 h 4952011"/>
                <a:gd name="connsiteX7" fmla="*/ 3323676 w 4570585"/>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1027 w 4571027"/>
                <a:gd name="connsiteY0" fmla="*/ 0 h 4952011"/>
                <a:gd name="connsiteX1" fmla="*/ 4226643 w 4571027"/>
                <a:gd name="connsiteY1" fmla="*/ 308759 h 4952011"/>
                <a:gd name="connsiteX2" fmla="*/ 3039110 w 4571027"/>
                <a:gd name="connsiteY2" fmla="*/ 665019 h 4952011"/>
                <a:gd name="connsiteX3" fmla="*/ 4527649 w 4571027"/>
                <a:gd name="connsiteY3" fmla="*/ 1565564 h 4952011"/>
                <a:gd name="connsiteX4" fmla="*/ 2136833 w 4571027"/>
                <a:gd name="connsiteY4" fmla="*/ 2110428 h 4952011"/>
                <a:gd name="connsiteX5" fmla="*/ 17582 w 4571027"/>
                <a:gd name="connsiteY5" fmla="*/ 3094100 h 4952011"/>
                <a:gd name="connsiteX6" fmla="*/ 3324118 w 4571027"/>
                <a:gd name="connsiteY6" fmla="*/ 4952011 h 4952011"/>
                <a:gd name="connsiteX7" fmla="*/ 3324118 w 4571027"/>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253 w 4575253"/>
                <a:gd name="connsiteY0" fmla="*/ 0 h 4952011"/>
                <a:gd name="connsiteX1" fmla="*/ 4230869 w 4575253"/>
                <a:gd name="connsiteY1" fmla="*/ 308759 h 4952011"/>
                <a:gd name="connsiteX2" fmla="*/ 3043336 w 4575253"/>
                <a:gd name="connsiteY2" fmla="*/ 665019 h 4952011"/>
                <a:gd name="connsiteX3" fmla="*/ 4531875 w 4575253"/>
                <a:gd name="connsiteY3" fmla="*/ 1565564 h 4952011"/>
                <a:gd name="connsiteX4" fmla="*/ 2141059 w 4575253"/>
                <a:gd name="connsiteY4" fmla="*/ 2110428 h 4952011"/>
                <a:gd name="connsiteX5" fmla="*/ 21808 w 4575253"/>
                <a:gd name="connsiteY5" fmla="*/ 3094100 h 4952011"/>
                <a:gd name="connsiteX6" fmla="*/ 3328344 w 4575253"/>
                <a:gd name="connsiteY6" fmla="*/ 4952011 h 4952011"/>
                <a:gd name="connsiteX7" fmla="*/ 3328344 w 4575253"/>
                <a:gd name="connsiteY7" fmla="*/ 4952011 h 4952011"/>
                <a:gd name="connsiteX0" fmla="*/ 4575569 w 4575569"/>
                <a:gd name="connsiteY0" fmla="*/ 0 h 4952011"/>
                <a:gd name="connsiteX1" fmla="*/ 4231185 w 4575569"/>
                <a:gd name="connsiteY1" fmla="*/ 308759 h 4952011"/>
                <a:gd name="connsiteX2" fmla="*/ 3043652 w 4575569"/>
                <a:gd name="connsiteY2" fmla="*/ 6650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32191 w 4575569"/>
                <a:gd name="connsiteY3" fmla="*/ 15655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575569 w 4575569"/>
                <a:gd name="connsiteY0" fmla="*/ 0 h 4952011"/>
                <a:gd name="connsiteX1" fmla="*/ 4231185 w 4575569"/>
                <a:gd name="connsiteY1" fmla="*/ 308759 h 4952011"/>
                <a:gd name="connsiteX2" fmla="*/ 2815052 w 4575569"/>
                <a:gd name="connsiteY2" fmla="*/ 703119 h 4952011"/>
                <a:gd name="connsiteX3" fmla="*/ 4551241 w 4575569"/>
                <a:gd name="connsiteY3" fmla="*/ 1527464 h 4952011"/>
                <a:gd name="connsiteX4" fmla="*/ 2141375 w 4575569"/>
                <a:gd name="connsiteY4" fmla="*/ 2110428 h 4952011"/>
                <a:gd name="connsiteX5" fmla="*/ 22124 w 4575569"/>
                <a:gd name="connsiteY5" fmla="*/ 3094100 h 4952011"/>
                <a:gd name="connsiteX6" fmla="*/ 3328660 w 4575569"/>
                <a:gd name="connsiteY6" fmla="*/ 4952011 h 4952011"/>
                <a:gd name="connsiteX7" fmla="*/ 3328660 w 4575569"/>
                <a:gd name="connsiteY7" fmla="*/ 4952011 h 4952011"/>
                <a:gd name="connsiteX0" fmla="*/ 4600969 w 4600969"/>
                <a:gd name="connsiteY0" fmla="*/ 0 h 5009161"/>
                <a:gd name="connsiteX1" fmla="*/ 4231185 w 4600969"/>
                <a:gd name="connsiteY1" fmla="*/ 36590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00969 w 4600969"/>
                <a:gd name="connsiteY0" fmla="*/ 0 h 5009161"/>
                <a:gd name="connsiteX1" fmla="*/ 4237535 w 4600969"/>
                <a:gd name="connsiteY1" fmla="*/ 423059 h 5009161"/>
                <a:gd name="connsiteX2" fmla="*/ 2815052 w 4600969"/>
                <a:gd name="connsiteY2" fmla="*/ 760269 h 5009161"/>
                <a:gd name="connsiteX3" fmla="*/ 4551241 w 4600969"/>
                <a:gd name="connsiteY3" fmla="*/ 1584614 h 5009161"/>
                <a:gd name="connsiteX4" fmla="*/ 2141375 w 4600969"/>
                <a:gd name="connsiteY4" fmla="*/ 2167578 h 5009161"/>
                <a:gd name="connsiteX5" fmla="*/ 22124 w 4600969"/>
                <a:gd name="connsiteY5" fmla="*/ 3151250 h 5009161"/>
                <a:gd name="connsiteX6" fmla="*/ 3328660 w 4600969"/>
                <a:gd name="connsiteY6" fmla="*/ 5009161 h 5009161"/>
                <a:gd name="connsiteX7" fmla="*/ 3328660 w 4600969"/>
                <a:gd name="connsiteY7" fmla="*/ 5009161 h 5009161"/>
                <a:gd name="connsiteX0" fmla="*/ 4646976 w 4646976"/>
                <a:gd name="connsiteY0" fmla="*/ 0 h 5003770"/>
                <a:gd name="connsiteX1" fmla="*/ 4237535 w 4646976"/>
                <a:gd name="connsiteY1" fmla="*/ 417668 h 5003770"/>
                <a:gd name="connsiteX2" fmla="*/ 2815052 w 4646976"/>
                <a:gd name="connsiteY2" fmla="*/ 754878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35822 w 4646976"/>
                <a:gd name="connsiteY2" fmla="*/ 765661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51241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646976 w 4646976"/>
                <a:gd name="connsiteY0" fmla="*/ 0 h 5003770"/>
                <a:gd name="connsiteX1" fmla="*/ 4237535 w 4646976"/>
                <a:gd name="connsiteY1" fmla="*/ 417668 h 5003770"/>
                <a:gd name="connsiteX2" fmla="*/ 2953075 w 4646976"/>
                <a:gd name="connsiteY2" fmla="*/ 814182 h 5003770"/>
                <a:gd name="connsiteX3" fmla="*/ 4505234 w 4646976"/>
                <a:gd name="connsiteY3" fmla="*/ 1579223 h 5003770"/>
                <a:gd name="connsiteX4" fmla="*/ 2141375 w 4646976"/>
                <a:gd name="connsiteY4" fmla="*/ 2162187 h 5003770"/>
                <a:gd name="connsiteX5" fmla="*/ 22124 w 4646976"/>
                <a:gd name="connsiteY5" fmla="*/ 3145859 h 5003770"/>
                <a:gd name="connsiteX6" fmla="*/ 3328660 w 4646976"/>
                <a:gd name="connsiteY6" fmla="*/ 5003770 h 5003770"/>
                <a:gd name="connsiteX7" fmla="*/ 3328660 w 4646976"/>
                <a:gd name="connsiteY7" fmla="*/ 5003770 h 5003770"/>
                <a:gd name="connsiteX0" fmla="*/ 4567555 w 4567555"/>
                <a:gd name="connsiteY0" fmla="*/ 0 h 5003770"/>
                <a:gd name="connsiteX1" fmla="*/ 4158114 w 4567555"/>
                <a:gd name="connsiteY1" fmla="*/ 417668 h 5003770"/>
                <a:gd name="connsiteX2" fmla="*/ 2873654 w 4567555"/>
                <a:gd name="connsiteY2" fmla="*/ 814182 h 5003770"/>
                <a:gd name="connsiteX3" fmla="*/ 4425813 w 4567555"/>
                <a:gd name="connsiteY3" fmla="*/ 1579223 h 5003770"/>
                <a:gd name="connsiteX4" fmla="*/ 2061954 w 4567555"/>
                <a:gd name="connsiteY4" fmla="*/ 2162187 h 5003770"/>
                <a:gd name="connsiteX5" fmla="*/ 23216 w 4567555"/>
                <a:gd name="connsiteY5" fmla="*/ 3151250 h 5003770"/>
                <a:gd name="connsiteX6" fmla="*/ 3249239 w 4567555"/>
                <a:gd name="connsiteY6" fmla="*/ 5003770 h 5003770"/>
                <a:gd name="connsiteX7" fmla="*/ 3249239 w 4567555"/>
                <a:gd name="connsiteY7" fmla="*/ 5003770 h 5003770"/>
                <a:gd name="connsiteX0" fmla="*/ 4545124 w 4545124"/>
                <a:gd name="connsiteY0" fmla="*/ 0 h 5003770"/>
                <a:gd name="connsiteX1" fmla="*/ 4135683 w 4545124"/>
                <a:gd name="connsiteY1" fmla="*/ 417668 h 5003770"/>
                <a:gd name="connsiteX2" fmla="*/ 2851223 w 4545124"/>
                <a:gd name="connsiteY2" fmla="*/ 814182 h 5003770"/>
                <a:gd name="connsiteX3" fmla="*/ 4403382 w 4545124"/>
                <a:gd name="connsiteY3" fmla="*/ 1579223 h 5003770"/>
                <a:gd name="connsiteX4" fmla="*/ 2039523 w 4545124"/>
                <a:gd name="connsiteY4" fmla="*/ 2162187 h 5003770"/>
                <a:gd name="connsiteX5" fmla="*/ 785 w 4545124"/>
                <a:gd name="connsiteY5" fmla="*/ 3151250 h 5003770"/>
                <a:gd name="connsiteX6" fmla="*/ 3226808 w 4545124"/>
                <a:gd name="connsiteY6" fmla="*/ 5003770 h 5003770"/>
                <a:gd name="connsiteX7" fmla="*/ 3226808 w 4545124"/>
                <a:gd name="connsiteY7" fmla="*/ 5003770 h 5003770"/>
                <a:gd name="connsiteX0" fmla="*/ 4545094 w 4545094"/>
                <a:gd name="connsiteY0" fmla="*/ 0 h 5003770"/>
                <a:gd name="connsiteX1" fmla="*/ 4135653 w 4545094"/>
                <a:gd name="connsiteY1" fmla="*/ 417668 h 5003770"/>
                <a:gd name="connsiteX2" fmla="*/ 2851193 w 4545094"/>
                <a:gd name="connsiteY2" fmla="*/ 814182 h 5003770"/>
                <a:gd name="connsiteX3" fmla="*/ 4403352 w 4545094"/>
                <a:gd name="connsiteY3" fmla="*/ 1579223 h 5003770"/>
                <a:gd name="connsiteX4" fmla="*/ 2039493 w 4545094"/>
                <a:gd name="connsiteY4" fmla="*/ 2162187 h 5003770"/>
                <a:gd name="connsiteX5" fmla="*/ 755 w 4545094"/>
                <a:gd name="connsiteY5" fmla="*/ 3151250 h 5003770"/>
                <a:gd name="connsiteX6" fmla="*/ 3226778 w 4545094"/>
                <a:gd name="connsiteY6" fmla="*/ 5003770 h 5003770"/>
                <a:gd name="connsiteX7" fmla="*/ 3226778 w 4545094"/>
                <a:gd name="connsiteY7" fmla="*/ 5003770 h 5003770"/>
                <a:gd name="connsiteX0" fmla="*/ 4545419 w 4545419"/>
                <a:gd name="connsiteY0" fmla="*/ 0 h 5003770"/>
                <a:gd name="connsiteX1" fmla="*/ 4135978 w 4545419"/>
                <a:gd name="connsiteY1" fmla="*/ 417668 h 5003770"/>
                <a:gd name="connsiteX2" fmla="*/ 2851518 w 4545419"/>
                <a:gd name="connsiteY2" fmla="*/ 814182 h 5003770"/>
                <a:gd name="connsiteX3" fmla="*/ 4403677 w 4545419"/>
                <a:gd name="connsiteY3" fmla="*/ 1579223 h 5003770"/>
                <a:gd name="connsiteX4" fmla="*/ 2039818 w 4545419"/>
                <a:gd name="connsiteY4" fmla="*/ 2162187 h 5003770"/>
                <a:gd name="connsiteX5" fmla="*/ 1080 w 4545419"/>
                <a:gd name="connsiteY5" fmla="*/ 3151250 h 5003770"/>
                <a:gd name="connsiteX6" fmla="*/ 3227103 w 4545419"/>
                <a:gd name="connsiteY6" fmla="*/ 5003770 h 5003770"/>
                <a:gd name="connsiteX7" fmla="*/ 3227103 w 4545419"/>
                <a:gd name="connsiteY7" fmla="*/ 5003770 h 5003770"/>
                <a:gd name="connsiteX0" fmla="*/ 4490050 w 4490050"/>
                <a:gd name="connsiteY0" fmla="*/ 0 h 5003770"/>
                <a:gd name="connsiteX1" fmla="*/ 4080609 w 4490050"/>
                <a:gd name="connsiteY1" fmla="*/ 417668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796149 w 4490050"/>
                <a:gd name="connsiteY2" fmla="*/ 814182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490050 w 4490050"/>
                <a:gd name="connsiteY0" fmla="*/ 0 h 5003770"/>
                <a:gd name="connsiteX1" fmla="*/ 4086830 w 4490050"/>
                <a:gd name="connsiteY1" fmla="*/ 429331 h 5003770"/>
                <a:gd name="connsiteX2" fmla="*/ 2839692 w 4490050"/>
                <a:gd name="connsiteY2" fmla="*/ 796689 h 5003770"/>
                <a:gd name="connsiteX3" fmla="*/ 4348308 w 4490050"/>
                <a:gd name="connsiteY3" fmla="*/ 1579223 h 5003770"/>
                <a:gd name="connsiteX4" fmla="*/ 1984449 w 4490050"/>
                <a:gd name="connsiteY4" fmla="*/ 2162187 h 5003770"/>
                <a:gd name="connsiteX5" fmla="*/ 1129 w 4490050"/>
                <a:gd name="connsiteY5" fmla="*/ 3164238 h 5003770"/>
                <a:gd name="connsiteX6" fmla="*/ 3171734 w 4490050"/>
                <a:gd name="connsiteY6" fmla="*/ 5003770 h 5003770"/>
                <a:gd name="connsiteX7" fmla="*/ 3171734 w 44900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20500 h 5003770"/>
                <a:gd name="connsiteX5" fmla="*/ 19429 w 4508350"/>
                <a:gd name="connsiteY5" fmla="*/ 3164238 h 5003770"/>
                <a:gd name="connsiteX6" fmla="*/ 3190034 w 4508350"/>
                <a:gd name="connsiteY6" fmla="*/ 5003770 h 5003770"/>
                <a:gd name="connsiteX7" fmla="*/ 3190034 w 4508350"/>
                <a:gd name="connsiteY7" fmla="*/ 5003770 h 5003770"/>
                <a:gd name="connsiteX0" fmla="*/ 4508350 w 4508350"/>
                <a:gd name="connsiteY0" fmla="*/ 0 h 5003770"/>
                <a:gd name="connsiteX1" fmla="*/ 4105130 w 4508350"/>
                <a:gd name="connsiteY1" fmla="*/ 429331 h 5003770"/>
                <a:gd name="connsiteX2" fmla="*/ 2857992 w 4508350"/>
                <a:gd name="connsiteY2" fmla="*/ 796689 h 5003770"/>
                <a:gd name="connsiteX3" fmla="*/ 4366608 w 4508350"/>
                <a:gd name="connsiteY3" fmla="*/ 1579223 h 5003770"/>
                <a:gd name="connsiteX4" fmla="*/ 2002749 w 4508350"/>
                <a:gd name="connsiteY4" fmla="*/ 2208837 h 5003770"/>
                <a:gd name="connsiteX5" fmla="*/ 19429 w 4508350"/>
                <a:gd name="connsiteY5" fmla="*/ 3164238 h 5003770"/>
                <a:gd name="connsiteX6" fmla="*/ 3190034 w 4508350"/>
                <a:gd name="connsiteY6" fmla="*/ 5003770 h 5003770"/>
                <a:gd name="connsiteX7" fmla="*/ 3190034 w 4508350"/>
                <a:gd name="connsiteY7" fmla="*/ 5003770 h 5003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350" h="5003770">
                  <a:moveTo>
                    <a:pt x="4508350" y="0"/>
                  </a:moveTo>
                  <a:cubicBezTo>
                    <a:pt x="4463817" y="98961"/>
                    <a:pt x="4380190" y="296550"/>
                    <a:pt x="4105130" y="429331"/>
                  </a:cubicBezTo>
                  <a:cubicBezTo>
                    <a:pt x="3830070" y="562112"/>
                    <a:pt x="2814412" y="605040"/>
                    <a:pt x="2857992" y="796689"/>
                  </a:cubicBezTo>
                  <a:cubicBezTo>
                    <a:pt x="2901572" y="988338"/>
                    <a:pt x="4509148" y="1343865"/>
                    <a:pt x="4366608" y="1579223"/>
                  </a:cubicBezTo>
                  <a:cubicBezTo>
                    <a:pt x="4224068" y="1814581"/>
                    <a:pt x="2881427" y="2081081"/>
                    <a:pt x="2002749" y="2208837"/>
                  </a:cubicBezTo>
                  <a:cubicBezTo>
                    <a:pt x="1181221" y="2349293"/>
                    <a:pt x="-178452" y="2698416"/>
                    <a:pt x="19429" y="3164238"/>
                  </a:cubicBezTo>
                  <a:cubicBezTo>
                    <a:pt x="217310" y="3630060"/>
                    <a:pt x="2749782" y="4694119"/>
                    <a:pt x="3190034" y="5003770"/>
                  </a:cubicBezTo>
                  <a:lnTo>
                    <a:pt x="3190034" y="5003770"/>
                  </a:lnTo>
                </a:path>
              </a:pathLst>
            </a:custGeom>
            <a:no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14B8EB5F-893A-2DC1-9017-D02E94C8D13C}"/>
              </a:ext>
            </a:extLst>
          </p:cNvPr>
          <p:cNvGrpSpPr/>
          <p:nvPr/>
        </p:nvGrpSpPr>
        <p:grpSpPr>
          <a:xfrm>
            <a:off x="7834863" y="2425377"/>
            <a:ext cx="110012" cy="594945"/>
            <a:chOff x="3559965" y="1948984"/>
            <a:chExt cx="118958" cy="931107"/>
          </a:xfrm>
        </p:grpSpPr>
        <p:cxnSp>
          <p:nvCxnSpPr>
            <p:cNvPr id="62" name="Straight Connector 61">
              <a:extLst>
                <a:ext uri="{FF2B5EF4-FFF2-40B4-BE49-F238E27FC236}">
                  <a16:creationId xmlns:a16="http://schemas.microsoft.com/office/drawing/2014/main" id="{20D7992E-D0E5-54F0-FA2D-95C0BFF6EEE7}"/>
                </a:ext>
              </a:extLst>
            </p:cNvPr>
            <p:cNvCxnSpPr>
              <a:cxnSpLocks/>
            </p:cNvCxnSpPr>
            <p:nvPr/>
          </p:nvCxnSpPr>
          <p:spPr>
            <a:xfrm>
              <a:off x="3619444" y="1948984"/>
              <a:ext cx="0" cy="820874"/>
            </a:xfrm>
            <a:prstGeom prst="line">
              <a:avLst/>
            </a:prstGeom>
            <a:noFill/>
            <a:ln w="22225" cap="flat" cmpd="sng" algn="ctr">
              <a:solidFill>
                <a:srgbClr val="3490E4"/>
              </a:solidFill>
              <a:prstDash val="sysDot"/>
              <a:miter lim="800000"/>
              <a:headEnd type="none" w="lg" len="med"/>
            </a:ln>
            <a:effectLst/>
          </p:spPr>
        </p:cxnSp>
        <p:sp>
          <p:nvSpPr>
            <p:cNvPr id="63" name="Oval 62">
              <a:extLst>
                <a:ext uri="{FF2B5EF4-FFF2-40B4-BE49-F238E27FC236}">
                  <a16:creationId xmlns:a16="http://schemas.microsoft.com/office/drawing/2014/main" id="{209FD5FB-6938-A74B-4736-57EAAE35BE0C}"/>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CB7C1C7-8EDF-FE70-34C3-91F415F35DC9}"/>
              </a:ext>
            </a:extLst>
          </p:cNvPr>
          <p:cNvGrpSpPr/>
          <p:nvPr/>
        </p:nvGrpSpPr>
        <p:grpSpPr>
          <a:xfrm>
            <a:off x="5878436" y="5126095"/>
            <a:ext cx="152134" cy="822741"/>
            <a:chOff x="3559965" y="1948985"/>
            <a:chExt cx="118958" cy="931106"/>
          </a:xfrm>
        </p:grpSpPr>
        <p:cxnSp>
          <p:nvCxnSpPr>
            <p:cNvPr id="60" name="Straight Connector 59">
              <a:extLst>
                <a:ext uri="{FF2B5EF4-FFF2-40B4-BE49-F238E27FC236}">
                  <a16:creationId xmlns:a16="http://schemas.microsoft.com/office/drawing/2014/main" id="{7E8A268C-F87B-1893-9AE4-42B583FC2673}"/>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61" name="Oval 60">
              <a:extLst>
                <a:ext uri="{FF2B5EF4-FFF2-40B4-BE49-F238E27FC236}">
                  <a16:creationId xmlns:a16="http://schemas.microsoft.com/office/drawing/2014/main" id="{0937BC30-43E6-8920-B987-8D360E139C23}"/>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FB6B819C-22D4-DF31-AD87-922B09AA2A8F}"/>
              </a:ext>
            </a:extLst>
          </p:cNvPr>
          <p:cNvGrpSpPr/>
          <p:nvPr/>
        </p:nvGrpSpPr>
        <p:grpSpPr>
          <a:xfrm>
            <a:off x="4581491" y="3186520"/>
            <a:ext cx="133510" cy="722021"/>
            <a:chOff x="3559965" y="1948985"/>
            <a:chExt cx="118958" cy="931106"/>
          </a:xfrm>
        </p:grpSpPr>
        <p:cxnSp>
          <p:nvCxnSpPr>
            <p:cNvPr id="58" name="Straight Connector 57">
              <a:extLst>
                <a:ext uri="{FF2B5EF4-FFF2-40B4-BE49-F238E27FC236}">
                  <a16:creationId xmlns:a16="http://schemas.microsoft.com/office/drawing/2014/main" id="{57811F2E-A212-64F0-1861-0C450E12EF9A}"/>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9" name="Oval 58">
              <a:extLst>
                <a:ext uri="{FF2B5EF4-FFF2-40B4-BE49-F238E27FC236}">
                  <a16:creationId xmlns:a16="http://schemas.microsoft.com/office/drawing/2014/main" id="{2CC8C394-BA81-2026-1CDB-FCBF8CCDCCA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B4AA3DC9-4998-41EB-5C00-26820305DDD5}"/>
              </a:ext>
            </a:extLst>
          </p:cNvPr>
          <p:cNvGrpSpPr/>
          <p:nvPr/>
        </p:nvGrpSpPr>
        <p:grpSpPr>
          <a:xfrm>
            <a:off x="3377061" y="4205594"/>
            <a:ext cx="143156" cy="774183"/>
            <a:chOff x="3559965" y="1948985"/>
            <a:chExt cx="118958" cy="931106"/>
          </a:xfrm>
        </p:grpSpPr>
        <p:cxnSp>
          <p:nvCxnSpPr>
            <p:cNvPr id="54" name="Straight Connector 53">
              <a:extLst>
                <a:ext uri="{FF2B5EF4-FFF2-40B4-BE49-F238E27FC236}">
                  <a16:creationId xmlns:a16="http://schemas.microsoft.com/office/drawing/2014/main" id="{5F5D8FEA-E147-CFAF-9F88-0EAC32A432F5}"/>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55" name="Oval 54">
              <a:extLst>
                <a:ext uri="{FF2B5EF4-FFF2-40B4-BE49-F238E27FC236}">
                  <a16:creationId xmlns:a16="http://schemas.microsoft.com/office/drawing/2014/main" id="{F71C28F9-DD95-F79B-53D2-54968944D9E2}"/>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67" name="Rectangle 66">
            <a:extLst>
              <a:ext uri="{FF2B5EF4-FFF2-40B4-BE49-F238E27FC236}">
                <a16:creationId xmlns:a16="http://schemas.microsoft.com/office/drawing/2014/main" id="{5DC58B49-AFEC-4A07-07D1-0924BEE665C1}"/>
              </a:ext>
            </a:extLst>
          </p:cNvPr>
          <p:cNvSpPr/>
          <p:nvPr/>
        </p:nvSpPr>
        <p:spPr>
          <a:xfrm>
            <a:off x="5696229" y="1612327"/>
            <a:ext cx="72378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SMEs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8B0DE93A-7501-06DB-61E1-5A936398282B}"/>
              </a:ext>
            </a:extLst>
          </p:cNvPr>
          <p:cNvSpPr/>
          <p:nvPr/>
        </p:nvSpPr>
        <p:spPr>
          <a:xfrm>
            <a:off x="6401465" y="4459948"/>
            <a:ext cx="1216585" cy="461665"/>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Craftsmen &amp; Traders</a:t>
            </a:r>
          </a:p>
        </p:txBody>
      </p:sp>
      <p:sp>
        <p:nvSpPr>
          <p:cNvPr id="69" name="Rectangle 68">
            <a:extLst>
              <a:ext uri="{FF2B5EF4-FFF2-40B4-BE49-F238E27FC236}">
                <a16:creationId xmlns:a16="http://schemas.microsoft.com/office/drawing/2014/main" id="{C38ECB17-AFDD-63E4-C00C-5FEC96786778}"/>
              </a:ext>
            </a:extLst>
          </p:cNvPr>
          <p:cNvSpPr/>
          <p:nvPr/>
        </p:nvSpPr>
        <p:spPr>
          <a:xfrm>
            <a:off x="1344473" y="3650821"/>
            <a:ext cx="1411815" cy="461665"/>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Liberal Professions</a:t>
            </a:r>
          </a:p>
        </p:txBody>
      </p:sp>
      <p:sp>
        <p:nvSpPr>
          <p:cNvPr id="70" name="Rectangle 69">
            <a:extLst>
              <a:ext uri="{FF2B5EF4-FFF2-40B4-BE49-F238E27FC236}">
                <a16:creationId xmlns:a16="http://schemas.microsoft.com/office/drawing/2014/main" id="{230B92AF-3B72-0ED3-C15F-351F3A7510D7}"/>
              </a:ext>
            </a:extLst>
          </p:cNvPr>
          <p:cNvSpPr/>
          <p:nvPr/>
        </p:nvSpPr>
        <p:spPr>
          <a:xfrm>
            <a:off x="7839507" y="2432936"/>
            <a:ext cx="1242123" cy="276999"/>
          </a:xfrm>
          <a:prstGeom prst="rect">
            <a:avLst/>
          </a:prstGeom>
        </p:spPr>
        <p:txBody>
          <a:bodyPr wrap="square" anchor="ctr">
            <a:spAutoFit/>
          </a:bodyPr>
          <a:lstStyle/>
          <a:p>
            <a:pPr algn="r" defTabSz="685800">
              <a:defRPr/>
            </a:pPr>
            <a:r>
              <a:rPr lang="en-US" sz="1200" b="1" kern="0" dirty="0">
                <a:solidFill>
                  <a:prstClr val="black"/>
                </a:solidFill>
                <a:latin typeface="Arial" panose="020B0604020202020204" pitchFamily="34" charset="0"/>
                <a:cs typeface="Arial" panose="020B0604020202020204" pitchFamily="34" charset="0"/>
              </a:rPr>
              <a:t>Key Accounts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FE42BFE8-339F-9A33-7E52-0A6E74DE7745}"/>
              </a:ext>
            </a:extLst>
          </p:cNvPr>
          <p:cNvSpPr/>
          <p:nvPr/>
        </p:nvSpPr>
        <p:spPr>
          <a:xfrm>
            <a:off x="3497836" y="2172453"/>
            <a:ext cx="648191" cy="276999"/>
          </a:xfrm>
          <a:prstGeom prst="rect">
            <a:avLst/>
          </a:prstGeom>
        </p:spPr>
        <p:txBody>
          <a:bodyPr wrap="square" anchor="ctr">
            <a:spAutoFit/>
          </a:bodyPr>
          <a:lstStyle/>
          <a:p>
            <a:pPr algn="r" defTabSz="685800">
              <a:defRPr/>
            </a:pPr>
            <a:r>
              <a:rPr lang="en-US" sz="1200" b="1" kern="0" dirty="0" err="1">
                <a:solidFill>
                  <a:prstClr val="black"/>
                </a:solidFill>
                <a:latin typeface="Arial" panose="020B0604020202020204" pitchFamily="34" charset="0"/>
                <a:cs typeface="Arial" panose="020B0604020202020204" pitchFamily="34" charset="0"/>
              </a:rPr>
              <a:t>VSBs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72" name="Rectangle: Rounded Corners 71">
            <a:extLst>
              <a:ext uri="{FF2B5EF4-FFF2-40B4-BE49-F238E27FC236}">
                <a16:creationId xmlns:a16="http://schemas.microsoft.com/office/drawing/2014/main" id="{413FD0FC-22E3-35AE-306B-5F6DAF8C6E9D}"/>
              </a:ext>
            </a:extLst>
          </p:cNvPr>
          <p:cNvSpPr/>
          <p:nvPr/>
        </p:nvSpPr>
        <p:spPr>
          <a:xfrm>
            <a:off x="5503645" y="409448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8EF7186F-D4DD-7766-DFCF-2C9433EF7137}"/>
              </a:ext>
            </a:extLst>
          </p:cNvPr>
          <p:cNvSpPr/>
          <p:nvPr/>
        </p:nvSpPr>
        <p:spPr>
          <a:xfrm>
            <a:off x="2917378" y="314842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E50B7AFD-1AAE-33E0-5BDA-D1B796FA480B}"/>
              </a:ext>
            </a:extLst>
          </p:cNvPr>
          <p:cNvSpPr/>
          <p:nvPr/>
        </p:nvSpPr>
        <p:spPr>
          <a:xfrm>
            <a:off x="4201031" y="2124187"/>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74">
            <a:extLst>
              <a:ext uri="{FF2B5EF4-FFF2-40B4-BE49-F238E27FC236}">
                <a16:creationId xmlns:a16="http://schemas.microsoft.com/office/drawing/2014/main" id="{1DB6B78E-E764-D749-9638-57A5ABA67653}"/>
              </a:ext>
            </a:extLst>
          </p:cNvPr>
          <p:cNvSpPr/>
          <p:nvPr/>
        </p:nvSpPr>
        <p:spPr>
          <a:xfrm>
            <a:off x="7446768" y="138350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descr="Plombiers Bruxelles: Dépannage plomberie &amp;amp;amp; urgence sanitaire">
            <a:extLst>
              <a:ext uri="{FF2B5EF4-FFF2-40B4-BE49-F238E27FC236}">
                <a16:creationId xmlns:a16="http://schemas.microsoft.com/office/drawing/2014/main" id="{74941F35-ECA6-C6A1-D08C-CFF2A94901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3109" y="4191439"/>
            <a:ext cx="644076" cy="90162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A picture containing person, person, dressed&#10;&#10;Description automatically generated">
            <a:extLst>
              <a:ext uri="{FF2B5EF4-FFF2-40B4-BE49-F238E27FC236}">
                <a16:creationId xmlns:a16="http://schemas.microsoft.com/office/drawing/2014/main" id="{A58D018C-E69D-E79D-2CA5-013D575B6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797" y="2998239"/>
            <a:ext cx="752467" cy="1153782"/>
          </a:xfrm>
          <a:prstGeom prst="rect">
            <a:avLst/>
          </a:prstGeom>
        </p:spPr>
      </p:pic>
      <p:pic>
        <p:nvPicPr>
          <p:cNvPr id="79" name="Picture 2" descr="Industrail Engineer PNG Image - PurePNG | Free transparent CC0 PNG Image  Library">
            <a:extLst>
              <a:ext uri="{FF2B5EF4-FFF2-40B4-BE49-F238E27FC236}">
                <a16:creationId xmlns:a16="http://schemas.microsoft.com/office/drawing/2014/main" id="{2C84EF8C-F9B1-F0D6-D2EA-C9D5B843E2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3539" y="2396067"/>
            <a:ext cx="807726" cy="735607"/>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62B4D1B8-98BD-4D8C-DA70-8B944D423454}"/>
              </a:ext>
            </a:extLst>
          </p:cNvPr>
          <p:cNvGrpSpPr/>
          <p:nvPr/>
        </p:nvGrpSpPr>
        <p:grpSpPr>
          <a:xfrm>
            <a:off x="5955350" y="2986880"/>
            <a:ext cx="123652" cy="668713"/>
            <a:chOff x="3559965" y="1948985"/>
            <a:chExt cx="118958" cy="931106"/>
          </a:xfrm>
        </p:grpSpPr>
        <p:cxnSp>
          <p:nvCxnSpPr>
            <p:cNvPr id="82" name="Straight Connector 81">
              <a:extLst>
                <a:ext uri="{FF2B5EF4-FFF2-40B4-BE49-F238E27FC236}">
                  <a16:creationId xmlns:a16="http://schemas.microsoft.com/office/drawing/2014/main" id="{98582584-4909-959C-8021-22DECDAB33F0}"/>
                </a:ext>
              </a:extLst>
            </p:cNvPr>
            <p:cNvCxnSpPr>
              <a:cxnSpLocks/>
            </p:cNvCxnSpPr>
            <p:nvPr/>
          </p:nvCxnSpPr>
          <p:spPr>
            <a:xfrm>
              <a:off x="3619444" y="1948985"/>
              <a:ext cx="0" cy="820874"/>
            </a:xfrm>
            <a:prstGeom prst="line">
              <a:avLst/>
            </a:prstGeom>
            <a:noFill/>
            <a:ln w="22225" cap="flat" cmpd="sng" algn="ctr">
              <a:solidFill>
                <a:srgbClr val="3490E4"/>
              </a:solidFill>
              <a:prstDash val="sysDot"/>
              <a:miter lim="800000"/>
              <a:headEnd type="none" w="lg" len="med"/>
            </a:ln>
            <a:effectLst/>
          </p:spPr>
        </p:cxnSp>
        <p:sp>
          <p:nvSpPr>
            <p:cNvPr id="83" name="Oval 82">
              <a:extLst>
                <a:ext uri="{FF2B5EF4-FFF2-40B4-BE49-F238E27FC236}">
                  <a16:creationId xmlns:a16="http://schemas.microsoft.com/office/drawing/2014/main" id="{168B3C28-387F-65EF-FF5C-019762ED9341}"/>
                </a:ext>
              </a:extLst>
            </p:cNvPr>
            <p:cNvSpPr/>
            <p:nvPr/>
          </p:nvSpPr>
          <p:spPr>
            <a:xfrm>
              <a:off x="3559965" y="2761132"/>
              <a:ext cx="118958" cy="118959"/>
            </a:xfrm>
            <a:prstGeom prst="ellipse">
              <a:avLst/>
            </a:prstGeom>
            <a:solidFill>
              <a:srgbClr val="3490E4"/>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sp>
        <p:nvSpPr>
          <p:cNvPr id="84" name="Rectangle: Rounded Corners 83">
            <a:extLst>
              <a:ext uri="{FF2B5EF4-FFF2-40B4-BE49-F238E27FC236}">
                <a16:creationId xmlns:a16="http://schemas.microsoft.com/office/drawing/2014/main" id="{3FDCB596-3AD4-D526-63E0-3CF45C7EE168}"/>
              </a:ext>
            </a:extLst>
          </p:cNvPr>
          <p:cNvSpPr/>
          <p:nvPr/>
        </p:nvSpPr>
        <p:spPr>
          <a:xfrm>
            <a:off x="5570569" y="1898850"/>
            <a:ext cx="887550" cy="1012567"/>
          </a:xfrm>
          <a:prstGeom prst="roundRect">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Two people smiling&#10;&#10;Description automatically generated with medium confidence">
            <a:extLst>
              <a:ext uri="{FF2B5EF4-FFF2-40B4-BE49-F238E27FC236}">
                <a16:creationId xmlns:a16="http://schemas.microsoft.com/office/drawing/2014/main" id="{5F35AF2C-E755-A591-F9C6-600E37B82B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68" r="1081"/>
          <a:stretch/>
        </p:blipFill>
        <p:spPr>
          <a:xfrm>
            <a:off x="5583445" y="2025686"/>
            <a:ext cx="867053" cy="881020"/>
          </a:xfrm>
          <a:prstGeom prst="flowChartAlternateProcess">
            <a:avLst/>
          </a:prstGeom>
        </p:spPr>
      </p:pic>
      <p:pic>
        <p:nvPicPr>
          <p:cNvPr id="86" name="Picture 85" descr="A group of people in suits&#10;&#10;Description automatically generated with low confidence">
            <a:extLst>
              <a:ext uri="{FF2B5EF4-FFF2-40B4-BE49-F238E27FC236}">
                <a16:creationId xmlns:a16="http://schemas.microsoft.com/office/drawing/2014/main" id="{5DDB862D-340A-84E9-51FC-24FD96A0F9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03" r="14005" b="35700"/>
          <a:stretch/>
        </p:blipFill>
        <p:spPr>
          <a:xfrm>
            <a:off x="7477250" y="1329471"/>
            <a:ext cx="844148" cy="1033089"/>
          </a:xfrm>
          <a:prstGeom prst="flowChartAlternateProcess">
            <a:avLst/>
          </a:prstGeom>
        </p:spPr>
      </p:pic>
      <p:sp>
        <p:nvSpPr>
          <p:cNvPr id="39" name="Rectangle: Rounded Corners 38">
            <a:extLst>
              <a:ext uri="{FF2B5EF4-FFF2-40B4-BE49-F238E27FC236}">
                <a16:creationId xmlns:a16="http://schemas.microsoft.com/office/drawing/2014/main" id="{BB0C115D-C369-090A-B613-95FD67793ACC}"/>
              </a:ext>
            </a:extLst>
          </p:cNvPr>
          <p:cNvSpPr/>
          <p:nvPr/>
        </p:nvSpPr>
        <p:spPr>
          <a:xfrm>
            <a:off x="6767995" y="1295293"/>
            <a:ext cx="4474659" cy="2921127"/>
          </a:xfrm>
          <a:prstGeom prst="roundRect">
            <a:avLst>
              <a:gd name="adj" fmla="val 5176"/>
            </a:avLst>
          </a:prstGeom>
          <a:solidFill>
            <a:schemeClr val="bg1"/>
          </a:solidFill>
          <a:ln w="19050">
            <a:solidFill>
              <a:srgbClr val="349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485BE93-EC82-C341-E3AF-5FD9C03F616F}"/>
              </a:ext>
            </a:extLst>
          </p:cNvPr>
          <p:cNvSpPr/>
          <p:nvPr/>
        </p:nvSpPr>
        <p:spPr>
          <a:xfrm>
            <a:off x="7922974" y="1527617"/>
            <a:ext cx="2284527" cy="276999"/>
          </a:xfrm>
          <a:prstGeom prst="rect">
            <a:avLst/>
          </a:prstGeom>
        </p:spPr>
        <p:txBody>
          <a:bodyPr wrap="square" anchor="ctr">
            <a:spAutoFit/>
          </a:bodyPr>
          <a:lstStyle/>
          <a:p>
            <a:pPr defTabSz="685800">
              <a:defRPr/>
            </a:pPr>
            <a:r>
              <a:rPr lang="en-US" sz="1200" b="1" kern="0" dirty="0">
                <a:solidFill>
                  <a:prstClr val="black"/>
                </a:solidFill>
                <a:latin typeface="Arial" panose="020B0604020202020204" pitchFamily="34" charset="0"/>
                <a:cs typeface="Arial" panose="020B0604020202020204" pitchFamily="34" charset="0"/>
              </a:rPr>
              <a:t>Key Accounts</a:t>
            </a:r>
            <a:endParaRPr lang="en-US" sz="1050" kern="0" dirty="0">
              <a:solidFill>
                <a:prstClr val="black">
                  <a:lumMod val="65000"/>
                  <a:lumOff val="35000"/>
                </a:prst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E5BF5BE2-268B-0EC6-F2D2-5ED6D43C4FC1}"/>
              </a:ext>
            </a:extLst>
          </p:cNvPr>
          <p:cNvSpPr txBox="1"/>
          <p:nvPr/>
        </p:nvSpPr>
        <p:spPr>
          <a:xfrm>
            <a:off x="10830538" y="1326360"/>
            <a:ext cx="467122" cy="369332"/>
          </a:xfrm>
          <a:prstGeom prst="rect">
            <a:avLst/>
          </a:prstGeom>
          <a:noFill/>
        </p:spPr>
        <p:txBody>
          <a:bodyPr wrap="square" rtlCol="0">
            <a:spAutoFit/>
          </a:bodyPr>
          <a:lstStyle/>
          <a:p>
            <a:r>
              <a:rPr lang="fr-BE" dirty="0"/>
              <a:t>X</a:t>
            </a:r>
            <a:endParaRPr lang="en-US" dirty="0"/>
          </a:p>
        </p:txBody>
      </p:sp>
      <p:pic>
        <p:nvPicPr>
          <p:cNvPr id="43" name="Picture 42" descr="A group of people in suits&#10;&#10;Description automatically generated with low confidence">
            <a:extLst>
              <a:ext uri="{FF2B5EF4-FFF2-40B4-BE49-F238E27FC236}">
                <a16:creationId xmlns:a16="http://schemas.microsoft.com/office/drawing/2014/main" id="{7B185E33-F93F-5127-C96F-0DDDEE543F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03" r="14005" b="35700"/>
          <a:stretch/>
        </p:blipFill>
        <p:spPr>
          <a:xfrm>
            <a:off x="6985671" y="1855755"/>
            <a:ext cx="844148" cy="1033089"/>
          </a:xfrm>
          <a:prstGeom prst="flowChartAlternateProcess">
            <a:avLst/>
          </a:prstGeom>
        </p:spPr>
      </p:pic>
      <p:sp>
        <p:nvSpPr>
          <p:cNvPr id="45" name="TextBox 20">
            <a:extLst>
              <a:ext uri="{FF2B5EF4-FFF2-40B4-BE49-F238E27FC236}">
                <a16:creationId xmlns:a16="http://schemas.microsoft.com/office/drawing/2014/main" id="{F1ED5E24-19FF-A097-096F-DEDD4A23590C}"/>
              </a:ext>
            </a:extLst>
          </p:cNvPr>
          <p:cNvSpPr txBox="1"/>
          <p:nvPr/>
        </p:nvSpPr>
        <p:spPr>
          <a:xfrm>
            <a:off x="8039543" y="1873423"/>
            <a:ext cx="3168717" cy="1348061"/>
          </a:xfrm>
          <a:prstGeom prst="rect">
            <a:avLst/>
          </a:prstGeom>
          <a:noFill/>
        </p:spPr>
        <p:txBody>
          <a:bodyPr wrap="square" lIns="91440" tIns="45720" rIns="91440" bIns="45720" anchor="t">
            <a:spAutoFit/>
          </a:bodyPr>
          <a:lstStyle/>
          <a:p>
            <a:pPr marL="227965" indent="-227965" defTabSz="1219170" eaLnBrk="0" fontAlgn="base" hangingPunct="0">
              <a:spcBef>
                <a:spcPct val="20000"/>
              </a:spcBef>
              <a:spcAft>
                <a:spcPct val="0"/>
              </a:spcAft>
              <a:buClr>
                <a:srgbClr val="04306F"/>
              </a:buClr>
              <a:buFont typeface="Wingdings" charset="2"/>
              <a:buChar char="§"/>
            </a:pPr>
            <a:r>
              <a:rPr lang="en-US" sz="1200" dirty="0">
                <a:cs typeface="Arial"/>
              </a:rPr>
              <a:t>Complex decision-making process</a:t>
            </a:r>
          </a:p>
          <a:p>
            <a:pPr marL="227965" indent="-227965" defTabSz="1219170" eaLnBrk="0" fontAlgn="base" hangingPunct="0">
              <a:spcBef>
                <a:spcPct val="20000"/>
              </a:spcBef>
              <a:spcAft>
                <a:spcPct val="0"/>
              </a:spcAft>
              <a:buClr>
                <a:srgbClr val="04306F"/>
              </a:buClr>
              <a:buFont typeface="Wingdings" charset="2"/>
              <a:buChar char="§"/>
            </a:pPr>
            <a:r>
              <a:rPr lang="en-US" sz="1200" dirty="0">
                <a:cs typeface="Arial"/>
              </a:rPr>
              <a:t>Car policy with selection criteria</a:t>
            </a:r>
          </a:p>
          <a:p>
            <a:pPr marL="227965" indent="-227965" defTabSz="1219170" eaLnBrk="0" fontAlgn="base" hangingPunct="0">
              <a:spcBef>
                <a:spcPct val="20000"/>
              </a:spcBef>
              <a:spcAft>
                <a:spcPct val="0"/>
              </a:spcAft>
              <a:buClr>
                <a:srgbClr val="04306F"/>
              </a:buClr>
              <a:buFont typeface="Wingdings" charset="2"/>
              <a:buChar char="§"/>
            </a:pPr>
            <a:r>
              <a:rPr lang="en-US" sz="1200" dirty="0">
                <a:cs typeface="Arial"/>
              </a:rPr>
              <a:t>Contact = fleet manager</a:t>
            </a:r>
          </a:p>
          <a:p>
            <a:pPr marL="227965" indent="-227965" defTabSz="1219170" eaLnBrk="0" fontAlgn="base" hangingPunct="0">
              <a:spcBef>
                <a:spcPct val="20000"/>
              </a:spcBef>
              <a:spcAft>
                <a:spcPct val="0"/>
              </a:spcAft>
              <a:buClr>
                <a:srgbClr val="04306F"/>
              </a:buClr>
              <a:buFont typeface="Wingdings" charset="2"/>
              <a:buChar char="§"/>
            </a:pPr>
            <a:r>
              <a:rPr lang="en-US" sz="1200" dirty="0">
                <a:cs typeface="Arial"/>
              </a:rPr>
              <a:t>Sensitive to usage cost (</a:t>
            </a:r>
            <a:r>
              <a:rPr lang="en-US" sz="1200" dirty="0" err="1">
                <a:cs typeface="Arial"/>
              </a:rPr>
              <a:t>TCO</a:t>
            </a:r>
            <a:r>
              <a:rPr lang="en-US" sz="1200" dirty="0">
                <a:cs typeface="Arial"/>
              </a:rPr>
              <a:t>)</a:t>
            </a:r>
          </a:p>
          <a:p>
            <a:pPr marL="227965" indent="-227965" defTabSz="1219170" eaLnBrk="0" fontAlgn="base" hangingPunct="0">
              <a:spcBef>
                <a:spcPct val="20000"/>
              </a:spcBef>
              <a:spcAft>
                <a:spcPct val="0"/>
              </a:spcAft>
              <a:buClr>
                <a:srgbClr val="04306F"/>
              </a:buClr>
              <a:buFont typeface="Wingdings" charset="2"/>
              <a:buChar char="§"/>
            </a:pPr>
            <a:r>
              <a:rPr lang="en-US" sz="1200" dirty="0">
                <a:cs typeface="Arial"/>
              </a:rPr>
              <a:t>Balance between “cost – green image/taxation – driver motivation”</a:t>
            </a:r>
            <a:endParaRPr lang="fr-FR" sz="1200" dirty="0">
              <a:cs typeface="Arial" pitchFamily="34" charset="0"/>
            </a:endParaRPr>
          </a:p>
        </p:txBody>
      </p:sp>
    </p:spTree>
    <p:custDataLst>
      <p:tags r:id="rId1"/>
    </p:custDataLst>
    <p:extLst>
      <p:ext uri="{BB962C8B-B14F-4D97-AF65-F5344CB8AC3E}">
        <p14:creationId xmlns:p14="http://schemas.microsoft.com/office/powerpoint/2010/main" val="83150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the magnifying glasses for further details</a:t>
            </a:r>
            <a:endParaRPr lang="fr-FR" sz="1400" b="1" i="1" dirty="0">
              <a:solidFill>
                <a:schemeClr val="bg1"/>
              </a:solidFill>
            </a:endParaRPr>
          </a:p>
        </p:txBody>
      </p:sp>
      <p:pic>
        <p:nvPicPr>
          <p:cNvPr id="48" name="Picture 47" descr="A white van with a black background&#10;&#10;Description automatically generated with low confidence">
            <a:extLst>
              <a:ext uri="{FF2B5EF4-FFF2-40B4-BE49-F238E27FC236}">
                <a16:creationId xmlns:a16="http://schemas.microsoft.com/office/drawing/2014/main" id="{73C20F4F-0D6A-4139-88AC-FA07BD57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84" y="2177138"/>
            <a:ext cx="5732022" cy="3789767"/>
          </a:xfrm>
          <a:prstGeom prst="rect">
            <a:avLst/>
          </a:prstGeom>
        </p:spPr>
      </p:pic>
      <p:pic>
        <p:nvPicPr>
          <p:cNvPr id="52" name="Picture 51">
            <a:extLst>
              <a:ext uri="{FF2B5EF4-FFF2-40B4-BE49-F238E27FC236}">
                <a16:creationId xmlns:a16="http://schemas.microsoft.com/office/drawing/2014/main" id="{65837FD9-DA6B-7510-4201-8F5C06B47E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372225" y="4177016"/>
            <a:ext cx="430886" cy="403698"/>
          </a:xfrm>
          <a:prstGeom prst="rect">
            <a:avLst/>
          </a:prstGeom>
        </p:spPr>
      </p:pic>
      <p:pic>
        <p:nvPicPr>
          <p:cNvPr id="56" name="Picture 55">
            <a:extLst>
              <a:ext uri="{FF2B5EF4-FFF2-40B4-BE49-F238E27FC236}">
                <a16:creationId xmlns:a16="http://schemas.microsoft.com/office/drawing/2014/main" id="{2D008F05-6BF5-2E66-69E9-C08A7A4AF7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737340" y="3588493"/>
            <a:ext cx="430886" cy="403698"/>
          </a:xfrm>
          <a:prstGeom prst="rect">
            <a:avLst/>
          </a:prstGeom>
        </p:spPr>
      </p:pic>
      <p:pic>
        <p:nvPicPr>
          <p:cNvPr id="57" name="Picture 56">
            <a:extLst>
              <a:ext uri="{FF2B5EF4-FFF2-40B4-BE49-F238E27FC236}">
                <a16:creationId xmlns:a16="http://schemas.microsoft.com/office/drawing/2014/main" id="{25041465-5493-AC3D-EE58-E28E684AD9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866760" y="2619255"/>
            <a:ext cx="430886" cy="403698"/>
          </a:xfrm>
          <a:prstGeom prst="rect">
            <a:avLst/>
          </a:prstGeom>
        </p:spPr>
      </p:pic>
      <p:pic>
        <p:nvPicPr>
          <p:cNvPr id="66" name="Picture 65">
            <a:extLst>
              <a:ext uri="{FF2B5EF4-FFF2-40B4-BE49-F238E27FC236}">
                <a16:creationId xmlns:a16="http://schemas.microsoft.com/office/drawing/2014/main" id="{870F01DD-106F-95F2-9E44-D32249F3EF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580809" y="3005524"/>
            <a:ext cx="430886" cy="403698"/>
          </a:xfrm>
          <a:prstGeom prst="rect">
            <a:avLst/>
          </a:prstGeom>
        </p:spPr>
      </p:pic>
      <p:pic>
        <p:nvPicPr>
          <p:cNvPr id="76" name="Picture 75">
            <a:extLst>
              <a:ext uri="{FF2B5EF4-FFF2-40B4-BE49-F238E27FC236}">
                <a16:creationId xmlns:a16="http://schemas.microsoft.com/office/drawing/2014/main" id="{06432A07-6885-8B01-248C-17F1DC8615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5750716" y="2417406"/>
            <a:ext cx="430886" cy="403698"/>
          </a:xfrm>
          <a:prstGeom prst="rect">
            <a:avLst/>
          </a:prstGeom>
        </p:spPr>
      </p:pic>
      <p:pic>
        <p:nvPicPr>
          <p:cNvPr id="80" name="Picture 79">
            <a:extLst>
              <a:ext uri="{FF2B5EF4-FFF2-40B4-BE49-F238E27FC236}">
                <a16:creationId xmlns:a16="http://schemas.microsoft.com/office/drawing/2014/main" id="{25AA8772-142A-6117-DCEC-E1CD9276AA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3101550" y="4197567"/>
            <a:ext cx="430886" cy="403698"/>
          </a:xfrm>
          <a:prstGeom prst="rect">
            <a:avLst/>
          </a:prstGeom>
        </p:spPr>
      </p:pic>
      <p:pic>
        <p:nvPicPr>
          <p:cNvPr id="87" name="Picture 86">
            <a:extLst>
              <a:ext uri="{FF2B5EF4-FFF2-40B4-BE49-F238E27FC236}">
                <a16:creationId xmlns:a16="http://schemas.microsoft.com/office/drawing/2014/main" id="{91626F30-E31F-751D-17F8-54144285EC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143118" y="3386644"/>
            <a:ext cx="430886" cy="403698"/>
          </a:xfrm>
          <a:prstGeom prst="rect">
            <a:avLst/>
          </a:prstGeom>
        </p:spPr>
      </p:pic>
      <p:pic>
        <p:nvPicPr>
          <p:cNvPr id="88" name="Picture 87">
            <a:extLst>
              <a:ext uri="{FF2B5EF4-FFF2-40B4-BE49-F238E27FC236}">
                <a16:creationId xmlns:a16="http://schemas.microsoft.com/office/drawing/2014/main" id="{AA138C2B-42F7-BF3A-8B29-1A90AC94DF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474141" y="2526991"/>
            <a:ext cx="430886" cy="403698"/>
          </a:xfrm>
          <a:prstGeom prst="rect">
            <a:avLst/>
          </a:prstGeom>
        </p:spPr>
      </p:pic>
      <p:sp>
        <p:nvSpPr>
          <p:cNvPr id="89" name="TextBox 88">
            <a:extLst>
              <a:ext uri="{FF2B5EF4-FFF2-40B4-BE49-F238E27FC236}">
                <a16:creationId xmlns:a16="http://schemas.microsoft.com/office/drawing/2014/main" id="{EAA7CA60-C723-5871-5AA9-2BD7ABD06113}"/>
              </a:ext>
            </a:extLst>
          </p:cNvPr>
          <p:cNvSpPr txBox="1"/>
          <p:nvPr/>
        </p:nvSpPr>
        <p:spPr>
          <a:xfrm>
            <a:off x="232024" y="1321879"/>
            <a:ext cx="9559675" cy="369332"/>
          </a:xfrm>
          <a:prstGeom prst="rect">
            <a:avLst/>
          </a:prstGeom>
          <a:noFill/>
        </p:spPr>
        <p:txBody>
          <a:bodyPr wrap="square">
            <a:spAutoFit/>
          </a:bodyPr>
          <a:lstStyle/>
          <a:p>
            <a:r>
              <a:rPr lang="en-US" b="1" dirty="0"/>
              <a:t>Focus on specific “business” expectations for the use of an LCV</a:t>
            </a:r>
            <a:endParaRPr lang="fr-FR" b="1" dirty="0"/>
          </a:p>
        </p:txBody>
      </p:sp>
    </p:spTree>
    <p:custDataLst>
      <p:tags r:id="rId1"/>
    </p:custDataLst>
    <p:extLst>
      <p:ext uri="{BB962C8B-B14F-4D97-AF65-F5344CB8AC3E}">
        <p14:creationId xmlns:p14="http://schemas.microsoft.com/office/powerpoint/2010/main" val="29714994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pic>
        <p:nvPicPr>
          <p:cNvPr id="48" name="Picture 47" descr="A white van with a black background&#10;&#10;Description automatically generated with low confidence">
            <a:extLst>
              <a:ext uri="{FF2B5EF4-FFF2-40B4-BE49-F238E27FC236}">
                <a16:creationId xmlns:a16="http://schemas.microsoft.com/office/drawing/2014/main" id="{73C20F4F-0D6A-4139-88AC-FA07BD57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84" y="2177138"/>
            <a:ext cx="5732022" cy="3789767"/>
          </a:xfrm>
          <a:prstGeom prst="rect">
            <a:avLst/>
          </a:prstGeom>
        </p:spPr>
      </p:pic>
      <p:pic>
        <p:nvPicPr>
          <p:cNvPr id="52" name="Picture 51">
            <a:extLst>
              <a:ext uri="{FF2B5EF4-FFF2-40B4-BE49-F238E27FC236}">
                <a16:creationId xmlns:a16="http://schemas.microsoft.com/office/drawing/2014/main" id="{65837FD9-DA6B-7510-4201-8F5C06B47E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372225" y="4177016"/>
            <a:ext cx="430886" cy="403698"/>
          </a:xfrm>
          <a:prstGeom prst="rect">
            <a:avLst/>
          </a:prstGeom>
        </p:spPr>
      </p:pic>
      <p:pic>
        <p:nvPicPr>
          <p:cNvPr id="56" name="Picture 55">
            <a:extLst>
              <a:ext uri="{FF2B5EF4-FFF2-40B4-BE49-F238E27FC236}">
                <a16:creationId xmlns:a16="http://schemas.microsoft.com/office/drawing/2014/main" id="{2D008F05-6BF5-2E66-69E9-C08A7A4AF7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737340" y="3588493"/>
            <a:ext cx="430886" cy="403698"/>
          </a:xfrm>
          <a:prstGeom prst="rect">
            <a:avLst/>
          </a:prstGeom>
        </p:spPr>
      </p:pic>
      <p:pic>
        <p:nvPicPr>
          <p:cNvPr id="57" name="Picture 56">
            <a:extLst>
              <a:ext uri="{FF2B5EF4-FFF2-40B4-BE49-F238E27FC236}">
                <a16:creationId xmlns:a16="http://schemas.microsoft.com/office/drawing/2014/main" id="{25041465-5493-AC3D-EE58-E28E684AD9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866760" y="2619255"/>
            <a:ext cx="430886" cy="403698"/>
          </a:xfrm>
          <a:prstGeom prst="rect">
            <a:avLst/>
          </a:prstGeom>
        </p:spPr>
      </p:pic>
      <p:pic>
        <p:nvPicPr>
          <p:cNvPr id="66" name="Picture 65">
            <a:extLst>
              <a:ext uri="{FF2B5EF4-FFF2-40B4-BE49-F238E27FC236}">
                <a16:creationId xmlns:a16="http://schemas.microsoft.com/office/drawing/2014/main" id="{870F01DD-106F-95F2-9E44-D32249F3EF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580809" y="3005524"/>
            <a:ext cx="430886" cy="403698"/>
          </a:xfrm>
          <a:prstGeom prst="rect">
            <a:avLst/>
          </a:prstGeom>
        </p:spPr>
      </p:pic>
      <p:pic>
        <p:nvPicPr>
          <p:cNvPr id="76" name="Picture 75">
            <a:extLst>
              <a:ext uri="{FF2B5EF4-FFF2-40B4-BE49-F238E27FC236}">
                <a16:creationId xmlns:a16="http://schemas.microsoft.com/office/drawing/2014/main" id="{06432A07-6885-8B01-248C-17F1DC8615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5750716" y="2417406"/>
            <a:ext cx="430886" cy="403698"/>
          </a:xfrm>
          <a:prstGeom prst="rect">
            <a:avLst/>
          </a:prstGeom>
        </p:spPr>
      </p:pic>
      <p:pic>
        <p:nvPicPr>
          <p:cNvPr id="80" name="Picture 79">
            <a:extLst>
              <a:ext uri="{FF2B5EF4-FFF2-40B4-BE49-F238E27FC236}">
                <a16:creationId xmlns:a16="http://schemas.microsoft.com/office/drawing/2014/main" id="{25AA8772-142A-6117-DCEC-E1CD9276AA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3101550" y="4197567"/>
            <a:ext cx="430886" cy="403698"/>
          </a:xfrm>
          <a:prstGeom prst="rect">
            <a:avLst/>
          </a:prstGeom>
        </p:spPr>
      </p:pic>
      <p:pic>
        <p:nvPicPr>
          <p:cNvPr id="87" name="Picture 86">
            <a:extLst>
              <a:ext uri="{FF2B5EF4-FFF2-40B4-BE49-F238E27FC236}">
                <a16:creationId xmlns:a16="http://schemas.microsoft.com/office/drawing/2014/main" id="{91626F30-E31F-751D-17F8-54144285EC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143118" y="3386644"/>
            <a:ext cx="430886" cy="403698"/>
          </a:xfrm>
          <a:prstGeom prst="rect">
            <a:avLst/>
          </a:prstGeom>
        </p:spPr>
      </p:pic>
      <p:pic>
        <p:nvPicPr>
          <p:cNvPr id="88" name="Picture 87">
            <a:extLst>
              <a:ext uri="{FF2B5EF4-FFF2-40B4-BE49-F238E27FC236}">
                <a16:creationId xmlns:a16="http://schemas.microsoft.com/office/drawing/2014/main" id="{AA138C2B-42F7-BF3A-8B29-1A90AC94DF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474141" y="2526991"/>
            <a:ext cx="430886" cy="403698"/>
          </a:xfrm>
          <a:prstGeom prst="rect">
            <a:avLst/>
          </a:prstGeom>
        </p:spPr>
      </p:pic>
      <p:sp>
        <p:nvSpPr>
          <p:cNvPr id="15" name="Rectangle 14">
            <a:extLst>
              <a:ext uri="{FF2B5EF4-FFF2-40B4-BE49-F238E27FC236}">
                <a16:creationId xmlns:a16="http://schemas.microsoft.com/office/drawing/2014/main" id="{9047585A-6E64-60A6-ABE1-4B9AD51F50C2}"/>
              </a:ext>
            </a:extLst>
          </p:cNvPr>
          <p:cNvSpPr/>
          <p:nvPr/>
        </p:nvSpPr>
        <p:spPr>
          <a:xfrm>
            <a:off x="703557" y="1751669"/>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1AC8A3C-DF7C-03DF-173A-177C969A7479}"/>
              </a:ext>
            </a:extLst>
          </p:cNvPr>
          <p:cNvSpPr txBox="1"/>
          <p:nvPr/>
        </p:nvSpPr>
        <p:spPr>
          <a:xfrm>
            <a:off x="772590" y="1860741"/>
            <a:ext cx="2665378" cy="307777"/>
          </a:xfrm>
          <a:prstGeom prst="rect">
            <a:avLst/>
          </a:prstGeom>
          <a:noFill/>
        </p:spPr>
        <p:txBody>
          <a:bodyPr wrap="square" rtlCol="0">
            <a:spAutoFit/>
          </a:bodyPr>
          <a:lstStyle/>
          <a:p>
            <a:r>
              <a:rPr lang="fr-BE" sz="1400" dirty="0"/>
              <a:t>Need for conversion?</a:t>
            </a:r>
            <a:endParaRPr lang="en-US" sz="1400" dirty="0"/>
          </a:p>
        </p:txBody>
      </p:sp>
      <p:pic>
        <p:nvPicPr>
          <p:cNvPr id="17" name="Picture 12" descr="Citroën Jumper Benne SC benne basculante">
            <a:extLst>
              <a:ext uri="{FF2B5EF4-FFF2-40B4-BE49-F238E27FC236}">
                <a16:creationId xmlns:a16="http://schemas.microsoft.com/office/drawing/2014/main" id="{0DB7904D-A704-350D-9CA7-11FEEB859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772" y="2342635"/>
            <a:ext cx="1283299" cy="9624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90D533-E2DF-0955-EA31-7D92B74CDB14}"/>
              </a:ext>
            </a:extLst>
          </p:cNvPr>
          <p:cNvSpPr txBox="1"/>
          <p:nvPr/>
        </p:nvSpPr>
        <p:spPr>
          <a:xfrm>
            <a:off x="3819201" y="1741011"/>
            <a:ext cx="288108" cy="307777"/>
          </a:xfrm>
          <a:prstGeom prst="rect">
            <a:avLst/>
          </a:prstGeom>
          <a:noFill/>
        </p:spPr>
        <p:txBody>
          <a:bodyPr wrap="square" rtlCol="0">
            <a:spAutoFit/>
          </a:bodyPr>
          <a:lstStyle/>
          <a:p>
            <a:r>
              <a:rPr lang="fr-BE" sz="1400" dirty="0"/>
              <a:t>X</a:t>
            </a:r>
            <a:endParaRPr lang="en-US" sz="1400" dirty="0"/>
          </a:p>
        </p:txBody>
      </p:sp>
      <p:sp>
        <p:nvSpPr>
          <p:cNvPr id="19" name="Rectangle 18">
            <a:extLst>
              <a:ext uri="{FF2B5EF4-FFF2-40B4-BE49-F238E27FC236}">
                <a16:creationId xmlns:a16="http://schemas.microsoft.com/office/drawing/2014/main" id="{8CE1987F-01E5-2285-6221-C7CA35EE73E9}"/>
              </a:ext>
            </a:extLst>
          </p:cNvPr>
          <p:cNvSpPr/>
          <p:nvPr/>
        </p:nvSpPr>
        <p:spPr>
          <a:xfrm>
            <a:off x="7558133" y="3840079"/>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BC8A9F6-F1E1-6D7D-EFFD-481AA3AC3102}"/>
              </a:ext>
            </a:extLst>
          </p:cNvPr>
          <p:cNvSpPr txBox="1"/>
          <p:nvPr/>
        </p:nvSpPr>
        <p:spPr>
          <a:xfrm>
            <a:off x="7627165" y="3949151"/>
            <a:ext cx="2854315" cy="307777"/>
          </a:xfrm>
          <a:prstGeom prst="rect">
            <a:avLst/>
          </a:prstGeom>
          <a:noFill/>
        </p:spPr>
        <p:txBody>
          <a:bodyPr wrap="square" rtlCol="0">
            <a:spAutoFit/>
          </a:bodyPr>
          <a:lstStyle/>
          <a:p>
            <a:r>
              <a:rPr lang="fr-BE" sz="1400" dirty="0" err="1"/>
              <a:t>Height</a:t>
            </a:r>
            <a:r>
              <a:rPr lang="fr-BE" sz="1400" dirty="0"/>
              <a:t> of </a:t>
            </a:r>
            <a:r>
              <a:rPr lang="fr-BE" sz="1400" dirty="0" err="1"/>
              <a:t>loading</a:t>
            </a:r>
            <a:r>
              <a:rPr lang="fr-BE" sz="1400" dirty="0"/>
              <a:t> platform?</a:t>
            </a:r>
            <a:endParaRPr lang="en-US" sz="1400" dirty="0"/>
          </a:p>
        </p:txBody>
      </p:sp>
      <p:sp>
        <p:nvSpPr>
          <p:cNvPr id="21" name="TextBox 20">
            <a:extLst>
              <a:ext uri="{FF2B5EF4-FFF2-40B4-BE49-F238E27FC236}">
                <a16:creationId xmlns:a16="http://schemas.microsoft.com/office/drawing/2014/main" id="{B1F0E9A4-CBA2-19EA-EC20-22684249945F}"/>
              </a:ext>
            </a:extLst>
          </p:cNvPr>
          <p:cNvSpPr txBox="1"/>
          <p:nvPr/>
        </p:nvSpPr>
        <p:spPr>
          <a:xfrm>
            <a:off x="10673777" y="3829421"/>
            <a:ext cx="288108" cy="307777"/>
          </a:xfrm>
          <a:prstGeom prst="rect">
            <a:avLst/>
          </a:prstGeom>
          <a:noFill/>
        </p:spPr>
        <p:txBody>
          <a:bodyPr wrap="square" rtlCol="0">
            <a:spAutoFit/>
          </a:bodyPr>
          <a:lstStyle/>
          <a:p>
            <a:r>
              <a:rPr lang="fr-BE" sz="1400" dirty="0"/>
              <a:t>X</a:t>
            </a:r>
            <a:endParaRPr lang="en-US" sz="1400" dirty="0"/>
          </a:p>
        </p:txBody>
      </p:sp>
      <p:pic>
        <p:nvPicPr>
          <p:cNvPr id="22" name="Picture 14" descr="Seuil de coffre Citroën Jumpy III PU | Car Parts Expert">
            <a:extLst>
              <a:ext uri="{FF2B5EF4-FFF2-40B4-BE49-F238E27FC236}">
                <a16:creationId xmlns:a16="http://schemas.microsoft.com/office/drawing/2014/main" id="{B82E94F0-273C-0974-9EFA-6E0B43D63F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9246"/>
          <a:stretch/>
        </p:blipFill>
        <p:spPr bwMode="auto">
          <a:xfrm>
            <a:off x="8019634" y="4743503"/>
            <a:ext cx="1175116" cy="5553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Utilitaire grand volume, caisse pour déménagement ou messagerie">
            <a:extLst>
              <a:ext uri="{FF2B5EF4-FFF2-40B4-BE49-F238E27FC236}">
                <a16:creationId xmlns:a16="http://schemas.microsoft.com/office/drawing/2014/main" id="{36708989-BA18-4E90-78E6-732AE0E5FD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892" t="53080" r="39671" b="4832"/>
          <a:stretch/>
        </p:blipFill>
        <p:spPr bwMode="auto">
          <a:xfrm>
            <a:off x="9468097" y="4743504"/>
            <a:ext cx="778674" cy="55358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1C9D06D-3173-E36C-C394-68021EC4E78C}"/>
              </a:ext>
            </a:extLst>
          </p:cNvPr>
          <p:cNvSpPr/>
          <p:nvPr/>
        </p:nvSpPr>
        <p:spPr>
          <a:xfrm>
            <a:off x="255164" y="4166618"/>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1554681-BBC5-E212-948E-F233E56EFB91}"/>
              </a:ext>
            </a:extLst>
          </p:cNvPr>
          <p:cNvSpPr txBox="1"/>
          <p:nvPr/>
        </p:nvSpPr>
        <p:spPr>
          <a:xfrm>
            <a:off x="324197" y="4275690"/>
            <a:ext cx="2665378" cy="523220"/>
          </a:xfrm>
          <a:prstGeom prst="rect">
            <a:avLst/>
          </a:prstGeom>
          <a:noFill/>
        </p:spPr>
        <p:txBody>
          <a:bodyPr wrap="square" rtlCol="0">
            <a:spAutoFit/>
          </a:bodyPr>
          <a:lstStyle/>
          <a:p>
            <a:r>
              <a:rPr lang="fr-BE" sz="1400" dirty="0" err="1"/>
              <a:t>Interior</a:t>
            </a:r>
            <a:r>
              <a:rPr lang="fr-BE" sz="1400" dirty="0"/>
              <a:t> </a:t>
            </a:r>
            <a:r>
              <a:rPr lang="fr-BE" sz="1400" dirty="0" err="1"/>
              <a:t>improvements</a:t>
            </a:r>
            <a:r>
              <a:rPr lang="fr-BE" sz="1400" dirty="0"/>
              <a:t> and setup?</a:t>
            </a:r>
          </a:p>
        </p:txBody>
      </p:sp>
      <p:sp>
        <p:nvSpPr>
          <p:cNvPr id="26" name="TextBox 25">
            <a:extLst>
              <a:ext uri="{FF2B5EF4-FFF2-40B4-BE49-F238E27FC236}">
                <a16:creationId xmlns:a16="http://schemas.microsoft.com/office/drawing/2014/main" id="{CF721848-A3FA-EB05-1C8D-43BA38C7EB67}"/>
              </a:ext>
            </a:extLst>
          </p:cNvPr>
          <p:cNvSpPr txBox="1"/>
          <p:nvPr/>
        </p:nvSpPr>
        <p:spPr>
          <a:xfrm>
            <a:off x="3370808" y="4155960"/>
            <a:ext cx="288108" cy="307777"/>
          </a:xfrm>
          <a:prstGeom prst="rect">
            <a:avLst/>
          </a:prstGeom>
          <a:noFill/>
        </p:spPr>
        <p:txBody>
          <a:bodyPr wrap="square" rtlCol="0">
            <a:spAutoFit/>
          </a:bodyPr>
          <a:lstStyle/>
          <a:p>
            <a:r>
              <a:rPr lang="fr-BE" sz="1400" dirty="0"/>
              <a:t>X</a:t>
            </a:r>
            <a:endParaRPr lang="en-US" sz="1400" dirty="0"/>
          </a:p>
        </p:txBody>
      </p:sp>
      <p:pic>
        <p:nvPicPr>
          <p:cNvPr id="27" name="Picture 2" descr="Kit habillage bois - Peugeot Expert - Citroën Jumpy - Toyota PROACE">
            <a:extLst>
              <a:ext uri="{FF2B5EF4-FFF2-40B4-BE49-F238E27FC236}">
                <a16:creationId xmlns:a16="http://schemas.microsoft.com/office/drawing/2014/main" id="{0C825C95-B4CD-58E6-7E61-E05AA32BEE8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723" b="12400"/>
          <a:stretch/>
        </p:blipFill>
        <p:spPr bwMode="auto">
          <a:xfrm>
            <a:off x="1256784" y="4941412"/>
            <a:ext cx="1314775" cy="98446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D1E0D35-EE69-A73A-0A2E-9C024385CC8B}"/>
              </a:ext>
            </a:extLst>
          </p:cNvPr>
          <p:cNvSpPr/>
          <p:nvPr/>
        </p:nvSpPr>
        <p:spPr>
          <a:xfrm>
            <a:off x="7558133" y="1714235"/>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8FFC016-276C-ED88-5DD5-2EEC6DB20299}"/>
              </a:ext>
            </a:extLst>
          </p:cNvPr>
          <p:cNvSpPr txBox="1"/>
          <p:nvPr/>
        </p:nvSpPr>
        <p:spPr>
          <a:xfrm>
            <a:off x="7627166" y="1823307"/>
            <a:ext cx="2435276" cy="523220"/>
          </a:xfrm>
          <a:prstGeom prst="rect">
            <a:avLst/>
          </a:prstGeom>
          <a:noFill/>
        </p:spPr>
        <p:txBody>
          <a:bodyPr wrap="square" rtlCol="0">
            <a:spAutoFit/>
          </a:bodyPr>
          <a:lstStyle/>
          <a:p>
            <a:r>
              <a:rPr lang="fr-BE" sz="1400" dirty="0"/>
              <a:t>Volume and </a:t>
            </a:r>
            <a:r>
              <a:rPr lang="fr-BE" sz="1400" dirty="0" err="1"/>
              <a:t>payload</a:t>
            </a:r>
            <a:r>
              <a:rPr lang="fr-BE" sz="1400" dirty="0"/>
              <a:t> </a:t>
            </a:r>
            <a:r>
              <a:rPr lang="fr-BE" sz="1400" dirty="0" err="1"/>
              <a:t>needed</a:t>
            </a:r>
            <a:r>
              <a:rPr lang="fr-BE" sz="1400" dirty="0"/>
              <a:t>?</a:t>
            </a:r>
          </a:p>
        </p:txBody>
      </p:sp>
      <p:sp>
        <p:nvSpPr>
          <p:cNvPr id="30" name="TextBox 29">
            <a:extLst>
              <a:ext uri="{FF2B5EF4-FFF2-40B4-BE49-F238E27FC236}">
                <a16:creationId xmlns:a16="http://schemas.microsoft.com/office/drawing/2014/main" id="{DC1FCA7D-A076-82A0-39BB-02D924B9D283}"/>
              </a:ext>
            </a:extLst>
          </p:cNvPr>
          <p:cNvSpPr txBox="1"/>
          <p:nvPr/>
        </p:nvSpPr>
        <p:spPr>
          <a:xfrm>
            <a:off x="10673777" y="1703577"/>
            <a:ext cx="288108" cy="307777"/>
          </a:xfrm>
          <a:prstGeom prst="rect">
            <a:avLst/>
          </a:prstGeom>
          <a:noFill/>
        </p:spPr>
        <p:txBody>
          <a:bodyPr wrap="square" rtlCol="0">
            <a:spAutoFit/>
          </a:bodyPr>
          <a:lstStyle/>
          <a:p>
            <a:r>
              <a:rPr lang="fr-BE" sz="1400" dirty="0"/>
              <a:t>X</a:t>
            </a:r>
            <a:endParaRPr lang="en-US" sz="1400" dirty="0"/>
          </a:p>
        </p:txBody>
      </p:sp>
      <p:pic>
        <p:nvPicPr>
          <p:cNvPr id="31" name="Picture 10" descr="Citroën Jumpy - Utilitaire, fourgon - Prix, essai et caractéristiques -  Citroën Professionnel Belgique">
            <a:extLst>
              <a:ext uri="{FF2B5EF4-FFF2-40B4-BE49-F238E27FC236}">
                <a16:creationId xmlns:a16="http://schemas.microsoft.com/office/drawing/2014/main" id="{732850DC-826D-CE70-84AE-CABA40EA87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9347" y="2307802"/>
            <a:ext cx="2276521" cy="985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1">
            <a:extLst>
              <a:ext uri="{FF2B5EF4-FFF2-40B4-BE49-F238E27FC236}">
                <a16:creationId xmlns:a16="http://schemas.microsoft.com/office/drawing/2014/main" id="{CFBDE75A-5A59-587A-FD75-52851AB61AAC}"/>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 name="TextBox 43">
            <a:extLst>
              <a:ext uri="{FF2B5EF4-FFF2-40B4-BE49-F238E27FC236}">
                <a16:creationId xmlns:a16="http://schemas.microsoft.com/office/drawing/2014/main" id="{D024C860-7CD7-957C-A8FB-3218FD29A886}"/>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the magnifying glasses for further details</a:t>
            </a:r>
            <a:endParaRPr lang="fr-FR" sz="1400" b="1" i="1" dirty="0">
              <a:solidFill>
                <a:schemeClr val="bg1"/>
              </a:solidFill>
            </a:endParaRPr>
          </a:p>
        </p:txBody>
      </p:sp>
      <p:sp>
        <p:nvSpPr>
          <p:cNvPr id="5" name="TextBox 88">
            <a:extLst>
              <a:ext uri="{FF2B5EF4-FFF2-40B4-BE49-F238E27FC236}">
                <a16:creationId xmlns:a16="http://schemas.microsoft.com/office/drawing/2014/main" id="{FDFED552-5758-A19A-C3F5-7E865DF1A2B7}"/>
              </a:ext>
            </a:extLst>
          </p:cNvPr>
          <p:cNvSpPr txBox="1"/>
          <p:nvPr/>
        </p:nvSpPr>
        <p:spPr>
          <a:xfrm>
            <a:off x="232024" y="1321879"/>
            <a:ext cx="9559675" cy="369332"/>
          </a:xfrm>
          <a:prstGeom prst="rect">
            <a:avLst/>
          </a:prstGeom>
          <a:noFill/>
        </p:spPr>
        <p:txBody>
          <a:bodyPr wrap="square">
            <a:spAutoFit/>
          </a:bodyPr>
          <a:lstStyle/>
          <a:p>
            <a:r>
              <a:rPr lang="en-US" b="1" dirty="0"/>
              <a:t>Focus on specific “business” expectations for the use of an LCV</a:t>
            </a:r>
            <a:endParaRPr lang="fr-FR" b="1" dirty="0"/>
          </a:p>
        </p:txBody>
      </p:sp>
    </p:spTree>
    <p:custDataLst>
      <p:tags r:id="rId1"/>
    </p:custDataLst>
    <p:extLst>
      <p:ext uri="{BB962C8B-B14F-4D97-AF65-F5344CB8AC3E}">
        <p14:creationId xmlns:p14="http://schemas.microsoft.com/office/powerpoint/2010/main" val="42617219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pic>
        <p:nvPicPr>
          <p:cNvPr id="48" name="Picture 47" descr="A white van with a black background&#10;&#10;Description automatically generated with low confidence">
            <a:extLst>
              <a:ext uri="{FF2B5EF4-FFF2-40B4-BE49-F238E27FC236}">
                <a16:creationId xmlns:a16="http://schemas.microsoft.com/office/drawing/2014/main" id="{73C20F4F-0D6A-4139-88AC-FA07BD57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84" y="2177138"/>
            <a:ext cx="5732022" cy="3789767"/>
          </a:xfrm>
          <a:prstGeom prst="rect">
            <a:avLst/>
          </a:prstGeom>
        </p:spPr>
      </p:pic>
      <p:pic>
        <p:nvPicPr>
          <p:cNvPr id="52" name="Picture 51">
            <a:extLst>
              <a:ext uri="{FF2B5EF4-FFF2-40B4-BE49-F238E27FC236}">
                <a16:creationId xmlns:a16="http://schemas.microsoft.com/office/drawing/2014/main" id="{65837FD9-DA6B-7510-4201-8F5C06B47E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372225" y="4177016"/>
            <a:ext cx="430886" cy="403698"/>
          </a:xfrm>
          <a:prstGeom prst="rect">
            <a:avLst/>
          </a:prstGeom>
        </p:spPr>
      </p:pic>
      <p:pic>
        <p:nvPicPr>
          <p:cNvPr id="56" name="Picture 55">
            <a:extLst>
              <a:ext uri="{FF2B5EF4-FFF2-40B4-BE49-F238E27FC236}">
                <a16:creationId xmlns:a16="http://schemas.microsoft.com/office/drawing/2014/main" id="{2D008F05-6BF5-2E66-69E9-C08A7A4AF7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737340" y="3588493"/>
            <a:ext cx="430886" cy="403698"/>
          </a:xfrm>
          <a:prstGeom prst="rect">
            <a:avLst/>
          </a:prstGeom>
        </p:spPr>
      </p:pic>
      <p:pic>
        <p:nvPicPr>
          <p:cNvPr id="57" name="Picture 56">
            <a:extLst>
              <a:ext uri="{FF2B5EF4-FFF2-40B4-BE49-F238E27FC236}">
                <a16:creationId xmlns:a16="http://schemas.microsoft.com/office/drawing/2014/main" id="{25041465-5493-AC3D-EE58-E28E684AD9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866760" y="2619255"/>
            <a:ext cx="430886" cy="403698"/>
          </a:xfrm>
          <a:prstGeom prst="rect">
            <a:avLst/>
          </a:prstGeom>
        </p:spPr>
      </p:pic>
      <p:pic>
        <p:nvPicPr>
          <p:cNvPr id="66" name="Picture 65">
            <a:extLst>
              <a:ext uri="{FF2B5EF4-FFF2-40B4-BE49-F238E27FC236}">
                <a16:creationId xmlns:a16="http://schemas.microsoft.com/office/drawing/2014/main" id="{870F01DD-106F-95F2-9E44-D32249F3EF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580809" y="3005524"/>
            <a:ext cx="430886" cy="403698"/>
          </a:xfrm>
          <a:prstGeom prst="rect">
            <a:avLst/>
          </a:prstGeom>
        </p:spPr>
      </p:pic>
      <p:pic>
        <p:nvPicPr>
          <p:cNvPr id="76" name="Picture 75">
            <a:extLst>
              <a:ext uri="{FF2B5EF4-FFF2-40B4-BE49-F238E27FC236}">
                <a16:creationId xmlns:a16="http://schemas.microsoft.com/office/drawing/2014/main" id="{06432A07-6885-8B01-248C-17F1DC8615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5750716" y="2417406"/>
            <a:ext cx="430886" cy="403698"/>
          </a:xfrm>
          <a:prstGeom prst="rect">
            <a:avLst/>
          </a:prstGeom>
        </p:spPr>
      </p:pic>
      <p:pic>
        <p:nvPicPr>
          <p:cNvPr id="80" name="Picture 79">
            <a:extLst>
              <a:ext uri="{FF2B5EF4-FFF2-40B4-BE49-F238E27FC236}">
                <a16:creationId xmlns:a16="http://schemas.microsoft.com/office/drawing/2014/main" id="{25AA8772-142A-6117-DCEC-E1CD9276AA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3101550" y="4197567"/>
            <a:ext cx="430886" cy="403698"/>
          </a:xfrm>
          <a:prstGeom prst="rect">
            <a:avLst/>
          </a:prstGeom>
        </p:spPr>
      </p:pic>
      <p:pic>
        <p:nvPicPr>
          <p:cNvPr id="87" name="Picture 86">
            <a:extLst>
              <a:ext uri="{FF2B5EF4-FFF2-40B4-BE49-F238E27FC236}">
                <a16:creationId xmlns:a16="http://schemas.microsoft.com/office/drawing/2014/main" id="{91626F30-E31F-751D-17F8-54144285EC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143118" y="3386644"/>
            <a:ext cx="430886" cy="403698"/>
          </a:xfrm>
          <a:prstGeom prst="rect">
            <a:avLst/>
          </a:prstGeom>
        </p:spPr>
      </p:pic>
      <p:pic>
        <p:nvPicPr>
          <p:cNvPr id="88" name="Picture 87">
            <a:extLst>
              <a:ext uri="{FF2B5EF4-FFF2-40B4-BE49-F238E27FC236}">
                <a16:creationId xmlns:a16="http://schemas.microsoft.com/office/drawing/2014/main" id="{AA138C2B-42F7-BF3A-8B29-1A90AC94DF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474141" y="2526991"/>
            <a:ext cx="430886" cy="403698"/>
          </a:xfrm>
          <a:prstGeom prst="rect">
            <a:avLst/>
          </a:prstGeom>
        </p:spPr>
      </p:pic>
      <p:sp>
        <p:nvSpPr>
          <p:cNvPr id="15" name="Rectangle 14">
            <a:extLst>
              <a:ext uri="{FF2B5EF4-FFF2-40B4-BE49-F238E27FC236}">
                <a16:creationId xmlns:a16="http://schemas.microsoft.com/office/drawing/2014/main" id="{51C29524-2899-6698-F007-A644AED4C0AB}"/>
              </a:ext>
            </a:extLst>
          </p:cNvPr>
          <p:cNvSpPr/>
          <p:nvPr/>
        </p:nvSpPr>
        <p:spPr>
          <a:xfrm>
            <a:off x="5625567" y="4226701"/>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345147C-8A31-9BC2-ECBD-669F381D7E7D}"/>
              </a:ext>
            </a:extLst>
          </p:cNvPr>
          <p:cNvSpPr txBox="1"/>
          <p:nvPr/>
        </p:nvSpPr>
        <p:spPr>
          <a:xfrm>
            <a:off x="5694600" y="4335773"/>
            <a:ext cx="2603046" cy="307777"/>
          </a:xfrm>
          <a:prstGeom prst="rect">
            <a:avLst/>
          </a:prstGeom>
          <a:noFill/>
        </p:spPr>
        <p:txBody>
          <a:bodyPr wrap="square" rtlCol="0">
            <a:spAutoFit/>
          </a:bodyPr>
          <a:lstStyle/>
          <a:p>
            <a:r>
              <a:rPr lang="fr-BE" sz="1400" dirty="0" err="1"/>
              <a:t>Signage</a:t>
            </a:r>
            <a:r>
              <a:rPr lang="fr-BE" sz="1400" dirty="0"/>
              <a:t> and </a:t>
            </a:r>
            <a:r>
              <a:rPr lang="fr-BE" sz="1400" dirty="0" err="1"/>
              <a:t>marking</a:t>
            </a:r>
            <a:r>
              <a:rPr lang="fr-BE" sz="1400" dirty="0"/>
              <a:t>?</a:t>
            </a:r>
          </a:p>
        </p:txBody>
      </p:sp>
      <p:sp>
        <p:nvSpPr>
          <p:cNvPr id="17" name="TextBox 16">
            <a:extLst>
              <a:ext uri="{FF2B5EF4-FFF2-40B4-BE49-F238E27FC236}">
                <a16:creationId xmlns:a16="http://schemas.microsoft.com/office/drawing/2014/main" id="{A7C7A86E-5BD8-2EF9-2A68-3912FC20D206}"/>
              </a:ext>
            </a:extLst>
          </p:cNvPr>
          <p:cNvSpPr txBox="1"/>
          <p:nvPr/>
        </p:nvSpPr>
        <p:spPr>
          <a:xfrm>
            <a:off x="8741211" y="4216043"/>
            <a:ext cx="288108" cy="307777"/>
          </a:xfrm>
          <a:prstGeom prst="rect">
            <a:avLst/>
          </a:prstGeom>
          <a:noFill/>
        </p:spPr>
        <p:txBody>
          <a:bodyPr wrap="square" rtlCol="0">
            <a:spAutoFit/>
          </a:bodyPr>
          <a:lstStyle/>
          <a:p>
            <a:r>
              <a:rPr lang="fr-BE" sz="1400" dirty="0"/>
              <a:t>X</a:t>
            </a:r>
            <a:endParaRPr lang="en-US" sz="1400" dirty="0"/>
          </a:p>
        </p:txBody>
      </p:sp>
      <p:pic>
        <p:nvPicPr>
          <p:cNvPr id="18" name="Picture 8" descr="Signalisation véhicules utilitaires | kolle constructeur">
            <a:extLst>
              <a:ext uri="{FF2B5EF4-FFF2-40B4-BE49-F238E27FC236}">
                <a16:creationId xmlns:a16="http://schemas.microsoft.com/office/drawing/2014/main" id="{CB817EC2-D16D-757C-2F9F-111B403C4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450" y="5037884"/>
            <a:ext cx="1221528" cy="84180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EE93E0A-BC12-4663-3946-08EEBB45CCAA}"/>
              </a:ext>
            </a:extLst>
          </p:cNvPr>
          <p:cNvSpPr/>
          <p:nvPr/>
        </p:nvSpPr>
        <p:spPr>
          <a:xfrm>
            <a:off x="6531983" y="1758647"/>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23FB0BD-B760-0F58-56C0-C5B4D8B4BFF2}"/>
              </a:ext>
            </a:extLst>
          </p:cNvPr>
          <p:cNvSpPr txBox="1"/>
          <p:nvPr/>
        </p:nvSpPr>
        <p:spPr>
          <a:xfrm>
            <a:off x="6601016" y="1867719"/>
            <a:ext cx="2055898" cy="523220"/>
          </a:xfrm>
          <a:prstGeom prst="rect">
            <a:avLst/>
          </a:prstGeom>
          <a:noFill/>
        </p:spPr>
        <p:txBody>
          <a:bodyPr wrap="square" rtlCol="0">
            <a:spAutoFit/>
          </a:bodyPr>
          <a:lstStyle/>
          <a:p>
            <a:r>
              <a:rPr lang="en-US" sz="1400" dirty="0"/>
              <a:t>Length, width and height needed?</a:t>
            </a:r>
            <a:endParaRPr lang="fr-FR" sz="1400" dirty="0"/>
          </a:p>
        </p:txBody>
      </p:sp>
      <p:sp>
        <p:nvSpPr>
          <p:cNvPr id="21" name="TextBox 20">
            <a:extLst>
              <a:ext uri="{FF2B5EF4-FFF2-40B4-BE49-F238E27FC236}">
                <a16:creationId xmlns:a16="http://schemas.microsoft.com/office/drawing/2014/main" id="{1C880580-89B4-E7E4-D436-C019775A33D1}"/>
              </a:ext>
            </a:extLst>
          </p:cNvPr>
          <p:cNvSpPr txBox="1"/>
          <p:nvPr/>
        </p:nvSpPr>
        <p:spPr>
          <a:xfrm>
            <a:off x="9647627" y="1747989"/>
            <a:ext cx="288108" cy="307777"/>
          </a:xfrm>
          <a:prstGeom prst="rect">
            <a:avLst/>
          </a:prstGeom>
          <a:noFill/>
        </p:spPr>
        <p:txBody>
          <a:bodyPr wrap="square" rtlCol="0">
            <a:spAutoFit/>
          </a:bodyPr>
          <a:lstStyle/>
          <a:p>
            <a:r>
              <a:rPr lang="fr-BE" sz="1400" dirty="0"/>
              <a:t>X</a:t>
            </a:r>
            <a:endParaRPr lang="en-US" sz="1400" dirty="0"/>
          </a:p>
        </p:txBody>
      </p:sp>
      <p:sp>
        <p:nvSpPr>
          <p:cNvPr id="23" name="Rectangle 22">
            <a:extLst>
              <a:ext uri="{FF2B5EF4-FFF2-40B4-BE49-F238E27FC236}">
                <a16:creationId xmlns:a16="http://schemas.microsoft.com/office/drawing/2014/main" id="{6C6A6069-C73C-F363-408F-1C77C39F4628}"/>
              </a:ext>
            </a:extLst>
          </p:cNvPr>
          <p:cNvSpPr/>
          <p:nvPr/>
        </p:nvSpPr>
        <p:spPr>
          <a:xfrm>
            <a:off x="1740345" y="1806995"/>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F3D9AB9-AD10-4E02-F97A-B73C22DD49A6}"/>
              </a:ext>
            </a:extLst>
          </p:cNvPr>
          <p:cNvSpPr txBox="1"/>
          <p:nvPr/>
        </p:nvSpPr>
        <p:spPr>
          <a:xfrm>
            <a:off x="1809378" y="1916067"/>
            <a:ext cx="2055898" cy="307777"/>
          </a:xfrm>
          <a:prstGeom prst="rect">
            <a:avLst/>
          </a:prstGeom>
          <a:noFill/>
        </p:spPr>
        <p:txBody>
          <a:bodyPr wrap="square" rtlCol="0">
            <a:spAutoFit/>
          </a:bodyPr>
          <a:lstStyle/>
          <a:p>
            <a:r>
              <a:rPr lang="fr-FR" sz="1400" dirty="0"/>
              <a:t>Roof racks and bars?</a:t>
            </a:r>
          </a:p>
        </p:txBody>
      </p:sp>
      <p:sp>
        <p:nvSpPr>
          <p:cNvPr id="25" name="TextBox 24">
            <a:extLst>
              <a:ext uri="{FF2B5EF4-FFF2-40B4-BE49-F238E27FC236}">
                <a16:creationId xmlns:a16="http://schemas.microsoft.com/office/drawing/2014/main" id="{85D04E6B-A33C-EB60-FFCD-50A511BFAC16}"/>
              </a:ext>
            </a:extLst>
          </p:cNvPr>
          <p:cNvSpPr txBox="1"/>
          <p:nvPr/>
        </p:nvSpPr>
        <p:spPr>
          <a:xfrm>
            <a:off x="4855989" y="1796337"/>
            <a:ext cx="288108" cy="307777"/>
          </a:xfrm>
          <a:prstGeom prst="rect">
            <a:avLst/>
          </a:prstGeom>
          <a:noFill/>
        </p:spPr>
        <p:txBody>
          <a:bodyPr wrap="square" rtlCol="0">
            <a:spAutoFit/>
          </a:bodyPr>
          <a:lstStyle/>
          <a:p>
            <a:r>
              <a:rPr lang="fr-BE" sz="1400" dirty="0"/>
              <a:t>X</a:t>
            </a:r>
            <a:endParaRPr lang="en-US" sz="1400" dirty="0"/>
          </a:p>
        </p:txBody>
      </p:sp>
      <p:pic>
        <p:nvPicPr>
          <p:cNvPr id="26" name="Picture 4" descr="Galerie de toit Citroen Jumpy L1H1 de 2007 à 05/2016 - Hayon / Acier Epoxy  Polyester | Auto Pièces Online">
            <a:extLst>
              <a:ext uri="{FF2B5EF4-FFF2-40B4-BE49-F238E27FC236}">
                <a16:creationId xmlns:a16="http://schemas.microsoft.com/office/drawing/2014/main" id="{6E59680A-192A-928A-B3A6-41EFC565D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9363" y="2422460"/>
            <a:ext cx="1304791" cy="84180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AF29B4E-1D1A-ED22-21B2-2CB6D67251F1}"/>
              </a:ext>
            </a:extLst>
          </p:cNvPr>
          <p:cNvSpPr/>
          <p:nvPr/>
        </p:nvSpPr>
        <p:spPr>
          <a:xfrm>
            <a:off x="693057" y="4264504"/>
            <a:ext cx="3443591" cy="1901757"/>
          </a:xfrm>
          <a:prstGeom prst="rect">
            <a:avLst/>
          </a:prstGeom>
          <a:solidFill>
            <a:schemeClr val="bg1"/>
          </a:solidFill>
          <a:ln w="28575">
            <a:solidFill>
              <a:srgbClr val="2538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9A5C75-F80B-5866-A38C-1E08F4DCA606}"/>
              </a:ext>
            </a:extLst>
          </p:cNvPr>
          <p:cNvSpPr txBox="1"/>
          <p:nvPr/>
        </p:nvSpPr>
        <p:spPr>
          <a:xfrm>
            <a:off x="693057" y="4383045"/>
            <a:ext cx="2494562" cy="523220"/>
          </a:xfrm>
          <a:prstGeom prst="rect">
            <a:avLst/>
          </a:prstGeom>
          <a:noFill/>
        </p:spPr>
        <p:txBody>
          <a:bodyPr wrap="square" rtlCol="0">
            <a:spAutoFit/>
          </a:bodyPr>
          <a:lstStyle/>
          <a:p>
            <a:r>
              <a:rPr lang="fr-FR" sz="1400" dirty="0" err="1"/>
              <a:t>Electrification</a:t>
            </a:r>
            <a:r>
              <a:rPr lang="fr-FR" sz="1400" dirty="0"/>
              <a:t> for LEZ </a:t>
            </a:r>
            <a:r>
              <a:rPr lang="fr-FR" sz="1400" dirty="0" err="1"/>
              <a:t>deliveries</a:t>
            </a:r>
            <a:r>
              <a:rPr lang="fr-FR" sz="1400" dirty="0"/>
              <a:t>?</a:t>
            </a:r>
          </a:p>
        </p:txBody>
      </p:sp>
      <p:sp>
        <p:nvSpPr>
          <p:cNvPr id="29" name="TextBox 28">
            <a:extLst>
              <a:ext uri="{FF2B5EF4-FFF2-40B4-BE49-F238E27FC236}">
                <a16:creationId xmlns:a16="http://schemas.microsoft.com/office/drawing/2014/main" id="{BE596DF3-38D6-4230-9F8F-E5BA229D91AE}"/>
              </a:ext>
            </a:extLst>
          </p:cNvPr>
          <p:cNvSpPr txBox="1"/>
          <p:nvPr/>
        </p:nvSpPr>
        <p:spPr>
          <a:xfrm>
            <a:off x="3739668" y="4263315"/>
            <a:ext cx="288108" cy="307777"/>
          </a:xfrm>
          <a:prstGeom prst="rect">
            <a:avLst/>
          </a:prstGeom>
          <a:noFill/>
        </p:spPr>
        <p:txBody>
          <a:bodyPr wrap="square" rtlCol="0">
            <a:spAutoFit/>
          </a:bodyPr>
          <a:lstStyle/>
          <a:p>
            <a:r>
              <a:rPr lang="fr-BE" sz="1400" dirty="0"/>
              <a:t>X</a:t>
            </a:r>
            <a:endParaRPr lang="en-US" sz="1400" dirty="0"/>
          </a:p>
        </p:txBody>
      </p:sp>
      <p:pic>
        <p:nvPicPr>
          <p:cNvPr id="5" name="Immagine 4" descr="Immagine che contiene testo, trasporto, furgone, automobile&#10;&#10;Descrizione generata automaticamente">
            <a:extLst>
              <a:ext uri="{FF2B5EF4-FFF2-40B4-BE49-F238E27FC236}">
                <a16:creationId xmlns:a16="http://schemas.microsoft.com/office/drawing/2014/main" id="{D2BCB7AB-2FE1-8F26-6081-1067B3B1B0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287" y="5243157"/>
            <a:ext cx="2562583" cy="790685"/>
          </a:xfrm>
          <a:prstGeom prst="rect">
            <a:avLst/>
          </a:prstGeom>
        </p:spPr>
      </p:pic>
      <p:pic>
        <p:nvPicPr>
          <p:cNvPr id="7" name="Immagine 6" descr="Immagine che contiene testo, trasporto, furgone&#10;&#10;Descrizione generata automaticamente">
            <a:extLst>
              <a:ext uri="{FF2B5EF4-FFF2-40B4-BE49-F238E27FC236}">
                <a16:creationId xmlns:a16="http://schemas.microsoft.com/office/drawing/2014/main" id="{4F8076D9-5CE1-4AEB-95CD-87BACC142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1733" y="2378177"/>
            <a:ext cx="2276793" cy="1200318"/>
          </a:xfrm>
          <a:prstGeom prst="rect">
            <a:avLst/>
          </a:prstGeom>
        </p:spPr>
      </p:pic>
      <p:sp>
        <p:nvSpPr>
          <p:cNvPr id="3" name="TextBox 41">
            <a:extLst>
              <a:ext uri="{FF2B5EF4-FFF2-40B4-BE49-F238E27FC236}">
                <a16:creationId xmlns:a16="http://schemas.microsoft.com/office/drawing/2014/main" id="{0C2333B7-1863-1825-6067-CC50A941A48F}"/>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 name="TextBox 43">
            <a:extLst>
              <a:ext uri="{FF2B5EF4-FFF2-40B4-BE49-F238E27FC236}">
                <a16:creationId xmlns:a16="http://schemas.microsoft.com/office/drawing/2014/main" id="{47FF48A3-5600-CFD6-BA8D-702B929DC2D6}"/>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the magnifying glasses for further details</a:t>
            </a:r>
            <a:endParaRPr lang="fr-FR" sz="1400" b="1" i="1" dirty="0">
              <a:solidFill>
                <a:schemeClr val="bg1"/>
              </a:solidFill>
            </a:endParaRPr>
          </a:p>
        </p:txBody>
      </p:sp>
      <p:sp>
        <p:nvSpPr>
          <p:cNvPr id="6" name="TextBox 88">
            <a:extLst>
              <a:ext uri="{FF2B5EF4-FFF2-40B4-BE49-F238E27FC236}">
                <a16:creationId xmlns:a16="http://schemas.microsoft.com/office/drawing/2014/main" id="{73007CF2-F3CD-EC1C-79D0-958583288840}"/>
              </a:ext>
            </a:extLst>
          </p:cNvPr>
          <p:cNvSpPr txBox="1"/>
          <p:nvPr/>
        </p:nvSpPr>
        <p:spPr>
          <a:xfrm>
            <a:off x="232024" y="1321879"/>
            <a:ext cx="9559675" cy="369332"/>
          </a:xfrm>
          <a:prstGeom prst="rect">
            <a:avLst/>
          </a:prstGeom>
          <a:noFill/>
        </p:spPr>
        <p:txBody>
          <a:bodyPr wrap="square">
            <a:spAutoFit/>
          </a:bodyPr>
          <a:lstStyle/>
          <a:p>
            <a:r>
              <a:rPr lang="en-US" b="1" dirty="0"/>
              <a:t>Focus on specific “business” expectations for the use of an LCV</a:t>
            </a:r>
            <a:endParaRPr lang="fr-FR" b="1" dirty="0"/>
          </a:p>
        </p:txBody>
      </p:sp>
    </p:spTree>
    <p:custDataLst>
      <p:tags r:id="rId1"/>
    </p:custDataLst>
    <p:extLst>
      <p:ext uri="{BB962C8B-B14F-4D97-AF65-F5344CB8AC3E}">
        <p14:creationId xmlns:p14="http://schemas.microsoft.com/office/powerpoint/2010/main" val="13847475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pic>
        <p:nvPicPr>
          <p:cNvPr id="48" name="Picture 47" descr="A white van with a black background&#10;&#10;Description automatically generated with low confidence">
            <a:extLst>
              <a:ext uri="{FF2B5EF4-FFF2-40B4-BE49-F238E27FC236}">
                <a16:creationId xmlns:a16="http://schemas.microsoft.com/office/drawing/2014/main" id="{73C20F4F-0D6A-4139-88AC-FA07BD57B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884" y="2177138"/>
            <a:ext cx="5732022" cy="3789767"/>
          </a:xfrm>
          <a:prstGeom prst="rect">
            <a:avLst/>
          </a:prstGeom>
        </p:spPr>
      </p:pic>
      <p:pic>
        <p:nvPicPr>
          <p:cNvPr id="52" name="Picture 51">
            <a:extLst>
              <a:ext uri="{FF2B5EF4-FFF2-40B4-BE49-F238E27FC236}">
                <a16:creationId xmlns:a16="http://schemas.microsoft.com/office/drawing/2014/main" id="{65837FD9-DA6B-7510-4201-8F5C06B47E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372225" y="4177016"/>
            <a:ext cx="430886" cy="403698"/>
          </a:xfrm>
          <a:prstGeom prst="rect">
            <a:avLst/>
          </a:prstGeom>
        </p:spPr>
      </p:pic>
      <p:pic>
        <p:nvPicPr>
          <p:cNvPr id="56" name="Picture 55">
            <a:extLst>
              <a:ext uri="{FF2B5EF4-FFF2-40B4-BE49-F238E27FC236}">
                <a16:creationId xmlns:a16="http://schemas.microsoft.com/office/drawing/2014/main" id="{2D008F05-6BF5-2E66-69E9-C08A7A4AF7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737340" y="3588493"/>
            <a:ext cx="430886" cy="403698"/>
          </a:xfrm>
          <a:prstGeom prst="rect">
            <a:avLst/>
          </a:prstGeom>
        </p:spPr>
      </p:pic>
      <p:pic>
        <p:nvPicPr>
          <p:cNvPr id="57" name="Picture 56">
            <a:extLst>
              <a:ext uri="{FF2B5EF4-FFF2-40B4-BE49-F238E27FC236}">
                <a16:creationId xmlns:a16="http://schemas.microsoft.com/office/drawing/2014/main" id="{25041465-5493-AC3D-EE58-E28E684AD9D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7866760" y="2619255"/>
            <a:ext cx="430886" cy="403698"/>
          </a:xfrm>
          <a:prstGeom prst="rect">
            <a:avLst/>
          </a:prstGeom>
        </p:spPr>
      </p:pic>
      <p:pic>
        <p:nvPicPr>
          <p:cNvPr id="66" name="Picture 65">
            <a:extLst>
              <a:ext uri="{FF2B5EF4-FFF2-40B4-BE49-F238E27FC236}">
                <a16:creationId xmlns:a16="http://schemas.microsoft.com/office/drawing/2014/main" id="{870F01DD-106F-95F2-9E44-D32249F3EF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6580809" y="3005524"/>
            <a:ext cx="430886" cy="403698"/>
          </a:xfrm>
          <a:prstGeom prst="rect">
            <a:avLst/>
          </a:prstGeom>
        </p:spPr>
      </p:pic>
      <p:pic>
        <p:nvPicPr>
          <p:cNvPr id="76" name="Picture 75">
            <a:extLst>
              <a:ext uri="{FF2B5EF4-FFF2-40B4-BE49-F238E27FC236}">
                <a16:creationId xmlns:a16="http://schemas.microsoft.com/office/drawing/2014/main" id="{06432A07-6885-8B01-248C-17F1DC8615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5750716" y="2417406"/>
            <a:ext cx="430886" cy="403698"/>
          </a:xfrm>
          <a:prstGeom prst="rect">
            <a:avLst/>
          </a:prstGeom>
        </p:spPr>
      </p:pic>
      <p:pic>
        <p:nvPicPr>
          <p:cNvPr id="80" name="Picture 79">
            <a:extLst>
              <a:ext uri="{FF2B5EF4-FFF2-40B4-BE49-F238E27FC236}">
                <a16:creationId xmlns:a16="http://schemas.microsoft.com/office/drawing/2014/main" id="{25AA8772-142A-6117-DCEC-E1CD9276AA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3101550" y="4197567"/>
            <a:ext cx="430886" cy="403698"/>
          </a:xfrm>
          <a:prstGeom prst="rect">
            <a:avLst/>
          </a:prstGeom>
        </p:spPr>
      </p:pic>
      <p:pic>
        <p:nvPicPr>
          <p:cNvPr id="87" name="Picture 86">
            <a:extLst>
              <a:ext uri="{FF2B5EF4-FFF2-40B4-BE49-F238E27FC236}">
                <a16:creationId xmlns:a16="http://schemas.microsoft.com/office/drawing/2014/main" id="{91626F30-E31F-751D-17F8-54144285EC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143118" y="3386644"/>
            <a:ext cx="430886" cy="403698"/>
          </a:xfrm>
          <a:prstGeom prst="rect">
            <a:avLst/>
          </a:prstGeom>
        </p:spPr>
      </p:pic>
      <p:pic>
        <p:nvPicPr>
          <p:cNvPr id="88" name="Picture 87">
            <a:extLst>
              <a:ext uri="{FF2B5EF4-FFF2-40B4-BE49-F238E27FC236}">
                <a16:creationId xmlns:a16="http://schemas.microsoft.com/office/drawing/2014/main" id="{AA138C2B-42F7-BF3A-8B29-1A90AC94DF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98" b="90000" l="5545" r="89675">
                        <a14:foregroundMark x1="5927" y1="39184" x2="5927" y2="39184"/>
                        <a14:foregroundMark x1="32314" y1="8776" x2="32314" y2="8776"/>
                        <a14:foregroundMark x1="34990" y1="4898" x2="34990" y2="4898"/>
                        <a14:foregroundMark x1="37285" y1="32857" x2="37285" y2="32857"/>
                        <a14:foregroundMark x1="21989" y1="29796" x2="21989" y2="29796"/>
                        <a14:foregroundMark x1="25239" y1="25714" x2="36520" y2="21020"/>
                        <a14:foregroundMark x1="36520" y1="21020" x2="49904" y2="25102"/>
                        <a14:foregroundMark x1="49904" y1="25102" x2="55258" y2="32653"/>
                        <a14:foregroundMark x1="55067" y1="35306" x2="53346" y2="45714"/>
                        <a14:foregroundMark x1="53346" y1="45714" x2="36138" y2="56531"/>
                        <a14:foregroundMark x1="36138" y1="56531" x2="19503" y2="45510"/>
                        <a14:foregroundMark x1="19503" y1="45510" x2="19312" y2="38163"/>
                      </a14:backgroundRemoval>
                    </a14:imgEffect>
                  </a14:imgLayer>
                </a14:imgProps>
              </a:ext>
            </a:extLst>
          </a:blip>
          <a:stretch>
            <a:fillRect/>
          </a:stretch>
        </p:blipFill>
        <p:spPr>
          <a:xfrm>
            <a:off x="4474141" y="2526991"/>
            <a:ext cx="430886" cy="403698"/>
          </a:xfrm>
          <a:prstGeom prst="rect">
            <a:avLst/>
          </a:prstGeom>
        </p:spPr>
      </p:pic>
      <p:sp>
        <p:nvSpPr>
          <p:cNvPr id="15" name="Rectangle 14">
            <a:extLst>
              <a:ext uri="{FF2B5EF4-FFF2-40B4-BE49-F238E27FC236}">
                <a16:creationId xmlns:a16="http://schemas.microsoft.com/office/drawing/2014/main" id="{EFD1FE46-DC70-AFC0-133B-4DBC54E12407}"/>
              </a:ext>
            </a:extLst>
          </p:cNvPr>
          <p:cNvSpPr/>
          <p:nvPr/>
        </p:nvSpPr>
        <p:spPr>
          <a:xfrm>
            <a:off x="8464112" y="5077803"/>
            <a:ext cx="1902478" cy="9143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Be prepared to meet the “business” expectations of your LCV customers</a:t>
            </a:r>
            <a:endParaRPr lang="fr-FR" sz="1200" dirty="0"/>
          </a:p>
        </p:txBody>
      </p:sp>
      <p:pic>
        <p:nvPicPr>
          <p:cNvPr id="16" name="Image 15">
            <a:extLst>
              <a:ext uri="{FF2B5EF4-FFF2-40B4-BE49-F238E27FC236}">
                <a16:creationId xmlns:a16="http://schemas.microsoft.com/office/drawing/2014/main" id="{3FF9B19E-C7B5-E486-5ADA-A5C79192E385}"/>
              </a:ext>
            </a:extLst>
          </p:cNvPr>
          <p:cNvPicPr>
            <a:picLocks noChangeAspect="1"/>
          </p:cNvPicPr>
          <p:nvPr/>
        </p:nvPicPr>
        <p:blipFill>
          <a:blip r:embed="rId6"/>
          <a:stretch>
            <a:fillRect/>
          </a:stretch>
        </p:blipFill>
        <p:spPr>
          <a:xfrm>
            <a:off x="7737340" y="5253872"/>
            <a:ext cx="610103" cy="608214"/>
          </a:xfrm>
          <a:prstGeom prst="rect">
            <a:avLst/>
          </a:prstGeom>
        </p:spPr>
      </p:pic>
      <p:sp>
        <p:nvSpPr>
          <p:cNvPr id="3" name="TextBox 41">
            <a:extLst>
              <a:ext uri="{FF2B5EF4-FFF2-40B4-BE49-F238E27FC236}">
                <a16:creationId xmlns:a16="http://schemas.microsoft.com/office/drawing/2014/main" id="{AABC8AD6-7333-66B2-50C1-F6D242522A75}"/>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 name="TextBox 43">
            <a:extLst>
              <a:ext uri="{FF2B5EF4-FFF2-40B4-BE49-F238E27FC236}">
                <a16:creationId xmlns:a16="http://schemas.microsoft.com/office/drawing/2014/main" id="{0BD3DB23-FE25-F0AF-2F56-85CE120B7528}"/>
              </a:ext>
            </a:extLst>
          </p:cNvPr>
          <p:cNvSpPr txBox="1"/>
          <p:nvPr/>
        </p:nvSpPr>
        <p:spPr>
          <a:xfrm>
            <a:off x="188119" y="6385396"/>
            <a:ext cx="6110286" cy="307777"/>
          </a:xfrm>
          <a:prstGeom prst="rect">
            <a:avLst/>
          </a:prstGeom>
          <a:noFill/>
        </p:spPr>
        <p:txBody>
          <a:bodyPr wrap="square">
            <a:spAutoFit/>
          </a:bodyPr>
          <a:lstStyle/>
          <a:p>
            <a:r>
              <a:rPr lang="en-US" sz="1400" b="1" i="1" dirty="0">
                <a:solidFill>
                  <a:schemeClr val="bg1"/>
                </a:solidFill>
              </a:rPr>
              <a:t>Click the magnifying glasses for further details</a:t>
            </a:r>
            <a:endParaRPr lang="fr-FR" sz="1400" b="1" i="1" dirty="0">
              <a:solidFill>
                <a:schemeClr val="bg1"/>
              </a:solidFill>
            </a:endParaRPr>
          </a:p>
        </p:txBody>
      </p:sp>
      <p:sp>
        <p:nvSpPr>
          <p:cNvPr id="5" name="TextBox 88">
            <a:extLst>
              <a:ext uri="{FF2B5EF4-FFF2-40B4-BE49-F238E27FC236}">
                <a16:creationId xmlns:a16="http://schemas.microsoft.com/office/drawing/2014/main" id="{C4795DC0-1994-B2C7-082E-0F2BFB65DF4C}"/>
              </a:ext>
            </a:extLst>
          </p:cNvPr>
          <p:cNvSpPr txBox="1"/>
          <p:nvPr/>
        </p:nvSpPr>
        <p:spPr>
          <a:xfrm>
            <a:off x="232024" y="1321879"/>
            <a:ext cx="9559675" cy="369332"/>
          </a:xfrm>
          <a:prstGeom prst="rect">
            <a:avLst/>
          </a:prstGeom>
          <a:noFill/>
        </p:spPr>
        <p:txBody>
          <a:bodyPr wrap="square">
            <a:spAutoFit/>
          </a:bodyPr>
          <a:lstStyle/>
          <a:p>
            <a:r>
              <a:rPr lang="en-US" b="1" dirty="0"/>
              <a:t>Focus on specific “business” expectations for the use of an LCV</a:t>
            </a:r>
            <a:endParaRPr lang="fr-FR" b="1" dirty="0"/>
          </a:p>
        </p:txBody>
      </p:sp>
    </p:spTree>
    <p:custDataLst>
      <p:tags r:id="rId1"/>
    </p:custDataLst>
    <p:extLst>
      <p:ext uri="{BB962C8B-B14F-4D97-AF65-F5344CB8AC3E}">
        <p14:creationId xmlns:p14="http://schemas.microsoft.com/office/powerpoint/2010/main" val="17895983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fr-FR" sz="1400" b="1" i="1" dirty="0">
                <a:solidFill>
                  <a:schemeClr val="bg1"/>
                </a:solidFill>
              </a:rPr>
              <a:t>Click on the </a:t>
            </a:r>
            <a:r>
              <a:rPr lang="fr-FR" sz="1400" b="1" i="1" dirty="0" err="1">
                <a:solidFill>
                  <a:schemeClr val="bg1"/>
                </a:solidFill>
              </a:rPr>
              <a:t>cards</a:t>
            </a:r>
            <a:endParaRPr lang="fr-FR" sz="1400" b="1" i="1" dirty="0">
              <a:solidFill>
                <a:schemeClr val="bg1"/>
              </a:solidFill>
            </a:endParaRPr>
          </a:p>
        </p:txBody>
      </p:sp>
      <p:sp>
        <p:nvSpPr>
          <p:cNvPr id="18" name="ZoneTexte 39">
            <a:extLst>
              <a:ext uri="{FF2B5EF4-FFF2-40B4-BE49-F238E27FC236}">
                <a16:creationId xmlns:a16="http://schemas.microsoft.com/office/drawing/2014/main" id="{3B58AB0B-AB18-1D9A-279B-E3CF38E0AF49}"/>
              </a:ext>
            </a:extLst>
          </p:cNvPr>
          <p:cNvSpPr txBox="1"/>
          <p:nvPr/>
        </p:nvSpPr>
        <p:spPr>
          <a:xfrm>
            <a:off x="269148" y="2778580"/>
            <a:ext cx="1472057" cy="215444"/>
          </a:xfrm>
          <a:prstGeom prst="rect">
            <a:avLst/>
          </a:prstGeom>
          <a:noFill/>
        </p:spPr>
        <p:txBody>
          <a:bodyPr wrap="square" rtlCol="0">
            <a:spAutoFit/>
          </a:bodyPr>
          <a:lstStyle/>
          <a:p>
            <a:r>
              <a:rPr lang="fr-BE" sz="800" dirty="0" err="1"/>
              <a:t>Craftsmen</a:t>
            </a:r>
            <a:r>
              <a:rPr lang="fr-BE" sz="800" dirty="0"/>
              <a:t> / Traders</a:t>
            </a:r>
            <a:endParaRPr lang="en-US" sz="800" dirty="0"/>
          </a:p>
        </p:txBody>
      </p:sp>
      <p:sp>
        <p:nvSpPr>
          <p:cNvPr id="19" name="ZoneTexte 42">
            <a:extLst>
              <a:ext uri="{FF2B5EF4-FFF2-40B4-BE49-F238E27FC236}">
                <a16:creationId xmlns:a16="http://schemas.microsoft.com/office/drawing/2014/main" id="{E9822EA7-1826-CD39-E3FF-0EBFC65F2F41}"/>
              </a:ext>
            </a:extLst>
          </p:cNvPr>
          <p:cNvSpPr txBox="1"/>
          <p:nvPr/>
        </p:nvSpPr>
        <p:spPr>
          <a:xfrm>
            <a:off x="1640444" y="3324723"/>
            <a:ext cx="1188823" cy="338554"/>
          </a:xfrm>
          <a:prstGeom prst="rect">
            <a:avLst/>
          </a:prstGeom>
          <a:noFill/>
        </p:spPr>
        <p:txBody>
          <a:bodyPr wrap="square" rtlCol="0">
            <a:spAutoFit/>
          </a:bodyPr>
          <a:lstStyle/>
          <a:p>
            <a:pPr algn="ctr"/>
            <a:r>
              <a:rPr lang="fr-BE" sz="800" dirty="0"/>
              <a:t>Small and Medium-</a:t>
            </a:r>
            <a:r>
              <a:rPr lang="fr-BE" sz="800" dirty="0" err="1"/>
              <a:t>sized</a:t>
            </a:r>
            <a:r>
              <a:rPr lang="fr-BE" sz="800" dirty="0"/>
              <a:t> </a:t>
            </a:r>
            <a:r>
              <a:rPr lang="fr-BE" sz="800" dirty="0" err="1"/>
              <a:t>Enterprises</a:t>
            </a:r>
            <a:endParaRPr lang="en-US" sz="800" dirty="0"/>
          </a:p>
        </p:txBody>
      </p:sp>
      <p:sp>
        <p:nvSpPr>
          <p:cNvPr id="20" name="ZoneTexte 45">
            <a:extLst>
              <a:ext uri="{FF2B5EF4-FFF2-40B4-BE49-F238E27FC236}">
                <a16:creationId xmlns:a16="http://schemas.microsoft.com/office/drawing/2014/main" id="{CC0E0B88-3CEF-E1C4-588B-662C56716F31}"/>
              </a:ext>
            </a:extLst>
          </p:cNvPr>
          <p:cNvSpPr txBox="1"/>
          <p:nvPr/>
        </p:nvSpPr>
        <p:spPr>
          <a:xfrm>
            <a:off x="529741" y="3872787"/>
            <a:ext cx="789740" cy="338554"/>
          </a:xfrm>
          <a:prstGeom prst="rect">
            <a:avLst/>
          </a:prstGeom>
          <a:noFill/>
        </p:spPr>
        <p:txBody>
          <a:bodyPr wrap="square" rtlCol="0">
            <a:spAutoFit/>
          </a:bodyPr>
          <a:lstStyle/>
          <a:p>
            <a:pPr algn="ctr"/>
            <a:r>
              <a:rPr lang="fr-BE" sz="800" dirty="0"/>
              <a:t>Liberal Professions</a:t>
            </a:r>
            <a:endParaRPr lang="en-US" sz="800" dirty="0"/>
          </a:p>
        </p:txBody>
      </p:sp>
      <p:sp>
        <p:nvSpPr>
          <p:cNvPr id="21" name="ZoneTexte 53">
            <a:extLst>
              <a:ext uri="{FF2B5EF4-FFF2-40B4-BE49-F238E27FC236}">
                <a16:creationId xmlns:a16="http://schemas.microsoft.com/office/drawing/2014/main" id="{168B7965-C044-E340-2632-8760F452A662}"/>
              </a:ext>
            </a:extLst>
          </p:cNvPr>
          <p:cNvSpPr txBox="1"/>
          <p:nvPr/>
        </p:nvSpPr>
        <p:spPr>
          <a:xfrm>
            <a:off x="406403" y="4847936"/>
            <a:ext cx="1188823" cy="338554"/>
          </a:xfrm>
          <a:prstGeom prst="rect">
            <a:avLst/>
          </a:prstGeom>
          <a:noFill/>
        </p:spPr>
        <p:txBody>
          <a:bodyPr wrap="square" rtlCol="0">
            <a:spAutoFit/>
          </a:bodyPr>
          <a:lstStyle/>
          <a:p>
            <a:pPr algn="ctr"/>
            <a:r>
              <a:rPr lang="fr-BE" sz="800" dirty="0"/>
              <a:t>Very Small Businesses</a:t>
            </a:r>
            <a:endParaRPr lang="en-US" sz="800" dirty="0"/>
          </a:p>
        </p:txBody>
      </p:sp>
      <p:sp>
        <p:nvSpPr>
          <p:cNvPr id="22" name="ZoneTexte 56">
            <a:extLst>
              <a:ext uri="{FF2B5EF4-FFF2-40B4-BE49-F238E27FC236}">
                <a16:creationId xmlns:a16="http://schemas.microsoft.com/office/drawing/2014/main" id="{B3B99092-62F1-FA27-2DC6-82BEF54D1EDF}"/>
              </a:ext>
            </a:extLst>
          </p:cNvPr>
          <p:cNvSpPr txBox="1"/>
          <p:nvPr/>
        </p:nvSpPr>
        <p:spPr>
          <a:xfrm>
            <a:off x="1742915" y="4499536"/>
            <a:ext cx="858927" cy="215444"/>
          </a:xfrm>
          <a:prstGeom prst="rect">
            <a:avLst/>
          </a:prstGeom>
          <a:noFill/>
        </p:spPr>
        <p:txBody>
          <a:bodyPr wrap="square" rtlCol="0">
            <a:spAutoFit/>
          </a:bodyPr>
          <a:lstStyle/>
          <a:p>
            <a:pPr algn="ctr"/>
            <a:r>
              <a:rPr lang="fr-BE" sz="800" dirty="0"/>
              <a:t>Key </a:t>
            </a:r>
            <a:r>
              <a:rPr lang="fr-BE" sz="800" dirty="0" err="1"/>
              <a:t>Accounts</a:t>
            </a:r>
            <a:endParaRPr lang="fr-BE" sz="800" dirty="0"/>
          </a:p>
        </p:txBody>
      </p:sp>
      <p:sp>
        <p:nvSpPr>
          <p:cNvPr id="23" name="ZoneTexte 3">
            <a:extLst>
              <a:ext uri="{FF2B5EF4-FFF2-40B4-BE49-F238E27FC236}">
                <a16:creationId xmlns:a16="http://schemas.microsoft.com/office/drawing/2014/main" id="{8B5ACF47-112F-C3ED-6CFB-0827A49CC4BB}"/>
              </a:ext>
            </a:extLst>
          </p:cNvPr>
          <p:cNvSpPr txBox="1"/>
          <p:nvPr/>
        </p:nvSpPr>
        <p:spPr>
          <a:xfrm>
            <a:off x="2639498" y="2664024"/>
            <a:ext cx="2243363" cy="1538883"/>
          </a:xfrm>
          <a:prstGeom prst="rect">
            <a:avLst/>
          </a:prstGeom>
          <a:noFill/>
        </p:spPr>
        <p:txBody>
          <a:bodyPr wrap="square" lIns="91440" tIns="45720" rIns="91440" bIns="45720" rtlCol="0" anchor="t">
            <a:spAutoFit/>
          </a:bodyPr>
          <a:lstStyle/>
          <a:p>
            <a:pPr algn="ctr"/>
            <a:r>
              <a:rPr lang="fr-BE" dirty="0"/>
              <a:t>Expectations</a:t>
            </a:r>
          </a:p>
          <a:p>
            <a:pPr algn="ctr"/>
            <a:r>
              <a:rPr lang="fr-BE" sz="4000" dirty="0">
                <a:solidFill>
                  <a:srgbClr val="002060"/>
                </a:solidFill>
              </a:rPr>
              <a:t>=</a:t>
            </a:r>
          </a:p>
          <a:p>
            <a:pPr algn="ctr"/>
            <a:r>
              <a:rPr lang="fr-BE" b="1" dirty="0">
                <a:solidFill>
                  <a:srgbClr val="002060"/>
                </a:solidFill>
              </a:rPr>
              <a:t>Global business solution</a:t>
            </a:r>
            <a:endParaRPr lang="fr-BE" b="1" dirty="0">
              <a:solidFill>
                <a:srgbClr val="FF0000"/>
              </a:solidFill>
            </a:endParaRPr>
          </a:p>
        </p:txBody>
      </p:sp>
      <p:pic>
        <p:nvPicPr>
          <p:cNvPr id="24" name="Image 7" descr="Une image contenant clipart&#10;&#10;Description générée avec un niveau de confiance très élevé">
            <a:extLst>
              <a:ext uri="{FF2B5EF4-FFF2-40B4-BE49-F238E27FC236}">
                <a16:creationId xmlns:a16="http://schemas.microsoft.com/office/drawing/2014/main" id="{BE918496-8A69-77E7-D8AC-CEADE43474E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61215" y="1630951"/>
            <a:ext cx="671328" cy="4018358"/>
          </a:xfrm>
          <a:prstGeom prst="rect">
            <a:avLst/>
          </a:prstGeom>
          <a:solidFill>
            <a:srgbClr val="243782"/>
          </a:solidFill>
          <a:ln>
            <a:noFill/>
          </a:ln>
        </p:spPr>
      </p:pic>
      <p:pic>
        <p:nvPicPr>
          <p:cNvPr id="25" name="Image 61" descr="Capture d’écran">
            <a:extLst>
              <a:ext uri="{FF2B5EF4-FFF2-40B4-BE49-F238E27FC236}">
                <a16:creationId xmlns:a16="http://schemas.microsoft.com/office/drawing/2014/main" id="{43BE5625-6ADC-CB7C-FFD1-58E8B7742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522" y="3255797"/>
            <a:ext cx="599259" cy="622456"/>
          </a:xfrm>
          <a:prstGeom prst="ellipse">
            <a:avLst/>
          </a:prstGeom>
        </p:spPr>
      </p:pic>
      <p:sp>
        <p:nvSpPr>
          <p:cNvPr id="26" name="Rectangle 25">
            <a:extLst>
              <a:ext uri="{FF2B5EF4-FFF2-40B4-BE49-F238E27FC236}">
                <a16:creationId xmlns:a16="http://schemas.microsoft.com/office/drawing/2014/main" id="{B64AEE57-D68E-D3C3-1327-31CA5A30CB00}"/>
              </a:ext>
            </a:extLst>
          </p:cNvPr>
          <p:cNvSpPr/>
          <p:nvPr/>
        </p:nvSpPr>
        <p:spPr>
          <a:xfrm>
            <a:off x="6196866" y="1455560"/>
            <a:ext cx="1412250" cy="1635636"/>
          </a:xfrm>
          <a:prstGeom prst="rect">
            <a:avLst/>
          </a:prstGeom>
          <a:solidFill>
            <a:srgbClr val="FF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a:extLst>
              <a:ext uri="{FF2B5EF4-FFF2-40B4-BE49-F238E27FC236}">
                <a16:creationId xmlns:a16="http://schemas.microsoft.com/office/drawing/2014/main" id="{A7DE4D74-55AE-A52D-19E8-690A4F6ADEE3}"/>
              </a:ext>
            </a:extLst>
          </p:cNvPr>
          <p:cNvSpPr/>
          <p:nvPr/>
        </p:nvSpPr>
        <p:spPr>
          <a:xfrm>
            <a:off x="9038544" y="1478895"/>
            <a:ext cx="1412250" cy="1612301"/>
          </a:xfrm>
          <a:prstGeom prst="rect">
            <a:avLst/>
          </a:prstGeom>
          <a:solidFill>
            <a:srgbClr val="28B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a:extLst>
              <a:ext uri="{FF2B5EF4-FFF2-40B4-BE49-F238E27FC236}">
                <a16:creationId xmlns:a16="http://schemas.microsoft.com/office/drawing/2014/main" id="{2499AB03-97EC-3C58-969C-318D121D7F78}"/>
              </a:ext>
            </a:extLst>
          </p:cNvPr>
          <p:cNvSpPr/>
          <p:nvPr/>
        </p:nvSpPr>
        <p:spPr>
          <a:xfrm>
            <a:off x="6227493" y="3961552"/>
            <a:ext cx="1412250" cy="16065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28">
            <a:extLst>
              <a:ext uri="{FF2B5EF4-FFF2-40B4-BE49-F238E27FC236}">
                <a16:creationId xmlns:a16="http://schemas.microsoft.com/office/drawing/2014/main" id="{42F1AEB8-D23A-5DA1-A5A0-2152E0B95B79}"/>
              </a:ext>
            </a:extLst>
          </p:cNvPr>
          <p:cNvSpPr/>
          <p:nvPr/>
        </p:nvSpPr>
        <p:spPr>
          <a:xfrm>
            <a:off x="9069171" y="3943091"/>
            <a:ext cx="1412250" cy="16065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ZoneTexte 21">
            <a:extLst>
              <a:ext uri="{FF2B5EF4-FFF2-40B4-BE49-F238E27FC236}">
                <a16:creationId xmlns:a16="http://schemas.microsoft.com/office/drawing/2014/main" id="{8C8EADC0-E023-3723-8B7D-2B917849F6C5}"/>
              </a:ext>
            </a:extLst>
          </p:cNvPr>
          <p:cNvSpPr txBox="1"/>
          <p:nvPr/>
        </p:nvSpPr>
        <p:spPr>
          <a:xfrm>
            <a:off x="7455363" y="3227812"/>
            <a:ext cx="1596835" cy="584775"/>
          </a:xfrm>
          <a:prstGeom prst="rect">
            <a:avLst/>
          </a:prstGeom>
          <a:noFill/>
        </p:spPr>
        <p:txBody>
          <a:bodyPr wrap="square" rtlCol="0">
            <a:spAutoFit/>
          </a:bodyPr>
          <a:lstStyle/>
          <a:p>
            <a:pPr algn="ctr"/>
            <a:r>
              <a:rPr lang="fr-BE" sz="1600" b="1" dirty="0" err="1"/>
              <a:t>Your</a:t>
            </a:r>
            <a:r>
              <a:rPr lang="fr-BE" sz="1600" b="1" dirty="0"/>
              <a:t> business </a:t>
            </a:r>
            <a:r>
              <a:rPr lang="fr-BE" sz="1600" b="1" dirty="0" err="1"/>
              <a:t>advice</a:t>
            </a:r>
            <a:endParaRPr lang="fr-BE" sz="1600" b="1" dirty="0"/>
          </a:p>
        </p:txBody>
      </p:sp>
      <p:sp>
        <p:nvSpPr>
          <p:cNvPr id="31" name="ZoneTexte 69">
            <a:extLst>
              <a:ext uri="{FF2B5EF4-FFF2-40B4-BE49-F238E27FC236}">
                <a16:creationId xmlns:a16="http://schemas.microsoft.com/office/drawing/2014/main" id="{05998223-76C3-DC44-B016-8F8B39C0F12F}"/>
              </a:ext>
            </a:extLst>
          </p:cNvPr>
          <p:cNvSpPr txBox="1"/>
          <p:nvPr/>
        </p:nvSpPr>
        <p:spPr>
          <a:xfrm>
            <a:off x="6191361" y="1448782"/>
            <a:ext cx="1412250" cy="400110"/>
          </a:xfrm>
          <a:prstGeom prst="rect">
            <a:avLst/>
          </a:prstGeom>
          <a:noFill/>
        </p:spPr>
        <p:txBody>
          <a:bodyPr wrap="square" rtlCol="0">
            <a:spAutoFit/>
          </a:bodyPr>
          <a:lstStyle/>
          <a:p>
            <a:r>
              <a:rPr lang="fr-BE" sz="1000" b="1" dirty="0" err="1"/>
              <a:t>Vehicle</a:t>
            </a:r>
            <a:r>
              <a:rPr lang="fr-BE" sz="1000" b="1" dirty="0"/>
              <a:t> + options </a:t>
            </a:r>
            <a:br>
              <a:rPr lang="fr-BE" sz="1000" b="1" dirty="0"/>
            </a:br>
            <a:r>
              <a:rPr lang="fr-BE" sz="1000" b="1" dirty="0"/>
              <a:t>(+ conversion) </a:t>
            </a:r>
          </a:p>
        </p:txBody>
      </p:sp>
      <p:sp>
        <p:nvSpPr>
          <p:cNvPr id="32" name="ZoneTexte 75">
            <a:extLst>
              <a:ext uri="{FF2B5EF4-FFF2-40B4-BE49-F238E27FC236}">
                <a16:creationId xmlns:a16="http://schemas.microsoft.com/office/drawing/2014/main" id="{CDFC07B0-68E3-13F9-FDF1-235257E2B120}"/>
              </a:ext>
            </a:extLst>
          </p:cNvPr>
          <p:cNvSpPr txBox="1"/>
          <p:nvPr/>
        </p:nvSpPr>
        <p:spPr>
          <a:xfrm>
            <a:off x="9038544" y="1455560"/>
            <a:ext cx="1412250" cy="246221"/>
          </a:xfrm>
          <a:prstGeom prst="rect">
            <a:avLst/>
          </a:prstGeom>
          <a:noFill/>
        </p:spPr>
        <p:txBody>
          <a:bodyPr wrap="square" lIns="91440" tIns="45720" rIns="91440" bIns="45720" rtlCol="0" anchor="t">
            <a:spAutoFit/>
          </a:bodyPr>
          <a:lstStyle/>
          <a:p>
            <a:r>
              <a:rPr lang="fr-BE" sz="1000" b="1" dirty="0" err="1"/>
              <a:t>Financing</a:t>
            </a:r>
            <a:r>
              <a:rPr lang="fr-BE" sz="1000" b="1" dirty="0"/>
              <a:t> </a:t>
            </a:r>
          </a:p>
        </p:txBody>
      </p:sp>
      <p:sp>
        <p:nvSpPr>
          <p:cNvPr id="33" name="ZoneTexte 76">
            <a:extLst>
              <a:ext uri="{FF2B5EF4-FFF2-40B4-BE49-F238E27FC236}">
                <a16:creationId xmlns:a16="http://schemas.microsoft.com/office/drawing/2014/main" id="{035079D2-9FBC-EF58-8EF0-A462A834B823}"/>
              </a:ext>
            </a:extLst>
          </p:cNvPr>
          <p:cNvSpPr txBox="1"/>
          <p:nvPr/>
        </p:nvSpPr>
        <p:spPr>
          <a:xfrm>
            <a:off x="9069171" y="3983792"/>
            <a:ext cx="1412250" cy="384721"/>
          </a:xfrm>
          <a:prstGeom prst="rect">
            <a:avLst/>
          </a:prstGeom>
          <a:noFill/>
        </p:spPr>
        <p:txBody>
          <a:bodyPr wrap="square" rtlCol="0">
            <a:spAutoFit/>
          </a:bodyPr>
          <a:lstStyle/>
          <a:p>
            <a:r>
              <a:rPr lang="fr-BE" sz="1000" b="1" dirty="0"/>
              <a:t>Services </a:t>
            </a:r>
          </a:p>
          <a:p>
            <a:pPr marL="171450" indent="-171450">
              <a:buFont typeface="Arial" panose="020B0604020202020204" pitchFamily="34" charset="0"/>
              <a:buChar char="•"/>
            </a:pPr>
            <a:endParaRPr lang="fr-BE" sz="900" dirty="0"/>
          </a:p>
        </p:txBody>
      </p:sp>
      <p:sp>
        <p:nvSpPr>
          <p:cNvPr id="34" name="ZoneTexte 77">
            <a:extLst>
              <a:ext uri="{FF2B5EF4-FFF2-40B4-BE49-F238E27FC236}">
                <a16:creationId xmlns:a16="http://schemas.microsoft.com/office/drawing/2014/main" id="{F572340F-F1DF-2EDC-9E8E-8220B8F04E65}"/>
              </a:ext>
            </a:extLst>
          </p:cNvPr>
          <p:cNvSpPr txBox="1"/>
          <p:nvPr/>
        </p:nvSpPr>
        <p:spPr>
          <a:xfrm>
            <a:off x="6256643" y="3992863"/>
            <a:ext cx="1412250" cy="400110"/>
          </a:xfrm>
          <a:prstGeom prst="rect">
            <a:avLst/>
          </a:prstGeom>
          <a:noFill/>
        </p:spPr>
        <p:txBody>
          <a:bodyPr wrap="square" rtlCol="0">
            <a:spAutoFit/>
          </a:bodyPr>
          <a:lstStyle/>
          <a:p>
            <a:r>
              <a:rPr lang="fr-BE" sz="1000" b="1" dirty="0"/>
              <a:t>Management / Optimisation </a:t>
            </a:r>
          </a:p>
        </p:txBody>
      </p:sp>
      <p:sp>
        <p:nvSpPr>
          <p:cNvPr id="35" name="Flèche : angle droit 4">
            <a:extLst>
              <a:ext uri="{FF2B5EF4-FFF2-40B4-BE49-F238E27FC236}">
                <a16:creationId xmlns:a16="http://schemas.microsoft.com/office/drawing/2014/main" id="{8F0910E3-70DB-A42B-BA39-D15BAE3F8249}"/>
              </a:ext>
            </a:extLst>
          </p:cNvPr>
          <p:cNvSpPr/>
          <p:nvPr/>
        </p:nvSpPr>
        <p:spPr>
          <a:xfrm rot="16200000">
            <a:off x="7344928" y="2251212"/>
            <a:ext cx="1236518" cy="443449"/>
          </a:xfrm>
          <a:prstGeom prst="bentUpArrow">
            <a:avLst/>
          </a:prstGeom>
          <a:solidFill>
            <a:srgbClr val="FF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Flèche : angle droit 46">
            <a:extLst>
              <a:ext uri="{FF2B5EF4-FFF2-40B4-BE49-F238E27FC236}">
                <a16:creationId xmlns:a16="http://schemas.microsoft.com/office/drawing/2014/main" id="{62EDEEBE-28AE-B568-A2C3-117F8FA7F02B}"/>
              </a:ext>
            </a:extLst>
          </p:cNvPr>
          <p:cNvSpPr/>
          <p:nvPr/>
        </p:nvSpPr>
        <p:spPr>
          <a:xfrm rot="5400000" flipH="1">
            <a:off x="8039657" y="2251212"/>
            <a:ext cx="1236518" cy="443449"/>
          </a:xfrm>
          <a:prstGeom prst="bentUpArrow">
            <a:avLst/>
          </a:prstGeom>
          <a:solidFill>
            <a:srgbClr val="28B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Flèche : angle droit 47">
            <a:extLst>
              <a:ext uri="{FF2B5EF4-FFF2-40B4-BE49-F238E27FC236}">
                <a16:creationId xmlns:a16="http://schemas.microsoft.com/office/drawing/2014/main" id="{4588372B-D144-856C-1A75-643CC9865AA2}"/>
              </a:ext>
            </a:extLst>
          </p:cNvPr>
          <p:cNvSpPr/>
          <p:nvPr/>
        </p:nvSpPr>
        <p:spPr>
          <a:xfrm rot="5400000" flipV="1">
            <a:off x="7344929" y="4380327"/>
            <a:ext cx="1236518" cy="443449"/>
          </a:xfrm>
          <a:prstGeom prst="bentUpArrow">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Flèche : angle droit 48">
            <a:extLst>
              <a:ext uri="{FF2B5EF4-FFF2-40B4-BE49-F238E27FC236}">
                <a16:creationId xmlns:a16="http://schemas.microsoft.com/office/drawing/2014/main" id="{A7C682CB-E83D-D717-B7CF-DBF304D84127}"/>
              </a:ext>
            </a:extLst>
          </p:cNvPr>
          <p:cNvSpPr/>
          <p:nvPr/>
        </p:nvSpPr>
        <p:spPr>
          <a:xfrm rot="16200000" flipH="1" flipV="1">
            <a:off x="8039658" y="4380327"/>
            <a:ext cx="1236518" cy="443449"/>
          </a:xfrm>
          <a:prstGeom prst="bentUp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ZoneTexte 6">
            <a:extLst>
              <a:ext uri="{FF2B5EF4-FFF2-40B4-BE49-F238E27FC236}">
                <a16:creationId xmlns:a16="http://schemas.microsoft.com/office/drawing/2014/main" id="{ED2A49BC-CFDF-AFB2-FB7C-70612A23CE85}"/>
              </a:ext>
            </a:extLst>
          </p:cNvPr>
          <p:cNvSpPr txBox="1"/>
          <p:nvPr/>
        </p:nvSpPr>
        <p:spPr>
          <a:xfrm>
            <a:off x="7185064" y="3187932"/>
            <a:ext cx="786678" cy="769441"/>
          </a:xfrm>
          <a:prstGeom prst="rect">
            <a:avLst/>
          </a:prstGeom>
          <a:noFill/>
        </p:spPr>
        <p:txBody>
          <a:bodyPr wrap="square" rtlCol="0">
            <a:spAutoFit/>
          </a:bodyPr>
          <a:lstStyle/>
          <a:p>
            <a:r>
              <a:rPr lang="fr-BE" sz="4400" b="1">
                <a:solidFill>
                  <a:srgbClr val="002060"/>
                </a:solidFill>
              </a:rPr>
              <a:t>+</a:t>
            </a:r>
          </a:p>
        </p:txBody>
      </p:sp>
      <p:pic>
        <p:nvPicPr>
          <p:cNvPr id="40" name="Image 15">
            <a:extLst>
              <a:ext uri="{FF2B5EF4-FFF2-40B4-BE49-F238E27FC236}">
                <a16:creationId xmlns:a16="http://schemas.microsoft.com/office/drawing/2014/main" id="{0D9219D9-2513-5A6C-6D09-B55A3728E2E4}"/>
              </a:ext>
            </a:extLst>
          </p:cNvPr>
          <p:cNvPicPr>
            <a:picLocks noChangeAspect="1"/>
          </p:cNvPicPr>
          <p:nvPr/>
        </p:nvPicPr>
        <p:blipFill>
          <a:blip r:embed="rId5"/>
          <a:stretch>
            <a:fillRect/>
          </a:stretch>
        </p:blipFill>
        <p:spPr>
          <a:xfrm>
            <a:off x="6527792" y="2025140"/>
            <a:ext cx="634368" cy="631332"/>
          </a:xfrm>
          <a:prstGeom prst="rect">
            <a:avLst/>
          </a:prstGeom>
        </p:spPr>
      </p:pic>
      <p:pic>
        <p:nvPicPr>
          <p:cNvPr id="41" name="Picture 40">
            <a:extLst>
              <a:ext uri="{FF2B5EF4-FFF2-40B4-BE49-F238E27FC236}">
                <a16:creationId xmlns:a16="http://schemas.microsoft.com/office/drawing/2014/main" id="{5E180E21-7A4D-2BC2-F271-4B32BF79657B}"/>
              </a:ext>
            </a:extLst>
          </p:cNvPr>
          <p:cNvPicPr>
            <a:picLocks noChangeAspect="1"/>
          </p:cNvPicPr>
          <p:nvPr/>
        </p:nvPicPr>
        <p:blipFill>
          <a:blip r:embed="rId6"/>
          <a:stretch>
            <a:fillRect/>
          </a:stretch>
        </p:blipFill>
        <p:spPr>
          <a:xfrm>
            <a:off x="9333161" y="1969379"/>
            <a:ext cx="800223" cy="631332"/>
          </a:xfrm>
          <a:prstGeom prst="rect">
            <a:avLst/>
          </a:prstGeom>
        </p:spPr>
      </p:pic>
      <p:pic>
        <p:nvPicPr>
          <p:cNvPr id="43" name="Picture 4" descr="Image associée">
            <a:extLst>
              <a:ext uri="{FF2B5EF4-FFF2-40B4-BE49-F238E27FC236}">
                <a16:creationId xmlns:a16="http://schemas.microsoft.com/office/drawing/2014/main" id="{C6006E3A-646D-31EE-4031-CFA6DABE4E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0859" y="4716234"/>
            <a:ext cx="406566" cy="406566"/>
          </a:xfrm>
          <a:prstGeom prst="rect">
            <a:avLst/>
          </a:prstGeom>
          <a:noFill/>
          <a:extLst>
            <a:ext uri="{909E8E84-426E-40DD-AFC4-6F175D3DCCD1}">
              <a14:hiddenFill xmlns:a14="http://schemas.microsoft.com/office/drawing/2010/main">
                <a:solidFill>
                  <a:srgbClr val="FFFFFF"/>
                </a:solidFill>
              </a14:hiddenFill>
            </a:ext>
          </a:extLst>
        </p:spPr>
      </p:pic>
      <p:pic>
        <p:nvPicPr>
          <p:cNvPr id="45" name="Graphique 16" descr="Mécanicien avec un remplissage uni">
            <a:extLst>
              <a:ext uri="{FF2B5EF4-FFF2-40B4-BE49-F238E27FC236}">
                <a16:creationId xmlns:a16="http://schemas.microsoft.com/office/drawing/2014/main" id="{09DACE58-4151-16B1-92C6-A5B787B0F1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1720" y="4311188"/>
            <a:ext cx="914400" cy="914400"/>
          </a:xfrm>
          <a:prstGeom prst="rect">
            <a:avLst/>
          </a:prstGeom>
        </p:spPr>
      </p:pic>
      <p:pic>
        <p:nvPicPr>
          <p:cNvPr id="46" name="Picture 2" descr="Flip Icon #141587 - Free Icons Library">
            <a:extLst>
              <a:ext uri="{FF2B5EF4-FFF2-40B4-BE49-F238E27FC236}">
                <a16:creationId xmlns:a16="http://schemas.microsoft.com/office/drawing/2014/main" id="{0BD91515-A493-45E3-9D48-1E0ED73F8454}"/>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54805" y="2662722"/>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lip Icon #141587 - Free Icons Library">
            <a:extLst>
              <a:ext uri="{FF2B5EF4-FFF2-40B4-BE49-F238E27FC236}">
                <a16:creationId xmlns:a16="http://schemas.microsoft.com/office/drawing/2014/main" id="{2EE535B3-313E-D9A2-6ABF-BC5A956BEE43}"/>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66239" y="2670705"/>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lip Icon #141587 - Free Icons Library">
            <a:extLst>
              <a:ext uri="{FF2B5EF4-FFF2-40B4-BE49-F238E27FC236}">
                <a16:creationId xmlns:a16="http://schemas.microsoft.com/office/drawing/2014/main" id="{1A8A5AF1-3F29-E164-9688-A369A41C027B}"/>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4341" y="5196238"/>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Flip Icon #141587 - Free Icons Library">
            <a:extLst>
              <a:ext uri="{FF2B5EF4-FFF2-40B4-BE49-F238E27FC236}">
                <a16:creationId xmlns:a16="http://schemas.microsoft.com/office/drawing/2014/main" id="{96F65AF6-BC12-F014-4BFD-1C6131C0FA2C}"/>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0859" y="5182891"/>
            <a:ext cx="485362" cy="4853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Plombiers Bruxelles: Dépannage plomberie &amp;amp;amp; urgence sanitaire">
            <a:extLst>
              <a:ext uri="{FF2B5EF4-FFF2-40B4-BE49-F238E27FC236}">
                <a16:creationId xmlns:a16="http://schemas.microsoft.com/office/drawing/2014/main" id="{31E4BE17-F547-5229-DA28-300ED820C2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809" y="2048733"/>
            <a:ext cx="497076" cy="69584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person, person, dressed&#10;&#10;Description automatically generated">
            <a:extLst>
              <a:ext uri="{FF2B5EF4-FFF2-40B4-BE49-F238E27FC236}">
                <a16:creationId xmlns:a16="http://schemas.microsoft.com/office/drawing/2014/main" id="{E98E67CC-32B3-2E51-BDB3-4CE4518624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673" y="2971313"/>
            <a:ext cx="547803" cy="839965"/>
          </a:xfrm>
          <a:prstGeom prst="rect">
            <a:avLst/>
          </a:prstGeom>
        </p:spPr>
      </p:pic>
      <p:pic>
        <p:nvPicPr>
          <p:cNvPr id="54" name="Picture 53" descr="A group of people in suits&#10;&#10;Description automatically generated with low confidence">
            <a:extLst>
              <a:ext uri="{FF2B5EF4-FFF2-40B4-BE49-F238E27FC236}">
                <a16:creationId xmlns:a16="http://schemas.microsoft.com/office/drawing/2014/main" id="{24F397DE-1EC8-85C7-0F4F-A8EA0C1D96C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081" r="1" b="35700"/>
          <a:stretch/>
        </p:blipFill>
        <p:spPr>
          <a:xfrm>
            <a:off x="1749797" y="3719822"/>
            <a:ext cx="974240" cy="699571"/>
          </a:xfrm>
          <a:prstGeom prst="rect">
            <a:avLst/>
          </a:prstGeom>
        </p:spPr>
      </p:pic>
      <p:pic>
        <p:nvPicPr>
          <p:cNvPr id="55" name="Picture 54" descr="Two people smiling&#10;&#10;Description automatically generated with medium confidence">
            <a:extLst>
              <a:ext uri="{FF2B5EF4-FFF2-40B4-BE49-F238E27FC236}">
                <a16:creationId xmlns:a16="http://schemas.microsoft.com/office/drawing/2014/main" id="{DF15B7C2-5B30-D870-A9E3-EBE5860966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12423" y="2686283"/>
            <a:ext cx="748532" cy="643850"/>
          </a:xfrm>
          <a:prstGeom prst="rect">
            <a:avLst/>
          </a:prstGeom>
        </p:spPr>
      </p:pic>
      <p:pic>
        <p:nvPicPr>
          <p:cNvPr id="58" name="Picture 2" descr="Industrail Engineer PNG Image - PurePNG | Free transparent CC0 PNG Image  Library">
            <a:extLst>
              <a:ext uri="{FF2B5EF4-FFF2-40B4-BE49-F238E27FC236}">
                <a16:creationId xmlns:a16="http://schemas.microsoft.com/office/drawing/2014/main" id="{B6AB95C1-ECD3-17C3-F029-DAD087F06BF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9549" y="4311438"/>
            <a:ext cx="581357" cy="52945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C152D17-64D7-CE30-A997-7EB693C8A58A}"/>
              </a:ext>
            </a:extLst>
          </p:cNvPr>
          <p:cNvSpPr txBox="1"/>
          <p:nvPr/>
        </p:nvSpPr>
        <p:spPr>
          <a:xfrm>
            <a:off x="232025" y="1321879"/>
            <a:ext cx="5132262" cy="369332"/>
          </a:xfrm>
          <a:prstGeom prst="rect">
            <a:avLst/>
          </a:prstGeom>
          <a:noFill/>
        </p:spPr>
        <p:txBody>
          <a:bodyPr wrap="square">
            <a:spAutoFit/>
          </a:bodyPr>
          <a:lstStyle/>
          <a:p>
            <a:r>
              <a:rPr lang="fr-FR" b="1" dirty="0" err="1"/>
              <a:t>Summary</a:t>
            </a:r>
            <a:endParaRPr lang="fr-FR" b="1" dirty="0"/>
          </a:p>
        </p:txBody>
      </p:sp>
    </p:spTree>
    <p:custDataLst>
      <p:tags r:id="rId1"/>
    </p:custDataLst>
    <p:extLst>
      <p:ext uri="{BB962C8B-B14F-4D97-AF65-F5344CB8AC3E}">
        <p14:creationId xmlns:p14="http://schemas.microsoft.com/office/powerpoint/2010/main" val="137553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fr-FR" sz="1400" b="1" i="1" dirty="0">
                <a:solidFill>
                  <a:schemeClr val="bg1"/>
                </a:solidFill>
              </a:rPr>
              <a:t>Click on the </a:t>
            </a:r>
            <a:r>
              <a:rPr lang="fr-FR" sz="1400" b="1" i="1" dirty="0" err="1">
                <a:solidFill>
                  <a:schemeClr val="bg1"/>
                </a:solidFill>
              </a:rPr>
              <a:t>cards</a:t>
            </a:r>
            <a:endParaRPr lang="fr-FR" sz="1400" b="1" i="1" dirty="0">
              <a:solidFill>
                <a:schemeClr val="bg1"/>
              </a:solidFill>
            </a:endParaRPr>
          </a:p>
        </p:txBody>
      </p:sp>
      <p:sp>
        <p:nvSpPr>
          <p:cNvPr id="23" name="ZoneTexte 3">
            <a:extLst>
              <a:ext uri="{FF2B5EF4-FFF2-40B4-BE49-F238E27FC236}">
                <a16:creationId xmlns:a16="http://schemas.microsoft.com/office/drawing/2014/main" id="{8B5ACF47-112F-C3ED-6CFB-0827A49CC4BB}"/>
              </a:ext>
            </a:extLst>
          </p:cNvPr>
          <p:cNvSpPr txBox="1"/>
          <p:nvPr/>
        </p:nvSpPr>
        <p:spPr>
          <a:xfrm>
            <a:off x="2639498" y="2664024"/>
            <a:ext cx="2243363" cy="1538883"/>
          </a:xfrm>
          <a:prstGeom prst="rect">
            <a:avLst/>
          </a:prstGeom>
          <a:noFill/>
        </p:spPr>
        <p:txBody>
          <a:bodyPr wrap="square" lIns="91440" tIns="45720" rIns="91440" bIns="45720" rtlCol="0" anchor="t">
            <a:spAutoFit/>
          </a:bodyPr>
          <a:lstStyle/>
          <a:p>
            <a:pPr algn="ctr"/>
            <a:r>
              <a:rPr lang="fr-BE" dirty="0"/>
              <a:t>Expectations</a:t>
            </a:r>
          </a:p>
          <a:p>
            <a:pPr algn="ctr"/>
            <a:r>
              <a:rPr lang="fr-BE" sz="4000" dirty="0">
                <a:solidFill>
                  <a:srgbClr val="002060"/>
                </a:solidFill>
              </a:rPr>
              <a:t>=</a:t>
            </a:r>
          </a:p>
          <a:p>
            <a:pPr algn="ctr"/>
            <a:r>
              <a:rPr lang="fr-BE" b="1" dirty="0">
                <a:solidFill>
                  <a:srgbClr val="002060"/>
                </a:solidFill>
              </a:rPr>
              <a:t>Global business solution</a:t>
            </a:r>
            <a:endParaRPr lang="fr-BE" b="1" dirty="0">
              <a:solidFill>
                <a:srgbClr val="FF0000"/>
              </a:solidFill>
            </a:endParaRPr>
          </a:p>
        </p:txBody>
      </p:sp>
      <p:pic>
        <p:nvPicPr>
          <p:cNvPr id="24" name="Image 7" descr="Une image contenant clipart&#10;&#10;Description générée avec un niveau de confiance très élevé">
            <a:extLst>
              <a:ext uri="{FF2B5EF4-FFF2-40B4-BE49-F238E27FC236}">
                <a16:creationId xmlns:a16="http://schemas.microsoft.com/office/drawing/2014/main" id="{BE918496-8A69-77E7-D8AC-CEADE43474E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61215" y="1630951"/>
            <a:ext cx="671328" cy="4018358"/>
          </a:xfrm>
          <a:prstGeom prst="rect">
            <a:avLst/>
          </a:prstGeom>
          <a:solidFill>
            <a:srgbClr val="243782"/>
          </a:solidFill>
          <a:ln>
            <a:noFill/>
          </a:ln>
        </p:spPr>
      </p:pic>
      <p:pic>
        <p:nvPicPr>
          <p:cNvPr id="25" name="Image 61" descr="Capture d’écran">
            <a:extLst>
              <a:ext uri="{FF2B5EF4-FFF2-40B4-BE49-F238E27FC236}">
                <a16:creationId xmlns:a16="http://schemas.microsoft.com/office/drawing/2014/main" id="{43BE5625-6ADC-CB7C-FFD1-58E8B7742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522" y="3255797"/>
            <a:ext cx="599259" cy="622456"/>
          </a:xfrm>
          <a:prstGeom prst="ellipse">
            <a:avLst/>
          </a:prstGeom>
        </p:spPr>
      </p:pic>
      <p:sp>
        <p:nvSpPr>
          <p:cNvPr id="26" name="Rectangle 25">
            <a:extLst>
              <a:ext uri="{FF2B5EF4-FFF2-40B4-BE49-F238E27FC236}">
                <a16:creationId xmlns:a16="http://schemas.microsoft.com/office/drawing/2014/main" id="{B64AEE57-D68E-D3C3-1327-31CA5A30CB00}"/>
              </a:ext>
            </a:extLst>
          </p:cNvPr>
          <p:cNvSpPr/>
          <p:nvPr/>
        </p:nvSpPr>
        <p:spPr>
          <a:xfrm>
            <a:off x="6196866" y="1455560"/>
            <a:ext cx="1412250" cy="1635636"/>
          </a:xfrm>
          <a:prstGeom prst="rect">
            <a:avLst/>
          </a:prstGeom>
          <a:solidFill>
            <a:srgbClr val="FF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a:extLst>
              <a:ext uri="{FF2B5EF4-FFF2-40B4-BE49-F238E27FC236}">
                <a16:creationId xmlns:a16="http://schemas.microsoft.com/office/drawing/2014/main" id="{A7DE4D74-55AE-A52D-19E8-690A4F6ADEE3}"/>
              </a:ext>
            </a:extLst>
          </p:cNvPr>
          <p:cNvSpPr/>
          <p:nvPr/>
        </p:nvSpPr>
        <p:spPr>
          <a:xfrm>
            <a:off x="9038544" y="1478895"/>
            <a:ext cx="1412250" cy="1612301"/>
          </a:xfrm>
          <a:prstGeom prst="rect">
            <a:avLst/>
          </a:prstGeom>
          <a:solidFill>
            <a:srgbClr val="28B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a:extLst>
              <a:ext uri="{FF2B5EF4-FFF2-40B4-BE49-F238E27FC236}">
                <a16:creationId xmlns:a16="http://schemas.microsoft.com/office/drawing/2014/main" id="{2499AB03-97EC-3C58-969C-318D121D7F78}"/>
              </a:ext>
            </a:extLst>
          </p:cNvPr>
          <p:cNvSpPr/>
          <p:nvPr/>
        </p:nvSpPr>
        <p:spPr>
          <a:xfrm>
            <a:off x="6227493" y="3961552"/>
            <a:ext cx="1412250" cy="16065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28">
            <a:extLst>
              <a:ext uri="{FF2B5EF4-FFF2-40B4-BE49-F238E27FC236}">
                <a16:creationId xmlns:a16="http://schemas.microsoft.com/office/drawing/2014/main" id="{42F1AEB8-D23A-5DA1-A5A0-2152E0B95B79}"/>
              </a:ext>
            </a:extLst>
          </p:cNvPr>
          <p:cNvSpPr/>
          <p:nvPr/>
        </p:nvSpPr>
        <p:spPr>
          <a:xfrm>
            <a:off x="9069171" y="3943091"/>
            <a:ext cx="1412250" cy="16065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ZoneTexte 21">
            <a:extLst>
              <a:ext uri="{FF2B5EF4-FFF2-40B4-BE49-F238E27FC236}">
                <a16:creationId xmlns:a16="http://schemas.microsoft.com/office/drawing/2014/main" id="{8C8EADC0-E023-3723-8B7D-2B917849F6C5}"/>
              </a:ext>
            </a:extLst>
          </p:cNvPr>
          <p:cNvSpPr txBox="1"/>
          <p:nvPr/>
        </p:nvSpPr>
        <p:spPr>
          <a:xfrm>
            <a:off x="7455363" y="3227812"/>
            <a:ext cx="1596835" cy="584775"/>
          </a:xfrm>
          <a:prstGeom prst="rect">
            <a:avLst/>
          </a:prstGeom>
          <a:noFill/>
        </p:spPr>
        <p:txBody>
          <a:bodyPr wrap="square" rtlCol="0">
            <a:spAutoFit/>
          </a:bodyPr>
          <a:lstStyle/>
          <a:p>
            <a:pPr algn="ctr"/>
            <a:r>
              <a:rPr lang="fr-BE" sz="1600" b="1" dirty="0" err="1"/>
              <a:t>Your</a:t>
            </a:r>
            <a:r>
              <a:rPr lang="fr-BE" sz="1600" b="1" dirty="0"/>
              <a:t> business </a:t>
            </a:r>
            <a:r>
              <a:rPr lang="fr-BE" sz="1600" b="1" dirty="0" err="1"/>
              <a:t>advice</a:t>
            </a:r>
            <a:endParaRPr lang="fr-BE" sz="1600" b="1" dirty="0"/>
          </a:p>
        </p:txBody>
      </p:sp>
      <p:sp>
        <p:nvSpPr>
          <p:cNvPr id="35" name="Flèche : angle droit 4">
            <a:extLst>
              <a:ext uri="{FF2B5EF4-FFF2-40B4-BE49-F238E27FC236}">
                <a16:creationId xmlns:a16="http://schemas.microsoft.com/office/drawing/2014/main" id="{8F0910E3-70DB-A42B-BA39-D15BAE3F8249}"/>
              </a:ext>
            </a:extLst>
          </p:cNvPr>
          <p:cNvSpPr/>
          <p:nvPr/>
        </p:nvSpPr>
        <p:spPr>
          <a:xfrm rot="16200000">
            <a:off x="7344928" y="2251212"/>
            <a:ext cx="1236518" cy="443449"/>
          </a:xfrm>
          <a:prstGeom prst="bentUpArrow">
            <a:avLst/>
          </a:prstGeom>
          <a:solidFill>
            <a:srgbClr val="FF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Flèche : angle droit 46">
            <a:extLst>
              <a:ext uri="{FF2B5EF4-FFF2-40B4-BE49-F238E27FC236}">
                <a16:creationId xmlns:a16="http://schemas.microsoft.com/office/drawing/2014/main" id="{62EDEEBE-28AE-B568-A2C3-117F8FA7F02B}"/>
              </a:ext>
            </a:extLst>
          </p:cNvPr>
          <p:cNvSpPr/>
          <p:nvPr/>
        </p:nvSpPr>
        <p:spPr>
          <a:xfrm rot="5400000" flipH="1">
            <a:off x="8039657" y="2251212"/>
            <a:ext cx="1236518" cy="443449"/>
          </a:xfrm>
          <a:prstGeom prst="bentUpArrow">
            <a:avLst/>
          </a:prstGeom>
          <a:solidFill>
            <a:srgbClr val="28B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Flèche : angle droit 47">
            <a:extLst>
              <a:ext uri="{FF2B5EF4-FFF2-40B4-BE49-F238E27FC236}">
                <a16:creationId xmlns:a16="http://schemas.microsoft.com/office/drawing/2014/main" id="{4588372B-D144-856C-1A75-643CC9865AA2}"/>
              </a:ext>
            </a:extLst>
          </p:cNvPr>
          <p:cNvSpPr/>
          <p:nvPr/>
        </p:nvSpPr>
        <p:spPr>
          <a:xfrm rot="5400000" flipV="1">
            <a:off x="7344929" y="4380327"/>
            <a:ext cx="1236518" cy="443449"/>
          </a:xfrm>
          <a:prstGeom prst="bentUpArrow">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Flèche : angle droit 48">
            <a:extLst>
              <a:ext uri="{FF2B5EF4-FFF2-40B4-BE49-F238E27FC236}">
                <a16:creationId xmlns:a16="http://schemas.microsoft.com/office/drawing/2014/main" id="{A7C682CB-E83D-D717-B7CF-DBF304D84127}"/>
              </a:ext>
            </a:extLst>
          </p:cNvPr>
          <p:cNvSpPr/>
          <p:nvPr/>
        </p:nvSpPr>
        <p:spPr>
          <a:xfrm rot="16200000" flipH="1" flipV="1">
            <a:off x="8039658" y="4380327"/>
            <a:ext cx="1236518" cy="443449"/>
          </a:xfrm>
          <a:prstGeom prst="bentUp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ZoneTexte 6">
            <a:extLst>
              <a:ext uri="{FF2B5EF4-FFF2-40B4-BE49-F238E27FC236}">
                <a16:creationId xmlns:a16="http://schemas.microsoft.com/office/drawing/2014/main" id="{ED2A49BC-CFDF-AFB2-FB7C-70612A23CE85}"/>
              </a:ext>
            </a:extLst>
          </p:cNvPr>
          <p:cNvSpPr txBox="1"/>
          <p:nvPr/>
        </p:nvSpPr>
        <p:spPr>
          <a:xfrm>
            <a:off x="7185064" y="3187932"/>
            <a:ext cx="786678" cy="769441"/>
          </a:xfrm>
          <a:prstGeom prst="rect">
            <a:avLst/>
          </a:prstGeom>
          <a:noFill/>
        </p:spPr>
        <p:txBody>
          <a:bodyPr wrap="square" rtlCol="0">
            <a:spAutoFit/>
          </a:bodyPr>
          <a:lstStyle/>
          <a:p>
            <a:r>
              <a:rPr lang="fr-BE" sz="4400" b="1">
                <a:solidFill>
                  <a:srgbClr val="002060"/>
                </a:solidFill>
              </a:rPr>
              <a:t>+</a:t>
            </a:r>
          </a:p>
        </p:txBody>
      </p:sp>
      <p:sp>
        <p:nvSpPr>
          <p:cNvPr id="59" name="Rectangle 58">
            <a:extLst>
              <a:ext uri="{FF2B5EF4-FFF2-40B4-BE49-F238E27FC236}">
                <a16:creationId xmlns:a16="http://schemas.microsoft.com/office/drawing/2014/main" id="{B27E74B7-624A-CB8B-0F01-6F962F2E1378}"/>
              </a:ext>
            </a:extLst>
          </p:cNvPr>
          <p:cNvSpPr/>
          <p:nvPr/>
        </p:nvSpPr>
        <p:spPr>
          <a:xfrm>
            <a:off x="6185060" y="5679357"/>
            <a:ext cx="4294909" cy="50144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Your</a:t>
            </a:r>
            <a:r>
              <a:rPr lang="fr-BE" b="1" dirty="0"/>
              <a:t> </a:t>
            </a:r>
            <a:r>
              <a:rPr lang="fr-BE" b="1" dirty="0" err="1"/>
              <a:t>role</a:t>
            </a:r>
            <a:r>
              <a:rPr lang="fr-BE" b="1" dirty="0"/>
              <a:t> </a:t>
            </a:r>
            <a:endParaRPr lang="en-US" b="1" dirty="0"/>
          </a:p>
        </p:txBody>
      </p:sp>
      <p:sp>
        <p:nvSpPr>
          <p:cNvPr id="60" name="TextBox 59">
            <a:extLst>
              <a:ext uri="{FF2B5EF4-FFF2-40B4-BE49-F238E27FC236}">
                <a16:creationId xmlns:a16="http://schemas.microsoft.com/office/drawing/2014/main" id="{EC152D17-64D7-CE30-A997-7EB693C8A58A}"/>
              </a:ext>
            </a:extLst>
          </p:cNvPr>
          <p:cNvSpPr txBox="1"/>
          <p:nvPr/>
        </p:nvSpPr>
        <p:spPr>
          <a:xfrm>
            <a:off x="232025" y="1321879"/>
            <a:ext cx="3749426" cy="369332"/>
          </a:xfrm>
          <a:prstGeom prst="rect">
            <a:avLst/>
          </a:prstGeom>
          <a:noFill/>
        </p:spPr>
        <p:txBody>
          <a:bodyPr wrap="square">
            <a:spAutoFit/>
          </a:bodyPr>
          <a:lstStyle/>
          <a:p>
            <a:r>
              <a:rPr lang="fr-FR" b="1" dirty="0" err="1"/>
              <a:t>Summary</a:t>
            </a:r>
            <a:endParaRPr lang="fr-FR" b="1" dirty="0"/>
          </a:p>
        </p:txBody>
      </p:sp>
      <p:sp>
        <p:nvSpPr>
          <p:cNvPr id="48" name="ZoneTexte 69">
            <a:extLst>
              <a:ext uri="{FF2B5EF4-FFF2-40B4-BE49-F238E27FC236}">
                <a16:creationId xmlns:a16="http://schemas.microsoft.com/office/drawing/2014/main" id="{541F4EAB-BCAC-A7CF-0667-A5A196C0B029}"/>
              </a:ext>
            </a:extLst>
          </p:cNvPr>
          <p:cNvSpPr txBox="1"/>
          <p:nvPr/>
        </p:nvSpPr>
        <p:spPr>
          <a:xfrm>
            <a:off x="6181755" y="1505169"/>
            <a:ext cx="1412250" cy="1631216"/>
          </a:xfrm>
          <a:prstGeom prst="rect">
            <a:avLst/>
          </a:prstGeom>
          <a:noFill/>
        </p:spPr>
        <p:txBody>
          <a:bodyPr wrap="square" rtlCol="0">
            <a:spAutoFit/>
          </a:bodyPr>
          <a:lstStyle/>
          <a:p>
            <a:r>
              <a:rPr lang="fr-BE" sz="1000" b="1" dirty="0" err="1"/>
              <a:t>Vehicle</a:t>
            </a:r>
            <a:r>
              <a:rPr lang="fr-BE" sz="1000" b="1" dirty="0"/>
              <a:t>:</a:t>
            </a:r>
          </a:p>
          <a:p>
            <a:pPr marL="171450" indent="-171450">
              <a:buFont typeface="Arial" panose="020B0604020202020204" pitchFamily="34" charset="0"/>
              <a:buChar char="•"/>
            </a:pPr>
            <a:r>
              <a:rPr lang="fr-BE" sz="900" dirty="0"/>
              <a:t>Type (PC/</a:t>
            </a:r>
            <a:r>
              <a:rPr lang="fr-BE" sz="900" dirty="0" err="1"/>
              <a:t>LCV</a:t>
            </a:r>
            <a:r>
              <a:rPr lang="fr-BE" sz="900" dirty="0"/>
              <a:t>)</a:t>
            </a:r>
          </a:p>
          <a:p>
            <a:pPr marL="171450" indent="-171450">
              <a:buFont typeface="Arial" panose="020B0604020202020204" pitchFamily="34" charset="0"/>
              <a:buChar char="•"/>
            </a:pPr>
            <a:r>
              <a:rPr lang="fr-BE" sz="900" dirty="0"/>
              <a:t>Use</a:t>
            </a:r>
          </a:p>
          <a:p>
            <a:pPr marL="171450" indent="-171450">
              <a:buFont typeface="Arial" panose="020B0604020202020204" pitchFamily="34" charset="0"/>
              <a:buChar char="•"/>
            </a:pPr>
            <a:r>
              <a:rPr lang="fr-BE" sz="900" dirty="0"/>
              <a:t>Options / Trim / Setup / Conversion</a:t>
            </a:r>
          </a:p>
          <a:p>
            <a:pPr marL="171450" indent="-171450">
              <a:buFont typeface="Arial" panose="020B0604020202020204" pitchFamily="34" charset="0"/>
              <a:buChar char="•"/>
            </a:pPr>
            <a:r>
              <a:rPr lang="fr-BE" sz="900" dirty="0"/>
              <a:t>CO</a:t>
            </a:r>
            <a:r>
              <a:rPr lang="fr-BE" sz="900" baseline="-25000" dirty="0"/>
              <a:t>2</a:t>
            </a:r>
            <a:r>
              <a:rPr lang="fr-BE" sz="900" dirty="0"/>
              <a:t> </a:t>
            </a:r>
            <a:r>
              <a:rPr lang="fr-BE" sz="900" dirty="0" err="1"/>
              <a:t>emissions</a:t>
            </a:r>
            <a:r>
              <a:rPr lang="fr-BE" sz="900" dirty="0"/>
              <a:t> (</a:t>
            </a:r>
            <a:r>
              <a:rPr lang="fr-BE" sz="900" dirty="0" err="1"/>
              <a:t>consumption</a:t>
            </a:r>
            <a:r>
              <a:rPr lang="fr-BE" sz="900" dirty="0"/>
              <a:t> / taxation)</a:t>
            </a:r>
          </a:p>
          <a:p>
            <a:pPr marL="171450" indent="-171450">
              <a:buFont typeface="Arial" panose="020B0604020202020204" pitchFamily="34" charset="0"/>
              <a:buChar char="•"/>
            </a:pPr>
            <a:r>
              <a:rPr lang="fr-BE" sz="900" dirty="0"/>
              <a:t>Driver compatibility </a:t>
            </a:r>
            <a:r>
              <a:rPr lang="fr-BE" sz="900" dirty="0" err="1"/>
              <a:t>with</a:t>
            </a:r>
            <a:r>
              <a:rPr lang="fr-BE" sz="900" dirty="0"/>
              <a:t> </a:t>
            </a:r>
            <a:r>
              <a:rPr lang="fr-BE" sz="900" dirty="0" err="1"/>
              <a:t>electrification</a:t>
            </a:r>
            <a:endParaRPr lang="fr-BE" sz="900" dirty="0"/>
          </a:p>
        </p:txBody>
      </p:sp>
      <p:sp>
        <p:nvSpPr>
          <p:cNvPr id="52" name="ZoneTexte 75">
            <a:extLst>
              <a:ext uri="{FF2B5EF4-FFF2-40B4-BE49-F238E27FC236}">
                <a16:creationId xmlns:a16="http://schemas.microsoft.com/office/drawing/2014/main" id="{5764C899-0264-E5C9-A783-772E52621839}"/>
              </a:ext>
            </a:extLst>
          </p:cNvPr>
          <p:cNvSpPr txBox="1"/>
          <p:nvPr/>
        </p:nvSpPr>
        <p:spPr>
          <a:xfrm>
            <a:off x="9028938" y="1511947"/>
            <a:ext cx="1412250" cy="1077218"/>
          </a:xfrm>
          <a:prstGeom prst="rect">
            <a:avLst/>
          </a:prstGeom>
          <a:noFill/>
        </p:spPr>
        <p:txBody>
          <a:bodyPr wrap="square" rtlCol="0">
            <a:spAutoFit/>
          </a:bodyPr>
          <a:lstStyle/>
          <a:p>
            <a:r>
              <a:rPr lang="fr-BE" sz="1000" b="1" dirty="0"/>
              <a:t>Budget :</a:t>
            </a:r>
          </a:p>
          <a:p>
            <a:pPr marL="171450" indent="-171450">
              <a:buFont typeface="Arial" panose="020B0604020202020204" pitchFamily="34" charset="0"/>
              <a:buChar char="•"/>
            </a:pPr>
            <a:r>
              <a:rPr lang="en-US" sz="900" dirty="0"/>
              <a:t>Type (price, monthly cost)</a:t>
            </a:r>
          </a:p>
          <a:p>
            <a:pPr marL="171450" indent="-171450">
              <a:buFont typeface="Arial" panose="020B0604020202020204" pitchFamily="34" charset="0"/>
              <a:buChar char="•"/>
            </a:pPr>
            <a:r>
              <a:rPr lang="en-US" sz="900" dirty="0"/>
              <a:t>Payment method (cash, credit, card, long-term leasing)</a:t>
            </a:r>
          </a:p>
          <a:p>
            <a:pPr marL="171450" indent="-171450">
              <a:buFont typeface="Arial" panose="020B0604020202020204" pitchFamily="34" charset="0"/>
              <a:buChar char="•"/>
            </a:pPr>
            <a:r>
              <a:rPr lang="en-US" sz="900" dirty="0"/>
              <a:t>Contribution</a:t>
            </a:r>
            <a:endParaRPr lang="fr-BE" sz="900" dirty="0"/>
          </a:p>
        </p:txBody>
      </p:sp>
      <p:sp>
        <p:nvSpPr>
          <p:cNvPr id="56" name="ZoneTexte 76">
            <a:extLst>
              <a:ext uri="{FF2B5EF4-FFF2-40B4-BE49-F238E27FC236}">
                <a16:creationId xmlns:a16="http://schemas.microsoft.com/office/drawing/2014/main" id="{A22E0097-5014-A337-0CBE-B2B9C6EB4583}"/>
              </a:ext>
            </a:extLst>
          </p:cNvPr>
          <p:cNvSpPr txBox="1"/>
          <p:nvPr/>
        </p:nvSpPr>
        <p:spPr>
          <a:xfrm>
            <a:off x="9059565" y="4040179"/>
            <a:ext cx="1412250" cy="800219"/>
          </a:xfrm>
          <a:prstGeom prst="rect">
            <a:avLst/>
          </a:prstGeom>
          <a:noFill/>
        </p:spPr>
        <p:txBody>
          <a:bodyPr wrap="square" rtlCol="0">
            <a:spAutoFit/>
          </a:bodyPr>
          <a:lstStyle/>
          <a:p>
            <a:r>
              <a:rPr lang="fr-BE" sz="1000" b="1" dirty="0"/>
              <a:t>Services:</a:t>
            </a:r>
          </a:p>
          <a:p>
            <a:pPr marL="171450" indent="-171450">
              <a:buFont typeface="Arial" panose="020B0604020202020204" pitchFamily="34" charset="0"/>
              <a:buChar char="•"/>
            </a:pPr>
            <a:endParaRPr lang="fr-BE" sz="900" dirty="0"/>
          </a:p>
          <a:p>
            <a:pPr marL="180975" lvl="1" indent="-93663">
              <a:buFont typeface="Arial" panose="020B0604020202020204" pitchFamily="34" charset="0"/>
              <a:buChar char="•"/>
            </a:pPr>
            <a:r>
              <a:rPr lang="fr-BE" sz="900" dirty="0" err="1"/>
              <a:t>Vehicle</a:t>
            </a:r>
            <a:endParaRPr lang="fr-BE" sz="900" dirty="0"/>
          </a:p>
          <a:p>
            <a:pPr marL="180975" lvl="1" indent="-93663">
              <a:buFont typeface="Arial" panose="020B0604020202020204" pitchFamily="34" charset="0"/>
              <a:buChar char="•"/>
            </a:pPr>
            <a:r>
              <a:rPr lang="fr-BE" sz="900" dirty="0"/>
              <a:t>Fleet</a:t>
            </a:r>
          </a:p>
          <a:p>
            <a:pPr marL="180975" lvl="1" indent="-93663">
              <a:buFont typeface="Arial" panose="020B0604020202020204" pitchFamily="34" charset="0"/>
              <a:buChar char="•"/>
            </a:pPr>
            <a:r>
              <a:rPr lang="fr-BE" sz="900" dirty="0" err="1"/>
              <a:t>Mobility</a:t>
            </a:r>
            <a:endParaRPr lang="fr-BE" sz="900" dirty="0"/>
          </a:p>
        </p:txBody>
      </p:sp>
      <p:sp>
        <p:nvSpPr>
          <p:cNvPr id="57" name="ZoneTexte 77">
            <a:extLst>
              <a:ext uri="{FF2B5EF4-FFF2-40B4-BE49-F238E27FC236}">
                <a16:creationId xmlns:a16="http://schemas.microsoft.com/office/drawing/2014/main" id="{171B6F30-7713-FB16-2AEB-ECAEF937FE83}"/>
              </a:ext>
            </a:extLst>
          </p:cNvPr>
          <p:cNvSpPr txBox="1"/>
          <p:nvPr/>
        </p:nvSpPr>
        <p:spPr>
          <a:xfrm>
            <a:off x="6310537" y="4040179"/>
            <a:ext cx="1412250" cy="815608"/>
          </a:xfrm>
          <a:prstGeom prst="rect">
            <a:avLst/>
          </a:prstGeom>
          <a:noFill/>
        </p:spPr>
        <p:txBody>
          <a:bodyPr wrap="square" rtlCol="0">
            <a:spAutoFit/>
          </a:bodyPr>
          <a:lstStyle/>
          <a:p>
            <a:r>
              <a:rPr lang="fr-BE" sz="1000" b="1" dirty="0"/>
              <a:t>Management / Optimisation:</a:t>
            </a:r>
          </a:p>
          <a:p>
            <a:pPr marL="171450" indent="-171450">
              <a:buFont typeface="Arial" panose="020B0604020202020204" pitchFamily="34" charset="0"/>
              <a:buChar char="•"/>
            </a:pPr>
            <a:r>
              <a:rPr lang="fr-BE" sz="900" dirty="0"/>
              <a:t>Taxation</a:t>
            </a:r>
          </a:p>
          <a:p>
            <a:pPr marL="171450" indent="-171450">
              <a:buFont typeface="Arial" panose="020B0604020202020204" pitchFamily="34" charset="0"/>
              <a:buChar char="•"/>
            </a:pPr>
            <a:r>
              <a:rPr lang="fr-BE" sz="900" dirty="0"/>
              <a:t>Financial</a:t>
            </a:r>
          </a:p>
          <a:p>
            <a:pPr marL="171450" indent="-171450">
              <a:buFont typeface="Arial" panose="020B0604020202020204" pitchFamily="34" charset="0"/>
              <a:buChar char="•"/>
            </a:pPr>
            <a:r>
              <a:rPr lang="fr-BE" sz="900" dirty="0"/>
              <a:t>Operating </a:t>
            </a:r>
            <a:r>
              <a:rPr lang="fr-BE" sz="900" dirty="0" err="1"/>
              <a:t>risk</a:t>
            </a:r>
            <a:endParaRPr lang="fr-BE" sz="900" dirty="0"/>
          </a:p>
        </p:txBody>
      </p:sp>
      <p:sp>
        <p:nvSpPr>
          <p:cNvPr id="3" name="ZoneTexte 39">
            <a:extLst>
              <a:ext uri="{FF2B5EF4-FFF2-40B4-BE49-F238E27FC236}">
                <a16:creationId xmlns:a16="http://schemas.microsoft.com/office/drawing/2014/main" id="{F77F436F-A44A-B729-8AEE-4FD29BACDD21}"/>
              </a:ext>
            </a:extLst>
          </p:cNvPr>
          <p:cNvSpPr txBox="1"/>
          <p:nvPr/>
        </p:nvSpPr>
        <p:spPr>
          <a:xfrm>
            <a:off x="269148" y="2778580"/>
            <a:ext cx="1472057" cy="215444"/>
          </a:xfrm>
          <a:prstGeom prst="rect">
            <a:avLst/>
          </a:prstGeom>
          <a:noFill/>
        </p:spPr>
        <p:txBody>
          <a:bodyPr wrap="square" rtlCol="0">
            <a:spAutoFit/>
          </a:bodyPr>
          <a:lstStyle/>
          <a:p>
            <a:r>
              <a:rPr lang="fr-BE" sz="800" dirty="0" err="1"/>
              <a:t>Craftsmen</a:t>
            </a:r>
            <a:r>
              <a:rPr lang="fr-BE" sz="800" dirty="0"/>
              <a:t> / Traders</a:t>
            </a:r>
            <a:endParaRPr lang="en-US" sz="800" dirty="0"/>
          </a:p>
        </p:txBody>
      </p:sp>
      <p:sp>
        <p:nvSpPr>
          <p:cNvPr id="4" name="ZoneTexte 42">
            <a:extLst>
              <a:ext uri="{FF2B5EF4-FFF2-40B4-BE49-F238E27FC236}">
                <a16:creationId xmlns:a16="http://schemas.microsoft.com/office/drawing/2014/main" id="{3226AF4D-6EF1-7A5C-448D-6B439F771B95}"/>
              </a:ext>
            </a:extLst>
          </p:cNvPr>
          <p:cNvSpPr txBox="1"/>
          <p:nvPr/>
        </p:nvSpPr>
        <p:spPr>
          <a:xfrm>
            <a:off x="1640444" y="3324723"/>
            <a:ext cx="1188823" cy="338554"/>
          </a:xfrm>
          <a:prstGeom prst="rect">
            <a:avLst/>
          </a:prstGeom>
          <a:noFill/>
        </p:spPr>
        <p:txBody>
          <a:bodyPr wrap="square" rtlCol="0">
            <a:spAutoFit/>
          </a:bodyPr>
          <a:lstStyle/>
          <a:p>
            <a:pPr algn="ctr"/>
            <a:r>
              <a:rPr lang="fr-BE" sz="800" dirty="0"/>
              <a:t>Small and Medium-</a:t>
            </a:r>
            <a:r>
              <a:rPr lang="fr-BE" sz="800" dirty="0" err="1"/>
              <a:t>sized</a:t>
            </a:r>
            <a:r>
              <a:rPr lang="fr-BE" sz="800" dirty="0"/>
              <a:t> </a:t>
            </a:r>
            <a:r>
              <a:rPr lang="fr-BE" sz="800" dirty="0" err="1"/>
              <a:t>Enterprises</a:t>
            </a:r>
            <a:endParaRPr lang="en-US" sz="800" dirty="0"/>
          </a:p>
        </p:txBody>
      </p:sp>
      <p:sp>
        <p:nvSpPr>
          <p:cNvPr id="5" name="ZoneTexte 45">
            <a:extLst>
              <a:ext uri="{FF2B5EF4-FFF2-40B4-BE49-F238E27FC236}">
                <a16:creationId xmlns:a16="http://schemas.microsoft.com/office/drawing/2014/main" id="{AF459382-F604-86B8-09FF-0A93B72D1649}"/>
              </a:ext>
            </a:extLst>
          </p:cNvPr>
          <p:cNvSpPr txBox="1"/>
          <p:nvPr/>
        </p:nvSpPr>
        <p:spPr>
          <a:xfrm>
            <a:off x="529741" y="3872787"/>
            <a:ext cx="789740" cy="338554"/>
          </a:xfrm>
          <a:prstGeom prst="rect">
            <a:avLst/>
          </a:prstGeom>
          <a:noFill/>
        </p:spPr>
        <p:txBody>
          <a:bodyPr wrap="square" rtlCol="0">
            <a:spAutoFit/>
          </a:bodyPr>
          <a:lstStyle/>
          <a:p>
            <a:pPr algn="ctr"/>
            <a:r>
              <a:rPr lang="fr-BE" sz="800" dirty="0"/>
              <a:t>Liberal Professions</a:t>
            </a:r>
            <a:endParaRPr lang="en-US" sz="800" dirty="0"/>
          </a:p>
        </p:txBody>
      </p:sp>
      <p:sp>
        <p:nvSpPr>
          <p:cNvPr id="6" name="ZoneTexte 53">
            <a:extLst>
              <a:ext uri="{FF2B5EF4-FFF2-40B4-BE49-F238E27FC236}">
                <a16:creationId xmlns:a16="http://schemas.microsoft.com/office/drawing/2014/main" id="{7C3648D2-913F-B1F7-ADA7-352AFCBDF26C}"/>
              </a:ext>
            </a:extLst>
          </p:cNvPr>
          <p:cNvSpPr txBox="1"/>
          <p:nvPr/>
        </p:nvSpPr>
        <p:spPr>
          <a:xfrm>
            <a:off x="406403" y="4847936"/>
            <a:ext cx="1188823" cy="338554"/>
          </a:xfrm>
          <a:prstGeom prst="rect">
            <a:avLst/>
          </a:prstGeom>
          <a:noFill/>
        </p:spPr>
        <p:txBody>
          <a:bodyPr wrap="square" rtlCol="0">
            <a:spAutoFit/>
          </a:bodyPr>
          <a:lstStyle/>
          <a:p>
            <a:pPr algn="ctr"/>
            <a:r>
              <a:rPr lang="fr-BE" sz="800" dirty="0"/>
              <a:t>Very Small Businesses</a:t>
            </a:r>
            <a:endParaRPr lang="en-US" sz="800" dirty="0"/>
          </a:p>
        </p:txBody>
      </p:sp>
      <p:sp>
        <p:nvSpPr>
          <p:cNvPr id="7" name="ZoneTexte 56">
            <a:extLst>
              <a:ext uri="{FF2B5EF4-FFF2-40B4-BE49-F238E27FC236}">
                <a16:creationId xmlns:a16="http://schemas.microsoft.com/office/drawing/2014/main" id="{1D88C596-CBB2-6008-AC2F-3168D159DE87}"/>
              </a:ext>
            </a:extLst>
          </p:cNvPr>
          <p:cNvSpPr txBox="1"/>
          <p:nvPr/>
        </p:nvSpPr>
        <p:spPr>
          <a:xfrm>
            <a:off x="1742915" y="4499536"/>
            <a:ext cx="858927" cy="215444"/>
          </a:xfrm>
          <a:prstGeom prst="rect">
            <a:avLst/>
          </a:prstGeom>
          <a:noFill/>
        </p:spPr>
        <p:txBody>
          <a:bodyPr wrap="square" rtlCol="0">
            <a:spAutoFit/>
          </a:bodyPr>
          <a:lstStyle/>
          <a:p>
            <a:pPr algn="ctr"/>
            <a:r>
              <a:rPr lang="fr-BE" sz="800" dirty="0"/>
              <a:t>Key </a:t>
            </a:r>
            <a:r>
              <a:rPr lang="fr-BE" sz="800" dirty="0" err="1"/>
              <a:t>Accounts</a:t>
            </a:r>
            <a:endParaRPr lang="fr-BE" sz="800" dirty="0"/>
          </a:p>
        </p:txBody>
      </p:sp>
      <p:pic>
        <p:nvPicPr>
          <p:cNvPr id="8" name="Picture 2" descr="Plombiers Bruxelles: Dépannage plomberie &amp;amp;amp; urgence sanitaire">
            <a:extLst>
              <a:ext uri="{FF2B5EF4-FFF2-40B4-BE49-F238E27FC236}">
                <a16:creationId xmlns:a16="http://schemas.microsoft.com/office/drawing/2014/main" id="{82B2D5FD-94BF-38D9-394F-EF4371A71F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809" y="2048733"/>
            <a:ext cx="497076" cy="695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2" descr="A picture containing person, person, dressed&#10;&#10;Description automatically generated">
            <a:extLst>
              <a:ext uri="{FF2B5EF4-FFF2-40B4-BE49-F238E27FC236}">
                <a16:creationId xmlns:a16="http://schemas.microsoft.com/office/drawing/2014/main" id="{9DA2F900-18A3-A3D6-D310-243EB038C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73" y="2971313"/>
            <a:ext cx="547803" cy="839965"/>
          </a:xfrm>
          <a:prstGeom prst="rect">
            <a:avLst/>
          </a:prstGeom>
        </p:spPr>
      </p:pic>
      <p:pic>
        <p:nvPicPr>
          <p:cNvPr id="10" name="Picture 53" descr="A group of people in suits&#10;&#10;Description automatically generated with low confidence">
            <a:extLst>
              <a:ext uri="{FF2B5EF4-FFF2-40B4-BE49-F238E27FC236}">
                <a16:creationId xmlns:a16="http://schemas.microsoft.com/office/drawing/2014/main" id="{CE52D541-209E-FD66-636B-0DC37299E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81" r="1" b="35700"/>
          <a:stretch/>
        </p:blipFill>
        <p:spPr>
          <a:xfrm>
            <a:off x="1749797" y="3719822"/>
            <a:ext cx="974240" cy="699571"/>
          </a:xfrm>
          <a:prstGeom prst="rect">
            <a:avLst/>
          </a:prstGeom>
        </p:spPr>
      </p:pic>
      <p:pic>
        <p:nvPicPr>
          <p:cNvPr id="11" name="Picture 54" descr="Two people smiling&#10;&#10;Description automatically generated with medium confidence">
            <a:extLst>
              <a:ext uri="{FF2B5EF4-FFF2-40B4-BE49-F238E27FC236}">
                <a16:creationId xmlns:a16="http://schemas.microsoft.com/office/drawing/2014/main" id="{302B1AF3-6C02-8B05-5FE5-7C39EBAE0D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2423" y="2686283"/>
            <a:ext cx="748532" cy="643850"/>
          </a:xfrm>
          <a:prstGeom prst="rect">
            <a:avLst/>
          </a:prstGeom>
        </p:spPr>
      </p:pic>
      <p:pic>
        <p:nvPicPr>
          <p:cNvPr id="12" name="Picture 2" descr="Industrail Engineer PNG Image - PurePNG | Free transparent CC0 PNG Image  Library">
            <a:extLst>
              <a:ext uri="{FF2B5EF4-FFF2-40B4-BE49-F238E27FC236}">
                <a16:creationId xmlns:a16="http://schemas.microsoft.com/office/drawing/2014/main" id="{9BF3D05E-69E4-FA3B-FDE6-DA69CE33F2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549" y="4311438"/>
            <a:ext cx="581357" cy="52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932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en-US" dirty="0">
                <a:solidFill>
                  <a:schemeClr val="bg1"/>
                </a:solidFill>
                <a:latin typeface="+mj-lt"/>
              </a:rPr>
              <a:t>Features and expectations of </a:t>
            </a:r>
            <a:r>
              <a:rPr lang="en-US" dirty="0" err="1">
                <a:solidFill>
                  <a:schemeClr val="bg1"/>
                </a:solidFill>
                <a:latin typeface="+mj-lt"/>
              </a:rPr>
              <a:t>B2B</a:t>
            </a:r>
            <a:r>
              <a:rPr lang="en-US" dirty="0">
                <a:solidFill>
                  <a:schemeClr val="bg1"/>
                </a:solidFill>
                <a:latin typeface="+mj-lt"/>
              </a:rPr>
              <a:t> customers</a:t>
            </a:r>
            <a:endParaRPr lang="fr-FR" dirty="0">
              <a:solidFill>
                <a:schemeClr val="bg1"/>
              </a:solidFill>
              <a:latin typeface="+mj-lt"/>
            </a:endParaRP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6110286" cy="307777"/>
          </a:xfrm>
          <a:prstGeom prst="rect">
            <a:avLst/>
          </a:prstGeom>
          <a:noFill/>
        </p:spPr>
        <p:txBody>
          <a:bodyPr wrap="square">
            <a:spAutoFit/>
          </a:bodyPr>
          <a:lstStyle/>
          <a:p>
            <a:r>
              <a:rPr lang="fr-FR" sz="1400" b="1" i="1" dirty="0">
                <a:solidFill>
                  <a:schemeClr val="bg1"/>
                </a:solidFill>
              </a:rPr>
              <a:t>Click on the </a:t>
            </a:r>
            <a:r>
              <a:rPr lang="fr-FR" sz="1400" b="1" i="1" dirty="0" err="1">
                <a:solidFill>
                  <a:schemeClr val="bg1"/>
                </a:solidFill>
              </a:rPr>
              <a:t>cards</a:t>
            </a:r>
            <a:endParaRPr lang="fr-FR" sz="1400" b="1" i="1" dirty="0">
              <a:solidFill>
                <a:schemeClr val="bg1"/>
              </a:solidFill>
            </a:endParaRPr>
          </a:p>
        </p:txBody>
      </p:sp>
      <p:sp>
        <p:nvSpPr>
          <p:cNvPr id="23" name="ZoneTexte 3">
            <a:extLst>
              <a:ext uri="{FF2B5EF4-FFF2-40B4-BE49-F238E27FC236}">
                <a16:creationId xmlns:a16="http://schemas.microsoft.com/office/drawing/2014/main" id="{8B5ACF47-112F-C3ED-6CFB-0827A49CC4BB}"/>
              </a:ext>
            </a:extLst>
          </p:cNvPr>
          <p:cNvSpPr txBox="1"/>
          <p:nvPr/>
        </p:nvSpPr>
        <p:spPr>
          <a:xfrm>
            <a:off x="2639498" y="2664024"/>
            <a:ext cx="2243363" cy="1538883"/>
          </a:xfrm>
          <a:prstGeom prst="rect">
            <a:avLst/>
          </a:prstGeom>
          <a:noFill/>
        </p:spPr>
        <p:txBody>
          <a:bodyPr wrap="square" lIns="91440" tIns="45720" rIns="91440" bIns="45720" rtlCol="0" anchor="t">
            <a:spAutoFit/>
          </a:bodyPr>
          <a:lstStyle/>
          <a:p>
            <a:pPr algn="ctr"/>
            <a:r>
              <a:rPr lang="fr-BE" dirty="0"/>
              <a:t>Expectations</a:t>
            </a:r>
          </a:p>
          <a:p>
            <a:pPr algn="ctr"/>
            <a:r>
              <a:rPr lang="fr-BE" sz="4000" dirty="0">
                <a:solidFill>
                  <a:srgbClr val="002060"/>
                </a:solidFill>
              </a:rPr>
              <a:t>=</a:t>
            </a:r>
          </a:p>
          <a:p>
            <a:pPr algn="ctr"/>
            <a:r>
              <a:rPr lang="fr-BE" b="1" dirty="0">
                <a:solidFill>
                  <a:srgbClr val="002060"/>
                </a:solidFill>
              </a:rPr>
              <a:t>Global business solution</a:t>
            </a:r>
            <a:endParaRPr lang="fr-BE" b="1" dirty="0">
              <a:solidFill>
                <a:srgbClr val="FF0000"/>
              </a:solidFill>
            </a:endParaRPr>
          </a:p>
        </p:txBody>
      </p:sp>
      <p:pic>
        <p:nvPicPr>
          <p:cNvPr id="24" name="Image 7" descr="Une image contenant clipart&#10;&#10;Description générée avec un niveau de confiance très élevé">
            <a:extLst>
              <a:ext uri="{FF2B5EF4-FFF2-40B4-BE49-F238E27FC236}">
                <a16:creationId xmlns:a16="http://schemas.microsoft.com/office/drawing/2014/main" id="{BE918496-8A69-77E7-D8AC-CEADE43474E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61215" y="1630951"/>
            <a:ext cx="671328" cy="4018358"/>
          </a:xfrm>
          <a:prstGeom prst="rect">
            <a:avLst/>
          </a:prstGeom>
          <a:solidFill>
            <a:srgbClr val="243782"/>
          </a:solidFill>
          <a:ln>
            <a:noFill/>
          </a:ln>
        </p:spPr>
      </p:pic>
      <p:pic>
        <p:nvPicPr>
          <p:cNvPr id="25" name="Image 61" descr="Capture d’écran">
            <a:extLst>
              <a:ext uri="{FF2B5EF4-FFF2-40B4-BE49-F238E27FC236}">
                <a16:creationId xmlns:a16="http://schemas.microsoft.com/office/drawing/2014/main" id="{43BE5625-6ADC-CB7C-FFD1-58E8B7742C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522" y="3255797"/>
            <a:ext cx="599259" cy="622456"/>
          </a:xfrm>
          <a:prstGeom prst="ellipse">
            <a:avLst/>
          </a:prstGeom>
        </p:spPr>
      </p:pic>
      <p:sp>
        <p:nvSpPr>
          <p:cNvPr id="26" name="Rectangle 25">
            <a:extLst>
              <a:ext uri="{FF2B5EF4-FFF2-40B4-BE49-F238E27FC236}">
                <a16:creationId xmlns:a16="http://schemas.microsoft.com/office/drawing/2014/main" id="{B64AEE57-D68E-D3C3-1327-31CA5A30CB00}"/>
              </a:ext>
            </a:extLst>
          </p:cNvPr>
          <p:cNvSpPr/>
          <p:nvPr/>
        </p:nvSpPr>
        <p:spPr>
          <a:xfrm>
            <a:off x="6196866" y="1455560"/>
            <a:ext cx="1412250" cy="1635636"/>
          </a:xfrm>
          <a:prstGeom prst="rect">
            <a:avLst/>
          </a:prstGeom>
          <a:solidFill>
            <a:srgbClr val="FF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26">
            <a:extLst>
              <a:ext uri="{FF2B5EF4-FFF2-40B4-BE49-F238E27FC236}">
                <a16:creationId xmlns:a16="http://schemas.microsoft.com/office/drawing/2014/main" id="{A7DE4D74-55AE-A52D-19E8-690A4F6ADEE3}"/>
              </a:ext>
            </a:extLst>
          </p:cNvPr>
          <p:cNvSpPr/>
          <p:nvPr/>
        </p:nvSpPr>
        <p:spPr>
          <a:xfrm>
            <a:off x="9038544" y="1478895"/>
            <a:ext cx="1412250" cy="1612301"/>
          </a:xfrm>
          <a:prstGeom prst="rect">
            <a:avLst/>
          </a:prstGeom>
          <a:solidFill>
            <a:srgbClr val="28B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Rectangle 27">
            <a:extLst>
              <a:ext uri="{FF2B5EF4-FFF2-40B4-BE49-F238E27FC236}">
                <a16:creationId xmlns:a16="http://schemas.microsoft.com/office/drawing/2014/main" id="{2499AB03-97EC-3C58-969C-318D121D7F78}"/>
              </a:ext>
            </a:extLst>
          </p:cNvPr>
          <p:cNvSpPr/>
          <p:nvPr/>
        </p:nvSpPr>
        <p:spPr>
          <a:xfrm>
            <a:off x="6227493" y="3961552"/>
            <a:ext cx="1412250" cy="16065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Rectangle 28">
            <a:extLst>
              <a:ext uri="{FF2B5EF4-FFF2-40B4-BE49-F238E27FC236}">
                <a16:creationId xmlns:a16="http://schemas.microsoft.com/office/drawing/2014/main" id="{42F1AEB8-D23A-5DA1-A5A0-2152E0B95B79}"/>
              </a:ext>
            </a:extLst>
          </p:cNvPr>
          <p:cNvSpPr/>
          <p:nvPr/>
        </p:nvSpPr>
        <p:spPr>
          <a:xfrm>
            <a:off x="9069171" y="3943091"/>
            <a:ext cx="1412250" cy="16065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ZoneTexte 21">
            <a:extLst>
              <a:ext uri="{FF2B5EF4-FFF2-40B4-BE49-F238E27FC236}">
                <a16:creationId xmlns:a16="http://schemas.microsoft.com/office/drawing/2014/main" id="{8C8EADC0-E023-3723-8B7D-2B917849F6C5}"/>
              </a:ext>
            </a:extLst>
          </p:cNvPr>
          <p:cNvSpPr txBox="1"/>
          <p:nvPr/>
        </p:nvSpPr>
        <p:spPr>
          <a:xfrm>
            <a:off x="7455363" y="3227812"/>
            <a:ext cx="1596835" cy="584775"/>
          </a:xfrm>
          <a:prstGeom prst="rect">
            <a:avLst/>
          </a:prstGeom>
          <a:noFill/>
        </p:spPr>
        <p:txBody>
          <a:bodyPr wrap="square" rtlCol="0">
            <a:spAutoFit/>
          </a:bodyPr>
          <a:lstStyle/>
          <a:p>
            <a:pPr algn="ctr"/>
            <a:r>
              <a:rPr lang="fr-BE" sz="1600" b="1" dirty="0" err="1"/>
              <a:t>Your</a:t>
            </a:r>
            <a:r>
              <a:rPr lang="fr-BE" sz="1600" b="1" dirty="0"/>
              <a:t> business </a:t>
            </a:r>
            <a:r>
              <a:rPr lang="fr-BE" sz="1600" b="1" dirty="0" err="1"/>
              <a:t>advice</a:t>
            </a:r>
            <a:endParaRPr lang="fr-BE" sz="1600" b="1" dirty="0"/>
          </a:p>
        </p:txBody>
      </p:sp>
      <p:sp>
        <p:nvSpPr>
          <p:cNvPr id="35" name="Flèche : angle droit 4">
            <a:extLst>
              <a:ext uri="{FF2B5EF4-FFF2-40B4-BE49-F238E27FC236}">
                <a16:creationId xmlns:a16="http://schemas.microsoft.com/office/drawing/2014/main" id="{8F0910E3-70DB-A42B-BA39-D15BAE3F8249}"/>
              </a:ext>
            </a:extLst>
          </p:cNvPr>
          <p:cNvSpPr/>
          <p:nvPr/>
        </p:nvSpPr>
        <p:spPr>
          <a:xfrm rot="16200000">
            <a:off x="7344928" y="2251212"/>
            <a:ext cx="1236518" cy="443449"/>
          </a:xfrm>
          <a:prstGeom prst="bentUpArrow">
            <a:avLst/>
          </a:prstGeom>
          <a:solidFill>
            <a:srgbClr val="FF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Flèche : angle droit 46">
            <a:extLst>
              <a:ext uri="{FF2B5EF4-FFF2-40B4-BE49-F238E27FC236}">
                <a16:creationId xmlns:a16="http://schemas.microsoft.com/office/drawing/2014/main" id="{62EDEEBE-28AE-B568-A2C3-117F8FA7F02B}"/>
              </a:ext>
            </a:extLst>
          </p:cNvPr>
          <p:cNvSpPr/>
          <p:nvPr/>
        </p:nvSpPr>
        <p:spPr>
          <a:xfrm rot="5400000" flipH="1">
            <a:off x="8039657" y="2251212"/>
            <a:ext cx="1236518" cy="443449"/>
          </a:xfrm>
          <a:prstGeom prst="bentUpArrow">
            <a:avLst/>
          </a:prstGeom>
          <a:solidFill>
            <a:srgbClr val="28B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Flèche : angle droit 47">
            <a:extLst>
              <a:ext uri="{FF2B5EF4-FFF2-40B4-BE49-F238E27FC236}">
                <a16:creationId xmlns:a16="http://schemas.microsoft.com/office/drawing/2014/main" id="{4588372B-D144-856C-1A75-643CC9865AA2}"/>
              </a:ext>
            </a:extLst>
          </p:cNvPr>
          <p:cNvSpPr/>
          <p:nvPr/>
        </p:nvSpPr>
        <p:spPr>
          <a:xfrm rot="5400000" flipV="1">
            <a:off x="7344929" y="4380327"/>
            <a:ext cx="1236518" cy="443449"/>
          </a:xfrm>
          <a:prstGeom prst="bentUpArrow">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Flèche : angle droit 48">
            <a:extLst>
              <a:ext uri="{FF2B5EF4-FFF2-40B4-BE49-F238E27FC236}">
                <a16:creationId xmlns:a16="http://schemas.microsoft.com/office/drawing/2014/main" id="{A7C682CB-E83D-D717-B7CF-DBF304D84127}"/>
              </a:ext>
            </a:extLst>
          </p:cNvPr>
          <p:cNvSpPr/>
          <p:nvPr/>
        </p:nvSpPr>
        <p:spPr>
          <a:xfrm rot="16200000" flipH="1" flipV="1">
            <a:off x="8039658" y="4380327"/>
            <a:ext cx="1236518" cy="443449"/>
          </a:xfrm>
          <a:prstGeom prst="bentUp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ZoneTexte 6">
            <a:extLst>
              <a:ext uri="{FF2B5EF4-FFF2-40B4-BE49-F238E27FC236}">
                <a16:creationId xmlns:a16="http://schemas.microsoft.com/office/drawing/2014/main" id="{ED2A49BC-CFDF-AFB2-FB7C-70612A23CE85}"/>
              </a:ext>
            </a:extLst>
          </p:cNvPr>
          <p:cNvSpPr txBox="1"/>
          <p:nvPr/>
        </p:nvSpPr>
        <p:spPr>
          <a:xfrm>
            <a:off x="7185064" y="3187932"/>
            <a:ext cx="786678" cy="769441"/>
          </a:xfrm>
          <a:prstGeom prst="rect">
            <a:avLst/>
          </a:prstGeom>
          <a:noFill/>
        </p:spPr>
        <p:txBody>
          <a:bodyPr wrap="square" rtlCol="0">
            <a:spAutoFit/>
          </a:bodyPr>
          <a:lstStyle/>
          <a:p>
            <a:r>
              <a:rPr lang="fr-BE" sz="4400" b="1">
                <a:solidFill>
                  <a:srgbClr val="002060"/>
                </a:solidFill>
              </a:rPr>
              <a:t>+</a:t>
            </a:r>
          </a:p>
        </p:txBody>
      </p:sp>
      <p:sp>
        <p:nvSpPr>
          <p:cNvPr id="59" name="Rectangle 58">
            <a:extLst>
              <a:ext uri="{FF2B5EF4-FFF2-40B4-BE49-F238E27FC236}">
                <a16:creationId xmlns:a16="http://schemas.microsoft.com/office/drawing/2014/main" id="{B27E74B7-624A-CB8B-0F01-6F962F2E1378}"/>
              </a:ext>
            </a:extLst>
          </p:cNvPr>
          <p:cNvSpPr/>
          <p:nvPr/>
        </p:nvSpPr>
        <p:spPr>
          <a:xfrm>
            <a:off x="6185060" y="5679357"/>
            <a:ext cx="4294909" cy="50144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err="1"/>
              <a:t>Your</a:t>
            </a:r>
            <a:r>
              <a:rPr lang="fr-BE" b="1" dirty="0"/>
              <a:t> </a:t>
            </a:r>
            <a:r>
              <a:rPr lang="fr-BE" b="1" dirty="0" err="1"/>
              <a:t>role</a:t>
            </a:r>
            <a:r>
              <a:rPr lang="fr-BE" b="1" dirty="0"/>
              <a:t> </a:t>
            </a:r>
            <a:endParaRPr lang="en-US" b="1" dirty="0"/>
          </a:p>
        </p:txBody>
      </p:sp>
      <p:sp>
        <p:nvSpPr>
          <p:cNvPr id="60" name="TextBox 59">
            <a:extLst>
              <a:ext uri="{FF2B5EF4-FFF2-40B4-BE49-F238E27FC236}">
                <a16:creationId xmlns:a16="http://schemas.microsoft.com/office/drawing/2014/main" id="{EC152D17-64D7-CE30-A997-7EB693C8A58A}"/>
              </a:ext>
            </a:extLst>
          </p:cNvPr>
          <p:cNvSpPr txBox="1"/>
          <p:nvPr/>
        </p:nvSpPr>
        <p:spPr>
          <a:xfrm>
            <a:off x="232025" y="1321879"/>
            <a:ext cx="3749426" cy="369332"/>
          </a:xfrm>
          <a:prstGeom prst="rect">
            <a:avLst/>
          </a:prstGeom>
          <a:noFill/>
        </p:spPr>
        <p:txBody>
          <a:bodyPr wrap="square">
            <a:spAutoFit/>
          </a:bodyPr>
          <a:lstStyle/>
          <a:p>
            <a:r>
              <a:rPr lang="fr-FR" b="1" dirty="0" err="1"/>
              <a:t>Summary</a:t>
            </a:r>
            <a:endParaRPr lang="fr-FR" b="1" dirty="0"/>
          </a:p>
        </p:txBody>
      </p:sp>
      <p:sp>
        <p:nvSpPr>
          <p:cNvPr id="48" name="ZoneTexte 69">
            <a:extLst>
              <a:ext uri="{FF2B5EF4-FFF2-40B4-BE49-F238E27FC236}">
                <a16:creationId xmlns:a16="http://schemas.microsoft.com/office/drawing/2014/main" id="{541F4EAB-BCAC-A7CF-0667-A5A196C0B029}"/>
              </a:ext>
            </a:extLst>
          </p:cNvPr>
          <p:cNvSpPr txBox="1"/>
          <p:nvPr/>
        </p:nvSpPr>
        <p:spPr>
          <a:xfrm>
            <a:off x="6181755" y="1505169"/>
            <a:ext cx="1412250" cy="1631216"/>
          </a:xfrm>
          <a:prstGeom prst="rect">
            <a:avLst/>
          </a:prstGeom>
          <a:noFill/>
        </p:spPr>
        <p:txBody>
          <a:bodyPr wrap="square" rtlCol="0">
            <a:spAutoFit/>
          </a:bodyPr>
          <a:lstStyle/>
          <a:p>
            <a:r>
              <a:rPr lang="fr-BE" sz="1000" b="1" dirty="0" err="1"/>
              <a:t>Vehicle</a:t>
            </a:r>
            <a:r>
              <a:rPr lang="fr-BE" sz="1000" b="1" dirty="0"/>
              <a:t>:</a:t>
            </a:r>
          </a:p>
          <a:p>
            <a:pPr marL="171450" indent="-171450">
              <a:buFont typeface="Arial" panose="020B0604020202020204" pitchFamily="34" charset="0"/>
              <a:buChar char="•"/>
            </a:pPr>
            <a:r>
              <a:rPr lang="fr-BE" sz="900" dirty="0"/>
              <a:t>Type (PC/</a:t>
            </a:r>
            <a:r>
              <a:rPr lang="fr-BE" sz="900" dirty="0" err="1"/>
              <a:t>LCV</a:t>
            </a:r>
            <a:r>
              <a:rPr lang="fr-BE" sz="900" dirty="0"/>
              <a:t>)</a:t>
            </a:r>
          </a:p>
          <a:p>
            <a:pPr marL="171450" indent="-171450">
              <a:buFont typeface="Arial" panose="020B0604020202020204" pitchFamily="34" charset="0"/>
              <a:buChar char="•"/>
            </a:pPr>
            <a:r>
              <a:rPr lang="fr-BE" sz="900" dirty="0"/>
              <a:t>Use</a:t>
            </a:r>
          </a:p>
          <a:p>
            <a:pPr marL="171450" indent="-171450">
              <a:buFont typeface="Arial" panose="020B0604020202020204" pitchFamily="34" charset="0"/>
              <a:buChar char="•"/>
            </a:pPr>
            <a:r>
              <a:rPr lang="fr-BE" sz="900" dirty="0"/>
              <a:t>Options / Trim / Setup / Conversion</a:t>
            </a:r>
          </a:p>
          <a:p>
            <a:pPr marL="171450" indent="-171450">
              <a:buFont typeface="Arial" panose="020B0604020202020204" pitchFamily="34" charset="0"/>
              <a:buChar char="•"/>
            </a:pPr>
            <a:r>
              <a:rPr lang="fr-BE" sz="900" dirty="0"/>
              <a:t>CO</a:t>
            </a:r>
            <a:r>
              <a:rPr lang="fr-BE" sz="900" baseline="-25000" dirty="0"/>
              <a:t>2</a:t>
            </a:r>
            <a:r>
              <a:rPr lang="fr-BE" sz="900" dirty="0"/>
              <a:t> </a:t>
            </a:r>
            <a:r>
              <a:rPr lang="fr-BE" sz="900" dirty="0" err="1"/>
              <a:t>emissions</a:t>
            </a:r>
            <a:r>
              <a:rPr lang="fr-BE" sz="900" dirty="0"/>
              <a:t> (</a:t>
            </a:r>
            <a:r>
              <a:rPr lang="fr-BE" sz="900" dirty="0" err="1"/>
              <a:t>consumption</a:t>
            </a:r>
            <a:r>
              <a:rPr lang="fr-BE" sz="900" dirty="0"/>
              <a:t> / taxation)</a:t>
            </a:r>
          </a:p>
          <a:p>
            <a:pPr marL="171450" indent="-171450">
              <a:buFont typeface="Arial" panose="020B0604020202020204" pitchFamily="34" charset="0"/>
              <a:buChar char="•"/>
            </a:pPr>
            <a:r>
              <a:rPr lang="fr-BE" sz="900" dirty="0"/>
              <a:t>Driver compatibility </a:t>
            </a:r>
            <a:r>
              <a:rPr lang="fr-BE" sz="900" dirty="0" err="1"/>
              <a:t>with</a:t>
            </a:r>
            <a:r>
              <a:rPr lang="fr-BE" sz="900" dirty="0"/>
              <a:t> </a:t>
            </a:r>
            <a:r>
              <a:rPr lang="fr-BE" sz="900" dirty="0" err="1"/>
              <a:t>electrification</a:t>
            </a:r>
            <a:endParaRPr lang="fr-BE" sz="900" dirty="0"/>
          </a:p>
        </p:txBody>
      </p:sp>
      <p:sp>
        <p:nvSpPr>
          <p:cNvPr id="52" name="ZoneTexte 75">
            <a:extLst>
              <a:ext uri="{FF2B5EF4-FFF2-40B4-BE49-F238E27FC236}">
                <a16:creationId xmlns:a16="http://schemas.microsoft.com/office/drawing/2014/main" id="{5764C899-0264-E5C9-A783-772E52621839}"/>
              </a:ext>
            </a:extLst>
          </p:cNvPr>
          <p:cNvSpPr txBox="1"/>
          <p:nvPr/>
        </p:nvSpPr>
        <p:spPr>
          <a:xfrm>
            <a:off x="9028938" y="1511947"/>
            <a:ext cx="1412250" cy="1077218"/>
          </a:xfrm>
          <a:prstGeom prst="rect">
            <a:avLst/>
          </a:prstGeom>
          <a:noFill/>
        </p:spPr>
        <p:txBody>
          <a:bodyPr wrap="square" rtlCol="0">
            <a:spAutoFit/>
          </a:bodyPr>
          <a:lstStyle/>
          <a:p>
            <a:r>
              <a:rPr lang="fr-BE" sz="1000" b="1" dirty="0"/>
              <a:t>Budget :</a:t>
            </a:r>
          </a:p>
          <a:p>
            <a:pPr marL="171450" indent="-171450">
              <a:buFont typeface="Arial" panose="020B0604020202020204" pitchFamily="34" charset="0"/>
              <a:buChar char="•"/>
            </a:pPr>
            <a:r>
              <a:rPr lang="en-US" sz="900" dirty="0"/>
              <a:t>Type (price, monthly cost)</a:t>
            </a:r>
          </a:p>
          <a:p>
            <a:pPr marL="171450" indent="-171450">
              <a:buFont typeface="Arial" panose="020B0604020202020204" pitchFamily="34" charset="0"/>
              <a:buChar char="•"/>
            </a:pPr>
            <a:r>
              <a:rPr lang="en-US" sz="900" dirty="0"/>
              <a:t>Payment method (cash, credit, card, long-term leasing)</a:t>
            </a:r>
          </a:p>
          <a:p>
            <a:pPr marL="171450" indent="-171450">
              <a:buFont typeface="Arial" panose="020B0604020202020204" pitchFamily="34" charset="0"/>
              <a:buChar char="•"/>
            </a:pPr>
            <a:r>
              <a:rPr lang="en-US" sz="900" dirty="0"/>
              <a:t>Contribution</a:t>
            </a:r>
            <a:endParaRPr lang="fr-BE" sz="900" dirty="0"/>
          </a:p>
        </p:txBody>
      </p:sp>
      <p:sp>
        <p:nvSpPr>
          <p:cNvPr id="56" name="ZoneTexte 76">
            <a:extLst>
              <a:ext uri="{FF2B5EF4-FFF2-40B4-BE49-F238E27FC236}">
                <a16:creationId xmlns:a16="http://schemas.microsoft.com/office/drawing/2014/main" id="{A22E0097-5014-A337-0CBE-B2B9C6EB4583}"/>
              </a:ext>
            </a:extLst>
          </p:cNvPr>
          <p:cNvSpPr txBox="1"/>
          <p:nvPr/>
        </p:nvSpPr>
        <p:spPr>
          <a:xfrm>
            <a:off x="9059565" y="4040179"/>
            <a:ext cx="1412250" cy="800219"/>
          </a:xfrm>
          <a:prstGeom prst="rect">
            <a:avLst/>
          </a:prstGeom>
          <a:noFill/>
        </p:spPr>
        <p:txBody>
          <a:bodyPr wrap="square" rtlCol="0">
            <a:spAutoFit/>
          </a:bodyPr>
          <a:lstStyle/>
          <a:p>
            <a:r>
              <a:rPr lang="fr-BE" sz="1000" b="1" dirty="0"/>
              <a:t>Services:</a:t>
            </a:r>
          </a:p>
          <a:p>
            <a:pPr marL="171450" indent="-171450">
              <a:buFont typeface="Arial" panose="020B0604020202020204" pitchFamily="34" charset="0"/>
              <a:buChar char="•"/>
            </a:pPr>
            <a:endParaRPr lang="fr-BE" sz="900" dirty="0"/>
          </a:p>
          <a:p>
            <a:pPr marL="180975" lvl="1" indent="-93663">
              <a:buFont typeface="Arial" panose="020B0604020202020204" pitchFamily="34" charset="0"/>
              <a:buChar char="•"/>
            </a:pPr>
            <a:r>
              <a:rPr lang="fr-BE" sz="900" dirty="0" err="1"/>
              <a:t>Vehicle</a:t>
            </a:r>
            <a:endParaRPr lang="fr-BE" sz="900" dirty="0"/>
          </a:p>
          <a:p>
            <a:pPr marL="180975" lvl="1" indent="-93663">
              <a:buFont typeface="Arial" panose="020B0604020202020204" pitchFamily="34" charset="0"/>
              <a:buChar char="•"/>
            </a:pPr>
            <a:r>
              <a:rPr lang="fr-BE" sz="900" dirty="0"/>
              <a:t>Fleet</a:t>
            </a:r>
          </a:p>
          <a:p>
            <a:pPr marL="180975" lvl="1" indent="-93663">
              <a:buFont typeface="Arial" panose="020B0604020202020204" pitchFamily="34" charset="0"/>
              <a:buChar char="•"/>
            </a:pPr>
            <a:r>
              <a:rPr lang="fr-BE" sz="900" dirty="0" err="1"/>
              <a:t>Mobility</a:t>
            </a:r>
            <a:endParaRPr lang="fr-BE" sz="900" dirty="0"/>
          </a:p>
        </p:txBody>
      </p:sp>
      <p:sp>
        <p:nvSpPr>
          <p:cNvPr id="57" name="ZoneTexte 77">
            <a:extLst>
              <a:ext uri="{FF2B5EF4-FFF2-40B4-BE49-F238E27FC236}">
                <a16:creationId xmlns:a16="http://schemas.microsoft.com/office/drawing/2014/main" id="{171B6F30-7713-FB16-2AEB-ECAEF937FE83}"/>
              </a:ext>
            </a:extLst>
          </p:cNvPr>
          <p:cNvSpPr txBox="1"/>
          <p:nvPr/>
        </p:nvSpPr>
        <p:spPr>
          <a:xfrm>
            <a:off x="6310537" y="4040179"/>
            <a:ext cx="1412250" cy="815608"/>
          </a:xfrm>
          <a:prstGeom prst="rect">
            <a:avLst/>
          </a:prstGeom>
          <a:noFill/>
        </p:spPr>
        <p:txBody>
          <a:bodyPr wrap="square" rtlCol="0">
            <a:spAutoFit/>
          </a:bodyPr>
          <a:lstStyle/>
          <a:p>
            <a:r>
              <a:rPr lang="fr-BE" sz="1000" b="1" dirty="0"/>
              <a:t>Management / Optimisation:</a:t>
            </a:r>
          </a:p>
          <a:p>
            <a:pPr marL="171450" indent="-171450">
              <a:buFont typeface="Arial" panose="020B0604020202020204" pitchFamily="34" charset="0"/>
              <a:buChar char="•"/>
            </a:pPr>
            <a:r>
              <a:rPr lang="fr-BE" sz="900" dirty="0"/>
              <a:t>Taxation</a:t>
            </a:r>
          </a:p>
          <a:p>
            <a:pPr marL="171450" indent="-171450">
              <a:buFont typeface="Arial" panose="020B0604020202020204" pitchFamily="34" charset="0"/>
              <a:buChar char="•"/>
            </a:pPr>
            <a:r>
              <a:rPr lang="fr-BE" sz="900" dirty="0"/>
              <a:t>Financial</a:t>
            </a:r>
          </a:p>
          <a:p>
            <a:pPr marL="171450" indent="-171450">
              <a:buFont typeface="Arial" panose="020B0604020202020204" pitchFamily="34" charset="0"/>
              <a:buChar char="•"/>
            </a:pPr>
            <a:r>
              <a:rPr lang="fr-BE" sz="900" dirty="0"/>
              <a:t>Operating </a:t>
            </a:r>
            <a:r>
              <a:rPr lang="fr-BE" sz="900" dirty="0" err="1"/>
              <a:t>risk</a:t>
            </a:r>
            <a:endParaRPr lang="fr-BE" sz="900" dirty="0"/>
          </a:p>
        </p:txBody>
      </p:sp>
      <p:sp>
        <p:nvSpPr>
          <p:cNvPr id="3" name="ZoneTexte 39">
            <a:extLst>
              <a:ext uri="{FF2B5EF4-FFF2-40B4-BE49-F238E27FC236}">
                <a16:creationId xmlns:a16="http://schemas.microsoft.com/office/drawing/2014/main" id="{F77F436F-A44A-B729-8AEE-4FD29BACDD21}"/>
              </a:ext>
            </a:extLst>
          </p:cNvPr>
          <p:cNvSpPr txBox="1"/>
          <p:nvPr/>
        </p:nvSpPr>
        <p:spPr>
          <a:xfrm>
            <a:off x="269148" y="2778580"/>
            <a:ext cx="1472057" cy="215444"/>
          </a:xfrm>
          <a:prstGeom prst="rect">
            <a:avLst/>
          </a:prstGeom>
          <a:noFill/>
        </p:spPr>
        <p:txBody>
          <a:bodyPr wrap="square" rtlCol="0">
            <a:spAutoFit/>
          </a:bodyPr>
          <a:lstStyle/>
          <a:p>
            <a:r>
              <a:rPr lang="fr-BE" sz="800" dirty="0" err="1"/>
              <a:t>Craftsmen</a:t>
            </a:r>
            <a:r>
              <a:rPr lang="fr-BE" sz="800" dirty="0"/>
              <a:t> / Traders</a:t>
            </a:r>
            <a:endParaRPr lang="en-US" sz="800" dirty="0"/>
          </a:p>
        </p:txBody>
      </p:sp>
      <p:sp>
        <p:nvSpPr>
          <p:cNvPr id="4" name="ZoneTexte 42">
            <a:extLst>
              <a:ext uri="{FF2B5EF4-FFF2-40B4-BE49-F238E27FC236}">
                <a16:creationId xmlns:a16="http://schemas.microsoft.com/office/drawing/2014/main" id="{3226AF4D-6EF1-7A5C-448D-6B439F771B95}"/>
              </a:ext>
            </a:extLst>
          </p:cNvPr>
          <p:cNvSpPr txBox="1"/>
          <p:nvPr/>
        </p:nvSpPr>
        <p:spPr>
          <a:xfrm>
            <a:off x="1640444" y="3324723"/>
            <a:ext cx="1188823" cy="338554"/>
          </a:xfrm>
          <a:prstGeom prst="rect">
            <a:avLst/>
          </a:prstGeom>
          <a:noFill/>
        </p:spPr>
        <p:txBody>
          <a:bodyPr wrap="square" rtlCol="0">
            <a:spAutoFit/>
          </a:bodyPr>
          <a:lstStyle/>
          <a:p>
            <a:pPr algn="ctr"/>
            <a:r>
              <a:rPr lang="fr-BE" sz="800" dirty="0"/>
              <a:t>Small and Medium-</a:t>
            </a:r>
            <a:r>
              <a:rPr lang="fr-BE" sz="800" dirty="0" err="1"/>
              <a:t>sized</a:t>
            </a:r>
            <a:r>
              <a:rPr lang="fr-BE" sz="800" dirty="0"/>
              <a:t> </a:t>
            </a:r>
            <a:r>
              <a:rPr lang="fr-BE" sz="800" dirty="0" err="1"/>
              <a:t>Enterprises</a:t>
            </a:r>
            <a:endParaRPr lang="en-US" sz="800" dirty="0"/>
          </a:p>
        </p:txBody>
      </p:sp>
      <p:sp>
        <p:nvSpPr>
          <p:cNvPr id="5" name="ZoneTexte 45">
            <a:extLst>
              <a:ext uri="{FF2B5EF4-FFF2-40B4-BE49-F238E27FC236}">
                <a16:creationId xmlns:a16="http://schemas.microsoft.com/office/drawing/2014/main" id="{AF459382-F604-86B8-09FF-0A93B72D1649}"/>
              </a:ext>
            </a:extLst>
          </p:cNvPr>
          <p:cNvSpPr txBox="1"/>
          <p:nvPr/>
        </p:nvSpPr>
        <p:spPr>
          <a:xfrm>
            <a:off x="529741" y="3872787"/>
            <a:ext cx="789740" cy="338554"/>
          </a:xfrm>
          <a:prstGeom prst="rect">
            <a:avLst/>
          </a:prstGeom>
          <a:noFill/>
        </p:spPr>
        <p:txBody>
          <a:bodyPr wrap="square" rtlCol="0">
            <a:spAutoFit/>
          </a:bodyPr>
          <a:lstStyle/>
          <a:p>
            <a:pPr algn="ctr"/>
            <a:r>
              <a:rPr lang="fr-BE" sz="800" dirty="0"/>
              <a:t>Liberal Professions</a:t>
            </a:r>
            <a:endParaRPr lang="en-US" sz="800" dirty="0"/>
          </a:p>
        </p:txBody>
      </p:sp>
      <p:sp>
        <p:nvSpPr>
          <p:cNvPr id="6" name="ZoneTexte 53">
            <a:extLst>
              <a:ext uri="{FF2B5EF4-FFF2-40B4-BE49-F238E27FC236}">
                <a16:creationId xmlns:a16="http://schemas.microsoft.com/office/drawing/2014/main" id="{7C3648D2-913F-B1F7-ADA7-352AFCBDF26C}"/>
              </a:ext>
            </a:extLst>
          </p:cNvPr>
          <p:cNvSpPr txBox="1"/>
          <p:nvPr/>
        </p:nvSpPr>
        <p:spPr>
          <a:xfrm>
            <a:off x="406403" y="4847936"/>
            <a:ext cx="1188823" cy="338554"/>
          </a:xfrm>
          <a:prstGeom prst="rect">
            <a:avLst/>
          </a:prstGeom>
          <a:noFill/>
        </p:spPr>
        <p:txBody>
          <a:bodyPr wrap="square" rtlCol="0">
            <a:spAutoFit/>
          </a:bodyPr>
          <a:lstStyle/>
          <a:p>
            <a:pPr algn="ctr"/>
            <a:r>
              <a:rPr lang="fr-BE" sz="800" dirty="0"/>
              <a:t>Very Small Businesses</a:t>
            </a:r>
            <a:endParaRPr lang="en-US" sz="800" dirty="0"/>
          </a:p>
        </p:txBody>
      </p:sp>
      <p:sp>
        <p:nvSpPr>
          <p:cNvPr id="7" name="ZoneTexte 56">
            <a:extLst>
              <a:ext uri="{FF2B5EF4-FFF2-40B4-BE49-F238E27FC236}">
                <a16:creationId xmlns:a16="http://schemas.microsoft.com/office/drawing/2014/main" id="{1D88C596-CBB2-6008-AC2F-3168D159DE87}"/>
              </a:ext>
            </a:extLst>
          </p:cNvPr>
          <p:cNvSpPr txBox="1"/>
          <p:nvPr/>
        </p:nvSpPr>
        <p:spPr>
          <a:xfrm>
            <a:off x="1742915" y="4499536"/>
            <a:ext cx="858927" cy="215444"/>
          </a:xfrm>
          <a:prstGeom prst="rect">
            <a:avLst/>
          </a:prstGeom>
          <a:noFill/>
        </p:spPr>
        <p:txBody>
          <a:bodyPr wrap="square" rtlCol="0">
            <a:spAutoFit/>
          </a:bodyPr>
          <a:lstStyle/>
          <a:p>
            <a:pPr algn="ctr"/>
            <a:r>
              <a:rPr lang="fr-BE" sz="800" dirty="0"/>
              <a:t>Key </a:t>
            </a:r>
            <a:r>
              <a:rPr lang="fr-BE" sz="800" dirty="0" err="1"/>
              <a:t>Accounts</a:t>
            </a:r>
            <a:endParaRPr lang="fr-BE" sz="800" dirty="0"/>
          </a:p>
        </p:txBody>
      </p:sp>
      <p:pic>
        <p:nvPicPr>
          <p:cNvPr id="8" name="Picture 2" descr="Plombiers Bruxelles: Dépannage plomberie &amp;amp;amp; urgence sanitaire">
            <a:extLst>
              <a:ext uri="{FF2B5EF4-FFF2-40B4-BE49-F238E27FC236}">
                <a16:creationId xmlns:a16="http://schemas.microsoft.com/office/drawing/2014/main" id="{82B2D5FD-94BF-38D9-394F-EF4371A71F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809" y="2048733"/>
            <a:ext cx="497076" cy="695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2" descr="A picture containing person, person, dressed&#10;&#10;Description automatically generated">
            <a:extLst>
              <a:ext uri="{FF2B5EF4-FFF2-40B4-BE49-F238E27FC236}">
                <a16:creationId xmlns:a16="http://schemas.microsoft.com/office/drawing/2014/main" id="{9DA2F900-18A3-A3D6-D310-243EB038C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73" y="2971313"/>
            <a:ext cx="547803" cy="839965"/>
          </a:xfrm>
          <a:prstGeom prst="rect">
            <a:avLst/>
          </a:prstGeom>
        </p:spPr>
      </p:pic>
      <p:pic>
        <p:nvPicPr>
          <p:cNvPr id="10" name="Picture 53" descr="A group of people in suits&#10;&#10;Description automatically generated with low confidence">
            <a:extLst>
              <a:ext uri="{FF2B5EF4-FFF2-40B4-BE49-F238E27FC236}">
                <a16:creationId xmlns:a16="http://schemas.microsoft.com/office/drawing/2014/main" id="{CE52D541-209E-FD66-636B-0DC37299E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81" r="1" b="35700"/>
          <a:stretch/>
        </p:blipFill>
        <p:spPr>
          <a:xfrm>
            <a:off x="1749797" y="3719822"/>
            <a:ext cx="974240" cy="699571"/>
          </a:xfrm>
          <a:prstGeom prst="rect">
            <a:avLst/>
          </a:prstGeom>
        </p:spPr>
      </p:pic>
      <p:pic>
        <p:nvPicPr>
          <p:cNvPr id="11" name="Picture 54" descr="Two people smiling&#10;&#10;Description automatically generated with medium confidence">
            <a:extLst>
              <a:ext uri="{FF2B5EF4-FFF2-40B4-BE49-F238E27FC236}">
                <a16:creationId xmlns:a16="http://schemas.microsoft.com/office/drawing/2014/main" id="{302B1AF3-6C02-8B05-5FE5-7C39EBAE0D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2423" y="2686283"/>
            <a:ext cx="748532" cy="643850"/>
          </a:xfrm>
          <a:prstGeom prst="rect">
            <a:avLst/>
          </a:prstGeom>
        </p:spPr>
      </p:pic>
      <p:pic>
        <p:nvPicPr>
          <p:cNvPr id="12" name="Picture 2" descr="Industrail Engineer PNG Image - PurePNG | Free transparent CC0 PNG Image  Library">
            <a:extLst>
              <a:ext uri="{FF2B5EF4-FFF2-40B4-BE49-F238E27FC236}">
                <a16:creationId xmlns:a16="http://schemas.microsoft.com/office/drawing/2014/main" id="{9BF3D05E-69E4-FA3B-FDE6-DA69CE33F2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549" y="4311438"/>
            <a:ext cx="581357" cy="5294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9">
            <a:extLst>
              <a:ext uri="{FF2B5EF4-FFF2-40B4-BE49-F238E27FC236}">
                <a16:creationId xmlns:a16="http://schemas.microsoft.com/office/drawing/2014/main" id="{FB3E0A11-E67D-2FC5-7C2C-A620959D6300}"/>
              </a:ext>
            </a:extLst>
          </p:cNvPr>
          <p:cNvSpPr/>
          <p:nvPr/>
        </p:nvSpPr>
        <p:spPr>
          <a:xfrm>
            <a:off x="4354249" y="3020753"/>
            <a:ext cx="6774425" cy="317817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7">
            <a:extLst>
              <a:ext uri="{FF2B5EF4-FFF2-40B4-BE49-F238E27FC236}">
                <a16:creationId xmlns:a16="http://schemas.microsoft.com/office/drawing/2014/main" id="{A31BABC7-97AB-B945-2998-1128EF399E04}"/>
              </a:ext>
            </a:extLst>
          </p:cNvPr>
          <p:cNvSpPr txBox="1"/>
          <p:nvPr/>
        </p:nvSpPr>
        <p:spPr>
          <a:xfrm>
            <a:off x="4735067" y="3088599"/>
            <a:ext cx="5798734" cy="2769989"/>
          </a:xfrm>
          <a:prstGeom prst="rect">
            <a:avLst/>
          </a:prstGeom>
          <a:noFill/>
        </p:spPr>
        <p:txBody>
          <a:bodyPr wrap="square" rtlCol="0">
            <a:spAutoFit/>
          </a:bodyPr>
          <a:lstStyle/>
          <a:p>
            <a:r>
              <a:rPr lang="fr-BE" sz="2400" b="1" dirty="0" err="1">
                <a:solidFill>
                  <a:schemeClr val="bg1"/>
                </a:solidFill>
              </a:rPr>
              <a:t>Your</a:t>
            </a:r>
            <a:r>
              <a:rPr lang="fr-BE" sz="2400" b="1" dirty="0">
                <a:solidFill>
                  <a:schemeClr val="bg1"/>
                </a:solidFill>
              </a:rPr>
              <a:t> </a:t>
            </a:r>
            <a:r>
              <a:rPr lang="fr-BE" sz="2400" b="1" dirty="0" err="1">
                <a:solidFill>
                  <a:schemeClr val="bg1"/>
                </a:solidFill>
              </a:rPr>
              <a:t>role</a:t>
            </a:r>
            <a:r>
              <a:rPr lang="fr-BE" sz="2400" b="1" dirty="0">
                <a:solidFill>
                  <a:schemeClr val="bg1"/>
                </a:solidFill>
              </a:rPr>
              <a:t>:</a:t>
            </a:r>
          </a:p>
          <a:p>
            <a:endParaRPr lang="fr-BE" sz="2400" b="1" dirty="0">
              <a:solidFill>
                <a:schemeClr val="bg1"/>
              </a:solidFill>
            </a:endParaRPr>
          </a:p>
          <a:p>
            <a:pPr marL="285750" indent="-285750">
              <a:buFont typeface="Arial" panose="020B0604020202020204" pitchFamily="34" charset="0"/>
              <a:buChar char="•"/>
            </a:pPr>
            <a:r>
              <a:rPr lang="en-US" dirty="0">
                <a:solidFill>
                  <a:schemeClr val="bg1"/>
                </a:solidFill>
              </a:rPr>
              <a:t>adapt to the person you're dealing with</a:t>
            </a:r>
          </a:p>
          <a:p>
            <a:pPr marL="285750" indent="-285750">
              <a:buFont typeface="Arial" panose="020B0604020202020204" pitchFamily="34" charset="0"/>
              <a:buChar char="•"/>
            </a:pPr>
            <a:r>
              <a:rPr lang="en-US" dirty="0">
                <a:solidFill>
                  <a:schemeClr val="bg1"/>
                </a:solidFill>
              </a:rPr>
              <a:t>tailor your arguments to their specific concerns and needs</a:t>
            </a:r>
          </a:p>
          <a:p>
            <a:pPr marL="285750" indent="-285750">
              <a:buFont typeface="Arial" panose="020B0604020202020204" pitchFamily="34" charset="0"/>
              <a:buChar char="•"/>
            </a:pPr>
            <a:r>
              <a:rPr lang="en-US" dirty="0">
                <a:solidFill>
                  <a:schemeClr val="bg1"/>
                </a:solidFill>
              </a:rPr>
              <a:t>add value by positioning yourself as a sales advisor</a:t>
            </a:r>
            <a:r>
              <a:rPr lang="fr-BE" dirty="0">
                <a:solidFill>
                  <a:schemeClr val="bg1"/>
                </a:solidFill>
              </a:rPr>
              <a:t> </a:t>
            </a:r>
          </a:p>
          <a:p>
            <a:pPr marL="285750" indent="-285750">
              <a:buFont typeface="Arial" panose="020B0604020202020204" pitchFamily="34" charset="0"/>
              <a:buChar char="•"/>
            </a:pPr>
            <a:endParaRPr lang="fr-BE" dirty="0">
              <a:solidFill>
                <a:schemeClr val="bg1"/>
              </a:solidFill>
            </a:endParaRPr>
          </a:p>
          <a:p>
            <a:pPr algn="ctr"/>
            <a:r>
              <a:rPr lang="en-US" dirty="0">
                <a:solidFill>
                  <a:schemeClr val="bg1"/>
                </a:solidFill>
              </a:rPr>
              <a:t>all as part of a </a:t>
            </a:r>
            <a:r>
              <a:rPr lang="en-US" b="1" dirty="0">
                <a:solidFill>
                  <a:schemeClr val="bg1"/>
                </a:solidFill>
              </a:rPr>
              <a:t>global offer</a:t>
            </a:r>
            <a:endParaRPr lang="fr-BE" b="1" dirty="0">
              <a:solidFill>
                <a:schemeClr val="bg1"/>
              </a:solidFill>
            </a:endParaRPr>
          </a:p>
        </p:txBody>
      </p:sp>
      <p:sp>
        <p:nvSpPr>
          <p:cNvPr id="15" name="TextBox 42">
            <a:extLst>
              <a:ext uri="{FF2B5EF4-FFF2-40B4-BE49-F238E27FC236}">
                <a16:creationId xmlns:a16="http://schemas.microsoft.com/office/drawing/2014/main" id="{43994895-76A8-DD54-5871-B0A631485AB8}"/>
              </a:ext>
            </a:extLst>
          </p:cNvPr>
          <p:cNvSpPr txBox="1"/>
          <p:nvPr/>
        </p:nvSpPr>
        <p:spPr>
          <a:xfrm>
            <a:off x="10786306" y="3013186"/>
            <a:ext cx="294866" cy="369332"/>
          </a:xfrm>
          <a:prstGeom prst="rect">
            <a:avLst/>
          </a:prstGeom>
          <a:noFill/>
        </p:spPr>
        <p:txBody>
          <a:bodyPr wrap="square" rtlCol="0">
            <a:spAutoFit/>
          </a:bodyPr>
          <a:lstStyle/>
          <a:p>
            <a:r>
              <a:rPr lang="fr-BE" dirty="0"/>
              <a:t>X</a:t>
            </a:r>
            <a:endParaRPr lang="en-US" dirty="0"/>
          </a:p>
        </p:txBody>
      </p:sp>
    </p:spTree>
    <p:extLst>
      <p:ext uri="{BB962C8B-B14F-4D97-AF65-F5344CB8AC3E}">
        <p14:creationId xmlns:p14="http://schemas.microsoft.com/office/powerpoint/2010/main" val="2815061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D0871-C500-4BCB-87AA-9FFAD9127684}"/>
              </a:ext>
            </a:extLst>
          </p:cNvPr>
          <p:cNvSpPr/>
          <p:nvPr/>
        </p:nvSpPr>
        <p:spPr>
          <a:xfrm>
            <a:off x="178895" y="2583230"/>
            <a:ext cx="11124105" cy="297646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5EC49C-8CC6-41AA-B83F-A13598DD521F}"/>
              </a:ext>
            </a:extLst>
          </p:cNvPr>
          <p:cNvPicPr>
            <a:picLocks noChangeAspect="1"/>
          </p:cNvPicPr>
          <p:nvPr/>
        </p:nvPicPr>
        <p:blipFill>
          <a:blip r:embed="rId2"/>
          <a:stretch>
            <a:fillRect/>
          </a:stretch>
        </p:blipFill>
        <p:spPr>
          <a:xfrm>
            <a:off x="10883574" y="3852356"/>
            <a:ext cx="419158" cy="438211"/>
          </a:xfrm>
          <a:prstGeom prst="rect">
            <a:avLst/>
          </a:prstGeom>
        </p:spPr>
      </p:pic>
      <p:sp>
        <p:nvSpPr>
          <p:cNvPr id="19" name="Title 1">
            <a:extLst>
              <a:ext uri="{FF2B5EF4-FFF2-40B4-BE49-F238E27FC236}">
                <a16:creationId xmlns:a16="http://schemas.microsoft.com/office/drawing/2014/main" id="{FD36061A-753B-BE4B-8D3E-075724354F3D}"/>
              </a:ext>
            </a:extLst>
          </p:cNvPr>
          <p:cNvSpPr>
            <a:spLocks noGrp="1"/>
          </p:cNvSpPr>
          <p:nvPr>
            <p:ph type="title"/>
          </p:nvPr>
        </p:nvSpPr>
        <p:spPr/>
        <p:txBody>
          <a:bodyPr/>
          <a:lstStyle/>
          <a:p>
            <a:r>
              <a:rPr lang="fr-FR" sz="2000" b="1" dirty="0">
                <a:latin typeface="Encode Sans Expanded Medium" panose="00000605000000000000" pitchFamily="2" charset="0"/>
              </a:rPr>
              <a:t>01 - </a:t>
            </a:r>
            <a:r>
              <a:rPr lang="en-US" sz="2000" b="1" dirty="0">
                <a:latin typeface="Encode Sans Expanded Medium" panose="00000605000000000000" pitchFamily="2" charset="0"/>
              </a:rPr>
              <a:t>Recent developments in the automotive sector</a:t>
            </a:r>
            <a:endParaRPr lang="fr-FR" dirty="0"/>
          </a:p>
        </p:txBody>
      </p:sp>
      <p:sp>
        <p:nvSpPr>
          <p:cNvPr id="15" name="TextBox 12">
            <a:extLst>
              <a:ext uri="{FF2B5EF4-FFF2-40B4-BE49-F238E27FC236}">
                <a16:creationId xmlns:a16="http://schemas.microsoft.com/office/drawing/2014/main" id="{DFEF1777-8714-4D37-BFD9-A3FF7CD776FE}"/>
              </a:ext>
            </a:extLst>
          </p:cNvPr>
          <p:cNvSpPr txBox="1"/>
          <p:nvPr/>
        </p:nvSpPr>
        <p:spPr>
          <a:xfrm>
            <a:off x="269890" y="6446168"/>
            <a:ext cx="3144883" cy="276999"/>
          </a:xfrm>
          <a:prstGeom prst="rect">
            <a:avLst/>
          </a:prstGeom>
          <a:noFill/>
        </p:spPr>
        <p:txBody>
          <a:bodyPr wrap="square" rtlCol="0">
            <a:spAutoFit/>
          </a:bodyPr>
          <a:lstStyle/>
          <a:p>
            <a:pPr algn="ctr"/>
            <a:r>
              <a:rPr lang="en-US" sz="1200" b="1" i="1" dirty="0">
                <a:solidFill>
                  <a:schemeClr val="bg1"/>
                </a:solidFill>
              </a:rPr>
              <a:t>Click on the left and right arrows</a:t>
            </a:r>
          </a:p>
        </p:txBody>
      </p:sp>
      <p:pic>
        <p:nvPicPr>
          <p:cNvPr id="11" name="Picture 10">
            <a:extLst>
              <a:ext uri="{FF2B5EF4-FFF2-40B4-BE49-F238E27FC236}">
                <a16:creationId xmlns:a16="http://schemas.microsoft.com/office/drawing/2014/main" id="{043E394C-98AA-5221-EC7B-622F8DA02AE7}"/>
              </a:ext>
            </a:extLst>
          </p:cNvPr>
          <p:cNvPicPr>
            <a:picLocks noChangeAspect="1"/>
          </p:cNvPicPr>
          <p:nvPr/>
        </p:nvPicPr>
        <p:blipFill>
          <a:blip r:embed="rId3"/>
          <a:stretch>
            <a:fillRect/>
          </a:stretch>
        </p:blipFill>
        <p:spPr>
          <a:xfrm>
            <a:off x="241401" y="3794976"/>
            <a:ext cx="285790" cy="447737"/>
          </a:xfrm>
          <a:prstGeom prst="rect">
            <a:avLst/>
          </a:prstGeom>
        </p:spPr>
      </p:pic>
      <p:sp>
        <p:nvSpPr>
          <p:cNvPr id="12" name="Rectangle 67">
            <a:extLst>
              <a:ext uri="{FF2B5EF4-FFF2-40B4-BE49-F238E27FC236}">
                <a16:creationId xmlns:a16="http://schemas.microsoft.com/office/drawing/2014/main" id="{54FB9913-D730-721B-01A3-3726D985805F}"/>
              </a:ext>
            </a:extLst>
          </p:cNvPr>
          <p:cNvSpPr/>
          <p:nvPr/>
        </p:nvSpPr>
        <p:spPr>
          <a:xfrm>
            <a:off x="301974" y="4451977"/>
            <a:ext cx="2514878" cy="360045"/>
          </a:xfrm>
          <a:prstGeom prst="pentagon">
            <a:avLst/>
          </a:prstGeom>
          <a:noFill/>
          <a:ln>
            <a:noFill/>
          </a:ln>
        </p:spPr>
        <p:txBody>
          <a:bodyPr wrap="square">
            <a:spAutoFit/>
          </a:bodyPr>
          <a:lstStyle/>
          <a:p>
            <a:pPr algn="ctr"/>
            <a:r>
              <a:rPr lang="fr-BE" sz="1200" dirty="0">
                <a:solidFill>
                  <a:schemeClr val="bg1"/>
                </a:solidFill>
                <a:latin typeface="Encode Sans Expanded Black" panose="00000A05000000000000" pitchFamily="2" charset="0"/>
                <a:cs typeface="Arial" panose="020B0604020202020204" pitchFamily="34" charset="0"/>
              </a:rPr>
              <a:t>National </a:t>
            </a:r>
            <a:r>
              <a:rPr lang="fr-BE" sz="1200" dirty="0" err="1">
                <a:solidFill>
                  <a:schemeClr val="bg1"/>
                </a:solidFill>
                <a:latin typeface="Encode Sans Expanded Black" panose="00000A05000000000000" pitchFamily="2" charset="0"/>
                <a:cs typeface="Arial" panose="020B0604020202020204" pitchFamily="34" charset="0"/>
              </a:rPr>
              <a:t>laws</a:t>
            </a:r>
            <a:endParaRPr lang="fr-BE" sz="1200" dirty="0">
              <a:solidFill>
                <a:schemeClr val="bg1"/>
              </a:solidFill>
              <a:latin typeface="Encode Sans Expanded Black" panose="00000A05000000000000" pitchFamily="2" charset="0"/>
              <a:cs typeface="Arial" panose="020B0604020202020204" pitchFamily="34" charset="0"/>
            </a:endParaRPr>
          </a:p>
        </p:txBody>
      </p:sp>
      <p:sp>
        <p:nvSpPr>
          <p:cNvPr id="17" name="ZoneTexte 43">
            <a:extLst>
              <a:ext uri="{FF2B5EF4-FFF2-40B4-BE49-F238E27FC236}">
                <a16:creationId xmlns:a16="http://schemas.microsoft.com/office/drawing/2014/main" id="{031CF74F-E9D9-497B-4544-A9499FFBF924}"/>
              </a:ext>
            </a:extLst>
          </p:cNvPr>
          <p:cNvSpPr txBox="1"/>
          <p:nvPr/>
        </p:nvSpPr>
        <p:spPr>
          <a:xfrm>
            <a:off x="2636172" y="2696844"/>
            <a:ext cx="7946104" cy="1938992"/>
          </a:xfrm>
          <a:prstGeom prst="rect">
            <a:avLst/>
          </a:prstGeom>
          <a:noFill/>
        </p:spPr>
        <p:txBody>
          <a:bodyPr wrap="square" lIns="91440" tIns="45720" rIns="91440" bIns="45720" anchor="t">
            <a:spAutoFit/>
          </a:bodyPr>
          <a:lstStyle/>
          <a:p>
            <a:pPr algn="l" rtl="0" fontAlgn="base"/>
            <a:r>
              <a:rPr lang="fr-FR" sz="1200" dirty="0" err="1">
                <a:solidFill>
                  <a:schemeClr val="bg1"/>
                </a:solidFill>
              </a:rPr>
              <a:t>Mobility</a:t>
            </a:r>
            <a:r>
              <a:rPr lang="fr-FR" sz="1200" dirty="0">
                <a:solidFill>
                  <a:schemeClr val="bg1"/>
                </a:solidFill>
              </a:rPr>
              <a:t> Orientation Law (LOM) - </a:t>
            </a:r>
            <a:r>
              <a:rPr lang="en-US" sz="1200" dirty="0">
                <a:solidFill>
                  <a:schemeClr val="accent1">
                    <a:lumMod val="60000"/>
                    <a:lumOff val="40000"/>
                  </a:schemeClr>
                </a:solidFill>
              </a:rPr>
              <a:t>Example for France – ADAPT FOR EACH COUNTRY</a:t>
            </a:r>
            <a:endParaRPr lang="fr-FR" sz="1200" dirty="0">
              <a:solidFill>
                <a:schemeClr val="accent1">
                  <a:lumMod val="60000"/>
                  <a:lumOff val="40000"/>
                </a:schemeClr>
              </a:solidFill>
            </a:endParaRPr>
          </a:p>
          <a:p>
            <a:pPr marL="171450" indent="-171450" algn="l" rtl="0" fontAlgn="base">
              <a:buFont typeface="Arial"/>
              <a:buChar char="•"/>
            </a:pPr>
            <a:endParaRPr lang="fr-FR" sz="1200" b="1" dirty="0">
              <a:solidFill>
                <a:schemeClr val="bg1"/>
              </a:solidFill>
            </a:endParaRPr>
          </a:p>
          <a:p>
            <a:pPr marL="171450" indent="-171450" algn="l" rtl="0" fontAlgn="base">
              <a:buFont typeface="Arial"/>
              <a:buChar char="•"/>
            </a:pPr>
            <a:r>
              <a:rPr lang="fr-FR" sz="1200" b="1" dirty="0" err="1">
                <a:solidFill>
                  <a:schemeClr val="bg1"/>
                </a:solidFill>
              </a:rPr>
              <a:t>Three</a:t>
            </a:r>
            <a:r>
              <a:rPr lang="fr-FR" sz="1200" b="1" dirty="0">
                <a:solidFill>
                  <a:schemeClr val="bg1"/>
                </a:solidFill>
              </a:rPr>
              <a:t> objectives:</a:t>
            </a:r>
          </a:p>
          <a:p>
            <a:pPr marL="171450" indent="-171450" fontAlgn="base">
              <a:buFontTx/>
              <a:buChar char="-"/>
            </a:pPr>
            <a:r>
              <a:rPr lang="en-US" sz="1200" dirty="0">
                <a:solidFill>
                  <a:schemeClr val="bg1"/>
                </a:solidFill>
              </a:rPr>
              <a:t>To encourage the transition towards cleaner mobility in business</a:t>
            </a:r>
          </a:p>
          <a:p>
            <a:pPr marL="171450" indent="-171450" fontAlgn="base">
              <a:buFontTx/>
              <a:buChar char="-"/>
            </a:pPr>
            <a:r>
              <a:rPr lang="en-US" sz="1200" dirty="0">
                <a:solidFill>
                  <a:schemeClr val="bg1"/>
                </a:solidFill>
              </a:rPr>
              <a:t>To facilitate the deployment of new travel solutions</a:t>
            </a:r>
          </a:p>
          <a:p>
            <a:pPr marL="171450" indent="-171450" fontAlgn="base">
              <a:buFontTx/>
              <a:buChar char="-"/>
            </a:pPr>
            <a:r>
              <a:rPr lang="en-US" sz="1200" dirty="0">
                <a:solidFill>
                  <a:schemeClr val="bg1"/>
                </a:solidFill>
              </a:rPr>
              <a:t>To invest more and better in everyday transport</a:t>
            </a:r>
            <a:r>
              <a:rPr lang="fr-FR" sz="1200" dirty="0">
                <a:solidFill>
                  <a:schemeClr val="bg1"/>
                </a:solidFill>
              </a:rPr>
              <a:t>​</a:t>
            </a:r>
          </a:p>
          <a:p>
            <a:pPr algn="l" rtl="0" fontAlgn="base"/>
            <a:endParaRPr lang="fr-FR" sz="1200" dirty="0">
              <a:solidFill>
                <a:schemeClr val="bg1"/>
              </a:solidFill>
            </a:endParaRPr>
          </a:p>
          <a:p>
            <a:pPr marL="171450" indent="-171450" algn="l" rtl="0" fontAlgn="base">
              <a:buFont typeface="Arial"/>
              <a:buChar char="•"/>
            </a:pPr>
            <a:r>
              <a:rPr lang="fr-FR" sz="1200" b="1" dirty="0">
                <a:solidFill>
                  <a:schemeClr val="bg1"/>
                </a:solidFill>
              </a:rPr>
              <a:t>For </a:t>
            </a:r>
            <a:r>
              <a:rPr lang="fr-FR" sz="1200" b="1" dirty="0" err="1">
                <a:solidFill>
                  <a:schemeClr val="bg1"/>
                </a:solidFill>
              </a:rPr>
              <a:t>whom</a:t>
            </a:r>
            <a:r>
              <a:rPr lang="fr-FR" sz="1200" b="1" dirty="0">
                <a:solidFill>
                  <a:schemeClr val="bg1"/>
                </a:solidFill>
              </a:rPr>
              <a:t>?</a:t>
            </a:r>
          </a:p>
          <a:p>
            <a:pPr algn="l" rtl="0" fontAlgn="base"/>
            <a:r>
              <a:rPr lang="en-US" sz="1200" dirty="0">
                <a:solidFill>
                  <a:schemeClr val="bg1"/>
                </a:solidFill>
              </a:rPr>
              <a:t>Companies with </a:t>
            </a:r>
            <a:r>
              <a:rPr lang="en-US" sz="1200" b="1" dirty="0">
                <a:solidFill>
                  <a:schemeClr val="bg1"/>
                </a:solidFill>
              </a:rPr>
              <a:t>50+ employees </a:t>
            </a:r>
            <a:r>
              <a:rPr lang="en-US" sz="1200" dirty="0">
                <a:solidFill>
                  <a:schemeClr val="bg1"/>
                </a:solidFill>
              </a:rPr>
              <a:t>and </a:t>
            </a:r>
            <a:r>
              <a:rPr lang="en-US" sz="1200" b="1" dirty="0">
                <a:solidFill>
                  <a:schemeClr val="bg1"/>
                </a:solidFill>
              </a:rPr>
              <a:t>100+ vehicles </a:t>
            </a:r>
            <a:r>
              <a:rPr lang="en-US" sz="1200" dirty="0">
                <a:solidFill>
                  <a:schemeClr val="bg1"/>
                </a:solidFill>
              </a:rPr>
              <a:t>(at group level)</a:t>
            </a:r>
          </a:p>
          <a:p>
            <a:pPr algn="l" rtl="0" fontAlgn="base"/>
            <a:r>
              <a:rPr lang="en-US" sz="1200" dirty="0">
                <a:solidFill>
                  <a:schemeClr val="bg1"/>
                </a:solidFill>
              </a:rPr>
              <a:t>&gt; Gradual introduction of renewal quotas with low-emission models (less than 60 g CO</a:t>
            </a:r>
            <a:r>
              <a:rPr lang="en-US" sz="1200" baseline="-25000" dirty="0">
                <a:solidFill>
                  <a:schemeClr val="bg1"/>
                </a:solidFill>
              </a:rPr>
              <a:t>2</a:t>
            </a:r>
            <a:r>
              <a:rPr lang="en-US" sz="1200" dirty="0">
                <a:solidFill>
                  <a:schemeClr val="bg1"/>
                </a:solidFill>
              </a:rPr>
              <a:t>/km)</a:t>
            </a:r>
            <a:endParaRPr lang="fr-FR" sz="1200" dirty="0">
              <a:solidFill>
                <a:schemeClr val="bg1"/>
              </a:solidFill>
            </a:endParaRPr>
          </a:p>
        </p:txBody>
      </p:sp>
      <p:pic>
        <p:nvPicPr>
          <p:cNvPr id="18" name="Image 10">
            <a:extLst>
              <a:ext uri="{FF2B5EF4-FFF2-40B4-BE49-F238E27FC236}">
                <a16:creationId xmlns:a16="http://schemas.microsoft.com/office/drawing/2014/main" id="{74629C4C-DDAE-155A-F488-4E5AC753D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864" y="2758358"/>
            <a:ext cx="1710877" cy="1518491"/>
          </a:xfrm>
          <a:prstGeom prst="rect">
            <a:avLst/>
          </a:prstGeom>
        </p:spPr>
      </p:pic>
      <p:sp>
        <p:nvSpPr>
          <p:cNvPr id="21" name="Rectangle 20">
            <a:extLst>
              <a:ext uri="{FF2B5EF4-FFF2-40B4-BE49-F238E27FC236}">
                <a16:creationId xmlns:a16="http://schemas.microsoft.com/office/drawing/2014/main" id="{7CA88920-9EAA-AAE0-960E-5D50E1CA72D7}"/>
              </a:ext>
            </a:extLst>
          </p:cNvPr>
          <p:cNvSpPr/>
          <p:nvPr/>
        </p:nvSpPr>
        <p:spPr>
          <a:xfrm>
            <a:off x="3730067" y="4880191"/>
            <a:ext cx="6399169" cy="6360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US" sz="1400" b="0" i="0" u="none" strike="noStrike" dirty="0">
                <a:solidFill>
                  <a:schemeClr val="bg1"/>
                </a:solidFill>
                <a:effectLst/>
              </a:rPr>
              <a:t>Companies will be obliged to implement a </a:t>
            </a:r>
            <a:r>
              <a:rPr lang="en-US" sz="1400" b="1" i="0" u="none" strike="noStrike" dirty="0">
                <a:solidFill>
                  <a:schemeClr val="bg1"/>
                </a:solidFill>
                <a:effectLst/>
              </a:rPr>
              <a:t>clear policy for a progressive electrification </a:t>
            </a:r>
            <a:r>
              <a:rPr lang="en-US" sz="1400" b="0" i="0" u="none" strike="noStrike" dirty="0">
                <a:solidFill>
                  <a:schemeClr val="bg1"/>
                </a:solidFill>
                <a:effectLst/>
              </a:rPr>
              <a:t>of their fleet</a:t>
            </a:r>
            <a:endParaRPr lang="fr-FR" sz="1400" b="0" i="0" u="none" strike="noStrike" dirty="0">
              <a:solidFill>
                <a:schemeClr val="bg1"/>
              </a:solidFill>
              <a:effectLst/>
            </a:endParaRPr>
          </a:p>
        </p:txBody>
      </p:sp>
      <p:sp>
        <p:nvSpPr>
          <p:cNvPr id="2" name="Titre 1">
            <a:extLst>
              <a:ext uri="{FF2B5EF4-FFF2-40B4-BE49-F238E27FC236}">
                <a16:creationId xmlns:a16="http://schemas.microsoft.com/office/drawing/2014/main" id="{5993748C-DC22-E679-214E-6366E1EF7365}"/>
              </a:ext>
            </a:extLst>
          </p:cNvPr>
          <p:cNvSpPr txBox="1">
            <a:spLocks/>
          </p:cNvSpPr>
          <p:nvPr/>
        </p:nvSpPr>
        <p:spPr>
          <a:xfrm>
            <a:off x="269890" y="1391411"/>
            <a:ext cx="10436210" cy="11184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en-US" sz="1400" dirty="0">
                <a:solidFill>
                  <a:schemeClr val="tx1"/>
                </a:solidFill>
                <a:latin typeface="Encode Sans Expanded" panose="00000505000000000000" pitchFamily="2" charset="0"/>
              </a:rPr>
              <a:t>As the world faces climate change, mindsets have evolved. The </a:t>
            </a:r>
            <a:r>
              <a:rPr lang="en-US" sz="1400" b="1" dirty="0">
                <a:solidFill>
                  <a:srgbClr val="243782"/>
                </a:solidFill>
                <a:latin typeface="Encode Sans Expanded" panose="00000505000000000000" pitchFamily="2" charset="0"/>
              </a:rPr>
              <a:t>energy transition </a:t>
            </a:r>
            <a:r>
              <a:rPr lang="en-US" sz="1400" dirty="0">
                <a:solidFill>
                  <a:schemeClr val="tx1"/>
                </a:solidFill>
                <a:latin typeface="Encode Sans Expanded" panose="00000505000000000000" pitchFamily="2" charset="0"/>
              </a:rPr>
              <a:t>has become a priority.</a:t>
            </a:r>
          </a:p>
          <a:p>
            <a:endParaRPr lang="en-US" sz="1400" dirty="0">
              <a:solidFill>
                <a:schemeClr val="tx1"/>
              </a:solidFill>
              <a:latin typeface="Encode Sans Expanded" panose="00000505000000000000" pitchFamily="2" charset="0"/>
            </a:endParaRPr>
          </a:p>
          <a:p>
            <a:r>
              <a:rPr lang="en-US" sz="1400" dirty="0">
                <a:solidFill>
                  <a:schemeClr val="tx1"/>
                </a:solidFill>
                <a:latin typeface="Encode Sans Expanded" panose="00000505000000000000" pitchFamily="2" charset="0"/>
              </a:rPr>
              <a:t>The authorities have set regulations, standards and targets to combat the emissions that are responsible for global warming.</a:t>
            </a:r>
            <a:endParaRPr lang="fr-FR" sz="1400" dirty="0">
              <a:solidFill>
                <a:schemeClr val="tx1"/>
              </a:solidFill>
              <a:latin typeface="Encode Sans Expanded" panose="00000505000000000000" pitchFamily="2" charset="0"/>
            </a:endParaRPr>
          </a:p>
        </p:txBody>
      </p:sp>
      <p:sp>
        <p:nvSpPr>
          <p:cNvPr id="3" name="TextBox 12">
            <a:extLst>
              <a:ext uri="{FF2B5EF4-FFF2-40B4-BE49-F238E27FC236}">
                <a16:creationId xmlns:a16="http://schemas.microsoft.com/office/drawing/2014/main" id="{500A79AD-4740-CE8A-55CB-69B06003890B}"/>
              </a:ext>
            </a:extLst>
          </p:cNvPr>
          <p:cNvSpPr txBox="1"/>
          <p:nvPr/>
        </p:nvSpPr>
        <p:spPr>
          <a:xfrm>
            <a:off x="178895" y="712001"/>
            <a:ext cx="6115050" cy="369332"/>
          </a:xfrm>
          <a:prstGeom prst="rect">
            <a:avLst/>
          </a:prstGeom>
          <a:noFill/>
        </p:spPr>
        <p:txBody>
          <a:bodyPr wrap="square">
            <a:spAutoFit/>
          </a:bodyPr>
          <a:lstStyle/>
          <a:p>
            <a:r>
              <a:rPr lang="fr-FR" dirty="0" err="1">
                <a:solidFill>
                  <a:schemeClr val="bg1"/>
                </a:solidFill>
                <a:latin typeface="+mj-lt"/>
              </a:rPr>
              <a:t>Regulatory</a:t>
            </a:r>
            <a:r>
              <a:rPr lang="fr-FR" dirty="0">
                <a:solidFill>
                  <a:schemeClr val="bg1"/>
                </a:solidFill>
                <a:latin typeface="+mj-lt"/>
              </a:rPr>
              <a:t> </a:t>
            </a:r>
            <a:r>
              <a:rPr lang="fr-FR" dirty="0" err="1">
                <a:solidFill>
                  <a:schemeClr val="bg1"/>
                </a:solidFill>
                <a:latin typeface="+mj-lt"/>
              </a:rPr>
              <a:t>developments</a:t>
            </a:r>
            <a:endParaRPr lang="en-US" dirty="0">
              <a:solidFill>
                <a:schemeClr val="bg1"/>
              </a:solidFill>
              <a:latin typeface="+mj-lt"/>
            </a:endParaRPr>
          </a:p>
        </p:txBody>
      </p:sp>
    </p:spTree>
    <p:extLst>
      <p:ext uri="{BB962C8B-B14F-4D97-AF65-F5344CB8AC3E}">
        <p14:creationId xmlns:p14="http://schemas.microsoft.com/office/powerpoint/2010/main" val="22845534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a:t>
            </a:r>
            <a:r>
              <a:rPr lang="fr-FR" dirty="0" err="1">
                <a:solidFill>
                  <a:schemeClr val="bg1"/>
                </a:solidFill>
                <a:latin typeface="+mj-lt"/>
              </a:rPr>
              <a:t>Needs</a:t>
            </a:r>
            <a:r>
              <a:rPr lang="fr-FR" dirty="0">
                <a:solidFill>
                  <a:schemeClr val="bg1"/>
                </a:solidFill>
                <a:latin typeface="+mj-lt"/>
              </a:rPr>
              <a:t> </a:t>
            </a:r>
            <a:r>
              <a:rPr lang="fr-FR" dirty="0" err="1">
                <a:solidFill>
                  <a:schemeClr val="bg1"/>
                </a:solidFill>
                <a:latin typeface="+mj-lt"/>
              </a:rPr>
              <a:t>analysis</a:t>
            </a:r>
            <a:r>
              <a:rPr lang="fr-FR" dirty="0">
                <a:solidFill>
                  <a:schemeClr val="bg1"/>
                </a:solidFill>
                <a:latin typeface="+mj-lt"/>
              </a:rPr>
              <a:t>” checklist </a:t>
            </a: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11289506" cy="307777"/>
          </a:xfrm>
          <a:prstGeom prst="rect">
            <a:avLst/>
          </a:prstGeom>
          <a:noFill/>
        </p:spPr>
        <p:txBody>
          <a:bodyPr wrap="square">
            <a:spAutoFit/>
          </a:bodyPr>
          <a:lstStyle/>
          <a:p>
            <a:r>
              <a:rPr lang="en-US" sz="1400" b="1" i="1" dirty="0">
                <a:solidFill>
                  <a:schemeClr val="bg1"/>
                </a:solidFill>
              </a:rPr>
              <a:t>Turn over the cards for further details on the topics to be addressed during needs analysis for your </a:t>
            </a:r>
            <a:r>
              <a:rPr lang="en-US" sz="1400" b="1" i="1" dirty="0" err="1">
                <a:solidFill>
                  <a:schemeClr val="bg1"/>
                </a:solidFill>
              </a:rPr>
              <a:t>B2B</a:t>
            </a:r>
            <a:r>
              <a:rPr lang="en-US" sz="1400" b="1" i="1" dirty="0">
                <a:solidFill>
                  <a:schemeClr val="bg1"/>
                </a:solidFill>
              </a:rPr>
              <a:t> customers</a:t>
            </a:r>
            <a:endParaRPr lang="fr-FR" sz="1400" b="1" i="1" dirty="0">
              <a:solidFill>
                <a:schemeClr val="bg1"/>
              </a:solidFill>
            </a:endParaRPr>
          </a:p>
        </p:txBody>
      </p:sp>
      <p:sp>
        <p:nvSpPr>
          <p:cNvPr id="45" name="TextBox 44">
            <a:extLst>
              <a:ext uri="{FF2B5EF4-FFF2-40B4-BE49-F238E27FC236}">
                <a16:creationId xmlns:a16="http://schemas.microsoft.com/office/drawing/2014/main" id="{CE6BC696-47B6-A9DB-F8BE-4F0DAB6ABA8F}"/>
              </a:ext>
            </a:extLst>
          </p:cNvPr>
          <p:cNvSpPr txBox="1"/>
          <p:nvPr/>
        </p:nvSpPr>
        <p:spPr>
          <a:xfrm>
            <a:off x="216694" y="1321762"/>
            <a:ext cx="10898283" cy="307777"/>
          </a:xfrm>
          <a:prstGeom prst="rect">
            <a:avLst/>
          </a:prstGeom>
          <a:noFill/>
        </p:spPr>
        <p:txBody>
          <a:bodyPr wrap="square">
            <a:spAutoFit/>
          </a:bodyPr>
          <a:lstStyle/>
          <a:p>
            <a:r>
              <a:rPr lang="en-US" sz="1400" b="1" dirty="0"/>
              <a:t>Let your customer express their needs but ensure that all the topics listed below have been thoroughly dealt with:</a:t>
            </a:r>
            <a:endParaRPr lang="fr-FR" sz="1400" b="1" dirty="0"/>
          </a:p>
        </p:txBody>
      </p:sp>
      <p:sp>
        <p:nvSpPr>
          <p:cNvPr id="46" name="Rectangle 45">
            <a:extLst>
              <a:ext uri="{FF2B5EF4-FFF2-40B4-BE49-F238E27FC236}">
                <a16:creationId xmlns:a16="http://schemas.microsoft.com/office/drawing/2014/main" id="{0CACDB60-CFE1-CDAF-46EA-FEC508194EB3}"/>
              </a:ext>
            </a:extLst>
          </p:cNvPr>
          <p:cNvSpPr/>
          <p:nvPr>
            <p:custDataLst>
              <p:tags r:id="rId2"/>
            </p:custDataLst>
          </p:nvPr>
        </p:nvSpPr>
        <p:spPr>
          <a:xfrm>
            <a:off x="366854" y="1688796"/>
            <a:ext cx="2583820" cy="50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en-US" sz="1600" b="1" dirty="0">
                <a:latin typeface="Nissan Brand Light" panose="020B0304020204030204"/>
                <a:cs typeface="Arial"/>
              </a:rPr>
              <a:t>Who is my customer (profile)?</a:t>
            </a:r>
            <a:endParaRPr lang="fr-FR" sz="1600" b="1" dirty="0">
              <a:latin typeface="Nissan Brand Light" panose="020B0304020204030204"/>
              <a:cs typeface="Arial"/>
            </a:endParaRPr>
          </a:p>
        </p:txBody>
      </p:sp>
      <p:sp>
        <p:nvSpPr>
          <p:cNvPr id="47" name="Rectangle 46">
            <a:extLst>
              <a:ext uri="{FF2B5EF4-FFF2-40B4-BE49-F238E27FC236}">
                <a16:creationId xmlns:a16="http://schemas.microsoft.com/office/drawing/2014/main" id="{074DFBED-DAC9-36EA-B2CB-59486E8E821B}"/>
              </a:ext>
            </a:extLst>
          </p:cNvPr>
          <p:cNvSpPr/>
          <p:nvPr>
            <p:custDataLst>
              <p:tags r:id="rId3"/>
            </p:custDataLst>
          </p:nvPr>
        </p:nvSpPr>
        <p:spPr>
          <a:xfrm>
            <a:off x="3156236" y="1702651"/>
            <a:ext cx="2583820" cy="506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en-US" sz="1600" b="1" dirty="0">
                <a:latin typeface="Nissan Brand Light" panose="020B0304020204030204"/>
                <a:cs typeface="Arial"/>
              </a:rPr>
              <a:t>What expectations do they have?</a:t>
            </a:r>
            <a:endParaRPr lang="fr-FR" sz="1600" b="1" dirty="0">
              <a:latin typeface="Nissan Brand Light" panose="020B0304020204030204"/>
              <a:cs typeface="Arial"/>
            </a:endParaRPr>
          </a:p>
        </p:txBody>
      </p:sp>
      <p:sp>
        <p:nvSpPr>
          <p:cNvPr id="49" name="Rectangle 48">
            <a:extLst>
              <a:ext uri="{FF2B5EF4-FFF2-40B4-BE49-F238E27FC236}">
                <a16:creationId xmlns:a16="http://schemas.microsoft.com/office/drawing/2014/main" id="{06E93DB8-BDC4-7B86-E4C6-31BEBA4DE43A}"/>
              </a:ext>
            </a:extLst>
          </p:cNvPr>
          <p:cNvSpPr/>
          <p:nvPr>
            <p:custDataLst>
              <p:tags r:id="rId4"/>
            </p:custDataLst>
          </p:nvPr>
        </p:nvSpPr>
        <p:spPr>
          <a:xfrm>
            <a:off x="5945618" y="1688796"/>
            <a:ext cx="2583820" cy="506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fr-FR" sz="1600" b="1" dirty="0" err="1">
                <a:latin typeface="Nissan Brand Light" panose="020B0304020204030204"/>
                <a:cs typeface="Arial"/>
              </a:rPr>
              <a:t>What</a:t>
            </a:r>
            <a:r>
              <a:rPr lang="fr-FR" sz="1600" b="1" dirty="0">
                <a:latin typeface="Nissan Brand Light" panose="020B0304020204030204"/>
                <a:cs typeface="Arial"/>
              </a:rPr>
              <a:t> </a:t>
            </a:r>
            <a:r>
              <a:rPr lang="fr-FR" sz="1600" b="1" dirty="0" err="1">
                <a:latin typeface="Nissan Brand Light" panose="020B0304020204030204"/>
                <a:cs typeface="Arial"/>
              </a:rPr>
              <a:t>is</a:t>
            </a:r>
            <a:r>
              <a:rPr lang="fr-FR" sz="1600" b="1" dirty="0">
                <a:latin typeface="Nissan Brand Light" panose="020B0304020204030204"/>
                <a:cs typeface="Arial"/>
              </a:rPr>
              <a:t> </a:t>
            </a:r>
            <a:r>
              <a:rPr lang="fr-FR" sz="1600" b="1" dirty="0" err="1">
                <a:latin typeface="Nissan Brand Light" panose="020B0304020204030204"/>
                <a:cs typeface="Arial"/>
              </a:rPr>
              <a:t>their</a:t>
            </a:r>
            <a:r>
              <a:rPr lang="fr-FR" sz="1600" b="1" dirty="0">
                <a:latin typeface="Nissan Brand Light" panose="020B0304020204030204"/>
                <a:cs typeface="Arial"/>
              </a:rPr>
              <a:t> budget?</a:t>
            </a:r>
          </a:p>
        </p:txBody>
      </p:sp>
      <p:sp>
        <p:nvSpPr>
          <p:cNvPr id="50" name="Rectangle 49">
            <a:extLst>
              <a:ext uri="{FF2B5EF4-FFF2-40B4-BE49-F238E27FC236}">
                <a16:creationId xmlns:a16="http://schemas.microsoft.com/office/drawing/2014/main" id="{02497981-F769-A1F9-4ED6-FD223A74C1E3}"/>
              </a:ext>
            </a:extLst>
          </p:cNvPr>
          <p:cNvSpPr/>
          <p:nvPr>
            <p:custDataLst>
              <p:tags r:id="rId5"/>
            </p:custDataLst>
          </p:nvPr>
        </p:nvSpPr>
        <p:spPr>
          <a:xfrm>
            <a:off x="8735000" y="1699864"/>
            <a:ext cx="2583820" cy="506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fr-FR" sz="1600" b="1" dirty="0">
                <a:latin typeface="Nissan Brand Light" panose="020B0304020204030204"/>
                <a:cs typeface="Arial"/>
              </a:rPr>
              <a:t>Compatibility </a:t>
            </a:r>
            <a:r>
              <a:rPr lang="fr-FR" sz="1600" b="1" dirty="0" err="1">
                <a:latin typeface="Nissan Brand Light" panose="020B0304020204030204"/>
                <a:cs typeface="Arial"/>
              </a:rPr>
              <a:t>with</a:t>
            </a:r>
            <a:r>
              <a:rPr lang="fr-FR" sz="1600" b="1" dirty="0">
                <a:latin typeface="Nissan Brand Light" panose="020B0304020204030204"/>
                <a:cs typeface="Arial"/>
              </a:rPr>
              <a:t> </a:t>
            </a:r>
            <a:r>
              <a:rPr lang="fr-FR" sz="1600" b="1" dirty="0" err="1">
                <a:latin typeface="Nissan Brand Light" panose="020B0304020204030204"/>
                <a:cs typeface="Arial"/>
              </a:rPr>
              <a:t>electrification</a:t>
            </a:r>
            <a:r>
              <a:rPr lang="fr-FR" sz="1600" b="1" dirty="0">
                <a:latin typeface="Nissan Brand Light" panose="020B0304020204030204"/>
                <a:cs typeface="Arial"/>
              </a:rPr>
              <a:t>?</a:t>
            </a:r>
          </a:p>
        </p:txBody>
      </p:sp>
      <p:sp>
        <p:nvSpPr>
          <p:cNvPr id="62" name="Rectangle 61">
            <a:extLst>
              <a:ext uri="{FF2B5EF4-FFF2-40B4-BE49-F238E27FC236}">
                <a16:creationId xmlns:a16="http://schemas.microsoft.com/office/drawing/2014/main" id="{BBF68A6D-1637-8149-0A16-1B1E4F64A26B}"/>
              </a:ext>
            </a:extLst>
          </p:cNvPr>
          <p:cNvSpPr/>
          <p:nvPr/>
        </p:nvSpPr>
        <p:spPr>
          <a:xfrm>
            <a:off x="5958128"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person with his arms crossed&#10;&#10;Description automatically generated with low confidence">
            <a:extLst>
              <a:ext uri="{FF2B5EF4-FFF2-40B4-BE49-F238E27FC236}">
                <a16:creationId xmlns:a16="http://schemas.microsoft.com/office/drawing/2014/main" id="{1F121CC6-5E34-07C2-1EAE-B75EF22C5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855" y="3336727"/>
            <a:ext cx="2562952" cy="1708635"/>
          </a:xfrm>
          <a:prstGeom prst="rect">
            <a:avLst/>
          </a:prstGeom>
        </p:spPr>
      </p:pic>
      <p:sp>
        <p:nvSpPr>
          <p:cNvPr id="64" name="Rectangle 63">
            <a:extLst>
              <a:ext uri="{FF2B5EF4-FFF2-40B4-BE49-F238E27FC236}">
                <a16:creationId xmlns:a16="http://schemas.microsoft.com/office/drawing/2014/main" id="{D939A4F1-5153-351C-E2D5-ABDE98F0B203}"/>
              </a:ext>
            </a:extLst>
          </p:cNvPr>
          <p:cNvSpPr/>
          <p:nvPr/>
        </p:nvSpPr>
        <p:spPr>
          <a:xfrm>
            <a:off x="366854"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2" descr="Flip Icon #141587 - Free Icons Library">
            <a:extLst>
              <a:ext uri="{FF2B5EF4-FFF2-40B4-BE49-F238E27FC236}">
                <a16:creationId xmlns:a16="http://schemas.microsoft.com/office/drawing/2014/main" id="{DAD52CBB-D5A5-0435-ACF1-6E0ED70D84CA}"/>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4914" y="5321604"/>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Flip Icon #141587 - Free Icons Library">
            <a:extLst>
              <a:ext uri="{FF2B5EF4-FFF2-40B4-BE49-F238E27FC236}">
                <a16:creationId xmlns:a16="http://schemas.microsoft.com/office/drawing/2014/main" id="{79F1C3C1-75F4-0E31-DC82-DF7BA6AE1F75}"/>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9750" y="5321604"/>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Flip Icon #141587 - Free Icons Library">
            <a:extLst>
              <a:ext uri="{FF2B5EF4-FFF2-40B4-BE49-F238E27FC236}">
                <a16:creationId xmlns:a16="http://schemas.microsoft.com/office/drawing/2014/main" id="{99CFAB52-EC2C-FF7A-60EE-7196867159D8}"/>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26188" y="5321604"/>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Flip Icon #141587 - Free Icons Library">
            <a:extLst>
              <a:ext uri="{FF2B5EF4-FFF2-40B4-BE49-F238E27FC236}">
                <a16:creationId xmlns:a16="http://schemas.microsoft.com/office/drawing/2014/main" id="{E0829E1D-75CD-5EC0-7412-7A75AA852C05}"/>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6295" y="5321604"/>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Le Cahier des Charges">
            <a:extLst>
              <a:ext uri="{FF2B5EF4-FFF2-40B4-BE49-F238E27FC236}">
                <a16:creationId xmlns:a16="http://schemas.microsoft.com/office/drawing/2014/main" id="{7EEFD606-8983-4381-4FAB-D8FD5875C7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555" b="10778"/>
          <a:stretch/>
        </p:blipFill>
        <p:spPr bwMode="auto">
          <a:xfrm>
            <a:off x="3188887" y="3336726"/>
            <a:ext cx="2562954" cy="170863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B2E3F604-03E0-ACAD-EB5F-8A45FE9FEB39}"/>
              </a:ext>
            </a:extLst>
          </p:cNvPr>
          <p:cNvSpPr/>
          <p:nvPr/>
        </p:nvSpPr>
        <p:spPr>
          <a:xfrm>
            <a:off x="3162491"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6" descr="Site officiel de la Mairie de La Haye - Budget Communal">
            <a:extLst>
              <a:ext uri="{FF2B5EF4-FFF2-40B4-BE49-F238E27FC236}">
                <a16:creationId xmlns:a16="http://schemas.microsoft.com/office/drawing/2014/main" id="{032995B2-E504-D348-E35B-6BAA939F339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0778"/>
          <a:stretch/>
        </p:blipFill>
        <p:spPr bwMode="auto">
          <a:xfrm>
            <a:off x="5978269" y="3327662"/>
            <a:ext cx="2551169" cy="172676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Les cartes et badges de recharge en Belgique (2021) - Moniteur Automobile">
            <a:extLst>
              <a:ext uri="{FF2B5EF4-FFF2-40B4-BE49-F238E27FC236}">
                <a16:creationId xmlns:a16="http://schemas.microsoft.com/office/drawing/2014/main" id="{45356020-F7F9-A14A-9C5F-28F54935B5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84423" y="3346089"/>
            <a:ext cx="2525161" cy="172676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C62D96C9-7C61-21C0-BA42-0A5BD6F9CBDC}"/>
              </a:ext>
            </a:extLst>
          </p:cNvPr>
          <p:cNvSpPr/>
          <p:nvPr/>
        </p:nvSpPr>
        <p:spPr>
          <a:xfrm>
            <a:off x="8748235"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771811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a:solidFill>
                  <a:schemeClr val="bg1"/>
                </a:solidFill>
                <a:latin typeface="+mj-lt"/>
              </a:rPr>
              <a:t>“</a:t>
            </a:r>
            <a:r>
              <a:rPr lang="fr-FR" dirty="0" err="1">
                <a:solidFill>
                  <a:schemeClr val="bg1"/>
                </a:solidFill>
                <a:latin typeface="+mj-lt"/>
              </a:rPr>
              <a:t>Needs</a:t>
            </a:r>
            <a:r>
              <a:rPr lang="fr-FR" dirty="0">
                <a:solidFill>
                  <a:schemeClr val="bg1"/>
                </a:solidFill>
                <a:latin typeface="+mj-lt"/>
              </a:rPr>
              <a:t> </a:t>
            </a:r>
            <a:r>
              <a:rPr lang="fr-FR" dirty="0" err="1">
                <a:solidFill>
                  <a:schemeClr val="bg1"/>
                </a:solidFill>
                <a:latin typeface="+mj-lt"/>
              </a:rPr>
              <a:t>analysis</a:t>
            </a:r>
            <a:r>
              <a:rPr lang="fr-FR" dirty="0">
                <a:solidFill>
                  <a:schemeClr val="bg1"/>
                </a:solidFill>
                <a:latin typeface="+mj-lt"/>
              </a:rPr>
              <a:t>” checklist </a:t>
            </a:r>
          </a:p>
        </p:txBody>
      </p:sp>
      <p:sp>
        <p:nvSpPr>
          <p:cNvPr id="44" name="TextBox 43">
            <a:extLst>
              <a:ext uri="{FF2B5EF4-FFF2-40B4-BE49-F238E27FC236}">
                <a16:creationId xmlns:a16="http://schemas.microsoft.com/office/drawing/2014/main" id="{DE9BB1DD-B687-1EFE-7878-C1B156545802}"/>
              </a:ext>
            </a:extLst>
          </p:cNvPr>
          <p:cNvSpPr txBox="1"/>
          <p:nvPr/>
        </p:nvSpPr>
        <p:spPr>
          <a:xfrm>
            <a:off x="188119" y="6385396"/>
            <a:ext cx="11289506" cy="307777"/>
          </a:xfrm>
          <a:prstGeom prst="rect">
            <a:avLst/>
          </a:prstGeom>
          <a:noFill/>
        </p:spPr>
        <p:txBody>
          <a:bodyPr wrap="square">
            <a:spAutoFit/>
          </a:bodyPr>
          <a:lstStyle/>
          <a:p>
            <a:r>
              <a:rPr lang="en-US" sz="1400" b="1" i="1" dirty="0">
                <a:solidFill>
                  <a:schemeClr val="bg1"/>
                </a:solidFill>
              </a:rPr>
              <a:t>Turn over the cards for further details on the topics to be addressed during needs analysis for your </a:t>
            </a:r>
            <a:r>
              <a:rPr lang="en-US" sz="1400" b="1" i="1" dirty="0" err="1">
                <a:solidFill>
                  <a:schemeClr val="bg1"/>
                </a:solidFill>
              </a:rPr>
              <a:t>B2B</a:t>
            </a:r>
            <a:r>
              <a:rPr lang="en-US" sz="1400" b="1" i="1" dirty="0">
                <a:solidFill>
                  <a:schemeClr val="bg1"/>
                </a:solidFill>
              </a:rPr>
              <a:t> customers</a:t>
            </a:r>
            <a:endParaRPr lang="fr-FR" sz="1400" b="1" i="1" dirty="0">
              <a:solidFill>
                <a:schemeClr val="bg1"/>
              </a:solidFill>
            </a:endParaRPr>
          </a:p>
        </p:txBody>
      </p:sp>
      <p:sp>
        <p:nvSpPr>
          <p:cNvPr id="45" name="TextBox 44">
            <a:extLst>
              <a:ext uri="{FF2B5EF4-FFF2-40B4-BE49-F238E27FC236}">
                <a16:creationId xmlns:a16="http://schemas.microsoft.com/office/drawing/2014/main" id="{CE6BC696-47B6-A9DB-F8BE-4F0DAB6ABA8F}"/>
              </a:ext>
            </a:extLst>
          </p:cNvPr>
          <p:cNvSpPr txBox="1"/>
          <p:nvPr/>
        </p:nvSpPr>
        <p:spPr>
          <a:xfrm>
            <a:off x="216694" y="1321762"/>
            <a:ext cx="10898283" cy="307777"/>
          </a:xfrm>
          <a:prstGeom prst="rect">
            <a:avLst/>
          </a:prstGeom>
          <a:noFill/>
        </p:spPr>
        <p:txBody>
          <a:bodyPr wrap="square">
            <a:spAutoFit/>
          </a:bodyPr>
          <a:lstStyle/>
          <a:p>
            <a:r>
              <a:rPr lang="en-US" sz="1400" b="1" dirty="0"/>
              <a:t>Let your customer express their needs but ensure that all the topics listed below have been thoroughly dealt with:</a:t>
            </a:r>
            <a:endParaRPr lang="fr-FR" sz="1400" b="1" dirty="0"/>
          </a:p>
        </p:txBody>
      </p:sp>
      <p:sp>
        <p:nvSpPr>
          <p:cNvPr id="46" name="Rectangle 45">
            <a:extLst>
              <a:ext uri="{FF2B5EF4-FFF2-40B4-BE49-F238E27FC236}">
                <a16:creationId xmlns:a16="http://schemas.microsoft.com/office/drawing/2014/main" id="{0CACDB60-CFE1-CDAF-46EA-FEC508194EB3}"/>
              </a:ext>
            </a:extLst>
          </p:cNvPr>
          <p:cNvSpPr/>
          <p:nvPr>
            <p:custDataLst>
              <p:tags r:id="rId2"/>
            </p:custDataLst>
          </p:nvPr>
        </p:nvSpPr>
        <p:spPr>
          <a:xfrm>
            <a:off x="366854" y="1688796"/>
            <a:ext cx="2583820" cy="50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en-US" sz="1600" b="1" dirty="0">
                <a:latin typeface="Nissan Brand Light" panose="020B0304020204030204"/>
                <a:cs typeface="Arial"/>
              </a:rPr>
              <a:t>Who is my customer (profile)?</a:t>
            </a:r>
            <a:endParaRPr lang="fr-FR" sz="1600" b="1" dirty="0">
              <a:latin typeface="Nissan Brand Light" panose="020B0304020204030204"/>
              <a:cs typeface="Arial"/>
            </a:endParaRPr>
          </a:p>
        </p:txBody>
      </p:sp>
      <p:sp>
        <p:nvSpPr>
          <p:cNvPr id="47" name="Rectangle 46">
            <a:extLst>
              <a:ext uri="{FF2B5EF4-FFF2-40B4-BE49-F238E27FC236}">
                <a16:creationId xmlns:a16="http://schemas.microsoft.com/office/drawing/2014/main" id="{074DFBED-DAC9-36EA-B2CB-59486E8E821B}"/>
              </a:ext>
            </a:extLst>
          </p:cNvPr>
          <p:cNvSpPr/>
          <p:nvPr>
            <p:custDataLst>
              <p:tags r:id="rId3"/>
            </p:custDataLst>
          </p:nvPr>
        </p:nvSpPr>
        <p:spPr>
          <a:xfrm>
            <a:off x="3156236" y="1702651"/>
            <a:ext cx="2583820" cy="506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en-US" sz="1600" b="1" dirty="0">
                <a:latin typeface="Nissan Brand Light" panose="020B0304020204030204"/>
                <a:cs typeface="Arial"/>
              </a:rPr>
              <a:t>What expectations do they have?</a:t>
            </a:r>
            <a:endParaRPr lang="fr-FR" sz="1600" b="1" dirty="0">
              <a:latin typeface="Nissan Brand Light" panose="020B0304020204030204"/>
              <a:cs typeface="Arial"/>
            </a:endParaRPr>
          </a:p>
        </p:txBody>
      </p:sp>
      <p:sp>
        <p:nvSpPr>
          <p:cNvPr id="49" name="Rectangle 48">
            <a:extLst>
              <a:ext uri="{FF2B5EF4-FFF2-40B4-BE49-F238E27FC236}">
                <a16:creationId xmlns:a16="http://schemas.microsoft.com/office/drawing/2014/main" id="{06E93DB8-BDC4-7B86-E4C6-31BEBA4DE43A}"/>
              </a:ext>
            </a:extLst>
          </p:cNvPr>
          <p:cNvSpPr/>
          <p:nvPr>
            <p:custDataLst>
              <p:tags r:id="rId4"/>
            </p:custDataLst>
          </p:nvPr>
        </p:nvSpPr>
        <p:spPr>
          <a:xfrm>
            <a:off x="5945618" y="1688796"/>
            <a:ext cx="2583820" cy="506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fr-FR" sz="1600" b="1" dirty="0" err="1">
                <a:latin typeface="Nissan Brand Light" panose="020B0304020204030204"/>
                <a:cs typeface="Arial"/>
              </a:rPr>
              <a:t>What</a:t>
            </a:r>
            <a:r>
              <a:rPr lang="fr-FR" sz="1600" b="1" dirty="0">
                <a:latin typeface="Nissan Brand Light" panose="020B0304020204030204"/>
                <a:cs typeface="Arial"/>
              </a:rPr>
              <a:t> </a:t>
            </a:r>
            <a:r>
              <a:rPr lang="fr-FR" sz="1600" b="1" dirty="0" err="1">
                <a:latin typeface="Nissan Brand Light" panose="020B0304020204030204"/>
                <a:cs typeface="Arial"/>
              </a:rPr>
              <a:t>is</a:t>
            </a:r>
            <a:r>
              <a:rPr lang="fr-FR" sz="1600" b="1" dirty="0">
                <a:latin typeface="Nissan Brand Light" panose="020B0304020204030204"/>
                <a:cs typeface="Arial"/>
              </a:rPr>
              <a:t> </a:t>
            </a:r>
            <a:r>
              <a:rPr lang="fr-FR" sz="1600" b="1" dirty="0" err="1">
                <a:latin typeface="Nissan Brand Light" panose="020B0304020204030204"/>
                <a:cs typeface="Arial"/>
              </a:rPr>
              <a:t>their</a:t>
            </a:r>
            <a:r>
              <a:rPr lang="fr-FR" sz="1600" b="1" dirty="0">
                <a:latin typeface="Nissan Brand Light" panose="020B0304020204030204"/>
                <a:cs typeface="Arial"/>
              </a:rPr>
              <a:t> budget?</a:t>
            </a:r>
          </a:p>
        </p:txBody>
      </p:sp>
      <p:sp>
        <p:nvSpPr>
          <p:cNvPr id="50" name="Rectangle 49">
            <a:extLst>
              <a:ext uri="{FF2B5EF4-FFF2-40B4-BE49-F238E27FC236}">
                <a16:creationId xmlns:a16="http://schemas.microsoft.com/office/drawing/2014/main" id="{02497981-F769-A1F9-4ED6-FD223A74C1E3}"/>
              </a:ext>
            </a:extLst>
          </p:cNvPr>
          <p:cNvSpPr/>
          <p:nvPr>
            <p:custDataLst>
              <p:tags r:id="rId5"/>
            </p:custDataLst>
          </p:nvPr>
        </p:nvSpPr>
        <p:spPr>
          <a:xfrm>
            <a:off x="8735000" y="1699864"/>
            <a:ext cx="2583820" cy="50678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b="0" i="0"/>
            </a:pPr>
            <a:r>
              <a:rPr lang="fr-FR" sz="1600" b="1" dirty="0">
                <a:latin typeface="Nissan Brand Light" panose="020B0304020204030204"/>
                <a:cs typeface="Arial"/>
              </a:rPr>
              <a:t>Compatibility </a:t>
            </a:r>
            <a:r>
              <a:rPr lang="fr-FR" sz="1600" b="1" dirty="0" err="1">
                <a:latin typeface="Nissan Brand Light" panose="020B0304020204030204"/>
                <a:cs typeface="Arial"/>
              </a:rPr>
              <a:t>with</a:t>
            </a:r>
            <a:r>
              <a:rPr lang="fr-FR" sz="1600" b="1" dirty="0">
                <a:latin typeface="Nissan Brand Light" panose="020B0304020204030204"/>
                <a:cs typeface="Arial"/>
              </a:rPr>
              <a:t> </a:t>
            </a:r>
            <a:r>
              <a:rPr lang="fr-FR" sz="1600" b="1" dirty="0" err="1">
                <a:latin typeface="Nissan Brand Light" panose="020B0304020204030204"/>
                <a:cs typeface="Arial"/>
              </a:rPr>
              <a:t>electrification</a:t>
            </a:r>
            <a:r>
              <a:rPr lang="fr-FR" sz="1600" b="1" dirty="0">
                <a:latin typeface="Nissan Brand Light" panose="020B0304020204030204"/>
                <a:cs typeface="Arial"/>
              </a:rPr>
              <a:t>?</a:t>
            </a:r>
          </a:p>
        </p:txBody>
      </p:sp>
      <p:sp>
        <p:nvSpPr>
          <p:cNvPr id="62" name="Rectangle 61">
            <a:extLst>
              <a:ext uri="{FF2B5EF4-FFF2-40B4-BE49-F238E27FC236}">
                <a16:creationId xmlns:a16="http://schemas.microsoft.com/office/drawing/2014/main" id="{BBF68A6D-1637-8149-0A16-1B1E4F64A26B}"/>
              </a:ext>
            </a:extLst>
          </p:cNvPr>
          <p:cNvSpPr/>
          <p:nvPr/>
        </p:nvSpPr>
        <p:spPr>
          <a:xfrm>
            <a:off x="5958128"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939A4F1-5153-351C-E2D5-ABDE98F0B203}"/>
              </a:ext>
            </a:extLst>
          </p:cNvPr>
          <p:cNvSpPr/>
          <p:nvPr/>
        </p:nvSpPr>
        <p:spPr>
          <a:xfrm>
            <a:off x="366854"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2E3F604-03E0-ACAD-EB5F-8A45FE9FEB39}"/>
              </a:ext>
            </a:extLst>
          </p:cNvPr>
          <p:cNvSpPr/>
          <p:nvPr/>
        </p:nvSpPr>
        <p:spPr>
          <a:xfrm>
            <a:off x="3162491"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62D96C9-7C61-21C0-BA42-0A5BD6F9CBDC}"/>
              </a:ext>
            </a:extLst>
          </p:cNvPr>
          <p:cNvSpPr/>
          <p:nvPr/>
        </p:nvSpPr>
        <p:spPr>
          <a:xfrm>
            <a:off x="8748235" y="2274455"/>
            <a:ext cx="2583820" cy="377767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ZoneTexte 6">
            <a:extLst>
              <a:ext uri="{FF2B5EF4-FFF2-40B4-BE49-F238E27FC236}">
                <a16:creationId xmlns:a16="http://schemas.microsoft.com/office/drawing/2014/main" id="{D128F992-E919-C59E-E945-A28E7E76F7CC}"/>
              </a:ext>
            </a:extLst>
          </p:cNvPr>
          <p:cNvSpPr txBox="1"/>
          <p:nvPr>
            <p:custDataLst>
              <p:tags r:id="rId6"/>
            </p:custDataLst>
          </p:nvPr>
        </p:nvSpPr>
        <p:spPr>
          <a:xfrm>
            <a:off x="418213" y="2418340"/>
            <a:ext cx="1666482" cy="1169551"/>
          </a:xfrm>
          <a:prstGeom prst="rect">
            <a:avLst/>
          </a:prstGeom>
          <a:noFill/>
        </p:spPr>
        <p:txBody>
          <a:bodyPr wrap="none" lIns="91440" tIns="45720" rIns="91440" bIns="45720" rtlCol="0" anchor="t">
            <a:spAutoFit/>
          </a:bodyPr>
          <a:lstStyle/>
          <a:p>
            <a:pPr marL="118110" indent="-118110">
              <a:buFont typeface="Wingdings"/>
              <a:buChar char="§"/>
              <a:defRPr b="0" i="0"/>
            </a:pPr>
            <a:r>
              <a:rPr lang="fr-FR" sz="1400" b="1" dirty="0">
                <a:cs typeface="Arial"/>
              </a:rPr>
              <a:t>Contact </a:t>
            </a:r>
            <a:r>
              <a:rPr lang="fr-FR" sz="1400" b="1" dirty="0" err="1">
                <a:cs typeface="Arial"/>
              </a:rPr>
              <a:t>person</a:t>
            </a:r>
            <a:endParaRPr lang="fr-FR" sz="1400" b="1" dirty="0">
              <a:cs typeface="Arial"/>
            </a:endParaRPr>
          </a:p>
          <a:p>
            <a:pPr marL="118110" indent="-118110">
              <a:buFont typeface="Wingdings"/>
              <a:buChar char="§"/>
              <a:defRPr b="0" i="0"/>
            </a:pPr>
            <a:endParaRPr lang="fr-FR" sz="1400" b="1" dirty="0">
              <a:cs typeface="Arial"/>
            </a:endParaRPr>
          </a:p>
          <a:p>
            <a:pPr marL="118110" indent="-118110">
              <a:buFont typeface="Wingdings"/>
              <a:buChar char="§"/>
              <a:defRPr b="0" i="0"/>
            </a:pPr>
            <a:r>
              <a:rPr lang="fr-FR" sz="1400" b="1" dirty="0" err="1">
                <a:cs typeface="Arial"/>
              </a:rPr>
              <a:t>Company</a:t>
            </a:r>
            <a:endParaRPr lang="fr-FR" sz="1400" b="1" dirty="0">
              <a:cs typeface="Arial"/>
            </a:endParaRPr>
          </a:p>
          <a:p>
            <a:pPr marL="118110" indent="-118110">
              <a:buFont typeface="Wingdings"/>
              <a:buChar char="§"/>
              <a:defRPr b="0" i="0"/>
            </a:pPr>
            <a:endParaRPr lang="fr-FR" sz="1400" b="1" dirty="0">
              <a:cs typeface="Arial"/>
            </a:endParaRPr>
          </a:p>
          <a:p>
            <a:pPr marL="118110" indent="-118110">
              <a:buFont typeface="Wingdings"/>
              <a:buChar char="§"/>
              <a:defRPr b="0" i="0"/>
            </a:pPr>
            <a:r>
              <a:rPr lang="fr-FR" sz="1400" b="1" dirty="0">
                <a:cs typeface="Arial"/>
              </a:rPr>
              <a:t>Fleet</a:t>
            </a:r>
            <a:endParaRPr lang="fr-FR" sz="1400" dirty="0">
              <a:cs typeface="Arial"/>
            </a:endParaRPr>
          </a:p>
        </p:txBody>
      </p:sp>
      <p:sp>
        <p:nvSpPr>
          <p:cNvPr id="23" name="ZoneTexte 7">
            <a:extLst>
              <a:ext uri="{FF2B5EF4-FFF2-40B4-BE49-F238E27FC236}">
                <a16:creationId xmlns:a16="http://schemas.microsoft.com/office/drawing/2014/main" id="{3B5805DD-92BC-CD2A-9AA9-2612D2769EEF}"/>
              </a:ext>
            </a:extLst>
          </p:cNvPr>
          <p:cNvSpPr txBox="1"/>
          <p:nvPr>
            <p:custDataLst>
              <p:tags r:id="rId7"/>
            </p:custDataLst>
          </p:nvPr>
        </p:nvSpPr>
        <p:spPr>
          <a:xfrm>
            <a:off x="3124804" y="2418340"/>
            <a:ext cx="2426252" cy="1600438"/>
          </a:xfrm>
          <a:prstGeom prst="rect">
            <a:avLst/>
          </a:prstGeom>
          <a:noFill/>
        </p:spPr>
        <p:txBody>
          <a:bodyPr wrap="square" lIns="91440" tIns="45720" rIns="91440" bIns="45720" rtlCol="0" anchor="t">
            <a:spAutoFit/>
          </a:bodyPr>
          <a:lstStyle/>
          <a:p>
            <a:pPr marL="118110" indent="-118110">
              <a:buFont typeface="Wingdings"/>
              <a:buChar char="§"/>
              <a:defRPr b="0" i="0"/>
            </a:pPr>
            <a:r>
              <a:rPr lang="fr-FR" sz="1400" b="1" dirty="0">
                <a:cs typeface="Arial"/>
              </a:rPr>
              <a:t>Use</a:t>
            </a:r>
          </a:p>
          <a:p>
            <a:pPr marL="118110" indent="-118110">
              <a:buFont typeface="Wingdings"/>
              <a:buChar char="§"/>
              <a:defRPr b="0" i="0"/>
            </a:pPr>
            <a:endParaRPr lang="fr-FR" sz="1400" b="1" dirty="0">
              <a:cs typeface="Arial"/>
            </a:endParaRPr>
          </a:p>
          <a:p>
            <a:pPr marL="118110" indent="-118110">
              <a:buFont typeface="Wingdings"/>
              <a:buChar char="§"/>
              <a:defRPr b="0" i="0"/>
            </a:pPr>
            <a:r>
              <a:rPr lang="fr-FR" sz="1400" b="1" dirty="0" err="1">
                <a:cs typeface="Arial"/>
              </a:rPr>
              <a:t>Renewal</a:t>
            </a:r>
            <a:endParaRPr lang="fr-FR" sz="1400" b="1" dirty="0">
              <a:cs typeface="Arial"/>
            </a:endParaRPr>
          </a:p>
          <a:p>
            <a:pPr marL="118110" indent="-118110">
              <a:buFont typeface="Wingdings"/>
              <a:buChar char="§"/>
              <a:defRPr b="0" i="0"/>
            </a:pPr>
            <a:endParaRPr lang="fr-FR" sz="1400" b="1" dirty="0">
              <a:cs typeface="Arial"/>
            </a:endParaRPr>
          </a:p>
          <a:p>
            <a:pPr marL="118110" indent="-118110">
              <a:buFont typeface="Wingdings"/>
              <a:buChar char="§"/>
              <a:defRPr b="0" i="0"/>
            </a:pPr>
            <a:r>
              <a:rPr lang="fr-FR" sz="1400" b="1" dirty="0">
                <a:cs typeface="Arial"/>
              </a:rPr>
              <a:t>New </a:t>
            </a:r>
            <a:r>
              <a:rPr lang="fr-FR" sz="1400" b="1" dirty="0" err="1">
                <a:cs typeface="Arial"/>
              </a:rPr>
              <a:t>vehicle</a:t>
            </a:r>
            <a:r>
              <a:rPr lang="fr-FR" sz="1400" b="1" dirty="0">
                <a:cs typeface="Arial"/>
              </a:rPr>
              <a:t> </a:t>
            </a:r>
            <a:r>
              <a:rPr lang="fr-FR" sz="1400" b="1" dirty="0" err="1">
                <a:cs typeface="Arial"/>
              </a:rPr>
              <a:t>criteria</a:t>
            </a:r>
            <a:endParaRPr lang="fr-FR" sz="1400" b="1" dirty="0">
              <a:cs typeface="Arial"/>
            </a:endParaRPr>
          </a:p>
          <a:p>
            <a:pPr marL="118110" indent="-118110">
              <a:buFont typeface="Wingdings"/>
              <a:buChar char="§"/>
              <a:defRPr b="0" i="0"/>
            </a:pPr>
            <a:endParaRPr lang="fr-FR" sz="1400" b="1" dirty="0">
              <a:cs typeface="Arial"/>
            </a:endParaRPr>
          </a:p>
          <a:p>
            <a:pPr marL="118110" indent="-118110">
              <a:buFont typeface="Wingdings"/>
              <a:buChar char="§"/>
              <a:defRPr b="0" i="0"/>
            </a:pPr>
            <a:r>
              <a:rPr lang="fr-FR" sz="1400" b="1" dirty="0">
                <a:cs typeface="Arial"/>
              </a:rPr>
              <a:t>Business </a:t>
            </a:r>
            <a:r>
              <a:rPr lang="fr-FR" sz="1400" b="1" dirty="0" err="1">
                <a:cs typeface="Arial"/>
              </a:rPr>
              <a:t>criteria</a:t>
            </a:r>
            <a:endParaRPr lang="fr-FR" sz="1400" b="1" dirty="0">
              <a:cs typeface="Arial"/>
            </a:endParaRPr>
          </a:p>
        </p:txBody>
      </p:sp>
      <p:sp>
        <p:nvSpPr>
          <p:cNvPr id="24" name="ZoneTexte 8">
            <a:extLst>
              <a:ext uri="{FF2B5EF4-FFF2-40B4-BE49-F238E27FC236}">
                <a16:creationId xmlns:a16="http://schemas.microsoft.com/office/drawing/2014/main" id="{29A3D7F4-C7DC-4332-6546-A870122A9F97}"/>
              </a:ext>
            </a:extLst>
          </p:cNvPr>
          <p:cNvSpPr txBox="1"/>
          <p:nvPr>
            <p:custDataLst>
              <p:tags r:id="rId8"/>
            </p:custDataLst>
          </p:nvPr>
        </p:nvSpPr>
        <p:spPr>
          <a:xfrm>
            <a:off x="5999526" y="2418340"/>
            <a:ext cx="2341419" cy="2031325"/>
          </a:xfrm>
          <a:prstGeom prst="rect">
            <a:avLst/>
          </a:prstGeom>
          <a:noFill/>
        </p:spPr>
        <p:txBody>
          <a:bodyPr wrap="square" lIns="91440" tIns="45720" rIns="91440" bIns="45720" rtlCol="0" anchor="t">
            <a:spAutoFit/>
          </a:bodyPr>
          <a:lstStyle/>
          <a:p>
            <a:pPr marL="118110" indent="-118110">
              <a:buFont typeface="Wingdings"/>
              <a:buChar char="§"/>
              <a:defRPr b="0" i="0"/>
            </a:pPr>
            <a:r>
              <a:rPr lang="en-US" sz="1400" b="1" dirty="0">
                <a:cs typeface="Arial"/>
              </a:rPr>
              <a:t>Budget type </a:t>
            </a:r>
          </a:p>
          <a:p>
            <a:pPr marL="118110" indent="-118110">
              <a:buFont typeface="Wingdings"/>
              <a:buChar char="§"/>
              <a:defRPr b="0" i="0"/>
            </a:pPr>
            <a:endParaRPr lang="en-US" sz="1400" b="1" dirty="0">
              <a:cs typeface="Arial"/>
            </a:endParaRPr>
          </a:p>
          <a:p>
            <a:pPr marL="118110" indent="-118110">
              <a:buFont typeface="Wingdings"/>
              <a:buChar char="§"/>
              <a:defRPr b="0" i="0"/>
            </a:pPr>
            <a:r>
              <a:rPr lang="en-US" sz="1400" b="1" dirty="0">
                <a:cs typeface="Arial"/>
              </a:rPr>
              <a:t>Monthly budget available</a:t>
            </a:r>
          </a:p>
          <a:p>
            <a:pPr marL="118110" indent="-118110">
              <a:buFont typeface="Wingdings"/>
              <a:buChar char="§"/>
              <a:defRPr b="0" i="0"/>
            </a:pPr>
            <a:endParaRPr lang="en-US" sz="1400" b="1" dirty="0">
              <a:cs typeface="Arial"/>
            </a:endParaRPr>
          </a:p>
          <a:p>
            <a:pPr marL="118110" indent="-118110">
              <a:buFont typeface="Wingdings"/>
              <a:buChar char="§"/>
              <a:defRPr b="0" i="0"/>
            </a:pPr>
            <a:r>
              <a:rPr lang="en-US" sz="1400" b="1" dirty="0">
                <a:cs typeface="Arial"/>
              </a:rPr>
              <a:t>Variable financing parameters</a:t>
            </a:r>
          </a:p>
          <a:p>
            <a:pPr marL="118110" indent="-118110">
              <a:buFont typeface="Wingdings"/>
              <a:buChar char="§"/>
              <a:defRPr b="0" i="0"/>
            </a:pPr>
            <a:endParaRPr lang="en-US" sz="1400" b="1" dirty="0">
              <a:cs typeface="Arial"/>
            </a:endParaRPr>
          </a:p>
          <a:p>
            <a:pPr marL="118110" indent="-118110">
              <a:buFont typeface="Wingdings"/>
              <a:buChar char="§"/>
              <a:defRPr b="0" i="0"/>
            </a:pPr>
            <a:r>
              <a:rPr lang="en-US" sz="1400" b="1" dirty="0">
                <a:cs typeface="Arial"/>
              </a:rPr>
              <a:t>Services </a:t>
            </a:r>
            <a:endParaRPr lang="fr-FR" sz="1400" b="1" dirty="0">
              <a:cs typeface="Arial"/>
            </a:endParaRPr>
          </a:p>
        </p:txBody>
      </p:sp>
      <p:sp>
        <p:nvSpPr>
          <p:cNvPr id="25" name="TextBox 24">
            <a:extLst>
              <a:ext uri="{FF2B5EF4-FFF2-40B4-BE49-F238E27FC236}">
                <a16:creationId xmlns:a16="http://schemas.microsoft.com/office/drawing/2014/main" id="{DB113F0F-19C1-45FA-6C83-FC0692E5206C}"/>
              </a:ext>
            </a:extLst>
          </p:cNvPr>
          <p:cNvSpPr txBox="1"/>
          <p:nvPr/>
        </p:nvSpPr>
        <p:spPr>
          <a:xfrm>
            <a:off x="8813876" y="2362940"/>
            <a:ext cx="2291484" cy="160043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cs typeface="Arial"/>
              </a:rPr>
              <a:t>Daily mileage </a:t>
            </a:r>
          </a:p>
          <a:p>
            <a:pPr marL="285750" indent="-285750">
              <a:buFont typeface="Wingdings" panose="05000000000000000000" pitchFamily="2" charset="2"/>
              <a:buChar char="§"/>
            </a:pPr>
            <a:endParaRPr lang="en-US" sz="1400" b="1" dirty="0">
              <a:cs typeface="Arial"/>
            </a:endParaRPr>
          </a:p>
          <a:p>
            <a:pPr marL="285750" indent="-285750">
              <a:buFont typeface="Wingdings" panose="05000000000000000000" pitchFamily="2" charset="2"/>
              <a:buChar char="§"/>
            </a:pPr>
            <a:r>
              <a:rPr lang="en-US" sz="1400" b="1" dirty="0">
                <a:cs typeface="Arial"/>
              </a:rPr>
              <a:t>Frequency of long journeys (&gt; 250 km) &amp; Usage</a:t>
            </a:r>
          </a:p>
          <a:p>
            <a:pPr marL="285750" indent="-285750">
              <a:buFont typeface="Wingdings" panose="05000000000000000000" pitchFamily="2" charset="2"/>
              <a:buChar char="§"/>
            </a:pPr>
            <a:endParaRPr lang="en-US" sz="1400" b="1" dirty="0">
              <a:cs typeface="Arial"/>
            </a:endParaRPr>
          </a:p>
          <a:p>
            <a:pPr marL="285750" indent="-285750">
              <a:buFont typeface="Wingdings" panose="05000000000000000000" pitchFamily="2" charset="2"/>
              <a:buChar char="§"/>
            </a:pPr>
            <a:r>
              <a:rPr lang="en-US" sz="1400" b="1" dirty="0">
                <a:cs typeface="Arial"/>
              </a:rPr>
              <a:t>Charging options</a:t>
            </a:r>
            <a:endParaRPr lang="fr-BE" sz="1440" dirty="0">
              <a:ea typeface="Hyundai Sans Head" panose="020B0504040000000000" pitchFamily="34" charset="77"/>
            </a:endParaRPr>
          </a:p>
        </p:txBody>
      </p:sp>
    </p:spTree>
    <p:custDataLst>
      <p:tags r:id="rId1"/>
    </p:custDataLst>
    <p:extLst>
      <p:ext uri="{BB962C8B-B14F-4D97-AF65-F5344CB8AC3E}">
        <p14:creationId xmlns:p14="http://schemas.microsoft.com/office/powerpoint/2010/main" val="41236303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9BE9-BE9D-421F-AF4E-308A8A084043}"/>
              </a:ext>
            </a:extLst>
          </p:cNvPr>
          <p:cNvSpPr>
            <a:spLocks noGrp="1"/>
          </p:cNvSpPr>
          <p:nvPr>
            <p:ph type="title"/>
          </p:nvPr>
        </p:nvSpPr>
        <p:spPr/>
        <p:txBody>
          <a:bodyPr>
            <a:normAutofit/>
          </a:bodyPr>
          <a:lstStyle/>
          <a:p>
            <a:pPr fontAlgn="base">
              <a:spcBef>
                <a:spcPct val="50000"/>
              </a:spcBef>
              <a:spcAft>
                <a:spcPct val="0"/>
              </a:spcAft>
            </a:pPr>
            <a:r>
              <a:rPr lang="fr-FR" sz="2000" b="1" dirty="0">
                <a:latin typeface="Encode Sans Expanded Medium" panose="00000605000000000000" pitchFamily="2" charset="0"/>
              </a:rPr>
              <a:t>03 - </a:t>
            </a:r>
            <a:r>
              <a:rPr lang="en-US" sz="2000" b="1" dirty="0">
                <a:latin typeface="Encode Sans Expanded Medium" panose="00000605000000000000" pitchFamily="2" charset="0"/>
              </a:rPr>
              <a:t>The </a:t>
            </a:r>
            <a:r>
              <a:rPr lang="en-US" sz="2000" b="1" dirty="0" err="1">
                <a:latin typeface="Encode Sans Expanded Medium" panose="00000605000000000000" pitchFamily="2" charset="0"/>
              </a:rPr>
              <a:t>B2B</a:t>
            </a:r>
            <a:r>
              <a:rPr lang="en-US" sz="2000" b="1" dirty="0">
                <a:latin typeface="Encode Sans Expanded Medium" panose="00000605000000000000" pitchFamily="2" charset="0"/>
              </a:rPr>
              <a:t> market and customer expectations</a:t>
            </a:r>
            <a:endParaRPr lang="en-US" sz="2000" dirty="0">
              <a:solidFill>
                <a:schemeClr val="bg1"/>
              </a:solidFill>
            </a:endParaRPr>
          </a:p>
        </p:txBody>
      </p:sp>
      <p:sp>
        <p:nvSpPr>
          <p:cNvPr id="42" name="TextBox 41">
            <a:extLst>
              <a:ext uri="{FF2B5EF4-FFF2-40B4-BE49-F238E27FC236}">
                <a16:creationId xmlns:a16="http://schemas.microsoft.com/office/drawing/2014/main" id="{CFB39E50-E9FB-8736-ED2E-D056690CD959}"/>
              </a:ext>
            </a:extLst>
          </p:cNvPr>
          <p:cNvSpPr txBox="1"/>
          <p:nvPr/>
        </p:nvSpPr>
        <p:spPr>
          <a:xfrm>
            <a:off x="178895" y="712001"/>
            <a:ext cx="7869730" cy="369332"/>
          </a:xfrm>
          <a:prstGeom prst="rect">
            <a:avLst/>
          </a:prstGeom>
          <a:noFill/>
        </p:spPr>
        <p:txBody>
          <a:bodyPr wrap="square">
            <a:spAutoFit/>
          </a:bodyPr>
          <a:lstStyle/>
          <a:p>
            <a:r>
              <a:rPr lang="fr-FR" dirty="0" err="1">
                <a:solidFill>
                  <a:schemeClr val="bg1"/>
                </a:solidFill>
                <a:latin typeface="+mj-lt"/>
              </a:rPr>
              <a:t>Summary</a:t>
            </a:r>
            <a:endParaRPr lang="fr-FR" dirty="0">
              <a:solidFill>
                <a:schemeClr val="bg1"/>
              </a:solidFill>
              <a:latin typeface="+mj-lt"/>
            </a:endParaRPr>
          </a:p>
        </p:txBody>
      </p:sp>
      <p:sp>
        <p:nvSpPr>
          <p:cNvPr id="41" name="ZoneTexte 5">
            <a:extLst>
              <a:ext uri="{FF2B5EF4-FFF2-40B4-BE49-F238E27FC236}">
                <a16:creationId xmlns:a16="http://schemas.microsoft.com/office/drawing/2014/main" id="{BE080FF4-5BFE-F1F2-9B15-438E19050D7A}"/>
              </a:ext>
            </a:extLst>
          </p:cNvPr>
          <p:cNvSpPr txBox="1"/>
          <p:nvPr/>
        </p:nvSpPr>
        <p:spPr>
          <a:xfrm>
            <a:off x="2962204" y="2272318"/>
            <a:ext cx="1661691" cy="307777"/>
          </a:xfrm>
          <a:prstGeom prst="rect">
            <a:avLst/>
          </a:prstGeom>
          <a:noFill/>
          <a:ln>
            <a:noFill/>
          </a:ln>
        </p:spPr>
        <p:txBody>
          <a:bodyPr wrap="square" rtlCol="0">
            <a:spAutoFit/>
          </a:bodyPr>
          <a:lstStyle/>
          <a:p>
            <a:pPr algn="ctr"/>
            <a:r>
              <a:rPr lang="fr-FR" sz="1400" dirty="0" err="1"/>
              <a:t>Decision</a:t>
            </a:r>
            <a:r>
              <a:rPr lang="fr-FR" sz="1400" dirty="0"/>
              <a:t> maker</a:t>
            </a:r>
          </a:p>
        </p:txBody>
      </p:sp>
      <p:sp>
        <p:nvSpPr>
          <p:cNvPr id="43" name="ZoneTexte 11">
            <a:extLst>
              <a:ext uri="{FF2B5EF4-FFF2-40B4-BE49-F238E27FC236}">
                <a16:creationId xmlns:a16="http://schemas.microsoft.com/office/drawing/2014/main" id="{F197C0DC-2A6D-5E68-CAC0-C745552EC02E}"/>
              </a:ext>
            </a:extLst>
          </p:cNvPr>
          <p:cNvSpPr txBox="1"/>
          <p:nvPr/>
        </p:nvSpPr>
        <p:spPr>
          <a:xfrm>
            <a:off x="3182894" y="2912360"/>
            <a:ext cx="1335507" cy="307777"/>
          </a:xfrm>
          <a:prstGeom prst="rect">
            <a:avLst/>
          </a:prstGeom>
          <a:noFill/>
          <a:ln>
            <a:noFill/>
          </a:ln>
        </p:spPr>
        <p:txBody>
          <a:bodyPr wrap="square" rtlCol="0">
            <a:spAutoFit/>
          </a:bodyPr>
          <a:lstStyle/>
          <a:p>
            <a:pPr algn="ctr"/>
            <a:r>
              <a:rPr lang="fr-FR" sz="1400" dirty="0"/>
              <a:t>Influencer</a:t>
            </a:r>
          </a:p>
        </p:txBody>
      </p:sp>
      <p:sp>
        <p:nvSpPr>
          <p:cNvPr id="48" name="ZoneTexte 12">
            <a:extLst>
              <a:ext uri="{FF2B5EF4-FFF2-40B4-BE49-F238E27FC236}">
                <a16:creationId xmlns:a16="http://schemas.microsoft.com/office/drawing/2014/main" id="{47EC0D08-9DB6-F488-4731-874512ABFBFE}"/>
              </a:ext>
            </a:extLst>
          </p:cNvPr>
          <p:cNvSpPr txBox="1"/>
          <p:nvPr/>
        </p:nvSpPr>
        <p:spPr>
          <a:xfrm>
            <a:off x="3182894" y="3598276"/>
            <a:ext cx="1335507" cy="307777"/>
          </a:xfrm>
          <a:prstGeom prst="rect">
            <a:avLst/>
          </a:prstGeom>
          <a:noFill/>
          <a:ln>
            <a:noFill/>
          </a:ln>
        </p:spPr>
        <p:txBody>
          <a:bodyPr wrap="square" rtlCol="0">
            <a:spAutoFit/>
          </a:bodyPr>
          <a:lstStyle/>
          <a:p>
            <a:pPr algn="ctr"/>
            <a:r>
              <a:rPr lang="fr-FR" sz="1400" dirty="0"/>
              <a:t>User</a:t>
            </a:r>
          </a:p>
        </p:txBody>
      </p:sp>
      <p:sp>
        <p:nvSpPr>
          <p:cNvPr id="53" name="TextBox 52">
            <a:extLst>
              <a:ext uri="{FF2B5EF4-FFF2-40B4-BE49-F238E27FC236}">
                <a16:creationId xmlns:a16="http://schemas.microsoft.com/office/drawing/2014/main" id="{812C7E84-6471-A256-0528-400ACC06983E}"/>
              </a:ext>
            </a:extLst>
          </p:cNvPr>
          <p:cNvSpPr txBox="1"/>
          <p:nvPr/>
        </p:nvSpPr>
        <p:spPr>
          <a:xfrm>
            <a:off x="3416394" y="2423443"/>
            <a:ext cx="752984" cy="646331"/>
          </a:xfrm>
          <a:prstGeom prst="rect">
            <a:avLst/>
          </a:prstGeom>
          <a:noFill/>
          <a:ln>
            <a:noFill/>
          </a:ln>
        </p:spPr>
        <p:txBody>
          <a:bodyPr wrap="square" rtlCol="0">
            <a:spAutoFit/>
          </a:bodyPr>
          <a:lstStyle/>
          <a:p>
            <a:pPr algn="ctr"/>
            <a:r>
              <a:rPr lang="en-US" sz="3600" dirty="0">
                <a:solidFill>
                  <a:srgbClr val="243782"/>
                </a:solidFill>
              </a:rPr>
              <a:t>≠</a:t>
            </a:r>
          </a:p>
        </p:txBody>
      </p:sp>
      <p:sp>
        <p:nvSpPr>
          <p:cNvPr id="54" name="TextBox 53">
            <a:extLst>
              <a:ext uri="{FF2B5EF4-FFF2-40B4-BE49-F238E27FC236}">
                <a16:creationId xmlns:a16="http://schemas.microsoft.com/office/drawing/2014/main" id="{3DFA8A49-2965-D2BD-6D5A-386B490EBEEB}"/>
              </a:ext>
            </a:extLst>
          </p:cNvPr>
          <p:cNvSpPr txBox="1"/>
          <p:nvPr/>
        </p:nvSpPr>
        <p:spPr>
          <a:xfrm>
            <a:off x="3416394" y="3105834"/>
            <a:ext cx="752984" cy="646331"/>
          </a:xfrm>
          <a:prstGeom prst="rect">
            <a:avLst/>
          </a:prstGeom>
          <a:noFill/>
          <a:ln>
            <a:noFill/>
          </a:ln>
        </p:spPr>
        <p:txBody>
          <a:bodyPr wrap="square" rtlCol="0">
            <a:spAutoFit/>
          </a:bodyPr>
          <a:lstStyle/>
          <a:p>
            <a:pPr algn="ctr"/>
            <a:r>
              <a:rPr lang="en-US" sz="3600" dirty="0">
                <a:solidFill>
                  <a:srgbClr val="243782"/>
                </a:solidFill>
              </a:rPr>
              <a:t>≠</a:t>
            </a:r>
          </a:p>
        </p:txBody>
      </p:sp>
      <p:sp>
        <p:nvSpPr>
          <p:cNvPr id="3" name="TextBox 2">
            <a:extLst>
              <a:ext uri="{FF2B5EF4-FFF2-40B4-BE49-F238E27FC236}">
                <a16:creationId xmlns:a16="http://schemas.microsoft.com/office/drawing/2014/main" id="{9B3BE882-98AE-C25B-2B7E-83DCB6C69940}"/>
              </a:ext>
            </a:extLst>
          </p:cNvPr>
          <p:cNvSpPr txBox="1"/>
          <p:nvPr/>
        </p:nvSpPr>
        <p:spPr>
          <a:xfrm>
            <a:off x="825062" y="1423555"/>
            <a:ext cx="1476622" cy="307777"/>
          </a:xfrm>
          <a:prstGeom prst="rect">
            <a:avLst/>
          </a:prstGeom>
          <a:noFill/>
        </p:spPr>
        <p:txBody>
          <a:bodyPr wrap="square" rtlCol="0">
            <a:spAutoFit/>
          </a:bodyPr>
          <a:lstStyle/>
          <a:p>
            <a:pPr algn="ctr"/>
            <a:r>
              <a:rPr lang="fr-BE" sz="1400" b="1" dirty="0"/>
              <a:t>Profil</a:t>
            </a:r>
            <a:endParaRPr lang="en-US" sz="1400" b="1" dirty="0"/>
          </a:p>
        </p:txBody>
      </p:sp>
      <p:sp>
        <p:nvSpPr>
          <p:cNvPr id="7" name="Rectangle 6">
            <a:extLst>
              <a:ext uri="{FF2B5EF4-FFF2-40B4-BE49-F238E27FC236}">
                <a16:creationId xmlns:a16="http://schemas.microsoft.com/office/drawing/2014/main" id="{F2013281-F263-DEBC-CE3A-DED9838229BD}"/>
              </a:ext>
            </a:extLst>
          </p:cNvPr>
          <p:cNvSpPr/>
          <p:nvPr/>
        </p:nvSpPr>
        <p:spPr>
          <a:xfrm>
            <a:off x="670604" y="1426703"/>
            <a:ext cx="1785538" cy="464309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D5E7ACF-07AC-335C-C4A4-5360693D468B}"/>
              </a:ext>
            </a:extLst>
          </p:cNvPr>
          <p:cNvSpPr/>
          <p:nvPr/>
        </p:nvSpPr>
        <p:spPr>
          <a:xfrm>
            <a:off x="2890083" y="1426703"/>
            <a:ext cx="1785538" cy="464309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553676F-DA5D-BE3D-0C44-6B4D08E21007}"/>
              </a:ext>
            </a:extLst>
          </p:cNvPr>
          <p:cNvSpPr/>
          <p:nvPr/>
        </p:nvSpPr>
        <p:spPr>
          <a:xfrm>
            <a:off x="5109562" y="1426703"/>
            <a:ext cx="1785538" cy="464309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8900F6F-2284-D5C0-8261-3E11C0C9DD81}"/>
              </a:ext>
            </a:extLst>
          </p:cNvPr>
          <p:cNvSpPr/>
          <p:nvPr/>
        </p:nvSpPr>
        <p:spPr>
          <a:xfrm>
            <a:off x="7329041" y="1426703"/>
            <a:ext cx="1785538" cy="464309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7B30D1A-5D21-06B0-5421-CA566148DF9E}"/>
              </a:ext>
            </a:extLst>
          </p:cNvPr>
          <p:cNvSpPr/>
          <p:nvPr/>
        </p:nvSpPr>
        <p:spPr>
          <a:xfrm>
            <a:off x="9548520" y="1426703"/>
            <a:ext cx="1785538" cy="464309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ZoneTexte 8">
            <a:extLst>
              <a:ext uri="{FF2B5EF4-FFF2-40B4-BE49-F238E27FC236}">
                <a16:creationId xmlns:a16="http://schemas.microsoft.com/office/drawing/2014/main" id="{97C76DFF-653D-7F46-0C8B-7B39546FBB72}"/>
              </a:ext>
            </a:extLst>
          </p:cNvPr>
          <p:cNvSpPr txBox="1"/>
          <p:nvPr/>
        </p:nvSpPr>
        <p:spPr>
          <a:xfrm>
            <a:off x="1231179" y="1777576"/>
            <a:ext cx="1176167" cy="369332"/>
          </a:xfrm>
          <a:prstGeom prst="rect">
            <a:avLst/>
          </a:prstGeom>
          <a:noFill/>
        </p:spPr>
        <p:txBody>
          <a:bodyPr wrap="square" rtlCol="0">
            <a:spAutoFit/>
          </a:bodyPr>
          <a:lstStyle/>
          <a:p>
            <a:r>
              <a:rPr lang="fr-BE" sz="900" dirty="0" err="1"/>
              <a:t>Craftsmen</a:t>
            </a:r>
            <a:r>
              <a:rPr lang="fr-BE" sz="900" dirty="0"/>
              <a:t> / </a:t>
            </a:r>
          </a:p>
          <a:p>
            <a:r>
              <a:rPr lang="fr-BE" sz="900" dirty="0"/>
              <a:t>Traders</a:t>
            </a:r>
            <a:endParaRPr lang="en-US" sz="900" dirty="0"/>
          </a:p>
        </p:txBody>
      </p:sp>
      <p:sp>
        <p:nvSpPr>
          <p:cNvPr id="66" name="ZoneTexte 11">
            <a:extLst>
              <a:ext uri="{FF2B5EF4-FFF2-40B4-BE49-F238E27FC236}">
                <a16:creationId xmlns:a16="http://schemas.microsoft.com/office/drawing/2014/main" id="{8D8026DE-E70A-458F-BBCC-254F708B9133}"/>
              </a:ext>
            </a:extLst>
          </p:cNvPr>
          <p:cNvSpPr txBox="1"/>
          <p:nvPr/>
        </p:nvSpPr>
        <p:spPr>
          <a:xfrm>
            <a:off x="1260376" y="4477943"/>
            <a:ext cx="1318631" cy="369332"/>
          </a:xfrm>
          <a:prstGeom prst="rect">
            <a:avLst/>
          </a:prstGeom>
          <a:noFill/>
        </p:spPr>
        <p:txBody>
          <a:bodyPr wrap="square" rtlCol="0">
            <a:spAutoFit/>
          </a:bodyPr>
          <a:lstStyle/>
          <a:p>
            <a:pPr algn="ctr"/>
            <a:r>
              <a:rPr lang="fr-BE" sz="900" dirty="0"/>
              <a:t>Small and Medium-</a:t>
            </a:r>
            <a:r>
              <a:rPr lang="fr-BE" sz="900" dirty="0" err="1"/>
              <a:t>sized</a:t>
            </a:r>
            <a:r>
              <a:rPr lang="fr-BE" sz="900" dirty="0"/>
              <a:t> </a:t>
            </a:r>
            <a:r>
              <a:rPr lang="fr-BE" sz="900" dirty="0" err="1"/>
              <a:t>Enterprises</a:t>
            </a:r>
            <a:endParaRPr lang="en-US" sz="900" dirty="0"/>
          </a:p>
        </p:txBody>
      </p:sp>
      <p:sp>
        <p:nvSpPr>
          <p:cNvPr id="67" name="ZoneTexte 14">
            <a:extLst>
              <a:ext uri="{FF2B5EF4-FFF2-40B4-BE49-F238E27FC236}">
                <a16:creationId xmlns:a16="http://schemas.microsoft.com/office/drawing/2014/main" id="{52835EFE-0F9F-474E-39F6-F07F34A6022F}"/>
              </a:ext>
            </a:extLst>
          </p:cNvPr>
          <p:cNvSpPr txBox="1"/>
          <p:nvPr/>
        </p:nvSpPr>
        <p:spPr>
          <a:xfrm>
            <a:off x="1359771" y="2696749"/>
            <a:ext cx="918982" cy="369332"/>
          </a:xfrm>
          <a:prstGeom prst="rect">
            <a:avLst/>
          </a:prstGeom>
          <a:noFill/>
        </p:spPr>
        <p:txBody>
          <a:bodyPr wrap="square" rtlCol="0">
            <a:spAutoFit/>
          </a:bodyPr>
          <a:lstStyle/>
          <a:p>
            <a:pPr algn="ctr"/>
            <a:r>
              <a:rPr lang="fr-BE" sz="900" dirty="0"/>
              <a:t>Liberal professions</a:t>
            </a:r>
            <a:endParaRPr lang="en-US" sz="900" dirty="0"/>
          </a:p>
        </p:txBody>
      </p:sp>
      <p:sp>
        <p:nvSpPr>
          <p:cNvPr id="68" name="ZoneTexte 17">
            <a:extLst>
              <a:ext uri="{FF2B5EF4-FFF2-40B4-BE49-F238E27FC236}">
                <a16:creationId xmlns:a16="http://schemas.microsoft.com/office/drawing/2014/main" id="{3F3DD97F-5ACD-0984-88E4-E9AAD0BFFC87}"/>
              </a:ext>
            </a:extLst>
          </p:cNvPr>
          <p:cNvSpPr txBox="1"/>
          <p:nvPr/>
        </p:nvSpPr>
        <p:spPr>
          <a:xfrm>
            <a:off x="1248783" y="3611423"/>
            <a:ext cx="1158563" cy="369332"/>
          </a:xfrm>
          <a:prstGeom prst="rect">
            <a:avLst/>
          </a:prstGeom>
          <a:noFill/>
        </p:spPr>
        <p:txBody>
          <a:bodyPr wrap="square" rtlCol="0">
            <a:spAutoFit/>
          </a:bodyPr>
          <a:lstStyle/>
          <a:p>
            <a:pPr algn="ctr"/>
            <a:r>
              <a:rPr lang="fr-BE" sz="900" dirty="0"/>
              <a:t>Very Small Businesses</a:t>
            </a:r>
            <a:endParaRPr lang="en-US" sz="900" dirty="0"/>
          </a:p>
        </p:txBody>
      </p:sp>
      <p:sp>
        <p:nvSpPr>
          <p:cNvPr id="69" name="ZoneTexte 20">
            <a:extLst>
              <a:ext uri="{FF2B5EF4-FFF2-40B4-BE49-F238E27FC236}">
                <a16:creationId xmlns:a16="http://schemas.microsoft.com/office/drawing/2014/main" id="{C1D93ACB-801E-CB42-B858-FF3E961B4FCE}"/>
              </a:ext>
            </a:extLst>
          </p:cNvPr>
          <p:cNvSpPr txBox="1"/>
          <p:nvPr/>
        </p:nvSpPr>
        <p:spPr>
          <a:xfrm>
            <a:off x="1458171" y="5511897"/>
            <a:ext cx="831367" cy="369332"/>
          </a:xfrm>
          <a:prstGeom prst="rect">
            <a:avLst/>
          </a:prstGeom>
          <a:noFill/>
        </p:spPr>
        <p:txBody>
          <a:bodyPr wrap="square" rtlCol="0">
            <a:spAutoFit/>
          </a:bodyPr>
          <a:lstStyle/>
          <a:p>
            <a:pPr algn="ctr"/>
            <a:r>
              <a:rPr lang="fr-BE" sz="900" dirty="0"/>
              <a:t>Key </a:t>
            </a:r>
            <a:r>
              <a:rPr lang="fr-BE" sz="900" dirty="0" err="1"/>
              <a:t>Accounts</a:t>
            </a:r>
            <a:endParaRPr lang="fr-BE" sz="900" dirty="0"/>
          </a:p>
        </p:txBody>
      </p:sp>
      <p:pic>
        <p:nvPicPr>
          <p:cNvPr id="71" name="Picture 2" descr="Plombiers Bruxelles: Dépannage plomberie &amp;amp;amp; urgence sanitaire">
            <a:extLst>
              <a:ext uri="{FF2B5EF4-FFF2-40B4-BE49-F238E27FC236}">
                <a16:creationId xmlns:a16="http://schemas.microsoft.com/office/drawing/2014/main" id="{EA194CA0-10C9-5E6C-CA7E-F41E0B82E6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062" y="1783769"/>
            <a:ext cx="423721" cy="59315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A picture containing person, person, dressed&#10;&#10;Description automatically generated">
            <a:extLst>
              <a:ext uri="{FF2B5EF4-FFF2-40B4-BE49-F238E27FC236}">
                <a16:creationId xmlns:a16="http://schemas.microsoft.com/office/drawing/2014/main" id="{1F899C47-5878-699E-77BE-9735D52BA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65" y="2446742"/>
            <a:ext cx="466963" cy="716009"/>
          </a:xfrm>
          <a:prstGeom prst="rect">
            <a:avLst/>
          </a:prstGeom>
        </p:spPr>
      </p:pic>
      <p:pic>
        <p:nvPicPr>
          <p:cNvPr id="74" name="Picture 73" descr="A group of people in suits&#10;&#10;Description automatically generated with low confidence">
            <a:extLst>
              <a:ext uri="{FF2B5EF4-FFF2-40B4-BE49-F238E27FC236}">
                <a16:creationId xmlns:a16="http://schemas.microsoft.com/office/drawing/2014/main" id="{8A6C140F-BC11-2EA1-952E-C71DB66C3A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81" r="1" b="35700"/>
          <a:stretch/>
        </p:blipFill>
        <p:spPr>
          <a:xfrm>
            <a:off x="776922" y="5287776"/>
            <a:ext cx="814812" cy="585091"/>
          </a:xfrm>
          <a:prstGeom prst="rect">
            <a:avLst/>
          </a:prstGeom>
        </p:spPr>
      </p:pic>
      <p:pic>
        <p:nvPicPr>
          <p:cNvPr id="75" name="Picture 74" descr="Two people smiling&#10;&#10;Description automatically generated with medium confidence">
            <a:extLst>
              <a:ext uri="{FF2B5EF4-FFF2-40B4-BE49-F238E27FC236}">
                <a16:creationId xmlns:a16="http://schemas.microsoft.com/office/drawing/2014/main" id="{1BA8A2A2-A055-18F5-5AF4-760A76F6A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63" y="4308072"/>
            <a:ext cx="638069" cy="548835"/>
          </a:xfrm>
          <a:prstGeom prst="rect">
            <a:avLst/>
          </a:prstGeom>
        </p:spPr>
      </p:pic>
      <p:sp>
        <p:nvSpPr>
          <p:cNvPr id="76" name="TextBox 75">
            <a:extLst>
              <a:ext uri="{FF2B5EF4-FFF2-40B4-BE49-F238E27FC236}">
                <a16:creationId xmlns:a16="http://schemas.microsoft.com/office/drawing/2014/main" id="{F14C9F64-7CC0-876E-CA7C-18BF1E70DF54}"/>
              </a:ext>
            </a:extLst>
          </p:cNvPr>
          <p:cNvSpPr txBox="1"/>
          <p:nvPr/>
        </p:nvSpPr>
        <p:spPr>
          <a:xfrm>
            <a:off x="1072342" y="2189854"/>
            <a:ext cx="684531" cy="646331"/>
          </a:xfrm>
          <a:prstGeom prst="rect">
            <a:avLst/>
          </a:prstGeom>
          <a:noFill/>
        </p:spPr>
        <p:txBody>
          <a:bodyPr wrap="square" rtlCol="0">
            <a:spAutoFit/>
          </a:bodyPr>
          <a:lstStyle/>
          <a:p>
            <a:pPr algn="ctr"/>
            <a:r>
              <a:rPr lang="en-US" sz="3600" dirty="0">
                <a:solidFill>
                  <a:srgbClr val="243782"/>
                </a:solidFill>
              </a:rPr>
              <a:t>≠</a:t>
            </a:r>
          </a:p>
        </p:txBody>
      </p:sp>
      <p:sp>
        <p:nvSpPr>
          <p:cNvPr id="77" name="TextBox 76">
            <a:extLst>
              <a:ext uri="{FF2B5EF4-FFF2-40B4-BE49-F238E27FC236}">
                <a16:creationId xmlns:a16="http://schemas.microsoft.com/office/drawing/2014/main" id="{300D28BE-2023-AAFA-CD2A-0D912CD236C9}"/>
              </a:ext>
            </a:extLst>
          </p:cNvPr>
          <p:cNvSpPr txBox="1"/>
          <p:nvPr/>
        </p:nvSpPr>
        <p:spPr>
          <a:xfrm>
            <a:off x="1072342" y="2965094"/>
            <a:ext cx="684531" cy="646331"/>
          </a:xfrm>
          <a:prstGeom prst="rect">
            <a:avLst/>
          </a:prstGeom>
          <a:noFill/>
        </p:spPr>
        <p:txBody>
          <a:bodyPr wrap="square" rtlCol="0">
            <a:spAutoFit/>
          </a:bodyPr>
          <a:lstStyle/>
          <a:p>
            <a:pPr algn="ctr"/>
            <a:r>
              <a:rPr lang="en-US" sz="3600" dirty="0">
                <a:solidFill>
                  <a:srgbClr val="243782"/>
                </a:solidFill>
              </a:rPr>
              <a:t>≠</a:t>
            </a:r>
          </a:p>
        </p:txBody>
      </p:sp>
      <p:sp>
        <p:nvSpPr>
          <p:cNvPr id="78" name="TextBox 77">
            <a:extLst>
              <a:ext uri="{FF2B5EF4-FFF2-40B4-BE49-F238E27FC236}">
                <a16:creationId xmlns:a16="http://schemas.microsoft.com/office/drawing/2014/main" id="{EF0E89CA-3B3C-7E46-9F29-6C57FA24A3B2}"/>
              </a:ext>
            </a:extLst>
          </p:cNvPr>
          <p:cNvSpPr txBox="1"/>
          <p:nvPr/>
        </p:nvSpPr>
        <p:spPr>
          <a:xfrm>
            <a:off x="1072342" y="3836647"/>
            <a:ext cx="684531" cy="646331"/>
          </a:xfrm>
          <a:prstGeom prst="rect">
            <a:avLst/>
          </a:prstGeom>
          <a:noFill/>
        </p:spPr>
        <p:txBody>
          <a:bodyPr wrap="square" rtlCol="0">
            <a:spAutoFit/>
          </a:bodyPr>
          <a:lstStyle/>
          <a:p>
            <a:pPr algn="ctr"/>
            <a:r>
              <a:rPr lang="en-US" sz="3600" dirty="0">
                <a:solidFill>
                  <a:srgbClr val="243782"/>
                </a:solidFill>
              </a:rPr>
              <a:t>≠</a:t>
            </a:r>
          </a:p>
        </p:txBody>
      </p:sp>
      <p:sp>
        <p:nvSpPr>
          <p:cNvPr id="79" name="TextBox 78">
            <a:extLst>
              <a:ext uri="{FF2B5EF4-FFF2-40B4-BE49-F238E27FC236}">
                <a16:creationId xmlns:a16="http://schemas.microsoft.com/office/drawing/2014/main" id="{2FA38FEC-4CF2-34E1-B184-BF57813381F3}"/>
              </a:ext>
            </a:extLst>
          </p:cNvPr>
          <p:cNvSpPr txBox="1"/>
          <p:nvPr/>
        </p:nvSpPr>
        <p:spPr>
          <a:xfrm>
            <a:off x="1072342" y="4799697"/>
            <a:ext cx="684531" cy="646331"/>
          </a:xfrm>
          <a:prstGeom prst="rect">
            <a:avLst/>
          </a:prstGeom>
          <a:noFill/>
        </p:spPr>
        <p:txBody>
          <a:bodyPr wrap="square" rtlCol="0">
            <a:spAutoFit/>
          </a:bodyPr>
          <a:lstStyle/>
          <a:p>
            <a:pPr algn="ctr"/>
            <a:r>
              <a:rPr lang="en-US" sz="3600" dirty="0">
                <a:solidFill>
                  <a:srgbClr val="243782"/>
                </a:solidFill>
              </a:rPr>
              <a:t>≠</a:t>
            </a:r>
          </a:p>
        </p:txBody>
      </p:sp>
      <p:pic>
        <p:nvPicPr>
          <p:cNvPr id="80" name="Picture 2" descr="Industrail Engineer PNG Image - PurePNG | Free transparent CC0 PNG Image  Library">
            <a:extLst>
              <a:ext uri="{FF2B5EF4-FFF2-40B4-BE49-F238E27FC236}">
                <a16:creationId xmlns:a16="http://schemas.microsoft.com/office/drawing/2014/main" id="{E7130D83-73C6-E354-7DF6-2686D26843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926" y="3438408"/>
            <a:ext cx="609992" cy="5555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hape&#10;&#10;Description automatically generated with low confidence">
            <a:extLst>
              <a:ext uri="{FF2B5EF4-FFF2-40B4-BE49-F238E27FC236}">
                <a16:creationId xmlns:a16="http://schemas.microsoft.com/office/drawing/2014/main" id="{07ABD790-C9CB-0A5C-B1AF-590B76F2D5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227" y="3116071"/>
            <a:ext cx="897117" cy="897117"/>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27025095-9992-5BD0-E139-9C88965D0D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9414" y="2169235"/>
            <a:ext cx="821720" cy="821720"/>
          </a:xfrm>
          <a:prstGeom prst="rect">
            <a:avLst/>
          </a:prstGeom>
        </p:spPr>
      </p:pic>
      <p:sp>
        <p:nvSpPr>
          <p:cNvPr id="81" name="TextBox 80">
            <a:extLst>
              <a:ext uri="{FF2B5EF4-FFF2-40B4-BE49-F238E27FC236}">
                <a16:creationId xmlns:a16="http://schemas.microsoft.com/office/drawing/2014/main" id="{A22599AB-8C90-3FC1-B9F9-CEF7C26A5A1D}"/>
              </a:ext>
            </a:extLst>
          </p:cNvPr>
          <p:cNvSpPr txBox="1"/>
          <p:nvPr/>
        </p:nvSpPr>
        <p:spPr>
          <a:xfrm>
            <a:off x="5620839" y="2746608"/>
            <a:ext cx="752984" cy="646331"/>
          </a:xfrm>
          <a:prstGeom prst="rect">
            <a:avLst/>
          </a:prstGeom>
          <a:noFill/>
          <a:ln>
            <a:noFill/>
          </a:ln>
        </p:spPr>
        <p:txBody>
          <a:bodyPr wrap="square" rtlCol="0">
            <a:spAutoFit/>
          </a:bodyPr>
          <a:lstStyle/>
          <a:p>
            <a:pPr algn="ctr"/>
            <a:r>
              <a:rPr lang="en-US" sz="3600" dirty="0">
                <a:solidFill>
                  <a:srgbClr val="243782"/>
                </a:solidFill>
              </a:rPr>
              <a:t>≠</a:t>
            </a:r>
          </a:p>
        </p:txBody>
      </p:sp>
      <p:pic>
        <p:nvPicPr>
          <p:cNvPr id="82" name="Picture 81" descr="Shape&#10;&#10;Description automatically generated with low confidence">
            <a:extLst>
              <a:ext uri="{FF2B5EF4-FFF2-40B4-BE49-F238E27FC236}">
                <a16:creationId xmlns:a16="http://schemas.microsoft.com/office/drawing/2014/main" id="{C587CC7C-D4B7-3F0C-4A3C-0AAAED7AEB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7314" y="2169235"/>
            <a:ext cx="821720" cy="821720"/>
          </a:xfrm>
          <a:prstGeom prst="rect">
            <a:avLst/>
          </a:prstGeom>
        </p:spPr>
      </p:pic>
      <p:sp>
        <p:nvSpPr>
          <p:cNvPr id="83" name="TextBox 82">
            <a:extLst>
              <a:ext uri="{FF2B5EF4-FFF2-40B4-BE49-F238E27FC236}">
                <a16:creationId xmlns:a16="http://schemas.microsoft.com/office/drawing/2014/main" id="{576FB49E-469D-1EF2-843E-1029A7CC506F}"/>
              </a:ext>
            </a:extLst>
          </p:cNvPr>
          <p:cNvSpPr txBox="1"/>
          <p:nvPr/>
        </p:nvSpPr>
        <p:spPr>
          <a:xfrm>
            <a:off x="7868739" y="2746608"/>
            <a:ext cx="752984" cy="646331"/>
          </a:xfrm>
          <a:prstGeom prst="rect">
            <a:avLst/>
          </a:prstGeom>
          <a:noFill/>
          <a:ln>
            <a:noFill/>
          </a:ln>
        </p:spPr>
        <p:txBody>
          <a:bodyPr wrap="square" rtlCol="0">
            <a:spAutoFit/>
          </a:bodyPr>
          <a:lstStyle/>
          <a:p>
            <a:pPr algn="ctr"/>
            <a:r>
              <a:rPr lang="en-US" sz="3600" dirty="0">
                <a:solidFill>
                  <a:srgbClr val="243782"/>
                </a:solidFill>
              </a:rPr>
              <a:t>≠</a:t>
            </a:r>
          </a:p>
        </p:txBody>
      </p:sp>
      <p:pic>
        <p:nvPicPr>
          <p:cNvPr id="84" name="Picture 83" descr="Shape&#10;&#10;Description automatically generated with low confidence">
            <a:extLst>
              <a:ext uri="{FF2B5EF4-FFF2-40B4-BE49-F238E27FC236}">
                <a16:creationId xmlns:a16="http://schemas.microsoft.com/office/drawing/2014/main" id="{9406C932-5ECF-855C-6C8B-221A0343E3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87103" y="3336325"/>
            <a:ext cx="468649" cy="468649"/>
          </a:xfrm>
          <a:prstGeom prst="rect">
            <a:avLst/>
          </a:prstGeom>
        </p:spPr>
      </p:pic>
      <p:pic>
        <p:nvPicPr>
          <p:cNvPr id="85" name="Picture 84" descr="Shape&#10;&#10;Description automatically generated with low confidence">
            <a:extLst>
              <a:ext uri="{FF2B5EF4-FFF2-40B4-BE49-F238E27FC236}">
                <a16:creationId xmlns:a16="http://schemas.microsoft.com/office/drawing/2014/main" id="{3D2B25C7-8C3F-E2E6-BE0F-5E03135E3E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7388" y="3336325"/>
            <a:ext cx="468649" cy="468649"/>
          </a:xfrm>
          <a:prstGeom prst="rect">
            <a:avLst/>
          </a:prstGeom>
        </p:spPr>
      </p:pic>
      <p:pic>
        <p:nvPicPr>
          <p:cNvPr id="86" name="Picture 85" descr="Shape&#10;&#10;Description automatically generated with low confidence">
            <a:extLst>
              <a:ext uri="{FF2B5EF4-FFF2-40B4-BE49-F238E27FC236}">
                <a16:creationId xmlns:a16="http://schemas.microsoft.com/office/drawing/2014/main" id="{EBF737F3-E013-6311-E3D9-188824E98F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87103" y="3757717"/>
            <a:ext cx="468649" cy="468649"/>
          </a:xfrm>
          <a:prstGeom prst="rect">
            <a:avLst/>
          </a:prstGeom>
        </p:spPr>
      </p:pic>
      <p:pic>
        <p:nvPicPr>
          <p:cNvPr id="87" name="Picture 86" descr="Shape&#10;&#10;Description automatically generated with low confidence">
            <a:extLst>
              <a:ext uri="{FF2B5EF4-FFF2-40B4-BE49-F238E27FC236}">
                <a16:creationId xmlns:a16="http://schemas.microsoft.com/office/drawing/2014/main" id="{98E5D9B3-548E-18EF-5EAF-B4797CC12F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7388" y="3757717"/>
            <a:ext cx="468649" cy="468649"/>
          </a:xfrm>
          <a:prstGeom prst="rect">
            <a:avLst/>
          </a:prstGeom>
        </p:spPr>
      </p:pic>
      <p:sp>
        <p:nvSpPr>
          <p:cNvPr id="14" name="Arrow: Right 13">
            <a:extLst>
              <a:ext uri="{FF2B5EF4-FFF2-40B4-BE49-F238E27FC236}">
                <a16:creationId xmlns:a16="http://schemas.microsoft.com/office/drawing/2014/main" id="{9F2F508C-2A4D-FB6B-2ECE-AF7B8AEF8D9C}"/>
              </a:ext>
            </a:extLst>
          </p:cNvPr>
          <p:cNvSpPr/>
          <p:nvPr/>
        </p:nvSpPr>
        <p:spPr>
          <a:xfrm>
            <a:off x="1995922" y="5854782"/>
            <a:ext cx="443457" cy="2912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9" name="Picture 88" descr="Shape&#10;&#10;Description automatically generated with low confidence">
            <a:extLst>
              <a:ext uri="{FF2B5EF4-FFF2-40B4-BE49-F238E27FC236}">
                <a16:creationId xmlns:a16="http://schemas.microsoft.com/office/drawing/2014/main" id="{A4BA029E-763A-5844-E3D2-8CC3050076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0837" y="2177779"/>
            <a:ext cx="547457" cy="547457"/>
          </a:xfrm>
          <a:prstGeom prst="rect">
            <a:avLst/>
          </a:prstGeom>
        </p:spPr>
      </p:pic>
      <p:sp>
        <p:nvSpPr>
          <p:cNvPr id="90" name="ZoneTexte 8">
            <a:extLst>
              <a:ext uri="{FF2B5EF4-FFF2-40B4-BE49-F238E27FC236}">
                <a16:creationId xmlns:a16="http://schemas.microsoft.com/office/drawing/2014/main" id="{B8299DF9-AF6D-30AB-763E-30D1F7A3E400}"/>
              </a:ext>
            </a:extLst>
          </p:cNvPr>
          <p:cNvSpPr txBox="1"/>
          <p:nvPr/>
        </p:nvSpPr>
        <p:spPr>
          <a:xfrm>
            <a:off x="10142998" y="2317120"/>
            <a:ext cx="1176167" cy="230832"/>
          </a:xfrm>
          <a:prstGeom prst="rect">
            <a:avLst/>
          </a:prstGeom>
          <a:noFill/>
        </p:spPr>
        <p:txBody>
          <a:bodyPr wrap="square" rtlCol="0">
            <a:spAutoFit/>
          </a:bodyPr>
          <a:lstStyle/>
          <a:p>
            <a:pPr algn="ctr"/>
            <a:r>
              <a:rPr lang="fr-BE" sz="900" dirty="0" err="1"/>
              <a:t>Vehicle</a:t>
            </a:r>
            <a:endParaRPr lang="fr-BE" sz="900" dirty="0"/>
          </a:p>
        </p:txBody>
      </p:sp>
      <p:sp>
        <p:nvSpPr>
          <p:cNvPr id="91" name="TextBox 90">
            <a:extLst>
              <a:ext uri="{FF2B5EF4-FFF2-40B4-BE49-F238E27FC236}">
                <a16:creationId xmlns:a16="http://schemas.microsoft.com/office/drawing/2014/main" id="{760F80C5-A5C4-6EE7-B61E-734990B84457}"/>
              </a:ext>
            </a:extLst>
          </p:cNvPr>
          <p:cNvSpPr txBox="1"/>
          <p:nvPr/>
        </p:nvSpPr>
        <p:spPr>
          <a:xfrm>
            <a:off x="10054582" y="2438741"/>
            <a:ext cx="684531" cy="646331"/>
          </a:xfrm>
          <a:prstGeom prst="rect">
            <a:avLst/>
          </a:prstGeom>
          <a:noFill/>
        </p:spPr>
        <p:txBody>
          <a:bodyPr wrap="square" rtlCol="0">
            <a:spAutoFit/>
          </a:bodyPr>
          <a:lstStyle/>
          <a:p>
            <a:pPr algn="ctr"/>
            <a:r>
              <a:rPr lang="en-US" sz="3600" dirty="0">
                <a:solidFill>
                  <a:srgbClr val="243782"/>
                </a:solidFill>
              </a:rPr>
              <a:t>+</a:t>
            </a:r>
          </a:p>
        </p:txBody>
      </p:sp>
      <p:pic>
        <p:nvPicPr>
          <p:cNvPr id="92" name="Image 61" descr="Capture d’écran">
            <a:extLst>
              <a:ext uri="{FF2B5EF4-FFF2-40B4-BE49-F238E27FC236}">
                <a16:creationId xmlns:a16="http://schemas.microsoft.com/office/drawing/2014/main" id="{D3031615-8C59-CDC4-F5A4-32E4C3B860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22704" y="5000636"/>
            <a:ext cx="503722" cy="523221"/>
          </a:xfrm>
          <a:prstGeom prst="ellipse">
            <a:avLst/>
          </a:prstGeom>
        </p:spPr>
      </p:pic>
      <p:pic>
        <p:nvPicPr>
          <p:cNvPr id="93" name="Picture 92">
            <a:extLst>
              <a:ext uri="{FF2B5EF4-FFF2-40B4-BE49-F238E27FC236}">
                <a16:creationId xmlns:a16="http://schemas.microsoft.com/office/drawing/2014/main" id="{A11ECA8B-2988-BC27-2093-61F58A732E25}"/>
              </a:ext>
            </a:extLst>
          </p:cNvPr>
          <p:cNvPicPr>
            <a:picLocks noChangeAspect="1"/>
          </p:cNvPicPr>
          <p:nvPr/>
        </p:nvPicPr>
        <p:blipFill>
          <a:blip r:embed="rId13"/>
          <a:stretch>
            <a:fillRect/>
          </a:stretch>
        </p:blipFill>
        <p:spPr>
          <a:xfrm>
            <a:off x="9659585" y="2895346"/>
            <a:ext cx="429961" cy="339216"/>
          </a:xfrm>
          <a:prstGeom prst="rect">
            <a:avLst/>
          </a:prstGeom>
        </p:spPr>
      </p:pic>
      <p:pic>
        <p:nvPicPr>
          <p:cNvPr id="94" name="Picture 4" descr="Image associée">
            <a:extLst>
              <a:ext uri="{FF2B5EF4-FFF2-40B4-BE49-F238E27FC236}">
                <a16:creationId xmlns:a16="http://schemas.microsoft.com/office/drawing/2014/main" id="{C74D7D18-7BE7-B112-94F4-81EE3E11B3B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71282" y="4305241"/>
            <a:ext cx="406566" cy="406566"/>
          </a:xfrm>
          <a:prstGeom prst="rect">
            <a:avLst/>
          </a:prstGeom>
          <a:noFill/>
          <a:extLst>
            <a:ext uri="{909E8E84-426E-40DD-AFC4-6F175D3DCCD1}">
              <a14:hiddenFill xmlns:a14="http://schemas.microsoft.com/office/drawing/2010/main">
                <a:solidFill>
                  <a:srgbClr val="FFFFFF"/>
                </a:solidFill>
              </a14:hiddenFill>
            </a:ext>
          </a:extLst>
        </p:spPr>
      </p:pic>
      <p:pic>
        <p:nvPicPr>
          <p:cNvPr id="95" name="Graphique 16" descr="Mécanicien avec un remplissage uni">
            <a:extLst>
              <a:ext uri="{FF2B5EF4-FFF2-40B4-BE49-F238E27FC236}">
                <a16:creationId xmlns:a16="http://schemas.microsoft.com/office/drawing/2014/main" id="{87B26915-C8ED-D990-D5CA-33BE116405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57027" y="3556340"/>
            <a:ext cx="435077" cy="435077"/>
          </a:xfrm>
          <a:prstGeom prst="rect">
            <a:avLst/>
          </a:prstGeom>
        </p:spPr>
      </p:pic>
      <p:sp>
        <p:nvSpPr>
          <p:cNvPr id="96" name="ZoneTexte 8">
            <a:extLst>
              <a:ext uri="{FF2B5EF4-FFF2-40B4-BE49-F238E27FC236}">
                <a16:creationId xmlns:a16="http://schemas.microsoft.com/office/drawing/2014/main" id="{69A75125-3404-3D26-BC40-2D283CC0147E}"/>
              </a:ext>
            </a:extLst>
          </p:cNvPr>
          <p:cNvSpPr txBox="1"/>
          <p:nvPr/>
        </p:nvSpPr>
        <p:spPr>
          <a:xfrm>
            <a:off x="10142998" y="2939191"/>
            <a:ext cx="1176167" cy="230832"/>
          </a:xfrm>
          <a:prstGeom prst="rect">
            <a:avLst/>
          </a:prstGeom>
          <a:noFill/>
        </p:spPr>
        <p:txBody>
          <a:bodyPr wrap="square" rtlCol="0">
            <a:spAutoFit/>
          </a:bodyPr>
          <a:lstStyle/>
          <a:p>
            <a:pPr algn="ctr"/>
            <a:r>
              <a:rPr lang="fr-BE" sz="900" dirty="0" err="1"/>
              <a:t>Financing</a:t>
            </a:r>
            <a:endParaRPr lang="fr-BE" sz="900" dirty="0"/>
          </a:p>
        </p:txBody>
      </p:sp>
      <p:sp>
        <p:nvSpPr>
          <p:cNvPr id="97" name="TextBox 96">
            <a:extLst>
              <a:ext uri="{FF2B5EF4-FFF2-40B4-BE49-F238E27FC236}">
                <a16:creationId xmlns:a16="http://schemas.microsoft.com/office/drawing/2014/main" id="{85E82D98-6135-2762-E147-782AD9B442F9}"/>
              </a:ext>
            </a:extLst>
          </p:cNvPr>
          <p:cNvSpPr txBox="1"/>
          <p:nvPr/>
        </p:nvSpPr>
        <p:spPr>
          <a:xfrm>
            <a:off x="10054582" y="3085072"/>
            <a:ext cx="684531" cy="646331"/>
          </a:xfrm>
          <a:prstGeom prst="rect">
            <a:avLst/>
          </a:prstGeom>
          <a:noFill/>
        </p:spPr>
        <p:txBody>
          <a:bodyPr wrap="square" rtlCol="0">
            <a:spAutoFit/>
          </a:bodyPr>
          <a:lstStyle/>
          <a:p>
            <a:pPr algn="ctr"/>
            <a:r>
              <a:rPr lang="en-US" sz="3600" dirty="0">
                <a:solidFill>
                  <a:srgbClr val="243782"/>
                </a:solidFill>
              </a:rPr>
              <a:t>+</a:t>
            </a:r>
          </a:p>
        </p:txBody>
      </p:sp>
      <p:sp>
        <p:nvSpPr>
          <p:cNvPr id="98" name="ZoneTexte 8">
            <a:extLst>
              <a:ext uri="{FF2B5EF4-FFF2-40B4-BE49-F238E27FC236}">
                <a16:creationId xmlns:a16="http://schemas.microsoft.com/office/drawing/2014/main" id="{8AC96839-D923-1865-CD79-CE6CD24C6B76}"/>
              </a:ext>
            </a:extLst>
          </p:cNvPr>
          <p:cNvSpPr txBox="1"/>
          <p:nvPr/>
        </p:nvSpPr>
        <p:spPr>
          <a:xfrm>
            <a:off x="10142998" y="3585522"/>
            <a:ext cx="1176167" cy="230832"/>
          </a:xfrm>
          <a:prstGeom prst="rect">
            <a:avLst/>
          </a:prstGeom>
          <a:noFill/>
        </p:spPr>
        <p:txBody>
          <a:bodyPr wrap="square" rtlCol="0">
            <a:spAutoFit/>
          </a:bodyPr>
          <a:lstStyle/>
          <a:p>
            <a:pPr algn="ctr"/>
            <a:r>
              <a:rPr lang="fr-BE" sz="900" dirty="0"/>
              <a:t>Services</a:t>
            </a:r>
          </a:p>
        </p:txBody>
      </p:sp>
      <p:sp>
        <p:nvSpPr>
          <p:cNvPr id="99" name="TextBox 98">
            <a:extLst>
              <a:ext uri="{FF2B5EF4-FFF2-40B4-BE49-F238E27FC236}">
                <a16:creationId xmlns:a16="http://schemas.microsoft.com/office/drawing/2014/main" id="{E340D8B4-11CA-9176-E572-946B50EAF661}"/>
              </a:ext>
            </a:extLst>
          </p:cNvPr>
          <p:cNvSpPr txBox="1"/>
          <p:nvPr/>
        </p:nvSpPr>
        <p:spPr>
          <a:xfrm>
            <a:off x="10054582" y="3845536"/>
            <a:ext cx="684531" cy="646331"/>
          </a:xfrm>
          <a:prstGeom prst="rect">
            <a:avLst/>
          </a:prstGeom>
          <a:noFill/>
        </p:spPr>
        <p:txBody>
          <a:bodyPr wrap="square" rtlCol="0">
            <a:spAutoFit/>
          </a:bodyPr>
          <a:lstStyle/>
          <a:p>
            <a:pPr algn="ctr"/>
            <a:r>
              <a:rPr lang="en-US" sz="3600" dirty="0">
                <a:solidFill>
                  <a:srgbClr val="243782"/>
                </a:solidFill>
              </a:rPr>
              <a:t>+</a:t>
            </a:r>
          </a:p>
        </p:txBody>
      </p:sp>
      <p:sp>
        <p:nvSpPr>
          <p:cNvPr id="100" name="ZoneTexte 8">
            <a:extLst>
              <a:ext uri="{FF2B5EF4-FFF2-40B4-BE49-F238E27FC236}">
                <a16:creationId xmlns:a16="http://schemas.microsoft.com/office/drawing/2014/main" id="{868F1557-2293-FB5C-0E31-AA7E6F0CA5F2}"/>
              </a:ext>
            </a:extLst>
          </p:cNvPr>
          <p:cNvSpPr txBox="1"/>
          <p:nvPr/>
        </p:nvSpPr>
        <p:spPr>
          <a:xfrm>
            <a:off x="10142998" y="4336825"/>
            <a:ext cx="1176167" cy="230832"/>
          </a:xfrm>
          <a:prstGeom prst="rect">
            <a:avLst/>
          </a:prstGeom>
          <a:noFill/>
        </p:spPr>
        <p:txBody>
          <a:bodyPr wrap="square" rtlCol="0">
            <a:spAutoFit/>
          </a:bodyPr>
          <a:lstStyle/>
          <a:p>
            <a:pPr algn="ctr"/>
            <a:r>
              <a:rPr lang="fr-BE" sz="900" dirty="0"/>
              <a:t>Management</a:t>
            </a:r>
          </a:p>
        </p:txBody>
      </p:sp>
      <p:sp>
        <p:nvSpPr>
          <p:cNvPr id="101" name="TextBox 100">
            <a:extLst>
              <a:ext uri="{FF2B5EF4-FFF2-40B4-BE49-F238E27FC236}">
                <a16:creationId xmlns:a16="http://schemas.microsoft.com/office/drawing/2014/main" id="{94B729C7-20AD-E353-48D5-B504201A9452}"/>
              </a:ext>
            </a:extLst>
          </p:cNvPr>
          <p:cNvSpPr txBox="1"/>
          <p:nvPr/>
        </p:nvSpPr>
        <p:spPr>
          <a:xfrm>
            <a:off x="10054582" y="4672401"/>
            <a:ext cx="684531" cy="646331"/>
          </a:xfrm>
          <a:prstGeom prst="rect">
            <a:avLst/>
          </a:prstGeom>
          <a:noFill/>
        </p:spPr>
        <p:txBody>
          <a:bodyPr wrap="square" rtlCol="0">
            <a:spAutoFit/>
          </a:bodyPr>
          <a:lstStyle/>
          <a:p>
            <a:pPr algn="ctr"/>
            <a:r>
              <a:rPr lang="en-US" sz="3600" dirty="0">
                <a:solidFill>
                  <a:srgbClr val="243782"/>
                </a:solidFill>
              </a:rPr>
              <a:t>+</a:t>
            </a:r>
          </a:p>
        </p:txBody>
      </p:sp>
      <p:sp>
        <p:nvSpPr>
          <p:cNvPr id="102" name="ZoneTexte 8">
            <a:extLst>
              <a:ext uri="{FF2B5EF4-FFF2-40B4-BE49-F238E27FC236}">
                <a16:creationId xmlns:a16="http://schemas.microsoft.com/office/drawing/2014/main" id="{8718F3AC-67F4-9701-E15A-BB9556022425}"/>
              </a:ext>
            </a:extLst>
          </p:cNvPr>
          <p:cNvSpPr txBox="1"/>
          <p:nvPr/>
        </p:nvSpPr>
        <p:spPr>
          <a:xfrm>
            <a:off x="10142998" y="5150817"/>
            <a:ext cx="1176167" cy="230832"/>
          </a:xfrm>
          <a:prstGeom prst="rect">
            <a:avLst/>
          </a:prstGeom>
          <a:noFill/>
        </p:spPr>
        <p:txBody>
          <a:bodyPr wrap="square" rtlCol="0">
            <a:spAutoFit/>
          </a:bodyPr>
          <a:lstStyle/>
          <a:p>
            <a:pPr algn="ctr"/>
            <a:r>
              <a:rPr lang="fr-BE" sz="900" dirty="0" err="1"/>
              <a:t>Your</a:t>
            </a:r>
            <a:r>
              <a:rPr lang="fr-BE" sz="900" dirty="0"/>
              <a:t> </a:t>
            </a:r>
            <a:r>
              <a:rPr lang="fr-BE" sz="900" dirty="0" err="1"/>
              <a:t>advice</a:t>
            </a:r>
            <a:endParaRPr lang="fr-BE" sz="900" dirty="0"/>
          </a:p>
        </p:txBody>
      </p:sp>
      <p:sp>
        <p:nvSpPr>
          <p:cNvPr id="103" name="Arrow: Right 102">
            <a:extLst>
              <a:ext uri="{FF2B5EF4-FFF2-40B4-BE49-F238E27FC236}">
                <a16:creationId xmlns:a16="http://schemas.microsoft.com/office/drawing/2014/main" id="{B8863331-254E-49EB-B480-D9161F49A1B7}"/>
              </a:ext>
            </a:extLst>
          </p:cNvPr>
          <p:cNvSpPr/>
          <p:nvPr/>
        </p:nvSpPr>
        <p:spPr>
          <a:xfrm>
            <a:off x="4236319" y="5872066"/>
            <a:ext cx="443457" cy="2912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4" name="Arrow: Right 103">
            <a:extLst>
              <a:ext uri="{FF2B5EF4-FFF2-40B4-BE49-F238E27FC236}">
                <a16:creationId xmlns:a16="http://schemas.microsoft.com/office/drawing/2014/main" id="{A4DD602D-EE96-91D1-51BC-63DC99842E56}"/>
              </a:ext>
            </a:extLst>
          </p:cNvPr>
          <p:cNvSpPr/>
          <p:nvPr/>
        </p:nvSpPr>
        <p:spPr>
          <a:xfrm>
            <a:off x="6462844" y="5851134"/>
            <a:ext cx="443457" cy="2912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Arrow: Right 104">
            <a:extLst>
              <a:ext uri="{FF2B5EF4-FFF2-40B4-BE49-F238E27FC236}">
                <a16:creationId xmlns:a16="http://schemas.microsoft.com/office/drawing/2014/main" id="{E6123834-097D-C7B3-22EA-67F0D6439BE9}"/>
              </a:ext>
            </a:extLst>
          </p:cNvPr>
          <p:cNvSpPr/>
          <p:nvPr/>
        </p:nvSpPr>
        <p:spPr>
          <a:xfrm>
            <a:off x="8703241" y="5868418"/>
            <a:ext cx="443457" cy="29121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E3A494FD-3CCD-737B-ADD3-7B3DCDD8E26C}"/>
              </a:ext>
            </a:extLst>
          </p:cNvPr>
          <p:cNvSpPr/>
          <p:nvPr/>
        </p:nvSpPr>
        <p:spPr>
          <a:xfrm>
            <a:off x="670604" y="1423555"/>
            <a:ext cx="1768775" cy="32864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a:latin typeface="+mj-lt"/>
              </a:rPr>
              <a:t>Profile</a:t>
            </a:r>
            <a:endParaRPr lang="en-US" b="1" dirty="0">
              <a:latin typeface="+mj-lt"/>
            </a:endParaRPr>
          </a:p>
        </p:txBody>
      </p:sp>
      <p:sp>
        <p:nvSpPr>
          <p:cNvPr id="108" name="Rectangle 107">
            <a:extLst>
              <a:ext uri="{FF2B5EF4-FFF2-40B4-BE49-F238E27FC236}">
                <a16:creationId xmlns:a16="http://schemas.microsoft.com/office/drawing/2014/main" id="{0070387C-B165-CBF6-C7FA-CF21B9E65C26}"/>
              </a:ext>
            </a:extLst>
          </p:cNvPr>
          <p:cNvSpPr/>
          <p:nvPr/>
        </p:nvSpPr>
        <p:spPr>
          <a:xfrm>
            <a:off x="2910205" y="1423555"/>
            <a:ext cx="1768775" cy="32864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err="1">
                <a:latin typeface="+mj-lt"/>
              </a:rPr>
              <a:t>Role</a:t>
            </a:r>
            <a:endParaRPr lang="en-US" b="1" dirty="0">
              <a:latin typeface="+mj-lt"/>
            </a:endParaRPr>
          </a:p>
        </p:txBody>
      </p:sp>
      <p:sp>
        <p:nvSpPr>
          <p:cNvPr id="109" name="Rectangle 108">
            <a:extLst>
              <a:ext uri="{FF2B5EF4-FFF2-40B4-BE49-F238E27FC236}">
                <a16:creationId xmlns:a16="http://schemas.microsoft.com/office/drawing/2014/main" id="{BDCE229A-E3DC-CA76-FA9F-0CFCB289E3DC}"/>
              </a:ext>
            </a:extLst>
          </p:cNvPr>
          <p:cNvSpPr/>
          <p:nvPr/>
        </p:nvSpPr>
        <p:spPr>
          <a:xfrm>
            <a:off x="5113224" y="1438604"/>
            <a:ext cx="1768775" cy="32864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err="1">
                <a:latin typeface="+mj-lt"/>
              </a:rPr>
              <a:t>Needs</a:t>
            </a:r>
            <a:endParaRPr lang="en-US" b="1" dirty="0">
              <a:latin typeface="+mj-lt"/>
            </a:endParaRPr>
          </a:p>
        </p:txBody>
      </p:sp>
      <p:sp>
        <p:nvSpPr>
          <p:cNvPr id="110" name="Rectangle 109">
            <a:extLst>
              <a:ext uri="{FF2B5EF4-FFF2-40B4-BE49-F238E27FC236}">
                <a16:creationId xmlns:a16="http://schemas.microsoft.com/office/drawing/2014/main" id="{32FC25E7-3591-7819-3126-3D4A209DBEE2}"/>
              </a:ext>
            </a:extLst>
          </p:cNvPr>
          <p:cNvSpPr/>
          <p:nvPr/>
        </p:nvSpPr>
        <p:spPr>
          <a:xfrm>
            <a:off x="7352825" y="1438604"/>
            <a:ext cx="1768775" cy="32864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a:latin typeface="+mj-lt"/>
              </a:rPr>
              <a:t>Fleet size</a:t>
            </a:r>
            <a:endParaRPr lang="en-US" b="1" dirty="0">
              <a:latin typeface="+mj-lt"/>
            </a:endParaRPr>
          </a:p>
        </p:txBody>
      </p:sp>
      <p:sp>
        <p:nvSpPr>
          <p:cNvPr id="111" name="Rectangle 110">
            <a:extLst>
              <a:ext uri="{FF2B5EF4-FFF2-40B4-BE49-F238E27FC236}">
                <a16:creationId xmlns:a16="http://schemas.microsoft.com/office/drawing/2014/main" id="{37717F7C-B741-B611-F317-3457F2278C3D}"/>
              </a:ext>
            </a:extLst>
          </p:cNvPr>
          <p:cNvSpPr/>
          <p:nvPr/>
        </p:nvSpPr>
        <p:spPr>
          <a:xfrm>
            <a:off x="9565283" y="1423554"/>
            <a:ext cx="1768775" cy="328647"/>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a:latin typeface="+mj-lt"/>
              </a:rPr>
              <a:t>Expectations</a:t>
            </a:r>
            <a:endParaRPr lang="en-US" b="1" dirty="0">
              <a:latin typeface="+mj-lt"/>
            </a:endParaRPr>
          </a:p>
        </p:txBody>
      </p:sp>
      <p:sp>
        <p:nvSpPr>
          <p:cNvPr id="4" name="TextBox 43">
            <a:extLst>
              <a:ext uri="{FF2B5EF4-FFF2-40B4-BE49-F238E27FC236}">
                <a16:creationId xmlns:a16="http://schemas.microsoft.com/office/drawing/2014/main" id="{C9BDC437-1B77-ACB7-4FF4-FEE7D4681D0B}"/>
              </a:ext>
            </a:extLst>
          </p:cNvPr>
          <p:cNvSpPr txBox="1"/>
          <p:nvPr/>
        </p:nvSpPr>
        <p:spPr>
          <a:xfrm>
            <a:off x="188119" y="6385396"/>
            <a:ext cx="11289506" cy="307777"/>
          </a:xfrm>
          <a:prstGeom prst="rect">
            <a:avLst/>
          </a:prstGeom>
          <a:noFill/>
        </p:spPr>
        <p:txBody>
          <a:bodyPr wrap="square">
            <a:spAutoFit/>
          </a:bodyPr>
          <a:lstStyle/>
          <a:p>
            <a:r>
              <a:rPr lang="en-US" sz="1400" b="1" i="1" dirty="0">
                <a:solidFill>
                  <a:schemeClr val="bg1"/>
                </a:solidFill>
              </a:rPr>
              <a:t>Click on the arrows</a:t>
            </a:r>
            <a:endParaRPr lang="fr-FR" sz="1400" b="1" i="1" dirty="0">
              <a:solidFill>
                <a:schemeClr val="bg1"/>
              </a:solidFill>
            </a:endParaRPr>
          </a:p>
        </p:txBody>
      </p:sp>
    </p:spTree>
    <p:custDataLst>
      <p:tags r:id="rId1"/>
    </p:custDataLst>
    <p:extLst>
      <p:ext uri="{BB962C8B-B14F-4D97-AF65-F5344CB8AC3E}">
        <p14:creationId xmlns:p14="http://schemas.microsoft.com/office/powerpoint/2010/main" val="703979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r>
              <a:rPr lang="fr-BE" b="1" dirty="0" err="1">
                <a:solidFill>
                  <a:schemeClr val="bg1"/>
                </a:solidFill>
                <a:latin typeface="Encode Sans Expanded Medium" panose="00000605000000000000" pitchFamily="2" charset="0"/>
              </a:rPr>
              <a:t>Overview</a:t>
            </a:r>
            <a:endParaRPr lang="en-US"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Recent developments in the automotive sector</a:t>
            </a:r>
            <a:endParaRPr lang="fr-FR" sz="1400" b="1" dirty="0">
              <a:solidFill>
                <a:schemeClr val="bg1"/>
              </a:solidFill>
            </a:endParaRP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fr-FR" sz="1400" b="1" dirty="0">
                <a:solidFill>
                  <a:schemeClr val="bg1"/>
                </a:solidFill>
              </a:rPr>
              <a:t>The </a:t>
            </a:r>
            <a:r>
              <a:rPr lang="fr-FR" sz="1400" b="1" dirty="0" err="1">
                <a:solidFill>
                  <a:schemeClr val="bg1"/>
                </a:solidFill>
              </a:rPr>
              <a:t>Stellantis</a:t>
            </a:r>
            <a:r>
              <a:rPr lang="fr-FR" sz="1400" b="1" dirty="0">
                <a:solidFill>
                  <a:schemeClr val="bg1"/>
                </a:solidFill>
              </a:rPr>
              <a:t> </a:t>
            </a:r>
            <a:r>
              <a:rPr lang="fr-FR" sz="1400" b="1" dirty="0" err="1">
                <a:solidFill>
                  <a:schemeClr val="bg1"/>
                </a:solidFill>
              </a:rPr>
              <a:t>strategy</a:t>
            </a:r>
            <a:endParaRPr lang="fr-FR" sz="1400" b="1" dirty="0">
              <a:solidFill>
                <a:schemeClr val="bg1"/>
              </a:solidFill>
            </a:endParaRP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The </a:t>
            </a:r>
            <a:r>
              <a:rPr lang="en-US" sz="1400" b="1" dirty="0" err="1">
                <a:solidFill>
                  <a:schemeClr val="bg1"/>
                </a:solidFill>
              </a:rPr>
              <a:t>B2B</a:t>
            </a:r>
            <a:r>
              <a:rPr lang="en-US" sz="1400" b="1" dirty="0">
                <a:solidFill>
                  <a:schemeClr val="bg1"/>
                </a:solidFill>
              </a:rPr>
              <a:t> market and customer expectations</a:t>
            </a:r>
            <a:endParaRPr lang="fr-FR" sz="1400" b="1" dirty="0">
              <a:solidFill>
                <a:schemeClr val="bg1"/>
              </a:solidFill>
            </a:endParaRP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7"/>
          <a:stretch>
            <a:fillRect/>
          </a:stretch>
        </p:blipFill>
        <p:spPr>
          <a:xfrm>
            <a:off x="1760377" y="5462663"/>
            <a:ext cx="1070230" cy="757238"/>
          </a:xfrm>
          <a:prstGeom prst="rect">
            <a:avLst/>
          </a:prstGeom>
        </p:spPr>
      </p:pic>
    </p:spTree>
    <p:custDataLst>
      <p:tags r:id="rId1"/>
    </p:custDataLst>
    <p:extLst>
      <p:ext uri="{BB962C8B-B14F-4D97-AF65-F5344CB8AC3E}">
        <p14:creationId xmlns:p14="http://schemas.microsoft.com/office/powerpoint/2010/main" val="1862271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51BE-DE32-4ACC-96F6-2156F261BAE9}"/>
              </a:ext>
            </a:extLst>
          </p:cNvPr>
          <p:cNvSpPr>
            <a:spLocks noGrp="1"/>
          </p:cNvSpPr>
          <p:nvPr>
            <p:ph type="title"/>
          </p:nvPr>
        </p:nvSpPr>
        <p:spPr/>
        <p:txBody>
          <a:bodyPr/>
          <a:lstStyle/>
          <a:p>
            <a:r>
              <a:rPr lang="fr-FR" dirty="0"/>
              <a:t>Conclusion</a:t>
            </a:r>
          </a:p>
        </p:txBody>
      </p:sp>
      <p:grpSp>
        <p:nvGrpSpPr>
          <p:cNvPr id="16" name="Group 15">
            <a:extLst>
              <a:ext uri="{FF2B5EF4-FFF2-40B4-BE49-F238E27FC236}">
                <a16:creationId xmlns:a16="http://schemas.microsoft.com/office/drawing/2014/main" id="{23F42480-CC1D-402C-A6BB-92AC23CD1B5C}"/>
              </a:ext>
            </a:extLst>
          </p:cNvPr>
          <p:cNvGrpSpPr/>
          <p:nvPr/>
        </p:nvGrpSpPr>
        <p:grpSpPr>
          <a:xfrm>
            <a:off x="247378" y="1475383"/>
            <a:ext cx="2489071" cy="2897223"/>
            <a:chOff x="742363" y="1363513"/>
            <a:chExt cx="2278414" cy="2652021"/>
          </a:xfrm>
        </p:grpSpPr>
        <p:grpSp>
          <p:nvGrpSpPr>
            <p:cNvPr id="70" name="Group 69">
              <a:extLst>
                <a:ext uri="{FF2B5EF4-FFF2-40B4-BE49-F238E27FC236}">
                  <a16:creationId xmlns:a16="http://schemas.microsoft.com/office/drawing/2014/main" id="{AACC84F4-5127-481F-B094-F1BEC9902C53}"/>
                </a:ext>
              </a:extLst>
            </p:cNvPr>
            <p:cNvGrpSpPr/>
            <p:nvPr/>
          </p:nvGrpSpPr>
          <p:grpSpPr>
            <a:xfrm>
              <a:off x="742363" y="1363513"/>
              <a:ext cx="2278414" cy="2652021"/>
              <a:chOff x="366058" y="1363513"/>
              <a:chExt cx="2278414" cy="2652021"/>
            </a:xfrm>
          </p:grpSpPr>
          <p:grpSp>
            <p:nvGrpSpPr>
              <p:cNvPr id="72" name="Group 71">
                <a:extLst>
                  <a:ext uri="{FF2B5EF4-FFF2-40B4-BE49-F238E27FC236}">
                    <a16:creationId xmlns:a16="http://schemas.microsoft.com/office/drawing/2014/main" id="{EB24C909-1D19-42B5-9498-B59509076AD9}"/>
                  </a:ext>
                </a:extLst>
              </p:cNvPr>
              <p:cNvGrpSpPr/>
              <p:nvPr/>
            </p:nvGrpSpPr>
            <p:grpSpPr>
              <a:xfrm>
                <a:off x="366058" y="3326106"/>
                <a:ext cx="2278414" cy="689428"/>
                <a:chOff x="487494" y="3322188"/>
                <a:chExt cx="2083243" cy="689428"/>
              </a:xfrm>
            </p:grpSpPr>
            <p:sp>
              <p:nvSpPr>
                <p:cNvPr id="79" name="Freeform 76">
                  <a:extLst>
                    <a:ext uri="{FF2B5EF4-FFF2-40B4-BE49-F238E27FC236}">
                      <a16:creationId xmlns:a16="http://schemas.microsoft.com/office/drawing/2014/main" id="{BEBD1AD9-DF97-4E91-AB45-F857059208C0}"/>
                    </a:ext>
                  </a:extLst>
                </p:cNvPr>
                <p:cNvSpPr/>
                <p:nvPr/>
              </p:nvSpPr>
              <p:spPr>
                <a:xfrm>
                  <a:off x="487494" y="3322188"/>
                  <a:ext cx="2013888"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80" name="Freeform 77">
                  <a:extLst>
                    <a:ext uri="{FF2B5EF4-FFF2-40B4-BE49-F238E27FC236}">
                      <a16:creationId xmlns:a16="http://schemas.microsoft.com/office/drawing/2014/main" id="{F9137956-8516-4DDD-97C4-E345F9DC2274}"/>
                    </a:ext>
                  </a:extLst>
                </p:cNvPr>
                <p:cNvSpPr/>
                <p:nvPr/>
              </p:nvSpPr>
              <p:spPr>
                <a:xfrm>
                  <a:off x="740195"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81" name="Group 80">
                  <a:extLst>
                    <a:ext uri="{FF2B5EF4-FFF2-40B4-BE49-F238E27FC236}">
                      <a16:creationId xmlns:a16="http://schemas.microsoft.com/office/drawing/2014/main" id="{A446C92E-67C9-43AC-9311-D3EE98B5F7BE}"/>
                    </a:ext>
                  </a:extLst>
                </p:cNvPr>
                <p:cNvGrpSpPr/>
                <p:nvPr/>
              </p:nvGrpSpPr>
              <p:grpSpPr>
                <a:xfrm>
                  <a:off x="510131" y="3360912"/>
                  <a:ext cx="2060606" cy="611981"/>
                  <a:chOff x="5003785" y="3124200"/>
                  <a:chExt cx="2060606" cy="611981"/>
                </a:xfrm>
              </p:grpSpPr>
              <p:sp>
                <p:nvSpPr>
                  <p:cNvPr id="82" name="Freeform 79">
                    <a:extLst>
                      <a:ext uri="{FF2B5EF4-FFF2-40B4-BE49-F238E27FC236}">
                        <a16:creationId xmlns:a16="http://schemas.microsoft.com/office/drawing/2014/main" id="{5129F217-6A89-4E99-BD7C-7AA2B5157C7C}"/>
                      </a:ext>
                    </a:extLst>
                  </p:cNvPr>
                  <p:cNvSpPr/>
                  <p:nvPr/>
                </p:nvSpPr>
                <p:spPr>
                  <a:xfrm>
                    <a:off x="5003785" y="3124200"/>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83" name="Freeform 80">
                    <a:extLst>
                      <a:ext uri="{FF2B5EF4-FFF2-40B4-BE49-F238E27FC236}">
                        <a16:creationId xmlns:a16="http://schemas.microsoft.com/office/drawing/2014/main" id="{10322D9B-D876-4CE8-9F6A-D78F8E6B4B4E}"/>
                      </a:ext>
                    </a:extLst>
                  </p:cNvPr>
                  <p:cNvSpPr/>
                  <p:nvPr/>
                </p:nvSpPr>
                <p:spPr>
                  <a:xfrm>
                    <a:off x="5003785" y="3736181"/>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73" name="Group 72">
                <a:extLst>
                  <a:ext uri="{FF2B5EF4-FFF2-40B4-BE49-F238E27FC236}">
                    <a16:creationId xmlns:a16="http://schemas.microsoft.com/office/drawing/2014/main" id="{A755C2F2-890A-4038-881A-074A414BC3E5}"/>
                  </a:ext>
                </a:extLst>
              </p:cNvPr>
              <p:cNvGrpSpPr/>
              <p:nvPr/>
            </p:nvGrpSpPr>
            <p:grpSpPr>
              <a:xfrm>
                <a:off x="967006" y="1363513"/>
                <a:ext cx="1243584" cy="1996478"/>
                <a:chOff x="967006" y="1363513"/>
                <a:chExt cx="1243584" cy="1996478"/>
              </a:xfrm>
            </p:grpSpPr>
            <p:sp>
              <p:nvSpPr>
                <p:cNvPr id="74" name="Rectangle 73">
                  <a:extLst>
                    <a:ext uri="{FF2B5EF4-FFF2-40B4-BE49-F238E27FC236}">
                      <a16:creationId xmlns:a16="http://schemas.microsoft.com/office/drawing/2014/main" id="{C7DA3F24-BE99-4346-B52B-9E1B80F94CAB}"/>
                    </a:ext>
                  </a:extLst>
                </p:cNvPr>
                <p:cNvSpPr/>
                <p:nvPr/>
              </p:nvSpPr>
              <p:spPr>
                <a:xfrm>
                  <a:off x="1537013" y="2662450"/>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75" name="Group 74">
                  <a:extLst>
                    <a:ext uri="{FF2B5EF4-FFF2-40B4-BE49-F238E27FC236}">
                      <a16:creationId xmlns:a16="http://schemas.microsoft.com/office/drawing/2014/main" id="{52ACB0B0-0DE8-4734-9467-E75791FC2D51}"/>
                    </a:ext>
                  </a:extLst>
                </p:cNvPr>
                <p:cNvGrpSpPr/>
                <p:nvPr/>
              </p:nvGrpSpPr>
              <p:grpSpPr>
                <a:xfrm>
                  <a:off x="967006" y="1363513"/>
                  <a:ext cx="1243584" cy="1322157"/>
                  <a:chOff x="-1286398" y="2463605"/>
                  <a:chExt cx="1243584" cy="1322157"/>
                </a:xfrm>
              </p:grpSpPr>
              <p:sp>
                <p:nvSpPr>
                  <p:cNvPr id="76" name="Freeform 73">
                    <a:extLst>
                      <a:ext uri="{FF2B5EF4-FFF2-40B4-BE49-F238E27FC236}">
                        <a16:creationId xmlns:a16="http://schemas.microsoft.com/office/drawing/2014/main" id="{5CD70D0F-0887-4A11-997C-DAFCE7C35DCC}"/>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87BEF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77" name="Freeform 74">
                    <a:extLst>
                      <a:ext uri="{FF2B5EF4-FFF2-40B4-BE49-F238E27FC236}">
                        <a16:creationId xmlns:a16="http://schemas.microsoft.com/office/drawing/2014/main" id="{B050854B-9E41-47BE-B574-1888CB633286}"/>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87BEF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09A78B3D-BE50-4C95-9EFC-9598B34D39BA}"/>
                      </a:ext>
                    </a:extLst>
                  </p:cNvPr>
                  <p:cNvSpPr/>
                  <p:nvPr/>
                </p:nvSpPr>
                <p:spPr>
                  <a:xfrm>
                    <a:off x="-1093166" y="2695014"/>
                    <a:ext cx="857120" cy="859339"/>
                  </a:xfrm>
                  <a:prstGeom prst="ellipse">
                    <a:avLst/>
                  </a:prstGeom>
                  <a:solidFill>
                    <a:srgbClr val="87BEF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sp>
          <p:nvSpPr>
            <p:cNvPr id="71" name="Freeform: Shape 70">
              <a:extLst>
                <a:ext uri="{FF2B5EF4-FFF2-40B4-BE49-F238E27FC236}">
                  <a16:creationId xmlns:a16="http://schemas.microsoft.com/office/drawing/2014/main" id="{8887BDEA-959F-4057-87A3-4280A9C82B5C}"/>
                </a:ext>
              </a:extLst>
            </p:cNvPr>
            <p:cNvSpPr/>
            <p:nvPr/>
          </p:nvSpPr>
          <p:spPr>
            <a:xfrm>
              <a:off x="1613596" y="1810407"/>
              <a:ext cx="618998" cy="386874"/>
            </a:xfrm>
            <a:custGeom>
              <a:avLst/>
              <a:gdLst>
                <a:gd name="connsiteX0" fmla="*/ 607324 w 609600"/>
                <a:gd name="connsiteY0" fmla="*/ 128416 h 381000"/>
                <a:gd name="connsiteX1" fmla="*/ 607324 w 609600"/>
                <a:gd name="connsiteY1" fmla="*/ 7144 h 381000"/>
                <a:gd name="connsiteX2" fmla="*/ 486042 w 609600"/>
                <a:gd name="connsiteY2" fmla="*/ 7144 h 381000"/>
                <a:gd name="connsiteX3" fmla="*/ 486042 w 609600"/>
                <a:gd name="connsiteY3" fmla="*/ 34252 h 381000"/>
                <a:gd name="connsiteX4" fmla="*/ 561042 w 609600"/>
                <a:gd name="connsiteY4" fmla="*/ 34252 h 381000"/>
                <a:gd name="connsiteX5" fmla="*/ 431492 w 609600"/>
                <a:gd name="connsiteY5" fmla="*/ 163801 h 381000"/>
                <a:gd name="connsiteX6" fmla="*/ 218856 w 609600"/>
                <a:gd name="connsiteY6" fmla="*/ 163801 h 381000"/>
                <a:gd name="connsiteX7" fmla="*/ 7144 w 609600"/>
                <a:gd name="connsiteY7" fmla="*/ 375542 h 381000"/>
                <a:gd name="connsiteX8" fmla="*/ 607324 w 609600"/>
                <a:gd name="connsiteY8" fmla="*/ 375542 h 381000"/>
                <a:gd name="connsiteX9" fmla="*/ 607324 w 609600"/>
                <a:gd name="connsiteY9" fmla="*/ 348434 h 381000"/>
                <a:gd name="connsiteX10" fmla="*/ 554231 w 609600"/>
                <a:gd name="connsiteY10" fmla="*/ 348434 h 381000"/>
                <a:gd name="connsiteX11" fmla="*/ 554231 w 609600"/>
                <a:gd name="connsiteY11" fmla="*/ 116138 h 381000"/>
                <a:gd name="connsiteX12" fmla="*/ 461048 w 609600"/>
                <a:gd name="connsiteY12" fmla="*/ 209312 h 381000"/>
                <a:gd name="connsiteX13" fmla="*/ 461048 w 609600"/>
                <a:gd name="connsiteY13" fmla="*/ 348434 h 381000"/>
                <a:gd name="connsiteX14" fmla="*/ 429997 w 609600"/>
                <a:gd name="connsiteY14" fmla="*/ 348434 h 381000"/>
                <a:gd name="connsiteX15" fmla="*/ 429997 w 609600"/>
                <a:gd name="connsiteY15" fmla="*/ 216894 h 381000"/>
                <a:gd name="connsiteX16" fmla="*/ 336804 w 609600"/>
                <a:gd name="connsiteY16" fmla="*/ 216894 h 381000"/>
                <a:gd name="connsiteX17" fmla="*/ 336804 w 609600"/>
                <a:gd name="connsiteY17" fmla="*/ 348434 h 381000"/>
                <a:gd name="connsiteX18" fmla="*/ 305753 w 609600"/>
                <a:gd name="connsiteY18" fmla="*/ 348434 h 381000"/>
                <a:gd name="connsiteX19" fmla="*/ 305753 w 609600"/>
                <a:gd name="connsiteY19" fmla="*/ 216894 h 381000"/>
                <a:gd name="connsiteX20" fmla="*/ 240840 w 609600"/>
                <a:gd name="connsiteY20" fmla="*/ 216894 h 381000"/>
                <a:gd name="connsiteX21" fmla="*/ 212569 w 609600"/>
                <a:gd name="connsiteY21" fmla="*/ 245164 h 381000"/>
                <a:gd name="connsiteX22" fmla="*/ 212569 w 609600"/>
                <a:gd name="connsiteY22" fmla="*/ 348434 h 381000"/>
                <a:gd name="connsiteX23" fmla="*/ 181508 w 609600"/>
                <a:gd name="connsiteY23" fmla="*/ 348434 h 381000"/>
                <a:gd name="connsiteX24" fmla="*/ 181508 w 609600"/>
                <a:gd name="connsiteY24" fmla="*/ 276215 h 381000"/>
                <a:gd name="connsiteX25" fmla="*/ 109309 w 609600"/>
                <a:gd name="connsiteY25" fmla="*/ 348434 h 381000"/>
                <a:gd name="connsiteX26" fmla="*/ 72571 w 609600"/>
                <a:gd name="connsiteY26" fmla="*/ 348434 h 381000"/>
                <a:gd name="connsiteX27" fmla="*/ 230086 w 609600"/>
                <a:gd name="connsiteY27" fmla="*/ 190919 h 381000"/>
                <a:gd name="connsiteX28" fmla="*/ 442722 w 609600"/>
                <a:gd name="connsiteY28" fmla="*/ 190919 h 381000"/>
                <a:gd name="connsiteX29" fmla="*/ 580206 w 609600"/>
                <a:gd name="connsiteY29" fmla="*/ 53416 h 381000"/>
                <a:gd name="connsiteX30" fmla="*/ 580206 w 609600"/>
                <a:gd name="connsiteY30" fmla="*/ 12841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9600" h="381000">
                  <a:moveTo>
                    <a:pt x="607324" y="128416"/>
                  </a:moveTo>
                  <a:lnTo>
                    <a:pt x="607324" y="7144"/>
                  </a:lnTo>
                  <a:lnTo>
                    <a:pt x="486042" y="7144"/>
                  </a:lnTo>
                  <a:lnTo>
                    <a:pt x="486042" y="34252"/>
                  </a:lnTo>
                  <a:lnTo>
                    <a:pt x="561042" y="34252"/>
                  </a:lnTo>
                  <a:lnTo>
                    <a:pt x="431492" y="163801"/>
                  </a:lnTo>
                  <a:lnTo>
                    <a:pt x="218856" y="163801"/>
                  </a:lnTo>
                  <a:lnTo>
                    <a:pt x="7144" y="375542"/>
                  </a:lnTo>
                  <a:lnTo>
                    <a:pt x="607324" y="375542"/>
                  </a:lnTo>
                  <a:lnTo>
                    <a:pt x="607324" y="348434"/>
                  </a:lnTo>
                  <a:lnTo>
                    <a:pt x="554231" y="348434"/>
                  </a:lnTo>
                  <a:lnTo>
                    <a:pt x="554231" y="116138"/>
                  </a:lnTo>
                  <a:lnTo>
                    <a:pt x="461048" y="209312"/>
                  </a:lnTo>
                  <a:lnTo>
                    <a:pt x="461048" y="348434"/>
                  </a:lnTo>
                  <a:lnTo>
                    <a:pt x="429997" y="348434"/>
                  </a:lnTo>
                  <a:lnTo>
                    <a:pt x="429997" y="216894"/>
                  </a:lnTo>
                  <a:lnTo>
                    <a:pt x="336804" y="216894"/>
                  </a:lnTo>
                  <a:lnTo>
                    <a:pt x="336804" y="348434"/>
                  </a:lnTo>
                  <a:lnTo>
                    <a:pt x="305753" y="348434"/>
                  </a:lnTo>
                  <a:lnTo>
                    <a:pt x="305753" y="216894"/>
                  </a:lnTo>
                  <a:lnTo>
                    <a:pt x="240840" y="216894"/>
                  </a:lnTo>
                  <a:lnTo>
                    <a:pt x="212569" y="245164"/>
                  </a:lnTo>
                  <a:lnTo>
                    <a:pt x="212569" y="348434"/>
                  </a:lnTo>
                  <a:lnTo>
                    <a:pt x="181508" y="348434"/>
                  </a:lnTo>
                  <a:lnTo>
                    <a:pt x="181508" y="276215"/>
                  </a:lnTo>
                  <a:lnTo>
                    <a:pt x="109309" y="348434"/>
                  </a:lnTo>
                  <a:lnTo>
                    <a:pt x="72571" y="348434"/>
                  </a:lnTo>
                  <a:lnTo>
                    <a:pt x="230086" y="190919"/>
                  </a:lnTo>
                  <a:lnTo>
                    <a:pt x="442722" y="190919"/>
                  </a:lnTo>
                  <a:lnTo>
                    <a:pt x="580206" y="53416"/>
                  </a:lnTo>
                  <a:lnTo>
                    <a:pt x="580206" y="128416"/>
                  </a:lnTo>
                  <a:close/>
                </a:path>
              </a:pathLst>
            </a:custGeom>
            <a:solidFill>
              <a:schemeClr val="bg1"/>
            </a:solidFill>
            <a:ln w="9525" cap="flat">
              <a:noFill/>
              <a:prstDash val="solid"/>
              <a:miter/>
            </a:ln>
          </p:spPr>
          <p:txBody>
            <a:bodyPr rtlCol="0" anchor="ctr"/>
            <a:lstStyle/>
            <a:p>
              <a:endParaRPr lang="en-IN" sz="1350">
                <a:solidFill>
                  <a:schemeClr val="tx1">
                    <a:lumMod val="65000"/>
                    <a:lumOff val="35000"/>
                  </a:schemeClr>
                </a:solidFill>
              </a:endParaRPr>
            </a:p>
          </p:txBody>
        </p:sp>
      </p:grpSp>
      <p:grpSp>
        <p:nvGrpSpPr>
          <p:cNvPr id="17" name="Group 16">
            <a:extLst>
              <a:ext uri="{FF2B5EF4-FFF2-40B4-BE49-F238E27FC236}">
                <a16:creationId xmlns:a16="http://schemas.microsoft.com/office/drawing/2014/main" id="{26FB5579-F85C-4B31-B0A6-AE0E049C8BBC}"/>
              </a:ext>
            </a:extLst>
          </p:cNvPr>
          <p:cNvGrpSpPr/>
          <p:nvPr/>
        </p:nvGrpSpPr>
        <p:grpSpPr>
          <a:xfrm>
            <a:off x="8980937" y="1475383"/>
            <a:ext cx="2399238" cy="2897223"/>
            <a:chOff x="8818154" y="1363513"/>
            <a:chExt cx="2196184" cy="2652021"/>
          </a:xfrm>
        </p:grpSpPr>
        <p:grpSp>
          <p:nvGrpSpPr>
            <p:cNvPr id="52" name="Group 51">
              <a:extLst>
                <a:ext uri="{FF2B5EF4-FFF2-40B4-BE49-F238E27FC236}">
                  <a16:creationId xmlns:a16="http://schemas.microsoft.com/office/drawing/2014/main" id="{136C906B-6799-44A0-9DC9-AD63BCD91583}"/>
                </a:ext>
              </a:extLst>
            </p:cNvPr>
            <p:cNvGrpSpPr/>
            <p:nvPr/>
          </p:nvGrpSpPr>
          <p:grpSpPr>
            <a:xfrm>
              <a:off x="8818154" y="1363513"/>
              <a:ext cx="2196184" cy="2652021"/>
              <a:chOff x="6940857" y="1363513"/>
              <a:chExt cx="2196184" cy="2652021"/>
            </a:xfrm>
          </p:grpSpPr>
          <p:grpSp>
            <p:nvGrpSpPr>
              <p:cNvPr id="58" name="Group 57">
                <a:extLst>
                  <a:ext uri="{FF2B5EF4-FFF2-40B4-BE49-F238E27FC236}">
                    <a16:creationId xmlns:a16="http://schemas.microsoft.com/office/drawing/2014/main" id="{C6B698D7-7C72-406F-8360-A0B6C4C3B774}"/>
                  </a:ext>
                </a:extLst>
              </p:cNvPr>
              <p:cNvGrpSpPr/>
              <p:nvPr/>
            </p:nvGrpSpPr>
            <p:grpSpPr>
              <a:xfrm>
                <a:off x="6940857" y="3326106"/>
                <a:ext cx="2196184" cy="689428"/>
                <a:chOff x="317426" y="3322188"/>
                <a:chExt cx="2008056" cy="689428"/>
              </a:xfrm>
            </p:grpSpPr>
            <p:sp>
              <p:nvSpPr>
                <p:cNvPr id="65" name="Freeform 48">
                  <a:extLst>
                    <a:ext uri="{FF2B5EF4-FFF2-40B4-BE49-F238E27FC236}">
                      <a16:creationId xmlns:a16="http://schemas.microsoft.com/office/drawing/2014/main" id="{74CB52FD-5620-4A0E-B44C-10896F89AF92}"/>
                    </a:ext>
                  </a:extLst>
                </p:cNvPr>
                <p:cNvSpPr/>
                <p:nvPr/>
              </p:nvSpPr>
              <p:spPr>
                <a:xfrm>
                  <a:off x="317426" y="3322188"/>
                  <a:ext cx="1983297"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66" name="Freeform 49">
                  <a:extLst>
                    <a:ext uri="{FF2B5EF4-FFF2-40B4-BE49-F238E27FC236}">
                      <a16:creationId xmlns:a16="http://schemas.microsoft.com/office/drawing/2014/main" id="{53527E97-3035-4FCA-A0E0-992DDCF8A17F}"/>
                    </a:ext>
                  </a:extLst>
                </p:cNvPr>
                <p:cNvSpPr/>
                <p:nvPr/>
              </p:nvSpPr>
              <p:spPr>
                <a:xfrm>
                  <a:off x="495721"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67" name="Group 66">
                  <a:extLst>
                    <a:ext uri="{FF2B5EF4-FFF2-40B4-BE49-F238E27FC236}">
                      <a16:creationId xmlns:a16="http://schemas.microsoft.com/office/drawing/2014/main" id="{1B63D6DD-6876-4CE3-9680-38361D31C7C4}"/>
                    </a:ext>
                  </a:extLst>
                </p:cNvPr>
                <p:cNvGrpSpPr/>
                <p:nvPr/>
              </p:nvGrpSpPr>
              <p:grpSpPr>
                <a:xfrm>
                  <a:off x="361318" y="3360911"/>
                  <a:ext cx="1774317" cy="611982"/>
                  <a:chOff x="4854972" y="3124199"/>
                  <a:chExt cx="1774317" cy="611982"/>
                </a:xfrm>
              </p:grpSpPr>
              <p:sp>
                <p:nvSpPr>
                  <p:cNvPr id="68" name="Freeform 51">
                    <a:extLst>
                      <a:ext uri="{FF2B5EF4-FFF2-40B4-BE49-F238E27FC236}">
                        <a16:creationId xmlns:a16="http://schemas.microsoft.com/office/drawing/2014/main" id="{E8417B46-198A-41FF-9D18-BC06D7758D1C}"/>
                      </a:ext>
                    </a:extLst>
                  </p:cNvPr>
                  <p:cNvSpPr/>
                  <p:nvPr/>
                </p:nvSpPr>
                <p:spPr>
                  <a:xfrm>
                    <a:off x="4854974" y="3124199"/>
                    <a:ext cx="1774315" cy="4185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69" name="Freeform 52">
                    <a:extLst>
                      <a:ext uri="{FF2B5EF4-FFF2-40B4-BE49-F238E27FC236}">
                        <a16:creationId xmlns:a16="http://schemas.microsoft.com/office/drawing/2014/main" id="{9B32B74F-FF63-4B0A-A6E2-9313532193BF}"/>
                      </a:ext>
                    </a:extLst>
                  </p:cNvPr>
                  <p:cNvSpPr/>
                  <p:nvPr/>
                </p:nvSpPr>
                <p:spPr>
                  <a:xfrm flipV="1">
                    <a:off x="4854972" y="3694331"/>
                    <a:ext cx="1774315" cy="4185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59" name="Group 58">
                <a:extLst>
                  <a:ext uri="{FF2B5EF4-FFF2-40B4-BE49-F238E27FC236}">
                    <a16:creationId xmlns:a16="http://schemas.microsoft.com/office/drawing/2014/main" id="{DF80CF7B-B1E8-458A-970C-5BB6B6CDB015}"/>
                  </a:ext>
                </a:extLst>
              </p:cNvPr>
              <p:cNvGrpSpPr/>
              <p:nvPr/>
            </p:nvGrpSpPr>
            <p:grpSpPr>
              <a:xfrm>
                <a:off x="7727809" y="1363513"/>
                <a:ext cx="1243584" cy="1996478"/>
                <a:chOff x="1001253" y="1134932"/>
                <a:chExt cx="1243584" cy="1996478"/>
              </a:xfrm>
            </p:grpSpPr>
            <p:sp>
              <p:nvSpPr>
                <p:cNvPr id="60" name="Rectangle 59">
                  <a:extLst>
                    <a:ext uri="{FF2B5EF4-FFF2-40B4-BE49-F238E27FC236}">
                      <a16:creationId xmlns:a16="http://schemas.microsoft.com/office/drawing/2014/main" id="{6A68D97B-1074-4475-847C-13AA19CFC053}"/>
                    </a:ext>
                  </a:extLst>
                </p:cNvPr>
                <p:cNvSpPr/>
                <p:nvPr/>
              </p:nvSpPr>
              <p:spPr>
                <a:xfrm>
                  <a:off x="1571260" y="2433869"/>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61" name="Group 60">
                  <a:extLst>
                    <a:ext uri="{FF2B5EF4-FFF2-40B4-BE49-F238E27FC236}">
                      <a16:creationId xmlns:a16="http://schemas.microsoft.com/office/drawing/2014/main" id="{D722BF35-1B7A-446D-8698-30AEF622F319}"/>
                    </a:ext>
                  </a:extLst>
                </p:cNvPr>
                <p:cNvGrpSpPr/>
                <p:nvPr/>
              </p:nvGrpSpPr>
              <p:grpSpPr>
                <a:xfrm>
                  <a:off x="1001253" y="1134932"/>
                  <a:ext cx="1243584" cy="1322157"/>
                  <a:chOff x="-1286398" y="2463605"/>
                  <a:chExt cx="1243584" cy="1322157"/>
                </a:xfrm>
              </p:grpSpPr>
              <p:sp>
                <p:nvSpPr>
                  <p:cNvPr id="62" name="Freeform 45">
                    <a:extLst>
                      <a:ext uri="{FF2B5EF4-FFF2-40B4-BE49-F238E27FC236}">
                        <a16:creationId xmlns:a16="http://schemas.microsoft.com/office/drawing/2014/main" id="{D836B6A5-3AD5-4C5F-A539-C9898CEDBC7E}"/>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0B3F6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63" name="Freeform 46">
                    <a:extLst>
                      <a:ext uri="{FF2B5EF4-FFF2-40B4-BE49-F238E27FC236}">
                        <a16:creationId xmlns:a16="http://schemas.microsoft.com/office/drawing/2014/main" id="{62E88C60-DA8D-4491-BFB1-85545DE292E0}"/>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0B3F6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16C2BC46-9F0D-4B27-8439-76C9944D7EA9}"/>
                      </a:ext>
                    </a:extLst>
                  </p:cNvPr>
                  <p:cNvSpPr/>
                  <p:nvPr/>
                </p:nvSpPr>
                <p:spPr>
                  <a:xfrm>
                    <a:off x="-1093166" y="2695014"/>
                    <a:ext cx="857120" cy="859339"/>
                  </a:xfrm>
                  <a:prstGeom prst="ellipse">
                    <a:avLst/>
                  </a:prstGeom>
                  <a:solidFill>
                    <a:srgbClr val="0B3F6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grpSp>
          <p:nvGrpSpPr>
            <p:cNvPr id="53" name="Group 52">
              <a:extLst>
                <a:ext uri="{FF2B5EF4-FFF2-40B4-BE49-F238E27FC236}">
                  <a16:creationId xmlns:a16="http://schemas.microsoft.com/office/drawing/2014/main" id="{A64C4BE4-99DB-489E-A2E8-883B32AE7C15}"/>
                </a:ext>
              </a:extLst>
            </p:cNvPr>
            <p:cNvGrpSpPr/>
            <p:nvPr/>
          </p:nvGrpSpPr>
          <p:grpSpPr>
            <a:xfrm>
              <a:off x="9957192" y="1767367"/>
              <a:ext cx="590204" cy="498400"/>
              <a:chOff x="5661622" y="2940710"/>
              <a:chExt cx="867233" cy="732339"/>
            </a:xfrm>
            <a:solidFill>
              <a:schemeClr val="bg1"/>
            </a:solidFill>
          </p:grpSpPr>
          <p:sp>
            <p:nvSpPr>
              <p:cNvPr id="54" name="Freeform: Shape 53">
                <a:extLst>
                  <a:ext uri="{FF2B5EF4-FFF2-40B4-BE49-F238E27FC236}">
                    <a16:creationId xmlns:a16="http://schemas.microsoft.com/office/drawing/2014/main" id="{0C9F78B9-9CE6-43A9-8612-4838A861CBF5}"/>
                  </a:ext>
                </a:extLst>
              </p:cNvPr>
              <p:cNvSpPr/>
              <p:nvPr/>
            </p:nvSpPr>
            <p:spPr>
              <a:xfrm>
                <a:off x="5754843" y="3244424"/>
                <a:ext cx="361950" cy="428625"/>
              </a:xfrm>
              <a:custGeom>
                <a:avLst/>
                <a:gdLst>
                  <a:gd name="connsiteX0" fmla="*/ 317887 w 361950"/>
                  <a:gd name="connsiteY0" fmla="*/ 249584 h 428625"/>
                  <a:gd name="connsiteX1" fmla="*/ 287626 w 361950"/>
                  <a:gd name="connsiteY1" fmla="*/ 272977 h 428625"/>
                  <a:gd name="connsiteX2" fmla="*/ 285188 w 361950"/>
                  <a:gd name="connsiteY2" fmla="*/ 273710 h 428625"/>
                  <a:gd name="connsiteX3" fmla="*/ 269196 w 361950"/>
                  <a:gd name="connsiteY3" fmla="*/ 275977 h 428625"/>
                  <a:gd name="connsiteX4" fmla="*/ 213903 w 361950"/>
                  <a:gd name="connsiteY4" fmla="*/ 236087 h 428625"/>
                  <a:gd name="connsiteX5" fmla="*/ 250841 w 361950"/>
                  <a:gd name="connsiteY5" fmla="*/ 162373 h 428625"/>
                  <a:gd name="connsiteX6" fmla="*/ 292837 w 361950"/>
                  <a:gd name="connsiteY6" fmla="*/ 164840 h 428625"/>
                  <a:gd name="connsiteX7" fmla="*/ 304248 w 361950"/>
                  <a:gd name="connsiteY7" fmla="*/ 167278 h 428625"/>
                  <a:gd name="connsiteX8" fmla="*/ 271844 w 361950"/>
                  <a:gd name="connsiteY8" fmla="*/ 69828 h 428625"/>
                  <a:gd name="connsiteX9" fmla="*/ 157972 w 361950"/>
                  <a:gd name="connsiteY9" fmla="*/ 107699 h 428625"/>
                  <a:gd name="connsiteX10" fmla="*/ 158486 w 361950"/>
                  <a:gd name="connsiteY10" fmla="*/ 99870 h 428625"/>
                  <a:gd name="connsiteX11" fmla="*/ 162468 w 361950"/>
                  <a:gd name="connsiteY11" fmla="*/ 76105 h 428625"/>
                  <a:gd name="connsiteX12" fmla="*/ 164973 w 361950"/>
                  <a:gd name="connsiteY12" fmla="*/ 38948 h 428625"/>
                  <a:gd name="connsiteX13" fmla="*/ 119901 w 361950"/>
                  <a:gd name="connsiteY13" fmla="*/ 7144 h 428625"/>
                  <a:gd name="connsiteX14" fmla="*/ 104851 w 361950"/>
                  <a:gd name="connsiteY14" fmla="*/ 9592 h 428625"/>
                  <a:gd name="connsiteX15" fmla="*/ 74095 w 361950"/>
                  <a:gd name="connsiteY15" fmla="*/ 68209 h 428625"/>
                  <a:gd name="connsiteX16" fmla="*/ 74543 w 361950"/>
                  <a:gd name="connsiteY16" fmla="*/ 69752 h 428625"/>
                  <a:gd name="connsiteX17" fmla="*/ 95240 w 361950"/>
                  <a:gd name="connsiteY17" fmla="*/ 95841 h 428625"/>
                  <a:gd name="connsiteX18" fmla="*/ 113671 w 361950"/>
                  <a:gd name="connsiteY18" fmla="*/ 114910 h 428625"/>
                  <a:gd name="connsiteX19" fmla="*/ 118396 w 361950"/>
                  <a:gd name="connsiteY19" fmla="*/ 120834 h 428625"/>
                  <a:gd name="connsiteX20" fmla="*/ 7144 w 361950"/>
                  <a:gd name="connsiteY20" fmla="*/ 157820 h 428625"/>
                  <a:gd name="connsiteX21" fmla="*/ 95126 w 361950"/>
                  <a:gd name="connsiteY21" fmla="*/ 422539 h 428625"/>
                  <a:gd name="connsiteX22" fmla="*/ 359845 w 361950"/>
                  <a:gd name="connsiteY22" fmla="*/ 334556 h 428625"/>
                  <a:gd name="connsiteX23" fmla="*/ 328108 w 361950"/>
                  <a:gd name="connsiteY23" fmla="*/ 239049 h 428625"/>
                  <a:gd name="connsiteX24" fmla="*/ 317887 w 361950"/>
                  <a:gd name="connsiteY24" fmla="*/ 249584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1950" h="428625">
                    <a:moveTo>
                      <a:pt x="317887" y="249584"/>
                    </a:moveTo>
                    <a:cubicBezTo>
                      <a:pt x="308591" y="259537"/>
                      <a:pt x="299809" y="268948"/>
                      <a:pt x="287626" y="272977"/>
                    </a:cubicBezTo>
                    <a:cubicBezTo>
                      <a:pt x="286912" y="273263"/>
                      <a:pt x="286064" y="273529"/>
                      <a:pt x="285188" y="273710"/>
                    </a:cubicBezTo>
                    <a:cubicBezTo>
                      <a:pt x="280178" y="275196"/>
                      <a:pt x="274691" y="275977"/>
                      <a:pt x="269196" y="275977"/>
                    </a:cubicBezTo>
                    <a:cubicBezTo>
                      <a:pt x="244050" y="275977"/>
                      <a:pt x="221837" y="259947"/>
                      <a:pt x="213903" y="236087"/>
                    </a:cubicBezTo>
                    <a:cubicBezTo>
                      <a:pt x="203778" y="205578"/>
                      <a:pt x="220351" y="172507"/>
                      <a:pt x="250841" y="162373"/>
                    </a:cubicBezTo>
                    <a:cubicBezTo>
                      <a:pt x="270320" y="159258"/>
                      <a:pt x="281359" y="162154"/>
                      <a:pt x="292837" y="164840"/>
                    </a:cubicBezTo>
                    <a:cubicBezTo>
                      <a:pt x="296494" y="165697"/>
                      <a:pt x="300228" y="166564"/>
                      <a:pt x="304248" y="167278"/>
                    </a:cubicBezTo>
                    <a:lnTo>
                      <a:pt x="271844" y="69828"/>
                    </a:lnTo>
                    <a:lnTo>
                      <a:pt x="157972" y="107699"/>
                    </a:lnTo>
                    <a:lnTo>
                      <a:pt x="158486" y="99870"/>
                    </a:lnTo>
                    <a:cubicBezTo>
                      <a:pt x="159087" y="90507"/>
                      <a:pt x="160801" y="83182"/>
                      <a:pt x="162468" y="76105"/>
                    </a:cubicBezTo>
                    <a:cubicBezTo>
                      <a:pt x="165097" y="64865"/>
                      <a:pt x="167373" y="55169"/>
                      <a:pt x="164973" y="38948"/>
                    </a:cubicBezTo>
                    <a:cubicBezTo>
                      <a:pt x="158677" y="20288"/>
                      <a:pt x="140475" y="7144"/>
                      <a:pt x="119901" y="7144"/>
                    </a:cubicBezTo>
                    <a:cubicBezTo>
                      <a:pt x="114805" y="7144"/>
                      <a:pt x="109738" y="7972"/>
                      <a:pt x="104851" y="9592"/>
                    </a:cubicBezTo>
                    <a:cubicBezTo>
                      <a:pt x="80410" y="17726"/>
                      <a:pt x="66894" y="43472"/>
                      <a:pt x="74095" y="68209"/>
                    </a:cubicBezTo>
                    <a:cubicBezTo>
                      <a:pt x="74266" y="68923"/>
                      <a:pt x="74390" y="69332"/>
                      <a:pt x="74543" y="69752"/>
                    </a:cubicBezTo>
                    <a:cubicBezTo>
                      <a:pt x="77829" y="79581"/>
                      <a:pt x="85887" y="87116"/>
                      <a:pt x="95240" y="95841"/>
                    </a:cubicBezTo>
                    <a:cubicBezTo>
                      <a:pt x="101413" y="101603"/>
                      <a:pt x="107794" y="107575"/>
                      <a:pt x="113671" y="114910"/>
                    </a:cubicBezTo>
                    <a:lnTo>
                      <a:pt x="118396" y="120834"/>
                    </a:lnTo>
                    <a:lnTo>
                      <a:pt x="7144" y="157820"/>
                    </a:lnTo>
                    <a:lnTo>
                      <a:pt x="95126" y="422539"/>
                    </a:lnTo>
                    <a:lnTo>
                      <a:pt x="359845" y="334556"/>
                    </a:lnTo>
                    <a:lnTo>
                      <a:pt x="328108" y="239049"/>
                    </a:lnTo>
                    <a:cubicBezTo>
                      <a:pt x="324498" y="242516"/>
                      <a:pt x="321145" y="246097"/>
                      <a:pt x="317887" y="249584"/>
                    </a:cubicBezTo>
                    <a:close/>
                  </a:path>
                </a:pathLst>
              </a:custGeom>
              <a:grpFill/>
              <a:ln w="9525" cap="flat">
                <a:noFill/>
                <a:prstDash val="solid"/>
                <a:miter/>
              </a:ln>
            </p:spPr>
            <p:txBody>
              <a:bodyPr rtlCol="0" anchor="ctr"/>
              <a:lstStyle/>
              <a:p>
                <a:endParaRPr lang="en-IN" sz="1350"/>
              </a:p>
            </p:txBody>
          </p:sp>
          <p:sp>
            <p:nvSpPr>
              <p:cNvPr id="55" name="Freeform: Shape 54">
                <a:extLst>
                  <a:ext uri="{FF2B5EF4-FFF2-40B4-BE49-F238E27FC236}">
                    <a16:creationId xmlns:a16="http://schemas.microsoft.com/office/drawing/2014/main" id="{D8A6C96A-D13C-4688-8F97-C0FB6C816447}"/>
                  </a:ext>
                </a:extLst>
              </p:cNvPr>
              <p:cNvSpPr/>
              <p:nvPr/>
            </p:nvSpPr>
            <p:spPr>
              <a:xfrm>
                <a:off x="5661622" y="3031931"/>
                <a:ext cx="428625" cy="361950"/>
              </a:xfrm>
              <a:custGeom>
                <a:avLst/>
                <a:gdLst>
                  <a:gd name="connsiteX0" fmla="*/ 180089 w 428625"/>
                  <a:gd name="connsiteY0" fmla="*/ 317897 h 361950"/>
                  <a:gd name="connsiteX1" fmla="*/ 156667 w 428625"/>
                  <a:gd name="connsiteY1" fmla="*/ 287607 h 361950"/>
                  <a:gd name="connsiteX2" fmla="*/ 155991 w 428625"/>
                  <a:gd name="connsiteY2" fmla="*/ 285407 h 361950"/>
                  <a:gd name="connsiteX3" fmla="*/ 193586 w 428625"/>
                  <a:gd name="connsiteY3" fmla="*/ 213912 h 361950"/>
                  <a:gd name="connsiteX4" fmla="*/ 211979 w 428625"/>
                  <a:gd name="connsiteY4" fmla="*/ 210922 h 361950"/>
                  <a:gd name="connsiteX5" fmla="*/ 267291 w 428625"/>
                  <a:gd name="connsiteY5" fmla="*/ 250831 h 361950"/>
                  <a:gd name="connsiteX6" fmla="*/ 264824 w 428625"/>
                  <a:gd name="connsiteY6" fmla="*/ 292846 h 361950"/>
                  <a:gd name="connsiteX7" fmla="*/ 262385 w 428625"/>
                  <a:gd name="connsiteY7" fmla="*/ 304238 h 361950"/>
                  <a:gd name="connsiteX8" fmla="*/ 359845 w 428625"/>
                  <a:gd name="connsiteY8" fmla="*/ 271834 h 361950"/>
                  <a:gd name="connsiteX9" fmla="*/ 321983 w 428625"/>
                  <a:gd name="connsiteY9" fmla="*/ 157972 h 361950"/>
                  <a:gd name="connsiteX10" fmla="*/ 329813 w 428625"/>
                  <a:gd name="connsiteY10" fmla="*/ 158486 h 361950"/>
                  <a:gd name="connsiteX11" fmla="*/ 353587 w 428625"/>
                  <a:gd name="connsiteY11" fmla="*/ 162458 h 361950"/>
                  <a:gd name="connsiteX12" fmla="*/ 377828 w 428625"/>
                  <a:gd name="connsiteY12" fmla="*/ 165964 h 361950"/>
                  <a:gd name="connsiteX13" fmla="*/ 390735 w 428625"/>
                  <a:gd name="connsiteY13" fmla="*/ 164954 h 361950"/>
                  <a:gd name="connsiteX14" fmla="*/ 417462 w 428625"/>
                  <a:gd name="connsiteY14" fmla="*/ 141275 h 361950"/>
                  <a:gd name="connsiteX15" fmla="*/ 420072 w 428625"/>
                  <a:gd name="connsiteY15" fmla="*/ 104842 h 361950"/>
                  <a:gd name="connsiteX16" fmla="*/ 374828 w 428625"/>
                  <a:gd name="connsiteY16" fmla="*/ 72171 h 361950"/>
                  <a:gd name="connsiteX17" fmla="*/ 361493 w 428625"/>
                  <a:gd name="connsiteY17" fmla="*/ 74095 h 361950"/>
                  <a:gd name="connsiteX18" fmla="*/ 359778 w 428625"/>
                  <a:gd name="connsiteY18" fmla="*/ 74581 h 361950"/>
                  <a:gd name="connsiteX19" fmla="*/ 333842 w 428625"/>
                  <a:gd name="connsiteY19" fmla="*/ 95202 h 361950"/>
                  <a:gd name="connsiteX20" fmla="*/ 314735 w 428625"/>
                  <a:gd name="connsiteY20" fmla="*/ 113652 h 361950"/>
                  <a:gd name="connsiteX21" fmla="*/ 308820 w 428625"/>
                  <a:gd name="connsiteY21" fmla="*/ 118377 h 361950"/>
                  <a:gd name="connsiteX22" fmla="*/ 271834 w 428625"/>
                  <a:gd name="connsiteY22" fmla="*/ 7144 h 361950"/>
                  <a:gd name="connsiteX23" fmla="*/ 7144 w 428625"/>
                  <a:gd name="connsiteY23" fmla="*/ 95136 h 361950"/>
                  <a:gd name="connsiteX24" fmla="*/ 95136 w 428625"/>
                  <a:gd name="connsiteY24" fmla="*/ 359835 h 361950"/>
                  <a:gd name="connsiteX25" fmla="*/ 190624 w 428625"/>
                  <a:gd name="connsiteY25" fmla="*/ 328089 h 361950"/>
                  <a:gd name="connsiteX26" fmla="*/ 180089 w 428625"/>
                  <a:gd name="connsiteY26" fmla="*/ 317897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625" h="361950">
                    <a:moveTo>
                      <a:pt x="180089" y="317897"/>
                    </a:moveTo>
                    <a:cubicBezTo>
                      <a:pt x="170126" y="308601"/>
                      <a:pt x="160715" y="299809"/>
                      <a:pt x="156667" y="287607"/>
                    </a:cubicBezTo>
                    <a:cubicBezTo>
                      <a:pt x="156439" y="286998"/>
                      <a:pt x="156200" y="286198"/>
                      <a:pt x="155991" y="285407"/>
                    </a:cubicBezTo>
                    <a:cubicBezTo>
                      <a:pt x="147228" y="255280"/>
                      <a:pt x="163735" y="223838"/>
                      <a:pt x="193586" y="213912"/>
                    </a:cubicBezTo>
                    <a:cubicBezTo>
                      <a:pt x="199558" y="211931"/>
                      <a:pt x="205730" y="210922"/>
                      <a:pt x="211979" y="210922"/>
                    </a:cubicBezTo>
                    <a:cubicBezTo>
                      <a:pt x="237125" y="210922"/>
                      <a:pt x="259356" y="226971"/>
                      <a:pt x="267291" y="250831"/>
                    </a:cubicBezTo>
                    <a:cubicBezTo>
                      <a:pt x="270205" y="269948"/>
                      <a:pt x="267472" y="281578"/>
                      <a:pt x="264824" y="292846"/>
                    </a:cubicBezTo>
                    <a:cubicBezTo>
                      <a:pt x="263966" y="296504"/>
                      <a:pt x="263090" y="300228"/>
                      <a:pt x="262385" y="304238"/>
                    </a:cubicBezTo>
                    <a:lnTo>
                      <a:pt x="359845" y="271834"/>
                    </a:lnTo>
                    <a:lnTo>
                      <a:pt x="321983" y="157972"/>
                    </a:lnTo>
                    <a:lnTo>
                      <a:pt x="329813" y="158486"/>
                    </a:lnTo>
                    <a:cubicBezTo>
                      <a:pt x="339166" y="159087"/>
                      <a:pt x="346500" y="160801"/>
                      <a:pt x="353587" y="162458"/>
                    </a:cubicBezTo>
                    <a:cubicBezTo>
                      <a:pt x="361293" y="164259"/>
                      <a:pt x="368579" y="165964"/>
                      <a:pt x="377828" y="165964"/>
                    </a:cubicBezTo>
                    <a:cubicBezTo>
                      <a:pt x="381962" y="165964"/>
                      <a:pt x="386182" y="165630"/>
                      <a:pt x="390735" y="164954"/>
                    </a:cubicBezTo>
                    <a:cubicBezTo>
                      <a:pt x="401946" y="161153"/>
                      <a:pt x="411747" y="152657"/>
                      <a:pt x="417462" y="141275"/>
                    </a:cubicBezTo>
                    <a:cubicBezTo>
                      <a:pt x="423167" y="129873"/>
                      <a:pt x="424110" y="116938"/>
                      <a:pt x="420072" y="104842"/>
                    </a:cubicBezTo>
                    <a:cubicBezTo>
                      <a:pt x="413576" y="85306"/>
                      <a:pt x="395402" y="72171"/>
                      <a:pt x="374828" y="72171"/>
                    </a:cubicBezTo>
                    <a:cubicBezTo>
                      <a:pt x="370332" y="72171"/>
                      <a:pt x="365846" y="72819"/>
                      <a:pt x="361493" y="74095"/>
                    </a:cubicBezTo>
                    <a:cubicBezTo>
                      <a:pt x="360664" y="74285"/>
                      <a:pt x="360226" y="74438"/>
                      <a:pt x="359778" y="74581"/>
                    </a:cubicBezTo>
                    <a:cubicBezTo>
                      <a:pt x="350101" y="77791"/>
                      <a:pt x="342567" y="85868"/>
                      <a:pt x="333842" y="95202"/>
                    </a:cubicBezTo>
                    <a:cubicBezTo>
                      <a:pt x="328079" y="101375"/>
                      <a:pt x="322097" y="107775"/>
                      <a:pt x="314735" y="113652"/>
                    </a:cubicBezTo>
                    <a:lnTo>
                      <a:pt x="308820" y="118377"/>
                    </a:lnTo>
                    <a:lnTo>
                      <a:pt x="271834" y="7144"/>
                    </a:lnTo>
                    <a:lnTo>
                      <a:pt x="7144" y="95136"/>
                    </a:lnTo>
                    <a:lnTo>
                      <a:pt x="95136" y="359835"/>
                    </a:lnTo>
                    <a:lnTo>
                      <a:pt x="190624" y="328089"/>
                    </a:lnTo>
                    <a:cubicBezTo>
                      <a:pt x="187166" y="324488"/>
                      <a:pt x="183585" y="321154"/>
                      <a:pt x="180089" y="317897"/>
                    </a:cubicBezTo>
                    <a:close/>
                  </a:path>
                </a:pathLst>
              </a:custGeom>
              <a:grpFill/>
              <a:ln w="9525" cap="flat">
                <a:noFill/>
                <a:prstDash val="solid"/>
                <a:miter/>
              </a:ln>
            </p:spPr>
            <p:txBody>
              <a:bodyPr rtlCol="0" anchor="ctr"/>
              <a:lstStyle/>
              <a:p>
                <a:endParaRPr lang="en-IN" sz="1350"/>
              </a:p>
            </p:txBody>
          </p:sp>
          <p:sp>
            <p:nvSpPr>
              <p:cNvPr id="56" name="Freeform: Shape 55">
                <a:extLst>
                  <a:ext uri="{FF2B5EF4-FFF2-40B4-BE49-F238E27FC236}">
                    <a16:creationId xmlns:a16="http://schemas.microsoft.com/office/drawing/2014/main" id="{EEB2BE3B-99E9-49AE-A30B-1BF5FAB4B4A2}"/>
                  </a:ext>
                </a:extLst>
              </p:cNvPr>
              <p:cNvSpPr/>
              <p:nvPr/>
            </p:nvSpPr>
            <p:spPr>
              <a:xfrm>
                <a:off x="5938114" y="2940710"/>
                <a:ext cx="361950" cy="428625"/>
              </a:xfrm>
              <a:custGeom>
                <a:avLst/>
                <a:gdLst>
                  <a:gd name="connsiteX0" fmla="*/ 49082 w 361950"/>
                  <a:gd name="connsiteY0" fmla="*/ 180089 h 428625"/>
                  <a:gd name="connsiteX1" fmla="*/ 79381 w 361950"/>
                  <a:gd name="connsiteY1" fmla="*/ 156667 h 428625"/>
                  <a:gd name="connsiteX2" fmla="*/ 81791 w 361950"/>
                  <a:gd name="connsiteY2" fmla="*/ 155953 h 428625"/>
                  <a:gd name="connsiteX3" fmla="*/ 97793 w 361950"/>
                  <a:gd name="connsiteY3" fmla="*/ 153695 h 428625"/>
                  <a:gd name="connsiteX4" fmla="*/ 153095 w 361950"/>
                  <a:gd name="connsiteY4" fmla="*/ 193596 h 428625"/>
                  <a:gd name="connsiteX5" fmla="*/ 149885 w 361950"/>
                  <a:gd name="connsiteY5" fmla="*/ 238087 h 428625"/>
                  <a:gd name="connsiteX6" fmla="*/ 116157 w 361950"/>
                  <a:gd name="connsiteY6" fmla="*/ 267272 h 428625"/>
                  <a:gd name="connsiteX7" fmla="*/ 74152 w 361950"/>
                  <a:gd name="connsiteY7" fmla="*/ 264833 h 428625"/>
                  <a:gd name="connsiteX8" fmla="*/ 62770 w 361950"/>
                  <a:gd name="connsiteY8" fmla="*/ 262404 h 428625"/>
                  <a:gd name="connsiteX9" fmla="*/ 95155 w 361950"/>
                  <a:gd name="connsiteY9" fmla="*/ 359845 h 428625"/>
                  <a:gd name="connsiteX10" fmla="*/ 209026 w 361950"/>
                  <a:gd name="connsiteY10" fmla="*/ 322002 h 428625"/>
                  <a:gd name="connsiteX11" fmla="*/ 208512 w 361950"/>
                  <a:gd name="connsiteY11" fmla="*/ 329832 h 428625"/>
                  <a:gd name="connsiteX12" fmla="*/ 204540 w 361950"/>
                  <a:gd name="connsiteY12" fmla="*/ 353587 h 428625"/>
                  <a:gd name="connsiteX13" fmla="*/ 202035 w 361950"/>
                  <a:gd name="connsiteY13" fmla="*/ 390763 h 428625"/>
                  <a:gd name="connsiteX14" fmla="*/ 247078 w 361950"/>
                  <a:gd name="connsiteY14" fmla="*/ 422539 h 428625"/>
                  <a:gd name="connsiteX15" fmla="*/ 247088 w 361950"/>
                  <a:gd name="connsiteY15" fmla="*/ 422539 h 428625"/>
                  <a:gd name="connsiteX16" fmla="*/ 262128 w 361950"/>
                  <a:gd name="connsiteY16" fmla="*/ 420081 h 428625"/>
                  <a:gd name="connsiteX17" fmla="*/ 292894 w 361950"/>
                  <a:gd name="connsiteY17" fmla="*/ 361512 h 428625"/>
                  <a:gd name="connsiteX18" fmla="*/ 292398 w 361950"/>
                  <a:gd name="connsiteY18" fmla="*/ 359816 h 428625"/>
                  <a:gd name="connsiteX19" fmla="*/ 271767 w 361950"/>
                  <a:gd name="connsiteY19" fmla="*/ 333851 h 428625"/>
                  <a:gd name="connsiteX20" fmla="*/ 253317 w 361950"/>
                  <a:gd name="connsiteY20" fmla="*/ 314763 h 428625"/>
                  <a:gd name="connsiteX21" fmla="*/ 248593 w 361950"/>
                  <a:gd name="connsiteY21" fmla="*/ 308829 h 428625"/>
                  <a:gd name="connsiteX22" fmla="*/ 359864 w 361950"/>
                  <a:gd name="connsiteY22" fmla="*/ 271863 h 428625"/>
                  <a:gd name="connsiteX23" fmla="*/ 271872 w 361950"/>
                  <a:gd name="connsiteY23" fmla="*/ 7144 h 428625"/>
                  <a:gd name="connsiteX24" fmla="*/ 7144 w 361950"/>
                  <a:gd name="connsiteY24" fmla="*/ 95136 h 428625"/>
                  <a:gd name="connsiteX25" fmla="*/ 38891 w 361950"/>
                  <a:gd name="connsiteY25" fmla="*/ 190633 h 428625"/>
                  <a:gd name="connsiteX26" fmla="*/ 49082 w 361950"/>
                  <a:gd name="connsiteY26" fmla="*/ 180089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950" h="428625">
                    <a:moveTo>
                      <a:pt x="49082" y="180089"/>
                    </a:moveTo>
                    <a:cubicBezTo>
                      <a:pt x="58407" y="170126"/>
                      <a:pt x="67199" y="160715"/>
                      <a:pt x="79381" y="156667"/>
                    </a:cubicBezTo>
                    <a:cubicBezTo>
                      <a:pt x="80029" y="156401"/>
                      <a:pt x="80924" y="156153"/>
                      <a:pt x="81791" y="155953"/>
                    </a:cubicBezTo>
                    <a:cubicBezTo>
                      <a:pt x="86811" y="154486"/>
                      <a:pt x="92307" y="153695"/>
                      <a:pt x="97793" y="153695"/>
                    </a:cubicBezTo>
                    <a:cubicBezTo>
                      <a:pt x="122949" y="153695"/>
                      <a:pt x="145161" y="169726"/>
                      <a:pt x="153095" y="193596"/>
                    </a:cubicBezTo>
                    <a:cubicBezTo>
                      <a:pt x="158020" y="208369"/>
                      <a:pt x="156867" y="224161"/>
                      <a:pt x="149885" y="238087"/>
                    </a:cubicBezTo>
                    <a:cubicBezTo>
                      <a:pt x="142913" y="251993"/>
                      <a:pt x="130931" y="262366"/>
                      <a:pt x="116157" y="267272"/>
                    </a:cubicBezTo>
                    <a:cubicBezTo>
                      <a:pt x="96688" y="270396"/>
                      <a:pt x="85630" y="267500"/>
                      <a:pt x="74152" y="264833"/>
                    </a:cubicBezTo>
                    <a:cubicBezTo>
                      <a:pt x="70504" y="263976"/>
                      <a:pt x="66789" y="263109"/>
                      <a:pt x="62770" y="262404"/>
                    </a:cubicBezTo>
                    <a:lnTo>
                      <a:pt x="95155" y="359845"/>
                    </a:lnTo>
                    <a:lnTo>
                      <a:pt x="209026" y="322002"/>
                    </a:lnTo>
                    <a:lnTo>
                      <a:pt x="208512" y="329832"/>
                    </a:lnTo>
                    <a:cubicBezTo>
                      <a:pt x="207912" y="339185"/>
                      <a:pt x="206197" y="346510"/>
                      <a:pt x="204540" y="353587"/>
                    </a:cubicBezTo>
                    <a:cubicBezTo>
                      <a:pt x="201920" y="364827"/>
                      <a:pt x="199634" y="374523"/>
                      <a:pt x="202035" y="390763"/>
                    </a:cubicBezTo>
                    <a:cubicBezTo>
                      <a:pt x="208331" y="409413"/>
                      <a:pt x="226504" y="422539"/>
                      <a:pt x="247078" y="422539"/>
                    </a:cubicBezTo>
                    <a:cubicBezTo>
                      <a:pt x="247088" y="422539"/>
                      <a:pt x="247088" y="422539"/>
                      <a:pt x="247088" y="422539"/>
                    </a:cubicBezTo>
                    <a:cubicBezTo>
                      <a:pt x="252184" y="422539"/>
                      <a:pt x="257242" y="421729"/>
                      <a:pt x="262128" y="420081"/>
                    </a:cubicBezTo>
                    <a:cubicBezTo>
                      <a:pt x="286598" y="411956"/>
                      <a:pt x="300114" y="386220"/>
                      <a:pt x="292894" y="361512"/>
                    </a:cubicBezTo>
                    <a:cubicBezTo>
                      <a:pt x="292722" y="360769"/>
                      <a:pt x="292570" y="360283"/>
                      <a:pt x="292398" y="359816"/>
                    </a:cubicBezTo>
                    <a:cubicBezTo>
                      <a:pt x="289170" y="350129"/>
                      <a:pt x="281092" y="342586"/>
                      <a:pt x="271767" y="333851"/>
                    </a:cubicBezTo>
                    <a:cubicBezTo>
                      <a:pt x="265586" y="328089"/>
                      <a:pt x="259194" y="322116"/>
                      <a:pt x="253317" y="314763"/>
                    </a:cubicBezTo>
                    <a:lnTo>
                      <a:pt x="248593" y="308829"/>
                    </a:lnTo>
                    <a:lnTo>
                      <a:pt x="359864" y="271863"/>
                    </a:lnTo>
                    <a:lnTo>
                      <a:pt x="271872" y="7144"/>
                    </a:lnTo>
                    <a:lnTo>
                      <a:pt x="7144" y="95136"/>
                    </a:lnTo>
                    <a:lnTo>
                      <a:pt x="38891" y="190633"/>
                    </a:lnTo>
                    <a:cubicBezTo>
                      <a:pt x="42491" y="187157"/>
                      <a:pt x="45825" y="183585"/>
                      <a:pt x="49082" y="180089"/>
                    </a:cubicBezTo>
                    <a:close/>
                  </a:path>
                </a:pathLst>
              </a:custGeom>
              <a:grpFill/>
              <a:ln w="9525" cap="flat">
                <a:noFill/>
                <a:prstDash val="solid"/>
                <a:miter/>
              </a:ln>
            </p:spPr>
            <p:txBody>
              <a:bodyPr rtlCol="0" anchor="ctr"/>
              <a:lstStyle/>
              <a:p>
                <a:endParaRPr lang="en-IN" sz="1350"/>
              </a:p>
            </p:txBody>
          </p:sp>
          <p:sp>
            <p:nvSpPr>
              <p:cNvPr id="57" name="Freeform: Shape 56">
                <a:extLst>
                  <a:ext uri="{FF2B5EF4-FFF2-40B4-BE49-F238E27FC236}">
                    <a16:creationId xmlns:a16="http://schemas.microsoft.com/office/drawing/2014/main" id="{3AB26E7B-5686-4CFD-A4D8-DEA88CB9B214}"/>
                  </a:ext>
                </a:extLst>
              </p:cNvPr>
              <p:cNvSpPr/>
              <p:nvPr/>
            </p:nvSpPr>
            <p:spPr>
              <a:xfrm>
                <a:off x="6119280" y="3270761"/>
                <a:ext cx="409575" cy="400050"/>
              </a:xfrm>
              <a:custGeom>
                <a:avLst/>
                <a:gdLst>
                  <a:gd name="connsiteX0" fmla="*/ 373217 w 409575"/>
                  <a:gd name="connsiteY0" fmla="*/ 322545 h 400050"/>
                  <a:gd name="connsiteX1" fmla="*/ 344042 w 409575"/>
                  <a:gd name="connsiteY1" fmla="*/ 306276 h 400050"/>
                  <a:gd name="connsiteX2" fmla="*/ 323202 w 409575"/>
                  <a:gd name="connsiteY2" fmla="*/ 297571 h 400050"/>
                  <a:gd name="connsiteX3" fmla="*/ 316182 w 409575"/>
                  <a:gd name="connsiteY3" fmla="*/ 294008 h 400050"/>
                  <a:gd name="connsiteX4" fmla="*/ 403955 w 409575"/>
                  <a:gd name="connsiteY4" fmla="*/ 217913 h 400050"/>
                  <a:gd name="connsiteX5" fmla="*/ 221198 w 409575"/>
                  <a:gd name="connsiteY5" fmla="*/ 7144 h 400050"/>
                  <a:gd name="connsiteX6" fmla="*/ 145179 w 409575"/>
                  <a:gd name="connsiteY6" fmla="*/ 73066 h 400050"/>
                  <a:gd name="connsiteX7" fmla="*/ 158800 w 409575"/>
                  <a:gd name="connsiteY7" fmla="*/ 78438 h 400050"/>
                  <a:gd name="connsiteX8" fmla="*/ 192042 w 409575"/>
                  <a:gd name="connsiteY8" fmla="*/ 97431 h 400050"/>
                  <a:gd name="connsiteX9" fmla="*/ 193604 w 409575"/>
                  <a:gd name="connsiteY9" fmla="*/ 99336 h 400050"/>
                  <a:gd name="connsiteX10" fmla="*/ 186184 w 409575"/>
                  <a:gd name="connsiteY10" fmla="*/ 179670 h 400050"/>
                  <a:gd name="connsiteX11" fmla="*/ 148056 w 409575"/>
                  <a:gd name="connsiteY11" fmla="*/ 193900 h 400050"/>
                  <a:gd name="connsiteX12" fmla="*/ 103984 w 409575"/>
                  <a:gd name="connsiteY12" fmla="*/ 173793 h 400050"/>
                  <a:gd name="connsiteX13" fmla="*/ 90144 w 409575"/>
                  <a:gd name="connsiteY13" fmla="*/ 134064 h 400050"/>
                  <a:gd name="connsiteX14" fmla="*/ 88020 w 409575"/>
                  <a:gd name="connsiteY14" fmla="*/ 122625 h 400050"/>
                  <a:gd name="connsiteX15" fmla="*/ 10429 w 409575"/>
                  <a:gd name="connsiteY15" fmla="*/ 189890 h 400050"/>
                  <a:gd name="connsiteX16" fmla="*/ 89068 w 409575"/>
                  <a:gd name="connsiteY16" fmla="*/ 280578 h 400050"/>
                  <a:gd name="connsiteX17" fmla="*/ 81619 w 409575"/>
                  <a:gd name="connsiteY17" fmla="*/ 283102 h 400050"/>
                  <a:gd name="connsiteX18" fmla="*/ 58197 w 409575"/>
                  <a:gd name="connsiteY18" fmla="*/ 288512 h 400050"/>
                  <a:gd name="connsiteX19" fmla="*/ 22869 w 409575"/>
                  <a:gd name="connsiteY19" fmla="*/ 300447 h 400050"/>
                  <a:gd name="connsiteX20" fmla="*/ 7267 w 409575"/>
                  <a:gd name="connsiteY20" fmla="*/ 332575 h 400050"/>
                  <a:gd name="connsiteX21" fmla="*/ 18811 w 409575"/>
                  <a:gd name="connsiteY21" fmla="*/ 367227 h 400050"/>
                  <a:gd name="connsiteX22" fmla="*/ 54873 w 409575"/>
                  <a:gd name="connsiteY22" fmla="*/ 383686 h 400050"/>
                  <a:gd name="connsiteX23" fmla="*/ 84724 w 409575"/>
                  <a:gd name="connsiteY23" fmla="*/ 373170 h 400050"/>
                  <a:gd name="connsiteX24" fmla="*/ 86039 w 409575"/>
                  <a:gd name="connsiteY24" fmla="*/ 372142 h 400050"/>
                  <a:gd name="connsiteX25" fmla="*/ 102174 w 409575"/>
                  <a:gd name="connsiteY25" fmla="*/ 343043 h 400050"/>
                  <a:gd name="connsiteX26" fmla="*/ 112728 w 409575"/>
                  <a:gd name="connsiteY26" fmla="*/ 318726 h 400050"/>
                  <a:gd name="connsiteX27" fmla="*/ 116376 w 409575"/>
                  <a:gd name="connsiteY27" fmla="*/ 312087 h 400050"/>
                  <a:gd name="connsiteX28" fmla="*/ 193185 w 409575"/>
                  <a:gd name="connsiteY28" fmla="*/ 400660 h 400050"/>
                  <a:gd name="connsiteX29" fmla="*/ 282959 w 409575"/>
                  <a:gd name="connsiteY29" fmla="*/ 322802 h 400050"/>
                  <a:gd name="connsiteX30" fmla="*/ 285302 w 409575"/>
                  <a:gd name="connsiteY30" fmla="*/ 330660 h 400050"/>
                  <a:gd name="connsiteX31" fmla="*/ 289483 w 409575"/>
                  <a:gd name="connsiteY31" fmla="*/ 350253 h 400050"/>
                  <a:gd name="connsiteX32" fmla="*/ 301447 w 409575"/>
                  <a:gd name="connsiteY32" fmla="*/ 385581 h 400050"/>
                  <a:gd name="connsiteX33" fmla="*/ 336965 w 409575"/>
                  <a:gd name="connsiteY33" fmla="*/ 401279 h 400050"/>
                  <a:gd name="connsiteX34" fmla="*/ 368207 w 409575"/>
                  <a:gd name="connsiteY34" fmla="*/ 389611 h 400050"/>
                  <a:gd name="connsiteX35" fmla="*/ 374160 w 409575"/>
                  <a:gd name="connsiteY35" fmla="*/ 323698 h 400050"/>
                  <a:gd name="connsiteX36" fmla="*/ 373217 w 409575"/>
                  <a:gd name="connsiteY36" fmla="*/ 32254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575" h="400050">
                    <a:moveTo>
                      <a:pt x="373217" y="322545"/>
                    </a:moveTo>
                    <a:cubicBezTo>
                      <a:pt x="366340" y="314611"/>
                      <a:pt x="356015" y="310772"/>
                      <a:pt x="344042" y="306276"/>
                    </a:cubicBezTo>
                    <a:cubicBezTo>
                      <a:pt x="337280" y="303752"/>
                      <a:pt x="330298" y="301152"/>
                      <a:pt x="323202" y="297571"/>
                    </a:cubicBezTo>
                    <a:lnTo>
                      <a:pt x="316182" y="294008"/>
                    </a:lnTo>
                    <a:lnTo>
                      <a:pt x="403955" y="217913"/>
                    </a:lnTo>
                    <a:lnTo>
                      <a:pt x="221198" y="7144"/>
                    </a:lnTo>
                    <a:lnTo>
                      <a:pt x="145179" y="73066"/>
                    </a:lnTo>
                    <a:cubicBezTo>
                      <a:pt x="149742" y="75057"/>
                      <a:pt x="154323" y="76781"/>
                      <a:pt x="158800" y="78438"/>
                    </a:cubicBezTo>
                    <a:cubicBezTo>
                      <a:pt x="171573" y="83220"/>
                      <a:pt x="183632" y="87725"/>
                      <a:pt x="192042" y="97431"/>
                    </a:cubicBezTo>
                    <a:cubicBezTo>
                      <a:pt x="192547" y="97946"/>
                      <a:pt x="193090" y="98622"/>
                      <a:pt x="193604" y="99336"/>
                    </a:cubicBezTo>
                    <a:cubicBezTo>
                      <a:pt x="213169" y="123673"/>
                      <a:pt x="209987" y="159048"/>
                      <a:pt x="186184" y="179670"/>
                    </a:cubicBezTo>
                    <a:cubicBezTo>
                      <a:pt x="175602" y="188852"/>
                      <a:pt x="162058" y="193900"/>
                      <a:pt x="148056" y="193900"/>
                    </a:cubicBezTo>
                    <a:cubicBezTo>
                      <a:pt x="131130" y="193900"/>
                      <a:pt x="115061" y="186566"/>
                      <a:pt x="103984" y="173793"/>
                    </a:cubicBezTo>
                    <a:cubicBezTo>
                      <a:pt x="93983" y="157277"/>
                      <a:pt x="92039" y="145466"/>
                      <a:pt x="90144" y="134064"/>
                    </a:cubicBezTo>
                    <a:cubicBezTo>
                      <a:pt x="89544" y="130369"/>
                      <a:pt x="88915" y="126597"/>
                      <a:pt x="88020" y="122625"/>
                    </a:cubicBezTo>
                    <a:lnTo>
                      <a:pt x="10429" y="189890"/>
                    </a:lnTo>
                    <a:lnTo>
                      <a:pt x="89068" y="280578"/>
                    </a:lnTo>
                    <a:lnTo>
                      <a:pt x="81619" y="283102"/>
                    </a:lnTo>
                    <a:cubicBezTo>
                      <a:pt x="72761" y="286093"/>
                      <a:pt x="65360" y="287322"/>
                      <a:pt x="58197" y="288512"/>
                    </a:cubicBezTo>
                    <a:cubicBezTo>
                      <a:pt x="46815" y="290370"/>
                      <a:pt x="36966" y="291998"/>
                      <a:pt x="22869" y="300447"/>
                    </a:cubicBezTo>
                    <a:cubicBezTo>
                      <a:pt x="13982" y="308248"/>
                      <a:pt x="8191" y="319840"/>
                      <a:pt x="7267" y="332575"/>
                    </a:cubicBezTo>
                    <a:cubicBezTo>
                      <a:pt x="6362" y="345281"/>
                      <a:pt x="10467" y="357588"/>
                      <a:pt x="18811" y="367227"/>
                    </a:cubicBezTo>
                    <a:cubicBezTo>
                      <a:pt x="27879" y="377695"/>
                      <a:pt x="41033" y="383686"/>
                      <a:pt x="54873" y="383686"/>
                    </a:cubicBezTo>
                    <a:cubicBezTo>
                      <a:pt x="65693" y="383686"/>
                      <a:pt x="76285" y="379952"/>
                      <a:pt x="84724" y="373170"/>
                    </a:cubicBezTo>
                    <a:cubicBezTo>
                      <a:pt x="85362" y="372723"/>
                      <a:pt x="85705" y="372437"/>
                      <a:pt x="86039" y="372142"/>
                    </a:cubicBezTo>
                    <a:cubicBezTo>
                      <a:pt x="93821" y="365370"/>
                      <a:pt x="97697" y="355035"/>
                      <a:pt x="102174" y="343043"/>
                    </a:cubicBezTo>
                    <a:cubicBezTo>
                      <a:pt x="105136" y="335147"/>
                      <a:pt x="108184" y="326955"/>
                      <a:pt x="112728" y="318726"/>
                    </a:cubicBezTo>
                    <a:lnTo>
                      <a:pt x="116376" y="312087"/>
                    </a:lnTo>
                    <a:lnTo>
                      <a:pt x="193185" y="400660"/>
                    </a:lnTo>
                    <a:lnTo>
                      <a:pt x="282959" y="322802"/>
                    </a:lnTo>
                    <a:lnTo>
                      <a:pt x="285302" y="330660"/>
                    </a:lnTo>
                    <a:cubicBezTo>
                      <a:pt x="287454" y="337899"/>
                      <a:pt x="288493" y="344176"/>
                      <a:pt x="289483" y="350253"/>
                    </a:cubicBezTo>
                    <a:cubicBezTo>
                      <a:pt x="291369" y="361655"/>
                      <a:pt x="292988" y="371494"/>
                      <a:pt x="301447" y="385581"/>
                    </a:cubicBezTo>
                    <a:cubicBezTo>
                      <a:pt x="309971" y="395297"/>
                      <a:pt x="323116" y="401279"/>
                      <a:pt x="336965" y="401279"/>
                    </a:cubicBezTo>
                    <a:cubicBezTo>
                      <a:pt x="348433" y="401279"/>
                      <a:pt x="359530" y="397126"/>
                      <a:pt x="368207" y="389611"/>
                    </a:cubicBezTo>
                    <a:cubicBezTo>
                      <a:pt x="387667" y="372742"/>
                      <a:pt x="390277" y="343767"/>
                      <a:pt x="374160" y="323698"/>
                    </a:cubicBezTo>
                    <a:cubicBezTo>
                      <a:pt x="373798" y="323202"/>
                      <a:pt x="373532" y="322869"/>
                      <a:pt x="373217" y="322545"/>
                    </a:cubicBezTo>
                    <a:close/>
                  </a:path>
                </a:pathLst>
              </a:custGeom>
              <a:grpFill/>
              <a:ln w="9525" cap="flat">
                <a:noFill/>
                <a:prstDash val="solid"/>
                <a:miter/>
              </a:ln>
            </p:spPr>
            <p:txBody>
              <a:bodyPr rtlCol="0" anchor="ctr"/>
              <a:lstStyle/>
              <a:p>
                <a:endParaRPr lang="en-IN" sz="1350"/>
              </a:p>
            </p:txBody>
          </p:sp>
        </p:grpSp>
      </p:grpSp>
      <p:grpSp>
        <p:nvGrpSpPr>
          <p:cNvPr id="36" name="Group 35">
            <a:extLst>
              <a:ext uri="{FF2B5EF4-FFF2-40B4-BE49-F238E27FC236}">
                <a16:creationId xmlns:a16="http://schemas.microsoft.com/office/drawing/2014/main" id="{E328FD12-5083-4EC9-AD81-4FC0641FA11F}"/>
              </a:ext>
            </a:extLst>
          </p:cNvPr>
          <p:cNvGrpSpPr/>
          <p:nvPr/>
        </p:nvGrpSpPr>
        <p:grpSpPr>
          <a:xfrm>
            <a:off x="3192432" y="1475383"/>
            <a:ext cx="2489071" cy="2897223"/>
            <a:chOff x="2619659" y="1363513"/>
            <a:chExt cx="2278414" cy="2652021"/>
          </a:xfrm>
        </p:grpSpPr>
        <p:grpSp>
          <p:nvGrpSpPr>
            <p:cNvPr id="40" name="Group 39">
              <a:extLst>
                <a:ext uri="{FF2B5EF4-FFF2-40B4-BE49-F238E27FC236}">
                  <a16:creationId xmlns:a16="http://schemas.microsoft.com/office/drawing/2014/main" id="{473ED822-A29F-420C-B37C-50B73BA10811}"/>
                </a:ext>
              </a:extLst>
            </p:cNvPr>
            <p:cNvGrpSpPr/>
            <p:nvPr/>
          </p:nvGrpSpPr>
          <p:grpSpPr>
            <a:xfrm>
              <a:off x="2619659" y="3326106"/>
              <a:ext cx="2278414" cy="689428"/>
              <a:chOff x="487494" y="3322188"/>
              <a:chExt cx="2083243" cy="689428"/>
            </a:xfrm>
          </p:grpSpPr>
          <p:sp>
            <p:nvSpPr>
              <p:cNvPr id="47" name="Freeform 20">
                <a:extLst>
                  <a:ext uri="{FF2B5EF4-FFF2-40B4-BE49-F238E27FC236}">
                    <a16:creationId xmlns:a16="http://schemas.microsoft.com/office/drawing/2014/main" id="{952A064B-BEFD-41AE-82AD-C07CD0915760}"/>
                  </a:ext>
                </a:extLst>
              </p:cNvPr>
              <p:cNvSpPr/>
              <p:nvPr/>
            </p:nvSpPr>
            <p:spPr>
              <a:xfrm>
                <a:off x="487494" y="3322188"/>
                <a:ext cx="1940541"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8" name="Freeform 21">
                <a:extLst>
                  <a:ext uri="{FF2B5EF4-FFF2-40B4-BE49-F238E27FC236}">
                    <a16:creationId xmlns:a16="http://schemas.microsoft.com/office/drawing/2014/main" id="{308987BC-2CE3-48E9-9C9C-0502713C6F77}"/>
                  </a:ext>
                </a:extLst>
              </p:cNvPr>
              <p:cNvSpPr/>
              <p:nvPr/>
            </p:nvSpPr>
            <p:spPr>
              <a:xfrm>
                <a:off x="740195"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49" name="Group 48">
                <a:extLst>
                  <a:ext uri="{FF2B5EF4-FFF2-40B4-BE49-F238E27FC236}">
                    <a16:creationId xmlns:a16="http://schemas.microsoft.com/office/drawing/2014/main" id="{FEA33B64-CF6C-4F56-8BF7-5A29A79B86DC}"/>
                  </a:ext>
                </a:extLst>
              </p:cNvPr>
              <p:cNvGrpSpPr/>
              <p:nvPr/>
            </p:nvGrpSpPr>
            <p:grpSpPr>
              <a:xfrm>
                <a:off x="510131" y="3360912"/>
                <a:ext cx="2060606" cy="611981"/>
                <a:chOff x="5003785" y="3124200"/>
                <a:chExt cx="2060606" cy="611981"/>
              </a:xfrm>
            </p:grpSpPr>
            <p:sp>
              <p:nvSpPr>
                <p:cNvPr id="50" name="Freeform 23">
                  <a:extLst>
                    <a:ext uri="{FF2B5EF4-FFF2-40B4-BE49-F238E27FC236}">
                      <a16:creationId xmlns:a16="http://schemas.microsoft.com/office/drawing/2014/main" id="{A238A958-7434-411B-8A63-1B230F136206}"/>
                    </a:ext>
                  </a:extLst>
                </p:cNvPr>
                <p:cNvSpPr/>
                <p:nvPr/>
              </p:nvSpPr>
              <p:spPr>
                <a:xfrm>
                  <a:off x="5003785" y="3124200"/>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51" name="Freeform 24">
                  <a:extLst>
                    <a:ext uri="{FF2B5EF4-FFF2-40B4-BE49-F238E27FC236}">
                      <a16:creationId xmlns:a16="http://schemas.microsoft.com/office/drawing/2014/main" id="{AD914A50-CBC4-40E0-BDA1-F2FE86F92D10}"/>
                    </a:ext>
                  </a:extLst>
                </p:cNvPr>
                <p:cNvSpPr/>
                <p:nvPr/>
              </p:nvSpPr>
              <p:spPr>
                <a:xfrm>
                  <a:off x="5003785" y="3736181"/>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41" name="Group 40">
              <a:extLst>
                <a:ext uri="{FF2B5EF4-FFF2-40B4-BE49-F238E27FC236}">
                  <a16:creationId xmlns:a16="http://schemas.microsoft.com/office/drawing/2014/main" id="{4D8639D0-E405-40C4-96BE-042E3D14D6AE}"/>
                </a:ext>
              </a:extLst>
            </p:cNvPr>
            <p:cNvGrpSpPr/>
            <p:nvPr/>
          </p:nvGrpSpPr>
          <p:grpSpPr>
            <a:xfrm>
              <a:off x="3220607" y="1363513"/>
              <a:ext cx="1243584" cy="1996478"/>
              <a:chOff x="1001253" y="1134932"/>
              <a:chExt cx="1243584" cy="1996478"/>
            </a:xfrm>
          </p:grpSpPr>
          <p:sp>
            <p:nvSpPr>
              <p:cNvPr id="42" name="Rectangle 41">
                <a:extLst>
                  <a:ext uri="{FF2B5EF4-FFF2-40B4-BE49-F238E27FC236}">
                    <a16:creationId xmlns:a16="http://schemas.microsoft.com/office/drawing/2014/main" id="{E5D78279-244F-4153-BCFC-83D4D91C3572}"/>
                  </a:ext>
                </a:extLst>
              </p:cNvPr>
              <p:cNvSpPr/>
              <p:nvPr/>
            </p:nvSpPr>
            <p:spPr>
              <a:xfrm>
                <a:off x="1571260" y="2433869"/>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43" name="Group 42">
                <a:extLst>
                  <a:ext uri="{FF2B5EF4-FFF2-40B4-BE49-F238E27FC236}">
                    <a16:creationId xmlns:a16="http://schemas.microsoft.com/office/drawing/2014/main" id="{84FA5014-54E2-4BC9-9295-87111E3A3B60}"/>
                  </a:ext>
                </a:extLst>
              </p:cNvPr>
              <p:cNvGrpSpPr/>
              <p:nvPr/>
            </p:nvGrpSpPr>
            <p:grpSpPr>
              <a:xfrm>
                <a:off x="1001253" y="1134932"/>
                <a:ext cx="1243584" cy="1322157"/>
                <a:chOff x="-1286398" y="2463605"/>
                <a:chExt cx="1243584" cy="1322157"/>
              </a:xfrm>
            </p:grpSpPr>
            <p:sp>
              <p:nvSpPr>
                <p:cNvPr id="44" name="Freeform 17">
                  <a:extLst>
                    <a:ext uri="{FF2B5EF4-FFF2-40B4-BE49-F238E27FC236}">
                      <a16:creationId xmlns:a16="http://schemas.microsoft.com/office/drawing/2014/main" id="{8ECB6B6F-7A29-431D-B1B8-5AB0ADB37C64}"/>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CCEFFC"/>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45" name="Freeform 18">
                  <a:extLst>
                    <a:ext uri="{FF2B5EF4-FFF2-40B4-BE49-F238E27FC236}">
                      <a16:creationId xmlns:a16="http://schemas.microsoft.com/office/drawing/2014/main" id="{B8483A32-5839-4423-8757-E6031D986B84}"/>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CCEFFC"/>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2F0B76A4-391F-4E14-A61F-44FF02998E2E}"/>
                    </a:ext>
                  </a:extLst>
                </p:cNvPr>
                <p:cNvSpPr/>
                <p:nvPr/>
              </p:nvSpPr>
              <p:spPr>
                <a:xfrm>
                  <a:off x="-1093166" y="2695014"/>
                  <a:ext cx="857120" cy="859339"/>
                </a:xfrm>
                <a:prstGeom prst="ellipse">
                  <a:avLst/>
                </a:prstGeom>
                <a:solidFill>
                  <a:srgbClr val="CCEFFC"/>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grpSp>
        <p:nvGrpSpPr>
          <p:cNvPr id="19" name="Group 18">
            <a:extLst>
              <a:ext uri="{FF2B5EF4-FFF2-40B4-BE49-F238E27FC236}">
                <a16:creationId xmlns:a16="http://schemas.microsoft.com/office/drawing/2014/main" id="{EC40DEE8-17B8-4E36-B57A-D57C57A9ECA7}"/>
              </a:ext>
            </a:extLst>
          </p:cNvPr>
          <p:cNvGrpSpPr/>
          <p:nvPr/>
        </p:nvGrpSpPr>
        <p:grpSpPr>
          <a:xfrm>
            <a:off x="6162887" y="1475383"/>
            <a:ext cx="2489070" cy="2897223"/>
            <a:chOff x="6250228" y="1363513"/>
            <a:chExt cx="2278413" cy="2652021"/>
          </a:xfrm>
        </p:grpSpPr>
        <p:grpSp>
          <p:nvGrpSpPr>
            <p:cNvPr id="20" name="Group 19">
              <a:extLst>
                <a:ext uri="{FF2B5EF4-FFF2-40B4-BE49-F238E27FC236}">
                  <a16:creationId xmlns:a16="http://schemas.microsoft.com/office/drawing/2014/main" id="{8EEDAB80-9CEA-4B0F-B3D8-1D64C12A4374}"/>
                </a:ext>
              </a:extLst>
            </p:cNvPr>
            <p:cNvGrpSpPr/>
            <p:nvPr/>
          </p:nvGrpSpPr>
          <p:grpSpPr>
            <a:xfrm>
              <a:off x="6250228" y="1363513"/>
              <a:ext cx="2278413" cy="2652021"/>
              <a:chOff x="4873261" y="1363513"/>
              <a:chExt cx="2278413" cy="2652021"/>
            </a:xfrm>
          </p:grpSpPr>
          <p:grpSp>
            <p:nvGrpSpPr>
              <p:cNvPr id="24" name="Group 23">
                <a:extLst>
                  <a:ext uri="{FF2B5EF4-FFF2-40B4-BE49-F238E27FC236}">
                    <a16:creationId xmlns:a16="http://schemas.microsoft.com/office/drawing/2014/main" id="{E258206C-5824-4A0B-B44F-1E2535EB6E8F}"/>
                  </a:ext>
                </a:extLst>
              </p:cNvPr>
              <p:cNvGrpSpPr/>
              <p:nvPr/>
            </p:nvGrpSpPr>
            <p:grpSpPr>
              <a:xfrm>
                <a:off x="4873261" y="3326106"/>
                <a:ext cx="2278413" cy="689428"/>
                <a:chOff x="487495" y="3322188"/>
                <a:chExt cx="2083242" cy="689428"/>
              </a:xfrm>
            </p:grpSpPr>
            <p:sp>
              <p:nvSpPr>
                <p:cNvPr id="31" name="Freeform 34">
                  <a:extLst>
                    <a:ext uri="{FF2B5EF4-FFF2-40B4-BE49-F238E27FC236}">
                      <a16:creationId xmlns:a16="http://schemas.microsoft.com/office/drawing/2014/main" id="{2639670B-3503-491D-92CC-36349B5EB481}"/>
                    </a:ext>
                  </a:extLst>
                </p:cNvPr>
                <p:cNvSpPr/>
                <p:nvPr/>
              </p:nvSpPr>
              <p:spPr>
                <a:xfrm>
                  <a:off x="487495" y="3322188"/>
                  <a:ext cx="2009115"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32" name="Freeform 35">
                  <a:extLst>
                    <a:ext uri="{FF2B5EF4-FFF2-40B4-BE49-F238E27FC236}">
                      <a16:creationId xmlns:a16="http://schemas.microsoft.com/office/drawing/2014/main" id="{2C41549A-ECC8-44CD-A6C9-AE74FC222CA6}"/>
                    </a:ext>
                  </a:extLst>
                </p:cNvPr>
                <p:cNvSpPr/>
                <p:nvPr/>
              </p:nvSpPr>
              <p:spPr>
                <a:xfrm>
                  <a:off x="740195"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33" name="Group 32">
                  <a:extLst>
                    <a:ext uri="{FF2B5EF4-FFF2-40B4-BE49-F238E27FC236}">
                      <a16:creationId xmlns:a16="http://schemas.microsoft.com/office/drawing/2014/main" id="{D9AF67CF-D9DD-46A6-9867-EDD63E1C0FF9}"/>
                    </a:ext>
                  </a:extLst>
                </p:cNvPr>
                <p:cNvGrpSpPr/>
                <p:nvPr/>
              </p:nvGrpSpPr>
              <p:grpSpPr>
                <a:xfrm>
                  <a:off x="510131" y="3360912"/>
                  <a:ext cx="2060606" cy="611981"/>
                  <a:chOff x="5003785" y="3124200"/>
                  <a:chExt cx="2060606" cy="611981"/>
                </a:xfrm>
              </p:grpSpPr>
              <p:sp>
                <p:nvSpPr>
                  <p:cNvPr id="34" name="Freeform 37">
                    <a:extLst>
                      <a:ext uri="{FF2B5EF4-FFF2-40B4-BE49-F238E27FC236}">
                        <a16:creationId xmlns:a16="http://schemas.microsoft.com/office/drawing/2014/main" id="{4AF7EB36-310D-42D0-871E-160B2D5FBF29}"/>
                      </a:ext>
                    </a:extLst>
                  </p:cNvPr>
                  <p:cNvSpPr/>
                  <p:nvPr/>
                </p:nvSpPr>
                <p:spPr>
                  <a:xfrm>
                    <a:off x="5003785" y="3124200"/>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35" name="Freeform 38">
                    <a:extLst>
                      <a:ext uri="{FF2B5EF4-FFF2-40B4-BE49-F238E27FC236}">
                        <a16:creationId xmlns:a16="http://schemas.microsoft.com/office/drawing/2014/main" id="{543088E9-0CAB-4C2A-B01C-72116ED299E6}"/>
                      </a:ext>
                    </a:extLst>
                  </p:cNvPr>
                  <p:cNvSpPr/>
                  <p:nvPr/>
                </p:nvSpPr>
                <p:spPr>
                  <a:xfrm>
                    <a:off x="5003785" y="3736181"/>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25" name="Group 24">
                <a:extLst>
                  <a:ext uri="{FF2B5EF4-FFF2-40B4-BE49-F238E27FC236}">
                    <a16:creationId xmlns:a16="http://schemas.microsoft.com/office/drawing/2014/main" id="{E836AC59-37DA-4E65-9BF6-DB532C03ED20}"/>
                  </a:ext>
                </a:extLst>
              </p:cNvPr>
              <p:cNvGrpSpPr/>
              <p:nvPr/>
            </p:nvGrpSpPr>
            <p:grpSpPr>
              <a:xfrm>
                <a:off x="5474208" y="1363513"/>
                <a:ext cx="1243584" cy="1996478"/>
                <a:chOff x="1001253" y="1134932"/>
                <a:chExt cx="1243584" cy="1996478"/>
              </a:xfrm>
            </p:grpSpPr>
            <p:sp>
              <p:nvSpPr>
                <p:cNvPr id="26" name="Rectangle 25">
                  <a:extLst>
                    <a:ext uri="{FF2B5EF4-FFF2-40B4-BE49-F238E27FC236}">
                      <a16:creationId xmlns:a16="http://schemas.microsoft.com/office/drawing/2014/main" id="{01526A64-8598-42AA-A0D8-8CC47A0E2E0B}"/>
                    </a:ext>
                  </a:extLst>
                </p:cNvPr>
                <p:cNvSpPr/>
                <p:nvPr/>
              </p:nvSpPr>
              <p:spPr>
                <a:xfrm>
                  <a:off x="1571260" y="2433869"/>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27" name="Group 26">
                  <a:extLst>
                    <a:ext uri="{FF2B5EF4-FFF2-40B4-BE49-F238E27FC236}">
                      <a16:creationId xmlns:a16="http://schemas.microsoft.com/office/drawing/2014/main" id="{6FC7D139-21B8-4E2E-8D63-6098657642FF}"/>
                    </a:ext>
                  </a:extLst>
                </p:cNvPr>
                <p:cNvGrpSpPr/>
                <p:nvPr/>
              </p:nvGrpSpPr>
              <p:grpSpPr>
                <a:xfrm>
                  <a:off x="1001253" y="1134932"/>
                  <a:ext cx="1243584" cy="1322157"/>
                  <a:chOff x="-1286398" y="2463605"/>
                  <a:chExt cx="1243584" cy="1322157"/>
                </a:xfrm>
              </p:grpSpPr>
              <p:sp>
                <p:nvSpPr>
                  <p:cNvPr id="28" name="Freeform 31">
                    <a:extLst>
                      <a:ext uri="{FF2B5EF4-FFF2-40B4-BE49-F238E27FC236}">
                        <a16:creationId xmlns:a16="http://schemas.microsoft.com/office/drawing/2014/main" id="{5ADEC3B2-F84B-4FB5-BA2E-89E8C8D4F8CE}"/>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116FC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29" name="Freeform 32">
                    <a:extLst>
                      <a:ext uri="{FF2B5EF4-FFF2-40B4-BE49-F238E27FC236}">
                        <a16:creationId xmlns:a16="http://schemas.microsoft.com/office/drawing/2014/main" id="{EE4AC90C-22CC-4434-8231-DAD79084F165}"/>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116FC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9C52B6F1-7E86-4FE9-B092-936B4A426741}"/>
                      </a:ext>
                    </a:extLst>
                  </p:cNvPr>
                  <p:cNvSpPr/>
                  <p:nvPr/>
                </p:nvSpPr>
                <p:spPr>
                  <a:xfrm>
                    <a:off x="-1093166" y="2695014"/>
                    <a:ext cx="857120" cy="859339"/>
                  </a:xfrm>
                  <a:prstGeom prst="ellipse">
                    <a:avLst/>
                  </a:prstGeom>
                  <a:solidFill>
                    <a:srgbClr val="116FC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grpSp>
          <p:nvGrpSpPr>
            <p:cNvPr id="21" name="Group 20">
              <a:extLst>
                <a:ext uri="{FF2B5EF4-FFF2-40B4-BE49-F238E27FC236}">
                  <a16:creationId xmlns:a16="http://schemas.microsoft.com/office/drawing/2014/main" id="{BB1E7C8C-030B-4D37-8349-0676652164AC}"/>
                </a:ext>
              </a:extLst>
            </p:cNvPr>
            <p:cNvGrpSpPr/>
            <p:nvPr/>
          </p:nvGrpSpPr>
          <p:grpSpPr>
            <a:xfrm>
              <a:off x="7120526" y="1808360"/>
              <a:ext cx="704038" cy="425520"/>
              <a:chOff x="3250859" y="928171"/>
              <a:chExt cx="866775" cy="523875"/>
            </a:xfrm>
            <a:solidFill>
              <a:schemeClr val="bg1"/>
            </a:solidFill>
          </p:grpSpPr>
          <p:sp>
            <p:nvSpPr>
              <p:cNvPr id="22" name="Rectangle 21">
                <a:extLst>
                  <a:ext uri="{FF2B5EF4-FFF2-40B4-BE49-F238E27FC236}">
                    <a16:creationId xmlns:a16="http://schemas.microsoft.com/office/drawing/2014/main" id="{8F2F869A-8BAC-4A10-AC1A-96C3AF09D0BE}"/>
                  </a:ext>
                </a:extLst>
              </p:cNvPr>
              <p:cNvSpPr/>
              <p:nvPr/>
            </p:nvSpPr>
            <p:spPr>
              <a:xfrm>
                <a:off x="3359944" y="964407"/>
                <a:ext cx="661987" cy="459582"/>
              </a:xfrm>
              <a:prstGeom prst="rect">
                <a:avLst/>
              </a:prstGeom>
              <a:solidFill>
                <a:srgbClr val="116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3" name="Graphic 5">
                <a:extLst>
                  <a:ext uri="{FF2B5EF4-FFF2-40B4-BE49-F238E27FC236}">
                    <a16:creationId xmlns:a16="http://schemas.microsoft.com/office/drawing/2014/main" id="{BDA0D7A4-A73C-46BE-8DF5-9987D67B7C30}"/>
                  </a:ext>
                </a:extLst>
              </p:cNvPr>
              <p:cNvSpPr/>
              <p:nvPr/>
            </p:nvSpPr>
            <p:spPr>
              <a:xfrm>
                <a:off x="3250859" y="928171"/>
                <a:ext cx="866775" cy="523875"/>
              </a:xfrm>
              <a:custGeom>
                <a:avLst/>
                <a:gdLst>
                  <a:gd name="connsiteX0" fmla="*/ 859374 w 866775"/>
                  <a:gd name="connsiteY0" fmla="*/ 470697 h 523875"/>
                  <a:gd name="connsiteX1" fmla="*/ 786165 w 866775"/>
                  <a:gd name="connsiteY1" fmla="*/ 470697 h 523875"/>
                  <a:gd name="connsiteX2" fmla="*/ 786165 w 866775"/>
                  <a:gd name="connsiteY2" fmla="*/ 35176 h 523875"/>
                  <a:gd name="connsiteX3" fmla="*/ 758009 w 866775"/>
                  <a:gd name="connsiteY3" fmla="*/ 7144 h 523875"/>
                  <a:gd name="connsiteX4" fmla="*/ 113528 w 866775"/>
                  <a:gd name="connsiteY4" fmla="*/ 7144 h 523875"/>
                  <a:gd name="connsiteX5" fmla="*/ 85373 w 866775"/>
                  <a:gd name="connsiteY5" fmla="*/ 35176 h 523875"/>
                  <a:gd name="connsiteX6" fmla="*/ 85373 w 866775"/>
                  <a:gd name="connsiteY6" fmla="*/ 470697 h 523875"/>
                  <a:gd name="connsiteX7" fmla="*/ 12163 w 866775"/>
                  <a:gd name="connsiteY7" fmla="*/ 470697 h 523875"/>
                  <a:gd name="connsiteX8" fmla="*/ 7144 w 866775"/>
                  <a:gd name="connsiteY8" fmla="*/ 475717 h 523875"/>
                  <a:gd name="connsiteX9" fmla="*/ 7144 w 866775"/>
                  <a:gd name="connsiteY9" fmla="*/ 502844 h 523875"/>
                  <a:gd name="connsiteX10" fmla="*/ 7220 w 866775"/>
                  <a:gd name="connsiteY10" fmla="*/ 502844 h 523875"/>
                  <a:gd name="connsiteX11" fmla="*/ 77467 w 866775"/>
                  <a:gd name="connsiteY11" fmla="*/ 518217 h 523875"/>
                  <a:gd name="connsiteX12" fmla="*/ 794071 w 866775"/>
                  <a:gd name="connsiteY12" fmla="*/ 518217 h 523875"/>
                  <a:gd name="connsiteX13" fmla="*/ 864318 w 866775"/>
                  <a:gd name="connsiteY13" fmla="*/ 502844 h 523875"/>
                  <a:gd name="connsiteX14" fmla="*/ 864394 w 866775"/>
                  <a:gd name="connsiteY14" fmla="*/ 502844 h 523875"/>
                  <a:gd name="connsiteX15" fmla="*/ 864394 w 866775"/>
                  <a:gd name="connsiteY15" fmla="*/ 475717 h 523875"/>
                  <a:gd name="connsiteX16" fmla="*/ 859374 w 866775"/>
                  <a:gd name="connsiteY16" fmla="*/ 470697 h 523875"/>
                  <a:gd name="connsiteX17" fmla="*/ 489347 w 866775"/>
                  <a:gd name="connsiteY17" fmla="*/ 487804 h 523875"/>
                  <a:gd name="connsiteX18" fmla="*/ 382191 w 866775"/>
                  <a:gd name="connsiteY18" fmla="*/ 487804 h 523875"/>
                  <a:gd name="connsiteX19" fmla="*/ 371475 w 866775"/>
                  <a:gd name="connsiteY19" fmla="*/ 477088 h 523875"/>
                  <a:gd name="connsiteX20" fmla="*/ 372989 w 866775"/>
                  <a:gd name="connsiteY20" fmla="*/ 471621 h 523875"/>
                  <a:gd name="connsiteX21" fmla="*/ 498548 w 866775"/>
                  <a:gd name="connsiteY21" fmla="*/ 471621 h 523875"/>
                  <a:gd name="connsiteX22" fmla="*/ 500063 w 866775"/>
                  <a:gd name="connsiteY22" fmla="*/ 477088 h 523875"/>
                  <a:gd name="connsiteX23" fmla="*/ 489347 w 866775"/>
                  <a:gd name="connsiteY23" fmla="*/ 487804 h 523875"/>
                  <a:gd name="connsiteX24" fmla="*/ 747589 w 866775"/>
                  <a:gd name="connsiteY24" fmla="*/ 431921 h 523875"/>
                  <a:gd name="connsiteX25" fmla="*/ 744645 w 866775"/>
                  <a:gd name="connsiteY25" fmla="*/ 434912 h 523875"/>
                  <a:gd name="connsiteX26" fmla="*/ 126883 w 866775"/>
                  <a:gd name="connsiteY26" fmla="*/ 434912 h 523875"/>
                  <a:gd name="connsiteX27" fmla="*/ 123939 w 866775"/>
                  <a:gd name="connsiteY27" fmla="*/ 431921 h 523875"/>
                  <a:gd name="connsiteX28" fmla="*/ 123939 w 866775"/>
                  <a:gd name="connsiteY28" fmla="*/ 49063 h 523875"/>
                  <a:gd name="connsiteX29" fmla="*/ 126883 w 866775"/>
                  <a:gd name="connsiteY29" fmla="*/ 46139 h 523875"/>
                  <a:gd name="connsiteX30" fmla="*/ 744645 w 866775"/>
                  <a:gd name="connsiteY30" fmla="*/ 46139 h 523875"/>
                  <a:gd name="connsiteX31" fmla="*/ 747589 w 866775"/>
                  <a:gd name="connsiteY31" fmla="*/ 49063 h 523875"/>
                  <a:gd name="connsiteX32" fmla="*/ 747589 w 866775"/>
                  <a:gd name="connsiteY32" fmla="*/ 4319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6775" h="523875">
                    <a:moveTo>
                      <a:pt x="859374" y="470697"/>
                    </a:moveTo>
                    <a:lnTo>
                      <a:pt x="786165" y="470697"/>
                    </a:lnTo>
                    <a:lnTo>
                      <a:pt x="786165" y="35176"/>
                    </a:lnTo>
                    <a:cubicBezTo>
                      <a:pt x="786165" y="19669"/>
                      <a:pt x="773582" y="7144"/>
                      <a:pt x="758009" y="7144"/>
                    </a:cubicBezTo>
                    <a:lnTo>
                      <a:pt x="113528" y="7144"/>
                    </a:lnTo>
                    <a:cubicBezTo>
                      <a:pt x="97936" y="7144"/>
                      <a:pt x="85373" y="19669"/>
                      <a:pt x="85373" y="35176"/>
                    </a:cubicBezTo>
                    <a:lnTo>
                      <a:pt x="85373" y="470697"/>
                    </a:lnTo>
                    <a:lnTo>
                      <a:pt x="12163" y="470697"/>
                    </a:lnTo>
                    <a:cubicBezTo>
                      <a:pt x="9392" y="470697"/>
                      <a:pt x="7144" y="472945"/>
                      <a:pt x="7144" y="475717"/>
                    </a:cubicBezTo>
                    <a:lnTo>
                      <a:pt x="7144" y="502844"/>
                    </a:lnTo>
                    <a:lnTo>
                      <a:pt x="7220" y="502844"/>
                    </a:lnTo>
                    <a:cubicBezTo>
                      <a:pt x="8858" y="511369"/>
                      <a:pt x="39824" y="518217"/>
                      <a:pt x="77467" y="518217"/>
                    </a:cubicBezTo>
                    <a:lnTo>
                      <a:pt x="794071" y="518217"/>
                    </a:lnTo>
                    <a:cubicBezTo>
                      <a:pt x="831714" y="518217"/>
                      <a:pt x="862679" y="511359"/>
                      <a:pt x="864318" y="502844"/>
                    </a:cubicBezTo>
                    <a:lnTo>
                      <a:pt x="864394" y="502844"/>
                    </a:lnTo>
                    <a:lnTo>
                      <a:pt x="864394" y="475717"/>
                    </a:lnTo>
                    <a:cubicBezTo>
                      <a:pt x="864394" y="472945"/>
                      <a:pt x="862146" y="470697"/>
                      <a:pt x="859374" y="470697"/>
                    </a:cubicBezTo>
                    <a:close/>
                    <a:moveTo>
                      <a:pt x="489347" y="487804"/>
                    </a:moveTo>
                    <a:lnTo>
                      <a:pt x="382191" y="487804"/>
                    </a:lnTo>
                    <a:cubicBezTo>
                      <a:pt x="376276" y="487804"/>
                      <a:pt x="371475" y="483013"/>
                      <a:pt x="371475" y="477088"/>
                    </a:cubicBezTo>
                    <a:cubicBezTo>
                      <a:pt x="371475" y="475088"/>
                      <a:pt x="372037" y="473221"/>
                      <a:pt x="372989" y="471621"/>
                    </a:cubicBezTo>
                    <a:lnTo>
                      <a:pt x="498548" y="471621"/>
                    </a:lnTo>
                    <a:cubicBezTo>
                      <a:pt x="499510" y="473221"/>
                      <a:pt x="500063" y="475088"/>
                      <a:pt x="500063" y="477088"/>
                    </a:cubicBezTo>
                    <a:cubicBezTo>
                      <a:pt x="500063" y="483013"/>
                      <a:pt x="495262" y="487804"/>
                      <a:pt x="489347" y="487804"/>
                    </a:cubicBezTo>
                    <a:close/>
                    <a:moveTo>
                      <a:pt x="747589" y="431921"/>
                    </a:moveTo>
                    <a:cubicBezTo>
                      <a:pt x="747589" y="433569"/>
                      <a:pt x="746274" y="434912"/>
                      <a:pt x="744645" y="434912"/>
                    </a:cubicBezTo>
                    <a:lnTo>
                      <a:pt x="126883" y="434912"/>
                    </a:lnTo>
                    <a:cubicBezTo>
                      <a:pt x="125292" y="434912"/>
                      <a:pt x="123939" y="433559"/>
                      <a:pt x="123939" y="431921"/>
                    </a:cubicBezTo>
                    <a:lnTo>
                      <a:pt x="123939" y="49063"/>
                    </a:lnTo>
                    <a:cubicBezTo>
                      <a:pt x="123939" y="47415"/>
                      <a:pt x="125292" y="46139"/>
                      <a:pt x="126883" y="46139"/>
                    </a:cubicBezTo>
                    <a:lnTo>
                      <a:pt x="744645" y="46139"/>
                    </a:lnTo>
                    <a:cubicBezTo>
                      <a:pt x="746274" y="46139"/>
                      <a:pt x="747589" y="47415"/>
                      <a:pt x="747589" y="49063"/>
                    </a:cubicBezTo>
                    <a:lnTo>
                      <a:pt x="747589" y="431921"/>
                    </a:lnTo>
                    <a:close/>
                  </a:path>
                </a:pathLst>
              </a:custGeom>
              <a:grpFill/>
              <a:ln w="9525" cap="flat">
                <a:noFill/>
                <a:prstDash val="solid"/>
                <a:miter/>
              </a:ln>
            </p:spPr>
            <p:txBody>
              <a:bodyPr rtlCol="0" anchor="ctr"/>
              <a:lstStyle/>
              <a:p>
                <a:endParaRPr lang="en-IN" sz="1350"/>
              </a:p>
            </p:txBody>
          </p:sp>
        </p:grpSp>
      </p:grpSp>
      <p:pic>
        <p:nvPicPr>
          <p:cNvPr id="96" name="Picture 4" descr="L&amp;#39;économie et la société européennes doivent concrétiser les ambitions  climatiques de l&amp;#39;Union">
            <a:extLst>
              <a:ext uri="{FF2B5EF4-FFF2-40B4-BE49-F238E27FC236}">
                <a16:creationId xmlns:a16="http://schemas.microsoft.com/office/drawing/2014/main" id="{815F13E6-8C4B-4650-BFBF-14CDB6EE02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44" t="443" r="10209" b="-443"/>
          <a:stretch/>
        </p:blipFill>
        <p:spPr bwMode="auto">
          <a:xfrm>
            <a:off x="1114986" y="1734891"/>
            <a:ext cx="947328" cy="925385"/>
          </a:xfrm>
          <a:prstGeom prst="ellipse">
            <a:avLst/>
          </a:prstGeom>
          <a:noFill/>
          <a:extLst>
            <a:ext uri="{909E8E84-426E-40DD-AFC4-6F175D3DCCD1}">
              <a14:hiddenFill xmlns:a14="http://schemas.microsoft.com/office/drawing/2010/main">
                <a:solidFill>
                  <a:srgbClr val="FFFFFF"/>
                </a:solidFill>
              </a14:hiddenFill>
            </a:ext>
          </a:extLst>
        </p:spPr>
      </p:pic>
      <p:pic>
        <p:nvPicPr>
          <p:cNvPr id="98" name="Picture 97" descr="A person holding a tablet&#10;&#10;Description automatically generated with low confidence">
            <a:extLst>
              <a:ext uri="{FF2B5EF4-FFF2-40B4-BE49-F238E27FC236}">
                <a16:creationId xmlns:a16="http://schemas.microsoft.com/office/drawing/2014/main" id="{CA18291F-3EE6-49BA-B51D-BF0A455C29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04" t="13203" r="54679" b="46985"/>
          <a:stretch/>
        </p:blipFill>
        <p:spPr>
          <a:xfrm>
            <a:off x="10050725" y="1731137"/>
            <a:ext cx="938410" cy="925307"/>
          </a:xfrm>
          <a:prstGeom prst="ellipse">
            <a:avLst/>
          </a:prstGeom>
        </p:spPr>
      </p:pic>
      <p:pic>
        <p:nvPicPr>
          <p:cNvPr id="99" name="Picture 8" descr="Nouveaux services de mobilité chez Arval - FLEET">
            <a:extLst>
              <a:ext uri="{FF2B5EF4-FFF2-40B4-BE49-F238E27FC236}">
                <a16:creationId xmlns:a16="http://schemas.microsoft.com/office/drawing/2014/main" id="{F3EBD0CC-E26B-467A-811A-BDF6437AB3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17" r="44767"/>
          <a:stretch/>
        </p:blipFill>
        <p:spPr bwMode="auto">
          <a:xfrm>
            <a:off x="7028235" y="1726891"/>
            <a:ext cx="936367" cy="958214"/>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E0A79D65-52ED-4D8F-8BE8-58FD8733E4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4820" y="1828435"/>
            <a:ext cx="764028" cy="764028"/>
          </a:xfrm>
          <a:prstGeom prst="rect">
            <a:avLst/>
          </a:prstGeom>
        </p:spPr>
      </p:pic>
      <p:sp>
        <p:nvSpPr>
          <p:cNvPr id="101" name="TextBox 100">
            <a:extLst>
              <a:ext uri="{FF2B5EF4-FFF2-40B4-BE49-F238E27FC236}">
                <a16:creationId xmlns:a16="http://schemas.microsoft.com/office/drawing/2014/main" id="{CA30AA1B-82F0-474E-BAF1-EB333D3B5EB3}"/>
              </a:ext>
            </a:extLst>
          </p:cNvPr>
          <p:cNvSpPr txBox="1"/>
          <p:nvPr/>
        </p:nvSpPr>
        <p:spPr>
          <a:xfrm>
            <a:off x="227231" y="6446951"/>
            <a:ext cx="4395555" cy="307777"/>
          </a:xfrm>
          <a:prstGeom prst="rect">
            <a:avLst/>
          </a:prstGeom>
          <a:noFill/>
        </p:spPr>
        <p:txBody>
          <a:bodyPr wrap="square" rtlCol="0">
            <a:spAutoFit/>
          </a:bodyPr>
          <a:lstStyle/>
          <a:p>
            <a:r>
              <a:rPr lang="fr-BE" sz="1400" b="1" i="1" dirty="0">
                <a:solidFill>
                  <a:schemeClr val="bg1"/>
                </a:solidFill>
              </a:rPr>
              <a:t>Click on the images</a:t>
            </a:r>
            <a:endParaRPr lang="en-US" sz="1400" b="1" i="1" dirty="0">
              <a:solidFill>
                <a:schemeClr val="bg1"/>
              </a:solidFill>
            </a:endParaRPr>
          </a:p>
        </p:txBody>
      </p:sp>
      <p:sp>
        <p:nvSpPr>
          <p:cNvPr id="84" name="TextBox 83">
            <a:extLst>
              <a:ext uri="{FF2B5EF4-FFF2-40B4-BE49-F238E27FC236}">
                <a16:creationId xmlns:a16="http://schemas.microsoft.com/office/drawing/2014/main" id="{4663D270-5B4B-0D07-F1EA-141B2924E927}"/>
              </a:ext>
            </a:extLst>
          </p:cNvPr>
          <p:cNvSpPr txBox="1"/>
          <p:nvPr/>
        </p:nvSpPr>
        <p:spPr>
          <a:xfrm>
            <a:off x="185739" y="762477"/>
            <a:ext cx="6115050" cy="369332"/>
          </a:xfrm>
          <a:prstGeom prst="rect">
            <a:avLst/>
          </a:prstGeom>
          <a:noFill/>
        </p:spPr>
        <p:txBody>
          <a:bodyPr wrap="square">
            <a:spAutoFit/>
          </a:bodyPr>
          <a:lstStyle/>
          <a:p>
            <a:r>
              <a:rPr lang="fr-FR" dirty="0">
                <a:solidFill>
                  <a:schemeClr val="bg1"/>
                </a:solidFill>
                <a:latin typeface="+mj-lt"/>
              </a:rPr>
              <a:t>Key </a:t>
            </a:r>
            <a:r>
              <a:rPr lang="fr-FR" dirty="0" err="1">
                <a:solidFill>
                  <a:schemeClr val="bg1"/>
                </a:solidFill>
                <a:latin typeface="+mj-lt"/>
              </a:rPr>
              <a:t>takeaways</a:t>
            </a:r>
            <a:endParaRPr lang="en-US" dirty="0">
              <a:solidFill>
                <a:schemeClr val="bg1"/>
              </a:solidFill>
              <a:latin typeface="+mj-lt"/>
            </a:endParaRPr>
          </a:p>
        </p:txBody>
      </p:sp>
    </p:spTree>
    <p:custDataLst>
      <p:tags r:id="rId1"/>
    </p:custDataLst>
    <p:extLst>
      <p:ext uri="{BB962C8B-B14F-4D97-AF65-F5344CB8AC3E}">
        <p14:creationId xmlns:p14="http://schemas.microsoft.com/office/powerpoint/2010/main" val="3668841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51BE-DE32-4ACC-96F6-2156F261BAE9}"/>
              </a:ext>
            </a:extLst>
          </p:cNvPr>
          <p:cNvSpPr>
            <a:spLocks noGrp="1"/>
          </p:cNvSpPr>
          <p:nvPr>
            <p:ph type="title"/>
          </p:nvPr>
        </p:nvSpPr>
        <p:spPr/>
        <p:txBody>
          <a:bodyPr/>
          <a:lstStyle/>
          <a:p>
            <a:r>
              <a:rPr lang="fr-FR" dirty="0"/>
              <a:t>Conclusion</a:t>
            </a:r>
          </a:p>
        </p:txBody>
      </p:sp>
      <p:grpSp>
        <p:nvGrpSpPr>
          <p:cNvPr id="16" name="Group 15">
            <a:extLst>
              <a:ext uri="{FF2B5EF4-FFF2-40B4-BE49-F238E27FC236}">
                <a16:creationId xmlns:a16="http://schemas.microsoft.com/office/drawing/2014/main" id="{23F42480-CC1D-402C-A6BB-92AC23CD1B5C}"/>
              </a:ext>
            </a:extLst>
          </p:cNvPr>
          <p:cNvGrpSpPr/>
          <p:nvPr/>
        </p:nvGrpSpPr>
        <p:grpSpPr>
          <a:xfrm>
            <a:off x="247378" y="1475383"/>
            <a:ext cx="2489071" cy="2897223"/>
            <a:chOff x="742363" y="1363513"/>
            <a:chExt cx="2278414" cy="2652021"/>
          </a:xfrm>
        </p:grpSpPr>
        <p:grpSp>
          <p:nvGrpSpPr>
            <p:cNvPr id="70" name="Group 69">
              <a:extLst>
                <a:ext uri="{FF2B5EF4-FFF2-40B4-BE49-F238E27FC236}">
                  <a16:creationId xmlns:a16="http://schemas.microsoft.com/office/drawing/2014/main" id="{AACC84F4-5127-481F-B094-F1BEC9902C53}"/>
                </a:ext>
              </a:extLst>
            </p:cNvPr>
            <p:cNvGrpSpPr/>
            <p:nvPr/>
          </p:nvGrpSpPr>
          <p:grpSpPr>
            <a:xfrm>
              <a:off x="742363" y="1363513"/>
              <a:ext cx="2278414" cy="2652021"/>
              <a:chOff x="366058" y="1363513"/>
              <a:chExt cx="2278414" cy="2652021"/>
            </a:xfrm>
          </p:grpSpPr>
          <p:grpSp>
            <p:nvGrpSpPr>
              <p:cNvPr id="72" name="Group 71">
                <a:extLst>
                  <a:ext uri="{FF2B5EF4-FFF2-40B4-BE49-F238E27FC236}">
                    <a16:creationId xmlns:a16="http://schemas.microsoft.com/office/drawing/2014/main" id="{EB24C909-1D19-42B5-9498-B59509076AD9}"/>
                  </a:ext>
                </a:extLst>
              </p:cNvPr>
              <p:cNvGrpSpPr/>
              <p:nvPr/>
            </p:nvGrpSpPr>
            <p:grpSpPr>
              <a:xfrm>
                <a:off x="366058" y="3326106"/>
                <a:ext cx="2278414" cy="689428"/>
                <a:chOff x="487494" y="3322188"/>
                <a:chExt cx="2083243" cy="689428"/>
              </a:xfrm>
            </p:grpSpPr>
            <p:sp>
              <p:nvSpPr>
                <p:cNvPr id="79" name="Freeform 76">
                  <a:extLst>
                    <a:ext uri="{FF2B5EF4-FFF2-40B4-BE49-F238E27FC236}">
                      <a16:creationId xmlns:a16="http://schemas.microsoft.com/office/drawing/2014/main" id="{BEBD1AD9-DF97-4E91-AB45-F857059208C0}"/>
                    </a:ext>
                  </a:extLst>
                </p:cNvPr>
                <p:cNvSpPr/>
                <p:nvPr/>
              </p:nvSpPr>
              <p:spPr>
                <a:xfrm>
                  <a:off x="487494" y="3322188"/>
                  <a:ext cx="2013888"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80" name="Freeform 77">
                  <a:extLst>
                    <a:ext uri="{FF2B5EF4-FFF2-40B4-BE49-F238E27FC236}">
                      <a16:creationId xmlns:a16="http://schemas.microsoft.com/office/drawing/2014/main" id="{F9137956-8516-4DDD-97C4-E345F9DC2274}"/>
                    </a:ext>
                  </a:extLst>
                </p:cNvPr>
                <p:cNvSpPr/>
                <p:nvPr/>
              </p:nvSpPr>
              <p:spPr>
                <a:xfrm>
                  <a:off x="740195"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81" name="Group 80">
                  <a:extLst>
                    <a:ext uri="{FF2B5EF4-FFF2-40B4-BE49-F238E27FC236}">
                      <a16:creationId xmlns:a16="http://schemas.microsoft.com/office/drawing/2014/main" id="{A446C92E-67C9-43AC-9311-D3EE98B5F7BE}"/>
                    </a:ext>
                  </a:extLst>
                </p:cNvPr>
                <p:cNvGrpSpPr/>
                <p:nvPr/>
              </p:nvGrpSpPr>
              <p:grpSpPr>
                <a:xfrm>
                  <a:off x="510131" y="3360912"/>
                  <a:ext cx="2060606" cy="611981"/>
                  <a:chOff x="5003785" y="3124200"/>
                  <a:chExt cx="2060606" cy="611981"/>
                </a:xfrm>
              </p:grpSpPr>
              <p:sp>
                <p:nvSpPr>
                  <p:cNvPr id="82" name="Freeform 79">
                    <a:extLst>
                      <a:ext uri="{FF2B5EF4-FFF2-40B4-BE49-F238E27FC236}">
                        <a16:creationId xmlns:a16="http://schemas.microsoft.com/office/drawing/2014/main" id="{5129F217-6A89-4E99-BD7C-7AA2B5157C7C}"/>
                      </a:ext>
                    </a:extLst>
                  </p:cNvPr>
                  <p:cNvSpPr/>
                  <p:nvPr/>
                </p:nvSpPr>
                <p:spPr>
                  <a:xfrm>
                    <a:off x="5003785" y="3124200"/>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83" name="Freeform 80">
                    <a:extLst>
                      <a:ext uri="{FF2B5EF4-FFF2-40B4-BE49-F238E27FC236}">
                        <a16:creationId xmlns:a16="http://schemas.microsoft.com/office/drawing/2014/main" id="{10322D9B-D876-4CE8-9F6A-D78F8E6B4B4E}"/>
                      </a:ext>
                    </a:extLst>
                  </p:cNvPr>
                  <p:cNvSpPr/>
                  <p:nvPr/>
                </p:nvSpPr>
                <p:spPr>
                  <a:xfrm>
                    <a:off x="5003785" y="3736181"/>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73" name="Group 72">
                <a:extLst>
                  <a:ext uri="{FF2B5EF4-FFF2-40B4-BE49-F238E27FC236}">
                    <a16:creationId xmlns:a16="http://schemas.microsoft.com/office/drawing/2014/main" id="{A755C2F2-890A-4038-881A-074A414BC3E5}"/>
                  </a:ext>
                </a:extLst>
              </p:cNvPr>
              <p:cNvGrpSpPr/>
              <p:nvPr/>
            </p:nvGrpSpPr>
            <p:grpSpPr>
              <a:xfrm>
                <a:off x="967006" y="1363513"/>
                <a:ext cx="1243584" cy="1996478"/>
                <a:chOff x="967006" y="1363513"/>
                <a:chExt cx="1243584" cy="1996478"/>
              </a:xfrm>
            </p:grpSpPr>
            <p:sp>
              <p:nvSpPr>
                <p:cNvPr id="74" name="Rectangle 73">
                  <a:extLst>
                    <a:ext uri="{FF2B5EF4-FFF2-40B4-BE49-F238E27FC236}">
                      <a16:creationId xmlns:a16="http://schemas.microsoft.com/office/drawing/2014/main" id="{C7DA3F24-BE99-4346-B52B-9E1B80F94CAB}"/>
                    </a:ext>
                  </a:extLst>
                </p:cNvPr>
                <p:cNvSpPr/>
                <p:nvPr/>
              </p:nvSpPr>
              <p:spPr>
                <a:xfrm>
                  <a:off x="1537013" y="2662450"/>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75" name="Group 74">
                  <a:extLst>
                    <a:ext uri="{FF2B5EF4-FFF2-40B4-BE49-F238E27FC236}">
                      <a16:creationId xmlns:a16="http://schemas.microsoft.com/office/drawing/2014/main" id="{52ACB0B0-0DE8-4734-9467-E75791FC2D51}"/>
                    </a:ext>
                  </a:extLst>
                </p:cNvPr>
                <p:cNvGrpSpPr/>
                <p:nvPr/>
              </p:nvGrpSpPr>
              <p:grpSpPr>
                <a:xfrm>
                  <a:off x="967006" y="1363513"/>
                  <a:ext cx="1243584" cy="1322157"/>
                  <a:chOff x="-1286398" y="2463605"/>
                  <a:chExt cx="1243584" cy="1322157"/>
                </a:xfrm>
              </p:grpSpPr>
              <p:sp>
                <p:nvSpPr>
                  <p:cNvPr id="76" name="Freeform 73">
                    <a:extLst>
                      <a:ext uri="{FF2B5EF4-FFF2-40B4-BE49-F238E27FC236}">
                        <a16:creationId xmlns:a16="http://schemas.microsoft.com/office/drawing/2014/main" id="{5CD70D0F-0887-4A11-997C-DAFCE7C35DCC}"/>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87BEF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77" name="Freeform 74">
                    <a:extLst>
                      <a:ext uri="{FF2B5EF4-FFF2-40B4-BE49-F238E27FC236}">
                        <a16:creationId xmlns:a16="http://schemas.microsoft.com/office/drawing/2014/main" id="{B050854B-9E41-47BE-B574-1888CB633286}"/>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87BEF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78" name="Oval 77">
                    <a:extLst>
                      <a:ext uri="{FF2B5EF4-FFF2-40B4-BE49-F238E27FC236}">
                        <a16:creationId xmlns:a16="http://schemas.microsoft.com/office/drawing/2014/main" id="{09A78B3D-BE50-4C95-9EFC-9598B34D39BA}"/>
                      </a:ext>
                    </a:extLst>
                  </p:cNvPr>
                  <p:cNvSpPr/>
                  <p:nvPr/>
                </p:nvSpPr>
                <p:spPr>
                  <a:xfrm>
                    <a:off x="-1093166" y="2695014"/>
                    <a:ext cx="857120" cy="859339"/>
                  </a:xfrm>
                  <a:prstGeom prst="ellipse">
                    <a:avLst/>
                  </a:prstGeom>
                  <a:solidFill>
                    <a:srgbClr val="87BEF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sp>
          <p:nvSpPr>
            <p:cNvPr id="71" name="Freeform: Shape 70">
              <a:extLst>
                <a:ext uri="{FF2B5EF4-FFF2-40B4-BE49-F238E27FC236}">
                  <a16:creationId xmlns:a16="http://schemas.microsoft.com/office/drawing/2014/main" id="{8887BDEA-959F-4057-87A3-4280A9C82B5C}"/>
                </a:ext>
              </a:extLst>
            </p:cNvPr>
            <p:cNvSpPr/>
            <p:nvPr/>
          </p:nvSpPr>
          <p:spPr>
            <a:xfrm>
              <a:off x="1613596" y="1810407"/>
              <a:ext cx="618998" cy="386874"/>
            </a:xfrm>
            <a:custGeom>
              <a:avLst/>
              <a:gdLst>
                <a:gd name="connsiteX0" fmla="*/ 607324 w 609600"/>
                <a:gd name="connsiteY0" fmla="*/ 128416 h 381000"/>
                <a:gd name="connsiteX1" fmla="*/ 607324 w 609600"/>
                <a:gd name="connsiteY1" fmla="*/ 7144 h 381000"/>
                <a:gd name="connsiteX2" fmla="*/ 486042 w 609600"/>
                <a:gd name="connsiteY2" fmla="*/ 7144 h 381000"/>
                <a:gd name="connsiteX3" fmla="*/ 486042 w 609600"/>
                <a:gd name="connsiteY3" fmla="*/ 34252 h 381000"/>
                <a:gd name="connsiteX4" fmla="*/ 561042 w 609600"/>
                <a:gd name="connsiteY4" fmla="*/ 34252 h 381000"/>
                <a:gd name="connsiteX5" fmla="*/ 431492 w 609600"/>
                <a:gd name="connsiteY5" fmla="*/ 163801 h 381000"/>
                <a:gd name="connsiteX6" fmla="*/ 218856 w 609600"/>
                <a:gd name="connsiteY6" fmla="*/ 163801 h 381000"/>
                <a:gd name="connsiteX7" fmla="*/ 7144 w 609600"/>
                <a:gd name="connsiteY7" fmla="*/ 375542 h 381000"/>
                <a:gd name="connsiteX8" fmla="*/ 607324 w 609600"/>
                <a:gd name="connsiteY8" fmla="*/ 375542 h 381000"/>
                <a:gd name="connsiteX9" fmla="*/ 607324 w 609600"/>
                <a:gd name="connsiteY9" fmla="*/ 348434 h 381000"/>
                <a:gd name="connsiteX10" fmla="*/ 554231 w 609600"/>
                <a:gd name="connsiteY10" fmla="*/ 348434 h 381000"/>
                <a:gd name="connsiteX11" fmla="*/ 554231 w 609600"/>
                <a:gd name="connsiteY11" fmla="*/ 116138 h 381000"/>
                <a:gd name="connsiteX12" fmla="*/ 461048 w 609600"/>
                <a:gd name="connsiteY12" fmla="*/ 209312 h 381000"/>
                <a:gd name="connsiteX13" fmla="*/ 461048 w 609600"/>
                <a:gd name="connsiteY13" fmla="*/ 348434 h 381000"/>
                <a:gd name="connsiteX14" fmla="*/ 429997 w 609600"/>
                <a:gd name="connsiteY14" fmla="*/ 348434 h 381000"/>
                <a:gd name="connsiteX15" fmla="*/ 429997 w 609600"/>
                <a:gd name="connsiteY15" fmla="*/ 216894 h 381000"/>
                <a:gd name="connsiteX16" fmla="*/ 336804 w 609600"/>
                <a:gd name="connsiteY16" fmla="*/ 216894 h 381000"/>
                <a:gd name="connsiteX17" fmla="*/ 336804 w 609600"/>
                <a:gd name="connsiteY17" fmla="*/ 348434 h 381000"/>
                <a:gd name="connsiteX18" fmla="*/ 305753 w 609600"/>
                <a:gd name="connsiteY18" fmla="*/ 348434 h 381000"/>
                <a:gd name="connsiteX19" fmla="*/ 305753 w 609600"/>
                <a:gd name="connsiteY19" fmla="*/ 216894 h 381000"/>
                <a:gd name="connsiteX20" fmla="*/ 240840 w 609600"/>
                <a:gd name="connsiteY20" fmla="*/ 216894 h 381000"/>
                <a:gd name="connsiteX21" fmla="*/ 212569 w 609600"/>
                <a:gd name="connsiteY21" fmla="*/ 245164 h 381000"/>
                <a:gd name="connsiteX22" fmla="*/ 212569 w 609600"/>
                <a:gd name="connsiteY22" fmla="*/ 348434 h 381000"/>
                <a:gd name="connsiteX23" fmla="*/ 181508 w 609600"/>
                <a:gd name="connsiteY23" fmla="*/ 348434 h 381000"/>
                <a:gd name="connsiteX24" fmla="*/ 181508 w 609600"/>
                <a:gd name="connsiteY24" fmla="*/ 276215 h 381000"/>
                <a:gd name="connsiteX25" fmla="*/ 109309 w 609600"/>
                <a:gd name="connsiteY25" fmla="*/ 348434 h 381000"/>
                <a:gd name="connsiteX26" fmla="*/ 72571 w 609600"/>
                <a:gd name="connsiteY26" fmla="*/ 348434 h 381000"/>
                <a:gd name="connsiteX27" fmla="*/ 230086 w 609600"/>
                <a:gd name="connsiteY27" fmla="*/ 190919 h 381000"/>
                <a:gd name="connsiteX28" fmla="*/ 442722 w 609600"/>
                <a:gd name="connsiteY28" fmla="*/ 190919 h 381000"/>
                <a:gd name="connsiteX29" fmla="*/ 580206 w 609600"/>
                <a:gd name="connsiteY29" fmla="*/ 53416 h 381000"/>
                <a:gd name="connsiteX30" fmla="*/ 580206 w 609600"/>
                <a:gd name="connsiteY30" fmla="*/ 12841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9600" h="381000">
                  <a:moveTo>
                    <a:pt x="607324" y="128416"/>
                  </a:moveTo>
                  <a:lnTo>
                    <a:pt x="607324" y="7144"/>
                  </a:lnTo>
                  <a:lnTo>
                    <a:pt x="486042" y="7144"/>
                  </a:lnTo>
                  <a:lnTo>
                    <a:pt x="486042" y="34252"/>
                  </a:lnTo>
                  <a:lnTo>
                    <a:pt x="561042" y="34252"/>
                  </a:lnTo>
                  <a:lnTo>
                    <a:pt x="431492" y="163801"/>
                  </a:lnTo>
                  <a:lnTo>
                    <a:pt x="218856" y="163801"/>
                  </a:lnTo>
                  <a:lnTo>
                    <a:pt x="7144" y="375542"/>
                  </a:lnTo>
                  <a:lnTo>
                    <a:pt x="607324" y="375542"/>
                  </a:lnTo>
                  <a:lnTo>
                    <a:pt x="607324" y="348434"/>
                  </a:lnTo>
                  <a:lnTo>
                    <a:pt x="554231" y="348434"/>
                  </a:lnTo>
                  <a:lnTo>
                    <a:pt x="554231" y="116138"/>
                  </a:lnTo>
                  <a:lnTo>
                    <a:pt x="461048" y="209312"/>
                  </a:lnTo>
                  <a:lnTo>
                    <a:pt x="461048" y="348434"/>
                  </a:lnTo>
                  <a:lnTo>
                    <a:pt x="429997" y="348434"/>
                  </a:lnTo>
                  <a:lnTo>
                    <a:pt x="429997" y="216894"/>
                  </a:lnTo>
                  <a:lnTo>
                    <a:pt x="336804" y="216894"/>
                  </a:lnTo>
                  <a:lnTo>
                    <a:pt x="336804" y="348434"/>
                  </a:lnTo>
                  <a:lnTo>
                    <a:pt x="305753" y="348434"/>
                  </a:lnTo>
                  <a:lnTo>
                    <a:pt x="305753" y="216894"/>
                  </a:lnTo>
                  <a:lnTo>
                    <a:pt x="240840" y="216894"/>
                  </a:lnTo>
                  <a:lnTo>
                    <a:pt x="212569" y="245164"/>
                  </a:lnTo>
                  <a:lnTo>
                    <a:pt x="212569" y="348434"/>
                  </a:lnTo>
                  <a:lnTo>
                    <a:pt x="181508" y="348434"/>
                  </a:lnTo>
                  <a:lnTo>
                    <a:pt x="181508" y="276215"/>
                  </a:lnTo>
                  <a:lnTo>
                    <a:pt x="109309" y="348434"/>
                  </a:lnTo>
                  <a:lnTo>
                    <a:pt x="72571" y="348434"/>
                  </a:lnTo>
                  <a:lnTo>
                    <a:pt x="230086" y="190919"/>
                  </a:lnTo>
                  <a:lnTo>
                    <a:pt x="442722" y="190919"/>
                  </a:lnTo>
                  <a:lnTo>
                    <a:pt x="580206" y="53416"/>
                  </a:lnTo>
                  <a:lnTo>
                    <a:pt x="580206" y="128416"/>
                  </a:lnTo>
                  <a:close/>
                </a:path>
              </a:pathLst>
            </a:custGeom>
            <a:solidFill>
              <a:schemeClr val="bg1"/>
            </a:solidFill>
            <a:ln w="9525" cap="flat">
              <a:noFill/>
              <a:prstDash val="solid"/>
              <a:miter/>
            </a:ln>
          </p:spPr>
          <p:txBody>
            <a:bodyPr rtlCol="0" anchor="ctr"/>
            <a:lstStyle/>
            <a:p>
              <a:endParaRPr lang="en-IN" sz="1350">
                <a:solidFill>
                  <a:schemeClr val="tx1">
                    <a:lumMod val="65000"/>
                    <a:lumOff val="35000"/>
                  </a:schemeClr>
                </a:solidFill>
              </a:endParaRPr>
            </a:p>
          </p:txBody>
        </p:sp>
      </p:grpSp>
      <p:grpSp>
        <p:nvGrpSpPr>
          <p:cNvPr id="17" name="Group 16">
            <a:extLst>
              <a:ext uri="{FF2B5EF4-FFF2-40B4-BE49-F238E27FC236}">
                <a16:creationId xmlns:a16="http://schemas.microsoft.com/office/drawing/2014/main" id="{26FB5579-F85C-4B31-B0A6-AE0E049C8BBC}"/>
              </a:ext>
            </a:extLst>
          </p:cNvPr>
          <p:cNvGrpSpPr/>
          <p:nvPr/>
        </p:nvGrpSpPr>
        <p:grpSpPr>
          <a:xfrm>
            <a:off x="8980937" y="1475383"/>
            <a:ext cx="2399238" cy="2897223"/>
            <a:chOff x="8818154" y="1363513"/>
            <a:chExt cx="2196184" cy="2652021"/>
          </a:xfrm>
        </p:grpSpPr>
        <p:grpSp>
          <p:nvGrpSpPr>
            <p:cNvPr id="52" name="Group 51">
              <a:extLst>
                <a:ext uri="{FF2B5EF4-FFF2-40B4-BE49-F238E27FC236}">
                  <a16:creationId xmlns:a16="http://schemas.microsoft.com/office/drawing/2014/main" id="{136C906B-6799-44A0-9DC9-AD63BCD91583}"/>
                </a:ext>
              </a:extLst>
            </p:cNvPr>
            <p:cNvGrpSpPr/>
            <p:nvPr/>
          </p:nvGrpSpPr>
          <p:grpSpPr>
            <a:xfrm>
              <a:off x="8818154" y="1363513"/>
              <a:ext cx="2196184" cy="2652021"/>
              <a:chOff x="6940857" y="1363513"/>
              <a:chExt cx="2196184" cy="2652021"/>
            </a:xfrm>
          </p:grpSpPr>
          <p:grpSp>
            <p:nvGrpSpPr>
              <p:cNvPr id="58" name="Group 57">
                <a:extLst>
                  <a:ext uri="{FF2B5EF4-FFF2-40B4-BE49-F238E27FC236}">
                    <a16:creationId xmlns:a16="http://schemas.microsoft.com/office/drawing/2014/main" id="{C6B698D7-7C72-406F-8360-A0B6C4C3B774}"/>
                  </a:ext>
                </a:extLst>
              </p:cNvPr>
              <p:cNvGrpSpPr/>
              <p:nvPr/>
            </p:nvGrpSpPr>
            <p:grpSpPr>
              <a:xfrm>
                <a:off x="6940857" y="3326106"/>
                <a:ext cx="2196184" cy="689428"/>
                <a:chOff x="317426" y="3322188"/>
                <a:chExt cx="2008056" cy="689428"/>
              </a:xfrm>
            </p:grpSpPr>
            <p:sp>
              <p:nvSpPr>
                <p:cNvPr id="65" name="Freeform 48">
                  <a:extLst>
                    <a:ext uri="{FF2B5EF4-FFF2-40B4-BE49-F238E27FC236}">
                      <a16:creationId xmlns:a16="http://schemas.microsoft.com/office/drawing/2014/main" id="{74CB52FD-5620-4A0E-B44C-10896F89AF92}"/>
                    </a:ext>
                  </a:extLst>
                </p:cNvPr>
                <p:cNvSpPr/>
                <p:nvPr/>
              </p:nvSpPr>
              <p:spPr>
                <a:xfrm>
                  <a:off x="317426" y="3322188"/>
                  <a:ext cx="1983297"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66" name="Freeform 49">
                  <a:extLst>
                    <a:ext uri="{FF2B5EF4-FFF2-40B4-BE49-F238E27FC236}">
                      <a16:creationId xmlns:a16="http://schemas.microsoft.com/office/drawing/2014/main" id="{53527E97-3035-4FCA-A0E0-992DDCF8A17F}"/>
                    </a:ext>
                  </a:extLst>
                </p:cNvPr>
                <p:cNvSpPr/>
                <p:nvPr/>
              </p:nvSpPr>
              <p:spPr>
                <a:xfrm>
                  <a:off x="495721"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67" name="Group 66">
                  <a:extLst>
                    <a:ext uri="{FF2B5EF4-FFF2-40B4-BE49-F238E27FC236}">
                      <a16:creationId xmlns:a16="http://schemas.microsoft.com/office/drawing/2014/main" id="{1B63D6DD-6876-4CE3-9680-38361D31C7C4}"/>
                    </a:ext>
                  </a:extLst>
                </p:cNvPr>
                <p:cNvGrpSpPr/>
                <p:nvPr/>
              </p:nvGrpSpPr>
              <p:grpSpPr>
                <a:xfrm>
                  <a:off x="361318" y="3360911"/>
                  <a:ext cx="1774317" cy="611982"/>
                  <a:chOff x="4854972" y="3124199"/>
                  <a:chExt cx="1774317" cy="611982"/>
                </a:xfrm>
              </p:grpSpPr>
              <p:sp>
                <p:nvSpPr>
                  <p:cNvPr id="68" name="Freeform 51">
                    <a:extLst>
                      <a:ext uri="{FF2B5EF4-FFF2-40B4-BE49-F238E27FC236}">
                        <a16:creationId xmlns:a16="http://schemas.microsoft.com/office/drawing/2014/main" id="{E8417B46-198A-41FF-9D18-BC06D7758D1C}"/>
                      </a:ext>
                    </a:extLst>
                  </p:cNvPr>
                  <p:cNvSpPr/>
                  <p:nvPr/>
                </p:nvSpPr>
                <p:spPr>
                  <a:xfrm>
                    <a:off x="4854974" y="3124199"/>
                    <a:ext cx="1774315" cy="4185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69" name="Freeform 52">
                    <a:extLst>
                      <a:ext uri="{FF2B5EF4-FFF2-40B4-BE49-F238E27FC236}">
                        <a16:creationId xmlns:a16="http://schemas.microsoft.com/office/drawing/2014/main" id="{9B32B74F-FF63-4B0A-A6E2-9313532193BF}"/>
                      </a:ext>
                    </a:extLst>
                  </p:cNvPr>
                  <p:cNvSpPr/>
                  <p:nvPr/>
                </p:nvSpPr>
                <p:spPr>
                  <a:xfrm flipV="1">
                    <a:off x="4854972" y="3694331"/>
                    <a:ext cx="1774315" cy="4185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59" name="Group 58">
                <a:extLst>
                  <a:ext uri="{FF2B5EF4-FFF2-40B4-BE49-F238E27FC236}">
                    <a16:creationId xmlns:a16="http://schemas.microsoft.com/office/drawing/2014/main" id="{DF80CF7B-B1E8-458A-970C-5BB6B6CDB015}"/>
                  </a:ext>
                </a:extLst>
              </p:cNvPr>
              <p:cNvGrpSpPr/>
              <p:nvPr/>
            </p:nvGrpSpPr>
            <p:grpSpPr>
              <a:xfrm>
                <a:off x="7727809" y="1363513"/>
                <a:ext cx="1243584" cy="1996478"/>
                <a:chOff x="1001253" y="1134932"/>
                <a:chExt cx="1243584" cy="1996478"/>
              </a:xfrm>
            </p:grpSpPr>
            <p:sp>
              <p:nvSpPr>
                <p:cNvPr id="60" name="Rectangle 59">
                  <a:extLst>
                    <a:ext uri="{FF2B5EF4-FFF2-40B4-BE49-F238E27FC236}">
                      <a16:creationId xmlns:a16="http://schemas.microsoft.com/office/drawing/2014/main" id="{6A68D97B-1074-4475-847C-13AA19CFC053}"/>
                    </a:ext>
                  </a:extLst>
                </p:cNvPr>
                <p:cNvSpPr/>
                <p:nvPr/>
              </p:nvSpPr>
              <p:spPr>
                <a:xfrm>
                  <a:off x="1571260" y="2433869"/>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61" name="Group 60">
                  <a:extLst>
                    <a:ext uri="{FF2B5EF4-FFF2-40B4-BE49-F238E27FC236}">
                      <a16:creationId xmlns:a16="http://schemas.microsoft.com/office/drawing/2014/main" id="{D722BF35-1B7A-446D-8698-30AEF622F319}"/>
                    </a:ext>
                  </a:extLst>
                </p:cNvPr>
                <p:cNvGrpSpPr/>
                <p:nvPr/>
              </p:nvGrpSpPr>
              <p:grpSpPr>
                <a:xfrm>
                  <a:off x="1001253" y="1134932"/>
                  <a:ext cx="1243584" cy="1322157"/>
                  <a:chOff x="-1286398" y="2463605"/>
                  <a:chExt cx="1243584" cy="1322157"/>
                </a:xfrm>
              </p:grpSpPr>
              <p:sp>
                <p:nvSpPr>
                  <p:cNvPr id="62" name="Freeform 45">
                    <a:extLst>
                      <a:ext uri="{FF2B5EF4-FFF2-40B4-BE49-F238E27FC236}">
                        <a16:creationId xmlns:a16="http://schemas.microsoft.com/office/drawing/2014/main" id="{D836B6A5-3AD5-4C5F-A539-C9898CEDBC7E}"/>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0B3F6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63" name="Freeform 46">
                    <a:extLst>
                      <a:ext uri="{FF2B5EF4-FFF2-40B4-BE49-F238E27FC236}">
                        <a16:creationId xmlns:a16="http://schemas.microsoft.com/office/drawing/2014/main" id="{62E88C60-DA8D-4491-BFB1-85545DE292E0}"/>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0B3F6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16C2BC46-9F0D-4B27-8439-76C9944D7EA9}"/>
                      </a:ext>
                    </a:extLst>
                  </p:cNvPr>
                  <p:cNvSpPr/>
                  <p:nvPr/>
                </p:nvSpPr>
                <p:spPr>
                  <a:xfrm>
                    <a:off x="-1093166" y="2695014"/>
                    <a:ext cx="857120" cy="859339"/>
                  </a:xfrm>
                  <a:prstGeom prst="ellipse">
                    <a:avLst/>
                  </a:prstGeom>
                  <a:solidFill>
                    <a:srgbClr val="0B3F6F"/>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grpSp>
          <p:nvGrpSpPr>
            <p:cNvPr id="53" name="Group 52">
              <a:extLst>
                <a:ext uri="{FF2B5EF4-FFF2-40B4-BE49-F238E27FC236}">
                  <a16:creationId xmlns:a16="http://schemas.microsoft.com/office/drawing/2014/main" id="{A64C4BE4-99DB-489E-A2E8-883B32AE7C15}"/>
                </a:ext>
              </a:extLst>
            </p:cNvPr>
            <p:cNvGrpSpPr/>
            <p:nvPr/>
          </p:nvGrpSpPr>
          <p:grpSpPr>
            <a:xfrm>
              <a:off x="9957192" y="1767367"/>
              <a:ext cx="590204" cy="498400"/>
              <a:chOff x="5661622" y="2940710"/>
              <a:chExt cx="867233" cy="732339"/>
            </a:xfrm>
            <a:solidFill>
              <a:schemeClr val="bg1"/>
            </a:solidFill>
          </p:grpSpPr>
          <p:sp>
            <p:nvSpPr>
              <p:cNvPr id="54" name="Freeform: Shape 53">
                <a:extLst>
                  <a:ext uri="{FF2B5EF4-FFF2-40B4-BE49-F238E27FC236}">
                    <a16:creationId xmlns:a16="http://schemas.microsoft.com/office/drawing/2014/main" id="{0C9F78B9-9CE6-43A9-8612-4838A861CBF5}"/>
                  </a:ext>
                </a:extLst>
              </p:cNvPr>
              <p:cNvSpPr/>
              <p:nvPr/>
            </p:nvSpPr>
            <p:spPr>
              <a:xfrm>
                <a:off x="5754843" y="3244424"/>
                <a:ext cx="361950" cy="428625"/>
              </a:xfrm>
              <a:custGeom>
                <a:avLst/>
                <a:gdLst>
                  <a:gd name="connsiteX0" fmla="*/ 317887 w 361950"/>
                  <a:gd name="connsiteY0" fmla="*/ 249584 h 428625"/>
                  <a:gd name="connsiteX1" fmla="*/ 287626 w 361950"/>
                  <a:gd name="connsiteY1" fmla="*/ 272977 h 428625"/>
                  <a:gd name="connsiteX2" fmla="*/ 285188 w 361950"/>
                  <a:gd name="connsiteY2" fmla="*/ 273710 h 428625"/>
                  <a:gd name="connsiteX3" fmla="*/ 269196 w 361950"/>
                  <a:gd name="connsiteY3" fmla="*/ 275977 h 428625"/>
                  <a:gd name="connsiteX4" fmla="*/ 213903 w 361950"/>
                  <a:gd name="connsiteY4" fmla="*/ 236087 h 428625"/>
                  <a:gd name="connsiteX5" fmla="*/ 250841 w 361950"/>
                  <a:gd name="connsiteY5" fmla="*/ 162373 h 428625"/>
                  <a:gd name="connsiteX6" fmla="*/ 292837 w 361950"/>
                  <a:gd name="connsiteY6" fmla="*/ 164840 h 428625"/>
                  <a:gd name="connsiteX7" fmla="*/ 304248 w 361950"/>
                  <a:gd name="connsiteY7" fmla="*/ 167278 h 428625"/>
                  <a:gd name="connsiteX8" fmla="*/ 271844 w 361950"/>
                  <a:gd name="connsiteY8" fmla="*/ 69828 h 428625"/>
                  <a:gd name="connsiteX9" fmla="*/ 157972 w 361950"/>
                  <a:gd name="connsiteY9" fmla="*/ 107699 h 428625"/>
                  <a:gd name="connsiteX10" fmla="*/ 158486 w 361950"/>
                  <a:gd name="connsiteY10" fmla="*/ 99870 h 428625"/>
                  <a:gd name="connsiteX11" fmla="*/ 162468 w 361950"/>
                  <a:gd name="connsiteY11" fmla="*/ 76105 h 428625"/>
                  <a:gd name="connsiteX12" fmla="*/ 164973 w 361950"/>
                  <a:gd name="connsiteY12" fmla="*/ 38948 h 428625"/>
                  <a:gd name="connsiteX13" fmla="*/ 119901 w 361950"/>
                  <a:gd name="connsiteY13" fmla="*/ 7144 h 428625"/>
                  <a:gd name="connsiteX14" fmla="*/ 104851 w 361950"/>
                  <a:gd name="connsiteY14" fmla="*/ 9592 h 428625"/>
                  <a:gd name="connsiteX15" fmla="*/ 74095 w 361950"/>
                  <a:gd name="connsiteY15" fmla="*/ 68209 h 428625"/>
                  <a:gd name="connsiteX16" fmla="*/ 74543 w 361950"/>
                  <a:gd name="connsiteY16" fmla="*/ 69752 h 428625"/>
                  <a:gd name="connsiteX17" fmla="*/ 95240 w 361950"/>
                  <a:gd name="connsiteY17" fmla="*/ 95841 h 428625"/>
                  <a:gd name="connsiteX18" fmla="*/ 113671 w 361950"/>
                  <a:gd name="connsiteY18" fmla="*/ 114910 h 428625"/>
                  <a:gd name="connsiteX19" fmla="*/ 118396 w 361950"/>
                  <a:gd name="connsiteY19" fmla="*/ 120834 h 428625"/>
                  <a:gd name="connsiteX20" fmla="*/ 7144 w 361950"/>
                  <a:gd name="connsiteY20" fmla="*/ 157820 h 428625"/>
                  <a:gd name="connsiteX21" fmla="*/ 95126 w 361950"/>
                  <a:gd name="connsiteY21" fmla="*/ 422539 h 428625"/>
                  <a:gd name="connsiteX22" fmla="*/ 359845 w 361950"/>
                  <a:gd name="connsiteY22" fmla="*/ 334556 h 428625"/>
                  <a:gd name="connsiteX23" fmla="*/ 328108 w 361950"/>
                  <a:gd name="connsiteY23" fmla="*/ 239049 h 428625"/>
                  <a:gd name="connsiteX24" fmla="*/ 317887 w 361950"/>
                  <a:gd name="connsiteY24" fmla="*/ 249584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1950" h="428625">
                    <a:moveTo>
                      <a:pt x="317887" y="249584"/>
                    </a:moveTo>
                    <a:cubicBezTo>
                      <a:pt x="308591" y="259537"/>
                      <a:pt x="299809" y="268948"/>
                      <a:pt x="287626" y="272977"/>
                    </a:cubicBezTo>
                    <a:cubicBezTo>
                      <a:pt x="286912" y="273263"/>
                      <a:pt x="286064" y="273529"/>
                      <a:pt x="285188" y="273710"/>
                    </a:cubicBezTo>
                    <a:cubicBezTo>
                      <a:pt x="280178" y="275196"/>
                      <a:pt x="274691" y="275977"/>
                      <a:pt x="269196" y="275977"/>
                    </a:cubicBezTo>
                    <a:cubicBezTo>
                      <a:pt x="244050" y="275977"/>
                      <a:pt x="221837" y="259947"/>
                      <a:pt x="213903" y="236087"/>
                    </a:cubicBezTo>
                    <a:cubicBezTo>
                      <a:pt x="203778" y="205578"/>
                      <a:pt x="220351" y="172507"/>
                      <a:pt x="250841" y="162373"/>
                    </a:cubicBezTo>
                    <a:cubicBezTo>
                      <a:pt x="270320" y="159258"/>
                      <a:pt x="281359" y="162154"/>
                      <a:pt x="292837" y="164840"/>
                    </a:cubicBezTo>
                    <a:cubicBezTo>
                      <a:pt x="296494" y="165697"/>
                      <a:pt x="300228" y="166564"/>
                      <a:pt x="304248" y="167278"/>
                    </a:cubicBezTo>
                    <a:lnTo>
                      <a:pt x="271844" y="69828"/>
                    </a:lnTo>
                    <a:lnTo>
                      <a:pt x="157972" y="107699"/>
                    </a:lnTo>
                    <a:lnTo>
                      <a:pt x="158486" y="99870"/>
                    </a:lnTo>
                    <a:cubicBezTo>
                      <a:pt x="159087" y="90507"/>
                      <a:pt x="160801" y="83182"/>
                      <a:pt x="162468" y="76105"/>
                    </a:cubicBezTo>
                    <a:cubicBezTo>
                      <a:pt x="165097" y="64865"/>
                      <a:pt x="167373" y="55169"/>
                      <a:pt x="164973" y="38948"/>
                    </a:cubicBezTo>
                    <a:cubicBezTo>
                      <a:pt x="158677" y="20288"/>
                      <a:pt x="140475" y="7144"/>
                      <a:pt x="119901" y="7144"/>
                    </a:cubicBezTo>
                    <a:cubicBezTo>
                      <a:pt x="114805" y="7144"/>
                      <a:pt x="109738" y="7972"/>
                      <a:pt x="104851" y="9592"/>
                    </a:cubicBezTo>
                    <a:cubicBezTo>
                      <a:pt x="80410" y="17726"/>
                      <a:pt x="66894" y="43472"/>
                      <a:pt x="74095" y="68209"/>
                    </a:cubicBezTo>
                    <a:cubicBezTo>
                      <a:pt x="74266" y="68923"/>
                      <a:pt x="74390" y="69332"/>
                      <a:pt x="74543" y="69752"/>
                    </a:cubicBezTo>
                    <a:cubicBezTo>
                      <a:pt x="77829" y="79581"/>
                      <a:pt x="85887" y="87116"/>
                      <a:pt x="95240" y="95841"/>
                    </a:cubicBezTo>
                    <a:cubicBezTo>
                      <a:pt x="101413" y="101603"/>
                      <a:pt x="107794" y="107575"/>
                      <a:pt x="113671" y="114910"/>
                    </a:cubicBezTo>
                    <a:lnTo>
                      <a:pt x="118396" y="120834"/>
                    </a:lnTo>
                    <a:lnTo>
                      <a:pt x="7144" y="157820"/>
                    </a:lnTo>
                    <a:lnTo>
                      <a:pt x="95126" y="422539"/>
                    </a:lnTo>
                    <a:lnTo>
                      <a:pt x="359845" y="334556"/>
                    </a:lnTo>
                    <a:lnTo>
                      <a:pt x="328108" y="239049"/>
                    </a:lnTo>
                    <a:cubicBezTo>
                      <a:pt x="324498" y="242516"/>
                      <a:pt x="321145" y="246097"/>
                      <a:pt x="317887" y="249584"/>
                    </a:cubicBezTo>
                    <a:close/>
                  </a:path>
                </a:pathLst>
              </a:custGeom>
              <a:grpFill/>
              <a:ln w="9525" cap="flat">
                <a:noFill/>
                <a:prstDash val="solid"/>
                <a:miter/>
              </a:ln>
            </p:spPr>
            <p:txBody>
              <a:bodyPr rtlCol="0" anchor="ctr"/>
              <a:lstStyle/>
              <a:p>
                <a:endParaRPr lang="en-IN" sz="1350"/>
              </a:p>
            </p:txBody>
          </p:sp>
          <p:sp>
            <p:nvSpPr>
              <p:cNvPr id="55" name="Freeform: Shape 54">
                <a:extLst>
                  <a:ext uri="{FF2B5EF4-FFF2-40B4-BE49-F238E27FC236}">
                    <a16:creationId xmlns:a16="http://schemas.microsoft.com/office/drawing/2014/main" id="{D8A6C96A-D13C-4688-8F97-C0FB6C816447}"/>
                  </a:ext>
                </a:extLst>
              </p:cNvPr>
              <p:cNvSpPr/>
              <p:nvPr/>
            </p:nvSpPr>
            <p:spPr>
              <a:xfrm>
                <a:off x="5661622" y="3031931"/>
                <a:ext cx="428625" cy="361950"/>
              </a:xfrm>
              <a:custGeom>
                <a:avLst/>
                <a:gdLst>
                  <a:gd name="connsiteX0" fmla="*/ 180089 w 428625"/>
                  <a:gd name="connsiteY0" fmla="*/ 317897 h 361950"/>
                  <a:gd name="connsiteX1" fmla="*/ 156667 w 428625"/>
                  <a:gd name="connsiteY1" fmla="*/ 287607 h 361950"/>
                  <a:gd name="connsiteX2" fmla="*/ 155991 w 428625"/>
                  <a:gd name="connsiteY2" fmla="*/ 285407 h 361950"/>
                  <a:gd name="connsiteX3" fmla="*/ 193586 w 428625"/>
                  <a:gd name="connsiteY3" fmla="*/ 213912 h 361950"/>
                  <a:gd name="connsiteX4" fmla="*/ 211979 w 428625"/>
                  <a:gd name="connsiteY4" fmla="*/ 210922 h 361950"/>
                  <a:gd name="connsiteX5" fmla="*/ 267291 w 428625"/>
                  <a:gd name="connsiteY5" fmla="*/ 250831 h 361950"/>
                  <a:gd name="connsiteX6" fmla="*/ 264824 w 428625"/>
                  <a:gd name="connsiteY6" fmla="*/ 292846 h 361950"/>
                  <a:gd name="connsiteX7" fmla="*/ 262385 w 428625"/>
                  <a:gd name="connsiteY7" fmla="*/ 304238 h 361950"/>
                  <a:gd name="connsiteX8" fmla="*/ 359845 w 428625"/>
                  <a:gd name="connsiteY8" fmla="*/ 271834 h 361950"/>
                  <a:gd name="connsiteX9" fmla="*/ 321983 w 428625"/>
                  <a:gd name="connsiteY9" fmla="*/ 157972 h 361950"/>
                  <a:gd name="connsiteX10" fmla="*/ 329813 w 428625"/>
                  <a:gd name="connsiteY10" fmla="*/ 158486 h 361950"/>
                  <a:gd name="connsiteX11" fmla="*/ 353587 w 428625"/>
                  <a:gd name="connsiteY11" fmla="*/ 162458 h 361950"/>
                  <a:gd name="connsiteX12" fmla="*/ 377828 w 428625"/>
                  <a:gd name="connsiteY12" fmla="*/ 165964 h 361950"/>
                  <a:gd name="connsiteX13" fmla="*/ 390735 w 428625"/>
                  <a:gd name="connsiteY13" fmla="*/ 164954 h 361950"/>
                  <a:gd name="connsiteX14" fmla="*/ 417462 w 428625"/>
                  <a:gd name="connsiteY14" fmla="*/ 141275 h 361950"/>
                  <a:gd name="connsiteX15" fmla="*/ 420072 w 428625"/>
                  <a:gd name="connsiteY15" fmla="*/ 104842 h 361950"/>
                  <a:gd name="connsiteX16" fmla="*/ 374828 w 428625"/>
                  <a:gd name="connsiteY16" fmla="*/ 72171 h 361950"/>
                  <a:gd name="connsiteX17" fmla="*/ 361493 w 428625"/>
                  <a:gd name="connsiteY17" fmla="*/ 74095 h 361950"/>
                  <a:gd name="connsiteX18" fmla="*/ 359778 w 428625"/>
                  <a:gd name="connsiteY18" fmla="*/ 74581 h 361950"/>
                  <a:gd name="connsiteX19" fmla="*/ 333842 w 428625"/>
                  <a:gd name="connsiteY19" fmla="*/ 95202 h 361950"/>
                  <a:gd name="connsiteX20" fmla="*/ 314735 w 428625"/>
                  <a:gd name="connsiteY20" fmla="*/ 113652 h 361950"/>
                  <a:gd name="connsiteX21" fmla="*/ 308820 w 428625"/>
                  <a:gd name="connsiteY21" fmla="*/ 118377 h 361950"/>
                  <a:gd name="connsiteX22" fmla="*/ 271834 w 428625"/>
                  <a:gd name="connsiteY22" fmla="*/ 7144 h 361950"/>
                  <a:gd name="connsiteX23" fmla="*/ 7144 w 428625"/>
                  <a:gd name="connsiteY23" fmla="*/ 95136 h 361950"/>
                  <a:gd name="connsiteX24" fmla="*/ 95136 w 428625"/>
                  <a:gd name="connsiteY24" fmla="*/ 359835 h 361950"/>
                  <a:gd name="connsiteX25" fmla="*/ 190624 w 428625"/>
                  <a:gd name="connsiteY25" fmla="*/ 328089 h 361950"/>
                  <a:gd name="connsiteX26" fmla="*/ 180089 w 428625"/>
                  <a:gd name="connsiteY26" fmla="*/ 317897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625" h="361950">
                    <a:moveTo>
                      <a:pt x="180089" y="317897"/>
                    </a:moveTo>
                    <a:cubicBezTo>
                      <a:pt x="170126" y="308601"/>
                      <a:pt x="160715" y="299809"/>
                      <a:pt x="156667" y="287607"/>
                    </a:cubicBezTo>
                    <a:cubicBezTo>
                      <a:pt x="156439" y="286998"/>
                      <a:pt x="156200" y="286198"/>
                      <a:pt x="155991" y="285407"/>
                    </a:cubicBezTo>
                    <a:cubicBezTo>
                      <a:pt x="147228" y="255280"/>
                      <a:pt x="163735" y="223838"/>
                      <a:pt x="193586" y="213912"/>
                    </a:cubicBezTo>
                    <a:cubicBezTo>
                      <a:pt x="199558" y="211931"/>
                      <a:pt x="205730" y="210922"/>
                      <a:pt x="211979" y="210922"/>
                    </a:cubicBezTo>
                    <a:cubicBezTo>
                      <a:pt x="237125" y="210922"/>
                      <a:pt x="259356" y="226971"/>
                      <a:pt x="267291" y="250831"/>
                    </a:cubicBezTo>
                    <a:cubicBezTo>
                      <a:pt x="270205" y="269948"/>
                      <a:pt x="267472" y="281578"/>
                      <a:pt x="264824" y="292846"/>
                    </a:cubicBezTo>
                    <a:cubicBezTo>
                      <a:pt x="263966" y="296504"/>
                      <a:pt x="263090" y="300228"/>
                      <a:pt x="262385" y="304238"/>
                    </a:cubicBezTo>
                    <a:lnTo>
                      <a:pt x="359845" y="271834"/>
                    </a:lnTo>
                    <a:lnTo>
                      <a:pt x="321983" y="157972"/>
                    </a:lnTo>
                    <a:lnTo>
                      <a:pt x="329813" y="158486"/>
                    </a:lnTo>
                    <a:cubicBezTo>
                      <a:pt x="339166" y="159087"/>
                      <a:pt x="346500" y="160801"/>
                      <a:pt x="353587" y="162458"/>
                    </a:cubicBezTo>
                    <a:cubicBezTo>
                      <a:pt x="361293" y="164259"/>
                      <a:pt x="368579" y="165964"/>
                      <a:pt x="377828" y="165964"/>
                    </a:cubicBezTo>
                    <a:cubicBezTo>
                      <a:pt x="381962" y="165964"/>
                      <a:pt x="386182" y="165630"/>
                      <a:pt x="390735" y="164954"/>
                    </a:cubicBezTo>
                    <a:cubicBezTo>
                      <a:pt x="401946" y="161153"/>
                      <a:pt x="411747" y="152657"/>
                      <a:pt x="417462" y="141275"/>
                    </a:cubicBezTo>
                    <a:cubicBezTo>
                      <a:pt x="423167" y="129873"/>
                      <a:pt x="424110" y="116938"/>
                      <a:pt x="420072" y="104842"/>
                    </a:cubicBezTo>
                    <a:cubicBezTo>
                      <a:pt x="413576" y="85306"/>
                      <a:pt x="395402" y="72171"/>
                      <a:pt x="374828" y="72171"/>
                    </a:cubicBezTo>
                    <a:cubicBezTo>
                      <a:pt x="370332" y="72171"/>
                      <a:pt x="365846" y="72819"/>
                      <a:pt x="361493" y="74095"/>
                    </a:cubicBezTo>
                    <a:cubicBezTo>
                      <a:pt x="360664" y="74285"/>
                      <a:pt x="360226" y="74438"/>
                      <a:pt x="359778" y="74581"/>
                    </a:cubicBezTo>
                    <a:cubicBezTo>
                      <a:pt x="350101" y="77791"/>
                      <a:pt x="342567" y="85868"/>
                      <a:pt x="333842" y="95202"/>
                    </a:cubicBezTo>
                    <a:cubicBezTo>
                      <a:pt x="328079" y="101375"/>
                      <a:pt x="322097" y="107775"/>
                      <a:pt x="314735" y="113652"/>
                    </a:cubicBezTo>
                    <a:lnTo>
                      <a:pt x="308820" y="118377"/>
                    </a:lnTo>
                    <a:lnTo>
                      <a:pt x="271834" y="7144"/>
                    </a:lnTo>
                    <a:lnTo>
                      <a:pt x="7144" y="95136"/>
                    </a:lnTo>
                    <a:lnTo>
                      <a:pt x="95136" y="359835"/>
                    </a:lnTo>
                    <a:lnTo>
                      <a:pt x="190624" y="328089"/>
                    </a:lnTo>
                    <a:cubicBezTo>
                      <a:pt x="187166" y="324488"/>
                      <a:pt x="183585" y="321154"/>
                      <a:pt x="180089" y="317897"/>
                    </a:cubicBezTo>
                    <a:close/>
                  </a:path>
                </a:pathLst>
              </a:custGeom>
              <a:grpFill/>
              <a:ln w="9525" cap="flat">
                <a:noFill/>
                <a:prstDash val="solid"/>
                <a:miter/>
              </a:ln>
            </p:spPr>
            <p:txBody>
              <a:bodyPr rtlCol="0" anchor="ctr"/>
              <a:lstStyle/>
              <a:p>
                <a:endParaRPr lang="en-IN" sz="1350"/>
              </a:p>
            </p:txBody>
          </p:sp>
          <p:sp>
            <p:nvSpPr>
              <p:cNvPr id="56" name="Freeform: Shape 55">
                <a:extLst>
                  <a:ext uri="{FF2B5EF4-FFF2-40B4-BE49-F238E27FC236}">
                    <a16:creationId xmlns:a16="http://schemas.microsoft.com/office/drawing/2014/main" id="{EEB2BE3B-99E9-49AE-A30B-1BF5FAB4B4A2}"/>
                  </a:ext>
                </a:extLst>
              </p:cNvPr>
              <p:cNvSpPr/>
              <p:nvPr/>
            </p:nvSpPr>
            <p:spPr>
              <a:xfrm>
                <a:off x="5938114" y="2940710"/>
                <a:ext cx="361950" cy="428625"/>
              </a:xfrm>
              <a:custGeom>
                <a:avLst/>
                <a:gdLst>
                  <a:gd name="connsiteX0" fmla="*/ 49082 w 361950"/>
                  <a:gd name="connsiteY0" fmla="*/ 180089 h 428625"/>
                  <a:gd name="connsiteX1" fmla="*/ 79381 w 361950"/>
                  <a:gd name="connsiteY1" fmla="*/ 156667 h 428625"/>
                  <a:gd name="connsiteX2" fmla="*/ 81791 w 361950"/>
                  <a:gd name="connsiteY2" fmla="*/ 155953 h 428625"/>
                  <a:gd name="connsiteX3" fmla="*/ 97793 w 361950"/>
                  <a:gd name="connsiteY3" fmla="*/ 153695 h 428625"/>
                  <a:gd name="connsiteX4" fmla="*/ 153095 w 361950"/>
                  <a:gd name="connsiteY4" fmla="*/ 193596 h 428625"/>
                  <a:gd name="connsiteX5" fmla="*/ 149885 w 361950"/>
                  <a:gd name="connsiteY5" fmla="*/ 238087 h 428625"/>
                  <a:gd name="connsiteX6" fmla="*/ 116157 w 361950"/>
                  <a:gd name="connsiteY6" fmla="*/ 267272 h 428625"/>
                  <a:gd name="connsiteX7" fmla="*/ 74152 w 361950"/>
                  <a:gd name="connsiteY7" fmla="*/ 264833 h 428625"/>
                  <a:gd name="connsiteX8" fmla="*/ 62770 w 361950"/>
                  <a:gd name="connsiteY8" fmla="*/ 262404 h 428625"/>
                  <a:gd name="connsiteX9" fmla="*/ 95155 w 361950"/>
                  <a:gd name="connsiteY9" fmla="*/ 359845 h 428625"/>
                  <a:gd name="connsiteX10" fmla="*/ 209026 w 361950"/>
                  <a:gd name="connsiteY10" fmla="*/ 322002 h 428625"/>
                  <a:gd name="connsiteX11" fmla="*/ 208512 w 361950"/>
                  <a:gd name="connsiteY11" fmla="*/ 329832 h 428625"/>
                  <a:gd name="connsiteX12" fmla="*/ 204540 w 361950"/>
                  <a:gd name="connsiteY12" fmla="*/ 353587 h 428625"/>
                  <a:gd name="connsiteX13" fmla="*/ 202035 w 361950"/>
                  <a:gd name="connsiteY13" fmla="*/ 390763 h 428625"/>
                  <a:gd name="connsiteX14" fmla="*/ 247078 w 361950"/>
                  <a:gd name="connsiteY14" fmla="*/ 422539 h 428625"/>
                  <a:gd name="connsiteX15" fmla="*/ 247088 w 361950"/>
                  <a:gd name="connsiteY15" fmla="*/ 422539 h 428625"/>
                  <a:gd name="connsiteX16" fmla="*/ 262128 w 361950"/>
                  <a:gd name="connsiteY16" fmla="*/ 420081 h 428625"/>
                  <a:gd name="connsiteX17" fmla="*/ 292894 w 361950"/>
                  <a:gd name="connsiteY17" fmla="*/ 361512 h 428625"/>
                  <a:gd name="connsiteX18" fmla="*/ 292398 w 361950"/>
                  <a:gd name="connsiteY18" fmla="*/ 359816 h 428625"/>
                  <a:gd name="connsiteX19" fmla="*/ 271767 w 361950"/>
                  <a:gd name="connsiteY19" fmla="*/ 333851 h 428625"/>
                  <a:gd name="connsiteX20" fmla="*/ 253317 w 361950"/>
                  <a:gd name="connsiteY20" fmla="*/ 314763 h 428625"/>
                  <a:gd name="connsiteX21" fmla="*/ 248593 w 361950"/>
                  <a:gd name="connsiteY21" fmla="*/ 308829 h 428625"/>
                  <a:gd name="connsiteX22" fmla="*/ 359864 w 361950"/>
                  <a:gd name="connsiteY22" fmla="*/ 271863 h 428625"/>
                  <a:gd name="connsiteX23" fmla="*/ 271872 w 361950"/>
                  <a:gd name="connsiteY23" fmla="*/ 7144 h 428625"/>
                  <a:gd name="connsiteX24" fmla="*/ 7144 w 361950"/>
                  <a:gd name="connsiteY24" fmla="*/ 95136 h 428625"/>
                  <a:gd name="connsiteX25" fmla="*/ 38891 w 361950"/>
                  <a:gd name="connsiteY25" fmla="*/ 190633 h 428625"/>
                  <a:gd name="connsiteX26" fmla="*/ 49082 w 361950"/>
                  <a:gd name="connsiteY26" fmla="*/ 180089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950" h="428625">
                    <a:moveTo>
                      <a:pt x="49082" y="180089"/>
                    </a:moveTo>
                    <a:cubicBezTo>
                      <a:pt x="58407" y="170126"/>
                      <a:pt x="67199" y="160715"/>
                      <a:pt x="79381" y="156667"/>
                    </a:cubicBezTo>
                    <a:cubicBezTo>
                      <a:pt x="80029" y="156401"/>
                      <a:pt x="80924" y="156153"/>
                      <a:pt x="81791" y="155953"/>
                    </a:cubicBezTo>
                    <a:cubicBezTo>
                      <a:pt x="86811" y="154486"/>
                      <a:pt x="92307" y="153695"/>
                      <a:pt x="97793" y="153695"/>
                    </a:cubicBezTo>
                    <a:cubicBezTo>
                      <a:pt x="122949" y="153695"/>
                      <a:pt x="145161" y="169726"/>
                      <a:pt x="153095" y="193596"/>
                    </a:cubicBezTo>
                    <a:cubicBezTo>
                      <a:pt x="158020" y="208369"/>
                      <a:pt x="156867" y="224161"/>
                      <a:pt x="149885" y="238087"/>
                    </a:cubicBezTo>
                    <a:cubicBezTo>
                      <a:pt x="142913" y="251993"/>
                      <a:pt x="130931" y="262366"/>
                      <a:pt x="116157" y="267272"/>
                    </a:cubicBezTo>
                    <a:cubicBezTo>
                      <a:pt x="96688" y="270396"/>
                      <a:pt x="85630" y="267500"/>
                      <a:pt x="74152" y="264833"/>
                    </a:cubicBezTo>
                    <a:cubicBezTo>
                      <a:pt x="70504" y="263976"/>
                      <a:pt x="66789" y="263109"/>
                      <a:pt x="62770" y="262404"/>
                    </a:cubicBezTo>
                    <a:lnTo>
                      <a:pt x="95155" y="359845"/>
                    </a:lnTo>
                    <a:lnTo>
                      <a:pt x="209026" y="322002"/>
                    </a:lnTo>
                    <a:lnTo>
                      <a:pt x="208512" y="329832"/>
                    </a:lnTo>
                    <a:cubicBezTo>
                      <a:pt x="207912" y="339185"/>
                      <a:pt x="206197" y="346510"/>
                      <a:pt x="204540" y="353587"/>
                    </a:cubicBezTo>
                    <a:cubicBezTo>
                      <a:pt x="201920" y="364827"/>
                      <a:pt x="199634" y="374523"/>
                      <a:pt x="202035" y="390763"/>
                    </a:cubicBezTo>
                    <a:cubicBezTo>
                      <a:pt x="208331" y="409413"/>
                      <a:pt x="226504" y="422539"/>
                      <a:pt x="247078" y="422539"/>
                    </a:cubicBezTo>
                    <a:cubicBezTo>
                      <a:pt x="247088" y="422539"/>
                      <a:pt x="247088" y="422539"/>
                      <a:pt x="247088" y="422539"/>
                    </a:cubicBezTo>
                    <a:cubicBezTo>
                      <a:pt x="252184" y="422539"/>
                      <a:pt x="257242" y="421729"/>
                      <a:pt x="262128" y="420081"/>
                    </a:cubicBezTo>
                    <a:cubicBezTo>
                      <a:pt x="286598" y="411956"/>
                      <a:pt x="300114" y="386220"/>
                      <a:pt x="292894" y="361512"/>
                    </a:cubicBezTo>
                    <a:cubicBezTo>
                      <a:pt x="292722" y="360769"/>
                      <a:pt x="292570" y="360283"/>
                      <a:pt x="292398" y="359816"/>
                    </a:cubicBezTo>
                    <a:cubicBezTo>
                      <a:pt x="289170" y="350129"/>
                      <a:pt x="281092" y="342586"/>
                      <a:pt x="271767" y="333851"/>
                    </a:cubicBezTo>
                    <a:cubicBezTo>
                      <a:pt x="265586" y="328089"/>
                      <a:pt x="259194" y="322116"/>
                      <a:pt x="253317" y="314763"/>
                    </a:cubicBezTo>
                    <a:lnTo>
                      <a:pt x="248593" y="308829"/>
                    </a:lnTo>
                    <a:lnTo>
                      <a:pt x="359864" y="271863"/>
                    </a:lnTo>
                    <a:lnTo>
                      <a:pt x="271872" y="7144"/>
                    </a:lnTo>
                    <a:lnTo>
                      <a:pt x="7144" y="95136"/>
                    </a:lnTo>
                    <a:lnTo>
                      <a:pt x="38891" y="190633"/>
                    </a:lnTo>
                    <a:cubicBezTo>
                      <a:pt x="42491" y="187157"/>
                      <a:pt x="45825" y="183585"/>
                      <a:pt x="49082" y="180089"/>
                    </a:cubicBezTo>
                    <a:close/>
                  </a:path>
                </a:pathLst>
              </a:custGeom>
              <a:grpFill/>
              <a:ln w="9525" cap="flat">
                <a:noFill/>
                <a:prstDash val="solid"/>
                <a:miter/>
              </a:ln>
            </p:spPr>
            <p:txBody>
              <a:bodyPr rtlCol="0" anchor="ctr"/>
              <a:lstStyle/>
              <a:p>
                <a:endParaRPr lang="en-IN" sz="1350"/>
              </a:p>
            </p:txBody>
          </p:sp>
          <p:sp>
            <p:nvSpPr>
              <p:cNvPr id="57" name="Freeform: Shape 56">
                <a:extLst>
                  <a:ext uri="{FF2B5EF4-FFF2-40B4-BE49-F238E27FC236}">
                    <a16:creationId xmlns:a16="http://schemas.microsoft.com/office/drawing/2014/main" id="{3AB26E7B-5686-4CFD-A4D8-DEA88CB9B214}"/>
                  </a:ext>
                </a:extLst>
              </p:cNvPr>
              <p:cNvSpPr/>
              <p:nvPr/>
            </p:nvSpPr>
            <p:spPr>
              <a:xfrm>
                <a:off x="6119280" y="3270761"/>
                <a:ext cx="409575" cy="400050"/>
              </a:xfrm>
              <a:custGeom>
                <a:avLst/>
                <a:gdLst>
                  <a:gd name="connsiteX0" fmla="*/ 373217 w 409575"/>
                  <a:gd name="connsiteY0" fmla="*/ 322545 h 400050"/>
                  <a:gd name="connsiteX1" fmla="*/ 344042 w 409575"/>
                  <a:gd name="connsiteY1" fmla="*/ 306276 h 400050"/>
                  <a:gd name="connsiteX2" fmla="*/ 323202 w 409575"/>
                  <a:gd name="connsiteY2" fmla="*/ 297571 h 400050"/>
                  <a:gd name="connsiteX3" fmla="*/ 316182 w 409575"/>
                  <a:gd name="connsiteY3" fmla="*/ 294008 h 400050"/>
                  <a:gd name="connsiteX4" fmla="*/ 403955 w 409575"/>
                  <a:gd name="connsiteY4" fmla="*/ 217913 h 400050"/>
                  <a:gd name="connsiteX5" fmla="*/ 221198 w 409575"/>
                  <a:gd name="connsiteY5" fmla="*/ 7144 h 400050"/>
                  <a:gd name="connsiteX6" fmla="*/ 145179 w 409575"/>
                  <a:gd name="connsiteY6" fmla="*/ 73066 h 400050"/>
                  <a:gd name="connsiteX7" fmla="*/ 158800 w 409575"/>
                  <a:gd name="connsiteY7" fmla="*/ 78438 h 400050"/>
                  <a:gd name="connsiteX8" fmla="*/ 192042 w 409575"/>
                  <a:gd name="connsiteY8" fmla="*/ 97431 h 400050"/>
                  <a:gd name="connsiteX9" fmla="*/ 193604 w 409575"/>
                  <a:gd name="connsiteY9" fmla="*/ 99336 h 400050"/>
                  <a:gd name="connsiteX10" fmla="*/ 186184 w 409575"/>
                  <a:gd name="connsiteY10" fmla="*/ 179670 h 400050"/>
                  <a:gd name="connsiteX11" fmla="*/ 148056 w 409575"/>
                  <a:gd name="connsiteY11" fmla="*/ 193900 h 400050"/>
                  <a:gd name="connsiteX12" fmla="*/ 103984 w 409575"/>
                  <a:gd name="connsiteY12" fmla="*/ 173793 h 400050"/>
                  <a:gd name="connsiteX13" fmla="*/ 90144 w 409575"/>
                  <a:gd name="connsiteY13" fmla="*/ 134064 h 400050"/>
                  <a:gd name="connsiteX14" fmla="*/ 88020 w 409575"/>
                  <a:gd name="connsiteY14" fmla="*/ 122625 h 400050"/>
                  <a:gd name="connsiteX15" fmla="*/ 10429 w 409575"/>
                  <a:gd name="connsiteY15" fmla="*/ 189890 h 400050"/>
                  <a:gd name="connsiteX16" fmla="*/ 89068 w 409575"/>
                  <a:gd name="connsiteY16" fmla="*/ 280578 h 400050"/>
                  <a:gd name="connsiteX17" fmla="*/ 81619 w 409575"/>
                  <a:gd name="connsiteY17" fmla="*/ 283102 h 400050"/>
                  <a:gd name="connsiteX18" fmla="*/ 58197 w 409575"/>
                  <a:gd name="connsiteY18" fmla="*/ 288512 h 400050"/>
                  <a:gd name="connsiteX19" fmla="*/ 22869 w 409575"/>
                  <a:gd name="connsiteY19" fmla="*/ 300447 h 400050"/>
                  <a:gd name="connsiteX20" fmla="*/ 7267 w 409575"/>
                  <a:gd name="connsiteY20" fmla="*/ 332575 h 400050"/>
                  <a:gd name="connsiteX21" fmla="*/ 18811 w 409575"/>
                  <a:gd name="connsiteY21" fmla="*/ 367227 h 400050"/>
                  <a:gd name="connsiteX22" fmla="*/ 54873 w 409575"/>
                  <a:gd name="connsiteY22" fmla="*/ 383686 h 400050"/>
                  <a:gd name="connsiteX23" fmla="*/ 84724 w 409575"/>
                  <a:gd name="connsiteY23" fmla="*/ 373170 h 400050"/>
                  <a:gd name="connsiteX24" fmla="*/ 86039 w 409575"/>
                  <a:gd name="connsiteY24" fmla="*/ 372142 h 400050"/>
                  <a:gd name="connsiteX25" fmla="*/ 102174 w 409575"/>
                  <a:gd name="connsiteY25" fmla="*/ 343043 h 400050"/>
                  <a:gd name="connsiteX26" fmla="*/ 112728 w 409575"/>
                  <a:gd name="connsiteY26" fmla="*/ 318726 h 400050"/>
                  <a:gd name="connsiteX27" fmla="*/ 116376 w 409575"/>
                  <a:gd name="connsiteY27" fmla="*/ 312087 h 400050"/>
                  <a:gd name="connsiteX28" fmla="*/ 193185 w 409575"/>
                  <a:gd name="connsiteY28" fmla="*/ 400660 h 400050"/>
                  <a:gd name="connsiteX29" fmla="*/ 282959 w 409575"/>
                  <a:gd name="connsiteY29" fmla="*/ 322802 h 400050"/>
                  <a:gd name="connsiteX30" fmla="*/ 285302 w 409575"/>
                  <a:gd name="connsiteY30" fmla="*/ 330660 h 400050"/>
                  <a:gd name="connsiteX31" fmla="*/ 289483 w 409575"/>
                  <a:gd name="connsiteY31" fmla="*/ 350253 h 400050"/>
                  <a:gd name="connsiteX32" fmla="*/ 301447 w 409575"/>
                  <a:gd name="connsiteY32" fmla="*/ 385581 h 400050"/>
                  <a:gd name="connsiteX33" fmla="*/ 336965 w 409575"/>
                  <a:gd name="connsiteY33" fmla="*/ 401279 h 400050"/>
                  <a:gd name="connsiteX34" fmla="*/ 368207 w 409575"/>
                  <a:gd name="connsiteY34" fmla="*/ 389611 h 400050"/>
                  <a:gd name="connsiteX35" fmla="*/ 374160 w 409575"/>
                  <a:gd name="connsiteY35" fmla="*/ 323698 h 400050"/>
                  <a:gd name="connsiteX36" fmla="*/ 373217 w 409575"/>
                  <a:gd name="connsiteY36" fmla="*/ 32254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9575" h="400050">
                    <a:moveTo>
                      <a:pt x="373217" y="322545"/>
                    </a:moveTo>
                    <a:cubicBezTo>
                      <a:pt x="366340" y="314611"/>
                      <a:pt x="356015" y="310772"/>
                      <a:pt x="344042" y="306276"/>
                    </a:cubicBezTo>
                    <a:cubicBezTo>
                      <a:pt x="337280" y="303752"/>
                      <a:pt x="330298" y="301152"/>
                      <a:pt x="323202" y="297571"/>
                    </a:cubicBezTo>
                    <a:lnTo>
                      <a:pt x="316182" y="294008"/>
                    </a:lnTo>
                    <a:lnTo>
                      <a:pt x="403955" y="217913"/>
                    </a:lnTo>
                    <a:lnTo>
                      <a:pt x="221198" y="7144"/>
                    </a:lnTo>
                    <a:lnTo>
                      <a:pt x="145179" y="73066"/>
                    </a:lnTo>
                    <a:cubicBezTo>
                      <a:pt x="149742" y="75057"/>
                      <a:pt x="154323" y="76781"/>
                      <a:pt x="158800" y="78438"/>
                    </a:cubicBezTo>
                    <a:cubicBezTo>
                      <a:pt x="171573" y="83220"/>
                      <a:pt x="183632" y="87725"/>
                      <a:pt x="192042" y="97431"/>
                    </a:cubicBezTo>
                    <a:cubicBezTo>
                      <a:pt x="192547" y="97946"/>
                      <a:pt x="193090" y="98622"/>
                      <a:pt x="193604" y="99336"/>
                    </a:cubicBezTo>
                    <a:cubicBezTo>
                      <a:pt x="213169" y="123673"/>
                      <a:pt x="209987" y="159048"/>
                      <a:pt x="186184" y="179670"/>
                    </a:cubicBezTo>
                    <a:cubicBezTo>
                      <a:pt x="175602" y="188852"/>
                      <a:pt x="162058" y="193900"/>
                      <a:pt x="148056" y="193900"/>
                    </a:cubicBezTo>
                    <a:cubicBezTo>
                      <a:pt x="131130" y="193900"/>
                      <a:pt x="115061" y="186566"/>
                      <a:pt x="103984" y="173793"/>
                    </a:cubicBezTo>
                    <a:cubicBezTo>
                      <a:pt x="93983" y="157277"/>
                      <a:pt x="92039" y="145466"/>
                      <a:pt x="90144" y="134064"/>
                    </a:cubicBezTo>
                    <a:cubicBezTo>
                      <a:pt x="89544" y="130369"/>
                      <a:pt x="88915" y="126597"/>
                      <a:pt x="88020" y="122625"/>
                    </a:cubicBezTo>
                    <a:lnTo>
                      <a:pt x="10429" y="189890"/>
                    </a:lnTo>
                    <a:lnTo>
                      <a:pt x="89068" y="280578"/>
                    </a:lnTo>
                    <a:lnTo>
                      <a:pt x="81619" y="283102"/>
                    </a:lnTo>
                    <a:cubicBezTo>
                      <a:pt x="72761" y="286093"/>
                      <a:pt x="65360" y="287322"/>
                      <a:pt x="58197" y="288512"/>
                    </a:cubicBezTo>
                    <a:cubicBezTo>
                      <a:pt x="46815" y="290370"/>
                      <a:pt x="36966" y="291998"/>
                      <a:pt x="22869" y="300447"/>
                    </a:cubicBezTo>
                    <a:cubicBezTo>
                      <a:pt x="13982" y="308248"/>
                      <a:pt x="8191" y="319840"/>
                      <a:pt x="7267" y="332575"/>
                    </a:cubicBezTo>
                    <a:cubicBezTo>
                      <a:pt x="6362" y="345281"/>
                      <a:pt x="10467" y="357588"/>
                      <a:pt x="18811" y="367227"/>
                    </a:cubicBezTo>
                    <a:cubicBezTo>
                      <a:pt x="27879" y="377695"/>
                      <a:pt x="41033" y="383686"/>
                      <a:pt x="54873" y="383686"/>
                    </a:cubicBezTo>
                    <a:cubicBezTo>
                      <a:pt x="65693" y="383686"/>
                      <a:pt x="76285" y="379952"/>
                      <a:pt x="84724" y="373170"/>
                    </a:cubicBezTo>
                    <a:cubicBezTo>
                      <a:pt x="85362" y="372723"/>
                      <a:pt x="85705" y="372437"/>
                      <a:pt x="86039" y="372142"/>
                    </a:cubicBezTo>
                    <a:cubicBezTo>
                      <a:pt x="93821" y="365370"/>
                      <a:pt x="97697" y="355035"/>
                      <a:pt x="102174" y="343043"/>
                    </a:cubicBezTo>
                    <a:cubicBezTo>
                      <a:pt x="105136" y="335147"/>
                      <a:pt x="108184" y="326955"/>
                      <a:pt x="112728" y="318726"/>
                    </a:cubicBezTo>
                    <a:lnTo>
                      <a:pt x="116376" y="312087"/>
                    </a:lnTo>
                    <a:lnTo>
                      <a:pt x="193185" y="400660"/>
                    </a:lnTo>
                    <a:lnTo>
                      <a:pt x="282959" y="322802"/>
                    </a:lnTo>
                    <a:lnTo>
                      <a:pt x="285302" y="330660"/>
                    </a:lnTo>
                    <a:cubicBezTo>
                      <a:pt x="287454" y="337899"/>
                      <a:pt x="288493" y="344176"/>
                      <a:pt x="289483" y="350253"/>
                    </a:cubicBezTo>
                    <a:cubicBezTo>
                      <a:pt x="291369" y="361655"/>
                      <a:pt x="292988" y="371494"/>
                      <a:pt x="301447" y="385581"/>
                    </a:cubicBezTo>
                    <a:cubicBezTo>
                      <a:pt x="309971" y="395297"/>
                      <a:pt x="323116" y="401279"/>
                      <a:pt x="336965" y="401279"/>
                    </a:cubicBezTo>
                    <a:cubicBezTo>
                      <a:pt x="348433" y="401279"/>
                      <a:pt x="359530" y="397126"/>
                      <a:pt x="368207" y="389611"/>
                    </a:cubicBezTo>
                    <a:cubicBezTo>
                      <a:pt x="387667" y="372742"/>
                      <a:pt x="390277" y="343767"/>
                      <a:pt x="374160" y="323698"/>
                    </a:cubicBezTo>
                    <a:cubicBezTo>
                      <a:pt x="373798" y="323202"/>
                      <a:pt x="373532" y="322869"/>
                      <a:pt x="373217" y="322545"/>
                    </a:cubicBezTo>
                    <a:close/>
                  </a:path>
                </a:pathLst>
              </a:custGeom>
              <a:grpFill/>
              <a:ln w="9525" cap="flat">
                <a:noFill/>
                <a:prstDash val="solid"/>
                <a:miter/>
              </a:ln>
            </p:spPr>
            <p:txBody>
              <a:bodyPr rtlCol="0" anchor="ctr"/>
              <a:lstStyle/>
              <a:p>
                <a:endParaRPr lang="en-IN" sz="1350"/>
              </a:p>
            </p:txBody>
          </p:sp>
        </p:grpSp>
      </p:grpSp>
      <p:grpSp>
        <p:nvGrpSpPr>
          <p:cNvPr id="36" name="Group 35">
            <a:extLst>
              <a:ext uri="{FF2B5EF4-FFF2-40B4-BE49-F238E27FC236}">
                <a16:creationId xmlns:a16="http://schemas.microsoft.com/office/drawing/2014/main" id="{E328FD12-5083-4EC9-AD81-4FC0641FA11F}"/>
              </a:ext>
            </a:extLst>
          </p:cNvPr>
          <p:cNvGrpSpPr/>
          <p:nvPr/>
        </p:nvGrpSpPr>
        <p:grpSpPr>
          <a:xfrm>
            <a:off x="3192432" y="1475383"/>
            <a:ext cx="2489071" cy="2897223"/>
            <a:chOff x="2619659" y="1363513"/>
            <a:chExt cx="2278414" cy="2652021"/>
          </a:xfrm>
        </p:grpSpPr>
        <p:grpSp>
          <p:nvGrpSpPr>
            <p:cNvPr id="40" name="Group 39">
              <a:extLst>
                <a:ext uri="{FF2B5EF4-FFF2-40B4-BE49-F238E27FC236}">
                  <a16:creationId xmlns:a16="http://schemas.microsoft.com/office/drawing/2014/main" id="{473ED822-A29F-420C-B37C-50B73BA10811}"/>
                </a:ext>
              </a:extLst>
            </p:cNvPr>
            <p:cNvGrpSpPr/>
            <p:nvPr/>
          </p:nvGrpSpPr>
          <p:grpSpPr>
            <a:xfrm>
              <a:off x="2619659" y="3326106"/>
              <a:ext cx="2278414" cy="689428"/>
              <a:chOff x="487494" y="3322188"/>
              <a:chExt cx="2083243" cy="689428"/>
            </a:xfrm>
          </p:grpSpPr>
          <p:sp>
            <p:nvSpPr>
              <p:cNvPr id="47" name="Freeform 20">
                <a:extLst>
                  <a:ext uri="{FF2B5EF4-FFF2-40B4-BE49-F238E27FC236}">
                    <a16:creationId xmlns:a16="http://schemas.microsoft.com/office/drawing/2014/main" id="{952A064B-BEFD-41AE-82AD-C07CD0915760}"/>
                  </a:ext>
                </a:extLst>
              </p:cNvPr>
              <p:cNvSpPr/>
              <p:nvPr/>
            </p:nvSpPr>
            <p:spPr>
              <a:xfrm>
                <a:off x="487494" y="3322188"/>
                <a:ext cx="1940541"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48" name="Freeform 21">
                <a:extLst>
                  <a:ext uri="{FF2B5EF4-FFF2-40B4-BE49-F238E27FC236}">
                    <a16:creationId xmlns:a16="http://schemas.microsoft.com/office/drawing/2014/main" id="{308987BC-2CE3-48E9-9C9C-0502713C6F77}"/>
                  </a:ext>
                </a:extLst>
              </p:cNvPr>
              <p:cNvSpPr/>
              <p:nvPr/>
            </p:nvSpPr>
            <p:spPr>
              <a:xfrm>
                <a:off x="740195"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49" name="Group 48">
                <a:extLst>
                  <a:ext uri="{FF2B5EF4-FFF2-40B4-BE49-F238E27FC236}">
                    <a16:creationId xmlns:a16="http://schemas.microsoft.com/office/drawing/2014/main" id="{FEA33B64-CF6C-4F56-8BF7-5A29A79B86DC}"/>
                  </a:ext>
                </a:extLst>
              </p:cNvPr>
              <p:cNvGrpSpPr/>
              <p:nvPr/>
            </p:nvGrpSpPr>
            <p:grpSpPr>
              <a:xfrm>
                <a:off x="510131" y="3360912"/>
                <a:ext cx="2060606" cy="611981"/>
                <a:chOff x="5003785" y="3124200"/>
                <a:chExt cx="2060606" cy="611981"/>
              </a:xfrm>
            </p:grpSpPr>
            <p:sp>
              <p:nvSpPr>
                <p:cNvPr id="50" name="Freeform 23">
                  <a:extLst>
                    <a:ext uri="{FF2B5EF4-FFF2-40B4-BE49-F238E27FC236}">
                      <a16:creationId xmlns:a16="http://schemas.microsoft.com/office/drawing/2014/main" id="{A238A958-7434-411B-8A63-1B230F136206}"/>
                    </a:ext>
                  </a:extLst>
                </p:cNvPr>
                <p:cNvSpPr/>
                <p:nvPr/>
              </p:nvSpPr>
              <p:spPr>
                <a:xfrm>
                  <a:off x="5003785" y="3124200"/>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51" name="Freeform 24">
                  <a:extLst>
                    <a:ext uri="{FF2B5EF4-FFF2-40B4-BE49-F238E27FC236}">
                      <a16:creationId xmlns:a16="http://schemas.microsoft.com/office/drawing/2014/main" id="{AD914A50-CBC4-40E0-BDA1-F2FE86F92D10}"/>
                    </a:ext>
                  </a:extLst>
                </p:cNvPr>
                <p:cNvSpPr/>
                <p:nvPr/>
              </p:nvSpPr>
              <p:spPr>
                <a:xfrm>
                  <a:off x="5003785" y="3736181"/>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41" name="Group 40">
              <a:extLst>
                <a:ext uri="{FF2B5EF4-FFF2-40B4-BE49-F238E27FC236}">
                  <a16:creationId xmlns:a16="http://schemas.microsoft.com/office/drawing/2014/main" id="{4D8639D0-E405-40C4-96BE-042E3D14D6AE}"/>
                </a:ext>
              </a:extLst>
            </p:cNvPr>
            <p:cNvGrpSpPr/>
            <p:nvPr/>
          </p:nvGrpSpPr>
          <p:grpSpPr>
            <a:xfrm>
              <a:off x="3220607" y="1363513"/>
              <a:ext cx="1243584" cy="1996478"/>
              <a:chOff x="1001253" y="1134932"/>
              <a:chExt cx="1243584" cy="1996478"/>
            </a:xfrm>
          </p:grpSpPr>
          <p:sp>
            <p:nvSpPr>
              <p:cNvPr id="42" name="Rectangle 41">
                <a:extLst>
                  <a:ext uri="{FF2B5EF4-FFF2-40B4-BE49-F238E27FC236}">
                    <a16:creationId xmlns:a16="http://schemas.microsoft.com/office/drawing/2014/main" id="{E5D78279-244F-4153-BCFC-83D4D91C3572}"/>
                  </a:ext>
                </a:extLst>
              </p:cNvPr>
              <p:cNvSpPr/>
              <p:nvPr/>
            </p:nvSpPr>
            <p:spPr>
              <a:xfrm>
                <a:off x="1571260" y="2433869"/>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43" name="Group 42">
                <a:extLst>
                  <a:ext uri="{FF2B5EF4-FFF2-40B4-BE49-F238E27FC236}">
                    <a16:creationId xmlns:a16="http://schemas.microsoft.com/office/drawing/2014/main" id="{84FA5014-54E2-4BC9-9295-87111E3A3B60}"/>
                  </a:ext>
                </a:extLst>
              </p:cNvPr>
              <p:cNvGrpSpPr/>
              <p:nvPr/>
            </p:nvGrpSpPr>
            <p:grpSpPr>
              <a:xfrm>
                <a:off x="1001253" y="1134932"/>
                <a:ext cx="1243584" cy="1322157"/>
                <a:chOff x="-1286398" y="2463605"/>
                <a:chExt cx="1243584" cy="1322157"/>
              </a:xfrm>
            </p:grpSpPr>
            <p:sp>
              <p:nvSpPr>
                <p:cNvPr id="44" name="Freeform 17">
                  <a:extLst>
                    <a:ext uri="{FF2B5EF4-FFF2-40B4-BE49-F238E27FC236}">
                      <a16:creationId xmlns:a16="http://schemas.microsoft.com/office/drawing/2014/main" id="{8ECB6B6F-7A29-431D-B1B8-5AB0ADB37C64}"/>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CCEFFC"/>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45" name="Freeform 18">
                  <a:extLst>
                    <a:ext uri="{FF2B5EF4-FFF2-40B4-BE49-F238E27FC236}">
                      <a16:creationId xmlns:a16="http://schemas.microsoft.com/office/drawing/2014/main" id="{B8483A32-5839-4423-8757-E6031D986B84}"/>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CCEFFC"/>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2F0B76A4-391F-4E14-A61F-44FF02998E2E}"/>
                    </a:ext>
                  </a:extLst>
                </p:cNvPr>
                <p:cNvSpPr/>
                <p:nvPr/>
              </p:nvSpPr>
              <p:spPr>
                <a:xfrm>
                  <a:off x="-1093166" y="2695014"/>
                  <a:ext cx="857120" cy="859339"/>
                </a:xfrm>
                <a:prstGeom prst="ellipse">
                  <a:avLst/>
                </a:prstGeom>
                <a:solidFill>
                  <a:srgbClr val="CCEFFC"/>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grpSp>
        <p:nvGrpSpPr>
          <p:cNvPr id="19" name="Group 18">
            <a:extLst>
              <a:ext uri="{FF2B5EF4-FFF2-40B4-BE49-F238E27FC236}">
                <a16:creationId xmlns:a16="http://schemas.microsoft.com/office/drawing/2014/main" id="{EC40DEE8-17B8-4E36-B57A-D57C57A9ECA7}"/>
              </a:ext>
            </a:extLst>
          </p:cNvPr>
          <p:cNvGrpSpPr/>
          <p:nvPr/>
        </p:nvGrpSpPr>
        <p:grpSpPr>
          <a:xfrm>
            <a:off x="6162887" y="1475383"/>
            <a:ext cx="2489070" cy="2897223"/>
            <a:chOff x="6250228" y="1363513"/>
            <a:chExt cx="2278413" cy="2652021"/>
          </a:xfrm>
        </p:grpSpPr>
        <p:grpSp>
          <p:nvGrpSpPr>
            <p:cNvPr id="20" name="Group 19">
              <a:extLst>
                <a:ext uri="{FF2B5EF4-FFF2-40B4-BE49-F238E27FC236}">
                  <a16:creationId xmlns:a16="http://schemas.microsoft.com/office/drawing/2014/main" id="{8EEDAB80-9CEA-4B0F-B3D8-1D64C12A4374}"/>
                </a:ext>
              </a:extLst>
            </p:cNvPr>
            <p:cNvGrpSpPr/>
            <p:nvPr/>
          </p:nvGrpSpPr>
          <p:grpSpPr>
            <a:xfrm>
              <a:off x="6250228" y="1363513"/>
              <a:ext cx="2278413" cy="2652021"/>
              <a:chOff x="4873261" y="1363513"/>
              <a:chExt cx="2278413" cy="2652021"/>
            </a:xfrm>
          </p:grpSpPr>
          <p:grpSp>
            <p:nvGrpSpPr>
              <p:cNvPr id="24" name="Group 23">
                <a:extLst>
                  <a:ext uri="{FF2B5EF4-FFF2-40B4-BE49-F238E27FC236}">
                    <a16:creationId xmlns:a16="http://schemas.microsoft.com/office/drawing/2014/main" id="{E258206C-5824-4A0B-B44F-1E2535EB6E8F}"/>
                  </a:ext>
                </a:extLst>
              </p:cNvPr>
              <p:cNvGrpSpPr/>
              <p:nvPr/>
            </p:nvGrpSpPr>
            <p:grpSpPr>
              <a:xfrm>
                <a:off x="4873261" y="3326106"/>
                <a:ext cx="2278413" cy="689428"/>
                <a:chOff x="487495" y="3322188"/>
                <a:chExt cx="2083242" cy="689428"/>
              </a:xfrm>
            </p:grpSpPr>
            <p:sp>
              <p:nvSpPr>
                <p:cNvPr id="31" name="Freeform 34">
                  <a:extLst>
                    <a:ext uri="{FF2B5EF4-FFF2-40B4-BE49-F238E27FC236}">
                      <a16:creationId xmlns:a16="http://schemas.microsoft.com/office/drawing/2014/main" id="{2639670B-3503-491D-92CC-36349B5EB481}"/>
                    </a:ext>
                  </a:extLst>
                </p:cNvPr>
                <p:cNvSpPr/>
                <p:nvPr/>
              </p:nvSpPr>
              <p:spPr>
                <a:xfrm>
                  <a:off x="487495" y="3322188"/>
                  <a:ext cx="2009115" cy="689428"/>
                </a:xfrm>
                <a:custGeom>
                  <a:avLst/>
                  <a:gdLst/>
                  <a:ahLst/>
                  <a:cxnLst/>
                  <a:rect l="l" t="t" r="r" b="b"/>
                  <a:pathLst>
                    <a:path w="2444681" h="753772">
                      <a:moveTo>
                        <a:pt x="0" y="0"/>
                      </a:moveTo>
                      <a:lnTo>
                        <a:pt x="2263109" y="0"/>
                      </a:lnTo>
                      <a:lnTo>
                        <a:pt x="2444681" y="376886"/>
                      </a:lnTo>
                      <a:lnTo>
                        <a:pt x="2263109" y="753772"/>
                      </a:lnTo>
                      <a:lnTo>
                        <a:pt x="0" y="753772"/>
                      </a:lnTo>
                      <a:lnTo>
                        <a:pt x="181572" y="376886"/>
                      </a:lnTo>
                      <a:lnTo>
                        <a:pt x="0" y="0"/>
                      </a:lnTo>
                      <a:close/>
                    </a:path>
                  </a:pathLst>
                </a:cu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32" name="Freeform 35">
                  <a:extLst>
                    <a:ext uri="{FF2B5EF4-FFF2-40B4-BE49-F238E27FC236}">
                      <a16:creationId xmlns:a16="http://schemas.microsoft.com/office/drawing/2014/main" id="{2C41549A-ECC8-44CD-A6C9-AE74FC222CA6}"/>
                    </a:ext>
                  </a:extLst>
                </p:cNvPr>
                <p:cNvSpPr/>
                <p:nvPr/>
              </p:nvSpPr>
              <p:spPr>
                <a:xfrm>
                  <a:off x="740195" y="3666902"/>
                  <a:ext cx="1829761" cy="0"/>
                </a:xfrm>
                <a:custGeom>
                  <a:avLst/>
                  <a:gdLst>
                    <a:gd name="connsiteX0" fmla="*/ 0 w 2254250"/>
                    <a:gd name="connsiteY0" fmla="*/ 19050 h 19050"/>
                    <a:gd name="connsiteX1" fmla="*/ 2254250 w 2254250"/>
                    <a:gd name="connsiteY1" fmla="*/ 19050 h 19050"/>
                    <a:gd name="connsiteX2" fmla="*/ 2254250 w 2254250"/>
                    <a:gd name="connsiteY2" fmla="*/ 0 h 19050"/>
                    <a:gd name="connsiteX0" fmla="*/ 0 w 2254250"/>
                    <a:gd name="connsiteY0" fmla="*/ 0 h 0"/>
                    <a:gd name="connsiteX1" fmla="*/ 2254250 w 2254250"/>
                    <a:gd name="connsiteY1" fmla="*/ 0 h 0"/>
                  </a:gdLst>
                  <a:ahLst/>
                  <a:cxnLst>
                    <a:cxn ang="0">
                      <a:pos x="connsiteX0" y="connsiteY0"/>
                    </a:cxn>
                    <a:cxn ang="0">
                      <a:pos x="connsiteX1" y="connsiteY1"/>
                    </a:cxn>
                  </a:cxnLst>
                  <a:rect l="l" t="t" r="r" b="b"/>
                  <a:pathLst>
                    <a:path w="2254250">
                      <a:moveTo>
                        <a:pt x="0" y="0"/>
                      </a:moveTo>
                      <a:lnTo>
                        <a:pt x="2254250" y="0"/>
                      </a:lnTo>
                    </a:path>
                  </a:pathLst>
                </a:custGeom>
                <a:noFill/>
                <a:ln w="53975" cap="flat" cmpd="sng" algn="ctr">
                  <a:solidFill>
                    <a:srgbClr val="FFFFFF"/>
                  </a:solidFill>
                  <a:prstDash val="dash"/>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33" name="Group 32">
                  <a:extLst>
                    <a:ext uri="{FF2B5EF4-FFF2-40B4-BE49-F238E27FC236}">
                      <a16:creationId xmlns:a16="http://schemas.microsoft.com/office/drawing/2014/main" id="{D9AF67CF-D9DD-46A6-9867-EDD63E1C0FF9}"/>
                    </a:ext>
                  </a:extLst>
                </p:cNvPr>
                <p:cNvGrpSpPr/>
                <p:nvPr/>
              </p:nvGrpSpPr>
              <p:grpSpPr>
                <a:xfrm>
                  <a:off x="510131" y="3360912"/>
                  <a:ext cx="2060606" cy="611981"/>
                  <a:chOff x="5003785" y="3124200"/>
                  <a:chExt cx="2060606" cy="611981"/>
                </a:xfrm>
              </p:grpSpPr>
              <p:sp>
                <p:nvSpPr>
                  <p:cNvPr id="34" name="Freeform 37">
                    <a:extLst>
                      <a:ext uri="{FF2B5EF4-FFF2-40B4-BE49-F238E27FC236}">
                        <a16:creationId xmlns:a16="http://schemas.microsoft.com/office/drawing/2014/main" id="{4AF7EB36-310D-42D0-871E-160B2D5FBF29}"/>
                      </a:ext>
                    </a:extLst>
                  </p:cNvPr>
                  <p:cNvSpPr/>
                  <p:nvPr/>
                </p:nvSpPr>
                <p:spPr>
                  <a:xfrm>
                    <a:off x="5003785" y="3124200"/>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sp>
                <p:nvSpPr>
                  <p:cNvPr id="35" name="Freeform 38">
                    <a:extLst>
                      <a:ext uri="{FF2B5EF4-FFF2-40B4-BE49-F238E27FC236}">
                        <a16:creationId xmlns:a16="http://schemas.microsoft.com/office/drawing/2014/main" id="{543088E9-0CAB-4C2A-B01C-72116ED299E6}"/>
                      </a:ext>
                    </a:extLst>
                  </p:cNvPr>
                  <p:cNvSpPr/>
                  <p:nvPr/>
                </p:nvSpPr>
                <p:spPr>
                  <a:xfrm>
                    <a:off x="5003785" y="3736181"/>
                    <a:ext cx="2060606" cy="0"/>
                  </a:xfrm>
                  <a:custGeom>
                    <a:avLst/>
                    <a:gdLst>
                      <a:gd name="connsiteX0" fmla="*/ 0 w 2081212"/>
                      <a:gd name="connsiteY0" fmla="*/ 0 h 9525"/>
                      <a:gd name="connsiteX1" fmla="*/ 2081212 w 2081212"/>
                      <a:gd name="connsiteY1" fmla="*/ 0 h 9525"/>
                      <a:gd name="connsiteX2" fmla="*/ 2081212 w 2081212"/>
                      <a:gd name="connsiteY2" fmla="*/ 9525 h 9525"/>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lgn="ctr">
                    <a:solidFill>
                      <a:srgbClr val="FFFFFF"/>
                    </a:solid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grpSp>
          <p:grpSp>
            <p:nvGrpSpPr>
              <p:cNvPr id="25" name="Group 24">
                <a:extLst>
                  <a:ext uri="{FF2B5EF4-FFF2-40B4-BE49-F238E27FC236}">
                    <a16:creationId xmlns:a16="http://schemas.microsoft.com/office/drawing/2014/main" id="{E836AC59-37DA-4E65-9BF6-DB532C03ED20}"/>
                  </a:ext>
                </a:extLst>
              </p:cNvPr>
              <p:cNvGrpSpPr/>
              <p:nvPr/>
            </p:nvGrpSpPr>
            <p:grpSpPr>
              <a:xfrm>
                <a:off x="5474208" y="1363513"/>
                <a:ext cx="1243584" cy="1996478"/>
                <a:chOff x="1001253" y="1134932"/>
                <a:chExt cx="1243584" cy="1996478"/>
              </a:xfrm>
            </p:grpSpPr>
            <p:sp>
              <p:nvSpPr>
                <p:cNvPr id="26" name="Rectangle 25">
                  <a:extLst>
                    <a:ext uri="{FF2B5EF4-FFF2-40B4-BE49-F238E27FC236}">
                      <a16:creationId xmlns:a16="http://schemas.microsoft.com/office/drawing/2014/main" id="{01526A64-8598-42AA-A0D8-8CC47A0E2E0B}"/>
                    </a:ext>
                  </a:extLst>
                </p:cNvPr>
                <p:cNvSpPr/>
                <p:nvPr/>
              </p:nvSpPr>
              <p:spPr>
                <a:xfrm>
                  <a:off x="1571260" y="2433869"/>
                  <a:ext cx="80218" cy="697541"/>
                </a:xfrm>
                <a:prstGeom prst="rect">
                  <a:avLst/>
                </a:prstGeom>
                <a:solidFill>
                  <a:schemeClr val="tx1">
                    <a:lumMod val="85000"/>
                    <a:lumOff val="15000"/>
                  </a:schemeClr>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Calibri" panose="020F0502020204030204"/>
                  </a:endParaRPr>
                </a:p>
              </p:txBody>
            </p:sp>
            <p:grpSp>
              <p:nvGrpSpPr>
                <p:cNvPr id="27" name="Group 26">
                  <a:extLst>
                    <a:ext uri="{FF2B5EF4-FFF2-40B4-BE49-F238E27FC236}">
                      <a16:creationId xmlns:a16="http://schemas.microsoft.com/office/drawing/2014/main" id="{6FC7D139-21B8-4E2E-8D63-6098657642FF}"/>
                    </a:ext>
                  </a:extLst>
                </p:cNvPr>
                <p:cNvGrpSpPr/>
                <p:nvPr/>
              </p:nvGrpSpPr>
              <p:grpSpPr>
                <a:xfrm>
                  <a:off x="1001253" y="1134932"/>
                  <a:ext cx="1243584" cy="1322157"/>
                  <a:chOff x="-1286398" y="2463605"/>
                  <a:chExt cx="1243584" cy="1322157"/>
                </a:xfrm>
              </p:grpSpPr>
              <p:sp>
                <p:nvSpPr>
                  <p:cNvPr id="28" name="Freeform 31">
                    <a:extLst>
                      <a:ext uri="{FF2B5EF4-FFF2-40B4-BE49-F238E27FC236}">
                        <a16:creationId xmlns:a16="http://schemas.microsoft.com/office/drawing/2014/main" id="{5ADEC3B2-F84B-4FB5-BA2E-89E8C8D4F8CE}"/>
                      </a:ext>
                    </a:extLst>
                  </p:cNvPr>
                  <p:cNvSpPr/>
                  <p:nvPr/>
                </p:nvSpPr>
                <p:spPr>
                  <a:xfrm>
                    <a:off x="-1244410" y="2463605"/>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116FC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29" name="Freeform 32">
                    <a:extLst>
                      <a:ext uri="{FF2B5EF4-FFF2-40B4-BE49-F238E27FC236}">
                        <a16:creationId xmlns:a16="http://schemas.microsoft.com/office/drawing/2014/main" id="{EE4AC90C-22CC-4434-8231-DAD79084F165}"/>
                      </a:ext>
                    </a:extLst>
                  </p:cNvPr>
                  <p:cNvSpPr/>
                  <p:nvPr/>
                </p:nvSpPr>
                <p:spPr>
                  <a:xfrm rot="10800000">
                    <a:off x="-1286398" y="3142040"/>
                    <a:ext cx="1201596" cy="643722"/>
                  </a:xfrm>
                  <a:custGeom>
                    <a:avLst/>
                    <a:gdLst>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21739 w 2585623"/>
                      <a:gd name="connsiteY7" fmla="*/ 216295 h 1395412"/>
                      <a:gd name="connsiteX8" fmla="*/ 1205714 w 2585623"/>
                      <a:gd name="connsiteY8" fmla="*/ 215486 h 1395412"/>
                      <a:gd name="connsiteX9" fmla="*/ 21598 w 2585623"/>
                      <a:gd name="connsiteY9" fmla="*/ 1097935 h 1395412"/>
                      <a:gd name="connsiteX10" fmla="*/ 7721 w 2585623"/>
                      <a:gd name="connsiteY10" fmla="*/ 1154074 h 1395412"/>
                      <a:gd name="connsiteX11" fmla="*/ 0 w 2585623"/>
                      <a:gd name="connsiteY11" fmla="*/ 1152005 h 1395412"/>
                      <a:gd name="connsiteX12" fmla="*/ 27866 w 2585623"/>
                      <a:gd name="connsiteY12" fmla="*/ 1043630 h 1395412"/>
                      <a:gd name="connsiteX13" fmla="*/ 1116239 w 2585623"/>
                      <a:gd name="connsiteY13" fmla="*/ 153495 h 1395412"/>
                      <a:gd name="connsiteX14" fmla="*/ 1185544 w 2585623"/>
                      <a:gd name="connsiteY14" fmla="*/ 149996 h 1395412"/>
                      <a:gd name="connsiteX15" fmla="*/ 1185544 w 2585623"/>
                      <a:gd name="connsiteY15" fmla="*/ 144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21739 w 2585623"/>
                      <a:gd name="connsiteY6" fmla="*/ 215155 h 1395412"/>
                      <a:gd name="connsiteX7" fmla="*/ 1205714 w 2585623"/>
                      <a:gd name="connsiteY7" fmla="*/ 215486 h 1395412"/>
                      <a:gd name="connsiteX8" fmla="*/ 21598 w 2585623"/>
                      <a:gd name="connsiteY8" fmla="*/ 1097935 h 1395412"/>
                      <a:gd name="connsiteX9" fmla="*/ 7721 w 2585623"/>
                      <a:gd name="connsiteY9" fmla="*/ 1154074 h 1395412"/>
                      <a:gd name="connsiteX10" fmla="*/ 0 w 2585623"/>
                      <a:gd name="connsiteY10" fmla="*/ 1152005 h 1395412"/>
                      <a:gd name="connsiteX11" fmla="*/ 27866 w 2585623"/>
                      <a:gd name="connsiteY11" fmla="*/ 1043630 h 1395412"/>
                      <a:gd name="connsiteX12" fmla="*/ 1116239 w 2585623"/>
                      <a:gd name="connsiteY12" fmla="*/ 153495 h 1395412"/>
                      <a:gd name="connsiteX13" fmla="*/ 1185544 w 2585623"/>
                      <a:gd name="connsiteY13" fmla="*/ 149996 h 1395412"/>
                      <a:gd name="connsiteX14" fmla="*/ 1185544 w 2585623"/>
                      <a:gd name="connsiteY14" fmla="*/ 144 h 1395412"/>
                      <a:gd name="connsiteX15" fmla="*/ 1188402 w 2585623"/>
                      <a:gd name="connsiteY15" fmla="*/ 0 h 1395412"/>
                      <a:gd name="connsiteX0" fmla="*/ 1188402 w 2585623"/>
                      <a:gd name="connsiteY0" fmla="*/ 0 h 1395412"/>
                      <a:gd name="connsiteX1" fmla="*/ 2578505 w 2585623"/>
                      <a:gd name="connsiteY1" fmla="*/ 1254449 h 1395412"/>
                      <a:gd name="connsiteX2" fmla="*/ 2585623 w 2585623"/>
                      <a:gd name="connsiteY2" fmla="*/ 1395412 h 1395412"/>
                      <a:gd name="connsiteX3" fmla="*/ 2374972 w 2585623"/>
                      <a:gd name="connsiteY3" fmla="*/ 1395412 h 1395412"/>
                      <a:gd name="connsiteX4" fmla="*/ 2376134 w 2585623"/>
                      <a:gd name="connsiteY4" fmla="*/ 1373004 h 1395412"/>
                      <a:gd name="connsiteX5" fmla="*/ 1306990 w 2585623"/>
                      <a:gd name="connsiteY5" fmla="*/ 219346 h 1395412"/>
                      <a:gd name="connsiteX6" fmla="*/ 1205714 w 2585623"/>
                      <a:gd name="connsiteY6" fmla="*/ 215486 h 1395412"/>
                      <a:gd name="connsiteX7" fmla="*/ 21598 w 2585623"/>
                      <a:gd name="connsiteY7" fmla="*/ 1097935 h 1395412"/>
                      <a:gd name="connsiteX8" fmla="*/ 7721 w 2585623"/>
                      <a:gd name="connsiteY8" fmla="*/ 1154074 h 1395412"/>
                      <a:gd name="connsiteX9" fmla="*/ 0 w 2585623"/>
                      <a:gd name="connsiteY9" fmla="*/ 1152005 h 1395412"/>
                      <a:gd name="connsiteX10" fmla="*/ 27866 w 2585623"/>
                      <a:gd name="connsiteY10" fmla="*/ 1043630 h 1395412"/>
                      <a:gd name="connsiteX11" fmla="*/ 1116239 w 2585623"/>
                      <a:gd name="connsiteY11" fmla="*/ 153495 h 1395412"/>
                      <a:gd name="connsiteX12" fmla="*/ 1185544 w 2585623"/>
                      <a:gd name="connsiteY12" fmla="*/ 149996 h 1395412"/>
                      <a:gd name="connsiteX13" fmla="*/ 1185544 w 2585623"/>
                      <a:gd name="connsiteY13" fmla="*/ 144 h 1395412"/>
                      <a:gd name="connsiteX14" fmla="*/ 1188402 w 2585623"/>
                      <a:gd name="connsiteY14" fmla="*/ 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5623" h="1395412">
                        <a:moveTo>
                          <a:pt x="1188402" y="0"/>
                        </a:moveTo>
                        <a:cubicBezTo>
                          <a:pt x="1911887" y="0"/>
                          <a:pt x="2506948" y="549844"/>
                          <a:pt x="2578505" y="1254449"/>
                        </a:cubicBezTo>
                        <a:lnTo>
                          <a:pt x="2585623" y="1395412"/>
                        </a:lnTo>
                        <a:lnTo>
                          <a:pt x="2374972" y="1395412"/>
                        </a:lnTo>
                        <a:cubicBezTo>
                          <a:pt x="2375359" y="1387943"/>
                          <a:pt x="2375747" y="1380473"/>
                          <a:pt x="2376134" y="1373004"/>
                        </a:cubicBezTo>
                        <a:cubicBezTo>
                          <a:pt x="2376134" y="772579"/>
                          <a:pt x="1907513" y="278732"/>
                          <a:pt x="1306990" y="219346"/>
                        </a:cubicBezTo>
                        <a:lnTo>
                          <a:pt x="1205714" y="215486"/>
                        </a:lnTo>
                        <a:cubicBezTo>
                          <a:pt x="646100" y="215486"/>
                          <a:pt x="173404" y="587627"/>
                          <a:pt x="21598" y="1097935"/>
                        </a:cubicBezTo>
                        <a:lnTo>
                          <a:pt x="7721" y="1154074"/>
                        </a:lnTo>
                        <a:lnTo>
                          <a:pt x="0" y="1152005"/>
                        </a:lnTo>
                        <a:lnTo>
                          <a:pt x="27866" y="1043630"/>
                        </a:lnTo>
                        <a:cubicBezTo>
                          <a:pt x="177023" y="564076"/>
                          <a:pt x="601398" y="205780"/>
                          <a:pt x="1116239" y="153495"/>
                        </a:cubicBezTo>
                        <a:lnTo>
                          <a:pt x="1185544" y="149996"/>
                        </a:lnTo>
                        <a:lnTo>
                          <a:pt x="1185544" y="144"/>
                        </a:lnTo>
                        <a:lnTo>
                          <a:pt x="1188402" y="0"/>
                        </a:lnTo>
                        <a:close/>
                      </a:path>
                    </a:pathLst>
                  </a:custGeom>
                  <a:solidFill>
                    <a:srgbClr val="116FC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9C52B6F1-7E86-4FE9-B092-936B4A426741}"/>
                      </a:ext>
                    </a:extLst>
                  </p:cNvPr>
                  <p:cNvSpPr/>
                  <p:nvPr/>
                </p:nvSpPr>
                <p:spPr>
                  <a:xfrm>
                    <a:off x="-1093166" y="2695014"/>
                    <a:ext cx="857120" cy="859339"/>
                  </a:xfrm>
                  <a:prstGeom prst="ellipse">
                    <a:avLst/>
                  </a:prstGeom>
                  <a:solidFill>
                    <a:srgbClr val="116FC5"/>
                  </a:solidFill>
                  <a:ln w="12700" cap="flat" cmpd="sng" algn="ctr">
                    <a:noFill/>
                    <a:prstDash val="solid"/>
                    <a:miter lim="800000"/>
                  </a:ln>
                  <a:effectLst/>
                </p:spPr>
                <p:txBody>
                  <a:bodyPr rtlCol="0" anchor="ctr"/>
                  <a:lstStyle/>
                  <a:p>
                    <a:pPr algn="ctr" defTabSz="685800">
                      <a:defRPr/>
                    </a:pPr>
                    <a:endParaRPr lang="en-US" sz="1350" kern="0" dirty="0">
                      <a:solidFill>
                        <a:prstClr val="white"/>
                      </a:solidFill>
                      <a:latin typeface="Arial" panose="020B0604020202020204" pitchFamily="34" charset="0"/>
                      <a:cs typeface="Arial" panose="020B0604020202020204" pitchFamily="34" charset="0"/>
                    </a:endParaRPr>
                  </a:p>
                </p:txBody>
              </p:sp>
            </p:grpSp>
          </p:grpSp>
        </p:grpSp>
        <p:grpSp>
          <p:nvGrpSpPr>
            <p:cNvPr id="21" name="Group 20">
              <a:extLst>
                <a:ext uri="{FF2B5EF4-FFF2-40B4-BE49-F238E27FC236}">
                  <a16:creationId xmlns:a16="http://schemas.microsoft.com/office/drawing/2014/main" id="{BB1E7C8C-030B-4D37-8349-0676652164AC}"/>
                </a:ext>
              </a:extLst>
            </p:cNvPr>
            <p:cNvGrpSpPr/>
            <p:nvPr/>
          </p:nvGrpSpPr>
          <p:grpSpPr>
            <a:xfrm>
              <a:off x="7120526" y="1808360"/>
              <a:ext cx="704038" cy="425520"/>
              <a:chOff x="3250859" y="928171"/>
              <a:chExt cx="866775" cy="523875"/>
            </a:xfrm>
            <a:solidFill>
              <a:schemeClr val="bg1"/>
            </a:solidFill>
          </p:grpSpPr>
          <p:sp>
            <p:nvSpPr>
              <p:cNvPr id="22" name="Rectangle 21">
                <a:extLst>
                  <a:ext uri="{FF2B5EF4-FFF2-40B4-BE49-F238E27FC236}">
                    <a16:creationId xmlns:a16="http://schemas.microsoft.com/office/drawing/2014/main" id="{8F2F869A-8BAC-4A10-AC1A-96C3AF09D0BE}"/>
                  </a:ext>
                </a:extLst>
              </p:cNvPr>
              <p:cNvSpPr/>
              <p:nvPr/>
            </p:nvSpPr>
            <p:spPr>
              <a:xfrm>
                <a:off x="3359944" y="964407"/>
                <a:ext cx="661987" cy="459582"/>
              </a:xfrm>
              <a:prstGeom prst="rect">
                <a:avLst/>
              </a:prstGeom>
              <a:solidFill>
                <a:srgbClr val="116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3" name="Graphic 5">
                <a:extLst>
                  <a:ext uri="{FF2B5EF4-FFF2-40B4-BE49-F238E27FC236}">
                    <a16:creationId xmlns:a16="http://schemas.microsoft.com/office/drawing/2014/main" id="{BDA0D7A4-A73C-46BE-8DF5-9987D67B7C30}"/>
                  </a:ext>
                </a:extLst>
              </p:cNvPr>
              <p:cNvSpPr/>
              <p:nvPr/>
            </p:nvSpPr>
            <p:spPr>
              <a:xfrm>
                <a:off x="3250859" y="928171"/>
                <a:ext cx="866775" cy="523875"/>
              </a:xfrm>
              <a:custGeom>
                <a:avLst/>
                <a:gdLst>
                  <a:gd name="connsiteX0" fmla="*/ 859374 w 866775"/>
                  <a:gd name="connsiteY0" fmla="*/ 470697 h 523875"/>
                  <a:gd name="connsiteX1" fmla="*/ 786165 w 866775"/>
                  <a:gd name="connsiteY1" fmla="*/ 470697 h 523875"/>
                  <a:gd name="connsiteX2" fmla="*/ 786165 w 866775"/>
                  <a:gd name="connsiteY2" fmla="*/ 35176 h 523875"/>
                  <a:gd name="connsiteX3" fmla="*/ 758009 w 866775"/>
                  <a:gd name="connsiteY3" fmla="*/ 7144 h 523875"/>
                  <a:gd name="connsiteX4" fmla="*/ 113528 w 866775"/>
                  <a:gd name="connsiteY4" fmla="*/ 7144 h 523875"/>
                  <a:gd name="connsiteX5" fmla="*/ 85373 w 866775"/>
                  <a:gd name="connsiteY5" fmla="*/ 35176 h 523875"/>
                  <a:gd name="connsiteX6" fmla="*/ 85373 w 866775"/>
                  <a:gd name="connsiteY6" fmla="*/ 470697 h 523875"/>
                  <a:gd name="connsiteX7" fmla="*/ 12163 w 866775"/>
                  <a:gd name="connsiteY7" fmla="*/ 470697 h 523875"/>
                  <a:gd name="connsiteX8" fmla="*/ 7144 w 866775"/>
                  <a:gd name="connsiteY8" fmla="*/ 475717 h 523875"/>
                  <a:gd name="connsiteX9" fmla="*/ 7144 w 866775"/>
                  <a:gd name="connsiteY9" fmla="*/ 502844 h 523875"/>
                  <a:gd name="connsiteX10" fmla="*/ 7220 w 866775"/>
                  <a:gd name="connsiteY10" fmla="*/ 502844 h 523875"/>
                  <a:gd name="connsiteX11" fmla="*/ 77467 w 866775"/>
                  <a:gd name="connsiteY11" fmla="*/ 518217 h 523875"/>
                  <a:gd name="connsiteX12" fmla="*/ 794071 w 866775"/>
                  <a:gd name="connsiteY12" fmla="*/ 518217 h 523875"/>
                  <a:gd name="connsiteX13" fmla="*/ 864318 w 866775"/>
                  <a:gd name="connsiteY13" fmla="*/ 502844 h 523875"/>
                  <a:gd name="connsiteX14" fmla="*/ 864394 w 866775"/>
                  <a:gd name="connsiteY14" fmla="*/ 502844 h 523875"/>
                  <a:gd name="connsiteX15" fmla="*/ 864394 w 866775"/>
                  <a:gd name="connsiteY15" fmla="*/ 475717 h 523875"/>
                  <a:gd name="connsiteX16" fmla="*/ 859374 w 866775"/>
                  <a:gd name="connsiteY16" fmla="*/ 470697 h 523875"/>
                  <a:gd name="connsiteX17" fmla="*/ 489347 w 866775"/>
                  <a:gd name="connsiteY17" fmla="*/ 487804 h 523875"/>
                  <a:gd name="connsiteX18" fmla="*/ 382191 w 866775"/>
                  <a:gd name="connsiteY18" fmla="*/ 487804 h 523875"/>
                  <a:gd name="connsiteX19" fmla="*/ 371475 w 866775"/>
                  <a:gd name="connsiteY19" fmla="*/ 477088 h 523875"/>
                  <a:gd name="connsiteX20" fmla="*/ 372989 w 866775"/>
                  <a:gd name="connsiteY20" fmla="*/ 471621 h 523875"/>
                  <a:gd name="connsiteX21" fmla="*/ 498548 w 866775"/>
                  <a:gd name="connsiteY21" fmla="*/ 471621 h 523875"/>
                  <a:gd name="connsiteX22" fmla="*/ 500063 w 866775"/>
                  <a:gd name="connsiteY22" fmla="*/ 477088 h 523875"/>
                  <a:gd name="connsiteX23" fmla="*/ 489347 w 866775"/>
                  <a:gd name="connsiteY23" fmla="*/ 487804 h 523875"/>
                  <a:gd name="connsiteX24" fmla="*/ 747589 w 866775"/>
                  <a:gd name="connsiteY24" fmla="*/ 431921 h 523875"/>
                  <a:gd name="connsiteX25" fmla="*/ 744645 w 866775"/>
                  <a:gd name="connsiteY25" fmla="*/ 434912 h 523875"/>
                  <a:gd name="connsiteX26" fmla="*/ 126883 w 866775"/>
                  <a:gd name="connsiteY26" fmla="*/ 434912 h 523875"/>
                  <a:gd name="connsiteX27" fmla="*/ 123939 w 866775"/>
                  <a:gd name="connsiteY27" fmla="*/ 431921 h 523875"/>
                  <a:gd name="connsiteX28" fmla="*/ 123939 w 866775"/>
                  <a:gd name="connsiteY28" fmla="*/ 49063 h 523875"/>
                  <a:gd name="connsiteX29" fmla="*/ 126883 w 866775"/>
                  <a:gd name="connsiteY29" fmla="*/ 46139 h 523875"/>
                  <a:gd name="connsiteX30" fmla="*/ 744645 w 866775"/>
                  <a:gd name="connsiteY30" fmla="*/ 46139 h 523875"/>
                  <a:gd name="connsiteX31" fmla="*/ 747589 w 866775"/>
                  <a:gd name="connsiteY31" fmla="*/ 49063 h 523875"/>
                  <a:gd name="connsiteX32" fmla="*/ 747589 w 866775"/>
                  <a:gd name="connsiteY32" fmla="*/ 4319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6775" h="523875">
                    <a:moveTo>
                      <a:pt x="859374" y="470697"/>
                    </a:moveTo>
                    <a:lnTo>
                      <a:pt x="786165" y="470697"/>
                    </a:lnTo>
                    <a:lnTo>
                      <a:pt x="786165" y="35176"/>
                    </a:lnTo>
                    <a:cubicBezTo>
                      <a:pt x="786165" y="19669"/>
                      <a:pt x="773582" y="7144"/>
                      <a:pt x="758009" y="7144"/>
                    </a:cubicBezTo>
                    <a:lnTo>
                      <a:pt x="113528" y="7144"/>
                    </a:lnTo>
                    <a:cubicBezTo>
                      <a:pt x="97936" y="7144"/>
                      <a:pt x="85373" y="19669"/>
                      <a:pt x="85373" y="35176"/>
                    </a:cubicBezTo>
                    <a:lnTo>
                      <a:pt x="85373" y="470697"/>
                    </a:lnTo>
                    <a:lnTo>
                      <a:pt x="12163" y="470697"/>
                    </a:lnTo>
                    <a:cubicBezTo>
                      <a:pt x="9392" y="470697"/>
                      <a:pt x="7144" y="472945"/>
                      <a:pt x="7144" y="475717"/>
                    </a:cubicBezTo>
                    <a:lnTo>
                      <a:pt x="7144" y="502844"/>
                    </a:lnTo>
                    <a:lnTo>
                      <a:pt x="7220" y="502844"/>
                    </a:lnTo>
                    <a:cubicBezTo>
                      <a:pt x="8858" y="511369"/>
                      <a:pt x="39824" y="518217"/>
                      <a:pt x="77467" y="518217"/>
                    </a:cubicBezTo>
                    <a:lnTo>
                      <a:pt x="794071" y="518217"/>
                    </a:lnTo>
                    <a:cubicBezTo>
                      <a:pt x="831714" y="518217"/>
                      <a:pt x="862679" y="511359"/>
                      <a:pt x="864318" y="502844"/>
                    </a:cubicBezTo>
                    <a:lnTo>
                      <a:pt x="864394" y="502844"/>
                    </a:lnTo>
                    <a:lnTo>
                      <a:pt x="864394" y="475717"/>
                    </a:lnTo>
                    <a:cubicBezTo>
                      <a:pt x="864394" y="472945"/>
                      <a:pt x="862146" y="470697"/>
                      <a:pt x="859374" y="470697"/>
                    </a:cubicBezTo>
                    <a:close/>
                    <a:moveTo>
                      <a:pt x="489347" y="487804"/>
                    </a:moveTo>
                    <a:lnTo>
                      <a:pt x="382191" y="487804"/>
                    </a:lnTo>
                    <a:cubicBezTo>
                      <a:pt x="376276" y="487804"/>
                      <a:pt x="371475" y="483013"/>
                      <a:pt x="371475" y="477088"/>
                    </a:cubicBezTo>
                    <a:cubicBezTo>
                      <a:pt x="371475" y="475088"/>
                      <a:pt x="372037" y="473221"/>
                      <a:pt x="372989" y="471621"/>
                    </a:cubicBezTo>
                    <a:lnTo>
                      <a:pt x="498548" y="471621"/>
                    </a:lnTo>
                    <a:cubicBezTo>
                      <a:pt x="499510" y="473221"/>
                      <a:pt x="500063" y="475088"/>
                      <a:pt x="500063" y="477088"/>
                    </a:cubicBezTo>
                    <a:cubicBezTo>
                      <a:pt x="500063" y="483013"/>
                      <a:pt x="495262" y="487804"/>
                      <a:pt x="489347" y="487804"/>
                    </a:cubicBezTo>
                    <a:close/>
                    <a:moveTo>
                      <a:pt x="747589" y="431921"/>
                    </a:moveTo>
                    <a:cubicBezTo>
                      <a:pt x="747589" y="433569"/>
                      <a:pt x="746274" y="434912"/>
                      <a:pt x="744645" y="434912"/>
                    </a:cubicBezTo>
                    <a:lnTo>
                      <a:pt x="126883" y="434912"/>
                    </a:lnTo>
                    <a:cubicBezTo>
                      <a:pt x="125292" y="434912"/>
                      <a:pt x="123939" y="433559"/>
                      <a:pt x="123939" y="431921"/>
                    </a:cubicBezTo>
                    <a:lnTo>
                      <a:pt x="123939" y="49063"/>
                    </a:lnTo>
                    <a:cubicBezTo>
                      <a:pt x="123939" y="47415"/>
                      <a:pt x="125292" y="46139"/>
                      <a:pt x="126883" y="46139"/>
                    </a:cubicBezTo>
                    <a:lnTo>
                      <a:pt x="744645" y="46139"/>
                    </a:lnTo>
                    <a:cubicBezTo>
                      <a:pt x="746274" y="46139"/>
                      <a:pt x="747589" y="47415"/>
                      <a:pt x="747589" y="49063"/>
                    </a:cubicBezTo>
                    <a:lnTo>
                      <a:pt x="747589" y="431921"/>
                    </a:lnTo>
                    <a:close/>
                  </a:path>
                </a:pathLst>
              </a:custGeom>
              <a:grpFill/>
              <a:ln w="9525" cap="flat">
                <a:noFill/>
                <a:prstDash val="solid"/>
                <a:miter/>
              </a:ln>
            </p:spPr>
            <p:txBody>
              <a:bodyPr rtlCol="0" anchor="ctr"/>
              <a:lstStyle/>
              <a:p>
                <a:endParaRPr lang="en-IN" sz="1350"/>
              </a:p>
            </p:txBody>
          </p:sp>
        </p:grpSp>
      </p:grpSp>
      <p:pic>
        <p:nvPicPr>
          <p:cNvPr id="96" name="Picture 4" descr="L&amp;#39;économie et la société européennes doivent concrétiser les ambitions  climatiques de l&amp;#39;Union">
            <a:extLst>
              <a:ext uri="{FF2B5EF4-FFF2-40B4-BE49-F238E27FC236}">
                <a16:creationId xmlns:a16="http://schemas.microsoft.com/office/drawing/2014/main" id="{815F13E6-8C4B-4650-BFBF-14CDB6EE02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44" t="443" r="10209" b="-443"/>
          <a:stretch/>
        </p:blipFill>
        <p:spPr bwMode="auto">
          <a:xfrm>
            <a:off x="1114986" y="1734891"/>
            <a:ext cx="947328" cy="925385"/>
          </a:xfrm>
          <a:prstGeom prst="ellipse">
            <a:avLst/>
          </a:prstGeom>
          <a:noFill/>
          <a:extLst>
            <a:ext uri="{909E8E84-426E-40DD-AFC4-6F175D3DCCD1}">
              <a14:hiddenFill xmlns:a14="http://schemas.microsoft.com/office/drawing/2010/main">
                <a:solidFill>
                  <a:srgbClr val="FFFFFF"/>
                </a:solidFill>
              </a14:hiddenFill>
            </a:ext>
          </a:extLst>
        </p:spPr>
      </p:pic>
      <p:pic>
        <p:nvPicPr>
          <p:cNvPr id="98" name="Picture 97" descr="A person holding a tablet&#10;&#10;Description automatically generated with low confidence">
            <a:extLst>
              <a:ext uri="{FF2B5EF4-FFF2-40B4-BE49-F238E27FC236}">
                <a16:creationId xmlns:a16="http://schemas.microsoft.com/office/drawing/2014/main" id="{CA18291F-3EE6-49BA-B51D-BF0A455C29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04" t="13203" r="54679" b="46985"/>
          <a:stretch/>
        </p:blipFill>
        <p:spPr>
          <a:xfrm>
            <a:off x="10050725" y="1731137"/>
            <a:ext cx="938410" cy="925307"/>
          </a:xfrm>
          <a:prstGeom prst="ellipse">
            <a:avLst/>
          </a:prstGeom>
        </p:spPr>
      </p:pic>
      <p:pic>
        <p:nvPicPr>
          <p:cNvPr id="99" name="Picture 8" descr="Nouveaux services de mobilité chez Arval - FLEET">
            <a:extLst>
              <a:ext uri="{FF2B5EF4-FFF2-40B4-BE49-F238E27FC236}">
                <a16:creationId xmlns:a16="http://schemas.microsoft.com/office/drawing/2014/main" id="{F3EBD0CC-E26B-467A-811A-BDF6437AB3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17" r="44767"/>
          <a:stretch/>
        </p:blipFill>
        <p:spPr bwMode="auto">
          <a:xfrm>
            <a:off x="7028235" y="1726891"/>
            <a:ext cx="936367" cy="958214"/>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E0A79D65-52ED-4D8F-8BE8-58FD8733E4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4820" y="1828435"/>
            <a:ext cx="764028" cy="764028"/>
          </a:xfrm>
          <a:prstGeom prst="rect">
            <a:avLst/>
          </a:prstGeom>
        </p:spPr>
      </p:pic>
      <p:sp>
        <p:nvSpPr>
          <p:cNvPr id="101" name="TextBox 100">
            <a:extLst>
              <a:ext uri="{FF2B5EF4-FFF2-40B4-BE49-F238E27FC236}">
                <a16:creationId xmlns:a16="http://schemas.microsoft.com/office/drawing/2014/main" id="{CA30AA1B-82F0-474E-BAF1-EB333D3B5EB3}"/>
              </a:ext>
            </a:extLst>
          </p:cNvPr>
          <p:cNvSpPr txBox="1"/>
          <p:nvPr/>
        </p:nvSpPr>
        <p:spPr>
          <a:xfrm>
            <a:off x="227231" y="6446951"/>
            <a:ext cx="4395555" cy="307777"/>
          </a:xfrm>
          <a:prstGeom prst="rect">
            <a:avLst/>
          </a:prstGeom>
          <a:noFill/>
        </p:spPr>
        <p:txBody>
          <a:bodyPr wrap="square" rtlCol="0">
            <a:spAutoFit/>
          </a:bodyPr>
          <a:lstStyle/>
          <a:p>
            <a:r>
              <a:rPr lang="fr-BE" sz="1400" b="1" i="1" dirty="0">
                <a:solidFill>
                  <a:schemeClr val="bg1"/>
                </a:solidFill>
              </a:rPr>
              <a:t>Click on the images</a:t>
            </a:r>
            <a:endParaRPr lang="en-US" sz="1400" b="1" i="1" dirty="0">
              <a:solidFill>
                <a:schemeClr val="bg1"/>
              </a:solidFill>
            </a:endParaRPr>
          </a:p>
        </p:txBody>
      </p:sp>
      <p:sp>
        <p:nvSpPr>
          <p:cNvPr id="84" name="TextBox 83">
            <a:extLst>
              <a:ext uri="{FF2B5EF4-FFF2-40B4-BE49-F238E27FC236}">
                <a16:creationId xmlns:a16="http://schemas.microsoft.com/office/drawing/2014/main" id="{4663D270-5B4B-0D07-F1EA-141B2924E927}"/>
              </a:ext>
            </a:extLst>
          </p:cNvPr>
          <p:cNvSpPr txBox="1"/>
          <p:nvPr/>
        </p:nvSpPr>
        <p:spPr>
          <a:xfrm>
            <a:off x="185739" y="762477"/>
            <a:ext cx="6115050" cy="369332"/>
          </a:xfrm>
          <a:prstGeom prst="rect">
            <a:avLst/>
          </a:prstGeom>
          <a:noFill/>
        </p:spPr>
        <p:txBody>
          <a:bodyPr wrap="square">
            <a:spAutoFit/>
          </a:bodyPr>
          <a:lstStyle/>
          <a:p>
            <a:r>
              <a:rPr lang="fr-FR" dirty="0">
                <a:solidFill>
                  <a:schemeClr val="bg1"/>
                </a:solidFill>
                <a:latin typeface="+mj-lt"/>
              </a:rPr>
              <a:t>Key </a:t>
            </a:r>
            <a:r>
              <a:rPr lang="fr-FR" dirty="0" err="1">
                <a:solidFill>
                  <a:schemeClr val="bg1"/>
                </a:solidFill>
                <a:latin typeface="+mj-lt"/>
              </a:rPr>
              <a:t>takeaways</a:t>
            </a:r>
            <a:endParaRPr lang="en-US" dirty="0">
              <a:solidFill>
                <a:schemeClr val="bg1"/>
              </a:solidFill>
              <a:latin typeface="+mj-lt"/>
            </a:endParaRPr>
          </a:p>
        </p:txBody>
      </p:sp>
      <p:sp>
        <p:nvSpPr>
          <p:cNvPr id="85" name="TextBox 84">
            <a:extLst>
              <a:ext uri="{FF2B5EF4-FFF2-40B4-BE49-F238E27FC236}">
                <a16:creationId xmlns:a16="http://schemas.microsoft.com/office/drawing/2014/main" id="{765AC8DA-EAB8-5756-AE74-C202F22C349B}"/>
              </a:ext>
            </a:extLst>
          </p:cNvPr>
          <p:cNvSpPr txBox="1"/>
          <p:nvPr/>
        </p:nvSpPr>
        <p:spPr>
          <a:xfrm>
            <a:off x="279989" y="4478671"/>
            <a:ext cx="2373594" cy="1200329"/>
          </a:xfrm>
          <a:prstGeom prst="rect">
            <a:avLst/>
          </a:prstGeom>
          <a:noFill/>
        </p:spPr>
        <p:txBody>
          <a:bodyPr wrap="square" rtlCol="0">
            <a:spAutoFit/>
          </a:bodyPr>
          <a:lstStyle/>
          <a:p>
            <a:pPr>
              <a:defRPr/>
            </a:pPr>
            <a:r>
              <a:rPr lang="en-US" sz="1200" i="1" dirty="0">
                <a:solidFill>
                  <a:schemeClr val="tx1">
                    <a:lumMod val="65000"/>
                    <a:lumOff val="35000"/>
                  </a:schemeClr>
                </a:solidFill>
                <a:cs typeface="Arial" panose="020B0604020202020204" pitchFamily="34" charset="0"/>
              </a:rPr>
              <a:t>The energy transition is underway and it is developing faster and faster! There is an urgent need to renew fleets according to environmental constraints. </a:t>
            </a:r>
          </a:p>
        </p:txBody>
      </p:sp>
      <p:sp>
        <p:nvSpPr>
          <p:cNvPr id="86" name="TextBox 85">
            <a:extLst>
              <a:ext uri="{FF2B5EF4-FFF2-40B4-BE49-F238E27FC236}">
                <a16:creationId xmlns:a16="http://schemas.microsoft.com/office/drawing/2014/main" id="{5F0B04FE-ED52-3909-4F15-89D64CC189CC}"/>
              </a:ext>
            </a:extLst>
          </p:cNvPr>
          <p:cNvSpPr txBox="1"/>
          <p:nvPr/>
        </p:nvSpPr>
        <p:spPr>
          <a:xfrm>
            <a:off x="9077050" y="4478670"/>
            <a:ext cx="2149161" cy="1015663"/>
          </a:xfrm>
          <a:prstGeom prst="rect">
            <a:avLst/>
          </a:prstGeom>
          <a:noFill/>
        </p:spPr>
        <p:txBody>
          <a:bodyPr wrap="square" rtlCol="0">
            <a:spAutoFit/>
          </a:bodyPr>
          <a:lstStyle/>
          <a:p>
            <a:pPr>
              <a:defRPr/>
            </a:pPr>
            <a:r>
              <a:rPr lang="en-US" sz="1200" i="1" dirty="0" err="1">
                <a:solidFill>
                  <a:schemeClr val="tx1">
                    <a:lumMod val="65000"/>
                    <a:lumOff val="35000"/>
                  </a:schemeClr>
                </a:solidFill>
                <a:cs typeface="Arial" panose="020B0604020202020204" pitchFamily="34" charset="0"/>
              </a:rPr>
              <a:t>B2B</a:t>
            </a:r>
            <a:r>
              <a:rPr lang="en-US" sz="1200" i="1" dirty="0">
                <a:solidFill>
                  <a:schemeClr val="tx1">
                    <a:lumMod val="65000"/>
                    <a:lumOff val="35000"/>
                  </a:schemeClr>
                </a:solidFill>
                <a:cs typeface="Arial" panose="020B0604020202020204" pitchFamily="34" charset="0"/>
              </a:rPr>
              <a:t> customers represent a major development challenge for the sales of </a:t>
            </a:r>
            <a:r>
              <a:rPr lang="en-US" sz="1200" i="1" dirty="0" err="1">
                <a:solidFill>
                  <a:schemeClr val="tx1">
                    <a:lumMod val="65000"/>
                    <a:lumOff val="35000"/>
                  </a:schemeClr>
                </a:solidFill>
                <a:cs typeface="Arial" panose="020B0604020202020204" pitchFamily="34" charset="0"/>
              </a:rPr>
              <a:t>LEVs</a:t>
            </a:r>
            <a:r>
              <a:rPr lang="en-US" sz="1200" i="1" dirty="0">
                <a:solidFill>
                  <a:schemeClr val="tx1">
                    <a:lumMod val="65000"/>
                    <a:lumOff val="35000"/>
                  </a:schemeClr>
                </a:solidFill>
                <a:cs typeface="Arial" panose="020B0604020202020204" pitchFamily="34" charset="0"/>
              </a:rPr>
              <a:t> and mobility services.</a:t>
            </a:r>
            <a:endParaRPr lang="fr-FR" sz="1200" i="1" dirty="0">
              <a:solidFill>
                <a:schemeClr val="tx1">
                  <a:lumMod val="65000"/>
                  <a:lumOff val="35000"/>
                </a:schemeClr>
              </a:solidFill>
              <a:cs typeface="Arial" panose="020B0604020202020204" pitchFamily="34" charset="0"/>
            </a:endParaRPr>
          </a:p>
        </p:txBody>
      </p:sp>
      <p:sp>
        <p:nvSpPr>
          <p:cNvPr id="87" name="TextBox 86">
            <a:extLst>
              <a:ext uri="{FF2B5EF4-FFF2-40B4-BE49-F238E27FC236}">
                <a16:creationId xmlns:a16="http://schemas.microsoft.com/office/drawing/2014/main" id="{5B22C4B5-2380-1375-CAB6-43EFC048A7F3}"/>
              </a:ext>
            </a:extLst>
          </p:cNvPr>
          <p:cNvSpPr txBox="1"/>
          <p:nvPr/>
        </p:nvSpPr>
        <p:spPr>
          <a:xfrm>
            <a:off x="3288543" y="4478671"/>
            <a:ext cx="2149161" cy="1015663"/>
          </a:xfrm>
          <a:prstGeom prst="rect">
            <a:avLst/>
          </a:prstGeom>
          <a:noFill/>
        </p:spPr>
        <p:txBody>
          <a:bodyPr wrap="square" rtlCol="0">
            <a:spAutoFit/>
          </a:bodyPr>
          <a:lstStyle/>
          <a:p>
            <a:pPr>
              <a:defRPr/>
            </a:pPr>
            <a:r>
              <a:rPr lang="en-US" sz="1200" i="1" dirty="0">
                <a:solidFill>
                  <a:schemeClr val="tx1">
                    <a:lumMod val="65000"/>
                    <a:lumOff val="35000"/>
                  </a:schemeClr>
                </a:solidFill>
                <a:cs typeface="Arial" panose="020B0604020202020204" pitchFamily="34" charset="0"/>
              </a:rPr>
              <a:t>The </a:t>
            </a:r>
            <a:r>
              <a:rPr lang="en-US" sz="1200" i="1" dirty="0" err="1">
                <a:solidFill>
                  <a:schemeClr val="tx1">
                    <a:lumMod val="65000"/>
                    <a:lumOff val="35000"/>
                  </a:schemeClr>
                </a:solidFill>
                <a:cs typeface="Arial" panose="020B0604020202020204" pitchFamily="34" charset="0"/>
              </a:rPr>
              <a:t>Stellantis</a:t>
            </a:r>
            <a:r>
              <a:rPr lang="en-US" sz="1200" i="1" dirty="0">
                <a:solidFill>
                  <a:schemeClr val="tx1">
                    <a:lumMod val="65000"/>
                    <a:lumOff val="35000"/>
                  </a:schemeClr>
                </a:solidFill>
                <a:cs typeface="Arial" panose="020B0604020202020204" pitchFamily="34" charset="0"/>
              </a:rPr>
              <a:t> positioning fully meets these new challenges, focusing its strategy around customer mobility.</a:t>
            </a:r>
            <a:endParaRPr lang="fr-FR" sz="1200" i="1" dirty="0">
              <a:solidFill>
                <a:schemeClr val="tx1">
                  <a:lumMod val="65000"/>
                  <a:lumOff val="35000"/>
                </a:schemeClr>
              </a:solidFill>
              <a:cs typeface="Arial" panose="020B0604020202020204" pitchFamily="34" charset="0"/>
            </a:endParaRPr>
          </a:p>
        </p:txBody>
      </p:sp>
      <p:sp>
        <p:nvSpPr>
          <p:cNvPr id="88" name="TextBox 87">
            <a:extLst>
              <a:ext uri="{FF2B5EF4-FFF2-40B4-BE49-F238E27FC236}">
                <a16:creationId xmlns:a16="http://schemas.microsoft.com/office/drawing/2014/main" id="{72A07688-84FB-1731-6BDF-F56AA0DB368B}"/>
              </a:ext>
            </a:extLst>
          </p:cNvPr>
          <p:cNvSpPr txBox="1"/>
          <p:nvPr/>
        </p:nvSpPr>
        <p:spPr>
          <a:xfrm>
            <a:off x="6297097" y="4478671"/>
            <a:ext cx="2149161" cy="830997"/>
          </a:xfrm>
          <a:prstGeom prst="rect">
            <a:avLst/>
          </a:prstGeom>
          <a:noFill/>
        </p:spPr>
        <p:txBody>
          <a:bodyPr wrap="square" rtlCol="0">
            <a:spAutoFit/>
          </a:bodyPr>
          <a:lstStyle/>
          <a:p>
            <a:pPr>
              <a:defRPr/>
            </a:pPr>
            <a:r>
              <a:rPr lang="en-US" sz="1200" i="1" dirty="0">
                <a:solidFill>
                  <a:schemeClr val="tx1">
                    <a:lumMod val="65000"/>
                    <a:lumOff val="35000"/>
                  </a:schemeClr>
                </a:solidFill>
                <a:cs typeface="Arial" panose="020B0604020202020204" pitchFamily="34" charset="0"/>
              </a:rPr>
              <a:t>Customer expectations are changing: vehicle usage is now taking the form of use of mobility services. </a:t>
            </a:r>
          </a:p>
        </p:txBody>
      </p:sp>
    </p:spTree>
    <p:custDataLst>
      <p:tags r:id="rId1"/>
    </p:custDataLst>
    <p:extLst>
      <p:ext uri="{BB962C8B-B14F-4D97-AF65-F5344CB8AC3E}">
        <p14:creationId xmlns:p14="http://schemas.microsoft.com/office/powerpoint/2010/main" val="9100740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B51BE-DE32-4ACC-96F6-2156F261BAE9}"/>
              </a:ext>
            </a:extLst>
          </p:cNvPr>
          <p:cNvSpPr>
            <a:spLocks noGrp="1"/>
          </p:cNvSpPr>
          <p:nvPr>
            <p:ph type="title"/>
          </p:nvPr>
        </p:nvSpPr>
        <p:spPr/>
        <p:txBody>
          <a:bodyPr/>
          <a:lstStyle/>
          <a:p>
            <a:r>
              <a:rPr lang="fr-FR" dirty="0"/>
              <a:t>Conclusion</a:t>
            </a:r>
          </a:p>
        </p:txBody>
      </p:sp>
      <p:sp>
        <p:nvSpPr>
          <p:cNvPr id="84" name="TextBox 83">
            <a:extLst>
              <a:ext uri="{FF2B5EF4-FFF2-40B4-BE49-F238E27FC236}">
                <a16:creationId xmlns:a16="http://schemas.microsoft.com/office/drawing/2014/main" id="{4663D270-5B4B-0D07-F1EA-141B2924E927}"/>
              </a:ext>
            </a:extLst>
          </p:cNvPr>
          <p:cNvSpPr txBox="1"/>
          <p:nvPr/>
        </p:nvSpPr>
        <p:spPr>
          <a:xfrm>
            <a:off x="185739" y="762477"/>
            <a:ext cx="6115050" cy="369332"/>
          </a:xfrm>
          <a:prstGeom prst="rect">
            <a:avLst/>
          </a:prstGeom>
          <a:noFill/>
        </p:spPr>
        <p:txBody>
          <a:bodyPr wrap="square">
            <a:spAutoFit/>
          </a:bodyPr>
          <a:lstStyle/>
          <a:p>
            <a:r>
              <a:rPr lang="fr-FR" dirty="0">
                <a:solidFill>
                  <a:schemeClr val="bg1"/>
                </a:solidFill>
                <a:latin typeface="+mj-lt"/>
              </a:rPr>
              <a:t>Key </a:t>
            </a:r>
            <a:r>
              <a:rPr lang="fr-FR" dirty="0" err="1">
                <a:solidFill>
                  <a:schemeClr val="bg1"/>
                </a:solidFill>
                <a:latin typeface="+mj-lt"/>
              </a:rPr>
              <a:t>takeaways</a:t>
            </a:r>
            <a:endParaRPr lang="en-US" dirty="0">
              <a:solidFill>
                <a:schemeClr val="bg1"/>
              </a:solidFill>
              <a:latin typeface="+mj-lt"/>
            </a:endParaRPr>
          </a:p>
        </p:txBody>
      </p:sp>
      <p:sp>
        <p:nvSpPr>
          <p:cNvPr id="89" name="Rectangle 88">
            <a:extLst>
              <a:ext uri="{FF2B5EF4-FFF2-40B4-BE49-F238E27FC236}">
                <a16:creationId xmlns:a16="http://schemas.microsoft.com/office/drawing/2014/main" id="{C15B5D18-60DC-710B-FD8A-2F5B67B86387}"/>
              </a:ext>
            </a:extLst>
          </p:cNvPr>
          <p:cNvSpPr/>
          <p:nvPr/>
        </p:nvSpPr>
        <p:spPr>
          <a:xfrm>
            <a:off x="2202275" y="4301629"/>
            <a:ext cx="6978424" cy="1250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Know how to adapt to the profile and expectations of each of your </a:t>
            </a:r>
            <a:r>
              <a:rPr lang="en-US" sz="2000" b="1" dirty="0" err="1">
                <a:latin typeface="+mj-lt"/>
              </a:rPr>
              <a:t>B2B</a:t>
            </a:r>
            <a:r>
              <a:rPr lang="en-US" sz="2000" b="1" dirty="0">
                <a:latin typeface="+mj-lt"/>
              </a:rPr>
              <a:t> customers.</a:t>
            </a:r>
          </a:p>
          <a:p>
            <a:pPr algn="ctr"/>
            <a:r>
              <a:rPr lang="en-US" sz="2000" b="1" dirty="0">
                <a:latin typeface="+mj-lt"/>
              </a:rPr>
              <a:t>Your ADVICE will make the difference!</a:t>
            </a:r>
            <a:endParaRPr lang="fr-BE" sz="2000" b="1" dirty="0">
              <a:latin typeface="Citroen" panose="02000000000000000000" pitchFamily="2" charset="0"/>
            </a:endParaRPr>
          </a:p>
        </p:txBody>
      </p:sp>
      <p:sp>
        <p:nvSpPr>
          <p:cNvPr id="90" name="ZoneTexte 19">
            <a:extLst>
              <a:ext uri="{FF2B5EF4-FFF2-40B4-BE49-F238E27FC236}">
                <a16:creationId xmlns:a16="http://schemas.microsoft.com/office/drawing/2014/main" id="{3D3DCA68-DC9C-2356-A906-DA8AAD04F7AF}"/>
              </a:ext>
            </a:extLst>
          </p:cNvPr>
          <p:cNvSpPr txBox="1"/>
          <p:nvPr/>
        </p:nvSpPr>
        <p:spPr>
          <a:xfrm>
            <a:off x="1686370" y="3254877"/>
            <a:ext cx="1424754" cy="523220"/>
          </a:xfrm>
          <a:prstGeom prst="rect">
            <a:avLst/>
          </a:prstGeom>
          <a:noFill/>
        </p:spPr>
        <p:txBody>
          <a:bodyPr wrap="square" rtlCol="0">
            <a:spAutoFit/>
          </a:bodyPr>
          <a:lstStyle/>
          <a:p>
            <a:pPr algn="ctr"/>
            <a:r>
              <a:rPr lang="fr-BE" sz="1400" dirty="0" err="1"/>
              <a:t>Craftsmen</a:t>
            </a:r>
            <a:r>
              <a:rPr lang="fr-BE" sz="1400" dirty="0"/>
              <a:t> / Traders</a:t>
            </a:r>
          </a:p>
        </p:txBody>
      </p:sp>
      <p:sp>
        <p:nvSpPr>
          <p:cNvPr id="91" name="ZoneTexte 20">
            <a:extLst>
              <a:ext uri="{FF2B5EF4-FFF2-40B4-BE49-F238E27FC236}">
                <a16:creationId xmlns:a16="http://schemas.microsoft.com/office/drawing/2014/main" id="{BDF7A3DE-AA94-283D-753A-32E0D36FF428}"/>
              </a:ext>
            </a:extLst>
          </p:cNvPr>
          <p:cNvSpPr txBox="1"/>
          <p:nvPr/>
        </p:nvSpPr>
        <p:spPr>
          <a:xfrm>
            <a:off x="2247695" y="2228711"/>
            <a:ext cx="1866123" cy="923330"/>
          </a:xfrm>
          <a:prstGeom prst="rect">
            <a:avLst/>
          </a:prstGeom>
          <a:noFill/>
        </p:spPr>
        <p:txBody>
          <a:bodyPr wrap="square" rtlCol="0">
            <a:spAutoFit/>
          </a:bodyPr>
          <a:lstStyle/>
          <a:p>
            <a:pPr algn="ctr"/>
            <a:r>
              <a:rPr lang="fr-BE" sz="5400" b="1"/>
              <a:t>≠</a:t>
            </a:r>
            <a:endParaRPr lang="fr-BE" b="1"/>
          </a:p>
        </p:txBody>
      </p:sp>
      <p:sp>
        <p:nvSpPr>
          <p:cNvPr id="92" name="ZoneTexte 21">
            <a:extLst>
              <a:ext uri="{FF2B5EF4-FFF2-40B4-BE49-F238E27FC236}">
                <a16:creationId xmlns:a16="http://schemas.microsoft.com/office/drawing/2014/main" id="{1788F2D1-F6DA-52DF-F225-5926CC398A91}"/>
              </a:ext>
            </a:extLst>
          </p:cNvPr>
          <p:cNvSpPr txBox="1"/>
          <p:nvPr/>
        </p:nvSpPr>
        <p:spPr>
          <a:xfrm>
            <a:off x="6511375" y="3362599"/>
            <a:ext cx="1188823" cy="307777"/>
          </a:xfrm>
          <a:prstGeom prst="rect">
            <a:avLst/>
          </a:prstGeom>
          <a:noFill/>
        </p:spPr>
        <p:txBody>
          <a:bodyPr wrap="square" rtlCol="0">
            <a:spAutoFit/>
          </a:bodyPr>
          <a:lstStyle/>
          <a:p>
            <a:pPr algn="ctr"/>
            <a:r>
              <a:rPr lang="fr-BE" sz="1400" dirty="0" err="1"/>
              <a:t>SMEs</a:t>
            </a:r>
            <a:endParaRPr lang="fr-BE" sz="1400" dirty="0"/>
          </a:p>
        </p:txBody>
      </p:sp>
      <p:sp>
        <p:nvSpPr>
          <p:cNvPr id="93" name="ZoneTexte 26">
            <a:extLst>
              <a:ext uri="{FF2B5EF4-FFF2-40B4-BE49-F238E27FC236}">
                <a16:creationId xmlns:a16="http://schemas.microsoft.com/office/drawing/2014/main" id="{34729B8C-09B3-2F55-EFBB-A70C0A17440E}"/>
              </a:ext>
            </a:extLst>
          </p:cNvPr>
          <p:cNvSpPr txBox="1"/>
          <p:nvPr/>
        </p:nvSpPr>
        <p:spPr>
          <a:xfrm>
            <a:off x="5411141" y="2228711"/>
            <a:ext cx="1866123" cy="923330"/>
          </a:xfrm>
          <a:prstGeom prst="rect">
            <a:avLst/>
          </a:prstGeom>
          <a:noFill/>
        </p:spPr>
        <p:txBody>
          <a:bodyPr wrap="square" rtlCol="0">
            <a:spAutoFit/>
          </a:bodyPr>
          <a:lstStyle/>
          <a:p>
            <a:pPr algn="ctr"/>
            <a:r>
              <a:rPr lang="fr-BE" sz="5400" b="1"/>
              <a:t>≠</a:t>
            </a:r>
            <a:endParaRPr lang="fr-BE" b="1"/>
          </a:p>
        </p:txBody>
      </p:sp>
      <p:sp>
        <p:nvSpPr>
          <p:cNvPr id="94" name="ZoneTexte 27">
            <a:extLst>
              <a:ext uri="{FF2B5EF4-FFF2-40B4-BE49-F238E27FC236}">
                <a16:creationId xmlns:a16="http://schemas.microsoft.com/office/drawing/2014/main" id="{64E380E2-C819-AD63-3AD6-47F0BF4BA417}"/>
              </a:ext>
            </a:extLst>
          </p:cNvPr>
          <p:cNvSpPr txBox="1"/>
          <p:nvPr/>
        </p:nvSpPr>
        <p:spPr>
          <a:xfrm>
            <a:off x="6961944" y="2228711"/>
            <a:ext cx="1621880" cy="923330"/>
          </a:xfrm>
          <a:prstGeom prst="rect">
            <a:avLst/>
          </a:prstGeom>
          <a:noFill/>
        </p:spPr>
        <p:txBody>
          <a:bodyPr wrap="square" rtlCol="0">
            <a:spAutoFit/>
          </a:bodyPr>
          <a:lstStyle/>
          <a:p>
            <a:pPr algn="ctr"/>
            <a:r>
              <a:rPr lang="fr-BE" sz="5400" b="1"/>
              <a:t>≠</a:t>
            </a:r>
            <a:endParaRPr lang="fr-BE" b="1"/>
          </a:p>
        </p:txBody>
      </p:sp>
      <p:sp>
        <p:nvSpPr>
          <p:cNvPr id="95" name="ZoneTexte 28">
            <a:extLst>
              <a:ext uri="{FF2B5EF4-FFF2-40B4-BE49-F238E27FC236}">
                <a16:creationId xmlns:a16="http://schemas.microsoft.com/office/drawing/2014/main" id="{35CE24E1-A02F-76AC-D447-38CD0B7E8AA2}"/>
              </a:ext>
            </a:extLst>
          </p:cNvPr>
          <p:cNvSpPr txBox="1"/>
          <p:nvPr/>
        </p:nvSpPr>
        <p:spPr>
          <a:xfrm>
            <a:off x="3245093" y="3254877"/>
            <a:ext cx="1411164" cy="523220"/>
          </a:xfrm>
          <a:prstGeom prst="rect">
            <a:avLst/>
          </a:prstGeom>
          <a:noFill/>
        </p:spPr>
        <p:txBody>
          <a:bodyPr wrap="square" rtlCol="0">
            <a:spAutoFit/>
          </a:bodyPr>
          <a:lstStyle/>
          <a:p>
            <a:pPr algn="ctr"/>
            <a:r>
              <a:rPr lang="fr-BE" sz="1400" dirty="0"/>
              <a:t>Liberal Professions</a:t>
            </a:r>
          </a:p>
        </p:txBody>
      </p:sp>
      <p:sp>
        <p:nvSpPr>
          <p:cNvPr id="97" name="ZoneTexte 29">
            <a:extLst>
              <a:ext uri="{FF2B5EF4-FFF2-40B4-BE49-F238E27FC236}">
                <a16:creationId xmlns:a16="http://schemas.microsoft.com/office/drawing/2014/main" id="{5C846490-F526-8CB2-5E7C-D312FFC4B292}"/>
              </a:ext>
            </a:extLst>
          </p:cNvPr>
          <p:cNvSpPr txBox="1"/>
          <p:nvPr/>
        </p:nvSpPr>
        <p:spPr>
          <a:xfrm>
            <a:off x="8257386" y="3254877"/>
            <a:ext cx="1188823" cy="523220"/>
          </a:xfrm>
          <a:prstGeom prst="rect">
            <a:avLst/>
          </a:prstGeom>
          <a:noFill/>
        </p:spPr>
        <p:txBody>
          <a:bodyPr wrap="square" rtlCol="0">
            <a:spAutoFit/>
          </a:bodyPr>
          <a:lstStyle/>
          <a:p>
            <a:pPr algn="ctr"/>
            <a:r>
              <a:rPr lang="fr-BE" sz="1400" dirty="0"/>
              <a:t>Key </a:t>
            </a:r>
            <a:r>
              <a:rPr lang="fr-BE" sz="1400" dirty="0" err="1"/>
              <a:t>Accounts</a:t>
            </a:r>
            <a:endParaRPr lang="fr-BE" sz="1400" dirty="0"/>
          </a:p>
        </p:txBody>
      </p:sp>
      <p:sp>
        <p:nvSpPr>
          <p:cNvPr id="100" name="ZoneTexte 30">
            <a:extLst>
              <a:ext uri="{FF2B5EF4-FFF2-40B4-BE49-F238E27FC236}">
                <a16:creationId xmlns:a16="http://schemas.microsoft.com/office/drawing/2014/main" id="{C78D6B60-7574-32DD-5341-F59E40B079BA}"/>
              </a:ext>
            </a:extLst>
          </p:cNvPr>
          <p:cNvSpPr txBox="1"/>
          <p:nvPr/>
        </p:nvSpPr>
        <p:spPr>
          <a:xfrm>
            <a:off x="3969435" y="2255054"/>
            <a:ext cx="1866123" cy="923330"/>
          </a:xfrm>
          <a:prstGeom prst="rect">
            <a:avLst/>
          </a:prstGeom>
          <a:noFill/>
        </p:spPr>
        <p:txBody>
          <a:bodyPr wrap="square" rtlCol="0">
            <a:spAutoFit/>
          </a:bodyPr>
          <a:lstStyle/>
          <a:p>
            <a:pPr algn="ctr"/>
            <a:r>
              <a:rPr lang="fr-BE" sz="5400" b="1"/>
              <a:t>≠</a:t>
            </a:r>
            <a:endParaRPr lang="fr-BE" b="1"/>
          </a:p>
        </p:txBody>
      </p:sp>
      <p:sp>
        <p:nvSpPr>
          <p:cNvPr id="102" name="ZoneTexte 31">
            <a:extLst>
              <a:ext uri="{FF2B5EF4-FFF2-40B4-BE49-F238E27FC236}">
                <a16:creationId xmlns:a16="http://schemas.microsoft.com/office/drawing/2014/main" id="{989FEEBF-2971-2C3A-B59F-D1E71DA72BD3}"/>
              </a:ext>
            </a:extLst>
          </p:cNvPr>
          <p:cNvSpPr txBox="1"/>
          <p:nvPr/>
        </p:nvSpPr>
        <p:spPr>
          <a:xfrm>
            <a:off x="4923409" y="3362599"/>
            <a:ext cx="1188823" cy="307777"/>
          </a:xfrm>
          <a:prstGeom prst="rect">
            <a:avLst/>
          </a:prstGeom>
          <a:noFill/>
        </p:spPr>
        <p:txBody>
          <a:bodyPr wrap="square" rtlCol="0">
            <a:spAutoFit/>
          </a:bodyPr>
          <a:lstStyle/>
          <a:p>
            <a:pPr algn="ctr"/>
            <a:r>
              <a:rPr lang="fr-BE" sz="1400" dirty="0" err="1"/>
              <a:t>VSBs</a:t>
            </a:r>
            <a:endParaRPr lang="fr-BE" sz="1400" dirty="0"/>
          </a:p>
        </p:txBody>
      </p:sp>
      <p:pic>
        <p:nvPicPr>
          <p:cNvPr id="103" name="Picture 2" descr="Plombiers Bruxelles: Dépannage plomberie &amp;amp;amp; urgence sanitaire">
            <a:extLst>
              <a:ext uri="{FF2B5EF4-FFF2-40B4-BE49-F238E27FC236}">
                <a16:creationId xmlns:a16="http://schemas.microsoft.com/office/drawing/2014/main" id="{005B40AF-3849-501D-26E6-1BC54257CF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7904" y="2116930"/>
            <a:ext cx="659582" cy="92333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A picture containing person, person, dressed&#10;&#10;Description automatically generated">
            <a:extLst>
              <a:ext uri="{FF2B5EF4-FFF2-40B4-BE49-F238E27FC236}">
                <a16:creationId xmlns:a16="http://schemas.microsoft.com/office/drawing/2014/main" id="{B9CBF775-8F14-B7BE-EF64-297E78ACE4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3548" y="1942482"/>
            <a:ext cx="726894" cy="1114570"/>
          </a:xfrm>
          <a:prstGeom prst="rect">
            <a:avLst/>
          </a:prstGeom>
        </p:spPr>
      </p:pic>
      <p:pic>
        <p:nvPicPr>
          <p:cNvPr id="105" name="Picture 104" descr="A group of people in suits&#10;&#10;Description automatically generated with low confidence">
            <a:extLst>
              <a:ext uri="{FF2B5EF4-FFF2-40B4-BE49-F238E27FC236}">
                <a16:creationId xmlns:a16="http://schemas.microsoft.com/office/drawing/2014/main" id="{BCA6F33E-9D57-1DB6-CCFC-A1A3E3D850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81" r="1" b="35700"/>
          <a:stretch/>
        </p:blipFill>
        <p:spPr>
          <a:xfrm>
            <a:off x="8270823" y="2125875"/>
            <a:ext cx="1343227" cy="964529"/>
          </a:xfrm>
          <a:prstGeom prst="rect">
            <a:avLst/>
          </a:prstGeom>
        </p:spPr>
      </p:pic>
      <p:pic>
        <p:nvPicPr>
          <p:cNvPr id="106" name="Picture 105" descr="Two people smiling&#10;&#10;Description automatically generated with medium confidence">
            <a:extLst>
              <a:ext uri="{FF2B5EF4-FFF2-40B4-BE49-F238E27FC236}">
                <a16:creationId xmlns:a16="http://schemas.microsoft.com/office/drawing/2014/main" id="{37497C71-DE08-19E4-3AA9-D1B8E50125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6568" y="2228711"/>
            <a:ext cx="993245" cy="854340"/>
          </a:xfrm>
          <a:prstGeom prst="rect">
            <a:avLst/>
          </a:prstGeom>
        </p:spPr>
      </p:pic>
      <p:pic>
        <p:nvPicPr>
          <p:cNvPr id="107" name="Picture 2" descr="Industrail Engineer PNG Image - PurePNG | Free transparent CC0 PNG Image  Library">
            <a:extLst>
              <a:ext uri="{FF2B5EF4-FFF2-40B4-BE49-F238E27FC236}">
                <a16:creationId xmlns:a16="http://schemas.microsoft.com/office/drawing/2014/main" id="{A063056B-2197-5427-5B1E-027DFAFCE0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7155" y="2267736"/>
            <a:ext cx="866700" cy="7893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95381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3DCCA5-F0DB-484A-A201-703EC340C3B1}"/>
              </a:ext>
            </a:extLst>
          </p:cNvPr>
          <p:cNvSpPr txBox="1"/>
          <p:nvPr/>
        </p:nvSpPr>
        <p:spPr>
          <a:xfrm>
            <a:off x="200143" y="779776"/>
            <a:ext cx="4653023" cy="369332"/>
          </a:xfrm>
          <a:prstGeom prst="rect">
            <a:avLst/>
          </a:prstGeom>
          <a:noFill/>
        </p:spPr>
        <p:txBody>
          <a:bodyPr wrap="square" rtlCol="0">
            <a:spAutoFit/>
          </a:bodyPr>
          <a:lstStyle/>
          <a:p>
            <a:pPr>
              <a:tabLst>
                <a:tab pos="1787525" algn="l"/>
              </a:tabLst>
            </a:pPr>
            <a:r>
              <a:rPr lang="fr-BE" b="1" dirty="0" err="1">
                <a:solidFill>
                  <a:schemeClr val="bg1"/>
                </a:solidFill>
                <a:latin typeface="Encode Sans Expanded Medium" panose="00000605000000000000" pitchFamily="2" charset="0"/>
              </a:rPr>
              <a:t>Overview</a:t>
            </a:r>
            <a:endParaRPr lang="en-US" b="1" dirty="0">
              <a:solidFill>
                <a:schemeClr val="bg1"/>
              </a:solidFill>
              <a:latin typeface="Encode Sans Expanded Medium" panose="00000605000000000000" pitchFamily="2" charset="0"/>
            </a:endParaRPr>
          </a:p>
        </p:txBody>
      </p:sp>
      <p:sp>
        <p:nvSpPr>
          <p:cNvPr id="5" name="Rectangle 4">
            <a:extLst>
              <a:ext uri="{FF2B5EF4-FFF2-40B4-BE49-F238E27FC236}">
                <a16:creationId xmlns:a16="http://schemas.microsoft.com/office/drawing/2014/main" id="{34106481-3191-9F1C-1522-B88AF3FEE62F}"/>
              </a:ext>
            </a:extLst>
          </p:cNvPr>
          <p:cNvSpPr/>
          <p:nvPr/>
        </p:nvSpPr>
        <p:spPr>
          <a:xfrm>
            <a:off x="161925" y="1266825"/>
            <a:ext cx="11334750" cy="52292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Chart&#10;&#10;Description automatically generated">
            <a:extLst>
              <a:ext uri="{FF2B5EF4-FFF2-40B4-BE49-F238E27FC236}">
                <a16:creationId xmlns:a16="http://schemas.microsoft.com/office/drawing/2014/main" id="{A11EC49A-9AFB-B7CE-9E5D-32542B873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0376" y="1647087"/>
            <a:ext cx="1070230" cy="713487"/>
          </a:xfrm>
          <a:prstGeom prst="rect">
            <a:avLst/>
          </a:prstGeom>
        </p:spPr>
      </p:pic>
      <p:sp>
        <p:nvSpPr>
          <p:cNvPr id="33" name="Rectangle 32">
            <a:extLst>
              <a:ext uri="{FF2B5EF4-FFF2-40B4-BE49-F238E27FC236}">
                <a16:creationId xmlns:a16="http://schemas.microsoft.com/office/drawing/2014/main" id="{43F4EC80-C46E-0064-8555-4E3A5E536B57}"/>
              </a:ext>
            </a:extLst>
          </p:cNvPr>
          <p:cNvSpPr/>
          <p:nvPr/>
        </p:nvSpPr>
        <p:spPr>
          <a:xfrm>
            <a:off x="3116807" y="1626766"/>
            <a:ext cx="7166904" cy="71348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0A2FAC-4FC2-696F-0BB6-1746037FF68A}"/>
              </a:ext>
            </a:extLst>
          </p:cNvPr>
          <p:cNvSpPr txBox="1"/>
          <p:nvPr/>
        </p:nvSpPr>
        <p:spPr>
          <a:xfrm>
            <a:off x="3930902" y="1842861"/>
            <a:ext cx="5564931" cy="307777"/>
          </a:xfrm>
          <a:prstGeom prst="rect">
            <a:avLst/>
          </a:prstGeom>
          <a:noFill/>
        </p:spPr>
        <p:txBody>
          <a:bodyPr wrap="square">
            <a:spAutoFit/>
          </a:bodyPr>
          <a:lstStyle/>
          <a:p>
            <a:r>
              <a:rPr lang="en-US" sz="1400" b="1" dirty="0">
                <a:solidFill>
                  <a:schemeClr val="bg1"/>
                </a:solidFill>
              </a:rPr>
              <a:t>Recent developments in the automotive sector</a:t>
            </a:r>
            <a:endParaRPr lang="fr-FR" sz="1400" b="1" dirty="0">
              <a:solidFill>
                <a:schemeClr val="bg1"/>
              </a:solidFill>
            </a:endParaRPr>
          </a:p>
        </p:txBody>
      </p:sp>
      <p:sp>
        <p:nvSpPr>
          <p:cNvPr id="35" name="TextBox 34">
            <a:extLst>
              <a:ext uri="{FF2B5EF4-FFF2-40B4-BE49-F238E27FC236}">
                <a16:creationId xmlns:a16="http://schemas.microsoft.com/office/drawing/2014/main" id="{8E141B65-48C2-A1C4-E977-C80F4E8EC370}"/>
              </a:ext>
            </a:extLst>
          </p:cNvPr>
          <p:cNvSpPr txBox="1"/>
          <p:nvPr/>
        </p:nvSpPr>
        <p:spPr>
          <a:xfrm>
            <a:off x="3116807" y="1719751"/>
            <a:ext cx="814095" cy="523220"/>
          </a:xfrm>
          <a:prstGeom prst="rect">
            <a:avLst/>
          </a:prstGeom>
          <a:noFill/>
        </p:spPr>
        <p:txBody>
          <a:bodyPr wrap="square">
            <a:spAutoFit/>
          </a:bodyPr>
          <a:lstStyle/>
          <a:p>
            <a:pPr algn="ctr"/>
            <a:r>
              <a:rPr lang="fr-BE" sz="2800" b="1">
                <a:solidFill>
                  <a:schemeClr val="bg1"/>
                </a:solidFill>
              </a:rPr>
              <a:t>01</a:t>
            </a:r>
            <a:r>
              <a:rPr lang="fr-BE" sz="1600">
                <a:solidFill>
                  <a:schemeClr val="bg1"/>
                </a:solidFill>
              </a:rPr>
              <a:t> </a:t>
            </a:r>
            <a:endParaRPr lang="en-US" sz="1600">
              <a:solidFill>
                <a:schemeClr val="bg1"/>
              </a:solidFill>
            </a:endParaRPr>
          </a:p>
        </p:txBody>
      </p:sp>
      <p:pic>
        <p:nvPicPr>
          <p:cNvPr id="36" name="Picture 35">
            <a:extLst>
              <a:ext uri="{FF2B5EF4-FFF2-40B4-BE49-F238E27FC236}">
                <a16:creationId xmlns:a16="http://schemas.microsoft.com/office/drawing/2014/main" id="{B6886C52-777B-1161-6ACA-62FC3D51B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376" y="2574433"/>
            <a:ext cx="1070230" cy="713487"/>
          </a:xfrm>
          <a:prstGeom prst="rect">
            <a:avLst/>
          </a:prstGeom>
        </p:spPr>
      </p:pic>
      <p:sp>
        <p:nvSpPr>
          <p:cNvPr id="38" name="Rectangle 37">
            <a:extLst>
              <a:ext uri="{FF2B5EF4-FFF2-40B4-BE49-F238E27FC236}">
                <a16:creationId xmlns:a16="http://schemas.microsoft.com/office/drawing/2014/main" id="{9E81DD75-BAF7-5926-FC70-19A8B76B986F}"/>
              </a:ext>
            </a:extLst>
          </p:cNvPr>
          <p:cNvSpPr/>
          <p:nvPr/>
        </p:nvSpPr>
        <p:spPr>
          <a:xfrm>
            <a:off x="3116807" y="2526725"/>
            <a:ext cx="7166904" cy="724807"/>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8D08584-2D2F-86C7-5640-F160AFFB1519}"/>
              </a:ext>
            </a:extLst>
          </p:cNvPr>
          <p:cNvSpPr txBox="1"/>
          <p:nvPr/>
        </p:nvSpPr>
        <p:spPr>
          <a:xfrm>
            <a:off x="3930902" y="2723155"/>
            <a:ext cx="5564931" cy="307777"/>
          </a:xfrm>
          <a:prstGeom prst="rect">
            <a:avLst/>
          </a:prstGeom>
          <a:noFill/>
        </p:spPr>
        <p:txBody>
          <a:bodyPr wrap="square">
            <a:spAutoFit/>
          </a:bodyPr>
          <a:lstStyle/>
          <a:p>
            <a:r>
              <a:rPr lang="fr-FR" sz="1400" b="1" dirty="0">
                <a:solidFill>
                  <a:schemeClr val="bg1"/>
                </a:solidFill>
              </a:rPr>
              <a:t>The </a:t>
            </a:r>
            <a:r>
              <a:rPr lang="fr-FR" sz="1400" b="1" dirty="0" err="1">
                <a:solidFill>
                  <a:schemeClr val="bg1"/>
                </a:solidFill>
              </a:rPr>
              <a:t>Stellantis</a:t>
            </a:r>
            <a:r>
              <a:rPr lang="fr-FR" sz="1400" b="1" dirty="0">
                <a:solidFill>
                  <a:schemeClr val="bg1"/>
                </a:solidFill>
              </a:rPr>
              <a:t> </a:t>
            </a:r>
            <a:r>
              <a:rPr lang="fr-FR" sz="1400" b="1" dirty="0" err="1">
                <a:solidFill>
                  <a:schemeClr val="bg1"/>
                </a:solidFill>
              </a:rPr>
              <a:t>strategy</a:t>
            </a:r>
            <a:endParaRPr lang="fr-FR" sz="1400" b="1" dirty="0">
              <a:solidFill>
                <a:schemeClr val="bg1"/>
              </a:solidFill>
            </a:endParaRPr>
          </a:p>
        </p:txBody>
      </p:sp>
      <p:sp>
        <p:nvSpPr>
          <p:cNvPr id="40" name="TextBox 39">
            <a:extLst>
              <a:ext uri="{FF2B5EF4-FFF2-40B4-BE49-F238E27FC236}">
                <a16:creationId xmlns:a16="http://schemas.microsoft.com/office/drawing/2014/main" id="{FB949B9D-AD5C-E02F-784C-D9913D58F290}"/>
              </a:ext>
            </a:extLst>
          </p:cNvPr>
          <p:cNvSpPr txBox="1"/>
          <p:nvPr/>
        </p:nvSpPr>
        <p:spPr>
          <a:xfrm>
            <a:off x="3116807" y="2600045"/>
            <a:ext cx="814095" cy="523220"/>
          </a:xfrm>
          <a:prstGeom prst="rect">
            <a:avLst/>
          </a:prstGeom>
          <a:noFill/>
        </p:spPr>
        <p:txBody>
          <a:bodyPr wrap="square">
            <a:spAutoFit/>
          </a:bodyPr>
          <a:lstStyle/>
          <a:p>
            <a:pPr algn="ctr"/>
            <a:r>
              <a:rPr lang="fr-BE" sz="2800" b="1">
                <a:solidFill>
                  <a:schemeClr val="bg1"/>
                </a:solidFill>
              </a:rPr>
              <a:t>02</a:t>
            </a:r>
            <a:r>
              <a:rPr lang="fr-BE" sz="1600">
                <a:solidFill>
                  <a:schemeClr val="bg1"/>
                </a:solidFill>
              </a:rPr>
              <a:t> </a:t>
            </a:r>
            <a:endParaRPr lang="en-US" sz="1600">
              <a:solidFill>
                <a:schemeClr val="bg1"/>
              </a:solidFill>
            </a:endParaRPr>
          </a:p>
        </p:txBody>
      </p:sp>
      <p:pic>
        <p:nvPicPr>
          <p:cNvPr id="44" name="Picture 43" descr="A picture containing text&#10;&#10;Description automatically generated">
            <a:extLst>
              <a:ext uri="{FF2B5EF4-FFF2-40B4-BE49-F238E27FC236}">
                <a16:creationId xmlns:a16="http://schemas.microsoft.com/office/drawing/2014/main" id="{47513B1B-5204-4568-336F-49533D04FD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2" r="28650"/>
          <a:stretch/>
        </p:blipFill>
        <p:spPr>
          <a:xfrm>
            <a:off x="1760376" y="3541111"/>
            <a:ext cx="1070230" cy="711705"/>
          </a:xfrm>
          <a:prstGeom prst="rect">
            <a:avLst/>
          </a:prstGeom>
        </p:spPr>
      </p:pic>
      <p:sp>
        <p:nvSpPr>
          <p:cNvPr id="45" name="Rectangle 44">
            <a:extLst>
              <a:ext uri="{FF2B5EF4-FFF2-40B4-BE49-F238E27FC236}">
                <a16:creationId xmlns:a16="http://schemas.microsoft.com/office/drawing/2014/main" id="{EEF41C7D-10F2-43E5-0A2D-3EB909FB1534}"/>
              </a:ext>
            </a:extLst>
          </p:cNvPr>
          <p:cNvSpPr/>
          <p:nvPr/>
        </p:nvSpPr>
        <p:spPr>
          <a:xfrm>
            <a:off x="3116807" y="3518382"/>
            <a:ext cx="7166904" cy="711705"/>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C231579-9492-7235-C390-BE518C5D1AE0}"/>
              </a:ext>
            </a:extLst>
          </p:cNvPr>
          <p:cNvSpPr txBox="1"/>
          <p:nvPr/>
        </p:nvSpPr>
        <p:spPr>
          <a:xfrm>
            <a:off x="3930902" y="3724645"/>
            <a:ext cx="5564931" cy="307777"/>
          </a:xfrm>
          <a:prstGeom prst="rect">
            <a:avLst/>
          </a:prstGeom>
          <a:noFill/>
        </p:spPr>
        <p:txBody>
          <a:bodyPr wrap="square">
            <a:spAutoFit/>
          </a:bodyPr>
          <a:lstStyle/>
          <a:p>
            <a:r>
              <a:rPr lang="en-US" sz="1400" b="1" dirty="0">
                <a:solidFill>
                  <a:schemeClr val="bg1"/>
                </a:solidFill>
              </a:rPr>
              <a:t>The </a:t>
            </a:r>
            <a:r>
              <a:rPr lang="en-US" sz="1400" b="1" dirty="0" err="1">
                <a:solidFill>
                  <a:schemeClr val="bg1"/>
                </a:solidFill>
              </a:rPr>
              <a:t>B2B</a:t>
            </a:r>
            <a:r>
              <a:rPr lang="en-US" sz="1400" b="1" dirty="0">
                <a:solidFill>
                  <a:schemeClr val="bg1"/>
                </a:solidFill>
              </a:rPr>
              <a:t> market and customer expectations</a:t>
            </a:r>
            <a:endParaRPr lang="fr-FR" sz="1400" b="1" dirty="0">
              <a:solidFill>
                <a:schemeClr val="bg1"/>
              </a:solidFill>
            </a:endParaRPr>
          </a:p>
        </p:txBody>
      </p:sp>
      <p:sp>
        <p:nvSpPr>
          <p:cNvPr id="47" name="TextBox 46">
            <a:extLst>
              <a:ext uri="{FF2B5EF4-FFF2-40B4-BE49-F238E27FC236}">
                <a16:creationId xmlns:a16="http://schemas.microsoft.com/office/drawing/2014/main" id="{C87D9F21-C252-D943-FEA2-D484C797F13B}"/>
              </a:ext>
            </a:extLst>
          </p:cNvPr>
          <p:cNvSpPr txBox="1"/>
          <p:nvPr/>
        </p:nvSpPr>
        <p:spPr>
          <a:xfrm>
            <a:off x="3116807" y="3601535"/>
            <a:ext cx="814095" cy="523220"/>
          </a:xfrm>
          <a:prstGeom prst="rect">
            <a:avLst/>
          </a:prstGeom>
          <a:noFill/>
        </p:spPr>
        <p:txBody>
          <a:bodyPr wrap="square">
            <a:spAutoFit/>
          </a:bodyPr>
          <a:lstStyle/>
          <a:p>
            <a:pPr algn="ctr"/>
            <a:r>
              <a:rPr lang="fr-BE" sz="2800" b="1">
                <a:solidFill>
                  <a:schemeClr val="bg1"/>
                </a:solidFill>
              </a:rPr>
              <a:t>03</a:t>
            </a:r>
            <a:r>
              <a:rPr lang="fr-BE" sz="1600">
                <a:solidFill>
                  <a:schemeClr val="bg1"/>
                </a:solidFill>
              </a:rPr>
              <a:t> </a:t>
            </a:r>
            <a:endParaRPr lang="en-US" sz="1600">
              <a:solidFill>
                <a:schemeClr val="bg1"/>
              </a:solidFill>
            </a:endParaRPr>
          </a:p>
        </p:txBody>
      </p:sp>
      <p:sp>
        <p:nvSpPr>
          <p:cNvPr id="48" name="Rectangle 47">
            <a:extLst>
              <a:ext uri="{FF2B5EF4-FFF2-40B4-BE49-F238E27FC236}">
                <a16:creationId xmlns:a16="http://schemas.microsoft.com/office/drawing/2014/main" id="{11AF5FC9-7B67-026D-FB18-026C17F6625A}"/>
              </a:ext>
            </a:extLst>
          </p:cNvPr>
          <p:cNvSpPr/>
          <p:nvPr/>
        </p:nvSpPr>
        <p:spPr>
          <a:xfrm>
            <a:off x="3116807" y="5468285"/>
            <a:ext cx="7166904" cy="744023"/>
          </a:xfrm>
          <a:prstGeom prst="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1B28642-C5D0-9258-E565-5078AD9652EF}"/>
              </a:ext>
            </a:extLst>
          </p:cNvPr>
          <p:cNvSpPr txBox="1"/>
          <p:nvPr/>
        </p:nvSpPr>
        <p:spPr>
          <a:xfrm>
            <a:off x="3930902" y="5720758"/>
            <a:ext cx="5564931" cy="307777"/>
          </a:xfrm>
          <a:prstGeom prst="rect">
            <a:avLst/>
          </a:prstGeom>
          <a:noFill/>
        </p:spPr>
        <p:txBody>
          <a:bodyPr wrap="square">
            <a:spAutoFit/>
          </a:bodyPr>
          <a:lstStyle/>
          <a:p>
            <a:r>
              <a:rPr lang="fr-FR" sz="1400" b="1" dirty="0">
                <a:solidFill>
                  <a:schemeClr val="bg1"/>
                </a:solidFill>
              </a:rPr>
              <a:t>Learning </a:t>
            </a:r>
            <a:r>
              <a:rPr lang="fr-FR" sz="1400" b="1" dirty="0" err="1">
                <a:solidFill>
                  <a:schemeClr val="bg1"/>
                </a:solidFill>
              </a:rPr>
              <a:t>assessment</a:t>
            </a:r>
            <a:endParaRPr lang="fr-FR" sz="1400" b="1" dirty="0">
              <a:solidFill>
                <a:schemeClr val="bg1"/>
              </a:solidFill>
            </a:endParaRPr>
          </a:p>
        </p:txBody>
      </p:sp>
      <p:sp>
        <p:nvSpPr>
          <p:cNvPr id="50" name="Rectangle 49">
            <a:extLst>
              <a:ext uri="{FF2B5EF4-FFF2-40B4-BE49-F238E27FC236}">
                <a16:creationId xmlns:a16="http://schemas.microsoft.com/office/drawing/2014/main" id="{B3A3B60F-6200-09B0-89FE-30C918D0F6B7}"/>
              </a:ext>
            </a:extLst>
          </p:cNvPr>
          <p:cNvSpPr/>
          <p:nvPr/>
        </p:nvSpPr>
        <p:spPr>
          <a:xfrm>
            <a:off x="3116807" y="4454557"/>
            <a:ext cx="7166904" cy="711705"/>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71D4F84-7E57-8568-BD31-14293AF10A30}"/>
              </a:ext>
            </a:extLst>
          </p:cNvPr>
          <p:cNvSpPr txBox="1"/>
          <p:nvPr/>
        </p:nvSpPr>
        <p:spPr>
          <a:xfrm>
            <a:off x="3930902" y="4660820"/>
            <a:ext cx="5564931" cy="307777"/>
          </a:xfrm>
          <a:prstGeom prst="rect">
            <a:avLst/>
          </a:prstGeom>
          <a:noFill/>
        </p:spPr>
        <p:txBody>
          <a:bodyPr wrap="square">
            <a:spAutoFit/>
          </a:bodyPr>
          <a:lstStyle/>
          <a:p>
            <a:r>
              <a:rPr lang="fr-FR" sz="1400" b="1">
                <a:solidFill>
                  <a:schemeClr val="bg1"/>
                </a:solidFill>
              </a:rPr>
              <a:t>Conclusion</a:t>
            </a:r>
          </a:p>
        </p:txBody>
      </p:sp>
      <p:pic>
        <p:nvPicPr>
          <p:cNvPr id="52" name="Picture 2" descr="Nos rédacteurs rédigent la conclusion optimale pour votre mémoire.">
            <a:extLst>
              <a:ext uri="{FF2B5EF4-FFF2-40B4-BE49-F238E27FC236}">
                <a16:creationId xmlns:a16="http://schemas.microsoft.com/office/drawing/2014/main" id="{28B6699B-60B7-8F1B-3550-7EEA0E01B9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16" b="16425"/>
          <a:stretch/>
        </p:blipFill>
        <p:spPr bwMode="auto">
          <a:xfrm>
            <a:off x="1760376" y="4458996"/>
            <a:ext cx="1070230" cy="72128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972994B-8D64-B027-5CA2-A55D5DAEE106}"/>
              </a:ext>
            </a:extLst>
          </p:cNvPr>
          <p:cNvPicPr>
            <a:picLocks noChangeAspect="1"/>
          </p:cNvPicPr>
          <p:nvPr/>
        </p:nvPicPr>
        <p:blipFill>
          <a:blip r:embed="rId6"/>
          <a:stretch>
            <a:fillRect/>
          </a:stretch>
        </p:blipFill>
        <p:spPr>
          <a:xfrm>
            <a:off x="1760377" y="5462663"/>
            <a:ext cx="1070230" cy="757238"/>
          </a:xfrm>
          <a:prstGeom prst="rect">
            <a:avLst/>
          </a:prstGeom>
        </p:spPr>
      </p:pic>
    </p:spTree>
    <p:extLst>
      <p:ext uri="{BB962C8B-B14F-4D97-AF65-F5344CB8AC3E}">
        <p14:creationId xmlns:p14="http://schemas.microsoft.com/office/powerpoint/2010/main" val="37657435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57552D-AEA2-1927-5F6A-73C0DF067537}"/>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6F6613D1-CF9D-57B3-C8E7-37318B0E1E00}"/>
              </a:ext>
            </a:extLst>
          </p:cNvPr>
          <p:cNvPicPr>
            <a:picLocks noChangeAspect="1"/>
          </p:cNvPicPr>
          <p:nvPr/>
        </p:nvPicPr>
        <p:blipFill>
          <a:blip r:embed="rId2"/>
          <a:stretch>
            <a:fillRect/>
          </a:stretch>
        </p:blipFill>
        <p:spPr>
          <a:xfrm>
            <a:off x="148343" y="0"/>
            <a:ext cx="12073113" cy="6858000"/>
          </a:xfrm>
          <a:prstGeom prst="rect">
            <a:avLst/>
          </a:prstGeom>
        </p:spPr>
      </p:pic>
      <p:sp>
        <p:nvSpPr>
          <p:cNvPr id="2" name="TextBox 10">
            <a:extLst>
              <a:ext uri="{FF2B5EF4-FFF2-40B4-BE49-F238E27FC236}">
                <a16:creationId xmlns:a16="http://schemas.microsoft.com/office/drawing/2014/main" id="{C5EC8314-E7B5-7411-973C-98D1FC822E85}"/>
              </a:ext>
            </a:extLst>
          </p:cNvPr>
          <p:cNvSpPr txBox="1"/>
          <p:nvPr/>
        </p:nvSpPr>
        <p:spPr>
          <a:xfrm>
            <a:off x="347664" y="797277"/>
            <a:ext cx="6110286" cy="676681"/>
          </a:xfrm>
          <a:prstGeom prst="rect">
            <a:avLst/>
          </a:prstGeom>
          <a:solidFill>
            <a:schemeClr val="tx1"/>
          </a:solidFill>
        </p:spPr>
        <p:txBody>
          <a:bodyPr wrap="square" anchor="ctr" anchorCtr="0">
            <a:noAutofit/>
          </a:bodyPr>
          <a:lstStyle/>
          <a:p>
            <a:r>
              <a:rPr lang="en-US" sz="2800" b="1" dirty="0">
                <a:solidFill>
                  <a:schemeClr val="bg1"/>
                </a:solidFill>
                <a:latin typeface="Encode Sans" pitchFamily="2" charset="0"/>
              </a:rPr>
              <a:t>Quiz rules</a:t>
            </a:r>
          </a:p>
        </p:txBody>
      </p:sp>
      <p:sp>
        <p:nvSpPr>
          <p:cNvPr id="3" name="TextBox 6">
            <a:extLst>
              <a:ext uri="{FF2B5EF4-FFF2-40B4-BE49-F238E27FC236}">
                <a16:creationId xmlns:a16="http://schemas.microsoft.com/office/drawing/2014/main" id="{240CDC55-C7A6-409E-997D-3979E130DB7E}"/>
              </a:ext>
            </a:extLst>
          </p:cNvPr>
          <p:cNvSpPr txBox="1"/>
          <p:nvPr/>
        </p:nvSpPr>
        <p:spPr>
          <a:xfrm>
            <a:off x="616744" y="1902257"/>
            <a:ext cx="5765006" cy="4185761"/>
          </a:xfrm>
          <a:prstGeom prst="rect">
            <a:avLst/>
          </a:prstGeom>
          <a:solidFill>
            <a:schemeClr val="bg1"/>
          </a:solidFill>
        </p:spPr>
        <p:txBody>
          <a:bodyPr wrap="square">
            <a:spAutoFit/>
          </a:bodyPr>
          <a:lstStyle/>
          <a:p>
            <a:r>
              <a:rPr lang="en-US" sz="1400" dirty="0"/>
              <a:t>It’s now time to </a:t>
            </a:r>
            <a:r>
              <a:rPr lang="en-US" sz="1400" b="1" dirty="0">
                <a:solidFill>
                  <a:srgbClr val="243782"/>
                </a:solidFill>
              </a:rPr>
              <a:t>measure</a:t>
            </a:r>
            <a:r>
              <a:rPr lang="en-US" sz="1400" dirty="0"/>
              <a:t> to what extent you </a:t>
            </a:r>
            <a:r>
              <a:rPr lang="en-US" sz="1400" b="1" dirty="0">
                <a:solidFill>
                  <a:srgbClr val="243782"/>
                </a:solidFill>
              </a:rPr>
              <a:t>understand</a:t>
            </a:r>
            <a:r>
              <a:rPr lang="en-US" sz="1400" dirty="0"/>
              <a:t> the key concepts in this module, via a </a:t>
            </a:r>
            <a:r>
              <a:rPr lang="en-US" sz="1400" b="1" dirty="0">
                <a:solidFill>
                  <a:srgbClr val="243782"/>
                </a:solidFill>
              </a:rPr>
              <a:t>quiz</a:t>
            </a:r>
            <a:r>
              <a:rPr lang="en-US" sz="1400" dirty="0"/>
              <a:t>.</a:t>
            </a:r>
          </a:p>
          <a:p>
            <a:endParaRPr lang="en-US" sz="1400" dirty="0"/>
          </a:p>
          <a:p>
            <a:pPr marL="361950" lvl="1" indent="-361950">
              <a:buFont typeface="Courier New" panose="02070309020205020404" pitchFamily="49" charset="0"/>
              <a:buChar char="o"/>
              <a:tabLst>
                <a:tab pos="361950" algn="l"/>
              </a:tabLst>
            </a:pPr>
            <a:r>
              <a:rPr lang="en-US" sz="1400" dirty="0"/>
              <a:t>You’ll need to answer </a:t>
            </a:r>
            <a:r>
              <a:rPr lang="en-US" sz="1400" b="1" dirty="0">
                <a:solidFill>
                  <a:srgbClr val="243782"/>
                </a:solidFill>
              </a:rPr>
              <a:t>10 questions </a:t>
            </a:r>
            <a:r>
              <a:rPr lang="en-US" sz="1400" dirty="0"/>
              <a:t>and obtain a </a:t>
            </a:r>
            <a:r>
              <a:rPr lang="en-US" sz="1400" b="1" dirty="0">
                <a:solidFill>
                  <a:srgbClr val="243782"/>
                </a:solidFill>
              </a:rPr>
              <a:t>minimum score of 80%</a:t>
            </a:r>
            <a:r>
              <a:rPr lang="en-US" sz="1400" dirty="0"/>
              <a:t> to pass this training module.</a:t>
            </a:r>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r>
              <a:rPr lang="en-US" sz="1400" dirty="0"/>
              <a:t>You have </a:t>
            </a:r>
            <a:r>
              <a:rPr lang="en-US" sz="1400" b="1" dirty="0">
                <a:solidFill>
                  <a:srgbClr val="243782"/>
                </a:solidFill>
              </a:rPr>
              <a:t>two goes</a:t>
            </a:r>
            <a:r>
              <a:rPr lang="en-US" sz="1400" dirty="0"/>
              <a:t>. If you </a:t>
            </a:r>
            <a:r>
              <a:rPr lang="en-US" sz="1400" b="1" dirty="0">
                <a:solidFill>
                  <a:srgbClr val="243782"/>
                </a:solidFill>
              </a:rPr>
              <a:t>don't pass </a:t>
            </a:r>
            <a:r>
              <a:rPr lang="en-US" sz="1400" dirty="0"/>
              <a:t>the first time, you can go back through the content by clicking on the “Review the course” button, or just have another go at the test by clicking on “Take the test again".</a:t>
            </a:r>
            <a:endParaRPr lang="fr-FR" sz="1400" dirty="0"/>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r>
              <a:rPr lang="en-US" sz="1400" dirty="0"/>
              <a:t>If you </a:t>
            </a:r>
            <a:r>
              <a:rPr lang="en-US" sz="1400" b="1" dirty="0">
                <a:solidFill>
                  <a:srgbClr val="243782"/>
                </a:solidFill>
              </a:rPr>
              <a:t>don't pass </a:t>
            </a:r>
            <a:r>
              <a:rPr lang="en-US" sz="1400" dirty="0"/>
              <a:t>the second time, the quiz will no longer be available and you’ll have to </a:t>
            </a:r>
            <a:r>
              <a:rPr lang="en-US" sz="1400" b="1" dirty="0">
                <a:solidFill>
                  <a:srgbClr val="243782"/>
                </a:solidFill>
              </a:rPr>
              <a:t>go back over the module</a:t>
            </a:r>
            <a:r>
              <a:rPr lang="en-US" sz="1400" dirty="0"/>
              <a:t> before returning to the quiz.</a:t>
            </a:r>
          </a:p>
          <a:p>
            <a:pPr marL="361950" lvl="1" indent="-361950">
              <a:buFont typeface="Courier New" panose="02070309020205020404" pitchFamily="49" charset="0"/>
              <a:buChar char="o"/>
              <a:tabLst>
                <a:tab pos="361950" algn="l"/>
              </a:tabLst>
            </a:pPr>
            <a:endParaRPr lang="en-US" sz="1400" dirty="0"/>
          </a:p>
          <a:p>
            <a:pPr marL="361950" lvl="1" indent="-361950">
              <a:buFont typeface="Courier New" panose="02070309020205020404" pitchFamily="49" charset="0"/>
              <a:buChar char="o"/>
              <a:tabLst>
                <a:tab pos="361950" algn="l"/>
              </a:tabLst>
            </a:pPr>
            <a:r>
              <a:rPr lang="en-US" sz="1400" dirty="0"/>
              <a:t>After each question, click on the </a:t>
            </a:r>
            <a:r>
              <a:rPr lang="en-US" sz="1400" b="1" dirty="0">
                <a:solidFill>
                  <a:srgbClr val="243782"/>
                </a:solidFill>
              </a:rPr>
              <a:t>“SUBMIT” </a:t>
            </a:r>
            <a:r>
              <a:rPr lang="en-US" sz="1400" dirty="0"/>
              <a:t>button to save your </a:t>
            </a:r>
            <a:r>
              <a:rPr lang="en-US" sz="1400" b="1" dirty="0">
                <a:solidFill>
                  <a:srgbClr val="243782"/>
                </a:solidFill>
              </a:rPr>
              <a:t>answer</a:t>
            </a:r>
            <a:r>
              <a:rPr lang="en-US" sz="1400" dirty="0"/>
              <a:t> and move to the next question.</a:t>
            </a:r>
          </a:p>
          <a:p>
            <a:pPr marL="361950" lvl="1" indent="-361950">
              <a:buFont typeface="Courier New" panose="02070309020205020404" pitchFamily="49" charset="0"/>
              <a:buChar char="o"/>
              <a:tabLst>
                <a:tab pos="361950" algn="l"/>
              </a:tabLst>
            </a:pPr>
            <a:endParaRPr lang="en-US" sz="1400" b="1" dirty="0">
              <a:solidFill>
                <a:srgbClr val="243782"/>
              </a:solidFill>
            </a:endParaRPr>
          </a:p>
          <a:p>
            <a:pPr marL="361950" lvl="1" indent="-361950">
              <a:buFont typeface="Courier New" panose="02070309020205020404" pitchFamily="49" charset="0"/>
              <a:buChar char="o"/>
              <a:tabLst>
                <a:tab pos="361950" algn="l"/>
              </a:tabLst>
            </a:pPr>
            <a:endParaRPr lang="en-US" sz="1400" dirty="0"/>
          </a:p>
        </p:txBody>
      </p:sp>
      <p:sp>
        <p:nvSpPr>
          <p:cNvPr id="4" name="TextBox 1">
            <a:extLst>
              <a:ext uri="{FF2B5EF4-FFF2-40B4-BE49-F238E27FC236}">
                <a16:creationId xmlns:a16="http://schemas.microsoft.com/office/drawing/2014/main" id="{6DA814C6-F019-DC97-3380-67413C8B5CC0}"/>
              </a:ext>
            </a:extLst>
          </p:cNvPr>
          <p:cNvSpPr txBox="1"/>
          <p:nvPr/>
        </p:nvSpPr>
        <p:spPr>
          <a:xfrm>
            <a:off x="942975" y="6409123"/>
            <a:ext cx="9647688" cy="307777"/>
          </a:xfrm>
          <a:prstGeom prst="rect">
            <a:avLst/>
          </a:prstGeom>
          <a:solidFill>
            <a:schemeClr val="tx1"/>
          </a:solidFill>
        </p:spPr>
        <p:txBody>
          <a:bodyPr wrap="square" rtlCol="0">
            <a:spAutoFit/>
          </a:bodyPr>
          <a:lstStyle/>
          <a:p>
            <a:r>
              <a:rPr lang="en-US" sz="1400" i="1" dirty="0">
                <a:solidFill>
                  <a:schemeClr val="bg1"/>
                </a:solidFill>
              </a:rPr>
              <a:t>Click on “NEXT” to start the quiz</a:t>
            </a:r>
          </a:p>
        </p:txBody>
      </p:sp>
      <p:sp>
        <p:nvSpPr>
          <p:cNvPr id="5" name="Title 1">
            <a:extLst>
              <a:ext uri="{FF2B5EF4-FFF2-40B4-BE49-F238E27FC236}">
                <a16:creationId xmlns:a16="http://schemas.microsoft.com/office/drawing/2014/main" id="{B90E5FAA-0B11-87D6-79C2-237FAFBFFECC}"/>
              </a:ext>
            </a:extLst>
          </p:cNvPr>
          <p:cNvSpPr txBox="1">
            <a:spLocks/>
          </p:cNvSpPr>
          <p:nvPr/>
        </p:nvSpPr>
        <p:spPr>
          <a:xfrm>
            <a:off x="4721703" y="187432"/>
            <a:ext cx="7452197" cy="4064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000" kern="1200">
                <a:solidFill>
                  <a:schemeClr val="bg1"/>
                </a:solidFill>
                <a:latin typeface="Encode Sans Expanded SemiBold" panose="00000705000000000000" pitchFamily="2" charset="0"/>
                <a:ea typeface="+mj-ea"/>
                <a:cs typeface="+mj-cs"/>
              </a:defRPr>
            </a:lvl1pPr>
          </a:lstStyle>
          <a:p>
            <a:r>
              <a:rPr lang="fr-FR" dirty="0"/>
              <a:t>LEARNING </a:t>
            </a:r>
            <a:r>
              <a:rPr lang="fr-FR" dirty="0" err="1"/>
              <a:t>ASSESSMENT</a:t>
            </a:r>
            <a:endParaRPr lang="fr-FR" dirty="0"/>
          </a:p>
        </p:txBody>
      </p:sp>
    </p:spTree>
    <p:extLst>
      <p:ext uri="{BB962C8B-B14F-4D97-AF65-F5344CB8AC3E}">
        <p14:creationId xmlns:p14="http://schemas.microsoft.com/office/powerpoint/2010/main" val="2207855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E578637-5B6C-8342-8A68-866023947B53}"/>
              </a:ext>
            </a:extLst>
          </p:cNvPr>
          <p:cNvSpPr txBox="1"/>
          <p:nvPr/>
        </p:nvSpPr>
        <p:spPr>
          <a:xfrm>
            <a:off x="1487604" y="2425547"/>
            <a:ext cx="4362273" cy="984885"/>
          </a:xfrm>
          <a:prstGeom prst="rect">
            <a:avLst/>
          </a:prstGeom>
          <a:noFill/>
          <a:ln>
            <a:solidFill>
              <a:srgbClr val="243782"/>
            </a:solidFill>
          </a:ln>
        </p:spPr>
        <p:txBody>
          <a:bodyPr wrap="square">
            <a:spAutoFit/>
          </a:bodyPr>
          <a:lstStyle/>
          <a:p>
            <a:pPr algn="ctr"/>
            <a:r>
              <a:rPr lang="en-US" sz="2000" b="1" dirty="0">
                <a:effectLst/>
              </a:rPr>
              <a:t>That’s the right answer. </a:t>
            </a:r>
          </a:p>
          <a:p>
            <a:endParaRPr lang="en-US" sz="2000" dirty="0">
              <a:effectLst/>
            </a:endParaRPr>
          </a:p>
          <a:p>
            <a:pPr algn="ctr"/>
            <a:r>
              <a:rPr lang="en-US" dirty="0"/>
              <a:t>Click on “NEXT” to continue the quiz.</a:t>
            </a:r>
            <a:endParaRPr lang="en-US" dirty="0">
              <a:effectLst/>
            </a:endParaRPr>
          </a:p>
        </p:txBody>
      </p:sp>
      <p:sp>
        <p:nvSpPr>
          <p:cNvPr id="5" name="ZoneTexte 5">
            <a:extLst>
              <a:ext uri="{FF2B5EF4-FFF2-40B4-BE49-F238E27FC236}">
                <a16:creationId xmlns:a16="http://schemas.microsoft.com/office/drawing/2014/main" id="{D7456D10-1E95-C92E-3F82-1F4CA55824BB}"/>
              </a:ext>
            </a:extLst>
          </p:cNvPr>
          <p:cNvSpPr txBox="1"/>
          <p:nvPr/>
        </p:nvSpPr>
        <p:spPr>
          <a:xfrm>
            <a:off x="6296626" y="2421264"/>
            <a:ext cx="4362274" cy="2215991"/>
          </a:xfrm>
          <a:prstGeom prst="rect">
            <a:avLst/>
          </a:prstGeom>
          <a:noFill/>
          <a:ln>
            <a:solidFill>
              <a:srgbClr val="243782"/>
            </a:solidFill>
          </a:ln>
        </p:spPr>
        <p:txBody>
          <a:bodyPr wrap="square">
            <a:spAutoFit/>
          </a:bodyPr>
          <a:lstStyle/>
          <a:p>
            <a:pPr algn="ctr"/>
            <a:r>
              <a:rPr lang="en-US" sz="2000" b="1" dirty="0">
                <a:effectLst/>
              </a:rPr>
              <a:t>Oh no!</a:t>
            </a:r>
          </a:p>
          <a:p>
            <a:pPr algn="ctr"/>
            <a:r>
              <a:rPr lang="en-US" sz="2000" dirty="0"/>
              <a:t>That’s not the right answer.</a:t>
            </a:r>
            <a:r>
              <a:rPr lang="fr-FR" sz="2000" dirty="0"/>
              <a:t> </a:t>
            </a:r>
            <a:endParaRPr lang="en-US" sz="2000" dirty="0"/>
          </a:p>
          <a:p>
            <a:endParaRPr lang="en-US" sz="2000" dirty="0"/>
          </a:p>
          <a:p>
            <a:r>
              <a:rPr lang="en-US" sz="2000" dirty="0">
                <a:effectLst/>
              </a:rPr>
              <a:t>The correct answer is: </a:t>
            </a:r>
          </a:p>
          <a:p>
            <a:pPr marL="342900" indent="-342900">
              <a:buFont typeface="Arial" panose="020B0604020202020204" pitchFamily="34" charset="0"/>
              <a:buChar char="•"/>
            </a:pPr>
            <a:r>
              <a:rPr lang="en-US" sz="2000" dirty="0"/>
              <a:t>xxx </a:t>
            </a:r>
          </a:p>
          <a:p>
            <a:pPr marL="342900" indent="-342900">
              <a:buFont typeface="Arial" panose="020B0604020202020204" pitchFamily="34" charset="0"/>
              <a:buChar char="•"/>
            </a:pPr>
            <a:endParaRPr lang="en-US" sz="2000" dirty="0">
              <a:effectLst/>
            </a:endParaRPr>
          </a:p>
          <a:p>
            <a:pPr algn="ctr"/>
            <a:r>
              <a:rPr lang="en-US" dirty="0"/>
              <a:t>Click on “NEXT” to continue the quiz.</a:t>
            </a:r>
            <a:endParaRPr lang="en-US" dirty="0">
              <a:effectLst/>
            </a:endParaRPr>
          </a:p>
        </p:txBody>
      </p:sp>
      <p:sp>
        <p:nvSpPr>
          <p:cNvPr id="8" name="Rectangle: Rounded Corners 67">
            <a:extLst>
              <a:ext uri="{FF2B5EF4-FFF2-40B4-BE49-F238E27FC236}">
                <a16:creationId xmlns:a16="http://schemas.microsoft.com/office/drawing/2014/main" id="{80D9367A-AE43-4B69-8372-EE22E6A79823}"/>
              </a:ext>
            </a:extLst>
          </p:cNvPr>
          <p:cNvSpPr/>
          <p:nvPr/>
        </p:nvSpPr>
        <p:spPr>
          <a:xfrm>
            <a:off x="5030682" y="5626286"/>
            <a:ext cx="1939235" cy="302805"/>
          </a:xfrm>
          <a:prstGeom prst="roundRect">
            <a:avLst/>
          </a:prstGeom>
          <a:solidFill>
            <a:srgbClr val="2437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NEXT</a:t>
            </a:r>
            <a:endParaRPr lang="en-US" dirty="0"/>
          </a:p>
        </p:txBody>
      </p:sp>
    </p:spTree>
    <p:custDataLst>
      <p:tags r:id="rId1"/>
    </p:custDataLst>
    <p:extLst>
      <p:ext uri="{BB962C8B-B14F-4D97-AF65-F5344CB8AC3E}">
        <p14:creationId xmlns:p14="http://schemas.microsoft.com/office/powerpoint/2010/main" val="20297794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S_UNIQUEID" val="2144"/>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S_UNIQUEID" val="2147"/>
</p:tagLst>
</file>

<file path=ppt/tags/tag71.xml><?xml version="1.0" encoding="utf-8"?>
<p:tagLst xmlns:a="http://schemas.openxmlformats.org/drawingml/2006/main" xmlns:r="http://schemas.openxmlformats.org/officeDocument/2006/relationships" xmlns:p="http://schemas.openxmlformats.org/presentationml/2006/main">
  <p:tag name="AS_UNIQUEID" val="2150"/>
</p:tagLst>
</file>

<file path=ppt/tags/tag72.xml><?xml version="1.0" encoding="utf-8"?>
<p:tagLst xmlns:a="http://schemas.openxmlformats.org/drawingml/2006/main" xmlns:r="http://schemas.openxmlformats.org/officeDocument/2006/relationships" xmlns:p="http://schemas.openxmlformats.org/presentationml/2006/main">
  <p:tag name="AS_UNIQUEID" val="2150"/>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S_UNIQUEID" val="2144"/>
</p:tagLst>
</file>

<file path=ppt/tags/tag75.xml><?xml version="1.0" encoding="utf-8"?>
<p:tagLst xmlns:a="http://schemas.openxmlformats.org/drawingml/2006/main" xmlns:r="http://schemas.openxmlformats.org/officeDocument/2006/relationships" xmlns:p="http://schemas.openxmlformats.org/presentationml/2006/main">
  <p:tag name="AS_UNIQUEID" val="2147"/>
</p:tagLst>
</file>

<file path=ppt/tags/tag76.xml><?xml version="1.0" encoding="utf-8"?>
<p:tagLst xmlns:a="http://schemas.openxmlformats.org/drawingml/2006/main" xmlns:r="http://schemas.openxmlformats.org/officeDocument/2006/relationships" xmlns:p="http://schemas.openxmlformats.org/presentationml/2006/main">
  <p:tag name="AS_UNIQUEID" val="2150"/>
</p:tagLst>
</file>

<file path=ppt/tags/tag77.xml><?xml version="1.0" encoding="utf-8"?>
<p:tagLst xmlns:a="http://schemas.openxmlformats.org/drawingml/2006/main" xmlns:r="http://schemas.openxmlformats.org/officeDocument/2006/relationships" xmlns:p="http://schemas.openxmlformats.org/presentationml/2006/main">
  <p:tag name="AS_UNIQUEID" val="2150"/>
</p:tagLst>
</file>

<file path=ppt/tags/tag78.xml><?xml version="1.0" encoding="utf-8"?>
<p:tagLst xmlns:a="http://schemas.openxmlformats.org/drawingml/2006/main" xmlns:r="http://schemas.openxmlformats.org/officeDocument/2006/relationships" xmlns:p="http://schemas.openxmlformats.org/presentationml/2006/main">
  <p:tag name="AS_UNIQUEID" val="2143"/>
</p:tagLst>
</file>

<file path=ppt/tags/tag79.xml><?xml version="1.0" encoding="utf-8"?>
<p:tagLst xmlns:a="http://schemas.openxmlformats.org/drawingml/2006/main" xmlns:r="http://schemas.openxmlformats.org/officeDocument/2006/relationships" xmlns:p="http://schemas.openxmlformats.org/presentationml/2006/main">
  <p:tag name="AS_UNIQUEID" val="2146"/>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S_UNIQUEID" val="2149"/>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ellantis">
      <a:majorFont>
        <a:latin typeface="Encode Sans Expanded Black"/>
        <a:ea typeface=""/>
        <a:cs typeface=""/>
      </a:majorFont>
      <a:minorFont>
        <a:latin typeface="Encode Sans Expanded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33678E77F19E4DA725C3904037C8BB" ma:contentTypeVersion="3" ma:contentTypeDescription="Create a new document." ma:contentTypeScope="" ma:versionID="6c657c55b61af95bbd4385a622f77e7a">
  <xsd:schema xmlns:xsd="http://www.w3.org/2001/XMLSchema" xmlns:xs="http://www.w3.org/2001/XMLSchema" xmlns:p="http://schemas.microsoft.com/office/2006/metadata/properties" xmlns:ns2="819a008f-2eb7-4cb0-9fa6-9f1ec8abd8f2" targetNamespace="http://schemas.microsoft.com/office/2006/metadata/properties" ma:root="true" ma:fieldsID="1a09c68913aa78e0ac10436601be9551" ns2:_="">
    <xsd:import namespace="819a008f-2eb7-4cb0-9fa6-9f1ec8abd8f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a008f-2eb7-4cb0-9fa6-9f1ec8abd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1B47F1-56C5-4551-A06F-50A17CE68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9a008f-2eb7-4cb0-9fa6-9f1ec8abd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1A8348-4D89-43D3-920C-EEE0F120E6BD}">
  <ds:schemaRefs>
    <ds:schemaRef ds:uri="http://schemas.microsoft.com/office/2006/documentManagement/types"/>
    <ds:schemaRef ds:uri="http://purl.org/dc/dcmitype/"/>
    <ds:schemaRef ds:uri="http://schemas.microsoft.com/office/infopath/2007/PartnerControls"/>
    <ds:schemaRef ds:uri="819a008f-2eb7-4cb0-9fa6-9f1ec8abd8f2"/>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F53A45-2129-44EA-8BEA-606510DC44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767</TotalTime>
  <Words>8440</Words>
  <Application>Microsoft Office PowerPoint</Application>
  <PresentationFormat>Grand écran</PresentationFormat>
  <Paragraphs>1551</Paragraphs>
  <Slides>110</Slides>
  <Notes>1</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110</vt:i4>
      </vt:variant>
    </vt:vector>
  </HeadingPairs>
  <TitlesOfParts>
    <vt:vector size="124" baseType="lpstr">
      <vt:lpstr>Arial</vt:lpstr>
      <vt:lpstr>Calibri</vt:lpstr>
      <vt:lpstr>Citroen</vt:lpstr>
      <vt:lpstr>Courier New</vt:lpstr>
      <vt:lpstr>Encode Sans</vt:lpstr>
      <vt:lpstr>Encode Sans Expanded</vt:lpstr>
      <vt:lpstr>Encode Sans Expanded Black</vt:lpstr>
      <vt:lpstr>Encode Sans Expanded ExtraLight</vt:lpstr>
      <vt:lpstr>Encode Sans Expanded Medium</vt:lpstr>
      <vt:lpstr>Encode Sans Expanded SemiBold</vt:lpstr>
      <vt:lpstr>Hyundai Sans Head</vt:lpstr>
      <vt:lpstr>Nissan Brand Light</vt:lpstr>
      <vt:lpstr>Wingdings</vt:lpstr>
      <vt:lpstr>Thème Office</vt:lpstr>
      <vt:lpstr>Présentation PowerPoint</vt:lpstr>
      <vt:lpstr>Présentation PowerPoint</vt:lpstr>
      <vt:lpstr>Présentation PowerPoint</vt:lpstr>
      <vt:lpstr>Présentation PowerPoint</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01 - Recent developments in the automotive sector</vt:lpstr>
      <vt:lpstr>Présentation PowerPoint</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02 - The Stellantis strategy</vt:lpstr>
      <vt:lpstr>Présentation PowerPoint</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03 - The B2B market and customer expectations</vt:lpstr>
      <vt:lpstr>Présentation PowerPoint</vt:lpstr>
      <vt:lpstr>Conclusion</vt:lpstr>
      <vt:lpstr>Conclusion</vt:lpstr>
      <vt:lpstr>Conclusion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M1​ CC500490W01 - Le Marché, les clients BtoB et la mobilité</dc:title>
  <dc:creator>Rudy Braeckmans</dc:creator>
  <cp:lastModifiedBy>MAGALI LETELLIER</cp:lastModifiedBy>
  <cp:revision>473</cp:revision>
  <cp:lastPrinted>2022-03-02T14:47:23Z</cp:lastPrinted>
  <dcterms:created xsi:type="dcterms:W3CDTF">2022-02-03T09:29:16Z</dcterms:created>
  <dcterms:modified xsi:type="dcterms:W3CDTF">2025-11-19T08:11:41Z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0x0101001333678E77F19E4DA725C3904037C8BB</vt:lpwstr>
  </property>
  <property fmtid="{D5CDD505-2E9C-101B-9397-08002B2CF9AE}" pid="3" name="MSIP_Label_2fd53d93-3f4c-4b90-b511-bd6bdbb4fba9_Enabled">
    <vt:lpwstr>true</vt:lpwstr>
  </property>
  <property fmtid="{D5CDD505-2E9C-101B-9397-08002B2CF9AE}" pid="4" name="MSIP_Label_2fd53d93-3f4c-4b90-b511-bd6bdbb4fba9_SetDate">
    <vt:lpwstr>2022-03-23T13:11:57Z</vt:lpwstr>
  </property>
  <property fmtid="{D5CDD505-2E9C-101B-9397-08002B2CF9AE}" pid="5" name="MSIP_Label_2fd53d93-3f4c-4b90-b511-bd6bdbb4fba9_Method">
    <vt:lpwstr>Standard</vt:lpwstr>
  </property>
  <property fmtid="{D5CDD505-2E9C-101B-9397-08002B2CF9AE}" pid="6" name="MSIP_Label_2fd53d93-3f4c-4b90-b511-bd6bdbb4fba9_Name">
    <vt:lpwstr>2fd53d93-3f4c-4b90-b511-bd6bdbb4fba9</vt:lpwstr>
  </property>
  <property fmtid="{D5CDD505-2E9C-101B-9397-08002B2CF9AE}" pid="7" name="MSIP_Label_2fd53d93-3f4c-4b90-b511-bd6bdbb4fba9_SiteId">
    <vt:lpwstr>d852d5cd-724c-4128-8812-ffa5db3f8507</vt:lpwstr>
  </property>
  <property fmtid="{D5CDD505-2E9C-101B-9397-08002B2CF9AE}" pid="8" name="MSIP_Label_2fd53d93-3f4c-4b90-b511-bd6bdbb4fba9_ActionId">
    <vt:lpwstr>73db8980-d027-4fba-97ec-689d5c56e0c9</vt:lpwstr>
  </property>
  <property fmtid="{D5CDD505-2E9C-101B-9397-08002B2CF9AE}" pid="9" name="MSIP_Label_2fd53d93-3f4c-4b90-b511-bd6bdbb4fba9_ContentBits">
    <vt:lpwstr>0</vt:lpwstr>
  </property>
  <property fmtid="{D5CDD505-2E9C-101B-9397-08002B2CF9AE}" pid="10" name="MediaServiceImageTags">
    <vt:lpwstr/>
  </property>
  <property fmtid="{D5CDD505-2E9C-101B-9397-08002B2CF9AE}" pid="11" name="ArticulateGUID">
    <vt:lpwstr>6EBF96AE-DD26-43A3-B743-5518E0E979EE</vt:lpwstr>
  </property>
  <property fmtid="{D5CDD505-2E9C-101B-9397-08002B2CF9AE}" pid="12" name="ArticulatePath">
    <vt:lpwstr>M1 EL Marché V7_2022_9_19_K</vt:lpwstr>
  </property>
</Properties>
</file>