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sldIdLst>
    <p:sldId id="2134805907" r:id="rId5"/>
    <p:sldId id="2134805788" r:id="rId6"/>
    <p:sldId id="2134805789" r:id="rId7"/>
    <p:sldId id="2134805899" r:id="rId8"/>
    <p:sldId id="2134806222" r:id="rId9"/>
    <p:sldId id="2134806223" r:id="rId10"/>
    <p:sldId id="2134806224" r:id="rId11"/>
    <p:sldId id="2134806225" r:id="rId12"/>
    <p:sldId id="2134806226" r:id="rId13"/>
    <p:sldId id="2134806227" r:id="rId14"/>
    <p:sldId id="2134806228" r:id="rId15"/>
    <p:sldId id="2134806061" r:id="rId16"/>
    <p:sldId id="2134806155" r:id="rId17"/>
    <p:sldId id="2134806156" r:id="rId18"/>
    <p:sldId id="2134806157" r:id="rId19"/>
    <p:sldId id="2134806261" r:id="rId20"/>
    <p:sldId id="2134806161" r:id="rId21"/>
    <p:sldId id="2134806162" r:id="rId22"/>
    <p:sldId id="2134806163" r:id="rId23"/>
    <p:sldId id="2134806231" r:id="rId24"/>
    <p:sldId id="2134806171" r:id="rId25"/>
    <p:sldId id="2134806172" r:id="rId26"/>
    <p:sldId id="2134806173" r:id="rId27"/>
    <p:sldId id="2134806174" r:id="rId28"/>
    <p:sldId id="2134806175" r:id="rId29"/>
    <p:sldId id="2134806176" r:id="rId30"/>
    <p:sldId id="2134806177" r:id="rId31"/>
    <p:sldId id="2134806178" r:id="rId32"/>
    <p:sldId id="2134806233" r:id="rId33"/>
    <p:sldId id="2134806234" r:id="rId34"/>
    <p:sldId id="2134806238" r:id="rId35"/>
    <p:sldId id="2134806239" r:id="rId36"/>
    <p:sldId id="2134806240" r:id="rId37"/>
    <p:sldId id="2134806241" r:id="rId38"/>
    <p:sldId id="2134806242" r:id="rId39"/>
    <p:sldId id="2134806243" r:id="rId40"/>
    <p:sldId id="2134806244" r:id="rId41"/>
    <p:sldId id="2134806245" r:id="rId42"/>
    <p:sldId id="2134806246" r:id="rId43"/>
    <p:sldId id="2134806198" r:id="rId44"/>
    <p:sldId id="2134806263" r:id="rId45"/>
    <p:sldId id="2134806262" r:id="rId46"/>
    <p:sldId id="2134806253" r:id="rId47"/>
    <p:sldId id="2134806249" r:id="rId48"/>
    <p:sldId id="2134806250" r:id="rId49"/>
    <p:sldId id="2134806254" r:id="rId50"/>
    <p:sldId id="2134806168" r:id="rId51"/>
    <p:sldId id="2134806259" r:id="rId52"/>
    <p:sldId id="2134806260" r:id="rId53"/>
    <p:sldId id="2134806058" r:id="rId54"/>
    <p:sldId id="2134805780" r:id="rId55"/>
    <p:sldId id="2134805821" r:id="rId56"/>
    <p:sldId id="2134805822" r:id="rId57"/>
    <p:sldId id="2134806191" r:id="rId58"/>
    <p:sldId id="2134806194" r:id="rId59"/>
    <p:sldId id="2134806206" r:id="rId60"/>
    <p:sldId id="2134806207" r:id="rId61"/>
    <p:sldId id="2134806209" r:id="rId62"/>
    <p:sldId id="2134806216" r:id="rId63"/>
    <p:sldId id="2134806218" r:id="rId64"/>
    <p:sldId id="2134806059" r:id="rId65"/>
  </p:sldIdLst>
  <p:sldSz cx="12192000" cy="6858000"/>
  <p:notesSz cx="6669088" cy="9926638"/>
  <p:custDataLst>
    <p:tags r:id="rId6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A2560C-622C-3D4F-67C6-DE5FB11CE771}" name="Rudy Braeckmans" initials="RB" userId="S::r.braeckmans@eurofleet-consult.com::5fae23d2-36e9-4a0f-9dc7-0af3ec8e41dd" providerId="AD"/>
  <p188:author id="{78095E1F-0469-0A3B-C709-180DE09B805D}" name="Rudy BRAECKMANS" initials="RB" userId="S::rudy.braeckmans@gphprojets.be::f17abbfa-9a91-43c6-8084-e2597b343f0c" providerId="AD"/>
  <p188:author id="{8693AE22-E405-916B-9C14-A69E627C1785}" name="Arnaud Desmedt" initials="AD" userId="Arnaud Desmedt" providerId="None"/>
  <p188:author id="{A7119660-C737-603D-D87B-19FCCBA7CB57}" name="MALORIE ABSIL" initials="MA" userId="S::U217492@inetpsa.com::9936b434-71e2-4a6c-9640-2b2ce2cabf7f" providerId="AD"/>
  <p188:author id="{13F3A873-5E73-AF47-5168-60E826C34ABE}" name="Administrator" initials="A" userId="Administrator" providerId="None"/>
  <p188:author id="{B1A9EC7E-4C4D-0526-DE66-DCCE0570207B}" name="Rudy Braeckmans" initials="RB" userId="Rudy Braeckmans" providerId="None"/>
  <p188:author id="{28708A81-5424-E5DE-73A0-5823A6E079DA}" name="Arnaud Desmedt" initials="AD" userId="S::a.desmedt@eurofleet-consult.com::cbea870f-87d6-4388-9cd2-f7b24845f136" providerId="AD"/>
  <p188:author id="{049B66D2-E6D6-BEF4-C370-945EABA2132A}" name="MAUD LECHAT" initials="ML" userId="S::J504542@inetpsa.com::3610028c-8d41-47a3-93ee-bdebc608ac02" providerId="AD"/>
  <p188:author id="{5F5F53D8-7E4E-4681-2BC0-D44B4E168D51}" name="Rudy BRAECKMANS" initials="RB" userId="Rudy BRAECKMAN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782"/>
    <a:srgbClr val="FFC000"/>
    <a:srgbClr val="F0F0F0"/>
    <a:srgbClr val="E7E6E6"/>
    <a:srgbClr val="D0CECE"/>
    <a:srgbClr val="000000"/>
    <a:srgbClr val="70AD47"/>
    <a:srgbClr val="1D4999"/>
    <a:srgbClr val="010101"/>
    <a:srgbClr val="66A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858" autoAdjust="0"/>
    <p:restoredTop sz="95775" autoAdjust="0"/>
  </p:normalViewPr>
  <p:slideViewPr>
    <p:cSldViewPr snapToGrid="0">
      <p:cViewPr>
        <p:scale>
          <a:sx n="60" d="100"/>
          <a:sy n="60" d="100"/>
        </p:scale>
        <p:origin x="36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9955433328013E-2"/>
          <c:y val="0.10102509751524"/>
          <c:w val="0.98700439296928899"/>
          <c:h val="0.77718714611822404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PV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FA-4E54-AB30-4D266A8E9B7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FA-4E54-AB30-4D266A8E9B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AFA-4E54-AB30-4D266A8E9B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AFA-4E54-AB30-4D266A8E9B7D}"/>
              </c:ext>
            </c:extLst>
          </c:dPt>
          <c:dLbls>
            <c:dLbl>
              <c:idx val="0"/>
              <c:layout>
                <c:manualLayout>
                  <c:x val="-6.7566184986474501E-2"/>
                  <c:y val="3.2448896544760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32117060154778"/>
                      <c:h val="9.90860887843175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FA-4E54-AB30-4D266A8E9B7D}"/>
                </c:ext>
              </c:extLst>
            </c:dLbl>
            <c:dLbl>
              <c:idx val="1"/>
              <c:layout>
                <c:manualLayout>
                  <c:x val="-0.10956853404705499"/>
                  <c:y val="-0.1089187555229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FA-4E54-AB30-4D266A8E9B7D}"/>
                </c:ext>
              </c:extLst>
            </c:dLbl>
            <c:dLbl>
              <c:idx val="2"/>
              <c:layout>
                <c:manualLayout>
                  <c:x val="5.9588996247232497E-2"/>
                  <c:y val="-0.2335558703573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52192115505022"/>
                      <c:h val="0.186514990652833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AFA-4E54-AB30-4D266A8E9B7D}"/>
                </c:ext>
              </c:extLst>
            </c:dLbl>
            <c:dLbl>
              <c:idx val="3"/>
              <c:layout>
                <c:manualLayout>
                  <c:x val="6.2368786141361099E-2"/>
                  <c:y val="3.9190077451413903E-2"/>
                </c:manualLayout>
              </c:layout>
              <c:tx>
                <c:rich>
                  <a:bodyPr/>
                  <a:lstStyle/>
                  <a:p>
                    <a:fld id="{40EDD0FF-4873-4BCA-A3E0-2AE25106F896}" type="VALUE">
                      <a:rPr lang="en-US" sz="1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34067926319709"/>
                      <c:h val="9.90860887843175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AFA-4E54-AB30-4D266A8E9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Cash payment</c:v>
                </c:pt>
                <c:pt idx="1">
                  <c:v>Conventional loans</c:v>
                </c:pt>
                <c:pt idx="2">
                  <c:v>Hire purchase</c:v>
                </c:pt>
                <c:pt idx="3">
                  <c:v>LTL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0.31</c:v>
                </c:pt>
                <c:pt idx="1">
                  <c:v>0.1</c:v>
                </c:pt>
                <c:pt idx="2">
                  <c:v>0.2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FA-4E54-AB30-4D266A8E9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511509987599906E-2"/>
          <c:y val="0.72435572596841202"/>
          <c:w val="0.66905460542739403"/>
          <c:h val="0.26588826890315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LCV</c:v>
                </c:pt>
              </c:strCache>
            </c:strRef>
          </c:tx>
          <c:dPt>
            <c:idx val="0"/>
            <c:bubble3D val="0"/>
            <c:spPr>
              <a:solidFill>
                <a:srgbClr val="66A9D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3E5-4F2A-9C75-80F9D3663F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3E5-4F2A-9C75-80F9D3663F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3E5-4F2A-9C75-80F9D3663F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3E5-4F2A-9C75-80F9D3663F41}"/>
              </c:ext>
            </c:extLst>
          </c:dPt>
          <c:dLbls>
            <c:dLbl>
              <c:idx val="2"/>
              <c:layout>
                <c:manualLayout>
                  <c:x val="0.229350100521068"/>
                  <c:y val="-0.123663286435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E5-4F2A-9C75-80F9D3663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Cash payment </c:v>
                </c:pt>
                <c:pt idx="1">
                  <c:v>Conventional loans</c:v>
                </c:pt>
                <c:pt idx="2">
                  <c:v>Hire purchase</c:v>
                </c:pt>
                <c:pt idx="3">
                  <c:v>LTL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0.35</c:v>
                </c:pt>
                <c:pt idx="1">
                  <c:v>0.16</c:v>
                </c:pt>
                <c:pt idx="2">
                  <c:v>0.23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E5-4F2A-9C75-80F9D3663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46266833728401"/>
          <c:y val="0.67257239299787797"/>
          <c:w val="0.53893495008663395"/>
          <c:h val="0.27293053957192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6136D-31C7-4429-B1C4-9E0B883B84CF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FB9A1-C0F9-4408-A52C-1E4088144B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65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FB9A1-C0F9-4408-A52C-1E4088144B2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15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FB9A1-C0F9-4408-A52C-1E4088144B2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95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FB9A1-C0F9-4408-A52C-1E4088144B2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16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FB9A1-C0F9-4408-A52C-1E4088144B2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3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25,000 sans apport au taux de 4,25% = 36 x 739,98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FB9A1-C0F9-4408-A52C-1E4088144B2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5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FB9A1-C0F9-4408-A52C-1E4088144B2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557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FB9A1-C0F9-4408-A52C-1E4088144B2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12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Taux = 3,53%</a:t>
            </a:r>
          </a:p>
          <a:p>
            <a:r>
              <a:rPr lang="fr-FR" dirty="0"/>
              <a:t>697-551= 146 </a:t>
            </a:r>
            <a:r>
              <a:rPr lang="fr-FR" dirty="0" err="1"/>
              <a:t>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FB9A1-C0F9-4408-A52C-1E4088144B26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6FD4DD-814C-4482-8EAC-498E70AE0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7AA358-EFE7-42F7-8211-89A3F7672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E9DE56A-CE80-4577-B5E6-36F156CEF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8"/>
            <a:ext cx="12192000" cy="68029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034672-7473-4D45-9DF3-5C2EB52016ED}"/>
              </a:ext>
            </a:extLst>
          </p:cNvPr>
          <p:cNvSpPr/>
          <p:nvPr userDrawn="1"/>
        </p:nvSpPr>
        <p:spPr>
          <a:xfrm>
            <a:off x="9549113" y="62253"/>
            <a:ext cx="2608162" cy="4701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DA61C-2EC1-4709-81E9-B998F87CEEB2}"/>
              </a:ext>
            </a:extLst>
          </p:cNvPr>
          <p:cNvSpPr/>
          <p:nvPr userDrawn="1"/>
        </p:nvSpPr>
        <p:spPr>
          <a:xfrm>
            <a:off x="1319515" y="2523282"/>
            <a:ext cx="8970379" cy="1599758"/>
          </a:xfrm>
          <a:prstGeom prst="rect">
            <a:avLst/>
          </a:prstGeom>
          <a:solidFill>
            <a:srgbClr val="243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64673-123C-4A8D-B5E4-D3834D7C4950}"/>
              </a:ext>
            </a:extLst>
          </p:cNvPr>
          <p:cNvSpPr txBox="1"/>
          <p:nvPr userDrawn="1"/>
        </p:nvSpPr>
        <p:spPr>
          <a:xfrm>
            <a:off x="5597235" y="6429775"/>
            <a:ext cx="1071418" cy="307777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pPr algn="ctr"/>
            <a:fld id="{F9B89A40-AD40-486A-9645-6A4043A2A57E}" type="slidenum">
              <a:rPr lang="fr-BE" sz="1400" smtClean="0">
                <a:solidFill>
                  <a:schemeClr val="bg1"/>
                </a:solidFill>
                <a:latin typeface="Encode Sans Expanded" panose="00000505000000000000" pitchFamily="2" charset="0"/>
              </a:rPr>
              <a:pPr algn="ctr"/>
              <a:t>‹#›</a:t>
            </a:fld>
            <a:r>
              <a:rPr lang="fr-BE" sz="1400">
                <a:solidFill>
                  <a:schemeClr val="bg1"/>
                </a:solidFill>
                <a:latin typeface="Encode Sans Expanded" panose="00000505000000000000" pitchFamily="2" charset="0"/>
              </a:rPr>
              <a:t> / N</a:t>
            </a:r>
            <a:endParaRPr lang="en-US" sz="1400">
              <a:solidFill>
                <a:schemeClr val="bg1"/>
              </a:solidFill>
              <a:latin typeface="Encode Sans Expanded" panose="00000505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A77AB8F-9EBA-AD41-B707-B818CE40B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40" y="6394145"/>
            <a:ext cx="706120" cy="3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9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5CF5E-7420-4AB6-B72B-B202F867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9FDBD3-1463-44A5-9E0E-E0DD3D746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AB5DC0-1542-4C07-836C-09596C62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7E414-0BB0-4808-8FE7-F691905C33A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EFC3E-1435-4BB1-86BB-79D6624D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B405C5-15DF-4242-A0E1-600E187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E7927-106A-4C4C-B854-0A50B10230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12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527F41-9561-4AF5-A8DF-8509F01F9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986FD9-A319-4285-B4C3-7F335B676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A83FC4-FA75-47E7-B466-15762954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7E414-0BB0-4808-8FE7-F691905C33A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85BED-C3AF-4660-B6D2-3E19CE63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8B0D44-406A-446C-9D3C-DB2A28D9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E7927-106A-4C4C-B854-0A50B10230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5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439" y="432555"/>
            <a:ext cx="10972800" cy="451849"/>
          </a:xfrm>
          <a:prstGeom prst="rect">
            <a:avLst/>
          </a:prstGeom>
        </p:spPr>
        <p:txBody>
          <a:bodyPr/>
          <a:lstStyle>
            <a:lvl1pPr algn="l">
              <a:defRPr lang="fr-FR" sz="2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40439" y="916075"/>
            <a:ext cx="10972800" cy="512116"/>
          </a:xfrm>
          <a:prstGeom prst="rect">
            <a:avLst/>
          </a:prstGeom>
        </p:spPr>
        <p:txBody>
          <a:bodyPr/>
          <a:lstStyle>
            <a:lvl1pPr algn="l">
              <a:defRPr lang="fr-FR" sz="1800" b="1" kern="1200" dirty="0" smtClean="0">
                <a:solidFill>
                  <a:srgbClr val="4C5356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2DB3-9094-482E-AC3E-2EBD1B8349C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31A08D-E17C-43E8-857C-BFEF6053721D}"/>
              </a:ext>
            </a:extLst>
          </p:cNvPr>
          <p:cNvSpPr txBox="1"/>
          <p:nvPr userDrawn="1"/>
        </p:nvSpPr>
        <p:spPr>
          <a:xfrm>
            <a:off x="9675962" y="6586963"/>
            <a:ext cx="10524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Fleet Solutions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62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E71579-99A7-133F-2D46-79D9775A6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478" y="0"/>
            <a:ext cx="64907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2CBFD-2004-8E1C-FD46-A6EF91E37C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02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27D0BB-8D23-67E1-3D6C-F4F20D571EB9}"/>
              </a:ext>
            </a:extLst>
          </p:cNvPr>
          <p:cNvSpPr/>
          <p:nvPr userDrawn="1"/>
        </p:nvSpPr>
        <p:spPr>
          <a:xfrm>
            <a:off x="6946900" y="63500"/>
            <a:ext cx="5194300" cy="485945"/>
          </a:xfrm>
          <a:prstGeom prst="rect">
            <a:avLst/>
          </a:prstGeom>
          <a:solidFill>
            <a:srgbClr val="243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7D3B5B-CDA2-4D91-A92A-8EE644FB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895" y="103272"/>
            <a:ext cx="7452197" cy="406400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bg1"/>
                </a:solidFill>
                <a:latin typeface="Encode Sans Expanded SemiBold" panose="00000705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4F817-8557-AEA3-0294-5595F380CB06}"/>
              </a:ext>
            </a:extLst>
          </p:cNvPr>
          <p:cNvSpPr/>
          <p:nvPr userDrawn="1"/>
        </p:nvSpPr>
        <p:spPr>
          <a:xfrm>
            <a:off x="0" y="600245"/>
            <a:ext cx="11575478" cy="62577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59FA0-F526-4B3D-A1FE-913DEBEC88A4}"/>
              </a:ext>
            </a:extLst>
          </p:cNvPr>
          <p:cNvSpPr/>
          <p:nvPr userDrawn="1"/>
        </p:nvSpPr>
        <p:spPr>
          <a:xfrm>
            <a:off x="177800" y="1253955"/>
            <a:ext cx="11239500" cy="500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55F40-D7EC-4E05-A3DC-7F2C0A4F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63F58A-23E9-4F6A-9B1E-8B20805E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532572-282B-4805-850C-CE32FDD9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7E414-0BB0-4808-8FE7-F691905C33A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92EC9A-0DBF-4E0B-AEC4-18E0CBB7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77D3CD-D5F5-4F7F-A475-1D397B95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E7927-106A-4C4C-B854-0A50B10230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58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3281C-7C70-4433-9C99-F2AD162B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7152F6-04C2-4DCC-AD1B-2BE3D3F54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097A9B-0497-4B46-BAB8-F2580961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E72BB0-7031-4496-95A0-00D2C4E1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7E414-0BB0-4808-8FE7-F691905C33A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48CE6F-1FE9-407C-8772-DA5603A2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4EC1D9-A1D8-4043-B1D7-4611BED8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E7927-106A-4C4C-B854-0A50B10230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6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12D17-6D40-4215-B8F1-6B12B07D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0A1781-ACD8-4293-943F-4A794873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2112B5-18D1-4EAD-9CDE-AC88E1F6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0DF800-7A98-4740-B81D-F6DBC1E20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B8E9B8-D4AA-46FA-8FA5-3E797C2F5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6033B4-C8A5-4844-AEEC-BB8A456D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7E414-0BB0-4808-8FE7-F691905C33A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56ADB3-B9E6-407F-BACA-2C7ED419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0736A9-1133-4B1B-9CE1-38A49B88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E7927-106A-4C4C-B854-0A50B10230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9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A2487-486B-4C55-84E3-284AD477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B271F6-6F33-42EA-9244-82F34A30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7E414-0BB0-4808-8FE7-F691905C33A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36C055-75A5-464A-8492-D5749389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FFC865-E48D-4538-A66D-192333F8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E7927-106A-4C4C-B854-0A50B10230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F9FAE8-4369-4F34-B3AC-04275C9F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7E414-0BB0-4808-8FE7-F691905C33A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6DAA40-96C8-42A7-B544-8C7E647F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E7F6DC-3543-4778-8DFE-FDEB814F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E7927-106A-4C4C-B854-0A50B10230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47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A335B-CD0F-401C-B696-74F73545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AAFAB-25B4-4707-9A3E-96F98B255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67C7C5-1925-4AFC-A7BE-523DA8636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FF8345-02CD-4C08-846D-31FE0415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7E414-0BB0-4808-8FE7-F691905C33A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5014AB-3E45-4D98-A165-210796FD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B8FB0F-9517-47CB-A327-AC320B32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E7927-106A-4C4C-B854-0A50B10230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1EEC8-725E-4F76-9006-AA096114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604637-FFAE-4686-B947-97C373EC5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E4D239-2761-4F3D-941F-AC43FD3A0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DA3B60-D396-4320-8696-AF1C8DDA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57E414-0BB0-4808-8FE7-F691905C33A6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EA0179-54B2-4D5A-A51A-21B84B16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AFA22-0F34-4704-AEB7-035CAFD9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E7927-106A-4C4C-B854-0A50B10230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2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727694-6CC5-4A0E-B5C9-1B4156A4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CE7C05-2629-439F-954F-B4E060CF8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91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1.jpe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41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42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9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60.png"/><Relationship Id="rId11" Type="http://schemas.openxmlformats.org/officeDocument/2006/relationships/image" Target="../media/image62.png"/><Relationship Id="rId5" Type="http://schemas.openxmlformats.org/officeDocument/2006/relationships/image" Target="../media/image21.png"/><Relationship Id="rId10" Type="http://schemas.openxmlformats.org/officeDocument/2006/relationships/image" Target="../media/image61.png"/><Relationship Id="rId4" Type="http://schemas.openxmlformats.org/officeDocument/2006/relationships/image" Target="../media/image15.png"/><Relationship Id="rId9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chart" Target="../charts/chart2.xml"/><Relationship Id="rId10" Type="http://schemas.openxmlformats.org/officeDocument/2006/relationships/image" Target="../media/image19.png"/><Relationship Id="rId4" Type="http://schemas.openxmlformats.org/officeDocument/2006/relationships/chart" Target="../charts/chart1.xml"/><Relationship Id="rId9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45204E1-FC1A-EB7F-71A9-912EAD04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589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CF487B-1C28-4AB5-9D6C-64C9E775B96A}"/>
              </a:ext>
            </a:extLst>
          </p:cNvPr>
          <p:cNvSpPr/>
          <p:nvPr/>
        </p:nvSpPr>
        <p:spPr>
          <a:xfrm>
            <a:off x="207817" y="1778252"/>
            <a:ext cx="6960637" cy="2466108"/>
          </a:xfrm>
          <a:prstGeom prst="rect">
            <a:avLst/>
          </a:prstGeom>
          <a:solidFill>
            <a:srgbClr val="243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72CF1-A053-46B4-8582-B6773BE67716}"/>
              </a:ext>
            </a:extLst>
          </p:cNvPr>
          <p:cNvSpPr txBox="1"/>
          <p:nvPr/>
        </p:nvSpPr>
        <p:spPr>
          <a:xfrm>
            <a:off x="435114" y="3246888"/>
            <a:ext cx="650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B2B Financial Products</a:t>
            </a:r>
          </a:p>
        </p:txBody>
      </p:sp>
      <p:sp>
        <p:nvSpPr>
          <p:cNvPr id="2" name="Rettangolo 1"/>
          <p:cNvSpPr/>
          <p:nvPr/>
        </p:nvSpPr>
        <p:spPr>
          <a:xfrm>
            <a:off x="660852" y="2122116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Encode Sans" pitchFamily="2" charset="0"/>
              </a:rPr>
              <a:t>Welcome to this training module</a:t>
            </a: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9A1AC690-E864-7130-4284-7B9AFC490812}"/>
              </a:ext>
            </a:extLst>
          </p:cNvPr>
          <p:cNvSpPr txBox="1"/>
          <p:nvPr/>
        </p:nvSpPr>
        <p:spPr>
          <a:xfrm>
            <a:off x="1788929" y="5785907"/>
            <a:ext cx="2715300" cy="584775"/>
          </a:xfrm>
          <a:prstGeom prst="rect">
            <a:avLst/>
          </a:prstGeom>
          <a:solidFill>
            <a:srgbClr val="243782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124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01 – Introduction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>
                <a:solidFill>
                  <a:schemeClr val="bg1"/>
                </a:solidFill>
              </a:rPr>
              <a:t>Drag the slider to the different icons</a:t>
            </a:r>
          </a:p>
        </p:txBody>
      </p:sp>
      <p:pic>
        <p:nvPicPr>
          <p:cNvPr id="2" name="Image 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F84B0C68-AD1A-E7F9-1C8A-1333126E5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5" y="1266263"/>
            <a:ext cx="11243742" cy="3360826"/>
          </a:xfrm>
          <a:prstGeom prst="rect">
            <a:avLst/>
          </a:prstGeom>
        </p:spPr>
      </p:pic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9483554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products, a sales tool towards B2B customers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937" y="4913843"/>
            <a:ext cx="569547" cy="52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0265E-1679-ECF0-D9D3-F44F40A69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135" y="4827288"/>
            <a:ext cx="686498" cy="678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D997B5-CC7E-E778-3A9F-4DBAA058E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723" y="4792932"/>
            <a:ext cx="1018630" cy="6787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23E450-5ACB-62FD-E014-7ED0CDF1C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217" y="4817182"/>
            <a:ext cx="735259" cy="6825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29C743-7FB8-7638-31B1-1D03CE8F6510}"/>
              </a:ext>
            </a:extLst>
          </p:cNvPr>
          <p:cNvSpPr/>
          <p:nvPr/>
        </p:nvSpPr>
        <p:spPr>
          <a:xfrm>
            <a:off x="407329" y="2421646"/>
            <a:ext cx="4490807" cy="1440901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EB0F0E-84BB-552B-DAAB-94BC9CBA7EB1}"/>
              </a:ext>
            </a:extLst>
          </p:cNvPr>
          <p:cNvSpPr txBox="1"/>
          <p:nvPr/>
        </p:nvSpPr>
        <p:spPr>
          <a:xfrm>
            <a:off x="920356" y="2685238"/>
            <a:ext cx="3473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>
                <a:solidFill>
                  <a:srgbClr val="243782"/>
                </a:solidFill>
                <a:latin typeface="+mj-lt"/>
              </a:rPr>
              <a:t>That’s what we’ll be looking at in this module.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59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3DCCA5-F0DB-484A-A201-703EC340C3B1}"/>
              </a:ext>
            </a:extLst>
          </p:cNvPr>
          <p:cNvSpPr txBox="1"/>
          <p:nvPr/>
        </p:nvSpPr>
        <p:spPr>
          <a:xfrm>
            <a:off x="184706" y="744458"/>
            <a:ext cx="465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Encode Sans Expanded Medium" panose="00000605000000000000" pitchFamily="2" charset="0"/>
              </a:rPr>
              <a:t>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06481-3191-9F1C-1522-B88AF3FEE62F}"/>
              </a:ext>
            </a:extLst>
          </p:cNvPr>
          <p:cNvSpPr/>
          <p:nvPr/>
        </p:nvSpPr>
        <p:spPr>
          <a:xfrm>
            <a:off x="161925" y="1141565"/>
            <a:ext cx="11334750" cy="52292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A11EC49A-9AFB-B7CE-9E5D-32542B873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76" y="1196151"/>
            <a:ext cx="1070230" cy="71348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3F4EC80-C46E-0064-8555-4E3A5E536B57}"/>
              </a:ext>
            </a:extLst>
          </p:cNvPr>
          <p:cNvSpPr/>
          <p:nvPr/>
        </p:nvSpPr>
        <p:spPr>
          <a:xfrm>
            <a:off x="3116807" y="1156836"/>
            <a:ext cx="7166904" cy="71348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0A2FAC-4FC2-696F-0BB6-1746037FF68A}"/>
              </a:ext>
            </a:extLst>
          </p:cNvPr>
          <p:cNvSpPr txBox="1"/>
          <p:nvPr/>
        </p:nvSpPr>
        <p:spPr>
          <a:xfrm>
            <a:off x="3930902" y="139192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41B65-48C2-A1C4-E977-C80F4E8EC370}"/>
              </a:ext>
            </a:extLst>
          </p:cNvPr>
          <p:cNvSpPr txBox="1"/>
          <p:nvPr/>
        </p:nvSpPr>
        <p:spPr>
          <a:xfrm>
            <a:off x="3116807" y="1243763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01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81DD75-BAF7-5926-FC70-19A8B76B986F}"/>
              </a:ext>
            </a:extLst>
          </p:cNvPr>
          <p:cNvSpPr/>
          <p:nvPr/>
        </p:nvSpPr>
        <p:spPr>
          <a:xfrm>
            <a:off x="3116807" y="2075789"/>
            <a:ext cx="7166904" cy="724807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D08584-2D2F-86C7-5640-F160AFFB1519}"/>
              </a:ext>
            </a:extLst>
          </p:cNvPr>
          <p:cNvSpPr txBox="1"/>
          <p:nvPr/>
        </p:nvSpPr>
        <p:spPr>
          <a:xfrm>
            <a:off x="3930902" y="2297271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Classic financing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949B9D-AD5C-E02F-784C-D9913D58F290}"/>
              </a:ext>
            </a:extLst>
          </p:cNvPr>
          <p:cNvSpPr txBox="1"/>
          <p:nvPr/>
        </p:nvSpPr>
        <p:spPr>
          <a:xfrm>
            <a:off x="3116807" y="2174161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02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41C7D-10F2-43E5-0A2D-3EB909FB1534}"/>
              </a:ext>
            </a:extLst>
          </p:cNvPr>
          <p:cNvSpPr/>
          <p:nvPr/>
        </p:nvSpPr>
        <p:spPr>
          <a:xfrm>
            <a:off x="3116807" y="3017342"/>
            <a:ext cx="7166904" cy="711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231579-9492-7235-C390-BE518C5D1AE0}"/>
              </a:ext>
            </a:extLst>
          </p:cNvPr>
          <p:cNvSpPr txBox="1"/>
          <p:nvPr/>
        </p:nvSpPr>
        <p:spPr>
          <a:xfrm>
            <a:off x="3930902" y="322360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Leasing products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7D9F21-C252-D943-FEA2-D484C797F13B}"/>
              </a:ext>
            </a:extLst>
          </p:cNvPr>
          <p:cNvSpPr txBox="1"/>
          <p:nvPr/>
        </p:nvSpPr>
        <p:spPr>
          <a:xfrm>
            <a:off x="3116807" y="3100495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03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1AF5FC9-7B67-026D-FB18-026C17F6625A}"/>
              </a:ext>
            </a:extLst>
          </p:cNvPr>
          <p:cNvSpPr/>
          <p:nvPr/>
        </p:nvSpPr>
        <p:spPr>
          <a:xfrm>
            <a:off x="3116807" y="5781435"/>
            <a:ext cx="7166904" cy="744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B28642-C5D0-9258-E565-5078AD9652EF}"/>
              </a:ext>
            </a:extLst>
          </p:cNvPr>
          <p:cNvSpPr txBox="1"/>
          <p:nvPr/>
        </p:nvSpPr>
        <p:spPr>
          <a:xfrm>
            <a:off x="3930902" y="603390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Learning assessment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A3B60F-6200-09B0-89FE-30C918D0F6B7}"/>
              </a:ext>
            </a:extLst>
          </p:cNvPr>
          <p:cNvSpPr/>
          <p:nvPr/>
        </p:nvSpPr>
        <p:spPr>
          <a:xfrm>
            <a:off x="3116807" y="4880441"/>
            <a:ext cx="7166904" cy="711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1D4F84-7E57-8568-BD31-14293AF10A30}"/>
              </a:ext>
            </a:extLst>
          </p:cNvPr>
          <p:cNvSpPr txBox="1"/>
          <p:nvPr/>
        </p:nvSpPr>
        <p:spPr>
          <a:xfrm>
            <a:off x="3930902" y="5086704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52" name="Picture 2" descr="Nos rédacteurs rédigent la conclusion optimale pour votre mémoire.">
            <a:extLst>
              <a:ext uri="{FF2B5EF4-FFF2-40B4-BE49-F238E27FC236}">
                <a16:creationId xmlns:a16="http://schemas.microsoft.com/office/drawing/2014/main" id="{28B6699B-60B7-8F1B-3550-7EEA0E01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b="16425"/>
          <a:stretch/>
        </p:blipFill>
        <p:spPr bwMode="auto">
          <a:xfrm>
            <a:off x="1760376" y="4872354"/>
            <a:ext cx="1070230" cy="7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972994B-8D64-B027-5CA2-A55D5DAEE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77" y="5788339"/>
            <a:ext cx="1070230" cy="7572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F9B0DC-381A-B919-2CEC-B973F815D3B5}"/>
              </a:ext>
            </a:extLst>
          </p:cNvPr>
          <p:cNvSpPr/>
          <p:nvPr/>
        </p:nvSpPr>
        <p:spPr>
          <a:xfrm>
            <a:off x="3116807" y="3959565"/>
            <a:ext cx="7166904" cy="711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3F66B3DC-DD44-A750-8611-1E4DE7C86D7A}"/>
              </a:ext>
            </a:extLst>
          </p:cNvPr>
          <p:cNvSpPr txBox="1"/>
          <p:nvPr/>
        </p:nvSpPr>
        <p:spPr>
          <a:xfrm>
            <a:off x="3930902" y="416582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Related services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45402541-050C-1F22-E2D6-50BDDE9C5100}"/>
              </a:ext>
            </a:extLst>
          </p:cNvPr>
          <p:cNvSpPr txBox="1"/>
          <p:nvPr/>
        </p:nvSpPr>
        <p:spPr>
          <a:xfrm>
            <a:off x="3116807" y="4042718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04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DEC170C-60C2-0195-52BC-557D0B6697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4"/>
          <a:stretch/>
        </p:blipFill>
        <p:spPr>
          <a:xfrm>
            <a:off x="1806948" y="3042689"/>
            <a:ext cx="1070230" cy="713488"/>
          </a:xfrm>
          <a:prstGeom prst="rect">
            <a:avLst/>
          </a:prstGeom>
        </p:spPr>
      </p:pic>
      <p:pic>
        <p:nvPicPr>
          <p:cNvPr id="28" name="Picture 2" descr="Comment calculer le TCO d'un véhicule ? | SIXT corporate">
            <a:extLst>
              <a:ext uri="{FF2B5EF4-FFF2-40B4-BE49-F238E27FC236}">
                <a16:creationId xmlns:a16="http://schemas.microsoft.com/office/drawing/2014/main" id="{EDE1743A-4B4C-C6DD-9A70-94B5F6031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5" b="18218"/>
          <a:stretch/>
        </p:blipFill>
        <p:spPr bwMode="auto">
          <a:xfrm>
            <a:off x="1760375" y="2092025"/>
            <a:ext cx="1115100" cy="6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DD93929-9E34-8FE5-2493-BF3F62BC6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8756" r="7367" b="1"/>
          <a:stretch/>
        </p:blipFill>
        <p:spPr bwMode="auto">
          <a:xfrm>
            <a:off x="1787599" y="3979900"/>
            <a:ext cx="1082659" cy="7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8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6D0871-C500-4BCB-87AA-9FFAD9127684}"/>
              </a:ext>
            </a:extLst>
          </p:cNvPr>
          <p:cNvSpPr/>
          <p:nvPr/>
        </p:nvSpPr>
        <p:spPr>
          <a:xfrm>
            <a:off x="178895" y="1804240"/>
            <a:ext cx="11230003" cy="4146394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EC49C-8CC6-41AA-B83F-A13598DD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574" y="3852356"/>
            <a:ext cx="419158" cy="4382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02 – </a:t>
            </a:r>
            <a:r>
              <a:rPr lang="en-GB" b="1" dirty="0">
                <a:latin typeface="Encode Sans Expanded Medium" panose="00000605000000000000" pitchFamily="2" charset="0"/>
              </a:rPr>
              <a:t>Classic financing</a:t>
            </a:r>
            <a:endParaRPr lang="en-GB" sz="2000" b="1" dirty="0">
              <a:latin typeface="Encode Sans Expanded Medium" panose="00000605000000000000" pitchFamily="2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335140"/>
            <a:ext cx="1043621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600" b="1">
                <a:solidFill>
                  <a:schemeClr val="tx1"/>
                </a:solidFill>
                <a:latin typeface="Encode Sans Expanded" panose="00000505000000000000" pitchFamily="2" charset="0"/>
              </a:rPr>
              <a:t>Definition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1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1"/>
                </a:solidFill>
              </a:rPr>
              <a:t>Click on the left and right arrows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Key features of classic financing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32">
            <a:extLst>
              <a:ext uri="{FF2B5EF4-FFF2-40B4-BE49-F238E27FC236}">
                <a16:creationId xmlns:a16="http://schemas.microsoft.com/office/drawing/2014/main" id="{570D407C-BB54-2EAF-BDC8-2BFD6F751005}"/>
              </a:ext>
            </a:extLst>
          </p:cNvPr>
          <p:cNvSpPr txBox="1"/>
          <p:nvPr/>
        </p:nvSpPr>
        <p:spPr>
          <a:xfrm>
            <a:off x="4583937" y="2815785"/>
            <a:ext cx="61221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Provision of a sum of money to a customer by a lending financial institution for the purchase of an asset, such as a vehicle.</a:t>
            </a:r>
          </a:p>
          <a:p>
            <a:endParaRPr lang="fr-BE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In return, the customer undertakes to reimburse the sums lent according to the terms and conditions set out in the contract: </a:t>
            </a:r>
          </a:p>
          <a:p>
            <a:endParaRPr lang="fr-BE" sz="1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bg1"/>
                </a:solidFill>
              </a:rPr>
              <a:t>Amount borrowed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bg1"/>
                </a:solidFill>
              </a:rPr>
              <a:t>Duration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bg1"/>
                </a:solidFill>
              </a:rPr>
              <a:t>Payment frequency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bg1"/>
                </a:solidFill>
              </a:rPr>
              <a:t>Interest rate</a:t>
            </a:r>
          </a:p>
        </p:txBody>
      </p:sp>
      <p:pic>
        <p:nvPicPr>
          <p:cNvPr id="3" name="Picture 2" descr="A pair of glasses on top of a book&#10;&#10;Description automatically generated">
            <a:extLst>
              <a:ext uri="{FF2B5EF4-FFF2-40B4-BE49-F238E27FC236}">
                <a16:creationId xmlns:a16="http://schemas.microsoft.com/office/drawing/2014/main" id="{D7CBFB41-7D87-B382-9FB8-9FC9DF87B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5" y="2812770"/>
            <a:ext cx="3353502" cy="2079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67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6D0871-C500-4BCB-87AA-9FFAD9127684}"/>
              </a:ext>
            </a:extLst>
          </p:cNvPr>
          <p:cNvSpPr/>
          <p:nvPr/>
        </p:nvSpPr>
        <p:spPr>
          <a:xfrm>
            <a:off x="178895" y="1804240"/>
            <a:ext cx="11230003" cy="4146394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EC49C-8CC6-41AA-B83F-A13598DD5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574" y="3852356"/>
            <a:ext cx="419158" cy="4382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02 – </a:t>
            </a:r>
            <a:r>
              <a:rPr lang="en-GB" b="1" dirty="0">
                <a:latin typeface="Encode Sans Expanded Medium" panose="00000605000000000000" pitchFamily="2" charset="0"/>
              </a:rPr>
              <a:t>Classic financing</a:t>
            </a:r>
            <a:endParaRPr lang="en-GB" sz="2000" b="1" dirty="0">
              <a:latin typeface="Encode Sans Expanded Medium" panose="00000605000000000000" pitchFamily="2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335140"/>
            <a:ext cx="1043621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600" b="1">
                <a:solidFill>
                  <a:schemeClr val="tx1"/>
                </a:solidFill>
                <a:latin typeface="Encode Sans Expanded" panose="00000505000000000000" pitchFamily="2" charset="0"/>
              </a:rPr>
              <a:t>Legal aspects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1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1"/>
                </a:solidFill>
              </a:rPr>
              <a:t>Click on the left and right arrows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Key features of classic financing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E394C-98AA-5221-EC7B-622F8DA02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01" y="3794976"/>
            <a:ext cx="285790" cy="447737"/>
          </a:xfrm>
          <a:prstGeom prst="rect">
            <a:avLst/>
          </a:prstGeom>
        </p:spPr>
      </p:pic>
      <p:sp>
        <p:nvSpPr>
          <p:cNvPr id="18" name="ZoneTexte 32">
            <a:extLst>
              <a:ext uri="{FF2B5EF4-FFF2-40B4-BE49-F238E27FC236}">
                <a16:creationId xmlns:a16="http://schemas.microsoft.com/office/drawing/2014/main" id="{570D407C-BB54-2EAF-BDC8-2BFD6F751005}"/>
              </a:ext>
            </a:extLst>
          </p:cNvPr>
          <p:cNvSpPr txBox="1"/>
          <p:nvPr/>
        </p:nvSpPr>
        <p:spPr>
          <a:xfrm>
            <a:off x="3562632" y="2546823"/>
            <a:ext cx="731169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The customer is the legal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owner</a:t>
            </a:r>
            <a:r>
              <a:rPr lang="en-GB" sz="1400" dirty="0">
                <a:solidFill>
                  <a:schemeClr val="bg1"/>
                </a:solidFill>
              </a:rPr>
              <a:t> of the asset upon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delivery</a:t>
            </a:r>
            <a:r>
              <a:rPr lang="en-GB" sz="1400" dirty="0">
                <a:solidFill>
                  <a:schemeClr val="bg1"/>
                </a:solidFill>
              </a:rPr>
              <a:t> (vehicle registered in the customer name).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Contract duration = min. 12 months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Financed capital = min. €3,500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Capital outstanding at the end of the contract = €0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Interest rate explicitly mentioned in the financing offer (APR = Annual Percentage Rate)</a:t>
            </a:r>
          </a:p>
          <a:p>
            <a:endParaRPr lang="fr-BE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Consumer credit law </a:t>
            </a:r>
            <a:r>
              <a:rPr lang="en-GB" sz="1400" dirty="0">
                <a:solidFill>
                  <a:schemeClr val="bg1"/>
                </a:solidFill>
              </a:rPr>
              <a:t>does not apply to professional loans.</a:t>
            </a:r>
          </a:p>
          <a:p>
            <a:endParaRPr lang="fr-BE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Payment of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100% of the VAT </a:t>
            </a:r>
            <a:r>
              <a:rPr lang="en-GB" sz="1400" dirty="0">
                <a:solidFill>
                  <a:schemeClr val="bg1"/>
                </a:solidFill>
              </a:rPr>
              <a:t>upon delivery of the vehicle (no smoothing over the duration of the contract).</a:t>
            </a:r>
          </a:p>
        </p:txBody>
      </p:sp>
      <p:pic>
        <p:nvPicPr>
          <p:cNvPr id="6146" name="Picture 2" descr="Les legal tech, alliés des entrepreneurs pendant la crise sanitaire - ZDNet">
            <a:extLst>
              <a:ext uri="{FF2B5EF4-FFF2-40B4-BE49-F238E27FC236}">
                <a16:creationId xmlns:a16="http://schemas.microsoft.com/office/drawing/2014/main" id="{7F436E29-DFEE-F5C4-BA34-736C84F2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2" y="2596927"/>
            <a:ext cx="2956306" cy="23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25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6D0871-C500-4BCB-87AA-9FFAD9127684}"/>
              </a:ext>
            </a:extLst>
          </p:cNvPr>
          <p:cNvSpPr/>
          <p:nvPr/>
        </p:nvSpPr>
        <p:spPr>
          <a:xfrm>
            <a:off x="178895" y="1804240"/>
            <a:ext cx="11230003" cy="4146394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EC49C-8CC6-41AA-B83F-A13598DD5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574" y="3852356"/>
            <a:ext cx="419158" cy="4382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02 – </a:t>
            </a:r>
            <a:r>
              <a:rPr lang="en-GB" b="1" dirty="0">
                <a:latin typeface="Encode Sans Expanded Medium" panose="00000605000000000000" pitchFamily="2" charset="0"/>
              </a:rPr>
              <a:t>Classic financing</a:t>
            </a:r>
            <a:endParaRPr lang="en-GB" sz="2000" b="1" dirty="0">
              <a:latin typeface="Encode Sans Expanded Medium" panose="00000605000000000000" pitchFamily="2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335140"/>
            <a:ext cx="1043621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600" b="1">
                <a:solidFill>
                  <a:schemeClr val="tx1"/>
                </a:solidFill>
                <a:latin typeface="Encode Sans Expanded" panose="00000505000000000000" pitchFamily="2" charset="0"/>
              </a:rPr>
              <a:t>Accounting and tax aspects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1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1"/>
                </a:solidFill>
              </a:rPr>
              <a:t>Click on the left and right arrows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Key features of classic financing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E394C-98AA-5221-EC7B-622F8DA02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01" y="3794976"/>
            <a:ext cx="285790" cy="447737"/>
          </a:xfrm>
          <a:prstGeom prst="rect">
            <a:avLst/>
          </a:prstGeom>
        </p:spPr>
      </p:pic>
      <p:sp>
        <p:nvSpPr>
          <p:cNvPr id="18" name="ZoneTexte 32">
            <a:extLst>
              <a:ext uri="{FF2B5EF4-FFF2-40B4-BE49-F238E27FC236}">
                <a16:creationId xmlns:a16="http://schemas.microsoft.com/office/drawing/2014/main" id="{570D407C-BB54-2EAF-BDC8-2BFD6F751005}"/>
              </a:ext>
            </a:extLst>
          </p:cNvPr>
          <p:cNvSpPr txBox="1"/>
          <p:nvPr/>
        </p:nvSpPr>
        <p:spPr>
          <a:xfrm>
            <a:off x="3698483" y="2164819"/>
            <a:ext cx="71850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Accounting aspects</a:t>
            </a:r>
          </a:p>
          <a:p>
            <a:endParaRPr lang="fr-BE" sz="1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Vehicle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on the customer’s balance sheet </a:t>
            </a:r>
            <a:r>
              <a:rPr lang="en-GB" sz="1200" dirty="0">
                <a:solidFill>
                  <a:schemeClr val="bg1"/>
                </a:solidFill>
              </a:rPr>
              <a:t>as a fixed asset (must be depreciated).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Increase in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liabilities </a:t>
            </a:r>
            <a:r>
              <a:rPr lang="en-GB" sz="1200" dirty="0">
                <a:solidFill>
                  <a:schemeClr val="bg1"/>
                </a:solidFill>
              </a:rPr>
              <a:t>on the balance sheet (negative impact on the company’s borrowing capacity).</a:t>
            </a:r>
          </a:p>
          <a:p>
            <a:endParaRPr lang="fr-BE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Tax aspects</a:t>
            </a:r>
          </a:p>
          <a:p>
            <a:endParaRPr lang="fr-BE" sz="1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Depreciation + interest =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tax-deductible </a:t>
            </a:r>
            <a:r>
              <a:rPr lang="en-GB" sz="1200" dirty="0">
                <a:solidFill>
                  <a:schemeClr val="bg1"/>
                </a:solidFill>
              </a:rPr>
              <a:t>(up to the caps set by law).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Taxable capital gain </a:t>
            </a:r>
            <a:r>
              <a:rPr lang="en-GB" sz="1200" dirty="0">
                <a:solidFill>
                  <a:schemeClr val="bg1"/>
                </a:solidFill>
              </a:rPr>
              <a:t>on the resale of the vehicle if the selling price of the used car is higher than its value in the company’s accounts (net book value).</a:t>
            </a:r>
          </a:p>
          <a:p>
            <a:endParaRPr lang="fr-BE" sz="1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Accountancy &amp; Business Services - Beavis Morgan Accountants, Tax and  Business Advisors">
            <a:extLst>
              <a:ext uri="{FF2B5EF4-FFF2-40B4-BE49-F238E27FC236}">
                <a16:creationId xmlns:a16="http://schemas.microsoft.com/office/drawing/2014/main" id="{5017E941-0A7A-F157-5931-C960A71F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7" y="2582248"/>
            <a:ext cx="3011570" cy="18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8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02 – </a:t>
            </a:r>
            <a:r>
              <a:rPr lang="en-GB" b="1" dirty="0">
                <a:latin typeface="Encode Sans Expanded Medium" panose="00000605000000000000" pitchFamily="2" charset="0"/>
              </a:rPr>
              <a:t>Classic financing</a:t>
            </a:r>
            <a:endParaRPr lang="en-GB" sz="2000" b="1" dirty="0">
              <a:latin typeface="Encode Sans Expanded Medium" panose="00000605000000000000" pitchFamily="2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335139"/>
            <a:ext cx="10436210" cy="1480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4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Exercise</a:t>
            </a:r>
          </a:p>
          <a:p>
            <a:r>
              <a:rPr lang="en-GB" sz="1400" dirty="0">
                <a:solidFill>
                  <a:schemeClr val="tx1"/>
                </a:solidFill>
              </a:rPr>
              <a:t>A customer asks you to make an offer with a classic financing over 36 months for a vehicle costing €25,000. </a:t>
            </a:r>
          </a:p>
          <a:p>
            <a:r>
              <a:rPr lang="en-GB" sz="1400" dirty="0">
                <a:solidFill>
                  <a:schemeClr val="tx1"/>
                </a:solidFill>
              </a:rPr>
              <a:t>Your first simulation comes out at </a:t>
            </a:r>
            <a:r>
              <a:rPr lang="en-GB" sz="1400" b="1" dirty="0">
                <a:solidFill>
                  <a:schemeClr val="tx1"/>
                </a:solidFill>
              </a:rPr>
              <a:t>€740</a:t>
            </a:r>
            <a:r>
              <a:rPr lang="en-GB" sz="1400" dirty="0">
                <a:solidFill>
                  <a:schemeClr val="tx1"/>
                </a:solidFill>
              </a:rPr>
              <a:t> per month. That doesn't fit into the customer’s budget.</a:t>
            </a:r>
          </a:p>
          <a:p>
            <a:endParaRPr lang="fr-BE" sz="1400" i="1" dirty="0">
              <a:solidFill>
                <a:schemeClr val="tx1"/>
              </a:solidFill>
            </a:endParaRPr>
          </a:p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Rank the three classic financing levers here </a:t>
            </a:r>
            <a:r>
              <a:rPr lang="en-GB" sz="1400" i="1" dirty="0">
                <a:solidFill>
                  <a:srgbClr val="FF0000"/>
                </a:solidFill>
              </a:rPr>
              <a:t>above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, from the most effective to the least effective, according to their impact on the decrease in the monthly payment amount.</a:t>
            </a:r>
          </a:p>
          <a:p>
            <a:endParaRPr lang="fr-FR" sz="1400" b="1" dirty="0">
              <a:solidFill>
                <a:schemeClr val="tx1"/>
              </a:solidFill>
              <a:latin typeface="Encode Sans Expanded" panose="00000505000000000000" pitchFamily="2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5749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Click on the up and down arrows; then submit your answer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Classic financing levers – Exercise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60256-E0E9-B9B8-C03D-A04D2226645C}"/>
              </a:ext>
            </a:extLst>
          </p:cNvPr>
          <p:cNvSpPr/>
          <p:nvPr/>
        </p:nvSpPr>
        <p:spPr>
          <a:xfrm>
            <a:off x="269890" y="3069590"/>
            <a:ext cx="8381741" cy="636043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GB" sz="1400">
                <a:solidFill>
                  <a:schemeClr val="bg1"/>
                </a:solidFill>
              </a:rPr>
              <a:t>Reduce the interest rate by 0.5%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436896-1269-53A2-FA5B-13886F4F074A}"/>
              </a:ext>
            </a:extLst>
          </p:cNvPr>
          <p:cNvSpPr/>
          <p:nvPr/>
        </p:nvSpPr>
        <p:spPr>
          <a:xfrm>
            <a:off x="269890" y="3959439"/>
            <a:ext cx="8381741" cy="636043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GB" sz="1400" b="0" i="0" u="none" strike="noStrike" dirty="0">
                <a:solidFill>
                  <a:schemeClr val="bg1"/>
                </a:solidFill>
              </a:rPr>
              <a:t>Suggest the customer to </a:t>
            </a:r>
            <a:r>
              <a:rPr lang="en-GB" sz="1400" dirty="0">
                <a:solidFill>
                  <a:schemeClr val="bg1"/>
                </a:solidFill>
              </a:rPr>
              <a:t>make</a:t>
            </a:r>
            <a:r>
              <a:rPr lang="en-GB" sz="1400" b="0" i="0" u="none" strike="noStrike" dirty="0">
                <a:solidFill>
                  <a:schemeClr val="bg1"/>
                </a:solidFill>
              </a:rPr>
              <a:t> a </a:t>
            </a:r>
            <a:r>
              <a:rPr lang="en-GB" sz="1400" dirty="0">
                <a:solidFill>
                  <a:schemeClr val="bg1"/>
                </a:solidFill>
              </a:rPr>
              <a:t>down payment</a:t>
            </a:r>
            <a:r>
              <a:rPr lang="en-GB" sz="1400" b="0" i="0" u="none" strike="noStrike" dirty="0">
                <a:solidFill>
                  <a:schemeClr val="bg1"/>
                </a:solidFill>
              </a:rPr>
              <a:t> of 20%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3444C6-00D1-8A44-121B-4906038A02E9}"/>
              </a:ext>
            </a:extLst>
          </p:cNvPr>
          <p:cNvSpPr/>
          <p:nvPr/>
        </p:nvSpPr>
        <p:spPr>
          <a:xfrm>
            <a:off x="269890" y="4849288"/>
            <a:ext cx="8381741" cy="636043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GB" sz="1400" b="0" i="0" u="none" strike="noStrike" dirty="0">
                <a:solidFill>
                  <a:schemeClr val="bg1"/>
                </a:solidFill>
              </a:rPr>
              <a:t>Suggest the customer to increase the duration (go over 48 months)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DEB994F-1A78-DD8F-9873-9EBC073A05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8180223" y="3059128"/>
            <a:ext cx="361653" cy="378092"/>
          </a:xfrm>
          <a:prstGeom prst="rect">
            <a:avLst/>
          </a:prstGeom>
          <a:solidFill>
            <a:srgbClr val="1D4999"/>
          </a:solidFill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1B0DB7C-3613-5205-8D57-35C88F9551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29965" y="3335021"/>
            <a:ext cx="326772" cy="341626"/>
          </a:xfrm>
          <a:prstGeom prst="rect">
            <a:avLst/>
          </a:prstGeom>
          <a:solidFill>
            <a:srgbClr val="1D4999"/>
          </a:solidFill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1460D5B-DF9E-11E8-4EBB-1ADD0A2588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8177878" y="3985249"/>
            <a:ext cx="361653" cy="378092"/>
          </a:xfrm>
          <a:prstGeom prst="rect">
            <a:avLst/>
          </a:prstGeom>
          <a:solidFill>
            <a:srgbClr val="1D4999"/>
          </a:solidFill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7DCC4EE-8774-F8F8-F9CB-B7322783FE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27620" y="4261142"/>
            <a:ext cx="326772" cy="341626"/>
          </a:xfrm>
          <a:prstGeom prst="rect">
            <a:avLst/>
          </a:prstGeom>
          <a:solidFill>
            <a:srgbClr val="1D4999"/>
          </a:solidFill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9E3A9462-0B08-FB2C-F5E3-0556708A43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8177877" y="4857448"/>
            <a:ext cx="361653" cy="378092"/>
          </a:xfrm>
          <a:prstGeom prst="rect">
            <a:avLst/>
          </a:prstGeom>
          <a:solidFill>
            <a:srgbClr val="1D4999"/>
          </a:solidFill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AEC149C-A36A-6C8A-1BBD-E62E2AF688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27619" y="5133341"/>
            <a:ext cx="326772" cy="341626"/>
          </a:xfrm>
          <a:prstGeom prst="rect">
            <a:avLst/>
          </a:prstGeom>
          <a:solidFill>
            <a:srgbClr val="1D4999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8D62F5-FF69-E561-B865-36E8E3A6CA90}"/>
              </a:ext>
            </a:extLst>
          </p:cNvPr>
          <p:cNvSpPr/>
          <p:nvPr/>
        </p:nvSpPr>
        <p:spPr>
          <a:xfrm>
            <a:off x="10015537" y="6348328"/>
            <a:ext cx="138112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SUBMIT</a:t>
            </a:r>
          </a:p>
        </p:txBody>
      </p:sp>
      <p:pic>
        <p:nvPicPr>
          <p:cNvPr id="8194" name="Picture 2" descr="Ditch the elevator pitch - Signal v. Noise">
            <a:extLst>
              <a:ext uri="{FF2B5EF4-FFF2-40B4-BE49-F238E27FC236}">
                <a16:creationId xmlns:a16="http://schemas.microsoft.com/office/drawing/2014/main" id="{00D62A63-4614-1875-9E6F-8ECA65BD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34" y="3027522"/>
            <a:ext cx="1821766" cy="18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5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0FFD4F13-CDE9-BDA9-B190-BBEE09BB81CF}"/>
              </a:ext>
            </a:extLst>
          </p:cNvPr>
          <p:cNvSpPr/>
          <p:nvPr/>
        </p:nvSpPr>
        <p:spPr>
          <a:xfrm>
            <a:off x="342334" y="1306947"/>
            <a:ext cx="3327290" cy="3920374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726CC198-DFB8-876B-870F-D2D6761C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1" y="4609838"/>
            <a:ext cx="1094017" cy="422516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81DE5BD6-8932-CC2D-AD89-53EDAA3D2FC4}"/>
              </a:ext>
            </a:extLst>
          </p:cNvPr>
          <p:cNvSpPr txBox="1"/>
          <p:nvPr/>
        </p:nvSpPr>
        <p:spPr>
          <a:xfrm>
            <a:off x="576984" y="1972438"/>
            <a:ext cx="2857989" cy="76944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243782"/>
                </a:solidFill>
                <a:latin typeface="Encode Sans Expanded Medium" panose="00000605000000000000" pitchFamily="2" charset="0"/>
              </a:rPr>
              <a:t>Congratulations, that’s the right answer!</a:t>
            </a:r>
          </a:p>
          <a:p>
            <a:endParaRPr lang="fr-FR" sz="1100" dirty="0">
              <a:solidFill>
                <a:srgbClr val="243782"/>
              </a:solidFill>
              <a:latin typeface="Encode Sans Expanded Medium" panose="00000605000000000000" pitchFamily="2" charset="0"/>
            </a:endParaRPr>
          </a:p>
          <a:p>
            <a:r>
              <a:rPr lang="en-GB" sz="1100" dirty="0">
                <a:solidFill>
                  <a:srgbClr val="243782"/>
                </a:solidFill>
                <a:latin typeface="Encode Sans Expanded Medium" panose="00000605000000000000" pitchFamily="2" charset="0"/>
              </a:rPr>
              <a:t>Click on “Next”</a:t>
            </a:r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DBEBEB72-BBE4-EB8B-66F7-44EB2BC2B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889" y="1327438"/>
            <a:ext cx="652181" cy="572525"/>
          </a:xfrm>
          <a:prstGeom prst="rect">
            <a:avLst/>
          </a:prstGeom>
        </p:spPr>
      </p:pic>
      <p:sp>
        <p:nvSpPr>
          <p:cNvPr id="7" name="Rectangle 23">
            <a:extLst>
              <a:ext uri="{FF2B5EF4-FFF2-40B4-BE49-F238E27FC236}">
                <a16:creationId xmlns:a16="http://schemas.microsoft.com/office/drawing/2014/main" id="{12867024-9FE2-6F82-A883-C899E7F9CFBD}"/>
              </a:ext>
            </a:extLst>
          </p:cNvPr>
          <p:cNvSpPr/>
          <p:nvPr/>
        </p:nvSpPr>
        <p:spPr>
          <a:xfrm>
            <a:off x="4015835" y="1298393"/>
            <a:ext cx="3327290" cy="3928928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2C9C7BAC-25B6-4A07-0187-31690B0DEBE1}"/>
              </a:ext>
            </a:extLst>
          </p:cNvPr>
          <p:cNvSpPr txBox="1"/>
          <p:nvPr/>
        </p:nvSpPr>
        <p:spPr>
          <a:xfrm>
            <a:off x="4250485" y="1652402"/>
            <a:ext cx="3041439" cy="2292935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solidFill>
                  <a:srgbClr val="243782"/>
                </a:solidFill>
                <a:latin typeface="Encode Sans Expanded Medium" panose="00000605000000000000" pitchFamily="2" charset="0"/>
              </a:rPr>
              <a:t>Oh no!</a:t>
            </a:r>
          </a:p>
          <a:p>
            <a:r>
              <a:rPr lang="en-GB" sz="1100" dirty="0">
                <a:solidFill>
                  <a:srgbClr val="243782"/>
                </a:solidFill>
                <a:latin typeface="Encode Sans Expanded Medium" panose="00000605000000000000" pitchFamily="2" charset="0"/>
              </a:rPr>
              <a:t>That’s not the right answer.</a:t>
            </a:r>
          </a:p>
          <a:p>
            <a:endParaRPr lang="fr-BE" sz="1100" dirty="0">
              <a:solidFill>
                <a:srgbClr val="243782"/>
              </a:solidFill>
              <a:latin typeface="Encode Sans Expanded Medium" panose="00000605000000000000" pitchFamily="2" charset="0"/>
            </a:endParaRPr>
          </a:p>
          <a:p>
            <a:r>
              <a:rPr lang="en-GB" sz="1100" dirty="0">
                <a:solidFill>
                  <a:srgbClr val="243782"/>
                </a:solidFill>
                <a:latin typeface="Encode Sans Expanded Medium"/>
              </a:rPr>
              <a:t>The right order to offer them in is: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243782"/>
                </a:solidFill>
                <a:latin typeface="Encode Sans Expanded Medium"/>
              </a:rPr>
              <a:t>Suggest the customer to increase the duration (go over 48 months)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243782"/>
                </a:solidFill>
                <a:latin typeface="Encode Sans Expanded Medium"/>
              </a:rPr>
              <a:t>Suggest the customer to make a down payment of 20%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243782"/>
                </a:solidFill>
                <a:latin typeface="Encode Sans Expanded Medium"/>
              </a:rPr>
              <a:t>Reduce the interest rate by 0.5%</a:t>
            </a:r>
          </a:p>
          <a:p>
            <a:endParaRPr lang="fr-FR" sz="1100" dirty="0">
              <a:solidFill>
                <a:srgbClr val="243782"/>
              </a:solidFill>
              <a:latin typeface="Encode Sans Expanded Medium"/>
            </a:endParaRPr>
          </a:p>
          <a:p>
            <a:r>
              <a:rPr lang="en-GB" sz="1100" dirty="0">
                <a:solidFill>
                  <a:srgbClr val="243782"/>
                </a:solidFill>
                <a:latin typeface="Encode Sans Expanded Medium"/>
              </a:rPr>
              <a:t>Click on “</a:t>
            </a:r>
            <a:r>
              <a:rPr lang="en-GB" sz="1100" dirty="0">
                <a:solidFill>
                  <a:srgbClr val="243782"/>
                </a:solidFill>
                <a:latin typeface="Encode Sans Expanded Medium" panose="00000605000000000000" pitchFamily="2" charset="0"/>
              </a:rPr>
              <a:t>Next</a:t>
            </a:r>
            <a:r>
              <a:rPr lang="en-GB" sz="1100" dirty="0">
                <a:solidFill>
                  <a:srgbClr val="243782"/>
                </a:solidFill>
                <a:latin typeface="Encode Sans Expanded Medium"/>
              </a:rPr>
              <a:t>”</a:t>
            </a:r>
          </a:p>
          <a:p>
            <a:endParaRPr lang="fr-FR" sz="1100" dirty="0">
              <a:solidFill>
                <a:srgbClr val="243782"/>
              </a:solidFill>
              <a:latin typeface="Encode Sans Expanded Medium" panose="00000605000000000000" pitchFamily="2" charset="0"/>
            </a:endParaRPr>
          </a:p>
          <a:p>
            <a:endParaRPr lang="fr-FR" sz="1100" dirty="0">
              <a:solidFill>
                <a:srgbClr val="243782"/>
              </a:solidFill>
              <a:latin typeface="Encode Sans Expanded Medium" panose="00000605000000000000" pitchFamily="2" charset="0"/>
            </a:endParaRPr>
          </a:p>
        </p:txBody>
      </p:sp>
      <p:pic>
        <p:nvPicPr>
          <p:cNvPr id="9" name="Picture 26">
            <a:extLst>
              <a:ext uri="{FF2B5EF4-FFF2-40B4-BE49-F238E27FC236}">
                <a16:creationId xmlns:a16="http://schemas.microsoft.com/office/drawing/2014/main" id="{729FAC7D-2A24-939D-7D69-60ACA152B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116" y="1313221"/>
            <a:ext cx="650728" cy="540605"/>
          </a:xfrm>
          <a:prstGeom prst="rect">
            <a:avLst/>
          </a:prstGeom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8F6E3F65-407B-09A9-49B2-0851D52A2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72" y="4585750"/>
            <a:ext cx="1094017" cy="42251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07969" y="4698238"/>
            <a:ext cx="945019" cy="27699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Encode Sans Expanded Medium" panose="00000605000000000000" pitchFamily="2" charset="0"/>
              </a:rPr>
              <a:t>Next</a:t>
            </a:r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394372" y="4683523"/>
            <a:ext cx="678478" cy="27699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Encode Sans Expanded Medium" panose="00000605000000000000" pitchFamily="2" charset="0"/>
              </a:rPr>
              <a:t>Next</a:t>
            </a:r>
            <a:endParaRPr lang="it-IT" sz="12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9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02 – </a:t>
            </a:r>
            <a:r>
              <a:rPr lang="en-GB" b="1" dirty="0">
                <a:latin typeface="Encode Sans Expanded Medium" panose="00000605000000000000" pitchFamily="2" charset="0"/>
              </a:rPr>
              <a:t>Classic financing</a:t>
            </a:r>
            <a:endParaRPr lang="en-GB" sz="2000" b="1" dirty="0">
              <a:latin typeface="Encode Sans Expanded Medium" panose="00000605000000000000" pitchFamily="2" charset="0"/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A274BC41-69D0-49B6-B480-92191BEF7A16}"/>
              </a:ext>
            </a:extLst>
          </p:cNvPr>
          <p:cNvSpPr txBox="1"/>
          <p:nvPr/>
        </p:nvSpPr>
        <p:spPr>
          <a:xfrm>
            <a:off x="125328" y="6386445"/>
            <a:ext cx="108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Turn over the cards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E4DE37-0FE3-4BD2-37EB-5019773EADD7}"/>
              </a:ext>
            </a:extLst>
          </p:cNvPr>
          <p:cNvSpPr txBox="1"/>
          <p:nvPr/>
        </p:nvSpPr>
        <p:spPr>
          <a:xfrm>
            <a:off x="178895" y="712001"/>
            <a:ext cx="7869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Classic financing levers – Summary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629570-2F5F-E768-CA1A-ECD715CE1C78}"/>
              </a:ext>
            </a:extLst>
          </p:cNvPr>
          <p:cNvSpPr txBox="1"/>
          <p:nvPr/>
        </p:nvSpPr>
        <p:spPr>
          <a:xfrm>
            <a:off x="8276043" y="216303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3880"/>
                </a:solidFill>
                <a:latin typeface="+mj-lt"/>
              </a:rPr>
              <a:t>Interest Rate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3610F15-B78B-CC1B-191B-1861CD876A43}"/>
              </a:ext>
            </a:extLst>
          </p:cNvPr>
          <p:cNvSpPr/>
          <p:nvPr/>
        </p:nvSpPr>
        <p:spPr>
          <a:xfrm>
            <a:off x="7783584" y="1943100"/>
            <a:ext cx="3280680" cy="4064252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" descr="Flip Icon #141587 - Free Icons Library">
            <a:extLst>
              <a:ext uri="{FF2B5EF4-FFF2-40B4-BE49-F238E27FC236}">
                <a16:creationId xmlns:a16="http://schemas.microsoft.com/office/drawing/2014/main" id="{DA5091B6-098C-79B5-D62E-8264F6D2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44" y="5459047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0">
            <a:extLst>
              <a:ext uri="{FF2B5EF4-FFF2-40B4-BE49-F238E27FC236}">
                <a16:creationId xmlns:a16="http://schemas.microsoft.com/office/drawing/2014/main" id="{24894CD4-CD7D-E22D-90D5-85CF48B390D3}"/>
              </a:ext>
            </a:extLst>
          </p:cNvPr>
          <p:cNvSpPr txBox="1"/>
          <p:nvPr/>
        </p:nvSpPr>
        <p:spPr>
          <a:xfrm>
            <a:off x="4492233" y="216303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3880"/>
                </a:solidFill>
                <a:latin typeface="+mj-lt"/>
              </a:rPr>
              <a:t>Down Payment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187E5-C3DB-C852-0B87-1B52E653C723}"/>
              </a:ext>
            </a:extLst>
          </p:cNvPr>
          <p:cNvSpPr/>
          <p:nvPr/>
        </p:nvSpPr>
        <p:spPr>
          <a:xfrm>
            <a:off x="4107318" y="1943100"/>
            <a:ext cx="3280680" cy="4064252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lip Icon #141587 - Free Icons Library">
            <a:extLst>
              <a:ext uri="{FF2B5EF4-FFF2-40B4-BE49-F238E27FC236}">
                <a16:creationId xmlns:a16="http://schemas.microsoft.com/office/drawing/2014/main" id="{AC34E663-D27C-4441-22ED-7AC7F07D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13" y="5459047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uveaux billets de 100 et 200 euros : des petits changements à noter">
            <a:extLst>
              <a:ext uri="{FF2B5EF4-FFF2-40B4-BE49-F238E27FC236}">
                <a16:creationId xmlns:a16="http://schemas.microsoft.com/office/drawing/2014/main" id="{A7801725-450A-4053-DCE9-7D893CA5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22" y="2966620"/>
            <a:ext cx="3180273" cy="21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Fed laisse ses taux d'intérêt inchangés | Finance et Investissement">
            <a:extLst>
              <a:ext uri="{FF2B5EF4-FFF2-40B4-BE49-F238E27FC236}">
                <a16:creationId xmlns:a16="http://schemas.microsoft.com/office/drawing/2014/main" id="{7B250C46-FDF4-F85C-A1F0-C2EA300B2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70" y="2799665"/>
            <a:ext cx="3002993" cy="22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40">
            <a:extLst>
              <a:ext uri="{FF2B5EF4-FFF2-40B4-BE49-F238E27FC236}">
                <a16:creationId xmlns:a16="http://schemas.microsoft.com/office/drawing/2014/main" id="{DD0E15B1-16F4-78F7-3C93-49835AD73E8D}"/>
              </a:ext>
            </a:extLst>
          </p:cNvPr>
          <p:cNvSpPr txBox="1"/>
          <p:nvPr/>
        </p:nvSpPr>
        <p:spPr>
          <a:xfrm>
            <a:off x="955468" y="214663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3880"/>
                </a:solidFill>
                <a:latin typeface="+mj-lt"/>
              </a:rPr>
              <a:t>Duration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ECA006-D9EE-6C15-ECE0-A3A0DC19E7F7}"/>
              </a:ext>
            </a:extLst>
          </p:cNvPr>
          <p:cNvSpPr/>
          <p:nvPr/>
        </p:nvSpPr>
        <p:spPr>
          <a:xfrm>
            <a:off x="517420" y="1930795"/>
            <a:ext cx="3280680" cy="4064252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Flip Icon #141587 - Free Icons Library">
            <a:extLst>
              <a:ext uri="{FF2B5EF4-FFF2-40B4-BE49-F238E27FC236}">
                <a16:creationId xmlns:a16="http://schemas.microsoft.com/office/drawing/2014/main" id="{77DA102C-1E23-38CA-6446-4B989B699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54" y="5427514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Les dates à retenir de 2021-2022 - ONAYA BLog">
            <a:extLst>
              <a:ext uri="{FF2B5EF4-FFF2-40B4-BE49-F238E27FC236}">
                <a16:creationId xmlns:a16="http://schemas.microsoft.com/office/drawing/2014/main" id="{D67170CF-40D7-8C69-D0AB-015B68A7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2" y="2637236"/>
            <a:ext cx="2413758" cy="241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60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02 – </a:t>
            </a:r>
            <a:r>
              <a:rPr lang="en-GB" b="1" dirty="0">
                <a:latin typeface="Encode Sans Expanded Medium" panose="00000605000000000000" pitchFamily="2" charset="0"/>
              </a:rPr>
              <a:t>Classic financing</a:t>
            </a:r>
            <a:endParaRPr lang="en-GB" sz="2000" b="1" dirty="0">
              <a:latin typeface="Encode Sans Expanded Medium" panose="00000605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E4DE37-0FE3-4BD2-37EB-5019773EADD7}"/>
              </a:ext>
            </a:extLst>
          </p:cNvPr>
          <p:cNvSpPr txBox="1"/>
          <p:nvPr/>
        </p:nvSpPr>
        <p:spPr>
          <a:xfrm>
            <a:off x="178895" y="712001"/>
            <a:ext cx="7869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Classic financing levers – Summary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629570-2F5F-E768-CA1A-ECD715CE1C78}"/>
              </a:ext>
            </a:extLst>
          </p:cNvPr>
          <p:cNvSpPr txBox="1"/>
          <p:nvPr/>
        </p:nvSpPr>
        <p:spPr>
          <a:xfrm>
            <a:off x="8276043" y="1912662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3880"/>
                </a:solidFill>
                <a:latin typeface="+mj-lt"/>
              </a:rPr>
              <a:t>Interest Rate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3610F15-B78B-CC1B-191B-1861CD876A43}"/>
              </a:ext>
            </a:extLst>
          </p:cNvPr>
          <p:cNvSpPr/>
          <p:nvPr/>
        </p:nvSpPr>
        <p:spPr>
          <a:xfrm>
            <a:off x="7783584" y="1692727"/>
            <a:ext cx="3280680" cy="4453271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24894CD4-CD7D-E22D-90D5-85CF48B390D3}"/>
              </a:ext>
            </a:extLst>
          </p:cNvPr>
          <p:cNvSpPr txBox="1"/>
          <p:nvPr/>
        </p:nvSpPr>
        <p:spPr>
          <a:xfrm>
            <a:off x="4844358" y="193457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3880"/>
                </a:solidFill>
                <a:latin typeface="+mj-lt"/>
              </a:rPr>
              <a:t>Down Payment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187E5-C3DB-C852-0B87-1B52E653C723}"/>
              </a:ext>
            </a:extLst>
          </p:cNvPr>
          <p:cNvSpPr/>
          <p:nvPr/>
        </p:nvSpPr>
        <p:spPr>
          <a:xfrm>
            <a:off x="4172582" y="1701014"/>
            <a:ext cx="3280680" cy="4453271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6DB971-5EAE-D476-EE67-6143C8555E23}"/>
              </a:ext>
            </a:extLst>
          </p:cNvPr>
          <p:cNvSpPr txBox="1"/>
          <p:nvPr/>
        </p:nvSpPr>
        <p:spPr>
          <a:xfrm>
            <a:off x="4200293" y="2380572"/>
            <a:ext cx="32381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Over 36 months, a deposit of 20% (€5,000) = </a:t>
            </a:r>
            <a:r>
              <a:rPr lang="en-GB" sz="1600" b="1" dirty="0">
                <a:solidFill>
                  <a:srgbClr val="243782"/>
                </a:solidFill>
                <a:latin typeface="+mj-lt"/>
              </a:rPr>
              <a:t>Δ€148 per month</a:t>
            </a:r>
            <a:r>
              <a:rPr lang="en-GB" sz="1600" b="1" dirty="0"/>
              <a:t> </a:t>
            </a:r>
            <a:r>
              <a:rPr lang="en-GB" sz="1600" dirty="0"/>
              <a:t>compared to a monthly payment without down payment.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Few customers finance 100% of their vehicle. Most of the time, they make a down payment.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Might there be a vehicle to trade in as a contribution?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51E4A69-9B44-C6B8-4C88-5F02554F0A61}"/>
              </a:ext>
            </a:extLst>
          </p:cNvPr>
          <p:cNvSpPr txBox="1"/>
          <p:nvPr/>
        </p:nvSpPr>
        <p:spPr>
          <a:xfrm>
            <a:off x="7841183" y="2373676"/>
            <a:ext cx="322308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Apart from promotion campaigns, adjusting the interest rate will have a limited impact on the amount of the monthly payment.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Over 48 months, reducing the rate by 0.5% represents an impact of approximately </a:t>
            </a:r>
            <a:r>
              <a:rPr lang="en-GB" sz="1600" b="1" dirty="0">
                <a:solidFill>
                  <a:srgbClr val="243782"/>
                </a:solidFill>
                <a:latin typeface="+mj-lt"/>
              </a:rPr>
              <a:t>€5 per month.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pic>
        <p:nvPicPr>
          <p:cNvPr id="16" name="Picture 2" descr="Nouveaux billets de 100 et 200 euros : des petits changements à noter">
            <a:extLst>
              <a:ext uri="{FF2B5EF4-FFF2-40B4-BE49-F238E27FC236}">
                <a16:creationId xmlns:a16="http://schemas.microsoft.com/office/drawing/2014/main" id="{C8E90D94-6B65-7B49-E4AE-49053929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47" y="1756039"/>
            <a:ext cx="730429" cy="4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a Fed laisse ses taux d'intérêt inchangés | Finance et Investissement">
            <a:extLst>
              <a:ext uri="{FF2B5EF4-FFF2-40B4-BE49-F238E27FC236}">
                <a16:creationId xmlns:a16="http://schemas.microsoft.com/office/drawing/2014/main" id="{E4E3E888-E366-606A-A1CE-09031965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27" y="1740092"/>
            <a:ext cx="670214" cy="5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ip Icon #141587 - Free Icons Library">
            <a:extLst>
              <a:ext uri="{FF2B5EF4-FFF2-40B4-BE49-F238E27FC236}">
                <a16:creationId xmlns:a16="http://schemas.microsoft.com/office/drawing/2014/main" id="{D920C2A3-B947-144B-2CAB-60603091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12" y="5655643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ip Icon #141587 - Free Icons Library">
            <a:extLst>
              <a:ext uri="{FF2B5EF4-FFF2-40B4-BE49-F238E27FC236}">
                <a16:creationId xmlns:a16="http://schemas.microsoft.com/office/drawing/2014/main" id="{D1AA51A8-C53F-DF2E-CB60-FA8FD6DC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66" y="5708779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40">
            <a:extLst>
              <a:ext uri="{FF2B5EF4-FFF2-40B4-BE49-F238E27FC236}">
                <a16:creationId xmlns:a16="http://schemas.microsoft.com/office/drawing/2014/main" id="{CA9C6AF8-CACD-47BC-D1B2-62BE32E6DB65}"/>
              </a:ext>
            </a:extLst>
          </p:cNvPr>
          <p:cNvSpPr txBox="1"/>
          <p:nvPr/>
        </p:nvSpPr>
        <p:spPr>
          <a:xfrm>
            <a:off x="982822" y="1892148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3880"/>
                </a:solidFill>
                <a:latin typeface="+mj-lt"/>
              </a:rPr>
              <a:t>Duration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27C655-6382-E4BE-2FE0-B014C49E89C7}"/>
              </a:ext>
            </a:extLst>
          </p:cNvPr>
          <p:cNvSpPr/>
          <p:nvPr/>
        </p:nvSpPr>
        <p:spPr>
          <a:xfrm>
            <a:off x="544774" y="1676306"/>
            <a:ext cx="3280680" cy="4453271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11">
            <a:extLst>
              <a:ext uri="{FF2B5EF4-FFF2-40B4-BE49-F238E27FC236}">
                <a16:creationId xmlns:a16="http://schemas.microsoft.com/office/drawing/2014/main" id="{479241D5-F6CA-0B64-CFD3-ED9C978724A8}"/>
              </a:ext>
            </a:extLst>
          </p:cNvPr>
          <p:cNvSpPr txBox="1"/>
          <p:nvPr/>
        </p:nvSpPr>
        <p:spPr>
          <a:xfrm>
            <a:off x="755581" y="2336210"/>
            <a:ext cx="30027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The longer the term, the lower the monthly payment.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E.g.: moving from 36 to 48 months results in lowering the monthly payment by </a:t>
            </a:r>
            <a:r>
              <a:rPr lang="en-GB" sz="1600" b="1" dirty="0">
                <a:solidFill>
                  <a:srgbClr val="243782"/>
                </a:solidFill>
                <a:latin typeface="+mj-lt"/>
              </a:rPr>
              <a:t>€174 per month</a:t>
            </a:r>
            <a:r>
              <a:rPr lang="en-GB" sz="1600" dirty="0">
                <a:solidFill>
                  <a:srgbClr val="243782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  <a:p>
            <a:endParaRPr lang="fr-BE" sz="2000" dirty="0"/>
          </a:p>
          <a:p>
            <a:endParaRPr lang="fr-BE" sz="1200" dirty="0"/>
          </a:p>
        </p:txBody>
      </p:sp>
      <p:pic>
        <p:nvPicPr>
          <p:cNvPr id="25" name="Picture 4" descr="Les dates à retenir de 2021-2022 - ONAYA BLog">
            <a:extLst>
              <a:ext uri="{FF2B5EF4-FFF2-40B4-BE49-F238E27FC236}">
                <a16:creationId xmlns:a16="http://schemas.microsoft.com/office/drawing/2014/main" id="{8E148F93-3F8E-EFB1-28A8-9F4E3266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3" y="1707800"/>
            <a:ext cx="594936" cy="5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ip Icon #141587 - Free Icons Library">
            <a:extLst>
              <a:ext uri="{FF2B5EF4-FFF2-40B4-BE49-F238E27FC236}">
                <a16:creationId xmlns:a16="http://schemas.microsoft.com/office/drawing/2014/main" id="{D118AFFE-7FF9-1A50-F137-717B11C4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57" y="5664843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34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ouveaux billets de 100 et 200 euros : des petits changements à noter">
            <a:extLst>
              <a:ext uri="{FF2B5EF4-FFF2-40B4-BE49-F238E27FC236}">
                <a16:creationId xmlns:a16="http://schemas.microsoft.com/office/drawing/2014/main" id="{0DB8B597-8442-DA6D-A178-520A1937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51" y="4356081"/>
            <a:ext cx="2190408" cy="14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02 – </a:t>
            </a:r>
            <a:r>
              <a:rPr lang="en-GB" b="1" dirty="0">
                <a:latin typeface="Encode Sans Expanded Medium" panose="00000605000000000000" pitchFamily="2" charset="0"/>
              </a:rPr>
              <a:t>Classic financing</a:t>
            </a:r>
            <a:endParaRPr lang="en-GB" sz="2000" b="1" dirty="0">
              <a:latin typeface="Encode Sans Expanded Medium" panose="00000605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E4DE37-0FE3-4BD2-37EB-5019773EADD7}"/>
              </a:ext>
            </a:extLst>
          </p:cNvPr>
          <p:cNvSpPr txBox="1"/>
          <p:nvPr/>
        </p:nvSpPr>
        <p:spPr>
          <a:xfrm>
            <a:off x="178895" y="691434"/>
            <a:ext cx="7869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+mj-lt"/>
              </a:rPr>
              <a:t>Takeaways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6DB971-5EAE-D476-EE67-6143C8555E23}"/>
              </a:ext>
            </a:extLst>
          </p:cNvPr>
          <p:cNvSpPr txBox="1"/>
          <p:nvPr/>
        </p:nvSpPr>
        <p:spPr>
          <a:xfrm>
            <a:off x="4309733" y="1358985"/>
            <a:ext cx="64460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D4999"/>
                </a:solidFill>
                <a:latin typeface="+mj-lt"/>
              </a:rPr>
              <a:t>To fit into the customer’s budget</a:t>
            </a:r>
          </a:p>
          <a:p>
            <a:endParaRPr lang="fr-BE" b="1" dirty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Focus on </a:t>
            </a:r>
            <a:r>
              <a:rPr lang="en-GB" dirty="0">
                <a:solidFill>
                  <a:srgbClr val="243782"/>
                </a:solidFill>
                <a:latin typeface="+mj-lt"/>
              </a:rPr>
              <a:t>duration</a:t>
            </a:r>
            <a:r>
              <a:rPr lang="en-GB" dirty="0"/>
              <a:t> and </a:t>
            </a:r>
            <a:r>
              <a:rPr lang="en-GB" dirty="0">
                <a:solidFill>
                  <a:srgbClr val="243782"/>
                </a:solidFill>
                <a:latin typeface="+mj-lt"/>
              </a:rPr>
              <a:t>down payment</a:t>
            </a:r>
            <a:r>
              <a:rPr lang="en-GB" dirty="0"/>
              <a:t>, the two levers with a significant impact on the amount of the monthly payment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Avoid focusing on the </a:t>
            </a:r>
            <a:r>
              <a:rPr lang="en-GB" dirty="0">
                <a:solidFill>
                  <a:srgbClr val="243782"/>
                </a:solidFill>
                <a:latin typeface="+mj-lt"/>
              </a:rPr>
              <a:t>interest rate</a:t>
            </a:r>
            <a:r>
              <a:rPr lang="en-GB" dirty="0"/>
              <a:t>, which has a </a:t>
            </a:r>
            <a:r>
              <a:rPr lang="en-GB" dirty="0">
                <a:solidFill>
                  <a:srgbClr val="243782"/>
                </a:solidFill>
                <a:latin typeface="+mj-lt"/>
              </a:rPr>
              <a:t>very limited impact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BED247-0615-4275-5FC4-5A2E6A9796AE}"/>
              </a:ext>
            </a:extLst>
          </p:cNvPr>
          <p:cNvSpPr txBox="1"/>
          <p:nvPr/>
        </p:nvSpPr>
        <p:spPr>
          <a:xfrm>
            <a:off x="247784" y="4356081"/>
            <a:ext cx="727843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D4999"/>
                </a:solidFill>
                <a:latin typeface="+mj-lt"/>
              </a:rPr>
              <a:t>Customers interested in classic financing want: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to </a:t>
            </a:r>
            <a:r>
              <a:rPr lang="en-GB" dirty="0">
                <a:solidFill>
                  <a:srgbClr val="243782"/>
                </a:solidFill>
                <a:latin typeface="+mj-lt"/>
              </a:rPr>
              <a:t>own</a:t>
            </a:r>
            <a:r>
              <a:rPr lang="en-GB" dirty="0"/>
              <a:t> the vehicle upon delivery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to spread their expenses over time and </a:t>
            </a:r>
            <a:r>
              <a:rPr lang="en-GB" dirty="0">
                <a:solidFill>
                  <a:srgbClr val="243782"/>
                </a:solidFill>
                <a:latin typeface="+mj-lt"/>
              </a:rPr>
              <a:t>preserve their cash flow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243782"/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to </a:t>
            </a:r>
            <a:r>
              <a:rPr lang="en-GB" b="1" dirty="0">
                <a:solidFill>
                  <a:srgbClr val="1D4999"/>
                </a:solidFill>
                <a:latin typeface="+mj-lt"/>
              </a:rPr>
              <a:t>depreciate</a:t>
            </a:r>
            <a:r>
              <a:rPr lang="en-GB" dirty="0"/>
              <a:t> the vehicle in their books</a:t>
            </a:r>
          </a:p>
        </p:txBody>
      </p:sp>
      <p:pic>
        <p:nvPicPr>
          <p:cNvPr id="11" name="Picture 4" descr="Les dates à retenir de 2021-2022 - ONAYA BLog">
            <a:extLst>
              <a:ext uri="{FF2B5EF4-FFF2-40B4-BE49-F238E27FC236}">
                <a16:creationId xmlns:a16="http://schemas.microsoft.com/office/drawing/2014/main" id="{CADF6404-11BD-ECF6-3215-1367D0AC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095" y="4356081"/>
            <a:ext cx="1457617" cy="14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member&amp;amp;quot; : les mémoires vivent | Région Normandie">
            <a:extLst>
              <a:ext uri="{FF2B5EF4-FFF2-40B4-BE49-F238E27FC236}">
                <a16:creationId xmlns:a16="http://schemas.microsoft.com/office/drawing/2014/main" id="{EA9F0D79-5463-F5B5-387F-901D66479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28815"/>
          <a:stretch/>
        </p:blipFill>
        <p:spPr bwMode="auto">
          <a:xfrm>
            <a:off x="341304" y="1419145"/>
            <a:ext cx="3555494" cy="27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38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>
            <a:extLst>
              <a:ext uri="{FF2B5EF4-FFF2-40B4-BE49-F238E27FC236}">
                <a16:creationId xmlns:a16="http://schemas.microsoft.com/office/drawing/2014/main" id="{4C573D90-C286-3442-9DE5-EBDFC78B7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83" y="6388055"/>
            <a:ext cx="711200" cy="4064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84B5878-C6AB-3A2A-3285-66942A180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8" y="0"/>
            <a:ext cx="121411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1B63F-7C2D-E03C-F1CA-C90F11CA9836}"/>
              </a:ext>
            </a:extLst>
          </p:cNvPr>
          <p:cNvSpPr txBox="1"/>
          <p:nvPr/>
        </p:nvSpPr>
        <p:spPr>
          <a:xfrm>
            <a:off x="1046748" y="2950450"/>
            <a:ext cx="2995863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rgbClr val="253880"/>
                </a:solidFill>
                <a:latin typeface="Encode Sans Expanded Medium"/>
              </a:rPr>
              <a:t>Browsing</a:t>
            </a:r>
            <a:r>
              <a:rPr lang="fr-FR" sz="2800" b="1" dirty="0">
                <a:solidFill>
                  <a:srgbClr val="253880"/>
                </a:solidFill>
                <a:latin typeface="Encode Sans Expanded Medium"/>
              </a:rPr>
              <a:t> </a:t>
            </a:r>
          </a:p>
          <a:p>
            <a:r>
              <a:rPr lang="fr-FR" sz="2800" b="1" dirty="0">
                <a:solidFill>
                  <a:srgbClr val="253880"/>
                </a:solidFill>
                <a:latin typeface="Encode Sans Expanded Medium"/>
              </a:rPr>
              <a:t>help </a:t>
            </a:r>
          </a:p>
          <a:p>
            <a:endParaRPr lang="en-US" sz="2800" b="1" dirty="0">
              <a:solidFill>
                <a:srgbClr val="253880"/>
              </a:solidFill>
              <a:latin typeface="Encode Sans Expanded Medium" panose="00000605000000000000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94BD1D5-0546-8A6A-9BBB-8E0CC69670AA}"/>
              </a:ext>
            </a:extLst>
          </p:cNvPr>
          <p:cNvSpPr txBox="1"/>
          <p:nvPr/>
        </p:nvSpPr>
        <p:spPr>
          <a:xfrm>
            <a:off x="7636221" y="2350915"/>
            <a:ext cx="2578100" cy="369332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WELCOME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0D434-9526-B33A-0C9B-232B7E3E7A94}"/>
              </a:ext>
            </a:extLst>
          </p:cNvPr>
          <p:cNvSpPr txBox="1"/>
          <p:nvPr/>
        </p:nvSpPr>
        <p:spPr>
          <a:xfrm>
            <a:off x="7636221" y="2959483"/>
            <a:ext cx="2578100" cy="369332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OVERVIEW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80C15-D9BE-1D77-CC0E-071614D4E770}"/>
              </a:ext>
            </a:extLst>
          </p:cNvPr>
          <p:cNvSpPr txBox="1"/>
          <p:nvPr/>
        </p:nvSpPr>
        <p:spPr>
          <a:xfrm>
            <a:off x="7636221" y="3599454"/>
            <a:ext cx="2578100" cy="369332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PREVIOUS</a:t>
            </a:r>
            <a:r>
              <a:rPr lang="fr-BE" b="1" dirty="0">
                <a:solidFill>
                  <a:schemeClr val="bg1"/>
                </a:solidFill>
              </a:rPr>
              <a:t> PAGE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71979-3D1F-8593-9365-7A8BEEB68A8B}"/>
              </a:ext>
            </a:extLst>
          </p:cNvPr>
          <p:cNvSpPr txBox="1"/>
          <p:nvPr/>
        </p:nvSpPr>
        <p:spPr>
          <a:xfrm>
            <a:off x="7636221" y="4160150"/>
            <a:ext cx="2578100" cy="369332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NEXT PAGE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A2B4B-88DB-3DE8-CD57-3A7059C04C3C}"/>
              </a:ext>
            </a:extLst>
          </p:cNvPr>
          <p:cNvSpPr txBox="1"/>
          <p:nvPr/>
        </p:nvSpPr>
        <p:spPr>
          <a:xfrm>
            <a:off x="7636221" y="4759945"/>
            <a:ext cx="2578100" cy="369332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HELP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EB01CF-DF74-FD67-DB86-D33F3FFE6A91}"/>
              </a:ext>
            </a:extLst>
          </p:cNvPr>
          <p:cNvSpPr txBox="1"/>
          <p:nvPr/>
        </p:nvSpPr>
        <p:spPr>
          <a:xfrm>
            <a:off x="7636221" y="5424708"/>
            <a:ext cx="2578100" cy="369332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CURRENT</a:t>
            </a:r>
            <a:r>
              <a:rPr lang="fr-BE" b="1" dirty="0">
                <a:solidFill>
                  <a:schemeClr val="bg1"/>
                </a:solidFill>
              </a:rPr>
              <a:t> PAGE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4B706EE-B9D7-E0B8-F497-81489E7BAE04}"/>
              </a:ext>
            </a:extLst>
          </p:cNvPr>
          <p:cNvSpPr txBox="1"/>
          <p:nvPr/>
        </p:nvSpPr>
        <p:spPr>
          <a:xfrm>
            <a:off x="324853" y="855753"/>
            <a:ext cx="3268578" cy="58477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Encode Sans Expanded Medium"/>
              </a:rPr>
              <a:t>Help</a:t>
            </a:r>
            <a:endParaRPr lang="en-US" sz="3200" b="1" dirty="0">
              <a:solidFill>
                <a:schemeClr val="bg1"/>
              </a:solidFill>
              <a:latin typeface="Encode Sans Expanded Medium" panose="00000605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60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3DCCA5-F0DB-484A-A201-703EC340C3B1}"/>
              </a:ext>
            </a:extLst>
          </p:cNvPr>
          <p:cNvSpPr txBox="1"/>
          <p:nvPr/>
        </p:nvSpPr>
        <p:spPr>
          <a:xfrm>
            <a:off x="184706" y="744458"/>
            <a:ext cx="465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Encode Sans Expanded Medium" panose="00000605000000000000" pitchFamily="2" charset="0"/>
              </a:rPr>
              <a:t>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06481-3191-9F1C-1522-B88AF3FEE62F}"/>
              </a:ext>
            </a:extLst>
          </p:cNvPr>
          <p:cNvSpPr/>
          <p:nvPr/>
        </p:nvSpPr>
        <p:spPr>
          <a:xfrm>
            <a:off x="161925" y="1141565"/>
            <a:ext cx="11334750" cy="52292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A11EC49A-9AFB-B7CE-9E5D-32542B873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76" y="1196151"/>
            <a:ext cx="1070230" cy="71348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3F4EC80-C46E-0064-8555-4E3A5E536B57}"/>
              </a:ext>
            </a:extLst>
          </p:cNvPr>
          <p:cNvSpPr/>
          <p:nvPr/>
        </p:nvSpPr>
        <p:spPr>
          <a:xfrm>
            <a:off x="3116807" y="1156836"/>
            <a:ext cx="7166904" cy="71348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0A2FAC-4FC2-696F-0BB6-1746037FF68A}"/>
              </a:ext>
            </a:extLst>
          </p:cNvPr>
          <p:cNvSpPr txBox="1"/>
          <p:nvPr/>
        </p:nvSpPr>
        <p:spPr>
          <a:xfrm>
            <a:off x="3930902" y="139192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41B65-48C2-A1C4-E977-C80F4E8EC370}"/>
              </a:ext>
            </a:extLst>
          </p:cNvPr>
          <p:cNvSpPr txBox="1"/>
          <p:nvPr/>
        </p:nvSpPr>
        <p:spPr>
          <a:xfrm>
            <a:off x="3116807" y="1243763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01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81DD75-BAF7-5926-FC70-19A8B76B986F}"/>
              </a:ext>
            </a:extLst>
          </p:cNvPr>
          <p:cNvSpPr/>
          <p:nvPr/>
        </p:nvSpPr>
        <p:spPr>
          <a:xfrm>
            <a:off x="3116807" y="2075789"/>
            <a:ext cx="7166904" cy="724807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D08584-2D2F-86C7-5640-F160AFFB1519}"/>
              </a:ext>
            </a:extLst>
          </p:cNvPr>
          <p:cNvSpPr txBox="1"/>
          <p:nvPr/>
        </p:nvSpPr>
        <p:spPr>
          <a:xfrm>
            <a:off x="3930902" y="2297271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Classic financing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949B9D-AD5C-E02F-784C-D9913D58F290}"/>
              </a:ext>
            </a:extLst>
          </p:cNvPr>
          <p:cNvSpPr txBox="1"/>
          <p:nvPr/>
        </p:nvSpPr>
        <p:spPr>
          <a:xfrm>
            <a:off x="3116807" y="2174161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02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41C7D-10F2-43E5-0A2D-3EB909FB1534}"/>
              </a:ext>
            </a:extLst>
          </p:cNvPr>
          <p:cNvSpPr/>
          <p:nvPr/>
        </p:nvSpPr>
        <p:spPr>
          <a:xfrm>
            <a:off x="3116807" y="3017342"/>
            <a:ext cx="7166904" cy="711705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231579-9492-7235-C390-BE518C5D1AE0}"/>
              </a:ext>
            </a:extLst>
          </p:cNvPr>
          <p:cNvSpPr txBox="1"/>
          <p:nvPr/>
        </p:nvSpPr>
        <p:spPr>
          <a:xfrm>
            <a:off x="3930902" y="322360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Leasing products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7D9F21-C252-D943-FEA2-D484C797F13B}"/>
              </a:ext>
            </a:extLst>
          </p:cNvPr>
          <p:cNvSpPr txBox="1"/>
          <p:nvPr/>
        </p:nvSpPr>
        <p:spPr>
          <a:xfrm>
            <a:off x="3116807" y="3100495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03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1AF5FC9-7B67-026D-FB18-026C17F6625A}"/>
              </a:ext>
            </a:extLst>
          </p:cNvPr>
          <p:cNvSpPr/>
          <p:nvPr/>
        </p:nvSpPr>
        <p:spPr>
          <a:xfrm>
            <a:off x="3116807" y="5781435"/>
            <a:ext cx="7166904" cy="744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B28642-C5D0-9258-E565-5078AD9652EF}"/>
              </a:ext>
            </a:extLst>
          </p:cNvPr>
          <p:cNvSpPr txBox="1"/>
          <p:nvPr/>
        </p:nvSpPr>
        <p:spPr>
          <a:xfrm>
            <a:off x="3930902" y="603390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Learning assessment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A3B60F-6200-09B0-89FE-30C918D0F6B7}"/>
              </a:ext>
            </a:extLst>
          </p:cNvPr>
          <p:cNvSpPr/>
          <p:nvPr/>
        </p:nvSpPr>
        <p:spPr>
          <a:xfrm>
            <a:off x="3116807" y="4880441"/>
            <a:ext cx="7166904" cy="711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1D4F84-7E57-8568-BD31-14293AF10A30}"/>
              </a:ext>
            </a:extLst>
          </p:cNvPr>
          <p:cNvSpPr txBox="1"/>
          <p:nvPr/>
        </p:nvSpPr>
        <p:spPr>
          <a:xfrm>
            <a:off x="3930902" y="5086704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52" name="Picture 2" descr="Nos rédacteurs rédigent la conclusion optimale pour votre mémoire.">
            <a:extLst>
              <a:ext uri="{FF2B5EF4-FFF2-40B4-BE49-F238E27FC236}">
                <a16:creationId xmlns:a16="http://schemas.microsoft.com/office/drawing/2014/main" id="{28B6699B-60B7-8F1B-3550-7EEA0E01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b="16425"/>
          <a:stretch/>
        </p:blipFill>
        <p:spPr bwMode="auto">
          <a:xfrm>
            <a:off x="1760376" y="4872354"/>
            <a:ext cx="1070230" cy="7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972994B-8D64-B027-5CA2-A55D5DAEE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77" y="5788339"/>
            <a:ext cx="1070230" cy="7572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F9B0DC-381A-B919-2CEC-B973F815D3B5}"/>
              </a:ext>
            </a:extLst>
          </p:cNvPr>
          <p:cNvSpPr/>
          <p:nvPr/>
        </p:nvSpPr>
        <p:spPr>
          <a:xfrm>
            <a:off x="3116807" y="3959565"/>
            <a:ext cx="7166904" cy="711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3F66B3DC-DD44-A750-8611-1E4DE7C86D7A}"/>
              </a:ext>
            </a:extLst>
          </p:cNvPr>
          <p:cNvSpPr txBox="1"/>
          <p:nvPr/>
        </p:nvSpPr>
        <p:spPr>
          <a:xfrm>
            <a:off x="3930902" y="416582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Related services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45402541-050C-1F22-E2D6-50BDDE9C5100}"/>
              </a:ext>
            </a:extLst>
          </p:cNvPr>
          <p:cNvSpPr txBox="1"/>
          <p:nvPr/>
        </p:nvSpPr>
        <p:spPr>
          <a:xfrm>
            <a:off x="3116807" y="4042718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04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DEC170C-60C2-0195-52BC-557D0B6697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4"/>
          <a:stretch/>
        </p:blipFill>
        <p:spPr>
          <a:xfrm>
            <a:off x="1806948" y="3042689"/>
            <a:ext cx="1070230" cy="713488"/>
          </a:xfrm>
          <a:prstGeom prst="rect">
            <a:avLst/>
          </a:prstGeom>
        </p:spPr>
      </p:pic>
      <p:pic>
        <p:nvPicPr>
          <p:cNvPr id="28" name="Picture 2" descr="Comment calculer le TCO d'un véhicule ? | SIXT corporate">
            <a:extLst>
              <a:ext uri="{FF2B5EF4-FFF2-40B4-BE49-F238E27FC236}">
                <a16:creationId xmlns:a16="http://schemas.microsoft.com/office/drawing/2014/main" id="{EDE1743A-4B4C-C6DD-9A70-94B5F6031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5" b="18218"/>
          <a:stretch/>
        </p:blipFill>
        <p:spPr bwMode="auto">
          <a:xfrm>
            <a:off x="1760375" y="2092025"/>
            <a:ext cx="1115100" cy="6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DD93929-9E34-8FE5-2493-BF3F62BC6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8756" r="7367" b="1"/>
          <a:stretch/>
        </p:blipFill>
        <p:spPr bwMode="auto">
          <a:xfrm>
            <a:off x="1787599" y="3979900"/>
            <a:ext cx="1082659" cy="7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94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6D0871-C500-4BCB-87AA-9FFAD9127684}"/>
              </a:ext>
            </a:extLst>
          </p:cNvPr>
          <p:cNvSpPr/>
          <p:nvPr/>
        </p:nvSpPr>
        <p:spPr>
          <a:xfrm>
            <a:off x="178895" y="1804240"/>
            <a:ext cx="11230003" cy="4146394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EC49C-8CC6-41AA-B83F-A13598DD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574" y="3852356"/>
            <a:ext cx="419158" cy="4382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335140"/>
            <a:ext cx="1043621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What you need to know about financial leasing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1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Click on the left and right arrows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E394C-98AA-5221-EC7B-622F8DA02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01" y="3794976"/>
            <a:ext cx="285790" cy="447737"/>
          </a:xfrm>
          <a:prstGeom prst="rect">
            <a:avLst/>
          </a:prstGeom>
        </p:spPr>
      </p:pic>
      <p:sp>
        <p:nvSpPr>
          <p:cNvPr id="18" name="ZoneTexte 32">
            <a:extLst>
              <a:ext uri="{FF2B5EF4-FFF2-40B4-BE49-F238E27FC236}">
                <a16:creationId xmlns:a16="http://schemas.microsoft.com/office/drawing/2014/main" id="{570D407C-BB54-2EAF-BDC8-2BFD6F751005}"/>
              </a:ext>
            </a:extLst>
          </p:cNvPr>
          <p:cNvSpPr txBox="1"/>
          <p:nvPr/>
        </p:nvSpPr>
        <p:spPr>
          <a:xfrm>
            <a:off x="3189785" y="1891097"/>
            <a:ext cx="769379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lt"/>
              </a:rPr>
              <a:t>Definition</a:t>
            </a:r>
          </a:p>
          <a:p>
            <a:endParaRPr lang="fr-BE" sz="1000" dirty="0">
              <a:solidFill>
                <a:schemeClr val="bg1"/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Financial leasing is a form of contract whereby a customer leases a vehicle from a financial institution. </a:t>
            </a:r>
          </a:p>
          <a:p>
            <a:endParaRPr lang="fr-BE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+mj-lt"/>
              </a:rPr>
              <a:t>Specifics</a:t>
            </a:r>
          </a:p>
          <a:p>
            <a:endParaRPr lang="fr-BE" sz="1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Any financial leasing must legally include a </a:t>
            </a:r>
            <a:r>
              <a:rPr lang="en-GB" sz="1200" b="1" dirty="0">
                <a:solidFill>
                  <a:schemeClr val="bg1"/>
                </a:solidFill>
              </a:rPr>
              <a:t>buyback option </a:t>
            </a:r>
            <a:r>
              <a:rPr lang="en-GB" sz="1200" dirty="0">
                <a:solidFill>
                  <a:schemeClr val="bg1"/>
                </a:solidFill>
              </a:rPr>
              <a:t>(BO), for the customer to take ownership of the vehicle at the end of the contract if they wish.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Generally, the BO is between 1% and 10% of the investment value of the vehicle (the commonest occurrence).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However, the BO can sometimes be more than 10%.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Services can be combined within a financial leasing contract.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+mj-lt"/>
              </a:rPr>
              <a:t>Transfer of ownership</a:t>
            </a:r>
          </a:p>
          <a:p>
            <a:endParaRPr lang="fr-BE" sz="1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The financial institution retains legal ownership until the customer takes up the buyback option.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AB33B-C10A-8D67-4298-7329538612A0}"/>
              </a:ext>
            </a:extLst>
          </p:cNvPr>
          <p:cNvSpPr txBox="1"/>
          <p:nvPr/>
        </p:nvSpPr>
        <p:spPr>
          <a:xfrm>
            <a:off x="178893" y="712001"/>
            <a:ext cx="1021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key 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6DF28-001E-40A7-C776-CD9BEFDAD233}"/>
              </a:ext>
            </a:extLst>
          </p:cNvPr>
          <p:cNvSpPr txBox="1"/>
          <p:nvPr/>
        </p:nvSpPr>
        <p:spPr>
          <a:xfrm>
            <a:off x="989842" y="2356356"/>
            <a:ext cx="188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Leasing</a:t>
            </a:r>
          </a:p>
        </p:txBody>
      </p:sp>
      <p:pic>
        <p:nvPicPr>
          <p:cNvPr id="4" name="Picture 3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C89DA8E2-920F-3002-D293-6D34BF75D1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2"/>
          <a:stretch/>
        </p:blipFill>
        <p:spPr>
          <a:xfrm>
            <a:off x="889268" y="3112533"/>
            <a:ext cx="2087907" cy="2081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394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6D0871-C500-4BCB-87AA-9FFAD9127684}"/>
              </a:ext>
            </a:extLst>
          </p:cNvPr>
          <p:cNvSpPr/>
          <p:nvPr/>
        </p:nvSpPr>
        <p:spPr>
          <a:xfrm>
            <a:off x="178895" y="1804240"/>
            <a:ext cx="11230003" cy="4146394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EC49C-8CC6-41AA-B83F-A13598DD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574" y="3852356"/>
            <a:ext cx="419158" cy="4382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  <a:endParaRPr lang="en-GB" b="1" dirty="0">
              <a:latin typeface="Encode Sans Expanded Medium" panose="00000605000000000000" pitchFamily="2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335140"/>
            <a:ext cx="1043621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What you need to know about operational leasing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1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Click on the left and right arrows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3" y="712001"/>
            <a:ext cx="1021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key features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E394C-98AA-5221-EC7B-622F8DA02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01" y="3794976"/>
            <a:ext cx="285790" cy="447737"/>
          </a:xfrm>
          <a:prstGeom prst="rect">
            <a:avLst/>
          </a:prstGeom>
        </p:spPr>
      </p:pic>
      <p:sp>
        <p:nvSpPr>
          <p:cNvPr id="18" name="ZoneTexte 32">
            <a:extLst>
              <a:ext uri="{FF2B5EF4-FFF2-40B4-BE49-F238E27FC236}">
                <a16:creationId xmlns:a16="http://schemas.microsoft.com/office/drawing/2014/main" id="{570D407C-BB54-2EAF-BDC8-2BFD6F751005}"/>
              </a:ext>
            </a:extLst>
          </p:cNvPr>
          <p:cNvSpPr txBox="1"/>
          <p:nvPr/>
        </p:nvSpPr>
        <p:spPr>
          <a:xfrm>
            <a:off x="3328159" y="2224948"/>
            <a:ext cx="755541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lt"/>
              </a:rPr>
              <a:t>Definition</a:t>
            </a:r>
          </a:p>
          <a:p>
            <a:endParaRPr lang="fr-BE" sz="1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Operational leasing is a form of contract whereby a rental company, in return for a set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lease payment</a:t>
            </a:r>
            <a:r>
              <a:rPr lang="en-GB" sz="1200" dirty="0">
                <a:solidFill>
                  <a:schemeClr val="bg1"/>
                </a:solidFill>
              </a:rPr>
              <a:t>, undertakes to provide a vehicle to a customer for a specified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period</a:t>
            </a:r>
            <a:r>
              <a:rPr lang="en-GB" sz="1200" dirty="0">
                <a:solidFill>
                  <a:schemeClr val="bg1"/>
                </a:solidFill>
              </a:rPr>
              <a:t> and on the basis of a set </a:t>
            </a:r>
            <a:r>
              <a:rPr lang="en-GB" sz="1200" b="1" dirty="0">
                <a:solidFill>
                  <a:schemeClr val="bg1"/>
                </a:solidFill>
              </a:rPr>
              <a:t>mileage</a:t>
            </a:r>
            <a:r>
              <a:rPr lang="en-GB" sz="1200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Depending on the customer’s requirements, the lessor also provides “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à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la carte” services.</a:t>
            </a:r>
          </a:p>
          <a:p>
            <a:endParaRPr lang="fr-BE" sz="1400" b="1" dirty="0">
              <a:solidFill>
                <a:schemeClr val="bg1"/>
              </a:solidFill>
            </a:endParaRPr>
          </a:p>
          <a:p>
            <a:r>
              <a:rPr lang="fr-BE" sz="1400" b="1" dirty="0">
                <a:solidFill>
                  <a:schemeClr val="bg1"/>
                </a:solidFill>
                <a:latin typeface="+mj-lt"/>
              </a:rPr>
              <a:t>Specific features </a:t>
            </a:r>
            <a:endParaRPr lang="fr-BE" sz="1000" b="1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The customer only finances their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actual use</a:t>
            </a:r>
            <a:r>
              <a:rPr lang="en-GB" sz="1200" dirty="0">
                <a:solidFill>
                  <a:schemeClr val="bg1"/>
                </a:solidFill>
              </a:rPr>
              <a:t> of the vehicle.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The customer doesn't need to worry about reselling the vehicle at the end of the contract: they return the vehicle to the retailer and the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brand</a:t>
            </a:r>
            <a:r>
              <a:rPr lang="en-GB" sz="1200" dirty="0">
                <a:solidFill>
                  <a:schemeClr val="bg1"/>
                </a:solidFill>
              </a:rPr>
              <a:t> or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dealership is required to take it back</a:t>
            </a:r>
          </a:p>
          <a:p>
            <a:endParaRPr lang="fr-BE" sz="10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+mj-lt"/>
              </a:rPr>
              <a:t>Transfer of ownership</a:t>
            </a:r>
          </a:p>
          <a:p>
            <a:endParaRPr lang="fr-BE" sz="1000" b="1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Not included in the contract. The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lessor keeps ownership</a:t>
            </a:r>
            <a:r>
              <a:rPr lang="en-GB" sz="1200" dirty="0">
                <a:solidFill>
                  <a:schemeClr val="bg1"/>
                </a:solidFill>
              </a:rPr>
              <a:t> of the vehicle at the end of the contract.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9F470B3-B5DB-1390-DD1A-3E60E40C1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7367"/>
          <a:stretch/>
        </p:blipFill>
        <p:spPr bwMode="auto">
          <a:xfrm>
            <a:off x="728507" y="3173454"/>
            <a:ext cx="2355112" cy="17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D8A4FD-1238-5FC6-E067-C6AFD48E49C7}"/>
              </a:ext>
            </a:extLst>
          </p:cNvPr>
          <p:cNvSpPr txBox="1"/>
          <p:nvPr/>
        </p:nvSpPr>
        <p:spPr>
          <a:xfrm>
            <a:off x="664775" y="2464447"/>
            <a:ext cx="235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Operational Leasing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69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  <a:endParaRPr lang="en-GB" b="1" dirty="0">
              <a:latin typeface="Encode Sans Expanded Medium" panose="00000605000000000000" pitchFamily="2" charset="0"/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A274BC41-69D0-49B6-B480-92191BEF7A16}"/>
              </a:ext>
            </a:extLst>
          </p:cNvPr>
          <p:cNvSpPr txBox="1"/>
          <p:nvPr/>
        </p:nvSpPr>
        <p:spPr>
          <a:xfrm>
            <a:off x="125328" y="6386445"/>
            <a:ext cx="108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Open the drop-downs for further details</a:t>
            </a:r>
          </a:p>
        </p:txBody>
      </p:sp>
      <p:sp>
        <p:nvSpPr>
          <p:cNvPr id="19" name="ZoneTexte 11">
            <a:extLst>
              <a:ext uri="{FF2B5EF4-FFF2-40B4-BE49-F238E27FC236}">
                <a16:creationId xmlns:a16="http://schemas.microsoft.com/office/drawing/2014/main" id="{AE867E3D-FD9C-9F10-C5E7-B65122C0C687}"/>
              </a:ext>
            </a:extLst>
          </p:cNvPr>
          <p:cNvSpPr txBox="1"/>
          <p:nvPr/>
        </p:nvSpPr>
        <p:spPr>
          <a:xfrm>
            <a:off x="374102" y="1416133"/>
            <a:ext cx="9210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1" dirty="0">
                <a:latin typeface="Encode Sans Expanded" panose="00000505000000000000" pitchFamily="2" charset="0"/>
                <a:ea typeface="+mj-ea"/>
                <a:cs typeface="+mj-cs"/>
              </a:rPr>
              <a:t>Let’s look at these two leasing products while comparing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85CC2-13C0-0CE6-E561-38BF7141E29C}"/>
              </a:ext>
            </a:extLst>
          </p:cNvPr>
          <p:cNvSpPr/>
          <p:nvPr/>
        </p:nvSpPr>
        <p:spPr>
          <a:xfrm>
            <a:off x="1995170" y="2099627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 dirty="0">
                <a:latin typeface="+mj-lt"/>
              </a:rPr>
              <a:t>Common features of financial and operational leasing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003AB0-E71D-3FA2-38EB-47100E298632}"/>
              </a:ext>
            </a:extLst>
          </p:cNvPr>
          <p:cNvSpPr/>
          <p:nvPr/>
        </p:nvSpPr>
        <p:spPr>
          <a:xfrm>
            <a:off x="1995170" y="2659616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>
                <a:latin typeface="+mj-lt"/>
              </a:rPr>
              <a:t>Parameters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607BA9-ECC9-1C97-E1B3-C06EA465490D}"/>
              </a:ext>
            </a:extLst>
          </p:cNvPr>
          <p:cNvSpPr/>
          <p:nvPr/>
        </p:nvSpPr>
        <p:spPr>
          <a:xfrm>
            <a:off x="1995170" y="3226198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 dirty="0">
                <a:latin typeface="+mj-lt"/>
              </a:rPr>
              <a:t>Customer benefits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436049-DAEF-0B52-5BEB-5115C5165A11}"/>
              </a:ext>
            </a:extLst>
          </p:cNvPr>
          <p:cNvSpPr/>
          <p:nvPr/>
        </p:nvSpPr>
        <p:spPr>
          <a:xfrm>
            <a:off x="1995170" y="3790259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 dirty="0">
                <a:latin typeface="+mj-lt"/>
              </a:rPr>
              <a:t>Points of attention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ACD89-1760-DEDA-0874-BB58A3FB0A48}"/>
              </a:ext>
            </a:extLst>
          </p:cNvPr>
          <p:cNvSpPr txBox="1"/>
          <p:nvPr/>
        </p:nvSpPr>
        <p:spPr>
          <a:xfrm>
            <a:off x="9366250" y="2018004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33DBED-D729-AAAF-F930-CEB3224D0AE0}"/>
              </a:ext>
            </a:extLst>
          </p:cNvPr>
          <p:cNvSpPr txBox="1"/>
          <p:nvPr/>
        </p:nvSpPr>
        <p:spPr>
          <a:xfrm>
            <a:off x="9366250" y="2577993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76EAEA-9F6C-333F-A86F-6BAF5A51AF49}"/>
              </a:ext>
            </a:extLst>
          </p:cNvPr>
          <p:cNvSpPr txBox="1"/>
          <p:nvPr/>
        </p:nvSpPr>
        <p:spPr>
          <a:xfrm>
            <a:off x="9366250" y="3129315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CA2D98-8952-167A-EE2D-680F777369FE}"/>
              </a:ext>
            </a:extLst>
          </p:cNvPr>
          <p:cNvSpPr txBox="1"/>
          <p:nvPr/>
        </p:nvSpPr>
        <p:spPr>
          <a:xfrm>
            <a:off x="9366250" y="3708636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C38CD-5F14-4743-C27E-9458E93C1977}"/>
              </a:ext>
            </a:extLst>
          </p:cNvPr>
          <p:cNvSpPr/>
          <p:nvPr/>
        </p:nvSpPr>
        <p:spPr>
          <a:xfrm>
            <a:off x="1995170" y="4398695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 dirty="0">
                <a:latin typeface="+mj-lt"/>
              </a:rPr>
              <a:t>Which product for which customer?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27B90-DE37-F32F-998E-A9FD179B8C08}"/>
              </a:ext>
            </a:extLst>
          </p:cNvPr>
          <p:cNvSpPr txBox="1"/>
          <p:nvPr/>
        </p:nvSpPr>
        <p:spPr>
          <a:xfrm>
            <a:off x="9366250" y="4317072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6C7618-9457-3D5B-3986-279C69E0F91C}"/>
              </a:ext>
            </a:extLst>
          </p:cNvPr>
          <p:cNvSpPr txBox="1"/>
          <p:nvPr/>
        </p:nvSpPr>
        <p:spPr>
          <a:xfrm>
            <a:off x="178893" y="712001"/>
            <a:ext cx="1021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key features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454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  <a:endParaRPr lang="en-GB" b="1" dirty="0">
              <a:latin typeface="Encode Sans Expanded Medium" panose="00000605000000000000" pitchFamily="2" charset="0"/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A274BC41-69D0-49B6-B480-92191BEF7A16}"/>
              </a:ext>
            </a:extLst>
          </p:cNvPr>
          <p:cNvSpPr txBox="1"/>
          <p:nvPr/>
        </p:nvSpPr>
        <p:spPr>
          <a:xfrm>
            <a:off x="125328" y="6386445"/>
            <a:ext cx="108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Open the drop-downs for further details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85CC2-13C0-0CE6-E561-38BF7141E29C}"/>
              </a:ext>
            </a:extLst>
          </p:cNvPr>
          <p:cNvSpPr/>
          <p:nvPr/>
        </p:nvSpPr>
        <p:spPr>
          <a:xfrm>
            <a:off x="1995170" y="2099627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 dirty="0">
                <a:latin typeface="+mj-lt"/>
              </a:rPr>
              <a:t>Common features of financial and operational leasing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ACD89-1760-DEDA-0874-BB58A3FB0A48}"/>
              </a:ext>
            </a:extLst>
          </p:cNvPr>
          <p:cNvSpPr txBox="1"/>
          <p:nvPr/>
        </p:nvSpPr>
        <p:spPr>
          <a:xfrm>
            <a:off x="9366250" y="2255998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-</a:t>
            </a:r>
          </a:p>
        </p:txBody>
      </p:sp>
      <p:sp>
        <p:nvSpPr>
          <p:cNvPr id="18" name="ZoneTexte 7">
            <a:extLst>
              <a:ext uri="{FF2B5EF4-FFF2-40B4-BE49-F238E27FC236}">
                <a16:creationId xmlns:a16="http://schemas.microsoft.com/office/drawing/2014/main" id="{C1C86F08-D367-43F1-7A8A-30423566589A}"/>
              </a:ext>
            </a:extLst>
          </p:cNvPr>
          <p:cNvSpPr txBox="1"/>
          <p:nvPr/>
        </p:nvSpPr>
        <p:spPr>
          <a:xfrm>
            <a:off x="1995170" y="2526365"/>
            <a:ext cx="7934960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The customer has the option: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to budget for the </a:t>
            </a:r>
            <a:r>
              <a:rPr lang="en-GB" sz="1600" b="1" dirty="0"/>
              <a:t>cost of using </a:t>
            </a:r>
            <a:r>
              <a:rPr lang="en-GB" sz="1600" dirty="0"/>
              <a:t>the vehicle by adding “</a:t>
            </a:r>
            <a:r>
              <a:rPr lang="en-GB" sz="1600" dirty="0" err="1"/>
              <a:t>à</a:t>
            </a:r>
            <a:r>
              <a:rPr lang="en-GB" sz="1600" dirty="0"/>
              <a:t> la carte” services to the financial aspect of the contract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/>
              <a:t>to pay an </a:t>
            </a:r>
            <a:r>
              <a:rPr lang="en-GB" sz="1600" b="1" dirty="0"/>
              <a:t>increased 1st instalment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Entry of lease payments as expenses in the </a:t>
            </a:r>
            <a:r>
              <a:rPr lang="en-GB" sz="1600" b="1" dirty="0"/>
              <a:t>income statement </a:t>
            </a:r>
            <a:r>
              <a:rPr lang="en-GB" sz="1600" dirty="0"/>
              <a:t>(no debt appears on the customer’s balance sheet: </a:t>
            </a:r>
            <a:r>
              <a:rPr lang="en-GB" sz="1600" b="1" dirty="0"/>
              <a:t> borrowing capacity preserved</a:t>
            </a:r>
            <a:r>
              <a:rPr lang="en-GB" sz="1600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If the customer is subject to corporate income tax, the financial </a:t>
            </a:r>
            <a:r>
              <a:rPr lang="en-GB" sz="1600" b="1" dirty="0"/>
              <a:t>lease payments</a:t>
            </a:r>
            <a:r>
              <a:rPr lang="en-GB" sz="1600" dirty="0"/>
              <a:t> are </a:t>
            </a:r>
            <a:r>
              <a:rPr lang="en-GB" sz="1600" b="1" dirty="0"/>
              <a:t>tax-deductible </a:t>
            </a:r>
            <a:r>
              <a:rPr lang="en-GB" sz="1600" dirty="0"/>
              <a:t>within the limits set by law.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VAT applicable to the periodic </a:t>
            </a:r>
            <a:r>
              <a:rPr lang="en-GB" sz="1600" b="1" dirty="0"/>
              <a:t>lease payments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Pricing scale (interest rate) </a:t>
            </a:r>
            <a:r>
              <a:rPr lang="en-GB" sz="1600" b="1" dirty="0"/>
              <a:t>not</a:t>
            </a:r>
            <a:r>
              <a:rPr lang="en-GB" sz="1600" dirty="0"/>
              <a:t> communicated to the customer</a:t>
            </a:r>
          </a:p>
          <a:p>
            <a:endParaRPr lang="fr-FR" sz="1000" dirty="0"/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B90B9307-F96D-762C-09A1-965B2ED154FD}"/>
              </a:ext>
            </a:extLst>
          </p:cNvPr>
          <p:cNvSpPr txBox="1"/>
          <p:nvPr/>
        </p:nvSpPr>
        <p:spPr>
          <a:xfrm>
            <a:off x="9518650" y="2007566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D7104-571B-FAC9-FC64-393D36E26D93}"/>
              </a:ext>
            </a:extLst>
          </p:cNvPr>
          <p:cNvSpPr txBox="1"/>
          <p:nvPr/>
        </p:nvSpPr>
        <p:spPr>
          <a:xfrm>
            <a:off x="178893" y="712001"/>
            <a:ext cx="1021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key features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6AAB18-4913-390C-BE96-0667A29BFD06}"/>
              </a:ext>
            </a:extLst>
          </p:cNvPr>
          <p:cNvSpPr txBox="1"/>
          <p:nvPr/>
        </p:nvSpPr>
        <p:spPr>
          <a:xfrm>
            <a:off x="374102" y="1416133"/>
            <a:ext cx="9210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Encode Sans Expanded" panose="00000505000000000000" pitchFamily="2" charset="0"/>
                <a:ea typeface="+mj-ea"/>
                <a:cs typeface="+mj-cs"/>
              </a:rPr>
              <a:t>Let’s look at these two leasing products while comparing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6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  <a:endParaRPr lang="en-GB" b="1" dirty="0">
              <a:latin typeface="Encode Sans Expanded Medium" panose="00000605000000000000" pitchFamily="2" charset="0"/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A274BC41-69D0-49B6-B480-92191BEF7A16}"/>
              </a:ext>
            </a:extLst>
          </p:cNvPr>
          <p:cNvSpPr txBox="1"/>
          <p:nvPr/>
        </p:nvSpPr>
        <p:spPr>
          <a:xfrm>
            <a:off x="125328" y="6386445"/>
            <a:ext cx="108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Open the drop-downs for further details</a:t>
            </a:r>
          </a:p>
        </p:txBody>
      </p:sp>
      <p:sp>
        <p:nvSpPr>
          <p:cNvPr id="19" name="ZoneTexte 11">
            <a:extLst>
              <a:ext uri="{FF2B5EF4-FFF2-40B4-BE49-F238E27FC236}">
                <a16:creationId xmlns:a16="http://schemas.microsoft.com/office/drawing/2014/main" id="{AE867E3D-FD9C-9F10-C5E7-B65122C0C687}"/>
              </a:ext>
            </a:extLst>
          </p:cNvPr>
          <p:cNvSpPr txBox="1"/>
          <p:nvPr/>
        </p:nvSpPr>
        <p:spPr>
          <a:xfrm>
            <a:off x="374102" y="1416133"/>
            <a:ext cx="9210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Encode Sans Expanded" panose="00000505000000000000" pitchFamily="2" charset="0"/>
                <a:ea typeface="+mj-ea"/>
                <a:cs typeface="+mj-cs"/>
              </a:rPr>
              <a:t>Let’s look at these two leasing products while comparing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85CC2-13C0-0CE6-E561-38BF7141E29C}"/>
              </a:ext>
            </a:extLst>
          </p:cNvPr>
          <p:cNvSpPr/>
          <p:nvPr/>
        </p:nvSpPr>
        <p:spPr>
          <a:xfrm>
            <a:off x="1995170" y="2099627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>
                <a:latin typeface="+mj-lt"/>
              </a:rPr>
              <a:t>Parameters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ACD89-1760-DEDA-0874-BB58A3FB0A48}"/>
              </a:ext>
            </a:extLst>
          </p:cNvPr>
          <p:cNvSpPr txBox="1"/>
          <p:nvPr/>
        </p:nvSpPr>
        <p:spPr>
          <a:xfrm>
            <a:off x="9366250" y="2005478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-</a:t>
            </a: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71EB4239-2E39-B809-ED08-FDED10C0C15E}"/>
              </a:ext>
            </a:extLst>
          </p:cNvPr>
          <p:cNvSpPr txBox="1"/>
          <p:nvPr/>
        </p:nvSpPr>
        <p:spPr>
          <a:xfrm>
            <a:off x="1995170" y="2526365"/>
            <a:ext cx="3914273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Financial leasing</a:t>
            </a:r>
          </a:p>
          <a:p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Duration (24-60 months)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Option of an increased 1st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Buyback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Price scale</a:t>
            </a:r>
          </a:p>
          <a:p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Services included in the offer</a:t>
            </a: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3F8FBC84-D0EF-FB85-CCD5-B6BDA02D0668}"/>
              </a:ext>
            </a:extLst>
          </p:cNvPr>
          <p:cNvSpPr txBox="1"/>
          <p:nvPr/>
        </p:nvSpPr>
        <p:spPr>
          <a:xfrm>
            <a:off x="6015857" y="2526365"/>
            <a:ext cx="3914273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Operational leasing</a:t>
            </a:r>
          </a:p>
          <a:p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Duration (12-60 months)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Option of an increased 1st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Mileage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Price scale / Protocol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Services included in the offer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5BBA5-EE6D-C196-E0D1-18128D4887D7}"/>
              </a:ext>
            </a:extLst>
          </p:cNvPr>
          <p:cNvSpPr txBox="1"/>
          <p:nvPr/>
        </p:nvSpPr>
        <p:spPr>
          <a:xfrm>
            <a:off x="178893" y="712001"/>
            <a:ext cx="1021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key features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057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  <a:endParaRPr lang="en-GB" b="1" dirty="0">
              <a:latin typeface="Encode Sans Expanded Medium" panose="00000605000000000000" pitchFamily="2" charset="0"/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A274BC41-69D0-49B6-B480-92191BEF7A16}"/>
              </a:ext>
            </a:extLst>
          </p:cNvPr>
          <p:cNvSpPr txBox="1"/>
          <p:nvPr/>
        </p:nvSpPr>
        <p:spPr>
          <a:xfrm>
            <a:off x="125328" y="6386445"/>
            <a:ext cx="108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Open the drop-downs for further details</a:t>
            </a:r>
          </a:p>
        </p:txBody>
      </p:sp>
      <p:sp>
        <p:nvSpPr>
          <p:cNvPr id="19" name="ZoneTexte 11">
            <a:extLst>
              <a:ext uri="{FF2B5EF4-FFF2-40B4-BE49-F238E27FC236}">
                <a16:creationId xmlns:a16="http://schemas.microsoft.com/office/drawing/2014/main" id="{AE867E3D-FD9C-9F10-C5E7-B65122C0C687}"/>
              </a:ext>
            </a:extLst>
          </p:cNvPr>
          <p:cNvSpPr txBox="1"/>
          <p:nvPr/>
        </p:nvSpPr>
        <p:spPr>
          <a:xfrm>
            <a:off x="374102" y="1416133"/>
            <a:ext cx="9210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Encode Sans Expanded" panose="00000505000000000000" pitchFamily="2" charset="0"/>
                <a:ea typeface="+mj-ea"/>
                <a:cs typeface="+mj-cs"/>
              </a:rPr>
              <a:t>Let’s look at these two leasing products while comparing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85CC2-13C0-0CE6-E561-38BF7141E29C}"/>
              </a:ext>
            </a:extLst>
          </p:cNvPr>
          <p:cNvSpPr/>
          <p:nvPr/>
        </p:nvSpPr>
        <p:spPr>
          <a:xfrm>
            <a:off x="1995170" y="2099627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 dirty="0">
                <a:latin typeface="+mj-lt"/>
              </a:rPr>
              <a:t>Customer benefits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ACD89-1760-DEDA-0874-BB58A3FB0A48}"/>
              </a:ext>
            </a:extLst>
          </p:cNvPr>
          <p:cNvSpPr txBox="1"/>
          <p:nvPr/>
        </p:nvSpPr>
        <p:spPr>
          <a:xfrm>
            <a:off x="9366250" y="2005478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-</a:t>
            </a: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C24CDBED-12B7-35C5-B40D-822BB8A568C3}"/>
              </a:ext>
            </a:extLst>
          </p:cNvPr>
          <p:cNvSpPr txBox="1"/>
          <p:nvPr/>
        </p:nvSpPr>
        <p:spPr>
          <a:xfrm>
            <a:off x="1995170" y="2526365"/>
            <a:ext cx="3914273" cy="2985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Financial leasing</a:t>
            </a:r>
          </a:p>
          <a:p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Freedom of choice at the end of the contract: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/>
              <a:t>take up the buyback option and become the legal owner of the vehicle </a:t>
            </a:r>
            <a:r>
              <a:rPr lang="en-GB" sz="1400" b="1" dirty="0"/>
              <a:t>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/>
              <a:t>return the vehicle to the retailer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If the buyback option is taken up, option of: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/>
              <a:t>keeping and using the vehicle beyond the end of the contract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/>
              <a:t>making a capital gain on resale on the used car market (taxable capital gain)</a:t>
            </a:r>
          </a:p>
        </p:txBody>
      </p:sp>
      <p:sp>
        <p:nvSpPr>
          <p:cNvPr id="4" name="ZoneTexte 7">
            <a:extLst>
              <a:ext uri="{FF2B5EF4-FFF2-40B4-BE49-F238E27FC236}">
                <a16:creationId xmlns:a16="http://schemas.microsoft.com/office/drawing/2014/main" id="{F1464997-2292-C0E0-D129-2C6E9DD2FB63}"/>
              </a:ext>
            </a:extLst>
          </p:cNvPr>
          <p:cNvSpPr txBox="1"/>
          <p:nvPr/>
        </p:nvSpPr>
        <p:spPr>
          <a:xfrm>
            <a:off x="6015857" y="2526365"/>
            <a:ext cx="3914273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Operational leasing</a:t>
            </a:r>
          </a:p>
          <a:p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Simplified management (only one invoice per month, services included)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Total flexibility depending 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/>
              <a:t>service requirements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/>
              <a:t>actual use (term / mileage scheme)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Term / mileage parameters can be adapted during the contract</a:t>
            </a:r>
          </a:p>
          <a:p>
            <a:endParaRPr lang="fr-BE" sz="1600" dirty="0"/>
          </a:p>
          <a:p>
            <a:endParaRPr lang="fr-B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87FC7-73F6-FA0D-2348-8C7C721E8C82}"/>
              </a:ext>
            </a:extLst>
          </p:cNvPr>
          <p:cNvSpPr txBox="1"/>
          <p:nvPr/>
        </p:nvSpPr>
        <p:spPr>
          <a:xfrm>
            <a:off x="178893" y="712001"/>
            <a:ext cx="1021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key features</a:t>
            </a:r>
          </a:p>
        </p:txBody>
      </p:sp>
    </p:spTree>
    <p:extLst>
      <p:ext uri="{BB962C8B-B14F-4D97-AF65-F5344CB8AC3E}">
        <p14:creationId xmlns:p14="http://schemas.microsoft.com/office/powerpoint/2010/main" val="1038039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  <a:endParaRPr lang="en-GB" b="1" dirty="0">
              <a:latin typeface="Encode Sans Expanded Medium" panose="00000605000000000000" pitchFamily="2" charset="0"/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A274BC41-69D0-49B6-B480-92191BEF7A16}"/>
              </a:ext>
            </a:extLst>
          </p:cNvPr>
          <p:cNvSpPr txBox="1"/>
          <p:nvPr/>
        </p:nvSpPr>
        <p:spPr>
          <a:xfrm>
            <a:off x="125328" y="6386445"/>
            <a:ext cx="108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Open the drop-downs for further details</a:t>
            </a:r>
          </a:p>
        </p:txBody>
      </p:sp>
      <p:sp>
        <p:nvSpPr>
          <p:cNvPr id="19" name="ZoneTexte 11">
            <a:extLst>
              <a:ext uri="{FF2B5EF4-FFF2-40B4-BE49-F238E27FC236}">
                <a16:creationId xmlns:a16="http://schemas.microsoft.com/office/drawing/2014/main" id="{AE867E3D-FD9C-9F10-C5E7-B65122C0C687}"/>
              </a:ext>
            </a:extLst>
          </p:cNvPr>
          <p:cNvSpPr txBox="1"/>
          <p:nvPr/>
        </p:nvSpPr>
        <p:spPr>
          <a:xfrm>
            <a:off x="374102" y="1416133"/>
            <a:ext cx="9210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Encode Sans Expanded" panose="00000505000000000000" pitchFamily="2" charset="0"/>
                <a:ea typeface="+mj-ea"/>
                <a:cs typeface="+mj-cs"/>
              </a:rPr>
              <a:t>Let’s look at these two leasing products while comparing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85CC2-13C0-0CE6-E561-38BF7141E29C}"/>
              </a:ext>
            </a:extLst>
          </p:cNvPr>
          <p:cNvSpPr/>
          <p:nvPr/>
        </p:nvSpPr>
        <p:spPr>
          <a:xfrm>
            <a:off x="1995170" y="2099627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 dirty="0">
                <a:latin typeface="+mj-lt"/>
              </a:rPr>
              <a:t>Points of attention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ACD89-1760-DEDA-0874-BB58A3FB0A48}"/>
              </a:ext>
            </a:extLst>
          </p:cNvPr>
          <p:cNvSpPr txBox="1"/>
          <p:nvPr/>
        </p:nvSpPr>
        <p:spPr>
          <a:xfrm>
            <a:off x="9366250" y="2005478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-</a:t>
            </a: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081ADF12-CA1A-4D65-CC68-2BB29CED88BC}"/>
              </a:ext>
            </a:extLst>
          </p:cNvPr>
          <p:cNvSpPr txBox="1"/>
          <p:nvPr/>
        </p:nvSpPr>
        <p:spPr>
          <a:xfrm>
            <a:off x="1995170" y="2526365"/>
            <a:ext cx="3914273" cy="2985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Financial leasing</a:t>
            </a:r>
          </a:p>
          <a:p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Duration and buyback option parameters cannot be changed during the contract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1600" dirty="0"/>
              <a:t>Customer</a:t>
            </a:r>
            <a:r>
              <a:rPr lang="en-GB" sz="1600" dirty="0"/>
              <a:t> needs to keep cash in hand to take up the buyback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400" dirty="0"/>
          </a:p>
        </p:txBody>
      </p:sp>
      <p:sp>
        <p:nvSpPr>
          <p:cNvPr id="4" name="ZoneTexte 7">
            <a:extLst>
              <a:ext uri="{FF2B5EF4-FFF2-40B4-BE49-F238E27FC236}">
                <a16:creationId xmlns:a16="http://schemas.microsoft.com/office/drawing/2014/main" id="{CC31F8FE-01E3-3CC8-DA1D-DDFB41BC3BDB}"/>
              </a:ext>
            </a:extLst>
          </p:cNvPr>
          <p:cNvSpPr txBox="1"/>
          <p:nvPr/>
        </p:nvSpPr>
        <p:spPr>
          <a:xfrm>
            <a:off x="6015857" y="2526365"/>
            <a:ext cx="3914273" cy="3454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Operational leasing</a:t>
            </a:r>
          </a:p>
          <a:p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50" dirty="0"/>
              <a:t>Option to adjust initial mileage and duration parameters during the contract according to circumstances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45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50" dirty="0"/>
              <a:t>Risk of invoicing for repair costs upon return at the end of the contract, depending on the condition of the vehicle and/or additional invoicing according to actual use of the vehicle (e.g. excess mileage; see services section)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45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50" dirty="0"/>
              <a:t>Early contract termination indemnities</a:t>
            </a:r>
          </a:p>
          <a:p>
            <a:endParaRPr lang="en-GB" sz="14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7A1E3-CB34-98A1-B236-FA42EA2319D0}"/>
              </a:ext>
            </a:extLst>
          </p:cNvPr>
          <p:cNvSpPr txBox="1"/>
          <p:nvPr/>
        </p:nvSpPr>
        <p:spPr>
          <a:xfrm>
            <a:off x="178893" y="712001"/>
            <a:ext cx="1021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key features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564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  <a:endParaRPr lang="en-GB" b="1" dirty="0">
              <a:latin typeface="Encode Sans Expanded Medium" panose="00000605000000000000" pitchFamily="2" charset="0"/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A274BC41-69D0-49B6-B480-92191BEF7A16}"/>
              </a:ext>
            </a:extLst>
          </p:cNvPr>
          <p:cNvSpPr txBox="1"/>
          <p:nvPr/>
        </p:nvSpPr>
        <p:spPr>
          <a:xfrm>
            <a:off x="125328" y="6386445"/>
            <a:ext cx="108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Open the drop-downs for further details</a:t>
            </a:r>
          </a:p>
        </p:txBody>
      </p:sp>
      <p:sp>
        <p:nvSpPr>
          <p:cNvPr id="19" name="ZoneTexte 11">
            <a:extLst>
              <a:ext uri="{FF2B5EF4-FFF2-40B4-BE49-F238E27FC236}">
                <a16:creationId xmlns:a16="http://schemas.microsoft.com/office/drawing/2014/main" id="{AE867E3D-FD9C-9F10-C5E7-B65122C0C687}"/>
              </a:ext>
            </a:extLst>
          </p:cNvPr>
          <p:cNvSpPr txBox="1"/>
          <p:nvPr/>
        </p:nvSpPr>
        <p:spPr>
          <a:xfrm>
            <a:off x="374102" y="1416133"/>
            <a:ext cx="9210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Encode Sans Expanded" panose="00000505000000000000" pitchFamily="2" charset="0"/>
                <a:ea typeface="+mj-ea"/>
                <a:cs typeface="+mj-cs"/>
              </a:rPr>
              <a:t>Let’s look at these two leasing products while comparing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85CC2-13C0-0CE6-E561-38BF7141E29C}"/>
              </a:ext>
            </a:extLst>
          </p:cNvPr>
          <p:cNvSpPr/>
          <p:nvPr/>
        </p:nvSpPr>
        <p:spPr>
          <a:xfrm>
            <a:off x="1995170" y="2099627"/>
            <a:ext cx="7934960" cy="369332"/>
          </a:xfrm>
          <a:prstGeom prst="rect">
            <a:avLst/>
          </a:prstGeom>
          <a:solidFill>
            <a:srgbClr val="25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/>
            <a:r>
              <a:rPr lang="en-GB" dirty="0">
                <a:latin typeface="+mj-lt"/>
              </a:rPr>
              <a:t>Which product for which customer?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ACD89-1760-DEDA-0874-BB58A3FB0A48}"/>
              </a:ext>
            </a:extLst>
          </p:cNvPr>
          <p:cNvSpPr txBox="1"/>
          <p:nvPr/>
        </p:nvSpPr>
        <p:spPr>
          <a:xfrm>
            <a:off x="9366250" y="2005478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-</a:t>
            </a: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F4E966FF-7039-5A6F-CCE3-3F7D16752EE0}"/>
              </a:ext>
            </a:extLst>
          </p:cNvPr>
          <p:cNvSpPr txBox="1"/>
          <p:nvPr/>
        </p:nvSpPr>
        <p:spPr>
          <a:xfrm>
            <a:off x="1995170" y="2526365"/>
            <a:ext cx="3914273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Financial leasing</a:t>
            </a:r>
          </a:p>
          <a:p>
            <a:r>
              <a:rPr lang="en-GB" sz="1600" dirty="0"/>
              <a:t>I offer financial leasing to customers who:</a:t>
            </a:r>
          </a:p>
          <a:p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want to take ownership, for example by continuing to use a converted vehicle after the end of the contract</a:t>
            </a:r>
          </a:p>
          <a:p>
            <a:endParaRPr lang="fr-BE" sz="1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want to finance their vehicle over a long period of time (60 months)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want to renew their vehicle, taking advantage of the trade-in commitment.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200" dirty="0"/>
          </a:p>
        </p:txBody>
      </p:sp>
      <p:sp>
        <p:nvSpPr>
          <p:cNvPr id="4" name="ZoneTexte 7">
            <a:extLst>
              <a:ext uri="{FF2B5EF4-FFF2-40B4-BE49-F238E27FC236}">
                <a16:creationId xmlns:a16="http://schemas.microsoft.com/office/drawing/2014/main" id="{E79F47D5-7056-82C6-68B9-22427C074804}"/>
              </a:ext>
            </a:extLst>
          </p:cNvPr>
          <p:cNvSpPr txBox="1"/>
          <p:nvPr/>
        </p:nvSpPr>
        <p:spPr>
          <a:xfrm>
            <a:off x="6015857" y="2526365"/>
            <a:ext cx="3914273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Operational leasing</a:t>
            </a:r>
          </a:p>
          <a:p>
            <a:r>
              <a:rPr lang="en-GB" sz="1600" dirty="0"/>
              <a:t>I offer operational leasing to customers who:</a:t>
            </a:r>
          </a:p>
          <a:p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regularly renew their vehicle(s)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>
              <a:solidFill>
                <a:srgbClr val="FF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use their vehicle extensively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>
              <a:solidFill>
                <a:srgbClr val="FF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are looking for a global mobility solution (vehicle + fleet management + employee mobility)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are sensitive to optimised fleet management (fleet management software, single invoicing, dynamic vehicle monitoring, etc.).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5B4CC-B4FE-99A4-36F6-52E8CB9FBED4}"/>
              </a:ext>
            </a:extLst>
          </p:cNvPr>
          <p:cNvSpPr txBox="1"/>
          <p:nvPr/>
        </p:nvSpPr>
        <p:spPr>
          <a:xfrm>
            <a:off x="178893" y="712001"/>
            <a:ext cx="1021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key features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963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629055"/>
            <a:ext cx="10659368" cy="1262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tx1"/>
                </a:solidFill>
              </a:rPr>
              <a:t>By adjusting the specific parameters of financial and operational </a:t>
            </a:r>
            <a:r>
              <a:rPr lang="en-GB" sz="1600" dirty="0" err="1">
                <a:solidFill>
                  <a:schemeClr val="tx1"/>
                </a:solidFill>
              </a:rPr>
              <a:t>leasings</a:t>
            </a:r>
            <a:r>
              <a:rPr lang="en-GB" sz="1600" dirty="0">
                <a:solidFill>
                  <a:schemeClr val="tx1"/>
                </a:solidFill>
              </a:rPr>
              <a:t>, you can suggest </a:t>
            </a:r>
            <a:r>
              <a:rPr lang="en-GB" sz="1600" b="1" dirty="0">
                <a:solidFill>
                  <a:schemeClr val="tx1"/>
                </a:solidFill>
              </a:rPr>
              <a:t>monthly lease payments much lower </a:t>
            </a:r>
            <a:r>
              <a:rPr lang="en-GB" sz="1600" dirty="0">
                <a:solidFill>
                  <a:schemeClr val="tx1"/>
                </a:solidFill>
              </a:rPr>
              <a:t>than for car loans. </a:t>
            </a:r>
          </a:p>
          <a:p>
            <a:endParaRPr lang="fr-BE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It is therefore an excellent gateway for discussions with the customer on:</a:t>
            </a:r>
          </a:p>
          <a:p>
            <a:endParaRPr lang="fr-BE" sz="1000" b="1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chemeClr val="tx1"/>
                </a:solidFill>
              </a:rPr>
              <a:t>moving upmarket </a:t>
            </a:r>
            <a:r>
              <a:rPr lang="en-GB" sz="1400" dirty="0">
                <a:solidFill>
                  <a:schemeClr val="tx1"/>
                </a:solidFill>
              </a:rPr>
              <a:t>(trim level, engine type, options, etc.)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4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/>
                </a:solidFill>
              </a:rPr>
              <a:t>extra </a:t>
            </a:r>
            <a:r>
              <a:rPr lang="en-GB" sz="1400" b="1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9520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levers  – Summary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39769997-E893-8DA2-4D81-3090EDEBA3A5}"/>
              </a:ext>
            </a:extLst>
          </p:cNvPr>
          <p:cNvSpPr txBox="1"/>
          <p:nvPr/>
        </p:nvSpPr>
        <p:spPr>
          <a:xfrm>
            <a:off x="269890" y="6446168"/>
            <a:ext cx="702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>
                <a:solidFill>
                  <a:schemeClr val="bg1"/>
                </a:solidFill>
              </a:rPr>
              <a:t>Turn over the cards</a:t>
            </a: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4648A4C6-64B0-3BED-BB76-BA29C997CBDD}"/>
              </a:ext>
            </a:extLst>
          </p:cNvPr>
          <p:cNvSpPr txBox="1"/>
          <p:nvPr/>
        </p:nvSpPr>
        <p:spPr>
          <a:xfrm>
            <a:off x="2199698" y="339311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3880"/>
                </a:solidFill>
                <a:latin typeface="+mj-lt"/>
              </a:rPr>
              <a:t>Financial Leasing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2E5B8-A436-06FE-8FF4-F86CA6682201}"/>
              </a:ext>
            </a:extLst>
          </p:cNvPr>
          <p:cNvSpPr/>
          <p:nvPr/>
        </p:nvSpPr>
        <p:spPr>
          <a:xfrm>
            <a:off x="1432228" y="3173184"/>
            <a:ext cx="3987418" cy="2972815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lip Icon #141587 - Free Icons Library">
            <a:extLst>
              <a:ext uri="{FF2B5EF4-FFF2-40B4-BE49-F238E27FC236}">
                <a16:creationId xmlns:a16="http://schemas.microsoft.com/office/drawing/2014/main" id="{FF99FDE7-63E6-90EB-E31D-C2FBCC30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67" y="5700493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0">
            <a:extLst>
              <a:ext uri="{FF2B5EF4-FFF2-40B4-BE49-F238E27FC236}">
                <a16:creationId xmlns:a16="http://schemas.microsoft.com/office/drawing/2014/main" id="{83C129B0-861F-7C9E-F45D-15724A869996}"/>
              </a:ext>
            </a:extLst>
          </p:cNvPr>
          <p:cNvSpPr txBox="1"/>
          <p:nvPr/>
        </p:nvSpPr>
        <p:spPr>
          <a:xfrm>
            <a:off x="6595856" y="339756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3880"/>
                </a:solidFill>
                <a:latin typeface="+mj-lt"/>
              </a:rPr>
              <a:t>Operational Leasing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84F966-58FB-5856-607E-065B4D299862}"/>
              </a:ext>
            </a:extLst>
          </p:cNvPr>
          <p:cNvSpPr/>
          <p:nvPr/>
        </p:nvSpPr>
        <p:spPr>
          <a:xfrm>
            <a:off x="5828386" y="3177629"/>
            <a:ext cx="3987418" cy="2972815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lip Icon #141587 - Free Icons Library">
            <a:extLst>
              <a:ext uri="{FF2B5EF4-FFF2-40B4-BE49-F238E27FC236}">
                <a16:creationId xmlns:a16="http://schemas.microsoft.com/office/drawing/2014/main" id="{861F06C7-1880-66C8-649B-86EDD5291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704938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75D8E5C-C767-E8B7-9592-B1FBB5A0B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7367"/>
          <a:stretch/>
        </p:blipFill>
        <p:spPr bwMode="auto">
          <a:xfrm>
            <a:off x="6754283" y="3970168"/>
            <a:ext cx="2193996" cy="158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16D86390-ECBE-BC5D-E850-04E942A420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5" r="33142"/>
          <a:stretch/>
        </p:blipFill>
        <p:spPr>
          <a:xfrm>
            <a:off x="2301956" y="3986831"/>
            <a:ext cx="2223800" cy="15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79DB9-0023-F35F-62DA-3F004DFC9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" y="0"/>
            <a:ext cx="12066704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ABD974-D12C-8E81-14BC-EAC5DF7FA0AF}"/>
              </a:ext>
            </a:extLst>
          </p:cNvPr>
          <p:cNvSpPr txBox="1"/>
          <p:nvPr/>
        </p:nvSpPr>
        <p:spPr>
          <a:xfrm>
            <a:off x="1406566" y="3337610"/>
            <a:ext cx="9242384" cy="369332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Understand the different financial products and their 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31CC6-2647-0CFB-CCDE-ACA11CD62C93}"/>
              </a:ext>
            </a:extLst>
          </p:cNvPr>
          <p:cNvSpPr txBox="1"/>
          <p:nvPr/>
        </p:nvSpPr>
        <p:spPr>
          <a:xfrm>
            <a:off x="1406566" y="4078517"/>
            <a:ext cx="8833166" cy="369332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Fine-tune the financial parameters to fit into the customer budget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DDA12-363A-A8DF-B05E-F7F234C577CF}"/>
              </a:ext>
            </a:extLst>
          </p:cNvPr>
          <p:cNvSpPr txBox="1"/>
          <p:nvPr/>
        </p:nvSpPr>
        <p:spPr>
          <a:xfrm>
            <a:off x="1406566" y="4775207"/>
            <a:ext cx="8833166" cy="646331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Select the main services that can be packaged with these financial products into a global offer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DFF21-D2BA-AC94-EC7D-00EC5EACC7FA}"/>
              </a:ext>
            </a:extLst>
          </p:cNvPr>
          <p:cNvSpPr txBox="1"/>
          <p:nvPr/>
        </p:nvSpPr>
        <p:spPr>
          <a:xfrm>
            <a:off x="901144" y="2619933"/>
            <a:ext cx="8833166" cy="369332"/>
          </a:xfrm>
          <a:prstGeom prst="rect">
            <a:avLst/>
          </a:prstGeom>
          <a:solidFill>
            <a:srgbClr val="24378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By the end of this module, you will be able to: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F040C90-A2A5-BE53-8D59-9013025BA955}"/>
              </a:ext>
            </a:extLst>
          </p:cNvPr>
          <p:cNvSpPr txBox="1"/>
          <p:nvPr/>
        </p:nvSpPr>
        <p:spPr>
          <a:xfrm>
            <a:off x="324853" y="903879"/>
            <a:ext cx="3268578" cy="58477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Encode Sans Expanded Medium"/>
              </a:rPr>
              <a:t>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877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629055"/>
            <a:ext cx="10659368" cy="1262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400" dirty="0">
                <a:solidFill>
                  <a:schemeClr val="tx1"/>
                </a:solidFill>
              </a:rPr>
              <a:t>By adjusting the specific parameters of financial and operational </a:t>
            </a:r>
            <a:r>
              <a:rPr lang="en-GB" sz="1400" dirty="0" err="1">
                <a:solidFill>
                  <a:schemeClr val="tx1"/>
                </a:solidFill>
              </a:rPr>
              <a:t>leasings</a:t>
            </a:r>
            <a:r>
              <a:rPr lang="en-GB" sz="1400" dirty="0">
                <a:solidFill>
                  <a:schemeClr val="tx1"/>
                </a:solidFill>
              </a:rPr>
              <a:t>, you can suggest </a:t>
            </a:r>
            <a:r>
              <a:rPr lang="en-GB" sz="1400" b="1" dirty="0">
                <a:solidFill>
                  <a:schemeClr val="tx1"/>
                </a:solidFill>
              </a:rPr>
              <a:t>monthly lease payments much lower </a:t>
            </a:r>
            <a:r>
              <a:rPr lang="en-GB" sz="1400" dirty="0">
                <a:solidFill>
                  <a:schemeClr val="tx1"/>
                </a:solidFill>
              </a:rPr>
              <a:t>than for car loans. </a:t>
            </a:r>
          </a:p>
          <a:p>
            <a:endParaRPr lang="fr-BE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It is therefore an excellent gateway for discussions with the customer on:</a:t>
            </a:r>
          </a:p>
          <a:p>
            <a:endParaRPr lang="fr-BE" sz="900" b="1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b="1" dirty="0">
                <a:solidFill>
                  <a:schemeClr val="tx1"/>
                </a:solidFill>
              </a:rPr>
              <a:t>moving upmarket </a:t>
            </a:r>
            <a:r>
              <a:rPr lang="en-GB" sz="1200" dirty="0">
                <a:solidFill>
                  <a:schemeClr val="tx1"/>
                </a:solidFill>
              </a:rPr>
              <a:t>(trim level, engine type, options, etc.)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tx1"/>
                </a:solidFill>
              </a:rPr>
              <a:t>extra </a:t>
            </a:r>
            <a:r>
              <a:rPr lang="en-GB" sz="1200" b="1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9520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and operational leasing levers  – Summary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39769997-E893-8DA2-4D81-3090EDEBA3A5}"/>
              </a:ext>
            </a:extLst>
          </p:cNvPr>
          <p:cNvSpPr txBox="1"/>
          <p:nvPr/>
        </p:nvSpPr>
        <p:spPr>
          <a:xfrm>
            <a:off x="269890" y="6446168"/>
            <a:ext cx="702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>
                <a:solidFill>
                  <a:schemeClr val="bg1"/>
                </a:solidFill>
              </a:rPr>
              <a:t>Turn over the cards</a:t>
            </a: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4648A4C6-64B0-3BED-BB76-BA29C997CBDD}"/>
              </a:ext>
            </a:extLst>
          </p:cNvPr>
          <p:cNvSpPr txBox="1"/>
          <p:nvPr/>
        </p:nvSpPr>
        <p:spPr>
          <a:xfrm>
            <a:off x="2199697" y="3247978"/>
            <a:ext cx="271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3880"/>
                </a:solidFill>
                <a:latin typeface="+mj-lt"/>
              </a:rPr>
              <a:t>Financial Leasing</a:t>
            </a:r>
          </a:p>
        </p:txBody>
      </p:sp>
      <p:pic>
        <p:nvPicPr>
          <p:cNvPr id="11" name="Picture 2" descr="Flip Icon #141587 - Free Icons Library">
            <a:extLst>
              <a:ext uri="{FF2B5EF4-FFF2-40B4-BE49-F238E27FC236}">
                <a16:creationId xmlns:a16="http://schemas.microsoft.com/office/drawing/2014/main" id="{FF99FDE7-63E6-90EB-E31D-C2FBCC30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67" y="5883373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0">
            <a:extLst>
              <a:ext uri="{FF2B5EF4-FFF2-40B4-BE49-F238E27FC236}">
                <a16:creationId xmlns:a16="http://schemas.microsoft.com/office/drawing/2014/main" id="{83C129B0-861F-7C9E-F45D-15724A869996}"/>
              </a:ext>
            </a:extLst>
          </p:cNvPr>
          <p:cNvSpPr txBox="1"/>
          <p:nvPr/>
        </p:nvSpPr>
        <p:spPr>
          <a:xfrm>
            <a:off x="6595856" y="3252423"/>
            <a:ext cx="288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253880"/>
                </a:solidFill>
                <a:latin typeface="+mj-lt"/>
              </a:rPr>
              <a:t>Operationl</a:t>
            </a:r>
            <a:r>
              <a:rPr lang="en-GB" b="1" dirty="0">
                <a:solidFill>
                  <a:srgbClr val="253880"/>
                </a:solidFill>
                <a:latin typeface="+mj-lt"/>
              </a:rPr>
              <a:t> Leasing</a:t>
            </a:r>
          </a:p>
        </p:txBody>
      </p:sp>
      <p:pic>
        <p:nvPicPr>
          <p:cNvPr id="16" name="Picture 2" descr="Flip Icon #141587 - Free Icons Library">
            <a:extLst>
              <a:ext uri="{FF2B5EF4-FFF2-40B4-BE49-F238E27FC236}">
                <a16:creationId xmlns:a16="http://schemas.microsoft.com/office/drawing/2014/main" id="{861F06C7-1880-66C8-649B-86EDD5291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887818"/>
            <a:ext cx="485362" cy="4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7">
            <a:extLst>
              <a:ext uri="{FF2B5EF4-FFF2-40B4-BE49-F238E27FC236}">
                <a16:creationId xmlns:a16="http://schemas.microsoft.com/office/drawing/2014/main" id="{86D6AE83-7FE9-3391-51D2-2FE0BA07C971}"/>
              </a:ext>
            </a:extLst>
          </p:cNvPr>
          <p:cNvSpPr txBox="1"/>
          <p:nvPr/>
        </p:nvSpPr>
        <p:spPr>
          <a:xfrm>
            <a:off x="1999296" y="3736859"/>
            <a:ext cx="291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rgbClr val="1D4999"/>
                </a:solidFill>
                <a:latin typeface="+mj-lt"/>
              </a:rPr>
              <a:t>The </a:t>
            </a:r>
            <a:r>
              <a:rPr lang="en-GB" sz="1200" b="1" dirty="0">
                <a:solidFill>
                  <a:srgbClr val="1D4999"/>
                </a:solidFill>
                <a:latin typeface="+mj-lt"/>
              </a:rPr>
              <a:t>buyback option </a:t>
            </a:r>
            <a:r>
              <a:rPr lang="en-GB" sz="1200" dirty="0"/>
              <a:t>and an 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increased 1st payment are</a:t>
            </a:r>
            <a:r>
              <a:rPr lang="en-GB" sz="1200" dirty="0"/>
              <a:t> levers that can be activated to fit into the customer’s budget.</a:t>
            </a:r>
          </a:p>
        </p:txBody>
      </p:sp>
      <p:sp>
        <p:nvSpPr>
          <p:cNvPr id="21" name="ZoneTexte 7">
            <a:extLst>
              <a:ext uri="{FF2B5EF4-FFF2-40B4-BE49-F238E27FC236}">
                <a16:creationId xmlns:a16="http://schemas.microsoft.com/office/drawing/2014/main" id="{8890B2EF-D596-CB70-93CB-1551B42A0841}"/>
              </a:ext>
            </a:extLst>
          </p:cNvPr>
          <p:cNvSpPr txBox="1"/>
          <p:nvPr/>
        </p:nvSpPr>
        <p:spPr>
          <a:xfrm>
            <a:off x="5986714" y="3474731"/>
            <a:ext cx="36144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The “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duration / mileage</a:t>
            </a:r>
            <a:r>
              <a:rPr lang="en-GB" sz="1200" dirty="0"/>
              <a:t>” scheme sets the residual value of the vehicle at the end of the contract.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For example, the 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residual value </a:t>
            </a:r>
            <a:r>
              <a:rPr lang="en-GB" sz="1200" dirty="0"/>
              <a:t>on a 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3-year/90,000-km </a:t>
            </a:r>
            <a:r>
              <a:rPr lang="en-GB" sz="1200" dirty="0"/>
              <a:t>contract will be significantly 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higher</a:t>
            </a:r>
            <a:r>
              <a:rPr lang="en-GB" sz="1200" dirty="0"/>
              <a:t> than on a 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5-year/200,000-km</a:t>
            </a:r>
            <a:r>
              <a:rPr lang="en-GB" sz="1200" dirty="0"/>
              <a:t> contract.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D0FE4-45B2-B6DA-D2BE-FF577A4793FC}"/>
              </a:ext>
            </a:extLst>
          </p:cNvPr>
          <p:cNvSpPr/>
          <p:nvPr/>
        </p:nvSpPr>
        <p:spPr>
          <a:xfrm>
            <a:off x="1432228" y="3173184"/>
            <a:ext cx="3987418" cy="3115856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92D84-3ACB-C481-BD41-ABDD7CE334B8}"/>
              </a:ext>
            </a:extLst>
          </p:cNvPr>
          <p:cNvSpPr/>
          <p:nvPr/>
        </p:nvSpPr>
        <p:spPr>
          <a:xfrm>
            <a:off x="5828386" y="3177629"/>
            <a:ext cx="3987418" cy="3115856"/>
          </a:xfrm>
          <a:prstGeom prst="rect">
            <a:avLst/>
          </a:prstGeom>
          <a:noFill/>
          <a:ln w="762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8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426-74E9-4E27-B3AA-F3AA9109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03 – </a:t>
            </a:r>
            <a:r>
              <a:rPr lang="en-GB" b="1" dirty="0">
                <a:latin typeface="Encode Sans Expanded Medium" panose="00000605000000000000" pitchFamily="2" charset="0"/>
              </a:rPr>
              <a:t>Leasing</a:t>
            </a:r>
            <a:r>
              <a:rPr lang="en-GB" sz="2000" b="1" dirty="0">
                <a:latin typeface="Encode Sans Expanded Medium" panose="00000605000000000000" pitchFamily="2" charset="0"/>
              </a:rPr>
              <a:t> products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E4DE37-0FE3-4BD2-37EB-5019773EADD7}"/>
              </a:ext>
            </a:extLst>
          </p:cNvPr>
          <p:cNvSpPr txBox="1"/>
          <p:nvPr/>
        </p:nvSpPr>
        <p:spPr>
          <a:xfrm>
            <a:off x="178895" y="712001"/>
            <a:ext cx="7869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+mj-lt"/>
              </a:rPr>
              <a:t>Takeaways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2A1EC4B-C3A3-438E-40B4-4F12A0F40DBC}"/>
              </a:ext>
            </a:extLst>
          </p:cNvPr>
          <p:cNvSpPr txBox="1"/>
          <p:nvPr/>
        </p:nvSpPr>
        <p:spPr>
          <a:xfrm>
            <a:off x="269890" y="6402624"/>
            <a:ext cx="31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Click on the arrows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73F8A-A0E7-EB8C-4C77-94CB649E6531}"/>
              </a:ext>
            </a:extLst>
          </p:cNvPr>
          <p:cNvSpPr/>
          <p:nvPr/>
        </p:nvSpPr>
        <p:spPr>
          <a:xfrm>
            <a:off x="287080" y="1394112"/>
            <a:ext cx="2608519" cy="47797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CD373-6D22-7F9E-C03D-8A05A5C490B2}"/>
              </a:ext>
            </a:extLst>
          </p:cNvPr>
          <p:cNvSpPr/>
          <p:nvPr/>
        </p:nvSpPr>
        <p:spPr>
          <a:xfrm>
            <a:off x="287081" y="1390964"/>
            <a:ext cx="2625708" cy="328647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+mj-lt"/>
              </a:rPr>
              <a:t>B2B Customers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ACBFB6-34C6-0C73-EC67-B97A7FA4F7DE}"/>
              </a:ext>
            </a:extLst>
          </p:cNvPr>
          <p:cNvSpPr/>
          <p:nvPr/>
        </p:nvSpPr>
        <p:spPr>
          <a:xfrm>
            <a:off x="3094337" y="1394112"/>
            <a:ext cx="2608519" cy="47797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50438E-9CA1-91AC-22BB-CE1C2328963B}"/>
              </a:ext>
            </a:extLst>
          </p:cNvPr>
          <p:cNvSpPr/>
          <p:nvPr/>
        </p:nvSpPr>
        <p:spPr>
          <a:xfrm>
            <a:off x="5869227" y="1390964"/>
            <a:ext cx="2608519" cy="47797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B81B3-7D9E-6873-4EDA-53C28186ABD4}"/>
              </a:ext>
            </a:extLst>
          </p:cNvPr>
          <p:cNvSpPr/>
          <p:nvPr/>
        </p:nvSpPr>
        <p:spPr>
          <a:xfrm>
            <a:off x="8638846" y="1390964"/>
            <a:ext cx="2608519" cy="47797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564672-AB0F-5510-4B6C-C3E2F050E606}"/>
              </a:ext>
            </a:extLst>
          </p:cNvPr>
          <p:cNvSpPr/>
          <p:nvPr/>
        </p:nvSpPr>
        <p:spPr>
          <a:xfrm>
            <a:off x="3067930" y="1390963"/>
            <a:ext cx="2625708" cy="328647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+mj-lt"/>
              </a:rPr>
              <a:t>Financial Leasing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A679C4-F3F2-32DE-5B8E-FD831DE2EDAA}"/>
              </a:ext>
            </a:extLst>
          </p:cNvPr>
          <p:cNvSpPr/>
          <p:nvPr/>
        </p:nvSpPr>
        <p:spPr>
          <a:xfrm>
            <a:off x="5848779" y="1390963"/>
            <a:ext cx="2625708" cy="328647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+mj-lt"/>
              </a:rPr>
              <a:t>Operational Leasing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E95DD0-D3E3-3DD7-17AB-01562809132A}"/>
              </a:ext>
            </a:extLst>
          </p:cNvPr>
          <p:cNvSpPr/>
          <p:nvPr/>
        </p:nvSpPr>
        <p:spPr>
          <a:xfrm>
            <a:off x="8638846" y="1390962"/>
            <a:ext cx="2625708" cy="3286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+mj-lt"/>
              </a:rPr>
              <a:t>Key features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35CA558-FF23-3C55-EE4C-BDC103B6A6C6}"/>
              </a:ext>
            </a:extLst>
          </p:cNvPr>
          <p:cNvSpPr/>
          <p:nvPr/>
        </p:nvSpPr>
        <p:spPr>
          <a:xfrm>
            <a:off x="1369611" y="5808916"/>
            <a:ext cx="443457" cy="2912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B17F60D-2721-DF48-0C1E-59F8AF58AC86}"/>
              </a:ext>
            </a:extLst>
          </p:cNvPr>
          <p:cNvSpPr/>
          <p:nvPr/>
        </p:nvSpPr>
        <p:spPr>
          <a:xfrm>
            <a:off x="4125921" y="5808915"/>
            <a:ext cx="443457" cy="2912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7BEA0CE-C6CF-7ABE-7A80-C5735B603D5F}"/>
              </a:ext>
            </a:extLst>
          </p:cNvPr>
          <p:cNvSpPr/>
          <p:nvPr/>
        </p:nvSpPr>
        <p:spPr>
          <a:xfrm>
            <a:off x="7067486" y="5808915"/>
            <a:ext cx="443457" cy="2912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317D3656-34E6-A103-E297-47BBE3024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7367"/>
          <a:stretch/>
        </p:blipFill>
        <p:spPr bwMode="auto">
          <a:xfrm>
            <a:off x="6507265" y="1755823"/>
            <a:ext cx="1195409" cy="8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7">
            <a:extLst>
              <a:ext uri="{FF2B5EF4-FFF2-40B4-BE49-F238E27FC236}">
                <a16:creationId xmlns:a16="http://schemas.microsoft.com/office/drawing/2014/main" id="{E70C98C4-4CCD-4B4F-C12D-73AC9DC9DA4A}"/>
              </a:ext>
            </a:extLst>
          </p:cNvPr>
          <p:cNvSpPr txBox="1"/>
          <p:nvPr/>
        </p:nvSpPr>
        <p:spPr>
          <a:xfrm>
            <a:off x="3236167" y="2672579"/>
            <a:ext cx="26085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Customers interested in financial leasing want:</a:t>
            </a:r>
          </a:p>
          <a:p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to have the option to take </a:t>
            </a:r>
            <a:r>
              <a:rPr lang="en-GB" sz="1200" b="1" dirty="0">
                <a:solidFill>
                  <a:srgbClr val="243782"/>
                </a:solidFill>
                <a:latin typeface="+mj-lt"/>
              </a:rPr>
              <a:t>ownership</a:t>
            </a:r>
            <a:r>
              <a:rPr lang="en-GB" sz="1200" dirty="0"/>
              <a:t> of the vehicle at the end of the contract</a:t>
            </a:r>
          </a:p>
        </p:txBody>
      </p:sp>
      <p:sp>
        <p:nvSpPr>
          <p:cNvPr id="35" name="ZoneTexte 7">
            <a:extLst>
              <a:ext uri="{FF2B5EF4-FFF2-40B4-BE49-F238E27FC236}">
                <a16:creationId xmlns:a16="http://schemas.microsoft.com/office/drawing/2014/main" id="{B7340B45-2DDA-463E-4598-B4FFD2952560}"/>
              </a:ext>
            </a:extLst>
          </p:cNvPr>
          <p:cNvSpPr txBox="1"/>
          <p:nvPr/>
        </p:nvSpPr>
        <p:spPr>
          <a:xfrm>
            <a:off x="5855891" y="2672579"/>
            <a:ext cx="26523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Customers interested in operational leasing want:</a:t>
            </a:r>
          </a:p>
          <a:p>
            <a:endParaRPr lang="fr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benefit from an </a:t>
            </a:r>
            <a:r>
              <a:rPr lang="en-GB" sz="1200" b="1" dirty="0">
                <a:solidFill>
                  <a:srgbClr val="243782"/>
                </a:solidFill>
                <a:latin typeface="+mj-lt"/>
              </a:rPr>
              <a:t>all-inclusive </a:t>
            </a:r>
            <a:r>
              <a:rPr lang="en-GB" sz="1200" dirty="0"/>
              <a:t>mobility solution (vehicle + financing + services +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pay for the </a:t>
            </a:r>
            <a:r>
              <a:rPr lang="en-GB" sz="1200" b="1" dirty="0">
                <a:solidFill>
                  <a:srgbClr val="243782"/>
                </a:solidFill>
                <a:latin typeface="+mj-lt"/>
              </a:rPr>
              <a:t>actual use</a:t>
            </a:r>
            <a:r>
              <a:rPr lang="en-GB" sz="1200" dirty="0"/>
              <a:t> of the vehicle only.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243782"/>
                </a:solidFill>
                <a:latin typeface="+mj-lt"/>
              </a:rPr>
              <a:t>not</a:t>
            </a:r>
            <a:r>
              <a:rPr lang="en-GB" sz="1200" dirty="0"/>
              <a:t> to </a:t>
            </a:r>
            <a:r>
              <a:rPr lang="en-GB" sz="1200" b="1" dirty="0">
                <a:solidFill>
                  <a:srgbClr val="243782"/>
                </a:solidFill>
                <a:latin typeface="+mj-lt"/>
              </a:rPr>
              <a:t>be worried about the resale</a:t>
            </a:r>
            <a:r>
              <a:rPr lang="en-GB" sz="1200" dirty="0"/>
              <a:t> of the vehicle at the end of the contract (risk borne by the brand or dealership)</a:t>
            </a:r>
          </a:p>
        </p:txBody>
      </p:sp>
      <p:sp>
        <p:nvSpPr>
          <p:cNvPr id="36" name="ZoneTexte 6">
            <a:extLst>
              <a:ext uri="{FF2B5EF4-FFF2-40B4-BE49-F238E27FC236}">
                <a16:creationId xmlns:a16="http://schemas.microsoft.com/office/drawing/2014/main" id="{24A438A8-E8C3-78AE-5054-313D5E8474A9}"/>
              </a:ext>
            </a:extLst>
          </p:cNvPr>
          <p:cNvSpPr txBox="1"/>
          <p:nvPr/>
        </p:nvSpPr>
        <p:spPr>
          <a:xfrm>
            <a:off x="8768077" y="2753102"/>
            <a:ext cx="24792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Competitive lease monthly payments make it possible to offer the customer:</a:t>
            </a:r>
          </a:p>
          <a:p>
            <a:endParaRPr lang="fr-BE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a </a:t>
            </a:r>
            <a:r>
              <a:rPr lang="en-GB" sz="1200" b="1" dirty="0">
                <a:solidFill>
                  <a:srgbClr val="243782"/>
                </a:solidFill>
                <a:latin typeface="+mj-lt"/>
              </a:rPr>
              <a:t>move upmarket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/>
              <a:t>extra </a:t>
            </a:r>
            <a:r>
              <a:rPr lang="en-GB" sz="1200" b="1" dirty="0">
                <a:solidFill>
                  <a:srgbClr val="243782"/>
                </a:solidFill>
                <a:latin typeface="+mj-lt"/>
              </a:rPr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000" dirty="0"/>
          </a:p>
          <a:p>
            <a:r>
              <a:rPr lang="en-GB" sz="1400" b="1" dirty="0">
                <a:solidFill>
                  <a:srgbClr val="243782"/>
                </a:solidFill>
                <a:latin typeface="+mj-lt"/>
              </a:rPr>
              <a:t>And fit into their budget at the same time!</a:t>
            </a:r>
          </a:p>
          <a:p>
            <a:endParaRPr lang="fr-BE" sz="1400" b="1" dirty="0">
              <a:solidFill>
                <a:srgbClr val="243782"/>
              </a:solidFill>
              <a:latin typeface="+mj-lt"/>
            </a:endParaRPr>
          </a:p>
          <a:p>
            <a:endParaRPr lang="fr-BE" sz="1400" b="1" dirty="0">
              <a:solidFill>
                <a:srgbClr val="243782"/>
              </a:solidFill>
              <a:latin typeface="+mj-lt"/>
            </a:endParaRPr>
          </a:p>
          <a:p>
            <a:pPr algn="ctr"/>
            <a:r>
              <a:rPr lang="en-GB" sz="1400" b="1" dirty="0">
                <a:solidFill>
                  <a:srgbClr val="00B0F0"/>
                </a:solidFill>
              </a:rPr>
              <a:t>What services should we suggest? Let’s have a look at them in more details.</a:t>
            </a:r>
          </a:p>
        </p:txBody>
      </p:sp>
      <p:pic>
        <p:nvPicPr>
          <p:cNvPr id="37" name="Picture 2" descr="Remember&amp;amp;quot; : les mémoires vivent | Région Normandie">
            <a:extLst>
              <a:ext uri="{FF2B5EF4-FFF2-40B4-BE49-F238E27FC236}">
                <a16:creationId xmlns:a16="http://schemas.microsoft.com/office/drawing/2014/main" id="{4A4B7204-8A27-12E5-240B-F21F6469A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28815"/>
          <a:stretch/>
        </p:blipFill>
        <p:spPr bwMode="auto">
          <a:xfrm>
            <a:off x="9459515" y="1784195"/>
            <a:ext cx="1179716" cy="9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lombiers Bruxelles: Dépannage plomberie &amp;amp;amp; urgence sanitaire">
            <a:extLst>
              <a:ext uri="{FF2B5EF4-FFF2-40B4-BE49-F238E27FC236}">
                <a16:creationId xmlns:a16="http://schemas.microsoft.com/office/drawing/2014/main" id="{5D1D778F-4E0E-F4A9-3F9C-CF02543C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9" y="2016405"/>
            <a:ext cx="423721" cy="5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erson, person, dressed&#10;&#10;Description automatically generated">
            <a:extLst>
              <a:ext uri="{FF2B5EF4-FFF2-40B4-BE49-F238E27FC236}">
                <a16:creationId xmlns:a16="http://schemas.microsoft.com/office/drawing/2014/main" id="{EBE29A2E-F98B-7578-12F6-4FD288EF22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09" y="2390069"/>
            <a:ext cx="466963" cy="716009"/>
          </a:xfrm>
          <a:prstGeom prst="rect">
            <a:avLst/>
          </a:prstGeom>
        </p:spPr>
      </p:pic>
      <p:pic>
        <p:nvPicPr>
          <p:cNvPr id="39" name="Picture 38" descr="A group of people in suits&#10;&#10;Description automatically generated with low confidence">
            <a:extLst>
              <a:ext uri="{FF2B5EF4-FFF2-40B4-BE49-F238E27FC236}">
                <a16:creationId xmlns:a16="http://schemas.microsoft.com/office/drawing/2014/main" id="{120ABDE3-C5EB-EA0E-F66F-B60BFDF9AA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1" b="35700"/>
          <a:stretch/>
        </p:blipFill>
        <p:spPr>
          <a:xfrm>
            <a:off x="371423" y="4719277"/>
            <a:ext cx="814812" cy="585091"/>
          </a:xfrm>
          <a:prstGeom prst="rect">
            <a:avLst/>
          </a:prstGeom>
        </p:spPr>
      </p:pic>
      <p:pic>
        <p:nvPicPr>
          <p:cNvPr id="40" name="Picture 39" descr="Two people smiling&#10;&#10;Description automatically generated with medium confidence">
            <a:extLst>
              <a:ext uri="{FF2B5EF4-FFF2-40B4-BE49-F238E27FC236}">
                <a16:creationId xmlns:a16="http://schemas.microsoft.com/office/drawing/2014/main" id="{615FCE35-71A2-494F-63D9-D30545F2EB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56" y="3973983"/>
            <a:ext cx="638069" cy="548835"/>
          </a:xfrm>
          <a:prstGeom prst="rect">
            <a:avLst/>
          </a:prstGeom>
        </p:spPr>
      </p:pic>
      <p:pic>
        <p:nvPicPr>
          <p:cNvPr id="41" name="Picture 2" descr="Industrail Engineer PNG Image - PurePNG | Free transparent CC0 PNG Image  Library">
            <a:extLst>
              <a:ext uri="{FF2B5EF4-FFF2-40B4-BE49-F238E27FC236}">
                <a16:creationId xmlns:a16="http://schemas.microsoft.com/office/drawing/2014/main" id="{0ACE961D-1D22-28CA-875B-D789C3DAB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3" y="3186450"/>
            <a:ext cx="609992" cy="5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348CCEA-79DA-5C64-4F6A-B27F52253DD3}"/>
              </a:ext>
            </a:extLst>
          </p:cNvPr>
          <p:cNvSpPr txBox="1"/>
          <p:nvPr/>
        </p:nvSpPr>
        <p:spPr>
          <a:xfrm>
            <a:off x="1287455" y="2054675"/>
            <a:ext cx="14026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Craftspeople / Traders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B25C62-7618-0AA0-7B93-8AB62D0FC5D0}"/>
              </a:ext>
            </a:extLst>
          </p:cNvPr>
          <p:cNvSpPr txBox="1"/>
          <p:nvPr/>
        </p:nvSpPr>
        <p:spPr>
          <a:xfrm>
            <a:off x="1249849" y="2646922"/>
            <a:ext cx="1112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Liberal Professions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E1FD9E-5DAA-B487-3D94-39D130153744}"/>
              </a:ext>
            </a:extLst>
          </p:cNvPr>
          <p:cNvSpPr txBox="1"/>
          <p:nvPr/>
        </p:nvSpPr>
        <p:spPr>
          <a:xfrm>
            <a:off x="1249849" y="3235379"/>
            <a:ext cx="1112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Very small businesses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E160C3-3708-512B-C137-BD3819CB8C46}"/>
              </a:ext>
            </a:extLst>
          </p:cNvPr>
          <p:cNvSpPr txBox="1"/>
          <p:nvPr/>
        </p:nvSpPr>
        <p:spPr>
          <a:xfrm>
            <a:off x="1239689" y="3968715"/>
            <a:ext cx="11121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Small and medium-sized businesses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FEE7DE-EC9F-98CC-DF69-69A7B1ADC1A7}"/>
              </a:ext>
            </a:extLst>
          </p:cNvPr>
          <p:cNvSpPr txBox="1"/>
          <p:nvPr/>
        </p:nvSpPr>
        <p:spPr>
          <a:xfrm>
            <a:off x="1249849" y="4828924"/>
            <a:ext cx="1112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Key accounts</a:t>
            </a:r>
          </a:p>
        </p:txBody>
      </p:sp>
      <p:pic>
        <p:nvPicPr>
          <p:cNvPr id="47" name="Picture 46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83D43136-2718-120E-087C-EEB3A22000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5" r="33142"/>
          <a:stretch/>
        </p:blipFill>
        <p:spPr>
          <a:xfrm>
            <a:off x="3799559" y="1757013"/>
            <a:ext cx="1198074" cy="8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61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3DCCA5-F0DB-484A-A201-703EC340C3B1}"/>
              </a:ext>
            </a:extLst>
          </p:cNvPr>
          <p:cNvSpPr txBox="1"/>
          <p:nvPr/>
        </p:nvSpPr>
        <p:spPr>
          <a:xfrm>
            <a:off x="184706" y="744458"/>
            <a:ext cx="465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Encode Sans Expanded Medium" panose="00000605000000000000" pitchFamily="2" charset="0"/>
              </a:rPr>
              <a:t>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06481-3191-9F1C-1522-B88AF3FEE62F}"/>
              </a:ext>
            </a:extLst>
          </p:cNvPr>
          <p:cNvSpPr/>
          <p:nvPr/>
        </p:nvSpPr>
        <p:spPr>
          <a:xfrm>
            <a:off x="161925" y="1141565"/>
            <a:ext cx="11334750" cy="52292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A11EC49A-9AFB-B7CE-9E5D-32542B873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76" y="1196151"/>
            <a:ext cx="1070230" cy="71348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3F4EC80-C46E-0064-8555-4E3A5E536B57}"/>
              </a:ext>
            </a:extLst>
          </p:cNvPr>
          <p:cNvSpPr/>
          <p:nvPr/>
        </p:nvSpPr>
        <p:spPr>
          <a:xfrm>
            <a:off x="3116807" y="1156836"/>
            <a:ext cx="7166904" cy="71348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0A2FAC-4FC2-696F-0BB6-1746037FF68A}"/>
              </a:ext>
            </a:extLst>
          </p:cNvPr>
          <p:cNvSpPr txBox="1"/>
          <p:nvPr/>
        </p:nvSpPr>
        <p:spPr>
          <a:xfrm>
            <a:off x="3930902" y="139192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41B65-48C2-A1C4-E977-C80F4E8EC370}"/>
              </a:ext>
            </a:extLst>
          </p:cNvPr>
          <p:cNvSpPr txBox="1"/>
          <p:nvPr/>
        </p:nvSpPr>
        <p:spPr>
          <a:xfrm>
            <a:off x="3116807" y="1243763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01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81DD75-BAF7-5926-FC70-19A8B76B986F}"/>
              </a:ext>
            </a:extLst>
          </p:cNvPr>
          <p:cNvSpPr/>
          <p:nvPr/>
        </p:nvSpPr>
        <p:spPr>
          <a:xfrm>
            <a:off x="3116807" y="2075789"/>
            <a:ext cx="7166904" cy="724807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D08584-2D2F-86C7-5640-F160AFFB1519}"/>
              </a:ext>
            </a:extLst>
          </p:cNvPr>
          <p:cNvSpPr txBox="1"/>
          <p:nvPr/>
        </p:nvSpPr>
        <p:spPr>
          <a:xfrm>
            <a:off x="3930902" y="2297271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Classic financing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949B9D-AD5C-E02F-784C-D9913D58F290}"/>
              </a:ext>
            </a:extLst>
          </p:cNvPr>
          <p:cNvSpPr txBox="1"/>
          <p:nvPr/>
        </p:nvSpPr>
        <p:spPr>
          <a:xfrm>
            <a:off x="3116807" y="2174161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02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41C7D-10F2-43E5-0A2D-3EB909FB1534}"/>
              </a:ext>
            </a:extLst>
          </p:cNvPr>
          <p:cNvSpPr/>
          <p:nvPr/>
        </p:nvSpPr>
        <p:spPr>
          <a:xfrm>
            <a:off x="3116807" y="3017342"/>
            <a:ext cx="7166904" cy="71170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231579-9492-7235-C390-BE518C5D1AE0}"/>
              </a:ext>
            </a:extLst>
          </p:cNvPr>
          <p:cNvSpPr txBox="1"/>
          <p:nvPr/>
        </p:nvSpPr>
        <p:spPr>
          <a:xfrm>
            <a:off x="3930902" y="322360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Leasing products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7D9F21-C252-D943-FEA2-D484C797F13B}"/>
              </a:ext>
            </a:extLst>
          </p:cNvPr>
          <p:cNvSpPr txBox="1"/>
          <p:nvPr/>
        </p:nvSpPr>
        <p:spPr>
          <a:xfrm>
            <a:off x="3116807" y="3100495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03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1AF5FC9-7B67-026D-FB18-026C17F6625A}"/>
              </a:ext>
            </a:extLst>
          </p:cNvPr>
          <p:cNvSpPr/>
          <p:nvPr/>
        </p:nvSpPr>
        <p:spPr>
          <a:xfrm>
            <a:off x="3116807" y="5781435"/>
            <a:ext cx="7166904" cy="744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B28642-C5D0-9258-E565-5078AD9652EF}"/>
              </a:ext>
            </a:extLst>
          </p:cNvPr>
          <p:cNvSpPr txBox="1"/>
          <p:nvPr/>
        </p:nvSpPr>
        <p:spPr>
          <a:xfrm>
            <a:off x="3930902" y="603390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Learning assessment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A3B60F-6200-09B0-89FE-30C918D0F6B7}"/>
              </a:ext>
            </a:extLst>
          </p:cNvPr>
          <p:cNvSpPr/>
          <p:nvPr/>
        </p:nvSpPr>
        <p:spPr>
          <a:xfrm>
            <a:off x="3116807" y="4880441"/>
            <a:ext cx="7166904" cy="711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1D4F84-7E57-8568-BD31-14293AF10A30}"/>
              </a:ext>
            </a:extLst>
          </p:cNvPr>
          <p:cNvSpPr txBox="1"/>
          <p:nvPr/>
        </p:nvSpPr>
        <p:spPr>
          <a:xfrm>
            <a:off x="3930902" y="5086704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52" name="Picture 2" descr="Nos rédacteurs rédigent la conclusion optimale pour votre mémoire.">
            <a:extLst>
              <a:ext uri="{FF2B5EF4-FFF2-40B4-BE49-F238E27FC236}">
                <a16:creationId xmlns:a16="http://schemas.microsoft.com/office/drawing/2014/main" id="{28B6699B-60B7-8F1B-3550-7EEA0E01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b="16425"/>
          <a:stretch/>
        </p:blipFill>
        <p:spPr bwMode="auto">
          <a:xfrm>
            <a:off x="1760376" y="4872354"/>
            <a:ext cx="1070230" cy="7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972994B-8D64-B027-5CA2-A55D5DAEE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377" y="5788339"/>
            <a:ext cx="1070230" cy="7572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F9B0DC-381A-B919-2CEC-B973F815D3B5}"/>
              </a:ext>
            </a:extLst>
          </p:cNvPr>
          <p:cNvSpPr/>
          <p:nvPr/>
        </p:nvSpPr>
        <p:spPr>
          <a:xfrm>
            <a:off x="3116807" y="3959565"/>
            <a:ext cx="7166904" cy="711705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3F66B3DC-DD44-A750-8611-1E4DE7C86D7A}"/>
              </a:ext>
            </a:extLst>
          </p:cNvPr>
          <p:cNvSpPr txBox="1"/>
          <p:nvPr/>
        </p:nvSpPr>
        <p:spPr>
          <a:xfrm>
            <a:off x="3930902" y="416582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Related services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45402541-050C-1F22-E2D6-50BDDE9C5100}"/>
              </a:ext>
            </a:extLst>
          </p:cNvPr>
          <p:cNvSpPr txBox="1"/>
          <p:nvPr/>
        </p:nvSpPr>
        <p:spPr>
          <a:xfrm>
            <a:off x="3116807" y="4042718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04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DEC170C-60C2-0195-52BC-557D0B6697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4"/>
          <a:stretch/>
        </p:blipFill>
        <p:spPr>
          <a:xfrm>
            <a:off x="1806948" y="3042689"/>
            <a:ext cx="1070230" cy="713488"/>
          </a:xfrm>
          <a:prstGeom prst="rect">
            <a:avLst/>
          </a:prstGeom>
        </p:spPr>
      </p:pic>
      <p:pic>
        <p:nvPicPr>
          <p:cNvPr id="28" name="Picture 2" descr="Comment calculer le TCO d'un véhicule ? | SIXT corporate">
            <a:extLst>
              <a:ext uri="{FF2B5EF4-FFF2-40B4-BE49-F238E27FC236}">
                <a16:creationId xmlns:a16="http://schemas.microsoft.com/office/drawing/2014/main" id="{EDE1743A-4B4C-C6DD-9A70-94B5F6031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5" b="18218"/>
          <a:stretch/>
        </p:blipFill>
        <p:spPr bwMode="auto">
          <a:xfrm>
            <a:off x="1760375" y="2092025"/>
            <a:ext cx="1115100" cy="6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DD93929-9E34-8FE5-2493-BF3F62BC6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8756" r="7367" b="1"/>
          <a:stretch/>
        </p:blipFill>
        <p:spPr bwMode="auto">
          <a:xfrm>
            <a:off x="1787599" y="3979900"/>
            <a:ext cx="1082659" cy="7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62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29D226-3D38-D2C1-73B8-2AC1FA7E48DC}"/>
              </a:ext>
            </a:extLst>
          </p:cNvPr>
          <p:cNvSpPr/>
          <p:nvPr/>
        </p:nvSpPr>
        <p:spPr>
          <a:xfrm>
            <a:off x="189630" y="1283184"/>
            <a:ext cx="11216187" cy="3201094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1"/>
                </a:solidFill>
              </a:rPr>
              <a:t>Drag the slider to the different icons</a:t>
            </a:r>
          </a:p>
        </p:txBody>
      </p:sp>
      <p:sp>
        <p:nvSpPr>
          <p:cNvPr id="12" name="Rectangle 67">
            <a:extLst>
              <a:ext uri="{FF2B5EF4-FFF2-40B4-BE49-F238E27FC236}">
                <a16:creationId xmlns:a16="http://schemas.microsoft.com/office/drawing/2014/main" id="{B5EFC97D-279D-21C4-D960-286F58DC9A70}"/>
              </a:ext>
            </a:extLst>
          </p:cNvPr>
          <p:cNvSpPr/>
          <p:nvPr/>
        </p:nvSpPr>
        <p:spPr>
          <a:xfrm>
            <a:off x="742641" y="4892686"/>
            <a:ext cx="3021306" cy="360045"/>
          </a:xfrm>
          <a:prstGeom prst="pentagon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Encode Sans Expanded Black"/>
                <a:cs typeface="Arial"/>
              </a:rPr>
              <a:t>CAFE plan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314155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Importance of the services in a global offer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331" y="4877702"/>
            <a:ext cx="862124" cy="792000"/>
          </a:xfrm>
          <a:prstGeom prst="rect">
            <a:avLst/>
          </a:prstGeom>
        </p:spPr>
      </p:pic>
      <p:pic>
        <p:nvPicPr>
          <p:cNvPr id="9" name="Picture 8" descr="A picture containing weapon, key&#10;&#10;Description automatically generated">
            <a:extLst>
              <a:ext uri="{FF2B5EF4-FFF2-40B4-BE49-F238E27FC236}">
                <a16:creationId xmlns:a16="http://schemas.microsoft.com/office/drawing/2014/main" id="{5CC0D612-7931-7F08-B118-1EB850DC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47" y="1283184"/>
            <a:ext cx="7641870" cy="32010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9CE22-1D9E-C559-5548-41EE5E81D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36" y="4864251"/>
            <a:ext cx="1129490" cy="776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1C07D6-E6A1-24C5-DD89-C53885F5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853" y="4723967"/>
            <a:ext cx="966303" cy="10575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89160A-2E8D-4F7F-A553-063C5A42C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409" y="4823967"/>
            <a:ext cx="882649" cy="8575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2D072C-DFE9-3374-F6A4-1BDE14AF6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918" y="4753157"/>
            <a:ext cx="882649" cy="8839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6474DCC-00D4-D5AC-C5CA-CB187EECA5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148" y="4779574"/>
            <a:ext cx="969610" cy="8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3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29D226-3D38-D2C1-73B8-2AC1FA7E48DC}"/>
              </a:ext>
            </a:extLst>
          </p:cNvPr>
          <p:cNvSpPr/>
          <p:nvPr/>
        </p:nvSpPr>
        <p:spPr>
          <a:xfrm>
            <a:off x="189630" y="1283184"/>
            <a:ext cx="11216187" cy="3201094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1"/>
                </a:solidFill>
              </a:rPr>
              <a:t>Drag the slider to the different icons</a:t>
            </a:r>
          </a:p>
        </p:txBody>
      </p:sp>
      <p:sp>
        <p:nvSpPr>
          <p:cNvPr id="12" name="Rectangle 67">
            <a:extLst>
              <a:ext uri="{FF2B5EF4-FFF2-40B4-BE49-F238E27FC236}">
                <a16:creationId xmlns:a16="http://schemas.microsoft.com/office/drawing/2014/main" id="{B5EFC97D-279D-21C4-D960-286F58DC9A70}"/>
              </a:ext>
            </a:extLst>
          </p:cNvPr>
          <p:cNvSpPr/>
          <p:nvPr/>
        </p:nvSpPr>
        <p:spPr>
          <a:xfrm>
            <a:off x="742641" y="4892686"/>
            <a:ext cx="3021306" cy="360045"/>
          </a:xfrm>
          <a:prstGeom prst="pentagon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Encode Sans Expanded Black"/>
                <a:cs typeface="Arial"/>
              </a:rPr>
              <a:t>CAFE plan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Importance of the services in a global offer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331" y="4776104"/>
            <a:ext cx="862124" cy="792000"/>
          </a:xfrm>
          <a:prstGeom prst="rect">
            <a:avLst/>
          </a:prstGeom>
        </p:spPr>
      </p:pic>
      <p:pic>
        <p:nvPicPr>
          <p:cNvPr id="9" name="Picture 8" descr="A picture containing weapon, key&#10;&#10;Description automatically generated">
            <a:extLst>
              <a:ext uri="{FF2B5EF4-FFF2-40B4-BE49-F238E27FC236}">
                <a16:creationId xmlns:a16="http://schemas.microsoft.com/office/drawing/2014/main" id="{5CC0D612-7931-7F08-B118-1EB850DC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47" y="1283184"/>
            <a:ext cx="7641870" cy="32010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9CE22-1D9E-C559-5548-41EE5E81D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36" y="4762653"/>
            <a:ext cx="1129490" cy="776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1C07D6-E6A1-24C5-DD89-C53885F5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853" y="4622369"/>
            <a:ext cx="966303" cy="10575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89160A-2E8D-4F7F-A553-063C5A42C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409" y="4722369"/>
            <a:ext cx="882649" cy="8575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836C91-BC0F-0A3B-B30B-0E108D4E29CA}"/>
              </a:ext>
            </a:extLst>
          </p:cNvPr>
          <p:cNvSpPr/>
          <p:nvPr/>
        </p:nvSpPr>
        <p:spPr>
          <a:xfrm>
            <a:off x="407329" y="1858074"/>
            <a:ext cx="4490807" cy="2004474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A4912-9BB6-A41C-7EEF-0F10261123F5}"/>
              </a:ext>
            </a:extLst>
          </p:cNvPr>
          <p:cNvSpPr txBox="1"/>
          <p:nvPr/>
        </p:nvSpPr>
        <p:spPr>
          <a:xfrm>
            <a:off x="989723" y="2107737"/>
            <a:ext cx="33260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0" lvl="1" algn="ctr">
              <a:defRPr>
                <a:solidFill>
                  <a:srgbClr val="243782"/>
                </a:solidFill>
                <a:latin typeface="+mj-lt"/>
              </a:defRPr>
            </a:lvl2pPr>
          </a:lstStyle>
          <a:p>
            <a:pPr lvl="1"/>
            <a:r>
              <a:rPr lang="en-GB"/>
              <a:t>65% of new vehicle deliveries to companies (including key accounts) include at least one service contract</a:t>
            </a:r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1881697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0D8595-B73F-EE40-144F-7E5EBB874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918" y="4753157"/>
            <a:ext cx="882649" cy="8839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0431CF-2DDC-176D-E61F-36792970A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148" y="4779574"/>
            <a:ext cx="969610" cy="8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60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29D226-3D38-D2C1-73B8-2AC1FA7E48DC}"/>
              </a:ext>
            </a:extLst>
          </p:cNvPr>
          <p:cNvSpPr/>
          <p:nvPr/>
        </p:nvSpPr>
        <p:spPr>
          <a:xfrm>
            <a:off x="189630" y="1283184"/>
            <a:ext cx="11216187" cy="3201094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1"/>
                </a:solidFill>
              </a:rPr>
              <a:t>Drag the slider to the different icons</a:t>
            </a:r>
          </a:p>
        </p:txBody>
      </p:sp>
      <p:sp>
        <p:nvSpPr>
          <p:cNvPr id="12" name="Rectangle 67">
            <a:extLst>
              <a:ext uri="{FF2B5EF4-FFF2-40B4-BE49-F238E27FC236}">
                <a16:creationId xmlns:a16="http://schemas.microsoft.com/office/drawing/2014/main" id="{B5EFC97D-279D-21C4-D960-286F58DC9A70}"/>
              </a:ext>
            </a:extLst>
          </p:cNvPr>
          <p:cNvSpPr/>
          <p:nvPr/>
        </p:nvSpPr>
        <p:spPr>
          <a:xfrm>
            <a:off x="742641" y="4892686"/>
            <a:ext cx="3021306" cy="360045"/>
          </a:xfrm>
          <a:prstGeom prst="pentagon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Encode Sans Expanded Black"/>
                <a:cs typeface="Arial"/>
              </a:rPr>
              <a:t>CAFE plan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Importance of the services in a global offer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331" y="4776104"/>
            <a:ext cx="862124" cy="792000"/>
          </a:xfrm>
          <a:prstGeom prst="rect">
            <a:avLst/>
          </a:prstGeom>
        </p:spPr>
      </p:pic>
      <p:pic>
        <p:nvPicPr>
          <p:cNvPr id="9" name="Picture 8" descr="A picture containing weapon, key&#10;&#10;Description automatically generated">
            <a:extLst>
              <a:ext uri="{FF2B5EF4-FFF2-40B4-BE49-F238E27FC236}">
                <a16:creationId xmlns:a16="http://schemas.microsoft.com/office/drawing/2014/main" id="{5CC0D612-7931-7F08-B118-1EB850DC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47" y="1283184"/>
            <a:ext cx="7641870" cy="32010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9CE22-1D9E-C559-5548-41EE5E81D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36" y="4762653"/>
            <a:ext cx="1129490" cy="776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1C07D6-E6A1-24C5-DD89-C53885F5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853" y="4622369"/>
            <a:ext cx="966303" cy="10575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89160A-2E8D-4F7F-A553-063C5A42C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409" y="4722369"/>
            <a:ext cx="882649" cy="8575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836C91-BC0F-0A3B-B30B-0E108D4E29CA}"/>
              </a:ext>
            </a:extLst>
          </p:cNvPr>
          <p:cNvSpPr/>
          <p:nvPr/>
        </p:nvSpPr>
        <p:spPr>
          <a:xfrm>
            <a:off x="407329" y="1858074"/>
            <a:ext cx="4490807" cy="2004474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A4912-9BB6-A41C-7EEF-0F10261123F5}"/>
              </a:ext>
            </a:extLst>
          </p:cNvPr>
          <p:cNvSpPr txBox="1"/>
          <p:nvPr/>
        </p:nvSpPr>
        <p:spPr>
          <a:xfrm>
            <a:off x="812803" y="2107737"/>
            <a:ext cx="3793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0" lvl="1" algn="ctr">
              <a:defRPr>
                <a:solidFill>
                  <a:srgbClr val="243782"/>
                </a:solidFill>
                <a:latin typeface="+mj-lt"/>
              </a:defRPr>
            </a:lvl2pPr>
          </a:lstStyle>
          <a:p>
            <a:pPr lvl="1"/>
            <a:r>
              <a:rPr lang="en-GB" dirty="0"/>
              <a:t>80% of new vehicle deliveries to craftspeople, traders, liberal professions and SMEs/SBs include at least one service contract</a:t>
            </a:r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3507295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284C70-2356-28A6-A3D5-EE24C56EC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918" y="4753157"/>
            <a:ext cx="882649" cy="8839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21449D-646C-B23D-8F97-38560BE9A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148" y="4779574"/>
            <a:ext cx="969610" cy="8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29D226-3D38-D2C1-73B8-2AC1FA7E48DC}"/>
              </a:ext>
            </a:extLst>
          </p:cNvPr>
          <p:cNvSpPr/>
          <p:nvPr/>
        </p:nvSpPr>
        <p:spPr>
          <a:xfrm>
            <a:off x="189630" y="1283184"/>
            <a:ext cx="11216187" cy="3201094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1"/>
                </a:solidFill>
              </a:rPr>
              <a:t>Drag the slider to the different icons</a:t>
            </a:r>
          </a:p>
        </p:txBody>
      </p:sp>
      <p:sp>
        <p:nvSpPr>
          <p:cNvPr id="12" name="Rectangle 67">
            <a:extLst>
              <a:ext uri="{FF2B5EF4-FFF2-40B4-BE49-F238E27FC236}">
                <a16:creationId xmlns:a16="http://schemas.microsoft.com/office/drawing/2014/main" id="{B5EFC97D-279D-21C4-D960-286F58DC9A70}"/>
              </a:ext>
            </a:extLst>
          </p:cNvPr>
          <p:cNvSpPr/>
          <p:nvPr/>
        </p:nvSpPr>
        <p:spPr>
          <a:xfrm>
            <a:off x="742641" y="4892686"/>
            <a:ext cx="3021306" cy="360045"/>
          </a:xfrm>
          <a:prstGeom prst="pentagon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Encode Sans Expanded Black"/>
                <a:cs typeface="Arial"/>
              </a:rPr>
              <a:t>CAFE plan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Importance of the services in a global offer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331" y="4776104"/>
            <a:ext cx="862124" cy="792000"/>
          </a:xfrm>
          <a:prstGeom prst="rect">
            <a:avLst/>
          </a:prstGeom>
        </p:spPr>
      </p:pic>
      <p:pic>
        <p:nvPicPr>
          <p:cNvPr id="9" name="Picture 8" descr="A picture containing weapon, key&#10;&#10;Description automatically generated">
            <a:extLst>
              <a:ext uri="{FF2B5EF4-FFF2-40B4-BE49-F238E27FC236}">
                <a16:creationId xmlns:a16="http://schemas.microsoft.com/office/drawing/2014/main" id="{5CC0D612-7931-7F08-B118-1EB850DC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47" y="1283184"/>
            <a:ext cx="7641870" cy="32010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9CE22-1D9E-C559-5548-41EE5E81D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36" y="4762653"/>
            <a:ext cx="1129490" cy="776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1C07D6-E6A1-24C5-DD89-C53885F5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853" y="4622369"/>
            <a:ext cx="966303" cy="10575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BCE2C2-9220-32FC-6638-FE60694FC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918" y="4753157"/>
            <a:ext cx="882649" cy="8839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89160A-2E8D-4F7F-A553-063C5A42C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5409" y="4722369"/>
            <a:ext cx="882649" cy="8575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C2AEF5-0888-E4B5-FF81-277C5F79F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148" y="4779574"/>
            <a:ext cx="969610" cy="8575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836C91-BC0F-0A3B-B30B-0E108D4E29CA}"/>
              </a:ext>
            </a:extLst>
          </p:cNvPr>
          <p:cNvSpPr/>
          <p:nvPr/>
        </p:nvSpPr>
        <p:spPr>
          <a:xfrm>
            <a:off x="407329" y="1858074"/>
            <a:ext cx="4490807" cy="2004474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5481238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1215BB-C0FA-3A0E-42F1-0EF8CB0A744B}"/>
              </a:ext>
            </a:extLst>
          </p:cNvPr>
          <p:cNvSpPr txBox="1"/>
          <p:nvPr/>
        </p:nvSpPr>
        <p:spPr>
          <a:xfrm>
            <a:off x="742641" y="2308105"/>
            <a:ext cx="3779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43782"/>
                </a:solidFill>
                <a:latin typeface="+mj-lt"/>
              </a:rPr>
              <a:t>Maintenance (care, wear and tear) is the service most frequently subscribed by B2B customers</a:t>
            </a:r>
          </a:p>
        </p:txBody>
      </p:sp>
    </p:spTree>
    <p:extLst>
      <p:ext uri="{BB962C8B-B14F-4D97-AF65-F5344CB8AC3E}">
        <p14:creationId xmlns:p14="http://schemas.microsoft.com/office/powerpoint/2010/main" val="2978406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29D226-3D38-D2C1-73B8-2AC1FA7E48DC}"/>
              </a:ext>
            </a:extLst>
          </p:cNvPr>
          <p:cNvSpPr/>
          <p:nvPr/>
        </p:nvSpPr>
        <p:spPr>
          <a:xfrm>
            <a:off x="189630" y="1283184"/>
            <a:ext cx="11216187" cy="3201094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>
                <a:solidFill>
                  <a:schemeClr val="bg1"/>
                </a:solidFill>
              </a:rPr>
              <a:t>Drag the slider to the different icons</a:t>
            </a:r>
          </a:p>
        </p:txBody>
      </p:sp>
      <p:sp>
        <p:nvSpPr>
          <p:cNvPr id="12" name="Rectangle 67">
            <a:extLst>
              <a:ext uri="{FF2B5EF4-FFF2-40B4-BE49-F238E27FC236}">
                <a16:creationId xmlns:a16="http://schemas.microsoft.com/office/drawing/2014/main" id="{B5EFC97D-279D-21C4-D960-286F58DC9A70}"/>
              </a:ext>
            </a:extLst>
          </p:cNvPr>
          <p:cNvSpPr/>
          <p:nvPr/>
        </p:nvSpPr>
        <p:spPr>
          <a:xfrm>
            <a:off x="742641" y="4892686"/>
            <a:ext cx="3021306" cy="360045"/>
          </a:xfrm>
          <a:prstGeom prst="pentagon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Encode Sans Expanded Black"/>
                <a:cs typeface="Arial"/>
              </a:rPr>
              <a:t>CAFE plan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Importance of the services in a global offer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331" y="4776104"/>
            <a:ext cx="862124" cy="792000"/>
          </a:xfrm>
          <a:prstGeom prst="rect">
            <a:avLst/>
          </a:prstGeom>
        </p:spPr>
      </p:pic>
      <p:pic>
        <p:nvPicPr>
          <p:cNvPr id="9" name="Picture 8" descr="A picture containing weapon, key&#10;&#10;Description automatically generated">
            <a:extLst>
              <a:ext uri="{FF2B5EF4-FFF2-40B4-BE49-F238E27FC236}">
                <a16:creationId xmlns:a16="http://schemas.microsoft.com/office/drawing/2014/main" id="{5CC0D612-7931-7F08-B118-1EB850DC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47" y="1283184"/>
            <a:ext cx="7641870" cy="32010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9CE22-1D9E-C559-5548-41EE5E81D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36" y="4762653"/>
            <a:ext cx="1129490" cy="776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1C07D6-E6A1-24C5-DD89-C53885F5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853" y="4622369"/>
            <a:ext cx="966303" cy="10575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BCE2C2-9220-32FC-6638-FE60694FC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918" y="4753157"/>
            <a:ext cx="882649" cy="8839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89160A-2E8D-4F7F-A553-063C5A42C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5409" y="4722369"/>
            <a:ext cx="882649" cy="8575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C2AEF5-0888-E4B5-FF81-277C5F79F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148" y="4779574"/>
            <a:ext cx="969610" cy="8575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836C91-BC0F-0A3B-B30B-0E108D4E29CA}"/>
              </a:ext>
            </a:extLst>
          </p:cNvPr>
          <p:cNvSpPr/>
          <p:nvPr/>
        </p:nvSpPr>
        <p:spPr>
          <a:xfrm>
            <a:off x="407329" y="1858074"/>
            <a:ext cx="4490807" cy="2004474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7150378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1215BB-C0FA-3A0E-42F1-0EF8CB0A744B}"/>
              </a:ext>
            </a:extLst>
          </p:cNvPr>
          <p:cNvSpPr txBox="1"/>
          <p:nvPr/>
        </p:nvSpPr>
        <p:spPr>
          <a:xfrm>
            <a:off x="742641" y="2119420"/>
            <a:ext cx="3779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43782"/>
                </a:solidFill>
                <a:latin typeface="+mj-lt"/>
              </a:rPr>
              <a:t>New services have been developed around electric vehicles and mobility solutions</a:t>
            </a:r>
          </a:p>
        </p:txBody>
      </p:sp>
    </p:spTree>
    <p:extLst>
      <p:ext uri="{BB962C8B-B14F-4D97-AF65-F5344CB8AC3E}">
        <p14:creationId xmlns:p14="http://schemas.microsoft.com/office/powerpoint/2010/main" val="3555969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29D226-3D38-D2C1-73B8-2AC1FA7E48DC}"/>
              </a:ext>
            </a:extLst>
          </p:cNvPr>
          <p:cNvSpPr/>
          <p:nvPr/>
        </p:nvSpPr>
        <p:spPr>
          <a:xfrm>
            <a:off x="189630" y="1283184"/>
            <a:ext cx="11216187" cy="3201094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>
                <a:solidFill>
                  <a:schemeClr val="bg1"/>
                </a:solidFill>
              </a:rPr>
              <a:t>Drag the slider to the different icons</a:t>
            </a:r>
          </a:p>
        </p:txBody>
      </p:sp>
      <p:sp>
        <p:nvSpPr>
          <p:cNvPr id="12" name="Rectangle 67">
            <a:extLst>
              <a:ext uri="{FF2B5EF4-FFF2-40B4-BE49-F238E27FC236}">
                <a16:creationId xmlns:a16="http://schemas.microsoft.com/office/drawing/2014/main" id="{B5EFC97D-279D-21C4-D960-286F58DC9A70}"/>
              </a:ext>
            </a:extLst>
          </p:cNvPr>
          <p:cNvSpPr/>
          <p:nvPr/>
        </p:nvSpPr>
        <p:spPr>
          <a:xfrm>
            <a:off x="742641" y="4892686"/>
            <a:ext cx="3021306" cy="360045"/>
          </a:xfrm>
          <a:prstGeom prst="pentagon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Encode Sans Expanded Black"/>
                <a:cs typeface="Arial"/>
              </a:rPr>
              <a:t>CAFE plan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Importance of the services in a global offer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331" y="4776104"/>
            <a:ext cx="862124" cy="792000"/>
          </a:xfrm>
          <a:prstGeom prst="rect">
            <a:avLst/>
          </a:prstGeom>
        </p:spPr>
      </p:pic>
      <p:pic>
        <p:nvPicPr>
          <p:cNvPr id="9" name="Picture 8" descr="A picture containing weapon, key&#10;&#10;Description automatically generated">
            <a:extLst>
              <a:ext uri="{FF2B5EF4-FFF2-40B4-BE49-F238E27FC236}">
                <a16:creationId xmlns:a16="http://schemas.microsoft.com/office/drawing/2014/main" id="{5CC0D612-7931-7F08-B118-1EB850DC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47" y="1283184"/>
            <a:ext cx="7641870" cy="32010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9CE22-1D9E-C559-5548-41EE5E81D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36" y="4762653"/>
            <a:ext cx="1129490" cy="776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1C07D6-E6A1-24C5-DD89-C53885F5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853" y="4622369"/>
            <a:ext cx="966303" cy="10575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BCE2C2-9220-32FC-6638-FE60694FC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918" y="4753157"/>
            <a:ext cx="882649" cy="8839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89160A-2E8D-4F7F-A553-063C5A42C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5409" y="4722369"/>
            <a:ext cx="882649" cy="8575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C2AEF5-0888-E4B5-FF81-277C5F79F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148" y="4779574"/>
            <a:ext cx="969610" cy="8575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836C91-BC0F-0A3B-B30B-0E108D4E29CA}"/>
              </a:ext>
            </a:extLst>
          </p:cNvPr>
          <p:cNvSpPr/>
          <p:nvPr/>
        </p:nvSpPr>
        <p:spPr>
          <a:xfrm>
            <a:off x="407329" y="1858074"/>
            <a:ext cx="4490807" cy="2004474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8834036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1215BB-C0FA-3A0E-42F1-0EF8CB0A744B}"/>
              </a:ext>
            </a:extLst>
          </p:cNvPr>
          <p:cNvSpPr txBox="1"/>
          <p:nvPr/>
        </p:nvSpPr>
        <p:spPr>
          <a:xfrm>
            <a:off x="759350" y="2019150"/>
            <a:ext cx="37796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43782"/>
                </a:solidFill>
                <a:latin typeface="+mj-lt"/>
              </a:rPr>
              <a:t>The global offer (modular approach) makes it possible to package the different services according to each customer requirement</a:t>
            </a:r>
          </a:p>
        </p:txBody>
      </p:sp>
    </p:spTree>
    <p:extLst>
      <p:ext uri="{BB962C8B-B14F-4D97-AF65-F5344CB8AC3E}">
        <p14:creationId xmlns:p14="http://schemas.microsoft.com/office/powerpoint/2010/main" val="1183319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29D226-3D38-D2C1-73B8-2AC1FA7E48DC}"/>
              </a:ext>
            </a:extLst>
          </p:cNvPr>
          <p:cNvSpPr/>
          <p:nvPr/>
        </p:nvSpPr>
        <p:spPr>
          <a:xfrm>
            <a:off x="189630" y="1283184"/>
            <a:ext cx="11216187" cy="3201094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>
                <a:solidFill>
                  <a:schemeClr val="bg1"/>
                </a:solidFill>
              </a:rPr>
              <a:t>Drag the slider to the different icons</a:t>
            </a:r>
          </a:p>
        </p:txBody>
      </p:sp>
      <p:sp>
        <p:nvSpPr>
          <p:cNvPr id="12" name="Rectangle 67">
            <a:extLst>
              <a:ext uri="{FF2B5EF4-FFF2-40B4-BE49-F238E27FC236}">
                <a16:creationId xmlns:a16="http://schemas.microsoft.com/office/drawing/2014/main" id="{B5EFC97D-279D-21C4-D960-286F58DC9A70}"/>
              </a:ext>
            </a:extLst>
          </p:cNvPr>
          <p:cNvSpPr/>
          <p:nvPr/>
        </p:nvSpPr>
        <p:spPr>
          <a:xfrm>
            <a:off x="742641" y="4892686"/>
            <a:ext cx="3021306" cy="360045"/>
          </a:xfrm>
          <a:prstGeom prst="pentagon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Encode Sans Expanded Black"/>
                <a:cs typeface="Arial"/>
              </a:rPr>
              <a:t>CAFE plan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Importance of the services in a global offer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331" y="4776104"/>
            <a:ext cx="862124" cy="792000"/>
          </a:xfrm>
          <a:prstGeom prst="rect">
            <a:avLst/>
          </a:prstGeom>
        </p:spPr>
      </p:pic>
      <p:pic>
        <p:nvPicPr>
          <p:cNvPr id="9" name="Picture 8" descr="A picture containing weapon, key&#10;&#10;Description automatically generated">
            <a:extLst>
              <a:ext uri="{FF2B5EF4-FFF2-40B4-BE49-F238E27FC236}">
                <a16:creationId xmlns:a16="http://schemas.microsoft.com/office/drawing/2014/main" id="{5CC0D612-7931-7F08-B118-1EB850DC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47" y="1283184"/>
            <a:ext cx="7641870" cy="32010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9CE22-1D9E-C559-5548-41EE5E81D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36" y="4762653"/>
            <a:ext cx="1129490" cy="776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1C07D6-E6A1-24C5-DD89-C53885F5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853" y="4622369"/>
            <a:ext cx="966303" cy="10575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BCE2C2-9220-32FC-6638-FE60694FC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918" y="4753157"/>
            <a:ext cx="882649" cy="8839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89160A-2E8D-4F7F-A553-063C5A42C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5409" y="4722369"/>
            <a:ext cx="882649" cy="8575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C2AEF5-0888-E4B5-FF81-277C5F79F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148" y="4779574"/>
            <a:ext cx="969610" cy="8575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836C91-BC0F-0A3B-B30B-0E108D4E29CA}"/>
              </a:ext>
            </a:extLst>
          </p:cNvPr>
          <p:cNvSpPr/>
          <p:nvPr/>
        </p:nvSpPr>
        <p:spPr>
          <a:xfrm>
            <a:off x="407329" y="1858074"/>
            <a:ext cx="4490807" cy="2626204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10270949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1215BB-C0FA-3A0E-42F1-0EF8CB0A744B}"/>
              </a:ext>
            </a:extLst>
          </p:cNvPr>
          <p:cNvSpPr txBox="1"/>
          <p:nvPr/>
        </p:nvSpPr>
        <p:spPr>
          <a:xfrm>
            <a:off x="632912" y="2049753"/>
            <a:ext cx="40000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43782"/>
                </a:solidFill>
                <a:latin typeface="+mj-lt"/>
              </a:rPr>
              <a:t>The nature and range of services offered in addition to financing solutions make it possible for you to meet the expectations of your B2B customers, and provide you strong USPs</a:t>
            </a:r>
          </a:p>
        </p:txBody>
      </p:sp>
    </p:spTree>
    <p:extLst>
      <p:ext uri="{BB962C8B-B14F-4D97-AF65-F5344CB8AC3E}">
        <p14:creationId xmlns:p14="http://schemas.microsoft.com/office/powerpoint/2010/main" val="343163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3DCCA5-F0DB-484A-A201-703EC340C3B1}"/>
              </a:ext>
            </a:extLst>
          </p:cNvPr>
          <p:cNvSpPr txBox="1"/>
          <p:nvPr/>
        </p:nvSpPr>
        <p:spPr>
          <a:xfrm>
            <a:off x="184706" y="744458"/>
            <a:ext cx="465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Encode Sans Expanded Medium" panose="00000605000000000000" pitchFamily="2" charset="0"/>
              </a:rPr>
              <a:t>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06481-3191-9F1C-1522-B88AF3FEE62F}"/>
              </a:ext>
            </a:extLst>
          </p:cNvPr>
          <p:cNvSpPr/>
          <p:nvPr/>
        </p:nvSpPr>
        <p:spPr>
          <a:xfrm>
            <a:off x="161925" y="1141565"/>
            <a:ext cx="11334750" cy="52292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A11EC49A-9AFB-B7CE-9E5D-32542B873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76" y="1196151"/>
            <a:ext cx="1070230" cy="71348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3F4EC80-C46E-0064-8555-4E3A5E536B57}"/>
              </a:ext>
            </a:extLst>
          </p:cNvPr>
          <p:cNvSpPr/>
          <p:nvPr/>
        </p:nvSpPr>
        <p:spPr>
          <a:xfrm>
            <a:off x="3116807" y="1156836"/>
            <a:ext cx="7166904" cy="713487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0A2FAC-4FC2-696F-0BB6-1746037FF68A}"/>
              </a:ext>
            </a:extLst>
          </p:cNvPr>
          <p:cNvSpPr txBox="1"/>
          <p:nvPr/>
        </p:nvSpPr>
        <p:spPr>
          <a:xfrm>
            <a:off x="3930902" y="139192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41B65-48C2-A1C4-E977-C80F4E8EC370}"/>
              </a:ext>
            </a:extLst>
          </p:cNvPr>
          <p:cNvSpPr txBox="1"/>
          <p:nvPr/>
        </p:nvSpPr>
        <p:spPr>
          <a:xfrm>
            <a:off x="3116807" y="1243763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01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81DD75-BAF7-5926-FC70-19A8B76B986F}"/>
              </a:ext>
            </a:extLst>
          </p:cNvPr>
          <p:cNvSpPr/>
          <p:nvPr/>
        </p:nvSpPr>
        <p:spPr>
          <a:xfrm>
            <a:off x="3116807" y="2075789"/>
            <a:ext cx="7166904" cy="7248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D08584-2D2F-86C7-5640-F160AFFB1519}"/>
              </a:ext>
            </a:extLst>
          </p:cNvPr>
          <p:cNvSpPr txBox="1"/>
          <p:nvPr/>
        </p:nvSpPr>
        <p:spPr>
          <a:xfrm>
            <a:off x="3930902" y="2297271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Classic financing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949B9D-AD5C-E02F-784C-D9913D58F290}"/>
              </a:ext>
            </a:extLst>
          </p:cNvPr>
          <p:cNvSpPr txBox="1"/>
          <p:nvPr/>
        </p:nvSpPr>
        <p:spPr>
          <a:xfrm>
            <a:off x="3116807" y="2174161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02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41C7D-10F2-43E5-0A2D-3EB909FB1534}"/>
              </a:ext>
            </a:extLst>
          </p:cNvPr>
          <p:cNvSpPr/>
          <p:nvPr/>
        </p:nvSpPr>
        <p:spPr>
          <a:xfrm>
            <a:off x="3116807" y="3017342"/>
            <a:ext cx="7166904" cy="711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231579-9492-7235-C390-BE518C5D1AE0}"/>
              </a:ext>
            </a:extLst>
          </p:cNvPr>
          <p:cNvSpPr txBox="1"/>
          <p:nvPr/>
        </p:nvSpPr>
        <p:spPr>
          <a:xfrm>
            <a:off x="3930902" y="322360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Leasing products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7D9F21-C252-D943-FEA2-D484C797F13B}"/>
              </a:ext>
            </a:extLst>
          </p:cNvPr>
          <p:cNvSpPr txBox="1"/>
          <p:nvPr/>
        </p:nvSpPr>
        <p:spPr>
          <a:xfrm>
            <a:off x="3116807" y="3100495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03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1AF5FC9-7B67-026D-FB18-026C17F6625A}"/>
              </a:ext>
            </a:extLst>
          </p:cNvPr>
          <p:cNvSpPr/>
          <p:nvPr/>
        </p:nvSpPr>
        <p:spPr>
          <a:xfrm>
            <a:off x="3116807" y="5781435"/>
            <a:ext cx="7166904" cy="744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B28642-C5D0-9258-E565-5078AD9652EF}"/>
              </a:ext>
            </a:extLst>
          </p:cNvPr>
          <p:cNvSpPr txBox="1"/>
          <p:nvPr/>
        </p:nvSpPr>
        <p:spPr>
          <a:xfrm>
            <a:off x="3930902" y="603390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Learning assessment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A3B60F-6200-09B0-89FE-30C918D0F6B7}"/>
              </a:ext>
            </a:extLst>
          </p:cNvPr>
          <p:cNvSpPr/>
          <p:nvPr/>
        </p:nvSpPr>
        <p:spPr>
          <a:xfrm>
            <a:off x="3116807" y="4880441"/>
            <a:ext cx="7166904" cy="711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1D4F84-7E57-8568-BD31-14293AF10A30}"/>
              </a:ext>
            </a:extLst>
          </p:cNvPr>
          <p:cNvSpPr txBox="1"/>
          <p:nvPr/>
        </p:nvSpPr>
        <p:spPr>
          <a:xfrm>
            <a:off x="3930902" y="5086704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52" name="Picture 2" descr="Nos rédacteurs rédigent la conclusion optimale pour votre mémoire.">
            <a:extLst>
              <a:ext uri="{FF2B5EF4-FFF2-40B4-BE49-F238E27FC236}">
                <a16:creationId xmlns:a16="http://schemas.microsoft.com/office/drawing/2014/main" id="{28B6699B-60B7-8F1B-3550-7EEA0E01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b="16425"/>
          <a:stretch/>
        </p:blipFill>
        <p:spPr bwMode="auto">
          <a:xfrm>
            <a:off x="1760376" y="4872354"/>
            <a:ext cx="1070230" cy="7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972994B-8D64-B027-5CA2-A55D5DAEE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77" y="5788339"/>
            <a:ext cx="1070230" cy="7572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F9B0DC-381A-B919-2CEC-B973F815D3B5}"/>
              </a:ext>
            </a:extLst>
          </p:cNvPr>
          <p:cNvSpPr/>
          <p:nvPr/>
        </p:nvSpPr>
        <p:spPr>
          <a:xfrm>
            <a:off x="3116807" y="3959565"/>
            <a:ext cx="7166904" cy="711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3F66B3DC-DD44-A750-8611-1E4DE7C86D7A}"/>
              </a:ext>
            </a:extLst>
          </p:cNvPr>
          <p:cNvSpPr txBox="1"/>
          <p:nvPr/>
        </p:nvSpPr>
        <p:spPr>
          <a:xfrm>
            <a:off x="3930902" y="416582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Related services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45402541-050C-1F22-E2D6-50BDDE9C5100}"/>
              </a:ext>
            </a:extLst>
          </p:cNvPr>
          <p:cNvSpPr txBox="1"/>
          <p:nvPr/>
        </p:nvSpPr>
        <p:spPr>
          <a:xfrm>
            <a:off x="3116807" y="4042718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04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DEC170C-60C2-0195-52BC-557D0B6697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4"/>
          <a:stretch/>
        </p:blipFill>
        <p:spPr>
          <a:xfrm>
            <a:off x="1806948" y="3042689"/>
            <a:ext cx="1070230" cy="713488"/>
          </a:xfrm>
          <a:prstGeom prst="rect">
            <a:avLst/>
          </a:prstGeom>
        </p:spPr>
      </p:pic>
      <p:pic>
        <p:nvPicPr>
          <p:cNvPr id="28" name="Picture 2" descr="Comment calculer le TCO d'un véhicule ? | SIXT corporate">
            <a:extLst>
              <a:ext uri="{FF2B5EF4-FFF2-40B4-BE49-F238E27FC236}">
                <a16:creationId xmlns:a16="http://schemas.microsoft.com/office/drawing/2014/main" id="{EDE1743A-4B4C-C6DD-9A70-94B5F6031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5" b="18218"/>
          <a:stretch/>
        </p:blipFill>
        <p:spPr bwMode="auto">
          <a:xfrm>
            <a:off x="1760375" y="2092025"/>
            <a:ext cx="1115100" cy="6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DD93929-9E34-8FE5-2493-BF3F62BC6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8756" r="7367" b="1"/>
          <a:stretch/>
        </p:blipFill>
        <p:spPr bwMode="auto">
          <a:xfrm>
            <a:off x="1787599" y="3979900"/>
            <a:ext cx="1082659" cy="7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724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90209" y="1336440"/>
            <a:ext cx="11078691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400" b="1" dirty="0">
                <a:solidFill>
                  <a:schemeClr val="tx1"/>
                </a:solidFill>
              </a:rPr>
              <a:t>Drag and drop each service into one of the three categories of leasing products below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664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Services related to leasing products</a:t>
            </a:r>
          </a:p>
        </p:txBody>
      </p:sp>
      <p:sp>
        <p:nvSpPr>
          <p:cNvPr id="3" name="Rectangle: Rounded Corners 25">
            <a:extLst>
              <a:ext uri="{FF2B5EF4-FFF2-40B4-BE49-F238E27FC236}">
                <a16:creationId xmlns:a16="http://schemas.microsoft.com/office/drawing/2014/main" id="{CA96B5E0-95CC-D44B-1034-61223AB031E2}"/>
              </a:ext>
            </a:extLst>
          </p:cNvPr>
          <p:cNvSpPr/>
          <p:nvPr/>
        </p:nvSpPr>
        <p:spPr>
          <a:xfrm>
            <a:off x="3113312" y="5062890"/>
            <a:ext cx="1867223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Warranty extension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B57CE8E9-E16A-F22D-EFFF-AFBF5EA93C10}"/>
              </a:ext>
            </a:extLst>
          </p:cNvPr>
          <p:cNvSpPr/>
          <p:nvPr/>
        </p:nvSpPr>
        <p:spPr>
          <a:xfrm>
            <a:off x="5163679" y="5062176"/>
            <a:ext cx="1867223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Death/disability cover</a:t>
            </a:r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2B070385-1593-7EC9-72CF-63B0A040BBCC}"/>
              </a:ext>
            </a:extLst>
          </p:cNvPr>
          <p:cNvSpPr/>
          <p:nvPr/>
        </p:nvSpPr>
        <p:spPr>
          <a:xfrm>
            <a:off x="2174251" y="5656763"/>
            <a:ext cx="1867223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Financial loss guarantee</a:t>
            </a: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E787A833-990B-33FE-98C3-F870AD26E725}"/>
              </a:ext>
            </a:extLst>
          </p:cNvPr>
          <p:cNvSpPr/>
          <p:nvPr/>
        </p:nvSpPr>
        <p:spPr>
          <a:xfrm>
            <a:off x="6269084" y="5654743"/>
            <a:ext cx="1867223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Fleet management</a:t>
            </a:r>
          </a:p>
        </p:txBody>
      </p:sp>
      <p:sp>
        <p:nvSpPr>
          <p:cNvPr id="8" name="Rectangle: Rounded Corners 27">
            <a:extLst>
              <a:ext uri="{FF2B5EF4-FFF2-40B4-BE49-F238E27FC236}">
                <a16:creationId xmlns:a16="http://schemas.microsoft.com/office/drawing/2014/main" id="{DA971262-2FF5-C3C6-24FD-23F39834F841}"/>
              </a:ext>
            </a:extLst>
          </p:cNvPr>
          <p:cNvSpPr/>
          <p:nvPr/>
        </p:nvSpPr>
        <p:spPr>
          <a:xfrm>
            <a:off x="4245369" y="5688868"/>
            <a:ext cx="1836620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Maintenance</a:t>
            </a:r>
          </a:p>
        </p:txBody>
      </p:sp>
      <p:sp>
        <p:nvSpPr>
          <p:cNvPr id="9" name="Rectangle: Rounded Corners 29">
            <a:extLst>
              <a:ext uri="{FF2B5EF4-FFF2-40B4-BE49-F238E27FC236}">
                <a16:creationId xmlns:a16="http://schemas.microsoft.com/office/drawing/2014/main" id="{0069D76E-4227-5C96-21E8-FADDFB171709}"/>
              </a:ext>
            </a:extLst>
          </p:cNvPr>
          <p:cNvSpPr/>
          <p:nvPr/>
        </p:nvSpPr>
        <p:spPr>
          <a:xfrm>
            <a:off x="7221568" y="5062176"/>
            <a:ext cx="1836620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Car insurance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750AF-E002-E04E-C2D9-547F9D353103}"/>
              </a:ext>
            </a:extLst>
          </p:cNvPr>
          <p:cNvSpPr/>
          <p:nvPr/>
        </p:nvSpPr>
        <p:spPr>
          <a:xfrm>
            <a:off x="4425042" y="2032406"/>
            <a:ext cx="2852729" cy="2771169"/>
          </a:xfrm>
          <a:prstGeom prst="rect">
            <a:avLst/>
          </a:prstGeom>
          <a:noFill/>
          <a:ln>
            <a:solidFill>
              <a:srgbClr val="243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318E4-7D55-4E2E-F9BC-4B45AAEA711B}"/>
              </a:ext>
            </a:extLst>
          </p:cNvPr>
          <p:cNvSpPr/>
          <p:nvPr/>
        </p:nvSpPr>
        <p:spPr>
          <a:xfrm>
            <a:off x="7403168" y="2032405"/>
            <a:ext cx="2865255" cy="2771169"/>
          </a:xfrm>
          <a:prstGeom prst="rect">
            <a:avLst/>
          </a:prstGeom>
          <a:noFill/>
          <a:ln>
            <a:solidFill>
              <a:srgbClr val="243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63ACE39-4E30-873A-ADCE-D319F575A9F7}"/>
              </a:ext>
            </a:extLst>
          </p:cNvPr>
          <p:cNvSpPr txBox="1"/>
          <p:nvPr/>
        </p:nvSpPr>
        <p:spPr>
          <a:xfrm>
            <a:off x="178895" y="6326397"/>
            <a:ext cx="960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Drag and drop your answers into the right box, then click on SUBMIT to confirm your answer.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8811E-E412-CB7B-B47F-E897036246C7}"/>
              </a:ext>
            </a:extLst>
          </p:cNvPr>
          <p:cNvSpPr/>
          <p:nvPr/>
        </p:nvSpPr>
        <p:spPr>
          <a:xfrm>
            <a:off x="9987775" y="6326397"/>
            <a:ext cx="138112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SUBMIT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0316380-130B-78AE-27D6-7575D0A27E5B}"/>
              </a:ext>
            </a:extLst>
          </p:cNvPr>
          <p:cNvSpPr txBox="1"/>
          <p:nvPr/>
        </p:nvSpPr>
        <p:spPr>
          <a:xfrm>
            <a:off x="4441789" y="2046075"/>
            <a:ext cx="2825822" cy="584775"/>
          </a:xfrm>
          <a:prstGeom prst="rect">
            <a:avLst/>
          </a:prstGeom>
          <a:solidFill>
            <a:srgbClr val="1D4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Specific services for financial leasing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3583271-F919-E46E-9087-557DBB2C9B82}"/>
              </a:ext>
            </a:extLst>
          </p:cNvPr>
          <p:cNvSpPr txBox="1"/>
          <p:nvPr/>
        </p:nvSpPr>
        <p:spPr>
          <a:xfrm>
            <a:off x="7415694" y="2050300"/>
            <a:ext cx="2852729" cy="584775"/>
          </a:xfrm>
          <a:prstGeom prst="rect">
            <a:avLst/>
          </a:prstGeom>
          <a:solidFill>
            <a:srgbClr val="1D4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Specific services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for operational leasing</a:t>
            </a:r>
          </a:p>
        </p:txBody>
      </p:sp>
      <p:sp>
        <p:nvSpPr>
          <p:cNvPr id="24" name="Rectangle: Rounded Corners 25">
            <a:extLst>
              <a:ext uri="{FF2B5EF4-FFF2-40B4-BE49-F238E27FC236}">
                <a16:creationId xmlns:a16="http://schemas.microsoft.com/office/drawing/2014/main" id="{5544513F-123B-6CAE-AE1B-319676E0F3DA}"/>
              </a:ext>
            </a:extLst>
          </p:cNvPr>
          <p:cNvSpPr/>
          <p:nvPr/>
        </p:nvSpPr>
        <p:spPr>
          <a:xfrm>
            <a:off x="1068847" y="5062176"/>
            <a:ext cx="1867223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Restitution Pass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E3CBD5-0807-B515-BB77-AE4748D81F92}"/>
              </a:ext>
            </a:extLst>
          </p:cNvPr>
          <p:cNvSpPr/>
          <p:nvPr/>
        </p:nvSpPr>
        <p:spPr>
          <a:xfrm>
            <a:off x="1440977" y="2016567"/>
            <a:ext cx="2852729" cy="2771169"/>
          </a:xfrm>
          <a:prstGeom prst="rect">
            <a:avLst/>
          </a:prstGeom>
          <a:noFill/>
          <a:ln>
            <a:solidFill>
              <a:srgbClr val="243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6">
            <a:extLst>
              <a:ext uri="{FF2B5EF4-FFF2-40B4-BE49-F238E27FC236}">
                <a16:creationId xmlns:a16="http://schemas.microsoft.com/office/drawing/2014/main" id="{FDD7B61E-595E-1C8E-07A2-20E40CEE6AB7}"/>
              </a:ext>
            </a:extLst>
          </p:cNvPr>
          <p:cNvSpPr txBox="1"/>
          <p:nvPr/>
        </p:nvSpPr>
        <p:spPr>
          <a:xfrm>
            <a:off x="1467884" y="2030236"/>
            <a:ext cx="2825822" cy="830997"/>
          </a:xfrm>
          <a:prstGeom prst="rect">
            <a:avLst/>
          </a:prstGeom>
          <a:solidFill>
            <a:srgbClr val="1D4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Common services for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financial leasing and operational leasing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183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latin typeface="Encode Sans Expanded Medium" panose="00000605000000000000" pitchFamily="2" charset="0"/>
              </a:rPr>
              <a:t>04 – </a:t>
            </a:r>
            <a:r>
              <a:rPr lang="fr-FR" sz="2000" b="1" dirty="0" err="1">
                <a:latin typeface="Encode Sans Expanded Medium" panose="00000605000000000000" pitchFamily="2" charset="0"/>
              </a:rPr>
              <a:t>Related</a:t>
            </a:r>
            <a:r>
              <a:rPr lang="fr-FR" sz="2000" b="1" dirty="0">
                <a:latin typeface="Encode Sans Expanded Medium" panose="00000605000000000000" pitchFamily="2" charset="0"/>
              </a:rPr>
              <a:t> services</a:t>
            </a:r>
            <a:endParaRPr lang="fr-FR" dirty="0"/>
          </a:p>
        </p:txBody>
      </p:sp>
      <p:sp>
        <p:nvSpPr>
          <p:cNvPr id="3" name="Rectangle: Rounded Corners 25">
            <a:extLst>
              <a:ext uri="{FF2B5EF4-FFF2-40B4-BE49-F238E27FC236}">
                <a16:creationId xmlns:a16="http://schemas.microsoft.com/office/drawing/2014/main" id="{CA96B5E0-95CC-D44B-1034-61223AB031E2}"/>
              </a:ext>
            </a:extLst>
          </p:cNvPr>
          <p:cNvSpPr/>
          <p:nvPr/>
        </p:nvSpPr>
        <p:spPr>
          <a:xfrm>
            <a:off x="3113312" y="5062890"/>
            <a:ext cx="1867223" cy="432036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Extension de garantie</a:t>
            </a:r>
            <a:endParaRPr lang="en-US" sz="1600" dirty="0"/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B57CE8E9-E16A-F22D-EFFF-AFBF5EA93C10}"/>
              </a:ext>
            </a:extLst>
          </p:cNvPr>
          <p:cNvSpPr/>
          <p:nvPr/>
        </p:nvSpPr>
        <p:spPr>
          <a:xfrm>
            <a:off x="5163679" y="5062176"/>
            <a:ext cx="1867223" cy="432036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Assurance décès/invalidité</a:t>
            </a:r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2B070385-1593-7EC9-72CF-63B0A040BBCC}"/>
              </a:ext>
            </a:extLst>
          </p:cNvPr>
          <p:cNvSpPr/>
          <p:nvPr/>
        </p:nvSpPr>
        <p:spPr>
          <a:xfrm>
            <a:off x="7202242" y="5062513"/>
            <a:ext cx="1867223" cy="432036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Perte financière sur option d’achat</a:t>
            </a: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E787A833-990B-33FE-98C3-F870AD26E725}"/>
              </a:ext>
            </a:extLst>
          </p:cNvPr>
          <p:cNvSpPr/>
          <p:nvPr/>
        </p:nvSpPr>
        <p:spPr>
          <a:xfrm>
            <a:off x="9248855" y="5067593"/>
            <a:ext cx="1867223" cy="432036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Gestion de parc</a:t>
            </a:r>
          </a:p>
        </p:txBody>
      </p:sp>
      <p:sp>
        <p:nvSpPr>
          <p:cNvPr id="7" name="Rectangle: Rounded Corners 25">
            <a:extLst>
              <a:ext uri="{FF2B5EF4-FFF2-40B4-BE49-F238E27FC236}">
                <a16:creationId xmlns:a16="http://schemas.microsoft.com/office/drawing/2014/main" id="{0C00FD3B-B0A3-3964-63EC-85BF8DD2DBE3}"/>
              </a:ext>
            </a:extLst>
          </p:cNvPr>
          <p:cNvSpPr/>
          <p:nvPr/>
        </p:nvSpPr>
        <p:spPr>
          <a:xfrm>
            <a:off x="2052058" y="5696995"/>
            <a:ext cx="1836620" cy="432036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Assistance</a:t>
            </a:r>
            <a:endParaRPr lang="en-US" sz="1600" dirty="0"/>
          </a:p>
        </p:txBody>
      </p:sp>
      <p:sp>
        <p:nvSpPr>
          <p:cNvPr id="8" name="Rectangle: Rounded Corners 27">
            <a:extLst>
              <a:ext uri="{FF2B5EF4-FFF2-40B4-BE49-F238E27FC236}">
                <a16:creationId xmlns:a16="http://schemas.microsoft.com/office/drawing/2014/main" id="{DA971262-2FF5-C3C6-24FD-23F39834F841}"/>
              </a:ext>
            </a:extLst>
          </p:cNvPr>
          <p:cNvSpPr/>
          <p:nvPr/>
        </p:nvSpPr>
        <p:spPr>
          <a:xfrm>
            <a:off x="4074029" y="5696995"/>
            <a:ext cx="1836620" cy="432036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Maintenance</a:t>
            </a:r>
          </a:p>
        </p:txBody>
      </p:sp>
      <p:sp>
        <p:nvSpPr>
          <p:cNvPr id="9" name="Rectangle: Rounded Corners 29">
            <a:extLst>
              <a:ext uri="{FF2B5EF4-FFF2-40B4-BE49-F238E27FC236}">
                <a16:creationId xmlns:a16="http://schemas.microsoft.com/office/drawing/2014/main" id="{0069D76E-4227-5C96-21E8-FADDFB171709}"/>
              </a:ext>
            </a:extLst>
          </p:cNvPr>
          <p:cNvSpPr/>
          <p:nvPr/>
        </p:nvSpPr>
        <p:spPr>
          <a:xfrm>
            <a:off x="8151155" y="5696995"/>
            <a:ext cx="1836620" cy="432036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Assurance tous Risques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750AF-E002-E04E-C2D9-547F9D353103}"/>
              </a:ext>
            </a:extLst>
          </p:cNvPr>
          <p:cNvSpPr/>
          <p:nvPr/>
        </p:nvSpPr>
        <p:spPr>
          <a:xfrm>
            <a:off x="4480991" y="1936261"/>
            <a:ext cx="2852729" cy="2771169"/>
          </a:xfrm>
          <a:prstGeom prst="rect">
            <a:avLst/>
          </a:prstGeom>
          <a:noFill/>
          <a:ln>
            <a:solidFill>
              <a:srgbClr val="243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318E4-7D55-4E2E-F9BC-4B45AAEA711B}"/>
              </a:ext>
            </a:extLst>
          </p:cNvPr>
          <p:cNvSpPr/>
          <p:nvPr/>
        </p:nvSpPr>
        <p:spPr>
          <a:xfrm>
            <a:off x="7459117" y="1936260"/>
            <a:ext cx="2865255" cy="2771169"/>
          </a:xfrm>
          <a:prstGeom prst="rect">
            <a:avLst/>
          </a:prstGeom>
          <a:noFill/>
          <a:ln>
            <a:solidFill>
              <a:srgbClr val="243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9">
            <a:extLst>
              <a:ext uri="{FF2B5EF4-FFF2-40B4-BE49-F238E27FC236}">
                <a16:creationId xmlns:a16="http://schemas.microsoft.com/office/drawing/2014/main" id="{99A9C075-9F09-57F2-7983-4E026708CC1C}"/>
              </a:ext>
            </a:extLst>
          </p:cNvPr>
          <p:cNvSpPr/>
          <p:nvPr/>
        </p:nvSpPr>
        <p:spPr>
          <a:xfrm>
            <a:off x="6096000" y="5705256"/>
            <a:ext cx="1869804" cy="432036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Perte financière sur indemnité résiliation</a:t>
            </a:r>
          </a:p>
        </p:txBody>
      </p:sp>
      <p:sp>
        <p:nvSpPr>
          <p:cNvPr id="24" name="Rectangle: Rounded Corners 25">
            <a:extLst>
              <a:ext uri="{FF2B5EF4-FFF2-40B4-BE49-F238E27FC236}">
                <a16:creationId xmlns:a16="http://schemas.microsoft.com/office/drawing/2014/main" id="{5544513F-123B-6CAE-AE1B-319676E0F3DA}"/>
              </a:ext>
            </a:extLst>
          </p:cNvPr>
          <p:cNvSpPr/>
          <p:nvPr/>
        </p:nvSpPr>
        <p:spPr>
          <a:xfrm>
            <a:off x="1068847" y="5062176"/>
            <a:ext cx="1867223" cy="432036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Provision pour frais de restitution</a:t>
            </a: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D7D9E6-2FA1-9682-90DA-9A26151F3E72}"/>
              </a:ext>
            </a:extLst>
          </p:cNvPr>
          <p:cNvSpPr/>
          <p:nvPr/>
        </p:nvSpPr>
        <p:spPr>
          <a:xfrm>
            <a:off x="1493069" y="1949821"/>
            <a:ext cx="2852729" cy="2771169"/>
          </a:xfrm>
          <a:prstGeom prst="rect">
            <a:avLst/>
          </a:prstGeom>
          <a:noFill/>
          <a:ln>
            <a:solidFill>
              <a:srgbClr val="243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4906CA9D-D2F8-F229-004C-3C7EB1E9A3B4}"/>
              </a:ext>
            </a:extLst>
          </p:cNvPr>
          <p:cNvSpPr/>
          <p:nvPr/>
        </p:nvSpPr>
        <p:spPr>
          <a:xfrm>
            <a:off x="2050005" y="2662235"/>
            <a:ext cx="1728273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Maintenance</a:t>
            </a:r>
          </a:p>
        </p:txBody>
      </p:sp>
      <p:sp>
        <p:nvSpPr>
          <p:cNvPr id="28" name="Rectangle: Rounded Corners 29">
            <a:extLst>
              <a:ext uri="{FF2B5EF4-FFF2-40B4-BE49-F238E27FC236}">
                <a16:creationId xmlns:a16="http://schemas.microsoft.com/office/drawing/2014/main" id="{457C059A-0C81-0984-9084-215E3D4784F2}"/>
              </a:ext>
            </a:extLst>
          </p:cNvPr>
          <p:cNvSpPr/>
          <p:nvPr/>
        </p:nvSpPr>
        <p:spPr>
          <a:xfrm>
            <a:off x="2067919" y="3175962"/>
            <a:ext cx="1728273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Car insurance</a:t>
            </a:r>
          </a:p>
        </p:txBody>
      </p:sp>
      <p:sp>
        <p:nvSpPr>
          <p:cNvPr id="29" name="Rectangle: Rounded Corners 25">
            <a:extLst>
              <a:ext uri="{FF2B5EF4-FFF2-40B4-BE49-F238E27FC236}">
                <a16:creationId xmlns:a16="http://schemas.microsoft.com/office/drawing/2014/main" id="{497D6580-8E9A-5579-EA29-76E94E5376DA}"/>
              </a:ext>
            </a:extLst>
          </p:cNvPr>
          <p:cNvSpPr/>
          <p:nvPr/>
        </p:nvSpPr>
        <p:spPr>
          <a:xfrm>
            <a:off x="5008592" y="3080219"/>
            <a:ext cx="1757070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Warranty extension</a:t>
            </a:r>
          </a:p>
        </p:txBody>
      </p:sp>
      <p:sp>
        <p:nvSpPr>
          <p:cNvPr id="30" name="Rectangle: Rounded Corners 27">
            <a:extLst>
              <a:ext uri="{FF2B5EF4-FFF2-40B4-BE49-F238E27FC236}">
                <a16:creationId xmlns:a16="http://schemas.microsoft.com/office/drawing/2014/main" id="{5C8A99DE-7712-7FBE-3ABC-FA97361800A0}"/>
              </a:ext>
            </a:extLst>
          </p:cNvPr>
          <p:cNvSpPr/>
          <p:nvPr/>
        </p:nvSpPr>
        <p:spPr>
          <a:xfrm>
            <a:off x="2021208" y="3699212"/>
            <a:ext cx="1757070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Financial loss guarantee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F48B26D-4A33-AD7C-4AA6-8DE746E9C01C}"/>
              </a:ext>
            </a:extLst>
          </p:cNvPr>
          <p:cNvSpPr/>
          <p:nvPr/>
        </p:nvSpPr>
        <p:spPr>
          <a:xfrm>
            <a:off x="8025105" y="3692268"/>
            <a:ext cx="1757070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Fleet management</a:t>
            </a:r>
          </a:p>
        </p:txBody>
      </p:sp>
      <p:sp>
        <p:nvSpPr>
          <p:cNvPr id="34" name="Rectangle: Rounded Corners 25">
            <a:extLst>
              <a:ext uri="{FF2B5EF4-FFF2-40B4-BE49-F238E27FC236}">
                <a16:creationId xmlns:a16="http://schemas.microsoft.com/office/drawing/2014/main" id="{83EA1680-0464-DB2C-2114-182AA89308AB}"/>
              </a:ext>
            </a:extLst>
          </p:cNvPr>
          <p:cNvSpPr/>
          <p:nvPr/>
        </p:nvSpPr>
        <p:spPr>
          <a:xfrm>
            <a:off x="8064579" y="3045848"/>
            <a:ext cx="1757070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Restitution Pass</a:t>
            </a:r>
          </a:p>
        </p:txBody>
      </p:sp>
      <p:sp>
        <p:nvSpPr>
          <p:cNvPr id="2" name="Rectangle: Rounded Corners 27">
            <a:extLst>
              <a:ext uri="{FF2B5EF4-FFF2-40B4-BE49-F238E27FC236}">
                <a16:creationId xmlns:a16="http://schemas.microsoft.com/office/drawing/2014/main" id="{699E4154-F410-28B5-63F0-3662D5BF5FFE}"/>
              </a:ext>
            </a:extLst>
          </p:cNvPr>
          <p:cNvSpPr/>
          <p:nvPr/>
        </p:nvSpPr>
        <p:spPr>
          <a:xfrm>
            <a:off x="2021208" y="4212939"/>
            <a:ext cx="1757070" cy="43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Death/disability cover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90209" y="1336440"/>
            <a:ext cx="11078691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sz="1400" b="1" dirty="0">
                <a:solidFill>
                  <a:schemeClr val="tx1"/>
                </a:solidFill>
              </a:rPr>
              <a:t>Drag and drop each service into one of the three categories of leasing products below</a:t>
            </a: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664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Services related to leasing products</a:t>
            </a:r>
          </a:p>
        </p:txBody>
      </p:sp>
      <p:sp>
        <p:nvSpPr>
          <p:cNvPr id="35" name="ZoneTexte 19">
            <a:extLst>
              <a:ext uri="{FF2B5EF4-FFF2-40B4-BE49-F238E27FC236}">
                <a16:creationId xmlns:a16="http://schemas.microsoft.com/office/drawing/2014/main" id="{20316380-130B-78AE-27D6-7575D0A27E5B}"/>
              </a:ext>
            </a:extLst>
          </p:cNvPr>
          <p:cNvSpPr txBox="1"/>
          <p:nvPr/>
        </p:nvSpPr>
        <p:spPr>
          <a:xfrm>
            <a:off x="4490557" y="1790043"/>
            <a:ext cx="2825822" cy="584775"/>
          </a:xfrm>
          <a:prstGeom prst="rect">
            <a:avLst/>
          </a:prstGeom>
          <a:solidFill>
            <a:srgbClr val="1D4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Specific services for financial leasing</a:t>
            </a:r>
          </a:p>
        </p:txBody>
      </p:sp>
      <p:sp>
        <p:nvSpPr>
          <p:cNvPr id="36" name="ZoneTexte 20">
            <a:extLst>
              <a:ext uri="{FF2B5EF4-FFF2-40B4-BE49-F238E27FC236}">
                <a16:creationId xmlns:a16="http://schemas.microsoft.com/office/drawing/2014/main" id="{33583271-F919-E46E-9087-557DBB2C9B82}"/>
              </a:ext>
            </a:extLst>
          </p:cNvPr>
          <p:cNvSpPr txBox="1"/>
          <p:nvPr/>
        </p:nvSpPr>
        <p:spPr>
          <a:xfrm>
            <a:off x="7464462" y="1794268"/>
            <a:ext cx="2852729" cy="584775"/>
          </a:xfrm>
          <a:prstGeom prst="rect">
            <a:avLst/>
          </a:prstGeom>
          <a:solidFill>
            <a:srgbClr val="1D4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Specific services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for operational leasing</a:t>
            </a:r>
          </a:p>
        </p:txBody>
      </p:sp>
      <p:sp>
        <p:nvSpPr>
          <p:cNvPr id="37" name="ZoneTexte 26">
            <a:extLst>
              <a:ext uri="{FF2B5EF4-FFF2-40B4-BE49-F238E27FC236}">
                <a16:creationId xmlns:a16="http://schemas.microsoft.com/office/drawing/2014/main" id="{FDD7B61E-595E-1C8E-07A2-20E40CEE6AB7}"/>
              </a:ext>
            </a:extLst>
          </p:cNvPr>
          <p:cNvSpPr txBox="1"/>
          <p:nvPr/>
        </p:nvSpPr>
        <p:spPr>
          <a:xfrm>
            <a:off x="1516652" y="1774204"/>
            <a:ext cx="2825822" cy="830997"/>
          </a:xfrm>
          <a:prstGeom prst="rect">
            <a:avLst/>
          </a:prstGeom>
          <a:solidFill>
            <a:srgbClr val="1D4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Common services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financial leasing and operational leasing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363ACE39-4E30-873A-ADCE-D319F575A9F7}"/>
              </a:ext>
            </a:extLst>
          </p:cNvPr>
          <p:cNvSpPr txBox="1"/>
          <p:nvPr/>
        </p:nvSpPr>
        <p:spPr>
          <a:xfrm>
            <a:off x="178895" y="6326397"/>
            <a:ext cx="960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Drag and drop your answers into the right box, then click on SUBMIT to confirm your answer.</a:t>
            </a: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CEF8811E-E412-CB7B-B47F-E897036246C7}"/>
              </a:ext>
            </a:extLst>
          </p:cNvPr>
          <p:cNvSpPr/>
          <p:nvPr/>
        </p:nvSpPr>
        <p:spPr>
          <a:xfrm>
            <a:off x="9987775" y="6326397"/>
            <a:ext cx="138112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SUBMIT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040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664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Services related to leasing products</a:t>
            </a: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31F70CEB-233A-F8DB-5B8D-B5D4C9ED504E}"/>
              </a:ext>
            </a:extLst>
          </p:cNvPr>
          <p:cNvSpPr/>
          <p:nvPr/>
        </p:nvSpPr>
        <p:spPr>
          <a:xfrm>
            <a:off x="6813797" y="1252220"/>
            <a:ext cx="4114800" cy="4996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7">
            <a:extLst>
              <a:ext uri="{FF2B5EF4-FFF2-40B4-BE49-F238E27FC236}">
                <a16:creationId xmlns:a16="http://schemas.microsoft.com/office/drawing/2014/main" id="{8303FA1C-D1BA-8C86-F8C6-1C00EB06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109" y="1300477"/>
            <a:ext cx="652554" cy="581106"/>
          </a:xfrm>
          <a:prstGeom prst="rect">
            <a:avLst/>
          </a:prstGeom>
        </p:spPr>
      </p:pic>
      <p:sp>
        <p:nvSpPr>
          <p:cNvPr id="35" name="Rectangle 37">
            <a:extLst>
              <a:ext uri="{FF2B5EF4-FFF2-40B4-BE49-F238E27FC236}">
                <a16:creationId xmlns:a16="http://schemas.microsoft.com/office/drawing/2014/main" id="{9F0FB29E-659C-E71E-3ED7-EBB3B2D5EB39}"/>
              </a:ext>
            </a:extLst>
          </p:cNvPr>
          <p:cNvSpPr/>
          <p:nvPr/>
        </p:nvSpPr>
        <p:spPr>
          <a:xfrm>
            <a:off x="2002477" y="1252220"/>
            <a:ext cx="4138549" cy="4996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9">
            <a:extLst>
              <a:ext uri="{FF2B5EF4-FFF2-40B4-BE49-F238E27FC236}">
                <a16:creationId xmlns:a16="http://schemas.microsoft.com/office/drawing/2014/main" id="{14FC9E61-3C80-612F-904C-80D751CD8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771" y="1294928"/>
            <a:ext cx="660646" cy="600164"/>
          </a:xfrm>
          <a:prstGeom prst="rect">
            <a:avLst/>
          </a:prstGeom>
        </p:spPr>
      </p:pic>
      <p:pic>
        <p:nvPicPr>
          <p:cNvPr id="37" name="Picture 30">
            <a:extLst>
              <a:ext uri="{FF2B5EF4-FFF2-40B4-BE49-F238E27FC236}">
                <a16:creationId xmlns:a16="http://schemas.microsoft.com/office/drawing/2014/main" id="{F7F59419-B4A0-240E-388B-699E06273D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683"/>
          <a:stretch/>
        </p:blipFill>
        <p:spPr>
          <a:xfrm>
            <a:off x="2158274" y="3447210"/>
            <a:ext cx="3536873" cy="584775"/>
          </a:xfrm>
          <a:prstGeom prst="rect">
            <a:avLst/>
          </a:prstGeom>
        </p:spPr>
      </p:pic>
      <p:sp>
        <p:nvSpPr>
          <p:cNvPr id="38" name="TextBox 31">
            <a:extLst>
              <a:ext uri="{FF2B5EF4-FFF2-40B4-BE49-F238E27FC236}">
                <a16:creationId xmlns:a16="http://schemas.microsoft.com/office/drawing/2014/main" id="{03F4E381-E5C5-6CB7-C5D6-1A81AB4F84D1}"/>
              </a:ext>
            </a:extLst>
          </p:cNvPr>
          <p:cNvSpPr txBox="1"/>
          <p:nvPr/>
        </p:nvSpPr>
        <p:spPr>
          <a:xfrm>
            <a:off x="7060409" y="2002198"/>
            <a:ext cx="3617053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243782"/>
                </a:solidFill>
              </a:rPr>
              <a:t>Oh no! </a:t>
            </a:r>
          </a:p>
          <a:p>
            <a:pPr algn="ctr"/>
            <a:r>
              <a:rPr lang="en-GB" sz="1400" dirty="0">
                <a:solidFill>
                  <a:srgbClr val="243782"/>
                </a:solidFill>
              </a:rPr>
              <a:t>That’s not the right answer.</a:t>
            </a:r>
          </a:p>
          <a:p>
            <a:pPr rtl="0" fontAlgn="base"/>
            <a:endParaRPr lang="fr-BE" sz="800" dirty="0"/>
          </a:p>
          <a:p>
            <a:pPr rtl="0" fontAlgn="base"/>
            <a:r>
              <a:rPr lang="en-GB" sz="1200" dirty="0"/>
              <a:t>The four services shared by operational and financial </a:t>
            </a:r>
            <a:r>
              <a:rPr lang="en-GB" sz="1200" dirty="0" err="1"/>
              <a:t>leasings</a:t>
            </a:r>
            <a:r>
              <a:rPr lang="en-GB" sz="1200" dirty="0"/>
              <a:t> are:</a:t>
            </a:r>
          </a:p>
          <a:p>
            <a:pPr marL="360363" lvl="1" indent="-182563" fontAlgn="base">
              <a:buFont typeface="+mj-lt"/>
              <a:buAutoNum type="arabicPeriod"/>
            </a:pPr>
            <a:r>
              <a:rPr lang="en-GB" sz="1050" dirty="0">
                <a:solidFill>
                  <a:schemeClr val="accent1"/>
                </a:solidFill>
              </a:rPr>
              <a:t>Maintenance</a:t>
            </a:r>
          </a:p>
          <a:p>
            <a:pPr marL="360363" lvl="1" indent="-182563" fontAlgn="base">
              <a:buFont typeface="+mj-lt"/>
              <a:buAutoNum type="arabicPeriod"/>
            </a:pPr>
            <a:r>
              <a:rPr lang="en-GB" sz="1050" dirty="0">
                <a:solidFill>
                  <a:schemeClr val="accent1"/>
                </a:solidFill>
              </a:rPr>
              <a:t>Car insurance</a:t>
            </a:r>
          </a:p>
          <a:p>
            <a:pPr marL="360363" lvl="1" indent="-182563" fontAlgn="base">
              <a:buFont typeface="+mj-lt"/>
              <a:buAutoNum type="arabicPeriod"/>
            </a:pPr>
            <a:r>
              <a:rPr lang="en-GB" sz="1050" dirty="0">
                <a:solidFill>
                  <a:schemeClr val="accent1"/>
                </a:solidFill>
              </a:rPr>
              <a:t>Financial loss guarantee</a:t>
            </a:r>
          </a:p>
          <a:p>
            <a:pPr marL="360363" lvl="1" indent="-182563" fontAlgn="base">
              <a:buFont typeface="+mj-lt"/>
              <a:buAutoNum type="arabicPeriod"/>
            </a:pPr>
            <a:r>
              <a:rPr lang="en-GB" sz="1050" dirty="0">
                <a:solidFill>
                  <a:schemeClr val="accent1"/>
                </a:solidFill>
              </a:rPr>
              <a:t>Death/disability cover</a:t>
            </a:r>
          </a:p>
          <a:p>
            <a:pPr rtl="0" fontAlgn="base"/>
            <a:endParaRPr lang="fr-BE" sz="1200" dirty="0"/>
          </a:p>
          <a:p>
            <a:pPr rtl="0" fontAlgn="base"/>
            <a:r>
              <a:rPr lang="en-GB" sz="1200" dirty="0"/>
              <a:t>Specific service for financial leasing:</a:t>
            </a:r>
          </a:p>
          <a:p>
            <a:pPr marL="360363" lvl="1" indent="-182563" fontAlgn="base">
              <a:buFont typeface="+mj-lt"/>
              <a:buAutoNum type="arabicPeriod"/>
            </a:pPr>
            <a:r>
              <a:rPr lang="en-GB" sz="1050" dirty="0">
                <a:solidFill>
                  <a:schemeClr val="accent1"/>
                </a:solidFill>
              </a:rPr>
              <a:t>Warranty extension</a:t>
            </a:r>
          </a:p>
          <a:p>
            <a:pPr rtl="0" fontAlgn="base"/>
            <a:endParaRPr lang="fr-BE" sz="800" dirty="0"/>
          </a:p>
          <a:p>
            <a:pPr rtl="0" fontAlgn="base"/>
            <a:r>
              <a:rPr lang="en-GB" sz="1200" dirty="0"/>
              <a:t>The two specific services for operational leasing are:</a:t>
            </a:r>
          </a:p>
          <a:p>
            <a:pPr marL="360363" lvl="1" indent="-182563" fontAlgn="base">
              <a:buFont typeface="+mj-lt"/>
              <a:buAutoNum type="arabicPeriod"/>
            </a:pPr>
            <a:r>
              <a:rPr lang="en-GB" sz="1050" dirty="0">
                <a:solidFill>
                  <a:schemeClr val="accent1"/>
                </a:solidFill>
              </a:rPr>
              <a:t>Restitution Pass</a:t>
            </a:r>
          </a:p>
          <a:p>
            <a:pPr marL="360363" lvl="1" indent="-182563" fontAlgn="base">
              <a:buFont typeface="+mj-lt"/>
              <a:buAutoNum type="arabicPeriod"/>
            </a:pPr>
            <a:r>
              <a:rPr lang="en-GB" sz="1050" dirty="0">
                <a:solidFill>
                  <a:schemeClr val="accent1"/>
                </a:solidFill>
              </a:rPr>
              <a:t>Fleet management</a:t>
            </a:r>
          </a:p>
          <a:p>
            <a:pPr rtl="0" fontAlgn="base"/>
            <a:endParaRPr lang="fr-BE" sz="1200" dirty="0">
              <a:solidFill>
                <a:schemeClr val="accent1"/>
              </a:solidFill>
            </a:endParaRPr>
          </a:p>
          <a:p>
            <a:pPr rtl="0" fontAlgn="base"/>
            <a:endParaRPr lang="fr-BE" sz="1200" dirty="0">
              <a:solidFill>
                <a:schemeClr val="accent1"/>
              </a:solidFill>
            </a:endParaRPr>
          </a:p>
          <a:p>
            <a:pPr algn="ctr"/>
            <a:endParaRPr lang="fr-BE" sz="800" dirty="0">
              <a:solidFill>
                <a:srgbClr val="243782"/>
              </a:solidFill>
            </a:endParaRPr>
          </a:p>
          <a:p>
            <a:pPr algn="ctr"/>
            <a:endParaRPr lang="fr-BE" sz="1400" dirty="0">
              <a:solidFill>
                <a:srgbClr val="243782"/>
              </a:solidFill>
            </a:endParaRPr>
          </a:p>
        </p:txBody>
      </p:sp>
      <p:pic>
        <p:nvPicPr>
          <p:cNvPr id="39" name="Picture 32">
            <a:extLst>
              <a:ext uri="{FF2B5EF4-FFF2-40B4-BE49-F238E27FC236}">
                <a16:creationId xmlns:a16="http://schemas.microsoft.com/office/drawing/2014/main" id="{CF89B717-DCC2-3A7C-1F78-3886E25C8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363" y="5600138"/>
            <a:ext cx="1457528" cy="533474"/>
          </a:xfrm>
          <a:prstGeom prst="rect">
            <a:avLst/>
          </a:prstGeom>
        </p:spPr>
      </p:pic>
      <p:sp>
        <p:nvSpPr>
          <p:cNvPr id="40" name="TextBox 43">
            <a:extLst>
              <a:ext uri="{FF2B5EF4-FFF2-40B4-BE49-F238E27FC236}">
                <a16:creationId xmlns:a16="http://schemas.microsoft.com/office/drawing/2014/main" id="{7541CD7F-2CCD-FA15-2E43-FE72E6DDB047}"/>
              </a:ext>
            </a:extLst>
          </p:cNvPr>
          <p:cNvSpPr txBox="1"/>
          <p:nvPr/>
        </p:nvSpPr>
        <p:spPr>
          <a:xfrm>
            <a:off x="2464115" y="2054050"/>
            <a:ext cx="2857989" cy="93871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243782"/>
                </a:solidFill>
                <a:latin typeface="Encode Sans Expanded Medium" panose="00000605000000000000" pitchFamily="2" charset="0"/>
              </a:rPr>
              <a:t>Congratulations, that’s the right answer!</a:t>
            </a:r>
          </a:p>
          <a:p>
            <a:endParaRPr lang="fr-FR" sz="1100" dirty="0">
              <a:solidFill>
                <a:srgbClr val="243782"/>
              </a:solidFill>
              <a:latin typeface="Encode Sans Expanded Medium" panose="00000605000000000000" pitchFamily="2" charset="0"/>
            </a:endParaRPr>
          </a:p>
          <a:p>
            <a:r>
              <a:rPr lang="en-GB" sz="1100" dirty="0">
                <a:solidFill>
                  <a:srgbClr val="243782"/>
                </a:solidFill>
                <a:latin typeface="Encode Sans Expanded Medium" panose="00000605000000000000" pitchFamily="2" charset="0"/>
              </a:rPr>
              <a:t>Click on “NEXT” for more details on these different services.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312398" y="3695659"/>
            <a:ext cx="1192695" cy="27699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Encode Sans Expanded Medium" panose="00000605000000000000" pitchFamily="2" charset="0"/>
              </a:rPr>
              <a:t>Next</a:t>
            </a:r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301810" y="5728375"/>
            <a:ext cx="1265936" cy="27699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Encode Sans Expanded Medium" panose="00000605000000000000" pitchFamily="2" charset="0"/>
              </a:rPr>
              <a:t>Next</a:t>
            </a:r>
            <a:endParaRPr lang="it-I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24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4" y="712001"/>
            <a:ext cx="9981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Focus on services shared by financial and operational leasing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ECC6158-DCCD-B857-84D0-5CA387E31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7367"/>
          <a:stretch/>
        </p:blipFill>
        <p:spPr bwMode="auto">
          <a:xfrm>
            <a:off x="469008" y="3535667"/>
            <a:ext cx="1195409" cy="8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CB6BAF-F791-8FFA-9483-48D7080852BD}"/>
              </a:ext>
            </a:extLst>
          </p:cNvPr>
          <p:cNvSpPr txBox="1"/>
          <p:nvPr/>
        </p:nvSpPr>
        <p:spPr>
          <a:xfrm>
            <a:off x="178895" y="3963801"/>
            <a:ext cx="88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8EED3DE9-BECB-289A-DE3F-71D33756015F}"/>
              </a:ext>
            </a:extLst>
          </p:cNvPr>
          <p:cNvSpPr txBox="1"/>
          <p:nvPr/>
        </p:nvSpPr>
        <p:spPr>
          <a:xfrm>
            <a:off x="178895" y="6326397"/>
            <a:ext cx="960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Click on each “Service” block</a:t>
            </a:r>
          </a:p>
        </p:txBody>
      </p:sp>
      <p:pic>
        <p:nvPicPr>
          <p:cNvPr id="22" name="Picture 21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85856BAA-7144-88DF-3182-CAAE9C553A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5" r="33142"/>
          <a:stretch/>
        </p:blipFill>
        <p:spPr>
          <a:xfrm>
            <a:off x="466343" y="1894769"/>
            <a:ext cx="1198074" cy="8634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58AD4D-3E0E-65B3-4B44-4D0283EF2A09}"/>
              </a:ext>
            </a:extLst>
          </p:cNvPr>
          <p:cNvSpPr txBox="1"/>
          <p:nvPr/>
        </p:nvSpPr>
        <p:spPr>
          <a:xfrm>
            <a:off x="178894" y="2353480"/>
            <a:ext cx="88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3F27B8-82D9-F339-1B4D-0BE4B47D26DD}"/>
              </a:ext>
            </a:extLst>
          </p:cNvPr>
          <p:cNvSpPr/>
          <p:nvPr/>
        </p:nvSpPr>
        <p:spPr>
          <a:xfrm>
            <a:off x="2285472" y="2523077"/>
            <a:ext cx="2418608" cy="540816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+mj-lt"/>
              </a:rPr>
              <a:t>Car insurance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D6A20-C8FD-7E0F-703A-9A9E7BA2051F}"/>
              </a:ext>
            </a:extLst>
          </p:cNvPr>
          <p:cNvSpPr/>
          <p:nvPr/>
        </p:nvSpPr>
        <p:spPr>
          <a:xfrm>
            <a:off x="2285472" y="5267252"/>
            <a:ext cx="2418608" cy="594898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Death/disability cover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BA437F-C4E0-EC9B-0D51-25F781F6946F}"/>
              </a:ext>
            </a:extLst>
          </p:cNvPr>
          <p:cNvSpPr/>
          <p:nvPr/>
        </p:nvSpPr>
        <p:spPr>
          <a:xfrm>
            <a:off x="2285472" y="1407401"/>
            <a:ext cx="2418608" cy="540816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+mj-lt"/>
              </a:rPr>
              <a:t>Maintenance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6918AB-6831-E4DD-282D-566422FB4861}"/>
              </a:ext>
            </a:extLst>
          </p:cNvPr>
          <p:cNvSpPr/>
          <p:nvPr/>
        </p:nvSpPr>
        <p:spPr>
          <a:xfrm>
            <a:off x="2285472" y="3756505"/>
            <a:ext cx="2418608" cy="540816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+mj-lt"/>
              </a:rPr>
              <a:t>Financial loss guarantee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287B720-92C6-5355-4EBD-0244CFBC4BF1}"/>
              </a:ext>
            </a:extLst>
          </p:cNvPr>
          <p:cNvSpPr txBox="1">
            <a:spLocks/>
          </p:cNvSpPr>
          <p:nvPr/>
        </p:nvSpPr>
        <p:spPr>
          <a:xfrm>
            <a:off x="4852260" y="1314889"/>
            <a:ext cx="6350695" cy="10385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b="1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  <a:latin typeface="Encode Sans Expanded" panose="00000505000000000000" pitchFamily="2" charset="0"/>
              </a:rPr>
              <a:t>Routine maintenance according to the </a:t>
            </a:r>
            <a:r>
              <a:rPr lang="en-GB" sz="1200" b="1">
                <a:solidFill>
                  <a:schemeClr val="tx1"/>
                </a:solidFill>
                <a:latin typeface="Encode Sans Expanded" panose="00000505000000000000" pitchFamily="2" charset="0"/>
              </a:rPr>
              <a:t>manufacturer’s schedule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900" dirty="0">
              <a:solidFill>
                <a:schemeClr val="tx1"/>
              </a:solidFill>
              <a:latin typeface="Encode Sans Expanded" panose="00000505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b="1">
                <a:solidFill>
                  <a:schemeClr val="tx1"/>
                </a:solidFill>
                <a:latin typeface="Encode Sans Expanded" panose="00000505000000000000" pitchFamily="2" charset="0"/>
              </a:rPr>
              <a:t>Worn spare parts </a:t>
            </a:r>
            <a:r>
              <a:rPr lang="en-GB" sz="1200">
                <a:solidFill>
                  <a:schemeClr val="tx1"/>
                </a:solidFill>
                <a:latin typeface="Encode Sans Expanded" panose="00000505000000000000" pitchFamily="2" charset="0"/>
              </a:rPr>
              <a:t>(e.g. windscreen wiper blades)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900" dirty="0">
              <a:solidFill>
                <a:schemeClr val="tx1"/>
              </a:solidFill>
              <a:latin typeface="Encode Sans Expanded" panose="00000505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b="1">
                <a:solidFill>
                  <a:schemeClr val="tx1"/>
                </a:solidFill>
                <a:latin typeface="Encode Sans Expanded" panose="00000505000000000000" pitchFamily="2" charset="0"/>
              </a:rPr>
              <a:t>Labour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b="1" dirty="0">
              <a:solidFill>
                <a:schemeClr val="tx1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D46B476-0718-A95A-63E3-D4E51B9345E6}"/>
              </a:ext>
            </a:extLst>
          </p:cNvPr>
          <p:cNvSpPr txBox="1">
            <a:spLocks/>
          </p:cNvSpPr>
          <p:nvPr/>
        </p:nvSpPr>
        <p:spPr>
          <a:xfrm>
            <a:off x="4842098" y="2521294"/>
            <a:ext cx="6350695" cy="11802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b="1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“</a:t>
            </a:r>
            <a:r>
              <a:rPr lang="en-GB" sz="1200" dirty="0" err="1">
                <a:solidFill>
                  <a:schemeClr val="tx1"/>
                </a:solidFill>
                <a:latin typeface="Encode Sans Expanded" panose="00000505000000000000" pitchFamily="2" charset="0"/>
              </a:rPr>
              <a:t>À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 la carte”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insurance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 with the premium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included in the leasing invoice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b="1" dirty="0">
              <a:solidFill>
                <a:schemeClr val="tx1"/>
              </a:solidFill>
              <a:latin typeface="Encode Sans Expanded" panose="00000505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Wide range of covers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: civil liability, windscreen damage, fire and theft, comprehensive damage cover, vandalism, storms, driver cover, legal protection, etc.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F7EFD932-90B6-ECA3-8A88-0CBC00089E4D}"/>
              </a:ext>
            </a:extLst>
          </p:cNvPr>
          <p:cNvSpPr txBox="1">
            <a:spLocks/>
          </p:cNvSpPr>
          <p:nvPr/>
        </p:nvSpPr>
        <p:spPr>
          <a:xfrm>
            <a:off x="4852260" y="5342931"/>
            <a:ext cx="6350695" cy="8081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endParaRPr lang="fr-BE" sz="12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Coverage of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balance due 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in the event of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total and irreversible autonomy loss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 as a result of an accident or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death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 due to illness or accident</a:t>
            </a:r>
          </a:p>
          <a:p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B059E4-924B-3117-964F-CC94EFB214E0}"/>
              </a:ext>
            </a:extLst>
          </p:cNvPr>
          <p:cNvSpPr txBox="1">
            <a:spLocks/>
          </p:cNvSpPr>
          <p:nvPr/>
        </p:nvSpPr>
        <p:spPr>
          <a:xfrm>
            <a:off x="4842097" y="3847067"/>
            <a:ext cx="6350695" cy="14145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b="1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Guarantee in addition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 to damage cover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b="1" dirty="0">
              <a:solidFill>
                <a:schemeClr val="tx1"/>
              </a:solidFill>
              <a:latin typeface="Encode Sans Expanded" panose="00000505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Compensates for financial loss in the event of theft or total loss 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due to fire, accident or natural disaster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>
              <a:solidFill>
                <a:schemeClr val="tx1"/>
              </a:solidFill>
              <a:latin typeface="Encode Sans Expanded" panose="00000505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Reimburses the difference between the expert valuation and the early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termination indemnity 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to be paid to settle the financial or operational leasing contract and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the expert valuation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793DDF98-55C6-27E8-DC54-B8639D45569E}"/>
              </a:ext>
            </a:extLst>
          </p:cNvPr>
          <p:cNvSpPr txBox="1"/>
          <p:nvPr/>
        </p:nvSpPr>
        <p:spPr>
          <a:xfrm>
            <a:off x="283423" y="1306189"/>
            <a:ext cx="1564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Financial Leasing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46209BE7-4686-A5D0-2B1F-A55C071040B3}"/>
              </a:ext>
            </a:extLst>
          </p:cNvPr>
          <p:cNvSpPr txBox="1"/>
          <p:nvPr/>
        </p:nvSpPr>
        <p:spPr>
          <a:xfrm>
            <a:off x="100542" y="3022938"/>
            <a:ext cx="1959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Operational Leasing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606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664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Focus on specific services for financial leasing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ECC6158-DCCD-B857-84D0-5CA387E31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7367"/>
          <a:stretch/>
        </p:blipFill>
        <p:spPr bwMode="auto">
          <a:xfrm>
            <a:off x="469008" y="3535667"/>
            <a:ext cx="1195409" cy="8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8110F1-1B0E-3DF6-B9F9-FFB455D76ADE}"/>
              </a:ext>
            </a:extLst>
          </p:cNvPr>
          <p:cNvSpPr txBox="1"/>
          <p:nvPr/>
        </p:nvSpPr>
        <p:spPr>
          <a:xfrm>
            <a:off x="178895" y="3937425"/>
            <a:ext cx="88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9881A10-F42E-C0EF-069D-DC513D33E074}"/>
              </a:ext>
            </a:extLst>
          </p:cNvPr>
          <p:cNvSpPr txBox="1"/>
          <p:nvPr/>
        </p:nvSpPr>
        <p:spPr>
          <a:xfrm>
            <a:off x="178895" y="6326397"/>
            <a:ext cx="960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Click on each “Service” block</a:t>
            </a:r>
          </a:p>
        </p:txBody>
      </p:sp>
      <p:pic>
        <p:nvPicPr>
          <p:cNvPr id="33" name="Picture 32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86A2226-0B38-B1CC-5881-73792AC42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5" r="33142"/>
          <a:stretch/>
        </p:blipFill>
        <p:spPr>
          <a:xfrm>
            <a:off x="466343" y="1894769"/>
            <a:ext cx="1198074" cy="8634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FECA41A-ADB9-4CAF-037F-F7D000546707}"/>
              </a:ext>
            </a:extLst>
          </p:cNvPr>
          <p:cNvSpPr txBox="1"/>
          <p:nvPr/>
        </p:nvSpPr>
        <p:spPr>
          <a:xfrm>
            <a:off x="178894" y="2353480"/>
            <a:ext cx="88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75B09-DEA8-770F-267C-0D168E4B2AC5}"/>
              </a:ext>
            </a:extLst>
          </p:cNvPr>
          <p:cNvSpPr/>
          <p:nvPr/>
        </p:nvSpPr>
        <p:spPr>
          <a:xfrm>
            <a:off x="2422100" y="2276567"/>
            <a:ext cx="2201795" cy="540816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+mj-lt"/>
              </a:rPr>
              <a:t>Warranty extension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6A93009-730A-7BC5-F249-719A2B620D76}"/>
              </a:ext>
            </a:extLst>
          </p:cNvPr>
          <p:cNvSpPr txBox="1">
            <a:spLocks/>
          </p:cNvSpPr>
          <p:nvPr/>
        </p:nvSpPr>
        <p:spPr>
          <a:xfrm>
            <a:off x="4924676" y="2208687"/>
            <a:ext cx="6350695" cy="9884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Courier New" panose="02070309020205020404" pitchFamily="49" charset="0"/>
              <a:buChar char="o"/>
            </a:pPr>
            <a:endParaRPr lang="fr-BE" sz="14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Extension</a:t>
            </a:r>
            <a:r>
              <a:rPr lang="en-GB" sz="1400" dirty="0">
                <a:solidFill>
                  <a:schemeClr val="tx1"/>
                </a:solidFill>
                <a:latin typeface="Encode Sans Expanded" panose="00000505000000000000" pitchFamily="2" charset="0"/>
              </a:rPr>
              <a:t> to the </a:t>
            </a:r>
            <a:r>
              <a:rPr lang="en-GB" sz="14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two-year manufacturer warranty</a:t>
            </a:r>
            <a:r>
              <a:rPr lang="en-GB" sz="1400" dirty="0">
                <a:solidFill>
                  <a:schemeClr val="tx1"/>
                </a:solidFill>
                <a:latin typeface="Encode Sans Expanded" panose="00000505000000000000" pitchFamily="2" charset="0"/>
              </a:rPr>
              <a:t>: replacement or repair of mechanical, electronic and electrical parts recognised as defective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000" dirty="0">
              <a:solidFill>
                <a:schemeClr val="tx1"/>
              </a:solidFill>
              <a:latin typeface="Encode Sans Expanded" panose="00000505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/>
                </a:solidFill>
                <a:latin typeface="Encode Sans Expanded" panose="00000505000000000000" pitchFamily="2" charset="0"/>
              </a:rPr>
              <a:t>Labour included</a:t>
            </a:r>
          </a:p>
          <a:p>
            <a:endParaRPr lang="fr-BE" sz="1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706B8-84EC-E72F-203C-78DBA1282EA7}"/>
              </a:ext>
            </a:extLst>
          </p:cNvPr>
          <p:cNvSpPr txBox="1"/>
          <p:nvPr/>
        </p:nvSpPr>
        <p:spPr>
          <a:xfrm>
            <a:off x="283423" y="1245230"/>
            <a:ext cx="1564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Financial Leasing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B93DB-B8BC-BA9A-92B9-411075DE58D9}"/>
              </a:ext>
            </a:extLst>
          </p:cNvPr>
          <p:cNvSpPr txBox="1"/>
          <p:nvPr/>
        </p:nvSpPr>
        <p:spPr>
          <a:xfrm>
            <a:off x="112734" y="2961980"/>
            <a:ext cx="190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Operational Leasing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088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Related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5" y="712001"/>
            <a:ext cx="664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Focus on specific services for operational leasing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ECC6158-DCCD-B857-84D0-5CA387E31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7367"/>
          <a:stretch/>
        </p:blipFill>
        <p:spPr bwMode="auto">
          <a:xfrm>
            <a:off x="469008" y="3535667"/>
            <a:ext cx="1195409" cy="8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163FE7-6201-A76E-3B2E-4F26EA5F7F19}"/>
              </a:ext>
            </a:extLst>
          </p:cNvPr>
          <p:cNvSpPr txBox="1"/>
          <p:nvPr/>
        </p:nvSpPr>
        <p:spPr>
          <a:xfrm>
            <a:off x="283423" y="1245230"/>
            <a:ext cx="1564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Financial Leasing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27A490-6047-3FB9-C63D-CE5495ACE538}"/>
              </a:ext>
            </a:extLst>
          </p:cNvPr>
          <p:cNvSpPr txBox="1"/>
          <p:nvPr/>
        </p:nvSpPr>
        <p:spPr>
          <a:xfrm>
            <a:off x="112734" y="2961980"/>
            <a:ext cx="190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Operational Leasing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CB6BAF-F791-8FFA-9483-48D7080852BD}"/>
              </a:ext>
            </a:extLst>
          </p:cNvPr>
          <p:cNvSpPr txBox="1"/>
          <p:nvPr/>
        </p:nvSpPr>
        <p:spPr>
          <a:xfrm>
            <a:off x="178895" y="3963801"/>
            <a:ext cx="88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8EED3DE9-BECB-289A-DE3F-71D33756015F}"/>
              </a:ext>
            </a:extLst>
          </p:cNvPr>
          <p:cNvSpPr txBox="1"/>
          <p:nvPr/>
        </p:nvSpPr>
        <p:spPr>
          <a:xfrm>
            <a:off x="178895" y="6326397"/>
            <a:ext cx="960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Click on each “Service” block</a:t>
            </a:r>
          </a:p>
        </p:txBody>
      </p:sp>
      <p:pic>
        <p:nvPicPr>
          <p:cNvPr id="14" name="Picture 13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0173AE4-CC40-1F32-25FC-0005040D8C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5" r="33142"/>
          <a:stretch/>
        </p:blipFill>
        <p:spPr>
          <a:xfrm>
            <a:off x="466343" y="1894769"/>
            <a:ext cx="1198074" cy="8634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8110F1-1B0E-3DF6-B9F9-FFB455D76ADE}"/>
              </a:ext>
            </a:extLst>
          </p:cNvPr>
          <p:cNvSpPr txBox="1"/>
          <p:nvPr/>
        </p:nvSpPr>
        <p:spPr>
          <a:xfrm>
            <a:off x="178895" y="2217947"/>
            <a:ext cx="88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EBBD1-152A-EE7A-A783-C81C9CD4E7F0}"/>
              </a:ext>
            </a:extLst>
          </p:cNvPr>
          <p:cNvSpPr/>
          <p:nvPr/>
        </p:nvSpPr>
        <p:spPr>
          <a:xfrm>
            <a:off x="2360117" y="3535667"/>
            <a:ext cx="2418608" cy="540816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Restitution Pass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EE1A36-0BC8-4ECD-AC74-0B5633BA2F44}"/>
              </a:ext>
            </a:extLst>
          </p:cNvPr>
          <p:cNvSpPr/>
          <p:nvPr/>
        </p:nvSpPr>
        <p:spPr>
          <a:xfrm>
            <a:off x="2352519" y="4749374"/>
            <a:ext cx="2418608" cy="540816"/>
          </a:xfrm>
          <a:prstGeom prst="rect">
            <a:avLst/>
          </a:prstGeom>
          <a:solidFill>
            <a:srgbClr val="1D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+mj-lt"/>
              </a:rPr>
              <a:t>Fleet management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AD42D05-26B9-FC73-70A6-145B0766094D}"/>
              </a:ext>
            </a:extLst>
          </p:cNvPr>
          <p:cNvSpPr txBox="1">
            <a:spLocks/>
          </p:cNvSpPr>
          <p:nvPr/>
        </p:nvSpPr>
        <p:spPr>
          <a:xfrm>
            <a:off x="4945512" y="3206483"/>
            <a:ext cx="6410958" cy="9828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b="1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Coverage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 of any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repair costs 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at the end of the contract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>
              <a:solidFill>
                <a:schemeClr val="tx1"/>
              </a:solidFill>
              <a:latin typeface="Encode Sans Expanded" panose="00000505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Via incremental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build-up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 of a </a:t>
            </a:r>
            <a:r>
              <a:rPr lang="en-GB" sz="1200" b="1" dirty="0">
                <a:solidFill>
                  <a:schemeClr val="tx1"/>
                </a:solidFill>
                <a:latin typeface="Encode Sans Expanded" panose="00000505000000000000" pitchFamily="2" charset="0"/>
              </a:rPr>
              <a:t>fund</a:t>
            </a:r>
            <a:r>
              <a:rPr lang="en-GB" sz="1200" dirty="0">
                <a:solidFill>
                  <a:schemeClr val="tx1"/>
                </a:solidFill>
                <a:latin typeface="Encode Sans Expanded" panose="00000505000000000000" pitchFamily="2" charset="0"/>
              </a:rPr>
              <a:t> (reimbursed if unused)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9927F5A-BD53-B2AE-81EC-71FCD21828D4}"/>
              </a:ext>
            </a:extLst>
          </p:cNvPr>
          <p:cNvSpPr txBox="1">
            <a:spLocks/>
          </p:cNvSpPr>
          <p:nvPr/>
        </p:nvSpPr>
        <p:spPr>
          <a:xfrm>
            <a:off x="4980535" y="4365131"/>
            <a:ext cx="6410958" cy="1632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b="1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  <a:latin typeface="Encode Sans Expanded" panose="00000505000000000000" pitchFamily="2" charset="0"/>
              </a:rPr>
              <a:t>Software to </a:t>
            </a:r>
            <a:r>
              <a:rPr lang="en-GB" sz="1200" b="1">
                <a:solidFill>
                  <a:schemeClr val="tx1"/>
                </a:solidFill>
                <a:latin typeface="Encode Sans Expanded" panose="00000505000000000000" pitchFamily="2" charset="0"/>
              </a:rPr>
              <a:t>manage contract discrepancies</a:t>
            </a:r>
            <a:r>
              <a:rPr lang="en-GB" sz="1200">
                <a:solidFill>
                  <a:schemeClr val="tx1"/>
                </a:solidFill>
                <a:latin typeface="Encode Sans Expanded" panose="00000505000000000000" pitchFamily="2" charset="0"/>
              </a:rPr>
              <a:t>, </a:t>
            </a:r>
            <a:r>
              <a:rPr lang="en-GB" sz="1200" b="1">
                <a:solidFill>
                  <a:schemeClr val="tx1"/>
                </a:solidFill>
                <a:latin typeface="Encode Sans Expanded" panose="00000505000000000000" pitchFamily="2" charset="0"/>
              </a:rPr>
              <a:t>plan renewals</a:t>
            </a:r>
            <a:r>
              <a:rPr lang="en-GB" sz="1200">
                <a:solidFill>
                  <a:schemeClr val="tx1"/>
                </a:solidFill>
                <a:latin typeface="Encode Sans Expanded" panose="00000505000000000000" pitchFamily="2" charset="0"/>
              </a:rPr>
              <a:t>, etc.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900" dirty="0">
              <a:solidFill>
                <a:schemeClr val="tx1"/>
              </a:solidFill>
              <a:latin typeface="Encode Sans Expanded" panose="00000505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  <a:latin typeface="Encode Sans Expanded" panose="00000505000000000000" pitchFamily="2" charset="0"/>
              </a:rPr>
              <a:t>Receipt of </a:t>
            </a:r>
            <a:r>
              <a:rPr lang="en-GB" sz="1200" b="1">
                <a:solidFill>
                  <a:schemeClr val="tx1"/>
                </a:solidFill>
                <a:latin typeface="Encode Sans Expanded" panose="00000505000000000000" pitchFamily="2" charset="0"/>
              </a:rPr>
              <a:t>real-time information </a:t>
            </a:r>
            <a:r>
              <a:rPr lang="en-GB" sz="1200">
                <a:solidFill>
                  <a:schemeClr val="tx1"/>
                </a:solidFill>
                <a:latin typeface="Encode Sans Expanded" panose="00000505000000000000" pitchFamily="2" charset="0"/>
              </a:rPr>
              <a:t>for connected vehicles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900" dirty="0">
              <a:solidFill>
                <a:schemeClr val="tx1"/>
              </a:solidFill>
              <a:latin typeface="Encode Sans Expanded" panose="00000505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  <a:latin typeface="Encode Sans Expanded" panose="00000505000000000000" pitchFamily="2" charset="0"/>
              </a:rPr>
              <a:t>Provides a </a:t>
            </a:r>
            <a:r>
              <a:rPr lang="en-GB" sz="1200" b="1">
                <a:solidFill>
                  <a:schemeClr val="tx1"/>
                </a:solidFill>
                <a:latin typeface="Encode Sans Expanded" panose="00000505000000000000" pitchFamily="2" charset="0"/>
              </a:rPr>
              <a:t>view of total cost</a:t>
            </a:r>
            <a:r>
              <a:rPr lang="en-GB" sz="1200">
                <a:solidFill>
                  <a:schemeClr val="tx1"/>
                </a:solidFill>
                <a:latin typeface="Encode Sans Expanded" panose="00000505000000000000" pitchFamily="2" charset="0"/>
              </a:rPr>
              <a:t> of ownership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543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3DCCA5-F0DB-484A-A201-703EC340C3B1}"/>
              </a:ext>
            </a:extLst>
          </p:cNvPr>
          <p:cNvSpPr txBox="1"/>
          <p:nvPr/>
        </p:nvSpPr>
        <p:spPr>
          <a:xfrm>
            <a:off x="184706" y="744458"/>
            <a:ext cx="465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Encode Sans Expanded Medium" panose="00000605000000000000" pitchFamily="2" charset="0"/>
              </a:rPr>
              <a:t>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06481-3191-9F1C-1522-B88AF3FEE62F}"/>
              </a:ext>
            </a:extLst>
          </p:cNvPr>
          <p:cNvSpPr/>
          <p:nvPr/>
        </p:nvSpPr>
        <p:spPr>
          <a:xfrm>
            <a:off x="161925" y="1141565"/>
            <a:ext cx="11334750" cy="52292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A11EC49A-9AFB-B7CE-9E5D-32542B873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76" y="1196151"/>
            <a:ext cx="1070230" cy="71348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3F4EC80-C46E-0064-8555-4E3A5E536B57}"/>
              </a:ext>
            </a:extLst>
          </p:cNvPr>
          <p:cNvSpPr/>
          <p:nvPr/>
        </p:nvSpPr>
        <p:spPr>
          <a:xfrm>
            <a:off x="3116807" y="1156836"/>
            <a:ext cx="7166904" cy="71348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0A2FAC-4FC2-696F-0BB6-1746037FF68A}"/>
              </a:ext>
            </a:extLst>
          </p:cNvPr>
          <p:cNvSpPr txBox="1"/>
          <p:nvPr/>
        </p:nvSpPr>
        <p:spPr>
          <a:xfrm>
            <a:off x="3930902" y="139192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41B65-48C2-A1C4-E977-C80F4E8EC370}"/>
              </a:ext>
            </a:extLst>
          </p:cNvPr>
          <p:cNvSpPr txBox="1"/>
          <p:nvPr/>
        </p:nvSpPr>
        <p:spPr>
          <a:xfrm>
            <a:off x="3116807" y="1243763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01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81DD75-BAF7-5926-FC70-19A8B76B986F}"/>
              </a:ext>
            </a:extLst>
          </p:cNvPr>
          <p:cNvSpPr/>
          <p:nvPr/>
        </p:nvSpPr>
        <p:spPr>
          <a:xfrm>
            <a:off x="3116807" y="2075789"/>
            <a:ext cx="7166904" cy="724807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D08584-2D2F-86C7-5640-F160AFFB1519}"/>
              </a:ext>
            </a:extLst>
          </p:cNvPr>
          <p:cNvSpPr txBox="1"/>
          <p:nvPr/>
        </p:nvSpPr>
        <p:spPr>
          <a:xfrm>
            <a:off x="3930902" y="2297271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Conventional loans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949B9D-AD5C-E02F-784C-D9913D58F290}"/>
              </a:ext>
            </a:extLst>
          </p:cNvPr>
          <p:cNvSpPr txBox="1"/>
          <p:nvPr/>
        </p:nvSpPr>
        <p:spPr>
          <a:xfrm>
            <a:off x="3116807" y="2174161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02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41C7D-10F2-43E5-0A2D-3EB909FB1534}"/>
              </a:ext>
            </a:extLst>
          </p:cNvPr>
          <p:cNvSpPr/>
          <p:nvPr/>
        </p:nvSpPr>
        <p:spPr>
          <a:xfrm>
            <a:off x="3116807" y="3017342"/>
            <a:ext cx="7166904" cy="71170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231579-9492-7235-C390-BE518C5D1AE0}"/>
              </a:ext>
            </a:extLst>
          </p:cNvPr>
          <p:cNvSpPr txBox="1"/>
          <p:nvPr/>
        </p:nvSpPr>
        <p:spPr>
          <a:xfrm>
            <a:off x="3930902" y="322360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Rental products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7D9F21-C252-D943-FEA2-D484C797F13B}"/>
              </a:ext>
            </a:extLst>
          </p:cNvPr>
          <p:cNvSpPr txBox="1"/>
          <p:nvPr/>
        </p:nvSpPr>
        <p:spPr>
          <a:xfrm>
            <a:off x="3116807" y="3100495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03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1AF5FC9-7B67-026D-FB18-026C17F6625A}"/>
              </a:ext>
            </a:extLst>
          </p:cNvPr>
          <p:cNvSpPr/>
          <p:nvPr/>
        </p:nvSpPr>
        <p:spPr>
          <a:xfrm>
            <a:off x="3116807" y="5781435"/>
            <a:ext cx="7166904" cy="744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B28642-C5D0-9258-E565-5078AD9652EF}"/>
              </a:ext>
            </a:extLst>
          </p:cNvPr>
          <p:cNvSpPr txBox="1"/>
          <p:nvPr/>
        </p:nvSpPr>
        <p:spPr>
          <a:xfrm>
            <a:off x="3930902" y="603390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Learning assessment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A3B60F-6200-09B0-89FE-30C918D0F6B7}"/>
              </a:ext>
            </a:extLst>
          </p:cNvPr>
          <p:cNvSpPr/>
          <p:nvPr/>
        </p:nvSpPr>
        <p:spPr>
          <a:xfrm>
            <a:off x="3116807" y="4880441"/>
            <a:ext cx="7166904" cy="711705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1D4F84-7E57-8568-BD31-14293AF10A30}"/>
              </a:ext>
            </a:extLst>
          </p:cNvPr>
          <p:cNvSpPr txBox="1"/>
          <p:nvPr/>
        </p:nvSpPr>
        <p:spPr>
          <a:xfrm>
            <a:off x="3930902" y="5086704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52" name="Picture 2" descr="Nos rédacteurs rédigent la conclusion optimale pour votre mémoire.">
            <a:extLst>
              <a:ext uri="{FF2B5EF4-FFF2-40B4-BE49-F238E27FC236}">
                <a16:creationId xmlns:a16="http://schemas.microsoft.com/office/drawing/2014/main" id="{28B6699B-60B7-8F1B-3550-7EEA0E01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b="16425"/>
          <a:stretch/>
        </p:blipFill>
        <p:spPr bwMode="auto">
          <a:xfrm>
            <a:off x="1760376" y="4872354"/>
            <a:ext cx="1070230" cy="7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972994B-8D64-B027-5CA2-A55D5DAEE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77" y="5788339"/>
            <a:ext cx="1070230" cy="7572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F9B0DC-381A-B919-2CEC-B973F815D3B5}"/>
              </a:ext>
            </a:extLst>
          </p:cNvPr>
          <p:cNvSpPr/>
          <p:nvPr/>
        </p:nvSpPr>
        <p:spPr>
          <a:xfrm>
            <a:off x="3116807" y="3959565"/>
            <a:ext cx="7166904" cy="71170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3F66B3DC-DD44-A750-8611-1E4DE7C86D7A}"/>
              </a:ext>
            </a:extLst>
          </p:cNvPr>
          <p:cNvSpPr txBox="1"/>
          <p:nvPr/>
        </p:nvSpPr>
        <p:spPr>
          <a:xfrm>
            <a:off x="3930902" y="416582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Related services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45402541-050C-1F22-E2D6-50BDDE9C5100}"/>
              </a:ext>
            </a:extLst>
          </p:cNvPr>
          <p:cNvSpPr txBox="1"/>
          <p:nvPr/>
        </p:nvSpPr>
        <p:spPr>
          <a:xfrm>
            <a:off x="3116807" y="4042718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04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DEC170C-60C2-0195-52BC-557D0B6697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4"/>
          <a:stretch/>
        </p:blipFill>
        <p:spPr>
          <a:xfrm>
            <a:off x="1806948" y="3042689"/>
            <a:ext cx="1070230" cy="713488"/>
          </a:xfrm>
          <a:prstGeom prst="rect">
            <a:avLst/>
          </a:prstGeom>
        </p:spPr>
      </p:pic>
      <p:pic>
        <p:nvPicPr>
          <p:cNvPr id="28" name="Picture 2" descr="Comment calculer le TCO d'un véhicule ? | SIXT corporate">
            <a:extLst>
              <a:ext uri="{FF2B5EF4-FFF2-40B4-BE49-F238E27FC236}">
                <a16:creationId xmlns:a16="http://schemas.microsoft.com/office/drawing/2014/main" id="{EDE1743A-4B4C-C6DD-9A70-94B5F6031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5" b="18218"/>
          <a:stretch/>
        </p:blipFill>
        <p:spPr bwMode="auto">
          <a:xfrm>
            <a:off x="1760375" y="2092025"/>
            <a:ext cx="1115100" cy="6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DD93929-9E34-8FE5-2493-BF3F62BC6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8756" r="7367" b="1"/>
          <a:stretch/>
        </p:blipFill>
        <p:spPr bwMode="auto">
          <a:xfrm>
            <a:off x="1787599" y="3979900"/>
            <a:ext cx="1082659" cy="7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495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978FE35C-BE25-C93A-D092-2BEBB1D76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48" y="1308714"/>
            <a:ext cx="1304518" cy="66381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Conclusion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335140"/>
            <a:ext cx="10436210" cy="1262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endParaRPr lang="fr-BE" sz="14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4" y="712001"/>
            <a:ext cx="7136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+mj-lt"/>
              </a:rPr>
              <a:t>B2B financial products at a glance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7EB4A60-3152-8EEB-077D-B65D5B4DF2A2}"/>
              </a:ext>
            </a:extLst>
          </p:cNvPr>
          <p:cNvSpPr/>
          <p:nvPr/>
        </p:nvSpPr>
        <p:spPr>
          <a:xfrm>
            <a:off x="5724395" y="1415442"/>
            <a:ext cx="2354893" cy="513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FINANCIAL LEASING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2425C1E7-E74C-8B31-37E0-C81421D1D7B1}"/>
              </a:ext>
            </a:extLst>
          </p:cNvPr>
          <p:cNvSpPr/>
          <p:nvPr/>
        </p:nvSpPr>
        <p:spPr>
          <a:xfrm>
            <a:off x="3133102" y="1430680"/>
            <a:ext cx="2354893" cy="513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CLASSIC FINANCING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CEAC4C18-7BC5-2ED3-BC85-526AF7B5CFE6}"/>
              </a:ext>
            </a:extLst>
          </p:cNvPr>
          <p:cNvSpPr/>
          <p:nvPr/>
        </p:nvSpPr>
        <p:spPr>
          <a:xfrm>
            <a:off x="8292986" y="1430679"/>
            <a:ext cx="2354893" cy="513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OPERATIONAL LEASING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8DAEF20-EEC1-83C9-91CE-940C77847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79595"/>
              </p:ext>
            </p:extLst>
          </p:nvPr>
        </p:nvGraphicFramePr>
        <p:xfrm>
          <a:off x="956095" y="2226339"/>
          <a:ext cx="9697032" cy="368763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127633">
                  <a:extLst>
                    <a:ext uri="{9D8B030D-6E8A-4147-A177-3AD203B41FA5}">
                      <a16:colId xmlns:a16="http://schemas.microsoft.com/office/drawing/2014/main" val="959732483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4632063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60964025"/>
                    </a:ext>
                  </a:extLst>
                </a:gridCol>
                <a:gridCol w="2372360">
                  <a:extLst>
                    <a:ext uri="{9D8B030D-6E8A-4147-A177-3AD203B41FA5}">
                      <a16:colId xmlns:a16="http://schemas.microsoft.com/office/drawing/2014/main" val="21582649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9269156"/>
                    </a:ext>
                  </a:extLst>
                </a:gridCol>
                <a:gridCol w="2367479">
                  <a:extLst>
                    <a:ext uri="{9D8B030D-6E8A-4147-A177-3AD203B41FA5}">
                      <a16:colId xmlns:a16="http://schemas.microsoft.com/office/drawing/2014/main" val="416944419"/>
                    </a:ext>
                  </a:extLst>
                </a:gridCol>
              </a:tblGrid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+mj-lt"/>
                        </a:rPr>
                        <a:t>Management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Separate invoicing of financing and services</a:t>
                      </a:r>
                    </a:p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Operational management by the customer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Separate invoicing of financing and services</a:t>
                      </a:r>
                    </a:p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Operational management by the customer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One global invoice per month</a:t>
                      </a:r>
                    </a:p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Operational management by the lessor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80553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+mj-lt"/>
                        </a:rPr>
                        <a:t>Vehicle resale and depreciation risk (residual value)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n-lt"/>
                        </a:rPr>
                        <a:t>Borne by the customer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Borne by the </a:t>
                      </a:r>
                      <a:r>
                        <a:rPr lang="en-GB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 if the buyback </a:t>
                      </a:r>
                      <a:r>
                        <a:rPr lang="en-GB" sz="800" b="0" dirty="0">
                          <a:latin typeface="+mn-lt"/>
                        </a:rPr>
                        <a:t>option is taken up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Borne by the brand or dealership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62168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+mj-lt"/>
                        </a:rPr>
                        <a:t>Running costs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When needed, unless services have been subscribed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+mn-lt"/>
                        </a:rPr>
                        <a:t>When needed, unless services have been subscribed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Extent of coverage depends on subscribed services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12718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</a:rPr>
                        <a:t>Impact on taxes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Depreciation + interest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Lease payments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Lease payments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53962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+mj-lt"/>
                        </a:rPr>
                        <a:t>Impact on accounting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On balance sheet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	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Off balance sheet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Off balance sheet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205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+mj-lt"/>
                        </a:rPr>
                        <a:t>Impact on cash 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Down payment</a:t>
                      </a:r>
                    </a:p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Monthly instalments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Increased 1</a:t>
                      </a:r>
                      <a:r>
                        <a:rPr lang="en-GB" sz="800" b="0" baseline="30000" dirty="0">
                          <a:latin typeface="+mn-lt"/>
                        </a:rPr>
                        <a:t>st</a:t>
                      </a:r>
                      <a:r>
                        <a:rPr lang="en-GB" sz="800" b="0" dirty="0">
                          <a:latin typeface="+mn-lt"/>
                        </a:rPr>
                        <a:t> payment</a:t>
                      </a:r>
                    </a:p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Lease payments / Buyback option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Lease payments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80878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+mj-lt"/>
                        </a:rPr>
                        <a:t>Ownership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Upon delivery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Yes, if buyback option taken out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Not included in the contract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6409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+mj-lt"/>
                        </a:rPr>
                        <a:t>Extent of commitment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Term-related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latin typeface="+mn-lt"/>
                        </a:rPr>
                        <a:t>Term-related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Related to a “term / mileage” scheme</a:t>
                      </a:r>
                    </a:p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Can be changed during the contract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79707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+mj-lt"/>
                        </a:rPr>
                        <a:t>Financial levers</a:t>
                      </a:r>
                    </a:p>
                  </a:txBody>
                  <a:tcPr anchor="ctr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Down payment</a:t>
                      </a:r>
                    </a:p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Duration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Increased 1st payment</a:t>
                      </a:r>
                    </a:p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Term / buyback option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“Term / mileage” scheme</a:t>
                      </a:r>
                    </a:p>
                    <a:p>
                      <a:pPr algn="ctr"/>
                      <a:r>
                        <a:rPr lang="en-GB" sz="800" b="0" dirty="0">
                          <a:latin typeface="+mn-lt"/>
                        </a:rPr>
                        <a:t>Services included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6230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1253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04 – Conclusion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A54D7AE-0F7C-4D65-AC6F-89DD6CC9E6A3}"/>
              </a:ext>
            </a:extLst>
          </p:cNvPr>
          <p:cNvSpPr txBox="1">
            <a:spLocks/>
          </p:cNvSpPr>
          <p:nvPr/>
        </p:nvSpPr>
        <p:spPr>
          <a:xfrm>
            <a:off x="269890" y="1335140"/>
            <a:ext cx="10436210" cy="1262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endParaRPr lang="fr-BE" sz="14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68734" y="753585"/>
            <a:ext cx="9513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Levers available to meet your B2B customers expectations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26E964-207E-8367-DC8E-0396BE26C751}"/>
              </a:ext>
            </a:extLst>
          </p:cNvPr>
          <p:cNvSpPr txBox="1"/>
          <p:nvPr/>
        </p:nvSpPr>
        <p:spPr>
          <a:xfrm>
            <a:off x="269889" y="1374473"/>
            <a:ext cx="105203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A good discovery of your customer needs, together with the financing and service solutions offered by the captive bank and leasing company, are appropriate levers allowing you to suggest a </a:t>
            </a:r>
            <a:r>
              <a:rPr lang="en-GB" sz="1600" dirty="0">
                <a:solidFill>
                  <a:srgbClr val="243782"/>
                </a:solidFill>
                <a:latin typeface="+mj-lt"/>
              </a:rPr>
              <a:t>global offer </a:t>
            </a:r>
            <a:r>
              <a:rPr lang="en-GB" sz="1600" dirty="0"/>
              <a:t>to your B2B customers.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8BDAAB-9DAB-8F12-495B-FC50C3E989B5}"/>
              </a:ext>
            </a:extLst>
          </p:cNvPr>
          <p:cNvSpPr txBox="1"/>
          <p:nvPr/>
        </p:nvSpPr>
        <p:spPr>
          <a:xfrm>
            <a:off x="313620" y="4498736"/>
            <a:ext cx="106591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243782"/>
                </a:solidFill>
                <a:latin typeface="+mj-lt"/>
              </a:rPr>
              <a:t>Through carefully adjusting the parameters</a:t>
            </a:r>
            <a:r>
              <a:rPr lang="en-GB" sz="1600" dirty="0">
                <a:solidFill>
                  <a:srgbClr val="243782"/>
                </a:solidFill>
                <a:latin typeface="+mj-lt"/>
              </a:rPr>
              <a:t> </a:t>
            </a:r>
            <a:r>
              <a:rPr lang="en-GB" sz="1600" dirty="0"/>
              <a:t>of financial products, you will create an excellent opportunity for discussing with you customer on:</a:t>
            </a:r>
          </a:p>
          <a:p>
            <a:endParaRPr lang="fr-B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a move upmarket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extra services</a:t>
            </a:r>
          </a:p>
        </p:txBody>
      </p:sp>
      <p:pic>
        <p:nvPicPr>
          <p:cNvPr id="18434" name="Picture 2" descr="Solution : 2 663 751 images, photos et images vectorielles de stock |  Shutterstock">
            <a:extLst>
              <a:ext uri="{FF2B5EF4-FFF2-40B4-BE49-F238E27FC236}">
                <a16:creationId xmlns:a16="http://schemas.microsoft.com/office/drawing/2014/main" id="{5DFB5627-D7B7-534C-C0AB-F08C59380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0"/>
          <a:stretch/>
        </p:blipFill>
        <p:spPr bwMode="auto">
          <a:xfrm>
            <a:off x="343548" y="2389843"/>
            <a:ext cx="2045659" cy="90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lus 17">
            <a:extLst>
              <a:ext uri="{FF2B5EF4-FFF2-40B4-BE49-F238E27FC236}">
                <a16:creationId xmlns:a16="http://schemas.microsoft.com/office/drawing/2014/main" id="{F2738E9B-B728-789A-9690-30B40456FCA1}"/>
              </a:ext>
            </a:extLst>
          </p:cNvPr>
          <p:cNvSpPr/>
          <p:nvPr/>
        </p:nvSpPr>
        <p:spPr>
          <a:xfrm>
            <a:off x="4745491" y="2782340"/>
            <a:ext cx="506437" cy="492372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Égal 19">
            <a:extLst>
              <a:ext uri="{FF2B5EF4-FFF2-40B4-BE49-F238E27FC236}">
                <a16:creationId xmlns:a16="http://schemas.microsoft.com/office/drawing/2014/main" id="{555008EC-A99E-4D73-94DC-A0D396364893}"/>
              </a:ext>
            </a:extLst>
          </p:cNvPr>
          <p:cNvSpPr/>
          <p:nvPr/>
        </p:nvSpPr>
        <p:spPr>
          <a:xfrm>
            <a:off x="2494981" y="2703934"/>
            <a:ext cx="647114" cy="590844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Plus 20">
            <a:extLst>
              <a:ext uri="{FF2B5EF4-FFF2-40B4-BE49-F238E27FC236}">
                <a16:creationId xmlns:a16="http://schemas.microsoft.com/office/drawing/2014/main" id="{F03947B3-ACEA-4B60-606A-1C5D09304621}"/>
              </a:ext>
            </a:extLst>
          </p:cNvPr>
          <p:cNvSpPr/>
          <p:nvPr/>
        </p:nvSpPr>
        <p:spPr>
          <a:xfrm>
            <a:off x="7041735" y="2780710"/>
            <a:ext cx="506437" cy="492372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Plus 21">
            <a:extLst>
              <a:ext uri="{FF2B5EF4-FFF2-40B4-BE49-F238E27FC236}">
                <a16:creationId xmlns:a16="http://schemas.microsoft.com/office/drawing/2014/main" id="{3059AD7F-FBF2-F184-D2AE-6583862CCD49}"/>
              </a:ext>
            </a:extLst>
          </p:cNvPr>
          <p:cNvSpPr/>
          <p:nvPr/>
        </p:nvSpPr>
        <p:spPr>
          <a:xfrm>
            <a:off x="9379668" y="2780710"/>
            <a:ext cx="506437" cy="492372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525AD6-A32E-2BB7-2418-39BF19386800}"/>
              </a:ext>
            </a:extLst>
          </p:cNvPr>
          <p:cNvSpPr txBox="1"/>
          <p:nvPr/>
        </p:nvSpPr>
        <p:spPr>
          <a:xfrm>
            <a:off x="205945" y="3411953"/>
            <a:ext cx="204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B2B Solution</a:t>
            </a:r>
          </a:p>
          <a:p>
            <a:pPr algn="ctr"/>
            <a:r>
              <a:rPr lang="en-GB" sz="1400" b="1" dirty="0">
                <a:solidFill>
                  <a:srgbClr val="243782"/>
                </a:solidFill>
                <a:latin typeface="+mj-lt"/>
              </a:rPr>
              <a:t>(Global Offer)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7CC1C25-1C4C-DB1B-6674-0F5A2D73B8CC}"/>
              </a:ext>
            </a:extLst>
          </p:cNvPr>
          <p:cNvSpPr txBox="1"/>
          <p:nvPr/>
        </p:nvSpPr>
        <p:spPr>
          <a:xfrm>
            <a:off x="2896305" y="3656925"/>
            <a:ext cx="204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43782"/>
                </a:solidFill>
                <a:latin typeface="+mj-lt"/>
              </a:rPr>
              <a:t>Vehicle(s)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EEC426D-C808-775B-89DE-01272D882E22}"/>
              </a:ext>
            </a:extLst>
          </p:cNvPr>
          <p:cNvSpPr txBox="1"/>
          <p:nvPr/>
        </p:nvSpPr>
        <p:spPr>
          <a:xfrm>
            <a:off x="5605083" y="3656925"/>
            <a:ext cx="204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243782"/>
                </a:solidFill>
                <a:latin typeface="+mj-lt"/>
              </a:rPr>
              <a:t>Financing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339E472-4A47-37E3-4ED0-B5CBA25BFF1A}"/>
              </a:ext>
            </a:extLst>
          </p:cNvPr>
          <p:cNvSpPr txBox="1"/>
          <p:nvPr/>
        </p:nvSpPr>
        <p:spPr>
          <a:xfrm>
            <a:off x="7875094" y="3656925"/>
            <a:ext cx="1335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43782"/>
                </a:solidFill>
                <a:latin typeface="+mj-lt"/>
              </a:rPr>
              <a:t>Services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5EF9485-3A26-FCCB-3F06-50FC65B78BA0}"/>
              </a:ext>
            </a:extLst>
          </p:cNvPr>
          <p:cNvSpPr txBox="1"/>
          <p:nvPr/>
        </p:nvSpPr>
        <p:spPr>
          <a:xfrm>
            <a:off x="10028855" y="3656925"/>
            <a:ext cx="204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243782"/>
                </a:solidFill>
                <a:latin typeface="+mj-lt"/>
              </a:rPr>
              <a:t>Advice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4F4D4C-A53D-5C41-1DB1-9A436CFA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283" y="2532368"/>
            <a:ext cx="678254" cy="4624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D3BDE8-8374-50FC-E6DE-37C1C6BD7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354" y="2988351"/>
            <a:ext cx="778494" cy="5203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200574-BB4D-094D-D840-E738D4CC3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9174" y1="48951" x2="49174" y2="48951"/>
                        <a14:foregroundMark x1="60610" y1="83566" x2="60610" y2="835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0505" y="2703934"/>
            <a:ext cx="1016220" cy="7385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37F566-25E4-7904-33EE-61242B388B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4077" y="2681849"/>
            <a:ext cx="452004" cy="399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46B7203-3433-46B9-6178-873C3AA38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0591" y="2634550"/>
            <a:ext cx="487627" cy="488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41FF3-2E04-59E4-5844-B85F9FA2F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316065" y="3068610"/>
            <a:ext cx="422225" cy="6252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7F1795-44B9-B789-821A-08AC731417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8992" y="2661988"/>
            <a:ext cx="700076" cy="7805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7526BC1-09B4-AD6B-9EB6-3FAC0D13C312}"/>
              </a:ext>
            </a:extLst>
          </p:cNvPr>
          <p:cNvSpPr txBox="1"/>
          <p:nvPr/>
        </p:nvSpPr>
        <p:spPr>
          <a:xfrm>
            <a:off x="269889" y="6387211"/>
            <a:ext cx="831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Click on the grey arrows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395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3DCCA5-F0DB-484A-A201-703EC340C3B1}"/>
              </a:ext>
            </a:extLst>
          </p:cNvPr>
          <p:cNvSpPr txBox="1"/>
          <p:nvPr/>
        </p:nvSpPr>
        <p:spPr>
          <a:xfrm>
            <a:off x="184706" y="744458"/>
            <a:ext cx="465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Encode Sans Expanded Medium" panose="00000605000000000000" pitchFamily="2" charset="0"/>
              </a:rPr>
              <a:t>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06481-3191-9F1C-1522-B88AF3FEE62F}"/>
              </a:ext>
            </a:extLst>
          </p:cNvPr>
          <p:cNvSpPr/>
          <p:nvPr/>
        </p:nvSpPr>
        <p:spPr>
          <a:xfrm>
            <a:off x="161925" y="1141565"/>
            <a:ext cx="11334750" cy="52292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A11EC49A-9AFB-B7CE-9E5D-32542B873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76" y="1196151"/>
            <a:ext cx="1070230" cy="71348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3F4EC80-C46E-0064-8555-4E3A5E536B57}"/>
              </a:ext>
            </a:extLst>
          </p:cNvPr>
          <p:cNvSpPr/>
          <p:nvPr/>
        </p:nvSpPr>
        <p:spPr>
          <a:xfrm>
            <a:off x="3116807" y="1156836"/>
            <a:ext cx="7166904" cy="71348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0A2FAC-4FC2-696F-0BB6-1746037FF68A}"/>
              </a:ext>
            </a:extLst>
          </p:cNvPr>
          <p:cNvSpPr txBox="1"/>
          <p:nvPr/>
        </p:nvSpPr>
        <p:spPr>
          <a:xfrm>
            <a:off x="3930902" y="139192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41B65-48C2-A1C4-E977-C80F4E8EC370}"/>
              </a:ext>
            </a:extLst>
          </p:cNvPr>
          <p:cNvSpPr txBox="1"/>
          <p:nvPr/>
        </p:nvSpPr>
        <p:spPr>
          <a:xfrm>
            <a:off x="3116807" y="1243763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01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81DD75-BAF7-5926-FC70-19A8B76B986F}"/>
              </a:ext>
            </a:extLst>
          </p:cNvPr>
          <p:cNvSpPr/>
          <p:nvPr/>
        </p:nvSpPr>
        <p:spPr>
          <a:xfrm>
            <a:off x="3116807" y="2075789"/>
            <a:ext cx="7166904" cy="724807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D08584-2D2F-86C7-5640-F160AFFB1519}"/>
              </a:ext>
            </a:extLst>
          </p:cNvPr>
          <p:cNvSpPr txBox="1"/>
          <p:nvPr/>
        </p:nvSpPr>
        <p:spPr>
          <a:xfrm>
            <a:off x="3930902" y="2297271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Conventional loans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949B9D-AD5C-E02F-784C-D9913D58F290}"/>
              </a:ext>
            </a:extLst>
          </p:cNvPr>
          <p:cNvSpPr txBox="1"/>
          <p:nvPr/>
        </p:nvSpPr>
        <p:spPr>
          <a:xfrm>
            <a:off x="3116807" y="2174161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02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41C7D-10F2-43E5-0A2D-3EB909FB1534}"/>
              </a:ext>
            </a:extLst>
          </p:cNvPr>
          <p:cNvSpPr/>
          <p:nvPr/>
        </p:nvSpPr>
        <p:spPr>
          <a:xfrm>
            <a:off x="3116807" y="3017342"/>
            <a:ext cx="7166904" cy="71170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231579-9492-7235-C390-BE518C5D1AE0}"/>
              </a:ext>
            </a:extLst>
          </p:cNvPr>
          <p:cNvSpPr txBox="1"/>
          <p:nvPr/>
        </p:nvSpPr>
        <p:spPr>
          <a:xfrm>
            <a:off x="3930902" y="3223605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Rental products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7D9F21-C252-D943-FEA2-D484C797F13B}"/>
              </a:ext>
            </a:extLst>
          </p:cNvPr>
          <p:cNvSpPr txBox="1"/>
          <p:nvPr/>
        </p:nvSpPr>
        <p:spPr>
          <a:xfrm>
            <a:off x="3116807" y="3100495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03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1AF5FC9-7B67-026D-FB18-026C17F6625A}"/>
              </a:ext>
            </a:extLst>
          </p:cNvPr>
          <p:cNvSpPr/>
          <p:nvPr/>
        </p:nvSpPr>
        <p:spPr>
          <a:xfrm>
            <a:off x="3116807" y="5781435"/>
            <a:ext cx="7166904" cy="744023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B28642-C5D0-9258-E565-5078AD9652EF}"/>
              </a:ext>
            </a:extLst>
          </p:cNvPr>
          <p:cNvSpPr txBox="1"/>
          <p:nvPr/>
        </p:nvSpPr>
        <p:spPr>
          <a:xfrm>
            <a:off x="3930902" y="603390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Learning assessment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A3B60F-6200-09B0-89FE-30C918D0F6B7}"/>
              </a:ext>
            </a:extLst>
          </p:cNvPr>
          <p:cNvSpPr/>
          <p:nvPr/>
        </p:nvSpPr>
        <p:spPr>
          <a:xfrm>
            <a:off x="3116807" y="4880441"/>
            <a:ext cx="7166904" cy="71170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1D4F84-7E57-8568-BD31-14293AF10A30}"/>
              </a:ext>
            </a:extLst>
          </p:cNvPr>
          <p:cNvSpPr txBox="1"/>
          <p:nvPr/>
        </p:nvSpPr>
        <p:spPr>
          <a:xfrm>
            <a:off x="3930902" y="5086704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52" name="Picture 2" descr="Nos rédacteurs rédigent la conclusion optimale pour votre mémoire.">
            <a:extLst>
              <a:ext uri="{FF2B5EF4-FFF2-40B4-BE49-F238E27FC236}">
                <a16:creationId xmlns:a16="http://schemas.microsoft.com/office/drawing/2014/main" id="{28B6699B-60B7-8F1B-3550-7EEA0E01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b="16425"/>
          <a:stretch/>
        </p:blipFill>
        <p:spPr bwMode="auto">
          <a:xfrm>
            <a:off x="1760376" y="4872354"/>
            <a:ext cx="1070230" cy="7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972994B-8D64-B027-5CA2-A55D5DAEE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377" y="5788339"/>
            <a:ext cx="1070230" cy="7572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F9B0DC-381A-B919-2CEC-B973F815D3B5}"/>
              </a:ext>
            </a:extLst>
          </p:cNvPr>
          <p:cNvSpPr/>
          <p:nvPr/>
        </p:nvSpPr>
        <p:spPr>
          <a:xfrm>
            <a:off x="3116807" y="3959565"/>
            <a:ext cx="7166904" cy="71170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3F66B3DC-DD44-A750-8611-1E4DE7C86D7A}"/>
              </a:ext>
            </a:extLst>
          </p:cNvPr>
          <p:cNvSpPr txBox="1"/>
          <p:nvPr/>
        </p:nvSpPr>
        <p:spPr>
          <a:xfrm>
            <a:off x="3930902" y="4165828"/>
            <a:ext cx="5564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Related services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45402541-050C-1F22-E2D6-50BDDE9C5100}"/>
              </a:ext>
            </a:extLst>
          </p:cNvPr>
          <p:cNvSpPr txBox="1"/>
          <p:nvPr/>
        </p:nvSpPr>
        <p:spPr>
          <a:xfrm>
            <a:off x="3116807" y="4042718"/>
            <a:ext cx="81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04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DEC170C-60C2-0195-52BC-557D0B6697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4"/>
          <a:stretch/>
        </p:blipFill>
        <p:spPr>
          <a:xfrm>
            <a:off x="1806948" y="3042689"/>
            <a:ext cx="1070230" cy="713488"/>
          </a:xfrm>
          <a:prstGeom prst="rect">
            <a:avLst/>
          </a:prstGeom>
        </p:spPr>
      </p:pic>
      <p:pic>
        <p:nvPicPr>
          <p:cNvPr id="28" name="Picture 2" descr="Comment calculer le TCO d'un véhicule ? | SIXT corporate">
            <a:extLst>
              <a:ext uri="{FF2B5EF4-FFF2-40B4-BE49-F238E27FC236}">
                <a16:creationId xmlns:a16="http://schemas.microsoft.com/office/drawing/2014/main" id="{EDE1743A-4B4C-C6DD-9A70-94B5F6031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5" b="18218"/>
          <a:stretch/>
        </p:blipFill>
        <p:spPr bwMode="auto">
          <a:xfrm>
            <a:off x="1760375" y="2092025"/>
            <a:ext cx="1115100" cy="6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DD93929-9E34-8FE5-2493-BF3F62BC6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8756" r="7367" b="1"/>
          <a:stretch/>
        </p:blipFill>
        <p:spPr bwMode="auto">
          <a:xfrm>
            <a:off x="1787599" y="3979900"/>
            <a:ext cx="1082659" cy="7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97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895" y="119984"/>
            <a:ext cx="7452197" cy="406400"/>
          </a:xfrm>
        </p:spPr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01 – Introduction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1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Click on the arrows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B869D-B65F-426D-E904-96E1E04138A6}"/>
              </a:ext>
            </a:extLst>
          </p:cNvPr>
          <p:cNvSpPr txBox="1"/>
          <p:nvPr/>
        </p:nvSpPr>
        <p:spPr>
          <a:xfrm>
            <a:off x="178894" y="712001"/>
            <a:ext cx="9265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What type of financing do B2B Customers resort to?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D9FC35-37AC-1974-C18F-A7CEA978FA7F}"/>
              </a:ext>
            </a:extLst>
          </p:cNvPr>
          <p:cNvSpPr/>
          <p:nvPr/>
        </p:nvSpPr>
        <p:spPr>
          <a:xfrm>
            <a:off x="287080" y="1713425"/>
            <a:ext cx="2608519" cy="442807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47CF8F-6056-2639-0253-5978884D9711}"/>
              </a:ext>
            </a:extLst>
          </p:cNvPr>
          <p:cNvSpPr/>
          <p:nvPr/>
        </p:nvSpPr>
        <p:spPr>
          <a:xfrm>
            <a:off x="287081" y="1710277"/>
            <a:ext cx="2625708" cy="328647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+mj-lt"/>
              </a:rPr>
              <a:t>B2B Customers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7989A1-66DD-4F47-056B-632588899E68}"/>
              </a:ext>
            </a:extLst>
          </p:cNvPr>
          <p:cNvSpPr/>
          <p:nvPr/>
        </p:nvSpPr>
        <p:spPr>
          <a:xfrm>
            <a:off x="3094337" y="1713425"/>
            <a:ext cx="2608519" cy="442807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BCE3E-D2B3-D8AA-A4D5-A4535F76FA74}"/>
              </a:ext>
            </a:extLst>
          </p:cNvPr>
          <p:cNvSpPr/>
          <p:nvPr/>
        </p:nvSpPr>
        <p:spPr>
          <a:xfrm>
            <a:off x="5869227" y="1710277"/>
            <a:ext cx="2608519" cy="442807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A8391C-FE94-0821-7B8E-74312025942F}"/>
              </a:ext>
            </a:extLst>
          </p:cNvPr>
          <p:cNvSpPr/>
          <p:nvPr/>
        </p:nvSpPr>
        <p:spPr>
          <a:xfrm>
            <a:off x="8638846" y="1710277"/>
            <a:ext cx="2608519" cy="442807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3AB748-05A8-59ED-64AD-7E268BE903D9}"/>
              </a:ext>
            </a:extLst>
          </p:cNvPr>
          <p:cNvSpPr/>
          <p:nvPr/>
        </p:nvSpPr>
        <p:spPr>
          <a:xfrm>
            <a:off x="3067930" y="1710276"/>
            <a:ext cx="2625708" cy="328647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+mj-lt"/>
              </a:rPr>
              <a:t>Passenger vehicles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37DFEE-438E-483C-E963-4E0BD313E3D4}"/>
              </a:ext>
            </a:extLst>
          </p:cNvPr>
          <p:cNvSpPr/>
          <p:nvPr/>
        </p:nvSpPr>
        <p:spPr>
          <a:xfrm>
            <a:off x="5848779" y="1710276"/>
            <a:ext cx="2625708" cy="328647"/>
          </a:xfrm>
          <a:prstGeom prst="rect">
            <a:avLst/>
          </a:prstGeom>
          <a:solidFill>
            <a:srgbClr val="243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+mj-lt"/>
              </a:rPr>
              <a:t>Light commercial vehicles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1307ED-AA57-F292-F0FB-E38C254AC08F}"/>
              </a:ext>
            </a:extLst>
          </p:cNvPr>
          <p:cNvSpPr/>
          <p:nvPr/>
        </p:nvSpPr>
        <p:spPr>
          <a:xfrm>
            <a:off x="8638846" y="1710275"/>
            <a:ext cx="2625708" cy="3286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+mj-lt"/>
              </a:rPr>
              <a:t>Takeaways</a:t>
            </a:r>
          </a:p>
        </p:txBody>
      </p:sp>
      <p:graphicFrame>
        <p:nvGraphicFramePr>
          <p:cNvPr id="30" name="Graphique 15">
            <a:extLst>
              <a:ext uri="{FF2B5EF4-FFF2-40B4-BE49-F238E27FC236}">
                <a16:creationId xmlns:a16="http://schemas.microsoft.com/office/drawing/2014/main" id="{146915A6-FDCF-3151-30D2-1C71BA1FD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776038"/>
              </p:ext>
            </p:extLst>
          </p:nvPr>
        </p:nvGraphicFramePr>
        <p:xfrm>
          <a:off x="3114976" y="2002398"/>
          <a:ext cx="2524512" cy="39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aphique 19">
            <a:extLst>
              <a:ext uri="{FF2B5EF4-FFF2-40B4-BE49-F238E27FC236}">
                <a16:creationId xmlns:a16="http://schemas.microsoft.com/office/drawing/2014/main" id="{5CE99D19-47EB-DC4E-8D74-9C09C8F67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542363"/>
              </p:ext>
            </p:extLst>
          </p:nvPr>
        </p:nvGraphicFramePr>
        <p:xfrm>
          <a:off x="5612186" y="2340030"/>
          <a:ext cx="3168490" cy="372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Arrow: Right 31">
            <a:extLst>
              <a:ext uri="{FF2B5EF4-FFF2-40B4-BE49-F238E27FC236}">
                <a16:creationId xmlns:a16="http://schemas.microsoft.com/office/drawing/2014/main" id="{72C35758-C3AA-B84D-02A7-380DCB87C00E}"/>
              </a:ext>
            </a:extLst>
          </p:cNvPr>
          <p:cNvSpPr/>
          <p:nvPr/>
        </p:nvSpPr>
        <p:spPr>
          <a:xfrm>
            <a:off x="1369611" y="5808916"/>
            <a:ext cx="443457" cy="2912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8A77F70-9BDD-AD2E-22E1-836E59F24142}"/>
              </a:ext>
            </a:extLst>
          </p:cNvPr>
          <p:cNvSpPr/>
          <p:nvPr/>
        </p:nvSpPr>
        <p:spPr>
          <a:xfrm>
            <a:off x="4125921" y="5808915"/>
            <a:ext cx="443457" cy="2912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E439965-6EDB-0156-974A-0BEAC60852E4}"/>
              </a:ext>
            </a:extLst>
          </p:cNvPr>
          <p:cNvSpPr/>
          <p:nvPr/>
        </p:nvSpPr>
        <p:spPr>
          <a:xfrm>
            <a:off x="7067486" y="5808915"/>
            <a:ext cx="443457" cy="2912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9CEBEA70-CB90-C3CA-49C8-6800CDA4613C}"/>
              </a:ext>
            </a:extLst>
          </p:cNvPr>
          <p:cNvSpPr txBox="1">
            <a:spLocks/>
          </p:cNvSpPr>
          <p:nvPr/>
        </p:nvSpPr>
        <p:spPr>
          <a:xfrm>
            <a:off x="8780675" y="2240680"/>
            <a:ext cx="2466689" cy="3687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tx1"/>
                </a:solidFill>
              </a:rPr>
              <a:t>Nearly 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2/3rds</a:t>
            </a:r>
            <a:r>
              <a:rPr lang="en-GB" sz="1200" dirty="0">
                <a:solidFill>
                  <a:schemeClr val="tx1"/>
                </a:solidFill>
              </a:rPr>
              <a:t> of sales to B2B customers are made 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through financing </a:t>
            </a:r>
            <a:r>
              <a:rPr lang="en-GB" sz="1200" dirty="0">
                <a:solidFill>
                  <a:schemeClr val="tx1"/>
                </a:solidFill>
              </a:rPr>
              <a:t>(loans, financial leasing, operational leasing).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BE" sz="12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tx1"/>
                </a:solidFill>
              </a:rPr>
              <a:t>With a market share of more than 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50%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dirty="0">
                <a:solidFill>
                  <a:srgbClr val="1D4999"/>
                </a:solidFill>
                <a:latin typeface="+mj-lt"/>
              </a:rPr>
              <a:t>leasing products </a:t>
            </a:r>
            <a:r>
              <a:rPr lang="en-GB" sz="1200" b="1" dirty="0">
                <a:solidFill>
                  <a:schemeClr val="tx1"/>
                </a:solidFill>
              </a:rPr>
              <a:t>(financial and operational leasing) </a:t>
            </a:r>
            <a:r>
              <a:rPr lang="en-GB" sz="1200" dirty="0">
                <a:solidFill>
                  <a:schemeClr val="tx1"/>
                </a:solidFill>
              </a:rPr>
              <a:t>are the payment methods most commonly used by your B2B Customers.					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8C906FB-DB8A-D752-F74F-CEC4DA811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648" y="2086815"/>
            <a:ext cx="1047896" cy="714475"/>
          </a:xfrm>
          <a:prstGeom prst="rect">
            <a:avLst/>
          </a:prstGeom>
        </p:spPr>
      </p:pic>
      <p:pic>
        <p:nvPicPr>
          <p:cNvPr id="37" name="Picture 2" descr="Plombiers Bruxelles: Dépannage plomberie &amp;amp;amp; urgence sanitaire">
            <a:extLst>
              <a:ext uri="{FF2B5EF4-FFF2-40B4-BE49-F238E27FC236}">
                <a16:creationId xmlns:a16="http://schemas.microsoft.com/office/drawing/2014/main" id="{FB58A8B0-9F3C-CF3C-63D5-8D829EE5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9" y="2209445"/>
            <a:ext cx="423721" cy="5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erson, person, dressed&#10;&#10;Description automatically generated">
            <a:extLst>
              <a:ext uri="{FF2B5EF4-FFF2-40B4-BE49-F238E27FC236}">
                <a16:creationId xmlns:a16="http://schemas.microsoft.com/office/drawing/2014/main" id="{62D98F97-4DCA-9A0C-004D-39B5A39833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09" y="2583109"/>
            <a:ext cx="466963" cy="716009"/>
          </a:xfrm>
          <a:prstGeom prst="rect">
            <a:avLst/>
          </a:prstGeom>
        </p:spPr>
      </p:pic>
      <p:pic>
        <p:nvPicPr>
          <p:cNvPr id="39" name="Picture 38" descr="A group of people in suits&#10;&#10;Description automatically generated with low confidence">
            <a:extLst>
              <a:ext uri="{FF2B5EF4-FFF2-40B4-BE49-F238E27FC236}">
                <a16:creationId xmlns:a16="http://schemas.microsoft.com/office/drawing/2014/main" id="{62EEB69A-935B-AD93-C22B-374BF85C63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1" b="35700"/>
          <a:stretch/>
        </p:blipFill>
        <p:spPr>
          <a:xfrm>
            <a:off x="371423" y="4912317"/>
            <a:ext cx="814812" cy="585091"/>
          </a:xfrm>
          <a:prstGeom prst="rect">
            <a:avLst/>
          </a:prstGeom>
        </p:spPr>
      </p:pic>
      <p:pic>
        <p:nvPicPr>
          <p:cNvPr id="40" name="Picture 39" descr="Two people smiling&#10;&#10;Description automatically generated with medium confidence">
            <a:extLst>
              <a:ext uri="{FF2B5EF4-FFF2-40B4-BE49-F238E27FC236}">
                <a16:creationId xmlns:a16="http://schemas.microsoft.com/office/drawing/2014/main" id="{B2631EC4-E4F4-125E-0E38-C538A2BF11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56" y="4167023"/>
            <a:ext cx="638069" cy="548835"/>
          </a:xfrm>
          <a:prstGeom prst="rect">
            <a:avLst/>
          </a:prstGeom>
        </p:spPr>
      </p:pic>
      <p:pic>
        <p:nvPicPr>
          <p:cNvPr id="41" name="Picture 2" descr="Industrail Engineer PNG Image - PurePNG | Free transparent CC0 PNG Image  Library">
            <a:extLst>
              <a:ext uri="{FF2B5EF4-FFF2-40B4-BE49-F238E27FC236}">
                <a16:creationId xmlns:a16="http://schemas.microsoft.com/office/drawing/2014/main" id="{3952CC12-4994-2189-FC4E-689D054DE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3" y="3379490"/>
            <a:ext cx="609992" cy="5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4E05982-DF50-C49F-4035-C661A4C82B2F}"/>
              </a:ext>
            </a:extLst>
          </p:cNvPr>
          <p:cNvSpPr txBox="1"/>
          <p:nvPr/>
        </p:nvSpPr>
        <p:spPr>
          <a:xfrm>
            <a:off x="1287455" y="2247715"/>
            <a:ext cx="14026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Craftspeople / Traders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2E1153-D083-E520-0797-E6DE8D00F4F8}"/>
              </a:ext>
            </a:extLst>
          </p:cNvPr>
          <p:cNvSpPr txBox="1"/>
          <p:nvPr/>
        </p:nvSpPr>
        <p:spPr>
          <a:xfrm>
            <a:off x="1249849" y="2839962"/>
            <a:ext cx="1112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Liberal Professions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D9814D-1222-128F-8BE4-F33007BF09E6}"/>
              </a:ext>
            </a:extLst>
          </p:cNvPr>
          <p:cNvSpPr txBox="1"/>
          <p:nvPr/>
        </p:nvSpPr>
        <p:spPr>
          <a:xfrm>
            <a:off x="1249849" y="3428419"/>
            <a:ext cx="1112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Very small businesses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979AA0-7A36-EA33-C075-1BAAA6BA7825}"/>
              </a:ext>
            </a:extLst>
          </p:cNvPr>
          <p:cNvSpPr txBox="1"/>
          <p:nvPr/>
        </p:nvSpPr>
        <p:spPr>
          <a:xfrm>
            <a:off x="1239689" y="4161755"/>
            <a:ext cx="11121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Small and medium-sized businesses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621941-0764-26E9-3515-AED1C57EC974}"/>
              </a:ext>
            </a:extLst>
          </p:cNvPr>
          <p:cNvSpPr txBox="1"/>
          <p:nvPr/>
        </p:nvSpPr>
        <p:spPr>
          <a:xfrm>
            <a:off x="1249849" y="5021964"/>
            <a:ext cx="1112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Key accounts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AB50AA7-5D3C-7B2B-1B40-E25DD6F94E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8195" y="2079075"/>
            <a:ext cx="1202765" cy="8039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260CD9-0577-E08F-7AD9-176F082660F3}"/>
              </a:ext>
            </a:extLst>
          </p:cNvPr>
          <p:cNvSpPr txBox="1"/>
          <p:nvPr/>
        </p:nvSpPr>
        <p:spPr>
          <a:xfrm>
            <a:off x="3548353" y="4841351"/>
            <a:ext cx="1700485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Cash purchase</a:t>
            </a:r>
          </a:p>
          <a:p>
            <a:endParaRPr lang="en-GB" sz="500" dirty="0"/>
          </a:p>
          <a:p>
            <a:r>
              <a:rPr lang="en-GB" sz="1200" dirty="0"/>
              <a:t>Classic financing</a:t>
            </a:r>
          </a:p>
          <a:p>
            <a:endParaRPr lang="en-GB" sz="500" dirty="0"/>
          </a:p>
          <a:p>
            <a:r>
              <a:rPr lang="en-GB" sz="1200" dirty="0"/>
              <a:t>Financial leasing</a:t>
            </a:r>
          </a:p>
          <a:p>
            <a:endParaRPr lang="en-GB" sz="500" dirty="0"/>
          </a:p>
          <a:p>
            <a:r>
              <a:rPr lang="en-GB" sz="1200" dirty="0"/>
              <a:t>Operational leasing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CEED0C-DD5B-4934-CF4E-541AD07E73F8}"/>
              </a:ext>
            </a:extLst>
          </p:cNvPr>
          <p:cNvSpPr txBox="1"/>
          <p:nvPr/>
        </p:nvSpPr>
        <p:spPr>
          <a:xfrm>
            <a:off x="6499581" y="4811987"/>
            <a:ext cx="1700485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Cash purchase</a:t>
            </a:r>
          </a:p>
          <a:p>
            <a:endParaRPr lang="en-GB" sz="500" dirty="0"/>
          </a:p>
          <a:p>
            <a:r>
              <a:rPr lang="en-GB" sz="1200" dirty="0"/>
              <a:t>Classic financing</a:t>
            </a:r>
          </a:p>
          <a:p>
            <a:endParaRPr lang="en-GB" sz="500" dirty="0"/>
          </a:p>
          <a:p>
            <a:r>
              <a:rPr lang="en-GB" sz="1200" dirty="0"/>
              <a:t>Financial leasing</a:t>
            </a:r>
          </a:p>
          <a:p>
            <a:endParaRPr lang="en-GB" sz="500" dirty="0"/>
          </a:p>
          <a:p>
            <a:r>
              <a:rPr lang="en-GB" sz="1200" dirty="0"/>
              <a:t>Operational leasing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858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57552D-AEA2-1927-5F6A-73C0DF06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613D1-CF9D-57B3-C8E7-37318B0E1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7" y="0"/>
            <a:ext cx="1207311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3E6883-57C3-9803-EB05-7E0C56614D44}"/>
              </a:ext>
            </a:extLst>
          </p:cNvPr>
          <p:cNvSpPr/>
          <p:nvPr/>
        </p:nvSpPr>
        <p:spPr>
          <a:xfrm>
            <a:off x="266218" y="6319777"/>
            <a:ext cx="4201610" cy="5382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842" y="725213"/>
            <a:ext cx="5454869" cy="9848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900" b="1" dirty="0">
                <a:solidFill>
                  <a:schemeClr val="bg1"/>
                </a:solidFill>
              </a:rPr>
              <a:t>Quiz rules</a:t>
            </a:r>
            <a:endParaRPr lang="en-US" sz="39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825" y="1849695"/>
            <a:ext cx="5848891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700" dirty="0"/>
              <a:t>We’d now like you to </a:t>
            </a:r>
            <a:r>
              <a:rPr lang="en-GB" sz="1700" dirty="0">
                <a:solidFill>
                  <a:schemeClr val="tx2"/>
                </a:solidFill>
              </a:rPr>
              <a:t>check</a:t>
            </a:r>
            <a:r>
              <a:rPr lang="en-GB" sz="1700" dirty="0"/>
              <a:t> how much you </a:t>
            </a:r>
            <a:r>
              <a:rPr lang="en-GB" sz="1700" b="1" dirty="0">
                <a:solidFill>
                  <a:srgbClr val="243782"/>
                </a:solidFill>
              </a:rPr>
              <a:t>understand</a:t>
            </a:r>
            <a:r>
              <a:rPr lang="en-GB" sz="1700" dirty="0"/>
              <a:t> of the key concepts in this module, via a quiz.</a:t>
            </a:r>
            <a:endParaRPr lang="en-US" sz="17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1700" dirty="0"/>
              <a:t>You’ll need to answer </a:t>
            </a:r>
            <a:r>
              <a:rPr lang="en-GB" sz="1700" b="1" dirty="0">
                <a:solidFill>
                  <a:srgbClr val="243782"/>
                </a:solidFill>
              </a:rPr>
              <a:t>10 questions</a:t>
            </a:r>
            <a:r>
              <a:rPr lang="en-GB" sz="1700" dirty="0">
                <a:solidFill>
                  <a:srgbClr val="243782"/>
                </a:solidFill>
              </a:rPr>
              <a:t> </a:t>
            </a:r>
            <a:r>
              <a:rPr lang="en-GB" sz="1700" dirty="0"/>
              <a:t>and achieve a </a:t>
            </a:r>
            <a:r>
              <a:rPr lang="en-GB" sz="1700" b="1" dirty="0">
                <a:solidFill>
                  <a:srgbClr val="243782"/>
                </a:solidFill>
              </a:rPr>
              <a:t>score of at least 80%</a:t>
            </a:r>
            <a:r>
              <a:rPr lang="en-GB" sz="1700" dirty="0">
                <a:solidFill>
                  <a:srgbClr val="243782"/>
                </a:solidFill>
              </a:rPr>
              <a:t> </a:t>
            </a:r>
            <a:r>
              <a:rPr lang="en-GB" sz="1700" dirty="0"/>
              <a:t>to pass this training module.</a:t>
            </a:r>
            <a:endParaRPr lang="en-US" sz="17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1700" dirty="0"/>
              <a:t>You have </a:t>
            </a:r>
            <a:r>
              <a:rPr lang="en-GB" sz="1700" b="1" dirty="0">
                <a:solidFill>
                  <a:srgbClr val="243782"/>
                </a:solidFill>
              </a:rPr>
              <a:t>two goes</a:t>
            </a:r>
            <a:r>
              <a:rPr lang="en-GB" sz="1700" dirty="0"/>
              <a:t>. If you </a:t>
            </a:r>
            <a:r>
              <a:rPr lang="en-GB" sz="1700" b="1" dirty="0">
                <a:solidFill>
                  <a:srgbClr val="243782"/>
                </a:solidFill>
              </a:rPr>
              <a:t>don't pass</a:t>
            </a:r>
            <a:r>
              <a:rPr lang="en-GB" sz="1700" dirty="0">
                <a:solidFill>
                  <a:srgbClr val="243782"/>
                </a:solidFill>
              </a:rPr>
              <a:t> </a:t>
            </a:r>
            <a:r>
              <a:rPr lang="en-GB" sz="1700" dirty="0"/>
              <a:t>the first time, you can go back through the content by clicking the “Review the course” button, or just have another go at the test by clicking “Retry the test”.</a:t>
            </a:r>
            <a:endParaRPr lang="en-US" sz="17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1700" dirty="0"/>
              <a:t>If you </a:t>
            </a:r>
            <a:r>
              <a:rPr lang="en-GB" sz="1700" b="1" dirty="0">
                <a:solidFill>
                  <a:srgbClr val="243782"/>
                </a:solidFill>
              </a:rPr>
              <a:t>don’t pass</a:t>
            </a:r>
            <a:r>
              <a:rPr lang="en-GB" sz="1700" dirty="0">
                <a:solidFill>
                  <a:srgbClr val="243782"/>
                </a:solidFill>
              </a:rPr>
              <a:t> </a:t>
            </a:r>
            <a:r>
              <a:rPr lang="en-GB" sz="1700" dirty="0"/>
              <a:t>a second time, the quiz will no longer be available, and you’ll have to </a:t>
            </a:r>
            <a:r>
              <a:rPr lang="en-GB" sz="1700" b="1" dirty="0">
                <a:solidFill>
                  <a:srgbClr val="243782"/>
                </a:solidFill>
              </a:rPr>
              <a:t>go back over the module</a:t>
            </a:r>
            <a:r>
              <a:rPr lang="en-GB" sz="1700" dirty="0">
                <a:solidFill>
                  <a:srgbClr val="243782"/>
                </a:solidFill>
              </a:rPr>
              <a:t> </a:t>
            </a:r>
            <a:r>
              <a:rPr lang="en-GB" sz="1700" dirty="0"/>
              <a:t>before returning to the quiz.</a:t>
            </a:r>
            <a:endParaRPr lang="en-US" sz="17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1700" dirty="0"/>
              <a:t>For each question, please click on the “</a:t>
            </a:r>
            <a:r>
              <a:rPr lang="en-GB" sz="1700" b="1" dirty="0">
                <a:solidFill>
                  <a:srgbClr val="243782"/>
                </a:solidFill>
              </a:rPr>
              <a:t>SUBMIT</a:t>
            </a:r>
            <a:r>
              <a:rPr lang="en-GB" sz="1700" dirty="0"/>
              <a:t>” button to save your </a:t>
            </a:r>
            <a:r>
              <a:rPr lang="en-GB" sz="1700" b="1" dirty="0">
                <a:solidFill>
                  <a:srgbClr val="243782"/>
                </a:solidFill>
              </a:rPr>
              <a:t>answer</a:t>
            </a:r>
            <a:r>
              <a:rPr lang="en-GB" sz="1700" dirty="0"/>
              <a:t> and go to the next question.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5ABDB03-DBE3-2729-37C6-49514219B6E2}"/>
              </a:ext>
            </a:extLst>
          </p:cNvPr>
          <p:cNvSpPr txBox="1">
            <a:spLocks/>
          </p:cNvSpPr>
          <p:nvPr/>
        </p:nvSpPr>
        <p:spPr>
          <a:xfrm>
            <a:off x="4623895" y="103272"/>
            <a:ext cx="7452197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Encode Sans Expanded SemiBold" panose="00000705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Learning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145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278" y="1523536"/>
            <a:ext cx="10916721" cy="231894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Q1 Financial leasing is regulated by a specific legislation. What does it specify?</a:t>
            </a:r>
          </a:p>
          <a:p>
            <a:pPr marL="0" indent="0">
              <a:buNone/>
            </a:pPr>
            <a:endParaRPr lang="fr-BE" dirty="0"/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dirty="0"/>
              <a:t>That this type of financing is only available to customers subject to VAT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dirty="0">
                <a:highlight>
                  <a:srgbClr val="00FF00"/>
                </a:highlight>
              </a:rPr>
              <a:t>That this type of financing must include a buyback option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dirty="0"/>
              <a:t>That the minimum duration of contracts must be set at 18 months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dirty="0"/>
              <a:t>That this type of financing is accessible to both professional and private customers </a:t>
            </a:r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483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6933" y="1476874"/>
            <a:ext cx="11276934" cy="37385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Q2 In operational leasing, why is the contractually defined mileage essential?</a:t>
            </a:r>
            <a:br>
              <a:rPr lang="en-GB" sz="1800" dirty="0"/>
            </a:br>
            <a:endParaRPr lang="en-GB" sz="1800" dirty="0"/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Because, in operational leasing, the contract can no longer be amended once the vehicle is on the road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Because mileage affects the percentage of residual value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Because the comprehensive car insurance premium is calculated based on annual mileage driven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Because the courtesy vehicle option is only available for contracts of at least 70,000 km</a:t>
            </a:r>
          </a:p>
          <a:p>
            <a:pPr marL="0" indent="0">
              <a:buNone/>
            </a:pPr>
            <a:r>
              <a:rPr lang="en-GB" sz="1800" dirty="0"/>
              <a:t> 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790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5546" y="1583655"/>
            <a:ext cx="11208717" cy="35905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Q3 The potential resale value of your customer’s vehicle on the used car market has fallen sharply. </a:t>
            </a:r>
          </a:p>
          <a:p>
            <a:pPr marL="0" indent="0">
              <a:buNone/>
            </a:pPr>
            <a:r>
              <a:rPr lang="en-GB" sz="1800" dirty="0"/>
              <a:t>What impact will this decrease have on the conditions of their current operational leasing contract?</a:t>
            </a:r>
            <a:br>
              <a:rPr lang="en-GB" sz="1800" dirty="0"/>
            </a:br>
            <a:endParaRPr lang="en-GB" sz="1800" dirty="0"/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Their monthly payment will increase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No impact because the risk of depreciation is borne by the lessor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They will have to return their vehicle to the lessor earlier than initially provided for in the contract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The leasing company will automatically extend the term of their contract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023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278" y="1523536"/>
            <a:ext cx="10916721" cy="23189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Q4 In which case(s) does the customer never take ownership of the vehicle?</a:t>
            </a:r>
          </a:p>
          <a:p>
            <a:pPr marL="0" indent="0">
              <a:buNone/>
            </a:pPr>
            <a:endParaRPr lang="fr-BE" sz="18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Financial leasing and classic financing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Classic financing 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Operational leasing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Financial leasing and operational leasing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Classic financing and operational leasing 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9370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278" y="1523536"/>
            <a:ext cx="10916721" cy="23189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Q5 Which financial product(s) preserve(s) the company’s borrowing capacity?</a:t>
            </a:r>
          </a:p>
          <a:p>
            <a:pPr marL="0" indent="0">
              <a:lnSpc>
                <a:spcPct val="100000"/>
              </a:lnSpc>
              <a:buNone/>
            </a:pPr>
            <a:endParaRPr lang="fr-BE" sz="18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Financial leasing and car loan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Classic financing 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Operational leasing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Financial leasing and operational leasing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Classic financing and operational leasing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endParaRPr lang="fr-BE" sz="1800" dirty="0"/>
          </a:p>
          <a:p>
            <a:pPr marL="0" indent="0">
              <a:lnSpc>
                <a:spcPct val="100000"/>
              </a:lnSpc>
              <a:buNone/>
            </a:pPr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099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278" y="1523536"/>
            <a:ext cx="10916721" cy="3137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Q6 A vehicle costs €25,000, financed with financial leasing over 36 months. No increased 1st payment and buyback option is set at 5%. The monthly lease payment is set at €716. By how much is this monthly payment reduced if the term is increased to 48 months?</a:t>
            </a:r>
          </a:p>
          <a:p>
            <a:pPr marL="0" indent="0">
              <a:lnSpc>
                <a:spcPct val="100000"/>
              </a:lnSpc>
              <a:buNone/>
            </a:pPr>
            <a:endParaRPr lang="fr-BE" sz="18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Approximately €50 per month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Approximately €100 per month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Approximately €165 per month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Approximately €225 per month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17496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278" y="1523536"/>
            <a:ext cx="10916721" cy="23189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Q7 In operational leasing, the residual value of the vehicle is determined by:</a:t>
            </a:r>
          </a:p>
          <a:p>
            <a:pPr marL="0" indent="0">
              <a:buNone/>
            </a:pPr>
            <a:endParaRPr lang="fr-BE" sz="18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Total duration and annual mileage specified in the contract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Amount of increased 1st payment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Number of claims (accidents/repairs) during the contract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Vehicle value on the used car market at the end of the contract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951982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278" y="1523536"/>
            <a:ext cx="10916721" cy="23189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Q8 The amount of the financial leasing payment is significantly affected by (more than one answer may be selected):</a:t>
            </a:r>
          </a:p>
          <a:p>
            <a:pPr marL="0" indent="0">
              <a:buNone/>
            </a:pPr>
            <a:endParaRPr lang="fr-BE" sz="18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Increased 1st payment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Annual mileage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Interest rate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Buyback option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VAT deductibility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5459934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278" y="1523536"/>
            <a:ext cx="10916721" cy="36121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Q9 Among the services listed below, which one cannot be taken out as part of an operational leasing contract?</a:t>
            </a:r>
          </a:p>
          <a:p>
            <a:pPr marL="0" indent="0">
              <a:buNone/>
            </a:pPr>
            <a:endParaRPr lang="fr-BE" sz="18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Warranty extension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Comprehensive car insurance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Roadside assistance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Maintenance</a:t>
            </a:r>
          </a:p>
          <a:p>
            <a:pPr marL="0" indent="0">
              <a:buNone/>
            </a:pPr>
            <a:endParaRPr lang="fr-BE" sz="1800" dirty="0"/>
          </a:p>
          <a:p>
            <a:pPr marL="514350" indent="-514350">
              <a:buFont typeface="+mj-lt"/>
              <a:buAutoNum type="alphaUcPeriod"/>
            </a:pPr>
            <a:endParaRPr lang="fr-BE" sz="1800" dirty="0"/>
          </a:p>
          <a:p>
            <a:pPr marL="514350" indent="-514350">
              <a:buFont typeface="+mj-lt"/>
              <a:buAutoNum type="alphaUcPeriod"/>
            </a:pPr>
            <a:endParaRPr lang="fr-BE" sz="1800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3822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01 – Introduction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>
                <a:solidFill>
                  <a:schemeClr val="bg1"/>
                </a:solidFill>
              </a:rPr>
              <a:t>Drag the slider to the different icons</a:t>
            </a:r>
          </a:p>
        </p:txBody>
      </p:sp>
      <p:pic>
        <p:nvPicPr>
          <p:cNvPr id="2" name="Image 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F84B0C68-AD1A-E7F9-1C8A-1333126E5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5" y="1266263"/>
            <a:ext cx="11243742" cy="3360826"/>
          </a:xfrm>
          <a:prstGeom prst="rect">
            <a:avLst/>
          </a:prstGeom>
        </p:spPr>
      </p:pic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176271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9095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products, a sales tool towards B2B customers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937" y="4913843"/>
            <a:ext cx="569547" cy="52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0265E-1679-ECF0-D9D3-F44F40A69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135" y="4827288"/>
            <a:ext cx="686498" cy="678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D997B5-CC7E-E778-3A9F-4DBAA058E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723" y="4792932"/>
            <a:ext cx="1018630" cy="6787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23E450-5ACB-62FD-E014-7ED0CDF1C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217" y="4817182"/>
            <a:ext cx="735259" cy="682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4266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25FD-BCB2-4DD5-A8C0-1824AB5F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83897-05C9-4972-AD8C-BB37A582CD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278" y="1523536"/>
            <a:ext cx="10916721" cy="36121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Q10 A vehicle costs €25,000, financed with a financial leasing over 36 months. No increased 1st payment and buyback option is set at 5%. The monthly lease payment is set at €716. By how much is this monthly payment reduced if the buyback option is increased to 20%?</a:t>
            </a:r>
          </a:p>
          <a:p>
            <a:pPr marL="0" indent="0">
              <a:buNone/>
            </a:pPr>
            <a:endParaRPr lang="fr-BE" sz="18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Approximately €50 per month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>
                <a:highlight>
                  <a:srgbClr val="00FF00"/>
                </a:highlight>
              </a:rPr>
              <a:t>Approximately €100 per month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Approximately €150 per month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GB" sz="1800" dirty="0"/>
              <a:t>Approximately €200 per month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endParaRPr lang="fr-BE" sz="18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endParaRPr lang="fr-BE" sz="1800" dirty="0"/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endParaRPr lang="fr-BE" sz="1800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707941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ACA7FF-D23D-6910-6192-0A679815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96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249" y="683172"/>
            <a:ext cx="3531476" cy="6617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700" b="1" dirty="0">
                <a:solidFill>
                  <a:schemeClr val="bg1"/>
                </a:solidFill>
              </a:rPr>
              <a:t>Results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49" y="2028064"/>
            <a:ext cx="10184523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You’ve come to the end of this training session.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Your score for the quiz is </a:t>
            </a:r>
            <a:r>
              <a:rPr lang="en-GB" sz="2000" b="1" dirty="0">
                <a:solidFill>
                  <a:schemeClr val="bg1"/>
                </a:solidFill>
              </a:rPr>
              <a:t>30%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If your score is less than </a:t>
            </a:r>
            <a:r>
              <a:rPr lang="en-GB" sz="2000" b="1" dirty="0">
                <a:solidFill>
                  <a:schemeClr val="bg1"/>
                </a:solidFill>
              </a:rPr>
              <a:t>80%</a:t>
            </a:r>
            <a:r>
              <a:rPr lang="en-GB" sz="2000" dirty="0">
                <a:solidFill>
                  <a:schemeClr val="bg1"/>
                </a:solidFill>
              </a:rPr>
              <a:t>, you haven't completed the module.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Please go back over the module and have another go at the quiz, to learn more about the key concepts relating to the B2B financial products.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858804"/>
            <a:ext cx="2554014" cy="353943"/>
          </a:xfrm>
          <a:prstGeom prst="rect">
            <a:avLst/>
          </a:prstGeom>
          <a:solidFill>
            <a:srgbClr val="24378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REVIEW THE COURSE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1141" y="5858804"/>
            <a:ext cx="4140307" cy="353943"/>
          </a:xfrm>
          <a:prstGeom prst="rect">
            <a:avLst/>
          </a:prstGeom>
          <a:solidFill>
            <a:srgbClr val="24378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700" dirty="0"/>
              <a:t>TAKE THE TEST AGAIN!</a:t>
            </a:r>
          </a:p>
        </p:txBody>
      </p:sp>
    </p:spTree>
    <p:extLst>
      <p:ext uri="{BB962C8B-B14F-4D97-AF65-F5344CB8AC3E}">
        <p14:creationId xmlns:p14="http://schemas.microsoft.com/office/powerpoint/2010/main" val="324660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Encode Sans Expanded Medium" panose="00000605000000000000" pitchFamily="2" charset="0"/>
              </a:rPr>
              <a:t>01 – Introduction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>
                <a:solidFill>
                  <a:schemeClr val="bg1"/>
                </a:solidFill>
              </a:rPr>
              <a:t>Drag the slider to the different icons</a:t>
            </a:r>
          </a:p>
        </p:txBody>
      </p:sp>
      <p:pic>
        <p:nvPicPr>
          <p:cNvPr id="2" name="Image 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F84B0C68-AD1A-E7F9-1C8A-1333126E5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5" y="1266263"/>
            <a:ext cx="11243742" cy="3360826"/>
          </a:xfrm>
          <a:prstGeom prst="rect">
            <a:avLst/>
          </a:prstGeom>
        </p:spPr>
      </p:pic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2549357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9560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products, a sales tool towards B2B customers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937" y="4913843"/>
            <a:ext cx="569547" cy="52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0265E-1679-ECF0-D9D3-F44F40A69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135" y="4827288"/>
            <a:ext cx="686498" cy="678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D997B5-CC7E-E778-3A9F-4DBAA058E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723" y="4792932"/>
            <a:ext cx="1018630" cy="6787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23E450-5ACB-62FD-E014-7ED0CDF1C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217" y="4817182"/>
            <a:ext cx="735259" cy="6825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29C743-7FB8-7638-31B1-1D03CE8F6510}"/>
              </a:ext>
            </a:extLst>
          </p:cNvPr>
          <p:cNvSpPr/>
          <p:nvPr/>
        </p:nvSpPr>
        <p:spPr>
          <a:xfrm>
            <a:off x="407329" y="2421646"/>
            <a:ext cx="4490807" cy="1440901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2287E2-5631-5BCB-F4F1-4753E265B05B}"/>
              </a:ext>
            </a:extLst>
          </p:cNvPr>
          <p:cNvSpPr txBox="1"/>
          <p:nvPr/>
        </p:nvSpPr>
        <p:spPr>
          <a:xfrm>
            <a:off x="788736" y="2638421"/>
            <a:ext cx="3835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0" lvl="1" algn="ctr">
              <a:defRPr>
                <a:solidFill>
                  <a:srgbClr val="243782"/>
                </a:solidFill>
                <a:latin typeface="+mj-lt"/>
              </a:defRPr>
            </a:lvl2pPr>
          </a:lstStyle>
          <a:p>
            <a:pPr lvl="1"/>
            <a:r>
              <a:rPr lang="en-GB" dirty="0"/>
              <a:t>What are the main features of these financial products?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29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01 – Introduction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>
                <a:solidFill>
                  <a:schemeClr val="bg1"/>
                </a:solidFill>
              </a:rPr>
              <a:t>Drag the slider to the different icons</a:t>
            </a:r>
          </a:p>
        </p:txBody>
      </p:sp>
      <p:pic>
        <p:nvPicPr>
          <p:cNvPr id="2" name="Image 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F84B0C68-AD1A-E7F9-1C8A-1333126E5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5" y="1266263"/>
            <a:ext cx="11243742" cy="3360826"/>
          </a:xfrm>
          <a:prstGeom prst="rect">
            <a:avLst/>
          </a:prstGeom>
        </p:spPr>
      </p:pic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4682956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products, a sales tool towards B2B customers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937" y="4913843"/>
            <a:ext cx="569547" cy="52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0265E-1679-ECF0-D9D3-F44F40A69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135" y="4827288"/>
            <a:ext cx="686498" cy="678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D997B5-CC7E-E778-3A9F-4DBAA058E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723" y="4792932"/>
            <a:ext cx="1018630" cy="6787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23E450-5ACB-62FD-E014-7ED0CDF1C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217" y="4817182"/>
            <a:ext cx="735259" cy="6825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29C743-7FB8-7638-31B1-1D03CE8F6510}"/>
              </a:ext>
            </a:extLst>
          </p:cNvPr>
          <p:cNvSpPr/>
          <p:nvPr/>
        </p:nvSpPr>
        <p:spPr>
          <a:xfrm>
            <a:off x="407329" y="2421646"/>
            <a:ext cx="4490807" cy="1440901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CBC87A-13CF-5CE6-8C70-7490C7642784}"/>
              </a:ext>
            </a:extLst>
          </p:cNvPr>
          <p:cNvSpPr txBox="1"/>
          <p:nvPr/>
        </p:nvSpPr>
        <p:spPr>
          <a:xfrm>
            <a:off x="1094375" y="2658033"/>
            <a:ext cx="3326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0" lvl="1" algn="ctr">
              <a:defRPr>
                <a:solidFill>
                  <a:srgbClr val="243782"/>
                </a:solidFill>
                <a:latin typeface="+mj-lt"/>
              </a:defRPr>
            </a:lvl2pPr>
          </a:lstStyle>
          <a:p>
            <a:pPr lvl="1"/>
            <a:r>
              <a:rPr lang="en-GB" dirty="0"/>
              <a:t>What levers should we activate to fit into the customer budget?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69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D36061A-753B-BE4B-8D3E-0757243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Encode Sans Expanded Medium" panose="00000605000000000000" pitchFamily="2" charset="0"/>
              </a:rPr>
              <a:t>01 – Introduction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FEF1777-8714-4D37-BFD9-A3FF7CD776FE}"/>
              </a:ext>
            </a:extLst>
          </p:cNvPr>
          <p:cNvSpPr txBox="1"/>
          <p:nvPr/>
        </p:nvSpPr>
        <p:spPr>
          <a:xfrm>
            <a:off x="269890" y="6446168"/>
            <a:ext cx="379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>
                <a:solidFill>
                  <a:schemeClr val="bg1"/>
                </a:solidFill>
              </a:rPr>
              <a:t>Drag the slider to the different icons</a:t>
            </a:r>
          </a:p>
        </p:txBody>
      </p:sp>
      <p:pic>
        <p:nvPicPr>
          <p:cNvPr id="2" name="Image 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F84B0C68-AD1A-E7F9-1C8A-1333126E5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5" y="1266263"/>
            <a:ext cx="11243742" cy="3360826"/>
          </a:xfrm>
          <a:prstGeom prst="rect">
            <a:avLst/>
          </a:prstGeom>
        </p:spPr>
      </p:pic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3D94652-6B57-C6E7-C3F4-1021D2913883}"/>
              </a:ext>
            </a:extLst>
          </p:cNvPr>
          <p:cNvSpPr/>
          <p:nvPr/>
        </p:nvSpPr>
        <p:spPr>
          <a:xfrm>
            <a:off x="189630" y="5832679"/>
            <a:ext cx="11097495" cy="12138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216EE96C-F3A4-106C-E11F-B512DDCC609F}"/>
              </a:ext>
            </a:extLst>
          </p:cNvPr>
          <p:cNvSpPr/>
          <p:nvPr/>
        </p:nvSpPr>
        <p:spPr>
          <a:xfrm>
            <a:off x="7317296" y="5662315"/>
            <a:ext cx="462116" cy="4621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B1D1-81F0-025F-CB4C-D6FAE7149AF7}"/>
              </a:ext>
            </a:extLst>
          </p:cNvPr>
          <p:cNvSpPr txBox="1"/>
          <p:nvPr/>
        </p:nvSpPr>
        <p:spPr>
          <a:xfrm>
            <a:off x="178894" y="712001"/>
            <a:ext cx="786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Financial products, a sales tool towards B2B customers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E842-3258-40D0-48E8-166F0188F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937" y="4913843"/>
            <a:ext cx="569547" cy="52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0265E-1679-ECF0-D9D3-F44F40A69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135" y="4827288"/>
            <a:ext cx="686498" cy="678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D997B5-CC7E-E778-3A9F-4DBAA058E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723" y="4792932"/>
            <a:ext cx="1018630" cy="6787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23E450-5ACB-62FD-E014-7ED0CDF1C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217" y="4817182"/>
            <a:ext cx="735259" cy="6825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29C743-7FB8-7638-31B1-1D03CE8F6510}"/>
              </a:ext>
            </a:extLst>
          </p:cNvPr>
          <p:cNvSpPr/>
          <p:nvPr/>
        </p:nvSpPr>
        <p:spPr>
          <a:xfrm>
            <a:off x="407329" y="2421646"/>
            <a:ext cx="4490807" cy="1440901"/>
          </a:xfrm>
          <a:prstGeom prst="rect">
            <a:avLst/>
          </a:prstGeom>
          <a:solidFill>
            <a:schemeClr val="bg1"/>
          </a:solidFill>
          <a:ln w="38100">
            <a:solidFill>
              <a:srgbClr val="253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011D28-7BE2-35B0-548D-D840C7C51F70}"/>
              </a:ext>
            </a:extLst>
          </p:cNvPr>
          <p:cNvSpPr txBox="1"/>
          <p:nvPr/>
        </p:nvSpPr>
        <p:spPr>
          <a:xfrm>
            <a:off x="1111381" y="2680431"/>
            <a:ext cx="3082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0" lvl="1" algn="ctr">
              <a:defRPr>
                <a:solidFill>
                  <a:srgbClr val="243782"/>
                </a:solidFill>
                <a:latin typeface="+mj-lt"/>
              </a:defRPr>
            </a:lvl2pPr>
          </a:lstStyle>
          <a:p>
            <a:pPr lvl="1"/>
            <a:r>
              <a:rPr lang="en-GB" dirty="0"/>
              <a:t>What services should we offer with these products?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624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llantis">
      <a:majorFont>
        <a:latin typeface="Encode Sans Expanded Black"/>
        <a:ea typeface=""/>
        <a:cs typeface=""/>
      </a:majorFont>
      <a:minorFont>
        <a:latin typeface="Encode Sans Expanded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3678E77F19E4DA725C3904037C8BB" ma:contentTypeVersion="3" ma:contentTypeDescription="Create a new document." ma:contentTypeScope="" ma:versionID="6c657c55b61af95bbd4385a622f77e7a">
  <xsd:schema xmlns:xsd="http://www.w3.org/2001/XMLSchema" xmlns:xs="http://www.w3.org/2001/XMLSchema" xmlns:p="http://schemas.microsoft.com/office/2006/metadata/properties" xmlns:ns2="819a008f-2eb7-4cb0-9fa6-9f1ec8abd8f2" targetNamespace="http://schemas.microsoft.com/office/2006/metadata/properties" ma:root="true" ma:fieldsID="1a09c68913aa78e0ac10436601be9551" ns2:_="">
    <xsd:import namespace="819a008f-2eb7-4cb0-9fa6-9f1ec8abd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a008f-2eb7-4cb0-9fa6-9f1ec8abd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F53A45-2129-44EA-8BEA-606510DC4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A8348-4D89-43D3-920C-EEE0F120E6BD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d7aa0c-5365-48d7-b1f5-3915a1863365"/>
    <ds:schemaRef ds:uri="96680d47-d0bc-4e38-ae2d-ba1da5eb8a0c"/>
  </ds:schemaRefs>
</ds:datastoreItem>
</file>

<file path=customXml/itemProps3.xml><?xml version="1.0" encoding="utf-8"?>
<ds:datastoreItem xmlns:ds="http://schemas.openxmlformats.org/officeDocument/2006/customXml" ds:itemID="{8A7A8299-FD05-45F3-A920-4CB93A2A6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a008f-2eb7-4cb0-9fa6-9f1ec8abd8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4393</Words>
  <Application>Microsoft Office PowerPoint</Application>
  <PresentationFormat>Widescreen</PresentationFormat>
  <Paragraphs>793</Paragraphs>
  <Slides>61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01 – Introduction</vt:lpstr>
      <vt:lpstr>01 – Introduction</vt:lpstr>
      <vt:lpstr>01 – Introduction</vt:lpstr>
      <vt:lpstr>01 – Introduction</vt:lpstr>
      <vt:lpstr>01 – Introduction</vt:lpstr>
      <vt:lpstr>01 – Introduction</vt:lpstr>
      <vt:lpstr>PowerPoint Presentation</vt:lpstr>
      <vt:lpstr>02 – Classic financing</vt:lpstr>
      <vt:lpstr>02 – Classic financing</vt:lpstr>
      <vt:lpstr>02 – Classic financing</vt:lpstr>
      <vt:lpstr>02 – Classic financing</vt:lpstr>
      <vt:lpstr>PowerPoint Presentation</vt:lpstr>
      <vt:lpstr>02 – Classic financing</vt:lpstr>
      <vt:lpstr>02 – Classic financing</vt:lpstr>
      <vt:lpstr>02 – Classic financing</vt:lpstr>
      <vt:lpstr>PowerPoint Presentation</vt:lpstr>
      <vt:lpstr>03 – Leasing products</vt:lpstr>
      <vt:lpstr>03 – Leasing products</vt:lpstr>
      <vt:lpstr>03 – Leasing products</vt:lpstr>
      <vt:lpstr>03 – Leasing products</vt:lpstr>
      <vt:lpstr>03 – Leasing products</vt:lpstr>
      <vt:lpstr>03 – Leasing products</vt:lpstr>
      <vt:lpstr>03 – Leasing products</vt:lpstr>
      <vt:lpstr>03 – Leasing products</vt:lpstr>
      <vt:lpstr>03 – Leasing products</vt:lpstr>
      <vt:lpstr>03 – Leasing products</vt:lpstr>
      <vt:lpstr>03 – Leasing products</vt:lpstr>
      <vt:lpstr>PowerPoint Presentation</vt:lpstr>
      <vt:lpstr>04 – Related services</vt:lpstr>
      <vt:lpstr>04 – Related services</vt:lpstr>
      <vt:lpstr>04 – Related services</vt:lpstr>
      <vt:lpstr>04 – Related services</vt:lpstr>
      <vt:lpstr>04 – Related services</vt:lpstr>
      <vt:lpstr>04 – Related services</vt:lpstr>
      <vt:lpstr>04 – Related services</vt:lpstr>
      <vt:lpstr>04 – Related services</vt:lpstr>
      <vt:lpstr>04 – Related services</vt:lpstr>
      <vt:lpstr>04 – Related services</vt:lpstr>
      <vt:lpstr>04 – Related services</vt:lpstr>
      <vt:lpstr>04 – Related services</vt:lpstr>
      <vt:lpstr>04 – Related services</vt:lpstr>
      <vt:lpstr>PowerPoint Presentation</vt:lpstr>
      <vt:lpstr>04 – Conclusion</vt:lpstr>
      <vt:lpstr>04 – Conclusion</vt:lpstr>
      <vt:lpstr>PowerPoint Presentation</vt:lpstr>
      <vt:lpstr>PowerPoint Presentation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M1​ CC500490W01 - Le Marché, les clients BtoB et la mobilité</dc:title>
  <dc:creator>Rudy Braeckmans</dc:creator>
  <cp:lastModifiedBy>Patrizia Gariglio</cp:lastModifiedBy>
  <cp:revision>166</cp:revision>
  <cp:lastPrinted>2022-03-02T14:47:23Z</cp:lastPrinted>
  <dcterms:created xsi:type="dcterms:W3CDTF">2022-02-03T09:29:16Z</dcterms:created>
  <dcterms:modified xsi:type="dcterms:W3CDTF">2025-11-21T14:49:09Z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0x0101001333678E77F19E4DA725C3904037C8BB</vt:lpwstr>
  </property>
  <property fmtid="{D5CDD505-2E9C-101B-9397-08002B2CF9AE}" pid="3" name="MSIP_Label_2fd53d93-3f4c-4b90-b511-bd6bdbb4fba9_Enabled">
    <vt:lpwstr>true</vt:lpwstr>
  </property>
  <property fmtid="{D5CDD505-2E9C-101B-9397-08002B2CF9AE}" pid="4" name="MSIP_Label_2fd53d93-3f4c-4b90-b511-bd6bdbb4fba9_SetDate">
    <vt:lpwstr>2022-03-23T13:11:57Z</vt:lpwstr>
  </property>
  <property fmtid="{D5CDD505-2E9C-101B-9397-08002B2CF9AE}" pid="5" name="MSIP_Label_2fd53d93-3f4c-4b90-b511-bd6bdbb4fba9_Method">
    <vt:lpwstr>Standard</vt:lpwstr>
  </property>
  <property fmtid="{D5CDD505-2E9C-101B-9397-08002B2CF9AE}" pid="6" name="MSIP_Label_2fd53d93-3f4c-4b90-b511-bd6bdbb4fba9_Name">
    <vt:lpwstr>2fd53d93-3f4c-4b90-b511-bd6bdbb4fba9</vt:lpwstr>
  </property>
  <property fmtid="{D5CDD505-2E9C-101B-9397-08002B2CF9AE}" pid="7" name="MSIP_Label_2fd53d93-3f4c-4b90-b511-bd6bdbb4fba9_SiteId">
    <vt:lpwstr>d852d5cd-724c-4128-8812-ffa5db3f8507</vt:lpwstr>
  </property>
  <property fmtid="{D5CDD505-2E9C-101B-9397-08002B2CF9AE}" pid="8" name="MSIP_Label_2fd53d93-3f4c-4b90-b511-bd6bdbb4fba9_ActionId">
    <vt:lpwstr>73db8980-d027-4fba-97ec-689d5c56e0c9</vt:lpwstr>
  </property>
  <property fmtid="{D5CDD505-2E9C-101B-9397-08002B2CF9AE}" pid="9" name="MSIP_Label_2fd53d93-3f4c-4b90-b511-bd6bdbb4fba9_ContentBits">
    <vt:lpwstr>0</vt:lpwstr>
  </property>
  <property fmtid="{D5CDD505-2E9C-101B-9397-08002B2CF9AE}" pid="10" name="MediaServiceImageTags">
    <vt:lpwstr/>
  </property>
  <property fmtid="{D5CDD505-2E9C-101B-9397-08002B2CF9AE}" pid="11" name="Order">
    <vt:r8>342126900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ArticulateGUID">
    <vt:lpwstr>188CBDF8-B437-4CF2-847D-D2559532141C</vt:lpwstr>
  </property>
  <property fmtid="{D5CDD505-2E9C-101B-9397-08002B2CF9AE}" pid="19" name="ArticulatePath">
    <vt:lpwstr>M3 EL Financial Products_EN Translation checked EFC</vt:lpwstr>
  </property>
</Properties>
</file>