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notesSlides/notesSlide13.xml" ContentType="application/vnd.openxmlformats-officedocument.presentationml.notesSlide+xml"/>
  <Override PartName="/ppt/tags/tag39.xml" ContentType="application/vnd.openxmlformats-officedocument.presentationml.tags+xml"/>
  <Override PartName="/ppt/notesSlides/notesSlide14.xml" ContentType="application/vnd.openxmlformats-officedocument.presentationml.notesSlide+xml"/>
  <Override PartName="/ppt/tags/tag40.xml" ContentType="application/vnd.openxmlformats-officedocument.presentationml.tags+xml"/>
  <Override PartName="/ppt/notesSlides/notesSlide15.xml" ContentType="application/vnd.openxmlformats-officedocument.presentationml.notesSlide+xml"/>
  <Override PartName="/ppt/tags/tag41.xml" ContentType="application/vnd.openxmlformats-officedocument.presentationml.tags+xml"/>
  <Override PartName="/ppt/notesSlides/notesSlide16.xml" ContentType="application/vnd.openxmlformats-officedocument.presentationml.notesSlide+xml"/>
  <Override PartName="/ppt/tags/tag42.xml" ContentType="application/vnd.openxmlformats-officedocument.presentationml.tags+xml"/>
  <Override PartName="/ppt/notesSlides/notesSlide17.xml" ContentType="application/vnd.openxmlformats-officedocument.presentationml.notesSlide+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notesSlides/notesSlide19.xml" ContentType="application/vnd.openxmlformats-officedocument.presentationml.notesSlide+xml"/>
  <Override PartName="/ppt/tags/tag45.xml" ContentType="application/vnd.openxmlformats-officedocument.presentationml.tags+xml"/>
  <Override PartName="/ppt/notesSlides/notesSlide20.xml" ContentType="application/vnd.openxmlformats-officedocument.presentationml.notesSlide+xml"/>
  <Override PartName="/ppt/tags/tag46.xml" ContentType="application/vnd.openxmlformats-officedocument.presentationml.tags+xml"/>
  <Override PartName="/ppt/notesSlides/notesSlide21.xml" ContentType="application/vnd.openxmlformats-officedocument.presentationml.notesSlide+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sldIdLst>
    <p:sldId id="2134805907" r:id="rId5"/>
    <p:sldId id="2134805788" r:id="rId6"/>
    <p:sldId id="2134805789" r:id="rId7"/>
    <p:sldId id="2134806112" r:id="rId8"/>
    <p:sldId id="2134806148" r:id="rId9"/>
    <p:sldId id="2134806149" r:id="rId10"/>
    <p:sldId id="2134805790" r:id="rId11"/>
    <p:sldId id="2134806163" r:id="rId12"/>
    <p:sldId id="2134806164" r:id="rId13"/>
    <p:sldId id="2134805973" r:id="rId14"/>
    <p:sldId id="2134805974" r:id="rId15"/>
    <p:sldId id="2134806106" r:id="rId16"/>
    <p:sldId id="2134806139" r:id="rId17"/>
    <p:sldId id="2134806165" r:id="rId18"/>
    <p:sldId id="2134806077" r:id="rId19"/>
    <p:sldId id="2134806150" r:id="rId20"/>
    <p:sldId id="2134806151" r:id="rId21"/>
    <p:sldId id="2134806152" r:id="rId22"/>
    <p:sldId id="2134806153" r:id="rId23"/>
    <p:sldId id="2134806107" r:id="rId24"/>
    <p:sldId id="2134806113" r:id="rId25"/>
    <p:sldId id="2134806166" r:id="rId26"/>
    <p:sldId id="2134806114" r:id="rId27"/>
    <p:sldId id="2134806115" r:id="rId28"/>
    <p:sldId id="2134806143" r:id="rId29"/>
    <p:sldId id="2134806144" r:id="rId30"/>
    <p:sldId id="2134806167" r:id="rId31"/>
    <p:sldId id="2134806146" r:id="rId32"/>
    <p:sldId id="2134806147" r:id="rId33"/>
    <p:sldId id="2134806120" r:id="rId34"/>
    <p:sldId id="2134806007" r:id="rId35"/>
    <p:sldId id="2134806168" r:id="rId36"/>
    <p:sldId id="2134806059" r:id="rId37"/>
    <p:sldId id="2134806095" r:id="rId38"/>
    <p:sldId id="2134806097" r:id="rId39"/>
    <p:sldId id="2134806096" r:id="rId40"/>
    <p:sldId id="2134806169" r:id="rId41"/>
    <p:sldId id="2134806012" r:id="rId42"/>
    <p:sldId id="2134806102" r:id="rId43"/>
    <p:sldId id="2134806101" r:id="rId44"/>
    <p:sldId id="2134806121" r:id="rId45"/>
    <p:sldId id="2134806122" r:id="rId46"/>
    <p:sldId id="2134806123" r:id="rId47"/>
    <p:sldId id="2134806124" r:id="rId48"/>
    <p:sldId id="2134806125" r:id="rId49"/>
    <p:sldId id="2134806039" r:id="rId50"/>
    <p:sldId id="2134806170" r:id="rId51"/>
    <p:sldId id="2134806157" r:id="rId52"/>
    <p:sldId id="2134806171" r:id="rId53"/>
    <p:sldId id="2134806172" r:id="rId54"/>
    <p:sldId id="2134806173" r:id="rId55"/>
    <p:sldId id="2134806174" r:id="rId56"/>
    <p:sldId id="2134806175" r:id="rId57"/>
    <p:sldId id="2134806176" r:id="rId58"/>
    <p:sldId id="2134806177" r:id="rId59"/>
    <p:sldId id="2134806178" r:id="rId60"/>
    <p:sldId id="2134806110" r:id="rId61"/>
    <p:sldId id="2134805999" r:id="rId62"/>
    <p:sldId id="2134806111" r:id="rId63"/>
    <p:sldId id="2134806161" r:id="rId64"/>
    <p:sldId id="2134805780" r:id="rId65"/>
    <p:sldId id="2134805820" r:id="rId66"/>
    <p:sldId id="2134806051" r:id="rId67"/>
    <p:sldId id="2134806052" r:id="rId68"/>
    <p:sldId id="2134806055" r:id="rId69"/>
    <p:sldId id="2134806053" r:id="rId70"/>
    <p:sldId id="2134806054" r:id="rId71"/>
    <p:sldId id="2134806056" r:id="rId72"/>
    <p:sldId id="2134806057" r:id="rId73"/>
    <p:sldId id="2134806058" r:id="rId74"/>
    <p:sldId id="2134806136" r:id="rId75"/>
    <p:sldId id="2134806137" r:id="rId76"/>
    <p:sldId id="2134806162" r:id="rId77"/>
  </p:sldIdLst>
  <p:sldSz cx="12192000" cy="6858000"/>
  <p:notesSz cx="6669088" cy="9926638"/>
  <p:custDataLst>
    <p:tags r:id="rId7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25C908-563A-DBC3-43F9-5B46BE43ACB3}" name="Daniel Debrouwer" initials="DD" userId="S::d.debrouwer@eurofleet-consult.com::535bcc4e-5299-4905-b6e7-e940978b6b3b" providerId="AD"/>
  <p188:author id="{A9A2560C-622C-3D4F-67C6-DE5FB11CE771}" name="Rudy Braeckmans" initials="RB" userId="S::r.braeckmans@eurofleet-consult.com::5fae23d2-36e9-4a0f-9dc7-0af3ec8e41dd" providerId="AD"/>
  <p188:author id="{78095E1F-0469-0A3B-C709-180DE09B805D}" name="Rudy BRAECKMANS" initials="RB" userId="S::rudy.braeckmans@gphprojets.be::f17abbfa-9a91-43c6-8084-e2597b343f0c" providerId="AD"/>
  <p188:author id="{8693AE22-E405-916B-9C14-A69E627C1785}" name="Arnaud Desmedt" initials="AD" userId="Arnaud Desmedt" providerId="None"/>
  <p188:author id="{049B66D2-E6D6-BEF4-C370-945EABA2132A}" name="MAUD LECHAT" initials="ML" userId="S::J504542@inetpsa.com::3610028c-8d41-47a3-93ee-bdebc608ac0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782"/>
    <a:srgbClr val="253880"/>
    <a:srgbClr val="D9D9D9"/>
    <a:srgbClr val="8FAADC"/>
    <a:srgbClr val="00B0F0"/>
    <a:srgbClr val="272B35"/>
    <a:srgbClr val="4472C4"/>
    <a:srgbClr val="BFBFBF"/>
    <a:srgbClr val="7F7F7F"/>
    <a:srgbClr val="66D0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2E14A-3E55-4169-A14A-1EB9C1360A2F}" v="121" dt="2022-09-13T15:55:23.10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86" autoAdjust="0"/>
    <p:restoredTop sz="94017" autoAdjust="0"/>
  </p:normalViewPr>
  <p:slideViewPr>
    <p:cSldViewPr snapToGrid="0">
      <p:cViewPr>
        <p:scale>
          <a:sx n="70" d="100"/>
          <a:sy n="70" d="100"/>
        </p:scale>
        <p:origin x="1854" y="1218"/>
      </p:cViewPr>
      <p:guideLst>
        <p:guide orient="horz" pos="2137"/>
        <p:guide pos="3840"/>
      </p:guideLst>
    </p:cSldViewPr>
  </p:slideViewPr>
  <p:notesTextViewPr>
    <p:cViewPr>
      <p:scale>
        <a:sx n="1" d="1"/>
        <a:sy n="1" d="1"/>
      </p:scale>
      <p:origin x="0" y="0"/>
    </p:cViewPr>
  </p:notesTextViewPr>
  <p:sorterViewPr>
    <p:cViewPr varScale="1">
      <p:scale>
        <a:sx n="100" d="100"/>
        <a:sy n="100" d="100"/>
      </p:scale>
      <p:origin x="0" y="-2796"/>
    </p:cViewPr>
  </p:sorterViewPr>
  <p:notesViewPr>
    <p:cSldViewPr snapToGrid="0">
      <p:cViewPr varScale="1">
        <p:scale>
          <a:sx n="85" d="100"/>
          <a:sy n="85" d="100"/>
        </p:scale>
        <p:origin x="289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aud Desmedt" userId="S::a.desmedt@eurofleet-consult.com::cbea870f-87d6-4388-9cd2-f7b24845f136" providerId="AD" clId="Web-{B3D2E14A-3E55-4169-A14A-1EB9C1360A2F}"/>
    <pc:docChg chg="modSld">
      <pc:chgData name="Arnaud Desmedt" userId="S::a.desmedt@eurofleet-consult.com::cbea870f-87d6-4388-9cd2-f7b24845f136" providerId="AD" clId="Web-{B3D2E14A-3E55-4169-A14A-1EB9C1360A2F}" dt="2022-09-13T15:55:23.109" v="62" actId="1076"/>
      <pc:docMkLst>
        <pc:docMk/>
      </pc:docMkLst>
      <pc:sldChg chg="addSp modSp">
        <pc:chgData name="Arnaud Desmedt" userId="S::a.desmedt@eurofleet-consult.com::cbea870f-87d6-4388-9cd2-f7b24845f136" providerId="AD" clId="Web-{B3D2E14A-3E55-4169-A14A-1EB9C1360A2F}" dt="2022-09-13T15:55:23.109" v="62" actId="1076"/>
        <pc:sldMkLst>
          <pc:docMk/>
          <pc:sldMk cId="1854811217" sldId="2134806153"/>
        </pc:sldMkLst>
        <pc:spChg chg="add mod">
          <ac:chgData name="Arnaud Desmedt" userId="S::a.desmedt@eurofleet-consult.com::cbea870f-87d6-4388-9cd2-f7b24845f136" providerId="AD" clId="Web-{B3D2E14A-3E55-4169-A14A-1EB9C1360A2F}" dt="2022-09-13T15:55:23.109" v="62" actId="1076"/>
          <ac:spMkLst>
            <pc:docMk/>
            <pc:sldMk cId="1854811217" sldId="2134806153"/>
            <ac:spMk id="2" creationId="{928D7E4C-D843-69BE-5900-1DFB69C019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F256136D-31C7-4429-B1C4-9E0B883B84CF}" type="datetimeFigureOut">
              <a:rPr lang="fr-FR" smtClean="0"/>
              <a:t>28/03/2023</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2D6FB9A1-C0F9-4408-A52C-1E4088144B26}" type="slidenum">
              <a:rPr lang="fr-FR" smtClean="0"/>
              <a:t>‹N›</a:t>
            </a:fld>
            <a:endParaRPr lang="fr-FR"/>
          </a:p>
        </p:txBody>
      </p:sp>
    </p:spTree>
    <p:extLst>
      <p:ext uri="{BB962C8B-B14F-4D97-AF65-F5344CB8AC3E}">
        <p14:creationId xmlns:p14="http://schemas.microsoft.com/office/powerpoint/2010/main" val="369665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25</a:t>
            </a:fld>
            <a:endParaRPr lang="fr-FR"/>
          </a:p>
        </p:txBody>
      </p:sp>
    </p:spTree>
    <p:extLst>
      <p:ext uri="{BB962C8B-B14F-4D97-AF65-F5344CB8AC3E}">
        <p14:creationId xmlns:p14="http://schemas.microsoft.com/office/powerpoint/2010/main" val="35222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34</a:t>
            </a:fld>
            <a:endParaRPr lang="fr-FR"/>
          </a:p>
        </p:txBody>
      </p:sp>
    </p:spTree>
    <p:extLst>
      <p:ext uri="{BB962C8B-B14F-4D97-AF65-F5344CB8AC3E}">
        <p14:creationId xmlns:p14="http://schemas.microsoft.com/office/powerpoint/2010/main" val="3606479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35</a:t>
            </a:fld>
            <a:endParaRPr lang="fr-FR"/>
          </a:p>
        </p:txBody>
      </p:sp>
    </p:spTree>
    <p:extLst>
      <p:ext uri="{BB962C8B-B14F-4D97-AF65-F5344CB8AC3E}">
        <p14:creationId xmlns:p14="http://schemas.microsoft.com/office/powerpoint/2010/main" val="2936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36</a:t>
            </a:fld>
            <a:endParaRPr lang="fr-FR"/>
          </a:p>
        </p:txBody>
      </p:sp>
    </p:spTree>
    <p:extLst>
      <p:ext uri="{BB962C8B-B14F-4D97-AF65-F5344CB8AC3E}">
        <p14:creationId xmlns:p14="http://schemas.microsoft.com/office/powerpoint/2010/main" val="2541451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37</a:t>
            </a:fld>
            <a:endParaRPr lang="fr-FR"/>
          </a:p>
        </p:txBody>
      </p:sp>
    </p:spTree>
    <p:extLst>
      <p:ext uri="{BB962C8B-B14F-4D97-AF65-F5344CB8AC3E}">
        <p14:creationId xmlns:p14="http://schemas.microsoft.com/office/powerpoint/2010/main" val="1341554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38</a:t>
            </a:fld>
            <a:endParaRPr lang="fr-FR"/>
          </a:p>
        </p:txBody>
      </p:sp>
    </p:spTree>
    <p:extLst>
      <p:ext uri="{BB962C8B-B14F-4D97-AF65-F5344CB8AC3E}">
        <p14:creationId xmlns:p14="http://schemas.microsoft.com/office/powerpoint/2010/main" val="98000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400" b="1" kern="1200" dirty="0">
              <a:solidFill>
                <a:srgbClr val="253880"/>
              </a:solidFill>
              <a:latin typeface="Encode Sans" pitchFamily="2" charset="0"/>
              <a:ea typeface="+mn-ea"/>
              <a:cs typeface="+mn-cs"/>
            </a:endParaRPr>
          </a:p>
        </p:txBody>
      </p:sp>
      <p:sp>
        <p:nvSpPr>
          <p:cNvPr id="4" name="Segnaposto numero diapositiva 3"/>
          <p:cNvSpPr>
            <a:spLocks noGrp="1"/>
          </p:cNvSpPr>
          <p:nvPr>
            <p:ph type="sldNum" sz="quarter" idx="5"/>
          </p:nvPr>
        </p:nvSpPr>
        <p:spPr/>
        <p:txBody>
          <a:bodyPr/>
          <a:lstStyle/>
          <a:p>
            <a:fld id="{2D6FB9A1-C0F9-4408-A52C-1E4088144B26}" type="slidenum">
              <a:rPr lang="fr-FR" smtClean="0"/>
              <a:t>39</a:t>
            </a:fld>
            <a:endParaRPr lang="fr-FR"/>
          </a:p>
        </p:txBody>
      </p:sp>
    </p:spTree>
    <p:extLst>
      <p:ext uri="{BB962C8B-B14F-4D97-AF65-F5344CB8AC3E}">
        <p14:creationId xmlns:p14="http://schemas.microsoft.com/office/powerpoint/2010/main" val="3547812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40</a:t>
            </a:fld>
            <a:endParaRPr lang="fr-FR"/>
          </a:p>
        </p:txBody>
      </p:sp>
    </p:spTree>
    <p:extLst>
      <p:ext uri="{BB962C8B-B14F-4D97-AF65-F5344CB8AC3E}">
        <p14:creationId xmlns:p14="http://schemas.microsoft.com/office/powerpoint/2010/main" val="2258452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41</a:t>
            </a:fld>
            <a:endParaRPr lang="fr-FR"/>
          </a:p>
        </p:txBody>
      </p:sp>
    </p:spTree>
    <p:extLst>
      <p:ext uri="{BB962C8B-B14F-4D97-AF65-F5344CB8AC3E}">
        <p14:creationId xmlns:p14="http://schemas.microsoft.com/office/powerpoint/2010/main" val="225112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42</a:t>
            </a:fld>
            <a:endParaRPr lang="fr-FR"/>
          </a:p>
        </p:txBody>
      </p:sp>
    </p:spTree>
    <p:extLst>
      <p:ext uri="{BB962C8B-B14F-4D97-AF65-F5344CB8AC3E}">
        <p14:creationId xmlns:p14="http://schemas.microsoft.com/office/powerpoint/2010/main" val="268257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43</a:t>
            </a:fld>
            <a:endParaRPr lang="fr-FR"/>
          </a:p>
        </p:txBody>
      </p:sp>
    </p:spTree>
    <p:extLst>
      <p:ext uri="{BB962C8B-B14F-4D97-AF65-F5344CB8AC3E}">
        <p14:creationId xmlns:p14="http://schemas.microsoft.com/office/powerpoint/2010/main" val="26281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D6FB9A1-C0F9-4408-A52C-1E4088144B26}" type="slidenum">
              <a:rPr lang="fr-FR" smtClean="0"/>
              <a:t>26</a:t>
            </a:fld>
            <a:endParaRPr lang="fr-FR"/>
          </a:p>
        </p:txBody>
      </p:sp>
    </p:spTree>
    <p:extLst>
      <p:ext uri="{BB962C8B-B14F-4D97-AF65-F5344CB8AC3E}">
        <p14:creationId xmlns:p14="http://schemas.microsoft.com/office/powerpoint/2010/main" val="1124484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44</a:t>
            </a:fld>
            <a:endParaRPr lang="fr-FR"/>
          </a:p>
        </p:txBody>
      </p:sp>
    </p:spTree>
    <p:extLst>
      <p:ext uri="{BB962C8B-B14F-4D97-AF65-F5344CB8AC3E}">
        <p14:creationId xmlns:p14="http://schemas.microsoft.com/office/powerpoint/2010/main" val="3003306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45</a:t>
            </a:fld>
            <a:endParaRPr lang="fr-FR"/>
          </a:p>
        </p:txBody>
      </p:sp>
    </p:spTree>
    <p:extLst>
      <p:ext uri="{BB962C8B-B14F-4D97-AF65-F5344CB8AC3E}">
        <p14:creationId xmlns:p14="http://schemas.microsoft.com/office/powerpoint/2010/main" val="3074182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46</a:t>
            </a:fld>
            <a:endParaRPr lang="fr-FR"/>
          </a:p>
        </p:txBody>
      </p:sp>
    </p:spTree>
    <p:extLst>
      <p:ext uri="{BB962C8B-B14F-4D97-AF65-F5344CB8AC3E}">
        <p14:creationId xmlns:p14="http://schemas.microsoft.com/office/powerpoint/2010/main" val="2649376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47</a:t>
            </a:fld>
            <a:endParaRPr lang="fr-FR"/>
          </a:p>
        </p:txBody>
      </p:sp>
    </p:spTree>
    <p:extLst>
      <p:ext uri="{BB962C8B-B14F-4D97-AF65-F5344CB8AC3E}">
        <p14:creationId xmlns:p14="http://schemas.microsoft.com/office/powerpoint/2010/main" val="448571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48</a:t>
            </a:fld>
            <a:endParaRPr lang="fr-FR"/>
          </a:p>
        </p:txBody>
      </p:sp>
    </p:spTree>
    <p:extLst>
      <p:ext uri="{BB962C8B-B14F-4D97-AF65-F5344CB8AC3E}">
        <p14:creationId xmlns:p14="http://schemas.microsoft.com/office/powerpoint/2010/main" val="1782243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D6FB9A1-C0F9-4408-A52C-1E4088144B26}" type="slidenum">
              <a:rPr lang="fr-FR" smtClean="0"/>
              <a:t>49</a:t>
            </a:fld>
            <a:endParaRPr lang="fr-FR"/>
          </a:p>
        </p:txBody>
      </p:sp>
    </p:spTree>
    <p:extLst>
      <p:ext uri="{BB962C8B-B14F-4D97-AF65-F5344CB8AC3E}">
        <p14:creationId xmlns:p14="http://schemas.microsoft.com/office/powerpoint/2010/main" val="244722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600" b="1" kern="1200" dirty="0">
              <a:solidFill>
                <a:srgbClr val="253880"/>
              </a:solidFill>
              <a:latin typeface="Encode Sans" pitchFamily="2" charset="0"/>
              <a:ea typeface="+mn-ea"/>
              <a:cs typeface="+mn-cs"/>
            </a:endParaRPr>
          </a:p>
        </p:txBody>
      </p:sp>
      <p:sp>
        <p:nvSpPr>
          <p:cNvPr id="4" name="Segnaposto numero diapositiva 3"/>
          <p:cNvSpPr>
            <a:spLocks noGrp="1"/>
          </p:cNvSpPr>
          <p:nvPr>
            <p:ph type="sldNum" sz="quarter" idx="5"/>
          </p:nvPr>
        </p:nvSpPr>
        <p:spPr/>
        <p:txBody>
          <a:bodyPr/>
          <a:lstStyle/>
          <a:p>
            <a:fld id="{2D6FB9A1-C0F9-4408-A52C-1E4088144B26}" type="slidenum">
              <a:rPr lang="fr-FR" smtClean="0"/>
              <a:t>52</a:t>
            </a:fld>
            <a:endParaRPr lang="fr-FR"/>
          </a:p>
        </p:txBody>
      </p:sp>
    </p:spTree>
    <p:extLst>
      <p:ext uri="{BB962C8B-B14F-4D97-AF65-F5344CB8AC3E}">
        <p14:creationId xmlns:p14="http://schemas.microsoft.com/office/powerpoint/2010/main" val="826827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600" b="1" kern="1200" dirty="0">
              <a:solidFill>
                <a:srgbClr val="253880"/>
              </a:solidFill>
              <a:latin typeface="Encode Sans" pitchFamily="2" charset="0"/>
              <a:ea typeface="+mn-ea"/>
              <a:cs typeface="+mn-cs"/>
            </a:endParaRPr>
          </a:p>
        </p:txBody>
      </p:sp>
      <p:sp>
        <p:nvSpPr>
          <p:cNvPr id="4" name="Segnaposto numero diapositiva 3"/>
          <p:cNvSpPr>
            <a:spLocks noGrp="1"/>
          </p:cNvSpPr>
          <p:nvPr>
            <p:ph type="sldNum" sz="quarter" idx="5"/>
          </p:nvPr>
        </p:nvSpPr>
        <p:spPr/>
        <p:txBody>
          <a:bodyPr/>
          <a:lstStyle/>
          <a:p>
            <a:fld id="{2D6FB9A1-C0F9-4408-A52C-1E4088144B26}" type="slidenum">
              <a:rPr lang="fr-FR" smtClean="0"/>
              <a:t>53</a:t>
            </a:fld>
            <a:endParaRPr lang="fr-FR"/>
          </a:p>
        </p:txBody>
      </p:sp>
    </p:spTree>
    <p:extLst>
      <p:ext uri="{BB962C8B-B14F-4D97-AF65-F5344CB8AC3E}">
        <p14:creationId xmlns:p14="http://schemas.microsoft.com/office/powerpoint/2010/main" val="2367239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600" b="1" kern="1200" dirty="0">
              <a:solidFill>
                <a:srgbClr val="253880"/>
              </a:solidFill>
              <a:latin typeface="Encode Sans" pitchFamily="2" charset="0"/>
              <a:ea typeface="+mn-ea"/>
              <a:cs typeface="+mn-cs"/>
            </a:endParaRPr>
          </a:p>
        </p:txBody>
      </p:sp>
      <p:sp>
        <p:nvSpPr>
          <p:cNvPr id="4" name="Segnaposto numero diapositiva 3"/>
          <p:cNvSpPr>
            <a:spLocks noGrp="1"/>
          </p:cNvSpPr>
          <p:nvPr>
            <p:ph type="sldNum" sz="quarter" idx="5"/>
          </p:nvPr>
        </p:nvSpPr>
        <p:spPr/>
        <p:txBody>
          <a:bodyPr/>
          <a:lstStyle/>
          <a:p>
            <a:fld id="{2D6FB9A1-C0F9-4408-A52C-1E4088144B26}" type="slidenum">
              <a:rPr lang="fr-FR" smtClean="0"/>
              <a:t>54</a:t>
            </a:fld>
            <a:endParaRPr lang="fr-FR"/>
          </a:p>
        </p:txBody>
      </p:sp>
    </p:spTree>
    <p:extLst>
      <p:ext uri="{BB962C8B-B14F-4D97-AF65-F5344CB8AC3E}">
        <p14:creationId xmlns:p14="http://schemas.microsoft.com/office/powerpoint/2010/main" val="356164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D6FB9A1-C0F9-4408-A52C-1E4088144B26}" type="slidenum">
              <a:rPr lang="fr-FR" smtClean="0"/>
              <a:t>27</a:t>
            </a:fld>
            <a:endParaRPr lang="fr-FR"/>
          </a:p>
        </p:txBody>
      </p:sp>
    </p:spTree>
    <p:extLst>
      <p:ext uri="{BB962C8B-B14F-4D97-AF65-F5344CB8AC3E}">
        <p14:creationId xmlns:p14="http://schemas.microsoft.com/office/powerpoint/2010/main" val="304378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28</a:t>
            </a:fld>
            <a:endParaRPr lang="fr-FR"/>
          </a:p>
        </p:txBody>
      </p:sp>
    </p:spTree>
    <p:extLst>
      <p:ext uri="{BB962C8B-B14F-4D97-AF65-F5344CB8AC3E}">
        <p14:creationId xmlns:p14="http://schemas.microsoft.com/office/powerpoint/2010/main" val="4266771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29</a:t>
            </a:fld>
            <a:endParaRPr lang="fr-FR"/>
          </a:p>
        </p:txBody>
      </p:sp>
    </p:spTree>
    <p:extLst>
      <p:ext uri="{BB962C8B-B14F-4D97-AF65-F5344CB8AC3E}">
        <p14:creationId xmlns:p14="http://schemas.microsoft.com/office/powerpoint/2010/main" val="73619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30</a:t>
            </a:fld>
            <a:endParaRPr lang="fr-FR"/>
          </a:p>
        </p:txBody>
      </p:sp>
    </p:spTree>
    <p:extLst>
      <p:ext uri="{BB962C8B-B14F-4D97-AF65-F5344CB8AC3E}">
        <p14:creationId xmlns:p14="http://schemas.microsoft.com/office/powerpoint/2010/main" val="42919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31</a:t>
            </a:fld>
            <a:endParaRPr lang="fr-FR"/>
          </a:p>
        </p:txBody>
      </p:sp>
    </p:spTree>
    <p:extLst>
      <p:ext uri="{BB962C8B-B14F-4D97-AF65-F5344CB8AC3E}">
        <p14:creationId xmlns:p14="http://schemas.microsoft.com/office/powerpoint/2010/main" val="242869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32</a:t>
            </a:fld>
            <a:endParaRPr lang="fr-FR"/>
          </a:p>
        </p:txBody>
      </p:sp>
    </p:spTree>
    <p:extLst>
      <p:ext uri="{BB962C8B-B14F-4D97-AF65-F5344CB8AC3E}">
        <p14:creationId xmlns:p14="http://schemas.microsoft.com/office/powerpoint/2010/main" val="200419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D6FB9A1-C0F9-4408-A52C-1E4088144B26}" type="slidenum">
              <a:rPr lang="fr-FR" smtClean="0"/>
              <a:t>33</a:t>
            </a:fld>
            <a:endParaRPr lang="fr-FR"/>
          </a:p>
        </p:txBody>
      </p:sp>
    </p:spTree>
    <p:extLst>
      <p:ext uri="{BB962C8B-B14F-4D97-AF65-F5344CB8AC3E}">
        <p14:creationId xmlns:p14="http://schemas.microsoft.com/office/powerpoint/2010/main" val="1144070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FD4DD-814C-4482-8EAC-498E70AE013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27AA358-EFE7-42F7-8211-89A3F7672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Picture 7" descr="Graphical user interface&#10;&#10;Description automatically generated">
            <a:extLst>
              <a:ext uri="{FF2B5EF4-FFF2-40B4-BE49-F238E27FC236}">
                <a16:creationId xmlns:a16="http://schemas.microsoft.com/office/drawing/2014/main" id="{DE9DE56A-CE80-4577-B5E6-36F156CEF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528"/>
            <a:ext cx="12192000" cy="6802943"/>
          </a:xfrm>
          <a:prstGeom prst="rect">
            <a:avLst/>
          </a:prstGeom>
        </p:spPr>
      </p:pic>
      <p:sp>
        <p:nvSpPr>
          <p:cNvPr id="9" name="Rectangle 8">
            <a:extLst>
              <a:ext uri="{FF2B5EF4-FFF2-40B4-BE49-F238E27FC236}">
                <a16:creationId xmlns:a16="http://schemas.microsoft.com/office/drawing/2014/main" id="{47034672-7473-4D45-9DF3-5C2EB52016ED}"/>
              </a:ext>
            </a:extLst>
          </p:cNvPr>
          <p:cNvSpPr/>
          <p:nvPr userDrawn="1"/>
        </p:nvSpPr>
        <p:spPr>
          <a:xfrm>
            <a:off x="9549113" y="62253"/>
            <a:ext cx="2608162" cy="47018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6DA61C-2EC1-4709-81E9-B998F87CEEB2}"/>
              </a:ext>
            </a:extLst>
          </p:cNvPr>
          <p:cNvSpPr/>
          <p:nvPr userDrawn="1"/>
        </p:nvSpPr>
        <p:spPr>
          <a:xfrm>
            <a:off x="1319515" y="2523282"/>
            <a:ext cx="8970379" cy="1599758"/>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464673-123C-4A8D-B5E4-D3834D7C4950}"/>
              </a:ext>
            </a:extLst>
          </p:cNvPr>
          <p:cNvSpPr txBox="1"/>
          <p:nvPr userDrawn="1"/>
        </p:nvSpPr>
        <p:spPr>
          <a:xfrm>
            <a:off x="5597235" y="6429775"/>
            <a:ext cx="1071418" cy="307777"/>
          </a:xfrm>
          <a:prstGeom prst="rect">
            <a:avLst/>
          </a:prstGeom>
          <a:solidFill>
            <a:srgbClr val="243782"/>
          </a:solidFill>
        </p:spPr>
        <p:txBody>
          <a:bodyPr wrap="square" rtlCol="0">
            <a:spAutoFit/>
          </a:bodyPr>
          <a:lstStyle/>
          <a:p>
            <a:pPr algn="ctr"/>
            <a:fld id="{F9B89A40-AD40-486A-9645-6A4043A2A57E}" type="slidenum">
              <a:rPr lang="fr-BE" sz="1400" smtClean="0">
                <a:solidFill>
                  <a:schemeClr val="bg1"/>
                </a:solidFill>
                <a:latin typeface="Encode Sans Expanded" panose="00000505000000000000" pitchFamily="2" charset="0"/>
              </a:rPr>
              <a:pPr algn="ctr"/>
              <a:t>‹N›</a:t>
            </a:fld>
            <a:r>
              <a:rPr lang="fr-BE" sz="1400">
                <a:solidFill>
                  <a:schemeClr val="bg1"/>
                </a:solidFill>
                <a:latin typeface="Encode Sans Expanded" panose="00000505000000000000" pitchFamily="2" charset="0"/>
              </a:rPr>
              <a:t> / N</a:t>
            </a:r>
            <a:endParaRPr lang="en-US" sz="1400">
              <a:solidFill>
                <a:schemeClr val="bg1"/>
              </a:solidFill>
              <a:latin typeface="Encode Sans Expanded" panose="00000505000000000000" pitchFamily="2" charset="0"/>
            </a:endParaRPr>
          </a:p>
        </p:txBody>
      </p:sp>
      <p:pic>
        <p:nvPicPr>
          <p:cNvPr id="12" name="Image 11">
            <a:extLst>
              <a:ext uri="{FF2B5EF4-FFF2-40B4-BE49-F238E27FC236}">
                <a16:creationId xmlns:a16="http://schemas.microsoft.com/office/drawing/2014/main" id="{2ABC7116-A8B4-DC43-B072-8CD6A06985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5655" y="6353648"/>
            <a:ext cx="610035" cy="452267"/>
          </a:xfrm>
          <a:prstGeom prst="rect">
            <a:avLst/>
          </a:prstGeom>
        </p:spPr>
      </p:pic>
    </p:spTree>
    <p:extLst>
      <p:ext uri="{BB962C8B-B14F-4D97-AF65-F5344CB8AC3E}">
        <p14:creationId xmlns:p14="http://schemas.microsoft.com/office/powerpoint/2010/main" val="393329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5CF5E-7420-4AB6-B72B-B202F86772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39FDBD3-1463-44A5-9E0E-E0DD3D7461E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AB5DC0-1542-4C07-836C-09596C622330}"/>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229EFC3E-1435-4BB1-86BB-79D6624D9914}"/>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7B405C5-15DF-4242-A0E1-600E1872B122}"/>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170812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6527F41-9561-4AF5-A8DF-8509F01F91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0986FD9-A319-4285-B4C3-7F335B676A8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A83FC4-FA75-47E7-B466-157629541E32}"/>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BF785BED-C3AF-4660-B6D2-3E19CE6349A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9F8B0D44-406A-446C-9D3C-DB2A28D9F4E8}"/>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127865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descr="Une image contenant ciel, extérieur, plane, volant&#10;&#10;Description générée avec un niveau de confiance très élevé">
            <a:extLst>
              <a:ext uri="{FF2B5EF4-FFF2-40B4-BE49-F238E27FC236}">
                <a16:creationId xmlns:a16="http://schemas.microsoft.com/office/drawing/2014/main" id="{C00AD37E-4A6E-4B65-997B-926F9A5B6F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419" t="45984" r="6652"/>
          <a:stretch/>
        </p:blipFill>
        <p:spPr>
          <a:xfrm>
            <a:off x="-73909" y="0"/>
            <a:ext cx="12242927" cy="6857999"/>
          </a:xfrm>
          <a:prstGeom prst="rect">
            <a:avLst/>
          </a:prstGeom>
        </p:spPr>
      </p:pic>
      <p:sp>
        <p:nvSpPr>
          <p:cNvPr id="8" name="Rectangle 7">
            <a:extLst>
              <a:ext uri="{FF2B5EF4-FFF2-40B4-BE49-F238E27FC236}">
                <a16:creationId xmlns:a16="http://schemas.microsoft.com/office/drawing/2014/main" id="{579546A5-2C96-4B62-A48A-8FFF4F29F874}"/>
              </a:ext>
            </a:extLst>
          </p:cNvPr>
          <p:cNvSpPr/>
          <p:nvPr userDrawn="1"/>
        </p:nvSpPr>
        <p:spPr>
          <a:xfrm>
            <a:off x="1717040" y="528320"/>
            <a:ext cx="9194800" cy="617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a:extLst>
              <a:ext uri="{FF2B5EF4-FFF2-40B4-BE49-F238E27FC236}">
                <a16:creationId xmlns:a16="http://schemas.microsoft.com/office/drawing/2014/main" id="{446BE62A-C9CC-47CE-92D6-830D52945504}"/>
              </a:ext>
            </a:extLst>
          </p:cNvPr>
          <p:cNvSpPr>
            <a:spLocks noGrp="1"/>
          </p:cNvSpPr>
          <p:nvPr>
            <p:ph type="ctrTitle" hasCustomPrompt="1"/>
          </p:nvPr>
        </p:nvSpPr>
        <p:spPr>
          <a:xfrm>
            <a:off x="2509520" y="426720"/>
            <a:ext cx="7863840" cy="462597"/>
          </a:xfrm>
        </p:spPr>
        <p:txBody>
          <a:bodyPr anchor="b">
            <a:noAutofit/>
          </a:bodyPr>
          <a:lstStyle>
            <a:lvl1pPr algn="l">
              <a:defRPr sz="1600" b="1" cap="all" baseline="0">
                <a:latin typeface="Citroen" panose="02000000000000000000" pitchFamily="2" charset="0"/>
                <a:cs typeface="Arial" panose="020B0604020202020204" pitchFamily="34" charset="0"/>
              </a:defRPr>
            </a:lvl1pPr>
          </a:lstStyle>
          <a:p>
            <a:r>
              <a:rPr lang="fr-BE" sz="1600" b="1"/>
              <a:t>LE marché, les clients BTOB ET LA MOBILITE</a:t>
            </a:r>
          </a:p>
        </p:txBody>
      </p:sp>
      <p:sp>
        <p:nvSpPr>
          <p:cNvPr id="3" name="Sous-titre 2">
            <a:extLst>
              <a:ext uri="{FF2B5EF4-FFF2-40B4-BE49-F238E27FC236}">
                <a16:creationId xmlns:a16="http://schemas.microsoft.com/office/drawing/2014/main" id="{72A28FDD-98D0-4D7C-930C-9B6174139AA3}"/>
              </a:ext>
            </a:extLst>
          </p:cNvPr>
          <p:cNvSpPr>
            <a:spLocks noGrp="1"/>
          </p:cNvSpPr>
          <p:nvPr>
            <p:ph type="subTitle" idx="1"/>
          </p:nvPr>
        </p:nvSpPr>
        <p:spPr>
          <a:xfrm>
            <a:off x="2509520" y="990917"/>
            <a:ext cx="7752080" cy="340042"/>
          </a:xfrm>
        </p:spPr>
        <p:txBody>
          <a:bodyPr>
            <a:normAutofit/>
          </a:bodyPr>
          <a:lstStyle>
            <a:lvl1pPr marL="0" indent="0" algn="l">
              <a:buNone/>
              <a:defRPr lang="fr-BE" sz="1600" b="0" kern="1200" dirty="0">
                <a:solidFill>
                  <a:schemeClr val="tx1"/>
                </a:solidFill>
                <a:latin typeface="Citroen" panose="02000000000000000000" pitchFamily="2"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D6AB60AE-4F2B-4E8A-8E1E-3C7CF1C98FBB}"/>
              </a:ext>
            </a:extLst>
          </p:cNvPr>
          <p:cNvSpPr>
            <a:spLocks noGrp="1"/>
          </p:cNvSpPr>
          <p:nvPr>
            <p:ph type="dt" sz="half" idx="10"/>
          </p:nvPr>
        </p:nvSpPr>
        <p:spPr/>
        <p:txBody>
          <a:bodyPr/>
          <a:lstStyle/>
          <a:p>
            <a:fld id="{F9771D4C-C0F5-41F0-AF45-8E186AF71CB8}" type="datetimeFigureOut">
              <a:rPr lang="fr-BE" smtClean="0"/>
              <a:t>28-03-23</a:t>
            </a:fld>
            <a:endParaRPr lang="fr-BE"/>
          </a:p>
        </p:txBody>
      </p:sp>
      <p:sp>
        <p:nvSpPr>
          <p:cNvPr id="5" name="Espace réservé du pied de page 4">
            <a:extLst>
              <a:ext uri="{FF2B5EF4-FFF2-40B4-BE49-F238E27FC236}">
                <a16:creationId xmlns:a16="http://schemas.microsoft.com/office/drawing/2014/main" id="{600DEE74-139C-4FAA-A962-48458608C47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D56F715-92A7-4321-A413-0146F97B3F14}"/>
              </a:ext>
            </a:extLst>
          </p:cNvPr>
          <p:cNvSpPr>
            <a:spLocks noGrp="1"/>
          </p:cNvSpPr>
          <p:nvPr>
            <p:ph type="sldNum" sz="quarter" idx="12"/>
          </p:nvPr>
        </p:nvSpPr>
        <p:spPr/>
        <p:txBody>
          <a:bodyPr/>
          <a:lstStyle/>
          <a:p>
            <a:fld id="{1B4C3092-7D61-4DE2-9953-4948AA2B708B}" type="slidenum">
              <a:rPr lang="fr-BE" smtClean="0"/>
              <a:t>‹N›</a:t>
            </a:fld>
            <a:endParaRPr lang="fr-BE"/>
          </a:p>
        </p:txBody>
      </p:sp>
      <p:sp>
        <p:nvSpPr>
          <p:cNvPr id="10" name="Espace réservé du texte 9">
            <a:extLst>
              <a:ext uri="{FF2B5EF4-FFF2-40B4-BE49-F238E27FC236}">
                <a16:creationId xmlns:a16="http://schemas.microsoft.com/office/drawing/2014/main" id="{CA5F9697-A5E3-4DC9-8A42-670D6C7D68AE}"/>
              </a:ext>
            </a:extLst>
          </p:cNvPr>
          <p:cNvSpPr>
            <a:spLocks noGrp="1"/>
          </p:cNvSpPr>
          <p:nvPr>
            <p:ph type="body" sz="quarter" idx="13"/>
          </p:nvPr>
        </p:nvSpPr>
        <p:spPr>
          <a:xfrm>
            <a:off x="1653539" y="601821"/>
            <a:ext cx="969587" cy="846296"/>
          </a:xfrm>
        </p:spPr>
        <p:txBody>
          <a:bodyPr>
            <a:noAutofit/>
          </a:bodyPr>
          <a:lstStyle>
            <a:lvl1pPr marL="0" indent="0">
              <a:buNone/>
              <a:defRPr sz="5400" b="1">
                <a:solidFill>
                  <a:srgbClr val="FF0000"/>
                </a:solidFill>
                <a:latin typeface="Citroen" panose="02000000000000000000" pitchFamily="2" charset="0"/>
              </a:defRPr>
            </a:lvl1pPr>
          </a:lstStyle>
          <a:p>
            <a:pPr lvl="0"/>
            <a:endParaRPr lang="fr-FR"/>
          </a:p>
        </p:txBody>
      </p:sp>
      <p:pic>
        <p:nvPicPr>
          <p:cNvPr id="12" name="Image 11" descr="Capture d’écran">
            <a:extLst>
              <a:ext uri="{FF2B5EF4-FFF2-40B4-BE49-F238E27FC236}">
                <a16:creationId xmlns:a16="http://schemas.microsoft.com/office/drawing/2014/main" id="{EF587B0C-AED4-4D1A-AFDE-3E4098064BCF}"/>
              </a:ext>
            </a:extLst>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73360" y="563245"/>
            <a:ext cx="548640" cy="482803"/>
          </a:xfrm>
          <a:prstGeom prst="rect">
            <a:avLst/>
          </a:prstGeom>
        </p:spPr>
      </p:pic>
      <p:pic>
        <p:nvPicPr>
          <p:cNvPr id="15" name="Image 14" descr="Capture d’écran">
            <a:extLst>
              <a:ext uri="{FF2B5EF4-FFF2-40B4-BE49-F238E27FC236}">
                <a16:creationId xmlns:a16="http://schemas.microsoft.com/office/drawing/2014/main" id="{674ACDC4-53C3-45A9-B2B1-AD29D08E18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0469068" y="3246104"/>
            <a:ext cx="357224" cy="476299"/>
          </a:xfrm>
          <a:prstGeom prst="rect">
            <a:avLst/>
          </a:prstGeom>
        </p:spPr>
      </p:pic>
      <p:pic>
        <p:nvPicPr>
          <p:cNvPr id="16" name="Image 15" descr="Capture d’écran">
            <a:extLst>
              <a:ext uri="{FF2B5EF4-FFF2-40B4-BE49-F238E27FC236}">
                <a16:creationId xmlns:a16="http://schemas.microsoft.com/office/drawing/2014/main" id="{EBBCF6A0-2969-4452-8A72-4F5E2C9661D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80186" y="3246104"/>
            <a:ext cx="357224" cy="476299"/>
          </a:xfrm>
          <a:prstGeom prst="rect">
            <a:avLst/>
          </a:prstGeom>
        </p:spPr>
      </p:pic>
    </p:spTree>
    <p:extLst>
      <p:ext uri="{BB962C8B-B14F-4D97-AF65-F5344CB8AC3E}">
        <p14:creationId xmlns:p14="http://schemas.microsoft.com/office/powerpoint/2010/main" val="3344431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u 1">
    <p:spTree>
      <p:nvGrpSpPr>
        <p:cNvPr id="1" name=""/>
        <p:cNvGrpSpPr/>
        <p:nvPr/>
      </p:nvGrpSpPr>
      <p:grpSpPr>
        <a:xfrm>
          <a:off x="0" y="0"/>
          <a:ext cx="0" cy="0"/>
          <a:chOff x="0" y="0"/>
          <a:chExt cx="0" cy="0"/>
        </a:xfrm>
      </p:grpSpPr>
      <p:sp>
        <p:nvSpPr>
          <p:cNvPr id="2" name="Titre 1"/>
          <p:cNvSpPr>
            <a:spLocks noGrp="1"/>
          </p:cNvSpPr>
          <p:nvPr>
            <p:ph type="title"/>
          </p:nvPr>
        </p:nvSpPr>
        <p:spPr>
          <a:xfrm>
            <a:off x="640439" y="432555"/>
            <a:ext cx="10972800" cy="451849"/>
          </a:xfrm>
          <a:prstGeom prst="rect">
            <a:avLst/>
          </a:prstGeom>
        </p:spPr>
        <p:txBody>
          <a:bodyPr/>
          <a:lstStyle>
            <a:lvl1pPr algn="l">
              <a:defRPr lang="fr-FR" sz="2400" b="1" kern="1200" dirty="0">
                <a:solidFill>
                  <a:schemeClr val="tx1"/>
                </a:solidFill>
                <a:latin typeface="+mn-lt"/>
                <a:ea typeface="+mn-ea"/>
                <a:cs typeface="Arial"/>
              </a:defRPr>
            </a:lvl1pPr>
          </a:lstStyle>
          <a:p>
            <a:r>
              <a:rPr lang="fr-FR"/>
              <a:t>Cliquez et modifiez le titre</a:t>
            </a:r>
          </a:p>
        </p:txBody>
      </p:sp>
      <p:sp>
        <p:nvSpPr>
          <p:cNvPr id="5" name="Espace réservé du texte 4"/>
          <p:cNvSpPr>
            <a:spLocks noGrp="1"/>
          </p:cNvSpPr>
          <p:nvPr>
            <p:ph type="body" sz="quarter" idx="11"/>
          </p:nvPr>
        </p:nvSpPr>
        <p:spPr>
          <a:xfrm>
            <a:off x="640439" y="916075"/>
            <a:ext cx="10972800" cy="512116"/>
          </a:xfrm>
          <a:prstGeom prst="rect">
            <a:avLst/>
          </a:prstGeom>
        </p:spPr>
        <p:txBody>
          <a:bodyPr/>
          <a:lstStyle>
            <a:lvl1pPr algn="l">
              <a:defRPr lang="fr-FR" sz="1800" b="1" kern="1200" dirty="0" smtClean="0">
                <a:solidFill>
                  <a:srgbClr val="4C5356"/>
                </a:solidFill>
                <a:latin typeface="+mn-lt"/>
                <a:ea typeface="+mn-ea"/>
                <a:cs typeface="Arial"/>
              </a:defRPr>
            </a:lvl1pPr>
          </a:lstStyle>
          <a:p>
            <a:pPr lvl="0"/>
            <a:r>
              <a:rPr lang="fr-FR"/>
              <a:t>Cliquez pour modifier les styles du texte du masque</a:t>
            </a:r>
          </a:p>
        </p:txBody>
      </p:sp>
      <p:sp>
        <p:nvSpPr>
          <p:cNvPr id="6" name="Espace réservé du numéro de diapositive 5"/>
          <p:cNvSpPr>
            <a:spLocks noGrp="1"/>
          </p:cNvSpPr>
          <p:nvPr>
            <p:ph type="sldNum" sz="quarter" idx="13"/>
          </p:nvPr>
        </p:nvSpPr>
        <p:spPr/>
        <p:txBody>
          <a:bodyPr/>
          <a:lstStyle>
            <a:lvl1pPr>
              <a:defRPr/>
            </a:lvl1pPr>
          </a:lstStyle>
          <a:p>
            <a:pPr>
              <a:defRPr/>
            </a:pPr>
            <a:fld id="{80ED2DB3-9094-482E-AC3E-2EBD1B8349C1}" type="slidenum">
              <a:rPr lang="fr-FR" altLang="en-US"/>
              <a:pPr>
                <a:defRPr/>
              </a:pPr>
              <a:t>‹N›</a:t>
            </a:fld>
            <a:endParaRPr lang="fr-FR" altLang="en-US"/>
          </a:p>
        </p:txBody>
      </p:sp>
      <p:sp>
        <p:nvSpPr>
          <p:cNvPr id="8" name="ZoneTexte 7">
            <a:extLst>
              <a:ext uri="{FF2B5EF4-FFF2-40B4-BE49-F238E27FC236}">
                <a16:creationId xmlns:a16="http://schemas.microsoft.com/office/drawing/2014/main" id="{7331A08D-E17C-43E8-857C-BFEF6053721D}"/>
              </a:ext>
            </a:extLst>
          </p:cNvPr>
          <p:cNvSpPr txBox="1"/>
          <p:nvPr userDrawn="1"/>
        </p:nvSpPr>
        <p:spPr>
          <a:xfrm>
            <a:off x="9675962" y="6586963"/>
            <a:ext cx="1052422" cy="215444"/>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Fleet Solutions</a:t>
            </a:r>
            <a:endParaRPr lang="fr-BE"/>
          </a:p>
        </p:txBody>
      </p:sp>
    </p:spTree>
    <p:extLst>
      <p:ext uri="{BB962C8B-B14F-4D97-AF65-F5344CB8AC3E}">
        <p14:creationId xmlns:p14="http://schemas.microsoft.com/office/powerpoint/2010/main" val="153626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E3DE9ED-A017-4A2E-B965-C9B968469541}"/>
              </a:ext>
            </a:extLst>
          </p:cNvPr>
          <p:cNvPicPr>
            <a:picLocks noChangeAspect="1"/>
          </p:cNvPicPr>
          <p:nvPr userDrawn="1"/>
        </p:nvPicPr>
        <p:blipFill rotWithShape="1">
          <a:blip r:embed="rId2"/>
          <a:srcRect l="22328" t="-6412"/>
          <a:stretch/>
        </p:blipFill>
        <p:spPr>
          <a:xfrm>
            <a:off x="0" y="-64133"/>
            <a:ext cx="8793507" cy="791470"/>
          </a:xfrm>
          <a:prstGeom prst="rect">
            <a:avLst/>
          </a:prstGeom>
        </p:spPr>
      </p:pic>
      <p:sp>
        <p:nvSpPr>
          <p:cNvPr id="2" name="Titre 1">
            <a:extLst>
              <a:ext uri="{FF2B5EF4-FFF2-40B4-BE49-F238E27FC236}">
                <a16:creationId xmlns:a16="http://schemas.microsoft.com/office/drawing/2014/main" id="{F47D3B5B-CDA2-4D91-A92A-8EE644FBBB66}"/>
              </a:ext>
            </a:extLst>
          </p:cNvPr>
          <p:cNvSpPr>
            <a:spLocks noGrp="1"/>
          </p:cNvSpPr>
          <p:nvPr>
            <p:ph type="title"/>
          </p:nvPr>
        </p:nvSpPr>
        <p:spPr>
          <a:xfrm>
            <a:off x="140795" y="134833"/>
            <a:ext cx="7452197" cy="406400"/>
          </a:xfrm>
        </p:spPr>
        <p:txBody>
          <a:bodyPr>
            <a:normAutofit/>
          </a:bodyPr>
          <a:lstStyle>
            <a:lvl1pPr>
              <a:defRPr sz="2000">
                <a:solidFill>
                  <a:schemeClr val="bg1"/>
                </a:solidFill>
                <a:latin typeface="Encode Sans Expanded SemiBold" panose="00000705000000000000" pitchFamily="2" charset="0"/>
              </a:defRPr>
            </a:lvl1pPr>
          </a:lstStyle>
          <a:p>
            <a:r>
              <a:rPr lang="fr-FR"/>
              <a:t>Modifiez le style du titre</a:t>
            </a:r>
          </a:p>
        </p:txBody>
      </p:sp>
    </p:spTree>
    <p:extLst>
      <p:ext uri="{BB962C8B-B14F-4D97-AF65-F5344CB8AC3E}">
        <p14:creationId xmlns:p14="http://schemas.microsoft.com/office/powerpoint/2010/main" val="70394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40-D7EC-4E05-A3DC-7F2C0A4F91C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63F58A-23E9-4F6A-9B1E-8B20805E4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C532572-282B-4805-850C-CE32FDD96DD4}"/>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5" name="Espace réservé du pied de page 4">
            <a:extLst>
              <a:ext uri="{FF2B5EF4-FFF2-40B4-BE49-F238E27FC236}">
                <a16:creationId xmlns:a16="http://schemas.microsoft.com/office/drawing/2014/main" id="{C392EC9A-0DBF-4E0B-AEC4-18E0CBB758BD}"/>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7F77D3CD-D5F5-4F7F-A475-1D397B95C1D4}"/>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35525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3281C-7C70-4433-9C99-F2AD162BDC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E7152F6-04C2-4DCC-AD1B-2BE3D3F54D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C097A9B-0497-4B46-BAB8-F2580961542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4E72BB0-7031-4496-95A0-00D2C4E1FDEA}"/>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6" name="Espace réservé du pied de page 5">
            <a:extLst>
              <a:ext uri="{FF2B5EF4-FFF2-40B4-BE49-F238E27FC236}">
                <a16:creationId xmlns:a16="http://schemas.microsoft.com/office/drawing/2014/main" id="{7648CE6F-1FE9-407C-8772-DA5603A2DA71}"/>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204EC1D9-A1D8-4043-B1D7-4611BED82B5B}"/>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176616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12D17-6D40-4215-B8F1-6B12B07DA1F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50A1781-ACD8-4293-943F-4A7948736A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42112B5-18D1-4EAD-9CDE-AC88E1F6653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0DF800-7A98-4740-B81D-F6DBC1E20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B8E9B8-D4AA-46FA-8FA5-3E797C2F547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86033B4-C8A5-4844-AEEC-BB8A456D0864}"/>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8" name="Espace réservé du pied de page 7">
            <a:extLst>
              <a:ext uri="{FF2B5EF4-FFF2-40B4-BE49-F238E27FC236}">
                <a16:creationId xmlns:a16="http://schemas.microsoft.com/office/drawing/2014/main" id="{0956ADB3-B9E6-407F-BACA-2C7ED419171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E0736A9-1133-4B1B-9CE1-38A49B883742}"/>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108909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A2487-486B-4C55-84E3-284AD477F89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B271F6-6F33-42EA-9244-82F34A304F94}"/>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4" name="Espace réservé du pied de page 3">
            <a:extLst>
              <a:ext uri="{FF2B5EF4-FFF2-40B4-BE49-F238E27FC236}">
                <a16:creationId xmlns:a16="http://schemas.microsoft.com/office/drawing/2014/main" id="{BE36C055-75A5-464A-8492-D57493897D1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9AFFC865-E48D-4538-A66D-192333F88C91}"/>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278187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F9FAE8-4369-4F34-B3AC-04275C9F9DEE}"/>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3" name="Espace réservé du pied de page 2">
            <a:extLst>
              <a:ext uri="{FF2B5EF4-FFF2-40B4-BE49-F238E27FC236}">
                <a16:creationId xmlns:a16="http://schemas.microsoft.com/office/drawing/2014/main" id="{436DAA40-96C8-42A7-B544-8C7E647FA453}"/>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CEE7F6DC-3543-4778-8DFE-FDEB814FE493}"/>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4168474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8A335B-CD0F-401C-B696-74F73545FC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8AAFAB-25B4-4707-9A3E-96F98B255E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567C7C5-1925-4AFC-A7BE-523DA8636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FF8345-02CD-4C08-846D-31FE0415CDD1}"/>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6" name="Espace réservé du pied de page 5">
            <a:extLst>
              <a:ext uri="{FF2B5EF4-FFF2-40B4-BE49-F238E27FC236}">
                <a16:creationId xmlns:a16="http://schemas.microsoft.com/office/drawing/2014/main" id="{305014AB-3E45-4D98-A165-210796FD081E}"/>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43B8FB0F-9517-47CB-A327-AC320B320667}"/>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28444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01EEC8-725E-4F76-9006-AA096114A25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C604637-FFAE-4686-B947-97C373EC5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9E4D239-2761-4F3D-941F-AC43FD3A0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DA3B60-D396-4320-8696-AF1C8DDAF266}"/>
              </a:ext>
            </a:extLst>
          </p:cNvPr>
          <p:cNvSpPr>
            <a:spLocks noGrp="1"/>
          </p:cNvSpPr>
          <p:nvPr>
            <p:ph type="dt" sz="half" idx="10"/>
          </p:nvPr>
        </p:nvSpPr>
        <p:spPr>
          <a:xfrm>
            <a:off x="838200" y="6356350"/>
            <a:ext cx="2743200" cy="365125"/>
          </a:xfrm>
          <a:prstGeom prst="rect">
            <a:avLst/>
          </a:prstGeom>
        </p:spPr>
        <p:txBody>
          <a:bodyPr/>
          <a:lstStyle/>
          <a:p>
            <a:fld id="{0357E414-0BB0-4808-8FE7-F691905C33A6}" type="datetimeFigureOut">
              <a:rPr lang="fr-FR" smtClean="0"/>
              <a:t>28/03/2023</a:t>
            </a:fld>
            <a:endParaRPr lang="fr-FR"/>
          </a:p>
        </p:txBody>
      </p:sp>
      <p:sp>
        <p:nvSpPr>
          <p:cNvPr id="6" name="Espace réservé du pied de page 5">
            <a:extLst>
              <a:ext uri="{FF2B5EF4-FFF2-40B4-BE49-F238E27FC236}">
                <a16:creationId xmlns:a16="http://schemas.microsoft.com/office/drawing/2014/main" id="{D9EA0179-54B2-4D5A-A51A-21B84B1619EF}"/>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1CAFA22-0F34-4704-AEB7-035CAFD96EAF}"/>
              </a:ext>
            </a:extLst>
          </p:cNvPr>
          <p:cNvSpPr>
            <a:spLocks noGrp="1"/>
          </p:cNvSpPr>
          <p:nvPr>
            <p:ph type="sldNum" sz="quarter" idx="12"/>
          </p:nvPr>
        </p:nvSpPr>
        <p:spPr>
          <a:xfrm>
            <a:off x="8610600" y="6356350"/>
            <a:ext cx="2743200" cy="365125"/>
          </a:xfrm>
          <a:prstGeom prst="rect">
            <a:avLst/>
          </a:prstGeom>
        </p:spPr>
        <p:txBody>
          <a:bodyPr/>
          <a:lstStyle/>
          <a:p>
            <a:fld id="{16DE7927-106A-4C4C-B854-0A50B10230A4}" type="slidenum">
              <a:rPr lang="fr-FR" smtClean="0"/>
              <a:t>‹N›</a:t>
            </a:fld>
            <a:endParaRPr lang="fr-FR"/>
          </a:p>
        </p:txBody>
      </p:sp>
    </p:spTree>
    <p:extLst>
      <p:ext uri="{BB962C8B-B14F-4D97-AF65-F5344CB8AC3E}">
        <p14:creationId xmlns:p14="http://schemas.microsoft.com/office/powerpoint/2010/main" val="188523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0727694-6CC5-4A0E-B5C9-1B4156A44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CE7C05-2629-439F-954F-B4E060CF8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Picture 7">
            <a:extLst>
              <a:ext uri="{FF2B5EF4-FFF2-40B4-BE49-F238E27FC236}">
                <a16:creationId xmlns:a16="http://schemas.microsoft.com/office/drawing/2014/main" id="{32F71FC3-5E6E-4FD3-9C23-734F7DCDF231}"/>
              </a:ext>
            </a:extLst>
          </p:cNvPr>
          <p:cNvPicPr>
            <a:picLocks noChangeAspect="1"/>
          </p:cNvPicPr>
          <p:nvPr userDrawn="1"/>
        </p:nvPicPr>
        <p:blipFill>
          <a:blip r:embed="rId15"/>
          <a:stretch>
            <a:fillRect/>
          </a:stretch>
        </p:blipFill>
        <p:spPr>
          <a:xfrm>
            <a:off x="36944" y="6167724"/>
            <a:ext cx="12192000" cy="697534"/>
          </a:xfrm>
          <a:prstGeom prst="rect">
            <a:avLst/>
          </a:prstGeom>
        </p:spPr>
      </p:pic>
      <p:sp>
        <p:nvSpPr>
          <p:cNvPr id="9" name="TextBox 8">
            <a:extLst>
              <a:ext uri="{FF2B5EF4-FFF2-40B4-BE49-F238E27FC236}">
                <a16:creationId xmlns:a16="http://schemas.microsoft.com/office/drawing/2014/main" id="{A60B8DB2-184B-4337-8E7B-16696715D004}"/>
              </a:ext>
            </a:extLst>
          </p:cNvPr>
          <p:cNvSpPr txBox="1"/>
          <p:nvPr userDrawn="1"/>
        </p:nvSpPr>
        <p:spPr>
          <a:xfrm>
            <a:off x="5597235" y="6348750"/>
            <a:ext cx="1071418" cy="307777"/>
          </a:xfrm>
          <a:prstGeom prst="rect">
            <a:avLst/>
          </a:prstGeom>
          <a:solidFill>
            <a:srgbClr val="243782"/>
          </a:solidFill>
        </p:spPr>
        <p:txBody>
          <a:bodyPr wrap="square" rtlCol="0">
            <a:spAutoFit/>
          </a:bodyPr>
          <a:lstStyle/>
          <a:p>
            <a:pPr algn="ctr"/>
            <a:fld id="{F9B89A40-AD40-486A-9645-6A4043A2A57E}" type="slidenum">
              <a:rPr lang="fr-BE" sz="1400" smtClean="0">
                <a:solidFill>
                  <a:schemeClr val="bg1"/>
                </a:solidFill>
                <a:latin typeface="Encode Sans Expanded" panose="00000505000000000000" pitchFamily="2" charset="0"/>
              </a:rPr>
              <a:pPr algn="ctr"/>
              <a:t>‹N›</a:t>
            </a:fld>
            <a:r>
              <a:rPr lang="fr-BE" sz="1400">
                <a:solidFill>
                  <a:schemeClr val="bg1"/>
                </a:solidFill>
                <a:latin typeface="Encode Sans Expanded" panose="00000505000000000000" pitchFamily="2" charset="0"/>
              </a:rPr>
              <a:t> / N</a:t>
            </a:r>
            <a:endParaRPr lang="en-US" sz="1400">
              <a:solidFill>
                <a:schemeClr val="bg1"/>
              </a:solidFill>
              <a:latin typeface="Encode Sans Expanded" panose="00000505000000000000" pitchFamily="2" charset="0"/>
            </a:endParaRPr>
          </a:p>
        </p:txBody>
      </p:sp>
      <p:pic>
        <p:nvPicPr>
          <p:cNvPr id="5" name="Image 4">
            <a:extLst>
              <a:ext uri="{FF2B5EF4-FFF2-40B4-BE49-F238E27FC236}">
                <a16:creationId xmlns:a16="http://schemas.microsoft.com/office/drawing/2014/main" id="{28BAFE31-0B0D-1940-B8CA-5C823D9215F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864439" y="6242975"/>
            <a:ext cx="681252" cy="505066"/>
          </a:xfrm>
          <a:prstGeom prst="rect">
            <a:avLst/>
          </a:prstGeom>
        </p:spPr>
      </p:pic>
    </p:spTree>
    <p:extLst>
      <p:ext uri="{BB962C8B-B14F-4D97-AF65-F5344CB8AC3E}">
        <p14:creationId xmlns:p14="http://schemas.microsoft.com/office/powerpoint/2010/main" val="3309162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3.jpe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5.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2.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3.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image" Target="../media/image39.png"/><Relationship Id="rId9"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7.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24.xml"/><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eg"/></Relationships>
</file>

<file path=ppt/slides/_rels/slide49.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png"/><Relationship Id="rId3" Type="http://schemas.openxmlformats.org/officeDocument/2006/relationships/notesSlide" Target="../notesSlides/notesSlide25.xml"/><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2.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26.xml"/><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53.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eg"/></Relationships>
</file>

<file path=ppt/slides/_rels/slide5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27.xml"/><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eg"/></Relationships>
</file>

<file path=ppt/slides/_rels/slide5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notesSlide" Target="../notesSlides/notesSlide28.xml"/><Relationship Id="rId7" Type="http://schemas.openxmlformats.org/officeDocument/2006/relationships/image" Target="../media/image57.jpeg"/><Relationship Id="rId12"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jpeg"/></Relationships>
</file>

<file path=ppt/slides/_rels/slide5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56.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68.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llantis dévoile un florilège de slogans pour ses marques -  Electromobiliste">
            <a:extLst>
              <a:ext uri="{FF2B5EF4-FFF2-40B4-BE49-F238E27FC236}">
                <a16:creationId xmlns:a16="http://schemas.microsoft.com/office/drawing/2014/main" id="{CB1BA4CB-EDCE-44F0-90CE-E369FEE18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6" b="5660"/>
          <a:stretch/>
        </p:blipFill>
        <p:spPr bwMode="auto">
          <a:xfrm>
            <a:off x="0" y="0"/>
            <a:ext cx="12192000" cy="68473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4E568B-A64B-45C0-9740-C0BA2254520A}"/>
              </a:ext>
            </a:extLst>
          </p:cNvPr>
          <p:cNvSpPr/>
          <p:nvPr/>
        </p:nvSpPr>
        <p:spPr>
          <a:xfrm>
            <a:off x="-11573" y="10641"/>
            <a:ext cx="12192000" cy="6836718"/>
          </a:xfrm>
          <a:prstGeom prst="rect">
            <a:avLst/>
          </a:prstGeom>
          <a:solidFill>
            <a:srgbClr val="24378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FCF487B-1C28-4AB5-9D6C-64C9E775B96A}"/>
              </a:ext>
            </a:extLst>
          </p:cNvPr>
          <p:cNvSpPr/>
          <p:nvPr/>
        </p:nvSpPr>
        <p:spPr>
          <a:xfrm>
            <a:off x="3064938" y="5070940"/>
            <a:ext cx="6960637" cy="653142"/>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A72CF1-A053-46B4-8582-B6773BE67716}"/>
              </a:ext>
            </a:extLst>
          </p:cNvPr>
          <p:cNvSpPr txBox="1"/>
          <p:nvPr/>
        </p:nvSpPr>
        <p:spPr>
          <a:xfrm>
            <a:off x="3064938" y="5094546"/>
            <a:ext cx="7137920" cy="615553"/>
          </a:xfrm>
          <a:prstGeom prst="rect">
            <a:avLst/>
          </a:prstGeom>
          <a:noFill/>
        </p:spPr>
        <p:txBody>
          <a:bodyPr wrap="square" rtlCol="0">
            <a:spAutoFit/>
          </a:bodyPr>
          <a:lstStyle/>
          <a:p>
            <a:r>
              <a:rPr lang="en-US" sz="1400" dirty="0">
                <a:solidFill>
                  <a:schemeClr val="bg1"/>
                </a:solidFill>
                <a:latin typeface="Encode Sans Expanded ExtraLight" panose="00000305000000000000" pitchFamily="2" charset="0"/>
              </a:rPr>
              <a:t>Welcome to this training module</a:t>
            </a:r>
          </a:p>
          <a:p>
            <a:r>
              <a:rPr lang="en-US" sz="2000" b="1" dirty="0">
                <a:solidFill>
                  <a:schemeClr val="bg1"/>
                </a:solidFill>
                <a:latin typeface="+mj-lt"/>
              </a:rPr>
              <a:t>The basics of B2B customer retention</a:t>
            </a:r>
            <a:endParaRPr lang="fr-FR" sz="2000" b="1" dirty="0">
              <a:solidFill>
                <a:schemeClr val="bg1"/>
              </a:solidFill>
              <a:latin typeface="+mj-lt"/>
            </a:endParaRPr>
          </a:p>
        </p:txBody>
      </p:sp>
      <p:sp>
        <p:nvSpPr>
          <p:cNvPr id="6" name="Rectangle 3">
            <a:extLst>
              <a:ext uri="{FF2B5EF4-FFF2-40B4-BE49-F238E27FC236}">
                <a16:creationId xmlns:a16="http://schemas.microsoft.com/office/drawing/2014/main" id="{4684BFD9-D7A6-F10E-6BB9-DDFE564863B9}"/>
              </a:ext>
            </a:extLst>
          </p:cNvPr>
          <p:cNvSpPr/>
          <p:nvPr/>
        </p:nvSpPr>
        <p:spPr>
          <a:xfrm>
            <a:off x="5275876" y="6001982"/>
            <a:ext cx="1984734" cy="453042"/>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4">
            <a:extLst>
              <a:ext uri="{FF2B5EF4-FFF2-40B4-BE49-F238E27FC236}">
                <a16:creationId xmlns:a16="http://schemas.microsoft.com/office/drawing/2014/main" id="{533D7555-D449-C3C6-5178-BFE8CE73433E}"/>
              </a:ext>
            </a:extLst>
          </p:cNvPr>
          <p:cNvSpPr txBox="1"/>
          <p:nvPr/>
        </p:nvSpPr>
        <p:spPr>
          <a:xfrm>
            <a:off x="5264303" y="6059199"/>
            <a:ext cx="1984734" cy="338554"/>
          </a:xfrm>
          <a:prstGeom prst="rect">
            <a:avLst/>
          </a:prstGeom>
          <a:noFill/>
        </p:spPr>
        <p:txBody>
          <a:bodyPr wrap="square" rtlCol="0">
            <a:spAutoFit/>
          </a:bodyPr>
          <a:lstStyle/>
          <a:p>
            <a:pPr algn="ctr"/>
            <a:r>
              <a:rPr lang="fr-FR" sz="1600" b="1" dirty="0">
                <a:solidFill>
                  <a:schemeClr val="bg1"/>
                </a:solidFill>
                <a:latin typeface="+mj-lt"/>
              </a:rPr>
              <a:t>START</a:t>
            </a:r>
          </a:p>
        </p:txBody>
      </p:sp>
    </p:spTree>
    <p:custDataLst>
      <p:tags r:id="rId1"/>
    </p:custDataLst>
    <p:extLst>
      <p:ext uri="{BB962C8B-B14F-4D97-AF65-F5344CB8AC3E}">
        <p14:creationId xmlns:p14="http://schemas.microsoft.com/office/powerpoint/2010/main" val="2124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22FB-69CE-42B9-AFDA-38D4629B69CA}"/>
              </a:ext>
            </a:extLst>
          </p:cNvPr>
          <p:cNvSpPr>
            <a:spLocks noGrp="1"/>
          </p:cNvSpPr>
          <p:nvPr>
            <p:ph type="title"/>
          </p:nvPr>
        </p:nvSpPr>
        <p:spPr/>
        <p:txBody>
          <a:bodyPr>
            <a:noAutofit/>
          </a:bodyPr>
          <a:lstStyle/>
          <a:p>
            <a:r>
              <a:rPr lang="fr-FR" dirty="0" err="1"/>
              <a:t>Success</a:t>
            </a:r>
            <a:r>
              <a:rPr lang="fr-FR" dirty="0"/>
              <a:t> </a:t>
            </a:r>
            <a:r>
              <a:rPr lang="fr-FR" dirty="0" err="1"/>
              <a:t>factors</a:t>
            </a:r>
            <a:endParaRPr lang="fr-FR" dirty="0"/>
          </a:p>
        </p:txBody>
      </p:sp>
      <p:sp>
        <p:nvSpPr>
          <p:cNvPr id="22" name="TextBox 21">
            <a:extLst>
              <a:ext uri="{FF2B5EF4-FFF2-40B4-BE49-F238E27FC236}">
                <a16:creationId xmlns:a16="http://schemas.microsoft.com/office/drawing/2014/main" id="{8F9A3281-A598-4190-9C03-9C990308EDCF}"/>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pic>
        <p:nvPicPr>
          <p:cNvPr id="5" name="Image 4">
            <a:extLst>
              <a:ext uri="{FF2B5EF4-FFF2-40B4-BE49-F238E27FC236}">
                <a16:creationId xmlns:a16="http://schemas.microsoft.com/office/drawing/2014/main" id="{27E91DA4-07C0-764A-94EE-9485F688A976}"/>
              </a:ext>
            </a:extLst>
          </p:cNvPr>
          <p:cNvPicPr>
            <a:picLocks noChangeAspect="1"/>
          </p:cNvPicPr>
          <p:nvPr/>
        </p:nvPicPr>
        <p:blipFill>
          <a:blip r:embed="rId3"/>
          <a:stretch>
            <a:fillRect/>
          </a:stretch>
        </p:blipFill>
        <p:spPr>
          <a:xfrm>
            <a:off x="4463838" y="1744582"/>
            <a:ext cx="7720355" cy="4456253"/>
          </a:xfrm>
          <a:prstGeom prst="rect">
            <a:avLst/>
          </a:prstGeom>
        </p:spPr>
      </p:pic>
      <p:sp>
        <p:nvSpPr>
          <p:cNvPr id="6" name="Rectangle 5">
            <a:extLst>
              <a:ext uri="{FF2B5EF4-FFF2-40B4-BE49-F238E27FC236}">
                <a16:creationId xmlns:a16="http://schemas.microsoft.com/office/drawing/2014/main" id="{46DC7ED4-BB07-5441-A976-C110BE8FD481}"/>
              </a:ext>
            </a:extLst>
          </p:cNvPr>
          <p:cNvSpPr/>
          <p:nvPr/>
        </p:nvSpPr>
        <p:spPr>
          <a:xfrm>
            <a:off x="322163" y="2286245"/>
            <a:ext cx="3828453" cy="1815882"/>
          </a:xfrm>
          <a:prstGeom prst="rect">
            <a:avLst/>
          </a:prstGeom>
        </p:spPr>
        <p:txBody>
          <a:bodyPr wrap="square">
            <a:spAutoFit/>
          </a:bodyPr>
          <a:lstStyle/>
          <a:p>
            <a:pPr marL="285750" indent="-285750" algn="just">
              <a:buFont typeface="Courier New" panose="02070309020205020404" pitchFamily="49" charset="0"/>
              <a:buChar char="o"/>
            </a:pPr>
            <a:r>
              <a:rPr lang="en-US" sz="1600" dirty="0">
                <a:latin typeface="Encode Sans" pitchFamily="2" charset="0"/>
              </a:rPr>
              <a:t>Planning how to follow up the vehicle delivery enables you to </a:t>
            </a:r>
            <a:r>
              <a:rPr lang="fr-BE" sz="1600" b="1" dirty="0" err="1">
                <a:solidFill>
                  <a:srgbClr val="243782"/>
                </a:solidFill>
                <a:latin typeface="Encode Sans" pitchFamily="2" charset="0"/>
              </a:rPr>
              <a:t>maintain</a:t>
            </a:r>
            <a:r>
              <a:rPr lang="fr-BE" sz="1600" b="1" dirty="0">
                <a:solidFill>
                  <a:srgbClr val="243782"/>
                </a:solidFill>
                <a:latin typeface="Encode Sans" pitchFamily="2" charset="0"/>
              </a:rPr>
              <a:t> a warm </a:t>
            </a:r>
            <a:r>
              <a:rPr lang="fr-BE" sz="1600" b="1" dirty="0" err="1">
                <a:solidFill>
                  <a:srgbClr val="243782"/>
                </a:solidFill>
                <a:latin typeface="Encode Sans" pitchFamily="2" charset="0"/>
              </a:rPr>
              <a:t>relationship</a:t>
            </a:r>
            <a:r>
              <a:rPr lang="fr-BE" sz="1600" b="1" dirty="0">
                <a:solidFill>
                  <a:srgbClr val="243782"/>
                </a:solidFill>
                <a:latin typeface="Encode Sans" pitchFamily="2" charset="0"/>
              </a:rPr>
              <a:t> </a:t>
            </a:r>
            <a:r>
              <a:rPr lang="en-US" sz="1600" dirty="0">
                <a:latin typeface="Encode Sans" pitchFamily="2" charset="0"/>
              </a:rPr>
              <a:t>with your B2B customers.</a:t>
            </a:r>
            <a:endParaRPr lang="fr-BE" sz="1600" dirty="0">
              <a:latin typeface="Encode Sans" pitchFamily="2" charset="0"/>
            </a:endParaRPr>
          </a:p>
          <a:p>
            <a:pPr marL="285750" indent="-285750" algn="just">
              <a:buFont typeface="Courier New" panose="02070309020205020404" pitchFamily="49" charset="0"/>
              <a:buChar char="o"/>
            </a:pPr>
            <a:r>
              <a:rPr lang="en-US" sz="1600" dirty="0">
                <a:latin typeface="Encode Sans" pitchFamily="2" charset="0"/>
              </a:rPr>
              <a:t>This increases your chances of </a:t>
            </a:r>
            <a:r>
              <a:rPr lang="en-US" sz="1600" b="1" dirty="0">
                <a:solidFill>
                  <a:srgbClr val="243782"/>
                </a:solidFill>
                <a:latin typeface="Encode Sans" pitchFamily="2" charset="0"/>
              </a:rPr>
              <a:t>keeping</a:t>
            </a:r>
            <a:r>
              <a:rPr lang="en-US" sz="1600" dirty="0">
                <a:latin typeface="Encode Sans" pitchFamily="2" charset="0"/>
              </a:rPr>
              <a:t> these customers </a:t>
            </a:r>
            <a:r>
              <a:rPr lang="en-US" sz="1600" b="1" dirty="0">
                <a:solidFill>
                  <a:srgbClr val="243782"/>
                </a:solidFill>
                <a:latin typeface="Encode Sans" pitchFamily="2" charset="0"/>
              </a:rPr>
              <a:t>loyal</a:t>
            </a:r>
            <a:r>
              <a:rPr lang="en-US" sz="1600" dirty="0">
                <a:latin typeface="Encode Sans" pitchFamily="2" charset="0"/>
              </a:rPr>
              <a:t> in the long term.</a:t>
            </a:r>
            <a:endParaRPr lang="fr-BE" sz="1600" dirty="0">
              <a:latin typeface="Encode Sans" pitchFamily="2" charset="0"/>
            </a:endParaRPr>
          </a:p>
        </p:txBody>
      </p:sp>
      <p:sp>
        <p:nvSpPr>
          <p:cNvPr id="9" name="TextBox 8">
            <a:extLst>
              <a:ext uri="{FF2B5EF4-FFF2-40B4-BE49-F238E27FC236}">
                <a16:creationId xmlns:a16="http://schemas.microsoft.com/office/drawing/2014/main" id="{EEC44FAA-1168-4F6A-8E84-F5753341C380}"/>
              </a:ext>
            </a:extLst>
          </p:cNvPr>
          <p:cNvSpPr txBox="1"/>
          <p:nvPr/>
        </p:nvSpPr>
        <p:spPr>
          <a:xfrm>
            <a:off x="140795" y="818463"/>
            <a:ext cx="9859735" cy="369332"/>
          </a:xfrm>
          <a:prstGeom prst="rect">
            <a:avLst/>
          </a:prstGeom>
          <a:noFill/>
        </p:spPr>
        <p:txBody>
          <a:bodyPr wrap="square" rtlCol="0">
            <a:spAutoFit/>
          </a:bodyPr>
          <a:lstStyle/>
          <a:p>
            <a:r>
              <a:rPr lang="en-US" b="1" dirty="0">
                <a:solidFill>
                  <a:srgbClr val="243782"/>
                </a:solidFill>
                <a:latin typeface="Encode Sans" pitchFamily="2" charset="0"/>
              </a:rPr>
              <a:t>Staying in contact with your customers: a key factor in your retention strategy.</a:t>
            </a:r>
          </a:p>
        </p:txBody>
      </p:sp>
      <p:sp>
        <p:nvSpPr>
          <p:cNvPr id="8" name="CasellaDiTesto 7">
            <a:extLst>
              <a:ext uri="{FF2B5EF4-FFF2-40B4-BE49-F238E27FC236}">
                <a16:creationId xmlns:a16="http://schemas.microsoft.com/office/drawing/2014/main" id="{B11D916D-486F-443C-B6D5-E1699353E94C}"/>
              </a:ext>
            </a:extLst>
          </p:cNvPr>
          <p:cNvSpPr txBox="1"/>
          <p:nvPr/>
        </p:nvSpPr>
        <p:spPr>
          <a:xfrm rot="16200000">
            <a:off x="3915386" y="3627440"/>
            <a:ext cx="123240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CONTACT STATUS</a:t>
            </a:r>
            <a:endParaRPr lang="it-IT" sz="1000" dirty="0">
              <a:solidFill>
                <a:prstClr val="black"/>
              </a:solidFill>
              <a:latin typeface="Microsoft Sans Serif" panose="020B0604020202020204" pitchFamily="34" charset="0"/>
            </a:endParaRPr>
          </a:p>
        </p:txBody>
      </p:sp>
      <p:sp>
        <p:nvSpPr>
          <p:cNvPr id="11" name="CasellaDiTesto 10">
            <a:extLst>
              <a:ext uri="{FF2B5EF4-FFF2-40B4-BE49-F238E27FC236}">
                <a16:creationId xmlns:a16="http://schemas.microsoft.com/office/drawing/2014/main" id="{A4EA81A3-627D-137B-D78D-B5CDAC7233FE}"/>
              </a:ext>
            </a:extLst>
          </p:cNvPr>
          <p:cNvSpPr txBox="1"/>
          <p:nvPr/>
        </p:nvSpPr>
        <p:spPr>
          <a:xfrm rot="18707774">
            <a:off x="4995438" y="2594269"/>
            <a:ext cx="54368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OFFER</a:t>
            </a:r>
            <a:endParaRPr lang="it-IT" sz="100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7C692F75-91C0-47BB-214A-C7F501F2CCD6}"/>
              </a:ext>
            </a:extLst>
          </p:cNvPr>
          <p:cNvSpPr txBox="1"/>
          <p:nvPr/>
        </p:nvSpPr>
        <p:spPr>
          <a:xfrm rot="18840000">
            <a:off x="5316114" y="2485488"/>
            <a:ext cx="1255524"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TEST DRIVE</a:t>
            </a:r>
            <a:endParaRPr lang="it-IT" sz="1000" dirty="0">
              <a:solidFill>
                <a:prstClr val="black"/>
              </a:solidFill>
              <a:latin typeface="Microsoft Sans Serif" panose="020B0604020202020204" pitchFamily="34" charset="0"/>
            </a:endParaRPr>
          </a:p>
        </p:txBody>
      </p:sp>
      <p:sp>
        <p:nvSpPr>
          <p:cNvPr id="16" name="CasellaDiTesto 15">
            <a:extLst>
              <a:ext uri="{FF2B5EF4-FFF2-40B4-BE49-F238E27FC236}">
                <a16:creationId xmlns:a16="http://schemas.microsoft.com/office/drawing/2014/main" id="{10F21F5C-6B60-5087-9DC5-BC5271477A24}"/>
              </a:ext>
            </a:extLst>
          </p:cNvPr>
          <p:cNvSpPr txBox="1"/>
          <p:nvPr/>
        </p:nvSpPr>
        <p:spPr>
          <a:xfrm rot="18840000">
            <a:off x="5719632" y="2293043"/>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FOLLOW-UP CONTACT</a:t>
            </a:r>
            <a:endParaRPr lang="it-IT" sz="1000" dirty="0">
              <a:solidFill>
                <a:prstClr val="black"/>
              </a:solidFill>
              <a:latin typeface="Microsoft Sans Serif" panose="020B0604020202020204" pitchFamily="34" charset="0"/>
            </a:endParaRPr>
          </a:p>
        </p:txBody>
      </p:sp>
      <p:sp>
        <p:nvSpPr>
          <p:cNvPr id="18" name="CasellaDiTesto 17">
            <a:extLst>
              <a:ext uri="{FF2B5EF4-FFF2-40B4-BE49-F238E27FC236}">
                <a16:creationId xmlns:a16="http://schemas.microsoft.com/office/drawing/2014/main" id="{F7E8C59E-06C4-852F-DFE8-F75F2CC9973F}"/>
              </a:ext>
            </a:extLst>
          </p:cNvPr>
          <p:cNvSpPr txBox="1"/>
          <p:nvPr/>
        </p:nvSpPr>
        <p:spPr>
          <a:xfrm rot="18840000">
            <a:off x="6247933" y="2367544"/>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PURCHASE ORDER</a:t>
            </a:r>
            <a:endParaRPr lang="it-IT" sz="1000" dirty="0">
              <a:solidFill>
                <a:prstClr val="black"/>
              </a:solidFill>
              <a:latin typeface="Microsoft Sans Serif" panose="020B0604020202020204" pitchFamily="34" charset="0"/>
            </a:endParaRPr>
          </a:p>
        </p:txBody>
      </p:sp>
      <p:sp>
        <p:nvSpPr>
          <p:cNvPr id="20" name="CasellaDiTesto 19">
            <a:extLst>
              <a:ext uri="{FF2B5EF4-FFF2-40B4-BE49-F238E27FC236}">
                <a16:creationId xmlns:a16="http://schemas.microsoft.com/office/drawing/2014/main" id="{F415F905-C29E-86FE-4332-41F53311E2A2}"/>
              </a:ext>
            </a:extLst>
          </p:cNvPr>
          <p:cNvSpPr txBox="1"/>
          <p:nvPr/>
        </p:nvSpPr>
        <p:spPr>
          <a:xfrm rot="18840000">
            <a:off x="7112716" y="2540777"/>
            <a:ext cx="80386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DELIVERY</a:t>
            </a:r>
            <a:endParaRPr lang="it-IT" sz="1000" dirty="0">
              <a:solidFill>
                <a:prstClr val="black"/>
              </a:solidFill>
              <a:latin typeface="Microsoft Sans Serif" panose="020B0604020202020204" pitchFamily="34" charset="0"/>
            </a:endParaRPr>
          </a:p>
        </p:txBody>
      </p:sp>
      <p:sp>
        <p:nvSpPr>
          <p:cNvPr id="24" name="CasellaDiTesto 23">
            <a:extLst>
              <a:ext uri="{FF2B5EF4-FFF2-40B4-BE49-F238E27FC236}">
                <a16:creationId xmlns:a16="http://schemas.microsoft.com/office/drawing/2014/main" id="{5E32830D-979C-C4E1-D630-62309903E71D}"/>
              </a:ext>
            </a:extLst>
          </p:cNvPr>
          <p:cNvSpPr txBox="1"/>
          <p:nvPr/>
        </p:nvSpPr>
        <p:spPr>
          <a:xfrm rot="18840000">
            <a:off x="10054391" y="2304653"/>
            <a:ext cx="1181292" cy="380480"/>
          </a:xfrm>
          <a:prstGeom prst="rect">
            <a:avLst/>
          </a:prstGeom>
          <a:solidFill>
            <a:schemeClr val="bg1"/>
          </a:solidFill>
        </p:spPr>
        <p:txBody>
          <a:bodyPr wrap="square" lIns="18000" tIns="36000" rIns="18000" bIns="36000">
            <a:spAutoFit/>
          </a:bodyPr>
          <a:lstStyle/>
          <a:p>
            <a:r>
              <a:rPr lang="it-IT" sz="1000" dirty="0">
                <a:solidFill>
                  <a:srgbClr val="272B35"/>
                </a:solidFill>
                <a:latin typeface="Encode Sans Medium" pitchFamily="2" charset="0"/>
              </a:rPr>
              <a:t>RENEWAL </a:t>
            </a:r>
          </a:p>
          <a:p>
            <a:r>
              <a:rPr lang="it-IT" sz="1000" dirty="0">
                <a:solidFill>
                  <a:srgbClr val="272B35"/>
                </a:solidFill>
                <a:latin typeface="Encode Sans Medium" pitchFamily="2" charset="0"/>
              </a:rPr>
              <a:t>CONTACT</a:t>
            </a:r>
            <a:endParaRPr lang="it-IT" sz="1000" dirty="0">
              <a:solidFill>
                <a:prstClr val="black"/>
              </a:solidFill>
              <a:latin typeface="Microsoft Sans Serif" panose="020B0604020202020204" pitchFamily="34" charset="0"/>
            </a:endParaRPr>
          </a:p>
        </p:txBody>
      </p:sp>
      <p:sp>
        <p:nvSpPr>
          <p:cNvPr id="26" name="CasellaDiTesto 25">
            <a:extLst>
              <a:ext uri="{FF2B5EF4-FFF2-40B4-BE49-F238E27FC236}">
                <a16:creationId xmlns:a16="http://schemas.microsoft.com/office/drawing/2014/main" id="{266B38A4-ECE0-C4A4-9A0B-0E7057DF8EC9}"/>
              </a:ext>
            </a:extLst>
          </p:cNvPr>
          <p:cNvSpPr txBox="1"/>
          <p:nvPr/>
        </p:nvSpPr>
        <p:spPr>
          <a:xfrm rot="18840000">
            <a:off x="10988059" y="2256392"/>
            <a:ext cx="1181292" cy="380480"/>
          </a:xfrm>
          <a:prstGeom prst="rect">
            <a:avLst/>
          </a:prstGeom>
          <a:solidFill>
            <a:schemeClr val="bg1"/>
          </a:solidFill>
        </p:spPr>
        <p:txBody>
          <a:bodyPr wrap="square" lIns="18000" tIns="36000" rIns="18000" bIns="36000">
            <a:spAutoFit/>
          </a:bodyPr>
          <a:lstStyle/>
          <a:p>
            <a:r>
              <a:rPr lang="it-IT" sz="1000">
                <a:solidFill>
                  <a:srgbClr val="272B35"/>
                </a:solidFill>
                <a:latin typeface="Encode Sans Medium" pitchFamily="2" charset="0"/>
              </a:rPr>
              <a:t>RENEWAL </a:t>
            </a:r>
          </a:p>
          <a:p>
            <a:r>
              <a:rPr lang="it-IT" sz="1000">
                <a:solidFill>
                  <a:srgbClr val="272B35"/>
                </a:solidFill>
                <a:latin typeface="Encode Sans Medium" pitchFamily="2" charset="0"/>
              </a:rPr>
              <a:t>DATE</a:t>
            </a:r>
            <a:endParaRPr lang="it-IT" sz="1000" dirty="0">
              <a:solidFill>
                <a:prstClr val="black"/>
              </a:solidFill>
              <a:latin typeface="Microsoft Sans Serif" panose="020B0604020202020204" pitchFamily="34" charset="0"/>
            </a:endParaRPr>
          </a:p>
        </p:txBody>
      </p:sp>
      <p:sp>
        <p:nvSpPr>
          <p:cNvPr id="28" name="CasellaDiTesto 27">
            <a:extLst>
              <a:ext uri="{FF2B5EF4-FFF2-40B4-BE49-F238E27FC236}">
                <a16:creationId xmlns:a16="http://schemas.microsoft.com/office/drawing/2014/main" id="{70CDDF1F-301F-CB8F-0442-8AB9185A8324}"/>
              </a:ext>
            </a:extLst>
          </p:cNvPr>
          <p:cNvSpPr txBox="1"/>
          <p:nvPr/>
        </p:nvSpPr>
        <p:spPr>
          <a:xfrm>
            <a:off x="10906057" y="5942300"/>
            <a:ext cx="54368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TIME</a:t>
            </a:r>
            <a:endParaRPr lang="it-IT" sz="1000" dirty="0">
              <a:solidFill>
                <a:prstClr val="black"/>
              </a:solidFill>
              <a:latin typeface="Microsoft Sans Serif" panose="020B0604020202020204" pitchFamily="34" charset="0"/>
            </a:endParaRPr>
          </a:p>
        </p:txBody>
      </p:sp>
      <p:sp>
        <p:nvSpPr>
          <p:cNvPr id="4" name="Rectangle 3">
            <a:extLst>
              <a:ext uri="{FF2B5EF4-FFF2-40B4-BE49-F238E27FC236}">
                <a16:creationId xmlns:a16="http://schemas.microsoft.com/office/drawing/2014/main" id="{22E6641A-DE5B-4867-AEF6-6B39651EA0A5}"/>
              </a:ext>
            </a:extLst>
          </p:cNvPr>
          <p:cNvSpPr/>
          <p:nvPr/>
        </p:nvSpPr>
        <p:spPr>
          <a:xfrm>
            <a:off x="4300609" y="1626215"/>
            <a:ext cx="7720355" cy="4456253"/>
          </a:xfrm>
          <a:prstGeom prst="rect">
            <a:avLst/>
          </a:prstGeom>
          <a:solidFill>
            <a:schemeClr val="bg1">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rme libre : forme 19">
            <a:extLst>
              <a:ext uri="{FF2B5EF4-FFF2-40B4-BE49-F238E27FC236}">
                <a16:creationId xmlns:a16="http://schemas.microsoft.com/office/drawing/2014/main" id="{78DEC865-29B6-4DF3-A804-AFF1F340C8AC}"/>
              </a:ext>
            </a:extLst>
          </p:cNvPr>
          <p:cNvSpPr/>
          <p:nvPr/>
        </p:nvSpPr>
        <p:spPr>
          <a:xfrm>
            <a:off x="7293999" y="4102993"/>
            <a:ext cx="4076577" cy="1271617"/>
          </a:xfrm>
          <a:custGeom>
            <a:avLst/>
            <a:gdLst>
              <a:gd name="connsiteX0" fmla="*/ 0 w 3162300"/>
              <a:gd name="connsiteY0" fmla="*/ 0 h 982980"/>
              <a:gd name="connsiteX1" fmla="*/ 1028700 w 3162300"/>
              <a:gd name="connsiteY1" fmla="*/ 982980 h 982980"/>
              <a:gd name="connsiteX2" fmla="*/ 2087880 w 3162300"/>
              <a:gd name="connsiteY2" fmla="*/ 982980 h 982980"/>
              <a:gd name="connsiteX3" fmla="*/ 3162300 w 3162300"/>
              <a:gd name="connsiteY3" fmla="*/ 30480 h 982980"/>
              <a:gd name="connsiteX4" fmla="*/ 2636520 w 3162300"/>
              <a:gd name="connsiteY4" fmla="*/ 137160 h 982980"/>
              <a:gd name="connsiteX5" fmla="*/ 2110740 w 3162300"/>
              <a:gd name="connsiteY5" fmla="*/ 15240 h 982980"/>
              <a:gd name="connsiteX6" fmla="*/ 1752600 w 3162300"/>
              <a:gd name="connsiteY6" fmla="*/ 220980 h 982980"/>
              <a:gd name="connsiteX7" fmla="*/ 1173480 w 3162300"/>
              <a:gd name="connsiteY7" fmla="*/ 53340 h 982980"/>
              <a:gd name="connsiteX8" fmla="*/ 685800 w 3162300"/>
              <a:gd name="connsiteY8" fmla="*/ 213360 h 982980"/>
              <a:gd name="connsiteX9" fmla="*/ 350520 w 3162300"/>
              <a:gd name="connsiteY9" fmla="*/ 83820 h 982980"/>
              <a:gd name="connsiteX10" fmla="*/ 0 w 3162300"/>
              <a:gd name="connsiteY10" fmla="*/ 0 h 982980"/>
              <a:gd name="connsiteX0" fmla="*/ 0 w 3162300"/>
              <a:gd name="connsiteY0" fmla="*/ 0 h 982980"/>
              <a:gd name="connsiteX1" fmla="*/ 1028700 w 3162300"/>
              <a:gd name="connsiteY1" fmla="*/ 982980 h 982980"/>
              <a:gd name="connsiteX2" fmla="*/ 2087880 w 3162300"/>
              <a:gd name="connsiteY2" fmla="*/ 982980 h 982980"/>
              <a:gd name="connsiteX3" fmla="*/ 3162300 w 3162300"/>
              <a:gd name="connsiteY3" fmla="*/ 30480 h 982980"/>
              <a:gd name="connsiteX4" fmla="*/ 2636520 w 3162300"/>
              <a:gd name="connsiteY4" fmla="*/ 137160 h 982980"/>
              <a:gd name="connsiteX5" fmla="*/ 2110740 w 3162300"/>
              <a:gd name="connsiteY5" fmla="*/ 15240 h 982980"/>
              <a:gd name="connsiteX6" fmla="*/ 1752600 w 3162300"/>
              <a:gd name="connsiteY6" fmla="*/ 220980 h 982980"/>
              <a:gd name="connsiteX7" fmla="*/ 1173480 w 3162300"/>
              <a:gd name="connsiteY7" fmla="*/ 53340 h 982980"/>
              <a:gd name="connsiteX8" fmla="*/ 685800 w 3162300"/>
              <a:gd name="connsiteY8" fmla="*/ 213360 h 982980"/>
              <a:gd name="connsiteX9" fmla="*/ 350520 w 3162300"/>
              <a:gd name="connsiteY9" fmla="*/ 83820 h 982980"/>
              <a:gd name="connsiteX10" fmla="*/ 0 w 3162300"/>
              <a:gd name="connsiteY10" fmla="*/ 0 h 982980"/>
              <a:gd name="connsiteX0" fmla="*/ 0 w 3157382"/>
              <a:gd name="connsiteY0" fmla="*/ 0 h 982980"/>
              <a:gd name="connsiteX1" fmla="*/ 1028700 w 3157382"/>
              <a:gd name="connsiteY1" fmla="*/ 982980 h 982980"/>
              <a:gd name="connsiteX2" fmla="*/ 2087880 w 3157382"/>
              <a:gd name="connsiteY2" fmla="*/ 982980 h 982980"/>
              <a:gd name="connsiteX3" fmla="*/ 3157382 w 3157382"/>
              <a:gd name="connsiteY3" fmla="*/ 15754 h 982980"/>
              <a:gd name="connsiteX4" fmla="*/ 2636520 w 3157382"/>
              <a:gd name="connsiteY4" fmla="*/ 137160 h 982980"/>
              <a:gd name="connsiteX5" fmla="*/ 2110740 w 3157382"/>
              <a:gd name="connsiteY5" fmla="*/ 15240 h 982980"/>
              <a:gd name="connsiteX6" fmla="*/ 1752600 w 3157382"/>
              <a:gd name="connsiteY6" fmla="*/ 220980 h 982980"/>
              <a:gd name="connsiteX7" fmla="*/ 1173480 w 3157382"/>
              <a:gd name="connsiteY7" fmla="*/ 53340 h 982980"/>
              <a:gd name="connsiteX8" fmla="*/ 685800 w 3157382"/>
              <a:gd name="connsiteY8" fmla="*/ 213360 h 982980"/>
              <a:gd name="connsiteX9" fmla="*/ 350520 w 3157382"/>
              <a:gd name="connsiteY9" fmla="*/ 83820 h 982980"/>
              <a:gd name="connsiteX10" fmla="*/ 0 w 3157382"/>
              <a:gd name="connsiteY10" fmla="*/ 0 h 98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382" h="982980">
                <a:moveTo>
                  <a:pt x="0" y="0"/>
                </a:moveTo>
                <a:lnTo>
                  <a:pt x="1028700" y="982980"/>
                </a:lnTo>
                <a:lnTo>
                  <a:pt x="2087880" y="982980"/>
                </a:lnTo>
                <a:lnTo>
                  <a:pt x="3157382" y="15754"/>
                </a:lnTo>
                <a:lnTo>
                  <a:pt x="2636520" y="137160"/>
                </a:lnTo>
                <a:lnTo>
                  <a:pt x="2110740" y="15240"/>
                </a:lnTo>
                <a:lnTo>
                  <a:pt x="1752600" y="220980"/>
                </a:lnTo>
                <a:lnTo>
                  <a:pt x="1173480" y="53340"/>
                </a:lnTo>
                <a:lnTo>
                  <a:pt x="685800" y="213360"/>
                </a:lnTo>
                <a:lnTo>
                  <a:pt x="350520" y="83820"/>
                </a:lnTo>
                <a:lnTo>
                  <a:pt x="0" y="0"/>
                </a:lnTo>
                <a:close/>
              </a:path>
            </a:pathLst>
          </a:custGeom>
          <a:gradFill flip="none" rotWithShape="1">
            <a:gsLst>
              <a:gs pos="0">
                <a:srgbClr val="002060"/>
              </a:gs>
              <a:gs pos="47000">
                <a:schemeClr val="accent4"/>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3" name="TextBox 2">
            <a:extLst>
              <a:ext uri="{FF2B5EF4-FFF2-40B4-BE49-F238E27FC236}">
                <a16:creationId xmlns:a16="http://schemas.microsoft.com/office/drawing/2014/main" id="{20FCAA56-6E22-5CC4-C173-1CF75245CB88}"/>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Tree>
    <p:custDataLst>
      <p:tags r:id="rId1"/>
    </p:custDataLst>
    <p:extLst>
      <p:ext uri="{BB962C8B-B14F-4D97-AF65-F5344CB8AC3E}">
        <p14:creationId xmlns:p14="http://schemas.microsoft.com/office/powerpoint/2010/main" val="3153562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F9A3281-A598-4190-9C03-9C990308EDCF}"/>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5" name="ZoneTexte 4">
            <a:extLst>
              <a:ext uri="{FF2B5EF4-FFF2-40B4-BE49-F238E27FC236}">
                <a16:creationId xmlns:a16="http://schemas.microsoft.com/office/drawing/2014/main" id="{1C154F54-EAB8-9647-9088-C7565A68E7B1}"/>
              </a:ext>
            </a:extLst>
          </p:cNvPr>
          <p:cNvSpPr txBox="1"/>
          <p:nvPr/>
        </p:nvSpPr>
        <p:spPr>
          <a:xfrm>
            <a:off x="5863257" y="2381095"/>
            <a:ext cx="5502833"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Encode Sans" pitchFamily="2" charset="0"/>
              </a:rPr>
              <a:t>How does global selling structure </a:t>
            </a:r>
            <a:r>
              <a:rPr lang="en-US" sz="1600" strike="sngStrike" dirty="0">
                <a:latin typeface="Encode Sans" pitchFamily="2" charset="0"/>
              </a:rPr>
              <a:t>to</a:t>
            </a:r>
            <a:r>
              <a:rPr lang="en-US" sz="1600" dirty="0">
                <a:latin typeface="Encode Sans" pitchFamily="2" charset="0"/>
              </a:rPr>
              <a:t> the retention process?</a:t>
            </a:r>
          </a:p>
          <a:p>
            <a:pPr marL="285750" indent="-285750">
              <a:buFont typeface="Arial" panose="020B0604020202020204" pitchFamily="34" charset="0"/>
              <a:buChar char="•"/>
            </a:pPr>
            <a:r>
              <a:rPr lang="en-US" sz="1600" dirty="0">
                <a:latin typeface="Encode Sans" pitchFamily="2" charset="0"/>
              </a:rPr>
              <a:t>What tools do you have and what opportunities should be grasped to follow up customers effectively?</a:t>
            </a:r>
            <a:endParaRPr lang="fr-BE" sz="1600" dirty="0">
              <a:latin typeface="Encode Sans" pitchFamily="2" charset="0"/>
            </a:endParaRPr>
          </a:p>
          <a:p>
            <a:endParaRPr lang="fr-BE" sz="1600" b="1" dirty="0">
              <a:latin typeface="Encode Sans" pitchFamily="2" charset="0"/>
            </a:endParaRPr>
          </a:p>
          <a:p>
            <a:endParaRPr lang="fr-BE" sz="1600" b="1" dirty="0">
              <a:latin typeface="Encode Sans" pitchFamily="2" charset="0"/>
            </a:endParaRPr>
          </a:p>
          <a:p>
            <a:r>
              <a:rPr lang="en-US" sz="1600" b="1" dirty="0">
                <a:latin typeface="Encode Sans" pitchFamily="2" charset="0"/>
              </a:rPr>
              <a:t>We’ll be looking at that in the rest of this module…</a:t>
            </a:r>
            <a:endParaRPr lang="fr-BE" sz="1600" b="1" dirty="0">
              <a:latin typeface="Encode Sans" pitchFamily="2" charset="0"/>
            </a:endParaRPr>
          </a:p>
        </p:txBody>
      </p:sp>
      <p:sp>
        <p:nvSpPr>
          <p:cNvPr id="6" name="TextBox 1">
            <a:extLst>
              <a:ext uri="{FF2B5EF4-FFF2-40B4-BE49-F238E27FC236}">
                <a16:creationId xmlns:a16="http://schemas.microsoft.com/office/drawing/2014/main" id="{380455F7-785F-8E48-A2BE-41D3870D0F13}"/>
              </a:ext>
            </a:extLst>
          </p:cNvPr>
          <p:cNvSpPr txBox="1"/>
          <p:nvPr/>
        </p:nvSpPr>
        <p:spPr>
          <a:xfrm>
            <a:off x="5784599" y="1893799"/>
            <a:ext cx="5581491" cy="369332"/>
          </a:xfrm>
          <a:prstGeom prst="rect">
            <a:avLst/>
          </a:prstGeom>
          <a:noFill/>
        </p:spPr>
        <p:txBody>
          <a:bodyPr wrap="square" rtlCol="0">
            <a:spAutoFit/>
          </a:bodyPr>
          <a:lstStyle/>
          <a:p>
            <a:r>
              <a:rPr lang="fr-BE" b="1" dirty="0" err="1">
                <a:solidFill>
                  <a:srgbClr val="243782"/>
                </a:solidFill>
                <a:latin typeface="Encode Sans" pitchFamily="2" charset="0"/>
              </a:rPr>
              <a:t>Satisfied</a:t>
            </a:r>
            <a:r>
              <a:rPr lang="fr-BE" b="1" dirty="0">
                <a:solidFill>
                  <a:srgbClr val="243782"/>
                </a:solidFill>
                <a:latin typeface="Encode Sans" pitchFamily="2" charset="0"/>
              </a:rPr>
              <a:t> </a:t>
            </a:r>
            <a:r>
              <a:rPr lang="fr-BE" b="1" dirty="0" err="1">
                <a:solidFill>
                  <a:srgbClr val="243782"/>
                </a:solidFill>
                <a:latin typeface="Encode Sans" pitchFamily="2" charset="0"/>
              </a:rPr>
              <a:t>customers</a:t>
            </a:r>
            <a:r>
              <a:rPr lang="fr-BE" b="1" dirty="0">
                <a:solidFill>
                  <a:srgbClr val="243782"/>
                </a:solidFill>
                <a:latin typeface="Encode Sans" pitchFamily="2" charset="0"/>
              </a:rPr>
              <a:t> = Loyal </a:t>
            </a:r>
            <a:r>
              <a:rPr lang="fr-BE" b="1" dirty="0" err="1">
                <a:solidFill>
                  <a:srgbClr val="243782"/>
                </a:solidFill>
                <a:latin typeface="Encode Sans" pitchFamily="2" charset="0"/>
              </a:rPr>
              <a:t>customers</a:t>
            </a:r>
            <a:endParaRPr lang="fr-BE" b="1" dirty="0">
              <a:solidFill>
                <a:srgbClr val="243782"/>
              </a:solidFill>
              <a:latin typeface="Encode Sans" pitchFamily="2" charset="0"/>
            </a:endParaRPr>
          </a:p>
        </p:txBody>
      </p:sp>
      <p:pic>
        <p:nvPicPr>
          <p:cNvPr id="7" name="Picture 6" descr="Diagram&#10;&#10;Description automatically generated">
            <a:extLst>
              <a:ext uri="{FF2B5EF4-FFF2-40B4-BE49-F238E27FC236}">
                <a16:creationId xmlns:a16="http://schemas.microsoft.com/office/drawing/2014/main" id="{EF5AF125-D4AE-4728-84DF-E43A3F86122D}"/>
              </a:ext>
            </a:extLst>
          </p:cNvPr>
          <p:cNvPicPr>
            <a:picLocks noChangeAspect="1"/>
          </p:cNvPicPr>
          <p:nvPr/>
        </p:nvPicPr>
        <p:blipFill rotWithShape="1">
          <a:blip r:embed="rId3">
            <a:extLst>
              <a:ext uri="{28A0092B-C50C-407E-A947-70E740481C1C}">
                <a14:useLocalDpi xmlns:a14="http://schemas.microsoft.com/office/drawing/2010/main" val="0"/>
              </a:ext>
            </a:extLst>
          </a:blip>
          <a:srcRect l="10357" r="18934"/>
          <a:stretch/>
        </p:blipFill>
        <p:spPr>
          <a:xfrm>
            <a:off x="140795" y="1675090"/>
            <a:ext cx="5246358" cy="4311650"/>
          </a:xfrm>
          <a:prstGeom prst="rect">
            <a:avLst/>
          </a:prstGeom>
        </p:spPr>
      </p:pic>
      <p:sp>
        <p:nvSpPr>
          <p:cNvPr id="8" name="Title 1">
            <a:extLst>
              <a:ext uri="{FF2B5EF4-FFF2-40B4-BE49-F238E27FC236}">
                <a16:creationId xmlns:a16="http://schemas.microsoft.com/office/drawing/2014/main" id="{54698752-ACC7-7532-DE9C-CA982A88C954}"/>
              </a:ext>
            </a:extLst>
          </p:cNvPr>
          <p:cNvSpPr>
            <a:spLocks noGrp="1"/>
          </p:cNvSpPr>
          <p:nvPr>
            <p:ph type="title"/>
          </p:nvPr>
        </p:nvSpPr>
        <p:spPr>
          <a:xfrm>
            <a:off x="140795" y="134833"/>
            <a:ext cx="7452197" cy="406400"/>
          </a:xfrm>
        </p:spPr>
        <p:txBody>
          <a:bodyPr>
            <a:noAutofit/>
          </a:bodyPr>
          <a:lstStyle/>
          <a:p>
            <a:r>
              <a:rPr lang="fr-FR" dirty="0" err="1"/>
              <a:t>Success</a:t>
            </a:r>
            <a:r>
              <a:rPr lang="fr-FR" dirty="0"/>
              <a:t> </a:t>
            </a:r>
            <a:r>
              <a:rPr lang="fr-FR" dirty="0" err="1"/>
              <a:t>factors</a:t>
            </a:r>
            <a:endParaRPr lang="fr-FR" dirty="0"/>
          </a:p>
        </p:txBody>
      </p:sp>
      <p:sp>
        <p:nvSpPr>
          <p:cNvPr id="2" name="TextBox 2">
            <a:extLst>
              <a:ext uri="{FF2B5EF4-FFF2-40B4-BE49-F238E27FC236}">
                <a16:creationId xmlns:a16="http://schemas.microsoft.com/office/drawing/2014/main" id="{1DBD81E6-4B84-F953-BE2F-4FB6058A5F3C}"/>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Tree>
    <p:custDataLst>
      <p:tags r:id="rId1"/>
    </p:custDataLst>
    <p:extLst>
      <p:ext uri="{BB962C8B-B14F-4D97-AF65-F5344CB8AC3E}">
        <p14:creationId xmlns:p14="http://schemas.microsoft.com/office/powerpoint/2010/main" val="271343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18D004-1787-4F20-BDBA-D57197622058}"/>
              </a:ext>
            </a:extLst>
          </p:cNvPr>
          <p:cNvSpPr txBox="1"/>
          <p:nvPr/>
        </p:nvSpPr>
        <p:spPr>
          <a:xfrm>
            <a:off x="3264720"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268BD8-771D-472C-B0E9-0A07FBD5F5DE}"/>
              </a:ext>
            </a:extLst>
          </p:cNvPr>
          <p:cNvSpPr txBox="1"/>
          <p:nvPr/>
        </p:nvSpPr>
        <p:spPr>
          <a:xfrm>
            <a:off x="3264720" y="1627254"/>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4720" y="2424210"/>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7C87350-8996-4929-AC8C-F525B0ADCC4C}"/>
              </a:ext>
            </a:extLst>
          </p:cNvPr>
          <p:cNvSpPr txBox="1"/>
          <p:nvPr/>
        </p:nvSpPr>
        <p:spPr>
          <a:xfrm>
            <a:off x="3264720" y="3998067"/>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14277"/>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45" name="Image 44">
            <a:extLst>
              <a:ext uri="{FF2B5EF4-FFF2-40B4-BE49-F238E27FC236}">
                <a16:creationId xmlns:a16="http://schemas.microsoft.com/office/drawing/2014/main" id="{266FC107-91C6-D843-878C-78AE8AA976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46" name="Image 45">
            <a:extLst>
              <a:ext uri="{FF2B5EF4-FFF2-40B4-BE49-F238E27FC236}">
                <a16:creationId xmlns:a16="http://schemas.microsoft.com/office/drawing/2014/main" id="{FA61B856-41F8-3144-AF45-845689EB4C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47" name="Picture 2" descr="Le renouvellement du bail commercial">
            <a:extLst>
              <a:ext uri="{FF2B5EF4-FFF2-40B4-BE49-F238E27FC236}">
                <a16:creationId xmlns:a16="http://schemas.microsoft.com/office/drawing/2014/main" id="{4CB6D8DE-3F69-A541-A442-B97D5D45CA4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9ABDEFE3-3D54-41DE-EAAE-7C4F288CB561}"/>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7" name="TextBox 11">
            <a:extLst>
              <a:ext uri="{FF2B5EF4-FFF2-40B4-BE49-F238E27FC236}">
                <a16:creationId xmlns:a16="http://schemas.microsoft.com/office/drawing/2014/main" id="{95A6206B-954C-88AB-B47E-45D376B97A06}"/>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p>
        </p:txBody>
      </p:sp>
      <p:sp>
        <p:nvSpPr>
          <p:cNvPr id="9" name="TextBox 17">
            <a:extLst>
              <a:ext uri="{FF2B5EF4-FFF2-40B4-BE49-F238E27FC236}">
                <a16:creationId xmlns:a16="http://schemas.microsoft.com/office/drawing/2014/main" id="{3BECA159-4636-3F2C-71C0-BD30DF21CB34}"/>
              </a:ext>
            </a:extLst>
          </p:cNvPr>
          <p:cNvSpPr txBox="1"/>
          <p:nvPr/>
        </p:nvSpPr>
        <p:spPr>
          <a:xfrm>
            <a:off x="4078815" y="1750364"/>
            <a:ext cx="5564931" cy="307777"/>
          </a:xfrm>
          <a:prstGeom prst="rect">
            <a:avLst/>
          </a:prstGeom>
          <a:noFill/>
        </p:spPr>
        <p:txBody>
          <a:bodyPr wrap="square">
            <a:spAutoFit/>
          </a:bodyPr>
          <a:lstStyle/>
          <a:p>
            <a:r>
              <a:rPr lang="en-US" sz="1400" b="1" dirty="0">
                <a:solidFill>
                  <a:schemeClr val="bg1"/>
                </a:solidFill>
              </a:rPr>
              <a:t>The global offer at the heart of the retention process</a:t>
            </a:r>
            <a:endParaRPr lang="fr-FR" sz="1400" b="1" dirty="0">
              <a:solidFill>
                <a:schemeClr val="bg1"/>
              </a:solidFill>
            </a:endParaRPr>
          </a:p>
        </p:txBody>
      </p:sp>
      <p:sp>
        <p:nvSpPr>
          <p:cNvPr id="13" name="TextBox 27">
            <a:extLst>
              <a:ext uri="{FF2B5EF4-FFF2-40B4-BE49-F238E27FC236}">
                <a16:creationId xmlns:a16="http://schemas.microsoft.com/office/drawing/2014/main" id="{B34068A1-95C4-8B78-B629-AA6EC79D675F}"/>
              </a:ext>
            </a:extLst>
          </p:cNvPr>
          <p:cNvSpPr txBox="1"/>
          <p:nvPr/>
        </p:nvSpPr>
        <p:spPr>
          <a:xfrm>
            <a:off x="4078815" y="5722537"/>
            <a:ext cx="5564931" cy="307777"/>
          </a:xfrm>
          <a:prstGeom prst="rect">
            <a:avLst/>
          </a:prstGeom>
          <a:noFill/>
        </p:spPr>
        <p:txBody>
          <a:bodyPr wrap="square">
            <a:spAutoFit/>
          </a:bodyPr>
          <a:lstStyle/>
          <a:p>
            <a:r>
              <a:rPr lang="fr-FR" sz="1400" b="1" dirty="0">
                <a:solidFill>
                  <a:schemeClr val="bg1"/>
                </a:solidFill>
              </a:rPr>
              <a:t>Learning </a:t>
            </a:r>
            <a:r>
              <a:rPr lang="fr-FR" sz="1400" b="1" dirty="0" err="1">
                <a:solidFill>
                  <a:schemeClr val="bg1"/>
                </a:solidFill>
              </a:rPr>
              <a:t>assessment</a:t>
            </a:r>
            <a:endParaRPr lang="fr-FR" sz="1400" b="1" dirty="0">
              <a:solidFill>
                <a:schemeClr val="bg1"/>
              </a:solidFill>
            </a:endParaRPr>
          </a:p>
        </p:txBody>
      </p:sp>
      <p:sp>
        <p:nvSpPr>
          <p:cNvPr id="20" name="TextBox 22">
            <a:extLst>
              <a:ext uri="{FF2B5EF4-FFF2-40B4-BE49-F238E27FC236}">
                <a16:creationId xmlns:a16="http://schemas.microsoft.com/office/drawing/2014/main" id="{04142C09-601E-B5AD-E702-7AEFE7F5D8E7}"/>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p>
        </p:txBody>
      </p:sp>
      <p:sp>
        <p:nvSpPr>
          <p:cNvPr id="25" name="TextBox 30">
            <a:extLst>
              <a:ext uri="{FF2B5EF4-FFF2-40B4-BE49-F238E27FC236}">
                <a16:creationId xmlns:a16="http://schemas.microsoft.com/office/drawing/2014/main" id="{6DECDBD7-26A9-3141-F9BB-D899CF0222AF}"/>
              </a:ext>
            </a:extLst>
          </p:cNvPr>
          <p:cNvSpPr txBox="1"/>
          <p:nvPr/>
        </p:nvSpPr>
        <p:spPr>
          <a:xfrm>
            <a:off x="4050741" y="4911255"/>
            <a:ext cx="5564931" cy="307777"/>
          </a:xfrm>
          <a:prstGeom prst="rect">
            <a:avLst/>
          </a:prstGeom>
          <a:noFill/>
        </p:spPr>
        <p:txBody>
          <a:bodyPr wrap="square">
            <a:spAutoFit/>
          </a:bodyPr>
          <a:lstStyle/>
          <a:p>
            <a:r>
              <a:rPr lang="fr-FR" sz="1400" b="1" dirty="0">
                <a:solidFill>
                  <a:schemeClr val="bg1"/>
                </a:solidFill>
              </a:rPr>
              <a:t>Conclusion</a:t>
            </a:r>
          </a:p>
        </p:txBody>
      </p:sp>
      <p:sp>
        <p:nvSpPr>
          <p:cNvPr id="29" name="TextBox 22">
            <a:extLst>
              <a:ext uri="{FF2B5EF4-FFF2-40B4-BE49-F238E27FC236}">
                <a16:creationId xmlns:a16="http://schemas.microsoft.com/office/drawing/2014/main" id="{8414713B-8369-B6C6-C925-F3E007FD20AB}"/>
              </a:ext>
            </a:extLst>
          </p:cNvPr>
          <p:cNvSpPr txBox="1"/>
          <p:nvPr/>
        </p:nvSpPr>
        <p:spPr>
          <a:xfrm>
            <a:off x="4074801" y="4107656"/>
            <a:ext cx="5564931" cy="307777"/>
          </a:xfrm>
          <a:prstGeom prst="rect">
            <a:avLst/>
          </a:prstGeom>
          <a:noFill/>
        </p:spPr>
        <p:txBody>
          <a:bodyPr wrap="square">
            <a:spAutoFit/>
          </a:bodyPr>
          <a:lstStyle/>
          <a:p>
            <a:r>
              <a:rPr lang="fr-FR" sz="1400" b="1" dirty="0" err="1">
                <a:solidFill>
                  <a:schemeClr val="bg1"/>
                </a:solidFill>
              </a:rPr>
              <a:t>Implementing</a:t>
            </a:r>
            <a:r>
              <a:rPr lang="fr-FR" sz="1400" b="1" dirty="0">
                <a:solidFill>
                  <a:schemeClr val="bg1"/>
                </a:solidFill>
              </a:rPr>
              <a:t> </a:t>
            </a:r>
            <a:r>
              <a:rPr lang="fr-FR" sz="1400" b="1" dirty="0" err="1">
                <a:solidFill>
                  <a:schemeClr val="bg1"/>
                </a:solidFill>
              </a:rPr>
              <a:t>your</a:t>
            </a:r>
            <a:r>
              <a:rPr lang="fr-FR" sz="1400" b="1" dirty="0">
                <a:solidFill>
                  <a:schemeClr val="bg1"/>
                </a:solidFill>
              </a:rPr>
              <a:t> </a:t>
            </a:r>
            <a:r>
              <a:rPr lang="fr-FR" sz="1400" b="1" dirty="0" err="1">
                <a:solidFill>
                  <a:schemeClr val="bg1"/>
                </a:solidFill>
              </a:rPr>
              <a:t>retention</a:t>
            </a:r>
            <a:r>
              <a:rPr lang="fr-FR" sz="1400" b="1" dirty="0">
                <a:solidFill>
                  <a:schemeClr val="bg1"/>
                </a:solidFill>
              </a:rPr>
              <a:t> </a:t>
            </a:r>
            <a:r>
              <a:rPr lang="fr-FR" sz="1400" b="1" dirty="0" err="1">
                <a:solidFill>
                  <a:schemeClr val="bg1"/>
                </a:solidFill>
              </a:rPr>
              <a:t>strategy</a:t>
            </a:r>
            <a:endParaRPr lang="fr-FR" sz="1400" b="1" dirty="0">
              <a:solidFill>
                <a:schemeClr val="bg1"/>
              </a:solidFill>
            </a:endParaRPr>
          </a:p>
        </p:txBody>
      </p:sp>
      <p:sp>
        <p:nvSpPr>
          <p:cNvPr id="33" name="TextBox 30">
            <a:extLst>
              <a:ext uri="{FF2B5EF4-FFF2-40B4-BE49-F238E27FC236}">
                <a16:creationId xmlns:a16="http://schemas.microsoft.com/office/drawing/2014/main" id="{2D3567E5-4DE4-FED2-2C00-8C9F4AB03B6C}"/>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p>
        </p:txBody>
      </p:sp>
    </p:spTree>
    <p:custDataLst>
      <p:tags r:id="rId1"/>
    </p:custDataLst>
    <p:extLst>
      <p:ext uri="{BB962C8B-B14F-4D97-AF65-F5344CB8AC3E}">
        <p14:creationId xmlns:p14="http://schemas.microsoft.com/office/powerpoint/2010/main" val="122516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22FB-69CE-42B9-AFDA-38D4629B69CA}"/>
              </a:ext>
            </a:extLst>
          </p:cNvPr>
          <p:cNvSpPr>
            <a:spLocks noGrp="1"/>
          </p:cNvSpPr>
          <p:nvPr>
            <p:ph type="title"/>
          </p:nvPr>
        </p:nvSpPr>
        <p:spPr/>
        <p:txBody>
          <a:bodyPr>
            <a:normAutofit/>
          </a:bodyPr>
          <a:lstStyle/>
          <a:p>
            <a:r>
              <a:rPr lang="en-US" b="1" dirty="0">
                <a:latin typeface="Encode Sans" pitchFamily="2" charset="0"/>
              </a:rPr>
              <a:t>What is the global offer?</a:t>
            </a:r>
            <a:endParaRPr lang="fr-FR" b="1" dirty="0">
              <a:latin typeface="Encode Sans" pitchFamily="2" charset="0"/>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18" name="TextBox 17">
            <a:extLst>
              <a:ext uri="{FF2B5EF4-FFF2-40B4-BE49-F238E27FC236}">
                <a16:creationId xmlns:a16="http://schemas.microsoft.com/office/drawing/2014/main" id="{B32F884E-7F87-4F4A-82C2-560B73DE2CAB}"/>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47" name="ZoneTexte 26">
            <a:extLst>
              <a:ext uri="{FF2B5EF4-FFF2-40B4-BE49-F238E27FC236}">
                <a16:creationId xmlns:a16="http://schemas.microsoft.com/office/drawing/2014/main" id="{EBCA646F-EED0-4383-ACE0-5FA397E1D698}"/>
              </a:ext>
            </a:extLst>
          </p:cNvPr>
          <p:cNvSpPr txBox="1"/>
          <p:nvPr/>
        </p:nvSpPr>
        <p:spPr>
          <a:xfrm>
            <a:off x="9597973" y="2041856"/>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Your</a:t>
            </a:r>
            <a:r>
              <a:rPr lang="fr-BE" b="1" dirty="0">
                <a:solidFill>
                  <a:srgbClr val="243782"/>
                </a:solidFill>
                <a:latin typeface="Encode Sans" pitchFamily="2" charset="0"/>
              </a:rPr>
              <a:t> </a:t>
            </a:r>
            <a:r>
              <a:rPr lang="fr-BE" b="1" dirty="0" err="1">
                <a:solidFill>
                  <a:srgbClr val="243782"/>
                </a:solidFill>
                <a:latin typeface="Encode Sans" pitchFamily="2" charset="0"/>
              </a:rPr>
              <a:t>advice</a:t>
            </a:r>
            <a:endParaRPr lang="fr-BE" b="1" dirty="0">
              <a:solidFill>
                <a:srgbClr val="243782"/>
              </a:solidFill>
              <a:latin typeface="Encode Sans" pitchFamily="2" charset="0"/>
            </a:endParaRPr>
          </a:p>
        </p:txBody>
      </p:sp>
      <p:sp>
        <p:nvSpPr>
          <p:cNvPr id="49" name="TextBox 16">
            <a:extLst>
              <a:ext uri="{FF2B5EF4-FFF2-40B4-BE49-F238E27FC236}">
                <a16:creationId xmlns:a16="http://schemas.microsoft.com/office/drawing/2014/main" id="{D9E6419E-FD9F-2A4C-A40E-6EB581643283}"/>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56" name="ZoneTexte 26">
            <a:extLst>
              <a:ext uri="{FF2B5EF4-FFF2-40B4-BE49-F238E27FC236}">
                <a16:creationId xmlns:a16="http://schemas.microsoft.com/office/drawing/2014/main" id="{2D6CBAF5-ABA9-4A06-8B25-DBC5DC7F196B}"/>
              </a:ext>
            </a:extLst>
          </p:cNvPr>
          <p:cNvSpPr txBox="1"/>
          <p:nvPr/>
        </p:nvSpPr>
        <p:spPr>
          <a:xfrm>
            <a:off x="7498838" y="2005820"/>
            <a:ext cx="1819508" cy="369332"/>
          </a:xfrm>
          <a:prstGeom prst="rect">
            <a:avLst/>
          </a:prstGeom>
          <a:noFill/>
        </p:spPr>
        <p:txBody>
          <a:bodyPr wrap="square" rtlCol="0">
            <a:spAutoFit/>
          </a:bodyPr>
          <a:lstStyle/>
          <a:p>
            <a:pPr algn="ctr"/>
            <a:r>
              <a:rPr lang="fr-BE" b="1" dirty="0">
                <a:solidFill>
                  <a:srgbClr val="243782"/>
                </a:solidFill>
                <a:latin typeface="Encode Sans" pitchFamily="2" charset="0"/>
              </a:rPr>
              <a:t>Services</a:t>
            </a:r>
          </a:p>
        </p:txBody>
      </p:sp>
      <p:sp>
        <p:nvSpPr>
          <p:cNvPr id="57" name="TextBox 56">
            <a:extLst>
              <a:ext uri="{FF2B5EF4-FFF2-40B4-BE49-F238E27FC236}">
                <a16:creationId xmlns:a16="http://schemas.microsoft.com/office/drawing/2014/main" id="{F70F7D11-0C3D-493A-BAA6-6EFBA763784E}"/>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8" name="TextBox 57">
            <a:extLst>
              <a:ext uri="{FF2B5EF4-FFF2-40B4-BE49-F238E27FC236}">
                <a16:creationId xmlns:a16="http://schemas.microsoft.com/office/drawing/2014/main" id="{F4C398BE-0349-4C11-A317-BF2552737E59}"/>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62" name="Rectangle: Rounded Corners 61">
            <a:extLst>
              <a:ext uri="{FF2B5EF4-FFF2-40B4-BE49-F238E27FC236}">
                <a16:creationId xmlns:a16="http://schemas.microsoft.com/office/drawing/2014/main" id="{65749870-35DE-40C7-BA9C-A17563B15A22}"/>
              </a:ext>
            </a:extLst>
          </p:cNvPr>
          <p:cNvSpPr/>
          <p:nvPr/>
        </p:nvSpPr>
        <p:spPr>
          <a:xfrm>
            <a:off x="5222849" y="2036594"/>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ZoneTexte 25">
            <a:extLst>
              <a:ext uri="{FF2B5EF4-FFF2-40B4-BE49-F238E27FC236}">
                <a16:creationId xmlns:a16="http://schemas.microsoft.com/office/drawing/2014/main" id="{EAEF4108-1B0E-4D96-AF2D-C09251A284F4}"/>
              </a:ext>
            </a:extLst>
          </p:cNvPr>
          <p:cNvSpPr txBox="1"/>
          <p:nvPr/>
        </p:nvSpPr>
        <p:spPr>
          <a:xfrm>
            <a:off x="5379863" y="2022416"/>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Financing</a:t>
            </a:r>
            <a:endParaRPr lang="fr-BE" b="1" dirty="0">
              <a:solidFill>
                <a:srgbClr val="243782"/>
              </a:solidFill>
              <a:latin typeface="Encode Sans" pitchFamily="2" charset="0"/>
            </a:endParaRPr>
          </a:p>
        </p:txBody>
      </p:sp>
      <p:sp>
        <p:nvSpPr>
          <p:cNvPr id="71" name="Rectangle: Rounded Corners 20">
            <a:extLst>
              <a:ext uri="{FF2B5EF4-FFF2-40B4-BE49-F238E27FC236}">
                <a16:creationId xmlns:a16="http://schemas.microsoft.com/office/drawing/2014/main" id="{84A0BA11-736B-4FE8-ACEA-0236A59CEF13}"/>
              </a:ext>
            </a:extLst>
          </p:cNvPr>
          <p:cNvSpPr/>
          <p:nvPr/>
        </p:nvSpPr>
        <p:spPr>
          <a:xfrm>
            <a:off x="2999848" y="2012186"/>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ZoneTexte 24">
            <a:extLst>
              <a:ext uri="{FF2B5EF4-FFF2-40B4-BE49-F238E27FC236}">
                <a16:creationId xmlns:a16="http://schemas.microsoft.com/office/drawing/2014/main" id="{60FAD145-1A64-45CD-999F-7A0B3F222094}"/>
              </a:ext>
            </a:extLst>
          </p:cNvPr>
          <p:cNvSpPr txBox="1"/>
          <p:nvPr/>
        </p:nvSpPr>
        <p:spPr>
          <a:xfrm>
            <a:off x="3059395" y="1971490"/>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
        <p:nvSpPr>
          <p:cNvPr id="44" name="Sous-titre 2">
            <a:extLst>
              <a:ext uri="{FF2B5EF4-FFF2-40B4-BE49-F238E27FC236}">
                <a16:creationId xmlns:a16="http://schemas.microsoft.com/office/drawing/2014/main" id="{F1EB819D-2F89-EB43-B19B-2784D3366AC8}"/>
              </a:ext>
            </a:extLst>
          </p:cNvPr>
          <p:cNvSpPr txBox="1">
            <a:spLocks/>
          </p:cNvSpPr>
          <p:nvPr/>
        </p:nvSpPr>
        <p:spPr>
          <a:xfrm>
            <a:off x="474750" y="5244692"/>
            <a:ext cx="10483512" cy="3301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i="1" dirty="0">
                <a:solidFill>
                  <a:schemeClr val="bg1">
                    <a:lumMod val="50000"/>
                  </a:schemeClr>
                </a:solidFill>
              </a:rPr>
              <a:t>Move the themes from the left column to the most suitable element of the global offer. Then submit your answers.</a:t>
            </a:r>
            <a:endParaRPr lang="fr-FR" sz="1200" i="1" dirty="0">
              <a:solidFill>
                <a:schemeClr val="bg1">
                  <a:lumMod val="50000"/>
                </a:schemeClr>
              </a:solidFill>
            </a:endParaRPr>
          </a:p>
        </p:txBody>
      </p:sp>
      <p:sp>
        <p:nvSpPr>
          <p:cNvPr id="45" name="Rectangle: Rounded Corners 61">
            <a:extLst>
              <a:ext uri="{FF2B5EF4-FFF2-40B4-BE49-F238E27FC236}">
                <a16:creationId xmlns:a16="http://schemas.microsoft.com/office/drawing/2014/main" id="{B65DF002-FE34-4F4C-A6A4-91BE5C8FE65A}"/>
              </a:ext>
            </a:extLst>
          </p:cNvPr>
          <p:cNvSpPr/>
          <p:nvPr/>
        </p:nvSpPr>
        <p:spPr>
          <a:xfrm>
            <a:off x="7415785" y="2036593"/>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Rectangle: Rounded Corners 61">
            <a:extLst>
              <a:ext uri="{FF2B5EF4-FFF2-40B4-BE49-F238E27FC236}">
                <a16:creationId xmlns:a16="http://schemas.microsoft.com/office/drawing/2014/main" id="{9986F09C-B971-6743-BC57-99592CA8462F}"/>
              </a:ext>
            </a:extLst>
          </p:cNvPr>
          <p:cNvSpPr/>
          <p:nvPr/>
        </p:nvSpPr>
        <p:spPr>
          <a:xfrm>
            <a:off x="9566542" y="2036593"/>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4">
            <a:extLst>
              <a:ext uri="{FF2B5EF4-FFF2-40B4-BE49-F238E27FC236}">
                <a16:creationId xmlns:a16="http://schemas.microsoft.com/office/drawing/2014/main" id="{E619BD04-9AAD-4574-ABB0-B84B088DDD2F}"/>
              </a:ext>
            </a:extLst>
          </p:cNvPr>
          <p:cNvSpPr txBox="1"/>
          <p:nvPr/>
        </p:nvSpPr>
        <p:spPr>
          <a:xfrm>
            <a:off x="421823" y="1901670"/>
            <a:ext cx="2214059" cy="369332"/>
          </a:xfrm>
          <a:prstGeom prst="rect">
            <a:avLst/>
          </a:prstGeom>
          <a:noFill/>
        </p:spPr>
        <p:txBody>
          <a:bodyPr wrap="square" rtlCol="0">
            <a:spAutoFit/>
          </a:bodyPr>
          <a:lstStyle/>
          <a:p>
            <a:pPr algn="ctr"/>
            <a:r>
              <a:rPr lang="fr-BE" b="1" dirty="0" err="1">
                <a:solidFill>
                  <a:srgbClr val="243782"/>
                </a:solidFill>
                <a:latin typeface="Encode Sans" pitchFamily="2" charset="0"/>
              </a:rPr>
              <a:t>Themes</a:t>
            </a:r>
            <a:r>
              <a:rPr lang="fr-BE" b="1" dirty="0">
                <a:solidFill>
                  <a:srgbClr val="243782"/>
                </a:solidFill>
                <a:latin typeface="Encode Sans" pitchFamily="2" charset="0"/>
              </a:rPr>
              <a:t>:</a:t>
            </a:r>
          </a:p>
        </p:txBody>
      </p:sp>
      <p:sp>
        <p:nvSpPr>
          <p:cNvPr id="28" name="Rectangle: Rounded Corners 27">
            <a:extLst>
              <a:ext uri="{FF2B5EF4-FFF2-40B4-BE49-F238E27FC236}">
                <a16:creationId xmlns:a16="http://schemas.microsoft.com/office/drawing/2014/main" id="{C37160C9-63AF-4965-8170-EB16A543E0D1}"/>
              </a:ext>
            </a:extLst>
          </p:cNvPr>
          <p:cNvSpPr/>
          <p:nvPr/>
        </p:nvSpPr>
        <p:spPr>
          <a:xfrm>
            <a:off x="9938674" y="5515194"/>
            <a:ext cx="1643918" cy="390100"/>
          </a:xfrm>
          <a:prstGeom prst="round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SUBMIT</a:t>
            </a:r>
            <a:endParaRPr lang="en-US" dirty="0"/>
          </a:p>
        </p:txBody>
      </p:sp>
      <p:pic>
        <p:nvPicPr>
          <p:cNvPr id="29" name="Image 3">
            <a:extLst>
              <a:ext uri="{FF2B5EF4-FFF2-40B4-BE49-F238E27FC236}">
                <a16:creationId xmlns:a16="http://schemas.microsoft.com/office/drawing/2014/main" id="{7BAB941E-144A-4B5B-86E1-BCBECC8F5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900" y="2476704"/>
            <a:ext cx="1196961" cy="1088146"/>
          </a:xfrm>
          <a:prstGeom prst="rect">
            <a:avLst/>
          </a:prstGeom>
        </p:spPr>
      </p:pic>
      <p:pic>
        <p:nvPicPr>
          <p:cNvPr id="30" name="Image 42">
            <a:extLst>
              <a:ext uri="{FF2B5EF4-FFF2-40B4-BE49-F238E27FC236}">
                <a16:creationId xmlns:a16="http://schemas.microsoft.com/office/drawing/2014/main" id="{993D84E6-A12B-44D0-BA15-9456BDDA81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475" y="2507477"/>
            <a:ext cx="1339186" cy="815621"/>
          </a:xfrm>
          <a:prstGeom prst="rect">
            <a:avLst/>
          </a:prstGeom>
        </p:spPr>
      </p:pic>
      <p:pic>
        <p:nvPicPr>
          <p:cNvPr id="31" name="Image 41">
            <a:extLst>
              <a:ext uri="{FF2B5EF4-FFF2-40B4-BE49-F238E27FC236}">
                <a16:creationId xmlns:a16="http://schemas.microsoft.com/office/drawing/2014/main" id="{6AA64CF4-1B1A-487C-A189-B7B485ABE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655" y="2507477"/>
            <a:ext cx="1362094" cy="766848"/>
          </a:xfrm>
          <a:prstGeom prst="rect">
            <a:avLst/>
          </a:prstGeom>
        </p:spPr>
      </p:pic>
      <p:sp>
        <p:nvSpPr>
          <p:cNvPr id="33" name="Rectangle: Rounded Corners 32">
            <a:extLst>
              <a:ext uri="{FF2B5EF4-FFF2-40B4-BE49-F238E27FC236}">
                <a16:creationId xmlns:a16="http://schemas.microsoft.com/office/drawing/2014/main" id="{568B3ABF-90D1-4A91-AF79-FF7FE0A0435C}"/>
              </a:ext>
            </a:extLst>
          </p:cNvPr>
          <p:cNvSpPr/>
          <p:nvPr/>
        </p:nvSpPr>
        <p:spPr>
          <a:xfrm>
            <a:off x="579441" y="2359591"/>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Encode Sans" pitchFamily="2" charset="0"/>
              </a:rPr>
              <a:t>Leasing </a:t>
            </a:r>
            <a:r>
              <a:rPr lang="fr-FR" sz="1200" dirty="0" err="1">
                <a:latin typeface="Encode Sans" pitchFamily="2" charset="0"/>
              </a:rPr>
              <a:t>offer</a:t>
            </a:r>
            <a:r>
              <a:rPr lang="fr-FR" sz="1200" dirty="0">
                <a:latin typeface="Encode Sans" pitchFamily="2" charset="0"/>
              </a:rPr>
              <a:t> </a:t>
            </a:r>
            <a:r>
              <a:rPr lang="fr-FR" sz="1200" dirty="0" err="1">
                <a:latin typeface="Encode Sans" pitchFamily="2" charset="0"/>
              </a:rPr>
              <a:t>from</a:t>
            </a:r>
            <a:r>
              <a:rPr lang="fr-FR" sz="1200" dirty="0">
                <a:latin typeface="Encode Sans" pitchFamily="2" charset="0"/>
              </a:rPr>
              <a:t> captive </a:t>
            </a:r>
            <a:r>
              <a:rPr lang="fr-FR" sz="1200" dirty="0" err="1">
                <a:latin typeface="Encode Sans" pitchFamily="2" charset="0"/>
              </a:rPr>
              <a:t>bank</a:t>
            </a:r>
            <a:endParaRPr lang="fr-FR" sz="1200" dirty="0">
              <a:latin typeface="Encode Sans" pitchFamily="2" charset="0"/>
            </a:endParaRPr>
          </a:p>
        </p:txBody>
      </p:sp>
      <p:sp>
        <p:nvSpPr>
          <p:cNvPr id="34" name="Rectangle: Rounded Corners 33">
            <a:extLst>
              <a:ext uri="{FF2B5EF4-FFF2-40B4-BE49-F238E27FC236}">
                <a16:creationId xmlns:a16="http://schemas.microsoft.com/office/drawing/2014/main" id="{6C4CB6CC-8007-4092-8A0D-EC6004264037}"/>
              </a:ext>
            </a:extLst>
          </p:cNvPr>
          <p:cNvSpPr/>
          <p:nvPr/>
        </p:nvSpPr>
        <p:spPr>
          <a:xfrm>
            <a:off x="579441" y="2919776"/>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err="1">
                <a:latin typeface="Encode Sans" pitchFamily="2" charset="0"/>
              </a:rPr>
              <a:t>Vehicle</a:t>
            </a:r>
            <a:r>
              <a:rPr lang="fr-BE" sz="1200" dirty="0">
                <a:latin typeface="Encode Sans" pitchFamily="2" charset="0"/>
              </a:rPr>
              <a:t> conversions</a:t>
            </a:r>
          </a:p>
        </p:txBody>
      </p:sp>
      <p:sp>
        <p:nvSpPr>
          <p:cNvPr id="35" name="Rectangle: Rounded Corners 34">
            <a:extLst>
              <a:ext uri="{FF2B5EF4-FFF2-40B4-BE49-F238E27FC236}">
                <a16:creationId xmlns:a16="http://schemas.microsoft.com/office/drawing/2014/main" id="{CC530469-C6CC-42A1-8A9A-0411B2C593DE}"/>
              </a:ext>
            </a:extLst>
          </p:cNvPr>
          <p:cNvSpPr/>
          <p:nvPr/>
        </p:nvSpPr>
        <p:spPr>
          <a:xfrm>
            <a:off x="579441" y="3488110"/>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latin typeface="Encode Sans" pitchFamily="2" charset="0"/>
              </a:rPr>
              <a:t>LEV and Business ranges</a:t>
            </a:r>
          </a:p>
        </p:txBody>
      </p:sp>
      <p:sp>
        <p:nvSpPr>
          <p:cNvPr id="36" name="Rectangle: Rounded Corners 35">
            <a:extLst>
              <a:ext uri="{FF2B5EF4-FFF2-40B4-BE49-F238E27FC236}">
                <a16:creationId xmlns:a16="http://schemas.microsoft.com/office/drawing/2014/main" id="{BE1945C3-E41B-4548-BFCE-E67229CAAE38}"/>
              </a:ext>
            </a:extLst>
          </p:cNvPr>
          <p:cNvSpPr/>
          <p:nvPr/>
        </p:nvSpPr>
        <p:spPr>
          <a:xfrm>
            <a:off x="579441" y="4071904"/>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atin typeface="Encode Sans" pitchFamily="2" charset="0"/>
              </a:rPr>
              <a:t>Tax</a:t>
            </a:r>
            <a:r>
              <a:rPr lang="fr-FR" sz="1200" dirty="0">
                <a:latin typeface="Encode Sans" pitchFamily="2" charset="0"/>
              </a:rPr>
              <a:t> </a:t>
            </a:r>
            <a:r>
              <a:rPr lang="fr-FR" sz="1200" dirty="0" err="1">
                <a:latin typeface="Encode Sans" pitchFamily="2" charset="0"/>
              </a:rPr>
              <a:t>advice</a:t>
            </a:r>
            <a:endParaRPr lang="fr-FR" sz="1200" dirty="0">
              <a:latin typeface="Encode Sans" pitchFamily="2" charset="0"/>
            </a:endParaRPr>
          </a:p>
        </p:txBody>
      </p:sp>
      <p:sp>
        <p:nvSpPr>
          <p:cNvPr id="37" name="Rectangle: Rounded Corners 36">
            <a:extLst>
              <a:ext uri="{FF2B5EF4-FFF2-40B4-BE49-F238E27FC236}">
                <a16:creationId xmlns:a16="http://schemas.microsoft.com/office/drawing/2014/main" id="{30F230F1-F615-4CFC-9AAF-CF969F1EB059}"/>
              </a:ext>
            </a:extLst>
          </p:cNvPr>
          <p:cNvSpPr/>
          <p:nvPr/>
        </p:nvSpPr>
        <p:spPr>
          <a:xfrm>
            <a:off x="579441" y="4625454"/>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atin typeface="Encode Sans" pitchFamily="2" charset="0"/>
              </a:rPr>
              <a:t>Charging</a:t>
            </a:r>
            <a:r>
              <a:rPr lang="fr-FR" sz="1200" dirty="0">
                <a:latin typeface="Encode Sans" pitchFamily="2" charset="0"/>
              </a:rPr>
              <a:t> solutions</a:t>
            </a:r>
          </a:p>
        </p:txBody>
      </p:sp>
      <p:sp>
        <p:nvSpPr>
          <p:cNvPr id="38" name="ZoneTexte 15">
            <a:extLst>
              <a:ext uri="{FF2B5EF4-FFF2-40B4-BE49-F238E27FC236}">
                <a16:creationId xmlns:a16="http://schemas.microsoft.com/office/drawing/2014/main" id="{52F50DED-5274-97F5-942E-73206073F471}"/>
              </a:ext>
            </a:extLst>
          </p:cNvPr>
          <p:cNvSpPr txBox="1"/>
          <p:nvPr/>
        </p:nvSpPr>
        <p:spPr>
          <a:xfrm>
            <a:off x="800200" y="1028165"/>
            <a:ext cx="10782392" cy="584775"/>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is a combination of various elements. Based on your experience, put each theme in the most suitable category (Vehicle(s) – Financing – Services – Your advice).</a:t>
            </a:r>
            <a:endParaRPr lang="fr-BE" sz="1600" dirty="0">
              <a:latin typeface="Encode Sans" pitchFamily="2" charset="0"/>
            </a:endParaRPr>
          </a:p>
        </p:txBody>
      </p:sp>
      <p:pic>
        <p:nvPicPr>
          <p:cNvPr id="39" name="Picture 2" descr="Stellantis dévoile un florilège de slogans pour ses marques -  Electromobiliste">
            <a:extLst>
              <a:ext uri="{FF2B5EF4-FFF2-40B4-BE49-F238E27FC236}">
                <a16:creationId xmlns:a16="http://schemas.microsoft.com/office/drawing/2014/main" id="{CCF38A73-B9EC-B774-736A-9368D93DA25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096" b="5660"/>
          <a:stretch/>
        </p:blipFill>
        <p:spPr bwMode="auto">
          <a:xfrm>
            <a:off x="3275227" y="2505730"/>
            <a:ext cx="1357063" cy="7621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669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22FB-69CE-42B9-AFDA-38D4629B69CA}"/>
              </a:ext>
            </a:extLst>
          </p:cNvPr>
          <p:cNvSpPr>
            <a:spLocks noGrp="1"/>
          </p:cNvSpPr>
          <p:nvPr>
            <p:ph type="title"/>
          </p:nvPr>
        </p:nvSpPr>
        <p:spPr/>
        <p:txBody>
          <a:bodyPr>
            <a:normAutofit/>
          </a:bodyPr>
          <a:lstStyle/>
          <a:p>
            <a:r>
              <a:rPr lang="en-US" b="1" dirty="0">
                <a:latin typeface="Encode Sans" pitchFamily="2" charset="0"/>
              </a:rPr>
              <a:t>What is the global offer?</a:t>
            </a:r>
            <a:endParaRPr lang="fr-FR" b="1" dirty="0">
              <a:latin typeface="Encode Sans" pitchFamily="2" charset="0"/>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18" name="TextBox 17">
            <a:extLst>
              <a:ext uri="{FF2B5EF4-FFF2-40B4-BE49-F238E27FC236}">
                <a16:creationId xmlns:a16="http://schemas.microsoft.com/office/drawing/2014/main" id="{B32F884E-7F87-4F4A-82C2-560B73DE2CAB}"/>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47" name="ZoneTexte 26">
            <a:extLst>
              <a:ext uri="{FF2B5EF4-FFF2-40B4-BE49-F238E27FC236}">
                <a16:creationId xmlns:a16="http://schemas.microsoft.com/office/drawing/2014/main" id="{EBCA646F-EED0-4383-ACE0-5FA397E1D698}"/>
              </a:ext>
            </a:extLst>
          </p:cNvPr>
          <p:cNvSpPr txBox="1"/>
          <p:nvPr/>
        </p:nvSpPr>
        <p:spPr>
          <a:xfrm>
            <a:off x="9597973" y="2041856"/>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Your</a:t>
            </a:r>
            <a:r>
              <a:rPr lang="fr-BE" b="1" dirty="0">
                <a:solidFill>
                  <a:srgbClr val="243782"/>
                </a:solidFill>
                <a:latin typeface="Encode Sans" pitchFamily="2" charset="0"/>
              </a:rPr>
              <a:t> </a:t>
            </a:r>
            <a:r>
              <a:rPr lang="fr-BE" b="1" dirty="0" err="1">
                <a:solidFill>
                  <a:srgbClr val="243782"/>
                </a:solidFill>
                <a:latin typeface="Encode Sans" pitchFamily="2" charset="0"/>
              </a:rPr>
              <a:t>advice</a:t>
            </a:r>
            <a:endParaRPr lang="fr-BE" b="1" dirty="0">
              <a:solidFill>
                <a:srgbClr val="243782"/>
              </a:solidFill>
              <a:latin typeface="Encode Sans" pitchFamily="2" charset="0"/>
            </a:endParaRPr>
          </a:p>
        </p:txBody>
      </p:sp>
      <p:sp>
        <p:nvSpPr>
          <p:cNvPr id="49" name="TextBox 16">
            <a:extLst>
              <a:ext uri="{FF2B5EF4-FFF2-40B4-BE49-F238E27FC236}">
                <a16:creationId xmlns:a16="http://schemas.microsoft.com/office/drawing/2014/main" id="{D9E6419E-FD9F-2A4C-A40E-6EB581643283}"/>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56" name="ZoneTexte 26">
            <a:extLst>
              <a:ext uri="{FF2B5EF4-FFF2-40B4-BE49-F238E27FC236}">
                <a16:creationId xmlns:a16="http://schemas.microsoft.com/office/drawing/2014/main" id="{2D6CBAF5-ABA9-4A06-8B25-DBC5DC7F196B}"/>
              </a:ext>
            </a:extLst>
          </p:cNvPr>
          <p:cNvSpPr txBox="1"/>
          <p:nvPr/>
        </p:nvSpPr>
        <p:spPr>
          <a:xfrm>
            <a:off x="7498838" y="2005820"/>
            <a:ext cx="1819508" cy="369332"/>
          </a:xfrm>
          <a:prstGeom prst="rect">
            <a:avLst/>
          </a:prstGeom>
          <a:noFill/>
        </p:spPr>
        <p:txBody>
          <a:bodyPr wrap="square" rtlCol="0">
            <a:spAutoFit/>
          </a:bodyPr>
          <a:lstStyle/>
          <a:p>
            <a:pPr algn="ctr"/>
            <a:r>
              <a:rPr lang="fr-BE" b="1" dirty="0">
                <a:solidFill>
                  <a:srgbClr val="243782"/>
                </a:solidFill>
                <a:latin typeface="Encode Sans" pitchFamily="2" charset="0"/>
              </a:rPr>
              <a:t>Services</a:t>
            </a:r>
          </a:p>
        </p:txBody>
      </p:sp>
      <p:sp>
        <p:nvSpPr>
          <p:cNvPr id="57" name="TextBox 56">
            <a:extLst>
              <a:ext uri="{FF2B5EF4-FFF2-40B4-BE49-F238E27FC236}">
                <a16:creationId xmlns:a16="http://schemas.microsoft.com/office/drawing/2014/main" id="{F70F7D11-0C3D-493A-BAA6-6EFBA763784E}"/>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62" name="Rectangle: Rounded Corners 61">
            <a:extLst>
              <a:ext uri="{FF2B5EF4-FFF2-40B4-BE49-F238E27FC236}">
                <a16:creationId xmlns:a16="http://schemas.microsoft.com/office/drawing/2014/main" id="{65749870-35DE-40C7-BA9C-A17563B15A22}"/>
              </a:ext>
            </a:extLst>
          </p:cNvPr>
          <p:cNvSpPr/>
          <p:nvPr/>
        </p:nvSpPr>
        <p:spPr>
          <a:xfrm>
            <a:off x="5222849" y="2036594"/>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ZoneTexte 25">
            <a:extLst>
              <a:ext uri="{FF2B5EF4-FFF2-40B4-BE49-F238E27FC236}">
                <a16:creationId xmlns:a16="http://schemas.microsoft.com/office/drawing/2014/main" id="{EAEF4108-1B0E-4D96-AF2D-C09251A284F4}"/>
              </a:ext>
            </a:extLst>
          </p:cNvPr>
          <p:cNvSpPr txBox="1"/>
          <p:nvPr/>
        </p:nvSpPr>
        <p:spPr>
          <a:xfrm>
            <a:off x="5379863" y="2022416"/>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Financing</a:t>
            </a:r>
            <a:endParaRPr lang="fr-BE" b="1" dirty="0">
              <a:solidFill>
                <a:srgbClr val="243782"/>
              </a:solidFill>
              <a:latin typeface="Encode Sans" pitchFamily="2" charset="0"/>
            </a:endParaRPr>
          </a:p>
        </p:txBody>
      </p:sp>
      <p:sp>
        <p:nvSpPr>
          <p:cNvPr id="71" name="Rectangle: Rounded Corners 20">
            <a:extLst>
              <a:ext uri="{FF2B5EF4-FFF2-40B4-BE49-F238E27FC236}">
                <a16:creationId xmlns:a16="http://schemas.microsoft.com/office/drawing/2014/main" id="{84A0BA11-736B-4FE8-ACEA-0236A59CEF13}"/>
              </a:ext>
            </a:extLst>
          </p:cNvPr>
          <p:cNvSpPr/>
          <p:nvPr/>
        </p:nvSpPr>
        <p:spPr>
          <a:xfrm>
            <a:off x="2999848" y="2012186"/>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4" name="ZoneTexte 24">
            <a:extLst>
              <a:ext uri="{FF2B5EF4-FFF2-40B4-BE49-F238E27FC236}">
                <a16:creationId xmlns:a16="http://schemas.microsoft.com/office/drawing/2014/main" id="{60FAD145-1A64-45CD-999F-7A0B3F222094}"/>
              </a:ext>
            </a:extLst>
          </p:cNvPr>
          <p:cNvSpPr txBox="1"/>
          <p:nvPr/>
        </p:nvSpPr>
        <p:spPr>
          <a:xfrm>
            <a:off x="3059395" y="1971490"/>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
        <p:nvSpPr>
          <p:cNvPr id="45" name="Rectangle: Rounded Corners 61">
            <a:extLst>
              <a:ext uri="{FF2B5EF4-FFF2-40B4-BE49-F238E27FC236}">
                <a16:creationId xmlns:a16="http://schemas.microsoft.com/office/drawing/2014/main" id="{B65DF002-FE34-4F4C-A6A4-91BE5C8FE65A}"/>
              </a:ext>
            </a:extLst>
          </p:cNvPr>
          <p:cNvSpPr/>
          <p:nvPr/>
        </p:nvSpPr>
        <p:spPr>
          <a:xfrm>
            <a:off x="7415785" y="2036593"/>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6" name="Rectangle: Rounded Corners 61">
            <a:extLst>
              <a:ext uri="{FF2B5EF4-FFF2-40B4-BE49-F238E27FC236}">
                <a16:creationId xmlns:a16="http://schemas.microsoft.com/office/drawing/2014/main" id="{9986F09C-B971-6743-BC57-99592CA8462F}"/>
              </a:ext>
            </a:extLst>
          </p:cNvPr>
          <p:cNvSpPr/>
          <p:nvPr/>
        </p:nvSpPr>
        <p:spPr>
          <a:xfrm>
            <a:off x="9566542" y="2036593"/>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7" name="ZoneTexte 24">
            <a:extLst>
              <a:ext uri="{FF2B5EF4-FFF2-40B4-BE49-F238E27FC236}">
                <a16:creationId xmlns:a16="http://schemas.microsoft.com/office/drawing/2014/main" id="{E619BD04-9AAD-4574-ABB0-B84B088DDD2F}"/>
              </a:ext>
            </a:extLst>
          </p:cNvPr>
          <p:cNvSpPr txBox="1"/>
          <p:nvPr/>
        </p:nvSpPr>
        <p:spPr>
          <a:xfrm>
            <a:off x="421823" y="1901670"/>
            <a:ext cx="2214059" cy="369332"/>
          </a:xfrm>
          <a:prstGeom prst="rect">
            <a:avLst/>
          </a:prstGeom>
          <a:noFill/>
        </p:spPr>
        <p:txBody>
          <a:bodyPr wrap="square" rtlCol="0">
            <a:spAutoFit/>
          </a:bodyPr>
          <a:lstStyle/>
          <a:p>
            <a:pPr algn="ctr"/>
            <a:r>
              <a:rPr lang="fr-BE" b="1" dirty="0" err="1">
                <a:solidFill>
                  <a:srgbClr val="243782"/>
                </a:solidFill>
                <a:latin typeface="Encode Sans" pitchFamily="2" charset="0"/>
              </a:rPr>
              <a:t>Themes</a:t>
            </a:r>
            <a:r>
              <a:rPr lang="fr-BE" b="1" dirty="0">
                <a:solidFill>
                  <a:srgbClr val="243782"/>
                </a:solidFill>
                <a:latin typeface="Encode Sans" pitchFamily="2" charset="0"/>
              </a:rPr>
              <a:t>:</a:t>
            </a:r>
          </a:p>
        </p:txBody>
      </p:sp>
      <p:sp>
        <p:nvSpPr>
          <p:cNvPr id="28" name="Rectangle: Rounded Corners 27">
            <a:extLst>
              <a:ext uri="{FF2B5EF4-FFF2-40B4-BE49-F238E27FC236}">
                <a16:creationId xmlns:a16="http://schemas.microsoft.com/office/drawing/2014/main" id="{C37160C9-63AF-4965-8170-EB16A543E0D1}"/>
              </a:ext>
            </a:extLst>
          </p:cNvPr>
          <p:cNvSpPr/>
          <p:nvPr/>
        </p:nvSpPr>
        <p:spPr>
          <a:xfrm>
            <a:off x="9938674" y="5515194"/>
            <a:ext cx="1643918" cy="390100"/>
          </a:xfrm>
          <a:prstGeom prst="round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NEXT</a:t>
            </a:r>
            <a:endParaRPr lang="en-US" dirty="0"/>
          </a:p>
        </p:txBody>
      </p:sp>
      <p:pic>
        <p:nvPicPr>
          <p:cNvPr id="29" name="Image 3">
            <a:extLst>
              <a:ext uri="{FF2B5EF4-FFF2-40B4-BE49-F238E27FC236}">
                <a16:creationId xmlns:a16="http://schemas.microsoft.com/office/drawing/2014/main" id="{7BAB941E-144A-4B5B-86E1-BCBECC8F5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900" y="2476704"/>
            <a:ext cx="1196961" cy="1088146"/>
          </a:xfrm>
          <a:prstGeom prst="rect">
            <a:avLst/>
          </a:prstGeom>
        </p:spPr>
      </p:pic>
      <p:pic>
        <p:nvPicPr>
          <p:cNvPr id="30" name="Image 42">
            <a:extLst>
              <a:ext uri="{FF2B5EF4-FFF2-40B4-BE49-F238E27FC236}">
                <a16:creationId xmlns:a16="http://schemas.microsoft.com/office/drawing/2014/main" id="{993D84E6-A12B-44D0-BA15-9456BDDA81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3475" y="2507477"/>
            <a:ext cx="1339186" cy="815621"/>
          </a:xfrm>
          <a:prstGeom prst="rect">
            <a:avLst/>
          </a:prstGeom>
        </p:spPr>
      </p:pic>
      <p:pic>
        <p:nvPicPr>
          <p:cNvPr id="31" name="Image 41">
            <a:extLst>
              <a:ext uri="{FF2B5EF4-FFF2-40B4-BE49-F238E27FC236}">
                <a16:creationId xmlns:a16="http://schemas.microsoft.com/office/drawing/2014/main" id="{6AA64CF4-1B1A-487C-A189-B7B485ABE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655" y="2507477"/>
            <a:ext cx="1362094" cy="766848"/>
          </a:xfrm>
          <a:prstGeom prst="rect">
            <a:avLst/>
          </a:prstGeom>
        </p:spPr>
      </p:pic>
      <p:sp>
        <p:nvSpPr>
          <p:cNvPr id="35" name="Rectangle: Rounded Corners 34">
            <a:extLst>
              <a:ext uri="{FF2B5EF4-FFF2-40B4-BE49-F238E27FC236}">
                <a16:creationId xmlns:a16="http://schemas.microsoft.com/office/drawing/2014/main" id="{CC530469-C6CC-42A1-8A9A-0411B2C593DE}"/>
              </a:ext>
            </a:extLst>
          </p:cNvPr>
          <p:cNvSpPr/>
          <p:nvPr/>
        </p:nvSpPr>
        <p:spPr>
          <a:xfrm>
            <a:off x="3203065" y="4445447"/>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latin typeface="Encode Sans" pitchFamily="2" charset="0"/>
              </a:rPr>
              <a:t>LEV and Business ranges</a:t>
            </a:r>
          </a:p>
        </p:txBody>
      </p:sp>
      <p:sp>
        <p:nvSpPr>
          <p:cNvPr id="36" name="Rectangle: Rounded Corners 35">
            <a:extLst>
              <a:ext uri="{FF2B5EF4-FFF2-40B4-BE49-F238E27FC236}">
                <a16:creationId xmlns:a16="http://schemas.microsoft.com/office/drawing/2014/main" id="{BE1945C3-E41B-4548-BFCE-E67229CAAE38}"/>
              </a:ext>
            </a:extLst>
          </p:cNvPr>
          <p:cNvSpPr/>
          <p:nvPr/>
        </p:nvSpPr>
        <p:spPr>
          <a:xfrm>
            <a:off x="9735572" y="3718758"/>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atin typeface="Encode Sans" pitchFamily="2" charset="0"/>
              </a:rPr>
              <a:t>Tax</a:t>
            </a:r>
            <a:r>
              <a:rPr lang="fr-FR" sz="1200" dirty="0">
                <a:latin typeface="Encode Sans" pitchFamily="2" charset="0"/>
              </a:rPr>
              <a:t> </a:t>
            </a:r>
            <a:r>
              <a:rPr lang="fr-FR" sz="1200" dirty="0" err="1">
                <a:latin typeface="Encode Sans" pitchFamily="2" charset="0"/>
              </a:rPr>
              <a:t>advice</a:t>
            </a:r>
            <a:endParaRPr lang="fr-FR" sz="1200" dirty="0">
              <a:latin typeface="Encode Sans" pitchFamily="2" charset="0"/>
            </a:endParaRPr>
          </a:p>
        </p:txBody>
      </p:sp>
      <p:sp>
        <p:nvSpPr>
          <p:cNvPr id="37" name="Rectangle: Rounded Corners 36">
            <a:extLst>
              <a:ext uri="{FF2B5EF4-FFF2-40B4-BE49-F238E27FC236}">
                <a16:creationId xmlns:a16="http://schemas.microsoft.com/office/drawing/2014/main" id="{30F230F1-F615-4CFC-9AAF-CF969F1EB059}"/>
              </a:ext>
            </a:extLst>
          </p:cNvPr>
          <p:cNvSpPr/>
          <p:nvPr/>
        </p:nvSpPr>
        <p:spPr>
          <a:xfrm>
            <a:off x="7619002" y="3718758"/>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latin typeface="Encode Sans" pitchFamily="2" charset="0"/>
              </a:rPr>
              <a:t>Charging</a:t>
            </a:r>
            <a:r>
              <a:rPr lang="fr-FR" sz="1200" dirty="0">
                <a:latin typeface="Encode Sans" pitchFamily="2" charset="0"/>
              </a:rPr>
              <a:t> solutions</a:t>
            </a:r>
          </a:p>
        </p:txBody>
      </p:sp>
      <p:sp>
        <p:nvSpPr>
          <p:cNvPr id="38" name="ZoneTexte 15">
            <a:extLst>
              <a:ext uri="{FF2B5EF4-FFF2-40B4-BE49-F238E27FC236}">
                <a16:creationId xmlns:a16="http://schemas.microsoft.com/office/drawing/2014/main" id="{52F50DED-5274-97F5-942E-73206073F471}"/>
              </a:ext>
            </a:extLst>
          </p:cNvPr>
          <p:cNvSpPr txBox="1"/>
          <p:nvPr/>
        </p:nvSpPr>
        <p:spPr>
          <a:xfrm>
            <a:off x="800200" y="1028165"/>
            <a:ext cx="10782392" cy="584775"/>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is a combination of various elements. Based on your experience, put each theme in the most suitable category (Vehicle(s) – Financing – Services – Your advice).</a:t>
            </a:r>
            <a:endParaRPr lang="fr-BE" sz="1600" dirty="0">
              <a:latin typeface="Encode Sans" pitchFamily="2" charset="0"/>
            </a:endParaRPr>
          </a:p>
        </p:txBody>
      </p:sp>
      <p:pic>
        <p:nvPicPr>
          <p:cNvPr id="39" name="Picture 2" descr="Stellantis dévoile un florilège de slogans pour ses marques -  Electromobiliste">
            <a:extLst>
              <a:ext uri="{FF2B5EF4-FFF2-40B4-BE49-F238E27FC236}">
                <a16:creationId xmlns:a16="http://schemas.microsoft.com/office/drawing/2014/main" id="{CCF38A73-B9EC-B774-736A-9368D93DA25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096" b="5660"/>
          <a:stretch/>
        </p:blipFill>
        <p:spPr bwMode="auto">
          <a:xfrm>
            <a:off x="3275227" y="2505730"/>
            <a:ext cx="1357063" cy="7621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2">
            <a:extLst>
              <a:ext uri="{FF2B5EF4-FFF2-40B4-BE49-F238E27FC236}">
                <a16:creationId xmlns:a16="http://schemas.microsoft.com/office/drawing/2014/main" id="{63A5187E-4BC1-C351-E712-F47F1C812AC3}"/>
              </a:ext>
            </a:extLst>
          </p:cNvPr>
          <p:cNvSpPr/>
          <p:nvPr/>
        </p:nvSpPr>
        <p:spPr>
          <a:xfrm>
            <a:off x="579441" y="2359591"/>
            <a:ext cx="1609616" cy="408372"/>
          </a:xfrm>
          <a:prstGeom prst="round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groupe</a:t>
            </a:r>
          </a:p>
        </p:txBody>
      </p:sp>
      <p:sp>
        <p:nvSpPr>
          <p:cNvPr id="6" name="Rectangle: Rounded Corners 33">
            <a:extLst>
              <a:ext uri="{FF2B5EF4-FFF2-40B4-BE49-F238E27FC236}">
                <a16:creationId xmlns:a16="http://schemas.microsoft.com/office/drawing/2014/main" id="{3C863A68-9453-5951-4F8D-C99F9A4C7369}"/>
              </a:ext>
            </a:extLst>
          </p:cNvPr>
          <p:cNvSpPr/>
          <p:nvPr/>
        </p:nvSpPr>
        <p:spPr>
          <a:xfrm>
            <a:off x="579441" y="2919776"/>
            <a:ext cx="1609616" cy="408372"/>
          </a:xfrm>
          <a:prstGeom prst="round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Transformations</a:t>
            </a:r>
            <a:endParaRPr lang="fr-FR" sz="1200" dirty="0"/>
          </a:p>
        </p:txBody>
      </p:sp>
      <p:sp>
        <p:nvSpPr>
          <p:cNvPr id="8" name="Rectangle: Rounded Corners 34">
            <a:extLst>
              <a:ext uri="{FF2B5EF4-FFF2-40B4-BE49-F238E27FC236}">
                <a16:creationId xmlns:a16="http://schemas.microsoft.com/office/drawing/2014/main" id="{37F31CA9-BB19-C237-8DC7-F9733F9EE8A6}"/>
              </a:ext>
            </a:extLst>
          </p:cNvPr>
          <p:cNvSpPr/>
          <p:nvPr/>
        </p:nvSpPr>
        <p:spPr>
          <a:xfrm>
            <a:off x="579441" y="3488110"/>
            <a:ext cx="1609616" cy="408372"/>
          </a:xfrm>
          <a:prstGeom prst="round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a:t>gammes LEV et</a:t>
            </a:r>
          </a:p>
        </p:txBody>
      </p:sp>
      <p:sp>
        <p:nvSpPr>
          <p:cNvPr id="10" name="Rectangle: Rounded Corners 35">
            <a:extLst>
              <a:ext uri="{FF2B5EF4-FFF2-40B4-BE49-F238E27FC236}">
                <a16:creationId xmlns:a16="http://schemas.microsoft.com/office/drawing/2014/main" id="{011043A2-D208-8EC2-7B7E-3890172D2ACA}"/>
              </a:ext>
            </a:extLst>
          </p:cNvPr>
          <p:cNvSpPr/>
          <p:nvPr/>
        </p:nvSpPr>
        <p:spPr>
          <a:xfrm>
            <a:off x="579441" y="4055578"/>
            <a:ext cx="1609616" cy="408372"/>
          </a:xfrm>
          <a:prstGeom prst="round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Guidance fiscale</a:t>
            </a:r>
          </a:p>
        </p:txBody>
      </p:sp>
      <p:sp>
        <p:nvSpPr>
          <p:cNvPr id="12" name="Rectangle: Rounded Corners 36">
            <a:extLst>
              <a:ext uri="{FF2B5EF4-FFF2-40B4-BE49-F238E27FC236}">
                <a16:creationId xmlns:a16="http://schemas.microsoft.com/office/drawing/2014/main" id="{A4B37185-3C21-EE86-6231-008DB75185CB}"/>
              </a:ext>
            </a:extLst>
          </p:cNvPr>
          <p:cNvSpPr/>
          <p:nvPr/>
        </p:nvSpPr>
        <p:spPr>
          <a:xfrm>
            <a:off x="599961" y="4596057"/>
            <a:ext cx="1609616" cy="408372"/>
          </a:xfrm>
          <a:prstGeom prst="roundRect">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Solutions de recharge</a:t>
            </a:r>
          </a:p>
        </p:txBody>
      </p:sp>
      <p:sp>
        <p:nvSpPr>
          <p:cNvPr id="14" name="TextBox 2">
            <a:extLst>
              <a:ext uri="{FF2B5EF4-FFF2-40B4-BE49-F238E27FC236}">
                <a16:creationId xmlns:a16="http://schemas.microsoft.com/office/drawing/2014/main" id="{6B2A0634-4075-F404-DB50-3168869B4EE1}"/>
              </a:ext>
            </a:extLst>
          </p:cNvPr>
          <p:cNvSpPr txBox="1"/>
          <p:nvPr/>
        </p:nvSpPr>
        <p:spPr>
          <a:xfrm>
            <a:off x="699250" y="5336721"/>
            <a:ext cx="9108615" cy="600164"/>
          </a:xfrm>
          <a:prstGeom prst="rect">
            <a:avLst/>
          </a:prstGeom>
          <a:noFill/>
        </p:spPr>
        <p:txBody>
          <a:bodyPr wrap="square" rtlCol="0">
            <a:spAutoFit/>
          </a:bodyPr>
          <a:lstStyle/>
          <a:p>
            <a:r>
              <a:rPr lang="fr-BE" sz="1100" dirty="0" err="1">
                <a:latin typeface="Encode Sans" pitchFamily="2" charset="0"/>
              </a:rPr>
              <a:t>Text</a:t>
            </a:r>
            <a:r>
              <a:rPr lang="fr-BE" sz="1100" dirty="0">
                <a:latin typeface="Encode Sans" pitchFamily="2" charset="0"/>
              </a:rPr>
              <a:t> feedback</a:t>
            </a:r>
          </a:p>
          <a:p>
            <a:r>
              <a:rPr lang="fr-BE" sz="1100" dirty="0" err="1">
                <a:solidFill>
                  <a:srgbClr val="00B050"/>
                </a:solidFill>
                <a:latin typeface="Encode Sans" pitchFamily="2" charset="0"/>
              </a:rPr>
              <a:t>That's</a:t>
            </a:r>
            <a:r>
              <a:rPr lang="fr-BE" sz="1100" dirty="0">
                <a:solidFill>
                  <a:srgbClr val="00B050"/>
                </a:solidFill>
                <a:latin typeface="Encode Sans" pitchFamily="2" charset="0"/>
              </a:rPr>
              <a:t> the right </a:t>
            </a:r>
            <a:r>
              <a:rPr lang="fr-BE" sz="1100" dirty="0" err="1">
                <a:solidFill>
                  <a:srgbClr val="00B050"/>
                </a:solidFill>
                <a:latin typeface="Encode Sans" pitchFamily="2" charset="0"/>
              </a:rPr>
              <a:t>answer</a:t>
            </a:r>
            <a:r>
              <a:rPr lang="fr-BE" sz="1100" dirty="0">
                <a:solidFill>
                  <a:srgbClr val="00B050"/>
                </a:solidFill>
                <a:latin typeface="Encode Sans" pitchFamily="2" charset="0"/>
              </a:rPr>
              <a:t>! Click on </a:t>
            </a:r>
            <a:r>
              <a:rPr lang="en-US" sz="1100" dirty="0">
                <a:solidFill>
                  <a:srgbClr val="00B050"/>
                </a:solidFill>
                <a:latin typeface="Encode Sans" pitchFamily="2" charset="0"/>
              </a:rPr>
              <a:t>“</a:t>
            </a:r>
            <a:r>
              <a:rPr lang="en-US" sz="1100" b="1" dirty="0">
                <a:solidFill>
                  <a:srgbClr val="00B050"/>
                </a:solidFill>
                <a:latin typeface="Encode Sans" pitchFamily="2" charset="0"/>
              </a:rPr>
              <a:t>NEXT</a:t>
            </a:r>
            <a:r>
              <a:rPr lang="en-US" sz="1100" dirty="0">
                <a:solidFill>
                  <a:srgbClr val="00B050"/>
                </a:solidFill>
                <a:latin typeface="Encode Sans" pitchFamily="2" charset="0"/>
              </a:rPr>
              <a:t>” to continue the training session.</a:t>
            </a:r>
          </a:p>
          <a:p>
            <a:r>
              <a:rPr lang="fr-BE" sz="1100" dirty="0">
                <a:solidFill>
                  <a:srgbClr val="FF0000"/>
                </a:solidFill>
                <a:latin typeface="Encode Sans" pitchFamily="2" charset="0"/>
              </a:rPr>
              <a:t>Oh no! </a:t>
            </a:r>
            <a:r>
              <a:rPr lang="en-US" sz="1100" dirty="0">
                <a:solidFill>
                  <a:srgbClr val="FF0000"/>
                </a:solidFill>
                <a:latin typeface="Encode Sans" pitchFamily="2" charset="0"/>
              </a:rPr>
              <a:t>That’s not the right answer. Click on “</a:t>
            </a:r>
            <a:r>
              <a:rPr lang="en-US" sz="1100" b="1" dirty="0">
                <a:solidFill>
                  <a:srgbClr val="FF0000"/>
                </a:solidFill>
                <a:latin typeface="Encode Sans" pitchFamily="2" charset="0"/>
              </a:rPr>
              <a:t>NEXT</a:t>
            </a:r>
            <a:r>
              <a:rPr lang="en-US" sz="1100" dirty="0">
                <a:solidFill>
                  <a:srgbClr val="FF0000"/>
                </a:solidFill>
                <a:latin typeface="Encode Sans" pitchFamily="2" charset="0"/>
              </a:rPr>
              <a:t>” to see the correct answer.</a:t>
            </a:r>
          </a:p>
        </p:txBody>
      </p:sp>
      <p:sp>
        <p:nvSpPr>
          <p:cNvPr id="3" name="Rectangle: Rounded Corners 33">
            <a:extLst>
              <a:ext uri="{FF2B5EF4-FFF2-40B4-BE49-F238E27FC236}">
                <a16:creationId xmlns:a16="http://schemas.microsoft.com/office/drawing/2014/main" id="{E91106C2-DB0D-B23A-CBB0-EB87E702B337}"/>
              </a:ext>
            </a:extLst>
          </p:cNvPr>
          <p:cNvSpPr/>
          <p:nvPr/>
        </p:nvSpPr>
        <p:spPr>
          <a:xfrm>
            <a:off x="3203065" y="3726472"/>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200" dirty="0" err="1">
                <a:latin typeface="Encode Sans" pitchFamily="2" charset="0"/>
              </a:rPr>
              <a:t>Vehicle</a:t>
            </a:r>
            <a:r>
              <a:rPr lang="fr-BE" sz="1200" dirty="0">
                <a:latin typeface="Encode Sans" pitchFamily="2" charset="0"/>
              </a:rPr>
              <a:t> conversions</a:t>
            </a:r>
          </a:p>
        </p:txBody>
      </p:sp>
      <p:sp>
        <p:nvSpPr>
          <p:cNvPr id="7" name="Rectangle: Rounded Corners 32">
            <a:extLst>
              <a:ext uri="{FF2B5EF4-FFF2-40B4-BE49-F238E27FC236}">
                <a16:creationId xmlns:a16="http://schemas.microsoft.com/office/drawing/2014/main" id="{EA3A5138-DC6F-7E39-D0F3-40F539C194F7}"/>
              </a:ext>
            </a:extLst>
          </p:cNvPr>
          <p:cNvSpPr/>
          <p:nvPr/>
        </p:nvSpPr>
        <p:spPr>
          <a:xfrm>
            <a:off x="5411033" y="3726582"/>
            <a:ext cx="1609616" cy="408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latin typeface="Encode Sans" pitchFamily="2" charset="0"/>
              </a:rPr>
              <a:t>Leasing </a:t>
            </a:r>
            <a:r>
              <a:rPr lang="fr-FR" sz="1200" dirty="0" err="1">
                <a:latin typeface="Encode Sans" pitchFamily="2" charset="0"/>
              </a:rPr>
              <a:t>offer</a:t>
            </a:r>
            <a:r>
              <a:rPr lang="fr-FR" sz="1200" dirty="0">
                <a:latin typeface="Encode Sans" pitchFamily="2" charset="0"/>
              </a:rPr>
              <a:t> </a:t>
            </a:r>
            <a:r>
              <a:rPr lang="fr-FR" sz="1200" dirty="0" err="1">
                <a:latin typeface="Encode Sans" pitchFamily="2" charset="0"/>
              </a:rPr>
              <a:t>from</a:t>
            </a:r>
            <a:r>
              <a:rPr lang="fr-FR" sz="1200" dirty="0">
                <a:latin typeface="Encode Sans" pitchFamily="2" charset="0"/>
              </a:rPr>
              <a:t> captive </a:t>
            </a:r>
            <a:r>
              <a:rPr lang="fr-FR" sz="1200" dirty="0" err="1">
                <a:latin typeface="Encode Sans" pitchFamily="2" charset="0"/>
              </a:rPr>
              <a:t>bank</a:t>
            </a:r>
            <a:endParaRPr lang="fr-FR" sz="1200" dirty="0">
              <a:latin typeface="Encode Sans" pitchFamily="2" charset="0"/>
            </a:endParaRPr>
          </a:p>
        </p:txBody>
      </p:sp>
    </p:spTree>
    <p:custDataLst>
      <p:tags r:id="rId1"/>
    </p:custDataLst>
    <p:extLst>
      <p:ext uri="{BB962C8B-B14F-4D97-AF65-F5344CB8AC3E}">
        <p14:creationId xmlns:p14="http://schemas.microsoft.com/office/powerpoint/2010/main" val="75383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20">
            <a:extLst>
              <a:ext uri="{FF2B5EF4-FFF2-40B4-BE49-F238E27FC236}">
                <a16:creationId xmlns:a16="http://schemas.microsoft.com/office/drawing/2014/main" id="{7B4A3D8A-8BDC-A643-8A5C-571BC9977ED0}"/>
              </a:ext>
            </a:extLst>
          </p:cNvPr>
          <p:cNvSpPr txBox="1"/>
          <p:nvPr/>
        </p:nvSpPr>
        <p:spPr>
          <a:xfrm>
            <a:off x="336848" y="2046696"/>
            <a:ext cx="5402132" cy="307777"/>
          </a:xfrm>
          <a:prstGeom prst="rect">
            <a:avLst/>
          </a:prstGeom>
          <a:noFill/>
        </p:spPr>
        <p:txBody>
          <a:bodyPr wrap="square" rtlCol="0">
            <a:spAutoFit/>
          </a:bodyPr>
          <a:lstStyle/>
          <a:p>
            <a:r>
              <a:rPr lang="fr-BE" sz="1400" i="1" dirty="0">
                <a:solidFill>
                  <a:schemeClr val="bg1">
                    <a:lumMod val="65000"/>
                  </a:schemeClr>
                </a:solidFill>
                <a:latin typeface="Encode Sans" pitchFamily="2" charset="0"/>
              </a:rPr>
              <a:t>Click on the </a:t>
            </a:r>
            <a:r>
              <a:rPr lang="fr-BE" sz="1400" i="1" dirty="0" err="1">
                <a:solidFill>
                  <a:schemeClr val="bg1">
                    <a:lumMod val="65000"/>
                  </a:schemeClr>
                </a:solidFill>
                <a:latin typeface="Encode Sans" pitchFamily="2" charset="0"/>
              </a:rPr>
              <a:t>arrows</a:t>
            </a:r>
            <a:endParaRPr lang="fr-BE" sz="1400" i="1" dirty="0">
              <a:solidFill>
                <a:schemeClr val="bg1">
                  <a:lumMod val="65000"/>
                </a:schemeClr>
              </a:solidFill>
              <a:latin typeface="Encode Sans" pitchFamily="2" charset="0"/>
            </a:endParaRPr>
          </a:p>
        </p:txBody>
      </p:sp>
      <p:sp>
        <p:nvSpPr>
          <p:cNvPr id="15" name="ZoneTexte 15">
            <a:extLst>
              <a:ext uri="{FF2B5EF4-FFF2-40B4-BE49-F238E27FC236}">
                <a16:creationId xmlns:a16="http://schemas.microsoft.com/office/drawing/2014/main" id="{B9841443-66C7-4536-8E80-DD847E86EBE0}"/>
              </a:ext>
            </a:extLst>
          </p:cNvPr>
          <p:cNvSpPr txBox="1"/>
          <p:nvPr/>
        </p:nvSpPr>
        <p:spPr>
          <a:xfrm>
            <a:off x="2009669" y="913388"/>
            <a:ext cx="8362461" cy="338554"/>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plays a central role in the process of B2B customer retention.</a:t>
            </a:r>
            <a:endParaRPr lang="fr-BE" sz="1600" dirty="0">
              <a:latin typeface="Encode Sans" pitchFamily="2" charset="0"/>
            </a:endParaRPr>
          </a:p>
        </p:txBody>
      </p:sp>
      <p:sp>
        <p:nvSpPr>
          <p:cNvPr id="16" name="ZoneTexte 5">
            <a:extLst>
              <a:ext uri="{FF2B5EF4-FFF2-40B4-BE49-F238E27FC236}">
                <a16:creationId xmlns:a16="http://schemas.microsoft.com/office/drawing/2014/main" id="{5CF69149-E576-40FD-B91A-F9D38D675CB0}"/>
              </a:ext>
            </a:extLst>
          </p:cNvPr>
          <p:cNvSpPr txBox="1"/>
          <p:nvPr/>
        </p:nvSpPr>
        <p:spPr>
          <a:xfrm>
            <a:off x="1995517" y="1331709"/>
            <a:ext cx="9468841" cy="584775"/>
          </a:xfrm>
          <a:prstGeom prst="rect">
            <a:avLst/>
          </a:prstGeom>
          <a:noFill/>
        </p:spPr>
        <p:txBody>
          <a:bodyPr wrap="square" rtlCol="0">
            <a:spAutoFit/>
          </a:bodyPr>
          <a:lstStyle/>
          <a:p>
            <a:r>
              <a:rPr lang="en-US" sz="1600" dirty="0">
                <a:latin typeface="Encode Sans" pitchFamily="2" charset="0"/>
              </a:rPr>
              <a:t>It’s an essential </a:t>
            </a:r>
            <a:r>
              <a:rPr lang="en-US" sz="1600" b="1" dirty="0">
                <a:solidFill>
                  <a:srgbClr val="243782"/>
                </a:solidFill>
                <a:latin typeface="Encode Sans" pitchFamily="2" charset="0"/>
              </a:rPr>
              <a:t>lever</a:t>
            </a:r>
            <a:r>
              <a:rPr lang="en-US" sz="1600" dirty="0">
                <a:latin typeface="Encode Sans" pitchFamily="2" charset="0"/>
              </a:rPr>
              <a:t> to </a:t>
            </a:r>
            <a:r>
              <a:rPr lang="en-US" sz="1600" b="1" dirty="0">
                <a:solidFill>
                  <a:srgbClr val="243782"/>
                </a:solidFill>
                <a:latin typeface="Encode Sans" pitchFamily="2" charset="0"/>
              </a:rPr>
              <a:t>hold the customer captive</a:t>
            </a:r>
            <a:r>
              <a:rPr lang="en-US" sz="1600" dirty="0">
                <a:latin typeface="Encode Sans" pitchFamily="2" charset="0"/>
              </a:rPr>
              <a:t>, by offering them an </a:t>
            </a:r>
            <a:r>
              <a:rPr lang="en-US" sz="1600" b="1" dirty="0">
                <a:solidFill>
                  <a:srgbClr val="243782"/>
                </a:solidFill>
                <a:latin typeface="Encode Sans" pitchFamily="2" charset="0"/>
              </a:rPr>
              <a:t>overall mobility solution </a:t>
            </a:r>
            <a:r>
              <a:rPr lang="en-US" sz="1600" dirty="0">
                <a:latin typeface="Encode Sans" pitchFamily="2" charset="0"/>
              </a:rPr>
              <a:t>consisting of:</a:t>
            </a:r>
            <a:endParaRPr lang="fr-BE" sz="1600" dirty="0">
              <a:latin typeface="Encode Sans" pitchFamily="2" charset="0"/>
            </a:endParaRPr>
          </a:p>
        </p:txBody>
      </p:sp>
      <p:pic>
        <p:nvPicPr>
          <p:cNvPr id="69" name="Image 39">
            <a:extLst>
              <a:ext uri="{FF2B5EF4-FFF2-40B4-BE49-F238E27FC236}">
                <a16:creationId xmlns:a16="http://schemas.microsoft.com/office/drawing/2014/main" id="{7200AE0C-1CBC-4396-8318-61C017CE1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00" y="948817"/>
            <a:ext cx="1163816" cy="967667"/>
          </a:xfrm>
          <a:prstGeom prst="rect">
            <a:avLst/>
          </a:prstGeom>
        </p:spPr>
      </p:pic>
      <p:sp>
        <p:nvSpPr>
          <p:cNvPr id="71" name="Rectangle: Rounded Corners 20">
            <a:extLst>
              <a:ext uri="{FF2B5EF4-FFF2-40B4-BE49-F238E27FC236}">
                <a16:creationId xmlns:a16="http://schemas.microsoft.com/office/drawing/2014/main" id="{84A0BA11-736B-4FE8-ACEA-0236A59CEF13}"/>
              </a:ext>
            </a:extLst>
          </p:cNvPr>
          <p:cNvSpPr/>
          <p:nvPr/>
        </p:nvSpPr>
        <p:spPr>
          <a:xfrm>
            <a:off x="505400" y="2525381"/>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TextBox 21">
            <a:extLst>
              <a:ext uri="{FF2B5EF4-FFF2-40B4-BE49-F238E27FC236}">
                <a16:creationId xmlns:a16="http://schemas.microsoft.com/office/drawing/2014/main" id="{330C0960-DBCC-46FA-985B-442427B0ECE6}"/>
              </a:ext>
            </a:extLst>
          </p:cNvPr>
          <p:cNvSpPr txBox="1"/>
          <p:nvPr/>
        </p:nvSpPr>
        <p:spPr>
          <a:xfrm>
            <a:off x="1294273" y="5345309"/>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75" name="Rectangle 74">
            <a:extLst>
              <a:ext uri="{FF2B5EF4-FFF2-40B4-BE49-F238E27FC236}">
                <a16:creationId xmlns:a16="http://schemas.microsoft.com/office/drawing/2014/main" id="{F1A7E74A-8B1D-48CA-A16A-BB32CE3B910F}"/>
              </a:ext>
            </a:extLst>
          </p:cNvPr>
          <p:cNvSpPr/>
          <p:nvPr/>
        </p:nvSpPr>
        <p:spPr>
          <a:xfrm>
            <a:off x="649861" y="4118530"/>
            <a:ext cx="1853465"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Accessories</a:t>
            </a:r>
          </a:p>
          <a:p>
            <a:pPr marL="171450" indent="-171450">
              <a:buFont typeface="Arial" panose="020B0604020202020204" pitchFamily="34" charset="0"/>
              <a:buChar char="•"/>
            </a:pPr>
            <a:r>
              <a:rPr lang="en-US" sz="1100" dirty="0">
                <a:latin typeface="Encode Sans" pitchFamily="2" charset="0"/>
              </a:rPr>
              <a:t>Conversions</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Focus on LEV and Business ranges</a:t>
            </a:r>
            <a:endParaRPr lang="fr-BE" sz="1100" dirty="0">
              <a:latin typeface="Encode Sans" pitchFamily="2" charset="0"/>
            </a:endParaRPr>
          </a:p>
        </p:txBody>
      </p:sp>
      <p:pic>
        <p:nvPicPr>
          <p:cNvPr id="14" name="Picture 2" descr="Stellantis dévoile un florilège de slogans pour ses marques -  Electromobiliste">
            <a:extLst>
              <a:ext uri="{FF2B5EF4-FFF2-40B4-BE49-F238E27FC236}">
                <a16:creationId xmlns:a16="http://schemas.microsoft.com/office/drawing/2014/main" id="{1BB92BA9-B575-F31A-5ECD-2673B43D1E0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096" b="5660"/>
          <a:stretch/>
        </p:blipFill>
        <p:spPr bwMode="auto">
          <a:xfrm>
            <a:off x="823335" y="3166743"/>
            <a:ext cx="1357063" cy="76216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CC71B91-1296-A92F-2D21-115230C0F500}"/>
              </a:ext>
            </a:extLst>
          </p:cNvPr>
          <p:cNvSpPr>
            <a:spLocks noGrp="1"/>
          </p:cNvSpPr>
          <p:nvPr>
            <p:ph type="title"/>
          </p:nvPr>
        </p:nvSpPr>
        <p:spPr>
          <a:xfrm>
            <a:off x="140795" y="134833"/>
            <a:ext cx="7452197" cy="406400"/>
          </a:xfrm>
        </p:spPr>
        <p:txBody>
          <a:bodyPr>
            <a:normAutofit/>
          </a:bodyPr>
          <a:lstStyle/>
          <a:p>
            <a:r>
              <a:rPr lang="en-US" b="1" dirty="0">
                <a:latin typeface="Encode Sans" pitchFamily="2" charset="0"/>
              </a:rPr>
              <a:t>What is the global offer?</a:t>
            </a:r>
            <a:endParaRPr lang="fr-FR" b="1" dirty="0">
              <a:latin typeface="Encode Sans" pitchFamily="2" charset="0"/>
            </a:endParaRPr>
          </a:p>
        </p:txBody>
      </p:sp>
      <p:sp>
        <p:nvSpPr>
          <p:cNvPr id="6" name="TextBox 16">
            <a:extLst>
              <a:ext uri="{FF2B5EF4-FFF2-40B4-BE49-F238E27FC236}">
                <a16:creationId xmlns:a16="http://schemas.microsoft.com/office/drawing/2014/main" id="{FB0006ED-2225-39C6-2743-4491FE6CFA6E}"/>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9" name="ZoneTexte 24">
            <a:extLst>
              <a:ext uri="{FF2B5EF4-FFF2-40B4-BE49-F238E27FC236}">
                <a16:creationId xmlns:a16="http://schemas.microsoft.com/office/drawing/2014/main" id="{16948E4C-0637-519A-4F1C-0B6C6A39D6CD}"/>
              </a:ext>
            </a:extLst>
          </p:cNvPr>
          <p:cNvSpPr txBox="1"/>
          <p:nvPr/>
        </p:nvSpPr>
        <p:spPr>
          <a:xfrm>
            <a:off x="603671" y="2607788"/>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Tree>
    <p:custDataLst>
      <p:tags r:id="rId1"/>
    </p:custDataLst>
    <p:extLst>
      <p:ext uri="{BB962C8B-B14F-4D97-AF65-F5344CB8AC3E}">
        <p14:creationId xmlns:p14="http://schemas.microsoft.com/office/powerpoint/2010/main" val="256932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F70F7D11-0C3D-493A-BAA6-6EFBA763784E}"/>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8" name="TextBox 57">
            <a:extLst>
              <a:ext uri="{FF2B5EF4-FFF2-40B4-BE49-F238E27FC236}">
                <a16:creationId xmlns:a16="http://schemas.microsoft.com/office/drawing/2014/main" id="{F4C398BE-0349-4C11-A317-BF2552737E59}"/>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9" name="ZoneTexte 13">
            <a:extLst>
              <a:ext uri="{FF2B5EF4-FFF2-40B4-BE49-F238E27FC236}">
                <a16:creationId xmlns:a16="http://schemas.microsoft.com/office/drawing/2014/main" id="{49875107-62B6-44B6-B8AD-EDA82FD7B47E}"/>
              </a:ext>
            </a:extLst>
          </p:cNvPr>
          <p:cNvSpPr txBox="1"/>
          <p:nvPr/>
        </p:nvSpPr>
        <p:spPr>
          <a:xfrm>
            <a:off x="2448992" y="3127488"/>
            <a:ext cx="1152540" cy="830997"/>
          </a:xfrm>
          <a:prstGeom prst="rect">
            <a:avLst/>
          </a:prstGeom>
          <a:noFill/>
        </p:spPr>
        <p:txBody>
          <a:bodyPr wrap="square" rtlCol="0">
            <a:spAutoFit/>
          </a:bodyPr>
          <a:lstStyle/>
          <a:p>
            <a:r>
              <a:rPr lang="fr-BE" sz="4800" b="1" dirty="0"/>
              <a:t>+</a:t>
            </a:r>
          </a:p>
        </p:txBody>
      </p:sp>
      <p:sp>
        <p:nvSpPr>
          <p:cNvPr id="60" name="Rectangle 59">
            <a:extLst>
              <a:ext uri="{FF2B5EF4-FFF2-40B4-BE49-F238E27FC236}">
                <a16:creationId xmlns:a16="http://schemas.microsoft.com/office/drawing/2014/main" id="{703A2ACF-3246-4BBF-9328-3F5AEED6FF37}"/>
              </a:ext>
            </a:extLst>
          </p:cNvPr>
          <p:cNvSpPr/>
          <p:nvPr/>
        </p:nvSpPr>
        <p:spPr>
          <a:xfrm>
            <a:off x="3016490" y="4118530"/>
            <a:ext cx="1788715" cy="600164"/>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Leasing offer from captive lease company</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Captive bank proposal</a:t>
            </a:r>
            <a:endParaRPr lang="fr-BE" sz="1100" dirty="0">
              <a:latin typeface="Encode Sans" pitchFamily="2" charset="0"/>
            </a:endParaRPr>
          </a:p>
        </p:txBody>
      </p:sp>
      <p:sp>
        <p:nvSpPr>
          <p:cNvPr id="61" name="TextBox 60">
            <a:extLst>
              <a:ext uri="{FF2B5EF4-FFF2-40B4-BE49-F238E27FC236}">
                <a16:creationId xmlns:a16="http://schemas.microsoft.com/office/drawing/2014/main" id="{DA5B952F-63E2-4669-ADE7-B46799D5BF82}"/>
              </a:ext>
            </a:extLst>
          </p:cNvPr>
          <p:cNvSpPr txBox="1"/>
          <p:nvPr/>
        </p:nvSpPr>
        <p:spPr>
          <a:xfrm>
            <a:off x="3741173" y="5344016"/>
            <a:ext cx="591128" cy="400110"/>
          </a:xfrm>
          <a:prstGeom prst="rect">
            <a:avLst/>
          </a:prstGeom>
          <a:noFill/>
          <a:ln>
            <a:noFill/>
          </a:ln>
        </p:spPr>
        <p:txBody>
          <a:bodyPr wrap="square" rtlCol="0">
            <a:spAutoFit/>
          </a:bodyPr>
          <a:lstStyle/>
          <a:p>
            <a:pPr marL="285750" indent="-285750">
              <a:buBlip>
                <a:blip r:embed="rId3"/>
              </a:buBlip>
            </a:pPr>
            <a:r>
              <a:rPr lang="fr-BE" sz="2000" b="1" dirty="0"/>
              <a:t> </a:t>
            </a:r>
          </a:p>
        </p:txBody>
      </p:sp>
      <p:sp>
        <p:nvSpPr>
          <p:cNvPr id="62" name="Rectangle: Rounded Corners 61">
            <a:extLst>
              <a:ext uri="{FF2B5EF4-FFF2-40B4-BE49-F238E27FC236}">
                <a16:creationId xmlns:a16="http://schemas.microsoft.com/office/drawing/2014/main" id="{65749870-35DE-40C7-BA9C-A17563B15A22}"/>
              </a:ext>
            </a:extLst>
          </p:cNvPr>
          <p:cNvSpPr/>
          <p:nvPr/>
        </p:nvSpPr>
        <p:spPr>
          <a:xfrm>
            <a:off x="2947476" y="2549789"/>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5" name="ZoneTexte 25">
            <a:extLst>
              <a:ext uri="{FF2B5EF4-FFF2-40B4-BE49-F238E27FC236}">
                <a16:creationId xmlns:a16="http://schemas.microsoft.com/office/drawing/2014/main" id="{EAEF4108-1B0E-4D96-AF2D-C09251A284F4}"/>
              </a:ext>
            </a:extLst>
          </p:cNvPr>
          <p:cNvSpPr txBox="1"/>
          <p:nvPr/>
        </p:nvSpPr>
        <p:spPr>
          <a:xfrm>
            <a:off x="3104490"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err="1"/>
              <a:t>Financing</a:t>
            </a:r>
            <a:endParaRPr lang="fr-BE" dirty="0"/>
          </a:p>
        </p:txBody>
      </p:sp>
      <p:pic>
        <p:nvPicPr>
          <p:cNvPr id="69" name="Image 39">
            <a:extLst>
              <a:ext uri="{FF2B5EF4-FFF2-40B4-BE49-F238E27FC236}">
                <a16:creationId xmlns:a16="http://schemas.microsoft.com/office/drawing/2014/main" id="{7200AE0C-1CBC-4396-8318-61C017CE1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00" y="948817"/>
            <a:ext cx="1163816" cy="967667"/>
          </a:xfrm>
          <a:prstGeom prst="rect">
            <a:avLst/>
          </a:prstGeom>
        </p:spPr>
      </p:pic>
      <p:sp>
        <p:nvSpPr>
          <p:cNvPr id="71" name="Rectangle: Rounded Corners 20">
            <a:extLst>
              <a:ext uri="{FF2B5EF4-FFF2-40B4-BE49-F238E27FC236}">
                <a16:creationId xmlns:a16="http://schemas.microsoft.com/office/drawing/2014/main" id="{84A0BA11-736B-4FE8-ACEA-0236A59CEF13}"/>
              </a:ext>
            </a:extLst>
          </p:cNvPr>
          <p:cNvSpPr/>
          <p:nvPr/>
        </p:nvSpPr>
        <p:spPr>
          <a:xfrm>
            <a:off x="505400" y="2525381"/>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TextBox 21">
            <a:extLst>
              <a:ext uri="{FF2B5EF4-FFF2-40B4-BE49-F238E27FC236}">
                <a16:creationId xmlns:a16="http://schemas.microsoft.com/office/drawing/2014/main" id="{330C0960-DBCC-46FA-985B-442427B0ECE6}"/>
              </a:ext>
            </a:extLst>
          </p:cNvPr>
          <p:cNvSpPr txBox="1"/>
          <p:nvPr/>
        </p:nvSpPr>
        <p:spPr>
          <a:xfrm>
            <a:off x="1294273" y="5345309"/>
            <a:ext cx="591128" cy="400110"/>
          </a:xfrm>
          <a:prstGeom prst="rect">
            <a:avLst/>
          </a:prstGeom>
          <a:noFill/>
          <a:ln>
            <a:noFill/>
          </a:ln>
        </p:spPr>
        <p:txBody>
          <a:bodyPr wrap="square" rtlCol="0">
            <a:spAutoFit/>
          </a:bodyPr>
          <a:lstStyle/>
          <a:p>
            <a:pPr marL="285750" indent="-285750">
              <a:buBlip>
                <a:blip r:embed="rId3"/>
              </a:buBlip>
            </a:pPr>
            <a:r>
              <a:rPr lang="fr-BE" sz="2000" b="1" dirty="0"/>
              <a:t> </a:t>
            </a:r>
          </a:p>
        </p:txBody>
      </p:sp>
      <p:pic>
        <p:nvPicPr>
          <p:cNvPr id="40" name="Image 41">
            <a:extLst>
              <a:ext uri="{FF2B5EF4-FFF2-40B4-BE49-F238E27FC236}">
                <a16:creationId xmlns:a16="http://schemas.microsoft.com/office/drawing/2014/main" id="{37A12CD0-0DF8-45D0-8791-1418750AB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269" y="3191637"/>
            <a:ext cx="1362094" cy="766848"/>
          </a:xfrm>
          <a:prstGeom prst="rect">
            <a:avLst/>
          </a:prstGeom>
        </p:spPr>
      </p:pic>
      <p:pic>
        <p:nvPicPr>
          <p:cNvPr id="22" name="Picture 2" descr="Stellantis dévoile un florilège de slogans pour ses marques -  Electromobiliste">
            <a:extLst>
              <a:ext uri="{FF2B5EF4-FFF2-40B4-BE49-F238E27FC236}">
                <a16:creationId xmlns:a16="http://schemas.microsoft.com/office/drawing/2014/main" id="{F58676D4-E21A-7732-0383-E877C11A94C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096" b="5660"/>
          <a:stretch/>
        </p:blipFill>
        <p:spPr bwMode="auto">
          <a:xfrm>
            <a:off x="823335" y="3166743"/>
            <a:ext cx="1357063" cy="76216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20">
            <a:extLst>
              <a:ext uri="{FF2B5EF4-FFF2-40B4-BE49-F238E27FC236}">
                <a16:creationId xmlns:a16="http://schemas.microsoft.com/office/drawing/2014/main" id="{814BF326-9DF8-F782-1102-538FD3EEB401}"/>
              </a:ext>
            </a:extLst>
          </p:cNvPr>
          <p:cNvSpPr txBox="1"/>
          <p:nvPr/>
        </p:nvSpPr>
        <p:spPr>
          <a:xfrm>
            <a:off x="336848" y="2046696"/>
            <a:ext cx="5402132" cy="307777"/>
          </a:xfrm>
          <a:prstGeom prst="rect">
            <a:avLst/>
          </a:prstGeom>
          <a:noFill/>
        </p:spPr>
        <p:txBody>
          <a:bodyPr wrap="square" rtlCol="0">
            <a:spAutoFit/>
          </a:bodyPr>
          <a:lstStyle/>
          <a:p>
            <a:r>
              <a:rPr lang="fr-BE" sz="1400" i="1" dirty="0">
                <a:solidFill>
                  <a:schemeClr val="bg1">
                    <a:lumMod val="65000"/>
                  </a:schemeClr>
                </a:solidFill>
                <a:latin typeface="Encode Sans" pitchFamily="2" charset="0"/>
              </a:rPr>
              <a:t>Click on the </a:t>
            </a:r>
            <a:r>
              <a:rPr lang="fr-BE" sz="1400" i="1" dirty="0" err="1">
                <a:solidFill>
                  <a:schemeClr val="bg1">
                    <a:lumMod val="65000"/>
                  </a:schemeClr>
                </a:solidFill>
                <a:latin typeface="Encode Sans" pitchFamily="2" charset="0"/>
              </a:rPr>
              <a:t>arrows</a:t>
            </a:r>
            <a:endParaRPr lang="fr-BE" sz="1400" i="1" dirty="0">
              <a:solidFill>
                <a:schemeClr val="bg1">
                  <a:lumMod val="65000"/>
                </a:schemeClr>
              </a:solidFill>
              <a:latin typeface="Encode Sans" pitchFamily="2" charset="0"/>
            </a:endParaRPr>
          </a:p>
        </p:txBody>
      </p:sp>
      <p:sp>
        <p:nvSpPr>
          <p:cNvPr id="6" name="ZoneTexte 15">
            <a:extLst>
              <a:ext uri="{FF2B5EF4-FFF2-40B4-BE49-F238E27FC236}">
                <a16:creationId xmlns:a16="http://schemas.microsoft.com/office/drawing/2014/main" id="{3D53E934-0A73-C8D0-699F-650B17421D2D}"/>
              </a:ext>
            </a:extLst>
          </p:cNvPr>
          <p:cNvSpPr txBox="1"/>
          <p:nvPr/>
        </p:nvSpPr>
        <p:spPr>
          <a:xfrm>
            <a:off x="2009669" y="913388"/>
            <a:ext cx="8362461" cy="338554"/>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plays a central role in the process of B2B customer retention.</a:t>
            </a:r>
            <a:endParaRPr lang="fr-BE" sz="1600" dirty="0">
              <a:latin typeface="Encode Sans" pitchFamily="2" charset="0"/>
            </a:endParaRPr>
          </a:p>
        </p:txBody>
      </p:sp>
      <p:sp>
        <p:nvSpPr>
          <p:cNvPr id="8" name="ZoneTexte 5">
            <a:extLst>
              <a:ext uri="{FF2B5EF4-FFF2-40B4-BE49-F238E27FC236}">
                <a16:creationId xmlns:a16="http://schemas.microsoft.com/office/drawing/2014/main" id="{6837D3F5-0AA8-75D0-73D4-54BF95558EB6}"/>
              </a:ext>
            </a:extLst>
          </p:cNvPr>
          <p:cNvSpPr txBox="1"/>
          <p:nvPr/>
        </p:nvSpPr>
        <p:spPr>
          <a:xfrm>
            <a:off x="1995517" y="1331709"/>
            <a:ext cx="9468841" cy="584775"/>
          </a:xfrm>
          <a:prstGeom prst="rect">
            <a:avLst/>
          </a:prstGeom>
          <a:noFill/>
        </p:spPr>
        <p:txBody>
          <a:bodyPr wrap="square" rtlCol="0">
            <a:spAutoFit/>
          </a:bodyPr>
          <a:lstStyle/>
          <a:p>
            <a:r>
              <a:rPr lang="en-US" sz="1600" dirty="0">
                <a:latin typeface="Encode Sans" pitchFamily="2" charset="0"/>
              </a:rPr>
              <a:t>It’s an essential </a:t>
            </a:r>
            <a:r>
              <a:rPr lang="en-US" sz="1600" b="1" dirty="0">
                <a:solidFill>
                  <a:srgbClr val="243782"/>
                </a:solidFill>
                <a:latin typeface="Encode Sans" pitchFamily="2" charset="0"/>
              </a:rPr>
              <a:t>lever</a:t>
            </a:r>
            <a:r>
              <a:rPr lang="en-US" sz="1600" dirty="0">
                <a:latin typeface="Encode Sans" pitchFamily="2" charset="0"/>
              </a:rPr>
              <a:t> to </a:t>
            </a:r>
            <a:r>
              <a:rPr lang="en-US" sz="1600" b="1" dirty="0">
                <a:solidFill>
                  <a:srgbClr val="243782"/>
                </a:solidFill>
                <a:latin typeface="Encode Sans" pitchFamily="2" charset="0"/>
              </a:rPr>
              <a:t>hold the customer captive</a:t>
            </a:r>
            <a:r>
              <a:rPr lang="en-US" sz="1600" dirty="0">
                <a:latin typeface="Encode Sans" pitchFamily="2" charset="0"/>
              </a:rPr>
              <a:t>, by offering them an </a:t>
            </a:r>
            <a:r>
              <a:rPr lang="en-US" sz="1600" b="1" dirty="0">
                <a:solidFill>
                  <a:srgbClr val="243782"/>
                </a:solidFill>
                <a:latin typeface="Encode Sans" pitchFamily="2" charset="0"/>
              </a:rPr>
              <a:t>overall mobility solution </a:t>
            </a:r>
            <a:r>
              <a:rPr lang="en-US" sz="1600" dirty="0">
                <a:latin typeface="Encode Sans" pitchFamily="2" charset="0"/>
              </a:rPr>
              <a:t>consisting of:</a:t>
            </a:r>
            <a:endParaRPr lang="fr-BE" sz="1600" dirty="0">
              <a:latin typeface="Encode Sans" pitchFamily="2" charset="0"/>
            </a:endParaRPr>
          </a:p>
        </p:txBody>
      </p:sp>
      <p:sp>
        <p:nvSpPr>
          <p:cNvPr id="9" name="Rectangle 74">
            <a:extLst>
              <a:ext uri="{FF2B5EF4-FFF2-40B4-BE49-F238E27FC236}">
                <a16:creationId xmlns:a16="http://schemas.microsoft.com/office/drawing/2014/main" id="{93E73C8A-7888-28B1-E467-0EF24E7FB1F0}"/>
              </a:ext>
            </a:extLst>
          </p:cNvPr>
          <p:cNvSpPr/>
          <p:nvPr/>
        </p:nvSpPr>
        <p:spPr>
          <a:xfrm>
            <a:off x="649861" y="4118530"/>
            <a:ext cx="1853465"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Accessories</a:t>
            </a:r>
          </a:p>
          <a:p>
            <a:pPr marL="171450" indent="-171450">
              <a:buFont typeface="Arial" panose="020B0604020202020204" pitchFamily="34" charset="0"/>
              <a:buChar char="•"/>
            </a:pPr>
            <a:r>
              <a:rPr lang="en-US" sz="1100" dirty="0">
                <a:latin typeface="Encode Sans" pitchFamily="2" charset="0"/>
              </a:rPr>
              <a:t>Conversions</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Focus on LEV and Business ranges</a:t>
            </a:r>
            <a:endParaRPr lang="fr-BE" sz="1100" dirty="0">
              <a:latin typeface="Encode Sans" pitchFamily="2" charset="0"/>
            </a:endParaRPr>
          </a:p>
        </p:txBody>
      </p:sp>
      <p:sp>
        <p:nvSpPr>
          <p:cNvPr id="10" name="Title 1">
            <a:extLst>
              <a:ext uri="{FF2B5EF4-FFF2-40B4-BE49-F238E27FC236}">
                <a16:creationId xmlns:a16="http://schemas.microsoft.com/office/drawing/2014/main" id="{568E7785-4B61-6329-4E99-7BE4CBA6CCFA}"/>
              </a:ext>
            </a:extLst>
          </p:cNvPr>
          <p:cNvSpPr>
            <a:spLocks noGrp="1"/>
          </p:cNvSpPr>
          <p:nvPr>
            <p:ph type="title"/>
          </p:nvPr>
        </p:nvSpPr>
        <p:spPr>
          <a:xfrm>
            <a:off x="140795" y="134833"/>
            <a:ext cx="7452197" cy="406400"/>
          </a:xfrm>
        </p:spPr>
        <p:txBody>
          <a:bodyPr>
            <a:normAutofit/>
          </a:bodyPr>
          <a:lstStyle/>
          <a:p>
            <a:r>
              <a:rPr lang="en-US" b="1" dirty="0">
                <a:latin typeface="Encode Sans" pitchFamily="2" charset="0"/>
              </a:rPr>
              <a:t>What is the global offer?</a:t>
            </a:r>
            <a:endParaRPr lang="fr-FR" b="1" dirty="0">
              <a:latin typeface="Encode Sans" pitchFamily="2" charset="0"/>
            </a:endParaRPr>
          </a:p>
        </p:txBody>
      </p:sp>
      <p:sp>
        <p:nvSpPr>
          <p:cNvPr id="11" name="TextBox 16">
            <a:extLst>
              <a:ext uri="{FF2B5EF4-FFF2-40B4-BE49-F238E27FC236}">
                <a16:creationId xmlns:a16="http://schemas.microsoft.com/office/drawing/2014/main" id="{FBA81CB1-7C0C-4921-F01D-EC8F6C01BE1E}"/>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12" name="ZoneTexte 24">
            <a:extLst>
              <a:ext uri="{FF2B5EF4-FFF2-40B4-BE49-F238E27FC236}">
                <a16:creationId xmlns:a16="http://schemas.microsoft.com/office/drawing/2014/main" id="{D8FA2E5A-772A-2E93-A3FB-370C3C237142}"/>
              </a:ext>
            </a:extLst>
          </p:cNvPr>
          <p:cNvSpPr txBox="1"/>
          <p:nvPr/>
        </p:nvSpPr>
        <p:spPr>
          <a:xfrm>
            <a:off x="603671" y="2607788"/>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Tree>
    <p:custDataLst>
      <p:tags r:id="rId1"/>
    </p:custDataLst>
    <p:extLst>
      <p:ext uri="{BB962C8B-B14F-4D97-AF65-F5344CB8AC3E}">
        <p14:creationId xmlns:p14="http://schemas.microsoft.com/office/powerpoint/2010/main" val="118647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ZoneTexte 13">
            <a:extLst>
              <a:ext uri="{FF2B5EF4-FFF2-40B4-BE49-F238E27FC236}">
                <a16:creationId xmlns:a16="http://schemas.microsoft.com/office/drawing/2014/main" id="{8879DE16-A1BA-4D27-9E4A-787407AEDE5D}"/>
              </a:ext>
            </a:extLst>
          </p:cNvPr>
          <p:cNvSpPr txBox="1"/>
          <p:nvPr/>
        </p:nvSpPr>
        <p:spPr>
          <a:xfrm>
            <a:off x="5011485" y="3145891"/>
            <a:ext cx="1152540" cy="830997"/>
          </a:xfrm>
          <a:prstGeom prst="rect">
            <a:avLst/>
          </a:prstGeom>
          <a:noFill/>
        </p:spPr>
        <p:txBody>
          <a:bodyPr wrap="square" rtlCol="0">
            <a:spAutoFit/>
          </a:bodyPr>
          <a:lstStyle/>
          <a:p>
            <a:r>
              <a:rPr lang="fr-BE" sz="4800" b="1" dirty="0"/>
              <a:t>+</a:t>
            </a:r>
          </a:p>
        </p:txBody>
      </p:sp>
      <p:sp>
        <p:nvSpPr>
          <p:cNvPr id="52" name="Rectangle: Rounded Corners 31">
            <a:extLst>
              <a:ext uri="{FF2B5EF4-FFF2-40B4-BE49-F238E27FC236}">
                <a16:creationId xmlns:a16="http://schemas.microsoft.com/office/drawing/2014/main" id="{38EAF81F-1C2C-49C4-924E-A90CC61D9CA0}"/>
              </a:ext>
            </a:extLst>
          </p:cNvPr>
          <p:cNvSpPr/>
          <p:nvPr/>
        </p:nvSpPr>
        <p:spPr>
          <a:xfrm>
            <a:off x="5493401" y="2557982"/>
            <a:ext cx="1819508" cy="3159826"/>
          </a:xfrm>
          <a:prstGeom prst="roundRect">
            <a:avLst>
              <a:gd name="adj" fmla="val 8578"/>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TextBox 52">
            <a:extLst>
              <a:ext uri="{FF2B5EF4-FFF2-40B4-BE49-F238E27FC236}">
                <a16:creationId xmlns:a16="http://schemas.microsoft.com/office/drawing/2014/main" id="{BC31579B-7D7E-4E6B-81F8-73017911A3AA}"/>
              </a:ext>
            </a:extLst>
          </p:cNvPr>
          <p:cNvSpPr txBox="1"/>
          <p:nvPr/>
        </p:nvSpPr>
        <p:spPr>
          <a:xfrm>
            <a:off x="6268974" y="5336688"/>
            <a:ext cx="591128" cy="400110"/>
          </a:xfrm>
          <a:prstGeom prst="rect">
            <a:avLst/>
          </a:prstGeom>
          <a:noFill/>
          <a:ln>
            <a:noFill/>
          </a:ln>
        </p:spPr>
        <p:txBody>
          <a:bodyPr wrap="square" rtlCol="0">
            <a:spAutoFit/>
          </a:bodyPr>
          <a:lstStyle/>
          <a:p>
            <a:pPr marL="285750" indent="-285750">
              <a:buBlip>
                <a:blip r:embed="rId3"/>
              </a:buBlip>
            </a:pPr>
            <a:r>
              <a:rPr lang="fr-BE" sz="2000" b="1" dirty="0"/>
              <a:t> </a:t>
            </a:r>
          </a:p>
        </p:txBody>
      </p:sp>
      <p:sp>
        <p:nvSpPr>
          <p:cNvPr id="56" name="ZoneTexte 26">
            <a:extLst>
              <a:ext uri="{FF2B5EF4-FFF2-40B4-BE49-F238E27FC236}">
                <a16:creationId xmlns:a16="http://schemas.microsoft.com/office/drawing/2014/main" id="{2D6CBAF5-ABA9-4A06-8B25-DBC5DC7F196B}"/>
              </a:ext>
            </a:extLst>
          </p:cNvPr>
          <p:cNvSpPr txBox="1"/>
          <p:nvPr/>
        </p:nvSpPr>
        <p:spPr>
          <a:xfrm>
            <a:off x="5528265"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a:t>Services</a:t>
            </a:r>
          </a:p>
        </p:txBody>
      </p:sp>
      <p:sp>
        <p:nvSpPr>
          <p:cNvPr id="57" name="TextBox 56">
            <a:extLst>
              <a:ext uri="{FF2B5EF4-FFF2-40B4-BE49-F238E27FC236}">
                <a16:creationId xmlns:a16="http://schemas.microsoft.com/office/drawing/2014/main" id="{F70F7D11-0C3D-493A-BAA6-6EFBA763784E}"/>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8" name="TextBox 57">
            <a:extLst>
              <a:ext uri="{FF2B5EF4-FFF2-40B4-BE49-F238E27FC236}">
                <a16:creationId xmlns:a16="http://schemas.microsoft.com/office/drawing/2014/main" id="{F4C398BE-0349-4C11-A317-BF2552737E59}"/>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9" name="ZoneTexte 13">
            <a:extLst>
              <a:ext uri="{FF2B5EF4-FFF2-40B4-BE49-F238E27FC236}">
                <a16:creationId xmlns:a16="http://schemas.microsoft.com/office/drawing/2014/main" id="{49875107-62B6-44B6-B8AD-EDA82FD7B47E}"/>
              </a:ext>
            </a:extLst>
          </p:cNvPr>
          <p:cNvSpPr txBox="1"/>
          <p:nvPr/>
        </p:nvSpPr>
        <p:spPr>
          <a:xfrm>
            <a:off x="2448992" y="3127488"/>
            <a:ext cx="1152540" cy="830997"/>
          </a:xfrm>
          <a:prstGeom prst="rect">
            <a:avLst/>
          </a:prstGeom>
          <a:noFill/>
        </p:spPr>
        <p:txBody>
          <a:bodyPr wrap="square" rtlCol="0">
            <a:spAutoFit/>
          </a:bodyPr>
          <a:lstStyle/>
          <a:p>
            <a:r>
              <a:rPr lang="fr-BE" sz="4800" b="1" dirty="0"/>
              <a:t>+</a:t>
            </a:r>
          </a:p>
        </p:txBody>
      </p:sp>
      <p:sp>
        <p:nvSpPr>
          <p:cNvPr id="61" name="TextBox 60">
            <a:extLst>
              <a:ext uri="{FF2B5EF4-FFF2-40B4-BE49-F238E27FC236}">
                <a16:creationId xmlns:a16="http://schemas.microsoft.com/office/drawing/2014/main" id="{DA5B952F-63E2-4669-ADE7-B46799D5BF82}"/>
              </a:ext>
            </a:extLst>
          </p:cNvPr>
          <p:cNvSpPr txBox="1"/>
          <p:nvPr/>
        </p:nvSpPr>
        <p:spPr>
          <a:xfrm>
            <a:off x="3741173" y="5344016"/>
            <a:ext cx="591128" cy="400110"/>
          </a:xfrm>
          <a:prstGeom prst="rect">
            <a:avLst/>
          </a:prstGeom>
          <a:noFill/>
          <a:ln>
            <a:noFill/>
          </a:ln>
        </p:spPr>
        <p:txBody>
          <a:bodyPr wrap="square" rtlCol="0">
            <a:spAutoFit/>
          </a:bodyPr>
          <a:lstStyle/>
          <a:p>
            <a:pPr marL="285750" indent="-285750">
              <a:buBlip>
                <a:blip r:embed="rId3"/>
              </a:buBlip>
            </a:pPr>
            <a:r>
              <a:rPr lang="fr-BE" sz="2000" b="1" dirty="0"/>
              <a:t> </a:t>
            </a:r>
          </a:p>
        </p:txBody>
      </p:sp>
      <p:sp>
        <p:nvSpPr>
          <p:cNvPr id="62" name="Rectangle: Rounded Corners 61">
            <a:extLst>
              <a:ext uri="{FF2B5EF4-FFF2-40B4-BE49-F238E27FC236}">
                <a16:creationId xmlns:a16="http://schemas.microsoft.com/office/drawing/2014/main" id="{65749870-35DE-40C7-BA9C-A17563B15A22}"/>
              </a:ext>
            </a:extLst>
          </p:cNvPr>
          <p:cNvSpPr/>
          <p:nvPr/>
        </p:nvSpPr>
        <p:spPr>
          <a:xfrm>
            <a:off x="2947476" y="2549789"/>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9" name="Image 39">
            <a:extLst>
              <a:ext uri="{FF2B5EF4-FFF2-40B4-BE49-F238E27FC236}">
                <a16:creationId xmlns:a16="http://schemas.microsoft.com/office/drawing/2014/main" id="{7200AE0C-1CBC-4396-8318-61C017CE1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400" y="948817"/>
            <a:ext cx="1163816" cy="967667"/>
          </a:xfrm>
          <a:prstGeom prst="rect">
            <a:avLst/>
          </a:prstGeom>
        </p:spPr>
      </p:pic>
      <p:sp>
        <p:nvSpPr>
          <p:cNvPr id="71" name="Rectangle: Rounded Corners 20">
            <a:extLst>
              <a:ext uri="{FF2B5EF4-FFF2-40B4-BE49-F238E27FC236}">
                <a16:creationId xmlns:a16="http://schemas.microsoft.com/office/drawing/2014/main" id="{84A0BA11-736B-4FE8-ACEA-0236A59CEF13}"/>
              </a:ext>
            </a:extLst>
          </p:cNvPr>
          <p:cNvSpPr/>
          <p:nvPr/>
        </p:nvSpPr>
        <p:spPr>
          <a:xfrm>
            <a:off x="505400" y="2525381"/>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TextBox 21">
            <a:extLst>
              <a:ext uri="{FF2B5EF4-FFF2-40B4-BE49-F238E27FC236}">
                <a16:creationId xmlns:a16="http://schemas.microsoft.com/office/drawing/2014/main" id="{330C0960-DBCC-46FA-985B-442427B0ECE6}"/>
              </a:ext>
            </a:extLst>
          </p:cNvPr>
          <p:cNvSpPr txBox="1"/>
          <p:nvPr/>
        </p:nvSpPr>
        <p:spPr>
          <a:xfrm>
            <a:off x="1294273" y="5345309"/>
            <a:ext cx="591128" cy="400110"/>
          </a:xfrm>
          <a:prstGeom prst="rect">
            <a:avLst/>
          </a:prstGeom>
          <a:noFill/>
          <a:ln>
            <a:noFill/>
          </a:ln>
        </p:spPr>
        <p:txBody>
          <a:bodyPr wrap="square" rtlCol="0">
            <a:spAutoFit/>
          </a:bodyPr>
          <a:lstStyle/>
          <a:p>
            <a:pPr marL="285750" indent="-285750">
              <a:buBlip>
                <a:blip r:embed="rId3"/>
              </a:buBlip>
            </a:pPr>
            <a:r>
              <a:rPr lang="fr-BE" sz="2000" b="1" dirty="0"/>
              <a:t> </a:t>
            </a:r>
          </a:p>
        </p:txBody>
      </p:sp>
      <p:sp>
        <p:nvSpPr>
          <p:cNvPr id="76" name="Rectangle 75">
            <a:extLst>
              <a:ext uri="{FF2B5EF4-FFF2-40B4-BE49-F238E27FC236}">
                <a16:creationId xmlns:a16="http://schemas.microsoft.com/office/drawing/2014/main" id="{7F587739-39A0-4B3C-88CC-080EC1A779B8}"/>
              </a:ext>
            </a:extLst>
          </p:cNvPr>
          <p:cNvSpPr/>
          <p:nvPr/>
        </p:nvSpPr>
        <p:spPr>
          <a:xfrm>
            <a:off x="5538053" y="4118530"/>
            <a:ext cx="1744127" cy="938719"/>
          </a:xfrm>
          <a:prstGeom prst="rect">
            <a:avLst/>
          </a:prstGeom>
        </p:spPr>
        <p:txBody>
          <a:bodyPr wrap="square">
            <a:spAutoFit/>
          </a:bodyPr>
          <a:lstStyle/>
          <a:p>
            <a:pPr marL="171450" indent="-171450">
              <a:buFont typeface="Arial" panose="020B0604020202020204" pitchFamily="34" charset="0"/>
              <a:buChar char="•"/>
            </a:pPr>
            <a:r>
              <a:rPr lang="fr-FR" sz="1100" dirty="0">
                <a:latin typeface="Encode Sans" pitchFamily="2" charset="0"/>
              </a:rPr>
              <a:t>Maintenance</a:t>
            </a:r>
          </a:p>
          <a:p>
            <a:pPr marL="171450" indent="-171450">
              <a:buFont typeface="Arial" panose="020B0604020202020204" pitchFamily="34" charset="0"/>
              <a:buChar char="•"/>
            </a:pPr>
            <a:r>
              <a:rPr lang="fr-FR" sz="1100" dirty="0" err="1">
                <a:latin typeface="Encode Sans" pitchFamily="2" charset="0"/>
              </a:rPr>
              <a:t>Vehicle</a:t>
            </a:r>
            <a:r>
              <a:rPr lang="fr-FR" sz="1100" dirty="0">
                <a:latin typeface="Encode Sans" pitchFamily="2" charset="0"/>
              </a:rPr>
              <a:t> services</a:t>
            </a:r>
          </a:p>
          <a:p>
            <a:pPr marL="171450" indent="-171450">
              <a:buFont typeface="Arial" panose="020B0604020202020204" pitchFamily="34" charset="0"/>
              <a:buChar char="•"/>
            </a:pPr>
            <a:r>
              <a:rPr lang="fr-FR" sz="1100" dirty="0">
                <a:latin typeface="Encode Sans" pitchFamily="2" charset="0"/>
              </a:rPr>
              <a:t>Management services</a:t>
            </a:r>
          </a:p>
          <a:p>
            <a:pPr marL="171450" indent="-171450">
              <a:buFont typeface="Arial" panose="020B0604020202020204" pitchFamily="34" charset="0"/>
              <a:buChar char="•"/>
            </a:pPr>
            <a:r>
              <a:rPr lang="fr-FR" sz="1100" dirty="0" err="1">
                <a:latin typeface="Encode Sans" pitchFamily="2" charset="0"/>
              </a:rPr>
              <a:t>Mobility</a:t>
            </a:r>
            <a:r>
              <a:rPr lang="fr-FR" sz="1100" dirty="0">
                <a:latin typeface="Encode Sans" pitchFamily="2" charset="0"/>
              </a:rPr>
              <a:t> services</a:t>
            </a:r>
          </a:p>
          <a:p>
            <a:pPr marL="171450" indent="-171450">
              <a:buFont typeface="Arial" panose="020B0604020202020204" pitchFamily="34" charset="0"/>
              <a:buChar char="•"/>
            </a:pPr>
            <a:r>
              <a:rPr lang="fr-FR" sz="1100" dirty="0" err="1">
                <a:latin typeface="Encode Sans" pitchFamily="2" charset="0"/>
              </a:rPr>
              <a:t>Charging</a:t>
            </a:r>
            <a:r>
              <a:rPr lang="fr-FR" sz="1100" dirty="0">
                <a:latin typeface="Encode Sans" pitchFamily="2" charset="0"/>
              </a:rPr>
              <a:t> solutions</a:t>
            </a:r>
            <a:endParaRPr lang="fr-BE" sz="1100" dirty="0">
              <a:latin typeface="Encode Sans" pitchFamily="2" charset="0"/>
            </a:endParaRPr>
          </a:p>
        </p:txBody>
      </p:sp>
      <p:pic>
        <p:nvPicPr>
          <p:cNvPr id="39" name="Image 42">
            <a:extLst>
              <a:ext uri="{FF2B5EF4-FFF2-40B4-BE49-F238E27FC236}">
                <a16:creationId xmlns:a16="http://schemas.microsoft.com/office/drawing/2014/main" id="{52AC26B8-80B0-44F9-B9D4-970D0DA522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9365" y="3165391"/>
            <a:ext cx="1339186" cy="815621"/>
          </a:xfrm>
          <a:prstGeom prst="rect">
            <a:avLst/>
          </a:prstGeom>
        </p:spPr>
      </p:pic>
      <p:pic>
        <p:nvPicPr>
          <p:cNvPr id="40" name="Image 41">
            <a:extLst>
              <a:ext uri="{FF2B5EF4-FFF2-40B4-BE49-F238E27FC236}">
                <a16:creationId xmlns:a16="http://schemas.microsoft.com/office/drawing/2014/main" id="{37A12CD0-0DF8-45D0-8791-1418750AB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6269" y="3191637"/>
            <a:ext cx="1362094" cy="766848"/>
          </a:xfrm>
          <a:prstGeom prst="rect">
            <a:avLst/>
          </a:prstGeom>
        </p:spPr>
      </p:pic>
      <p:pic>
        <p:nvPicPr>
          <p:cNvPr id="27" name="Picture 2" descr="Stellantis dévoile un florilège de slogans pour ses marques -  Electromobiliste">
            <a:extLst>
              <a:ext uri="{FF2B5EF4-FFF2-40B4-BE49-F238E27FC236}">
                <a16:creationId xmlns:a16="http://schemas.microsoft.com/office/drawing/2014/main" id="{8E887EBE-BB2A-09B3-96CE-F7288F7C09C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096" b="5660"/>
          <a:stretch/>
        </p:blipFill>
        <p:spPr bwMode="auto">
          <a:xfrm>
            <a:off x="823335" y="3166743"/>
            <a:ext cx="1357063" cy="7621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9">
            <a:extLst>
              <a:ext uri="{FF2B5EF4-FFF2-40B4-BE49-F238E27FC236}">
                <a16:creationId xmlns:a16="http://schemas.microsoft.com/office/drawing/2014/main" id="{D61C0F11-4133-CA9F-3B4D-1451F5DCCF40}"/>
              </a:ext>
            </a:extLst>
          </p:cNvPr>
          <p:cNvSpPr/>
          <p:nvPr/>
        </p:nvSpPr>
        <p:spPr>
          <a:xfrm>
            <a:off x="3023755" y="4118530"/>
            <a:ext cx="1788715" cy="600164"/>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Leasing offer from captive lease company</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Captive bank proposal</a:t>
            </a:r>
            <a:endParaRPr lang="fr-BE" sz="1100" dirty="0">
              <a:latin typeface="Encode Sans" pitchFamily="2" charset="0"/>
            </a:endParaRPr>
          </a:p>
        </p:txBody>
      </p:sp>
      <p:sp>
        <p:nvSpPr>
          <p:cNvPr id="6" name="ZoneTexte 25">
            <a:extLst>
              <a:ext uri="{FF2B5EF4-FFF2-40B4-BE49-F238E27FC236}">
                <a16:creationId xmlns:a16="http://schemas.microsoft.com/office/drawing/2014/main" id="{38CF86F8-05B7-E3B5-5AA6-13240E5297B1}"/>
              </a:ext>
            </a:extLst>
          </p:cNvPr>
          <p:cNvSpPr txBox="1"/>
          <p:nvPr/>
        </p:nvSpPr>
        <p:spPr>
          <a:xfrm>
            <a:off x="3104490"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err="1"/>
              <a:t>Financing</a:t>
            </a:r>
            <a:endParaRPr lang="fr-BE" dirty="0"/>
          </a:p>
        </p:txBody>
      </p:sp>
      <p:sp>
        <p:nvSpPr>
          <p:cNvPr id="8" name="ZoneTexte 20">
            <a:extLst>
              <a:ext uri="{FF2B5EF4-FFF2-40B4-BE49-F238E27FC236}">
                <a16:creationId xmlns:a16="http://schemas.microsoft.com/office/drawing/2014/main" id="{BC4CD2EA-EC04-7558-15AC-A2AA5591D26D}"/>
              </a:ext>
            </a:extLst>
          </p:cNvPr>
          <p:cNvSpPr txBox="1"/>
          <p:nvPr/>
        </p:nvSpPr>
        <p:spPr>
          <a:xfrm>
            <a:off x="336848" y="2046696"/>
            <a:ext cx="5402132" cy="307777"/>
          </a:xfrm>
          <a:prstGeom prst="rect">
            <a:avLst/>
          </a:prstGeom>
          <a:noFill/>
        </p:spPr>
        <p:txBody>
          <a:bodyPr wrap="square" rtlCol="0">
            <a:spAutoFit/>
          </a:bodyPr>
          <a:lstStyle/>
          <a:p>
            <a:r>
              <a:rPr lang="fr-BE" sz="1400" i="1" dirty="0">
                <a:solidFill>
                  <a:schemeClr val="bg1">
                    <a:lumMod val="65000"/>
                  </a:schemeClr>
                </a:solidFill>
                <a:latin typeface="Encode Sans" pitchFamily="2" charset="0"/>
              </a:rPr>
              <a:t>Click on the </a:t>
            </a:r>
            <a:r>
              <a:rPr lang="fr-BE" sz="1400" i="1" dirty="0" err="1">
                <a:solidFill>
                  <a:schemeClr val="bg1">
                    <a:lumMod val="65000"/>
                  </a:schemeClr>
                </a:solidFill>
                <a:latin typeface="Encode Sans" pitchFamily="2" charset="0"/>
              </a:rPr>
              <a:t>arrows</a:t>
            </a:r>
            <a:endParaRPr lang="fr-BE" sz="1400" i="1" dirty="0">
              <a:solidFill>
                <a:schemeClr val="bg1">
                  <a:lumMod val="65000"/>
                </a:schemeClr>
              </a:solidFill>
              <a:latin typeface="Encode Sans" pitchFamily="2" charset="0"/>
            </a:endParaRPr>
          </a:p>
        </p:txBody>
      </p:sp>
      <p:sp>
        <p:nvSpPr>
          <p:cNvPr id="9" name="ZoneTexte 15">
            <a:extLst>
              <a:ext uri="{FF2B5EF4-FFF2-40B4-BE49-F238E27FC236}">
                <a16:creationId xmlns:a16="http://schemas.microsoft.com/office/drawing/2014/main" id="{BEBE13BE-101E-3D7B-31DE-BBADF39B8C7A}"/>
              </a:ext>
            </a:extLst>
          </p:cNvPr>
          <p:cNvSpPr txBox="1"/>
          <p:nvPr/>
        </p:nvSpPr>
        <p:spPr>
          <a:xfrm>
            <a:off x="2009669" y="913388"/>
            <a:ext cx="8362461" cy="338554"/>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plays a central role in the process of B2B customer retention.</a:t>
            </a:r>
            <a:endParaRPr lang="fr-BE" sz="1600" dirty="0">
              <a:latin typeface="Encode Sans" pitchFamily="2" charset="0"/>
            </a:endParaRPr>
          </a:p>
        </p:txBody>
      </p:sp>
      <p:sp>
        <p:nvSpPr>
          <p:cNvPr id="10" name="ZoneTexte 5">
            <a:extLst>
              <a:ext uri="{FF2B5EF4-FFF2-40B4-BE49-F238E27FC236}">
                <a16:creationId xmlns:a16="http://schemas.microsoft.com/office/drawing/2014/main" id="{EB0B84EA-6FF2-ADC9-ABA9-CAF0CF91A1B7}"/>
              </a:ext>
            </a:extLst>
          </p:cNvPr>
          <p:cNvSpPr txBox="1"/>
          <p:nvPr/>
        </p:nvSpPr>
        <p:spPr>
          <a:xfrm>
            <a:off x="1995517" y="1331709"/>
            <a:ext cx="9468841" cy="584775"/>
          </a:xfrm>
          <a:prstGeom prst="rect">
            <a:avLst/>
          </a:prstGeom>
          <a:noFill/>
        </p:spPr>
        <p:txBody>
          <a:bodyPr wrap="square" rtlCol="0">
            <a:spAutoFit/>
          </a:bodyPr>
          <a:lstStyle/>
          <a:p>
            <a:r>
              <a:rPr lang="en-US" sz="1600" dirty="0">
                <a:latin typeface="Encode Sans" pitchFamily="2" charset="0"/>
              </a:rPr>
              <a:t>It’s an essential </a:t>
            </a:r>
            <a:r>
              <a:rPr lang="en-US" sz="1600" b="1" dirty="0">
                <a:solidFill>
                  <a:srgbClr val="243782"/>
                </a:solidFill>
                <a:latin typeface="Encode Sans" pitchFamily="2" charset="0"/>
              </a:rPr>
              <a:t>lever</a:t>
            </a:r>
            <a:r>
              <a:rPr lang="en-US" sz="1600" dirty="0">
                <a:latin typeface="Encode Sans" pitchFamily="2" charset="0"/>
              </a:rPr>
              <a:t> to </a:t>
            </a:r>
            <a:r>
              <a:rPr lang="en-US" sz="1600" b="1" dirty="0">
                <a:solidFill>
                  <a:srgbClr val="243782"/>
                </a:solidFill>
                <a:latin typeface="Encode Sans" pitchFamily="2" charset="0"/>
              </a:rPr>
              <a:t>hold the customer captive</a:t>
            </a:r>
            <a:r>
              <a:rPr lang="en-US" sz="1600" dirty="0">
                <a:latin typeface="Encode Sans" pitchFamily="2" charset="0"/>
              </a:rPr>
              <a:t>, by offering them an </a:t>
            </a:r>
            <a:r>
              <a:rPr lang="en-US" sz="1600" b="1" dirty="0">
                <a:solidFill>
                  <a:srgbClr val="243782"/>
                </a:solidFill>
                <a:latin typeface="Encode Sans" pitchFamily="2" charset="0"/>
              </a:rPr>
              <a:t>overall mobility solution </a:t>
            </a:r>
            <a:r>
              <a:rPr lang="en-US" sz="1600" dirty="0">
                <a:latin typeface="Encode Sans" pitchFamily="2" charset="0"/>
              </a:rPr>
              <a:t>consisting of:</a:t>
            </a:r>
            <a:endParaRPr lang="fr-BE" sz="1600" dirty="0">
              <a:latin typeface="Encode Sans" pitchFamily="2" charset="0"/>
            </a:endParaRPr>
          </a:p>
        </p:txBody>
      </p:sp>
      <p:sp>
        <p:nvSpPr>
          <p:cNvPr id="11" name="Rectangle 74">
            <a:extLst>
              <a:ext uri="{FF2B5EF4-FFF2-40B4-BE49-F238E27FC236}">
                <a16:creationId xmlns:a16="http://schemas.microsoft.com/office/drawing/2014/main" id="{31B8571A-3BE0-DD9E-5804-280DB71574DF}"/>
              </a:ext>
            </a:extLst>
          </p:cNvPr>
          <p:cNvSpPr/>
          <p:nvPr/>
        </p:nvSpPr>
        <p:spPr>
          <a:xfrm>
            <a:off x="649861" y="4118530"/>
            <a:ext cx="1853465"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Accessories</a:t>
            </a:r>
          </a:p>
          <a:p>
            <a:pPr marL="171450" indent="-171450">
              <a:buFont typeface="Arial" panose="020B0604020202020204" pitchFamily="34" charset="0"/>
              <a:buChar char="•"/>
            </a:pPr>
            <a:r>
              <a:rPr lang="en-US" sz="1100" dirty="0">
                <a:latin typeface="Encode Sans" pitchFamily="2" charset="0"/>
              </a:rPr>
              <a:t>Conversions</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Focus on LEV and Business ranges</a:t>
            </a:r>
            <a:endParaRPr lang="fr-BE" sz="1100" dirty="0">
              <a:latin typeface="Encode Sans" pitchFamily="2" charset="0"/>
            </a:endParaRPr>
          </a:p>
        </p:txBody>
      </p:sp>
      <p:sp>
        <p:nvSpPr>
          <p:cNvPr id="12" name="Title 1">
            <a:extLst>
              <a:ext uri="{FF2B5EF4-FFF2-40B4-BE49-F238E27FC236}">
                <a16:creationId xmlns:a16="http://schemas.microsoft.com/office/drawing/2014/main" id="{73288979-3D1C-735F-22FE-071E0C71726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is the global offer?</a:t>
            </a:r>
            <a:endParaRPr lang="fr-FR" b="1" dirty="0">
              <a:latin typeface="Encode Sans" pitchFamily="2" charset="0"/>
            </a:endParaRPr>
          </a:p>
        </p:txBody>
      </p:sp>
      <p:sp>
        <p:nvSpPr>
          <p:cNvPr id="13" name="TextBox 16">
            <a:extLst>
              <a:ext uri="{FF2B5EF4-FFF2-40B4-BE49-F238E27FC236}">
                <a16:creationId xmlns:a16="http://schemas.microsoft.com/office/drawing/2014/main" id="{D0FCAF25-520F-8D99-2A48-E28D417C2863}"/>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14" name="ZoneTexte 24">
            <a:extLst>
              <a:ext uri="{FF2B5EF4-FFF2-40B4-BE49-F238E27FC236}">
                <a16:creationId xmlns:a16="http://schemas.microsoft.com/office/drawing/2014/main" id="{BD2B57D5-2FAB-23A8-9FF3-E78BA974B19E}"/>
              </a:ext>
            </a:extLst>
          </p:cNvPr>
          <p:cNvSpPr txBox="1"/>
          <p:nvPr/>
        </p:nvSpPr>
        <p:spPr>
          <a:xfrm>
            <a:off x="603671" y="2607788"/>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Tree>
    <p:custDataLst>
      <p:tags r:id="rId1"/>
    </p:custDataLst>
    <p:extLst>
      <p:ext uri="{BB962C8B-B14F-4D97-AF65-F5344CB8AC3E}">
        <p14:creationId xmlns:p14="http://schemas.microsoft.com/office/powerpoint/2010/main" val="3129393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8EE8436-2D8A-439F-AE53-919D4315DC7C}"/>
              </a:ext>
            </a:extLst>
          </p:cNvPr>
          <p:cNvSpPr txBox="1"/>
          <p:nvPr/>
        </p:nvSpPr>
        <p:spPr>
          <a:xfrm>
            <a:off x="6917036" y="3765584"/>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18" name="TextBox 17">
            <a:extLst>
              <a:ext uri="{FF2B5EF4-FFF2-40B4-BE49-F238E27FC236}">
                <a16:creationId xmlns:a16="http://schemas.microsoft.com/office/drawing/2014/main" id="{B32F884E-7F87-4F4A-82C2-560B73DE2CAB}"/>
              </a:ext>
            </a:extLst>
          </p:cNvPr>
          <p:cNvSpPr txBox="1"/>
          <p:nvPr/>
        </p:nvSpPr>
        <p:spPr>
          <a:xfrm>
            <a:off x="6917036" y="3765584"/>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19" name="ZoneTexte 13">
            <a:extLst>
              <a:ext uri="{FF2B5EF4-FFF2-40B4-BE49-F238E27FC236}">
                <a16:creationId xmlns:a16="http://schemas.microsoft.com/office/drawing/2014/main" id="{44392DEC-6490-4AB1-BBEC-E8F625FBCAB4}"/>
              </a:ext>
            </a:extLst>
          </p:cNvPr>
          <p:cNvSpPr txBox="1"/>
          <p:nvPr/>
        </p:nvSpPr>
        <p:spPr>
          <a:xfrm>
            <a:off x="7267043" y="3131375"/>
            <a:ext cx="1152540" cy="830997"/>
          </a:xfrm>
          <a:prstGeom prst="rect">
            <a:avLst/>
          </a:prstGeom>
          <a:noFill/>
        </p:spPr>
        <p:txBody>
          <a:bodyPr wrap="square" rtlCol="0">
            <a:spAutoFit/>
          </a:bodyPr>
          <a:lstStyle/>
          <a:p>
            <a:r>
              <a:rPr lang="fr-BE" sz="4800" b="1" dirty="0"/>
              <a:t>+</a:t>
            </a:r>
          </a:p>
        </p:txBody>
      </p:sp>
      <p:sp>
        <p:nvSpPr>
          <p:cNvPr id="21" name="Rectangle: Rounded Corners 20">
            <a:extLst>
              <a:ext uri="{FF2B5EF4-FFF2-40B4-BE49-F238E27FC236}">
                <a16:creationId xmlns:a16="http://schemas.microsoft.com/office/drawing/2014/main" id="{235BED0E-7EFD-4C42-B304-D45C88B40B0F}"/>
              </a:ext>
            </a:extLst>
          </p:cNvPr>
          <p:cNvSpPr/>
          <p:nvPr/>
        </p:nvSpPr>
        <p:spPr>
          <a:xfrm>
            <a:off x="7754729" y="2585535"/>
            <a:ext cx="1819508" cy="3132273"/>
          </a:xfrm>
          <a:prstGeom prst="roundRect">
            <a:avLst>
              <a:gd name="adj" fmla="val 8578"/>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Rectangle 23">
            <a:extLst>
              <a:ext uri="{FF2B5EF4-FFF2-40B4-BE49-F238E27FC236}">
                <a16:creationId xmlns:a16="http://schemas.microsoft.com/office/drawing/2014/main" id="{90241919-7E2B-4BEA-80CD-6D208C85B7AE}"/>
              </a:ext>
            </a:extLst>
          </p:cNvPr>
          <p:cNvSpPr/>
          <p:nvPr/>
        </p:nvSpPr>
        <p:spPr>
          <a:xfrm>
            <a:off x="7839920" y="4118530"/>
            <a:ext cx="1732627"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Assistance in the choice of financing</a:t>
            </a:r>
          </a:p>
          <a:p>
            <a:pPr marL="171450" indent="-171450">
              <a:buFont typeface="Arial" panose="020B0604020202020204" pitchFamily="34" charset="0"/>
              <a:buChar char="•"/>
            </a:pPr>
            <a:r>
              <a:rPr lang="en-US" sz="1100" dirty="0">
                <a:latin typeface="Encode Sans" pitchFamily="2" charset="0"/>
              </a:rPr>
              <a:t>Tax advice</a:t>
            </a:r>
          </a:p>
          <a:p>
            <a:pPr marL="171450" indent="-171450">
              <a:buFont typeface="Arial" panose="020B0604020202020204" pitchFamily="34" charset="0"/>
              <a:buChar char="•"/>
            </a:pPr>
            <a:r>
              <a:rPr lang="en-US" sz="1100" dirty="0">
                <a:latin typeface="Encode Sans" pitchFamily="2" charset="0"/>
              </a:rPr>
              <a:t>Mobility advice</a:t>
            </a:r>
            <a:endParaRPr lang="fr-FR" sz="1100" dirty="0">
              <a:latin typeface="Encode Sans" pitchFamily="2" charset="0"/>
            </a:endParaRPr>
          </a:p>
        </p:txBody>
      </p:sp>
      <p:pic>
        <p:nvPicPr>
          <p:cNvPr id="25" name="Image 3">
            <a:extLst>
              <a:ext uri="{FF2B5EF4-FFF2-40B4-BE49-F238E27FC236}">
                <a16:creationId xmlns:a16="http://schemas.microsoft.com/office/drawing/2014/main" id="{29253617-60BC-421C-BF74-437D1C2B7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337" y="3002800"/>
            <a:ext cx="1196961" cy="1088146"/>
          </a:xfrm>
          <a:prstGeom prst="rect">
            <a:avLst/>
          </a:prstGeom>
        </p:spPr>
      </p:pic>
      <p:sp>
        <p:nvSpPr>
          <p:cNvPr id="47" name="ZoneTexte 26">
            <a:extLst>
              <a:ext uri="{FF2B5EF4-FFF2-40B4-BE49-F238E27FC236}">
                <a16:creationId xmlns:a16="http://schemas.microsoft.com/office/drawing/2014/main" id="{EBCA646F-EED0-4383-ACE0-5FA397E1D698}"/>
              </a:ext>
            </a:extLst>
          </p:cNvPr>
          <p:cNvSpPr txBox="1"/>
          <p:nvPr/>
        </p:nvSpPr>
        <p:spPr>
          <a:xfrm>
            <a:off x="7719865" y="2555051"/>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err="1"/>
              <a:t>Your</a:t>
            </a:r>
            <a:r>
              <a:rPr lang="fr-BE" dirty="0"/>
              <a:t> </a:t>
            </a:r>
            <a:r>
              <a:rPr lang="fr-BE" dirty="0" err="1"/>
              <a:t>advice</a:t>
            </a:r>
            <a:endParaRPr lang="fr-BE" dirty="0"/>
          </a:p>
        </p:txBody>
      </p:sp>
      <p:sp>
        <p:nvSpPr>
          <p:cNvPr id="50" name="TextBox 46">
            <a:extLst>
              <a:ext uri="{FF2B5EF4-FFF2-40B4-BE49-F238E27FC236}">
                <a16:creationId xmlns:a16="http://schemas.microsoft.com/office/drawing/2014/main" id="{3D3A27AC-21F0-44AE-8F41-DAFF06B99CE0}"/>
              </a:ext>
            </a:extLst>
          </p:cNvPr>
          <p:cNvSpPr txBox="1"/>
          <p:nvPr/>
        </p:nvSpPr>
        <p:spPr>
          <a:xfrm>
            <a:off x="7070388" y="4205400"/>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51" name="ZoneTexte 13">
            <a:extLst>
              <a:ext uri="{FF2B5EF4-FFF2-40B4-BE49-F238E27FC236}">
                <a16:creationId xmlns:a16="http://schemas.microsoft.com/office/drawing/2014/main" id="{8879DE16-A1BA-4D27-9E4A-787407AEDE5D}"/>
              </a:ext>
            </a:extLst>
          </p:cNvPr>
          <p:cNvSpPr txBox="1"/>
          <p:nvPr/>
        </p:nvSpPr>
        <p:spPr>
          <a:xfrm>
            <a:off x="5011485" y="3145891"/>
            <a:ext cx="1152540" cy="830997"/>
          </a:xfrm>
          <a:prstGeom prst="rect">
            <a:avLst/>
          </a:prstGeom>
          <a:noFill/>
        </p:spPr>
        <p:txBody>
          <a:bodyPr wrap="square" rtlCol="0">
            <a:spAutoFit/>
          </a:bodyPr>
          <a:lstStyle/>
          <a:p>
            <a:r>
              <a:rPr lang="fr-BE" sz="4800" b="1" dirty="0"/>
              <a:t>+</a:t>
            </a:r>
          </a:p>
        </p:txBody>
      </p:sp>
      <p:sp>
        <p:nvSpPr>
          <p:cNvPr id="52" name="Rectangle: Rounded Corners 31">
            <a:extLst>
              <a:ext uri="{FF2B5EF4-FFF2-40B4-BE49-F238E27FC236}">
                <a16:creationId xmlns:a16="http://schemas.microsoft.com/office/drawing/2014/main" id="{38EAF81F-1C2C-49C4-924E-A90CC61D9CA0}"/>
              </a:ext>
            </a:extLst>
          </p:cNvPr>
          <p:cNvSpPr/>
          <p:nvPr/>
        </p:nvSpPr>
        <p:spPr>
          <a:xfrm>
            <a:off x="5493401" y="2557982"/>
            <a:ext cx="1819508" cy="3159826"/>
          </a:xfrm>
          <a:prstGeom prst="roundRect">
            <a:avLst>
              <a:gd name="adj" fmla="val 8578"/>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TextBox 52">
            <a:extLst>
              <a:ext uri="{FF2B5EF4-FFF2-40B4-BE49-F238E27FC236}">
                <a16:creationId xmlns:a16="http://schemas.microsoft.com/office/drawing/2014/main" id="{BC31579B-7D7E-4E6B-81F8-73017911A3AA}"/>
              </a:ext>
            </a:extLst>
          </p:cNvPr>
          <p:cNvSpPr txBox="1"/>
          <p:nvPr/>
        </p:nvSpPr>
        <p:spPr>
          <a:xfrm>
            <a:off x="6268974" y="5336688"/>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57" name="TextBox 56">
            <a:extLst>
              <a:ext uri="{FF2B5EF4-FFF2-40B4-BE49-F238E27FC236}">
                <a16:creationId xmlns:a16="http://schemas.microsoft.com/office/drawing/2014/main" id="{F70F7D11-0C3D-493A-BAA6-6EFBA763784E}"/>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8" name="TextBox 57">
            <a:extLst>
              <a:ext uri="{FF2B5EF4-FFF2-40B4-BE49-F238E27FC236}">
                <a16:creationId xmlns:a16="http://schemas.microsoft.com/office/drawing/2014/main" id="{F4C398BE-0349-4C11-A317-BF2552737E59}"/>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9" name="ZoneTexte 13">
            <a:extLst>
              <a:ext uri="{FF2B5EF4-FFF2-40B4-BE49-F238E27FC236}">
                <a16:creationId xmlns:a16="http://schemas.microsoft.com/office/drawing/2014/main" id="{49875107-62B6-44B6-B8AD-EDA82FD7B47E}"/>
              </a:ext>
            </a:extLst>
          </p:cNvPr>
          <p:cNvSpPr txBox="1"/>
          <p:nvPr/>
        </p:nvSpPr>
        <p:spPr>
          <a:xfrm>
            <a:off x="2448992" y="3127488"/>
            <a:ext cx="1152540" cy="830997"/>
          </a:xfrm>
          <a:prstGeom prst="rect">
            <a:avLst/>
          </a:prstGeom>
          <a:noFill/>
        </p:spPr>
        <p:txBody>
          <a:bodyPr wrap="square" rtlCol="0">
            <a:spAutoFit/>
          </a:bodyPr>
          <a:lstStyle/>
          <a:p>
            <a:r>
              <a:rPr lang="fr-BE" sz="4800" b="1" dirty="0"/>
              <a:t>+</a:t>
            </a:r>
          </a:p>
        </p:txBody>
      </p:sp>
      <p:sp>
        <p:nvSpPr>
          <p:cNvPr id="61" name="TextBox 60">
            <a:extLst>
              <a:ext uri="{FF2B5EF4-FFF2-40B4-BE49-F238E27FC236}">
                <a16:creationId xmlns:a16="http://schemas.microsoft.com/office/drawing/2014/main" id="{DA5B952F-63E2-4669-ADE7-B46799D5BF82}"/>
              </a:ext>
            </a:extLst>
          </p:cNvPr>
          <p:cNvSpPr txBox="1"/>
          <p:nvPr/>
        </p:nvSpPr>
        <p:spPr>
          <a:xfrm>
            <a:off x="3741173" y="5344016"/>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62" name="Rectangle: Rounded Corners 61">
            <a:extLst>
              <a:ext uri="{FF2B5EF4-FFF2-40B4-BE49-F238E27FC236}">
                <a16:creationId xmlns:a16="http://schemas.microsoft.com/office/drawing/2014/main" id="{65749870-35DE-40C7-BA9C-A17563B15A22}"/>
              </a:ext>
            </a:extLst>
          </p:cNvPr>
          <p:cNvSpPr/>
          <p:nvPr/>
        </p:nvSpPr>
        <p:spPr>
          <a:xfrm>
            <a:off x="2947476" y="2549789"/>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9" name="Image 39">
            <a:extLst>
              <a:ext uri="{FF2B5EF4-FFF2-40B4-BE49-F238E27FC236}">
                <a16:creationId xmlns:a16="http://schemas.microsoft.com/office/drawing/2014/main" id="{7200AE0C-1CBC-4396-8318-61C017CE1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00" y="948817"/>
            <a:ext cx="1163816" cy="967667"/>
          </a:xfrm>
          <a:prstGeom prst="rect">
            <a:avLst/>
          </a:prstGeom>
        </p:spPr>
      </p:pic>
      <p:sp>
        <p:nvSpPr>
          <p:cNvPr id="71" name="Rectangle: Rounded Corners 20">
            <a:extLst>
              <a:ext uri="{FF2B5EF4-FFF2-40B4-BE49-F238E27FC236}">
                <a16:creationId xmlns:a16="http://schemas.microsoft.com/office/drawing/2014/main" id="{84A0BA11-736B-4FE8-ACEA-0236A59CEF13}"/>
              </a:ext>
            </a:extLst>
          </p:cNvPr>
          <p:cNvSpPr/>
          <p:nvPr/>
        </p:nvSpPr>
        <p:spPr>
          <a:xfrm>
            <a:off x="505400" y="2525381"/>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TextBox 21">
            <a:extLst>
              <a:ext uri="{FF2B5EF4-FFF2-40B4-BE49-F238E27FC236}">
                <a16:creationId xmlns:a16="http://schemas.microsoft.com/office/drawing/2014/main" id="{330C0960-DBCC-46FA-985B-442427B0ECE6}"/>
              </a:ext>
            </a:extLst>
          </p:cNvPr>
          <p:cNvSpPr txBox="1"/>
          <p:nvPr/>
        </p:nvSpPr>
        <p:spPr>
          <a:xfrm>
            <a:off x="1294273" y="5345309"/>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pic>
        <p:nvPicPr>
          <p:cNvPr id="39" name="Image 42">
            <a:extLst>
              <a:ext uri="{FF2B5EF4-FFF2-40B4-BE49-F238E27FC236}">
                <a16:creationId xmlns:a16="http://schemas.microsoft.com/office/drawing/2014/main" id="{52AC26B8-80B0-44F9-B9D4-970D0DA522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365" y="3165391"/>
            <a:ext cx="1339186" cy="815621"/>
          </a:xfrm>
          <a:prstGeom prst="rect">
            <a:avLst/>
          </a:prstGeom>
        </p:spPr>
      </p:pic>
      <p:pic>
        <p:nvPicPr>
          <p:cNvPr id="40" name="Image 41">
            <a:extLst>
              <a:ext uri="{FF2B5EF4-FFF2-40B4-BE49-F238E27FC236}">
                <a16:creationId xmlns:a16="http://schemas.microsoft.com/office/drawing/2014/main" id="{37A12CD0-0DF8-45D0-8791-1418750AB1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6269" y="3191637"/>
            <a:ext cx="1362094" cy="766848"/>
          </a:xfrm>
          <a:prstGeom prst="rect">
            <a:avLst/>
          </a:prstGeom>
        </p:spPr>
      </p:pic>
      <p:sp>
        <p:nvSpPr>
          <p:cNvPr id="35" name="TextBox 34">
            <a:extLst>
              <a:ext uri="{FF2B5EF4-FFF2-40B4-BE49-F238E27FC236}">
                <a16:creationId xmlns:a16="http://schemas.microsoft.com/office/drawing/2014/main" id="{90B5E2FF-7759-4A4B-BB89-CCBC328392A3}"/>
              </a:ext>
            </a:extLst>
          </p:cNvPr>
          <p:cNvSpPr txBox="1"/>
          <p:nvPr/>
        </p:nvSpPr>
        <p:spPr>
          <a:xfrm>
            <a:off x="8618357" y="5350052"/>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pic>
        <p:nvPicPr>
          <p:cNvPr id="36" name="Picture 2" descr="Stellantis dévoile un florilège de slogans pour ses marques -  Electromobiliste">
            <a:extLst>
              <a:ext uri="{FF2B5EF4-FFF2-40B4-BE49-F238E27FC236}">
                <a16:creationId xmlns:a16="http://schemas.microsoft.com/office/drawing/2014/main" id="{DC1FA9DB-8E96-892B-6F61-BCBA240B4B2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096" b="5660"/>
          <a:stretch/>
        </p:blipFill>
        <p:spPr bwMode="auto">
          <a:xfrm>
            <a:off x="823335" y="3166743"/>
            <a:ext cx="1357063" cy="76216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26">
            <a:extLst>
              <a:ext uri="{FF2B5EF4-FFF2-40B4-BE49-F238E27FC236}">
                <a16:creationId xmlns:a16="http://schemas.microsoft.com/office/drawing/2014/main" id="{CB0DE08F-DEAF-1131-0646-60918ECA85FB}"/>
              </a:ext>
            </a:extLst>
          </p:cNvPr>
          <p:cNvSpPr txBox="1"/>
          <p:nvPr/>
        </p:nvSpPr>
        <p:spPr>
          <a:xfrm>
            <a:off x="5528265"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a:t>Services</a:t>
            </a:r>
          </a:p>
        </p:txBody>
      </p:sp>
      <p:sp>
        <p:nvSpPr>
          <p:cNvPr id="9" name="Rectangle 75">
            <a:extLst>
              <a:ext uri="{FF2B5EF4-FFF2-40B4-BE49-F238E27FC236}">
                <a16:creationId xmlns:a16="http://schemas.microsoft.com/office/drawing/2014/main" id="{29DE9A96-9E8E-A164-0EA1-E126A29D561B}"/>
              </a:ext>
            </a:extLst>
          </p:cNvPr>
          <p:cNvSpPr/>
          <p:nvPr/>
        </p:nvSpPr>
        <p:spPr>
          <a:xfrm>
            <a:off x="5538053" y="4118530"/>
            <a:ext cx="1744127" cy="938719"/>
          </a:xfrm>
          <a:prstGeom prst="rect">
            <a:avLst/>
          </a:prstGeom>
        </p:spPr>
        <p:txBody>
          <a:bodyPr wrap="square">
            <a:spAutoFit/>
          </a:bodyPr>
          <a:lstStyle/>
          <a:p>
            <a:pPr marL="171450" indent="-171450">
              <a:buFont typeface="Arial" panose="020B0604020202020204" pitchFamily="34" charset="0"/>
              <a:buChar char="•"/>
            </a:pPr>
            <a:r>
              <a:rPr lang="fr-FR" sz="1100" dirty="0">
                <a:latin typeface="Encode Sans" pitchFamily="2" charset="0"/>
              </a:rPr>
              <a:t>Maintenance</a:t>
            </a:r>
          </a:p>
          <a:p>
            <a:pPr marL="171450" indent="-171450">
              <a:buFont typeface="Arial" panose="020B0604020202020204" pitchFamily="34" charset="0"/>
              <a:buChar char="•"/>
            </a:pPr>
            <a:r>
              <a:rPr lang="fr-FR" sz="1100" dirty="0" err="1">
                <a:latin typeface="Encode Sans" pitchFamily="2" charset="0"/>
              </a:rPr>
              <a:t>Vehicle</a:t>
            </a:r>
            <a:r>
              <a:rPr lang="fr-FR" sz="1100" dirty="0">
                <a:latin typeface="Encode Sans" pitchFamily="2" charset="0"/>
              </a:rPr>
              <a:t> services</a:t>
            </a:r>
          </a:p>
          <a:p>
            <a:pPr marL="171450" indent="-171450">
              <a:buFont typeface="Arial" panose="020B0604020202020204" pitchFamily="34" charset="0"/>
              <a:buChar char="•"/>
            </a:pPr>
            <a:r>
              <a:rPr lang="fr-FR" sz="1100" dirty="0">
                <a:latin typeface="Encode Sans" pitchFamily="2" charset="0"/>
              </a:rPr>
              <a:t>Management services</a:t>
            </a:r>
          </a:p>
          <a:p>
            <a:pPr marL="171450" indent="-171450">
              <a:buFont typeface="Arial" panose="020B0604020202020204" pitchFamily="34" charset="0"/>
              <a:buChar char="•"/>
            </a:pPr>
            <a:r>
              <a:rPr lang="fr-FR" sz="1100" dirty="0" err="1">
                <a:latin typeface="Encode Sans" pitchFamily="2" charset="0"/>
              </a:rPr>
              <a:t>Mobility</a:t>
            </a:r>
            <a:r>
              <a:rPr lang="fr-FR" sz="1100" dirty="0">
                <a:latin typeface="Encode Sans" pitchFamily="2" charset="0"/>
              </a:rPr>
              <a:t> services</a:t>
            </a:r>
          </a:p>
          <a:p>
            <a:pPr marL="171450" indent="-171450">
              <a:buFont typeface="Arial" panose="020B0604020202020204" pitchFamily="34" charset="0"/>
              <a:buChar char="•"/>
            </a:pPr>
            <a:r>
              <a:rPr lang="fr-FR" sz="1100" dirty="0" err="1">
                <a:latin typeface="Encode Sans" pitchFamily="2" charset="0"/>
              </a:rPr>
              <a:t>Charging</a:t>
            </a:r>
            <a:r>
              <a:rPr lang="fr-FR" sz="1100" dirty="0">
                <a:latin typeface="Encode Sans" pitchFamily="2" charset="0"/>
              </a:rPr>
              <a:t> solutions</a:t>
            </a:r>
            <a:endParaRPr lang="fr-BE" sz="1100" dirty="0">
              <a:latin typeface="Encode Sans" pitchFamily="2" charset="0"/>
            </a:endParaRPr>
          </a:p>
        </p:txBody>
      </p:sp>
      <p:sp>
        <p:nvSpPr>
          <p:cNvPr id="11" name="Rectangle 59">
            <a:extLst>
              <a:ext uri="{FF2B5EF4-FFF2-40B4-BE49-F238E27FC236}">
                <a16:creationId xmlns:a16="http://schemas.microsoft.com/office/drawing/2014/main" id="{0A8466DA-5494-65A9-8A81-6C8B269AF9CC}"/>
              </a:ext>
            </a:extLst>
          </p:cNvPr>
          <p:cNvSpPr/>
          <p:nvPr/>
        </p:nvSpPr>
        <p:spPr>
          <a:xfrm>
            <a:off x="3016490" y="4118530"/>
            <a:ext cx="1788715" cy="600164"/>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Leasing offer from captive lease company</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Captive bank proposal</a:t>
            </a:r>
            <a:endParaRPr lang="fr-BE" sz="1100" dirty="0">
              <a:latin typeface="Encode Sans" pitchFamily="2" charset="0"/>
            </a:endParaRPr>
          </a:p>
        </p:txBody>
      </p:sp>
      <p:sp>
        <p:nvSpPr>
          <p:cNvPr id="13" name="ZoneTexte 25">
            <a:extLst>
              <a:ext uri="{FF2B5EF4-FFF2-40B4-BE49-F238E27FC236}">
                <a16:creationId xmlns:a16="http://schemas.microsoft.com/office/drawing/2014/main" id="{7CBF4ABB-B944-578A-57A6-05000424817B}"/>
              </a:ext>
            </a:extLst>
          </p:cNvPr>
          <p:cNvSpPr txBox="1"/>
          <p:nvPr/>
        </p:nvSpPr>
        <p:spPr>
          <a:xfrm>
            <a:off x="3104490"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err="1"/>
              <a:t>Financing</a:t>
            </a:r>
            <a:endParaRPr lang="fr-BE" dirty="0"/>
          </a:p>
        </p:txBody>
      </p:sp>
      <p:sp>
        <p:nvSpPr>
          <p:cNvPr id="17" name="ZoneTexte 20">
            <a:extLst>
              <a:ext uri="{FF2B5EF4-FFF2-40B4-BE49-F238E27FC236}">
                <a16:creationId xmlns:a16="http://schemas.microsoft.com/office/drawing/2014/main" id="{E3E942DC-3EFC-88D3-9783-94298F82CAE0}"/>
              </a:ext>
            </a:extLst>
          </p:cNvPr>
          <p:cNvSpPr txBox="1"/>
          <p:nvPr/>
        </p:nvSpPr>
        <p:spPr>
          <a:xfrm>
            <a:off x="336848" y="2046696"/>
            <a:ext cx="5402132" cy="307777"/>
          </a:xfrm>
          <a:prstGeom prst="rect">
            <a:avLst/>
          </a:prstGeom>
          <a:noFill/>
        </p:spPr>
        <p:txBody>
          <a:bodyPr wrap="square" rtlCol="0">
            <a:spAutoFit/>
          </a:bodyPr>
          <a:lstStyle/>
          <a:p>
            <a:r>
              <a:rPr lang="fr-BE" sz="1400" i="1" dirty="0">
                <a:solidFill>
                  <a:schemeClr val="bg1">
                    <a:lumMod val="65000"/>
                  </a:schemeClr>
                </a:solidFill>
                <a:latin typeface="Encode Sans" pitchFamily="2" charset="0"/>
              </a:rPr>
              <a:t>Click on the </a:t>
            </a:r>
            <a:r>
              <a:rPr lang="fr-BE" sz="1400" i="1" dirty="0" err="1">
                <a:solidFill>
                  <a:schemeClr val="bg1">
                    <a:lumMod val="65000"/>
                  </a:schemeClr>
                </a:solidFill>
                <a:latin typeface="Encode Sans" pitchFamily="2" charset="0"/>
              </a:rPr>
              <a:t>arrows</a:t>
            </a:r>
            <a:endParaRPr lang="fr-BE" sz="1400" i="1" dirty="0">
              <a:solidFill>
                <a:schemeClr val="bg1">
                  <a:lumMod val="65000"/>
                </a:schemeClr>
              </a:solidFill>
              <a:latin typeface="Encode Sans" pitchFamily="2" charset="0"/>
            </a:endParaRPr>
          </a:p>
        </p:txBody>
      </p:sp>
      <p:sp>
        <p:nvSpPr>
          <p:cNvPr id="22" name="ZoneTexte 15">
            <a:extLst>
              <a:ext uri="{FF2B5EF4-FFF2-40B4-BE49-F238E27FC236}">
                <a16:creationId xmlns:a16="http://schemas.microsoft.com/office/drawing/2014/main" id="{7793ADF5-20DD-5258-A0B2-8D17ED889C68}"/>
              </a:ext>
            </a:extLst>
          </p:cNvPr>
          <p:cNvSpPr txBox="1"/>
          <p:nvPr/>
        </p:nvSpPr>
        <p:spPr>
          <a:xfrm>
            <a:off x="2009669" y="913388"/>
            <a:ext cx="8362461" cy="338554"/>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plays a central role in the process of B2B customer retention.</a:t>
            </a:r>
            <a:endParaRPr lang="fr-BE" sz="1600" dirty="0">
              <a:latin typeface="Encode Sans" pitchFamily="2" charset="0"/>
            </a:endParaRPr>
          </a:p>
        </p:txBody>
      </p:sp>
      <p:sp>
        <p:nvSpPr>
          <p:cNvPr id="27" name="ZoneTexte 5">
            <a:extLst>
              <a:ext uri="{FF2B5EF4-FFF2-40B4-BE49-F238E27FC236}">
                <a16:creationId xmlns:a16="http://schemas.microsoft.com/office/drawing/2014/main" id="{E9D6CA8D-EB00-59C0-6460-4A706C65D364}"/>
              </a:ext>
            </a:extLst>
          </p:cNvPr>
          <p:cNvSpPr txBox="1"/>
          <p:nvPr/>
        </p:nvSpPr>
        <p:spPr>
          <a:xfrm>
            <a:off x="1995517" y="1331709"/>
            <a:ext cx="9468841" cy="584775"/>
          </a:xfrm>
          <a:prstGeom prst="rect">
            <a:avLst/>
          </a:prstGeom>
          <a:noFill/>
        </p:spPr>
        <p:txBody>
          <a:bodyPr wrap="square" rtlCol="0">
            <a:spAutoFit/>
          </a:bodyPr>
          <a:lstStyle/>
          <a:p>
            <a:r>
              <a:rPr lang="en-US" sz="1600" dirty="0">
                <a:latin typeface="Encode Sans" pitchFamily="2" charset="0"/>
              </a:rPr>
              <a:t>It’s an essential </a:t>
            </a:r>
            <a:r>
              <a:rPr lang="en-US" sz="1600" b="1" dirty="0">
                <a:solidFill>
                  <a:srgbClr val="243782"/>
                </a:solidFill>
                <a:latin typeface="Encode Sans" pitchFamily="2" charset="0"/>
              </a:rPr>
              <a:t>lever</a:t>
            </a:r>
            <a:r>
              <a:rPr lang="en-US" sz="1600" dirty="0">
                <a:latin typeface="Encode Sans" pitchFamily="2" charset="0"/>
              </a:rPr>
              <a:t> to </a:t>
            </a:r>
            <a:r>
              <a:rPr lang="en-US" sz="1600" b="1" dirty="0">
                <a:solidFill>
                  <a:srgbClr val="243782"/>
                </a:solidFill>
                <a:latin typeface="Encode Sans" pitchFamily="2" charset="0"/>
              </a:rPr>
              <a:t>hold the customer captive</a:t>
            </a:r>
            <a:r>
              <a:rPr lang="en-US" sz="1600" dirty="0">
                <a:latin typeface="Encode Sans" pitchFamily="2" charset="0"/>
              </a:rPr>
              <a:t>, by offering them an </a:t>
            </a:r>
            <a:r>
              <a:rPr lang="en-US" sz="1600" b="1" dirty="0">
                <a:solidFill>
                  <a:srgbClr val="243782"/>
                </a:solidFill>
                <a:latin typeface="Encode Sans" pitchFamily="2" charset="0"/>
              </a:rPr>
              <a:t>overall mobility solution </a:t>
            </a:r>
            <a:r>
              <a:rPr lang="en-US" sz="1600" dirty="0">
                <a:latin typeface="Encode Sans" pitchFamily="2" charset="0"/>
              </a:rPr>
              <a:t>consisting of:</a:t>
            </a:r>
            <a:endParaRPr lang="fr-BE" sz="1600" dirty="0">
              <a:latin typeface="Encode Sans" pitchFamily="2" charset="0"/>
            </a:endParaRPr>
          </a:p>
        </p:txBody>
      </p:sp>
      <p:sp>
        <p:nvSpPr>
          <p:cNvPr id="29" name="Rectangle 74">
            <a:extLst>
              <a:ext uri="{FF2B5EF4-FFF2-40B4-BE49-F238E27FC236}">
                <a16:creationId xmlns:a16="http://schemas.microsoft.com/office/drawing/2014/main" id="{30A5F126-8F4B-F080-CE00-7255EE540362}"/>
              </a:ext>
            </a:extLst>
          </p:cNvPr>
          <p:cNvSpPr/>
          <p:nvPr/>
        </p:nvSpPr>
        <p:spPr>
          <a:xfrm>
            <a:off x="649861" y="4118530"/>
            <a:ext cx="1853465"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Accessories</a:t>
            </a:r>
          </a:p>
          <a:p>
            <a:pPr marL="171450" indent="-171450">
              <a:buFont typeface="Arial" panose="020B0604020202020204" pitchFamily="34" charset="0"/>
              <a:buChar char="•"/>
            </a:pPr>
            <a:r>
              <a:rPr lang="en-US" sz="1100" dirty="0">
                <a:latin typeface="Encode Sans" pitchFamily="2" charset="0"/>
              </a:rPr>
              <a:t>Conversions</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Focus on LEV and Business ranges</a:t>
            </a:r>
            <a:endParaRPr lang="fr-BE" sz="1100" dirty="0">
              <a:latin typeface="Encode Sans" pitchFamily="2" charset="0"/>
            </a:endParaRPr>
          </a:p>
        </p:txBody>
      </p:sp>
      <p:sp>
        <p:nvSpPr>
          <p:cNvPr id="31" name="Title 1">
            <a:extLst>
              <a:ext uri="{FF2B5EF4-FFF2-40B4-BE49-F238E27FC236}">
                <a16:creationId xmlns:a16="http://schemas.microsoft.com/office/drawing/2014/main" id="{5F2722B8-90D6-7FAF-FE09-2B9F1F26BEDF}"/>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is the global offer?</a:t>
            </a:r>
            <a:endParaRPr lang="fr-FR" b="1" dirty="0">
              <a:latin typeface="Encode Sans" pitchFamily="2" charset="0"/>
            </a:endParaRPr>
          </a:p>
        </p:txBody>
      </p:sp>
      <p:sp>
        <p:nvSpPr>
          <p:cNvPr id="33" name="TextBox 16">
            <a:extLst>
              <a:ext uri="{FF2B5EF4-FFF2-40B4-BE49-F238E27FC236}">
                <a16:creationId xmlns:a16="http://schemas.microsoft.com/office/drawing/2014/main" id="{29425791-7A53-26AF-F20F-6789F91D851C}"/>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37" name="ZoneTexte 24">
            <a:extLst>
              <a:ext uri="{FF2B5EF4-FFF2-40B4-BE49-F238E27FC236}">
                <a16:creationId xmlns:a16="http://schemas.microsoft.com/office/drawing/2014/main" id="{CB27C4E3-F105-9B8E-964F-BA90100DF90E}"/>
              </a:ext>
            </a:extLst>
          </p:cNvPr>
          <p:cNvSpPr txBox="1"/>
          <p:nvPr/>
        </p:nvSpPr>
        <p:spPr>
          <a:xfrm>
            <a:off x="603671" y="2607788"/>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Tree>
    <p:custDataLst>
      <p:tags r:id="rId1"/>
    </p:custDataLst>
    <p:extLst>
      <p:ext uri="{BB962C8B-B14F-4D97-AF65-F5344CB8AC3E}">
        <p14:creationId xmlns:p14="http://schemas.microsoft.com/office/powerpoint/2010/main" val="377699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8EE8436-2D8A-439F-AE53-919D4315DC7C}"/>
              </a:ext>
            </a:extLst>
          </p:cNvPr>
          <p:cNvSpPr txBox="1"/>
          <p:nvPr/>
        </p:nvSpPr>
        <p:spPr>
          <a:xfrm>
            <a:off x="6917036" y="3765584"/>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18" name="TextBox 17">
            <a:extLst>
              <a:ext uri="{FF2B5EF4-FFF2-40B4-BE49-F238E27FC236}">
                <a16:creationId xmlns:a16="http://schemas.microsoft.com/office/drawing/2014/main" id="{B32F884E-7F87-4F4A-82C2-560B73DE2CAB}"/>
              </a:ext>
            </a:extLst>
          </p:cNvPr>
          <p:cNvSpPr txBox="1"/>
          <p:nvPr/>
        </p:nvSpPr>
        <p:spPr>
          <a:xfrm>
            <a:off x="6917036" y="3765584"/>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sp>
        <p:nvSpPr>
          <p:cNvPr id="19" name="ZoneTexte 13">
            <a:extLst>
              <a:ext uri="{FF2B5EF4-FFF2-40B4-BE49-F238E27FC236}">
                <a16:creationId xmlns:a16="http://schemas.microsoft.com/office/drawing/2014/main" id="{44392DEC-6490-4AB1-BBEC-E8F625FBCAB4}"/>
              </a:ext>
            </a:extLst>
          </p:cNvPr>
          <p:cNvSpPr txBox="1"/>
          <p:nvPr/>
        </p:nvSpPr>
        <p:spPr>
          <a:xfrm>
            <a:off x="7267043" y="3131375"/>
            <a:ext cx="1152540" cy="830997"/>
          </a:xfrm>
          <a:prstGeom prst="rect">
            <a:avLst/>
          </a:prstGeom>
          <a:noFill/>
        </p:spPr>
        <p:txBody>
          <a:bodyPr wrap="square" rtlCol="0">
            <a:spAutoFit/>
          </a:bodyPr>
          <a:lstStyle/>
          <a:p>
            <a:r>
              <a:rPr lang="fr-BE" sz="4800" b="1" dirty="0"/>
              <a:t>+</a:t>
            </a:r>
          </a:p>
        </p:txBody>
      </p:sp>
      <p:sp>
        <p:nvSpPr>
          <p:cNvPr id="21" name="Rectangle: Rounded Corners 20">
            <a:extLst>
              <a:ext uri="{FF2B5EF4-FFF2-40B4-BE49-F238E27FC236}">
                <a16:creationId xmlns:a16="http://schemas.microsoft.com/office/drawing/2014/main" id="{235BED0E-7EFD-4C42-B304-D45C88B40B0F}"/>
              </a:ext>
            </a:extLst>
          </p:cNvPr>
          <p:cNvSpPr/>
          <p:nvPr/>
        </p:nvSpPr>
        <p:spPr>
          <a:xfrm>
            <a:off x="7754729" y="2585535"/>
            <a:ext cx="1819508" cy="3132273"/>
          </a:xfrm>
          <a:prstGeom prst="roundRect">
            <a:avLst>
              <a:gd name="adj" fmla="val 8578"/>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5" name="Image 3">
            <a:extLst>
              <a:ext uri="{FF2B5EF4-FFF2-40B4-BE49-F238E27FC236}">
                <a16:creationId xmlns:a16="http://schemas.microsoft.com/office/drawing/2014/main" id="{29253617-60BC-421C-BF74-437D1C2B7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337" y="3002800"/>
            <a:ext cx="1196961" cy="1088146"/>
          </a:xfrm>
          <a:prstGeom prst="rect">
            <a:avLst/>
          </a:prstGeom>
        </p:spPr>
      </p:pic>
      <p:sp>
        <p:nvSpPr>
          <p:cNvPr id="50" name="TextBox 46">
            <a:extLst>
              <a:ext uri="{FF2B5EF4-FFF2-40B4-BE49-F238E27FC236}">
                <a16:creationId xmlns:a16="http://schemas.microsoft.com/office/drawing/2014/main" id="{3D3A27AC-21F0-44AE-8F41-DAFF06B99CE0}"/>
              </a:ext>
            </a:extLst>
          </p:cNvPr>
          <p:cNvSpPr txBox="1"/>
          <p:nvPr/>
        </p:nvSpPr>
        <p:spPr>
          <a:xfrm>
            <a:off x="7070388" y="4205400"/>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51" name="ZoneTexte 13">
            <a:extLst>
              <a:ext uri="{FF2B5EF4-FFF2-40B4-BE49-F238E27FC236}">
                <a16:creationId xmlns:a16="http://schemas.microsoft.com/office/drawing/2014/main" id="{8879DE16-A1BA-4D27-9E4A-787407AEDE5D}"/>
              </a:ext>
            </a:extLst>
          </p:cNvPr>
          <p:cNvSpPr txBox="1"/>
          <p:nvPr/>
        </p:nvSpPr>
        <p:spPr>
          <a:xfrm>
            <a:off x="5011485" y="3145891"/>
            <a:ext cx="1152540" cy="830997"/>
          </a:xfrm>
          <a:prstGeom prst="rect">
            <a:avLst/>
          </a:prstGeom>
          <a:noFill/>
        </p:spPr>
        <p:txBody>
          <a:bodyPr wrap="square" rtlCol="0">
            <a:spAutoFit/>
          </a:bodyPr>
          <a:lstStyle/>
          <a:p>
            <a:r>
              <a:rPr lang="fr-BE" sz="4800" b="1" dirty="0"/>
              <a:t>+</a:t>
            </a:r>
          </a:p>
        </p:txBody>
      </p:sp>
      <p:sp>
        <p:nvSpPr>
          <p:cNvPr id="52" name="Rectangle: Rounded Corners 31">
            <a:extLst>
              <a:ext uri="{FF2B5EF4-FFF2-40B4-BE49-F238E27FC236}">
                <a16:creationId xmlns:a16="http://schemas.microsoft.com/office/drawing/2014/main" id="{38EAF81F-1C2C-49C4-924E-A90CC61D9CA0}"/>
              </a:ext>
            </a:extLst>
          </p:cNvPr>
          <p:cNvSpPr/>
          <p:nvPr/>
        </p:nvSpPr>
        <p:spPr>
          <a:xfrm>
            <a:off x="5493401" y="2557982"/>
            <a:ext cx="1819508" cy="3159826"/>
          </a:xfrm>
          <a:prstGeom prst="roundRect">
            <a:avLst>
              <a:gd name="adj" fmla="val 8578"/>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3" name="TextBox 52">
            <a:extLst>
              <a:ext uri="{FF2B5EF4-FFF2-40B4-BE49-F238E27FC236}">
                <a16:creationId xmlns:a16="http://schemas.microsoft.com/office/drawing/2014/main" id="{BC31579B-7D7E-4E6B-81F8-73017911A3AA}"/>
              </a:ext>
            </a:extLst>
          </p:cNvPr>
          <p:cNvSpPr txBox="1"/>
          <p:nvPr/>
        </p:nvSpPr>
        <p:spPr>
          <a:xfrm>
            <a:off x="6268974" y="5336688"/>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57" name="TextBox 56">
            <a:extLst>
              <a:ext uri="{FF2B5EF4-FFF2-40B4-BE49-F238E27FC236}">
                <a16:creationId xmlns:a16="http://schemas.microsoft.com/office/drawing/2014/main" id="{F70F7D11-0C3D-493A-BAA6-6EFBA763784E}"/>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8" name="TextBox 57">
            <a:extLst>
              <a:ext uri="{FF2B5EF4-FFF2-40B4-BE49-F238E27FC236}">
                <a16:creationId xmlns:a16="http://schemas.microsoft.com/office/drawing/2014/main" id="{F4C398BE-0349-4C11-A317-BF2552737E59}"/>
              </a:ext>
            </a:extLst>
          </p:cNvPr>
          <p:cNvSpPr txBox="1"/>
          <p:nvPr/>
        </p:nvSpPr>
        <p:spPr>
          <a:xfrm>
            <a:off x="2709008" y="3794978"/>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59" name="ZoneTexte 13">
            <a:extLst>
              <a:ext uri="{FF2B5EF4-FFF2-40B4-BE49-F238E27FC236}">
                <a16:creationId xmlns:a16="http://schemas.microsoft.com/office/drawing/2014/main" id="{49875107-62B6-44B6-B8AD-EDA82FD7B47E}"/>
              </a:ext>
            </a:extLst>
          </p:cNvPr>
          <p:cNvSpPr txBox="1"/>
          <p:nvPr/>
        </p:nvSpPr>
        <p:spPr>
          <a:xfrm>
            <a:off x="2448992" y="3127488"/>
            <a:ext cx="1152540" cy="830997"/>
          </a:xfrm>
          <a:prstGeom prst="rect">
            <a:avLst/>
          </a:prstGeom>
          <a:noFill/>
        </p:spPr>
        <p:txBody>
          <a:bodyPr wrap="square" rtlCol="0">
            <a:spAutoFit/>
          </a:bodyPr>
          <a:lstStyle/>
          <a:p>
            <a:r>
              <a:rPr lang="fr-BE" sz="4800" b="1" dirty="0"/>
              <a:t>+</a:t>
            </a:r>
          </a:p>
        </p:txBody>
      </p:sp>
      <p:sp>
        <p:nvSpPr>
          <p:cNvPr id="61" name="TextBox 60">
            <a:extLst>
              <a:ext uri="{FF2B5EF4-FFF2-40B4-BE49-F238E27FC236}">
                <a16:creationId xmlns:a16="http://schemas.microsoft.com/office/drawing/2014/main" id="{DA5B952F-63E2-4669-ADE7-B46799D5BF82}"/>
              </a:ext>
            </a:extLst>
          </p:cNvPr>
          <p:cNvSpPr txBox="1"/>
          <p:nvPr/>
        </p:nvSpPr>
        <p:spPr>
          <a:xfrm>
            <a:off x="3741173" y="5344016"/>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62" name="Rectangle: Rounded Corners 61">
            <a:extLst>
              <a:ext uri="{FF2B5EF4-FFF2-40B4-BE49-F238E27FC236}">
                <a16:creationId xmlns:a16="http://schemas.microsoft.com/office/drawing/2014/main" id="{65749870-35DE-40C7-BA9C-A17563B15A22}"/>
              </a:ext>
            </a:extLst>
          </p:cNvPr>
          <p:cNvSpPr/>
          <p:nvPr/>
        </p:nvSpPr>
        <p:spPr>
          <a:xfrm>
            <a:off x="2947476" y="2549789"/>
            <a:ext cx="2016050" cy="3168019"/>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69" name="Image 39">
            <a:extLst>
              <a:ext uri="{FF2B5EF4-FFF2-40B4-BE49-F238E27FC236}">
                <a16:creationId xmlns:a16="http://schemas.microsoft.com/office/drawing/2014/main" id="{7200AE0C-1CBC-4396-8318-61C017CE10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400" y="948817"/>
            <a:ext cx="1163816" cy="967667"/>
          </a:xfrm>
          <a:prstGeom prst="rect">
            <a:avLst/>
          </a:prstGeom>
        </p:spPr>
      </p:pic>
      <p:sp>
        <p:nvSpPr>
          <p:cNvPr id="71" name="Rectangle: Rounded Corners 20">
            <a:extLst>
              <a:ext uri="{FF2B5EF4-FFF2-40B4-BE49-F238E27FC236}">
                <a16:creationId xmlns:a16="http://schemas.microsoft.com/office/drawing/2014/main" id="{84A0BA11-736B-4FE8-ACEA-0236A59CEF13}"/>
              </a:ext>
            </a:extLst>
          </p:cNvPr>
          <p:cNvSpPr/>
          <p:nvPr/>
        </p:nvSpPr>
        <p:spPr>
          <a:xfrm>
            <a:off x="505400" y="2525381"/>
            <a:ext cx="2016050" cy="3192428"/>
          </a:xfrm>
          <a:prstGeom prst="roundRect">
            <a:avLst>
              <a:gd name="adj" fmla="val 8578"/>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2" name="TextBox 21">
            <a:extLst>
              <a:ext uri="{FF2B5EF4-FFF2-40B4-BE49-F238E27FC236}">
                <a16:creationId xmlns:a16="http://schemas.microsoft.com/office/drawing/2014/main" id="{330C0960-DBCC-46FA-985B-442427B0ECE6}"/>
              </a:ext>
            </a:extLst>
          </p:cNvPr>
          <p:cNvSpPr txBox="1"/>
          <p:nvPr/>
        </p:nvSpPr>
        <p:spPr>
          <a:xfrm>
            <a:off x="1294273" y="5345309"/>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pic>
        <p:nvPicPr>
          <p:cNvPr id="39" name="Image 42">
            <a:extLst>
              <a:ext uri="{FF2B5EF4-FFF2-40B4-BE49-F238E27FC236}">
                <a16:creationId xmlns:a16="http://schemas.microsoft.com/office/drawing/2014/main" id="{52AC26B8-80B0-44F9-B9D4-970D0DA522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365" y="3165391"/>
            <a:ext cx="1339186" cy="815621"/>
          </a:xfrm>
          <a:prstGeom prst="rect">
            <a:avLst/>
          </a:prstGeom>
        </p:spPr>
      </p:pic>
      <p:pic>
        <p:nvPicPr>
          <p:cNvPr id="40" name="Image 41">
            <a:extLst>
              <a:ext uri="{FF2B5EF4-FFF2-40B4-BE49-F238E27FC236}">
                <a16:creationId xmlns:a16="http://schemas.microsoft.com/office/drawing/2014/main" id="{37A12CD0-0DF8-45D0-8791-1418750AB1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6269" y="3191637"/>
            <a:ext cx="1362094" cy="766848"/>
          </a:xfrm>
          <a:prstGeom prst="rect">
            <a:avLst/>
          </a:prstGeom>
        </p:spPr>
      </p:pic>
      <p:sp>
        <p:nvSpPr>
          <p:cNvPr id="35" name="TextBox 34">
            <a:extLst>
              <a:ext uri="{FF2B5EF4-FFF2-40B4-BE49-F238E27FC236}">
                <a16:creationId xmlns:a16="http://schemas.microsoft.com/office/drawing/2014/main" id="{90B5E2FF-7759-4A4B-BB89-CCBC328392A3}"/>
              </a:ext>
            </a:extLst>
          </p:cNvPr>
          <p:cNvSpPr txBox="1"/>
          <p:nvPr/>
        </p:nvSpPr>
        <p:spPr>
          <a:xfrm>
            <a:off x="8618357" y="5350052"/>
            <a:ext cx="591128" cy="400110"/>
          </a:xfrm>
          <a:prstGeom prst="rect">
            <a:avLst/>
          </a:prstGeom>
          <a:noFill/>
          <a:ln>
            <a:noFill/>
          </a:ln>
        </p:spPr>
        <p:txBody>
          <a:bodyPr wrap="square" rtlCol="0">
            <a:spAutoFit/>
          </a:bodyPr>
          <a:lstStyle/>
          <a:p>
            <a:pPr marL="285750" indent="-285750">
              <a:buBlip>
                <a:blip r:embed="rId4"/>
              </a:buBlip>
            </a:pPr>
            <a:r>
              <a:rPr lang="fr-BE" sz="2000" b="1" dirty="0"/>
              <a:t> </a:t>
            </a:r>
          </a:p>
        </p:txBody>
      </p:sp>
      <p:sp>
        <p:nvSpPr>
          <p:cNvPr id="36" name="Rectangle: Rounded Corners 35">
            <a:extLst>
              <a:ext uri="{FF2B5EF4-FFF2-40B4-BE49-F238E27FC236}">
                <a16:creationId xmlns:a16="http://schemas.microsoft.com/office/drawing/2014/main" id="{7ED1F64B-7D26-4067-B2C6-D32DB8095E7E}"/>
              </a:ext>
            </a:extLst>
          </p:cNvPr>
          <p:cNvSpPr/>
          <p:nvPr/>
        </p:nvSpPr>
        <p:spPr>
          <a:xfrm>
            <a:off x="10057076" y="2557982"/>
            <a:ext cx="1819508" cy="3132273"/>
          </a:xfrm>
          <a:prstGeom prst="roundRect">
            <a:avLst>
              <a:gd name="adj" fmla="val 8578"/>
            </a:avLst>
          </a:prstGeom>
          <a:solidFill>
            <a:srgbClr val="00B0F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7" name="Rectangle 36">
            <a:extLst>
              <a:ext uri="{FF2B5EF4-FFF2-40B4-BE49-F238E27FC236}">
                <a16:creationId xmlns:a16="http://schemas.microsoft.com/office/drawing/2014/main" id="{B64294D6-0D5B-427B-8AAE-EA964A233C04}"/>
              </a:ext>
            </a:extLst>
          </p:cNvPr>
          <p:cNvSpPr/>
          <p:nvPr/>
        </p:nvSpPr>
        <p:spPr>
          <a:xfrm>
            <a:off x="10078455" y="3169297"/>
            <a:ext cx="1798129" cy="1600438"/>
          </a:xfrm>
          <a:prstGeom prst="rect">
            <a:avLst/>
          </a:prstGeom>
        </p:spPr>
        <p:txBody>
          <a:bodyPr wrap="square">
            <a:spAutoFit/>
          </a:bodyPr>
          <a:lstStyle/>
          <a:p>
            <a:pPr algn="ctr"/>
            <a:r>
              <a:rPr lang="en-US" sz="1400" b="1" dirty="0">
                <a:solidFill>
                  <a:schemeClr val="bg1"/>
                </a:solidFill>
                <a:latin typeface="Encode Sans" pitchFamily="2" charset="0"/>
              </a:rPr>
              <a:t>Each element of the global offer is an opportunity to maintain the customer relation</a:t>
            </a:r>
            <a:r>
              <a:rPr lang="en-US" sz="1400" b="1" strike="sngStrike" dirty="0">
                <a:solidFill>
                  <a:schemeClr val="bg1"/>
                </a:solidFill>
                <a:latin typeface="Encode Sans" pitchFamily="2" charset="0"/>
              </a:rPr>
              <a:t> </a:t>
            </a:r>
            <a:r>
              <a:rPr lang="en-US" sz="1400" b="1" dirty="0">
                <a:solidFill>
                  <a:schemeClr val="bg1"/>
                </a:solidFill>
                <a:latin typeface="Encode Sans" pitchFamily="2" charset="0"/>
              </a:rPr>
              <a:t>until they renew their vehicle</a:t>
            </a:r>
            <a:endParaRPr lang="fr-FR" sz="1400" b="1" dirty="0">
              <a:solidFill>
                <a:schemeClr val="bg1"/>
              </a:solidFill>
              <a:latin typeface="Encode Sans" pitchFamily="2" charset="0"/>
            </a:endParaRPr>
          </a:p>
        </p:txBody>
      </p:sp>
      <p:sp>
        <p:nvSpPr>
          <p:cNvPr id="42" name="ZoneTexte 26">
            <a:extLst>
              <a:ext uri="{FF2B5EF4-FFF2-40B4-BE49-F238E27FC236}">
                <a16:creationId xmlns:a16="http://schemas.microsoft.com/office/drawing/2014/main" id="{43DBC605-E6AF-4D37-9D98-A0B1EA6A0811}"/>
              </a:ext>
            </a:extLst>
          </p:cNvPr>
          <p:cNvSpPr txBox="1"/>
          <p:nvPr/>
        </p:nvSpPr>
        <p:spPr>
          <a:xfrm>
            <a:off x="10058070" y="2599214"/>
            <a:ext cx="1819508" cy="369332"/>
          </a:xfrm>
          <a:prstGeom prst="rect">
            <a:avLst/>
          </a:prstGeom>
          <a:noFill/>
        </p:spPr>
        <p:txBody>
          <a:bodyPr wrap="square" rtlCol="0">
            <a:spAutoFit/>
          </a:bodyPr>
          <a:lstStyle/>
          <a:p>
            <a:pPr algn="ctr"/>
            <a:r>
              <a:rPr lang="fr-BE" b="1" dirty="0" err="1">
                <a:solidFill>
                  <a:schemeClr val="bg1"/>
                </a:solidFill>
                <a:latin typeface="Encode Sans" pitchFamily="2" charset="0"/>
              </a:rPr>
              <a:t>Takeaways</a:t>
            </a:r>
            <a:endParaRPr lang="fr-BE" b="1" dirty="0">
              <a:solidFill>
                <a:schemeClr val="bg1"/>
              </a:solidFill>
              <a:latin typeface="Encode Sans" pitchFamily="2" charset="0"/>
            </a:endParaRPr>
          </a:p>
        </p:txBody>
      </p:sp>
      <p:pic>
        <p:nvPicPr>
          <p:cNvPr id="43" name="Picture 2" descr="Stellantis dévoile un florilège de slogans pour ses marques -  Electromobiliste">
            <a:extLst>
              <a:ext uri="{FF2B5EF4-FFF2-40B4-BE49-F238E27FC236}">
                <a16:creationId xmlns:a16="http://schemas.microsoft.com/office/drawing/2014/main" id="{16441243-244B-865D-975B-651E707A845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096" b="5660"/>
          <a:stretch/>
        </p:blipFill>
        <p:spPr bwMode="auto">
          <a:xfrm>
            <a:off x="823335" y="3166743"/>
            <a:ext cx="1357063" cy="7621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3">
            <a:extLst>
              <a:ext uri="{FF2B5EF4-FFF2-40B4-BE49-F238E27FC236}">
                <a16:creationId xmlns:a16="http://schemas.microsoft.com/office/drawing/2014/main" id="{5DA0E22C-1183-CE29-33A1-A73A6A8003C1}"/>
              </a:ext>
            </a:extLst>
          </p:cNvPr>
          <p:cNvSpPr/>
          <p:nvPr/>
        </p:nvSpPr>
        <p:spPr>
          <a:xfrm>
            <a:off x="7839920" y="4118530"/>
            <a:ext cx="1732627"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Assistance in the choice of financing</a:t>
            </a:r>
          </a:p>
          <a:p>
            <a:pPr marL="171450" indent="-171450">
              <a:buFont typeface="Arial" panose="020B0604020202020204" pitchFamily="34" charset="0"/>
              <a:buChar char="•"/>
            </a:pPr>
            <a:r>
              <a:rPr lang="en-US" sz="1100" dirty="0">
                <a:latin typeface="Encode Sans" pitchFamily="2" charset="0"/>
              </a:rPr>
              <a:t>Tax advice</a:t>
            </a:r>
          </a:p>
          <a:p>
            <a:pPr marL="171450" indent="-171450">
              <a:buFont typeface="Arial" panose="020B0604020202020204" pitchFamily="34" charset="0"/>
              <a:buChar char="•"/>
            </a:pPr>
            <a:r>
              <a:rPr lang="en-US" sz="1100" dirty="0">
                <a:latin typeface="Encode Sans" pitchFamily="2" charset="0"/>
              </a:rPr>
              <a:t>Mobility advice</a:t>
            </a:r>
            <a:endParaRPr lang="fr-FR" sz="1100" dirty="0">
              <a:latin typeface="Encode Sans" pitchFamily="2" charset="0"/>
            </a:endParaRPr>
          </a:p>
        </p:txBody>
      </p:sp>
      <p:sp>
        <p:nvSpPr>
          <p:cNvPr id="9" name="ZoneTexte 26">
            <a:extLst>
              <a:ext uri="{FF2B5EF4-FFF2-40B4-BE49-F238E27FC236}">
                <a16:creationId xmlns:a16="http://schemas.microsoft.com/office/drawing/2014/main" id="{FCAAA209-E9EA-A809-090A-0066667CBFA7}"/>
              </a:ext>
            </a:extLst>
          </p:cNvPr>
          <p:cNvSpPr txBox="1"/>
          <p:nvPr/>
        </p:nvSpPr>
        <p:spPr>
          <a:xfrm>
            <a:off x="7719865" y="2555051"/>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err="1"/>
              <a:t>Your</a:t>
            </a:r>
            <a:r>
              <a:rPr lang="fr-BE" dirty="0"/>
              <a:t> </a:t>
            </a:r>
            <a:r>
              <a:rPr lang="fr-BE" dirty="0" err="1"/>
              <a:t>advice</a:t>
            </a:r>
            <a:endParaRPr lang="fr-BE" dirty="0"/>
          </a:p>
        </p:txBody>
      </p:sp>
      <p:sp>
        <p:nvSpPr>
          <p:cNvPr id="11" name="ZoneTexte 26">
            <a:extLst>
              <a:ext uri="{FF2B5EF4-FFF2-40B4-BE49-F238E27FC236}">
                <a16:creationId xmlns:a16="http://schemas.microsoft.com/office/drawing/2014/main" id="{E2B009AB-93A0-94D7-4C48-E4C86695EEA2}"/>
              </a:ext>
            </a:extLst>
          </p:cNvPr>
          <p:cNvSpPr txBox="1"/>
          <p:nvPr/>
        </p:nvSpPr>
        <p:spPr>
          <a:xfrm>
            <a:off x="5528265"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a:t>Services</a:t>
            </a:r>
          </a:p>
        </p:txBody>
      </p:sp>
      <p:sp>
        <p:nvSpPr>
          <p:cNvPr id="13" name="Rectangle 75">
            <a:extLst>
              <a:ext uri="{FF2B5EF4-FFF2-40B4-BE49-F238E27FC236}">
                <a16:creationId xmlns:a16="http://schemas.microsoft.com/office/drawing/2014/main" id="{2C55AA1F-F13F-A22B-1D49-A37C2E1C45BF}"/>
              </a:ext>
            </a:extLst>
          </p:cNvPr>
          <p:cNvSpPr/>
          <p:nvPr/>
        </p:nvSpPr>
        <p:spPr>
          <a:xfrm>
            <a:off x="5538053" y="4118530"/>
            <a:ext cx="1744127" cy="938719"/>
          </a:xfrm>
          <a:prstGeom prst="rect">
            <a:avLst/>
          </a:prstGeom>
        </p:spPr>
        <p:txBody>
          <a:bodyPr wrap="square">
            <a:spAutoFit/>
          </a:bodyPr>
          <a:lstStyle/>
          <a:p>
            <a:pPr marL="171450" indent="-171450">
              <a:buFont typeface="Arial" panose="020B0604020202020204" pitchFamily="34" charset="0"/>
              <a:buChar char="•"/>
            </a:pPr>
            <a:r>
              <a:rPr lang="fr-FR" sz="1100" dirty="0">
                <a:latin typeface="Encode Sans" pitchFamily="2" charset="0"/>
              </a:rPr>
              <a:t>Maintenance</a:t>
            </a:r>
          </a:p>
          <a:p>
            <a:pPr marL="171450" indent="-171450">
              <a:buFont typeface="Arial" panose="020B0604020202020204" pitchFamily="34" charset="0"/>
              <a:buChar char="•"/>
            </a:pPr>
            <a:r>
              <a:rPr lang="fr-FR" sz="1100" dirty="0" err="1">
                <a:latin typeface="Encode Sans" pitchFamily="2" charset="0"/>
              </a:rPr>
              <a:t>Vehicle</a:t>
            </a:r>
            <a:r>
              <a:rPr lang="fr-FR" sz="1100" dirty="0">
                <a:latin typeface="Encode Sans" pitchFamily="2" charset="0"/>
              </a:rPr>
              <a:t> services</a:t>
            </a:r>
          </a:p>
          <a:p>
            <a:pPr marL="171450" indent="-171450">
              <a:buFont typeface="Arial" panose="020B0604020202020204" pitchFamily="34" charset="0"/>
              <a:buChar char="•"/>
            </a:pPr>
            <a:r>
              <a:rPr lang="fr-FR" sz="1100" dirty="0">
                <a:latin typeface="Encode Sans" pitchFamily="2" charset="0"/>
              </a:rPr>
              <a:t>Management services</a:t>
            </a:r>
          </a:p>
          <a:p>
            <a:pPr marL="171450" indent="-171450">
              <a:buFont typeface="Arial" panose="020B0604020202020204" pitchFamily="34" charset="0"/>
              <a:buChar char="•"/>
            </a:pPr>
            <a:r>
              <a:rPr lang="fr-FR" sz="1100" dirty="0" err="1">
                <a:latin typeface="Encode Sans" pitchFamily="2" charset="0"/>
              </a:rPr>
              <a:t>Mobility</a:t>
            </a:r>
            <a:r>
              <a:rPr lang="fr-FR" sz="1100" dirty="0">
                <a:latin typeface="Encode Sans" pitchFamily="2" charset="0"/>
              </a:rPr>
              <a:t> services</a:t>
            </a:r>
          </a:p>
          <a:p>
            <a:pPr marL="171450" indent="-171450">
              <a:buFont typeface="Arial" panose="020B0604020202020204" pitchFamily="34" charset="0"/>
              <a:buChar char="•"/>
            </a:pPr>
            <a:r>
              <a:rPr lang="fr-FR" sz="1100" dirty="0" err="1">
                <a:latin typeface="Encode Sans" pitchFamily="2" charset="0"/>
              </a:rPr>
              <a:t>Charging</a:t>
            </a:r>
            <a:r>
              <a:rPr lang="fr-FR" sz="1100" dirty="0">
                <a:latin typeface="Encode Sans" pitchFamily="2" charset="0"/>
              </a:rPr>
              <a:t> solutions</a:t>
            </a:r>
            <a:endParaRPr lang="fr-BE" sz="1100" dirty="0">
              <a:latin typeface="Encode Sans" pitchFamily="2" charset="0"/>
            </a:endParaRPr>
          </a:p>
        </p:txBody>
      </p:sp>
      <p:sp>
        <p:nvSpPr>
          <p:cNvPr id="17" name="Rectangle 59">
            <a:extLst>
              <a:ext uri="{FF2B5EF4-FFF2-40B4-BE49-F238E27FC236}">
                <a16:creationId xmlns:a16="http://schemas.microsoft.com/office/drawing/2014/main" id="{FA53EA48-B797-4A66-638E-EC169C0EDFC0}"/>
              </a:ext>
            </a:extLst>
          </p:cNvPr>
          <p:cNvSpPr/>
          <p:nvPr/>
        </p:nvSpPr>
        <p:spPr>
          <a:xfrm>
            <a:off x="3016490" y="4118530"/>
            <a:ext cx="1788715" cy="600164"/>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Leasing offer from captive lease company</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Captive bank proposal</a:t>
            </a:r>
            <a:endParaRPr lang="fr-BE" sz="1100" dirty="0">
              <a:latin typeface="Encode Sans" pitchFamily="2" charset="0"/>
            </a:endParaRPr>
          </a:p>
        </p:txBody>
      </p:sp>
      <p:sp>
        <p:nvSpPr>
          <p:cNvPr id="22" name="ZoneTexte 25">
            <a:extLst>
              <a:ext uri="{FF2B5EF4-FFF2-40B4-BE49-F238E27FC236}">
                <a16:creationId xmlns:a16="http://schemas.microsoft.com/office/drawing/2014/main" id="{586C6A73-571A-33D6-797B-993ED8C9EE63}"/>
              </a:ext>
            </a:extLst>
          </p:cNvPr>
          <p:cNvSpPr txBox="1"/>
          <p:nvPr/>
        </p:nvSpPr>
        <p:spPr>
          <a:xfrm>
            <a:off x="3104490" y="2607788"/>
            <a:ext cx="1819508" cy="369332"/>
          </a:xfrm>
          <a:prstGeom prst="rect">
            <a:avLst/>
          </a:prstGeom>
          <a:noFill/>
        </p:spPr>
        <p:txBody>
          <a:bodyPr wrap="square" rtlCol="0">
            <a:spAutoFit/>
          </a:bodyPr>
          <a:lstStyle>
            <a:defPPr>
              <a:defRPr lang="fr-FR"/>
            </a:defPPr>
            <a:lvl1pPr algn="ctr">
              <a:defRPr b="1">
                <a:solidFill>
                  <a:srgbClr val="243782"/>
                </a:solidFill>
                <a:latin typeface="Encode Sans" pitchFamily="2" charset="0"/>
              </a:defRPr>
            </a:lvl1pPr>
          </a:lstStyle>
          <a:p>
            <a:r>
              <a:rPr lang="fr-BE" dirty="0" err="1"/>
              <a:t>Financing</a:t>
            </a:r>
            <a:endParaRPr lang="fr-BE" dirty="0"/>
          </a:p>
        </p:txBody>
      </p:sp>
      <p:sp>
        <p:nvSpPr>
          <p:cNvPr id="27" name="ZoneTexte 20">
            <a:extLst>
              <a:ext uri="{FF2B5EF4-FFF2-40B4-BE49-F238E27FC236}">
                <a16:creationId xmlns:a16="http://schemas.microsoft.com/office/drawing/2014/main" id="{7CDA98D9-4C7D-262F-BCDD-904E7098506D}"/>
              </a:ext>
            </a:extLst>
          </p:cNvPr>
          <p:cNvSpPr txBox="1"/>
          <p:nvPr/>
        </p:nvSpPr>
        <p:spPr>
          <a:xfrm>
            <a:off x="336848" y="2046696"/>
            <a:ext cx="5402132" cy="307777"/>
          </a:xfrm>
          <a:prstGeom prst="rect">
            <a:avLst/>
          </a:prstGeom>
          <a:noFill/>
        </p:spPr>
        <p:txBody>
          <a:bodyPr wrap="square" rtlCol="0">
            <a:spAutoFit/>
          </a:bodyPr>
          <a:lstStyle/>
          <a:p>
            <a:r>
              <a:rPr lang="fr-BE" sz="1400" i="1" dirty="0">
                <a:solidFill>
                  <a:schemeClr val="bg1">
                    <a:lumMod val="65000"/>
                  </a:schemeClr>
                </a:solidFill>
                <a:latin typeface="Encode Sans" pitchFamily="2" charset="0"/>
              </a:rPr>
              <a:t>Click on the </a:t>
            </a:r>
            <a:r>
              <a:rPr lang="fr-BE" sz="1400" i="1" dirty="0" err="1">
                <a:solidFill>
                  <a:schemeClr val="bg1">
                    <a:lumMod val="65000"/>
                  </a:schemeClr>
                </a:solidFill>
                <a:latin typeface="Encode Sans" pitchFamily="2" charset="0"/>
              </a:rPr>
              <a:t>arrows</a:t>
            </a:r>
            <a:endParaRPr lang="fr-BE" sz="1400" i="1" dirty="0">
              <a:solidFill>
                <a:schemeClr val="bg1">
                  <a:lumMod val="65000"/>
                </a:schemeClr>
              </a:solidFill>
              <a:latin typeface="Encode Sans" pitchFamily="2" charset="0"/>
            </a:endParaRPr>
          </a:p>
        </p:txBody>
      </p:sp>
      <p:sp>
        <p:nvSpPr>
          <p:cNvPr id="29" name="ZoneTexte 15">
            <a:extLst>
              <a:ext uri="{FF2B5EF4-FFF2-40B4-BE49-F238E27FC236}">
                <a16:creationId xmlns:a16="http://schemas.microsoft.com/office/drawing/2014/main" id="{F5E5CC96-8B9C-F44C-DB9F-0BE04830FC97}"/>
              </a:ext>
            </a:extLst>
          </p:cNvPr>
          <p:cNvSpPr txBox="1"/>
          <p:nvPr/>
        </p:nvSpPr>
        <p:spPr>
          <a:xfrm>
            <a:off x="2009669" y="913388"/>
            <a:ext cx="8362461" cy="338554"/>
          </a:xfrm>
          <a:prstGeom prst="rect">
            <a:avLst/>
          </a:prstGeom>
          <a:noFill/>
        </p:spPr>
        <p:txBody>
          <a:bodyPr wrap="square" rtlCol="0">
            <a:spAutoFit/>
          </a:bodyPr>
          <a:lstStyle/>
          <a:p>
            <a:r>
              <a:rPr lang="fr-BE" sz="1600" b="1" dirty="0">
                <a:solidFill>
                  <a:srgbClr val="243782"/>
                </a:solidFill>
                <a:latin typeface="Encode Sans" pitchFamily="2" charset="0"/>
              </a:rPr>
              <a:t>The global </a:t>
            </a:r>
            <a:r>
              <a:rPr lang="fr-BE" sz="1600" b="1" dirty="0" err="1">
                <a:solidFill>
                  <a:srgbClr val="243782"/>
                </a:solidFill>
                <a:latin typeface="Encode Sans" pitchFamily="2" charset="0"/>
              </a:rPr>
              <a:t>offer</a:t>
            </a:r>
            <a:r>
              <a:rPr lang="fr-BE" sz="1600" b="1" dirty="0">
                <a:solidFill>
                  <a:srgbClr val="243782"/>
                </a:solidFill>
                <a:latin typeface="Encode Sans" pitchFamily="2" charset="0"/>
              </a:rPr>
              <a:t> </a:t>
            </a:r>
            <a:r>
              <a:rPr lang="en-US" sz="1600" dirty="0">
                <a:latin typeface="Encode Sans" pitchFamily="2" charset="0"/>
              </a:rPr>
              <a:t>plays a central role in the process of B2B customer retention.</a:t>
            </a:r>
            <a:endParaRPr lang="fr-BE" sz="1600" dirty="0">
              <a:latin typeface="Encode Sans" pitchFamily="2" charset="0"/>
            </a:endParaRPr>
          </a:p>
        </p:txBody>
      </p:sp>
      <p:sp>
        <p:nvSpPr>
          <p:cNvPr id="31" name="ZoneTexte 5">
            <a:extLst>
              <a:ext uri="{FF2B5EF4-FFF2-40B4-BE49-F238E27FC236}">
                <a16:creationId xmlns:a16="http://schemas.microsoft.com/office/drawing/2014/main" id="{029803D1-AB54-6540-DF87-12971AD50B32}"/>
              </a:ext>
            </a:extLst>
          </p:cNvPr>
          <p:cNvSpPr txBox="1"/>
          <p:nvPr/>
        </p:nvSpPr>
        <p:spPr>
          <a:xfrm>
            <a:off x="1995517" y="1331709"/>
            <a:ext cx="9468841" cy="584775"/>
          </a:xfrm>
          <a:prstGeom prst="rect">
            <a:avLst/>
          </a:prstGeom>
          <a:noFill/>
        </p:spPr>
        <p:txBody>
          <a:bodyPr wrap="square" rtlCol="0">
            <a:spAutoFit/>
          </a:bodyPr>
          <a:lstStyle/>
          <a:p>
            <a:r>
              <a:rPr lang="en-US" sz="1600" dirty="0">
                <a:latin typeface="Encode Sans" pitchFamily="2" charset="0"/>
              </a:rPr>
              <a:t>It’s an essential </a:t>
            </a:r>
            <a:r>
              <a:rPr lang="en-US" sz="1600" b="1" dirty="0">
                <a:solidFill>
                  <a:srgbClr val="243782"/>
                </a:solidFill>
                <a:latin typeface="Encode Sans" pitchFamily="2" charset="0"/>
              </a:rPr>
              <a:t>lever</a:t>
            </a:r>
            <a:r>
              <a:rPr lang="en-US" sz="1600" dirty="0">
                <a:latin typeface="Encode Sans" pitchFamily="2" charset="0"/>
              </a:rPr>
              <a:t> to </a:t>
            </a:r>
            <a:r>
              <a:rPr lang="en-US" sz="1600" b="1" dirty="0">
                <a:solidFill>
                  <a:srgbClr val="243782"/>
                </a:solidFill>
                <a:latin typeface="Encode Sans" pitchFamily="2" charset="0"/>
              </a:rPr>
              <a:t>hold the customer captive</a:t>
            </a:r>
            <a:r>
              <a:rPr lang="en-US" sz="1600" dirty="0">
                <a:latin typeface="Encode Sans" pitchFamily="2" charset="0"/>
              </a:rPr>
              <a:t>, by offering them an </a:t>
            </a:r>
            <a:r>
              <a:rPr lang="en-US" sz="1600" b="1" dirty="0">
                <a:solidFill>
                  <a:srgbClr val="243782"/>
                </a:solidFill>
                <a:latin typeface="Encode Sans" pitchFamily="2" charset="0"/>
              </a:rPr>
              <a:t>overall mobility solution </a:t>
            </a:r>
            <a:r>
              <a:rPr lang="en-US" sz="1600" dirty="0">
                <a:latin typeface="Encode Sans" pitchFamily="2" charset="0"/>
              </a:rPr>
              <a:t>consisting of:</a:t>
            </a:r>
            <a:endParaRPr lang="fr-BE" sz="1600" dirty="0">
              <a:latin typeface="Encode Sans" pitchFamily="2" charset="0"/>
            </a:endParaRPr>
          </a:p>
        </p:txBody>
      </p:sp>
      <p:sp>
        <p:nvSpPr>
          <p:cNvPr id="38" name="Title 1">
            <a:extLst>
              <a:ext uri="{FF2B5EF4-FFF2-40B4-BE49-F238E27FC236}">
                <a16:creationId xmlns:a16="http://schemas.microsoft.com/office/drawing/2014/main" id="{84D45102-3331-41EA-752D-0E04FDE20677}"/>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is the global offer?</a:t>
            </a:r>
            <a:endParaRPr lang="fr-FR" b="1" dirty="0">
              <a:latin typeface="Encode Sans" pitchFamily="2" charset="0"/>
            </a:endParaRPr>
          </a:p>
        </p:txBody>
      </p:sp>
      <p:sp>
        <p:nvSpPr>
          <p:cNvPr id="44" name="TextBox 16">
            <a:extLst>
              <a:ext uri="{FF2B5EF4-FFF2-40B4-BE49-F238E27FC236}">
                <a16:creationId xmlns:a16="http://schemas.microsoft.com/office/drawing/2014/main" id="{C0A48944-7D51-41DC-0CF4-4B9C7B159026}"/>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02 – THE GLOBAL OFFER AT THE HEART OF THE RETENTION PROCESS</a:t>
            </a:r>
            <a:endParaRPr lang="fr-FR" dirty="0"/>
          </a:p>
        </p:txBody>
      </p:sp>
      <p:sp>
        <p:nvSpPr>
          <p:cNvPr id="46" name="ZoneTexte 24">
            <a:extLst>
              <a:ext uri="{FF2B5EF4-FFF2-40B4-BE49-F238E27FC236}">
                <a16:creationId xmlns:a16="http://schemas.microsoft.com/office/drawing/2014/main" id="{3ED99BDA-8134-AB1C-4EE4-375D36C475C9}"/>
              </a:ext>
            </a:extLst>
          </p:cNvPr>
          <p:cNvSpPr txBox="1"/>
          <p:nvPr/>
        </p:nvSpPr>
        <p:spPr>
          <a:xfrm>
            <a:off x="603671" y="2607788"/>
            <a:ext cx="1819508" cy="369332"/>
          </a:xfrm>
          <a:prstGeom prst="rect">
            <a:avLst/>
          </a:prstGeom>
          <a:noFill/>
        </p:spPr>
        <p:txBody>
          <a:bodyPr wrap="square" rtlCol="0">
            <a:spAutoFit/>
          </a:bodyPr>
          <a:lstStyle/>
          <a:p>
            <a:pPr algn="ctr"/>
            <a:r>
              <a:rPr lang="fr-BE" b="1" dirty="0" err="1">
                <a:solidFill>
                  <a:srgbClr val="243782"/>
                </a:solidFill>
                <a:latin typeface="Encode Sans" pitchFamily="2" charset="0"/>
              </a:rPr>
              <a:t>Vehicle</a:t>
            </a:r>
            <a:r>
              <a:rPr lang="fr-BE" b="1" dirty="0">
                <a:solidFill>
                  <a:srgbClr val="243782"/>
                </a:solidFill>
                <a:latin typeface="Encode Sans" pitchFamily="2" charset="0"/>
              </a:rPr>
              <a:t>(s)</a:t>
            </a:r>
          </a:p>
        </p:txBody>
      </p:sp>
      <p:sp>
        <p:nvSpPr>
          <p:cNvPr id="3" name="Rectangle 2">
            <a:extLst>
              <a:ext uri="{FF2B5EF4-FFF2-40B4-BE49-F238E27FC236}">
                <a16:creationId xmlns:a16="http://schemas.microsoft.com/office/drawing/2014/main" id="{1F71768D-5C47-6B4E-D73E-F42D86D58003}"/>
              </a:ext>
            </a:extLst>
          </p:cNvPr>
          <p:cNvSpPr/>
          <p:nvPr/>
        </p:nvSpPr>
        <p:spPr>
          <a:xfrm>
            <a:off x="649861" y="4118530"/>
            <a:ext cx="1853465" cy="769441"/>
          </a:xfrm>
          <a:prstGeom prst="rect">
            <a:avLst/>
          </a:prstGeom>
        </p:spPr>
        <p:txBody>
          <a:bodyPr wrap="square">
            <a:spAutoFit/>
          </a:bodyPr>
          <a:lstStyle/>
          <a:p>
            <a:pPr marL="171450" indent="-171450">
              <a:buFont typeface="Arial" panose="020B0604020202020204" pitchFamily="34" charset="0"/>
              <a:buChar char="•"/>
            </a:pPr>
            <a:r>
              <a:rPr lang="en-US" sz="1100" dirty="0">
                <a:latin typeface="Encode Sans" pitchFamily="2" charset="0"/>
              </a:rPr>
              <a:t>Accessories</a:t>
            </a:r>
          </a:p>
          <a:p>
            <a:pPr marL="171450" indent="-171450">
              <a:buFont typeface="Arial" panose="020B0604020202020204" pitchFamily="34" charset="0"/>
              <a:buChar char="•"/>
            </a:pPr>
            <a:r>
              <a:rPr lang="en-US" sz="1100" dirty="0">
                <a:latin typeface="Encode Sans" pitchFamily="2" charset="0"/>
              </a:rPr>
              <a:t>Conversions</a:t>
            </a:r>
            <a:endParaRPr lang="en-US" sz="1100" strike="sngStrike" dirty="0">
              <a:latin typeface="Encode Sans" pitchFamily="2" charset="0"/>
            </a:endParaRPr>
          </a:p>
          <a:p>
            <a:pPr marL="171450" indent="-171450">
              <a:buFont typeface="Arial" panose="020B0604020202020204" pitchFamily="34" charset="0"/>
              <a:buChar char="•"/>
            </a:pPr>
            <a:r>
              <a:rPr lang="en-US" sz="1100" dirty="0">
                <a:latin typeface="Encode Sans" pitchFamily="2" charset="0"/>
              </a:rPr>
              <a:t>Focus on LEV and Business ranges</a:t>
            </a:r>
            <a:endParaRPr lang="fr-BE" sz="1100" dirty="0">
              <a:latin typeface="Encode Sans" pitchFamily="2" charset="0"/>
            </a:endParaRPr>
          </a:p>
        </p:txBody>
      </p:sp>
    </p:spTree>
    <p:custDataLst>
      <p:tags r:id="rId1"/>
    </p:custDataLst>
    <p:extLst>
      <p:ext uri="{BB962C8B-B14F-4D97-AF65-F5344CB8AC3E}">
        <p14:creationId xmlns:p14="http://schemas.microsoft.com/office/powerpoint/2010/main" val="1854811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Graphical user interface, application&#10;&#10;Description automatically generated">
            <a:extLst>
              <a:ext uri="{FF2B5EF4-FFF2-40B4-BE49-F238E27FC236}">
                <a16:creationId xmlns:a16="http://schemas.microsoft.com/office/drawing/2014/main" id="{D365D453-B44A-4187-A756-391304129248}"/>
              </a:ext>
            </a:extLst>
          </p:cNvPr>
          <p:cNvPicPr>
            <a:picLocks noChangeAspect="1"/>
          </p:cNvPicPr>
          <p:nvPr/>
        </p:nvPicPr>
        <p:blipFill rotWithShape="1">
          <a:blip r:embed="rId3"/>
          <a:srcRect t="461"/>
          <a:stretch/>
        </p:blipFill>
        <p:spPr>
          <a:xfrm>
            <a:off x="20" y="1282"/>
            <a:ext cx="12191980" cy="6856718"/>
          </a:xfrm>
          <a:prstGeom prst="rect">
            <a:avLst/>
          </a:prstGeom>
        </p:spPr>
      </p:pic>
      <p:sp>
        <p:nvSpPr>
          <p:cNvPr id="2" name="Rettangolo 1">
            <a:extLst>
              <a:ext uri="{FF2B5EF4-FFF2-40B4-BE49-F238E27FC236}">
                <a16:creationId xmlns:a16="http://schemas.microsoft.com/office/drawing/2014/main" id="{47EA5DA0-96D7-CAB6-BD99-342C3868F208}"/>
              </a:ext>
            </a:extLst>
          </p:cNvPr>
          <p:cNvSpPr/>
          <p:nvPr/>
        </p:nvSpPr>
        <p:spPr>
          <a:xfrm>
            <a:off x="8512233" y="0"/>
            <a:ext cx="3678243" cy="515389"/>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DC2A25AD-6251-5863-ED96-0B2C22CCDD66}"/>
              </a:ext>
            </a:extLst>
          </p:cNvPr>
          <p:cNvSpPr txBox="1"/>
          <p:nvPr/>
        </p:nvSpPr>
        <p:spPr>
          <a:xfrm>
            <a:off x="382386" y="771298"/>
            <a:ext cx="6118166" cy="523220"/>
          </a:xfrm>
          <a:prstGeom prst="rect">
            <a:avLst/>
          </a:prstGeom>
          <a:noFill/>
        </p:spPr>
        <p:txBody>
          <a:bodyPr wrap="square">
            <a:spAutoFit/>
          </a:bodyPr>
          <a:lstStyle/>
          <a:p>
            <a:r>
              <a:rPr lang="it-IT" sz="2800" b="1" dirty="0">
                <a:solidFill>
                  <a:srgbClr val="FFFFFF"/>
                </a:solidFill>
                <a:latin typeface="Encode Sans" pitchFamily="2" charset="0"/>
              </a:rPr>
              <a:t>Help</a:t>
            </a:r>
            <a:endParaRPr lang="it-IT" sz="200" b="0" dirty="0">
              <a:solidFill>
                <a:prstClr val="black"/>
              </a:solidFill>
              <a:latin typeface="Microsoft Sans Serif" panose="020B0604020202020204" pitchFamily="34" charset="0"/>
            </a:endParaRPr>
          </a:p>
        </p:txBody>
      </p:sp>
      <p:sp>
        <p:nvSpPr>
          <p:cNvPr id="6" name="CasellaDiTesto 5">
            <a:extLst>
              <a:ext uri="{FF2B5EF4-FFF2-40B4-BE49-F238E27FC236}">
                <a16:creationId xmlns:a16="http://schemas.microsoft.com/office/drawing/2014/main" id="{C825BE9E-234A-EE5B-CA35-3BFC341300F7}"/>
              </a:ext>
            </a:extLst>
          </p:cNvPr>
          <p:cNvSpPr txBox="1"/>
          <p:nvPr/>
        </p:nvSpPr>
        <p:spPr>
          <a:xfrm>
            <a:off x="993372" y="2525281"/>
            <a:ext cx="3246119" cy="1446550"/>
          </a:xfrm>
          <a:prstGeom prst="rect">
            <a:avLst/>
          </a:prstGeom>
          <a:solidFill>
            <a:schemeClr val="bg1"/>
          </a:solidFill>
        </p:spPr>
        <p:txBody>
          <a:bodyPr wrap="square">
            <a:spAutoFit/>
          </a:bodyPr>
          <a:lstStyle/>
          <a:p>
            <a:r>
              <a:rPr lang="it-IT" sz="4400" b="1" dirty="0">
                <a:solidFill>
                  <a:srgbClr val="243782"/>
                </a:solidFill>
                <a:latin typeface="Encode Sans" pitchFamily="2" charset="0"/>
              </a:rPr>
              <a:t>Browsing help</a:t>
            </a:r>
            <a:endParaRPr lang="it-IT" sz="4400" b="0" dirty="0">
              <a:solidFill>
                <a:prstClr val="black"/>
              </a:solidFill>
              <a:latin typeface="Microsoft Sans Serif" panose="020B0604020202020204" pitchFamily="34" charset="0"/>
            </a:endParaRPr>
          </a:p>
        </p:txBody>
      </p:sp>
      <p:sp>
        <p:nvSpPr>
          <p:cNvPr id="13" name="CasellaDiTesto 12">
            <a:extLst>
              <a:ext uri="{FF2B5EF4-FFF2-40B4-BE49-F238E27FC236}">
                <a16:creationId xmlns:a16="http://schemas.microsoft.com/office/drawing/2014/main" id="{339132E7-EA3A-AFF9-602A-37E5F88D5327}"/>
              </a:ext>
            </a:extLst>
          </p:cNvPr>
          <p:cNvSpPr txBox="1"/>
          <p:nvPr/>
        </p:nvSpPr>
        <p:spPr>
          <a:xfrm>
            <a:off x="7647708" y="1951705"/>
            <a:ext cx="2294312" cy="369332"/>
          </a:xfrm>
          <a:prstGeom prst="rect">
            <a:avLst/>
          </a:prstGeom>
          <a:solidFill>
            <a:srgbClr val="272B35"/>
          </a:solidFill>
        </p:spPr>
        <p:txBody>
          <a:bodyPr wrap="square">
            <a:spAutoFit/>
          </a:bodyPr>
          <a:lstStyle/>
          <a:p>
            <a:r>
              <a:rPr lang="it-IT" sz="1800" dirty="0">
                <a:solidFill>
                  <a:srgbClr val="FFFFFF"/>
                </a:solidFill>
                <a:latin typeface="Encode Sans" pitchFamily="2" charset="0"/>
              </a:rPr>
              <a:t>WELCOME</a:t>
            </a:r>
            <a:endParaRPr lang="it-IT" sz="900" dirty="0">
              <a:solidFill>
                <a:prstClr val="black"/>
              </a:solidFill>
              <a:latin typeface="Microsoft Sans Serif" panose="020B0604020202020204" pitchFamily="34" charset="0"/>
            </a:endParaRPr>
          </a:p>
        </p:txBody>
      </p:sp>
      <p:sp>
        <p:nvSpPr>
          <p:cNvPr id="15" name="CasellaDiTesto 14">
            <a:extLst>
              <a:ext uri="{FF2B5EF4-FFF2-40B4-BE49-F238E27FC236}">
                <a16:creationId xmlns:a16="http://schemas.microsoft.com/office/drawing/2014/main" id="{C7AC0472-ED12-756C-5E49-162749B96B7E}"/>
              </a:ext>
            </a:extLst>
          </p:cNvPr>
          <p:cNvSpPr txBox="1"/>
          <p:nvPr/>
        </p:nvSpPr>
        <p:spPr>
          <a:xfrm>
            <a:off x="7647708" y="2577379"/>
            <a:ext cx="2294312" cy="369332"/>
          </a:xfrm>
          <a:prstGeom prst="rect">
            <a:avLst/>
          </a:prstGeom>
          <a:solidFill>
            <a:srgbClr val="272B35"/>
          </a:solidFill>
        </p:spPr>
        <p:txBody>
          <a:bodyPr wrap="square">
            <a:spAutoFit/>
          </a:bodyPr>
          <a:lstStyle/>
          <a:p>
            <a:r>
              <a:rPr lang="it-IT" sz="1800" dirty="0">
                <a:solidFill>
                  <a:srgbClr val="FFFFFF"/>
                </a:solidFill>
                <a:latin typeface="Encode Sans" pitchFamily="2" charset="0"/>
              </a:rPr>
              <a:t>OVERVIEW</a:t>
            </a:r>
            <a:endParaRPr lang="it-IT" sz="900" dirty="0">
              <a:solidFill>
                <a:prstClr val="black"/>
              </a:solidFill>
              <a:latin typeface="Microsoft Sans Serif" panose="020B0604020202020204" pitchFamily="34" charset="0"/>
            </a:endParaRPr>
          </a:p>
        </p:txBody>
      </p:sp>
      <p:sp>
        <p:nvSpPr>
          <p:cNvPr id="17" name="CasellaDiTesto 16">
            <a:extLst>
              <a:ext uri="{FF2B5EF4-FFF2-40B4-BE49-F238E27FC236}">
                <a16:creationId xmlns:a16="http://schemas.microsoft.com/office/drawing/2014/main" id="{8AF81BB9-8571-87FB-8D34-7A05586D0854}"/>
              </a:ext>
            </a:extLst>
          </p:cNvPr>
          <p:cNvSpPr txBox="1"/>
          <p:nvPr/>
        </p:nvSpPr>
        <p:spPr>
          <a:xfrm>
            <a:off x="7647708" y="3203053"/>
            <a:ext cx="2294312" cy="369332"/>
          </a:xfrm>
          <a:prstGeom prst="rect">
            <a:avLst/>
          </a:prstGeom>
          <a:solidFill>
            <a:srgbClr val="272B35"/>
          </a:solidFill>
        </p:spPr>
        <p:txBody>
          <a:bodyPr wrap="square">
            <a:spAutoFit/>
          </a:bodyPr>
          <a:lstStyle/>
          <a:p>
            <a:r>
              <a:rPr lang="it-IT" sz="1800" dirty="0">
                <a:solidFill>
                  <a:srgbClr val="FFFFFF"/>
                </a:solidFill>
                <a:latin typeface="Encode Sans" pitchFamily="2" charset="0"/>
              </a:rPr>
              <a:t>PREVIOUS PAGE</a:t>
            </a:r>
            <a:endParaRPr lang="it-IT" sz="900" dirty="0">
              <a:solidFill>
                <a:prstClr val="black"/>
              </a:solidFill>
              <a:latin typeface="Microsoft Sans Serif" panose="020B0604020202020204" pitchFamily="34" charset="0"/>
            </a:endParaRPr>
          </a:p>
        </p:txBody>
      </p:sp>
      <p:sp>
        <p:nvSpPr>
          <p:cNvPr id="19" name="CasellaDiTesto 18">
            <a:extLst>
              <a:ext uri="{FF2B5EF4-FFF2-40B4-BE49-F238E27FC236}">
                <a16:creationId xmlns:a16="http://schemas.microsoft.com/office/drawing/2014/main" id="{1FA4880C-9722-61DA-44AC-9C1262DEBFFF}"/>
              </a:ext>
            </a:extLst>
          </p:cNvPr>
          <p:cNvSpPr txBox="1"/>
          <p:nvPr/>
        </p:nvSpPr>
        <p:spPr>
          <a:xfrm>
            <a:off x="7647708" y="3828727"/>
            <a:ext cx="2294312" cy="369332"/>
          </a:xfrm>
          <a:prstGeom prst="rect">
            <a:avLst/>
          </a:prstGeom>
          <a:solidFill>
            <a:srgbClr val="272B35"/>
          </a:solidFill>
        </p:spPr>
        <p:txBody>
          <a:bodyPr wrap="square">
            <a:spAutoFit/>
          </a:bodyPr>
          <a:lstStyle/>
          <a:p>
            <a:r>
              <a:rPr lang="it-IT" sz="1800" dirty="0">
                <a:solidFill>
                  <a:srgbClr val="FFFFFF"/>
                </a:solidFill>
                <a:latin typeface="Encode Sans" pitchFamily="2" charset="0"/>
              </a:rPr>
              <a:t>NEXT PAGE</a:t>
            </a:r>
            <a:endParaRPr lang="it-IT" sz="900" dirty="0">
              <a:solidFill>
                <a:prstClr val="black"/>
              </a:solidFill>
              <a:latin typeface="Microsoft Sans Serif" panose="020B0604020202020204" pitchFamily="34" charset="0"/>
            </a:endParaRPr>
          </a:p>
        </p:txBody>
      </p:sp>
      <p:sp>
        <p:nvSpPr>
          <p:cNvPr id="21" name="CasellaDiTesto 20">
            <a:extLst>
              <a:ext uri="{FF2B5EF4-FFF2-40B4-BE49-F238E27FC236}">
                <a16:creationId xmlns:a16="http://schemas.microsoft.com/office/drawing/2014/main" id="{E16FE581-B04B-D17A-B12B-193D130E06BB}"/>
              </a:ext>
            </a:extLst>
          </p:cNvPr>
          <p:cNvSpPr txBox="1"/>
          <p:nvPr/>
        </p:nvSpPr>
        <p:spPr>
          <a:xfrm>
            <a:off x="7647708" y="4454401"/>
            <a:ext cx="2294312" cy="369332"/>
          </a:xfrm>
          <a:prstGeom prst="rect">
            <a:avLst/>
          </a:prstGeom>
          <a:solidFill>
            <a:srgbClr val="272B35"/>
          </a:solidFill>
        </p:spPr>
        <p:txBody>
          <a:bodyPr wrap="square">
            <a:spAutoFit/>
          </a:bodyPr>
          <a:lstStyle/>
          <a:p>
            <a:r>
              <a:rPr lang="it-IT" sz="1800" dirty="0">
                <a:solidFill>
                  <a:srgbClr val="FFFFFF"/>
                </a:solidFill>
                <a:latin typeface="Encode Sans" pitchFamily="2" charset="0"/>
              </a:rPr>
              <a:t>HELP</a:t>
            </a:r>
            <a:endParaRPr lang="it-IT" sz="900" dirty="0">
              <a:solidFill>
                <a:prstClr val="black"/>
              </a:solidFill>
              <a:latin typeface="Microsoft Sans Serif" panose="020B0604020202020204" pitchFamily="34" charset="0"/>
            </a:endParaRPr>
          </a:p>
        </p:txBody>
      </p:sp>
      <p:sp>
        <p:nvSpPr>
          <p:cNvPr id="23" name="CasellaDiTesto 22">
            <a:extLst>
              <a:ext uri="{FF2B5EF4-FFF2-40B4-BE49-F238E27FC236}">
                <a16:creationId xmlns:a16="http://schemas.microsoft.com/office/drawing/2014/main" id="{A138E433-75F1-7456-82BF-56CC0EEF4E35}"/>
              </a:ext>
            </a:extLst>
          </p:cNvPr>
          <p:cNvSpPr txBox="1"/>
          <p:nvPr/>
        </p:nvSpPr>
        <p:spPr>
          <a:xfrm>
            <a:off x="7647708" y="5080075"/>
            <a:ext cx="2294312" cy="369332"/>
          </a:xfrm>
          <a:prstGeom prst="rect">
            <a:avLst/>
          </a:prstGeom>
          <a:solidFill>
            <a:srgbClr val="272B35"/>
          </a:solidFill>
        </p:spPr>
        <p:txBody>
          <a:bodyPr wrap="square">
            <a:spAutoFit/>
          </a:bodyPr>
          <a:lstStyle/>
          <a:p>
            <a:r>
              <a:rPr lang="it-IT" sz="1800" dirty="0">
                <a:solidFill>
                  <a:srgbClr val="FFFFFF"/>
                </a:solidFill>
                <a:latin typeface="Encode Sans" pitchFamily="2" charset="0"/>
              </a:rPr>
              <a:t>CURRENT PAGE</a:t>
            </a:r>
            <a:endParaRPr lang="it-IT" sz="900" dirty="0">
              <a:solidFill>
                <a:prstClr val="black"/>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2628606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18D004-1787-4F20-BDBA-D57197622058}"/>
              </a:ext>
            </a:extLst>
          </p:cNvPr>
          <p:cNvSpPr txBox="1"/>
          <p:nvPr/>
        </p:nvSpPr>
        <p:spPr>
          <a:xfrm>
            <a:off x="3264720"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268BD8-771D-472C-B0E9-0A07FBD5F5DE}"/>
              </a:ext>
            </a:extLst>
          </p:cNvPr>
          <p:cNvSpPr txBox="1"/>
          <p:nvPr/>
        </p:nvSpPr>
        <p:spPr>
          <a:xfrm>
            <a:off x="3264720" y="1627254"/>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4720" y="2424210"/>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7C87350-8996-4929-AC8C-F525B0ADCC4C}"/>
              </a:ext>
            </a:extLst>
          </p:cNvPr>
          <p:cNvSpPr txBox="1"/>
          <p:nvPr/>
        </p:nvSpPr>
        <p:spPr>
          <a:xfrm>
            <a:off x="3264720" y="3998067"/>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14277"/>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45" name="Image 44">
            <a:extLst>
              <a:ext uri="{FF2B5EF4-FFF2-40B4-BE49-F238E27FC236}">
                <a16:creationId xmlns:a16="http://schemas.microsoft.com/office/drawing/2014/main" id="{83B38183-A507-5149-9084-39D9525028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46" name="Image 45">
            <a:extLst>
              <a:ext uri="{FF2B5EF4-FFF2-40B4-BE49-F238E27FC236}">
                <a16:creationId xmlns:a16="http://schemas.microsoft.com/office/drawing/2014/main" id="{FADD8C76-D303-7D47-A315-91E7ECFC88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47" name="Picture 2" descr="Le renouvellement du bail commercial">
            <a:extLst>
              <a:ext uri="{FF2B5EF4-FFF2-40B4-BE49-F238E27FC236}">
                <a16:creationId xmlns:a16="http://schemas.microsoft.com/office/drawing/2014/main" id="{46698721-B1B1-9D41-BC34-53413E04BEE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8980EA94-9539-AAF2-33D4-F4938D4A5CBB}"/>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7" name="TextBox 11">
            <a:extLst>
              <a:ext uri="{FF2B5EF4-FFF2-40B4-BE49-F238E27FC236}">
                <a16:creationId xmlns:a16="http://schemas.microsoft.com/office/drawing/2014/main" id="{B371E734-DAEB-3E1B-2222-618AE82F1704}"/>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p>
        </p:txBody>
      </p:sp>
      <p:sp>
        <p:nvSpPr>
          <p:cNvPr id="9" name="TextBox 17">
            <a:extLst>
              <a:ext uri="{FF2B5EF4-FFF2-40B4-BE49-F238E27FC236}">
                <a16:creationId xmlns:a16="http://schemas.microsoft.com/office/drawing/2014/main" id="{6B225EC4-1A92-6827-14C0-16C8CC7342A4}"/>
              </a:ext>
            </a:extLst>
          </p:cNvPr>
          <p:cNvSpPr txBox="1"/>
          <p:nvPr/>
        </p:nvSpPr>
        <p:spPr>
          <a:xfrm>
            <a:off x="4078815" y="1750364"/>
            <a:ext cx="5564931" cy="307777"/>
          </a:xfrm>
          <a:prstGeom prst="rect">
            <a:avLst/>
          </a:prstGeom>
          <a:noFill/>
        </p:spPr>
        <p:txBody>
          <a:bodyPr wrap="square">
            <a:spAutoFit/>
          </a:bodyPr>
          <a:lstStyle/>
          <a:p>
            <a:r>
              <a:rPr lang="en-US" sz="1400" b="1" dirty="0">
                <a:solidFill>
                  <a:schemeClr val="bg1"/>
                </a:solidFill>
              </a:rPr>
              <a:t>The global offer at the heart of the retention process</a:t>
            </a:r>
            <a:endParaRPr lang="fr-FR" sz="1400" b="1" dirty="0">
              <a:solidFill>
                <a:schemeClr val="bg1"/>
              </a:solidFill>
            </a:endParaRPr>
          </a:p>
        </p:txBody>
      </p:sp>
      <p:sp>
        <p:nvSpPr>
          <p:cNvPr id="13" name="TextBox 27">
            <a:extLst>
              <a:ext uri="{FF2B5EF4-FFF2-40B4-BE49-F238E27FC236}">
                <a16:creationId xmlns:a16="http://schemas.microsoft.com/office/drawing/2014/main" id="{4658301C-0A7D-37DD-08B2-A5FE83CB8B14}"/>
              </a:ext>
            </a:extLst>
          </p:cNvPr>
          <p:cNvSpPr txBox="1"/>
          <p:nvPr/>
        </p:nvSpPr>
        <p:spPr>
          <a:xfrm>
            <a:off x="4078815" y="5722537"/>
            <a:ext cx="5564931" cy="307777"/>
          </a:xfrm>
          <a:prstGeom prst="rect">
            <a:avLst/>
          </a:prstGeom>
          <a:noFill/>
        </p:spPr>
        <p:txBody>
          <a:bodyPr wrap="square">
            <a:spAutoFit/>
          </a:bodyPr>
          <a:lstStyle/>
          <a:p>
            <a:r>
              <a:rPr lang="fr-FR" sz="1400" b="1" dirty="0">
                <a:solidFill>
                  <a:schemeClr val="bg1"/>
                </a:solidFill>
              </a:rPr>
              <a:t>Learning </a:t>
            </a:r>
            <a:r>
              <a:rPr lang="fr-FR" sz="1400" b="1" dirty="0" err="1">
                <a:solidFill>
                  <a:schemeClr val="bg1"/>
                </a:solidFill>
              </a:rPr>
              <a:t>assessment</a:t>
            </a:r>
            <a:endParaRPr lang="fr-FR" sz="1400" b="1" dirty="0">
              <a:solidFill>
                <a:schemeClr val="bg1"/>
              </a:solidFill>
            </a:endParaRPr>
          </a:p>
        </p:txBody>
      </p:sp>
      <p:sp>
        <p:nvSpPr>
          <p:cNvPr id="20" name="TextBox 22">
            <a:extLst>
              <a:ext uri="{FF2B5EF4-FFF2-40B4-BE49-F238E27FC236}">
                <a16:creationId xmlns:a16="http://schemas.microsoft.com/office/drawing/2014/main" id="{D07EF184-4425-454C-5B93-EC0C04946723}"/>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p>
        </p:txBody>
      </p:sp>
      <p:sp>
        <p:nvSpPr>
          <p:cNvPr id="25" name="TextBox 30">
            <a:extLst>
              <a:ext uri="{FF2B5EF4-FFF2-40B4-BE49-F238E27FC236}">
                <a16:creationId xmlns:a16="http://schemas.microsoft.com/office/drawing/2014/main" id="{3061587F-4827-D596-0FA3-044530C825AF}"/>
              </a:ext>
            </a:extLst>
          </p:cNvPr>
          <p:cNvSpPr txBox="1"/>
          <p:nvPr/>
        </p:nvSpPr>
        <p:spPr>
          <a:xfrm>
            <a:off x="4050741" y="4911255"/>
            <a:ext cx="5564931" cy="307777"/>
          </a:xfrm>
          <a:prstGeom prst="rect">
            <a:avLst/>
          </a:prstGeom>
          <a:noFill/>
        </p:spPr>
        <p:txBody>
          <a:bodyPr wrap="square">
            <a:spAutoFit/>
          </a:bodyPr>
          <a:lstStyle/>
          <a:p>
            <a:r>
              <a:rPr lang="fr-FR" sz="1400" b="1" dirty="0">
                <a:solidFill>
                  <a:schemeClr val="bg1"/>
                </a:solidFill>
              </a:rPr>
              <a:t>Conclusion</a:t>
            </a:r>
          </a:p>
        </p:txBody>
      </p:sp>
      <p:sp>
        <p:nvSpPr>
          <p:cNvPr id="29" name="TextBox 22">
            <a:extLst>
              <a:ext uri="{FF2B5EF4-FFF2-40B4-BE49-F238E27FC236}">
                <a16:creationId xmlns:a16="http://schemas.microsoft.com/office/drawing/2014/main" id="{3ABA412B-33B2-0328-8445-0DC3E9394C4F}"/>
              </a:ext>
            </a:extLst>
          </p:cNvPr>
          <p:cNvSpPr txBox="1"/>
          <p:nvPr/>
        </p:nvSpPr>
        <p:spPr>
          <a:xfrm>
            <a:off x="4074801" y="4107656"/>
            <a:ext cx="5564931" cy="307777"/>
          </a:xfrm>
          <a:prstGeom prst="rect">
            <a:avLst/>
          </a:prstGeom>
          <a:noFill/>
        </p:spPr>
        <p:txBody>
          <a:bodyPr wrap="square">
            <a:spAutoFit/>
          </a:bodyPr>
          <a:lstStyle/>
          <a:p>
            <a:r>
              <a:rPr lang="fr-FR" sz="1400" b="1" dirty="0" err="1">
                <a:solidFill>
                  <a:schemeClr val="bg1"/>
                </a:solidFill>
              </a:rPr>
              <a:t>Implementing</a:t>
            </a:r>
            <a:r>
              <a:rPr lang="fr-FR" sz="1400" b="1" dirty="0">
                <a:solidFill>
                  <a:schemeClr val="bg1"/>
                </a:solidFill>
              </a:rPr>
              <a:t> </a:t>
            </a:r>
            <a:r>
              <a:rPr lang="fr-FR" sz="1400" b="1" dirty="0" err="1">
                <a:solidFill>
                  <a:schemeClr val="bg1"/>
                </a:solidFill>
              </a:rPr>
              <a:t>your</a:t>
            </a:r>
            <a:r>
              <a:rPr lang="fr-FR" sz="1400" b="1" dirty="0">
                <a:solidFill>
                  <a:schemeClr val="bg1"/>
                </a:solidFill>
              </a:rPr>
              <a:t> </a:t>
            </a:r>
            <a:r>
              <a:rPr lang="fr-FR" sz="1400" b="1" dirty="0" err="1">
                <a:solidFill>
                  <a:schemeClr val="bg1"/>
                </a:solidFill>
              </a:rPr>
              <a:t>retention</a:t>
            </a:r>
            <a:r>
              <a:rPr lang="fr-FR" sz="1400" b="1" dirty="0">
                <a:solidFill>
                  <a:schemeClr val="bg1"/>
                </a:solidFill>
              </a:rPr>
              <a:t> </a:t>
            </a:r>
            <a:r>
              <a:rPr lang="fr-FR" sz="1400" b="1" dirty="0" err="1">
                <a:solidFill>
                  <a:schemeClr val="bg1"/>
                </a:solidFill>
              </a:rPr>
              <a:t>strategy</a:t>
            </a:r>
            <a:endParaRPr lang="fr-FR" sz="1400" b="1" dirty="0">
              <a:solidFill>
                <a:schemeClr val="bg1"/>
              </a:solidFill>
            </a:endParaRPr>
          </a:p>
        </p:txBody>
      </p:sp>
      <p:sp>
        <p:nvSpPr>
          <p:cNvPr id="34" name="TextBox 30">
            <a:extLst>
              <a:ext uri="{FF2B5EF4-FFF2-40B4-BE49-F238E27FC236}">
                <a16:creationId xmlns:a16="http://schemas.microsoft.com/office/drawing/2014/main" id="{BA20E27A-6235-7607-FA68-3437F203408E}"/>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p>
        </p:txBody>
      </p:sp>
    </p:spTree>
    <p:custDataLst>
      <p:tags r:id="rId1"/>
    </p:custDataLst>
    <p:extLst>
      <p:ext uri="{BB962C8B-B14F-4D97-AF65-F5344CB8AC3E}">
        <p14:creationId xmlns:p14="http://schemas.microsoft.com/office/powerpoint/2010/main" val="246375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DBC3BF-A42A-B24D-A006-DA48F7C11F0B}"/>
              </a:ext>
            </a:extLst>
          </p:cNvPr>
          <p:cNvSpPr/>
          <p:nvPr/>
        </p:nvSpPr>
        <p:spPr>
          <a:xfrm>
            <a:off x="140795" y="862597"/>
            <a:ext cx="8882539" cy="671915"/>
          </a:xfrm>
          <a:prstGeom prst="rect">
            <a:avLst/>
          </a:prstGeom>
        </p:spPr>
        <p:txBody>
          <a:bodyPr wrap="square">
            <a:spAutoFit/>
          </a:bodyPr>
          <a:lstStyle/>
          <a:p>
            <a:pPr lvl="0">
              <a:lnSpc>
                <a:spcPct val="107000"/>
              </a:lnSpc>
              <a:spcAft>
                <a:spcPts val="0"/>
              </a:spcAft>
            </a:pPr>
            <a:r>
              <a:rPr lang="en-US" b="1" dirty="0">
                <a:solidFill>
                  <a:srgbClr val="253880"/>
                </a:solidFill>
                <a:latin typeface="Encode Sans" pitchFamily="2" charset="0"/>
                <a:cs typeface="Times New Roman" panose="02020603050405020304" pitchFamily="18" charset="0"/>
              </a:rPr>
              <a:t>National marketing campaigns </a:t>
            </a:r>
            <a:r>
              <a:rPr lang="en-US" dirty="0">
                <a:latin typeface="Encode Sans" pitchFamily="2" charset="0"/>
                <a:ea typeface="Calibri" panose="020F0502020204030204" pitchFamily="34" charset="0"/>
                <a:cs typeface="Times New Roman" panose="02020603050405020304" pitchFamily="18" charset="0"/>
              </a:rPr>
              <a:t>are campaigns designed and offered by the Brand to its network, or directly to the end customer.</a:t>
            </a:r>
            <a:endParaRPr lang="fr-BE" dirty="0">
              <a:latin typeface="Encode Sans" pitchFamily="2"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1AD9396-5466-3C45-84AB-AD3570057A1A}"/>
              </a:ext>
            </a:extLst>
          </p:cNvPr>
          <p:cNvSpPr/>
          <p:nvPr/>
        </p:nvSpPr>
        <p:spPr>
          <a:xfrm>
            <a:off x="-281958" y="1920316"/>
            <a:ext cx="7452197" cy="3030638"/>
          </a:xfrm>
          <a:prstGeom prst="rect">
            <a:avLst/>
          </a:prstGeom>
        </p:spPr>
        <p:txBody>
          <a:bodyPr wrap="square">
            <a:spAutoFit/>
          </a:bodyPr>
          <a:lstStyle/>
          <a:p>
            <a:pPr marL="742950" lvl="1" indent="-285750">
              <a:lnSpc>
                <a:spcPct val="107000"/>
              </a:lnSpc>
              <a:buFont typeface="Arial" panose="020B0604020202020204" pitchFamily="34" charset="0"/>
              <a:buChar char="•"/>
            </a:pPr>
            <a:r>
              <a:rPr lang="en-GB" dirty="0">
                <a:latin typeface="Encode Sans" pitchFamily="2" charset="0"/>
                <a:ea typeface="Calibri" panose="020F0502020204030204" pitchFamily="34" charset="0"/>
                <a:cs typeface="Times New Roman" panose="02020603050405020304" pitchFamily="18" charset="0"/>
              </a:rPr>
              <a:t>In the network, </a:t>
            </a:r>
            <a:r>
              <a:rPr lang="en-GB" b="1" dirty="0">
                <a:solidFill>
                  <a:srgbClr val="253880"/>
                </a:solidFill>
                <a:latin typeface="Encode Sans" pitchFamily="2" charset="0"/>
                <a:cs typeface="Times New Roman" panose="02020603050405020304" pitchFamily="18" charset="0"/>
              </a:rPr>
              <a:t>key B2B moments </a:t>
            </a:r>
            <a:r>
              <a:rPr lang="en-GB" dirty="0">
                <a:latin typeface="Encode Sans" pitchFamily="2" charset="0"/>
                <a:ea typeface="Calibri" panose="020F0502020204030204" pitchFamily="34" charset="0"/>
                <a:cs typeface="Times New Roman" panose="02020603050405020304" pitchFamily="18" charset="0"/>
              </a:rPr>
              <a:t>are organised each year, with specific offers for PCs, LCVs, EVs and mobility solutions. These moments are opportunities to get closer to and in touch with your B2B customers.</a:t>
            </a: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dirty="0">
                <a:latin typeface="Encode Sans" pitchFamily="2" charset="0"/>
                <a:ea typeface="Calibri" panose="020F0502020204030204" pitchFamily="34" charset="0"/>
                <a:cs typeface="Times New Roman" panose="02020603050405020304" pitchFamily="18" charset="0"/>
              </a:rPr>
              <a:t>Various mailings, in sync with national campaigns, create </a:t>
            </a:r>
            <a:r>
              <a:rPr lang="en-GB" b="1" dirty="0">
                <a:solidFill>
                  <a:srgbClr val="253880"/>
                </a:solidFill>
                <a:latin typeface="Encode Sans" pitchFamily="2" charset="0"/>
                <a:cs typeface="Times New Roman" panose="02020603050405020304" pitchFamily="18" charset="0"/>
              </a:rPr>
              <a:t>contact opportunities </a:t>
            </a:r>
            <a:r>
              <a:rPr lang="en-GB" dirty="0">
                <a:latin typeface="Encode Sans" pitchFamily="2" charset="0"/>
                <a:ea typeface="Calibri" panose="020F0502020204030204" pitchFamily="34" charset="0"/>
                <a:cs typeface="Times New Roman" panose="02020603050405020304" pitchFamily="18" charset="0"/>
              </a:rPr>
              <a:t>with your business customers.</a:t>
            </a: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8DA5798F-89E0-1042-B6A1-ABEA5FAE4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142" y="1963224"/>
            <a:ext cx="5016141" cy="3283467"/>
          </a:xfrm>
          <a:prstGeom prst="rect">
            <a:avLst/>
          </a:prstGeom>
        </p:spPr>
      </p:pic>
      <p:sp>
        <p:nvSpPr>
          <p:cNvPr id="7" name="Rectangle: Rounded Corners 8">
            <a:extLst>
              <a:ext uri="{FF2B5EF4-FFF2-40B4-BE49-F238E27FC236}">
                <a16:creationId xmlns:a16="http://schemas.microsoft.com/office/drawing/2014/main" id="{5D3FCE2F-1B5B-D340-B6E9-BAD5A911DC4F}"/>
              </a:ext>
            </a:extLst>
          </p:cNvPr>
          <p:cNvSpPr/>
          <p:nvPr/>
        </p:nvSpPr>
        <p:spPr>
          <a:xfrm>
            <a:off x="1855136" y="5159752"/>
            <a:ext cx="2170314" cy="573617"/>
          </a:xfrm>
          <a:prstGeom prst="round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Rectangle 7">
            <a:extLst>
              <a:ext uri="{FF2B5EF4-FFF2-40B4-BE49-F238E27FC236}">
                <a16:creationId xmlns:a16="http://schemas.microsoft.com/office/drawing/2014/main" id="{D7EA4AAC-A0C8-B247-86B6-83634174F6E4}"/>
              </a:ext>
            </a:extLst>
          </p:cNvPr>
          <p:cNvSpPr/>
          <p:nvPr/>
        </p:nvSpPr>
        <p:spPr>
          <a:xfrm>
            <a:off x="1946576" y="5246691"/>
            <a:ext cx="1662016" cy="369332"/>
          </a:xfrm>
          <a:prstGeom prst="rect">
            <a:avLst/>
          </a:prstGeom>
        </p:spPr>
        <p:txBody>
          <a:bodyPr wrap="square">
            <a:spAutoFit/>
          </a:bodyPr>
          <a:lstStyle/>
          <a:p>
            <a:r>
              <a:rPr lang="it-IT" sz="1800" dirty="0">
                <a:solidFill>
                  <a:srgbClr val="FFFFFF"/>
                </a:solidFill>
                <a:latin typeface="Encode Sans" pitchFamily="2" charset="0"/>
              </a:rPr>
              <a:t>YOUR ACTION</a:t>
            </a:r>
            <a:endParaRPr lang="it-IT" sz="1800" dirty="0">
              <a:solidFill>
                <a:prstClr val="black"/>
              </a:solidFill>
              <a:latin typeface="Encode Sans" pitchFamily="2" charset="0"/>
            </a:endParaRPr>
          </a:p>
        </p:txBody>
      </p:sp>
      <p:pic>
        <p:nvPicPr>
          <p:cNvPr id="11" name="Picture 4" descr="Cinema Klapper Film Ding Video Gerät Klappern Schwarzes Icon Action Studio  EPS 10 Vektor Abbildung - Illustration von schwarzes, abbildung: 157846269">
            <a:extLst>
              <a:ext uri="{FF2B5EF4-FFF2-40B4-BE49-F238E27FC236}">
                <a16:creationId xmlns:a16="http://schemas.microsoft.com/office/drawing/2014/main" id="{E229B2E7-F756-FC4F-8C23-4761051EE6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9250" y1="39250" x2="29250" y2="39250"/>
                        <a14:foregroundMark x1="44875" y1="33500" x2="44875" y2="33500"/>
                        <a14:foregroundMark x1="58875" y1="29000" x2="58875" y2="29000"/>
                        <a14:foregroundMark x1="72750" y1="22375" x2="72750" y2="22375"/>
                        <a14:foregroundMark x1="78500" y1="45750" x2="78500" y2="45750"/>
                        <a14:foregroundMark x1="61625" y1="47000" x2="61625" y2="47000"/>
                        <a14:foregroundMark x1="48375" y1="46750" x2="48375" y2="46750"/>
                        <a14:foregroundMark x1="48625" y1="67000" x2="48625" y2="67000"/>
                      </a14:backgroundRemoval>
                    </a14:imgEffect>
                  </a14:imgLayer>
                </a14:imgProps>
              </a:ext>
              <a:ext uri="{28A0092B-C50C-407E-A947-70E740481C1C}">
                <a14:useLocalDpi xmlns:a14="http://schemas.microsoft.com/office/drawing/2010/main" val="0"/>
              </a:ext>
            </a:extLst>
          </a:blip>
          <a:srcRect/>
          <a:stretch>
            <a:fillRect/>
          </a:stretch>
        </p:blipFill>
        <p:spPr bwMode="auto">
          <a:xfrm>
            <a:off x="499110" y="4547938"/>
            <a:ext cx="1447465" cy="14474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B9922147-4A8A-1240-9E7A-F2841F5879F2}"/>
              </a:ext>
            </a:extLst>
          </p:cNvPr>
          <p:cNvPicPr>
            <a:picLocks noChangeAspect="1"/>
          </p:cNvPicPr>
          <p:nvPr/>
        </p:nvPicPr>
        <p:blipFill>
          <a:blip r:embed="rId6"/>
          <a:stretch>
            <a:fillRect/>
          </a:stretch>
        </p:blipFill>
        <p:spPr>
          <a:xfrm>
            <a:off x="3608591" y="5292128"/>
            <a:ext cx="342948" cy="323895"/>
          </a:xfrm>
          <a:prstGeom prst="rect">
            <a:avLst/>
          </a:prstGeom>
        </p:spPr>
      </p:pic>
      <p:sp>
        <p:nvSpPr>
          <p:cNvPr id="6" name="Title 1">
            <a:extLst>
              <a:ext uri="{FF2B5EF4-FFF2-40B4-BE49-F238E27FC236}">
                <a16:creationId xmlns:a16="http://schemas.microsoft.com/office/drawing/2014/main" id="{4273AFFF-0C8F-F4C7-132D-9394C82E9614}"/>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National marketing campaigns</a:t>
            </a:r>
            <a:endParaRPr lang="fr-FR" b="1" dirty="0">
              <a:latin typeface="Encode Sans" pitchFamily="2" charset="0"/>
            </a:endParaRPr>
          </a:p>
        </p:txBody>
      </p:sp>
      <p:sp>
        <p:nvSpPr>
          <p:cNvPr id="16" name="TextBox 16">
            <a:extLst>
              <a:ext uri="{FF2B5EF4-FFF2-40B4-BE49-F238E27FC236}">
                <a16:creationId xmlns:a16="http://schemas.microsoft.com/office/drawing/2014/main" id="{E6EF6061-BCB1-1D0E-D606-F99B93812FBE}"/>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Tree>
    <p:custDataLst>
      <p:tags r:id="rId1"/>
    </p:custDataLst>
    <p:extLst>
      <p:ext uri="{BB962C8B-B14F-4D97-AF65-F5344CB8AC3E}">
        <p14:creationId xmlns:p14="http://schemas.microsoft.com/office/powerpoint/2010/main" val="64217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8EAFBF77-22C3-F962-C01F-3A968BF0D975}"/>
              </a:ext>
            </a:extLst>
          </p:cNvPr>
          <p:cNvSpPr/>
          <p:nvPr/>
        </p:nvSpPr>
        <p:spPr>
          <a:xfrm>
            <a:off x="140795" y="862597"/>
            <a:ext cx="8882539" cy="671915"/>
          </a:xfrm>
          <a:prstGeom prst="rect">
            <a:avLst/>
          </a:prstGeom>
        </p:spPr>
        <p:txBody>
          <a:bodyPr wrap="square">
            <a:spAutoFit/>
          </a:bodyPr>
          <a:lstStyle/>
          <a:p>
            <a:pPr lvl="0">
              <a:lnSpc>
                <a:spcPct val="107000"/>
              </a:lnSpc>
              <a:spcAft>
                <a:spcPts val="0"/>
              </a:spcAft>
            </a:pPr>
            <a:r>
              <a:rPr lang="en-US" b="1" dirty="0">
                <a:solidFill>
                  <a:srgbClr val="253880"/>
                </a:solidFill>
                <a:latin typeface="Encode Sans" pitchFamily="2" charset="0"/>
                <a:cs typeface="Times New Roman" panose="02020603050405020304" pitchFamily="18" charset="0"/>
              </a:rPr>
              <a:t>National marketing campaigns </a:t>
            </a:r>
            <a:r>
              <a:rPr lang="en-US" dirty="0">
                <a:latin typeface="Encode Sans" pitchFamily="2" charset="0"/>
                <a:ea typeface="Calibri" panose="020F0502020204030204" pitchFamily="34" charset="0"/>
                <a:cs typeface="Times New Roman" panose="02020603050405020304" pitchFamily="18" charset="0"/>
              </a:rPr>
              <a:t>are campaigns designed and offered by the Brand to its network, or directly to the end customer.</a:t>
            </a:r>
            <a:endParaRPr lang="fr-BE" dirty="0">
              <a:latin typeface="Encode Sans" pitchFamily="2" charset="0"/>
              <a:ea typeface="Calibri" panose="020F0502020204030204" pitchFamily="34" charset="0"/>
              <a:cs typeface="Times New Roman" panose="02020603050405020304" pitchFamily="18" charset="0"/>
            </a:endParaRPr>
          </a:p>
        </p:txBody>
      </p:sp>
      <p:sp>
        <p:nvSpPr>
          <p:cNvPr id="17" name="Rectangle 9">
            <a:extLst>
              <a:ext uri="{FF2B5EF4-FFF2-40B4-BE49-F238E27FC236}">
                <a16:creationId xmlns:a16="http://schemas.microsoft.com/office/drawing/2014/main" id="{F3CC4D3E-6180-0ABD-EA53-9609568B451C}"/>
              </a:ext>
            </a:extLst>
          </p:cNvPr>
          <p:cNvSpPr/>
          <p:nvPr/>
        </p:nvSpPr>
        <p:spPr>
          <a:xfrm>
            <a:off x="-281958" y="1920316"/>
            <a:ext cx="7452197" cy="3030638"/>
          </a:xfrm>
          <a:prstGeom prst="rect">
            <a:avLst/>
          </a:prstGeom>
        </p:spPr>
        <p:txBody>
          <a:bodyPr wrap="square">
            <a:spAutoFit/>
          </a:bodyPr>
          <a:lstStyle/>
          <a:p>
            <a:pPr marL="742950" lvl="1" indent="-285750">
              <a:lnSpc>
                <a:spcPct val="107000"/>
              </a:lnSpc>
              <a:buFont typeface="Arial" panose="020B0604020202020204" pitchFamily="34" charset="0"/>
              <a:buChar char="•"/>
            </a:pPr>
            <a:r>
              <a:rPr lang="en-GB" dirty="0">
                <a:latin typeface="Encode Sans" pitchFamily="2" charset="0"/>
                <a:ea typeface="Calibri" panose="020F0502020204030204" pitchFamily="34" charset="0"/>
                <a:cs typeface="Times New Roman" panose="02020603050405020304" pitchFamily="18" charset="0"/>
              </a:rPr>
              <a:t>In the network, </a:t>
            </a:r>
            <a:r>
              <a:rPr lang="en-GB" b="1" dirty="0">
                <a:solidFill>
                  <a:srgbClr val="253880"/>
                </a:solidFill>
                <a:latin typeface="Encode Sans" pitchFamily="2" charset="0"/>
                <a:cs typeface="Times New Roman" panose="02020603050405020304" pitchFamily="18" charset="0"/>
              </a:rPr>
              <a:t>key B2B moments </a:t>
            </a:r>
            <a:r>
              <a:rPr lang="en-GB" dirty="0">
                <a:latin typeface="Encode Sans" pitchFamily="2" charset="0"/>
                <a:ea typeface="Calibri" panose="020F0502020204030204" pitchFamily="34" charset="0"/>
                <a:cs typeface="Times New Roman" panose="02020603050405020304" pitchFamily="18" charset="0"/>
              </a:rPr>
              <a:t>are organised each year, with specific offers for PCs, LCVs, EVs and mobility solutions. These moments are opportunities to get closer to and in touch with your B2B customers.</a:t>
            </a: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r>
              <a:rPr lang="en-GB" dirty="0">
                <a:latin typeface="Encode Sans" pitchFamily="2" charset="0"/>
                <a:ea typeface="Calibri" panose="020F0502020204030204" pitchFamily="34" charset="0"/>
                <a:cs typeface="Times New Roman" panose="02020603050405020304" pitchFamily="18" charset="0"/>
              </a:rPr>
              <a:t>Various mailings, in sync with national campaigns, create </a:t>
            </a:r>
            <a:r>
              <a:rPr lang="en-GB" b="1" dirty="0">
                <a:solidFill>
                  <a:srgbClr val="253880"/>
                </a:solidFill>
                <a:latin typeface="Encode Sans" pitchFamily="2" charset="0"/>
                <a:cs typeface="Times New Roman" panose="02020603050405020304" pitchFamily="18" charset="0"/>
              </a:rPr>
              <a:t>contact opportunities </a:t>
            </a:r>
            <a:r>
              <a:rPr lang="en-GB" dirty="0">
                <a:latin typeface="Encode Sans" pitchFamily="2" charset="0"/>
                <a:ea typeface="Calibri" panose="020F0502020204030204" pitchFamily="34" charset="0"/>
                <a:cs typeface="Times New Roman" panose="02020603050405020304" pitchFamily="18" charset="0"/>
              </a:rPr>
              <a:t>with your business customers.</a:t>
            </a: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a:p>
            <a:pPr marL="742950" lvl="1" indent="-285750">
              <a:lnSpc>
                <a:spcPct val="107000"/>
              </a:lnSpc>
              <a:buFont typeface="Arial" panose="020B0604020202020204" pitchFamily="34" charset="0"/>
              <a:buChar char="•"/>
            </a:pPr>
            <a:endParaRPr lang="en-GB" dirty="0">
              <a:latin typeface="Encode Sans" pitchFamily="2"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8DA5798F-89E0-1042-B6A1-ABEA5FAE4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142" y="1963224"/>
            <a:ext cx="5016141" cy="3283467"/>
          </a:xfrm>
          <a:prstGeom prst="rect">
            <a:avLst/>
          </a:prstGeom>
        </p:spPr>
      </p:pic>
      <p:sp>
        <p:nvSpPr>
          <p:cNvPr id="7" name="Rectangle: Rounded Corners 8">
            <a:extLst>
              <a:ext uri="{FF2B5EF4-FFF2-40B4-BE49-F238E27FC236}">
                <a16:creationId xmlns:a16="http://schemas.microsoft.com/office/drawing/2014/main" id="{5D3FCE2F-1B5B-D340-B6E9-BAD5A911DC4F}"/>
              </a:ext>
            </a:extLst>
          </p:cNvPr>
          <p:cNvSpPr/>
          <p:nvPr/>
        </p:nvSpPr>
        <p:spPr>
          <a:xfrm>
            <a:off x="1855136" y="5159752"/>
            <a:ext cx="2170314" cy="573617"/>
          </a:xfrm>
          <a:prstGeom prst="round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8" name="Rectangle 7">
            <a:extLst>
              <a:ext uri="{FF2B5EF4-FFF2-40B4-BE49-F238E27FC236}">
                <a16:creationId xmlns:a16="http://schemas.microsoft.com/office/drawing/2014/main" id="{D7EA4AAC-A0C8-B247-86B6-83634174F6E4}"/>
              </a:ext>
            </a:extLst>
          </p:cNvPr>
          <p:cNvSpPr/>
          <p:nvPr/>
        </p:nvSpPr>
        <p:spPr>
          <a:xfrm>
            <a:off x="1946576" y="5246691"/>
            <a:ext cx="1662016" cy="369332"/>
          </a:xfrm>
          <a:prstGeom prst="rect">
            <a:avLst/>
          </a:prstGeom>
        </p:spPr>
        <p:txBody>
          <a:bodyPr wrap="square">
            <a:spAutoFit/>
          </a:bodyPr>
          <a:lstStyle/>
          <a:p>
            <a:r>
              <a:rPr lang="it-IT" sz="1800" dirty="0">
                <a:solidFill>
                  <a:srgbClr val="FFFFFF"/>
                </a:solidFill>
                <a:latin typeface="Encode Sans" pitchFamily="2" charset="0"/>
              </a:rPr>
              <a:t>YOUR ACTION</a:t>
            </a:r>
            <a:endParaRPr lang="it-IT" sz="1800" dirty="0">
              <a:solidFill>
                <a:prstClr val="black"/>
              </a:solidFill>
              <a:latin typeface="Encode Sans" pitchFamily="2" charset="0"/>
            </a:endParaRPr>
          </a:p>
        </p:txBody>
      </p:sp>
      <p:pic>
        <p:nvPicPr>
          <p:cNvPr id="11" name="Picture 4" descr="Cinema Klapper Film Ding Video Gerät Klappern Schwarzes Icon Action Studio  EPS 10 Vektor Abbildung - Illustration von schwarzes, abbildung: 157846269">
            <a:extLst>
              <a:ext uri="{FF2B5EF4-FFF2-40B4-BE49-F238E27FC236}">
                <a16:creationId xmlns:a16="http://schemas.microsoft.com/office/drawing/2014/main" id="{E229B2E7-F756-FC4F-8C23-4761051EE68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29250" y1="39250" x2="29250" y2="39250"/>
                        <a14:foregroundMark x1="44875" y1="33500" x2="44875" y2="33500"/>
                        <a14:foregroundMark x1="58875" y1="29000" x2="58875" y2="29000"/>
                        <a14:foregroundMark x1="72750" y1="22375" x2="72750" y2="22375"/>
                        <a14:foregroundMark x1="78500" y1="45750" x2="78500" y2="45750"/>
                        <a14:foregroundMark x1="61625" y1="47000" x2="61625" y2="47000"/>
                        <a14:foregroundMark x1="48375" y1="46750" x2="48375" y2="46750"/>
                        <a14:foregroundMark x1="48625" y1="67000" x2="48625" y2="67000"/>
                      </a14:backgroundRemoval>
                    </a14:imgEffect>
                  </a14:imgLayer>
                </a14:imgProps>
              </a:ext>
              <a:ext uri="{28A0092B-C50C-407E-A947-70E740481C1C}">
                <a14:useLocalDpi xmlns:a14="http://schemas.microsoft.com/office/drawing/2010/main" val="0"/>
              </a:ext>
            </a:extLst>
          </a:blip>
          <a:srcRect/>
          <a:stretch>
            <a:fillRect/>
          </a:stretch>
        </p:blipFill>
        <p:spPr bwMode="auto">
          <a:xfrm>
            <a:off x="499110" y="4547938"/>
            <a:ext cx="1447465" cy="14474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B9922147-4A8A-1240-9E7A-F2841F5879F2}"/>
              </a:ext>
            </a:extLst>
          </p:cNvPr>
          <p:cNvPicPr>
            <a:picLocks noChangeAspect="1"/>
          </p:cNvPicPr>
          <p:nvPr/>
        </p:nvPicPr>
        <p:blipFill>
          <a:blip r:embed="rId6"/>
          <a:stretch>
            <a:fillRect/>
          </a:stretch>
        </p:blipFill>
        <p:spPr>
          <a:xfrm>
            <a:off x="3608591" y="5292128"/>
            <a:ext cx="342948" cy="323895"/>
          </a:xfrm>
          <a:prstGeom prst="rect">
            <a:avLst/>
          </a:prstGeom>
        </p:spPr>
      </p:pic>
      <p:sp>
        <p:nvSpPr>
          <p:cNvPr id="6" name="Title 1">
            <a:extLst>
              <a:ext uri="{FF2B5EF4-FFF2-40B4-BE49-F238E27FC236}">
                <a16:creationId xmlns:a16="http://schemas.microsoft.com/office/drawing/2014/main" id="{4273AFFF-0C8F-F4C7-132D-9394C82E9614}"/>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National marketing campaigns</a:t>
            </a:r>
            <a:endParaRPr lang="fr-FR" b="1" dirty="0">
              <a:latin typeface="Encode Sans" pitchFamily="2" charset="0"/>
            </a:endParaRPr>
          </a:p>
        </p:txBody>
      </p:sp>
      <p:sp>
        <p:nvSpPr>
          <p:cNvPr id="3" name="Rectangle 15">
            <a:extLst>
              <a:ext uri="{FF2B5EF4-FFF2-40B4-BE49-F238E27FC236}">
                <a16:creationId xmlns:a16="http://schemas.microsoft.com/office/drawing/2014/main" id="{F124BF97-49F6-F22F-87DF-1C1608E7D951}"/>
              </a:ext>
            </a:extLst>
          </p:cNvPr>
          <p:cNvSpPr/>
          <p:nvPr/>
        </p:nvSpPr>
        <p:spPr>
          <a:xfrm>
            <a:off x="75508" y="791670"/>
            <a:ext cx="12192000" cy="5458691"/>
          </a:xfrm>
          <a:prstGeom prst="rect">
            <a:avLst/>
          </a:prstGeom>
          <a:solidFill>
            <a:schemeClr val="tx1">
              <a:lumMod val="75000"/>
              <a:lumOff val="25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2">
            <a:extLst>
              <a:ext uri="{FF2B5EF4-FFF2-40B4-BE49-F238E27FC236}">
                <a16:creationId xmlns:a16="http://schemas.microsoft.com/office/drawing/2014/main" id="{9DE5EE1B-0542-DFC2-EE9C-7240676D05C4}"/>
              </a:ext>
            </a:extLst>
          </p:cNvPr>
          <p:cNvSpPr/>
          <p:nvPr/>
        </p:nvSpPr>
        <p:spPr>
          <a:xfrm>
            <a:off x="504825" y="3749878"/>
            <a:ext cx="5457825" cy="2245525"/>
          </a:xfrm>
          <a:prstGeom prst="roundRect">
            <a:avLst/>
          </a:prstGeom>
          <a:solidFill>
            <a:schemeClr val="bg1"/>
          </a:solidFill>
          <a:ln w="38100">
            <a:solidFill>
              <a:srgbClr val="253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C99E64A-B548-63CD-4A62-7CA40079B1BA}"/>
              </a:ext>
            </a:extLst>
          </p:cNvPr>
          <p:cNvSpPr txBox="1"/>
          <p:nvPr/>
        </p:nvSpPr>
        <p:spPr>
          <a:xfrm>
            <a:off x="1745834" y="4390303"/>
            <a:ext cx="3801761" cy="1264642"/>
          </a:xfrm>
          <a:prstGeom prst="rect">
            <a:avLst/>
          </a:prstGeom>
          <a:noFill/>
        </p:spPr>
        <p:txBody>
          <a:bodyPr wrap="square">
            <a:spAutoFit/>
          </a:bodyPr>
          <a:lstStyle/>
          <a:p>
            <a:pPr lvl="1">
              <a:lnSpc>
                <a:spcPct val="107000"/>
              </a:lnSpc>
            </a:pPr>
            <a:r>
              <a:rPr lang="en-US" dirty="0">
                <a:latin typeface="Encode Sans" pitchFamily="2" charset="0"/>
                <a:ea typeface="Calibri" panose="020F0502020204030204" pitchFamily="34" charset="0"/>
                <a:cs typeface="Times New Roman" panose="02020603050405020304" pitchFamily="18" charset="0"/>
              </a:rPr>
              <a:t>Use or adapt these key moments which are  contact opportunities with your customers.</a:t>
            </a:r>
            <a:endParaRPr lang="fr-BE" dirty="0">
              <a:latin typeface="Encode Sans" pitchFamily="2" charset="0"/>
              <a:ea typeface="Calibri" panose="020F0502020204030204" pitchFamily="34" charset="0"/>
              <a:cs typeface="Times New Roman" panose="02020603050405020304" pitchFamily="18" charset="0"/>
            </a:endParaRPr>
          </a:p>
        </p:txBody>
      </p:sp>
      <p:pic>
        <p:nvPicPr>
          <p:cNvPr id="18" name="Picture 4" descr="Cinema Klapper Film Ding Video Gerät Klappern Schwarzes Icon Action Studio  EPS 10 Vektor Abbildung - Illustration von schwarzes, abbildung: 157846269">
            <a:extLst>
              <a:ext uri="{FF2B5EF4-FFF2-40B4-BE49-F238E27FC236}">
                <a16:creationId xmlns:a16="http://schemas.microsoft.com/office/drawing/2014/main" id="{B54A0514-8AC7-A8D5-3DC1-7377A67E22B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29250" y1="39250" x2="29250" y2="39250"/>
                        <a14:foregroundMark x1="44875" y1="33500" x2="44875" y2="33500"/>
                        <a14:foregroundMark x1="58875" y1="29000" x2="58875" y2="29000"/>
                        <a14:foregroundMark x1="72750" y1="22375" x2="72750" y2="22375"/>
                        <a14:foregroundMark x1="78500" y1="45750" x2="78500" y2="45750"/>
                        <a14:foregroundMark x1="61625" y1="47000" x2="61625" y2="47000"/>
                        <a14:foregroundMark x1="48375" y1="46750" x2="48375" y2="46750"/>
                        <a14:foregroundMark x1="48625" y1="67000" x2="48625" y2="67000"/>
                      </a14:backgroundRemoval>
                    </a14:imgEffect>
                  </a14:imgLayer>
                </a14:imgProps>
              </a:ext>
              <a:ext uri="{28A0092B-C50C-407E-A947-70E740481C1C}">
                <a14:useLocalDpi xmlns:a14="http://schemas.microsoft.com/office/drawing/2010/main" val="0"/>
              </a:ext>
            </a:extLst>
          </a:blip>
          <a:srcRect/>
          <a:stretch>
            <a:fillRect/>
          </a:stretch>
        </p:blipFill>
        <p:spPr bwMode="auto">
          <a:xfrm>
            <a:off x="982646" y="4279706"/>
            <a:ext cx="1177290" cy="11772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4">
            <a:extLst>
              <a:ext uri="{FF2B5EF4-FFF2-40B4-BE49-F238E27FC236}">
                <a16:creationId xmlns:a16="http://schemas.microsoft.com/office/drawing/2014/main" id="{22D61DC7-8663-FAD9-E6F4-7E532717BD37}"/>
              </a:ext>
            </a:extLst>
          </p:cNvPr>
          <p:cNvSpPr txBox="1"/>
          <p:nvPr/>
        </p:nvSpPr>
        <p:spPr>
          <a:xfrm>
            <a:off x="5562600" y="3837342"/>
            <a:ext cx="400050" cy="307777"/>
          </a:xfrm>
          <a:prstGeom prst="rect">
            <a:avLst/>
          </a:prstGeom>
          <a:noFill/>
        </p:spPr>
        <p:txBody>
          <a:bodyPr wrap="square" rtlCol="0">
            <a:spAutoFit/>
          </a:bodyPr>
          <a:lstStyle/>
          <a:p>
            <a:r>
              <a:rPr lang="fr-BE" sz="1400" b="1" dirty="0"/>
              <a:t>X</a:t>
            </a:r>
            <a:endParaRPr lang="en-US" b="1" dirty="0"/>
          </a:p>
        </p:txBody>
      </p:sp>
      <p:sp>
        <p:nvSpPr>
          <p:cNvPr id="2" name="TextBox 16">
            <a:extLst>
              <a:ext uri="{FF2B5EF4-FFF2-40B4-BE49-F238E27FC236}">
                <a16:creationId xmlns:a16="http://schemas.microsoft.com/office/drawing/2014/main" id="{7DBCAB9E-76A5-0437-D2D5-AF6B27C2F66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Tree>
    <p:custDataLst>
      <p:tags r:id="rId1"/>
    </p:custDataLst>
    <p:extLst>
      <p:ext uri="{BB962C8B-B14F-4D97-AF65-F5344CB8AC3E}">
        <p14:creationId xmlns:p14="http://schemas.microsoft.com/office/powerpoint/2010/main" val="149971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20">
            <a:extLst>
              <a:ext uri="{FF2B5EF4-FFF2-40B4-BE49-F238E27FC236}">
                <a16:creationId xmlns:a16="http://schemas.microsoft.com/office/drawing/2014/main" id="{5589E438-762B-3E46-8961-58580431BB66}"/>
              </a:ext>
            </a:extLst>
          </p:cNvPr>
          <p:cNvSpPr txBox="1"/>
          <p:nvPr/>
        </p:nvSpPr>
        <p:spPr>
          <a:xfrm>
            <a:off x="140795" y="5727292"/>
            <a:ext cx="2349911" cy="319339"/>
          </a:xfrm>
          <a:prstGeom prst="rect">
            <a:avLst/>
          </a:prstGeom>
          <a:noFill/>
        </p:spPr>
        <p:txBody>
          <a:bodyPr wrap="square" rtlCol="0">
            <a:spAutoFit/>
          </a:bodyPr>
          <a:lstStyle/>
          <a:p>
            <a:pPr algn="ctr"/>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
        <p:nvSpPr>
          <p:cNvPr id="10" name="ZoneTexte 9">
            <a:extLst>
              <a:ext uri="{FF2B5EF4-FFF2-40B4-BE49-F238E27FC236}">
                <a16:creationId xmlns:a16="http://schemas.microsoft.com/office/drawing/2014/main" id="{A1E9A692-6272-DC4A-8340-3177410176FB}"/>
              </a:ext>
            </a:extLst>
          </p:cNvPr>
          <p:cNvSpPr txBox="1"/>
          <p:nvPr/>
        </p:nvSpPr>
        <p:spPr>
          <a:xfrm>
            <a:off x="959388" y="1464809"/>
            <a:ext cx="8220363" cy="369332"/>
          </a:xfrm>
          <a:prstGeom prst="rect">
            <a:avLst/>
          </a:prstGeom>
          <a:noFill/>
        </p:spPr>
        <p:txBody>
          <a:bodyPr wrap="square" rtlCol="0">
            <a:spAutoFit/>
          </a:bodyPr>
          <a:lstStyle/>
          <a:p>
            <a:r>
              <a:rPr lang="en-US" dirty="0">
                <a:latin typeface="Encode Sans" pitchFamily="2" charset="0"/>
              </a:rPr>
              <a:t>Roll out national campaigns locally.</a:t>
            </a:r>
            <a:endParaRPr lang="fr-FR" dirty="0">
              <a:latin typeface="Encode Sans" pitchFamily="2" charset="0"/>
            </a:endParaRPr>
          </a:p>
        </p:txBody>
      </p:sp>
      <p:sp>
        <p:nvSpPr>
          <p:cNvPr id="15" name="Rectangle: Rounded Corners 14">
            <a:extLst>
              <a:ext uri="{FF2B5EF4-FFF2-40B4-BE49-F238E27FC236}">
                <a16:creationId xmlns:a16="http://schemas.microsoft.com/office/drawing/2014/main" id="{A86FAB22-06EF-4414-A333-E0A1445F6CEB}"/>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6" name="Rectangle: Rounded Corners 20">
            <a:extLst>
              <a:ext uri="{FF2B5EF4-FFF2-40B4-BE49-F238E27FC236}">
                <a16:creationId xmlns:a16="http://schemas.microsoft.com/office/drawing/2014/main" id="{9C1272EF-AEDA-4C1B-ADA0-CFCE5517A70A}"/>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pic>
        <p:nvPicPr>
          <p:cNvPr id="20" name="Picture 2" descr="Flip Icon #141587 - Free Icons Library">
            <a:extLst>
              <a:ext uri="{FF2B5EF4-FFF2-40B4-BE49-F238E27FC236}">
                <a16:creationId xmlns:a16="http://schemas.microsoft.com/office/drawing/2014/main" id="{551550F9-CFDB-4CEB-B566-01B80B8B2ED7}"/>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9447E586-C775-417B-8B59-C91DF529CB6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associÃ©e">
            <a:extLst>
              <a:ext uri="{FF2B5EF4-FFF2-40B4-BE49-F238E27FC236}">
                <a16:creationId xmlns:a16="http://schemas.microsoft.com/office/drawing/2014/main" id="{7DC52403-E669-428A-8221-A91E71C5F8F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0688" y="2652770"/>
            <a:ext cx="2596530" cy="1622831"/>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25" name="Image 4">
            <a:extLst>
              <a:ext uri="{FF2B5EF4-FFF2-40B4-BE49-F238E27FC236}">
                <a16:creationId xmlns:a16="http://schemas.microsoft.com/office/drawing/2014/main" id="{C3D45A1B-8F56-40BA-81E7-352A7E3C2B53}"/>
              </a:ext>
            </a:extLst>
          </p:cNvPr>
          <p:cNvPicPr>
            <a:picLocks noChangeAspect="1"/>
          </p:cNvPicPr>
          <p:nvPr/>
        </p:nvPicPr>
        <p:blipFill rotWithShape="1">
          <a:blip r:embed="rId5">
            <a:extLst>
              <a:ext uri="{28A0092B-C50C-407E-A947-70E740481C1C}">
                <a14:useLocalDpi xmlns:a14="http://schemas.microsoft.com/office/drawing/2010/main" val="0"/>
              </a:ext>
            </a:extLst>
          </a:blip>
          <a:srcRect l="4195" t="7921" r="5726"/>
          <a:stretch/>
        </p:blipFill>
        <p:spPr>
          <a:xfrm>
            <a:off x="6759933" y="2652770"/>
            <a:ext cx="2703415" cy="1622831"/>
          </a:xfrm>
          <a:prstGeom prst="flowChartAlternateProcess">
            <a:avLst/>
          </a:prstGeom>
        </p:spPr>
      </p:pic>
      <p:sp>
        <p:nvSpPr>
          <p:cNvPr id="18" name="TextBox 16">
            <a:extLst>
              <a:ext uri="{FF2B5EF4-FFF2-40B4-BE49-F238E27FC236}">
                <a16:creationId xmlns:a16="http://schemas.microsoft.com/office/drawing/2014/main" id="{2A184FDC-1D67-461A-8C1A-C29592B283C8}"/>
              </a:ext>
            </a:extLst>
          </p:cNvPr>
          <p:cNvSpPr txBox="1"/>
          <p:nvPr/>
        </p:nvSpPr>
        <p:spPr>
          <a:xfrm>
            <a:off x="3070986" y="4481889"/>
            <a:ext cx="2115934" cy="584775"/>
          </a:xfrm>
          <a:prstGeom prst="rect">
            <a:avLst/>
          </a:prstGeom>
          <a:noFill/>
        </p:spPr>
        <p:txBody>
          <a:bodyPr wrap="square" rtlCol="0">
            <a:spAutoFit/>
          </a:bodyPr>
          <a:lstStyle/>
          <a:p>
            <a:pPr algn="ctr"/>
            <a:r>
              <a:rPr lang="fr-BE" sz="1600" b="1" dirty="0">
                <a:latin typeface="Encode Sans" pitchFamily="2" charset="0"/>
              </a:rPr>
              <a:t>Mailing to B2B </a:t>
            </a:r>
            <a:r>
              <a:rPr lang="fr-BE" sz="1600" b="1" dirty="0" err="1">
                <a:latin typeface="Encode Sans" pitchFamily="2" charset="0"/>
              </a:rPr>
              <a:t>customers</a:t>
            </a:r>
            <a:endParaRPr lang="fr-BE" sz="1600" b="1" dirty="0">
              <a:latin typeface="Encode Sans" pitchFamily="2" charset="0"/>
            </a:endParaRPr>
          </a:p>
        </p:txBody>
      </p:sp>
      <p:sp>
        <p:nvSpPr>
          <p:cNvPr id="24" name="TextBox 22">
            <a:extLst>
              <a:ext uri="{FF2B5EF4-FFF2-40B4-BE49-F238E27FC236}">
                <a16:creationId xmlns:a16="http://schemas.microsoft.com/office/drawing/2014/main" id="{A3F6BF4E-481F-40D9-8EE5-CA80FA7167B5}"/>
              </a:ext>
            </a:extLst>
          </p:cNvPr>
          <p:cNvSpPr txBox="1"/>
          <p:nvPr/>
        </p:nvSpPr>
        <p:spPr>
          <a:xfrm>
            <a:off x="6893894" y="4434414"/>
            <a:ext cx="2435492" cy="830997"/>
          </a:xfrm>
          <a:prstGeom prst="rect">
            <a:avLst/>
          </a:prstGeom>
          <a:noFill/>
        </p:spPr>
        <p:txBody>
          <a:bodyPr wrap="square" rtlCol="0">
            <a:spAutoFit/>
          </a:bodyPr>
          <a:lstStyle>
            <a:defPPr>
              <a:defRPr lang="fr-FR"/>
            </a:defPPr>
            <a:lvl1pPr algn="ctr">
              <a:defRPr sz="1600" b="1">
                <a:latin typeface="Encode Sans" pitchFamily="2" charset="0"/>
              </a:defRPr>
            </a:lvl1pPr>
          </a:lstStyle>
          <a:p>
            <a:r>
              <a:rPr lang="fr-FR" dirty="0"/>
              <a:t>Product </a:t>
            </a:r>
            <a:r>
              <a:rPr lang="fr-FR" dirty="0" err="1"/>
              <a:t>launches</a:t>
            </a:r>
            <a:br>
              <a:rPr lang="fr-FR" dirty="0"/>
            </a:br>
            <a:r>
              <a:rPr lang="fr-FR" dirty="0"/>
              <a:t>Business and/or Electric </a:t>
            </a:r>
            <a:r>
              <a:rPr lang="fr-FR" dirty="0" err="1"/>
              <a:t>events</a:t>
            </a:r>
            <a:endParaRPr lang="fr-FR" dirty="0"/>
          </a:p>
        </p:txBody>
      </p:sp>
      <p:cxnSp>
        <p:nvCxnSpPr>
          <p:cNvPr id="4" name="Straight Connector 3">
            <a:extLst>
              <a:ext uri="{FF2B5EF4-FFF2-40B4-BE49-F238E27FC236}">
                <a16:creationId xmlns:a16="http://schemas.microsoft.com/office/drawing/2014/main" id="{5E4FE10B-C0BF-4665-B973-8CC1AEEC691F}"/>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25AFD985-F423-4455-9712-64F224FB2E24}"/>
              </a:ext>
            </a:extLst>
          </p:cNvPr>
          <p:cNvSpPr/>
          <p:nvPr/>
        </p:nvSpPr>
        <p:spPr>
          <a:xfrm>
            <a:off x="1883327" y="880814"/>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latin typeface="Encode Sans" pitchFamily="2" charset="0"/>
              </a:rPr>
              <a:t>National</a:t>
            </a:r>
            <a:endParaRPr lang="en-US" sz="1600" dirty="0">
              <a:latin typeface="Encode Sans" pitchFamily="2" charset="0"/>
            </a:endParaRPr>
          </a:p>
        </p:txBody>
      </p:sp>
      <p:sp>
        <p:nvSpPr>
          <p:cNvPr id="22" name="Rectangle: Rounded Corners 21">
            <a:extLst>
              <a:ext uri="{FF2B5EF4-FFF2-40B4-BE49-F238E27FC236}">
                <a16:creationId xmlns:a16="http://schemas.microsoft.com/office/drawing/2014/main" id="{74E9B6BE-8EEC-4807-8D84-F0F5E3832CCC}"/>
              </a:ext>
            </a:extLst>
          </p:cNvPr>
          <p:cNvSpPr/>
          <p:nvPr/>
        </p:nvSpPr>
        <p:spPr>
          <a:xfrm>
            <a:off x="526096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latin typeface="Encode Sans" pitchFamily="2" charset="0"/>
              </a:rPr>
              <a:t>Local</a:t>
            </a:r>
            <a:endParaRPr lang="en-US" sz="1600" dirty="0">
              <a:latin typeface="Encode Sans" pitchFamily="2" charset="0"/>
            </a:endParaRPr>
          </a:p>
        </p:txBody>
      </p:sp>
      <p:sp>
        <p:nvSpPr>
          <p:cNvPr id="26" name="Rectangle: Rounded Corners 25">
            <a:extLst>
              <a:ext uri="{FF2B5EF4-FFF2-40B4-BE49-F238E27FC236}">
                <a16:creationId xmlns:a16="http://schemas.microsoft.com/office/drawing/2014/main" id="{8C19EC43-04DD-4FCA-AF7B-2AF52FD8E273}"/>
              </a:ext>
            </a:extLst>
          </p:cNvPr>
          <p:cNvSpPr/>
          <p:nvPr/>
        </p:nvSpPr>
        <p:spPr>
          <a:xfrm>
            <a:off x="880970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9" name="Title 1">
            <a:extLst>
              <a:ext uri="{FF2B5EF4-FFF2-40B4-BE49-F238E27FC236}">
                <a16:creationId xmlns:a16="http://schemas.microsoft.com/office/drawing/2014/main" id="{20918DE7-01D8-3DB6-0190-1231B968B78D}"/>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National marketing campaigns</a:t>
            </a:r>
            <a:endParaRPr lang="fr-FR" b="1" dirty="0">
              <a:latin typeface="Encode Sans" pitchFamily="2" charset="0"/>
            </a:endParaRPr>
          </a:p>
        </p:txBody>
      </p:sp>
      <p:sp>
        <p:nvSpPr>
          <p:cNvPr id="2" name="TextBox 16">
            <a:extLst>
              <a:ext uri="{FF2B5EF4-FFF2-40B4-BE49-F238E27FC236}">
                <a16:creationId xmlns:a16="http://schemas.microsoft.com/office/drawing/2014/main" id="{1C6407E3-BF96-EC14-7ECD-8FE1356B6D99}"/>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Tree>
    <p:custDataLst>
      <p:tags r:id="rId1"/>
    </p:custDataLst>
    <p:extLst>
      <p:ext uri="{BB962C8B-B14F-4D97-AF65-F5344CB8AC3E}">
        <p14:creationId xmlns:p14="http://schemas.microsoft.com/office/powerpoint/2010/main" val="165941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4">
            <a:extLst>
              <a:ext uri="{FF2B5EF4-FFF2-40B4-BE49-F238E27FC236}">
                <a16:creationId xmlns:a16="http://schemas.microsoft.com/office/drawing/2014/main" id="{BB649DB2-6E4B-E043-8257-05C3AB91D4A6}"/>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8" name="Rectangle: Rounded Corners 20">
            <a:extLst>
              <a:ext uri="{FF2B5EF4-FFF2-40B4-BE49-F238E27FC236}">
                <a16:creationId xmlns:a16="http://schemas.microsoft.com/office/drawing/2014/main" id="{5B59CE7D-062A-DA4C-A800-A3A15FC6573E}"/>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4" name="TextBox 36">
            <a:extLst>
              <a:ext uri="{FF2B5EF4-FFF2-40B4-BE49-F238E27FC236}">
                <a16:creationId xmlns:a16="http://schemas.microsoft.com/office/drawing/2014/main" id="{4791A8EB-5BEF-4A53-B4EE-3989FD676325}"/>
              </a:ext>
            </a:extLst>
          </p:cNvPr>
          <p:cNvSpPr txBox="1"/>
          <p:nvPr/>
        </p:nvSpPr>
        <p:spPr>
          <a:xfrm>
            <a:off x="2812331" y="2545216"/>
            <a:ext cx="2633244" cy="2554545"/>
          </a:xfrm>
          <a:prstGeom prst="rect">
            <a:avLst/>
          </a:prstGeom>
          <a:noFill/>
        </p:spPr>
        <p:txBody>
          <a:bodyPr wrap="square" rtlCol="0">
            <a:spAutoFit/>
          </a:bodyPr>
          <a:lstStyle/>
          <a:p>
            <a:pPr algn="ctr"/>
            <a:r>
              <a:rPr lang="fr-BE" sz="1600" b="1" dirty="0">
                <a:latin typeface="Encode Sans" pitchFamily="2" charset="0"/>
              </a:rPr>
              <a:t>You </a:t>
            </a:r>
            <a:r>
              <a:rPr lang="fr-BE" sz="1600" b="1" dirty="0" err="1">
                <a:latin typeface="Encode Sans" pitchFamily="2" charset="0"/>
              </a:rPr>
              <a:t>need</a:t>
            </a:r>
            <a:r>
              <a:rPr lang="fr-BE" sz="1600" b="1" dirty="0">
                <a:latin typeface="Encode Sans" pitchFamily="2" charset="0"/>
              </a:rPr>
              <a:t> to:</a:t>
            </a:r>
          </a:p>
          <a:p>
            <a:pPr algn="ctr"/>
            <a:endParaRPr lang="fr-BE" sz="1600" b="1" dirty="0">
              <a:latin typeface="Encode Sans" pitchFamily="2" charset="0"/>
            </a:endParaRPr>
          </a:p>
          <a:p>
            <a:pPr marL="285750" indent="-285750">
              <a:buFont typeface="Arial" panose="020B0604020202020204" pitchFamily="34" charset="0"/>
              <a:buChar char="•"/>
            </a:pPr>
            <a:r>
              <a:rPr lang="en-US" sz="1600" dirty="0">
                <a:latin typeface="Encode Sans" pitchFamily="2" charset="0"/>
              </a:rPr>
              <a:t>Check and adjust your targeting</a:t>
            </a:r>
          </a:p>
          <a:p>
            <a:pPr marL="285750" indent="-285750">
              <a:buFont typeface="Arial" panose="020B0604020202020204" pitchFamily="34" charset="0"/>
              <a:buChar char="•"/>
            </a:pPr>
            <a:endParaRPr lang="fr-FR" sz="1600" dirty="0">
              <a:latin typeface="Encode Sans" pitchFamily="2" charset="0"/>
            </a:endParaRPr>
          </a:p>
          <a:p>
            <a:pPr marL="285750" indent="-285750">
              <a:buFont typeface="Arial" panose="020B0604020202020204" pitchFamily="34" charset="0"/>
              <a:buChar char="•"/>
            </a:pPr>
            <a:r>
              <a:rPr lang="fr-FR" sz="1600" dirty="0">
                <a:latin typeface="Encode Sans" pitchFamily="2" charset="0"/>
              </a:rPr>
              <a:t>Track </a:t>
            </a:r>
            <a:r>
              <a:rPr lang="fr-FR" sz="1600" dirty="0" err="1">
                <a:latin typeface="Encode Sans" pitchFamily="2" charset="0"/>
              </a:rPr>
              <a:t>your</a:t>
            </a:r>
            <a:r>
              <a:rPr lang="fr-FR" sz="1600" dirty="0">
                <a:latin typeface="Encode Sans" pitchFamily="2" charset="0"/>
              </a:rPr>
              <a:t> </a:t>
            </a:r>
            <a:r>
              <a:rPr lang="fr-FR" sz="1600" dirty="0" err="1">
                <a:latin typeface="Encode Sans" pitchFamily="2" charset="0"/>
              </a:rPr>
              <a:t>targets</a:t>
            </a:r>
            <a:endParaRPr lang="fr-FR" sz="1600" dirty="0">
              <a:latin typeface="Encode Sans" pitchFamily="2" charset="0"/>
            </a:endParaRPr>
          </a:p>
          <a:p>
            <a:pPr marL="285750" indent="-285750">
              <a:buFont typeface="Arial" panose="020B0604020202020204" pitchFamily="34" charset="0"/>
              <a:buChar char="•"/>
            </a:pPr>
            <a:endParaRPr lang="fr-FR" sz="1600" dirty="0">
              <a:latin typeface="Encode Sans" pitchFamily="2" charset="0"/>
            </a:endParaRPr>
          </a:p>
          <a:p>
            <a:pPr marL="285750" indent="-285750">
              <a:buFont typeface="Arial" panose="020B0604020202020204" pitchFamily="34" charset="0"/>
              <a:buChar char="•"/>
            </a:pPr>
            <a:r>
              <a:rPr lang="en-US" sz="1600" dirty="0">
                <a:latin typeface="Encode Sans" pitchFamily="2" charset="0"/>
              </a:rPr>
              <a:t>Monitor your ongoing </a:t>
            </a:r>
            <a:r>
              <a:rPr lang="en-US" sz="1600" dirty="0" err="1">
                <a:latin typeface="Encode Sans" pitchFamily="2" charset="0"/>
              </a:rPr>
              <a:t>B2B</a:t>
            </a:r>
            <a:r>
              <a:rPr lang="en-US" sz="1600" dirty="0">
                <a:latin typeface="Encode Sans" pitchFamily="2" charset="0"/>
              </a:rPr>
              <a:t> business, using </a:t>
            </a:r>
            <a:r>
              <a:rPr lang="en-US" sz="1600" dirty="0" err="1">
                <a:latin typeface="Encode Sans" pitchFamily="2" charset="0"/>
              </a:rPr>
              <a:t>B2B</a:t>
            </a:r>
            <a:r>
              <a:rPr lang="en-US" sz="1600" dirty="0">
                <a:latin typeface="Encode Sans" pitchFamily="2" charset="0"/>
              </a:rPr>
              <a:t> mailings</a:t>
            </a:r>
            <a:endParaRPr lang="fr-FR" sz="1600" strike="sngStrike" dirty="0">
              <a:latin typeface="Encode Sans" pitchFamily="2" charset="0"/>
            </a:endParaRPr>
          </a:p>
        </p:txBody>
      </p:sp>
      <p:sp>
        <p:nvSpPr>
          <p:cNvPr id="15" name="TextBox 42">
            <a:extLst>
              <a:ext uri="{FF2B5EF4-FFF2-40B4-BE49-F238E27FC236}">
                <a16:creationId xmlns:a16="http://schemas.microsoft.com/office/drawing/2014/main" id="{20D3F231-5E4D-47B8-9EC9-7586FB6763BD}"/>
              </a:ext>
            </a:extLst>
          </p:cNvPr>
          <p:cNvSpPr txBox="1"/>
          <p:nvPr/>
        </p:nvSpPr>
        <p:spPr>
          <a:xfrm>
            <a:off x="6699150" y="2572779"/>
            <a:ext cx="2781868" cy="2554545"/>
          </a:xfrm>
          <a:prstGeom prst="rect">
            <a:avLst/>
          </a:prstGeom>
          <a:noFill/>
        </p:spPr>
        <p:txBody>
          <a:bodyPr wrap="square" rtlCol="0">
            <a:spAutoFit/>
          </a:bodyPr>
          <a:lstStyle/>
          <a:p>
            <a:pPr algn="ctr"/>
            <a:r>
              <a:rPr lang="fr-BE" sz="1600" b="1" dirty="0">
                <a:latin typeface="Encode Sans" pitchFamily="2" charset="0"/>
              </a:rPr>
              <a:t>You </a:t>
            </a:r>
            <a:r>
              <a:rPr lang="fr-BE" sz="1600" b="1" dirty="0" err="1">
                <a:latin typeface="Encode Sans" pitchFamily="2" charset="0"/>
              </a:rPr>
              <a:t>need</a:t>
            </a:r>
            <a:r>
              <a:rPr lang="fr-BE" sz="1600" b="1" dirty="0">
                <a:latin typeface="Encode Sans" pitchFamily="2" charset="0"/>
              </a:rPr>
              <a:t> to:</a:t>
            </a:r>
          </a:p>
          <a:p>
            <a:pPr algn="ctr"/>
            <a:endParaRPr lang="fr-BE" sz="1600" dirty="0">
              <a:latin typeface="Encode Sans" pitchFamily="2" charset="0"/>
            </a:endParaRPr>
          </a:p>
          <a:p>
            <a:pPr marL="285750" indent="-285750">
              <a:buFont typeface="Arial" panose="020B0604020202020204" pitchFamily="34" charset="0"/>
              <a:buChar char="•"/>
            </a:pPr>
            <a:r>
              <a:rPr lang="en-US" sz="1600" dirty="0">
                <a:latin typeface="Encode Sans" pitchFamily="2" charset="0"/>
              </a:rPr>
              <a:t>Use the materials and communication</a:t>
            </a:r>
            <a:r>
              <a:rPr lang="en-US" sz="1600" strike="sngStrike" dirty="0">
                <a:latin typeface="Encode Sans" pitchFamily="2" charset="0"/>
              </a:rPr>
              <a:t>s</a:t>
            </a:r>
            <a:r>
              <a:rPr lang="en-US" sz="1600" dirty="0">
                <a:latin typeface="Encode Sans" pitchFamily="2" charset="0"/>
              </a:rPr>
              <a:t> means provided by the Brand to communicate about your event on a local level (web advertising, radio, press, customer targeting and invitations).</a:t>
            </a:r>
            <a:endParaRPr lang="fr-FR" sz="1600" dirty="0">
              <a:latin typeface="Encode Sans" pitchFamily="2" charset="0"/>
            </a:endParaRPr>
          </a:p>
        </p:txBody>
      </p:sp>
      <p:pic>
        <p:nvPicPr>
          <p:cNvPr id="20" name="Picture 2" descr="Flip Icon #141587 - Free Icons Library">
            <a:extLst>
              <a:ext uri="{FF2B5EF4-FFF2-40B4-BE49-F238E27FC236}">
                <a16:creationId xmlns:a16="http://schemas.microsoft.com/office/drawing/2014/main" id="{BB2B9866-591E-3640-938E-14AE5ECF81E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DF747618-7437-EE4E-AC1D-553C5D46912D}"/>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9">
            <a:extLst>
              <a:ext uri="{FF2B5EF4-FFF2-40B4-BE49-F238E27FC236}">
                <a16:creationId xmlns:a16="http://schemas.microsoft.com/office/drawing/2014/main" id="{E8F5C40D-FA10-AFAC-A327-B32002433B39}"/>
              </a:ext>
            </a:extLst>
          </p:cNvPr>
          <p:cNvSpPr txBox="1"/>
          <p:nvPr/>
        </p:nvSpPr>
        <p:spPr>
          <a:xfrm>
            <a:off x="959388" y="1464809"/>
            <a:ext cx="8220363" cy="369332"/>
          </a:xfrm>
          <a:prstGeom prst="rect">
            <a:avLst/>
          </a:prstGeom>
          <a:noFill/>
        </p:spPr>
        <p:txBody>
          <a:bodyPr wrap="square" rtlCol="0">
            <a:spAutoFit/>
          </a:bodyPr>
          <a:lstStyle/>
          <a:p>
            <a:r>
              <a:rPr lang="en-US" dirty="0">
                <a:latin typeface="Encode Sans" pitchFamily="2" charset="0"/>
              </a:rPr>
              <a:t>Roll out national campaigns locally.</a:t>
            </a:r>
            <a:endParaRPr lang="fr-FR" dirty="0">
              <a:latin typeface="Encode Sans" pitchFamily="2" charset="0"/>
            </a:endParaRPr>
          </a:p>
        </p:txBody>
      </p:sp>
      <p:cxnSp>
        <p:nvCxnSpPr>
          <p:cNvPr id="7" name="Straight Connector 3">
            <a:extLst>
              <a:ext uri="{FF2B5EF4-FFF2-40B4-BE49-F238E27FC236}">
                <a16:creationId xmlns:a16="http://schemas.microsoft.com/office/drawing/2014/main" id="{3E69C8A5-D39C-7DC0-6CFC-3BC1AEBFC52D}"/>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8" name="Rectangle: Rounded Corners 5">
            <a:extLst>
              <a:ext uri="{FF2B5EF4-FFF2-40B4-BE49-F238E27FC236}">
                <a16:creationId xmlns:a16="http://schemas.microsoft.com/office/drawing/2014/main" id="{7B295493-534C-2BFE-159B-32D133AD2292}"/>
              </a:ext>
            </a:extLst>
          </p:cNvPr>
          <p:cNvSpPr/>
          <p:nvPr/>
        </p:nvSpPr>
        <p:spPr>
          <a:xfrm>
            <a:off x="1883327" y="880814"/>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latin typeface="Encode Sans" pitchFamily="2" charset="0"/>
              </a:rPr>
              <a:t>National</a:t>
            </a:r>
            <a:endParaRPr lang="en-US" sz="1600" dirty="0">
              <a:latin typeface="Encode Sans" pitchFamily="2" charset="0"/>
            </a:endParaRPr>
          </a:p>
        </p:txBody>
      </p:sp>
      <p:sp>
        <p:nvSpPr>
          <p:cNvPr id="9" name="Rectangle: Rounded Corners 21">
            <a:extLst>
              <a:ext uri="{FF2B5EF4-FFF2-40B4-BE49-F238E27FC236}">
                <a16:creationId xmlns:a16="http://schemas.microsoft.com/office/drawing/2014/main" id="{DD579433-85E2-61CC-69AE-7D42C9518BC8}"/>
              </a:ext>
            </a:extLst>
          </p:cNvPr>
          <p:cNvSpPr/>
          <p:nvPr/>
        </p:nvSpPr>
        <p:spPr>
          <a:xfrm>
            <a:off x="526096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latin typeface="Encode Sans" pitchFamily="2" charset="0"/>
              </a:rPr>
              <a:t>Local</a:t>
            </a:r>
            <a:endParaRPr lang="en-US" sz="1600" dirty="0">
              <a:latin typeface="Encode Sans" pitchFamily="2" charset="0"/>
            </a:endParaRPr>
          </a:p>
        </p:txBody>
      </p:sp>
      <p:sp>
        <p:nvSpPr>
          <p:cNvPr id="10" name="Rectangle: Rounded Corners 25">
            <a:extLst>
              <a:ext uri="{FF2B5EF4-FFF2-40B4-BE49-F238E27FC236}">
                <a16:creationId xmlns:a16="http://schemas.microsoft.com/office/drawing/2014/main" id="{9D34E89D-B9B0-FAB9-93B8-4A98195A4DD6}"/>
              </a:ext>
            </a:extLst>
          </p:cNvPr>
          <p:cNvSpPr/>
          <p:nvPr/>
        </p:nvSpPr>
        <p:spPr>
          <a:xfrm>
            <a:off x="880970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11" name="Title 1">
            <a:extLst>
              <a:ext uri="{FF2B5EF4-FFF2-40B4-BE49-F238E27FC236}">
                <a16:creationId xmlns:a16="http://schemas.microsoft.com/office/drawing/2014/main" id="{0EDCBB89-B5CB-877C-6BEF-CE137ADD23CD}"/>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National marketing campaigns</a:t>
            </a:r>
            <a:endParaRPr lang="fr-FR" b="1" dirty="0">
              <a:latin typeface="Encode Sans" pitchFamily="2" charset="0"/>
            </a:endParaRPr>
          </a:p>
        </p:txBody>
      </p:sp>
      <p:sp>
        <p:nvSpPr>
          <p:cNvPr id="2" name="TextBox 16">
            <a:extLst>
              <a:ext uri="{FF2B5EF4-FFF2-40B4-BE49-F238E27FC236}">
                <a16:creationId xmlns:a16="http://schemas.microsoft.com/office/drawing/2014/main" id="{1FAAF6B6-3CEC-8457-5628-D9530EE9737C}"/>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
        <p:nvSpPr>
          <p:cNvPr id="3" name="ZoneTexte 20">
            <a:extLst>
              <a:ext uri="{FF2B5EF4-FFF2-40B4-BE49-F238E27FC236}">
                <a16:creationId xmlns:a16="http://schemas.microsoft.com/office/drawing/2014/main" id="{E5C711BF-2129-3F8B-4D09-574CE19BE21B}"/>
              </a:ext>
            </a:extLst>
          </p:cNvPr>
          <p:cNvSpPr txBox="1"/>
          <p:nvPr/>
        </p:nvSpPr>
        <p:spPr>
          <a:xfrm>
            <a:off x="140795" y="5727292"/>
            <a:ext cx="2349911" cy="319339"/>
          </a:xfrm>
          <a:prstGeom prst="rect">
            <a:avLst/>
          </a:prstGeom>
          <a:noFill/>
        </p:spPr>
        <p:txBody>
          <a:bodyPr wrap="square" rtlCol="0">
            <a:spAutoFit/>
          </a:bodyPr>
          <a:lstStyle/>
          <a:p>
            <a:pPr algn="ctr"/>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347098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4">
            <a:extLst>
              <a:ext uri="{FF2B5EF4-FFF2-40B4-BE49-F238E27FC236}">
                <a16:creationId xmlns:a16="http://schemas.microsoft.com/office/drawing/2014/main" id="{BB649DB2-6E4B-E043-8257-05C3AB91D4A6}"/>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8" name="Rectangle: Rounded Corners 20">
            <a:extLst>
              <a:ext uri="{FF2B5EF4-FFF2-40B4-BE49-F238E27FC236}">
                <a16:creationId xmlns:a16="http://schemas.microsoft.com/office/drawing/2014/main" id="{5B59CE7D-062A-DA4C-A800-A3A15FC6573E}"/>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pic>
        <p:nvPicPr>
          <p:cNvPr id="20" name="Picture 2" descr="Flip Icon #141587 - Free Icons Library">
            <a:extLst>
              <a:ext uri="{FF2B5EF4-FFF2-40B4-BE49-F238E27FC236}">
                <a16:creationId xmlns:a16="http://schemas.microsoft.com/office/drawing/2014/main" id="{BB2B9866-591E-3640-938E-14AE5ECF81E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DF747618-7437-EE4E-AC1D-553C5D46912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16">
            <a:extLst>
              <a:ext uri="{FF2B5EF4-FFF2-40B4-BE49-F238E27FC236}">
                <a16:creationId xmlns:a16="http://schemas.microsoft.com/office/drawing/2014/main" id="{0DB9A93A-755A-4BCB-9F95-70A2EA71831B}"/>
              </a:ext>
            </a:extLst>
          </p:cNvPr>
          <p:cNvSpPr txBox="1"/>
          <p:nvPr/>
        </p:nvSpPr>
        <p:spPr>
          <a:xfrm>
            <a:off x="3070986" y="4481889"/>
            <a:ext cx="2115934" cy="646331"/>
          </a:xfrm>
          <a:prstGeom prst="rect">
            <a:avLst/>
          </a:prstGeom>
          <a:noFill/>
        </p:spPr>
        <p:txBody>
          <a:bodyPr wrap="square" rtlCol="0">
            <a:spAutoFit/>
          </a:bodyPr>
          <a:lstStyle/>
          <a:p>
            <a:pPr algn="ctr"/>
            <a:r>
              <a:rPr lang="fr-BE" b="1" dirty="0" err="1">
                <a:latin typeface="Encode Sans" pitchFamily="2" charset="0"/>
              </a:rPr>
              <a:t>Special</a:t>
            </a:r>
            <a:r>
              <a:rPr lang="fr-BE" b="1" dirty="0">
                <a:latin typeface="Encode Sans" pitchFamily="2" charset="0"/>
              </a:rPr>
              <a:t> B2B </a:t>
            </a:r>
            <a:r>
              <a:rPr lang="fr-BE" b="1" dirty="0" err="1">
                <a:latin typeface="Encode Sans" pitchFamily="2" charset="0"/>
              </a:rPr>
              <a:t>events</a:t>
            </a:r>
            <a:endParaRPr lang="fr-BE" b="1" dirty="0">
              <a:latin typeface="Encode Sans" pitchFamily="2" charset="0"/>
            </a:endParaRPr>
          </a:p>
        </p:txBody>
      </p:sp>
      <p:sp>
        <p:nvSpPr>
          <p:cNvPr id="41" name="TextBox 22">
            <a:extLst>
              <a:ext uri="{FF2B5EF4-FFF2-40B4-BE49-F238E27FC236}">
                <a16:creationId xmlns:a16="http://schemas.microsoft.com/office/drawing/2014/main" id="{6D5E1C6E-7197-4BB1-B70B-11152071CD90}"/>
              </a:ext>
            </a:extLst>
          </p:cNvPr>
          <p:cNvSpPr txBox="1"/>
          <p:nvPr/>
        </p:nvSpPr>
        <p:spPr>
          <a:xfrm>
            <a:off x="6893894" y="4434414"/>
            <a:ext cx="2435492" cy="646331"/>
          </a:xfrm>
          <a:prstGeom prst="rect">
            <a:avLst/>
          </a:prstGeom>
          <a:noFill/>
        </p:spPr>
        <p:txBody>
          <a:bodyPr wrap="square" rtlCol="0">
            <a:spAutoFit/>
          </a:bodyPr>
          <a:lstStyle/>
          <a:p>
            <a:pPr algn="ctr"/>
            <a:r>
              <a:rPr lang="fr-FR" b="1" dirty="0" err="1">
                <a:latin typeface="Encode Sans" pitchFamily="2" charset="0"/>
              </a:rPr>
              <a:t>Themed</a:t>
            </a:r>
            <a:r>
              <a:rPr lang="fr-FR" b="1" dirty="0">
                <a:latin typeface="Encode Sans" pitchFamily="2" charset="0"/>
              </a:rPr>
              <a:t> info sessions</a:t>
            </a:r>
          </a:p>
        </p:txBody>
      </p:sp>
      <p:pic>
        <p:nvPicPr>
          <p:cNvPr id="34" name="Image 4">
            <a:extLst>
              <a:ext uri="{FF2B5EF4-FFF2-40B4-BE49-F238E27FC236}">
                <a16:creationId xmlns:a16="http://schemas.microsoft.com/office/drawing/2014/main" id="{C039D7C6-1ABB-46B0-8514-A27205FBB8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101"/>
          <a:stretch/>
        </p:blipFill>
        <p:spPr>
          <a:xfrm>
            <a:off x="2830688" y="2662930"/>
            <a:ext cx="2586071" cy="1622831"/>
          </a:xfrm>
          <a:prstGeom prst="flowChartAlternateProcess">
            <a:avLst/>
          </a:prstGeom>
        </p:spPr>
      </p:pic>
      <p:pic>
        <p:nvPicPr>
          <p:cNvPr id="35" name="Picture 2" descr="Quelles sont les qualités d'un bon orateur ?">
            <a:extLst>
              <a:ext uri="{FF2B5EF4-FFF2-40B4-BE49-F238E27FC236}">
                <a16:creationId xmlns:a16="http://schemas.microsoft.com/office/drawing/2014/main" id="{6C9897DE-DE74-44E2-B70A-3D32E07A174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781"/>
          <a:stretch/>
        </p:blipFill>
        <p:spPr bwMode="auto">
          <a:xfrm>
            <a:off x="6795493" y="2667340"/>
            <a:ext cx="2708154" cy="1649918"/>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6" name="ZoneTexte 9">
            <a:extLst>
              <a:ext uri="{FF2B5EF4-FFF2-40B4-BE49-F238E27FC236}">
                <a16:creationId xmlns:a16="http://schemas.microsoft.com/office/drawing/2014/main" id="{2D079660-19A1-0316-3BF7-5717738B2CC8}"/>
              </a:ext>
            </a:extLst>
          </p:cNvPr>
          <p:cNvSpPr txBox="1"/>
          <p:nvPr/>
        </p:nvSpPr>
        <p:spPr>
          <a:xfrm>
            <a:off x="959388" y="1464809"/>
            <a:ext cx="10784377" cy="369332"/>
          </a:xfrm>
          <a:prstGeom prst="rect">
            <a:avLst/>
          </a:prstGeom>
          <a:noFill/>
        </p:spPr>
        <p:txBody>
          <a:bodyPr wrap="square" rtlCol="0">
            <a:spAutoFit/>
          </a:bodyPr>
          <a:lstStyle/>
          <a:p>
            <a:r>
              <a:rPr lang="en-US" dirty="0">
                <a:latin typeface="Encode Sans" pitchFamily="2" charset="0"/>
              </a:rPr>
              <a:t>In addition to rolling out national campaigns locally, you can also </a:t>
            </a:r>
            <a:r>
              <a:rPr lang="en-US" b="1" dirty="0" err="1">
                <a:solidFill>
                  <a:srgbClr val="253880"/>
                </a:solidFill>
                <a:latin typeface="Encode Sans" pitchFamily="2" charset="0"/>
                <a:cs typeface="Times New Roman" panose="02020603050405020304" pitchFamily="18" charset="0"/>
              </a:rPr>
              <a:t>organise</a:t>
            </a:r>
            <a:r>
              <a:rPr lang="en-US" b="1" dirty="0">
                <a:solidFill>
                  <a:srgbClr val="253880"/>
                </a:solidFill>
                <a:latin typeface="Encode Sans" pitchFamily="2" charset="0"/>
                <a:cs typeface="Times New Roman" panose="02020603050405020304" pitchFamily="18" charset="0"/>
              </a:rPr>
              <a:t> specific events </a:t>
            </a:r>
            <a:r>
              <a:rPr lang="en-US" dirty="0">
                <a:latin typeface="Encode Sans" pitchFamily="2" charset="0"/>
              </a:rPr>
              <a:t>at your outlet.</a:t>
            </a:r>
            <a:endParaRPr lang="fr-FR" dirty="0">
              <a:latin typeface="Encode Sans" pitchFamily="2" charset="0"/>
            </a:endParaRPr>
          </a:p>
        </p:txBody>
      </p:sp>
      <p:cxnSp>
        <p:nvCxnSpPr>
          <p:cNvPr id="7" name="Straight Connector 3">
            <a:extLst>
              <a:ext uri="{FF2B5EF4-FFF2-40B4-BE49-F238E27FC236}">
                <a16:creationId xmlns:a16="http://schemas.microsoft.com/office/drawing/2014/main" id="{A27C302E-A022-B728-3847-C7265AF38F70}"/>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8" name="Rectangle: Rounded Corners 5">
            <a:extLst>
              <a:ext uri="{FF2B5EF4-FFF2-40B4-BE49-F238E27FC236}">
                <a16:creationId xmlns:a16="http://schemas.microsoft.com/office/drawing/2014/main" id="{BAE055DE-8179-3EEF-9535-C0A2C5F79F89}"/>
              </a:ext>
            </a:extLst>
          </p:cNvPr>
          <p:cNvSpPr/>
          <p:nvPr/>
        </p:nvSpPr>
        <p:spPr>
          <a:xfrm>
            <a:off x="1883327" y="880814"/>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National</a:t>
            </a:r>
            <a:endParaRPr lang="en-US" sz="1600" dirty="0">
              <a:latin typeface="Encode Sans" pitchFamily="2" charset="0"/>
            </a:endParaRPr>
          </a:p>
        </p:txBody>
      </p:sp>
      <p:sp>
        <p:nvSpPr>
          <p:cNvPr id="9" name="Rectangle: Rounded Corners 21">
            <a:extLst>
              <a:ext uri="{FF2B5EF4-FFF2-40B4-BE49-F238E27FC236}">
                <a16:creationId xmlns:a16="http://schemas.microsoft.com/office/drawing/2014/main" id="{A0032AA0-CC8B-DA39-BCFC-D413A8A73A86}"/>
              </a:ext>
            </a:extLst>
          </p:cNvPr>
          <p:cNvSpPr/>
          <p:nvPr/>
        </p:nvSpPr>
        <p:spPr>
          <a:xfrm>
            <a:off x="5260962" y="849867"/>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Local</a:t>
            </a:r>
            <a:endParaRPr lang="en-US" sz="1600" dirty="0">
              <a:latin typeface="Encode Sans" pitchFamily="2" charset="0"/>
            </a:endParaRPr>
          </a:p>
        </p:txBody>
      </p:sp>
      <p:sp>
        <p:nvSpPr>
          <p:cNvPr id="10" name="Rectangle: Rounded Corners 25">
            <a:extLst>
              <a:ext uri="{FF2B5EF4-FFF2-40B4-BE49-F238E27FC236}">
                <a16:creationId xmlns:a16="http://schemas.microsoft.com/office/drawing/2014/main" id="{FAE8E1B1-5372-1E8E-5C2D-78E4DB998015}"/>
              </a:ext>
            </a:extLst>
          </p:cNvPr>
          <p:cNvSpPr/>
          <p:nvPr/>
        </p:nvSpPr>
        <p:spPr>
          <a:xfrm>
            <a:off x="880970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11" name="Title 1">
            <a:extLst>
              <a:ext uri="{FF2B5EF4-FFF2-40B4-BE49-F238E27FC236}">
                <a16:creationId xmlns:a16="http://schemas.microsoft.com/office/drawing/2014/main" id="{98D1E025-3152-BC1F-A137-502AC7ADF3CE}"/>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Local marketing campaigns</a:t>
            </a:r>
            <a:endParaRPr lang="fr-FR" b="1" dirty="0">
              <a:latin typeface="Encode Sans" pitchFamily="2" charset="0"/>
            </a:endParaRPr>
          </a:p>
        </p:txBody>
      </p:sp>
      <p:pic>
        <p:nvPicPr>
          <p:cNvPr id="15" name="Picture 2">
            <a:extLst>
              <a:ext uri="{FF2B5EF4-FFF2-40B4-BE49-F238E27FC236}">
                <a16:creationId xmlns:a16="http://schemas.microsoft.com/office/drawing/2014/main" id="{68E995FB-5BA9-A5F2-3005-DAD54BF4E32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8413" y="5514017"/>
            <a:ext cx="290249" cy="29024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
            <a:extLst>
              <a:ext uri="{FF2B5EF4-FFF2-40B4-BE49-F238E27FC236}">
                <a16:creationId xmlns:a16="http://schemas.microsoft.com/office/drawing/2014/main" id="{374D996E-4948-488B-8259-CF1234BBACD5}"/>
              </a:ext>
            </a:extLst>
          </p:cNvPr>
          <p:cNvSpPr/>
          <p:nvPr/>
        </p:nvSpPr>
        <p:spPr>
          <a:xfrm>
            <a:off x="5572765" y="5845682"/>
            <a:ext cx="1121543" cy="29024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t>TIP</a:t>
            </a:r>
            <a:endParaRPr lang="en-US" sz="1400" b="1" dirty="0"/>
          </a:p>
        </p:txBody>
      </p:sp>
      <p:sp>
        <p:nvSpPr>
          <p:cNvPr id="2" name="TextBox 16">
            <a:extLst>
              <a:ext uri="{FF2B5EF4-FFF2-40B4-BE49-F238E27FC236}">
                <a16:creationId xmlns:a16="http://schemas.microsoft.com/office/drawing/2014/main" id="{61C394A0-D7D9-A844-53E3-714C9F61B2FF}"/>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
        <p:nvSpPr>
          <p:cNvPr id="3" name="ZoneTexte 20">
            <a:extLst>
              <a:ext uri="{FF2B5EF4-FFF2-40B4-BE49-F238E27FC236}">
                <a16:creationId xmlns:a16="http://schemas.microsoft.com/office/drawing/2014/main" id="{DEB1F6CA-6B8A-6375-218B-812F5EE9EE61}"/>
              </a:ext>
            </a:extLst>
          </p:cNvPr>
          <p:cNvSpPr txBox="1"/>
          <p:nvPr/>
        </p:nvSpPr>
        <p:spPr>
          <a:xfrm>
            <a:off x="140795" y="5727292"/>
            <a:ext cx="2349911" cy="319339"/>
          </a:xfrm>
          <a:prstGeom prst="rect">
            <a:avLst/>
          </a:prstGeom>
          <a:noFill/>
        </p:spPr>
        <p:txBody>
          <a:bodyPr wrap="square" rtlCol="0">
            <a:spAutoFit/>
          </a:bodyPr>
          <a:lstStyle/>
          <a:p>
            <a:pPr algn="ctr"/>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364380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4">
            <a:extLst>
              <a:ext uri="{FF2B5EF4-FFF2-40B4-BE49-F238E27FC236}">
                <a16:creationId xmlns:a16="http://schemas.microsoft.com/office/drawing/2014/main" id="{BB649DB2-6E4B-E043-8257-05C3AB91D4A6}"/>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8" name="Rectangle: Rounded Corners 20">
            <a:extLst>
              <a:ext uri="{FF2B5EF4-FFF2-40B4-BE49-F238E27FC236}">
                <a16:creationId xmlns:a16="http://schemas.microsoft.com/office/drawing/2014/main" id="{5B59CE7D-062A-DA4C-A800-A3A15FC6573E}"/>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latin typeface="Encode Sans" pitchFamily="2" charset="0"/>
            </a:endParaRPr>
          </a:p>
        </p:txBody>
      </p:sp>
      <p:pic>
        <p:nvPicPr>
          <p:cNvPr id="20" name="Picture 2" descr="Flip Icon #141587 - Free Icons Library">
            <a:extLst>
              <a:ext uri="{FF2B5EF4-FFF2-40B4-BE49-F238E27FC236}">
                <a16:creationId xmlns:a16="http://schemas.microsoft.com/office/drawing/2014/main" id="{BB2B9866-591E-3640-938E-14AE5ECF81E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DF747618-7437-EE4E-AC1D-553C5D46912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29953BD-3A67-4EB1-825E-5F8BC9C96A5A}"/>
              </a:ext>
            </a:extLst>
          </p:cNvPr>
          <p:cNvSpPr txBox="1"/>
          <p:nvPr/>
        </p:nvSpPr>
        <p:spPr>
          <a:xfrm>
            <a:off x="2777353" y="2674272"/>
            <a:ext cx="2871454" cy="2156744"/>
          </a:xfrm>
          <a:prstGeom prst="rect">
            <a:avLst/>
          </a:prstGeom>
          <a:noFill/>
        </p:spPr>
        <p:txBody>
          <a:bodyPr wrap="square">
            <a:spAutoFit/>
          </a:bodyPr>
          <a:lstStyle/>
          <a:p>
            <a:pPr marL="285750" lvl="0" indent="-285750">
              <a:lnSpc>
                <a:spcPct val="107000"/>
              </a:lnSpc>
              <a:spcAft>
                <a:spcPts val="0"/>
              </a:spcAft>
              <a:buFont typeface="Arial" panose="020B0604020202020204" pitchFamily="34" charset="0"/>
              <a:buChar char="•"/>
            </a:pPr>
            <a:r>
              <a:rPr lang="fr-FR" sz="1400" dirty="0">
                <a:latin typeface="Encode Sans" pitchFamily="2" charset="0"/>
              </a:rPr>
              <a:t>Meetings </a:t>
            </a:r>
            <a:r>
              <a:rPr lang="fr-FR" sz="1400" dirty="0" err="1">
                <a:latin typeface="Encode Sans" pitchFamily="2" charset="0"/>
              </a:rPr>
              <a:t>with</a:t>
            </a:r>
            <a:r>
              <a:rPr lang="fr-FR" sz="1400" dirty="0">
                <a:latin typeface="Encode Sans" pitchFamily="2" charset="0"/>
              </a:rPr>
              <a:t> </a:t>
            </a:r>
            <a:r>
              <a:rPr lang="fr-FR" sz="1400" dirty="0" err="1">
                <a:latin typeface="Encode Sans" pitchFamily="2" charset="0"/>
              </a:rPr>
              <a:t>vehicle</a:t>
            </a:r>
            <a:r>
              <a:rPr lang="fr-FR" sz="1400" dirty="0">
                <a:latin typeface="Encode Sans" pitchFamily="2" charset="0"/>
              </a:rPr>
              <a:t> body </a:t>
            </a:r>
            <a:r>
              <a:rPr lang="fr-FR" sz="1400" dirty="0" err="1">
                <a:latin typeface="Encode Sans" pitchFamily="2" charset="0"/>
              </a:rPr>
              <a:t>repairers</a:t>
            </a:r>
            <a:endParaRPr lang="fr-FR" sz="1400" strike="sngStrike" dirty="0">
              <a:latin typeface="Encode Sans" pitchFamily="2" charset="0"/>
            </a:endParaRP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fr-FR" sz="1400" dirty="0" err="1">
                <a:latin typeface="Encode Sans" pitchFamily="2" charset="0"/>
              </a:rPr>
              <a:t>Aftersales</a:t>
            </a:r>
            <a:r>
              <a:rPr lang="fr-FR" sz="1400" dirty="0">
                <a:latin typeface="Encode Sans" pitchFamily="2" charset="0"/>
              </a:rPr>
              <a:t> </a:t>
            </a:r>
            <a:r>
              <a:rPr lang="fr-FR" sz="1400" dirty="0" err="1">
                <a:latin typeface="Encode Sans" pitchFamily="2" charset="0"/>
              </a:rPr>
              <a:t>days</a:t>
            </a: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fr-FR" sz="1400" dirty="0">
                <a:latin typeface="Encode Sans" pitchFamily="2" charset="0"/>
              </a:rPr>
              <a:t>Trade </a:t>
            </a:r>
            <a:r>
              <a:rPr lang="fr-FR" sz="1400" dirty="0" err="1">
                <a:latin typeface="Encode Sans" pitchFamily="2" charset="0"/>
              </a:rPr>
              <a:t>events</a:t>
            </a:r>
            <a:r>
              <a:rPr lang="fr-FR" sz="1400" dirty="0">
                <a:latin typeface="Encode Sans" pitchFamily="2" charset="0"/>
              </a:rPr>
              <a:t> </a:t>
            </a: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en-US" sz="1400" dirty="0">
                <a:latin typeface="Encode Sans" pitchFamily="2" charset="0"/>
              </a:rPr>
              <a:t>Attending trade fairs and local events</a:t>
            </a:r>
            <a:endParaRPr lang="fr-FR" sz="1400" dirty="0">
              <a:latin typeface="Encode Sans" pitchFamily="2" charset="0"/>
            </a:endParaRPr>
          </a:p>
        </p:txBody>
      </p:sp>
      <p:sp>
        <p:nvSpPr>
          <p:cNvPr id="23" name="TextBox 22">
            <a:extLst>
              <a:ext uri="{FF2B5EF4-FFF2-40B4-BE49-F238E27FC236}">
                <a16:creationId xmlns:a16="http://schemas.microsoft.com/office/drawing/2014/main" id="{D35F912B-9905-43AB-90B9-07D46BE19F4A}"/>
              </a:ext>
            </a:extLst>
          </p:cNvPr>
          <p:cNvSpPr txBox="1"/>
          <p:nvPr/>
        </p:nvSpPr>
        <p:spPr>
          <a:xfrm>
            <a:off x="6732625" y="2672206"/>
            <a:ext cx="2989493" cy="1916743"/>
          </a:xfrm>
          <a:prstGeom prst="rect">
            <a:avLst/>
          </a:prstGeom>
          <a:noFill/>
        </p:spPr>
        <p:txBody>
          <a:bodyPr wrap="square" lIns="91440" tIns="45720" rIns="91440" bIns="45720" anchor="t">
            <a:spAutoFit/>
          </a:bodyPr>
          <a:lstStyle/>
          <a:p>
            <a:pPr marL="285750" indent="-285750">
              <a:lnSpc>
                <a:spcPct val="107000"/>
              </a:lnSpc>
              <a:buFont typeface="Arial" panose="020B0604020202020204" pitchFamily="34" charset="0"/>
              <a:buChar char="•"/>
            </a:pPr>
            <a:r>
              <a:rPr lang="en-US" sz="1400" dirty="0">
                <a:latin typeface="Encode Sans" pitchFamily="2" charset="0"/>
              </a:rPr>
              <a:t>Breakfast or afterwork get-togethers on current topics, led by a specialist, providing specific information (e.g. tax advantages of LEVs, charging solutions, etc.) and networking</a:t>
            </a:r>
          </a:p>
          <a:p>
            <a:pPr marL="285750" indent="-285750">
              <a:lnSpc>
                <a:spcPct val="107000"/>
              </a:lnSpc>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en-US" sz="1400" dirty="0">
                <a:latin typeface="Encode Sans" pitchFamily="2" charset="0"/>
              </a:rPr>
              <a:t>Linked to a product launch</a:t>
            </a:r>
            <a:endParaRPr lang="fr-FR" sz="1400" dirty="0">
              <a:latin typeface="Encode Sans" pitchFamily="2" charset="0"/>
            </a:endParaRPr>
          </a:p>
        </p:txBody>
      </p:sp>
      <p:sp>
        <p:nvSpPr>
          <p:cNvPr id="8" name="ZoneTexte 9">
            <a:extLst>
              <a:ext uri="{FF2B5EF4-FFF2-40B4-BE49-F238E27FC236}">
                <a16:creationId xmlns:a16="http://schemas.microsoft.com/office/drawing/2014/main" id="{838B8A34-07CC-EBDE-07AF-9A1FDE1ACA32}"/>
              </a:ext>
            </a:extLst>
          </p:cNvPr>
          <p:cNvSpPr txBox="1"/>
          <p:nvPr/>
        </p:nvSpPr>
        <p:spPr>
          <a:xfrm>
            <a:off x="959388" y="1464809"/>
            <a:ext cx="10784377" cy="369332"/>
          </a:xfrm>
          <a:prstGeom prst="rect">
            <a:avLst/>
          </a:prstGeom>
          <a:noFill/>
        </p:spPr>
        <p:txBody>
          <a:bodyPr wrap="square" rtlCol="0">
            <a:spAutoFit/>
          </a:bodyPr>
          <a:lstStyle/>
          <a:p>
            <a:r>
              <a:rPr lang="en-US" dirty="0">
                <a:latin typeface="Encode Sans" pitchFamily="2" charset="0"/>
              </a:rPr>
              <a:t>In addition to rolling out national campaigns locally, you can also </a:t>
            </a:r>
            <a:r>
              <a:rPr lang="en-US" b="1" dirty="0" err="1">
                <a:solidFill>
                  <a:srgbClr val="253880"/>
                </a:solidFill>
                <a:latin typeface="Encode Sans" pitchFamily="2" charset="0"/>
                <a:cs typeface="Times New Roman" panose="02020603050405020304" pitchFamily="18" charset="0"/>
              </a:rPr>
              <a:t>organise</a:t>
            </a:r>
            <a:r>
              <a:rPr lang="en-US" b="1" dirty="0">
                <a:solidFill>
                  <a:srgbClr val="253880"/>
                </a:solidFill>
                <a:latin typeface="Encode Sans" pitchFamily="2" charset="0"/>
                <a:cs typeface="Times New Roman" panose="02020603050405020304" pitchFamily="18" charset="0"/>
              </a:rPr>
              <a:t> specific events </a:t>
            </a:r>
            <a:r>
              <a:rPr lang="en-US" dirty="0">
                <a:latin typeface="Encode Sans" pitchFamily="2" charset="0"/>
              </a:rPr>
              <a:t>at your outlet.</a:t>
            </a:r>
            <a:endParaRPr lang="fr-FR" dirty="0">
              <a:latin typeface="Encode Sans" pitchFamily="2" charset="0"/>
            </a:endParaRPr>
          </a:p>
        </p:txBody>
      </p:sp>
      <p:cxnSp>
        <p:nvCxnSpPr>
          <p:cNvPr id="9" name="Straight Connector 3">
            <a:extLst>
              <a:ext uri="{FF2B5EF4-FFF2-40B4-BE49-F238E27FC236}">
                <a16:creationId xmlns:a16="http://schemas.microsoft.com/office/drawing/2014/main" id="{CF954586-AC6E-5456-E0D5-F378B759635F}"/>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10" name="Rectangle: Rounded Corners 5">
            <a:extLst>
              <a:ext uri="{FF2B5EF4-FFF2-40B4-BE49-F238E27FC236}">
                <a16:creationId xmlns:a16="http://schemas.microsoft.com/office/drawing/2014/main" id="{71440931-8845-E221-0906-F535154C7146}"/>
              </a:ext>
            </a:extLst>
          </p:cNvPr>
          <p:cNvSpPr/>
          <p:nvPr/>
        </p:nvSpPr>
        <p:spPr>
          <a:xfrm>
            <a:off x="1883327" y="880814"/>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National</a:t>
            </a:r>
            <a:endParaRPr lang="en-US" sz="1600" dirty="0">
              <a:latin typeface="Encode Sans" pitchFamily="2" charset="0"/>
            </a:endParaRPr>
          </a:p>
        </p:txBody>
      </p:sp>
      <p:sp>
        <p:nvSpPr>
          <p:cNvPr id="11" name="Rectangle: Rounded Corners 21">
            <a:extLst>
              <a:ext uri="{FF2B5EF4-FFF2-40B4-BE49-F238E27FC236}">
                <a16:creationId xmlns:a16="http://schemas.microsoft.com/office/drawing/2014/main" id="{3385018F-C65D-141E-AEF8-EECA5FF144D2}"/>
              </a:ext>
            </a:extLst>
          </p:cNvPr>
          <p:cNvSpPr/>
          <p:nvPr/>
        </p:nvSpPr>
        <p:spPr>
          <a:xfrm>
            <a:off x="5260962" y="849867"/>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Local</a:t>
            </a:r>
            <a:endParaRPr lang="en-US" sz="1600" dirty="0">
              <a:latin typeface="Encode Sans" pitchFamily="2" charset="0"/>
            </a:endParaRPr>
          </a:p>
        </p:txBody>
      </p:sp>
      <p:sp>
        <p:nvSpPr>
          <p:cNvPr id="13" name="Rectangle: Rounded Corners 25">
            <a:extLst>
              <a:ext uri="{FF2B5EF4-FFF2-40B4-BE49-F238E27FC236}">
                <a16:creationId xmlns:a16="http://schemas.microsoft.com/office/drawing/2014/main" id="{4D5D387C-AFC0-95EB-0D18-C5D94E3A9E6F}"/>
              </a:ext>
            </a:extLst>
          </p:cNvPr>
          <p:cNvSpPr/>
          <p:nvPr/>
        </p:nvSpPr>
        <p:spPr>
          <a:xfrm>
            <a:off x="880970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14" name="Title 1">
            <a:extLst>
              <a:ext uri="{FF2B5EF4-FFF2-40B4-BE49-F238E27FC236}">
                <a16:creationId xmlns:a16="http://schemas.microsoft.com/office/drawing/2014/main" id="{0EFDB524-7BAB-0698-2510-8E4102598431}"/>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Local marketing campaigns</a:t>
            </a:r>
            <a:endParaRPr lang="fr-FR" b="1" dirty="0">
              <a:latin typeface="Encode Sans" pitchFamily="2" charset="0"/>
            </a:endParaRPr>
          </a:p>
        </p:txBody>
      </p:sp>
      <p:pic>
        <p:nvPicPr>
          <p:cNvPr id="19" name="Picture 2">
            <a:extLst>
              <a:ext uri="{FF2B5EF4-FFF2-40B4-BE49-F238E27FC236}">
                <a16:creationId xmlns:a16="http://schemas.microsoft.com/office/drawing/2014/main" id="{DD0CCD89-3517-3255-E0BF-AB1C089443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8413" y="5514017"/>
            <a:ext cx="290249" cy="2902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
            <a:extLst>
              <a:ext uri="{FF2B5EF4-FFF2-40B4-BE49-F238E27FC236}">
                <a16:creationId xmlns:a16="http://schemas.microsoft.com/office/drawing/2014/main" id="{FD20DDF0-1A33-E7C2-4F27-EA34E0770955}"/>
              </a:ext>
            </a:extLst>
          </p:cNvPr>
          <p:cNvSpPr/>
          <p:nvPr/>
        </p:nvSpPr>
        <p:spPr>
          <a:xfrm>
            <a:off x="5572765" y="5845682"/>
            <a:ext cx="1121543" cy="29024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latin typeface="Encode Sans" pitchFamily="2" charset="0"/>
              </a:rPr>
              <a:t>TIP</a:t>
            </a:r>
            <a:endParaRPr lang="en-US" sz="1400" b="1" dirty="0">
              <a:latin typeface="Encode Sans" pitchFamily="2" charset="0"/>
            </a:endParaRPr>
          </a:p>
        </p:txBody>
      </p:sp>
      <p:sp>
        <p:nvSpPr>
          <p:cNvPr id="2" name="TextBox 16">
            <a:extLst>
              <a:ext uri="{FF2B5EF4-FFF2-40B4-BE49-F238E27FC236}">
                <a16:creationId xmlns:a16="http://schemas.microsoft.com/office/drawing/2014/main" id="{D866E7BB-E270-56FE-A28A-00798DA1CAAE}"/>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
        <p:nvSpPr>
          <p:cNvPr id="3" name="ZoneTexte 20">
            <a:extLst>
              <a:ext uri="{FF2B5EF4-FFF2-40B4-BE49-F238E27FC236}">
                <a16:creationId xmlns:a16="http://schemas.microsoft.com/office/drawing/2014/main" id="{1A74D4F2-213D-A883-6937-8111A10CEC65}"/>
              </a:ext>
            </a:extLst>
          </p:cNvPr>
          <p:cNvSpPr txBox="1"/>
          <p:nvPr/>
        </p:nvSpPr>
        <p:spPr>
          <a:xfrm>
            <a:off x="140795" y="5727292"/>
            <a:ext cx="2349911" cy="319339"/>
          </a:xfrm>
          <a:prstGeom prst="rect">
            <a:avLst/>
          </a:prstGeom>
          <a:noFill/>
        </p:spPr>
        <p:txBody>
          <a:bodyPr wrap="square" rtlCol="0">
            <a:spAutoFit/>
          </a:bodyPr>
          <a:lstStyle/>
          <a:p>
            <a:pPr algn="ctr"/>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2628545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4">
            <a:extLst>
              <a:ext uri="{FF2B5EF4-FFF2-40B4-BE49-F238E27FC236}">
                <a16:creationId xmlns:a16="http://schemas.microsoft.com/office/drawing/2014/main" id="{BB649DB2-6E4B-E043-8257-05C3AB91D4A6}"/>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8" name="Rectangle: Rounded Corners 20">
            <a:extLst>
              <a:ext uri="{FF2B5EF4-FFF2-40B4-BE49-F238E27FC236}">
                <a16:creationId xmlns:a16="http://schemas.microsoft.com/office/drawing/2014/main" id="{5B59CE7D-062A-DA4C-A800-A3A15FC6573E}"/>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4" name="TextBox 21">
            <a:extLst>
              <a:ext uri="{FF2B5EF4-FFF2-40B4-BE49-F238E27FC236}">
                <a16:creationId xmlns:a16="http://schemas.microsoft.com/office/drawing/2014/main" id="{6CBA0508-A9BD-F1B3-146F-CFC04CC5F9DD}"/>
              </a:ext>
            </a:extLst>
          </p:cNvPr>
          <p:cNvSpPr txBox="1"/>
          <p:nvPr/>
        </p:nvSpPr>
        <p:spPr>
          <a:xfrm>
            <a:off x="2777353" y="2674272"/>
            <a:ext cx="2871454" cy="2156744"/>
          </a:xfrm>
          <a:prstGeom prst="rect">
            <a:avLst/>
          </a:prstGeom>
          <a:noFill/>
        </p:spPr>
        <p:txBody>
          <a:bodyPr wrap="square">
            <a:spAutoFit/>
          </a:bodyPr>
          <a:lstStyle/>
          <a:p>
            <a:pPr marL="285750" lvl="0" indent="-285750">
              <a:lnSpc>
                <a:spcPct val="107000"/>
              </a:lnSpc>
              <a:spcAft>
                <a:spcPts val="0"/>
              </a:spcAft>
              <a:buFont typeface="Arial" panose="020B0604020202020204" pitchFamily="34" charset="0"/>
              <a:buChar char="•"/>
            </a:pPr>
            <a:r>
              <a:rPr lang="fr-FR" sz="1400" dirty="0">
                <a:latin typeface="Encode Sans" pitchFamily="2" charset="0"/>
              </a:rPr>
              <a:t>Meetings </a:t>
            </a:r>
            <a:r>
              <a:rPr lang="fr-FR" sz="1400" dirty="0" err="1">
                <a:latin typeface="Encode Sans" pitchFamily="2" charset="0"/>
              </a:rPr>
              <a:t>with</a:t>
            </a:r>
            <a:r>
              <a:rPr lang="fr-FR" sz="1400" dirty="0">
                <a:latin typeface="Encode Sans" pitchFamily="2" charset="0"/>
              </a:rPr>
              <a:t> </a:t>
            </a:r>
            <a:r>
              <a:rPr lang="fr-FR" sz="1400" dirty="0" err="1">
                <a:latin typeface="Encode Sans" pitchFamily="2" charset="0"/>
              </a:rPr>
              <a:t>vehicle</a:t>
            </a:r>
            <a:r>
              <a:rPr lang="fr-FR" sz="1400" dirty="0">
                <a:latin typeface="Encode Sans" pitchFamily="2" charset="0"/>
              </a:rPr>
              <a:t> body </a:t>
            </a:r>
            <a:r>
              <a:rPr lang="fr-FR" sz="1400" dirty="0" err="1">
                <a:latin typeface="Encode Sans" pitchFamily="2" charset="0"/>
              </a:rPr>
              <a:t>repairers</a:t>
            </a:r>
            <a:endParaRPr lang="fr-FR" sz="1400" strike="sngStrike" dirty="0">
              <a:latin typeface="Encode Sans" pitchFamily="2" charset="0"/>
            </a:endParaRP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fr-FR" sz="1400" dirty="0" err="1">
                <a:latin typeface="Encode Sans" pitchFamily="2" charset="0"/>
              </a:rPr>
              <a:t>Aftersales</a:t>
            </a:r>
            <a:r>
              <a:rPr lang="fr-FR" sz="1400" dirty="0">
                <a:latin typeface="Encode Sans" pitchFamily="2" charset="0"/>
              </a:rPr>
              <a:t> </a:t>
            </a:r>
            <a:r>
              <a:rPr lang="fr-FR" sz="1400" dirty="0" err="1">
                <a:latin typeface="Encode Sans" pitchFamily="2" charset="0"/>
              </a:rPr>
              <a:t>days</a:t>
            </a: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fr-FR" sz="1400" dirty="0">
                <a:latin typeface="Encode Sans" pitchFamily="2" charset="0"/>
              </a:rPr>
              <a:t>Trade </a:t>
            </a:r>
            <a:r>
              <a:rPr lang="fr-FR" sz="1400" dirty="0" err="1">
                <a:latin typeface="Encode Sans" pitchFamily="2" charset="0"/>
              </a:rPr>
              <a:t>events</a:t>
            </a:r>
            <a:r>
              <a:rPr lang="fr-FR" sz="1400" dirty="0">
                <a:latin typeface="Encode Sans" pitchFamily="2" charset="0"/>
              </a:rPr>
              <a:t> </a:t>
            </a: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en-US" sz="1400" dirty="0">
                <a:latin typeface="Encode Sans" pitchFamily="2" charset="0"/>
              </a:rPr>
              <a:t>Attending trade fairs and local events</a:t>
            </a:r>
            <a:endParaRPr lang="fr-FR" sz="1400" dirty="0">
              <a:latin typeface="Encode Sans" pitchFamily="2" charset="0"/>
            </a:endParaRPr>
          </a:p>
        </p:txBody>
      </p:sp>
      <p:sp>
        <p:nvSpPr>
          <p:cNvPr id="6" name="TextBox 22">
            <a:extLst>
              <a:ext uri="{FF2B5EF4-FFF2-40B4-BE49-F238E27FC236}">
                <a16:creationId xmlns:a16="http://schemas.microsoft.com/office/drawing/2014/main" id="{7BEE6C72-7BF2-1FEB-A592-10338E4B926E}"/>
              </a:ext>
            </a:extLst>
          </p:cNvPr>
          <p:cNvSpPr txBox="1"/>
          <p:nvPr/>
        </p:nvSpPr>
        <p:spPr>
          <a:xfrm>
            <a:off x="6732625" y="2672206"/>
            <a:ext cx="2989493" cy="1916743"/>
          </a:xfrm>
          <a:prstGeom prst="rect">
            <a:avLst/>
          </a:prstGeom>
          <a:noFill/>
        </p:spPr>
        <p:txBody>
          <a:bodyPr wrap="square" lIns="91440" tIns="45720" rIns="91440" bIns="45720" anchor="t">
            <a:spAutoFit/>
          </a:bodyPr>
          <a:lstStyle/>
          <a:p>
            <a:pPr marL="285750" indent="-285750">
              <a:lnSpc>
                <a:spcPct val="107000"/>
              </a:lnSpc>
              <a:buFont typeface="Arial" panose="020B0604020202020204" pitchFamily="34" charset="0"/>
              <a:buChar char="•"/>
            </a:pPr>
            <a:r>
              <a:rPr lang="en-US" sz="1400" dirty="0">
                <a:latin typeface="Encode Sans" pitchFamily="2" charset="0"/>
              </a:rPr>
              <a:t>Breakfast or afterwork get-togethers on current topics, led by a specialist, providing specific information (e.g. tax advantages of LEVs, charging solutions, etc.) and networking</a:t>
            </a:r>
          </a:p>
          <a:p>
            <a:pPr marL="285750" indent="-285750">
              <a:lnSpc>
                <a:spcPct val="107000"/>
              </a:lnSpc>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en-US" sz="1400" dirty="0">
                <a:latin typeface="Encode Sans" pitchFamily="2" charset="0"/>
              </a:rPr>
              <a:t>Linked to a product launch</a:t>
            </a:r>
            <a:endParaRPr lang="fr-FR" sz="1400" dirty="0">
              <a:latin typeface="Encode Sans" pitchFamily="2" charset="0"/>
            </a:endParaRPr>
          </a:p>
        </p:txBody>
      </p:sp>
      <p:pic>
        <p:nvPicPr>
          <p:cNvPr id="20" name="Picture 2" descr="Flip Icon #141587 - Free Icons Library">
            <a:extLst>
              <a:ext uri="{FF2B5EF4-FFF2-40B4-BE49-F238E27FC236}">
                <a16:creationId xmlns:a16="http://schemas.microsoft.com/office/drawing/2014/main" id="{BB2B9866-591E-3640-938E-14AE5ECF81E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DF747618-7437-EE4E-AC1D-553C5D46912D}"/>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9">
            <a:extLst>
              <a:ext uri="{FF2B5EF4-FFF2-40B4-BE49-F238E27FC236}">
                <a16:creationId xmlns:a16="http://schemas.microsoft.com/office/drawing/2014/main" id="{838B8A34-07CC-EBDE-07AF-9A1FDE1ACA32}"/>
              </a:ext>
            </a:extLst>
          </p:cNvPr>
          <p:cNvSpPr txBox="1"/>
          <p:nvPr/>
        </p:nvSpPr>
        <p:spPr>
          <a:xfrm>
            <a:off x="959388" y="1464809"/>
            <a:ext cx="10784377" cy="369332"/>
          </a:xfrm>
          <a:prstGeom prst="rect">
            <a:avLst/>
          </a:prstGeom>
          <a:noFill/>
        </p:spPr>
        <p:txBody>
          <a:bodyPr wrap="square" rtlCol="0">
            <a:spAutoFit/>
          </a:bodyPr>
          <a:lstStyle/>
          <a:p>
            <a:r>
              <a:rPr lang="en-US" dirty="0">
                <a:latin typeface="Encode Sans" pitchFamily="2" charset="0"/>
              </a:rPr>
              <a:t>As well as rolling out national campaigns locally, you can also </a:t>
            </a:r>
            <a:r>
              <a:rPr lang="en-US" b="1" dirty="0" err="1">
                <a:solidFill>
                  <a:srgbClr val="253880"/>
                </a:solidFill>
                <a:latin typeface="Encode Sans" pitchFamily="2" charset="0"/>
                <a:cs typeface="Times New Roman" panose="02020603050405020304" pitchFamily="18" charset="0"/>
              </a:rPr>
              <a:t>organise</a:t>
            </a:r>
            <a:r>
              <a:rPr lang="en-US" b="1" dirty="0">
                <a:solidFill>
                  <a:srgbClr val="253880"/>
                </a:solidFill>
                <a:latin typeface="Encode Sans" pitchFamily="2" charset="0"/>
                <a:cs typeface="Times New Roman" panose="02020603050405020304" pitchFamily="18" charset="0"/>
              </a:rPr>
              <a:t> specific events </a:t>
            </a:r>
            <a:r>
              <a:rPr lang="en-US" dirty="0">
                <a:latin typeface="Encode Sans" pitchFamily="2" charset="0"/>
              </a:rPr>
              <a:t>at your outlet.</a:t>
            </a:r>
            <a:endParaRPr lang="fr-FR" dirty="0">
              <a:latin typeface="Encode Sans" pitchFamily="2" charset="0"/>
            </a:endParaRPr>
          </a:p>
        </p:txBody>
      </p:sp>
      <p:cxnSp>
        <p:nvCxnSpPr>
          <p:cNvPr id="9" name="Straight Connector 3">
            <a:extLst>
              <a:ext uri="{FF2B5EF4-FFF2-40B4-BE49-F238E27FC236}">
                <a16:creationId xmlns:a16="http://schemas.microsoft.com/office/drawing/2014/main" id="{CF954586-AC6E-5456-E0D5-F378B759635F}"/>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10" name="Rectangle: Rounded Corners 5">
            <a:extLst>
              <a:ext uri="{FF2B5EF4-FFF2-40B4-BE49-F238E27FC236}">
                <a16:creationId xmlns:a16="http://schemas.microsoft.com/office/drawing/2014/main" id="{71440931-8845-E221-0906-F535154C7146}"/>
              </a:ext>
            </a:extLst>
          </p:cNvPr>
          <p:cNvSpPr/>
          <p:nvPr/>
        </p:nvSpPr>
        <p:spPr>
          <a:xfrm>
            <a:off x="1883327" y="880814"/>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National</a:t>
            </a:r>
            <a:endParaRPr lang="en-US" sz="1600" dirty="0">
              <a:latin typeface="Encode Sans" pitchFamily="2" charset="0"/>
            </a:endParaRPr>
          </a:p>
        </p:txBody>
      </p:sp>
      <p:sp>
        <p:nvSpPr>
          <p:cNvPr id="11" name="Rectangle: Rounded Corners 21">
            <a:extLst>
              <a:ext uri="{FF2B5EF4-FFF2-40B4-BE49-F238E27FC236}">
                <a16:creationId xmlns:a16="http://schemas.microsoft.com/office/drawing/2014/main" id="{3385018F-C65D-141E-AEF8-EECA5FF144D2}"/>
              </a:ext>
            </a:extLst>
          </p:cNvPr>
          <p:cNvSpPr/>
          <p:nvPr/>
        </p:nvSpPr>
        <p:spPr>
          <a:xfrm>
            <a:off x="5260962" y="849867"/>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Local</a:t>
            </a:r>
            <a:endParaRPr lang="en-US" sz="1600" dirty="0">
              <a:latin typeface="Encode Sans" pitchFamily="2" charset="0"/>
            </a:endParaRPr>
          </a:p>
        </p:txBody>
      </p:sp>
      <p:sp>
        <p:nvSpPr>
          <p:cNvPr id="13" name="Rectangle: Rounded Corners 25">
            <a:extLst>
              <a:ext uri="{FF2B5EF4-FFF2-40B4-BE49-F238E27FC236}">
                <a16:creationId xmlns:a16="http://schemas.microsoft.com/office/drawing/2014/main" id="{4D5D387C-AFC0-95EB-0D18-C5D94E3A9E6F}"/>
              </a:ext>
            </a:extLst>
          </p:cNvPr>
          <p:cNvSpPr/>
          <p:nvPr/>
        </p:nvSpPr>
        <p:spPr>
          <a:xfrm>
            <a:off x="880970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14" name="Title 1">
            <a:extLst>
              <a:ext uri="{FF2B5EF4-FFF2-40B4-BE49-F238E27FC236}">
                <a16:creationId xmlns:a16="http://schemas.microsoft.com/office/drawing/2014/main" id="{0EFDB524-7BAB-0698-2510-8E4102598431}"/>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Local marketing campaigns</a:t>
            </a:r>
            <a:endParaRPr lang="fr-FR" b="1" dirty="0">
              <a:latin typeface="Encode Sans" pitchFamily="2" charset="0"/>
            </a:endParaRPr>
          </a:p>
        </p:txBody>
      </p:sp>
      <p:pic>
        <p:nvPicPr>
          <p:cNvPr id="19" name="Picture 2">
            <a:extLst>
              <a:ext uri="{FF2B5EF4-FFF2-40B4-BE49-F238E27FC236}">
                <a16:creationId xmlns:a16="http://schemas.microsoft.com/office/drawing/2014/main" id="{DD0CCD89-3517-3255-E0BF-AB1C089443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8413" y="5514017"/>
            <a:ext cx="290249" cy="2902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
            <a:extLst>
              <a:ext uri="{FF2B5EF4-FFF2-40B4-BE49-F238E27FC236}">
                <a16:creationId xmlns:a16="http://schemas.microsoft.com/office/drawing/2014/main" id="{FD20DDF0-1A33-E7C2-4F27-EA34E0770955}"/>
              </a:ext>
            </a:extLst>
          </p:cNvPr>
          <p:cNvSpPr/>
          <p:nvPr/>
        </p:nvSpPr>
        <p:spPr>
          <a:xfrm>
            <a:off x="5572765" y="5845682"/>
            <a:ext cx="1121543" cy="29024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400" b="1" dirty="0"/>
              <a:t>TIP</a:t>
            </a:r>
            <a:endParaRPr lang="en-US" sz="1400" b="1" dirty="0"/>
          </a:p>
        </p:txBody>
      </p:sp>
      <p:sp>
        <p:nvSpPr>
          <p:cNvPr id="3" name="Rectangle 6">
            <a:extLst>
              <a:ext uri="{FF2B5EF4-FFF2-40B4-BE49-F238E27FC236}">
                <a16:creationId xmlns:a16="http://schemas.microsoft.com/office/drawing/2014/main" id="{6059A6B7-9AC4-947D-7806-27F1B5CD53F8}"/>
              </a:ext>
            </a:extLst>
          </p:cNvPr>
          <p:cNvSpPr/>
          <p:nvPr/>
        </p:nvSpPr>
        <p:spPr>
          <a:xfrm>
            <a:off x="1440" y="734101"/>
            <a:ext cx="12192000" cy="5458691"/>
          </a:xfrm>
          <a:prstGeom prst="rect">
            <a:avLst/>
          </a:prstGeom>
          <a:solidFill>
            <a:schemeClr val="tx1">
              <a:lumMod val="75000"/>
              <a:lumOff val="25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&lt;&lt;&lt;&lt;&lt;&lt;&lt;</a:t>
            </a:r>
          </a:p>
        </p:txBody>
      </p:sp>
      <p:sp>
        <p:nvSpPr>
          <p:cNvPr id="5" name="ZoneTexte 13">
            <a:extLst>
              <a:ext uri="{FF2B5EF4-FFF2-40B4-BE49-F238E27FC236}">
                <a16:creationId xmlns:a16="http://schemas.microsoft.com/office/drawing/2014/main" id="{386F6500-C836-47FC-0B36-5CCC7012CC25}"/>
              </a:ext>
            </a:extLst>
          </p:cNvPr>
          <p:cNvSpPr txBox="1"/>
          <p:nvPr/>
        </p:nvSpPr>
        <p:spPr>
          <a:xfrm>
            <a:off x="4654520" y="3287630"/>
            <a:ext cx="3189113" cy="1077218"/>
          </a:xfrm>
          <a:prstGeom prst="rect">
            <a:avLst/>
          </a:prstGeom>
          <a:solidFill>
            <a:srgbClr val="00B0F0"/>
          </a:solidFill>
        </p:spPr>
        <p:txBody>
          <a:bodyPr wrap="square" rtlCol="0">
            <a:spAutoFit/>
          </a:bodyPr>
          <a:lstStyle/>
          <a:p>
            <a:pPr marL="268288"/>
            <a:r>
              <a:rPr lang="en-US" sz="1600" b="1" dirty="0">
                <a:solidFill>
                  <a:schemeClr val="bg1"/>
                </a:solidFill>
                <a:latin typeface="Encode Sans" pitchFamily="2" charset="0"/>
              </a:rPr>
              <a:t>Suggest these activities to your manager. Be proactive when recommending this kind of activity.</a:t>
            </a:r>
            <a:endParaRPr lang="fr-FR" sz="1600" b="1" dirty="0">
              <a:solidFill>
                <a:schemeClr val="bg1"/>
              </a:solidFill>
              <a:latin typeface="Encode Sans" pitchFamily="2" charset="0"/>
            </a:endParaRPr>
          </a:p>
        </p:txBody>
      </p:sp>
      <p:pic>
        <p:nvPicPr>
          <p:cNvPr id="12" name="Picture 2">
            <a:extLst>
              <a:ext uri="{FF2B5EF4-FFF2-40B4-BE49-F238E27FC236}">
                <a16:creationId xmlns:a16="http://schemas.microsoft.com/office/drawing/2014/main" id="{A6271D8B-7173-68E6-800D-3AEF36E914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0747" y="3431972"/>
            <a:ext cx="955825" cy="9558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5">
            <a:extLst>
              <a:ext uri="{FF2B5EF4-FFF2-40B4-BE49-F238E27FC236}">
                <a16:creationId xmlns:a16="http://schemas.microsoft.com/office/drawing/2014/main" id="{E277B6E3-BEFB-B0FF-0B65-92CEF7FF42F7}"/>
              </a:ext>
            </a:extLst>
          </p:cNvPr>
          <p:cNvSpPr txBox="1"/>
          <p:nvPr/>
        </p:nvSpPr>
        <p:spPr>
          <a:xfrm>
            <a:off x="7761734" y="2971541"/>
            <a:ext cx="318493" cy="378826"/>
          </a:xfrm>
          <a:prstGeom prst="rect">
            <a:avLst/>
          </a:prstGeom>
          <a:noFill/>
        </p:spPr>
        <p:txBody>
          <a:bodyPr wrap="square" rtlCol="0">
            <a:spAutoFit/>
          </a:bodyPr>
          <a:lstStyle/>
          <a:p>
            <a:r>
              <a:rPr lang="fr-BE" dirty="0">
                <a:solidFill>
                  <a:schemeClr val="bg1"/>
                </a:solidFill>
              </a:rPr>
              <a:t>X</a:t>
            </a:r>
            <a:endParaRPr lang="en-US" dirty="0">
              <a:solidFill>
                <a:schemeClr val="bg1"/>
              </a:solidFill>
            </a:endParaRPr>
          </a:p>
        </p:txBody>
      </p:sp>
      <p:sp>
        <p:nvSpPr>
          <p:cNvPr id="2" name="TextBox 16">
            <a:extLst>
              <a:ext uri="{FF2B5EF4-FFF2-40B4-BE49-F238E27FC236}">
                <a16:creationId xmlns:a16="http://schemas.microsoft.com/office/drawing/2014/main" id="{CE2EFA97-1DFA-426F-7818-965C7DBBBDD1}"/>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Tree>
    <p:custDataLst>
      <p:tags r:id="rId1"/>
    </p:custDataLst>
    <p:extLst>
      <p:ext uri="{BB962C8B-B14F-4D97-AF65-F5344CB8AC3E}">
        <p14:creationId xmlns:p14="http://schemas.microsoft.com/office/powerpoint/2010/main" val="681823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86FAB22-06EF-4414-A333-E0A1445F6CEB}"/>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6" name="Rectangle: Rounded Corners 20">
            <a:extLst>
              <a:ext uri="{FF2B5EF4-FFF2-40B4-BE49-F238E27FC236}">
                <a16:creationId xmlns:a16="http://schemas.microsoft.com/office/drawing/2014/main" id="{9C1272EF-AEDA-4C1B-ADA0-CFCE5517A70A}"/>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pic>
        <p:nvPicPr>
          <p:cNvPr id="20" name="Picture 2" descr="Flip Icon #141587 - Free Icons Library">
            <a:extLst>
              <a:ext uri="{FF2B5EF4-FFF2-40B4-BE49-F238E27FC236}">
                <a16:creationId xmlns:a16="http://schemas.microsoft.com/office/drawing/2014/main" id="{551550F9-CFDB-4CEB-B566-01B80B8B2ED7}"/>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9447E586-C775-417B-8B59-C91DF529CB66}"/>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6">
            <a:extLst>
              <a:ext uri="{FF2B5EF4-FFF2-40B4-BE49-F238E27FC236}">
                <a16:creationId xmlns:a16="http://schemas.microsoft.com/office/drawing/2014/main" id="{2A184FDC-1D67-461A-8C1A-C29592B283C8}"/>
              </a:ext>
            </a:extLst>
          </p:cNvPr>
          <p:cNvSpPr txBox="1"/>
          <p:nvPr/>
        </p:nvSpPr>
        <p:spPr>
          <a:xfrm>
            <a:off x="3070986" y="4481889"/>
            <a:ext cx="2115934" cy="369332"/>
          </a:xfrm>
          <a:prstGeom prst="rect">
            <a:avLst/>
          </a:prstGeom>
          <a:noFill/>
        </p:spPr>
        <p:txBody>
          <a:bodyPr wrap="square" rtlCol="0">
            <a:spAutoFit/>
          </a:bodyPr>
          <a:lstStyle/>
          <a:p>
            <a:pPr algn="ctr"/>
            <a:r>
              <a:rPr lang="fr-BE" b="1" dirty="0">
                <a:latin typeface="Encode Sans" pitchFamily="2" charset="0"/>
              </a:rPr>
              <a:t>Be proactive</a:t>
            </a:r>
          </a:p>
        </p:txBody>
      </p:sp>
      <p:sp>
        <p:nvSpPr>
          <p:cNvPr id="24" name="TextBox 22">
            <a:extLst>
              <a:ext uri="{FF2B5EF4-FFF2-40B4-BE49-F238E27FC236}">
                <a16:creationId xmlns:a16="http://schemas.microsoft.com/office/drawing/2014/main" id="{A3F6BF4E-481F-40D9-8EE5-CA80FA7167B5}"/>
              </a:ext>
            </a:extLst>
          </p:cNvPr>
          <p:cNvSpPr txBox="1"/>
          <p:nvPr/>
        </p:nvSpPr>
        <p:spPr>
          <a:xfrm>
            <a:off x="6893894" y="4434414"/>
            <a:ext cx="2435492" cy="369332"/>
          </a:xfrm>
          <a:prstGeom prst="rect">
            <a:avLst/>
          </a:prstGeom>
          <a:noFill/>
        </p:spPr>
        <p:txBody>
          <a:bodyPr wrap="square" rtlCol="0">
            <a:spAutoFit/>
          </a:bodyPr>
          <a:lstStyle/>
          <a:p>
            <a:pPr algn="ctr"/>
            <a:r>
              <a:rPr lang="fr-FR" b="1" dirty="0">
                <a:latin typeface="Encode Sans" pitchFamily="2" charset="0"/>
              </a:rPr>
              <a:t>Be </a:t>
            </a:r>
            <a:r>
              <a:rPr lang="fr-FR" b="1" dirty="0" err="1">
                <a:latin typeface="Encode Sans" pitchFamily="2" charset="0"/>
              </a:rPr>
              <a:t>present</a:t>
            </a:r>
            <a:r>
              <a:rPr lang="fr-FR" b="1" dirty="0">
                <a:latin typeface="Encode Sans" pitchFamily="2" charset="0"/>
              </a:rPr>
              <a:t> online</a:t>
            </a:r>
          </a:p>
        </p:txBody>
      </p:sp>
      <p:pic>
        <p:nvPicPr>
          <p:cNvPr id="23" name="Picture 2" descr="ON-LINE SERVICES - Manolaka - Petratos Law Firm | Property Management,  Injuction Law, Debt Collection, Payment Orders | Commercial, Labor,  Corporate, Hereditary, Family &amp; Criminal Law Lawyers in Athens, Rhodes">
            <a:extLst>
              <a:ext uri="{FF2B5EF4-FFF2-40B4-BE49-F238E27FC236}">
                <a16:creationId xmlns:a16="http://schemas.microsoft.com/office/drawing/2014/main" id="{DE232CD6-D9FD-4C59-A28D-9949431F94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269"/>
          <a:stretch/>
        </p:blipFill>
        <p:spPr bwMode="auto">
          <a:xfrm>
            <a:off x="6794223" y="2652768"/>
            <a:ext cx="2703415" cy="1622831"/>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27" name="Picture 6" descr="Planning de travail: 10 astuces pour le créer et (enfin) le respecter !">
            <a:extLst>
              <a:ext uri="{FF2B5EF4-FFF2-40B4-BE49-F238E27FC236}">
                <a16:creationId xmlns:a16="http://schemas.microsoft.com/office/drawing/2014/main" id="{D07A22BC-D725-42C9-85C0-9DFE691B3F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250"/>
          <a:stretch/>
        </p:blipFill>
        <p:spPr bwMode="auto">
          <a:xfrm>
            <a:off x="2830688" y="2652769"/>
            <a:ext cx="2596530" cy="1622831"/>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9" name="ZoneTexte 9">
            <a:extLst>
              <a:ext uri="{FF2B5EF4-FFF2-40B4-BE49-F238E27FC236}">
                <a16:creationId xmlns:a16="http://schemas.microsoft.com/office/drawing/2014/main" id="{FDF34F78-F52D-F12C-C777-6524CD571075}"/>
              </a:ext>
            </a:extLst>
          </p:cNvPr>
          <p:cNvSpPr txBox="1"/>
          <p:nvPr/>
        </p:nvSpPr>
        <p:spPr>
          <a:xfrm>
            <a:off x="959388" y="1464809"/>
            <a:ext cx="10784377" cy="369332"/>
          </a:xfrm>
          <a:prstGeom prst="rect">
            <a:avLst/>
          </a:prstGeom>
          <a:noFill/>
        </p:spPr>
        <p:txBody>
          <a:bodyPr wrap="square" rtlCol="0">
            <a:spAutoFit/>
          </a:bodyPr>
          <a:lstStyle/>
          <a:p>
            <a:r>
              <a:rPr lang="en-US" dirty="0">
                <a:latin typeface="Encode Sans" pitchFamily="2" charset="0"/>
              </a:rPr>
              <a:t>The activities you carry out personally.</a:t>
            </a:r>
            <a:endParaRPr lang="fr-FR" dirty="0">
              <a:latin typeface="Encode Sans" pitchFamily="2" charset="0"/>
            </a:endParaRPr>
          </a:p>
        </p:txBody>
      </p:sp>
      <p:cxnSp>
        <p:nvCxnSpPr>
          <p:cNvPr id="11" name="Straight Connector 3">
            <a:extLst>
              <a:ext uri="{FF2B5EF4-FFF2-40B4-BE49-F238E27FC236}">
                <a16:creationId xmlns:a16="http://schemas.microsoft.com/office/drawing/2014/main" id="{E2C8D24B-D600-4BE6-EC51-5A26543C9F9F}"/>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12" name="Rectangle: Rounded Corners 5">
            <a:extLst>
              <a:ext uri="{FF2B5EF4-FFF2-40B4-BE49-F238E27FC236}">
                <a16:creationId xmlns:a16="http://schemas.microsoft.com/office/drawing/2014/main" id="{38099710-E704-E115-C894-35482B1007D4}"/>
              </a:ext>
            </a:extLst>
          </p:cNvPr>
          <p:cNvSpPr/>
          <p:nvPr/>
        </p:nvSpPr>
        <p:spPr>
          <a:xfrm>
            <a:off x="1883327" y="880814"/>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National</a:t>
            </a:r>
            <a:endParaRPr lang="en-US" sz="1600" dirty="0">
              <a:latin typeface="Encode Sans" pitchFamily="2" charset="0"/>
            </a:endParaRPr>
          </a:p>
        </p:txBody>
      </p:sp>
      <p:sp>
        <p:nvSpPr>
          <p:cNvPr id="13" name="Rectangle: Rounded Corners 21">
            <a:extLst>
              <a:ext uri="{FF2B5EF4-FFF2-40B4-BE49-F238E27FC236}">
                <a16:creationId xmlns:a16="http://schemas.microsoft.com/office/drawing/2014/main" id="{E443A821-2D2E-15FA-7F3F-AF040D027EC8}"/>
              </a:ext>
            </a:extLst>
          </p:cNvPr>
          <p:cNvSpPr/>
          <p:nvPr/>
        </p:nvSpPr>
        <p:spPr>
          <a:xfrm>
            <a:off x="526096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latin typeface="Encode Sans" pitchFamily="2" charset="0"/>
              </a:rPr>
              <a:t>Local</a:t>
            </a:r>
            <a:endParaRPr lang="en-US" sz="1600" dirty="0">
              <a:latin typeface="Encode Sans" pitchFamily="2" charset="0"/>
            </a:endParaRPr>
          </a:p>
        </p:txBody>
      </p:sp>
      <p:sp>
        <p:nvSpPr>
          <p:cNvPr id="17" name="Rectangle: Rounded Corners 25">
            <a:extLst>
              <a:ext uri="{FF2B5EF4-FFF2-40B4-BE49-F238E27FC236}">
                <a16:creationId xmlns:a16="http://schemas.microsoft.com/office/drawing/2014/main" id="{388BA708-62FC-3147-D9EF-04CCBE0A47D9}"/>
              </a:ext>
            </a:extLst>
          </p:cNvPr>
          <p:cNvSpPr/>
          <p:nvPr/>
        </p:nvSpPr>
        <p:spPr>
          <a:xfrm>
            <a:off x="8809702" y="849867"/>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19" name="Title 1">
            <a:extLst>
              <a:ext uri="{FF2B5EF4-FFF2-40B4-BE49-F238E27FC236}">
                <a16:creationId xmlns:a16="http://schemas.microsoft.com/office/drawing/2014/main" id="{D9812DE5-28F2-C13D-B6BB-868A64DA3648}"/>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Personal marketing campaigns</a:t>
            </a:r>
            <a:endParaRPr lang="fr-FR" b="1" dirty="0">
              <a:latin typeface="Encode Sans" pitchFamily="2" charset="0"/>
            </a:endParaRPr>
          </a:p>
        </p:txBody>
      </p:sp>
      <p:sp>
        <p:nvSpPr>
          <p:cNvPr id="2" name="TextBox 16">
            <a:extLst>
              <a:ext uri="{FF2B5EF4-FFF2-40B4-BE49-F238E27FC236}">
                <a16:creationId xmlns:a16="http://schemas.microsoft.com/office/drawing/2014/main" id="{F3AEF827-9F89-2A7F-5E18-20BD00F451EE}"/>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
        <p:nvSpPr>
          <p:cNvPr id="3" name="ZoneTexte 20">
            <a:extLst>
              <a:ext uri="{FF2B5EF4-FFF2-40B4-BE49-F238E27FC236}">
                <a16:creationId xmlns:a16="http://schemas.microsoft.com/office/drawing/2014/main" id="{DEC27F37-0D21-8A0D-4C2F-1BDA629D6F16}"/>
              </a:ext>
            </a:extLst>
          </p:cNvPr>
          <p:cNvSpPr txBox="1"/>
          <p:nvPr/>
        </p:nvSpPr>
        <p:spPr>
          <a:xfrm>
            <a:off x="140795" y="5727292"/>
            <a:ext cx="2349911" cy="319339"/>
          </a:xfrm>
          <a:prstGeom prst="rect">
            <a:avLst/>
          </a:prstGeom>
          <a:noFill/>
        </p:spPr>
        <p:txBody>
          <a:bodyPr wrap="square" rtlCol="0">
            <a:spAutoFit/>
          </a:bodyPr>
          <a:lstStyle/>
          <a:p>
            <a:pPr algn="ctr"/>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1902980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86FAB22-06EF-4414-A333-E0A1445F6CEB}"/>
              </a:ext>
            </a:extLst>
          </p:cNvPr>
          <p:cNvSpPr/>
          <p:nvPr/>
        </p:nvSpPr>
        <p:spPr>
          <a:xfrm>
            <a:off x="2560507"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16" name="Rectangle: Rounded Corners 20">
            <a:extLst>
              <a:ext uri="{FF2B5EF4-FFF2-40B4-BE49-F238E27FC236}">
                <a16:creationId xmlns:a16="http://schemas.microsoft.com/office/drawing/2014/main" id="{9C1272EF-AEDA-4C1B-ADA0-CFCE5517A70A}"/>
              </a:ext>
            </a:extLst>
          </p:cNvPr>
          <p:cNvSpPr/>
          <p:nvPr/>
        </p:nvSpPr>
        <p:spPr>
          <a:xfrm>
            <a:off x="6543194" y="2355712"/>
            <a:ext cx="3136892" cy="3509342"/>
          </a:xfrm>
          <a:prstGeom prst="round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pic>
        <p:nvPicPr>
          <p:cNvPr id="20" name="Picture 2" descr="Flip Icon #141587 - Free Icons Library">
            <a:extLst>
              <a:ext uri="{FF2B5EF4-FFF2-40B4-BE49-F238E27FC236}">
                <a16:creationId xmlns:a16="http://schemas.microsoft.com/office/drawing/2014/main" id="{551550F9-CFDB-4CEB-B566-01B80B8B2ED7}"/>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5103" y="5217354"/>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ip Icon #141587 - Free Icons Library">
            <a:extLst>
              <a:ext uri="{FF2B5EF4-FFF2-40B4-BE49-F238E27FC236}">
                <a16:creationId xmlns:a16="http://schemas.microsoft.com/office/drawing/2014/main" id="{9447E586-C775-417B-8B59-C91DF529CB66}"/>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7790" y="5227413"/>
            <a:ext cx="647700" cy="6477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F234DAF-0C34-4786-8A59-7B172E59FC74}"/>
              </a:ext>
            </a:extLst>
          </p:cNvPr>
          <p:cNvSpPr txBox="1"/>
          <p:nvPr/>
        </p:nvSpPr>
        <p:spPr>
          <a:xfrm>
            <a:off x="2867765" y="2427989"/>
            <a:ext cx="2522375" cy="2278957"/>
          </a:xfrm>
          <a:prstGeom prst="rect">
            <a:avLst/>
          </a:prstGeom>
          <a:noFill/>
        </p:spPr>
        <p:txBody>
          <a:bodyPr wrap="square">
            <a:spAutoFit/>
          </a:bodyPr>
          <a:lstStyle/>
          <a:p>
            <a:pPr marL="285750" lvl="0" indent="-285750">
              <a:lnSpc>
                <a:spcPct val="107000"/>
              </a:lnSpc>
              <a:spcAft>
                <a:spcPts val="0"/>
              </a:spcAft>
              <a:buFont typeface="Arial" panose="020B0604020202020204" pitchFamily="34" charset="0"/>
              <a:buChar char="•"/>
            </a:pPr>
            <a:endParaRPr lang="fr-FR" sz="800" dirty="0">
              <a:latin typeface="Encode Sans" pitchFamily="2" charset="0"/>
            </a:endParaRPr>
          </a:p>
          <a:p>
            <a:pPr marL="285750" lvl="0" indent="-285750">
              <a:lnSpc>
                <a:spcPct val="107000"/>
              </a:lnSpc>
              <a:spcAft>
                <a:spcPts val="0"/>
              </a:spcAft>
              <a:buFont typeface="Arial" panose="020B0604020202020204" pitchFamily="34" charset="0"/>
              <a:buChar char="•"/>
            </a:pPr>
            <a:r>
              <a:rPr lang="en-US" sz="1400" dirty="0">
                <a:latin typeface="Encode Sans" pitchFamily="2" charset="0"/>
              </a:rPr>
              <a:t>Take part in customer </a:t>
            </a:r>
            <a:r>
              <a:rPr lang="fr-FR" sz="1400" b="1" dirty="0" err="1">
                <a:solidFill>
                  <a:srgbClr val="253880"/>
                </a:solidFill>
                <a:latin typeface="Encode Sans" pitchFamily="2" charset="0"/>
              </a:rPr>
              <a:t>events</a:t>
            </a:r>
            <a:r>
              <a:rPr lang="fr-FR" sz="1400" dirty="0">
                <a:latin typeface="Encode Sans" pitchFamily="2" charset="0"/>
              </a:rPr>
              <a:t> by </a:t>
            </a:r>
            <a:r>
              <a:rPr lang="fr-FR" sz="1400" dirty="0" err="1">
                <a:latin typeface="Encode Sans" pitchFamily="2" charset="0"/>
              </a:rPr>
              <a:t>organising</a:t>
            </a:r>
            <a:r>
              <a:rPr lang="fr-FR" sz="1400" dirty="0">
                <a:latin typeface="Encode Sans" pitchFamily="2" charset="0"/>
              </a:rPr>
              <a:t> test drives</a:t>
            </a:r>
            <a:endParaRPr lang="fr-FR" sz="1400" strike="sngStrike" dirty="0">
              <a:latin typeface="Encode Sans" pitchFamily="2" charset="0"/>
            </a:endParaRPr>
          </a:p>
          <a:p>
            <a:pPr marL="285750" lvl="0" indent="-285750">
              <a:lnSpc>
                <a:spcPct val="107000"/>
              </a:lnSpc>
              <a:spcAft>
                <a:spcPts val="0"/>
              </a:spcAft>
              <a:buFont typeface="Arial" panose="020B0604020202020204" pitchFamily="34" charset="0"/>
              <a:buChar char="•"/>
            </a:pPr>
            <a:endParaRPr lang="fr-FR" sz="1400" dirty="0">
              <a:latin typeface="Encode Sans" pitchFamily="2" charset="0"/>
            </a:endParaRPr>
          </a:p>
          <a:p>
            <a:pPr marL="285750" lvl="0" indent="-285750">
              <a:lnSpc>
                <a:spcPct val="107000"/>
              </a:lnSpc>
              <a:spcAft>
                <a:spcPts val="0"/>
              </a:spcAft>
              <a:buFont typeface="Arial" panose="020B0604020202020204" pitchFamily="34" charset="0"/>
              <a:buChar char="•"/>
            </a:pPr>
            <a:r>
              <a:rPr lang="en-US" sz="1400" dirty="0">
                <a:latin typeface="Encode Sans" pitchFamily="2" charset="0"/>
              </a:rPr>
              <a:t>Provide information about </a:t>
            </a:r>
            <a:r>
              <a:rPr lang="en-US" sz="1400" b="1" dirty="0">
                <a:solidFill>
                  <a:srgbClr val="253880"/>
                </a:solidFill>
                <a:latin typeface="Encode Sans" pitchFamily="2" charset="0"/>
              </a:rPr>
              <a:t>new</a:t>
            </a:r>
            <a:r>
              <a:rPr lang="en-US" sz="1400" dirty="0">
                <a:latin typeface="Encode Sans" pitchFamily="2" charset="0"/>
              </a:rPr>
              <a:t> </a:t>
            </a:r>
            <a:r>
              <a:rPr lang="en-US" sz="1400" b="1" dirty="0">
                <a:solidFill>
                  <a:srgbClr val="253880"/>
                </a:solidFill>
                <a:latin typeface="Encode Sans" pitchFamily="2" charset="0"/>
              </a:rPr>
              <a:t>developments</a:t>
            </a:r>
            <a:r>
              <a:rPr lang="en-US" sz="1400" dirty="0">
                <a:latin typeface="Encode Sans" pitchFamily="2" charset="0"/>
              </a:rPr>
              <a:t> in Low Emission Vehicles, fleets, tax incentives, etc.</a:t>
            </a:r>
            <a:endParaRPr lang="fr-FR" sz="1400" dirty="0">
              <a:latin typeface="Encode Sans" pitchFamily="2" charset="0"/>
            </a:endParaRPr>
          </a:p>
        </p:txBody>
      </p:sp>
      <p:sp>
        <p:nvSpPr>
          <p:cNvPr id="25" name="TextBox 24">
            <a:extLst>
              <a:ext uri="{FF2B5EF4-FFF2-40B4-BE49-F238E27FC236}">
                <a16:creationId xmlns:a16="http://schemas.microsoft.com/office/drawing/2014/main" id="{F2C90BC8-F30E-4FB3-98E0-9B0E2F844BC4}"/>
              </a:ext>
            </a:extLst>
          </p:cNvPr>
          <p:cNvSpPr txBox="1"/>
          <p:nvPr/>
        </p:nvSpPr>
        <p:spPr>
          <a:xfrm>
            <a:off x="6657155" y="2427989"/>
            <a:ext cx="2909632" cy="2377767"/>
          </a:xfrm>
          <a:prstGeom prst="rect">
            <a:avLst/>
          </a:prstGeom>
          <a:noFill/>
        </p:spPr>
        <p:txBody>
          <a:bodyPr wrap="square" lIns="91440" tIns="45720" rIns="91440" bIns="45720" anchor="t">
            <a:spAutoFit/>
          </a:bodyPr>
          <a:lstStyle/>
          <a:p>
            <a:pPr marL="285750" indent="-285750">
              <a:lnSpc>
                <a:spcPct val="107000"/>
              </a:lnSpc>
              <a:buFont typeface="Arial" panose="020B0604020202020204" pitchFamily="34" charset="0"/>
              <a:buChar char="•"/>
            </a:pPr>
            <a:r>
              <a:rPr lang="en-US" sz="1400" dirty="0">
                <a:latin typeface="Encode Sans" pitchFamily="2" charset="0"/>
              </a:rPr>
              <a:t>Via </a:t>
            </a:r>
            <a:r>
              <a:rPr lang="en-US" sz="1400" b="1" dirty="0">
                <a:solidFill>
                  <a:srgbClr val="253880"/>
                </a:solidFill>
                <a:latin typeface="Encode Sans" pitchFamily="2" charset="0"/>
              </a:rPr>
              <a:t>social media </a:t>
            </a:r>
            <a:r>
              <a:rPr lang="en-US" sz="1400" dirty="0">
                <a:latin typeface="Encode Sans" pitchFamily="2" charset="0"/>
              </a:rPr>
              <a:t>(updated LinkedIn profile, regular postings, sharing what's happening at your outlet) </a:t>
            </a:r>
          </a:p>
          <a:p>
            <a:pPr marL="285750" indent="-285750">
              <a:lnSpc>
                <a:spcPct val="107000"/>
              </a:lnSpc>
              <a:buFont typeface="Arial" panose="020B0604020202020204" pitchFamily="34" charset="0"/>
              <a:buChar char="•"/>
            </a:pPr>
            <a:r>
              <a:rPr lang="en-US" sz="1400" dirty="0">
                <a:latin typeface="Encode Sans" pitchFamily="2" charset="0"/>
              </a:rPr>
              <a:t>Monitor </a:t>
            </a:r>
            <a:r>
              <a:rPr lang="en-US" sz="1400" b="1" dirty="0">
                <a:solidFill>
                  <a:srgbClr val="253880"/>
                </a:solidFill>
                <a:latin typeface="Encode Sans" pitchFamily="2" charset="0"/>
              </a:rPr>
              <a:t>customer reviews </a:t>
            </a:r>
            <a:r>
              <a:rPr lang="en-US" sz="1400" dirty="0">
                <a:latin typeface="Encode Sans" pitchFamily="2" charset="0"/>
              </a:rPr>
              <a:t>on various sites and answer their questions</a:t>
            </a:r>
          </a:p>
          <a:p>
            <a:pPr marL="285750" indent="-285750">
              <a:lnSpc>
                <a:spcPct val="107000"/>
              </a:lnSpc>
              <a:buFont typeface="Arial" panose="020B0604020202020204" pitchFamily="34" charset="0"/>
              <a:buChar char="•"/>
            </a:pPr>
            <a:r>
              <a:rPr lang="en-US" sz="1400" dirty="0">
                <a:latin typeface="Encode Sans" pitchFamily="2" charset="0"/>
              </a:rPr>
              <a:t>Via your outlet </a:t>
            </a:r>
            <a:r>
              <a:rPr lang="en-US" sz="1400" b="1" dirty="0">
                <a:solidFill>
                  <a:srgbClr val="253880"/>
                </a:solidFill>
                <a:latin typeface="Encode Sans" pitchFamily="2" charset="0"/>
              </a:rPr>
              <a:t>website</a:t>
            </a:r>
            <a:r>
              <a:rPr lang="en-US" sz="1400" dirty="0">
                <a:latin typeface="Encode Sans" pitchFamily="2" charset="0"/>
              </a:rPr>
              <a:t> (to be updated weekly)</a:t>
            </a:r>
          </a:p>
          <a:p>
            <a:pPr marL="285750" indent="-285750">
              <a:lnSpc>
                <a:spcPct val="107000"/>
              </a:lnSpc>
              <a:buFont typeface="Arial" panose="020B0604020202020204" pitchFamily="34" charset="0"/>
              <a:buChar char="•"/>
            </a:pPr>
            <a:r>
              <a:rPr lang="fr-FR" sz="1400" dirty="0">
                <a:latin typeface="Encode Sans" pitchFamily="2" charset="0"/>
              </a:rPr>
              <a:t>Via </a:t>
            </a:r>
            <a:r>
              <a:rPr lang="fr-FR" sz="1400" b="1" dirty="0">
                <a:solidFill>
                  <a:srgbClr val="253880"/>
                </a:solidFill>
                <a:latin typeface="Encode Sans" pitchFamily="2" charset="0"/>
              </a:rPr>
              <a:t>mailings</a:t>
            </a:r>
          </a:p>
        </p:txBody>
      </p:sp>
      <p:sp>
        <p:nvSpPr>
          <p:cNvPr id="7" name="ZoneTexte 9">
            <a:extLst>
              <a:ext uri="{FF2B5EF4-FFF2-40B4-BE49-F238E27FC236}">
                <a16:creationId xmlns:a16="http://schemas.microsoft.com/office/drawing/2014/main" id="{D2A0AB40-0815-61FE-0E0E-15897F41CB47}"/>
              </a:ext>
            </a:extLst>
          </p:cNvPr>
          <p:cNvSpPr txBox="1"/>
          <p:nvPr/>
        </p:nvSpPr>
        <p:spPr>
          <a:xfrm>
            <a:off x="959388" y="1464809"/>
            <a:ext cx="10784377" cy="369332"/>
          </a:xfrm>
          <a:prstGeom prst="rect">
            <a:avLst/>
          </a:prstGeom>
          <a:noFill/>
        </p:spPr>
        <p:txBody>
          <a:bodyPr wrap="square" rtlCol="0">
            <a:spAutoFit/>
          </a:bodyPr>
          <a:lstStyle/>
          <a:p>
            <a:r>
              <a:rPr lang="en-US" dirty="0">
                <a:latin typeface="Encode Sans" pitchFamily="2" charset="0"/>
              </a:rPr>
              <a:t>The activities you carry out personally.</a:t>
            </a:r>
            <a:endParaRPr lang="fr-FR" dirty="0">
              <a:latin typeface="Encode Sans" pitchFamily="2" charset="0"/>
            </a:endParaRPr>
          </a:p>
        </p:txBody>
      </p:sp>
      <p:cxnSp>
        <p:nvCxnSpPr>
          <p:cNvPr id="9" name="Straight Connector 3">
            <a:extLst>
              <a:ext uri="{FF2B5EF4-FFF2-40B4-BE49-F238E27FC236}">
                <a16:creationId xmlns:a16="http://schemas.microsoft.com/office/drawing/2014/main" id="{B0E2DE29-9893-C3D6-142C-A01F63DC9056}"/>
              </a:ext>
            </a:extLst>
          </p:cNvPr>
          <p:cNvCxnSpPr/>
          <p:nvPr/>
        </p:nvCxnSpPr>
        <p:spPr>
          <a:xfrm>
            <a:off x="1032388" y="1130708"/>
            <a:ext cx="10117393" cy="0"/>
          </a:xfrm>
          <a:prstGeom prst="line">
            <a:avLst/>
          </a:prstGeom>
          <a:ln w="38100">
            <a:solidFill>
              <a:srgbClr val="253880"/>
            </a:solidFill>
          </a:ln>
        </p:spPr>
        <p:style>
          <a:lnRef idx="1">
            <a:schemeClr val="accent1"/>
          </a:lnRef>
          <a:fillRef idx="0">
            <a:schemeClr val="accent1"/>
          </a:fillRef>
          <a:effectRef idx="0">
            <a:schemeClr val="accent1"/>
          </a:effectRef>
          <a:fontRef idx="minor">
            <a:schemeClr val="tx1"/>
          </a:fontRef>
        </p:style>
      </p:cxnSp>
      <p:sp>
        <p:nvSpPr>
          <p:cNvPr id="11" name="Rectangle: Rounded Corners 5">
            <a:extLst>
              <a:ext uri="{FF2B5EF4-FFF2-40B4-BE49-F238E27FC236}">
                <a16:creationId xmlns:a16="http://schemas.microsoft.com/office/drawing/2014/main" id="{63CAB06A-7041-4D70-6168-ABD631FFE8F5}"/>
              </a:ext>
            </a:extLst>
          </p:cNvPr>
          <p:cNvSpPr/>
          <p:nvPr/>
        </p:nvSpPr>
        <p:spPr>
          <a:xfrm>
            <a:off x="1883327" y="880814"/>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a:latin typeface="Encode Sans" pitchFamily="2" charset="0"/>
              </a:rPr>
              <a:t>National</a:t>
            </a:r>
            <a:endParaRPr lang="en-US" sz="1600" dirty="0">
              <a:latin typeface="Encode Sans" pitchFamily="2" charset="0"/>
            </a:endParaRPr>
          </a:p>
        </p:txBody>
      </p:sp>
      <p:sp>
        <p:nvSpPr>
          <p:cNvPr id="12" name="Rectangle: Rounded Corners 21">
            <a:extLst>
              <a:ext uri="{FF2B5EF4-FFF2-40B4-BE49-F238E27FC236}">
                <a16:creationId xmlns:a16="http://schemas.microsoft.com/office/drawing/2014/main" id="{AB522ACB-66C6-F6AA-8671-7B3BA775237A}"/>
              </a:ext>
            </a:extLst>
          </p:cNvPr>
          <p:cNvSpPr/>
          <p:nvPr/>
        </p:nvSpPr>
        <p:spPr>
          <a:xfrm>
            <a:off x="5260962" y="849867"/>
            <a:ext cx="1498971" cy="499787"/>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latin typeface="Encode Sans" pitchFamily="2" charset="0"/>
              </a:rPr>
              <a:t>Local</a:t>
            </a:r>
            <a:endParaRPr lang="en-US" sz="1600" dirty="0">
              <a:latin typeface="Encode Sans" pitchFamily="2" charset="0"/>
            </a:endParaRPr>
          </a:p>
        </p:txBody>
      </p:sp>
      <p:sp>
        <p:nvSpPr>
          <p:cNvPr id="13" name="Rectangle: Rounded Corners 25">
            <a:extLst>
              <a:ext uri="{FF2B5EF4-FFF2-40B4-BE49-F238E27FC236}">
                <a16:creationId xmlns:a16="http://schemas.microsoft.com/office/drawing/2014/main" id="{369823BE-0AFC-E306-0B0D-2B6D1BE8B04F}"/>
              </a:ext>
            </a:extLst>
          </p:cNvPr>
          <p:cNvSpPr/>
          <p:nvPr/>
        </p:nvSpPr>
        <p:spPr>
          <a:xfrm>
            <a:off x="8809702" y="849867"/>
            <a:ext cx="1498971" cy="499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err="1">
                <a:latin typeface="Encode Sans" pitchFamily="2" charset="0"/>
              </a:rPr>
              <a:t>Personal</a:t>
            </a:r>
            <a:endParaRPr lang="en-US" sz="1600" dirty="0">
              <a:latin typeface="Encode Sans" pitchFamily="2" charset="0"/>
            </a:endParaRPr>
          </a:p>
        </p:txBody>
      </p:sp>
      <p:sp>
        <p:nvSpPr>
          <p:cNvPr id="17" name="Title 1">
            <a:extLst>
              <a:ext uri="{FF2B5EF4-FFF2-40B4-BE49-F238E27FC236}">
                <a16:creationId xmlns:a16="http://schemas.microsoft.com/office/drawing/2014/main" id="{AA2E16E2-25F0-9AFE-70A4-B8E44CF5EA4F}"/>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Personal marketing campaigns</a:t>
            </a:r>
            <a:endParaRPr lang="fr-FR" b="1" dirty="0">
              <a:latin typeface="Encode Sans" pitchFamily="2" charset="0"/>
            </a:endParaRPr>
          </a:p>
        </p:txBody>
      </p:sp>
      <p:sp>
        <p:nvSpPr>
          <p:cNvPr id="2" name="TextBox 16">
            <a:extLst>
              <a:ext uri="{FF2B5EF4-FFF2-40B4-BE49-F238E27FC236}">
                <a16:creationId xmlns:a16="http://schemas.microsoft.com/office/drawing/2014/main" id="{AD4C5AF2-3B6E-0A93-F60D-49B66CE8F15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03 – THE MARKETING TOOLS FOR </a:t>
            </a:r>
            <a:r>
              <a:rPr lang="en-US" dirty="0" err="1"/>
              <a:t>B2B</a:t>
            </a:r>
            <a:r>
              <a:rPr lang="en-US" dirty="0"/>
              <a:t> RETENTION</a:t>
            </a:r>
            <a:endParaRPr lang="fr-FR" dirty="0"/>
          </a:p>
        </p:txBody>
      </p:sp>
      <p:sp>
        <p:nvSpPr>
          <p:cNvPr id="3" name="ZoneTexte 20">
            <a:extLst>
              <a:ext uri="{FF2B5EF4-FFF2-40B4-BE49-F238E27FC236}">
                <a16:creationId xmlns:a16="http://schemas.microsoft.com/office/drawing/2014/main" id="{B00D5E24-9C54-368E-1700-E9B74FEF5607}"/>
              </a:ext>
            </a:extLst>
          </p:cNvPr>
          <p:cNvSpPr txBox="1"/>
          <p:nvPr/>
        </p:nvSpPr>
        <p:spPr>
          <a:xfrm>
            <a:off x="140795" y="5727292"/>
            <a:ext cx="2349911" cy="319339"/>
          </a:xfrm>
          <a:prstGeom prst="rect">
            <a:avLst/>
          </a:prstGeom>
          <a:noFill/>
        </p:spPr>
        <p:txBody>
          <a:bodyPr wrap="square" rtlCol="0">
            <a:spAutoFit/>
          </a:bodyPr>
          <a:lstStyle/>
          <a:p>
            <a:pPr algn="ctr"/>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47568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5B9B31-A56F-4AF1-B8AC-3D24CB5D1CF0}"/>
              </a:ext>
            </a:extLst>
          </p:cNvPr>
          <p:cNvSpPr txBox="1"/>
          <p:nvPr/>
        </p:nvSpPr>
        <p:spPr>
          <a:xfrm>
            <a:off x="925975" y="2002422"/>
            <a:ext cx="6239596" cy="338554"/>
          </a:xfrm>
          <a:prstGeom prst="rect">
            <a:avLst/>
          </a:prstGeom>
          <a:solidFill>
            <a:srgbClr val="243782"/>
          </a:solidFill>
        </p:spPr>
        <p:txBody>
          <a:bodyPr wrap="square" rtlCol="0">
            <a:spAutoFit/>
          </a:bodyPr>
          <a:lstStyle/>
          <a:p>
            <a:r>
              <a:rPr lang="en-US" sz="1600" dirty="0">
                <a:solidFill>
                  <a:schemeClr val="bg1"/>
                </a:solidFill>
                <a:latin typeface="Encode Sans" pitchFamily="2" charset="0"/>
              </a:rPr>
              <a:t>By the end of this module, you will have learned about:</a:t>
            </a:r>
          </a:p>
        </p:txBody>
      </p:sp>
      <p:sp>
        <p:nvSpPr>
          <p:cNvPr id="7" name="TextBox 6">
            <a:extLst>
              <a:ext uri="{FF2B5EF4-FFF2-40B4-BE49-F238E27FC236}">
                <a16:creationId xmlns:a16="http://schemas.microsoft.com/office/drawing/2014/main" id="{AFBF7132-EAAE-4F06-A5AA-315853786C0B}"/>
              </a:ext>
            </a:extLst>
          </p:cNvPr>
          <p:cNvSpPr txBox="1"/>
          <p:nvPr/>
        </p:nvSpPr>
        <p:spPr>
          <a:xfrm>
            <a:off x="1425616" y="2594660"/>
            <a:ext cx="10195366" cy="338554"/>
          </a:xfrm>
          <a:prstGeom prst="rect">
            <a:avLst/>
          </a:prstGeom>
          <a:solidFill>
            <a:srgbClr val="243782"/>
          </a:solidFill>
        </p:spPr>
        <p:txBody>
          <a:bodyPr wrap="square" rtlCol="0">
            <a:spAutoFit/>
          </a:bodyPr>
          <a:lstStyle/>
          <a:p>
            <a:r>
              <a:rPr lang="en-US" sz="1600" dirty="0">
                <a:solidFill>
                  <a:schemeClr val="bg1"/>
                </a:solidFill>
                <a:latin typeface="Encode Sans" pitchFamily="2" charset="0"/>
              </a:rPr>
              <a:t>the central role of the global offer in the </a:t>
            </a:r>
            <a:r>
              <a:rPr lang="en-US" sz="1600" dirty="0" err="1">
                <a:solidFill>
                  <a:schemeClr val="bg1"/>
                </a:solidFill>
                <a:latin typeface="Encode Sans" pitchFamily="2" charset="0"/>
              </a:rPr>
              <a:t>B2B</a:t>
            </a:r>
            <a:r>
              <a:rPr lang="en-US" sz="1600" dirty="0">
                <a:solidFill>
                  <a:schemeClr val="bg1"/>
                </a:solidFill>
                <a:latin typeface="Encode Sans" pitchFamily="2" charset="0"/>
              </a:rPr>
              <a:t> retention process</a:t>
            </a:r>
            <a:endParaRPr lang="fr-FR" sz="1600" dirty="0">
              <a:solidFill>
                <a:schemeClr val="bg1"/>
              </a:solidFill>
              <a:latin typeface="Encode Sans" pitchFamily="2" charset="0"/>
            </a:endParaRPr>
          </a:p>
        </p:txBody>
      </p:sp>
      <p:sp>
        <p:nvSpPr>
          <p:cNvPr id="8" name="TextBox 7">
            <a:extLst>
              <a:ext uri="{FF2B5EF4-FFF2-40B4-BE49-F238E27FC236}">
                <a16:creationId xmlns:a16="http://schemas.microsoft.com/office/drawing/2014/main" id="{77240A95-BC05-451A-863F-E856EC7F8E79}"/>
              </a:ext>
            </a:extLst>
          </p:cNvPr>
          <p:cNvSpPr txBox="1"/>
          <p:nvPr/>
        </p:nvSpPr>
        <p:spPr>
          <a:xfrm>
            <a:off x="1425616" y="3170119"/>
            <a:ext cx="9743954" cy="338554"/>
          </a:xfrm>
          <a:prstGeom prst="rect">
            <a:avLst/>
          </a:prstGeom>
          <a:solidFill>
            <a:srgbClr val="243782"/>
          </a:solidFill>
        </p:spPr>
        <p:txBody>
          <a:bodyPr wrap="square" rtlCol="0">
            <a:spAutoFit/>
          </a:bodyPr>
          <a:lstStyle/>
          <a:p>
            <a:r>
              <a:rPr lang="en-US" sz="1600" dirty="0">
                <a:solidFill>
                  <a:schemeClr val="bg1"/>
                </a:solidFill>
                <a:latin typeface="Encode Sans" pitchFamily="2" charset="0"/>
              </a:rPr>
              <a:t>contact opportunities and retention tools</a:t>
            </a:r>
            <a:endParaRPr lang="fr-FR" sz="1600" dirty="0">
              <a:solidFill>
                <a:schemeClr val="bg1"/>
              </a:solidFill>
              <a:latin typeface="Encode Sans" pitchFamily="2" charset="0"/>
            </a:endParaRPr>
          </a:p>
        </p:txBody>
      </p:sp>
      <p:sp>
        <p:nvSpPr>
          <p:cNvPr id="9" name="TextBox 8">
            <a:extLst>
              <a:ext uri="{FF2B5EF4-FFF2-40B4-BE49-F238E27FC236}">
                <a16:creationId xmlns:a16="http://schemas.microsoft.com/office/drawing/2014/main" id="{F7204270-65AB-43E3-8041-077CB9CAFC82}"/>
              </a:ext>
            </a:extLst>
          </p:cNvPr>
          <p:cNvSpPr txBox="1"/>
          <p:nvPr/>
        </p:nvSpPr>
        <p:spPr>
          <a:xfrm>
            <a:off x="1425616" y="3831710"/>
            <a:ext cx="9743954" cy="338554"/>
          </a:xfrm>
          <a:prstGeom prst="rect">
            <a:avLst/>
          </a:prstGeom>
          <a:solidFill>
            <a:srgbClr val="243782"/>
          </a:solidFill>
        </p:spPr>
        <p:txBody>
          <a:bodyPr wrap="square" rtlCol="0">
            <a:spAutoFit/>
          </a:bodyPr>
          <a:lstStyle/>
          <a:p>
            <a:r>
              <a:rPr lang="en-US" sz="1600" dirty="0">
                <a:solidFill>
                  <a:schemeClr val="bg1"/>
                </a:solidFill>
                <a:latin typeface="Encode Sans" pitchFamily="2" charset="0"/>
              </a:rPr>
              <a:t>the relevance of adapting and developing retention marketing activities</a:t>
            </a:r>
            <a:endParaRPr lang="fr-FR" sz="1600" strike="sngStrike" dirty="0">
              <a:solidFill>
                <a:schemeClr val="bg1"/>
              </a:solidFill>
              <a:latin typeface="Encode Sans" pitchFamily="2" charset="0"/>
            </a:endParaRPr>
          </a:p>
        </p:txBody>
      </p:sp>
      <p:sp>
        <p:nvSpPr>
          <p:cNvPr id="10" name="TextBox 9">
            <a:extLst>
              <a:ext uri="{FF2B5EF4-FFF2-40B4-BE49-F238E27FC236}">
                <a16:creationId xmlns:a16="http://schemas.microsoft.com/office/drawing/2014/main" id="{AEEEAF87-0375-493F-85EC-28BF00BF755E}"/>
              </a:ext>
            </a:extLst>
          </p:cNvPr>
          <p:cNvSpPr txBox="1"/>
          <p:nvPr/>
        </p:nvSpPr>
        <p:spPr>
          <a:xfrm>
            <a:off x="162043" y="803947"/>
            <a:ext cx="4653023" cy="369332"/>
          </a:xfrm>
          <a:prstGeom prst="rect">
            <a:avLst/>
          </a:prstGeom>
          <a:noFill/>
        </p:spPr>
        <p:txBody>
          <a:bodyPr wrap="square" rtlCol="0">
            <a:spAutoFit/>
          </a:bodyPr>
          <a:lstStyle/>
          <a:p>
            <a:r>
              <a:rPr lang="fr-BE" b="1" dirty="0">
                <a:solidFill>
                  <a:schemeClr val="bg1"/>
                </a:solidFill>
                <a:latin typeface="Encode Sans" pitchFamily="2" charset="0"/>
              </a:rPr>
              <a:t>OBJECTIVES</a:t>
            </a:r>
            <a:endParaRPr lang="en-US" b="1" dirty="0">
              <a:solidFill>
                <a:schemeClr val="bg1"/>
              </a:solidFill>
              <a:latin typeface="Encode Sans" pitchFamily="2" charset="0"/>
            </a:endParaRPr>
          </a:p>
        </p:txBody>
      </p:sp>
      <p:pic>
        <p:nvPicPr>
          <p:cNvPr id="3" name="Picture 6" descr="Graphical user interface, application&#10;&#10;Description automatically generated">
            <a:extLst>
              <a:ext uri="{FF2B5EF4-FFF2-40B4-BE49-F238E27FC236}">
                <a16:creationId xmlns:a16="http://schemas.microsoft.com/office/drawing/2014/main" id="{87B57261-67D4-AB1F-A6EB-27E5F490E0F6}"/>
              </a:ext>
            </a:extLst>
          </p:cNvPr>
          <p:cNvPicPr>
            <a:picLocks noChangeAspect="1"/>
          </p:cNvPicPr>
          <p:nvPr/>
        </p:nvPicPr>
        <p:blipFill rotWithShape="1">
          <a:blip r:embed="rId3"/>
          <a:srcRect t="462" b="91325"/>
          <a:stretch/>
        </p:blipFill>
        <p:spPr>
          <a:xfrm>
            <a:off x="20" y="51157"/>
            <a:ext cx="12191980" cy="565760"/>
          </a:xfrm>
          <a:prstGeom prst="rect">
            <a:avLst/>
          </a:prstGeom>
        </p:spPr>
      </p:pic>
      <p:sp>
        <p:nvSpPr>
          <p:cNvPr id="5" name="Rettangolo 4">
            <a:extLst>
              <a:ext uri="{FF2B5EF4-FFF2-40B4-BE49-F238E27FC236}">
                <a16:creationId xmlns:a16="http://schemas.microsoft.com/office/drawing/2014/main" id="{FDAC1529-8261-A84B-1ABC-5008E89F4876}"/>
              </a:ext>
            </a:extLst>
          </p:cNvPr>
          <p:cNvSpPr/>
          <p:nvPr/>
        </p:nvSpPr>
        <p:spPr>
          <a:xfrm>
            <a:off x="8512233" y="83125"/>
            <a:ext cx="3678243" cy="515389"/>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06877BE5-7B71-AF63-040A-B651D28979EA}"/>
              </a:ext>
            </a:extLst>
          </p:cNvPr>
          <p:cNvSpPr/>
          <p:nvPr/>
        </p:nvSpPr>
        <p:spPr>
          <a:xfrm>
            <a:off x="7942739" y="4653262"/>
            <a:ext cx="3678243" cy="783262"/>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3225877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18D004-1787-4F20-BDBA-D57197622058}"/>
              </a:ext>
            </a:extLst>
          </p:cNvPr>
          <p:cNvSpPr txBox="1"/>
          <p:nvPr/>
        </p:nvSpPr>
        <p:spPr>
          <a:xfrm>
            <a:off x="3264720"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268BD8-771D-472C-B0E9-0A07FBD5F5DE}"/>
              </a:ext>
            </a:extLst>
          </p:cNvPr>
          <p:cNvSpPr txBox="1"/>
          <p:nvPr/>
        </p:nvSpPr>
        <p:spPr>
          <a:xfrm>
            <a:off x="3264720" y="1627254"/>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4720" y="2424210"/>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7C87350-8996-4929-AC8C-F525B0ADCC4C}"/>
              </a:ext>
            </a:extLst>
          </p:cNvPr>
          <p:cNvSpPr txBox="1"/>
          <p:nvPr/>
        </p:nvSpPr>
        <p:spPr>
          <a:xfrm>
            <a:off x="3264720" y="3998067"/>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14277"/>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46" name="Image 45">
            <a:extLst>
              <a:ext uri="{FF2B5EF4-FFF2-40B4-BE49-F238E27FC236}">
                <a16:creationId xmlns:a16="http://schemas.microsoft.com/office/drawing/2014/main" id="{ADB94DA1-1C45-784A-8031-E22CC5FE5E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47" name="Image 46">
            <a:extLst>
              <a:ext uri="{FF2B5EF4-FFF2-40B4-BE49-F238E27FC236}">
                <a16:creationId xmlns:a16="http://schemas.microsoft.com/office/drawing/2014/main" id="{676889D3-FED6-B14C-85C0-2FF6DD4AD4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48" name="Picture 2" descr="Le renouvellement du bail commercial">
            <a:extLst>
              <a:ext uri="{FF2B5EF4-FFF2-40B4-BE49-F238E27FC236}">
                <a16:creationId xmlns:a16="http://schemas.microsoft.com/office/drawing/2014/main" id="{B46427FC-49C6-914B-B90E-D6832570F8A1}"/>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35986047-0E31-54AB-6C15-540DB212C7E9}"/>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7" name="TextBox 11">
            <a:extLst>
              <a:ext uri="{FF2B5EF4-FFF2-40B4-BE49-F238E27FC236}">
                <a16:creationId xmlns:a16="http://schemas.microsoft.com/office/drawing/2014/main" id="{2C02D881-183D-9A5C-7DA0-3CF64DA30839}"/>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p>
        </p:txBody>
      </p:sp>
      <p:sp>
        <p:nvSpPr>
          <p:cNvPr id="9" name="TextBox 17">
            <a:extLst>
              <a:ext uri="{FF2B5EF4-FFF2-40B4-BE49-F238E27FC236}">
                <a16:creationId xmlns:a16="http://schemas.microsoft.com/office/drawing/2014/main" id="{0695D4B5-BBA0-02B7-BCB2-3D8F15E423E5}"/>
              </a:ext>
            </a:extLst>
          </p:cNvPr>
          <p:cNvSpPr txBox="1"/>
          <p:nvPr/>
        </p:nvSpPr>
        <p:spPr>
          <a:xfrm>
            <a:off x="4078815" y="1750364"/>
            <a:ext cx="5564931" cy="307777"/>
          </a:xfrm>
          <a:prstGeom prst="rect">
            <a:avLst/>
          </a:prstGeom>
          <a:noFill/>
        </p:spPr>
        <p:txBody>
          <a:bodyPr wrap="square">
            <a:spAutoFit/>
          </a:bodyPr>
          <a:lstStyle/>
          <a:p>
            <a:r>
              <a:rPr lang="en-US" sz="1400" b="1" dirty="0">
                <a:solidFill>
                  <a:schemeClr val="bg1"/>
                </a:solidFill>
              </a:rPr>
              <a:t>The global offer at the heart of the retention process</a:t>
            </a:r>
            <a:endParaRPr lang="fr-FR" sz="1400" b="1" dirty="0">
              <a:solidFill>
                <a:schemeClr val="bg1"/>
              </a:solidFill>
            </a:endParaRPr>
          </a:p>
        </p:txBody>
      </p:sp>
      <p:sp>
        <p:nvSpPr>
          <p:cNvPr id="13" name="TextBox 27">
            <a:extLst>
              <a:ext uri="{FF2B5EF4-FFF2-40B4-BE49-F238E27FC236}">
                <a16:creationId xmlns:a16="http://schemas.microsoft.com/office/drawing/2014/main" id="{7360DCA9-0461-758A-1012-C0D42B155D40}"/>
              </a:ext>
            </a:extLst>
          </p:cNvPr>
          <p:cNvSpPr txBox="1"/>
          <p:nvPr/>
        </p:nvSpPr>
        <p:spPr>
          <a:xfrm>
            <a:off x="4078815" y="5722537"/>
            <a:ext cx="5564931" cy="307777"/>
          </a:xfrm>
          <a:prstGeom prst="rect">
            <a:avLst/>
          </a:prstGeom>
          <a:noFill/>
        </p:spPr>
        <p:txBody>
          <a:bodyPr wrap="square">
            <a:spAutoFit/>
          </a:bodyPr>
          <a:lstStyle/>
          <a:p>
            <a:r>
              <a:rPr lang="fr-FR" sz="1400" b="1" dirty="0">
                <a:solidFill>
                  <a:schemeClr val="bg1"/>
                </a:solidFill>
              </a:rPr>
              <a:t>Learning </a:t>
            </a:r>
            <a:r>
              <a:rPr lang="fr-FR" sz="1400" b="1" dirty="0" err="1">
                <a:solidFill>
                  <a:schemeClr val="bg1"/>
                </a:solidFill>
              </a:rPr>
              <a:t>assessment</a:t>
            </a:r>
            <a:endParaRPr lang="fr-FR" sz="1400" b="1" dirty="0">
              <a:solidFill>
                <a:schemeClr val="bg1"/>
              </a:solidFill>
            </a:endParaRPr>
          </a:p>
        </p:txBody>
      </p:sp>
      <p:sp>
        <p:nvSpPr>
          <p:cNvPr id="20" name="TextBox 22">
            <a:extLst>
              <a:ext uri="{FF2B5EF4-FFF2-40B4-BE49-F238E27FC236}">
                <a16:creationId xmlns:a16="http://schemas.microsoft.com/office/drawing/2014/main" id="{CC301FAD-F45D-68F1-9F97-EE2558DF495D}"/>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p>
        </p:txBody>
      </p:sp>
      <p:sp>
        <p:nvSpPr>
          <p:cNvPr id="25" name="TextBox 30">
            <a:extLst>
              <a:ext uri="{FF2B5EF4-FFF2-40B4-BE49-F238E27FC236}">
                <a16:creationId xmlns:a16="http://schemas.microsoft.com/office/drawing/2014/main" id="{BE712E92-E736-7C21-0B68-4CC179A65BB2}"/>
              </a:ext>
            </a:extLst>
          </p:cNvPr>
          <p:cNvSpPr txBox="1"/>
          <p:nvPr/>
        </p:nvSpPr>
        <p:spPr>
          <a:xfrm>
            <a:off x="4050741" y="4911255"/>
            <a:ext cx="5564931" cy="307777"/>
          </a:xfrm>
          <a:prstGeom prst="rect">
            <a:avLst/>
          </a:prstGeom>
          <a:noFill/>
        </p:spPr>
        <p:txBody>
          <a:bodyPr wrap="square">
            <a:spAutoFit/>
          </a:bodyPr>
          <a:lstStyle/>
          <a:p>
            <a:r>
              <a:rPr lang="fr-FR" sz="1400" b="1" dirty="0">
                <a:solidFill>
                  <a:schemeClr val="bg1"/>
                </a:solidFill>
              </a:rPr>
              <a:t>Conclusion</a:t>
            </a:r>
          </a:p>
        </p:txBody>
      </p:sp>
      <p:sp>
        <p:nvSpPr>
          <p:cNvPr id="29" name="TextBox 22">
            <a:extLst>
              <a:ext uri="{FF2B5EF4-FFF2-40B4-BE49-F238E27FC236}">
                <a16:creationId xmlns:a16="http://schemas.microsoft.com/office/drawing/2014/main" id="{4CAD654D-380B-0F05-F9DE-1F24ED8D45C6}"/>
              </a:ext>
            </a:extLst>
          </p:cNvPr>
          <p:cNvSpPr txBox="1"/>
          <p:nvPr/>
        </p:nvSpPr>
        <p:spPr>
          <a:xfrm>
            <a:off x="4074801" y="4107656"/>
            <a:ext cx="5564931" cy="307777"/>
          </a:xfrm>
          <a:prstGeom prst="rect">
            <a:avLst/>
          </a:prstGeom>
          <a:noFill/>
        </p:spPr>
        <p:txBody>
          <a:bodyPr wrap="square">
            <a:spAutoFit/>
          </a:bodyPr>
          <a:lstStyle/>
          <a:p>
            <a:r>
              <a:rPr lang="fr-FR" sz="1400" b="1" dirty="0" err="1">
                <a:solidFill>
                  <a:schemeClr val="bg1"/>
                </a:solidFill>
              </a:rPr>
              <a:t>Implementing</a:t>
            </a:r>
            <a:r>
              <a:rPr lang="fr-FR" sz="1400" b="1" dirty="0">
                <a:solidFill>
                  <a:schemeClr val="bg1"/>
                </a:solidFill>
              </a:rPr>
              <a:t> </a:t>
            </a:r>
            <a:r>
              <a:rPr lang="fr-FR" sz="1400" b="1" dirty="0" err="1">
                <a:solidFill>
                  <a:schemeClr val="bg1"/>
                </a:solidFill>
              </a:rPr>
              <a:t>your</a:t>
            </a:r>
            <a:r>
              <a:rPr lang="fr-FR" sz="1400" b="1" dirty="0">
                <a:solidFill>
                  <a:schemeClr val="bg1"/>
                </a:solidFill>
              </a:rPr>
              <a:t> </a:t>
            </a:r>
            <a:r>
              <a:rPr lang="fr-FR" sz="1400" b="1" dirty="0" err="1">
                <a:solidFill>
                  <a:schemeClr val="bg1"/>
                </a:solidFill>
              </a:rPr>
              <a:t>retention</a:t>
            </a:r>
            <a:r>
              <a:rPr lang="fr-FR" sz="1400" b="1" dirty="0">
                <a:solidFill>
                  <a:schemeClr val="bg1"/>
                </a:solidFill>
              </a:rPr>
              <a:t> </a:t>
            </a:r>
            <a:r>
              <a:rPr lang="fr-FR" sz="1400" b="1" dirty="0" err="1">
                <a:solidFill>
                  <a:schemeClr val="bg1"/>
                </a:solidFill>
              </a:rPr>
              <a:t>strategy</a:t>
            </a:r>
            <a:endParaRPr lang="fr-FR" sz="1400" b="1" dirty="0">
              <a:solidFill>
                <a:schemeClr val="bg1"/>
              </a:solidFill>
            </a:endParaRPr>
          </a:p>
        </p:txBody>
      </p:sp>
      <p:sp>
        <p:nvSpPr>
          <p:cNvPr id="33" name="TextBox 30">
            <a:extLst>
              <a:ext uri="{FF2B5EF4-FFF2-40B4-BE49-F238E27FC236}">
                <a16:creationId xmlns:a16="http://schemas.microsoft.com/office/drawing/2014/main" id="{7EEA5EE4-B8FB-F7B8-B921-B665AC5EE1C7}"/>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p>
        </p:txBody>
      </p:sp>
    </p:spTree>
    <p:custDataLst>
      <p:tags r:id="rId1"/>
    </p:custDataLst>
    <p:extLst>
      <p:ext uri="{BB962C8B-B14F-4D97-AF65-F5344CB8AC3E}">
        <p14:creationId xmlns:p14="http://schemas.microsoft.com/office/powerpoint/2010/main" val="2441162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74BA2AA-AE1C-E946-BE11-1F015F5CD64A}"/>
              </a:ext>
            </a:extLst>
          </p:cNvPr>
          <p:cNvSpPr txBox="1"/>
          <p:nvPr/>
        </p:nvSpPr>
        <p:spPr>
          <a:xfrm>
            <a:off x="2449274" y="1640198"/>
            <a:ext cx="9047640"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Encode Sans" pitchFamily="2" charset="0"/>
              </a:rPr>
              <a:t>This is when you can measure how effective your customer retention activities have been, and if they end up into vehicle renewal within your Brand, together with financing and services.</a:t>
            </a:r>
            <a:endParaRPr lang="fr-FR" dirty="0">
              <a:latin typeface="Encode Sans" pitchFamily="2" charset="0"/>
            </a:endParaRPr>
          </a:p>
        </p:txBody>
      </p:sp>
      <p:sp>
        <p:nvSpPr>
          <p:cNvPr id="5" name="Subtitle 3">
            <a:extLst>
              <a:ext uri="{FF2B5EF4-FFF2-40B4-BE49-F238E27FC236}">
                <a16:creationId xmlns:a16="http://schemas.microsoft.com/office/drawing/2014/main" id="{FA35833A-8FAC-7F48-8A21-ACCE14CDBE21}"/>
              </a:ext>
            </a:extLst>
          </p:cNvPr>
          <p:cNvSpPr txBox="1">
            <a:spLocks/>
          </p:cNvSpPr>
          <p:nvPr/>
        </p:nvSpPr>
        <p:spPr>
          <a:xfrm>
            <a:off x="288834" y="976403"/>
            <a:ext cx="12738907" cy="340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243782"/>
                </a:solidFill>
                <a:latin typeface="Encode Sans" pitchFamily="2" charset="0"/>
              </a:rPr>
              <a:t>End of contract: a moment of truth in the customer journey</a:t>
            </a:r>
            <a:endParaRPr lang="fr-FR" sz="2000" b="1" strike="sngStrike" dirty="0">
              <a:solidFill>
                <a:srgbClr val="243782"/>
              </a:solidFill>
              <a:latin typeface="Encode Sans" pitchFamily="2" charset="0"/>
            </a:endParaRPr>
          </a:p>
        </p:txBody>
      </p:sp>
      <p:pic>
        <p:nvPicPr>
          <p:cNvPr id="6" name="Picture 2" descr="RÃ©sultat de recherche d'images pour &quot;icone renouvellement&quot;">
            <a:extLst>
              <a:ext uri="{FF2B5EF4-FFF2-40B4-BE49-F238E27FC236}">
                <a16:creationId xmlns:a16="http://schemas.microsoft.com/office/drawing/2014/main" id="{048164B4-F104-3243-B92A-5B5507B91C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5" y="1535203"/>
            <a:ext cx="1446635" cy="1446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8">
            <a:extLst>
              <a:ext uri="{FF2B5EF4-FFF2-40B4-BE49-F238E27FC236}">
                <a16:creationId xmlns:a16="http://schemas.microsoft.com/office/drawing/2014/main" id="{9F41F3E7-4BFF-0E46-8095-FD69B74110E5}"/>
              </a:ext>
            </a:extLst>
          </p:cNvPr>
          <p:cNvSpPr/>
          <p:nvPr/>
        </p:nvSpPr>
        <p:spPr>
          <a:xfrm>
            <a:off x="2224706" y="4358529"/>
            <a:ext cx="2170314" cy="573617"/>
          </a:xfrm>
          <a:prstGeom prst="round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Rectangle 8">
            <a:extLst>
              <a:ext uri="{FF2B5EF4-FFF2-40B4-BE49-F238E27FC236}">
                <a16:creationId xmlns:a16="http://schemas.microsoft.com/office/drawing/2014/main" id="{AD0D3271-1693-AC43-B616-192D9626DCDE}"/>
              </a:ext>
            </a:extLst>
          </p:cNvPr>
          <p:cNvSpPr/>
          <p:nvPr/>
        </p:nvSpPr>
        <p:spPr>
          <a:xfrm>
            <a:off x="2331385" y="4472070"/>
            <a:ext cx="1662016" cy="369332"/>
          </a:xfrm>
          <a:prstGeom prst="rect">
            <a:avLst/>
          </a:prstGeom>
        </p:spPr>
        <p:txBody>
          <a:bodyPr wrap="square">
            <a:spAutoFit/>
          </a:bodyPr>
          <a:lstStyle/>
          <a:p>
            <a:r>
              <a:rPr lang="it-IT" sz="1800" dirty="0">
                <a:solidFill>
                  <a:srgbClr val="FFFFFF"/>
                </a:solidFill>
                <a:latin typeface="Encode Sans Condensed" pitchFamily="2" charset="0"/>
              </a:rPr>
              <a:t>YOUR ACTION</a:t>
            </a:r>
            <a:endParaRPr lang="it-IT" sz="1800" dirty="0">
              <a:solidFill>
                <a:prstClr val="black"/>
              </a:solidFill>
              <a:latin typeface="Microsoft Sans Serif" panose="020B0604020202020204" pitchFamily="34" charset="0"/>
            </a:endParaRPr>
          </a:p>
        </p:txBody>
      </p:sp>
      <p:pic>
        <p:nvPicPr>
          <p:cNvPr id="13" name="Picture 4" descr="Cinema Klapper Film Ding Video Gerät Klappern Schwarzes Icon Action Studio  EPS 10 Vektor Abbildung - Illustration von schwarzes, abbildung: 157846269">
            <a:extLst>
              <a:ext uri="{FF2B5EF4-FFF2-40B4-BE49-F238E27FC236}">
                <a16:creationId xmlns:a16="http://schemas.microsoft.com/office/drawing/2014/main" id="{70D6A397-CB3A-4BF8-B786-06EB16865E5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9250" y1="39250" x2="29250" y2="39250"/>
                        <a14:foregroundMark x1="44875" y1="33500" x2="44875" y2="33500"/>
                        <a14:foregroundMark x1="58875" y1="29000" x2="58875" y2="29000"/>
                        <a14:foregroundMark x1="72750" y1="22375" x2="72750" y2="22375"/>
                        <a14:foregroundMark x1="78500" y1="45750" x2="78500" y2="45750"/>
                        <a14:foregroundMark x1="61625" y1="47000" x2="61625" y2="47000"/>
                        <a14:foregroundMark x1="48375" y1="46750" x2="48375" y2="46750"/>
                        <a14:foregroundMark x1="48625" y1="67000" x2="48625" y2="67000"/>
                      </a14:backgroundRemoval>
                    </a14:imgEffect>
                  </a14:imgLayer>
                </a14:imgProps>
              </a:ext>
              <a:ext uri="{28A0092B-C50C-407E-A947-70E740481C1C}">
                <a14:useLocalDpi xmlns:a14="http://schemas.microsoft.com/office/drawing/2010/main" val="0"/>
              </a:ext>
            </a:extLst>
          </a:blip>
          <a:srcRect/>
          <a:stretch>
            <a:fillRect/>
          </a:stretch>
        </p:blipFill>
        <p:spPr bwMode="auto">
          <a:xfrm>
            <a:off x="26633" y="3139330"/>
            <a:ext cx="2438398" cy="2438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8F250B-EC87-458A-88D9-1E88AD08BAE8}"/>
              </a:ext>
            </a:extLst>
          </p:cNvPr>
          <p:cNvPicPr>
            <a:picLocks noChangeAspect="1"/>
          </p:cNvPicPr>
          <p:nvPr/>
        </p:nvPicPr>
        <p:blipFill>
          <a:blip r:embed="rId7"/>
          <a:stretch>
            <a:fillRect/>
          </a:stretch>
        </p:blipFill>
        <p:spPr>
          <a:xfrm>
            <a:off x="3993401" y="4506108"/>
            <a:ext cx="342948" cy="323895"/>
          </a:xfrm>
          <a:prstGeom prst="rect">
            <a:avLst/>
          </a:prstGeom>
        </p:spPr>
      </p:pic>
      <p:sp>
        <p:nvSpPr>
          <p:cNvPr id="12" name="Title 1">
            <a:extLst>
              <a:ext uri="{FF2B5EF4-FFF2-40B4-BE49-F238E27FC236}">
                <a16:creationId xmlns:a16="http://schemas.microsoft.com/office/drawing/2014/main" id="{22AB9814-39CD-568D-0E2F-359ED18FBDFB}"/>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What's at stake at the end of the contract</a:t>
            </a:r>
            <a:endParaRPr lang="fr-FR" b="1" dirty="0">
              <a:latin typeface="Encode Sans" pitchFamily="2" charset="0"/>
            </a:endParaRPr>
          </a:p>
        </p:txBody>
      </p:sp>
      <p:sp>
        <p:nvSpPr>
          <p:cNvPr id="16" name="TextBox 16">
            <a:extLst>
              <a:ext uri="{FF2B5EF4-FFF2-40B4-BE49-F238E27FC236}">
                <a16:creationId xmlns:a16="http://schemas.microsoft.com/office/drawing/2014/main" id="{98EC9EEB-367F-F1F3-E259-8D85DC49EE4E}"/>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Tree>
    <p:custDataLst>
      <p:tags r:id="rId1"/>
    </p:custDataLst>
    <p:extLst>
      <p:ext uri="{BB962C8B-B14F-4D97-AF65-F5344CB8AC3E}">
        <p14:creationId xmlns:p14="http://schemas.microsoft.com/office/powerpoint/2010/main" val="336206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Ã©sultat de recherche d'images pour &quot;icone renouvellement&quot;">
            <a:extLst>
              <a:ext uri="{FF2B5EF4-FFF2-40B4-BE49-F238E27FC236}">
                <a16:creationId xmlns:a16="http://schemas.microsoft.com/office/drawing/2014/main" id="{048164B4-F104-3243-B92A-5B5507B91C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15" y="1535203"/>
            <a:ext cx="1446635" cy="14466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8">
            <a:extLst>
              <a:ext uri="{FF2B5EF4-FFF2-40B4-BE49-F238E27FC236}">
                <a16:creationId xmlns:a16="http://schemas.microsoft.com/office/drawing/2014/main" id="{9F41F3E7-4BFF-0E46-8095-FD69B74110E5}"/>
              </a:ext>
            </a:extLst>
          </p:cNvPr>
          <p:cNvSpPr/>
          <p:nvPr/>
        </p:nvSpPr>
        <p:spPr>
          <a:xfrm>
            <a:off x="2224706" y="4358529"/>
            <a:ext cx="2170314" cy="573617"/>
          </a:xfrm>
          <a:prstGeom prst="round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9" name="Rectangle 8">
            <a:extLst>
              <a:ext uri="{FF2B5EF4-FFF2-40B4-BE49-F238E27FC236}">
                <a16:creationId xmlns:a16="http://schemas.microsoft.com/office/drawing/2014/main" id="{AD0D3271-1693-AC43-B616-192D9626DCDE}"/>
              </a:ext>
            </a:extLst>
          </p:cNvPr>
          <p:cNvSpPr/>
          <p:nvPr/>
        </p:nvSpPr>
        <p:spPr>
          <a:xfrm>
            <a:off x="2331385" y="4472070"/>
            <a:ext cx="1662016" cy="369332"/>
          </a:xfrm>
          <a:prstGeom prst="rect">
            <a:avLst/>
          </a:prstGeom>
        </p:spPr>
        <p:txBody>
          <a:bodyPr wrap="square">
            <a:spAutoFit/>
          </a:bodyPr>
          <a:lstStyle/>
          <a:p>
            <a:r>
              <a:rPr lang="it-IT" sz="1800" dirty="0">
                <a:solidFill>
                  <a:srgbClr val="FFFFFF"/>
                </a:solidFill>
                <a:latin typeface="Encode Sans Condensed" pitchFamily="2" charset="0"/>
              </a:rPr>
              <a:t>YOUR ACTION</a:t>
            </a:r>
            <a:endParaRPr lang="it-IT" sz="1800" dirty="0">
              <a:solidFill>
                <a:prstClr val="black"/>
              </a:solidFill>
              <a:latin typeface="Microsoft Sans Serif" panose="020B0604020202020204" pitchFamily="34" charset="0"/>
            </a:endParaRPr>
          </a:p>
        </p:txBody>
      </p:sp>
      <p:pic>
        <p:nvPicPr>
          <p:cNvPr id="13" name="Picture 4" descr="Cinema Klapper Film Ding Video Gerät Klappern Schwarzes Icon Action Studio  EPS 10 Vektor Abbildung - Illustration von schwarzes, abbildung: 157846269">
            <a:extLst>
              <a:ext uri="{FF2B5EF4-FFF2-40B4-BE49-F238E27FC236}">
                <a16:creationId xmlns:a16="http://schemas.microsoft.com/office/drawing/2014/main" id="{70D6A397-CB3A-4BF8-B786-06EB16865E54}"/>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9250" y1="39250" x2="29250" y2="39250"/>
                        <a14:foregroundMark x1="44875" y1="33500" x2="44875" y2="33500"/>
                        <a14:foregroundMark x1="58875" y1="29000" x2="58875" y2="29000"/>
                        <a14:foregroundMark x1="72750" y1="22375" x2="72750" y2="22375"/>
                        <a14:foregroundMark x1="78500" y1="45750" x2="78500" y2="45750"/>
                        <a14:foregroundMark x1="61625" y1="47000" x2="61625" y2="47000"/>
                        <a14:foregroundMark x1="48375" y1="46750" x2="48375" y2="46750"/>
                        <a14:foregroundMark x1="48625" y1="67000" x2="48625" y2="67000"/>
                      </a14:backgroundRemoval>
                    </a14:imgEffect>
                  </a14:imgLayer>
                </a14:imgProps>
              </a:ext>
              <a:ext uri="{28A0092B-C50C-407E-A947-70E740481C1C}">
                <a14:useLocalDpi xmlns:a14="http://schemas.microsoft.com/office/drawing/2010/main" val="0"/>
              </a:ext>
            </a:extLst>
          </a:blip>
          <a:srcRect/>
          <a:stretch>
            <a:fillRect/>
          </a:stretch>
        </p:blipFill>
        <p:spPr bwMode="auto">
          <a:xfrm>
            <a:off x="26633" y="3139330"/>
            <a:ext cx="2438398" cy="24383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8F250B-EC87-458A-88D9-1E88AD08BAE8}"/>
              </a:ext>
            </a:extLst>
          </p:cNvPr>
          <p:cNvPicPr>
            <a:picLocks noChangeAspect="1"/>
          </p:cNvPicPr>
          <p:nvPr/>
        </p:nvPicPr>
        <p:blipFill>
          <a:blip r:embed="rId7"/>
          <a:stretch>
            <a:fillRect/>
          </a:stretch>
        </p:blipFill>
        <p:spPr>
          <a:xfrm>
            <a:off x="3993401" y="4506108"/>
            <a:ext cx="342948" cy="323895"/>
          </a:xfrm>
          <a:prstGeom prst="rect">
            <a:avLst/>
          </a:prstGeom>
        </p:spPr>
      </p:pic>
      <p:sp>
        <p:nvSpPr>
          <p:cNvPr id="12" name="Title 1">
            <a:extLst>
              <a:ext uri="{FF2B5EF4-FFF2-40B4-BE49-F238E27FC236}">
                <a16:creationId xmlns:a16="http://schemas.microsoft.com/office/drawing/2014/main" id="{22AB9814-39CD-568D-0E2F-359ED18FBDFB}"/>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What's at stake at the end of the contract</a:t>
            </a:r>
            <a:endParaRPr lang="fr-FR" b="1" dirty="0">
              <a:latin typeface="Encode Sans" pitchFamily="2" charset="0"/>
            </a:endParaRPr>
          </a:p>
        </p:txBody>
      </p:sp>
      <p:sp>
        <p:nvSpPr>
          <p:cNvPr id="3" name="Rectangle 11">
            <a:extLst>
              <a:ext uri="{FF2B5EF4-FFF2-40B4-BE49-F238E27FC236}">
                <a16:creationId xmlns:a16="http://schemas.microsoft.com/office/drawing/2014/main" id="{A966FC07-6479-C3E6-D90D-B95799E296BE}"/>
              </a:ext>
            </a:extLst>
          </p:cNvPr>
          <p:cNvSpPr/>
          <p:nvPr/>
        </p:nvSpPr>
        <p:spPr>
          <a:xfrm>
            <a:off x="-8632" y="738372"/>
            <a:ext cx="12192000" cy="5458691"/>
          </a:xfrm>
          <a:prstGeom prst="rect">
            <a:avLst/>
          </a:prstGeom>
          <a:solidFill>
            <a:schemeClr val="tx1">
              <a:lumMod val="75000"/>
              <a:lumOff val="25000"/>
              <a:alpha val="6980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52BFFEF9-8904-1C42-3968-F9FDA9BA0135}"/>
              </a:ext>
            </a:extLst>
          </p:cNvPr>
          <p:cNvSpPr/>
          <p:nvPr/>
        </p:nvSpPr>
        <p:spPr>
          <a:xfrm>
            <a:off x="3619500" y="3360263"/>
            <a:ext cx="8307457" cy="2308324"/>
          </a:xfrm>
          <a:prstGeom prst="rect">
            <a:avLst/>
          </a:prstGeom>
          <a:solidFill>
            <a:schemeClr val="bg1"/>
          </a:solidFill>
          <a:ln w="38100">
            <a:solidFill>
              <a:srgbClr val="243782"/>
            </a:solidFill>
          </a:ln>
        </p:spPr>
        <p:txBody>
          <a:bodyPr wrap="square">
            <a:spAutoFit/>
          </a:bodyPr>
          <a:lstStyle/>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a:p>
            <a:pPr marL="176213" lvl="1" indent="-176213">
              <a:buClr>
                <a:schemeClr val="accent1">
                  <a:lumMod val="60000"/>
                  <a:lumOff val="40000"/>
                </a:schemeClr>
              </a:buClr>
              <a:buFont typeface="Arial" panose="020B0604020202020204" pitchFamily="34" charset="0"/>
              <a:buChar char="•"/>
            </a:pPr>
            <a:endParaRPr lang="fr-FR" sz="1200" dirty="0"/>
          </a:p>
        </p:txBody>
      </p:sp>
      <p:sp>
        <p:nvSpPr>
          <p:cNvPr id="15" name="TextBox 2">
            <a:extLst>
              <a:ext uri="{FF2B5EF4-FFF2-40B4-BE49-F238E27FC236}">
                <a16:creationId xmlns:a16="http://schemas.microsoft.com/office/drawing/2014/main" id="{A37F373C-318A-DB07-764E-CA79A640D30E}"/>
              </a:ext>
            </a:extLst>
          </p:cNvPr>
          <p:cNvSpPr txBox="1"/>
          <p:nvPr/>
        </p:nvSpPr>
        <p:spPr>
          <a:xfrm>
            <a:off x="11587991" y="3348389"/>
            <a:ext cx="314325" cy="369332"/>
          </a:xfrm>
          <a:prstGeom prst="rect">
            <a:avLst/>
          </a:prstGeom>
          <a:noFill/>
        </p:spPr>
        <p:txBody>
          <a:bodyPr wrap="square" rtlCol="0">
            <a:spAutoFit/>
          </a:bodyPr>
          <a:lstStyle/>
          <a:p>
            <a:r>
              <a:rPr lang="fr-BE" dirty="0"/>
              <a:t>X</a:t>
            </a:r>
            <a:endParaRPr lang="en-US" dirty="0"/>
          </a:p>
        </p:txBody>
      </p:sp>
      <p:sp>
        <p:nvSpPr>
          <p:cNvPr id="18" name="TextBox 16">
            <a:extLst>
              <a:ext uri="{FF2B5EF4-FFF2-40B4-BE49-F238E27FC236}">
                <a16:creationId xmlns:a16="http://schemas.microsoft.com/office/drawing/2014/main" id="{2DE935CE-409E-4F0A-585C-8DF71F21BCB9}"/>
              </a:ext>
            </a:extLst>
          </p:cNvPr>
          <p:cNvSpPr txBox="1"/>
          <p:nvPr/>
        </p:nvSpPr>
        <p:spPr>
          <a:xfrm>
            <a:off x="5230053" y="3454070"/>
            <a:ext cx="6515100" cy="2123658"/>
          </a:xfrm>
          <a:prstGeom prst="rect">
            <a:avLst/>
          </a:prstGeom>
          <a:noFill/>
        </p:spPr>
        <p:txBody>
          <a:bodyPr wrap="square">
            <a:spAutoFit/>
          </a:bodyPr>
          <a:lstStyle/>
          <a:p>
            <a:pPr marL="176213" lvl="1" indent="-176213">
              <a:buClr>
                <a:schemeClr val="accent1">
                  <a:lumMod val="60000"/>
                  <a:lumOff val="40000"/>
                </a:schemeClr>
              </a:buClr>
              <a:buFont typeface="Arial" panose="020B0604020202020204" pitchFamily="34" charset="0"/>
              <a:buChar char="•"/>
            </a:pPr>
            <a:r>
              <a:rPr lang="en-GB" sz="1200" dirty="0">
                <a:latin typeface="Encode Sans" pitchFamily="2" charset="0"/>
              </a:rPr>
              <a:t>For customers on credit / financial lease / operational lease, check and keep up to date: </a:t>
            </a:r>
          </a:p>
          <a:p>
            <a:pPr marL="633413" lvl="2" indent="-176213">
              <a:buClr>
                <a:schemeClr val="accent1">
                  <a:lumMod val="60000"/>
                  <a:lumOff val="40000"/>
                </a:schemeClr>
              </a:buClr>
              <a:buFont typeface="Arial" panose="020B0604020202020204" pitchFamily="34" charset="0"/>
              <a:buChar char="•"/>
            </a:pPr>
            <a:r>
              <a:rPr lang="en-GB" sz="1200" dirty="0">
                <a:latin typeface="Encode Sans" pitchFamily="2" charset="0"/>
                <a:sym typeface="Wingdings" panose="05000000000000000000" pitchFamily="2" charset="2"/>
              </a:rPr>
              <a:t>Your Customer Relationship Management (CRM) tool</a:t>
            </a:r>
          </a:p>
          <a:p>
            <a:pPr marL="633413" lvl="2" indent="-176213">
              <a:buClr>
                <a:schemeClr val="accent1">
                  <a:lumMod val="60000"/>
                  <a:lumOff val="40000"/>
                </a:schemeClr>
              </a:buClr>
              <a:buFont typeface="Arial" panose="020B0604020202020204" pitchFamily="34" charset="0"/>
              <a:buChar char="•"/>
            </a:pPr>
            <a:r>
              <a:rPr lang="en-GB" sz="1200" dirty="0">
                <a:latin typeface="Encode Sans" pitchFamily="2" charset="0"/>
                <a:sym typeface="Wingdings" panose="05000000000000000000" pitchFamily="2" charset="2"/>
              </a:rPr>
              <a:t>Your contract management apps.</a:t>
            </a:r>
          </a:p>
          <a:p>
            <a:pPr marL="176213" lvl="1" indent="-176213">
              <a:buClr>
                <a:schemeClr val="accent1">
                  <a:lumMod val="60000"/>
                  <a:lumOff val="40000"/>
                </a:schemeClr>
              </a:buClr>
            </a:pPr>
            <a:endParaRPr lang="en-GB" sz="1200" dirty="0">
              <a:latin typeface="Encode Sans" pitchFamily="2" charset="0"/>
            </a:endParaRPr>
          </a:p>
          <a:p>
            <a:pPr marL="176213" lvl="1" indent="-176213">
              <a:buClr>
                <a:schemeClr val="accent1">
                  <a:lumMod val="60000"/>
                  <a:lumOff val="40000"/>
                </a:schemeClr>
              </a:buClr>
              <a:buFont typeface="Arial" panose="020B0604020202020204" pitchFamily="34" charset="0"/>
              <a:buChar char="•"/>
            </a:pPr>
            <a:r>
              <a:rPr lang="en-GB" sz="1200" dirty="0">
                <a:latin typeface="Encode Sans" pitchFamily="2" charset="0"/>
              </a:rPr>
              <a:t>Get in touch with your B2B customers on average </a:t>
            </a:r>
            <a:r>
              <a:rPr lang="en-GB" sz="1200" b="1" dirty="0">
                <a:latin typeface="Encode Sans" pitchFamily="2" charset="0"/>
              </a:rPr>
              <a:t>6 months </a:t>
            </a:r>
            <a:r>
              <a:rPr lang="en-GB" sz="1200" dirty="0">
                <a:latin typeface="Encode Sans" pitchFamily="2" charset="0"/>
              </a:rPr>
              <a:t>before their contract is due to end. Schedule calendar alerts. </a:t>
            </a:r>
          </a:p>
          <a:p>
            <a:pPr marL="176213" lvl="2" indent="-176213">
              <a:buClr>
                <a:schemeClr val="accent1">
                  <a:lumMod val="60000"/>
                  <a:lumOff val="40000"/>
                </a:schemeClr>
              </a:buClr>
              <a:buFont typeface="Arial" panose="020B0604020202020204" pitchFamily="34" charset="0"/>
              <a:buChar char="•"/>
            </a:pPr>
            <a:r>
              <a:rPr lang="en-GB" sz="1200" dirty="0">
                <a:latin typeface="Encode Sans" pitchFamily="2" charset="0"/>
                <a:sym typeface="Wingdings" panose="05000000000000000000" pitchFamily="2" charset="2"/>
              </a:rPr>
              <a:t>Organise pre-handover appointments (maintenance included in the contract, tyres and/or bodywork). Pay attention to operational lease customers: they are highly sensitive to re-invoicing of refurbishment costs. You need to have informed them of how these fees are set when they cho</a:t>
            </a:r>
            <a:r>
              <a:rPr lang="en-GB" sz="1200" strike="sngStrike" dirty="0">
                <a:latin typeface="Encode Sans" pitchFamily="2" charset="0"/>
                <a:sym typeface="Wingdings" panose="05000000000000000000" pitchFamily="2" charset="2"/>
              </a:rPr>
              <a:t>o</a:t>
            </a:r>
            <a:r>
              <a:rPr lang="en-GB" sz="1200" dirty="0">
                <a:latin typeface="Encode Sans" pitchFamily="2" charset="0"/>
                <a:sym typeface="Wingdings" panose="05000000000000000000" pitchFamily="2" charset="2"/>
              </a:rPr>
              <a:t>se a financing scheme.</a:t>
            </a:r>
          </a:p>
          <a:p>
            <a:pPr marL="176213" lvl="2" indent="-176213">
              <a:buClr>
                <a:schemeClr val="accent1">
                  <a:lumMod val="60000"/>
                  <a:lumOff val="40000"/>
                </a:schemeClr>
              </a:buClr>
              <a:buFont typeface="Arial" panose="020B0604020202020204" pitchFamily="34" charset="0"/>
              <a:buChar char="•"/>
            </a:pPr>
            <a:r>
              <a:rPr lang="en-GB" sz="1200" dirty="0">
                <a:latin typeface="Encode Sans" pitchFamily="2" charset="0"/>
              </a:rPr>
              <a:t>Powerful digital tools are available to help you with this task. </a:t>
            </a:r>
          </a:p>
        </p:txBody>
      </p:sp>
      <p:pic>
        <p:nvPicPr>
          <p:cNvPr id="20" name="Picture 4" descr="Cinema Klapper Film Ding Video Gerät Klappern Schwarzes Icon Action Studio  EPS 10 Vektor Abbildung - Illustration von schwarzes, abbildung: 157846269">
            <a:extLst>
              <a:ext uri="{FF2B5EF4-FFF2-40B4-BE49-F238E27FC236}">
                <a16:creationId xmlns:a16="http://schemas.microsoft.com/office/drawing/2014/main" id="{95BC2837-CB23-0E0F-D547-B9BE4599A72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29250" y1="39250" x2="29250" y2="39250"/>
                        <a14:foregroundMark x1="44875" y1="33500" x2="44875" y2="33500"/>
                        <a14:foregroundMark x1="58875" y1="29000" x2="58875" y2="29000"/>
                        <a14:foregroundMark x1="72750" y1="22375" x2="72750" y2="22375"/>
                        <a14:foregroundMark x1="78500" y1="45750" x2="78500" y2="45750"/>
                        <a14:foregroundMark x1="61625" y1="47000" x2="61625" y2="47000"/>
                        <a14:foregroundMark x1="48375" y1="46750" x2="48375" y2="46750"/>
                        <a14:foregroundMark x1="48625" y1="67000" x2="48625" y2="67000"/>
                      </a14:backgroundRemoval>
                    </a14:imgEffect>
                  </a14:imgLayer>
                </a14:imgProps>
              </a:ext>
              <a:ext uri="{28A0092B-C50C-407E-A947-70E740481C1C}">
                <a14:useLocalDpi xmlns:a14="http://schemas.microsoft.com/office/drawing/2010/main" val="0"/>
              </a:ext>
            </a:extLst>
          </a:blip>
          <a:srcRect/>
          <a:stretch>
            <a:fillRect/>
          </a:stretch>
        </p:blipFill>
        <p:spPr bwMode="auto">
          <a:xfrm>
            <a:off x="3619500" y="3348389"/>
            <a:ext cx="1695157" cy="16951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6">
            <a:extLst>
              <a:ext uri="{FF2B5EF4-FFF2-40B4-BE49-F238E27FC236}">
                <a16:creationId xmlns:a16="http://schemas.microsoft.com/office/drawing/2014/main" id="{4EF6D2EB-BCA5-19F0-F33E-29E129A02CE8}"/>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10" name="ZoneTexte 3">
            <a:extLst>
              <a:ext uri="{FF2B5EF4-FFF2-40B4-BE49-F238E27FC236}">
                <a16:creationId xmlns:a16="http://schemas.microsoft.com/office/drawing/2014/main" id="{50160C1C-4768-34FF-8906-78B9911F7719}"/>
              </a:ext>
            </a:extLst>
          </p:cNvPr>
          <p:cNvSpPr txBox="1"/>
          <p:nvPr/>
        </p:nvSpPr>
        <p:spPr>
          <a:xfrm>
            <a:off x="2449274" y="1640198"/>
            <a:ext cx="9047640"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Encode Sans" pitchFamily="2" charset="0"/>
              </a:rPr>
              <a:t>This is when you can measure how effective your customer retention activities have been, and if they end up into vehicle renewal within your Brand, together with financing and services.</a:t>
            </a:r>
            <a:endParaRPr lang="fr-FR" dirty="0">
              <a:latin typeface="Encode Sans" pitchFamily="2" charset="0"/>
            </a:endParaRPr>
          </a:p>
        </p:txBody>
      </p:sp>
      <p:sp>
        <p:nvSpPr>
          <p:cNvPr id="14" name="Subtitle 3">
            <a:extLst>
              <a:ext uri="{FF2B5EF4-FFF2-40B4-BE49-F238E27FC236}">
                <a16:creationId xmlns:a16="http://schemas.microsoft.com/office/drawing/2014/main" id="{183258BA-E1A0-CDAD-BC82-7BA1D94D21B1}"/>
              </a:ext>
            </a:extLst>
          </p:cNvPr>
          <p:cNvSpPr txBox="1">
            <a:spLocks/>
          </p:cNvSpPr>
          <p:nvPr/>
        </p:nvSpPr>
        <p:spPr>
          <a:xfrm>
            <a:off x="288834" y="976403"/>
            <a:ext cx="12738907" cy="3400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243782"/>
                </a:solidFill>
                <a:latin typeface="Encode Sans" pitchFamily="2" charset="0"/>
              </a:rPr>
              <a:t>End of contract: a moment of truth in the customer journey</a:t>
            </a:r>
            <a:endParaRPr lang="fr-FR" sz="2000" b="1" strike="sngStrike" dirty="0">
              <a:solidFill>
                <a:srgbClr val="243782"/>
              </a:solidFill>
              <a:latin typeface="Encode Sans" pitchFamily="2" charset="0"/>
            </a:endParaRPr>
          </a:p>
        </p:txBody>
      </p:sp>
    </p:spTree>
    <p:custDataLst>
      <p:tags r:id="rId1"/>
    </p:custDataLst>
    <p:extLst>
      <p:ext uri="{BB962C8B-B14F-4D97-AF65-F5344CB8AC3E}">
        <p14:creationId xmlns:p14="http://schemas.microsoft.com/office/powerpoint/2010/main" val="4007865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2">
            <a:extLst>
              <a:ext uri="{FF2B5EF4-FFF2-40B4-BE49-F238E27FC236}">
                <a16:creationId xmlns:a16="http://schemas.microsoft.com/office/drawing/2014/main" id="{4001B0B9-D382-E34E-A86D-3C1ED5756853}"/>
              </a:ext>
            </a:extLst>
          </p:cNvPr>
          <p:cNvSpPr/>
          <p:nvPr/>
        </p:nvSpPr>
        <p:spPr>
          <a:xfrm>
            <a:off x="6250971"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3" name="Rectangle: Rounded Corners 22">
            <a:extLst>
              <a:ext uri="{FF2B5EF4-FFF2-40B4-BE49-F238E27FC236}">
                <a16:creationId xmlns:a16="http://schemas.microsoft.com/office/drawing/2014/main" id="{A152FBDD-7455-DD47-BD69-2157F80A0698}"/>
              </a:ext>
            </a:extLst>
          </p:cNvPr>
          <p:cNvSpPr/>
          <p:nvPr/>
        </p:nvSpPr>
        <p:spPr>
          <a:xfrm>
            <a:off x="3530371"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4" name="Subtitle 3">
            <a:extLst>
              <a:ext uri="{FF2B5EF4-FFF2-40B4-BE49-F238E27FC236}">
                <a16:creationId xmlns:a16="http://schemas.microsoft.com/office/drawing/2014/main" id="{737EDD22-B154-A04E-BC2C-4A14813475F8}"/>
              </a:ext>
            </a:extLst>
          </p:cNvPr>
          <p:cNvSpPr txBox="1">
            <a:spLocks/>
          </p:cNvSpPr>
          <p:nvPr/>
        </p:nvSpPr>
        <p:spPr>
          <a:xfrm>
            <a:off x="695234" y="925803"/>
            <a:ext cx="8464531" cy="473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000" b="1" dirty="0">
                <a:solidFill>
                  <a:srgbClr val="243782"/>
                </a:solidFill>
                <a:latin typeface="Encode Sans" pitchFamily="2" charset="0"/>
              </a:rPr>
              <a:t>Management</a:t>
            </a:r>
            <a:r>
              <a:rPr lang="fr-BE" sz="2000" b="1" dirty="0">
                <a:latin typeface="Encode Sans" pitchFamily="2" charset="0"/>
              </a:rPr>
              <a:t> </a:t>
            </a:r>
            <a:r>
              <a:rPr lang="fr-BE" sz="2000" b="1" dirty="0" err="1">
                <a:solidFill>
                  <a:srgbClr val="243782"/>
                </a:solidFill>
                <a:latin typeface="Encode Sans" pitchFamily="2" charset="0"/>
              </a:rPr>
              <a:t>tool</a:t>
            </a:r>
            <a:endParaRPr lang="fr-BE" sz="2000" b="1" dirty="0">
              <a:solidFill>
                <a:srgbClr val="243782"/>
              </a:solidFill>
              <a:latin typeface="Encode Sans" pitchFamily="2" charset="0"/>
            </a:endParaRPr>
          </a:p>
        </p:txBody>
      </p:sp>
      <p:sp>
        <p:nvSpPr>
          <p:cNvPr id="5" name="Rectangle: Rounded Corners 10">
            <a:extLst>
              <a:ext uri="{FF2B5EF4-FFF2-40B4-BE49-F238E27FC236}">
                <a16:creationId xmlns:a16="http://schemas.microsoft.com/office/drawing/2014/main" id="{7ED99A60-8463-2C4B-AFD9-E5BACAB66257}"/>
              </a:ext>
            </a:extLst>
          </p:cNvPr>
          <p:cNvSpPr/>
          <p:nvPr/>
        </p:nvSpPr>
        <p:spPr>
          <a:xfrm>
            <a:off x="867882" y="2591415"/>
            <a:ext cx="2364510" cy="2589015"/>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6" name="TextBox 12">
            <a:extLst>
              <a:ext uri="{FF2B5EF4-FFF2-40B4-BE49-F238E27FC236}">
                <a16:creationId xmlns:a16="http://schemas.microsoft.com/office/drawing/2014/main" id="{7D192023-F2A9-B449-83C1-4F37A63CD242}"/>
              </a:ext>
            </a:extLst>
          </p:cNvPr>
          <p:cNvSpPr txBox="1"/>
          <p:nvPr/>
        </p:nvSpPr>
        <p:spPr>
          <a:xfrm>
            <a:off x="1147482" y="4554587"/>
            <a:ext cx="1709062" cy="584775"/>
          </a:xfrm>
          <a:prstGeom prst="rect">
            <a:avLst/>
          </a:prstGeom>
          <a:noFill/>
        </p:spPr>
        <p:txBody>
          <a:bodyPr wrap="square" rtlCol="0">
            <a:spAutoFit/>
          </a:bodyPr>
          <a:lstStyle/>
          <a:p>
            <a:pPr algn="ctr"/>
            <a:r>
              <a:rPr lang="fr-BE" sz="1600" b="1" dirty="0">
                <a:latin typeface="Encode Sans" pitchFamily="2" charset="0"/>
              </a:rPr>
              <a:t>Portfolio management</a:t>
            </a:r>
          </a:p>
        </p:txBody>
      </p:sp>
      <p:sp>
        <p:nvSpPr>
          <p:cNvPr id="7" name="TextBox 15">
            <a:extLst>
              <a:ext uri="{FF2B5EF4-FFF2-40B4-BE49-F238E27FC236}">
                <a16:creationId xmlns:a16="http://schemas.microsoft.com/office/drawing/2014/main" id="{0EBBBC59-A1AC-694A-878C-38EC62F1AACF}"/>
              </a:ext>
            </a:extLst>
          </p:cNvPr>
          <p:cNvSpPr txBox="1"/>
          <p:nvPr/>
        </p:nvSpPr>
        <p:spPr>
          <a:xfrm>
            <a:off x="3881546" y="4677697"/>
            <a:ext cx="1574416" cy="338554"/>
          </a:xfrm>
          <a:prstGeom prst="rect">
            <a:avLst/>
          </a:prstGeom>
          <a:noFill/>
        </p:spPr>
        <p:txBody>
          <a:bodyPr wrap="square" rtlCol="0">
            <a:spAutoFit/>
          </a:bodyPr>
          <a:lstStyle/>
          <a:p>
            <a:pPr algn="ctr"/>
            <a:r>
              <a:rPr lang="fr-BE" sz="1600" b="1" dirty="0">
                <a:latin typeface="Encode Sans" pitchFamily="2" charset="0"/>
              </a:rPr>
              <a:t>Animation</a:t>
            </a:r>
          </a:p>
        </p:txBody>
      </p:sp>
      <p:sp>
        <p:nvSpPr>
          <p:cNvPr id="8" name="TextBox 18">
            <a:extLst>
              <a:ext uri="{FF2B5EF4-FFF2-40B4-BE49-F238E27FC236}">
                <a16:creationId xmlns:a16="http://schemas.microsoft.com/office/drawing/2014/main" id="{259DC752-52FB-E649-A9DE-399CC9A97025}"/>
              </a:ext>
            </a:extLst>
          </p:cNvPr>
          <p:cNvSpPr txBox="1"/>
          <p:nvPr/>
        </p:nvSpPr>
        <p:spPr>
          <a:xfrm>
            <a:off x="6598023" y="4674635"/>
            <a:ext cx="1604853" cy="338554"/>
          </a:xfrm>
          <a:prstGeom prst="rect">
            <a:avLst/>
          </a:prstGeom>
          <a:noFill/>
        </p:spPr>
        <p:txBody>
          <a:bodyPr wrap="square" rtlCol="0">
            <a:spAutoFit/>
          </a:bodyPr>
          <a:lstStyle/>
          <a:p>
            <a:pPr algn="ctr"/>
            <a:r>
              <a:rPr lang="fr-BE" sz="1600" b="1" dirty="0" err="1">
                <a:latin typeface="Encode Sans" pitchFamily="2" charset="0"/>
              </a:rPr>
              <a:t>Reporting</a:t>
            </a:r>
            <a:endParaRPr lang="fr-BE" sz="1600" b="1" dirty="0">
              <a:latin typeface="Encode Sans" pitchFamily="2" charset="0"/>
            </a:endParaRPr>
          </a:p>
        </p:txBody>
      </p:sp>
      <p:pic>
        <p:nvPicPr>
          <p:cNvPr id="12" name="Picture 2" descr="Résultat de recherche d'images pour &quot;icone loupe&quot;">
            <a:extLst>
              <a:ext uri="{FF2B5EF4-FFF2-40B4-BE49-F238E27FC236}">
                <a16:creationId xmlns:a16="http://schemas.microsoft.com/office/drawing/2014/main" id="{A77B55BC-7342-0E4C-9677-C12D17F6C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361"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icone loupe&quot;">
            <a:extLst>
              <a:ext uri="{FF2B5EF4-FFF2-40B4-BE49-F238E27FC236}">
                <a16:creationId xmlns:a16="http://schemas.microsoft.com/office/drawing/2014/main" id="{15C2B5BC-BE9F-B749-B73A-00E1A1036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62" y="4653543"/>
            <a:ext cx="386862" cy="3868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8">
            <a:extLst>
              <a:ext uri="{FF2B5EF4-FFF2-40B4-BE49-F238E27FC236}">
                <a16:creationId xmlns:a16="http://schemas.microsoft.com/office/drawing/2014/main" id="{C3F5969C-A9FA-854C-AAFC-023E2A7D7A5A}"/>
              </a:ext>
            </a:extLst>
          </p:cNvPr>
          <p:cNvSpPr txBox="1"/>
          <p:nvPr/>
        </p:nvSpPr>
        <p:spPr>
          <a:xfrm>
            <a:off x="867882" y="2136806"/>
            <a:ext cx="3441749" cy="307777"/>
          </a:xfrm>
          <a:prstGeom prst="rect">
            <a:avLst/>
          </a:prstGeom>
          <a:noFill/>
        </p:spPr>
        <p:txBody>
          <a:bodyPr wrap="square" rtlCol="0">
            <a:spAutoFit/>
          </a:bodyPr>
          <a:lstStyle/>
          <a:p>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pic>
        <p:nvPicPr>
          <p:cNvPr id="18" name="Image 17">
            <a:extLst>
              <a:ext uri="{FF2B5EF4-FFF2-40B4-BE49-F238E27FC236}">
                <a16:creationId xmlns:a16="http://schemas.microsoft.com/office/drawing/2014/main" id="{A8183940-9D72-1548-A314-15A972329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8959" y="3199010"/>
            <a:ext cx="2241884" cy="1136794"/>
          </a:xfrm>
          <a:prstGeom prst="rect">
            <a:avLst/>
          </a:prstGeom>
        </p:spPr>
      </p:pic>
      <p:pic>
        <p:nvPicPr>
          <p:cNvPr id="22" name="Image 21">
            <a:extLst>
              <a:ext uri="{FF2B5EF4-FFF2-40B4-BE49-F238E27FC236}">
                <a16:creationId xmlns:a16="http://schemas.microsoft.com/office/drawing/2014/main" id="{A4E00786-115A-1F46-98C5-0DDB8A8A1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493" y="3192371"/>
            <a:ext cx="2069855" cy="1142732"/>
          </a:xfrm>
          <a:prstGeom prst="rect">
            <a:avLst/>
          </a:prstGeom>
        </p:spPr>
      </p:pic>
      <p:pic>
        <p:nvPicPr>
          <p:cNvPr id="23" name="Picture 2" descr="Résultat de recherche d'images pour &quot;icone loupe&quot;">
            <a:extLst>
              <a:ext uri="{FF2B5EF4-FFF2-40B4-BE49-F238E27FC236}">
                <a16:creationId xmlns:a16="http://schemas.microsoft.com/office/drawing/2014/main" id="{7CFDC731-709C-DD4C-85B6-9F06476212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3716" y="4650482"/>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descr="Une image contenant texte&#10;&#10;Description générée automatiquement">
            <a:extLst>
              <a:ext uri="{FF2B5EF4-FFF2-40B4-BE49-F238E27FC236}">
                <a16:creationId xmlns:a16="http://schemas.microsoft.com/office/drawing/2014/main" id="{D162E8A0-622D-8A40-8611-81CB391BAC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546" y="2688408"/>
            <a:ext cx="1556954" cy="1930623"/>
          </a:xfrm>
          <a:prstGeom prst="rect">
            <a:avLst/>
          </a:prstGeom>
        </p:spPr>
      </p:pic>
      <p:sp>
        <p:nvSpPr>
          <p:cNvPr id="35" name="Title 1">
            <a:extLst>
              <a:ext uri="{FF2B5EF4-FFF2-40B4-BE49-F238E27FC236}">
                <a16:creationId xmlns:a16="http://schemas.microsoft.com/office/drawing/2014/main" id="{A5E289EE-C0A6-A068-BD4A-ACE3DE3C85A8}"/>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38" name="Rettangolo 37">
            <a:extLst>
              <a:ext uri="{FF2B5EF4-FFF2-40B4-BE49-F238E27FC236}">
                <a16:creationId xmlns:a16="http://schemas.microsoft.com/office/drawing/2014/main" id="{E0258E8E-407A-9D21-0AB8-CD2FF3DF88F3}"/>
              </a:ext>
            </a:extLst>
          </p:cNvPr>
          <p:cNvSpPr/>
          <p:nvPr/>
        </p:nvSpPr>
        <p:spPr>
          <a:xfrm>
            <a:off x="9159765" y="2591415"/>
            <a:ext cx="2673647" cy="2589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latin typeface="Encode Sans" pitchFamily="2" charset="0"/>
              </a:rPr>
              <a:t>Takeaways</a:t>
            </a:r>
            <a:endParaRPr lang="it-IT" b="1" dirty="0">
              <a:latin typeface="Encode Sans" pitchFamily="2" charset="0"/>
            </a:endParaRPr>
          </a:p>
        </p:txBody>
      </p:sp>
      <p:sp>
        <p:nvSpPr>
          <p:cNvPr id="2" name="TextBox 16">
            <a:extLst>
              <a:ext uri="{FF2B5EF4-FFF2-40B4-BE49-F238E27FC236}">
                <a16:creationId xmlns:a16="http://schemas.microsoft.com/office/drawing/2014/main" id="{223C196E-0648-039A-2D0C-FF876BF0E2F4}"/>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9" name="ZoneTexte 8">
            <a:extLst>
              <a:ext uri="{FF2B5EF4-FFF2-40B4-BE49-F238E27FC236}">
                <a16:creationId xmlns:a16="http://schemas.microsoft.com/office/drawing/2014/main" id="{48963235-A3B4-5F6D-29CA-F0A55E75FF2B}"/>
              </a:ext>
            </a:extLst>
          </p:cNvPr>
          <p:cNvSpPr txBox="1"/>
          <p:nvPr/>
        </p:nvSpPr>
        <p:spPr>
          <a:xfrm>
            <a:off x="656624" y="1356281"/>
            <a:ext cx="5575495" cy="369332"/>
          </a:xfrm>
          <a:prstGeom prst="rect">
            <a:avLst/>
          </a:prstGeom>
          <a:noFill/>
        </p:spPr>
        <p:txBody>
          <a:bodyPr wrap="square" rtlCol="0">
            <a:spAutoFit/>
          </a:bodyPr>
          <a:lstStyle/>
          <a:p>
            <a:r>
              <a:rPr lang="en-US" dirty="0">
                <a:latin typeface="Encode Sans" pitchFamily="2" charset="0"/>
              </a:rPr>
              <a:t>The contract management tool has three features:   </a:t>
            </a:r>
            <a:endParaRPr lang="en-GB" dirty="0">
              <a:latin typeface="Encode Sans" pitchFamily="2" charset="0"/>
            </a:endParaRPr>
          </a:p>
        </p:txBody>
      </p:sp>
    </p:spTree>
    <p:custDataLst>
      <p:tags r:id="rId1"/>
    </p:custDataLst>
    <p:extLst>
      <p:ext uri="{BB962C8B-B14F-4D97-AF65-F5344CB8AC3E}">
        <p14:creationId xmlns:p14="http://schemas.microsoft.com/office/powerpoint/2010/main" val="1599068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2">
            <a:extLst>
              <a:ext uri="{FF2B5EF4-FFF2-40B4-BE49-F238E27FC236}">
                <a16:creationId xmlns:a16="http://schemas.microsoft.com/office/drawing/2014/main" id="{4001B0B9-D382-E34E-A86D-3C1ED5756853}"/>
              </a:ext>
            </a:extLst>
          </p:cNvPr>
          <p:cNvSpPr/>
          <p:nvPr/>
        </p:nvSpPr>
        <p:spPr>
          <a:xfrm>
            <a:off x="7500199"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3" name="Rectangle: Rounded Corners 22">
            <a:extLst>
              <a:ext uri="{FF2B5EF4-FFF2-40B4-BE49-F238E27FC236}">
                <a16:creationId xmlns:a16="http://schemas.microsoft.com/office/drawing/2014/main" id="{A152FBDD-7455-DD47-BD69-2157F80A0698}"/>
              </a:ext>
            </a:extLst>
          </p:cNvPr>
          <p:cNvSpPr/>
          <p:nvPr/>
        </p:nvSpPr>
        <p:spPr>
          <a:xfrm>
            <a:off x="4779599"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5" name="Rectangle: Rounded Corners 10">
            <a:extLst>
              <a:ext uri="{FF2B5EF4-FFF2-40B4-BE49-F238E27FC236}">
                <a16:creationId xmlns:a16="http://schemas.microsoft.com/office/drawing/2014/main" id="{7ED99A60-8463-2C4B-AFD9-E5BACAB66257}"/>
              </a:ext>
            </a:extLst>
          </p:cNvPr>
          <p:cNvSpPr/>
          <p:nvPr/>
        </p:nvSpPr>
        <p:spPr>
          <a:xfrm>
            <a:off x="2117110" y="2591415"/>
            <a:ext cx="2364510" cy="2589015"/>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7" name="TextBox 15">
            <a:extLst>
              <a:ext uri="{FF2B5EF4-FFF2-40B4-BE49-F238E27FC236}">
                <a16:creationId xmlns:a16="http://schemas.microsoft.com/office/drawing/2014/main" id="{0EBBBC59-A1AC-694A-878C-38EC62F1AACF}"/>
              </a:ext>
            </a:extLst>
          </p:cNvPr>
          <p:cNvSpPr txBox="1"/>
          <p:nvPr/>
        </p:nvSpPr>
        <p:spPr>
          <a:xfrm>
            <a:off x="4543881" y="4677697"/>
            <a:ext cx="2161310" cy="338554"/>
          </a:xfrm>
          <a:prstGeom prst="rect">
            <a:avLst/>
          </a:prstGeom>
          <a:noFill/>
        </p:spPr>
        <p:txBody>
          <a:bodyPr wrap="square" rtlCol="0">
            <a:spAutoFit/>
          </a:bodyPr>
          <a:lstStyle/>
          <a:p>
            <a:pPr algn="ctr"/>
            <a:r>
              <a:rPr lang="fr-BE" sz="1600" b="1" dirty="0"/>
              <a:t>Animation</a:t>
            </a:r>
          </a:p>
        </p:txBody>
      </p:sp>
      <p:sp>
        <p:nvSpPr>
          <p:cNvPr id="8" name="TextBox 18">
            <a:extLst>
              <a:ext uri="{FF2B5EF4-FFF2-40B4-BE49-F238E27FC236}">
                <a16:creationId xmlns:a16="http://schemas.microsoft.com/office/drawing/2014/main" id="{259DC752-52FB-E649-A9DE-399CC9A97025}"/>
              </a:ext>
            </a:extLst>
          </p:cNvPr>
          <p:cNvSpPr txBox="1"/>
          <p:nvPr/>
        </p:nvSpPr>
        <p:spPr>
          <a:xfrm>
            <a:off x="7290795" y="4674636"/>
            <a:ext cx="2161310" cy="338554"/>
          </a:xfrm>
          <a:prstGeom prst="rect">
            <a:avLst/>
          </a:prstGeom>
          <a:noFill/>
        </p:spPr>
        <p:txBody>
          <a:bodyPr wrap="square" rtlCol="0">
            <a:spAutoFit/>
          </a:bodyPr>
          <a:lstStyle/>
          <a:p>
            <a:pPr algn="ctr"/>
            <a:r>
              <a:rPr lang="fr-BE" sz="1600" b="1" dirty="0" err="1"/>
              <a:t>Reporting</a:t>
            </a:r>
            <a:endParaRPr lang="fr-BE" sz="1600" b="1" dirty="0"/>
          </a:p>
        </p:txBody>
      </p:sp>
      <p:pic>
        <p:nvPicPr>
          <p:cNvPr id="12" name="Picture 2" descr="Résultat de recherche d'images pour &quot;icone loupe&quot;">
            <a:extLst>
              <a:ext uri="{FF2B5EF4-FFF2-40B4-BE49-F238E27FC236}">
                <a16:creationId xmlns:a16="http://schemas.microsoft.com/office/drawing/2014/main" id="{A77B55BC-7342-0E4C-9677-C12D17F6C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8113" y="4638572"/>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icone loupe&quot;">
            <a:extLst>
              <a:ext uri="{FF2B5EF4-FFF2-40B4-BE49-F238E27FC236}">
                <a16:creationId xmlns:a16="http://schemas.microsoft.com/office/drawing/2014/main" id="{15C2B5BC-BE9F-B749-B73A-00E1A1036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858"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A8183940-9D72-1548-A314-15A972329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8187" y="3199010"/>
            <a:ext cx="2241884" cy="1136794"/>
          </a:xfrm>
          <a:prstGeom prst="rect">
            <a:avLst/>
          </a:prstGeom>
        </p:spPr>
      </p:pic>
      <p:pic>
        <p:nvPicPr>
          <p:cNvPr id="20" name="Image 19">
            <a:extLst>
              <a:ext uri="{FF2B5EF4-FFF2-40B4-BE49-F238E27FC236}">
                <a16:creationId xmlns:a16="http://schemas.microsoft.com/office/drawing/2014/main" id="{B5F09919-5200-BB4B-A80C-204909127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864" y="3199010"/>
            <a:ext cx="2217392" cy="1133334"/>
          </a:xfrm>
          <a:prstGeom prst="rect">
            <a:avLst/>
          </a:prstGeom>
        </p:spPr>
      </p:pic>
      <p:pic>
        <p:nvPicPr>
          <p:cNvPr id="22" name="Image 21">
            <a:extLst>
              <a:ext uri="{FF2B5EF4-FFF2-40B4-BE49-F238E27FC236}">
                <a16:creationId xmlns:a16="http://schemas.microsoft.com/office/drawing/2014/main" id="{A4E00786-115A-1F46-98C5-0DDB8A8A16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6721" y="3192371"/>
            <a:ext cx="2069855" cy="1142732"/>
          </a:xfrm>
          <a:prstGeom prst="rect">
            <a:avLst/>
          </a:prstGeom>
        </p:spPr>
      </p:pic>
      <p:pic>
        <p:nvPicPr>
          <p:cNvPr id="23" name="Picture 2" descr="Résultat de recherche d'images pour &quot;icone loupe&quot;">
            <a:extLst>
              <a:ext uri="{FF2B5EF4-FFF2-40B4-BE49-F238E27FC236}">
                <a16:creationId xmlns:a16="http://schemas.microsoft.com/office/drawing/2014/main" id="{7CFDC731-709C-DD4C-85B6-9F06476212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1063" y="4650482"/>
            <a:ext cx="386862" cy="386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8F584C0-6EC6-46F1-B79B-3115C226255F}"/>
              </a:ext>
            </a:extLst>
          </p:cNvPr>
          <p:cNvSpPr/>
          <p:nvPr/>
        </p:nvSpPr>
        <p:spPr>
          <a:xfrm>
            <a:off x="4543881" y="2136806"/>
            <a:ext cx="6586235" cy="3686735"/>
          </a:xfrm>
          <a:prstGeom prst="rect">
            <a:avLst/>
          </a:prstGeom>
          <a:solidFill>
            <a:schemeClr val="bg1"/>
          </a:solid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7">
            <a:extLst>
              <a:ext uri="{FF2B5EF4-FFF2-40B4-BE49-F238E27FC236}">
                <a16:creationId xmlns:a16="http://schemas.microsoft.com/office/drawing/2014/main" id="{8A93F595-6FA4-455C-9F9E-682ACD9085EB}"/>
              </a:ext>
            </a:extLst>
          </p:cNvPr>
          <p:cNvSpPr txBox="1"/>
          <p:nvPr/>
        </p:nvSpPr>
        <p:spPr>
          <a:xfrm>
            <a:off x="4929097" y="2444583"/>
            <a:ext cx="5797897" cy="2308324"/>
          </a:xfrm>
          <a:prstGeom prst="rect">
            <a:avLst/>
          </a:prstGeom>
          <a:noFill/>
        </p:spPr>
        <p:txBody>
          <a:bodyPr wrap="square" rtlCol="0">
            <a:spAutoFit/>
          </a:bodyPr>
          <a:lstStyle/>
          <a:p>
            <a:r>
              <a:rPr lang="fr-BE" sz="1600" b="1" dirty="0">
                <a:latin typeface="Encode Sans" pitchFamily="2" charset="0"/>
              </a:rPr>
              <a:t>Portfolio management</a:t>
            </a:r>
          </a:p>
          <a:p>
            <a:endParaRPr lang="fr-BE" sz="1600" dirty="0">
              <a:latin typeface="Encode Sans" pitchFamily="2" charset="0"/>
            </a:endParaRPr>
          </a:p>
          <a:p>
            <a:r>
              <a:rPr lang="fr-FR" sz="1600" b="1" dirty="0">
                <a:solidFill>
                  <a:srgbClr val="243782"/>
                </a:solidFill>
                <a:latin typeface="Encode Sans" pitchFamily="2" charset="0"/>
              </a:rPr>
              <a:t>To do:</a:t>
            </a:r>
          </a:p>
          <a:p>
            <a:pPr marL="285750" indent="-285750">
              <a:buFont typeface="Arial" panose="020B0604020202020204" pitchFamily="34" charset="0"/>
              <a:buChar char="•"/>
            </a:pPr>
            <a:r>
              <a:rPr lang="fr-FR" sz="1600" b="1" dirty="0">
                <a:solidFill>
                  <a:srgbClr val="243782"/>
                </a:solidFill>
                <a:latin typeface="Encode Sans" pitchFamily="2" charset="0"/>
              </a:rPr>
              <a:t>update </a:t>
            </a:r>
            <a:r>
              <a:rPr lang="en-US" sz="1600" dirty="0">
                <a:latin typeface="Encode Sans" pitchFamily="2" charset="0"/>
              </a:rPr>
              <a:t>your customer records</a:t>
            </a:r>
          </a:p>
          <a:p>
            <a:pPr marL="285750" indent="-285750">
              <a:buFont typeface="Arial" panose="020B0604020202020204" pitchFamily="34" charset="0"/>
              <a:buChar char="•"/>
            </a:pPr>
            <a:r>
              <a:rPr lang="en-US" sz="1600" b="1" dirty="0">
                <a:solidFill>
                  <a:srgbClr val="243782"/>
                </a:solidFill>
                <a:latin typeface="Encode Sans" pitchFamily="2" charset="0"/>
              </a:rPr>
              <a:t>search </a:t>
            </a:r>
            <a:r>
              <a:rPr lang="en-US" sz="1600" dirty="0">
                <a:latin typeface="Encode Sans" pitchFamily="2" charset="0"/>
              </a:rPr>
              <a:t>on different criteria, including the end dates of credit, financial lease and operational lease contracts</a:t>
            </a:r>
          </a:p>
          <a:p>
            <a:pPr marL="285750" indent="-285750">
              <a:buFont typeface="Arial" panose="020B0604020202020204" pitchFamily="34" charset="0"/>
              <a:buChar char="•"/>
            </a:pPr>
            <a:endParaRPr lang="fr-FR" sz="1600" dirty="0">
              <a:latin typeface="Encode Sans" pitchFamily="2" charset="0"/>
            </a:endParaRPr>
          </a:p>
          <a:p>
            <a:r>
              <a:rPr lang="fr-FR" sz="1600" b="1" dirty="0" err="1">
                <a:solidFill>
                  <a:srgbClr val="243782"/>
                </a:solidFill>
                <a:latin typeface="Encode Sans" pitchFamily="2" charset="0"/>
              </a:rPr>
              <a:t>Benefits</a:t>
            </a:r>
            <a:r>
              <a:rPr lang="fr-FR" sz="1600" b="1" dirty="0">
                <a:solidFill>
                  <a:srgbClr val="243782"/>
                </a:solidFill>
                <a:latin typeface="Encode Sans" pitchFamily="2" charset="0"/>
              </a:rPr>
              <a:t> for </a:t>
            </a:r>
            <a:r>
              <a:rPr lang="fr-FR" sz="1600" b="1" dirty="0" err="1">
                <a:solidFill>
                  <a:srgbClr val="243782"/>
                </a:solidFill>
                <a:latin typeface="Encode Sans" pitchFamily="2" charset="0"/>
              </a:rPr>
              <a:t>you</a:t>
            </a:r>
            <a:r>
              <a:rPr lang="fr-FR" sz="1600" b="1" dirty="0">
                <a:solidFill>
                  <a:srgbClr val="243782"/>
                </a:solidFill>
                <a:latin typeface="Encode Sans" pitchFamily="2" charset="0"/>
              </a:rPr>
              <a:t>:</a:t>
            </a:r>
          </a:p>
          <a:p>
            <a:pPr marL="285750" indent="-285750">
              <a:buFont typeface="Arial" panose="020B0604020202020204" pitchFamily="34" charset="0"/>
              <a:buChar char="•"/>
            </a:pPr>
            <a:r>
              <a:rPr lang="en-US" sz="1600" dirty="0">
                <a:latin typeface="Encode Sans" pitchFamily="2" charset="0"/>
              </a:rPr>
              <a:t>up-to-date and efficient customer records</a:t>
            </a:r>
            <a:endParaRPr lang="fr-BE" sz="1600" dirty="0">
              <a:latin typeface="Encode Sans" pitchFamily="2" charset="0"/>
            </a:endParaRPr>
          </a:p>
        </p:txBody>
      </p:sp>
      <p:sp>
        <p:nvSpPr>
          <p:cNvPr id="24" name="Subtitle 3">
            <a:extLst>
              <a:ext uri="{FF2B5EF4-FFF2-40B4-BE49-F238E27FC236}">
                <a16:creationId xmlns:a16="http://schemas.microsoft.com/office/drawing/2014/main" id="{10AF0B19-F7F5-358A-89AA-4EB8D3125686}"/>
              </a:ext>
            </a:extLst>
          </p:cNvPr>
          <p:cNvSpPr txBox="1">
            <a:spLocks/>
          </p:cNvSpPr>
          <p:nvPr/>
        </p:nvSpPr>
        <p:spPr>
          <a:xfrm>
            <a:off x="695234" y="925803"/>
            <a:ext cx="8464531" cy="473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000" b="1" dirty="0">
                <a:solidFill>
                  <a:srgbClr val="243782"/>
                </a:solidFill>
                <a:latin typeface="Encode Sans" pitchFamily="2" charset="0"/>
              </a:rPr>
              <a:t>Management</a:t>
            </a:r>
            <a:r>
              <a:rPr lang="fr-BE" sz="2000" b="1" dirty="0">
                <a:latin typeface="Encode Sans" pitchFamily="2" charset="0"/>
              </a:rPr>
              <a:t> </a:t>
            </a:r>
            <a:r>
              <a:rPr lang="fr-BE" sz="2000" b="1" dirty="0" err="1">
                <a:solidFill>
                  <a:srgbClr val="243782"/>
                </a:solidFill>
                <a:latin typeface="Encode Sans" pitchFamily="2" charset="0"/>
              </a:rPr>
              <a:t>tool</a:t>
            </a:r>
            <a:endParaRPr lang="fr-BE" sz="2000" b="1" dirty="0">
              <a:solidFill>
                <a:srgbClr val="243782"/>
              </a:solidFill>
              <a:latin typeface="Encode Sans" pitchFamily="2" charset="0"/>
            </a:endParaRPr>
          </a:p>
        </p:txBody>
      </p:sp>
      <p:sp>
        <p:nvSpPr>
          <p:cNvPr id="26" name="TextBox 12">
            <a:extLst>
              <a:ext uri="{FF2B5EF4-FFF2-40B4-BE49-F238E27FC236}">
                <a16:creationId xmlns:a16="http://schemas.microsoft.com/office/drawing/2014/main" id="{5F543254-E045-AE13-DD00-E492737FA58E}"/>
              </a:ext>
            </a:extLst>
          </p:cNvPr>
          <p:cNvSpPr txBox="1"/>
          <p:nvPr/>
        </p:nvSpPr>
        <p:spPr>
          <a:xfrm>
            <a:off x="2452795" y="4414353"/>
            <a:ext cx="1642572" cy="584775"/>
          </a:xfrm>
          <a:prstGeom prst="rect">
            <a:avLst/>
          </a:prstGeom>
          <a:noFill/>
        </p:spPr>
        <p:txBody>
          <a:bodyPr wrap="square" rtlCol="0">
            <a:spAutoFit/>
          </a:bodyPr>
          <a:lstStyle/>
          <a:p>
            <a:pPr algn="ctr"/>
            <a:r>
              <a:rPr lang="fr-BE" sz="1600" b="1" dirty="0">
                <a:latin typeface="Encode Sans" pitchFamily="2" charset="0"/>
              </a:rPr>
              <a:t>Portfolio management</a:t>
            </a:r>
          </a:p>
        </p:txBody>
      </p:sp>
      <p:sp>
        <p:nvSpPr>
          <p:cNvPr id="28" name="TextBox 8">
            <a:extLst>
              <a:ext uri="{FF2B5EF4-FFF2-40B4-BE49-F238E27FC236}">
                <a16:creationId xmlns:a16="http://schemas.microsoft.com/office/drawing/2014/main" id="{4729ECAD-F2D8-C856-2D66-BA3B96C6BE69}"/>
              </a:ext>
            </a:extLst>
          </p:cNvPr>
          <p:cNvSpPr txBox="1"/>
          <p:nvPr/>
        </p:nvSpPr>
        <p:spPr>
          <a:xfrm>
            <a:off x="867882" y="2136806"/>
            <a:ext cx="3441749" cy="307777"/>
          </a:xfrm>
          <a:prstGeom prst="rect">
            <a:avLst/>
          </a:prstGeom>
          <a:noFill/>
        </p:spPr>
        <p:txBody>
          <a:bodyPr wrap="square" rtlCol="0">
            <a:spAutoFit/>
          </a:bodyPr>
          <a:lstStyle/>
          <a:p>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
        <p:nvSpPr>
          <p:cNvPr id="32" name="Title 1">
            <a:extLst>
              <a:ext uri="{FF2B5EF4-FFF2-40B4-BE49-F238E27FC236}">
                <a16:creationId xmlns:a16="http://schemas.microsoft.com/office/drawing/2014/main" id="{78C3E7F1-9941-EE24-8951-63ACA6B03A15}"/>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2" name="TextBox 16">
            <a:extLst>
              <a:ext uri="{FF2B5EF4-FFF2-40B4-BE49-F238E27FC236}">
                <a16:creationId xmlns:a16="http://schemas.microsoft.com/office/drawing/2014/main" id="{B215FE05-D2C7-E528-78D0-2A48208E88E0}"/>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6" name="ZoneTexte 8">
            <a:extLst>
              <a:ext uri="{FF2B5EF4-FFF2-40B4-BE49-F238E27FC236}">
                <a16:creationId xmlns:a16="http://schemas.microsoft.com/office/drawing/2014/main" id="{59E86AFC-0C93-88E6-6B6C-F5A369F9207F}"/>
              </a:ext>
            </a:extLst>
          </p:cNvPr>
          <p:cNvSpPr txBox="1"/>
          <p:nvPr/>
        </p:nvSpPr>
        <p:spPr>
          <a:xfrm>
            <a:off x="656624" y="1356281"/>
            <a:ext cx="5575495" cy="369332"/>
          </a:xfrm>
          <a:prstGeom prst="rect">
            <a:avLst/>
          </a:prstGeom>
          <a:noFill/>
        </p:spPr>
        <p:txBody>
          <a:bodyPr wrap="square" rtlCol="0">
            <a:spAutoFit/>
          </a:bodyPr>
          <a:lstStyle/>
          <a:p>
            <a:r>
              <a:rPr lang="en-US" dirty="0">
                <a:latin typeface="Encode Sans" pitchFamily="2" charset="0"/>
              </a:rPr>
              <a:t>The contract management tool has three features:   </a:t>
            </a:r>
            <a:endParaRPr lang="en-GB" dirty="0">
              <a:latin typeface="Encode Sans" pitchFamily="2" charset="0"/>
            </a:endParaRPr>
          </a:p>
        </p:txBody>
      </p:sp>
    </p:spTree>
    <p:custDataLst>
      <p:tags r:id="rId1"/>
    </p:custDataLst>
    <p:extLst>
      <p:ext uri="{BB962C8B-B14F-4D97-AF65-F5344CB8AC3E}">
        <p14:creationId xmlns:p14="http://schemas.microsoft.com/office/powerpoint/2010/main" val="4174320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2">
            <a:extLst>
              <a:ext uri="{FF2B5EF4-FFF2-40B4-BE49-F238E27FC236}">
                <a16:creationId xmlns:a16="http://schemas.microsoft.com/office/drawing/2014/main" id="{4001B0B9-D382-E34E-A86D-3C1ED5756853}"/>
              </a:ext>
            </a:extLst>
          </p:cNvPr>
          <p:cNvSpPr/>
          <p:nvPr/>
        </p:nvSpPr>
        <p:spPr>
          <a:xfrm>
            <a:off x="7500199"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3" name="Rectangle: Rounded Corners 22">
            <a:extLst>
              <a:ext uri="{FF2B5EF4-FFF2-40B4-BE49-F238E27FC236}">
                <a16:creationId xmlns:a16="http://schemas.microsoft.com/office/drawing/2014/main" id="{A152FBDD-7455-DD47-BD69-2157F80A0698}"/>
              </a:ext>
            </a:extLst>
          </p:cNvPr>
          <p:cNvSpPr/>
          <p:nvPr/>
        </p:nvSpPr>
        <p:spPr>
          <a:xfrm>
            <a:off x="4779599"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5" name="Rectangle: Rounded Corners 10">
            <a:extLst>
              <a:ext uri="{FF2B5EF4-FFF2-40B4-BE49-F238E27FC236}">
                <a16:creationId xmlns:a16="http://schemas.microsoft.com/office/drawing/2014/main" id="{7ED99A60-8463-2C4B-AFD9-E5BACAB66257}"/>
              </a:ext>
            </a:extLst>
          </p:cNvPr>
          <p:cNvSpPr/>
          <p:nvPr/>
        </p:nvSpPr>
        <p:spPr>
          <a:xfrm>
            <a:off x="2117110" y="2591415"/>
            <a:ext cx="2364510" cy="2589015"/>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7" name="TextBox 15">
            <a:extLst>
              <a:ext uri="{FF2B5EF4-FFF2-40B4-BE49-F238E27FC236}">
                <a16:creationId xmlns:a16="http://schemas.microsoft.com/office/drawing/2014/main" id="{0EBBBC59-A1AC-694A-878C-38EC62F1AACF}"/>
              </a:ext>
            </a:extLst>
          </p:cNvPr>
          <p:cNvSpPr txBox="1"/>
          <p:nvPr/>
        </p:nvSpPr>
        <p:spPr>
          <a:xfrm>
            <a:off x="4543881" y="4677697"/>
            <a:ext cx="2161310" cy="338554"/>
          </a:xfrm>
          <a:prstGeom prst="rect">
            <a:avLst/>
          </a:prstGeom>
          <a:noFill/>
        </p:spPr>
        <p:txBody>
          <a:bodyPr wrap="square" rtlCol="0">
            <a:spAutoFit/>
          </a:bodyPr>
          <a:lstStyle/>
          <a:p>
            <a:pPr algn="ctr"/>
            <a:r>
              <a:rPr lang="fr-BE" sz="1600" b="1" dirty="0"/>
              <a:t>Animation</a:t>
            </a:r>
          </a:p>
        </p:txBody>
      </p:sp>
      <p:sp>
        <p:nvSpPr>
          <p:cNvPr id="8" name="TextBox 18">
            <a:extLst>
              <a:ext uri="{FF2B5EF4-FFF2-40B4-BE49-F238E27FC236}">
                <a16:creationId xmlns:a16="http://schemas.microsoft.com/office/drawing/2014/main" id="{259DC752-52FB-E649-A9DE-399CC9A97025}"/>
              </a:ext>
            </a:extLst>
          </p:cNvPr>
          <p:cNvSpPr txBox="1"/>
          <p:nvPr/>
        </p:nvSpPr>
        <p:spPr>
          <a:xfrm>
            <a:off x="7290795" y="4674636"/>
            <a:ext cx="2161310" cy="338554"/>
          </a:xfrm>
          <a:prstGeom prst="rect">
            <a:avLst/>
          </a:prstGeom>
          <a:noFill/>
        </p:spPr>
        <p:txBody>
          <a:bodyPr wrap="square" rtlCol="0">
            <a:spAutoFit/>
          </a:bodyPr>
          <a:lstStyle/>
          <a:p>
            <a:pPr algn="ctr"/>
            <a:r>
              <a:rPr lang="fr-BE" sz="1600" b="1" dirty="0" err="1"/>
              <a:t>Reporting</a:t>
            </a:r>
            <a:endParaRPr lang="fr-BE" sz="1600" b="1" dirty="0"/>
          </a:p>
        </p:txBody>
      </p:sp>
      <p:pic>
        <p:nvPicPr>
          <p:cNvPr id="12" name="Picture 2" descr="Résultat de recherche d'images pour &quot;icone loupe&quot;">
            <a:extLst>
              <a:ext uri="{FF2B5EF4-FFF2-40B4-BE49-F238E27FC236}">
                <a16:creationId xmlns:a16="http://schemas.microsoft.com/office/drawing/2014/main" id="{A77B55BC-7342-0E4C-9677-C12D17F6C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873"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icone loupe&quot;">
            <a:extLst>
              <a:ext uri="{FF2B5EF4-FFF2-40B4-BE49-F238E27FC236}">
                <a16:creationId xmlns:a16="http://schemas.microsoft.com/office/drawing/2014/main" id="{15C2B5BC-BE9F-B749-B73A-00E1A1036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858"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A8183940-9D72-1548-A314-15A972329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8187" y="3199010"/>
            <a:ext cx="2241884" cy="1136794"/>
          </a:xfrm>
          <a:prstGeom prst="rect">
            <a:avLst/>
          </a:prstGeom>
        </p:spPr>
      </p:pic>
      <p:pic>
        <p:nvPicPr>
          <p:cNvPr id="20" name="Image 19">
            <a:extLst>
              <a:ext uri="{FF2B5EF4-FFF2-40B4-BE49-F238E27FC236}">
                <a16:creationId xmlns:a16="http://schemas.microsoft.com/office/drawing/2014/main" id="{B5F09919-5200-BB4B-A80C-204909127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864" y="3199010"/>
            <a:ext cx="2217392" cy="1133334"/>
          </a:xfrm>
          <a:prstGeom prst="rect">
            <a:avLst/>
          </a:prstGeom>
        </p:spPr>
      </p:pic>
      <p:pic>
        <p:nvPicPr>
          <p:cNvPr id="23" name="Picture 2" descr="Résultat de recherche d'images pour &quot;icone loupe&quot;">
            <a:extLst>
              <a:ext uri="{FF2B5EF4-FFF2-40B4-BE49-F238E27FC236}">
                <a16:creationId xmlns:a16="http://schemas.microsoft.com/office/drawing/2014/main" id="{7CFDC731-709C-DD4C-85B6-9F06476212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1063" y="4650482"/>
            <a:ext cx="386862" cy="386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8F584C0-6EC6-46F1-B79B-3115C226255F}"/>
              </a:ext>
            </a:extLst>
          </p:cNvPr>
          <p:cNvSpPr/>
          <p:nvPr/>
        </p:nvSpPr>
        <p:spPr>
          <a:xfrm>
            <a:off x="4543881" y="2136806"/>
            <a:ext cx="6586235" cy="3686735"/>
          </a:xfrm>
          <a:prstGeom prst="rect">
            <a:avLst/>
          </a:prstGeom>
          <a:solidFill>
            <a:schemeClr val="bg1"/>
          </a:solid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7">
            <a:extLst>
              <a:ext uri="{FF2B5EF4-FFF2-40B4-BE49-F238E27FC236}">
                <a16:creationId xmlns:a16="http://schemas.microsoft.com/office/drawing/2014/main" id="{8A93F595-6FA4-455C-9F9E-682ACD9085EB}"/>
              </a:ext>
            </a:extLst>
          </p:cNvPr>
          <p:cNvSpPr txBox="1"/>
          <p:nvPr/>
        </p:nvSpPr>
        <p:spPr>
          <a:xfrm>
            <a:off x="4929097" y="2444583"/>
            <a:ext cx="5797897" cy="1815882"/>
          </a:xfrm>
          <a:prstGeom prst="rect">
            <a:avLst/>
          </a:prstGeom>
          <a:noFill/>
        </p:spPr>
        <p:txBody>
          <a:bodyPr wrap="square" lIns="91440" tIns="45720" rIns="91440" bIns="45720" rtlCol="0" anchor="t">
            <a:spAutoFit/>
          </a:bodyPr>
          <a:lstStyle/>
          <a:p>
            <a:r>
              <a:rPr lang="en-US" sz="1600" b="1" dirty="0">
                <a:latin typeface="Encode Sans" pitchFamily="2" charset="0"/>
              </a:rPr>
              <a:t>Animation</a:t>
            </a:r>
          </a:p>
          <a:p>
            <a:pPr marL="285750" indent="-285750" algn="ctr">
              <a:buFont typeface="Arial" panose="020B0604020202020204" pitchFamily="34" charset="0"/>
              <a:buChar char="•"/>
            </a:pPr>
            <a:endParaRPr lang="en-US" sz="1600" dirty="0">
              <a:latin typeface="Encode Sans" pitchFamily="2" charset="0"/>
            </a:endParaRPr>
          </a:p>
          <a:p>
            <a:r>
              <a:rPr lang="en-US" sz="1600" b="1" dirty="0">
                <a:solidFill>
                  <a:srgbClr val="243782"/>
                </a:solidFill>
                <a:latin typeface="Encode Sans" pitchFamily="2" charset="0"/>
              </a:rPr>
              <a:t>To do:</a:t>
            </a:r>
          </a:p>
          <a:p>
            <a:pPr marL="285750" indent="-285750">
              <a:buFont typeface="Arial" panose="020B0604020202020204" pitchFamily="34" charset="0"/>
              <a:buChar char="•"/>
            </a:pPr>
            <a:r>
              <a:rPr lang="en-US" sz="1600" dirty="0">
                <a:latin typeface="Encode Sans" pitchFamily="2" charset="0"/>
              </a:rPr>
              <a:t>Follow up and </a:t>
            </a:r>
            <a:r>
              <a:rPr lang="en-US" sz="1600" dirty="0" err="1">
                <a:latin typeface="Encode Sans" pitchFamily="2" charset="0"/>
              </a:rPr>
              <a:t>analyse</a:t>
            </a:r>
            <a:r>
              <a:rPr lang="en-US" sz="1600" dirty="0">
                <a:latin typeface="Encode Sans" pitchFamily="2" charset="0"/>
              </a:rPr>
              <a:t> the results of every transaction</a:t>
            </a:r>
            <a:endParaRPr lang="en-US" sz="1600" b="1" dirty="0">
              <a:latin typeface="Encode Sans" pitchFamily="2" charset="0"/>
            </a:endParaRPr>
          </a:p>
          <a:p>
            <a:pPr marL="285750" indent="-285750">
              <a:buFont typeface="Arial" panose="020B0604020202020204" pitchFamily="34" charset="0"/>
              <a:buChar char="•"/>
            </a:pPr>
            <a:endParaRPr lang="en-US" sz="1600" dirty="0">
              <a:latin typeface="Encode Sans" pitchFamily="2" charset="0"/>
            </a:endParaRPr>
          </a:p>
          <a:p>
            <a:r>
              <a:rPr lang="en-US" sz="1600" b="1" dirty="0">
                <a:solidFill>
                  <a:srgbClr val="243782"/>
                </a:solidFill>
                <a:latin typeface="Encode Sans" pitchFamily="2" charset="0"/>
              </a:rPr>
              <a:t>Benefits for you:</a:t>
            </a:r>
          </a:p>
          <a:p>
            <a:pPr marL="285750" indent="-285750">
              <a:buFont typeface="Arial" panose="020B0604020202020204" pitchFamily="34" charset="0"/>
              <a:buChar char="•"/>
            </a:pPr>
            <a:r>
              <a:rPr lang="en-US" sz="1600" dirty="0">
                <a:latin typeface="Encode Sans" pitchFamily="2" charset="0"/>
              </a:rPr>
              <a:t>Learn lessons and </a:t>
            </a:r>
            <a:r>
              <a:rPr lang="en-US" sz="1600" dirty="0" err="1">
                <a:latin typeface="Encode Sans" pitchFamily="2" charset="0"/>
              </a:rPr>
              <a:t>optimise</a:t>
            </a:r>
            <a:r>
              <a:rPr lang="en-US" sz="1600" dirty="0">
                <a:latin typeface="Encode Sans" pitchFamily="2" charset="0"/>
              </a:rPr>
              <a:t> the process</a:t>
            </a:r>
          </a:p>
        </p:txBody>
      </p:sp>
      <p:pic>
        <p:nvPicPr>
          <p:cNvPr id="10" name="Image 9" descr="Une image contenant texte&#10;&#10;Description générée automatiquement">
            <a:extLst>
              <a:ext uri="{FF2B5EF4-FFF2-40B4-BE49-F238E27FC236}">
                <a16:creationId xmlns:a16="http://schemas.microsoft.com/office/drawing/2014/main" id="{8220E391-DA70-C440-B0CF-196F5AB154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4767" y="2685694"/>
            <a:ext cx="1556954" cy="1930623"/>
          </a:xfrm>
          <a:prstGeom prst="rect">
            <a:avLst/>
          </a:prstGeom>
        </p:spPr>
      </p:pic>
      <p:sp>
        <p:nvSpPr>
          <p:cNvPr id="24" name="Subtitle 3">
            <a:extLst>
              <a:ext uri="{FF2B5EF4-FFF2-40B4-BE49-F238E27FC236}">
                <a16:creationId xmlns:a16="http://schemas.microsoft.com/office/drawing/2014/main" id="{E15C608F-0BC8-4992-E643-C7089178E4C5}"/>
              </a:ext>
            </a:extLst>
          </p:cNvPr>
          <p:cNvSpPr txBox="1">
            <a:spLocks/>
          </p:cNvSpPr>
          <p:nvPr/>
        </p:nvSpPr>
        <p:spPr>
          <a:xfrm>
            <a:off x="695234" y="925803"/>
            <a:ext cx="8464531" cy="473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000" b="1" dirty="0">
                <a:solidFill>
                  <a:srgbClr val="243782"/>
                </a:solidFill>
                <a:latin typeface="Encode Sans" pitchFamily="2" charset="0"/>
              </a:rPr>
              <a:t>Management</a:t>
            </a:r>
            <a:r>
              <a:rPr lang="fr-BE" sz="2000" b="1" dirty="0">
                <a:latin typeface="Encode Sans" pitchFamily="2" charset="0"/>
              </a:rPr>
              <a:t> </a:t>
            </a:r>
            <a:r>
              <a:rPr lang="fr-BE" sz="2000" b="1" dirty="0" err="1">
                <a:solidFill>
                  <a:srgbClr val="243782"/>
                </a:solidFill>
                <a:latin typeface="Encode Sans" pitchFamily="2" charset="0"/>
              </a:rPr>
              <a:t>tool</a:t>
            </a:r>
            <a:endParaRPr lang="fr-BE" sz="2000" b="1" dirty="0">
              <a:solidFill>
                <a:srgbClr val="243782"/>
              </a:solidFill>
              <a:latin typeface="Encode Sans" pitchFamily="2" charset="0"/>
            </a:endParaRPr>
          </a:p>
        </p:txBody>
      </p:sp>
      <p:sp>
        <p:nvSpPr>
          <p:cNvPr id="26" name="TextBox 12">
            <a:extLst>
              <a:ext uri="{FF2B5EF4-FFF2-40B4-BE49-F238E27FC236}">
                <a16:creationId xmlns:a16="http://schemas.microsoft.com/office/drawing/2014/main" id="{DE47583A-BDA0-A0C9-A6EF-29E5ACCF09CD}"/>
              </a:ext>
            </a:extLst>
          </p:cNvPr>
          <p:cNvSpPr txBox="1"/>
          <p:nvPr/>
        </p:nvSpPr>
        <p:spPr>
          <a:xfrm>
            <a:off x="2492657" y="4674634"/>
            <a:ext cx="1613416" cy="338555"/>
          </a:xfrm>
          <a:prstGeom prst="rect">
            <a:avLst/>
          </a:prstGeom>
          <a:noFill/>
        </p:spPr>
        <p:txBody>
          <a:bodyPr wrap="square" rtlCol="0">
            <a:spAutoFit/>
          </a:bodyPr>
          <a:lstStyle/>
          <a:p>
            <a:pPr algn="ctr"/>
            <a:r>
              <a:rPr lang="fr-BE" sz="1600" b="1" dirty="0">
                <a:latin typeface="Encode Sans" pitchFamily="2" charset="0"/>
              </a:rPr>
              <a:t>Animation</a:t>
            </a:r>
          </a:p>
        </p:txBody>
      </p:sp>
      <p:sp>
        <p:nvSpPr>
          <p:cNvPr id="28" name="TextBox 8">
            <a:extLst>
              <a:ext uri="{FF2B5EF4-FFF2-40B4-BE49-F238E27FC236}">
                <a16:creationId xmlns:a16="http://schemas.microsoft.com/office/drawing/2014/main" id="{FAC2CB47-16F4-7962-B2A1-53998A2FADC1}"/>
              </a:ext>
            </a:extLst>
          </p:cNvPr>
          <p:cNvSpPr txBox="1"/>
          <p:nvPr/>
        </p:nvSpPr>
        <p:spPr>
          <a:xfrm>
            <a:off x="867882" y="2136806"/>
            <a:ext cx="3441749" cy="307777"/>
          </a:xfrm>
          <a:prstGeom prst="rect">
            <a:avLst/>
          </a:prstGeom>
          <a:noFill/>
        </p:spPr>
        <p:txBody>
          <a:bodyPr wrap="square" rtlCol="0">
            <a:spAutoFit/>
          </a:bodyPr>
          <a:lstStyle/>
          <a:p>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
        <p:nvSpPr>
          <p:cNvPr id="32" name="Title 1">
            <a:extLst>
              <a:ext uri="{FF2B5EF4-FFF2-40B4-BE49-F238E27FC236}">
                <a16:creationId xmlns:a16="http://schemas.microsoft.com/office/drawing/2014/main" id="{106470C6-20E0-7735-42BD-61A0F9F67AA0}"/>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2" name="TextBox 16">
            <a:extLst>
              <a:ext uri="{FF2B5EF4-FFF2-40B4-BE49-F238E27FC236}">
                <a16:creationId xmlns:a16="http://schemas.microsoft.com/office/drawing/2014/main" id="{E9A8A2F4-657C-9805-0DA9-F0F2590C7E75}"/>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6" name="ZoneTexte 8">
            <a:extLst>
              <a:ext uri="{FF2B5EF4-FFF2-40B4-BE49-F238E27FC236}">
                <a16:creationId xmlns:a16="http://schemas.microsoft.com/office/drawing/2014/main" id="{21607D66-2BEF-B2B3-9B1A-B86D750F9AE0}"/>
              </a:ext>
            </a:extLst>
          </p:cNvPr>
          <p:cNvSpPr txBox="1"/>
          <p:nvPr/>
        </p:nvSpPr>
        <p:spPr>
          <a:xfrm>
            <a:off x="656624" y="1356281"/>
            <a:ext cx="5575495" cy="369332"/>
          </a:xfrm>
          <a:prstGeom prst="rect">
            <a:avLst/>
          </a:prstGeom>
          <a:noFill/>
        </p:spPr>
        <p:txBody>
          <a:bodyPr wrap="square" rtlCol="0">
            <a:spAutoFit/>
          </a:bodyPr>
          <a:lstStyle/>
          <a:p>
            <a:r>
              <a:rPr lang="en-US" dirty="0">
                <a:latin typeface="Encode Sans" pitchFamily="2" charset="0"/>
              </a:rPr>
              <a:t>The contract management tool has three features:   </a:t>
            </a:r>
            <a:endParaRPr lang="en-GB" dirty="0">
              <a:latin typeface="Encode Sans" pitchFamily="2" charset="0"/>
            </a:endParaRPr>
          </a:p>
        </p:txBody>
      </p:sp>
    </p:spTree>
    <p:custDataLst>
      <p:tags r:id="rId1"/>
    </p:custDataLst>
    <p:extLst>
      <p:ext uri="{BB962C8B-B14F-4D97-AF65-F5344CB8AC3E}">
        <p14:creationId xmlns:p14="http://schemas.microsoft.com/office/powerpoint/2010/main" val="2520672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2">
            <a:extLst>
              <a:ext uri="{FF2B5EF4-FFF2-40B4-BE49-F238E27FC236}">
                <a16:creationId xmlns:a16="http://schemas.microsoft.com/office/drawing/2014/main" id="{4001B0B9-D382-E34E-A86D-3C1ED5756853}"/>
              </a:ext>
            </a:extLst>
          </p:cNvPr>
          <p:cNvSpPr/>
          <p:nvPr/>
        </p:nvSpPr>
        <p:spPr>
          <a:xfrm>
            <a:off x="7500199"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3" name="Rectangle: Rounded Corners 22">
            <a:extLst>
              <a:ext uri="{FF2B5EF4-FFF2-40B4-BE49-F238E27FC236}">
                <a16:creationId xmlns:a16="http://schemas.microsoft.com/office/drawing/2014/main" id="{A152FBDD-7455-DD47-BD69-2157F80A0698}"/>
              </a:ext>
            </a:extLst>
          </p:cNvPr>
          <p:cNvSpPr/>
          <p:nvPr/>
        </p:nvSpPr>
        <p:spPr>
          <a:xfrm>
            <a:off x="4779599"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5" name="Rectangle: Rounded Corners 10">
            <a:extLst>
              <a:ext uri="{FF2B5EF4-FFF2-40B4-BE49-F238E27FC236}">
                <a16:creationId xmlns:a16="http://schemas.microsoft.com/office/drawing/2014/main" id="{7ED99A60-8463-2C4B-AFD9-E5BACAB66257}"/>
              </a:ext>
            </a:extLst>
          </p:cNvPr>
          <p:cNvSpPr/>
          <p:nvPr/>
        </p:nvSpPr>
        <p:spPr>
          <a:xfrm>
            <a:off x="2117110" y="2591415"/>
            <a:ext cx="2364510" cy="2589015"/>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7" name="TextBox 15">
            <a:extLst>
              <a:ext uri="{FF2B5EF4-FFF2-40B4-BE49-F238E27FC236}">
                <a16:creationId xmlns:a16="http://schemas.microsoft.com/office/drawing/2014/main" id="{0EBBBC59-A1AC-694A-878C-38EC62F1AACF}"/>
              </a:ext>
            </a:extLst>
          </p:cNvPr>
          <p:cNvSpPr txBox="1"/>
          <p:nvPr/>
        </p:nvSpPr>
        <p:spPr>
          <a:xfrm>
            <a:off x="4543881" y="4677697"/>
            <a:ext cx="2161310" cy="338554"/>
          </a:xfrm>
          <a:prstGeom prst="rect">
            <a:avLst/>
          </a:prstGeom>
          <a:noFill/>
        </p:spPr>
        <p:txBody>
          <a:bodyPr wrap="square" rtlCol="0">
            <a:spAutoFit/>
          </a:bodyPr>
          <a:lstStyle/>
          <a:p>
            <a:pPr algn="ctr"/>
            <a:r>
              <a:rPr lang="fr-BE" sz="1600" b="1" dirty="0"/>
              <a:t>Animation</a:t>
            </a:r>
          </a:p>
        </p:txBody>
      </p:sp>
      <p:sp>
        <p:nvSpPr>
          <p:cNvPr id="8" name="TextBox 18">
            <a:extLst>
              <a:ext uri="{FF2B5EF4-FFF2-40B4-BE49-F238E27FC236}">
                <a16:creationId xmlns:a16="http://schemas.microsoft.com/office/drawing/2014/main" id="{259DC752-52FB-E649-A9DE-399CC9A97025}"/>
              </a:ext>
            </a:extLst>
          </p:cNvPr>
          <p:cNvSpPr txBox="1"/>
          <p:nvPr/>
        </p:nvSpPr>
        <p:spPr>
          <a:xfrm>
            <a:off x="7290795" y="4674636"/>
            <a:ext cx="2161310" cy="338554"/>
          </a:xfrm>
          <a:prstGeom prst="rect">
            <a:avLst/>
          </a:prstGeom>
          <a:noFill/>
        </p:spPr>
        <p:txBody>
          <a:bodyPr wrap="square" rtlCol="0">
            <a:spAutoFit/>
          </a:bodyPr>
          <a:lstStyle/>
          <a:p>
            <a:pPr algn="ctr"/>
            <a:r>
              <a:rPr lang="fr-BE" sz="1600" b="1" dirty="0" err="1"/>
              <a:t>Reporting</a:t>
            </a:r>
            <a:endParaRPr lang="fr-BE" sz="1600" b="1" dirty="0"/>
          </a:p>
        </p:txBody>
      </p:sp>
      <p:pic>
        <p:nvPicPr>
          <p:cNvPr id="12" name="Picture 2" descr="Résultat de recherche d'images pour &quot;icone loupe&quot;">
            <a:extLst>
              <a:ext uri="{FF2B5EF4-FFF2-40B4-BE49-F238E27FC236}">
                <a16:creationId xmlns:a16="http://schemas.microsoft.com/office/drawing/2014/main" id="{A77B55BC-7342-0E4C-9677-C12D17F6C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022"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icone loupe&quot;">
            <a:extLst>
              <a:ext uri="{FF2B5EF4-FFF2-40B4-BE49-F238E27FC236}">
                <a16:creationId xmlns:a16="http://schemas.microsoft.com/office/drawing/2014/main" id="{15C2B5BC-BE9F-B749-B73A-00E1A1036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5858"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 17">
            <a:extLst>
              <a:ext uri="{FF2B5EF4-FFF2-40B4-BE49-F238E27FC236}">
                <a16:creationId xmlns:a16="http://schemas.microsoft.com/office/drawing/2014/main" id="{A8183940-9D72-1548-A314-15A972329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8187" y="3199010"/>
            <a:ext cx="2241884" cy="1136794"/>
          </a:xfrm>
          <a:prstGeom prst="rect">
            <a:avLst/>
          </a:prstGeom>
        </p:spPr>
      </p:pic>
      <p:pic>
        <p:nvPicPr>
          <p:cNvPr id="20" name="Image 19">
            <a:extLst>
              <a:ext uri="{FF2B5EF4-FFF2-40B4-BE49-F238E27FC236}">
                <a16:creationId xmlns:a16="http://schemas.microsoft.com/office/drawing/2014/main" id="{B5F09919-5200-BB4B-A80C-204909127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5864" y="3199010"/>
            <a:ext cx="2217392" cy="1133334"/>
          </a:xfrm>
          <a:prstGeom prst="rect">
            <a:avLst/>
          </a:prstGeom>
        </p:spPr>
      </p:pic>
      <p:pic>
        <p:nvPicPr>
          <p:cNvPr id="23" name="Picture 2" descr="Résultat de recherche d'images pour &quot;icone loupe&quot;">
            <a:extLst>
              <a:ext uri="{FF2B5EF4-FFF2-40B4-BE49-F238E27FC236}">
                <a16:creationId xmlns:a16="http://schemas.microsoft.com/office/drawing/2014/main" id="{7CFDC731-709C-DD4C-85B6-9F06476212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1063" y="4650482"/>
            <a:ext cx="386862" cy="386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8F584C0-6EC6-46F1-B79B-3115C226255F}"/>
              </a:ext>
            </a:extLst>
          </p:cNvPr>
          <p:cNvSpPr/>
          <p:nvPr/>
        </p:nvSpPr>
        <p:spPr>
          <a:xfrm>
            <a:off x="4543881" y="2136806"/>
            <a:ext cx="6586235" cy="3686735"/>
          </a:xfrm>
          <a:prstGeom prst="rect">
            <a:avLst/>
          </a:prstGeom>
          <a:solidFill>
            <a:schemeClr val="bg1"/>
          </a:solid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7">
            <a:extLst>
              <a:ext uri="{FF2B5EF4-FFF2-40B4-BE49-F238E27FC236}">
                <a16:creationId xmlns:a16="http://schemas.microsoft.com/office/drawing/2014/main" id="{8A93F595-6FA4-455C-9F9E-682ACD9085EB}"/>
              </a:ext>
            </a:extLst>
          </p:cNvPr>
          <p:cNvSpPr txBox="1"/>
          <p:nvPr/>
        </p:nvSpPr>
        <p:spPr>
          <a:xfrm>
            <a:off x="4929097" y="2444583"/>
            <a:ext cx="5797897" cy="2554545"/>
          </a:xfrm>
          <a:prstGeom prst="rect">
            <a:avLst/>
          </a:prstGeom>
          <a:noFill/>
        </p:spPr>
        <p:txBody>
          <a:bodyPr wrap="square" rtlCol="0">
            <a:spAutoFit/>
          </a:bodyPr>
          <a:lstStyle/>
          <a:p>
            <a:r>
              <a:rPr lang="fr-BE" sz="1600" b="1" dirty="0" err="1">
                <a:latin typeface="Encode Sans" pitchFamily="2" charset="0"/>
              </a:rPr>
              <a:t>Reporting</a:t>
            </a:r>
            <a:endParaRPr lang="fr-BE" sz="1600" b="1" dirty="0">
              <a:latin typeface="Encode Sans" pitchFamily="2" charset="0"/>
            </a:endParaRPr>
          </a:p>
          <a:p>
            <a:pPr marL="285750" indent="-285750" algn="ctr">
              <a:buFont typeface="Arial" panose="020B0604020202020204" pitchFamily="34" charset="0"/>
              <a:buChar char="•"/>
            </a:pPr>
            <a:endParaRPr lang="fr-BE" sz="1600" dirty="0">
              <a:latin typeface="Encode Sans" pitchFamily="2" charset="0"/>
            </a:endParaRPr>
          </a:p>
          <a:p>
            <a:r>
              <a:rPr lang="fr-FR" sz="1600" b="1" dirty="0">
                <a:solidFill>
                  <a:srgbClr val="243782"/>
                </a:solidFill>
                <a:latin typeface="Encode Sans" pitchFamily="2" charset="0"/>
              </a:rPr>
              <a:t>To do:</a:t>
            </a:r>
          </a:p>
          <a:p>
            <a:pPr marL="285750" indent="-285750">
              <a:buFont typeface="Arial" panose="020B0604020202020204" pitchFamily="34" charset="0"/>
              <a:buChar char="•"/>
            </a:pPr>
            <a:r>
              <a:rPr lang="en-US" sz="1600" dirty="0">
                <a:latin typeface="Encode Sans" pitchFamily="2" charset="0"/>
              </a:rPr>
              <a:t>Follow up and process pending records (processing date pending), to </a:t>
            </a:r>
            <a:r>
              <a:rPr lang="fr-FR" sz="1600" b="1" dirty="0">
                <a:solidFill>
                  <a:srgbClr val="243782"/>
                </a:solidFill>
                <a:latin typeface="Encode Sans" pitchFamily="2" charset="0"/>
              </a:rPr>
              <a:t>follow up </a:t>
            </a:r>
            <a:r>
              <a:rPr lang="fr-FR" sz="1600" b="1" dirty="0" err="1">
                <a:solidFill>
                  <a:srgbClr val="243782"/>
                </a:solidFill>
                <a:latin typeface="Encode Sans" pitchFamily="2" charset="0"/>
              </a:rPr>
              <a:t>your</a:t>
            </a:r>
            <a:r>
              <a:rPr lang="fr-FR" sz="1600" b="1" dirty="0">
                <a:solidFill>
                  <a:srgbClr val="243782"/>
                </a:solidFill>
                <a:latin typeface="Encode Sans" pitchFamily="2" charset="0"/>
              </a:rPr>
              <a:t> portfolio</a:t>
            </a:r>
          </a:p>
          <a:p>
            <a:pPr marL="285750" indent="-285750">
              <a:buFont typeface="Arial" panose="020B0604020202020204" pitchFamily="34" charset="0"/>
              <a:buChar char="•"/>
            </a:pPr>
            <a:endParaRPr lang="fr-FR" sz="1600" b="1" dirty="0">
              <a:latin typeface="Encode Sans" pitchFamily="2" charset="0"/>
            </a:endParaRPr>
          </a:p>
          <a:p>
            <a:pPr marL="285750" indent="-285750">
              <a:buFont typeface="Arial" panose="020B0604020202020204" pitchFamily="34" charset="0"/>
              <a:buChar char="•"/>
            </a:pPr>
            <a:endParaRPr lang="fr-FR" sz="1600" dirty="0">
              <a:latin typeface="Encode Sans" pitchFamily="2" charset="0"/>
            </a:endParaRPr>
          </a:p>
          <a:p>
            <a:r>
              <a:rPr lang="fr-FR" sz="1600" b="1" dirty="0" err="1">
                <a:solidFill>
                  <a:srgbClr val="243782"/>
                </a:solidFill>
                <a:latin typeface="Encode Sans" pitchFamily="2" charset="0"/>
              </a:rPr>
              <a:t>Benefits</a:t>
            </a:r>
            <a:r>
              <a:rPr lang="fr-FR" sz="1600" b="1" dirty="0">
                <a:solidFill>
                  <a:srgbClr val="243782"/>
                </a:solidFill>
                <a:latin typeface="Encode Sans" pitchFamily="2" charset="0"/>
              </a:rPr>
              <a:t> for </a:t>
            </a:r>
            <a:r>
              <a:rPr lang="fr-FR" sz="1600" b="1" dirty="0" err="1">
                <a:solidFill>
                  <a:srgbClr val="243782"/>
                </a:solidFill>
                <a:latin typeface="Encode Sans" pitchFamily="2" charset="0"/>
              </a:rPr>
              <a:t>you</a:t>
            </a:r>
            <a:r>
              <a:rPr lang="fr-FR" sz="1600" b="1" dirty="0">
                <a:solidFill>
                  <a:srgbClr val="243782"/>
                </a:solidFill>
                <a:latin typeface="Encode Sans" pitchFamily="2" charset="0"/>
              </a:rPr>
              <a:t>:</a:t>
            </a:r>
          </a:p>
          <a:p>
            <a:pPr marL="285750" indent="-285750">
              <a:buFont typeface="Arial" panose="020B0604020202020204" pitchFamily="34" charset="0"/>
              <a:buChar char="•"/>
            </a:pPr>
            <a:r>
              <a:rPr lang="en-US" sz="1600" dirty="0">
                <a:latin typeface="Encode Sans" pitchFamily="2" charset="0"/>
              </a:rPr>
              <a:t>Gather information for the </a:t>
            </a:r>
            <a:r>
              <a:rPr lang="en-US" sz="1600" b="1" dirty="0">
                <a:solidFill>
                  <a:srgbClr val="243782"/>
                </a:solidFill>
                <a:latin typeface="Encode Sans" pitchFamily="2" charset="0"/>
              </a:rPr>
              <a:t>fleet meetings</a:t>
            </a:r>
            <a:endParaRPr lang="en-US" sz="1600" b="1" strike="sngStrike" dirty="0">
              <a:solidFill>
                <a:srgbClr val="243782"/>
              </a:solidFill>
              <a:latin typeface="Encode Sans" pitchFamily="2" charset="0"/>
            </a:endParaRPr>
          </a:p>
          <a:p>
            <a:pPr marL="285750" indent="-285750">
              <a:buFont typeface="Arial" panose="020B0604020202020204" pitchFamily="34" charset="0"/>
              <a:buChar char="•"/>
            </a:pPr>
            <a:r>
              <a:rPr lang="en-US" sz="1600" dirty="0">
                <a:latin typeface="Encode Sans" pitchFamily="2" charset="0"/>
              </a:rPr>
              <a:t>Create </a:t>
            </a:r>
            <a:r>
              <a:rPr lang="en-US" sz="1600" b="1" dirty="0">
                <a:solidFill>
                  <a:srgbClr val="243782"/>
                </a:solidFill>
                <a:latin typeface="Encode Sans" pitchFamily="2" charset="0"/>
              </a:rPr>
              <a:t>useful contacts</a:t>
            </a:r>
            <a:endParaRPr lang="fr-BE" sz="1600" b="1" dirty="0">
              <a:solidFill>
                <a:srgbClr val="243782"/>
              </a:solidFill>
              <a:latin typeface="Encode Sans" pitchFamily="2" charset="0"/>
            </a:endParaRPr>
          </a:p>
        </p:txBody>
      </p:sp>
      <p:pic>
        <p:nvPicPr>
          <p:cNvPr id="28" name="Image 17">
            <a:extLst>
              <a:ext uri="{FF2B5EF4-FFF2-40B4-BE49-F238E27FC236}">
                <a16:creationId xmlns:a16="http://schemas.microsoft.com/office/drawing/2014/main" id="{5A246385-6A8D-444B-8C96-E02F354875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4805" y="2870676"/>
            <a:ext cx="2241884" cy="1136794"/>
          </a:xfrm>
          <a:prstGeom prst="rect">
            <a:avLst/>
          </a:prstGeom>
        </p:spPr>
      </p:pic>
      <p:sp>
        <p:nvSpPr>
          <p:cNvPr id="17" name="Subtitle 3">
            <a:extLst>
              <a:ext uri="{FF2B5EF4-FFF2-40B4-BE49-F238E27FC236}">
                <a16:creationId xmlns:a16="http://schemas.microsoft.com/office/drawing/2014/main" id="{5B1CBAED-B031-9C7B-0DD0-D77C941D8672}"/>
              </a:ext>
            </a:extLst>
          </p:cNvPr>
          <p:cNvSpPr txBox="1">
            <a:spLocks/>
          </p:cNvSpPr>
          <p:nvPr/>
        </p:nvSpPr>
        <p:spPr>
          <a:xfrm>
            <a:off x="695234" y="925803"/>
            <a:ext cx="8464531" cy="473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000" b="1" dirty="0">
                <a:solidFill>
                  <a:srgbClr val="243782"/>
                </a:solidFill>
                <a:latin typeface="Encode Sans" pitchFamily="2" charset="0"/>
              </a:rPr>
              <a:t>Management</a:t>
            </a:r>
            <a:r>
              <a:rPr lang="fr-BE" sz="2000" b="1" dirty="0">
                <a:latin typeface="Encode Sans" pitchFamily="2" charset="0"/>
              </a:rPr>
              <a:t> </a:t>
            </a:r>
            <a:r>
              <a:rPr lang="fr-BE" sz="2000" b="1" dirty="0" err="1">
                <a:solidFill>
                  <a:srgbClr val="243782"/>
                </a:solidFill>
                <a:latin typeface="Encode Sans" pitchFamily="2" charset="0"/>
              </a:rPr>
              <a:t>tool</a:t>
            </a:r>
            <a:endParaRPr lang="fr-BE" sz="2000" b="1" dirty="0">
              <a:solidFill>
                <a:srgbClr val="243782"/>
              </a:solidFill>
              <a:latin typeface="Encode Sans" pitchFamily="2" charset="0"/>
            </a:endParaRPr>
          </a:p>
        </p:txBody>
      </p:sp>
      <p:sp>
        <p:nvSpPr>
          <p:cNvPr id="24" name="TextBox 12">
            <a:extLst>
              <a:ext uri="{FF2B5EF4-FFF2-40B4-BE49-F238E27FC236}">
                <a16:creationId xmlns:a16="http://schemas.microsoft.com/office/drawing/2014/main" id="{1032ECB6-CB05-9ABB-94FA-00DCE50106BA}"/>
              </a:ext>
            </a:extLst>
          </p:cNvPr>
          <p:cNvSpPr txBox="1"/>
          <p:nvPr/>
        </p:nvSpPr>
        <p:spPr>
          <a:xfrm>
            <a:off x="2492657" y="4674634"/>
            <a:ext cx="1613416" cy="338555"/>
          </a:xfrm>
          <a:prstGeom prst="rect">
            <a:avLst/>
          </a:prstGeom>
          <a:noFill/>
        </p:spPr>
        <p:txBody>
          <a:bodyPr wrap="square" rtlCol="0">
            <a:spAutoFit/>
          </a:bodyPr>
          <a:lstStyle/>
          <a:p>
            <a:pPr algn="ctr"/>
            <a:r>
              <a:rPr lang="fr-BE" sz="1600" b="1" dirty="0" err="1">
                <a:latin typeface="Encode Sans" pitchFamily="2" charset="0"/>
              </a:rPr>
              <a:t>Reporting</a:t>
            </a:r>
            <a:endParaRPr lang="fr-BE" sz="1600" b="1" dirty="0">
              <a:latin typeface="Encode Sans" pitchFamily="2" charset="0"/>
            </a:endParaRPr>
          </a:p>
        </p:txBody>
      </p:sp>
      <p:sp>
        <p:nvSpPr>
          <p:cNvPr id="26" name="TextBox 8">
            <a:extLst>
              <a:ext uri="{FF2B5EF4-FFF2-40B4-BE49-F238E27FC236}">
                <a16:creationId xmlns:a16="http://schemas.microsoft.com/office/drawing/2014/main" id="{ABE43A04-A991-C409-BD97-3D3FC0A9395D}"/>
              </a:ext>
            </a:extLst>
          </p:cNvPr>
          <p:cNvSpPr txBox="1"/>
          <p:nvPr/>
        </p:nvSpPr>
        <p:spPr>
          <a:xfrm>
            <a:off x="867882" y="2136806"/>
            <a:ext cx="3441749" cy="307777"/>
          </a:xfrm>
          <a:prstGeom prst="rect">
            <a:avLst/>
          </a:prstGeom>
          <a:noFill/>
        </p:spPr>
        <p:txBody>
          <a:bodyPr wrap="square" rtlCol="0">
            <a:spAutoFit/>
          </a:bodyPr>
          <a:lstStyle/>
          <a:p>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sp>
        <p:nvSpPr>
          <p:cNvPr id="32" name="Title 1">
            <a:extLst>
              <a:ext uri="{FF2B5EF4-FFF2-40B4-BE49-F238E27FC236}">
                <a16:creationId xmlns:a16="http://schemas.microsoft.com/office/drawing/2014/main" id="{398BE59E-8AEF-1B1A-8FF1-14966ECE7641}"/>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2" name="TextBox 16">
            <a:extLst>
              <a:ext uri="{FF2B5EF4-FFF2-40B4-BE49-F238E27FC236}">
                <a16:creationId xmlns:a16="http://schemas.microsoft.com/office/drawing/2014/main" id="{60233FE8-EF43-5FF8-A489-E3027C779132}"/>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6" name="ZoneTexte 8">
            <a:extLst>
              <a:ext uri="{FF2B5EF4-FFF2-40B4-BE49-F238E27FC236}">
                <a16:creationId xmlns:a16="http://schemas.microsoft.com/office/drawing/2014/main" id="{A7BDACA9-58C8-6EAD-D0DA-CB3C2299946A}"/>
              </a:ext>
            </a:extLst>
          </p:cNvPr>
          <p:cNvSpPr txBox="1"/>
          <p:nvPr/>
        </p:nvSpPr>
        <p:spPr>
          <a:xfrm>
            <a:off x="656624" y="1356281"/>
            <a:ext cx="5575495" cy="369332"/>
          </a:xfrm>
          <a:prstGeom prst="rect">
            <a:avLst/>
          </a:prstGeom>
          <a:noFill/>
        </p:spPr>
        <p:txBody>
          <a:bodyPr wrap="square" rtlCol="0">
            <a:spAutoFit/>
          </a:bodyPr>
          <a:lstStyle/>
          <a:p>
            <a:r>
              <a:rPr lang="en-US" dirty="0">
                <a:latin typeface="Encode Sans" pitchFamily="2" charset="0"/>
              </a:rPr>
              <a:t>The contract management tool has three features:   </a:t>
            </a:r>
            <a:endParaRPr lang="en-GB" dirty="0">
              <a:latin typeface="Encode Sans" pitchFamily="2" charset="0"/>
            </a:endParaRPr>
          </a:p>
        </p:txBody>
      </p:sp>
    </p:spTree>
    <p:custDataLst>
      <p:tags r:id="rId1"/>
    </p:custDataLst>
    <p:extLst>
      <p:ext uri="{BB962C8B-B14F-4D97-AF65-F5344CB8AC3E}">
        <p14:creationId xmlns:p14="http://schemas.microsoft.com/office/powerpoint/2010/main" val="2159550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22">
            <a:extLst>
              <a:ext uri="{FF2B5EF4-FFF2-40B4-BE49-F238E27FC236}">
                <a16:creationId xmlns:a16="http://schemas.microsoft.com/office/drawing/2014/main" id="{4001B0B9-D382-E34E-A86D-3C1ED5756853}"/>
              </a:ext>
            </a:extLst>
          </p:cNvPr>
          <p:cNvSpPr/>
          <p:nvPr/>
        </p:nvSpPr>
        <p:spPr>
          <a:xfrm>
            <a:off x="6250971"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3" name="Rectangle: Rounded Corners 22">
            <a:extLst>
              <a:ext uri="{FF2B5EF4-FFF2-40B4-BE49-F238E27FC236}">
                <a16:creationId xmlns:a16="http://schemas.microsoft.com/office/drawing/2014/main" id="{A152FBDD-7455-DD47-BD69-2157F80A0698}"/>
              </a:ext>
            </a:extLst>
          </p:cNvPr>
          <p:cNvSpPr/>
          <p:nvPr/>
        </p:nvSpPr>
        <p:spPr>
          <a:xfrm>
            <a:off x="3530371" y="2591416"/>
            <a:ext cx="2364510" cy="2601454"/>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4" name="Subtitle 3">
            <a:extLst>
              <a:ext uri="{FF2B5EF4-FFF2-40B4-BE49-F238E27FC236}">
                <a16:creationId xmlns:a16="http://schemas.microsoft.com/office/drawing/2014/main" id="{737EDD22-B154-A04E-BC2C-4A14813475F8}"/>
              </a:ext>
            </a:extLst>
          </p:cNvPr>
          <p:cNvSpPr txBox="1">
            <a:spLocks/>
          </p:cNvSpPr>
          <p:nvPr/>
        </p:nvSpPr>
        <p:spPr>
          <a:xfrm>
            <a:off x="695234" y="925803"/>
            <a:ext cx="8464531" cy="47337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BE" sz="2000" b="1" dirty="0">
                <a:solidFill>
                  <a:srgbClr val="243782"/>
                </a:solidFill>
                <a:latin typeface="Encode Sans" pitchFamily="2" charset="0"/>
              </a:rPr>
              <a:t>Management</a:t>
            </a:r>
            <a:r>
              <a:rPr lang="fr-BE" sz="2000" b="1" dirty="0">
                <a:latin typeface="Encode Sans" pitchFamily="2" charset="0"/>
              </a:rPr>
              <a:t> </a:t>
            </a:r>
            <a:r>
              <a:rPr lang="fr-BE" sz="2000" b="1" dirty="0" err="1">
                <a:solidFill>
                  <a:srgbClr val="243782"/>
                </a:solidFill>
                <a:latin typeface="Encode Sans" pitchFamily="2" charset="0"/>
              </a:rPr>
              <a:t>tool</a:t>
            </a:r>
            <a:endParaRPr lang="fr-BE" sz="2000" b="1" dirty="0">
              <a:solidFill>
                <a:srgbClr val="243782"/>
              </a:solidFill>
              <a:latin typeface="Encode Sans" pitchFamily="2" charset="0"/>
            </a:endParaRPr>
          </a:p>
        </p:txBody>
      </p:sp>
      <p:sp>
        <p:nvSpPr>
          <p:cNvPr id="5" name="Rectangle: Rounded Corners 10">
            <a:extLst>
              <a:ext uri="{FF2B5EF4-FFF2-40B4-BE49-F238E27FC236}">
                <a16:creationId xmlns:a16="http://schemas.microsoft.com/office/drawing/2014/main" id="{7ED99A60-8463-2C4B-AFD9-E5BACAB66257}"/>
              </a:ext>
            </a:extLst>
          </p:cNvPr>
          <p:cNvSpPr/>
          <p:nvPr/>
        </p:nvSpPr>
        <p:spPr>
          <a:xfrm>
            <a:off x="867882" y="2591415"/>
            <a:ext cx="2364510" cy="2589015"/>
          </a:xfrm>
          <a:prstGeom prst="roundRect">
            <a:avLst>
              <a:gd name="adj" fmla="val 7247"/>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chemeClr val="tx2"/>
              </a:solidFill>
            </a:endParaRPr>
          </a:p>
        </p:txBody>
      </p:sp>
      <p:sp>
        <p:nvSpPr>
          <p:cNvPr id="6" name="TextBox 12">
            <a:extLst>
              <a:ext uri="{FF2B5EF4-FFF2-40B4-BE49-F238E27FC236}">
                <a16:creationId xmlns:a16="http://schemas.microsoft.com/office/drawing/2014/main" id="{7D192023-F2A9-B449-83C1-4F37A63CD242}"/>
              </a:ext>
            </a:extLst>
          </p:cNvPr>
          <p:cNvSpPr txBox="1"/>
          <p:nvPr/>
        </p:nvSpPr>
        <p:spPr>
          <a:xfrm>
            <a:off x="1147482" y="4554587"/>
            <a:ext cx="1709062" cy="584775"/>
          </a:xfrm>
          <a:prstGeom prst="rect">
            <a:avLst/>
          </a:prstGeom>
          <a:noFill/>
        </p:spPr>
        <p:txBody>
          <a:bodyPr wrap="square" rtlCol="0">
            <a:spAutoFit/>
          </a:bodyPr>
          <a:lstStyle/>
          <a:p>
            <a:pPr algn="ctr"/>
            <a:r>
              <a:rPr lang="fr-BE" sz="1600" b="1" dirty="0">
                <a:latin typeface="Encode Sans" pitchFamily="2" charset="0"/>
              </a:rPr>
              <a:t>Portfolio management</a:t>
            </a:r>
          </a:p>
        </p:txBody>
      </p:sp>
      <p:sp>
        <p:nvSpPr>
          <p:cNvPr id="7" name="TextBox 15">
            <a:extLst>
              <a:ext uri="{FF2B5EF4-FFF2-40B4-BE49-F238E27FC236}">
                <a16:creationId xmlns:a16="http://schemas.microsoft.com/office/drawing/2014/main" id="{0EBBBC59-A1AC-694A-878C-38EC62F1AACF}"/>
              </a:ext>
            </a:extLst>
          </p:cNvPr>
          <p:cNvSpPr txBox="1"/>
          <p:nvPr/>
        </p:nvSpPr>
        <p:spPr>
          <a:xfrm>
            <a:off x="3881546" y="4677697"/>
            <a:ext cx="1574416" cy="338554"/>
          </a:xfrm>
          <a:prstGeom prst="rect">
            <a:avLst/>
          </a:prstGeom>
          <a:noFill/>
        </p:spPr>
        <p:txBody>
          <a:bodyPr wrap="square" rtlCol="0">
            <a:spAutoFit/>
          </a:bodyPr>
          <a:lstStyle/>
          <a:p>
            <a:pPr algn="ctr"/>
            <a:r>
              <a:rPr lang="fr-BE" sz="1600" b="1" dirty="0">
                <a:latin typeface="Encode Sans" pitchFamily="2" charset="0"/>
              </a:rPr>
              <a:t>Facilitation</a:t>
            </a:r>
          </a:p>
        </p:txBody>
      </p:sp>
      <p:sp>
        <p:nvSpPr>
          <p:cNvPr id="8" name="TextBox 18">
            <a:extLst>
              <a:ext uri="{FF2B5EF4-FFF2-40B4-BE49-F238E27FC236}">
                <a16:creationId xmlns:a16="http://schemas.microsoft.com/office/drawing/2014/main" id="{259DC752-52FB-E649-A9DE-399CC9A97025}"/>
              </a:ext>
            </a:extLst>
          </p:cNvPr>
          <p:cNvSpPr txBox="1"/>
          <p:nvPr/>
        </p:nvSpPr>
        <p:spPr>
          <a:xfrm>
            <a:off x="6598023" y="4674635"/>
            <a:ext cx="1604853" cy="338554"/>
          </a:xfrm>
          <a:prstGeom prst="rect">
            <a:avLst/>
          </a:prstGeom>
          <a:noFill/>
        </p:spPr>
        <p:txBody>
          <a:bodyPr wrap="square" rtlCol="0">
            <a:spAutoFit/>
          </a:bodyPr>
          <a:lstStyle/>
          <a:p>
            <a:pPr algn="ctr"/>
            <a:r>
              <a:rPr lang="fr-BE" sz="1600" b="1" dirty="0" err="1">
                <a:latin typeface="Encode Sans" pitchFamily="2" charset="0"/>
              </a:rPr>
              <a:t>Reporting</a:t>
            </a:r>
            <a:endParaRPr lang="fr-BE" sz="1600" b="1" dirty="0">
              <a:latin typeface="Encode Sans" pitchFamily="2" charset="0"/>
            </a:endParaRPr>
          </a:p>
        </p:txBody>
      </p:sp>
      <p:pic>
        <p:nvPicPr>
          <p:cNvPr id="12" name="Picture 2" descr="Résultat de recherche d'images pour &quot;icone loupe&quot;">
            <a:extLst>
              <a:ext uri="{FF2B5EF4-FFF2-40B4-BE49-F238E27FC236}">
                <a16:creationId xmlns:a16="http://schemas.microsoft.com/office/drawing/2014/main" id="{A77B55BC-7342-0E4C-9677-C12D17F6CC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4361" y="4653543"/>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 de recherche d'images pour &quot;icone loupe&quot;">
            <a:extLst>
              <a:ext uri="{FF2B5EF4-FFF2-40B4-BE49-F238E27FC236}">
                <a16:creationId xmlns:a16="http://schemas.microsoft.com/office/drawing/2014/main" id="{15C2B5BC-BE9F-B749-B73A-00E1A1036A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962" y="4653543"/>
            <a:ext cx="386862" cy="3868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8">
            <a:extLst>
              <a:ext uri="{FF2B5EF4-FFF2-40B4-BE49-F238E27FC236}">
                <a16:creationId xmlns:a16="http://schemas.microsoft.com/office/drawing/2014/main" id="{C3F5969C-A9FA-854C-AAFC-023E2A7D7A5A}"/>
              </a:ext>
            </a:extLst>
          </p:cNvPr>
          <p:cNvSpPr txBox="1"/>
          <p:nvPr/>
        </p:nvSpPr>
        <p:spPr>
          <a:xfrm>
            <a:off x="867882" y="2136806"/>
            <a:ext cx="3441749" cy="307777"/>
          </a:xfrm>
          <a:prstGeom prst="rect">
            <a:avLst/>
          </a:prstGeom>
          <a:noFill/>
        </p:spPr>
        <p:txBody>
          <a:bodyPr wrap="square" rtlCol="0">
            <a:spAutoFit/>
          </a:bodyPr>
          <a:lstStyle/>
          <a:p>
            <a:r>
              <a:rPr lang="fr-BE" sz="1400" i="1" dirty="0" err="1">
                <a:solidFill>
                  <a:schemeClr val="bg1">
                    <a:lumMod val="65000"/>
                  </a:schemeClr>
                </a:solidFill>
              </a:rPr>
              <a:t>Turn</a:t>
            </a:r>
            <a:r>
              <a:rPr lang="fr-BE" sz="1400" i="1" dirty="0">
                <a:solidFill>
                  <a:schemeClr val="bg1">
                    <a:lumMod val="65000"/>
                  </a:schemeClr>
                </a:solidFill>
              </a:rPr>
              <a:t> over the </a:t>
            </a:r>
            <a:r>
              <a:rPr lang="fr-BE" sz="1400" i="1" dirty="0" err="1">
                <a:solidFill>
                  <a:schemeClr val="bg1">
                    <a:lumMod val="65000"/>
                  </a:schemeClr>
                </a:solidFill>
              </a:rPr>
              <a:t>cards</a:t>
            </a:r>
            <a:endParaRPr lang="fr-BE" sz="1400" i="1" dirty="0">
              <a:solidFill>
                <a:schemeClr val="bg1">
                  <a:lumMod val="65000"/>
                </a:schemeClr>
              </a:solidFill>
            </a:endParaRPr>
          </a:p>
        </p:txBody>
      </p:sp>
      <p:pic>
        <p:nvPicPr>
          <p:cNvPr id="18" name="Image 17">
            <a:extLst>
              <a:ext uri="{FF2B5EF4-FFF2-40B4-BE49-F238E27FC236}">
                <a16:creationId xmlns:a16="http://schemas.microsoft.com/office/drawing/2014/main" id="{A8183940-9D72-1548-A314-15A9723299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8959" y="3199010"/>
            <a:ext cx="2241884" cy="1136794"/>
          </a:xfrm>
          <a:prstGeom prst="rect">
            <a:avLst/>
          </a:prstGeom>
        </p:spPr>
      </p:pic>
      <p:pic>
        <p:nvPicPr>
          <p:cNvPr id="22" name="Image 21">
            <a:extLst>
              <a:ext uri="{FF2B5EF4-FFF2-40B4-BE49-F238E27FC236}">
                <a16:creationId xmlns:a16="http://schemas.microsoft.com/office/drawing/2014/main" id="{A4E00786-115A-1F46-98C5-0DDB8A8A1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493" y="3192371"/>
            <a:ext cx="2069855" cy="1142732"/>
          </a:xfrm>
          <a:prstGeom prst="rect">
            <a:avLst/>
          </a:prstGeom>
        </p:spPr>
      </p:pic>
      <p:pic>
        <p:nvPicPr>
          <p:cNvPr id="23" name="Picture 2" descr="Résultat de recherche d'images pour &quot;icone loupe&quot;">
            <a:extLst>
              <a:ext uri="{FF2B5EF4-FFF2-40B4-BE49-F238E27FC236}">
                <a16:creationId xmlns:a16="http://schemas.microsoft.com/office/drawing/2014/main" id="{7CFDC731-709C-DD4C-85B6-9F06476212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3716" y="4650482"/>
            <a:ext cx="386862" cy="38686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descr="Une image contenant texte&#10;&#10;Description générée automatiquement">
            <a:extLst>
              <a:ext uri="{FF2B5EF4-FFF2-40B4-BE49-F238E27FC236}">
                <a16:creationId xmlns:a16="http://schemas.microsoft.com/office/drawing/2014/main" id="{D162E8A0-622D-8A40-8611-81CB391BAC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546" y="2688408"/>
            <a:ext cx="1556954" cy="1930623"/>
          </a:xfrm>
          <a:prstGeom prst="rect">
            <a:avLst/>
          </a:prstGeom>
        </p:spPr>
      </p:pic>
      <p:sp>
        <p:nvSpPr>
          <p:cNvPr id="35" name="Title 1">
            <a:extLst>
              <a:ext uri="{FF2B5EF4-FFF2-40B4-BE49-F238E27FC236}">
                <a16:creationId xmlns:a16="http://schemas.microsoft.com/office/drawing/2014/main" id="{A5E289EE-C0A6-A068-BD4A-ACE3DE3C85A8}"/>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38" name="Rettangolo 37">
            <a:extLst>
              <a:ext uri="{FF2B5EF4-FFF2-40B4-BE49-F238E27FC236}">
                <a16:creationId xmlns:a16="http://schemas.microsoft.com/office/drawing/2014/main" id="{E0258E8E-407A-9D21-0AB8-CD2FF3DF88F3}"/>
              </a:ext>
            </a:extLst>
          </p:cNvPr>
          <p:cNvSpPr/>
          <p:nvPr/>
        </p:nvSpPr>
        <p:spPr>
          <a:xfrm>
            <a:off x="9159765" y="1541929"/>
            <a:ext cx="2673647" cy="4249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000" b="1" dirty="0">
                <a:latin typeface="Encode Sans" pitchFamily="2" charset="0"/>
              </a:rPr>
              <a:t>Takeaways</a:t>
            </a:r>
          </a:p>
          <a:p>
            <a:pPr algn="ctr"/>
            <a:endParaRPr lang="it-IT" sz="2000" b="1" dirty="0">
              <a:latin typeface="Encode Sans" pitchFamily="2" charset="0"/>
            </a:endParaRPr>
          </a:p>
          <a:p>
            <a:pPr algn="ctr"/>
            <a:endParaRPr lang="it-IT" b="1" dirty="0">
              <a:latin typeface="Encode Sans" pitchFamily="2" charset="0"/>
            </a:endParaRPr>
          </a:p>
        </p:txBody>
      </p:sp>
      <p:sp>
        <p:nvSpPr>
          <p:cNvPr id="9" name="CasellaDiTesto 8">
            <a:extLst>
              <a:ext uri="{FF2B5EF4-FFF2-40B4-BE49-F238E27FC236}">
                <a16:creationId xmlns:a16="http://schemas.microsoft.com/office/drawing/2014/main" id="{DCC125F7-8762-CFA0-88C5-DC9DD2917AF4}"/>
              </a:ext>
            </a:extLst>
          </p:cNvPr>
          <p:cNvSpPr txBox="1"/>
          <p:nvPr/>
        </p:nvSpPr>
        <p:spPr>
          <a:xfrm>
            <a:off x="9305365" y="2171271"/>
            <a:ext cx="2384611" cy="3200876"/>
          </a:xfrm>
          <a:prstGeom prst="rect">
            <a:avLst/>
          </a:prstGeom>
          <a:noFill/>
        </p:spPr>
        <p:txBody>
          <a:bodyPr wrap="square">
            <a:spAutoFit/>
          </a:bodyPr>
          <a:lstStyle/>
          <a:p>
            <a:pPr>
              <a:spcAft>
                <a:spcPts val="600"/>
              </a:spcAft>
            </a:pPr>
            <a:r>
              <a:rPr lang="en-US" sz="1300" dirty="0">
                <a:solidFill>
                  <a:srgbClr val="FFFFFF"/>
                </a:solidFill>
                <a:latin typeface="Encode Sans" pitchFamily="2" charset="0"/>
              </a:rPr>
              <a:t>Your management tool helps you to: </a:t>
            </a:r>
          </a:p>
          <a:p>
            <a:pPr marL="285750" indent="-285750">
              <a:spcAft>
                <a:spcPts val="600"/>
              </a:spcAft>
              <a:buFont typeface="Arial" panose="020B0604020202020204" pitchFamily="34" charset="0"/>
              <a:buChar char="•"/>
            </a:pPr>
            <a:r>
              <a:rPr lang="en-US" sz="1300" dirty="0">
                <a:solidFill>
                  <a:srgbClr val="FFFFFF"/>
                </a:solidFill>
                <a:latin typeface="Encode Sans" pitchFamily="2" charset="0"/>
              </a:rPr>
              <a:t>be proactive</a:t>
            </a:r>
          </a:p>
          <a:p>
            <a:pPr marL="285750" indent="-285750">
              <a:spcAft>
                <a:spcPts val="600"/>
              </a:spcAft>
              <a:buFont typeface="Arial" panose="020B0604020202020204" pitchFamily="34" charset="0"/>
              <a:buChar char="•"/>
            </a:pPr>
            <a:r>
              <a:rPr lang="en-US" sz="1300" dirty="0">
                <a:solidFill>
                  <a:srgbClr val="FFFFFF"/>
                </a:solidFill>
                <a:latin typeface="Encode Sans" pitchFamily="2" charset="0"/>
              </a:rPr>
              <a:t>anticipate your customers’ needs</a:t>
            </a:r>
            <a:endParaRPr lang="en-US" sz="1300" strike="sngStrike" dirty="0">
              <a:solidFill>
                <a:srgbClr val="FFFFFF"/>
              </a:solidFill>
              <a:latin typeface="Encode Sans" pitchFamily="2" charset="0"/>
            </a:endParaRPr>
          </a:p>
          <a:p>
            <a:pPr marL="285750" indent="-285750">
              <a:spcAft>
                <a:spcPts val="600"/>
              </a:spcAft>
              <a:buFont typeface="Arial" panose="020B0604020202020204" pitchFamily="34" charset="0"/>
              <a:buChar char="•"/>
            </a:pPr>
            <a:r>
              <a:rPr lang="en-US" sz="1300" dirty="0">
                <a:solidFill>
                  <a:srgbClr val="FFFFFF"/>
                </a:solidFill>
                <a:latin typeface="Encode Sans" pitchFamily="2" charset="0"/>
              </a:rPr>
              <a:t>generate contact opportunities with the customer to guarantee their mobility, via early renewal management</a:t>
            </a:r>
          </a:p>
          <a:p>
            <a:pPr marL="285750" indent="-285750">
              <a:spcAft>
                <a:spcPts val="600"/>
              </a:spcAft>
              <a:buFont typeface="Arial" panose="020B0604020202020204" pitchFamily="34" charset="0"/>
              <a:buChar char="•"/>
            </a:pPr>
            <a:r>
              <a:rPr lang="en-US" sz="1300" dirty="0">
                <a:solidFill>
                  <a:srgbClr val="FFFFFF"/>
                </a:solidFill>
                <a:latin typeface="Encode Sans" pitchFamily="2" charset="0"/>
              </a:rPr>
              <a:t>take into account delivery lead times, LCV conversions, installation of charging points, etc.</a:t>
            </a:r>
            <a:endParaRPr lang="en-US" sz="1300" dirty="0">
              <a:solidFill>
                <a:prstClr val="black"/>
              </a:solidFill>
              <a:latin typeface="Microsoft Sans Serif" panose="020B0604020202020204" pitchFamily="34" charset="0"/>
            </a:endParaRPr>
          </a:p>
        </p:txBody>
      </p:sp>
      <p:sp>
        <p:nvSpPr>
          <p:cNvPr id="2" name="TextBox 16">
            <a:extLst>
              <a:ext uri="{FF2B5EF4-FFF2-40B4-BE49-F238E27FC236}">
                <a16:creationId xmlns:a16="http://schemas.microsoft.com/office/drawing/2014/main" id="{D8E106FE-7FE8-0329-063B-F4692BCDB149}"/>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10" name="ZoneTexte 8">
            <a:extLst>
              <a:ext uri="{FF2B5EF4-FFF2-40B4-BE49-F238E27FC236}">
                <a16:creationId xmlns:a16="http://schemas.microsoft.com/office/drawing/2014/main" id="{1769CFD3-15E6-4427-A28F-8E46EA9878A6}"/>
              </a:ext>
            </a:extLst>
          </p:cNvPr>
          <p:cNvSpPr txBox="1"/>
          <p:nvPr/>
        </p:nvSpPr>
        <p:spPr>
          <a:xfrm>
            <a:off x="656624" y="1356281"/>
            <a:ext cx="5575495" cy="369332"/>
          </a:xfrm>
          <a:prstGeom prst="rect">
            <a:avLst/>
          </a:prstGeom>
          <a:noFill/>
        </p:spPr>
        <p:txBody>
          <a:bodyPr wrap="square" rtlCol="0">
            <a:spAutoFit/>
          </a:bodyPr>
          <a:lstStyle/>
          <a:p>
            <a:r>
              <a:rPr lang="en-US" dirty="0">
                <a:latin typeface="Encode Sans" pitchFamily="2" charset="0"/>
              </a:rPr>
              <a:t>The contract management tool has three features:   </a:t>
            </a:r>
            <a:endParaRPr lang="en-GB" dirty="0">
              <a:latin typeface="Encode Sans" pitchFamily="2" charset="0"/>
            </a:endParaRPr>
          </a:p>
        </p:txBody>
      </p:sp>
    </p:spTree>
    <p:custDataLst>
      <p:tags r:id="rId1"/>
    </p:custDataLst>
    <p:extLst>
      <p:ext uri="{BB962C8B-B14F-4D97-AF65-F5344CB8AC3E}">
        <p14:creationId xmlns:p14="http://schemas.microsoft.com/office/powerpoint/2010/main" val="46978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5910A1-51F0-5D41-BC8B-390D249C584F}"/>
              </a:ext>
            </a:extLst>
          </p:cNvPr>
          <p:cNvSpPr/>
          <p:nvPr/>
        </p:nvSpPr>
        <p:spPr>
          <a:xfrm>
            <a:off x="4358038" y="2051439"/>
            <a:ext cx="2486578" cy="338554"/>
          </a:xfrm>
          <a:prstGeom prst="rect">
            <a:avLst/>
          </a:prstGeom>
        </p:spPr>
        <p:txBody>
          <a:bodyPr wrap="none">
            <a:spAutoFit/>
          </a:bodyPr>
          <a:lstStyle/>
          <a:p>
            <a:r>
              <a:rPr lang="fr-BE" sz="1600" dirty="0">
                <a:solidFill>
                  <a:schemeClr val="bg1">
                    <a:lumMod val="50000"/>
                  </a:schemeClr>
                </a:solidFill>
              </a:rPr>
              <a:t>Click on the “+” buttons</a:t>
            </a:r>
          </a:p>
        </p:txBody>
      </p:sp>
      <p:pic>
        <p:nvPicPr>
          <p:cNvPr id="5" name="Image 4">
            <a:extLst>
              <a:ext uri="{FF2B5EF4-FFF2-40B4-BE49-F238E27FC236}">
                <a16:creationId xmlns:a16="http://schemas.microsoft.com/office/drawing/2014/main" id="{60D07576-FF84-9C45-8E8B-E5731D341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92" y="2441850"/>
            <a:ext cx="3842253" cy="1913840"/>
          </a:xfrm>
          <a:prstGeom prst="rect">
            <a:avLst/>
          </a:prstGeom>
        </p:spPr>
      </p:pic>
      <p:sp>
        <p:nvSpPr>
          <p:cNvPr id="20" name="Subtitle 3">
            <a:extLst>
              <a:ext uri="{FF2B5EF4-FFF2-40B4-BE49-F238E27FC236}">
                <a16:creationId xmlns:a16="http://schemas.microsoft.com/office/drawing/2014/main" id="{546545E7-0E2B-4128-ADD8-FFE5E18A0FBF}"/>
              </a:ext>
            </a:extLst>
          </p:cNvPr>
          <p:cNvSpPr txBox="1">
            <a:spLocks/>
          </p:cNvSpPr>
          <p:nvPr/>
        </p:nvSpPr>
        <p:spPr>
          <a:xfrm>
            <a:off x="695234" y="1034459"/>
            <a:ext cx="8464531" cy="473372"/>
          </a:xfrm>
          <a:prstGeom prst="rect">
            <a:avLst/>
          </a:prstGeom>
        </p:spPr>
        <p:txBody>
          <a:bodyPr lIns="91440" tIns="45720" rIns="91440" bIns="45720" anchor="t"/>
          <a:lstStyle>
            <a:defPPr>
              <a:defRPr lang="fr-FR"/>
            </a:defPPr>
            <a:lvl1pPr indent="0">
              <a:lnSpc>
                <a:spcPct val="90000"/>
              </a:lnSpc>
              <a:spcBef>
                <a:spcPts val="1000"/>
              </a:spcBef>
              <a:buFont typeface="Arial" panose="020B0604020202020204" pitchFamily="34" charset="0"/>
              <a:buNone/>
              <a:defRPr sz="2000" b="1">
                <a:solidFill>
                  <a:srgbClr val="243782"/>
                </a:solidFill>
                <a:latin typeface="Encode Sans"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BE" dirty="0"/>
              <a:t>PAM</a:t>
            </a:r>
          </a:p>
        </p:txBody>
      </p:sp>
      <p:sp>
        <p:nvSpPr>
          <p:cNvPr id="21" name="ZoneTexte 14">
            <a:extLst>
              <a:ext uri="{FF2B5EF4-FFF2-40B4-BE49-F238E27FC236}">
                <a16:creationId xmlns:a16="http://schemas.microsoft.com/office/drawing/2014/main" id="{01B4E2DD-C28D-4DB0-B195-7C075CCA5FED}"/>
              </a:ext>
            </a:extLst>
          </p:cNvPr>
          <p:cNvSpPr txBox="1"/>
          <p:nvPr/>
        </p:nvSpPr>
        <p:spPr>
          <a:xfrm>
            <a:off x="656624" y="1606788"/>
            <a:ext cx="6936368" cy="338554"/>
          </a:xfrm>
          <a:prstGeom prst="rect">
            <a:avLst/>
          </a:prstGeom>
          <a:noFill/>
        </p:spPr>
        <p:txBody>
          <a:bodyPr wrap="square" rtlCol="0">
            <a:spAutoFit/>
          </a:bodyPr>
          <a:lstStyle/>
          <a:p>
            <a:r>
              <a:rPr lang="en-US" sz="1600" dirty="0" err="1">
                <a:latin typeface="Encode Sans" pitchFamily="2" charset="0"/>
              </a:rPr>
              <a:t>ProActive</a:t>
            </a:r>
            <a:r>
              <a:rPr lang="en-US" sz="1600" dirty="0">
                <a:latin typeface="Encode Sans" pitchFamily="2" charset="0"/>
              </a:rPr>
              <a:t> Management of operational lease contracts</a:t>
            </a:r>
            <a:endParaRPr lang="fr-FR" sz="1600" dirty="0">
              <a:latin typeface="Encode Sans" pitchFamily="2" charset="0"/>
            </a:endParaRPr>
          </a:p>
        </p:txBody>
      </p:sp>
      <p:sp>
        <p:nvSpPr>
          <p:cNvPr id="3" name="Rectangle 2">
            <a:extLst>
              <a:ext uri="{FF2B5EF4-FFF2-40B4-BE49-F238E27FC236}">
                <a16:creationId xmlns:a16="http://schemas.microsoft.com/office/drawing/2014/main" id="{C1C9D97D-55CF-4F35-8319-698A8619D29C}"/>
              </a:ext>
            </a:extLst>
          </p:cNvPr>
          <p:cNvSpPr/>
          <p:nvPr/>
        </p:nvSpPr>
        <p:spPr>
          <a:xfrm>
            <a:off x="4358038" y="2428240"/>
            <a:ext cx="5293962" cy="646331"/>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2">
            <a:extLst>
              <a:ext uri="{FF2B5EF4-FFF2-40B4-BE49-F238E27FC236}">
                <a16:creationId xmlns:a16="http://schemas.microsoft.com/office/drawing/2014/main" id="{27DE25B7-1DFF-8546-AF70-4252CE1A1F45}"/>
              </a:ext>
            </a:extLst>
          </p:cNvPr>
          <p:cNvSpPr txBox="1"/>
          <p:nvPr/>
        </p:nvSpPr>
        <p:spPr>
          <a:xfrm>
            <a:off x="4579795" y="2583546"/>
            <a:ext cx="2806700" cy="369332"/>
          </a:xfrm>
          <a:prstGeom prst="rect">
            <a:avLst/>
          </a:prstGeom>
          <a:noFill/>
        </p:spPr>
        <p:txBody>
          <a:bodyPr wrap="square" rtlCol="0">
            <a:spAutoFit/>
          </a:bodyPr>
          <a:lstStyle/>
          <a:p>
            <a:r>
              <a:rPr lang="fr-BE" b="1" dirty="0" err="1">
                <a:solidFill>
                  <a:schemeClr val="bg1"/>
                </a:solidFill>
                <a:latin typeface="Encode Sans" pitchFamily="2" charset="0"/>
              </a:rPr>
              <a:t>What</a:t>
            </a:r>
            <a:r>
              <a:rPr lang="fr-BE" b="1" dirty="0">
                <a:solidFill>
                  <a:schemeClr val="bg1"/>
                </a:solidFill>
                <a:latin typeface="Encode Sans" pitchFamily="2" charset="0"/>
              </a:rPr>
              <a:t> </a:t>
            </a:r>
            <a:r>
              <a:rPr lang="fr-BE" b="1" dirty="0" err="1">
                <a:solidFill>
                  <a:schemeClr val="bg1"/>
                </a:solidFill>
                <a:latin typeface="Encode Sans" pitchFamily="2" charset="0"/>
              </a:rPr>
              <a:t>is</a:t>
            </a:r>
            <a:r>
              <a:rPr lang="fr-BE" b="1" dirty="0">
                <a:solidFill>
                  <a:schemeClr val="bg1"/>
                </a:solidFill>
                <a:latin typeface="Encode Sans" pitchFamily="2" charset="0"/>
              </a:rPr>
              <a:t> PAM?</a:t>
            </a:r>
          </a:p>
        </p:txBody>
      </p:sp>
      <p:sp>
        <p:nvSpPr>
          <p:cNvPr id="4" name="TextBox 3">
            <a:extLst>
              <a:ext uri="{FF2B5EF4-FFF2-40B4-BE49-F238E27FC236}">
                <a16:creationId xmlns:a16="http://schemas.microsoft.com/office/drawing/2014/main" id="{8DEFBA44-E0FA-4319-8D3C-E8EC86673DAE}"/>
              </a:ext>
            </a:extLst>
          </p:cNvPr>
          <p:cNvSpPr txBox="1"/>
          <p:nvPr/>
        </p:nvSpPr>
        <p:spPr>
          <a:xfrm>
            <a:off x="9096539" y="2395771"/>
            <a:ext cx="250868" cy="769441"/>
          </a:xfrm>
          <a:prstGeom prst="rect">
            <a:avLst/>
          </a:prstGeom>
          <a:noFill/>
        </p:spPr>
        <p:txBody>
          <a:bodyPr wrap="square" rtlCol="0">
            <a:spAutoFit/>
          </a:bodyPr>
          <a:lstStyle/>
          <a:p>
            <a:r>
              <a:rPr lang="fr-BE" sz="4400" b="1" dirty="0">
                <a:solidFill>
                  <a:schemeClr val="bg1"/>
                </a:solidFill>
              </a:rPr>
              <a:t>+</a:t>
            </a:r>
            <a:endParaRPr lang="en-US" sz="4400" b="1" dirty="0">
              <a:solidFill>
                <a:schemeClr val="bg1"/>
              </a:solidFill>
            </a:endParaRPr>
          </a:p>
        </p:txBody>
      </p:sp>
      <p:sp>
        <p:nvSpPr>
          <p:cNvPr id="23" name="Rectangle 22">
            <a:extLst>
              <a:ext uri="{FF2B5EF4-FFF2-40B4-BE49-F238E27FC236}">
                <a16:creationId xmlns:a16="http://schemas.microsoft.com/office/drawing/2014/main" id="{0C4B88BF-2D0C-41CC-9A42-5C2F07D2A7BB}"/>
              </a:ext>
            </a:extLst>
          </p:cNvPr>
          <p:cNvSpPr/>
          <p:nvPr/>
        </p:nvSpPr>
        <p:spPr>
          <a:xfrm>
            <a:off x="4358038" y="3294040"/>
            <a:ext cx="5293962" cy="646331"/>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C5FF1E4-DFBA-4EB8-9A4E-040F8343B09C}"/>
              </a:ext>
            </a:extLst>
          </p:cNvPr>
          <p:cNvSpPr txBox="1"/>
          <p:nvPr/>
        </p:nvSpPr>
        <p:spPr>
          <a:xfrm>
            <a:off x="9096539" y="3261571"/>
            <a:ext cx="250868" cy="769441"/>
          </a:xfrm>
          <a:prstGeom prst="rect">
            <a:avLst/>
          </a:prstGeom>
          <a:noFill/>
        </p:spPr>
        <p:txBody>
          <a:bodyPr wrap="square" rtlCol="0">
            <a:spAutoFit/>
          </a:bodyPr>
          <a:lstStyle/>
          <a:p>
            <a:r>
              <a:rPr lang="fr-BE" sz="4400" b="1" dirty="0">
                <a:solidFill>
                  <a:schemeClr val="bg1"/>
                </a:solidFill>
              </a:rPr>
              <a:t>+</a:t>
            </a:r>
            <a:endParaRPr lang="en-US" sz="4400" b="1" dirty="0">
              <a:solidFill>
                <a:schemeClr val="bg1"/>
              </a:solidFill>
            </a:endParaRPr>
          </a:p>
        </p:txBody>
      </p:sp>
      <p:sp>
        <p:nvSpPr>
          <p:cNvPr id="25" name="TextBox 12">
            <a:extLst>
              <a:ext uri="{FF2B5EF4-FFF2-40B4-BE49-F238E27FC236}">
                <a16:creationId xmlns:a16="http://schemas.microsoft.com/office/drawing/2014/main" id="{3FA48FAD-996E-42C6-B3AF-1F693CC9869D}"/>
              </a:ext>
            </a:extLst>
          </p:cNvPr>
          <p:cNvSpPr txBox="1"/>
          <p:nvPr/>
        </p:nvSpPr>
        <p:spPr>
          <a:xfrm>
            <a:off x="4517945" y="3409121"/>
            <a:ext cx="4641820" cy="369332"/>
          </a:xfrm>
          <a:prstGeom prst="rect">
            <a:avLst/>
          </a:prstGeom>
          <a:noFill/>
        </p:spPr>
        <p:txBody>
          <a:bodyPr wrap="square" rtlCol="0">
            <a:spAutoFit/>
          </a:bodyPr>
          <a:lstStyle/>
          <a:p>
            <a:r>
              <a:rPr lang="fr-BE" b="1" dirty="0" err="1">
                <a:solidFill>
                  <a:schemeClr val="bg1"/>
                </a:solidFill>
                <a:latin typeface="Encode Sans" pitchFamily="2" charset="0"/>
              </a:rPr>
              <a:t>Benefits</a:t>
            </a:r>
            <a:endParaRPr lang="fr-BE" b="1" dirty="0">
              <a:solidFill>
                <a:schemeClr val="bg1"/>
              </a:solidFill>
              <a:latin typeface="Encode Sans" pitchFamily="2" charset="0"/>
            </a:endParaRPr>
          </a:p>
        </p:txBody>
      </p:sp>
      <p:sp>
        <p:nvSpPr>
          <p:cNvPr id="9" name="Title 1">
            <a:extLst>
              <a:ext uri="{FF2B5EF4-FFF2-40B4-BE49-F238E27FC236}">
                <a16:creationId xmlns:a16="http://schemas.microsoft.com/office/drawing/2014/main" id="{47F0D33D-EF31-16B2-2A40-0FD151EEA8BD}"/>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2" name="TextBox 16">
            <a:extLst>
              <a:ext uri="{FF2B5EF4-FFF2-40B4-BE49-F238E27FC236}">
                <a16:creationId xmlns:a16="http://schemas.microsoft.com/office/drawing/2014/main" id="{C142D895-4FFC-4645-CB32-649C926C3215}"/>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Tree>
    <p:custDataLst>
      <p:tags r:id="rId1"/>
    </p:custDataLst>
    <p:extLst>
      <p:ext uri="{BB962C8B-B14F-4D97-AF65-F5344CB8AC3E}">
        <p14:creationId xmlns:p14="http://schemas.microsoft.com/office/powerpoint/2010/main" val="185346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D07576-FF84-9C45-8E8B-E5731D341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92" y="2441850"/>
            <a:ext cx="3842253" cy="1913840"/>
          </a:xfrm>
          <a:prstGeom prst="rect">
            <a:avLst/>
          </a:prstGeom>
        </p:spPr>
      </p:pic>
      <p:sp>
        <p:nvSpPr>
          <p:cNvPr id="3" name="Rectangle 2">
            <a:extLst>
              <a:ext uri="{FF2B5EF4-FFF2-40B4-BE49-F238E27FC236}">
                <a16:creationId xmlns:a16="http://schemas.microsoft.com/office/drawing/2014/main" id="{C1C9D97D-55CF-4F35-8319-698A8619D29C}"/>
              </a:ext>
            </a:extLst>
          </p:cNvPr>
          <p:cNvSpPr/>
          <p:nvPr/>
        </p:nvSpPr>
        <p:spPr>
          <a:xfrm>
            <a:off x="4358037" y="2428240"/>
            <a:ext cx="7368781" cy="646331"/>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EFBA44-E0FA-4319-8D3C-E8EC86673DAE}"/>
              </a:ext>
            </a:extLst>
          </p:cNvPr>
          <p:cNvSpPr txBox="1"/>
          <p:nvPr/>
        </p:nvSpPr>
        <p:spPr>
          <a:xfrm>
            <a:off x="11320759" y="2296915"/>
            <a:ext cx="250868" cy="769441"/>
          </a:xfrm>
          <a:prstGeom prst="rect">
            <a:avLst/>
          </a:prstGeom>
          <a:noFill/>
        </p:spPr>
        <p:txBody>
          <a:bodyPr wrap="square" rtlCol="0">
            <a:spAutoFit/>
          </a:bodyPr>
          <a:lstStyle/>
          <a:p>
            <a:r>
              <a:rPr lang="fr-BE" sz="4400" b="1" dirty="0">
                <a:solidFill>
                  <a:schemeClr val="bg1"/>
                </a:solidFill>
              </a:rPr>
              <a:t>-</a:t>
            </a:r>
            <a:endParaRPr lang="en-US" sz="4400" b="1" dirty="0">
              <a:solidFill>
                <a:schemeClr val="bg1"/>
              </a:solidFill>
            </a:endParaRPr>
          </a:p>
        </p:txBody>
      </p:sp>
      <p:sp>
        <p:nvSpPr>
          <p:cNvPr id="6" name="Rectangle 5">
            <a:extLst>
              <a:ext uri="{FF2B5EF4-FFF2-40B4-BE49-F238E27FC236}">
                <a16:creationId xmlns:a16="http://schemas.microsoft.com/office/drawing/2014/main" id="{20F80B49-40B7-4D70-962A-D1F509AC8103}"/>
              </a:ext>
            </a:extLst>
          </p:cNvPr>
          <p:cNvSpPr/>
          <p:nvPr/>
        </p:nvSpPr>
        <p:spPr>
          <a:xfrm>
            <a:off x="4380107" y="3074571"/>
            <a:ext cx="7338061" cy="2588810"/>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ncode Sans" pitchFamily="2" charset="0"/>
            </a:endParaRPr>
          </a:p>
        </p:txBody>
      </p:sp>
      <p:sp>
        <p:nvSpPr>
          <p:cNvPr id="32" name="Rectangle 31">
            <a:extLst>
              <a:ext uri="{FF2B5EF4-FFF2-40B4-BE49-F238E27FC236}">
                <a16:creationId xmlns:a16="http://schemas.microsoft.com/office/drawing/2014/main" id="{8BF77001-A9B3-4269-A490-AEA35F57E5C9}"/>
              </a:ext>
            </a:extLst>
          </p:cNvPr>
          <p:cNvSpPr/>
          <p:nvPr/>
        </p:nvSpPr>
        <p:spPr>
          <a:xfrm>
            <a:off x="4351428" y="3127793"/>
            <a:ext cx="7338061" cy="1815882"/>
          </a:xfrm>
          <a:prstGeom prst="rect">
            <a:avLst/>
          </a:prstGeom>
        </p:spPr>
        <p:txBody>
          <a:bodyPr wrap="square">
            <a:spAutoFit/>
          </a:bodyPr>
          <a:lstStyle/>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PAM is a solution offered by the captive lease company, to encourage B2B customer</a:t>
            </a:r>
            <a:r>
              <a:rPr lang="en-US" sz="1400" strike="sngStrike" dirty="0">
                <a:latin typeface="Encode Sans" pitchFamily="2" charset="0"/>
              </a:rPr>
              <a:t> </a:t>
            </a:r>
            <a:r>
              <a:rPr lang="en-US" sz="1400" b="1" dirty="0">
                <a:solidFill>
                  <a:srgbClr val="253880"/>
                </a:solidFill>
                <a:latin typeface="Encode Sans" pitchFamily="2" charset="0"/>
              </a:rPr>
              <a:t>retention</a:t>
            </a:r>
            <a:r>
              <a:rPr lang="en-US" sz="1400" dirty="0">
                <a:latin typeface="Encode Sans" pitchFamily="2" charset="0"/>
              </a:rPr>
              <a:t> by identifying any </a:t>
            </a:r>
            <a:r>
              <a:rPr lang="en-US" sz="1400" b="1" dirty="0">
                <a:solidFill>
                  <a:srgbClr val="253880"/>
                </a:solidFill>
                <a:latin typeface="Encode Sans" pitchFamily="2" charset="0"/>
              </a:rPr>
              <a:t>mileage</a:t>
            </a:r>
            <a:r>
              <a:rPr lang="en-US" sz="1400" dirty="0">
                <a:latin typeface="Encode Sans" pitchFamily="2" charset="0"/>
              </a:rPr>
              <a:t> </a:t>
            </a:r>
            <a:r>
              <a:rPr lang="en-US" sz="1400" b="1" dirty="0">
                <a:solidFill>
                  <a:srgbClr val="253880"/>
                </a:solidFill>
                <a:latin typeface="Encode Sans" pitchFamily="2" charset="0"/>
              </a:rPr>
              <a:t>deviations</a:t>
            </a:r>
            <a:r>
              <a:rPr lang="en-US" sz="1400" dirty="0">
                <a:latin typeface="Encode Sans" pitchFamily="2" charset="0"/>
              </a:rPr>
              <a:t> based on real-time vehicle tracking.</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Customers can then be offered an amendment to their contract, which will adjust the rent and </a:t>
            </a:r>
            <a:r>
              <a:rPr lang="en-US" sz="1400" b="1" dirty="0">
                <a:solidFill>
                  <a:srgbClr val="253880"/>
                </a:solidFill>
                <a:latin typeface="Encode Sans" pitchFamily="2" charset="0"/>
              </a:rPr>
              <a:t>prevent any unpleasant financial surprises </a:t>
            </a:r>
            <a:r>
              <a:rPr lang="en-US" sz="1400" dirty="0">
                <a:latin typeface="Encode Sans" pitchFamily="2" charset="0"/>
              </a:rPr>
              <a:t>when they return the vehicle.</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Upon request, the PAM team can contact your customers to offer them a </a:t>
            </a:r>
            <a:r>
              <a:rPr lang="en-US" sz="1400" b="1" dirty="0">
                <a:solidFill>
                  <a:srgbClr val="253880"/>
                </a:solidFill>
                <a:latin typeface="Encode Sans" pitchFamily="2" charset="0"/>
              </a:rPr>
              <a:t>dynamic study of their fleet</a:t>
            </a:r>
            <a:r>
              <a:rPr lang="en-US" sz="1400" dirty="0">
                <a:latin typeface="Encode Sans" pitchFamily="2" charset="0"/>
              </a:rPr>
              <a:t>.</a:t>
            </a:r>
            <a:endParaRPr lang="fr-FR" sz="1400" b="1" dirty="0">
              <a:solidFill>
                <a:srgbClr val="253880"/>
              </a:solidFill>
              <a:latin typeface="Encode Sans" pitchFamily="2" charset="0"/>
            </a:endParaRPr>
          </a:p>
        </p:txBody>
      </p:sp>
      <p:sp>
        <p:nvSpPr>
          <p:cNvPr id="11" name="Rectangle 9">
            <a:extLst>
              <a:ext uri="{FF2B5EF4-FFF2-40B4-BE49-F238E27FC236}">
                <a16:creationId xmlns:a16="http://schemas.microsoft.com/office/drawing/2014/main" id="{A6AC6484-D2F0-AF29-3C83-3132DFC65863}"/>
              </a:ext>
            </a:extLst>
          </p:cNvPr>
          <p:cNvSpPr/>
          <p:nvPr/>
        </p:nvSpPr>
        <p:spPr>
          <a:xfrm>
            <a:off x="4358038" y="2051439"/>
            <a:ext cx="2486578" cy="338554"/>
          </a:xfrm>
          <a:prstGeom prst="rect">
            <a:avLst/>
          </a:prstGeom>
        </p:spPr>
        <p:txBody>
          <a:bodyPr wrap="none">
            <a:spAutoFit/>
          </a:bodyPr>
          <a:lstStyle/>
          <a:p>
            <a:r>
              <a:rPr lang="fr-BE" sz="1600" dirty="0">
                <a:solidFill>
                  <a:schemeClr val="bg1">
                    <a:lumMod val="50000"/>
                  </a:schemeClr>
                </a:solidFill>
              </a:rPr>
              <a:t>Click on the “+” buttons</a:t>
            </a:r>
          </a:p>
        </p:txBody>
      </p:sp>
      <p:sp>
        <p:nvSpPr>
          <p:cNvPr id="15" name="Subtitle 3">
            <a:extLst>
              <a:ext uri="{FF2B5EF4-FFF2-40B4-BE49-F238E27FC236}">
                <a16:creationId xmlns:a16="http://schemas.microsoft.com/office/drawing/2014/main" id="{48ED3DCB-C2EE-2D9D-8C3D-1E898EFD1602}"/>
              </a:ext>
            </a:extLst>
          </p:cNvPr>
          <p:cNvSpPr txBox="1">
            <a:spLocks/>
          </p:cNvSpPr>
          <p:nvPr/>
        </p:nvSpPr>
        <p:spPr>
          <a:xfrm>
            <a:off x="695234" y="1034459"/>
            <a:ext cx="8464531" cy="473372"/>
          </a:xfrm>
          <a:prstGeom prst="rect">
            <a:avLst/>
          </a:prstGeom>
        </p:spPr>
        <p:txBody>
          <a:bodyPr lIns="91440" tIns="45720" rIns="91440" bIns="45720" anchor="t"/>
          <a:lstStyle>
            <a:defPPr>
              <a:defRPr lang="fr-FR"/>
            </a:defPPr>
            <a:lvl1pPr indent="0">
              <a:lnSpc>
                <a:spcPct val="90000"/>
              </a:lnSpc>
              <a:spcBef>
                <a:spcPts val="1000"/>
              </a:spcBef>
              <a:buFont typeface="Arial" panose="020B0604020202020204" pitchFamily="34" charset="0"/>
              <a:buNone/>
              <a:defRPr sz="2000" b="1">
                <a:solidFill>
                  <a:srgbClr val="243782"/>
                </a:solidFill>
                <a:latin typeface="Encode Sans"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BE" dirty="0"/>
              <a:t>PAM</a:t>
            </a:r>
          </a:p>
        </p:txBody>
      </p:sp>
      <p:sp>
        <p:nvSpPr>
          <p:cNvPr id="19" name="Title 1">
            <a:extLst>
              <a:ext uri="{FF2B5EF4-FFF2-40B4-BE49-F238E27FC236}">
                <a16:creationId xmlns:a16="http://schemas.microsoft.com/office/drawing/2014/main" id="{0EBF5CD4-858E-B30D-D102-1B0E57D73F8C}"/>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25" name="TextBox 12">
            <a:extLst>
              <a:ext uri="{FF2B5EF4-FFF2-40B4-BE49-F238E27FC236}">
                <a16:creationId xmlns:a16="http://schemas.microsoft.com/office/drawing/2014/main" id="{EF48A3D9-090D-E379-FA85-58E8D084CBF6}"/>
              </a:ext>
            </a:extLst>
          </p:cNvPr>
          <p:cNvSpPr txBox="1"/>
          <p:nvPr/>
        </p:nvSpPr>
        <p:spPr>
          <a:xfrm>
            <a:off x="4579795" y="2583546"/>
            <a:ext cx="2806700" cy="369332"/>
          </a:xfrm>
          <a:prstGeom prst="rect">
            <a:avLst/>
          </a:prstGeom>
          <a:noFill/>
        </p:spPr>
        <p:txBody>
          <a:bodyPr wrap="square" rtlCol="0">
            <a:spAutoFit/>
          </a:bodyPr>
          <a:lstStyle/>
          <a:p>
            <a:r>
              <a:rPr lang="fr-BE" b="1" dirty="0" err="1">
                <a:solidFill>
                  <a:schemeClr val="bg1"/>
                </a:solidFill>
                <a:latin typeface="Encode Sans" pitchFamily="2" charset="0"/>
              </a:rPr>
              <a:t>What</a:t>
            </a:r>
            <a:r>
              <a:rPr lang="fr-BE" b="1" dirty="0">
                <a:solidFill>
                  <a:schemeClr val="bg1"/>
                </a:solidFill>
                <a:latin typeface="Encode Sans" pitchFamily="2" charset="0"/>
              </a:rPr>
              <a:t> </a:t>
            </a:r>
            <a:r>
              <a:rPr lang="fr-BE" b="1" dirty="0" err="1">
                <a:solidFill>
                  <a:schemeClr val="bg1"/>
                </a:solidFill>
                <a:latin typeface="Encode Sans" pitchFamily="2" charset="0"/>
              </a:rPr>
              <a:t>is</a:t>
            </a:r>
            <a:r>
              <a:rPr lang="fr-BE" b="1" dirty="0">
                <a:solidFill>
                  <a:schemeClr val="bg1"/>
                </a:solidFill>
                <a:latin typeface="Encode Sans" pitchFamily="2" charset="0"/>
              </a:rPr>
              <a:t> PAM?</a:t>
            </a:r>
          </a:p>
        </p:txBody>
      </p:sp>
      <p:sp>
        <p:nvSpPr>
          <p:cNvPr id="2" name="TextBox 16">
            <a:extLst>
              <a:ext uri="{FF2B5EF4-FFF2-40B4-BE49-F238E27FC236}">
                <a16:creationId xmlns:a16="http://schemas.microsoft.com/office/drawing/2014/main" id="{01316F96-7F18-D728-09EA-A33D71AB6308}"/>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7" name="ZoneTexte 14">
            <a:extLst>
              <a:ext uri="{FF2B5EF4-FFF2-40B4-BE49-F238E27FC236}">
                <a16:creationId xmlns:a16="http://schemas.microsoft.com/office/drawing/2014/main" id="{7EDD9D22-3D57-4ECE-E654-C6AF2BBB9C5F}"/>
              </a:ext>
            </a:extLst>
          </p:cNvPr>
          <p:cNvSpPr txBox="1"/>
          <p:nvPr/>
        </p:nvSpPr>
        <p:spPr>
          <a:xfrm>
            <a:off x="656624" y="1606788"/>
            <a:ext cx="6936368" cy="338554"/>
          </a:xfrm>
          <a:prstGeom prst="rect">
            <a:avLst/>
          </a:prstGeom>
          <a:noFill/>
        </p:spPr>
        <p:txBody>
          <a:bodyPr wrap="square" rtlCol="0">
            <a:spAutoFit/>
          </a:bodyPr>
          <a:lstStyle/>
          <a:p>
            <a:r>
              <a:rPr lang="en-US" sz="1600" dirty="0" err="1">
                <a:latin typeface="Encode Sans" pitchFamily="2" charset="0"/>
              </a:rPr>
              <a:t>ProActive</a:t>
            </a:r>
            <a:r>
              <a:rPr lang="en-US" sz="1600" dirty="0">
                <a:latin typeface="Encode Sans" pitchFamily="2" charset="0"/>
              </a:rPr>
              <a:t> Management of long-term hire contracts</a:t>
            </a:r>
            <a:endParaRPr lang="fr-FR" sz="1600" dirty="0">
              <a:latin typeface="Encode Sans" pitchFamily="2" charset="0"/>
            </a:endParaRPr>
          </a:p>
        </p:txBody>
      </p:sp>
    </p:spTree>
    <p:custDataLst>
      <p:tags r:id="rId1"/>
    </p:custDataLst>
    <p:extLst>
      <p:ext uri="{BB962C8B-B14F-4D97-AF65-F5344CB8AC3E}">
        <p14:creationId xmlns:p14="http://schemas.microsoft.com/office/powerpoint/2010/main" val="36878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3DCCA5-F0DB-484A-A201-703EC340C3B1}"/>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4B3E72F-7D02-49B5-998F-7B2EF1492E42}"/>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endParaRPr lang="fr-FR" sz="1400" b="1" dirty="0">
              <a:solidFill>
                <a:schemeClr val="bg1"/>
              </a:solidFill>
            </a:endParaRPr>
          </a:p>
        </p:txBody>
      </p:sp>
      <p:sp>
        <p:nvSpPr>
          <p:cNvPr id="14" name="TextBox 13">
            <a:extLst>
              <a:ext uri="{FF2B5EF4-FFF2-40B4-BE49-F238E27FC236}">
                <a16:creationId xmlns:a16="http://schemas.microsoft.com/office/drawing/2014/main" id="{4118D004-1787-4F20-BDBA-D57197622058}"/>
              </a:ext>
            </a:extLst>
          </p:cNvPr>
          <p:cNvSpPr txBox="1"/>
          <p:nvPr/>
        </p:nvSpPr>
        <p:spPr>
          <a:xfrm>
            <a:off x="3260706"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30B5BEA-E8CE-4793-8AE6-0C34F28279F5}"/>
              </a:ext>
            </a:extLst>
          </p:cNvPr>
          <p:cNvSpPr txBox="1"/>
          <p:nvPr/>
        </p:nvSpPr>
        <p:spPr>
          <a:xfrm>
            <a:off x="4078815" y="1750364"/>
            <a:ext cx="5564931" cy="307777"/>
          </a:xfrm>
          <a:prstGeom prst="rect">
            <a:avLst/>
          </a:prstGeom>
          <a:noFill/>
        </p:spPr>
        <p:txBody>
          <a:bodyPr wrap="square">
            <a:spAutoFit/>
          </a:bodyPr>
          <a:lstStyle/>
          <a:p>
            <a:r>
              <a:rPr lang="en-US" sz="1400" b="1" dirty="0">
                <a:solidFill>
                  <a:schemeClr val="bg1"/>
                </a:solidFill>
              </a:rPr>
              <a:t>The global offer at the heart of the retention process</a:t>
            </a:r>
            <a:endParaRPr lang="fr-FR" sz="1400" b="1" dirty="0">
              <a:solidFill>
                <a:schemeClr val="bg1"/>
              </a:solidFill>
            </a:endParaRPr>
          </a:p>
        </p:txBody>
      </p:sp>
      <p:sp>
        <p:nvSpPr>
          <p:cNvPr id="19" name="TextBox 18">
            <a:extLst>
              <a:ext uri="{FF2B5EF4-FFF2-40B4-BE49-F238E27FC236}">
                <a16:creationId xmlns:a16="http://schemas.microsoft.com/office/drawing/2014/main" id="{71268BD8-771D-472C-B0E9-0A07FBD5F5DE}"/>
              </a:ext>
            </a:extLst>
          </p:cNvPr>
          <p:cNvSpPr txBox="1"/>
          <p:nvPr/>
        </p:nvSpPr>
        <p:spPr>
          <a:xfrm>
            <a:off x="3260706" y="1647233"/>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0706" y="2425638"/>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233975B-6049-4517-BBF6-4B8B4E395081}"/>
              </a:ext>
            </a:extLst>
          </p:cNvPr>
          <p:cNvSpPr txBox="1"/>
          <p:nvPr/>
        </p:nvSpPr>
        <p:spPr>
          <a:xfrm>
            <a:off x="4078815" y="5722537"/>
            <a:ext cx="5564931" cy="307777"/>
          </a:xfrm>
          <a:prstGeom prst="rect">
            <a:avLst/>
          </a:prstGeom>
          <a:noFill/>
        </p:spPr>
        <p:txBody>
          <a:bodyPr wrap="square">
            <a:spAutoFit/>
          </a:bodyPr>
          <a:lstStyle/>
          <a:p>
            <a:r>
              <a:rPr lang="en-GB" sz="1400" b="1">
                <a:solidFill>
                  <a:schemeClr val="bg1"/>
                </a:solidFill>
              </a:rPr>
              <a:t>Learning assessment</a:t>
            </a:r>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7C87350-8996-4929-AC8C-F525B0ADCC4C}"/>
              </a:ext>
            </a:extLst>
          </p:cNvPr>
          <p:cNvSpPr txBox="1"/>
          <p:nvPr/>
        </p:nvSpPr>
        <p:spPr>
          <a:xfrm>
            <a:off x="3260706" y="3982448"/>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22">
            <a:extLst>
              <a:ext uri="{FF2B5EF4-FFF2-40B4-BE49-F238E27FC236}">
                <a16:creationId xmlns:a16="http://schemas.microsoft.com/office/drawing/2014/main" id="{17CD32F0-106D-C34E-AB44-0FAED8BF6B3A}"/>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endParaRPr lang="fr-FR" sz="1400" b="1" dirty="0">
              <a:solidFill>
                <a:schemeClr val="bg1"/>
              </a:solidFill>
            </a:endParaRPr>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04043"/>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30">
            <a:extLst>
              <a:ext uri="{FF2B5EF4-FFF2-40B4-BE49-F238E27FC236}">
                <a16:creationId xmlns:a16="http://schemas.microsoft.com/office/drawing/2014/main" id="{EC7F336C-8715-C746-972E-51127CF71D17}"/>
              </a:ext>
            </a:extLst>
          </p:cNvPr>
          <p:cNvSpPr txBox="1"/>
          <p:nvPr/>
        </p:nvSpPr>
        <p:spPr>
          <a:xfrm>
            <a:off x="4050741" y="4911255"/>
            <a:ext cx="5564931" cy="307777"/>
          </a:xfrm>
          <a:prstGeom prst="rect">
            <a:avLst/>
          </a:prstGeom>
          <a:noFill/>
        </p:spPr>
        <p:txBody>
          <a:bodyPr wrap="square">
            <a:spAutoFit/>
          </a:bodyPr>
          <a:lstStyle/>
          <a:p>
            <a:r>
              <a:rPr lang="fr-FR" sz="1400" b="1" dirty="0">
                <a:solidFill>
                  <a:schemeClr val="bg1"/>
                </a:solidFill>
              </a:rPr>
              <a:t>Conclusion</a:t>
            </a:r>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5" name="Image 4">
            <a:extLst>
              <a:ext uri="{FF2B5EF4-FFF2-40B4-BE49-F238E27FC236}">
                <a16:creationId xmlns:a16="http://schemas.microsoft.com/office/drawing/2014/main" id="{37FB7BA6-E956-184D-890D-86D04C348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15" name="Image 14">
            <a:extLst>
              <a:ext uri="{FF2B5EF4-FFF2-40B4-BE49-F238E27FC236}">
                <a16:creationId xmlns:a16="http://schemas.microsoft.com/office/drawing/2014/main" id="{CBFF5AF3-92A3-A74C-A1BB-15170E2BB2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5122" name="Picture 2" descr="Le renouvellement du bail commercial">
            <a:extLst>
              <a:ext uri="{FF2B5EF4-FFF2-40B4-BE49-F238E27FC236}">
                <a16:creationId xmlns:a16="http://schemas.microsoft.com/office/drawing/2014/main" id="{C57B6CE2-9FE9-4878-B4D5-0E8E3895C35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22">
            <a:extLst>
              <a:ext uri="{FF2B5EF4-FFF2-40B4-BE49-F238E27FC236}">
                <a16:creationId xmlns:a16="http://schemas.microsoft.com/office/drawing/2014/main" id="{57324022-0D8D-5745-944C-F693CD75524A}"/>
              </a:ext>
            </a:extLst>
          </p:cNvPr>
          <p:cNvSpPr txBox="1"/>
          <p:nvPr/>
        </p:nvSpPr>
        <p:spPr>
          <a:xfrm>
            <a:off x="4074801" y="4107656"/>
            <a:ext cx="5564931" cy="307777"/>
          </a:xfrm>
          <a:prstGeom prst="rect">
            <a:avLst/>
          </a:prstGeom>
          <a:noFill/>
        </p:spPr>
        <p:txBody>
          <a:bodyPr wrap="square">
            <a:spAutoFit/>
          </a:bodyPr>
          <a:lstStyle/>
          <a:p>
            <a:r>
              <a:rPr lang="en-GB" sz="1400" b="1">
                <a:solidFill>
                  <a:schemeClr val="bg1"/>
                </a:solidFill>
              </a:rPr>
              <a:t>Implementing your retention strategy</a:t>
            </a:r>
          </a:p>
        </p:txBody>
      </p:sp>
      <p:sp>
        <p:nvSpPr>
          <p:cNvPr id="42" name="TextBox 30">
            <a:extLst>
              <a:ext uri="{FF2B5EF4-FFF2-40B4-BE49-F238E27FC236}">
                <a16:creationId xmlns:a16="http://schemas.microsoft.com/office/drawing/2014/main" id="{D568E2E2-D0FC-1947-ACEF-FD753738C05A}"/>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endParaRPr lang="fr-FR" sz="1400" b="1" dirty="0">
              <a:solidFill>
                <a:schemeClr val="bg1"/>
              </a:solidFill>
            </a:endParaRPr>
          </a:p>
        </p:txBody>
      </p:sp>
    </p:spTree>
    <p:custDataLst>
      <p:tags r:id="rId1"/>
    </p:custDataLst>
    <p:extLst>
      <p:ext uri="{BB962C8B-B14F-4D97-AF65-F5344CB8AC3E}">
        <p14:creationId xmlns:p14="http://schemas.microsoft.com/office/powerpoint/2010/main" val="4207320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0D07576-FF84-9C45-8E8B-E5731D341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192" y="2441850"/>
            <a:ext cx="3842253" cy="1913840"/>
          </a:xfrm>
          <a:prstGeom prst="rect">
            <a:avLst/>
          </a:prstGeom>
        </p:spPr>
      </p:pic>
      <p:sp>
        <p:nvSpPr>
          <p:cNvPr id="3" name="Rectangle 2">
            <a:extLst>
              <a:ext uri="{FF2B5EF4-FFF2-40B4-BE49-F238E27FC236}">
                <a16:creationId xmlns:a16="http://schemas.microsoft.com/office/drawing/2014/main" id="{C1C9D97D-55CF-4F35-8319-698A8619D29C}"/>
              </a:ext>
            </a:extLst>
          </p:cNvPr>
          <p:cNvSpPr/>
          <p:nvPr/>
        </p:nvSpPr>
        <p:spPr>
          <a:xfrm>
            <a:off x="4370394" y="2428240"/>
            <a:ext cx="7476477" cy="646331"/>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DEFBA44-E0FA-4319-8D3C-E8EC86673DAE}"/>
              </a:ext>
            </a:extLst>
          </p:cNvPr>
          <p:cNvSpPr txBox="1"/>
          <p:nvPr/>
        </p:nvSpPr>
        <p:spPr>
          <a:xfrm>
            <a:off x="11518469" y="2296915"/>
            <a:ext cx="250868" cy="769441"/>
          </a:xfrm>
          <a:prstGeom prst="rect">
            <a:avLst/>
          </a:prstGeom>
          <a:noFill/>
        </p:spPr>
        <p:txBody>
          <a:bodyPr wrap="square" rtlCol="0">
            <a:spAutoFit/>
          </a:bodyPr>
          <a:lstStyle/>
          <a:p>
            <a:r>
              <a:rPr lang="fr-BE" sz="4400" b="1" dirty="0">
                <a:solidFill>
                  <a:schemeClr val="bg1"/>
                </a:solidFill>
              </a:rPr>
              <a:t>-</a:t>
            </a:r>
            <a:endParaRPr lang="en-US" sz="4400" b="1" dirty="0">
              <a:solidFill>
                <a:schemeClr val="bg1"/>
              </a:solidFill>
            </a:endParaRPr>
          </a:p>
        </p:txBody>
      </p:sp>
      <p:sp>
        <p:nvSpPr>
          <p:cNvPr id="6" name="Rectangle 5">
            <a:extLst>
              <a:ext uri="{FF2B5EF4-FFF2-40B4-BE49-F238E27FC236}">
                <a16:creationId xmlns:a16="http://schemas.microsoft.com/office/drawing/2014/main" id="{20F80B49-40B7-4D70-962A-D1F509AC8103}"/>
              </a:ext>
            </a:extLst>
          </p:cNvPr>
          <p:cNvSpPr/>
          <p:nvPr/>
        </p:nvSpPr>
        <p:spPr>
          <a:xfrm>
            <a:off x="4380108" y="3074571"/>
            <a:ext cx="7445308" cy="2588810"/>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8BF77001-A9B3-4269-A490-AEA35F57E5C9}"/>
              </a:ext>
            </a:extLst>
          </p:cNvPr>
          <p:cNvSpPr/>
          <p:nvPr/>
        </p:nvSpPr>
        <p:spPr>
          <a:xfrm>
            <a:off x="4462641" y="3188247"/>
            <a:ext cx="7306695" cy="2031325"/>
          </a:xfrm>
          <a:prstGeom prst="rect">
            <a:avLst/>
          </a:prstGeom>
        </p:spPr>
        <p:txBody>
          <a:bodyPr wrap="square">
            <a:spAutoFit/>
          </a:bodyPr>
          <a:lstStyle/>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By </a:t>
            </a:r>
            <a:r>
              <a:rPr lang="en-US" sz="1400" b="1" dirty="0">
                <a:solidFill>
                  <a:srgbClr val="243782"/>
                </a:solidFill>
                <a:latin typeface="Encode Sans" pitchFamily="2" charset="0"/>
              </a:rPr>
              <a:t>limiting mileage deviations</a:t>
            </a:r>
            <a:r>
              <a:rPr lang="en-US" sz="1400" dirty="0">
                <a:latin typeface="Encode Sans" pitchFamily="2" charset="0"/>
              </a:rPr>
              <a:t>, you can </a:t>
            </a:r>
            <a:r>
              <a:rPr lang="en-US" sz="1400" b="1" dirty="0">
                <a:solidFill>
                  <a:srgbClr val="243782"/>
                </a:solidFill>
                <a:latin typeface="Encode Sans" pitchFamily="2" charset="0"/>
              </a:rPr>
              <a:t>increase customer satisfaction</a:t>
            </a:r>
            <a:r>
              <a:rPr lang="en-US" sz="1400" dirty="0">
                <a:latin typeface="Encode Sans" pitchFamily="2" charset="0"/>
              </a:rPr>
              <a:t>.</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The PAM team will inform you that an amendment is sent to your customer, providing you with a </a:t>
            </a:r>
            <a:r>
              <a:rPr lang="en-US" sz="1400" b="1" dirty="0">
                <a:solidFill>
                  <a:srgbClr val="243782"/>
                </a:solidFill>
                <a:latin typeface="Encode Sans" pitchFamily="2" charset="0"/>
              </a:rPr>
              <a:t>pretext to contact the customer and to give them your advice</a:t>
            </a:r>
            <a:r>
              <a:rPr lang="en-US" sz="1400" dirty="0">
                <a:latin typeface="Encode Sans" pitchFamily="2" charset="0"/>
              </a:rPr>
              <a:t>.</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An amendment is an opportunity to </a:t>
            </a:r>
            <a:r>
              <a:rPr lang="en-US" sz="1400" b="1" dirty="0">
                <a:solidFill>
                  <a:srgbClr val="243782"/>
                </a:solidFill>
                <a:latin typeface="Encode Sans" pitchFamily="2" charset="0"/>
              </a:rPr>
              <a:t>update the residual value</a:t>
            </a:r>
            <a:r>
              <a:rPr lang="en-US" sz="1400" dirty="0">
                <a:latin typeface="Encode Sans" pitchFamily="2" charset="0"/>
              </a:rPr>
              <a:t>.</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err="1">
                <a:latin typeface="Encode Sans" pitchFamily="2" charset="0"/>
              </a:rPr>
              <a:t>Optimised</a:t>
            </a:r>
            <a:r>
              <a:rPr lang="en-US" sz="1400" dirty="0">
                <a:latin typeface="Encode Sans" pitchFamily="2" charset="0"/>
              </a:rPr>
              <a:t> contract management ensures customers are never subject</a:t>
            </a:r>
            <a:r>
              <a:rPr lang="en-US" sz="1400" strike="sngStrike" dirty="0">
                <a:latin typeface="Encode Sans" pitchFamily="2" charset="0"/>
              </a:rPr>
              <a:t>ed</a:t>
            </a:r>
            <a:r>
              <a:rPr lang="en-US" sz="1400" dirty="0">
                <a:latin typeface="Encode Sans" pitchFamily="2" charset="0"/>
              </a:rPr>
              <a:t> to “major” readjustments and </a:t>
            </a:r>
            <a:r>
              <a:rPr lang="en-US" sz="1400" b="1" dirty="0">
                <a:solidFill>
                  <a:srgbClr val="243782"/>
                </a:solidFill>
                <a:latin typeface="Encode Sans" pitchFamily="2" charset="0"/>
              </a:rPr>
              <a:t>prevents unpleasant surprises at the end of the contract</a:t>
            </a:r>
            <a:r>
              <a:rPr lang="en-US" sz="1400" dirty="0">
                <a:latin typeface="Encode Sans" pitchFamily="2" charset="0"/>
              </a:rPr>
              <a:t>.</a:t>
            </a:r>
            <a:endParaRPr lang="fr-FR" sz="1400" dirty="0">
              <a:latin typeface="Encode Sans" pitchFamily="2" charset="0"/>
            </a:endParaRPr>
          </a:p>
        </p:txBody>
      </p:sp>
      <p:sp>
        <p:nvSpPr>
          <p:cNvPr id="11" name="Rectangle 9">
            <a:extLst>
              <a:ext uri="{FF2B5EF4-FFF2-40B4-BE49-F238E27FC236}">
                <a16:creationId xmlns:a16="http://schemas.microsoft.com/office/drawing/2014/main" id="{7174E56B-160D-7FCB-DC56-8CE876A1616E}"/>
              </a:ext>
            </a:extLst>
          </p:cNvPr>
          <p:cNvSpPr/>
          <p:nvPr/>
        </p:nvSpPr>
        <p:spPr>
          <a:xfrm>
            <a:off x="4358038" y="2051439"/>
            <a:ext cx="2486578" cy="338554"/>
          </a:xfrm>
          <a:prstGeom prst="rect">
            <a:avLst/>
          </a:prstGeom>
        </p:spPr>
        <p:txBody>
          <a:bodyPr wrap="none">
            <a:spAutoFit/>
          </a:bodyPr>
          <a:lstStyle/>
          <a:p>
            <a:r>
              <a:rPr lang="fr-BE" sz="1600" dirty="0">
                <a:solidFill>
                  <a:schemeClr val="bg1">
                    <a:lumMod val="50000"/>
                  </a:schemeClr>
                </a:solidFill>
              </a:rPr>
              <a:t>Click on the “+” buttons</a:t>
            </a:r>
          </a:p>
        </p:txBody>
      </p:sp>
      <p:sp>
        <p:nvSpPr>
          <p:cNvPr id="15" name="Subtitle 3">
            <a:extLst>
              <a:ext uri="{FF2B5EF4-FFF2-40B4-BE49-F238E27FC236}">
                <a16:creationId xmlns:a16="http://schemas.microsoft.com/office/drawing/2014/main" id="{4DD88254-7C09-868F-C6AE-CC2F04B06C92}"/>
              </a:ext>
            </a:extLst>
          </p:cNvPr>
          <p:cNvSpPr txBox="1">
            <a:spLocks/>
          </p:cNvSpPr>
          <p:nvPr/>
        </p:nvSpPr>
        <p:spPr>
          <a:xfrm>
            <a:off x="695234" y="1034459"/>
            <a:ext cx="8464531" cy="473372"/>
          </a:xfrm>
          <a:prstGeom prst="rect">
            <a:avLst/>
          </a:prstGeom>
        </p:spPr>
        <p:txBody>
          <a:bodyPr lIns="91440" tIns="45720" rIns="91440" bIns="45720" anchor="t"/>
          <a:lstStyle>
            <a:defPPr>
              <a:defRPr lang="fr-FR"/>
            </a:defPPr>
            <a:lvl1pPr indent="0">
              <a:lnSpc>
                <a:spcPct val="90000"/>
              </a:lnSpc>
              <a:spcBef>
                <a:spcPts val="1000"/>
              </a:spcBef>
              <a:buFont typeface="Arial" panose="020B0604020202020204" pitchFamily="34" charset="0"/>
              <a:buNone/>
              <a:defRPr sz="2000" b="1">
                <a:solidFill>
                  <a:srgbClr val="243782"/>
                </a:solidFill>
                <a:latin typeface="Encode Sans"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BE" dirty="0"/>
              <a:t>PAM</a:t>
            </a:r>
          </a:p>
        </p:txBody>
      </p:sp>
      <p:sp>
        <p:nvSpPr>
          <p:cNvPr id="19" name="Title 1">
            <a:extLst>
              <a:ext uri="{FF2B5EF4-FFF2-40B4-BE49-F238E27FC236}">
                <a16:creationId xmlns:a16="http://schemas.microsoft.com/office/drawing/2014/main" id="{3ECF44A6-3BF8-2346-2787-E4F57ABFE4F1}"/>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Tools and services</a:t>
            </a:r>
            <a:endParaRPr lang="fr-FR" b="1" strike="sngStrike" dirty="0">
              <a:latin typeface="Encode Sans" pitchFamily="2" charset="0"/>
            </a:endParaRPr>
          </a:p>
        </p:txBody>
      </p:sp>
      <p:sp>
        <p:nvSpPr>
          <p:cNvPr id="25" name="TextBox 12">
            <a:extLst>
              <a:ext uri="{FF2B5EF4-FFF2-40B4-BE49-F238E27FC236}">
                <a16:creationId xmlns:a16="http://schemas.microsoft.com/office/drawing/2014/main" id="{3ECFA1A5-550E-E24A-4337-DA53DB0F4363}"/>
              </a:ext>
            </a:extLst>
          </p:cNvPr>
          <p:cNvSpPr txBox="1"/>
          <p:nvPr/>
        </p:nvSpPr>
        <p:spPr>
          <a:xfrm>
            <a:off x="4579795" y="2583546"/>
            <a:ext cx="2806700" cy="369332"/>
          </a:xfrm>
          <a:prstGeom prst="rect">
            <a:avLst/>
          </a:prstGeom>
          <a:noFill/>
        </p:spPr>
        <p:txBody>
          <a:bodyPr wrap="square" rtlCol="0">
            <a:spAutoFit/>
          </a:bodyPr>
          <a:lstStyle/>
          <a:p>
            <a:r>
              <a:rPr lang="fr-BE" b="1" dirty="0" err="1">
                <a:solidFill>
                  <a:schemeClr val="bg1"/>
                </a:solidFill>
                <a:latin typeface="Encode Sans" pitchFamily="2" charset="0"/>
              </a:rPr>
              <a:t>Benefits</a:t>
            </a:r>
            <a:endParaRPr lang="fr-BE" b="1" dirty="0">
              <a:solidFill>
                <a:schemeClr val="bg1"/>
              </a:solidFill>
              <a:latin typeface="Encode Sans" pitchFamily="2" charset="0"/>
            </a:endParaRPr>
          </a:p>
        </p:txBody>
      </p:sp>
      <p:sp>
        <p:nvSpPr>
          <p:cNvPr id="2" name="TextBox 16">
            <a:extLst>
              <a:ext uri="{FF2B5EF4-FFF2-40B4-BE49-F238E27FC236}">
                <a16:creationId xmlns:a16="http://schemas.microsoft.com/office/drawing/2014/main" id="{51E12F57-D48F-FE7E-8D8C-236B5621BDF2}"/>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04 – END OF CONTRACT AND RENEWAL</a:t>
            </a:r>
            <a:endParaRPr lang="fr-FR" dirty="0"/>
          </a:p>
        </p:txBody>
      </p:sp>
      <p:sp>
        <p:nvSpPr>
          <p:cNvPr id="7" name="ZoneTexte 14">
            <a:extLst>
              <a:ext uri="{FF2B5EF4-FFF2-40B4-BE49-F238E27FC236}">
                <a16:creationId xmlns:a16="http://schemas.microsoft.com/office/drawing/2014/main" id="{9E862D83-DEA5-7AFF-B0ED-467385AE3AA2}"/>
              </a:ext>
            </a:extLst>
          </p:cNvPr>
          <p:cNvSpPr txBox="1"/>
          <p:nvPr/>
        </p:nvSpPr>
        <p:spPr>
          <a:xfrm>
            <a:off x="656624" y="1606788"/>
            <a:ext cx="6936368" cy="338554"/>
          </a:xfrm>
          <a:prstGeom prst="rect">
            <a:avLst/>
          </a:prstGeom>
          <a:noFill/>
        </p:spPr>
        <p:txBody>
          <a:bodyPr wrap="square" rtlCol="0">
            <a:spAutoFit/>
          </a:bodyPr>
          <a:lstStyle/>
          <a:p>
            <a:r>
              <a:rPr lang="en-US" sz="1600" dirty="0" err="1">
                <a:latin typeface="Encode Sans" pitchFamily="2" charset="0"/>
              </a:rPr>
              <a:t>ProActive</a:t>
            </a:r>
            <a:r>
              <a:rPr lang="en-US" sz="1600" dirty="0">
                <a:latin typeface="Encode Sans" pitchFamily="2" charset="0"/>
              </a:rPr>
              <a:t> Management of long-term hire contracts</a:t>
            </a:r>
            <a:endParaRPr lang="fr-FR" sz="1600" dirty="0">
              <a:latin typeface="Encode Sans" pitchFamily="2" charset="0"/>
            </a:endParaRPr>
          </a:p>
        </p:txBody>
      </p:sp>
    </p:spTree>
    <p:custDataLst>
      <p:tags r:id="rId1"/>
    </p:custDataLst>
    <p:extLst>
      <p:ext uri="{BB962C8B-B14F-4D97-AF65-F5344CB8AC3E}">
        <p14:creationId xmlns:p14="http://schemas.microsoft.com/office/powerpoint/2010/main" val="415622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18D004-1787-4F20-BDBA-D57197622058}"/>
              </a:ext>
            </a:extLst>
          </p:cNvPr>
          <p:cNvSpPr txBox="1"/>
          <p:nvPr/>
        </p:nvSpPr>
        <p:spPr>
          <a:xfrm>
            <a:off x="3264720"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268BD8-771D-472C-B0E9-0A07FBD5F5DE}"/>
              </a:ext>
            </a:extLst>
          </p:cNvPr>
          <p:cNvSpPr txBox="1"/>
          <p:nvPr/>
        </p:nvSpPr>
        <p:spPr>
          <a:xfrm>
            <a:off x="3264720" y="1627254"/>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4720" y="2424210"/>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7C87350-8996-4929-AC8C-F525B0ADCC4C}"/>
              </a:ext>
            </a:extLst>
          </p:cNvPr>
          <p:cNvSpPr txBox="1"/>
          <p:nvPr/>
        </p:nvSpPr>
        <p:spPr>
          <a:xfrm>
            <a:off x="3264720" y="3998067"/>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14277"/>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45" name="Image 44">
            <a:extLst>
              <a:ext uri="{FF2B5EF4-FFF2-40B4-BE49-F238E27FC236}">
                <a16:creationId xmlns:a16="http://schemas.microsoft.com/office/drawing/2014/main" id="{3CFE8582-1730-6B40-817B-6908C52023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46" name="Image 45">
            <a:extLst>
              <a:ext uri="{FF2B5EF4-FFF2-40B4-BE49-F238E27FC236}">
                <a16:creationId xmlns:a16="http://schemas.microsoft.com/office/drawing/2014/main" id="{DC68DE75-9024-EE4E-8ED8-88108362F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52" name="Picture 2" descr="Le renouvellement du bail commercial">
            <a:extLst>
              <a:ext uri="{FF2B5EF4-FFF2-40B4-BE49-F238E27FC236}">
                <a16:creationId xmlns:a16="http://schemas.microsoft.com/office/drawing/2014/main" id="{5D912CEC-9BD3-FD4E-9ED3-BE009E80276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2A06D842-F63E-A283-EEA6-D0C7A60C23C1}"/>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7" name="TextBox 11">
            <a:extLst>
              <a:ext uri="{FF2B5EF4-FFF2-40B4-BE49-F238E27FC236}">
                <a16:creationId xmlns:a16="http://schemas.microsoft.com/office/drawing/2014/main" id="{D25C0B74-0588-A003-686B-1765D36D58FF}"/>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p>
        </p:txBody>
      </p:sp>
      <p:sp>
        <p:nvSpPr>
          <p:cNvPr id="9" name="TextBox 17">
            <a:extLst>
              <a:ext uri="{FF2B5EF4-FFF2-40B4-BE49-F238E27FC236}">
                <a16:creationId xmlns:a16="http://schemas.microsoft.com/office/drawing/2014/main" id="{FF6D7E1A-F01F-8C5B-70C2-F539C213BF0C}"/>
              </a:ext>
            </a:extLst>
          </p:cNvPr>
          <p:cNvSpPr txBox="1"/>
          <p:nvPr/>
        </p:nvSpPr>
        <p:spPr>
          <a:xfrm>
            <a:off x="4078815" y="1750364"/>
            <a:ext cx="5564931" cy="307777"/>
          </a:xfrm>
          <a:prstGeom prst="rect">
            <a:avLst/>
          </a:prstGeom>
          <a:noFill/>
        </p:spPr>
        <p:txBody>
          <a:bodyPr wrap="square">
            <a:spAutoFit/>
          </a:bodyPr>
          <a:lstStyle/>
          <a:p>
            <a:r>
              <a:rPr lang="en-US" sz="1400" b="1" dirty="0">
                <a:solidFill>
                  <a:schemeClr val="bg1"/>
                </a:solidFill>
              </a:rPr>
              <a:t>The global offer at the heart of the retention process</a:t>
            </a:r>
            <a:endParaRPr lang="fr-FR" sz="1400" b="1" dirty="0">
              <a:solidFill>
                <a:schemeClr val="bg1"/>
              </a:solidFill>
            </a:endParaRPr>
          </a:p>
        </p:txBody>
      </p:sp>
      <p:sp>
        <p:nvSpPr>
          <p:cNvPr id="13" name="TextBox 27">
            <a:extLst>
              <a:ext uri="{FF2B5EF4-FFF2-40B4-BE49-F238E27FC236}">
                <a16:creationId xmlns:a16="http://schemas.microsoft.com/office/drawing/2014/main" id="{723425E2-E42A-835B-3111-96330BCED330}"/>
              </a:ext>
            </a:extLst>
          </p:cNvPr>
          <p:cNvSpPr txBox="1"/>
          <p:nvPr/>
        </p:nvSpPr>
        <p:spPr>
          <a:xfrm>
            <a:off x="4078815" y="5722537"/>
            <a:ext cx="5564931" cy="307777"/>
          </a:xfrm>
          <a:prstGeom prst="rect">
            <a:avLst/>
          </a:prstGeom>
          <a:noFill/>
        </p:spPr>
        <p:txBody>
          <a:bodyPr wrap="square">
            <a:spAutoFit/>
          </a:bodyPr>
          <a:lstStyle/>
          <a:p>
            <a:r>
              <a:rPr lang="fr-FR" sz="1400" b="1" dirty="0">
                <a:solidFill>
                  <a:schemeClr val="bg1"/>
                </a:solidFill>
              </a:rPr>
              <a:t>Learning </a:t>
            </a:r>
            <a:r>
              <a:rPr lang="fr-FR" sz="1400" b="1" dirty="0" err="1">
                <a:solidFill>
                  <a:schemeClr val="bg1"/>
                </a:solidFill>
              </a:rPr>
              <a:t>assessment</a:t>
            </a:r>
            <a:endParaRPr lang="fr-FR" sz="1400" b="1" dirty="0">
              <a:solidFill>
                <a:schemeClr val="bg1"/>
              </a:solidFill>
            </a:endParaRPr>
          </a:p>
        </p:txBody>
      </p:sp>
      <p:sp>
        <p:nvSpPr>
          <p:cNvPr id="20" name="TextBox 22">
            <a:extLst>
              <a:ext uri="{FF2B5EF4-FFF2-40B4-BE49-F238E27FC236}">
                <a16:creationId xmlns:a16="http://schemas.microsoft.com/office/drawing/2014/main" id="{565DF404-1076-3915-B0ED-6FE9D351EBB9}"/>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p>
        </p:txBody>
      </p:sp>
      <p:sp>
        <p:nvSpPr>
          <p:cNvPr id="25" name="TextBox 30">
            <a:extLst>
              <a:ext uri="{FF2B5EF4-FFF2-40B4-BE49-F238E27FC236}">
                <a16:creationId xmlns:a16="http://schemas.microsoft.com/office/drawing/2014/main" id="{787F1434-028C-2CE1-C1E4-39F20BD4097C}"/>
              </a:ext>
            </a:extLst>
          </p:cNvPr>
          <p:cNvSpPr txBox="1"/>
          <p:nvPr/>
        </p:nvSpPr>
        <p:spPr>
          <a:xfrm>
            <a:off x="4050741" y="4911255"/>
            <a:ext cx="5564931" cy="307777"/>
          </a:xfrm>
          <a:prstGeom prst="rect">
            <a:avLst/>
          </a:prstGeom>
          <a:noFill/>
        </p:spPr>
        <p:txBody>
          <a:bodyPr wrap="square">
            <a:spAutoFit/>
          </a:bodyPr>
          <a:lstStyle/>
          <a:p>
            <a:r>
              <a:rPr lang="fr-FR" sz="1400" b="1" dirty="0">
                <a:solidFill>
                  <a:schemeClr val="bg1"/>
                </a:solidFill>
              </a:rPr>
              <a:t>Conclusion</a:t>
            </a:r>
          </a:p>
        </p:txBody>
      </p:sp>
      <p:sp>
        <p:nvSpPr>
          <p:cNvPr id="29" name="TextBox 22">
            <a:extLst>
              <a:ext uri="{FF2B5EF4-FFF2-40B4-BE49-F238E27FC236}">
                <a16:creationId xmlns:a16="http://schemas.microsoft.com/office/drawing/2014/main" id="{BC5C3B23-42B3-4A16-D753-7FE87ECB641D}"/>
              </a:ext>
            </a:extLst>
          </p:cNvPr>
          <p:cNvSpPr txBox="1"/>
          <p:nvPr/>
        </p:nvSpPr>
        <p:spPr>
          <a:xfrm>
            <a:off x="4074801" y="4107656"/>
            <a:ext cx="5564931" cy="307777"/>
          </a:xfrm>
          <a:prstGeom prst="rect">
            <a:avLst/>
          </a:prstGeom>
          <a:noFill/>
        </p:spPr>
        <p:txBody>
          <a:bodyPr wrap="square">
            <a:spAutoFit/>
          </a:bodyPr>
          <a:lstStyle/>
          <a:p>
            <a:r>
              <a:rPr lang="fr-FR" sz="1400" b="1" dirty="0" err="1">
                <a:solidFill>
                  <a:schemeClr val="bg1"/>
                </a:solidFill>
              </a:rPr>
              <a:t>Implementing</a:t>
            </a:r>
            <a:r>
              <a:rPr lang="fr-FR" sz="1400" b="1" dirty="0">
                <a:solidFill>
                  <a:schemeClr val="bg1"/>
                </a:solidFill>
              </a:rPr>
              <a:t> </a:t>
            </a:r>
            <a:r>
              <a:rPr lang="fr-FR" sz="1400" b="1" dirty="0" err="1">
                <a:solidFill>
                  <a:schemeClr val="bg1"/>
                </a:solidFill>
              </a:rPr>
              <a:t>your</a:t>
            </a:r>
            <a:r>
              <a:rPr lang="fr-FR" sz="1400" b="1" dirty="0">
                <a:solidFill>
                  <a:schemeClr val="bg1"/>
                </a:solidFill>
              </a:rPr>
              <a:t> </a:t>
            </a:r>
            <a:r>
              <a:rPr lang="fr-FR" sz="1400" b="1" dirty="0" err="1">
                <a:solidFill>
                  <a:schemeClr val="bg1"/>
                </a:solidFill>
              </a:rPr>
              <a:t>retention</a:t>
            </a:r>
            <a:r>
              <a:rPr lang="fr-FR" sz="1400" b="1" dirty="0">
                <a:solidFill>
                  <a:schemeClr val="bg1"/>
                </a:solidFill>
              </a:rPr>
              <a:t> </a:t>
            </a:r>
            <a:r>
              <a:rPr lang="fr-FR" sz="1400" b="1" dirty="0" err="1">
                <a:solidFill>
                  <a:schemeClr val="bg1"/>
                </a:solidFill>
              </a:rPr>
              <a:t>strategy</a:t>
            </a:r>
            <a:endParaRPr lang="fr-FR" sz="1400" b="1" dirty="0">
              <a:solidFill>
                <a:schemeClr val="bg1"/>
              </a:solidFill>
            </a:endParaRPr>
          </a:p>
        </p:txBody>
      </p:sp>
      <p:sp>
        <p:nvSpPr>
          <p:cNvPr id="33" name="TextBox 30">
            <a:extLst>
              <a:ext uri="{FF2B5EF4-FFF2-40B4-BE49-F238E27FC236}">
                <a16:creationId xmlns:a16="http://schemas.microsoft.com/office/drawing/2014/main" id="{EC8AB37D-8DD1-2F4D-4B7B-8E1C01B35804}"/>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p>
        </p:txBody>
      </p:sp>
    </p:spTree>
    <p:custDataLst>
      <p:tags r:id="rId1"/>
    </p:custDataLst>
    <p:extLst>
      <p:ext uri="{BB962C8B-B14F-4D97-AF65-F5344CB8AC3E}">
        <p14:creationId xmlns:p14="http://schemas.microsoft.com/office/powerpoint/2010/main" val="2967071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050DC5-6537-BF4C-93B6-AF47CBAD6A0B}"/>
              </a:ext>
            </a:extLst>
          </p:cNvPr>
          <p:cNvSpPr/>
          <p:nvPr/>
        </p:nvSpPr>
        <p:spPr>
          <a:xfrm>
            <a:off x="431257" y="2171573"/>
            <a:ext cx="1808480" cy="604800"/>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2759A68E-A9C7-7049-99D3-62E13D40153B}"/>
              </a:ext>
            </a:extLst>
          </p:cNvPr>
          <p:cNvSpPr/>
          <p:nvPr/>
        </p:nvSpPr>
        <p:spPr>
          <a:xfrm>
            <a:off x="431257" y="2902023"/>
            <a:ext cx="1808480" cy="604800"/>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4" name="TextBox 14">
            <a:extLst>
              <a:ext uri="{FF2B5EF4-FFF2-40B4-BE49-F238E27FC236}">
                <a16:creationId xmlns:a16="http://schemas.microsoft.com/office/drawing/2014/main" id="{F61A1473-C804-D343-8717-259A2D145817}"/>
              </a:ext>
            </a:extLst>
          </p:cNvPr>
          <p:cNvSpPr txBox="1"/>
          <p:nvPr/>
        </p:nvSpPr>
        <p:spPr>
          <a:xfrm>
            <a:off x="474257" y="2288702"/>
            <a:ext cx="1549400" cy="369332"/>
          </a:xfrm>
          <a:prstGeom prst="rect">
            <a:avLst/>
          </a:prstGeom>
          <a:noFill/>
        </p:spPr>
        <p:txBody>
          <a:bodyPr wrap="square" rtlCol="0">
            <a:spAutoFit/>
          </a:bodyPr>
          <a:lstStyle/>
          <a:p>
            <a:r>
              <a:rPr lang="fr-BE" dirty="0" err="1">
                <a:solidFill>
                  <a:schemeClr val="bg1"/>
                </a:solidFill>
                <a:latin typeface="Encode Sans" pitchFamily="2" charset="0"/>
              </a:rPr>
              <a:t>Approach</a:t>
            </a:r>
            <a:endParaRPr lang="fr-BE" dirty="0">
              <a:solidFill>
                <a:schemeClr val="bg1"/>
              </a:solidFill>
              <a:latin typeface="Encode Sans" pitchFamily="2" charset="0"/>
            </a:endParaRPr>
          </a:p>
        </p:txBody>
      </p:sp>
      <p:sp>
        <p:nvSpPr>
          <p:cNvPr id="15" name="TextBox 15">
            <a:extLst>
              <a:ext uri="{FF2B5EF4-FFF2-40B4-BE49-F238E27FC236}">
                <a16:creationId xmlns:a16="http://schemas.microsoft.com/office/drawing/2014/main" id="{AAA91C61-9B96-BD45-8AA8-07F540680C91}"/>
              </a:ext>
            </a:extLst>
          </p:cNvPr>
          <p:cNvSpPr txBox="1"/>
          <p:nvPr/>
        </p:nvSpPr>
        <p:spPr>
          <a:xfrm>
            <a:off x="488227" y="3009564"/>
            <a:ext cx="1549400" cy="369332"/>
          </a:xfrm>
          <a:prstGeom prst="rect">
            <a:avLst/>
          </a:prstGeom>
          <a:noFill/>
        </p:spPr>
        <p:txBody>
          <a:bodyPr wrap="square" rtlCol="0">
            <a:spAutoFit/>
          </a:bodyPr>
          <a:lstStyle/>
          <a:p>
            <a:r>
              <a:rPr lang="fr-BE" dirty="0" err="1">
                <a:solidFill>
                  <a:schemeClr val="bg1"/>
                </a:solidFill>
                <a:latin typeface="Encode Sans" pitchFamily="2" charset="0"/>
              </a:rPr>
              <a:t>Your</a:t>
            </a:r>
            <a:r>
              <a:rPr lang="fr-BE" dirty="0">
                <a:solidFill>
                  <a:schemeClr val="bg1"/>
                </a:solidFill>
                <a:latin typeface="Encode Sans" pitchFamily="2" charset="0"/>
              </a:rPr>
              <a:t> actions </a:t>
            </a:r>
          </a:p>
        </p:txBody>
      </p:sp>
      <p:sp>
        <p:nvSpPr>
          <p:cNvPr id="16" name="TextBox 22">
            <a:extLst>
              <a:ext uri="{FF2B5EF4-FFF2-40B4-BE49-F238E27FC236}">
                <a16:creationId xmlns:a16="http://schemas.microsoft.com/office/drawing/2014/main" id="{42AE0722-5DB5-FB4C-9B3C-0A4A8190DFED}"/>
              </a:ext>
            </a:extLst>
          </p:cNvPr>
          <p:cNvSpPr txBox="1"/>
          <p:nvPr/>
        </p:nvSpPr>
        <p:spPr>
          <a:xfrm>
            <a:off x="431257" y="1433347"/>
            <a:ext cx="1808480" cy="604800"/>
          </a:xfrm>
          <a:prstGeom prst="rect">
            <a:avLst/>
          </a:prstGeom>
          <a:solidFill>
            <a:srgbClr val="243782"/>
          </a:solidFill>
        </p:spPr>
        <p:txBody>
          <a:bodyPr wrap="square" rtlCol="0" anchor="ctr">
            <a:noAutofit/>
          </a:bodyPr>
          <a:lstStyle/>
          <a:p>
            <a:r>
              <a:rPr lang="fr-BE" dirty="0">
                <a:solidFill>
                  <a:schemeClr val="bg1"/>
                </a:solidFill>
                <a:latin typeface="Encode Sans" pitchFamily="2" charset="0"/>
              </a:rPr>
              <a:t>Objective</a:t>
            </a:r>
          </a:p>
        </p:txBody>
      </p:sp>
      <p:sp>
        <p:nvSpPr>
          <p:cNvPr id="17" name="Arrow: Chevron 23">
            <a:extLst>
              <a:ext uri="{FF2B5EF4-FFF2-40B4-BE49-F238E27FC236}">
                <a16:creationId xmlns:a16="http://schemas.microsoft.com/office/drawing/2014/main" id="{F69E10B4-D6F1-5549-AC80-30885B13739E}"/>
              </a:ext>
            </a:extLst>
          </p:cNvPr>
          <p:cNvSpPr/>
          <p:nvPr/>
        </p:nvSpPr>
        <p:spPr>
          <a:xfrm>
            <a:off x="1872843" y="2285950"/>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8" name="Arrow: Chevron 24">
            <a:extLst>
              <a:ext uri="{FF2B5EF4-FFF2-40B4-BE49-F238E27FC236}">
                <a16:creationId xmlns:a16="http://schemas.microsoft.com/office/drawing/2014/main" id="{C506AE03-C247-B343-8F33-41E0D93EBCDB}"/>
              </a:ext>
            </a:extLst>
          </p:cNvPr>
          <p:cNvSpPr/>
          <p:nvPr/>
        </p:nvSpPr>
        <p:spPr>
          <a:xfrm>
            <a:off x="1865086" y="3020868"/>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pic>
        <p:nvPicPr>
          <p:cNvPr id="4" name="Image 3">
            <a:extLst>
              <a:ext uri="{FF2B5EF4-FFF2-40B4-BE49-F238E27FC236}">
                <a16:creationId xmlns:a16="http://schemas.microsoft.com/office/drawing/2014/main" id="{E9A5A8A3-5272-964D-A738-52C074A3B7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784" y="3760043"/>
            <a:ext cx="1778285" cy="1357389"/>
          </a:xfrm>
          <a:prstGeom prst="rect">
            <a:avLst/>
          </a:prstGeom>
        </p:spPr>
      </p:pic>
      <p:sp>
        <p:nvSpPr>
          <p:cNvPr id="19" name="ZoneTexte 18">
            <a:extLst>
              <a:ext uri="{FF2B5EF4-FFF2-40B4-BE49-F238E27FC236}">
                <a16:creationId xmlns:a16="http://schemas.microsoft.com/office/drawing/2014/main" id="{73EFA520-526A-8B4C-9055-DCEFF66D3868}"/>
              </a:ext>
            </a:extLst>
          </p:cNvPr>
          <p:cNvSpPr txBox="1"/>
          <p:nvPr/>
        </p:nvSpPr>
        <p:spPr>
          <a:xfrm>
            <a:off x="336661" y="1016786"/>
            <a:ext cx="3350435" cy="312429"/>
          </a:xfrm>
          <a:prstGeom prst="rect">
            <a:avLst/>
          </a:prstGeom>
          <a:noFill/>
        </p:spPr>
        <p:txBody>
          <a:bodyPr wrap="square" rtlCol="0">
            <a:spAutoFit/>
          </a:bodyPr>
          <a:lstStyle/>
          <a:p>
            <a:r>
              <a:rPr lang="fr-BE" sz="1400" i="1" dirty="0">
                <a:solidFill>
                  <a:schemeClr val="bg1">
                    <a:lumMod val="65000"/>
                  </a:schemeClr>
                </a:solidFill>
              </a:rPr>
              <a:t>Click on </a:t>
            </a:r>
            <a:r>
              <a:rPr lang="fr-BE" sz="1400" i="1" dirty="0" err="1">
                <a:solidFill>
                  <a:schemeClr val="bg1">
                    <a:lumMod val="65000"/>
                  </a:schemeClr>
                </a:solidFill>
              </a:rPr>
              <a:t>each</a:t>
            </a:r>
            <a:r>
              <a:rPr lang="fr-BE" sz="1400" i="1" dirty="0">
                <a:solidFill>
                  <a:schemeClr val="bg1">
                    <a:lumMod val="65000"/>
                  </a:schemeClr>
                </a:solidFill>
              </a:rPr>
              <a:t> </a:t>
            </a:r>
            <a:r>
              <a:rPr lang="fr-BE" sz="1400" i="1" dirty="0" err="1">
                <a:solidFill>
                  <a:schemeClr val="bg1">
                    <a:lumMod val="65000"/>
                  </a:schemeClr>
                </a:solidFill>
              </a:rPr>
              <a:t>button</a:t>
            </a:r>
            <a:endParaRPr lang="fr-BE" sz="1400" i="1" dirty="0">
              <a:solidFill>
                <a:schemeClr val="bg1">
                  <a:lumMod val="65000"/>
                </a:schemeClr>
              </a:solidFill>
            </a:endParaRPr>
          </a:p>
        </p:txBody>
      </p:sp>
      <p:sp>
        <p:nvSpPr>
          <p:cNvPr id="22" name="Arrow: Chevron 23">
            <a:extLst>
              <a:ext uri="{FF2B5EF4-FFF2-40B4-BE49-F238E27FC236}">
                <a16:creationId xmlns:a16="http://schemas.microsoft.com/office/drawing/2014/main" id="{E57055B8-8928-4980-892B-4F534D21B0CD}"/>
              </a:ext>
            </a:extLst>
          </p:cNvPr>
          <p:cNvSpPr/>
          <p:nvPr/>
        </p:nvSpPr>
        <p:spPr>
          <a:xfrm>
            <a:off x="1903021" y="1566447"/>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Title 1">
            <a:extLst>
              <a:ext uri="{FF2B5EF4-FFF2-40B4-BE49-F238E27FC236}">
                <a16:creationId xmlns:a16="http://schemas.microsoft.com/office/drawing/2014/main" id="{0DA00E19-8FDA-4F29-4CB9-F34C0494DF05}"/>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err="1">
                <a:latin typeface="Encode Sans" pitchFamily="2" charset="0"/>
              </a:rPr>
              <a:t>Organise</a:t>
            </a:r>
            <a:r>
              <a:rPr lang="en-US" b="1" dirty="0">
                <a:latin typeface="Encode Sans" pitchFamily="2" charset="0"/>
              </a:rPr>
              <a:t> to take your retention actions</a:t>
            </a:r>
            <a:endParaRPr lang="fr-FR" b="1" dirty="0">
              <a:latin typeface="Encode Sans" pitchFamily="2" charset="0"/>
            </a:endParaRPr>
          </a:p>
        </p:txBody>
      </p:sp>
      <p:sp>
        <p:nvSpPr>
          <p:cNvPr id="9" name="TextBox 16">
            <a:extLst>
              <a:ext uri="{FF2B5EF4-FFF2-40B4-BE49-F238E27FC236}">
                <a16:creationId xmlns:a16="http://schemas.microsoft.com/office/drawing/2014/main" id="{119DF49D-A7BD-C159-9237-0E658E2A9697}"/>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Tree>
    <p:custDataLst>
      <p:tags r:id="rId1"/>
    </p:custDataLst>
    <p:extLst>
      <p:ext uri="{BB962C8B-B14F-4D97-AF65-F5344CB8AC3E}">
        <p14:creationId xmlns:p14="http://schemas.microsoft.com/office/powerpoint/2010/main" val="3685928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E5727-F5C7-944E-91BF-2C922A8CCD74}"/>
              </a:ext>
            </a:extLst>
          </p:cNvPr>
          <p:cNvSpPr/>
          <p:nvPr/>
        </p:nvSpPr>
        <p:spPr>
          <a:xfrm>
            <a:off x="3954956" y="1719828"/>
            <a:ext cx="7255115" cy="2893100"/>
          </a:xfrm>
          <a:prstGeom prst="rect">
            <a:avLst/>
          </a:prstGeom>
        </p:spPr>
        <p:txBody>
          <a:bodyPr wrap="square" lIns="91440" tIns="45720" rIns="91440" bIns="45720" anchor="t">
            <a:spAutoFit/>
          </a:bodyPr>
          <a:lstStyle/>
          <a:p>
            <a:r>
              <a:rPr lang="en-US" sz="1400" b="1" dirty="0">
                <a:solidFill>
                  <a:srgbClr val="243782"/>
                </a:solidFill>
                <a:latin typeface="Encode Sans" pitchFamily="2" charset="0"/>
                <a:ea typeface="Calibri" panose="020F0502020204030204" pitchFamily="34" charset="0"/>
                <a:cs typeface="Times New Roman"/>
              </a:rPr>
              <a:t>Develop a </a:t>
            </a:r>
            <a:r>
              <a:rPr lang="en-US" sz="1400" b="1" dirty="0" err="1">
                <a:solidFill>
                  <a:srgbClr val="243782"/>
                </a:solidFill>
                <a:latin typeface="Encode Sans" pitchFamily="2" charset="0"/>
                <a:ea typeface="Calibri" panose="020F0502020204030204" pitchFamily="34" charset="0"/>
                <a:cs typeface="Times New Roman"/>
              </a:rPr>
              <a:t>personalised</a:t>
            </a:r>
            <a:r>
              <a:rPr lang="en-US" sz="1400" b="1" dirty="0">
                <a:solidFill>
                  <a:srgbClr val="243782"/>
                </a:solidFill>
                <a:latin typeface="Encode Sans" pitchFamily="2" charset="0"/>
                <a:ea typeface="Calibri" panose="020F0502020204030204" pitchFamily="34" charset="0"/>
                <a:cs typeface="Times New Roman"/>
              </a:rPr>
              <a:t> retention strategy, adjusted to the circumstances, the potential and the specific requirements of each customer:</a:t>
            </a:r>
          </a:p>
          <a:p>
            <a:endParaRPr lang="fr-FR" sz="1400" dirty="0">
              <a:latin typeface="Encode Sans" pitchFamily="2" charset="0"/>
              <a:ea typeface="Calibri" panose="020F0502020204030204" pitchFamily="34" charset="0"/>
              <a:cs typeface="Times New Roman" panose="02020603050405020304" pitchFamily="18" charset="0"/>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ea typeface="Calibri" panose="020F0502020204030204" pitchFamily="34" charset="0"/>
                <a:cs typeface="Times New Roman"/>
              </a:rPr>
              <a:t>Adjust the </a:t>
            </a:r>
            <a:r>
              <a:rPr lang="en-US" sz="1200" b="1" dirty="0">
                <a:solidFill>
                  <a:srgbClr val="253880"/>
                </a:solidFill>
                <a:latin typeface="Encode Sans" pitchFamily="2" charset="0"/>
                <a:cs typeface="Times New Roman"/>
              </a:rPr>
              <a:t>frequency of contact </a:t>
            </a:r>
            <a:r>
              <a:rPr lang="en-US" sz="1200" dirty="0">
                <a:latin typeface="Encode Sans" pitchFamily="2" charset="0"/>
                <a:ea typeface="Calibri" panose="020F0502020204030204" pitchFamily="34" charset="0"/>
                <a:cs typeface="Times New Roman"/>
              </a:rPr>
              <a:t>and fleet meetings to fleet size</a:t>
            </a:r>
            <a:r>
              <a:rPr lang="fr-FR" sz="1200" dirty="0">
                <a:latin typeface="Encode Sans" pitchFamily="2" charset="0"/>
                <a:ea typeface="Calibri" panose="020F0502020204030204" pitchFamily="34" charset="0"/>
                <a:cs typeface="Times New Roman"/>
              </a:rPr>
              <a:t>.</a:t>
            </a:r>
          </a:p>
          <a:p>
            <a:pPr marL="460375" lvl="1" indent="-285750">
              <a:buClr>
                <a:schemeClr val="accent1">
                  <a:lumMod val="60000"/>
                  <a:lumOff val="40000"/>
                </a:schemeClr>
              </a:buClr>
              <a:buFont typeface="Arial" panose="020B0604020202020204" pitchFamily="34" charset="0"/>
              <a:buChar char="•"/>
            </a:pPr>
            <a:endParaRPr lang="fr-FR" sz="1100" dirty="0">
              <a:latin typeface="Encode Sans" pitchFamily="2" charset="0"/>
              <a:ea typeface="Calibri" panose="020F0502020204030204" pitchFamily="34" charset="0"/>
              <a:cs typeface="Times New Roman"/>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ea typeface="Calibri" panose="020F0502020204030204" pitchFamily="34" charset="0"/>
                <a:cs typeface="Times New Roman"/>
              </a:rPr>
              <a:t>Select the most relevant </a:t>
            </a:r>
            <a:r>
              <a:rPr lang="en-US" sz="1200" b="1" dirty="0">
                <a:solidFill>
                  <a:srgbClr val="253880"/>
                </a:solidFill>
                <a:latin typeface="Encode Sans" pitchFamily="2" charset="0"/>
                <a:cs typeface="Times New Roman"/>
              </a:rPr>
              <a:t>means of communication </a:t>
            </a:r>
            <a:r>
              <a:rPr lang="en-US" sz="1200" dirty="0">
                <a:latin typeface="Encode Sans" pitchFamily="2" charset="0"/>
                <a:ea typeface="Calibri" panose="020F0502020204030204" pitchFamily="34" charset="0"/>
                <a:cs typeface="Times New Roman"/>
              </a:rPr>
              <a:t>(visits, e-mails, advertising, outlet newsletters, etc.).</a:t>
            </a:r>
            <a:endParaRPr lang="fr-FR" sz="1200" dirty="0">
              <a:latin typeface="Encode Sans" pitchFamily="2" charset="0"/>
              <a:ea typeface="Calibri" panose="020F0502020204030204" pitchFamily="34" charset="0"/>
              <a:cs typeface="Times New Roman"/>
            </a:endParaRPr>
          </a:p>
          <a:p>
            <a:pPr marL="460375" lvl="1" indent="-285750">
              <a:buClr>
                <a:schemeClr val="accent1">
                  <a:lumMod val="60000"/>
                  <a:lumOff val="40000"/>
                </a:schemeClr>
              </a:buClr>
              <a:buFont typeface="Arial" panose="020B0604020202020204" pitchFamily="34" charset="0"/>
              <a:buChar char="•"/>
            </a:pPr>
            <a:endParaRPr lang="fr-FR" sz="1100" dirty="0">
              <a:latin typeface="Encode Sans" pitchFamily="2" charset="0"/>
              <a:ea typeface="Calibri" panose="020F0502020204030204" pitchFamily="34" charset="0"/>
              <a:cs typeface="Times New Roman"/>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ea typeface="Calibri" panose="020F0502020204030204" pitchFamily="34" charset="0"/>
                <a:cs typeface="Times New Roman"/>
              </a:rPr>
              <a:t>Invite your customers to </a:t>
            </a:r>
            <a:r>
              <a:rPr lang="en-US" sz="1200" b="1" dirty="0">
                <a:solidFill>
                  <a:srgbClr val="253880"/>
                </a:solidFill>
                <a:latin typeface="Encode Sans" pitchFamily="2" charset="0"/>
                <a:cs typeface="Times New Roman"/>
              </a:rPr>
              <a:t>events </a:t>
            </a:r>
            <a:r>
              <a:rPr lang="en-US" sz="1200" b="1" dirty="0" err="1">
                <a:solidFill>
                  <a:srgbClr val="253880"/>
                </a:solidFill>
                <a:latin typeface="Encode Sans" pitchFamily="2" charset="0"/>
                <a:cs typeface="Times New Roman"/>
              </a:rPr>
              <a:t>organised</a:t>
            </a:r>
            <a:r>
              <a:rPr lang="en-US" sz="1200" b="1" dirty="0">
                <a:solidFill>
                  <a:srgbClr val="253880"/>
                </a:solidFill>
                <a:latin typeface="Encode Sans" pitchFamily="2" charset="0"/>
                <a:cs typeface="Times New Roman"/>
              </a:rPr>
              <a:t> at your dealership </a:t>
            </a:r>
            <a:r>
              <a:rPr lang="en-US" sz="1200" dirty="0">
                <a:latin typeface="Encode Sans" pitchFamily="2" charset="0"/>
                <a:ea typeface="Calibri" panose="020F0502020204030204" pitchFamily="34" charset="0"/>
                <a:cs typeface="Times New Roman"/>
              </a:rPr>
              <a:t>(product launches, trade days, meetings with body shop repairers, aftersales days, etc.).</a:t>
            </a:r>
          </a:p>
          <a:p>
            <a:pPr marL="460375" lvl="1" indent="-285750">
              <a:buClr>
                <a:schemeClr val="accent1">
                  <a:lumMod val="60000"/>
                  <a:lumOff val="40000"/>
                </a:schemeClr>
              </a:buClr>
              <a:buFont typeface="Arial" panose="020B0604020202020204" pitchFamily="34" charset="0"/>
              <a:buChar char="•"/>
            </a:pPr>
            <a:endParaRPr lang="fr-FR" sz="1100" dirty="0">
              <a:latin typeface="Encode Sans" pitchFamily="2" charset="0"/>
              <a:ea typeface="Calibri" panose="020F0502020204030204" pitchFamily="34" charset="0"/>
              <a:cs typeface="Times New Roman"/>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ea typeface="Calibri" panose="020F0502020204030204" pitchFamily="34" charset="0"/>
                <a:cs typeface="Times New Roman"/>
              </a:rPr>
              <a:t>Take part in </a:t>
            </a:r>
            <a:r>
              <a:rPr lang="en-US" sz="1200" b="1" dirty="0">
                <a:solidFill>
                  <a:srgbClr val="253880"/>
                </a:solidFill>
                <a:latin typeface="Encode Sans" pitchFamily="2" charset="0"/>
                <a:cs typeface="Times New Roman"/>
              </a:rPr>
              <a:t>local</a:t>
            </a:r>
            <a:r>
              <a:rPr lang="en-US" sz="1200" dirty="0">
                <a:latin typeface="Encode Sans" pitchFamily="2" charset="0"/>
                <a:ea typeface="Calibri" panose="020F0502020204030204" pitchFamily="34" charset="0"/>
                <a:cs typeface="Times New Roman"/>
              </a:rPr>
              <a:t> </a:t>
            </a:r>
            <a:r>
              <a:rPr lang="en-US" sz="1200" b="1" dirty="0">
                <a:solidFill>
                  <a:srgbClr val="253880"/>
                </a:solidFill>
                <a:latin typeface="Encode Sans" pitchFamily="2" charset="0"/>
                <a:cs typeface="Times New Roman"/>
              </a:rPr>
              <a:t>events</a:t>
            </a:r>
            <a:r>
              <a:rPr lang="en-US" sz="1200" dirty="0">
                <a:latin typeface="Encode Sans" pitchFamily="2" charset="0"/>
                <a:ea typeface="Calibri" panose="020F0502020204030204" pitchFamily="34" charset="0"/>
                <a:cs typeface="Times New Roman"/>
              </a:rPr>
              <a:t> (trade fairs, exhibitions, sporting events, vehicle displays in shops).</a:t>
            </a:r>
            <a:endParaRPr lang="fr-FR" sz="1200" dirty="0">
              <a:solidFill>
                <a:srgbClr val="000000"/>
              </a:solidFill>
              <a:latin typeface="Encode Sans" pitchFamily="2" charset="0"/>
              <a:cs typeface="Times New Roman"/>
            </a:endParaRPr>
          </a:p>
          <a:p>
            <a:pPr marL="460375" lvl="1" indent="-285750">
              <a:buClr>
                <a:schemeClr val="accent1">
                  <a:lumMod val="60000"/>
                  <a:lumOff val="40000"/>
                </a:schemeClr>
              </a:buClr>
              <a:buFont typeface="Arial" panose="020B0604020202020204" pitchFamily="34" charset="0"/>
              <a:buChar char="•"/>
            </a:pPr>
            <a:endParaRPr lang="fr-FR" sz="1100" dirty="0">
              <a:solidFill>
                <a:srgbClr val="000000"/>
              </a:solidFill>
              <a:latin typeface="Encode Sans" pitchFamily="2" charset="0"/>
            </a:endParaRPr>
          </a:p>
          <a:p>
            <a:pPr marL="460375" lvl="1" indent="-285750">
              <a:buClr>
                <a:srgbClr val="8FAADC"/>
              </a:buClr>
              <a:buFont typeface="Arial" panose="020B0604020202020204" pitchFamily="34" charset="0"/>
              <a:buChar char="•"/>
            </a:pPr>
            <a:r>
              <a:rPr lang="en-US" sz="1200" dirty="0">
                <a:solidFill>
                  <a:srgbClr val="000000"/>
                </a:solidFill>
                <a:latin typeface="Encode Sans" pitchFamily="2" charset="0"/>
              </a:rPr>
              <a:t>Encourage and </a:t>
            </a:r>
            <a:r>
              <a:rPr lang="en-US" sz="1200" b="1" dirty="0">
                <a:solidFill>
                  <a:srgbClr val="253880"/>
                </a:solidFill>
                <a:latin typeface="Encode Sans" pitchFamily="2" charset="0"/>
                <a:cs typeface="Times New Roman"/>
              </a:rPr>
              <a:t>present new models </a:t>
            </a:r>
            <a:r>
              <a:rPr lang="en-US" sz="1200" dirty="0">
                <a:solidFill>
                  <a:srgbClr val="000000"/>
                </a:solidFill>
                <a:latin typeface="Encode Sans" pitchFamily="2" charset="0"/>
              </a:rPr>
              <a:t>to short-term rental companies, to your customers and to all sales influencers.</a:t>
            </a:r>
            <a:endParaRPr lang="fr-BE" sz="1400" dirty="0">
              <a:latin typeface="Encode Sans" pitchFamily="2" charset="0"/>
            </a:endParaRPr>
          </a:p>
        </p:txBody>
      </p:sp>
      <p:pic>
        <p:nvPicPr>
          <p:cNvPr id="4" name="Image 3">
            <a:extLst>
              <a:ext uri="{FF2B5EF4-FFF2-40B4-BE49-F238E27FC236}">
                <a16:creationId xmlns:a16="http://schemas.microsoft.com/office/drawing/2014/main" id="{E9A5A8A3-5272-964D-A738-52C074A3B7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934" y="1705451"/>
            <a:ext cx="1077569" cy="822523"/>
          </a:xfrm>
          <a:prstGeom prst="rect">
            <a:avLst/>
          </a:prstGeom>
        </p:spPr>
      </p:pic>
      <p:pic>
        <p:nvPicPr>
          <p:cNvPr id="21" name="Picture 2">
            <a:extLst>
              <a:ext uri="{FF2B5EF4-FFF2-40B4-BE49-F238E27FC236}">
                <a16:creationId xmlns:a16="http://schemas.microsoft.com/office/drawing/2014/main" id="{32144F95-59B9-48F6-BC0C-337873F8D0F3}"/>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8897" y="5166509"/>
            <a:ext cx="703448" cy="703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2B3EC1E-B863-4F84-BFBB-AEEA6BDDBCC7}"/>
              </a:ext>
            </a:extLst>
          </p:cNvPr>
          <p:cNvSpPr/>
          <p:nvPr/>
        </p:nvSpPr>
        <p:spPr>
          <a:xfrm>
            <a:off x="2394857" y="1441122"/>
            <a:ext cx="9308916" cy="4582307"/>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64D7A9B-B67B-472C-BA53-FE92D0FBACB6}"/>
              </a:ext>
            </a:extLst>
          </p:cNvPr>
          <p:cNvSpPr/>
          <p:nvPr/>
        </p:nvSpPr>
        <p:spPr>
          <a:xfrm>
            <a:off x="4659905" y="5084466"/>
            <a:ext cx="6172218" cy="7854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644C6B-D8CA-43CC-BE00-B609394F4C3F}"/>
              </a:ext>
            </a:extLst>
          </p:cNvPr>
          <p:cNvSpPr txBox="1"/>
          <p:nvPr/>
        </p:nvSpPr>
        <p:spPr>
          <a:xfrm>
            <a:off x="4750337" y="5246338"/>
            <a:ext cx="5845216" cy="523220"/>
          </a:xfrm>
          <a:prstGeom prst="rect">
            <a:avLst/>
          </a:prstGeom>
          <a:noFill/>
        </p:spPr>
        <p:txBody>
          <a:bodyPr wrap="square">
            <a:spAutoFit/>
          </a:bodyPr>
          <a:lstStyle/>
          <a:p>
            <a:pPr algn="ctr"/>
            <a:r>
              <a:rPr lang="en-US" sz="1400" b="1" dirty="0">
                <a:solidFill>
                  <a:schemeClr val="bg1"/>
                </a:solidFill>
                <a:latin typeface="Encode Sans" pitchFamily="2" charset="0"/>
              </a:rPr>
              <a:t>Set up an annual contact plan for each customer and regularly check whether you are achieving your objectives.</a:t>
            </a:r>
          </a:p>
        </p:txBody>
      </p:sp>
      <p:sp>
        <p:nvSpPr>
          <p:cNvPr id="9" name="Rectangle 11">
            <a:extLst>
              <a:ext uri="{FF2B5EF4-FFF2-40B4-BE49-F238E27FC236}">
                <a16:creationId xmlns:a16="http://schemas.microsoft.com/office/drawing/2014/main" id="{65CE16D9-182F-96B2-327E-EBF8D629116F}"/>
              </a:ext>
            </a:extLst>
          </p:cNvPr>
          <p:cNvSpPr/>
          <p:nvPr/>
        </p:nvSpPr>
        <p:spPr>
          <a:xfrm>
            <a:off x="431257" y="2171573"/>
            <a:ext cx="1808480" cy="604800"/>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Rectangle 12">
            <a:extLst>
              <a:ext uri="{FF2B5EF4-FFF2-40B4-BE49-F238E27FC236}">
                <a16:creationId xmlns:a16="http://schemas.microsoft.com/office/drawing/2014/main" id="{C2564B42-AC4B-3088-7FEE-B45D126CF7B2}"/>
              </a:ext>
            </a:extLst>
          </p:cNvPr>
          <p:cNvSpPr/>
          <p:nvPr/>
        </p:nvSpPr>
        <p:spPr>
          <a:xfrm>
            <a:off x="431257" y="2902023"/>
            <a:ext cx="1808480" cy="604800"/>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9" name="TextBox 22">
            <a:extLst>
              <a:ext uri="{FF2B5EF4-FFF2-40B4-BE49-F238E27FC236}">
                <a16:creationId xmlns:a16="http://schemas.microsoft.com/office/drawing/2014/main" id="{57E45CC4-7799-1820-7282-E89EC6AE5D21}"/>
              </a:ext>
            </a:extLst>
          </p:cNvPr>
          <p:cNvSpPr txBox="1"/>
          <p:nvPr/>
        </p:nvSpPr>
        <p:spPr>
          <a:xfrm>
            <a:off x="431257" y="1433347"/>
            <a:ext cx="1808480" cy="604800"/>
          </a:xfrm>
          <a:prstGeom prst="rect">
            <a:avLst/>
          </a:prstGeom>
          <a:solidFill>
            <a:srgbClr val="00B0F0"/>
          </a:solidFill>
        </p:spPr>
        <p:txBody>
          <a:bodyPr wrap="square" rtlCol="0" anchor="ctr">
            <a:noAutofit/>
          </a:bodyPr>
          <a:lstStyle/>
          <a:p>
            <a:r>
              <a:rPr lang="fr-BE" dirty="0">
                <a:solidFill>
                  <a:schemeClr val="bg1"/>
                </a:solidFill>
                <a:latin typeface="Encode Sans" pitchFamily="2" charset="0"/>
              </a:rPr>
              <a:t>Objective</a:t>
            </a:r>
          </a:p>
        </p:txBody>
      </p:sp>
      <p:sp>
        <p:nvSpPr>
          <p:cNvPr id="31" name="Arrow: Chevron 23">
            <a:extLst>
              <a:ext uri="{FF2B5EF4-FFF2-40B4-BE49-F238E27FC236}">
                <a16:creationId xmlns:a16="http://schemas.microsoft.com/office/drawing/2014/main" id="{379454A5-2597-07FF-7BDA-418BF7F1BBB4}"/>
              </a:ext>
            </a:extLst>
          </p:cNvPr>
          <p:cNvSpPr/>
          <p:nvPr/>
        </p:nvSpPr>
        <p:spPr>
          <a:xfrm>
            <a:off x="1872843" y="2285950"/>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3" name="Arrow: Chevron 24">
            <a:extLst>
              <a:ext uri="{FF2B5EF4-FFF2-40B4-BE49-F238E27FC236}">
                <a16:creationId xmlns:a16="http://schemas.microsoft.com/office/drawing/2014/main" id="{A99F2787-0ECC-F6E5-A4E3-3F1F20212B60}"/>
              </a:ext>
            </a:extLst>
          </p:cNvPr>
          <p:cNvSpPr/>
          <p:nvPr/>
        </p:nvSpPr>
        <p:spPr>
          <a:xfrm>
            <a:off x="1865086" y="3020868"/>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7" name="Arrow: Chevron 23">
            <a:extLst>
              <a:ext uri="{FF2B5EF4-FFF2-40B4-BE49-F238E27FC236}">
                <a16:creationId xmlns:a16="http://schemas.microsoft.com/office/drawing/2014/main" id="{4CD5CC2C-AA2B-A10E-90F7-A6BA5DD4E2C3}"/>
              </a:ext>
            </a:extLst>
          </p:cNvPr>
          <p:cNvSpPr/>
          <p:nvPr/>
        </p:nvSpPr>
        <p:spPr>
          <a:xfrm>
            <a:off x="1903021" y="1566447"/>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9" name="Title 1">
            <a:extLst>
              <a:ext uri="{FF2B5EF4-FFF2-40B4-BE49-F238E27FC236}">
                <a16:creationId xmlns:a16="http://schemas.microsoft.com/office/drawing/2014/main" id="{A419D20B-4038-C857-28AE-8594C5E41AED}"/>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err="1">
                <a:latin typeface="Encode Sans" pitchFamily="2" charset="0"/>
              </a:rPr>
              <a:t>Organise</a:t>
            </a:r>
            <a:r>
              <a:rPr lang="en-US" b="1" dirty="0">
                <a:latin typeface="Encode Sans" pitchFamily="2" charset="0"/>
              </a:rPr>
              <a:t> to take your retention actions</a:t>
            </a:r>
            <a:endParaRPr lang="fr-FR" b="1" dirty="0">
              <a:latin typeface="Encode Sans" pitchFamily="2" charset="0"/>
            </a:endParaRPr>
          </a:p>
        </p:txBody>
      </p:sp>
      <p:sp>
        <p:nvSpPr>
          <p:cNvPr id="41" name="TextBox 16">
            <a:extLst>
              <a:ext uri="{FF2B5EF4-FFF2-40B4-BE49-F238E27FC236}">
                <a16:creationId xmlns:a16="http://schemas.microsoft.com/office/drawing/2014/main" id="{AD59F935-2F15-5D05-0188-A0FF46B2CA06}"/>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3" name="TextBox 14">
            <a:extLst>
              <a:ext uri="{FF2B5EF4-FFF2-40B4-BE49-F238E27FC236}">
                <a16:creationId xmlns:a16="http://schemas.microsoft.com/office/drawing/2014/main" id="{2894523C-167B-292E-47E1-5A9DB87B8C64}"/>
              </a:ext>
            </a:extLst>
          </p:cNvPr>
          <p:cNvSpPr txBox="1"/>
          <p:nvPr/>
        </p:nvSpPr>
        <p:spPr>
          <a:xfrm>
            <a:off x="474257" y="2288702"/>
            <a:ext cx="1549400" cy="369332"/>
          </a:xfrm>
          <a:prstGeom prst="rect">
            <a:avLst/>
          </a:prstGeom>
          <a:noFill/>
        </p:spPr>
        <p:txBody>
          <a:bodyPr wrap="square" rtlCol="0">
            <a:spAutoFit/>
          </a:bodyPr>
          <a:lstStyle/>
          <a:p>
            <a:r>
              <a:rPr lang="fr-BE" dirty="0" err="1">
                <a:solidFill>
                  <a:schemeClr val="bg1"/>
                </a:solidFill>
                <a:latin typeface="Encode Sans" pitchFamily="2" charset="0"/>
              </a:rPr>
              <a:t>Approach</a:t>
            </a:r>
            <a:endParaRPr lang="fr-BE" dirty="0">
              <a:solidFill>
                <a:schemeClr val="bg1"/>
              </a:solidFill>
              <a:latin typeface="Encode Sans" pitchFamily="2" charset="0"/>
            </a:endParaRPr>
          </a:p>
        </p:txBody>
      </p:sp>
      <p:sp>
        <p:nvSpPr>
          <p:cNvPr id="45" name="TextBox 15">
            <a:extLst>
              <a:ext uri="{FF2B5EF4-FFF2-40B4-BE49-F238E27FC236}">
                <a16:creationId xmlns:a16="http://schemas.microsoft.com/office/drawing/2014/main" id="{FFB6496F-D046-E64F-B90C-D5924CCCBF98}"/>
              </a:ext>
            </a:extLst>
          </p:cNvPr>
          <p:cNvSpPr txBox="1"/>
          <p:nvPr/>
        </p:nvSpPr>
        <p:spPr>
          <a:xfrm>
            <a:off x="488227" y="3009564"/>
            <a:ext cx="1549400" cy="369332"/>
          </a:xfrm>
          <a:prstGeom prst="rect">
            <a:avLst/>
          </a:prstGeom>
          <a:noFill/>
        </p:spPr>
        <p:txBody>
          <a:bodyPr wrap="square" rtlCol="0">
            <a:spAutoFit/>
          </a:bodyPr>
          <a:lstStyle/>
          <a:p>
            <a:r>
              <a:rPr lang="fr-BE" dirty="0" err="1">
                <a:solidFill>
                  <a:schemeClr val="bg1"/>
                </a:solidFill>
                <a:latin typeface="Encode Sans" pitchFamily="2" charset="0"/>
              </a:rPr>
              <a:t>Your</a:t>
            </a:r>
            <a:r>
              <a:rPr lang="fr-BE" dirty="0">
                <a:solidFill>
                  <a:schemeClr val="bg1"/>
                </a:solidFill>
                <a:latin typeface="Encode Sans" pitchFamily="2" charset="0"/>
              </a:rPr>
              <a:t> actions </a:t>
            </a:r>
          </a:p>
        </p:txBody>
      </p:sp>
      <p:sp>
        <p:nvSpPr>
          <p:cNvPr id="2" name="ZoneTexte 1">
            <a:extLst>
              <a:ext uri="{FF2B5EF4-FFF2-40B4-BE49-F238E27FC236}">
                <a16:creationId xmlns:a16="http://schemas.microsoft.com/office/drawing/2014/main" id="{93ED2935-37C1-9082-72E8-F9998E67B8F9}"/>
              </a:ext>
            </a:extLst>
          </p:cNvPr>
          <p:cNvSpPr txBox="1"/>
          <p:nvPr/>
        </p:nvSpPr>
        <p:spPr>
          <a:xfrm>
            <a:off x="336661" y="1016786"/>
            <a:ext cx="3350435" cy="312429"/>
          </a:xfrm>
          <a:prstGeom prst="rect">
            <a:avLst/>
          </a:prstGeom>
          <a:noFill/>
        </p:spPr>
        <p:txBody>
          <a:bodyPr wrap="square" rtlCol="0">
            <a:spAutoFit/>
          </a:bodyPr>
          <a:lstStyle/>
          <a:p>
            <a:r>
              <a:rPr lang="fr-BE" sz="1400" i="1" dirty="0">
                <a:solidFill>
                  <a:schemeClr val="bg1">
                    <a:lumMod val="65000"/>
                  </a:schemeClr>
                </a:solidFill>
              </a:rPr>
              <a:t>Click on </a:t>
            </a:r>
            <a:r>
              <a:rPr lang="fr-BE" sz="1400" i="1" dirty="0" err="1">
                <a:solidFill>
                  <a:schemeClr val="bg1">
                    <a:lumMod val="65000"/>
                  </a:schemeClr>
                </a:solidFill>
              </a:rPr>
              <a:t>each</a:t>
            </a:r>
            <a:r>
              <a:rPr lang="fr-BE" sz="1400" i="1" dirty="0">
                <a:solidFill>
                  <a:schemeClr val="bg1">
                    <a:lumMod val="65000"/>
                  </a:schemeClr>
                </a:solidFill>
              </a:rPr>
              <a:t> </a:t>
            </a:r>
            <a:r>
              <a:rPr lang="fr-BE" sz="1400" i="1" dirty="0" err="1">
                <a:solidFill>
                  <a:schemeClr val="bg1">
                    <a:lumMod val="65000"/>
                  </a:schemeClr>
                </a:solidFill>
              </a:rPr>
              <a:t>button</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1775345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0757A0-0EF2-C24F-BF4D-1A727422D18D}"/>
              </a:ext>
            </a:extLst>
          </p:cNvPr>
          <p:cNvSpPr/>
          <p:nvPr/>
        </p:nvSpPr>
        <p:spPr>
          <a:xfrm>
            <a:off x="4108810" y="1470264"/>
            <a:ext cx="7603060" cy="2456250"/>
          </a:xfrm>
          <a:prstGeom prst="rect">
            <a:avLst/>
          </a:prstGeom>
        </p:spPr>
        <p:txBody>
          <a:bodyPr wrap="square">
            <a:spAutoFit/>
          </a:bodyPr>
          <a:lstStyle/>
          <a:p>
            <a:endParaRPr lang="en-GB" sz="1600" b="1" dirty="0">
              <a:latin typeface="Encode Sans" pitchFamily="2" charset="0"/>
              <a:ea typeface="Calibri" panose="020F0502020204030204" pitchFamily="34" charset="0"/>
              <a:cs typeface="Times New Roman" panose="02020603050405020304" pitchFamily="18" charset="0"/>
            </a:endParaRPr>
          </a:p>
          <a:p>
            <a:r>
              <a:rPr lang="en-GB" sz="1600" b="1" dirty="0">
                <a:solidFill>
                  <a:srgbClr val="243782"/>
                </a:solidFill>
                <a:latin typeface="Encode Sans" pitchFamily="2" charset="0"/>
                <a:cs typeface="Times New Roman" panose="02020603050405020304" pitchFamily="18" charset="0"/>
              </a:rPr>
              <a:t>	</a:t>
            </a:r>
            <a:r>
              <a:rPr lang="en-GB" sz="1400" b="1" dirty="0">
                <a:solidFill>
                  <a:srgbClr val="243782"/>
                </a:solidFill>
                <a:latin typeface="Encode Sans" pitchFamily="2" charset="0"/>
                <a:cs typeface="Times New Roman" panose="02020603050405020304" pitchFamily="18" charset="0"/>
              </a:rPr>
              <a:t>Analyse your customer portfolio according to the:</a:t>
            </a:r>
          </a:p>
          <a:p>
            <a:endParaRPr lang="en-GB" sz="1600" b="1" dirty="0">
              <a:latin typeface="Encode Sans" pitchFamily="2" charset="0"/>
              <a:cs typeface="Times New Roman" panose="02020603050405020304" pitchFamily="18" charset="0"/>
            </a:endParaRPr>
          </a:p>
          <a:p>
            <a:pPr marL="742950" lvl="1" indent="-285750">
              <a:lnSpc>
                <a:spcPct val="150000"/>
              </a:lnSpc>
              <a:buClr>
                <a:schemeClr val="accent1">
                  <a:lumMod val="60000"/>
                  <a:lumOff val="40000"/>
                </a:schemeClr>
              </a:buClr>
              <a:buFont typeface="Arial" panose="020B0604020202020204" pitchFamily="34" charset="0"/>
              <a:buChar char="•"/>
            </a:pPr>
            <a:r>
              <a:rPr lang="en-GB" sz="1200" dirty="0">
                <a:latin typeface="Encode Sans" pitchFamily="2" charset="0"/>
                <a:cs typeface="Times New Roman" panose="02020603050405020304" pitchFamily="18" charset="0"/>
              </a:rPr>
              <a:t>customer size: </a:t>
            </a:r>
            <a:r>
              <a:rPr lang="en-GB" sz="1200" b="1" dirty="0">
                <a:solidFill>
                  <a:srgbClr val="253880"/>
                </a:solidFill>
                <a:latin typeface="Encode Sans" pitchFamily="2" charset="0"/>
                <a:cs typeface="Times New Roman" panose="02020603050405020304" pitchFamily="18" charset="0"/>
              </a:rPr>
              <a:t>market share </a:t>
            </a:r>
            <a:r>
              <a:rPr lang="en-GB" sz="1200" dirty="0">
                <a:latin typeface="Encode Sans" pitchFamily="2" charset="0"/>
                <a:cs typeface="Times New Roman" panose="02020603050405020304" pitchFamily="18" charset="0"/>
              </a:rPr>
              <a:t>for each make, </a:t>
            </a:r>
            <a:r>
              <a:rPr lang="en-GB" sz="1200" b="1" dirty="0">
                <a:solidFill>
                  <a:srgbClr val="253880"/>
                </a:solidFill>
                <a:latin typeface="Encode Sans" pitchFamily="2" charset="0"/>
                <a:cs typeface="Times New Roman" panose="02020603050405020304" pitchFamily="18" charset="0"/>
              </a:rPr>
              <a:t>fleet</a:t>
            </a:r>
            <a:r>
              <a:rPr lang="en-GB" sz="1200" dirty="0">
                <a:latin typeface="Encode Sans" pitchFamily="2" charset="0"/>
                <a:cs typeface="Times New Roman" panose="02020603050405020304" pitchFamily="18" charset="0"/>
              </a:rPr>
              <a:t> </a:t>
            </a:r>
            <a:r>
              <a:rPr lang="en-GB" sz="1200" b="1" dirty="0">
                <a:solidFill>
                  <a:srgbClr val="253880"/>
                </a:solidFill>
                <a:latin typeface="Encode Sans" pitchFamily="2" charset="0"/>
                <a:cs typeface="Times New Roman" panose="02020603050405020304" pitchFamily="18" charset="0"/>
              </a:rPr>
              <a:t>size</a:t>
            </a:r>
            <a:r>
              <a:rPr lang="en-GB" sz="1200" dirty="0">
                <a:latin typeface="Encode Sans" pitchFamily="2" charset="0"/>
                <a:cs typeface="Times New Roman" panose="02020603050405020304" pitchFamily="18" charset="0"/>
              </a:rPr>
              <a:t>.</a:t>
            </a:r>
          </a:p>
          <a:p>
            <a:pPr marL="742950" lvl="1" indent="-285750">
              <a:lnSpc>
                <a:spcPct val="150000"/>
              </a:lnSpc>
              <a:buClr>
                <a:schemeClr val="accent1">
                  <a:lumMod val="60000"/>
                  <a:lumOff val="40000"/>
                </a:schemeClr>
              </a:buClr>
              <a:buFont typeface="Arial" panose="020B0604020202020204" pitchFamily="34" charset="0"/>
              <a:buChar char="•"/>
            </a:pPr>
            <a:r>
              <a:rPr lang="en-GB" sz="1200" dirty="0">
                <a:latin typeface="Encode Sans" pitchFamily="2" charset="0"/>
                <a:cs typeface="Times New Roman" panose="02020603050405020304" pitchFamily="18" charset="0"/>
              </a:rPr>
              <a:t>fleet status for each customer: </a:t>
            </a:r>
            <a:r>
              <a:rPr lang="en-GB" sz="1200" b="1" dirty="0">
                <a:solidFill>
                  <a:srgbClr val="253880"/>
                </a:solidFill>
                <a:latin typeface="Encode Sans" pitchFamily="2" charset="0"/>
                <a:cs typeface="Times New Roman" panose="02020603050405020304" pitchFamily="18" charset="0"/>
              </a:rPr>
              <a:t>growth</a:t>
            </a:r>
            <a:r>
              <a:rPr lang="en-GB" sz="1200" dirty="0">
                <a:latin typeface="Encode Sans" pitchFamily="2" charset="0"/>
                <a:cs typeface="Times New Roman" panose="02020603050405020304" pitchFamily="18" charset="0"/>
              </a:rPr>
              <a:t>, </a:t>
            </a:r>
            <a:r>
              <a:rPr lang="en-GB" sz="1200" b="1" dirty="0">
                <a:solidFill>
                  <a:srgbClr val="253880"/>
                </a:solidFill>
                <a:latin typeface="Encode Sans" pitchFamily="2" charset="0"/>
                <a:cs typeface="Times New Roman" panose="02020603050405020304" pitchFamily="18" charset="0"/>
              </a:rPr>
              <a:t>stagnation or decline</a:t>
            </a:r>
            <a:r>
              <a:rPr lang="en-GB" sz="1200" dirty="0">
                <a:latin typeface="Encode Sans" pitchFamily="2" charset="0"/>
                <a:cs typeface="Times New Roman" panose="02020603050405020304" pitchFamily="18" charset="0"/>
              </a:rPr>
              <a:t>; </a:t>
            </a:r>
            <a:r>
              <a:rPr lang="en-GB" sz="1200" b="1" dirty="0">
                <a:solidFill>
                  <a:srgbClr val="253880"/>
                </a:solidFill>
                <a:latin typeface="Encode Sans" pitchFamily="2" charset="0"/>
                <a:cs typeface="Times New Roman" panose="02020603050405020304" pitchFamily="18" charset="0"/>
              </a:rPr>
              <a:t>electrification</a:t>
            </a:r>
            <a:r>
              <a:rPr lang="en-GB" sz="1200" dirty="0">
                <a:latin typeface="Encode Sans" pitchFamily="2" charset="0"/>
                <a:cs typeface="Times New Roman" panose="02020603050405020304" pitchFamily="18" charset="0"/>
              </a:rPr>
              <a:t> level.</a:t>
            </a:r>
          </a:p>
          <a:p>
            <a:pPr marL="742950" lvl="1" indent="-285750">
              <a:lnSpc>
                <a:spcPct val="150000"/>
              </a:lnSpc>
              <a:buClr>
                <a:schemeClr val="accent1">
                  <a:lumMod val="60000"/>
                  <a:lumOff val="40000"/>
                </a:schemeClr>
              </a:buClr>
              <a:buFont typeface="Arial" panose="020B0604020202020204" pitchFamily="34" charset="0"/>
              <a:buChar char="•"/>
            </a:pPr>
            <a:r>
              <a:rPr lang="en-GB" sz="1200" dirty="0">
                <a:latin typeface="Encode Sans" pitchFamily="2" charset="0"/>
                <a:cs typeface="Times New Roman" panose="02020603050405020304" pitchFamily="18" charset="0"/>
              </a:rPr>
              <a:t>methods of </a:t>
            </a:r>
            <a:r>
              <a:rPr lang="en-GB" sz="1200" b="1" dirty="0">
                <a:solidFill>
                  <a:srgbClr val="253880"/>
                </a:solidFill>
                <a:latin typeface="Encode Sans" pitchFamily="2" charset="0"/>
                <a:cs typeface="Times New Roman" panose="02020603050405020304" pitchFamily="18" charset="0"/>
              </a:rPr>
              <a:t>acquisition</a:t>
            </a:r>
            <a:r>
              <a:rPr lang="en-GB" sz="1200" dirty="0">
                <a:latin typeface="Encode Sans" pitchFamily="2" charset="0"/>
                <a:cs typeface="Times New Roman" panose="02020603050405020304" pitchFamily="18" charset="0"/>
              </a:rPr>
              <a:t>.</a:t>
            </a:r>
          </a:p>
          <a:p>
            <a:pPr marL="742950" lvl="1" indent="-285750">
              <a:lnSpc>
                <a:spcPct val="150000"/>
              </a:lnSpc>
              <a:buClr>
                <a:schemeClr val="accent1">
                  <a:lumMod val="60000"/>
                  <a:lumOff val="40000"/>
                </a:schemeClr>
              </a:buClr>
              <a:buFont typeface="Arial" panose="020B0604020202020204" pitchFamily="34" charset="0"/>
              <a:buChar char="•"/>
            </a:pPr>
            <a:r>
              <a:rPr lang="en-GB" sz="1200" dirty="0">
                <a:latin typeface="Encode Sans" pitchFamily="2" charset="0"/>
                <a:cs typeface="Times New Roman" panose="02020603050405020304" pitchFamily="18" charset="0"/>
              </a:rPr>
              <a:t>sales </a:t>
            </a:r>
            <a:r>
              <a:rPr lang="en-GB" sz="1200" b="1" dirty="0">
                <a:solidFill>
                  <a:srgbClr val="253880"/>
                </a:solidFill>
                <a:latin typeface="Encode Sans" pitchFamily="2" charset="0"/>
                <a:cs typeface="Times New Roman" panose="02020603050405020304" pitchFamily="18" charset="0"/>
              </a:rPr>
              <a:t>potential</a:t>
            </a:r>
            <a:r>
              <a:rPr lang="en-GB" sz="1200" dirty="0">
                <a:latin typeface="Encode Sans" pitchFamily="2" charset="0"/>
                <a:cs typeface="Times New Roman" panose="02020603050405020304" pitchFamily="18" charset="0"/>
              </a:rPr>
              <a:t>: with or without short- and/or medium-term prospects (3 months / 12 months), renewals / additional orders.</a:t>
            </a:r>
          </a:p>
          <a:p>
            <a:pPr marL="742950" lvl="1" indent="-285750">
              <a:lnSpc>
                <a:spcPct val="150000"/>
              </a:lnSpc>
              <a:buClr>
                <a:schemeClr val="accent1">
                  <a:lumMod val="60000"/>
                  <a:lumOff val="40000"/>
                </a:schemeClr>
              </a:buClr>
              <a:buFont typeface="Arial" panose="020B0604020202020204" pitchFamily="34" charset="0"/>
              <a:buChar char="•"/>
            </a:pPr>
            <a:r>
              <a:rPr lang="en-GB" sz="1200" dirty="0">
                <a:latin typeface="Encode Sans" pitchFamily="2" charset="0"/>
                <a:cs typeface="Times New Roman" panose="02020603050405020304" pitchFamily="18" charset="0"/>
              </a:rPr>
              <a:t>mentioned and non-mentioned </a:t>
            </a:r>
            <a:r>
              <a:rPr lang="en-GB" sz="1200" b="1" dirty="0">
                <a:solidFill>
                  <a:srgbClr val="253880"/>
                </a:solidFill>
                <a:latin typeface="Encode Sans" pitchFamily="2" charset="0"/>
                <a:cs typeface="Times New Roman" panose="02020603050405020304" pitchFamily="18" charset="0"/>
              </a:rPr>
              <a:t>needs</a:t>
            </a:r>
            <a:r>
              <a:rPr lang="en-GB" sz="1200" dirty="0">
                <a:latin typeface="Encode Sans" pitchFamily="2" charset="0"/>
                <a:cs typeface="Times New Roman" panose="02020603050405020304" pitchFamily="18" charset="0"/>
              </a:rPr>
              <a:t> requiring a solution: LEV engines and/or mobility.</a:t>
            </a:r>
            <a:endParaRPr lang="en-GB" sz="1600" dirty="0">
              <a:latin typeface="Encode Sans" pitchFamily="2" charset="0"/>
            </a:endParaRPr>
          </a:p>
        </p:txBody>
      </p:sp>
      <p:pic>
        <p:nvPicPr>
          <p:cNvPr id="16" name="Image 15">
            <a:extLst>
              <a:ext uri="{FF2B5EF4-FFF2-40B4-BE49-F238E27FC236}">
                <a16:creationId xmlns:a16="http://schemas.microsoft.com/office/drawing/2014/main" id="{E7E34345-FBC5-B340-84F8-0CB07F006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1138" y="1917141"/>
            <a:ext cx="1825774" cy="1292009"/>
          </a:xfrm>
          <a:prstGeom prst="rect">
            <a:avLst/>
          </a:prstGeom>
        </p:spPr>
      </p:pic>
      <p:sp>
        <p:nvSpPr>
          <p:cNvPr id="15" name="Rectangle 14">
            <a:extLst>
              <a:ext uri="{FF2B5EF4-FFF2-40B4-BE49-F238E27FC236}">
                <a16:creationId xmlns:a16="http://schemas.microsoft.com/office/drawing/2014/main" id="{077F7C6C-BD09-422C-B0AF-8988D30E17B0}"/>
              </a:ext>
            </a:extLst>
          </p:cNvPr>
          <p:cNvSpPr/>
          <p:nvPr/>
        </p:nvSpPr>
        <p:spPr>
          <a:xfrm>
            <a:off x="2394857" y="1441122"/>
            <a:ext cx="9308916" cy="4190421"/>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F4E28F1-94AA-84AE-7C66-505862B2FC4F}"/>
              </a:ext>
            </a:extLst>
          </p:cNvPr>
          <p:cNvSpPr/>
          <p:nvPr/>
        </p:nvSpPr>
        <p:spPr>
          <a:xfrm>
            <a:off x="431257" y="2171573"/>
            <a:ext cx="1808480" cy="6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Rectangle 12">
            <a:extLst>
              <a:ext uri="{FF2B5EF4-FFF2-40B4-BE49-F238E27FC236}">
                <a16:creationId xmlns:a16="http://schemas.microsoft.com/office/drawing/2014/main" id="{98A71C32-CA7C-4884-A526-6340767D4764}"/>
              </a:ext>
            </a:extLst>
          </p:cNvPr>
          <p:cNvSpPr/>
          <p:nvPr/>
        </p:nvSpPr>
        <p:spPr>
          <a:xfrm>
            <a:off x="431257" y="2902023"/>
            <a:ext cx="1808480" cy="604800"/>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3" name="TextBox 22">
            <a:extLst>
              <a:ext uri="{FF2B5EF4-FFF2-40B4-BE49-F238E27FC236}">
                <a16:creationId xmlns:a16="http://schemas.microsoft.com/office/drawing/2014/main" id="{AAAC9D18-5A13-C76E-9E51-3C741AF71E93}"/>
              </a:ext>
            </a:extLst>
          </p:cNvPr>
          <p:cNvSpPr txBox="1"/>
          <p:nvPr/>
        </p:nvSpPr>
        <p:spPr>
          <a:xfrm>
            <a:off x="431257" y="1433347"/>
            <a:ext cx="1808480" cy="604800"/>
          </a:xfrm>
          <a:prstGeom prst="rect">
            <a:avLst/>
          </a:prstGeom>
          <a:solidFill>
            <a:srgbClr val="243782"/>
          </a:solidFill>
        </p:spPr>
        <p:txBody>
          <a:bodyPr wrap="square" rtlCol="0" anchor="ctr">
            <a:noAutofit/>
          </a:bodyPr>
          <a:lstStyle/>
          <a:p>
            <a:r>
              <a:rPr lang="fr-BE" dirty="0">
                <a:solidFill>
                  <a:schemeClr val="bg1"/>
                </a:solidFill>
                <a:latin typeface="Encode Sans" pitchFamily="2" charset="0"/>
              </a:rPr>
              <a:t>Objective</a:t>
            </a:r>
          </a:p>
        </p:txBody>
      </p:sp>
      <p:sp>
        <p:nvSpPr>
          <p:cNvPr id="25" name="Arrow: Chevron 23">
            <a:extLst>
              <a:ext uri="{FF2B5EF4-FFF2-40B4-BE49-F238E27FC236}">
                <a16:creationId xmlns:a16="http://schemas.microsoft.com/office/drawing/2014/main" id="{06F2BA0E-493C-3098-421A-0219B9E8E518}"/>
              </a:ext>
            </a:extLst>
          </p:cNvPr>
          <p:cNvSpPr/>
          <p:nvPr/>
        </p:nvSpPr>
        <p:spPr>
          <a:xfrm>
            <a:off x="1872843" y="2285950"/>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7" name="Arrow: Chevron 24">
            <a:extLst>
              <a:ext uri="{FF2B5EF4-FFF2-40B4-BE49-F238E27FC236}">
                <a16:creationId xmlns:a16="http://schemas.microsoft.com/office/drawing/2014/main" id="{301B9C5E-6346-025B-1256-644D70BC2167}"/>
              </a:ext>
            </a:extLst>
          </p:cNvPr>
          <p:cNvSpPr/>
          <p:nvPr/>
        </p:nvSpPr>
        <p:spPr>
          <a:xfrm>
            <a:off x="1865086" y="3020868"/>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1" name="Arrow: Chevron 23">
            <a:extLst>
              <a:ext uri="{FF2B5EF4-FFF2-40B4-BE49-F238E27FC236}">
                <a16:creationId xmlns:a16="http://schemas.microsoft.com/office/drawing/2014/main" id="{CB5134A5-5A8A-E036-BBBD-87C715AA14AD}"/>
              </a:ext>
            </a:extLst>
          </p:cNvPr>
          <p:cNvSpPr/>
          <p:nvPr/>
        </p:nvSpPr>
        <p:spPr>
          <a:xfrm>
            <a:off x="1903021" y="1566447"/>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3" name="Title 1">
            <a:extLst>
              <a:ext uri="{FF2B5EF4-FFF2-40B4-BE49-F238E27FC236}">
                <a16:creationId xmlns:a16="http://schemas.microsoft.com/office/drawing/2014/main" id="{14ADB40A-F978-0472-6810-F3BD8FF87814}"/>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err="1">
                <a:latin typeface="Encode Sans" pitchFamily="2" charset="0"/>
              </a:rPr>
              <a:t>Organise</a:t>
            </a:r>
            <a:r>
              <a:rPr lang="en-US" b="1" dirty="0">
                <a:latin typeface="Encode Sans" pitchFamily="2" charset="0"/>
              </a:rPr>
              <a:t> to take your retention actions</a:t>
            </a:r>
            <a:endParaRPr lang="fr-FR" b="1" dirty="0">
              <a:latin typeface="Encode Sans" pitchFamily="2" charset="0"/>
            </a:endParaRPr>
          </a:p>
        </p:txBody>
      </p:sp>
      <p:sp>
        <p:nvSpPr>
          <p:cNvPr id="35" name="TextBox 16">
            <a:extLst>
              <a:ext uri="{FF2B5EF4-FFF2-40B4-BE49-F238E27FC236}">
                <a16:creationId xmlns:a16="http://schemas.microsoft.com/office/drawing/2014/main" id="{AC07B867-EE6D-8EBA-8529-C5557486C2B1}"/>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37" name="TextBox 14">
            <a:extLst>
              <a:ext uri="{FF2B5EF4-FFF2-40B4-BE49-F238E27FC236}">
                <a16:creationId xmlns:a16="http://schemas.microsoft.com/office/drawing/2014/main" id="{A7BE73A2-7D4B-0481-7FA3-F7FEEAEC7B42}"/>
              </a:ext>
            </a:extLst>
          </p:cNvPr>
          <p:cNvSpPr txBox="1"/>
          <p:nvPr/>
        </p:nvSpPr>
        <p:spPr>
          <a:xfrm>
            <a:off x="474257" y="2288702"/>
            <a:ext cx="1549400" cy="369332"/>
          </a:xfrm>
          <a:prstGeom prst="rect">
            <a:avLst/>
          </a:prstGeom>
          <a:noFill/>
        </p:spPr>
        <p:txBody>
          <a:bodyPr wrap="square" rtlCol="0">
            <a:spAutoFit/>
          </a:bodyPr>
          <a:lstStyle/>
          <a:p>
            <a:r>
              <a:rPr lang="fr-BE" dirty="0" err="1">
                <a:solidFill>
                  <a:schemeClr val="bg1"/>
                </a:solidFill>
                <a:latin typeface="Encode Sans" pitchFamily="2" charset="0"/>
              </a:rPr>
              <a:t>Approach</a:t>
            </a:r>
            <a:endParaRPr lang="fr-BE" dirty="0">
              <a:solidFill>
                <a:schemeClr val="bg1"/>
              </a:solidFill>
              <a:latin typeface="Encode Sans" pitchFamily="2" charset="0"/>
            </a:endParaRPr>
          </a:p>
        </p:txBody>
      </p:sp>
      <p:sp>
        <p:nvSpPr>
          <p:cNvPr id="39" name="TextBox 15">
            <a:extLst>
              <a:ext uri="{FF2B5EF4-FFF2-40B4-BE49-F238E27FC236}">
                <a16:creationId xmlns:a16="http://schemas.microsoft.com/office/drawing/2014/main" id="{0A79C797-75B9-2A54-BBE5-28629B68C98B}"/>
              </a:ext>
            </a:extLst>
          </p:cNvPr>
          <p:cNvSpPr txBox="1"/>
          <p:nvPr/>
        </p:nvSpPr>
        <p:spPr>
          <a:xfrm>
            <a:off x="488227" y="3009564"/>
            <a:ext cx="1549400" cy="369332"/>
          </a:xfrm>
          <a:prstGeom prst="rect">
            <a:avLst/>
          </a:prstGeom>
          <a:noFill/>
        </p:spPr>
        <p:txBody>
          <a:bodyPr wrap="square" rtlCol="0">
            <a:spAutoFit/>
          </a:bodyPr>
          <a:lstStyle/>
          <a:p>
            <a:r>
              <a:rPr lang="fr-BE" dirty="0" err="1">
                <a:solidFill>
                  <a:schemeClr val="bg1"/>
                </a:solidFill>
                <a:latin typeface="Encode Sans" pitchFamily="2" charset="0"/>
              </a:rPr>
              <a:t>Your</a:t>
            </a:r>
            <a:r>
              <a:rPr lang="fr-BE" dirty="0">
                <a:solidFill>
                  <a:schemeClr val="bg1"/>
                </a:solidFill>
                <a:latin typeface="Encode Sans" pitchFamily="2" charset="0"/>
              </a:rPr>
              <a:t> actions </a:t>
            </a:r>
          </a:p>
        </p:txBody>
      </p:sp>
      <p:sp>
        <p:nvSpPr>
          <p:cNvPr id="2" name="ZoneTexte 1">
            <a:extLst>
              <a:ext uri="{FF2B5EF4-FFF2-40B4-BE49-F238E27FC236}">
                <a16:creationId xmlns:a16="http://schemas.microsoft.com/office/drawing/2014/main" id="{2DCA9EEC-2FC8-D48D-464A-8D0E7283AB1E}"/>
              </a:ext>
            </a:extLst>
          </p:cNvPr>
          <p:cNvSpPr txBox="1"/>
          <p:nvPr/>
        </p:nvSpPr>
        <p:spPr>
          <a:xfrm>
            <a:off x="336661" y="1016786"/>
            <a:ext cx="3350435" cy="312429"/>
          </a:xfrm>
          <a:prstGeom prst="rect">
            <a:avLst/>
          </a:prstGeom>
          <a:noFill/>
        </p:spPr>
        <p:txBody>
          <a:bodyPr wrap="square" rtlCol="0">
            <a:spAutoFit/>
          </a:bodyPr>
          <a:lstStyle/>
          <a:p>
            <a:r>
              <a:rPr lang="fr-BE" sz="1400" i="1" dirty="0">
                <a:solidFill>
                  <a:schemeClr val="bg1">
                    <a:lumMod val="65000"/>
                  </a:schemeClr>
                </a:solidFill>
              </a:rPr>
              <a:t>Click on </a:t>
            </a:r>
            <a:r>
              <a:rPr lang="fr-BE" sz="1400" i="1" dirty="0" err="1">
                <a:solidFill>
                  <a:schemeClr val="bg1">
                    <a:lumMod val="65000"/>
                  </a:schemeClr>
                </a:solidFill>
              </a:rPr>
              <a:t>each</a:t>
            </a:r>
            <a:r>
              <a:rPr lang="fr-BE" sz="1400" i="1" dirty="0">
                <a:solidFill>
                  <a:schemeClr val="bg1">
                    <a:lumMod val="65000"/>
                  </a:schemeClr>
                </a:solidFill>
              </a:rPr>
              <a:t> </a:t>
            </a:r>
            <a:r>
              <a:rPr lang="fr-BE" sz="1400" i="1" dirty="0" err="1">
                <a:solidFill>
                  <a:schemeClr val="bg1">
                    <a:lumMod val="65000"/>
                  </a:schemeClr>
                </a:solidFill>
              </a:rPr>
              <a:t>button</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4101709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3B4701-086A-864D-BAD9-25AE88FA517E}"/>
              </a:ext>
            </a:extLst>
          </p:cNvPr>
          <p:cNvSpPr/>
          <p:nvPr/>
        </p:nvSpPr>
        <p:spPr>
          <a:xfrm>
            <a:off x="4816062" y="1737883"/>
            <a:ext cx="6650945" cy="2154436"/>
          </a:xfrm>
          <a:prstGeom prst="rect">
            <a:avLst/>
          </a:prstGeom>
        </p:spPr>
        <p:txBody>
          <a:bodyPr wrap="square">
            <a:spAutoFit/>
          </a:bodyPr>
          <a:lstStyle/>
          <a:p>
            <a:endParaRPr lang="fr-FR" sz="1200" b="1" dirty="0">
              <a:latin typeface="Encode Sans" pitchFamily="2" charset="0"/>
              <a:ea typeface="Calibri" panose="020F0502020204030204" pitchFamily="34" charset="0"/>
              <a:cs typeface="Times New Roman" panose="02020603050405020304" pitchFamily="18" charset="0"/>
            </a:endParaRPr>
          </a:p>
          <a:p>
            <a:r>
              <a:rPr lang="en-US" sz="1400" b="1" dirty="0">
                <a:solidFill>
                  <a:srgbClr val="243782"/>
                </a:solidFill>
                <a:latin typeface="Encode Sans" pitchFamily="2" charset="0"/>
                <a:cs typeface="Times New Roman" panose="02020603050405020304" pitchFamily="18" charset="0"/>
              </a:rPr>
              <a:t>Be methodical and proactive when taking and following up your actions</a:t>
            </a:r>
            <a:r>
              <a:rPr lang="fr-FR" sz="1400" b="1" dirty="0">
                <a:solidFill>
                  <a:srgbClr val="243782"/>
                </a:solidFill>
                <a:latin typeface="Encode Sans" pitchFamily="2" charset="0"/>
                <a:cs typeface="Times New Roman" panose="02020603050405020304" pitchFamily="18" charset="0"/>
              </a:rPr>
              <a:t>:</a:t>
            </a:r>
          </a:p>
          <a:p>
            <a:endParaRPr lang="fr-FR" sz="1200" b="1" dirty="0">
              <a:latin typeface="Encode Sans" pitchFamily="2" charset="0"/>
              <a:ea typeface="Calibri" panose="020F0502020204030204" pitchFamily="34" charset="0"/>
              <a:cs typeface="Times New Roman" panose="02020603050405020304" pitchFamily="18" charset="0"/>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cs typeface="Times New Roman" panose="02020603050405020304" pitchFamily="18" charset="0"/>
              </a:rPr>
              <a:t>Use the </a:t>
            </a:r>
            <a:r>
              <a:rPr lang="en-US" sz="1200" b="1" dirty="0">
                <a:solidFill>
                  <a:srgbClr val="253880"/>
                </a:solidFill>
                <a:latin typeface="Encode Sans" pitchFamily="2" charset="0"/>
                <a:cs typeface="Times New Roman" panose="02020603050405020304" pitchFamily="18" charset="0"/>
              </a:rPr>
              <a:t>monitoring tools </a:t>
            </a:r>
            <a:r>
              <a:rPr lang="en-US" sz="1200" dirty="0">
                <a:latin typeface="Encode Sans" pitchFamily="2" charset="0"/>
                <a:cs typeface="Times New Roman" panose="02020603050405020304" pitchFamily="18" charset="0"/>
              </a:rPr>
              <a:t>and analysis tools provided by the Brand, the captive bank and/or lease company</a:t>
            </a:r>
            <a:r>
              <a:rPr lang="fr-FR" sz="1200" dirty="0">
                <a:latin typeface="Encode Sans" pitchFamily="2" charset="0"/>
                <a:cs typeface="Times New Roman" panose="02020603050405020304" pitchFamily="18" charset="0"/>
              </a:rPr>
              <a:t>.</a:t>
            </a:r>
          </a:p>
          <a:p>
            <a:pPr marL="460375" lvl="1" indent="-285750">
              <a:buClr>
                <a:schemeClr val="accent1">
                  <a:lumMod val="60000"/>
                  <a:lumOff val="40000"/>
                </a:schemeClr>
              </a:buClr>
              <a:buFont typeface="Arial" panose="020B0604020202020204" pitchFamily="34" charset="0"/>
              <a:buChar char="•"/>
            </a:pPr>
            <a:endParaRPr lang="fr-FR" sz="1200" dirty="0">
              <a:latin typeface="Encode Sans" pitchFamily="2" charset="0"/>
              <a:cs typeface="Times New Roman" panose="02020603050405020304" pitchFamily="18" charset="0"/>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cs typeface="Times New Roman" panose="02020603050405020304" pitchFamily="18" charset="0"/>
              </a:rPr>
              <a:t>Systematically</a:t>
            </a:r>
            <a:r>
              <a:rPr lang="en-US" sz="1200" b="1" dirty="0">
                <a:solidFill>
                  <a:srgbClr val="253880"/>
                </a:solidFill>
                <a:latin typeface="Encode Sans" pitchFamily="2" charset="0"/>
                <a:cs typeface="Times New Roman" panose="02020603050405020304" pitchFamily="18" charset="0"/>
              </a:rPr>
              <a:t> plan </a:t>
            </a:r>
            <a:r>
              <a:rPr lang="en-US" sz="1200" dirty="0">
                <a:latin typeface="Encode Sans" pitchFamily="2" charset="0"/>
                <a:cs typeface="Times New Roman" panose="02020603050405020304" pitchFamily="18" charset="0"/>
              </a:rPr>
              <a:t>your action and retention alerts in your calendar or CRM, bearing in mind national campaigns set up by Head Office.</a:t>
            </a:r>
            <a:endParaRPr lang="fr-FR" sz="1200" dirty="0">
              <a:latin typeface="Encode Sans" pitchFamily="2" charset="0"/>
              <a:cs typeface="Times New Roman" panose="02020603050405020304" pitchFamily="18" charset="0"/>
            </a:endParaRPr>
          </a:p>
          <a:p>
            <a:pPr marL="460375" lvl="1" indent="-285750">
              <a:buClr>
                <a:schemeClr val="accent1">
                  <a:lumMod val="60000"/>
                  <a:lumOff val="40000"/>
                </a:schemeClr>
              </a:buClr>
              <a:buFont typeface="Arial" panose="020B0604020202020204" pitchFamily="34" charset="0"/>
              <a:buChar char="•"/>
            </a:pPr>
            <a:endParaRPr lang="fr-FR" sz="1200" dirty="0">
              <a:latin typeface="Encode Sans" pitchFamily="2" charset="0"/>
              <a:cs typeface="Times New Roman" panose="02020603050405020304" pitchFamily="18" charset="0"/>
            </a:endParaRPr>
          </a:p>
          <a:p>
            <a:pPr marL="460375" lvl="1" indent="-285750">
              <a:buClr>
                <a:schemeClr val="accent1">
                  <a:lumMod val="60000"/>
                  <a:lumOff val="40000"/>
                </a:schemeClr>
              </a:buClr>
              <a:buFont typeface="Arial" panose="020B0604020202020204" pitchFamily="34" charset="0"/>
              <a:buChar char="•"/>
            </a:pPr>
            <a:r>
              <a:rPr lang="en-US" sz="1200" dirty="0">
                <a:latin typeface="Encode Sans" pitchFamily="2" charset="0"/>
                <a:cs typeface="Times New Roman" panose="02020603050405020304" pitchFamily="18" charset="0"/>
              </a:rPr>
              <a:t>Keep up to date with customer news and </a:t>
            </a:r>
            <a:r>
              <a:rPr lang="en-US" sz="1200" b="1" dirty="0">
                <a:solidFill>
                  <a:srgbClr val="253880"/>
                </a:solidFill>
                <a:latin typeface="Encode Sans" pitchFamily="2" charset="0"/>
                <a:cs typeface="Times New Roman" panose="02020603050405020304" pitchFamily="18" charset="0"/>
              </a:rPr>
              <a:t>update</a:t>
            </a:r>
            <a:r>
              <a:rPr lang="en-US" sz="1200" dirty="0">
                <a:latin typeface="Encode Sans" pitchFamily="2" charset="0"/>
                <a:cs typeface="Times New Roman" panose="02020603050405020304" pitchFamily="18" charset="0"/>
              </a:rPr>
              <a:t> the customer database (new contact person, change in fleet composition, aftersales contact, etc.).</a:t>
            </a:r>
            <a:endParaRPr lang="fr-FR" sz="1200" dirty="0">
              <a:latin typeface="Encode Sans" pitchFamily="2" charset="0"/>
              <a:cs typeface="Times New Roman" panose="02020603050405020304" pitchFamily="18" charset="0"/>
            </a:endParaRPr>
          </a:p>
        </p:txBody>
      </p:sp>
      <p:sp>
        <p:nvSpPr>
          <p:cNvPr id="15" name="ZoneTexte 14">
            <a:extLst>
              <a:ext uri="{FF2B5EF4-FFF2-40B4-BE49-F238E27FC236}">
                <a16:creationId xmlns:a16="http://schemas.microsoft.com/office/drawing/2014/main" id="{270E3B72-DDB6-AF4B-9EF3-C35A5B521829}"/>
              </a:ext>
            </a:extLst>
          </p:cNvPr>
          <p:cNvSpPr txBox="1"/>
          <p:nvPr/>
        </p:nvSpPr>
        <p:spPr>
          <a:xfrm>
            <a:off x="5214769" y="4545987"/>
            <a:ext cx="6167547" cy="5847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b="1" dirty="0">
                <a:latin typeface="Encode Sans" pitchFamily="2" charset="0"/>
              </a:rPr>
              <a:t>Now let’s look at these retention actions in detail, from vehicle delivery to renewal.</a:t>
            </a:r>
            <a:endParaRPr lang="fr-FR" sz="1600" b="1" dirty="0">
              <a:latin typeface="Encode Sans" pitchFamily="2" charset="0"/>
            </a:endParaRPr>
          </a:p>
        </p:txBody>
      </p:sp>
      <p:sp>
        <p:nvSpPr>
          <p:cNvPr id="13" name="Rectangle 12">
            <a:extLst>
              <a:ext uri="{FF2B5EF4-FFF2-40B4-BE49-F238E27FC236}">
                <a16:creationId xmlns:a16="http://schemas.microsoft.com/office/drawing/2014/main" id="{FE24EA05-60CA-452F-AA35-7AB75623E96D}"/>
              </a:ext>
            </a:extLst>
          </p:cNvPr>
          <p:cNvSpPr/>
          <p:nvPr/>
        </p:nvSpPr>
        <p:spPr>
          <a:xfrm>
            <a:off x="2394857" y="1441122"/>
            <a:ext cx="9308916" cy="4190421"/>
          </a:xfrm>
          <a:prstGeom prst="rect">
            <a:avLst/>
          </a:prstGeom>
          <a:noFill/>
          <a:ln w="5715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person, suit, clothing, dressed&#10;&#10;Description automatically generated">
            <a:extLst>
              <a:ext uri="{FF2B5EF4-FFF2-40B4-BE49-F238E27FC236}">
                <a16:creationId xmlns:a16="http://schemas.microsoft.com/office/drawing/2014/main" id="{F1E09279-653F-428C-9622-8F8D1EF124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742"/>
          <a:stretch/>
        </p:blipFill>
        <p:spPr>
          <a:xfrm>
            <a:off x="2702993" y="2084900"/>
            <a:ext cx="1898035" cy="1639849"/>
          </a:xfrm>
          <a:prstGeom prst="rect">
            <a:avLst/>
          </a:prstGeom>
        </p:spPr>
      </p:pic>
      <p:sp>
        <p:nvSpPr>
          <p:cNvPr id="18" name="Rectangle 11">
            <a:extLst>
              <a:ext uri="{FF2B5EF4-FFF2-40B4-BE49-F238E27FC236}">
                <a16:creationId xmlns:a16="http://schemas.microsoft.com/office/drawing/2014/main" id="{DBA4FA7D-F5A1-AB0B-24D8-4E8A4038B977}"/>
              </a:ext>
            </a:extLst>
          </p:cNvPr>
          <p:cNvSpPr/>
          <p:nvPr/>
        </p:nvSpPr>
        <p:spPr>
          <a:xfrm>
            <a:off x="431257" y="2171573"/>
            <a:ext cx="1808480" cy="604800"/>
          </a:xfrm>
          <a:prstGeom prst="rect">
            <a:avLst/>
          </a:prstGeom>
          <a:solidFill>
            <a:srgbClr val="243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Rectangle 12">
            <a:extLst>
              <a:ext uri="{FF2B5EF4-FFF2-40B4-BE49-F238E27FC236}">
                <a16:creationId xmlns:a16="http://schemas.microsoft.com/office/drawing/2014/main" id="{410D7836-F855-9815-311D-4831625C76A0}"/>
              </a:ext>
            </a:extLst>
          </p:cNvPr>
          <p:cNvSpPr/>
          <p:nvPr/>
        </p:nvSpPr>
        <p:spPr>
          <a:xfrm>
            <a:off x="431257" y="2902023"/>
            <a:ext cx="1808480" cy="604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2" name="TextBox 22">
            <a:extLst>
              <a:ext uri="{FF2B5EF4-FFF2-40B4-BE49-F238E27FC236}">
                <a16:creationId xmlns:a16="http://schemas.microsoft.com/office/drawing/2014/main" id="{671B7620-4C80-0E3B-67D9-18E0FABC8A84}"/>
              </a:ext>
            </a:extLst>
          </p:cNvPr>
          <p:cNvSpPr txBox="1"/>
          <p:nvPr/>
        </p:nvSpPr>
        <p:spPr>
          <a:xfrm>
            <a:off x="431257" y="1433347"/>
            <a:ext cx="1808480" cy="604800"/>
          </a:xfrm>
          <a:prstGeom prst="rect">
            <a:avLst/>
          </a:prstGeom>
          <a:solidFill>
            <a:srgbClr val="243782"/>
          </a:solidFill>
        </p:spPr>
        <p:txBody>
          <a:bodyPr wrap="square" rtlCol="0" anchor="ctr">
            <a:noAutofit/>
          </a:bodyPr>
          <a:lstStyle/>
          <a:p>
            <a:r>
              <a:rPr lang="fr-BE" dirty="0">
                <a:solidFill>
                  <a:schemeClr val="bg1"/>
                </a:solidFill>
                <a:latin typeface="Encode Sans" pitchFamily="2" charset="0"/>
              </a:rPr>
              <a:t>Objective</a:t>
            </a:r>
          </a:p>
        </p:txBody>
      </p:sp>
      <p:sp>
        <p:nvSpPr>
          <p:cNvPr id="24" name="Arrow: Chevron 23">
            <a:extLst>
              <a:ext uri="{FF2B5EF4-FFF2-40B4-BE49-F238E27FC236}">
                <a16:creationId xmlns:a16="http://schemas.microsoft.com/office/drawing/2014/main" id="{8A5D22B2-F6BC-525A-AFBA-5E7B86A4DB43}"/>
              </a:ext>
            </a:extLst>
          </p:cNvPr>
          <p:cNvSpPr/>
          <p:nvPr/>
        </p:nvSpPr>
        <p:spPr>
          <a:xfrm>
            <a:off x="1872843" y="2285950"/>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6" name="Arrow: Chevron 24">
            <a:extLst>
              <a:ext uri="{FF2B5EF4-FFF2-40B4-BE49-F238E27FC236}">
                <a16:creationId xmlns:a16="http://schemas.microsoft.com/office/drawing/2014/main" id="{A23D44EC-550D-5A42-F4DD-1A54EF19AAC7}"/>
              </a:ext>
            </a:extLst>
          </p:cNvPr>
          <p:cNvSpPr/>
          <p:nvPr/>
        </p:nvSpPr>
        <p:spPr>
          <a:xfrm>
            <a:off x="1865086" y="3020868"/>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0" name="Arrow: Chevron 23">
            <a:extLst>
              <a:ext uri="{FF2B5EF4-FFF2-40B4-BE49-F238E27FC236}">
                <a16:creationId xmlns:a16="http://schemas.microsoft.com/office/drawing/2014/main" id="{67859561-9C35-B428-E7AD-7192EFB981CA}"/>
              </a:ext>
            </a:extLst>
          </p:cNvPr>
          <p:cNvSpPr/>
          <p:nvPr/>
        </p:nvSpPr>
        <p:spPr>
          <a:xfrm>
            <a:off x="1903021" y="1566447"/>
            <a:ext cx="217714" cy="33382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32" name="Title 1">
            <a:extLst>
              <a:ext uri="{FF2B5EF4-FFF2-40B4-BE49-F238E27FC236}">
                <a16:creationId xmlns:a16="http://schemas.microsoft.com/office/drawing/2014/main" id="{D1BBCCD8-35A8-FBE7-4101-72DCEAA5A6FA}"/>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err="1">
                <a:latin typeface="Encode Sans" pitchFamily="2" charset="0"/>
              </a:rPr>
              <a:t>Organise</a:t>
            </a:r>
            <a:r>
              <a:rPr lang="en-US" b="1" dirty="0">
                <a:latin typeface="Encode Sans" pitchFamily="2" charset="0"/>
              </a:rPr>
              <a:t> to take your retention actions</a:t>
            </a:r>
            <a:endParaRPr lang="fr-FR" b="1" dirty="0">
              <a:latin typeface="Encode Sans" pitchFamily="2" charset="0"/>
            </a:endParaRPr>
          </a:p>
        </p:txBody>
      </p:sp>
      <p:sp>
        <p:nvSpPr>
          <p:cNvPr id="34" name="TextBox 16">
            <a:extLst>
              <a:ext uri="{FF2B5EF4-FFF2-40B4-BE49-F238E27FC236}">
                <a16:creationId xmlns:a16="http://schemas.microsoft.com/office/drawing/2014/main" id="{B9F94FF4-90ED-A7C9-0F2B-5A205D0ADA7F}"/>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36" name="TextBox 14">
            <a:extLst>
              <a:ext uri="{FF2B5EF4-FFF2-40B4-BE49-F238E27FC236}">
                <a16:creationId xmlns:a16="http://schemas.microsoft.com/office/drawing/2014/main" id="{68790724-2E09-9523-652F-9532672B60C9}"/>
              </a:ext>
            </a:extLst>
          </p:cNvPr>
          <p:cNvSpPr txBox="1"/>
          <p:nvPr/>
        </p:nvSpPr>
        <p:spPr>
          <a:xfrm>
            <a:off x="474257" y="2288702"/>
            <a:ext cx="1549400" cy="369332"/>
          </a:xfrm>
          <a:prstGeom prst="rect">
            <a:avLst/>
          </a:prstGeom>
          <a:noFill/>
        </p:spPr>
        <p:txBody>
          <a:bodyPr wrap="square" rtlCol="0">
            <a:spAutoFit/>
          </a:bodyPr>
          <a:lstStyle/>
          <a:p>
            <a:r>
              <a:rPr lang="fr-BE" dirty="0" err="1">
                <a:solidFill>
                  <a:schemeClr val="bg1"/>
                </a:solidFill>
                <a:latin typeface="Encode Sans" pitchFamily="2" charset="0"/>
              </a:rPr>
              <a:t>Approach</a:t>
            </a:r>
            <a:endParaRPr lang="fr-BE" dirty="0">
              <a:solidFill>
                <a:schemeClr val="bg1"/>
              </a:solidFill>
              <a:latin typeface="Encode Sans" pitchFamily="2" charset="0"/>
            </a:endParaRPr>
          </a:p>
        </p:txBody>
      </p:sp>
      <p:sp>
        <p:nvSpPr>
          <p:cNvPr id="38" name="TextBox 15">
            <a:extLst>
              <a:ext uri="{FF2B5EF4-FFF2-40B4-BE49-F238E27FC236}">
                <a16:creationId xmlns:a16="http://schemas.microsoft.com/office/drawing/2014/main" id="{F7B7D245-2718-11E6-5EB0-E3638CA4DC4F}"/>
              </a:ext>
            </a:extLst>
          </p:cNvPr>
          <p:cNvSpPr txBox="1"/>
          <p:nvPr/>
        </p:nvSpPr>
        <p:spPr>
          <a:xfrm>
            <a:off x="488227" y="3009564"/>
            <a:ext cx="1549400" cy="369332"/>
          </a:xfrm>
          <a:prstGeom prst="rect">
            <a:avLst/>
          </a:prstGeom>
          <a:noFill/>
        </p:spPr>
        <p:txBody>
          <a:bodyPr wrap="square" rtlCol="0">
            <a:spAutoFit/>
          </a:bodyPr>
          <a:lstStyle/>
          <a:p>
            <a:r>
              <a:rPr lang="fr-BE" dirty="0" err="1">
                <a:solidFill>
                  <a:schemeClr val="bg1"/>
                </a:solidFill>
                <a:latin typeface="Encode Sans" pitchFamily="2" charset="0"/>
              </a:rPr>
              <a:t>Your</a:t>
            </a:r>
            <a:r>
              <a:rPr lang="fr-BE" dirty="0">
                <a:solidFill>
                  <a:schemeClr val="bg1"/>
                </a:solidFill>
                <a:latin typeface="Encode Sans" pitchFamily="2" charset="0"/>
              </a:rPr>
              <a:t> actions </a:t>
            </a:r>
          </a:p>
        </p:txBody>
      </p:sp>
      <p:sp>
        <p:nvSpPr>
          <p:cNvPr id="2" name="ZoneTexte 1">
            <a:extLst>
              <a:ext uri="{FF2B5EF4-FFF2-40B4-BE49-F238E27FC236}">
                <a16:creationId xmlns:a16="http://schemas.microsoft.com/office/drawing/2014/main" id="{5C316EF5-0AF4-2845-F46D-6F4FD51A38DF}"/>
              </a:ext>
            </a:extLst>
          </p:cNvPr>
          <p:cNvSpPr txBox="1"/>
          <p:nvPr/>
        </p:nvSpPr>
        <p:spPr>
          <a:xfrm>
            <a:off x="336661" y="1016786"/>
            <a:ext cx="3350435" cy="312429"/>
          </a:xfrm>
          <a:prstGeom prst="rect">
            <a:avLst/>
          </a:prstGeom>
          <a:noFill/>
        </p:spPr>
        <p:txBody>
          <a:bodyPr wrap="square" rtlCol="0">
            <a:spAutoFit/>
          </a:bodyPr>
          <a:lstStyle/>
          <a:p>
            <a:r>
              <a:rPr lang="fr-BE" sz="1400" i="1" dirty="0">
                <a:solidFill>
                  <a:schemeClr val="bg1">
                    <a:lumMod val="65000"/>
                  </a:schemeClr>
                </a:solidFill>
              </a:rPr>
              <a:t>Click on </a:t>
            </a:r>
            <a:r>
              <a:rPr lang="fr-BE" sz="1400" i="1" dirty="0" err="1">
                <a:solidFill>
                  <a:schemeClr val="bg1">
                    <a:lumMod val="65000"/>
                  </a:schemeClr>
                </a:solidFill>
              </a:rPr>
              <a:t>each</a:t>
            </a:r>
            <a:r>
              <a:rPr lang="fr-BE" sz="1400" i="1" dirty="0">
                <a:solidFill>
                  <a:schemeClr val="bg1">
                    <a:lumMod val="65000"/>
                  </a:schemeClr>
                </a:solidFill>
              </a:rPr>
              <a:t> </a:t>
            </a:r>
            <a:r>
              <a:rPr lang="fr-BE" sz="1400" i="1" dirty="0" err="1">
                <a:solidFill>
                  <a:schemeClr val="bg1">
                    <a:lumMod val="65000"/>
                  </a:schemeClr>
                </a:solidFill>
              </a:rPr>
              <a:t>button</a:t>
            </a:r>
            <a:endParaRPr lang="fr-BE" sz="1400" i="1" dirty="0">
              <a:solidFill>
                <a:schemeClr val="bg1">
                  <a:lumMod val="65000"/>
                </a:schemeClr>
              </a:solidFill>
            </a:endParaRPr>
          </a:p>
        </p:txBody>
      </p:sp>
    </p:spTree>
    <p:custDataLst>
      <p:tags r:id="rId1"/>
    </p:custDataLst>
    <p:extLst>
      <p:ext uri="{BB962C8B-B14F-4D97-AF65-F5344CB8AC3E}">
        <p14:creationId xmlns:p14="http://schemas.microsoft.com/office/powerpoint/2010/main" val="1266324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E8E8A-EFCD-4991-884F-627E82A82FF4}"/>
              </a:ext>
            </a:extLst>
          </p:cNvPr>
          <p:cNvSpPr/>
          <p:nvPr/>
        </p:nvSpPr>
        <p:spPr>
          <a:xfrm>
            <a:off x="6933235" y="1698739"/>
            <a:ext cx="4305783" cy="37144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15">
            <a:extLst>
              <a:ext uri="{FF2B5EF4-FFF2-40B4-BE49-F238E27FC236}">
                <a16:creationId xmlns:a16="http://schemas.microsoft.com/office/drawing/2014/main" id="{ED25B728-F5E8-A849-A86A-BFAAF78D281C}"/>
              </a:ext>
            </a:extLst>
          </p:cNvPr>
          <p:cNvSpPr txBox="1"/>
          <p:nvPr/>
        </p:nvSpPr>
        <p:spPr>
          <a:xfrm>
            <a:off x="140794" y="985084"/>
            <a:ext cx="11968253" cy="369332"/>
          </a:xfrm>
          <a:prstGeom prst="rect">
            <a:avLst/>
          </a:prstGeom>
          <a:noFill/>
        </p:spPr>
        <p:txBody>
          <a:bodyPr wrap="square" lIns="91440" tIns="45720" rIns="91440" bIns="45720" rtlCol="0" anchor="t">
            <a:spAutoFit/>
          </a:bodyPr>
          <a:lstStyle/>
          <a:p>
            <a:r>
              <a:rPr lang="en-US" b="1" dirty="0">
                <a:solidFill>
                  <a:srgbClr val="243782"/>
                </a:solidFill>
                <a:latin typeface="Encode Sans" pitchFamily="2" charset="0"/>
              </a:rPr>
              <a:t>Which of the actions listed below do you consider as effective in a good retention policy?</a:t>
            </a:r>
            <a:endParaRPr lang="fr-BE" b="1" dirty="0">
              <a:solidFill>
                <a:srgbClr val="243782"/>
              </a:solidFill>
              <a:latin typeface="Encode Sans" pitchFamily="2" charset="0"/>
            </a:endParaRPr>
          </a:p>
        </p:txBody>
      </p:sp>
      <p:sp>
        <p:nvSpPr>
          <p:cNvPr id="9" name="TextBox 8">
            <a:extLst>
              <a:ext uri="{FF2B5EF4-FFF2-40B4-BE49-F238E27FC236}">
                <a16:creationId xmlns:a16="http://schemas.microsoft.com/office/drawing/2014/main" id="{FC614578-E51E-4BE7-890A-BBAE5DCAE57B}"/>
              </a:ext>
            </a:extLst>
          </p:cNvPr>
          <p:cNvSpPr txBox="1"/>
          <p:nvPr/>
        </p:nvSpPr>
        <p:spPr>
          <a:xfrm>
            <a:off x="471125" y="1929632"/>
            <a:ext cx="4528840" cy="461665"/>
          </a:xfrm>
          <a:prstGeom prst="rect">
            <a:avLst/>
          </a:prstGeom>
          <a:noFill/>
        </p:spPr>
        <p:txBody>
          <a:bodyPr wrap="square">
            <a:spAutoFit/>
          </a:bodyPr>
          <a:lstStyle/>
          <a:p>
            <a:r>
              <a:rPr lang="en-US" sz="1200" i="1" dirty="0">
                <a:solidFill>
                  <a:schemeClr val="bg1">
                    <a:lumMod val="65000"/>
                  </a:schemeClr>
                </a:solidFill>
                <a:latin typeface="Encode Sans" pitchFamily="2" charset="0"/>
              </a:rPr>
              <a:t>Drag and drop the statements into the box on the right, then click on SUBMIT to confirm your answer.</a:t>
            </a:r>
            <a:endParaRPr lang="fr-BE" sz="1200" i="1" dirty="0">
              <a:solidFill>
                <a:schemeClr val="bg1">
                  <a:lumMod val="65000"/>
                </a:schemeClr>
              </a:solidFill>
              <a:latin typeface="Encode Sans" pitchFamily="2" charset="0"/>
            </a:endParaRPr>
          </a:p>
        </p:txBody>
      </p:sp>
      <p:pic>
        <p:nvPicPr>
          <p:cNvPr id="1026" name="Picture 2" descr="Fidélisation et fidélité client: ne confondez pas les genres !">
            <a:extLst>
              <a:ext uri="{FF2B5EF4-FFF2-40B4-BE49-F238E27FC236}">
                <a16:creationId xmlns:a16="http://schemas.microsoft.com/office/drawing/2014/main" id="{1C59AF2D-AFCD-4DAC-A6F7-E27201B603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0946" y="1975644"/>
            <a:ext cx="1724629" cy="803015"/>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D46766-F6CA-4CB7-8E0A-1B294C345B7C}"/>
              </a:ext>
            </a:extLst>
          </p:cNvPr>
          <p:cNvSpPr txBox="1"/>
          <p:nvPr/>
        </p:nvSpPr>
        <p:spPr>
          <a:xfrm>
            <a:off x="8924148" y="2029030"/>
            <a:ext cx="2430683" cy="646331"/>
          </a:xfrm>
          <a:prstGeom prst="rect">
            <a:avLst/>
          </a:prstGeom>
          <a:noFill/>
        </p:spPr>
        <p:txBody>
          <a:bodyPr wrap="square" rtlCol="0">
            <a:spAutoFit/>
          </a:bodyPr>
          <a:lstStyle/>
          <a:p>
            <a:pPr algn="ctr"/>
            <a:r>
              <a:rPr lang="fr-BE" b="1" dirty="0" err="1">
                <a:solidFill>
                  <a:srgbClr val="253880"/>
                </a:solidFill>
                <a:latin typeface="Encode Sans" pitchFamily="2" charset="0"/>
              </a:rPr>
              <a:t>My</a:t>
            </a:r>
            <a:r>
              <a:rPr lang="fr-BE" b="1" dirty="0">
                <a:solidFill>
                  <a:srgbClr val="253880"/>
                </a:solidFill>
                <a:latin typeface="Encode Sans" pitchFamily="2" charset="0"/>
              </a:rPr>
              <a:t> </a:t>
            </a:r>
            <a:r>
              <a:rPr lang="fr-BE" b="1" dirty="0" err="1">
                <a:solidFill>
                  <a:srgbClr val="253880"/>
                </a:solidFill>
                <a:latin typeface="Encode Sans" pitchFamily="2" charset="0"/>
              </a:rPr>
              <a:t>retention</a:t>
            </a:r>
            <a:r>
              <a:rPr lang="fr-BE" b="1" dirty="0">
                <a:solidFill>
                  <a:srgbClr val="253880"/>
                </a:solidFill>
                <a:latin typeface="Encode Sans" pitchFamily="2" charset="0"/>
              </a:rPr>
              <a:t> actions</a:t>
            </a:r>
            <a:endParaRPr lang="en-US" b="1" dirty="0">
              <a:solidFill>
                <a:srgbClr val="253880"/>
              </a:solidFill>
              <a:latin typeface="Encode Sans" pitchFamily="2" charset="0"/>
            </a:endParaRPr>
          </a:p>
        </p:txBody>
      </p:sp>
      <p:sp>
        <p:nvSpPr>
          <p:cNvPr id="6" name="Rectangle 5">
            <a:extLst>
              <a:ext uri="{FF2B5EF4-FFF2-40B4-BE49-F238E27FC236}">
                <a16:creationId xmlns:a16="http://schemas.microsoft.com/office/drawing/2014/main" id="{31675528-EEF0-4EB4-AC25-8692603722F7}"/>
              </a:ext>
            </a:extLst>
          </p:cNvPr>
          <p:cNvSpPr/>
          <p:nvPr/>
        </p:nvSpPr>
        <p:spPr>
          <a:xfrm>
            <a:off x="471125" y="2573720"/>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Contact the customer at the end of their contract</a:t>
            </a:r>
            <a:endParaRPr lang="fr-BE" sz="1000" dirty="0">
              <a:solidFill>
                <a:schemeClr val="bg1"/>
              </a:solidFill>
              <a:latin typeface="Encode Sans" pitchFamily="2" charset="0"/>
            </a:endParaRPr>
          </a:p>
        </p:txBody>
      </p:sp>
      <p:sp>
        <p:nvSpPr>
          <p:cNvPr id="15" name="Rectangle 14">
            <a:extLst>
              <a:ext uri="{FF2B5EF4-FFF2-40B4-BE49-F238E27FC236}">
                <a16:creationId xmlns:a16="http://schemas.microsoft.com/office/drawing/2014/main" id="{BCC8AD6D-87DB-4932-BDC7-B80DC6F9B63A}"/>
              </a:ext>
            </a:extLst>
          </p:cNvPr>
          <p:cNvSpPr/>
          <p:nvPr/>
        </p:nvSpPr>
        <p:spPr>
          <a:xfrm>
            <a:off x="2477689" y="2573719"/>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Set up a fleet meeting</a:t>
            </a:r>
            <a:endParaRPr lang="fr-BE" sz="1000" strike="sngStrike" dirty="0">
              <a:solidFill>
                <a:schemeClr val="bg1"/>
              </a:solidFill>
              <a:latin typeface="Encode Sans" pitchFamily="2" charset="0"/>
            </a:endParaRPr>
          </a:p>
        </p:txBody>
      </p:sp>
      <p:sp>
        <p:nvSpPr>
          <p:cNvPr id="16" name="Rectangle 15">
            <a:extLst>
              <a:ext uri="{FF2B5EF4-FFF2-40B4-BE49-F238E27FC236}">
                <a16:creationId xmlns:a16="http://schemas.microsoft.com/office/drawing/2014/main" id="{938F96FE-3C8E-4A5F-87FC-BD4D1B162D5E}"/>
              </a:ext>
            </a:extLst>
          </p:cNvPr>
          <p:cNvSpPr/>
          <p:nvPr/>
        </p:nvSpPr>
        <p:spPr>
          <a:xfrm>
            <a:off x="471125" y="3335845"/>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Send out a sales brochure</a:t>
            </a:r>
            <a:endParaRPr lang="fr-BE" sz="1000" dirty="0">
              <a:solidFill>
                <a:schemeClr val="bg1"/>
              </a:solidFill>
              <a:latin typeface="Encode Sans" pitchFamily="2" charset="0"/>
            </a:endParaRPr>
          </a:p>
        </p:txBody>
      </p:sp>
      <p:sp>
        <p:nvSpPr>
          <p:cNvPr id="17" name="Rectangle 16">
            <a:extLst>
              <a:ext uri="{FF2B5EF4-FFF2-40B4-BE49-F238E27FC236}">
                <a16:creationId xmlns:a16="http://schemas.microsoft.com/office/drawing/2014/main" id="{3CA6AA59-03EB-41F9-ACE7-0BD6781359F8}"/>
              </a:ext>
            </a:extLst>
          </p:cNvPr>
          <p:cNvSpPr/>
          <p:nvPr/>
        </p:nvSpPr>
        <p:spPr>
          <a:xfrm>
            <a:off x="2477689" y="3335844"/>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Make a delivery follow-up call</a:t>
            </a:r>
            <a:endParaRPr lang="fr-FR" sz="1000" dirty="0">
              <a:solidFill>
                <a:schemeClr val="bg1"/>
              </a:solidFill>
              <a:latin typeface="Encode Sans" pitchFamily="2" charset="0"/>
            </a:endParaRPr>
          </a:p>
        </p:txBody>
      </p:sp>
      <p:sp>
        <p:nvSpPr>
          <p:cNvPr id="18" name="Rectangle 17">
            <a:extLst>
              <a:ext uri="{FF2B5EF4-FFF2-40B4-BE49-F238E27FC236}">
                <a16:creationId xmlns:a16="http://schemas.microsoft.com/office/drawing/2014/main" id="{D5572488-5E4C-42E8-815A-E9831B676F98}"/>
              </a:ext>
            </a:extLst>
          </p:cNvPr>
          <p:cNvSpPr/>
          <p:nvPr/>
        </p:nvSpPr>
        <p:spPr>
          <a:xfrm>
            <a:off x="471125" y="4097970"/>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Send a personal invitation to a dealership event</a:t>
            </a:r>
            <a:endParaRPr lang="fr-FR" sz="1000" dirty="0">
              <a:solidFill>
                <a:schemeClr val="bg1"/>
              </a:solidFill>
              <a:latin typeface="Encode Sans" pitchFamily="2" charset="0"/>
            </a:endParaRPr>
          </a:p>
        </p:txBody>
      </p:sp>
      <p:sp>
        <p:nvSpPr>
          <p:cNvPr id="19" name="Rectangle 18">
            <a:extLst>
              <a:ext uri="{FF2B5EF4-FFF2-40B4-BE49-F238E27FC236}">
                <a16:creationId xmlns:a16="http://schemas.microsoft.com/office/drawing/2014/main" id="{5D427C29-802C-4315-A5A8-5D3FE9220078}"/>
              </a:ext>
            </a:extLst>
          </p:cNvPr>
          <p:cNvSpPr/>
          <p:nvPr/>
        </p:nvSpPr>
        <p:spPr>
          <a:xfrm>
            <a:off x="2477689" y="4097969"/>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Contact a new prospect</a:t>
            </a:r>
            <a:endParaRPr lang="fr-FR" sz="1000" strike="sngStrike" dirty="0">
              <a:solidFill>
                <a:schemeClr val="bg1"/>
              </a:solidFill>
              <a:latin typeface="Encode Sans" pitchFamily="2" charset="0"/>
            </a:endParaRPr>
          </a:p>
        </p:txBody>
      </p:sp>
      <p:sp>
        <p:nvSpPr>
          <p:cNvPr id="8" name="Rectangle 7">
            <a:extLst>
              <a:ext uri="{FF2B5EF4-FFF2-40B4-BE49-F238E27FC236}">
                <a16:creationId xmlns:a16="http://schemas.microsoft.com/office/drawing/2014/main" id="{B1D9E3AC-FFBE-4E7F-B0D5-A858F0388F92}"/>
              </a:ext>
            </a:extLst>
          </p:cNvPr>
          <p:cNvSpPr/>
          <p:nvPr/>
        </p:nvSpPr>
        <p:spPr>
          <a:xfrm>
            <a:off x="8211055" y="5574393"/>
            <a:ext cx="1750142" cy="363793"/>
          </a:xfrm>
          <a:prstGeom prst="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13" name="Title 1">
            <a:extLst>
              <a:ext uri="{FF2B5EF4-FFF2-40B4-BE49-F238E27FC236}">
                <a16:creationId xmlns:a16="http://schemas.microsoft.com/office/drawing/2014/main" id="{CA2DA31F-150F-6B3F-199E-C778E9C98917}"/>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a:latin typeface="Encode Sans" pitchFamily="2" charset="0"/>
              </a:rPr>
              <a:t>What retention actions should be taken?</a:t>
            </a:r>
            <a:endParaRPr lang="fr-FR" b="1" dirty="0">
              <a:latin typeface="Encode Sans" pitchFamily="2" charset="0"/>
            </a:endParaRPr>
          </a:p>
        </p:txBody>
      </p:sp>
      <p:sp>
        <p:nvSpPr>
          <p:cNvPr id="20" name="TextBox 16">
            <a:extLst>
              <a:ext uri="{FF2B5EF4-FFF2-40B4-BE49-F238E27FC236}">
                <a16:creationId xmlns:a16="http://schemas.microsoft.com/office/drawing/2014/main" id="{E648204B-37DE-11F0-A29F-8EB2B53F727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Tree>
    <p:custDataLst>
      <p:tags r:id="rId1"/>
    </p:custDataLst>
    <p:extLst>
      <p:ext uri="{BB962C8B-B14F-4D97-AF65-F5344CB8AC3E}">
        <p14:creationId xmlns:p14="http://schemas.microsoft.com/office/powerpoint/2010/main" val="897150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E8E8A-EFCD-4991-884F-627E82A82FF4}"/>
              </a:ext>
            </a:extLst>
          </p:cNvPr>
          <p:cNvSpPr/>
          <p:nvPr/>
        </p:nvSpPr>
        <p:spPr>
          <a:xfrm>
            <a:off x="6933235" y="1698739"/>
            <a:ext cx="4305783" cy="37144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C614578-E51E-4BE7-890A-BBAE5DCAE57B}"/>
              </a:ext>
            </a:extLst>
          </p:cNvPr>
          <p:cNvSpPr txBox="1"/>
          <p:nvPr/>
        </p:nvSpPr>
        <p:spPr>
          <a:xfrm>
            <a:off x="471125" y="1929632"/>
            <a:ext cx="4528840" cy="461665"/>
          </a:xfrm>
          <a:prstGeom prst="rect">
            <a:avLst/>
          </a:prstGeom>
          <a:noFill/>
        </p:spPr>
        <p:txBody>
          <a:bodyPr wrap="square">
            <a:spAutoFit/>
          </a:bodyPr>
          <a:lstStyle/>
          <a:p>
            <a:r>
              <a:rPr lang="en-US" sz="1200" i="1" dirty="0">
                <a:solidFill>
                  <a:schemeClr val="bg1">
                    <a:lumMod val="65000"/>
                  </a:schemeClr>
                </a:solidFill>
                <a:latin typeface="Encode Sans" pitchFamily="2" charset="0"/>
              </a:rPr>
              <a:t>Drag and drop the statements into the box on the right, then click on SUBMIT to confirm your answer.</a:t>
            </a:r>
            <a:endParaRPr lang="fr-BE" sz="1200" i="1" dirty="0">
              <a:solidFill>
                <a:schemeClr val="bg1">
                  <a:lumMod val="65000"/>
                </a:schemeClr>
              </a:solidFill>
              <a:latin typeface="Encode Sans" pitchFamily="2" charset="0"/>
            </a:endParaRPr>
          </a:p>
        </p:txBody>
      </p:sp>
      <p:pic>
        <p:nvPicPr>
          <p:cNvPr id="1026" name="Picture 2" descr="Fidélisation et fidélité client: ne confondez pas les genres !">
            <a:extLst>
              <a:ext uri="{FF2B5EF4-FFF2-40B4-BE49-F238E27FC236}">
                <a16:creationId xmlns:a16="http://schemas.microsoft.com/office/drawing/2014/main" id="{1C59AF2D-AFCD-4DAC-A6F7-E27201B603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0946" y="1975644"/>
            <a:ext cx="1724629" cy="803015"/>
          </a:xfrm>
          <a:prstGeom prst="flowChartAlternateProcess">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D46766-F6CA-4CB7-8E0A-1B294C345B7C}"/>
              </a:ext>
            </a:extLst>
          </p:cNvPr>
          <p:cNvSpPr txBox="1"/>
          <p:nvPr/>
        </p:nvSpPr>
        <p:spPr>
          <a:xfrm>
            <a:off x="8924148" y="2029030"/>
            <a:ext cx="2430683" cy="646331"/>
          </a:xfrm>
          <a:prstGeom prst="rect">
            <a:avLst/>
          </a:prstGeom>
          <a:noFill/>
        </p:spPr>
        <p:txBody>
          <a:bodyPr wrap="square" rtlCol="0">
            <a:spAutoFit/>
          </a:bodyPr>
          <a:lstStyle/>
          <a:p>
            <a:pPr algn="ctr"/>
            <a:r>
              <a:rPr lang="fr-BE" b="1" dirty="0" err="1">
                <a:solidFill>
                  <a:srgbClr val="253880"/>
                </a:solidFill>
                <a:latin typeface="Encode Sans" pitchFamily="2" charset="0"/>
              </a:rPr>
              <a:t>My</a:t>
            </a:r>
            <a:r>
              <a:rPr lang="fr-BE" b="1" dirty="0">
                <a:solidFill>
                  <a:srgbClr val="253880"/>
                </a:solidFill>
                <a:latin typeface="Encode Sans" pitchFamily="2" charset="0"/>
              </a:rPr>
              <a:t> </a:t>
            </a:r>
            <a:r>
              <a:rPr lang="fr-BE" b="1" dirty="0" err="1">
                <a:solidFill>
                  <a:srgbClr val="253880"/>
                </a:solidFill>
                <a:latin typeface="Encode Sans" pitchFamily="2" charset="0"/>
              </a:rPr>
              <a:t>retention</a:t>
            </a:r>
            <a:r>
              <a:rPr lang="fr-BE" b="1" dirty="0">
                <a:solidFill>
                  <a:srgbClr val="253880"/>
                </a:solidFill>
                <a:latin typeface="Encode Sans" pitchFamily="2" charset="0"/>
              </a:rPr>
              <a:t> actions</a:t>
            </a:r>
            <a:endParaRPr lang="en-US" b="1" dirty="0">
              <a:solidFill>
                <a:srgbClr val="253880"/>
              </a:solidFill>
              <a:latin typeface="Encode Sans" pitchFamily="2" charset="0"/>
            </a:endParaRPr>
          </a:p>
        </p:txBody>
      </p:sp>
      <p:sp>
        <p:nvSpPr>
          <p:cNvPr id="6" name="Rectangle 5">
            <a:extLst>
              <a:ext uri="{FF2B5EF4-FFF2-40B4-BE49-F238E27FC236}">
                <a16:creationId xmlns:a16="http://schemas.microsoft.com/office/drawing/2014/main" id="{31675528-EEF0-4EB4-AC25-8692603722F7}"/>
              </a:ext>
            </a:extLst>
          </p:cNvPr>
          <p:cNvSpPr/>
          <p:nvPr/>
        </p:nvSpPr>
        <p:spPr>
          <a:xfrm>
            <a:off x="471125" y="2573720"/>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Contact the customer at the end of their contract</a:t>
            </a:r>
            <a:endParaRPr lang="fr-BE" sz="1000" dirty="0">
              <a:solidFill>
                <a:schemeClr val="bg1"/>
              </a:solidFill>
              <a:latin typeface="Encode Sans" pitchFamily="2" charset="0"/>
            </a:endParaRPr>
          </a:p>
        </p:txBody>
      </p:sp>
      <p:sp>
        <p:nvSpPr>
          <p:cNvPr id="16" name="Rectangle 15">
            <a:extLst>
              <a:ext uri="{FF2B5EF4-FFF2-40B4-BE49-F238E27FC236}">
                <a16:creationId xmlns:a16="http://schemas.microsoft.com/office/drawing/2014/main" id="{938F96FE-3C8E-4A5F-87FC-BD4D1B162D5E}"/>
              </a:ext>
            </a:extLst>
          </p:cNvPr>
          <p:cNvSpPr/>
          <p:nvPr/>
        </p:nvSpPr>
        <p:spPr>
          <a:xfrm>
            <a:off x="471125" y="3335845"/>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Send out a sales brochure</a:t>
            </a:r>
            <a:endParaRPr lang="fr-BE" sz="1000" dirty="0">
              <a:solidFill>
                <a:schemeClr val="bg1"/>
              </a:solidFill>
              <a:latin typeface="Encode Sans" pitchFamily="2" charset="0"/>
            </a:endParaRPr>
          </a:p>
        </p:txBody>
      </p:sp>
      <p:sp>
        <p:nvSpPr>
          <p:cNvPr id="8" name="Rectangle 7">
            <a:extLst>
              <a:ext uri="{FF2B5EF4-FFF2-40B4-BE49-F238E27FC236}">
                <a16:creationId xmlns:a16="http://schemas.microsoft.com/office/drawing/2014/main" id="{B1D9E3AC-FFBE-4E7F-B0D5-A858F0388F92}"/>
              </a:ext>
            </a:extLst>
          </p:cNvPr>
          <p:cNvSpPr/>
          <p:nvPr/>
        </p:nvSpPr>
        <p:spPr>
          <a:xfrm>
            <a:off x="8211055" y="5574393"/>
            <a:ext cx="1750142" cy="363793"/>
          </a:xfrm>
          <a:prstGeom prst="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13" name="Title 1">
            <a:extLst>
              <a:ext uri="{FF2B5EF4-FFF2-40B4-BE49-F238E27FC236}">
                <a16:creationId xmlns:a16="http://schemas.microsoft.com/office/drawing/2014/main" id="{CA2DA31F-150F-6B3F-199E-C778E9C98917}"/>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20" name="TextBox 16">
            <a:extLst>
              <a:ext uri="{FF2B5EF4-FFF2-40B4-BE49-F238E27FC236}">
                <a16:creationId xmlns:a16="http://schemas.microsoft.com/office/drawing/2014/main" id="{E648204B-37DE-11F0-A29F-8EB2B53F727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7" name="Rectangle 14">
            <a:extLst>
              <a:ext uri="{FF2B5EF4-FFF2-40B4-BE49-F238E27FC236}">
                <a16:creationId xmlns:a16="http://schemas.microsoft.com/office/drawing/2014/main" id="{5209DB4C-50FA-9302-24F7-54FCE83A89D6}"/>
              </a:ext>
            </a:extLst>
          </p:cNvPr>
          <p:cNvSpPr/>
          <p:nvPr/>
        </p:nvSpPr>
        <p:spPr>
          <a:xfrm>
            <a:off x="2477689" y="2573719"/>
            <a:ext cx="1785534" cy="56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000" dirty="0">
              <a:solidFill>
                <a:schemeClr val="bg1"/>
              </a:solidFill>
            </a:endParaRPr>
          </a:p>
        </p:txBody>
      </p:sp>
      <p:sp>
        <p:nvSpPr>
          <p:cNvPr id="11" name="Rectangle 16">
            <a:extLst>
              <a:ext uri="{FF2B5EF4-FFF2-40B4-BE49-F238E27FC236}">
                <a16:creationId xmlns:a16="http://schemas.microsoft.com/office/drawing/2014/main" id="{9ED1EEE0-C59C-C98A-7976-50A1603BF7C0}"/>
              </a:ext>
            </a:extLst>
          </p:cNvPr>
          <p:cNvSpPr/>
          <p:nvPr/>
        </p:nvSpPr>
        <p:spPr>
          <a:xfrm>
            <a:off x="2477689" y="3335844"/>
            <a:ext cx="1785534" cy="56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14" name="Rectangle 17">
            <a:extLst>
              <a:ext uri="{FF2B5EF4-FFF2-40B4-BE49-F238E27FC236}">
                <a16:creationId xmlns:a16="http://schemas.microsoft.com/office/drawing/2014/main" id="{8C191490-0F79-2E17-3F00-980BFE2605E9}"/>
              </a:ext>
            </a:extLst>
          </p:cNvPr>
          <p:cNvSpPr/>
          <p:nvPr/>
        </p:nvSpPr>
        <p:spPr>
          <a:xfrm>
            <a:off x="471125" y="4097970"/>
            <a:ext cx="1785534" cy="567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solidFill>
                <a:schemeClr val="bg1"/>
              </a:solidFill>
            </a:endParaRPr>
          </a:p>
        </p:txBody>
      </p:sp>
      <p:sp>
        <p:nvSpPr>
          <p:cNvPr id="22" name="TextBox 6">
            <a:extLst>
              <a:ext uri="{FF2B5EF4-FFF2-40B4-BE49-F238E27FC236}">
                <a16:creationId xmlns:a16="http://schemas.microsoft.com/office/drawing/2014/main" id="{A996F91E-10DE-097A-8122-316F6A967E8C}"/>
              </a:ext>
            </a:extLst>
          </p:cNvPr>
          <p:cNvSpPr txBox="1"/>
          <p:nvPr/>
        </p:nvSpPr>
        <p:spPr>
          <a:xfrm>
            <a:off x="471126" y="4789563"/>
            <a:ext cx="2866386" cy="830997"/>
          </a:xfrm>
          <a:prstGeom prst="rect">
            <a:avLst/>
          </a:prstGeom>
          <a:noFill/>
        </p:spPr>
        <p:txBody>
          <a:bodyPr wrap="square" rtlCol="0">
            <a:spAutoFit/>
          </a:bodyPr>
          <a:lstStyle/>
          <a:p>
            <a:r>
              <a:rPr lang="fr-BE" sz="1200" dirty="0"/>
              <a:t>Feedback</a:t>
            </a:r>
          </a:p>
          <a:p>
            <a:r>
              <a:rPr lang="en-US" sz="1200" dirty="0">
                <a:solidFill>
                  <a:srgbClr val="00B050"/>
                </a:solidFill>
              </a:rPr>
              <a:t>Well done! That’s the right answer.</a:t>
            </a:r>
          </a:p>
          <a:p>
            <a:r>
              <a:rPr lang="en-US" sz="1200" dirty="0">
                <a:solidFill>
                  <a:srgbClr val="00B050"/>
                </a:solidFill>
              </a:rPr>
              <a:t>We’ll be looking at all this in further detail on the next few screens.</a:t>
            </a:r>
          </a:p>
        </p:txBody>
      </p:sp>
      <p:sp>
        <p:nvSpPr>
          <p:cNvPr id="24" name="TextBox 6">
            <a:extLst>
              <a:ext uri="{FF2B5EF4-FFF2-40B4-BE49-F238E27FC236}">
                <a16:creationId xmlns:a16="http://schemas.microsoft.com/office/drawing/2014/main" id="{EC1DC8F2-9572-5A52-4E14-8A56058BA64E}"/>
              </a:ext>
            </a:extLst>
          </p:cNvPr>
          <p:cNvSpPr txBox="1"/>
          <p:nvPr/>
        </p:nvSpPr>
        <p:spPr>
          <a:xfrm>
            <a:off x="3453324" y="4771255"/>
            <a:ext cx="3977622" cy="1384995"/>
          </a:xfrm>
          <a:prstGeom prst="rect">
            <a:avLst/>
          </a:prstGeom>
          <a:noFill/>
        </p:spPr>
        <p:txBody>
          <a:bodyPr wrap="square" rtlCol="0">
            <a:spAutoFit/>
          </a:bodyPr>
          <a:lstStyle/>
          <a:p>
            <a:r>
              <a:rPr lang="en-US" sz="1200" dirty="0">
                <a:solidFill>
                  <a:srgbClr val="FF0000"/>
                </a:solidFill>
              </a:rPr>
              <a:t>Oh no! That’s not the right answer.</a:t>
            </a:r>
          </a:p>
          <a:p>
            <a:r>
              <a:rPr lang="en-US" sz="1200" dirty="0">
                <a:solidFill>
                  <a:srgbClr val="FF0000"/>
                </a:solidFill>
              </a:rPr>
              <a:t>The effective retention actions are:</a:t>
            </a:r>
          </a:p>
          <a:p>
            <a:pPr marL="171450" indent="-171450">
              <a:buFont typeface="Arial" panose="020B0604020202020204" pitchFamily="34" charset="0"/>
              <a:buChar char="•"/>
            </a:pPr>
            <a:r>
              <a:rPr lang="en-US" sz="1200" dirty="0">
                <a:solidFill>
                  <a:srgbClr val="FF0000"/>
                </a:solidFill>
              </a:rPr>
              <a:t>Set up a fleet meeting</a:t>
            </a:r>
            <a:endParaRPr lang="en-US" sz="1200" strike="sngStrike" dirty="0">
              <a:solidFill>
                <a:srgbClr val="FF0000"/>
              </a:solidFill>
            </a:endParaRPr>
          </a:p>
          <a:p>
            <a:pPr marL="171450" indent="-171450">
              <a:buFont typeface="Arial" panose="020B0604020202020204" pitchFamily="34" charset="0"/>
              <a:buChar char="•"/>
            </a:pPr>
            <a:r>
              <a:rPr lang="en-US" sz="1200" dirty="0">
                <a:solidFill>
                  <a:srgbClr val="FF0000"/>
                </a:solidFill>
              </a:rPr>
              <a:t>Make a delivery follow-up call</a:t>
            </a:r>
          </a:p>
          <a:p>
            <a:pPr marL="171450" indent="-171450">
              <a:buFont typeface="Arial" panose="020B0604020202020204" pitchFamily="34" charset="0"/>
              <a:buChar char="•"/>
            </a:pPr>
            <a:r>
              <a:rPr lang="en-US" sz="1200" dirty="0">
                <a:solidFill>
                  <a:srgbClr val="FF0000"/>
                </a:solidFill>
              </a:rPr>
              <a:t>Send a personal invitation to a dealership event</a:t>
            </a:r>
          </a:p>
          <a:p>
            <a:r>
              <a:rPr lang="en-US" sz="1200" dirty="0">
                <a:solidFill>
                  <a:srgbClr val="FF0000"/>
                </a:solidFill>
              </a:rPr>
              <a:t>We’ll be looking at all this in further detail </a:t>
            </a:r>
          </a:p>
          <a:p>
            <a:r>
              <a:rPr lang="en-US" sz="1200" dirty="0">
                <a:solidFill>
                  <a:srgbClr val="FF0000"/>
                </a:solidFill>
              </a:rPr>
              <a:t>on the next few screens.</a:t>
            </a:r>
            <a:endParaRPr lang="fr-BE" sz="1200" dirty="0">
              <a:solidFill>
                <a:srgbClr val="FF0000"/>
              </a:solidFill>
            </a:endParaRPr>
          </a:p>
        </p:txBody>
      </p:sp>
      <p:sp>
        <p:nvSpPr>
          <p:cNvPr id="2" name="Rectangle 1">
            <a:extLst>
              <a:ext uri="{FF2B5EF4-FFF2-40B4-BE49-F238E27FC236}">
                <a16:creationId xmlns:a16="http://schemas.microsoft.com/office/drawing/2014/main" id="{19179B79-3024-96FC-5DC0-B46EFBB7C55C}"/>
              </a:ext>
            </a:extLst>
          </p:cNvPr>
          <p:cNvSpPr/>
          <p:nvPr/>
        </p:nvSpPr>
        <p:spPr>
          <a:xfrm>
            <a:off x="7154265" y="3052263"/>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Set up a fleet meeting</a:t>
            </a:r>
            <a:endParaRPr lang="fr-BE" sz="1000" strike="sngStrike" dirty="0">
              <a:solidFill>
                <a:schemeClr val="bg1"/>
              </a:solidFill>
              <a:latin typeface="Encode Sans" pitchFamily="2" charset="0"/>
            </a:endParaRPr>
          </a:p>
        </p:txBody>
      </p:sp>
      <p:sp>
        <p:nvSpPr>
          <p:cNvPr id="10" name="Rectangle 9">
            <a:extLst>
              <a:ext uri="{FF2B5EF4-FFF2-40B4-BE49-F238E27FC236}">
                <a16:creationId xmlns:a16="http://schemas.microsoft.com/office/drawing/2014/main" id="{EAC3D8DA-8B88-7D23-0CD1-35BEF8B24586}"/>
              </a:ext>
            </a:extLst>
          </p:cNvPr>
          <p:cNvSpPr/>
          <p:nvPr/>
        </p:nvSpPr>
        <p:spPr>
          <a:xfrm>
            <a:off x="7138614" y="3893026"/>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Make a delivery follow-up call</a:t>
            </a:r>
            <a:endParaRPr lang="fr-FR" sz="1000" dirty="0">
              <a:solidFill>
                <a:schemeClr val="bg1"/>
              </a:solidFill>
              <a:latin typeface="Encode Sans" pitchFamily="2" charset="0"/>
            </a:endParaRPr>
          </a:p>
        </p:txBody>
      </p:sp>
      <p:sp>
        <p:nvSpPr>
          <p:cNvPr id="12" name="Rectangle 11">
            <a:extLst>
              <a:ext uri="{FF2B5EF4-FFF2-40B4-BE49-F238E27FC236}">
                <a16:creationId xmlns:a16="http://schemas.microsoft.com/office/drawing/2014/main" id="{60092993-D5EC-59AA-5934-CC7BD8E17DEC}"/>
              </a:ext>
            </a:extLst>
          </p:cNvPr>
          <p:cNvSpPr/>
          <p:nvPr/>
        </p:nvSpPr>
        <p:spPr>
          <a:xfrm>
            <a:off x="9190708" y="3066395"/>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Send a personal invitation to a dealership event</a:t>
            </a:r>
            <a:endParaRPr lang="fr-FR" sz="1000" dirty="0">
              <a:solidFill>
                <a:schemeClr val="bg1"/>
              </a:solidFill>
              <a:latin typeface="Encode Sans" pitchFamily="2" charset="0"/>
            </a:endParaRPr>
          </a:p>
        </p:txBody>
      </p:sp>
      <p:sp>
        <p:nvSpPr>
          <p:cNvPr id="21" name="Rectangle 20">
            <a:extLst>
              <a:ext uri="{FF2B5EF4-FFF2-40B4-BE49-F238E27FC236}">
                <a16:creationId xmlns:a16="http://schemas.microsoft.com/office/drawing/2014/main" id="{767BE2B4-1679-32AA-EAE4-1E1656C2588B}"/>
              </a:ext>
            </a:extLst>
          </p:cNvPr>
          <p:cNvSpPr/>
          <p:nvPr/>
        </p:nvSpPr>
        <p:spPr>
          <a:xfrm>
            <a:off x="2477689" y="4097970"/>
            <a:ext cx="1785534" cy="567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Encode Sans" pitchFamily="2" charset="0"/>
              </a:rPr>
              <a:t>Contact a new prospect</a:t>
            </a:r>
            <a:endParaRPr lang="fr-FR" sz="1000" strike="sngStrike" dirty="0">
              <a:solidFill>
                <a:schemeClr val="bg1"/>
              </a:solidFill>
              <a:latin typeface="Encode Sans" pitchFamily="2" charset="0"/>
            </a:endParaRPr>
          </a:p>
        </p:txBody>
      </p:sp>
      <p:sp>
        <p:nvSpPr>
          <p:cNvPr id="23" name="ZoneTexte 15">
            <a:extLst>
              <a:ext uri="{FF2B5EF4-FFF2-40B4-BE49-F238E27FC236}">
                <a16:creationId xmlns:a16="http://schemas.microsoft.com/office/drawing/2014/main" id="{01937D84-367D-BBEE-0F79-E6261A09BBFD}"/>
              </a:ext>
            </a:extLst>
          </p:cNvPr>
          <p:cNvSpPr txBox="1"/>
          <p:nvPr/>
        </p:nvSpPr>
        <p:spPr>
          <a:xfrm>
            <a:off x="140794" y="985084"/>
            <a:ext cx="11968253" cy="369332"/>
          </a:xfrm>
          <a:prstGeom prst="rect">
            <a:avLst/>
          </a:prstGeom>
          <a:noFill/>
        </p:spPr>
        <p:txBody>
          <a:bodyPr wrap="square" lIns="91440" tIns="45720" rIns="91440" bIns="45720" rtlCol="0" anchor="t">
            <a:spAutoFit/>
          </a:bodyPr>
          <a:lstStyle/>
          <a:p>
            <a:r>
              <a:rPr lang="en-US" b="1" dirty="0">
                <a:solidFill>
                  <a:srgbClr val="243782"/>
                </a:solidFill>
                <a:latin typeface="Encode Sans" pitchFamily="2" charset="0"/>
              </a:rPr>
              <a:t>Which of the actions listed below do you consider as effective in a good retention policy?</a:t>
            </a:r>
            <a:endParaRPr lang="fr-BE" b="1" dirty="0">
              <a:solidFill>
                <a:srgbClr val="243782"/>
              </a:solidFill>
              <a:latin typeface="Encode Sans" pitchFamily="2" charset="0"/>
            </a:endParaRPr>
          </a:p>
        </p:txBody>
      </p:sp>
    </p:spTree>
    <p:custDataLst>
      <p:tags r:id="rId1"/>
    </p:custDataLst>
    <p:extLst>
      <p:ext uri="{BB962C8B-B14F-4D97-AF65-F5344CB8AC3E}">
        <p14:creationId xmlns:p14="http://schemas.microsoft.com/office/powerpoint/2010/main" val="2435220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705845"/>
            <a:ext cx="1531880" cy="276999"/>
          </a:xfrm>
          <a:prstGeom prst="rect">
            <a:avLst/>
          </a:prstGeom>
          <a:noFill/>
        </p:spPr>
        <p:txBody>
          <a:bodyPr wrap="square" rtlCol="0">
            <a:spAutoFit/>
          </a:bodyPr>
          <a:lstStyle/>
          <a:p>
            <a:r>
              <a:rPr lang="fr-FR" sz="1200" dirty="0" err="1"/>
              <a:t>RENEWAL</a:t>
            </a:r>
            <a:r>
              <a:rPr lang="fr-FR" sz="1200" dirty="0"/>
              <a:t> </a:t>
            </a:r>
            <a:r>
              <a:rPr lang="fr-FR" sz="1200" dirty="0" err="1"/>
              <a:t>YEAR</a:t>
            </a:r>
            <a:endParaRPr lang="fr-FR" sz="1200" dirty="0"/>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6045833" y="1866571"/>
            <a:ext cx="1431802" cy="276999"/>
          </a:xfrm>
          <a:prstGeom prst="rect">
            <a:avLst/>
          </a:prstGeom>
          <a:noFill/>
        </p:spPr>
        <p:txBody>
          <a:bodyPr wrap="none" rtlCol="0">
            <a:spAutoFit/>
          </a:bodyPr>
          <a:lstStyle/>
          <a:p>
            <a:r>
              <a:rPr lang="fr-FR" sz="1200" dirty="0"/>
              <a:t>FLEET MEETING</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2"/>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6583769" cy="4681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on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Tree>
    <p:custDataLst>
      <p:tags r:id="rId1"/>
    </p:custDataLst>
    <p:extLst>
      <p:ext uri="{BB962C8B-B14F-4D97-AF65-F5344CB8AC3E}">
        <p14:creationId xmlns:p14="http://schemas.microsoft.com/office/powerpoint/2010/main" val="427538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2"/>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50">
            <a:extLst>
              <a:ext uri="{FF2B5EF4-FFF2-40B4-BE49-F238E27FC236}">
                <a16:creationId xmlns:a16="http://schemas.microsoft.com/office/drawing/2014/main" id="{431A2F2B-EB9F-638F-5ACE-1CC0570AC568}"/>
              </a:ext>
            </a:extLst>
          </p:cNvPr>
          <p:cNvSpPr/>
          <p:nvPr/>
        </p:nvSpPr>
        <p:spPr>
          <a:xfrm>
            <a:off x="2278634" y="1414699"/>
            <a:ext cx="7649028" cy="4415655"/>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8">
            <a:extLst>
              <a:ext uri="{FF2B5EF4-FFF2-40B4-BE49-F238E27FC236}">
                <a16:creationId xmlns:a16="http://schemas.microsoft.com/office/drawing/2014/main" id="{67DA34C3-18F1-E84E-B52D-18B6EA0F071C}"/>
              </a:ext>
            </a:extLst>
          </p:cNvPr>
          <p:cNvSpPr txBox="1"/>
          <p:nvPr/>
        </p:nvSpPr>
        <p:spPr>
          <a:xfrm>
            <a:off x="3107562" y="1753697"/>
            <a:ext cx="5991171" cy="369332"/>
          </a:xfrm>
          <a:prstGeom prst="rect">
            <a:avLst/>
          </a:prstGeom>
          <a:noFill/>
        </p:spPr>
        <p:txBody>
          <a:bodyPr wrap="square" rtlCol="0">
            <a:spAutoFit/>
          </a:bodyPr>
          <a:lstStyle/>
          <a:p>
            <a:r>
              <a:rPr lang="fr-BE" b="1" dirty="0">
                <a:latin typeface="Encode Sans" pitchFamily="2" charset="0"/>
              </a:rPr>
              <a:t>Delivery follow-up contact </a:t>
            </a:r>
          </a:p>
        </p:txBody>
      </p:sp>
      <p:sp>
        <p:nvSpPr>
          <p:cNvPr id="11" name="ZoneTexte 9">
            <a:extLst>
              <a:ext uri="{FF2B5EF4-FFF2-40B4-BE49-F238E27FC236}">
                <a16:creationId xmlns:a16="http://schemas.microsoft.com/office/drawing/2014/main" id="{99A0078C-45AC-578A-754B-A00BB3F99B3A}"/>
              </a:ext>
            </a:extLst>
          </p:cNvPr>
          <p:cNvSpPr txBox="1"/>
          <p:nvPr/>
        </p:nvSpPr>
        <p:spPr>
          <a:xfrm>
            <a:off x="4001550" y="2617344"/>
            <a:ext cx="5661392" cy="2031325"/>
          </a:xfrm>
          <a:prstGeom prst="rect">
            <a:avLst/>
          </a:prstGeom>
          <a:noFill/>
        </p:spPr>
        <p:txBody>
          <a:bodyPr wrap="square" lIns="91440" tIns="45720" rIns="91440" bIns="45720" rtlCol="0" anchor="t">
            <a:spAutoFit/>
          </a:bodyPr>
          <a:lstStyle/>
          <a:p>
            <a:pPr marL="182245" indent="-182245">
              <a:buClr>
                <a:schemeClr val="accent1">
                  <a:lumMod val="60000"/>
                  <a:lumOff val="40000"/>
                </a:schemeClr>
              </a:buClr>
              <a:buFont typeface="Wingdings" panose="05000000000000000000" pitchFamily="2" charset="2"/>
              <a:buChar char="§"/>
            </a:pPr>
            <a:r>
              <a:rPr lang="fr-BE" sz="1400" b="1" dirty="0">
                <a:solidFill>
                  <a:srgbClr val="253880"/>
                </a:solidFill>
                <a:latin typeface="Encode Sans" pitchFamily="2" charset="0"/>
              </a:rPr>
              <a:t>Call the </a:t>
            </a:r>
            <a:r>
              <a:rPr lang="fr-BE" sz="1400" b="1" dirty="0" err="1">
                <a:solidFill>
                  <a:srgbClr val="253880"/>
                </a:solidFill>
                <a:latin typeface="Encode Sans" pitchFamily="2" charset="0"/>
              </a:rPr>
              <a:t>customer</a:t>
            </a:r>
            <a:r>
              <a:rPr lang="fr-BE" sz="1400" b="1" dirty="0">
                <a:solidFill>
                  <a:srgbClr val="253880"/>
                </a:solidFill>
                <a:latin typeface="Encode Sans" pitchFamily="2" charset="0"/>
              </a:rPr>
              <a:t> </a:t>
            </a:r>
            <a:r>
              <a:rPr lang="fr-BE" sz="1400" dirty="0">
                <a:latin typeface="Encode Sans" pitchFamily="2" charset="0"/>
              </a:rPr>
              <a:t>(</a:t>
            </a:r>
            <a:r>
              <a:rPr lang="en-US" sz="1400" dirty="0">
                <a:latin typeface="Encode Sans" pitchFamily="2" charset="0"/>
              </a:rPr>
              <a:t>driver) a few days after delivery to confirm that the vehicle handover has gone well.</a:t>
            </a:r>
            <a:endParaRPr lang="fr-BE" sz="1400" dirty="0">
              <a:latin typeface="Encode Sans" pitchFamily="2" charset="0"/>
            </a:endParaRPr>
          </a:p>
          <a:p>
            <a:pPr>
              <a:buClr>
                <a:schemeClr val="accent1">
                  <a:lumMod val="60000"/>
                  <a:lumOff val="40000"/>
                </a:schemeClr>
              </a:buClr>
            </a:pPr>
            <a:endParaRPr lang="fr-BE" sz="1400" dirty="0">
              <a:latin typeface="Encode Sans" pitchFamily="2" charset="0"/>
            </a:endParaRPr>
          </a:p>
          <a:p>
            <a:pPr>
              <a:buClr>
                <a:schemeClr val="accent1">
                  <a:lumMod val="60000"/>
                  <a:lumOff val="40000"/>
                </a:schemeClr>
              </a:buClr>
            </a:pPr>
            <a:endParaRPr lang="fr-BE" sz="1400" dirty="0">
              <a:solidFill>
                <a:srgbClr val="253880"/>
              </a:solidFill>
              <a:latin typeface="Encode Sans" pitchFamily="2" charset="0"/>
            </a:endParaRPr>
          </a:p>
          <a:p>
            <a:pPr>
              <a:buClr>
                <a:schemeClr val="accent1">
                  <a:lumMod val="60000"/>
                  <a:lumOff val="40000"/>
                </a:schemeClr>
              </a:buClr>
            </a:pPr>
            <a:endParaRPr lang="fr-BE" sz="1400" dirty="0">
              <a:solidFill>
                <a:srgbClr val="253880"/>
              </a:solidFill>
              <a:latin typeface="Encode Sans" pitchFamily="2" charset="0"/>
            </a:endParaRPr>
          </a:p>
          <a:p>
            <a:pPr marL="182245" indent="-182245">
              <a:buClr>
                <a:schemeClr val="accent1">
                  <a:lumMod val="60000"/>
                  <a:lumOff val="40000"/>
                </a:schemeClr>
              </a:buClr>
              <a:buFont typeface="Wingdings" panose="05000000000000000000" pitchFamily="2" charset="2"/>
              <a:buChar char="§"/>
            </a:pPr>
            <a:r>
              <a:rPr lang="fr-BE" sz="1400" b="1" dirty="0" err="1">
                <a:solidFill>
                  <a:srgbClr val="253880"/>
                </a:solidFill>
                <a:latin typeface="Encode Sans" pitchFamily="2" charset="0"/>
              </a:rPr>
              <a:t>Send</a:t>
            </a:r>
            <a:r>
              <a:rPr lang="fr-BE" sz="1400" b="1" dirty="0">
                <a:solidFill>
                  <a:srgbClr val="253880"/>
                </a:solidFill>
                <a:latin typeface="Encode Sans" pitchFamily="2" charset="0"/>
              </a:rPr>
              <a:t> a feedback </a:t>
            </a:r>
            <a:r>
              <a:rPr lang="fr-BE" sz="1400" b="1" dirty="0" err="1">
                <a:solidFill>
                  <a:srgbClr val="253880"/>
                </a:solidFill>
                <a:latin typeface="Encode Sans" pitchFamily="2" charset="0"/>
              </a:rPr>
              <a:t>form</a:t>
            </a:r>
            <a:r>
              <a:rPr lang="fr-BE" sz="1400" dirty="0">
                <a:solidFill>
                  <a:srgbClr val="253880"/>
                </a:solidFill>
                <a:latin typeface="Encode Sans" pitchFamily="2" charset="0"/>
              </a:rPr>
              <a:t> </a:t>
            </a:r>
            <a:r>
              <a:rPr lang="en-US" sz="1400" dirty="0">
                <a:latin typeface="Encode Sans" pitchFamily="2" charset="0"/>
              </a:rPr>
              <a:t>and an e-mail to congratulate and thank the customer for their trust in your outlet. Take this opportunity to tell the customer that you will be contacting them regularly to make sure everything is going well with the contract.</a:t>
            </a:r>
            <a:endParaRPr lang="fr-BE" sz="1400" dirty="0">
              <a:latin typeface="Encode Sans" pitchFamily="2" charset="0"/>
            </a:endParaRPr>
          </a:p>
        </p:txBody>
      </p:sp>
      <p:pic>
        <p:nvPicPr>
          <p:cNvPr id="24" name="Picture 2" descr="RÃ©sultat de recherche d'images pour &quot;icone call center&quot;">
            <a:extLst>
              <a:ext uri="{FF2B5EF4-FFF2-40B4-BE49-F238E27FC236}">
                <a16:creationId xmlns:a16="http://schemas.microsoft.com/office/drawing/2014/main" id="{94A76F7C-9E6B-A6DA-4920-69572A20AC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5141" y="1825143"/>
            <a:ext cx="287008" cy="28700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61">
            <a:extLst>
              <a:ext uri="{FF2B5EF4-FFF2-40B4-BE49-F238E27FC236}">
                <a16:creationId xmlns:a16="http://schemas.microsoft.com/office/drawing/2014/main" id="{D6CFBE89-327E-EB7A-0592-A7EE1CE4E2DA}"/>
              </a:ext>
            </a:extLst>
          </p:cNvPr>
          <p:cNvSpPr txBox="1"/>
          <p:nvPr/>
        </p:nvSpPr>
        <p:spPr>
          <a:xfrm>
            <a:off x="9506748" y="1464072"/>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pic>
        <p:nvPicPr>
          <p:cNvPr id="38" name="Image 5" descr="Une image contenant flèche&#10;&#10;Description générée automatiquement">
            <a:extLst>
              <a:ext uri="{FF2B5EF4-FFF2-40B4-BE49-F238E27FC236}">
                <a16:creationId xmlns:a16="http://schemas.microsoft.com/office/drawing/2014/main" id="{95F96270-0377-83FC-CA2E-775654BE054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53726" y="2516969"/>
            <a:ext cx="883104" cy="898418"/>
          </a:xfrm>
          <a:prstGeom prst="rect">
            <a:avLst/>
          </a:prstGeom>
        </p:spPr>
      </p:pic>
      <p:pic>
        <p:nvPicPr>
          <p:cNvPr id="45" name="Image 10">
            <a:extLst>
              <a:ext uri="{FF2B5EF4-FFF2-40B4-BE49-F238E27FC236}">
                <a16:creationId xmlns:a16="http://schemas.microsoft.com/office/drawing/2014/main" id="{83836F4B-DE40-B8C0-9FC2-F8D562BEBD9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74868" y="3810536"/>
            <a:ext cx="1530448" cy="955047"/>
          </a:xfrm>
          <a:prstGeom prst="rect">
            <a:avLst/>
          </a:prstGeom>
        </p:spPr>
      </p:pic>
    </p:spTree>
    <p:custDataLst>
      <p:tags r:id="rId1"/>
    </p:custDataLst>
    <p:extLst>
      <p:ext uri="{BB962C8B-B14F-4D97-AF65-F5344CB8AC3E}">
        <p14:creationId xmlns:p14="http://schemas.microsoft.com/office/powerpoint/2010/main" val="196486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B1D51-B951-4B2D-972C-6FED83734FD9}"/>
              </a:ext>
            </a:extLst>
          </p:cNvPr>
          <p:cNvSpPr>
            <a:spLocks noGrp="1"/>
          </p:cNvSpPr>
          <p:nvPr>
            <p:ph type="title"/>
          </p:nvPr>
        </p:nvSpPr>
        <p:spPr/>
        <p:txBody>
          <a:bodyPr/>
          <a:lstStyle/>
          <a:p>
            <a:r>
              <a:rPr lang="fr-BE" dirty="0"/>
              <a:t>In </a:t>
            </a:r>
            <a:r>
              <a:rPr lang="fr-BE" dirty="0" err="1"/>
              <a:t>context</a:t>
            </a:r>
            <a:endParaRPr lang="en-US" dirty="0"/>
          </a:p>
        </p:txBody>
      </p:sp>
      <p:sp>
        <p:nvSpPr>
          <p:cNvPr id="3" name="TextBox 2">
            <a:extLst>
              <a:ext uri="{FF2B5EF4-FFF2-40B4-BE49-F238E27FC236}">
                <a16:creationId xmlns:a16="http://schemas.microsoft.com/office/drawing/2014/main" id="{B94F37EB-6D92-43B1-ACB8-F325F6F63DBE}"/>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
        <p:nvSpPr>
          <p:cNvPr id="4" name="TextBox 3">
            <a:extLst>
              <a:ext uri="{FF2B5EF4-FFF2-40B4-BE49-F238E27FC236}">
                <a16:creationId xmlns:a16="http://schemas.microsoft.com/office/drawing/2014/main" id="{02D1C8B6-4488-4025-ABE3-806063FD3BB4}"/>
              </a:ext>
            </a:extLst>
          </p:cNvPr>
          <p:cNvSpPr txBox="1"/>
          <p:nvPr/>
        </p:nvSpPr>
        <p:spPr>
          <a:xfrm>
            <a:off x="140795" y="963622"/>
            <a:ext cx="11767034" cy="861774"/>
          </a:xfrm>
          <a:prstGeom prst="rect">
            <a:avLst/>
          </a:prstGeom>
          <a:noFill/>
        </p:spPr>
        <p:txBody>
          <a:bodyPr wrap="square" rtlCol="0">
            <a:spAutoFit/>
          </a:bodyPr>
          <a:lstStyle/>
          <a:p>
            <a:r>
              <a:rPr lang="en-US" dirty="0">
                <a:latin typeface="Encode Sans" pitchFamily="2" charset="0"/>
              </a:rPr>
              <a:t>What do you think of the statement below?</a:t>
            </a:r>
          </a:p>
          <a:p>
            <a:endParaRPr lang="fr-FR" dirty="0">
              <a:latin typeface="Encode Sans" pitchFamily="2" charset="0"/>
            </a:endParaRPr>
          </a:p>
          <a:p>
            <a:r>
              <a:rPr lang="en-US" sz="1400" i="1" dirty="0">
                <a:solidFill>
                  <a:schemeClr val="bg1">
                    <a:lumMod val="65000"/>
                  </a:schemeClr>
                </a:solidFill>
                <a:latin typeface="Encode Sans" pitchFamily="2" charset="0"/>
              </a:rPr>
              <a:t>Check the statement you prefer, then click on SUBMIT to confirm your answer.</a:t>
            </a:r>
            <a:endParaRPr lang="fr-FR" sz="1400" i="1" dirty="0">
              <a:solidFill>
                <a:schemeClr val="bg1">
                  <a:lumMod val="65000"/>
                </a:schemeClr>
              </a:solidFill>
              <a:latin typeface="Encode Sans" pitchFamily="2" charset="0"/>
            </a:endParaRPr>
          </a:p>
        </p:txBody>
      </p:sp>
      <p:sp>
        <p:nvSpPr>
          <p:cNvPr id="5" name="TextBox 4">
            <a:extLst>
              <a:ext uri="{FF2B5EF4-FFF2-40B4-BE49-F238E27FC236}">
                <a16:creationId xmlns:a16="http://schemas.microsoft.com/office/drawing/2014/main" id="{36BA5CDA-DA3D-45CD-B08C-55686E7816CB}"/>
              </a:ext>
            </a:extLst>
          </p:cNvPr>
          <p:cNvSpPr txBox="1"/>
          <p:nvPr/>
        </p:nvSpPr>
        <p:spPr>
          <a:xfrm>
            <a:off x="934720" y="2336800"/>
            <a:ext cx="9194800" cy="646331"/>
          </a:xfrm>
          <a:prstGeom prst="rect">
            <a:avLst/>
          </a:prstGeom>
          <a:noFill/>
        </p:spPr>
        <p:txBody>
          <a:bodyPr wrap="square" rtlCol="0">
            <a:spAutoFit/>
          </a:bodyPr>
          <a:lstStyle/>
          <a:p>
            <a:r>
              <a:rPr lang="en-US" dirty="0">
                <a:latin typeface="Encode Sans" pitchFamily="2" charset="0"/>
              </a:rPr>
              <a:t>Following up your existing customers is a more efficient strategy than winning new customers.</a:t>
            </a:r>
          </a:p>
        </p:txBody>
      </p:sp>
      <p:sp>
        <p:nvSpPr>
          <p:cNvPr id="6" name="TextBox 5">
            <a:extLst>
              <a:ext uri="{FF2B5EF4-FFF2-40B4-BE49-F238E27FC236}">
                <a16:creationId xmlns:a16="http://schemas.microsoft.com/office/drawing/2014/main" id="{374E7F1D-F2AC-407C-B34F-3B99F8166C32}"/>
              </a:ext>
            </a:extLst>
          </p:cNvPr>
          <p:cNvSpPr txBox="1"/>
          <p:nvPr/>
        </p:nvSpPr>
        <p:spPr>
          <a:xfrm>
            <a:off x="1727200" y="3494535"/>
            <a:ext cx="6400800"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Encode Sans" pitchFamily="2" charset="0"/>
              </a:rPr>
              <a:t>I agree with this statement</a:t>
            </a:r>
            <a:endParaRPr lang="fr-BE" dirty="0">
              <a:latin typeface="Encode Sans" pitchFamily="2" charset="0"/>
            </a:endParaRPr>
          </a:p>
          <a:p>
            <a:pPr marL="285750" indent="-285750">
              <a:buFont typeface="Wingdings" panose="05000000000000000000" pitchFamily="2" charset="2"/>
              <a:buChar char="q"/>
            </a:pPr>
            <a:r>
              <a:rPr lang="en-US" dirty="0">
                <a:latin typeface="Encode Sans" pitchFamily="2" charset="0"/>
              </a:rPr>
              <a:t>I don't agree with this statement</a:t>
            </a:r>
          </a:p>
        </p:txBody>
      </p:sp>
      <p:sp>
        <p:nvSpPr>
          <p:cNvPr id="7" name="Rectangle 6">
            <a:extLst>
              <a:ext uri="{FF2B5EF4-FFF2-40B4-BE49-F238E27FC236}">
                <a16:creationId xmlns:a16="http://schemas.microsoft.com/office/drawing/2014/main" id="{CC104E66-DF6A-4FF0-9886-5B94E22E3C68}"/>
              </a:ext>
            </a:extLst>
          </p:cNvPr>
          <p:cNvSpPr/>
          <p:nvPr/>
        </p:nvSpPr>
        <p:spPr>
          <a:xfrm>
            <a:off x="4927600" y="4826000"/>
            <a:ext cx="2377440" cy="477520"/>
          </a:xfrm>
          <a:prstGeom prst="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latin typeface="Encode Sans" pitchFamily="2" charset="0"/>
              </a:rPr>
              <a:t>SUBMIT</a:t>
            </a:r>
            <a:endParaRPr lang="en-US" b="1" dirty="0">
              <a:latin typeface="Encode Sans" pitchFamily="2" charset="0"/>
            </a:endParaRPr>
          </a:p>
        </p:txBody>
      </p:sp>
    </p:spTree>
    <p:custDataLst>
      <p:tags r:id="rId1"/>
    </p:custDataLst>
    <p:extLst>
      <p:ext uri="{BB962C8B-B14F-4D97-AF65-F5344CB8AC3E}">
        <p14:creationId xmlns:p14="http://schemas.microsoft.com/office/powerpoint/2010/main" val="2932429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1"/>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3">
            <a:extLst>
              <a:ext uri="{FF2B5EF4-FFF2-40B4-BE49-F238E27FC236}">
                <a16:creationId xmlns:a16="http://schemas.microsoft.com/office/drawing/2014/main" id="{9C8C3484-48BB-CDC2-B058-576099FBEAB0}"/>
              </a:ext>
            </a:extLst>
          </p:cNvPr>
          <p:cNvSpPr/>
          <p:nvPr/>
        </p:nvSpPr>
        <p:spPr>
          <a:xfrm>
            <a:off x="2397610" y="1596571"/>
            <a:ext cx="7411294" cy="4415655"/>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6">
            <a:extLst>
              <a:ext uri="{FF2B5EF4-FFF2-40B4-BE49-F238E27FC236}">
                <a16:creationId xmlns:a16="http://schemas.microsoft.com/office/drawing/2014/main" id="{F58F9966-8E8B-B4A9-9CC5-7F5A8945AAB7}"/>
              </a:ext>
            </a:extLst>
          </p:cNvPr>
          <p:cNvSpPr txBox="1"/>
          <p:nvPr/>
        </p:nvSpPr>
        <p:spPr>
          <a:xfrm>
            <a:off x="3118141" y="1953036"/>
            <a:ext cx="4494551" cy="369332"/>
          </a:xfrm>
          <a:prstGeom prst="rect">
            <a:avLst/>
          </a:prstGeom>
          <a:noFill/>
        </p:spPr>
        <p:txBody>
          <a:bodyPr wrap="square" rtlCol="0">
            <a:spAutoFit/>
          </a:bodyPr>
          <a:lstStyle/>
          <a:p>
            <a:r>
              <a:rPr lang="fr-BE" b="1" dirty="0">
                <a:latin typeface="Encode Sans" pitchFamily="2" charset="0"/>
              </a:rPr>
              <a:t>“</a:t>
            </a:r>
            <a:r>
              <a:rPr lang="fr-BE" b="1" dirty="0" err="1">
                <a:latin typeface="Encode Sans" pitchFamily="2" charset="0"/>
              </a:rPr>
              <a:t>Vehicle</a:t>
            </a:r>
            <a:r>
              <a:rPr lang="fr-BE" b="1" dirty="0">
                <a:latin typeface="Encode Sans" pitchFamily="2" charset="0"/>
              </a:rPr>
              <a:t> </a:t>
            </a:r>
            <a:r>
              <a:rPr lang="fr-BE" b="1" dirty="0" err="1">
                <a:latin typeface="Encode Sans" pitchFamily="2" charset="0"/>
              </a:rPr>
              <a:t>anniversary</a:t>
            </a:r>
            <a:r>
              <a:rPr lang="fr-BE" b="1" dirty="0">
                <a:latin typeface="Encode Sans" pitchFamily="2" charset="0"/>
              </a:rPr>
              <a:t> date” contact</a:t>
            </a:r>
          </a:p>
        </p:txBody>
      </p:sp>
      <p:sp>
        <p:nvSpPr>
          <p:cNvPr id="36" name="ZoneTexte 7">
            <a:extLst>
              <a:ext uri="{FF2B5EF4-FFF2-40B4-BE49-F238E27FC236}">
                <a16:creationId xmlns:a16="http://schemas.microsoft.com/office/drawing/2014/main" id="{98A9FDC0-5294-D346-E6DA-AAA1967B8FD2}"/>
              </a:ext>
            </a:extLst>
          </p:cNvPr>
          <p:cNvSpPr txBox="1"/>
          <p:nvPr/>
        </p:nvSpPr>
        <p:spPr>
          <a:xfrm>
            <a:off x="2684591" y="2510163"/>
            <a:ext cx="6799899" cy="2739211"/>
          </a:xfrm>
          <a:prstGeom prst="rect">
            <a:avLst/>
          </a:prstGeom>
          <a:noFill/>
        </p:spPr>
        <p:txBody>
          <a:bodyPr wrap="square" rtlCol="0">
            <a:spAutoFit/>
          </a:bodyPr>
          <a:lstStyle/>
          <a:p>
            <a:pPr marL="182563" indent="-182563">
              <a:buClr>
                <a:schemeClr val="accent1">
                  <a:lumMod val="60000"/>
                  <a:lumOff val="40000"/>
                </a:schemeClr>
              </a:buClr>
              <a:buFont typeface="Wingdings" panose="05000000000000000000" pitchFamily="2" charset="2"/>
              <a:buChar char="§"/>
            </a:pPr>
            <a:r>
              <a:rPr lang="fr-BE" sz="1600" b="1" dirty="0">
                <a:solidFill>
                  <a:srgbClr val="253880"/>
                </a:solidFill>
                <a:latin typeface="Encode Sans" pitchFamily="2" charset="0"/>
              </a:rPr>
              <a:t>Call the </a:t>
            </a:r>
            <a:r>
              <a:rPr lang="fr-BE" sz="1600" b="1" dirty="0" err="1">
                <a:solidFill>
                  <a:srgbClr val="253880"/>
                </a:solidFill>
                <a:latin typeface="Encode Sans" pitchFamily="2" charset="0"/>
              </a:rPr>
              <a:t>customer</a:t>
            </a:r>
            <a:r>
              <a:rPr lang="fr-BE" sz="1600" dirty="0">
                <a:latin typeface="Encode Sans" pitchFamily="2" charset="0"/>
              </a:rPr>
              <a:t> </a:t>
            </a:r>
            <a:r>
              <a:rPr lang="en-US" sz="1600" dirty="0">
                <a:latin typeface="Encode Sans" pitchFamily="2" charset="0"/>
              </a:rPr>
              <a:t>on the vehicle anniversary date to:</a:t>
            </a:r>
          </a:p>
          <a:p>
            <a:pPr marL="182563" indent="-182563">
              <a:buClr>
                <a:schemeClr val="accent1">
                  <a:lumMod val="60000"/>
                  <a:lumOff val="40000"/>
                </a:schemeClr>
              </a:buClr>
              <a:buFont typeface="Wingdings" panose="05000000000000000000" pitchFamily="2" charset="2"/>
              <a:buChar char="§"/>
            </a:pPr>
            <a:endParaRPr lang="fr-BE" sz="1600" dirty="0">
              <a:latin typeface="Encode Sans" pitchFamily="2" charset="0"/>
            </a:endParaRPr>
          </a:p>
          <a:p>
            <a:pPr marL="360363" lvl="2" indent="-184150">
              <a:buClr>
                <a:schemeClr val="accent1">
                  <a:lumMod val="60000"/>
                  <a:lumOff val="40000"/>
                </a:schemeClr>
              </a:buClr>
              <a:buFont typeface="Calibri" panose="020F0502020204030204" pitchFamily="34" charset="0"/>
              <a:buChar char="–"/>
            </a:pPr>
            <a:r>
              <a:rPr lang="en-US" sz="1400" dirty="0">
                <a:latin typeface="Encode Sans" pitchFamily="2" charset="0"/>
              </a:rPr>
              <a:t>ensure they remain </a:t>
            </a:r>
            <a:r>
              <a:rPr lang="en-US" sz="1400" b="1" dirty="0">
                <a:solidFill>
                  <a:srgbClr val="253880"/>
                </a:solidFill>
                <a:latin typeface="Encode Sans" pitchFamily="2" charset="0"/>
              </a:rPr>
              <a:t>satisfied</a:t>
            </a:r>
            <a:r>
              <a:rPr lang="en-US" sz="1400" dirty="0">
                <a:latin typeface="Encode Sans" pitchFamily="2" charset="0"/>
              </a:rPr>
              <a:t> with their vehicle and have not encountered any issues since the last time you were in touch</a:t>
            </a:r>
          </a:p>
          <a:p>
            <a:pPr marL="360363" lvl="2" indent="-184150">
              <a:buClr>
                <a:schemeClr val="accent1">
                  <a:lumMod val="60000"/>
                  <a:lumOff val="40000"/>
                </a:schemeClr>
              </a:buClr>
              <a:buFont typeface="Calibri" panose="020F0502020204030204" pitchFamily="34" charset="0"/>
              <a:buChar char="–"/>
            </a:pPr>
            <a:endParaRPr lang="fr-BE" sz="1400" dirty="0">
              <a:latin typeface="Encode Sans" pitchFamily="2" charset="0"/>
            </a:endParaRPr>
          </a:p>
          <a:p>
            <a:pPr marL="360363" lvl="2" indent="-184150">
              <a:buClr>
                <a:schemeClr val="accent1">
                  <a:lumMod val="60000"/>
                  <a:lumOff val="40000"/>
                </a:schemeClr>
              </a:buClr>
              <a:buFont typeface="Calibri" panose="020F0502020204030204" pitchFamily="34" charset="0"/>
              <a:buChar char="–"/>
            </a:pPr>
            <a:r>
              <a:rPr lang="en-US" sz="1400" dirty="0">
                <a:latin typeface="Encode Sans" pitchFamily="2" charset="0"/>
              </a:rPr>
              <a:t>check that the current vehicle </a:t>
            </a:r>
            <a:r>
              <a:rPr lang="en-US" sz="1400" b="1" dirty="0">
                <a:solidFill>
                  <a:srgbClr val="253880"/>
                </a:solidFill>
                <a:latin typeface="Encode Sans" pitchFamily="2" charset="0"/>
              </a:rPr>
              <a:t>mileage</a:t>
            </a:r>
            <a:r>
              <a:rPr lang="en-US" sz="1400" dirty="0">
                <a:latin typeface="Encode Sans" pitchFamily="2" charset="0"/>
              </a:rPr>
              <a:t> matches the figures stated at the beginning of the contract (where applicable) and suggest an amendment if necessary</a:t>
            </a:r>
          </a:p>
          <a:p>
            <a:pPr marL="360363" lvl="2" indent="-184150">
              <a:buClr>
                <a:schemeClr val="accent1">
                  <a:lumMod val="60000"/>
                  <a:lumOff val="40000"/>
                </a:schemeClr>
              </a:buClr>
              <a:buFont typeface="Calibri" panose="020F0502020204030204" pitchFamily="34" charset="0"/>
              <a:buChar char="–"/>
            </a:pPr>
            <a:endParaRPr lang="fr-BE" sz="1400" dirty="0">
              <a:latin typeface="Encode Sans" pitchFamily="2" charset="0"/>
            </a:endParaRPr>
          </a:p>
          <a:p>
            <a:pPr marL="360363" lvl="2" indent="-184150">
              <a:buClr>
                <a:schemeClr val="accent1">
                  <a:lumMod val="60000"/>
                  <a:lumOff val="40000"/>
                </a:schemeClr>
              </a:buClr>
              <a:buFont typeface="Calibri" panose="020F0502020204030204" pitchFamily="34" charset="0"/>
              <a:buChar char="–"/>
            </a:pPr>
            <a:r>
              <a:rPr lang="en-US" sz="1400" dirty="0">
                <a:latin typeface="Encode Sans" pitchFamily="2" charset="0"/>
              </a:rPr>
              <a:t>ask if there have been any changes in the customer's </a:t>
            </a:r>
            <a:r>
              <a:rPr lang="en-US" sz="1400" b="1" dirty="0">
                <a:solidFill>
                  <a:srgbClr val="253880"/>
                </a:solidFill>
                <a:latin typeface="Encode Sans" pitchFamily="2" charset="0"/>
              </a:rPr>
              <a:t>current situation </a:t>
            </a:r>
            <a:r>
              <a:rPr lang="en-US" sz="1400" dirty="0">
                <a:latin typeface="Encode Sans" pitchFamily="2" charset="0"/>
              </a:rPr>
              <a:t>(changes at the company, in its financial situation, fleet status, environmental strategy for the fleet, etc.)</a:t>
            </a:r>
            <a:endParaRPr lang="fr-BE" sz="1400" dirty="0">
              <a:latin typeface="Encode Sans" pitchFamily="2" charset="0"/>
            </a:endParaRPr>
          </a:p>
        </p:txBody>
      </p:sp>
      <p:pic>
        <p:nvPicPr>
          <p:cNvPr id="50" name="Picture 4" descr="RÃ©sultat de recherche d'images pour &quot;icone anniversaire 1 an&quot;">
            <a:extLst>
              <a:ext uri="{FF2B5EF4-FFF2-40B4-BE49-F238E27FC236}">
                <a16:creationId xmlns:a16="http://schemas.microsoft.com/office/drawing/2014/main" id="{25B022FE-63E4-6696-6D0D-EE3C55B564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1290" y="1949579"/>
            <a:ext cx="281650" cy="28165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12">
            <a:extLst>
              <a:ext uri="{FF2B5EF4-FFF2-40B4-BE49-F238E27FC236}">
                <a16:creationId xmlns:a16="http://schemas.microsoft.com/office/drawing/2014/main" id="{7437E457-441E-8E75-D615-4DC2103F4451}"/>
              </a:ext>
            </a:extLst>
          </p:cNvPr>
          <p:cNvSpPr txBox="1"/>
          <p:nvPr/>
        </p:nvSpPr>
        <p:spPr>
          <a:xfrm>
            <a:off x="9387990" y="1645944"/>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Tree>
    <p:custDataLst>
      <p:tags r:id="rId1"/>
    </p:custDataLst>
    <p:extLst>
      <p:ext uri="{BB962C8B-B14F-4D97-AF65-F5344CB8AC3E}">
        <p14:creationId xmlns:p14="http://schemas.microsoft.com/office/powerpoint/2010/main" val="39628267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1"/>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3">
            <a:extLst>
              <a:ext uri="{FF2B5EF4-FFF2-40B4-BE49-F238E27FC236}">
                <a16:creationId xmlns:a16="http://schemas.microsoft.com/office/drawing/2014/main" id="{CE5B296F-2A6F-6C08-7BC7-E7608787D849}"/>
              </a:ext>
            </a:extLst>
          </p:cNvPr>
          <p:cNvSpPr/>
          <p:nvPr/>
        </p:nvSpPr>
        <p:spPr>
          <a:xfrm>
            <a:off x="2296477" y="1596571"/>
            <a:ext cx="7649028" cy="4415655"/>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a:extLst>
              <a:ext uri="{FF2B5EF4-FFF2-40B4-BE49-F238E27FC236}">
                <a16:creationId xmlns:a16="http://schemas.microsoft.com/office/drawing/2014/main" id="{281F5748-C86B-B27E-F8CC-911AEC4725B3}"/>
              </a:ext>
            </a:extLst>
          </p:cNvPr>
          <p:cNvSpPr txBox="1"/>
          <p:nvPr/>
        </p:nvSpPr>
        <p:spPr>
          <a:xfrm>
            <a:off x="9524591" y="1645944"/>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
        <p:nvSpPr>
          <p:cNvPr id="24" name="ZoneTexte 7">
            <a:extLst>
              <a:ext uri="{FF2B5EF4-FFF2-40B4-BE49-F238E27FC236}">
                <a16:creationId xmlns:a16="http://schemas.microsoft.com/office/drawing/2014/main" id="{B11E8B41-2582-A5D7-A5FD-819B6AD1EAD0}"/>
              </a:ext>
            </a:extLst>
          </p:cNvPr>
          <p:cNvSpPr txBox="1"/>
          <p:nvPr/>
        </p:nvSpPr>
        <p:spPr>
          <a:xfrm>
            <a:off x="2962086" y="2095710"/>
            <a:ext cx="7258232" cy="369332"/>
          </a:xfrm>
          <a:prstGeom prst="rect">
            <a:avLst/>
          </a:prstGeom>
          <a:noFill/>
        </p:spPr>
        <p:txBody>
          <a:bodyPr wrap="square" rtlCol="0">
            <a:spAutoFit/>
          </a:bodyPr>
          <a:lstStyle/>
          <a:p>
            <a:r>
              <a:rPr lang="fr-BE" b="1" dirty="0" err="1">
                <a:latin typeface="Encode Sans" pitchFamily="2" charset="0"/>
              </a:rPr>
              <a:t>Aftersales</a:t>
            </a:r>
            <a:r>
              <a:rPr lang="fr-BE" b="1" dirty="0">
                <a:latin typeface="Encode Sans" pitchFamily="2" charset="0"/>
              </a:rPr>
              <a:t> contact </a:t>
            </a:r>
          </a:p>
        </p:txBody>
      </p:sp>
      <p:sp>
        <p:nvSpPr>
          <p:cNvPr id="33" name="ZoneTexte 8">
            <a:extLst>
              <a:ext uri="{FF2B5EF4-FFF2-40B4-BE49-F238E27FC236}">
                <a16:creationId xmlns:a16="http://schemas.microsoft.com/office/drawing/2014/main" id="{1EFE5075-C11D-C9BB-CE61-89DCA68E6C98}"/>
              </a:ext>
            </a:extLst>
          </p:cNvPr>
          <p:cNvSpPr txBox="1"/>
          <p:nvPr/>
        </p:nvSpPr>
        <p:spPr>
          <a:xfrm>
            <a:off x="2576166" y="2515523"/>
            <a:ext cx="7258232" cy="2800767"/>
          </a:xfrm>
          <a:prstGeom prst="rect">
            <a:avLst/>
          </a:prstGeom>
          <a:noFill/>
        </p:spPr>
        <p:txBody>
          <a:bodyPr wrap="square" lIns="91440" tIns="45720" rIns="91440" bIns="45720" rtlCol="0" anchor="t">
            <a:spAutoFit/>
          </a:bodyPr>
          <a:lstStyle/>
          <a:p>
            <a:pPr marL="182245" indent="-182245">
              <a:buClr>
                <a:schemeClr val="accent1">
                  <a:lumMod val="60000"/>
                  <a:lumOff val="40000"/>
                </a:schemeClr>
              </a:buClr>
              <a:buFont typeface="Wingdings" panose="05000000000000000000" pitchFamily="2" charset="2"/>
              <a:buChar char="§"/>
            </a:pPr>
            <a:r>
              <a:rPr lang="en-US" sz="1600" dirty="0">
                <a:latin typeface="Encode Sans" pitchFamily="2" charset="0"/>
              </a:rPr>
              <a:t>Keep up to date with your customer’s </a:t>
            </a:r>
            <a:r>
              <a:rPr lang="en-US" sz="1600" b="1" dirty="0">
                <a:solidFill>
                  <a:srgbClr val="253880"/>
                </a:solidFill>
                <a:latin typeface="Encode Sans" pitchFamily="2" charset="0"/>
              </a:rPr>
              <a:t>aftersales visits</a:t>
            </a:r>
            <a:r>
              <a:rPr lang="en-US" sz="1600" dirty="0">
                <a:latin typeface="Encode Sans" pitchFamily="2" charset="0"/>
              </a:rPr>
              <a:t>, by checking the schedule and keeping in regular touch with the receptionists or workshop manager</a:t>
            </a:r>
            <a:r>
              <a:rPr lang="fr-FR" sz="1600" dirty="0">
                <a:latin typeface="Encode Sans" pitchFamily="2" charset="0"/>
              </a:rPr>
              <a:t>.</a:t>
            </a:r>
            <a:endParaRPr lang="en-US" dirty="0">
              <a:latin typeface="Encode Sans" pitchFamily="2" charset="0"/>
            </a:endParaRPr>
          </a:p>
          <a:p>
            <a:pPr marL="182245" indent="-182245">
              <a:buClr>
                <a:schemeClr val="accent1">
                  <a:lumMod val="60000"/>
                  <a:lumOff val="40000"/>
                </a:schemeClr>
              </a:buClr>
              <a:buFont typeface="Wingdings" panose="05000000000000000000" pitchFamily="2" charset="2"/>
              <a:buChar char="§"/>
            </a:pPr>
            <a:endParaRPr lang="fr-BE" sz="1600" dirty="0">
              <a:latin typeface="Encode Sans" pitchFamily="2" charset="0"/>
            </a:endParaRPr>
          </a:p>
          <a:p>
            <a:pPr marL="182245" indent="-182245">
              <a:buClr>
                <a:schemeClr val="accent1">
                  <a:lumMod val="60000"/>
                  <a:lumOff val="40000"/>
                </a:schemeClr>
              </a:buClr>
              <a:buFont typeface="Wingdings" panose="05000000000000000000" pitchFamily="2" charset="2"/>
              <a:buChar char="§"/>
            </a:pPr>
            <a:r>
              <a:rPr lang="en-US" sz="1600" b="1" dirty="0">
                <a:solidFill>
                  <a:srgbClr val="253880"/>
                </a:solidFill>
                <a:latin typeface="Encode Sans" pitchFamily="2" charset="0"/>
              </a:rPr>
              <a:t>Contact the customer after their first visit to the workshop</a:t>
            </a:r>
            <a:r>
              <a:rPr lang="fr-BE" sz="1600" dirty="0">
                <a:latin typeface="Encode Sans" pitchFamily="2" charset="0"/>
              </a:rPr>
              <a:t>, </a:t>
            </a:r>
            <a:r>
              <a:rPr lang="en-US" sz="1600" dirty="0">
                <a:latin typeface="Encode Sans" pitchFamily="2" charset="0"/>
              </a:rPr>
              <a:t>after maintenance works, and repair or body work.</a:t>
            </a:r>
          </a:p>
          <a:p>
            <a:pPr marL="182245" indent="-182245">
              <a:buClr>
                <a:schemeClr val="accent1">
                  <a:lumMod val="60000"/>
                  <a:lumOff val="40000"/>
                </a:schemeClr>
              </a:buClr>
              <a:buFont typeface="Wingdings" panose="05000000000000000000" pitchFamily="2" charset="2"/>
              <a:buChar char="§"/>
            </a:pPr>
            <a:endParaRPr lang="fr-FR" sz="1600" dirty="0">
              <a:latin typeface="Encode Sans" pitchFamily="2" charset="0"/>
            </a:endParaRPr>
          </a:p>
          <a:p>
            <a:pPr marL="182245" indent="-182245">
              <a:buClr>
                <a:schemeClr val="accent1">
                  <a:lumMod val="60000"/>
                  <a:lumOff val="40000"/>
                </a:schemeClr>
              </a:buClr>
              <a:buFont typeface="Wingdings" panose="05000000000000000000" pitchFamily="2" charset="2"/>
              <a:buChar char="§"/>
            </a:pPr>
            <a:r>
              <a:rPr lang="fr-FR" sz="1600" b="1" dirty="0">
                <a:solidFill>
                  <a:srgbClr val="253880"/>
                </a:solidFill>
                <a:latin typeface="Encode Sans" pitchFamily="2" charset="0"/>
              </a:rPr>
              <a:t>Breakdowns</a:t>
            </a:r>
            <a:r>
              <a:rPr lang="fr-FR" sz="1600" dirty="0">
                <a:latin typeface="Encode Sans" pitchFamily="2" charset="0"/>
              </a:rPr>
              <a:t>, </a:t>
            </a:r>
            <a:r>
              <a:rPr lang="fr-FR" sz="1600" b="1" dirty="0" err="1">
                <a:solidFill>
                  <a:srgbClr val="253880"/>
                </a:solidFill>
                <a:latin typeface="Encode Sans" pitchFamily="2" charset="0"/>
              </a:rPr>
              <a:t>repairs</a:t>
            </a:r>
            <a:r>
              <a:rPr lang="fr-FR" sz="1600" b="1" dirty="0">
                <a:solidFill>
                  <a:srgbClr val="253880"/>
                </a:solidFill>
                <a:latin typeface="Encode Sans" pitchFamily="2" charset="0"/>
              </a:rPr>
              <a:t> or accidents</a:t>
            </a:r>
            <a:r>
              <a:rPr lang="fr-FR" sz="1600" dirty="0">
                <a:latin typeface="Encode Sans" pitchFamily="2" charset="0"/>
              </a:rPr>
              <a:t>: </a:t>
            </a:r>
            <a:r>
              <a:rPr lang="en-US" sz="1600" dirty="0">
                <a:latin typeface="Encode Sans" pitchFamily="2" charset="0"/>
              </a:rPr>
              <a:t>consider these events as unique </a:t>
            </a:r>
            <a:r>
              <a:rPr lang="en-US" sz="1600" b="1" dirty="0">
                <a:solidFill>
                  <a:srgbClr val="253880"/>
                </a:solidFill>
                <a:latin typeface="Encode Sans" pitchFamily="2" charset="0"/>
              </a:rPr>
              <a:t>opportunities</a:t>
            </a:r>
            <a:r>
              <a:rPr lang="en-US" sz="1600" dirty="0">
                <a:latin typeface="Encode Sans" pitchFamily="2" charset="0"/>
              </a:rPr>
              <a:t> to establish a strong relationship with your customer</a:t>
            </a:r>
            <a:r>
              <a:rPr lang="fr-FR" sz="1600" dirty="0">
                <a:latin typeface="Encode Sans" pitchFamily="2" charset="0"/>
              </a:rPr>
              <a:t>.</a:t>
            </a:r>
          </a:p>
          <a:p>
            <a:pPr marL="182245" indent="-182245">
              <a:buClr>
                <a:schemeClr val="accent1">
                  <a:lumMod val="60000"/>
                  <a:lumOff val="40000"/>
                </a:schemeClr>
              </a:buClr>
              <a:buFont typeface="Wingdings" panose="05000000000000000000" pitchFamily="2" charset="2"/>
              <a:buChar char="§"/>
            </a:pPr>
            <a:endParaRPr lang="fr-FR" sz="1600" dirty="0">
              <a:latin typeface="Encode Sans" pitchFamily="2" charset="0"/>
            </a:endParaRPr>
          </a:p>
          <a:p>
            <a:pPr marL="182245" indent="-182245">
              <a:buClr>
                <a:schemeClr val="accent1">
                  <a:lumMod val="60000"/>
                  <a:lumOff val="40000"/>
                </a:schemeClr>
              </a:buClr>
              <a:buFont typeface="Wingdings" panose="05000000000000000000" pitchFamily="2" charset="2"/>
              <a:buChar char="§"/>
            </a:pPr>
            <a:r>
              <a:rPr lang="en-US" sz="1600" dirty="0">
                <a:latin typeface="Encode Sans" pitchFamily="2" charset="0"/>
              </a:rPr>
              <a:t>The </a:t>
            </a:r>
            <a:r>
              <a:rPr lang="en-US" sz="1600" b="1" dirty="0">
                <a:solidFill>
                  <a:srgbClr val="253880"/>
                </a:solidFill>
                <a:latin typeface="Encode Sans" pitchFamily="2" charset="0"/>
              </a:rPr>
              <a:t>kind of issue </a:t>
            </a:r>
            <a:r>
              <a:rPr lang="en-US" sz="1600" dirty="0">
                <a:latin typeface="Encode Sans" pitchFamily="2" charset="0"/>
              </a:rPr>
              <a:t>doesn't matter, it's how you help them find a solution!</a:t>
            </a:r>
            <a:endParaRPr lang="fr-FR" sz="1600" dirty="0">
              <a:latin typeface="Encode Sans" pitchFamily="2" charset="0"/>
            </a:endParaRPr>
          </a:p>
        </p:txBody>
      </p:sp>
      <p:pic>
        <p:nvPicPr>
          <p:cNvPr id="39" name="Picture 6" descr="RÃ©sultat de recherche d'images pour &quot;outils icone&quot;">
            <a:extLst>
              <a:ext uri="{FF2B5EF4-FFF2-40B4-BE49-F238E27FC236}">
                <a16:creationId xmlns:a16="http://schemas.microsoft.com/office/drawing/2014/main" id="{3F2F0846-1CE0-71E2-E157-2D5C97CB5A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0985" y="2146580"/>
            <a:ext cx="281650" cy="2726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7721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2"/>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3">
            <a:extLst>
              <a:ext uri="{FF2B5EF4-FFF2-40B4-BE49-F238E27FC236}">
                <a16:creationId xmlns:a16="http://schemas.microsoft.com/office/drawing/2014/main" id="{EE275DD9-2816-7BFE-4957-14387DDE76BD}"/>
              </a:ext>
            </a:extLst>
          </p:cNvPr>
          <p:cNvSpPr/>
          <p:nvPr/>
        </p:nvSpPr>
        <p:spPr>
          <a:xfrm>
            <a:off x="2318361" y="1596571"/>
            <a:ext cx="7649028" cy="441565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2">
            <a:extLst>
              <a:ext uri="{FF2B5EF4-FFF2-40B4-BE49-F238E27FC236}">
                <a16:creationId xmlns:a16="http://schemas.microsoft.com/office/drawing/2014/main" id="{BE1DB5A4-EC0E-97FE-D93B-EFF17CF527F7}"/>
              </a:ext>
            </a:extLst>
          </p:cNvPr>
          <p:cNvSpPr txBox="1"/>
          <p:nvPr/>
        </p:nvSpPr>
        <p:spPr>
          <a:xfrm>
            <a:off x="9546475" y="1645944"/>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
        <p:nvSpPr>
          <p:cNvPr id="25" name="ZoneTexte 4">
            <a:extLst>
              <a:ext uri="{FF2B5EF4-FFF2-40B4-BE49-F238E27FC236}">
                <a16:creationId xmlns:a16="http://schemas.microsoft.com/office/drawing/2014/main" id="{53789DE6-6A05-C170-E039-2E8BFF6DCCA6}"/>
              </a:ext>
            </a:extLst>
          </p:cNvPr>
          <p:cNvSpPr txBox="1"/>
          <p:nvPr/>
        </p:nvSpPr>
        <p:spPr>
          <a:xfrm>
            <a:off x="3430846" y="2322606"/>
            <a:ext cx="2750285" cy="369332"/>
          </a:xfrm>
          <a:prstGeom prst="rect">
            <a:avLst/>
          </a:prstGeom>
          <a:noFill/>
        </p:spPr>
        <p:txBody>
          <a:bodyPr wrap="square" rtlCol="0">
            <a:spAutoFit/>
          </a:bodyPr>
          <a:lstStyle/>
          <a:p>
            <a:r>
              <a:rPr lang="fr-BE" b="1" dirty="0">
                <a:latin typeface="Encode Sans" pitchFamily="2" charset="0"/>
              </a:rPr>
              <a:t>Fleet meeting</a:t>
            </a:r>
            <a:endParaRPr lang="fr-BE" b="1" strike="sngStrike" dirty="0">
              <a:latin typeface="Encode Sans" pitchFamily="2" charset="0"/>
            </a:endParaRPr>
          </a:p>
        </p:txBody>
      </p:sp>
      <p:sp>
        <p:nvSpPr>
          <p:cNvPr id="38" name="ZoneTexte 5">
            <a:extLst>
              <a:ext uri="{FF2B5EF4-FFF2-40B4-BE49-F238E27FC236}">
                <a16:creationId xmlns:a16="http://schemas.microsoft.com/office/drawing/2014/main" id="{820B146F-E0DD-3FC4-FFDE-9B9E02D18B70}"/>
              </a:ext>
            </a:extLst>
          </p:cNvPr>
          <p:cNvSpPr txBox="1"/>
          <p:nvPr/>
        </p:nvSpPr>
        <p:spPr>
          <a:xfrm>
            <a:off x="2871275" y="3292407"/>
            <a:ext cx="6693610" cy="2062103"/>
          </a:xfrm>
          <a:prstGeom prst="rect">
            <a:avLst/>
          </a:prstGeom>
          <a:noFill/>
        </p:spPr>
        <p:txBody>
          <a:bodyPr wrap="square" rtlCol="0">
            <a:spAutoFit/>
          </a:bodyPr>
          <a:lstStyle/>
          <a:p>
            <a:pPr marL="182563" indent="-182563">
              <a:buClr>
                <a:schemeClr val="accent1">
                  <a:lumMod val="60000"/>
                  <a:lumOff val="40000"/>
                </a:schemeClr>
              </a:buClr>
              <a:buFont typeface="Wingdings" panose="05000000000000000000" pitchFamily="2" charset="2"/>
              <a:buChar char="§"/>
            </a:pPr>
            <a:r>
              <a:rPr lang="fr-BE" sz="1600" b="1" dirty="0" err="1">
                <a:solidFill>
                  <a:srgbClr val="253880"/>
                </a:solidFill>
                <a:latin typeface="Encode Sans" pitchFamily="2" charset="0"/>
              </a:rPr>
              <a:t>Visit</a:t>
            </a:r>
            <a:r>
              <a:rPr lang="fr-BE" sz="1600" dirty="0">
                <a:latin typeface="Encode Sans" pitchFamily="2" charset="0"/>
              </a:rPr>
              <a:t> </a:t>
            </a:r>
            <a:r>
              <a:rPr lang="en-US" sz="1600" dirty="0">
                <a:latin typeface="Encode Sans" pitchFamily="2" charset="0"/>
              </a:rPr>
              <a:t>your most </a:t>
            </a:r>
            <a:r>
              <a:rPr lang="en-US" sz="1600" b="1" dirty="0">
                <a:solidFill>
                  <a:srgbClr val="253880"/>
                </a:solidFill>
                <a:latin typeface="Encode Sans" pitchFamily="2" charset="0"/>
              </a:rPr>
              <a:t>important customers </a:t>
            </a:r>
            <a:r>
              <a:rPr lang="en-US" sz="1600" dirty="0">
                <a:latin typeface="Encode Sans" pitchFamily="2" charset="0"/>
              </a:rPr>
              <a:t>regularly for a full understanding of their situation (keep the relationship close).</a:t>
            </a:r>
          </a:p>
          <a:p>
            <a:pPr marL="182563" indent="-182563">
              <a:buClr>
                <a:schemeClr val="accent1">
                  <a:lumMod val="60000"/>
                  <a:lumOff val="40000"/>
                </a:schemeClr>
              </a:buClr>
              <a:buFont typeface="Wingdings" panose="05000000000000000000" pitchFamily="2" charset="2"/>
              <a:buChar char="§"/>
            </a:pPr>
            <a:endParaRPr lang="fr-BE" sz="1600" dirty="0">
              <a:latin typeface="Encode Sans" pitchFamily="2" charset="0"/>
            </a:endParaRPr>
          </a:p>
          <a:p>
            <a:pPr marL="182563" indent="-182563">
              <a:buClr>
                <a:schemeClr val="accent1">
                  <a:lumMod val="60000"/>
                  <a:lumOff val="40000"/>
                </a:schemeClr>
              </a:buClr>
              <a:buFont typeface="Wingdings" panose="05000000000000000000" pitchFamily="2" charset="2"/>
              <a:buChar char="§"/>
            </a:pPr>
            <a:r>
              <a:rPr lang="fr-BE" sz="1600" b="1" dirty="0">
                <a:solidFill>
                  <a:srgbClr val="253880"/>
                </a:solidFill>
                <a:latin typeface="Encode Sans" pitchFamily="2" charset="0"/>
              </a:rPr>
              <a:t>Prioritise</a:t>
            </a:r>
            <a:r>
              <a:rPr lang="fr-BE" sz="1600" dirty="0">
                <a:latin typeface="Encode Sans" pitchFamily="2" charset="0"/>
              </a:rPr>
              <a:t> </a:t>
            </a:r>
            <a:r>
              <a:rPr lang="en-US" sz="1600" dirty="0">
                <a:latin typeface="Encode Sans" pitchFamily="2" charset="0"/>
              </a:rPr>
              <a:t>the frequency of visits and plan them according to your retention strategy.</a:t>
            </a:r>
            <a:endParaRPr lang="fr-BE" sz="1600" dirty="0">
              <a:latin typeface="Encode Sans" pitchFamily="2" charset="0"/>
            </a:endParaRPr>
          </a:p>
          <a:p>
            <a:pPr marL="182563" indent="-182563">
              <a:buClr>
                <a:schemeClr val="accent1">
                  <a:lumMod val="60000"/>
                  <a:lumOff val="40000"/>
                </a:schemeClr>
              </a:buClr>
              <a:buFont typeface="Wingdings" panose="05000000000000000000" pitchFamily="2" charset="2"/>
              <a:buChar char="§"/>
            </a:pPr>
            <a:endParaRPr lang="fr-BE" sz="1600" dirty="0">
              <a:latin typeface="Encode Sans" pitchFamily="2" charset="0"/>
            </a:endParaRPr>
          </a:p>
          <a:p>
            <a:pPr marL="182563" indent="-182563">
              <a:buClr>
                <a:schemeClr val="accent1">
                  <a:lumMod val="60000"/>
                  <a:lumOff val="40000"/>
                </a:schemeClr>
              </a:buClr>
              <a:buFont typeface="Wingdings" panose="05000000000000000000" pitchFamily="2" charset="2"/>
              <a:buChar char="§"/>
            </a:pPr>
            <a:r>
              <a:rPr lang="en-US" sz="1600" dirty="0">
                <a:latin typeface="Encode Sans" pitchFamily="2" charset="0"/>
              </a:rPr>
              <a:t>Remember that most of all, your customers want to do </a:t>
            </a:r>
            <a:r>
              <a:rPr lang="en-US" sz="1600" b="1" dirty="0">
                <a:solidFill>
                  <a:srgbClr val="253880"/>
                </a:solidFill>
                <a:latin typeface="Encode Sans" pitchFamily="2" charset="0"/>
              </a:rPr>
              <a:t>business</a:t>
            </a:r>
            <a:r>
              <a:rPr lang="en-US" sz="1600" dirty="0">
                <a:latin typeface="Encode Sans" pitchFamily="2" charset="0"/>
              </a:rPr>
              <a:t> with people, not with companies! </a:t>
            </a:r>
            <a:endParaRPr lang="fr-BE" sz="1600" dirty="0">
              <a:latin typeface="Encode Sans" pitchFamily="2" charset="0"/>
            </a:endParaRPr>
          </a:p>
        </p:txBody>
      </p:sp>
      <p:pic>
        <p:nvPicPr>
          <p:cNvPr id="50" name="Picture 8" descr="RÃ©sultat de recherche d'images pour &quot;icone agenda&quot;">
            <a:extLst>
              <a:ext uri="{FF2B5EF4-FFF2-40B4-BE49-F238E27FC236}">
                <a16:creationId xmlns:a16="http://schemas.microsoft.com/office/drawing/2014/main" id="{C1010107-CF22-69A0-81DB-1D7DF436D0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3377" y="2322904"/>
            <a:ext cx="315449" cy="315449"/>
          </a:xfrm>
          <a:prstGeom prst="rect">
            <a:avLst/>
          </a:prstGeom>
          <a:noFill/>
          <a:extLst>
            <a:ext uri="{909E8E84-426E-40DD-AFC4-6F175D3DCCD1}">
              <a14:hiddenFill xmlns:a14="http://schemas.microsoft.com/office/drawing/2010/main">
                <a:solidFill>
                  <a:srgbClr val="FFFFFF"/>
                </a:solidFill>
              </a14:hiddenFill>
            </a:ext>
          </a:extLst>
        </p:spPr>
      </p:pic>
      <p:sp>
        <p:nvSpPr>
          <p:cNvPr id="52" name="Bouton d'action : Informations 18">
            <a:hlinkClick r:id="" action="ppaction://noaction" highlightClick="1"/>
            <a:extLst>
              <a:ext uri="{FF2B5EF4-FFF2-40B4-BE49-F238E27FC236}">
                <a16:creationId xmlns:a16="http://schemas.microsoft.com/office/drawing/2014/main" id="{F71479A0-97A8-2EE0-F9A7-FB3F46D41CE3}"/>
              </a:ext>
            </a:extLst>
          </p:cNvPr>
          <p:cNvSpPr/>
          <p:nvPr/>
        </p:nvSpPr>
        <p:spPr>
          <a:xfrm>
            <a:off x="5762954" y="2322606"/>
            <a:ext cx="506627" cy="369332"/>
          </a:xfrm>
          <a:prstGeom prst="actionButtonInformation">
            <a:avLst/>
          </a:prstGeom>
          <a:solidFill>
            <a:srgbClr val="8FAADC"/>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a:t>
            </a:r>
          </a:p>
        </p:txBody>
      </p:sp>
      <p:sp>
        <p:nvSpPr>
          <p:cNvPr id="55" name="ZoneTexte 21">
            <a:extLst>
              <a:ext uri="{FF2B5EF4-FFF2-40B4-BE49-F238E27FC236}">
                <a16:creationId xmlns:a16="http://schemas.microsoft.com/office/drawing/2014/main" id="{81FB551B-B388-3A27-B195-0CD715DD9B5A}"/>
              </a:ext>
            </a:extLst>
          </p:cNvPr>
          <p:cNvSpPr txBox="1"/>
          <p:nvPr/>
        </p:nvSpPr>
        <p:spPr>
          <a:xfrm>
            <a:off x="6454931" y="2322606"/>
            <a:ext cx="952505" cy="307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400" dirty="0"/>
              <a:t>BEFORE</a:t>
            </a:r>
          </a:p>
        </p:txBody>
      </p:sp>
      <p:sp>
        <p:nvSpPr>
          <p:cNvPr id="62" name="ZoneTexte 23">
            <a:extLst>
              <a:ext uri="{FF2B5EF4-FFF2-40B4-BE49-F238E27FC236}">
                <a16:creationId xmlns:a16="http://schemas.microsoft.com/office/drawing/2014/main" id="{D4ADDA4C-A583-8C63-E26B-E4E78BCBC836}"/>
              </a:ext>
            </a:extLst>
          </p:cNvPr>
          <p:cNvSpPr txBox="1"/>
          <p:nvPr/>
        </p:nvSpPr>
        <p:spPr>
          <a:xfrm>
            <a:off x="7536650" y="2322606"/>
            <a:ext cx="1173724" cy="307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400" dirty="0"/>
              <a:t>DURING</a:t>
            </a:r>
          </a:p>
        </p:txBody>
      </p:sp>
      <p:sp>
        <p:nvSpPr>
          <p:cNvPr id="68" name="CasellaDiTesto 67">
            <a:extLst>
              <a:ext uri="{FF2B5EF4-FFF2-40B4-BE49-F238E27FC236}">
                <a16:creationId xmlns:a16="http://schemas.microsoft.com/office/drawing/2014/main" id="{7D78C7B6-921E-0050-BE37-1C7980E810FD}"/>
              </a:ext>
            </a:extLst>
          </p:cNvPr>
          <p:cNvSpPr txBox="1"/>
          <p:nvPr/>
        </p:nvSpPr>
        <p:spPr>
          <a:xfrm>
            <a:off x="2935328" y="2907304"/>
            <a:ext cx="5356963" cy="253916"/>
          </a:xfrm>
          <a:prstGeom prst="rect">
            <a:avLst/>
          </a:prstGeom>
          <a:noFill/>
        </p:spPr>
        <p:txBody>
          <a:bodyPr wrap="square">
            <a:spAutoFit/>
          </a:bodyPr>
          <a:lstStyle/>
          <a:p>
            <a:r>
              <a:rPr lang="it-IT" sz="1050" i="1" dirty="0">
                <a:solidFill>
                  <a:schemeClr val="bg1">
                    <a:lumMod val="50000"/>
                  </a:schemeClr>
                </a:solidFill>
                <a:latin typeface="Encode Sans" pitchFamily="2" charset="0"/>
              </a:rPr>
              <a:t>Click on “BEFORE”</a:t>
            </a:r>
            <a:endParaRPr lang="it-IT" sz="1050" i="0" dirty="0">
              <a:solidFill>
                <a:schemeClr val="bg1">
                  <a:lumMod val="50000"/>
                </a:schemeClr>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3750495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010949"/>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286551"/>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990" y="2372475"/>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002040"/>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286551"/>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16" y="2351077"/>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1995935"/>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286551"/>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7677" y="2294683"/>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2"/>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ctangle 3">
            <a:extLst>
              <a:ext uri="{FF2B5EF4-FFF2-40B4-BE49-F238E27FC236}">
                <a16:creationId xmlns:a16="http://schemas.microsoft.com/office/drawing/2014/main" id="{EE275DD9-2816-7BFE-4957-14387DDE76BD}"/>
              </a:ext>
            </a:extLst>
          </p:cNvPr>
          <p:cNvSpPr/>
          <p:nvPr/>
        </p:nvSpPr>
        <p:spPr>
          <a:xfrm>
            <a:off x="2170520" y="1076690"/>
            <a:ext cx="8206299" cy="490807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2">
            <a:extLst>
              <a:ext uri="{FF2B5EF4-FFF2-40B4-BE49-F238E27FC236}">
                <a16:creationId xmlns:a16="http://schemas.microsoft.com/office/drawing/2014/main" id="{BE1DB5A4-EC0E-97FE-D93B-EFF17CF527F7}"/>
              </a:ext>
            </a:extLst>
          </p:cNvPr>
          <p:cNvSpPr txBox="1"/>
          <p:nvPr/>
        </p:nvSpPr>
        <p:spPr>
          <a:xfrm>
            <a:off x="9955905" y="1126062"/>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
        <p:nvSpPr>
          <p:cNvPr id="25" name="ZoneTexte 4">
            <a:extLst>
              <a:ext uri="{FF2B5EF4-FFF2-40B4-BE49-F238E27FC236}">
                <a16:creationId xmlns:a16="http://schemas.microsoft.com/office/drawing/2014/main" id="{53789DE6-6A05-C170-E039-2E8BFF6DCCA6}"/>
              </a:ext>
            </a:extLst>
          </p:cNvPr>
          <p:cNvSpPr txBox="1"/>
          <p:nvPr/>
        </p:nvSpPr>
        <p:spPr>
          <a:xfrm>
            <a:off x="2961942" y="1802724"/>
            <a:ext cx="2750285" cy="369332"/>
          </a:xfrm>
          <a:prstGeom prst="rect">
            <a:avLst/>
          </a:prstGeom>
          <a:noFill/>
        </p:spPr>
        <p:txBody>
          <a:bodyPr wrap="square" rtlCol="0">
            <a:spAutoFit/>
          </a:bodyPr>
          <a:lstStyle/>
          <a:p>
            <a:r>
              <a:rPr lang="fr-BE" b="1" dirty="0">
                <a:latin typeface="Encode Sans" pitchFamily="2" charset="0"/>
              </a:rPr>
              <a:t>Fleet meeting</a:t>
            </a:r>
            <a:endParaRPr lang="fr-BE" b="1" strike="sngStrike" dirty="0">
              <a:latin typeface="Encode Sans" pitchFamily="2" charset="0"/>
            </a:endParaRPr>
          </a:p>
        </p:txBody>
      </p:sp>
      <p:sp>
        <p:nvSpPr>
          <p:cNvPr id="38" name="ZoneTexte 5">
            <a:extLst>
              <a:ext uri="{FF2B5EF4-FFF2-40B4-BE49-F238E27FC236}">
                <a16:creationId xmlns:a16="http://schemas.microsoft.com/office/drawing/2014/main" id="{820B146F-E0DD-3FC4-FFDE-9B9E02D18B70}"/>
              </a:ext>
            </a:extLst>
          </p:cNvPr>
          <p:cNvSpPr txBox="1"/>
          <p:nvPr/>
        </p:nvSpPr>
        <p:spPr>
          <a:xfrm>
            <a:off x="2393231" y="2772525"/>
            <a:ext cx="7929127" cy="3108543"/>
          </a:xfrm>
          <a:prstGeom prst="rect">
            <a:avLst/>
          </a:prstGeom>
          <a:noFill/>
        </p:spPr>
        <p:txBody>
          <a:bodyPr wrap="square" rtlCol="0">
            <a:spAutoFit/>
          </a:bodyPr>
          <a:lstStyle/>
          <a:p>
            <a:pPr>
              <a:buClr>
                <a:schemeClr val="accent1">
                  <a:lumMod val="60000"/>
                  <a:lumOff val="40000"/>
                </a:schemeClr>
              </a:buClr>
            </a:pPr>
            <a:r>
              <a:rPr lang="en-US" sz="1400" b="1" dirty="0">
                <a:solidFill>
                  <a:srgbClr val="253880"/>
                </a:solidFill>
                <a:latin typeface="Encode Sans" pitchFamily="2" charset="0"/>
              </a:rPr>
              <a:t>BEFORE the customer appointment</a:t>
            </a:r>
            <a:r>
              <a:rPr lang="en-US" sz="1400" dirty="0">
                <a:latin typeface="Encode Sans" pitchFamily="2" charset="0"/>
              </a:rPr>
              <a:t>: </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Identify the key information from available databases:</a:t>
            </a:r>
          </a:p>
          <a:p>
            <a:pPr marL="742950" lvl="1" indent="-285750">
              <a:buClr>
                <a:schemeClr val="accent1">
                  <a:lumMod val="60000"/>
                  <a:lumOff val="40000"/>
                </a:schemeClr>
              </a:buClr>
              <a:buFont typeface="Arial" panose="020B0604020202020204" pitchFamily="34" charset="0"/>
              <a:buChar char="•"/>
            </a:pPr>
            <a:r>
              <a:rPr lang="en-US" sz="1400" dirty="0">
                <a:latin typeface="Encode Sans" pitchFamily="2" charset="0"/>
              </a:rPr>
              <a:t>Your customer records</a:t>
            </a:r>
          </a:p>
          <a:p>
            <a:pPr marL="742950" lvl="1" indent="-285750">
              <a:buClr>
                <a:schemeClr val="accent1">
                  <a:lumMod val="60000"/>
                  <a:lumOff val="40000"/>
                </a:schemeClr>
              </a:buClr>
              <a:buFont typeface="Arial" panose="020B0604020202020204" pitchFamily="34" charset="0"/>
              <a:buChar char="•"/>
            </a:pPr>
            <a:r>
              <a:rPr lang="en-US" sz="1400" dirty="0">
                <a:latin typeface="Encode Sans" pitchFamily="2" charset="0"/>
              </a:rPr>
              <a:t>The lease company database (operational lease contracts)</a:t>
            </a:r>
          </a:p>
          <a:p>
            <a:pPr marL="742950" lvl="1" indent="-285750">
              <a:buClr>
                <a:schemeClr val="accent1">
                  <a:lumMod val="60000"/>
                  <a:lumOff val="40000"/>
                </a:schemeClr>
              </a:buClr>
              <a:buFont typeface="Arial" panose="020B0604020202020204" pitchFamily="34" charset="0"/>
              <a:buChar char="•"/>
            </a:pPr>
            <a:r>
              <a:rPr lang="en-US" sz="1400" dirty="0">
                <a:latin typeface="Encode Sans" pitchFamily="2" charset="0"/>
              </a:rPr>
              <a:t>The financing contracts database</a:t>
            </a:r>
          </a:p>
          <a:p>
            <a:pPr marL="742950" lvl="1" indent="-285750">
              <a:buClr>
                <a:schemeClr val="accent1">
                  <a:lumMod val="60000"/>
                  <a:lumOff val="40000"/>
                </a:schemeClr>
              </a:buClr>
              <a:buFont typeface="Arial" panose="020B0604020202020204" pitchFamily="34" charset="0"/>
              <a:buChar char="•"/>
            </a:pPr>
            <a:r>
              <a:rPr lang="en-US" sz="1400" dirty="0">
                <a:latin typeface="Encode Sans" pitchFamily="2" charset="0"/>
              </a:rPr>
              <a:t>The prospects database</a:t>
            </a:r>
            <a:endParaRPr lang="en-US" sz="1400" strike="sngStrike" dirty="0">
              <a:latin typeface="Encode Sans" pitchFamily="2" charset="0"/>
            </a:endParaRPr>
          </a:p>
          <a:p>
            <a:pPr>
              <a:buClr>
                <a:schemeClr val="accent1">
                  <a:lumMod val="60000"/>
                  <a:lumOff val="40000"/>
                </a:schemeClr>
              </a:buClr>
            </a:pPr>
            <a:endParaRPr lang="en-US" sz="1400" b="1" dirty="0">
              <a:solidFill>
                <a:srgbClr val="253880"/>
              </a:solidFill>
              <a:latin typeface="Encode Sans" pitchFamily="2" charset="0"/>
            </a:endParaRPr>
          </a:p>
          <a:p>
            <a:pPr>
              <a:buClr>
                <a:schemeClr val="accent1">
                  <a:lumMod val="60000"/>
                  <a:lumOff val="40000"/>
                </a:schemeClr>
              </a:buClr>
            </a:pPr>
            <a:r>
              <a:rPr lang="en-US" sz="1400" b="1" dirty="0">
                <a:solidFill>
                  <a:srgbClr val="253880"/>
                </a:solidFill>
                <a:latin typeface="Encode Sans" pitchFamily="2" charset="0"/>
              </a:rPr>
              <a:t>Make your analysis based on</a:t>
            </a:r>
            <a:r>
              <a:rPr lang="en-US" sz="1400" dirty="0">
                <a:latin typeface="Encode Sans" pitchFamily="2" charset="0"/>
              </a:rPr>
              <a:t>: </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Contract end dates (for vehicle termination within 6 months)</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Vehicles with high CO</a:t>
            </a:r>
            <a:r>
              <a:rPr lang="en-US" sz="1400" baseline="-25000" dirty="0">
                <a:latin typeface="Encode Sans" pitchFamily="2" charset="0"/>
              </a:rPr>
              <a:t>2</a:t>
            </a:r>
            <a:r>
              <a:rPr lang="en-US" sz="1400" dirty="0">
                <a:latin typeface="Encode Sans" pitchFamily="2" charset="0"/>
              </a:rPr>
              <a:t> emissions for their category (early renewal)</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Significant mileage deviations compared to the mileage stated in the contract (renegotiation or early termination of contract)</a:t>
            </a:r>
            <a:endParaRPr lang="en-US" sz="1400" strike="sngStrike" dirty="0">
              <a:latin typeface="Encode Sans" pitchFamily="2" charset="0"/>
            </a:endParaRP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Aftersales history of fleet vehicles (check for and anticipate any possible dissatisfaction)</a:t>
            </a:r>
            <a:endParaRPr lang="en-US" sz="1400" strike="sngStrike" dirty="0">
              <a:latin typeface="Encode Sans" pitchFamily="2" charset="0"/>
            </a:endParaRP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Aftersales history of fleet vehicles (check for and anticipate any possible dissatisfaction)</a:t>
            </a:r>
            <a:endParaRPr lang="en-US" sz="1400" strike="sngStrike" dirty="0">
              <a:latin typeface="Encode Sans" pitchFamily="2" charset="0"/>
            </a:endParaRPr>
          </a:p>
        </p:txBody>
      </p:sp>
      <p:pic>
        <p:nvPicPr>
          <p:cNvPr id="50" name="Picture 8" descr="RÃ©sultat de recherche d'images pour &quot;icone agenda&quot;">
            <a:extLst>
              <a:ext uri="{FF2B5EF4-FFF2-40B4-BE49-F238E27FC236}">
                <a16:creationId xmlns:a16="http://schemas.microsoft.com/office/drawing/2014/main" id="{C1010107-CF22-69A0-81DB-1D7DF436D0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14473" y="1803022"/>
            <a:ext cx="315449" cy="315449"/>
          </a:xfrm>
          <a:prstGeom prst="rect">
            <a:avLst/>
          </a:prstGeom>
          <a:noFill/>
          <a:extLst>
            <a:ext uri="{909E8E84-426E-40DD-AFC4-6F175D3DCCD1}">
              <a14:hiddenFill xmlns:a14="http://schemas.microsoft.com/office/drawing/2010/main">
                <a:solidFill>
                  <a:srgbClr val="FFFFFF"/>
                </a:solidFill>
              </a14:hiddenFill>
            </a:ext>
          </a:extLst>
        </p:spPr>
      </p:pic>
      <p:sp>
        <p:nvSpPr>
          <p:cNvPr id="52" name="Bouton d'action : Informations 18">
            <a:hlinkClick r:id="" action="ppaction://noaction" highlightClick="1"/>
            <a:extLst>
              <a:ext uri="{FF2B5EF4-FFF2-40B4-BE49-F238E27FC236}">
                <a16:creationId xmlns:a16="http://schemas.microsoft.com/office/drawing/2014/main" id="{F71479A0-97A8-2EE0-F9A7-FB3F46D41CE3}"/>
              </a:ext>
            </a:extLst>
          </p:cNvPr>
          <p:cNvSpPr/>
          <p:nvPr/>
        </p:nvSpPr>
        <p:spPr>
          <a:xfrm>
            <a:off x="6172384" y="1802724"/>
            <a:ext cx="506627" cy="369332"/>
          </a:xfrm>
          <a:prstGeom prst="actionButtonInformation">
            <a:avLst/>
          </a:prstGeom>
          <a:solidFill>
            <a:srgbClr val="D9D9D9"/>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a:t>
            </a:r>
          </a:p>
        </p:txBody>
      </p:sp>
      <p:sp>
        <p:nvSpPr>
          <p:cNvPr id="55" name="ZoneTexte 21">
            <a:extLst>
              <a:ext uri="{FF2B5EF4-FFF2-40B4-BE49-F238E27FC236}">
                <a16:creationId xmlns:a16="http://schemas.microsoft.com/office/drawing/2014/main" id="{81FB551B-B388-3A27-B195-0CD715DD9B5A}"/>
              </a:ext>
            </a:extLst>
          </p:cNvPr>
          <p:cNvSpPr txBox="1"/>
          <p:nvPr/>
        </p:nvSpPr>
        <p:spPr>
          <a:xfrm>
            <a:off x="6864361" y="1802724"/>
            <a:ext cx="952505" cy="30777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400" dirty="0"/>
              <a:t>BEFORE</a:t>
            </a:r>
          </a:p>
        </p:txBody>
      </p:sp>
      <p:sp>
        <p:nvSpPr>
          <p:cNvPr id="62" name="ZoneTexte 23">
            <a:extLst>
              <a:ext uri="{FF2B5EF4-FFF2-40B4-BE49-F238E27FC236}">
                <a16:creationId xmlns:a16="http://schemas.microsoft.com/office/drawing/2014/main" id="{D4ADDA4C-A583-8C63-E26B-E4E78BCBC836}"/>
              </a:ext>
            </a:extLst>
          </p:cNvPr>
          <p:cNvSpPr txBox="1"/>
          <p:nvPr/>
        </p:nvSpPr>
        <p:spPr>
          <a:xfrm>
            <a:off x="7946080" y="1802724"/>
            <a:ext cx="1173724" cy="307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400" dirty="0"/>
              <a:t>DURING</a:t>
            </a:r>
          </a:p>
        </p:txBody>
      </p:sp>
      <p:sp>
        <p:nvSpPr>
          <p:cNvPr id="68" name="CasellaDiTesto 67">
            <a:extLst>
              <a:ext uri="{FF2B5EF4-FFF2-40B4-BE49-F238E27FC236}">
                <a16:creationId xmlns:a16="http://schemas.microsoft.com/office/drawing/2014/main" id="{7D78C7B6-921E-0050-BE37-1C7980E810FD}"/>
              </a:ext>
            </a:extLst>
          </p:cNvPr>
          <p:cNvSpPr txBox="1"/>
          <p:nvPr/>
        </p:nvSpPr>
        <p:spPr>
          <a:xfrm>
            <a:off x="2305865" y="2387422"/>
            <a:ext cx="5356963" cy="253916"/>
          </a:xfrm>
          <a:prstGeom prst="rect">
            <a:avLst/>
          </a:prstGeom>
          <a:noFill/>
        </p:spPr>
        <p:txBody>
          <a:bodyPr wrap="square">
            <a:spAutoFit/>
          </a:bodyPr>
          <a:lstStyle/>
          <a:p>
            <a:r>
              <a:rPr lang="it-IT" sz="1050" i="1" dirty="0">
                <a:solidFill>
                  <a:schemeClr val="bg1">
                    <a:lumMod val="50000"/>
                  </a:schemeClr>
                </a:solidFill>
                <a:latin typeface="Encode Sans" pitchFamily="2" charset="0"/>
              </a:rPr>
              <a:t>Click </a:t>
            </a:r>
            <a:r>
              <a:rPr lang="it-IT" sz="1050" i="1" dirty="0" err="1">
                <a:solidFill>
                  <a:schemeClr val="bg1">
                    <a:lumMod val="50000"/>
                  </a:schemeClr>
                </a:solidFill>
                <a:latin typeface="Encode Sans" pitchFamily="2" charset="0"/>
              </a:rPr>
              <a:t>on“DURING</a:t>
            </a:r>
            <a:r>
              <a:rPr lang="it-IT" sz="1050" i="1" dirty="0">
                <a:solidFill>
                  <a:schemeClr val="bg1">
                    <a:lumMod val="50000"/>
                  </a:schemeClr>
                </a:solidFill>
                <a:latin typeface="Encode Sans" pitchFamily="2" charset="0"/>
              </a:rPr>
              <a:t>”</a:t>
            </a:r>
            <a:endParaRPr lang="it-IT" sz="1050" i="0" dirty="0">
              <a:solidFill>
                <a:schemeClr val="bg1">
                  <a:lumMod val="50000"/>
                </a:schemeClr>
              </a:solidFill>
              <a:latin typeface="Microsoft Sans Serif" panose="020B0604020202020204" pitchFamily="34" charset="0"/>
            </a:endParaRPr>
          </a:p>
        </p:txBody>
      </p:sp>
    </p:spTree>
    <p:custDataLst>
      <p:tags r:id="rId1"/>
    </p:custDataLst>
    <p:extLst>
      <p:ext uri="{BB962C8B-B14F-4D97-AF65-F5344CB8AC3E}">
        <p14:creationId xmlns:p14="http://schemas.microsoft.com/office/powerpoint/2010/main" val="1563706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2"/>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ctangle 3">
            <a:extLst>
              <a:ext uri="{FF2B5EF4-FFF2-40B4-BE49-F238E27FC236}">
                <a16:creationId xmlns:a16="http://schemas.microsoft.com/office/drawing/2014/main" id="{4FDA88C8-BD60-12B1-E9D9-AD9C4F308667}"/>
              </a:ext>
            </a:extLst>
          </p:cNvPr>
          <p:cNvSpPr/>
          <p:nvPr/>
        </p:nvSpPr>
        <p:spPr>
          <a:xfrm>
            <a:off x="2207664" y="1076690"/>
            <a:ext cx="8206299" cy="5160378"/>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7" name="TextBox 12">
            <a:extLst>
              <a:ext uri="{FF2B5EF4-FFF2-40B4-BE49-F238E27FC236}">
                <a16:creationId xmlns:a16="http://schemas.microsoft.com/office/drawing/2014/main" id="{33FF935E-755A-A394-6101-FE372AD65185}"/>
              </a:ext>
            </a:extLst>
          </p:cNvPr>
          <p:cNvSpPr txBox="1"/>
          <p:nvPr/>
        </p:nvSpPr>
        <p:spPr>
          <a:xfrm>
            <a:off x="9993049" y="1126062"/>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
        <p:nvSpPr>
          <p:cNvPr id="72" name="ZoneTexte 4">
            <a:extLst>
              <a:ext uri="{FF2B5EF4-FFF2-40B4-BE49-F238E27FC236}">
                <a16:creationId xmlns:a16="http://schemas.microsoft.com/office/drawing/2014/main" id="{6E57B98F-A7A2-1A3A-B0BB-5F295A892A6C}"/>
              </a:ext>
            </a:extLst>
          </p:cNvPr>
          <p:cNvSpPr txBox="1"/>
          <p:nvPr/>
        </p:nvSpPr>
        <p:spPr>
          <a:xfrm>
            <a:off x="2999086" y="1802724"/>
            <a:ext cx="2750285" cy="369332"/>
          </a:xfrm>
          <a:prstGeom prst="rect">
            <a:avLst/>
          </a:prstGeom>
          <a:noFill/>
        </p:spPr>
        <p:txBody>
          <a:bodyPr wrap="square" rtlCol="0">
            <a:spAutoFit/>
          </a:bodyPr>
          <a:lstStyle/>
          <a:p>
            <a:r>
              <a:rPr lang="fr-BE" b="1" dirty="0">
                <a:latin typeface="Encode Sans" pitchFamily="2" charset="0"/>
              </a:rPr>
              <a:t>Fleet meeting</a:t>
            </a:r>
            <a:endParaRPr lang="fr-BE" b="1" strike="sngStrike" dirty="0">
              <a:latin typeface="Encode Sans" pitchFamily="2" charset="0"/>
            </a:endParaRPr>
          </a:p>
        </p:txBody>
      </p:sp>
      <p:sp>
        <p:nvSpPr>
          <p:cNvPr id="75" name="ZoneTexte 5">
            <a:extLst>
              <a:ext uri="{FF2B5EF4-FFF2-40B4-BE49-F238E27FC236}">
                <a16:creationId xmlns:a16="http://schemas.microsoft.com/office/drawing/2014/main" id="{83226743-B680-C617-7D02-ECFCF12D7548}"/>
              </a:ext>
            </a:extLst>
          </p:cNvPr>
          <p:cNvSpPr txBox="1"/>
          <p:nvPr/>
        </p:nvSpPr>
        <p:spPr>
          <a:xfrm>
            <a:off x="2430375" y="2772525"/>
            <a:ext cx="7929127" cy="3323987"/>
          </a:xfrm>
          <a:prstGeom prst="rect">
            <a:avLst/>
          </a:prstGeom>
          <a:noFill/>
        </p:spPr>
        <p:txBody>
          <a:bodyPr wrap="square" rtlCol="0">
            <a:spAutoFit/>
          </a:bodyPr>
          <a:lstStyle/>
          <a:p>
            <a:pPr>
              <a:buClr>
                <a:schemeClr val="accent1">
                  <a:lumMod val="60000"/>
                  <a:lumOff val="40000"/>
                </a:schemeClr>
              </a:buClr>
            </a:pPr>
            <a:r>
              <a:rPr lang="en-US" sz="1400" b="1" dirty="0">
                <a:solidFill>
                  <a:srgbClr val="253880"/>
                </a:solidFill>
                <a:latin typeface="Encode Sans" pitchFamily="2" charset="0"/>
              </a:rPr>
              <a:t>DURING the customer appointment</a:t>
            </a:r>
            <a:r>
              <a:rPr lang="en-US" sz="1400" dirty="0">
                <a:latin typeface="Encode Sans" pitchFamily="2" charset="0"/>
              </a:rPr>
              <a:t>: </a:t>
            </a:r>
          </a:p>
          <a:p>
            <a:pPr marL="285750" indent="-285750">
              <a:buClr>
                <a:schemeClr val="accent1">
                  <a:lumMod val="60000"/>
                  <a:lumOff val="40000"/>
                </a:schemeClr>
              </a:buClr>
              <a:buFont typeface="Arial" panose="020B0604020202020204" pitchFamily="34" charset="0"/>
              <a:buChar char="•"/>
            </a:pPr>
            <a:r>
              <a:rPr lang="en-US" sz="1400" b="1" dirty="0">
                <a:solidFill>
                  <a:srgbClr val="253880"/>
                </a:solidFill>
                <a:latin typeface="Encode Sans" pitchFamily="2" charset="0"/>
              </a:rPr>
              <a:t>Check</a:t>
            </a:r>
            <a:r>
              <a:rPr lang="en-US" sz="1400" dirty="0">
                <a:latin typeface="Encode Sans" pitchFamily="2" charset="0"/>
              </a:rPr>
              <a:t> key company </a:t>
            </a:r>
            <a:r>
              <a:rPr lang="en-US" sz="1400" b="1" dirty="0">
                <a:solidFill>
                  <a:srgbClr val="253880"/>
                </a:solidFill>
                <a:latin typeface="Encode Sans" pitchFamily="2" charset="0"/>
              </a:rPr>
              <a:t>information</a:t>
            </a:r>
            <a:r>
              <a:rPr lang="en-US" sz="1400" dirty="0">
                <a:latin typeface="Encode Sans" pitchFamily="2" charset="0"/>
              </a:rPr>
              <a:t>: company financial situation, fleet status, future developments, mid-term strategy planning, etc.</a:t>
            </a:r>
          </a:p>
          <a:p>
            <a:pPr marL="285750" indent="-285750">
              <a:buClr>
                <a:schemeClr val="accent1">
                  <a:lumMod val="60000"/>
                  <a:lumOff val="40000"/>
                </a:schemeClr>
              </a:buClr>
              <a:buFont typeface="Arial" panose="020B0604020202020204" pitchFamily="34" charset="0"/>
              <a:buChar char="•"/>
            </a:pPr>
            <a:r>
              <a:rPr lang="en-US" sz="1400" b="1" dirty="0">
                <a:solidFill>
                  <a:srgbClr val="253880"/>
                </a:solidFill>
                <a:latin typeface="Encode Sans" pitchFamily="2" charset="0"/>
              </a:rPr>
              <a:t>Run through the fleet </a:t>
            </a:r>
            <a:r>
              <a:rPr lang="en-US" sz="1400" dirty="0">
                <a:latin typeface="Encode Sans" pitchFamily="2" charset="0"/>
              </a:rPr>
              <a:t>and identify vehicles that require action: upcoming </a:t>
            </a:r>
            <a:r>
              <a:rPr lang="en-US" sz="1400" b="1" dirty="0">
                <a:solidFill>
                  <a:srgbClr val="253880"/>
                </a:solidFill>
                <a:latin typeface="Encode Sans" pitchFamily="2" charset="0"/>
              </a:rPr>
              <a:t>renewals</a:t>
            </a:r>
            <a:r>
              <a:rPr lang="en-US" sz="1400" dirty="0">
                <a:latin typeface="Encode Sans" pitchFamily="2" charset="0"/>
              </a:rPr>
              <a:t>.</a:t>
            </a:r>
            <a:endParaRPr lang="en-US" sz="1400" b="1" dirty="0">
              <a:solidFill>
                <a:srgbClr val="253880"/>
              </a:solidFill>
              <a:latin typeface="Encode Sans" pitchFamily="2" charset="0"/>
            </a:endParaRP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Take stock of their vehicle </a:t>
            </a:r>
            <a:r>
              <a:rPr lang="en-US" sz="1400" b="1" dirty="0">
                <a:solidFill>
                  <a:srgbClr val="253880"/>
                </a:solidFill>
                <a:latin typeface="Encode Sans" pitchFamily="2" charset="0"/>
              </a:rPr>
              <a:t>selection criteria</a:t>
            </a:r>
            <a:r>
              <a:rPr lang="en-US" sz="1400" dirty="0">
                <a:latin typeface="Encode Sans" pitchFamily="2" charset="0"/>
              </a:rPr>
              <a:t>. </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Discuss their </a:t>
            </a:r>
            <a:r>
              <a:rPr lang="en-US" sz="1400" b="1" dirty="0">
                <a:solidFill>
                  <a:srgbClr val="253880"/>
                </a:solidFill>
                <a:latin typeface="Encode Sans" pitchFamily="2" charset="0"/>
              </a:rPr>
              <a:t>environmental ambitions</a:t>
            </a:r>
            <a:r>
              <a:rPr lang="en-US" sz="1400" dirty="0">
                <a:latin typeface="Encode Sans" pitchFamily="2" charset="0"/>
              </a:rPr>
              <a:t>.</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Make a joint decision on the </a:t>
            </a:r>
            <a:r>
              <a:rPr lang="en-US" sz="1400" b="1" dirty="0">
                <a:solidFill>
                  <a:srgbClr val="253880"/>
                </a:solidFill>
                <a:latin typeface="Encode Sans" pitchFamily="2" charset="0"/>
              </a:rPr>
              <a:t>actions</a:t>
            </a:r>
            <a:r>
              <a:rPr lang="en-US" sz="1400" dirty="0">
                <a:latin typeface="Encode Sans" pitchFamily="2" charset="0"/>
              </a:rPr>
              <a:t> to take and the </a:t>
            </a:r>
            <a:r>
              <a:rPr lang="en-US" sz="1400" b="1" dirty="0">
                <a:solidFill>
                  <a:srgbClr val="253880"/>
                </a:solidFill>
                <a:latin typeface="Encode Sans" pitchFamily="2" charset="0"/>
              </a:rPr>
              <a:t>next steps</a:t>
            </a:r>
            <a:r>
              <a:rPr lang="en-US" sz="1400" dirty="0">
                <a:latin typeface="Encode Sans" pitchFamily="2" charset="0"/>
              </a:rPr>
              <a:t>.</a:t>
            </a:r>
          </a:p>
          <a:p>
            <a:pPr>
              <a:buClr>
                <a:schemeClr val="accent1">
                  <a:lumMod val="60000"/>
                  <a:lumOff val="40000"/>
                </a:schemeClr>
              </a:buClr>
            </a:pPr>
            <a:endParaRPr lang="en-US" sz="1400" b="1" dirty="0">
              <a:solidFill>
                <a:srgbClr val="253880"/>
              </a:solidFill>
              <a:latin typeface="Encode Sans" pitchFamily="2" charset="0"/>
            </a:endParaRPr>
          </a:p>
          <a:p>
            <a:pPr>
              <a:buClr>
                <a:schemeClr val="accent1">
                  <a:lumMod val="60000"/>
                  <a:lumOff val="40000"/>
                </a:schemeClr>
              </a:buClr>
            </a:pPr>
            <a:r>
              <a:rPr lang="en-US" sz="1400" b="1" dirty="0">
                <a:solidFill>
                  <a:srgbClr val="253880"/>
                </a:solidFill>
                <a:latin typeface="Encode Sans" pitchFamily="2" charset="0"/>
              </a:rPr>
              <a:t>Sample questions to ask</a:t>
            </a:r>
            <a:r>
              <a:rPr lang="en-US" sz="1400" dirty="0">
                <a:latin typeface="Encode Sans" pitchFamily="2" charset="0"/>
              </a:rPr>
              <a:t>: </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Since the last time we spoke, have there been any </a:t>
            </a:r>
            <a:r>
              <a:rPr lang="en-US" sz="1400" b="1" dirty="0">
                <a:solidFill>
                  <a:srgbClr val="253880"/>
                </a:solidFill>
                <a:latin typeface="Encode Sans" pitchFamily="2" charset="0"/>
              </a:rPr>
              <a:t>major changes </a:t>
            </a:r>
            <a:r>
              <a:rPr lang="en-US" sz="1400" dirty="0">
                <a:latin typeface="Encode Sans" pitchFamily="2" charset="0"/>
              </a:rPr>
              <a:t>at your company, which </a:t>
            </a:r>
            <a:r>
              <a:rPr lang="en-US" sz="1400" b="1" dirty="0">
                <a:solidFill>
                  <a:srgbClr val="253880"/>
                </a:solidFill>
                <a:latin typeface="Encode Sans" pitchFamily="2" charset="0"/>
              </a:rPr>
              <a:t>affect</a:t>
            </a:r>
            <a:r>
              <a:rPr lang="en-US" sz="1400" dirty="0">
                <a:latin typeface="Encode Sans" pitchFamily="2" charset="0"/>
              </a:rPr>
              <a:t> your fleet?</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What </a:t>
            </a:r>
            <a:r>
              <a:rPr lang="en-US" sz="1400" b="1" dirty="0">
                <a:solidFill>
                  <a:srgbClr val="253880"/>
                </a:solidFill>
                <a:latin typeface="Encode Sans" pitchFamily="2" charset="0"/>
              </a:rPr>
              <a:t>feedback</a:t>
            </a:r>
            <a:r>
              <a:rPr lang="en-US" sz="1400" dirty="0">
                <a:latin typeface="Encode Sans" pitchFamily="2" charset="0"/>
              </a:rPr>
              <a:t> have you received from </a:t>
            </a:r>
            <a:r>
              <a:rPr lang="en-US" sz="1400" b="1" dirty="0">
                <a:solidFill>
                  <a:srgbClr val="253880"/>
                </a:solidFill>
                <a:latin typeface="Encode Sans" pitchFamily="2" charset="0"/>
              </a:rPr>
              <a:t>users</a:t>
            </a:r>
            <a:r>
              <a:rPr lang="en-US" sz="1400" dirty="0">
                <a:latin typeface="Encode Sans" pitchFamily="2" charset="0"/>
              </a:rPr>
              <a:t> on the vehicles provided and the services offered by our outlet?</a:t>
            </a:r>
          </a:p>
          <a:p>
            <a:pPr marL="285750" indent="-285750">
              <a:buClr>
                <a:schemeClr val="accent1">
                  <a:lumMod val="60000"/>
                  <a:lumOff val="40000"/>
                </a:schemeClr>
              </a:buClr>
              <a:buFont typeface="Arial" panose="020B0604020202020204" pitchFamily="34" charset="0"/>
              <a:buChar char="•"/>
            </a:pPr>
            <a:r>
              <a:rPr lang="en-US" sz="1400" dirty="0">
                <a:latin typeface="Encode Sans" pitchFamily="2" charset="0"/>
              </a:rPr>
              <a:t>Have there been any changes in your vehicle </a:t>
            </a:r>
            <a:r>
              <a:rPr lang="en-US" sz="1400" b="1" dirty="0">
                <a:solidFill>
                  <a:srgbClr val="253880"/>
                </a:solidFill>
                <a:latin typeface="Encode Sans" pitchFamily="2" charset="0"/>
              </a:rPr>
              <a:t>selection criteria </a:t>
            </a:r>
            <a:r>
              <a:rPr lang="en-US" sz="1400" dirty="0">
                <a:latin typeface="Encode Sans" pitchFamily="2" charset="0"/>
              </a:rPr>
              <a:t>(TCO, impact on the environment, image, fleet electrification, etc.)?</a:t>
            </a:r>
          </a:p>
        </p:txBody>
      </p:sp>
      <p:pic>
        <p:nvPicPr>
          <p:cNvPr id="77" name="Picture 8" descr="RÃ©sultat de recherche d'images pour &quot;icone agenda&quot;">
            <a:extLst>
              <a:ext uri="{FF2B5EF4-FFF2-40B4-BE49-F238E27FC236}">
                <a16:creationId xmlns:a16="http://schemas.microsoft.com/office/drawing/2014/main" id="{1CDBBE76-28B0-5D3C-C9F5-82FE4F79A5E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51617" y="1803022"/>
            <a:ext cx="315449" cy="315449"/>
          </a:xfrm>
          <a:prstGeom prst="rect">
            <a:avLst/>
          </a:prstGeom>
          <a:noFill/>
          <a:extLst>
            <a:ext uri="{909E8E84-426E-40DD-AFC4-6F175D3DCCD1}">
              <a14:hiddenFill xmlns:a14="http://schemas.microsoft.com/office/drawing/2010/main">
                <a:solidFill>
                  <a:srgbClr val="FFFFFF"/>
                </a:solidFill>
              </a14:hiddenFill>
            </a:ext>
          </a:extLst>
        </p:spPr>
      </p:pic>
      <p:sp>
        <p:nvSpPr>
          <p:cNvPr id="79" name="Bouton d'action : Informations 18">
            <a:hlinkClick r:id="" action="ppaction://noaction" highlightClick="1"/>
            <a:extLst>
              <a:ext uri="{FF2B5EF4-FFF2-40B4-BE49-F238E27FC236}">
                <a16:creationId xmlns:a16="http://schemas.microsoft.com/office/drawing/2014/main" id="{C52D0A4D-59ED-B1A3-5D26-7641B3B2ECF1}"/>
              </a:ext>
            </a:extLst>
          </p:cNvPr>
          <p:cNvSpPr/>
          <p:nvPr/>
        </p:nvSpPr>
        <p:spPr>
          <a:xfrm>
            <a:off x="6209528" y="1802724"/>
            <a:ext cx="506627" cy="369332"/>
          </a:xfrm>
          <a:prstGeom prst="actionButtonInformation">
            <a:avLst/>
          </a:prstGeom>
          <a:solidFill>
            <a:srgbClr val="D9D9D9"/>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a:t>
            </a:r>
          </a:p>
        </p:txBody>
      </p:sp>
      <p:sp>
        <p:nvSpPr>
          <p:cNvPr id="81" name="ZoneTexte 21">
            <a:extLst>
              <a:ext uri="{FF2B5EF4-FFF2-40B4-BE49-F238E27FC236}">
                <a16:creationId xmlns:a16="http://schemas.microsoft.com/office/drawing/2014/main" id="{3B07077B-BD7D-C04A-73E8-3C2CEC57BAB9}"/>
              </a:ext>
            </a:extLst>
          </p:cNvPr>
          <p:cNvSpPr txBox="1"/>
          <p:nvPr/>
        </p:nvSpPr>
        <p:spPr>
          <a:xfrm>
            <a:off x="6901505" y="1802724"/>
            <a:ext cx="952505" cy="307777"/>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400" dirty="0"/>
              <a:t>BEFORE</a:t>
            </a:r>
          </a:p>
        </p:txBody>
      </p:sp>
      <p:sp>
        <p:nvSpPr>
          <p:cNvPr id="83" name="ZoneTexte 23">
            <a:extLst>
              <a:ext uri="{FF2B5EF4-FFF2-40B4-BE49-F238E27FC236}">
                <a16:creationId xmlns:a16="http://schemas.microsoft.com/office/drawing/2014/main" id="{0962E9BA-AC77-9BD7-17C7-51CEBD47BE90}"/>
              </a:ext>
            </a:extLst>
          </p:cNvPr>
          <p:cNvSpPr txBox="1"/>
          <p:nvPr/>
        </p:nvSpPr>
        <p:spPr>
          <a:xfrm>
            <a:off x="7983224" y="1802724"/>
            <a:ext cx="1173724" cy="30777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sz="1400" dirty="0"/>
              <a:t>DURING</a:t>
            </a:r>
          </a:p>
        </p:txBody>
      </p:sp>
    </p:spTree>
    <p:custDataLst>
      <p:tags r:id="rId1"/>
    </p:custDataLst>
    <p:extLst>
      <p:ext uri="{BB962C8B-B14F-4D97-AF65-F5344CB8AC3E}">
        <p14:creationId xmlns:p14="http://schemas.microsoft.com/office/powerpoint/2010/main" val="1928094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1"/>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3">
            <a:extLst>
              <a:ext uri="{FF2B5EF4-FFF2-40B4-BE49-F238E27FC236}">
                <a16:creationId xmlns:a16="http://schemas.microsoft.com/office/drawing/2014/main" id="{CE5B296F-2A6F-6C08-7BC7-E7608787D849}"/>
              </a:ext>
            </a:extLst>
          </p:cNvPr>
          <p:cNvSpPr/>
          <p:nvPr/>
        </p:nvSpPr>
        <p:spPr>
          <a:xfrm>
            <a:off x="2374749" y="1596571"/>
            <a:ext cx="7649028" cy="4415655"/>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a:extLst>
              <a:ext uri="{FF2B5EF4-FFF2-40B4-BE49-F238E27FC236}">
                <a16:creationId xmlns:a16="http://schemas.microsoft.com/office/drawing/2014/main" id="{281F5748-C86B-B27E-F8CC-911AEC4725B3}"/>
              </a:ext>
            </a:extLst>
          </p:cNvPr>
          <p:cNvSpPr txBox="1"/>
          <p:nvPr/>
        </p:nvSpPr>
        <p:spPr>
          <a:xfrm>
            <a:off x="9602863" y="1645944"/>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
        <p:nvSpPr>
          <p:cNvPr id="24" name="ZoneTexte 7">
            <a:extLst>
              <a:ext uri="{FF2B5EF4-FFF2-40B4-BE49-F238E27FC236}">
                <a16:creationId xmlns:a16="http://schemas.microsoft.com/office/drawing/2014/main" id="{B11E8B41-2582-A5D7-A5FD-819B6AD1EAD0}"/>
              </a:ext>
            </a:extLst>
          </p:cNvPr>
          <p:cNvSpPr txBox="1"/>
          <p:nvPr/>
        </p:nvSpPr>
        <p:spPr>
          <a:xfrm>
            <a:off x="3040358" y="2095710"/>
            <a:ext cx="7258232" cy="369332"/>
          </a:xfrm>
          <a:prstGeom prst="rect">
            <a:avLst/>
          </a:prstGeom>
          <a:noFill/>
        </p:spPr>
        <p:txBody>
          <a:bodyPr wrap="square" rtlCol="0">
            <a:spAutoFit/>
          </a:bodyPr>
          <a:lstStyle/>
          <a:p>
            <a:r>
              <a:rPr lang="fr-BE" b="1" dirty="0" err="1">
                <a:latin typeface="Encode Sans" pitchFamily="2" charset="0"/>
              </a:rPr>
              <a:t>Outlet</a:t>
            </a:r>
            <a:r>
              <a:rPr lang="fr-BE" b="1" dirty="0">
                <a:latin typeface="Encode Sans" pitchFamily="2" charset="0"/>
              </a:rPr>
              <a:t> News</a:t>
            </a:r>
            <a:endParaRPr lang="fr-BE" b="1" strike="sngStrike" dirty="0">
              <a:latin typeface="Encode Sans" pitchFamily="2" charset="0"/>
            </a:endParaRPr>
          </a:p>
        </p:txBody>
      </p:sp>
      <p:sp>
        <p:nvSpPr>
          <p:cNvPr id="33" name="ZoneTexte 8">
            <a:extLst>
              <a:ext uri="{FF2B5EF4-FFF2-40B4-BE49-F238E27FC236}">
                <a16:creationId xmlns:a16="http://schemas.microsoft.com/office/drawing/2014/main" id="{1EFE5075-C11D-C9BB-CE61-89DCA68E6C98}"/>
              </a:ext>
            </a:extLst>
          </p:cNvPr>
          <p:cNvSpPr txBox="1"/>
          <p:nvPr/>
        </p:nvSpPr>
        <p:spPr>
          <a:xfrm>
            <a:off x="2654438" y="2515523"/>
            <a:ext cx="7258232" cy="3293209"/>
          </a:xfrm>
          <a:prstGeom prst="rect">
            <a:avLst/>
          </a:prstGeom>
          <a:noFill/>
        </p:spPr>
        <p:txBody>
          <a:bodyPr wrap="square" lIns="91440" tIns="45720" rIns="91440" bIns="45720" rtlCol="0" anchor="t">
            <a:spAutoFit/>
          </a:bodyPr>
          <a:lstStyle/>
          <a:p>
            <a:pPr marL="182245" indent="-182245">
              <a:buClr>
                <a:schemeClr val="accent1">
                  <a:lumMod val="60000"/>
                  <a:lumOff val="40000"/>
                </a:schemeClr>
              </a:buClr>
              <a:buFont typeface="Wingdings" panose="05000000000000000000" pitchFamily="2" charset="2"/>
              <a:buChar char="§"/>
            </a:pPr>
            <a:r>
              <a:rPr lang="en-US" sz="1600" dirty="0">
                <a:latin typeface="Encode Sans" pitchFamily="2" charset="0"/>
              </a:rPr>
              <a:t>Product launches, business and aftersales events, meetings with car body repairers, destocking, etc. are opportunities to spend time with your customers and </a:t>
            </a:r>
            <a:r>
              <a:rPr lang="en-US" sz="1600" b="1" dirty="0">
                <a:solidFill>
                  <a:srgbClr val="253880"/>
                </a:solidFill>
                <a:latin typeface="Encode Sans" pitchFamily="2" charset="0"/>
              </a:rPr>
              <a:t>forge links </a:t>
            </a:r>
            <a:r>
              <a:rPr lang="en-US" sz="1600" dirty="0">
                <a:latin typeface="Encode Sans" pitchFamily="2" charset="0"/>
              </a:rPr>
              <a:t>with them:</a:t>
            </a:r>
          </a:p>
          <a:p>
            <a:pPr marL="182245" indent="-182245">
              <a:buClr>
                <a:schemeClr val="accent1">
                  <a:lumMod val="60000"/>
                  <a:lumOff val="40000"/>
                </a:schemeClr>
              </a:buClr>
              <a:buFont typeface="Wingdings" panose="05000000000000000000" pitchFamily="2" charset="2"/>
              <a:buChar char="§"/>
            </a:pPr>
            <a:endParaRPr lang="fr-BE" sz="1600" dirty="0">
              <a:latin typeface="Encode Sans" pitchFamily="2" charset="0"/>
            </a:endParaRPr>
          </a:p>
          <a:p>
            <a:pPr marL="639445" lvl="1" indent="-182245">
              <a:buClr>
                <a:schemeClr val="accent1">
                  <a:lumMod val="60000"/>
                  <a:lumOff val="40000"/>
                </a:schemeClr>
              </a:buClr>
              <a:buFont typeface="Wingdings" panose="05000000000000000000" pitchFamily="2" charset="2"/>
              <a:buChar char="§"/>
            </a:pPr>
            <a:r>
              <a:rPr lang="en-US" sz="1600" b="1" dirty="0" err="1">
                <a:solidFill>
                  <a:srgbClr val="253880"/>
                </a:solidFill>
                <a:latin typeface="Encode Sans" pitchFamily="2" charset="0"/>
              </a:rPr>
              <a:t>Personalised</a:t>
            </a:r>
            <a:r>
              <a:rPr lang="en-US" sz="1600" b="1" dirty="0">
                <a:solidFill>
                  <a:srgbClr val="253880"/>
                </a:solidFill>
                <a:latin typeface="Encode Sans" pitchFamily="2" charset="0"/>
              </a:rPr>
              <a:t> invitations </a:t>
            </a:r>
            <a:r>
              <a:rPr lang="en-US" sz="1600" dirty="0">
                <a:latin typeface="Encode Sans" pitchFamily="2" charset="0"/>
              </a:rPr>
              <a:t>to your main customers to attend these events</a:t>
            </a:r>
          </a:p>
          <a:p>
            <a:pPr marL="639445" lvl="1" indent="-182245">
              <a:buClr>
                <a:schemeClr val="accent1">
                  <a:lumMod val="60000"/>
                  <a:lumOff val="40000"/>
                </a:schemeClr>
              </a:buClr>
              <a:buFont typeface="Wingdings" panose="05000000000000000000" pitchFamily="2" charset="2"/>
              <a:buChar char="§"/>
            </a:pPr>
            <a:endParaRPr lang="en-US" sz="1600" dirty="0">
              <a:latin typeface="Encode Sans" pitchFamily="2" charset="0"/>
            </a:endParaRPr>
          </a:p>
          <a:p>
            <a:pPr marL="639445" lvl="1" indent="-182245">
              <a:buClr>
                <a:schemeClr val="accent1">
                  <a:lumMod val="60000"/>
                  <a:lumOff val="40000"/>
                </a:schemeClr>
              </a:buClr>
              <a:buFont typeface="Wingdings" panose="05000000000000000000" pitchFamily="2" charset="2"/>
              <a:buChar char="§"/>
            </a:pPr>
            <a:r>
              <a:rPr lang="en-US" sz="1600" b="1" dirty="0">
                <a:solidFill>
                  <a:srgbClr val="253880"/>
                </a:solidFill>
                <a:latin typeface="Encode Sans" pitchFamily="2" charset="0"/>
              </a:rPr>
              <a:t>Pro days</a:t>
            </a:r>
            <a:r>
              <a:rPr lang="en-US" sz="1600" dirty="0">
                <a:latin typeface="Encode Sans" pitchFamily="2" charset="0"/>
              </a:rPr>
              <a:t>: targeting of invitations according to the topic covered, vehicles specifically converted for the trade in particular (catering, construction, etc.)</a:t>
            </a:r>
          </a:p>
          <a:p>
            <a:pPr marL="639445" lvl="1" indent="-182245">
              <a:buClr>
                <a:schemeClr val="accent1">
                  <a:lumMod val="60000"/>
                  <a:lumOff val="40000"/>
                </a:schemeClr>
              </a:buClr>
              <a:buFont typeface="Wingdings" panose="05000000000000000000" pitchFamily="2" charset="2"/>
              <a:buChar char="§"/>
            </a:pPr>
            <a:endParaRPr lang="en-US" sz="1600" dirty="0">
              <a:latin typeface="Encode Sans" pitchFamily="2" charset="0"/>
            </a:endParaRPr>
          </a:p>
          <a:p>
            <a:pPr marL="639445" lvl="1" indent="-182245">
              <a:buClr>
                <a:schemeClr val="accent1">
                  <a:lumMod val="60000"/>
                  <a:lumOff val="40000"/>
                </a:schemeClr>
              </a:buClr>
              <a:buFont typeface="Wingdings" panose="05000000000000000000" pitchFamily="2" charset="2"/>
              <a:buChar char="§"/>
            </a:pPr>
            <a:r>
              <a:rPr lang="en-US" sz="1600" b="1" dirty="0">
                <a:solidFill>
                  <a:srgbClr val="253880"/>
                </a:solidFill>
                <a:latin typeface="Encode Sans" pitchFamily="2" charset="0"/>
              </a:rPr>
              <a:t>Digital communication</a:t>
            </a:r>
            <a:r>
              <a:rPr lang="en-US" sz="1600" b="1" strike="sngStrike" dirty="0">
                <a:solidFill>
                  <a:srgbClr val="253880"/>
                </a:solidFill>
                <a:latin typeface="Encode Sans" pitchFamily="2" charset="0"/>
              </a:rPr>
              <a:t>s</a:t>
            </a:r>
            <a:r>
              <a:rPr lang="en-US" sz="1600" dirty="0">
                <a:latin typeface="Encode Sans" pitchFamily="2" charset="0"/>
              </a:rPr>
              <a:t>: through social media, by sharing Brand news.</a:t>
            </a:r>
            <a:endParaRPr lang="fr-FR" sz="1600" dirty="0">
              <a:latin typeface="Encode Sans" pitchFamily="2" charset="0"/>
            </a:endParaRPr>
          </a:p>
        </p:txBody>
      </p:sp>
      <p:pic>
        <p:nvPicPr>
          <p:cNvPr id="11" name="Picture 10" descr="RÃ©sultat de recherche d'images pour &quot;icone enveloppe&quot;">
            <a:extLst>
              <a:ext uri="{FF2B5EF4-FFF2-40B4-BE49-F238E27FC236}">
                <a16:creationId xmlns:a16="http://schemas.microsoft.com/office/drawing/2014/main" id="{055F3044-F769-28B6-066B-78D8F6EB30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7807" y="2070431"/>
            <a:ext cx="503087" cy="428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90885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8A3C7226-864C-4421-995D-E2A60AF2E4BC}"/>
              </a:ext>
            </a:extLst>
          </p:cNvPr>
          <p:cNvCxnSpPr>
            <a:cxnSpLocks/>
          </p:cNvCxnSpPr>
          <p:nvPr/>
        </p:nvCxnSpPr>
        <p:spPr>
          <a:xfrm>
            <a:off x="347206" y="3258522"/>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517B66B-0956-4D61-8CF5-479C27D6BB51}"/>
              </a:ext>
            </a:extLst>
          </p:cNvPr>
          <p:cNvGrpSpPr/>
          <p:nvPr/>
        </p:nvGrpSpPr>
        <p:grpSpPr>
          <a:xfrm>
            <a:off x="11637199" y="2806433"/>
            <a:ext cx="457200" cy="444500"/>
            <a:chOff x="11600255" y="1606338"/>
            <a:chExt cx="457200" cy="444500"/>
          </a:xfrm>
        </p:grpSpPr>
        <p:sp>
          <p:nvSpPr>
            <p:cNvPr id="12" name="Ellipse 107">
              <a:extLst>
                <a:ext uri="{FF2B5EF4-FFF2-40B4-BE49-F238E27FC236}">
                  <a16:creationId xmlns:a16="http://schemas.microsoft.com/office/drawing/2014/main" id="{9C5B0059-C528-4C4B-B22E-25537319FC93}"/>
                </a:ext>
              </a:extLst>
            </p:cNvPr>
            <p:cNvSpPr/>
            <p:nvPr/>
          </p:nvSpPr>
          <p:spPr bwMode="auto">
            <a:xfrm>
              <a:off x="11600255" y="1606338"/>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3" name="Picture 2" descr="RÃ©sultat de recherche d'images pour &quot;icone renouvellement&quot;">
              <a:extLst>
                <a:ext uri="{FF2B5EF4-FFF2-40B4-BE49-F238E27FC236}">
                  <a16:creationId xmlns:a16="http://schemas.microsoft.com/office/drawing/2014/main" id="{DACABF09-D76A-4FD1-BA3D-652D8F420C84}"/>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11654474" y="1661200"/>
              <a:ext cx="348473" cy="3484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9B00F9A-3B43-45C6-B9C5-20E8DDC3043C}"/>
              </a:ext>
            </a:extLst>
          </p:cNvPr>
          <p:cNvGrpSpPr/>
          <p:nvPr/>
        </p:nvGrpSpPr>
        <p:grpSpPr>
          <a:xfrm>
            <a:off x="125020" y="2806433"/>
            <a:ext cx="457200" cy="444500"/>
            <a:chOff x="780541" y="1470984"/>
            <a:chExt cx="457200" cy="444500"/>
          </a:xfrm>
        </p:grpSpPr>
        <p:sp>
          <p:nvSpPr>
            <p:cNvPr id="14" name="Ellipse 107">
              <a:extLst>
                <a:ext uri="{FF2B5EF4-FFF2-40B4-BE49-F238E27FC236}">
                  <a16:creationId xmlns:a16="http://schemas.microsoft.com/office/drawing/2014/main" id="{EF98B9EF-94AB-4106-80AE-113ABC0768BE}"/>
                </a:ext>
              </a:extLst>
            </p:cNvPr>
            <p:cNvSpPr/>
            <p:nvPr/>
          </p:nvSpPr>
          <p:spPr bwMode="auto">
            <a:xfrm>
              <a:off x="780541" y="1470984"/>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15" name="Image 112" descr="truck.png">
              <a:extLst>
                <a:ext uri="{FF2B5EF4-FFF2-40B4-BE49-F238E27FC236}">
                  <a16:creationId xmlns:a16="http://schemas.microsoft.com/office/drawing/2014/main" id="{C8C201EE-8686-424D-A99A-5D936DEC4DA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52786" y="1483399"/>
              <a:ext cx="355600" cy="355600"/>
            </a:xfrm>
            <a:prstGeom prst="rect">
              <a:avLst/>
            </a:prstGeom>
          </p:spPr>
        </p:pic>
      </p:grpSp>
      <p:cxnSp>
        <p:nvCxnSpPr>
          <p:cNvPr id="18" name="Straight Connector 17">
            <a:extLst>
              <a:ext uri="{FF2B5EF4-FFF2-40B4-BE49-F238E27FC236}">
                <a16:creationId xmlns:a16="http://schemas.microsoft.com/office/drawing/2014/main" id="{B62E8145-C183-48E8-8835-D4FB6A4C3730}"/>
              </a:ext>
            </a:extLst>
          </p:cNvPr>
          <p:cNvCxnSpPr>
            <a:cxnSpLocks/>
          </p:cNvCxnSpPr>
          <p:nvPr/>
        </p:nvCxnSpPr>
        <p:spPr>
          <a:xfrm>
            <a:off x="353620" y="2857571"/>
            <a:ext cx="0" cy="342224"/>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265E7E-6538-431C-842A-5D32D219890A}"/>
              </a:ext>
            </a:extLst>
          </p:cNvPr>
          <p:cNvCxnSpPr>
            <a:cxnSpLocks/>
            <a:stCxn id="12" idx="4"/>
          </p:cNvCxnSpPr>
          <p:nvPr/>
        </p:nvCxnSpPr>
        <p:spPr>
          <a:xfrm>
            <a:off x="11865799" y="3250933"/>
            <a:ext cx="6414" cy="563277"/>
          </a:xfrm>
          <a:prstGeom prst="line">
            <a:avLst/>
          </a:prstGeom>
          <a:ln>
            <a:solidFill>
              <a:srgbClr val="BFBFBF"/>
            </a:solidFill>
            <a:prstDash val="sysDash"/>
          </a:ln>
        </p:spPr>
        <p:style>
          <a:lnRef idx="1">
            <a:schemeClr val="accent1"/>
          </a:lnRef>
          <a:fillRef idx="0">
            <a:schemeClr val="accent1"/>
          </a:fillRef>
          <a:effectRef idx="0">
            <a:schemeClr val="accent1"/>
          </a:effectRef>
          <a:fontRef idx="minor">
            <a:schemeClr val="tx1"/>
          </a:fontRef>
        </p:style>
      </p:cxnSp>
      <p:cxnSp>
        <p:nvCxnSpPr>
          <p:cNvPr id="19" name="Connecteur droit 67">
            <a:extLst>
              <a:ext uri="{FF2B5EF4-FFF2-40B4-BE49-F238E27FC236}">
                <a16:creationId xmlns:a16="http://schemas.microsoft.com/office/drawing/2014/main" id="{0883A328-379C-46ED-8E14-53C54C2839FE}"/>
              </a:ext>
            </a:extLst>
          </p:cNvPr>
          <p:cNvCxnSpPr>
            <a:cxnSpLocks/>
          </p:cNvCxnSpPr>
          <p:nvPr/>
        </p:nvCxnSpPr>
        <p:spPr bwMode="auto">
          <a:xfrm flipV="1">
            <a:off x="1245222" y="2499212"/>
            <a:ext cx="0" cy="136914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84">
            <a:extLst>
              <a:ext uri="{FF2B5EF4-FFF2-40B4-BE49-F238E27FC236}">
                <a16:creationId xmlns:a16="http://schemas.microsoft.com/office/drawing/2014/main" id="{04DE5C7B-4B41-41AD-9E25-E25756018FC2}"/>
              </a:ext>
            </a:extLst>
          </p:cNvPr>
          <p:cNvCxnSpPr/>
          <p:nvPr/>
        </p:nvCxnSpPr>
        <p:spPr bwMode="auto">
          <a:xfrm flipV="1">
            <a:off x="4602887" y="1468854"/>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92">
            <a:extLst>
              <a:ext uri="{FF2B5EF4-FFF2-40B4-BE49-F238E27FC236}">
                <a16:creationId xmlns:a16="http://schemas.microsoft.com/office/drawing/2014/main" id="{40186FC9-7D37-41F2-B74D-3C75EF55F288}"/>
              </a:ext>
            </a:extLst>
          </p:cNvPr>
          <p:cNvCxnSpPr/>
          <p:nvPr/>
        </p:nvCxnSpPr>
        <p:spPr bwMode="auto">
          <a:xfrm flipV="1">
            <a:off x="1256284" y="143737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94">
            <a:extLst>
              <a:ext uri="{FF2B5EF4-FFF2-40B4-BE49-F238E27FC236}">
                <a16:creationId xmlns:a16="http://schemas.microsoft.com/office/drawing/2014/main" id="{159206AE-7EFD-4CA5-AB53-CDDE16F38056}"/>
              </a:ext>
            </a:extLst>
          </p:cNvPr>
          <p:cNvCxnSpPr/>
          <p:nvPr/>
        </p:nvCxnSpPr>
        <p:spPr bwMode="auto">
          <a:xfrm flipV="1">
            <a:off x="2868281" y="1431866"/>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95">
            <a:extLst>
              <a:ext uri="{FF2B5EF4-FFF2-40B4-BE49-F238E27FC236}">
                <a16:creationId xmlns:a16="http://schemas.microsoft.com/office/drawing/2014/main" id="{74FA7A7C-1708-415D-B5B0-42ED1F61DB65}"/>
              </a:ext>
            </a:extLst>
          </p:cNvPr>
          <p:cNvSpPr txBox="1"/>
          <p:nvPr/>
        </p:nvSpPr>
        <p:spPr>
          <a:xfrm rot="18833099">
            <a:off x="598622" y="1767021"/>
            <a:ext cx="1980029" cy="276999"/>
          </a:xfrm>
          <a:prstGeom prst="rect">
            <a:avLst/>
          </a:prstGeom>
          <a:noFill/>
        </p:spPr>
        <p:txBody>
          <a:bodyPr wrap="none" rtlCol="0">
            <a:spAutoFit/>
          </a:bodyPr>
          <a:lstStyle/>
          <a:p>
            <a:r>
              <a:rPr lang="fr-FR" sz="1200" dirty="0">
                <a:solidFill>
                  <a:srgbClr val="000000"/>
                </a:solidFill>
                <a:latin typeface="+mn-lt"/>
                <a:cs typeface="Lato Bold"/>
              </a:rPr>
              <a:t>DELIVERY FOLLOW-UP</a:t>
            </a:r>
          </a:p>
        </p:txBody>
      </p:sp>
      <p:sp>
        <p:nvSpPr>
          <p:cNvPr id="28" name="ZoneTexte 96">
            <a:extLst>
              <a:ext uri="{FF2B5EF4-FFF2-40B4-BE49-F238E27FC236}">
                <a16:creationId xmlns:a16="http://schemas.microsoft.com/office/drawing/2014/main" id="{E5E8D14F-AAEF-483F-A4D2-D8EF56F6B47B}"/>
              </a:ext>
            </a:extLst>
          </p:cNvPr>
          <p:cNvSpPr txBox="1"/>
          <p:nvPr/>
        </p:nvSpPr>
        <p:spPr>
          <a:xfrm rot="18829441">
            <a:off x="2364333" y="1492670"/>
            <a:ext cx="1913938" cy="461665"/>
          </a:xfrm>
          <a:prstGeom prst="rect">
            <a:avLst/>
          </a:prstGeom>
          <a:noFill/>
        </p:spPr>
        <p:txBody>
          <a:bodyPr wrap="square" rtlCol="0">
            <a:spAutoFit/>
          </a:bodyPr>
          <a:lstStyle/>
          <a:p>
            <a:r>
              <a:rPr lang="fr-FR" sz="1200" dirty="0">
                <a:solidFill>
                  <a:srgbClr val="000000"/>
                </a:solidFill>
                <a:cs typeface="Lato Bold"/>
              </a:rPr>
              <a:t>VEHICLE ANNIVERSARY DATE</a:t>
            </a:r>
            <a:endParaRPr lang="fr-FR" sz="1200" dirty="0">
              <a:solidFill>
                <a:srgbClr val="000000"/>
              </a:solidFill>
              <a:latin typeface="+mn-lt"/>
              <a:cs typeface="Lato Bold"/>
            </a:endParaRPr>
          </a:p>
        </p:txBody>
      </p:sp>
      <p:cxnSp>
        <p:nvCxnSpPr>
          <p:cNvPr id="29" name="Connecteur droit 97">
            <a:extLst>
              <a:ext uri="{FF2B5EF4-FFF2-40B4-BE49-F238E27FC236}">
                <a16:creationId xmlns:a16="http://schemas.microsoft.com/office/drawing/2014/main" id="{DB24024C-6674-4D5B-9057-7FE2ECF6BB93}"/>
              </a:ext>
            </a:extLst>
          </p:cNvPr>
          <p:cNvCxnSpPr/>
          <p:nvPr/>
        </p:nvCxnSpPr>
        <p:spPr bwMode="auto">
          <a:xfrm flipV="1">
            <a:off x="6438697" y="1448515"/>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ZoneTexte 98">
            <a:extLst>
              <a:ext uri="{FF2B5EF4-FFF2-40B4-BE49-F238E27FC236}">
                <a16:creationId xmlns:a16="http://schemas.microsoft.com/office/drawing/2014/main" id="{A42C00BC-9736-40AA-8777-894300B3B371}"/>
              </a:ext>
            </a:extLst>
          </p:cNvPr>
          <p:cNvSpPr txBox="1"/>
          <p:nvPr/>
        </p:nvSpPr>
        <p:spPr>
          <a:xfrm rot="18829441">
            <a:off x="4204545" y="1652008"/>
            <a:ext cx="1433783" cy="461665"/>
          </a:xfrm>
          <a:prstGeom prst="rect">
            <a:avLst/>
          </a:prstGeom>
          <a:noFill/>
        </p:spPr>
        <p:txBody>
          <a:bodyPr wrap="square" rtlCol="0">
            <a:spAutoFit/>
          </a:bodyPr>
          <a:lstStyle/>
          <a:p>
            <a:r>
              <a:rPr lang="fr-FR" sz="1200" dirty="0">
                <a:solidFill>
                  <a:srgbClr val="000000"/>
                </a:solidFill>
                <a:latin typeface="+mn-lt"/>
                <a:cs typeface="Lato Bold"/>
              </a:rPr>
              <a:t>AFTERSALES CONTACT</a:t>
            </a:r>
          </a:p>
        </p:txBody>
      </p:sp>
      <p:sp>
        <p:nvSpPr>
          <p:cNvPr id="31" name="Ellipse 101">
            <a:extLst>
              <a:ext uri="{FF2B5EF4-FFF2-40B4-BE49-F238E27FC236}">
                <a16:creationId xmlns:a16="http://schemas.microsoft.com/office/drawing/2014/main" id="{9875046A-0674-48F8-83CC-A614DDD85F55}"/>
              </a:ext>
            </a:extLst>
          </p:cNvPr>
          <p:cNvSpPr/>
          <p:nvPr/>
        </p:nvSpPr>
        <p:spPr bwMode="auto">
          <a:xfrm>
            <a:off x="2608643" y="2806433"/>
            <a:ext cx="457200" cy="444500"/>
          </a:xfrm>
          <a:prstGeom prst="ellipse">
            <a:avLst/>
          </a:prstGeom>
          <a:solidFill>
            <a:srgbClr val="FFFFFF"/>
          </a:solidFill>
          <a:ln w="9525" cap="flat" cmpd="sng" algn="ctr">
            <a:solidFill>
              <a:srgbClr val="EBEBE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sp>
        <p:nvSpPr>
          <p:cNvPr id="32" name="Ellipse 105">
            <a:extLst>
              <a:ext uri="{FF2B5EF4-FFF2-40B4-BE49-F238E27FC236}">
                <a16:creationId xmlns:a16="http://schemas.microsoft.com/office/drawing/2014/main" id="{0EDCACDB-291A-4DBC-ACB9-AEB14D8928B0}"/>
              </a:ext>
            </a:extLst>
          </p:cNvPr>
          <p:cNvSpPr/>
          <p:nvPr/>
        </p:nvSpPr>
        <p:spPr bwMode="auto">
          <a:xfrm>
            <a:off x="102863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cxnSp>
        <p:nvCxnSpPr>
          <p:cNvPr id="34" name="Connecteur droit 118">
            <a:extLst>
              <a:ext uri="{FF2B5EF4-FFF2-40B4-BE49-F238E27FC236}">
                <a16:creationId xmlns:a16="http://schemas.microsoft.com/office/drawing/2014/main" id="{2EA1C425-6415-4DEC-8EA9-8E55D7C6488A}"/>
              </a:ext>
            </a:extLst>
          </p:cNvPr>
          <p:cNvCxnSpPr/>
          <p:nvPr/>
        </p:nvCxnSpPr>
        <p:spPr bwMode="auto">
          <a:xfrm flipV="1">
            <a:off x="10651086" y="1581015"/>
            <a:ext cx="901700" cy="940906"/>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ZoneTexte 119">
            <a:extLst>
              <a:ext uri="{FF2B5EF4-FFF2-40B4-BE49-F238E27FC236}">
                <a16:creationId xmlns:a16="http://schemas.microsoft.com/office/drawing/2014/main" id="{BB210851-60D7-45B0-B555-D13A8EA205A1}"/>
              </a:ext>
            </a:extLst>
          </p:cNvPr>
          <p:cNvSpPr txBox="1"/>
          <p:nvPr/>
        </p:nvSpPr>
        <p:spPr>
          <a:xfrm rot="18829441">
            <a:off x="10211546" y="1613512"/>
            <a:ext cx="1531880" cy="461665"/>
          </a:xfrm>
          <a:prstGeom prst="rect">
            <a:avLst/>
          </a:prstGeom>
          <a:noFill/>
        </p:spPr>
        <p:txBody>
          <a:bodyPr wrap="square" rtlCol="0">
            <a:spAutoFit/>
          </a:bodyPr>
          <a:lstStyle/>
          <a:p>
            <a:r>
              <a:rPr lang="fr-FR" sz="1200" dirty="0">
                <a:solidFill>
                  <a:srgbClr val="000000"/>
                </a:solidFill>
                <a:latin typeface="+mn-lt"/>
                <a:cs typeface="Lato Bold"/>
              </a:rPr>
              <a:t>REPLACEMENT YEAR</a:t>
            </a:r>
          </a:p>
        </p:txBody>
      </p:sp>
      <p:sp>
        <p:nvSpPr>
          <p:cNvPr id="37" name="ZoneTexte 110">
            <a:extLst>
              <a:ext uri="{FF2B5EF4-FFF2-40B4-BE49-F238E27FC236}">
                <a16:creationId xmlns:a16="http://schemas.microsoft.com/office/drawing/2014/main" id="{DF56D92A-15E6-4385-AEEF-6E78EC3C67D5}"/>
              </a:ext>
            </a:extLst>
          </p:cNvPr>
          <p:cNvSpPr txBox="1"/>
          <p:nvPr/>
        </p:nvSpPr>
        <p:spPr>
          <a:xfrm rot="18829441">
            <a:off x="5944844" y="1866571"/>
            <a:ext cx="1633781" cy="276999"/>
          </a:xfrm>
          <a:prstGeom prst="rect">
            <a:avLst/>
          </a:prstGeom>
          <a:noFill/>
        </p:spPr>
        <p:txBody>
          <a:bodyPr wrap="none" rtlCol="0">
            <a:spAutoFit/>
          </a:bodyPr>
          <a:lstStyle/>
          <a:p>
            <a:r>
              <a:rPr lang="fr-FR" sz="1200" dirty="0">
                <a:solidFill>
                  <a:srgbClr val="000000"/>
                </a:solidFill>
                <a:latin typeface="+mn-lt"/>
                <a:cs typeface="Lato Bold"/>
              </a:rPr>
              <a:t>FLEET INVENTORY</a:t>
            </a:r>
          </a:p>
        </p:txBody>
      </p:sp>
      <p:cxnSp>
        <p:nvCxnSpPr>
          <p:cNvPr id="40" name="Connecteur droit 97">
            <a:extLst>
              <a:ext uri="{FF2B5EF4-FFF2-40B4-BE49-F238E27FC236}">
                <a16:creationId xmlns:a16="http://schemas.microsoft.com/office/drawing/2014/main" id="{C7E2B7A0-4F16-4631-BCA6-3930AFCB04E1}"/>
              </a:ext>
            </a:extLst>
          </p:cNvPr>
          <p:cNvCxnSpPr/>
          <p:nvPr/>
        </p:nvCxnSpPr>
        <p:spPr bwMode="auto">
          <a:xfrm flipV="1">
            <a:off x="8746037" y="1442779"/>
            <a:ext cx="1022350" cy="1066802"/>
          </a:xfrm>
          <a:prstGeom prst="line">
            <a:avLst/>
          </a:prstGeom>
          <a:solidFill>
            <a:srgbClr val="E0E0E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ZoneTexte 110">
            <a:extLst>
              <a:ext uri="{FF2B5EF4-FFF2-40B4-BE49-F238E27FC236}">
                <a16:creationId xmlns:a16="http://schemas.microsoft.com/office/drawing/2014/main" id="{58742F39-2866-4529-9C0C-06ED1735D88D}"/>
              </a:ext>
            </a:extLst>
          </p:cNvPr>
          <p:cNvSpPr txBox="1"/>
          <p:nvPr/>
        </p:nvSpPr>
        <p:spPr>
          <a:xfrm rot="18829441">
            <a:off x="8409017" y="1601922"/>
            <a:ext cx="1681017" cy="276999"/>
          </a:xfrm>
          <a:prstGeom prst="rect">
            <a:avLst/>
          </a:prstGeom>
          <a:noFill/>
        </p:spPr>
        <p:txBody>
          <a:bodyPr wrap="square" rtlCol="0">
            <a:spAutoFit/>
          </a:bodyPr>
          <a:lstStyle/>
          <a:p>
            <a:r>
              <a:rPr lang="fr-FR" sz="1200" dirty="0">
                <a:solidFill>
                  <a:srgbClr val="000000"/>
                </a:solidFill>
                <a:latin typeface="+mn-lt"/>
                <a:cs typeface="Lato Bold"/>
              </a:rPr>
              <a:t>OUTLET NEWS</a:t>
            </a:r>
          </a:p>
        </p:txBody>
      </p:sp>
      <p:pic>
        <p:nvPicPr>
          <p:cNvPr id="42" name="Picture 2" descr="RÃ©sultat de recherche d'images pour &quot;icone call center&quot;">
            <a:extLst>
              <a:ext uri="{FF2B5EF4-FFF2-40B4-BE49-F238E27FC236}">
                <a16:creationId xmlns:a16="http://schemas.microsoft.com/office/drawing/2014/main" id="{74D9FA72-FC81-4A20-B2CC-CAAE886FC3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130" y="2885179"/>
            <a:ext cx="287008" cy="28700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necteur droit 67">
            <a:extLst>
              <a:ext uri="{FF2B5EF4-FFF2-40B4-BE49-F238E27FC236}">
                <a16:creationId xmlns:a16="http://schemas.microsoft.com/office/drawing/2014/main" id="{F50DC4E8-024A-459A-AA37-D393D09A3B2A}"/>
              </a:ext>
            </a:extLst>
          </p:cNvPr>
          <p:cNvCxnSpPr>
            <a:cxnSpLocks/>
          </p:cNvCxnSpPr>
          <p:nvPr/>
        </p:nvCxnSpPr>
        <p:spPr bwMode="auto">
          <a:xfrm flipV="1">
            <a:off x="2871723" y="2547480"/>
            <a:ext cx="0" cy="195594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Ellipse 105">
            <a:extLst>
              <a:ext uri="{FF2B5EF4-FFF2-40B4-BE49-F238E27FC236}">
                <a16:creationId xmlns:a16="http://schemas.microsoft.com/office/drawing/2014/main" id="{CF0CCDCF-B59C-4A90-95BB-FD5066D8CE77}"/>
              </a:ext>
            </a:extLst>
          </p:cNvPr>
          <p:cNvSpPr/>
          <p:nvPr/>
        </p:nvSpPr>
        <p:spPr bwMode="auto">
          <a:xfrm>
            <a:off x="2641267"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3" name="Picture 4" descr="RÃ©sultat de recherche d'images pour &quot;icone anniversaire 1 an&quot;">
            <a:extLst>
              <a:ext uri="{FF2B5EF4-FFF2-40B4-BE49-F238E27FC236}">
                <a16:creationId xmlns:a16="http://schemas.microsoft.com/office/drawing/2014/main" id="{3BF7018C-8654-4D0A-9BAA-BB8F8991BE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9517" y="2887858"/>
            <a:ext cx="281650" cy="28165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Connecteur droit 67">
            <a:extLst>
              <a:ext uri="{FF2B5EF4-FFF2-40B4-BE49-F238E27FC236}">
                <a16:creationId xmlns:a16="http://schemas.microsoft.com/office/drawing/2014/main" id="{0432BFAB-FEEF-4987-9173-1505713604A4}"/>
              </a:ext>
            </a:extLst>
          </p:cNvPr>
          <p:cNvCxnSpPr>
            <a:cxnSpLocks/>
          </p:cNvCxnSpPr>
          <p:nvPr/>
        </p:nvCxnSpPr>
        <p:spPr bwMode="auto">
          <a:xfrm flipV="1">
            <a:off x="4609528" y="2530831"/>
            <a:ext cx="0" cy="1352202"/>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Ellipse 105">
            <a:extLst>
              <a:ext uri="{FF2B5EF4-FFF2-40B4-BE49-F238E27FC236}">
                <a16:creationId xmlns:a16="http://schemas.microsoft.com/office/drawing/2014/main" id="{503AFB64-C0A1-4EBD-B6AC-28DDB3BAE8B3}"/>
              </a:ext>
            </a:extLst>
          </p:cNvPr>
          <p:cNvSpPr/>
          <p:nvPr/>
        </p:nvSpPr>
        <p:spPr bwMode="auto">
          <a:xfrm>
            <a:off x="437907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4" name="Picture 6" descr="RÃ©sultat de recherche d'images pour &quot;outils icone&quot;">
            <a:extLst>
              <a:ext uri="{FF2B5EF4-FFF2-40B4-BE49-F238E27FC236}">
                <a16:creationId xmlns:a16="http://schemas.microsoft.com/office/drawing/2014/main" id="{B59F3FAE-CC8E-43FE-A9AF-009C118016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4990" y="2892357"/>
            <a:ext cx="281650" cy="272652"/>
          </a:xfrm>
          <a:prstGeom prst="rect">
            <a:avLst/>
          </a:prstGeom>
          <a:noFill/>
          <a:extLst>
            <a:ext uri="{909E8E84-426E-40DD-AFC4-6F175D3DCCD1}">
              <a14:hiddenFill xmlns:a14="http://schemas.microsoft.com/office/drawing/2010/main">
                <a:solidFill>
                  <a:srgbClr val="FFFFFF"/>
                </a:solidFill>
              </a14:hiddenFill>
            </a:ext>
          </a:extLst>
        </p:spPr>
      </p:pic>
      <p:cxnSp>
        <p:nvCxnSpPr>
          <p:cNvPr id="60" name="Connecteur droit 67">
            <a:extLst>
              <a:ext uri="{FF2B5EF4-FFF2-40B4-BE49-F238E27FC236}">
                <a16:creationId xmlns:a16="http://schemas.microsoft.com/office/drawing/2014/main" id="{DB38E5AE-5C58-4F69-9B91-2CF2A873E182}"/>
              </a:ext>
            </a:extLst>
          </p:cNvPr>
          <p:cNvCxnSpPr>
            <a:cxnSpLocks/>
          </p:cNvCxnSpPr>
          <p:nvPr/>
        </p:nvCxnSpPr>
        <p:spPr bwMode="auto">
          <a:xfrm flipV="1">
            <a:off x="6438697" y="2521922"/>
            <a:ext cx="0" cy="1869021"/>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Ellipse 105">
            <a:extLst>
              <a:ext uri="{FF2B5EF4-FFF2-40B4-BE49-F238E27FC236}">
                <a16:creationId xmlns:a16="http://schemas.microsoft.com/office/drawing/2014/main" id="{9E634628-A3E5-48F2-BDC4-4EAA553CF4DD}"/>
              </a:ext>
            </a:extLst>
          </p:cNvPr>
          <p:cNvSpPr/>
          <p:nvPr/>
        </p:nvSpPr>
        <p:spPr bwMode="auto">
          <a:xfrm>
            <a:off x="6208080"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6" name="Picture 8" descr="RÃ©sultat de recherche d'images pour &quot;icone agenda&quot;">
            <a:extLst>
              <a:ext uri="{FF2B5EF4-FFF2-40B4-BE49-F238E27FC236}">
                <a16:creationId xmlns:a16="http://schemas.microsoft.com/office/drawing/2014/main" id="{A01B144A-1B1A-43FA-96B0-5B30A072DD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0116" y="2870959"/>
            <a:ext cx="315449" cy="315449"/>
          </a:xfrm>
          <a:prstGeom prst="rect">
            <a:avLst/>
          </a:prstGeom>
          <a:noFill/>
          <a:extLst>
            <a:ext uri="{909E8E84-426E-40DD-AFC4-6F175D3DCCD1}">
              <a14:hiddenFill xmlns:a14="http://schemas.microsoft.com/office/drawing/2010/main">
                <a:solidFill>
                  <a:srgbClr val="FFFFFF"/>
                </a:solidFill>
              </a14:hiddenFill>
            </a:ext>
          </a:extLst>
        </p:spPr>
      </p:pic>
      <p:cxnSp>
        <p:nvCxnSpPr>
          <p:cNvPr id="64" name="Connecteur droit 67">
            <a:extLst>
              <a:ext uri="{FF2B5EF4-FFF2-40B4-BE49-F238E27FC236}">
                <a16:creationId xmlns:a16="http://schemas.microsoft.com/office/drawing/2014/main" id="{FB26B988-13FF-4BF1-A76F-854A7EA32559}"/>
              </a:ext>
            </a:extLst>
          </p:cNvPr>
          <p:cNvCxnSpPr>
            <a:cxnSpLocks/>
          </p:cNvCxnSpPr>
          <p:nvPr/>
        </p:nvCxnSpPr>
        <p:spPr bwMode="auto">
          <a:xfrm flipV="1">
            <a:off x="8751581" y="2515817"/>
            <a:ext cx="0" cy="1367216"/>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Ellipse 105">
            <a:extLst>
              <a:ext uri="{FF2B5EF4-FFF2-40B4-BE49-F238E27FC236}">
                <a16:creationId xmlns:a16="http://schemas.microsoft.com/office/drawing/2014/main" id="{6191DDA8-2D8A-4FF8-BEAA-27908461931B}"/>
              </a:ext>
            </a:extLst>
          </p:cNvPr>
          <p:cNvSpPr/>
          <p:nvPr/>
        </p:nvSpPr>
        <p:spPr bwMode="auto">
          <a:xfrm>
            <a:off x="8520964"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7" name="Picture 10" descr="RÃ©sultat de recherche d'images pour &quot;icone enveloppe&quot;">
            <a:extLst>
              <a:ext uri="{FF2B5EF4-FFF2-40B4-BE49-F238E27FC236}">
                <a16:creationId xmlns:a16="http://schemas.microsoft.com/office/drawing/2014/main" id="{7E5239BF-BAAB-41F0-BF08-C72093391A7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17677" y="2814565"/>
            <a:ext cx="503087" cy="428237"/>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Connecteur droit 67">
            <a:extLst>
              <a:ext uri="{FF2B5EF4-FFF2-40B4-BE49-F238E27FC236}">
                <a16:creationId xmlns:a16="http://schemas.microsoft.com/office/drawing/2014/main" id="{8E787E3B-0554-4EA4-9668-D9DFA78EDB9C}"/>
              </a:ext>
            </a:extLst>
          </p:cNvPr>
          <p:cNvCxnSpPr>
            <a:cxnSpLocks/>
          </p:cNvCxnSpPr>
          <p:nvPr/>
        </p:nvCxnSpPr>
        <p:spPr bwMode="auto">
          <a:xfrm flipV="1">
            <a:off x="10662529" y="2500560"/>
            <a:ext cx="0" cy="1530420"/>
          </a:xfrm>
          <a:prstGeom prst="line">
            <a:avLst/>
          </a:prstGeom>
          <a:solidFill>
            <a:srgbClr val="E0E0E0"/>
          </a:solidFill>
          <a:ln w="9525"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Ellipse 105">
            <a:extLst>
              <a:ext uri="{FF2B5EF4-FFF2-40B4-BE49-F238E27FC236}">
                <a16:creationId xmlns:a16="http://schemas.microsoft.com/office/drawing/2014/main" id="{F2937DF4-8E6A-4D5D-9724-2EA38993814D}"/>
              </a:ext>
            </a:extLst>
          </p:cNvPr>
          <p:cNvSpPr/>
          <p:nvPr/>
        </p:nvSpPr>
        <p:spPr bwMode="auto">
          <a:xfrm>
            <a:off x="10431912" y="2806433"/>
            <a:ext cx="457200" cy="444500"/>
          </a:xfrm>
          <a:prstGeom prst="ellipse">
            <a:avLst/>
          </a:prstGeom>
          <a:solidFill>
            <a:srgbClr val="FFFFFF"/>
          </a:solidFill>
          <a:ln w="9525" cap="flat" cmpd="sng" algn="ctr">
            <a:solidFill>
              <a:srgbClr val="D60B4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666666"/>
              </a:solidFill>
              <a:effectLst/>
              <a:uLnTx/>
              <a:uFillTx/>
            </a:endParaRPr>
          </a:p>
        </p:txBody>
      </p:sp>
      <p:pic>
        <p:nvPicPr>
          <p:cNvPr id="48" name="Image 7" descr="rugby-fan-with-an-encouraging-signal-with-word-go.png">
            <a:extLst>
              <a:ext uri="{FF2B5EF4-FFF2-40B4-BE49-F238E27FC236}">
                <a16:creationId xmlns:a16="http://schemas.microsoft.com/office/drawing/2014/main" id="{874A160E-164D-41A1-8E9C-B344779E76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3819" y="2863583"/>
            <a:ext cx="330200" cy="330200"/>
          </a:xfrm>
          <a:prstGeom prst="rect">
            <a:avLst/>
          </a:prstGeom>
        </p:spPr>
      </p:pic>
      <p:pic>
        <p:nvPicPr>
          <p:cNvPr id="4" name="Picture 3">
            <a:extLst>
              <a:ext uri="{FF2B5EF4-FFF2-40B4-BE49-F238E27FC236}">
                <a16:creationId xmlns:a16="http://schemas.microsoft.com/office/drawing/2014/main" id="{EEF2B3DD-BF45-48BF-97B4-0BC067AF00FC}"/>
              </a:ext>
            </a:extLst>
          </p:cNvPr>
          <p:cNvPicPr>
            <a:picLocks noChangeAspect="1"/>
          </p:cNvPicPr>
          <p:nvPr/>
        </p:nvPicPr>
        <p:blipFill rotWithShape="1">
          <a:blip r:embed="rId11"/>
          <a:srcRect l="6526" b="32173"/>
          <a:stretch/>
        </p:blipFill>
        <p:spPr>
          <a:xfrm>
            <a:off x="206790" y="3636397"/>
            <a:ext cx="11693077" cy="2600671"/>
          </a:xfrm>
          <a:prstGeom prst="rect">
            <a:avLst/>
          </a:prstGeom>
        </p:spPr>
      </p:pic>
      <p:sp>
        <p:nvSpPr>
          <p:cNvPr id="3" name="Sous-titre 2">
            <a:extLst>
              <a:ext uri="{FF2B5EF4-FFF2-40B4-BE49-F238E27FC236}">
                <a16:creationId xmlns:a16="http://schemas.microsoft.com/office/drawing/2014/main" id="{38EB1336-894A-4A4B-9282-3BA4BBA25958}"/>
              </a:ext>
            </a:extLst>
          </p:cNvPr>
          <p:cNvSpPr txBox="1">
            <a:spLocks/>
          </p:cNvSpPr>
          <p:nvPr/>
        </p:nvSpPr>
        <p:spPr>
          <a:xfrm>
            <a:off x="3184617" y="5280529"/>
            <a:ext cx="5908249" cy="46815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i="1" dirty="0">
                <a:solidFill>
                  <a:schemeClr val="bg1"/>
                </a:solidFill>
              </a:rPr>
              <a:t>Click the icon for each contact opportunity for further details</a:t>
            </a:r>
            <a:endParaRPr lang="fr-FR" sz="1600" b="1" i="1" dirty="0">
              <a:solidFill>
                <a:schemeClr val="bg1"/>
              </a:solidFill>
            </a:endParaRPr>
          </a:p>
        </p:txBody>
      </p:sp>
      <p:sp>
        <p:nvSpPr>
          <p:cNvPr id="10" name="Title 1">
            <a:extLst>
              <a:ext uri="{FF2B5EF4-FFF2-40B4-BE49-F238E27FC236}">
                <a16:creationId xmlns:a16="http://schemas.microsoft.com/office/drawing/2014/main" id="{330D19EA-3DEB-3B94-21F4-6F98C6A772D2}"/>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What retention actions should be taken?</a:t>
            </a:r>
            <a:endParaRPr lang="fr-FR" b="1" dirty="0">
              <a:latin typeface="Encode Sans" pitchFamily="2" charset="0"/>
            </a:endParaRPr>
          </a:p>
        </p:txBody>
      </p:sp>
      <p:sp>
        <p:nvSpPr>
          <p:cNvPr id="17" name="TextBox 16">
            <a:extLst>
              <a:ext uri="{FF2B5EF4-FFF2-40B4-BE49-F238E27FC236}">
                <a16:creationId xmlns:a16="http://schemas.microsoft.com/office/drawing/2014/main" id="{6B2B747B-DC90-C6FB-F46B-3F48409F6D05}"/>
              </a:ext>
            </a:extLst>
          </p:cNvPr>
          <p:cNvSpPr txBox="1"/>
          <p:nvPr/>
        </p:nvSpPr>
        <p:spPr>
          <a:xfrm>
            <a:off x="8123716" y="85405"/>
            <a:ext cx="3927490" cy="523220"/>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05 – IMPLEMENTING YOUR RETENTION STRATEGY</a:t>
            </a:r>
            <a:endParaRPr lang="fr-FR" dirty="0"/>
          </a:p>
        </p:txBody>
      </p:sp>
      <p:sp>
        <p:nvSpPr>
          <p:cNvPr id="49" name="Rettangolo 48">
            <a:extLst>
              <a:ext uri="{FF2B5EF4-FFF2-40B4-BE49-F238E27FC236}">
                <a16:creationId xmlns:a16="http://schemas.microsoft.com/office/drawing/2014/main" id="{1123FCFD-B115-C963-BE65-E7610362B4D7}"/>
              </a:ext>
            </a:extLst>
          </p:cNvPr>
          <p:cNvSpPr/>
          <p:nvPr/>
        </p:nvSpPr>
        <p:spPr>
          <a:xfrm>
            <a:off x="0" y="870100"/>
            <a:ext cx="12192000" cy="5376136"/>
          </a:xfrm>
          <a:prstGeom prst="rect">
            <a:avLst/>
          </a:prstGeom>
          <a:solidFill>
            <a:schemeClr val="tx1">
              <a:lumMod val="75000"/>
              <a:lumOff val="25000"/>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ctangle 3">
            <a:extLst>
              <a:ext uri="{FF2B5EF4-FFF2-40B4-BE49-F238E27FC236}">
                <a16:creationId xmlns:a16="http://schemas.microsoft.com/office/drawing/2014/main" id="{CE5B296F-2A6F-6C08-7BC7-E7608787D849}"/>
              </a:ext>
            </a:extLst>
          </p:cNvPr>
          <p:cNvSpPr/>
          <p:nvPr/>
        </p:nvSpPr>
        <p:spPr>
          <a:xfrm>
            <a:off x="2803551" y="2453652"/>
            <a:ext cx="6752664" cy="2906849"/>
          </a:xfrm>
          <a:prstGeom prst="rect">
            <a:avLst/>
          </a:prstGeom>
          <a:solidFill>
            <a:schemeClr val="bg1"/>
          </a:solidFill>
          <a:ln w="38100">
            <a:solidFill>
              <a:srgbClr val="2437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a:extLst>
              <a:ext uri="{FF2B5EF4-FFF2-40B4-BE49-F238E27FC236}">
                <a16:creationId xmlns:a16="http://schemas.microsoft.com/office/drawing/2014/main" id="{281F5748-C86B-B27E-F8CC-911AEC4725B3}"/>
              </a:ext>
            </a:extLst>
          </p:cNvPr>
          <p:cNvSpPr txBox="1"/>
          <p:nvPr/>
        </p:nvSpPr>
        <p:spPr>
          <a:xfrm>
            <a:off x="9135301" y="2503025"/>
            <a:ext cx="406400" cy="375585"/>
          </a:xfrm>
          <a:prstGeom prst="rect">
            <a:avLst/>
          </a:prstGeom>
          <a:noFill/>
        </p:spPr>
        <p:txBody>
          <a:bodyPr wrap="square" rtlCol="0">
            <a:spAutoFit/>
          </a:bodyPr>
          <a:lstStyle/>
          <a:p>
            <a:r>
              <a:rPr lang="fr-BE" b="1" dirty="0">
                <a:solidFill>
                  <a:srgbClr val="243782"/>
                </a:solidFill>
              </a:rPr>
              <a:t>X</a:t>
            </a:r>
            <a:endParaRPr lang="en-US" b="1" dirty="0">
              <a:solidFill>
                <a:srgbClr val="243782"/>
              </a:solidFill>
            </a:endParaRPr>
          </a:p>
        </p:txBody>
      </p:sp>
      <p:sp>
        <p:nvSpPr>
          <p:cNvPr id="24" name="ZoneTexte 7">
            <a:extLst>
              <a:ext uri="{FF2B5EF4-FFF2-40B4-BE49-F238E27FC236}">
                <a16:creationId xmlns:a16="http://schemas.microsoft.com/office/drawing/2014/main" id="{B11E8B41-2582-A5D7-A5FD-819B6AD1EAD0}"/>
              </a:ext>
            </a:extLst>
          </p:cNvPr>
          <p:cNvSpPr txBox="1"/>
          <p:nvPr/>
        </p:nvSpPr>
        <p:spPr>
          <a:xfrm>
            <a:off x="3475198" y="2952791"/>
            <a:ext cx="7258232" cy="369332"/>
          </a:xfrm>
          <a:prstGeom prst="rect">
            <a:avLst/>
          </a:prstGeom>
          <a:noFill/>
        </p:spPr>
        <p:txBody>
          <a:bodyPr wrap="square" rtlCol="0">
            <a:spAutoFit/>
          </a:bodyPr>
          <a:lstStyle/>
          <a:p>
            <a:r>
              <a:rPr lang="fr-BE" b="1" dirty="0" err="1">
                <a:latin typeface="Encode Sans" pitchFamily="2" charset="0"/>
              </a:rPr>
              <a:t>Renewal</a:t>
            </a:r>
            <a:r>
              <a:rPr lang="fr-BE" b="1" dirty="0">
                <a:latin typeface="Encode Sans" pitchFamily="2" charset="0"/>
              </a:rPr>
              <a:t> </a:t>
            </a:r>
            <a:r>
              <a:rPr lang="fr-BE" b="1" dirty="0" err="1">
                <a:latin typeface="Encode Sans" pitchFamily="2" charset="0"/>
              </a:rPr>
              <a:t>year</a:t>
            </a:r>
            <a:endParaRPr lang="fr-BE" b="1" dirty="0">
              <a:latin typeface="Encode Sans" pitchFamily="2" charset="0"/>
            </a:endParaRPr>
          </a:p>
        </p:txBody>
      </p:sp>
      <p:sp>
        <p:nvSpPr>
          <p:cNvPr id="33" name="ZoneTexte 8">
            <a:extLst>
              <a:ext uri="{FF2B5EF4-FFF2-40B4-BE49-F238E27FC236}">
                <a16:creationId xmlns:a16="http://schemas.microsoft.com/office/drawing/2014/main" id="{1EFE5075-C11D-C9BB-CE61-89DCA68E6C98}"/>
              </a:ext>
            </a:extLst>
          </p:cNvPr>
          <p:cNvSpPr txBox="1"/>
          <p:nvPr/>
        </p:nvSpPr>
        <p:spPr>
          <a:xfrm>
            <a:off x="3193548" y="4125992"/>
            <a:ext cx="5815585" cy="584775"/>
          </a:xfrm>
          <a:prstGeom prst="rect">
            <a:avLst/>
          </a:prstGeom>
          <a:noFill/>
        </p:spPr>
        <p:txBody>
          <a:bodyPr wrap="square" lIns="91440" tIns="45720" rIns="91440" bIns="45720" rtlCol="0" anchor="t">
            <a:spAutoFit/>
          </a:bodyPr>
          <a:lstStyle/>
          <a:p>
            <a:pPr marL="182245" indent="-182245">
              <a:buClr>
                <a:schemeClr val="accent1">
                  <a:lumMod val="60000"/>
                  <a:lumOff val="40000"/>
                </a:schemeClr>
              </a:buClr>
              <a:buFont typeface="Wingdings" panose="05000000000000000000" pitchFamily="2" charset="2"/>
              <a:buChar char="§"/>
            </a:pPr>
            <a:r>
              <a:rPr lang="en-US" sz="1600" dirty="0">
                <a:latin typeface="Encode Sans" pitchFamily="2" charset="0"/>
              </a:rPr>
              <a:t>Always get back in touch with your customers </a:t>
            </a:r>
            <a:r>
              <a:rPr lang="en-US" sz="1600" b="1" dirty="0">
                <a:solidFill>
                  <a:srgbClr val="253880"/>
                </a:solidFill>
                <a:latin typeface="Encode Sans" pitchFamily="2" charset="0"/>
              </a:rPr>
              <a:t>6 months </a:t>
            </a:r>
            <a:r>
              <a:rPr lang="en-US" sz="1600" dirty="0">
                <a:latin typeface="Encode Sans" pitchFamily="2" charset="0"/>
              </a:rPr>
              <a:t>before their contract is due to expire. </a:t>
            </a:r>
            <a:endParaRPr lang="fr-BE" sz="1600" dirty="0">
              <a:latin typeface="Encode Sans" pitchFamily="2" charset="0"/>
            </a:endParaRPr>
          </a:p>
        </p:txBody>
      </p:sp>
      <p:pic>
        <p:nvPicPr>
          <p:cNvPr id="6" name="Image 7" descr="rugby-fan-with-an-encouraging-signal-with-word-go.png">
            <a:extLst>
              <a:ext uri="{FF2B5EF4-FFF2-40B4-BE49-F238E27FC236}">
                <a16:creationId xmlns:a16="http://schemas.microsoft.com/office/drawing/2014/main" id="{52F1E84E-36FE-62E2-A6F6-E052D593AC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45993" y="2959954"/>
            <a:ext cx="330200" cy="330200"/>
          </a:xfrm>
          <a:prstGeom prst="rect">
            <a:avLst/>
          </a:prstGeom>
        </p:spPr>
      </p:pic>
    </p:spTree>
    <p:custDataLst>
      <p:tags r:id="rId1"/>
    </p:custDataLst>
    <p:extLst>
      <p:ext uri="{BB962C8B-B14F-4D97-AF65-F5344CB8AC3E}">
        <p14:creationId xmlns:p14="http://schemas.microsoft.com/office/powerpoint/2010/main" val="3232799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18D004-1787-4F20-BDBA-D57197622058}"/>
              </a:ext>
            </a:extLst>
          </p:cNvPr>
          <p:cNvSpPr txBox="1"/>
          <p:nvPr/>
        </p:nvSpPr>
        <p:spPr>
          <a:xfrm>
            <a:off x="3264720"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268BD8-771D-472C-B0E9-0A07FBD5F5DE}"/>
              </a:ext>
            </a:extLst>
          </p:cNvPr>
          <p:cNvSpPr txBox="1"/>
          <p:nvPr/>
        </p:nvSpPr>
        <p:spPr>
          <a:xfrm>
            <a:off x="3264720" y="1627254"/>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4720" y="2424210"/>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7C87350-8996-4929-AC8C-F525B0ADCC4C}"/>
              </a:ext>
            </a:extLst>
          </p:cNvPr>
          <p:cNvSpPr txBox="1"/>
          <p:nvPr/>
        </p:nvSpPr>
        <p:spPr>
          <a:xfrm>
            <a:off x="3264720" y="3998067"/>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14277"/>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52" name="Image 51">
            <a:extLst>
              <a:ext uri="{FF2B5EF4-FFF2-40B4-BE49-F238E27FC236}">
                <a16:creationId xmlns:a16="http://schemas.microsoft.com/office/drawing/2014/main" id="{A20F72F5-AB28-9A4E-AE60-96DD46E45C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53" name="Image 52">
            <a:extLst>
              <a:ext uri="{FF2B5EF4-FFF2-40B4-BE49-F238E27FC236}">
                <a16:creationId xmlns:a16="http://schemas.microsoft.com/office/drawing/2014/main" id="{F7606702-6AF1-A94D-90F2-66B4D13C91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55" name="Picture 2" descr="Le renouvellement du bail commercial">
            <a:extLst>
              <a:ext uri="{FF2B5EF4-FFF2-40B4-BE49-F238E27FC236}">
                <a16:creationId xmlns:a16="http://schemas.microsoft.com/office/drawing/2014/main" id="{05A6E340-409C-FE47-89F2-A8234D3502C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E0AD0532-AC4E-A1A2-BC4C-FCF6A06AFDDD}"/>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7" name="TextBox 11">
            <a:extLst>
              <a:ext uri="{FF2B5EF4-FFF2-40B4-BE49-F238E27FC236}">
                <a16:creationId xmlns:a16="http://schemas.microsoft.com/office/drawing/2014/main" id="{3B6166E5-F079-AD9E-4365-CCBB42107CD2}"/>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p>
        </p:txBody>
      </p:sp>
      <p:sp>
        <p:nvSpPr>
          <p:cNvPr id="9" name="TextBox 17">
            <a:extLst>
              <a:ext uri="{FF2B5EF4-FFF2-40B4-BE49-F238E27FC236}">
                <a16:creationId xmlns:a16="http://schemas.microsoft.com/office/drawing/2014/main" id="{95D2656C-F8BF-9090-8DDE-F7BF31701D62}"/>
              </a:ext>
            </a:extLst>
          </p:cNvPr>
          <p:cNvSpPr txBox="1"/>
          <p:nvPr/>
        </p:nvSpPr>
        <p:spPr>
          <a:xfrm>
            <a:off x="4078815" y="1750364"/>
            <a:ext cx="5564931" cy="307777"/>
          </a:xfrm>
          <a:prstGeom prst="rect">
            <a:avLst/>
          </a:prstGeom>
          <a:noFill/>
        </p:spPr>
        <p:txBody>
          <a:bodyPr wrap="square">
            <a:spAutoFit/>
          </a:bodyPr>
          <a:lstStyle/>
          <a:p>
            <a:r>
              <a:rPr lang="en-US" sz="1400" b="1" dirty="0">
                <a:solidFill>
                  <a:schemeClr val="bg1"/>
                </a:solidFill>
              </a:rPr>
              <a:t>The global offer at the heart of the retention process</a:t>
            </a:r>
            <a:endParaRPr lang="fr-FR" sz="1400" b="1" dirty="0">
              <a:solidFill>
                <a:schemeClr val="bg1"/>
              </a:solidFill>
            </a:endParaRPr>
          </a:p>
        </p:txBody>
      </p:sp>
      <p:sp>
        <p:nvSpPr>
          <p:cNvPr id="13" name="TextBox 27">
            <a:extLst>
              <a:ext uri="{FF2B5EF4-FFF2-40B4-BE49-F238E27FC236}">
                <a16:creationId xmlns:a16="http://schemas.microsoft.com/office/drawing/2014/main" id="{3F999255-9386-36F4-58B1-59C53242FBD9}"/>
              </a:ext>
            </a:extLst>
          </p:cNvPr>
          <p:cNvSpPr txBox="1"/>
          <p:nvPr/>
        </p:nvSpPr>
        <p:spPr>
          <a:xfrm>
            <a:off x="4078815" y="5722537"/>
            <a:ext cx="5564931" cy="307777"/>
          </a:xfrm>
          <a:prstGeom prst="rect">
            <a:avLst/>
          </a:prstGeom>
          <a:noFill/>
        </p:spPr>
        <p:txBody>
          <a:bodyPr wrap="square">
            <a:spAutoFit/>
          </a:bodyPr>
          <a:lstStyle/>
          <a:p>
            <a:r>
              <a:rPr lang="fr-FR" sz="1400" b="1" dirty="0">
                <a:solidFill>
                  <a:schemeClr val="bg1"/>
                </a:solidFill>
              </a:rPr>
              <a:t>Learning </a:t>
            </a:r>
            <a:r>
              <a:rPr lang="fr-FR" sz="1400" b="1" dirty="0" err="1">
                <a:solidFill>
                  <a:schemeClr val="bg1"/>
                </a:solidFill>
              </a:rPr>
              <a:t>assessment</a:t>
            </a:r>
            <a:endParaRPr lang="fr-FR" sz="1400" b="1" dirty="0">
              <a:solidFill>
                <a:schemeClr val="bg1"/>
              </a:solidFill>
            </a:endParaRPr>
          </a:p>
        </p:txBody>
      </p:sp>
      <p:sp>
        <p:nvSpPr>
          <p:cNvPr id="20" name="TextBox 22">
            <a:extLst>
              <a:ext uri="{FF2B5EF4-FFF2-40B4-BE49-F238E27FC236}">
                <a16:creationId xmlns:a16="http://schemas.microsoft.com/office/drawing/2014/main" id="{550DBE17-A308-2E42-8A59-E9FDB5EAB60D}"/>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p>
        </p:txBody>
      </p:sp>
      <p:sp>
        <p:nvSpPr>
          <p:cNvPr id="25" name="TextBox 30">
            <a:extLst>
              <a:ext uri="{FF2B5EF4-FFF2-40B4-BE49-F238E27FC236}">
                <a16:creationId xmlns:a16="http://schemas.microsoft.com/office/drawing/2014/main" id="{CCE76DE5-ED2A-E9A4-739D-D13F926A3728}"/>
              </a:ext>
            </a:extLst>
          </p:cNvPr>
          <p:cNvSpPr txBox="1"/>
          <p:nvPr/>
        </p:nvSpPr>
        <p:spPr>
          <a:xfrm>
            <a:off x="4050741" y="4911255"/>
            <a:ext cx="5564931" cy="307777"/>
          </a:xfrm>
          <a:prstGeom prst="rect">
            <a:avLst/>
          </a:prstGeom>
          <a:noFill/>
        </p:spPr>
        <p:txBody>
          <a:bodyPr wrap="square">
            <a:spAutoFit/>
          </a:bodyPr>
          <a:lstStyle/>
          <a:p>
            <a:r>
              <a:rPr lang="fr-FR" sz="1400" b="1" dirty="0">
                <a:solidFill>
                  <a:schemeClr val="bg1"/>
                </a:solidFill>
              </a:rPr>
              <a:t>Conclusion</a:t>
            </a:r>
          </a:p>
        </p:txBody>
      </p:sp>
      <p:sp>
        <p:nvSpPr>
          <p:cNvPr id="29" name="TextBox 22">
            <a:extLst>
              <a:ext uri="{FF2B5EF4-FFF2-40B4-BE49-F238E27FC236}">
                <a16:creationId xmlns:a16="http://schemas.microsoft.com/office/drawing/2014/main" id="{D3AA6465-705E-2F38-272B-18F3B1E90EE8}"/>
              </a:ext>
            </a:extLst>
          </p:cNvPr>
          <p:cNvSpPr txBox="1"/>
          <p:nvPr/>
        </p:nvSpPr>
        <p:spPr>
          <a:xfrm>
            <a:off x="4074801" y="4107656"/>
            <a:ext cx="5564931" cy="307777"/>
          </a:xfrm>
          <a:prstGeom prst="rect">
            <a:avLst/>
          </a:prstGeom>
          <a:noFill/>
        </p:spPr>
        <p:txBody>
          <a:bodyPr wrap="square">
            <a:spAutoFit/>
          </a:bodyPr>
          <a:lstStyle/>
          <a:p>
            <a:r>
              <a:rPr lang="fr-FR" sz="1400" b="1" dirty="0" err="1">
                <a:solidFill>
                  <a:schemeClr val="bg1"/>
                </a:solidFill>
              </a:rPr>
              <a:t>Implementing</a:t>
            </a:r>
            <a:r>
              <a:rPr lang="fr-FR" sz="1400" b="1" dirty="0">
                <a:solidFill>
                  <a:schemeClr val="bg1"/>
                </a:solidFill>
              </a:rPr>
              <a:t> </a:t>
            </a:r>
            <a:r>
              <a:rPr lang="fr-FR" sz="1400" b="1" dirty="0" err="1">
                <a:solidFill>
                  <a:schemeClr val="bg1"/>
                </a:solidFill>
              </a:rPr>
              <a:t>your</a:t>
            </a:r>
            <a:r>
              <a:rPr lang="fr-FR" sz="1400" b="1" dirty="0">
                <a:solidFill>
                  <a:schemeClr val="bg1"/>
                </a:solidFill>
              </a:rPr>
              <a:t> </a:t>
            </a:r>
            <a:r>
              <a:rPr lang="fr-FR" sz="1400" b="1" dirty="0" err="1">
                <a:solidFill>
                  <a:schemeClr val="bg1"/>
                </a:solidFill>
              </a:rPr>
              <a:t>retention</a:t>
            </a:r>
            <a:r>
              <a:rPr lang="fr-FR" sz="1400" b="1" dirty="0">
                <a:solidFill>
                  <a:schemeClr val="bg1"/>
                </a:solidFill>
              </a:rPr>
              <a:t> </a:t>
            </a:r>
            <a:r>
              <a:rPr lang="fr-FR" sz="1400" b="1" dirty="0" err="1">
                <a:solidFill>
                  <a:schemeClr val="bg1"/>
                </a:solidFill>
              </a:rPr>
              <a:t>strategy</a:t>
            </a:r>
            <a:endParaRPr lang="fr-FR" sz="1400" b="1" dirty="0">
              <a:solidFill>
                <a:schemeClr val="bg1"/>
              </a:solidFill>
            </a:endParaRPr>
          </a:p>
        </p:txBody>
      </p:sp>
      <p:sp>
        <p:nvSpPr>
          <p:cNvPr id="33" name="TextBox 30">
            <a:extLst>
              <a:ext uri="{FF2B5EF4-FFF2-40B4-BE49-F238E27FC236}">
                <a16:creationId xmlns:a16="http://schemas.microsoft.com/office/drawing/2014/main" id="{23987D70-564B-DC9D-FC29-3419789ECCD0}"/>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p>
        </p:txBody>
      </p:sp>
    </p:spTree>
    <p:custDataLst>
      <p:tags r:id="rId1"/>
    </p:custDataLst>
    <p:extLst>
      <p:ext uri="{BB962C8B-B14F-4D97-AF65-F5344CB8AC3E}">
        <p14:creationId xmlns:p14="http://schemas.microsoft.com/office/powerpoint/2010/main" val="1923934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22EB23-584C-E44E-AECA-D26D1E7D69D2}"/>
              </a:ext>
            </a:extLst>
          </p:cNvPr>
          <p:cNvSpPr/>
          <p:nvPr/>
        </p:nvSpPr>
        <p:spPr>
          <a:xfrm>
            <a:off x="5253318" y="1743934"/>
            <a:ext cx="6613562" cy="3754874"/>
          </a:xfrm>
          <a:prstGeom prst="rect">
            <a:avLst/>
          </a:prstGeom>
        </p:spPr>
        <p:txBody>
          <a:bodyPr wrap="square" lIns="91440" tIns="45720" rIns="91440" bIns="45720" anchor="t">
            <a:spAutoFit/>
          </a:bodyPr>
          <a:lstStyle/>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In B2B, you are selling more than a product or service, you sell a </a:t>
            </a:r>
            <a:r>
              <a:rPr lang="fr-FR" sz="1400" b="1" dirty="0">
                <a:solidFill>
                  <a:srgbClr val="253880"/>
                </a:solidFill>
                <a:latin typeface="Encode Sans" pitchFamily="2" charset="0"/>
              </a:rPr>
              <a:t>global </a:t>
            </a:r>
            <a:r>
              <a:rPr lang="fr-FR" sz="1400" b="1" dirty="0" err="1">
                <a:solidFill>
                  <a:srgbClr val="253880"/>
                </a:solidFill>
                <a:latin typeface="Encode Sans" pitchFamily="2" charset="0"/>
              </a:rPr>
              <a:t>mobility</a:t>
            </a:r>
            <a:r>
              <a:rPr lang="fr-FR" sz="1400" b="1" dirty="0">
                <a:solidFill>
                  <a:srgbClr val="253880"/>
                </a:solidFill>
                <a:latin typeface="Encode Sans" pitchFamily="2" charset="0"/>
              </a:rPr>
              <a:t> solution</a:t>
            </a:r>
            <a:r>
              <a:rPr lang="en-US" sz="1400" dirty="0">
                <a:latin typeface="Encode Sans" pitchFamily="2" charset="0"/>
              </a:rPr>
              <a:t>, for which you will establish a </a:t>
            </a:r>
            <a:r>
              <a:rPr lang="en-US" sz="1400" b="1" dirty="0">
                <a:solidFill>
                  <a:srgbClr val="253880"/>
                </a:solidFill>
                <a:latin typeface="Encode Sans" pitchFamily="2" charset="0"/>
              </a:rPr>
              <a:t>long-term relationship</a:t>
            </a:r>
          </a:p>
          <a:p>
            <a:pPr marL="285750" indent="-285750" algn="just">
              <a:buClr>
                <a:schemeClr val="accent1">
                  <a:lumMod val="60000"/>
                  <a:lumOff val="40000"/>
                </a:schemeClr>
              </a:buClr>
              <a:buFont typeface="Arial" panose="020B0604020202020204" pitchFamily="34" charset="0"/>
              <a:buChar char="•"/>
            </a:pPr>
            <a:endParaRPr lang="fr-FR" sz="1400" b="1"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A </a:t>
            </a:r>
            <a:r>
              <a:rPr lang="en-US" sz="1400" b="1" dirty="0">
                <a:solidFill>
                  <a:srgbClr val="253880"/>
                </a:solidFill>
                <a:latin typeface="Encode Sans" pitchFamily="2" charset="0"/>
              </a:rPr>
              <a:t>methodical analysis of your customer portfolio </a:t>
            </a:r>
            <a:r>
              <a:rPr lang="en-US" sz="1400" dirty="0">
                <a:latin typeface="Encode Sans" pitchFamily="2" charset="0"/>
              </a:rPr>
              <a:t>helps you focus your efforts on your priorities</a:t>
            </a: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Take advantage of every </a:t>
            </a:r>
            <a:r>
              <a:rPr lang="en-US" sz="1400" b="1" dirty="0">
                <a:solidFill>
                  <a:srgbClr val="253880"/>
                </a:solidFill>
                <a:latin typeface="Encode Sans" pitchFamily="2" charset="0"/>
              </a:rPr>
              <a:t>opportunity</a:t>
            </a:r>
            <a:r>
              <a:rPr lang="en-US" sz="1400" dirty="0">
                <a:latin typeface="Encode Sans" pitchFamily="2" charset="0"/>
              </a:rPr>
              <a:t> to keep in </a:t>
            </a:r>
            <a:r>
              <a:rPr lang="en-US" sz="1400" b="1" dirty="0">
                <a:solidFill>
                  <a:srgbClr val="253880"/>
                </a:solidFill>
                <a:latin typeface="Encode Sans" pitchFamily="2" charset="0"/>
              </a:rPr>
              <a:t>touch</a:t>
            </a:r>
            <a:r>
              <a:rPr lang="en-US" sz="1400" dirty="0">
                <a:latin typeface="Encode Sans" pitchFamily="2" charset="0"/>
              </a:rPr>
              <a:t> with the customer (new model, business day, news, fleet meeting, electrification, operational lease contract amendment, etc.)</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At each </a:t>
            </a:r>
            <a:r>
              <a:rPr lang="en-US" sz="1400" b="1" dirty="0">
                <a:solidFill>
                  <a:srgbClr val="253880"/>
                </a:solidFill>
                <a:latin typeface="Encode Sans" pitchFamily="2" charset="0"/>
              </a:rPr>
              <a:t>fleet meeting</a:t>
            </a:r>
            <a:r>
              <a:rPr lang="en-US" sz="1400" dirty="0">
                <a:latin typeface="Encode Sans" pitchFamily="2" charset="0"/>
              </a:rPr>
              <a:t>, never forget the importance of the needs analysis and of the customer database </a:t>
            </a:r>
            <a:r>
              <a:rPr lang="en-US" sz="1400" b="1" dirty="0">
                <a:solidFill>
                  <a:srgbClr val="253880"/>
                </a:solidFill>
                <a:latin typeface="Encode Sans" pitchFamily="2" charset="0"/>
              </a:rPr>
              <a:t>update</a:t>
            </a:r>
            <a:r>
              <a:rPr lang="en-US" sz="1400" dirty="0">
                <a:latin typeface="Encode Sans" pitchFamily="2" charset="0"/>
              </a:rPr>
              <a:t> (list of items to be dealt with + calendar alert)</a:t>
            </a: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Note and take advantage of all </a:t>
            </a:r>
            <a:r>
              <a:rPr lang="en-US" sz="1400" b="1" dirty="0">
                <a:solidFill>
                  <a:srgbClr val="253880"/>
                </a:solidFill>
                <a:latin typeface="Encode Sans" pitchFamily="2" charset="0"/>
              </a:rPr>
              <a:t>details</a:t>
            </a:r>
            <a:r>
              <a:rPr lang="en-US" sz="1400" dirty="0">
                <a:latin typeface="Encode Sans" pitchFamily="2" charset="0"/>
              </a:rPr>
              <a:t> provided by the customer</a:t>
            </a: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endParaRPr lang="fr-FR" sz="1400" dirty="0">
              <a:latin typeface="Encode Sans" pitchFamily="2" charset="0"/>
            </a:endParaRPr>
          </a:p>
          <a:p>
            <a:pPr marL="285750" indent="-285750" algn="just">
              <a:buClr>
                <a:schemeClr val="accent1">
                  <a:lumMod val="60000"/>
                  <a:lumOff val="40000"/>
                </a:schemeClr>
              </a:buClr>
              <a:buFont typeface="Arial" panose="020B0604020202020204" pitchFamily="34" charset="0"/>
              <a:buChar char="•"/>
            </a:pPr>
            <a:r>
              <a:rPr lang="en-US" sz="1400" dirty="0">
                <a:latin typeface="Encode Sans" pitchFamily="2" charset="0"/>
              </a:rPr>
              <a:t>Include every information item in a </a:t>
            </a:r>
            <a:r>
              <a:rPr lang="en-US" sz="1400" b="1" dirty="0">
                <a:solidFill>
                  <a:srgbClr val="253880"/>
                </a:solidFill>
                <a:latin typeface="Encode Sans" pitchFamily="2" charset="0"/>
              </a:rPr>
              <a:t>report</a:t>
            </a:r>
            <a:r>
              <a:rPr lang="en-US" sz="1400" dirty="0">
                <a:latin typeface="Encode Sans" pitchFamily="2" charset="0"/>
              </a:rPr>
              <a:t> in the customer database.</a:t>
            </a:r>
            <a:endParaRPr lang="fr-FR" sz="1400" dirty="0">
              <a:latin typeface="Encode Sans" pitchFamily="2" charset="0"/>
            </a:endParaRPr>
          </a:p>
        </p:txBody>
      </p:sp>
      <p:pic>
        <p:nvPicPr>
          <p:cNvPr id="5" name="Picture 2" descr="Remember&amp;amp;quot; : les mémoires vivent | Région Normandie">
            <a:extLst>
              <a:ext uri="{FF2B5EF4-FFF2-40B4-BE49-F238E27FC236}">
                <a16:creationId xmlns:a16="http://schemas.microsoft.com/office/drawing/2014/main" id="{D09361A7-C285-4E80-9158-1F045FC4CD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83" r="28815"/>
          <a:stretch/>
        </p:blipFill>
        <p:spPr bwMode="auto">
          <a:xfrm>
            <a:off x="43017" y="1743934"/>
            <a:ext cx="4987510" cy="388563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E962CEEF-225D-6433-BCE9-992746D966CB}"/>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Takeaways</a:t>
            </a:r>
            <a:endParaRPr lang="fr-FR" b="1" dirty="0">
              <a:latin typeface="Encode Sans" pitchFamily="2" charset="0"/>
            </a:endParaRPr>
          </a:p>
        </p:txBody>
      </p:sp>
      <p:sp>
        <p:nvSpPr>
          <p:cNvPr id="11" name="TextBox 16">
            <a:extLst>
              <a:ext uri="{FF2B5EF4-FFF2-40B4-BE49-F238E27FC236}">
                <a16:creationId xmlns:a16="http://schemas.microsoft.com/office/drawing/2014/main" id="{F31F136B-A5F3-B8BA-C12C-A66B86690A90}"/>
              </a:ext>
            </a:extLst>
          </p:cNvPr>
          <p:cNvSpPr txBox="1"/>
          <p:nvPr/>
        </p:nvSpPr>
        <p:spPr>
          <a:xfrm>
            <a:off x="8123716" y="85405"/>
            <a:ext cx="3927490" cy="307777"/>
          </a:xfrm>
          <a:prstGeom prst="rect">
            <a:avLst/>
          </a:prstGeom>
          <a:noFill/>
        </p:spPr>
        <p:txBody>
          <a:bodyPr wrap="square" lIns="18000" rIns="18000" rtlCol="0">
            <a:spAutoFit/>
          </a:bodyPr>
          <a:lstStyle>
            <a:defPPr>
              <a:defRPr lang="fr-FR"/>
            </a:defPPr>
            <a:lvl1pPr algn="r">
              <a:defRPr sz="1400" b="1">
                <a:latin typeface="Encode Sans" pitchFamily="2" charset="0"/>
              </a:defRPr>
            </a:lvl1pPr>
          </a:lstStyle>
          <a:p>
            <a:r>
              <a:rPr lang="en-US" dirty="0"/>
              <a:t>06 – CONCLUSION</a:t>
            </a:r>
            <a:endParaRPr lang="fr-FR" dirty="0"/>
          </a:p>
        </p:txBody>
      </p:sp>
    </p:spTree>
    <p:custDataLst>
      <p:tags r:id="rId1"/>
    </p:custDataLst>
    <p:extLst>
      <p:ext uri="{BB962C8B-B14F-4D97-AF65-F5344CB8AC3E}">
        <p14:creationId xmlns:p14="http://schemas.microsoft.com/office/powerpoint/2010/main" val="19879761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75AA99-2A24-4C69-BBDB-FA8C9F561A98}"/>
              </a:ext>
            </a:extLst>
          </p:cNvPr>
          <p:cNvSpPr/>
          <p:nvPr/>
        </p:nvSpPr>
        <p:spPr>
          <a:xfrm>
            <a:off x="3264720" y="775843"/>
            <a:ext cx="7166904" cy="71348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18D004-1787-4F20-BDBA-D57197622058}"/>
              </a:ext>
            </a:extLst>
          </p:cNvPr>
          <p:cNvSpPr txBox="1"/>
          <p:nvPr/>
        </p:nvSpPr>
        <p:spPr>
          <a:xfrm>
            <a:off x="3264720" y="868828"/>
            <a:ext cx="814095" cy="523220"/>
          </a:xfrm>
          <a:prstGeom prst="rect">
            <a:avLst/>
          </a:prstGeom>
          <a:noFill/>
        </p:spPr>
        <p:txBody>
          <a:bodyPr wrap="square">
            <a:spAutoFit/>
          </a:bodyPr>
          <a:lstStyle/>
          <a:p>
            <a:pPr algn="ctr"/>
            <a:r>
              <a:rPr lang="fr-BE" sz="2800" b="1">
                <a:solidFill>
                  <a:schemeClr val="bg1"/>
                </a:solidFill>
              </a:rPr>
              <a:t>01</a:t>
            </a:r>
            <a:r>
              <a:rPr lang="fr-BE" sz="1600">
                <a:solidFill>
                  <a:schemeClr val="bg1"/>
                </a:solidFill>
              </a:rPr>
              <a:t> </a:t>
            </a:r>
            <a:endParaRPr lang="en-US" sz="1600">
              <a:solidFill>
                <a:schemeClr val="bg1"/>
              </a:solidFill>
            </a:endParaRPr>
          </a:p>
        </p:txBody>
      </p:sp>
      <p:pic>
        <p:nvPicPr>
          <p:cNvPr id="16" name="Picture 15">
            <a:extLst>
              <a:ext uri="{FF2B5EF4-FFF2-40B4-BE49-F238E27FC236}">
                <a16:creationId xmlns:a16="http://schemas.microsoft.com/office/drawing/2014/main" id="{3CED7683-4FEE-4B72-B839-30C1CBB95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891" y="1579578"/>
            <a:ext cx="983304" cy="655536"/>
          </a:xfrm>
          <a:prstGeom prst="rect">
            <a:avLst/>
          </a:prstGeom>
        </p:spPr>
      </p:pic>
      <p:sp>
        <p:nvSpPr>
          <p:cNvPr id="17" name="Rectangle 16">
            <a:extLst>
              <a:ext uri="{FF2B5EF4-FFF2-40B4-BE49-F238E27FC236}">
                <a16:creationId xmlns:a16="http://schemas.microsoft.com/office/drawing/2014/main" id="{140C9246-9D74-40BE-9516-4E3C4FF32F7E}"/>
              </a:ext>
            </a:extLst>
          </p:cNvPr>
          <p:cNvSpPr/>
          <p:nvPr/>
        </p:nvSpPr>
        <p:spPr>
          <a:xfrm>
            <a:off x="3264720" y="1553934"/>
            <a:ext cx="7166904" cy="724807"/>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1268BD8-771D-472C-B0E9-0A07FBD5F5DE}"/>
              </a:ext>
            </a:extLst>
          </p:cNvPr>
          <p:cNvSpPr txBox="1"/>
          <p:nvPr/>
        </p:nvSpPr>
        <p:spPr>
          <a:xfrm>
            <a:off x="3264720" y="1627254"/>
            <a:ext cx="814095" cy="523220"/>
          </a:xfrm>
          <a:prstGeom prst="rect">
            <a:avLst/>
          </a:prstGeom>
          <a:noFill/>
        </p:spPr>
        <p:txBody>
          <a:bodyPr wrap="square">
            <a:spAutoFit/>
          </a:bodyPr>
          <a:lstStyle/>
          <a:p>
            <a:pPr algn="ctr"/>
            <a:r>
              <a:rPr lang="fr-BE" sz="2800" b="1" dirty="0">
                <a:solidFill>
                  <a:schemeClr val="bg1"/>
                </a:solidFill>
              </a:rPr>
              <a:t>02</a:t>
            </a:r>
            <a:r>
              <a:rPr lang="fr-BE" sz="1600" dirty="0">
                <a:solidFill>
                  <a:schemeClr val="bg1"/>
                </a:solidFill>
              </a:rPr>
              <a:t> </a:t>
            </a:r>
            <a:endParaRPr lang="en-US" sz="1600" dirty="0">
              <a:solidFill>
                <a:schemeClr val="bg1"/>
              </a:solidFill>
            </a:endParaRPr>
          </a:p>
        </p:txBody>
      </p:sp>
      <p:pic>
        <p:nvPicPr>
          <p:cNvPr id="21" name="Picture 20" descr="A picture containing text&#10;&#10;Description automatically generated">
            <a:extLst>
              <a:ext uri="{FF2B5EF4-FFF2-40B4-BE49-F238E27FC236}">
                <a16:creationId xmlns:a16="http://schemas.microsoft.com/office/drawing/2014/main" id="{01A347C2-134F-4BBF-88AC-AC4BB1BBC2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12" r="28650"/>
          <a:stretch/>
        </p:blipFill>
        <p:spPr>
          <a:xfrm>
            <a:off x="2057352" y="798304"/>
            <a:ext cx="983304" cy="653899"/>
          </a:xfrm>
          <a:prstGeom prst="rect">
            <a:avLst/>
          </a:prstGeom>
        </p:spPr>
      </p:pic>
      <p:sp>
        <p:nvSpPr>
          <p:cNvPr id="22" name="Rectangle 21">
            <a:extLst>
              <a:ext uri="{FF2B5EF4-FFF2-40B4-BE49-F238E27FC236}">
                <a16:creationId xmlns:a16="http://schemas.microsoft.com/office/drawing/2014/main" id="{6B977447-5FB3-41AF-9496-00F1DB3C7B11}"/>
              </a:ext>
            </a:extLst>
          </p:cNvPr>
          <p:cNvSpPr/>
          <p:nvPr/>
        </p:nvSpPr>
        <p:spPr>
          <a:xfrm>
            <a:off x="3264720" y="2341057"/>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797524-75C6-4624-ADBA-47B65DE641B4}"/>
              </a:ext>
            </a:extLst>
          </p:cNvPr>
          <p:cNvSpPr txBox="1"/>
          <p:nvPr/>
        </p:nvSpPr>
        <p:spPr>
          <a:xfrm>
            <a:off x="3264720" y="2424210"/>
            <a:ext cx="814095" cy="523220"/>
          </a:xfrm>
          <a:prstGeom prst="rect">
            <a:avLst/>
          </a:prstGeom>
          <a:noFill/>
        </p:spPr>
        <p:txBody>
          <a:bodyPr wrap="square">
            <a:spAutoFit/>
          </a:bodyPr>
          <a:lstStyle/>
          <a:p>
            <a:pPr algn="ctr"/>
            <a:r>
              <a:rPr lang="fr-BE" sz="2800" b="1" dirty="0">
                <a:solidFill>
                  <a:schemeClr val="bg1"/>
                </a:solidFill>
              </a:rPr>
              <a:t>03</a:t>
            </a:r>
            <a:r>
              <a:rPr lang="fr-BE" sz="1600" dirty="0">
                <a:solidFill>
                  <a:schemeClr val="bg1"/>
                </a:solidFill>
              </a:rPr>
              <a:t> </a:t>
            </a:r>
            <a:endParaRPr lang="en-US" sz="1600" dirty="0">
              <a:solidFill>
                <a:schemeClr val="bg1"/>
              </a:solidFill>
            </a:endParaRPr>
          </a:p>
        </p:txBody>
      </p:sp>
      <p:sp>
        <p:nvSpPr>
          <p:cNvPr id="27" name="Rectangle 26">
            <a:extLst>
              <a:ext uri="{FF2B5EF4-FFF2-40B4-BE49-F238E27FC236}">
                <a16:creationId xmlns:a16="http://schemas.microsoft.com/office/drawing/2014/main" id="{5CA59071-45A2-4C44-BC94-F4DC0E8271F1}"/>
              </a:ext>
            </a:extLst>
          </p:cNvPr>
          <p:cNvSpPr/>
          <p:nvPr/>
        </p:nvSpPr>
        <p:spPr>
          <a:xfrm>
            <a:off x="3264720" y="5470064"/>
            <a:ext cx="7166904" cy="687709"/>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E97DF31-7BF5-41C0-994E-8D1AC67A38F4}"/>
              </a:ext>
            </a:extLst>
          </p:cNvPr>
          <p:cNvSpPr/>
          <p:nvPr/>
        </p:nvSpPr>
        <p:spPr>
          <a:xfrm>
            <a:off x="3264720" y="391491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7C87350-8996-4929-AC8C-F525B0ADCC4C}"/>
              </a:ext>
            </a:extLst>
          </p:cNvPr>
          <p:cNvSpPr txBox="1"/>
          <p:nvPr/>
        </p:nvSpPr>
        <p:spPr>
          <a:xfrm>
            <a:off x="3264720" y="3998067"/>
            <a:ext cx="814095" cy="523220"/>
          </a:xfrm>
          <a:prstGeom prst="rect">
            <a:avLst/>
          </a:prstGeom>
          <a:noFill/>
        </p:spPr>
        <p:txBody>
          <a:bodyPr wrap="square">
            <a:spAutoFit/>
          </a:bodyPr>
          <a:lstStyle/>
          <a:p>
            <a:pPr algn="ctr"/>
            <a:r>
              <a:rPr lang="fr-BE" sz="2800" b="1" dirty="0">
                <a:solidFill>
                  <a:schemeClr val="bg1"/>
                </a:solidFill>
              </a:rPr>
              <a:t>05</a:t>
            </a:r>
            <a:r>
              <a:rPr lang="fr-BE" sz="1600" dirty="0">
                <a:solidFill>
                  <a:schemeClr val="bg1"/>
                </a:solidFill>
              </a:rPr>
              <a:t> </a:t>
            </a:r>
            <a:endParaRPr lang="en-US" sz="1600" dirty="0">
              <a:solidFill>
                <a:schemeClr val="bg1"/>
              </a:solidFill>
            </a:endParaRPr>
          </a:p>
        </p:txBody>
      </p:sp>
      <p:pic>
        <p:nvPicPr>
          <p:cNvPr id="1026" name="Picture 2" descr="Nos rédacteurs rédigent la conclusion optimale pour votre mémoire.">
            <a:extLst>
              <a:ext uri="{FF2B5EF4-FFF2-40B4-BE49-F238E27FC236}">
                <a16:creationId xmlns:a16="http://schemas.microsoft.com/office/drawing/2014/main" id="{F908AA1B-1B60-4298-892C-62DF94BDDE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16" b="16425"/>
          <a:stretch/>
        </p:blipFill>
        <p:spPr bwMode="auto">
          <a:xfrm>
            <a:off x="2038877" y="4704981"/>
            <a:ext cx="983304" cy="662703"/>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C012FDA6-A3F2-3942-BB66-0F308465BB22}"/>
              </a:ext>
            </a:extLst>
          </p:cNvPr>
          <p:cNvSpPr/>
          <p:nvPr/>
        </p:nvSpPr>
        <p:spPr>
          <a:xfrm>
            <a:off x="3260706" y="3131124"/>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23">
            <a:extLst>
              <a:ext uri="{FF2B5EF4-FFF2-40B4-BE49-F238E27FC236}">
                <a16:creationId xmlns:a16="http://schemas.microsoft.com/office/drawing/2014/main" id="{9F8762F9-BA38-694B-A38B-1BC30DF059AD}"/>
              </a:ext>
            </a:extLst>
          </p:cNvPr>
          <p:cNvSpPr txBox="1"/>
          <p:nvPr/>
        </p:nvSpPr>
        <p:spPr>
          <a:xfrm>
            <a:off x="3260706" y="3214277"/>
            <a:ext cx="814095" cy="523220"/>
          </a:xfrm>
          <a:prstGeom prst="rect">
            <a:avLst/>
          </a:prstGeom>
          <a:noFill/>
        </p:spPr>
        <p:txBody>
          <a:bodyPr wrap="square">
            <a:spAutoFit/>
          </a:bodyPr>
          <a:lstStyle/>
          <a:p>
            <a:pPr algn="ctr"/>
            <a:r>
              <a:rPr lang="fr-BE" sz="2800" b="1" dirty="0">
                <a:solidFill>
                  <a:schemeClr val="bg1"/>
                </a:solidFill>
              </a:rPr>
              <a:t>04</a:t>
            </a:r>
            <a:r>
              <a:rPr lang="fr-BE" sz="1600" dirty="0">
                <a:solidFill>
                  <a:schemeClr val="bg1"/>
                </a:solidFill>
              </a:rPr>
              <a:t> </a:t>
            </a:r>
            <a:endParaRPr lang="en-US" sz="1600" dirty="0">
              <a:solidFill>
                <a:schemeClr val="bg1"/>
              </a:solidFill>
            </a:endParaRPr>
          </a:p>
        </p:txBody>
      </p:sp>
      <p:sp>
        <p:nvSpPr>
          <p:cNvPr id="43" name="Rectangle 42">
            <a:extLst>
              <a:ext uri="{FF2B5EF4-FFF2-40B4-BE49-F238E27FC236}">
                <a16:creationId xmlns:a16="http://schemas.microsoft.com/office/drawing/2014/main" id="{1AEB95A8-2EE7-6F45-8856-8B2497C423A6}"/>
              </a:ext>
            </a:extLst>
          </p:cNvPr>
          <p:cNvSpPr/>
          <p:nvPr/>
        </p:nvSpPr>
        <p:spPr>
          <a:xfrm>
            <a:off x="3268178" y="4689226"/>
            <a:ext cx="7166904" cy="711705"/>
          </a:xfrm>
          <a:prstGeom prst="rect">
            <a:avLst/>
          </a:prstGeom>
          <a:solidFill>
            <a:srgbClr val="2437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5E9688DB-11E7-6345-A04B-D88E690FCF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8877" y="5494050"/>
            <a:ext cx="992887" cy="691852"/>
          </a:xfrm>
          <a:prstGeom prst="rect">
            <a:avLst/>
          </a:prstGeom>
        </p:spPr>
      </p:pic>
      <p:pic>
        <p:nvPicPr>
          <p:cNvPr id="49" name="Image 48">
            <a:extLst>
              <a:ext uri="{FF2B5EF4-FFF2-40B4-BE49-F238E27FC236}">
                <a16:creationId xmlns:a16="http://schemas.microsoft.com/office/drawing/2014/main" id="{59761C06-8E58-FC4E-A644-F85110FA85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8878" y="2357399"/>
            <a:ext cx="992886" cy="702899"/>
          </a:xfrm>
          <a:prstGeom prst="rect">
            <a:avLst/>
          </a:prstGeom>
        </p:spPr>
      </p:pic>
      <p:pic>
        <p:nvPicPr>
          <p:cNvPr id="50" name="Image 49">
            <a:extLst>
              <a:ext uri="{FF2B5EF4-FFF2-40B4-BE49-F238E27FC236}">
                <a16:creationId xmlns:a16="http://schemas.microsoft.com/office/drawing/2014/main" id="{2442A0B4-4E66-4F45-856D-846484A5C2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8845" y="3925091"/>
            <a:ext cx="992182" cy="696741"/>
          </a:xfrm>
          <a:prstGeom prst="rect">
            <a:avLst/>
          </a:prstGeom>
        </p:spPr>
      </p:pic>
      <p:pic>
        <p:nvPicPr>
          <p:cNvPr id="51" name="Picture 2" descr="Le renouvellement du bail commercial">
            <a:extLst>
              <a:ext uri="{FF2B5EF4-FFF2-40B4-BE49-F238E27FC236}">
                <a16:creationId xmlns:a16="http://schemas.microsoft.com/office/drawing/2014/main" id="{C39B2C13-41A6-9443-BE97-F6E5C61B426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955" r="25742"/>
          <a:stretch/>
        </p:blipFill>
        <p:spPr bwMode="auto">
          <a:xfrm>
            <a:off x="2020402" y="3181307"/>
            <a:ext cx="1001779" cy="6491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7CB63EA8-ECF6-8E7E-88B8-118CF0F11BEE}"/>
              </a:ext>
            </a:extLst>
          </p:cNvPr>
          <p:cNvSpPr txBox="1"/>
          <p:nvPr/>
        </p:nvSpPr>
        <p:spPr>
          <a:xfrm>
            <a:off x="162043" y="141601"/>
            <a:ext cx="4653023" cy="400110"/>
          </a:xfrm>
          <a:prstGeom prst="rect">
            <a:avLst/>
          </a:prstGeom>
          <a:solidFill>
            <a:srgbClr val="243782"/>
          </a:solidFill>
        </p:spPr>
        <p:txBody>
          <a:bodyPr wrap="square" rtlCol="0">
            <a:spAutoFit/>
          </a:bodyPr>
          <a:lstStyle/>
          <a:p>
            <a:r>
              <a:rPr lang="fr-BE" sz="2000" b="1" dirty="0" err="1">
                <a:solidFill>
                  <a:schemeClr val="bg1"/>
                </a:solidFill>
                <a:latin typeface="Encode Sans" pitchFamily="2" charset="0"/>
              </a:rPr>
              <a:t>Overview</a:t>
            </a:r>
            <a:endParaRPr lang="en-US" sz="2000" b="1" dirty="0">
              <a:solidFill>
                <a:schemeClr val="bg1"/>
              </a:solidFill>
              <a:latin typeface="Encode Sans" pitchFamily="2" charset="0"/>
            </a:endParaRPr>
          </a:p>
        </p:txBody>
      </p:sp>
      <p:sp>
        <p:nvSpPr>
          <p:cNvPr id="7" name="TextBox 11">
            <a:extLst>
              <a:ext uri="{FF2B5EF4-FFF2-40B4-BE49-F238E27FC236}">
                <a16:creationId xmlns:a16="http://schemas.microsoft.com/office/drawing/2014/main" id="{50048C22-CF6F-6F2D-9DEA-6847E5AF85A9}"/>
              </a:ext>
            </a:extLst>
          </p:cNvPr>
          <p:cNvSpPr txBox="1"/>
          <p:nvPr/>
        </p:nvSpPr>
        <p:spPr>
          <a:xfrm>
            <a:off x="4078815" y="991938"/>
            <a:ext cx="5564931" cy="307777"/>
          </a:xfrm>
          <a:prstGeom prst="rect">
            <a:avLst/>
          </a:prstGeom>
          <a:noFill/>
        </p:spPr>
        <p:txBody>
          <a:bodyPr wrap="square">
            <a:spAutoFit/>
          </a:bodyPr>
          <a:lstStyle/>
          <a:p>
            <a:r>
              <a:rPr lang="en-US" sz="1400" b="1" dirty="0">
                <a:solidFill>
                  <a:schemeClr val="bg1"/>
                </a:solidFill>
              </a:rPr>
              <a:t>The stakes of </a:t>
            </a:r>
            <a:r>
              <a:rPr lang="en-US" sz="1400" b="1" dirty="0" err="1">
                <a:solidFill>
                  <a:schemeClr val="bg1"/>
                </a:solidFill>
              </a:rPr>
              <a:t>B2B</a:t>
            </a:r>
            <a:r>
              <a:rPr lang="en-US" sz="1400" b="1" dirty="0">
                <a:solidFill>
                  <a:schemeClr val="bg1"/>
                </a:solidFill>
              </a:rPr>
              <a:t> retention</a:t>
            </a:r>
          </a:p>
        </p:txBody>
      </p:sp>
      <p:sp>
        <p:nvSpPr>
          <p:cNvPr id="9" name="TextBox 17">
            <a:extLst>
              <a:ext uri="{FF2B5EF4-FFF2-40B4-BE49-F238E27FC236}">
                <a16:creationId xmlns:a16="http://schemas.microsoft.com/office/drawing/2014/main" id="{1BBC0301-C216-166A-D8B4-D5AFA45D6CB3}"/>
              </a:ext>
            </a:extLst>
          </p:cNvPr>
          <p:cNvSpPr txBox="1"/>
          <p:nvPr/>
        </p:nvSpPr>
        <p:spPr>
          <a:xfrm>
            <a:off x="4078815" y="1750364"/>
            <a:ext cx="5564931" cy="307777"/>
          </a:xfrm>
          <a:prstGeom prst="rect">
            <a:avLst/>
          </a:prstGeom>
          <a:noFill/>
        </p:spPr>
        <p:txBody>
          <a:bodyPr wrap="square">
            <a:spAutoFit/>
          </a:bodyPr>
          <a:lstStyle/>
          <a:p>
            <a:r>
              <a:rPr lang="en-US" sz="1400" b="1">
                <a:solidFill>
                  <a:schemeClr val="bg1"/>
                </a:solidFill>
              </a:rPr>
              <a:t>The global offer at the heart of the retention process</a:t>
            </a:r>
          </a:p>
        </p:txBody>
      </p:sp>
      <p:sp>
        <p:nvSpPr>
          <p:cNvPr id="13" name="TextBox 27">
            <a:extLst>
              <a:ext uri="{FF2B5EF4-FFF2-40B4-BE49-F238E27FC236}">
                <a16:creationId xmlns:a16="http://schemas.microsoft.com/office/drawing/2014/main" id="{79C90286-E50D-0D0B-4B28-1C5022FEE83C}"/>
              </a:ext>
            </a:extLst>
          </p:cNvPr>
          <p:cNvSpPr txBox="1"/>
          <p:nvPr/>
        </p:nvSpPr>
        <p:spPr>
          <a:xfrm>
            <a:off x="4078815" y="5722537"/>
            <a:ext cx="5564931" cy="307777"/>
          </a:xfrm>
          <a:prstGeom prst="rect">
            <a:avLst/>
          </a:prstGeom>
          <a:noFill/>
        </p:spPr>
        <p:txBody>
          <a:bodyPr wrap="square">
            <a:spAutoFit/>
          </a:bodyPr>
          <a:lstStyle/>
          <a:p>
            <a:r>
              <a:rPr lang="en-US" sz="1400" b="1">
                <a:solidFill>
                  <a:schemeClr val="bg1"/>
                </a:solidFill>
              </a:rPr>
              <a:t>Learning assessment</a:t>
            </a:r>
          </a:p>
        </p:txBody>
      </p:sp>
      <p:sp>
        <p:nvSpPr>
          <p:cNvPr id="20" name="TextBox 22">
            <a:extLst>
              <a:ext uri="{FF2B5EF4-FFF2-40B4-BE49-F238E27FC236}">
                <a16:creationId xmlns:a16="http://schemas.microsoft.com/office/drawing/2014/main" id="{5C6AB96D-A7EE-05FA-4945-AA9F87B9A079}"/>
              </a:ext>
            </a:extLst>
          </p:cNvPr>
          <p:cNvSpPr txBox="1"/>
          <p:nvPr/>
        </p:nvSpPr>
        <p:spPr>
          <a:xfrm>
            <a:off x="4074801" y="2535528"/>
            <a:ext cx="5564931" cy="307777"/>
          </a:xfrm>
          <a:prstGeom prst="rect">
            <a:avLst/>
          </a:prstGeom>
          <a:noFill/>
        </p:spPr>
        <p:txBody>
          <a:bodyPr wrap="square">
            <a:spAutoFit/>
          </a:bodyPr>
          <a:lstStyle/>
          <a:p>
            <a:r>
              <a:rPr lang="en-US" sz="1400" b="1" dirty="0">
                <a:solidFill>
                  <a:schemeClr val="bg1"/>
                </a:solidFill>
              </a:rPr>
              <a:t>The marketing tools for </a:t>
            </a:r>
            <a:r>
              <a:rPr lang="en-US" sz="1400" b="1" dirty="0" err="1">
                <a:solidFill>
                  <a:schemeClr val="bg1"/>
                </a:solidFill>
              </a:rPr>
              <a:t>B2B</a:t>
            </a:r>
            <a:r>
              <a:rPr lang="en-US" sz="1400" b="1" dirty="0">
                <a:solidFill>
                  <a:schemeClr val="bg1"/>
                </a:solidFill>
              </a:rPr>
              <a:t> retention</a:t>
            </a:r>
          </a:p>
        </p:txBody>
      </p:sp>
      <p:sp>
        <p:nvSpPr>
          <p:cNvPr id="25" name="TextBox 30">
            <a:extLst>
              <a:ext uri="{FF2B5EF4-FFF2-40B4-BE49-F238E27FC236}">
                <a16:creationId xmlns:a16="http://schemas.microsoft.com/office/drawing/2014/main" id="{AA797B36-23EE-20C0-F9BB-78F1DEAD09FF}"/>
              </a:ext>
            </a:extLst>
          </p:cNvPr>
          <p:cNvSpPr txBox="1"/>
          <p:nvPr/>
        </p:nvSpPr>
        <p:spPr>
          <a:xfrm>
            <a:off x="4050741" y="4911255"/>
            <a:ext cx="5564931" cy="307777"/>
          </a:xfrm>
          <a:prstGeom prst="rect">
            <a:avLst/>
          </a:prstGeom>
          <a:noFill/>
        </p:spPr>
        <p:txBody>
          <a:bodyPr wrap="square">
            <a:spAutoFit/>
          </a:bodyPr>
          <a:lstStyle/>
          <a:p>
            <a:r>
              <a:rPr lang="en-US" sz="1400" b="1">
                <a:solidFill>
                  <a:schemeClr val="bg1"/>
                </a:solidFill>
              </a:rPr>
              <a:t>Conclusion</a:t>
            </a:r>
          </a:p>
        </p:txBody>
      </p:sp>
      <p:sp>
        <p:nvSpPr>
          <p:cNvPr id="29" name="TextBox 22">
            <a:extLst>
              <a:ext uri="{FF2B5EF4-FFF2-40B4-BE49-F238E27FC236}">
                <a16:creationId xmlns:a16="http://schemas.microsoft.com/office/drawing/2014/main" id="{A09320F6-D8DE-23E0-0501-3AF643E541CB}"/>
              </a:ext>
            </a:extLst>
          </p:cNvPr>
          <p:cNvSpPr txBox="1"/>
          <p:nvPr/>
        </p:nvSpPr>
        <p:spPr>
          <a:xfrm>
            <a:off x="4074801" y="4107656"/>
            <a:ext cx="5564931" cy="307777"/>
          </a:xfrm>
          <a:prstGeom prst="rect">
            <a:avLst/>
          </a:prstGeom>
          <a:noFill/>
        </p:spPr>
        <p:txBody>
          <a:bodyPr wrap="square">
            <a:spAutoFit/>
          </a:bodyPr>
          <a:lstStyle/>
          <a:p>
            <a:r>
              <a:rPr lang="en-US" sz="1400" b="1">
                <a:solidFill>
                  <a:schemeClr val="bg1"/>
                </a:solidFill>
              </a:rPr>
              <a:t>Implementing your retention strategy</a:t>
            </a:r>
          </a:p>
        </p:txBody>
      </p:sp>
      <p:sp>
        <p:nvSpPr>
          <p:cNvPr id="40" name="TextBox 30">
            <a:extLst>
              <a:ext uri="{FF2B5EF4-FFF2-40B4-BE49-F238E27FC236}">
                <a16:creationId xmlns:a16="http://schemas.microsoft.com/office/drawing/2014/main" id="{56CE979F-B634-8355-A7AB-0DD987B1FE8D}"/>
              </a:ext>
            </a:extLst>
          </p:cNvPr>
          <p:cNvSpPr txBox="1"/>
          <p:nvPr/>
        </p:nvSpPr>
        <p:spPr>
          <a:xfrm>
            <a:off x="4078815" y="3347454"/>
            <a:ext cx="5564931" cy="307777"/>
          </a:xfrm>
          <a:prstGeom prst="rect">
            <a:avLst/>
          </a:prstGeom>
          <a:noFill/>
        </p:spPr>
        <p:txBody>
          <a:bodyPr wrap="square">
            <a:spAutoFit/>
          </a:bodyPr>
          <a:lstStyle/>
          <a:p>
            <a:r>
              <a:rPr lang="en-US" sz="1400" b="1" dirty="0">
                <a:solidFill>
                  <a:schemeClr val="bg1"/>
                </a:solidFill>
              </a:rPr>
              <a:t>End of contract and renewal</a:t>
            </a:r>
          </a:p>
        </p:txBody>
      </p:sp>
    </p:spTree>
    <p:custDataLst>
      <p:tags r:id="rId1"/>
    </p:custDataLst>
    <p:extLst>
      <p:ext uri="{BB962C8B-B14F-4D97-AF65-F5344CB8AC3E}">
        <p14:creationId xmlns:p14="http://schemas.microsoft.com/office/powerpoint/2010/main" val="389345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BA5CDA-DA3D-45CD-B08C-55686E7816CB}"/>
              </a:ext>
            </a:extLst>
          </p:cNvPr>
          <p:cNvSpPr txBox="1"/>
          <p:nvPr/>
        </p:nvSpPr>
        <p:spPr>
          <a:xfrm>
            <a:off x="934720" y="2336800"/>
            <a:ext cx="9194800" cy="646331"/>
          </a:xfrm>
          <a:prstGeom prst="rect">
            <a:avLst/>
          </a:prstGeom>
          <a:noFill/>
        </p:spPr>
        <p:txBody>
          <a:bodyPr wrap="square" rtlCol="0">
            <a:spAutoFit/>
          </a:bodyPr>
          <a:lstStyle/>
          <a:p>
            <a:r>
              <a:rPr lang="fr-BE" dirty="0"/>
              <a:t>Une politique de suivi de vos clients existants est plus efficace à mettre en œuvre et à suivre qu’une politique de conquête de nouveaux clients ?</a:t>
            </a:r>
            <a:endParaRPr lang="en-US" dirty="0"/>
          </a:p>
        </p:txBody>
      </p:sp>
      <p:sp>
        <p:nvSpPr>
          <p:cNvPr id="6" name="TextBox 5">
            <a:extLst>
              <a:ext uri="{FF2B5EF4-FFF2-40B4-BE49-F238E27FC236}">
                <a16:creationId xmlns:a16="http://schemas.microsoft.com/office/drawing/2014/main" id="{374E7F1D-F2AC-407C-B34F-3B99F8166C32}"/>
              </a:ext>
            </a:extLst>
          </p:cNvPr>
          <p:cNvSpPr txBox="1"/>
          <p:nvPr/>
        </p:nvSpPr>
        <p:spPr>
          <a:xfrm>
            <a:off x="1727200" y="3494535"/>
            <a:ext cx="6400800" cy="923330"/>
          </a:xfrm>
          <a:prstGeom prst="rect">
            <a:avLst/>
          </a:prstGeom>
          <a:noFill/>
        </p:spPr>
        <p:txBody>
          <a:bodyPr wrap="square" rtlCol="0">
            <a:spAutoFit/>
          </a:bodyPr>
          <a:lstStyle/>
          <a:p>
            <a:pPr marL="285750" indent="-285750">
              <a:buFont typeface="Wingdings" panose="05000000000000000000" pitchFamily="2" charset="2"/>
              <a:buChar char="q"/>
            </a:pPr>
            <a:r>
              <a:rPr lang="fr-BE" dirty="0"/>
              <a:t>Je suis d’accord avec cette affirmation</a:t>
            </a:r>
          </a:p>
          <a:p>
            <a:pPr marL="285750" indent="-285750">
              <a:buFont typeface="Wingdings" panose="05000000000000000000" pitchFamily="2" charset="2"/>
              <a:buChar char="q"/>
            </a:pPr>
            <a:endParaRPr lang="fr-BE" dirty="0"/>
          </a:p>
          <a:p>
            <a:pPr marL="285750" indent="-285750">
              <a:buFont typeface="Wingdings" panose="05000000000000000000" pitchFamily="2" charset="2"/>
              <a:buChar char="q"/>
            </a:pPr>
            <a:r>
              <a:rPr lang="fr-BE" dirty="0"/>
              <a:t>Je ne suis pas d’accord avec cette affirmation</a:t>
            </a:r>
            <a:endParaRPr lang="en-US" dirty="0"/>
          </a:p>
        </p:txBody>
      </p:sp>
      <p:sp>
        <p:nvSpPr>
          <p:cNvPr id="7" name="Rectangle 6">
            <a:extLst>
              <a:ext uri="{FF2B5EF4-FFF2-40B4-BE49-F238E27FC236}">
                <a16:creationId xmlns:a16="http://schemas.microsoft.com/office/drawing/2014/main" id="{CC104E66-DF6A-4FF0-9886-5B94E22E3C68}"/>
              </a:ext>
            </a:extLst>
          </p:cNvPr>
          <p:cNvSpPr/>
          <p:nvPr/>
        </p:nvSpPr>
        <p:spPr>
          <a:xfrm>
            <a:off x="4927600" y="4826000"/>
            <a:ext cx="2377440" cy="477520"/>
          </a:xfrm>
          <a:prstGeom prst="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t>VALIDER</a:t>
            </a:r>
            <a:endParaRPr lang="en-US" b="1" dirty="0"/>
          </a:p>
        </p:txBody>
      </p:sp>
      <p:sp>
        <p:nvSpPr>
          <p:cNvPr id="8" name="Rectangle 7">
            <a:extLst>
              <a:ext uri="{FF2B5EF4-FFF2-40B4-BE49-F238E27FC236}">
                <a16:creationId xmlns:a16="http://schemas.microsoft.com/office/drawing/2014/main" id="{64B162B7-B562-4B2B-AE75-87AEF4563482}"/>
              </a:ext>
            </a:extLst>
          </p:cNvPr>
          <p:cNvSpPr/>
          <p:nvPr/>
        </p:nvSpPr>
        <p:spPr>
          <a:xfrm>
            <a:off x="934720" y="2082800"/>
            <a:ext cx="9550400" cy="3647440"/>
          </a:xfrm>
          <a:prstGeom prst="rect">
            <a:avLst/>
          </a:prstGeom>
          <a:solidFill>
            <a:schemeClr val="bg1"/>
          </a:solidFill>
          <a:ln w="28575">
            <a:solidFill>
              <a:srgbClr val="2538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7F09390-C536-467E-BE13-D3ED480B58DE}"/>
              </a:ext>
            </a:extLst>
          </p:cNvPr>
          <p:cNvSpPr txBox="1"/>
          <p:nvPr/>
        </p:nvSpPr>
        <p:spPr>
          <a:xfrm>
            <a:off x="1148080" y="2485097"/>
            <a:ext cx="8788400" cy="1169551"/>
          </a:xfrm>
          <a:prstGeom prst="rect">
            <a:avLst/>
          </a:prstGeom>
          <a:noFill/>
        </p:spPr>
        <p:txBody>
          <a:bodyPr wrap="square" rtlCol="0">
            <a:spAutoFit/>
          </a:bodyPr>
          <a:lstStyle/>
          <a:p>
            <a:r>
              <a:rPr lang="en-US" sz="1400" dirty="0">
                <a:latin typeface="Encode Sans" pitchFamily="2" charset="0"/>
              </a:rPr>
              <a:t>Even though retention and prospecting new customers are both important, don't forget that, on average, winning a new customer is six times more expensive in terms of margin and time than a rigorous and methodical follow-up of your existing customer portfolio.</a:t>
            </a:r>
          </a:p>
          <a:p>
            <a:endParaRPr lang="fr-BE" sz="1400" dirty="0">
              <a:latin typeface="Encode Sans" pitchFamily="2" charset="0"/>
            </a:endParaRPr>
          </a:p>
          <a:p>
            <a:r>
              <a:rPr lang="en-US" sz="1400" dirty="0">
                <a:latin typeface="Encode Sans" pitchFamily="2" charset="0"/>
              </a:rPr>
              <a:t>A good balance between both activities is therefore essential to sustain and develop your business.</a:t>
            </a:r>
          </a:p>
        </p:txBody>
      </p:sp>
      <p:sp>
        <p:nvSpPr>
          <p:cNvPr id="12" name="TextBox 11">
            <a:extLst>
              <a:ext uri="{FF2B5EF4-FFF2-40B4-BE49-F238E27FC236}">
                <a16:creationId xmlns:a16="http://schemas.microsoft.com/office/drawing/2014/main" id="{052B5D4D-151C-4677-BF7C-D850BC964945}"/>
              </a:ext>
            </a:extLst>
          </p:cNvPr>
          <p:cNvSpPr txBox="1"/>
          <p:nvPr/>
        </p:nvSpPr>
        <p:spPr>
          <a:xfrm>
            <a:off x="3054314" y="4075802"/>
            <a:ext cx="5939995" cy="923330"/>
          </a:xfrm>
          <a:prstGeom prst="rect">
            <a:avLst/>
          </a:prstGeom>
          <a:solidFill>
            <a:srgbClr val="00B0F0"/>
          </a:solidFill>
        </p:spPr>
        <p:txBody>
          <a:bodyPr wrap="square">
            <a:spAutoFit/>
          </a:bodyPr>
          <a:lstStyle/>
          <a:p>
            <a:pPr algn="ctr"/>
            <a:r>
              <a:rPr lang="en-US" dirty="0">
                <a:solidFill>
                  <a:schemeClr val="bg1"/>
                </a:solidFill>
                <a:latin typeface="Encode Sans" pitchFamily="2" charset="0"/>
              </a:rPr>
              <a:t>It is always more efficient and cost-effective to maintain your portfolio of existing customers than to win new customers</a:t>
            </a:r>
            <a:endParaRPr lang="fr-FR" strike="sngStrike" dirty="0">
              <a:solidFill>
                <a:schemeClr val="bg1"/>
              </a:solidFill>
              <a:latin typeface="Encode Sans" pitchFamily="2" charset="0"/>
            </a:endParaRPr>
          </a:p>
        </p:txBody>
      </p:sp>
      <p:sp>
        <p:nvSpPr>
          <p:cNvPr id="13" name="TextBox 12">
            <a:extLst>
              <a:ext uri="{FF2B5EF4-FFF2-40B4-BE49-F238E27FC236}">
                <a16:creationId xmlns:a16="http://schemas.microsoft.com/office/drawing/2014/main" id="{10D2D89F-D4CE-4B52-9C46-10E3BA960405}"/>
              </a:ext>
            </a:extLst>
          </p:cNvPr>
          <p:cNvSpPr txBox="1"/>
          <p:nvPr/>
        </p:nvSpPr>
        <p:spPr>
          <a:xfrm>
            <a:off x="10104547" y="2115765"/>
            <a:ext cx="346423" cy="369332"/>
          </a:xfrm>
          <a:prstGeom prst="rect">
            <a:avLst/>
          </a:prstGeom>
          <a:noFill/>
        </p:spPr>
        <p:txBody>
          <a:bodyPr wrap="square" rtlCol="0">
            <a:spAutoFit/>
          </a:bodyPr>
          <a:lstStyle/>
          <a:p>
            <a:r>
              <a:rPr lang="fr-BE" dirty="0"/>
              <a:t>X</a:t>
            </a:r>
            <a:endParaRPr lang="en-US" dirty="0"/>
          </a:p>
        </p:txBody>
      </p:sp>
      <p:sp>
        <p:nvSpPr>
          <p:cNvPr id="19" name="Title 1">
            <a:extLst>
              <a:ext uri="{FF2B5EF4-FFF2-40B4-BE49-F238E27FC236}">
                <a16:creationId xmlns:a16="http://schemas.microsoft.com/office/drawing/2014/main" id="{B94A1C43-420E-0DA3-A2E8-52B6660279B3}"/>
              </a:ext>
            </a:extLst>
          </p:cNvPr>
          <p:cNvSpPr txBox="1">
            <a:spLocks/>
          </p:cNvSpPr>
          <p:nvPr/>
        </p:nvSpPr>
        <p:spPr>
          <a:xfrm>
            <a:off x="140795" y="162383"/>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fr-BE" dirty="0"/>
              <a:t>In </a:t>
            </a:r>
            <a:r>
              <a:rPr lang="fr-BE" dirty="0" err="1"/>
              <a:t>context</a:t>
            </a:r>
            <a:endParaRPr lang="en-US" dirty="0"/>
          </a:p>
        </p:txBody>
      </p:sp>
      <p:sp>
        <p:nvSpPr>
          <p:cNvPr id="21" name="TextBox 3">
            <a:extLst>
              <a:ext uri="{FF2B5EF4-FFF2-40B4-BE49-F238E27FC236}">
                <a16:creationId xmlns:a16="http://schemas.microsoft.com/office/drawing/2014/main" id="{D258E320-4BFB-7C17-5E7E-4B26A3FB08D1}"/>
              </a:ext>
            </a:extLst>
          </p:cNvPr>
          <p:cNvSpPr txBox="1"/>
          <p:nvPr/>
        </p:nvSpPr>
        <p:spPr>
          <a:xfrm>
            <a:off x="140795" y="963622"/>
            <a:ext cx="11767034" cy="861774"/>
          </a:xfrm>
          <a:prstGeom prst="rect">
            <a:avLst/>
          </a:prstGeom>
          <a:noFill/>
        </p:spPr>
        <p:txBody>
          <a:bodyPr wrap="square" rtlCol="0">
            <a:spAutoFit/>
          </a:bodyPr>
          <a:lstStyle/>
          <a:p>
            <a:r>
              <a:rPr lang="en-US" dirty="0">
                <a:latin typeface="Encode Sans" pitchFamily="2" charset="0"/>
              </a:rPr>
              <a:t>What do you think of the statement below?</a:t>
            </a:r>
          </a:p>
          <a:p>
            <a:endParaRPr lang="fr-FR" dirty="0">
              <a:latin typeface="Encode Sans" pitchFamily="2" charset="0"/>
            </a:endParaRPr>
          </a:p>
          <a:p>
            <a:r>
              <a:rPr lang="en-US" sz="1400" i="1" dirty="0">
                <a:solidFill>
                  <a:schemeClr val="bg1">
                    <a:lumMod val="65000"/>
                  </a:schemeClr>
                </a:solidFill>
                <a:latin typeface="Encode Sans" pitchFamily="2" charset="0"/>
              </a:rPr>
              <a:t>Check the statement you prefer, then click on SUBMIT to confirm your answer.</a:t>
            </a:r>
            <a:endParaRPr lang="fr-FR" sz="1400" i="1" dirty="0">
              <a:solidFill>
                <a:schemeClr val="bg1">
                  <a:lumMod val="65000"/>
                </a:schemeClr>
              </a:solidFill>
              <a:latin typeface="Encode Sans" pitchFamily="2" charset="0"/>
            </a:endParaRPr>
          </a:p>
        </p:txBody>
      </p:sp>
      <p:sp>
        <p:nvSpPr>
          <p:cNvPr id="23" name="Rectangle 6">
            <a:extLst>
              <a:ext uri="{FF2B5EF4-FFF2-40B4-BE49-F238E27FC236}">
                <a16:creationId xmlns:a16="http://schemas.microsoft.com/office/drawing/2014/main" id="{82E0E803-04E5-E7DB-0510-623A472BCC5B}"/>
              </a:ext>
            </a:extLst>
          </p:cNvPr>
          <p:cNvSpPr/>
          <p:nvPr/>
        </p:nvSpPr>
        <p:spPr>
          <a:xfrm>
            <a:off x="4521200" y="5156783"/>
            <a:ext cx="2377440" cy="477520"/>
          </a:xfrm>
          <a:prstGeom prst="rect">
            <a:avLst/>
          </a:prstGeom>
          <a:solidFill>
            <a:srgbClr val="25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a:latin typeface="Encode Sans" pitchFamily="2" charset="0"/>
              </a:rPr>
              <a:t>NEXT</a:t>
            </a:r>
            <a:endParaRPr lang="en-US" b="1" dirty="0">
              <a:latin typeface="Encode Sans" pitchFamily="2" charset="0"/>
            </a:endParaRPr>
          </a:p>
        </p:txBody>
      </p:sp>
      <p:sp>
        <p:nvSpPr>
          <p:cNvPr id="2" name="TextBox 2">
            <a:extLst>
              <a:ext uri="{FF2B5EF4-FFF2-40B4-BE49-F238E27FC236}">
                <a16:creationId xmlns:a16="http://schemas.microsoft.com/office/drawing/2014/main" id="{B413430D-7F6E-71CB-53C4-82777EEC2F52}"/>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Tree>
    <p:custDataLst>
      <p:tags r:id="rId1"/>
    </p:custDataLst>
    <p:extLst>
      <p:ext uri="{BB962C8B-B14F-4D97-AF65-F5344CB8AC3E}">
        <p14:creationId xmlns:p14="http://schemas.microsoft.com/office/powerpoint/2010/main" val="15523742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6EC2-C38B-4F73-84B5-82612A76E9E6}"/>
              </a:ext>
            </a:extLst>
          </p:cNvPr>
          <p:cNvSpPr txBox="1"/>
          <p:nvPr/>
        </p:nvSpPr>
        <p:spPr>
          <a:xfrm>
            <a:off x="334298" y="1195157"/>
            <a:ext cx="5978012" cy="2985433"/>
          </a:xfrm>
          <a:prstGeom prst="rect">
            <a:avLst/>
          </a:prstGeom>
          <a:noFill/>
        </p:spPr>
        <p:txBody>
          <a:bodyPr wrap="square" rtlCol="0">
            <a:spAutoFit/>
          </a:bodyPr>
          <a:lstStyle/>
          <a:p>
            <a:pPr>
              <a:spcAft>
                <a:spcPts val="600"/>
              </a:spcAft>
            </a:pPr>
            <a:r>
              <a:rPr lang="en-US" sz="1400" dirty="0">
                <a:latin typeface="Encode Sans" pitchFamily="2" charset="0"/>
              </a:rPr>
              <a:t>It’s now time to </a:t>
            </a:r>
            <a:r>
              <a:rPr lang="en-US" sz="1400" b="1" dirty="0">
                <a:solidFill>
                  <a:srgbClr val="253880"/>
                </a:solidFill>
                <a:latin typeface="Encode Sans" pitchFamily="2" charset="0"/>
              </a:rPr>
              <a:t>measure</a:t>
            </a:r>
            <a:r>
              <a:rPr lang="en-US" sz="1400" dirty="0">
                <a:latin typeface="Encode Sans" pitchFamily="2" charset="0"/>
              </a:rPr>
              <a:t> to what extent you </a:t>
            </a:r>
            <a:r>
              <a:rPr lang="en-US" sz="1400" b="1" dirty="0">
                <a:solidFill>
                  <a:srgbClr val="253880"/>
                </a:solidFill>
                <a:latin typeface="Encode Sans" pitchFamily="2" charset="0"/>
              </a:rPr>
              <a:t>understand</a:t>
            </a:r>
            <a:r>
              <a:rPr lang="en-US" sz="1400" dirty="0">
                <a:latin typeface="Encode Sans" pitchFamily="2" charset="0"/>
              </a:rPr>
              <a:t> the key concepts in this module, via a </a:t>
            </a:r>
            <a:r>
              <a:rPr lang="en-US" sz="1400" b="1" dirty="0">
                <a:solidFill>
                  <a:srgbClr val="253880"/>
                </a:solidFill>
                <a:latin typeface="Encode Sans" pitchFamily="2" charset="0"/>
              </a:rPr>
              <a:t>quiz</a:t>
            </a:r>
            <a:r>
              <a:rPr lang="en-US" sz="1400" dirty="0">
                <a:latin typeface="Encode Sans" pitchFamily="2" charset="0"/>
              </a:rPr>
              <a:t>.</a:t>
            </a:r>
          </a:p>
          <a:p>
            <a:pPr marL="285750" indent="-285750">
              <a:spcAft>
                <a:spcPts val="600"/>
              </a:spcAft>
              <a:buFont typeface="Courier New" panose="02070309020205020404" pitchFamily="49" charset="0"/>
              <a:buChar char="o"/>
            </a:pPr>
            <a:r>
              <a:rPr lang="en-US" sz="1400" dirty="0">
                <a:latin typeface="Encode Sans" pitchFamily="2" charset="0"/>
              </a:rPr>
              <a:t>You’ll need to answer </a:t>
            </a:r>
            <a:r>
              <a:rPr lang="en-US" sz="1400" b="1" dirty="0">
                <a:solidFill>
                  <a:srgbClr val="253880"/>
                </a:solidFill>
                <a:latin typeface="Encode Sans" pitchFamily="2" charset="0"/>
              </a:rPr>
              <a:t>10 questions </a:t>
            </a:r>
            <a:r>
              <a:rPr lang="en-US" sz="1400" dirty="0">
                <a:latin typeface="Encode Sans" pitchFamily="2" charset="0"/>
              </a:rPr>
              <a:t>and obtain a </a:t>
            </a:r>
            <a:r>
              <a:rPr lang="en-US" sz="1400" b="1" dirty="0">
                <a:solidFill>
                  <a:srgbClr val="253880"/>
                </a:solidFill>
                <a:latin typeface="Encode Sans" pitchFamily="2" charset="0"/>
              </a:rPr>
              <a:t>minimum score of 80% </a:t>
            </a:r>
            <a:r>
              <a:rPr lang="en-US" sz="1400" dirty="0">
                <a:latin typeface="Encode Sans" pitchFamily="2" charset="0"/>
              </a:rPr>
              <a:t>to pass this training module.</a:t>
            </a:r>
          </a:p>
          <a:p>
            <a:pPr marL="285750" indent="-285750">
              <a:spcAft>
                <a:spcPts val="600"/>
              </a:spcAft>
              <a:buFont typeface="Courier New" panose="02070309020205020404" pitchFamily="49" charset="0"/>
              <a:buChar char="o"/>
            </a:pPr>
            <a:r>
              <a:rPr lang="en-US" sz="1400" dirty="0">
                <a:latin typeface="Encode Sans" pitchFamily="2" charset="0"/>
              </a:rPr>
              <a:t>You have </a:t>
            </a:r>
            <a:r>
              <a:rPr lang="en-US" sz="1400" b="1" dirty="0">
                <a:solidFill>
                  <a:srgbClr val="253880"/>
                </a:solidFill>
                <a:latin typeface="Encode Sans" pitchFamily="2" charset="0"/>
              </a:rPr>
              <a:t>two goes</a:t>
            </a:r>
            <a:r>
              <a:rPr lang="en-US" sz="1400" dirty="0">
                <a:latin typeface="Encode Sans" pitchFamily="2" charset="0"/>
              </a:rPr>
              <a:t>. If you </a:t>
            </a:r>
            <a:r>
              <a:rPr lang="en-US" sz="1400" b="1" dirty="0">
                <a:solidFill>
                  <a:srgbClr val="253880"/>
                </a:solidFill>
                <a:latin typeface="Encode Sans" pitchFamily="2" charset="0"/>
              </a:rPr>
              <a:t>don't pass </a:t>
            </a:r>
            <a:r>
              <a:rPr lang="en-US" sz="1400" dirty="0">
                <a:latin typeface="Encode Sans" pitchFamily="2" charset="0"/>
              </a:rPr>
              <a:t>the first time, you can go back through the content by clicking on the “Review the course” button, or just have another go at the test by clicking on “Take the test again”.</a:t>
            </a:r>
          </a:p>
          <a:p>
            <a:pPr marL="285750" indent="-285750">
              <a:spcAft>
                <a:spcPts val="600"/>
              </a:spcAft>
              <a:buFont typeface="Courier New" panose="02070309020205020404" pitchFamily="49" charset="0"/>
              <a:buChar char="o"/>
            </a:pPr>
            <a:r>
              <a:rPr lang="en-US" sz="1400" dirty="0">
                <a:latin typeface="Encode Sans" pitchFamily="2" charset="0"/>
              </a:rPr>
              <a:t>If you </a:t>
            </a:r>
            <a:r>
              <a:rPr lang="en-US" sz="1400" b="1" dirty="0">
                <a:solidFill>
                  <a:srgbClr val="253880"/>
                </a:solidFill>
                <a:latin typeface="Encode Sans" pitchFamily="2" charset="0"/>
              </a:rPr>
              <a:t>don't pass </a:t>
            </a:r>
            <a:r>
              <a:rPr lang="en-US" sz="1400" dirty="0">
                <a:latin typeface="Encode Sans" pitchFamily="2" charset="0"/>
              </a:rPr>
              <a:t>the second time, the quiz will no longer be available and you’ll have to </a:t>
            </a:r>
            <a:r>
              <a:rPr lang="en-US" sz="1400" b="1" dirty="0">
                <a:solidFill>
                  <a:srgbClr val="253880"/>
                </a:solidFill>
                <a:latin typeface="Encode Sans" pitchFamily="2" charset="0"/>
              </a:rPr>
              <a:t>go back over the module </a:t>
            </a:r>
            <a:r>
              <a:rPr lang="en-US" sz="1400" dirty="0">
                <a:latin typeface="Encode Sans" pitchFamily="2" charset="0"/>
              </a:rPr>
              <a:t>before returning to the quiz.</a:t>
            </a:r>
          </a:p>
          <a:p>
            <a:pPr marL="285750" indent="-285750">
              <a:spcAft>
                <a:spcPts val="600"/>
              </a:spcAft>
              <a:buFont typeface="Courier New" panose="02070309020205020404" pitchFamily="49" charset="0"/>
              <a:buChar char="o"/>
            </a:pPr>
            <a:r>
              <a:rPr lang="en-US" sz="1400" dirty="0">
                <a:latin typeface="Encode Sans" pitchFamily="2" charset="0"/>
              </a:rPr>
              <a:t>After each question, click on the </a:t>
            </a:r>
            <a:r>
              <a:rPr lang="en-US" sz="1400" b="1" dirty="0">
                <a:solidFill>
                  <a:srgbClr val="253880"/>
                </a:solidFill>
                <a:latin typeface="Encode Sans" pitchFamily="2" charset="0"/>
              </a:rPr>
              <a:t>“SUBMIT” </a:t>
            </a:r>
            <a:r>
              <a:rPr lang="en-US" sz="1400" dirty="0">
                <a:latin typeface="Encode Sans" pitchFamily="2" charset="0"/>
              </a:rPr>
              <a:t>button to save your </a:t>
            </a:r>
            <a:r>
              <a:rPr lang="en-US" sz="1400" b="1" dirty="0">
                <a:solidFill>
                  <a:srgbClr val="253880"/>
                </a:solidFill>
                <a:latin typeface="Encode Sans" pitchFamily="2" charset="0"/>
              </a:rPr>
              <a:t>answer</a:t>
            </a:r>
            <a:r>
              <a:rPr lang="en-US" sz="1400" dirty="0">
                <a:latin typeface="Encode Sans" pitchFamily="2" charset="0"/>
              </a:rPr>
              <a:t> and move to the next question.</a:t>
            </a:r>
            <a:endParaRPr lang="fr-BE" sz="1400" dirty="0">
              <a:latin typeface="Encode Sans" pitchFamily="2" charset="0"/>
            </a:endParaRPr>
          </a:p>
        </p:txBody>
      </p:sp>
      <p:sp>
        <p:nvSpPr>
          <p:cNvPr id="9" name="Title 1">
            <a:extLst>
              <a:ext uri="{FF2B5EF4-FFF2-40B4-BE49-F238E27FC236}">
                <a16:creationId xmlns:a16="http://schemas.microsoft.com/office/drawing/2014/main" id="{7E2A9697-2449-AB10-7EA0-A046A2F46C83}"/>
              </a:ext>
            </a:extLst>
          </p:cNvPr>
          <p:cNvSpPr txBox="1">
            <a:spLocks/>
          </p:cNvSpPr>
          <p:nvPr/>
        </p:nvSpPr>
        <p:spPr>
          <a:xfrm>
            <a:off x="140795" y="190299"/>
            <a:ext cx="7452197" cy="406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bg1"/>
                </a:solidFill>
                <a:latin typeface="Encode Sans Expanded SemiBold" panose="00000705000000000000" pitchFamily="2" charset="0"/>
                <a:ea typeface="+mj-ea"/>
                <a:cs typeface="+mj-cs"/>
              </a:defRPr>
            </a:lvl1pPr>
          </a:lstStyle>
          <a:p>
            <a:r>
              <a:rPr lang="en-US" b="1" dirty="0">
                <a:latin typeface="Encode Sans" pitchFamily="2" charset="0"/>
              </a:rPr>
              <a:t>Quiz</a:t>
            </a:r>
            <a:endParaRPr lang="fr-FR" b="1" dirty="0">
              <a:latin typeface="Encode Sans" pitchFamily="2" charset="0"/>
            </a:endParaRPr>
          </a:p>
        </p:txBody>
      </p:sp>
      <p:sp>
        <p:nvSpPr>
          <p:cNvPr id="13" name="CasellaDiTesto 12">
            <a:extLst>
              <a:ext uri="{FF2B5EF4-FFF2-40B4-BE49-F238E27FC236}">
                <a16:creationId xmlns:a16="http://schemas.microsoft.com/office/drawing/2014/main" id="{EB2E8AB6-89F0-02AD-8231-EA470196E9CE}"/>
              </a:ext>
            </a:extLst>
          </p:cNvPr>
          <p:cNvSpPr txBox="1"/>
          <p:nvPr/>
        </p:nvSpPr>
        <p:spPr>
          <a:xfrm>
            <a:off x="140795" y="5827678"/>
            <a:ext cx="6113928" cy="276999"/>
          </a:xfrm>
          <a:prstGeom prst="rect">
            <a:avLst/>
          </a:prstGeom>
          <a:noFill/>
        </p:spPr>
        <p:txBody>
          <a:bodyPr wrap="square">
            <a:spAutoFit/>
          </a:bodyPr>
          <a:lstStyle/>
          <a:p>
            <a:r>
              <a:rPr lang="en-US" sz="1200" i="1" dirty="0">
                <a:solidFill>
                  <a:schemeClr val="bg1">
                    <a:lumMod val="50000"/>
                  </a:schemeClr>
                </a:solidFill>
                <a:latin typeface="Encode Sans" pitchFamily="2" charset="0"/>
              </a:rPr>
              <a:t>Click on “NEXT” to start the quiz.</a:t>
            </a:r>
          </a:p>
        </p:txBody>
      </p:sp>
      <p:pic>
        <p:nvPicPr>
          <p:cNvPr id="3" name="Immagine 2" descr="Immagine che contiene testo, segnale&#10;&#10;Descrizione generata automaticamente">
            <a:extLst>
              <a:ext uri="{FF2B5EF4-FFF2-40B4-BE49-F238E27FC236}">
                <a16:creationId xmlns:a16="http://schemas.microsoft.com/office/drawing/2014/main" id="{15E2F62B-3777-0485-CE4E-B57BFBA71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607" y="1399892"/>
            <a:ext cx="4572638" cy="4058216"/>
          </a:xfrm>
          <a:prstGeom prst="rect">
            <a:avLst/>
          </a:prstGeom>
        </p:spPr>
      </p:pic>
    </p:spTree>
    <p:custDataLst>
      <p:tags r:id="rId1"/>
    </p:custDataLst>
    <p:extLst>
      <p:ext uri="{BB962C8B-B14F-4D97-AF65-F5344CB8AC3E}">
        <p14:creationId xmlns:p14="http://schemas.microsoft.com/office/powerpoint/2010/main" val="2207855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40795" y="926637"/>
            <a:ext cx="10979456" cy="3161270"/>
          </a:xfrm>
        </p:spPr>
        <p:txBody>
          <a:bodyPr vert="horz" lIns="91440" tIns="45720" rIns="91440" bIns="45720" rtlCol="0" anchor="t">
            <a:noAutofit/>
          </a:bodyPr>
          <a:lstStyle/>
          <a:p>
            <a:pPr marL="0" indent="0">
              <a:buNone/>
            </a:pPr>
            <a:r>
              <a:rPr lang="en-US" sz="1800" dirty="0">
                <a:latin typeface="Encode Sans" pitchFamily="2" charset="0"/>
              </a:rPr>
              <a:t>Regarding </a:t>
            </a:r>
            <a:r>
              <a:rPr lang="en-US" sz="1800" dirty="0" err="1">
                <a:latin typeface="Encode Sans" pitchFamily="2" charset="0"/>
              </a:rPr>
              <a:t>B2B</a:t>
            </a:r>
            <a:r>
              <a:rPr lang="en-US" sz="1800" dirty="0">
                <a:latin typeface="Encode Sans" pitchFamily="2" charset="0"/>
              </a:rPr>
              <a:t> customer retention, which of these statements do you agree with?</a:t>
            </a:r>
          </a:p>
          <a:p>
            <a:pPr marL="0" indent="0">
              <a:buNone/>
            </a:pPr>
            <a:endParaRPr lang="en-US" sz="1800" dirty="0">
              <a:latin typeface="Encode Sans" pitchFamily="2" charset="0"/>
            </a:endParaRPr>
          </a:p>
          <a:p>
            <a:pPr marL="514350" indent="-514350">
              <a:buAutoNum type="alphaLcParenR"/>
            </a:pPr>
            <a:r>
              <a:rPr lang="en-US" sz="1800" dirty="0">
                <a:latin typeface="Encode Sans" pitchFamily="2" charset="0"/>
              </a:rPr>
              <a:t>It's more important to win new customers than to maintain existing ones.</a:t>
            </a:r>
          </a:p>
          <a:p>
            <a:pPr marL="514350" indent="-514350">
              <a:buAutoNum type="alphaLcParenR"/>
            </a:pPr>
            <a:r>
              <a:rPr lang="en-US" sz="1800" dirty="0">
                <a:latin typeface="Encode Sans" pitchFamily="2" charset="0"/>
              </a:rPr>
              <a:t>It's always easier to win new customers than to maintain your existing portfolio.</a:t>
            </a:r>
          </a:p>
          <a:p>
            <a:pPr marL="514350" indent="-514350">
              <a:buAutoNum type="alphaLcParenR"/>
            </a:pPr>
            <a:r>
              <a:rPr lang="en-US" sz="1800" dirty="0">
                <a:highlight>
                  <a:srgbClr val="00FF00"/>
                </a:highlight>
                <a:latin typeface="Encode Sans" pitchFamily="2" charset="0"/>
              </a:rPr>
              <a:t>It's always easier to maintain your existing customer portfolio than to win new customers.</a:t>
            </a:r>
          </a:p>
          <a:p>
            <a:pPr marL="514350" indent="-514350">
              <a:buAutoNum type="alphaLcParenR"/>
            </a:pPr>
            <a:r>
              <a:rPr lang="en-US" sz="1800" dirty="0">
                <a:latin typeface="Encode Sans" pitchFamily="2" charset="0"/>
              </a:rPr>
              <a:t>It costs more to maintain your customer portfolio than to win new customers.</a:t>
            </a:r>
          </a:p>
        </p:txBody>
      </p:sp>
      <p:sp>
        <p:nvSpPr>
          <p:cNvPr id="4" name="TextBox 3">
            <a:extLst>
              <a:ext uri="{FF2B5EF4-FFF2-40B4-BE49-F238E27FC236}">
                <a16:creationId xmlns:a16="http://schemas.microsoft.com/office/drawing/2014/main" id="{E07E6C86-31C7-2D2C-8AEA-85B0A2DB77DB}"/>
              </a:ext>
            </a:extLst>
          </p:cNvPr>
          <p:cNvSpPr txBox="1"/>
          <p:nvPr/>
        </p:nvSpPr>
        <p:spPr>
          <a:xfrm>
            <a:off x="600363" y="4546368"/>
            <a:ext cx="8447383" cy="1600438"/>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chemeClr val="accent6"/>
              </a:solidFill>
              <a:latin typeface="Encode Sans" pitchFamily="2" charset="0"/>
            </a:endParaRPr>
          </a:p>
          <a:p>
            <a:r>
              <a:rPr lang="en-US" sz="1400" dirty="0">
                <a:solidFill>
                  <a:srgbClr val="FF0000"/>
                </a:solidFill>
                <a:latin typeface="Encode Sans" pitchFamily="2" charset="0"/>
              </a:rPr>
              <a:t>Oh no! That’s not the right answer. </a:t>
            </a:r>
            <a:br>
              <a:rPr lang="en-US" sz="1400" dirty="0">
                <a:solidFill>
                  <a:srgbClr val="FF0000"/>
                </a:solidFill>
                <a:latin typeface="Encode Sans" pitchFamily="2" charset="0"/>
              </a:rPr>
            </a:br>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It's always easier to maintain your existing customer portfolio than to win new customers.</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5" name="Rectangle: Rounded Corners 4">
            <a:extLst>
              <a:ext uri="{FF2B5EF4-FFF2-40B4-BE49-F238E27FC236}">
                <a16:creationId xmlns:a16="http://schemas.microsoft.com/office/drawing/2014/main" id="{F98AD511-F0C7-54C3-7CF0-3B423BC331D3}"/>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2736720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4"/>
            <a:ext cx="10524161" cy="2510926"/>
          </a:xfrm>
        </p:spPr>
        <p:txBody>
          <a:bodyPr vert="horz" lIns="91440" tIns="45720" rIns="91440" bIns="45720" rtlCol="0" anchor="t">
            <a:noAutofit/>
          </a:bodyPr>
          <a:lstStyle/>
          <a:p>
            <a:pPr marL="0" indent="0">
              <a:buNone/>
            </a:pPr>
            <a:r>
              <a:rPr lang="en-US" sz="1800">
                <a:latin typeface="Encode Sans" pitchFamily="2" charset="0"/>
              </a:rPr>
              <a:t>In the sales cycle, when does the “proximity of the customer relationship” decrease the fastest?</a:t>
            </a:r>
          </a:p>
          <a:p>
            <a:pPr marL="0" indent="0">
              <a:buNone/>
            </a:pPr>
            <a:endParaRPr lang="en-US" sz="1800">
              <a:latin typeface="Encode Sans" pitchFamily="2" charset="0"/>
            </a:endParaRPr>
          </a:p>
          <a:p>
            <a:pPr marL="514350" indent="-514350">
              <a:buAutoNum type="alphaLcParenR"/>
            </a:pPr>
            <a:r>
              <a:rPr lang="en-US" sz="1800">
                <a:latin typeface="Encode Sans" pitchFamily="2" charset="0"/>
              </a:rPr>
              <a:t>When the offer is made.</a:t>
            </a:r>
          </a:p>
          <a:p>
            <a:pPr marL="514350" indent="-514350">
              <a:buAutoNum type="alphaLcParenR"/>
            </a:pPr>
            <a:r>
              <a:rPr lang="en-US" sz="1800">
                <a:latin typeface="Encode Sans" pitchFamily="2" charset="0"/>
              </a:rPr>
              <a:t>When getting in touch about renewal.</a:t>
            </a:r>
          </a:p>
          <a:p>
            <a:pPr marL="514350" indent="-514350">
              <a:buAutoNum type="alphaLcParenR"/>
            </a:pPr>
            <a:r>
              <a:rPr lang="en-US" sz="1800">
                <a:latin typeface="Encode Sans" pitchFamily="2" charset="0"/>
              </a:rPr>
              <a:t>When signing the purchase order.</a:t>
            </a:r>
          </a:p>
          <a:p>
            <a:pPr marL="514350" indent="-514350">
              <a:buAutoNum type="alphaLcParenR"/>
            </a:pPr>
            <a:r>
              <a:rPr lang="en-US" sz="1800">
                <a:highlight>
                  <a:srgbClr val="00FF00"/>
                </a:highlight>
                <a:latin typeface="Encode Sans" pitchFamily="2" charset="0"/>
              </a:rPr>
              <a:t>After vehicle delivery.</a:t>
            </a:r>
            <a:endParaRPr lang="en-US" sz="1800">
              <a:latin typeface="Encode Sans" pitchFamily="2" charset="0"/>
            </a:endParaRPr>
          </a:p>
          <a:p>
            <a:pPr marL="514350" indent="-514350">
              <a:buAutoNum type="alphaLcParenR"/>
            </a:pPr>
            <a:endParaRPr lang="en-US" sz="1800">
              <a:latin typeface="Encode Sans" pitchFamily="2" charset="0"/>
            </a:endParaRPr>
          </a:p>
          <a:p>
            <a:pPr marL="0" indent="0">
              <a:buNone/>
            </a:pPr>
            <a:endParaRPr lang="en-US" sz="1800">
              <a:latin typeface="Encode Sans" pitchFamily="2" charset="0"/>
            </a:endParaRPr>
          </a:p>
          <a:p>
            <a:pPr marL="0" indent="0">
              <a:buNone/>
            </a:pPr>
            <a:endParaRPr lang="en-US" sz="1800">
              <a:latin typeface="Encode Sans" pitchFamily="2" charset="0"/>
            </a:endParaRPr>
          </a:p>
        </p:txBody>
      </p:sp>
      <p:sp>
        <p:nvSpPr>
          <p:cNvPr id="4" name="TextBox 3">
            <a:extLst>
              <a:ext uri="{FF2B5EF4-FFF2-40B4-BE49-F238E27FC236}">
                <a16:creationId xmlns:a16="http://schemas.microsoft.com/office/drawing/2014/main" id="{157B665A-57A5-B23D-CE23-755402AE90A6}"/>
              </a:ext>
            </a:extLst>
          </p:cNvPr>
          <p:cNvSpPr txBox="1"/>
          <p:nvPr/>
        </p:nvSpPr>
        <p:spPr>
          <a:xfrm>
            <a:off x="600364" y="4180722"/>
            <a:ext cx="7777018" cy="1600438"/>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chemeClr val="accent6"/>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After vehicle delivery.</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8" name="Rectangle: Rounded Corners 4">
            <a:extLst>
              <a:ext uri="{FF2B5EF4-FFF2-40B4-BE49-F238E27FC236}">
                <a16:creationId xmlns:a16="http://schemas.microsoft.com/office/drawing/2014/main" id="{6F17D87B-14CF-2068-1EC4-86062B1A746D}"/>
              </a:ext>
            </a:extLst>
          </p:cNvPr>
          <p:cNvSpPr/>
          <p:nvPr/>
        </p:nvSpPr>
        <p:spPr>
          <a:xfrm>
            <a:off x="9578609" y="5087298"/>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21333169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4"/>
            <a:ext cx="11535914" cy="3895286"/>
          </a:xfrm>
        </p:spPr>
        <p:txBody>
          <a:bodyPr vert="horz" lIns="91440" tIns="45720" rIns="91440" bIns="45720" rtlCol="0" anchor="t">
            <a:noAutofit/>
          </a:bodyPr>
          <a:lstStyle/>
          <a:p>
            <a:pPr marL="0" indent="0">
              <a:buNone/>
            </a:pPr>
            <a:r>
              <a:rPr lang="en-US" sz="1800" dirty="0">
                <a:latin typeface="Encode Sans" pitchFamily="2" charset="0"/>
              </a:rPr>
              <a:t>Why is it risky to only contact a customer when it's time to renew their vehicle?</a:t>
            </a:r>
          </a:p>
          <a:p>
            <a:pPr marL="0" indent="0">
              <a:buNone/>
            </a:pPr>
            <a:endParaRPr lang="en-US" sz="1800" dirty="0">
              <a:latin typeface="Encode Sans" pitchFamily="2" charset="0"/>
            </a:endParaRPr>
          </a:p>
          <a:p>
            <a:pPr marL="514350" indent="-514350">
              <a:buAutoNum type="alphaLcParenR"/>
            </a:pPr>
            <a:r>
              <a:rPr lang="en-US" sz="1800" dirty="0">
                <a:latin typeface="Encode Sans" pitchFamily="2" charset="0"/>
              </a:rPr>
              <a:t>There's no risk, your customer is loyal and wouldn’t want to be disturbed.</a:t>
            </a:r>
          </a:p>
          <a:p>
            <a:pPr marL="514350" indent="-514350">
              <a:buAutoNum type="alphaLcParenR"/>
            </a:pPr>
            <a:r>
              <a:rPr lang="en-US" sz="1800" dirty="0">
                <a:latin typeface="Encode Sans" pitchFamily="2" charset="0"/>
              </a:rPr>
              <a:t>There's no risk, on the contrary, they would have had the possibility to study the market.</a:t>
            </a:r>
          </a:p>
          <a:p>
            <a:pPr marL="514350" indent="-514350">
              <a:buAutoNum type="alphaLcParenR"/>
            </a:pPr>
            <a:r>
              <a:rPr lang="en-US" sz="1800" dirty="0">
                <a:latin typeface="Encode Sans" pitchFamily="2" charset="0"/>
              </a:rPr>
              <a:t>There’s a risk that your customer might have got in touch with another salesperson at the dealership.</a:t>
            </a:r>
          </a:p>
          <a:p>
            <a:pPr marL="514350" indent="-514350">
              <a:buAutoNum type="alphaLcParenR"/>
            </a:pPr>
            <a:r>
              <a:rPr lang="en-US" sz="1800" dirty="0">
                <a:highlight>
                  <a:srgbClr val="00FF00"/>
                </a:highlight>
                <a:latin typeface="Encode Sans" pitchFamily="2" charset="0"/>
              </a:rPr>
              <a:t>There’s a risk that your customer may have been contacted by a competitor and left without you noticing.</a:t>
            </a:r>
            <a:endParaRPr lang="en-US" sz="1800" dirty="0">
              <a:latin typeface="Encode Sans" pitchFamily="2" charset="0"/>
            </a:endParaRPr>
          </a:p>
          <a:p>
            <a:pPr marL="0" indent="0">
              <a:buNone/>
            </a:pPr>
            <a:endParaRPr lang="en-US" sz="1800" dirty="0">
              <a:latin typeface="Encode Sans" pitchFamily="2" charset="0"/>
            </a:endParaRPr>
          </a:p>
          <a:p>
            <a:pPr marL="0" indent="0">
              <a:buNone/>
            </a:pPr>
            <a:endParaRPr lang="en-US" sz="1800" dirty="0">
              <a:latin typeface="Encode Sans" pitchFamily="2" charset="0"/>
            </a:endParaRPr>
          </a:p>
        </p:txBody>
      </p:sp>
      <p:sp>
        <p:nvSpPr>
          <p:cNvPr id="4" name="TextBox 3">
            <a:extLst>
              <a:ext uri="{FF2B5EF4-FFF2-40B4-BE49-F238E27FC236}">
                <a16:creationId xmlns:a16="http://schemas.microsoft.com/office/drawing/2014/main" id="{CE224FE5-8867-DD6F-3FE9-AEE3886681C0}"/>
              </a:ext>
            </a:extLst>
          </p:cNvPr>
          <p:cNvSpPr txBox="1"/>
          <p:nvPr/>
        </p:nvSpPr>
        <p:spPr>
          <a:xfrm>
            <a:off x="600364" y="4063494"/>
            <a:ext cx="7777018" cy="1815882"/>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There’s a risk that your customer may have been contacted by a competitor and left without you noticing.</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8" name="Rectangle: Rounded Corners 4">
            <a:extLst>
              <a:ext uri="{FF2B5EF4-FFF2-40B4-BE49-F238E27FC236}">
                <a16:creationId xmlns:a16="http://schemas.microsoft.com/office/drawing/2014/main" id="{8A69FF87-1027-ADD7-DB01-A1DF5DA56FA6}"/>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42561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4"/>
            <a:ext cx="10416537" cy="2954679"/>
          </a:xfrm>
        </p:spPr>
        <p:txBody>
          <a:bodyPr vert="horz" lIns="91440" tIns="45720" rIns="91440" bIns="45720" rtlCol="0" anchor="t">
            <a:noAutofit/>
          </a:bodyPr>
          <a:lstStyle/>
          <a:p>
            <a:pPr marL="0" indent="0">
              <a:buNone/>
            </a:pPr>
            <a:r>
              <a:rPr lang="en-US" sz="1800" dirty="0">
                <a:latin typeface="Encode Sans" pitchFamily="2" charset="0"/>
              </a:rPr>
              <a:t>In your opinion, what is the difference between prospecting and retention? </a:t>
            </a:r>
          </a:p>
          <a:p>
            <a:pPr marL="0" indent="0">
              <a:buNone/>
            </a:pPr>
            <a:endParaRPr lang="en-US" sz="1800" dirty="0">
              <a:latin typeface="Encode Sans" pitchFamily="2" charset="0"/>
            </a:endParaRPr>
          </a:p>
          <a:p>
            <a:pPr marL="514350" indent="-514350">
              <a:buAutoNum type="alphaLcParenR"/>
            </a:pPr>
            <a:r>
              <a:rPr lang="en-US" sz="1800" dirty="0">
                <a:latin typeface="Encode Sans" pitchFamily="2" charset="0"/>
              </a:rPr>
              <a:t>There’s no difference as these words are synonyms.</a:t>
            </a:r>
          </a:p>
          <a:p>
            <a:pPr marL="514350" indent="-514350">
              <a:buAutoNum type="alphaLcParenR"/>
            </a:pPr>
            <a:r>
              <a:rPr lang="en-US" sz="1800" dirty="0">
                <a:latin typeface="Encode Sans" pitchFamily="2" charset="0"/>
              </a:rPr>
              <a:t>Prospecting does not exist in the automotive industry, as the customer travels to the dealership.</a:t>
            </a:r>
          </a:p>
          <a:p>
            <a:pPr marL="514350" indent="-514350">
              <a:buAutoNum type="alphaLcParenR"/>
            </a:pPr>
            <a:r>
              <a:rPr lang="en-US" sz="1800" dirty="0">
                <a:highlight>
                  <a:srgbClr val="00FF00"/>
                </a:highlight>
                <a:latin typeface="Encode Sans" pitchFamily="2" charset="0"/>
              </a:rPr>
              <a:t>Prospecting and retention are both methodical, planned activities However, prospecting relates to new customers and retention to existing ones.</a:t>
            </a:r>
          </a:p>
          <a:p>
            <a:pPr marL="514350" indent="-514350">
              <a:buAutoNum type="alphaLcParenR"/>
            </a:pPr>
            <a:r>
              <a:rPr lang="en-US" sz="1800" dirty="0">
                <a:latin typeface="Encode Sans" pitchFamily="2" charset="0"/>
              </a:rPr>
              <a:t>The vehicle quality creates loyalty to the brand, not the salesperson’s actions.</a:t>
            </a:r>
          </a:p>
          <a:p>
            <a:pPr marL="514350" indent="-514350">
              <a:buAutoNum type="alphaLcParenR"/>
            </a:pPr>
            <a:endParaRPr lang="en-US" sz="1800" dirty="0">
              <a:latin typeface="Encode Sans" pitchFamily="2" charset="0"/>
            </a:endParaRPr>
          </a:p>
          <a:p>
            <a:pPr marL="0" indent="0">
              <a:buNone/>
            </a:pPr>
            <a:endParaRPr lang="en-US" sz="1800" dirty="0">
              <a:latin typeface="Encode Sans" pitchFamily="2" charset="0"/>
            </a:endParaRPr>
          </a:p>
          <a:p>
            <a:pPr marL="0" indent="0">
              <a:buNone/>
            </a:pPr>
            <a:endParaRPr lang="en-US" sz="1800" dirty="0">
              <a:latin typeface="Encode Sans" pitchFamily="2" charset="0"/>
            </a:endParaRPr>
          </a:p>
        </p:txBody>
      </p:sp>
      <p:sp>
        <p:nvSpPr>
          <p:cNvPr id="4" name="TextBox 3">
            <a:extLst>
              <a:ext uri="{FF2B5EF4-FFF2-40B4-BE49-F238E27FC236}">
                <a16:creationId xmlns:a16="http://schemas.microsoft.com/office/drawing/2014/main" id="{A967BB81-947E-E015-94B8-0DD4FE1E84AA}"/>
              </a:ext>
            </a:extLst>
          </p:cNvPr>
          <p:cNvSpPr txBox="1"/>
          <p:nvPr/>
        </p:nvSpPr>
        <p:spPr>
          <a:xfrm>
            <a:off x="600364" y="4246183"/>
            <a:ext cx="7777018" cy="1815882"/>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Prospecting and retention are both methodical, planned activities. However, prospecting relates to new customers and retention to existing ones.</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8" name="Rectangle: Rounded Corners 4">
            <a:extLst>
              <a:ext uri="{FF2B5EF4-FFF2-40B4-BE49-F238E27FC236}">
                <a16:creationId xmlns:a16="http://schemas.microsoft.com/office/drawing/2014/main" id="{CA4514D4-B829-0EF7-AC29-473283E45EC8}"/>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41323965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294284" y="1133735"/>
            <a:ext cx="10524161" cy="2613512"/>
          </a:xfrm>
        </p:spPr>
        <p:txBody>
          <a:bodyPr vert="horz" lIns="91440" tIns="45720" rIns="91440" bIns="45720" rtlCol="0" anchor="t">
            <a:noAutofit/>
          </a:bodyPr>
          <a:lstStyle/>
          <a:p>
            <a:pPr marL="0" indent="0">
              <a:buNone/>
            </a:pPr>
            <a:r>
              <a:rPr lang="en-US" sz="1800" dirty="0">
                <a:latin typeface="Encode Sans" pitchFamily="2" charset="0"/>
              </a:rPr>
              <a:t>What is the purpose of the “global offer” lever for retention, which makes it possible to hold the customer captive?</a:t>
            </a:r>
          </a:p>
          <a:p>
            <a:pPr marL="514350" indent="-514350">
              <a:buAutoNum type="alphaLcParenR"/>
            </a:pPr>
            <a:endParaRPr lang="en-US" sz="1800" dirty="0">
              <a:latin typeface="Encode Sans" pitchFamily="2" charset="0"/>
            </a:endParaRPr>
          </a:p>
          <a:p>
            <a:pPr marL="514350" indent="-514350">
              <a:buAutoNum type="alphaLcParenR"/>
            </a:pPr>
            <a:r>
              <a:rPr lang="en-US" sz="1800" dirty="0">
                <a:highlight>
                  <a:srgbClr val="00FF00"/>
                </a:highlight>
                <a:latin typeface="Encode Sans" pitchFamily="2" charset="0"/>
              </a:rPr>
              <a:t>To offer for the vehicle(s) + financing + service(s) + advice.</a:t>
            </a:r>
          </a:p>
          <a:p>
            <a:pPr marL="514350" indent="-514350">
              <a:buAutoNum type="alphaLcParenR"/>
            </a:pPr>
            <a:r>
              <a:rPr lang="en-US" sz="1800" dirty="0">
                <a:latin typeface="Encode Sans" pitchFamily="2" charset="0"/>
              </a:rPr>
              <a:t>To propose the entire range of the Brand’s vehicles.</a:t>
            </a:r>
          </a:p>
          <a:p>
            <a:pPr marL="514350" indent="-514350">
              <a:buAutoNum type="alphaLcParenR"/>
            </a:pPr>
            <a:r>
              <a:rPr lang="en-US" sz="1800" dirty="0">
                <a:latin typeface="Encode Sans" pitchFamily="2" charset="0"/>
              </a:rPr>
              <a:t>To suggest an electric mobility solution.</a:t>
            </a:r>
          </a:p>
          <a:p>
            <a:pPr marL="514350" indent="-514350">
              <a:buAutoNum type="alphaLcParenR"/>
            </a:pPr>
            <a:r>
              <a:rPr lang="en-US" sz="1800" dirty="0">
                <a:latin typeface="Encode Sans" pitchFamily="2" charset="0"/>
              </a:rPr>
              <a:t>To make a multi-mobility offer.</a:t>
            </a:r>
          </a:p>
          <a:p>
            <a:pPr marL="514350" indent="-514350">
              <a:buAutoNum type="alphaLcParenR"/>
            </a:pPr>
            <a:endParaRPr lang="en-US" sz="1800" dirty="0">
              <a:latin typeface="Encode Sans" pitchFamily="2" charset="0"/>
            </a:endParaRPr>
          </a:p>
          <a:p>
            <a:pPr marL="0" indent="0">
              <a:buNone/>
            </a:pPr>
            <a:endParaRPr lang="en-US" sz="1800" dirty="0">
              <a:latin typeface="Encode Sans" pitchFamily="2" charset="0"/>
            </a:endParaRPr>
          </a:p>
          <a:p>
            <a:pPr marL="0" indent="0">
              <a:buNone/>
            </a:pPr>
            <a:endParaRPr lang="en-US" sz="1800" dirty="0">
              <a:latin typeface="Encode Sans" pitchFamily="2" charset="0"/>
            </a:endParaRPr>
          </a:p>
        </p:txBody>
      </p:sp>
      <p:sp>
        <p:nvSpPr>
          <p:cNvPr id="4" name="TextBox 3">
            <a:extLst>
              <a:ext uri="{FF2B5EF4-FFF2-40B4-BE49-F238E27FC236}">
                <a16:creationId xmlns:a16="http://schemas.microsoft.com/office/drawing/2014/main" id="{E062D873-E625-A346-68CC-18B2AC917B31}"/>
              </a:ext>
            </a:extLst>
          </p:cNvPr>
          <p:cNvSpPr txBox="1"/>
          <p:nvPr/>
        </p:nvSpPr>
        <p:spPr>
          <a:xfrm>
            <a:off x="593259" y="4160598"/>
            <a:ext cx="7784123" cy="1817541"/>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To offer for the vehicle(s) + financing + service(s) + advice all together.</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a:p>
            <a:endParaRPr lang="en-US" sz="1400" dirty="0">
              <a:latin typeface="Encode Sans" pitchFamily="2" charset="0"/>
            </a:endParaRPr>
          </a:p>
        </p:txBody>
      </p:sp>
      <p:sp>
        <p:nvSpPr>
          <p:cNvPr id="8" name="Rectangle: Rounded Corners 4">
            <a:extLst>
              <a:ext uri="{FF2B5EF4-FFF2-40B4-BE49-F238E27FC236}">
                <a16:creationId xmlns:a16="http://schemas.microsoft.com/office/drawing/2014/main" id="{0350A081-3C47-A05D-928C-2550B74444CE}"/>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1875380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4"/>
            <a:ext cx="10524161" cy="3026397"/>
          </a:xfrm>
        </p:spPr>
        <p:txBody>
          <a:bodyPr vert="horz" lIns="91440" tIns="45720" rIns="91440" bIns="45720" rtlCol="0" anchor="t">
            <a:noAutofit/>
          </a:bodyPr>
          <a:lstStyle/>
          <a:p>
            <a:pPr marL="0" indent="0">
              <a:buNone/>
            </a:pPr>
            <a:r>
              <a:rPr lang="en-US" sz="1800" dirty="0">
                <a:latin typeface="Encode Sans" pitchFamily="2" charset="0"/>
              </a:rPr>
              <a:t>After delivery, which two actions should be taken? </a:t>
            </a:r>
          </a:p>
          <a:p>
            <a:pPr marL="0" indent="0">
              <a:buNone/>
            </a:pPr>
            <a:r>
              <a:rPr lang="en-US" sz="1600" i="1" dirty="0">
                <a:solidFill>
                  <a:schemeClr val="bg1">
                    <a:lumMod val="50000"/>
                  </a:schemeClr>
                </a:solidFill>
                <a:latin typeface="Encode Sans" pitchFamily="2" charset="0"/>
              </a:rPr>
              <a:t>(there is more than one correct answer)</a:t>
            </a:r>
          </a:p>
          <a:p>
            <a:pPr marL="0" indent="0">
              <a:buNone/>
            </a:pPr>
            <a:endParaRPr lang="en-US" sz="1800" dirty="0">
              <a:latin typeface="Encode Sans" pitchFamily="2" charset="0"/>
            </a:endParaRPr>
          </a:p>
          <a:p>
            <a:pPr marL="514350" indent="-514350">
              <a:buAutoNum type="alphaLcParenR"/>
            </a:pPr>
            <a:r>
              <a:rPr lang="en-US" sz="1800" dirty="0">
                <a:highlight>
                  <a:srgbClr val="00FF00"/>
                </a:highlight>
                <a:latin typeface="Encode Sans" pitchFamily="2" charset="0"/>
              </a:rPr>
              <a:t>Call the customer (driver) a few days after delivery to confirm that the vehicle handover has gone well. </a:t>
            </a:r>
          </a:p>
          <a:p>
            <a:pPr marL="514350" indent="-514350">
              <a:buAutoNum type="alphaLcParenR"/>
            </a:pPr>
            <a:r>
              <a:rPr lang="en-US" sz="1800" dirty="0">
                <a:latin typeface="Encode Sans" pitchFamily="2" charset="0"/>
              </a:rPr>
              <a:t>Send a promotional offer for the renewal of another vehicle.</a:t>
            </a:r>
          </a:p>
          <a:p>
            <a:pPr marL="514350" indent="-514350">
              <a:buAutoNum type="alphaLcParenR"/>
            </a:pPr>
            <a:r>
              <a:rPr lang="en-US" sz="1800" dirty="0">
                <a:highlight>
                  <a:srgbClr val="00FF00"/>
                </a:highlight>
                <a:latin typeface="Encode Sans" pitchFamily="2" charset="0"/>
              </a:rPr>
              <a:t>Send a feedback form.</a:t>
            </a:r>
          </a:p>
          <a:p>
            <a:pPr marL="514350" indent="-514350">
              <a:buAutoNum type="alphaLcParenR"/>
            </a:pPr>
            <a:r>
              <a:rPr lang="en-US" sz="1800" dirty="0">
                <a:latin typeface="Encode Sans" pitchFamily="2" charset="0"/>
              </a:rPr>
              <a:t>Send a request to join your customer's LinkedIn network.</a:t>
            </a:r>
          </a:p>
        </p:txBody>
      </p:sp>
      <p:sp>
        <p:nvSpPr>
          <p:cNvPr id="4" name="TextBox 3">
            <a:extLst>
              <a:ext uri="{FF2B5EF4-FFF2-40B4-BE49-F238E27FC236}">
                <a16:creationId xmlns:a16="http://schemas.microsoft.com/office/drawing/2014/main" id="{5FA35823-6BBA-20D1-3155-438D0AD14E12}"/>
              </a:ext>
            </a:extLst>
          </p:cNvPr>
          <p:cNvSpPr txBox="1"/>
          <p:nvPr/>
        </p:nvSpPr>
        <p:spPr>
          <a:xfrm>
            <a:off x="600364" y="4124044"/>
            <a:ext cx="8740860" cy="1815882"/>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answers are: </a:t>
            </a:r>
          </a:p>
          <a:p>
            <a:pPr marL="285750" indent="-285750">
              <a:buFont typeface="Arial" panose="020B0604020202020204" pitchFamily="34" charset="0"/>
              <a:buChar char="•"/>
            </a:pPr>
            <a:r>
              <a:rPr lang="en-US" sz="1400" dirty="0">
                <a:solidFill>
                  <a:srgbClr val="FF0000"/>
                </a:solidFill>
                <a:latin typeface="Encode Sans" pitchFamily="2" charset="0"/>
              </a:rPr>
              <a:t>Call the customer (driver) a few days after delivery to confirm that the vehicle handover has gone well</a:t>
            </a:r>
          </a:p>
          <a:p>
            <a:pPr marL="285750" indent="-285750">
              <a:buFont typeface="Arial" panose="020B0604020202020204" pitchFamily="34" charset="0"/>
              <a:buChar char="•"/>
            </a:pPr>
            <a:r>
              <a:rPr lang="en-US" sz="1400" dirty="0">
                <a:solidFill>
                  <a:srgbClr val="FF0000"/>
                </a:solidFill>
                <a:latin typeface="Encode Sans" pitchFamily="2" charset="0"/>
              </a:rPr>
              <a:t>Send a feedback form.</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8" name="Rectangle: Rounded Corners 4">
            <a:extLst>
              <a:ext uri="{FF2B5EF4-FFF2-40B4-BE49-F238E27FC236}">
                <a16:creationId xmlns:a16="http://schemas.microsoft.com/office/drawing/2014/main" id="{F8EBE8BD-4241-56AF-890F-E76FB46C2D50}"/>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32801456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4" y="918075"/>
            <a:ext cx="11589702" cy="3241550"/>
          </a:xfrm>
        </p:spPr>
        <p:txBody>
          <a:bodyPr vert="horz" lIns="91440" tIns="45720" rIns="91440" bIns="45720" rtlCol="0" anchor="t">
            <a:noAutofit/>
          </a:bodyPr>
          <a:lstStyle/>
          <a:p>
            <a:pPr marL="0" indent="0">
              <a:buNone/>
            </a:pPr>
            <a:r>
              <a:rPr lang="en-US" sz="1800" dirty="0">
                <a:latin typeface="Encode Sans" pitchFamily="2" charset="0"/>
              </a:rPr>
              <a:t>Breakdowns, repairs and accidents: how should these events be managed?</a:t>
            </a:r>
          </a:p>
          <a:p>
            <a:pPr marL="0" indent="0">
              <a:buNone/>
            </a:pPr>
            <a:endParaRPr lang="en-US" sz="1800" dirty="0">
              <a:latin typeface="Encode Sans" pitchFamily="2" charset="0"/>
            </a:endParaRPr>
          </a:p>
          <a:p>
            <a:pPr marL="514350" indent="-514350">
              <a:buAutoNum type="alphaLcParenR"/>
            </a:pPr>
            <a:r>
              <a:rPr lang="en-US" sz="1800" dirty="0">
                <a:latin typeface="Encode Sans" pitchFamily="2" charset="0"/>
              </a:rPr>
              <a:t>Although regrettable, these events must be managed by aftersales. The sales advisor must focus exclusively on selling.</a:t>
            </a:r>
          </a:p>
          <a:p>
            <a:pPr marL="514350" indent="-514350">
              <a:buAutoNum type="alphaLcParenR"/>
            </a:pPr>
            <a:r>
              <a:rPr lang="en-US" sz="1800" dirty="0">
                <a:latin typeface="Encode Sans" pitchFamily="2" charset="0"/>
              </a:rPr>
              <a:t>These events are always damaging and inevitably have a negative impact on sales.</a:t>
            </a:r>
          </a:p>
          <a:p>
            <a:pPr marL="514350" indent="-514350">
              <a:buAutoNum type="alphaLcParenR"/>
            </a:pPr>
            <a:r>
              <a:rPr lang="en-US" sz="1800" dirty="0">
                <a:highlight>
                  <a:srgbClr val="00FF00"/>
                </a:highlight>
                <a:latin typeface="Encode Sans" pitchFamily="2" charset="0"/>
              </a:rPr>
              <a:t>These events are good opportunities to establish a strong relationship with the customer and for retention. The customer must be made aware that it will always be possible to find a solution.</a:t>
            </a:r>
          </a:p>
          <a:p>
            <a:pPr marL="514350" indent="-514350">
              <a:buAutoNum type="alphaLcParenR"/>
            </a:pPr>
            <a:r>
              <a:rPr lang="en-US" sz="1800" dirty="0">
                <a:latin typeface="Encode Sans" pitchFamily="2" charset="0"/>
              </a:rPr>
              <a:t>These events are rare within the Brand and the customer needs to know that they'd be unlucky for something like that to happen.</a:t>
            </a:r>
          </a:p>
          <a:p>
            <a:pPr marL="514350" indent="-514350">
              <a:buAutoNum type="alphaLcParenR"/>
            </a:pPr>
            <a:endParaRPr lang="en-US" sz="1800" dirty="0">
              <a:latin typeface="Encode Sans" pitchFamily="2" charset="0"/>
            </a:endParaRPr>
          </a:p>
          <a:p>
            <a:pPr marL="0" indent="0">
              <a:buNone/>
            </a:pPr>
            <a:endParaRPr lang="en-US" sz="1800" dirty="0">
              <a:latin typeface="Encode Sans" pitchFamily="2" charset="0"/>
            </a:endParaRPr>
          </a:p>
          <a:p>
            <a:pPr marL="0" indent="0">
              <a:buNone/>
            </a:pPr>
            <a:endParaRPr lang="en-US" sz="1800" dirty="0">
              <a:latin typeface="Encode Sans" pitchFamily="2" charset="0"/>
            </a:endParaRPr>
          </a:p>
        </p:txBody>
      </p:sp>
      <p:sp>
        <p:nvSpPr>
          <p:cNvPr id="4" name="TextBox 3">
            <a:extLst>
              <a:ext uri="{FF2B5EF4-FFF2-40B4-BE49-F238E27FC236}">
                <a16:creationId xmlns:a16="http://schemas.microsoft.com/office/drawing/2014/main" id="{264397AD-792B-6AE8-6762-F8D46310B18F}"/>
              </a:ext>
            </a:extLst>
          </p:cNvPr>
          <p:cNvSpPr txBox="1"/>
          <p:nvPr/>
        </p:nvSpPr>
        <p:spPr>
          <a:xfrm>
            <a:off x="600364" y="4161428"/>
            <a:ext cx="8471918" cy="1815882"/>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These events are good opportunities to establish a strong relationship with the customer and for retention. The customer must be made aware that it will always be possible to find a solution.</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8" name="Rectangle: Rounded Corners 4">
            <a:extLst>
              <a:ext uri="{FF2B5EF4-FFF2-40B4-BE49-F238E27FC236}">
                <a16:creationId xmlns:a16="http://schemas.microsoft.com/office/drawing/2014/main" id="{743E092E-B701-EDD6-EACD-C8DF75BC1C42}"/>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1986979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 </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3"/>
            <a:ext cx="11880376" cy="3026397"/>
          </a:xfrm>
        </p:spPr>
        <p:txBody>
          <a:bodyPr vert="horz" lIns="91440" tIns="45720" rIns="91440" bIns="45720" rtlCol="0" anchor="t">
            <a:noAutofit/>
          </a:bodyPr>
          <a:lstStyle/>
          <a:p>
            <a:pPr marL="0" indent="0">
              <a:buNone/>
            </a:pPr>
            <a:r>
              <a:rPr lang="en-US" sz="1800" dirty="0">
                <a:latin typeface="Encode Sans" pitchFamily="2" charset="0"/>
              </a:rPr>
              <a:t>Of the moments of truth listed below, which one should you pay extra attention to for customers with a operational lease contract?</a:t>
            </a:r>
          </a:p>
          <a:p>
            <a:pPr marL="0" indent="0">
              <a:buNone/>
            </a:pPr>
            <a:endParaRPr lang="en-US" sz="1800" dirty="0">
              <a:latin typeface="Encode Sans" pitchFamily="2" charset="0"/>
            </a:endParaRPr>
          </a:p>
          <a:p>
            <a:pPr marL="514350" indent="-514350">
              <a:buAutoNum type="alphaLcParenR"/>
            </a:pPr>
            <a:r>
              <a:rPr lang="en-US" sz="1800" dirty="0">
                <a:latin typeface="Encode Sans" pitchFamily="2" charset="0"/>
              </a:rPr>
              <a:t>Vehicle delivery.</a:t>
            </a:r>
          </a:p>
          <a:p>
            <a:pPr marL="514350" indent="-514350">
              <a:buAutoNum type="alphaLcParenR"/>
            </a:pPr>
            <a:r>
              <a:rPr lang="en-US" sz="1800" dirty="0">
                <a:latin typeface="Encode Sans" pitchFamily="2" charset="0"/>
              </a:rPr>
              <a:t>Delivery follow-up.</a:t>
            </a:r>
          </a:p>
          <a:p>
            <a:pPr marL="514350" indent="-514350">
              <a:buAutoNum type="alphaLcParenR"/>
            </a:pPr>
            <a:r>
              <a:rPr lang="en-US" sz="1800" dirty="0">
                <a:latin typeface="Encode Sans" pitchFamily="2" charset="0"/>
              </a:rPr>
              <a:t>Fleet meeting.</a:t>
            </a:r>
          </a:p>
          <a:p>
            <a:pPr marL="514350" indent="-514350">
              <a:buAutoNum type="alphaLcParenR"/>
            </a:pPr>
            <a:r>
              <a:rPr lang="en-US" sz="1800" dirty="0">
                <a:highlight>
                  <a:srgbClr val="00FF00"/>
                </a:highlight>
                <a:latin typeface="Encode Sans" pitchFamily="2" charset="0"/>
              </a:rPr>
              <a:t>End of contract.</a:t>
            </a:r>
            <a:endParaRPr lang="en-US" sz="1800" dirty="0">
              <a:latin typeface="Encode Sans" pitchFamily="2" charset="0"/>
            </a:endParaRPr>
          </a:p>
          <a:p>
            <a:pPr marL="0" indent="0">
              <a:buNone/>
            </a:pPr>
            <a:endParaRPr lang="en-US" sz="1800" dirty="0">
              <a:latin typeface="Encode Sans" pitchFamily="2" charset="0"/>
            </a:endParaRPr>
          </a:p>
          <a:p>
            <a:pPr marL="0" indent="0">
              <a:buNone/>
            </a:pPr>
            <a:endParaRPr lang="en-US" sz="1800" dirty="0">
              <a:latin typeface="Encode Sans" pitchFamily="2" charset="0"/>
            </a:endParaRPr>
          </a:p>
          <a:p>
            <a:pPr marL="0" indent="0">
              <a:buNone/>
            </a:pPr>
            <a:endParaRPr lang="en-US" sz="1800" dirty="0">
              <a:latin typeface="Encode Sans" pitchFamily="2" charset="0"/>
            </a:endParaRPr>
          </a:p>
        </p:txBody>
      </p:sp>
      <p:sp>
        <p:nvSpPr>
          <p:cNvPr id="8" name="Rectangle: Rounded Corners 4">
            <a:extLst>
              <a:ext uri="{FF2B5EF4-FFF2-40B4-BE49-F238E27FC236}">
                <a16:creationId xmlns:a16="http://schemas.microsoft.com/office/drawing/2014/main" id="{0650D4DF-9A84-F1DF-76A8-1329CCFEF6B0}"/>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10" name="TextBox 3">
            <a:extLst>
              <a:ext uri="{FF2B5EF4-FFF2-40B4-BE49-F238E27FC236}">
                <a16:creationId xmlns:a16="http://schemas.microsoft.com/office/drawing/2014/main" id="{B14A5EE9-2445-3DE5-AFFA-A5A68BF46A58}"/>
              </a:ext>
            </a:extLst>
          </p:cNvPr>
          <p:cNvSpPr txBox="1"/>
          <p:nvPr/>
        </p:nvSpPr>
        <p:spPr>
          <a:xfrm>
            <a:off x="600364" y="4161428"/>
            <a:ext cx="8471918" cy="1600438"/>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End of contract.</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Tree>
    <p:custDataLst>
      <p:tags r:id="rId1"/>
    </p:custDataLst>
    <p:extLst>
      <p:ext uri="{BB962C8B-B14F-4D97-AF65-F5344CB8AC3E}">
        <p14:creationId xmlns:p14="http://schemas.microsoft.com/office/powerpoint/2010/main" val="608783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03697"/>
            <a:ext cx="11113632" cy="2789762"/>
          </a:xfrm>
        </p:spPr>
        <p:txBody>
          <a:bodyPr vert="horz" lIns="91440" tIns="45720" rIns="91440" bIns="45720" rtlCol="0" anchor="t">
            <a:noAutofit/>
          </a:bodyPr>
          <a:lstStyle/>
          <a:p>
            <a:pPr marL="0" indent="0">
              <a:buNone/>
            </a:pPr>
            <a:r>
              <a:rPr lang="en-US" sz="1800" dirty="0">
                <a:latin typeface="Encode Sans" pitchFamily="2" charset="0"/>
              </a:rPr>
              <a:t>What features does your “management tool” app include? </a:t>
            </a:r>
          </a:p>
          <a:p>
            <a:pPr marL="0" indent="0">
              <a:buNone/>
            </a:pPr>
            <a:r>
              <a:rPr lang="en-US" sz="1600" i="1" dirty="0">
                <a:solidFill>
                  <a:schemeClr val="bg1">
                    <a:lumMod val="50000"/>
                  </a:schemeClr>
                </a:solidFill>
                <a:latin typeface="Encode Sans" pitchFamily="2" charset="0"/>
              </a:rPr>
              <a:t>(there is more than one correct answer)</a:t>
            </a:r>
          </a:p>
          <a:p>
            <a:pPr marL="0" indent="0">
              <a:buNone/>
            </a:pPr>
            <a:endParaRPr lang="en-US" sz="1800" dirty="0">
              <a:latin typeface="Encode Sans" pitchFamily="2" charset="0"/>
            </a:endParaRPr>
          </a:p>
          <a:p>
            <a:pPr marL="514350" indent="-514350">
              <a:buAutoNum type="alphaLcParenR"/>
            </a:pPr>
            <a:r>
              <a:rPr lang="en-US" sz="1800" dirty="0">
                <a:highlight>
                  <a:srgbClr val="00FF00"/>
                </a:highlight>
                <a:latin typeface="Encode Sans" pitchFamily="2" charset="0"/>
              </a:rPr>
              <a:t>Portfolio management.</a:t>
            </a:r>
          </a:p>
          <a:p>
            <a:pPr marL="514350" indent="-514350">
              <a:buAutoNum type="alphaLcParenR"/>
            </a:pPr>
            <a:r>
              <a:rPr lang="en-US" sz="1800" dirty="0">
                <a:latin typeface="Encode Sans" pitchFamily="2" charset="0"/>
              </a:rPr>
              <a:t>Invoicing.</a:t>
            </a:r>
          </a:p>
          <a:p>
            <a:pPr marL="514350" indent="-514350">
              <a:buAutoNum type="alphaLcParenR"/>
            </a:pPr>
            <a:r>
              <a:rPr lang="en-US" sz="1800" dirty="0">
                <a:highlight>
                  <a:srgbClr val="00FF00"/>
                </a:highlight>
                <a:latin typeface="Encode Sans" pitchFamily="2" charset="0"/>
              </a:rPr>
              <a:t>Animation.</a:t>
            </a:r>
          </a:p>
          <a:p>
            <a:pPr marL="514350" indent="-514350">
              <a:buAutoNum type="alphaLcParenR"/>
            </a:pPr>
            <a:r>
              <a:rPr lang="en-US" sz="1800" dirty="0">
                <a:highlight>
                  <a:srgbClr val="00FF00"/>
                </a:highlight>
                <a:latin typeface="Encode Sans" pitchFamily="2" charset="0"/>
              </a:rPr>
              <a:t>Reporting. </a:t>
            </a:r>
          </a:p>
        </p:txBody>
      </p:sp>
      <p:sp>
        <p:nvSpPr>
          <p:cNvPr id="8" name="Rectangle: Rounded Corners 4">
            <a:extLst>
              <a:ext uri="{FF2B5EF4-FFF2-40B4-BE49-F238E27FC236}">
                <a16:creationId xmlns:a16="http://schemas.microsoft.com/office/drawing/2014/main" id="{30172C20-C220-F550-578B-89BD34832C11}"/>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10" name="TextBox 3">
            <a:extLst>
              <a:ext uri="{FF2B5EF4-FFF2-40B4-BE49-F238E27FC236}">
                <a16:creationId xmlns:a16="http://schemas.microsoft.com/office/drawing/2014/main" id="{6DBFDDC8-71D0-1034-631C-3595AFD3F856}"/>
              </a:ext>
            </a:extLst>
          </p:cNvPr>
          <p:cNvSpPr txBox="1"/>
          <p:nvPr/>
        </p:nvSpPr>
        <p:spPr>
          <a:xfrm>
            <a:off x="600364" y="3922978"/>
            <a:ext cx="8740860" cy="2031325"/>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answers are: </a:t>
            </a:r>
          </a:p>
          <a:p>
            <a:pPr marL="285750" indent="-285750">
              <a:buFont typeface="Arial" panose="020B0604020202020204" pitchFamily="34" charset="0"/>
              <a:buChar char="•"/>
            </a:pPr>
            <a:r>
              <a:rPr lang="en-US" sz="1400" dirty="0">
                <a:solidFill>
                  <a:srgbClr val="FF0000"/>
                </a:solidFill>
                <a:latin typeface="Encode Sans" pitchFamily="2" charset="0"/>
              </a:rPr>
              <a:t>Portfolio management.</a:t>
            </a:r>
          </a:p>
          <a:p>
            <a:pPr marL="285750" indent="-285750">
              <a:buFont typeface="Arial" panose="020B0604020202020204" pitchFamily="34" charset="0"/>
              <a:buChar char="•"/>
            </a:pPr>
            <a:r>
              <a:rPr lang="en-US" sz="1400">
                <a:solidFill>
                  <a:srgbClr val="FF0000"/>
                </a:solidFill>
                <a:latin typeface="Encode Sans" pitchFamily="2" charset="0"/>
              </a:rPr>
              <a:t>Animation.</a:t>
            </a:r>
            <a:endParaRPr lang="en-US" sz="1400" dirty="0">
              <a:solidFill>
                <a:srgbClr val="FF0000"/>
              </a:solidFill>
              <a:latin typeface="Encode Sans" pitchFamily="2" charset="0"/>
            </a:endParaRPr>
          </a:p>
          <a:p>
            <a:pPr marL="285750" indent="-285750">
              <a:buFont typeface="Arial" panose="020B0604020202020204" pitchFamily="34" charset="0"/>
              <a:buChar char="•"/>
            </a:pPr>
            <a:r>
              <a:rPr lang="en-US" sz="1400" dirty="0">
                <a:solidFill>
                  <a:srgbClr val="FF0000"/>
                </a:solidFill>
                <a:latin typeface="Encode Sans" pitchFamily="2" charset="0"/>
              </a:rPr>
              <a:t>Reporting.</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Tree>
    <p:custDataLst>
      <p:tags r:id="rId1"/>
    </p:custDataLst>
    <p:extLst>
      <p:ext uri="{BB962C8B-B14F-4D97-AF65-F5344CB8AC3E}">
        <p14:creationId xmlns:p14="http://schemas.microsoft.com/office/powerpoint/2010/main" val="265673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22FB-69CE-42B9-AFDA-38D4629B69CA}"/>
              </a:ext>
            </a:extLst>
          </p:cNvPr>
          <p:cNvSpPr>
            <a:spLocks noGrp="1"/>
          </p:cNvSpPr>
          <p:nvPr>
            <p:ph type="title"/>
          </p:nvPr>
        </p:nvSpPr>
        <p:spPr/>
        <p:txBody>
          <a:bodyPr>
            <a:noAutofit/>
          </a:bodyPr>
          <a:lstStyle/>
          <a:p>
            <a:r>
              <a:rPr lang="en-US" dirty="0"/>
              <a:t>Customer relation journey through sales cycle</a:t>
            </a:r>
            <a:endParaRPr lang="fr-FR" strike="sngStrike" dirty="0"/>
          </a:p>
        </p:txBody>
      </p:sp>
      <p:sp>
        <p:nvSpPr>
          <p:cNvPr id="22" name="TextBox 21">
            <a:extLst>
              <a:ext uri="{FF2B5EF4-FFF2-40B4-BE49-F238E27FC236}">
                <a16:creationId xmlns:a16="http://schemas.microsoft.com/office/drawing/2014/main" id="{8F9A3281-A598-4190-9C03-9C990308EDCF}"/>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pic>
        <p:nvPicPr>
          <p:cNvPr id="7" name="Image 6">
            <a:extLst>
              <a:ext uri="{FF2B5EF4-FFF2-40B4-BE49-F238E27FC236}">
                <a16:creationId xmlns:a16="http://schemas.microsoft.com/office/drawing/2014/main" id="{23BAE262-A6E1-2A48-A114-F567906B3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703" y="1562552"/>
            <a:ext cx="8317832" cy="4571273"/>
          </a:xfrm>
          <a:prstGeom prst="rect">
            <a:avLst/>
          </a:prstGeom>
        </p:spPr>
      </p:pic>
      <p:sp>
        <p:nvSpPr>
          <p:cNvPr id="9" name="ZoneTexte 19">
            <a:extLst>
              <a:ext uri="{FF2B5EF4-FFF2-40B4-BE49-F238E27FC236}">
                <a16:creationId xmlns:a16="http://schemas.microsoft.com/office/drawing/2014/main" id="{2B48709B-C324-4CBE-901A-E730F4AFB4D4}"/>
              </a:ext>
            </a:extLst>
          </p:cNvPr>
          <p:cNvSpPr txBox="1"/>
          <p:nvPr/>
        </p:nvSpPr>
        <p:spPr>
          <a:xfrm>
            <a:off x="4029554" y="5364892"/>
            <a:ext cx="5133107" cy="307777"/>
          </a:xfrm>
          <a:prstGeom prst="rect">
            <a:avLst/>
          </a:prstGeom>
          <a:noFill/>
        </p:spPr>
        <p:txBody>
          <a:bodyPr wrap="square" rtlCol="0">
            <a:spAutoFit/>
          </a:bodyPr>
          <a:lstStyle/>
          <a:p>
            <a:r>
              <a:rPr lang="en-US" sz="1400" b="1" i="1" dirty="0">
                <a:solidFill>
                  <a:schemeClr val="bg1"/>
                </a:solidFill>
              </a:rPr>
              <a:t>Click on the magnifying glasses, the green one first</a:t>
            </a:r>
            <a:endParaRPr lang="fr-BE" sz="1400" b="1" i="1" dirty="0">
              <a:solidFill>
                <a:schemeClr val="bg1"/>
              </a:solidFill>
            </a:endParaRPr>
          </a:p>
        </p:txBody>
      </p:sp>
      <p:sp>
        <p:nvSpPr>
          <p:cNvPr id="10" name="TextBox 9">
            <a:extLst>
              <a:ext uri="{FF2B5EF4-FFF2-40B4-BE49-F238E27FC236}">
                <a16:creationId xmlns:a16="http://schemas.microsoft.com/office/drawing/2014/main" id="{A93961B8-4ED3-4784-B138-F0BF0E26517E}"/>
              </a:ext>
            </a:extLst>
          </p:cNvPr>
          <p:cNvSpPr txBox="1"/>
          <p:nvPr/>
        </p:nvSpPr>
        <p:spPr>
          <a:xfrm>
            <a:off x="212483" y="750262"/>
            <a:ext cx="11767034" cy="369332"/>
          </a:xfrm>
          <a:prstGeom prst="rect">
            <a:avLst/>
          </a:prstGeom>
          <a:noFill/>
        </p:spPr>
        <p:txBody>
          <a:bodyPr wrap="square" rtlCol="0">
            <a:spAutoFit/>
          </a:bodyPr>
          <a:lstStyle/>
          <a:p>
            <a:r>
              <a:rPr lang="en-US" dirty="0">
                <a:latin typeface="Encode Sans" pitchFamily="2" charset="0"/>
              </a:rPr>
              <a:t>Why is customer proximity vital throughout the sales cycle?</a:t>
            </a:r>
            <a:endParaRPr lang="fr-FR" dirty="0">
              <a:latin typeface="Encode Sans" pitchFamily="2" charset="0"/>
            </a:endParaRPr>
          </a:p>
        </p:txBody>
      </p:sp>
      <p:sp>
        <p:nvSpPr>
          <p:cNvPr id="12" name="CasellaDiTesto 11">
            <a:extLst>
              <a:ext uri="{FF2B5EF4-FFF2-40B4-BE49-F238E27FC236}">
                <a16:creationId xmlns:a16="http://schemas.microsoft.com/office/drawing/2014/main" id="{CC8B7B99-DDD3-79CD-F3D1-423FDD40382E}"/>
              </a:ext>
            </a:extLst>
          </p:cNvPr>
          <p:cNvSpPr txBox="1"/>
          <p:nvPr/>
        </p:nvSpPr>
        <p:spPr>
          <a:xfrm rot="16200000">
            <a:off x="1343798" y="3373497"/>
            <a:ext cx="123240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CONTACT STATUS</a:t>
            </a:r>
            <a:endParaRPr lang="it-IT" sz="100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ED85F397-0FAB-0A2E-38AD-A5AE0324BF0B}"/>
              </a:ext>
            </a:extLst>
          </p:cNvPr>
          <p:cNvSpPr txBox="1"/>
          <p:nvPr/>
        </p:nvSpPr>
        <p:spPr>
          <a:xfrm rot="18707774">
            <a:off x="2423850" y="2340326"/>
            <a:ext cx="54368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OFFER</a:t>
            </a:r>
            <a:endParaRPr lang="it-IT" sz="1000" dirty="0">
              <a:solidFill>
                <a:prstClr val="black"/>
              </a:solidFill>
              <a:latin typeface="Microsoft Sans Serif" panose="020B0604020202020204" pitchFamily="34" charset="0"/>
            </a:endParaRPr>
          </a:p>
        </p:txBody>
      </p:sp>
      <p:sp>
        <p:nvSpPr>
          <p:cNvPr id="16" name="CasellaDiTesto 15">
            <a:extLst>
              <a:ext uri="{FF2B5EF4-FFF2-40B4-BE49-F238E27FC236}">
                <a16:creationId xmlns:a16="http://schemas.microsoft.com/office/drawing/2014/main" id="{EF9E230C-B7D1-B474-9E5E-787CCF4A5B44}"/>
              </a:ext>
            </a:extLst>
          </p:cNvPr>
          <p:cNvSpPr txBox="1"/>
          <p:nvPr/>
        </p:nvSpPr>
        <p:spPr>
          <a:xfrm rot="18840000">
            <a:off x="2744526" y="2231545"/>
            <a:ext cx="1255524"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TEST DRIVE</a:t>
            </a:r>
            <a:endParaRPr lang="it-IT" sz="1000" dirty="0">
              <a:solidFill>
                <a:prstClr val="black"/>
              </a:solidFill>
              <a:latin typeface="Microsoft Sans Serif" panose="020B0604020202020204" pitchFamily="34" charset="0"/>
            </a:endParaRPr>
          </a:p>
        </p:txBody>
      </p:sp>
      <p:sp>
        <p:nvSpPr>
          <p:cNvPr id="18" name="CasellaDiTesto 17">
            <a:extLst>
              <a:ext uri="{FF2B5EF4-FFF2-40B4-BE49-F238E27FC236}">
                <a16:creationId xmlns:a16="http://schemas.microsoft.com/office/drawing/2014/main" id="{7FC65B16-E615-E7FB-2D88-A899DA945F34}"/>
              </a:ext>
            </a:extLst>
          </p:cNvPr>
          <p:cNvSpPr txBox="1"/>
          <p:nvPr/>
        </p:nvSpPr>
        <p:spPr>
          <a:xfrm rot="18840000">
            <a:off x="3346560" y="2044190"/>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FOLLOW-UP CONTACT</a:t>
            </a:r>
            <a:endParaRPr lang="it-IT" sz="1000" dirty="0">
              <a:solidFill>
                <a:prstClr val="black"/>
              </a:solidFill>
              <a:latin typeface="Microsoft Sans Serif" panose="020B0604020202020204" pitchFamily="34" charset="0"/>
            </a:endParaRPr>
          </a:p>
        </p:txBody>
      </p:sp>
      <p:sp>
        <p:nvSpPr>
          <p:cNvPr id="19" name="CasellaDiTesto 18">
            <a:extLst>
              <a:ext uri="{FF2B5EF4-FFF2-40B4-BE49-F238E27FC236}">
                <a16:creationId xmlns:a16="http://schemas.microsoft.com/office/drawing/2014/main" id="{DA18D20D-78AF-4E3A-7883-1FD1713D5239}"/>
              </a:ext>
            </a:extLst>
          </p:cNvPr>
          <p:cNvSpPr txBox="1"/>
          <p:nvPr/>
        </p:nvSpPr>
        <p:spPr>
          <a:xfrm rot="18840000">
            <a:off x="3874861" y="2118691"/>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PURCHASE ORDER</a:t>
            </a:r>
            <a:endParaRPr lang="it-IT" sz="1000" dirty="0">
              <a:solidFill>
                <a:prstClr val="black"/>
              </a:solidFill>
              <a:latin typeface="Microsoft Sans Serif" panose="020B0604020202020204" pitchFamily="34" charset="0"/>
            </a:endParaRPr>
          </a:p>
        </p:txBody>
      </p:sp>
      <p:sp>
        <p:nvSpPr>
          <p:cNvPr id="20" name="CasellaDiTesto 19">
            <a:extLst>
              <a:ext uri="{FF2B5EF4-FFF2-40B4-BE49-F238E27FC236}">
                <a16:creationId xmlns:a16="http://schemas.microsoft.com/office/drawing/2014/main" id="{6FB1859F-04D8-79D2-670D-5624841EDF09}"/>
              </a:ext>
            </a:extLst>
          </p:cNvPr>
          <p:cNvSpPr txBox="1"/>
          <p:nvPr/>
        </p:nvSpPr>
        <p:spPr>
          <a:xfrm rot="18840000">
            <a:off x="4739644" y="2291924"/>
            <a:ext cx="80386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DELIVERY</a:t>
            </a:r>
            <a:endParaRPr lang="it-IT" sz="1000" dirty="0">
              <a:solidFill>
                <a:prstClr val="black"/>
              </a:solidFill>
              <a:latin typeface="Microsoft Sans Serif" panose="020B0604020202020204" pitchFamily="34" charset="0"/>
            </a:endParaRPr>
          </a:p>
        </p:txBody>
      </p:sp>
      <p:sp>
        <p:nvSpPr>
          <p:cNvPr id="24" name="CasellaDiTesto 23">
            <a:extLst>
              <a:ext uri="{FF2B5EF4-FFF2-40B4-BE49-F238E27FC236}">
                <a16:creationId xmlns:a16="http://schemas.microsoft.com/office/drawing/2014/main" id="{0C95CB80-7482-9BAD-44C4-59645F395F6C}"/>
              </a:ext>
            </a:extLst>
          </p:cNvPr>
          <p:cNvSpPr txBox="1"/>
          <p:nvPr/>
        </p:nvSpPr>
        <p:spPr>
          <a:xfrm rot="18840000">
            <a:off x="8038236" y="1977600"/>
            <a:ext cx="1181292" cy="380480"/>
          </a:xfrm>
          <a:prstGeom prst="rect">
            <a:avLst/>
          </a:prstGeom>
          <a:solidFill>
            <a:schemeClr val="bg1"/>
          </a:solidFill>
        </p:spPr>
        <p:txBody>
          <a:bodyPr wrap="square" lIns="18000" tIns="36000" rIns="18000" bIns="36000">
            <a:spAutoFit/>
          </a:bodyPr>
          <a:lstStyle/>
          <a:p>
            <a:r>
              <a:rPr lang="it-IT" sz="1000" dirty="0">
                <a:solidFill>
                  <a:srgbClr val="272B35"/>
                </a:solidFill>
                <a:latin typeface="Encode Sans Medium" pitchFamily="2" charset="0"/>
              </a:rPr>
              <a:t>RENEWAL </a:t>
            </a:r>
          </a:p>
          <a:p>
            <a:r>
              <a:rPr lang="it-IT" sz="1000" dirty="0">
                <a:solidFill>
                  <a:srgbClr val="272B35"/>
                </a:solidFill>
                <a:latin typeface="Encode Sans Medium" pitchFamily="2" charset="0"/>
              </a:rPr>
              <a:t>CONTACT</a:t>
            </a:r>
            <a:endParaRPr lang="it-IT" sz="1000" dirty="0">
              <a:solidFill>
                <a:prstClr val="black"/>
              </a:solidFill>
              <a:latin typeface="Microsoft Sans Serif" panose="020B0604020202020204" pitchFamily="34" charset="0"/>
            </a:endParaRPr>
          </a:p>
        </p:txBody>
      </p:sp>
      <p:sp>
        <p:nvSpPr>
          <p:cNvPr id="26" name="CasellaDiTesto 25">
            <a:extLst>
              <a:ext uri="{FF2B5EF4-FFF2-40B4-BE49-F238E27FC236}">
                <a16:creationId xmlns:a16="http://schemas.microsoft.com/office/drawing/2014/main" id="{C85BDA91-AA1F-8F25-2AC4-4DC90C234833}"/>
              </a:ext>
            </a:extLst>
          </p:cNvPr>
          <p:cNvSpPr txBox="1"/>
          <p:nvPr/>
        </p:nvSpPr>
        <p:spPr>
          <a:xfrm rot="18840000">
            <a:off x="8971904" y="1929339"/>
            <a:ext cx="1181292" cy="380480"/>
          </a:xfrm>
          <a:prstGeom prst="rect">
            <a:avLst/>
          </a:prstGeom>
          <a:solidFill>
            <a:schemeClr val="bg1"/>
          </a:solidFill>
        </p:spPr>
        <p:txBody>
          <a:bodyPr wrap="square" lIns="18000" tIns="36000" rIns="18000" bIns="36000">
            <a:spAutoFit/>
          </a:bodyPr>
          <a:lstStyle/>
          <a:p>
            <a:r>
              <a:rPr lang="it-IT" sz="1000">
                <a:solidFill>
                  <a:srgbClr val="272B35"/>
                </a:solidFill>
                <a:latin typeface="Encode Sans Medium" pitchFamily="2" charset="0"/>
              </a:rPr>
              <a:t>RENEWAL </a:t>
            </a:r>
          </a:p>
          <a:p>
            <a:r>
              <a:rPr lang="it-IT" sz="1000">
                <a:solidFill>
                  <a:srgbClr val="272B35"/>
                </a:solidFill>
                <a:latin typeface="Encode Sans Medium" pitchFamily="2" charset="0"/>
              </a:rPr>
              <a:t>DATE</a:t>
            </a:r>
            <a:endParaRPr lang="it-IT" sz="1000" dirty="0">
              <a:solidFill>
                <a:prstClr val="black"/>
              </a:solidFill>
              <a:latin typeface="Microsoft Sans Serif" panose="020B0604020202020204" pitchFamily="34" charset="0"/>
            </a:endParaRPr>
          </a:p>
        </p:txBody>
      </p:sp>
      <p:sp>
        <p:nvSpPr>
          <p:cNvPr id="28" name="CasellaDiTesto 27">
            <a:extLst>
              <a:ext uri="{FF2B5EF4-FFF2-40B4-BE49-F238E27FC236}">
                <a16:creationId xmlns:a16="http://schemas.microsoft.com/office/drawing/2014/main" id="{F5B23DED-B0A5-4D85-CF54-26296D5BC641}"/>
              </a:ext>
            </a:extLst>
          </p:cNvPr>
          <p:cNvSpPr txBox="1"/>
          <p:nvPr/>
        </p:nvSpPr>
        <p:spPr>
          <a:xfrm>
            <a:off x="5348032" y="5871838"/>
            <a:ext cx="4151993" cy="276999"/>
          </a:xfrm>
          <a:prstGeom prst="rect">
            <a:avLst/>
          </a:prstGeom>
          <a:solidFill>
            <a:schemeClr val="bg1"/>
          </a:solidFill>
        </p:spPr>
        <p:txBody>
          <a:bodyPr wrap="square">
            <a:spAutoFit/>
          </a:bodyPr>
          <a:lstStyle/>
          <a:p>
            <a:pPr algn="ctr"/>
            <a:r>
              <a:rPr lang="en-US" sz="1200" dirty="0">
                <a:solidFill>
                  <a:srgbClr val="272B35"/>
                </a:solidFill>
                <a:latin typeface="Encode Sans Medium" pitchFamily="2" charset="0"/>
              </a:rPr>
              <a:t>CHANGES IN WARMTH OF RELATIONS OVER TIME</a:t>
            </a:r>
            <a:endParaRPr lang="en-US" sz="1200" dirty="0">
              <a:solidFill>
                <a:prstClr val="black"/>
              </a:solidFill>
              <a:latin typeface="Microsoft Sans Serif" panose="020B0604020202020204" pitchFamily="34" charset="0"/>
            </a:endParaRPr>
          </a:p>
        </p:txBody>
      </p:sp>
      <p:sp>
        <p:nvSpPr>
          <p:cNvPr id="3" name="TextBox 2">
            <a:extLst>
              <a:ext uri="{FF2B5EF4-FFF2-40B4-BE49-F238E27FC236}">
                <a16:creationId xmlns:a16="http://schemas.microsoft.com/office/drawing/2014/main" id="{7E830C68-9193-9AD0-3158-D36992B83ABD}"/>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Tree>
    <p:custDataLst>
      <p:tags r:id="rId1"/>
    </p:custDataLst>
    <p:extLst>
      <p:ext uri="{BB962C8B-B14F-4D97-AF65-F5344CB8AC3E}">
        <p14:creationId xmlns:p14="http://schemas.microsoft.com/office/powerpoint/2010/main" val="18564622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725FD-BCB2-4DD5-A8C0-1824AB5FFA79}"/>
              </a:ext>
            </a:extLst>
          </p:cNvPr>
          <p:cNvSpPr>
            <a:spLocks noGrp="1"/>
          </p:cNvSpPr>
          <p:nvPr>
            <p:ph type="title"/>
          </p:nvPr>
        </p:nvSpPr>
        <p:spPr/>
        <p:txBody>
          <a:bodyPr vert="horz" lIns="91440" tIns="45720" rIns="91440" bIns="45720" rtlCol="0" anchor="ctr">
            <a:normAutofit/>
          </a:bodyPr>
          <a:lstStyle/>
          <a:p>
            <a:r>
              <a:rPr lang="fr-FR" b="1" dirty="0">
                <a:latin typeface="Encode Sans" pitchFamily="2" charset="0"/>
              </a:rPr>
              <a:t>Question</a:t>
            </a:r>
          </a:p>
        </p:txBody>
      </p:sp>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3"/>
            <a:ext cx="10524161" cy="3896995"/>
          </a:xfrm>
        </p:spPr>
        <p:txBody>
          <a:bodyPr vert="horz" lIns="91440" tIns="45720" rIns="91440" bIns="45720" rtlCol="0" anchor="t">
            <a:noAutofit/>
          </a:bodyPr>
          <a:lstStyle/>
          <a:p>
            <a:pPr marL="0" indent="0">
              <a:buNone/>
            </a:pPr>
            <a:r>
              <a:rPr lang="en-US" sz="1800" dirty="0">
                <a:latin typeface="Encode Sans" pitchFamily="2" charset="0"/>
              </a:rPr>
              <a:t>What is the “PAM” service offer? </a:t>
            </a:r>
          </a:p>
          <a:p>
            <a:pPr marL="0" indent="0">
              <a:buNone/>
            </a:pPr>
            <a:endParaRPr lang="en-US" sz="800" dirty="0">
              <a:latin typeface="Encode Sans" pitchFamily="2" charset="0"/>
            </a:endParaRPr>
          </a:p>
          <a:p>
            <a:pPr marL="514350" indent="-514350">
              <a:buAutoNum type="alphaLcParenR"/>
            </a:pPr>
            <a:r>
              <a:rPr lang="en-US" sz="1800" dirty="0">
                <a:latin typeface="Encode Sans" pitchFamily="2" charset="0"/>
              </a:rPr>
              <a:t>The PAM (“Personal Assistance Manager”) offer is an assistance service that covers the car AND its driver throughout the contract.</a:t>
            </a:r>
          </a:p>
          <a:p>
            <a:pPr marL="514350" indent="-514350">
              <a:buAutoNum type="alphaLcParenR"/>
            </a:pPr>
            <a:r>
              <a:rPr lang="en-US" sz="1800" dirty="0">
                <a:latin typeface="Encode Sans" pitchFamily="2" charset="0"/>
              </a:rPr>
              <a:t>The PAM (“</a:t>
            </a:r>
            <a:r>
              <a:rPr lang="en-US" sz="1800" dirty="0" err="1">
                <a:latin typeface="Encode Sans" pitchFamily="2" charset="0"/>
              </a:rPr>
              <a:t>ProActive</a:t>
            </a:r>
            <a:r>
              <a:rPr lang="en-US" sz="1800" dirty="0">
                <a:latin typeface="Encode Sans" pitchFamily="2" charset="0"/>
              </a:rPr>
              <a:t> Maintenance”) offer is a connected tool informing you about the maintenance tasks to be carried out.</a:t>
            </a:r>
          </a:p>
          <a:p>
            <a:pPr marL="514350" indent="-514350">
              <a:buAutoNum type="alphaLcParenR"/>
            </a:pPr>
            <a:r>
              <a:rPr lang="en-US" sz="1800" dirty="0">
                <a:latin typeface="Encode Sans" pitchFamily="2" charset="0"/>
              </a:rPr>
              <a:t>The PAM (“Personal Actions of Marketing”) consists of your online marketing activity.</a:t>
            </a:r>
          </a:p>
          <a:p>
            <a:pPr marL="514350" indent="-514350">
              <a:buAutoNum type="alphaLcParenR"/>
            </a:pPr>
            <a:r>
              <a:rPr lang="en-US" sz="1800" dirty="0">
                <a:highlight>
                  <a:srgbClr val="00FF00"/>
                </a:highlight>
                <a:latin typeface="Encode Sans" pitchFamily="2" charset="0"/>
              </a:rPr>
              <a:t>Based on real-time vehicle data, the PAM (‘</a:t>
            </a:r>
            <a:r>
              <a:rPr lang="en-US" sz="1800" dirty="0" err="1">
                <a:highlight>
                  <a:srgbClr val="00FF00"/>
                </a:highlight>
                <a:latin typeface="Encode Sans" pitchFamily="2" charset="0"/>
              </a:rPr>
              <a:t>ProActive</a:t>
            </a:r>
            <a:r>
              <a:rPr lang="en-US" sz="1800" dirty="0">
                <a:highlight>
                  <a:srgbClr val="00FF00"/>
                </a:highlight>
                <a:latin typeface="Encode Sans" pitchFamily="2" charset="0"/>
              </a:rPr>
              <a:t> Management’) offer identifies any mileage deviation from the contract.</a:t>
            </a:r>
          </a:p>
          <a:p>
            <a:pPr marL="0" indent="0">
              <a:buNone/>
            </a:pPr>
            <a:endParaRPr lang="en-US" sz="1800" dirty="0">
              <a:highlight>
                <a:srgbClr val="00FF00"/>
              </a:highlight>
              <a:latin typeface="Encode Sans" pitchFamily="2" charset="0"/>
            </a:endParaRPr>
          </a:p>
          <a:p>
            <a:pPr marL="0" indent="0">
              <a:buNone/>
            </a:pPr>
            <a:endParaRPr lang="en-US" sz="1800" dirty="0">
              <a:latin typeface="Encode Sans" pitchFamily="2" charset="0"/>
            </a:endParaRPr>
          </a:p>
        </p:txBody>
      </p:sp>
      <p:sp>
        <p:nvSpPr>
          <p:cNvPr id="8" name="Rectangle: Rounded Corners 4">
            <a:extLst>
              <a:ext uri="{FF2B5EF4-FFF2-40B4-BE49-F238E27FC236}">
                <a16:creationId xmlns:a16="http://schemas.microsoft.com/office/drawing/2014/main" id="{396D0147-6294-3EFC-17CC-650DF8059CC6}"/>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10" name="TextBox 3">
            <a:extLst>
              <a:ext uri="{FF2B5EF4-FFF2-40B4-BE49-F238E27FC236}">
                <a16:creationId xmlns:a16="http://schemas.microsoft.com/office/drawing/2014/main" id="{8CBEE5B8-62F4-16BB-E470-569A38AD5BF9}"/>
              </a:ext>
            </a:extLst>
          </p:cNvPr>
          <p:cNvSpPr txBox="1"/>
          <p:nvPr/>
        </p:nvSpPr>
        <p:spPr>
          <a:xfrm>
            <a:off x="600364" y="4441853"/>
            <a:ext cx="8978245" cy="1723549"/>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8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Based on real-time vehicle data, the PAM (‘</a:t>
            </a:r>
            <a:r>
              <a:rPr lang="en-US" sz="1400" dirty="0" err="1">
                <a:solidFill>
                  <a:srgbClr val="FF0000"/>
                </a:solidFill>
                <a:latin typeface="Encode Sans" pitchFamily="2" charset="0"/>
              </a:rPr>
              <a:t>ProActive</a:t>
            </a:r>
            <a:r>
              <a:rPr lang="en-US" sz="1400" dirty="0">
                <a:solidFill>
                  <a:srgbClr val="FF0000"/>
                </a:solidFill>
                <a:latin typeface="Encode Sans" pitchFamily="2" charset="0"/>
              </a:rPr>
              <a:t> Management’) identifies any mileage deviation from the contract.</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Tree>
    <p:custDataLst>
      <p:tags r:id="rId1"/>
    </p:custDataLst>
    <p:extLst>
      <p:ext uri="{BB962C8B-B14F-4D97-AF65-F5344CB8AC3E}">
        <p14:creationId xmlns:p14="http://schemas.microsoft.com/office/powerpoint/2010/main" val="33533506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3"/>
            <a:ext cx="10524161" cy="2510927"/>
          </a:xfrm>
        </p:spPr>
        <p:txBody>
          <a:bodyPr vert="horz" lIns="91440" tIns="45720" rIns="91440" bIns="45720" rtlCol="0" anchor="t">
            <a:noAutofit/>
          </a:bodyPr>
          <a:lstStyle/>
          <a:p>
            <a:pPr marL="0" indent="0">
              <a:buNone/>
            </a:pPr>
            <a:r>
              <a:rPr lang="en-US" sz="1800" dirty="0">
                <a:latin typeface="Encode Sans" pitchFamily="2" charset="0"/>
              </a:rPr>
              <a:t>How can national marketing campaigns be of great help to you? </a:t>
            </a:r>
          </a:p>
          <a:p>
            <a:pPr marL="0" indent="0">
              <a:buNone/>
            </a:pPr>
            <a:endParaRPr lang="en-US" sz="1800" dirty="0">
              <a:latin typeface="Encode Sans" pitchFamily="2" charset="0"/>
            </a:endParaRPr>
          </a:p>
          <a:p>
            <a:pPr marL="514350" indent="-514350">
              <a:buAutoNum type="alphaLcParenR"/>
            </a:pPr>
            <a:r>
              <a:rPr lang="en-US" sz="1800" dirty="0">
                <a:latin typeface="Encode Sans" pitchFamily="2" charset="0"/>
              </a:rPr>
              <a:t>They let customers make a purchase online.</a:t>
            </a:r>
          </a:p>
          <a:p>
            <a:pPr marL="514350" indent="-514350">
              <a:buAutoNum type="alphaLcParenR"/>
            </a:pPr>
            <a:r>
              <a:rPr lang="en-US" sz="1800" dirty="0">
                <a:highlight>
                  <a:srgbClr val="00FF00"/>
                </a:highlight>
                <a:latin typeface="Encode Sans" pitchFamily="2" charset="0"/>
              </a:rPr>
              <a:t>They offer a “pretext”, an opportunity to contact your customers.</a:t>
            </a:r>
          </a:p>
          <a:p>
            <a:pPr marL="514350" indent="-514350">
              <a:buAutoNum type="alphaLcParenR"/>
            </a:pPr>
            <a:r>
              <a:rPr lang="en-US" sz="1800" dirty="0">
                <a:latin typeface="Encode Sans" pitchFamily="2" charset="0"/>
              </a:rPr>
              <a:t>They offer savings on the dealership’s advertising costs.</a:t>
            </a:r>
          </a:p>
          <a:p>
            <a:pPr marL="514350" indent="-514350">
              <a:buAutoNum type="alphaLcParenR"/>
            </a:pPr>
            <a:r>
              <a:rPr lang="en-US" sz="1800" dirty="0">
                <a:latin typeface="Encode Sans" pitchFamily="2" charset="0"/>
              </a:rPr>
              <a:t>They give the opportunity to communicate directly on promotions.</a:t>
            </a:r>
          </a:p>
          <a:p>
            <a:pPr marL="0" indent="0">
              <a:buNone/>
            </a:pPr>
            <a:endParaRPr lang="en-US" sz="1800" dirty="0">
              <a:latin typeface="Encode Sans" pitchFamily="2" charset="0"/>
            </a:endParaRPr>
          </a:p>
          <a:p>
            <a:pPr marL="0" indent="0">
              <a:buNone/>
            </a:pPr>
            <a:endParaRPr lang="en-US" sz="1800" dirty="0">
              <a:latin typeface="Encode Sans" pitchFamily="2" charset="0"/>
            </a:endParaRPr>
          </a:p>
        </p:txBody>
      </p:sp>
      <p:sp>
        <p:nvSpPr>
          <p:cNvPr id="8" name="Rectangle: Rounded Corners 4">
            <a:extLst>
              <a:ext uri="{FF2B5EF4-FFF2-40B4-BE49-F238E27FC236}">
                <a16:creationId xmlns:a16="http://schemas.microsoft.com/office/drawing/2014/main" id="{22035966-1C63-0211-60C3-843A5D1D93ED}"/>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10" name="TextBox 3">
            <a:extLst>
              <a:ext uri="{FF2B5EF4-FFF2-40B4-BE49-F238E27FC236}">
                <a16:creationId xmlns:a16="http://schemas.microsoft.com/office/drawing/2014/main" id="{1EB8E58D-8681-D7E8-CCAF-97E0BD6C264B}"/>
              </a:ext>
            </a:extLst>
          </p:cNvPr>
          <p:cNvSpPr txBox="1"/>
          <p:nvPr/>
        </p:nvSpPr>
        <p:spPr>
          <a:xfrm>
            <a:off x="600364" y="4161428"/>
            <a:ext cx="8471918" cy="1600438"/>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 is: </a:t>
            </a:r>
          </a:p>
          <a:p>
            <a:pPr marL="285750" indent="-285750">
              <a:buFont typeface="Arial" panose="020B0604020202020204" pitchFamily="34" charset="0"/>
              <a:buChar char="•"/>
            </a:pPr>
            <a:r>
              <a:rPr lang="en-US" sz="1400" dirty="0">
                <a:solidFill>
                  <a:srgbClr val="FF0000"/>
                </a:solidFill>
                <a:latin typeface="Encode Sans" pitchFamily="2" charset="0"/>
              </a:rPr>
              <a:t>They offer a “pretext”, an opportunity to contact your customers.</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
        <p:nvSpPr>
          <p:cNvPr id="11" name="Titre 1">
            <a:extLst>
              <a:ext uri="{FF2B5EF4-FFF2-40B4-BE49-F238E27FC236}">
                <a16:creationId xmlns:a16="http://schemas.microsoft.com/office/drawing/2014/main" id="{C6DDC91E-B9D4-AEF1-9AE3-465B556CA69C}"/>
              </a:ext>
            </a:extLst>
          </p:cNvPr>
          <p:cNvSpPr>
            <a:spLocks noGrp="1"/>
          </p:cNvSpPr>
          <p:nvPr>
            <p:ph type="title"/>
          </p:nvPr>
        </p:nvSpPr>
        <p:spPr>
          <a:xfrm>
            <a:off x="140795" y="134833"/>
            <a:ext cx="7452197" cy="406400"/>
          </a:xfrm>
        </p:spPr>
        <p:txBody>
          <a:bodyPr vert="horz" lIns="91440" tIns="45720" rIns="91440" bIns="45720" rtlCol="0" anchor="ctr">
            <a:normAutofit/>
          </a:bodyPr>
          <a:lstStyle/>
          <a:p>
            <a:r>
              <a:rPr lang="fr-FR" b="1" dirty="0">
                <a:latin typeface="Encode Sans" pitchFamily="2" charset="0"/>
              </a:rPr>
              <a:t>Question</a:t>
            </a:r>
          </a:p>
        </p:txBody>
      </p:sp>
    </p:spTree>
    <p:custDataLst>
      <p:tags r:id="rId1"/>
    </p:custDataLst>
    <p:extLst>
      <p:ext uri="{BB962C8B-B14F-4D97-AF65-F5344CB8AC3E}">
        <p14:creationId xmlns:p14="http://schemas.microsoft.com/office/powerpoint/2010/main" val="3789284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883897-05C9-4972-AD8C-BB37A582CDB9}"/>
              </a:ext>
            </a:extLst>
          </p:cNvPr>
          <p:cNvSpPr>
            <a:spLocks noGrp="1"/>
          </p:cNvSpPr>
          <p:nvPr>
            <p:ph idx="4294967295"/>
          </p:nvPr>
        </p:nvSpPr>
        <p:spPr>
          <a:xfrm>
            <a:off x="136133" y="918073"/>
            <a:ext cx="10524161" cy="3116045"/>
          </a:xfrm>
        </p:spPr>
        <p:txBody>
          <a:bodyPr vert="horz" lIns="91440" tIns="45720" rIns="91440" bIns="45720" rtlCol="0" anchor="t">
            <a:noAutofit/>
          </a:bodyPr>
          <a:lstStyle/>
          <a:p>
            <a:pPr marL="0" indent="0">
              <a:buNone/>
            </a:pPr>
            <a:r>
              <a:rPr lang="en-US" sz="1800">
                <a:latin typeface="Encode Sans" pitchFamily="2" charset="0"/>
              </a:rPr>
              <a:t>Identify two good ways to be active online with your customers</a:t>
            </a:r>
          </a:p>
          <a:p>
            <a:pPr marL="0" indent="0">
              <a:buNone/>
            </a:pPr>
            <a:r>
              <a:rPr lang="en-US" sz="1600" i="1">
                <a:solidFill>
                  <a:schemeClr val="bg1">
                    <a:lumMod val="50000"/>
                  </a:schemeClr>
                </a:solidFill>
                <a:latin typeface="Encode Sans" pitchFamily="2" charset="0"/>
              </a:rPr>
              <a:t>(there is more than one correct answer)</a:t>
            </a:r>
          </a:p>
          <a:p>
            <a:pPr marL="0" indent="0">
              <a:buNone/>
            </a:pPr>
            <a:endParaRPr lang="en-US" sz="1800">
              <a:latin typeface="Encode Sans" pitchFamily="2" charset="0"/>
            </a:endParaRPr>
          </a:p>
          <a:p>
            <a:pPr marL="457200" indent="-457200">
              <a:lnSpc>
                <a:spcPct val="107000"/>
              </a:lnSpc>
              <a:buFont typeface="+mj-lt"/>
              <a:buAutoNum type="alphaLcParenR"/>
            </a:pPr>
            <a:r>
              <a:rPr lang="en-US" sz="1800">
                <a:highlight>
                  <a:srgbClr val="00FF00"/>
                </a:highlight>
                <a:latin typeface="Encode Sans" pitchFamily="2" charset="0"/>
              </a:rPr>
              <a:t>Via social media.</a:t>
            </a:r>
          </a:p>
          <a:p>
            <a:pPr marL="457200" indent="-457200">
              <a:lnSpc>
                <a:spcPct val="107000"/>
              </a:lnSpc>
              <a:buFont typeface="+mj-lt"/>
              <a:buAutoNum type="alphaLcParenR"/>
            </a:pPr>
            <a:r>
              <a:rPr lang="en-US" sz="1800">
                <a:highlight>
                  <a:srgbClr val="00FF00"/>
                </a:highlight>
                <a:latin typeface="Encode Sans" pitchFamily="2" charset="0"/>
              </a:rPr>
              <a:t>By responding to reviews customers leave on your websites.</a:t>
            </a:r>
          </a:p>
          <a:p>
            <a:pPr marL="457200" indent="-457200">
              <a:lnSpc>
                <a:spcPct val="107000"/>
              </a:lnSpc>
              <a:buFont typeface="+mj-lt"/>
              <a:buAutoNum type="alphaLcParenR"/>
            </a:pPr>
            <a:r>
              <a:rPr lang="en-US" sz="1800">
                <a:latin typeface="Encode Sans" pitchFamily="2" charset="0"/>
              </a:rPr>
              <a:t>By replying to customer e-mails.</a:t>
            </a:r>
          </a:p>
          <a:p>
            <a:pPr marL="457200" indent="-457200">
              <a:lnSpc>
                <a:spcPct val="107000"/>
              </a:lnSpc>
              <a:buFont typeface="+mj-lt"/>
              <a:buAutoNum type="alphaLcParenR"/>
            </a:pPr>
            <a:r>
              <a:rPr lang="en-US" sz="1800">
                <a:latin typeface="Encode Sans" pitchFamily="2" charset="0"/>
              </a:rPr>
              <a:t>By answering the phone after no more than four rings.</a:t>
            </a:r>
          </a:p>
          <a:p>
            <a:pPr marL="0" indent="0">
              <a:buNone/>
            </a:pPr>
            <a:endParaRPr lang="en-US" sz="1800">
              <a:latin typeface="Encode Sans" pitchFamily="2" charset="0"/>
            </a:endParaRPr>
          </a:p>
          <a:p>
            <a:pPr marL="0" indent="0">
              <a:buNone/>
            </a:pPr>
            <a:endParaRPr lang="en-US" sz="1800">
              <a:latin typeface="Encode Sans" pitchFamily="2" charset="0"/>
            </a:endParaRPr>
          </a:p>
        </p:txBody>
      </p:sp>
      <p:sp>
        <p:nvSpPr>
          <p:cNvPr id="8" name="Rectangle: Rounded Corners 4">
            <a:extLst>
              <a:ext uri="{FF2B5EF4-FFF2-40B4-BE49-F238E27FC236}">
                <a16:creationId xmlns:a16="http://schemas.microsoft.com/office/drawing/2014/main" id="{406E657C-2467-11EB-449F-2B1E56250CE8}"/>
              </a:ext>
            </a:extLst>
          </p:cNvPr>
          <p:cNvSpPr/>
          <p:nvPr/>
        </p:nvSpPr>
        <p:spPr>
          <a:xfrm>
            <a:off x="9578609" y="5069369"/>
            <a:ext cx="2327563" cy="5618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SUBMIT</a:t>
            </a:r>
            <a:endParaRPr lang="en-US" dirty="0">
              <a:latin typeface="Encode Sans" pitchFamily="2" charset="0"/>
            </a:endParaRPr>
          </a:p>
        </p:txBody>
      </p:sp>
      <p:sp>
        <p:nvSpPr>
          <p:cNvPr id="9" name="Titre 1">
            <a:extLst>
              <a:ext uri="{FF2B5EF4-FFF2-40B4-BE49-F238E27FC236}">
                <a16:creationId xmlns:a16="http://schemas.microsoft.com/office/drawing/2014/main" id="{3AC9A213-9320-7934-DD89-FC2E2D9FF402}"/>
              </a:ext>
            </a:extLst>
          </p:cNvPr>
          <p:cNvSpPr>
            <a:spLocks noGrp="1"/>
          </p:cNvSpPr>
          <p:nvPr>
            <p:ph type="title"/>
          </p:nvPr>
        </p:nvSpPr>
        <p:spPr>
          <a:xfrm>
            <a:off x="140795" y="134833"/>
            <a:ext cx="7452197" cy="406400"/>
          </a:xfrm>
        </p:spPr>
        <p:txBody>
          <a:bodyPr vert="horz" lIns="91440" tIns="45720" rIns="91440" bIns="45720" rtlCol="0" anchor="ctr">
            <a:normAutofit/>
          </a:bodyPr>
          <a:lstStyle/>
          <a:p>
            <a:r>
              <a:rPr lang="fr-FR" b="1" dirty="0">
                <a:latin typeface="Encode Sans" pitchFamily="2" charset="0"/>
              </a:rPr>
              <a:t>Question</a:t>
            </a:r>
          </a:p>
        </p:txBody>
      </p:sp>
      <p:sp>
        <p:nvSpPr>
          <p:cNvPr id="11" name="TextBox 3">
            <a:extLst>
              <a:ext uri="{FF2B5EF4-FFF2-40B4-BE49-F238E27FC236}">
                <a16:creationId xmlns:a16="http://schemas.microsoft.com/office/drawing/2014/main" id="{0DE911B7-66BB-C636-13C2-A42AD8E88023}"/>
              </a:ext>
            </a:extLst>
          </p:cNvPr>
          <p:cNvSpPr txBox="1"/>
          <p:nvPr/>
        </p:nvSpPr>
        <p:spPr>
          <a:xfrm>
            <a:off x="600364" y="3922978"/>
            <a:ext cx="8740860" cy="1815882"/>
          </a:xfrm>
          <a:prstGeom prst="rect">
            <a:avLst/>
          </a:prstGeom>
          <a:noFill/>
        </p:spPr>
        <p:txBody>
          <a:bodyPr wrap="square" rtlCol="0">
            <a:spAutoFit/>
          </a:bodyPr>
          <a:lstStyle/>
          <a:p>
            <a:r>
              <a:rPr lang="en-US" sz="1400" dirty="0">
                <a:latin typeface="Encode Sans" pitchFamily="2" charset="0"/>
              </a:rPr>
              <a:t>Feedback text</a:t>
            </a:r>
          </a:p>
          <a:p>
            <a:r>
              <a:rPr lang="en-US" sz="1400" dirty="0">
                <a:solidFill>
                  <a:schemeClr val="accent6"/>
                </a:solidFill>
                <a:latin typeface="Encode Sans" pitchFamily="2" charset="0"/>
              </a:rPr>
              <a:t>That’s the right answer. Click on</a:t>
            </a:r>
            <a:r>
              <a:rPr lang="en-US" sz="1400" dirty="0">
                <a:latin typeface="Encode Sans" pitchFamily="2" charset="0"/>
              </a:rPr>
              <a:t> </a:t>
            </a:r>
            <a:r>
              <a:rPr lang="en-US" sz="1400" b="1" dirty="0">
                <a:solidFill>
                  <a:schemeClr val="accent6"/>
                </a:solidFill>
                <a:latin typeface="Encode Sans" pitchFamily="2" charset="0"/>
              </a:rPr>
              <a:t>“NEXT” </a:t>
            </a:r>
            <a:r>
              <a:rPr lang="en-US" sz="1400" dirty="0">
                <a:solidFill>
                  <a:schemeClr val="accent6"/>
                </a:solidFill>
                <a:latin typeface="Encode Sans" pitchFamily="2" charset="0"/>
              </a:rPr>
              <a:t>to continue the quiz.</a:t>
            </a:r>
          </a:p>
          <a:p>
            <a:endParaRPr lang="en-US" sz="1400" dirty="0">
              <a:solidFill>
                <a:srgbClr val="FF0000"/>
              </a:solidFill>
              <a:latin typeface="Encode Sans" pitchFamily="2" charset="0"/>
            </a:endParaRPr>
          </a:p>
          <a:p>
            <a:r>
              <a:rPr lang="en-US" sz="1400" dirty="0">
                <a:solidFill>
                  <a:srgbClr val="FF0000"/>
                </a:solidFill>
                <a:latin typeface="Encode Sans" pitchFamily="2" charset="0"/>
              </a:rPr>
              <a:t>Oh no! That’s not the right answer. </a:t>
            </a:r>
          </a:p>
          <a:p>
            <a:r>
              <a:rPr lang="en-US" sz="1400" dirty="0">
                <a:solidFill>
                  <a:srgbClr val="FF0000"/>
                </a:solidFill>
                <a:latin typeface="Encode Sans" pitchFamily="2" charset="0"/>
              </a:rPr>
              <a:t>The correct answers are: </a:t>
            </a:r>
          </a:p>
          <a:p>
            <a:pPr marL="285750" indent="-285750">
              <a:buFont typeface="Arial" panose="020B0604020202020204" pitchFamily="34" charset="0"/>
              <a:buChar char="•"/>
            </a:pPr>
            <a:r>
              <a:rPr lang="en-US" sz="1400" dirty="0">
                <a:solidFill>
                  <a:srgbClr val="FF0000"/>
                </a:solidFill>
                <a:latin typeface="Encode Sans" pitchFamily="2" charset="0"/>
              </a:rPr>
              <a:t>Via social media.</a:t>
            </a:r>
          </a:p>
          <a:p>
            <a:pPr marL="285750" indent="-285750">
              <a:buFont typeface="Arial" panose="020B0604020202020204" pitchFamily="34" charset="0"/>
              <a:buChar char="•"/>
            </a:pPr>
            <a:r>
              <a:rPr lang="en-US" sz="1400" dirty="0">
                <a:solidFill>
                  <a:srgbClr val="FF0000"/>
                </a:solidFill>
                <a:latin typeface="Encode Sans" pitchFamily="2" charset="0"/>
              </a:rPr>
              <a:t>By responding to reviews customers leave on your websites.</a:t>
            </a:r>
          </a:p>
          <a:p>
            <a:r>
              <a:rPr lang="en-US" sz="1400" dirty="0">
                <a:solidFill>
                  <a:srgbClr val="FF0000"/>
                </a:solidFill>
                <a:latin typeface="Encode Sans" pitchFamily="2" charset="0"/>
              </a:rPr>
              <a:t>Click on</a:t>
            </a:r>
            <a:r>
              <a:rPr lang="en-US" sz="1400" dirty="0">
                <a:latin typeface="Encode Sans" pitchFamily="2" charset="0"/>
              </a:rPr>
              <a:t> </a:t>
            </a:r>
            <a:r>
              <a:rPr lang="en-US" sz="1400" b="1" dirty="0">
                <a:solidFill>
                  <a:srgbClr val="FF0000"/>
                </a:solidFill>
                <a:latin typeface="Encode Sans" pitchFamily="2" charset="0"/>
              </a:rPr>
              <a:t>“NEXT” </a:t>
            </a:r>
            <a:r>
              <a:rPr lang="en-US" sz="1400" dirty="0">
                <a:solidFill>
                  <a:srgbClr val="FF0000"/>
                </a:solidFill>
                <a:latin typeface="Encode Sans" pitchFamily="2" charset="0"/>
              </a:rPr>
              <a:t>to continue the quiz.</a:t>
            </a:r>
            <a:endParaRPr lang="en-US" sz="1400" dirty="0">
              <a:latin typeface="Encode Sans" pitchFamily="2" charset="0"/>
            </a:endParaRPr>
          </a:p>
        </p:txBody>
      </p:sp>
    </p:spTree>
    <p:custDataLst>
      <p:tags r:id="rId1"/>
    </p:custDataLst>
    <p:extLst>
      <p:ext uri="{BB962C8B-B14F-4D97-AF65-F5344CB8AC3E}">
        <p14:creationId xmlns:p14="http://schemas.microsoft.com/office/powerpoint/2010/main" val="1241992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B7021-31F6-401E-B87A-FC82C61B7330}"/>
              </a:ext>
            </a:extLst>
          </p:cNvPr>
          <p:cNvSpPr>
            <a:spLocks noGrp="1"/>
          </p:cNvSpPr>
          <p:nvPr>
            <p:ph type="title"/>
          </p:nvPr>
        </p:nvSpPr>
        <p:spPr/>
        <p:txBody>
          <a:bodyPr vert="horz" lIns="91440" tIns="45720" rIns="91440" bIns="45720" rtlCol="0" anchor="ctr">
            <a:normAutofit/>
          </a:bodyPr>
          <a:lstStyle/>
          <a:p>
            <a:r>
              <a:rPr lang="en-US" b="1" dirty="0">
                <a:latin typeface="Encode Sans" pitchFamily="2" charset="0"/>
              </a:rPr>
              <a:t>Results</a:t>
            </a:r>
          </a:p>
        </p:txBody>
      </p:sp>
      <p:sp>
        <p:nvSpPr>
          <p:cNvPr id="4" name="TextBox 3">
            <a:extLst>
              <a:ext uri="{FF2B5EF4-FFF2-40B4-BE49-F238E27FC236}">
                <a16:creationId xmlns:a16="http://schemas.microsoft.com/office/drawing/2014/main" id="{8075CCEC-4746-4985-937A-282EAF385257}"/>
              </a:ext>
            </a:extLst>
          </p:cNvPr>
          <p:cNvSpPr txBox="1"/>
          <p:nvPr/>
        </p:nvSpPr>
        <p:spPr>
          <a:xfrm>
            <a:off x="3805084" y="1807855"/>
            <a:ext cx="7452197" cy="3293209"/>
          </a:xfrm>
          <a:prstGeom prst="rect">
            <a:avLst/>
          </a:prstGeom>
          <a:noFill/>
        </p:spPr>
        <p:txBody>
          <a:bodyPr wrap="square">
            <a:spAutoFit/>
          </a:bodyPr>
          <a:lstStyle/>
          <a:p>
            <a:pPr algn="l"/>
            <a:r>
              <a:rPr lang="en-US" sz="1600" b="0" i="0" dirty="0">
                <a:effectLst/>
                <a:latin typeface="Encode Sans" pitchFamily="2" charset="0"/>
              </a:rPr>
              <a:t>You've come to the end of this training session</a:t>
            </a:r>
            <a:r>
              <a:rPr lang="fr-FR" sz="1600" b="0" i="0" dirty="0">
                <a:effectLst/>
                <a:latin typeface="Encode Sans" pitchFamily="2" charset="0"/>
              </a:rPr>
              <a:t>.</a:t>
            </a:r>
          </a:p>
          <a:p>
            <a:pPr algn="l"/>
            <a:r>
              <a:rPr lang="en-US" sz="1600" b="0" i="0" dirty="0">
                <a:effectLst/>
                <a:latin typeface="Encode Sans" pitchFamily="2" charset="0"/>
              </a:rPr>
              <a:t>Your score for the quiz is </a:t>
            </a:r>
            <a:r>
              <a:rPr lang="fr-FR" sz="1600" b="0" i="0" dirty="0">
                <a:effectLst/>
                <a:latin typeface="Encode Sans" pitchFamily="2" charset="0"/>
              </a:rPr>
              <a:t>xx%.</a:t>
            </a:r>
            <a:br>
              <a:rPr lang="fr-FR" sz="1600" b="0" i="0" dirty="0">
                <a:effectLst/>
                <a:latin typeface="Encode Sans" pitchFamily="2" charset="0"/>
              </a:rPr>
            </a:br>
            <a:endParaRPr lang="fr-FR" sz="1600" b="0" i="0" dirty="0">
              <a:effectLst/>
              <a:latin typeface="Encode Sans" pitchFamily="2" charset="0"/>
            </a:endParaRPr>
          </a:p>
          <a:p>
            <a:pPr algn="l"/>
            <a:r>
              <a:rPr lang="en-US" sz="1600" b="0" i="0" dirty="0">
                <a:effectLst/>
                <a:latin typeface="Encode Sans" pitchFamily="2" charset="0"/>
              </a:rPr>
              <a:t>If your score is 80% or higher, </a:t>
            </a:r>
            <a:r>
              <a:rPr lang="en-US" sz="1600" b="1" i="0" dirty="0">
                <a:effectLst/>
                <a:latin typeface="Encode Sans" pitchFamily="2" charset="0"/>
              </a:rPr>
              <a:t>well done!</a:t>
            </a:r>
            <a:r>
              <a:rPr lang="en-US" sz="1600" b="0" i="0" dirty="0">
                <a:effectLst/>
                <a:latin typeface="Encode Sans" pitchFamily="2" charset="0"/>
              </a:rPr>
              <a:t> You've completed the module. You fully understand the key concepts of retention. Please close this page by clicking </a:t>
            </a:r>
            <a:r>
              <a:rPr lang="en-US" sz="1600" dirty="0">
                <a:latin typeface="Encode Sans" pitchFamily="2" charset="0"/>
              </a:rPr>
              <a:t>on</a:t>
            </a:r>
            <a:r>
              <a:rPr lang="en-US" sz="1600" b="0" i="0" dirty="0">
                <a:effectLst/>
                <a:latin typeface="Encode Sans" pitchFamily="2" charset="0"/>
              </a:rPr>
              <a:t> the “CLOSE” button, then you can move on to the next module</a:t>
            </a:r>
            <a:r>
              <a:rPr lang="fr-FR" sz="1600" b="0" i="0" dirty="0">
                <a:effectLst/>
                <a:latin typeface="Encode Sans" pitchFamily="2" charset="0"/>
              </a:rPr>
              <a:t>.</a:t>
            </a:r>
          </a:p>
          <a:p>
            <a:pPr algn="l"/>
            <a:endParaRPr lang="fr-FR" sz="1600" b="0" i="0" dirty="0">
              <a:effectLst/>
              <a:latin typeface="Encode Sans" pitchFamily="2" charset="0"/>
            </a:endParaRPr>
          </a:p>
          <a:p>
            <a:pPr algn="l"/>
            <a:endParaRPr lang="fr-FR" sz="1600" dirty="0">
              <a:latin typeface="Encode Sans" pitchFamily="2" charset="0"/>
            </a:endParaRPr>
          </a:p>
          <a:p>
            <a:pPr algn="l"/>
            <a:endParaRPr lang="fr-FR" sz="1600" b="0" i="0" dirty="0">
              <a:effectLst/>
              <a:latin typeface="Encode Sans" pitchFamily="2" charset="0"/>
            </a:endParaRPr>
          </a:p>
          <a:p>
            <a:pPr algn="l"/>
            <a:endParaRPr lang="fr-FR" sz="1600" b="0" i="0" dirty="0">
              <a:effectLst/>
              <a:latin typeface="Encode Sans" pitchFamily="2" charset="0"/>
            </a:endParaRPr>
          </a:p>
          <a:p>
            <a:pPr algn="l"/>
            <a:r>
              <a:rPr lang="en-US" sz="1600" b="0" i="0" dirty="0">
                <a:effectLst/>
                <a:latin typeface="Encode Sans" pitchFamily="2" charset="0"/>
              </a:rPr>
              <a:t>If you’ve scored less than </a:t>
            </a:r>
            <a:r>
              <a:rPr lang="en-US" sz="1600" b="1" i="0" dirty="0">
                <a:effectLst/>
                <a:latin typeface="Encode Sans" pitchFamily="2" charset="0"/>
              </a:rPr>
              <a:t>80%</a:t>
            </a:r>
            <a:r>
              <a:rPr lang="en-US" sz="1600" b="0" i="0" dirty="0">
                <a:effectLst/>
                <a:latin typeface="Encode Sans" pitchFamily="2" charset="0"/>
              </a:rPr>
              <a:t>, you haven't completed the module. Please go back over the module and have another go at the quiz, to learn more about the key concepts of retention.</a:t>
            </a:r>
            <a:endParaRPr lang="fr-FR" sz="1600" b="0" i="0" dirty="0">
              <a:effectLst/>
              <a:latin typeface="Encode Sans" pitchFamily="2" charset="0"/>
            </a:endParaRPr>
          </a:p>
        </p:txBody>
      </p:sp>
      <p:sp>
        <p:nvSpPr>
          <p:cNvPr id="5" name="Rectangle 4">
            <a:extLst>
              <a:ext uri="{FF2B5EF4-FFF2-40B4-BE49-F238E27FC236}">
                <a16:creationId xmlns:a16="http://schemas.microsoft.com/office/drawing/2014/main" id="{77FDC43D-3545-403F-912E-6096AAD3C2A8}"/>
              </a:ext>
            </a:extLst>
          </p:cNvPr>
          <p:cNvSpPr/>
          <p:nvPr/>
        </p:nvSpPr>
        <p:spPr>
          <a:xfrm>
            <a:off x="6961239" y="5260258"/>
            <a:ext cx="2290916" cy="540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TAKE THE TEST AGAIN!</a:t>
            </a:r>
            <a:endParaRPr lang="en-US" dirty="0">
              <a:latin typeface="Encode Sans" pitchFamily="2" charset="0"/>
            </a:endParaRPr>
          </a:p>
        </p:txBody>
      </p:sp>
      <p:sp>
        <p:nvSpPr>
          <p:cNvPr id="6" name="Rectangle 5">
            <a:extLst>
              <a:ext uri="{FF2B5EF4-FFF2-40B4-BE49-F238E27FC236}">
                <a16:creationId xmlns:a16="http://schemas.microsoft.com/office/drawing/2014/main" id="{36A331F9-7991-41C5-8EE8-184B15F5DE3F}"/>
              </a:ext>
            </a:extLst>
          </p:cNvPr>
          <p:cNvSpPr/>
          <p:nvPr/>
        </p:nvSpPr>
        <p:spPr>
          <a:xfrm>
            <a:off x="3805084" y="5260258"/>
            <a:ext cx="2290916" cy="540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REVIEW THE COURSE</a:t>
            </a:r>
            <a:endParaRPr lang="en-US" dirty="0">
              <a:latin typeface="Encode Sans" pitchFamily="2" charset="0"/>
            </a:endParaRPr>
          </a:p>
        </p:txBody>
      </p:sp>
      <p:pic>
        <p:nvPicPr>
          <p:cNvPr id="7" name="Graphic 6" descr="Race Flag with solid fill">
            <a:extLst>
              <a:ext uri="{FF2B5EF4-FFF2-40B4-BE49-F238E27FC236}">
                <a16:creationId xmlns:a16="http://schemas.microsoft.com/office/drawing/2014/main" id="{2BE1018D-7733-DF95-0E3C-EDE2E4884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7962" y="1439091"/>
            <a:ext cx="2923309" cy="2923309"/>
          </a:xfrm>
          <a:prstGeom prst="rect">
            <a:avLst/>
          </a:prstGeom>
        </p:spPr>
      </p:pic>
      <p:sp>
        <p:nvSpPr>
          <p:cNvPr id="3" name="Rectangle 4">
            <a:extLst>
              <a:ext uri="{FF2B5EF4-FFF2-40B4-BE49-F238E27FC236}">
                <a16:creationId xmlns:a16="http://schemas.microsoft.com/office/drawing/2014/main" id="{8D270826-48CF-B08B-A84A-E19CEE66D0C6}"/>
              </a:ext>
            </a:extLst>
          </p:cNvPr>
          <p:cNvSpPr/>
          <p:nvPr/>
        </p:nvSpPr>
        <p:spPr>
          <a:xfrm>
            <a:off x="3805084" y="3429000"/>
            <a:ext cx="2290916" cy="540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latin typeface="Encode Sans" pitchFamily="2" charset="0"/>
              </a:rPr>
              <a:t>CLOSE</a:t>
            </a:r>
            <a:endParaRPr lang="en-US" dirty="0">
              <a:latin typeface="Encode Sans" pitchFamily="2" charset="0"/>
            </a:endParaRPr>
          </a:p>
        </p:txBody>
      </p:sp>
    </p:spTree>
    <p:custDataLst>
      <p:tags r:id="rId1"/>
    </p:custDataLst>
    <p:extLst>
      <p:ext uri="{BB962C8B-B14F-4D97-AF65-F5344CB8AC3E}">
        <p14:creationId xmlns:p14="http://schemas.microsoft.com/office/powerpoint/2010/main" val="110623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F9A3281-A598-4190-9C03-9C990308EDCF}"/>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pic>
        <p:nvPicPr>
          <p:cNvPr id="7" name="Image 6">
            <a:extLst>
              <a:ext uri="{FF2B5EF4-FFF2-40B4-BE49-F238E27FC236}">
                <a16:creationId xmlns:a16="http://schemas.microsoft.com/office/drawing/2014/main" id="{23BAE262-A6E1-2A48-A114-F567906B3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703" y="1562552"/>
            <a:ext cx="8317832" cy="4571273"/>
          </a:xfrm>
          <a:prstGeom prst="rect">
            <a:avLst/>
          </a:prstGeom>
        </p:spPr>
      </p:pic>
      <p:sp>
        <p:nvSpPr>
          <p:cNvPr id="9" name="ZoneTexte 19">
            <a:extLst>
              <a:ext uri="{FF2B5EF4-FFF2-40B4-BE49-F238E27FC236}">
                <a16:creationId xmlns:a16="http://schemas.microsoft.com/office/drawing/2014/main" id="{2B48709B-C324-4CBE-901A-E730F4AFB4D4}"/>
              </a:ext>
            </a:extLst>
          </p:cNvPr>
          <p:cNvSpPr txBox="1"/>
          <p:nvPr/>
        </p:nvSpPr>
        <p:spPr>
          <a:xfrm>
            <a:off x="140795" y="5871838"/>
            <a:ext cx="5133107" cy="307777"/>
          </a:xfrm>
          <a:prstGeom prst="rect">
            <a:avLst/>
          </a:prstGeom>
          <a:noFill/>
        </p:spPr>
        <p:txBody>
          <a:bodyPr wrap="square" rtlCol="0">
            <a:spAutoFit/>
          </a:bodyPr>
          <a:lstStyle/>
          <a:p>
            <a:r>
              <a:rPr lang="en-US" sz="1400" b="1" i="1" dirty="0">
                <a:solidFill>
                  <a:schemeClr val="bg2">
                    <a:lumMod val="25000"/>
                  </a:schemeClr>
                </a:solidFill>
              </a:rPr>
              <a:t>Click on the magnifying glasses, the green one first</a:t>
            </a:r>
            <a:endParaRPr lang="fr-BE" sz="1400" b="1" i="1" dirty="0">
              <a:solidFill>
                <a:schemeClr val="bg2">
                  <a:lumMod val="25000"/>
                </a:schemeClr>
              </a:solidFill>
            </a:endParaRPr>
          </a:p>
        </p:txBody>
      </p:sp>
      <p:sp>
        <p:nvSpPr>
          <p:cNvPr id="10" name="TextBox 9">
            <a:extLst>
              <a:ext uri="{FF2B5EF4-FFF2-40B4-BE49-F238E27FC236}">
                <a16:creationId xmlns:a16="http://schemas.microsoft.com/office/drawing/2014/main" id="{A93961B8-4ED3-4784-B138-F0BF0E26517E}"/>
              </a:ext>
            </a:extLst>
          </p:cNvPr>
          <p:cNvSpPr txBox="1"/>
          <p:nvPr/>
        </p:nvSpPr>
        <p:spPr>
          <a:xfrm>
            <a:off x="212483" y="750262"/>
            <a:ext cx="11767034" cy="369332"/>
          </a:xfrm>
          <a:prstGeom prst="rect">
            <a:avLst/>
          </a:prstGeom>
          <a:noFill/>
        </p:spPr>
        <p:txBody>
          <a:bodyPr wrap="square" rtlCol="0">
            <a:spAutoFit/>
          </a:bodyPr>
          <a:lstStyle/>
          <a:p>
            <a:r>
              <a:rPr lang="en-US" dirty="0">
                <a:latin typeface="Encode Sans" pitchFamily="2" charset="0"/>
              </a:rPr>
              <a:t>Why is proximity to the customer vital throughout the sales cycle?</a:t>
            </a:r>
            <a:endParaRPr lang="fr-FR" dirty="0">
              <a:latin typeface="Encode Sans" pitchFamily="2" charset="0"/>
            </a:endParaRPr>
          </a:p>
        </p:txBody>
      </p:sp>
      <p:sp>
        <p:nvSpPr>
          <p:cNvPr id="12" name="CasellaDiTesto 11">
            <a:extLst>
              <a:ext uri="{FF2B5EF4-FFF2-40B4-BE49-F238E27FC236}">
                <a16:creationId xmlns:a16="http://schemas.microsoft.com/office/drawing/2014/main" id="{CC8B7B99-DDD3-79CD-F3D1-423FDD40382E}"/>
              </a:ext>
            </a:extLst>
          </p:cNvPr>
          <p:cNvSpPr txBox="1"/>
          <p:nvPr/>
        </p:nvSpPr>
        <p:spPr>
          <a:xfrm rot="16200000">
            <a:off x="1343798" y="3373497"/>
            <a:ext cx="123240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CONTACT STATUS</a:t>
            </a:r>
            <a:endParaRPr lang="it-IT" sz="100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ED85F397-0FAB-0A2E-38AD-A5AE0324BF0B}"/>
              </a:ext>
            </a:extLst>
          </p:cNvPr>
          <p:cNvSpPr txBox="1"/>
          <p:nvPr/>
        </p:nvSpPr>
        <p:spPr>
          <a:xfrm rot="18707774">
            <a:off x="2423850" y="2340326"/>
            <a:ext cx="54368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OFFER</a:t>
            </a:r>
            <a:endParaRPr lang="it-IT" sz="1000" dirty="0">
              <a:solidFill>
                <a:prstClr val="black"/>
              </a:solidFill>
              <a:latin typeface="Microsoft Sans Serif" panose="020B0604020202020204" pitchFamily="34" charset="0"/>
            </a:endParaRPr>
          </a:p>
        </p:txBody>
      </p:sp>
      <p:sp>
        <p:nvSpPr>
          <p:cNvPr id="16" name="CasellaDiTesto 15">
            <a:extLst>
              <a:ext uri="{FF2B5EF4-FFF2-40B4-BE49-F238E27FC236}">
                <a16:creationId xmlns:a16="http://schemas.microsoft.com/office/drawing/2014/main" id="{EF9E230C-B7D1-B474-9E5E-787CCF4A5B44}"/>
              </a:ext>
            </a:extLst>
          </p:cNvPr>
          <p:cNvSpPr txBox="1"/>
          <p:nvPr/>
        </p:nvSpPr>
        <p:spPr>
          <a:xfrm rot="18840000">
            <a:off x="2744526" y="2231545"/>
            <a:ext cx="1255524"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TEST DRIVE</a:t>
            </a:r>
            <a:endParaRPr lang="it-IT" sz="1000" dirty="0">
              <a:solidFill>
                <a:prstClr val="black"/>
              </a:solidFill>
              <a:latin typeface="Microsoft Sans Serif" panose="020B0604020202020204" pitchFamily="34" charset="0"/>
            </a:endParaRPr>
          </a:p>
        </p:txBody>
      </p:sp>
      <p:sp>
        <p:nvSpPr>
          <p:cNvPr id="18" name="CasellaDiTesto 17">
            <a:extLst>
              <a:ext uri="{FF2B5EF4-FFF2-40B4-BE49-F238E27FC236}">
                <a16:creationId xmlns:a16="http://schemas.microsoft.com/office/drawing/2014/main" id="{7FC65B16-E615-E7FB-2D88-A899DA945F34}"/>
              </a:ext>
            </a:extLst>
          </p:cNvPr>
          <p:cNvSpPr txBox="1"/>
          <p:nvPr/>
        </p:nvSpPr>
        <p:spPr>
          <a:xfrm rot="18840000">
            <a:off x="3346560" y="2044190"/>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FOLLOW-UP CONTACT</a:t>
            </a:r>
            <a:endParaRPr lang="it-IT" sz="1000" dirty="0">
              <a:solidFill>
                <a:prstClr val="black"/>
              </a:solidFill>
              <a:latin typeface="Microsoft Sans Serif" panose="020B0604020202020204" pitchFamily="34" charset="0"/>
            </a:endParaRPr>
          </a:p>
        </p:txBody>
      </p:sp>
      <p:sp>
        <p:nvSpPr>
          <p:cNvPr id="19" name="CasellaDiTesto 18">
            <a:extLst>
              <a:ext uri="{FF2B5EF4-FFF2-40B4-BE49-F238E27FC236}">
                <a16:creationId xmlns:a16="http://schemas.microsoft.com/office/drawing/2014/main" id="{DA18D20D-78AF-4E3A-7883-1FD1713D5239}"/>
              </a:ext>
            </a:extLst>
          </p:cNvPr>
          <p:cNvSpPr txBox="1"/>
          <p:nvPr/>
        </p:nvSpPr>
        <p:spPr>
          <a:xfrm rot="18840000">
            <a:off x="3874861" y="2118691"/>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PURCHASE ORDER</a:t>
            </a:r>
            <a:endParaRPr lang="it-IT" sz="1000" dirty="0">
              <a:solidFill>
                <a:prstClr val="black"/>
              </a:solidFill>
              <a:latin typeface="Microsoft Sans Serif" panose="020B0604020202020204" pitchFamily="34" charset="0"/>
            </a:endParaRPr>
          </a:p>
        </p:txBody>
      </p:sp>
      <p:sp>
        <p:nvSpPr>
          <p:cNvPr id="20" name="CasellaDiTesto 19">
            <a:extLst>
              <a:ext uri="{FF2B5EF4-FFF2-40B4-BE49-F238E27FC236}">
                <a16:creationId xmlns:a16="http://schemas.microsoft.com/office/drawing/2014/main" id="{6FB1859F-04D8-79D2-670D-5624841EDF09}"/>
              </a:ext>
            </a:extLst>
          </p:cNvPr>
          <p:cNvSpPr txBox="1"/>
          <p:nvPr/>
        </p:nvSpPr>
        <p:spPr>
          <a:xfrm rot="18840000">
            <a:off x="4739644" y="2291924"/>
            <a:ext cx="80386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DELIVERY</a:t>
            </a:r>
            <a:endParaRPr lang="it-IT" sz="1000" dirty="0">
              <a:solidFill>
                <a:prstClr val="black"/>
              </a:solidFill>
              <a:latin typeface="Microsoft Sans Serif" panose="020B0604020202020204" pitchFamily="34" charset="0"/>
            </a:endParaRPr>
          </a:p>
        </p:txBody>
      </p:sp>
      <p:sp>
        <p:nvSpPr>
          <p:cNvPr id="24" name="CasellaDiTesto 23">
            <a:extLst>
              <a:ext uri="{FF2B5EF4-FFF2-40B4-BE49-F238E27FC236}">
                <a16:creationId xmlns:a16="http://schemas.microsoft.com/office/drawing/2014/main" id="{0C95CB80-7482-9BAD-44C4-59645F395F6C}"/>
              </a:ext>
            </a:extLst>
          </p:cNvPr>
          <p:cNvSpPr txBox="1"/>
          <p:nvPr/>
        </p:nvSpPr>
        <p:spPr>
          <a:xfrm rot="18840000">
            <a:off x="8038236" y="1977600"/>
            <a:ext cx="1181292" cy="380480"/>
          </a:xfrm>
          <a:prstGeom prst="rect">
            <a:avLst/>
          </a:prstGeom>
          <a:solidFill>
            <a:schemeClr val="bg1"/>
          </a:solidFill>
        </p:spPr>
        <p:txBody>
          <a:bodyPr wrap="square" lIns="18000" tIns="36000" rIns="18000" bIns="36000">
            <a:spAutoFit/>
          </a:bodyPr>
          <a:lstStyle/>
          <a:p>
            <a:r>
              <a:rPr lang="it-IT" sz="1000" dirty="0">
                <a:solidFill>
                  <a:srgbClr val="272B35"/>
                </a:solidFill>
                <a:latin typeface="Encode Sans Medium" pitchFamily="2" charset="0"/>
              </a:rPr>
              <a:t>RENEWAL </a:t>
            </a:r>
          </a:p>
          <a:p>
            <a:r>
              <a:rPr lang="it-IT" sz="1000" dirty="0">
                <a:solidFill>
                  <a:srgbClr val="272B35"/>
                </a:solidFill>
                <a:latin typeface="Encode Sans Medium" pitchFamily="2" charset="0"/>
              </a:rPr>
              <a:t>CONTACT</a:t>
            </a:r>
            <a:endParaRPr lang="it-IT" sz="1000" dirty="0">
              <a:solidFill>
                <a:prstClr val="black"/>
              </a:solidFill>
              <a:latin typeface="Microsoft Sans Serif" panose="020B0604020202020204" pitchFamily="34" charset="0"/>
            </a:endParaRPr>
          </a:p>
        </p:txBody>
      </p:sp>
      <p:sp>
        <p:nvSpPr>
          <p:cNvPr id="26" name="CasellaDiTesto 25">
            <a:extLst>
              <a:ext uri="{FF2B5EF4-FFF2-40B4-BE49-F238E27FC236}">
                <a16:creationId xmlns:a16="http://schemas.microsoft.com/office/drawing/2014/main" id="{C85BDA91-AA1F-8F25-2AC4-4DC90C234833}"/>
              </a:ext>
            </a:extLst>
          </p:cNvPr>
          <p:cNvSpPr txBox="1"/>
          <p:nvPr/>
        </p:nvSpPr>
        <p:spPr>
          <a:xfrm rot="18840000">
            <a:off x="8971904" y="1929339"/>
            <a:ext cx="1181292" cy="380480"/>
          </a:xfrm>
          <a:prstGeom prst="rect">
            <a:avLst/>
          </a:prstGeom>
          <a:solidFill>
            <a:schemeClr val="bg1"/>
          </a:solidFill>
        </p:spPr>
        <p:txBody>
          <a:bodyPr wrap="square" lIns="18000" tIns="36000" rIns="18000" bIns="36000">
            <a:spAutoFit/>
          </a:bodyPr>
          <a:lstStyle/>
          <a:p>
            <a:r>
              <a:rPr lang="it-IT" sz="1000">
                <a:solidFill>
                  <a:srgbClr val="272B35"/>
                </a:solidFill>
                <a:latin typeface="Encode Sans Medium" pitchFamily="2" charset="0"/>
              </a:rPr>
              <a:t>RENEWAL </a:t>
            </a:r>
          </a:p>
          <a:p>
            <a:r>
              <a:rPr lang="it-IT" sz="1000">
                <a:solidFill>
                  <a:srgbClr val="272B35"/>
                </a:solidFill>
                <a:latin typeface="Encode Sans Medium" pitchFamily="2" charset="0"/>
              </a:rPr>
              <a:t>DATE</a:t>
            </a:r>
            <a:endParaRPr lang="it-IT" sz="1000" dirty="0">
              <a:solidFill>
                <a:prstClr val="black"/>
              </a:solidFill>
              <a:latin typeface="Microsoft Sans Serif" panose="020B0604020202020204" pitchFamily="34" charset="0"/>
            </a:endParaRPr>
          </a:p>
        </p:txBody>
      </p:sp>
      <p:sp>
        <p:nvSpPr>
          <p:cNvPr id="28" name="CasellaDiTesto 27">
            <a:extLst>
              <a:ext uri="{FF2B5EF4-FFF2-40B4-BE49-F238E27FC236}">
                <a16:creationId xmlns:a16="http://schemas.microsoft.com/office/drawing/2014/main" id="{F5B23DED-B0A5-4D85-CF54-26296D5BC641}"/>
              </a:ext>
            </a:extLst>
          </p:cNvPr>
          <p:cNvSpPr txBox="1"/>
          <p:nvPr/>
        </p:nvSpPr>
        <p:spPr>
          <a:xfrm>
            <a:off x="5348032" y="5871838"/>
            <a:ext cx="4151993" cy="276999"/>
          </a:xfrm>
          <a:prstGeom prst="rect">
            <a:avLst/>
          </a:prstGeom>
          <a:solidFill>
            <a:schemeClr val="bg1"/>
          </a:solidFill>
        </p:spPr>
        <p:txBody>
          <a:bodyPr wrap="square">
            <a:spAutoFit/>
          </a:bodyPr>
          <a:lstStyle/>
          <a:p>
            <a:pPr algn="ctr"/>
            <a:r>
              <a:rPr lang="en-US" sz="1200" dirty="0">
                <a:solidFill>
                  <a:srgbClr val="272B35"/>
                </a:solidFill>
                <a:latin typeface="Encode Sans Medium" pitchFamily="2" charset="0"/>
              </a:rPr>
              <a:t>CHANGES IN WARMTH OF RELATIONS OVER TIME</a:t>
            </a:r>
            <a:endParaRPr lang="en-US" sz="1200" dirty="0">
              <a:solidFill>
                <a:prstClr val="black"/>
              </a:solidFill>
              <a:latin typeface="Microsoft Sans Serif" panose="020B0604020202020204" pitchFamily="34" charset="0"/>
            </a:endParaRPr>
          </a:p>
        </p:txBody>
      </p:sp>
      <p:sp>
        <p:nvSpPr>
          <p:cNvPr id="5" name="Rectangle : coins arrondis 19">
            <a:extLst>
              <a:ext uri="{FF2B5EF4-FFF2-40B4-BE49-F238E27FC236}">
                <a16:creationId xmlns:a16="http://schemas.microsoft.com/office/drawing/2014/main" id="{03C70420-B838-B070-027C-64C7F0F976CE}"/>
              </a:ext>
            </a:extLst>
          </p:cNvPr>
          <p:cNvSpPr/>
          <p:nvPr/>
        </p:nvSpPr>
        <p:spPr>
          <a:xfrm>
            <a:off x="4472228" y="4379992"/>
            <a:ext cx="3652372" cy="1415029"/>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8">
            <a:extLst>
              <a:ext uri="{FF2B5EF4-FFF2-40B4-BE49-F238E27FC236}">
                <a16:creationId xmlns:a16="http://schemas.microsoft.com/office/drawing/2014/main" id="{E2CEC99A-6535-8030-392B-940A73109A93}"/>
              </a:ext>
            </a:extLst>
          </p:cNvPr>
          <p:cNvSpPr/>
          <p:nvPr/>
        </p:nvSpPr>
        <p:spPr>
          <a:xfrm>
            <a:off x="4542247" y="4441053"/>
            <a:ext cx="3618540" cy="954107"/>
          </a:xfrm>
          <a:prstGeom prst="rect">
            <a:avLst/>
          </a:prstGeom>
        </p:spPr>
        <p:txBody>
          <a:bodyPr wrap="square">
            <a:spAutoFit/>
          </a:bodyPr>
          <a:lstStyle/>
          <a:p>
            <a:r>
              <a:rPr lang="en-US" sz="1400" dirty="0">
                <a:latin typeface="Citroen" panose="02000000000000000000" pitchFamily="2" charset="0"/>
              </a:rPr>
              <a:t>Without a structured, systematic customer follow-up, customer relation proximity decreases very quickly after delivery of the vehicle.</a:t>
            </a:r>
            <a:endParaRPr lang="fr-BE" sz="1400" dirty="0">
              <a:latin typeface="Citroen" panose="02000000000000000000" pitchFamily="2" charset="0"/>
            </a:endParaRPr>
          </a:p>
        </p:txBody>
      </p:sp>
      <p:sp>
        <p:nvSpPr>
          <p:cNvPr id="3" name="TextBox 2">
            <a:extLst>
              <a:ext uri="{FF2B5EF4-FFF2-40B4-BE49-F238E27FC236}">
                <a16:creationId xmlns:a16="http://schemas.microsoft.com/office/drawing/2014/main" id="{822EC6BA-3AE4-FA1F-0ED0-08BBCED853EF}"/>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
        <p:nvSpPr>
          <p:cNvPr id="13" name="Title 1">
            <a:extLst>
              <a:ext uri="{FF2B5EF4-FFF2-40B4-BE49-F238E27FC236}">
                <a16:creationId xmlns:a16="http://schemas.microsoft.com/office/drawing/2014/main" id="{994C6075-52B2-F128-EBE9-9B15281101D4}"/>
              </a:ext>
            </a:extLst>
          </p:cNvPr>
          <p:cNvSpPr>
            <a:spLocks noGrp="1"/>
          </p:cNvSpPr>
          <p:nvPr>
            <p:ph type="title"/>
          </p:nvPr>
        </p:nvSpPr>
        <p:spPr>
          <a:xfrm>
            <a:off x="140795" y="134833"/>
            <a:ext cx="7452197" cy="406400"/>
          </a:xfrm>
        </p:spPr>
        <p:txBody>
          <a:bodyPr>
            <a:noAutofit/>
          </a:bodyPr>
          <a:lstStyle/>
          <a:p>
            <a:r>
              <a:rPr lang="en-US" dirty="0"/>
              <a:t>Customer relation journey through sales cycle</a:t>
            </a:r>
            <a:endParaRPr lang="fr-FR" strike="sngStrike" dirty="0"/>
          </a:p>
        </p:txBody>
      </p:sp>
    </p:spTree>
    <p:custDataLst>
      <p:tags r:id="rId1"/>
    </p:custDataLst>
    <p:extLst>
      <p:ext uri="{BB962C8B-B14F-4D97-AF65-F5344CB8AC3E}">
        <p14:creationId xmlns:p14="http://schemas.microsoft.com/office/powerpoint/2010/main" val="59119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F9A3281-A598-4190-9C03-9C990308EDCF}"/>
              </a:ext>
            </a:extLst>
          </p:cNvPr>
          <p:cNvSpPr txBox="1"/>
          <p:nvPr/>
        </p:nvSpPr>
        <p:spPr>
          <a:xfrm>
            <a:off x="4476634" y="4132387"/>
            <a:ext cx="2003748" cy="276999"/>
          </a:xfrm>
          <a:prstGeom prst="rect">
            <a:avLst/>
          </a:prstGeom>
          <a:noFill/>
        </p:spPr>
        <p:txBody>
          <a:bodyPr wrap="square">
            <a:spAutoFit/>
          </a:bodyPr>
          <a:lstStyle/>
          <a:p>
            <a:r>
              <a:rPr lang="fr-FR" sz="1200" b="1">
                <a:solidFill>
                  <a:schemeClr val="bg1"/>
                </a:solidFill>
              </a:rPr>
              <a:t>Multi-mobilité</a:t>
            </a:r>
            <a:endParaRPr lang="en-US" sz="1200" b="1">
              <a:solidFill>
                <a:schemeClr val="bg1"/>
              </a:solidFill>
            </a:endParaRPr>
          </a:p>
        </p:txBody>
      </p:sp>
      <p:sp>
        <p:nvSpPr>
          <p:cNvPr id="23" name="TextBox 22">
            <a:extLst>
              <a:ext uri="{FF2B5EF4-FFF2-40B4-BE49-F238E27FC236}">
                <a16:creationId xmlns:a16="http://schemas.microsoft.com/office/drawing/2014/main" id="{F8EE8436-2D8A-439F-AE53-919D4315DC7C}"/>
              </a:ext>
            </a:extLst>
          </p:cNvPr>
          <p:cNvSpPr txBox="1"/>
          <p:nvPr/>
        </p:nvSpPr>
        <p:spPr>
          <a:xfrm>
            <a:off x="8160787" y="4102993"/>
            <a:ext cx="2003748" cy="276999"/>
          </a:xfrm>
          <a:prstGeom prst="rect">
            <a:avLst/>
          </a:prstGeom>
          <a:noFill/>
        </p:spPr>
        <p:txBody>
          <a:bodyPr wrap="square">
            <a:spAutoFit/>
          </a:bodyPr>
          <a:lstStyle/>
          <a:p>
            <a:r>
              <a:rPr lang="fr-FR" sz="1200" b="1">
                <a:solidFill>
                  <a:schemeClr val="bg1"/>
                </a:solidFill>
              </a:rPr>
              <a:t>TCO &amp; Budget</a:t>
            </a:r>
            <a:endParaRPr lang="en-US" sz="1200" b="1">
              <a:solidFill>
                <a:schemeClr val="bg1"/>
              </a:solidFill>
            </a:endParaRPr>
          </a:p>
        </p:txBody>
      </p:sp>
      <p:pic>
        <p:nvPicPr>
          <p:cNvPr id="7" name="Image 6">
            <a:extLst>
              <a:ext uri="{FF2B5EF4-FFF2-40B4-BE49-F238E27FC236}">
                <a16:creationId xmlns:a16="http://schemas.microsoft.com/office/drawing/2014/main" id="{23BAE262-A6E1-2A48-A114-F567906B3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703" y="1562552"/>
            <a:ext cx="8317832" cy="4571273"/>
          </a:xfrm>
          <a:prstGeom prst="rect">
            <a:avLst/>
          </a:prstGeom>
        </p:spPr>
      </p:pic>
      <p:sp>
        <p:nvSpPr>
          <p:cNvPr id="9" name="ZoneTexte 19">
            <a:extLst>
              <a:ext uri="{FF2B5EF4-FFF2-40B4-BE49-F238E27FC236}">
                <a16:creationId xmlns:a16="http://schemas.microsoft.com/office/drawing/2014/main" id="{2B48709B-C324-4CBE-901A-E730F4AFB4D4}"/>
              </a:ext>
            </a:extLst>
          </p:cNvPr>
          <p:cNvSpPr txBox="1"/>
          <p:nvPr/>
        </p:nvSpPr>
        <p:spPr>
          <a:xfrm>
            <a:off x="140795" y="5871838"/>
            <a:ext cx="5133107" cy="307777"/>
          </a:xfrm>
          <a:prstGeom prst="rect">
            <a:avLst/>
          </a:prstGeom>
          <a:noFill/>
        </p:spPr>
        <p:txBody>
          <a:bodyPr wrap="square" rtlCol="0">
            <a:spAutoFit/>
          </a:bodyPr>
          <a:lstStyle/>
          <a:p>
            <a:r>
              <a:rPr lang="en-US" sz="1400" b="1" i="1" dirty="0">
                <a:solidFill>
                  <a:schemeClr val="bg2">
                    <a:lumMod val="25000"/>
                  </a:schemeClr>
                </a:solidFill>
              </a:rPr>
              <a:t>Click on the magnifying glasses, the green one first</a:t>
            </a:r>
            <a:endParaRPr lang="fr-BE" sz="1400" b="1" i="1" dirty="0">
              <a:solidFill>
                <a:schemeClr val="bg2">
                  <a:lumMod val="25000"/>
                </a:schemeClr>
              </a:solidFill>
            </a:endParaRPr>
          </a:p>
        </p:txBody>
      </p:sp>
      <p:sp>
        <p:nvSpPr>
          <p:cNvPr id="10" name="TextBox 9">
            <a:extLst>
              <a:ext uri="{FF2B5EF4-FFF2-40B4-BE49-F238E27FC236}">
                <a16:creationId xmlns:a16="http://schemas.microsoft.com/office/drawing/2014/main" id="{A93961B8-4ED3-4784-B138-F0BF0E26517E}"/>
              </a:ext>
            </a:extLst>
          </p:cNvPr>
          <p:cNvSpPr txBox="1"/>
          <p:nvPr/>
        </p:nvSpPr>
        <p:spPr>
          <a:xfrm>
            <a:off x="212483" y="750262"/>
            <a:ext cx="11767034" cy="369332"/>
          </a:xfrm>
          <a:prstGeom prst="rect">
            <a:avLst/>
          </a:prstGeom>
          <a:noFill/>
        </p:spPr>
        <p:txBody>
          <a:bodyPr wrap="square" rtlCol="0">
            <a:spAutoFit/>
          </a:bodyPr>
          <a:lstStyle/>
          <a:p>
            <a:r>
              <a:rPr lang="en-US" dirty="0">
                <a:latin typeface="Encode Sans" pitchFamily="2" charset="0"/>
              </a:rPr>
              <a:t>Why is proximity to the customer vital throughout the sales cycle?</a:t>
            </a:r>
            <a:endParaRPr lang="fr-FR" dirty="0">
              <a:latin typeface="Encode Sans" pitchFamily="2" charset="0"/>
            </a:endParaRPr>
          </a:p>
        </p:txBody>
      </p:sp>
      <p:sp>
        <p:nvSpPr>
          <p:cNvPr id="12" name="CasellaDiTesto 11">
            <a:extLst>
              <a:ext uri="{FF2B5EF4-FFF2-40B4-BE49-F238E27FC236}">
                <a16:creationId xmlns:a16="http://schemas.microsoft.com/office/drawing/2014/main" id="{CC8B7B99-DDD3-79CD-F3D1-423FDD40382E}"/>
              </a:ext>
            </a:extLst>
          </p:cNvPr>
          <p:cNvSpPr txBox="1"/>
          <p:nvPr/>
        </p:nvSpPr>
        <p:spPr>
          <a:xfrm rot="16200000">
            <a:off x="1343798" y="3373497"/>
            <a:ext cx="123240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CONTACT STATUS</a:t>
            </a:r>
            <a:endParaRPr lang="it-IT" sz="1000" dirty="0">
              <a:solidFill>
                <a:prstClr val="black"/>
              </a:solidFill>
              <a:latin typeface="Microsoft Sans Serif" panose="020B0604020202020204" pitchFamily="34" charset="0"/>
            </a:endParaRPr>
          </a:p>
        </p:txBody>
      </p:sp>
      <p:sp>
        <p:nvSpPr>
          <p:cNvPr id="14" name="CasellaDiTesto 13">
            <a:extLst>
              <a:ext uri="{FF2B5EF4-FFF2-40B4-BE49-F238E27FC236}">
                <a16:creationId xmlns:a16="http://schemas.microsoft.com/office/drawing/2014/main" id="{ED85F397-0FAB-0A2E-38AD-A5AE0324BF0B}"/>
              </a:ext>
            </a:extLst>
          </p:cNvPr>
          <p:cNvSpPr txBox="1"/>
          <p:nvPr/>
        </p:nvSpPr>
        <p:spPr>
          <a:xfrm rot="18707774">
            <a:off x="2423850" y="2340326"/>
            <a:ext cx="543681"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OFFER</a:t>
            </a:r>
            <a:endParaRPr lang="it-IT" sz="1000" dirty="0">
              <a:solidFill>
                <a:prstClr val="black"/>
              </a:solidFill>
              <a:latin typeface="Microsoft Sans Serif" panose="020B0604020202020204" pitchFamily="34" charset="0"/>
            </a:endParaRPr>
          </a:p>
        </p:txBody>
      </p:sp>
      <p:sp>
        <p:nvSpPr>
          <p:cNvPr id="16" name="CasellaDiTesto 15">
            <a:extLst>
              <a:ext uri="{FF2B5EF4-FFF2-40B4-BE49-F238E27FC236}">
                <a16:creationId xmlns:a16="http://schemas.microsoft.com/office/drawing/2014/main" id="{EF9E230C-B7D1-B474-9E5E-787CCF4A5B44}"/>
              </a:ext>
            </a:extLst>
          </p:cNvPr>
          <p:cNvSpPr txBox="1"/>
          <p:nvPr/>
        </p:nvSpPr>
        <p:spPr>
          <a:xfrm rot="18840000">
            <a:off x="2744526" y="2231545"/>
            <a:ext cx="1255524"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TEST DRIVE</a:t>
            </a:r>
            <a:endParaRPr lang="it-IT" sz="1000" dirty="0">
              <a:solidFill>
                <a:prstClr val="black"/>
              </a:solidFill>
              <a:latin typeface="Microsoft Sans Serif" panose="020B0604020202020204" pitchFamily="34" charset="0"/>
            </a:endParaRPr>
          </a:p>
        </p:txBody>
      </p:sp>
      <p:sp>
        <p:nvSpPr>
          <p:cNvPr id="18" name="CasellaDiTesto 17">
            <a:extLst>
              <a:ext uri="{FF2B5EF4-FFF2-40B4-BE49-F238E27FC236}">
                <a16:creationId xmlns:a16="http://schemas.microsoft.com/office/drawing/2014/main" id="{7FC65B16-E615-E7FB-2D88-A899DA945F34}"/>
              </a:ext>
            </a:extLst>
          </p:cNvPr>
          <p:cNvSpPr txBox="1"/>
          <p:nvPr/>
        </p:nvSpPr>
        <p:spPr>
          <a:xfrm rot="18840000">
            <a:off x="3346560" y="2044190"/>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FOLLOW-UP CONTACT</a:t>
            </a:r>
            <a:endParaRPr lang="it-IT" sz="1000" dirty="0">
              <a:solidFill>
                <a:prstClr val="black"/>
              </a:solidFill>
              <a:latin typeface="Microsoft Sans Serif" panose="020B0604020202020204" pitchFamily="34" charset="0"/>
            </a:endParaRPr>
          </a:p>
        </p:txBody>
      </p:sp>
      <p:sp>
        <p:nvSpPr>
          <p:cNvPr id="19" name="CasellaDiTesto 18">
            <a:extLst>
              <a:ext uri="{FF2B5EF4-FFF2-40B4-BE49-F238E27FC236}">
                <a16:creationId xmlns:a16="http://schemas.microsoft.com/office/drawing/2014/main" id="{DA18D20D-78AF-4E3A-7883-1FD1713D5239}"/>
              </a:ext>
            </a:extLst>
          </p:cNvPr>
          <p:cNvSpPr txBox="1"/>
          <p:nvPr/>
        </p:nvSpPr>
        <p:spPr>
          <a:xfrm rot="18840000">
            <a:off x="3874861" y="2118691"/>
            <a:ext cx="164242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PURCHASE ORDER</a:t>
            </a:r>
            <a:endParaRPr lang="it-IT" sz="1000" dirty="0">
              <a:solidFill>
                <a:prstClr val="black"/>
              </a:solidFill>
              <a:latin typeface="Microsoft Sans Serif" panose="020B0604020202020204" pitchFamily="34" charset="0"/>
            </a:endParaRPr>
          </a:p>
        </p:txBody>
      </p:sp>
      <p:sp>
        <p:nvSpPr>
          <p:cNvPr id="20" name="CasellaDiTesto 19">
            <a:extLst>
              <a:ext uri="{FF2B5EF4-FFF2-40B4-BE49-F238E27FC236}">
                <a16:creationId xmlns:a16="http://schemas.microsoft.com/office/drawing/2014/main" id="{6FB1859F-04D8-79D2-670D-5624841EDF09}"/>
              </a:ext>
            </a:extLst>
          </p:cNvPr>
          <p:cNvSpPr txBox="1"/>
          <p:nvPr/>
        </p:nvSpPr>
        <p:spPr>
          <a:xfrm rot="18840000">
            <a:off x="4739644" y="2291924"/>
            <a:ext cx="803863" cy="226591"/>
          </a:xfrm>
          <a:prstGeom prst="rect">
            <a:avLst/>
          </a:prstGeom>
          <a:solidFill>
            <a:schemeClr val="bg1"/>
          </a:solidFill>
        </p:spPr>
        <p:txBody>
          <a:bodyPr wrap="square" lIns="18000" tIns="36000" rIns="18000" bIns="36000">
            <a:spAutoFit/>
          </a:bodyPr>
          <a:lstStyle/>
          <a:p>
            <a:pPr algn="ctr"/>
            <a:r>
              <a:rPr lang="it-IT" sz="1000" dirty="0">
                <a:solidFill>
                  <a:srgbClr val="272B35"/>
                </a:solidFill>
                <a:latin typeface="Encode Sans Medium" pitchFamily="2" charset="0"/>
              </a:rPr>
              <a:t>DELIVERY</a:t>
            </a:r>
            <a:endParaRPr lang="it-IT" sz="1000" dirty="0">
              <a:solidFill>
                <a:prstClr val="black"/>
              </a:solidFill>
              <a:latin typeface="Microsoft Sans Serif" panose="020B0604020202020204" pitchFamily="34" charset="0"/>
            </a:endParaRPr>
          </a:p>
        </p:txBody>
      </p:sp>
      <p:sp>
        <p:nvSpPr>
          <p:cNvPr id="24" name="CasellaDiTesto 23">
            <a:extLst>
              <a:ext uri="{FF2B5EF4-FFF2-40B4-BE49-F238E27FC236}">
                <a16:creationId xmlns:a16="http://schemas.microsoft.com/office/drawing/2014/main" id="{0C95CB80-7482-9BAD-44C4-59645F395F6C}"/>
              </a:ext>
            </a:extLst>
          </p:cNvPr>
          <p:cNvSpPr txBox="1"/>
          <p:nvPr/>
        </p:nvSpPr>
        <p:spPr>
          <a:xfrm rot="18840000">
            <a:off x="8038236" y="1977600"/>
            <a:ext cx="1181292" cy="380480"/>
          </a:xfrm>
          <a:prstGeom prst="rect">
            <a:avLst/>
          </a:prstGeom>
          <a:solidFill>
            <a:schemeClr val="bg1"/>
          </a:solidFill>
        </p:spPr>
        <p:txBody>
          <a:bodyPr wrap="square" lIns="18000" tIns="36000" rIns="18000" bIns="36000">
            <a:spAutoFit/>
          </a:bodyPr>
          <a:lstStyle/>
          <a:p>
            <a:r>
              <a:rPr lang="it-IT" sz="1000" dirty="0">
                <a:solidFill>
                  <a:srgbClr val="272B35"/>
                </a:solidFill>
                <a:latin typeface="Encode Sans Medium" pitchFamily="2" charset="0"/>
              </a:rPr>
              <a:t>RENEWAL </a:t>
            </a:r>
          </a:p>
          <a:p>
            <a:r>
              <a:rPr lang="it-IT" sz="1000" dirty="0">
                <a:solidFill>
                  <a:srgbClr val="272B35"/>
                </a:solidFill>
                <a:latin typeface="Encode Sans Medium" pitchFamily="2" charset="0"/>
              </a:rPr>
              <a:t>CONTACT</a:t>
            </a:r>
            <a:endParaRPr lang="it-IT" sz="1000" dirty="0">
              <a:solidFill>
                <a:prstClr val="black"/>
              </a:solidFill>
              <a:latin typeface="Microsoft Sans Serif" panose="020B0604020202020204" pitchFamily="34" charset="0"/>
            </a:endParaRPr>
          </a:p>
        </p:txBody>
      </p:sp>
      <p:sp>
        <p:nvSpPr>
          <p:cNvPr id="26" name="CasellaDiTesto 25">
            <a:extLst>
              <a:ext uri="{FF2B5EF4-FFF2-40B4-BE49-F238E27FC236}">
                <a16:creationId xmlns:a16="http://schemas.microsoft.com/office/drawing/2014/main" id="{C85BDA91-AA1F-8F25-2AC4-4DC90C234833}"/>
              </a:ext>
            </a:extLst>
          </p:cNvPr>
          <p:cNvSpPr txBox="1"/>
          <p:nvPr/>
        </p:nvSpPr>
        <p:spPr>
          <a:xfrm rot="18840000">
            <a:off x="8971904" y="1929339"/>
            <a:ext cx="1181292" cy="380480"/>
          </a:xfrm>
          <a:prstGeom prst="rect">
            <a:avLst/>
          </a:prstGeom>
          <a:solidFill>
            <a:schemeClr val="bg1"/>
          </a:solidFill>
        </p:spPr>
        <p:txBody>
          <a:bodyPr wrap="square" lIns="18000" tIns="36000" rIns="18000" bIns="36000">
            <a:spAutoFit/>
          </a:bodyPr>
          <a:lstStyle/>
          <a:p>
            <a:r>
              <a:rPr lang="it-IT" sz="1000">
                <a:solidFill>
                  <a:srgbClr val="272B35"/>
                </a:solidFill>
                <a:latin typeface="Encode Sans Medium" pitchFamily="2" charset="0"/>
              </a:rPr>
              <a:t>RENEWAL </a:t>
            </a:r>
          </a:p>
          <a:p>
            <a:r>
              <a:rPr lang="it-IT" sz="1000">
                <a:solidFill>
                  <a:srgbClr val="272B35"/>
                </a:solidFill>
                <a:latin typeface="Encode Sans Medium" pitchFamily="2" charset="0"/>
              </a:rPr>
              <a:t>DATE</a:t>
            </a:r>
            <a:endParaRPr lang="it-IT" sz="1000" dirty="0">
              <a:solidFill>
                <a:prstClr val="black"/>
              </a:solidFill>
              <a:latin typeface="Microsoft Sans Serif" panose="020B0604020202020204" pitchFamily="34" charset="0"/>
            </a:endParaRPr>
          </a:p>
        </p:txBody>
      </p:sp>
      <p:sp>
        <p:nvSpPr>
          <p:cNvPr id="28" name="CasellaDiTesto 27">
            <a:extLst>
              <a:ext uri="{FF2B5EF4-FFF2-40B4-BE49-F238E27FC236}">
                <a16:creationId xmlns:a16="http://schemas.microsoft.com/office/drawing/2014/main" id="{F5B23DED-B0A5-4D85-CF54-26296D5BC641}"/>
              </a:ext>
            </a:extLst>
          </p:cNvPr>
          <p:cNvSpPr txBox="1"/>
          <p:nvPr/>
        </p:nvSpPr>
        <p:spPr>
          <a:xfrm>
            <a:off x="5348032" y="5871838"/>
            <a:ext cx="4151993" cy="276999"/>
          </a:xfrm>
          <a:prstGeom prst="rect">
            <a:avLst/>
          </a:prstGeom>
          <a:solidFill>
            <a:schemeClr val="bg1"/>
          </a:solidFill>
        </p:spPr>
        <p:txBody>
          <a:bodyPr wrap="square">
            <a:spAutoFit/>
          </a:bodyPr>
          <a:lstStyle/>
          <a:p>
            <a:pPr algn="ctr"/>
            <a:r>
              <a:rPr lang="en-US" sz="1200" dirty="0">
                <a:solidFill>
                  <a:srgbClr val="272B35"/>
                </a:solidFill>
                <a:latin typeface="Encode Sans Medium" pitchFamily="2" charset="0"/>
              </a:rPr>
              <a:t>CHANGES IN WARMTH OF RELATIONS OVER TIME</a:t>
            </a:r>
            <a:endParaRPr lang="en-US" sz="1200" dirty="0">
              <a:solidFill>
                <a:prstClr val="black"/>
              </a:solidFill>
              <a:latin typeface="Microsoft Sans Serif" panose="020B0604020202020204" pitchFamily="34" charset="0"/>
            </a:endParaRPr>
          </a:p>
        </p:txBody>
      </p:sp>
      <p:sp>
        <p:nvSpPr>
          <p:cNvPr id="5" name="Rectangle : coins arrondis 19">
            <a:extLst>
              <a:ext uri="{FF2B5EF4-FFF2-40B4-BE49-F238E27FC236}">
                <a16:creationId xmlns:a16="http://schemas.microsoft.com/office/drawing/2014/main" id="{03C70420-B838-B070-027C-64C7F0F976CE}"/>
              </a:ext>
            </a:extLst>
          </p:cNvPr>
          <p:cNvSpPr/>
          <p:nvPr/>
        </p:nvSpPr>
        <p:spPr>
          <a:xfrm>
            <a:off x="8160787" y="3880419"/>
            <a:ext cx="3965063" cy="1415029"/>
          </a:xfrm>
          <a:prstGeom prst="roundRect">
            <a:avLst/>
          </a:pr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8">
            <a:extLst>
              <a:ext uri="{FF2B5EF4-FFF2-40B4-BE49-F238E27FC236}">
                <a16:creationId xmlns:a16="http://schemas.microsoft.com/office/drawing/2014/main" id="{E2CEC99A-6535-8030-392B-940A73109A93}"/>
              </a:ext>
            </a:extLst>
          </p:cNvPr>
          <p:cNvSpPr/>
          <p:nvPr/>
        </p:nvSpPr>
        <p:spPr>
          <a:xfrm>
            <a:off x="8196974" y="3941480"/>
            <a:ext cx="3965063" cy="1384995"/>
          </a:xfrm>
          <a:prstGeom prst="rect">
            <a:avLst/>
          </a:prstGeom>
        </p:spPr>
        <p:txBody>
          <a:bodyPr wrap="square">
            <a:spAutoFit/>
          </a:bodyPr>
          <a:lstStyle/>
          <a:p>
            <a:r>
              <a:rPr lang="en-US" sz="1400" dirty="0">
                <a:latin typeface="Citroen" panose="02000000000000000000" pitchFamily="2" charset="0"/>
              </a:rPr>
              <a:t>Once the sale is made, too many customers are “forgotten” and are only contacted again when it comes to renewing their vehicle. The risk, for you, is that the customer might have been contacted and won over by a competitor who is more active than you.</a:t>
            </a:r>
            <a:endParaRPr lang="fr-BE" sz="1400" dirty="0">
              <a:latin typeface="Citroen" panose="02000000000000000000" pitchFamily="2" charset="0"/>
            </a:endParaRPr>
          </a:p>
        </p:txBody>
      </p:sp>
      <p:sp>
        <p:nvSpPr>
          <p:cNvPr id="3" name="TextBox 2">
            <a:extLst>
              <a:ext uri="{FF2B5EF4-FFF2-40B4-BE49-F238E27FC236}">
                <a16:creationId xmlns:a16="http://schemas.microsoft.com/office/drawing/2014/main" id="{85670E6A-822E-BB7F-241A-67F81BEA63AB}"/>
              </a:ext>
            </a:extLst>
          </p:cNvPr>
          <p:cNvSpPr txBox="1"/>
          <p:nvPr/>
        </p:nvSpPr>
        <p:spPr>
          <a:xfrm>
            <a:off x="8128000" y="147190"/>
            <a:ext cx="3997850" cy="307777"/>
          </a:xfrm>
          <a:prstGeom prst="rect">
            <a:avLst/>
          </a:prstGeom>
          <a:noFill/>
        </p:spPr>
        <p:txBody>
          <a:bodyPr wrap="square" lIns="18000" rIns="18000" rtlCol="0">
            <a:spAutoFit/>
          </a:bodyPr>
          <a:lstStyle/>
          <a:p>
            <a:pPr algn="r"/>
            <a:r>
              <a:rPr lang="en-US" sz="1400" b="1" dirty="0">
                <a:latin typeface="Encode Sans" pitchFamily="2" charset="0"/>
              </a:rPr>
              <a:t>01 – THE CHALLENGES OF </a:t>
            </a:r>
            <a:r>
              <a:rPr lang="en-US" sz="1400" b="1" dirty="0" err="1">
                <a:latin typeface="Encode Sans" pitchFamily="2" charset="0"/>
              </a:rPr>
              <a:t>B2B</a:t>
            </a:r>
            <a:r>
              <a:rPr lang="en-US" sz="1400" b="1" dirty="0">
                <a:latin typeface="Encode Sans" pitchFamily="2" charset="0"/>
              </a:rPr>
              <a:t> RETENTION</a:t>
            </a:r>
            <a:endParaRPr lang="fr-FR" sz="1400" b="1" dirty="0">
              <a:latin typeface="Encode Sans" pitchFamily="2" charset="0"/>
            </a:endParaRPr>
          </a:p>
        </p:txBody>
      </p:sp>
      <p:sp>
        <p:nvSpPr>
          <p:cNvPr id="13" name="Title 1">
            <a:extLst>
              <a:ext uri="{FF2B5EF4-FFF2-40B4-BE49-F238E27FC236}">
                <a16:creationId xmlns:a16="http://schemas.microsoft.com/office/drawing/2014/main" id="{E192BC99-91EA-8A57-B833-40FF5E00779B}"/>
              </a:ext>
            </a:extLst>
          </p:cNvPr>
          <p:cNvSpPr>
            <a:spLocks noGrp="1"/>
          </p:cNvSpPr>
          <p:nvPr>
            <p:ph type="title"/>
          </p:nvPr>
        </p:nvSpPr>
        <p:spPr>
          <a:xfrm>
            <a:off x="140795" y="134833"/>
            <a:ext cx="7452197" cy="406400"/>
          </a:xfrm>
        </p:spPr>
        <p:txBody>
          <a:bodyPr>
            <a:noAutofit/>
          </a:bodyPr>
          <a:lstStyle/>
          <a:p>
            <a:r>
              <a:rPr lang="en-US" dirty="0"/>
              <a:t>Customer relation journey through sales cycle</a:t>
            </a:r>
            <a:endParaRPr lang="fr-FR" strike="sngStrike" dirty="0"/>
          </a:p>
        </p:txBody>
      </p:sp>
    </p:spTree>
    <p:custDataLst>
      <p:tags r:id="rId1"/>
    </p:custDataLst>
    <p:extLst>
      <p:ext uri="{BB962C8B-B14F-4D97-AF65-F5344CB8AC3E}">
        <p14:creationId xmlns:p14="http://schemas.microsoft.com/office/powerpoint/2010/main" val="654350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ellantis">
      <a:majorFont>
        <a:latin typeface="Encode Sans Expanded Black"/>
        <a:ea typeface=""/>
        <a:cs typeface=""/>
      </a:majorFont>
      <a:minorFont>
        <a:latin typeface="Encode Sans Expanded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33678E77F19E4DA725C3904037C8BB" ma:contentTypeVersion="3" ma:contentTypeDescription="Create a new document." ma:contentTypeScope="" ma:versionID="6c657c55b61af95bbd4385a622f77e7a">
  <xsd:schema xmlns:xsd="http://www.w3.org/2001/XMLSchema" xmlns:xs="http://www.w3.org/2001/XMLSchema" xmlns:p="http://schemas.microsoft.com/office/2006/metadata/properties" xmlns:ns2="819a008f-2eb7-4cb0-9fa6-9f1ec8abd8f2" targetNamespace="http://schemas.microsoft.com/office/2006/metadata/properties" ma:root="true" ma:fieldsID="1a09c68913aa78e0ac10436601be9551" ns2:_="">
    <xsd:import namespace="819a008f-2eb7-4cb0-9fa6-9f1ec8abd8f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9a008f-2eb7-4cb0-9fa6-9f1ec8abd8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FCC340-5455-4FB2-A58A-5F9443563CFC}"/>
</file>

<file path=customXml/itemProps2.xml><?xml version="1.0" encoding="utf-8"?>
<ds:datastoreItem xmlns:ds="http://schemas.openxmlformats.org/officeDocument/2006/customXml" ds:itemID="{091A8348-4D89-43D3-920C-EEE0F120E6BD}">
  <ds:schemaRef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6778ef06-cd5b-4955-8584-08ab5507e140"/>
    <ds:schemaRef ds:uri="33f62045-1dcf-4395-a699-eb45d1794b80"/>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BF53A45-2129-44EA-8BEA-606510DC44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6627</TotalTime>
  <Words>6696</Words>
  <Application>Microsoft Office PowerPoint</Application>
  <PresentationFormat>Widescreen</PresentationFormat>
  <Paragraphs>1131</Paragraphs>
  <Slides>73</Slides>
  <Notes>28</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73</vt:i4>
      </vt:variant>
    </vt:vector>
  </HeadingPairs>
  <TitlesOfParts>
    <vt:vector size="87" baseType="lpstr">
      <vt:lpstr>Arial</vt:lpstr>
      <vt:lpstr>Calibri</vt:lpstr>
      <vt:lpstr>Citroen</vt:lpstr>
      <vt:lpstr>Courier New</vt:lpstr>
      <vt:lpstr>Encode Sans</vt:lpstr>
      <vt:lpstr>Encode Sans Condensed</vt:lpstr>
      <vt:lpstr>Encode Sans Expanded</vt:lpstr>
      <vt:lpstr>Encode Sans Expanded Black</vt:lpstr>
      <vt:lpstr>Encode Sans Expanded ExtraLight</vt:lpstr>
      <vt:lpstr>Encode Sans Expanded SemiBold</vt:lpstr>
      <vt:lpstr>Encode Sans Medium</vt:lpstr>
      <vt:lpstr>Microsoft Sans Serif</vt:lpstr>
      <vt:lpstr>Wingdings</vt:lpstr>
      <vt:lpstr>Thème Office</vt:lpstr>
      <vt:lpstr>Presentazione standard di PowerPoint</vt:lpstr>
      <vt:lpstr>Presentazione standard di PowerPoint</vt:lpstr>
      <vt:lpstr>Presentazione standard di PowerPoint</vt:lpstr>
      <vt:lpstr>Presentazione standard di PowerPoint</vt:lpstr>
      <vt:lpstr>In context</vt:lpstr>
      <vt:lpstr>Presentazione standard di PowerPoint</vt:lpstr>
      <vt:lpstr>Customer relation journey through sales cycle</vt:lpstr>
      <vt:lpstr>Customer relation journey through sales cycle</vt:lpstr>
      <vt:lpstr>Customer relation journey through sales cycle</vt:lpstr>
      <vt:lpstr>Success factors</vt:lpstr>
      <vt:lpstr>Success factors</vt:lpstr>
      <vt:lpstr>Presentazione standard di PowerPoint</vt:lpstr>
      <vt:lpstr>What is the global offer?</vt:lpstr>
      <vt:lpstr>What is the global offer?</vt:lpstr>
      <vt:lpstr>What is the global offer?</vt:lpstr>
      <vt:lpstr>What is the global offer?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Question </vt:lpstr>
      <vt:lpstr>Question </vt:lpstr>
      <vt:lpstr>Question </vt:lpstr>
      <vt:lpstr>Question </vt:lpstr>
      <vt:lpstr>Question </vt:lpstr>
      <vt:lpstr>Question </vt:lpstr>
      <vt:lpstr>Question </vt:lpstr>
      <vt:lpstr>Question </vt:lpstr>
      <vt:lpstr>Question</vt:lpstr>
      <vt:lpstr>Question</vt:lpstr>
      <vt:lpstr>Question</vt:lpstr>
      <vt:lpstr>Question</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M1​ CC500490W01 - Le Marché, les clients BtoB et la mobilité</dc:title>
  <dc:creator>Rudy Braeckmans</dc:creator>
  <cp:lastModifiedBy>Patrizia Gariglio</cp:lastModifiedBy>
  <cp:revision>392</cp:revision>
  <cp:lastPrinted>2022-03-02T14:47:23Z</cp:lastPrinted>
  <dcterms:created xsi:type="dcterms:W3CDTF">2022-02-03T09:29:16Z</dcterms:created>
  <dcterms:modified xsi:type="dcterms:W3CDTF">2023-03-28T07:03:17Z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0x0101001333678E77F19E4DA725C3904037C8BB</vt:lpwstr>
  </property>
  <property fmtid="{D5CDD505-2E9C-101B-9397-08002B2CF9AE}" pid="3" name="MSIP_Label_2fd53d93-3f4c-4b90-b511-bd6bdbb4fba9_Enabled">
    <vt:lpwstr>true</vt:lpwstr>
  </property>
  <property fmtid="{D5CDD505-2E9C-101B-9397-08002B2CF9AE}" pid="4" name="MSIP_Label_2fd53d93-3f4c-4b90-b511-bd6bdbb4fba9_SetDate">
    <vt:lpwstr>2022-03-15T09:18:23Z</vt:lpwstr>
  </property>
  <property fmtid="{D5CDD505-2E9C-101B-9397-08002B2CF9AE}" pid="5" name="MSIP_Label_2fd53d93-3f4c-4b90-b511-bd6bdbb4fba9_Method">
    <vt:lpwstr>Standard</vt:lpwstr>
  </property>
  <property fmtid="{D5CDD505-2E9C-101B-9397-08002B2CF9AE}" pid="6" name="MSIP_Label_2fd53d93-3f4c-4b90-b511-bd6bdbb4fba9_Name">
    <vt:lpwstr>2fd53d93-3f4c-4b90-b511-bd6bdbb4fba9</vt:lpwstr>
  </property>
  <property fmtid="{D5CDD505-2E9C-101B-9397-08002B2CF9AE}" pid="7" name="MSIP_Label_2fd53d93-3f4c-4b90-b511-bd6bdbb4fba9_SiteId">
    <vt:lpwstr>d852d5cd-724c-4128-8812-ffa5db3f8507</vt:lpwstr>
  </property>
  <property fmtid="{D5CDD505-2E9C-101B-9397-08002B2CF9AE}" pid="8" name="MSIP_Label_2fd53d93-3f4c-4b90-b511-bd6bdbb4fba9_ActionId">
    <vt:lpwstr>deea12a3-cbde-42ea-9dc7-25ba694b7218</vt:lpwstr>
  </property>
  <property fmtid="{D5CDD505-2E9C-101B-9397-08002B2CF9AE}" pid="9" name="MSIP_Label_2fd53d93-3f4c-4b90-b511-bd6bdbb4fba9_ContentBits">
    <vt:lpwstr>0</vt:lpwstr>
  </property>
  <property fmtid="{D5CDD505-2E9C-101B-9397-08002B2CF9AE}" pid="10" name="ArticulateGUID">
    <vt:lpwstr>1E1FE7DA-4612-45ED-9F4E-056F277F9503</vt:lpwstr>
  </property>
  <property fmtid="{D5CDD505-2E9C-101B-9397-08002B2CF9AE}" pid="11" name="ArticulatePath">
    <vt:lpwstr>M6 Fidélisation final 200522 fr</vt:lpwstr>
  </property>
</Properties>
</file>