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5"/>
  </p:notesMasterIdLst>
  <p:sldIdLst>
    <p:sldId id="256" r:id="rId2"/>
    <p:sldId id="302" r:id="rId3"/>
    <p:sldId id="351" r:id="rId4"/>
  </p:sldIdLst>
  <p:sldSz cx="12192000" cy="6858000"/>
  <p:notesSz cx="6797675" cy="9872663"/>
  <p:embeddedFontLst>
    <p:embeddedFont>
      <p:font typeface="Abel" panose="02000506030000020004" pitchFamily="2" charset="0"/>
      <p:regular r:id="rId6"/>
    </p:embeddedFont>
    <p:embeddedFont>
      <p:font typeface="another shabby" panose="020B0604020202020204" charset="0"/>
      <p:regular r:id="rId7"/>
    </p:embeddedFont>
    <p:embeddedFont>
      <p:font typeface="DIN Alternate" panose="02020500000000000000" pitchFamily="18" charset="0"/>
      <p:regular r:id="rId8"/>
      <p:bold r:id="rId9"/>
    </p:embeddedFont>
    <p:embeddedFont>
      <p:font typeface="DINEngschrift-Alternate" pitchFamily="2" charset="0"/>
      <p:regular r:id="rId10"/>
    </p:embeddedFont>
    <p:embeddedFont>
      <p:font typeface="Montserrat" pitchFamily="2" charset="0"/>
      <p:regular r:id="rId11"/>
      <p:bold r:id="rId12"/>
      <p:italic r:id="rId13"/>
      <p:boldItalic r:id="rId14"/>
    </p:embeddedFont>
  </p:embeddedFontLst>
  <p:custDataLst>
    <p:tags r:id="rId15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02"/>
            <p14:sldId id="35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0480"/>
    <a:srgbClr val="FF338A"/>
    <a:srgbClr val="FF00FF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41" autoAdjust="0"/>
    <p:restoredTop sz="94074" autoAdjust="0"/>
  </p:normalViewPr>
  <p:slideViewPr>
    <p:cSldViewPr>
      <p:cViewPr varScale="1">
        <p:scale>
          <a:sx n="93" d="100"/>
          <a:sy n="93" d="100"/>
        </p:scale>
        <p:origin x="84" y="132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gs" Target="tags/tag1.xml"/><Relationship Id="rId10" Type="http://schemas.openxmlformats.org/officeDocument/2006/relationships/font" Target="fonts/font5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>
          <a:extLst>
            <a:ext uri="{FF2B5EF4-FFF2-40B4-BE49-F238E27FC236}">
              <a16:creationId xmlns:a16="http://schemas.microsoft.com/office/drawing/2014/main" id="{832E19EF-829E-084B-6C00-0DE4F8732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cef0358ba1_0_1176:notes">
            <a:extLst>
              <a:ext uri="{FF2B5EF4-FFF2-40B4-BE49-F238E27FC236}">
                <a16:creationId xmlns:a16="http://schemas.microsoft.com/office/drawing/2014/main" id="{45F13CCB-45AA-A1C4-2496-4D8B69038C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94" name="Google Shape;94;gcef0358ba1_0_1176:notes">
            <a:extLst>
              <a:ext uri="{FF2B5EF4-FFF2-40B4-BE49-F238E27FC236}">
                <a16:creationId xmlns:a16="http://schemas.microsoft.com/office/drawing/2014/main" id="{D9EC2676-0577-9F9C-DA7A-F1861079C0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11018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3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10464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PRODUCT TRAINING TENDER</a:t>
            </a:r>
          </a:p>
          <a:p>
            <a:endParaRPr lang="en-US" sz="1800" spc="1000" dirty="0">
              <a:solidFill>
                <a:schemeClr val="tx1"/>
              </a:solidFill>
              <a:latin typeface="+mn-lt"/>
            </a:endParaRP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October 22  2025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3F905DE6-A13B-4E0F-5410-2E68CF08B229}"/>
              </a:ext>
            </a:extLst>
          </p:cNvPr>
          <p:cNvSpPr txBox="1"/>
          <p:nvPr/>
        </p:nvSpPr>
        <p:spPr>
          <a:xfrm>
            <a:off x="8591600" y="-1467544"/>
            <a:ext cx="72008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F00480"/>
                </a:solidFill>
                <a:latin typeface="another shabby" panose="02000503000000020003" pitchFamily="2" charset="0"/>
              </a:rPr>
              <a:t>EMPOWERING</a:t>
            </a:r>
            <a:r>
              <a:rPr lang="en-US" sz="3200" dirty="0">
                <a:solidFill>
                  <a:schemeClr val="tx1"/>
                </a:solidFill>
                <a:latin typeface="another shabby" panose="02000503000000020003" pitchFamily="2" charset="0"/>
              </a:rPr>
              <a:t> MINDS, </a:t>
            </a:r>
            <a:r>
              <a:rPr lang="en-US" sz="3200" dirty="0">
                <a:solidFill>
                  <a:srgbClr val="F00480"/>
                </a:solidFill>
                <a:latin typeface="another shabby" panose="02000503000000020003" pitchFamily="2" charset="0"/>
              </a:rPr>
              <a:t>TRANSFORMING</a:t>
            </a:r>
            <a:r>
              <a:rPr lang="en-US" sz="3200" dirty="0">
                <a:solidFill>
                  <a:schemeClr val="tx1"/>
                </a:solidFill>
                <a:latin typeface="another shabby" panose="02000503000000020003" pitchFamily="2" charset="0"/>
              </a:rPr>
              <a:t> FUTURE</a:t>
            </a:r>
          </a:p>
        </p:txBody>
      </p:sp>
      <p:pic>
        <p:nvPicPr>
          <p:cNvPr id="12" name="Immagine 11" descr="Immagine che contiene Carattere, Elementi grafici, grafica, tipografia&#10;&#10;Descrizione generata automaticamente">
            <a:extLst>
              <a:ext uri="{FF2B5EF4-FFF2-40B4-BE49-F238E27FC236}">
                <a16:creationId xmlns:a16="http://schemas.microsoft.com/office/drawing/2014/main" id="{8EC16E20-B085-82B6-A8DC-10B0E0D134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7111" y="2920036"/>
            <a:ext cx="7198892" cy="1343904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2BA9BB6C-A42E-0ECC-6775-7F3AEC17AB96}"/>
              </a:ext>
            </a:extLst>
          </p:cNvPr>
          <p:cNvSpPr/>
          <p:nvPr/>
        </p:nvSpPr>
        <p:spPr>
          <a:xfrm>
            <a:off x="712671" y="1700808"/>
            <a:ext cx="10802863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>
              <a:lnSpc>
                <a:spcPct val="115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endParaRPr lang="en-US" dirty="0">
              <a:solidFill>
                <a:srgbClr val="2B2B2B"/>
              </a:solidFill>
              <a:latin typeface="DIN Alternate" panose="02020500000000000000" pitchFamily="18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>
              <a:solidFill>
                <a:srgbClr val="2B2B2B"/>
              </a:solidFill>
              <a:latin typeface="DIN Alternate" panose="02020500000000000000" pitchFamily="18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14F4851-5E56-3122-372F-C0F9EB84F034}"/>
              </a:ext>
            </a:extLst>
          </p:cNvPr>
          <p:cNvSpPr txBox="1"/>
          <p:nvPr/>
        </p:nvSpPr>
        <p:spPr>
          <a:xfrm>
            <a:off x="230256" y="635204"/>
            <a:ext cx="9610160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SzPts val="2800"/>
              <a:buNone/>
              <a:defRPr sz="4800">
                <a:solidFill>
                  <a:schemeClr val="tx1"/>
                </a:solidFill>
                <a:latin typeface="DINEngschrift-Alternate" pitchFamily="2" charset="0"/>
                <a:ea typeface="+mn-ea"/>
                <a:cs typeface="+mn-cs"/>
              </a:defRPr>
            </a:lvl1pPr>
          </a:lstStyle>
          <a:p>
            <a:r>
              <a:rPr lang="fr-FR" sz="3600" dirty="0">
                <a:sym typeface="Montserrat"/>
              </a:rPr>
              <a:t>Koinè </a:t>
            </a:r>
            <a:r>
              <a:rPr lang="fr-FR" sz="3600" dirty="0" err="1">
                <a:sym typeface="Montserrat"/>
              </a:rPr>
              <a:t>offers</a:t>
            </a:r>
            <a:r>
              <a:rPr lang="fr-FR" sz="3600" dirty="0">
                <a:sym typeface="Montserrat"/>
              </a:rPr>
              <a:t> the </a:t>
            </a:r>
            <a:r>
              <a:rPr lang="fr-FR" sz="3600" dirty="0" err="1">
                <a:sym typeface="Montserrat"/>
              </a:rPr>
              <a:t>following</a:t>
            </a:r>
            <a:r>
              <a:rPr lang="fr-FR" sz="3600" dirty="0">
                <a:sym typeface="Montserrat"/>
              </a:rPr>
              <a:t> </a:t>
            </a:r>
            <a:r>
              <a:rPr lang="fr-FR" sz="3600" dirty="0" err="1">
                <a:sym typeface="Montserrat"/>
              </a:rPr>
              <a:t>resource</a:t>
            </a:r>
            <a:r>
              <a:rPr lang="fr-FR" sz="3600" dirty="0">
                <a:sym typeface="Montserrat"/>
              </a:rPr>
              <a:t>:</a:t>
            </a:r>
          </a:p>
          <a:p>
            <a:r>
              <a:rPr lang="en-US" sz="3600" dirty="0">
                <a:solidFill>
                  <a:srgbClr val="F00480"/>
                </a:solidFill>
              </a:rPr>
              <a:t>Sales Senior Training Coordinator</a:t>
            </a:r>
            <a:endParaRPr lang="fr-FR" sz="3600" dirty="0">
              <a:solidFill>
                <a:srgbClr val="F00480"/>
              </a:solidFill>
              <a:sym typeface="Montserrat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116832F-7B3E-F5D8-C46B-45E8FECEB6D8}"/>
              </a:ext>
            </a:extLst>
          </p:cNvPr>
          <p:cNvSpPr txBox="1"/>
          <p:nvPr/>
        </p:nvSpPr>
        <p:spPr>
          <a:xfrm>
            <a:off x="312500" y="1897680"/>
            <a:ext cx="11685456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-US" b="1" dirty="0">
                <a:solidFill>
                  <a:srgbClr val="F00480"/>
                </a:solidFill>
                <a:latin typeface="Montserrat" panose="02000505000000020004" pitchFamily="2" charset="0"/>
                <a:sym typeface="Montserrat"/>
              </a:rPr>
              <a:t>Sales Senior Training Coordinator in charge of Training coordination and management </a:t>
            </a:r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</a:rPr>
              <a:t>in charge to</a:t>
            </a:r>
            <a:endParaRPr lang="en-US" dirty="0">
              <a:solidFill>
                <a:schemeClr val="tx1"/>
              </a:solidFill>
              <a:latin typeface="Montserrat" panose="02000505000000020004" pitchFamily="2" charset="0"/>
              <a:sym typeface="Montserrat"/>
            </a:endParaRPr>
          </a:p>
          <a:p>
            <a:pPr>
              <a:buClr>
                <a:schemeClr val="dk1"/>
              </a:buClr>
              <a:buSzPts val="1100"/>
            </a:pPr>
            <a:endParaRPr lang="en-US" sz="1100" b="1" dirty="0">
              <a:solidFill>
                <a:srgbClr val="F00480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1.	Support Stellantis Training Managers (STM), analyze product launch activity, customer behavior, regions requirements, existing courseware and curriculum use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2.	Be the interface of internal Stakeholders, Monitor and report on activities deployment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3.	Design and define annual training plan in collaboration with Stellantis Training managers, share the plan with local Training Departments during ITCC presentation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4.	Support Stellantis training Managers in deliverables and timing definition 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5.	Assign and coordinate the project and deliverables to internal and external Project Managers (also 3rd agencies approved by Stellantis)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6.	Check the project and deliverables development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7.	Ensure content is developed to facilitate efficient deployment in markets / languages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8.	Supervise the development process for individual courseware including controlling the scope 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9.	Fluency in English and Italian, both spoken and written</a:t>
            </a:r>
          </a:p>
          <a:p>
            <a:pPr lvl="0"/>
            <a:endParaRPr lang="en-US" dirty="0">
              <a:solidFill>
                <a:schemeClr val="tx1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Meetings:</a:t>
            </a:r>
          </a:p>
          <a:p>
            <a:pPr marL="622300" lvl="1" indent="-2857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Monthly/ Biweekly Launch committee (per Brand) </a:t>
            </a:r>
          </a:p>
          <a:p>
            <a:pPr marL="622300" lvl="1" indent="-2857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Central Product development Weekly Meeting </a:t>
            </a:r>
          </a:p>
          <a:p>
            <a:pPr marL="622300" lvl="1" indent="-2857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Meetings with Training managers as required</a:t>
            </a:r>
          </a:p>
          <a:p>
            <a:pPr marL="342900" lvl="0" indent="-342900">
              <a:buFont typeface="+mj-lt"/>
              <a:buAutoNum type="arabicPeriod"/>
            </a:pPr>
            <a:endParaRPr lang="fr-FR" sz="1100" dirty="0">
              <a:solidFill>
                <a:schemeClr val="tx1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dk1"/>
              </a:buClr>
              <a:buSzPts val="1100"/>
            </a:pPr>
            <a:endParaRPr lang="en-US" sz="1100" dirty="0">
              <a:solidFill>
                <a:schemeClr val="tx1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chemeClr val="dk1"/>
              </a:buClr>
              <a:buSzPts val="1100"/>
            </a:pPr>
            <a:r>
              <a:rPr lang="fr-FR" sz="1100" b="1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 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0E8786D0-1EE9-F149-E44B-937BB38EFDBA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1481B0A1-075A-4395-F3E0-2436C7DC1FBD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6" name="Gruppo 5">
              <a:extLst>
                <a:ext uri="{FF2B5EF4-FFF2-40B4-BE49-F238E27FC236}">
                  <a16:creationId xmlns:a16="http://schemas.microsoft.com/office/drawing/2014/main" id="{6E0C8EB0-0936-DF5D-606B-9CACE65BDE9A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2B65E402-6934-F0E1-3458-89157DA2EF6A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E7E69591-595B-7D58-0CBC-41D637345D3D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0EE6C704-4C50-8C79-A7CF-DD465A67154F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12" name="Rettangolo 11">
            <a:extLst>
              <a:ext uri="{FF2B5EF4-FFF2-40B4-BE49-F238E27FC236}">
                <a16:creationId xmlns:a16="http://schemas.microsoft.com/office/drawing/2014/main" id="{9CE09C40-614E-3286-E4B8-191F3ECF69EA}"/>
              </a:ext>
            </a:extLst>
          </p:cNvPr>
          <p:cNvSpPr/>
          <p:nvPr/>
        </p:nvSpPr>
        <p:spPr>
          <a:xfrm>
            <a:off x="10593543" y="260648"/>
            <a:ext cx="1224137" cy="360040"/>
          </a:xfrm>
          <a:prstGeom prst="rect">
            <a:avLst/>
          </a:prstGeom>
          <a:solidFill>
            <a:srgbClr val="F00980"/>
          </a:solidFill>
          <a:ln>
            <a:noFill/>
          </a:ln>
          <a:effectLst>
            <a:outerShdw blurRad="228600" dist="114300" dir="5400000" sx="94000" sy="94000" algn="t" rotWithShape="0">
              <a:srgbClr val="000000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  <a:latin typeface="DINEngschrift-Alternate" pitchFamily="2" charset="0"/>
                <a:ea typeface="Roboto" panose="02000000000000000000" pitchFamily="2" charset="0"/>
                <a:cs typeface="Roboto" panose="02000000000000000000" pitchFamily="2" charset="0"/>
              </a:rPr>
              <a:t>KOINÈ</a:t>
            </a:r>
            <a:r>
              <a:rPr lang="it-IT" sz="2000" dirty="0">
                <a:solidFill>
                  <a:schemeClr val="bg1"/>
                </a:solidFill>
                <a:latin typeface="DINEngschrift-Alternate" pitchFamily="2" charset="0"/>
                <a:ea typeface="Roboto" panose="02000000000000000000" pitchFamily="2" charset="0"/>
                <a:cs typeface="Roboto" panose="02000000000000000000" pitchFamily="2" charset="0"/>
              </a:rPr>
              <a:t>BID</a:t>
            </a:r>
          </a:p>
        </p:txBody>
      </p:sp>
      <p:sp>
        <p:nvSpPr>
          <p:cNvPr id="15" name="Segnaposto numero diapositiva 14">
            <a:extLst>
              <a:ext uri="{FF2B5EF4-FFF2-40B4-BE49-F238E27FC236}">
                <a16:creationId xmlns:a16="http://schemas.microsoft.com/office/drawing/2014/main" id="{54CAA2A4-A8F1-2E94-4F68-536B825DF0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1279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>
          <a:extLst>
            <a:ext uri="{FF2B5EF4-FFF2-40B4-BE49-F238E27FC236}">
              <a16:creationId xmlns:a16="http://schemas.microsoft.com/office/drawing/2014/main" id="{8E5F4F9B-5BAD-26B2-962F-7DCB69392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CCDD8F89-2FBB-2B61-88A4-52437C9D83CD}"/>
              </a:ext>
            </a:extLst>
          </p:cNvPr>
          <p:cNvSpPr txBox="1">
            <a:spLocks/>
          </p:cNvSpPr>
          <p:nvPr/>
        </p:nvSpPr>
        <p:spPr>
          <a:xfrm>
            <a:off x="695400" y="764704"/>
            <a:ext cx="9683261" cy="335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2800"/>
              <a:buNone/>
              <a:defRPr sz="3600">
                <a:solidFill>
                  <a:schemeClr val="tx1"/>
                </a:solidFill>
                <a:latin typeface="DINEngschrift-Alternate" pitchFamily="2" charset="0"/>
                <a:ea typeface="+mn-ea"/>
                <a:cs typeface="+mn-c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dirty="0"/>
              <a:t>SALES SENIOR TRAINING COORDINATOR</a:t>
            </a:r>
            <a:endParaRPr lang="fr-FR" sz="3200" dirty="0">
              <a:sym typeface="Montserrat"/>
            </a:endParaRPr>
          </a:p>
          <a:p>
            <a:r>
              <a:rPr lang="fr-FR" sz="3200" dirty="0"/>
              <a:t>– Ex F Brands - </a:t>
            </a:r>
            <a:r>
              <a:rPr lang="en-US" sz="3200" dirty="0"/>
              <a:t>Fixed costs</a:t>
            </a:r>
            <a:endParaRPr lang="fr-FR" sz="3200" dirty="0"/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4609B0B6-D2F6-9CD3-11F7-8760A425FA3D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10B4D954-1488-DC35-37D7-ADAF5D38C7FE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14" name="Gruppo 13">
              <a:extLst>
                <a:ext uri="{FF2B5EF4-FFF2-40B4-BE49-F238E27FC236}">
                  <a16:creationId xmlns:a16="http://schemas.microsoft.com/office/drawing/2014/main" id="{F4D41BE6-B4DE-896F-6579-590CF2D53316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15" name="Rombo 14">
                <a:extLst>
                  <a:ext uri="{FF2B5EF4-FFF2-40B4-BE49-F238E27FC236}">
                    <a16:creationId xmlns:a16="http://schemas.microsoft.com/office/drawing/2014/main" id="{37A97A4F-828B-1FBD-C243-C571CB8613CE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7" name="Figura a mano libera: forma 26">
                <a:extLst>
                  <a:ext uri="{FF2B5EF4-FFF2-40B4-BE49-F238E27FC236}">
                    <a16:creationId xmlns:a16="http://schemas.microsoft.com/office/drawing/2014/main" id="{480B3ADF-05BF-E8BD-0967-48120228957F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8" name="Rettangolo 27">
                <a:extLst>
                  <a:ext uri="{FF2B5EF4-FFF2-40B4-BE49-F238E27FC236}">
                    <a16:creationId xmlns:a16="http://schemas.microsoft.com/office/drawing/2014/main" id="{61CDB85F-D47E-95D2-5304-442D41179BC6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29" name="Rettangolo 28">
            <a:extLst>
              <a:ext uri="{FF2B5EF4-FFF2-40B4-BE49-F238E27FC236}">
                <a16:creationId xmlns:a16="http://schemas.microsoft.com/office/drawing/2014/main" id="{F8DA41DD-6E17-B72B-FE01-A567734C2C91}"/>
              </a:ext>
            </a:extLst>
          </p:cNvPr>
          <p:cNvSpPr/>
          <p:nvPr/>
        </p:nvSpPr>
        <p:spPr>
          <a:xfrm>
            <a:off x="10593543" y="260648"/>
            <a:ext cx="1224137" cy="360040"/>
          </a:xfrm>
          <a:prstGeom prst="rect">
            <a:avLst/>
          </a:prstGeom>
          <a:solidFill>
            <a:srgbClr val="F00980"/>
          </a:solidFill>
          <a:ln>
            <a:noFill/>
          </a:ln>
          <a:effectLst>
            <a:outerShdw blurRad="228600" dist="114300" dir="5400000" sx="94000" sy="94000" algn="t" rotWithShape="0">
              <a:srgbClr val="000000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  <a:latin typeface="DINEngschrift-Alternate" pitchFamily="2" charset="0"/>
                <a:ea typeface="Roboto" panose="02000000000000000000" pitchFamily="2" charset="0"/>
                <a:cs typeface="Roboto" panose="02000000000000000000" pitchFamily="2" charset="0"/>
              </a:rPr>
              <a:t>KOINÈ</a:t>
            </a:r>
            <a:r>
              <a:rPr lang="it-IT" sz="2000" dirty="0">
                <a:solidFill>
                  <a:schemeClr val="bg1"/>
                </a:solidFill>
                <a:latin typeface="DINEngschrift-Alternate" pitchFamily="2" charset="0"/>
                <a:ea typeface="Roboto" panose="02000000000000000000" pitchFamily="2" charset="0"/>
                <a:cs typeface="Roboto" panose="02000000000000000000" pitchFamily="2" charset="0"/>
              </a:rPr>
              <a:t>BID</a:t>
            </a:r>
          </a:p>
        </p:txBody>
      </p:sp>
      <p:sp>
        <p:nvSpPr>
          <p:cNvPr id="30" name="Segnaposto numero diapositiva 29">
            <a:extLst>
              <a:ext uri="{FF2B5EF4-FFF2-40B4-BE49-F238E27FC236}">
                <a16:creationId xmlns:a16="http://schemas.microsoft.com/office/drawing/2014/main" id="{D9B2F614-5947-B21E-B3CD-5A1F272D12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AF7E013-9001-A28F-2251-EFAF1F53C3E0}"/>
              </a:ext>
            </a:extLst>
          </p:cNvPr>
          <p:cNvSpPr txBox="1"/>
          <p:nvPr/>
        </p:nvSpPr>
        <p:spPr>
          <a:xfrm>
            <a:off x="1415480" y="5373216"/>
            <a:ext cx="88569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Montserrat" pitchFamily="2" charset="0"/>
              </a:rPr>
              <a:t>The Sales Senior Training Coordinator activity quote is valid only for a </a:t>
            </a:r>
            <a:r>
              <a:rPr lang="en-US" b="1" dirty="0">
                <a:latin typeface="Montserrat" pitchFamily="2" charset="0"/>
              </a:rPr>
              <a:t>contract of three years</a:t>
            </a:r>
            <a:r>
              <a:rPr lang="en-US" dirty="0">
                <a:latin typeface="Montserrat" pitchFamily="2" charset="0"/>
              </a:rPr>
              <a:t>.</a:t>
            </a:r>
          </a:p>
          <a:p>
            <a:r>
              <a:rPr lang="en-US" dirty="0">
                <a:latin typeface="Montserrat" pitchFamily="2" charset="0"/>
              </a:rPr>
              <a:t>     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009E0BF3-D841-C562-4D98-217ACA9CB2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673885"/>
              </p:ext>
            </p:extLst>
          </p:nvPr>
        </p:nvGraphicFramePr>
        <p:xfrm>
          <a:off x="1559496" y="2132856"/>
          <a:ext cx="7416824" cy="28571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1592871794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807379245"/>
                    </a:ext>
                  </a:extLst>
                </a:gridCol>
              </a:tblGrid>
              <a:tr h="8900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Job Title</a:t>
                      </a:r>
                    </a:p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Sales Senior Training Coordinator</a:t>
                      </a:r>
                    </a:p>
                    <a:p>
                      <a:pPr algn="r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906528"/>
                  </a:ext>
                </a:extLst>
              </a:tr>
              <a:tr h="2178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Customer </a:t>
                      </a:r>
                      <a:r>
                        <a:rPr lang="it-IT" sz="1200" u="none" strike="noStrike" dirty="0" err="1">
                          <a:effectLst/>
                        </a:rPr>
                        <a:t>Facing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Yes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959274"/>
                  </a:ext>
                </a:extLst>
              </a:tr>
              <a:tr h="2178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Full Time Equivalent %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100%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6743490"/>
                  </a:ext>
                </a:extLst>
              </a:tr>
              <a:tr h="5284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u="none" strike="noStrike" dirty="0">
                        <a:effectLst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Cost  per person by day</a:t>
                      </a:r>
                      <a:br>
                        <a:rPr lang="en-US" sz="1200" u="none" strike="noStrike" dirty="0">
                          <a:effectLst/>
                        </a:rPr>
                      </a:br>
                      <a:r>
                        <a:rPr lang="en-US" sz="1200" u="none" strike="noStrike" dirty="0">
                          <a:effectLst/>
                        </a:rPr>
                        <a:t> (on the basis of 218 working days)</a:t>
                      </a:r>
                    </a:p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450,00</a:t>
                      </a:r>
                    </a:p>
                    <a:p>
                      <a:pPr algn="r" fontAlgn="b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5852226"/>
                  </a:ext>
                </a:extLst>
              </a:tr>
              <a:tr h="2178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u="none" strike="noStrike" dirty="0">
                        <a:effectLst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Annual Fixed Cost  Total Amount</a:t>
                      </a:r>
                    </a:p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98.100,00</a:t>
                      </a:r>
                    </a:p>
                    <a:p>
                      <a:pPr algn="r" fontAlgn="b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120167"/>
                  </a:ext>
                </a:extLst>
              </a:tr>
              <a:tr h="2322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17506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685473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SLIDE_COUNT" val="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320</Words>
  <Application>Microsoft Office PowerPoint</Application>
  <PresentationFormat>Widescreen</PresentationFormat>
  <Paragraphs>53</Paragraphs>
  <Slides>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11" baseType="lpstr">
      <vt:lpstr>DIN Alternate</vt:lpstr>
      <vt:lpstr>Calibri</vt:lpstr>
      <vt:lpstr>Montserrat</vt:lpstr>
      <vt:lpstr>another shabby</vt:lpstr>
      <vt:lpstr>DINEngschrift-Alternate</vt:lpstr>
      <vt:lpstr>Arial</vt:lpstr>
      <vt:lpstr>Abel</vt:lpstr>
      <vt:lpstr>Office Theme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594</cp:revision>
  <cp:lastPrinted>2024-07-11T14:34:15Z</cp:lastPrinted>
  <dcterms:modified xsi:type="dcterms:W3CDTF">2025-10-22T17:06:21Z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