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4"/>
  </p:notesMasterIdLst>
  <p:sldIdLst>
    <p:sldId id="256" r:id="rId2"/>
    <p:sldId id="302" r:id="rId3"/>
  </p:sldIdLst>
  <p:sldSz cx="12192000" cy="6858000"/>
  <p:notesSz cx="6797675" cy="9872663"/>
  <p:embeddedFontLst>
    <p:embeddedFont>
      <p:font typeface="Abel" panose="02000506030000020004" pitchFamily="2" charset="0"/>
      <p:regular r:id="rId5"/>
    </p:embeddedFont>
    <p:embeddedFont>
      <p:font typeface="another shabby" panose="020B0604020202020204" charset="0"/>
      <p:regular r:id="rId6"/>
    </p:embeddedFont>
    <p:embeddedFont>
      <p:font typeface="DIN Alternate" panose="02020500000000000000" pitchFamily="18" charset="0"/>
      <p:regular r:id="rId7"/>
      <p:bold r:id="rId8"/>
    </p:embeddedFont>
    <p:embeddedFont>
      <p:font typeface="DINEngschrift-Alternate" pitchFamily="2" charset="0"/>
      <p:regular r:id="rId9"/>
    </p:embeddedFont>
    <p:embeddedFont>
      <p:font typeface="Montserrat" pitchFamily="2" charset="0"/>
      <p:regular r:id="rId10"/>
      <p:bold r:id="rId11"/>
      <p:italic r:id="rId12"/>
      <p:boldItalic r:id="rId13"/>
    </p:embeddedFont>
  </p:embeddedFontLst>
  <p:custDataLst>
    <p:tags r:id="rId14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30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0480"/>
    <a:srgbClr val="FF338A"/>
    <a:srgbClr val="FF00FF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41" autoAdjust="0"/>
    <p:restoredTop sz="94074" autoAdjust="0"/>
  </p:normalViewPr>
  <p:slideViewPr>
    <p:cSldViewPr>
      <p:cViewPr varScale="1">
        <p:scale>
          <a:sx n="93" d="100"/>
          <a:sy n="93" d="100"/>
        </p:scale>
        <p:origin x="84" y="96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presProps" Target="pres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3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2.png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10464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PRODUCT TRAINING TENDER</a:t>
            </a:r>
          </a:p>
          <a:p>
            <a:endParaRPr lang="en-US" sz="1800" spc="1000" dirty="0">
              <a:solidFill>
                <a:schemeClr val="tx1"/>
              </a:solidFill>
              <a:latin typeface="+mn-lt"/>
            </a:endParaRP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>
                <a:solidFill>
                  <a:schemeClr val="tx1"/>
                </a:solidFill>
                <a:latin typeface="+mn-lt"/>
              </a:rPr>
              <a:t>October 22  </a:t>
            </a:r>
            <a:r>
              <a:rPr lang="en-US" sz="1600" spc="1000" dirty="0">
                <a:solidFill>
                  <a:schemeClr val="tx1"/>
                </a:solidFill>
                <a:latin typeface="+mn-lt"/>
              </a:rPr>
              <a:t>2025</a:t>
            </a: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3F905DE6-A13B-4E0F-5410-2E68CF08B229}"/>
              </a:ext>
            </a:extLst>
          </p:cNvPr>
          <p:cNvSpPr txBox="1"/>
          <p:nvPr/>
        </p:nvSpPr>
        <p:spPr>
          <a:xfrm>
            <a:off x="8591600" y="-1467544"/>
            <a:ext cx="72008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rgbClr val="F00480"/>
                </a:solidFill>
                <a:latin typeface="another shabby" panose="02000503000000020003" pitchFamily="2" charset="0"/>
              </a:rPr>
              <a:t>EMPOWERING</a:t>
            </a:r>
            <a:r>
              <a:rPr lang="en-US" sz="3200" dirty="0">
                <a:solidFill>
                  <a:schemeClr val="tx1"/>
                </a:solidFill>
                <a:latin typeface="another shabby" panose="02000503000000020003" pitchFamily="2" charset="0"/>
              </a:rPr>
              <a:t> MINDS, </a:t>
            </a:r>
            <a:r>
              <a:rPr lang="en-US" sz="3200" dirty="0">
                <a:solidFill>
                  <a:srgbClr val="F00480"/>
                </a:solidFill>
                <a:latin typeface="another shabby" panose="02000503000000020003" pitchFamily="2" charset="0"/>
              </a:rPr>
              <a:t>TRANSFORMING</a:t>
            </a:r>
            <a:r>
              <a:rPr lang="en-US" sz="3200" dirty="0">
                <a:solidFill>
                  <a:schemeClr val="tx1"/>
                </a:solidFill>
                <a:latin typeface="another shabby" panose="02000503000000020003" pitchFamily="2" charset="0"/>
              </a:rPr>
              <a:t> FUTURE</a:t>
            </a:r>
          </a:p>
        </p:txBody>
      </p:sp>
      <p:pic>
        <p:nvPicPr>
          <p:cNvPr id="12" name="Immagine 11" descr="Immagine che contiene Carattere, Elementi grafici, grafica, tipografia&#10;&#10;Descrizione generata automaticamente">
            <a:extLst>
              <a:ext uri="{FF2B5EF4-FFF2-40B4-BE49-F238E27FC236}">
                <a16:creationId xmlns:a16="http://schemas.microsoft.com/office/drawing/2014/main" id="{8EC16E20-B085-82B6-A8DC-10B0E0D1344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67111" y="2920036"/>
            <a:ext cx="7198892" cy="1343904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7;p18">
            <a:extLst>
              <a:ext uri="{FF2B5EF4-FFF2-40B4-BE49-F238E27FC236}">
                <a16:creationId xmlns:a16="http://schemas.microsoft.com/office/drawing/2014/main" id="{2BA9BB6C-A42E-0ECC-6775-7F3AEC17AB96}"/>
              </a:ext>
            </a:extLst>
          </p:cNvPr>
          <p:cNvSpPr/>
          <p:nvPr/>
        </p:nvSpPr>
        <p:spPr>
          <a:xfrm>
            <a:off x="712671" y="1700808"/>
            <a:ext cx="10802863" cy="4176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>
              <a:lnSpc>
                <a:spcPct val="115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endParaRPr lang="en-US" dirty="0">
              <a:solidFill>
                <a:srgbClr val="2B2B2B"/>
              </a:solidFill>
              <a:latin typeface="DIN Alternate" panose="02020500000000000000" pitchFamily="18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>
              <a:solidFill>
                <a:srgbClr val="2B2B2B"/>
              </a:solidFill>
              <a:latin typeface="DIN Alternate" panose="02020500000000000000" pitchFamily="18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14F4851-5E56-3122-372F-C0F9EB84F034}"/>
              </a:ext>
            </a:extLst>
          </p:cNvPr>
          <p:cNvSpPr txBox="1"/>
          <p:nvPr/>
        </p:nvSpPr>
        <p:spPr>
          <a:xfrm>
            <a:off x="230256" y="635204"/>
            <a:ext cx="9610160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SzPts val="2800"/>
              <a:buNone/>
              <a:defRPr sz="4800">
                <a:solidFill>
                  <a:schemeClr val="tx1"/>
                </a:solidFill>
                <a:latin typeface="DINEngschrift-Alternate" pitchFamily="2" charset="0"/>
                <a:ea typeface="+mn-ea"/>
                <a:cs typeface="+mn-cs"/>
              </a:defRPr>
            </a:lvl1pPr>
          </a:lstStyle>
          <a:p>
            <a:r>
              <a:rPr lang="fr-FR" sz="3600" dirty="0">
                <a:sym typeface="Montserrat"/>
              </a:rPr>
              <a:t>Koinè </a:t>
            </a:r>
            <a:r>
              <a:rPr lang="fr-FR" sz="3600" dirty="0" err="1">
                <a:sym typeface="Montserrat"/>
              </a:rPr>
              <a:t>offers</a:t>
            </a:r>
            <a:r>
              <a:rPr lang="fr-FR" sz="3600" dirty="0">
                <a:sym typeface="Montserrat"/>
              </a:rPr>
              <a:t> the </a:t>
            </a:r>
            <a:r>
              <a:rPr lang="fr-FR" sz="3600" dirty="0" err="1">
                <a:sym typeface="Montserrat"/>
              </a:rPr>
              <a:t>following</a:t>
            </a:r>
            <a:r>
              <a:rPr lang="fr-FR" sz="3600" dirty="0">
                <a:sym typeface="Montserrat"/>
              </a:rPr>
              <a:t> </a:t>
            </a:r>
            <a:r>
              <a:rPr lang="fr-FR" sz="3600" dirty="0" err="1">
                <a:sym typeface="Montserrat"/>
              </a:rPr>
              <a:t>resource</a:t>
            </a:r>
            <a:r>
              <a:rPr lang="fr-FR" sz="3600" dirty="0">
                <a:sym typeface="Montserrat"/>
              </a:rPr>
              <a:t>:</a:t>
            </a:r>
          </a:p>
          <a:p>
            <a:r>
              <a:rPr lang="en-US" sz="3600" dirty="0">
                <a:solidFill>
                  <a:srgbClr val="F00480"/>
                </a:solidFill>
              </a:rPr>
              <a:t>Sales Senior Training Coordinator</a:t>
            </a:r>
            <a:endParaRPr lang="fr-FR" sz="3600" dirty="0">
              <a:solidFill>
                <a:srgbClr val="F00480"/>
              </a:solidFill>
              <a:sym typeface="Montserrat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116832F-7B3E-F5D8-C46B-45E8FECEB6D8}"/>
              </a:ext>
            </a:extLst>
          </p:cNvPr>
          <p:cNvSpPr txBox="1"/>
          <p:nvPr/>
        </p:nvSpPr>
        <p:spPr>
          <a:xfrm>
            <a:off x="312500" y="1897680"/>
            <a:ext cx="11685456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-US" b="1" dirty="0">
                <a:solidFill>
                  <a:srgbClr val="F00480"/>
                </a:solidFill>
                <a:latin typeface="Montserrat" panose="02000505000000020004" pitchFamily="2" charset="0"/>
                <a:sym typeface="Montserrat"/>
              </a:rPr>
              <a:t>Sales Senior Training Coordinator in charge of Training coordination and management </a:t>
            </a:r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</a:rPr>
              <a:t>in charge to</a:t>
            </a:r>
            <a:endParaRPr lang="en-US" dirty="0">
              <a:solidFill>
                <a:schemeClr val="tx1"/>
              </a:solidFill>
              <a:latin typeface="Montserrat" panose="02000505000000020004" pitchFamily="2" charset="0"/>
              <a:sym typeface="Montserrat"/>
            </a:endParaRPr>
          </a:p>
          <a:p>
            <a:pPr>
              <a:buClr>
                <a:schemeClr val="dk1"/>
              </a:buClr>
              <a:buSzPts val="1100"/>
            </a:pPr>
            <a:endParaRPr lang="en-US" sz="1100" b="1" dirty="0">
              <a:solidFill>
                <a:srgbClr val="F00480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  <a:sym typeface="Montserrat"/>
            </a:endParaRP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1.	Support Stellantis Training Managers (STM), analyze product launch activity, customer behavior, regions requirements, existing courseware and curriculum use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2.	Be the interface of internal Stakeholders, Monitor and report on activities deployment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3.	Design and define annual training plan in collaboration with Stellantis Training managers, share the plan with local Training Departments during ITCC presentation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4.	Support Stellantis training Managers in deliverables and timing definition 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5.	Assign and coordinate the project and deliverables to internal and external Project Managers (also 3rd agencies approved by Stellantis)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6.	Check the project and deliverables development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7.	Ensure content is developed to facilitate efficient deployment in markets / languages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8.	Supervise the development process for individual courseware including controlling the scope </a:t>
            </a:r>
          </a:p>
          <a:p>
            <a:pPr marL="180975" indent="-180975">
              <a:buClr>
                <a:schemeClr val="dk1"/>
              </a:buClr>
              <a:buSzPts val="1100"/>
            </a:pPr>
            <a:r>
              <a:rPr lang="en-US" dirty="0"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9.	Fluency in English and Italian, both spoken and written</a:t>
            </a:r>
          </a:p>
          <a:p>
            <a:pPr lvl="0"/>
            <a:endParaRPr lang="en-US" dirty="0">
              <a:solidFill>
                <a:schemeClr val="tx1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Meetings:</a:t>
            </a:r>
          </a:p>
          <a:p>
            <a:pPr marL="622300" lvl="1" indent="-2857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Monthly/ Biweekly Launch committee (per Brand) </a:t>
            </a:r>
          </a:p>
          <a:p>
            <a:pPr marL="622300" lvl="1" indent="-2857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Central Product development Weekly Meeting </a:t>
            </a:r>
          </a:p>
          <a:p>
            <a:pPr marL="622300" lvl="1" indent="-2857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Meetings with Training managers as required</a:t>
            </a:r>
          </a:p>
          <a:p>
            <a:pPr marL="342900" lvl="0" indent="-342900">
              <a:buFont typeface="+mj-lt"/>
              <a:buAutoNum type="arabicPeriod"/>
            </a:pPr>
            <a:endParaRPr lang="fr-FR" sz="1100" dirty="0">
              <a:solidFill>
                <a:schemeClr val="tx1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dk1"/>
              </a:buClr>
              <a:buSzPts val="1100"/>
            </a:pPr>
            <a:endParaRPr lang="en-US" sz="1100" dirty="0">
              <a:solidFill>
                <a:schemeClr val="tx1"/>
              </a:solidFill>
              <a:latin typeface="Montserrat" panose="02000505000000020004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>
              <a:buClr>
                <a:schemeClr val="dk1"/>
              </a:buClr>
              <a:buSzPts val="1100"/>
            </a:pPr>
            <a:r>
              <a:rPr lang="fr-FR" sz="1100" b="1" dirty="0">
                <a:solidFill>
                  <a:schemeClr val="tx1"/>
                </a:solidFill>
                <a:latin typeface="Montserrat" panose="02000505000000020004" pitchFamily="2" charset="0"/>
                <a:ea typeface="Calibri" panose="020F0502020204030204" pitchFamily="34" charset="0"/>
                <a:cs typeface="Calibri" panose="020F0502020204030204" pitchFamily="34" charset="0"/>
                <a:sym typeface="Montserrat"/>
              </a:rPr>
              <a:t> </a:t>
            </a:r>
          </a:p>
        </p:txBody>
      </p:sp>
      <p:grpSp>
        <p:nvGrpSpPr>
          <p:cNvPr id="4" name="Gruppo 3">
            <a:extLst>
              <a:ext uri="{FF2B5EF4-FFF2-40B4-BE49-F238E27FC236}">
                <a16:creationId xmlns:a16="http://schemas.microsoft.com/office/drawing/2014/main" id="{0E8786D0-1EE9-F149-E44B-937BB38EFDBA}"/>
              </a:ext>
            </a:extLst>
          </p:cNvPr>
          <p:cNvGrpSpPr/>
          <p:nvPr/>
        </p:nvGrpSpPr>
        <p:grpSpPr>
          <a:xfrm>
            <a:off x="312500" y="281772"/>
            <a:ext cx="266413" cy="266908"/>
            <a:chOff x="1143287" y="199272"/>
            <a:chExt cx="266413" cy="266908"/>
          </a:xfrm>
        </p:grpSpPr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1481B0A1-075A-4395-F3E0-2436C7DC1FBD}"/>
                </a:ext>
              </a:extLst>
            </p:cNvPr>
            <p:cNvSpPr/>
            <p:nvPr/>
          </p:nvSpPr>
          <p:spPr>
            <a:xfrm>
              <a:off x="1143287" y="199272"/>
              <a:ext cx="266413" cy="266908"/>
            </a:xfrm>
            <a:prstGeom prst="rect">
              <a:avLst/>
            </a:prstGeom>
            <a:solidFill>
              <a:srgbClr val="F00980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endParaRPr lang="en-US" sz="1400" b="1" spc="300">
                <a:solidFill>
                  <a:schemeClr val="bg1"/>
                </a:solidFill>
                <a:latin typeface="Abel" panose="02000506030000020004" pitchFamily="2" charset="0"/>
              </a:endParaRPr>
            </a:p>
          </p:txBody>
        </p:sp>
        <p:grpSp>
          <p:nvGrpSpPr>
            <p:cNvPr id="6" name="Gruppo 5">
              <a:extLst>
                <a:ext uri="{FF2B5EF4-FFF2-40B4-BE49-F238E27FC236}">
                  <a16:creationId xmlns:a16="http://schemas.microsoft.com/office/drawing/2014/main" id="{6E0C8EB0-0936-DF5D-606B-9CACE65BDE9A}"/>
                </a:ext>
              </a:extLst>
            </p:cNvPr>
            <p:cNvGrpSpPr/>
            <p:nvPr/>
          </p:nvGrpSpPr>
          <p:grpSpPr>
            <a:xfrm>
              <a:off x="1176336" y="226533"/>
              <a:ext cx="233242" cy="233047"/>
              <a:chOff x="2349500" y="-200024"/>
              <a:chExt cx="8019956" cy="8013258"/>
            </a:xfrm>
            <a:solidFill>
              <a:schemeClr val="bg1"/>
            </a:solidFill>
          </p:grpSpPr>
          <p:sp>
            <p:nvSpPr>
              <p:cNvPr id="9" name="Rombo 8">
                <a:extLst>
                  <a:ext uri="{FF2B5EF4-FFF2-40B4-BE49-F238E27FC236}">
                    <a16:creationId xmlns:a16="http://schemas.microsoft.com/office/drawing/2014/main" id="{2B65E402-6934-F0E1-3458-89157DA2EF6A}"/>
                  </a:ext>
                </a:extLst>
              </p:cNvPr>
              <p:cNvSpPr/>
              <p:nvPr/>
            </p:nvSpPr>
            <p:spPr>
              <a:xfrm flipH="1">
                <a:off x="6299176" y="1765319"/>
                <a:ext cx="2881567" cy="2881564"/>
              </a:xfrm>
              <a:prstGeom prst="diamond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0" name="Figura a mano libera: forma 9">
                <a:extLst>
                  <a:ext uri="{FF2B5EF4-FFF2-40B4-BE49-F238E27FC236}">
                    <a16:creationId xmlns:a16="http://schemas.microsoft.com/office/drawing/2014/main" id="{E7E69591-595B-7D58-0CBC-41D637345D3D}"/>
                  </a:ext>
                </a:extLst>
              </p:cNvPr>
              <p:cNvSpPr/>
              <p:nvPr/>
            </p:nvSpPr>
            <p:spPr>
              <a:xfrm rot="13500000" flipH="1">
                <a:off x="4209332" y="1653110"/>
                <a:ext cx="6530155" cy="5790093"/>
              </a:xfrm>
              <a:custGeom>
                <a:avLst/>
                <a:gdLst>
                  <a:gd name="connsiteX0" fmla="*/ 0 w 1321020"/>
                  <a:gd name="connsiteY0" fmla="*/ 968455 h 1171309"/>
                  <a:gd name="connsiteX1" fmla="*/ 202854 w 1321020"/>
                  <a:gd name="connsiteY1" fmla="*/ 1171309 h 1171309"/>
                  <a:gd name="connsiteX2" fmla="*/ 202854 w 1321020"/>
                  <a:gd name="connsiteY2" fmla="*/ 511084 h 1171309"/>
                  <a:gd name="connsiteX3" fmla="*/ 1321020 w 1321020"/>
                  <a:gd name="connsiteY3" fmla="*/ 511084 h 1171309"/>
                  <a:gd name="connsiteX4" fmla="*/ 1007247 w 1321020"/>
                  <a:gd name="connsiteY4" fmla="*/ 197310 h 1171309"/>
                  <a:gd name="connsiteX5" fmla="*/ 202854 w 1321020"/>
                  <a:gd name="connsiteY5" fmla="*/ 197310 h 1171309"/>
                  <a:gd name="connsiteX6" fmla="*/ 202854 w 1321020"/>
                  <a:gd name="connsiteY6" fmla="*/ 0 h 1171309"/>
                  <a:gd name="connsiteX7" fmla="*/ 0 w 1321020"/>
                  <a:gd name="connsiteY7" fmla="*/ 202855 h 11713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321020" h="1171309">
                    <a:moveTo>
                      <a:pt x="0" y="968455"/>
                    </a:moveTo>
                    <a:lnTo>
                      <a:pt x="202854" y="1171309"/>
                    </a:lnTo>
                    <a:lnTo>
                      <a:pt x="202854" y="511084"/>
                    </a:lnTo>
                    <a:lnTo>
                      <a:pt x="1321020" y="511084"/>
                    </a:lnTo>
                    <a:lnTo>
                      <a:pt x="1007247" y="197310"/>
                    </a:lnTo>
                    <a:lnTo>
                      <a:pt x="202854" y="197310"/>
                    </a:lnTo>
                    <a:lnTo>
                      <a:pt x="202854" y="0"/>
                    </a:lnTo>
                    <a:lnTo>
                      <a:pt x="0" y="202855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11" name="Rettangolo 10">
                <a:extLst>
                  <a:ext uri="{FF2B5EF4-FFF2-40B4-BE49-F238E27FC236}">
                    <a16:creationId xmlns:a16="http://schemas.microsoft.com/office/drawing/2014/main" id="{0EE6C704-4C50-8C79-A7CF-DD465A67154F}"/>
                  </a:ext>
                </a:extLst>
              </p:cNvPr>
              <p:cNvSpPr/>
              <p:nvPr/>
            </p:nvSpPr>
            <p:spPr>
              <a:xfrm>
                <a:off x="2349500" y="-200024"/>
                <a:ext cx="1067743" cy="6366070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</p:grpSp>
      <p:sp>
        <p:nvSpPr>
          <p:cNvPr id="12" name="Rettangolo 11">
            <a:extLst>
              <a:ext uri="{FF2B5EF4-FFF2-40B4-BE49-F238E27FC236}">
                <a16:creationId xmlns:a16="http://schemas.microsoft.com/office/drawing/2014/main" id="{9CE09C40-614E-3286-E4B8-191F3ECF69EA}"/>
              </a:ext>
            </a:extLst>
          </p:cNvPr>
          <p:cNvSpPr/>
          <p:nvPr/>
        </p:nvSpPr>
        <p:spPr>
          <a:xfrm>
            <a:off x="10593543" y="260648"/>
            <a:ext cx="1224137" cy="360040"/>
          </a:xfrm>
          <a:prstGeom prst="rect">
            <a:avLst/>
          </a:prstGeom>
          <a:solidFill>
            <a:srgbClr val="F00980"/>
          </a:solidFill>
          <a:ln>
            <a:noFill/>
          </a:ln>
          <a:effectLst>
            <a:outerShdw blurRad="228600" dist="114300" dir="5400000" sx="94000" sy="94000" algn="t" rotWithShape="0">
              <a:srgbClr val="000000"/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72000" bIns="0" rtlCol="0" anchor="ctr"/>
          <a:lstStyle/>
          <a:p>
            <a:pPr algn="ctr"/>
            <a:r>
              <a:rPr lang="it-IT" sz="2000" dirty="0">
                <a:solidFill>
                  <a:schemeClr val="tx1"/>
                </a:solidFill>
                <a:latin typeface="DINEngschrift-Alternate" pitchFamily="2" charset="0"/>
                <a:ea typeface="Roboto" panose="02000000000000000000" pitchFamily="2" charset="0"/>
                <a:cs typeface="Roboto" panose="02000000000000000000" pitchFamily="2" charset="0"/>
              </a:rPr>
              <a:t>KOINÈ</a:t>
            </a:r>
            <a:r>
              <a:rPr lang="it-IT" sz="2000" dirty="0">
                <a:solidFill>
                  <a:schemeClr val="bg1"/>
                </a:solidFill>
                <a:latin typeface="DINEngschrift-Alternate" pitchFamily="2" charset="0"/>
                <a:ea typeface="Roboto" panose="02000000000000000000" pitchFamily="2" charset="0"/>
                <a:cs typeface="Roboto" panose="02000000000000000000" pitchFamily="2" charset="0"/>
              </a:rPr>
              <a:t>BID</a:t>
            </a:r>
          </a:p>
        </p:txBody>
      </p:sp>
      <p:sp>
        <p:nvSpPr>
          <p:cNvPr id="15" name="Segnaposto numero diapositiva 14">
            <a:extLst>
              <a:ext uri="{FF2B5EF4-FFF2-40B4-BE49-F238E27FC236}">
                <a16:creationId xmlns:a16="http://schemas.microsoft.com/office/drawing/2014/main" id="{54CAA2A4-A8F1-2E94-4F68-536B825DF0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127964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249</Words>
  <Application>Microsoft Office PowerPoint</Application>
  <PresentationFormat>Widescreen</PresentationFormat>
  <Paragraphs>33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10" baseType="lpstr">
      <vt:lpstr>Abel</vt:lpstr>
      <vt:lpstr>Calibri</vt:lpstr>
      <vt:lpstr>DINEngschrift-Alternate</vt:lpstr>
      <vt:lpstr>Montserrat</vt:lpstr>
      <vt:lpstr>another shabby</vt:lpstr>
      <vt:lpstr>Arial</vt:lpstr>
      <vt:lpstr>DIN Alternate</vt:lpstr>
      <vt:lpstr>Office Theme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595</cp:revision>
  <cp:lastPrinted>2024-07-11T14:34:15Z</cp:lastPrinted>
  <dcterms:modified xsi:type="dcterms:W3CDTF">2025-10-22T17:09:01Z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