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6"/>
  </p:notesMasterIdLst>
  <p:sldIdLst>
    <p:sldId id="256" r:id="rId2"/>
    <p:sldId id="346" r:id="rId3"/>
    <p:sldId id="347" r:id="rId4"/>
    <p:sldId id="348" r:id="rId5"/>
    <p:sldId id="350" r:id="rId6"/>
    <p:sldId id="323" r:id="rId7"/>
    <p:sldId id="302" r:id="rId8"/>
    <p:sldId id="304" r:id="rId9"/>
    <p:sldId id="303" r:id="rId10"/>
    <p:sldId id="310" r:id="rId11"/>
    <p:sldId id="336" r:id="rId12"/>
    <p:sldId id="337" r:id="rId13"/>
    <p:sldId id="311" r:id="rId14"/>
    <p:sldId id="305" r:id="rId15"/>
    <p:sldId id="306" r:id="rId16"/>
    <p:sldId id="293" r:id="rId17"/>
    <p:sldId id="295" r:id="rId18"/>
    <p:sldId id="341" r:id="rId19"/>
    <p:sldId id="296" r:id="rId20"/>
    <p:sldId id="294" r:id="rId21"/>
    <p:sldId id="299" r:id="rId22"/>
    <p:sldId id="298" r:id="rId23"/>
    <p:sldId id="300" r:id="rId24"/>
    <p:sldId id="345" r:id="rId25"/>
  </p:sldIdLst>
  <p:sldSz cx="12192000" cy="6858000"/>
  <p:notesSz cx="6797675" cy="9872663"/>
  <p:embeddedFontLst>
    <p:embeddedFont>
      <p:font typeface="Abel" panose="02000506030000020004" pitchFamily="2" charset="0"/>
      <p:regular r:id="rId27"/>
    </p:embeddedFont>
    <p:embeddedFont>
      <p:font typeface="another shabby" panose="020B0604020202020204" charset="0"/>
      <p:regular r:id="rId28"/>
    </p:embeddedFont>
    <p:embeddedFont>
      <p:font typeface="DIN Alternate" panose="02020500000000000000" pitchFamily="18" charset="0"/>
      <p:regular r:id="rId29"/>
      <p:bold r:id="rId30"/>
    </p:embeddedFont>
    <p:embeddedFont>
      <p:font typeface="DINEngschrift-Alternate" pitchFamily="2" charset="0"/>
      <p:regular r:id="rId31"/>
    </p:embeddedFont>
    <p:embeddedFont>
      <p:font typeface="Encode Sans" pitchFamily="2" charset="0"/>
      <p:regular r:id="rId32"/>
      <p:bold r:id="rId33"/>
    </p:embeddedFont>
    <p:embeddedFont>
      <p:font typeface="Montserrat" pitchFamily="2" charset="0"/>
      <p:regular r:id="rId34"/>
      <p:bold r:id="rId35"/>
      <p:italic r:id="rId36"/>
      <p:boldItalic r:id="rId37"/>
    </p:embeddedFont>
    <p:embeddedFont>
      <p:font typeface="Montserrat Black" panose="00000A00000000000000" pitchFamily="50" charset="0"/>
      <p:bold r:id="rId38"/>
      <p:boldItalic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8E5613D8-D432-4544-AAE5-2583FC0703D2}">
          <p14:sldIdLst>
            <p14:sldId id="256"/>
            <p14:sldId id="346"/>
            <p14:sldId id="347"/>
            <p14:sldId id="348"/>
            <p14:sldId id="350"/>
            <p14:sldId id="323"/>
            <p14:sldId id="302"/>
            <p14:sldId id="304"/>
            <p14:sldId id="303"/>
            <p14:sldId id="310"/>
            <p14:sldId id="336"/>
            <p14:sldId id="337"/>
            <p14:sldId id="311"/>
            <p14:sldId id="305"/>
            <p14:sldId id="306"/>
            <p14:sldId id="293"/>
            <p14:sldId id="295"/>
            <p14:sldId id="341"/>
            <p14:sldId id="296"/>
            <p14:sldId id="294"/>
            <p14:sldId id="299"/>
            <p14:sldId id="298"/>
            <p14:sldId id="300"/>
            <p14:sldId id="345"/>
          </p14:sldIdLst>
        </p14:section>
      </p14:sectionLst>
    </p:ext>
    <p:ext uri="{EFAFB233-063F-42B5-8137-9DF3F51BA10A}">
      <p15:sldGuideLst xmlns:p15="http://schemas.microsoft.com/office/powerpoint/2012/main">
        <p15:guide id="1" orient="horz" pos="255" userDrawn="1">
          <p15:clr>
            <a:srgbClr val="A4A3A4"/>
          </p15:clr>
        </p15:guide>
        <p15:guide id="2" pos="438" userDrawn="1">
          <p15:clr>
            <a:srgbClr val="A4A3A4"/>
          </p15:clr>
        </p15:guide>
        <p15:guide id="3" pos="2525" userDrawn="1">
          <p15:clr>
            <a:srgbClr val="A4A3A4"/>
          </p15:clr>
        </p15:guide>
        <p15:guide id="4" pos="34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480"/>
    <a:srgbClr val="FF338A"/>
    <a:srgbClr val="FF00FF"/>
    <a:srgbClr val="D47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1" autoAdjust="0"/>
    <p:restoredTop sz="94074" autoAdjust="0"/>
  </p:normalViewPr>
  <p:slideViewPr>
    <p:cSldViewPr>
      <p:cViewPr varScale="1">
        <p:scale>
          <a:sx n="85" d="100"/>
          <a:sy n="85" d="100"/>
        </p:scale>
        <p:origin x="102" y="456"/>
      </p:cViewPr>
      <p:guideLst>
        <p:guide orient="horz" pos="255"/>
        <p:guide pos="438"/>
        <p:guide pos="2525"/>
        <p:guide pos="34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5348"/>
          </a:xfrm>
          <a:prstGeom prst="rect">
            <a:avLst/>
          </a:prstGeom>
          <a:noFill/>
          <a:ln>
            <a:noFill/>
          </a:ln>
        </p:spPr>
        <p:txBody>
          <a:bodyPr spcFirstLastPara="1" wrap="square" lIns="91412" tIns="45693" rIns="91412" bIns="4569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4" y="0"/>
            <a:ext cx="2945659" cy="495348"/>
          </a:xfrm>
          <a:prstGeom prst="rect">
            <a:avLst/>
          </a:prstGeom>
          <a:noFill/>
          <a:ln>
            <a:noFill/>
          </a:ln>
        </p:spPr>
        <p:txBody>
          <a:bodyPr spcFirstLastPara="1" wrap="square" lIns="91412" tIns="45693" rIns="91412" bIns="4569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20"/>
            <a:ext cx="5438140" cy="3887361"/>
          </a:xfrm>
          <a:prstGeom prst="rect">
            <a:avLst/>
          </a:prstGeom>
          <a:noFill/>
          <a:ln>
            <a:noFill/>
          </a:ln>
        </p:spPr>
        <p:txBody>
          <a:bodyPr spcFirstLastPara="1" wrap="square" lIns="91412" tIns="45693" rIns="91412" bIns="4569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7318"/>
            <a:ext cx="2945659" cy="495347"/>
          </a:xfrm>
          <a:prstGeom prst="rect">
            <a:avLst/>
          </a:prstGeom>
          <a:noFill/>
          <a:ln>
            <a:noFill/>
          </a:ln>
        </p:spPr>
        <p:txBody>
          <a:bodyPr spcFirstLastPara="1" wrap="square" lIns="91412" tIns="45693" rIns="91412" bIns="4569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4" y="9377318"/>
            <a:ext cx="2945659" cy="495347"/>
          </a:xfrm>
          <a:prstGeom prst="rect">
            <a:avLst/>
          </a:prstGeom>
          <a:noFill/>
          <a:ln>
            <a:noFill/>
          </a:ln>
        </p:spPr>
        <p:txBody>
          <a:bodyPr spcFirstLastPara="1" wrap="square" lIns="91412" tIns="45693" rIns="91412" bIns="45693"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‹N›</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672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962d8c483_3_73: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962d8c483_3_73:notes"/>
          <p:cNvSpPr txBox="1">
            <a:spLocks noGrp="1"/>
          </p:cNvSpPr>
          <p:nvPr>
            <p:ph type="body" idx="1"/>
          </p:nvPr>
        </p:nvSpPr>
        <p:spPr>
          <a:xfrm>
            <a:off x="679768" y="4751220"/>
            <a:ext cx="5438140" cy="3887523"/>
          </a:xfrm>
          <a:prstGeom prst="rect">
            <a:avLst/>
          </a:prstGeom>
        </p:spPr>
        <p:txBody>
          <a:bodyPr spcFirstLastPara="1" wrap="square" lIns="91412" tIns="45693" rIns="91412" bIns="45693" anchor="t" anchorCtr="0">
            <a:noAutofit/>
          </a:bodyPr>
          <a:lstStyle/>
          <a:p>
            <a:pPr marL="0" indent="0"/>
            <a:endParaRPr dirty="0"/>
          </a:p>
        </p:txBody>
      </p:sp>
      <p:sp>
        <p:nvSpPr>
          <p:cNvPr id="53" name="Google Shape;53;gd962d8c483_3_73:notes"/>
          <p:cNvSpPr txBox="1">
            <a:spLocks noGrp="1"/>
          </p:cNvSpPr>
          <p:nvPr>
            <p:ph type="sldNum" idx="12"/>
          </p:nvPr>
        </p:nvSpPr>
        <p:spPr>
          <a:xfrm>
            <a:off x="3850444" y="9377316"/>
            <a:ext cx="2945659" cy="495253"/>
          </a:xfrm>
          <a:prstGeom prst="rect">
            <a:avLst/>
          </a:prstGeom>
        </p:spPr>
        <p:txBody>
          <a:bodyPr spcFirstLastPara="1" wrap="square" lIns="91412" tIns="45693" rIns="91412" bIns="45693" anchor="b" anchorCtr="0">
            <a:noAutofit/>
          </a:bodyPr>
          <a:lstStyle/>
          <a:p>
            <a:pPr algn="r">
              <a:buSzPts val="1200"/>
            </a:pPr>
            <a:fld id="{00000000-1234-1234-1234-123412341234}" type="slidenum">
              <a:rPr lang="en-US"/>
              <a:pPr algn="r">
                <a:buSzPts val="1200"/>
              </a:pPr>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05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594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599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734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endParaRPr lang="en-US" dirty="0"/>
          </a:p>
        </p:txBody>
      </p:sp>
      <p:sp>
        <p:nvSpPr>
          <p:cNvPr id="4" name="Segnaposto numero diapositiva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623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AEFA0C-A4BB-537A-B3A7-282A844E645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4">
  <p:cSld name="Layout 4">
    <p:bg>
      <p:bgRef idx="1001">
        <a:schemeClr val="bg1"/>
      </p:bgRef>
    </p:bg>
    <p:spTree>
      <p:nvGrpSpPr>
        <p:cNvPr id="1" name="Shape 17"/>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5C0BB4-588F-E62A-5AB0-86BFCFC0AD4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AF92975-B6F3-8609-0F55-62BD7A4CC0D8}"/>
              </a:ext>
            </a:extLst>
          </p:cNvPr>
          <p:cNvSpPr>
            <a:spLocks noGrp="1"/>
          </p:cNvSpPr>
          <p:nvPr>
            <p:ph type="sldNum" sz="quarter" idx="12"/>
          </p:nvPr>
        </p:nvSpPr>
        <p:spPr/>
        <p:txBody>
          <a:bodyPr/>
          <a:lstStyle/>
          <a:p>
            <a:fld id="{A734F0E3-ACD5-468E-A4BB-716A4D3C9FBD}" type="slidenum">
              <a:rPr lang="fr-FR" smtClean="0"/>
              <a:t>‹N›</a:t>
            </a:fld>
            <a:endParaRPr lang="fr-FR"/>
          </a:p>
        </p:txBody>
      </p:sp>
    </p:spTree>
    <p:custDataLst>
      <p:tags r:id="rId1"/>
    </p:custDataLst>
    <p:extLst>
      <p:ext uri="{BB962C8B-B14F-4D97-AF65-F5344CB8AC3E}">
        <p14:creationId xmlns:p14="http://schemas.microsoft.com/office/powerpoint/2010/main" val="3703582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01E96B26-FA96-DC21-9FB3-A09E3F2F821B}"/>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5"/>
    </p:custDataLst>
  </p:cSld>
  <p:clrMap bg1="lt1" tx1="dk1" bg2="dk2" tx2="lt2" accent1="accent1" accent2="accent2" accent3="accent3" accent4="accent4" accent5="accent5" accent6="accent6" hlink="hlink" folHlink="folHlink"/>
  <p:sldLayoutIdLst>
    <p:sldLayoutId id="2147483648" r:id="rId1"/>
    <p:sldLayoutId id="2147483652" r:id="rId2"/>
    <p:sldLayoutId id="214748366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hyperlink" Target="mailto:koine@koine.i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9.xml"/><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4" name="Google Shape;55;p15">
            <a:extLst>
              <a:ext uri="{FF2B5EF4-FFF2-40B4-BE49-F238E27FC236}">
                <a16:creationId xmlns:a16="http://schemas.microsoft.com/office/drawing/2014/main" id="{6670283F-4044-44F1-9271-69C75EF5F313}"/>
              </a:ext>
            </a:extLst>
          </p:cNvPr>
          <p:cNvPicPr preferRelativeResize="0"/>
          <p:nvPr/>
        </p:nvPicPr>
        <p:blipFill rotWithShape="1">
          <a:blip r:embed="rId4">
            <a:alphaModFix/>
          </a:blip>
          <a:srcRect t="6899" b="-6900"/>
          <a:stretch/>
        </p:blipFill>
        <p:spPr>
          <a:xfrm>
            <a:off x="5243618" y="1135998"/>
            <a:ext cx="1704763" cy="1725940"/>
          </a:xfrm>
          <a:prstGeom prst="rect">
            <a:avLst/>
          </a:prstGeom>
          <a:noFill/>
          <a:ln>
            <a:noFill/>
          </a:ln>
        </p:spPr>
      </p:pic>
      <p:sp>
        <p:nvSpPr>
          <p:cNvPr id="3" name="TextBox 9">
            <a:extLst>
              <a:ext uri="{FF2B5EF4-FFF2-40B4-BE49-F238E27FC236}">
                <a16:creationId xmlns:a16="http://schemas.microsoft.com/office/drawing/2014/main" id="{E2287C26-F2DF-086E-68F5-5271EDF95CF2}"/>
              </a:ext>
            </a:extLst>
          </p:cNvPr>
          <p:cNvSpPr txBox="1"/>
          <p:nvPr/>
        </p:nvSpPr>
        <p:spPr>
          <a:xfrm>
            <a:off x="-62781" y="4280733"/>
            <a:ext cx="12258675" cy="1046440"/>
          </a:xfrm>
          <a:prstGeom prst="rect">
            <a:avLst/>
          </a:prstGeom>
          <a:noFill/>
        </p:spPr>
        <p:txBody>
          <a:bodyPr wrap="square" lIns="0" tIns="0" rIns="0" bIns="0" rtlCol="0">
            <a:spAutoFit/>
          </a:bodyPr>
          <a:lstStyle>
            <a:defPPr>
              <a:defRPr lang="it-IT"/>
            </a:defPPr>
            <a:lvl1pPr marR="0" lvl="0" indent="0" algn="ctr" fontAlgn="auto">
              <a:lnSpc>
                <a:spcPct val="100000"/>
              </a:lnSpc>
              <a:spcBef>
                <a:spcPts val="0"/>
              </a:spcBef>
              <a:spcAft>
                <a:spcPts val="0"/>
              </a:spcAft>
              <a:buClr>
                <a:srgbClr val="000000"/>
              </a:buClr>
              <a:buSzTx/>
              <a:buFont typeface="Arial"/>
              <a:buNone/>
              <a:tabLst/>
              <a:defRPr kumimoji="0" sz="3600" b="0" i="0" u="none" strike="noStrike" kern="0" cap="none" spc="600" normalizeH="0" baseline="0">
                <a:ln>
                  <a:noFill/>
                </a:ln>
                <a:solidFill>
                  <a:prstClr val="black"/>
                </a:solidFill>
                <a:effectLst/>
                <a:uLnTx/>
                <a:uFillTx/>
                <a:latin typeface="Raleway" panose="020B0503030101060003" pitchFamily="34" charset="0"/>
                <a:cs typeface="Arial"/>
              </a:defRPr>
            </a:lvl1pPr>
          </a:lstStyle>
          <a:p>
            <a:r>
              <a:rPr lang="en-US" sz="1800" spc="1000" dirty="0">
                <a:solidFill>
                  <a:schemeClr val="tx1"/>
                </a:solidFill>
                <a:latin typeface="+mn-lt"/>
              </a:rPr>
              <a:t>PRODUCT TRAINING TENDER</a:t>
            </a:r>
          </a:p>
          <a:p>
            <a:r>
              <a:rPr lang="en-US" sz="1800" spc="1000" dirty="0">
                <a:solidFill>
                  <a:schemeClr val="tx1"/>
                </a:solidFill>
                <a:latin typeface="+mn-lt"/>
              </a:rPr>
              <a:t>3</a:t>
            </a:r>
            <a:r>
              <a:rPr lang="en-US" sz="1800" spc="1000" baseline="30000" dirty="0">
                <a:solidFill>
                  <a:schemeClr val="tx1"/>
                </a:solidFill>
                <a:latin typeface="+mn-lt"/>
              </a:rPr>
              <a:t>TH</a:t>
            </a:r>
            <a:r>
              <a:rPr lang="en-US" sz="1800" spc="1000" dirty="0">
                <a:solidFill>
                  <a:schemeClr val="tx1"/>
                </a:solidFill>
                <a:latin typeface="+mn-lt"/>
              </a:rPr>
              <a:t> PROPOSAL – FINANCIAL OFFER updated</a:t>
            </a:r>
          </a:p>
          <a:p>
            <a:endParaRPr lang="en-US" sz="1600" spc="1000" dirty="0">
              <a:solidFill>
                <a:schemeClr val="tx1"/>
              </a:solidFill>
              <a:latin typeface="+mn-lt"/>
            </a:endParaRPr>
          </a:p>
          <a:p>
            <a:r>
              <a:rPr lang="en-US" sz="1600" spc="1000" dirty="0">
                <a:solidFill>
                  <a:schemeClr val="tx1"/>
                </a:solidFill>
                <a:latin typeface="+mn-lt"/>
              </a:rPr>
              <a:t>October 23  2024</a:t>
            </a:r>
          </a:p>
        </p:txBody>
      </p:sp>
      <p:sp>
        <p:nvSpPr>
          <p:cNvPr id="5" name="Google Shape;227;p27">
            <a:extLst>
              <a:ext uri="{FF2B5EF4-FFF2-40B4-BE49-F238E27FC236}">
                <a16:creationId xmlns:a16="http://schemas.microsoft.com/office/drawing/2014/main" id="{FAFEF081-E8F9-AF29-4197-2851AB9E9685}"/>
              </a:ext>
            </a:extLst>
          </p:cNvPr>
          <p:cNvSpPr/>
          <p:nvPr/>
        </p:nvSpPr>
        <p:spPr>
          <a:xfrm>
            <a:off x="4566559" y="5555148"/>
            <a:ext cx="2999996" cy="744662"/>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000" dirty="0" err="1">
                <a:solidFill>
                  <a:srgbClr val="2B2B2B"/>
                </a:solidFill>
                <a:latin typeface="+mn-lt"/>
                <a:ea typeface="Montserrat"/>
                <a:cs typeface="Montserrat"/>
                <a:sym typeface="Montserrat"/>
              </a:rPr>
              <a:t>Koinè</a:t>
            </a:r>
            <a:r>
              <a:rPr lang="en-US" sz="1000" dirty="0">
                <a:solidFill>
                  <a:srgbClr val="2B2B2B"/>
                </a:solidFill>
                <a:latin typeface="+mn-lt"/>
                <a:ea typeface="Montserrat"/>
                <a:cs typeface="Montserrat"/>
                <a:sym typeface="Montserrat"/>
              </a:rPr>
              <a:t> </a:t>
            </a:r>
            <a:r>
              <a:rPr lang="en-US" sz="1000" dirty="0" err="1">
                <a:solidFill>
                  <a:srgbClr val="2B2B2B"/>
                </a:solidFill>
                <a:latin typeface="+mn-lt"/>
                <a:ea typeface="Montserrat"/>
                <a:cs typeface="Montserrat"/>
                <a:sym typeface="Montserrat"/>
              </a:rPr>
              <a:t>s.n.c</a:t>
            </a:r>
            <a:r>
              <a:rPr lang="en-US" sz="1000" dirty="0">
                <a:solidFill>
                  <a:srgbClr val="2B2B2B"/>
                </a:solidFill>
                <a:latin typeface="+mn-lt"/>
                <a:ea typeface="Montserrat"/>
                <a:cs typeface="Montserrat"/>
                <a:sym typeface="Montserrat"/>
              </a:rPr>
              <a:t> </a:t>
            </a:r>
            <a:br>
              <a:rPr lang="en-US" sz="1000" dirty="0">
                <a:solidFill>
                  <a:srgbClr val="2B2B2B"/>
                </a:solidFill>
                <a:latin typeface="+mn-lt"/>
                <a:ea typeface="Montserrat"/>
                <a:cs typeface="Montserrat"/>
                <a:sym typeface="Montserrat"/>
              </a:rPr>
            </a:br>
            <a:r>
              <a:rPr lang="en-US" sz="1000" dirty="0">
                <a:solidFill>
                  <a:srgbClr val="2B2B2B"/>
                </a:solidFill>
                <a:latin typeface="+mn-lt"/>
                <a:ea typeface="Montserrat"/>
                <a:cs typeface="Montserrat"/>
                <a:sym typeface="Montserrat"/>
              </a:rPr>
              <a:t>Via </a:t>
            </a:r>
            <a:r>
              <a:rPr lang="en-US" sz="1000" dirty="0" err="1">
                <a:solidFill>
                  <a:srgbClr val="2B2B2B"/>
                </a:solidFill>
                <a:latin typeface="+mn-lt"/>
                <a:ea typeface="Montserrat"/>
                <a:cs typeface="Montserrat"/>
                <a:sym typeface="Montserrat"/>
              </a:rPr>
              <a:t>Fornasio</a:t>
            </a:r>
            <a:r>
              <a:rPr lang="en-US" sz="1000" dirty="0">
                <a:solidFill>
                  <a:srgbClr val="2B2B2B"/>
                </a:solidFill>
                <a:latin typeface="+mn-lt"/>
                <a:ea typeface="Montserrat"/>
                <a:cs typeface="Montserrat"/>
                <a:sym typeface="Montserrat"/>
              </a:rPr>
              <a:t>, 5 - 10092 </a:t>
            </a:r>
            <a:r>
              <a:rPr lang="en-US" sz="1000" dirty="0" err="1">
                <a:solidFill>
                  <a:srgbClr val="2B2B2B"/>
                </a:solidFill>
                <a:latin typeface="+mn-lt"/>
                <a:ea typeface="Montserrat"/>
                <a:cs typeface="Montserrat"/>
                <a:sym typeface="Montserrat"/>
              </a:rPr>
              <a:t>Beinasco</a:t>
            </a:r>
            <a:r>
              <a:rPr lang="en-US" sz="1000" dirty="0">
                <a:solidFill>
                  <a:srgbClr val="2B2B2B"/>
                </a:solidFill>
                <a:latin typeface="+mn-lt"/>
                <a:ea typeface="Montserrat"/>
                <a:cs typeface="Montserrat"/>
                <a:sym typeface="Montserrat"/>
              </a:rPr>
              <a:t> (TO) ITALY</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Phone</a:t>
            </a:r>
            <a:r>
              <a:rPr lang="en-US" sz="1000" dirty="0">
                <a:solidFill>
                  <a:srgbClr val="2B2B2B"/>
                </a:solidFill>
                <a:latin typeface="+mn-lt"/>
                <a:ea typeface="Montserrat"/>
                <a:cs typeface="Montserrat"/>
                <a:sym typeface="Montserrat"/>
              </a:rPr>
              <a:t>: 011.397.10.99 - </a:t>
            </a:r>
            <a:r>
              <a:rPr lang="en-US" sz="1000" dirty="0">
                <a:solidFill>
                  <a:srgbClr val="2B2B2B"/>
                </a:solidFill>
                <a:latin typeface="+mn-lt"/>
                <a:ea typeface="Montserrat SemiBold"/>
                <a:cs typeface="Montserrat SemiBold"/>
                <a:sym typeface="Montserrat SemiBold"/>
              </a:rPr>
              <a:t>Mobile</a:t>
            </a:r>
            <a:r>
              <a:rPr lang="en-US" sz="1000" dirty="0">
                <a:solidFill>
                  <a:srgbClr val="2B2B2B"/>
                </a:solidFill>
                <a:latin typeface="+mn-lt"/>
                <a:ea typeface="Montserrat"/>
                <a:cs typeface="Montserrat"/>
                <a:sym typeface="Montserrat"/>
              </a:rPr>
              <a:t>: 335.6896974</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e-mail: </a:t>
            </a:r>
            <a:r>
              <a:rPr lang="en-US" sz="1000" u="sng" dirty="0">
                <a:solidFill>
                  <a:schemeClr val="hlink"/>
                </a:solidFill>
                <a:latin typeface="+mn-lt"/>
                <a:ea typeface="Montserrat"/>
                <a:cs typeface="Montserrat"/>
                <a:sym typeface="Montserrat"/>
                <a:hlinkClick r:id="rId5"/>
              </a:rPr>
              <a:t>koine@koine.it</a:t>
            </a:r>
            <a:r>
              <a:rPr lang="en-US" sz="1000" dirty="0">
                <a:solidFill>
                  <a:srgbClr val="FB0007"/>
                </a:solidFill>
                <a:latin typeface="+mn-lt"/>
                <a:ea typeface="Montserrat"/>
                <a:cs typeface="Montserrat"/>
                <a:sym typeface="Montserrat"/>
              </a:rPr>
              <a:t> </a:t>
            </a:r>
            <a:endParaRPr sz="1000" dirty="0">
              <a:solidFill>
                <a:srgbClr val="2B2B2B"/>
              </a:solidFill>
              <a:latin typeface="+mn-lt"/>
              <a:ea typeface="Montserrat"/>
              <a:cs typeface="Montserrat"/>
              <a:sym typeface="Montserrat"/>
            </a:endParaRPr>
          </a:p>
          <a:p>
            <a:pPr marL="0" lvl="0" indent="0" algn="ctr" rtl="0">
              <a:lnSpc>
                <a:spcPct val="150000"/>
              </a:lnSpc>
              <a:spcBef>
                <a:spcPts val="0"/>
              </a:spcBef>
              <a:spcAft>
                <a:spcPts val="0"/>
              </a:spcAft>
              <a:buClr>
                <a:schemeClr val="dk1"/>
              </a:buClr>
              <a:buSzPts val="1100"/>
              <a:buFont typeface="Arial"/>
              <a:buNone/>
            </a:pPr>
            <a:endParaRPr sz="1000" dirty="0">
              <a:solidFill>
                <a:srgbClr val="2B2B2B"/>
              </a:solidFill>
              <a:latin typeface="+mn-lt"/>
              <a:ea typeface="Montserrat"/>
              <a:cs typeface="Montserrat"/>
              <a:sym typeface="Montserrat"/>
            </a:endParaRPr>
          </a:p>
          <a:p>
            <a:pPr marL="0" marR="0" lvl="0" indent="0" algn="ctr" rtl="0">
              <a:lnSpc>
                <a:spcPct val="115000"/>
              </a:lnSpc>
              <a:spcBef>
                <a:spcPts val="0"/>
              </a:spcBef>
              <a:spcAft>
                <a:spcPts val="0"/>
              </a:spcAft>
              <a:buClr>
                <a:srgbClr val="000000"/>
              </a:buClr>
              <a:buSzPts val="1600"/>
              <a:buFont typeface="Arial"/>
              <a:buNone/>
            </a:pPr>
            <a:endParaRPr sz="1000" dirty="0">
              <a:solidFill>
                <a:srgbClr val="595959"/>
              </a:solidFill>
              <a:latin typeface="+mn-lt"/>
              <a:ea typeface="Montserrat"/>
              <a:cs typeface="Montserrat"/>
              <a:sym typeface="Montserrat"/>
            </a:endParaRPr>
          </a:p>
        </p:txBody>
      </p:sp>
      <p:sp>
        <p:nvSpPr>
          <p:cNvPr id="6" name="Segnaposto numero diapositiva 5">
            <a:extLst>
              <a:ext uri="{FF2B5EF4-FFF2-40B4-BE49-F238E27FC236}">
                <a16:creationId xmlns:a16="http://schemas.microsoft.com/office/drawing/2014/main" id="{C9B39654-C33B-2D3D-6D13-048BA4FF45D4}"/>
              </a:ext>
            </a:extLst>
          </p:cNvPr>
          <p:cNvSpPr>
            <a:spLocks noGrp="1"/>
          </p:cNvSpPr>
          <p:nvPr>
            <p:ph type="sldNum" sz="quarter" idx="4"/>
          </p:nvPr>
        </p:nvSpPr>
        <p:spPr/>
        <p:txBody>
          <a:bodyPr/>
          <a:lstStyle/>
          <a:p>
            <a:fld id="{3E92977B-B4C2-4A0D-A293-AFEDFB8002E3}" type="slidenum">
              <a:rPr lang="en-US" smtClean="0"/>
              <a:pPr/>
              <a:t>1</a:t>
            </a:fld>
            <a:endParaRPr lang="en-US"/>
          </a:p>
        </p:txBody>
      </p:sp>
      <p:sp>
        <p:nvSpPr>
          <p:cNvPr id="7" name="CasellaDiTesto 6">
            <a:extLst>
              <a:ext uri="{FF2B5EF4-FFF2-40B4-BE49-F238E27FC236}">
                <a16:creationId xmlns:a16="http://schemas.microsoft.com/office/drawing/2014/main" id="{3F905DE6-A13B-4E0F-5410-2E68CF08B229}"/>
              </a:ext>
            </a:extLst>
          </p:cNvPr>
          <p:cNvSpPr txBox="1"/>
          <p:nvPr/>
        </p:nvSpPr>
        <p:spPr>
          <a:xfrm>
            <a:off x="8591600" y="-1467544"/>
            <a:ext cx="7200800" cy="1077218"/>
          </a:xfrm>
          <a:prstGeom prst="rect">
            <a:avLst/>
          </a:prstGeom>
          <a:noFill/>
        </p:spPr>
        <p:txBody>
          <a:bodyPr wrap="square">
            <a:spAutoFit/>
          </a:bodyPr>
          <a:lstStyle/>
          <a:p>
            <a:pPr algn="ctr"/>
            <a:r>
              <a:rPr lang="en-US" sz="3200" dirty="0">
                <a:solidFill>
                  <a:srgbClr val="F00480"/>
                </a:solidFill>
                <a:latin typeface="another shabby" panose="02000503000000020003" pitchFamily="2" charset="0"/>
              </a:rPr>
              <a:t>EMPOWERING</a:t>
            </a:r>
            <a:r>
              <a:rPr lang="en-US" sz="3200" dirty="0">
                <a:solidFill>
                  <a:schemeClr val="tx1"/>
                </a:solidFill>
                <a:latin typeface="another shabby" panose="02000503000000020003" pitchFamily="2" charset="0"/>
              </a:rPr>
              <a:t> MINDS, </a:t>
            </a:r>
            <a:r>
              <a:rPr lang="en-US" sz="3200" dirty="0">
                <a:solidFill>
                  <a:srgbClr val="F00480"/>
                </a:solidFill>
                <a:latin typeface="another shabby" panose="02000503000000020003" pitchFamily="2" charset="0"/>
              </a:rPr>
              <a:t>TRANSFORMING</a:t>
            </a:r>
            <a:r>
              <a:rPr lang="en-US" sz="3200" dirty="0">
                <a:solidFill>
                  <a:schemeClr val="tx1"/>
                </a:solidFill>
                <a:latin typeface="another shabby" panose="02000503000000020003" pitchFamily="2" charset="0"/>
              </a:rPr>
              <a:t> FUTURE</a:t>
            </a:r>
          </a:p>
        </p:txBody>
      </p:sp>
      <p:pic>
        <p:nvPicPr>
          <p:cNvPr id="12" name="Immagine 11" descr="Immagine che contiene Carattere, Elementi grafici, grafica, tipografia&#10;&#10;Descrizione generata automaticamente">
            <a:extLst>
              <a:ext uri="{FF2B5EF4-FFF2-40B4-BE49-F238E27FC236}">
                <a16:creationId xmlns:a16="http://schemas.microsoft.com/office/drawing/2014/main" id="{8EC16E20-B085-82B6-A8DC-10B0E0D13449}"/>
              </a:ext>
            </a:extLst>
          </p:cNvPr>
          <p:cNvPicPr>
            <a:picLocks noChangeAspect="1"/>
          </p:cNvPicPr>
          <p:nvPr/>
        </p:nvPicPr>
        <p:blipFill>
          <a:blip r:embed="rId6"/>
          <a:stretch>
            <a:fillRect/>
          </a:stretch>
        </p:blipFill>
        <p:spPr>
          <a:xfrm>
            <a:off x="2467111" y="2920036"/>
            <a:ext cx="7198892" cy="134390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4" y="767558"/>
            <a:ext cx="9388207"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2 SALES SENIOR TRAINING SPECIALISTS/EXPERTS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35360" y="1484784"/>
            <a:ext cx="11593288" cy="5632311"/>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Cooperate with sales teams and other stakeholders to understand training needs and requirements. Provide regular updates and reports to senior management on training activities and outcomes.</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The role involves managing all sales training activities related to the assigned area and maintaining a close relationship with the Brand Senior Profile.</a:t>
            </a:r>
            <a:endParaRPr lang="en-US" sz="1200" b="1" dirty="0">
              <a:latin typeface="Montserrat" panose="02000505000000020004" pitchFamily="2" charset="0"/>
            </a:endParaRPr>
          </a:p>
          <a:p>
            <a:endParaRPr lang="en-US" sz="1200" dirty="0">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Design and develop comprehensive sales product training programs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Adapt training materials to suit different formats, including digital, blended, and face-to-face/classroom training</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Ensure training content is up-to-date and aligned with current product specifications and sales strategies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Plan and schedule training sessions in coordination with relevant departments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Organize logistics for face-to-face training, including venue selection, materials preparation, and participant coordination</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Develop a training calendar and ensure timely delivery of all training sessions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Monitor and evaluate the effectiveness of training programs through feedback and assessments</a:t>
            </a:r>
          </a:p>
          <a:p>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Long experience in product team coordination</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Relationship with the marketing department to define the priority training</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manage multiple training projects simultaneously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interpersonal skills and ability to engage and motivate learners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Creative and innovative approach to training design and delivery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High level of professionalism and attention to details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A16D1B08-ADC9-6366-2A94-8C8589B21585}"/>
              </a:ext>
            </a:extLst>
          </p:cNvPr>
          <p:cNvSpPr>
            <a:spLocks noGrp="1"/>
          </p:cNvSpPr>
          <p:nvPr>
            <p:ph type="sldNum" sz="quarter" idx="4"/>
          </p:nvPr>
        </p:nvSpPr>
        <p:spPr/>
        <p:txBody>
          <a:bodyPr/>
          <a:lstStyle/>
          <a:p>
            <a:fld id="{3E92977B-B4C2-4A0D-A293-AFEDFB8002E3}" type="slidenum">
              <a:rPr lang="en-US" smtClean="0"/>
              <a:pPr/>
              <a:t>10</a:t>
            </a:fld>
            <a:endParaRPr lang="en-US"/>
          </a:p>
        </p:txBody>
      </p:sp>
    </p:spTree>
    <p:custDataLst>
      <p:tags r:id="rId1"/>
    </p:custDataLst>
    <p:extLst>
      <p:ext uri="{BB962C8B-B14F-4D97-AF65-F5344CB8AC3E}">
        <p14:creationId xmlns:p14="http://schemas.microsoft.com/office/powerpoint/2010/main" val="7603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746154"/>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TWO Sales Junior Training Specialists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ad hoc communications  and templates to communicate the benefits / effectiveness of solutions provided</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current curricula, objectives, media selection &amp; rationale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planned changes &amp; updates to curricula, objectives, media selection &amp; rationale –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Deliver monthly  communication on all curriculum activities ( ITCC)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Maintain and deliver Reports as approved by the STM</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Assists the STM in all their internal/external communication related to the Stellantis Product Training (SPT)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the SPT Weekly Meeting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Use and manage all Stellantis Tools to deliver, store and report all training deliverables and activities (DAMS, BEEDEEZ/</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MyLEARNING</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APP, LMS, DRIVE IT, ARTICULATE…)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Manage all the back-office activities, in detail:</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LMS, Dams, </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Beedeez</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/My Learning App, LBC Interface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Communication (mail out) to Markets and Internal People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Logistic and approval documentation to deliver activities (video shooting, Events, TTT at Stellantis Premises) </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742950" lvl="1" indent="-285750">
              <a:spcAft>
                <a:spcPts val="100"/>
              </a:spcAft>
              <a:buFont typeface="Arial" panose="020B0604020202020204" pitchFamily="34" charset="0"/>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SPT Weekly Meeting </a:t>
            </a: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5B0F4203-E2AE-2995-7299-C1ABEBA6277F}"/>
              </a:ext>
            </a:extLst>
          </p:cNvPr>
          <p:cNvSpPr>
            <a:spLocks noGrp="1"/>
          </p:cNvSpPr>
          <p:nvPr>
            <p:ph type="sldNum" sz="quarter" idx="4"/>
          </p:nvPr>
        </p:nvSpPr>
        <p:spPr/>
        <p:txBody>
          <a:bodyPr/>
          <a:lstStyle/>
          <a:p>
            <a:fld id="{3E92977B-B4C2-4A0D-A293-AFEDFB8002E3}" type="slidenum">
              <a:rPr lang="en-US" smtClean="0"/>
              <a:pPr/>
              <a:t>11</a:t>
            </a:fld>
            <a:endParaRPr lang="en-US"/>
          </a:p>
        </p:txBody>
      </p:sp>
    </p:spTree>
    <p:custDataLst>
      <p:tags r:id="rId1"/>
    </p:custDataLst>
    <p:extLst>
      <p:ext uri="{BB962C8B-B14F-4D97-AF65-F5344CB8AC3E}">
        <p14:creationId xmlns:p14="http://schemas.microsoft.com/office/powerpoint/2010/main" val="102342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5" y="767558"/>
            <a:ext cx="8208912"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2 SALES JUNIOR TRAINING SPECIALISTS </a:t>
            </a:r>
            <a:r>
              <a:rPr lang="en-US" dirty="0">
                <a:sym typeface="Montserrat Black"/>
              </a:rPr>
              <a:t>PROFILE  </a:t>
            </a: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CasellaDiTesto 5">
            <a:extLst>
              <a:ext uri="{FF2B5EF4-FFF2-40B4-BE49-F238E27FC236}">
                <a16:creationId xmlns:a16="http://schemas.microsoft.com/office/drawing/2014/main" id="{FD9471AC-7A59-61F5-B1A5-82A17ECAE705}"/>
              </a:ext>
            </a:extLst>
          </p:cNvPr>
          <p:cNvSpPr txBox="1"/>
          <p:nvPr/>
        </p:nvSpPr>
        <p:spPr>
          <a:xfrm>
            <a:off x="335360" y="1484784"/>
            <a:ext cx="11593288" cy="5078313"/>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The Junior Training Specialists will assist in the development, implementation, and evaluation of training programs for employees across the organization. </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This role will involve coordinating training sessions, helping to create training materials.</a:t>
            </a:r>
          </a:p>
          <a:p>
            <a:endParaRPr lang="en-US" sz="1200" b="1"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Assist in the design and development of training programs and materials, including e-learning modules, workshops, and manuals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Collaborate with sales Senior experts to ensure content accuracy and relevance</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Coordinate and facilitate training sessions, both in-person and virtually</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Support senior trainers in conducting training sessions and workshops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Provide technical support during virtual training sessions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Schedule training sessions and manage the training calendar</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Maintain training records and track employee progress</a:t>
            </a:r>
          </a:p>
          <a:p>
            <a:pPr marL="180975" indent="-180975">
              <a:buFont typeface="Arial" panose="020B0604020202020204" pitchFamily="34" charset="0"/>
              <a:buChar char="•"/>
            </a:pPr>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organizational and time management skills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work independently as well as part of a team</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Eager to learn and grow in the field of training and development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pPr>
              <a:buClr>
                <a:srgbClr val="F00480"/>
              </a:buCl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sp>
        <p:nvSpPr>
          <p:cNvPr id="7" name="Segnaposto numero diapositiva 6">
            <a:extLst>
              <a:ext uri="{FF2B5EF4-FFF2-40B4-BE49-F238E27FC236}">
                <a16:creationId xmlns:a16="http://schemas.microsoft.com/office/drawing/2014/main" id="{F06E4564-67B7-D3D7-98DE-CC8E1B12671D}"/>
              </a:ext>
            </a:extLst>
          </p:cNvPr>
          <p:cNvSpPr>
            <a:spLocks noGrp="1"/>
          </p:cNvSpPr>
          <p:nvPr>
            <p:ph type="sldNum" sz="quarter" idx="4"/>
          </p:nvPr>
        </p:nvSpPr>
        <p:spPr/>
        <p:txBody>
          <a:bodyPr/>
          <a:lstStyle/>
          <a:p>
            <a:fld id="{3E92977B-B4C2-4A0D-A293-AFEDFB8002E3}" type="slidenum">
              <a:rPr lang="en-US" smtClean="0"/>
              <a:pPr/>
              <a:t>12</a:t>
            </a:fld>
            <a:endParaRPr lang="en-US"/>
          </a:p>
        </p:txBody>
      </p:sp>
    </p:spTree>
    <p:custDataLst>
      <p:tags r:id="rId1"/>
    </p:custDataLst>
    <p:extLst>
      <p:ext uri="{BB962C8B-B14F-4D97-AF65-F5344CB8AC3E}">
        <p14:creationId xmlns:p14="http://schemas.microsoft.com/office/powerpoint/2010/main" val="289719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4" name="CasellaDiTesto 3">
            <a:extLst>
              <a:ext uri="{FF2B5EF4-FFF2-40B4-BE49-F238E27FC236}">
                <a16:creationId xmlns:a16="http://schemas.microsoft.com/office/drawing/2014/main" id="{48428F7F-62F7-23CD-9BB7-5C2214F8D12F}"/>
              </a:ext>
            </a:extLst>
          </p:cNvPr>
          <p:cNvSpPr txBox="1"/>
          <p:nvPr/>
        </p:nvSpPr>
        <p:spPr>
          <a:xfrm>
            <a:off x="296448" y="2181592"/>
            <a:ext cx="11593288" cy="2606739"/>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FOUR Project Managers/Coordinators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for development, adaptation, coordination, planning and execution of sales product trainings – both in different digital/ blended formats as well as face-to-face/ classroom training. </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take over the responsibility for sales training activities to related area. Work alongside the Brand Account Management team and Stellantis Training Managers to design learning solutions to meet the required objectives. </a:t>
            </a:r>
            <a:endParaRPr lang="fr-FR"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 as needed  and work with Stellantis Training Managers to translate business needs into the creation and execution of the training development Annual Plan</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Relationship with Brands product managers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for every course project a Design Document (DD) and Story Board for Stellantis sign-off</a:t>
            </a: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&amp; investigate what automotive competitor and are doing in the area of Training and propose improvements</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21A8FF54-38EA-3283-5555-C56E7C1EC8C2}"/>
              </a:ext>
            </a:extLst>
          </p:cNvPr>
          <p:cNvGrpSpPr/>
          <p:nvPr/>
        </p:nvGrpSpPr>
        <p:grpSpPr>
          <a:xfrm>
            <a:off x="312500" y="281772"/>
            <a:ext cx="266413" cy="266908"/>
            <a:chOff x="1143287" y="199272"/>
            <a:chExt cx="266413" cy="266908"/>
          </a:xfrm>
        </p:grpSpPr>
        <p:sp>
          <p:nvSpPr>
            <p:cNvPr id="6" name="Rettangolo 5">
              <a:extLst>
                <a:ext uri="{FF2B5EF4-FFF2-40B4-BE49-F238E27FC236}">
                  <a16:creationId xmlns:a16="http://schemas.microsoft.com/office/drawing/2014/main" id="{DFBCB38A-35C5-5FB8-BE61-A134BE4339C5}"/>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25BDF7B2-BAF9-A56C-44DE-59907DD2D6A7}"/>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0288F0F3-C20B-4A7C-CDF1-12688E43239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4599147-A010-2999-6747-EF2EC781312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830B92D-7A9D-4A86-971E-740332072075}"/>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7B152EB6-9B41-8E2A-5149-8C48F19CD538}"/>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747DEF3E-7F09-E805-5625-4CAB3BFD4EE9}"/>
              </a:ext>
            </a:extLst>
          </p:cNvPr>
          <p:cNvSpPr>
            <a:spLocks noGrp="1"/>
          </p:cNvSpPr>
          <p:nvPr>
            <p:ph type="sldNum" sz="quarter" idx="4"/>
          </p:nvPr>
        </p:nvSpPr>
        <p:spPr/>
        <p:txBody>
          <a:bodyPr/>
          <a:lstStyle/>
          <a:p>
            <a:fld id="{3E92977B-B4C2-4A0D-A293-AFEDFB8002E3}" type="slidenum">
              <a:rPr lang="en-US" smtClean="0"/>
              <a:pPr/>
              <a:t>13</a:t>
            </a:fld>
            <a:endParaRPr lang="en-US"/>
          </a:p>
        </p:txBody>
      </p:sp>
      <p:sp>
        <p:nvSpPr>
          <p:cNvPr id="13" name="CasellaDiTesto 12">
            <a:extLst>
              <a:ext uri="{FF2B5EF4-FFF2-40B4-BE49-F238E27FC236}">
                <a16:creationId xmlns:a16="http://schemas.microsoft.com/office/drawing/2014/main" id="{CD3F1907-A160-D296-2525-CD41D8F147B5}"/>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spTree>
    <p:custDataLst>
      <p:tags r:id="rId1"/>
    </p:custDataLst>
    <p:extLst>
      <p:ext uri="{BB962C8B-B14F-4D97-AF65-F5344CB8AC3E}">
        <p14:creationId xmlns:p14="http://schemas.microsoft.com/office/powerpoint/2010/main" val="41125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191344" y="908720"/>
            <a:ext cx="6840760"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6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PROJECT MANAGERS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12120" y="1617230"/>
            <a:ext cx="10680424" cy="5021888"/>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p>
          <a:p>
            <a:r>
              <a:rPr lang="en-US" sz="1200" dirty="0">
                <a:solidFill>
                  <a:schemeClr val="tx1"/>
                </a:solidFill>
                <a:latin typeface="Montserrat" pitchFamily="2" charset="0"/>
              </a:rPr>
              <a:t>Working closely with the Stellantis Training Brand managers. </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Job Summary</a:t>
            </a:r>
          </a:p>
          <a:p>
            <a:r>
              <a:rPr lang="en-US" sz="1200" dirty="0">
                <a:solidFill>
                  <a:schemeClr val="tx1"/>
                </a:solidFill>
                <a:latin typeface="Montserrat" pitchFamily="2" charset="0"/>
              </a:rPr>
              <a:t>The role involves managing all sales training activities related to the assigned area and maintaining a close relationship with the Stellantis Brand Profiles.</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Key Responsibilities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Training courses designing</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Develop the deliverables contents according to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change and check the deliverables with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a:t>
            </a:r>
            <a:r>
              <a:rPr lang="en-US" sz="1200" dirty="0">
                <a:solidFill>
                  <a:schemeClr val="tx1"/>
                </a:solidFill>
                <a:latin typeface="Montserrat" pitchFamily="2" charset="0"/>
              </a:rPr>
              <a:t>definition of training programs for the sales network</a:t>
            </a:r>
          </a:p>
          <a:p>
            <a:pPr marL="180975" indent="-180975">
              <a:buFont typeface="Arial" panose="020B0604020202020204" pitchFamily="34" charset="0"/>
              <a:buChar char="•"/>
            </a:pPr>
            <a:endParaRPr lang="en-US" sz="1200" dirty="0">
              <a:solidFill>
                <a:schemeClr val="tx1"/>
              </a:solidFill>
              <a:latin typeface="Montserrat" pitchFamily="2" charset="0"/>
            </a:endParaRPr>
          </a:p>
          <a:p>
            <a:pPr marL="180975" indent="-180975"/>
            <a:r>
              <a:rPr lang="en-US" sz="1200" b="1" dirty="0">
                <a:solidFill>
                  <a:srgbClr val="F00480"/>
                </a:solidFill>
                <a:latin typeface="Montserrat" panose="02000505000000020004" pitchFamily="2" charset="0"/>
              </a:rPr>
              <a:t>Skills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definition of training programs for the sales network</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sector copywriter including competitor analysis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and Financial sector copywriter</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endParaRPr lang="en-US" sz="1200" b="1" dirty="0">
              <a:solidFill>
                <a:schemeClr val="tx1"/>
              </a:solidFill>
              <a:latin typeface="Montserrat" pitchFamily="2" charset="0"/>
            </a:endParaRPr>
          </a:p>
          <a:p>
            <a:pPr>
              <a:spcAft>
                <a:spcPts val="100"/>
              </a:spcAft>
              <a:buClr>
                <a:srgbClr val="F00480"/>
              </a:buCl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indent="-342900">
              <a:spcAft>
                <a:spcPts val="100"/>
              </a:spcAft>
              <a:buClr>
                <a:srgbClr val="F00480"/>
              </a:buClr>
              <a:buFont typeface="Wingdings" panose="05000000000000000000" pitchFamily="2" charset="2"/>
              <a:buChar cha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180975" indent="-180975">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endParaRPr lang="en-US" sz="1200" dirty="0">
              <a:solidFill>
                <a:schemeClr val="tx1"/>
              </a:solidFill>
              <a:latin typeface="Montserrat" pitchFamily="2" charset="0"/>
            </a:endParaRPr>
          </a:p>
        </p:txBody>
      </p:sp>
      <p:grpSp>
        <p:nvGrpSpPr>
          <p:cNvPr id="12" name="Gruppo 11">
            <a:extLst>
              <a:ext uri="{FF2B5EF4-FFF2-40B4-BE49-F238E27FC236}">
                <a16:creationId xmlns:a16="http://schemas.microsoft.com/office/drawing/2014/main" id="{83CDFDAD-9AFC-6F28-2E7B-838EF7972B40}"/>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B856B311-65D4-79BC-204A-47AB12EC12E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E5A96110-9017-D290-DF1F-6BDEFCB349A9}"/>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F79B551-C22F-01E5-C0EE-3243227072F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6FB99C5-6444-797C-5355-67497B4D147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B9B14709-D3B0-429B-53AD-F71BFA09BEEE}"/>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67B17190-561D-231E-4E0E-F3E3392E3FD5}"/>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55C33609-8D12-72B0-C632-7AB19DEC5B89}"/>
              </a:ext>
            </a:extLst>
          </p:cNvPr>
          <p:cNvSpPr>
            <a:spLocks noGrp="1"/>
          </p:cNvSpPr>
          <p:nvPr>
            <p:ph type="sldNum" sz="quarter" idx="4"/>
          </p:nvPr>
        </p:nvSpPr>
        <p:spPr/>
        <p:txBody>
          <a:bodyPr/>
          <a:lstStyle/>
          <a:p>
            <a:fld id="{3E92977B-B4C2-4A0D-A293-AFEDFB8002E3}" type="slidenum">
              <a:rPr lang="en-US" smtClean="0"/>
              <a:pPr/>
              <a:t>14</a:t>
            </a:fld>
            <a:endParaRPr lang="en-US"/>
          </a:p>
        </p:txBody>
      </p:sp>
    </p:spTree>
    <p:custDataLst>
      <p:tags r:id="rId1"/>
    </p:custDataLst>
    <p:extLst>
      <p:ext uri="{BB962C8B-B14F-4D97-AF65-F5344CB8AC3E}">
        <p14:creationId xmlns:p14="http://schemas.microsoft.com/office/powerpoint/2010/main" val="183122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5" name="CasellaDiTesto 4">
            <a:extLst>
              <a:ext uri="{FF2B5EF4-FFF2-40B4-BE49-F238E27FC236}">
                <a16:creationId xmlns:a16="http://schemas.microsoft.com/office/drawing/2014/main" id="{C2966519-1DCC-7CB9-6A66-9D92523CFC22}"/>
              </a:ext>
            </a:extLst>
          </p:cNvPr>
          <p:cNvSpPr txBox="1"/>
          <p:nvPr/>
        </p:nvSpPr>
        <p:spPr>
          <a:xfrm>
            <a:off x="302628" y="2171572"/>
            <a:ext cx="10472397" cy="2097818"/>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itchFamily="2" charset="0"/>
                <a:sym typeface="Montserrat"/>
              </a:rPr>
              <a:t>3</a:t>
            </a:r>
            <a:r>
              <a:rPr lang="en-US" b="1" baseline="30000" dirty="0">
                <a:solidFill>
                  <a:srgbClr val="F00480"/>
                </a:solidFill>
                <a:latin typeface="Montserrat" pitchFamily="2" charset="0"/>
                <a:sym typeface="Montserrat"/>
              </a:rPr>
              <a:t>rd</a:t>
            </a:r>
            <a:r>
              <a:rPr lang="en-US" b="1" dirty="0">
                <a:solidFill>
                  <a:srgbClr val="F00480"/>
                </a:solidFill>
                <a:latin typeface="Montserrat" pitchFamily="2" charset="0"/>
                <a:sym typeface="Montserrat"/>
              </a:rPr>
              <a:t> party experts</a:t>
            </a:r>
          </a:p>
          <a:p>
            <a:pPr marL="171450" indent="-171450">
              <a:buClr>
                <a:srgbClr val="FF00FF"/>
              </a:buClr>
              <a:buSzPts val="1100"/>
              <a:buFont typeface="Arial" panose="020B0604020202020204" pitchFamily="34" charset="0"/>
              <a:buChar char="•"/>
            </a:pPr>
            <a:r>
              <a:rPr lang="en-US" sz="1200" dirty="0">
                <a:latin typeface="Montserrat" pitchFamily="2" charset="0"/>
                <a:cs typeface="Calibri" panose="020F0502020204030204" pitchFamily="34" charset="0"/>
              </a:rPr>
              <a:t>External collaboration with Experts to develop contents on specific area and competencies</a:t>
            </a: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includes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team members: instructional designers, video makers, journalists, copywriters, visual and learning designers, speakers</a:t>
            </a:r>
            <a:endParaRPr lang="en-US" sz="1200" dirty="0">
              <a:latin typeface="Montserrat" pitchFamily="2" charset="0"/>
              <a:cs typeface="Calibri" panose="020F0502020204030204" pitchFamily="34" charset="0"/>
            </a:endParaRP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Fluency in English and Italian, both spoken and written</a:t>
            </a:r>
            <a:endParaRPr lang="en-US" sz="1200" dirty="0">
              <a:latin typeface="Montserrat" pitchFamily="2" charset="0"/>
              <a:cs typeface="Calibri" panose="020F0502020204030204" pitchFamily="34" charset="0"/>
            </a:endParaRPr>
          </a:p>
          <a:p>
            <a:pPr marL="177800" lvl="0" indent="-177800">
              <a:buClr>
                <a:schemeClr val="dk1"/>
              </a:buClr>
              <a:buSzPts val="1100"/>
            </a:pPr>
            <a:endParaRPr lang="en-US" sz="1200" b="1" dirty="0">
              <a:latin typeface="Montserrat" pitchFamily="2" charset="0"/>
              <a:cs typeface="Calibri" panose="020F0502020204030204" pitchFamily="34" charset="0"/>
            </a:endParaRP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 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also include </a:t>
            </a:r>
            <a:r>
              <a:rPr lang="en-US" sz="1200" b="1" dirty="0">
                <a:solidFill>
                  <a:schemeClr val="tx1"/>
                </a:solidFill>
                <a:latin typeface="Montserrat" pitchFamily="2" charset="0"/>
                <a:ea typeface="Calibri" panose="020F0502020204030204" pitchFamily="34" charset="0"/>
                <a:cs typeface="Calibri" panose="020F0502020204030204" pitchFamily="34" charset="0"/>
              </a:rPr>
              <a:t>previous provider agencies of Stellantis </a:t>
            </a:r>
            <a:r>
              <a:rPr lang="en-US" sz="1200" dirty="0">
                <a:latin typeface="Montserrat" pitchFamily="2" charset="0"/>
                <a:ea typeface="Calibri" panose="020F0502020204030204" pitchFamily="34" charset="0"/>
                <a:cs typeface="Calibri" panose="020F0502020204030204" pitchFamily="34" charset="0"/>
              </a:rPr>
              <a:t>(approved by Stellantis Training Managers).</a:t>
            </a: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Their results will be checked and monitored by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Project and Product Internal Managers as regards quality and overall performances. </a:t>
            </a:r>
          </a:p>
          <a:p>
            <a:pPr>
              <a:lnSpc>
                <a:spcPct val="115000"/>
              </a:lnSpc>
              <a:buClr>
                <a:schemeClr val="dk1"/>
              </a:buClr>
              <a:buSzPts val="1100"/>
            </a:pPr>
            <a:endParaRPr lang="en-US" sz="1200" dirty="0">
              <a:solidFill>
                <a:srgbClr val="002060"/>
              </a:solidFill>
              <a:latin typeface="Montserrat"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DDFE54C0-E86B-E40B-E872-5EFC18272D9D}"/>
              </a:ext>
            </a:extLst>
          </p:cNvPr>
          <p:cNvGrpSpPr/>
          <p:nvPr/>
        </p:nvGrpSpPr>
        <p:grpSpPr>
          <a:xfrm>
            <a:off x="312500" y="281772"/>
            <a:ext cx="266413" cy="266908"/>
            <a:chOff x="1143287" y="199272"/>
            <a:chExt cx="266413" cy="266908"/>
          </a:xfrm>
        </p:grpSpPr>
        <p:sp>
          <p:nvSpPr>
            <p:cNvPr id="14" name="Rettangolo 13">
              <a:extLst>
                <a:ext uri="{FF2B5EF4-FFF2-40B4-BE49-F238E27FC236}">
                  <a16:creationId xmlns:a16="http://schemas.microsoft.com/office/drawing/2014/main" id="{18D2C77A-55BE-0792-22E6-62FDA33CC8C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5" name="Gruppo 14">
              <a:extLst>
                <a:ext uri="{FF2B5EF4-FFF2-40B4-BE49-F238E27FC236}">
                  <a16:creationId xmlns:a16="http://schemas.microsoft.com/office/drawing/2014/main" id="{8D032AE8-A636-5664-E212-473B81AB45C9}"/>
                </a:ext>
              </a:extLst>
            </p:cNvPr>
            <p:cNvGrpSpPr/>
            <p:nvPr/>
          </p:nvGrpSpPr>
          <p:grpSpPr>
            <a:xfrm>
              <a:off x="1176336" y="226533"/>
              <a:ext cx="233242" cy="233047"/>
              <a:chOff x="2349500" y="-200024"/>
              <a:chExt cx="8019956" cy="8013258"/>
            </a:xfrm>
            <a:solidFill>
              <a:schemeClr val="bg1"/>
            </a:solidFill>
          </p:grpSpPr>
          <p:sp>
            <p:nvSpPr>
              <p:cNvPr id="16" name="Rombo 15">
                <a:extLst>
                  <a:ext uri="{FF2B5EF4-FFF2-40B4-BE49-F238E27FC236}">
                    <a16:creationId xmlns:a16="http://schemas.microsoft.com/office/drawing/2014/main" id="{B6804E69-B980-4A06-F303-62BC1A37DE59}"/>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igura a mano libera: forma 16">
                <a:extLst>
                  <a:ext uri="{FF2B5EF4-FFF2-40B4-BE49-F238E27FC236}">
                    <a16:creationId xmlns:a16="http://schemas.microsoft.com/office/drawing/2014/main" id="{DC338F93-E198-19FF-D79C-34DB7E2CCD6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A1869CF9-1432-27D2-4761-7C37FA79CFB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9" name="Rettangolo 18">
            <a:extLst>
              <a:ext uri="{FF2B5EF4-FFF2-40B4-BE49-F238E27FC236}">
                <a16:creationId xmlns:a16="http://schemas.microsoft.com/office/drawing/2014/main" id="{9419109E-B342-4C09-78A1-50356EF737FF}"/>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4" name="Segnaposto numero diapositiva 3">
            <a:extLst>
              <a:ext uri="{FF2B5EF4-FFF2-40B4-BE49-F238E27FC236}">
                <a16:creationId xmlns:a16="http://schemas.microsoft.com/office/drawing/2014/main" id="{D0926526-3F7E-3BAD-2335-C0899904BB6D}"/>
              </a:ext>
            </a:extLst>
          </p:cNvPr>
          <p:cNvSpPr>
            <a:spLocks noGrp="1"/>
          </p:cNvSpPr>
          <p:nvPr>
            <p:ph type="sldNum" sz="quarter" idx="4"/>
          </p:nvPr>
        </p:nvSpPr>
        <p:spPr/>
        <p:txBody>
          <a:bodyPr/>
          <a:lstStyle/>
          <a:p>
            <a:fld id="{3E92977B-B4C2-4A0D-A293-AFEDFB8002E3}" type="slidenum">
              <a:rPr lang="en-US" smtClean="0"/>
              <a:pPr/>
              <a:t>15</a:t>
            </a:fld>
            <a:endParaRPr lang="en-US"/>
          </a:p>
        </p:txBody>
      </p:sp>
      <p:sp>
        <p:nvSpPr>
          <p:cNvPr id="6" name="CasellaDiTesto 5">
            <a:extLst>
              <a:ext uri="{FF2B5EF4-FFF2-40B4-BE49-F238E27FC236}">
                <a16:creationId xmlns:a16="http://schemas.microsoft.com/office/drawing/2014/main" id="{05AE2A3D-1BBA-6E10-47D1-5E1DB33C1652}"/>
              </a:ext>
            </a:extLst>
          </p:cNvPr>
          <p:cNvSpPr txBox="1"/>
          <p:nvPr/>
        </p:nvSpPr>
        <p:spPr>
          <a:xfrm>
            <a:off x="230255" y="620688"/>
            <a:ext cx="6801849" cy="12961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SUPPORTING ROLE</a:t>
            </a:r>
            <a:r>
              <a:rPr lang="fr-FR" sz="3600" dirty="0">
                <a:solidFill>
                  <a:srgbClr val="F00480"/>
                </a:solidFill>
                <a:sym typeface="Montserrat"/>
              </a:rPr>
              <a:t>S</a:t>
            </a:r>
          </a:p>
        </p:txBody>
      </p:sp>
    </p:spTree>
    <p:custDataLst>
      <p:tags r:id="rId1"/>
    </p:custDataLst>
    <p:extLst>
      <p:ext uri="{BB962C8B-B14F-4D97-AF65-F5344CB8AC3E}">
        <p14:creationId xmlns:p14="http://schemas.microsoft.com/office/powerpoint/2010/main" val="292321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F2965C5-E60A-B5E9-CF04-BF52B33A51F2}"/>
              </a:ext>
            </a:extLst>
          </p:cNvPr>
          <p:cNvSpPr txBox="1"/>
          <p:nvPr/>
        </p:nvSpPr>
        <p:spPr>
          <a:xfrm>
            <a:off x="684634" y="112178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3" name="Google Shape;96;p18">
            <a:extLst>
              <a:ext uri="{FF2B5EF4-FFF2-40B4-BE49-F238E27FC236}">
                <a16:creationId xmlns:a16="http://schemas.microsoft.com/office/drawing/2014/main" id="{9BDB77AA-F8D9-AE32-6C09-088BAF1508D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4" name="Espace réservé du texte 1">
            <a:extLst>
              <a:ext uri="{FF2B5EF4-FFF2-40B4-BE49-F238E27FC236}">
                <a16:creationId xmlns:a16="http://schemas.microsoft.com/office/drawing/2014/main" id="{833AA5C8-FE29-A838-9A0F-28C7072DDD10}"/>
              </a:ext>
            </a:extLst>
          </p:cNvPr>
          <p:cNvSpPr txBox="1">
            <a:spLocks/>
          </p:cNvSpPr>
          <p:nvPr/>
        </p:nvSpPr>
        <p:spPr>
          <a:xfrm>
            <a:off x="770384" y="1556992"/>
            <a:ext cx="10800000" cy="360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Montserrat" pitchFamily="2" charset="0"/>
                <a:ea typeface="Times New Roman" panose="02020603050405020304" pitchFamily="18" charset="0"/>
                <a:cs typeface="Calibri" panose="020F0502020204030204" pitchFamily="34" charset="0"/>
              </a:rPr>
              <a:t>Courses will be developed as blended multimedia solutions which take into consideration the following key factors: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Alignment with business goals and strategy of Stellantis Brands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Content relevance and credibility to the participant</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Objective based, enabling measurement of participant progress and competence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Difficulty of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Frequency of the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Appreciation of individual learning styles &amp; complexity of learning</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Cultural and market variances </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Stellantis recognized standards, e.g. Information Systems &amp; Services (IS&amp;S) requirements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Curricula structure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Target audience and population, maximizing completions and access</a:t>
            </a:r>
            <a:endParaRPr lang="fr-FR" sz="1200" kern="100" dirty="0">
              <a:latin typeface="Montserrat" pitchFamily="2" charset="0"/>
              <a:ea typeface="Calibri" panose="020F0502020204030204" pitchFamily="34" charset="0"/>
              <a:cs typeface="Calibri" panose="020F0502020204030204" pitchFamily="34" charset="0"/>
            </a:endParaRPr>
          </a:p>
          <a:p>
            <a:endParaRPr lang="fr-FR" sz="1200" dirty="0">
              <a:latin typeface="Montserrat" pitchFamily="2" charset="0"/>
              <a:cs typeface="Calibri" panose="020F0502020204030204" pitchFamily="34" charset="0"/>
            </a:endParaRPr>
          </a:p>
        </p:txBody>
      </p:sp>
      <p:sp>
        <p:nvSpPr>
          <p:cNvPr id="5" name="ZoneTexte 5">
            <a:extLst>
              <a:ext uri="{FF2B5EF4-FFF2-40B4-BE49-F238E27FC236}">
                <a16:creationId xmlns:a16="http://schemas.microsoft.com/office/drawing/2014/main" id="{B5DB59F6-069A-9A37-128D-8E16E6C69D13}"/>
              </a:ext>
            </a:extLst>
          </p:cNvPr>
          <p:cNvSpPr txBox="1"/>
          <p:nvPr/>
        </p:nvSpPr>
        <p:spPr>
          <a:xfrm>
            <a:off x="839416" y="3645024"/>
            <a:ext cx="9187606" cy="2888163"/>
          </a:xfrm>
          <a:prstGeom prst="rect">
            <a:avLst/>
          </a:prstGeom>
          <a:noFill/>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1200" kern="0" dirty="0">
                <a:effectLst/>
                <a:latin typeface="Montserrat" pitchFamily="2" charset="0"/>
                <a:ea typeface="Times New Roman" panose="02020603050405020304" pitchFamily="18" charset="0"/>
                <a:cs typeface="Calibri" panose="020F0502020204030204" pitchFamily="34" charset="0"/>
              </a:rPr>
              <a:t>The Development Process will be managed through the completion of the “</a:t>
            </a:r>
            <a:r>
              <a:rPr lang="en-US" sz="1200" b="1" kern="0" dirty="0">
                <a:effectLst/>
                <a:latin typeface="Montserrat" pitchFamily="2" charset="0"/>
                <a:ea typeface="Times New Roman" panose="02020603050405020304" pitchFamily="18" charset="0"/>
                <a:cs typeface="Calibri" panose="020F0502020204030204" pitchFamily="34" charset="0"/>
              </a:rPr>
              <a:t>Design Document</a:t>
            </a:r>
            <a:r>
              <a:rPr lang="en-US" sz="1200" kern="0" dirty="0">
                <a:effectLst/>
                <a:latin typeface="Montserrat" pitchFamily="2" charset="0"/>
                <a:ea typeface="Times New Roman" panose="02020603050405020304" pitchFamily="18" charset="0"/>
                <a:cs typeface="Calibri" panose="020F0502020204030204" pitchFamily="34" charset="0"/>
              </a:rPr>
              <a:t>” (DD)</a:t>
            </a:r>
            <a:r>
              <a:rPr lang="en-US" sz="1200" kern="0" dirty="0">
                <a:latin typeface="Montserrat" pitchFamily="2" charset="0"/>
                <a:ea typeface="Times New Roman" panose="02020603050405020304" pitchFamily="18" charset="0"/>
                <a:cs typeface="Calibri" panose="020F0502020204030204" pitchFamily="34" charset="0"/>
              </a:rPr>
              <a:t> </a:t>
            </a:r>
            <a:r>
              <a:rPr lang="en-US" sz="1200" kern="0" dirty="0">
                <a:effectLst/>
                <a:latin typeface="Montserrat" pitchFamily="2" charset="0"/>
                <a:ea typeface="Times New Roman" panose="02020603050405020304" pitchFamily="18" charset="0"/>
                <a:cs typeface="Calibri" panose="020F0502020204030204" pitchFamily="34" charset="0"/>
              </a:rPr>
              <a:t> by the Curriculum Managers </a:t>
            </a:r>
            <a:r>
              <a:rPr lang="en-US" sz="1200" b="1" kern="0" dirty="0">
                <a:effectLst/>
                <a:latin typeface="Montserrat" pitchFamily="2" charset="0"/>
                <a:ea typeface="Times New Roman" panose="02020603050405020304" pitchFamily="18" charset="0"/>
                <a:cs typeface="Calibri" panose="020F0502020204030204" pitchFamily="34" charset="0"/>
              </a:rPr>
              <a:t>prior to commencement of any Development project</a:t>
            </a:r>
            <a:r>
              <a:rPr lang="en-US" sz="1200" kern="0" dirty="0">
                <a:effectLst/>
                <a:latin typeface="Montserrat" pitchFamily="2" charset="0"/>
                <a:ea typeface="Times New Roman" panose="02020603050405020304" pitchFamily="18" charset="0"/>
                <a:cs typeface="Calibri" panose="020F0502020204030204" pitchFamily="34" charset="0"/>
              </a:rPr>
              <a:t>. It defines the content for the hand over between Curriculum Management and Development and is the basis for later steps in the process, especially, for the creation of the lesson specification. Three areas will require specific effort to determine the scope &amp; schedule of the training development project:</a:t>
            </a:r>
            <a:r>
              <a:rPr lang="en-US" sz="1200" kern="0" dirty="0">
                <a:latin typeface="Montserrat" pitchFamily="2" charset="0"/>
                <a:ea typeface="Times New Roman" panose="02020603050405020304" pitchFamily="18" charset="0"/>
                <a:cs typeface="Calibri" panose="020F0502020204030204" pitchFamily="34" charset="0"/>
              </a:rPr>
              <a:t> </a:t>
            </a:r>
            <a:endParaRPr lang="en-US" sz="1200" kern="0" dirty="0">
              <a:effectLst/>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600"/>
              </a:spcAft>
              <a:buFont typeface="Arial" panose="020B0604020202020204" pitchFamily="34" charset="0"/>
              <a:buChar char="•"/>
            </a:pPr>
            <a:r>
              <a:rPr lang="en-US" sz="1200" b="1" kern="0" dirty="0">
                <a:latin typeface="Montserrat" pitchFamily="2" charset="0"/>
                <a:ea typeface="Calibri"/>
                <a:cs typeface="Calibri" panose="020F0502020204030204" pitchFamily="34" charset="0"/>
              </a:rPr>
              <a:t>Course Objective</a:t>
            </a:r>
            <a:endParaRPr lang="fr-FR" sz="1200" b="1" kern="100" dirty="0">
              <a:effectLst/>
              <a:latin typeface="Montserrat" pitchFamily="2" charset="0"/>
              <a:ea typeface="Calibri"/>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Market and Language Definition</a:t>
            </a:r>
            <a:r>
              <a:rPr lang="en-US" sz="1200" b="1" kern="0" dirty="0">
                <a:latin typeface="Montserrat" pitchFamily="2" charset="0"/>
                <a:ea typeface="Times New Roman" panose="02020603050405020304" pitchFamily="18" charset="0"/>
                <a:cs typeface="Calibri" panose="020F0502020204030204" pitchFamily="34" charset="0"/>
              </a:rPr>
              <a:t>s</a:t>
            </a: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Core Content </a:t>
            </a:r>
            <a:r>
              <a:rPr lang="en-US" sz="1200" kern="0" dirty="0">
                <a:latin typeface="Montserrat" pitchFamily="2" charset="0"/>
                <a:ea typeface="Times New Roman" panose="02020603050405020304" pitchFamily="18" charset="0"/>
                <a:cs typeface="Calibri" panose="020F0502020204030204" pitchFamily="34" charset="0"/>
              </a:rPr>
              <a:t>(including what should be locally adapted by the country)</a:t>
            </a:r>
          </a:p>
          <a:p>
            <a:endParaRPr lang="en-US" sz="1200" b="0" dirty="0">
              <a:latin typeface="Montserrat" pitchFamily="2" charset="0"/>
              <a:cs typeface="Calibri" panose="020F0502020204030204" pitchFamily="34" charset="0"/>
            </a:endParaRPr>
          </a:p>
          <a:p>
            <a:r>
              <a:rPr lang="en-US" sz="1200" b="0" dirty="0">
                <a:latin typeface="Montserrat" pitchFamily="2" charset="0"/>
                <a:cs typeface="Calibri" panose="020F0502020204030204" pitchFamily="34" charset="0"/>
              </a:rPr>
              <a:t>All development need to start with a design document development and sign-off .</a:t>
            </a:r>
          </a:p>
          <a:p>
            <a:pPr marL="285750" indent="-285750">
              <a:lnSpc>
                <a:spcPct val="107000"/>
              </a:lnSpc>
              <a:spcAft>
                <a:spcPts val="800"/>
              </a:spcAft>
              <a:buFont typeface="Arial" panose="020B0604020202020204" pitchFamily="34" charset="0"/>
              <a:buChar char="•"/>
            </a:pP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sz="1200" b="1" kern="0" dirty="0">
              <a:latin typeface="Montserrat" pitchFamily="2" charset="0"/>
              <a:ea typeface="Times New Roman" panose="02020603050405020304" pitchFamily="18" charset="0"/>
              <a:cs typeface="Calibri" panose="020F0502020204030204" pitchFamily="34" charset="0"/>
            </a:endParaRPr>
          </a:p>
        </p:txBody>
      </p:sp>
      <p:grpSp>
        <p:nvGrpSpPr>
          <p:cNvPr id="6" name="Gruppo 5">
            <a:extLst>
              <a:ext uri="{FF2B5EF4-FFF2-40B4-BE49-F238E27FC236}">
                <a16:creationId xmlns:a16="http://schemas.microsoft.com/office/drawing/2014/main" id="{AD77A7F6-9B7D-F3A1-54BC-0A009FCBD778}"/>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105F0A3B-6558-2522-6F7A-08823D8DCC8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DC643C15-0054-B066-E730-2E8F2DD63E0B}"/>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F1E00D0E-F5A3-5105-94BA-6F3514A242D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6D9CFBE6-A91D-D40C-22DF-F673AE5BAA4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A60D2AD2-D1C5-40B5-B58F-486F1A1D4A6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B42F9BE5-AF08-6074-C667-3F60667A219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3" name="Segnaposto numero diapositiva 12">
            <a:extLst>
              <a:ext uri="{FF2B5EF4-FFF2-40B4-BE49-F238E27FC236}">
                <a16:creationId xmlns:a16="http://schemas.microsoft.com/office/drawing/2014/main" id="{C0A5023D-1617-0C33-5F15-9AB67C42056E}"/>
              </a:ext>
            </a:extLst>
          </p:cNvPr>
          <p:cNvSpPr>
            <a:spLocks noGrp="1"/>
          </p:cNvSpPr>
          <p:nvPr>
            <p:ph type="sldNum" sz="quarter" idx="4"/>
          </p:nvPr>
        </p:nvSpPr>
        <p:spPr/>
        <p:txBody>
          <a:bodyPr/>
          <a:lstStyle/>
          <a:p>
            <a:fld id="{3E92977B-B4C2-4A0D-A293-AFEDFB8002E3}" type="slidenum">
              <a:rPr lang="en-US" smtClean="0"/>
              <a:pPr/>
              <a:t>16</a:t>
            </a:fld>
            <a:endParaRPr lang="en-US"/>
          </a:p>
        </p:txBody>
      </p:sp>
    </p:spTree>
    <p:custDataLst>
      <p:tags r:id="rId1"/>
    </p:custDataLst>
    <p:extLst>
      <p:ext uri="{BB962C8B-B14F-4D97-AF65-F5344CB8AC3E}">
        <p14:creationId xmlns:p14="http://schemas.microsoft.com/office/powerpoint/2010/main" val="2088612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10589218" cy="2462213"/>
          </a:xfrm>
          <a:prstGeom prst="rect">
            <a:avLst/>
          </a:prstGeom>
          <a:noFill/>
        </p:spPr>
        <p:txBody>
          <a:bodyPr wrap="square" lIns="91440" tIns="45720" rIns="91440" bIns="45720" anchor="t">
            <a:spAutoFit/>
          </a:bodyPr>
          <a:lstStyle/>
          <a:p>
            <a:pPr marL="14288"/>
            <a:r>
              <a:rPr lang="en-US" sz="11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1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IBT is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face-to-face training</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in which theory and practice are combined.</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structure of an IBT Event has on average the following characteristics: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Duration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1 day (start in the morning, closing in the afternoon) or 2 days (from mid Day 1 to mid Day 2)</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Organization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40 to 60 pax/event split in groups of 10-15 participants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Modality</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Static (classroom) and Dynamic (Test Drive) workshops</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Contents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7 hours contents duration per Training day</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Language</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Master in English</a:t>
            </a:r>
          </a:p>
          <a:p>
            <a:pPr marL="0" marR="0" lvl="0" indent="0" algn="l" defTabSz="914400" rtl="0" eaLnBrk="1" fontAlgn="auto" latinLnBrk="0" hangingPunct="1">
              <a:spcBef>
                <a:spcPts val="0"/>
              </a:spcBef>
              <a:buClrTx/>
              <a:buSzTx/>
              <a:buFontTx/>
              <a:buNone/>
              <a:tabLst/>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agency will develop the Training contents organized in Workshops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material developed will be presented as a Standard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Leader’s Guide containing Trainers and Participants material.</a:t>
            </a:r>
            <a:endParaRPr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practicability of the training and its material will be verified in a Dry Run with Stellantis Central Representatives, resulting in the final English master sign-off.</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endParaRPr kumimoji="0" lang="en-US" sz="1100" b="0" i="0" u="none" strike="noStrike" kern="10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6" name="Rectangle 4">
            <a:extLst>
              <a:ext uri="{FF2B5EF4-FFF2-40B4-BE49-F238E27FC236}">
                <a16:creationId xmlns:a16="http://schemas.microsoft.com/office/drawing/2014/main" id="{536F8EBC-133C-7A26-6D5B-530877DDBB81}"/>
              </a:ext>
            </a:extLst>
          </p:cNvPr>
          <p:cNvSpPr/>
          <p:nvPr/>
        </p:nvSpPr>
        <p:spPr>
          <a:xfrm>
            <a:off x="609944" y="4501382"/>
            <a:ext cx="108866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LEADER’S GUIDE:</a:t>
            </a:r>
          </a:p>
          <a:p>
            <a:pPr marL="285750" indent="-285750">
              <a:buFont typeface="Arial" panose="020B0604020202020204" pitchFamily="34" charset="0"/>
              <a:buChar char="•"/>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Trainers' manual based on the participants handout with the instructions on:</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Classroom/s setup organization &amp; requirements</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Contents delivery for each part and how to run the appropriate exercises of every Workshop</a:t>
            </a:r>
          </a:p>
        </p:txBody>
      </p:sp>
      <p:sp>
        <p:nvSpPr>
          <p:cNvPr id="7" name="Rectangle 6">
            <a:extLst>
              <a:ext uri="{FF2B5EF4-FFF2-40B4-BE49-F238E27FC236}">
                <a16:creationId xmlns:a16="http://schemas.microsoft.com/office/drawing/2014/main" id="{314595F3-FCC7-EC7B-37ED-A94B2D37E926}"/>
              </a:ext>
            </a:extLst>
          </p:cNvPr>
          <p:cNvSpPr/>
          <p:nvPr/>
        </p:nvSpPr>
        <p:spPr>
          <a:xfrm>
            <a:off x="653521" y="5517232"/>
            <a:ext cx="9998016" cy="74656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WS CONTENT:</a:t>
            </a:r>
          </a:p>
          <a:p>
            <a:pPr marL="285750" indent="-285750">
              <a:buFont typeface="Arial" panose="020B0604020202020204" pitchFamily="34" charset="0"/>
              <a:buChar char="•"/>
              <a:defRPr/>
            </a:pPr>
            <a:r>
              <a:rPr kumimoji="0" lang="en-US" sz="1100" b="0" i="0" u="none" strike="noStrike" kern="0" cap="none" spc="0" normalizeH="0" baseline="0" dirty="0" err="1">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Powerpoint</a:t>
            </a: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 presentation slides include: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PPT Storyboard press with learning objectives and key training points organized in chapters/sections</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Worksheets with exercises / role play to be conducted by participants in support of the learning objective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Teaching notes for the Trainer/s</a:t>
            </a:r>
          </a:p>
        </p:txBody>
      </p:sp>
      <p:sp>
        <p:nvSpPr>
          <p:cNvPr id="8" name="Rectangle 1">
            <a:extLst>
              <a:ext uri="{FF2B5EF4-FFF2-40B4-BE49-F238E27FC236}">
                <a16:creationId xmlns:a16="http://schemas.microsoft.com/office/drawing/2014/main" id="{1FDB96A0-86BA-AAD4-A95F-253FE3B141C4}"/>
              </a:ext>
            </a:extLst>
          </p:cNvPr>
          <p:cNvSpPr/>
          <p:nvPr/>
        </p:nvSpPr>
        <p:spPr>
          <a:xfrm>
            <a:off x="672791" y="3825048"/>
            <a:ext cx="9920752" cy="523220"/>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IBT COURSE OUTLINE</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a:t>
            </a:r>
            <a:r>
              <a:rPr kumimoji="0" lang="en-US" sz="1100" b="0" i="0" u="none" strike="noStrike" kern="1200" cap="none" spc="0" normalizeH="0" baseline="0" dirty="0" err="1">
                <a:ln>
                  <a:noFill/>
                </a:ln>
                <a:solidFill>
                  <a:schemeClr val="tx1"/>
                </a:solidFill>
                <a:effectLst/>
                <a:uLnTx/>
                <a:uFillTx/>
                <a:latin typeface="Montserrat" pitchFamily="2" charset="0"/>
                <a:cs typeface="Calibri" panose="020F0502020204030204" pitchFamily="34" charset="0"/>
              </a:rPr>
              <a:t>StoryBoard</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It can be in Excel or PPT: </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Outline of the course/s (Workshops) included in the IBT session. The outline must include sequence, timing and resources necessary to deliver the IBT session</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C310607B-15E2-80A5-7D53-C98E8E85894D}"/>
              </a:ext>
            </a:extLst>
          </p:cNvPr>
          <p:cNvSpPr>
            <a:spLocks noGrp="1"/>
          </p:cNvSpPr>
          <p:nvPr>
            <p:ph type="sldNum" sz="quarter" idx="4"/>
          </p:nvPr>
        </p:nvSpPr>
        <p:spPr/>
        <p:txBody>
          <a:bodyPr/>
          <a:lstStyle/>
          <a:p>
            <a:fld id="{3E92977B-B4C2-4A0D-A293-AFEDFB8002E3}" type="slidenum">
              <a:rPr lang="en-US" smtClean="0"/>
              <a:pPr/>
              <a:t>17</a:t>
            </a:fld>
            <a:endParaRPr lang="en-US" dirty="0"/>
          </a:p>
        </p:txBody>
      </p:sp>
    </p:spTree>
    <p:custDataLst>
      <p:tags r:id="rId1"/>
    </p:custDataLst>
    <p:extLst>
      <p:ext uri="{BB962C8B-B14F-4D97-AF65-F5344CB8AC3E}">
        <p14:creationId xmlns:p14="http://schemas.microsoft.com/office/powerpoint/2010/main" val="96961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5613608" cy="646331"/>
          </a:xfrm>
          <a:prstGeom prst="rect">
            <a:avLst/>
          </a:prstGeom>
          <a:noFill/>
        </p:spPr>
        <p:txBody>
          <a:bodyPr wrap="square" lIns="91440" tIns="45720" rIns="91440" bIns="45720" anchor="t">
            <a:spAutoFit/>
          </a:bodyPr>
          <a:lstStyle/>
          <a:p>
            <a:pPr marL="14288"/>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2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9" name="Rectangle 1">
            <a:extLst>
              <a:ext uri="{FF2B5EF4-FFF2-40B4-BE49-F238E27FC236}">
                <a16:creationId xmlns:a16="http://schemas.microsoft.com/office/drawing/2014/main" id="{4FBD9DA4-7BBF-DAAB-E29B-18197B77E18B}"/>
              </a:ext>
            </a:extLst>
          </p:cNvPr>
          <p:cNvSpPr/>
          <p:nvPr/>
        </p:nvSpPr>
        <p:spPr>
          <a:xfrm>
            <a:off x="621276" y="1743468"/>
            <a:ext cx="10335325" cy="811057"/>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PARTICIPANT HANDOUT</a:t>
            </a:r>
            <a:r>
              <a:rPr kumimoji="0" lang="fr-FR" sz="1200" b="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Course workbook, fully scripted to support the learning objectives and key Training points with text, graphics, questions, necessary for the course completion</a:t>
            </a:r>
          </a:p>
        </p:txBody>
      </p:sp>
      <p:sp>
        <p:nvSpPr>
          <p:cNvPr id="10" name="Rectangle 4">
            <a:extLst>
              <a:ext uri="{FF2B5EF4-FFF2-40B4-BE49-F238E27FC236}">
                <a16:creationId xmlns:a16="http://schemas.microsoft.com/office/drawing/2014/main" id="{4DB9B5CB-8FA8-1FC5-DABC-4AE836937534}"/>
              </a:ext>
            </a:extLst>
          </p:cNvPr>
          <p:cNvSpPr/>
          <p:nvPr/>
        </p:nvSpPr>
        <p:spPr>
          <a:xfrm>
            <a:off x="617506" y="2532453"/>
            <a:ext cx="9925798" cy="1829583"/>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DYNAMIC WORKSHOP (TEST DRIVE): </a:t>
            </a:r>
          </a:p>
          <a:p>
            <a:pPr marL="266700" marR="0" lvl="0" indent="-260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chemeClr val="tx1"/>
                </a:solidFill>
                <a:latin typeface="Montserrat" pitchFamily="2" charset="0"/>
                <a:cs typeface="Calibri" panose="020F0502020204030204" pitchFamily="34" charset="0"/>
              </a:rPr>
              <a:t>Powerpoint</a:t>
            </a:r>
            <a:r>
              <a:rPr lang="en-US" sz="1200" dirty="0">
                <a:solidFill>
                  <a:schemeClr val="tx1"/>
                </a:solidFill>
                <a:latin typeface="Montserrat" pitchFamily="2" charset="0"/>
                <a:cs typeface="Calibri" panose="020F0502020204030204" pitchFamily="34" charset="0"/>
              </a:rPr>
              <a:t> Presentation slides including the following info:</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Test Drive set-up</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to include</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static analysis comparison</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Organization (Duration, N° pax, Vehicles types and n°, groups rotation,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Roads and test drive conditions (city, highway,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Other experiential activities during the TD (ex… Live Demo recharging)</a:t>
            </a:r>
          </a:p>
          <a:p>
            <a:pPr marL="1200150" marR="0" lvl="2"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11" name="Rectangle 6">
            <a:extLst>
              <a:ext uri="{FF2B5EF4-FFF2-40B4-BE49-F238E27FC236}">
                <a16:creationId xmlns:a16="http://schemas.microsoft.com/office/drawing/2014/main" id="{4FB3E735-5BB2-CBAD-3D3E-4ED31674E216}"/>
              </a:ext>
            </a:extLst>
          </p:cNvPr>
          <p:cNvSpPr/>
          <p:nvPr/>
        </p:nvSpPr>
        <p:spPr>
          <a:xfrm>
            <a:off x="606199" y="4149080"/>
            <a:ext cx="94633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82DA8798-8C29-F342-613B-17E72B34E65A}"/>
              </a:ext>
            </a:extLst>
          </p:cNvPr>
          <p:cNvSpPr>
            <a:spLocks noGrp="1"/>
          </p:cNvSpPr>
          <p:nvPr>
            <p:ph type="sldNum" sz="quarter" idx="4"/>
          </p:nvPr>
        </p:nvSpPr>
        <p:spPr/>
        <p:txBody>
          <a:bodyPr/>
          <a:lstStyle/>
          <a:p>
            <a:fld id="{3E92977B-B4C2-4A0D-A293-AFEDFB8002E3}" type="slidenum">
              <a:rPr lang="en-US" smtClean="0"/>
              <a:pPr/>
              <a:t>18</a:t>
            </a:fld>
            <a:endParaRPr lang="en-US"/>
          </a:p>
        </p:txBody>
      </p:sp>
    </p:spTree>
    <p:custDataLst>
      <p:tags r:id="rId1"/>
    </p:custDataLst>
    <p:extLst>
      <p:ext uri="{BB962C8B-B14F-4D97-AF65-F5344CB8AC3E}">
        <p14:creationId xmlns:p14="http://schemas.microsoft.com/office/powerpoint/2010/main" val="99939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597816" y="138339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F635E11F-149F-318F-9D49-81EB337E0D2B}"/>
              </a:ext>
            </a:extLst>
          </p:cNvPr>
          <p:cNvSpPr txBox="1"/>
          <p:nvPr/>
        </p:nvSpPr>
        <p:spPr>
          <a:xfrm>
            <a:off x="633184" y="1824213"/>
            <a:ext cx="11526496" cy="2590837"/>
          </a:xfrm>
          <a:prstGeom prst="rect">
            <a:avLst/>
          </a:prstGeom>
          <a:noFill/>
          <a:ln>
            <a:noFill/>
          </a:ln>
        </p:spPr>
        <p:txBody>
          <a:bodyPr wrap="square" lIns="91440" tIns="45720" rIns="91440" bIns="45720" anchor="t">
            <a:spAutoFit/>
          </a:bodyPr>
          <a:lstStyle/>
          <a:p>
            <a:pPr marL="17463">
              <a:lnSpc>
                <a:spcPct val="115000"/>
              </a:lnSpc>
              <a:spcAft>
                <a:spcPts val="600"/>
              </a:spcAft>
              <a:defRPr/>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2</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fr-FR" sz="1200" b="1" kern="0" cap="all" dirty="0">
                <a:solidFill>
                  <a:schemeClr val="tx1"/>
                </a:solidFill>
                <a:latin typeface="Montserrat" pitchFamily="2" charset="0"/>
                <a:cs typeface="Calibri" panose="020F0502020204030204" pitchFamily="34" charset="0"/>
              </a:rPr>
              <a:t>VCT VIRTUAL CLASS TRAINING </a:t>
            </a:r>
            <a:r>
              <a:rPr lang="en-US" sz="1200" b="1" kern="0" cap="all" dirty="0">
                <a:solidFill>
                  <a:schemeClr val="tx1"/>
                </a:solidFill>
                <a:latin typeface="Montserrat" pitchFamily="2" charset="0"/>
                <a:cs typeface="Calibri" panose="020F0502020204030204" pitchFamily="34" charset="0"/>
              </a:rPr>
              <a:t>(VCT)</a:t>
            </a:r>
          </a:p>
          <a:p>
            <a:pPr>
              <a:lnSpc>
                <a:spcPct val="107000"/>
              </a:lnSpc>
              <a:spcAft>
                <a:spcPts val="600"/>
              </a:spcAft>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Virtual Classroom Training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with participants and trainer communicating via the internet &amp; voice over IP.</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lnSpc>
                <a:spcPct val="107000"/>
              </a:lnSpc>
              <a:spcAft>
                <a:spcPts val="600"/>
              </a:spcAft>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VCT is an interactive module : </a:t>
            </a:r>
          </a:p>
          <a:p>
            <a:pPr>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Developed for a target group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+/- 20 participants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who are able to interact with the Instructor via voice and screen (maximum Class Size will be recommended at the design stage.). Each VCT Class consists of 3 distinct elements: </a:t>
            </a:r>
          </a:p>
          <a:p>
            <a:pPr marL="285750" indent="-285750">
              <a:buFont typeface="Arial" panose="020B0604020202020204" pitchFamily="34" charset="0"/>
              <a:buChar cha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Participant Logon (Technical Q &amp; A, introduction &amp; Welcome –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15 mins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 Content : Between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30</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to max of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60 mins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according the subjects &amp; Brand requirements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Wrap Up: Q &amp; A, Evaluations QUIZ of 10 to 15 questions –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t>
            </a:r>
          </a:p>
          <a:p>
            <a:pPr marR="0" lvl="0" algn="l" defTabSz="914400" rtl="0" eaLnBrk="1" fontAlgn="auto" latinLnBrk="0" hangingPunct="1">
              <a:spcBef>
                <a:spcPts val="0"/>
              </a:spcBef>
              <a:buClrTx/>
              <a:buSzTx/>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In terms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Deliverables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VCT is composed by:</a:t>
            </a:r>
            <a:endParaRPr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lang="en-US" sz="1200" kern="0" dirty="0">
              <a:solidFill>
                <a:schemeClr val="tx1"/>
              </a:solidFill>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lnSpc>
                <a:spcPct val="107000"/>
              </a:lnSpc>
              <a:spcBef>
                <a:spcPts val="0"/>
              </a:spcBef>
              <a:spcAft>
                <a:spcPts val="600"/>
              </a:spcAft>
              <a:buClrTx/>
              <a:buSzTx/>
              <a:buFontTx/>
              <a:buNone/>
              <a:tabLst/>
              <a:defRPr/>
            </a:pPr>
            <a:endParaRPr kumimoji="0" lang="fr-FR" sz="1200" b="0" i="0" u="none" strike="noStrike" kern="10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6" name="Rectangle 10">
            <a:extLst>
              <a:ext uri="{FF2B5EF4-FFF2-40B4-BE49-F238E27FC236}">
                <a16:creationId xmlns:a16="http://schemas.microsoft.com/office/drawing/2014/main" id="{64AFC22C-D134-A98E-048B-2BCC4991A0E2}"/>
              </a:ext>
            </a:extLst>
          </p:cNvPr>
          <p:cNvSpPr/>
          <p:nvPr/>
        </p:nvSpPr>
        <p:spPr>
          <a:xfrm>
            <a:off x="663220" y="4630014"/>
            <a:ext cx="10818298" cy="383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a:solidFill>
                  <a:schemeClr val="tx1"/>
                </a:solidFill>
                <a:latin typeface="Montserrat" pitchFamily="2" charset="0"/>
                <a:cs typeface="Calibri" panose="020F0502020204030204" pitchFamily="34" charset="0"/>
              </a:rPr>
              <a:t>Trainer Guide </a:t>
            </a:r>
            <a:r>
              <a:rPr lang="fr-FR" sz="1200" dirty="0">
                <a:solidFill>
                  <a:schemeClr val="tx1"/>
                </a:solidFill>
                <a:latin typeface="Montserrat" pitchFamily="2" charset="0"/>
                <a:cs typeface="Calibri" panose="020F0502020204030204" pitchFamily="34" charset="0"/>
              </a:rPr>
              <a:t>(PPT notes) </a:t>
            </a:r>
            <a:r>
              <a:rPr lang="fr-FR" sz="1200" b="1" dirty="0">
                <a:solidFill>
                  <a:schemeClr val="tx1"/>
                </a:solidFill>
                <a:latin typeface="Montserrat" pitchFamily="2" charset="0"/>
                <a:cs typeface="Calibri" panose="020F0502020204030204" pitchFamily="34" charset="0"/>
              </a:rPr>
              <a:t>to support the Trainer</a:t>
            </a:r>
            <a:r>
              <a:rPr lang="fr-FR" sz="1200" dirty="0">
                <a:solidFill>
                  <a:schemeClr val="tx1"/>
                </a:solidFill>
                <a:latin typeface="Montserrat" pitchFamily="2" charset="0"/>
                <a:cs typeface="Calibri" panose="020F0502020204030204" pitchFamily="34" charset="0"/>
              </a:rPr>
              <a:t>.</a:t>
            </a:r>
          </a:p>
        </p:txBody>
      </p:sp>
      <p:sp>
        <p:nvSpPr>
          <p:cNvPr id="7" name="Rectangle 1">
            <a:extLst>
              <a:ext uri="{FF2B5EF4-FFF2-40B4-BE49-F238E27FC236}">
                <a16:creationId xmlns:a16="http://schemas.microsoft.com/office/drawing/2014/main" id="{801646BF-DE98-FE8B-FF30-16C5B61A8A1C}"/>
              </a:ext>
            </a:extLst>
          </p:cNvPr>
          <p:cNvSpPr/>
          <p:nvPr/>
        </p:nvSpPr>
        <p:spPr>
          <a:xfrm>
            <a:off x="633184" y="5151697"/>
            <a:ext cx="10818298" cy="58094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 </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articulate</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&amp; Micro-</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learning</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version):</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8" name="Rectangle 9">
            <a:extLst>
              <a:ext uri="{FF2B5EF4-FFF2-40B4-BE49-F238E27FC236}">
                <a16:creationId xmlns:a16="http://schemas.microsoft.com/office/drawing/2014/main" id="{41ADC6CB-67A0-1BCE-5486-FF35C489DFD4}"/>
              </a:ext>
            </a:extLst>
          </p:cNvPr>
          <p:cNvSpPr/>
          <p:nvPr/>
        </p:nvSpPr>
        <p:spPr>
          <a:xfrm>
            <a:off x="693351" y="3861048"/>
            <a:ext cx="10818299" cy="7864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err="1">
                <a:solidFill>
                  <a:schemeClr val="tx1"/>
                </a:solidFill>
                <a:latin typeface="Montserrat" pitchFamily="2" charset="0"/>
                <a:cs typeface="Calibri" panose="020F0502020204030204" pitchFamily="34" charset="0"/>
              </a:rPr>
              <a:t>Ppt</a:t>
            </a:r>
            <a:r>
              <a:rPr lang="fr-FR" sz="1200" b="1" dirty="0">
                <a:solidFill>
                  <a:schemeClr val="tx1"/>
                </a:solidFill>
                <a:latin typeface="Montserrat" pitchFamily="2" charset="0"/>
                <a:cs typeface="Calibri" panose="020F0502020204030204" pitchFamily="34" charset="0"/>
              </a:rPr>
              <a:t> content </a:t>
            </a:r>
            <a:r>
              <a:rPr lang="fr-FR" sz="1200" b="1" dirty="0" err="1">
                <a:solidFill>
                  <a:schemeClr val="tx1"/>
                </a:solidFill>
                <a:latin typeface="Montserrat" pitchFamily="2" charset="0"/>
                <a:cs typeface="Calibri" panose="020F0502020204030204" pitchFamily="34" charset="0"/>
              </a:rPr>
              <a:t>with</a:t>
            </a:r>
            <a:r>
              <a:rPr lang="fr-FR" sz="1200" b="1" dirty="0">
                <a:solidFill>
                  <a:schemeClr val="tx1"/>
                </a:solidFill>
                <a:latin typeface="Montserrat" pitchFamily="2" charset="0"/>
                <a:cs typeface="Calibri" panose="020F0502020204030204" pitchFamily="34" charset="0"/>
              </a:rPr>
              <a:t> animation </a:t>
            </a:r>
            <a:r>
              <a:rPr lang="fr-FR" sz="1200" dirty="0" err="1">
                <a:solidFill>
                  <a:schemeClr val="tx1"/>
                </a:solidFill>
                <a:latin typeface="Montserrat" pitchFamily="2" charset="0"/>
                <a:cs typeface="Calibri" panose="020F0502020204030204" pitchFamily="34" charset="0"/>
              </a:rPr>
              <a:t>dedicated</a:t>
            </a:r>
            <a:r>
              <a:rPr lang="fr-FR" sz="1200" dirty="0">
                <a:solidFill>
                  <a:schemeClr val="tx1"/>
                </a:solidFill>
                <a:latin typeface="Montserrat" pitchFamily="2" charset="0"/>
                <a:cs typeface="Calibri" panose="020F0502020204030204" pitchFamily="34" charset="0"/>
              </a:rPr>
              <a:t> to the </a:t>
            </a:r>
            <a:r>
              <a:rPr lang="fr-FR" sz="1200" b="1" dirty="0" err="1">
                <a:solidFill>
                  <a:schemeClr val="tx1"/>
                </a:solidFill>
                <a:latin typeface="Montserrat" pitchFamily="2" charset="0"/>
                <a:cs typeface="Calibri" panose="020F0502020204030204" pitchFamily="34" charset="0"/>
              </a:rPr>
              <a:t>Trainees</a:t>
            </a:r>
            <a:r>
              <a:rPr lang="fr-FR" sz="1200" dirty="0">
                <a:solidFill>
                  <a:schemeClr val="tx1"/>
                </a:solidFill>
                <a:latin typeface="Montserrat" pitchFamily="2" charset="0"/>
                <a:cs typeface="Calibri" panose="020F0502020204030204" pitchFamily="34" charset="0"/>
              </a:rPr>
              <a:t>.</a:t>
            </a:r>
          </a:p>
          <a:p>
            <a:r>
              <a:rPr lang="fr-FR" sz="1200" dirty="0">
                <a:solidFill>
                  <a:schemeClr val="tx1"/>
                </a:solidFill>
                <a:latin typeface="Montserrat" pitchFamily="2" charset="0"/>
                <a:cs typeface="Calibri" panose="020F0502020204030204" pitchFamily="34" charset="0"/>
              </a:rPr>
              <a:t>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Remark: The number of slides is directly connected to the level of interactivity of the VCT session. Less slides will be required in case of complex animation or video sequences.</a:t>
            </a:r>
          </a:p>
        </p:txBody>
      </p:sp>
      <p:sp>
        <p:nvSpPr>
          <p:cNvPr id="4" name="Google Shape;96;p18">
            <a:extLst>
              <a:ext uri="{FF2B5EF4-FFF2-40B4-BE49-F238E27FC236}">
                <a16:creationId xmlns:a16="http://schemas.microsoft.com/office/drawing/2014/main" id="{73120B7A-72EE-DE60-BFC5-7910BA8DD34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5097675-ED9D-63C5-E871-88D802E2E06A}"/>
              </a:ext>
            </a:extLst>
          </p:cNvPr>
          <p:cNvGrpSpPr/>
          <p:nvPr/>
        </p:nvGrpSpPr>
        <p:grpSpPr>
          <a:xfrm>
            <a:off x="312500" y="281772"/>
            <a:ext cx="266413" cy="266908"/>
            <a:chOff x="1143287" y="199272"/>
            <a:chExt cx="266413" cy="266908"/>
          </a:xfrm>
        </p:grpSpPr>
        <p:sp>
          <p:nvSpPr>
            <p:cNvPr id="10" name="Rettangolo 9">
              <a:extLst>
                <a:ext uri="{FF2B5EF4-FFF2-40B4-BE49-F238E27FC236}">
                  <a16:creationId xmlns:a16="http://schemas.microsoft.com/office/drawing/2014/main" id="{500EF304-49DB-32A8-A534-BC86AE86D424}"/>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1" name="Gruppo 10">
              <a:extLst>
                <a:ext uri="{FF2B5EF4-FFF2-40B4-BE49-F238E27FC236}">
                  <a16:creationId xmlns:a16="http://schemas.microsoft.com/office/drawing/2014/main" id="{CB93D70A-792F-D73B-3E4A-F9F8FF4C17EC}"/>
                </a:ext>
              </a:extLst>
            </p:cNvPr>
            <p:cNvGrpSpPr/>
            <p:nvPr/>
          </p:nvGrpSpPr>
          <p:grpSpPr>
            <a:xfrm>
              <a:off x="1176336" y="226533"/>
              <a:ext cx="233242" cy="233047"/>
              <a:chOff x="2349500" y="-200024"/>
              <a:chExt cx="8019956" cy="8013258"/>
            </a:xfrm>
            <a:solidFill>
              <a:schemeClr val="bg1"/>
            </a:solidFill>
          </p:grpSpPr>
          <p:sp>
            <p:nvSpPr>
              <p:cNvPr id="12" name="Rombo 11">
                <a:extLst>
                  <a:ext uri="{FF2B5EF4-FFF2-40B4-BE49-F238E27FC236}">
                    <a16:creationId xmlns:a16="http://schemas.microsoft.com/office/drawing/2014/main" id="{FAFB74F8-172A-B9F1-2091-18B993006EFB}"/>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igura a mano libera: forma 12">
                <a:extLst>
                  <a:ext uri="{FF2B5EF4-FFF2-40B4-BE49-F238E27FC236}">
                    <a16:creationId xmlns:a16="http://schemas.microsoft.com/office/drawing/2014/main" id="{8C17ECFC-F6CF-A73C-9FF2-AA7A63067C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CB1EFB94-D992-16D5-B033-071B09B1121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18349DE1-8400-B6FB-3CC0-78458C914FF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E061AF48-A661-4241-B9A8-E7D524DF7679}"/>
              </a:ext>
            </a:extLst>
          </p:cNvPr>
          <p:cNvSpPr>
            <a:spLocks noGrp="1"/>
          </p:cNvSpPr>
          <p:nvPr>
            <p:ph type="sldNum" sz="quarter" idx="4"/>
          </p:nvPr>
        </p:nvSpPr>
        <p:spPr/>
        <p:txBody>
          <a:bodyPr/>
          <a:lstStyle/>
          <a:p>
            <a:fld id="{3E92977B-B4C2-4A0D-A293-AFEDFB8002E3}" type="slidenum">
              <a:rPr lang="en-US" smtClean="0"/>
              <a:pPr/>
              <a:t>19</a:t>
            </a:fld>
            <a:endParaRPr lang="en-US"/>
          </a:p>
        </p:txBody>
      </p:sp>
    </p:spTree>
    <p:custDataLst>
      <p:tags r:id="rId1"/>
    </p:custDataLst>
    <p:extLst>
      <p:ext uri="{BB962C8B-B14F-4D97-AF65-F5344CB8AC3E}">
        <p14:creationId xmlns:p14="http://schemas.microsoft.com/office/powerpoint/2010/main" val="29954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p:nvPr/>
        </p:nvSpPr>
        <p:spPr>
          <a:xfrm>
            <a:off x="551384" y="1196752"/>
            <a:ext cx="11017224" cy="4176464"/>
          </a:xfrm>
          <a:prstGeom prst="rect">
            <a:avLst/>
          </a:prstGeom>
          <a:noFill/>
          <a:ln>
            <a:noFill/>
          </a:ln>
        </p:spPr>
        <p:txBody>
          <a:bodyPr spcFirstLastPara="1" wrap="square" lIns="91425" tIns="45700" rIns="91425" bIns="45700" anchor="t" anchorCtr="0">
            <a:noAutofit/>
          </a:bodyPr>
          <a:lstStyle/>
          <a:p>
            <a:pPr lvl="0">
              <a:lnSpc>
                <a:spcPct val="115000"/>
              </a:lnSpc>
              <a:buClr>
                <a:schemeClr val="dk1"/>
              </a:buClr>
              <a:buSzPts val="1100"/>
            </a:pPr>
            <a:r>
              <a:rPr lang="en-US" dirty="0">
                <a:latin typeface="Montserrat" panose="02000505000000020004" pitchFamily="2" charset="0"/>
                <a:ea typeface="Calibri" panose="020F0502020204030204" pitchFamily="34" charset="0"/>
                <a:cs typeface="Calibri" panose="020F0502020204030204" pitchFamily="34" charset="0"/>
              </a:rPr>
              <a:t>We thank you for the technical approval </a:t>
            </a:r>
            <a:r>
              <a:rPr lang="en-GB" dirty="0">
                <a:latin typeface="Montserrat" panose="02000505000000020004" pitchFamily="2" charset="0"/>
                <a:ea typeface="Calibri" panose="020F0502020204030204" pitchFamily="34" charset="0"/>
                <a:cs typeface="Calibri" panose="020F0502020204030204" pitchFamily="34" charset="0"/>
              </a:rPr>
              <a:t>by our Technical Dept and we send you our final best offer </a:t>
            </a:r>
            <a:r>
              <a:rPr lang="en-US" dirty="0">
                <a:latin typeface="Montserrat" panose="02000505000000020004" pitchFamily="2" charset="0"/>
                <a:ea typeface="Calibri" panose="020F0502020204030204" pitchFamily="34" charset="0"/>
                <a:cs typeface="Calibri" panose="020F0502020204030204" pitchFamily="34" charset="0"/>
              </a:rPr>
              <a:t>for the Product Training Tender</a:t>
            </a:r>
            <a:r>
              <a:rPr lang="en-GB" dirty="0">
                <a:latin typeface="Montserrat" panose="02000505000000020004" pitchFamily="2" charset="0"/>
                <a:ea typeface="Calibri" panose="020F0502020204030204" pitchFamily="34" charset="0"/>
                <a:cs typeface="Calibri" panose="020F0502020204030204" pitchFamily="34" charset="0"/>
              </a:rPr>
              <a:t>.</a:t>
            </a:r>
          </a:p>
          <a:p>
            <a:pPr lvl="0">
              <a:lnSpc>
                <a:spcPct val="115000"/>
              </a:lnSpc>
              <a:buClr>
                <a:schemeClr val="dk1"/>
              </a:buClr>
              <a:buSzPts val="1100"/>
            </a:pPr>
            <a:endParaRPr lang="en-US" dirty="0">
              <a:latin typeface="Montserrat" panose="02000505000000020004" pitchFamily="2" charset="0"/>
              <a:ea typeface="Calibri" panose="020F0502020204030204" pitchFamily="34" charset="0"/>
              <a:cs typeface="Calibri" panose="020F0502020204030204" pitchFamily="34" charset="0"/>
            </a:endParaRPr>
          </a:p>
          <a:p>
            <a:pPr lvl="0">
              <a:lnSpc>
                <a:spcPct val="115000"/>
              </a:lnSpc>
              <a:buClr>
                <a:schemeClr val="dk1"/>
              </a:buClr>
              <a:buSzPts val="1100"/>
            </a:pPr>
            <a:r>
              <a:rPr lang="en-US" dirty="0" err="1">
                <a:latin typeface="Montserrat" panose="02000505000000020004" pitchFamily="2" charset="0"/>
                <a:ea typeface="Calibri" panose="020F0502020204030204" pitchFamily="34" charset="0"/>
                <a:cs typeface="Calibri" panose="020F0502020204030204" pitchFamily="34" charset="0"/>
              </a:rPr>
              <a:t>Koinè</a:t>
            </a:r>
            <a:r>
              <a:rPr lang="en-US" dirty="0">
                <a:latin typeface="Montserrat" panose="02000505000000020004" pitchFamily="2" charset="0"/>
                <a:ea typeface="Calibri" panose="020F0502020204030204" pitchFamily="34" charset="0"/>
                <a:cs typeface="Calibri" panose="020F0502020204030204" pitchFamily="34" charset="0"/>
              </a:rPr>
              <a:t> offers a </a:t>
            </a:r>
            <a:r>
              <a:rPr lang="en-US" sz="2000" b="1" dirty="0">
                <a:solidFill>
                  <a:srgbClr val="F00980"/>
                </a:solidFill>
                <a:latin typeface="Montserrat" panose="02000505000000020004" pitchFamily="2" charset="0"/>
              </a:rPr>
              <a:t>KOINÈ SERVICE department in TURIN </a:t>
            </a:r>
            <a:r>
              <a:rPr lang="en-US" dirty="0">
                <a:latin typeface="Montserrat" panose="02000505000000020004" pitchFamily="2" charset="0"/>
                <a:ea typeface="Calibri" panose="020F0502020204030204" pitchFamily="34" charset="0"/>
                <a:cs typeface="Calibri" panose="020F0502020204030204" pitchFamily="34" charset="0"/>
              </a:rPr>
              <a:t>to meet Stellantis needs related to central management and development of all Sales Retailer product Training deliverables for the </a:t>
            </a:r>
            <a:r>
              <a:rPr lang="en-US" sz="2000" b="1" dirty="0">
                <a:solidFill>
                  <a:srgbClr val="F00980"/>
                </a:solidFill>
                <a:latin typeface="Montserrat" panose="02000505000000020004" pitchFamily="2" charset="0"/>
              </a:rPr>
              <a:t>FCA brands </a:t>
            </a:r>
            <a:r>
              <a:rPr lang="en-US" b="1" dirty="0">
                <a:latin typeface="Montserrat" panose="02000505000000020004" pitchFamily="2" charset="0"/>
                <a:ea typeface="Calibri" panose="020F0502020204030204" pitchFamily="34" charset="0"/>
                <a:cs typeface="Calibri" panose="020F0502020204030204" pitchFamily="34" charset="0"/>
              </a:rPr>
              <a:t>(Fiat - Abarth - Jeep (outside of NA) - Lancia - Alfa-Romeo - Fiat Professional).</a:t>
            </a:r>
          </a:p>
          <a:p>
            <a:pPr>
              <a:lnSpc>
                <a:spcPct val="115000"/>
              </a:lnSpc>
              <a:buClr>
                <a:schemeClr val="dk1"/>
              </a:buClr>
              <a:buSzPts val="1100"/>
            </a:pPr>
            <a:endParaRPr lang="fr-FR" b="1" dirty="0">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r>
              <a:rPr lang="fr-FR" sz="1600" b="1" dirty="0">
                <a:latin typeface="Montserrat" panose="02000505000000020004" pitchFamily="2" charset="0"/>
                <a:ea typeface="Calibri" panose="020F0502020204030204" pitchFamily="34" charset="0"/>
                <a:cs typeface="Calibri" panose="020F0502020204030204" pitchFamily="34" charset="0"/>
              </a:rPr>
              <a:t>This </a:t>
            </a:r>
            <a:r>
              <a:rPr lang="fr-FR" sz="1600" b="1" dirty="0" err="1">
                <a:latin typeface="Montserrat" panose="02000505000000020004" pitchFamily="2" charset="0"/>
                <a:ea typeface="Calibri" panose="020F0502020204030204" pitchFamily="34" charset="0"/>
                <a:cs typeface="Calibri" panose="020F0502020204030204" pitchFamily="34" charset="0"/>
              </a:rPr>
              <a:t>offer</a:t>
            </a:r>
            <a:r>
              <a:rPr lang="fr-FR" sz="1600" b="1" dirty="0">
                <a:latin typeface="Montserrat" panose="02000505000000020004" pitchFamily="2" charset="0"/>
                <a:ea typeface="Calibri" panose="020F0502020204030204" pitchFamily="34" charset="0"/>
                <a:cs typeface="Calibri" panose="020F0502020204030204" pitchFamily="34" charset="0"/>
              </a:rPr>
              <a:t> </a:t>
            </a:r>
            <a:r>
              <a:rPr lang="fr-FR" sz="1600" b="1" dirty="0" err="1">
                <a:latin typeface="Montserrat" panose="02000505000000020004" pitchFamily="2" charset="0"/>
                <a:ea typeface="Calibri" panose="020F0502020204030204" pitchFamily="34" charset="0"/>
                <a:cs typeface="Calibri" panose="020F0502020204030204" pitchFamily="34" charset="0"/>
              </a:rPr>
              <a:t>is</a:t>
            </a:r>
            <a:r>
              <a:rPr lang="fr-FR" sz="1600" b="1" dirty="0">
                <a:latin typeface="Montserrat" panose="02000505000000020004" pitchFamily="2" charset="0"/>
                <a:ea typeface="Calibri" panose="020F0502020204030204" pitchFamily="34" charset="0"/>
                <a:cs typeface="Calibri" panose="020F0502020204030204" pitchFamily="34" charset="0"/>
              </a:rPr>
              <a:t> </a:t>
            </a:r>
            <a:r>
              <a:rPr lang="fr-FR" sz="1600" b="1" dirty="0" err="1">
                <a:latin typeface="Montserrat" panose="02000505000000020004" pitchFamily="2" charset="0"/>
                <a:ea typeface="Calibri" panose="020F0502020204030204" pitchFamily="34" charset="0"/>
                <a:cs typeface="Calibri" panose="020F0502020204030204" pitchFamily="34" charset="0"/>
              </a:rPr>
              <a:t>intended</a:t>
            </a:r>
            <a:r>
              <a:rPr lang="fr-FR" sz="1600" b="1" dirty="0">
                <a:latin typeface="Montserrat" panose="02000505000000020004" pitchFamily="2" charset="0"/>
                <a:ea typeface="Calibri" panose="020F0502020204030204" pitchFamily="34" charset="0"/>
                <a:cs typeface="Calibri" panose="020F0502020204030204" pitchFamily="34" charset="0"/>
              </a:rPr>
              <a:t> for the management and </a:t>
            </a:r>
            <a:r>
              <a:rPr lang="fr-FR" sz="1600" b="1" dirty="0" err="1">
                <a:latin typeface="Montserrat" panose="02000505000000020004" pitchFamily="2" charset="0"/>
                <a:ea typeface="Calibri" panose="020F0502020204030204" pitchFamily="34" charset="0"/>
                <a:cs typeface="Calibri" panose="020F0502020204030204" pitchFamily="34" charset="0"/>
              </a:rPr>
              <a:t>development</a:t>
            </a:r>
            <a:r>
              <a:rPr lang="fr-FR" sz="1600" b="1" dirty="0">
                <a:latin typeface="Montserrat" panose="02000505000000020004" pitchFamily="2" charset="0"/>
                <a:ea typeface="Calibri" panose="020F0502020204030204" pitchFamily="34" charset="0"/>
                <a:cs typeface="Calibri" panose="020F0502020204030204" pitchFamily="34" charset="0"/>
              </a:rPr>
              <a:t> of </a:t>
            </a:r>
            <a:r>
              <a:rPr lang="fr-FR" sz="2000" b="1" dirty="0">
                <a:solidFill>
                  <a:srgbClr val="F00980"/>
                </a:solidFill>
                <a:latin typeface="Montserrat" panose="02000505000000020004" pitchFamily="2" charset="0"/>
              </a:rPr>
              <a:t>EX-F + 50% of the volume </a:t>
            </a:r>
            <a:r>
              <a:rPr lang="fr-FR" sz="2000" b="1" dirty="0" err="1">
                <a:solidFill>
                  <a:srgbClr val="F00980"/>
                </a:solidFill>
                <a:latin typeface="Montserrat" panose="02000505000000020004" pitchFamily="2" charset="0"/>
              </a:rPr>
              <a:t>planned</a:t>
            </a:r>
            <a:r>
              <a:rPr lang="fr-FR" sz="2000" b="1" dirty="0">
                <a:solidFill>
                  <a:srgbClr val="F00980"/>
                </a:solidFill>
                <a:latin typeface="Montserrat" panose="02000505000000020004" pitchFamily="2" charset="0"/>
              </a:rPr>
              <a:t> for transversal training</a:t>
            </a:r>
            <a:r>
              <a:rPr lang="en-US" sz="1600" b="1" dirty="0">
                <a:latin typeface="Montserrat" panose="02000505000000020004" pitchFamily="2" charset="0"/>
                <a:ea typeface="Calibri" panose="020F0502020204030204" pitchFamily="34" charset="0"/>
                <a:cs typeface="Calibri" panose="020F0502020204030204" pitchFamily="34" charset="0"/>
              </a:rPr>
              <a:t>.</a:t>
            </a:r>
          </a:p>
          <a:p>
            <a:pPr>
              <a:lnSpc>
                <a:spcPct val="115000"/>
              </a:lnSpc>
              <a:buClr>
                <a:schemeClr val="dk1"/>
              </a:buClr>
              <a:buSzPts val="1100"/>
            </a:pPr>
            <a:endParaRPr lang="en-US" sz="1600" b="1" dirty="0">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sz="1600" b="1" dirty="0">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b="1" dirty="0">
              <a:latin typeface="Montserrat" panose="02000505000000020004" pitchFamily="2" charset="0"/>
              <a:ea typeface="Calibri" panose="020F0502020204030204" pitchFamily="34" charset="0"/>
              <a:cs typeface="Calibri" panose="020F0502020204030204" pitchFamily="34" charset="0"/>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Montserrat" panose="02000505000000020004" pitchFamily="2" charset="0"/>
              <a:ea typeface="Calibri" panose="020F0502020204030204" pitchFamily="34" charset="0"/>
              <a:cs typeface="Calibri" panose="020F0502020204030204" pitchFamily="34" charset="0"/>
              <a:sym typeface="Montserrat"/>
            </a:endParaRPr>
          </a:p>
        </p:txBody>
      </p:sp>
      <p:grpSp>
        <p:nvGrpSpPr>
          <p:cNvPr id="2" name="Gruppo 1">
            <a:extLst>
              <a:ext uri="{FF2B5EF4-FFF2-40B4-BE49-F238E27FC236}">
                <a16:creationId xmlns:a16="http://schemas.microsoft.com/office/drawing/2014/main" id="{D46AEF02-9E4F-62A3-2242-C2733AD67B97}"/>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00EBC15B-43A3-CB2D-B3C6-5EC4C4CEEE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5" name="Gruppo 4">
              <a:extLst>
                <a:ext uri="{FF2B5EF4-FFF2-40B4-BE49-F238E27FC236}">
                  <a16:creationId xmlns:a16="http://schemas.microsoft.com/office/drawing/2014/main" id="{2EDDDAE4-DECC-502C-C21A-53064F5DE5D0}"/>
                </a:ext>
              </a:extLst>
            </p:cNvPr>
            <p:cNvGrpSpPr/>
            <p:nvPr/>
          </p:nvGrpSpPr>
          <p:grpSpPr>
            <a:xfrm>
              <a:off x="1176336" y="226533"/>
              <a:ext cx="233242" cy="233047"/>
              <a:chOff x="2349500" y="-200024"/>
              <a:chExt cx="8019956" cy="8013258"/>
            </a:xfrm>
            <a:solidFill>
              <a:schemeClr val="bg1"/>
            </a:solidFill>
          </p:grpSpPr>
          <p:sp>
            <p:nvSpPr>
              <p:cNvPr id="6" name="Rombo 5">
                <a:extLst>
                  <a:ext uri="{FF2B5EF4-FFF2-40B4-BE49-F238E27FC236}">
                    <a16:creationId xmlns:a16="http://schemas.microsoft.com/office/drawing/2014/main" id="{B97E00CC-4BB9-A0E5-371C-83F211767650}"/>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forma 6">
                <a:extLst>
                  <a:ext uri="{FF2B5EF4-FFF2-40B4-BE49-F238E27FC236}">
                    <a16:creationId xmlns:a16="http://schemas.microsoft.com/office/drawing/2014/main" id="{154F325E-DFE7-E9F9-5900-E93C247D6A2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B27D107A-EBEB-ABFF-2884-854AB38983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 name="Rettangolo 2">
            <a:extLst>
              <a:ext uri="{FF2B5EF4-FFF2-40B4-BE49-F238E27FC236}">
                <a16:creationId xmlns:a16="http://schemas.microsoft.com/office/drawing/2014/main" id="{B4AD71BA-4F24-B381-21D9-32D37D01E94D}"/>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9" name="Segnaposto numero diapositiva 8">
            <a:extLst>
              <a:ext uri="{FF2B5EF4-FFF2-40B4-BE49-F238E27FC236}">
                <a16:creationId xmlns:a16="http://schemas.microsoft.com/office/drawing/2014/main" id="{627D1684-6485-A5DA-9DF0-2B9F1207D4ED}"/>
              </a:ext>
            </a:extLst>
          </p:cNvPr>
          <p:cNvSpPr>
            <a:spLocks noGrp="1"/>
          </p:cNvSpPr>
          <p:nvPr>
            <p:ph type="sldNum" sz="quarter" idx="4"/>
          </p:nvPr>
        </p:nvSpPr>
        <p:spPr/>
        <p:txBody>
          <a:bodyPr/>
          <a:lstStyle/>
          <a:p>
            <a:fld id="{3E92977B-B4C2-4A0D-A293-AFEDFB8002E3}" type="slidenum">
              <a:rPr lang="en-US" smtClean="0"/>
              <a:pPr/>
              <a:t>2</a:t>
            </a:fld>
            <a:endParaRPr lang="en-US"/>
          </a:p>
        </p:txBody>
      </p:sp>
    </p:spTree>
    <p:custDataLst>
      <p:tags r:id="rId1"/>
    </p:custDataLst>
    <p:extLst>
      <p:ext uri="{BB962C8B-B14F-4D97-AF65-F5344CB8AC3E}">
        <p14:creationId xmlns:p14="http://schemas.microsoft.com/office/powerpoint/2010/main" val="102660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504867" y="1373326"/>
            <a:ext cx="6100996" cy="461665"/>
          </a:xfrm>
          <a:prstGeom prst="rect">
            <a:avLst/>
          </a:prstGeom>
          <a:noFill/>
        </p:spPr>
        <p:txBody>
          <a:bodyPr wrap="square">
            <a:spAutoFit/>
          </a:bodyPr>
          <a:lstStyle>
            <a:defPPr marR="0" lvl="0" algn="l" rtl="0">
              <a:lnSpc>
                <a:spcPct val="100000"/>
              </a:lnSpc>
              <a:spcBef>
                <a:spcPts val="0"/>
              </a:spcBef>
              <a:spcAft>
                <a:spcPts val="0"/>
              </a:spcAft>
            </a:defPPr>
            <a:lvl1pPr>
              <a:defRPr b="1">
                <a:solidFill>
                  <a:srgbClr val="F00480"/>
                </a:solidFill>
                <a:latin typeface="Montserrat" pitchFamily="2" charset="0"/>
              </a:defRPr>
            </a:lvl1pPr>
          </a:lstStyle>
          <a:p>
            <a:r>
              <a:rPr lang="fr-FR"/>
              <a:t>Development</a:t>
            </a:r>
            <a:endParaRPr lang="fr-FR" dirty="0"/>
          </a:p>
          <a:p>
            <a:endParaRPr lang="it-IT" dirty="0"/>
          </a:p>
        </p:txBody>
      </p:sp>
      <p:sp>
        <p:nvSpPr>
          <p:cNvPr id="6" name="ZoneTexte 9">
            <a:extLst>
              <a:ext uri="{FF2B5EF4-FFF2-40B4-BE49-F238E27FC236}">
                <a16:creationId xmlns:a16="http://schemas.microsoft.com/office/drawing/2014/main" id="{72F0FF6B-9428-AFBA-E197-98A30173EAD9}"/>
              </a:ext>
            </a:extLst>
          </p:cNvPr>
          <p:cNvSpPr txBox="1"/>
          <p:nvPr/>
        </p:nvSpPr>
        <p:spPr>
          <a:xfrm>
            <a:off x="455885" y="2066267"/>
            <a:ext cx="110514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(WBT) is an internet-based distance learning training module well known in the training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We identify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3 different levels possible </a:t>
            </a: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which should be detailed in the pricing grid.</a:t>
            </a:r>
          </a:p>
        </p:txBody>
      </p:sp>
      <p:sp>
        <p:nvSpPr>
          <p:cNvPr id="7" name="ZoneTexte 8">
            <a:extLst>
              <a:ext uri="{FF2B5EF4-FFF2-40B4-BE49-F238E27FC236}">
                <a16:creationId xmlns:a16="http://schemas.microsoft.com/office/drawing/2014/main" id="{ED095513-B48D-2E6A-9A76-623BE60F50D7}"/>
              </a:ext>
            </a:extLst>
          </p:cNvPr>
          <p:cNvSpPr txBox="1"/>
          <p:nvPr/>
        </p:nvSpPr>
        <p:spPr>
          <a:xfrm>
            <a:off x="456825" y="4606817"/>
            <a:ext cx="11278349" cy="646331"/>
          </a:xfrm>
          <a:prstGeom prst="rect">
            <a:avLst/>
          </a:prstGeom>
          <a:noFill/>
          <a:ln>
            <a:noFill/>
          </a:ln>
        </p:spPr>
        <p:txBody>
          <a:bodyPr wrap="square">
            <a:spAutoFit/>
          </a:bodyPr>
          <a:lstStyle/>
          <a:p>
            <a:r>
              <a:rPr lang="en-US" sz="1200" b="1" dirty="0">
                <a:solidFill>
                  <a:schemeClr val="tx1"/>
                </a:solidFill>
                <a:latin typeface="Montserrat" pitchFamily="2" charset="0"/>
                <a:cs typeface="Calibri" panose="020F0502020204030204" pitchFamily="34" charset="0"/>
              </a:rPr>
              <a:t>3 - DLM of Interactivity Level 3 (DLM L3) </a:t>
            </a:r>
          </a:p>
          <a:p>
            <a:r>
              <a:rPr lang="en-US" sz="1200" dirty="0">
                <a:solidFill>
                  <a:schemeClr val="tx1"/>
                </a:solidFill>
                <a:latin typeface="Montserrat" pitchFamily="2" charset="0"/>
                <a:cs typeface="Calibri" panose="020F0502020204030204" pitchFamily="34" charset="0"/>
              </a:rPr>
              <a:t>Level 3 Interactivity is based on Level 2 with a </a:t>
            </a:r>
            <a:r>
              <a:rPr lang="en-US" sz="1200" b="1" dirty="0">
                <a:solidFill>
                  <a:schemeClr val="tx1"/>
                </a:solidFill>
                <a:latin typeface="Montserrat" pitchFamily="2" charset="0"/>
                <a:cs typeface="Calibri" panose="020F0502020204030204" pitchFamily="34" charset="0"/>
              </a:rPr>
              <a:t>higher degree of complexity </a:t>
            </a:r>
            <a:r>
              <a:rPr lang="en-US" sz="1200" dirty="0">
                <a:solidFill>
                  <a:schemeClr val="tx1"/>
                </a:solidFill>
                <a:latin typeface="Montserrat" pitchFamily="2" charset="0"/>
                <a:cs typeface="Calibri" panose="020F0502020204030204" pitchFamily="34" charset="0"/>
              </a:rPr>
              <a:t>built into the interaction up to </a:t>
            </a:r>
            <a:r>
              <a:rPr lang="en-US" sz="1200" b="1" dirty="0">
                <a:solidFill>
                  <a:schemeClr val="tx1"/>
                </a:solidFill>
                <a:latin typeface="Montserrat" pitchFamily="2" charset="0"/>
                <a:cs typeface="Calibri" panose="020F0502020204030204" pitchFamily="34" charset="0"/>
              </a:rPr>
              <a:t>complex simulations </a:t>
            </a:r>
            <a:r>
              <a:rPr lang="en-US" sz="1200" dirty="0">
                <a:solidFill>
                  <a:schemeClr val="tx1"/>
                </a:solidFill>
                <a:latin typeface="Montserrat" pitchFamily="2" charset="0"/>
                <a:cs typeface="Calibri" panose="020F0502020204030204" pitchFamily="34" charset="0"/>
              </a:rPr>
              <a:t>(e.g. GME Tech2 WBT). </a:t>
            </a:r>
          </a:p>
        </p:txBody>
      </p:sp>
      <p:sp>
        <p:nvSpPr>
          <p:cNvPr id="8" name="Rectangle 11">
            <a:extLst>
              <a:ext uri="{FF2B5EF4-FFF2-40B4-BE49-F238E27FC236}">
                <a16:creationId xmlns:a16="http://schemas.microsoft.com/office/drawing/2014/main" id="{66052610-8C47-C49B-B882-8BBB551EC43D}"/>
              </a:ext>
            </a:extLst>
          </p:cNvPr>
          <p:cNvSpPr/>
          <p:nvPr/>
        </p:nvSpPr>
        <p:spPr>
          <a:xfrm>
            <a:off x="481459" y="2480166"/>
            <a:ext cx="11279173" cy="99193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1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1 (DLM 1)</a:t>
            </a:r>
          </a:p>
          <a:p>
            <a:r>
              <a:rPr lang="en-US" sz="1200" dirty="0">
                <a:solidFill>
                  <a:schemeClr val="tx1"/>
                </a:solidFill>
                <a:latin typeface="Montserrat" pitchFamily="2" charset="0"/>
                <a:cs typeface="Calibri" panose="020F0502020204030204" pitchFamily="34" charset="0"/>
              </a:rPr>
              <a:t>The learner </a:t>
            </a:r>
            <a:r>
              <a:rPr lang="en-US" sz="1200" b="1" dirty="0">
                <a:solidFill>
                  <a:schemeClr val="tx1"/>
                </a:solidFill>
                <a:latin typeface="Montserrat" pitchFamily="2" charset="0"/>
                <a:cs typeface="Calibri" panose="020F0502020204030204" pitchFamily="34" charset="0"/>
              </a:rPr>
              <a:t>is passively observing </a:t>
            </a:r>
            <a:r>
              <a:rPr lang="en-US" sz="1200" dirty="0">
                <a:solidFill>
                  <a:schemeClr val="tx1"/>
                </a:solidFill>
                <a:latin typeface="Montserrat" pitchFamily="2" charset="0"/>
                <a:cs typeface="Calibri" panose="020F0502020204030204" pitchFamily="34" charset="0"/>
              </a:rPr>
              <a:t>a demonstration with no impact on the order or level of information delivered. Next and Back buttons are used. If animation or video is produced, it is simply started and passively watched by the learner, with no options other than start and stop. </a:t>
            </a:r>
          </a:p>
        </p:txBody>
      </p:sp>
      <p:sp>
        <p:nvSpPr>
          <p:cNvPr id="9" name="Rectangle 12">
            <a:extLst>
              <a:ext uri="{FF2B5EF4-FFF2-40B4-BE49-F238E27FC236}">
                <a16:creationId xmlns:a16="http://schemas.microsoft.com/office/drawing/2014/main" id="{168B39F6-8204-B004-D928-E1DDB953F68D}"/>
              </a:ext>
            </a:extLst>
          </p:cNvPr>
          <p:cNvSpPr/>
          <p:nvPr/>
        </p:nvSpPr>
        <p:spPr>
          <a:xfrm>
            <a:off x="456002" y="3208462"/>
            <a:ext cx="11279172" cy="152169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ontserrat" pitchFamily="2" charset="0"/>
                <a:cs typeface="Calibri" panose="020F0502020204030204" pitchFamily="34" charset="0"/>
              </a:rPr>
              <a:t>2</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2 (DLM 2)</a:t>
            </a:r>
          </a:p>
          <a:p>
            <a:r>
              <a:rPr lang="en-US" sz="1200" dirty="0">
                <a:solidFill>
                  <a:schemeClr val="tx1"/>
                </a:solidFill>
                <a:latin typeface="Montserrat" pitchFamily="2" charset="0"/>
                <a:cs typeface="Calibri" panose="020F0502020204030204" pitchFamily="34" charset="0"/>
              </a:rPr>
              <a:t>Level 2 Interactivity may include </a:t>
            </a:r>
            <a:r>
              <a:rPr lang="en-US" sz="1200" b="1" dirty="0">
                <a:solidFill>
                  <a:schemeClr val="tx1"/>
                </a:solidFill>
                <a:latin typeface="Montserrat" pitchFamily="2" charset="0"/>
                <a:cs typeface="Calibri" panose="020F0502020204030204" pitchFamily="34" charset="0"/>
              </a:rPr>
              <a:t>text, descriptions and instructions</a:t>
            </a:r>
            <a:r>
              <a:rPr lang="en-US" sz="1200" dirty="0">
                <a:solidFill>
                  <a:schemeClr val="tx1"/>
                </a:solidFill>
                <a:latin typeface="Montserrat" pitchFamily="2" charset="0"/>
                <a:cs typeface="Calibri" panose="020F0502020204030204" pitchFamily="34" charset="0"/>
              </a:rPr>
              <a:t>. As the learner </a:t>
            </a:r>
            <a:r>
              <a:rPr lang="en-US" sz="1200" b="1" dirty="0">
                <a:solidFill>
                  <a:schemeClr val="tx1"/>
                </a:solidFill>
                <a:latin typeface="Montserrat" pitchFamily="2" charset="0"/>
                <a:cs typeface="Calibri" panose="020F0502020204030204" pitchFamily="34" charset="0"/>
              </a:rPr>
              <a:t>performs the actions required </a:t>
            </a:r>
            <a:r>
              <a:rPr lang="en-US" sz="1200" dirty="0">
                <a:solidFill>
                  <a:schemeClr val="tx1"/>
                </a:solidFill>
                <a:latin typeface="Montserrat" pitchFamily="2" charset="0"/>
                <a:cs typeface="Calibri" panose="020F0502020204030204" pitchFamily="34" charset="0"/>
              </a:rPr>
              <a:t>by the course activities, their </a:t>
            </a:r>
            <a:r>
              <a:rPr lang="en-US" sz="1200" b="1" dirty="0">
                <a:solidFill>
                  <a:schemeClr val="tx1"/>
                </a:solidFill>
                <a:latin typeface="Montserrat" pitchFamily="2" charset="0"/>
                <a:cs typeface="Calibri" panose="020F0502020204030204" pitchFamily="34" charset="0"/>
              </a:rPr>
              <a:t>actions are under closer guidance or control </a:t>
            </a:r>
            <a:r>
              <a:rPr lang="en-US" sz="1200" dirty="0">
                <a:solidFill>
                  <a:schemeClr val="tx1"/>
                </a:solidFill>
                <a:latin typeface="Montserrat" pitchFamily="2" charset="0"/>
                <a:cs typeface="Calibri" panose="020F0502020204030204" pitchFamily="34" charset="0"/>
              </a:rPr>
              <a:t>by the course than in a Level 1 Interaction. This is called </a:t>
            </a:r>
            <a:r>
              <a:rPr lang="en-US" sz="1200" b="1" dirty="0">
                <a:solidFill>
                  <a:schemeClr val="tx1"/>
                </a:solidFill>
                <a:latin typeface="Montserrat" pitchFamily="2" charset="0"/>
                <a:cs typeface="Calibri" panose="020F0502020204030204" pitchFamily="34" charset="0"/>
              </a:rPr>
              <a:t>Computer Managed Instruction</a:t>
            </a:r>
            <a:r>
              <a:rPr lang="en-US" sz="1200" dirty="0">
                <a:solidFill>
                  <a:schemeClr val="tx1"/>
                </a:solidFill>
                <a:latin typeface="Montserrat" pitchFamily="2" charset="0"/>
                <a:cs typeface="Calibri" panose="020F0502020204030204" pitchFamily="34" charset="0"/>
              </a:rPr>
              <a:t> (CMI). CMI allows the course programmer to create different paths for learners, based on individual performance. </a:t>
            </a:r>
          </a:p>
          <a:p>
            <a:pPr>
              <a:spcBef>
                <a:spcPts val="300"/>
              </a:spcBef>
            </a:pPr>
            <a:r>
              <a:rPr lang="en-US" sz="1200" dirty="0">
                <a:solidFill>
                  <a:schemeClr val="tx1"/>
                </a:solidFill>
                <a:latin typeface="Montserrat" pitchFamily="2" charset="0"/>
                <a:cs typeface="Calibri" panose="020F0502020204030204" pitchFamily="34" charset="0"/>
              </a:rPr>
              <a:t>Note: Due to this didactical methodology the duration and the number of screens experienced by a particular participant may differ from the actual total number of screens and the total duration of the DLM. </a:t>
            </a:r>
          </a:p>
        </p:txBody>
      </p:sp>
      <p:sp>
        <p:nvSpPr>
          <p:cNvPr id="10" name="ZoneTexte 1">
            <a:extLst>
              <a:ext uri="{FF2B5EF4-FFF2-40B4-BE49-F238E27FC236}">
                <a16:creationId xmlns:a16="http://schemas.microsoft.com/office/drawing/2014/main" id="{CAB3CAAE-2FA8-B286-007F-E4A4BAE9195D}"/>
              </a:ext>
            </a:extLst>
          </p:cNvPr>
          <p:cNvSpPr txBox="1"/>
          <p:nvPr/>
        </p:nvSpPr>
        <p:spPr>
          <a:xfrm>
            <a:off x="456825" y="5271591"/>
            <a:ext cx="11051481" cy="461665"/>
          </a:xfrm>
          <a:prstGeom prst="rect">
            <a:avLst/>
          </a:prstGeom>
          <a:noFill/>
          <a:ln>
            <a:noFill/>
          </a:ln>
        </p:spPr>
        <p:txBody>
          <a:bodyPr wrap="square">
            <a:spAutoFit/>
          </a:bodyPr>
          <a:lstStyle/>
          <a:p>
            <a:r>
              <a:rPr lang="en-US" sz="1200">
                <a:solidFill>
                  <a:schemeClr val="tx1"/>
                </a:solidFill>
                <a:latin typeface="Montserrat" pitchFamily="2" charset="0"/>
                <a:cs typeface="Calibri" panose="020F0502020204030204" pitchFamily="34" charset="0"/>
              </a:rPr>
              <a:t>The final English master version sign-off is a key part of the WBT quality control process before the WBT materials are exposed to the participants. The Sign-off session is a developer lead story board and lesson by lesson review of the English master version. </a:t>
            </a:r>
          </a:p>
        </p:txBody>
      </p:sp>
      <p:sp>
        <p:nvSpPr>
          <p:cNvPr id="11" name="ZoneTexte 4">
            <a:extLst>
              <a:ext uri="{FF2B5EF4-FFF2-40B4-BE49-F238E27FC236}">
                <a16:creationId xmlns:a16="http://schemas.microsoft.com/office/drawing/2014/main" id="{E40EC4EB-194C-5FA6-562C-2BE4A944B498}"/>
              </a:ext>
            </a:extLst>
          </p:cNvPr>
          <p:cNvSpPr txBox="1"/>
          <p:nvPr/>
        </p:nvSpPr>
        <p:spPr>
          <a:xfrm>
            <a:off x="250170" y="1714394"/>
            <a:ext cx="6511896" cy="289631"/>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
        <p:nvSpPr>
          <p:cNvPr id="2" name="Google Shape;96;p18">
            <a:extLst>
              <a:ext uri="{FF2B5EF4-FFF2-40B4-BE49-F238E27FC236}">
                <a16:creationId xmlns:a16="http://schemas.microsoft.com/office/drawing/2014/main" id="{EF1A79D1-E016-20BE-66A6-80A394B0DCF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2152B54F-0F1C-9632-852E-1CB89E662775}"/>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368F4CF4-E379-481D-22A4-0EBDD289E0C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2" name="Gruppo 11">
              <a:extLst>
                <a:ext uri="{FF2B5EF4-FFF2-40B4-BE49-F238E27FC236}">
                  <a16:creationId xmlns:a16="http://schemas.microsoft.com/office/drawing/2014/main" id="{FA92708D-8C7F-0C6A-7E5C-AAF913D6B157}"/>
                </a:ext>
              </a:extLst>
            </p:cNvPr>
            <p:cNvGrpSpPr/>
            <p:nvPr/>
          </p:nvGrpSpPr>
          <p:grpSpPr>
            <a:xfrm>
              <a:off x="1176336" y="226533"/>
              <a:ext cx="233242" cy="233047"/>
              <a:chOff x="2349500" y="-200024"/>
              <a:chExt cx="8019956" cy="8013258"/>
            </a:xfrm>
            <a:solidFill>
              <a:schemeClr val="bg1"/>
            </a:solidFill>
          </p:grpSpPr>
          <p:sp>
            <p:nvSpPr>
              <p:cNvPr id="13" name="Rombo 12">
                <a:extLst>
                  <a:ext uri="{FF2B5EF4-FFF2-40B4-BE49-F238E27FC236}">
                    <a16:creationId xmlns:a16="http://schemas.microsoft.com/office/drawing/2014/main" id="{2FE31AAB-C725-AB59-8621-3B19D8A57311}"/>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igura a mano libera: forma 13">
                <a:extLst>
                  <a:ext uri="{FF2B5EF4-FFF2-40B4-BE49-F238E27FC236}">
                    <a16:creationId xmlns:a16="http://schemas.microsoft.com/office/drawing/2014/main" id="{8A03F218-7AAB-41DC-6C44-0A5A50DD914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C50F137E-B5C0-1490-7210-7A74EF7408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6" name="Rettangolo 15">
            <a:extLst>
              <a:ext uri="{FF2B5EF4-FFF2-40B4-BE49-F238E27FC236}">
                <a16:creationId xmlns:a16="http://schemas.microsoft.com/office/drawing/2014/main" id="{91FAEDCB-0E5E-F130-91AC-9A47564F3654}"/>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7" name="Segnaposto numero diapositiva 16">
            <a:extLst>
              <a:ext uri="{FF2B5EF4-FFF2-40B4-BE49-F238E27FC236}">
                <a16:creationId xmlns:a16="http://schemas.microsoft.com/office/drawing/2014/main" id="{FA70393A-3F4C-5627-1707-CD9A6DA3BAFB}"/>
              </a:ext>
            </a:extLst>
          </p:cNvPr>
          <p:cNvSpPr>
            <a:spLocks noGrp="1"/>
          </p:cNvSpPr>
          <p:nvPr>
            <p:ph type="sldNum" sz="quarter" idx="4"/>
          </p:nvPr>
        </p:nvSpPr>
        <p:spPr/>
        <p:txBody>
          <a:bodyPr/>
          <a:lstStyle/>
          <a:p>
            <a:fld id="{3E92977B-B4C2-4A0D-A293-AFEDFB8002E3}" type="slidenum">
              <a:rPr lang="en-US" smtClean="0"/>
              <a:pPr/>
              <a:t>20</a:t>
            </a:fld>
            <a:endParaRPr lang="en-US"/>
          </a:p>
        </p:txBody>
      </p:sp>
    </p:spTree>
    <p:custDataLst>
      <p:tags r:id="rId1"/>
    </p:custDataLst>
    <p:extLst>
      <p:ext uri="{BB962C8B-B14F-4D97-AF65-F5344CB8AC3E}">
        <p14:creationId xmlns:p14="http://schemas.microsoft.com/office/powerpoint/2010/main" val="110349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455620" y="1131028"/>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11" name="ZoneTexte 4">
            <a:extLst>
              <a:ext uri="{FF2B5EF4-FFF2-40B4-BE49-F238E27FC236}">
                <a16:creationId xmlns:a16="http://schemas.microsoft.com/office/drawing/2014/main" id="{E40EC4EB-194C-5FA6-562C-2BE4A944B498}"/>
              </a:ext>
            </a:extLst>
          </p:cNvPr>
          <p:cNvSpPr txBox="1"/>
          <p:nvPr/>
        </p:nvSpPr>
        <p:spPr>
          <a:xfrm>
            <a:off x="250170" y="1542398"/>
            <a:ext cx="6511896" cy="292259"/>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
        <p:nvSpPr>
          <p:cNvPr id="2" name="Rectangle 1">
            <a:extLst>
              <a:ext uri="{FF2B5EF4-FFF2-40B4-BE49-F238E27FC236}">
                <a16:creationId xmlns:a16="http://schemas.microsoft.com/office/drawing/2014/main" id="{6F4E6C96-C381-46F1-4B29-D37A97D64CB8}"/>
              </a:ext>
            </a:extLst>
          </p:cNvPr>
          <p:cNvSpPr/>
          <p:nvPr/>
        </p:nvSpPr>
        <p:spPr>
          <a:xfrm>
            <a:off x="643271" y="2348880"/>
            <a:ext cx="11052304" cy="1070872"/>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1</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SYNOPSIS</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Storyboard. It will be in Excel or PPT: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High level description of each module objectives- including the level of WBT (DLM 1, 2 or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Description of the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Estimated target Timing of the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For that module, list of animation expected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5" name="Rectangle 4">
            <a:extLst>
              <a:ext uri="{FF2B5EF4-FFF2-40B4-BE49-F238E27FC236}">
                <a16:creationId xmlns:a16="http://schemas.microsoft.com/office/drawing/2014/main" id="{71B54570-7AB4-6D81-3C52-4FB1182E96A9}"/>
              </a:ext>
            </a:extLst>
          </p:cNvPr>
          <p:cNvSpPr/>
          <p:nvPr/>
        </p:nvSpPr>
        <p:spPr>
          <a:xfrm>
            <a:off x="623392" y="3572538"/>
            <a:ext cx="11052304" cy="189332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2</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STORYBOARD</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Ppt only: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The Storyboard respects the Brand Layout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Structure of Storyboard description: Intro (context and navigation input)/learning objectives/Content/Assessment(QUIZ)/Conclusion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Build the detailed content of the WBT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Insert principle of animation including content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Core slides and the one to be localized are precise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Confirmed Timing input.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Quality check of the English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12" name="Rectangle 5">
            <a:extLst>
              <a:ext uri="{FF2B5EF4-FFF2-40B4-BE49-F238E27FC236}">
                <a16:creationId xmlns:a16="http://schemas.microsoft.com/office/drawing/2014/main" id="{3D7B9D80-1187-7741-BF69-EA5CA01D8973}"/>
              </a:ext>
            </a:extLst>
          </p:cNvPr>
          <p:cNvSpPr/>
          <p:nvPr/>
        </p:nvSpPr>
        <p:spPr>
          <a:xfrm>
            <a:off x="643271" y="5487675"/>
            <a:ext cx="11052304" cy="98090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3</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ARTICULATE</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Starting with a « 0 » version strictly based on Storyboard.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Final version integrates all modification required by Stakeholders and definitive materials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 available one week before Mail out to the countries</a:t>
            </a:r>
          </a:p>
        </p:txBody>
      </p:sp>
      <p:sp>
        <p:nvSpPr>
          <p:cNvPr id="13" name="ZoneTexte 6">
            <a:extLst>
              <a:ext uri="{FF2B5EF4-FFF2-40B4-BE49-F238E27FC236}">
                <a16:creationId xmlns:a16="http://schemas.microsoft.com/office/drawing/2014/main" id="{9554BC3B-D04C-93FB-CBB2-281EA8436A8E}"/>
              </a:ext>
            </a:extLst>
          </p:cNvPr>
          <p:cNvSpPr txBox="1"/>
          <p:nvPr/>
        </p:nvSpPr>
        <p:spPr>
          <a:xfrm>
            <a:off x="617913" y="1834657"/>
            <a:ext cx="10956173" cy="4616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is composed by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three deliverables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once the Designed Document has been shared :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Synopsis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Storyboard</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and an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Articulate</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version.</a:t>
            </a:r>
            <a:endPar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endParaRPr>
          </a:p>
        </p:txBody>
      </p:sp>
      <p:sp>
        <p:nvSpPr>
          <p:cNvPr id="6" name="Google Shape;96;p18">
            <a:extLst>
              <a:ext uri="{FF2B5EF4-FFF2-40B4-BE49-F238E27FC236}">
                <a16:creationId xmlns:a16="http://schemas.microsoft.com/office/drawing/2014/main" id="{9552F4EC-702D-058B-76DD-FDCAB509AB2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9EC80D97-E5CC-4742-B5DA-1D85F786D8D9}"/>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00FB3CB2-88BB-8A1B-C714-359895DAF1F6}"/>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1EA031E3-5ACA-10B3-E2A9-49FA7F9322B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1CF3CCC4-D7EE-5C01-B63C-0A7DFF3218B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969C745-5E72-6EA6-491B-C98198186F56}"/>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DEEA8D92-8D54-BA97-ABAD-CD183C0BAB36}"/>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C26FD857-3894-D4C4-3275-0F1B9B4DE2D6}"/>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109357B7-7793-ADA3-6082-73587ABF43A5}"/>
              </a:ext>
            </a:extLst>
          </p:cNvPr>
          <p:cNvSpPr>
            <a:spLocks noGrp="1"/>
          </p:cNvSpPr>
          <p:nvPr>
            <p:ph type="sldNum" sz="quarter" idx="4"/>
          </p:nvPr>
        </p:nvSpPr>
        <p:spPr/>
        <p:txBody>
          <a:bodyPr/>
          <a:lstStyle/>
          <a:p>
            <a:fld id="{3E92977B-B4C2-4A0D-A293-AFEDFB8002E3}" type="slidenum">
              <a:rPr lang="en-US" smtClean="0"/>
              <a:pPr/>
              <a:t>21</a:t>
            </a:fld>
            <a:endParaRPr lang="en-US"/>
          </a:p>
        </p:txBody>
      </p:sp>
    </p:spTree>
    <p:custDataLst>
      <p:tags r:id="rId1"/>
    </p:custDataLst>
    <p:extLst>
      <p:ext uri="{BB962C8B-B14F-4D97-AF65-F5344CB8AC3E}">
        <p14:creationId xmlns:p14="http://schemas.microsoft.com/office/powerpoint/2010/main" val="3464871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4EE1DBCD-11E3-D524-1E61-3C5658F7E531}"/>
              </a:ext>
            </a:extLst>
          </p:cNvPr>
          <p:cNvSpPr txBox="1"/>
          <p:nvPr/>
        </p:nvSpPr>
        <p:spPr>
          <a:xfrm>
            <a:off x="479376" y="1681320"/>
            <a:ext cx="10647443" cy="4411721"/>
          </a:xfrm>
          <a:prstGeom prst="rect">
            <a:avLst/>
          </a:prstGeom>
          <a:noFill/>
        </p:spPr>
        <p:txBody>
          <a:bodyPr wrap="square" lIns="91440" tIns="45720" rIns="91440" bIns="45720" anchor="t">
            <a:spAutoFit/>
          </a:bodyPr>
          <a:lstStyle/>
          <a:p>
            <a:pPr marL="57150" indent="-42863"/>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4</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MY LEARNING APP</a:t>
            </a:r>
          </a:p>
          <a:p>
            <a:pPr marL="57150" indent="-42863"/>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defTabSz="685800">
              <a:buClr>
                <a:srgbClr val="243782"/>
              </a:buClr>
              <a:buSzPts val="1800"/>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My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LearningApp</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is the mobile training solution within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Stellantis</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provided by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Beedeez</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a:t>
            </a:r>
          </a:p>
          <a:p>
            <a:pPr defTabSz="685800">
              <a:defRPr/>
            </a:pPr>
            <a:endParaRPr lang="en-US" sz="1200" kern="0" dirty="0">
              <a:solidFill>
                <a:schemeClr val="tx1"/>
              </a:solidFill>
              <a:latin typeface="Montserrat" pitchFamily="2" charset="0"/>
              <a:ea typeface="Times New Roman" panose="02020603050405020304" pitchFamily="18" charset="0"/>
              <a:cs typeface="Calibri" panose="020F0502020204030204" pitchFamily="34" charset="0"/>
            </a:endParaRPr>
          </a:p>
          <a:p>
            <a:pPr marR="0" lvl="0" algn="l" defTabSz="685800" rtl="0" eaLnBrk="1" fontAlgn="auto" latinLnBrk="0" hangingPunct="1">
              <a:spcBef>
                <a:spcPts val="0"/>
              </a:spcBef>
              <a:buClr>
                <a:srgbClr val="243782"/>
              </a:buClr>
              <a:buSzPts val="1800"/>
              <a:buFont typeface="Arial" panose="020B0604020202020204" pitchFamily="34" charset="0"/>
              <a:buNone/>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Main objective is to build content based on : </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Product content capsule</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Sales and Handover Mementos</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Quizzes</a:t>
            </a:r>
          </a:p>
          <a:p>
            <a:pPr marL="193675" lvl="1" indent="-193675">
              <a:lnSpc>
                <a:spcPct val="107000"/>
              </a:lnSpc>
              <a:spcAft>
                <a:spcPts val="300"/>
              </a:spcAft>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Live training animation (live survey, test drive clinic, live interaction with trainers)</a:t>
            </a:r>
          </a:p>
          <a:p>
            <a:pPr marL="193675" lvl="1" indent="-193675">
              <a:lnSpc>
                <a:spcPct val="107000"/>
              </a:lnSpc>
              <a:spcAft>
                <a:spcPts val="300"/>
              </a:spcAft>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Transversal capsule on ADAS, Connect Serv, LEV, Conversions</a:t>
            </a:r>
          </a:p>
          <a:p>
            <a:pPr marL="0" marR="0" lvl="0" indent="0" algn="l" defTabSz="914400" rtl="0" eaLnBrk="1" fontAlgn="auto" latinLnBrk="0" hangingPunct="1">
              <a:spcBef>
                <a:spcPts val="0"/>
              </a:spcBef>
              <a:buClrTx/>
              <a:buSzTx/>
              <a:buFontTx/>
              <a:buNone/>
              <a:tabLst/>
              <a:defRPr/>
            </a:pPr>
            <a:endParaRPr lang="en-US" sz="1200" kern="1200" dirty="0">
              <a:solidFill>
                <a:schemeClr val="tx1"/>
              </a:solidFill>
              <a:latin typeface="Montserrat" pitchFamily="2" charset="0"/>
              <a:ea typeface="+mn-ea"/>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structure of capsule will have on average the following characteristics: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Duration</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Organization</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individual training on Smartphone</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Contents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3-4 motions with </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an introduction and a conclusion with the key messages to keep in mind, each module based on reverse-learning (starting with 1 question ; various animation to be proposed)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Language</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Master in English</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R="0" lvl="0" algn="l" defTabSz="914400" rtl="0" eaLnBrk="1" fontAlgn="auto" latinLnBrk="0" hangingPunct="1">
              <a:spcBef>
                <a:spcPts val="0"/>
              </a:spcBef>
              <a:buClrTx/>
              <a:buSzTx/>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agency will develop the Training contents in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Beedeez</a:t>
            </a:r>
            <a:r>
              <a:rPr kumimoji="0" lang="en-US" sz="1200" b="1" i="0" u="none" strike="noStrike"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1" kern="0" dirty="0">
              <a:solidFill>
                <a:schemeClr val="tx1"/>
              </a:solidFill>
              <a:latin typeface="Montserrat" pitchFamily="2" charset="0"/>
              <a:ea typeface="Times New Roman" panose="02020603050405020304" pitchFamily="18" charset="0"/>
              <a:cs typeface="Calibri" panose="020F0502020204030204" pitchFamily="34" charset="0"/>
            </a:endParaRPr>
          </a:p>
          <a:p>
            <a:pPr>
              <a:lnSpc>
                <a:spcPct val="100000"/>
              </a:lnSpc>
              <a:spcAft>
                <a:spcPts val="600"/>
              </a:spcAft>
            </a:pPr>
            <a:endParaRPr lang="en-US" sz="1200" kern="0" dirty="0">
              <a:solidFill>
                <a:schemeClr val="tx1"/>
              </a:solidFill>
              <a:latin typeface="Montserrat" pitchFamily="2" charset="0"/>
              <a:ea typeface="Times New Roman" panose="02020603050405020304" pitchFamily="18" charset="0"/>
              <a:cs typeface="Times New Roman" panose="02020603050405020304" pitchFamily="18" charset="0"/>
            </a:endParaRPr>
          </a:p>
          <a:p>
            <a:pPr marL="157163" indent="-157163">
              <a:lnSpc>
                <a:spcPct val="100000"/>
              </a:lnSpc>
              <a:spcAft>
                <a:spcPts val="600"/>
              </a:spcAft>
              <a:buFont typeface="Arial" panose="020B0604020202020204" pitchFamily="34" charset="0"/>
              <a:buChar char="•"/>
            </a:pPr>
            <a:r>
              <a:rPr lang="en-US" sz="1200" kern="0" dirty="0">
                <a:solidFill>
                  <a:schemeClr val="tx1"/>
                </a:solidFill>
                <a:latin typeface="Montserrat" pitchFamily="2" charset="0"/>
                <a:ea typeface="Times New Roman" panose="02020603050405020304" pitchFamily="18" charset="0"/>
                <a:cs typeface="Times New Roman" panose="02020603050405020304" pitchFamily="18" charset="0"/>
              </a:rPr>
              <a:t>Storyboard ppt document </a:t>
            </a:r>
            <a:r>
              <a:rPr lang="en-US" sz="1200" b="0" kern="0" dirty="0">
                <a:solidFill>
                  <a:schemeClr val="tx1"/>
                </a:solidFill>
                <a:latin typeface="Montserrat" pitchFamily="2" charset="0"/>
                <a:ea typeface="Times New Roman" panose="02020603050405020304" pitchFamily="18" charset="0"/>
                <a:cs typeface="Times New Roman" panose="02020603050405020304" pitchFamily="18" charset="0"/>
              </a:rPr>
              <a:t>of the training content to be inserted in MyLearning App (</a:t>
            </a:r>
            <a:r>
              <a:rPr lang="en-US" sz="1200" b="0" kern="0" dirty="0" err="1">
                <a:solidFill>
                  <a:schemeClr val="tx1"/>
                </a:solidFill>
                <a:latin typeface="Montserrat" pitchFamily="2" charset="0"/>
                <a:ea typeface="Times New Roman" panose="02020603050405020304" pitchFamily="18" charset="0"/>
                <a:cs typeface="Times New Roman" panose="02020603050405020304" pitchFamily="18" charset="0"/>
              </a:rPr>
              <a:t>Beedeez</a:t>
            </a:r>
            <a:r>
              <a:rPr lang="en-US" sz="1200" b="0" kern="0" dirty="0">
                <a:solidFill>
                  <a:schemeClr val="tx1"/>
                </a:solidFill>
                <a:latin typeface="Montserrat" pitchFamily="2" charset="0"/>
                <a:ea typeface="Times New Roman" panose="02020603050405020304" pitchFamily="18" charset="0"/>
                <a:cs typeface="Times New Roman" panose="02020603050405020304" pitchFamily="18" charset="0"/>
              </a:rPr>
              <a:t>)</a:t>
            </a:r>
          </a:p>
          <a:p>
            <a:pPr>
              <a:defRPr/>
            </a:pPr>
            <a:endPar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p:txBody>
      </p:sp>
      <p:sp>
        <p:nvSpPr>
          <p:cNvPr id="5" name="Google Shape;96;p18">
            <a:extLst>
              <a:ext uri="{FF2B5EF4-FFF2-40B4-BE49-F238E27FC236}">
                <a16:creationId xmlns:a16="http://schemas.microsoft.com/office/drawing/2014/main" id="{20875D08-CB1A-A792-7E26-9E41ADB3AE37}"/>
              </a:ext>
            </a:extLst>
          </p:cNvPr>
          <p:cNvSpPr txBox="1"/>
          <p:nvPr/>
        </p:nvSpPr>
        <p:spPr>
          <a:xfrm>
            <a:off x="684634" y="407128"/>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6" name="CasellaDiTesto 5">
            <a:extLst>
              <a:ext uri="{FF2B5EF4-FFF2-40B4-BE49-F238E27FC236}">
                <a16:creationId xmlns:a16="http://schemas.microsoft.com/office/drawing/2014/main" id="{6357B4D9-C646-8AB0-69B8-7CEED0E0F0B9}"/>
              </a:ext>
            </a:extLst>
          </p:cNvPr>
          <p:cNvSpPr txBox="1"/>
          <p:nvPr/>
        </p:nvSpPr>
        <p:spPr>
          <a:xfrm>
            <a:off x="455620" y="1131028"/>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grpSp>
        <p:nvGrpSpPr>
          <p:cNvPr id="2" name="Gruppo 1">
            <a:extLst>
              <a:ext uri="{FF2B5EF4-FFF2-40B4-BE49-F238E27FC236}">
                <a16:creationId xmlns:a16="http://schemas.microsoft.com/office/drawing/2014/main" id="{0262E460-C2D3-60DE-372A-C887A7B8CDC1}"/>
              </a:ext>
            </a:extLst>
          </p:cNvPr>
          <p:cNvGrpSpPr/>
          <p:nvPr/>
        </p:nvGrpSpPr>
        <p:grpSpPr>
          <a:xfrm>
            <a:off x="312500" y="281772"/>
            <a:ext cx="266413" cy="266908"/>
            <a:chOff x="1143287" y="199272"/>
            <a:chExt cx="266413" cy="266908"/>
          </a:xfrm>
        </p:grpSpPr>
        <p:sp>
          <p:nvSpPr>
            <p:cNvPr id="3" name="Rettangolo 2">
              <a:extLst>
                <a:ext uri="{FF2B5EF4-FFF2-40B4-BE49-F238E27FC236}">
                  <a16:creationId xmlns:a16="http://schemas.microsoft.com/office/drawing/2014/main" id="{E6AC963F-BC7A-9923-0382-CAB8FB3B65B8}"/>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7" name="Gruppo 6">
              <a:extLst>
                <a:ext uri="{FF2B5EF4-FFF2-40B4-BE49-F238E27FC236}">
                  <a16:creationId xmlns:a16="http://schemas.microsoft.com/office/drawing/2014/main" id="{9644D27D-5E5E-42E6-FAA7-ADFD0127F091}"/>
                </a:ext>
              </a:extLst>
            </p:cNvPr>
            <p:cNvGrpSpPr/>
            <p:nvPr/>
          </p:nvGrpSpPr>
          <p:grpSpPr>
            <a:xfrm>
              <a:off x="1176336" y="226533"/>
              <a:ext cx="233242" cy="233047"/>
              <a:chOff x="2349500" y="-200024"/>
              <a:chExt cx="8019956" cy="8013258"/>
            </a:xfrm>
            <a:solidFill>
              <a:schemeClr val="bg1"/>
            </a:solidFill>
          </p:grpSpPr>
          <p:sp>
            <p:nvSpPr>
              <p:cNvPr id="8" name="Rombo 7">
                <a:extLst>
                  <a:ext uri="{FF2B5EF4-FFF2-40B4-BE49-F238E27FC236}">
                    <a16:creationId xmlns:a16="http://schemas.microsoft.com/office/drawing/2014/main" id="{F56D9FE5-0F94-8C85-2F92-3D52FB0F2F31}"/>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forma 8">
                <a:extLst>
                  <a:ext uri="{FF2B5EF4-FFF2-40B4-BE49-F238E27FC236}">
                    <a16:creationId xmlns:a16="http://schemas.microsoft.com/office/drawing/2014/main" id="{DFABA2B7-45C4-F7EB-FA2F-9B7A35821A4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10E314DA-1498-03E2-BC99-37CF4651E279}"/>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 name="Rettangolo 10">
            <a:extLst>
              <a:ext uri="{FF2B5EF4-FFF2-40B4-BE49-F238E27FC236}">
                <a16:creationId xmlns:a16="http://schemas.microsoft.com/office/drawing/2014/main" id="{532FC57C-C9F7-56D6-5141-3398841FDFB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4CB53901-216A-72B2-26A2-C26828244B88}"/>
              </a:ext>
            </a:extLst>
          </p:cNvPr>
          <p:cNvSpPr>
            <a:spLocks noGrp="1"/>
          </p:cNvSpPr>
          <p:nvPr>
            <p:ph type="sldNum" sz="quarter" idx="4"/>
          </p:nvPr>
        </p:nvSpPr>
        <p:spPr/>
        <p:txBody>
          <a:bodyPr/>
          <a:lstStyle/>
          <a:p>
            <a:fld id="{3E92977B-B4C2-4A0D-A293-AFEDFB8002E3}" type="slidenum">
              <a:rPr lang="en-US" smtClean="0"/>
              <a:pPr/>
              <a:t>22</a:t>
            </a:fld>
            <a:endParaRPr lang="en-US"/>
          </a:p>
        </p:txBody>
      </p:sp>
    </p:spTree>
    <p:custDataLst>
      <p:tags r:id="rId1"/>
    </p:custDataLst>
    <p:extLst>
      <p:ext uri="{BB962C8B-B14F-4D97-AF65-F5344CB8AC3E}">
        <p14:creationId xmlns:p14="http://schemas.microsoft.com/office/powerpoint/2010/main" val="795533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4EE1DBCD-11E3-D524-1E61-3C5658F7E531}"/>
              </a:ext>
            </a:extLst>
          </p:cNvPr>
          <p:cNvSpPr txBox="1"/>
          <p:nvPr/>
        </p:nvSpPr>
        <p:spPr>
          <a:xfrm>
            <a:off x="505318" y="1654248"/>
            <a:ext cx="10647443" cy="276999"/>
          </a:xfrm>
          <a:prstGeom prst="rect">
            <a:avLst/>
          </a:prstGeom>
          <a:noFill/>
        </p:spPr>
        <p:txBody>
          <a:bodyPr wrap="square" lIns="91440" tIns="45720" rIns="91440" bIns="45720" anchor="t">
            <a:spAutoFit/>
          </a:bodyPr>
          <a:lstStyle/>
          <a:p>
            <a:pPr marL="57150" indent="-42863"/>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4</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MY LEARNING APP</a:t>
            </a:r>
          </a:p>
        </p:txBody>
      </p:sp>
      <p:sp>
        <p:nvSpPr>
          <p:cNvPr id="5" name="Espace réservé du texte 1">
            <a:extLst>
              <a:ext uri="{FF2B5EF4-FFF2-40B4-BE49-F238E27FC236}">
                <a16:creationId xmlns:a16="http://schemas.microsoft.com/office/drawing/2014/main" id="{B61C1985-698E-7C91-EEE0-27A683BF0749}"/>
              </a:ext>
            </a:extLst>
          </p:cNvPr>
          <p:cNvSpPr txBox="1">
            <a:spLocks/>
          </p:cNvSpPr>
          <p:nvPr/>
        </p:nvSpPr>
        <p:spPr>
          <a:xfrm>
            <a:off x="525062" y="5480567"/>
            <a:ext cx="11052304" cy="1000414"/>
          </a:xfrm>
          <a:prstGeom prst="rect">
            <a:avLst/>
          </a:prstGeom>
          <a:noFill/>
          <a:ln>
            <a:no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fr-FR" sz="1200" dirty="0">
              <a:solidFill>
                <a:schemeClr val="tx1"/>
              </a:solidFill>
              <a:latin typeface="Montserrat" pitchFamily="2" charset="0"/>
              <a:cs typeface="Calibri" panose="020F0502020204030204" pitchFamily="34" charset="0"/>
            </a:endParaRPr>
          </a:p>
        </p:txBody>
      </p:sp>
      <p:sp>
        <p:nvSpPr>
          <p:cNvPr id="6" name="Rectangle 1">
            <a:extLst>
              <a:ext uri="{FF2B5EF4-FFF2-40B4-BE49-F238E27FC236}">
                <a16:creationId xmlns:a16="http://schemas.microsoft.com/office/drawing/2014/main" id="{9FB419E7-013E-E230-9C79-1D0E200BD7E3}"/>
              </a:ext>
            </a:extLst>
          </p:cNvPr>
          <p:cNvSpPr/>
          <p:nvPr/>
        </p:nvSpPr>
        <p:spPr>
          <a:xfrm>
            <a:off x="507547" y="2277595"/>
            <a:ext cx="11052304" cy="80734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Creation of the Capsule setting all the parameters shared &amp; validated by STM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Capsule Title, Central Reference, Validation threshold, N° of notion (chapters), </a:t>
            </a:r>
            <a:r>
              <a:rPr lang="en-US" sz="1200" dirty="0">
                <a:solidFill>
                  <a:schemeClr val="tx1"/>
                </a:solidFill>
                <a:latin typeface="Montserrat" pitchFamily="2" charset="0"/>
                <a:cs typeface="Calibri" panose="020F0502020204030204" pitchFamily="34" charset="0"/>
              </a:rPr>
              <a:t>N° of pages, Type of Interaction, Images/Videos/PDF contents to be included.</a:t>
            </a:r>
          </a:p>
        </p:txBody>
      </p:sp>
      <p:sp>
        <p:nvSpPr>
          <p:cNvPr id="7" name="Rectangle 3">
            <a:extLst>
              <a:ext uri="{FF2B5EF4-FFF2-40B4-BE49-F238E27FC236}">
                <a16:creationId xmlns:a16="http://schemas.microsoft.com/office/drawing/2014/main" id="{35F00C70-FDAA-952D-1E36-14FD06F437F5}"/>
              </a:ext>
            </a:extLst>
          </p:cNvPr>
          <p:cNvSpPr/>
          <p:nvPr/>
        </p:nvSpPr>
        <p:spPr>
          <a:xfrm>
            <a:off x="525062" y="2913532"/>
            <a:ext cx="11052304" cy="62909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Fill the mandatory fields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Central references, description, notion titles, pages titles</a:t>
            </a:r>
          </a:p>
        </p:txBody>
      </p:sp>
      <p:sp>
        <p:nvSpPr>
          <p:cNvPr id="8" name="Rectangle 4">
            <a:extLst>
              <a:ext uri="{FF2B5EF4-FFF2-40B4-BE49-F238E27FC236}">
                <a16:creationId xmlns:a16="http://schemas.microsoft.com/office/drawing/2014/main" id="{14966EFC-B7BC-6170-80DC-59F16D33BD62}"/>
              </a:ext>
            </a:extLst>
          </p:cNvPr>
          <p:cNvSpPr/>
          <p:nvPr/>
        </p:nvSpPr>
        <p:spPr>
          <a:xfrm>
            <a:off x="542577" y="3464461"/>
            <a:ext cx="11052304" cy="63597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Publish the capsule in WIP area</a:t>
            </a:r>
            <a:r>
              <a:rPr kumimoji="0" lang="en-US" sz="120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in order to see the preview on smartphones as 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ontserrat" pitchFamily="2" charset="0"/>
                <a:cs typeface="Calibri" panose="020F0502020204030204" pitchFamily="34" charset="0"/>
              </a:rPr>
              <a:t>Share the preview link with STM </a:t>
            </a:r>
            <a:r>
              <a:rPr lang="en-US" sz="1200" dirty="0">
                <a:solidFill>
                  <a:schemeClr val="tx1"/>
                </a:solidFill>
                <a:latin typeface="Montserrat" pitchFamily="2" charset="0"/>
                <a:cs typeface="Calibri" panose="020F0502020204030204" pitchFamily="34" charset="0"/>
              </a:rPr>
              <a:t>to get approval or modifications</a:t>
            </a:r>
            <a:endPar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endParaRPr>
          </a:p>
        </p:txBody>
      </p:sp>
      <p:sp>
        <p:nvSpPr>
          <p:cNvPr id="9" name="Rectangle 6">
            <a:extLst>
              <a:ext uri="{FF2B5EF4-FFF2-40B4-BE49-F238E27FC236}">
                <a16:creationId xmlns:a16="http://schemas.microsoft.com/office/drawing/2014/main" id="{ED1461D7-6D7B-1D48-411A-4B62BD0390F8}"/>
              </a:ext>
            </a:extLst>
          </p:cNvPr>
          <p:cNvSpPr/>
          <p:nvPr/>
        </p:nvSpPr>
        <p:spPr>
          <a:xfrm>
            <a:off x="525062" y="4482809"/>
            <a:ext cx="11052304" cy="163355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Create the G9 version – one per Country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Launch the automatic translation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ontserrat" pitchFamily="2" charset="0"/>
                <a:cs typeface="Calibri" panose="020F0502020204030204" pitchFamily="34" charset="0"/>
              </a:rPr>
              <a: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end to Stellantis translation team PDF file included in the document, to be translated, and upload them in each country (in case of Mementos or PDF attachment)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Copy in each country’s area the related translated capsule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Create the Master English Capsule and publish it in the Master English track/sub-tracks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Quality check of capsules</a:t>
            </a: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Create the storyboard in pptx, as master storyboard to be uploaded in dams and send storyboard to countries not accessing </a:t>
            </a:r>
            <a:r>
              <a:rPr lang="en-US" sz="1200" dirty="0" err="1">
                <a:solidFill>
                  <a:schemeClr val="tx1"/>
                </a:solidFill>
                <a:latin typeface="Montserrat" pitchFamily="2" charset="0"/>
                <a:cs typeface="Calibri" panose="020F0502020204030204" pitchFamily="34" charset="0"/>
              </a:rPr>
              <a:t>Beedeez</a:t>
            </a:r>
            <a:endParaRPr lang="en-US" sz="1200" dirty="0">
              <a:solidFill>
                <a:schemeClr val="tx1"/>
              </a:solidFill>
              <a:latin typeface="Montserrat" pitchFamily="2" charset="0"/>
              <a:cs typeface="Calibri" panose="020F0502020204030204" pitchFamily="34" charset="0"/>
            </a:endParaRP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Upload in Dams the master English storyboard</a:t>
            </a: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Mailout the pptx storyboard for extra G9 country</a:t>
            </a:r>
          </a:p>
          <a:p>
            <a:pPr marL="1028700" lvl="1">
              <a:spcAft>
                <a:spcPts val="600"/>
              </a:spcAft>
            </a:pPr>
            <a:endParaRPr lang="en-US" sz="1200" dirty="0">
              <a:solidFill>
                <a:schemeClr val="tx1"/>
              </a:solidFill>
              <a:latin typeface="Montserrat" pitchFamily="2" charset="0"/>
              <a:ea typeface="Times New Roman" panose="02020603050405020304" pitchFamily="18"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solidFill>
                <a:schemeClr val="tx1"/>
              </a:solidFill>
              <a:latin typeface="Montserrat" pitchFamily="2" charset="0"/>
              <a:ea typeface="Times New Roman" panose="02020603050405020304" pitchFamily="18" charset="0"/>
              <a:cs typeface="Calibri" panose="020F0502020204030204" pitchFamily="34" charset="0"/>
            </a:endParaRPr>
          </a:p>
        </p:txBody>
      </p:sp>
      <p:sp>
        <p:nvSpPr>
          <p:cNvPr id="10" name="ZoneTexte 8">
            <a:extLst>
              <a:ext uri="{FF2B5EF4-FFF2-40B4-BE49-F238E27FC236}">
                <a16:creationId xmlns:a16="http://schemas.microsoft.com/office/drawing/2014/main" id="{CD929769-9CA0-0B88-1E4A-2CD7730D9C33}"/>
              </a:ext>
            </a:extLst>
          </p:cNvPr>
          <p:cNvSpPr txBox="1"/>
          <p:nvPr/>
        </p:nvSpPr>
        <p:spPr>
          <a:xfrm>
            <a:off x="479376" y="2038968"/>
            <a:ext cx="11052304" cy="276999"/>
          </a:xfrm>
          <a:prstGeom prst="rect">
            <a:avLst/>
          </a:prstGeom>
          <a:noFill/>
        </p:spPr>
        <p:txBody>
          <a:bodyPr wrap="square" rtlCol="0">
            <a:spAutoFit/>
          </a:bodyPr>
          <a:lstStyle/>
          <a:p>
            <a:r>
              <a:rPr lang="en-US" sz="1200" b="1" dirty="0">
                <a:solidFill>
                  <a:schemeClr val="tx1"/>
                </a:solidFill>
                <a:latin typeface="Montserrat" pitchFamily="2" charset="0"/>
                <a:cs typeface="Calibri" panose="020F0502020204030204" pitchFamily="34" charset="0"/>
              </a:rPr>
              <a:t>DETAILED PROCESS TO DEVELOP A MYLEARNING APP CAPSULE</a:t>
            </a:r>
          </a:p>
        </p:txBody>
      </p:sp>
      <p:sp>
        <p:nvSpPr>
          <p:cNvPr id="11" name="Google Shape;96;p18">
            <a:extLst>
              <a:ext uri="{FF2B5EF4-FFF2-40B4-BE49-F238E27FC236}">
                <a16:creationId xmlns:a16="http://schemas.microsoft.com/office/drawing/2014/main" id="{14254E41-2AED-8B92-A6B2-210EA8AE9359}"/>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2" name="Gruppo 1">
            <a:extLst>
              <a:ext uri="{FF2B5EF4-FFF2-40B4-BE49-F238E27FC236}">
                <a16:creationId xmlns:a16="http://schemas.microsoft.com/office/drawing/2014/main" id="{E433C866-A6B3-5487-85F2-580CBE2FFD82}"/>
              </a:ext>
            </a:extLst>
          </p:cNvPr>
          <p:cNvGrpSpPr/>
          <p:nvPr/>
        </p:nvGrpSpPr>
        <p:grpSpPr>
          <a:xfrm>
            <a:off x="312500" y="281772"/>
            <a:ext cx="266413" cy="266908"/>
            <a:chOff x="1143287" y="199272"/>
            <a:chExt cx="266413" cy="266908"/>
          </a:xfrm>
        </p:grpSpPr>
        <p:sp>
          <p:nvSpPr>
            <p:cNvPr id="3" name="Rettangolo 2">
              <a:extLst>
                <a:ext uri="{FF2B5EF4-FFF2-40B4-BE49-F238E27FC236}">
                  <a16:creationId xmlns:a16="http://schemas.microsoft.com/office/drawing/2014/main" id="{30D19D19-E3DB-284B-37E9-45E20F7B83A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EF2EE909-E59F-3DEF-9CD3-B56E146CAEBB}"/>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E1E7E412-1AED-C5B3-01EB-C5EC34F6E8EE}"/>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BE85243B-5518-8025-1EA0-EA79D8B4245C}"/>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B66D9DB3-D6CD-CD50-D600-06F575C8E88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535B28CD-30A0-B639-D70A-9F9896DEBAD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8" name="Segnaposto numero diapositiva 17">
            <a:extLst>
              <a:ext uri="{FF2B5EF4-FFF2-40B4-BE49-F238E27FC236}">
                <a16:creationId xmlns:a16="http://schemas.microsoft.com/office/drawing/2014/main" id="{4AF61C71-2131-A34F-9E78-A2243F5FEA9C}"/>
              </a:ext>
            </a:extLst>
          </p:cNvPr>
          <p:cNvSpPr>
            <a:spLocks noGrp="1"/>
          </p:cNvSpPr>
          <p:nvPr>
            <p:ph type="sldNum" sz="quarter" idx="4"/>
          </p:nvPr>
        </p:nvSpPr>
        <p:spPr/>
        <p:txBody>
          <a:bodyPr/>
          <a:lstStyle/>
          <a:p>
            <a:fld id="{3E92977B-B4C2-4A0D-A293-AFEDFB8002E3}" type="slidenum">
              <a:rPr lang="en-US" smtClean="0"/>
              <a:pPr/>
              <a:t>23</a:t>
            </a:fld>
            <a:endParaRPr lang="en-US"/>
          </a:p>
        </p:txBody>
      </p:sp>
      <p:sp>
        <p:nvSpPr>
          <p:cNvPr id="19" name="CasellaDiTesto 18">
            <a:extLst>
              <a:ext uri="{FF2B5EF4-FFF2-40B4-BE49-F238E27FC236}">
                <a16:creationId xmlns:a16="http://schemas.microsoft.com/office/drawing/2014/main" id="{4A5B0FB8-0BC2-1B7D-1551-8300E699A535}"/>
              </a:ext>
            </a:extLst>
          </p:cNvPr>
          <p:cNvSpPr txBox="1"/>
          <p:nvPr/>
        </p:nvSpPr>
        <p:spPr>
          <a:xfrm>
            <a:off x="455620" y="1131028"/>
            <a:ext cx="6100996" cy="523220"/>
          </a:xfrm>
          <a:prstGeom prst="rect">
            <a:avLst/>
          </a:prstGeom>
          <a:noFill/>
        </p:spPr>
        <p:txBody>
          <a:bodyPr wrap="square">
            <a:spAutoFit/>
          </a:bodyPr>
          <a:lstStyle/>
          <a:p>
            <a:r>
              <a:rPr lang="en-US" b="1" dirty="0">
                <a:solidFill>
                  <a:srgbClr val="F00480"/>
                </a:solidFill>
                <a:latin typeface="Montserrat" pitchFamily="2" charset="0"/>
              </a:rPr>
              <a:t>Development</a:t>
            </a:r>
          </a:p>
          <a:p>
            <a:endParaRPr lang="en-US" b="1" dirty="0">
              <a:solidFill>
                <a:srgbClr val="F00480"/>
              </a:solidFill>
              <a:latin typeface="Montserrat" pitchFamily="2" charset="0"/>
            </a:endParaRPr>
          </a:p>
        </p:txBody>
      </p:sp>
    </p:spTree>
    <p:custDataLst>
      <p:tags r:id="rId1"/>
    </p:custDataLst>
    <p:extLst>
      <p:ext uri="{BB962C8B-B14F-4D97-AF65-F5344CB8AC3E}">
        <p14:creationId xmlns:p14="http://schemas.microsoft.com/office/powerpoint/2010/main" val="2724998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66C8D623-85E1-1EC3-7CD1-C0FC84B984D6}"/>
              </a:ext>
            </a:extLst>
          </p:cNvPr>
          <p:cNvPicPr>
            <a:picLocks noChangeAspect="1"/>
          </p:cNvPicPr>
          <p:nvPr/>
        </p:nvPicPr>
        <p:blipFill rotWithShape="1">
          <a:blip r:embed="rId4">
            <a:grayscl/>
            <a:extLst>
              <a:ext uri="{BEBA8EAE-BF5A-486C-A8C5-ECC9F3942E4B}">
                <a14:imgProps xmlns:a14="http://schemas.microsoft.com/office/drawing/2010/main">
                  <a14:imgLayer r:embed="rId5">
                    <a14:imgEffect>
                      <a14:brightnessContrast bright="-75000"/>
                    </a14:imgEffect>
                  </a14:imgLayer>
                </a14:imgProps>
              </a:ext>
              <a:ext uri="{28A0092B-C50C-407E-A947-70E740481C1C}">
                <a14:useLocalDpi xmlns:a14="http://schemas.microsoft.com/office/drawing/2010/main" val="0"/>
              </a:ext>
            </a:extLst>
          </a:blip>
          <a:srcRect b="13541"/>
          <a:stretch/>
        </p:blipFill>
        <p:spPr>
          <a:xfrm>
            <a:off x="6170" y="44624"/>
            <a:ext cx="12192000" cy="6858000"/>
          </a:xfrm>
          <a:prstGeom prst="rect">
            <a:avLst/>
          </a:prstGeom>
        </p:spPr>
      </p:pic>
      <p:sp>
        <p:nvSpPr>
          <p:cNvPr id="12" name="Rettangolo 11">
            <a:extLst>
              <a:ext uri="{FF2B5EF4-FFF2-40B4-BE49-F238E27FC236}">
                <a16:creationId xmlns:a16="http://schemas.microsoft.com/office/drawing/2014/main" id="{A468C44B-471B-2EAE-D893-20BC944FB6E2}"/>
              </a:ext>
            </a:extLst>
          </p:cNvPr>
          <p:cNvSpPr/>
          <p:nvPr/>
        </p:nvSpPr>
        <p:spPr>
          <a:xfrm>
            <a:off x="3143672" y="2873940"/>
            <a:ext cx="6696744" cy="792000"/>
          </a:xfrm>
          <a:prstGeom prst="rect">
            <a:avLst/>
          </a:prstGeom>
          <a:solidFill>
            <a:schemeClr val="bg1"/>
          </a:solidFill>
          <a:ln>
            <a:noFill/>
          </a:ln>
        </p:spPr>
        <p:txBody>
          <a:bodyPr spcFirstLastPara="1" wrap="square" lIns="91425" tIns="45700" rIns="91425" bIns="45700" anchor="t" anchorCtr="0">
            <a:noAutofit/>
          </a:bodyPr>
          <a:lstStyle/>
          <a:p>
            <a:pPr algn="ctr">
              <a:buSzPts val="4000"/>
            </a:pPr>
            <a:r>
              <a:rPr lang="en-US" sz="4800" dirty="0">
                <a:solidFill>
                  <a:schemeClr val="tx1"/>
                </a:solidFill>
                <a:latin typeface="DINEngschrift-Alternate" pitchFamily="2" charset="0"/>
                <a:cs typeface="Arial"/>
              </a:rPr>
              <a:t>THANK YOU FOR YOUR ATTENTION</a:t>
            </a:r>
          </a:p>
        </p:txBody>
      </p:sp>
      <p:sp>
        <p:nvSpPr>
          <p:cNvPr id="23" name="Rettangolo 22">
            <a:extLst>
              <a:ext uri="{FF2B5EF4-FFF2-40B4-BE49-F238E27FC236}">
                <a16:creationId xmlns:a16="http://schemas.microsoft.com/office/drawing/2014/main" id="{DD3C67E2-226C-45D3-228B-01B5FE3AB9DB}"/>
              </a:ext>
            </a:extLst>
          </p:cNvPr>
          <p:cNvSpPr/>
          <p:nvPr/>
        </p:nvSpPr>
        <p:spPr>
          <a:xfrm>
            <a:off x="374319" y="291354"/>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24" name="Gruppo 23">
            <a:extLst>
              <a:ext uri="{FF2B5EF4-FFF2-40B4-BE49-F238E27FC236}">
                <a16:creationId xmlns:a16="http://schemas.microsoft.com/office/drawing/2014/main" id="{7C09685D-0FAC-8141-E067-1BE018C3392A}"/>
              </a:ext>
            </a:extLst>
          </p:cNvPr>
          <p:cNvGrpSpPr/>
          <p:nvPr/>
        </p:nvGrpSpPr>
        <p:grpSpPr>
          <a:xfrm>
            <a:off x="407368" y="318615"/>
            <a:ext cx="233242" cy="233047"/>
            <a:chOff x="2349500" y="-200024"/>
            <a:chExt cx="8019956" cy="8013258"/>
          </a:xfrm>
          <a:solidFill>
            <a:schemeClr val="tx1"/>
          </a:solidFill>
        </p:grpSpPr>
        <p:sp>
          <p:nvSpPr>
            <p:cNvPr id="25" name="Rombo 24">
              <a:extLst>
                <a:ext uri="{FF2B5EF4-FFF2-40B4-BE49-F238E27FC236}">
                  <a16:creationId xmlns:a16="http://schemas.microsoft.com/office/drawing/2014/main" id="{9C90C772-93DB-2201-8EFD-70651108A4B3}"/>
                </a:ext>
              </a:extLst>
            </p:cNvPr>
            <p:cNvSpPr/>
            <p:nvPr/>
          </p:nvSpPr>
          <p:spPr>
            <a:xfrm flipH="1">
              <a:off x="6299176" y="1765319"/>
              <a:ext cx="2881567" cy="28815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BC053EFB-CE50-9DFC-8A23-C35220CB305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95C159A9-7802-8C07-98AC-AC62C6EA5D81}"/>
                </a:ext>
              </a:extLst>
            </p:cNvPr>
            <p:cNvSpPr/>
            <p:nvPr/>
          </p:nvSpPr>
          <p:spPr>
            <a:xfrm>
              <a:off x="2349500" y="-200024"/>
              <a:ext cx="1067743" cy="636607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Segnaposto numero diapositiva 1">
            <a:extLst>
              <a:ext uri="{FF2B5EF4-FFF2-40B4-BE49-F238E27FC236}">
                <a16:creationId xmlns:a16="http://schemas.microsoft.com/office/drawing/2014/main" id="{666E82F8-FCE8-398D-3F12-E67D3432A61D}"/>
              </a:ext>
            </a:extLst>
          </p:cNvPr>
          <p:cNvSpPr>
            <a:spLocks noGrp="1"/>
          </p:cNvSpPr>
          <p:nvPr>
            <p:ph type="sldNum" sz="quarter" idx="12"/>
          </p:nvPr>
        </p:nvSpPr>
        <p:spPr/>
        <p:txBody>
          <a:bodyPr/>
          <a:lstStyle/>
          <a:p>
            <a:fld id="{A734F0E3-ACD5-468E-A4BB-716A4D3C9FBD}" type="slidenum">
              <a:rPr lang="fr-FR" smtClean="0"/>
              <a:t>24</a:t>
            </a:fld>
            <a:endParaRPr lang="fr-FR"/>
          </a:p>
        </p:txBody>
      </p:sp>
    </p:spTree>
    <p:custDataLst>
      <p:tags r:id="rId1"/>
    </p:custDataLst>
    <p:extLst>
      <p:ext uri="{BB962C8B-B14F-4D97-AF65-F5344CB8AC3E}">
        <p14:creationId xmlns:p14="http://schemas.microsoft.com/office/powerpoint/2010/main" val="259099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2" name="Rectangle 1">
            <a:extLst>
              <a:ext uri="{FF2B5EF4-FFF2-40B4-BE49-F238E27FC236}">
                <a16:creationId xmlns:a16="http://schemas.microsoft.com/office/drawing/2014/main" id="{C1C5103A-4670-C3A8-EDE3-384BAAAD209F}"/>
              </a:ext>
            </a:extLst>
          </p:cNvPr>
          <p:cNvSpPr/>
          <p:nvPr/>
        </p:nvSpPr>
        <p:spPr>
          <a:xfrm>
            <a:off x="601927" y="6129452"/>
            <a:ext cx="10889920" cy="276999"/>
          </a:xfrm>
          <a:prstGeom prst="rect">
            <a:avLst/>
          </a:prstGeom>
          <a:noFill/>
        </p:spPr>
        <p:txBody>
          <a:bodyPr wrap="square" lIns="91440" tIns="45720" rIns="91440" bIns="45720" anchor="t">
            <a:spAutoFit/>
          </a:bodyPr>
          <a:lstStyle/>
          <a:p>
            <a:pPr marL="57150" indent="-42863"/>
            <a:r>
              <a:rPr lang="fr-FR" sz="1200" dirty="0">
                <a:solidFill>
                  <a:schemeClr val="tx1"/>
                </a:solidFill>
                <a:latin typeface="Montserrat" pitchFamily="2" charset="0"/>
                <a:cs typeface="Calibri" panose="020F0502020204030204" pitchFamily="34" charset="0"/>
              </a:rPr>
              <a:t>Details in </a:t>
            </a:r>
            <a:r>
              <a:rPr lang="fr-FR" sz="1200" dirty="0" err="1">
                <a:solidFill>
                  <a:schemeClr val="tx1"/>
                </a:solidFill>
                <a:latin typeface="Montserrat" pitchFamily="2" charset="0"/>
                <a:cs typeface="Calibri" panose="020F0502020204030204" pitchFamily="34" charset="0"/>
              </a:rPr>
              <a:t>next</a:t>
            </a:r>
            <a:r>
              <a:rPr lang="fr-FR" sz="1200" dirty="0">
                <a:solidFill>
                  <a:schemeClr val="tx1"/>
                </a:solidFill>
                <a:latin typeface="Montserrat" pitchFamily="2" charset="0"/>
                <a:cs typeface="Calibri" panose="020F0502020204030204" pitchFamily="34" charset="0"/>
              </a:rPr>
              <a:t> pages</a:t>
            </a:r>
          </a:p>
        </p:txBody>
      </p:sp>
      <p:sp>
        <p:nvSpPr>
          <p:cNvPr id="25" name="ZoneTexte 1">
            <a:extLst>
              <a:ext uri="{FF2B5EF4-FFF2-40B4-BE49-F238E27FC236}">
                <a16:creationId xmlns:a16="http://schemas.microsoft.com/office/drawing/2014/main" id="{84A80E06-4E4B-3A9A-9EB2-160AC414B1DB}"/>
              </a:ext>
            </a:extLst>
          </p:cNvPr>
          <p:cNvSpPr txBox="1"/>
          <p:nvPr/>
        </p:nvSpPr>
        <p:spPr>
          <a:xfrm>
            <a:off x="12351113" y="399767"/>
            <a:ext cx="1968045" cy="2031325"/>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WBT</a:t>
            </a:r>
          </a:p>
          <a:p>
            <a:r>
              <a:rPr lang="fr-FR" sz="1050" b="1" dirty="0"/>
              <a:t>6 IBT</a:t>
            </a:r>
          </a:p>
          <a:p>
            <a:r>
              <a:rPr lang="fr-FR" sz="1050" b="1" dirty="0"/>
              <a:t>6 F2F test out</a:t>
            </a:r>
          </a:p>
          <a:p>
            <a:r>
              <a:rPr lang="fr-FR" sz="1050" b="1" dirty="0"/>
              <a:t>5 sales </a:t>
            </a:r>
            <a:r>
              <a:rPr lang="fr-FR" sz="1050" b="1" dirty="0" err="1"/>
              <a:t>vct</a:t>
            </a:r>
            <a:endParaRPr lang="fr-FR" sz="1050" b="1" dirty="0"/>
          </a:p>
          <a:p>
            <a:r>
              <a:rPr lang="fr-FR" sz="1050" b="1" dirty="0"/>
              <a:t>6 VCT SALES FOLLOW UP</a:t>
            </a:r>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717011" y="548680"/>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a:t>2025 PROJECT – Ex F Brands </a:t>
            </a:r>
          </a:p>
          <a:p>
            <a:r>
              <a:rPr lang="fr-FR" sz="2800" dirty="0"/>
              <a:t>TOTAL REDUCED QUOTE</a:t>
            </a:r>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3</a:t>
            </a:fld>
            <a:endParaRPr lang="en-US"/>
          </a:p>
        </p:txBody>
      </p:sp>
      <p:sp>
        <p:nvSpPr>
          <p:cNvPr id="35" name="CasellaDiTesto 34">
            <a:extLst>
              <a:ext uri="{FF2B5EF4-FFF2-40B4-BE49-F238E27FC236}">
                <a16:creationId xmlns:a16="http://schemas.microsoft.com/office/drawing/2014/main" id="{58A34BBC-0ABA-D05A-B1E8-B4C8D407E88F}"/>
              </a:ext>
            </a:extLst>
          </p:cNvPr>
          <p:cNvSpPr txBox="1"/>
          <p:nvPr/>
        </p:nvSpPr>
        <p:spPr>
          <a:xfrm>
            <a:off x="621275" y="2746140"/>
            <a:ext cx="10647443" cy="646331"/>
          </a:xfrm>
          <a:prstGeom prst="rect">
            <a:avLst/>
          </a:prstGeom>
          <a:noFill/>
        </p:spPr>
        <p:txBody>
          <a:bodyPr wrap="square">
            <a:spAutoFit/>
          </a:bodyPr>
          <a:lstStyle/>
          <a:p>
            <a:r>
              <a:rPr lang="fr-FR" sz="1800" b="1" dirty="0">
                <a:latin typeface="Montserrat" pitchFamily="2" charset="0"/>
              </a:rPr>
              <a:t>2025 TRAINING MODULES+ TRANSVERSAL &amp; ROLLING ACTIVITIES – Ex F Brands</a:t>
            </a:r>
          </a:p>
          <a:p>
            <a:pPr algn="r"/>
            <a:r>
              <a:rPr lang="fr-FR" sz="1800" b="1" dirty="0">
                <a:latin typeface="Montserrat" pitchFamily="2" charset="0"/>
              </a:rPr>
              <a:t>AMOUNT : Euro 1.328.900,00</a:t>
            </a:r>
            <a:endParaRPr lang="en-US" sz="1800" b="1" dirty="0">
              <a:latin typeface="Montserrat" pitchFamily="2" charset="0"/>
            </a:endParaRPr>
          </a:p>
        </p:txBody>
      </p:sp>
      <p:sp>
        <p:nvSpPr>
          <p:cNvPr id="3" name="CasellaDiTesto 2">
            <a:extLst>
              <a:ext uri="{FF2B5EF4-FFF2-40B4-BE49-F238E27FC236}">
                <a16:creationId xmlns:a16="http://schemas.microsoft.com/office/drawing/2014/main" id="{68294D56-2E1D-C70F-FA5F-0B6DD4F3E60A}"/>
              </a:ext>
            </a:extLst>
          </p:cNvPr>
          <p:cNvSpPr txBox="1"/>
          <p:nvPr/>
        </p:nvSpPr>
        <p:spPr>
          <a:xfrm>
            <a:off x="614945" y="3598662"/>
            <a:ext cx="10616147" cy="646331"/>
          </a:xfrm>
          <a:prstGeom prst="rect">
            <a:avLst/>
          </a:prstGeom>
          <a:noFill/>
        </p:spPr>
        <p:txBody>
          <a:bodyPr wrap="square">
            <a:spAutoFit/>
          </a:bodyPr>
          <a:lstStyle/>
          <a:p>
            <a:r>
              <a:rPr lang="en-US" sz="1800" b="1" dirty="0">
                <a:latin typeface="Montserrat" pitchFamily="2" charset="0"/>
              </a:rPr>
              <a:t>2025 GLOBAL PROGRAM OFFICE RESOURCES – Ex F Brands</a:t>
            </a:r>
          </a:p>
          <a:p>
            <a:pPr algn="r"/>
            <a:r>
              <a:rPr lang="fr-FR" sz="1800" b="1" dirty="0">
                <a:latin typeface="Montserrat" pitchFamily="2" charset="0"/>
              </a:rPr>
              <a:t>AMOUNT : Euro 367.200,00</a:t>
            </a:r>
          </a:p>
        </p:txBody>
      </p:sp>
      <p:sp>
        <p:nvSpPr>
          <p:cNvPr id="5" name="ZoneTexte 6">
            <a:extLst>
              <a:ext uri="{FF2B5EF4-FFF2-40B4-BE49-F238E27FC236}">
                <a16:creationId xmlns:a16="http://schemas.microsoft.com/office/drawing/2014/main" id="{EAF70E95-AC7C-D1D0-6A3A-E12BF5B0CD26}"/>
              </a:ext>
            </a:extLst>
          </p:cNvPr>
          <p:cNvSpPr txBox="1"/>
          <p:nvPr/>
        </p:nvSpPr>
        <p:spPr>
          <a:xfrm>
            <a:off x="564962" y="1628800"/>
            <a:ext cx="10647443" cy="1077218"/>
          </a:xfrm>
          <a:prstGeom prst="rect">
            <a:avLst/>
          </a:prstGeom>
          <a:noFill/>
        </p:spPr>
        <p:txBody>
          <a:bodyPr wrap="square" lIns="91440" tIns="45720" rIns="91440" bIns="45720" anchor="t">
            <a:spAutoFit/>
          </a:bodyPr>
          <a:lstStyle/>
          <a:p>
            <a:pPr marL="57150" indent="-42863"/>
            <a:r>
              <a:rPr lang="en-GB" sz="1600" dirty="0">
                <a:latin typeface="Montserrat" panose="02000505000000020004" pitchFamily="2" charset="0"/>
                <a:ea typeface="Calibri" panose="020F0502020204030204" pitchFamily="34" charset="0"/>
                <a:cs typeface="Calibri" panose="020F0502020204030204" pitchFamily="34" charset="0"/>
              </a:rPr>
              <a:t>This is the best quote we can reach as the </a:t>
            </a:r>
            <a:r>
              <a:rPr lang="en-US" sz="1600" dirty="0">
                <a:latin typeface="Montserrat" panose="02000505000000020004" pitchFamily="2" charset="0"/>
                <a:ea typeface="Calibri" panose="020F0502020204030204" pitchFamily="34" charset="0"/>
                <a:cs typeface="Calibri" panose="020F0502020204030204" pitchFamily="34" charset="0"/>
              </a:rPr>
              <a:t>initial prices were already reduced as much as possible to meet your requirements.</a:t>
            </a:r>
          </a:p>
          <a:p>
            <a:pPr marL="57150" indent="-42863"/>
            <a:endParaRPr lang="en-US" sz="1600" dirty="0">
              <a:latin typeface="Montserrat" panose="02000505000000020004" pitchFamily="2" charset="0"/>
              <a:ea typeface="Calibri" panose="020F0502020204030204" pitchFamily="34" charset="0"/>
              <a:cs typeface="Calibri" panose="020F0502020204030204" pitchFamily="34" charset="0"/>
            </a:endParaRPr>
          </a:p>
          <a:p>
            <a:pPr marL="57150" indent="-42863"/>
            <a:r>
              <a:rPr lang="en-US" sz="1600" kern="0" dirty="0">
                <a:solidFill>
                  <a:schemeClr val="tx1"/>
                </a:solidFill>
                <a:latin typeface="Montserrat" pitchFamily="2" charset="0"/>
                <a:ea typeface="Times New Roman" panose="02020603050405020304" pitchFamily="18" charset="0"/>
                <a:cs typeface="Calibri" panose="020F0502020204030204" pitchFamily="34" charset="0"/>
              </a:rPr>
              <a:t>KOINÈ proposes you the following reduced quotes:</a:t>
            </a:r>
            <a:endParaRPr lang="en-US" sz="1600"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7" name="CasellaDiTesto 6">
            <a:extLst>
              <a:ext uri="{FF2B5EF4-FFF2-40B4-BE49-F238E27FC236}">
                <a16:creationId xmlns:a16="http://schemas.microsoft.com/office/drawing/2014/main" id="{766FD083-AEE1-1F9D-0FE5-D4588119172D}"/>
              </a:ext>
            </a:extLst>
          </p:cNvPr>
          <p:cNvSpPr txBox="1"/>
          <p:nvPr/>
        </p:nvSpPr>
        <p:spPr>
          <a:xfrm>
            <a:off x="6816080" y="5579948"/>
            <a:ext cx="4896544" cy="369332"/>
          </a:xfrm>
          <a:prstGeom prst="rect">
            <a:avLst/>
          </a:prstGeom>
          <a:noFill/>
        </p:spPr>
        <p:txBody>
          <a:bodyPr wrap="square">
            <a:spAutoFit/>
          </a:bodyPr>
          <a:lstStyle/>
          <a:p>
            <a:r>
              <a:rPr lang="fr-FR" sz="1800" b="1" dirty="0">
                <a:solidFill>
                  <a:srgbClr val="F00480"/>
                </a:solidFill>
                <a:latin typeface="Montserrat" pitchFamily="2" charset="0"/>
              </a:rPr>
              <a:t>TOTAL AMOUNT : Euro 1.696.100,00</a:t>
            </a:r>
            <a:endParaRPr lang="en-US" sz="1800" b="1" dirty="0">
              <a:solidFill>
                <a:srgbClr val="F00480"/>
              </a:solidFill>
              <a:latin typeface="Montserrat" pitchFamily="2" charset="0"/>
            </a:endParaRPr>
          </a:p>
        </p:txBody>
      </p:sp>
      <p:sp>
        <p:nvSpPr>
          <p:cNvPr id="6" name="CasellaDiTesto 5">
            <a:extLst>
              <a:ext uri="{FF2B5EF4-FFF2-40B4-BE49-F238E27FC236}">
                <a16:creationId xmlns:a16="http://schemas.microsoft.com/office/drawing/2014/main" id="{E2037E4D-C1A8-F208-7A3F-EA440154346E}"/>
              </a:ext>
            </a:extLst>
          </p:cNvPr>
          <p:cNvSpPr txBox="1"/>
          <p:nvPr/>
        </p:nvSpPr>
        <p:spPr>
          <a:xfrm>
            <a:off x="738813" y="4520442"/>
            <a:ext cx="10616147" cy="1077218"/>
          </a:xfrm>
          <a:prstGeom prst="rect">
            <a:avLst/>
          </a:prstGeom>
          <a:noFill/>
        </p:spPr>
        <p:txBody>
          <a:bodyPr wrap="square">
            <a:spAutoFit/>
          </a:bodyPr>
          <a:lstStyle/>
          <a:p>
            <a:r>
              <a:rPr lang="fr-FR" sz="1600" dirty="0">
                <a:latin typeface="Montserrat" pitchFamily="2" charset="0"/>
              </a:rPr>
              <a:t>Reduction </a:t>
            </a:r>
            <a:r>
              <a:rPr lang="fr-FR" sz="1600" dirty="0" err="1">
                <a:latin typeface="Montserrat" pitchFamily="2" charset="0"/>
              </a:rPr>
              <a:t>is</a:t>
            </a:r>
            <a:r>
              <a:rPr lang="fr-FR" sz="1600" dirty="0">
                <a:latin typeface="Montserrat" pitchFamily="2" charset="0"/>
              </a:rPr>
              <a:t> </a:t>
            </a:r>
            <a:r>
              <a:rPr lang="fr-FR" sz="1600" dirty="0" err="1">
                <a:latin typeface="Montserrat" pitchFamily="2" charset="0"/>
              </a:rPr>
              <a:t>based</a:t>
            </a:r>
            <a:r>
              <a:rPr lang="fr-FR" sz="1600" dirty="0">
                <a:latin typeface="Montserrat" pitchFamily="2" charset="0"/>
              </a:rPr>
              <a:t> on a discount on the main </a:t>
            </a:r>
            <a:r>
              <a:rPr lang="fr-FR" sz="1600" dirty="0" err="1">
                <a:latin typeface="Montserrat" pitchFamily="2" charset="0"/>
              </a:rPr>
              <a:t>activities</a:t>
            </a:r>
            <a:r>
              <a:rPr lang="fr-FR" sz="1600" dirty="0">
                <a:latin typeface="Montserrat" pitchFamily="2" charset="0"/>
              </a:rPr>
              <a:t>.</a:t>
            </a:r>
          </a:p>
          <a:p>
            <a:r>
              <a:rPr lang="fr-FR" sz="1600" dirty="0">
                <a:latin typeface="Montserrat" pitchFamily="2" charset="0"/>
              </a:rPr>
              <a:t>4 </a:t>
            </a:r>
            <a:r>
              <a:rPr lang="fr-FR" sz="1600" dirty="0" err="1">
                <a:latin typeface="Montserrat" pitchFamily="2" charset="0"/>
              </a:rPr>
              <a:t>project</a:t>
            </a:r>
            <a:r>
              <a:rPr lang="fr-FR" sz="1600" dirty="0">
                <a:latin typeface="Montserrat" pitchFamily="2" charset="0"/>
              </a:rPr>
              <a:t> managers /</a:t>
            </a:r>
            <a:r>
              <a:rPr lang="fr-FR" sz="1600" dirty="0" err="1">
                <a:latin typeface="Montserrat" pitchFamily="2" charset="0"/>
              </a:rPr>
              <a:t>coordinators</a:t>
            </a:r>
            <a:r>
              <a:rPr lang="fr-FR" sz="1600" dirty="0">
                <a:latin typeface="Montserrat" pitchFamily="2" charset="0"/>
              </a:rPr>
              <a:t> are </a:t>
            </a:r>
            <a:r>
              <a:rPr lang="fr-FR" sz="1600" dirty="0" err="1">
                <a:latin typeface="Montserrat" pitchFamily="2" charset="0"/>
              </a:rPr>
              <a:t>included</a:t>
            </a:r>
            <a:r>
              <a:rPr lang="fr-FR" sz="1600" dirty="0">
                <a:latin typeface="Montserrat" pitchFamily="2" charset="0"/>
              </a:rPr>
              <a:t> in </a:t>
            </a:r>
            <a:r>
              <a:rPr lang="fr-FR" sz="1600" dirty="0" err="1">
                <a:latin typeface="Montserrat" pitchFamily="2" charset="0"/>
              </a:rPr>
              <a:t>deliverables</a:t>
            </a:r>
            <a:r>
              <a:rPr lang="fr-FR" sz="1600" dirty="0">
                <a:latin typeface="Montserrat" pitchFamily="2" charset="0"/>
              </a:rPr>
              <a:t>.</a:t>
            </a:r>
          </a:p>
          <a:p>
            <a:r>
              <a:rPr lang="fr-FR" sz="1600" b="1" dirty="0">
                <a:latin typeface="Montserrat" pitchFamily="2" charset="0"/>
              </a:rPr>
              <a:t>Global program office &amp; back-office </a:t>
            </a:r>
            <a:r>
              <a:rPr lang="fr-FR" sz="1600" b="1" dirty="0" err="1">
                <a:latin typeface="Montserrat" pitchFamily="2" charset="0"/>
              </a:rPr>
              <a:t>resources</a:t>
            </a:r>
            <a:r>
              <a:rPr lang="fr-FR" sz="1600" b="1" dirty="0">
                <a:latin typeface="Montserrat" pitchFamily="2" charset="0"/>
              </a:rPr>
              <a:t> </a:t>
            </a:r>
            <a:r>
              <a:rPr lang="fr-FR" sz="1600" b="1" dirty="0" err="1">
                <a:latin typeface="Montserrat" pitchFamily="2" charset="0"/>
              </a:rPr>
              <a:t>quote</a:t>
            </a:r>
            <a:r>
              <a:rPr lang="fr-FR" sz="1600" b="1" dirty="0">
                <a:latin typeface="Montserrat" pitchFamily="2" charset="0"/>
              </a:rPr>
              <a:t> </a:t>
            </a:r>
            <a:r>
              <a:rPr lang="fr-FR" sz="1600" b="1" dirty="0" err="1">
                <a:latin typeface="Montserrat" pitchFamily="2" charset="0"/>
              </a:rPr>
              <a:t>is</a:t>
            </a:r>
            <a:r>
              <a:rPr lang="fr-FR" sz="1600" b="1" dirty="0">
                <a:latin typeface="Montserrat" pitchFamily="2" charset="0"/>
              </a:rPr>
              <a:t> </a:t>
            </a:r>
            <a:r>
              <a:rPr lang="fr-FR" sz="1600" b="1" dirty="0" err="1">
                <a:latin typeface="Montserrat" pitchFamily="2" charset="0"/>
              </a:rPr>
              <a:t>valid</a:t>
            </a:r>
            <a:r>
              <a:rPr lang="fr-FR" sz="1600" b="1" dirty="0">
                <a:latin typeface="Montserrat" pitchFamily="2" charset="0"/>
              </a:rPr>
              <a:t> </a:t>
            </a:r>
            <a:r>
              <a:rPr lang="fr-FR" sz="1600" b="1" dirty="0" err="1">
                <a:latin typeface="Montserrat" pitchFamily="2" charset="0"/>
              </a:rPr>
              <a:t>only</a:t>
            </a:r>
            <a:r>
              <a:rPr lang="fr-FR" sz="1600" b="1" dirty="0">
                <a:latin typeface="Montserrat" pitchFamily="2" charset="0"/>
              </a:rPr>
              <a:t> for a </a:t>
            </a:r>
            <a:r>
              <a:rPr lang="fr-FR" sz="1600" b="1" dirty="0" err="1">
                <a:latin typeface="Montserrat" pitchFamily="2" charset="0"/>
              </a:rPr>
              <a:t>contract</a:t>
            </a:r>
            <a:r>
              <a:rPr lang="fr-FR" sz="1600" b="1" dirty="0">
                <a:latin typeface="Montserrat" pitchFamily="2" charset="0"/>
              </a:rPr>
              <a:t> of </a:t>
            </a:r>
            <a:r>
              <a:rPr lang="fr-FR" sz="1600" b="1" dirty="0" err="1">
                <a:latin typeface="Montserrat" pitchFamily="2" charset="0"/>
              </a:rPr>
              <a:t>three</a:t>
            </a:r>
            <a:r>
              <a:rPr lang="fr-FR" sz="1600" b="1" dirty="0">
                <a:latin typeface="Montserrat" pitchFamily="2" charset="0"/>
              </a:rPr>
              <a:t> </a:t>
            </a:r>
            <a:r>
              <a:rPr lang="fr-FR" sz="1600" b="1" dirty="0" err="1">
                <a:latin typeface="Montserrat" pitchFamily="2" charset="0"/>
              </a:rPr>
              <a:t>years</a:t>
            </a:r>
            <a:r>
              <a:rPr lang="fr-FR" sz="1600" b="1" dirty="0">
                <a:latin typeface="Montserrat" pitchFamily="2" charset="0"/>
              </a:rPr>
              <a:t>.</a:t>
            </a:r>
            <a:endParaRPr lang="en-US" sz="1600" b="1" dirty="0">
              <a:latin typeface="Montserrat" pitchFamily="2" charset="0"/>
            </a:endParaRPr>
          </a:p>
          <a:p>
            <a:r>
              <a:rPr lang="fr-FR" sz="1600" dirty="0">
                <a:latin typeface="Montserrat" pitchFamily="2" charset="0"/>
              </a:rPr>
              <a:t>     </a:t>
            </a:r>
            <a:endParaRPr lang="en-US" sz="1600" dirty="0">
              <a:latin typeface="Montserrat" pitchFamily="2" charset="0"/>
            </a:endParaRPr>
          </a:p>
        </p:txBody>
      </p:sp>
    </p:spTree>
    <p:custDataLst>
      <p:tags r:id="rId1"/>
    </p:custDataLst>
    <p:extLst>
      <p:ext uri="{BB962C8B-B14F-4D97-AF65-F5344CB8AC3E}">
        <p14:creationId xmlns:p14="http://schemas.microsoft.com/office/powerpoint/2010/main" val="9386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2" name="Rectangle 1">
            <a:extLst>
              <a:ext uri="{FF2B5EF4-FFF2-40B4-BE49-F238E27FC236}">
                <a16:creationId xmlns:a16="http://schemas.microsoft.com/office/drawing/2014/main" id="{C1C5103A-4670-C3A8-EDE3-384BAAAD209F}"/>
              </a:ext>
            </a:extLst>
          </p:cNvPr>
          <p:cNvSpPr/>
          <p:nvPr/>
        </p:nvSpPr>
        <p:spPr>
          <a:xfrm>
            <a:off x="406449" y="6192315"/>
            <a:ext cx="10889920" cy="276999"/>
          </a:xfrm>
          <a:prstGeom prst="rect">
            <a:avLst/>
          </a:prstGeom>
          <a:noFill/>
        </p:spPr>
        <p:txBody>
          <a:bodyPr wrap="square">
            <a:spAutoFit/>
          </a:bodyPr>
          <a:lstStyle/>
          <a:p>
            <a:r>
              <a:rPr lang="fr-FR" sz="1200" b="1" dirty="0">
                <a:solidFill>
                  <a:srgbClr val="000000"/>
                </a:solidFill>
                <a:latin typeface="Montserrat" pitchFamily="2" charset="0"/>
                <a:cs typeface="Arial"/>
              </a:rPr>
              <a:t>2026/2027 Product &amp; </a:t>
            </a:r>
            <a:r>
              <a:rPr lang="fr-FR" sz="1200" b="1">
                <a:solidFill>
                  <a:srgbClr val="000000"/>
                </a:solidFill>
                <a:latin typeface="Montserrat" pitchFamily="2" charset="0"/>
                <a:cs typeface="Arial"/>
              </a:rPr>
              <a:t>MCE Launches</a:t>
            </a:r>
            <a:r>
              <a:rPr lang="fr-FR" sz="1200" b="1" dirty="0">
                <a:solidFill>
                  <a:srgbClr val="000000"/>
                </a:solidFill>
                <a:latin typeface="Montserrat" pitchFamily="2" charset="0"/>
                <a:cs typeface="Arial"/>
              </a:rPr>
              <a:t> – Training </a:t>
            </a:r>
            <a:r>
              <a:rPr lang="fr-FR" sz="1200" b="1">
                <a:solidFill>
                  <a:srgbClr val="000000"/>
                </a:solidFill>
                <a:latin typeface="Montserrat" pitchFamily="2" charset="0"/>
                <a:cs typeface="Arial"/>
              </a:rPr>
              <a:t>volume should be equivalent</a:t>
            </a:r>
            <a:r>
              <a:rPr lang="fr-FR" sz="1200" b="1" dirty="0">
                <a:solidFill>
                  <a:srgbClr val="000000"/>
                </a:solidFill>
                <a:latin typeface="Montserrat" pitchFamily="2" charset="0"/>
                <a:cs typeface="Arial"/>
              </a:rPr>
              <a:t> to </a:t>
            </a:r>
            <a:r>
              <a:rPr lang="fr-FR" sz="1200" b="1">
                <a:solidFill>
                  <a:srgbClr val="000000"/>
                </a:solidFill>
                <a:latin typeface="Montserrat" pitchFamily="2" charset="0"/>
                <a:cs typeface="Arial"/>
              </a:rPr>
              <a:t>2024 ones (some swip</a:t>
            </a:r>
            <a:r>
              <a:rPr lang="fr-FR" sz="1200" b="1" dirty="0">
                <a:solidFill>
                  <a:srgbClr val="000000"/>
                </a:solidFill>
                <a:latin typeface="Montserrat" pitchFamily="2" charset="0"/>
                <a:cs typeface="Arial"/>
              </a:rPr>
              <a:t> are possible)</a:t>
            </a:r>
          </a:p>
        </p:txBody>
      </p:sp>
      <p:sp>
        <p:nvSpPr>
          <p:cNvPr id="24" name="ZoneTexte 6">
            <a:extLst>
              <a:ext uri="{FF2B5EF4-FFF2-40B4-BE49-F238E27FC236}">
                <a16:creationId xmlns:a16="http://schemas.microsoft.com/office/drawing/2014/main" id="{2DFEAE43-3497-7C74-AAD4-C6DC5EB53740}"/>
              </a:ext>
            </a:extLst>
          </p:cNvPr>
          <p:cNvSpPr txBox="1"/>
          <p:nvPr/>
        </p:nvSpPr>
        <p:spPr>
          <a:xfrm>
            <a:off x="312500" y="4002247"/>
            <a:ext cx="3863222" cy="1384995"/>
          </a:xfrm>
          <a:prstGeom prst="rect">
            <a:avLst/>
          </a:prstGeom>
          <a:solidFill>
            <a:srgbClr val="E7E6E6"/>
          </a:solidFill>
          <a:ln>
            <a:solidFill>
              <a:schemeClr val="bg1">
                <a:lumMod val="50000"/>
              </a:schemeClr>
            </a:solidFill>
            <a:prstDash val="dash"/>
          </a:ln>
        </p:spPr>
        <p:txBody>
          <a:bodyPr wrap="square" rtlCol="0">
            <a:spAutoFit/>
          </a:bodyPr>
          <a:lstStyle/>
          <a:p>
            <a:r>
              <a:rPr lang="fr-FR" sz="1050" b="1" dirty="0"/>
              <a:t>OVERAL DURATION FOR EACH DELIVERABLE : </a:t>
            </a:r>
          </a:p>
          <a:p>
            <a:pPr marL="171450" indent="-171450">
              <a:buFont typeface="Encode Sans" pitchFamily="2" charset="0"/>
              <a:buChar char="-"/>
            </a:pPr>
            <a:r>
              <a:rPr lang="fr-FR" sz="1050" dirty="0"/>
              <a:t>1 WBT – 60’</a:t>
            </a:r>
          </a:p>
          <a:p>
            <a:pPr marL="171450" indent="-171450">
              <a:buFont typeface="Encode Sans" pitchFamily="2" charset="0"/>
              <a:buChar char="-"/>
            </a:pPr>
            <a:r>
              <a:rPr lang="fr-FR" sz="1050" dirty="0"/>
              <a:t>Sales memento – 45 pages</a:t>
            </a:r>
          </a:p>
          <a:p>
            <a:pPr marL="171450" indent="-171450">
              <a:buFont typeface="Encode Sans" pitchFamily="2" charset="0"/>
              <a:buChar char="-"/>
            </a:pPr>
            <a:r>
              <a:rPr lang="fr-FR" sz="1050" dirty="0"/>
              <a:t>IBT Event  – 7h </a:t>
            </a:r>
          </a:p>
          <a:p>
            <a:pPr marL="171450" indent="-171450">
              <a:buFont typeface="Encode Sans" pitchFamily="2" charset="0"/>
              <a:buChar char="-"/>
            </a:pPr>
            <a:r>
              <a:rPr lang="fr-FR" sz="1050" dirty="0"/>
              <a:t>1 VCT – 90’</a:t>
            </a:r>
          </a:p>
          <a:p>
            <a:pPr marL="171450" indent="-171450">
              <a:buFont typeface="Encode Sans" pitchFamily="2" charset="0"/>
              <a:buChar char="-"/>
            </a:pPr>
            <a:r>
              <a:rPr lang="fr-FR" sz="1050" dirty="0" err="1"/>
              <a:t>Handover</a:t>
            </a:r>
            <a:r>
              <a:rPr lang="fr-FR" sz="1050" dirty="0"/>
              <a:t> – 45 pages</a:t>
            </a:r>
          </a:p>
          <a:p>
            <a:pPr marL="171450" indent="-171450">
              <a:buFont typeface="Encode Sans" pitchFamily="2" charset="0"/>
              <a:buChar char="-"/>
            </a:pPr>
            <a:r>
              <a:rPr lang="fr-FR" sz="1050" dirty="0"/>
              <a:t>1 </a:t>
            </a:r>
            <a:r>
              <a:rPr lang="fr-FR" sz="1050" dirty="0" err="1"/>
              <a:t>Beedeez</a:t>
            </a:r>
            <a:r>
              <a:rPr lang="fr-FR" sz="1050" dirty="0"/>
              <a:t> capsule – 5’</a:t>
            </a:r>
          </a:p>
          <a:p>
            <a:pPr marL="171450" indent="-171450">
              <a:buFont typeface="Encode Sans" pitchFamily="2" charset="0"/>
              <a:buChar char="-"/>
            </a:pPr>
            <a:r>
              <a:rPr lang="fr-FR" sz="1050" dirty="0"/>
              <a:t>1 Quiz – 20 questions</a:t>
            </a:r>
          </a:p>
        </p:txBody>
      </p:sp>
      <p:sp>
        <p:nvSpPr>
          <p:cNvPr id="25" name="ZoneTexte 1">
            <a:extLst>
              <a:ext uri="{FF2B5EF4-FFF2-40B4-BE49-F238E27FC236}">
                <a16:creationId xmlns:a16="http://schemas.microsoft.com/office/drawing/2014/main" id="{84A80E06-4E4B-3A9A-9EB2-160AC414B1DB}"/>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2025 TRAINING MODULES + TRANSVERSAL &amp; ROLLING ACTIVITIES </a:t>
            </a:r>
          </a:p>
          <a:p>
            <a:r>
              <a:rPr lang="fr-FR" sz="3200" dirty="0"/>
              <a:t>– Ex F Brands - </a:t>
            </a:r>
            <a:r>
              <a:rPr lang="en-US" sz="3200" dirty="0"/>
              <a:t>Variable costs</a:t>
            </a:r>
            <a:endParaRPr lang="fr-FR" sz="3200" dirty="0"/>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4</a:t>
            </a:fld>
            <a:endParaRPr lang="en-US"/>
          </a:p>
        </p:txBody>
      </p:sp>
      <p:sp>
        <p:nvSpPr>
          <p:cNvPr id="35" name="CasellaDiTesto 34">
            <a:extLst>
              <a:ext uri="{FF2B5EF4-FFF2-40B4-BE49-F238E27FC236}">
                <a16:creationId xmlns:a16="http://schemas.microsoft.com/office/drawing/2014/main" id="{58A34BBC-0ABA-D05A-B1E8-B4C8D407E88F}"/>
              </a:ext>
            </a:extLst>
          </p:cNvPr>
          <p:cNvSpPr txBox="1"/>
          <p:nvPr/>
        </p:nvSpPr>
        <p:spPr>
          <a:xfrm>
            <a:off x="5421385" y="4055956"/>
            <a:ext cx="4999902" cy="369332"/>
          </a:xfrm>
          <a:prstGeom prst="rect">
            <a:avLst/>
          </a:prstGeom>
          <a:noFill/>
        </p:spPr>
        <p:txBody>
          <a:bodyPr wrap="square">
            <a:spAutoFit/>
          </a:bodyPr>
          <a:lstStyle/>
          <a:p>
            <a:r>
              <a:rPr lang="fr-FR" sz="1800" b="1" dirty="0">
                <a:latin typeface="Montserrat" pitchFamily="2" charset="0"/>
              </a:rPr>
              <a:t>TOTAL AMOUNT : Euro 1.328.900,00</a:t>
            </a:r>
            <a:endParaRPr lang="en-US" sz="1800" b="1" dirty="0">
              <a:latin typeface="Montserrat" pitchFamily="2" charset="0"/>
            </a:endParaRPr>
          </a:p>
        </p:txBody>
      </p:sp>
      <p:sp>
        <p:nvSpPr>
          <p:cNvPr id="5" name="CasellaDiTesto 4">
            <a:extLst>
              <a:ext uri="{FF2B5EF4-FFF2-40B4-BE49-F238E27FC236}">
                <a16:creationId xmlns:a16="http://schemas.microsoft.com/office/drawing/2014/main" id="{B49D95F5-2F93-8BFA-D2C9-6F2516824458}"/>
              </a:ext>
            </a:extLst>
          </p:cNvPr>
          <p:cNvSpPr txBox="1"/>
          <p:nvPr/>
        </p:nvSpPr>
        <p:spPr>
          <a:xfrm>
            <a:off x="5591944" y="4477358"/>
            <a:ext cx="5936006" cy="369332"/>
          </a:xfrm>
          <a:prstGeom prst="rect">
            <a:avLst/>
          </a:prstGeom>
          <a:noFill/>
        </p:spPr>
        <p:txBody>
          <a:bodyPr wrap="square">
            <a:spAutoFit/>
          </a:bodyPr>
          <a:lstStyle/>
          <a:p>
            <a:r>
              <a:rPr lang="fr-FR" sz="1800" b="1" dirty="0">
                <a:latin typeface="Montserrat" pitchFamily="2" charset="0"/>
              </a:rPr>
              <a:t>4 </a:t>
            </a:r>
            <a:r>
              <a:rPr lang="fr-FR" sz="1800" b="1" dirty="0" err="1">
                <a:latin typeface="Montserrat" pitchFamily="2" charset="0"/>
              </a:rPr>
              <a:t>project</a:t>
            </a:r>
            <a:r>
              <a:rPr lang="fr-FR" sz="1800" b="1" dirty="0">
                <a:latin typeface="Montserrat" pitchFamily="2" charset="0"/>
              </a:rPr>
              <a:t> managers /</a:t>
            </a:r>
            <a:r>
              <a:rPr lang="fr-FR" sz="1800" b="1" dirty="0" err="1">
                <a:latin typeface="Montserrat" pitchFamily="2" charset="0"/>
              </a:rPr>
              <a:t>coordinators</a:t>
            </a:r>
            <a:r>
              <a:rPr lang="fr-FR" sz="1800" b="1" dirty="0">
                <a:latin typeface="Montserrat" pitchFamily="2" charset="0"/>
              </a:rPr>
              <a:t> are </a:t>
            </a:r>
            <a:r>
              <a:rPr lang="fr-FR" sz="1800" b="1" dirty="0" err="1">
                <a:latin typeface="Montserrat" pitchFamily="2" charset="0"/>
              </a:rPr>
              <a:t>included</a:t>
            </a:r>
            <a:endParaRPr lang="en-US" sz="1800" b="1" dirty="0">
              <a:latin typeface="Montserrat" pitchFamily="2" charset="0"/>
            </a:endParaRPr>
          </a:p>
        </p:txBody>
      </p:sp>
      <p:pic>
        <p:nvPicPr>
          <p:cNvPr id="7" name="Immagine 6">
            <a:extLst>
              <a:ext uri="{FF2B5EF4-FFF2-40B4-BE49-F238E27FC236}">
                <a16:creationId xmlns:a16="http://schemas.microsoft.com/office/drawing/2014/main" id="{EF216E46-08D1-6DD1-BD04-3F601D3F9AB3}"/>
              </a:ext>
            </a:extLst>
          </p:cNvPr>
          <p:cNvPicPr>
            <a:picLocks noChangeAspect="1"/>
          </p:cNvPicPr>
          <p:nvPr/>
        </p:nvPicPr>
        <p:blipFill>
          <a:blip r:embed="rId4"/>
          <a:stretch>
            <a:fillRect/>
          </a:stretch>
        </p:blipFill>
        <p:spPr>
          <a:xfrm>
            <a:off x="243443" y="1721565"/>
            <a:ext cx="11757314" cy="2050349"/>
          </a:xfrm>
          <a:prstGeom prst="rect">
            <a:avLst/>
          </a:prstGeom>
        </p:spPr>
      </p:pic>
    </p:spTree>
    <p:custDataLst>
      <p:tags r:id="rId1"/>
    </p:custDataLst>
    <p:extLst>
      <p:ext uri="{BB962C8B-B14F-4D97-AF65-F5344CB8AC3E}">
        <p14:creationId xmlns:p14="http://schemas.microsoft.com/office/powerpoint/2010/main" val="215902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2" name="Rectangle 1">
            <a:extLst>
              <a:ext uri="{FF2B5EF4-FFF2-40B4-BE49-F238E27FC236}">
                <a16:creationId xmlns:a16="http://schemas.microsoft.com/office/drawing/2014/main" id="{C1C5103A-4670-C3A8-EDE3-384BAAAD209F}"/>
              </a:ext>
            </a:extLst>
          </p:cNvPr>
          <p:cNvSpPr/>
          <p:nvPr/>
        </p:nvSpPr>
        <p:spPr>
          <a:xfrm>
            <a:off x="512554" y="6294640"/>
            <a:ext cx="10889920" cy="276999"/>
          </a:xfrm>
          <a:prstGeom prst="rect">
            <a:avLst/>
          </a:prstGeom>
          <a:noFill/>
        </p:spPr>
        <p:txBody>
          <a:bodyPr wrap="square">
            <a:spAutoFit/>
          </a:bodyPr>
          <a:lstStyle/>
          <a:p>
            <a:r>
              <a:rPr lang="fr-FR" sz="1200" b="1" dirty="0">
                <a:solidFill>
                  <a:srgbClr val="000000"/>
                </a:solidFill>
                <a:latin typeface="Montserrat" pitchFamily="2" charset="0"/>
                <a:cs typeface="Arial"/>
              </a:rPr>
              <a:t>2026/2027 Product &amp; MCE </a:t>
            </a:r>
            <a:r>
              <a:rPr lang="fr-FR" sz="1200" b="1" dirty="0" err="1">
                <a:solidFill>
                  <a:srgbClr val="000000"/>
                </a:solidFill>
                <a:latin typeface="Montserrat" pitchFamily="2" charset="0"/>
                <a:cs typeface="Arial"/>
              </a:rPr>
              <a:t>Launches</a:t>
            </a:r>
            <a:r>
              <a:rPr lang="fr-FR" sz="1200" b="1" dirty="0">
                <a:solidFill>
                  <a:srgbClr val="000000"/>
                </a:solidFill>
                <a:latin typeface="Montserrat" pitchFamily="2" charset="0"/>
                <a:cs typeface="Arial"/>
              </a:rPr>
              <a:t> – Training volume </a:t>
            </a:r>
            <a:r>
              <a:rPr lang="fr-FR" sz="1200" b="1" dirty="0" err="1">
                <a:solidFill>
                  <a:srgbClr val="000000"/>
                </a:solidFill>
                <a:latin typeface="Montserrat" pitchFamily="2" charset="0"/>
                <a:cs typeface="Arial"/>
              </a:rPr>
              <a:t>should</a:t>
            </a:r>
            <a:r>
              <a:rPr lang="fr-FR" sz="1200" b="1" dirty="0">
                <a:solidFill>
                  <a:srgbClr val="000000"/>
                </a:solidFill>
                <a:latin typeface="Montserrat" pitchFamily="2" charset="0"/>
                <a:cs typeface="Arial"/>
              </a:rPr>
              <a:t> </a:t>
            </a:r>
            <a:r>
              <a:rPr lang="fr-FR" sz="1200" b="1" dirty="0" err="1">
                <a:solidFill>
                  <a:srgbClr val="000000"/>
                </a:solidFill>
                <a:latin typeface="Montserrat" pitchFamily="2" charset="0"/>
                <a:cs typeface="Arial"/>
              </a:rPr>
              <a:t>be</a:t>
            </a:r>
            <a:r>
              <a:rPr lang="fr-FR" sz="1200" b="1" dirty="0">
                <a:solidFill>
                  <a:srgbClr val="000000"/>
                </a:solidFill>
                <a:latin typeface="Montserrat" pitchFamily="2" charset="0"/>
                <a:cs typeface="Arial"/>
              </a:rPr>
              <a:t> </a:t>
            </a:r>
            <a:r>
              <a:rPr lang="fr-FR" sz="1200" b="1" dirty="0" err="1">
                <a:solidFill>
                  <a:srgbClr val="000000"/>
                </a:solidFill>
                <a:latin typeface="Montserrat" pitchFamily="2" charset="0"/>
                <a:cs typeface="Arial"/>
              </a:rPr>
              <a:t>equivalent</a:t>
            </a:r>
            <a:r>
              <a:rPr lang="fr-FR" sz="1200" b="1" dirty="0">
                <a:solidFill>
                  <a:srgbClr val="000000"/>
                </a:solidFill>
                <a:latin typeface="Montserrat" pitchFamily="2" charset="0"/>
                <a:cs typeface="Arial"/>
              </a:rPr>
              <a:t> to 2024 </a:t>
            </a:r>
            <a:r>
              <a:rPr lang="fr-FR" sz="1200" b="1" dirty="0" err="1">
                <a:solidFill>
                  <a:srgbClr val="000000"/>
                </a:solidFill>
                <a:latin typeface="Montserrat" pitchFamily="2" charset="0"/>
                <a:cs typeface="Arial"/>
              </a:rPr>
              <a:t>ones</a:t>
            </a:r>
            <a:r>
              <a:rPr lang="fr-FR" sz="1200" b="1" dirty="0">
                <a:solidFill>
                  <a:srgbClr val="000000"/>
                </a:solidFill>
                <a:latin typeface="Montserrat" pitchFamily="2" charset="0"/>
                <a:cs typeface="Arial"/>
              </a:rPr>
              <a:t> (</a:t>
            </a:r>
            <a:r>
              <a:rPr lang="fr-FR" sz="1200" b="1" dirty="0" err="1">
                <a:solidFill>
                  <a:srgbClr val="000000"/>
                </a:solidFill>
                <a:latin typeface="Montserrat" pitchFamily="2" charset="0"/>
                <a:cs typeface="Arial"/>
              </a:rPr>
              <a:t>some</a:t>
            </a:r>
            <a:r>
              <a:rPr lang="fr-FR" sz="1200" b="1" dirty="0">
                <a:solidFill>
                  <a:srgbClr val="000000"/>
                </a:solidFill>
                <a:latin typeface="Montserrat" pitchFamily="2" charset="0"/>
                <a:cs typeface="Arial"/>
              </a:rPr>
              <a:t> </a:t>
            </a:r>
            <a:r>
              <a:rPr lang="fr-FR" sz="1200" b="1" dirty="0" err="1">
                <a:solidFill>
                  <a:srgbClr val="000000"/>
                </a:solidFill>
                <a:latin typeface="Montserrat" pitchFamily="2" charset="0"/>
                <a:cs typeface="Arial"/>
              </a:rPr>
              <a:t>swip</a:t>
            </a:r>
            <a:r>
              <a:rPr lang="fr-FR" sz="1200" b="1" dirty="0">
                <a:solidFill>
                  <a:srgbClr val="000000"/>
                </a:solidFill>
                <a:latin typeface="Montserrat" pitchFamily="2" charset="0"/>
                <a:cs typeface="Arial"/>
              </a:rPr>
              <a:t> are possible)</a:t>
            </a:r>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679214"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2025 GLOBAL PROGRAM OFFICE &amp; BACK-OFFICE RESOURCES</a:t>
            </a:r>
          </a:p>
          <a:p>
            <a:r>
              <a:rPr lang="fr-FR" sz="3200" dirty="0"/>
              <a:t>– Ex F Brands - </a:t>
            </a:r>
            <a:r>
              <a:rPr lang="en-US" sz="3200" dirty="0"/>
              <a:t>Fixed costs</a:t>
            </a:r>
            <a:endParaRPr lang="fr-FR" sz="3200" dirty="0"/>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5</a:t>
            </a:fld>
            <a:endParaRPr lang="en-US"/>
          </a:p>
        </p:txBody>
      </p:sp>
      <p:sp>
        <p:nvSpPr>
          <p:cNvPr id="16" name="CasellaDiTesto 15">
            <a:extLst>
              <a:ext uri="{FF2B5EF4-FFF2-40B4-BE49-F238E27FC236}">
                <a16:creationId xmlns:a16="http://schemas.microsoft.com/office/drawing/2014/main" id="{58A34BBC-0ABA-D05A-B1E8-B4C8D407E88F}"/>
              </a:ext>
            </a:extLst>
          </p:cNvPr>
          <p:cNvSpPr txBox="1"/>
          <p:nvPr/>
        </p:nvSpPr>
        <p:spPr>
          <a:xfrm>
            <a:off x="7659884" y="4581808"/>
            <a:ext cx="4561235" cy="369332"/>
          </a:xfrm>
          <a:prstGeom prst="rect">
            <a:avLst/>
          </a:prstGeom>
          <a:noFill/>
        </p:spPr>
        <p:txBody>
          <a:bodyPr wrap="square">
            <a:spAutoFit/>
          </a:bodyPr>
          <a:lstStyle/>
          <a:p>
            <a:r>
              <a:rPr lang="fr-FR" sz="1800" b="1" dirty="0">
                <a:latin typeface="Montserrat" pitchFamily="2" charset="0"/>
              </a:rPr>
              <a:t>TOTAL AMOUNT : Euro 367.200,00</a:t>
            </a:r>
            <a:endParaRPr lang="en-US" sz="1800" b="1" dirty="0">
              <a:latin typeface="Montserrat" pitchFamily="2" charset="0"/>
            </a:endParaRPr>
          </a:p>
        </p:txBody>
      </p:sp>
      <p:sp>
        <p:nvSpPr>
          <p:cNvPr id="3" name="CasellaDiTesto 2">
            <a:extLst>
              <a:ext uri="{FF2B5EF4-FFF2-40B4-BE49-F238E27FC236}">
                <a16:creationId xmlns:a16="http://schemas.microsoft.com/office/drawing/2014/main" id="{0C3FBDD4-6216-509C-DBA2-D4136EF0C67C}"/>
              </a:ext>
            </a:extLst>
          </p:cNvPr>
          <p:cNvSpPr txBox="1"/>
          <p:nvPr/>
        </p:nvSpPr>
        <p:spPr>
          <a:xfrm>
            <a:off x="492531" y="5971474"/>
            <a:ext cx="10616147" cy="461665"/>
          </a:xfrm>
          <a:prstGeom prst="rect">
            <a:avLst/>
          </a:prstGeom>
          <a:noFill/>
        </p:spPr>
        <p:txBody>
          <a:bodyPr wrap="square">
            <a:spAutoFit/>
          </a:bodyPr>
          <a:lstStyle>
            <a:defPPr marR="0" lvl="0" algn="l" rtl="0">
              <a:lnSpc>
                <a:spcPct val="100000"/>
              </a:lnSpc>
              <a:spcBef>
                <a:spcPts val="0"/>
              </a:spcBef>
              <a:spcAft>
                <a:spcPts val="0"/>
              </a:spcAft>
            </a:defPPr>
            <a:lvl1pPr>
              <a:defRPr sz="1600" b="1">
                <a:latin typeface="Montserrat" pitchFamily="2" charset="0"/>
              </a:defRPr>
            </a:lvl1pPr>
          </a:lstStyle>
          <a:p>
            <a:r>
              <a:rPr lang="fr-FR" sz="1200" dirty="0"/>
              <a:t>Global program office &amp; back-office </a:t>
            </a:r>
            <a:r>
              <a:rPr lang="fr-FR" sz="1200" dirty="0" err="1"/>
              <a:t>resources</a:t>
            </a:r>
            <a:r>
              <a:rPr lang="fr-FR" sz="1200" dirty="0"/>
              <a:t> </a:t>
            </a:r>
            <a:r>
              <a:rPr lang="fr-FR" sz="1200" dirty="0" err="1"/>
              <a:t>quote</a:t>
            </a:r>
            <a:r>
              <a:rPr lang="fr-FR" sz="1200" dirty="0"/>
              <a:t> </a:t>
            </a:r>
            <a:r>
              <a:rPr lang="fr-FR" sz="1200" dirty="0" err="1"/>
              <a:t>is</a:t>
            </a:r>
            <a:r>
              <a:rPr lang="fr-FR" sz="1200" dirty="0"/>
              <a:t> </a:t>
            </a:r>
            <a:r>
              <a:rPr lang="fr-FR" sz="1200" dirty="0" err="1"/>
              <a:t>valid</a:t>
            </a:r>
            <a:r>
              <a:rPr lang="fr-FR" sz="1200" dirty="0"/>
              <a:t> </a:t>
            </a:r>
            <a:r>
              <a:rPr lang="fr-FR" sz="1200" dirty="0" err="1"/>
              <a:t>only</a:t>
            </a:r>
            <a:r>
              <a:rPr lang="fr-FR" sz="1200" dirty="0"/>
              <a:t> for a </a:t>
            </a:r>
            <a:r>
              <a:rPr lang="fr-FR" sz="1200" dirty="0" err="1"/>
              <a:t>contract</a:t>
            </a:r>
            <a:r>
              <a:rPr lang="fr-FR" sz="1200" dirty="0"/>
              <a:t> of </a:t>
            </a:r>
            <a:r>
              <a:rPr lang="fr-FR" sz="1200" dirty="0" err="1"/>
              <a:t>three</a:t>
            </a:r>
            <a:r>
              <a:rPr lang="fr-FR" sz="1200" dirty="0"/>
              <a:t> </a:t>
            </a:r>
            <a:r>
              <a:rPr lang="fr-FR" sz="1200" dirty="0" err="1"/>
              <a:t>years</a:t>
            </a:r>
            <a:r>
              <a:rPr lang="fr-FR" sz="1200" dirty="0"/>
              <a:t>.</a:t>
            </a:r>
            <a:endParaRPr lang="en-US" sz="1200" dirty="0"/>
          </a:p>
          <a:p>
            <a:r>
              <a:rPr lang="fr-FR" sz="1200" dirty="0"/>
              <a:t>     </a:t>
            </a:r>
            <a:endParaRPr lang="en-US" sz="1200" dirty="0"/>
          </a:p>
        </p:txBody>
      </p:sp>
      <p:pic>
        <p:nvPicPr>
          <p:cNvPr id="7" name="Immagine 6">
            <a:extLst>
              <a:ext uri="{FF2B5EF4-FFF2-40B4-BE49-F238E27FC236}">
                <a16:creationId xmlns:a16="http://schemas.microsoft.com/office/drawing/2014/main" id="{23EE83AB-EB50-813E-549A-328FF23CA14A}"/>
              </a:ext>
            </a:extLst>
          </p:cNvPr>
          <p:cNvPicPr>
            <a:picLocks noChangeAspect="1"/>
          </p:cNvPicPr>
          <p:nvPr/>
        </p:nvPicPr>
        <p:blipFill>
          <a:blip r:embed="rId4"/>
          <a:stretch>
            <a:fillRect/>
          </a:stretch>
        </p:blipFill>
        <p:spPr>
          <a:xfrm>
            <a:off x="497960" y="1504864"/>
            <a:ext cx="7115664" cy="2290586"/>
          </a:xfrm>
          <a:prstGeom prst="rect">
            <a:avLst/>
          </a:prstGeom>
        </p:spPr>
      </p:pic>
      <p:pic>
        <p:nvPicPr>
          <p:cNvPr id="9" name="Immagine 8">
            <a:extLst>
              <a:ext uri="{FF2B5EF4-FFF2-40B4-BE49-F238E27FC236}">
                <a16:creationId xmlns:a16="http://schemas.microsoft.com/office/drawing/2014/main" id="{58AAEB1C-E00C-E63E-2C48-FA185A3857EB}"/>
              </a:ext>
            </a:extLst>
          </p:cNvPr>
          <p:cNvPicPr>
            <a:picLocks noChangeAspect="1"/>
          </p:cNvPicPr>
          <p:nvPr/>
        </p:nvPicPr>
        <p:blipFill>
          <a:blip r:embed="rId5"/>
          <a:stretch>
            <a:fillRect/>
          </a:stretch>
        </p:blipFill>
        <p:spPr>
          <a:xfrm>
            <a:off x="460417" y="3810323"/>
            <a:ext cx="5995624" cy="2069664"/>
          </a:xfrm>
          <a:prstGeom prst="rect">
            <a:avLst/>
          </a:prstGeom>
        </p:spPr>
      </p:pic>
    </p:spTree>
    <p:custDataLst>
      <p:tags r:id="rId1"/>
    </p:custDataLst>
    <p:extLst>
      <p:ext uri="{BB962C8B-B14F-4D97-AF65-F5344CB8AC3E}">
        <p14:creationId xmlns:p14="http://schemas.microsoft.com/office/powerpoint/2010/main" val="276869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asellaDiTesto 148">
            <a:extLst>
              <a:ext uri="{FF2B5EF4-FFF2-40B4-BE49-F238E27FC236}">
                <a16:creationId xmlns:a16="http://schemas.microsoft.com/office/drawing/2014/main" id="{37BCCFC5-D1BE-A841-A9C2-55AE9C54A21C}"/>
              </a:ext>
            </a:extLst>
          </p:cNvPr>
          <p:cNvSpPr txBox="1"/>
          <p:nvPr/>
        </p:nvSpPr>
        <p:spPr>
          <a:xfrm>
            <a:off x="2088615" y="4035842"/>
            <a:ext cx="2623923" cy="615553"/>
          </a:xfrm>
          <a:prstGeom prst="rect">
            <a:avLst/>
          </a:prstGeom>
          <a:noFill/>
        </p:spPr>
        <p:txBody>
          <a:bodyPr wrap="square" lIns="0" rIns="0" rtlCol="0">
            <a:spAutoFit/>
          </a:bodyPr>
          <a:lstStyle>
            <a:defPPr marR="0" lvl="0" algn="l" rtl="0">
              <a:lnSpc>
                <a:spcPct val="100000"/>
              </a:lnSpc>
              <a:spcBef>
                <a:spcPts val="0"/>
              </a:spcBef>
              <a:spcAft>
                <a:spcPts val="0"/>
              </a:spcAft>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spcAft>
                <a:spcPts val="1200"/>
              </a:spcAft>
            </a:pPr>
            <a:r>
              <a:rPr lang="it-IT" sz="1400" b="1" dirty="0"/>
              <a:t>2</a:t>
            </a:r>
            <a:r>
              <a:rPr lang="it-IT" dirty="0"/>
              <a:t> SENIOR TRAINING SPECIALIST</a:t>
            </a:r>
          </a:p>
          <a:p>
            <a:pPr>
              <a:lnSpc>
                <a:spcPct val="100000"/>
              </a:lnSpc>
              <a:spcAft>
                <a:spcPts val="1200"/>
              </a:spcAft>
            </a:pPr>
            <a:r>
              <a:rPr lang="it-IT" sz="1400" b="1" dirty="0"/>
              <a:t>2</a:t>
            </a:r>
            <a:r>
              <a:rPr lang="it-IT" dirty="0"/>
              <a:t> JUNIOR TRAINING SPECIALIST</a:t>
            </a:r>
            <a:endParaRPr lang="en-US" dirty="0"/>
          </a:p>
        </p:txBody>
      </p:sp>
      <p:sp>
        <p:nvSpPr>
          <p:cNvPr id="5" name="Rettangolo 4">
            <a:extLst>
              <a:ext uri="{FF2B5EF4-FFF2-40B4-BE49-F238E27FC236}">
                <a16:creationId xmlns:a16="http://schemas.microsoft.com/office/drawing/2014/main" id="{04EC39B0-9765-F8A4-5866-5E1DF08A3C8C}"/>
              </a:ext>
            </a:extLst>
          </p:cNvPr>
          <p:cNvSpPr/>
          <p:nvPr/>
        </p:nvSpPr>
        <p:spPr>
          <a:xfrm>
            <a:off x="4630058" y="197949"/>
            <a:ext cx="2931886" cy="816692"/>
          </a:xfrm>
          <a:prstGeom prst="rect">
            <a:avLst/>
          </a:prstGeom>
          <a:noFill/>
          <a:ln>
            <a:noFill/>
          </a:ln>
          <a:effectLst>
            <a:outerShdw blurRad="228600" dist="88900" dir="5400000" sx="94000" sy="94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4800" dirty="0">
                <a:solidFill>
                  <a:schemeClr val="tx1"/>
                </a:solidFill>
                <a:latin typeface="DINEngschrift-Alternate" pitchFamily="2" charset="0"/>
              </a:rPr>
              <a:t>MEET</a:t>
            </a:r>
            <a:r>
              <a:rPr lang="it-IT" sz="4800" dirty="0">
                <a:solidFill>
                  <a:srgbClr val="F00480"/>
                </a:solidFill>
                <a:latin typeface="DINEngschrift-Alternate" pitchFamily="2" charset="0"/>
              </a:rPr>
              <a:t>THE</a:t>
            </a:r>
            <a:r>
              <a:rPr lang="it-IT" sz="4800" dirty="0">
                <a:solidFill>
                  <a:schemeClr val="tx1"/>
                </a:solidFill>
                <a:latin typeface="DINEngschrift-Alternate" pitchFamily="2" charset="0"/>
              </a:rPr>
              <a:t>TEAM</a:t>
            </a:r>
            <a:endParaRPr lang="en-US" sz="4800" dirty="0">
              <a:latin typeface="DINEngschrift-Alternate" pitchFamily="2" charset="0"/>
            </a:endParaRPr>
          </a:p>
        </p:txBody>
      </p:sp>
      <p:cxnSp>
        <p:nvCxnSpPr>
          <p:cNvPr id="90" name="Connettore diritto 89">
            <a:extLst>
              <a:ext uri="{FF2B5EF4-FFF2-40B4-BE49-F238E27FC236}">
                <a16:creationId xmlns:a16="http://schemas.microsoft.com/office/drawing/2014/main" id="{4167560E-CA4F-F563-33D7-B8FF0DB6B4FF}"/>
              </a:ext>
            </a:extLst>
          </p:cNvPr>
          <p:cNvCxnSpPr>
            <a:cxnSpLocks/>
            <a:stCxn id="165" idx="3"/>
          </p:cNvCxnSpPr>
          <p:nvPr/>
        </p:nvCxnSpPr>
        <p:spPr>
          <a:xfrm>
            <a:off x="397512" y="2453026"/>
            <a:ext cx="11534733" cy="36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18E37A49-6484-507C-8240-834AED40BE99}"/>
              </a:ext>
            </a:extLst>
          </p:cNvPr>
          <p:cNvCxnSpPr>
            <a:cxnSpLocks/>
          </p:cNvCxnSpPr>
          <p:nvPr/>
        </p:nvCxnSpPr>
        <p:spPr>
          <a:xfrm>
            <a:off x="533850" y="4948030"/>
            <a:ext cx="112009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CasellaDiTesto 91">
            <a:extLst>
              <a:ext uri="{FF2B5EF4-FFF2-40B4-BE49-F238E27FC236}">
                <a16:creationId xmlns:a16="http://schemas.microsoft.com/office/drawing/2014/main" id="{4EDB1FE1-C6F7-C51D-0D1E-1A945A0E6739}"/>
              </a:ext>
            </a:extLst>
          </p:cNvPr>
          <p:cNvSpPr txBox="1"/>
          <p:nvPr/>
        </p:nvSpPr>
        <p:spPr>
          <a:xfrm>
            <a:off x="6188599" y="2886844"/>
            <a:ext cx="2139649" cy="518155"/>
          </a:xfrm>
          <a:prstGeom prst="rect">
            <a:avLst/>
          </a:prstGeom>
          <a:noFill/>
        </p:spPr>
        <p:txBody>
          <a:bodyPr wrap="square" lIns="0" rIns="0" rtlCol="0">
            <a:spAutoFit/>
          </a:bodyPr>
          <a:lstStyle/>
          <a:p>
            <a:pPr>
              <a:lnSpc>
                <a:spcPct val="120000"/>
              </a:lnSpc>
            </a:pP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GOVERNANCE ACCOUNT MANAGER</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93" name="Rombo 92">
            <a:extLst>
              <a:ext uri="{FF2B5EF4-FFF2-40B4-BE49-F238E27FC236}">
                <a16:creationId xmlns:a16="http://schemas.microsoft.com/office/drawing/2014/main" id="{10CBB842-5D78-1C07-E126-574D5F7BD35B}"/>
              </a:ext>
            </a:extLst>
          </p:cNvPr>
          <p:cNvSpPr/>
          <p:nvPr/>
        </p:nvSpPr>
        <p:spPr>
          <a:xfrm>
            <a:off x="5258578" y="2684109"/>
            <a:ext cx="932687" cy="932687"/>
          </a:xfrm>
          <a:prstGeom prst="diamon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94" name="Connettore 2 93">
            <a:extLst>
              <a:ext uri="{FF2B5EF4-FFF2-40B4-BE49-F238E27FC236}">
                <a16:creationId xmlns:a16="http://schemas.microsoft.com/office/drawing/2014/main" id="{E2E8C9DF-496B-3FF4-E288-2D898E764F4D}"/>
              </a:ext>
            </a:extLst>
          </p:cNvPr>
          <p:cNvCxnSpPr>
            <a:cxnSpLocks/>
            <a:stCxn id="93" idx="3"/>
            <a:endCxn id="92" idx="3"/>
          </p:cNvCxnSpPr>
          <p:nvPr/>
        </p:nvCxnSpPr>
        <p:spPr>
          <a:xfrm flipV="1">
            <a:off x="6191265" y="3145922"/>
            <a:ext cx="2136983" cy="4531"/>
          </a:xfrm>
          <a:prstGeom prst="straightConnector1">
            <a:avLst/>
          </a:prstGeom>
          <a:ln w="952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95" name="Connettore 2 94">
            <a:extLst>
              <a:ext uri="{FF2B5EF4-FFF2-40B4-BE49-F238E27FC236}">
                <a16:creationId xmlns:a16="http://schemas.microsoft.com/office/drawing/2014/main" id="{F418DB4A-A0BC-4189-7588-48908927B51C}"/>
              </a:ext>
            </a:extLst>
          </p:cNvPr>
          <p:cNvCxnSpPr>
            <a:cxnSpLocks/>
            <a:stCxn id="93" idx="2"/>
          </p:cNvCxnSpPr>
          <p:nvPr/>
        </p:nvCxnSpPr>
        <p:spPr>
          <a:xfrm flipH="1">
            <a:off x="5724921" y="3616796"/>
            <a:ext cx="1" cy="177631"/>
          </a:xfrm>
          <a:prstGeom prst="straightConnector1">
            <a:avLst/>
          </a:prstGeom>
          <a:ln>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pic>
        <p:nvPicPr>
          <p:cNvPr id="96" name="Elemento grafico 95">
            <a:extLst>
              <a:ext uri="{FF2B5EF4-FFF2-40B4-BE49-F238E27FC236}">
                <a16:creationId xmlns:a16="http://schemas.microsoft.com/office/drawing/2014/main" id="{789BF769-D935-187A-F6E6-9D2269FC31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177" y="2920676"/>
            <a:ext cx="437220" cy="464150"/>
          </a:xfrm>
          <a:prstGeom prst="rect">
            <a:avLst/>
          </a:prstGeom>
        </p:spPr>
      </p:pic>
      <p:grpSp>
        <p:nvGrpSpPr>
          <p:cNvPr id="98" name="Gruppo 97">
            <a:extLst>
              <a:ext uri="{FF2B5EF4-FFF2-40B4-BE49-F238E27FC236}">
                <a16:creationId xmlns:a16="http://schemas.microsoft.com/office/drawing/2014/main" id="{D2C31CF2-8277-2779-7E51-29431957B2C8}"/>
              </a:ext>
            </a:extLst>
          </p:cNvPr>
          <p:cNvGrpSpPr/>
          <p:nvPr/>
        </p:nvGrpSpPr>
        <p:grpSpPr>
          <a:xfrm>
            <a:off x="623392" y="5472932"/>
            <a:ext cx="1830057" cy="817151"/>
            <a:chOff x="562580" y="5552892"/>
            <a:chExt cx="1830057" cy="817151"/>
          </a:xfrm>
        </p:grpSpPr>
        <p:sp>
          <p:nvSpPr>
            <p:cNvPr id="119" name="Rombo 118">
              <a:extLst>
                <a:ext uri="{FF2B5EF4-FFF2-40B4-BE49-F238E27FC236}">
                  <a16:creationId xmlns:a16="http://schemas.microsoft.com/office/drawing/2014/main" id="{81350365-E06D-ECFB-8593-CA62D4FD9685}"/>
                </a:ext>
              </a:extLst>
            </p:cNvPr>
            <p:cNvSpPr/>
            <p:nvPr/>
          </p:nvSpPr>
          <p:spPr>
            <a:xfrm>
              <a:off x="562580"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20" name="Connettore 2 119">
              <a:extLst>
                <a:ext uri="{FF2B5EF4-FFF2-40B4-BE49-F238E27FC236}">
                  <a16:creationId xmlns:a16="http://schemas.microsoft.com/office/drawing/2014/main" id="{A21735DD-E4B6-0762-F89E-F915F36E3B58}"/>
                </a:ext>
              </a:extLst>
            </p:cNvPr>
            <p:cNvCxnSpPr/>
            <p:nvPr/>
          </p:nvCxnSpPr>
          <p:spPr>
            <a:xfrm>
              <a:off x="1379731"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21" name="CasellaDiTesto 120">
              <a:extLst>
                <a:ext uri="{FF2B5EF4-FFF2-40B4-BE49-F238E27FC236}">
                  <a16:creationId xmlns:a16="http://schemas.microsoft.com/office/drawing/2014/main" id="{CCD44B5B-5F3C-CD1B-B48E-E71537A770F7}"/>
                </a:ext>
              </a:extLst>
            </p:cNvPr>
            <p:cNvSpPr txBox="1"/>
            <p:nvPr/>
          </p:nvSpPr>
          <p:spPr>
            <a:xfrm>
              <a:off x="1379733" y="5632624"/>
              <a:ext cx="1012904" cy="677108"/>
            </a:xfrm>
            <a:prstGeom prst="rect">
              <a:avLst/>
            </a:prstGeom>
            <a:noFill/>
          </p:spPr>
          <p:txBody>
            <a:bodyPr wrap="square" lIns="0" rIns="0" rtlCol="0">
              <a:spAutoFit/>
            </a:bodyPr>
            <a:lstStyle/>
            <a:p>
              <a:pPr>
                <a:spcAft>
                  <a:spcPts val="6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OTHER</a:t>
              </a:r>
            </a:p>
            <a:p>
              <a:pPr>
                <a:spcAft>
                  <a:spcPts val="600"/>
                </a:spcAft>
              </a:pPr>
              <a:br>
                <a:rPr lang="it-IT" sz="1100" dirty="0">
                  <a:solidFill>
                    <a:srgbClr val="F00980"/>
                  </a:solidFill>
                  <a:latin typeface="Montserrat" pitchFamily="2" charset="0"/>
                  <a:ea typeface="Calibri" panose="020F0502020204030204" pitchFamily="34" charset="0"/>
                  <a:cs typeface="Calibri" panose="020F0502020204030204" pitchFamily="34" charset="0"/>
                </a:rPr>
              </a:br>
              <a:r>
                <a:rPr lang="it-IT" sz="1100" dirty="0">
                  <a:solidFill>
                    <a:srgbClr val="F00980"/>
                  </a:solidFill>
                  <a:latin typeface="Montserrat" pitchFamily="2" charset="0"/>
                  <a:ea typeface="Calibri" panose="020F0502020204030204" pitchFamily="34" charset="0"/>
                  <a:cs typeface="Calibri" panose="020F0502020204030204" pitchFamily="34" charset="0"/>
                </a:rPr>
                <a:t>AGENCIES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99" name="Gruppo 98">
            <a:extLst>
              <a:ext uri="{FF2B5EF4-FFF2-40B4-BE49-F238E27FC236}">
                <a16:creationId xmlns:a16="http://schemas.microsoft.com/office/drawing/2014/main" id="{8141188A-1C21-4D93-CF73-4952EE13DB33}"/>
              </a:ext>
            </a:extLst>
          </p:cNvPr>
          <p:cNvGrpSpPr/>
          <p:nvPr/>
        </p:nvGrpSpPr>
        <p:grpSpPr>
          <a:xfrm>
            <a:off x="2491941" y="5472932"/>
            <a:ext cx="1944388" cy="817151"/>
            <a:chOff x="2301501" y="5552892"/>
            <a:chExt cx="1944388" cy="817151"/>
          </a:xfrm>
        </p:grpSpPr>
        <p:sp>
          <p:nvSpPr>
            <p:cNvPr id="116" name="CasellaDiTesto 115">
              <a:extLst>
                <a:ext uri="{FF2B5EF4-FFF2-40B4-BE49-F238E27FC236}">
                  <a16:creationId xmlns:a16="http://schemas.microsoft.com/office/drawing/2014/main" id="{33D6C569-79AF-9567-AD12-F881EDE9EE37}"/>
                </a:ext>
              </a:extLst>
            </p:cNvPr>
            <p:cNvSpPr txBox="1"/>
            <p:nvPr/>
          </p:nvSpPr>
          <p:spPr>
            <a:xfrm>
              <a:off x="3044639" y="5669200"/>
              <a:ext cx="1201250" cy="279500"/>
            </a:xfrm>
            <a:prstGeom prst="rect">
              <a:avLst/>
            </a:prstGeom>
            <a:noFill/>
          </p:spPr>
          <p:txBody>
            <a:bodyPr wrap="square" lIns="0" rIns="0" rtlCol="0">
              <a:spAutoFit/>
            </a:bodyPr>
            <a:lstStyle/>
            <a:p>
              <a:pPr>
                <a:lnSpc>
                  <a:spcPct val="120000"/>
                </a:lnSpc>
              </a:pPr>
              <a:r>
                <a:rPr lang="it-IT" sz="1100" dirty="0">
                  <a:solidFill>
                    <a:srgbClr val="F00980"/>
                  </a:solidFill>
                  <a:latin typeface="Montserrat" pitchFamily="2" charset="0"/>
                  <a:ea typeface="Calibri" panose="020F0502020204030204" pitchFamily="34" charset="0"/>
                  <a:cs typeface="Calibri" panose="020F0502020204030204" pitchFamily="34" charset="0"/>
                </a:rPr>
                <a:t>COPYWRITERS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7" name="Rombo 116">
              <a:extLst>
                <a:ext uri="{FF2B5EF4-FFF2-40B4-BE49-F238E27FC236}">
                  <a16:creationId xmlns:a16="http://schemas.microsoft.com/office/drawing/2014/main" id="{916F747F-519C-1500-6C9D-9AEAB04E1C80}"/>
                </a:ext>
              </a:extLst>
            </p:cNvPr>
            <p:cNvSpPr/>
            <p:nvPr/>
          </p:nvSpPr>
          <p:spPr>
            <a:xfrm>
              <a:off x="2301501"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8" name="Connettore 2 117">
              <a:extLst>
                <a:ext uri="{FF2B5EF4-FFF2-40B4-BE49-F238E27FC236}">
                  <a16:creationId xmlns:a16="http://schemas.microsoft.com/office/drawing/2014/main" id="{6EA12C82-3114-5497-4C8B-8D888E17DE5F}"/>
                </a:ext>
              </a:extLst>
            </p:cNvPr>
            <p:cNvCxnSpPr>
              <a:cxnSpLocks/>
            </p:cNvCxnSpPr>
            <p:nvPr/>
          </p:nvCxnSpPr>
          <p:spPr>
            <a:xfrm>
              <a:off x="3118652" y="5962937"/>
              <a:ext cx="987819"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0" name="Gruppo 99">
            <a:extLst>
              <a:ext uri="{FF2B5EF4-FFF2-40B4-BE49-F238E27FC236}">
                <a16:creationId xmlns:a16="http://schemas.microsoft.com/office/drawing/2014/main" id="{C1163816-3661-4AB3-2AF2-DEE13E0A227C}"/>
              </a:ext>
            </a:extLst>
          </p:cNvPr>
          <p:cNvGrpSpPr/>
          <p:nvPr/>
        </p:nvGrpSpPr>
        <p:grpSpPr>
          <a:xfrm>
            <a:off x="4459996" y="5472932"/>
            <a:ext cx="1844101" cy="817151"/>
            <a:chOff x="4092187" y="5552892"/>
            <a:chExt cx="1844101" cy="817151"/>
          </a:xfrm>
        </p:grpSpPr>
        <p:sp>
          <p:nvSpPr>
            <p:cNvPr id="113" name="CasellaDiTesto 112">
              <a:extLst>
                <a:ext uri="{FF2B5EF4-FFF2-40B4-BE49-F238E27FC236}">
                  <a16:creationId xmlns:a16="http://schemas.microsoft.com/office/drawing/2014/main" id="{19D7D2FC-B1C9-9A9E-52CB-4F85918F131F}"/>
                </a:ext>
              </a:extLst>
            </p:cNvPr>
            <p:cNvSpPr txBox="1"/>
            <p:nvPr/>
          </p:nvSpPr>
          <p:spPr>
            <a:xfrm>
              <a:off x="4909339" y="5669200"/>
              <a:ext cx="1026949" cy="584775"/>
            </a:xfrm>
            <a:prstGeom prst="rect">
              <a:avLst/>
            </a:prstGeom>
            <a:noFill/>
          </p:spPr>
          <p:txBody>
            <a:bodyPr wrap="square" lIns="0" rIns="0" rtlCol="0">
              <a:spAutoFit/>
            </a:bodyPr>
            <a:lstStyle/>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LEARNING</a:t>
              </a:r>
            </a:p>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4" name="Rombo 113">
              <a:extLst>
                <a:ext uri="{FF2B5EF4-FFF2-40B4-BE49-F238E27FC236}">
                  <a16:creationId xmlns:a16="http://schemas.microsoft.com/office/drawing/2014/main" id="{489F3F2B-7981-8A77-E43B-4937A671C592}"/>
                </a:ext>
              </a:extLst>
            </p:cNvPr>
            <p:cNvSpPr/>
            <p:nvPr/>
          </p:nvSpPr>
          <p:spPr>
            <a:xfrm>
              <a:off x="4092187"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5" name="Connettore 2 114">
              <a:extLst>
                <a:ext uri="{FF2B5EF4-FFF2-40B4-BE49-F238E27FC236}">
                  <a16:creationId xmlns:a16="http://schemas.microsoft.com/office/drawing/2014/main" id="{A3C8033D-5A39-DCB9-6D6D-907A5F1C9E32}"/>
                </a:ext>
              </a:extLst>
            </p:cNvPr>
            <p:cNvCxnSpPr/>
            <p:nvPr/>
          </p:nvCxnSpPr>
          <p:spPr>
            <a:xfrm>
              <a:off x="4909338"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1" name="Gruppo 100">
            <a:extLst>
              <a:ext uri="{FF2B5EF4-FFF2-40B4-BE49-F238E27FC236}">
                <a16:creationId xmlns:a16="http://schemas.microsoft.com/office/drawing/2014/main" id="{F529A6B5-2E56-A9C4-4C35-F74FDB498582}"/>
              </a:ext>
            </a:extLst>
          </p:cNvPr>
          <p:cNvGrpSpPr/>
          <p:nvPr/>
        </p:nvGrpSpPr>
        <p:grpSpPr>
          <a:xfrm>
            <a:off x="6328545" y="5472932"/>
            <a:ext cx="1783914" cy="817151"/>
            <a:chOff x="6156154" y="5552892"/>
            <a:chExt cx="1783914" cy="817151"/>
          </a:xfrm>
        </p:grpSpPr>
        <p:sp>
          <p:nvSpPr>
            <p:cNvPr id="110" name="Rombo 109">
              <a:extLst>
                <a:ext uri="{FF2B5EF4-FFF2-40B4-BE49-F238E27FC236}">
                  <a16:creationId xmlns:a16="http://schemas.microsoft.com/office/drawing/2014/main" id="{0F274DDF-F4F0-818A-1AE6-2A9C61229DC9}"/>
                </a:ext>
              </a:extLst>
            </p:cNvPr>
            <p:cNvSpPr/>
            <p:nvPr/>
          </p:nvSpPr>
          <p:spPr>
            <a:xfrm>
              <a:off x="6156154"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1" name="Connettore 2 110">
              <a:extLst>
                <a:ext uri="{FF2B5EF4-FFF2-40B4-BE49-F238E27FC236}">
                  <a16:creationId xmlns:a16="http://schemas.microsoft.com/office/drawing/2014/main" id="{E9554B51-302C-B03E-093D-2A21AA76DC95}"/>
                </a:ext>
              </a:extLst>
            </p:cNvPr>
            <p:cNvCxnSpPr/>
            <p:nvPr/>
          </p:nvCxnSpPr>
          <p:spPr>
            <a:xfrm>
              <a:off x="6973305"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12" name="CasellaDiTesto 111">
              <a:extLst>
                <a:ext uri="{FF2B5EF4-FFF2-40B4-BE49-F238E27FC236}">
                  <a16:creationId xmlns:a16="http://schemas.microsoft.com/office/drawing/2014/main" id="{5BC0A829-925A-D533-017E-9E3AB0A3889C}"/>
                </a:ext>
              </a:extLst>
            </p:cNvPr>
            <p:cNvSpPr txBox="1"/>
            <p:nvPr/>
          </p:nvSpPr>
          <p:spPr>
            <a:xfrm>
              <a:off x="6973306" y="5689296"/>
              <a:ext cx="966762"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VISUAL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2" name="Gruppo 101">
            <a:extLst>
              <a:ext uri="{FF2B5EF4-FFF2-40B4-BE49-F238E27FC236}">
                <a16:creationId xmlns:a16="http://schemas.microsoft.com/office/drawing/2014/main" id="{197E46D8-A205-97B0-C1E6-04E3602F41C8}"/>
              </a:ext>
            </a:extLst>
          </p:cNvPr>
          <p:cNvGrpSpPr/>
          <p:nvPr/>
        </p:nvGrpSpPr>
        <p:grpSpPr>
          <a:xfrm>
            <a:off x="8197094" y="5462054"/>
            <a:ext cx="1548971" cy="817151"/>
            <a:chOff x="8053763" y="5542014"/>
            <a:chExt cx="1548971" cy="817151"/>
          </a:xfrm>
        </p:grpSpPr>
        <p:sp>
          <p:nvSpPr>
            <p:cNvPr id="107" name="Rombo 106">
              <a:extLst>
                <a:ext uri="{FF2B5EF4-FFF2-40B4-BE49-F238E27FC236}">
                  <a16:creationId xmlns:a16="http://schemas.microsoft.com/office/drawing/2014/main" id="{3086E47E-82C5-9F55-705B-35C4E611DA18}"/>
                </a:ext>
              </a:extLst>
            </p:cNvPr>
            <p:cNvSpPr/>
            <p:nvPr/>
          </p:nvSpPr>
          <p:spPr>
            <a:xfrm>
              <a:off x="8053763" y="554201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8" name="Connettore 2 107">
              <a:extLst>
                <a:ext uri="{FF2B5EF4-FFF2-40B4-BE49-F238E27FC236}">
                  <a16:creationId xmlns:a16="http://schemas.microsoft.com/office/drawing/2014/main" id="{12E23D4B-B582-4D2D-D3AA-B7876BD40E9A}"/>
                </a:ext>
              </a:extLst>
            </p:cNvPr>
            <p:cNvCxnSpPr/>
            <p:nvPr/>
          </p:nvCxnSpPr>
          <p:spPr>
            <a:xfrm>
              <a:off x="8870914" y="5952059"/>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09" name="CasellaDiTesto 108">
              <a:extLst>
                <a:ext uri="{FF2B5EF4-FFF2-40B4-BE49-F238E27FC236}">
                  <a16:creationId xmlns:a16="http://schemas.microsoft.com/office/drawing/2014/main" id="{6570E7B2-F50D-2B8B-B534-64F930549FF0}"/>
                </a:ext>
              </a:extLst>
            </p:cNvPr>
            <p:cNvSpPr txBox="1"/>
            <p:nvPr/>
          </p:nvSpPr>
          <p:spPr>
            <a:xfrm>
              <a:off x="8870916" y="5680335"/>
              <a:ext cx="729956"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VIDEO</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MAKERS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3" name="Gruppo 102">
            <a:extLst>
              <a:ext uri="{FF2B5EF4-FFF2-40B4-BE49-F238E27FC236}">
                <a16:creationId xmlns:a16="http://schemas.microsoft.com/office/drawing/2014/main" id="{2C58EA00-DAAE-4D90-E531-C17FC8590ADF}"/>
              </a:ext>
            </a:extLst>
          </p:cNvPr>
          <p:cNvGrpSpPr/>
          <p:nvPr/>
        </p:nvGrpSpPr>
        <p:grpSpPr>
          <a:xfrm>
            <a:off x="10065644" y="5447984"/>
            <a:ext cx="2080139" cy="817151"/>
            <a:chOff x="9976102" y="5527944"/>
            <a:chExt cx="2080139" cy="817151"/>
          </a:xfrm>
        </p:grpSpPr>
        <p:sp>
          <p:nvSpPr>
            <p:cNvPr id="104" name="CasellaDiTesto 103">
              <a:extLst>
                <a:ext uri="{FF2B5EF4-FFF2-40B4-BE49-F238E27FC236}">
                  <a16:creationId xmlns:a16="http://schemas.microsoft.com/office/drawing/2014/main" id="{3513FDF1-AB54-EB14-DB86-93995B7187D2}"/>
                </a:ext>
              </a:extLst>
            </p:cNvPr>
            <p:cNvSpPr txBox="1"/>
            <p:nvPr/>
          </p:nvSpPr>
          <p:spPr>
            <a:xfrm>
              <a:off x="10793254" y="5669200"/>
              <a:ext cx="1262987"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INSTRUCTIONAL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05" name="Rombo 104">
              <a:extLst>
                <a:ext uri="{FF2B5EF4-FFF2-40B4-BE49-F238E27FC236}">
                  <a16:creationId xmlns:a16="http://schemas.microsoft.com/office/drawing/2014/main" id="{E0C394F6-6AD4-E4C6-5071-E7DF559E9BB8}"/>
                </a:ext>
              </a:extLst>
            </p:cNvPr>
            <p:cNvSpPr/>
            <p:nvPr/>
          </p:nvSpPr>
          <p:spPr>
            <a:xfrm>
              <a:off x="9976102" y="552794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6" name="Connettore 2 105">
              <a:extLst>
                <a:ext uri="{FF2B5EF4-FFF2-40B4-BE49-F238E27FC236}">
                  <a16:creationId xmlns:a16="http://schemas.microsoft.com/office/drawing/2014/main" id="{727AE3BC-8A91-0322-B2D4-D77066E3F61D}"/>
                </a:ext>
              </a:extLst>
            </p:cNvPr>
            <p:cNvCxnSpPr>
              <a:cxnSpLocks/>
            </p:cNvCxnSpPr>
            <p:nvPr/>
          </p:nvCxnSpPr>
          <p:spPr>
            <a:xfrm>
              <a:off x="10793253" y="5937989"/>
              <a:ext cx="941547"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22" name="Gruppo 121">
            <a:extLst>
              <a:ext uri="{FF2B5EF4-FFF2-40B4-BE49-F238E27FC236}">
                <a16:creationId xmlns:a16="http://schemas.microsoft.com/office/drawing/2014/main" id="{DCA89EE3-9C29-DBA3-9AC2-9C8426027A85}"/>
              </a:ext>
            </a:extLst>
          </p:cNvPr>
          <p:cNvGrpSpPr/>
          <p:nvPr/>
        </p:nvGrpSpPr>
        <p:grpSpPr>
          <a:xfrm>
            <a:off x="876422" y="5707030"/>
            <a:ext cx="318870" cy="315663"/>
            <a:chOff x="1832361" y="2596756"/>
            <a:chExt cx="2644922" cy="2618318"/>
          </a:xfrm>
          <a:solidFill>
            <a:srgbClr val="F00980"/>
          </a:solidFill>
        </p:grpSpPr>
        <p:sp>
          <p:nvSpPr>
            <p:cNvPr id="123" name="Figura a mano libera: forma 122">
              <a:extLst>
                <a:ext uri="{FF2B5EF4-FFF2-40B4-BE49-F238E27FC236}">
                  <a16:creationId xmlns:a16="http://schemas.microsoft.com/office/drawing/2014/main" id="{C4207C2A-93CE-DB45-7BA9-BB3B9E3A5EB9}"/>
                </a:ext>
              </a:extLst>
            </p:cNvPr>
            <p:cNvSpPr/>
            <p:nvPr/>
          </p:nvSpPr>
          <p:spPr>
            <a:xfrm>
              <a:off x="1832361" y="4525473"/>
              <a:ext cx="745160" cy="689601"/>
            </a:xfrm>
            <a:custGeom>
              <a:avLst/>
              <a:gdLst>
                <a:gd name="connsiteX0" fmla="*/ 13165 w 745160"/>
                <a:gd name="connsiteY0" fmla="*/ 240697 h 689601"/>
                <a:gd name="connsiteX1" fmla="*/ 23928 w 745160"/>
                <a:gd name="connsiteY1" fmla="*/ 328041 h 689601"/>
                <a:gd name="connsiteX2" fmla="*/ 469698 w 745160"/>
                <a:gd name="connsiteY2" fmla="*/ 676466 h 689601"/>
                <a:gd name="connsiteX3" fmla="*/ 557042 w 745160"/>
                <a:gd name="connsiteY3" fmla="*/ 665702 h 689601"/>
                <a:gd name="connsiteX4" fmla="*/ 745161 w 745160"/>
                <a:gd name="connsiteY4" fmla="*/ 425006 h 689601"/>
                <a:gd name="connsiteX5" fmla="*/ 201283 w 745160"/>
                <a:gd name="connsiteY5" fmla="*/ 0 h 689601"/>
                <a:gd name="connsiteX6" fmla="*/ 13165 w 745160"/>
                <a:gd name="connsiteY6" fmla="*/ 240697 h 68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160" h="689601">
                  <a:moveTo>
                    <a:pt x="13165" y="240697"/>
                  </a:moveTo>
                  <a:cubicBezTo>
                    <a:pt x="-7981" y="267748"/>
                    <a:pt x="-3123" y="306991"/>
                    <a:pt x="23928" y="328041"/>
                  </a:cubicBezTo>
                  <a:lnTo>
                    <a:pt x="469698" y="676466"/>
                  </a:lnTo>
                  <a:cubicBezTo>
                    <a:pt x="496749" y="697611"/>
                    <a:pt x="535992" y="692658"/>
                    <a:pt x="557042" y="665702"/>
                  </a:cubicBezTo>
                  <a:lnTo>
                    <a:pt x="745161" y="425006"/>
                  </a:lnTo>
                  <a:lnTo>
                    <a:pt x="201283" y="0"/>
                  </a:lnTo>
                  <a:lnTo>
                    <a:pt x="13165" y="240697"/>
                  </a:ln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4" name="Figura a mano libera: forma 123">
              <a:extLst>
                <a:ext uri="{FF2B5EF4-FFF2-40B4-BE49-F238E27FC236}">
                  <a16:creationId xmlns:a16="http://schemas.microsoft.com/office/drawing/2014/main" id="{5D885BBD-DD4A-5A90-0A9A-DB4B2B5E5CBC}"/>
                </a:ext>
              </a:extLst>
            </p:cNvPr>
            <p:cNvSpPr/>
            <p:nvPr/>
          </p:nvSpPr>
          <p:spPr>
            <a:xfrm>
              <a:off x="2146325" y="3981743"/>
              <a:ext cx="2262054" cy="946642"/>
            </a:xfrm>
            <a:custGeom>
              <a:avLst/>
              <a:gdLst>
                <a:gd name="connsiteX0" fmla="*/ 2093119 w 2262054"/>
                <a:gd name="connsiteY0" fmla="*/ 15664 h 946642"/>
                <a:gd name="connsiteX1" fmla="*/ 1679639 w 2262054"/>
                <a:gd name="connsiteY1" fmla="*/ 137108 h 946642"/>
                <a:gd name="connsiteX2" fmla="*/ 1679258 w 2262054"/>
                <a:gd name="connsiteY2" fmla="*/ 163969 h 946642"/>
                <a:gd name="connsiteX3" fmla="*/ 1466945 w 2262054"/>
                <a:gd name="connsiteY3" fmla="*/ 405046 h 946642"/>
                <a:gd name="connsiteX4" fmla="*/ 1440466 w 2262054"/>
                <a:gd name="connsiteY4" fmla="*/ 410095 h 946642"/>
                <a:gd name="connsiteX5" fmla="*/ 978503 w 2262054"/>
                <a:gd name="connsiteY5" fmla="*/ 458863 h 946642"/>
                <a:gd name="connsiteX6" fmla="*/ 852107 w 2262054"/>
                <a:gd name="connsiteY6" fmla="*/ 461339 h 946642"/>
                <a:gd name="connsiteX7" fmla="*/ 775526 w 2262054"/>
                <a:gd name="connsiteY7" fmla="*/ 387616 h 946642"/>
                <a:gd name="connsiteX8" fmla="*/ 849249 w 2262054"/>
                <a:gd name="connsiteY8" fmla="*/ 310939 h 946642"/>
                <a:gd name="connsiteX9" fmla="*/ 975646 w 2262054"/>
                <a:gd name="connsiteY9" fmla="*/ 308463 h 946642"/>
                <a:gd name="connsiteX10" fmla="*/ 1411891 w 2262054"/>
                <a:gd name="connsiteY10" fmla="*/ 262553 h 946642"/>
                <a:gd name="connsiteX11" fmla="*/ 1438275 w 2262054"/>
                <a:gd name="connsiteY11" fmla="*/ 257504 h 946642"/>
                <a:gd name="connsiteX12" fmla="*/ 1529144 w 2262054"/>
                <a:gd name="connsiteY12" fmla="*/ 154349 h 946642"/>
                <a:gd name="connsiteX13" fmla="*/ 1500950 w 2262054"/>
                <a:gd name="connsiteY13" fmla="*/ 72433 h 946642"/>
                <a:gd name="connsiteX14" fmla="*/ 1422845 w 2262054"/>
                <a:gd name="connsiteY14" fmla="*/ 35000 h 946642"/>
                <a:gd name="connsiteX15" fmla="*/ 759905 w 2262054"/>
                <a:gd name="connsiteY15" fmla="*/ 424 h 946642"/>
                <a:gd name="connsiteX16" fmla="*/ 554831 w 2262054"/>
                <a:gd name="connsiteY16" fmla="*/ 58908 h 946642"/>
                <a:gd name="connsiteX17" fmla="*/ 0 w 2262054"/>
                <a:gd name="connsiteY17" fmla="*/ 444861 h 946642"/>
                <a:gd name="connsiteX18" fmla="*/ 557689 w 2262054"/>
                <a:gd name="connsiteY18" fmla="*/ 880725 h 946642"/>
                <a:gd name="connsiteX19" fmla="*/ 1112520 w 2262054"/>
                <a:gd name="connsiteY19" fmla="*/ 944162 h 946642"/>
                <a:gd name="connsiteX20" fmla="*/ 1382268 w 2262054"/>
                <a:gd name="connsiteY20" fmla="*/ 870724 h 946642"/>
                <a:gd name="connsiteX21" fmla="*/ 2209514 w 2262054"/>
                <a:gd name="connsiteY21" fmla="*/ 247503 h 946642"/>
                <a:gd name="connsiteX22" fmla="*/ 2261426 w 2262054"/>
                <a:gd name="connsiteY22" fmla="*/ 154349 h 946642"/>
                <a:gd name="connsiteX23" fmla="*/ 2227517 w 2262054"/>
                <a:gd name="connsiteY23" fmla="*/ 53288 h 946642"/>
                <a:gd name="connsiteX24" fmla="*/ 2092928 w 2262054"/>
                <a:gd name="connsiteY24" fmla="*/ 15855 h 9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054" h="946642">
                  <a:moveTo>
                    <a:pt x="2093119" y="15664"/>
                  </a:moveTo>
                  <a:lnTo>
                    <a:pt x="1679639" y="137108"/>
                  </a:lnTo>
                  <a:cubicBezTo>
                    <a:pt x="1680020" y="146252"/>
                    <a:pt x="1679829" y="155206"/>
                    <a:pt x="1679258" y="163969"/>
                  </a:cubicBezTo>
                  <a:cubicBezTo>
                    <a:pt x="1671542" y="283222"/>
                    <a:pt x="1584198" y="382282"/>
                    <a:pt x="1466945" y="405046"/>
                  </a:cubicBezTo>
                  <a:lnTo>
                    <a:pt x="1440466" y="410095"/>
                  </a:lnTo>
                  <a:cubicBezTo>
                    <a:pt x="1288256" y="439432"/>
                    <a:pt x="1132808" y="455815"/>
                    <a:pt x="978503" y="458863"/>
                  </a:cubicBezTo>
                  <a:lnTo>
                    <a:pt x="852107" y="461339"/>
                  </a:lnTo>
                  <a:cubicBezTo>
                    <a:pt x="810578" y="462006"/>
                    <a:pt x="776383" y="428954"/>
                    <a:pt x="775526" y="387616"/>
                  </a:cubicBezTo>
                  <a:cubicBezTo>
                    <a:pt x="774668" y="346087"/>
                    <a:pt x="807815" y="311797"/>
                    <a:pt x="849249" y="310939"/>
                  </a:cubicBezTo>
                  <a:lnTo>
                    <a:pt x="975646" y="308463"/>
                  </a:lnTo>
                  <a:cubicBezTo>
                    <a:pt x="1121283" y="305701"/>
                    <a:pt x="1268063" y="290175"/>
                    <a:pt x="1411891" y="262553"/>
                  </a:cubicBezTo>
                  <a:lnTo>
                    <a:pt x="1438275" y="257504"/>
                  </a:lnTo>
                  <a:cubicBezTo>
                    <a:pt x="1488472" y="247789"/>
                    <a:pt x="1525810" y="205498"/>
                    <a:pt x="1529144" y="154349"/>
                  </a:cubicBezTo>
                  <a:cubicBezTo>
                    <a:pt x="1530953" y="124154"/>
                    <a:pt x="1520952" y="95008"/>
                    <a:pt x="1500950" y="72433"/>
                  </a:cubicBezTo>
                  <a:cubicBezTo>
                    <a:pt x="1480471" y="49859"/>
                    <a:pt x="1452848" y="36619"/>
                    <a:pt x="1422845" y="35000"/>
                  </a:cubicBezTo>
                  <a:lnTo>
                    <a:pt x="759905" y="424"/>
                  </a:lnTo>
                  <a:cubicBezTo>
                    <a:pt x="687515" y="-3290"/>
                    <a:pt x="614648" y="17474"/>
                    <a:pt x="554831" y="58908"/>
                  </a:cubicBezTo>
                  <a:lnTo>
                    <a:pt x="0" y="444861"/>
                  </a:lnTo>
                  <a:lnTo>
                    <a:pt x="557689" y="880725"/>
                  </a:lnTo>
                  <a:lnTo>
                    <a:pt x="1112520" y="944162"/>
                  </a:lnTo>
                  <a:cubicBezTo>
                    <a:pt x="1209008" y="955210"/>
                    <a:pt x="1304830" y="929112"/>
                    <a:pt x="1382268" y="870724"/>
                  </a:cubicBezTo>
                  <a:lnTo>
                    <a:pt x="2209514" y="247503"/>
                  </a:lnTo>
                  <a:cubicBezTo>
                    <a:pt x="2239613" y="224929"/>
                    <a:pt x="2257901" y="191782"/>
                    <a:pt x="2261426" y="154349"/>
                  </a:cubicBezTo>
                  <a:cubicBezTo>
                    <a:pt x="2265045" y="116915"/>
                    <a:pt x="2252948" y="81006"/>
                    <a:pt x="2227517" y="53288"/>
                  </a:cubicBezTo>
                  <a:cubicBezTo>
                    <a:pt x="2193703" y="15855"/>
                    <a:pt x="2142172" y="1472"/>
                    <a:pt x="2092928" y="15855"/>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5" name="Figura a mano libera: forma 124">
              <a:extLst>
                <a:ext uri="{FF2B5EF4-FFF2-40B4-BE49-F238E27FC236}">
                  <a16:creationId xmlns:a16="http://schemas.microsoft.com/office/drawing/2014/main" id="{8E44CDB2-9BC0-83E9-8323-D00F9D5B429A}"/>
                </a:ext>
              </a:extLst>
            </p:cNvPr>
            <p:cNvSpPr/>
            <p:nvPr/>
          </p:nvSpPr>
          <p:spPr>
            <a:xfrm>
              <a:off x="2622480"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6" name="Figura a mano libera: forma 125">
              <a:extLst>
                <a:ext uri="{FF2B5EF4-FFF2-40B4-BE49-F238E27FC236}">
                  <a16:creationId xmlns:a16="http://schemas.microsoft.com/office/drawing/2014/main" id="{8AFD200E-2805-FDE7-A62B-B6B691361E84}"/>
                </a:ext>
              </a:extLst>
            </p:cNvPr>
            <p:cNvSpPr/>
            <p:nvPr/>
          </p:nvSpPr>
          <p:spPr>
            <a:xfrm>
              <a:off x="3136164" y="3145396"/>
              <a:ext cx="292798" cy="681132"/>
            </a:xfrm>
            <a:custGeom>
              <a:avLst/>
              <a:gdLst>
                <a:gd name="connsiteX0" fmla="*/ 38957 w 292798"/>
                <a:gd name="connsiteY0" fmla="*/ 0 h 681132"/>
                <a:gd name="connsiteX1" fmla="*/ 253746 w 292798"/>
                <a:gd name="connsiteY1" fmla="*/ 0 h 681132"/>
                <a:gd name="connsiteX2" fmla="*/ 292798 w 292798"/>
                <a:gd name="connsiteY2" fmla="*/ 39052 h 681132"/>
                <a:gd name="connsiteX3" fmla="*/ 292798 w 292798"/>
                <a:gd name="connsiteY3" fmla="*/ 642080 h 681132"/>
                <a:gd name="connsiteX4" fmla="*/ 253746 w 292798"/>
                <a:gd name="connsiteY4" fmla="*/ 681133 h 681132"/>
                <a:gd name="connsiteX5" fmla="*/ 39052 w 292798"/>
                <a:gd name="connsiteY5" fmla="*/ 681133 h 681132"/>
                <a:gd name="connsiteX6" fmla="*/ 0 w 292798"/>
                <a:gd name="connsiteY6" fmla="*/ 642080 h 681132"/>
                <a:gd name="connsiteX7" fmla="*/ 0 w 292798"/>
                <a:gd name="connsiteY7" fmla="*/ 39052 h 681132"/>
                <a:gd name="connsiteX8" fmla="*/ 39052 w 292798"/>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98" h="681132">
                  <a:moveTo>
                    <a:pt x="38957" y="0"/>
                  </a:moveTo>
                  <a:lnTo>
                    <a:pt x="253746" y="0"/>
                  </a:lnTo>
                  <a:cubicBezTo>
                    <a:pt x="275272" y="0"/>
                    <a:pt x="292798" y="17526"/>
                    <a:pt x="292798" y="39052"/>
                  </a:cubicBezTo>
                  <a:lnTo>
                    <a:pt x="292798" y="642080"/>
                  </a:lnTo>
                  <a:cubicBezTo>
                    <a:pt x="292798" y="663607"/>
                    <a:pt x="275272" y="681133"/>
                    <a:pt x="253746"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7" name="Figura a mano libera: forma 126">
              <a:extLst>
                <a:ext uri="{FF2B5EF4-FFF2-40B4-BE49-F238E27FC236}">
                  <a16:creationId xmlns:a16="http://schemas.microsoft.com/office/drawing/2014/main" id="{2859E412-AEF0-E0A1-10B3-FAA1FBFE36DB}"/>
                </a:ext>
              </a:extLst>
            </p:cNvPr>
            <p:cNvSpPr/>
            <p:nvPr/>
          </p:nvSpPr>
          <p:spPr>
            <a:xfrm>
              <a:off x="3649656"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8" name="Figura a mano libera: forma 127">
              <a:extLst>
                <a:ext uri="{FF2B5EF4-FFF2-40B4-BE49-F238E27FC236}">
                  <a16:creationId xmlns:a16="http://schemas.microsoft.com/office/drawing/2014/main" id="{059EE313-2594-088B-C13B-61C49CAB9FD3}"/>
                </a:ext>
              </a:extLst>
            </p:cNvPr>
            <p:cNvSpPr/>
            <p:nvPr/>
          </p:nvSpPr>
          <p:spPr>
            <a:xfrm>
              <a:off x="4163244" y="3145396"/>
              <a:ext cx="292893" cy="681132"/>
            </a:xfrm>
            <a:custGeom>
              <a:avLst/>
              <a:gdLst>
                <a:gd name="connsiteX0" fmla="*/ 39148 w 292893"/>
                <a:gd name="connsiteY0" fmla="*/ 0 h 681132"/>
                <a:gd name="connsiteX1" fmla="*/ 253841 w 292893"/>
                <a:gd name="connsiteY1" fmla="*/ 0 h 681132"/>
                <a:gd name="connsiteX2" fmla="*/ 292894 w 292893"/>
                <a:gd name="connsiteY2" fmla="*/ 39052 h 681132"/>
                <a:gd name="connsiteX3" fmla="*/ 292894 w 292893"/>
                <a:gd name="connsiteY3" fmla="*/ 642080 h 681132"/>
                <a:gd name="connsiteX4" fmla="*/ 253841 w 292893"/>
                <a:gd name="connsiteY4" fmla="*/ 681133 h 681132"/>
                <a:gd name="connsiteX5" fmla="*/ 39052 w 292893"/>
                <a:gd name="connsiteY5" fmla="*/ 681133 h 681132"/>
                <a:gd name="connsiteX6" fmla="*/ 0 w 292893"/>
                <a:gd name="connsiteY6" fmla="*/ 642080 h 681132"/>
                <a:gd name="connsiteX7" fmla="*/ 0 w 292893"/>
                <a:gd name="connsiteY7" fmla="*/ 39052 h 681132"/>
                <a:gd name="connsiteX8" fmla="*/ 39052 w 292893"/>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681132">
                  <a:moveTo>
                    <a:pt x="39148" y="0"/>
                  </a:moveTo>
                  <a:lnTo>
                    <a:pt x="253841" y="0"/>
                  </a:lnTo>
                  <a:cubicBezTo>
                    <a:pt x="275368" y="0"/>
                    <a:pt x="292894" y="17526"/>
                    <a:pt x="292894" y="39052"/>
                  </a:cubicBezTo>
                  <a:lnTo>
                    <a:pt x="292894" y="642080"/>
                  </a:lnTo>
                  <a:cubicBezTo>
                    <a:pt x="292894" y="663607"/>
                    <a:pt x="275368" y="681133"/>
                    <a:pt x="253841"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9" name="Figura a mano libera: forma 128">
              <a:extLst>
                <a:ext uri="{FF2B5EF4-FFF2-40B4-BE49-F238E27FC236}">
                  <a16:creationId xmlns:a16="http://schemas.microsoft.com/office/drawing/2014/main" id="{C3706FA9-89EF-8C27-3F5E-67005FC580FB}"/>
                </a:ext>
              </a:extLst>
            </p:cNvPr>
            <p:cNvSpPr/>
            <p:nvPr/>
          </p:nvSpPr>
          <p:spPr>
            <a:xfrm>
              <a:off x="2601525" y="2596756"/>
              <a:ext cx="1875758" cy="664749"/>
            </a:xfrm>
            <a:custGeom>
              <a:avLst/>
              <a:gdLst>
                <a:gd name="connsiteX0" fmla="*/ 167354 w 1875758"/>
                <a:gd name="connsiteY0" fmla="*/ 664750 h 664749"/>
                <a:gd name="connsiteX1" fmla="*/ 334709 w 1875758"/>
                <a:gd name="connsiteY1" fmla="*/ 497396 h 664749"/>
                <a:gd name="connsiteX2" fmla="*/ 329946 w 1875758"/>
                <a:gd name="connsiteY2" fmla="*/ 459200 h 664749"/>
                <a:gd name="connsiteX3" fmla="*/ 579025 w 1875758"/>
                <a:gd name="connsiteY3" fmla="*/ 299180 h 664749"/>
                <a:gd name="connsiteX4" fmla="*/ 681038 w 1875758"/>
                <a:gd name="connsiteY4" fmla="*/ 334709 h 664749"/>
                <a:gd name="connsiteX5" fmla="*/ 783050 w 1875758"/>
                <a:gd name="connsiteY5" fmla="*/ 299180 h 664749"/>
                <a:gd name="connsiteX6" fmla="*/ 1032129 w 1875758"/>
                <a:gd name="connsiteY6" fmla="*/ 459200 h 664749"/>
                <a:gd name="connsiteX7" fmla="*/ 1027367 w 1875758"/>
                <a:gd name="connsiteY7" fmla="*/ 497396 h 664749"/>
                <a:gd name="connsiteX8" fmla="*/ 1194721 w 1875758"/>
                <a:gd name="connsiteY8" fmla="*/ 664750 h 664749"/>
                <a:gd name="connsiteX9" fmla="*/ 1362075 w 1875758"/>
                <a:gd name="connsiteY9" fmla="*/ 497396 h 664749"/>
                <a:gd name="connsiteX10" fmla="*/ 1357313 w 1875758"/>
                <a:gd name="connsiteY10" fmla="*/ 459200 h 664749"/>
                <a:gd name="connsiteX11" fmla="*/ 1606391 w 1875758"/>
                <a:gd name="connsiteY11" fmla="*/ 299180 h 664749"/>
                <a:gd name="connsiteX12" fmla="*/ 1708404 w 1875758"/>
                <a:gd name="connsiteY12" fmla="*/ 334709 h 664749"/>
                <a:gd name="connsiteX13" fmla="*/ 1875758 w 1875758"/>
                <a:gd name="connsiteY13" fmla="*/ 167354 h 664749"/>
                <a:gd name="connsiteX14" fmla="*/ 1708404 w 1875758"/>
                <a:gd name="connsiteY14" fmla="*/ 0 h 664749"/>
                <a:gd name="connsiteX15" fmla="*/ 1541050 w 1875758"/>
                <a:gd name="connsiteY15" fmla="*/ 167354 h 664749"/>
                <a:gd name="connsiteX16" fmla="*/ 1545812 w 1875758"/>
                <a:gd name="connsiteY16" fmla="*/ 205550 h 664749"/>
                <a:gd name="connsiteX17" fmla="*/ 1296734 w 1875758"/>
                <a:gd name="connsiteY17" fmla="*/ 365570 h 664749"/>
                <a:gd name="connsiteX18" fmla="*/ 1194721 w 1875758"/>
                <a:gd name="connsiteY18" fmla="*/ 330041 h 664749"/>
                <a:gd name="connsiteX19" fmla="*/ 1092708 w 1875758"/>
                <a:gd name="connsiteY19" fmla="*/ 365570 h 664749"/>
                <a:gd name="connsiteX20" fmla="*/ 843629 w 1875758"/>
                <a:gd name="connsiteY20" fmla="*/ 205550 h 664749"/>
                <a:gd name="connsiteX21" fmla="*/ 848392 w 1875758"/>
                <a:gd name="connsiteY21" fmla="*/ 167354 h 664749"/>
                <a:gd name="connsiteX22" fmla="*/ 681038 w 1875758"/>
                <a:gd name="connsiteY22" fmla="*/ 0 h 664749"/>
                <a:gd name="connsiteX23" fmla="*/ 513683 w 1875758"/>
                <a:gd name="connsiteY23" fmla="*/ 167354 h 664749"/>
                <a:gd name="connsiteX24" fmla="*/ 518446 w 1875758"/>
                <a:gd name="connsiteY24" fmla="*/ 205550 h 664749"/>
                <a:gd name="connsiteX25" fmla="*/ 269367 w 1875758"/>
                <a:gd name="connsiteY25" fmla="*/ 365570 h 664749"/>
                <a:gd name="connsiteX26" fmla="*/ 167354 w 1875758"/>
                <a:gd name="connsiteY26" fmla="*/ 330041 h 664749"/>
                <a:gd name="connsiteX27" fmla="*/ 0 w 1875758"/>
                <a:gd name="connsiteY27" fmla="*/ 497396 h 664749"/>
                <a:gd name="connsiteX28" fmla="*/ 167354 w 1875758"/>
                <a:gd name="connsiteY28" fmla="*/ 664750 h 66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5758" h="664749">
                  <a:moveTo>
                    <a:pt x="167354" y="664750"/>
                  </a:moveTo>
                  <a:cubicBezTo>
                    <a:pt x="259747" y="664750"/>
                    <a:pt x="334709" y="589883"/>
                    <a:pt x="334709" y="497396"/>
                  </a:cubicBezTo>
                  <a:cubicBezTo>
                    <a:pt x="334709" y="484251"/>
                    <a:pt x="332804" y="471583"/>
                    <a:pt x="329946" y="459200"/>
                  </a:cubicBezTo>
                  <a:lnTo>
                    <a:pt x="579025" y="299180"/>
                  </a:lnTo>
                  <a:cubicBezTo>
                    <a:pt x="607314" y="321088"/>
                    <a:pt x="642461" y="334709"/>
                    <a:pt x="681038" y="334709"/>
                  </a:cubicBezTo>
                  <a:cubicBezTo>
                    <a:pt x="719614" y="334709"/>
                    <a:pt x="754666" y="321088"/>
                    <a:pt x="783050" y="299180"/>
                  </a:cubicBezTo>
                  <a:lnTo>
                    <a:pt x="1032129" y="459200"/>
                  </a:lnTo>
                  <a:cubicBezTo>
                    <a:pt x="1029272" y="471488"/>
                    <a:pt x="1027367" y="484156"/>
                    <a:pt x="1027367" y="497396"/>
                  </a:cubicBezTo>
                  <a:cubicBezTo>
                    <a:pt x="1027367" y="589883"/>
                    <a:pt x="1102328" y="664750"/>
                    <a:pt x="1194721" y="664750"/>
                  </a:cubicBezTo>
                  <a:cubicBezTo>
                    <a:pt x="1287113" y="664750"/>
                    <a:pt x="1362075" y="589883"/>
                    <a:pt x="1362075" y="497396"/>
                  </a:cubicBezTo>
                  <a:cubicBezTo>
                    <a:pt x="1362075" y="484251"/>
                    <a:pt x="1360170" y="471583"/>
                    <a:pt x="1357313" y="459200"/>
                  </a:cubicBezTo>
                  <a:lnTo>
                    <a:pt x="1606391" y="299180"/>
                  </a:lnTo>
                  <a:cubicBezTo>
                    <a:pt x="1634681" y="321088"/>
                    <a:pt x="1669828" y="334709"/>
                    <a:pt x="1708404" y="334709"/>
                  </a:cubicBezTo>
                  <a:cubicBezTo>
                    <a:pt x="1800797" y="334709"/>
                    <a:pt x="1875758" y="259747"/>
                    <a:pt x="1875758" y="167354"/>
                  </a:cubicBezTo>
                  <a:cubicBezTo>
                    <a:pt x="1875758" y="74962"/>
                    <a:pt x="1800892" y="0"/>
                    <a:pt x="1708404" y="0"/>
                  </a:cubicBezTo>
                  <a:cubicBezTo>
                    <a:pt x="1615916" y="0"/>
                    <a:pt x="1541050" y="74962"/>
                    <a:pt x="1541050" y="167354"/>
                  </a:cubicBezTo>
                  <a:cubicBezTo>
                    <a:pt x="1541050" y="180594"/>
                    <a:pt x="1542955" y="193262"/>
                    <a:pt x="1545812" y="205550"/>
                  </a:cubicBezTo>
                  <a:lnTo>
                    <a:pt x="1296734" y="365570"/>
                  </a:lnTo>
                  <a:cubicBezTo>
                    <a:pt x="1268444" y="343662"/>
                    <a:pt x="1233297" y="330041"/>
                    <a:pt x="1194721" y="330041"/>
                  </a:cubicBezTo>
                  <a:cubicBezTo>
                    <a:pt x="1156145" y="330041"/>
                    <a:pt x="1121093" y="343662"/>
                    <a:pt x="1092708" y="365570"/>
                  </a:cubicBezTo>
                  <a:lnTo>
                    <a:pt x="843629" y="205550"/>
                  </a:lnTo>
                  <a:cubicBezTo>
                    <a:pt x="846487" y="193262"/>
                    <a:pt x="848392" y="180594"/>
                    <a:pt x="848392" y="167354"/>
                  </a:cubicBezTo>
                  <a:cubicBezTo>
                    <a:pt x="848392" y="74962"/>
                    <a:pt x="773430" y="0"/>
                    <a:pt x="681038" y="0"/>
                  </a:cubicBezTo>
                  <a:cubicBezTo>
                    <a:pt x="588645" y="0"/>
                    <a:pt x="513683" y="74962"/>
                    <a:pt x="513683" y="167354"/>
                  </a:cubicBezTo>
                  <a:cubicBezTo>
                    <a:pt x="513683" y="180594"/>
                    <a:pt x="515588" y="193262"/>
                    <a:pt x="518446" y="205550"/>
                  </a:cubicBezTo>
                  <a:lnTo>
                    <a:pt x="269367" y="365570"/>
                  </a:lnTo>
                  <a:cubicBezTo>
                    <a:pt x="241078" y="343662"/>
                    <a:pt x="205931" y="330041"/>
                    <a:pt x="167354" y="330041"/>
                  </a:cubicBezTo>
                  <a:cubicBezTo>
                    <a:pt x="74962" y="330041"/>
                    <a:pt x="0" y="405003"/>
                    <a:pt x="0" y="497396"/>
                  </a:cubicBezTo>
                  <a:cubicBezTo>
                    <a:pt x="0" y="589788"/>
                    <a:pt x="74962" y="664750"/>
                    <a:pt x="167354" y="66475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grpSp>
        <p:nvGrpSpPr>
          <p:cNvPr id="130" name="Elemento grafico 102">
            <a:extLst>
              <a:ext uri="{FF2B5EF4-FFF2-40B4-BE49-F238E27FC236}">
                <a16:creationId xmlns:a16="http://schemas.microsoft.com/office/drawing/2014/main" id="{AF9EE822-F98C-A22B-91FE-B8E30B527813}"/>
              </a:ext>
            </a:extLst>
          </p:cNvPr>
          <p:cNvGrpSpPr/>
          <p:nvPr/>
        </p:nvGrpSpPr>
        <p:grpSpPr>
          <a:xfrm>
            <a:off x="8464850" y="5713715"/>
            <a:ext cx="316159" cy="296255"/>
            <a:chOff x="8397201" y="6334231"/>
            <a:chExt cx="316159" cy="296255"/>
          </a:xfrm>
          <a:solidFill>
            <a:srgbClr val="F00980"/>
          </a:solidFill>
        </p:grpSpPr>
        <p:sp>
          <p:nvSpPr>
            <p:cNvPr id="131" name="Figura a mano libera: forma 130">
              <a:extLst>
                <a:ext uri="{FF2B5EF4-FFF2-40B4-BE49-F238E27FC236}">
                  <a16:creationId xmlns:a16="http://schemas.microsoft.com/office/drawing/2014/main" id="{D66BC6BA-A818-797D-22A1-E42CEAF95579}"/>
                </a:ext>
              </a:extLst>
            </p:cNvPr>
            <p:cNvSpPr/>
            <p:nvPr/>
          </p:nvSpPr>
          <p:spPr>
            <a:xfrm>
              <a:off x="8397201" y="6567378"/>
              <a:ext cx="316159" cy="63108"/>
            </a:xfrm>
            <a:custGeom>
              <a:avLst/>
              <a:gdLst>
                <a:gd name="connsiteX0" fmla="*/ 305513 w 316159"/>
                <a:gd name="connsiteY0" fmla="*/ 19133 h 63108"/>
                <a:gd name="connsiteX1" fmla="*/ 94508 w 316159"/>
                <a:gd name="connsiteY1" fmla="*/ 19133 h 63108"/>
                <a:gd name="connsiteX2" fmla="*/ 94508 w 316159"/>
                <a:gd name="connsiteY2" fmla="*/ 12807 h 63108"/>
                <a:gd name="connsiteX3" fmla="*/ 81702 w 316159"/>
                <a:gd name="connsiteY3" fmla="*/ 0 h 63108"/>
                <a:gd name="connsiteX4" fmla="*/ 78024 w 316159"/>
                <a:gd name="connsiteY4" fmla="*/ 0 h 63108"/>
                <a:gd name="connsiteX5" fmla="*/ 65217 w 316159"/>
                <a:gd name="connsiteY5" fmla="*/ 12807 h 63108"/>
                <a:gd name="connsiteX6" fmla="*/ 65217 w 316159"/>
                <a:gd name="connsiteY6" fmla="*/ 19133 h 63108"/>
                <a:gd name="connsiteX7" fmla="*/ 10647 w 316159"/>
                <a:gd name="connsiteY7" fmla="*/ 19133 h 63108"/>
                <a:gd name="connsiteX8" fmla="*/ 0 w 316159"/>
                <a:gd name="connsiteY8" fmla="*/ 29754 h 63108"/>
                <a:gd name="connsiteX9" fmla="*/ 0 w 316159"/>
                <a:gd name="connsiteY9" fmla="*/ 33354 h 63108"/>
                <a:gd name="connsiteX10" fmla="*/ 10647 w 316159"/>
                <a:gd name="connsiteY10" fmla="*/ 43975 h 63108"/>
                <a:gd name="connsiteX11" fmla="*/ 65217 w 316159"/>
                <a:gd name="connsiteY11" fmla="*/ 43975 h 63108"/>
                <a:gd name="connsiteX12" fmla="*/ 65217 w 316159"/>
                <a:gd name="connsiteY12" fmla="*/ 50302 h 63108"/>
                <a:gd name="connsiteX13" fmla="*/ 78024 w 316159"/>
                <a:gd name="connsiteY13" fmla="*/ 63108 h 63108"/>
                <a:gd name="connsiteX14" fmla="*/ 81702 w 316159"/>
                <a:gd name="connsiteY14" fmla="*/ 63108 h 63108"/>
                <a:gd name="connsiteX15" fmla="*/ 94508 w 316159"/>
                <a:gd name="connsiteY15" fmla="*/ 50302 h 63108"/>
                <a:gd name="connsiteX16" fmla="*/ 94508 w 316159"/>
                <a:gd name="connsiteY16" fmla="*/ 43975 h 63108"/>
                <a:gd name="connsiteX17" fmla="*/ 305513 w 316159"/>
                <a:gd name="connsiteY17" fmla="*/ 43975 h 63108"/>
                <a:gd name="connsiteX18" fmla="*/ 316160 w 316159"/>
                <a:gd name="connsiteY18" fmla="*/ 33354 h 63108"/>
                <a:gd name="connsiteX19" fmla="*/ 316160 w 316159"/>
                <a:gd name="connsiteY19" fmla="*/ 29754 h 63108"/>
                <a:gd name="connsiteX20" fmla="*/ 305513 w 316159"/>
                <a:gd name="connsiteY20" fmla="*/ 19133 h 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159" h="63108">
                  <a:moveTo>
                    <a:pt x="305513" y="19133"/>
                  </a:moveTo>
                  <a:lnTo>
                    <a:pt x="94508" y="19133"/>
                  </a:lnTo>
                  <a:lnTo>
                    <a:pt x="94508" y="12807"/>
                  </a:lnTo>
                  <a:cubicBezTo>
                    <a:pt x="94508" y="5735"/>
                    <a:pt x="88774" y="0"/>
                    <a:pt x="81702" y="0"/>
                  </a:cubicBezTo>
                  <a:lnTo>
                    <a:pt x="78024" y="0"/>
                  </a:lnTo>
                  <a:cubicBezTo>
                    <a:pt x="70952" y="0"/>
                    <a:pt x="65217" y="5735"/>
                    <a:pt x="65217" y="12807"/>
                  </a:cubicBezTo>
                  <a:lnTo>
                    <a:pt x="65217" y="19133"/>
                  </a:lnTo>
                  <a:lnTo>
                    <a:pt x="10647" y="19133"/>
                  </a:lnTo>
                  <a:cubicBezTo>
                    <a:pt x="4783" y="19133"/>
                    <a:pt x="0" y="23891"/>
                    <a:pt x="0" y="29754"/>
                  </a:cubicBezTo>
                  <a:lnTo>
                    <a:pt x="0" y="33354"/>
                  </a:lnTo>
                  <a:cubicBezTo>
                    <a:pt x="0" y="39218"/>
                    <a:pt x="4758" y="43975"/>
                    <a:pt x="10647" y="43975"/>
                  </a:cubicBezTo>
                  <a:lnTo>
                    <a:pt x="65217" y="43975"/>
                  </a:lnTo>
                  <a:lnTo>
                    <a:pt x="65217" y="50302"/>
                  </a:lnTo>
                  <a:cubicBezTo>
                    <a:pt x="65217" y="57374"/>
                    <a:pt x="70952" y="63108"/>
                    <a:pt x="78024" y="63108"/>
                  </a:cubicBezTo>
                  <a:lnTo>
                    <a:pt x="81702" y="63108"/>
                  </a:lnTo>
                  <a:cubicBezTo>
                    <a:pt x="88774" y="63108"/>
                    <a:pt x="94508" y="57374"/>
                    <a:pt x="94508" y="50302"/>
                  </a:cubicBezTo>
                  <a:lnTo>
                    <a:pt x="94508" y="43975"/>
                  </a:lnTo>
                  <a:lnTo>
                    <a:pt x="305513" y="43975"/>
                  </a:lnTo>
                  <a:cubicBezTo>
                    <a:pt x="311376" y="43975"/>
                    <a:pt x="316160" y="39218"/>
                    <a:pt x="316160" y="33354"/>
                  </a:cubicBezTo>
                  <a:lnTo>
                    <a:pt x="316160" y="29754"/>
                  </a:lnTo>
                  <a:cubicBezTo>
                    <a:pt x="316160" y="23891"/>
                    <a:pt x="311402" y="19133"/>
                    <a:pt x="305513" y="19133"/>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2" name="Figura a mano libera: forma 131">
              <a:extLst>
                <a:ext uri="{FF2B5EF4-FFF2-40B4-BE49-F238E27FC236}">
                  <a16:creationId xmlns:a16="http://schemas.microsoft.com/office/drawing/2014/main" id="{1180ECB5-2B51-5BBA-8126-797F37A5EB68}"/>
                </a:ext>
              </a:extLst>
            </p:cNvPr>
            <p:cNvSpPr/>
            <p:nvPr/>
          </p:nvSpPr>
          <p:spPr>
            <a:xfrm>
              <a:off x="8397201" y="6334231"/>
              <a:ext cx="316159" cy="210464"/>
            </a:xfrm>
            <a:custGeom>
              <a:avLst/>
              <a:gdLst>
                <a:gd name="connsiteX0" fmla="*/ 273599 w 316159"/>
                <a:gd name="connsiteY0" fmla="*/ 0 h 210464"/>
                <a:gd name="connsiteX1" fmla="*/ 42561 w 316159"/>
                <a:gd name="connsiteY1" fmla="*/ 0 h 210464"/>
                <a:gd name="connsiteX2" fmla="*/ 0 w 316159"/>
                <a:gd name="connsiteY2" fmla="*/ 42561 h 210464"/>
                <a:gd name="connsiteX3" fmla="*/ 0 w 316159"/>
                <a:gd name="connsiteY3" fmla="*/ 167929 h 210464"/>
                <a:gd name="connsiteX4" fmla="*/ 42561 w 316159"/>
                <a:gd name="connsiteY4" fmla="*/ 210464 h 210464"/>
                <a:gd name="connsiteX5" fmla="*/ 273599 w 316159"/>
                <a:gd name="connsiteY5" fmla="*/ 210464 h 210464"/>
                <a:gd name="connsiteX6" fmla="*/ 316160 w 316159"/>
                <a:gd name="connsiteY6" fmla="*/ 167929 h 210464"/>
                <a:gd name="connsiteX7" fmla="*/ 316160 w 316159"/>
                <a:gd name="connsiteY7" fmla="*/ 42561 h 210464"/>
                <a:gd name="connsiteX8" fmla="*/ 273599 w 316159"/>
                <a:gd name="connsiteY8" fmla="*/ 0 h 210464"/>
                <a:gd name="connsiteX9" fmla="*/ 203161 w 316159"/>
                <a:gd name="connsiteY9" fmla="*/ 118168 h 210464"/>
                <a:gd name="connsiteX10" fmla="*/ 140181 w 316159"/>
                <a:gd name="connsiteY10" fmla="*/ 157540 h 210464"/>
                <a:gd name="connsiteX11" fmla="*/ 116830 w 316159"/>
                <a:gd name="connsiteY11" fmla="*/ 144604 h 210464"/>
                <a:gd name="connsiteX12" fmla="*/ 116830 w 316159"/>
                <a:gd name="connsiteY12" fmla="*/ 65886 h 210464"/>
                <a:gd name="connsiteX13" fmla="*/ 140181 w 316159"/>
                <a:gd name="connsiteY13" fmla="*/ 52950 h 210464"/>
                <a:gd name="connsiteX14" fmla="*/ 203161 w 316159"/>
                <a:gd name="connsiteY14" fmla="*/ 92322 h 210464"/>
                <a:gd name="connsiteX15" fmla="*/ 203161 w 316159"/>
                <a:gd name="connsiteY15" fmla="*/ 118219 h 2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159" h="210464">
                  <a:moveTo>
                    <a:pt x="273599" y="0"/>
                  </a:moveTo>
                  <a:lnTo>
                    <a:pt x="42561" y="0"/>
                  </a:lnTo>
                  <a:cubicBezTo>
                    <a:pt x="19056" y="0"/>
                    <a:pt x="0" y="19056"/>
                    <a:pt x="0" y="42561"/>
                  </a:cubicBezTo>
                  <a:lnTo>
                    <a:pt x="0" y="167929"/>
                  </a:lnTo>
                  <a:cubicBezTo>
                    <a:pt x="0" y="191434"/>
                    <a:pt x="19056" y="210464"/>
                    <a:pt x="42561" y="210464"/>
                  </a:cubicBezTo>
                  <a:lnTo>
                    <a:pt x="273599" y="210464"/>
                  </a:lnTo>
                  <a:cubicBezTo>
                    <a:pt x="297104" y="210464"/>
                    <a:pt x="316160" y="191408"/>
                    <a:pt x="316160" y="167929"/>
                  </a:cubicBezTo>
                  <a:lnTo>
                    <a:pt x="316160" y="42561"/>
                  </a:lnTo>
                  <a:cubicBezTo>
                    <a:pt x="316160" y="19056"/>
                    <a:pt x="297104" y="0"/>
                    <a:pt x="273599" y="0"/>
                  </a:cubicBezTo>
                  <a:close/>
                  <a:moveTo>
                    <a:pt x="203161" y="118168"/>
                  </a:moveTo>
                  <a:lnTo>
                    <a:pt x="140181" y="157540"/>
                  </a:lnTo>
                  <a:cubicBezTo>
                    <a:pt x="130023" y="163892"/>
                    <a:pt x="116830" y="156588"/>
                    <a:pt x="116830" y="144604"/>
                  </a:cubicBezTo>
                  <a:lnTo>
                    <a:pt x="116830" y="65886"/>
                  </a:lnTo>
                  <a:cubicBezTo>
                    <a:pt x="116830" y="53902"/>
                    <a:pt x="130023" y="46598"/>
                    <a:pt x="140181" y="52950"/>
                  </a:cubicBezTo>
                  <a:lnTo>
                    <a:pt x="203161" y="92322"/>
                  </a:lnTo>
                  <a:cubicBezTo>
                    <a:pt x="212728" y="98314"/>
                    <a:pt x="212728" y="112227"/>
                    <a:pt x="203161" y="118219"/>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sp>
        <p:nvSpPr>
          <p:cNvPr id="133" name="Figura a mano libera: forma 132">
            <a:extLst>
              <a:ext uri="{FF2B5EF4-FFF2-40B4-BE49-F238E27FC236}">
                <a16:creationId xmlns:a16="http://schemas.microsoft.com/office/drawing/2014/main" id="{420E0653-63B1-E998-8623-F0E05FC1F1AB}"/>
              </a:ext>
            </a:extLst>
          </p:cNvPr>
          <p:cNvSpPr/>
          <p:nvPr/>
        </p:nvSpPr>
        <p:spPr>
          <a:xfrm>
            <a:off x="2792843" y="5704845"/>
            <a:ext cx="211208" cy="270948"/>
          </a:xfrm>
          <a:custGeom>
            <a:avLst/>
            <a:gdLst>
              <a:gd name="connsiteX0" fmla="*/ 211209 w 211208"/>
              <a:gd name="connsiteY0" fmla="*/ 64011 h 270948"/>
              <a:gd name="connsiteX1" fmla="*/ 155934 w 211208"/>
              <a:gd name="connsiteY1" fmla="*/ 64011 h 270948"/>
              <a:gd name="connsiteX2" fmla="*/ 147133 w 211208"/>
              <a:gd name="connsiteY2" fmla="*/ 55210 h 270948"/>
              <a:gd name="connsiteX3" fmla="*/ 147133 w 211208"/>
              <a:gd name="connsiteY3" fmla="*/ 0 h 270948"/>
              <a:gd name="connsiteX4" fmla="*/ 16323 w 211208"/>
              <a:gd name="connsiteY4" fmla="*/ 0 h 270948"/>
              <a:gd name="connsiteX5" fmla="*/ 0 w 211208"/>
              <a:gd name="connsiteY5" fmla="*/ 16323 h 270948"/>
              <a:gd name="connsiteX6" fmla="*/ 0 w 211208"/>
              <a:gd name="connsiteY6" fmla="*/ 254625 h 270948"/>
              <a:gd name="connsiteX7" fmla="*/ 16323 w 211208"/>
              <a:gd name="connsiteY7" fmla="*/ 270948 h 270948"/>
              <a:gd name="connsiteX8" fmla="*/ 136351 w 211208"/>
              <a:gd name="connsiteY8" fmla="*/ 270948 h 270948"/>
              <a:gd name="connsiteX9" fmla="*/ 137836 w 211208"/>
              <a:gd name="connsiteY9" fmla="*/ 262276 h 270948"/>
              <a:gd name="connsiteX10" fmla="*/ 142377 w 211208"/>
              <a:gd name="connsiteY10" fmla="*/ 251774 h 270948"/>
              <a:gd name="connsiteX11" fmla="*/ 211198 w 211208"/>
              <a:gd name="connsiteY11" fmla="*/ 161960 h 270948"/>
              <a:gd name="connsiteX12" fmla="*/ 211198 w 211208"/>
              <a:gd name="connsiteY12" fmla="*/ 64011 h 270948"/>
              <a:gd name="connsiteX13" fmla="*/ 45924 w 211208"/>
              <a:gd name="connsiteY13" fmla="*/ 46397 h 270948"/>
              <a:gd name="connsiteX14" fmla="*/ 105599 w 211208"/>
              <a:gd name="connsiteY14" fmla="*/ 46397 h 270948"/>
              <a:gd name="connsiteX15" fmla="*/ 114401 w 211208"/>
              <a:gd name="connsiteY15" fmla="*/ 55210 h 270948"/>
              <a:gd name="connsiteX16" fmla="*/ 105599 w 211208"/>
              <a:gd name="connsiteY16" fmla="*/ 64011 h 270948"/>
              <a:gd name="connsiteX17" fmla="*/ 45924 w 211208"/>
              <a:gd name="connsiteY17" fmla="*/ 64011 h 270948"/>
              <a:gd name="connsiteX18" fmla="*/ 37122 w 211208"/>
              <a:gd name="connsiteY18" fmla="*/ 55210 h 270948"/>
              <a:gd name="connsiteX19" fmla="*/ 45924 w 211208"/>
              <a:gd name="connsiteY19" fmla="*/ 46397 h 270948"/>
              <a:gd name="connsiteX20" fmla="*/ 124031 w 211208"/>
              <a:gd name="connsiteY20" fmla="*/ 224616 h 270948"/>
              <a:gd name="connsiteX21" fmla="*/ 45924 w 211208"/>
              <a:gd name="connsiteY21" fmla="*/ 224616 h 270948"/>
              <a:gd name="connsiteX22" fmla="*/ 37122 w 211208"/>
              <a:gd name="connsiteY22" fmla="*/ 215814 h 270948"/>
              <a:gd name="connsiteX23" fmla="*/ 45924 w 211208"/>
              <a:gd name="connsiteY23" fmla="*/ 207002 h 270948"/>
              <a:gd name="connsiteX24" fmla="*/ 124020 w 211208"/>
              <a:gd name="connsiteY24" fmla="*/ 207002 h 270948"/>
              <a:gd name="connsiteX25" fmla="*/ 132822 w 211208"/>
              <a:gd name="connsiteY25" fmla="*/ 215814 h 270948"/>
              <a:gd name="connsiteX26" fmla="*/ 124020 w 211208"/>
              <a:gd name="connsiteY26" fmla="*/ 224616 h 270948"/>
              <a:gd name="connsiteX27" fmla="*/ 165285 w 211208"/>
              <a:gd name="connsiteY27" fmla="*/ 171042 h 270948"/>
              <a:gd name="connsiteX28" fmla="*/ 45924 w 211208"/>
              <a:gd name="connsiteY28" fmla="*/ 171042 h 270948"/>
              <a:gd name="connsiteX29" fmla="*/ 37122 w 211208"/>
              <a:gd name="connsiteY29" fmla="*/ 162240 h 270948"/>
              <a:gd name="connsiteX30" fmla="*/ 45924 w 211208"/>
              <a:gd name="connsiteY30" fmla="*/ 153438 h 270948"/>
              <a:gd name="connsiteX31" fmla="*/ 165274 w 211208"/>
              <a:gd name="connsiteY31" fmla="*/ 153438 h 270948"/>
              <a:gd name="connsiteX32" fmla="*/ 174076 w 211208"/>
              <a:gd name="connsiteY32" fmla="*/ 162240 h 270948"/>
              <a:gd name="connsiteX33" fmla="*/ 165274 w 211208"/>
              <a:gd name="connsiteY33" fmla="*/ 171042 h 270948"/>
              <a:gd name="connsiteX34" fmla="*/ 165285 w 211208"/>
              <a:gd name="connsiteY34" fmla="*/ 117521 h 270948"/>
              <a:gd name="connsiteX35" fmla="*/ 45924 w 211208"/>
              <a:gd name="connsiteY35" fmla="*/ 117521 h 270948"/>
              <a:gd name="connsiteX36" fmla="*/ 37122 w 211208"/>
              <a:gd name="connsiteY36" fmla="*/ 108719 h 270948"/>
              <a:gd name="connsiteX37" fmla="*/ 45924 w 211208"/>
              <a:gd name="connsiteY37" fmla="*/ 99907 h 270948"/>
              <a:gd name="connsiteX38" fmla="*/ 165274 w 211208"/>
              <a:gd name="connsiteY38" fmla="*/ 99907 h 270948"/>
              <a:gd name="connsiteX39" fmla="*/ 174076 w 211208"/>
              <a:gd name="connsiteY39" fmla="*/ 108719 h 270948"/>
              <a:gd name="connsiteX40" fmla="*/ 165274 w 211208"/>
              <a:gd name="connsiteY40" fmla="*/ 117521 h 27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1208" h="270948">
                <a:moveTo>
                  <a:pt x="211209" y="64011"/>
                </a:moveTo>
                <a:lnTo>
                  <a:pt x="155934" y="64011"/>
                </a:lnTo>
                <a:cubicBezTo>
                  <a:pt x="151060" y="64011"/>
                  <a:pt x="147133" y="60084"/>
                  <a:pt x="147133" y="55210"/>
                </a:cubicBezTo>
                <a:lnTo>
                  <a:pt x="147133" y="0"/>
                </a:lnTo>
                <a:lnTo>
                  <a:pt x="16323" y="0"/>
                </a:lnTo>
                <a:cubicBezTo>
                  <a:pt x="7317" y="0"/>
                  <a:pt x="0" y="7317"/>
                  <a:pt x="0" y="16323"/>
                </a:cubicBezTo>
                <a:lnTo>
                  <a:pt x="0" y="254625"/>
                </a:lnTo>
                <a:cubicBezTo>
                  <a:pt x="0" y="263632"/>
                  <a:pt x="7317" y="270948"/>
                  <a:pt x="16323" y="270948"/>
                </a:cubicBezTo>
                <a:lnTo>
                  <a:pt x="136351" y="270948"/>
                </a:lnTo>
                <a:lnTo>
                  <a:pt x="137836" y="262276"/>
                </a:lnTo>
                <a:cubicBezTo>
                  <a:pt x="138449" y="258478"/>
                  <a:pt x="139999" y="254894"/>
                  <a:pt x="142377" y="251774"/>
                </a:cubicBezTo>
                <a:lnTo>
                  <a:pt x="211198" y="161960"/>
                </a:lnTo>
                <a:lnTo>
                  <a:pt x="211198" y="64011"/>
                </a:lnTo>
                <a:close/>
                <a:moveTo>
                  <a:pt x="45924" y="46397"/>
                </a:moveTo>
                <a:lnTo>
                  <a:pt x="105599" y="46397"/>
                </a:lnTo>
                <a:cubicBezTo>
                  <a:pt x="110409" y="46397"/>
                  <a:pt x="114401" y="50325"/>
                  <a:pt x="114401" y="55210"/>
                </a:cubicBezTo>
                <a:cubicBezTo>
                  <a:pt x="114401" y="60095"/>
                  <a:pt x="110409" y="64011"/>
                  <a:pt x="105599" y="64011"/>
                </a:cubicBezTo>
                <a:lnTo>
                  <a:pt x="45924" y="64011"/>
                </a:lnTo>
                <a:cubicBezTo>
                  <a:pt x="41050" y="64011"/>
                  <a:pt x="37122" y="60084"/>
                  <a:pt x="37122" y="55210"/>
                </a:cubicBezTo>
                <a:cubicBezTo>
                  <a:pt x="37122" y="50335"/>
                  <a:pt x="41050" y="46397"/>
                  <a:pt x="45924" y="46397"/>
                </a:cubicBezTo>
                <a:close/>
                <a:moveTo>
                  <a:pt x="124031" y="224616"/>
                </a:moveTo>
                <a:lnTo>
                  <a:pt x="45924" y="224616"/>
                </a:lnTo>
                <a:cubicBezTo>
                  <a:pt x="41050" y="224616"/>
                  <a:pt x="37122" y="220624"/>
                  <a:pt x="37122" y="215814"/>
                </a:cubicBezTo>
                <a:cubicBezTo>
                  <a:pt x="37122" y="211004"/>
                  <a:pt x="41050" y="207002"/>
                  <a:pt x="45924" y="207002"/>
                </a:cubicBezTo>
                <a:lnTo>
                  <a:pt x="124020" y="207002"/>
                </a:lnTo>
                <a:cubicBezTo>
                  <a:pt x="128894" y="207002"/>
                  <a:pt x="132822" y="210864"/>
                  <a:pt x="132822" y="215814"/>
                </a:cubicBezTo>
                <a:cubicBezTo>
                  <a:pt x="132822" y="220764"/>
                  <a:pt x="128894" y="224616"/>
                  <a:pt x="124020" y="224616"/>
                </a:cubicBezTo>
                <a:close/>
                <a:moveTo>
                  <a:pt x="165285" y="171042"/>
                </a:moveTo>
                <a:lnTo>
                  <a:pt x="45924" y="171042"/>
                </a:lnTo>
                <a:cubicBezTo>
                  <a:pt x="41050" y="171042"/>
                  <a:pt x="37122" y="167114"/>
                  <a:pt x="37122" y="162240"/>
                </a:cubicBezTo>
                <a:cubicBezTo>
                  <a:pt x="37122" y="157366"/>
                  <a:pt x="41050" y="153438"/>
                  <a:pt x="45924" y="153438"/>
                </a:cubicBezTo>
                <a:lnTo>
                  <a:pt x="165274" y="153438"/>
                </a:lnTo>
                <a:cubicBezTo>
                  <a:pt x="170084" y="153438"/>
                  <a:pt x="174076" y="157366"/>
                  <a:pt x="174076" y="162240"/>
                </a:cubicBezTo>
                <a:cubicBezTo>
                  <a:pt x="174076" y="167114"/>
                  <a:pt x="170084" y="171042"/>
                  <a:pt x="165274" y="171042"/>
                </a:cubicBezTo>
                <a:close/>
                <a:moveTo>
                  <a:pt x="165285" y="117521"/>
                </a:moveTo>
                <a:lnTo>
                  <a:pt x="45924" y="117521"/>
                </a:lnTo>
                <a:cubicBezTo>
                  <a:pt x="41050" y="117521"/>
                  <a:pt x="37122" y="113594"/>
                  <a:pt x="37122" y="108719"/>
                </a:cubicBezTo>
                <a:cubicBezTo>
                  <a:pt x="37122" y="103845"/>
                  <a:pt x="41050" y="99907"/>
                  <a:pt x="45924" y="99907"/>
                </a:cubicBezTo>
                <a:lnTo>
                  <a:pt x="165274" y="99907"/>
                </a:lnTo>
                <a:cubicBezTo>
                  <a:pt x="170084" y="99907"/>
                  <a:pt x="174076" y="103910"/>
                  <a:pt x="174076" y="108719"/>
                </a:cubicBezTo>
                <a:cubicBezTo>
                  <a:pt x="174076" y="113529"/>
                  <a:pt x="170084" y="117521"/>
                  <a:pt x="165274" y="117521"/>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4" name="Figura a mano libera: forma 133">
            <a:extLst>
              <a:ext uri="{FF2B5EF4-FFF2-40B4-BE49-F238E27FC236}">
                <a16:creationId xmlns:a16="http://schemas.microsoft.com/office/drawing/2014/main" id="{AD696584-F442-BE39-1812-D8F99BCC369C}"/>
              </a:ext>
            </a:extLst>
          </p:cNvPr>
          <p:cNvSpPr/>
          <p:nvPr/>
        </p:nvSpPr>
        <p:spPr>
          <a:xfrm>
            <a:off x="2957643" y="5709923"/>
            <a:ext cx="41253" cy="41318"/>
          </a:xfrm>
          <a:custGeom>
            <a:avLst/>
            <a:gdLst>
              <a:gd name="connsiteX0" fmla="*/ 0 w 41253"/>
              <a:gd name="connsiteY0" fmla="*/ 0 h 41318"/>
              <a:gd name="connsiteX1" fmla="*/ 0 w 41253"/>
              <a:gd name="connsiteY1" fmla="*/ 41319 h 41318"/>
              <a:gd name="connsiteX2" fmla="*/ 41254 w 41253"/>
              <a:gd name="connsiteY2" fmla="*/ 41319 h 41318"/>
              <a:gd name="connsiteX3" fmla="*/ 0 w 41253"/>
              <a:gd name="connsiteY3" fmla="*/ 0 h 41318"/>
            </a:gdLst>
            <a:ahLst/>
            <a:cxnLst>
              <a:cxn ang="0">
                <a:pos x="connsiteX0" y="connsiteY0"/>
              </a:cxn>
              <a:cxn ang="0">
                <a:pos x="connsiteX1" y="connsiteY1"/>
              </a:cxn>
              <a:cxn ang="0">
                <a:pos x="connsiteX2" y="connsiteY2"/>
              </a:cxn>
              <a:cxn ang="0">
                <a:pos x="connsiteX3" y="connsiteY3"/>
              </a:cxn>
            </a:cxnLst>
            <a:rect l="l" t="t" r="r" b="b"/>
            <a:pathLst>
              <a:path w="41253" h="41318">
                <a:moveTo>
                  <a:pt x="0" y="0"/>
                </a:moveTo>
                <a:lnTo>
                  <a:pt x="0" y="41319"/>
                </a:lnTo>
                <a:lnTo>
                  <a:pt x="41254" y="41319"/>
                </a:lnTo>
                <a:lnTo>
                  <a:pt x="0" y="0"/>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5" name="Figura a mano libera: forma 134">
            <a:extLst>
              <a:ext uri="{FF2B5EF4-FFF2-40B4-BE49-F238E27FC236}">
                <a16:creationId xmlns:a16="http://schemas.microsoft.com/office/drawing/2014/main" id="{8165BD23-3A89-1191-6F1A-4ADEC3F7E83E}"/>
              </a:ext>
            </a:extLst>
          </p:cNvPr>
          <p:cNvSpPr/>
          <p:nvPr/>
        </p:nvSpPr>
        <p:spPr>
          <a:xfrm>
            <a:off x="2941020" y="5963376"/>
            <a:ext cx="52217" cy="55145"/>
          </a:xfrm>
          <a:custGeom>
            <a:avLst/>
            <a:gdLst>
              <a:gd name="connsiteX0" fmla="*/ 8187 w 52217"/>
              <a:gd name="connsiteY0" fmla="*/ 3949 h 55145"/>
              <a:gd name="connsiteX1" fmla="*/ 7004 w 52217"/>
              <a:gd name="connsiteY1" fmla="*/ 6671 h 55145"/>
              <a:gd name="connsiteX2" fmla="*/ 85 w 52217"/>
              <a:gd name="connsiteY2" fmla="*/ 48001 h 55145"/>
              <a:gd name="connsiteX3" fmla="*/ 2388 w 52217"/>
              <a:gd name="connsiteY3" fmla="*/ 53875 h 55145"/>
              <a:gd name="connsiteX4" fmla="*/ 6132 w 52217"/>
              <a:gd name="connsiteY4" fmla="*/ 55145 h 55145"/>
              <a:gd name="connsiteX5" fmla="*/ 8650 w 52217"/>
              <a:gd name="connsiteY5" fmla="*/ 54607 h 55145"/>
              <a:gd name="connsiteX6" fmla="*/ 46859 w 52217"/>
              <a:gd name="connsiteY6" fmla="*/ 37413 h 55145"/>
              <a:gd name="connsiteX7" fmla="*/ 49215 w 52217"/>
              <a:gd name="connsiteY7" fmla="*/ 35551 h 55145"/>
              <a:gd name="connsiteX8" fmla="*/ 52217 w 52217"/>
              <a:gd name="connsiteY8" fmla="*/ 31635 h 55145"/>
              <a:gd name="connsiteX9" fmla="*/ 11200 w 52217"/>
              <a:gd name="connsiteY9" fmla="*/ 0 h 55145"/>
              <a:gd name="connsiteX10" fmla="*/ 8177 w 52217"/>
              <a:gd name="connsiteY10" fmla="*/ 3949 h 5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17" h="55145">
                <a:moveTo>
                  <a:pt x="8187" y="3949"/>
                </a:moveTo>
                <a:cubicBezTo>
                  <a:pt x="7574" y="4745"/>
                  <a:pt x="7176" y="5681"/>
                  <a:pt x="7004" y="6671"/>
                </a:cubicBezTo>
                <a:lnTo>
                  <a:pt x="85" y="48001"/>
                </a:lnTo>
                <a:cubicBezTo>
                  <a:pt x="-292" y="50228"/>
                  <a:pt x="602" y="52487"/>
                  <a:pt x="2388" y="53875"/>
                </a:cubicBezTo>
                <a:cubicBezTo>
                  <a:pt x="3485" y="54715"/>
                  <a:pt x="4798" y="55145"/>
                  <a:pt x="6132" y="55145"/>
                </a:cubicBezTo>
                <a:cubicBezTo>
                  <a:pt x="6982" y="55145"/>
                  <a:pt x="7843" y="54962"/>
                  <a:pt x="8650" y="54607"/>
                </a:cubicBezTo>
                <a:lnTo>
                  <a:pt x="46859" y="37413"/>
                </a:lnTo>
                <a:cubicBezTo>
                  <a:pt x="47784" y="36993"/>
                  <a:pt x="48602" y="36347"/>
                  <a:pt x="49215" y="35551"/>
                </a:cubicBezTo>
                <a:lnTo>
                  <a:pt x="52217" y="31635"/>
                </a:lnTo>
                <a:lnTo>
                  <a:pt x="11200" y="0"/>
                </a:lnTo>
                <a:lnTo>
                  <a:pt x="8177" y="3949"/>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6" name="Figura a mano libera: forma 135">
            <a:extLst>
              <a:ext uri="{FF2B5EF4-FFF2-40B4-BE49-F238E27FC236}">
                <a16:creationId xmlns:a16="http://schemas.microsoft.com/office/drawing/2014/main" id="{019E0F26-07C4-05C3-CD35-8BB49BA4CC2D}"/>
              </a:ext>
            </a:extLst>
          </p:cNvPr>
          <p:cNvSpPr/>
          <p:nvPr/>
        </p:nvSpPr>
        <p:spPr>
          <a:xfrm>
            <a:off x="2962926" y="5843933"/>
            <a:ext cx="120315" cy="137099"/>
          </a:xfrm>
          <a:custGeom>
            <a:avLst/>
            <a:gdLst>
              <a:gd name="connsiteX0" fmla="*/ 113949 w 120315"/>
              <a:gd name="connsiteY0" fmla="*/ 15017 h 137099"/>
              <a:gd name="connsiteX1" fmla="*/ 98917 w 120315"/>
              <a:gd name="connsiteY1" fmla="*/ 3417 h 137099"/>
              <a:gd name="connsiteX2" fmla="*/ 86769 w 120315"/>
              <a:gd name="connsiteY2" fmla="*/ 146 h 137099"/>
              <a:gd name="connsiteX3" fmla="*/ 75869 w 120315"/>
              <a:gd name="connsiteY3" fmla="*/ 6430 h 137099"/>
              <a:gd name="connsiteX4" fmla="*/ 0 w 120315"/>
              <a:gd name="connsiteY4" fmla="*/ 105465 h 137099"/>
              <a:gd name="connsiteX5" fmla="*/ 41017 w 120315"/>
              <a:gd name="connsiteY5" fmla="*/ 137100 h 137099"/>
              <a:gd name="connsiteX6" fmla="*/ 116940 w 120315"/>
              <a:gd name="connsiteY6" fmla="*/ 37979 h 137099"/>
              <a:gd name="connsiteX7" fmla="*/ 113938 w 120315"/>
              <a:gd name="connsiteY7" fmla="*/ 15006 h 1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15" h="137099">
                <a:moveTo>
                  <a:pt x="113949" y="15017"/>
                </a:moveTo>
                <a:lnTo>
                  <a:pt x="98917" y="3417"/>
                </a:lnTo>
                <a:cubicBezTo>
                  <a:pt x="95431" y="727"/>
                  <a:pt x="91105" y="-435"/>
                  <a:pt x="86769" y="146"/>
                </a:cubicBezTo>
                <a:cubicBezTo>
                  <a:pt x="82411" y="717"/>
                  <a:pt x="78548" y="2955"/>
                  <a:pt x="75869" y="6430"/>
                </a:cubicBezTo>
                <a:lnTo>
                  <a:pt x="0" y="105465"/>
                </a:lnTo>
                <a:lnTo>
                  <a:pt x="41017" y="137100"/>
                </a:lnTo>
                <a:lnTo>
                  <a:pt x="116940" y="37979"/>
                </a:lnTo>
                <a:cubicBezTo>
                  <a:pt x="122428" y="30812"/>
                  <a:pt x="121083" y="20515"/>
                  <a:pt x="113938" y="150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7" name="Figura a mano libera: forma 136">
            <a:extLst>
              <a:ext uri="{FF2B5EF4-FFF2-40B4-BE49-F238E27FC236}">
                <a16:creationId xmlns:a16="http://schemas.microsoft.com/office/drawing/2014/main" id="{26FCDE97-25EB-231A-91A4-0FB3EFB65667}"/>
              </a:ext>
            </a:extLst>
          </p:cNvPr>
          <p:cNvSpPr/>
          <p:nvPr/>
        </p:nvSpPr>
        <p:spPr>
          <a:xfrm flipH="1">
            <a:off x="4728026" y="5731038"/>
            <a:ext cx="337785" cy="287680"/>
          </a:xfrm>
          <a:custGeom>
            <a:avLst/>
            <a:gdLst>
              <a:gd name="connsiteX0" fmla="*/ 320650 w 337785"/>
              <a:gd name="connsiteY0" fmla="*/ 0 h 287680"/>
              <a:gd name="connsiteX1" fmla="*/ 17146 w 337785"/>
              <a:gd name="connsiteY1" fmla="*/ 0 h 287680"/>
              <a:gd name="connsiteX2" fmla="*/ 0 w 337785"/>
              <a:gd name="connsiteY2" fmla="*/ 17146 h 287680"/>
              <a:gd name="connsiteX3" fmla="*/ 0 w 337785"/>
              <a:gd name="connsiteY3" fmla="*/ 217373 h 287680"/>
              <a:gd name="connsiteX4" fmla="*/ 17146 w 337785"/>
              <a:gd name="connsiteY4" fmla="*/ 234519 h 287680"/>
              <a:gd name="connsiteX5" fmla="*/ 139891 w 337785"/>
              <a:gd name="connsiteY5" fmla="*/ 234519 h 287680"/>
              <a:gd name="connsiteX6" fmla="*/ 135938 w 337785"/>
              <a:gd name="connsiteY6" fmla="*/ 260377 h 287680"/>
              <a:gd name="connsiteX7" fmla="*/ 128908 w 337785"/>
              <a:gd name="connsiteY7" fmla="*/ 266415 h 287680"/>
              <a:gd name="connsiteX8" fmla="*/ 113559 w 337785"/>
              <a:gd name="connsiteY8" fmla="*/ 266415 h 287680"/>
              <a:gd name="connsiteX9" fmla="*/ 106446 w 337785"/>
              <a:gd name="connsiteY9" fmla="*/ 273528 h 287680"/>
              <a:gd name="connsiteX10" fmla="*/ 106446 w 337785"/>
              <a:gd name="connsiteY10" fmla="*/ 280568 h 287680"/>
              <a:gd name="connsiteX11" fmla="*/ 113559 w 337785"/>
              <a:gd name="connsiteY11" fmla="*/ 287680 h 287680"/>
              <a:gd name="connsiteX12" fmla="*/ 224247 w 337785"/>
              <a:gd name="connsiteY12" fmla="*/ 287680 h 287680"/>
              <a:gd name="connsiteX13" fmla="*/ 231360 w 337785"/>
              <a:gd name="connsiteY13" fmla="*/ 280568 h 287680"/>
              <a:gd name="connsiteX14" fmla="*/ 231360 w 337785"/>
              <a:gd name="connsiteY14" fmla="*/ 273528 h 287680"/>
              <a:gd name="connsiteX15" fmla="*/ 224247 w 337785"/>
              <a:gd name="connsiteY15" fmla="*/ 266415 h 287680"/>
              <a:gd name="connsiteX16" fmla="*/ 208888 w 337785"/>
              <a:gd name="connsiteY16" fmla="*/ 266415 h 287680"/>
              <a:gd name="connsiteX17" fmla="*/ 201858 w 337785"/>
              <a:gd name="connsiteY17" fmla="*/ 260377 h 287680"/>
              <a:gd name="connsiteX18" fmla="*/ 197904 w 337785"/>
              <a:gd name="connsiteY18" fmla="*/ 234519 h 287680"/>
              <a:gd name="connsiteX19" fmla="*/ 320640 w 337785"/>
              <a:gd name="connsiteY19" fmla="*/ 234519 h 287680"/>
              <a:gd name="connsiteX20" fmla="*/ 337785 w 337785"/>
              <a:gd name="connsiteY20" fmla="*/ 217373 h 287680"/>
              <a:gd name="connsiteX21" fmla="*/ 337785 w 337785"/>
              <a:gd name="connsiteY21" fmla="*/ 17146 h 287680"/>
              <a:gd name="connsiteX22" fmla="*/ 320640 w 337785"/>
              <a:gd name="connsiteY22" fmla="*/ 0 h 287680"/>
              <a:gd name="connsiteX23" fmla="*/ 168898 w 337785"/>
              <a:gd name="connsiteY23" fmla="*/ 222875 h 287680"/>
              <a:gd name="connsiteX24" fmla="*/ 159009 w 337785"/>
              <a:gd name="connsiteY24" fmla="*/ 212986 h 287680"/>
              <a:gd name="connsiteX25" fmla="*/ 168898 w 337785"/>
              <a:gd name="connsiteY25" fmla="*/ 203097 h 287680"/>
              <a:gd name="connsiteX26" fmla="*/ 178787 w 337785"/>
              <a:gd name="connsiteY26" fmla="*/ 212986 h 287680"/>
              <a:gd name="connsiteX27" fmla="*/ 168898 w 337785"/>
              <a:gd name="connsiteY27" fmla="*/ 222875 h 287680"/>
              <a:gd name="connsiteX28" fmla="*/ 307881 w 337785"/>
              <a:gd name="connsiteY28" fmla="*/ 191546 h 287680"/>
              <a:gd name="connsiteX29" fmla="*/ 29915 w 337785"/>
              <a:gd name="connsiteY29" fmla="*/ 191546 h 287680"/>
              <a:gd name="connsiteX30" fmla="*/ 23917 w 337785"/>
              <a:gd name="connsiteY30" fmla="*/ 185548 h 287680"/>
              <a:gd name="connsiteX31" fmla="*/ 23917 w 337785"/>
              <a:gd name="connsiteY31" fmla="*/ 29915 h 287680"/>
              <a:gd name="connsiteX32" fmla="*/ 29915 w 337785"/>
              <a:gd name="connsiteY32" fmla="*/ 23917 h 287680"/>
              <a:gd name="connsiteX33" fmla="*/ 307881 w 337785"/>
              <a:gd name="connsiteY33" fmla="*/ 23917 h 287680"/>
              <a:gd name="connsiteX34" fmla="*/ 313878 w 337785"/>
              <a:gd name="connsiteY34" fmla="*/ 29915 h 287680"/>
              <a:gd name="connsiteX35" fmla="*/ 313878 w 337785"/>
              <a:gd name="connsiteY35" fmla="*/ 185548 h 287680"/>
              <a:gd name="connsiteX36" fmla="*/ 307881 w 337785"/>
              <a:gd name="connsiteY36" fmla="*/ 191546 h 2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7785" h="287680">
                <a:moveTo>
                  <a:pt x="320650" y="0"/>
                </a:moveTo>
                <a:lnTo>
                  <a:pt x="17146" y="0"/>
                </a:lnTo>
                <a:cubicBezTo>
                  <a:pt x="7721" y="0"/>
                  <a:pt x="0" y="7721"/>
                  <a:pt x="0" y="17146"/>
                </a:cubicBezTo>
                <a:lnTo>
                  <a:pt x="0" y="217373"/>
                </a:lnTo>
                <a:cubicBezTo>
                  <a:pt x="0" y="226808"/>
                  <a:pt x="7721" y="234519"/>
                  <a:pt x="17146" y="234519"/>
                </a:cubicBezTo>
                <a:lnTo>
                  <a:pt x="139891" y="234519"/>
                </a:lnTo>
                <a:lnTo>
                  <a:pt x="135938" y="260377"/>
                </a:lnTo>
                <a:cubicBezTo>
                  <a:pt x="135411" y="263845"/>
                  <a:pt x="132418" y="266415"/>
                  <a:pt x="128908" y="266415"/>
                </a:cubicBezTo>
                <a:lnTo>
                  <a:pt x="113559" y="266415"/>
                </a:lnTo>
                <a:cubicBezTo>
                  <a:pt x="109636" y="266415"/>
                  <a:pt x="106446" y="269595"/>
                  <a:pt x="106446" y="273528"/>
                </a:cubicBezTo>
                <a:lnTo>
                  <a:pt x="106446" y="280568"/>
                </a:lnTo>
                <a:cubicBezTo>
                  <a:pt x="106446" y="284490"/>
                  <a:pt x="109626" y="287680"/>
                  <a:pt x="113559" y="287680"/>
                </a:cubicBezTo>
                <a:lnTo>
                  <a:pt x="224247" y="287680"/>
                </a:lnTo>
                <a:cubicBezTo>
                  <a:pt x="228170" y="287680"/>
                  <a:pt x="231360" y="284501"/>
                  <a:pt x="231360" y="280568"/>
                </a:cubicBezTo>
                <a:lnTo>
                  <a:pt x="231360" y="273528"/>
                </a:lnTo>
                <a:cubicBezTo>
                  <a:pt x="231360" y="269605"/>
                  <a:pt x="228180" y="266415"/>
                  <a:pt x="224247" y="266415"/>
                </a:cubicBezTo>
                <a:lnTo>
                  <a:pt x="208888" y="266415"/>
                </a:lnTo>
                <a:cubicBezTo>
                  <a:pt x="205378" y="266415"/>
                  <a:pt x="202384" y="263856"/>
                  <a:pt x="201858" y="260377"/>
                </a:cubicBezTo>
                <a:lnTo>
                  <a:pt x="197904" y="234519"/>
                </a:lnTo>
                <a:lnTo>
                  <a:pt x="320640" y="234519"/>
                </a:lnTo>
                <a:cubicBezTo>
                  <a:pt x="330074" y="234519"/>
                  <a:pt x="337785" y="226797"/>
                  <a:pt x="337785" y="217373"/>
                </a:cubicBezTo>
                <a:lnTo>
                  <a:pt x="337785" y="17146"/>
                </a:lnTo>
                <a:cubicBezTo>
                  <a:pt x="337785" y="7711"/>
                  <a:pt x="330064" y="0"/>
                  <a:pt x="320640" y="0"/>
                </a:cubicBezTo>
                <a:close/>
                <a:moveTo>
                  <a:pt x="168898" y="222875"/>
                </a:moveTo>
                <a:cubicBezTo>
                  <a:pt x="163437" y="222875"/>
                  <a:pt x="159009" y="218446"/>
                  <a:pt x="159009" y="212986"/>
                </a:cubicBezTo>
                <a:cubicBezTo>
                  <a:pt x="159009" y="207525"/>
                  <a:pt x="163437" y="203097"/>
                  <a:pt x="168898" y="203097"/>
                </a:cubicBezTo>
                <a:cubicBezTo>
                  <a:pt x="174359" y="203097"/>
                  <a:pt x="178787" y="207525"/>
                  <a:pt x="178787" y="212986"/>
                </a:cubicBezTo>
                <a:cubicBezTo>
                  <a:pt x="178787" y="218446"/>
                  <a:pt x="174359" y="222875"/>
                  <a:pt x="168898" y="222875"/>
                </a:cubicBezTo>
                <a:close/>
                <a:moveTo>
                  <a:pt x="307881" y="191546"/>
                </a:moveTo>
                <a:lnTo>
                  <a:pt x="29915" y="191546"/>
                </a:lnTo>
                <a:cubicBezTo>
                  <a:pt x="26601" y="191546"/>
                  <a:pt x="23917" y="188862"/>
                  <a:pt x="23917" y="185548"/>
                </a:cubicBezTo>
                <a:lnTo>
                  <a:pt x="23917" y="29915"/>
                </a:lnTo>
                <a:cubicBezTo>
                  <a:pt x="23917" y="26601"/>
                  <a:pt x="26601" y="23917"/>
                  <a:pt x="29915" y="23917"/>
                </a:cubicBezTo>
                <a:lnTo>
                  <a:pt x="307881" y="23917"/>
                </a:lnTo>
                <a:cubicBezTo>
                  <a:pt x="311194" y="23917"/>
                  <a:pt x="313878" y="26601"/>
                  <a:pt x="313878" y="29915"/>
                </a:cubicBezTo>
                <a:lnTo>
                  <a:pt x="313878" y="185548"/>
                </a:lnTo>
                <a:cubicBezTo>
                  <a:pt x="313878" y="188862"/>
                  <a:pt x="311194" y="191546"/>
                  <a:pt x="307881" y="19154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nvGrpSpPr>
          <p:cNvPr id="138" name="Elemento grafico 110">
            <a:extLst>
              <a:ext uri="{FF2B5EF4-FFF2-40B4-BE49-F238E27FC236}">
                <a16:creationId xmlns:a16="http://schemas.microsoft.com/office/drawing/2014/main" id="{F3E5418E-5221-DA91-5336-CD0D8820BFFC}"/>
              </a:ext>
            </a:extLst>
          </p:cNvPr>
          <p:cNvGrpSpPr/>
          <p:nvPr/>
        </p:nvGrpSpPr>
        <p:grpSpPr>
          <a:xfrm flipH="1">
            <a:off x="4778256" y="5780565"/>
            <a:ext cx="241816" cy="116407"/>
            <a:chOff x="4628875" y="5998068"/>
            <a:chExt cx="241816" cy="116407"/>
          </a:xfrm>
          <a:solidFill>
            <a:srgbClr val="F00980"/>
          </a:solidFill>
        </p:grpSpPr>
        <p:sp>
          <p:nvSpPr>
            <p:cNvPr id="139" name="Figura a mano libera: forma 138">
              <a:extLst>
                <a:ext uri="{FF2B5EF4-FFF2-40B4-BE49-F238E27FC236}">
                  <a16:creationId xmlns:a16="http://schemas.microsoft.com/office/drawing/2014/main" id="{C3EA270D-4AB8-029D-5FB1-6BC3E01B8F90}"/>
                </a:ext>
              </a:extLst>
            </p:cNvPr>
            <p:cNvSpPr/>
            <p:nvPr/>
          </p:nvSpPr>
          <p:spPr>
            <a:xfrm>
              <a:off x="4750784" y="5998068"/>
              <a:ext cx="53883" cy="49610"/>
            </a:xfrm>
            <a:custGeom>
              <a:avLst/>
              <a:gdLst>
                <a:gd name="connsiteX0" fmla="*/ 9910 w 53883"/>
                <a:gd name="connsiteY0" fmla="*/ 49610 h 49610"/>
                <a:gd name="connsiteX1" fmla="*/ 43974 w 53883"/>
                <a:gd name="connsiteY1" fmla="*/ 49610 h 49610"/>
                <a:gd name="connsiteX2" fmla="*/ 53884 w 53883"/>
                <a:gd name="connsiteY2" fmla="*/ 39701 h 49610"/>
                <a:gd name="connsiteX3" fmla="*/ 53884 w 53883"/>
                <a:gd name="connsiteY3" fmla="*/ 9910 h 49610"/>
                <a:gd name="connsiteX4" fmla="*/ 43974 w 53883"/>
                <a:gd name="connsiteY4" fmla="*/ 0 h 49610"/>
                <a:gd name="connsiteX5" fmla="*/ 9910 w 53883"/>
                <a:gd name="connsiteY5" fmla="*/ 0 h 49610"/>
                <a:gd name="connsiteX6" fmla="*/ 0 w 53883"/>
                <a:gd name="connsiteY6" fmla="*/ 9910 h 49610"/>
                <a:gd name="connsiteX7" fmla="*/ 0 w 53883"/>
                <a:gd name="connsiteY7" fmla="*/ 39701 h 49610"/>
                <a:gd name="connsiteX8" fmla="*/ 9910 w 53883"/>
                <a:gd name="connsiteY8" fmla="*/ 49610 h 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83" h="49610">
                  <a:moveTo>
                    <a:pt x="9910" y="49610"/>
                  </a:moveTo>
                  <a:lnTo>
                    <a:pt x="43974" y="49610"/>
                  </a:lnTo>
                  <a:cubicBezTo>
                    <a:pt x="49435" y="49610"/>
                    <a:pt x="53884" y="45161"/>
                    <a:pt x="53884" y="39701"/>
                  </a:cubicBezTo>
                  <a:lnTo>
                    <a:pt x="53884" y="9910"/>
                  </a:lnTo>
                  <a:cubicBezTo>
                    <a:pt x="53884" y="4449"/>
                    <a:pt x="49435" y="0"/>
                    <a:pt x="43974" y="0"/>
                  </a:cubicBezTo>
                  <a:lnTo>
                    <a:pt x="9910" y="0"/>
                  </a:lnTo>
                  <a:cubicBezTo>
                    <a:pt x="4449" y="0"/>
                    <a:pt x="0" y="4439"/>
                    <a:pt x="0" y="9910"/>
                  </a:cubicBezTo>
                  <a:lnTo>
                    <a:pt x="0" y="39701"/>
                  </a:lnTo>
                  <a:cubicBezTo>
                    <a:pt x="0" y="45161"/>
                    <a:pt x="4439" y="49610"/>
                    <a:pt x="9910" y="49610"/>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0" name="Figura a mano libera: forma 139">
              <a:extLst>
                <a:ext uri="{FF2B5EF4-FFF2-40B4-BE49-F238E27FC236}">
                  <a16:creationId xmlns:a16="http://schemas.microsoft.com/office/drawing/2014/main" id="{0F6FE000-7AA0-37F0-1A7C-E193672FE755}"/>
                </a:ext>
              </a:extLst>
            </p:cNvPr>
            <p:cNvSpPr/>
            <p:nvPr/>
          </p:nvSpPr>
          <p:spPr>
            <a:xfrm>
              <a:off x="4822516" y="5998079"/>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1" name="Figura a mano libera: forma 140">
              <a:extLst>
                <a:ext uri="{FF2B5EF4-FFF2-40B4-BE49-F238E27FC236}">
                  <a16:creationId xmlns:a16="http://schemas.microsoft.com/office/drawing/2014/main" id="{884B87E2-4AB8-5A86-8676-75B4769D2A4E}"/>
                </a:ext>
              </a:extLst>
            </p:cNvPr>
            <p:cNvSpPr/>
            <p:nvPr/>
          </p:nvSpPr>
          <p:spPr>
            <a:xfrm>
              <a:off x="4822516" y="6031472"/>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2" name="Figura a mano libera: forma 141">
              <a:extLst>
                <a:ext uri="{FF2B5EF4-FFF2-40B4-BE49-F238E27FC236}">
                  <a16:creationId xmlns:a16="http://schemas.microsoft.com/office/drawing/2014/main" id="{5BF6EAE4-F844-F970-FF55-DF153BCD39FD}"/>
                </a:ext>
              </a:extLst>
            </p:cNvPr>
            <p:cNvSpPr/>
            <p:nvPr/>
          </p:nvSpPr>
          <p:spPr>
            <a:xfrm>
              <a:off x="4750795" y="6064876"/>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3" name="Figura a mano libera: forma 142">
              <a:extLst>
                <a:ext uri="{FF2B5EF4-FFF2-40B4-BE49-F238E27FC236}">
                  <a16:creationId xmlns:a16="http://schemas.microsoft.com/office/drawing/2014/main" id="{D758EF45-DE58-D015-7035-1523E14956A7}"/>
                </a:ext>
              </a:extLst>
            </p:cNvPr>
            <p:cNvSpPr/>
            <p:nvPr/>
          </p:nvSpPr>
          <p:spPr>
            <a:xfrm>
              <a:off x="4750795" y="6098270"/>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4" name="Figura a mano libera: forma 143">
              <a:extLst>
                <a:ext uri="{FF2B5EF4-FFF2-40B4-BE49-F238E27FC236}">
                  <a16:creationId xmlns:a16="http://schemas.microsoft.com/office/drawing/2014/main" id="{500AD5C5-9E16-9A29-181E-A22FE02AB38E}"/>
                </a:ext>
              </a:extLst>
            </p:cNvPr>
            <p:cNvSpPr/>
            <p:nvPr/>
          </p:nvSpPr>
          <p:spPr>
            <a:xfrm>
              <a:off x="4628875" y="6006182"/>
              <a:ext cx="100159" cy="100201"/>
            </a:xfrm>
            <a:custGeom>
              <a:avLst/>
              <a:gdLst>
                <a:gd name="connsiteX0" fmla="*/ 95917 w 100159"/>
                <a:gd name="connsiteY0" fmla="*/ 39886 h 100201"/>
                <a:gd name="connsiteX1" fmla="*/ 86782 w 100159"/>
                <a:gd name="connsiteY1" fmla="*/ 38555 h 100201"/>
                <a:gd name="connsiteX2" fmla="*/ 84181 w 100159"/>
                <a:gd name="connsiteY2" fmla="*/ 32279 h 100201"/>
                <a:gd name="connsiteX3" fmla="*/ 89703 w 100159"/>
                <a:gd name="connsiteY3" fmla="*/ 24888 h 100201"/>
                <a:gd name="connsiteX4" fmla="*/ 89239 w 100159"/>
                <a:gd name="connsiteY4" fmla="*/ 18415 h 100201"/>
                <a:gd name="connsiteX5" fmla="*/ 81744 w 100159"/>
                <a:gd name="connsiteY5" fmla="*/ 10921 h 100201"/>
                <a:gd name="connsiteX6" fmla="*/ 75282 w 100159"/>
                <a:gd name="connsiteY6" fmla="*/ 10457 h 100201"/>
                <a:gd name="connsiteX7" fmla="*/ 67892 w 100159"/>
                <a:gd name="connsiteY7" fmla="*/ 15979 h 100201"/>
                <a:gd name="connsiteX8" fmla="*/ 61615 w 100159"/>
                <a:gd name="connsiteY8" fmla="*/ 13378 h 100201"/>
                <a:gd name="connsiteX9" fmla="*/ 60284 w 100159"/>
                <a:gd name="connsiteY9" fmla="*/ 4243 h 100201"/>
                <a:gd name="connsiteX10" fmla="*/ 55381 w 100159"/>
                <a:gd name="connsiteY10" fmla="*/ 0 h 100201"/>
                <a:gd name="connsiteX11" fmla="*/ 44779 w 100159"/>
                <a:gd name="connsiteY11" fmla="*/ 0 h 100201"/>
                <a:gd name="connsiteX12" fmla="*/ 39876 w 100159"/>
                <a:gd name="connsiteY12" fmla="*/ 4243 h 100201"/>
                <a:gd name="connsiteX13" fmla="*/ 38555 w 100159"/>
                <a:gd name="connsiteY13" fmla="*/ 13378 h 100201"/>
                <a:gd name="connsiteX14" fmla="*/ 32279 w 100159"/>
                <a:gd name="connsiteY14" fmla="*/ 15979 h 100201"/>
                <a:gd name="connsiteX15" fmla="*/ 24888 w 100159"/>
                <a:gd name="connsiteY15" fmla="*/ 10457 h 100201"/>
                <a:gd name="connsiteX16" fmla="*/ 18415 w 100159"/>
                <a:gd name="connsiteY16" fmla="*/ 10921 h 100201"/>
                <a:gd name="connsiteX17" fmla="*/ 10921 w 100159"/>
                <a:gd name="connsiteY17" fmla="*/ 18415 h 100201"/>
                <a:gd name="connsiteX18" fmla="*/ 10457 w 100159"/>
                <a:gd name="connsiteY18" fmla="*/ 24877 h 100201"/>
                <a:gd name="connsiteX19" fmla="*/ 15979 w 100159"/>
                <a:gd name="connsiteY19" fmla="*/ 32279 h 100201"/>
                <a:gd name="connsiteX20" fmla="*/ 13378 w 100159"/>
                <a:gd name="connsiteY20" fmla="*/ 38555 h 100201"/>
                <a:gd name="connsiteX21" fmla="*/ 4243 w 100159"/>
                <a:gd name="connsiteY21" fmla="*/ 39886 h 100201"/>
                <a:gd name="connsiteX22" fmla="*/ 0 w 100159"/>
                <a:gd name="connsiteY22" fmla="*/ 44790 h 100201"/>
                <a:gd name="connsiteX23" fmla="*/ 0 w 100159"/>
                <a:gd name="connsiteY23" fmla="*/ 55391 h 100201"/>
                <a:gd name="connsiteX24" fmla="*/ 4243 w 100159"/>
                <a:gd name="connsiteY24" fmla="*/ 60294 h 100201"/>
                <a:gd name="connsiteX25" fmla="*/ 13378 w 100159"/>
                <a:gd name="connsiteY25" fmla="*/ 61626 h 100201"/>
                <a:gd name="connsiteX26" fmla="*/ 15979 w 100159"/>
                <a:gd name="connsiteY26" fmla="*/ 67912 h 100201"/>
                <a:gd name="connsiteX27" fmla="*/ 10457 w 100159"/>
                <a:gd name="connsiteY27" fmla="*/ 75303 h 100201"/>
                <a:gd name="connsiteX28" fmla="*/ 10921 w 100159"/>
                <a:gd name="connsiteY28" fmla="*/ 81775 h 100201"/>
                <a:gd name="connsiteX29" fmla="*/ 18415 w 100159"/>
                <a:gd name="connsiteY29" fmla="*/ 89270 h 100201"/>
                <a:gd name="connsiteX30" fmla="*/ 24888 w 100159"/>
                <a:gd name="connsiteY30" fmla="*/ 89745 h 100201"/>
                <a:gd name="connsiteX31" fmla="*/ 32279 w 100159"/>
                <a:gd name="connsiteY31" fmla="*/ 84222 h 100201"/>
                <a:gd name="connsiteX32" fmla="*/ 38555 w 100159"/>
                <a:gd name="connsiteY32" fmla="*/ 86823 h 100201"/>
                <a:gd name="connsiteX33" fmla="*/ 39876 w 100159"/>
                <a:gd name="connsiteY33" fmla="*/ 95959 h 100201"/>
                <a:gd name="connsiteX34" fmla="*/ 44779 w 100159"/>
                <a:gd name="connsiteY34" fmla="*/ 100201 h 100201"/>
                <a:gd name="connsiteX35" fmla="*/ 55381 w 100159"/>
                <a:gd name="connsiteY35" fmla="*/ 100201 h 100201"/>
                <a:gd name="connsiteX36" fmla="*/ 60284 w 100159"/>
                <a:gd name="connsiteY36" fmla="*/ 95959 h 100201"/>
                <a:gd name="connsiteX37" fmla="*/ 61615 w 100159"/>
                <a:gd name="connsiteY37" fmla="*/ 86823 h 100201"/>
                <a:gd name="connsiteX38" fmla="*/ 67892 w 100159"/>
                <a:gd name="connsiteY38" fmla="*/ 84222 h 100201"/>
                <a:gd name="connsiteX39" fmla="*/ 75282 w 100159"/>
                <a:gd name="connsiteY39" fmla="*/ 89745 h 100201"/>
                <a:gd name="connsiteX40" fmla="*/ 81744 w 100159"/>
                <a:gd name="connsiteY40" fmla="*/ 89270 h 100201"/>
                <a:gd name="connsiteX41" fmla="*/ 89239 w 100159"/>
                <a:gd name="connsiteY41" fmla="*/ 81775 h 100201"/>
                <a:gd name="connsiteX42" fmla="*/ 89703 w 100159"/>
                <a:gd name="connsiteY42" fmla="*/ 75303 h 100201"/>
                <a:gd name="connsiteX43" fmla="*/ 84170 w 100159"/>
                <a:gd name="connsiteY43" fmla="*/ 67892 h 100201"/>
                <a:gd name="connsiteX44" fmla="*/ 86761 w 100159"/>
                <a:gd name="connsiteY44" fmla="*/ 61636 h 100201"/>
                <a:gd name="connsiteX45" fmla="*/ 95917 w 100159"/>
                <a:gd name="connsiteY45" fmla="*/ 60305 h 100201"/>
                <a:gd name="connsiteX46" fmla="*/ 100160 w 100159"/>
                <a:gd name="connsiteY46" fmla="*/ 55401 h 100201"/>
                <a:gd name="connsiteX47" fmla="*/ 100160 w 100159"/>
                <a:gd name="connsiteY47" fmla="*/ 44800 h 100201"/>
                <a:gd name="connsiteX48" fmla="*/ 95917 w 100159"/>
                <a:gd name="connsiteY48" fmla="*/ 39897 h 100201"/>
                <a:gd name="connsiteX49" fmla="*/ 50064 w 100159"/>
                <a:gd name="connsiteY49" fmla="*/ 73177 h 100201"/>
                <a:gd name="connsiteX50" fmla="*/ 26983 w 100159"/>
                <a:gd name="connsiteY50" fmla="*/ 50095 h 100201"/>
                <a:gd name="connsiteX51" fmla="*/ 50064 w 100159"/>
                <a:gd name="connsiteY51" fmla="*/ 27014 h 100201"/>
                <a:gd name="connsiteX52" fmla="*/ 73146 w 100159"/>
                <a:gd name="connsiteY52" fmla="*/ 50095 h 100201"/>
                <a:gd name="connsiteX53" fmla="*/ 50064 w 100159"/>
                <a:gd name="connsiteY53" fmla="*/ 73177 h 10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159" h="100201">
                  <a:moveTo>
                    <a:pt x="95917" y="39886"/>
                  </a:moveTo>
                  <a:lnTo>
                    <a:pt x="86782" y="38555"/>
                  </a:lnTo>
                  <a:cubicBezTo>
                    <a:pt x="85636" y="35788"/>
                    <a:pt x="85337" y="35045"/>
                    <a:pt x="84181" y="32279"/>
                  </a:cubicBezTo>
                  <a:lnTo>
                    <a:pt x="89703" y="24888"/>
                  </a:lnTo>
                  <a:cubicBezTo>
                    <a:pt x="91179" y="22906"/>
                    <a:pt x="90973" y="20160"/>
                    <a:pt x="89239" y="18415"/>
                  </a:cubicBezTo>
                  <a:lnTo>
                    <a:pt x="81744" y="10921"/>
                  </a:lnTo>
                  <a:cubicBezTo>
                    <a:pt x="80010" y="9177"/>
                    <a:pt x="77254" y="8981"/>
                    <a:pt x="75282" y="10457"/>
                  </a:cubicBezTo>
                  <a:lnTo>
                    <a:pt x="67892" y="15979"/>
                  </a:lnTo>
                  <a:cubicBezTo>
                    <a:pt x="65125" y="14834"/>
                    <a:pt x="64382" y="14524"/>
                    <a:pt x="61615" y="13378"/>
                  </a:cubicBezTo>
                  <a:lnTo>
                    <a:pt x="60284" y="4243"/>
                  </a:lnTo>
                  <a:cubicBezTo>
                    <a:pt x="59933" y="1806"/>
                    <a:pt x="57837" y="0"/>
                    <a:pt x="55381" y="0"/>
                  </a:cubicBezTo>
                  <a:lnTo>
                    <a:pt x="44779" y="0"/>
                  </a:lnTo>
                  <a:cubicBezTo>
                    <a:pt x="42323" y="0"/>
                    <a:pt x="40227" y="1806"/>
                    <a:pt x="39876" y="4243"/>
                  </a:cubicBezTo>
                  <a:lnTo>
                    <a:pt x="38555" y="13378"/>
                  </a:lnTo>
                  <a:cubicBezTo>
                    <a:pt x="35788" y="14524"/>
                    <a:pt x="35045" y="14823"/>
                    <a:pt x="32279" y="15979"/>
                  </a:cubicBezTo>
                  <a:lnTo>
                    <a:pt x="24888" y="10457"/>
                  </a:lnTo>
                  <a:cubicBezTo>
                    <a:pt x="22916" y="8981"/>
                    <a:pt x="20160" y="9187"/>
                    <a:pt x="18415" y="10921"/>
                  </a:cubicBezTo>
                  <a:lnTo>
                    <a:pt x="10921" y="18415"/>
                  </a:lnTo>
                  <a:cubicBezTo>
                    <a:pt x="9177" y="20160"/>
                    <a:pt x="8981" y="22906"/>
                    <a:pt x="10457" y="24877"/>
                  </a:cubicBezTo>
                  <a:lnTo>
                    <a:pt x="15979" y="32279"/>
                  </a:lnTo>
                  <a:cubicBezTo>
                    <a:pt x="14834" y="35055"/>
                    <a:pt x="14524" y="35788"/>
                    <a:pt x="13378" y="38555"/>
                  </a:cubicBezTo>
                  <a:lnTo>
                    <a:pt x="4243" y="39886"/>
                  </a:lnTo>
                  <a:cubicBezTo>
                    <a:pt x="1806" y="40237"/>
                    <a:pt x="0" y="42333"/>
                    <a:pt x="0" y="44790"/>
                  </a:cubicBezTo>
                  <a:lnTo>
                    <a:pt x="0" y="55391"/>
                  </a:lnTo>
                  <a:cubicBezTo>
                    <a:pt x="0" y="57858"/>
                    <a:pt x="1806" y="59943"/>
                    <a:pt x="4243" y="60294"/>
                  </a:cubicBezTo>
                  <a:lnTo>
                    <a:pt x="13378" y="61626"/>
                  </a:lnTo>
                  <a:cubicBezTo>
                    <a:pt x="14524" y="64392"/>
                    <a:pt x="14834" y="65135"/>
                    <a:pt x="15979" y="67912"/>
                  </a:cubicBezTo>
                  <a:lnTo>
                    <a:pt x="10457" y="75303"/>
                  </a:lnTo>
                  <a:cubicBezTo>
                    <a:pt x="8991" y="77275"/>
                    <a:pt x="9187" y="80031"/>
                    <a:pt x="10921" y="81775"/>
                  </a:cubicBezTo>
                  <a:lnTo>
                    <a:pt x="18415" y="89270"/>
                  </a:lnTo>
                  <a:cubicBezTo>
                    <a:pt x="20160" y="91014"/>
                    <a:pt x="22916" y="91210"/>
                    <a:pt x="24888" y="89745"/>
                  </a:cubicBezTo>
                  <a:lnTo>
                    <a:pt x="32279" y="84222"/>
                  </a:lnTo>
                  <a:cubicBezTo>
                    <a:pt x="35045" y="85368"/>
                    <a:pt x="35788" y="85677"/>
                    <a:pt x="38555" y="86823"/>
                  </a:cubicBezTo>
                  <a:lnTo>
                    <a:pt x="39876" y="95959"/>
                  </a:lnTo>
                  <a:cubicBezTo>
                    <a:pt x="40237" y="98395"/>
                    <a:pt x="42323" y="100201"/>
                    <a:pt x="44779" y="100201"/>
                  </a:cubicBezTo>
                  <a:lnTo>
                    <a:pt x="55381" y="100201"/>
                  </a:lnTo>
                  <a:cubicBezTo>
                    <a:pt x="57837" y="100201"/>
                    <a:pt x="59933" y="98395"/>
                    <a:pt x="60284" y="95959"/>
                  </a:cubicBezTo>
                  <a:lnTo>
                    <a:pt x="61615" y="86823"/>
                  </a:lnTo>
                  <a:cubicBezTo>
                    <a:pt x="64382" y="85677"/>
                    <a:pt x="65125" y="85368"/>
                    <a:pt x="67892" y="84222"/>
                  </a:cubicBezTo>
                  <a:lnTo>
                    <a:pt x="75282" y="89745"/>
                  </a:lnTo>
                  <a:cubicBezTo>
                    <a:pt x="77254" y="91221"/>
                    <a:pt x="80010" y="91014"/>
                    <a:pt x="81744" y="89270"/>
                  </a:cubicBezTo>
                  <a:lnTo>
                    <a:pt x="89239" y="81775"/>
                  </a:lnTo>
                  <a:cubicBezTo>
                    <a:pt x="90983" y="80031"/>
                    <a:pt x="91179" y="77275"/>
                    <a:pt x="89703" y="75303"/>
                  </a:cubicBezTo>
                  <a:lnTo>
                    <a:pt x="84170" y="67892"/>
                  </a:lnTo>
                  <a:cubicBezTo>
                    <a:pt x="85316" y="65135"/>
                    <a:pt x="85615" y="64392"/>
                    <a:pt x="86761" y="61636"/>
                  </a:cubicBezTo>
                  <a:lnTo>
                    <a:pt x="95917" y="60305"/>
                  </a:lnTo>
                  <a:cubicBezTo>
                    <a:pt x="98353" y="59954"/>
                    <a:pt x="100160" y="57868"/>
                    <a:pt x="100160" y="55401"/>
                  </a:cubicBezTo>
                  <a:lnTo>
                    <a:pt x="100160" y="44800"/>
                  </a:lnTo>
                  <a:cubicBezTo>
                    <a:pt x="100160" y="42343"/>
                    <a:pt x="98353" y="40248"/>
                    <a:pt x="95917" y="39897"/>
                  </a:cubicBezTo>
                  <a:close/>
                  <a:moveTo>
                    <a:pt x="50064" y="73177"/>
                  </a:moveTo>
                  <a:cubicBezTo>
                    <a:pt x="37316" y="73177"/>
                    <a:pt x="26983" y="62844"/>
                    <a:pt x="26983" y="50095"/>
                  </a:cubicBezTo>
                  <a:cubicBezTo>
                    <a:pt x="26983" y="37347"/>
                    <a:pt x="37316" y="27014"/>
                    <a:pt x="50064" y="27014"/>
                  </a:cubicBezTo>
                  <a:cubicBezTo>
                    <a:pt x="62813" y="27014"/>
                    <a:pt x="73146" y="37347"/>
                    <a:pt x="73146" y="50095"/>
                  </a:cubicBezTo>
                  <a:cubicBezTo>
                    <a:pt x="73146" y="62844"/>
                    <a:pt x="62813" y="73177"/>
                    <a:pt x="50064" y="73177"/>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pic>
        <p:nvPicPr>
          <p:cNvPr id="145" name="Elemento grafico 144">
            <a:extLst>
              <a:ext uri="{FF2B5EF4-FFF2-40B4-BE49-F238E27FC236}">
                <a16:creationId xmlns:a16="http://schemas.microsoft.com/office/drawing/2014/main" id="{0E008744-359A-4E21-4B57-E7C98D2A3C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2988" y="5732079"/>
            <a:ext cx="355025" cy="288000"/>
          </a:xfrm>
          <a:prstGeom prst="rect">
            <a:avLst/>
          </a:prstGeom>
        </p:spPr>
      </p:pic>
      <p:pic>
        <p:nvPicPr>
          <p:cNvPr id="146" name="Elemento grafico 145">
            <a:extLst>
              <a:ext uri="{FF2B5EF4-FFF2-40B4-BE49-F238E27FC236}">
                <a16:creationId xmlns:a16="http://schemas.microsoft.com/office/drawing/2014/main" id="{6A7E1EC5-CCA1-85AC-A10C-E2DE650531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38241" y="5712097"/>
            <a:ext cx="310183" cy="306941"/>
          </a:xfrm>
          <a:prstGeom prst="rect">
            <a:avLst/>
          </a:prstGeom>
        </p:spPr>
      </p:pic>
      <p:sp>
        <p:nvSpPr>
          <p:cNvPr id="147" name="Rombo 146">
            <a:extLst>
              <a:ext uri="{FF2B5EF4-FFF2-40B4-BE49-F238E27FC236}">
                <a16:creationId xmlns:a16="http://schemas.microsoft.com/office/drawing/2014/main" id="{5E029F86-5F70-819B-82BA-FCADB3768B26}"/>
              </a:ext>
            </a:extLst>
          </p:cNvPr>
          <p:cNvSpPr/>
          <p:nvPr/>
        </p:nvSpPr>
        <p:spPr>
          <a:xfrm>
            <a:off x="1271464" y="3952804"/>
            <a:ext cx="817151"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48" name="Connettore 2 147">
            <a:extLst>
              <a:ext uri="{FF2B5EF4-FFF2-40B4-BE49-F238E27FC236}">
                <a16:creationId xmlns:a16="http://schemas.microsoft.com/office/drawing/2014/main" id="{AB466B7C-6E0A-2E58-AB8A-07DD7AC5A51C}"/>
              </a:ext>
            </a:extLst>
          </p:cNvPr>
          <p:cNvCxnSpPr>
            <a:cxnSpLocks/>
          </p:cNvCxnSpPr>
          <p:nvPr/>
        </p:nvCxnSpPr>
        <p:spPr>
          <a:xfrm>
            <a:off x="2088615" y="4355142"/>
            <a:ext cx="2523792"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50" name="Gruppo 149">
            <a:extLst>
              <a:ext uri="{FF2B5EF4-FFF2-40B4-BE49-F238E27FC236}">
                <a16:creationId xmlns:a16="http://schemas.microsoft.com/office/drawing/2014/main" id="{C1685B81-31BA-E98E-B238-817211AAE1BA}"/>
              </a:ext>
            </a:extLst>
          </p:cNvPr>
          <p:cNvGrpSpPr/>
          <p:nvPr/>
        </p:nvGrpSpPr>
        <p:grpSpPr>
          <a:xfrm>
            <a:off x="5303912" y="3952804"/>
            <a:ext cx="3015807" cy="817151"/>
            <a:chOff x="2953063" y="4653470"/>
            <a:chExt cx="3015807" cy="817151"/>
          </a:xfrm>
        </p:grpSpPr>
        <p:sp>
          <p:nvSpPr>
            <p:cNvPr id="153" name="CasellaDiTesto 152">
              <a:extLst>
                <a:ext uri="{FF2B5EF4-FFF2-40B4-BE49-F238E27FC236}">
                  <a16:creationId xmlns:a16="http://schemas.microsoft.com/office/drawing/2014/main" id="{A5A905AE-8D2F-2E7B-13AB-1AE12BA5F9EC}"/>
                </a:ext>
              </a:extLst>
            </p:cNvPr>
            <p:cNvSpPr txBox="1"/>
            <p:nvPr/>
          </p:nvSpPr>
          <p:spPr>
            <a:xfrm>
              <a:off x="3791965" y="4746507"/>
              <a:ext cx="2176905" cy="710964"/>
            </a:xfrm>
            <a:prstGeom prst="rect">
              <a:avLst/>
            </a:prstGeom>
            <a:noFill/>
          </p:spPr>
          <p:txBody>
            <a:bodyPr wrap="square" lIns="0" rIns="0" rtlCol="0">
              <a:spAutoFit/>
            </a:bodyPr>
            <a:lstStyle>
              <a:defPPr marR="0" lvl="0" algn="l" rtl="0">
                <a:lnSpc>
                  <a:spcPct val="100000"/>
                </a:lnSpc>
                <a:spcBef>
                  <a:spcPts val="0"/>
                </a:spcBef>
                <a:spcAft>
                  <a:spcPts val="0"/>
                </a:spcAft>
                <a:defRPr/>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spcAft>
                  <a:spcPts val="1200"/>
                </a:spcAft>
              </a:pPr>
              <a:r>
                <a:rPr lang="it-IT" sz="1400" b="1" dirty="0"/>
                <a:t>4 </a:t>
              </a:r>
              <a:r>
                <a:rPr lang="it-IT" dirty="0"/>
                <a:t>PROJECT MANAGERS</a:t>
              </a:r>
            </a:p>
            <a:p>
              <a:pPr>
                <a:lnSpc>
                  <a:spcPct val="100000"/>
                </a:lnSpc>
                <a:spcAft>
                  <a:spcPts val="1200"/>
                </a:spcAft>
              </a:pPr>
              <a:r>
                <a:rPr lang="it-IT" dirty="0"/>
                <a:t>(COORDINATORS)</a:t>
              </a:r>
              <a:endParaRPr lang="en-US" dirty="0"/>
            </a:p>
          </p:txBody>
        </p:sp>
        <p:sp>
          <p:nvSpPr>
            <p:cNvPr id="151" name="Rombo 150">
              <a:extLst>
                <a:ext uri="{FF2B5EF4-FFF2-40B4-BE49-F238E27FC236}">
                  <a16:creationId xmlns:a16="http://schemas.microsoft.com/office/drawing/2014/main" id="{B0C2ABCB-E474-C85A-1F53-B6F37D62398E}"/>
                </a:ext>
              </a:extLst>
            </p:cNvPr>
            <p:cNvSpPr/>
            <p:nvPr/>
          </p:nvSpPr>
          <p:spPr>
            <a:xfrm>
              <a:off x="2953063" y="4653470"/>
              <a:ext cx="838904"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52" name="Connettore 2 151">
              <a:extLst>
                <a:ext uri="{FF2B5EF4-FFF2-40B4-BE49-F238E27FC236}">
                  <a16:creationId xmlns:a16="http://schemas.microsoft.com/office/drawing/2014/main" id="{CE4162A0-D72A-6D57-BC69-E7266F6CFB42}"/>
                </a:ext>
              </a:extLst>
            </p:cNvPr>
            <p:cNvCxnSpPr>
              <a:cxnSpLocks/>
            </p:cNvCxnSpPr>
            <p:nvPr/>
          </p:nvCxnSpPr>
          <p:spPr>
            <a:xfrm>
              <a:off x="3791966" y="5055808"/>
              <a:ext cx="1909151"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cxnSp>
        <p:nvCxnSpPr>
          <p:cNvPr id="158" name="Connettore 2 157">
            <a:extLst>
              <a:ext uri="{FF2B5EF4-FFF2-40B4-BE49-F238E27FC236}">
                <a16:creationId xmlns:a16="http://schemas.microsoft.com/office/drawing/2014/main" id="{76118E4F-B4A8-380B-D56F-D429F0944C46}"/>
              </a:ext>
            </a:extLst>
          </p:cNvPr>
          <p:cNvCxnSpPr>
            <a:cxnSpLocks/>
          </p:cNvCxnSpPr>
          <p:nvPr/>
        </p:nvCxnSpPr>
        <p:spPr>
          <a:xfrm flipH="1">
            <a:off x="1680038"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9" name="Connettore 2 158">
            <a:extLst>
              <a:ext uri="{FF2B5EF4-FFF2-40B4-BE49-F238E27FC236}">
                <a16:creationId xmlns:a16="http://schemas.microsoft.com/office/drawing/2014/main" id="{649F718F-B412-3CB8-4BF0-79D532E9AB81}"/>
              </a:ext>
            </a:extLst>
          </p:cNvPr>
          <p:cNvCxnSpPr>
            <a:cxnSpLocks/>
          </p:cNvCxnSpPr>
          <p:nvPr/>
        </p:nvCxnSpPr>
        <p:spPr>
          <a:xfrm flipH="1">
            <a:off x="5724010"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pic>
        <p:nvPicPr>
          <p:cNvPr id="161" name="s27f1f43884a4aea8f4916fda324b276">
            <a:extLst>
              <a:ext uri="{FF2B5EF4-FFF2-40B4-BE49-F238E27FC236}">
                <a16:creationId xmlns:a16="http://schemas.microsoft.com/office/drawing/2014/main" id="{1E30CAAB-606E-BFB1-EC90-71067227773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510743" y="4184330"/>
            <a:ext cx="357575" cy="356595"/>
          </a:xfrm>
          <a:prstGeom prst="rect">
            <a:avLst/>
          </a:prstGeom>
        </p:spPr>
      </p:pic>
      <p:pic>
        <p:nvPicPr>
          <p:cNvPr id="162" name="s0be173fa34a45629a64703268192b08">
            <a:extLst>
              <a:ext uri="{FF2B5EF4-FFF2-40B4-BE49-F238E27FC236}">
                <a16:creationId xmlns:a16="http://schemas.microsoft.com/office/drawing/2014/main" id="{4C5792FC-0B2C-5D9A-11AD-72F3282BCE3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5558216" y="4186862"/>
            <a:ext cx="346269" cy="357825"/>
          </a:xfrm>
          <a:prstGeom prst="rect">
            <a:avLst/>
          </a:prstGeom>
        </p:spPr>
      </p:pic>
      <p:sp>
        <p:nvSpPr>
          <p:cNvPr id="164" name="CasellaDiTesto 163">
            <a:extLst>
              <a:ext uri="{FF2B5EF4-FFF2-40B4-BE49-F238E27FC236}">
                <a16:creationId xmlns:a16="http://schemas.microsoft.com/office/drawing/2014/main" id="{496E6C7C-C551-7C04-7574-C720E52EEA40}"/>
              </a:ext>
            </a:extLst>
          </p:cNvPr>
          <p:cNvSpPr txBox="1"/>
          <p:nvPr/>
        </p:nvSpPr>
        <p:spPr>
          <a:xfrm rot="16200000">
            <a:off x="-406297" y="5654770"/>
            <a:ext cx="1616395" cy="184666"/>
          </a:xfrm>
          <a:prstGeom prst="rect">
            <a:avLst/>
          </a:prstGeom>
          <a:solidFill>
            <a:srgbClr val="F00980"/>
          </a:solidFill>
        </p:spPr>
        <p:txBody>
          <a:bodyPr wrap="none" lIns="36000" tIns="0" rIns="36000" bIns="0" rtlCol="0">
            <a:spAutoFit/>
          </a:bodyPr>
          <a:lstStyle/>
          <a:p>
            <a:pPr algn="ct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3</a:t>
            </a:r>
            <a:r>
              <a:rPr lang="it-IT" sz="1200" baseline="30000" dirty="0">
                <a:solidFill>
                  <a:schemeClr val="bg1"/>
                </a:solidFill>
                <a:latin typeface="Montserrat" panose="02000505000000020004" pitchFamily="2" charset="0"/>
                <a:ea typeface="Calibri" panose="020F0502020204030204" pitchFamily="34" charset="0"/>
                <a:cs typeface="Calibri" panose="020F0502020204030204" pitchFamily="34" charset="0"/>
              </a:rPr>
              <a:t>rd </a:t>
            </a: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PARTY EXPERTS </a:t>
            </a:r>
            <a:endParaRPr lang="en-US" sz="1200" dirty="0">
              <a:solidFill>
                <a:schemeClr val="bg1"/>
              </a:solidFill>
              <a:latin typeface="Montserrat" panose="02000505000000020004" pitchFamily="2" charset="0"/>
              <a:ea typeface="Calibri" panose="020F0502020204030204" pitchFamily="34" charset="0"/>
              <a:cs typeface="Calibri" panose="020F0502020204030204" pitchFamily="34" charset="0"/>
            </a:endParaRPr>
          </a:p>
        </p:txBody>
      </p:sp>
      <p:sp>
        <p:nvSpPr>
          <p:cNvPr id="165" name="CasellaDiTesto 164">
            <a:extLst>
              <a:ext uri="{FF2B5EF4-FFF2-40B4-BE49-F238E27FC236}">
                <a16:creationId xmlns:a16="http://schemas.microsoft.com/office/drawing/2014/main" id="{19A8F89D-7CA7-0C88-BDEE-718507A88201}"/>
              </a:ext>
            </a:extLst>
          </p:cNvPr>
          <p:cNvSpPr txBox="1"/>
          <p:nvPr/>
        </p:nvSpPr>
        <p:spPr>
          <a:xfrm rot="16200000">
            <a:off x="-846111" y="3604316"/>
            <a:ext cx="2487247" cy="184666"/>
          </a:xfrm>
          <a:prstGeom prst="rect">
            <a:avLst/>
          </a:prstGeom>
          <a:solidFill>
            <a:srgbClr val="151618"/>
          </a:solidFill>
          <a:ln>
            <a:solidFill>
              <a:schemeClr val="tx1"/>
            </a:solidFill>
          </a:ln>
        </p:spPr>
        <p:txBody>
          <a:bodyPr wrap="square" lIns="36000" tIns="0" rIns="36000" bIns="0" rtlCol="0">
            <a:spAutoFit/>
          </a:bodyPr>
          <a:lstStyle/>
          <a:p>
            <a:pPr algn="ct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GLOBAL PROGRAM OFFICE</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66" name="CasellaDiTesto 165">
            <a:extLst>
              <a:ext uri="{FF2B5EF4-FFF2-40B4-BE49-F238E27FC236}">
                <a16:creationId xmlns:a16="http://schemas.microsoft.com/office/drawing/2014/main" id="{0061C2ED-F003-3B50-BC4B-4AE41EEF2AF2}"/>
              </a:ext>
            </a:extLst>
          </p:cNvPr>
          <p:cNvSpPr txBox="1"/>
          <p:nvPr/>
        </p:nvSpPr>
        <p:spPr>
          <a:xfrm>
            <a:off x="4714745" y="2030651"/>
            <a:ext cx="2001116" cy="246221"/>
          </a:xfrm>
          <a:prstGeom prst="rect">
            <a:avLst/>
          </a:prstGeom>
          <a:solidFill>
            <a:srgbClr val="F00980"/>
          </a:solidFill>
        </p:spPr>
        <p:txBody>
          <a:bodyPr wrap="none" lIns="36000" tIns="0" rIns="36000" bIns="0" rtlCol="0">
            <a:spAutoFit/>
          </a:bodyPr>
          <a:lstStyle>
            <a:defPPr marR="0" lvl="0" algn="l" rtl="0">
              <a:lnSpc>
                <a:spcPct val="100000"/>
              </a:lnSpc>
              <a:spcBef>
                <a:spcPts val="0"/>
              </a:spcBef>
              <a:spcAft>
                <a:spcPts val="0"/>
              </a:spcAft>
            </a:defPPr>
            <a:lvl1pPr algn="ctr">
              <a:defRPr>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it-IT" sz="1600" dirty="0">
                <a:latin typeface="Montserrat" panose="02000505000000020004" pitchFamily="2" charset="0"/>
              </a:rPr>
              <a:t>STELLANTIS TEAM</a:t>
            </a:r>
            <a:endParaRPr lang="en-US" sz="1600" dirty="0">
              <a:latin typeface="Montserrat" panose="02000505000000020004" pitchFamily="2" charset="0"/>
            </a:endParaRPr>
          </a:p>
        </p:txBody>
      </p:sp>
      <p:cxnSp>
        <p:nvCxnSpPr>
          <p:cNvPr id="167" name="Connettore 2 166">
            <a:extLst>
              <a:ext uri="{FF2B5EF4-FFF2-40B4-BE49-F238E27FC236}">
                <a16:creationId xmlns:a16="http://schemas.microsoft.com/office/drawing/2014/main" id="{C48CBDF5-7223-E426-0CDD-3DD6F5D9EF6C}"/>
              </a:ext>
            </a:extLst>
          </p:cNvPr>
          <p:cNvCxnSpPr>
            <a:cxnSpLocks/>
          </p:cNvCxnSpPr>
          <p:nvPr/>
        </p:nvCxnSpPr>
        <p:spPr>
          <a:xfrm flipH="1">
            <a:off x="5712809" y="2275393"/>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Connettore diritto 167">
            <a:extLst>
              <a:ext uri="{FF2B5EF4-FFF2-40B4-BE49-F238E27FC236}">
                <a16:creationId xmlns:a16="http://schemas.microsoft.com/office/drawing/2014/main" id="{BD58EABE-A910-6D26-4D63-1DE8EE347614}"/>
              </a:ext>
            </a:extLst>
          </p:cNvPr>
          <p:cNvCxnSpPr>
            <a:cxnSpLocks/>
          </p:cNvCxnSpPr>
          <p:nvPr/>
        </p:nvCxnSpPr>
        <p:spPr>
          <a:xfrm>
            <a:off x="488691" y="3774063"/>
            <a:ext cx="114076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9" name="CasellaDiTesto 168">
            <a:extLst>
              <a:ext uri="{FF2B5EF4-FFF2-40B4-BE49-F238E27FC236}">
                <a16:creationId xmlns:a16="http://schemas.microsoft.com/office/drawing/2014/main" id="{5C8B27F4-6B4F-BEE9-B717-244CC96762CB}"/>
              </a:ext>
            </a:extLst>
          </p:cNvPr>
          <p:cNvSpPr txBox="1"/>
          <p:nvPr/>
        </p:nvSpPr>
        <p:spPr>
          <a:xfrm>
            <a:off x="309568" y="882005"/>
            <a:ext cx="11521280" cy="892552"/>
          </a:xfrm>
          <a:prstGeom prst="rect">
            <a:avLst/>
          </a:prstGeom>
          <a:noFill/>
        </p:spPr>
        <p:txBody>
          <a:bodyPr wrap="square" rtlCol="0">
            <a:spAutoFit/>
          </a:bodyPr>
          <a:lstStyle/>
          <a:p>
            <a:pPr algn="ctr"/>
            <a:r>
              <a:rPr lang="en-US" dirty="0">
                <a:solidFill>
                  <a:schemeClr val="tx1"/>
                </a:solidFill>
                <a:latin typeface="Montserrat" panose="02000505000000020004" pitchFamily="2" charset="0"/>
                <a:ea typeface="Montserrat"/>
                <a:cs typeface="Montserrat"/>
                <a:sym typeface="Montserrat"/>
              </a:rPr>
              <a:t>We aim to be your </a:t>
            </a:r>
            <a:r>
              <a:rPr lang="en-US" sz="2400" b="1" dirty="0">
                <a:solidFill>
                  <a:srgbClr val="F00980"/>
                </a:solidFill>
                <a:latin typeface="Montserrat" panose="02000505000000020004" pitchFamily="2" charset="0"/>
                <a:sym typeface="Montserrat"/>
              </a:rPr>
              <a:t>partners</a:t>
            </a:r>
            <a:r>
              <a:rPr lang="en-US" dirty="0">
                <a:solidFill>
                  <a:schemeClr val="tx1"/>
                </a:solidFill>
                <a:latin typeface="Montserrat" panose="02000505000000020004" pitchFamily="2" charset="0"/>
                <a:ea typeface="Montserrat"/>
                <a:cs typeface="Montserrat"/>
                <a:sym typeface="Montserrat"/>
              </a:rPr>
              <a:t> in order to reach the top-quality results.</a:t>
            </a:r>
          </a:p>
          <a:p>
            <a:pPr algn="ctr"/>
            <a:r>
              <a:rPr lang="en-US" dirty="0">
                <a:solidFill>
                  <a:schemeClr val="tx1"/>
                </a:solidFill>
                <a:latin typeface="Montserrat" panose="02000505000000020004" pitchFamily="2" charset="0"/>
                <a:ea typeface="Montserrat"/>
                <a:cs typeface="Montserrat"/>
                <a:sym typeface="Montserrat"/>
              </a:rPr>
              <a:t>Our team includes effective collaboration also with </a:t>
            </a:r>
            <a:r>
              <a:rPr lang="en-US" b="1" dirty="0">
                <a:solidFill>
                  <a:srgbClr val="F00480"/>
                </a:solidFill>
                <a:latin typeface="Montserrat" panose="02000505000000020004" pitchFamily="2" charset="0"/>
                <a:ea typeface="Montserrat"/>
                <a:cs typeface="Montserrat"/>
                <a:sym typeface="Montserrat"/>
              </a:rPr>
              <a:t>other agencies </a:t>
            </a:r>
            <a:r>
              <a:rPr lang="en-US" dirty="0">
                <a:solidFill>
                  <a:schemeClr val="tx1"/>
                </a:solidFill>
                <a:latin typeface="Montserrat" panose="02000505000000020004" pitchFamily="2" charset="0"/>
                <a:ea typeface="Montserrat"/>
                <a:cs typeface="Montserrat"/>
                <a:sym typeface="Montserrat"/>
              </a:rPr>
              <a:t>to obtain the greater creativity and innovation, to share  skills, to increase productivity, to  expand the network, to improve the project quality.</a:t>
            </a:r>
            <a:endParaRPr lang="en-US" dirty="0">
              <a:solidFill>
                <a:schemeClr val="tx1"/>
              </a:solidFill>
              <a:sym typeface="Montserrat"/>
            </a:endParaRPr>
          </a:p>
        </p:txBody>
      </p:sp>
      <p:sp>
        <p:nvSpPr>
          <p:cNvPr id="3" name="Rettangolo 2">
            <a:extLst>
              <a:ext uri="{FF2B5EF4-FFF2-40B4-BE49-F238E27FC236}">
                <a16:creationId xmlns:a16="http://schemas.microsoft.com/office/drawing/2014/main" id="{459B78AB-3C07-B7CF-A6B8-5BC5591A2114}"/>
              </a:ext>
            </a:extLst>
          </p:cNvPr>
          <p:cNvSpPr/>
          <p:nvPr/>
        </p:nvSpPr>
        <p:spPr>
          <a:xfrm>
            <a:off x="374319" y="2817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4" name="Gruppo 3">
            <a:extLst>
              <a:ext uri="{FF2B5EF4-FFF2-40B4-BE49-F238E27FC236}">
                <a16:creationId xmlns:a16="http://schemas.microsoft.com/office/drawing/2014/main" id="{0CFEF12F-5CA9-3174-0C64-DAED4B4C85FF}"/>
              </a:ext>
            </a:extLst>
          </p:cNvPr>
          <p:cNvGrpSpPr/>
          <p:nvPr/>
        </p:nvGrpSpPr>
        <p:grpSpPr>
          <a:xfrm>
            <a:off x="407368" y="309033"/>
            <a:ext cx="233242" cy="233047"/>
            <a:chOff x="2349500" y="-200024"/>
            <a:chExt cx="8019956" cy="8013258"/>
          </a:xfrm>
          <a:solidFill>
            <a:schemeClr val="tx1"/>
          </a:solidFill>
        </p:grpSpPr>
        <p:sp>
          <p:nvSpPr>
            <p:cNvPr id="15" name="Rombo 14">
              <a:extLst>
                <a:ext uri="{FF2B5EF4-FFF2-40B4-BE49-F238E27FC236}">
                  <a16:creationId xmlns:a16="http://schemas.microsoft.com/office/drawing/2014/main" id="{23F4A5E5-8341-5F64-C3D8-0328D89D7598}"/>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4A1A728-5C49-57EF-9489-7C6D4FFFC31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4D96C14-305D-6BD2-0FD0-D2E5B47F28A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Rettangolo 18">
            <a:extLst>
              <a:ext uri="{FF2B5EF4-FFF2-40B4-BE49-F238E27FC236}">
                <a16:creationId xmlns:a16="http://schemas.microsoft.com/office/drawing/2014/main" id="{6C7F303D-8556-61E1-7121-B9F0427AC93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606727BF-2311-711D-9283-04DA9C729B07}"/>
              </a:ext>
            </a:extLst>
          </p:cNvPr>
          <p:cNvSpPr>
            <a:spLocks noGrp="1"/>
          </p:cNvSpPr>
          <p:nvPr>
            <p:ph type="sldNum" sz="quarter" idx="4"/>
          </p:nvPr>
        </p:nvSpPr>
        <p:spPr/>
        <p:txBody>
          <a:bodyPr/>
          <a:lstStyle/>
          <a:p>
            <a:fld id="{3E92977B-B4C2-4A0D-A293-AFEDFB8002E3}" type="slidenum">
              <a:rPr lang="en-US" smtClean="0"/>
              <a:pPr/>
              <a:t>6</a:t>
            </a:fld>
            <a:endParaRPr lang="en-US"/>
          </a:p>
        </p:txBody>
      </p:sp>
    </p:spTree>
    <p:custDataLst>
      <p:tags r:id="rId1"/>
    </p:custDataLst>
    <p:extLst>
      <p:ext uri="{BB962C8B-B14F-4D97-AF65-F5344CB8AC3E}">
        <p14:creationId xmlns:p14="http://schemas.microsoft.com/office/powerpoint/2010/main" val="6880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7" name="CasellaDiTesto 6">
            <a:extLst>
              <a:ext uri="{FF2B5EF4-FFF2-40B4-BE49-F238E27FC236}">
                <a16:creationId xmlns:a16="http://schemas.microsoft.com/office/drawing/2014/main" id="{D14F4851-5E56-3122-372F-C0F9EB84F034}"/>
              </a:ext>
            </a:extLst>
          </p:cNvPr>
          <p:cNvSpPr txBox="1"/>
          <p:nvPr/>
        </p:nvSpPr>
        <p:spPr>
          <a:xfrm>
            <a:off x="230256" y="635204"/>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 </a:t>
            </a:r>
            <a:r>
              <a:rPr lang="fr-FR" sz="3600" dirty="0">
                <a:solidFill>
                  <a:srgbClr val="F00480"/>
                </a:solidFill>
                <a:sym typeface="Montserrat"/>
              </a:rPr>
              <a:t> </a:t>
            </a: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312500" y="1897680"/>
            <a:ext cx="11685456" cy="5555367"/>
          </a:xfrm>
          <a:prstGeom prst="rect">
            <a:avLst/>
          </a:prstGeom>
          <a:noFill/>
        </p:spPr>
        <p:txBody>
          <a:bodyPr wrap="square">
            <a:spAutoFit/>
          </a:bodyPr>
          <a:lstStyle/>
          <a:p>
            <a:pPr>
              <a:buClr>
                <a:schemeClr val="dk1"/>
              </a:buClr>
              <a:buSzPts val="1100"/>
            </a:pPr>
            <a:r>
              <a:rPr lang="fr-FR" b="1" dirty="0">
                <a:solidFill>
                  <a:srgbClr val="F00480"/>
                </a:solidFill>
                <a:latin typeface="Montserrat" panose="02000505000000020004" pitchFamily="2" charset="0"/>
                <a:sym typeface="Montserrat"/>
              </a:rPr>
              <a:t>Stellantis </a:t>
            </a:r>
            <a:r>
              <a:rPr lang="fr-FR" b="1" dirty="0" err="1">
                <a:solidFill>
                  <a:srgbClr val="F00480"/>
                </a:solidFill>
                <a:latin typeface="Montserrat" panose="02000505000000020004" pitchFamily="2" charset="0"/>
                <a:sym typeface="Montserrat"/>
              </a:rPr>
              <a:t>Governance</a:t>
            </a:r>
            <a:r>
              <a:rPr lang="fr-FR" b="1" dirty="0">
                <a:solidFill>
                  <a:srgbClr val="F00480"/>
                </a:solidFill>
                <a:latin typeface="Montserrat" panose="02000505000000020004" pitchFamily="2" charset="0"/>
                <a:sym typeface="Montserrat"/>
              </a:rPr>
              <a:t> </a:t>
            </a:r>
            <a:r>
              <a:rPr lang="fr-FR" b="1" dirty="0" err="1">
                <a:solidFill>
                  <a:srgbClr val="F00480"/>
                </a:solidFill>
                <a:latin typeface="Montserrat" panose="02000505000000020004" pitchFamily="2" charset="0"/>
                <a:sym typeface="Montserrat"/>
              </a:rPr>
              <a:t>Account</a:t>
            </a:r>
            <a:r>
              <a:rPr lang="fr-FR" b="1" dirty="0">
                <a:solidFill>
                  <a:srgbClr val="F00480"/>
                </a:solidFill>
                <a:latin typeface="Montserrat" panose="02000505000000020004" pitchFamily="2" charset="0"/>
                <a:sym typeface="Montserrat"/>
              </a:rPr>
              <a:t> Manager </a:t>
            </a:r>
          </a:p>
          <a:p>
            <a:pPr>
              <a:buClr>
                <a:schemeClr val="dk1"/>
              </a:buClr>
              <a:buSzPts val="1100"/>
            </a:pPr>
            <a:r>
              <a:rPr lang="fr-FR" sz="1100" dirty="0">
                <a:latin typeface="Montserrat" panose="02000505000000020004" pitchFamily="2" charset="0"/>
                <a:ea typeface="Calibri" panose="020F0502020204030204" pitchFamily="34" charset="0"/>
                <a:cs typeface="Calibri" panose="020F0502020204030204" pitchFamily="34" charset="0"/>
                <a:sym typeface="Montserrat"/>
              </a:rPr>
              <a:t>K</a:t>
            </a:r>
            <a:r>
              <a:rPr lang="en-US" sz="1100" dirty="0" err="1">
                <a:latin typeface="Montserrat" panose="02000505000000020004" pitchFamily="2" charset="0"/>
                <a:ea typeface="Calibri" panose="020F0502020204030204" pitchFamily="34" charset="0"/>
                <a:cs typeface="Calibri" panose="020F0502020204030204" pitchFamily="34" charset="0"/>
              </a:rPr>
              <a:t>ey</a:t>
            </a:r>
            <a:r>
              <a:rPr lang="en-US" sz="1100" dirty="0">
                <a:latin typeface="Montserrat" panose="02000505000000020004" pitchFamily="2" charset="0"/>
                <a:ea typeface="Calibri" panose="020F0502020204030204" pitchFamily="34" charset="0"/>
                <a:cs typeface="Calibri" panose="020F0502020204030204" pitchFamily="34" charset="0"/>
              </a:rPr>
              <a:t> Interface with Stellantis Counterpart. He is responsible of all deliverables and his responsibilities is to manage all </a:t>
            </a:r>
            <a:r>
              <a:rPr lang="en-US" sz="1100" dirty="0" err="1">
                <a:latin typeface="Montserrat" panose="02000505000000020004" pitchFamily="2" charset="0"/>
                <a:ea typeface="Calibri" panose="020F0502020204030204" pitchFamily="34" charset="0"/>
                <a:cs typeface="Calibri" panose="020F0502020204030204" pitchFamily="34" charset="0"/>
              </a:rPr>
              <a:t>Koinè</a:t>
            </a:r>
            <a:r>
              <a:rPr lang="en-US" sz="1100" dirty="0">
                <a:latin typeface="Montserrat" panose="02000505000000020004" pitchFamily="2" charset="0"/>
                <a:ea typeface="Calibri" panose="020F0502020204030204" pitchFamily="34" charset="0"/>
                <a:cs typeface="Calibri" panose="020F0502020204030204" pitchFamily="34" charset="0"/>
              </a:rPr>
              <a:t> people involved in the project.</a:t>
            </a:r>
          </a:p>
          <a:p>
            <a:pPr>
              <a:buClr>
                <a:schemeClr val="dk1"/>
              </a:buClr>
              <a:buSzPts val="1100"/>
            </a:pPr>
            <a:r>
              <a:rPr lang="en-US" sz="1100" dirty="0">
                <a:latin typeface="Montserrat" panose="02000505000000020004" pitchFamily="2" charset="0"/>
                <a:ea typeface="Calibri" panose="020F0502020204030204" pitchFamily="34" charset="0"/>
                <a:cs typeface="Calibri" panose="020F0502020204030204" pitchFamily="34" charset="0"/>
              </a:rPr>
              <a:t>He will:</a:t>
            </a: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Provide a point of contact for the Stellantis Training Managers (STM) to manage all aspects of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Ensure the contract is being delivered to the specified scope and required quality and volume levels. Manage action plans for issues that arise in the implementation of the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Adapt plans and activities accordingly to rolling new Brands’ update, with problem solving and flexible approach</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Work in partnership </a:t>
            </a: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with the Stellantis Training Managers and Marketing representatives of each Stellantis Brand to identify product training priorities for each brand and develop a strategic plan to support</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Work with other Suppliers resources effectively to achieve the agreed  Annual Plan</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Provide regular status of performance and initiatives through specific reports, Weekly operational meetings and performance reviews</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Manage requests for additional services or changes in scope</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Wherever feasible ensure synergies are leveraged from other parts of Stellantis ’s global organization, such as Training of  North American vehicles or Training for </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associated joint ventures product (F2Move, </a:t>
            </a:r>
            <a:r>
              <a:rPr lang="en-US" sz="1100" dirty="0" err="1">
                <a:solidFill>
                  <a:schemeClr val="tx1"/>
                </a:solidFill>
                <a:latin typeface="Montserrat" panose="02000505000000020004" pitchFamily="2" charset="0"/>
                <a:ea typeface="Calibri" panose="020F0502020204030204" pitchFamily="34" charset="0"/>
                <a:cs typeface="Calibri" panose="020F0502020204030204" pitchFamily="34" charset="0"/>
              </a:rPr>
              <a:t>Leapmotor</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STM to manage and prepare monthly  International Training Content Committee (ITCC) meetings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customer feedback and ad hoc issues for all elements of the contract</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quality improvement initiatives as defined, measure performance against quality metrics and correlate training data with business performance</a:t>
            </a:r>
          </a:p>
          <a:p>
            <a:pPr marL="34290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English and Italian fluent</a:t>
            </a:r>
          </a:p>
          <a:p>
            <a:pPr lvl="0"/>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Bi-annual Business Reviews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ITCC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Biweekly  Launch committee (per Brand) </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present and track quality improvement initiatives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Budget tracking, review and optimization</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All meetings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with</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Stellantis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internal</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customers</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should</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be</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minuted</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and sent to Stellantis Training Team.</a:t>
            </a:r>
            <a:endParaRPr lang="en-US" sz="11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lvl="0"/>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buClr>
                <a:schemeClr val="dk1"/>
              </a:buClr>
              <a:buSzPts val="1100"/>
            </a:pP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buClr>
                <a:schemeClr val="dk1"/>
              </a:buClr>
              <a:buSzPts val="1100"/>
            </a:pPr>
            <a:r>
              <a:rPr lang="fr-FR" sz="1100" b="1" dirty="0">
                <a:solidFill>
                  <a:schemeClr val="tx1"/>
                </a:solidFill>
                <a:latin typeface="Montserrat" panose="02000505000000020004" pitchFamily="2" charset="0"/>
                <a:ea typeface="Calibri" panose="020F0502020204030204" pitchFamily="34" charset="0"/>
                <a:cs typeface="Calibri" panose="020F0502020204030204" pitchFamily="34" charset="0"/>
                <a:sym typeface="Montserrat"/>
              </a:rPr>
              <a:t> </a:t>
            </a:r>
          </a:p>
        </p:txBody>
      </p:sp>
      <p:grpSp>
        <p:nvGrpSpPr>
          <p:cNvPr id="4" name="Gruppo 3">
            <a:extLst>
              <a:ext uri="{FF2B5EF4-FFF2-40B4-BE49-F238E27FC236}">
                <a16:creationId xmlns:a16="http://schemas.microsoft.com/office/drawing/2014/main" id="{0E8786D0-1EE9-F149-E44B-937BB38EFDBA}"/>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1481B0A1-075A-4395-F3E0-2436C7DC1FB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6E0C8EB0-0936-DF5D-606B-9CACE65BDE9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2B65E402-6934-F0E1-3458-89157DA2EF6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E7E69591-595B-7D58-0CBC-41D637345D3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0EE6C704-4C50-8C79-A7CF-DD465A67154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CE09C40-614E-3286-E4B8-191F3ECF69E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5" name="Segnaposto numero diapositiva 14">
            <a:extLst>
              <a:ext uri="{FF2B5EF4-FFF2-40B4-BE49-F238E27FC236}">
                <a16:creationId xmlns:a16="http://schemas.microsoft.com/office/drawing/2014/main" id="{54CAA2A4-A8F1-2E94-4F68-536B825DF047}"/>
              </a:ext>
            </a:extLst>
          </p:cNvPr>
          <p:cNvSpPr>
            <a:spLocks noGrp="1"/>
          </p:cNvSpPr>
          <p:nvPr>
            <p:ph type="sldNum" sz="quarter" idx="4"/>
          </p:nvPr>
        </p:nvSpPr>
        <p:spPr/>
        <p:txBody>
          <a:bodyPr/>
          <a:lstStyle/>
          <a:p>
            <a:fld id="{3E92977B-B4C2-4A0D-A293-AFEDFB8002E3}" type="slidenum">
              <a:rPr lang="en-US" smtClean="0"/>
              <a:pPr/>
              <a:t>7</a:t>
            </a:fld>
            <a:endParaRPr lang="en-US"/>
          </a:p>
        </p:txBody>
      </p:sp>
    </p:spTree>
    <p:custDataLst>
      <p:tags r:id="rId1"/>
    </p:custDataLst>
    <p:extLst>
      <p:ext uri="{BB962C8B-B14F-4D97-AF65-F5344CB8AC3E}">
        <p14:creationId xmlns:p14="http://schemas.microsoft.com/office/powerpoint/2010/main" val="198127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4C9AE158-7FAA-6FF9-E21A-FEEDDE5DD95E}"/>
              </a:ext>
            </a:extLst>
          </p:cNvPr>
          <p:cNvSpPr txBox="1"/>
          <p:nvPr/>
        </p:nvSpPr>
        <p:spPr>
          <a:xfrm>
            <a:off x="243897" y="700524"/>
            <a:ext cx="8784976"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en-US" sz="3200" dirty="0">
                <a:sym typeface="Montserrat Black"/>
              </a:rPr>
              <a:t>KOINÈ </a:t>
            </a:r>
            <a:r>
              <a:rPr lang="fr-FR" sz="3200" dirty="0">
                <a:solidFill>
                  <a:srgbClr val="F00480"/>
                </a:solidFill>
                <a:sym typeface="Montserrat"/>
              </a:rPr>
              <a:t>GOVERNANCE ACCOUNT MANAGER </a:t>
            </a:r>
            <a:r>
              <a:rPr lang="en-US" sz="3200" dirty="0">
                <a:sym typeface="Montserrat Black"/>
              </a:rPr>
              <a:t>PROFILE </a:t>
            </a:r>
          </a:p>
        </p:txBody>
      </p:sp>
      <p:sp>
        <p:nvSpPr>
          <p:cNvPr id="5" name="CasellaDiTesto 4">
            <a:extLst>
              <a:ext uri="{FF2B5EF4-FFF2-40B4-BE49-F238E27FC236}">
                <a16:creationId xmlns:a16="http://schemas.microsoft.com/office/drawing/2014/main" id="{C033D3AF-B462-C5F4-F0B4-2D4970168138}"/>
              </a:ext>
            </a:extLst>
          </p:cNvPr>
          <p:cNvSpPr txBox="1"/>
          <p:nvPr/>
        </p:nvSpPr>
        <p:spPr>
          <a:xfrm>
            <a:off x="263352" y="1268760"/>
            <a:ext cx="11593288" cy="5262979"/>
          </a:xfrm>
          <a:prstGeom prst="rect">
            <a:avLst/>
          </a:prstGeom>
          <a:noFill/>
        </p:spPr>
        <p:txBody>
          <a:bodyPr wrap="square">
            <a:spAutoFit/>
          </a:bodyPr>
          <a:lstStyle/>
          <a:p>
            <a:pPr marL="180975" indent="-180975"/>
            <a:r>
              <a:rPr lang="en-US" sz="1200" b="1" dirty="0">
                <a:solidFill>
                  <a:srgbClr val="F00480"/>
                </a:solidFill>
                <a:latin typeface="Montserrat" panose="02000505000000020004" pitchFamily="2" charset="0"/>
                <a:cs typeface="Calibri" panose="020F0502020204030204" pitchFamily="34" charset="0"/>
              </a:rPr>
              <a:t>Job description</a:t>
            </a:r>
          </a:p>
          <a:p>
            <a:r>
              <a:rPr lang="en-US" sz="1200" dirty="0">
                <a:latin typeface="Montserrat" panose="02000505000000020004" pitchFamily="2" charset="0"/>
                <a:ea typeface="Calibri" panose="020F0502020204030204" pitchFamily="34" charset="0"/>
                <a:cs typeface="Calibri" panose="020F0502020204030204" pitchFamily="34" charset="0"/>
              </a:rPr>
              <a:t>Key Interface with Stellantis Counterpart. 100% availability to support Stellantis Training Managers at the required premise (both in Stellantis and in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Job Summary</a:t>
            </a:r>
          </a:p>
          <a:p>
            <a:r>
              <a:rPr lang="en-US" sz="1200" dirty="0">
                <a:latin typeface="Montserrat" panose="02000505000000020004" pitchFamily="2" charset="0"/>
                <a:ea typeface="Calibri" panose="020F0502020204030204" pitchFamily="34" charset="0"/>
                <a:cs typeface="Calibri" panose="020F0502020204030204" pitchFamily="34" charset="0"/>
              </a:rPr>
              <a:t>This is an executive role responsible for managing all deliverables and overseeing all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personnel involved in the project. He is a professional with recognized expertise in managing and he will be subject to profile assessment and approval by Stellantis.</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Key Responsibilities</a:t>
            </a:r>
          </a:p>
          <a:p>
            <a:pPr marL="195263" indent="-195263">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clear and effective communication with Stellantis counterparts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Engage with all stakeholders to understand their needs and expectations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Provide regular updates and reports to Stellantis and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senior management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Address any issues or concerns raised by stakeholders promptly and effectively</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all deliverables meet quality standards and client specifications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Implement continuous improvement processes to enhance project outcomes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Manage project budgets and ensure cost-effectiveness</a:t>
            </a:r>
          </a:p>
          <a:p>
            <a:pPr marL="180975" indent="-180975">
              <a:buFont typeface="Arial" panose="020B0604020202020204" pitchFamily="34" charset="0"/>
              <a:buChar char="•"/>
            </a:pPr>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ea typeface="Calibri" panose="020F0502020204030204" pitchFamily="34" charset="0"/>
                <a:cs typeface="Calibri" panose="020F0502020204030204" pitchFamily="34" charset="0"/>
              </a:rPr>
              <a:t>Skills</a:t>
            </a:r>
            <a:endParaRPr lang="en-US" sz="1200" dirty="0">
              <a:solidFill>
                <a:srgbClr val="F00480"/>
              </a:solidFill>
              <a:latin typeface="Montserrat" panose="02000505000000020004" pitchFamily="2" charset="0"/>
              <a:ea typeface="Calibri" panose="020F0502020204030204" pitchFamily="34" charset="0"/>
              <a:cs typeface="Calibri" panose="020F0502020204030204" pitchFamily="34" charset="0"/>
            </a:endParaRP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Exceptional project management and organizational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Training budget management </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leadership and team management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Excellent communication and interpersonal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manage multiple priorities in a fast-paced environment</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problem-solving skills and attention to detail</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work independently and as part of a team</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High level of professionalism and customer service orientation</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endParaRPr lang="en-US" sz="1200" dirty="0">
              <a:latin typeface="Montserrat" panose="02000505000000020004" pitchFamily="2" charset="0"/>
              <a:ea typeface="Calibri" panose="020F0502020204030204" pitchFamily="34" charset="0"/>
              <a:cs typeface="Calibri" panose="020F0502020204030204" pitchFamily="34" charset="0"/>
            </a:endParaRPr>
          </a:p>
        </p:txBody>
      </p:sp>
      <p:grpSp>
        <p:nvGrpSpPr>
          <p:cNvPr id="4" name="Gruppo 3">
            <a:extLst>
              <a:ext uri="{FF2B5EF4-FFF2-40B4-BE49-F238E27FC236}">
                <a16:creationId xmlns:a16="http://schemas.microsoft.com/office/drawing/2014/main" id="{AC527A55-C18D-226B-E689-E2F992F7A125}"/>
              </a:ext>
            </a:extLst>
          </p:cNvPr>
          <p:cNvGrpSpPr/>
          <p:nvPr/>
        </p:nvGrpSpPr>
        <p:grpSpPr>
          <a:xfrm>
            <a:off x="312500" y="281772"/>
            <a:ext cx="266413" cy="266908"/>
            <a:chOff x="1143287" y="199272"/>
            <a:chExt cx="266413" cy="266908"/>
          </a:xfrm>
        </p:grpSpPr>
        <p:sp>
          <p:nvSpPr>
            <p:cNvPr id="12" name="Rettangolo 11">
              <a:extLst>
                <a:ext uri="{FF2B5EF4-FFF2-40B4-BE49-F238E27FC236}">
                  <a16:creationId xmlns:a16="http://schemas.microsoft.com/office/drawing/2014/main" id="{530AA17F-850F-07AB-D8D7-C53B3BC8EF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0A62AE53-A94E-E560-44BB-23F6D395CC35}"/>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5247CDD6-9775-3ABE-1ABC-585FE8C1A68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1FAB6545-691D-818F-1BE3-27A6BB6A308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9C51A1-516C-7A6A-0EA1-44BD20A50D2A}"/>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235B2295-1437-9470-A6C4-85B16C020A7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Segnaposto numero diapositiva 5">
            <a:extLst>
              <a:ext uri="{FF2B5EF4-FFF2-40B4-BE49-F238E27FC236}">
                <a16:creationId xmlns:a16="http://schemas.microsoft.com/office/drawing/2014/main" id="{D2420B98-6CF4-8EEC-4AD3-687BC151E139}"/>
              </a:ext>
            </a:extLst>
          </p:cNvPr>
          <p:cNvSpPr>
            <a:spLocks noGrp="1"/>
          </p:cNvSpPr>
          <p:nvPr>
            <p:ph type="sldNum" sz="quarter" idx="4"/>
          </p:nvPr>
        </p:nvSpPr>
        <p:spPr/>
        <p:txBody>
          <a:bodyPr/>
          <a:lstStyle/>
          <a:p>
            <a:fld id="{3E92977B-B4C2-4A0D-A293-AFEDFB8002E3}" type="slidenum">
              <a:rPr lang="en-US" smtClean="0"/>
              <a:pPr/>
              <a:t>8</a:t>
            </a:fld>
            <a:endParaRPr lang="en-US"/>
          </a:p>
        </p:txBody>
      </p:sp>
    </p:spTree>
    <p:custDataLst>
      <p:tags r:id="rId1"/>
    </p:custDataLst>
    <p:extLst>
      <p:ext uri="{BB962C8B-B14F-4D97-AF65-F5344CB8AC3E}">
        <p14:creationId xmlns:p14="http://schemas.microsoft.com/office/powerpoint/2010/main" val="333453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154582"/>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TWO Sales Senior Training Specialists/Experts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Stellantis Training Managers (STM) objectives, analyze product launch activity, customer behavior,  regions requirements, existing courseware and curriculum use</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Assign the project and deliverables to internal and external Project Managers (also 3</a:t>
            </a:r>
            <a:r>
              <a:rPr lang="en-US" sz="1200" baseline="30000" dirty="0">
                <a:solidFill>
                  <a:schemeClr val="tx1"/>
                </a:solidFill>
                <a:latin typeface="Montserrat" panose="02000505000000020004" pitchFamily="2" charset="0"/>
                <a:ea typeface="Calibri" panose="020F0502020204030204" pitchFamily="34" charset="0"/>
                <a:cs typeface="Calibri" panose="020F0502020204030204" pitchFamily="34" charset="0"/>
              </a:rPr>
              <a:t>rd</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agencies approved by Stellantis)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Check the project and deliverables development</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Ensure content is developed to facilitate efficient deployment in markets / languages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Supervise the development process for individual courseware including controlling the scope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342900" lvl="0" indent="-342900">
              <a:spcAft>
                <a:spcPts val="100"/>
              </a:spcAft>
              <a:buFont typeface="+mj-lt"/>
              <a:buAutoNum type="arabicPeriod"/>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Monthly/ Biweekly Launch committee (per Brand)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153776" cy="12694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48D239C3-D5A3-B67D-9985-FB52C1DBF211}"/>
              </a:ext>
            </a:extLst>
          </p:cNvPr>
          <p:cNvSpPr>
            <a:spLocks noGrp="1"/>
          </p:cNvSpPr>
          <p:nvPr>
            <p:ph type="sldNum" sz="quarter" idx="4"/>
          </p:nvPr>
        </p:nvSpPr>
        <p:spPr/>
        <p:txBody>
          <a:bodyPr/>
          <a:lstStyle/>
          <a:p>
            <a:fld id="{3E92977B-B4C2-4A0D-A293-AFEDFB8002E3}" type="slidenum">
              <a:rPr lang="en-US" smtClean="0"/>
              <a:pPr/>
              <a:t>9</a:t>
            </a:fld>
            <a:endParaRPr lang="en-US"/>
          </a:p>
        </p:txBody>
      </p:sp>
    </p:spTree>
    <p:custDataLst>
      <p:tags r:id="rId1"/>
    </p:custDataLst>
    <p:extLst>
      <p:ext uri="{BB962C8B-B14F-4D97-AF65-F5344CB8AC3E}">
        <p14:creationId xmlns:p14="http://schemas.microsoft.com/office/powerpoint/2010/main" val="2481441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jMzwFplP"/>
  <p:tag name="ARTICULATE_DESIGN_ID_PERSONALIZZA STRUTTURA" val="0qazfrhQ"/>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3930</Words>
  <Application>Microsoft Office PowerPoint</Application>
  <PresentationFormat>Widescreen</PresentationFormat>
  <Paragraphs>479</Paragraphs>
  <Slides>24</Slides>
  <Notes>6</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24</vt:i4>
      </vt:variant>
    </vt:vector>
  </HeadingPairs>
  <TitlesOfParts>
    <vt:vector size="36" baseType="lpstr">
      <vt:lpstr>DINEngschrift-Alternate</vt:lpstr>
      <vt:lpstr>Montserrat Black</vt:lpstr>
      <vt:lpstr>Wingdings</vt:lpstr>
      <vt:lpstr>DIN Alternate</vt:lpstr>
      <vt:lpstr>Symbol</vt:lpstr>
      <vt:lpstr>Arial</vt:lpstr>
      <vt:lpstr>another shabby</vt:lpstr>
      <vt:lpstr>Montserrat</vt:lpstr>
      <vt:lpstr>Calibri</vt:lpstr>
      <vt:lpstr>Encode Sans</vt:lpstr>
      <vt:lpstr>Abel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koine</dc:creator>
  <cp:lastModifiedBy>Patrizia Gariglio</cp:lastModifiedBy>
  <cp:revision>535</cp:revision>
  <cp:lastPrinted>2024-07-11T14:34:15Z</cp:lastPrinted>
  <dcterms:modified xsi:type="dcterms:W3CDTF">2024-10-23T10:42:34Z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A836A0D1-E106-450E-8133-4F999E038EA7</vt:lpwstr>
  </property>
  <property fmtid="{D5CDD505-2E9C-101B-9397-08002B2CF9AE}" pid="3" name="ArticulatePath">
    <vt:lpwstr>Koine_GARA</vt:lpwstr>
  </property>
</Properties>
</file>