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1" r:id="rId2"/>
    <p:sldId id="333" r:id="rId3"/>
    <p:sldId id="331" r:id="rId4"/>
    <p:sldId id="332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</p:sldIdLst>
  <p:sldSz cx="9906000" cy="6858000" type="A4"/>
  <p:notesSz cx="6797675" cy="9926638"/>
  <p:custDataLst>
    <p:tags r:id="rId15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06" autoAdjust="0"/>
    <p:restoredTop sz="94864" autoAdjust="0"/>
  </p:normalViewPr>
  <p:slideViewPr>
    <p:cSldViewPr>
      <p:cViewPr varScale="1">
        <p:scale>
          <a:sx n="108" d="100"/>
          <a:sy n="108" d="100"/>
        </p:scale>
        <p:origin x="120" y="27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B725-9DD3-43C1-B37E-E4B81C88AED3}" type="datetimeFigureOut">
              <a:rPr lang="it-IT" smtClean="0"/>
              <a:t>30/04/2026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CFF6-3D0B-437C-86CA-85B63B46B3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1376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B725-9DD3-43C1-B37E-E4B81C88AED3}" type="datetimeFigureOut">
              <a:rPr lang="it-IT" smtClean="0"/>
              <a:t>30/04/2026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CFF6-3D0B-437C-86CA-85B63B46B3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2520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B725-9DD3-43C1-B37E-E4B81C88AED3}" type="datetimeFigureOut">
              <a:rPr lang="it-IT" smtClean="0"/>
              <a:t>30/04/2026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CFF6-3D0B-437C-86CA-85B63B46B3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152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B725-9DD3-43C1-B37E-E4B81C88AED3}" type="datetimeFigureOut">
              <a:rPr lang="it-IT" smtClean="0"/>
              <a:t>30/04/2026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CFF6-3D0B-437C-86CA-85B63B46B3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5670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B725-9DD3-43C1-B37E-E4B81C88AED3}" type="datetimeFigureOut">
              <a:rPr lang="it-IT" smtClean="0"/>
              <a:t>30/04/2026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CFF6-3D0B-437C-86CA-85B63B46B3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3592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B725-9DD3-43C1-B37E-E4B81C88AED3}" type="datetimeFigureOut">
              <a:rPr lang="it-IT" smtClean="0"/>
              <a:t>30/04/2026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CFF6-3D0B-437C-86CA-85B63B46B3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9618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B725-9DD3-43C1-B37E-E4B81C88AED3}" type="datetimeFigureOut">
              <a:rPr lang="it-IT" smtClean="0"/>
              <a:t>30/04/2026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CFF6-3D0B-437C-86CA-85B63B46B3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1925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B725-9DD3-43C1-B37E-E4B81C88AED3}" type="datetimeFigureOut">
              <a:rPr lang="it-IT" smtClean="0"/>
              <a:t>30/04/2026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CFF6-3D0B-437C-86CA-85B63B46B3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8043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B725-9DD3-43C1-B37E-E4B81C88AED3}" type="datetimeFigureOut">
              <a:rPr lang="it-IT" smtClean="0"/>
              <a:t>30/04/2026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CFF6-3D0B-437C-86CA-85B63B46B3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4806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B725-9DD3-43C1-B37E-E4B81C88AED3}" type="datetimeFigureOut">
              <a:rPr lang="it-IT" smtClean="0"/>
              <a:t>30/04/2026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CFF6-3D0B-437C-86CA-85B63B46B3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212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B725-9DD3-43C1-B37E-E4B81C88AED3}" type="datetimeFigureOut">
              <a:rPr lang="it-IT" smtClean="0"/>
              <a:t>30/04/2026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CFF6-3D0B-437C-86CA-85B63B46B3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9692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3B725-9DD3-43C1-B37E-E4B81C88AED3}" type="datetimeFigureOut">
              <a:rPr lang="it-IT" smtClean="0"/>
              <a:t>30/04/2026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9CFF6-3D0B-437C-86CA-85B63B46B3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199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sa-pilot.csod.com/default.aspx?CLP=false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hyperlink" Target="https://psa.csod.com/login/render.aspx?id=stellantistraining" TargetMode="External"/><Relationship Id="rId5" Type="http://schemas.openxmlformats.org/officeDocument/2006/relationships/hyperlink" Target="https://psa-pilot.csod.com/" TargetMode="External"/><Relationship Id="rId4" Type="http://schemas.openxmlformats.org/officeDocument/2006/relationships/hyperlink" Target="https://stellantis-training.aktivecloud.com/login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sa-pilot.csod.com/default.aspx?CLP=false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hyperlink" Target="https://psa.csod.com/login/render.aspx?id=stellantistraining" TargetMode="External"/><Relationship Id="rId5" Type="http://schemas.openxmlformats.org/officeDocument/2006/relationships/hyperlink" Target="https://psa-pilot.csod.com/" TargetMode="External"/><Relationship Id="rId4" Type="http://schemas.openxmlformats.org/officeDocument/2006/relationships/hyperlink" Target="https://stellantis-training.aktivecloud.com/logi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sa.csod.com/login/render.aspx?id=stellantistraining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hyperlink" Target="https://psa.csod.com/client/psa/default.asp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650EBAD-B1A1-4E5E-B0A1-BF0907B56773}"/>
              </a:ext>
            </a:extLst>
          </p:cNvPr>
          <p:cNvSpPr txBox="1"/>
          <p:nvPr/>
        </p:nvSpPr>
        <p:spPr>
          <a:xfrm>
            <a:off x="0" y="0"/>
            <a:ext cx="63211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1400" dirty="0"/>
              <a:t>Controllo su </a:t>
            </a:r>
            <a:r>
              <a:rPr lang="it-IT" sz="1400" dirty="0">
                <a:solidFill>
                  <a:srgbClr val="FF0000"/>
                </a:solidFill>
              </a:rPr>
              <a:t>CORNERSTONE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82E3F3A-F3FF-51B5-DA32-5F7D13B08661}"/>
              </a:ext>
            </a:extLst>
          </p:cNvPr>
          <p:cNvSpPr txBox="1"/>
          <p:nvPr/>
        </p:nvSpPr>
        <p:spPr>
          <a:xfrm>
            <a:off x="344488" y="369332"/>
            <a:ext cx="8352928" cy="65556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1400" dirty="0"/>
              <a:t>Cornerstone Pilot:</a:t>
            </a:r>
          </a:p>
          <a:p>
            <a:endParaRPr lang="it-IT" sz="1400" dirty="0"/>
          </a:p>
          <a:p>
            <a:r>
              <a:rPr lang="it-IT" sz="1400" dirty="0">
                <a:solidFill>
                  <a:srgbClr val="0000FF"/>
                </a:solidFill>
                <a:hlinkClick r:id="rId3" tooltip="https://psa-pilot.csod.com/default.aspx?clp=fals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https://psa-pilot.csod.com/default.aspx?CLP=</a:t>
            </a:r>
            <a:r>
              <a:rPr lang="it-IT" sz="1400" dirty="0">
                <a:solidFill>
                  <a:srgbClr val="FF0000"/>
                </a:solidFill>
                <a:hlinkClick r:id="rId3" tooltip="https://psa-pilot.csod.com/default.aspx?clp=fals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false</a:t>
            </a:r>
            <a:endParaRPr lang="it-IT" sz="1400" dirty="0">
              <a:solidFill>
                <a:srgbClr val="FF0000"/>
              </a:solidFill>
            </a:endParaRPr>
          </a:p>
          <a:p>
            <a:endParaRPr lang="it-IT" sz="1400" dirty="0"/>
          </a:p>
          <a:p>
            <a:r>
              <a:rPr lang="it-IT" sz="1400" dirty="0"/>
              <a:t>User: </a:t>
            </a:r>
            <a:r>
              <a:rPr lang="it-IT" sz="1400" dirty="0" err="1"/>
              <a:t>Pgariglio</a:t>
            </a:r>
            <a:r>
              <a:rPr lang="it-IT" sz="1400" dirty="0"/>
              <a:t> </a:t>
            </a:r>
          </a:p>
          <a:p>
            <a:r>
              <a:rPr lang="it-IT" sz="1400" dirty="0"/>
              <a:t>PW: Koine2026!</a:t>
            </a:r>
          </a:p>
          <a:p>
            <a:endParaRPr lang="it-IT" sz="1400" dirty="0"/>
          </a:p>
          <a:p>
            <a:r>
              <a:rPr lang="it-IT" sz="1400" dirty="0">
                <a:solidFill>
                  <a:srgbClr val="FF0000"/>
                </a:solidFill>
              </a:rPr>
              <a:t>Martorella</a:t>
            </a:r>
          </a:p>
          <a:p>
            <a:pPr marL="285750" indent="-285750">
              <a:buFontTx/>
              <a:buChar char="-"/>
            </a:pPr>
            <a:r>
              <a:rPr lang="it-IT" sz="1400" dirty="0" err="1">
                <a:hlinkClick r:id="rId4" tooltip="https://stellantis-training.aktivecloud.com/login"/>
              </a:rPr>
              <a:t>stellantis</a:t>
            </a:r>
            <a:r>
              <a:rPr lang="it-IT" sz="1400" dirty="0">
                <a:hlinkClick r:id="rId4" tooltip="https://stellantis-training.aktivecloud.com/login"/>
              </a:rPr>
              <a:t>-training</a:t>
            </a:r>
            <a:endParaRPr lang="it-IT" sz="1400" dirty="0"/>
          </a:p>
          <a:p>
            <a:pPr marL="285750" indent="-285750">
              <a:buFontTx/>
              <a:buChar char="-"/>
            </a:pPr>
            <a:endParaRPr lang="it-IT" sz="1400" dirty="0"/>
          </a:p>
          <a:p>
            <a:r>
              <a:rPr lang="it-IT" sz="1400" strike="sngStrike" dirty="0"/>
              <a:t>Changeme2026!</a:t>
            </a:r>
          </a:p>
          <a:p>
            <a:r>
              <a:rPr lang="it-IT" sz="1400" strike="sngStrike" dirty="0">
                <a:hlinkClick r:id="rId5" tooltip="https://psa-pilot.csod.com/"/>
              </a:rPr>
              <a:t>https://psa-pilot.csod.com/</a:t>
            </a:r>
            <a:endParaRPr lang="it-IT" sz="1400" strike="sngStrike" dirty="0"/>
          </a:p>
          <a:p>
            <a:r>
              <a:rPr lang="it-IT" sz="1400" strike="sngStrike" dirty="0"/>
              <a:t>SAML Authentication </a:t>
            </a:r>
            <a:r>
              <a:rPr lang="it-IT" sz="1400" strike="sngStrike" dirty="0" err="1"/>
              <a:t>Request</a:t>
            </a:r>
            <a:endParaRPr lang="it-IT" sz="1400" strike="sngStrike" dirty="0"/>
          </a:p>
          <a:p>
            <a:r>
              <a:rPr lang="it-IT" sz="1400" dirty="0"/>
              <a:t> </a:t>
            </a:r>
          </a:p>
          <a:p>
            <a:r>
              <a:rPr lang="it-IT" sz="14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PRODUCTION:</a:t>
            </a:r>
            <a:endParaRPr lang="it-IT" sz="1400" dirty="0"/>
          </a:p>
          <a:p>
            <a:r>
              <a:rPr lang="it-IT" sz="1400" dirty="0">
                <a:hlinkClick r:id="rId6"/>
              </a:rPr>
              <a:t>https://psa.csod.com/login/render.aspx?id=stellantistraining</a:t>
            </a:r>
            <a:endParaRPr lang="it-IT" sz="1400" dirty="0"/>
          </a:p>
          <a:p>
            <a:endParaRPr lang="it-IT" sz="1400" dirty="0"/>
          </a:p>
          <a:p>
            <a:r>
              <a:rPr lang="it-IT" sz="1400" dirty="0"/>
              <a:t>Stellantis provider</a:t>
            </a:r>
          </a:p>
          <a:p>
            <a:r>
              <a:rPr lang="it-IT" sz="1400" dirty="0"/>
              <a:t>New </a:t>
            </a:r>
            <a:r>
              <a:rPr lang="it-IT" sz="1400" dirty="0" err="1"/>
              <a:t>automation</a:t>
            </a:r>
            <a:r>
              <a:rPr lang="it-IT" sz="1400" dirty="0"/>
              <a:t> </a:t>
            </a:r>
            <a:r>
              <a:rPr lang="it-IT" sz="1400" dirty="0" err="1"/>
              <a:t>portal</a:t>
            </a:r>
            <a:endParaRPr lang="it-IT" sz="1400" dirty="0"/>
          </a:p>
          <a:p>
            <a:endParaRPr lang="it-IT" sz="1400" dirty="0"/>
          </a:p>
          <a:p>
            <a:r>
              <a:rPr lang="it-IT" sz="1400" dirty="0"/>
              <a:t>Le credenziali sono:</a:t>
            </a:r>
          </a:p>
          <a:p>
            <a:r>
              <a:rPr lang="it-IT" sz="1400" dirty="0"/>
              <a:t>PER STELLANTIS</a:t>
            </a:r>
          </a:p>
          <a:p>
            <a:r>
              <a:rPr lang="it-IT" sz="1400" dirty="0"/>
              <a:t>User: </a:t>
            </a:r>
            <a:r>
              <a:rPr lang="it-IT" sz="1400" dirty="0" err="1"/>
              <a:t>Pgariglio</a:t>
            </a:r>
            <a:r>
              <a:rPr lang="it-IT" sz="1400" dirty="0"/>
              <a:t> </a:t>
            </a:r>
          </a:p>
          <a:p>
            <a:r>
              <a:rPr lang="it-IT" sz="1400" dirty="0"/>
              <a:t>PW: Koine2026!</a:t>
            </a:r>
          </a:p>
          <a:p>
            <a:r>
              <a:rPr lang="it-IT" sz="1400" dirty="0"/>
              <a:t> </a:t>
            </a:r>
            <a:endParaRPr lang="it-IT" sz="1400" strike="sngStrike" dirty="0">
              <a:solidFill>
                <a:srgbClr val="333333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it-IT" sz="1400" strike="sngStrike" dirty="0">
              <a:solidFill>
                <a:srgbClr val="333333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it-IT" sz="1400" strike="sngStrike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PER LEAPMOTOR</a:t>
            </a:r>
          </a:p>
          <a:p>
            <a:r>
              <a:rPr lang="it-IT" sz="1400" strike="sngStrike" dirty="0"/>
              <a:t>User: </a:t>
            </a:r>
            <a:r>
              <a:rPr lang="it-IT" sz="1400" strike="sngStrike" dirty="0" err="1"/>
              <a:t>LP_PGariglio</a:t>
            </a:r>
            <a:endParaRPr lang="it-IT" sz="1400" strike="sngStrike" dirty="0"/>
          </a:p>
          <a:p>
            <a:r>
              <a:rPr lang="it-IT" sz="1400" strike="sngStrike" dirty="0"/>
              <a:t>PW: !</a:t>
            </a:r>
            <a:r>
              <a:rPr lang="it-IT" sz="1400" strike="sngStrike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Koine2026!</a:t>
            </a:r>
          </a:p>
          <a:p>
            <a:endParaRPr lang="it-IT" sz="1400" dirty="0">
              <a:solidFill>
                <a:srgbClr val="333333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8527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51FF13F-1A13-6F95-4C57-2B60A55BE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88" y="0"/>
            <a:ext cx="9144000" cy="6858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9B10C3A-B480-E099-D603-1A8260950F41}"/>
              </a:ext>
            </a:extLst>
          </p:cNvPr>
          <p:cNvSpPr txBox="1"/>
          <p:nvPr/>
        </p:nvSpPr>
        <p:spPr>
          <a:xfrm>
            <a:off x="4016896" y="4293096"/>
            <a:ext cx="288032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Cliccare su «</a:t>
            </a:r>
            <a:r>
              <a:rPr lang="it-IT" dirty="0">
                <a:solidFill>
                  <a:srgbClr val="FF0000"/>
                </a:solidFill>
              </a:rPr>
              <a:t>Continue to </a:t>
            </a:r>
            <a:r>
              <a:rPr lang="it-IT" dirty="0" err="1">
                <a:solidFill>
                  <a:srgbClr val="FF0000"/>
                </a:solidFill>
              </a:rPr>
              <a:t>Learner</a:t>
            </a:r>
            <a:r>
              <a:rPr lang="it-IT" dirty="0">
                <a:solidFill>
                  <a:srgbClr val="FF0000"/>
                </a:solidFill>
              </a:rPr>
              <a:t> Home</a:t>
            </a:r>
            <a:r>
              <a:rPr lang="it-IT" dirty="0"/>
              <a:t>» per tornare nella Home di Cornerstone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748A40E-3E02-A743-F7FA-ADDB440E4CB0}"/>
              </a:ext>
            </a:extLst>
          </p:cNvPr>
          <p:cNvSpPr/>
          <p:nvPr/>
        </p:nvSpPr>
        <p:spPr>
          <a:xfrm>
            <a:off x="5315136" y="3450729"/>
            <a:ext cx="1332148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0586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1D833FE-5791-C73F-4719-69A0BA111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0"/>
            <a:ext cx="9144000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3047F49-4D09-8823-E825-274ED5FF167A}"/>
              </a:ext>
            </a:extLst>
          </p:cNvPr>
          <p:cNvSpPr txBox="1"/>
          <p:nvPr/>
        </p:nvSpPr>
        <p:spPr>
          <a:xfrm>
            <a:off x="992560" y="1988840"/>
            <a:ext cx="288032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Cliccare su «</a:t>
            </a:r>
            <a:r>
              <a:rPr lang="it-IT" dirty="0" err="1">
                <a:solidFill>
                  <a:srgbClr val="FF0000"/>
                </a:solidFill>
              </a:rPr>
              <a:t>Completions</a:t>
            </a:r>
            <a:r>
              <a:rPr lang="it-IT" dirty="0"/>
              <a:t>» per vedere i corsi completati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2451941-22AC-EA75-3E17-B9A09DE5C9E7}"/>
              </a:ext>
            </a:extLst>
          </p:cNvPr>
          <p:cNvSpPr/>
          <p:nvPr/>
        </p:nvSpPr>
        <p:spPr>
          <a:xfrm>
            <a:off x="2290800" y="1146473"/>
            <a:ext cx="1150032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3074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C0F4B3F-23C4-BE59-A9A0-80EA29D1D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0"/>
            <a:ext cx="9144000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D15B88B-9BB5-2F62-6DD7-307BD93AC554}"/>
              </a:ext>
            </a:extLst>
          </p:cNvPr>
          <p:cNvSpPr txBox="1"/>
          <p:nvPr/>
        </p:nvSpPr>
        <p:spPr>
          <a:xfrm>
            <a:off x="3800872" y="4257962"/>
            <a:ext cx="288032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Cliccare su «</a:t>
            </a:r>
            <a:r>
              <a:rPr lang="it-IT" dirty="0" err="1">
                <a:solidFill>
                  <a:srgbClr val="FF0000"/>
                </a:solidFill>
              </a:rPr>
              <a:t>View</a:t>
            </a:r>
            <a:r>
              <a:rPr lang="it-IT" dirty="0">
                <a:solidFill>
                  <a:srgbClr val="FF0000"/>
                </a:solidFill>
              </a:rPr>
              <a:t> Training </a:t>
            </a:r>
            <a:r>
              <a:rPr lang="it-IT" dirty="0" err="1">
                <a:solidFill>
                  <a:srgbClr val="FF0000"/>
                </a:solidFill>
              </a:rPr>
              <a:t>Details</a:t>
            </a:r>
            <a:r>
              <a:rPr lang="it-IT" dirty="0"/>
              <a:t>» per vedere i dettagli del corso completato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75A4B6C-C078-A96B-11E9-5ECA93645CBE}"/>
              </a:ext>
            </a:extLst>
          </p:cNvPr>
          <p:cNvSpPr/>
          <p:nvPr/>
        </p:nvSpPr>
        <p:spPr>
          <a:xfrm>
            <a:off x="7041232" y="4581128"/>
            <a:ext cx="936104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5233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A2A16F8-A6D4-8967-DDBC-D82C92D78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0"/>
            <a:ext cx="9144000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1ECFB0D-0A5D-3CA1-28A7-FCBC7BD675AD}"/>
              </a:ext>
            </a:extLst>
          </p:cNvPr>
          <p:cNvSpPr txBox="1"/>
          <p:nvPr/>
        </p:nvSpPr>
        <p:spPr>
          <a:xfrm>
            <a:off x="3296816" y="3378117"/>
            <a:ext cx="367240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Cliccare sull’occhio per far comparire la finestra sottostante con i dati di completamento (es: Score 80)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7717FBD-BE2E-CAD5-2D84-F58898EF46B5}"/>
              </a:ext>
            </a:extLst>
          </p:cNvPr>
          <p:cNvSpPr/>
          <p:nvPr/>
        </p:nvSpPr>
        <p:spPr>
          <a:xfrm>
            <a:off x="2062047" y="3839782"/>
            <a:ext cx="432048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6A40BF4B-7F5F-9F19-E54F-67DDF09AF642}"/>
              </a:ext>
            </a:extLst>
          </p:cNvPr>
          <p:cNvCxnSpPr>
            <a:endCxn id="5" idx="3"/>
          </p:cNvCxnSpPr>
          <p:nvPr/>
        </p:nvCxnSpPr>
        <p:spPr>
          <a:xfrm flipH="1">
            <a:off x="2494095" y="3645024"/>
            <a:ext cx="802721" cy="3027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38917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A76EE-9F0D-A9A8-ED63-4903809BF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F96FC49-3808-3632-4325-10FCDFE38EB7}"/>
              </a:ext>
            </a:extLst>
          </p:cNvPr>
          <p:cNvSpPr txBox="1"/>
          <p:nvPr/>
        </p:nvSpPr>
        <p:spPr>
          <a:xfrm>
            <a:off x="0" y="0"/>
            <a:ext cx="63211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1400" dirty="0"/>
              <a:t>Controllo su </a:t>
            </a:r>
            <a:r>
              <a:rPr lang="it-IT" sz="1400" dirty="0">
                <a:solidFill>
                  <a:srgbClr val="FF0000"/>
                </a:solidFill>
              </a:rPr>
              <a:t>CORNERSTONE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7EDD3CD-6A51-8C6D-52CA-9AD1AC08684B}"/>
              </a:ext>
            </a:extLst>
          </p:cNvPr>
          <p:cNvSpPr txBox="1"/>
          <p:nvPr/>
        </p:nvSpPr>
        <p:spPr>
          <a:xfrm>
            <a:off x="344488" y="369332"/>
            <a:ext cx="8352928" cy="65556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1400" dirty="0"/>
              <a:t>Per controllare i corsi su Cornerstone Pilot:</a:t>
            </a:r>
          </a:p>
          <a:p>
            <a:endParaRPr lang="it-IT" sz="1400" dirty="0"/>
          </a:p>
          <a:p>
            <a:r>
              <a:rPr lang="it-IT" sz="1400" dirty="0">
                <a:solidFill>
                  <a:srgbClr val="0000FF"/>
                </a:solidFill>
                <a:hlinkClick r:id="rId3" tooltip="https://psa-pilot.csod.com/default.aspx?clp=fals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https://psa-pilot.csod.com/default.aspx?CLP=</a:t>
            </a:r>
            <a:r>
              <a:rPr lang="it-IT" sz="1400" dirty="0">
                <a:solidFill>
                  <a:srgbClr val="FF0000"/>
                </a:solidFill>
                <a:hlinkClick r:id="rId3" tooltip="https://psa-pilot.csod.com/default.aspx?clp=fals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false</a:t>
            </a:r>
            <a:endParaRPr lang="it-IT" sz="1400" dirty="0">
              <a:solidFill>
                <a:srgbClr val="FF0000"/>
              </a:solidFill>
            </a:endParaRPr>
          </a:p>
          <a:p>
            <a:endParaRPr lang="it-IT" sz="1400" dirty="0"/>
          </a:p>
          <a:p>
            <a:r>
              <a:rPr lang="it-IT" sz="1400" dirty="0"/>
              <a:t>User: </a:t>
            </a:r>
            <a:r>
              <a:rPr lang="it-IT" sz="1400" dirty="0" err="1"/>
              <a:t>Pgariglio</a:t>
            </a:r>
            <a:r>
              <a:rPr lang="it-IT" sz="1400" dirty="0"/>
              <a:t> </a:t>
            </a:r>
          </a:p>
          <a:p>
            <a:r>
              <a:rPr lang="it-IT" sz="1400" dirty="0"/>
              <a:t>PW: Koine2026!</a:t>
            </a:r>
          </a:p>
          <a:p>
            <a:endParaRPr lang="it-IT" sz="1400" dirty="0"/>
          </a:p>
          <a:p>
            <a:r>
              <a:rPr lang="it-IT" sz="1400" dirty="0">
                <a:solidFill>
                  <a:srgbClr val="FF0000"/>
                </a:solidFill>
              </a:rPr>
              <a:t>Martorella</a:t>
            </a:r>
          </a:p>
          <a:p>
            <a:pPr marL="285750" indent="-285750">
              <a:buFontTx/>
              <a:buChar char="-"/>
            </a:pPr>
            <a:r>
              <a:rPr lang="it-IT" sz="1400" dirty="0" err="1">
                <a:hlinkClick r:id="rId4" tooltip="https://stellantis-training.aktivecloud.com/login"/>
              </a:rPr>
              <a:t>stellantis</a:t>
            </a:r>
            <a:r>
              <a:rPr lang="it-IT" sz="1400" dirty="0">
                <a:hlinkClick r:id="rId4" tooltip="https://stellantis-training.aktivecloud.com/login"/>
              </a:rPr>
              <a:t>-training</a:t>
            </a:r>
            <a:endParaRPr lang="it-IT" sz="1400" dirty="0"/>
          </a:p>
          <a:p>
            <a:pPr marL="285750" indent="-285750">
              <a:buFontTx/>
              <a:buChar char="-"/>
            </a:pPr>
            <a:endParaRPr lang="it-IT" sz="1400" dirty="0"/>
          </a:p>
          <a:p>
            <a:r>
              <a:rPr lang="it-IT" sz="1400" strike="sngStrike" dirty="0"/>
              <a:t>Changeme2026!</a:t>
            </a:r>
          </a:p>
          <a:p>
            <a:r>
              <a:rPr lang="it-IT" sz="1400" strike="sngStrike" dirty="0">
                <a:hlinkClick r:id="rId5" tooltip="https://psa-pilot.csod.com/"/>
              </a:rPr>
              <a:t>https://psa-pilot.csod.com/</a:t>
            </a:r>
            <a:endParaRPr lang="it-IT" sz="1400" strike="sngStrike" dirty="0"/>
          </a:p>
          <a:p>
            <a:r>
              <a:rPr lang="it-IT" sz="1400" strike="sngStrike" dirty="0"/>
              <a:t>SAML Authentication </a:t>
            </a:r>
            <a:r>
              <a:rPr lang="it-IT" sz="1400" strike="sngStrike" dirty="0" err="1"/>
              <a:t>Request</a:t>
            </a:r>
            <a:endParaRPr lang="it-IT" sz="1400" strike="sngStrike" dirty="0"/>
          </a:p>
          <a:p>
            <a:r>
              <a:rPr lang="it-IT" sz="1400" dirty="0"/>
              <a:t> </a:t>
            </a:r>
          </a:p>
          <a:p>
            <a:r>
              <a:rPr lang="it-IT" sz="14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PRODUCTION: VECCHIO</a:t>
            </a:r>
            <a:endParaRPr lang="it-IT" sz="1400" dirty="0"/>
          </a:p>
          <a:p>
            <a:r>
              <a:rPr lang="it-IT" sz="1400" dirty="0">
                <a:hlinkClick r:id="rId6"/>
              </a:rPr>
              <a:t>https://psa.csod.com/login/render.aspx?id=stellantistraining</a:t>
            </a:r>
            <a:endParaRPr lang="it-IT" sz="1400" dirty="0"/>
          </a:p>
          <a:p>
            <a:endParaRPr lang="it-IT" sz="1400" dirty="0"/>
          </a:p>
          <a:p>
            <a:r>
              <a:rPr lang="it-IT" sz="1400" dirty="0"/>
              <a:t>Stellantis provider</a:t>
            </a:r>
          </a:p>
          <a:p>
            <a:r>
              <a:rPr lang="it-IT" sz="1400" dirty="0"/>
              <a:t>New </a:t>
            </a:r>
            <a:r>
              <a:rPr lang="it-IT" sz="1400" dirty="0" err="1"/>
              <a:t>automation</a:t>
            </a:r>
            <a:r>
              <a:rPr lang="it-IT" sz="1400" dirty="0"/>
              <a:t> </a:t>
            </a:r>
            <a:r>
              <a:rPr lang="it-IT" sz="1400" dirty="0" err="1"/>
              <a:t>portal</a:t>
            </a:r>
            <a:endParaRPr lang="it-IT" sz="1400" dirty="0"/>
          </a:p>
          <a:p>
            <a:endParaRPr lang="it-IT" sz="1400" dirty="0"/>
          </a:p>
          <a:p>
            <a:r>
              <a:rPr lang="it-IT" sz="1400" dirty="0"/>
              <a:t>Le credenziali sono:</a:t>
            </a:r>
          </a:p>
          <a:p>
            <a:r>
              <a:rPr lang="it-IT" sz="1400" dirty="0"/>
              <a:t>PER STELLANTIS</a:t>
            </a:r>
          </a:p>
          <a:p>
            <a:r>
              <a:rPr lang="it-IT" sz="1400" dirty="0"/>
              <a:t>User: </a:t>
            </a:r>
            <a:r>
              <a:rPr lang="it-IT" sz="1400" dirty="0" err="1"/>
              <a:t>Pgariglio</a:t>
            </a:r>
            <a:r>
              <a:rPr lang="it-IT" sz="1400" dirty="0"/>
              <a:t> </a:t>
            </a:r>
          </a:p>
          <a:p>
            <a:r>
              <a:rPr lang="it-IT" sz="1400" dirty="0"/>
              <a:t>PW: Koine2026!</a:t>
            </a:r>
          </a:p>
          <a:p>
            <a:r>
              <a:rPr lang="it-IT" sz="1400" dirty="0"/>
              <a:t> </a:t>
            </a:r>
            <a:endParaRPr lang="it-IT" sz="1400" dirty="0">
              <a:solidFill>
                <a:srgbClr val="333333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it-IT" sz="1400" dirty="0">
              <a:solidFill>
                <a:srgbClr val="333333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it-IT" sz="1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PER LEAPMOTOR</a:t>
            </a:r>
          </a:p>
          <a:p>
            <a:r>
              <a:rPr lang="it-IT" sz="1400" dirty="0"/>
              <a:t>User: </a:t>
            </a:r>
            <a:r>
              <a:rPr lang="it-IT" sz="1400" dirty="0" err="1"/>
              <a:t>LP_PGariglio</a:t>
            </a:r>
            <a:endParaRPr lang="it-IT" sz="1400" dirty="0"/>
          </a:p>
          <a:p>
            <a:r>
              <a:rPr lang="it-IT" sz="1400" dirty="0"/>
              <a:t>PW: !</a:t>
            </a:r>
            <a:r>
              <a:rPr lang="it-IT" sz="14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Koine2026!</a:t>
            </a:r>
          </a:p>
          <a:p>
            <a:endParaRPr lang="it-IT" sz="1400" dirty="0">
              <a:solidFill>
                <a:srgbClr val="333333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3739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A51E591-EDDA-1D3B-F4E0-AE649B03E4D5}"/>
              </a:ext>
            </a:extLst>
          </p:cNvPr>
          <p:cNvSpPr txBox="1"/>
          <p:nvPr/>
        </p:nvSpPr>
        <p:spPr>
          <a:xfrm>
            <a:off x="560512" y="3858993"/>
            <a:ext cx="662473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endParaRPr lang="en-US" dirty="0">
              <a:effectLst/>
              <a:latin typeface="-apple-system"/>
            </a:endParaRPr>
          </a:p>
          <a:p>
            <a:pPr>
              <a:buNone/>
            </a:pPr>
            <a:r>
              <a:rPr lang="en-US" dirty="0">
                <a:effectLst/>
                <a:latin typeface="-apple-system"/>
              </a:rPr>
              <a:t>I can access Stellantis </a:t>
            </a:r>
            <a:r>
              <a:rPr lang="en-US" dirty="0" err="1">
                <a:effectLst/>
                <a:latin typeface="-apple-system"/>
              </a:rPr>
              <a:t>LiS</a:t>
            </a:r>
            <a:r>
              <a:rPr lang="en-US" dirty="0">
                <a:effectLst/>
                <a:latin typeface="-apple-system"/>
              </a:rPr>
              <a:t> via link you provided (</a:t>
            </a:r>
            <a:r>
              <a:rPr lang="en-US" dirty="0">
                <a:effectLst/>
                <a:latin typeface="-apple-system"/>
                <a:hlinkClick r:id="rId3" tooltip="https://psa.csod.com/login/render.aspx?id=stellantistraining"/>
              </a:rPr>
              <a:t>https://psa.csod.com/login/render.aspx?id=stellantistraining</a:t>
            </a:r>
            <a:r>
              <a:rPr lang="en-US" dirty="0">
                <a:effectLst/>
                <a:latin typeface="-apple-system"/>
              </a:rPr>
              <a:t>), but I do not understand what you mean with "Automation Tool while in </a:t>
            </a:r>
            <a:r>
              <a:rPr lang="en-US" dirty="0" err="1">
                <a:effectLst/>
                <a:latin typeface="-apple-system"/>
              </a:rPr>
              <a:t>LiS</a:t>
            </a:r>
            <a:r>
              <a:rPr lang="en-US" dirty="0">
                <a:effectLst/>
                <a:latin typeface="-apple-system"/>
              </a:rPr>
              <a:t>". I did not received any information</a:t>
            </a:r>
          </a:p>
          <a:p>
            <a:pPr>
              <a:buNone/>
            </a:pPr>
            <a:r>
              <a:rPr lang="en-US" dirty="0">
                <a:effectLst/>
                <a:latin typeface="-apple-system"/>
              </a:rPr>
              <a:t>Welcome - Realize Your Potential: Cornerstone</a:t>
            </a:r>
          </a:p>
          <a:p>
            <a:pPr>
              <a:buNone/>
            </a:pPr>
            <a:r>
              <a:rPr lang="en-US" dirty="0">
                <a:effectLst/>
                <a:latin typeface="-apple-system"/>
              </a:rPr>
              <a:t> 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282F7F-1872-84FE-A1B8-962FAFDFF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40" y="704885"/>
            <a:ext cx="3030705" cy="359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C424CB4-86F9-D24C-7987-BFE17750F6BF}"/>
              </a:ext>
            </a:extLst>
          </p:cNvPr>
          <p:cNvSpPr txBox="1"/>
          <p:nvPr/>
        </p:nvSpPr>
        <p:spPr>
          <a:xfrm>
            <a:off x="784920" y="701080"/>
            <a:ext cx="54691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effectLst/>
                <a:latin typeface="-apple-system"/>
              </a:rPr>
              <a:t>can you please confirm you can access the Automation Tool while in </a:t>
            </a:r>
            <a:r>
              <a:rPr lang="en-US" dirty="0" err="1">
                <a:effectLst/>
                <a:latin typeface="-apple-system"/>
              </a:rPr>
              <a:t>LiS</a:t>
            </a:r>
            <a:r>
              <a:rPr lang="en-US" dirty="0">
                <a:effectLst/>
                <a:latin typeface="-apple-system"/>
              </a:rPr>
              <a:t>? </a:t>
            </a:r>
          </a:p>
          <a:p>
            <a:pPr>
              <a:buNone/>
            </a:pPr>
            <a:r>
              <a:rPr lang="en-US" dirty="0">
                <a:effectLst/>
                <a:latin typeface="-apple-system"/>
              </a:rPr>
              <a:t> 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6625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A9591B2-0F6F-88A0-0AC5-7CB29870B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80" y="1052736"/>
            <a:ext cx="9906000" cy="34415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6963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1AD750AF-10C7-1DC9-0682-47AAB795B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0"/>
            <a:ext cx="9144000" cy="68580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F235BD5-13D7-2C6F-3842-D92B2B95B36B}"/>
              </a:ext>
            </a:extLst>
          </p:cNvPr>
          <p:cNvSpPr txBox="1"/>
          <p:nvPr/>
        </p:nvSpPr>
        <p:spPr>
          <a:xfrm>
            <a:off x="5097016" y="764704"/>
            <a:ext cx="4656681" cy="39703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Esempio di corso controllato su Cornerstone Pilot:</a:t>
            </a:r>
          </a:p>
          <a:p>
            <a:r>
              <a:rPr lang="it-IT" dirty="0">
                <a:hlinkClick r:id="rId4"/>
              </a:rPr>
              <a:t>https://psa.csod.com/client/psa/default.aspx</a:t>
            </a:r>
            <a:endParaRPr lang="it-IT" altLang="it-IT" dirty="0">
              <a:cs typeface="Times New Roman" panose="02020603050405020304" pitchFamily="18" charset="0"/>
            </a:endParaRPr>
          </a:p>
          <a:p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r>
              <a:rPr lang="it-IT" dirty="0"/>
              <a:t>Inserire user e password:</a:t>
            </a:r>
          </a:p>
          <a:p>
            <a:endParaRPr lang="it-IT" dirty="0"/>
          </a:p>
          <a:p>
            <a:r>
              <a:rPr lang="it-IT" dirty="0"/>
              <a:t>User: </a:t>
            </a:r>
            <a:r>
              <a:rPr lang="it-IT" dirty="0" err="1"/>
              <a:t>PGariglio</a:t>
            </a:r>
            <a:endParaRPr lang="it-IT" dirty="0"/>
          </a:p>
          <a:p>
            <a:r>
              <a:rPr lang="it-IT" dirty="0"/>
              <a:t>PW: Password123+</a:t>
            </a:r>
          </a:p>
          <a:p>
            <a:endParaRPr lang="it-IT"/>
          </a:p>
          <a:p>
            <a:r>
              <a:rPr lang="it-IT"/>
              <a:t>OPPURE</a:t>
            </a:r>
            <a:endParaRPr lang="it-IT" dirty="0"/>
          </a:p>
          <a:p>
            <a:r>
              <a:rPr lang="it-IT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ITALIA</a:t>
            </a:r>
          </a:p>
          <a:p>
            <a:r>
              <a:rPr lang="it-IT" dirty="0"/>
              <a:t>User: </a:t>
            </a:r>
            <a:r>
              <a:rPr lang="nl-NL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StudenteKoinè</a:t>
            </a:r>
          </a:p>
          <a:p>
            <a:r>
              <a:rPr lang="it-IT" dirty="0"/>
              <a:t>PW: </a:t>
            </a:r>
            <a:r>
              <a:rPr lang="nl-NL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SKoinè@2023!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068B41E6-B42E-038C-C771-ED3E94475B54}"/>
              </a:ext>
            </a:extLst>
          </p:cNvPr>
          <p:cNvSpPr/>
          <p:nvPr/>
        </p:nvSpPr>
        <p:spPr>
          <a:xfrm>
            <a:off x="3080792" y="1136196"/>
            <a:ext cx="1584176" cy="7920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7232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BC2DB17-376D-F543-D3F8-2880AC5D7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0"/>
            <a:ext cx="9144000" cy="685800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99CEFC1-742E-FB01-499F-AC84A6BFDAD1}"/>
              </a:ext>
            </a:extLst>
          </p:cNvPr>
          <p:cNvSpPr/>
          <p:nvPr/>
        </p:nvSpPr>
        <p:spPr>
          <a:xfrm>
            <a:off x="2360712" y="548680"/>
            <a:ext cx="1584176" cy="7920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0FF8C8A-1D75-EB64-E86C-74503ABC4F30}"/>
              </a:ext>
            </a:extLst>
          </p:cNvPr>
          <p:cNvSpPr txBox="1"/>
          <p:nvPr/>
        </p:nvSpPr>
        <p:spPr>
          <a:xfrm>
            <a:off x="5097017" y="764704"/>
            <a:ext cx="309634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Passare il mouse su LEARNING e cliccare su </a:t>
            </a:r>
            <a:r>
              <a:rPr lang="it-IT" dirty="0" err="1">
                <a:solidFill>
                  <a:srgbClr val="FF0000"/>
                </a:solidFill>
              </a:rPr>
              <a:t>LEARNER</a:t>
            </a:r>
            <a:r>
              <a:rPr lang="it-IT" dirty="0">
                <a:solidFill>
                  <a:srgbClr val="FF0000"/>
                </a:solidFill>
              </a:rPr>
              <a:t> HOME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6905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198C656-7AD0-42D7-5926-CE598FDBF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0"/>
            <a:ext cx="9144000" cy="68580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868443B4-4BA9-0016-A8DF-E7F7FAA8F79B}"/>
              </a:ext>
            </a:extLst>
          </p:cNvPr>
          <p:cNvSpPr/>
          <p:nvPr/>
        </p:nvSpPr>
        <p:spPr>
          <a:xfrm>
            <a:off x="3742512" y="3717032"/>
            <a:ext cx="1224136" cy="1800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158C514-713C-4799-061A-90C1EF7F5EFD}"/>
              </a:ext>
            </a:extLst>
          </p:cNvPr>
          <p:cNvSpPr txBox="1"/>
          <p:nvPr/>
        </p:nvSpPr>
        <p:spPr>
          <a:xfrm>
            <a:off x="5169024" y="3393866"/>
            <a:ext cx="309634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Nella HOME cliccare sul corso che bisogna controllare</a:t>
            </a:r>
            <a:endParaRPr lang="it-IT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1146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DE538BD-708A-5AE2-2CD5-C59A1E1B0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0"/>
            <a:ext cx="9144000" cy="685800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7FDA7E05-0928-1207-4397-E666C9A0E42D}"/>
              </a:ext>
            </a:extLst>
          </p:cNvPr>
          <p:cNvSpPr/>
          <p:nvPr/>
        </p:nvSpPr>
        <p:spPr>
          <a:xfrm>
            <a:off x="6108896" y="2245808"/>
            <a:ext cx="1944216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8483A69-F881-863F-D4AF-8A19E12FE36F}"/>
              </a:ext>
            </a:extLst>
          </p:cNvPr>
          <p:cNvSpPr txBox="1"/>
          <p:nvPr/>
        </p:nvSpPr>
        <p:spPr>
          <a:xfrm>
            <a:off x="6321152" y="2782669"/>
            <a:ext cx="298884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Cliccando su </a:t>
            </a:r>
            <a:r>
              <a:rPr lang="it-IT" dirty="0" err="1">
                <a:solidFill>
                  <a:srgbClr val="FF0000"/>
                </a:solidFill>
              </a:rPr>
              <a:t>Launch</a:t>
            </a:r>
            <a:r>
              <a:rPr lang="it-IT" dirty="0"/>
              <a:t> compare il corso in una finestra a parte </a:t>
            </a:r>
            <a:endParaRPr lang="it-IT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391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961C775-E545-D38D-43F6-72DFDB7D0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88" y="0"/>
            <a:ext cx="9144000" cy="6858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87B89EA-3118-0065-0E36-87C1C4395A09}"/>
              </a:ext>
            </a:extLst>
          </p:cNvPr>
          <p:cNvSpPr txBox="1"/>
          <p:nvPr/>
        </p:nvSpPr>
        <p:spPr>
          <a:xfrm>
            <a:off x="6825208" y="2564904"/>
            <a:ext cx="288032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Superata la soglia del corso chiudere dalla X della finestra del corso stesso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794F443-861E-0119-338C-FC1366752708}"/>
              </a:ext>
            </a:extLst>
          </p:cNvPr>
          <p:cNvSpPr/>
          <p:nvPr/>
        </p:nvSpPr>
        <p:spPr>
          <a:xfrm>
            <a:off x="6321152" y="2564904"/>
            <a:ext cx="360040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93743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041557d1916b7818321494ad056e7357e2c7325"/>
  <p:tag name="ARTICULATE_SLIDE_COUNT" val="1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3902</TotalTime>
  <Words>412</Words>
  <Application>Microsoft Office PowerPoint</Application>
  <PresentationFormat>A4 (21x29,7 cm)</PresentationFormat>
  <Paragraphs>86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9" baseType="lpstr">
      <vt:lpstr>-apple-system</vt:lpstr>
      <vt:lpstr>Aptos</vt:lpstr>
      <vt:lpstr>Arial</vt:lpstr>
      <vt:lpstr>Calibri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KOINE1</dc:creator>
  <cp:lastModifiedBy>Patrizia Gariglio</cp:lastModifiedBy>
  <cp:revision>792</cp:revision>
  <cp:lastPrinted>2018-04-17T10:07:25Z</cp:lastPrinted>
  <dcterms:created xsi:type="dcterms:W3CDTF">2013-12-20T10:26:27Z</dcterms:created>
  <dcterms:modified xsi:type="dcterms:W3CDTF">2026-04-30T13:37:38Z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06529935-4AEC-4DDC-82FE-DD4D14A5A20F</vt:lpwstr>
  </property>
  <property fmtid="{D5CDD505-2E9C-101B-9397-08002B2CF9AE}" pid="3" name="ArticulatePath">
    <vt:lpwstr>Credenziali_Cornerstone_1_10_2024</vt:lpwstr>
  </property>
</Properties>
</file>