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9"/>
  </p:notesMasterIdLst>
  <p:sldIdLst>
    <p:sldId id="256" r:id="rId2"/>
    <p:sldId id="346" r:id="rId3"/>
    <p:sldId id="347" r:id="rId4"/>
    <p:sldId id="348" r:id="rId5"/>
    <p:sldId id="356" r:id="rId6"/>
    <p:sldId id="295" r:id="rId7"/>
    <p:sldId id="341" r:id="rId8"/>
    <p:sldId id="296" r:id="rId9"/>
    <p:sldId id="294" r:id="rId10"/>
    <p:sldId id="299" r:id="rId11"/>
    <p:sldId id="352" r:id="rId12"/>
    <p:sldId id="353" r:id="rId13"/>
    <p:sldId id="354" r:id="rId14"/>
    <p:sldId id="355" r:id="rId15"/>
    <p:sldId id="345" r:id="rId16"/>
    <p:sldId id="351" r:id="rId17"/>
    <p:sldId id="323" r:id="rId18"/>
    <p:sldId id="302" r:id="rId19"/>
    <p:sldId id="304" r:id="rId20"/>
    <p:sldId id="303" r:id="rId21"/>
    <p:sldId id="310" r:id="rId22"/>
    <p:sldId id="336" r:id="rId23"/>
    <p:sldId id="337" r:id="rId24"/>
    <p:sldId id="311" r:id="rId25"/>
    <p:sldId id="305" r:id="rId26"/>
    <p:sldId id="306" r:id="rId27"/>
    <p:sldId id="293" r:id="rId28"/>
  </p:sldIdLst>
  <p:sldSz cx="12192000" cy="6858000"/>
  <p:notesSz cx="6797675" cy="9872663"/>
  <p:embeddedFontLst>
    <p:embeddedFont>
      <p:font typeface="Abel" panose="02000506030000020004" pitchFamily="2" charset="0"/>
      <p:regular r:id="rId30"/>
    </p:embeddedFont>
    <p:embeddedFont>
      <p:font typeface="another shabby" panose="02000503000000020003" pitchFamily="2" charset="0"/>
      <p:regular r:id="rId31"/>
    </p:embeddedFont>
    <p:embeddedFont>
      <p:font typeface="DIN Alternate" panose="02020500000000000000" pitchFamily="18" charset="0"/>
      <p:regular r:id="rId32"/>
      <p:bold r:id="rId33"/>
    </p:embeddedFont>
    <p:embeddedFont>
      <p:font typeface="DINEngschrift-Alternate" pitchFamily="2" charset="0"/>
      <p:regular r:id="rId34"/>
    </p:embeddedFont>
    <p:embeddedFont>
      <p:font typeface="Encode Sans" pitchFamily="2" charset="0"/>
      <p:regular r:id="rId35"/>
      <p:bold r:id="rId36"/>
    </p:embeddedFont>
    <p:embeddedFont>
      <p:font typeface="Montserrat" panose="02000505000000020004" pitchFamily="2" charset="0"/>
      <p:regular r:id="rId37"/>
      <p:bold r:id="rId38"/>
      <p:italic r:id="rId39"/>
      <p:boldItalic r:id="rId40"/>
    </p:embeddedFont>
    <p:embeddedFont>
      <p:font typeface="Montserrat Black" panose="00000A00000000000000" pitchFamily="50" charset="0"/>
      <p:bold r:id="rId41"/>
      <p:boldItalic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E5613D8-D432-4544-AAE5-2583FC0703D2}">
          <p14:sldIdLst>
            <p14:sldId id="256"/>
            <p14:sldId id="346"/>
            <p14:sldId id="347"/>
            <p14:sldId id="348"/>
            <p14:sldId id="356"/>
            <p14:sldId id="295"/>
            <p14:sldId id="341"/>
            <p14:sldId id="296"/>
            <p14:sldId id="294"/>
            <p14:sldId id="299"/>
            <p14:sldId id="352"/>
            <p14:sldId id="353"/>
            <p14:sldId id="354"/>
            <p14:sldId id="355"/>
            <p14:sldId id="345"/>
            <p14:sldId id="351"/>
            <p14:sldId id="323"/>
            <p14:sldId id="302"/>
            <p14:sldId id="304"/>
            <p14:sldId id="303"/>
            <p14:sldId id="310"/>
            <p14:sldId id="336"/>
            <p14:sldId id="337"/>
            <p14:sldId id="311"/>
            <p14:sldId id="305"/>
            <p14:sldId id="306"/>
            <p14:sldId id="293"/>
          </p14:sldIdLst>
        </p14:section>
      </p14:sectionLst>
    </p:ext>
    <p:ext uri="{EFAFB233-063F-42B5-8137-9DF3F51BA10A}">
      <p15:sldGuideLst xmlns:p15="http://schemas.microsoft.com/office/powerpoint/2012/main">
        <p15:guide id="1" orient="horz" pos="255" userDrawn="1">
          <p15:clr>
            <a:srgbClr val="A4A3A4"/>
          </p15:clr>
        </p15:guide>
        <p15:guide id="2" pos="438" userDrawn="1">
          <p15:clr>
            <a:srgbClr val="A4A3A4"/>
          </p15:clr>
        </p15:guide>
        <p15:guide id="3" pos="2525" userDrawn="1">
          <p15:clr>
            <a:srgbClr val="A4A3A4"/>
          </p15:clr>
        </p15:guide>
        <p15:guide id="4" pos="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480"/>
    <a:srgbClr val="FF338A"/>
    <a:srgbClr val="FF00FF"/>
    <a:srgbClr val="D47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1" autoAdjust="0"/>
    <p:restoredTop sz="94074" autoAdjust="0"/>
  </p:normalViewPr>
  <p:slideViewPr>
    <p:cSldViewPr>
      <p:cViewPr varScale="1">
        <p:scale>
          <a:sx n="66" d="100"/>
          <a:sy n="66" d="100"/>
        </p:scale>
        <p:origin x="48" y="158"/>
      </p:cViewPr>
      <p:guideLst>
        <p:guide orient="horz" pos="255"/>
        <p:guide pos="438"/>
        <p:guide pos="2525"/>
        <p:guide pos="3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348"/>
          </a:xfrm>
          <a:prstGeom prst="rect">
            <a:avLst/>
          </a:prstGeom>
          <a:noFill/>
          <a:ln>
            <a:noFill/>
          </a:ln>
        </p:spPr>
        <p:txBody>
          <a:bodyPr spcFirstLastPara="1" wrap="square" lIns="91412" tIns="45693" rIns="91412" bIns="4569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4" y="0"/>
            <a:ext cx="2945659" cy="495348"/>
          </a:xfrm>
          <a:prstGeom prst="rect">
            <a:avLst/>
          </a:prstGeom>
          <a:noFill/>
          <a:ln>
            <a:noFill/>
          </a:ln>
        </p:spPr>
        <p:txBody>
          <a:bodyPr spcFirstLastPara="1" wrap="square" lIns="91412" tIns="45693" rIns="91412" bIns="4569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20"/>
            <a:ext cx="5438140" cy="3887361"/>
          </a:xfrm>
          <a:prstGeom prst="rect">
            <a:avLst/>
          </a:prstGeom>
          <a:noFill/>
          <a:ln>
            <a:noFill/>
          </a:ln>
        </p:spPr>
        <p:txBody>
          <a:bodyPr spcFirstLastPara="1" wrap="square" lIns="91412" tIns="45693" rIns="91412" bIns="4569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8"/>
            <a:ext cx="2945659" cy="495347"/>
          </a:xfrm>
          <a:prstGeom prst="rect">
            <a:avLst/>
          </a:prstGeom>
          <a:noFill/>
          <a:ln>
            <a:noFill/>
          </a:ln>
        </p:spPr>
        <p:txBody>
          <a:bodyPr spcFirstLastPara="1" wrap="square" lIns="91412" tIns="45693" rIns="91412" bIns="4569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4" y="9377318"/>
            <a:ext cx="2945659" cy="495347"/>
          </a:xfrm>
          <a:prstGeom prst="rect">
            <a:avLst/>
          </a:prstGeom>
          <a:noFill/>
          <a:ln>
            <a:noFill/>
          </a:ln>
        </p:spPr>
        <p:txBody>
          <a:bodyPr spcFirstLastPara="1" wrap="square" lIns="91412" tIns="45693" rIns="91412" bIns="4569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‹N›</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67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62d8c483_3_73: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62d8c483_3_73:notes"/>
          <p:cNvSpPr txBox="1">
            <a:spLocks noGrp="1"/>
          </p:cNvSpPr>
          <p:nvPr>
            <p:ph type="body" idx="1"/>
          </p:nvPr>
        </p:nvSpPr>
        <p:spPr>
          <a:xfrm>
            <a:off x="679768" y="4751220"/>
            <a:ext cx="5438140" cy="3887523"/>
          </a:xfrm>
          <a:prstGeom prst="rect">
            <a:avLst/>
          </a:prstGeom>
        </p:spPr>
        <p:txBody>
          <a:bodyPr spcFirstLastPara="1" wrap="square" lIns="91412" tIns="45693" rIns="91412" bIns="45693" anchor="t" anchorCtr="0">
            <a:noAutofit/>
          </a:bodyPr>
          <a:lstStyle/>
          <a:p>
            <a:pPr marL="0" indent="0"/>
            <a:endParaRPr dirty="0"/>
          </a:p>
        </p:txBody>
      </p:sp>
      <p:sp>
        <p:nvSpPr>
          <p:cNvPr id="53" name="Google Shape;53;gd962d8c483_3_73:notes"/>
          <p:cNvSpPr txBox="1">
            <a:spLocks noGrp="1"/>
          </p:cNvSpPr>
          <p:nvPr>
            <p:ph type="sldNum" idx="12"/>
          </p:nvPr>
        </p:nvSpPr>
        <p:spPr>
          <a:xfrm>
            <a:off x="3850444" y="9377316"/>
            <a:ext cx="2945659" cy="495253"/>
          </a:xfrm>
          <a:prstGeom prst="rect">
            <a:avLst/>
          </a:prstGeom>
        </p:spPr>
        <p:txBody>
          <a:bodyPr spcFirstLastPara="1" wrap="square" lIns="91412" tIns="45693" rIns="91412" bIns="45693" anchor="b" anchorCtr="0">
            <a:noAutofit/>
          </a:bodyPr>
          <a:lstStyle/>
          <a:p>
            <a:pPr algn="r">
              <a:buSzPts val="1200"/>
            </a:pPr>
            <a:fld id="{00000000-1234-1234-1234-123412341234}" type="slidenum">
              <a:rPr lang="en-US"/>
              <a:pPr algn="r">
                <a:buSzPts val="1200"/>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32E19EF-829E-084B-6C00-0DE4F8732C8F}"/>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45F13CCB-45AA-A1C4-2496-4D8B69038C13}"/>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D9EC2676-0577-9F9C-DA7A-F1861079C026}"/>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18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5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94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599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EA3B0FA-E8DF-AAC1-69ED-75A98AF1FDB8}"/>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CB546012-FC87-305D-ABE6-3773CBA868AC}"/>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2D925739-8774-2426-11E0-68F1744EFA54}"/>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850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34E23039-BCE7-7DAB-913F-7DB765C746DD}"/>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9CFD120C-92AD-162E-0D91-8F2B5A6C6C45}"/>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4BD8DB30-1759-C002-1003-822A76027704}"/>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283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D280FD0-0115-CF51-610D-0BBBC072D73C}"/>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702F4E8B-5E83-1E58-55FA-34E7F6055806}"/>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FF66806B-FA07-FC93-22E1-511027AE8459}"/>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600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6668FE6-9A5B-4FA3-9FAE-DA8232859191}"/>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6550A647-7DCA-62B5-DF16-DC0397005818}"/>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F31EAA9F-9DE7-A12B-0FC9-03C835367DF1}"/>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664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endParaRPr lang="en-US" dirty="0"/>
          </a:p>
        </p:txBody>
      </p:sp>
      <p:sp>
        <p:nvSpPr>
          <p:cNvPr id="4" name="Segnaposto numero diapositiva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623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AEFA0C-A4BB-537A-B3A7-282A844E645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F92975-B6F3-8609-0F55-62BD7A4CC0D8}"/>
              </a:ext>
            </a:extLst>
          </p:cNvPr>
          <p:cNvSpPr>
            <a:spLocks noGrp="1"/>
          </p:cNvSpPr>
          <p:nvPr>
            <p:ph type="sldNum" sz="quarter" idx="12"/>
          </p:nvPr>
        </p:nvSpPr>
        <p:spPr/>
        <p:txBody>
          <a:bodyPr/>
          <a:lstStyle/>
          <a:p>
            <a:fld id="{A734F0E3-ACD5-468E-A4BB-716A4D3C9FBD}" type="slidenum">
              <a:rPr lang="fr-FR" smtClean="0"/>
              <a:t>‹N›</a:t>
            </a:fld>
            <a:endParaRPr lang="fr-FR"/>
          </a:p>
        </p:txBody>
      </p:sp>
    </p:spTree>
    <p:custDataLst>
      <p:tags r:id="rId1"/>
    </p:custDataLst>
    <p:extLst>
      <p:ext uri="{BB962C8B-B14F-4D97-AF65-F5344CB8AC3E}">
        <p14:creationId xmlns:p14="http://schemas.microsoft.com/office/powerpoint/2010/main" val="370358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yout 4">
  <p:cSld name="Layout 4">
    <p:bg>
      <p:bgRef idx="1001">
        <a:schemeClr val="bg1"/>
      </p:bgRef>
    </p:bg>
    <p:spTree>
      <p:nvGrpSpPr>
        <p:cNvPr id="1" name="Shape 17"/>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5C0BB4-588F-E62A-5AB0-86BFCFC0AD4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extLst>
      <p:ext uri="{BB962C8B-B14F-4D97-AF65-F5344CB8AC3E}">
        <p14:creationId xmlns:p14="http://schemas.microsoft.com/office/powerpoint/2010/main" val="97099380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01E96B26-FA96-DC21-9FB3-A09E3F2F821B}"/>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5"/>
    </p:custDataLst>
  </p:cSld>
  <p:clrMap bg1="lt1" tx1="dk1" bg2="dk2" tx2="lt2" accent1="accent1" accent2="accent2" accent3="accent3" accent4="accent4" accent5="accent5" accent6="accent6" hlink="hlink" folHlink="folHlink"/>
  <p:sldLayoutIdLst>
    <p:sldLayoutId id="2147483648" r:id="rId1"/>
    <p:sldLayoutId id="2147483666" r:id="rId2"/>
    <p:sldLayoutId id="214748366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koine@koine.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Google Shape;55;p15">
            <a:extLst>
              <a:ext uri="{FF2B5EF4-FFF2-40B4-BE49-F238E27FC236}">
                <a16:creationId xmlns:a16="http://schemas.microsoft.com/office/drawing/2014/main" id="{6670283F-4044-44F1-9271-69C75EF5F313}"/>
              </a:ext>
            </a:extLst>
          </p:cNvPr>
          <p:cNvPicPr preferRelativeResize="0"/>
          <p:nvPr/>
        </p:nvPicPr>
        <p:blipFill rotWithShape="1">
          <a:blip r:embed="rId4">
            <a:alphaModFix/>
          </a:blip>
          <a:srcRect t="6899" b="-6900"/>
          <a:stretch/>
        </p:blipFill>
        <p:spPr>
          <a:xfrm>
            <a:off x="5243618" y="1135998"/>
            <a:ext cx="1704763" cy="1725940"/>
          </a:xfrm>
          <a:prstGeom prst="rect">
            <a:avLst/>
          </a:prstGeom>
          <a:noFill/>
          <a:ln>
            <a:noFill/>
          </a:ln>
        </p:spPr>
      </p:pic>
      <p:sp>
        <p:nvSpPr>
          <p:cNvPr id="3" name="TextBox 9">
            <a:extLst>
              <a:ext uri="{FF2B5EF4-FFF2-40B4-BE49-F238E27FC236}">
                <a16:creationId xmlns:a16="http://schemas.microsoft.com/office/drawing/2014/main" id="{E2287C26-F2DF-086E-68F5-5271EDF95CF2}"/>
              </a:ext>
            </a:extLst>
          </p:cNvPr>
          <p:cNvSpPr txBox="1"/>
          <p:nvPr/>
        </p:nvSpPr>
        <p:spPr>
          <a:xfrm>
            <a:off x="-62781" y="4280733"/>
            <a:ext cx="12258675" cy="800219"/>
          </a:xfrm>
          <a:prstGeom prst="rect">
            <a:avLst/>
          </a:prstGeom>
          <a:noFill/>
        </p:spPr>
        <p:txBody>
          <a:bodyPr wrap="square" lIns="0" tIns="0" rIns="0" bIns="0" rtlCol="0">
            <a:spAutoFit/>
          </a:bodyPr>
          <a:lstStyle>
            <a:defPPr>
              <a:defRPr lang="it-IT"/>
            </a:defPPr>
            <a:lvl1pPr marR="0" lvl="0" indent="0" algn="ctr" fontAlgn="auto">
              <a:lnSpc>
                <a:spcPct val="100000"/>
              </a:lnSpc>
              <a:spcBef>
                <a:spcPts val="0"/>
              </a:spcBef>
              <a:spcAft>
                <a:spcPts val="0"/>
              </a:spcAft>
              <a:buClr>
                <a:srgbClr val="000000"/>
              </a:buClr>
              <a:buSzTx/>
              <a:buFont typeface="Arial"/>
              <a:buNone/>
              <a:tabLst/>
              <a:defRPr kumimoji="0" sz="3600" b="0" i="0" u="none" strike="noStrike" kern="0" cap="none" spc="600" normalizeH="0" baseline="0">
                <a:ln>
                  <a:noFill/>
                </a:ln>
                <a:solidFill>
                  <a:prstClr val="black"/>
                </a:solidFill>
                <a:effectLst/>
                <a:uLnTx/>
                <a:uFillTx/>
                <a:latin typeface="Raleway" panose="020B0503030101060003" pitchFamily="34" charset="0"/>
                <a:cs typeface="Arial"/>
              </a:defRPr>
            </a:lvl1pPr>
          </a:lstStyle>
          <a:p>
            <a:r>
              <a:rPr lang="en-US" sz="1800" spc="1000" dirty="0">
                <a:solidFill>
                  <a:schemeClr val="tx1"/>
                </a:solidFill>
                <a:latin typeface="+mn-lt"/>
              </a:rPr>
              <a:t>TRAINING TENDER</a:t>
            </a:r>
          </a:p>
          <a:p>
            <a:r>
              <a:rPr lang="en-US" sz="1800" spc="1000" dirty="0">
                <a:solidFill>
                  <a:schemeClr val="tx1"/>
                </a:solidFill>
                <a:latin typeface="+mn-lt"/>
              </a:rPr>
              <a:t>FINANCIAL OFFER</a:t>
            </a:r>
            <a:endParaRPr lang="en-US" sz="1600" spc="1000" dirty="0">
              <a:solidFill>
                <a:schemeClr val="tx1"/>
              </a:solidFill>
              <a:latin typeface="+mn-lt"/>
            </a:endParaRPr>
          </a:p>
          <a:p>
            <a:r>
              <a:rPr lang="en-US" sz="1600" spc="1000" dirty="0">
                <a:solidFill>
                  <a:schemeClr val="tx1"/>
                </a:solidFill>
                <a:latin typeface="+mn-lt"/>
              </a:rPr>
              <a:t>May  8  2026</a:t>
            </a:r>
          </a:p>
        </p:txBody>
      </p:sp>
      <p:sp>
        <p:nvSpPr>
          <p:cNvPr id="5" name="Google Shape;227;p27">
            <a:extLst>
              <a:ext uri="{FF2B5EF4-FFF2-40B4-BE49-F238E27FC236}">
                <a16:creationId xmlns:a16="http://schemas.microsoft.com/office/drawing/2014/main" id="{FAFEF081-E8F9-AF29-4197-2851AB9E9685}"/>
              </a:ext>
            </a:extLst>
          </p:cNvPr>
          <p:cNvSpPr/>
          <p:nvPr/>
        </p:nvSpPr>
        <p:spPr>
          <a:xfrm>
            <a:off x="4566559" y="5555148"/>
            <a:ext cx="2999996" cy="744662"/>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dirty="0" err="1">
                <a:solidFill>
                  <a:srgbClr val="2B2B2B"/>
                </a:solidFill>
                <a:latin typeface="+mn-lt"/>
                <a:ea typeface="Montserrat"/>
                <a:cs typeface="Montserrat"/>
                <a:sym typeface="Montserrat"/>
              </a:rPr>
              <a:t>Koinè</a:t>
            </a:r>
            <a:r>
              <a:rPr lang="en-US" sz="1000" dirty="0">
                <a:solidFill>
                  <a:srgbClr val="2B2B2B"/>
                </a:solidFill>
                <a:latin typeface="+mn-lt"/>
                <a:ea typeface="Montserrat"/>
                <a:cs typeface="Montserrat"/>
                <a:sym typeface="Montserrat"/>
              </a:rPr>
              <a:t> </a:t>
            </a:r>
            <a:r>
              <a:rPr lang="en-US" sz="1000" dirty="0" err="1">
                <a:solidFill>
                  <a:srgbClr val="2B2B2B"/>
                </a:solidFill>
                <a:latin typeface="+mn-lt"/>
                <a:ea typeface="Montserrat"/>
                <a:cs typeface="Montserrat"/>
                <a:sym typeface="Montserrat"/>
              </a:rPr>
              <a:t>s.n.c</a:t>
            </a:r>
            <a:r>
              <a:rPr lang="en-US" sz="1000" dirty="0">
                <a:solidFill>
                  <a:srgbClr val="2B2B2B"/>
                </a:solidFill>
                <a:latin typeface="+mn-lt"/>
                <a:ea typeface="Montserrat"/>
                <a:cs typeface="Montserrat"/>
                <a:sym typeface="Montserrat"/>
              </a:rPr>
              <a:t> </a:t>
            </a:r>
            <a:br>
              <a:rPr lang="en-US" sz="1000" dirty="0">
                <a:solidFill>
                  <a:srgbClr val="2B2B2B"/>
                </a:solidFill>
                <a:latin typeface="+mn-lt"/>
                <a:ea typeface="Montserrat"/>
                <a:cs typeface="Montserrat"/>
                <a:sym typeface="Montserrat"/>
              </a:rPr>
            </a:br>
            <a:r>
              <a:rPr lang="en-US" sz="1000" dirty="0">
                <a:solidFill>
                  <a:srgbClr val="2B2B2B"/>
                </a:solidFill>
                <a:latin typeface="+mn-lt"/>
                <a:ea typeface="Montserrat"/>
                <a:cs typeface="Montserrat"/>
                <a:sym typeface="Montserrat"/>
              </a:rPr>
              <a:t>Via </a:t>
            </a:r>
            <a:r>
              <a:rPr lang="en-US" sz="1000" dirty="0" err="1">
                <a:solidFill>
                  <a:srgbClr val="2B2B2B"/>
                </a:solidFill>
                <a:latin typeface="+mn-lt"/>
                <a:ea typeface="Montserrat"/>
                <a:cs typeface="Montserrat"/>
                <a:sym typeface="Montserrat"/>
              </a:rPr>
              <a:t>Fornasio</a:t>
            </a:r>
            <a:r>
              <a:rPr lang="en-US" sz="1000" dirty="0">
                <a:solidFill>
                  <a:srgbClr val="2B2B2B"/>
                </a:solidFill>
                <a:latin typeface="+mn-lt"/>
                <a:ea typeface="Montserrat"/>
                <a:cs typeface="Montserrat"/>
                <a:sym typeface="Montserrat"/>
              </a:rPr>
              <a:t>, 5 - 10092 </a:t>
            </a:r>
            <a:r>
              <a:rPr lang="en-US" sz="1000" dirty="0" err="1">
                <a:solidFill>
                  <a:srgbClr val="2B2B2B"/>
                </a:solidFill>
                <a:latin typeface="+mn-lt"/>
                <a:ea typeface="Montserrat"/>
                <a:cs typeface="Montserrat"/>
                <a:sym typeface="Montserrat"/>
              </a:rPr>
              <a:t>Beinasco</a:t>
            </a:r>
            <a:r>
              <a:rPr lang="en-US" sz="1000" dirty="0">
                <a:solidFill>
                  <a:srgbClr val="2B2B2B"/>
                </a:solidFill>
                <a:latin typeface="+mn-lt"/>
                <a:ea typeface="Montserrat"/>
                <a:cs typeface="Montserrat"/>
                <a:sym typeface="Montserrat"/>
              </a:rPr>
              <a:t> (TO) ITALY</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Phone</a:t>
            </a:r>
            <a:r>
              <a:rPr lang="en-US" sz="1000" dirty="0">
                <a:solidFill>
                  <a:srgbClr val="2B2B2B"/>
                </a:solidFill>
                <a:latin typeface="+mn-lt"/>
                <a:ea typeface="Montserrat"/>
                <a:cs typeface="Montserrat"/>
                <a:sym typeface="Montserrat"/>
              </a:rPr>
              <a:t>: 011.397.10.99 - </a:t>
            </a:r>
            <a:r>
              <a:rPr lang="en-US" sz="1000" dirty="0">
                <a:solidFill>
                  <a:srgbClr val="2B2B2B"/>
                </a:solidFill>
                <a:latin typeface="+mn-lt"/>
                <a:ea typeface="Montserrat SemiBold"/>
                <a:cs typeface="Montserrat SemiBold"/>
                <a:sym typeface="Montserrat SemiBold"/>
              </a:rPr>
              <a:t>Mobile</a:t>
            </a:r>
            <a:r>
              <a:rPr lang="en-US" sz="1000" dirty="0">
                <a:solidFill>
                  <a:srgbClr val="2B2B2B"/>
                </a:solidFill>
                <a:latin typeface="+mn-lt"/>
                <a:ea typeface="Montserrat"/>
                <a:cs typeface="Montserrat"/>
                <a:sym typeface="Montserrat"/>
              </a:rPr>
              <a:t>: 335.6896974</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e-mail: </a:t>
            </a:r>
            <a:r>
              <a:rPr lang="en-US" sz="1000" u="sng" dirty="0">
                <a:solidFill>
                  <a:schemeClr val="hlink"/>
                </a:solidFill>
                <a:latin typeface="+mn-lt"/>
                <a:ea typeface="Montserrat"/>
                <a:cs typeface="Montserrat"/>
                <a:sym typeface="Montserrat"/>
                <a:hlinkClick r:id="rId5"/>
              </a:rPr>
              <a:t>koine@koine.it</a:t>
            </a:r>
            <a:r>
              <a:rPr lang="en-US" sz="1000" dirty="0">
                <a:solidFill>
                  <a:srgbClr val="FB0007"/>
                </a:solidFill>
                <a:latin typeface="+mn-lt"/>
                <a:ea typeface="Montserrat"/>
                <a:cs typeface="Montserrat"/>
                <a:sym typeface="Montserrat"/>
              </a:rPr>
              <a:t> </a:t>
            </a:r>
            <a:endParaRPr sz="1000" dirty="0">
              <a:solidFill>
                <a:srgbClr val="2B2B2B"/>
              </a:solidFill>
              <a:latin typeface="+mn-lt"/>
              <a:ea typeface="Montserrat"/>
              <a:cs typeface="Montserrat"/>
              <a:sym typeface="Montserrat"/>
            </a:endParaRPr>
          </a:p>
          <a:p>
            <a:pPr marL="0" lvl="0" indent="0" algn="ctr" rtl="0">
              <a:lnSpc>
                <a:spcPct val="150000"/>
              </a:lnSpc>
              <a:spcBef>
                <a:spcPts val="0"/>
              </a:spcBef>
              <a:spcAft>
                <a:spcPts val="0"/>
              </a:spcAft>
              <a:buClr>
                <a:schemeClr val="dk1"/>
              </a:buClr>
              <a:buSzPts val="1100"/>
              <a:buFont typeface="Arial"/>
              <a:buNone/>
            </a:pPr>
            <a:endParaRPr sz="1000" dirty="0">
              <a:solidFill>
                <a:srgbClr val="2B2B2B"/>
              </a:solidFill>
              <a:latin typeface="+mn-l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endParaRPr sz="1000" dirty="0">
              <a:solidFill>
                <a:srgbClr val="595959"/>
              </a:solidFill>
              <a:latin typeface="+mn-lt"/>
              <a:ea typeface="Montserrat"/>
              <a:cs typeface="Montserrat"/>
              <a:sym typeface="Montserrat"/>
            </a:endParaRPr>
          </a:p>
        </p:txBody>
      </p:sp>
      <p:sp>
        <p:nvSpPr>
          <p:cNvPr id="6" name="Segnaposto numero diapositiva 5">
            <a:extLst>
              <a:ext uri="{FF2B5EF4-FFF2-40B4-BE49-F238E27FC236}">
                <a16:creationId xmlns:a16="http://schemas.microsoft.com/office/drawing/2014/main" id="{C9B39654-C33B-2D3D-6D13-048BA4FF45D4}"/>
              </a:ext>
            </a:extLst>
          </p:cNvPr>
          <p:cNvSpPr>
            <a:spLocks noGrp="1"/>
          </p:cNvSpPr>
          <p:nvPr>
            <p:ph type="sldNum" sz="quarter" idx="4"/>
          </p:nvPr>
        </p:nvSpPr>
        <p:spPr/>
        <p:txBody>
          <a:bodyPr/>
          <a:lstStyle/>
          <a:p>
            <a:fld id="{3E92977B-B4C2-4A0D-A293-AFEDFB8002E3}" type="slidenum">
              <a:rPr lang="en-US" smtClean="0"/>
              <a:pPr/>
              <a:t>1</a:t>
            </a:fld>
            <a:endParaRPr lang="en-US"/>
          </a:p>
        </p:txBody>
      </p:sp>
      <p:sp>
        <p:nvSpPr>
          <p:cNvPr id="7" name="CasellaDiTesto 6">
            <a:extLst>
              <a:ext uri="{FF2B5EF4-FFF2-40B4-BE49-F238E27FC236}">
                <a16:creationId xmlns:a16="http://schemas.microsoft.com/office/drawing/2014/main" id="{3F905DE6-A13B-4E0F-5410-2E68CF08B229}"/>
              </a:ext>
            </a:extLst>
          </p:cNvPr>
          <p:cNvSpPr txBox="1"/>
          <p:nvPr/>
        </p:nvSpPr>
        <p:spPr>
          <a:xfrm>
            <a:off x="8591600" y="-1467544"/>
            <a:ext cx="7200800" cy="1077218"/>
          </a:xfrm>
          <a:prstGeom prst="rect">
            <a:avLst/>
          </a:prstGeom>
          <a:noFill/>
        </p:spPr>
        <p:txBody>
          <a:bodyPr wrap="square">
            <a:spAutoFit/>
          </a:bodyPr>
          <a:lstStyle/>
          <a:p>
            <a:pPr algn="ctr"/>
            <a:r>
              <a:rPr lang="en-US" sz="3200" dirty="0">
                <a:solidFill>
                  <a:srgbClr val="F00480"/>
                </a:solidFill>
                <a:latin typeface="another shabby" panose="02000503000000020003" pitchFamily="2" charset="0"/>
              </a:rPr>
              <a:t>EMPOWERING</a:t>
            </a:r>
            <a:r>
              <a:rPr lang="en-US" sz="3200" dirty="0">
                <a:solidFill>
                  <a:schemeClr val="tx1"/>
                </a:solidFill>
                <a:latin typeface="another shabby" panose="02000503000000020003" pitchFamily="2" charset="0"/>
              </a:rPr>
              <a:t> MINDS, </a:t>
            </a:r>
            <a:r>
              <a:rPr lang="en-US" sz="3200" dirty="0">
                <a:solidFill>
                  <a:srgbClr val="F00480"/>
                </a:solidFill>
                <a:latin typeface="another shabby" panose="02000503000000020003" pitchFamily="2" charset="0"/>
              </a:rPr>
              <a:t>TRANSFORMING</a:t>
            </a:r>
            <a:r>
              <a:rPr lang="en-US" sz="3200" dirty="0">
                <a:solidFill>
                  <a:schemeClr val="tx1"/>
                </a:solidFill>
                <a:latin typeface="another shabby" panose="02000503000000020003" pitchFamily="2" charset="0"/>
              </a:rPr>
              <a:t> FUTURE</a:t>
            </a:r>
          </a:p>
        </p:txBody>
      </p:sp>
      <p:pic>
        <p:nvPicPr>
          <p:cNvPr id="12" name="Immagine 11" descr="Immagine che contiene Carattere, Elementi grafici, grafica, tipografia&#10;&#10;Descrizione generata automaticamente">
            <a:extLst>
              <a:ext uri="{FF2B5EF4-FFF2-40B4-BE49-F238E27FC236}">
                <a16:creationId xmlns:a16="http://schemas.microsoft.com/office/drawing/2014/main" id="{8EC16E20-B085-82B6-A8DC-10B0E0D13449}"/>
              </a:ext>
            </a:extLst>
          </p:cNvPr>
          <p:cNvPicPr>
            <a:picLocks noChangeAspect="1"/>
          </p:cNvPicPr>
          <p:nvPr/>
        </p:nvPicPr>
        <p:blipFill>
          <a:blip r:embed="rId6"/>
          <a:stretch>
            <a:fillRect/>
          </a:stretch>
        </p:blipFill>
        <p:spPr>
          <a:xfrm>
            <a:off x="2467111" y="2920036"/>
            <a:ext cx="7198892" cy="13439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2" name="Rectangle 1">
            <a:extLst>
              <a:ext uri="{FF2B5EF4-FFF2-40B4-BE49-F238E27FC236}">
                <a16:creationId xmlns:a16="http://schemas.microsoft.com/office/drawing/2014/main" id="{6F4E6C96-C381-46F1-4B29-D37A97D64CB8}"/>
              </a:ext>
            </a:extLst>
          </p:cNvPr>
          <p:cNvSpPr/>
          <p:nvPr/>
        </p:nvSpPr>
        <p:spPr>
          <a:xfrm>
            <a:off x="643271" y="2487942"/>
            <a:ext cx="11052304" cy="1070872"/>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1</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SYNOPSIS</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Storyboard. It will be in Excel or PPT: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High level description of each module objectives- including the level of WBT (DLM 1, 2 or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Description of the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Estimated target Timing of the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For that module, list of animation expected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5" name="Rectangle 4">
            <a:extLst>
              <a:ext uri="{FF2B5EF4-FFF2-40B4-BE49-F238E27FC236}">
                <a16:creationId xmlns:a16="http://schemas.microsoft.com/office/drawing/2014/main" id="{71B54570-7AB4-6D81-3C52-4FB1182E96A9}"/>
              </a:ext>
            </a:extLst>
          </p:cNvPr>
          <p:cNvSpPr/>
          <p:nvPr/>
        </p:nvSpPr>
        <p:spPr>
          <a:xfrm>
            <a:off x="623392" y="3711600"/>
            <a:ext cx="11052304" cy="1893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2</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STORYBOARD</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Ppt only: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The Storyboard respects the Brand Layout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Structure of Storyboard description: Intro (context and navigation input)/learning objectives/Content/Assessment(QUIZ)/Conclusion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Build the detailed content of the WBT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Insert principle of animation including content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Core slides and the one to be localized are precise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Confirmed Timing input.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Quality check of the English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12" name="Rectangle 5">
            <a:extLst>
              <a:ext uri="{FF2B5EF4-FFF2-40B4-BE49-F238E27FC236}">
                <a16:creationId xmlns:a16="http://schemas.microsoft.com/office/drawing/2014/main" id="{3D7B9D80-1187-7741-BF69-EA5CA01D8973}"/>
              </a:ext>
            </a:extLst>
          </p:cNvPr>
          <p:cNvSpPr/>
          <p:nvPr/>
        </p:nvSpPr>
        <p:spPr>
          <a:xfrm>
            <a:off x="643271" y="5626737"/>
            <a:ext cx="11052304" cy="98090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3</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ARTICULATE</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Starting with a « 0 » version strictly based on Storyboard.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Final version integrates all modification required by Stakeholders and definitive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13" name="ZoneTexte 6">
            <a:extLst>
              <a:ext uri="{FF2B5EF4-FFF2-40B4-BE49-F238E27FC236}">
                <a16:creationId xmlns:a16="http://schemas.microsoft.com/office/drawing/2014/main" id="{9554BC3B-D04C-93FB-CBB2-281EA8436A8E}"/>
              </a:ext>
            </a:extLst>
          </p:cNvPr>
          <p:cNvSpPr txBox="1"/>
          <p:nvPr/>
        </p:nvSpPr>
        <p:spPr>
          <a:xfrm>
            <a:off x="617913" y="1857348"/>
            <a:ext cx="10956173"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is composed by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three deliverables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once the Designed Document has been shared :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Synopsis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Storyboard</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and an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Articulate</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version.</a:t>
            </a:r>
            <a:endPar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endParaRPr>
          </a:p>
        </p:txBody>
      </p:sp>
      <p:sp>
        <p:nvSpPr>
          <p:cNvPr id="6" name="Google Shape;96;p18">
            <a:extLst>
              <a:ext uri="{FF2B5EF4-FFF2-40B4-BE49-F238E27FC236}">
                <a16:creationId xmlns:a16="http://schemas.microsoft.com/office/drawing/2014/main" id="{9552F4EC-702D-058B-76DD-FDCAB509AB2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9EC80D97-E5CC-4742-B5DA-1D85F786D8D9}"/>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00FB3CB2-88BB-8A1B-C714-359895DAF1F6}"/>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1EA031E3-5ACA-10B3-E2A9-49FA7F9322B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1CF3CCC4-D7EE-5C01-B63C-0A7DFF3218B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969C745-5E72-6EA6-491B-C98198186F56}"/>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DEEA8D92-8D54-BA97-ABAD-CD183C0BAB3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C26FD857-3894-D4C4-3275-0F1B9B4DE2D6}"/>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109357B7-7793-ADA3-6082-73587ABF43A5}"/>
              </a:ext>
            </a:extLst>
          </p:cNvPr>
          <p:cNvSpPr>
            <a:spLocks noGrp="1"/>
          </p:cNvSpPr>
          <p:nvPr>
            <p:ph type="sldNum" sz="quarter" idx="4"/>
          </p:nvPr>
        </p:nvSpPr>
        <p:spPr/>
        <p:txBody>
          <a:bodyPr/>
          <a:lstStyle/>
          <a:p>
            <a:fld id="{3E92977B-B4C2-4A0D-A293-AFEDFB8002E3}" type="slidenum">
              <a:rPr lang="en-US" smtClean="0"/>
              <a:pPr/>
              <a:t>10</a:t>
            </a:fld>
            <a:endParaRPr lang="en-US"/>
          </a:p>
        </p:txBody>
      </p:sp>
      <p:sp>
        <p:nvSpPr>
          <p:cNvPr id="18" name="ZoneTexte 4">
            <a:extLst>
              <a:ext uri="{FF2B5EF4-FFF2-40B4-BE49-F238E27FC236}">
                <a16:creationId xmlns:a16="http://schemas.microsoft.com/office/drawing/2014/main" id="{566B8F4E-40AA-C71F-645C-C86255132068}"/>
              </a:ext>
            </a:extLst>
          </p:cNvPr>
          <p:cNvSpPr txBox="1"/>
          <p:nvPr/>
        </p:nvSpPr>
        <p:spPr>
          <a:xfrm>
            <a:off x="383755" y="1464789"/>
            <a:ext cx="6511896" cy="289631"/>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Tree>
    <p:custDataLst>
      <p:tags r:id="rId1"/>
    </p:custDataLst>
    <p:extLst>
      <p:ext uri="{BB962C8B-B14F-4D97-AF65-F5344CB8AC3E}">
        <p14:creationId xmlns:p14="http://schemas.microsoft.com/office/powerpoint/2010/main" val="346487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E3254DE-EB8C-4865-91E7-0CB0D35A683E}"/>
            </a:ext>
          </a:extLst>
        </p:cNvPr>
        <p:cNvGrpSpPr/>
        <p:nvPr/>
      </p:nvGrpSpPr>
      <p:grpSpPr>
        <a:xfrm>
          <a:off x="0" y="0"/>
          <a:ext cx="0" cy="0"/>
          <a:chOff x="0" y="0"/>
          <a:chExt cx="0" cy="0"/>
        </a:xfrm>
      </p:grpSpPr>
      <p:sp>
        <p:nvSpPr>
          <p:cNvPr id="24" name="ZoneTexte 6">
            <a:extLst>
              <a:ext uri="{FF2B5EF4-FFF2-40B4-BE49-F238E27FC236}">
                <a16:creationId xmlns:a16="http://schemas.microsoft.com/office/drawing/2014/main" id="{89CDA2E6-313E-8E4D-8FF5-E59B62767F4F}"/>
              </a:ext>
            </a:extLst>
          </p:cNvPr>
          <p:cNvSpPr txBox="1"/>
          <p:nvPr/>
        </p:nvSpPr>
        <p:spPr>
          <a:xfrm>
            <a:off x="599895" y="5085184"/>
            <a:ext cx="3863222" cy="1061829"/>
          </a:xfrm>
          <a:prstGeom prst="rect">
            <a:avLst/>
          </a:prstGeom>
          <a:solidFill>
            <a:srgbClr val="E7E6E6"/>
          </a:solidFill>
          <a:ln>
            <a:solidFill>
              <a:schemeClr val="bg1">
                <a:lumMod val="50000"/>
              </a:schemeClr>
            </a:solidFill>
            <a:prstDash val="dash"/>
          </a:ln>
        </p:spPr>
        <p:txBody>
          <a:bodyPr wrap="square" rtlCol="0">
            <a:spAutoFit/>
          </a:bodyPr>
          <a:lstStyle/>
          <a:p>
            <a:r>
              <a:rPr lang="fr-FR" sz="1050" b="1" dirty="0"/>
              <a:t>OVERAL DURATION FOR EACH DELIVERABLE : </a:t>
            </a:r>
          </a:p>
          <a:p>
            <a:pPr marL="171450" indent="-171450">
              <a:buFont typeface="Encode Sans" pitchFamily="2" charset="0"/>
              <a:buChar char="-"/>
            </a:pPr>
            <a:r>
              <a:rPr lang="fr-FR" sz="1050" dirty="0"/>
              <a:t>1 WBT – 70 pages / 60’</a:t>
            </a:r>
          </a:p>
          <a:p>
            <a:pPr marL="171450" indent="-171450">
              <a:buFont typeface="Encode Sans" pitchFamily="2" charset="0"/>
              <a:buChar char="-"/>
            </a:pPr>
            <a:r>
              <a:rPr lang="fr-FR" sz="1050" dirty="0"/>
              <a:t>IBT Event  – 7h </a:t>
            </a:r>
          </a:p>
          <a:p>
            <a:pPr marL="171450" indent="-171450">
              <a:buFont typeface="Encode Sans" pitchFamily="2" charset="0"/>
              <a:buChar char="-"/>
            </a:pPr>
            <a:r>
              <a:rPr lang="fr-FR" sz="1050" dirty="0"/>
              <a:t>1 VCT – 90’</a:t>
            </a:r>
          </a:p>
          <a:p>
            <a:pPr marL="171450" indent="-171450">
              <a:buFont typeface="Encode Sans" pitchFamily="2" charset="0"/>
              <a:buChar char="-"/>
            </a:pPr>
            <a:r>
              <a:rPr lang="fr-FR" sz="1050" dirty="0" err="1"/>
              <a:t>Handover</a:t>
            </a:r>
            <a:r>
              <a:rPr lang="fr-FR" sz="1050" dirty="0"/>
              <a:t> – 45 pages</a:t>
            </a:r>
          </a:p>
          <a:p>
            <a:pPr marL="171450" indent="-171450">
              <a:buFont typeface="Encode Sans" pitchFamily="2" charset="0"/>
              <a:buChar char="-"/>
            </a:pPr>
            <a:r>
              <a:rPr lang="fr-FR" sz="1050" dirty="0"/>
              <a:t>1 Quiz – 20 questions</a:t>
            </a:r>
          </a:p>
        </p:txBody>
      </p:sp>
      <p:sp>
        <p:nvSpPr>
          <p:cNvPr id="25" name="ZoneTexte 1">
            <a:extLst>
              <a:ext uri="{FF2B5EF4-FFF2-40B4-BE49-F238E27FC236}">
                <a16:creationId xmlns:a16="http://schemas.microsoft.com/office/drawing/2014/main" id="{316D2B3E-0C43-6E8C-22EA-5566EEF569A1}"/>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54BE2D60-3918-953A-6AC5-8565BEAAE4B1}"/>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TRAINING MODULES</a:t>
            </a:r>
          </a:p>
          <a:p>
            <a:r>
              <a:rPr lang="en-US" sz="3200" dirty="0"/>
              <a:t>Update of existing web-based trainings</a:t>
            </a:r>
            <a:endParaRPr lang="fr-FR" sz="3200" dirty="0"/>
          </a:p>
        </p:txBody>
      </p:sp>
      <p:grpSp>
        <p:nvGrpSpPr>
          <p:cNvPr id="2" name="Gruppo 1">
            <a:extLst>
              <a:ext uri="{FF2B5EF4-FFF2-40B4-BE49-F238E27FC236}">
                <a16:creationId xmlns:a16="http://schemas.microsoft.com/office/drawing/2014/main" id="{C2939196-669C-42C0-F09C-68E3DDFD337D}"/>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B8C2EF77-D91A-AF0E-5ECB-F0B02217613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A47E61D-CCE0-FE12-D9CE-F9818E864E30}"/>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D8989A8-6679-F4F4-A44C-1AD5F78BA56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E26BB1DB-8C1B-5E42-95AA-0D70D381853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680BE538-A6EC-4F92-9975-E00798C9D2AC}"/>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9FF98CA3-43CF-27AE-FAAB-FAA79CF2E20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48821BA1-181F-ECCF-B6F1-1CF269030C7F}"/>
              </a:ext>
            </a:extLst>
          </p:cNvPr>
          <p:cNvSpPr>
            <a:spLocks noGrp="1"/>
          </p:cNvSpPr>
          <p:nvPr>
            <p:ph type="sldNum" sz="quarter" idx="4"/>
          </p:nvPr>
        </p:nvSpPr>
        <p:spPr/>
        <p:txBody>
          <a:bodyPr/>
          <a:lstStyle/>
          <a:p>
            <a:fld id="{3E92977B-B4C2-4A0D-A293-AFEDFB8002E3}" type="slidenum">
              <a:rPr lang="en-US" smtClean="0"/>
              <a:pPr/>
              <a:t>11</a:t>
            </a:fld>
            <a:endParaRPr lang="en-US"/>
          </a:p>
        </p:txBody>
      </p:sp>
      <p:sp>
        <p:nvSpPr>
          <p:cNvPr id="6" name="CasellaDiTesto 5">
            <a:extLst>
              <a:ext uri="{FF2B5EF4-FFF2-40B4-BE49-F238E27FC236}">
                <a16:creationId xmlns:a16="http://schemas.microsoft.com/office/drawing/2014/main" id="{0DAF5D6C-1563-F846-F975-CE829CD92BC8}"/>
              </a:ext>
            </a:extLst>
          </p:cNvPr>
          <p:cNvSpPr txBox="1"/>
          <p:nvPr/>
        </p:nvSpPr>
        <p:spPr>
          <a:xfrm>
            <a:off x="626347" y="1521133"/>
            <a:ext cx="10880372" cy="5355312"/>
          </a:xfrm>
          <a:prstGeom prst="rect">
            <a:avLst/>
          </a:prstGeom>
          <a:noFill/>
        </p:spPr>
        <p:txBody>
          <a:bodyPr wrap="square">
            <a:spAutoFit/>
          </a:bodyPr>
          <a:lstStyle/>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scope of the update will involve revisions of the existing visuals and script. Any change to the script will </a:t>
            </a:r>
            <a:r>
              <a:rPr lang="en-US"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require a full re-recording of the voiceover (if present) to ensure consistency and coherence of the content.</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current product-related WBTs were originally developed at the time of each model launch. They must now be revised to reflect product evolution by removing information that is no longer relevant (e.g. launch-specific details) and by incorporating features and updates from subsequent model years.</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update may also involve a reorganization of the module structure. For example, content currently distributed across multiple modules for a single model may be streamlined into a smaller number of core modules, complemented by an additional module specifically dedicated to model year updates. Where appropriate, model year updates may also be directly integrated into the revised core modules.</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supplier is expected to independently review and analyze the existing training materials and the provided product information, proactively proposing improvements in line with Academy’s expectations. The approach should be highly autonomous, delivering turnkey solutions that go beyond a simple update of existing content. This includes proposing thoughtful enhancements to both content and instructional design, ensuring the training is effective, engaging, and aligned with best practices. </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Graphic elements must be coherent with the existing training materials, and aligned with the Maserati positioning as well as the brand look and feel valid at the time of the update. </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All updates must be carried out with a holistic view of the product-specific curricula, ensuring that the content remains current, consistent, and as future-proof as possible</a:t>
            </a:r>
          </a:p>
          <a:p>
            <a:pPr algn="just">
              <a:spcBef>
                <a:spcPts val="600"/>
              </a:spcBef>
              <a:spcAft>
                <a:spcPts val="1200"/>
              </a:spcAft>
              <a:buNone/>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498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380E87A1-DF34-C6DB-2775-74FB141BCFB8}"/>
            </a:ext>
          </a:extLst>
        </p:cNvPr>
        <p:cNvGrpSpPr/>
        <p:nvPr/>
      </p:nvGrpSpPr>
      <p:grpSpPr>
        <a:xfrm>
          <a:off x="0" y="0"/>
          <a:ext cx="0" cy="0"/>
          <a:chOff x="0" y="0"/>
          <a:chExt cx="0" cy="0"/>
        </a:xfrm>
      </p:grpSpPr>
      <p:sp>
        <p:nvSpPr>
          <p:cNvPr id="25" name="ZoneTexte 1">
            <a:extLst>
              <a:ext uri="{FF2B5EF4-FFF2-40B4-BE49-F238E27FC236}">
                <a16:creationId xmlns:a16="http://schemas.microsoft.com/office/drawing/2014/main" id="{113FB0AA-7465-0739-B0BB-3367293A0C2D}"/>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37F0B473-4550-592A-8A37-C79935A1C947}"/>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TRAINING MODULES</a:t>
            </a:r>
          </a:p>
          <a:p>
            <a:r>
              <a:rPr lang="en-US" sz="3200" dirty="0"/>
              <a:t>Video teasers for Web-based training modules</a:t>
            </a:r>
            <a:endParaRPr lang="fr-FR" sz="3200" dirty="0"/>
          </a:p>
        </p:txBody>
      </p:sp>
      <p:grpSp>
        <p:nvGrpSpPr>
          <p:cNvPr id="2" name="Gruppo 1">
            <a:extLst>
              <a:ext uri="{FF2B5EF4-FFF2-40B4-BE49-F238E27FC236}">
                <a16:creationId xmlns:a16="http://schemas.microsoft.com/office/drawing/2014/main" id="{B45A21B1-F8DC-8CFB-03F5-CBDC4A2DF66C}"/>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3070B070-B266-51EC-90D3-5A455705D96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99C3E721-E5D0-8BF0-BE1D-729B99AC1BF2}"/>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20D6522E-B6C1-7FF6-022C-CE09BD46741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A113FA2A-F5B1-E79A-6391-D8D6EEF150B6}"/>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49FE7936-3EB9-2FE1-8648-C7E5FF05ADD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18EA9FDB-C7FA-3B29-2793-A0E1ADF8D8E9}"/>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E634986D-CDEC-1B0B-555B-AC31848FE48F}"/>
              </a:ext>
            </a:extLst>
          </p:cNvPr>
          <p:cNvSpPr>
            <a:spLocks noGrp="1"/>
          </p:cNvSpPr>
          <p:nvPr>
            <p:ph type="sldNum" sz="quarter" idx="4"/>
          </p:nvPr>
        </p:nvSpPr>
        <p:spPr/>
        <p:txBody>
          <a:bodyPr/>
          <a:lstStyle/>
          <a:p>
            <a:fld id="{3E92977B-B4C2-4A0D-A293-AFEDFB8002E3}" type="slidenum">
              <a:rPr lang="en-US" smtClean="0"/>
              <a:pPr/>
              <a:t>12</a:t>
            </a:fld>
            <a:endParaRPr lang="en-US"/>
          </a:p>
        </p:txBody>
      </p:sp>
      <p:sp>
        <p:nvSpPr>
          <p:cNvPr id="6" name="CasellaDiTesto 5">
            <a:extLst>
              <a:ext uri="{FF2B5EF4-FFF2-40B4-BE49-F238E27FC236}">
                <a16:creationId xmlns:a16="http://schemas.microsoft.com/office/drawing/2014/main" id="{B9F2DBC2-140A-3653-DD59-B3819F49E8E2}"/>
              </a:ext>
            </a:extLst>
          </p:cNvPr>
          <p:cNvSpPr txBox="1"/>
          <p:nvPr/>
        </p:nvSpPr>
        <p:spPr>
          <a:xfrm>
            <a:off x="626347" y="1521133"/>
            <a:ext cx="10880372" cy="3416320"/>
          </a:xfrm>
          <a:prstGeom prst="rect">
            <a:avLst/>
          </a:prstGeom>
          <a:noFill/>
        </p:spPr>
        <p:txBody>
          <a:bodyPr wrap="square">
            <a:spAutoFit/>
          </a:bodyPr>
          <a:lstStyle/>
          <a:p>
            <a:pPr algn="just">
              <a:spcBef>
                <a:spcPts val="600"/>
              </a:spcBef>
              <a:spcAft>
                <a:spcPts val="1200"/>
              </a:spcAft>
              <a:buNone/>
            </a:pPr>
            <a:r>
              <a:rPr lang="en-US" dirty="0">
                <a:latin typeface="Arial" panose="020B0604020202020204" pitchFamily="34" charset="0"/>
                <a:ea typeface="Times New Roman" panose="02020603050405020304" pitchFamily="18" charset="0"/>
                <a:cs typeface="Times New Roman" panose="02020603050405020304" pitchFamily="18" charset="0"/>
              </a:rPr>
              <a:t>C</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reation of a video teaser for each new and updated WBT, with the following characteristics:</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The purpose of the teaser video is to make people enthusiast about the web module (presenting the web-module in a captivating way).  </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Video duration indicatively no more than 20 seconds</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Intended for publication on the LMS web portal and linked in the course invitations.</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The video should be edited using screenshots and/or captures from the web modules or other existing Maserati photo and video assets (no dedicated video shooting activity is required).</a:t>
            </a: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The video should be mono language (English) and contain as little as possible written or spoken text.</a:t>
            </a:r>
          </a:p>
          <a:p>
            <a:pPr algn="just">
              <a:spcBef>
                <a:spcPts val="600"/>
              </a:spcBef>
              <a:spcAft>
                <a:spcPts val="1200"/>
              </a:spcAft>
              <a:buNone/>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6904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6A59312D-BCA7-AD86-0976-39E899B9CB14}"/>
            </a:ext>
          </a:extLst>
        </p:cNvPr>
        <p:cNvGrpSpPr/>
        <p:nvPr/>
      </p:nvGrpSpPr>
      <p:grpSpPr>
        <a:xfrm>
          <a:off x="0" y="0"/>
          <a:ext cx="0" cy="0"/>
          <a:chOff x="0" y="0"/>
          <a:chExt cx="0" cy="0"/>
        </a:xfrm>
      </p:grpSpPr>
      <p:sp>
        <p:nvSpPr>
          <p:cNvPr id="25" name="ZoneTexte 1">
            <a:extLst>
              <a:ext uri="{FF2B5EF4-FFF2-40B4-BE49-F238E27FC236}">
                <a16:creationId xmlns:a16="http://schemas.microsoft.com/office/drawing/2014/main" id="{FAF9E071-FAEB-3B41-A6CE-FB71ADFA630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3F519FC4-AE21-FB63-772B-65ECE43D9546}"/>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3200" dirty="0"/>
              <a:t>NEW </a:t>
            </a:r>
            <a:r>
              <a:rPr lang="it-IT" sz="3200" dirty="0" err="1"/>
              <a:t>WBTs</a:t>
            </a:r>
            <a:r>
              <a:rPr lang="it-IT" sz="3200" dirty="0"/>
              <a:t> TIMING</a:t>
            </a:r>
            <a:endParaRPr lang="fr-FR" sz="3200" dirty="0"/>
          </a:p>
        </p:txBody>
      </p:sp>
      <p:grpSp>
        <p:nvGrpSpPr>
          <p:cNvPr id="2" name="Gruppo 1">
            <a:extLst>
              <a:ext uri="{FF2B5EF4-FFF2-40B4-BE49-F238E27FC236}">
                <a16:creationId xmlns:a16="http://schemas.microsoft.com/office/drawing/2014/main" id="{3AA8C05F-1149-B263-5000-573CC3221E95}"/>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C24AE377-277D-09E3-C49D-5F9AAAFC3AFE}"/>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7AFA6AFF-E937-D7E1-99F2-966569440D83}"/>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069062BA-9E60-CDE1-C4F7-52D2FCD2DA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D5CB675B-7BB2-9797-FFC1-FC985D0897F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7730BD6-4565-F3F7-17D4-DFF19D2893B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CE811F08-42A9-8CF1-B7A4-12A074056DFC}"/>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044DA48A-8CB1-519F-EA3C-BBF6BEA94A82}"/>
              </a:ext>
            </a:extLst>
          </p:cNvPr>
          <p:cNvSpPr>
            <a:spLocks noGrp="1"/>
          </p:cNvSpPr>
          <p:nvPr>
            <p:ph type="sldNum" sz="quarter" idx="4"/>
          </p:nvPr>
        </p:nvSpPr>
        <p:spPr/>
        <p:txBody>
          <a:bodyPr/>
          <a:lstStyle/>
          <a:p>
            <a:fld id="{3E92977B-B4C2-4A0D-A293-AFEDFB8002E3}" type="slidenum">
              <a:rPr lang="en-US" smtClean="0"/>
              <a:pPr/>
              <a:t>13</a:t>
            </a:fld>
            <a:endParaRPr lang="en-US"/>
          </a:p>
        </p:txBody>
      </p:sp>
      <p:graphicFrame>
        <p:nvGraphicFramePr>
          <p:cNvPr id="3" name="Tabella 2">
            <a:extLst>
              <a:ext uri="{FF2B5EF4-FFF2-40B4-BE49-F238E27FC236}">
                <a16:creationId xmlns:a16="http://schemas.microsoft.com/office/drawing/2014/main" id="{79F04E35-B8A6-9C39-485B-C9D206EA1CC0}"/>
              </a:ext>
            </a:extLst>
          </p:cNvPr>
          <p:cNvGraphicFramePr>
            <a:graphicFrameLocks noGrp="1"/>
          </p:cNvGraphicFramePr>
          <p:nvPr>
            <p:extLst>
              <p:ext uri="{D42A27DB-BD31-4B8C-83A1-F6EECF244321}">
                <p14:modId xmlns:p14="http://schemas.microsoft.com/office/powerpoint/2010/main" val="3995913529"/>
              </p:ext>
            </p:extLst>
          </p:nvPr>
        </p:nvGraphicFramePr>
        <p:xfrm>
          <a:off x="1271464" y="1333294"/>
          <a:ext cx="10225136" cy="4351337"/>
        </p:xfrm>
        <a:graphic>
          <a:graphicData uri="http://schemas.openxmlformats.org/drawingml/2006/table">
            <a:tbl>
              <a:tblPr firstRow="1" firstCol="1" bandRow="1">
                <a:tableStyleId>{5C22544A-7EE6-4342-B048-85BDC9FD1C3A}</a:tableStyleId>
              </a:tblPr>
              <a:tblGrid>
                <a:gridCol w="3430343">
                  <a:extLst>
                    <a:ext uri="{9D8B030D-6E8A-4147-A177-3AD203B41FA5}">
                      <a16:colId xmlns:a16="http://schemas.microsoft.com/office/drawing/2014/main" val="1255525259"/>
                    </a:ext>
                  </a:extLst>
                </a:gridCol>
                <a:gridCol w="1257792">
                  <a:extLst>
                    <a:ext uri="{9D8B030D-6E8A-4147-A177-3AD203B41FA5}">
                      <a16:colId xmlns:a16="http://schemas.microsoft.com/office/drawing/2014/main" val="2983571458"/>
                    </a:ext>
                  </a:extLst>
                </a:gridCol>
                <a:gridCol w="2116349">
                  <a:extLst>
                    <a:ext uri="{9D8B030D-6E8A-4147-A177-3AD203B41FA5}">
                      <a16:colId xmlns:a16="http://schemas.microsoft.com/office/drawing/2014/main" val="675915040"/>
                    </a:ext>
                  </a:extLst>
                </a:gridCol>
                <a:gridCol w="1163797">
                  <a:extLst>
                    <a:ext uri="{9D8B030D-6E8A-4147-A177-3AD203B41FA5}">
                      <a16:colId xmlns:a16="http://schemas.microsoft.com/office/drawing/2014/main" val="1548205770"/>
                    </a:ext>
                  </a:extLst>
                </a:gridCol>
                <a:gridCol w="2256855">
                  <a:extLst>
                    <a:ext uri="{9D8B030D-6E8A-4147-A177-3AD203B41FA5}">
                      <a16:colId xmlns:a16="http://schemas.microsoft.com/office/drawing/2014/main" val="3941296971"/>
                    </a:ext>
                  </a:extLst>
                </a:gridCol>
              </a:tblGrid>
              <a:tr h="297776">
                <a:tc>
                  <a:txBody>
                    <a:bodyPr/>
                    <a:lstStyle/>
                    <a:p>
                      <a:pPr algn="l">
                        <a:lnSpc>
                          <a:spcPct val="100000"/>
                        </a:lnSpc>
                        <a:spcBef>
                          <a:spcPts val="0"/>
                        </a:spcBef>
                        <a:spcAft>
                          <a:spcPts val="0"/>
                        </a:spcAft>
                        <a:buNone/>
                      </a:pPr>
                      <a:r>
                        <a:rPr lang="en-US" sz="700" dirty="0">
                          <a:solidFill>
                            <a:schemeClr val="tx1"/>
                          </a:solidFill>
                          <a:effectLst/>
                        </a:rPr>
                        <a:t>WBT Title</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dirty="0">
                          <a:solidFill>
                            <a:schemeClr val="tx1"/>
                          </a:solidFill>
                          <a:effectLst/>
                        </a:rPr>
                        <a:t>New/Update</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Topics (TBD)</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EN-US Localization required</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English master module ETA</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0316696"/>
                  </a:ext>
                </a:extLst>
              </a:tr>
              <a:tr h="496294">
                <a:tc>
                  <a:txBody>
                    <a:bodyPr/>
                    <a:lstStyle/>
                    <a:p>
                      <a:pPr algn="l">
                        <a:lnSpc>
                          <a:spcPct val="100000"/>
                        </a:lnSpc>
                        <a:spcBef>
                          <a:spcPts val="0"/>
                        </a:spcBef>
                        <a:spcAft>
                          <a:spcPts val="0"/>
                        </a:spcAft>
                        <a:buNone/>
                      </a:pPr>
                      <a:r>
                        <a:rPr lang="en-US" sz="700" dirty="0" err="1">
                          <a:solidFill>
                            <a:schemeClr val="tx1"/>
                          </a:solidFill>
                          <a:effectLst/>
                        </a:rPr>
                        <a:t>Grecale</a:t>
                      </a:r>
                      <a:r>
                        <a:rPr lang="en-US" sz="700" dirty="0">
                          <a:solidFill>
                            <a:schemeClr val="tx1"/>
                          </a:solidFill>
                          <a:effectLst/>
                        </a:rPr>
                        <a:t> MY27</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New</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Product updates</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Competitors</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More TBD</a:t>
                      </a:r>
                      <a:endParaRPr lang="it-IT" sz="70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YES</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Week 27 2026 29-6 /5-7</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9488397"/>
                  </a:ext>
                </a:extLst>
              </a:tr>
              <a:tr h="496294">
                <a:tc>
                  <a:txBody>
                    <a:bodyPr/>
                    <a:lstStyle/>
                    <a:p>
                      <a:pPr algn="l">
                        <a:lnSpc>
                          <a:spcPct val="100000"/>
                        </a:lnSpc>
                        <a:spcBef>
                          <a:spcPts val="0"/>
                        </a:spcBef>
                        <a:spcAft>
                          <a:spcPts val="0"/>
                        </a:spcAft>
                        <a:buNone/>
                      </a:pPr>
                      <a:r>
                        <a:rPr lang="en-US" sz="700" dirty="0" err="1">
                          <a:solidFill>
                            <a:schemeClr val="tx1"/>
                          </a:solidFill>
                          <a:effectLst/>
                        </a:rPr>
                        <a:t>GranTurismo</a:t>
                      </a:r>
                      <a:r>
                        <a:rPr lang="en-US" sz="700" dirty="0">
                          <a:solidFill>
                            <a:schemeClr val="tx1"/>
                          </a:solidFill>
                          <a:effectLst/>
                        </a:rPr>
                        <a:t> &amp; </a:t>
                      </a:r>
                      <a:r>
                        <a:rPr lang="en-US" sz="700" dirty="0" err="1">
                          <a:solidFill>
                            <a:schemeClr val="tx1"/>
                          </a:solidFill>
                          <a:effectLst/>
                        </a:rPr>
                        <a:t>GranCabrio</a:t>
                      </a:r>
                      <a:r>
                        <a:rPr lang="en-US" sz="700" dirty="0">
                          <a:solidFill>
                            <a:schemeClr val="tx1"/>
                          </a:solidFill>
                          <a:effectLst/>
                        </a:rPr>
                        <a:t> MY27</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New</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Product updates</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Competitors</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More TBD</a:t>
                      </a:r>
                      <a:endParaRPr lang="it-IT" sz="70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YES</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Week 27 2026 29-6 /5-7</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9352016"/>
                  </a:ext>
                </a:extLst>
              </a:tr>
              <a:tr h="595552">
                <a:tc>
                  <a:txBody>
                    <a:bodyPr/>
                    <a:lstStyle/>
                    <a:p>
                      <a:pPr algn="l">
                        <a:lnSpc>
                          <a:spcPct val="100000"/>
                        </a:lnSpc>
                        <a:spcBef>
                          <a:spcPts val="0"/>
                        </a:spcBef>
                        <a:spcAft>
                          <a:spcPts val="0"/>
                        </a:spcAft>
                        <a:buNone/>
                      </a:pPr>
                      <a:r>
                        <a:rPr lang="en-US" sz="700" dirty="0">
                          <a:solidFill>
                            <a:schemeClr val="tx1"/>
                          </a:solidFill>
                          <a:effectLst/>
                        </a:rPr>
                        <a:t>Italian terms &amp; culture</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dirty="0">
                          <a:solidFill>
                            <a:schemeClr val="tx1"/>
                          </a:solidFill>
                          <a:effectLst/>
                        </a:rPr>
                        <a:t>New</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Vocabulary</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Maserati Positioning</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More TBD</a:t>
                      </a:r>
                      <a:endParaRPr lang="it-IT" sz="70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NO</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Q4 2026 ott-dic</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77228"/>
                  </a:ext>
                </a:extLst>
              </a:tr>
              <a:tr h="595552">
                <a:tc>
                  <a:txBody>
                    <a:bodyPr/>
                    <a:lstStyle/>
                    <a:p>
                      <a:pPr algn="l">
                        <a:lnSpc>
                          <a:spcPct val="100000"/>
                        </a:lnSpc>
                        <a:spcBef>
                          <a:spcPts val="0"/>
                        </a:spcBef>
                        <a:spcAft>
                          <a:spcPts val="0"/>
                        </a:spcAft>
                        <a:buNone/>
                      </a:pPr>
                      <a:r>
                        <a:rPr lang="en-US" sz="700">
                          <a:solidFill>
                            <a:schemeClr val="tx1"/>
                          </a:solidFill>
                          <a:effectLst/>
                        </a:rPr>
                        <a:t>Modena &amp; the Motorvalley</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dirty="0">
                          <a:solidFill>
                            <a:schemeClr val="tx1"/>
                          </a:solidFill>
                          <a:effectLst/>
                        </a:rPr>
                        <a:t>New</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700" dirty="0">
                          <a:solidFill>
                            <a:schemeClr val="tx1"/>
                          </a:solidFill>
                          <a:effectLst/>
                        </a:rPr>
                        <a:t>Maserati Positioning</a:t>
                      </a:r>
                      <a:endParaRPr lang="it-IT" sz="70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dirty="0">
                          <a:solidFill>
                            <a:schemeClr val="tx1"/>
                          </a:solidFill>
                          <a:effectLst/>
                        </a:rPr>
                        <a:t>Heritage</a:t>
                      </a:r>
                      <a:endParaRPr lang="it-IT" sz="70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dirty="0">
                          <a:solidFill>
                            <a:schemeClr val="tx1"/>
                          </a:solidFill>
                          <a:effectLst/>
                        </a:rPr>
                        <a:t>More TBD</a:t>
                      </a:r>
                      <a:endParaRPr lang="it-IT" sz="700" dirty="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NO</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Q3 2026 lug -sett</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565563"/>
                  </a:ext>
                </a:extLst>
              </a:tr>
              <a:tr h="595552">
                <a:tc>
                  <a:txBody>
                    <a:bodyPr/>
                    <a:lstStyle/>
                    <a:p>
                      <a:pPr algn="l">
                        <a:lnSpc>
                          <a:spcPct val="100000"/>
                        </a:lnSpc>
                        <a:spcBef>
                          <a:spcPts val="0"/>
                        </a:spcBef>
                        <a:spcAft>
                          <a:spcPts val="0"/>
                        </a:spcAft>
                        <a:buNone/>
                      </a:pPr>
                      <a:r>
                        <a:rPr lang="en-US" sz="700">
                          <a:solidFill>
                            <a:schemeClr val="tx1"/>
                          </a:solidFill>
                          <a:effectLst/>
                        </a:rPr>
                        <a:t>Maserati DNA and Brand Values</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New</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700" dirty="0">
                          <a:solidFill>
                            <a:schemeClr val="tx1"/>
                          </a:solidFill>
                          <a:effectLst/>
                        </a:rPr>
                        <a:t>Brand Vision, Mission, Values</a:t>
                      </a:r>
                      <a:endParaRPr lang="it-IT" sz="70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dirty="0">
                          <a:solidFill>
                            <a:schemeClr val="tx1"/>
                          </a:solidFill>
                          <a:effectLst/>
                        </a:rPr>
                        <a:t>Positioning</a:t>
                      </a:r>
                      <a:endParaRPr lang="it-IT" sz="70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dirty="0">
                          <a:solidFill>
                            <a:schemeClr val="tx1"/>
                          </a:solidFill>
                          <a:effectLst/>
                        </a:rPr>
                        <a:t>More TBD </a:t>
                      </a:r>
                      <a:endParaRPr lang="it-IT" sz="700" dirty="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dirty="0">
                          <a:solidFill>
                            <a:schemeClr val="tx1"/>
                          </a:solidFill>
                          <a:effectLst/>
                        </a:rPr>
                        <a:t>NO</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Week 27 2026 29-6 /5-7</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255117"/>
                  </a:ext>
                </a:extLst>
              </a:tr>
              <a:tr h="893329">
                <a:tc>
                  <a:txBody>
                    <a:bodyPr/>
                    <a:lstStyle/>
                    <a:p>
                      <a:pPr algn="l">
                        <a:lnSpc>
                          <a:spcPct val="100000"/>
                        </a:lnSpc>
                        <a:spcBef>
                          <a:spcPts val="0"/>
                        </a:spcBef>
                        <a:spcAft>
                          <a:spcPts val="0"/>
                        </a:spcAft>
                        <a:buNone/>
                      </a:pPr>
                      <a:r>
                        <a:rPr lang="en-US" sz="700">
                          <a:solidFill>
                            <a:schemeClr val="tx1"/>
                          </a:solidFill>
                          <a:effectLst/>
                        </a:rPr>
                        <a:t>Aftersales Customer Journey, Module 1, 2</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New</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Customer Journey </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CX Guidelines</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Aftersales processes </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More TBD</a:t>
                      </a:r>
                      <a:endParaRPr lang="it-IT" sz="70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dirty="0">
                          <a:solidFill>
                            <a:schemeClr val="tx1"/>
                          </a:solidFill>
                          <a:effectLst/>
                        </a:rPr>
                        <a:t>YES</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dirty="0">
                          <a:solidFill>
                            <a:schemeClr val="tx1"/>
                          </a:solidFill>
                          <a:effectLst/>
                        </a:rPr>
                        <a:t>Q3 2026 lug -sett</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183316"/>
                  </a:ext>
                </a:extLst>
              </a:tr>
              <a:tr h="380988">
                <a:tc>
                  <a:txBody>
                    <a:bodyPr/>
                    <a:lstStyle/>
                    <a:p>
                      <a:pPr algn="l">
                        <a:lnSpc>
                          <a:spcPct val="100000"/>
                        </a:lnSpc>
                        <a:spcBef>
                          <a:spcPts val="0"/>
                        </a:spcBef>
                        <a:spcAft>
                          <a:spcPts val="0"/>
                        </a:spcAft>
                        <a:buNone/>
                      </a:pPr>
                      <a:r>
                        <a:rPr lang="en-US" sz="700">
                          <a:solidFill>
                            <a:schemeClr val="tx1"/>
                          </a:solidFill>
                          <a:effectLst/>
                        </a:rPr>
                        <a:t>Maserati Customer Satisfaction Vision</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New</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CS Strategy</a:t>
                      </a:r>
                      <a:endParaRPr lang="it-IT" sz="70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700">
                          <a:solidFill>
                            <a:schemeClr val="tx1"/>
                          </a:solidFill>
                          <a:effectLst/>
                        </a:rPr>
                        <a:t>More TBD</a:t>
                      </a:r>
                      <a:endParaRPr lang="it-IT" sz="70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a:solidFill>
                            <a:schemeClr val="tx1"/>
                          </a:solidFill>
                          <a:effectLst/>
                        </a:rPr>
                        <a:t>YES</a:t>
                      </a:r>
                      <a:endParaRPr lang="it-IT" sz="7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700" dirty="0">
                          <a:solidFill>
                            <a:schemeClr val="tx1"/>
                          </a:solidFill>
                          <a:effectLst/>
                        </a:rPr>
                        <a:t>Week 30 2026</a:t>
                      </a:r>
                      <a:endParaRPr lang="it-IT"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115756"/>
                  </a:ext>
                </a:extLst>
              </a:tr>
            </a:tbl>
          </a:graphicData>
        </a:graphic>
      </p:graphicFrame>
      <p:sp>
        <p:nvSpPr>
          <p:cNvPr id="7" name="CasellaDiTesto 6">
            <a:extLst>
              <a:ext uri="{FF2B5EF4-FFF2-40B4-BE49-F238E27FC236}">
                <a16:creationId xmlns:a16="http://schemas.microsoft.com/office/drawing/2014/main" id="{FCC2337E-88C1-EE3D-6402-F18AD0A04798}"/>
              </a:ext>
            </a:extLst>
          </p:cNvPr>
          <p:cNvSpPr txBox="1"/>
          <p:nvPr/>
        </p:nvSpPr>
        <p:spPr>
          <a:xfrm>
            <a:off x="1049891" y="5710465"/>
            <a:ext cx="10092217" cy="1107996"/>
          </a:xfrm>
          <a:prstGeom prst="rect">
            <a:avLst/>
          </a:prstGeom>
          <a:noFill/>
        </p:spPr>
        <p:txBody>
          <a:bodyPr wrap="square">
            <a:spAutoFit/>
          </a:bodyPr>
          <a:lstStyle/>
          <a:p>
            <a:pPr marR="12700" algn="just">
              <a:spcBef>
                <a:spcPts val="600"/>
              </a:spcBef>
              <a:spcAft>
                <a:spcPts val="600"/>
              </a:spcAft>
              <a:buNone/>
            </a:pPr>
            <a:r>
              <a:rPr lang="en-GB" sz="1400" kern="1400" dirty="0">
                <a:effectLst/>
                <a:latin typeface="Arial" panose="020B0604020202020204" pitchFamily="34" charset="0"/>
                <a:ea typeface="Times New Roman" panose="02020603050405020304" pitchFamily="18" charset="0"/>
                <a:cs typeface="Arial" panose="020B0604020202020204" pitchFamily="34" charset="0"/>
              </a:rPr>
              <a:t>The detailed timing of various milestones and output is to be agreed and coordinated between Maserati and the Supplier at the start of the project and updated as needed during its rollout.</a:t>
            </a:r>
          </a:p>
          <a:p>
            <a:pPr marR="12700" algn="just">
              <a:spcBef>
                <a:spcPts val="600"/>
              </a:spcBef>
              <a:spcAft>
                <a:spcPts val="600"/>
              </a:spcAft>
              <a:buNone/>
            </a:pPr>
            <a:r>
              <a:rPr lang="en-GB" dirty="0" err="1"/>
              <a:t>Koiné</a:t>
            </a:r>
            <a:r>
              <a:rPr lang="en-GB" dirty="0"/>
              <a:t> </a:t>
            </a:r>
            <a:r>
              <a:rPr lang="en-GB" dirty="0" err="1"/>
              <a:t>wil</a:t>
            </a:r>
            <a:r>
              <a:rPr lang="en-GB" dirty="0"/>
              <a:t> provide detailed Gantt plannings for the various projects and frequent alignments with Academy regarding the timing and the work progress.</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8821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1745457-305E-75A9-E59D-85D1AB6C5873}"/>
            </a:ext>
          </a:extLst>
        </p:cNvPr>
        <p:cNvGrpSpPr/>
        <p:nvPr/>
      </p:nvGrpSpPr>
      <p:grpSpPr>
        <a:xfrm>
          <a:off x="0" y="0"/>
          <a:ext cx="0" cy="0"/>
          <a:chOff x="0" y="0"/>
          <a:chExt cx="0" cy="0"/>
        </a:xfrm>
      </p:grpSpPr>
      <p:sp>
        <p:nvSpPr>
          <p:cNvPr id="25" name="ZoneTexte 1">
            <a:extLst>
              <a:ext uri="{FF2B5EF4-FFF2-40B4-BE49-F238E27FC236}">
                <a16:creationId xmlns:a16="http://schemas.microsoft.com/office/drawing/2014/main" id="{D4055E2E-3759-A865-5E28-90E434F2A82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30895E1C-9339-3D77-9E07-16ED6031094B}"/>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3200" dirty="0" err="1"/>
              <a:t>WBTs</a:t>
            </a:r>
            <a:r>
              <a:rPr lang="it-IT" sz="3200" dirty="0"/>
              <a:t> </a:t>
            </a:r>
            <a:r>
              <a:rPr lang="it-IT" sz="3200" dirty="0" err="1"/>
              <a:t>updating</a:t>
            </a:r>
            <a:r>
              <a:rPr lang="it-IT" sz="3200" dirty="0"/>
              <a:t> TIMING</a:t>
            </a:r>
            <a:endParaRPr lang="fr-FR" sz="3200" dirty="0"/>
          </a:p>
        </p:txBody>
      </p:sp>
      <p:grpSp>
        <p:nvGrpSpPr>
          <p:cNvPr id="2" name="Gruppo 1">
            <a:extLst>
              <a:ext uri="{FF2B5EF4-FFF2-40B4-BE49-F238E27FC236}">
                <a16:creationId xmlns:a16="http://schemas.microsoft.com/office/drawing/2014/main" id="{5C9C287B-9A2E-B041-F5E8-B48013D76DDF}"/>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F6313611-8F83-8458-8167-32A08DDB727B}"/>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428CF06-8A14-69C6-1CB3-69E0FDEB91CF}"/>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11E52C45-0D0A-B4AF-2E7B-FBBE33493AF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0F02C1F9-2509-4D9C-C74C-71551B64F0F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A13FC2D-813B-54D5-A2BE-5EE0A31BA420}"/>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8A6C1F8D-F969-C10A-AB2C-C9E5CB0DBC9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9EAFEB4F-DD08-7905-50FB-8D57745B26DE}"/>
              </a:ext>
            </a:extLst>
          </p:cNvPr>
          <p:cNvSpPr>
            <a:spLocks noGrp="1"/>
          </p:cNvSpPr>
          <p:nvPr>
            <p:ph type="sldNum" sz="quarter" idx="4"/>
          </p:nvPr>
        </p:nvSpPr>
        <p:spPr/>
        <p:txBody>
          <a:bodyPr/>
          <a:lstStyle/>
          <a:p>
            <a:fld id="{3E92977B-B4C2-4A0D-A293-AFEDFB8002E3}" type="slidenum">
              <a:rPr lang="en-US" smtClean="0"/>
              <a:pPr/>
              <a:t>14</a:t>
            </a:fld>
            <a:endParaRPr lang="en-US"/>
          </a:p>
        </p:txBody>
      </p:sp>
      <p:graphicFrame>
        <p:nvGraphicFramePr>
          <p:cNvPr id="5" name="Tabella 4">
            <a:extLst>
              <a:ext uri="{FF2B5EF4-FFF2-40B4-BE49-F238E27FC236}">
                <a16:creationId xmlns:a16="http://schemas.microsoft.com/office/drawing/2014/main" id="{7346A142-DA85-753E-1B8E-1FE553A01129}"/>
              </a:ext>
            </a:extLst>
          </p:cNvPr>
          <p:cNvGraphicFramePr>
            <a:graphicFrameLocks noGrp="1"/>
          </p:cNvGraphicFramePr>
          <p:nvPr>
            <p:extLst>
              <p:ext uri="{D42A27DB-BD31-4B8C-83A1-F6EECF244321}">
                <p14:modId xmlns:p14="http://schemas.microsoft.com/office/powerpoint/2010/main" val="1354702548"/>
              </p:ext>
            </p:extLst>
          </p:nvPr>
        </p:nvGraphicFramePr>
        <p:xfrm>
          <a:off x="1171242" y="1700808"/>
          <a:ext cx="9217024" cy="2963232"/>
        </p:xfrm>
        <a:graphic>
          <a:graphicData uri="http://schemas.openxmlformats.org/drawingml/2006/table">
            <a:tbl>
              <a:tblPr firstRow="1" firstCol="1" bandRow="1">
                <a:tableStyleId>{5C22544A-7EE6-4342-B048-85BDC9FD1C3A}</a:tableStyleId>
              </a:tblPr>
              <a:tblGrid>
                <a:gridCol w="3092140">
                  <a:extLst>
                    <a:ext uri="{9D8B030D-6E8A-4147-A177-3AD203B41FA5}">
                      <a16:colId xmlns:a16="http://schemas.microsoft.com/office/drawing/2014/main" val="500781517"/>
                    </a:ext>
                  </a:extLst>
                </a:gridCol>
                <a:gridCol w="1133785">
                  <a:extLst>
                    <a:ext uri="{9D8B030D-6E8A-4147-A177-3AD203B41FA5}">
                      <a16:colId xmlns:a16="http://schemas.microsoft.com/office/drawing/2014/main" val="54410870"/>
                    </a:ext>
                  </a:extLst>
                </a:gridCol>
                <a:gridCol w="1907693">
                  <a:extLst>
                    <a:ext uri="{9D8B030D-6E8A-4147-A177-3AD203B41FA5}">
                      <a16:colId xmlns:a16="http://schemas.microsoft.com/office/drawing/2014/main" val="1895710307"/>
                    </a:ext>
                  </a:extLst>
                </a:gridCol>
                <a:gridCol w="1049057">
                  <a:extLst>
                    <a:ext uri="{9D8B030D-6E8A-4147-A177-3AD203B41FA5}">
                      <a16:colId xmlns:a16="http://schemas.microsoft.com/office/drawing/2014/main" val="424470499"/>
                    </a:ext>
                  </a:extLst>
                </a:gridCol>
                <a:gridCol w="2034349">
                  <a:extLst>
                    <a:ext uri="{9D8B030D-6E8A-4147-A177-3AD203B41FA5}">
                      <a16:colId xmlns:a16="http://schemas.microsoft.com/office/drawing/2014/main" val="3377832520"/>
                    </a:ext>
                  </a:extLst>
                </a:gridCol>
              </a:tblGrid>
              <a:tr h="62165">
                <a:tc>
                  <a:txBody>
                    <a:bodyPr/>
                    <a:lstStyle/>
                    <a:p>
                      <a:pPr algn="l">
                        <a:spcBef>
                          <a:spcPts val="600"/>
                        </a:spcBef>
                        <a:spcAft>
                          <a:spcPts val="600"/>
                        </a:spcAft>
                        <a:buNone/>
                      </a:pPr>
                      <a:r>
                        <a:rPr lang="en-US" sz="1000">
                          <a:solidFill>
                            <a:schemeClr val="tx1"/>
                          </a:solidFill>
                          <a:effectLst/>
                        </a:rPr>
                        <a:t>Maserati History &amp; Heritage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NO</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Q1 2027 gen mar</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580787"/>
                  </a:ext>
                </a:extLst>
              </a:tr>
              <a:tr h="190500">
                <a:tc>
                  <a:txBody>
                    <a:bodyPr/>
                    <a:lstStyle/>
                    <a:p>
                      <a:pPr algn="l">
                        <a:spcBef>
                          <a:spcPts val="600"/>
                        </a:spcBef>
                        <a:spcAft>
                          <a:spcPts val="600"/>
                        </a:spcAft>
                        <a:buNone/>
                      </a:pPr>
                      <a:r>
                        <a:rPr lang="en-US" sz="1000">
                          <a:solidFill>
                            <a:schemeClr val="tx1"/>
                          </a:solidFill>
                          <a:effectLst/>
                        </a:rPr>
                        <a:t>Introduction to e-Mobility, Module 1,2</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Q3 2026 lug -sett </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936472"/>
                  </a:ext>
                </a:extLst>
              </a:tr>
              <a:tr h="190500">
                <a:tc>
                  <a:txBody>
                    <a:bodyPr/>
                    <a:lstStyle/>
                    <a:p>
                      <a:pPr algn="l">
                        <a:spcBef>
                          <a:spcPts val="600"/>
                        </a:spcBef>
                        <a:spcAft>
                          <a:spcPts val="600"/>
                        </a:spcAft>
                        <a:buNone/>
                      </a:pPr>
                      <a:r>
                        <a:rPr lang="en-US" sz="1000">
                          <a:solidFill>
                            <a:schemeClr val="tx1"/>
                          </a:solidFill>
                          <a:effectLst/>
                        </a:rPr>
                        <a:t>See annexesE-Mobility Services &amp; Charging Solutions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Q1 2027 gen mar</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7818581"/>
                  </a:ext>
                </a:extLst>
              </a:tr>
              <a:tr h="245745">
                <a:tc>
                  <a:txBody>
                    <a:bodyPr/>
                    <a:lstStyle/>
                    <a:p>
                      <a:pPr algn="l">
                        <a:spcBef>
                          <a:spcPts val="600"/>
                        </a:spcBef>
                        <a:spcAft>
                          <a:spcPts val="600"/>
                        </a:spcAft>
                        <a:buNone/>
                      </a:pPr>
                      <a:r>
                        <a:rPr lang="it-IT" sz="1000">
                          <a:solidFill>
                            <a:schemeClr val="tx1"/>
                          </a:solidFill>
                          <a:effectLst/>
                        </a:rPr>
                        <a:t>Maserati Connect</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Q2 2027 gen mar</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659278"/>
                  </a:ext>
                </a:extLst>
              </a:tr>
              <a:tr h="188595">
                <a:tc>
                  <a:txBody>
                    <a:bodyPr/>
                    <a:lstStyle/>
                    <a:p>
                      <a:pPr algn="l">
                        <a:spcBef>
                          <a:spcPts val="600"/>
                        </a:spcBef>
                        <a:spcAft>
                          <a:spcPts val="600"/>
                        </a:spcAft>
                        <a:buNone/>
                      </a:pPr>
                      <a:r>
                        <a:rPr lang="it-IT" sz="1000">
                          <a:solidFill>
                            <a:schemeClr val="tx1"/>
                          </a:solidFill>
                          <a:effectLst/>
                        </a:rPr>
                        <a:t>Grecale Product Training, Module 1, 2, 3</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Q3 2026 lug -sett</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569321"/>
                  </a:ext>
                </a:extLst>
              </a:tr>
              <a:tr h="188595">
                <a:tc>
                  <a:txBody>
                    <a:bodyPr/>
                    <a:lstStyle/>
                    <a:p>
                      <a:pPr algn="l">
                        <a:spcBef>
                          <a:spcPts val="600"/>
                        </a:spcBef>
                        <a:spcAft>
                          <a:spcPts val="600"/>
                        </a:spcAft>
                        <a:buNone/>
                      </a:pPr>
                      <a:r>
                        <a:rPr lang="it-IT" sz="1000">
                          <a:solidFill>
                            <a:schemeClr val="tx1"/>
                          </a:solidFill>
                          <a:effectLst/>
                        </a:rPr>
                        <a:t>Grecale Folgore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Q1 2027 gen mar</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060839"/>
                  </a:ext>
                </a:extLst>
              </a:tr>
              <a:tr h="36195">
                <a:tc>
                  <a:txBody>
                    <a:bodyPr/>
                    <a:lstStyle/>
                    <a:p>
                      <a:pPr algn="l">
                        <a:spcBef>
                          <a:spcPts val="600"/>
                        </a:spcBef>
                        <a:spcAft>
                          <a:spcPts val="600"/>
                        </a:spcAft>
                        <a:buNone/>
                      </a:pPr>
                      <a:r>
                        <a:rPr lang="it-IT" sz="1000">
                          <a:solidFill>
                            <a:schemeClr val="tx1"/>
                          </a:solidFill>
                          <a:effectLst/>
                        </a:rPr>
                        <a:t>Maserati Approved – Sales Approach</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Q2 2027 apr mag</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895733"/>
                  </a:ext>
                </a:extLst>
              </a:tr>
              <a:tr h="36195">
                <a:tc>
                  <a:txBody>
                    <a:bodyPr/>
                    <a:lstStyle/>
                    <a:p>
                      <a:pPr algn="l">
                        <a:spcBef>
                          <a:spcPts val="600"/>
                        </a:spcBef>
                        <a:spcAft>
                          <a:spcPts val="600"/>
                        </a:spcAft>
                        <a:buNone/>
                      </a:pPr>
                      <a:r>
                        <a:rPr lang="en-US" sz="1000" dirty="0">
                          <a:solidFill>
                            <a:schemeClr val="tx1"/>
                          </a:solidFill>
                          <a:effectLst/>
                        </a:rPr>
                        <a:t>Maserati Approved – How to Manage and Activate a Certified Pre-Owned Vehicle</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Q2 2027 apr mag</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3856920"/>
                  </a:ext>
                </a:extLst>
              </a:tr>
              <a:tr h="36195">
                <a:tc>
                  <a:txBody>
                    <a:bodyPr/>
                    <a:lstStyle/>
                    <a:p>
                      <a:pPr algn="l">
                        <a:spcBef>
                          <a:spcPts val="600"/>
                        </a:spcBef>
                        <a:spcAft>
                          <a:spcPts val="600"/>
                        </a:spcAft>
                        <a:buNone/>
                      </a:pPr>
                      <a:r>
                        <a:rPr lang="en-US" sz="1000">
                          <a:solidFill>
                            <a:schemeClr val="tx1"/>
                          </a:solidFill>
                          <a:effectLst/>
                        </a:rPr>
                        <a:t>MC20 Product training, Module 1,2</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Q3 2026 lug -sett</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406711"/>
                  </a:ext>
                </a:extLst>
              </a:tr>
              <a:tr h="36195">
                <a:tc>
                  <a:txBody>
                    <a:bodyPr/>
                    <a:lstStyle/>
                    <a:p>
                      <a:pPr algn="l">
                        <a:spcBef>
                          <a:spcPts val="600"/>
                        </a:spcBef>
                        <a:spcAft>
                          <a:spcPts val="600"/>
                        </a:spcAft>
                        <a:buNone/>
                      </a:pPr>
                      <a:r>
                        <a:rPr lang="en-US" sz="1000" dirty="0" err="1">
                          <a:solidFill>
                            <a:schemeClr val="tx1"/>
                          </a:solidFill>
                          <a:effectLst/>
                        </a:rPr>
                        <a:t>GranTurismo</a:t>
                      </a:r>
                      <a:r>
                        <a:rPr lang="en-US" sz="1000" dirty="0">
                          <a:solidFill>
                            <a:schemeClr val="tx1"/>
                          </a:solidFill>
                          <a:effectLst/>
                        </a:rPr>
                        <a:t> &amp; </a:t>
                      </a:r>
                      <a:r>
                        <a:rPr lang="en-US" sz="1000" dirty="0" err="1">
                          <a:solidFill>
                            <a:schemeClr val="tx1"/>
                          </a:solidFill>
                          <a:effectLst/>
                        </a:rPr>
                        <a:t>GranTurismo</a:t>
                      </a:r>
                      <a:r>
                        <a:rPr lang="en-US" sz="1000" dirty="0">
                          <a:solidFill>
                            <a:schemeClr val="tx1"/>
                          </a:solidFill>
                          <a:effectLst/>
                        </a:rPr>
                        <a:t> Folgore, online product training module 1</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it-IT"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it-IT" sz="1000">
                          <a:solidFill>
                            <a:schemeClr val="tx1"/>
                          </a:solidFill>
                          <a:effectLst/>
                        </a:rPr>
                        <a:t>Q4 2026 </a:t>
                      </a:r>
                      <a:r>
                        <a:rPr lang="en-US" sz="1000">
                          <a:solidFill>
                            <a:schemeClr val="tx1"/>
                          </a:solidFill>
                          <a:effectLst/>
                        </a:rPr>
                        <a:t>ott-dic</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260500"/>
                  </a:ext>
                </a:extLst>
              </a:tr>
              <a:tr h="36195">
                <a:tc>
                  <a:txBody>
                    <a:bodyPr/>
                    <a:lstStyle/>
                    <a:p>
                      <a:pPr algn="l">
                        <a:spcBef>
                          <a:spcPts val="600"/>
                        </a:spcBef>
                        <a:spcAft>
                          <a:spcPts val="600"/>
                        </a:spcAft>
                        <a:buNone/>
                      </a:pPr>
                      <a:r>
                        <a:rPr lang="en-US" sz="1000">
                          <a:solidFill>
                            <a:schemeClr val="tx1"/>
                          </a:solidFill>
                          <a:effectLst/>
                        </a:rPr>
                        <a:t>GranTurismo online product training,module 2,3</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Q4 2026 ott-dic</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6102897"/>
                  </a:ext>
                </a:extLst>
              </a:tr>
              <a:tr h="36195">
                <a:tc>
                  <a:txBody>
                    <a:bodyPr/>
                    <a:lstStyle/>
                    <a:p>
                      <a:pPr algn="l">
                        <a:spcBef>
                          <a:spcPts val="600"/>
                        </a:spcBef>
                        <a:spcAft>
                          <a:spcPts val="600"/>
                        </a:spcAft>
                        <a:buNone/>
                      </a:pPr>
                      <a:r>
                        <a:rPr lang="en-US" sz="1000">
                          <a:solidFill>
                            <a:schemeClr val="tx1"/>
                          </a:solidFill>
                          <a:effectLst/>
                        </a:rPr>
                        <a:t>GranCabrio online product training</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Q4 2026 ott-dic</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154586"/>
                  </a:ext>
                </a:extLst>
              </a:tr>
              <a:tr h="36195">
                <a:tc>
                  <a:txBody>
                    <a:bodyPr/>
                    <a:lstStyle/>
                    <a:p>
                      <a:pPr algn="l">
                        <a:spcBef>
                          <a:spcPts val="600"/>
                        </a:spcBef>
                        <a:spcAft>
                          <a:spcPts val="600"/>
                        </a:spcAft>
                        <a:buNone/>
                      </a:pPr>
                      <a:r>
                        <a:rPr lang="en-US" sz="1000">
                          <a:solidFill>
                            <a:schemeClr val="tx1"/>
                          </a:solidFill>
                          <a:effectLst/>
                        </a:rPr>
                        <a:t>Fuoriserie, Module 1,2</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r>
                        <a:rPr lang="en-US" sz="1000">
                          <a:solidFill>
                            <a:schemeClr val="tx1"/>
                          </a:solidFill>
                          <a:effectLst/>
                        </a:rPr>
                        <a:t>See annexes</a:t>
                      </a: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Q4 2026 </a:t>
                      </a:r>
                      <a:r>
                        <a:rPr lang="en-US" sz="1000" dirty="0" err="1">
                          <a:solidFill>
                            <a:schemeClr val="tx1"/>
                          </a:solidFill>
                          <a:effectLst/>
                        </a:rPr>
                        <a:t>ott-dic</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087626"/>
                  </a:ext>
                </a:extLst>
              </a:tr>
            </a:tbl>
          </a:graphicData>
        </a:graphic>
      </p:graphicFrame>
      <p:sp>
        <p:nvSpPr>
          <p:cNvPr id="8" name="CasellaDiTesto 7">
            <a:extLst>
              <a:ext uri="{FF2B5EF4-FFF2-40B4-BE49-F238E27FC236}">
                <a16:creationId xmlns:a16="http://schemas.microsoft.com/office/drawing/2014/main" id="{DD79A01D-1720-F1B6-3490-D7C41A7E86A5}"/>
              </a:ext>
            </a:extLst>
          </p:cNvPr>
          <p:cNvSpPr txBox="1"/>
          <p:nvPr/>
        </p:nvSpPr>
        <p:spPr>
          <a:xfrm>
            <a:off x="1049891" y="5164842"/>
            <a:ext cx="10092217" cy="1107996"/>
          </a:xfrm>
          <a:prstGeom prst="rect">
            <a:avLst/>
          </a:prstGeom>
          <a:noFill/>
        </p:spPr>
        <p:txBody>
          <a:bodyPr wrap="square">
            <a:spAutoFit/>
          </a:bodyPr>
          <a:lstStyle/>
          <a:p>
            <a:pPr marR="12700" algn="just">
              <a:spcBef>
                <a:spcPts val="600"/>
              </a:spcBef>
              <a:spcAft>
                <a:spcPts val="600"/>
              </a:spcAft>
              <a:buNone/>
            </a:pPr>
            <a:r>
              <a:rPr lang="en-GB" sz="1400" kern="1400" dirty="0">
                <a:effectLst/>
                <a:latin typeface="Arial" panose="020B0604020202020204" pitchFamily="34" charset="0"/>
                <a:ea typeface="Times New Roman" panose="02020603050405020304" pitchFamily="18" charset="0"/>
                <a:cs typeface="Arial" panose="020B0604020202020204" pitchFamily="34" charset="0"/>
              </a:rPr>
              <a:t>The detailed timing of various milestones and output is to be agreed and coordinated between Maserati and the Supplier at the start of the project and updated as needed during its rollout.</a:t>
            </a:r>
          </a:p>
          <a:p>
            <a:pPr marR="12700" algn="just">
              <a:spcBef>
                <a:spcPts val="600"/>
              </a:spcBef>
              <a:spcAft>
                <a:spcPts val="600"/>
              </a:spcAft>
              <a:buNone/>
            </a:pPr>
            <a:r>
              <a:rPr lang="en-GB" dirty="0" err="1"/>
              <a:t>Koiné</a:t>
            </a:r>
            <a:r>
              <a:rPr lang="en-GB" dirty="0"/>
              <a:t> </a:t>
            </a:r>
            <a:r>
              <a:rPr lang="en-GB" dirty="0" err="1"/>
              <a:t>wil</a:t>
            </a:r>
            <a:r>
              <a:rPr lang="en-GB" dirty="0"/>
              <a:t> provide detailed Gantt plannings for the various projects and frequent alignments with Academy regarding the timing and the work progress.</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0955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6C8D623-85E1-1EC3-7CD1-C0FC84B984D6}"/>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75000"/>
                    </a14:imgEffect>
                  </a14:imgLayer>
                </a14:imgProps>
              </a:ext>
              <a:ext uri="{28A0092B-C50C-407E-A947-70E740481C1C}">
                <a14:useLocalDpi xmlns:a14="http://schemas.microsoft.com/office/drawing/2010/main" val="0"/>
              </a:ext>
            </a:extLst>
          </a:blip>
          <a:srcRect b="13541"/>
          <a:stretch/>
        </p:blipFill>
        <p:spPr>
          <a:xfrm>
            <a:off x="6170" y="44624"/>
            <a:ext cx="12192000" cy="6858000"/>
          </a:xfrm>
          <a:prstGeom prst="rect">
            <a:avLst/>
          </a:prstGeom>
        </p:spPr>
      </p:pic>
      <p:sp>
        <p:nvSpPr>
          <p:cNvPr id="12" name="Rettangolo 11">
            <a:extLst>
              <a:ext uri="{FF2B5EF4-FFF2-40B4-BE49-F238E27FC236}">
                <a16:creationId xmlns:a16="http://schemas.microsoft.com/office/drawing/2014/main" id="{A468C44B-471B-2EAE-D893-20BC944FB6E2}"/>
              </a:ext>
            </a:extLst>
          </p:cNvPr>
          <p:cNvSpPr/>
          <p:nvPr/>
        </p:nvSpPr>
        <p:spPr>
          <a:xfrm>
            <a:off x="3143672" y="2873940"/>
            <a:ext cx="6696744" cy="792000"/>
          </a:xfrm>
          <a:prstGeom prst="rect">
            <a:avLst/>
          </a:prstGeom>
          <a:solidFill>
            <a:schemeClr val="bg1"/>
          </a:solidFill>
          <a:ln>
            <a:noFill/>
          </a:ln>
        </p:spPr>
        <p:txBody>
          <a:bodyPr spcFirstLastPara="1" wrap="square" lIns="91425" tIns="45700" rIns="91425" bIns="45700" anchor="t" anchorCtr="0">
            <a:noAutofit/>
          </a:bodyPr>
          <a:lstStyle/>
          <a:p>
            <a:pPr algn="ctr">
              <a:buSzPts val="4000"/>
            </a:pPr>
            <a:r>
              <a:rPr lang="en-US" sz="4800" dirty="0">
                <a:solidFill>
                  <a:schemeClr val="tx1"/>
                </a:solidFill>
                <a:latin typeface="DINEngschrift-Alternate" pitchFamily="2" charset="0"/>
                <a:cs typeface="Arial"/>
              </a:rPr>
              <a:t>THANK YOU FOR YOUR ATTENTION</a:t>
            </a:r>
          </a:p>
        </p:txBody>
      </p:sp>
      <p:sp>
        <p:nvSpPr>
          <p:cNvPr id="23" name="Rettangolo 22">
            <a:extLst>
              <a:ext uri="{FF2B5EF4-FFF2-40B4-BE49-F238E27FC236}">
                <a16:creationId xmlns:a16="http://schemas.microsoft.com/office/drawing/2014/main" id="{DD3C67E2-226C-45D3-228B-01B5FE3AB9DB}"/>
              </a:ext>
            </a:extLst>
          </p:cNvPr>
          <p:cNvSpPr/>
          <p:nvPr/>
        </p:nvSpPr>
        <p:spPr>
          <a:xfrm>
            <a:off x="374319" y="291354"/>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24" name="Gruppo 23">
            <a:extLst>
              <a:ext uri="{FF2B5EF4-FFF2-40B4-BE49-F238E27FC236}">
                <a16:creationId xmlns:a16="http://schemas.microsoft.com/office/drawing/2014/main" id="{7C09685D-0FAC-8141-E067-1BE018C3392A}"/>
              </a:ext>
            </a:extLst>
          </p:cNvPr>
          <p:cNvGrpSpPr/>
          <p:nvPr/>
        </p:nvGrpSpPr>
        <p:grpSpPr>
          <a:xfrm>
            <a:off x="407368" y="318615"/>
            <a:ext cx="233242" cy="233047"/>
            <a:chOff x="2349500" y="-200024"/>
            <a:chExt cx="8019956" cy="8013258"/>
          </a:xfrm>
          <a:solidFill>
            <a:schemeClr val="tx1"/>
          </a:solidFill>
        </p:grpSpPr>
        <p:sp>
          <p:nvSpPr>
            <p:cNvPr id="25" name="Rombo 24">
              <a:extLst>
                <a:ext uri="{FF2B5EF4-FFF2-40B4-BE49-F238E27FC236}">
                  <a16:creationId xmlns:a16="http://schemas.microsoft.com/office/drawing/2014/main" id="{9C90C772-93DB-2201-8EFD-70651108A4B3}"/>
                </a:ext>
              </a:extLst>
            </p:cNvPr>
            <p:cNvSpPr/>
            <p:nvPr/>
          </p:nvSpPr>
          <p:spPr>
            <a:xfrm flipH="1">
              <a:off x="6299176" y="1765319"/>
              <a:ext cx="2881567" cy="28815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BC053EFB-CE50-9DFC-8A23-C35220CB305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5C159A9-7802-8C07-98AC-AC62C6EA5D81}"/>
                </a:ext>
              </a:extLst>
            </p:cNvPr>
            <p:cNvSpPr/>
            <p:nvPr/>
          </p:nvSpPr>
          <p:spPr>
            <a:xfrm>
              <a:off x="2349500" y="-200024"/>
              <a:ext cx="1067743" cy="63660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666E82F8-FCE8-398D-3F12-E67D3432A61D}"/>
              </a:ext>
            </a:extLst>
          </p:cNvPr>
          <p:cNvSpPr>
            <a:spLocks noGrp="1"/>
          </p:cNvSpPr>
          <p:nvPr>
            <p:ph type="sldNum" sz="quarter" idx="12"/>
          </p:nvPr>
        </p:nvSpPr>
        <p:spPr/>
        <p:txBody>
          <a:bodyPr/>
          <a:lstStyle/>
          <a:p>
            <a:fld id="{A734F0E3-ACD5-468E-A4BB-716A4D3C9FBD}" type="slidenum">
              <a:rPr lang="fr-FR" smtClean="0"/>
              <a:t>15</a:t>
            </a:fld>
            <a:endParaRPr lang="fr-FR"/>
          </a:p>
        </p:txBody>
      </p:sp>
    </p:spTree>
    <p:custDataLst>
      <p:tags r:id="rId1"/>
    </p:custDataLst>
    <p:extLst>
      <p:ext uri="{BB962C8B-B14F-4D97-AF65-F5344CB8AC3E}">
        <p14:creationId xmlns:p14="http://schemas.microsoft.com/office/powerpoint/2010/main" val="259099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95">
          <a:extLst>
            <a:ext uri="{FF2B5EF4-FFF2-40B4-BE49-F238E27FC236}">
              <a16:creationId xmlns:a16="http://schemas.microsoft.com/office/drawing/2014/main" id="{8E5F4F9B-5BAD-26B2-962F-7DCB69392E28}"/>
            </a:ext>
          </a:extLst>
        </p:cNvPr>
        <p:cNvGrpSpPr/>
        <p:nvPr/>
      </p:nvGrpSpPr>
      <p:grpSpPr>
        <a:xfrm>
          <a:off x="0" y="0"/>
          <a:ext cx="0" cy="0"/>
          <a:chOff x="0" y="0"/>
          <a:chExt cx="0" cy="0"/>
        </a:xfrm>
      </p:grpSpPr>
      <p:sp>
        <p:nvSpPr>
          <p:cNvPr id="26" name="Espace réservé du texte 2">
            <a:extLst>
              <a:ext uri="{FF2B5EF4-FFF2-40B4-BE49-F238E27FC236}">
                <a16:creationId xmlns:a16="http://schemas.microsoft.com/office/drawing/2014/main" id="{CCDD8F89-2FBB-2B61-88A4-52437C9D83CD}"/>
              </a:ext>
            </a:extLst>
          </p:cNvPr>
          <p:cNvSpPr txBox="1">
            <a:spLocks/>
          </p:cNvSpPr>
          <p:nvPr/>
        </p:nvSpPr>
        <p:spPr>
          <a:xfrm>
            <a:off x="679214"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GLOBAL PROGRAM OFFICE MANAGEMENT ACTIVITY</a:t>
            </a:r>
          </a:p>
          <a:p>
            <a:r>
              <a:rPr lang="fr-FR" sz="3200" dirty="0"/>
              <a:t>– Ex F Brands - </a:t>
            </a:r>
            <a:r>
              <a:rPr lang="en-US" sz="3200" dirty="0"/>
              <a:t>Fixed costs</a:t>
            </a:r>
            <a:endParaRPr lang="fr-FR" sz="3200" dirty="0"/>
          </a:p>
        </p:txBody>
      </p:sp>
      <p:grpSp>
        <p:nvGrpSpPr>
          <p:cNvPr id="2" name="Gruppo 1">
            <a:extLst>
              <a:ext uri="{FF2B5EF4-FFF2-40B4-BE49-F238E27FC236}">
                <a16:creationId xmlns:a16="http://schemas.microsoft.com/office/drawing/2014/main" id="{4609B0B6-D2F6-9CD3-11F7-8760A425FA3D}"/>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0B4D954-1488-DC35-37D7-ADAF5D38C7FE}"/>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F4D41BE6-B4DE-896F-6579-590CF2D53316}"/>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37A97A4F-828B-1FBD-C243-C571CB8613C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80B3ADF-05BF-E8BD-0967-48120228957F}"/>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61CDB85F-D47E-95D2-5304-442D41179BC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F8DA41DD-6E17-B72B-FE01-A567734C2C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D9B2F614-5947-B21E-B3CD-5A1F272D1273}"/>
              </a:ext>
            </a:extLst>
          </p:cNvPr>
          <p:cNvSpPr>
            <a:spLocks noGrp="1"/>
          </p:cNvSpPr>
          <p:nvPr>
            <p:ph type="sldNum" sz="quarter" idx="4"/>
          </p:nvPr>
        </p:nvSpPr>
        <p:spPr/>
        <p:txBody>
          <a:bodyPr/>
          <a:lstStyle/>
          <a:p>
            <a:fld id="{3E92977B-B4C2-4A0D-A293-AFEDFB8002E3}" type="slidenum">
              <a:rPr lang="en-US" smtClean="0"/>
              <a:pPr/>
              <a:t>16</a:t>
            </a:fld>
            <a:endParaRPr lang="en-US"/>
          </a:p>
        </p:txBody>
      </p:sp>
      <p:sp>
        <p:nvSpPr>
          <p:cNvPr id="5" name="CasellaDiTesto 4">
            <a:extLst>
              <a:ext uri="{FF2B5EF4-FFF2-40B4-BE49-F238E27FC236}">
                <a16:creationId xmlns:a16="http://schemas.microsoft.com/office/drawing/2014/main" id="{5AF7E013-9001-A28F-2251-EFAF1F53C3E0}"/>
              </a:ext>
            </a:extLst>
          </p:cNvPr>
          <p:cNvSpPr txBox="1"/>
          <p:nvPr/>
        </p:nvSpPr>
        <p:spPr>
          <a:xfrm>
            <a:off x="7250410" y="2293509"/>
            <a:ext cx="4567270" cy="3108543"/>
          </a:xfrm>
          <a:prstGeom prst="rect">
            <a:avLst/>
          </a:prstGeom>
          <a:noFill/>
        </p:spPr>
        <p:txBody>
          <a:bodyPr wrap="square">
            <a:spAutoFit/>
          </a:bodyPr>
          <a:lstStyle/>
          <a:p>
            <a:r>
              <a:rPr lang="en-US" dirty="0">
                <a:latin typeface="Montserrat" pitchFamily="2" charset="0"/>
              </a:rPr>
              <a:t>We can grant you the maximum flexibility for the Global Program Office activity.</a:t>
            </a:r>
          </a:p>
          <a:p>
            <a:endParaRPr lang="en-US" dirty="0">
              <a:latin typeface="Montserrat" pitchFamily="2" charset="0"/>
            </a:endParaRPr>
          </a:p>
          <a:p>
            <a:r>
              <a:rPr lang="en-US" b="1" dirty="0">
                <a:latin typeface="Montserrat" pitchFamily="2" charset="0"/>
              </a:rPr>
              <a:t>Each activity can start when Stellantis decides </a:t>
            </a:r>
            <a:r>
              <a:rPr lang="en-US" dirty="0">
                <a:latin typeface="Montserrat" pitchFamily="2" charset="0"/>
              </a:rPr>
              <a:t>(from one and 2 years), </a:t>
            </a:r>
            <a:r>
              <a:rPr lang="en-US" b="1" dirty="0">
                <a:latin typeface="Montserrat" pitchFamily="2" charset="0"/>
              </a:rPr>
              <a:t>but we need to know the starting date and details at least 2 months in advance </a:t>
            </a:r>
            <a:r>
              <a:rPr lang="en-US" dirty="0">
                <a:latin typeface="Montserrat" pitchFamily="2" charset="0"/>
              </a:rPr>
              <a:t>as the resources involved must be trained by the previous person in charge.</a:t>
            </a:r>
          </a:p>
          <a:p>
            <a:r>
              <a:rPr lang="en-US" dirty="0">
                <a:latin typeface="Montserrat" pitchFamily="2" charset="0"/>
              </a:rPr>
              <a:t>The resource activity will be continuous from the starting day you choose to the end of the project.</a:t>
            </a:r>
          </a:p>
          <a:p>
            <a:endParaRPr lang="en-US" dirty="0">
              <a:latin typeface="Montserrat" pitchFamily="2" charset="0"/>
            </a:endParaRPr>
          </a:p>
          <a:p>
            <a:r>
              <a:rPr lang="en-US" dirty="0">
                <a:latin typeface="Montserrat" pitchFamily="2" charset="0"/>
              </a:rPr>
              <a:t>Global program office management activity quote is valid only for a </a:t>
            </a:r>
            <a:r>
              <a:rPr lang="en-US" b="1" dirty="0">
                <a:latin typeface="Montserrat" pitchFamily="2" charset="0"/>
              </a:rPr>
              <a:t>contract of three years</a:t>
            </a:r>
            <a:r>
              <a:rPr lang="en-US" dirty="0">
                <a:latin typeface="Montserrat" pitchFamily="2" charset="0"/>
              </a:rPr>
              <a:t>.</a:t>
            </a:r>
          </a:p>
          <a:p>
            <a:r>
              <a:rPr lang="en-US" dirty="0">
                <a:latin typeface="Montserrat" pitchFamily="2" charset="0"/>
              </a:rPr>
              <a:t>     </a:t>
            </a:r>
          </a:p>
        </p:txBody>
      </p:sp>
      <p:pic>
        <p:nvPicPr>
          <p:cNvPr id="13" name="Immagine 12">
            <a:extLst>
              <a:ext uri="{FF2B5EF4-FFF2-40B4-BE49-F238E27FC236}">
                <a16:creationId xmlns:a16="http://schemas.microsoft.com/office/drawing/2014/main" id="{819A35E9-777C-8CCB-5882-D7A60E3BD0B3}"/>
              </a:ext>
            </a:extLst>
          </p:cNvPr>
          <p:cNvPicPr>
            <a:picLocks noChangeAspect="1"/>
          </p:cNvPicPr>
          <p:nvPr/>
        </p:nvPicPr>
        <p:blipFill>
          <a:blip r:embed="rId4"/>
          <a:stretch>
            <a:fillRect/>
          </a:stretch>
        </p:blipFill>
        <p:spPr>
          <a:xfrm>
            <a:off x="494594" y="1500320"/>
            <a:ext cx="6249477" cy="2474541"/>
          </a:xfrm>
          <a:prstGeom prst="rect">
            <a:avLst/>
          </a:prstGeom>
        </p:spPr>
      </p:pic>
      <p:pic>
        <p:nvPicPr>
          <p:cNvPr id="18" name="Immagine 17">
            <a:extLst>
              <a:ext uri="{FF2B5EF4-FFF2-40B4-BE49-F238E27FC236}">
                <a16:creationId xmlns:a16="http://schemas.microsoft.com/office/drawing/2014/main" id="{EC75C5A7-4254-0E5B-E099-BA5E6352D7D2}"/>
              </a:ext>
            </a:extLst>
          </p:cNvPr>
          <p:cNvPicPr>
            <a:picLocks noChangeAspect="1"/>
          </p:cNvPicPr>
          <p:nvPr/>
        </p:nvPicPr>
        <p:blipFill>
          <a:blip r:embed="rId5"/>
          <a:stretch>
            <a:fillRect/>
          </a:stretch>
        </p:blipFill>
        <p:spPr>
          <a:xfrm>
            <a:off x="552567" y="4071744"/>
            <a:ext cx="6385708" cy="2031325"/>
          </a:xfrm>
          <a:prstGeom prst="rect">
            <a:avLst/>
          </a:prstGeom>
        </p:spPr>
      </p:pic>
    </p:spTree>
    <p:custDataLst>
      <p:tags r:id="rId1"/>
    </p:custDataLst>
    <p:extLst>
      <p:ext uri="{BB962C8B-B14F-4D97-AF65-F5344CB8AC3E}">
        <p14:creationId xmlns:p14="http://schemas.microsoft.com/office/powerpoint/2010/main" val="128104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asellaDiTesto 148">
            <a:extLst>
              <a:ext uri="{FF2B5EF4-FFF2-40B4-BE49-F238E27FC236}">
                <a16:creationId xmlns:a16="http://schemas.microsoft.com/office/drawing/2014/main" id="{37BCCFC5-D1BE-A841-A9C2-55AE9C54A21C}"/>
              </a:ext>
            </a:extLst>
          </p:cNvPr>
          <p:cNvSpPr txBox="1"/>
          <p:nvPr/>
        </p:nvSpPr>
        <p:spPr>
          <a:xfrm>
            <a:off x="2115281" y="3823300"/>
            <a:ext cx="3641280" cy="1261884"/>
          </a:xfrm>
          <a:prstGeom prst="rect">
            <a:avLst/>
          </a:prstGeom>
          <a:noFill/>
        </p:spPr>
        <p:txBody>
          <a:bodyPr wrap="square" lIns="0" rIns="0" rtlCol="0">
            <a:spAutoFit/>
          </a:bodyPr>
          <a:lstStyle>
            <a:defPPr marR="0" lvl="0" algn="l" rtl="0">
              <a:lnSpc>
                <a:spcPct val="100000"/>
              </a:lnSpc>
              <a:spcBef>
                <a:spcPts val="0"/>
              </a:spcBef>
              <a:spcAft>
                <a:spcPts val="0"/>
              </a:spcAft>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pPr>
            <a:r>
              <a:rPr lang="it-IT" sz="1400" b="1" dirty="0"/>
              <a:t>1</a:t>
            </a:r>
            <a:r>
              <a:rPr lang="it-IT" dirty="0"/>
              <a:t> SENIOR TRAINING SPECIALIST</a:t>
            </a:r>
          </a:p>
          <a:p>
            <a:pPr>
              <a:lnSpc>
                <a:spcPct val="100000"/>
              </a:lnSpc>
            </a:pPr>
            <a:r>
              <a:rPr lang="it-IT" sz="1200" b="1" dirty="0"/>
              <a:t>1</a:t>
            </a:r>
            <a:r>
              <a:rPr lang="it-IT" dirty="0"/>
              <a:t> SENIOR TRAINING SPECIALIST </a:t>
            </a:r>
            <a:r>
              <a:rPr lang="it-IT" dirty="0">
                <a:solidFill>
                  <a:srgbClr val="FF0000"/>
                </a:solidFill>
                <a:highlight>
                  <a:srgbClr val="FFFF00"/>
                </a:highlight>
              </a:rPr>
              <a:t>OPTION</a:t>
            </a:r>
          </a:p>
          <a:p>
            <a:pPr>
              <a:lnSpc>
                <a:spcPct val="100000"/>
              </a:lnSpc>
            </a:pPr>
            <a:endParaRPr lang="it-IT" dirty="0"/>
          </a:p>
          <a:p>
            <a:pPr>
              <a:lnSpc>
                <a:spcPct val="100000"/>
              </a:lnSpc>
            </a:pPr>
            <a:r>
              <a:rPr lang="it-IT" sz="1400" b="1" dirty="0"/>
              <a:t>1 </a:t>
            </a:r>
            <a:r>
              <a:rPr lang="it-IT" dirty="0"/>
              <a:t>JUNIOR TRAINING SPECIALISTS</a:t>
            </a:r>
          </a:p>
          <a:p>
            <a:pPr>
              <a:lnSpc>
                <a:spcPct val="100000"/>
              </a:lnSpc>
            </a:pPr>
            <a:r>
              <a:rPr lang="it-IT" sz="1100" b="1" dirty="0"/>
              <a:t>1</a:t>
            </a:r>
            <a:r>
              <a:rPr lang="it-IT" dirty="0"/>
              <a:t> JUNIOR TRAINING SPECIALIST </a:t>
            </a:r>
            <a:r>
              <a:rPr lang="it-IT" dirty="0">
                <a:solidFill>
                  <a:srgbClr val="FF0000"/>
                </a:solidFill>
                <a:highlight>
                  <a:srgbClr val="FFFF00"/>
                </a:highlight>
              </a:rPr>
              <a:t>OPTION</a:t>
            </a:r>
          </a:p>
          <a:p>
            <a:pPr>
              <a:lnSpc>
                <a:spcPct val="100000"/>
              </a:lnSpc>
            </a:pPr>
            <a:endParaRPr lang="en-US" dirty="0"/>
          </a:p>
        </p:txBody>
      </p:sp>
      <p:sp>
        <p:nvSpPr>
          <p:cNvPr id="5" name="Rettangolo 4">
            <a:extLst>
              <a:ext uri="{FF2B5EF4-FFF2-40B4-BE49-F238E27FC236}">
                <a16:creationId xmlns:a16="http://schemas.microsoft.com/office/drawing/2014/main" id="{04EC39B0-9765-F8A4-5866-5E1DF08A3C8C}"/>
              </a:ext>
            </a:extLst>
          </p:cNvPr>
          <p:cNvSpPr/>
          <p:nvPr/>
        </p:nvSpPr>
        <p:spPr>
          <a:xfrm>
            <a:off x="4630058" y="197949"/>
            <a:ext cx="2931886" cy="816692"/>
          </a:xfrm>
          <a:prstGeom prst="rect">
            <a:avLst/>
          </a:prstGeom>
          <a:noFill/>
          <a:ln>
            <a:noFill/>
          </a:ln>
          <a:effectLst>
            <a:outerShdw blurRad="228600" dist="88900" dir="5400000" sx="94000" sy="94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4800" dirty="0">
                <a:solidFill>
                  <a:schemeClr val="tx1"/>
                </a:solidFill>
                <a:latin typeface="DINEngschrift-Alternate" pitchFamily="2" charset="0"/>
              </a:rPr>
              <a:t>MEET</a:t>
            </a:r>
            <a:r>
              <a:rPr lang="it-IT" sz="4800" dirty="0">
                <a:solidFill>
                  <a:srgbClr val="F00480"/>
                </a:solidFill>
                <a:latin typeface="DINEngschrift-Alternate" pitchFamily="2" charset="0"/>
              </a:rPr>
              <a:t>THE</a:t>
            </a:r>
            <a:r>
              <a:rPr lang="it-IT" sz="4800" dirty="0">
                <a:solidFill>
                  <a:schemeClr val="tx1"/>
                </a:solidFill>
                <a:latin typeface="DINEngschrift-Alternate" pitchFamily="2" charset="0"/>
              </a:rPr>
              <a:t>TEAM</a:t>
            </a:r>
            <a:endParaRPr lang="en-US" sz="4800" dirty="0">
              <a:latin typeface="DINEngschrift-Alternate" pitchFamily="2" charset="0"/>
            </a:endParaRPr>
          </a:p>
        </p:txBody>
      </p:sp>
      <p:cxnSp>
        <p:nvCxnSpPr>
          <p:cNvPr id="90" name="Connettore diritto 89">
            <a:extLst>
              <a:ext uri="{FF2B5EF4-FFF2-40B4-BE49-F238E27FC236}">
                <a16:creationId xmlns:a16="http://schemas.microsoft.com/office/drawing/2014/main" id="{4167560E-CA4F-F563-33D7-B8FF0DB6B4FF}"/>
              </a:ext>
            </a:extLst>
          </p:cNvPr>
          <p:cNvCxnSpPr>
            <a:cxnSpLocks/>
            <a:stCxn id="165" idx="3"/>
          </p:cNvCxnSpPr>
          <p:nvPr/>
        </p:nvCxnSpPr>
        <p:spPr>
          <a:xfrm>
            <a:off x="397512" y="2453026"/>
            <a:ext cx="11534733" cy="36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18E37A49-6484-507C-8240-834AED40BE99}"/>
              </a:ext>
            </a:extLst>
          </p:cNvPr>
          <p:cNvCxnSpPr>
            <a:cxnSpLocks/>
          </p:cNvCxnSpPr>
          <p:nvPr/>
        </p:nvCxnSpPr>
        <p:spPr>
          <a:xfrm>
            <a:off x="533850" y="4948030"/>
            <a:ext cx="112009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4EDB1FE1-C6F7-C51D-0D1E-1A945A0E6739}"/>
              </a:ext>
            </a:extLst>
          </p:cNvPr>
          <p:cNvSpPr txBox="1"/>
          <p:nvPr/>
        </p:nvSpPr>
        <p:spPr>
          <a:xfrm>
            <a:off x="6188599" y="2886844"/>
            <a:ext cx="2139649" cy="518155"/>
          </a:xfrm>
          <a:prstGeom prst="rect">
            <a:avLst/>
          </a:prstGeom>
          <a:noFill/>
        </p:spPr>
        <p:txBody>
          <a:bodyPr wrap="square" lIns="0" rIns="0" rtlCol="0">
            <a:spAutoFit/>
          </a:bodyPr>
          <a:lstStyle/>
          <a:p>
            <a:pPr>
              <a:lnSpc>
                <a:spcPct val="120000"/>
              </a:lnSpc>
            </a:pP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GOVERNANCE ACCOUNT MANAGER</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93" name="Rombo 92">
            <a:extLst>
              <a:ext uri="{FF2B5EF4-FFF2-40B4-BE49-F238E27FC236}">
                <a16:creationId xmlns:a16="http://schemas.microsoft.com/office/drawing/2014/main" id="{10CBB842-5D78-1C07-E126-574D5F7BD35B}"/>
              </a:ext>
            </a:extLst>
          </p:cNvPr>
          <p:cNvSpPr/>
          <p:nvPr/>
        </p:nvSpPr>
        <p:spPr>
          <a:xfrm>
            <a:off x="5258578" y="2684109"/>
            <a:ext cx="932687" cy="932687"/>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94" name="Connettore 2 93">
            <a:extLst>
              <a:ext uri="{FF2B5EF4-FFF2-40B4-BE49-F238E27FC236}">
                <a16:creationId xmlns:a16="http://schemas.microsoft.com/office/drawing/2014/main" id="{E2E8C9DF-496B-3FF4-E288-2D898E764F4D}"/>
              </a:ext>
            </a:extLst>
          </p:cNvPr>
          <p:cNvCxnSpPr>
            <a:cxnSpLocks/>
            <a:stCxn id="93" idx="3"/>
            <a:endCxn id="92" idx="3"/>
          </p:cNvCxnSpPr>
          <p:nvPr/>
        </p:nvCxnSpPr>
        <p:spPr>
          <a:xfrm flipV="1">
            <a:off x="6191265" y="3145922"/>
            <a:ext cx="2136983" cy="4531"/>
          </a:xfrm>
          <a:prstGeom prst="straightConnector1">
            <a:avLst/>
          </a:prstGeom>
          <a:ln w="952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F418DB4A-A0BC-4189-7588-48908927B51C}"/>
              </a:ext>
            </a:extLst>
          </p:cNvPr>
          <p:cNvCxnSpPr>
            <a:cxnSpLocks/>
          </p:cNvCxnSpPr>
          <p:nvPr/>
        </p:nvCxnSpPr>
        <p:spPr>
          <a:xfrm flipH="1">
            <a:off x="5735959" y="3616796"/>
            <a:ext cx="1" cy="177631"/>
          </a:xfrm>
          <a:prstGeom prst="straightConnector1">
            <a:avLst/>
          </a:prstGeom>
          <a:ln>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96" name="Elemento grafico 95">
            <a:extLst>
              <a:ext uri="{FF2B5EF4-FFF2-40B4-BE49-F238E27FC236}">
                <a16:creationId xmlns:a16="http://schemas.microsoft.com/office/drawing/2014/main" id="{789BF769-D935-187A-F6E6-9D2269FC31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03177" y="2920676"/>
            <a:ext cx="437220" cy="464150"/>
          </a:xfrm>
          <a:prstGeom prst="rect">
            <a:avLst/>
          </a:prstGeom>
        </p:spPr>
      </p:pic>
      <p:grpSp>
        <p:nvGrpSpPr>
          <p:cNvPr id="98" name="Gruppo 97">
            <a:extLst>
              <a:ext uri="{FF2B5EF4-FFF2-40B4-BE49-F238E27FC236}">
                <a16:creationId xmlns:a16="http://schemas.microsoft.com/office/drawing/2014/main" id="{D2C31CF2-8277-2779-7E51-29431957B2C8}"/>
              </a:ext>
            </a:extLst>
          </p:cNvPr>
          <p:cNvGrpSpPr/>
          <p:nvPr/>
        </p:nvGrpSpPr>
        <p:grpSpPr>
          <a:xfrm>
            <a:off x="623392" y="5472932"/>
            <a:ext cx="1830057" cy="817151"/>
            <a:chOff x="562580" y="5552892"/>
            <a:chExt cx="1830057" cy="817151"/>
          </a:xfrm>
        </p:grpSpPr>
        <p:sp>
          <p:nvSpPr>
            <p:cNvPr id="119" name="Rombo 118">
              <a:extLst>
                <a:ext uri="{FF2B5EF4-FFF2-40B4-BE49-F238E27FC236}">
                  <a16:creationId xmlns:a16="http://schemas.microsoft.com/office/drawing/2014/main" id="{81350365-E06D-ECFB-8593-CA62D4FD9685}"/>
                </a:ext>
              </a:extLst>
            </p:cNvPr>
            <p:cNvSpPr/>
            <p:nvPr/>
          </p:nvSpPr>
          <p:spPr>
            <a:xfrm>
              <a:off x="562580"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20" name="Connettore 2 119">
              <a:extLst>
                <a:ext uri="{FF2B5EF4-FFF2-40B4-BE49-F238E27FC236}">
                  <a16:creationId xmlns:a16="http://schemas.microsoft.com/office/drawing/2014/main" id="{A21735DD-E4B6-0762-F89E-F915F36E3B58}"/>
                </a:ext>
              </a:extLst>
            </p:cNvPr>
            <p:cNvCxnSpPr/>
            <p:nvPr/>
          </p:nvCxnSpPr>
          <p:spPr>
            <a:xfrm>
              <a:off x="1379731"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21" name="CasellaDiTesto 120">
              <a:extLst>
                <a:ext uri="{FF2B5EF4-FFF2-40B4-BE49-F238E27FC236}">
                  <a16:creationId xmlns:a16="http://schemas.microsoft.com/office/drawing/2014/main" id="{CCD44B5B-5F3C-CD1B-B48E-E71537A770F7}"/>
                </a:ext>
              </a:extLst>
            </p:cNvPr>
            <p:cNvSpPr txBox="1"/>
            <p:nvPr/>
          </p:nvSpPr>
          <p:spPr>
            <a:xfrm>
              <a:off x="1379733" y="5632624"/>
              <a:ext cx="1012904" cy="677108"/>
            </a:xfrm>
            <a:prstGeom prst="rect">
              <a:avLst/>
            </a:prstGeom>
            <a:noFill/>
          </p:spPr>
          <p:txBody>
            <a:bodyPr wrap="square" lIns="0" rIns="0" rtlCol="0">
              <a:spAutoFit/>
            </a:bodyPr>
            <a:lstStyle/>
            <a:p>
              <a:pPr>
                <a:spcAft>
                  <a:spcPts val="6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OTHER</a:t>
              </a:r>
            </a:p>
            <a:p>
              <a:pPr>
                <a:spcAft>
                  <a:spcPts val="600"/>
                </a:spcAft>
              </a:pPr>
              <a:br>
                <a:rPr lang="it-IT" sz="1100" dirty="0">
                  <a:solidFill>
                    <a:srgbClr val="F00980"/>
                  </a:solidFill>
                  <a:latin typeface="Montserrat" pitchFamily="2" charset="0"/>
                  <a:ea typeface="Calibri" panose="020F0502020204030204" pitchFamily="34" charset="0"/>
                  <a:cs typeface="Calibri" panose="020F0502020204030204" pitchFamily="34" charset="0"/>
                </a:rPr>
              </a:br>
              <a:r>
                <a:rPr lang="it-IT" sz="1100" dirty="0">
                  <a:solidFill>
                    <a:srgbClr val="F00980"/>
                  </a:solidFill>
                  <a:latin typeface="Montserrat" pitchFamily="2" charset="0"/>
                  <a:ea typeface="Calibri" panose="020F0502020204030204" pitchFamily="34" charset="0"/>
                  <a:cs typeface="Calibri" panose="020F0502020204030204" pitchFamily="34" charset="0"/>
                </a:rPr>
                <a:t>AGENCIES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99" name="Gruppo 98">
            <a:extLst>
              <a:ext uri="{FF2B5EF4-FFF2-40B4-BE49-F238E27FC236}">
                <a16:creationId xmlns:a16="http://schemas.microsoft.com/office/drawing/2014/main" id="{8141188A-1C21-4D93-CF73-4952EE13DB33}"/>
              </a:ext>
            </a:extLst>
          </p:cNvPr>
          <p:cNvGrpSpPr/>
          <p:nvPr/>
        </p:nvGrpSpPr>
        <p:grpSpPr>
          <a:xfrm>
            <a:off x="2491941" y="5472932"/>
            <a:ext cx="1944388" cy="817151"/>
            <a:chOff x="2301501" y="5552892"/>
            <a:chExt cx="1944388" cy="817151"/>
          </a:xfrm>
        </p:grpSpPr>
        <p:sp>
          <p:nvSpPr>
            <p:cNvPr id="116" name="CasellaDiTesto 115">
              <a:extLst>
                <a:ext uri="{FF2B5EF4-FFF2-40B4-BE49-F238E27FC236}">
                  <a16:creationId xmlns:a16="http://schemas.microsoft.com/office/drawing/2014/main" id="{33D6C569-79AF-9567-AD12-F881EDE9EE37}"/>
                </a:ext>
              </a:extLst>
            </p:cNvPr>
            <p:cNvSpPr txBox="1"/>
            <p:nvPr/>
          </p:nvSpPr>
          <p:spPr>
            <a:xfrm>
              <a:off x="3044639" y="5669200"/>
              <a:ext cx="1201250" cy="279500"/>
            </a:xfrm>
            <a:prstGeom prst="rect">
              <a:avLst/>
            </a:prstGeom>
            <a:noFill/>
          </p:spPr>
          <p:txBody>
            <a:bodyPr wrap="square" lIns="0" rIns="0" rtlCol="0">
              <a:spAutoFit/>
            </a:bodyPr>
            <a:lstStyle/>
            <a:p>
              <a:pPr>
                <a:lnSpc>
                  <a:spcPct val="120000"/>
                </a:lnSpc>
              </a:pPr>
              <a:r>
                <a:rPr lang="it-IT" sz="1100" dirty="0">
                  <a:solidFill>
                    <a:srgbClr val="F00980"/>
                  </a:solidFill>
                  <a:latin typeface="Montserrat" pitchFamily="2" charset="0"/>
                  <a:ea typeface="Calibri" panose="020F0502020204030204" pitchFamily="34" charset="0"/>
                  <a:cs typeface="Calibri" panose="020F0502020204030204" pitchFamily="34" charset="0"/>
                </a:rPr>
                <a:t>COPYWRITERS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7" name="Rombo 116">
              <a:extLst>
                <a:ext uri="{FF2B5EF4-FFF2-40B4-BE49-F238E27FC236}">
                  <a16:creationId xmlns:a16="http://schemas.microsoft.com/office/drawing/2014/main" id="{916F747F-519C-1500-6C9D-9AEAB04E1C80}"/>
                </a:ext>
              </a:extLst>
            </p:cNvPr>
            <p:cNvSpPr/>
            <p:nvPr/>
          </p:nvSpPr>
          <p:spPr>
            <a:xfrm>
              <a:off x="2301501"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8" name="Connettore 2 117">
              <a:extLst>
                <a:ext uri="{FF2B5EF4-FFF2-40B4-BE49-F238E27FC236}">
                  <a16:creationId xmlns:a16="http://schemas.microsoft.com/office/drawing/2014/main" id="{6EA12C82-3114-5497-4C8B-8D888E17DE5F}"/>
                </a:ext>
              </a:extLst>
            </p:cNvPr>
            <p:cNvCxnSpPr>
              <a:cxnSpLocks/>
            </p:cNvCxnSpPr>
            <p:nvPr/>
          </p:nvCxnSpPr>
          <p:spPr>
            <a:xfrm>
              <a:off x="3118652" y="5962937"/>
              <a:ext cx="987819"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C1163816-3661-4AB3-2AF2-DEE13E0A227C}"/>
              </a:ext>
            </a:extLst>
          </p:cNvPr>
          <p:cNvGrpSpPr/>
          <p:nvPr/>
        </p:nvGrpSpPr>
        <p:grpSpPr>
          <a:xfrm>
            <a:off x="4459996" y="5472932"/>
            <a:ext cx="1844101" cy="817151"/>
            <a:chOff x="4092187" y="5552892"/>
            <a:chExt cx="1844101" cy="817151"/>
          </a:xfrm>
        </p:grpSpPr>
        <p:sp>
          <p:nvSpPr>
            <p:cNvPr id="113" name="CasellaDiTesto 112">
              <a:extLst>
                <a:ext uri="{FF2B5EF4-FFF2-40B4-BE49-F238E27FC236}">
                  <a16:creationId xmlns:a16="http://schemas.microsoft.com/office/drawing/2014/main" id="{19D7D2FC-B1C9-9A9E-52CB-4F85918F131F}"/>
                </a:ext>
              </a:extLst>
            </p:cNvPr>
            <p:cNvSpPr txBox="1"/>
            <p:nvPr/>
          </p:nvSpPr>
          <p:spPr>
            <a:xfrm>
              <a:off x="4909339" y="5669200"/>
              <a:ext cx="1026949" cy="584775"/>
            </a:xfrm>
            <a:prstGeom prst="rect">
              <a:avLst/>
            </a:prstGeom>
            <a:noFill/>
          </p:spPr>
          <p:txBody>
            <a:bodyPr wrap="square" lIns="0" rIns="0" rtlCol="0">
              <a:spAutoFit/>
            </a:bodyPr>
            <a:lstStyle/>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LEARNING</a:t>
              </a:r>
            </a:p>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4" name="Rombo 113">
              <a:extLst>
                <a:ext uri="{FF2B5EF4-FFF2-40B4-BE49-F238E27FC236}">
                  <a16:creationId xmlns:a16="http://schemas.microsoft.com/office/drawing/2014/main" id="{489F3F2B-7981-8A77-E43B-4937A671C592}"/>
                </a:ext>
              </a:extLst>
            </p:cNvPr>
            <p:cNvSpPr/>
            <p:nvPr/>
          </p:nvSpPr>
          <p:spPr>
            <a:xfrm>
              <a:off x="4092187"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5" name="Connettore 2 114">
              <a:extLst>
                <a:ext uri="{FF2B5EF4-FFF2-40B4-BE49-F238E27FC236}">
                  <a16:creationId xmlns:a16="http://schemas.microsoft.com/office/drawing/2014/main" id="{A3C8033D-5A39-DCB9-6D6D-907A5F1C9E32}"/>
                </a:ext>
              </a:extLst>
            </p:cNvPr>
            <p:cNvCxnSpPr/>
            <p:nvPr/>
          </p:nvCxnSpPr>
          <p:spPr>
            <a:xfrm>
              <a:off x="4909338"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529A6B5-2E56-A9C4-4C35-F74FDB498582}"/>
              </a:ext>
            </a:extLst>
          </p:cNvPr>
          <p:cNvGrpSpPr/>
          <p:nvPr/>
        </p:nvGrpSpPr>
        <p:grpSpPr>
          <a:xfrm>
            <a:off x="6328545" y="5472932"/>
            <a:ext cx="1783914" cy="817151"/>
            <a:chOff x="6156154" y="5552892"/>
            <a:chExt cx="1783914" cy="817151"/>
          </a:xfrm>
        </p:grpSpPr>
        <p:sp>
          <p:nvSpPr>
            <p:cNvPr id="110" name="Rombo 109">
              <a:extLst>
                <a:ext uri="{FF2B5EF4-FFF2-40B4-BE49-F238E27FC236}">
                  <a16:creationId xmlns:a16="http://schemas.microsoft.com/office/drawing/2014/main" id="{0F274DDF-F4F0-818A-1AE6-2A9C61229DC9}"/>
                </a:ext>
              </a:extLst>
            </p:cNvPr>
            <p:cNvSpPr/>
            <p:nvPr/>
          </p:nvSpPr>
          <p:spPr>
            <a:xfrm>
              <a:off x="6156154"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1" name="Connettore 2 110">
              <a:extLst>
                <a:ext uri="{FF2B5EF4-FFF2-40B4-BE49-F238E27FC236}">
                  <a16:creationId xmlns:a16="http://schemas.microsoft.com/office/drawing/2014/main" id="{E9554B51-302C-B03E-093D-2A21AA76DC95}"/>
                </a:ext>
              </a:extLst>
            </p:cNvPr>
            <p:cNvCxnSpPr/>
            <p:nvPr/>
          </p:nvCxnSpPr>
          <p:spPr>
            <a:xfrm>
              <a:off x="6973305"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CasellaDiTesto 111">
              <a:extLst>
                <a:ext uri="{FF2B5EF4-FFF2-40B4-BE49-F238E27FC236}">
                  <a16:creationId xmlns:a16="http://schemas.microsoft.com/office/drawing/2014/main" id="{5BC0A829-925A-D533-017E-9E3AB0A3889C}"/>
                </a:ext>
              </a:extLst>
            </p:cNvPr>
            <p:cNvSpPr txBox="1"/>
            <p:nvPr/>
          </p:nvSpPr>
          <p:spPr>
            <a:xfrm>
              <a:off x="6973306" y="5689296"/>
              <a:ext cx="966762"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VISUAL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2" name="Gruppo 101">
            <a:extLst>
              <a:ext uri="{FF2B5EF4-FFF2-40B4-BE49-F238E27FC236}">
                <a16:creationId xmlns:a16="http://schemas.microsoft.com/office/drawing/2014/main" id="{197E46D8-A205-97B0-C1E6-04E3602F41C8}"/>
              </a:ext>
            </a:extLst>
          </p:cNvPr>
          <p:cNvGrpSpPr/>
          <p:nvPr/>
        </p:nvGrpSpPr>
        <p:grpSpPr>
          <a:xfrm>
            <a:off x="8197094" y="5462054"/>
            <a:ext cx="1548971" cy="817151"/>
            <a:chOff x="8053763" y="5542014"/>
            <a:chExt cx="1548971" cy="817151"/>
          </a:xfrm>
        </p:grpSpPr>
        <p:sp>
          <p:nvSpPr>
            <p:cNvPr id="107" name="Rombo 106">
              <a:extLst>
                <a:ext uri="{FF2B5EF4-FFF2-40B4-BE49-F238E27FC236}">
                  <a16:creationId xmlns:a16="http://schemas.microsoft.com/office/drawing/2014/main" id="{3086E47E-82C5-9F55-705B-35C4E611DA18}"/>
                </a:ext>
              </a:extLst>
            </p:cNvPr>
            <p:cNvSpPr/>
            <p:nvPr/>
          </p:nvSpPr>
          <p:spPr>
            <a:xfrm>
              <a:off x="8053763" y="554201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8" name="Connettore 2 107">
              <a:extLst>
                <a:ext uri="{FF2B5EF4-FFF2-40B4-BE49-F238E27FC236}">
                  <a16:creationId xmlns:a16="http://schemas.microsoft.com/office/drawing/2014/main" id="{12E23D4B-B582-4D2D-D3AA-B7876BD40E9A}"/>
                </a:ext>
              </a:extLst>
            </p:cNvPr>
            <p:cNvCxnSpPr/>
            <p:nvPr/>
          </p:nvCxnSpPr>
          <p:spPr>
            <a:xfrm>
              <a:off x="8870914" y="5952059"/>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6570E7B2-F50D-2B8B-B534-64F930549FF0}"/>
                </a:ext>
              </a:extLst>
            </p:cNvPr>
            <p:cNvSpPr txBox="1"/>
            <p:nvPr/>
          </p:nvSpPr>
          <p:spPr>
            <a:xfrm>
              <a:off x="8870916" y="5680335"/>
              <a:ext cx="729956"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VIDEO</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MAKERS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3" name="Gruppo 102">
            <a:extLst>
              <a:ext uri="{FF2B5EF4-FFF2-40B4-BE49-F238E27FC236}">
                <a16:creationId xmlns:a16="http://schemas.microsoft.com/office/drawing/2014/main" id="{2C58EA00-DAAE-4D90-E531-C17FC8590ADF}"/>
              </a:ext>
            </a:extLst>
          </p:cNvPr>
          <p:cNvGrpSpPr/>
          <p:nvPr/>
        </p:nvGrpSpPr>
        <p:grpSpPr>
          <a:xfrm>
            <a:off x="10065644" y="5447984"/>
            <a:ext cx="2080139" cy="817151"/>
            <a:chOff x="9976102" y="5527944"/>
            <a:chExt cx="2080139" cy="817151"/>
          </a:xfrm>
        </p:grpSpPr>
        <p:sp>
          <p:nvSpPr>
            <p:cNvPr id="104" name="CasellaDiTesto 103">
              <a:extLst>
                <a:ext uri="{FF2B5EF4-FFF2-40B4-BE49-F238E27FC236}">
                  <a16:creationId xmlns:a16="http://schemas.microsoft.com/office/drawing/2014/main" id="{3513FDF1-AB54-EB14-DB86-93995B7187D2}"/>
                </a:ext>
              </a:extLst>
            </p:cNvPr>
            <p:cNvSpPr txBox="1"/>
            <p:nvPr/>
          </p:nvSpPr>
          <p:spPr>
            <a:xfrm>
              <a:off x="10793254" y="5669200"/>
              <a:ext cx="1262987"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INSTRUCTIONAL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05" name="Rombo 104">
              <a:extLst>
                <a:ext uri="{FF2B5EF4-FFF2-40B4-BE49-F238E27FC236}">
                  <a16:creationId xmlns:a16="http://schemas.microsoft.com/office/drawing/2014/main" id="{E0C394F6-6AD4-E4C6-5071-E7DF559E9BB8}"/>
                </a:ext>
              </a:extLst>
            </p:cNvPr>
            <p:cNvSpPr/>
            <p:nvPr/>
          </p:nvSpPr>
          <p:spPr>
            <a:xfrm>
              <a:off x="9976102" y="552794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6" name="Connettore 2 105">
              <a:extLst>
                <a:ext uri="{FF2B5EF4-FFF2-40B4-BE49-F238E27FC236}">
                  <a16:creationId xmlns:a16="http://schemas.microsoft.com/office/drawing/2014/main" id="{727AE3BC-8A91-0322-B2D4-D77066E3F61D}"/>
                </a:ext>
              </a:extLst>
            </p:cNvPr>
            <p:cNvCxnSpPr>
              <a:cxnSpLocks/>
            </p:cNvCxnSpPr>
            <p:nvPr/>
          </p:nvCxnSpPr>
          <p:spPr>
            <a:xfrm>
              <a:off x="10793253" y="5937989"/>
              <a:ext cx="941547"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22" name="Gruppo 121">
            <a:extLst>
              <a:ext uri="{FF2B5EF4-FFF2-40B4-BE49-F238E27FC236}">
                <a16:creationId xmlns:a16="http://schemas.microsoft.com/office/drawing/2014/main" id="{DCA89EE3-9C29-DBA3-9AC2-9C8426027A85}"/>
              </a:ext>
            </a:extLst>
          </p:cNvPr>
          <p:cNvGrpSpPr/>
          <p:nvPr/>
        </p:nvGrpSpPr>
        <p:grpSpPr>
          <a:xfrm>
            <a:off x="876422" y="5707030"/>
            <a:ext cx="318870" cy="315663"/>
            <a:chOff x="1832361" y="2596756"/>
            <a:chExt cx="2644922" cy="2618318"/>
          </a:xfrm>
          <a:solidFill>
            <a:srgbClr val="F00980"/>
          </a:solidFill>
        </p:grpSpPr>
        <p:sp>
          <p:nvSpPr>
            <p:cNvPr id="123" name="Figura a mano libera: forma 122">
              <a:extLst>
                <a:ext uri="{FF2B5EF4-FFF2-40B4-BE49-F238E27FC236}">
                  <a16:creationId xmlns:a16="http://schemas.microsoft.com/office/drawing/2014/main" id="{C4207C2A-93CE-DB45-7BA9-BB3B9E3A5EB9}"/>
                </a:ext>
              </a:extLst>
            </p:cNvPr>
            <p:cNvSpPr/>
            <p:nvPr/>
          </p:nvSpPr>
          <p:spPr>
            <a:xfrm>
              <a:off x="1832361" y="4525473"/>
              <a:ext cx="745160" cy="689601"/>
            </a:xfrm>
            <a:custGeom>
              <a:avLst/>
              <a:gdLst>
                <a:gd name="connsiteX0" fmla="*/ 13165 w 745160"/>
                <a:gd name="connsiteY0" fmla="*/ 240697 h 689601"/>
                <a:gd name="connsiteX1" fmla="*/ 23928 w 745160"/>
                <a:gd name="connsiteY1" fmla="*/ 328041 h 689601"/>
                <a:gd name="connsiteX2" fmla="*/ 469698 w 745160"/>
                <a:gd name="connsiteY2" fmla="*/ 676466 h 689601"/>
                <a:gd name="connsiteX3" fmla="*/ 557042 w 745160"/>
                <a:gd name="connsiteY3" fmla="*/ 665702 h 689601"/>
                <a:gd name="connsiteX4" fmla="*/ 745161 w 745160"/>
                <a:gd name="connsiteY4" fmla="*/ 425006 h 689601"/>
                <a:gd name="connsiteX5" fmla="*/ 201283 w 745160"/>
                <a:gd name="connsiteY5" fmla="*/ 0 h 689601"/>
                <a:gd name="connsiteX6" fmla="*/ 13165 w 745160"/>
                <a:gd name="connsiteY6" fmla="*/ 240697 h 6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60" h="689601">
                  <a:moveTo>
                    <a:pt x="13165" y="240697"/>
                  </a:moveTo>
                  <a:cubicBezTo>
                    <a:pt x="-7981" y="267748"/>
                    <a:pt x="-3123" y="306991"/>
                    <a:pt x="23928" y="328041"/>
                  </a:cubicBezTo>
                  <a:lnTo>
                    <a:pt x="469698" y="676466"/>
                  </a:lnTo>
                  <a:cubicBezTo>
                    <a:pt x="496749" y="697611"/>
                    <a:pt x="535992" y="692658"/>
                    <a:pt x="557042" y="665702"/>
                  </a:cubicBezTo>
                  <a:lnTo>
                    <a:pt x="745161" y="425006"/>
                  </a:lnTo>
                  <a:lnTo>
                    <a:pt x="201283" y="0"/>
                  </a:lnTo>
                  <a:lnTo>
                    <a:pt x="13165" y="240697"/>
                  </a:ln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4" name="Figura a mano libera: forma 123">
              <a:extLst>
                <a:ext uri="{FF2B5EF4-FFF2-40B4-BE49-F238E27FC236}">
                  <a16:creationId xmlns:a16="http://schemas.microsoft.com/office/drawing/2014/main" id="{5D885BBD-DD4A-5A90-0A9A-DB4B2B5E5CBC}"/>
                </a:ext>
              </a:extLst>
            </p:cNvPr>
            <p:cNvSpPr/>
            <p:nvPr/>
          </p:nvSpPr>
          <p:spPr>
            <a:xfrm>
              <a:off x="2146325" y="3981743"/>
              <a:ext cx="2262054" cy="946642"/>
            </a:xfrm>
            <a:custGeom>
              <a:avLst/>
              <a:gdLst>
                <a:gd name="connsiteX0" fmla="*/ 2093119 w 2262054"/>
                <a:gd name="connsiteY0" fmla="*/ 15664 h 946642"/>
                <a:gd name="connsiteX1" fmla="*/ 1679639 w 2262054"/>
                <a:gd name="connsiteY1" fmla="*/ 137108 h 946642"/>
                <a:gd name="connsiteX2" fmla="*/ 1679258 w 2262054"/>
                <a:gd name="connsiteY2" fmla="*/ 163969 h 946642"/>
                <a:gd name="connsiteX3" fmla="*/ 1466945 w 2262054"/>
                <a:gd name="connsiteY3" fmla="*/ 405046 h 946642"/>
                <a:gd name="connsiteX4" fmla="*/ 1440466 w 2262054"/>
                <a:gd name="connsiteY4" fmla="*/ 410095 h 946642"/>
                <a:gd name="connsiteX5" fmla="*/ 978503 w 2262054"/>
                <a:gd name="connsiteY5" fmla="*/ 458863 h 946642"/>
                <a:gd name="connsiteX6" fmla="*/ 852107 w 2262054"/>
                <a:gd name="connsiteY6" fmla="*/ 461339 h 946642"/>
                <a:gd name="connsiteX7" fmla="*/ 775526 w 2262054"/>
                <a:gd name="connsiteY7" fmla="*/ 387616 h 946642"/>
                <a:gd name="connsiteX8" fmla="*/ 849249 w 2262054"/>
                <a:gd name="connsiteY8" fmla="*/ 310939 h 946642"/>
                <a:gd name="connsiteX9" fmla="*/ 975646 w 2262054"/>
                <a:gd name="connsiteY9" fmla="*/ 308463 h 946642"/>
                <a:gd name="connsiteX10" fmla="*/ 1411891 w 2262054"/>
                <a:gd name="connsiteY10" fmla="*/ 262553 h 946642"/>
                <a:gd name="connsiteX11" fmla="*/ 1438275 w 2262054"/>
                <a:gd name="connsiteY11" fmla="*/ 257504 h 946642"/>
                <a:gd name="connsiteX12" fmla="*/ 1529144 w 2262054"/>
                <a:gd name="connsiteY12" fmla="*/ 154349 h 946642"/>
                <a:gd name="connsiteX13" fmla="*/ 1500950 w 2262054"/>
                <a:gd name="connsiteY13" fmla="*/ 72433 h 946642"/>
                <a:gd name="connsiteX14" fmla="*/ 1422845 w 2262054"/>
                <a:gd name="connsiteY14" fmla="*/ 35000 h 946642"/>
                <a:gd name="connsiteX15" fmla="*/ 759905 w 2262054"/>
                <a:gd name="connsiteY15" fmla="*/ 424 h 946642"/>
                <a:gd name="connsiteX16" fmla="*/ 554831 w 2262054"/>
                <a:gd name="connsiteY16" fmla="*/ 58908 h 946642"/>
                <a:gd name="connsiteX17" fmla="*/ 0 w 2262054"/>
                <a:gd name="connsiteY17" fmla="*/ 444861 h 946642"/>
                <a:gd name="connsiteX18" fmla="*/ 557689 w 2262054"/>
                <a:gd name="connsiteY18" fmla="*/ 880725 h 946642"/>
                <a:gd name="connsiteX19" fmla="*/ 1112520 w 2262054"/>
                <a:gd name="connsiteY19" fmla="*/ 944162 h 946642"/>
                <a:gd name="connsiteX20" fmla="*/ 1382268 w 2262054"/>
                <a:gd name="connsiteY20" fmla="*/ 870724 h 946642"/>
                <a:gd name="connsiteX21" fmla="*/ 2209514 w 2262054"/>
                <a:gd name="connsiteY21" fmla="*/ 247503 h 946642"/>
                <a:gd name="connsiteX22" fmla="*/ 2261426 w 2262054"/>
                <a:gd name="connsiteY22" fmla="*/ 154349 h 946642"/>
                <a:gd name="connsiteX23" fmla="*/ 2227517 w 2262054"/>
                <a:gd name="connsiteY23" fmla="*/ 53288 h 946642"/>
                <a:gd name="connsiteX24" fmla="*/ 2092928 w 2262054"/>
                <a:gd name="connsiteY24" fmla="*/ 15855 h 9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054" h="946642">
                  <a:moveTo>
                    <a:pt x="2093119" y="15664"/>
                  </a:moveTo>
                  <a:lnTo>
                    <a:pt x="1679639" y="137108"/>
                  </a:lnTo>
                  <a:cubicBezTo>
                    <a:pt x="1680020" y="146252"/>
                    <a:pt x="1679829" y="155206"/>
                    <a:pt x="1679258" y="163969"/>
                  </a:cubicBezTo>
                  <a:cubicBezTo>
                    <a:pt x="1671542" y="283222"/>
                    <a:pt x="1584198" y="382282"/>
                    <a:pt x="1466945" y="405046"/>
                  </a:cubicBezTo>
                  <a:lnTo>
                    <a:pt x="1440466" y="410095"/>
                  </a:lnTo>
                  <a:cubicBezTo>
                    <a:pt x="1288256" y="439432"/>
                    <a:pt x="1132808" y="455815"/>
                    <a:pt x="978503" y="458863"/>
                  </a:cubicBezTo>
                  <a:lnTo>
                    <a:pt x="852107" y="461339"/>
                  </a:lnTo>
                  <a:cubicBezTo>
                    <a:pt x="810578" y="462006"/>
                    <a:pt x="776383" y="428954"/>
                    <a:pt x="775526" y="387616"/>
                  </a:cubicBezTo>
                  <a:cubicBezTo>
                    <a:pt x="774668" y="346087"/>
                    <a:pt x="807815" y="311797"/>
                    <a:pt x="849249" y="310939"/>
                  </a:cubicBezTo>
                  <a:lnTo>
                    <a:pt x="975646" y="308463"/>
                  </a:lnTo>
                  <a:cubicBezTo>
                    <a:pt x="1121283" y="305701"/>
                    <a:pt x="1268063" y="290175"/>
                    <a:pt x="1411891" y="262553"/>
                  </a:cubicBezTo>
                  <a:lnTo>
                    <a:pt x="1438275" y="257504"/>
                  </a:lnTo>
                  <a:cubicBezTo>
                    <a:pt x="1488472" y="247789"/>
                    <a:pt x="1525810" y="205498"/>
                    <a:pt x="1529144" y="154349"/>
                  </a:cubicBezTo>
                  <a:cubicBezTo>
                    <a:pt x="1530953" y="124154"/>
                    <a:pt x="1520952" y="95008"/>
                    <a:pt x="1500950" y="72433"/>
                  </a:cubicBezTo>
                  <a:cubicBezTo>
                    <a:pt x="1480471" y="49859"/>
                    <a:pt x="1452848" y="36619"/>
                    <a:pt x="1422845" y="35000"/>
                  </a:cubicBezTo>
                  <a:lnTo>
                    <a:pt x="759905" y="424"/>
                  </a:lnTo>
                  <a:cubicBezTo>
                    <a:pt x="687515" y="-3290"/>
                    <a:pt x="614648" y="17474"/>
                    <a:pt x="554831" y="58908"/>
                  </a:cubicBezTo>
                  <a:lnTo>
                    <a:pt x="0" y="444861"/>
                  </a:lnTo>
                  <a:lnTo>
                    <a:pt x="557689" y="880725"/>
                  </a:lnTo>
                  <a:lnTo>
                    <a:pt x="1112520" y="944162"/>
                  </a:lnTo>
                  <a:cubicBezTo>
                    <a:pt x="1209008" y="955210"/>
                    <a:pt x="1304830" y="929112"/>
                    <a:pt x="1382268" y="870724"/>
                  </a:cubicBezTo>
                  <a:lnTo>
                    <a:pt x="2209514" y="247503"/>
                  </a:lnTo>
                  <a:cubicBezTo>
                    <a:pt x="2239613" y="224929"/>
                    <a:pt x="2257901" y="191782"/>
                    <a:pt x="2261426" y="154349"/>
                  </a:cubicBezTo>
                  <a:cubicBezTo>
                    <a:pt x="2265045" y="116915"/>
                    <a:pt x="2252948" y="81006"/>
                    <a:pt x="2227517" y="53288"/>
                  </a:cubicBezTo>
                  <a:cubicBezTo>
                    <a:pt x="2193703" y="15855"/>
                    <a:pt x="2142172" y="1472"/>
                    <a:pt x="2092928" y="15855"/>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5" name="Figura a mano libera: forma 124">
              <a:extLst>
                <a:ext uri="{FF2B5EF4-FFF2-40B4-BE49-F238E27FC236}">
                  <a16:creationId xmlns:a16="http://schemas.microsoft.com/office/drawing/2014/main" id="{8E44CDB2-9BC0-83E9-8323-D00F9D5B429A}"/>
                </a:ext>
              </a:extLst>
            </p:cNvPr>
            <p:cNvSpPr/>
            <p:nvPr/>
          </p:nvSpPr>
          <p:spPr>
            <a:xfrm>
              <a:off x="2622480"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6" name="Figura a mano libera: forma 125">
              <a:extLst>
                <a:ext uri="{FF2B5EF4-FFF2-40B4-BE49-F238E27FC236}">
                  <a16:creationId xmlns:a16="http://schemas.microsoft.com/office/drawing/2014/main" id="{8AFD200E-2805-FDE7-A62B-B6B691361E84}"/>
                </a:ext>
              </a:extLst>
            </p:cNvPr>
            <p:cNvSpPr/>
            <p:nvPr/>
          </p:nvSpPr>
          <p:spPr>
            <a:xfrm>
              <a:off x="3136164" y="3145396"/>
              <a:ext cx="292798" cy="681132"/>
            </a:xfrm>
            <a:custGeom>
              <a:avLst/>
              <a:gdLst>
                <a:gd name="connsiteX0" fmla="*/ 38957 w 292798"/>
                <a:gd name="connsiteY0" fmla="*/ 0 h 681132"/>
                <a:gd name="connsiteX1" fmla="*/ 253746 w 292798"/>
                <a:gd name="connsiteY1" fmla="*/ 0 h 681132"/>
                <a:gd name="connsiteX2" fmla="*/ 292798 w 292798"/>
                <a:gd name="connsiteY2" fmla="*/ 39052 h 681132"/>
                <a:gd name="connsiteX3" fmla="*/ 292798 w 292798"/>
                <a:gd name="connsiteY3" fmla="*/ 642080 h 681132"/>
                <a:gd name="connsiteX4" fmla="*/ 253746 w 292798"/>
                <a:gd name="connsiteY4" fmla="*/ 681133 h 681132"/>
                <a:gd name="connsiteX5" fmla="*/ 39052 w 292798"/>
                <a:gd name="connsiteY5" fmla="*/ 681133 h 681132"/>
                <a:gd name="connsiteX6" fmla="*/ 0 w 292798"/>
                <a:gd name="connsiteY6" fmla="*/ 642080 h 681132"/>
                <a:gd name="connsiteX7" fmla="*/ 0 w 292798"/>
                <a:gd name="connsiteY7" fmla="*/ 39052 h 681132"/>
                <a:gd name="connsiteX8" fmla="*/ 39052 w 292798"/>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98" h="681132">
                  <a:moveTo>
                    <a:pt x="38957" y="0"/>
                  </a:moveTo>
                  <a:lnTo>
                    <a:pt x="253746" y="0"/>
                  </a:lnTo>
                  <a:cubicBezTo>
                    <a:pt x="275272" y="0"/>
                    <a:pt x="292798" y="17526"/>
                    <a:pt x="292798" y="39052"/>
                  </a:cubicBezTo>
                  <a:lnTo>
                    <a:pt x="292798" y="642080"/>
                  </a:lnTo>
                  <a:cubicBezTo>
                    <a:pt x="292798" y="663607"/>
                    <a:pt x="275272" y="681133"/>
                    <a:pt x="253746"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7" name="Figura a mano libera: forma 126">
              <a:extLst>
                <a:ext uri="{FF2B5EF4-FFF2-40B4-BE49-F238E27FC236}">
                  <a16:creationId xmlns:a16="http://schemas.microsoft.com/office/drawing/2014/main" id="{2859E412-AEF0-E0A1-10B3-FAA1FBFE36DB}"/>
                </a:ext>
              </a:extLst>
            </p:cNvPr>
            <p:cNvSpPr/>
            <p:nvPr/>
          </p:nvSpPr>
          <p:spPr>
            <a:xfrm>
              <a:off x="3649656"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8" name="Figura a mano libera: forma 127">
              <a:extLst>
                <a:ext uri="{FF2B5EF4-FFF2-40B4-BE49-F238E27FC236}">
                  <a16:creationId xmlns:a16="http://schemas.microsoft.com/office/drawing/2014/main" id="{059EE313-2594-088B-C13B-61C49CAB9FD3}"/>
                </a:ext>
              </a:extLst>
            </p:cNvPr>
            <p:cNvSpPr/>
            <p:nvPr/>
          </p:nvSpPr>
          <p:spPr>
            <a:xfrm>
              <a:off x="4163244" y="3145396"/>
              <a:ext cx="292893" cy="681132"/>
            </a:xfrm>
            <a:custGeom>
              <a:avLst/>
              <a:gdLst>
                <a:gd name="connsiteX0" fmla="*/ 39148 w 292893"/>
                <a:gd name="connsiteY0" fmla="*/ 0 h 681132"/>
                <a:gd name="connsiteX1" fmla="*/ 253841 w 292893"/>
                <a:gd name="connsiteY1" fmla="*/ 0 h 681132"/>
                <a:gd name="connsiteX2" fmla="*/ 292894 w 292893"/>
                <a:gd name="connsiteY2" fmla="*/ 39052 h 681132"/>
                <a:gd name="connsiteX3" fmla="*/ 292894 w 292893"/>
                <a:gd name="connsiteY3" fmla="*/ 642080 h 681132"/>
                <a:gd name="connsiteX4" fmla="*/ 253841 w 292893"/>
                <a:gd name="connsiteY4" fmla="*/ 681133 h 681132"/>
                <a:gd name="connsiteX5" fmla="*/ 39052 w 292893"/>
                <a:gd name="connsiteY5" fmla="*/ 681133 h 681132"/>
                <a:gd name="connsiteX6" fmla="*/ 0 w 292893"/>
                <a:gd name="connsiteY6" fmla="*/ 642080 h 681132"/>
                <a:gd name="connsiteX7" fmla="*/ 0 w 292893"/>
                <a:gd name="connsiteY7" fmla="*/ 39052 h 681132"/>
                <a:gd name="connsiteX8" fmla="*/ 39052 w 292893"/>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681132">
                  <a:moveTo>
                    <a:pt x="39148" y="0"/>
                  </a:moveTo>
                  <a:lnTo>
                    <a:pt x="253841" y="0"/>
                  </a:lnTo>
                  <a:cubicBezTo>
                    <a:pt x="275368" y="0"/>
                    <a:pt x="292894" y="17526"/>
                    <a:pt x="292894" y="39052"/>
                  </a:cubicBezTo>
                  <a:lnTo>
                    <a:pt x="292894" y="642080"/>
                  </a:lnTo>
                  <a:cubicBezTo>
                    <a:pt x="292894" y="663607"/>
                    <a:pt x="275368" y="681133"/>
                    <a:pt x="253841"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9" name="Figura a mano libera: forma 128">
              <a:extLst>
                <a:ext uri="{FF2B5EF4-FFF2-40B4-BE49-F238E27FC236}">
                  <a16:creationId xmlns:a16="http://schemas.microsoft.com/office/drawing/2014/main" id="{C3706FA9-89EF-8C27-3F5E-67005FC580FB}"/>
                </a:ext>
              </a:extLst>
            </p:cNvPr>
            <p:cNvSpPr/>
            <p:nvPr/>
          </p:nvSpPr>
          <p:spPr>
            <a:xfrm>
              <a:off x="2601525" y="2596756"/>
              <a:ext cx="1875758" cy="664749"/>
            </a:xfrm>
            <a:custGeom>
              <a:avLst/>
              <a:gdLst>
                <a:gd name="connsiteX0" fmla="*/ 167354 w 1875758"/>
                <a:gd name="connsiteY0" fmla="*/ 664750 h 664749"/>
                <a:gd name="connsiteX1" fmla="*/ 334709 w 1875758"/>
                <a:gd name="connsiteY1" fmla="*/ 497396 h 664749"/>
                <a:gd name="connsiteX2" fmla="*/ 329946 w 1875758"/>
                <a:gd name="connsiteY2" fmla="*/ 459200 h 664749"/>
                <a:gd name="connsiteX3" fmla="*/ 579025 w 1875758"/>
                <a:gd name="connsiteY3" fmla="*/ 299180 h 664749"/>
                <a:gd name="connsiteX4" fmla="*/ 681038 w 1875758"/>
                <a:gd name="connsiteY4" fmla="*/ 334709 h 664749"/>
                <a:gd name="connsiteX5" fmla="*/ 783050 w 1875758"/>
                <a:gd name="connsiteY5" fmla="*/ 299180 h 664749"/>
                <a:gd name="connsiteX6" fmla="*/ 1032129 w 1875758"/>
                <a:gd name="connsiteY6" fmla="*/ 459200 h 664749"/>
                <a:gd name="connsiteX7" fmla="*/ 1027367 w 1875758"/>
                <a:gd name="connsiteY7" fmla="*/ 497396 h 664749"/>
                <a:gd name="connsiteX8" fmla="*/ 1194721 w 1875758"/>
                <a:gd name="connsiteY8" fmla="*/ 664750 h 664749"/>
                <a:gd name="connsiteX9" fmla="*/ 1362075 w 1875758"/>
                <a:gd name="connsiteY9" fmla="*/ 497396 h 664749"/>
                <a:gd name="connsiteX10" fmla="*/ 1357313 w 1875758"/>
                <a:gd name="connsiteY10" fmla="*/ 459200 h 664749"/>
                <a:gd name="connsiteX11" fmla="*/ 1606391 w 1875758"/>
                <a:gd name="connsiteY11" fmla="*/ 299180 h 664749"/>
                <a:gd name="connsiteX12" fmla="*/ 1708404 w 1875758"/>
                <a:gd name="connsiteY12" fmla="*/ 334709 h 664749"/>
                <a:gd name="connsiteX13" fmla="*/ 1875758 w 1875758"/>
                <a:gd name="connsiteY13" fmla="*/ 167354 h 664749"/>
                <a:gd name="connsiteX14" fmla="*/ 1708404 w 1875758"/>
                <a:gd name="connsiteY14" fmla="*/ 0 h 664749"/>
                <a:gd name="connsiteX15" fmla="*/ 1541050 w 1875758"/>
                <a:gd name="connsiteY15" fmla="*/ 167354 h 664749"/>
                <a:gd name="connsiteX16" fmla="*/ 1545812 w 1875758"/>
                <a:gd name="connsiteY16" fmla="*/ 205550 h 664749"/>
                <a:gd name="connsiteX17" fmla="*/ 1296734 w 1875758"/>
                <a:gd name="connsiteY17" fmla="*/ 365570 h 664749"/>
                <a:gd name="connsiteX18" fmla="*/ 1194721 w 1875758"/>
                <a:gd name="connsiteY18" fmla="*/ 330041 h 664749"/>
                <a:gd name="connsiteX19" fmla="*/ 1092708 w 1875758"/>
                <a:gd name="connsiteY19" fmla="*/ 365570 h 664749"/>
                <a:gd name="connsiteX20" fmla="*/ 843629 w 1875758"/>
                <a:gd name="connsiteY20" fmla="*/ 205550 h 664749"/>
                <a:gd name="connsiteX21" fmla="*/ 848392 w 1875758"/>
                <a:gd name="connsiteY21" fmla="*/ 167354 h 664749"/>
                <a:gd name="connsiteX22" fmla="*/ 681038 w 1875758"/>
                <a:gd name="connsiteY22" fmla="*/ 0 h 664749"/>
                <a:gd name="connsiteX23" fmla="*/ 513683 w 1875758"/>
                <a:gd name="connsiteY23" fmla="*/ 167354 h 664749"/>
                <a:gd name="connsiteX24" fmla="*/ 518446 w 1875758"/>
                <a:gd name="connsiteY24" fmla="*/ 205550 h 664749"/>
                <a:gd name="connsiteX25" fmla="*/ 269367 w 1875758"/>
                <a:gd name="connsiteY25" fmla="*/ 365570 h 664749"/>
                <a:gd name="connsiteX26" fmla="*/ 167354 w 1875758"/>
                <a:gd name="connsiteY26" fmla="*/ 330041 h 664749"/>
                <a:gd name="connsiteX27" fmla="*/ 0 w 1875758"/>
                <a:gd name="connsiteY27" fmla="*/ 497396 h 664749"/>
                <a:gd name="connsiteX28" fmla="*/ 167354 w 1875758"/>
                <a:gd name="connsiteY28" fmla="*/ 664750 h 6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758" h="664749">
                  <a:moveTo>
                    <a:pt x="167354" y="664750"/>
                  </a:moveTo>
                  <a:cubicBezTo>
                    <a:pt x="259747" y="664750"/>
                    <a:pt x="334709" y="589883"/>
                    <a:pt x="334709" y="497396"/>
                  </a:cubicBezTo>
                  <a:cubicBezTo>
                    <a:pt x="334709" y="484251"/>
                    <a:pt x="332804" y="471583"/>
                    <a:pt x="329946" y="459200"/>
                  </a:cubicBezTo>
                  <a:lnTo>
                    <a:pt x="579025" y="299180"/>
                  </a:lnTo>
                  <a:cubicBezTo>
                    <a:pt x="607314" y="321088"/>
                    <a:pt x="642461" y="334709"/>
                    <a:pt x="681038" y="334709"/>
                  </a:cubicBezTo>
                  <a:cubicBezTo>
                    <a:pt x="719614" y="334709"/>
                    <a:pt x="754666" y="321088"/>
                    <a:pt x="783050" y="299180"/>
                  </a:cubicBezTo>
                  <a:lnTo>
                    <a:pt x="1032129" y="459200"/>
                  </a:lnTo>
                  <a:cubicBezTo>
                    <a:pt x="1029272" y="471488"/>
                    <a:pt x="1027367" y="484156"/>
                    <a:pt x="1027367" y="497396"/>
                  </a:cubicBezTo>
                  <a:cubicBezTo>
                    <a:pt x="1027367" y="589883"/>
                    <a:pt x="1102328" y="664750"/>
                    <a:pt x="1194721" y="664750"/>
                  </a:cubicBezTo>
                  <a:cubicBezTo>
                    <a:pt x="1287113" y="664750"/>
                    <a:pt x="1362075" y="589883"/>
                    <a:pt x="1362075" y="497396"/>
                  </a:cubicBezTo>
                  <a:cubicBezTo>
                    <a:pt x="1362075" y="484251"/>
                    <a:pt x="1360170" y="471583"/>
                    <a:pt x="1357313" y="459200"/>
                  </a:cubicBezTo>
                  <a:lnTo>
                    <a:pt x="1606391" y="299180"/>
                  </a:lnTo>
                  <a:cubicBezTo>
                    <a:pt x="1634681" y="321088"/>
                    <a:pt x="1669828" y="334709"/>
                    <a:pt x="1708404" y="334709"/>
                  </a:cubicBezTo>
                  <a:cubicBezTo>
                    <a:pt x="1800797" y="334709"/>
                    <a:pt x="1875758" y="259747"/>
                    <a:pt x="1875758" y="167354"/>
                  </a:cubicBezTo>
                  <a:cubicBezTo>
                    <a:pt x="1875758" y="74962"/>
                    <a:pt x="1800892" y="0"/>
                    <a:pt x="1708404" y="0"/>
                  </a:cubicBezTo>
                  <a:cubicBezTo>
                    <a:pt x="1615916" y="0"/>
                    <a:pt x="1541050" y="74962"/>
                    <a:pt x="1541050" y="167354"/>
                  </a:cubicBezTo>
                  <a:cubicBezTo>
                    <a:pt x="1541050" y="180594"/>
                    <a:pt x="1542955" y="193262"/>
                    <a:pt x="1545812" y="205550"/>
                  </a:cubicBezTo>
                  <a:lnTo>
                    <a:pt x="1296734" y="365570"/>
                  </a:lnTo>
                  <a:cubicBezTo>
                    <a:pt x="1268444" y="343662"/>
                    <a:pt x="1233297" y="330041"/>
                    <a:pt x="1194721" y="330041"/>
                  </a:cubicBezTo>
                  <a:cubicBezTo>
                    <a:pt x="1156145" y="330041"/>
                    <a:pt x="1121093" y="343662"/>
                    <a:pt x="1092708" y="365570"/>
                  </a:cubicBezTo>
                  <a:lnTo>
                    <a:pt x="843629" y="205550"/>
                  </a:lnTo>
                  <a:cubicBezTo>
                    <a:pt x="846487" y="193262"/>
                    <a:pt x="848392" y="180594"/>
                    <a:pt x="848392" y="167354"/>
                  </a:cubicBezTo>
                  <a:cubicBezTo>
                    <a:pt x="848392" y="74962"/>
                    <a:pt x="773430" y="0"/>
                    <a:pt x="681038" y="0"/>
                  </a:cubicBezTo>
                  <a:cubicBezTo>
                    <a:pt x="588645" y="0"/>
                    <a:pt x="513683" y="74962"/>
                    <a:pt x="513683" y="167354"/>
                  </a:cubicBezTo>
                  <a:cubicBezTo>
                    <a:pt x="513683" y="180594"/>
                    <a:pt x="515588" y="193262"/>
                    <a:pt x="518446" y="205550"/>
                  </a:cubicBezTo>
                  <a:lnTo>
                    <a:pt x="269367" y="365570"/>
                  </a:lnTo>
                  <a:cubicBezTo>
                    <a:pt x="241078" y="343662"/>
                    <a:pt x="205931" y="330041"/>
                    <a:pt x="167354" y="330041"/>
                  </a:cubicBezTo>
                  <a:cubicBezTo>
                    <a:pt x="74962" y="330041"/>
                    <a:pt x="0" y="405003"/>
                    <a:pt x="0" y="497396"/>
                  </a:cubicBezTo>
                  <a:cubicBezTo>
                    <a:pt x="0" y="589788"/>
                    <a:pt x="74962" y="664750"/>
                    <a:pt x="167354" y="66475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grpSp>
        <p:nvGrpSpPr>
          <p:cNvPr id="130" name="Elemento grafico 102">
            <a:extLst>
              <a:ext uri="{FF2B5EF4-FFF2-40B4-BE49-F238E27FC236}">
                <a16:creationId xmlns:a16="http://schemas.microsoft.com/office/drawing/2014/main" id="{AF9EE822-F98C-A22B-91FE-B8E30B527813}"/>
              </a:ext>
            </a:extLst>
          </p:cNvPr>
          <p:cNvGrpSpPr/>
          <p:nvPr/>
        </p:nvGrpSpPr>
        <p:grpSpPr>
          <a:xfrm>
            <a:off x="8464850" y="5713715"/>
            <a:ext cx="316159" cy="296255"/>
            <a:chOff x="8397201" y="6334231"/>
            <a:chExt cx="316159" cy="296255"/>
          </a:xfrm>
          <a:solidFill>
            <a:srgbClr val="F00980"/>
          </a:solidFill>
        </p:grpSpPr>
        <p:sp>
          <p:nvSpPr>
            <p:cNvPr id="131" name="Figura a mano libera: forma 130">
              <a:extLst>
                <a:ext uri="{FF2B5EF4-FFF2-40B4-BE49-F238E27FC236}">
                  <a16:creationId xmlns:a16="http://schemas.microsoft.com/office/drawing/2014/main" id="{D66BC6BA-A818-797D-22A1-E42CEAF95579}"/>
                </a:ext>
              </a:extLst>
            </p:cNvPr>
            <p:cNvSpPr/>
            <p:nvPr/>
          </p:nvSpPr>
          <p:spPr>
            <a:xfrm>
              <a:off x="8397201" y="6567378"/>
              <a:ext cx="316159" cy="63108"/>
            </a:xfrm>
            <a:custGeom>
              <a:avLst/>
              <a:gdLst>
                <a:gd name="connsiteX0" fmla="*/ 305513 w 316159"/>
                <a:gd name="connsiteY0" fmla="*/ 19133 h 63108"/>
                <a:gd name="connsiteX1" fmla="*/ 94508 w 316159"/>
                <a:gd name="connsiteY1" fmla="*/ 19133 h 63108"/>
                <a:gd name="connsiteX2" fmla="*/ 94508 w 316159"/>
                <a:gd name="connsiteY2" fmla="*/ 12807 h 63108"/>
                <a:gd name="connsiteX3" fmla="*/ 81702 w 316159"/>
                <a:gd name="connsiteY3" fmla="*/ 0 h 63108"/>
                <a:gd name="connsiteX4" fmla="*/ 78024 w 316159"/>
                <a:gd name="connsiteY4" fmla="*/ 0 h 63108"/>
                <a:gd name="connsiteX5" fmla="*/ 65217 w 316159"/>
                <a:gd name="connsiteY5" fmla="*/ 12807 h 63108"/>
                <a:gd name="connsiteX6" fmla="*/ 65217 w 316159"/>
                <a:gd name="connsiteY6" fmla="*/ 19133 h 63108"/>
                <a:gd name="connsiteX7" fmla="*/ 10647 w 316159"/>
                <a:gd name="connsiteY7" fmla="*/ 19133 h 63108"/>
                <a:gd name="connsiteX8" fmla="*/ 0 w 316159"/>
                <a:gd name="connsiteY8" fmla="*/ 29754 h 63108"/>
                <a:gd name="connsiteX9" fmla="*/ 0 w 316159"/>
                <a:gd name="connsiteY9" fmla="*/ 33354 h 63108"/>
                <a:gd name="connsiteX10" fmla="*/ 10647 w 316159"/>
                <a:gd name="connsiteY10" fmla="*/ 43975 h 63108"/>
                <a:gd name="connsiteX11" fmla="*/ 65217 w 316159"/>
                <a:gd name="connsiteY11" fmla="*/ 43975 h 63108"/>
                <a:gd name="connsiteX12" fmla="*/ 65217 w 316159"/>
                <a:gd name="connsiteY12" fmla="*/ 50302 h 63108"/>
                <a:gd name="connsiteX13" fmla="*/ 78024 w 316159"/>
                <a:gd name="connsiteY13" fmla="*/ 63108 h 63108"/>
                <a:gd name="connsiteX14" fmla="*/ 81702 w 316159"/>
                <a:gd name="connsiteY14" fmla="*/ 63108 h 63108"/>
                <a:gd name="connsiteX15" fmla="*/ 94508 w 316159"/>
                <a:gd name="connsiteY15" fmla="*/ 50302 h 63108"/>
                <a:gd name="connsiteX16" fmla="*/ 94508 w 316159"/>
                <a:gd name="connsiteY16" fmla="*/ 43975 h 63108"/>
                <a:gd name="connsiteX17" fmla="*/ 305513 w 316159"/>
                <a:gd name="connsiteY17" fmla="*/ 43975 h 63108"/>
                <a:gd name="connsiteX18" fmla="*/ 316160 w 316159"/>
                <a:gd name="connsiteY18" fmla="*/ 33354 h 63108"/>
                <a:gd name="connsiteX19" fmla="*/ 316160 w 316159"/>
                <a:gd name="connsiteY19" fmla="*/ 29754 h 63108"/>
                <a:gd name="connsiteX20" fmla="*/ 305513 w 316159"/>
                <a:gd name="connsiteY20" fmla="*/ 19133 h 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159" h="63108">
                  <a:moveTo>
                    <a:pt x="305513" y="19133"/>
                  </a:moveTo>
                  <a:lnTo>
                    <a:pt x="94508" y="19133"/>
                  </a:lnTo>
                  <a:lnTo>
                    <a:pt x="94508" y="12807"/>
                  </a:lnTo>
                  <a:cubicBezTo>
                    <a:pt x="94508" y="5735"/>
                    <a:pt x="88774" y="0"/>
                    <a:pt x="81702" y="0"/>
                  </a:cubicBezTo>
                  <a:lnTo>
                    <a:pt x="78024" y="0"/>
                  </a:lnTo>
                  <a:cubicBezTo>
                    <a:pt x="70952" y="0"/>
                    <a:pt x="65217" y="5735"/>
                    <a:pt x="65217" y="12807"/>
                  </a:cubicBezTo>
                  <a:lnTo>
                    <a:pt x="65217" y="19133"/>
                  </a:lnTo>
                  <a:lnTo>
                    <a:pt x="10647" y="19133"/>
                  </a:lnTo>
                  <a:cubicBezTo>
                    <a:pt x="4783" y="19133"/>
                    <a:pt x="0" y="23891"/>
                    <a:pt x="0" y="29754"/>
                  </a:cubicBezTo>
                  <a:lnTo>
                    <a:pt x="0" y="33354"/>
                  </a:lnTo>
                  <a:cubicBezTo>
                    <a:pt x="0" y="39218"/>
                    <a:pt x="4758" y="43975"/>
                    <a:pt x="10647" y="43975"/>
                  </a:cubicBezTo>
                  <a:lnTo>
                    <a:pt x="65217" y="43975"/>
                  </a:lnTo>
                  <a:lnTo>
                    <a:pt x="65217" y="50302"/>
                  </a:lnTo>
                  <a:cubicBezTo>
                    <a:pt x="65217" y="57374"/>
                    <a:pt x="70952" y="63108"/>
                    <a:pt x="78024" y="63108"/>
                  </a:cubicBezTo>
                  <a:lnTo>
                    <a:pt x="81702" y="63108"/>
                  </a:lnTo>
                  <a:cubicBezTo>
                    <a:pt x="88774" y="63108"/>
                    <a:pt x="94508" y="57374"/>
                    <a:pt x="94508" y="50302"/>
                  </a:cubicBezTo>
                  <a:lnTo>
                    <a:pt x="94508" y="43975"/>
                  </a:lnTo>
                  <a:lnTo>
                    <a:pt x="305513" y="43975"/>
                  </a:lnTo>
                  <a:cubicBezTo>
                    <a:pt x="311376" y="43975"/>
                    <a:pt x="316160" y="39218"/>
                    <a:pt x="316160" y="33354"/>
                  </a:cubicBezTo>
                  <a:lnTo>
                    <a:pt x="316160" y="29754"/>
                  </a:lnTo>
                  <a:cubicBezTo>
                    <a:pt x="316160" y="23891"/>
                    <a:pt x="311402" y="19133"/>
                    <a:pt x="305513" y="19133"/>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2" name="Figura a mano libera: forma 131">
              <a:extLst>
                <a:ext uri="{FF2B5EF4-FFF2-40B4-BE49-F238E27FC236}">
                  <a16:creationId xmlns:a16="http://schemas.microsoft.com/office/drawing/2014/main" id="{1180ECB5-2B51-5BBA-8126-797F37A5EB68}"/>
                </a:ext>
              </a:extLst>
            </p:cNvPr>
            <p:cNvSpPr/>
            <p:nvPr/>
          </p:nvSpPr>
          <p:spPr>
            <a:xfrm>
              <a:off x="8397201" y="6334231"/>
              <a:ext cx="316159" cy="210464"/>
            </a:xfrm>
            <a:custGeom>
              <a:avLst/>
              <a:gdLst>
                <a:gd name="connsiteX0" fmla="*/ 273599 w 316159"/>
                <a:gd name="connsiteY0" fmla="*/ 0 h 210464"/>
                <a:gd name="connsiteX1" fmla="*/ 42561 w 316159"/>
                <a:gd name="connsiteY1" fmla="*/ 0 h 210464"/>
                <a:gd name="connsiteX2" fmla="*/ 0 w 316159"/>
                <a:gd name="connsiteY2" fmla="*/ 42561 h 210464"/>
                <a:gd name="connsiteX3" fmla="*/ 0 w 316159"/>
                <a:gd name="connsiteY3" fmla="*/ 167929 h 210464"/>
                <a:gd name="connsiteX4" fmla="*/ 42561 w 316159"/>
                <a:gd name="connsiteY4" fmla="*/ 210464 h 210464"/>
                <a:gd name="connsiteX5" fmla="*/ 273599 w 316159"/>
                <a:gd name="connsiteY5" fmla="*/ 210464 h 210464"/>
                <a:gd name="connsiteX6" fmla="*/ 316160 w 316159"/>
                <a:gd name="connsiteY6" fmla="*/ 167929 h 210464"/>
                <a:gd name="connsiteX7" fmla="*/ 316160 w 316159"/>
                <a:gd name="connsiteY7" fmla="*/ 42561 h 210464"/>
                <a:gd name="connsiteX8" fmla="*/ 273599 w 316159"/>
                <a:gd name="connsiteY8" fmla="*/ 0 h 210464"/>
                <a:gd name="connsiteX9" fmla="*/ 203161 w 316159"/>
                <a:gd name="connsiteY9" fmla="*/ 118168 h 210464"/>
                <a:gd name="connsiteX10" fmla="*/ 140181 w 316159"/>
                <a:gd name="connsiteY10" fmla="*/ 157540 h 210464"/>
                <a:gd name="connsiteX11" fmla="*/ 116830 w 316159"/>
                <a:gd name="connsiteY11" fmla="*/ 144604 h 210464"/>
                <a:gd name="connsiteX12" fmla="*/ 116830 w 316159"/>
                <a:gd name="connsiteY12" fmla="*/ 65886 h 210464"/>
                <a:gd name="connsiteX13" fmla="*/ 140181 w 316159"/>
                <a:gd name="connsiteY13" fmla="*/ 52950 h 210464"/>
                <a:gd name="connsiteX14" fmla="*/ 203161 w 316159"/>
                <a:gd name="connsiteY14" fmla="*/ 92322 h 210464"/>
                <a:gd name="connsiteX15" fmla="*/ 203161 w 316159"/>
                <a:gd name="connsiteY15" fmla="*/ 118219 h 2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159" h="210464">
                  <a:moveTo>
                    <a:pt x="273599" y="0"/>
                  </a:moveTo>
                  <a:lnTo>
                    <a:pt x="42561" y="0"/>
                  </a:lnTo>
                  <a:cubicBezTo>
                    <a:pt x="19056" y="0"/>
                    <a:pt x="0" y="19056"/>
                    <a:pt x="0" y="42561"/>
                  </a:cubicBezTo>
                  <a:lnTo>
                    <a:pt x="0" y="167929"/>
                  </a:lnTo>
                  <a:cubicBezTo>
                    <a:pt x="0" y="191434"/>
                    <a:pt x="19056" y="210464"/>
                    <a:pt x="42561" y="210464"/>
                  </a:cubicBezTo>
                  <a:lnTo>
                    <a:pt x="273599" y="210464"/>
                  </a:lnTo>
                  <a:cubicBezTo>
                    <a:pt x="297104" y="210464"/>
                    <a:pt x="316160" y="191408"/>
                    <a:pt x="316160" y="167929"/>
                  </a:cubicBezTo>
                  <a:lnTo>
                    <a:pt x="316160" y="42561"/>
                  </a:lnTo>
                  <a:cubicBezTo>
                    <a:pt x="316160" y="19056"/>
                    <a:pt x="297104" y="0"/>
                    <a:pt x="273599" y="0"/>
                  </a:cubicBezTo>
                  <a:close/>
                  <a:moveTo>
                    <a:pt x="203161" y="118168"/>
                  </a:moveTo>
                  <a:lnTo>
                    <a:pt x="140181" y="157540"/>
                  </a:lnTo>
                  <a:cubicBezTo>
                    <a:pt x="130023" y="163892"/>
                    <a:pt x="116830" y="156588"/>
                    <a:pt x="116830" y="144604"/>
                  </a:cubicBezTo>
                  <a:lnTo>
                    <a:pt x="116830" y="65886"/>
                  </a:lnTo>
                  <a:cubicBezTo>
                    <a:pt x="116830" y="53902"/>
                    <a:pt x="130023" y="46598"/>
                    <a:pt x="140181" y="52950"/>
                  </a:cubicBezTo>
                  <a:lnTo>
                    <a:pt x="203161" y="92322"/>
                  </a:lnTo>
                  <a:cubicBezTo>
                    <a:pt x="212728" y="98314"/>
                    <a:pt x="212728" y="112227"/>
                    <a:pt x="203161" y="118219"/>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sp>
        <p:nvSpPr>
          <p:cNvPr id="133" name="Figura a mano libera: forma 132">
            <a:extLst>
              <a:ext uri="{FF2B5EF4-FFF2-40B4-BE49-F238E27FC236}">
                <a16:creationId xmlns:a16="http://schemas.microsoft.com/office/drawing/2014/main" id="{420E0653-63B1-E998-8623-F0E05FC1F1AB}"/>
              </a:ext>
            </a:extLst>
          </p:cNvPr>
          <p:cNvSpPr/>
          <p:nvPr/>
        </p:nvSpPr>
        <p:spPr>
          <a:xfrm>
            <a:off x="2792843" y="5704845"/>
            <a:ext cx="211208" cy="270948"/>
          </a:xfrm>
          <a:custGeom>
            <a:avLst/>
            <a:gdLst>
              <a:gd name="connsiteX0" fmla="*/ 211209 w 211208"/>
              <a:gd name="connsiteY0" fmla="*/ 64011 h 270948"/>
              <a:gd name="connsiteX1" fmla="*/ 155934 w 211208"/>
              <a:gd name="connsiteY1" fmla="*/ 64011 h 270948"/>
              <a:gd name="connsiteX2" fmla="*/ 147133 w 211208"/>
              <a:gd name="connsiteY2" fmla="*/ 55210 h 270948"/>
              <a:gd name="connsiteX3" fmla="*/ 147133 w 211208"/>
              <a:gd name="connsiteY3" fmla="*/ 0 h 270948"/>
              <a:gd name="connsiteX4" fmla="*/ 16323 w 211208"/>
              <a:gd name="connsiteY4" fmla="*/ 0 h 270948"/>
              <a:gd name="connsiteX5" fmla="*/ 0 w 211208"/>
              <a:gd name="connsiteY5" fmla="*/ 16323 h 270948"/>
              <a:gd name="connsiteX6" fmla="*/ 0 w 211208"/>
              <a:gd name="connsiteY6" fmla="*/ 254625 h 270948"/>
              <a:gd name="connsiteX7" fmla="*/ 16323 w 211208"/>
              <a:gd name="connsiteY7" fmla="*/ 270948 h 270948"/>
              <a:gd name="connsiteX8" fmla="*/ 136351 w 211208"/>
              <a:gd name="connsiteY8" fmla="*/ 270948 h 270948"/>
              <a:gd name="connsiteX9" fmla="*/ 137836 w 211208"/>
              <a:gd name="connsiteY9" fmla="*/ 262276 h 270948"/>
              <a:gd name="connsiteX10" fmla="*/ 142377 w 211208"/>
              <a:gd name="connsiteY10" fmla="*/ 251774 h 270948"/>
              <a:gd name="connsiteX11" fmla="*/ 211198 w 211208"/>
              <a:gd name="connsiteY11" fmla="*/ 161960 h 270948"/>
              <a:gd name="connsiteX12" fmla="*/ 211198 w 211208"/>
              <a:gd name="connsiteY12" fmla="*/ 64011 h 270948"/>
              <a:gd name="connsiteX13" fmla="*/ 45924 w 211208"/>
              <a:gd name="connsiteY13" fmla="*/ 46397 h 270948"/>
              <a:gd name="connsiteX14" fmla="*/ 105599 w 211208"/>
              <a:gd name="connsiteY14" fmla="*/ 46397 h 270948"/>
              <a:gd name="connsiteX15" fmla="*/ 114401 w 211208"/>
              <a:gd name="connsiteY15" fmla="*/ 55210 h 270948"/>
              <a:gd name="connsiteX16" fmla="*/ 105599 w 211208"/>
              <a:gd name="connsiteY16" fmla="*/ 64011 h 270948"/>
              <a:gd name="connsiteX17" fmla="*/ 45924 w 211208"/>
              <a:gd name="connsiteY17" fmla="*/ 64011 h 270948"/>
              <a:gd name="connsiteX18" fmla="*/ 37122 w 211208"/>
              <a:gd name="connsiteY18" fmla="*/ 55210 h 270948"/>
              <a:gd name="connsiteX19" fmla="*/ 45924 w 211208"/>
              <a:gd name="connsiteY19" fmla="*/ 46397 h 270948"/>
              <a:gd name="connsiteX20" fmla="*/ 124031 w 211208"/>
              <a:gd name="connsiteY20" fmla="*/ 224616 h 270948"/>
              <a:gd name="connsiteX21" fmla="*/ 45924 w 211208"/>
              <a:gd name="connsiteY21" fmla="*/ 224616 h 270948"/>
              <a:gd name="connsiteX22" fmla="*/ 37122 w 211208"/>
              <a:gd name="connsiteY22" fmla="*/ 215814 h 270948"/>
              <a:gd name="connsiteX23" fmla="*/ 45924 w 211208"/>
              <a:gd name="connsiteY23" fmla="*/ 207002 h 270948"/>
              <a:gd name="connsiteX24" fmla="*/ 124020 w 211208"/>
              <a:gd name="connsiteY24" fmla="*/ 207002 h 270948"/>
              <a:gd name="connsiteX25" fmla="*/ 132822 w 211208"/>
              <a:gd name="connsiteY25" fmla="*/ 215814 h 270948"/>
              <a:gd name="connsiteX26" fmla="*/ 124020 w 211208"/>
              <a:gd name="connsiteY26" fmla="*/ 224616 h 270948"/>
              <a:gd name="connsiteX27" fmla="*/ 165285 w 211208"/>
              <a:gd name="connsiteY27" fmla="*/ 171042 h 270948"/>
              <a:gd name="connsiteX28" fmla="*/ 45924 w 211208"/>
              <a:gd name="connsiteY28" fmla="*/ 171042 h 270948"/>
              <a:gd name="connsiteX29" fmla="*/ 37122 w 211208"/>
              <a:gd name="connsiteY29" fmla="*/ 162240 h 270948"/>
              <a:gd name="connsiteX30" fmla="*/ 45924 w 211208"/>
              <a:gd name="connsiteY30" fmla="*/ 153438 h 270948"/>
              <a:gd name="connsiteX31" fmla="*/ 165274 w 211208"/>
              <a:gd name="connsiteY31" fmla="*/ 153438 h 270948"/>
              <a:gd name="connsiteX32" fmla="*/ 174076 w 211208"/>
              <a:gd name="connsiteY32" fmla="*/ 162240 h 270948"/>
              <a:gd name="connsiteX33" fmla="*/ 165274 w 211208"/>
              <a:gd name="connsiteY33" fmla="*/ 171042 h 270948"/>
              <a:gd name="connsiteX34" fmla="*/ 165285 w 211208"/>
              <a:gd name="connsiteY34" fmla="*/ 117521 h 270948"/>
              <a:gd name="connsiteX35" fmla="*/ 45924 w 211208"/>
              <a:gd name="connsiteY35" fmla="*/ 117521 h 270948"/>
              <a:gd name="connsiteX36" fmla="*/ 37122 w 211208"/>
              <a:gd name="connsiteY36" fmla="*/ 108719 h 270948"/>
              <a:gd name="connsiteX37" fmla="*/ 45924 w 211208"/>
              <a:gd name="connsiteY37" fmla="*/ 99907 h 270948"/>
              <a:gd name="connsiteX38" fmla="*/ 165274 w 211208"/>
              <a:gd name="connsiteY38" fmla="*/ 99907 h 270948"/>
              <a:gd name="connsiteX39" fmla="*/ 174076 w 211208"/>
              <a:gd name="connsiteY39" fmla="*/ 108719 h 270948"/>
              <a:gd name="connsiteX40" fmla="*/ 165274 w 211208"/>
              <a:gd name="connsiteY40" fmla="*/ 117521 h 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208" h="270948">
                <a:moveTo>
                  <a:pt x="211209" y="64011"/>
                </a:moveTo>
                <a:lnTo>
                  <a:pt x="155934" y="64011"/>
                </a:lnTo>
                <a:cubicBezTo>
                  <a:pt x="151060" y="64011"/>
                  <a:pt x="147133" y="60084"/>
                  <a:pt x="147133" y="55210"/>
                </a:cubicBezTo>
                <a:lnTo>
                  <a:pt x="147133" y="0"/>
                </a:lnTo>
                <a:lnTo>
                  <a:pt x="16323" y="0"/>
                </a:lnTo>
                <a:cubicBezTo>
                  <a:pt x="7317" y="0"/>
                  <a:pt x="0" y="7317"/>
                  <a:pt x="0" y="16323"/>
                </a:cubicBezTo>
                <a:lnTo>
                  <a:pt x="0" y="254625"/>
                </a:lnTo>
                <a:cubicBezTo>
                  <a:pt x="0" y="263632"/>
                  <a:pt x="7317" y="270948"/>
                  <a:pt x="16323" y="270948"/>
                </a:cubicBezTo>
                <a:lnTo>
                  <a:pt x="136351" y="270948"/>
                </a:lnTo>
                <a:lnTo>
                  <a:pt x="137836" y="262276"/>
                </a:lnTo>
                <a:cubicBezTo>
                  <a:pt x="138449" y="258478"/>
                  <a:pt x="139999" y="254894"/>
                  <a:pt x="142377" y="251774"/>
                </a:cubicBezTo>
                <a:lnTo>
                  <a:pt x="211198" y="161960"/>
                </a:lnTo>
                <a:lnTo>
                  <a:pt x="211198" y="64011"/>
                </a:lnTo>
                <a:close/>
                <a:moveTo>
                  <a:pt x="45924" y="46397"/>
                </a:moveTo>
                <a:lnTo>
                  <a:pt x="105599" y="46397"/>
                </a:lnTo>
                <a:cubicBezTo>
                  <a:pt x="110409" y="46397"/>
                  <a:pt x="114401" y="50325"/>
                  <a:pt x="114401" y="55210"/>
                </a:cubicBezTo>
                <a:cubicBezTo>
                  <a:pt x="114401" y="60095"/>
                  <a:pt x="110409" y="64011"/>
                  <a:pt x="105599" y="64011"/>
                </a:cubicBezTo>
                <a:lnTo>
                  <a:pt x="45924" y="64011"/>
                </a:lnTo>
                <a:cubicBezTo>
                  <a:pt x="41050" y="64011"/>
                  <a:pt x="37122" y="60084"/>
                  <a:pt x="37122" y="55210"/>
                </a:cubicBezTo>
                <a:cubicBezTo>
                  <a:pt x="37122" y="50335"/>
                  <a:pt x="41050" y="46397"/>
                  <a:pt x="45924" y="46397"/>
                </a:cubicBezTo>
                <a:close/>
                <a:moveTo>
                  <a:pt x="124031" y="224616"/>
                </a:moveTo>
                <a:lnTo>
                  <a:pt x="45924" y="224616"/>
                </a:lnTo>
                <a:cubicBezTo>
                  <a:pt x="41050" y="224616"/>
                  <a:pt x="37122" y="220624"/>
                  <a:pt x="37122" y="215814"/>
                </a:cubicBezTo>
                <a:cubicBezTo>
                  <a:pt x="37122" y="211004"/>
                  <a:pt x="41050" y="207002"/>
                  <a:pt x="45924" y="207002"/>
                </a:cubicBezTo>
                <a:lnTo>
                  <a:pt x="124020" y="207002"/>
                </a:lnTo>
                <a:cubicBezTo>
                  <a:pt x="128894" y="207002"/>
                  <a:pt x="132822" y="210864"/>
                  <a:pt x="132822" y="215814"/>
                </a:cubicBezTo>
                <a:cubicBezTo>
                  <a:pt x="132822" y="220764"/>
                  <a:pt x="128894" y="224616"/>
                  <a:pt x="124020" y="224616"/>
                </a:cubicBezTo>
                <a:close/>
                <a:moveTo>
                  <a:pt x="165285" y="171042"/>
                </a:moveTo>
                <a:lnTo>
                  <a:pt x="45924" y="171042"/>
                </a:lnTo>
                <a:cubicBezTo>
                  <a:pt x="41050" y="171042"/>
                  <a:pt x="37122" y="167114"/>
                  <a:pt x="37122" y="162240"/>
                </a:cubicBezTo>
                <a:cubicBezTo>
                  <a:pt x="37122" y="157366"/>
                  <a:pt x="41050" y="153438"/>
                  <a:pt x="45924" y="153438"/>
                </a:cubicBezTo>
                <a:lnTo>
                  <a:pt x="165274" y="153438"/>
                </a:lnTo>
                <a:cubicBezTo>
                  <a:pt x="170084" y="153438"/>
                  <a:pt x="174076" y="157366"/>
                  <a:pt x="174076" y="162240"/>
                </a:cubicBezTo>
                <a:cubicBezTo>
                  <a:pt x="174076" y="167114"/>
                  <a:pt x="170084" y="171042"/>
                  <a:pt x="165274" y="171042"/>
                </a:cubicBezTo>
                <a:close/>
                <a:moveTo>
                  <a:pt x="165285" y="117521"/>
                </a:moveTo>
                <a:lnTo>
                  <a:pt x="45924" y="117521"/>
                </a:lnTo>
                <a:cubicBezTo>
                  <a:pt x="41050" y="117521"/>
                  <a:pt x="37122" y="113594"/>
                  <a:pt x="37122" y="108719"/>
                </a:cubicBezTo>
                <a:cubicBezTo>
                  <a:pt x="37122" y="103845"/>
                  <a:pt x="41050" y="99907"/>
                  <a:pt x="45924" y="99907"/>
                </a:cubicBezTo>
                <a:lnTo>
                  <a:pt x="165274" y="99907"/>
                </a:lnTo>
                <a:cubicBezTo>
                  <a:pt x="170084" y="99907"/>
                  <a:pt x="174076" y="103910"/>
                  <a:pt x="174076" y="108719"/>
                </a:cubicBezTo>
                <a:cubicBezTo>
                  <a:pt x="174076" y="113529"/>
                  <a:pt x="170084" y="117521"/>
                  <a:pt x="165274" y="117521"/>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4" name="Figura a mano libera: forma 133">
            <a:extLst>
              <a:ext uri="{FF2B5EF4-FFF2-40B4-BE49-F238E27FC236}">
                <a16:creationId xmlns:a16="http://schemas.microsoft.com/office/drawing/2014/main" id="{AD696584-F442-BE39-1812-D8F99BCC369C}"/>
              </a:ext>
            </a:extLst>
          </p:cNvPr>
          <p:cNvSpPr/>
          <p:nvPr/>
        </p:nvSpPr>
        <p:spPr>
          <a:xfrm>
            <a:off x="2957643" y="5709923"/>
            <a:ext cx="41253" cy="41318"/>
          </a:xfrm>
          <a:custGeom>
            <a:avLst/>
            <a:gdLst>
              <a:gd name="connsiteX0" fmla="*/ 0 w 41253"/>
              <a:gd name="connsiteY0" fmla="*/ 0 h 41318"/>
              <a:gd name="connsiteX1" fmla="*/ 0 w 41253"/>
              <a:gd name="connsiteY1" fmla="*/ 41319 h 41318"/>
              <a:gd name="connsiteX2" fmla="*/ 41254 w 41253"/>
              <a:gd name="connsiteY2" fmla="*/ 41319 h 41318"/>
              <a:gd name="connsiteX3" fmla="*/ 0 w 41253"/>
              <a:gd name="connsiteY3" fmla="*/ 0 h 41318"/>
            </a:gdLst>
            <a:ahLst/>
            <a:cxnLst>
              <a:cxn ang="0">
                <a:pos x="connsiteX0" y="connsiteY0"/>
              </a:cxn>
              <a:cxn ang="0">
                <a:pos x="connsiteX1" y="connsiteY1"/>
              </a:cxn>
              <a:cxn ang="0">
                <a:pos x="connsiteX2" y="connsiteY2"/>
              </a:cxn>
              <a:cxn ang="0">
                <a:pos x="connsiteX3" y="connsiteY3"/>
              </a:cxn>
            </a:cxnLst>
            <a:rect l="l" t="t" r="r" b="b"/>
            <a:pathLst>
              <a:path w="41253" h="41318">
                <a:moveTo>
                  <a:pt x="0" y="0"/>
                </a:moveTo>
                <a:lnTo>
                  <a:pt x="0" y="41319"/>
                </a:lnTo>
                <a:lnTo>
                  <a:pt x="41254" y="41319"/>
                </a:lnTo>
                <a:lnTo>
                  <a:pt x="0" y="0"/>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5" name="Figura a mano libera: forma 134">
            <a:extLst>
              <a:ext uri="{FF2B5EF4-FFF2-40B4-BE49-F238E27FC236}">
                <a16:creationId xmlns:a16="http://schemas.microsoft.com/office/drawing/2014/main" id="{8165BD23-3A89-1191-6F1A-4ADEC3F7E83E}"/>
              </a:ext>
            </a:extLst>
          </p:cNvPr>
          <p:cNvSpPr/>
          <p:nvPr/>
        </p:nvSpPr>
        <p:spPr>
          <a:xfrm>
            <a:off x="2941020" y="5963376"/>
            <a:ext cx="52217" cy="55145"/>
          </a:xfrm>
          <a:custGeom>
            <a:avLst/>
            <a:gdLst>
              <a:gd name="connsiteX0" fmla="*/ 8187 w 52217"/>
              <a:gd name="connsiteY0" fmla="*/ 3949 h 55145"/>
              <a:gd name="connsiteX1" fmla="*/ 7004 w 52217"/>
              <a:gd name="connsiteY1" fmla="*/ 6671 h 55145"/>
              <a:gd name="connsiteX2" fmla="*/ 85 w 52217"/>
              <a:gd name="connsiteY2" fmla="*/ 48001 h 55145"/>
              <a:gd name="connsiteX3" fmla="*/ 2388 w 52217"/>
              <a:gd name="connsiteY3" fmla="*/ 53875 h 55145"/>
              <a:gd name="connsiteX4" fmla="*/ 6132 w 52217"/>
              <a:gd name="connsiteY4" fmla="*/ 55145 h 55145"/>
              <a:gd name="connsiteX5" fmla="*/ 8650 w 52217"/>
              <a:gd name="connsiteY5" fmla="*/ 54607 h 55145"/>
              <a:gd name="connsiteX6" fmla="*/ 46859 w 52217"/>
              <a:gd name="connsiteY6" fmla="*/ 37413 h 55145"/>
              <a:gd name="connsiteX7" fmla="*/ 49215 w 52217"/>
              <a:gd name="connsiteY7" fmla="*/ 35551 h 55145"/>
              <a:gd name="connsiteX8" fmla="*/ 52217 w 52217"/>
              <a:gd name="connsiteY8" fmla="*/ 31635 h 55145"/>
              <a:gd name="connsiteX9" fmla="*/ 11200 w 52217"/>
              <a:gd name="connsiteY9" fmla="*/ 0 h 55145"/>
              <a:gd name="connsiteX10" fmla="*/ 8177 w 52217"/>
              <a:gd name="connsiteY10" fmla="*/ 3949 h 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17" h="55145">
                <a:moveTo>
                  <a:pt x="8187" y="3949"/>
                </a:moveTo>
                <a:cubicBezTo>
                  <a:pt x="7574" y="4745"/>
                  <a:pt x="7176" y="5681"/>
                  <a:pt x="7004" y="6671"/>
                </a:cubicBezTo>
                <a:lnTo>
                  <a:pt x="85" y="48001"/>
                </a:lnTo>
                <a:cubicBezTo>
                  <a:pt x="-292" y="50228"/>
                  <a:pt x="602" y="52487"/>
                  <a:pt x="2388" y="53875"/>
                </a:cubicBezTo>
                <a:cubicBezTo>
                  <a:pt x="3485" y="54715"/>
                  <a:pt x="4798" y="55145"/>
                  <a:pt x="6132" y="55145"/>
                </a:cubicBezTo>
                <a:cubicBezTo>
                  <a:pt x="6982" y="55145"/>
                  <a:pt x="7843" y="54962"/>
                  <a:pt x="8650" y="54607"/>
                </a:cubicBezTo>
                <a:lnTo>
                  <a:pt x="46859" y="37413"/>
                </a:lnTo>
                <a:cubicBezTo>
                  <a:pt x="47784" y="36993"/>
                  <a:pt x="48602" y="36347"/>
                  <a:pt x="49215" y="35551"/>
                </a:cubicBezTo>
                <a:lnTo>
                  <a:pt x="52217" y="31635"/>
                </a:lnTo>
                <a:lnTo>
                  <a:pt x="11200" y="0"/>
                </a:lnTo>
                <a:lnTo>
                  <a:pt x="8177" y="3949"/>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6" name="Figura a mano libera: forma 135">
            <a:extLst>
              <a:ext uri="{FF2B5EF4-FFF2-40B4-BE49-F238E27FC236}">
                <a16:creationId xmlns:a16="http://schemas.microsoft.com/office/drawing/2014/main" id="{019E0F26-07C4-05C3-CD35-8BB49BA4CC2D}"/>
              </a:ext>
            </a:extLst>
          </p:cNvPr>
          <p:cNvSpPr/>
          <p:nvPr/>
        </p:nvSpPr>
        <p:spPr>
          <a:xfrm>
            <a:off x="2962926" y="5843933"/>
            <a:ext cx="120315" cy="137099"/>
          </a:xfrm>
          <a:custGeom>
            <a:avLst/>
            <a:gdLst>
              <a:gd name="connsiteX0" fmla="*/ 113949 w 120315"/>
              <a:gd name="connsiteY0" fmla="*/ 15017 h 137099"/>
              <a:gd name="connsiteX1" fmla="*/ 98917 w 120315"/>
              <a:gd name="connsiteY1" fmla="*/ 3417 h 137099"/>
              <a:gd name="connsiteX2" fmla="*/ 86769 w 120315"/>
              <a:gd name="connsiteY2" fmla="*/ 146 h 137099"/>
              <a:gd name="connsiteX3" fmla="*/ 75869 w 120315"/>
              <a:gd name="connsiteY3" fmla="*/ 6430 h 137099"/>
              <a:gd name="connsiteX4" fmla="*/ 0 w 120315"/>
              <a:gd name="connsiteY4" fmla="*/ 105465 h 137099"/>
              <a:gd name="connsiteX5" fmla="*/ 41017 w 120315"/>
              <a:gd name="connsiteY5" fmla="*/ 137100 h 137099"/>
              <a:gd name="connsiteX6" fmla="*/ 116940 w 120315"/>
              <a:gd name="connsiteY6" fmla="*/ 37979 h 137099"/>
              <a:gd name="connsiteX7" fmla="*/ 113938 w 120315"/>
              <a:gd name="connsiteY7" fmla="*/ 15006 h 1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15" h="137099">
                <a:moveTo>
                  <a:pt x="113949" y="15017"/>
                </a:moveTo>
                <a:lnTo>
                  <a:pt x="98917" y="3417"/>
                </a:lnTo>
                <a:cubicBezTo>
                  <a:pt x="95431" y="727"/>
                  <a:pt x="91105" y="-435"/>
                  <a:pt x="86769" y="146"/>
                </a:cubicBezTo>
                <a:cubicBezTo>
                  <a:pt x="82411" y="717"/>
                  <a:pt x="78548" y="2955"/>
                  <a:pt x="75869" y="6430"/>
                </a:cubicBezTo>
                <a:lnTo>
                  <a:pt x="0" y="105465"/>
                </a:lnTo>
                <a:lnTo>
                  <a:pt x="41017" y="137100"/>
                </a:lnTo>
                <a:lnTo>
                  <a:pt x="116940" y="37979"/>
                </a:lnTo>
                <a:cubicBezTo>
                  <a:pt x="122428" y="30812"/>
                  <a:pt x="121083" y="20515"/>
                  <a:pt x="113938" y="150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7" name="Figura a mano libera: forma 136">
            <a:extLst>
              <a:ext uri="{FF2B5EF4-FFF2-40B4-BE49-F238E27FC236}">
                <a16:creationId xmlns:a16="http://schemas.microsoft.com/office/drawing/2014/main" id="{26FCDE97-25EB-231A-91A4-0FB3EFB65667}"/>
              </a:ext>
            </a:extLst>
          </p:cNvPr>
          <p:cNvSpPr/>
          <p:nvPr/>
        </p:nvSpPr>
        <p:spPr>
          <a:xfrm flipH="1">
            <a:off x="4728026" y="5731038"/>
            <a:ext cx="337785" cy="287680"/>
          </a:xfrm>
          <a:custGeom>
            <a:avLst/>
            <a:gdLst>
              <a:gd name="connsiteX0" fmla="*/ 320650 w 337785"/>
              <a:gd name="connsiteY0" fmla="*/ 0 h 287680"/>
              <a:gd name="connsiteX1" fmla="*/ 17146 w 337785"/>
              <a:gd name="connsiteY1" fmla="*/ 0 h 287680"/>
              <a:gd name="connsiteX2" fmla="*/ 0 w 337785"/>
              <a:gd name="connsiteY2" fmla="*/ 17146 h 287680"/>
              <a:gd name="connsiteX3" fmla="*/ 0 w 337785"/>
              <a:gd name="connsiteY3" fmla="*/ 217373 h 287680"/>
              <a:gd name="connsiteX4" fmla="*/ 17146 w 337785"/>
              <a:gd name="connsiteY4" fmla="*/ 234519 h 287680"/>
              <a:gd name="connsiteX5" fmla="*/ 139891 w 337785"/>
              <a:gd name="connsiteY5" fmla="*/ 234519 h 287680"/>
              <a:gd name="connsiteX6" fmla="*/ 135938 w 337785"/>
              <a:gd name="connsiteY6" fmla="*/ 260377 h 287680"/>
              <a:gd name="connsiteX7" fmla="*/ 128908 w 337785"/>
              <a:gd name="connsiteY7" fmla="*/ 266415 h 287680"/>
              <a:gd name="connsiteX8" fmla="*/ 113559 w 337785"/>
              <a:gd name="connsiteY8" fmla="*/ 266415 h 287680"/>
              <a:gd name="connsiteX9" fmla="*/ 106446 w 337785"/>
              <a:gd name="connsiteY9" fmla="*/ 273528 h 287680"/>
              <a:gd name="connsiteX10" fmla="*/ 106446 w 337785"/>
              <a:gd name="connsiteY10" fmla="*/ 280568 h 287680"/>
              <a:gd name="connsiteX11" fmla="*/ 113559 w 337785"/>
              <a:gd name="connsiteY11" fmla="*/ 287680 h 287680"/>
              <a:gd name="connsiteX12" fmla="*/ 224247 w 337785"/>
              <a:gd name="connsiteY12" fmla="*/ 287680 h 287680"/>
              <a:gd name="connsiteX13" fmla="*/ 231360 w 337785"/>
              <a:gd name="connsiteY13" fmla="*/ 280568 h 287680"/>
              <a:gd name="connsiteX14" fmla="*/ 231360 w 337785"/>
              <a:gd name="connsiteY14" fmla="*/ 273528 h 287680"/>
              <a:gd name="connsiteX15" fmla="*/ 224247 w 337785"/>
              <a:gd name="connsiteY15" fmla="*/ 266415 h 287680"/>
              <a:gd name="connsiteX16" fmla="*/ 208888 w 337785"/>
              <a:gd name="connsiteY16" fmla="*/ 266415 h 287680"/>
              <a:gd name="connsiteX17" fmla="*/ 201858 w 337785"/>
              <a:gd name="connsiteY17" fmla="*/ 260377 h 287680"/>
              <a:gd name="connsiteX18" fmla="*/ 197904 w 337785"/>
              <a:gd name="connsiteY18" fmla="*/ 234519 h 287680"/>
              <a:gd name="connsiteX19" fmla="*/ 320640 w 337785"/>
              <a:gd name="connsiteY19" fmla="*/ 234519 h 287680"/>
              <a:gd name="connsiteX20" fmla="*/ 337785 w 337785"/>
              <a:gd name="connsiteY20" fmla="*/ 217373 h 287680"/>
              <a:gd name="connsiteX21" fmla="*/ 337785 w 337785"/>
              <a:gd name="connsiteY21" fmla="*/ 17146 h 287680"/>
              <a:gd name="connsiteX22" fmla="*/ 320640 w 337785"/>
              <a:gd name="connsiteY22" fmla="*/ 0 h 287680"/>
              <a:gd name="connsiteX23" fmla="*/ 168898 w 337785"/>
              <a:gd name="connsiteY23" fmla="*/ 222875 h 287680"/>
              <a:gd name="connsiteX24" fmla="*/ 159009 w 337785"/>
              <a:gd name="connsiteY24" fmla="*/ 212986 h 287680"/>
              <a:gd name="connsiteX25" fmla="*/ 168898 w 337785"/>
              <a:gd name="connsiteY25" fmla="*/ 203097 h 287680"/>
              <a:gd name="connsiteX26" fmla="*/ 178787 w 337785"/>
              <a:gd name="connsiteY26" fmla="*/ 212986 h 287680"/>
              <a:gd name="connsiteX27" fmla="*/ 168898 w 337785"/>
              <a:gd name="connsiteY27" fmla="*/ 222875 h 287680"/>
              <a:gd name="connsiteX28" fmla="*/ 307881 w 337785"/>
              <a:gd name="connsiteY28" fmla="*/ 191546 h 287680"/>
              <a:gd name="connsiteX29" fmla="*/ 29915 w 337785"/>
              <a:gd name="connsiteY29" fmla="*/ 191546 h 287680"/>
              <a:gd name="connsiteX30" fmla="*/ 23917 w 337785"/>
              <a:gd name="connsiteY30" fmla="*/ 185548 h 287680"/>
              <a:gd name="connsiteX31" fmla="*/ 23917 w 337785"/>
              <a:gd name="connsiteY31" fmla="*/ 29915 h 287680"/>
              <a:gd name="connsiteX32" fmla="*/ 29915 w 337785"/>
              <a:gd name="connsiteY32" fmla="*/ 23917 h 287680"/>
              <a:gd name="connsiteX33" fmla="*/ 307881 w 337785"/>
              <a:gd name="connsiteY33" fmla="*/ 23917 h 287680"/>
              <a:gd name="connsiteX34" fmla="*/ 313878 w 337785"/>
              <a:gd name="connsiteY34" fmla="*/ 29915 h 287680"/>
              <a:gd name="connsiteX35" fmla="*/ 313878 w 337785"/>
              <a:gd name="connsiteY35" fmla="*/ 185548 h 287680"/>
              <a:gd name="connsiteX36" fmla="*/ 307881 w 337785"/>
              <a:gd name="connsiteY36" fmla="*/ 191546 h 2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785" h="287680">
                <a:moveTo>
                  <a:pt x="320650" y="0"/>
                </a:moveTo>
                <a:lnTo>
                  <a:pt x="17146" y="0"/>
                </a:lnTo>
                <a:cubicBezTo>
                  <a:pt x="7721" y="0"/>
                  <a:pt x="0" y="7721"/>
                  <a:pt x="0" y="17146"/>
                </a:cubicBezTo>
                <a:lnTo>
                  <a:pt x="0" y="217373"/>
                </a:lnTo>
                <a:cubicBezTo>
                  <a:pt x="0" y="226808"/>
                  <a:pt x="7721" y="234519"/>
                  <a:pt x="17146" y="234519"/>
                </a:cubicBezTo>
                <a:lnTo>
                  <a:pt x="139891" y="234519"/>
                </a:lnTo>
                <a:lnTo>
                  <a:pt x="135938" y="260377"/>
                </a:lnTo>
                <a:cubicBezTo>
                  <a:pt x="135411" y="263845"/>
                  <a:pt x="132418" y="266415"/>
                  <a:pt x="128908" y="266415"/>
                </a:cubicBezTo>
                <a:lnTo>
                  <a:pt x="113559" y="266415"/>
                </a:lnTo>
                <a:cubicBezTo>
                  <a:pt x="109636" y="266415"/>
                  <a:pt x="106446" y="269595"/>
                  <a:pt x="106446" y="273528"/>
                </a:cubicBezTo>
                <a:lnTo>
                  <a:pt x="106446" y="280568"/>
                </a:lnTo>
                <a:cubicBezTo>
                  <a:pt x="106446" y="284490"/>
                  <a:pt x="109626" y="287680"/>
                  <a:pt x="113559" y="287680"/>
                </a:cubicBezTo>
                <a:lnTo>
                  <a:pt x="224247" y="287680"/>
                </a:lnTo>
                <a:cubicBezTo>
                  <a:pt x="228170" y="287680"/>
                  <a:pt x="231360" y="284501"/>
                  <a:pt x="231360" y="280568"/>
                </a:cubicBezTo>
                <a:lnTo>
                  <a:pt x="231360" y="273528"/>
                </a:lnTo>
                <a:cubicBezTo>
                  <a:pt x="231360" y="269605"/>
                  <a:pt x="228180" y="266415"/>
                  <a:pt x="224247" y="266415"/>
                </a:cubicBezTo>
                <a:lnTo>
                  <a:pt x="208888" y="266415"/>
                </a:lnTo>
                <a:cubicBezTo>
                  <a:pt x="205378" y="266415"/>
                  <a:pt x="202384" y="263856"/>
                  <a:pt x="201858" y="260377"/>
                </a:cubicBezTo>
                <a:lnTo>
                  <a:pt x="197904" y="234519"/>
                </a:lnTo>
                <a:lnTo>
                  <a:pt x="320640" y="234519"/>
                </a:lnTo>
                <a:cubicBezTo>
                  <a:pt x="330074" y="234519"/>
                  <a:pt x="337785" y="226797"/>
                  <a:pt x="337785" y="217373"/>
                </a:cubicBezTo>
                <a:lnTo>
                  <a:pt x="337785" y="17146"/>
                </a:lnTo>
                <a:cubicBezTo>
                  <a:pt x="337785" y="7711"/>
                  <a:pt x="330064" y="0"/>
                  <a:pt x="320640" y="0"/>
                </a:cubicBezTo>
                <a:close/>
                <a:moveTo>
                  <a:pt x="168898" y="222875"/>
                </a:moveTo>
                <a:cubicBezTo>
                  <a:pt x="163437" y="222875"/>
                  <a:pt x="159009" y="218446"/>
                  <a:pt x="159009" y="212986"/>
                </a:cubicBezTo>
                <a:cubicBezTo>
                  <a:pt x="159009" y="207525"/>
                  <a:pt x="163437" y="203097"/>
                  <a:pt x="168898" y="203097"/>
                </a:cubicBezTo>
                <a:cubicBezTo>
                  <a:pt x="174359" y="203097"/>
                  <a:pt x="178787" y="207525"/>
                  <a:pt x="178787" y="212986"/>
                </a:cubicBezTo>
                <a:cubicBezTo>
                  <a:pt x="178787" y="218446"/>
                  <a:pt x="174359" y="222875"/>
                  <a:pt x="168898" y="222875"/>
                </a:cubicBezTo>
                <a:close/>
                <a:moveTo>
                  <a:pt x="307881" y="191546"/>
                </a:moveTo>
                <a:lnTo>
                  <a:pt x="29915" y="191546"/>
                </a:lnTo>
                <a:cubicBezTo>
                  <a:pt x="26601" y="191546"/>
                  <a:pt x="23917" y="188862"/>
                  <a:pt x="23917" y="185548"/>
                </a:cubicBezTo>
                <a:lnTo>
                  <a:pt x="23917" y="29915"/>
                </a:lnTo>
                <a:cubicBezTo>
                  <a:pt x="23917" y="26601"/>
                  <a:pt x="26601" y="23917"/>
                  <a:pt x="29915" y="23917"/>
                </a:cubicBezTo>
                <a:lnTo>
                  <a:pt x="307881" y="23917"/>
                </a:lnTo>
                <a:cubicBezTo>
                  <a:pt x="311194" y="23917"/>
                  <a:pt x="313878" y="26601"/>
                  <a:pt x="313878" y="29915"/>
                </a:cubicBezTo>
                <a:lnTo>
                  <a:pt x="313878" y="185548"/>
                </a:lnTo>
                <a:cubicBezTo>
                  <a:pt x="313878" y="188862"/>
                  <a:pt x="311194" y="191546"/>
                  <a:pt x="307881" y="19154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nvGrpSpPr>
          <p:cNvPr id="138" name="Elemento grafico 110">
            <a:extLst>
              <a:ext uri="{FF2B5EF4-FFF2-40B4-BE49-F238E27FC236}">
                <a16:creationId xmlns:a16="http://schemas.microsoft.com/office/drawing/2014/main" id="{F3E5418E-5221-DA91-5336-CD0D8820BFFC}"/>
              </a:ext>
            </a:extLst>
          </p:cNvPr>
          <p:cNvGrpSpPr/>
          <p:nvPr/>
        </p:nvGrpSpPr>
        <p:grpSpPr>
          <a:xfrm flipH="1">
            <a:off x="4778256" y="5780565"/>
            <a:ext cx="241816" cy="116407"/>
            <a:chOff x="4628875" y="5998068"/>
            <a:chExt cx="241816" cy="116407"/>
          </a:xfrm>
          <a:solidFill>
            <a:srgbClr val="F00980"/>
          </a:solidFill>
        </p:grpSpPr>
        <p:sp>
          <p:nvSpPr>
            <p:cNvPr id="139" name="Figura a mano libera: forma 138">
              <a:extLst>
                <a:ext uri="{FF2B5EF4-FFF2-40B4-BE49-F238E27FC236}">
                  <a16:creationId xmlns:a16="http://schemas.microsoft.com/office/drawing/2014/main" id="{C3EA270D-4AB8-029D-5FB1-6BC3E01B8F90}"/>
                </a:ext>
              </a:extLst>
            </p:cNvPr>
            <p:cNvSpPr/>
            <p:nvPr/>
          </p:nvSpPr>
          <p:spPr>
            <a:xfrm>
              <a:off x="4750784" y="5998068"/>
              <a:ext cx="53883" cy="49610"/>
            </a:xfrm>
            <a:custGeom>
              <a:avLst/>
              <a:gdLst>
                <a:gd name="connsiteX0" fmla="*/ 9910 w 53883"/>
                <a:gd name="connsiteY0" fmla="*/ 49610 h 49610"/>
                <a:gd name="connsiteX1" fmla="*/ 43974 w 53883"/>
                <a:gd name="connsiteY1" fmla="*/ 49610 h 49610"/>
                <a:gd name="connsiteX2" fmla="*/ 53884 w 53883"/>
                <a:gd name="connsiteY2" fmla="*/ 39701 h 49610"/>
                <a:gd name="connsiteX3" fmla="*/ 53884 w 53883"/>
                <a:gd name="connsiteY3" fmla="*/ 9910 h 49610"/>
                <a:gd name="connsiteX4" fmla="*/ 43974 w 53883"/>
                <a:gd name="connsiteY4" fmla="*/ 0 h 49610"/>
                <a:gd name="connsiteX5" fmla="*/ 9910 w 53883"/>
                <a:gd name="connsiteY5" fmla="*/ 0 h 49610"/>
                <a:gd name="connsiteX6" fmla="*/ 0 w 53883"/>
                <a:gd name="connsiteY6" fmla="*/ 9910 h 49610"/>
                <a:gd name="connsiteX7" fmla="*/ 0 w 53883"/>
                <a:gd name="connsiteY7" fmla="*/ 39701 h 49610"/>
                <a:gd name="connsiteX8" fmla="*/ 9910 w 53883"/>
                <a:gd name="connsiteY8" fmla="*/ 49610 h 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3" h="49610">
                  <a:moveTo>
                    <a:pt x="9910" y="49610"/>
                  </a:moveTo>
                  <a:lnTo>
                    <a:pt x="43974" y="49610"/>
                  </a:lnTo>
                  <a:cubicBezTo>
                    <a:pt x="49435" y="49610"/>
                    <a:pt x="53884" y="45161"/>
                    <a:pt x="53884" y="39701"/>
                  </a:cubicBezTo>
                  <a:lnTo>
                    <a:pt x="53884" y="9910"/>
                  </a:lnTo>
                  <a:cubicBezTo>
                    <a:pt x="53884" y="4449"/>
                    <a:pt x="49435" y="0"/>
                    <a:pt x="43974" y="0"/>
                  </a:cubicBezTo>
                  <a:lnTo>
                    <a:pt x="9910" y="0"/>
                  </a:lnTo>
                  <a:cubicBezTo>
                    <a:pt x="4449" y="0"/>
                    <a:pt x="0" y="4439"/>
                    <a:pt x="0" y="9910"/>
                  </a:cubicBezTo>
                  <a:lnTo>
                    <a:pt x="0" y="39701"/>
                  </a:lnTo>
                  <a:cubicBezTo>
                    <a:pt x="0" y="45161"/>
                    <a:pt x="4439" y="49610"/>
                    <a:pt x="9910" y="49610"/>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0" name="Figura a mano libera: forma 139">
              <a:extLst>
                <a:ext uri="{FF2B5EF4-FFF2-40B4-BE49-F238E27FC236}">
                  <a16:creationId xmlns:a16="http://schemas.microsoft.com/office/drawing/2014/main" id="{0F6FE000-7AA0-37F0-1A7C-E193672FE755}"/>
                </a:ext>
              </a:extLst>
            </p:cNvPr>
            <p:cNvSpPr/>
            <p:nvPr/>
          </p:nvSpPr>
          <p:spPr>
            <a:xfrm>
              <a:off x="4822516" y="5998079"/>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1" name="Figura a mano libera: forma 140">
              <a:extLst>
                <a:ext uri="{FF2B5EF4-FFF2-40B4-BE49-F238E27FC236}">
                  <a16:creationId xmlns:a16="http://schemas.microsoft.com/office/drawing/2014/main" id="{884B87E2-4AB8-5A86-8676-75B4769D2A4E}"/>
                </a:ext>
              </a:extLst>
            </p:cNvPr>
            <p:cNvSpPr/>
            <p:nvPr/>
          </p:nvSpPr>
          <p:spPr>
            <a:xfrm>
              <a:off x="4822516" y="6031472"/>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2" name="Figura a mano libera: forma 141">
              <a:extLst>
                <a:ext uri="{FF2B5EF4-FFF2-40B4-BE49-F238E27FC236}">
                  <a16:creationId xmlns:a16="http://schemas.microsoft.com/office/drawing/2014/main" id="{5BF6EAE4-F844-F970-FF55-DF153BCD39FD}"/>
                </a:ext>
              </a:extLst>
            </p:cNvPr>
            <p:cNvSpPr/>
            <p:nvPr/>
          </p:nvSpPr>
          <p:spPr>
            <a:xfrm>
              <a:off x="4750795" y="6064876"/>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3" name="Figura a mano libera: forma 142">
              <a:extLst>
                <a:ext uri="{FF2B5EF4-FFF2-40B4-BE49-F238E27FC236}">
                  <a16:creationId xmlns:a16="http://schemas.microsoft.com/office/drawing/2014/main" id="{D758EF45-DE58-D015-7035-1523E14956A7}"/>
                </a:ext>
              </a:extLst>
            </p:cNvPr>
            <p:cNvSpPr/>
            <p:nvPr/>
          </p:nvSpPr>
          <p:spPr>
            <a:xfrm>
              <a:off x="4750795" y="6098270"/>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4" name="Figura a mano libera: forma 143">
              <a:extLst>
                <a:ext uri="{FF2B5EF4-FFF2-40B4-BE49-F238E27FC236}">
                  <a16:creationId xmlns:a16="http://schemas.microsoft.com/office/drawing/2014/main" id="{500AD5C5-9E16-9A29-181E-A22FE02AB38E}"/>
                </a:ext>
              </a:extLst>
            </p:cNvPr>
            <p:cNvSpPr/>
            <p:nvPr/>
          </p:nvSpPr>
          <p:spPr>
            <a:xfrm>
              <a:off x="4628875" y="6006182"/>
              <a:ext cx="100159" cy="100201"/>
            </a:xfrm>
            <a:custGeom>
              <a:avLst/>
              <a:gdLst>
                <a:gd name="connsiteX0" fmla="*/ 95917 w 100159"/>
                <a:gd name="connsiteY0" fmla="*/ 39886 h 100201"/>
                <a:gd name="connsiteX1" fmla="*/ 86782 w 100159"/>
                <a:gd name="connsiteY1" fmla="*/ 38555 h 100201"/>
                <a:gd name="connsiteX2" fmla="*/ 84181 w 100159"/>
                <a:gd name="connsiteY2" fmla="*/ 32279 h 100201"/>
                <a:gd name="connsiteX3" fmla="*/ 89703 w 100159"/>
                <a:gd name="connsiteY3" fmla="*/ 24888 h 100201"/>
                <a:gd name="connsiteX4" fmla="*/ 89239 w 100159"/>
                <a:gd name="connsiteY4" fmla="*/ 18415 h 100201"/>
                <a:gd name="connsiteX5" fmla="*/ 81744 w 100159"/>
                <a:gd name="connsiteY5" fmla="*/ 10921 h 100201"/>
                <a:gd name="connsiteX6" fmla="*/ 75282 w 100159"/>
                <a:gd name="connsiteY6" fmla="*/ 10457 h 100201"/>
                <a:gd name="connsiteX7" fmla="*/ 67892 w 100159"/>
                <a:gd name="connsiteY7" fmla="*/ 15979 h 100201"/>
                <a:gd name="connsiteX8" fmla="*/ 61615 w 100159"/>
                <a:gd name="connsiteY8" fmla="*/ 13378 h 100201"/>
                <a:gd name="connsiteX9" fmla="*/ 60284 w 100159"/>
                <a:gd name="connsiteY9" fmla="*/ 4243 h 100201"/>
                <a:gd name="connsiteX10" fmla="*/ 55381 w 100159"/>
                <a:gd name="connsiteY10" fmla="*/ 0 h 100201"/>
                <a:gd name="connsiteX11" fmla="*/ 44779 w 100159"/>
                <a:gd name="connsiteY11" fmla="*/ 0 h 100201"/>
                <a:gd name="connsiteX12" fmla="*/ 39876 w 100159"/>
                <a:gd name="connsiteY12" fmla="*/ 4243 h 100201"/>
                <a:gd name="connsiteX13" fmla="*/ 38555 w 100159"/>
                <a:gd name="connsiteY13" fmla="*/ 13378 h 100201"/>
                <a:gd name="connsiteX14" fmla="*/ 32279 w 100159"/>
                <a:gd name="connsiteY14" fmla="*/ 15979 h 100201"/>
                <a:gd name="connsiteX15" fmla="*/ 24888 w 100159"/>
                <a:gd name="connsiteY15" fmla="*/ 10457 h 100201"/>
                <a:gd name="connsiteX16" fmla="*/ 18415 w 100159"/>
                <a:gd name="connsiteY16" fmla="*/ 10921 h 100201"/>
                <a:gd name="connsiteX17" fmla="*/ 10921 w 100159"/>
                <a:gd name="connsiteY17" fmla="*/ 18415 h 100201"/>
                <a:gd name="connsiteX18" fmla="*/ 10457 w 100159"/>
                <a:gd name="connsiteY18" fmla="*/ 24877 h 100201"/>
                <a:gd name="connsiteX19" fmla="*/ 15979 w 100159"/>
                <a:gd name="connsiteY19" fmla="*/ 32279 h 100201"/>
                <a:gd name="connsiteX20" fmla="*/ 13378 w 100159"/>
                <a:gd name="connsiteY20" fmla="*/ 38555 h 100201"/>
                <a:gd name="connsiteX21" fmla="*/ 4243 w 100159"/>
                <a:gd name="connsiteY21" fmla="*/ 39886 h 100201"/>
                <a:gd name="connsiteX22" fmla="*/ 0 w 100159"/>
                <a:gd name="connsiteY22" fmla="*/ 44790 h 100201"/>
                <a:gd name="connsiteX23" fmla="*/ 0 w 100159"/>
                <a:gd name="connsiteY23" fmla="*/ 55391 h 100201"/>
                <a:gd name="connsiteX24" fmla="*/ 4243 w 100159"/>
                <a:gd name="connsiteY24" fmla="*/ 60294 h 100201"/>
                <a:gd name="connsiteX25" fmla="*/ 13378 w 100159"/>
                <a:gd name="connsiteY25" fmla="*/ 61626 h 100201"/>
                <a:gd name="connsiteX26" fmla="*/ 15979 w 100159"/>
                <a:gd name="connsiteY26" fmla="*/ 67912 h 100201"/>
                <a:gd name="connsiteX27" fmla="*/ 10457 w 100159"/>
                <a:gd name="connsiteY27" fmla="*/ 75303 h 100201"/>
                <a:gd name="connsiteX28" fmla="*/ 10921 w 100159"/>
                <a:gd name="connsiteY28" fmla="*/ 81775 h 100201"/>
                <a:gd name="connsiteX29" fmla="*/ 18415 w 100159"/>
                <a:gd name="connsiteY29" fmla="*/ 89270 h 100201"/>
                <a:gd name="connsiteX30" fmla="*/ 24888 w 100159"/>
                <a:gd name="connsiteY30" fmla="*/ 89745 h 100201"/>
                <a:gd name="connsiteX31" fmla="*/ 32279 w 100159"/>
                <a:gd name="connsiteY31" fmla="*/ 84222 h 100201"/>
                <a:gd name="connsiteX32" fmla="*/ 38555 w 100159"/>
                <a:gd name="connsiteY32" fmla="*/ 86823 h 100201"/>
                <a:gd name="connsiteX33" fmla="*/ 39876 w 100159"/>
                <a:gd name="connsiteY33" fmla="*/ 95959 h 100201"/>
                <a:gd name="connsiteX34" fmla="*/ 44779 w 100159"/>
                <a:gd name="connsiteY34" fmla="*/ 100201 h 100201"/>
                <a:gd name="connsiteX35" fmla="*/ 55381 w 100159"/>
                <a:gd name="connsiteY35" fmla="*/ 100201 h 100201"/>
                <a:gd name="connsiteX36" fmla="*/ 60284 w 100159"/>
                <a:gd name="connsiteY36" fmla="*/ 95959 h 100201"/>
                <a:gd name="connsiteX37" fmla="*/ 61615 w 100159"/>
                <a:gd name="connsiteY37" fmla="*/ 86823 h 100201"/>
                <a:gd name="connsiteX38" fmla="*/ 67892 w 100159"/>
                <a:gd name="connsiteY38" fmla="*/ 84222 h 100201"/>
                <a:gd name="connsiteX39" fmla="*/ 75282 w 100159"/>
                <a:gd name="connsiteY39" fmla="*/ 89745 h 100201"/>
                <a:gd name="connsiteX40" fmla="*/ 81744 w 100159"/>
                <a:gd name="connsiteY40" fmla="*/ 89270 h 100201"/>
                <a:gd name="connsiteX41" fmla="*/ 89239 w 100159"/>
                <a:gd name="connsiteY41" fmla="*/ 81775 h 100201"/>
                <a:gd name="connsiteX42" fmla="*/ 89703 w 100159"/>
                <a:gd name="connsiteY42" fmla="*/ 75303 h 100201"/>
                <a:gd name="connsiteX43" fmla="*/ 84170 w 100159"/>
                <a:gd name="connsiteY43" fmla="*/ 67892 h 100201"/>
                <a:gd name="connsiteX44" fmla="*/ 86761 w 100159"/>
                <a:gd name="connsiteY44" fmla="*/ 61636 h 100201"/>
                <a:gd name="connsiteX45" fmla="*/ 95917 w 100159"/>
                <a:gd name="connsiteY45" fmla="*/ 60305 h 100201"/>
                <a:gd name="connsiteX46" fmla="*/ 100160 w 100159"/>
                <a:gd name="connsiteY46" fmla="*/ 55401 h 100201"/>
                <a:gd name="connsiteX47" fmla="*/ 100160 w 100159"/>
                <a:gd name="connsiteY47" fmla="*/ 44800 h 100201"/>
                <a:gd name="connsiteX48" fmla="*/ 95917 w 100159"/>
                <a:gd name="connsiteY48" fmla="*/ 39897 h 100201"/>
                <a:gd name="connsiteX49" fmla="*/ 50064 w 100159"/>
                <a:gd name="connsiteY49" fmla="*/ 73177 h 100201"/>
                <a:gd name="connsiteX50" fmla="*/ 26983 w 100159"/>
                <a:gd name="connsiteY50" fmla="*/ 50095 h 100201"/>
                <a:gd name="connsiteX51" fmla="*/ 50064 w 100159"/>
                <a:gd name="connsiteY51" fmla="*/ 27014 h 100201"/>
                <a:gd name="connsiteX52" fmla="*/ 73146 w 100159"/>
                <a:gd name="connsiteY52" fmla="*/ 50095 h 100201"/>
                <a:gd name="connsiteX53" fmla="*/ 50064 w 100159"/>
                <a:gd name="connsiteY53" fmla="*/ 73177 h 10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159" h="100201">
                  <a:moveTo>
                    <a:pt x="95917" y="39886"/>
                  </a:moveTo>
                  <a:lnTo>
                    <a:pt x="86782" y="38555"/>
                  </a:lnTo>
                  <a:cubicBezTo>
                    <a:pt x="85636" y="35788"/>
                    <a:pt x="85337" y="35045"/>
                    <a:pt x="84181" y="32279"/>
                  </a:cubicBezTo>
                  <a:lnTo>
                    <a:pt x="89703" y="24888"/>
                  </a:lnTo>
                  <a:cubicBezTo>
                    <a:pt x="91179" y="22906"/>
                    <a:pt x="90973" y="20160"/>
                    <a:pt x="89239" y="18415"/>
                  </a:cubicBezTo>
                  <a:lnTo>
                    <a:pt x="81744" y="10921"/>
                  </a:lnTo>
                  <a:cubicBezTo>
                    <a:pt x="80010" y="9177"/>
                    <a:pt x="77254" y="8981"/>
                    <a:pt x="75282" y="10457"/>
                  </a:cubicBezTo>
                  <a:lnTo>
                    <a:pt x="67892" y="15979"/>
                  </a:lnTo>
                  <a:cubicBezTo>
                    <a:pt x="65125" y="14834"/>
                    <a:pt x="64382" y="14524"/>
                    <a:pt x="61615" y="13378"/>
                  </a:cubicBezTo>
                  <a:lnTo>
                    <a:pt x="60284" y="4243"/>
                  </a:lnTo>
                  <a:cubicBezTo>
                    <a:pt x="59933" y="1806"/>
                    <a:pt x="57837" y="0"/>
                    <a:pt x="55381" y="0"/>
                  </a:cubicBezTo>
                  <a:lnTo>
                    <a:pt x="44779" y="0"/>
                  </a:lnTo>
                  <a:cubicBezTo>
                    <a:pt x="42323" y="0"/>
                    <a:pt x="40227" y="1806"/>
                    <a:pt x="39876" y="4243"/>
                  </a:cubicBezTo>
                  <a:lnTo>
                    <a:pt x="38555" y="13378"/>
                  </a:lnTo>
                  <a:cubicBezTo>
                    <a:pt x="35788" y="14524"/>
                    <a:pt x="35045" y="14823"/>
                    <a:pt x="32279" y="15979"/>
                  </a:cubicBezTo>
                  <a:lnTo>
                    <a:pt x="24888" y="10457"/>
                  </a:lnTo>
                  <a:cubicBezTo>
                    <a:pt x="22916" y="8981"/>
                    <a:pt x="20160" y="9187"/>
                    <a:pt x="18415" y="10921"/>
                  </a:cubicBezTo>
                  <a:lnTo>
                    <a:pt x="10921" y="18415"/>
                  </a:lnTo>
                  <a:cubicBezTo>
                    <a:pt x="9177" y="20160"/>
                    <a:pt x="8981" y="22906"/>
                    <a:pt x="10457" y="24877"/>
                  </a:cubicBezTo>
                  <a:lnTo>
                    <a:pt x="15979" y="32279"/>
                  </a:lnTo>
                  <a:cubicBezTo>
                    <a:pt x="14834" y="35055"/>
                    <a:pt x="14524" y="35788"/>
                    <a:pt x="13378" y="38555"/>
                  </a:cubicBezTo>
                  <a:lnTo>
                    <a:pt x="4243" y="39886"/>
                  </a:lnTo>
                  <a:cubicBezTo>
                    <a:pt x="1806" y="40237"/>
                    <a:pt x="0" y="42333"/>
                    <a:pt x="0" y="44790"/>
                  </a:cubicBezTo>
                  <a:lnTo>
                    <a:pt x="0" y="55391"/>
                  </a:lnTo>
                  <a:cubicBezTo>
                    <a:pt x="0" y="57858"/>
                    <a:pt x="1806" y="59943"/>
                    <a:pt x="4243" y="60294"/>
                  </a:cubicBezTo>
                  <a:lnTo>
                    <a:pt x="13378" y="61626"/>
                  </a:lnTo>
                  <a:cubicBezTo>
                    <a:pt x="14524" y="64392"/>
                    <a:pt x="14834" y="65135"/>
                    <a:pt x="15979" y="67912"/>
                  </a:cubicBezTo>
                  <a:lnTo>
                    <a:pt x="10457" y="75303"/>
                  </a:lnTo>
                  <a:cubicBezTo>
                    <a:pt x="8991" y="77275"/>
                    <a:pt x="9187" y="80031"/>
                    <a:pt x="10921" y="81775"/>
                  </a:cubicBezTo>
                  <a:lnTo>
                    <a:pt x="18415" y="89270"/>
                  </a:lnTo>
                  <a:cubicBezTo>
                    <a:pt x="20160" y="91014"/>
                    <a:pt x="22916" y="91210"/>
                    <a:pt x="24888" y="89745"/>
                  </a:cubicBezTo>
                  <a:lnTo>
                    <a:pt x="32279" y="84222"/>
                  </a:lnTo>
                  <a:cubicBezTo>
                    <a:pt x="35045" y="85368"/>
                    <a:pt x="35788" y="85677"/>
                    <a:pt x="38555" y="86823"/>
                  </a:cubicBezTo>
                  <a:lnTo>
                    <a:pt x="39876" y="95959"/>
                  </a:lnTo>
                  <a:cubicBezTo>
                    <a:pt x="40237" y="98395"/>
                    <a:pt x="42323" y="100201"/>
                    <a:pt x="44779" y="100201"/>
                  </a:cubicBezTo>
                  <a:lnTo>
                    <a:pt x="55381" y="100201"/>
                  </a:lnTo>
                  <a:cubicBezTo>
                    <a:pt x="57837" y="100201"/>
                    <a:pt x="59933" y="98395"/>
                    <a:pt x="60284" y="95959"/>
                  </a:cubicBezTo>
                  <a:lnTo>
                    <a:pt x="61615" y="86823"/>
                  </a:lnTo>
                  <a:cubicBezTo>
                    <a:pt x="64382" y="85677"/>
                    <a:pt x="65125" y="85368"/>
                    <a:pt x="67892" y="84222"/>
                  </a:cubicBezTo>
                  <a:lnTo>
                    <a:pt x="75282" y="89745"/>
                  </a:lnTo>
                  <a:cubicBezTo>
                    <a:pt x="77254" y="91221"/>
                    <a:pt x="80010" y="91014"/>
                    <a:pt x="81744" y="89270"/>
                  </a:cubicBezTo>
                  <a:lnTo>
                    <a:pt x="89239" y="81775"/>
                  </a:lnTo>
                  <a:cubicBezTo>
                    <a:pt x="90983" y="80031"/>
                    <a:pt x="91179" y="77275"/>
                    <a:pt x="89703" y="75303"/>
                  </a:cubicBezTo>
                  <a:lnTo>
                    <a:pt x="84170" y="67892"/>
                  </a:lnTo>
                  <a:cubicBezTo>
                    <a:pt x="85316" y="65135"/>
                    <a:pt x="85615" y="64392"/>
                    <a:pt x="86761" y="61636"/>
                  </a:cubicBezTo>
                  <a:lnTo>
                    <a:pt x="95917" y="60305"/>
                  </a:lnTo>
                  <a:cubicBezTo>
                    <a:pt x="98353" y="59954"/>
                    <a:pt x="100160" y="57868"/>
                    <a:pt x="100160" y="55401"/>
                  </a:cubicBezTo>
                  <a:lnTo>
                    <a:pt x="100160" y="44800"/>
                  </a:lnTo>
                  <a:cubicBezTo>
                    <a:pt x="100160" y="42343"/>
                    <a:pt x="98353" y="40248"/>
                    <a:pt x="95917" y="39897"/>
                  </a:cubicBezTo>
                  <a:close/>
                  <a:moveTo>
                    <a:pt x="50064" y="73177"/>
                  </a:moveTo>
                  <a:cubicBezTo>
                    <a:pt x="37316" y="73177"/>
                    <a:pt x="26983" y="62844"/>
                    <a:pt x="26983" y="50095"/>
                  </a:cubicBezTo>
                  <a:cubicBezTo>
                    <a:pt x="26983" y="37347"/>
                    <a:pt x="37316" y="27014"/>
                    <a:pt x="50064" y="27014"/>
                  </a:cubicBezTo>
                  <a:cubicBezTo>
                    <a:pt x="62813" y="27014"/>
                    <a:pt x="73146" y="37347"/>
                    <a:pt x="73146" y="50095"/>
                  </a:cubicBezTo>
                  <a:cubicBezTo>
                    <a:pt x="73146" y="62844"/>
                    <a:pt x="62813" y="73177"/>
                    <a:pt x="50064" y="73177"/>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pic>
        <p:nvPicPr>
          <p:cNvPr id="145" name="Elemento grafico 144">
            <a:extLst>
              <a:ext uri="{FF2B5EF4-FFF2-40B4-BE49-F238E27FC236}">
                <a16:creationId xmlns:a16="http://schemas.microsoft.com/office/drawing/2014/main" id="{0E008744-359A-4E21-4B57-E7C98D2A3CD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2988" y="5732079"/>
            <a:ext cx="355025" cy="288000"/>
          </a:xfrm>
          <a:prstGeom prst="rect">
            <a:avLst/>
          </a:prstGeom>
        </p:spPr>
      </p:pic>
      <p:pic>
        <p:nvPicPr>
          <p:cNvPr id="146" name="Elemento grafico 145">
            <a:extLst>
              <a:ext uri="{FF2B5EF4-FFF2-40B4-BE49-F238E27FC236}">
                <a16:creationId xmlns:a16="http://schemas.microsoft.com/office/drawing/2014/main" id="{6A7E1EC5-CCA1-85AC-A10C-E2DE6505319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38241" y="5712097"/>
            <a:ext cx="310183" cy="306941"/>
          </a:xfrm>
          <a:prstGeom prst="rect">
            <a:avLst/>
          </a:prstGeom>
        </p:spPr>
      </p:pic>
      <p:sp>
        <p:nvSpPr>
          <p:cNvPr id="147" name="Rombo 146">
            <a:extLst>
              <a:ext uri="{FF2B5EF4-FFF2-40B4-BE49-F238E27FC236}">
                <a16:creationId xmlns:a16="http://schemas.microsoft.com/office/drawing/2014/main" id="{5E029F86-5F70-819B-82BA-FCADB3768B26}"/>
              </a:ext>
            </a:extLst>
          </p:cNvPr>
          <p:cNvSpPr/>
          <p:nvPr/>
        </p:nvSpPr>
        <p:spPr>
          <a:xfrm>
            <a:off x="1271464" y="3952804"/>
            <a:ext cx="817151"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48" name="Connettore 2 147">
            <a:extLst>
              <a:ext uri="{FF2B5EF4-FFF2-40B4-BE49-F238E27FC236}">
                <a16:creationId xmlns:a16="http://schemas.microsoft.com/office/drawing/2014/main" id="{AB466B7C-6E0A-2E58-AB8A-07DD7AC5A51C}"/>
              </a:ext>
            </a:extLst>
          </p:cNvPr>
          <p:cNvCxnSpPr>
            <a:cxnSpLocks/>
          </p:cNvCxnSpPr>
          <p:nvPr/>
        </p:nvCxnSpPr>
        <p:spPr>
          <a:xfrm>
            <a:off x="2088615" y="4355142"/>
            <a:ext cx="2523792"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0" name="Gruppo 149">
            <a:extLst>
              <a:ext uri="{FF2B5EF4-FFF2-40B4-BE49-F238E27FC236}">
                <a16:creationId xmlns:a16="http://schemas.microsoft.com/office/drawing/2014/main" id="{C1685B81-31BA-E98E-B238-817211AAE1BA}"/>
              </a:ext>
            </a:extLst>
          </p:cNvPr>
          <p:cNvGrpSpPr/>
          <p:nvPr/>
        </p:nvGrpSpPr>
        <p:grpSpPr>
          <a:xfrm>
            <a:off x="7328665" y="3952804"/>
            <a:ext cx="3015807" cy="817151"/>
            <a:chOff x="2953063" y="4653470"/>
            <a:chExt cx="3015807" cy="817151"/>
          </a:xfrm>
        </p:grpSpPr>
        <p:sp>
          <p:nvSpPr>
            <p:cNvPr id="153" name="CasellaDiTesto 152">
              <a:extLst>
                <a:ext uri="{FF2B5EF4-FFF2-40B4-BE49-F238E27FC236}">
                  <a16:creationId xmlns:a16="http://schemas.microsoft.com/office/drawing/2014/main" id="{A5A905AE-8D2F-2E7B-13AB-1AE12BA5F9EC}"/>
                </a:ext>
              </a:extLst>
            </p:cNvPr>
            <p:cNvSpPr txBox="1"/>
            <p:nvPr/>
          </p:nvSpPr>
          <p:spPr>
            <a:xfrm>
              <a:off x="3791965" y="4746507"/>
              <a:ext cx="2176905" cy="710964"/>
            </a:xfrm>
            <a:prstGeom prst="rect">
              <a:avLst/>
            </a:prstGeom>
            <a:noFill/>
          </p:spPr>
          <p:txBody>
            <a:bodyPr wrap="square" lIns="0" rIns="0" rtlCol="0">
              <a:spAutoFit/>
            </a:bodyPr>
            <a:lstStyle>
              <a:defPPr marR="0" lvl="0" algn="l" rtl="0">
                <a:lnSpc>
                  <a:spcPct val="100000"/>
                </a:lnSpc>
                <a:spcBef>
                  <a:spcPts val="0"/>
                </a:spcBef>
                <a:spcAft>
                  <a:spcPts val="0"/>
                </a:spcAft>
                <a:defRPr/>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4 </a:t>
              </a:r>
              <a:r>
                <a:rPr lang="it-IT" dirty="0"/>
                <a:t>PROJECT MANAGERS</a:t>
              </a:r>
            </a:p>
            <a:p>
              <a:pPr>
                <a:lnSpc>
                  <a:spcPct val="100000"/>
                </a:lnSpc>
                <a:spcAft>
                  <a:spcPts val="1200"/>
                </a:spcAft>
              </a:pPr>
              <a:r>
                <a:rPr lang="it-IT" dirty="0"/>
                <a:t>(COORDINATORS)</a:t>
              </a:r>
              <a:endParaRPr lang="en-US" dirty="0"/>
            </a:p>
          </p:txBody>
        </p:sp>
        <p:sp>
          <p:nvSpPr>
            <p:cNvPr id="151" name="Rombo 150">
              <a:extLst>
                <a:ext uri="{FF2B5EF4-FFF2-40B4-BE49-F238E27FC236}">
                  <a16:creationId xmlns:a16="http://schemas.microsoft.com/office/drawing/2014/main" id="{B0C2ABCB-E474-C85A-1F53-B6F37D62398E}"/>
                </a:ext>
              </a:extLst>
            </p:cNvPr>
            <p:cNvSpPr/>
            <p:nvPr/>
          </p:nvSpPr>
          <p:spPr>
            <a:xfrm>
              <a:off x="2953063" y="4653470"/>
              <a:ext cx="838904"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52" name="Connettore 2 151">
              <a:extLst>
                <a:ext uri="{FF2B5EF4-FFF2-40B4-BE49-F238E27FC236}">
                  <a16:creationId xmlns:a16="http://schemas.microsoft.com/office/drawing/2014/main" id="{CE4162A0-D72A-6D57-BC69-E7266F6CFB42}"/>
                </a:ext>
              </a:extLst>
            </p:cNvPr>
            <p:cNvCxnSpPr>
              <a:cxnSpLocks/>
            </p:cNvCxnSpPr>
            <p:nvPr/>
          </p:nvCxnSpPr>
          <p:spPr>
            <a:xfrm>
              <a:off x="3791966" y="5055808"/>
              <a:ext cx="1909151"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158" name="Connettore 2 157">
            <a:extLst>
              <a:ext uri="{FF2B5EF4-FFF2-40B4-BE49-F238E27FC236}">
                <a16:creationId xmlns:a16="http://schemas.microsoft.com/office/drawing/2014/main" id="{76118E4F-B4A8-380B-D56F-D429F0944C46}"/>
              </a:ext>
            </a:extLst>
          </p:cNvPr>
          <p:cNvCxnSpPr>
            <a:cxnSpLocks/>
          </p:cNvCxnSpPr>
          <p:nvPr/>
        </p:nvCxnSpPr>
        <p:spPr>
          <a:xfrm flipH="1">
            <a:off x="1680038"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649F718F-B412-3CB8-4BF0-79D532E9AB81}"/>
              </a:ext>
            </a:extLst>
          </p:cNvPr>
          <p:cNvCxnSpPr>
            <a:cxnSpLocks/>
          </p:cNvCxnSpPr>
          <p:nvPr/>
        </p:nvCxnSpPr>
        <p:spPr>
          <a:xfrm flipH="1">
            <a:off x="7748763"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161" name="s27f1f43884a4aea8f4916fda324b276">
            <a:extLst>
              <a:ext uri="{FF2B5EF4-FFF2-40B4-BE49-F238E27FC236}">
                <a16:creationId xmlns:a16="http://schemas.microsoft.com/office/drawing/2014/main" id="{1E30CAAB-606E-BFB1-EC90-710672277735}"/>
              </a:ext>
            </a:extLst>
          </p:cNvPr>
          <p:cNvPicPr>
            <a:picLocks/>
          </p:cNvPicPr>
          <p:nvPr/>
        </p:nvPicPr>
        <p:blipFill>
          <a:blip>
            <a:extLst>
              <a:ext uri="{96DAC541-7B7A-43D3-8B79-37D633B846F1}">
                <asvg:svgBlip xmlns:asvg="http://schemas.microsoft.com/office/drawing/2016/SVG/main" r:embed="rId6"/>
              </a:ext>
            </a:extLst>
          </a:blip>
          <a:stretch>
            <a:fillRect/>
          </a:stretch>
        </p:blipFill>
        <p:spPr>
          <a:xfrm>
            <a:off x="1510743" y="4184330"/>
            <a:ext cx="357575" cy="356595"/>
          </a:xfrm>
          <a:prstGeom prst="rect">
            <a:avLst/>
          </a:prstGeom>
        </p:spPr>
      </p:pic>
      <p:pic>
        <p:nvPicPr>
          <p:cNvPr id="162" name="s0be173fa34a45629a64703268192b08">
            <a:extLst>
              <a:ext uri="{FF2B5EF4-FFF2-40B4-BE49-F238E27FC236}">
                <a16:creationId xmlns:a16="http://schemas.microsoft.com/office/drawing/2014/main" id="{4C5792FC-0B2C-5D9A-11AD-72F3282BCE3F}"/>
              </a:ext>
            </a:extLst>
          </p:cNvPr>
          <p:cNvPicPr>
            <a:picLocks/>
          </p:cNvPicPr>
          <p:nvPr/>
        </p:nvPicPr>
        <p:blipFill>
          <a:blip>
            <a:extLst>
              <a:ext uri="{96DAC541-7B7A-43D3-8B79-37D633B846F1}">
                <asvg:svgBlip xmlns:asvg="http://schemas.microsoft.com/office/drawing/2016/SVG/main" r:embed="rId7"/>
              </a:ext>
            </a:extLst>
          </a:blip>
          <a:stretch>
            <a:fillRect/>
          </a:stretch>
        </p:blipFill>
        <p:spPr>
          <a:xfrm>
            <a:off x="7582969" y="4186862"/>
            <a:ext cx="346269" cy="357825"/>
          </a:xfrm>
          <a:prstGeom prst="rect">
            <a:avLst/>
          </a:prstGeom>
        </p:spPr>
      </p:pic>
      <p:sp>
        <p:nvSpPr>
          <p:cNvPr id="164" name="CasellaDiTesto 163">
            <a:extLst>
              <a:ext uri="{FF2B5EF4-FFF2-40B4-BE49-F238E27FC236}">
                <a16:creationId xmlns:a16="http://schemas.microsoft.com/office/drawing/2014/main" id="{496E6C7C-C551-7C04-7574-C720E52EEA40}"/>
              </a:ext>
            </a:extLst>
          </p:cNvPr>
          <p:cNvSpPr txBox="1"/>
          <p:nvPr/>
        </p:nvSpPr>
        <p:spPr>
          <a:xfrm rot="16200000">
            <a:off x="-406297" y="5654770"/>
            <a:ext cx="1616395" cy="184666"/>
          </a:xfrm>
          <a:prstGeom prst="rect">
            <a:avLst/>
          </a:prstGeom>
          <a:solidFill>
            <a:srgbClr val="F00980"/>
          </a:solidFill>
        </p:spPr>
        <p:txBody>
          <a:bodyPr wrap="none" lIns="36000" tIns="0" rIns="36000" bIns="0" rtlCol="0">
            <a:spAutoFit/>
          </a:bodyPr>
          <a:lstStyle/>
          <a:p>
            <a:pPr algn="ct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3</a:t>
            </a:r>
            <a:r>
              <a:rPr lang="it-IT" sz="1200" baseline="30000" dirty="0">
                <a:solidFill>
                  <a:schemeClr val="bg1"/>
                </a:solidFill>
                <a:latin typeface="Montserrat" panose="02000505000000020004" pitchFamily="2" charset="0"/>
                <a:ea typeface="Calibri" panose="020F0502020204030204" pitchFamily="34" charset="0"/>
                <a:cs typeface="Calibri" panose="020F0502020204030204" pitchFamily="34" charset="0"/>
              </a:rPr>
              <a:t>rd </a:t>
            </a: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PARTY EXPERTS </a:t>
            </a:r>
            <a:endParaRPr lang="en-US" sz="1200" dirty="0">
              <a:solidFill>
                <a:schemeClr val="bg1"/>
              </a:solidFill>
              <a:latin typeface="Montserrat" panose="02000505000000020004" pitchFamily="2" charset="0"/>
              <a:ea typeface="Calibri" panose="020F0502020204030204" pitchFamily="34" charset="0"/>
              <a:cs typeface="Calibri" panose="020F0502020204030204" pitchFamily="34" charset="0"/>
            </a:endParaRPr>
          </a:p>
        </p:txBody>
      </p:sp>
      <p:sp>
        <p:nvSpPr>
          <p:cNvPr id="165" name="CasellaDiTesto 164">
            <a:extLst>
              <a:ext uri="{FF2B5EF4-FFF2-40B4-BE49-F238E27FC236}">
                <a16:creationId xmlns:a16="http://schemas.microsoft.com/office/drawing/2014/main" id="{19A8F89D-7CA7-0C88-BDEE-718507A88201}"/>
              </a:ext>
            </a:extLst>
          </p:cNvPr>
          <p:cNvSpPr txBox="1"/>
          <p:nvPr/>
        </p:nvSpPr>
        <p:spPr>
          <a:xfrm rot="16200000">
            <a:off x="-846111" y="3604316"/>
            <a:ext cx="2487247" cy="184666"/>
          </a:xfrm>
          <a:prstGeom prst="rect">
            <a:avLst/>
          </a:prstGeom>
          <a:solidFill>
            <a:srgbClr val="151618"/>
          </a:solidFill>
          <a:ln>
            <a:solidFill>
              <a:schemeClr val="tx1"/>
            </a:solidFill>
          </a:ln>
        </p:spPr>
        <p:txBody>
          <a:bodyPr wrap="square" lIns="36000" tIns="0" rIns="36000" bIns="0" rtlCol="0">
            <a:spAutoFit/>
          </a:bodyPr>
          <a:lstStyle/>
          <a:p>
            <a:pPr algn="ct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GLOBAL PROGRAM OFFICE</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66" name="CasellaDiTesto 165">
            <a:extLst>
              <a:ext uri="{FF2B5EF4-FFF2-40B4-BE49-F238E27FC236}">
                <a16:creationId xmlns:a16="http://schemas.microsoft.com/office/drawing/2014/main" id="{0061C2ED-F003-3B50-BC4B-4AE41EEF2AF2}"/>
              </a:ext>
            </a:extLst>
          </p:cNvPr>
          <p:cNvSpPr txBox="1"/>
          <p:nvPr/>
        </p:nvSpPr>
        <p:spPr>
          <a:xfrm>
            <a:off x="4714745" y="2030651"/>
            <a:ext cx="2001116" cy="246221"/>
          </a:xfrm>
          <a:prstGeom prst="rect">
            <a:avLst/>
          </a:prstGeom>
          <a:solidFill>
            <a:srgbClr val="F00980"/>
          </a:solidFill>
        </p:spPr>
        <p:txBody>
          <a:bodyPr wrap="none" lIns="36000" tIns="0" rIns="36000" bIns="0" rtlCol="0">
            <a:spAutoFit/>
          </a:bodyPr>
          <a:lstStyle>
            <a:defPPr marR="0" lvl="0" algn="l" rtl="0">
              <a:lnSpc>
                <a:spcPct val="100000"/>
              </a:lnSpc>
              <a:spcBef>
                <a:spcPts val="0"/>
              </a:spcBef>
              <a:spcAft>
                <a:spcPts val="0"/>
              </a:spcAft>
            </a:defPPr>
            <a:lvl1pPr algn="ct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it-IT" sz="1600" dirty="0">
                <a:latin typeface="Montserrat" panose="02000505000000020004" pitchFamily="2" charset="0"/>
              </a:rPr>
              <a:t>STELLANTIS TEAM</a:t>
            </a:r>
            <a:endParaRPr lang="en-US" sz="1600" dirty="0">
              <a:latin typeface="Montserrat" panose="02000505000000020004" pitchFamily="2" charset="0"/>
            </a:endParaRPr>
          </a:p>
        </p:txBody>
      </p:sp>
      <p:cxnSp>
        <p:nvCxnSpPr>
          <p:cNvPr id="167" name="Connettore 2 166">
            <a:extLst>
              <a:ext uri="{FF2B5EF4-FFF2-40B4-BE49-F238E27FC236}">
                <a16:creationId xmlns:a16="http://schemas.microsoft.com/office/drawing/2014/main" id="{C48CBDF5-7223-E426-0CDD-3DD6F5D9EF6C}"/>
              </a:ext>
            </a:extLst>
          </p:cNvPr>
          <p:cNvCxnSpPr>
            <a:cxnSpLocks/>
          </p:cNvCxnSpPr>
          <p:nvPr/>
        </p:nvCxnSpPr>
        <p:spPr>
          <a:xfrm flipH="1">
            <a:off x="5712809" y="2275393"/>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Connettore diritto 167">
            <a:extLst>
              <a:ext uri="{FF2B5EF4-FFF2-40B4-BE49-F238E27FC236}">
                <a16:creationId xmlns:a16="http://schemas.microsoft.com/office/drawing/2014/main" id="{BD58EABE-A910-6D26-4D63-1DE8EE347614}"/>
              </a:ext>
            </a:extLst>
          </p:cNvPr>
          <p:cNvCxnSpPr>
            <a:cxnSpLocks/>
          </p:cNvCxnSpPr>
          <p:nvPr/>
        </p:nvCxnSpPr>
        <p:spPr>
          <a:xfrm>
            <a:off x="488691" y="3774063"/>
            <a:ext cx="114076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CasellaDiTesto 168">
            <a:extLst>
              <a:ext uri="{FF2B5EF4-FFF2-40B4-BE49-F238E27FC236}">
                <a16:creationId xmlns:a16="http://schemas.microsoft.com/office/drawing/2014/main" id="{5C8B27F4-6B4F-BEE9-B717-244CC96762CB}"/>
              </a:ext>
            </a:extLst>
          </p:cNvPr>
          <p:cNvSpPr txBox="1"/>
          <p:nvPr/>
        </p:nvSpPr>
        <p:spPr>
          <a:xfrm>
            <a:off x="309568" y="882005"/>
            <a:ext cx="11521280" cy="892552"/>
          </a:xfrm>
          <a:prstGeom prst="rect">
            <a:avLst/>
          </a:prstGeom>
          <a:noFill/>
        </p:spPr>
        <p:txBody>
          <a:bodyPr wrap="square" rtlCol="0">
            <a:spAutoFit/>
          </a:bodyPr>
          <a:lstStyle/>
          <a:p>
            <a:pPr algn="ctr"/>
            <a:r>
              <a:rPr lang="en-US" dirty="0">
                <a:solidFill>
                  <a:schemeClr val="tx1"/>
                </a:solidFill>
                <a:latin typeface="Montserrat" panose="02000505000000020004" pitchFamily="2" charset="0"/>
                <a:ea typeface="Montserrat"/>
                <a:cs typeface="Montserrat"/>
                <a:sym typeface="Montserrat"/>
              </a:rPr>
              <a:t>We aim to be your </a:t>
            </a:r>
            <a:r>
              <a:rPr lang="en-US" sz="2400" b="1" dirty="0">
                <a:solidFill>
                  <a:srgbClr val="F00980"/>
                </a:solidFill>
                <a:latin typeface="Montserrat" panose="02000505000000020004" pitchFamily="2" charset="0"/>
                <a:sym typeface="Montserrat"/>
              </a:rPr>
              <a:t>partners</a:t>
            </a:r>
            <a:r>
              <a:rPr lang="en-US" dirty="0">
                <a:solidFill>
                  <a:schemeClr val="tx1"/>
                </a:solidFill>
                <a:latin typeface="Montserrat" panose="02000505000000020004" pitchFamily="2" charset="0"/>
                <a:ea typeface="Montserrat"/>
                <a:cs typeface="Montserrat"/>
                <a:sym typeface="Montserrat"/>
              </a:rPr>
              <a:t> in order to reach the top-quality results.</a:t>
            </a:r>
          </a:p>
          <a:p>
            <a:pPr algn="ctr"/>
            <a:r>
              <a:rPr lang="en-US" dirty="0">
                <a:solidFill>
                  <a:schemeClr val="tx1"/>
                </a:solidFill>
                <a:latin typeface="Montserrat" panose="02000505000000020004" pitchFamily="2" charset="0"/>
                <a:ea typeface="Montserrat"/>
                <a:cs typeface="Montserrat"/>
                <a:sym typeface="Montserrat"/>
              </a:rPr>
              <a:t>Our team includes effective collaboration also with </a:t>
            </a:r>
            <a:r>
              <a:rPr lang="en-US" b="1" dirty="0">
                <a:solidFill>
                  <a:srgbClr val="F00480"/>
                </a:solidFill>
                <a:latin typeface="Montserrat" panose="02000505000000020004" pitchFamily="2" charset="0"/>
                <a:ea typeface="Montserrat"/>
                <a:cs typeface="Montserrat"/>
                <a:sym typeface="Montserrat"/>
              </a:rPr>
              <a:t>other agencies </a:t>
            </a:r>
            <a:r>
              <a:rPr lang="en-US" dirty="0">
                <a:solidFill>
                  <a:schemeClr val="tx1"/>
                </a:solidFill>
                <a:latin typeface="Montserrat" panose="02000505000000020004" pitchFamily="2" charset="0"/>
                <a:ea typeface="Montserrat"/>
                <a:cs typeface="Montserrat"/>
                <a:sym typeface="Montserrat"/>
              </a:rPr>
              <a:t>to obtain the greater creativity and innovation, to share  skills, to increase productivity, to  expand the network, to improve the project quality.</a:t>
            </a:r>
            <a:endParaRPr lang="en-US" dirty="0">
              <a:solidFill>
                <a:schemeClr val="tx1"/>
              </a:solidFill>
              <a:sym typeface="Montserrat"/>
            </a:endParaRPr>
          </a:p>
        </p:txBody>
      </p:sp>
      <p:sp>
        <p:nvSpPr>
          <p:cNvPr id="3" name="Rettangolo 2">
            <a:extLst>
              <a:ext uri="{FF2B5EF4-FFF2-40B4-BE49-F238E27FC236}">
                <a16:creationId xmlns:a16="http://schemas.microsoft.com/office/drawing/2014/main" id="{459B78AB-3C07-B7CF-A6B8-5BC5591A2114}"/>
              </a:ext>
            </a:extLst>
          </p:cNvPr>
          <p:cNvSpPr/>
          <p:nvPr/>
        </p:nvSpPr>
        <p:spPr>
          <a:xfrm>
            <a:off x="374319" y="2817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4" name="Gruppo 3">
            <a:extLst>
              <a:ext uri="{FF2B5EF4-FFF2-40B4-BE49-F238E27FC236}">
                <a16:creationId xmlns:a16="http://schemas.microsoft.com/office/drawing/2014/main" id="{0CFEF12F-5CA9-3174-0C64-DAED4B4C85FF}"/>
              </a:ext>
            </a:extLst>
          </p:cNvPr>
          <p:cNvGrpSpPr/>
          <p:nvPr/>
        </p:nvGrpSpPr>
        <p:grpSpPr>
          <a:xfrm>
            <a:off x="407368" y="309033"/>
            <a:ext cx="233242" cy="233047"/>
            <a:chOff x="2349500" y="-200024"/>
            <a:chExt cx="8019956" cy="8013258"/>
          </a:xfrm>
          <a:solidFill>
            <a:schemeClr val="tx1"/>
          </a:solidFill>
        </p:grpSpPr>
        <p:sp>
          <p:nvSpPr>
            <p:cNvPr id="15" name="Rombo 14">
              <a:extLst>
                <a:ext uri="{FF2B5EF4-FFF2-40B4-BE49-F238E27FC236}">
                  <a16:creationId xmlns:a16="http://schemas.microsoft.com/office/drawing/2014/main" id="{23F4A5E5-8341-5F64-C3D8-0328D89D7598}"/>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4A1A728-5C49-57EF-9489-7C6D4FFFC31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4D96C14-305D-6BD2-0FD0-D2E5B47F28A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6C7F303D-8556-61E1-7121-B9F0427AC93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606727BF-2311-711D-9283-04DA9C729B07}"/>
              </a:ext>
            </a:extLst>
          </p:cNvPr>
          <p:cNvSpPr>
            <a:spLocks noGrp="1"/>
          </p:cNvSpPr>
          <p:nvPr>
            <p:ph type="sldNum" sz="quarter" idx="4"/>
          </p:nvPr>
        </p:nvSpPr>
        <p:spPr/>
        <p:txBody>
          <a:bodyPr/>
          <a:lstStyle/>
          <a:p>
            <a:fld id="{3E92977B-B4C2-4A0D-A293-AFEDFB8002E3}" type="slidenum">
              <a:rPr lang="en-US" smtClean="0"/>
              <a:pPr/>
              <a:t>17</a:t>
            </a:fld>
            <a:endParaRPr lang="en-US"/>
          </a:p>
        </p:txBody>
      </p:sp>
    </p:spTree>
    <p:custDataLst>
      <p:tags r:id="rId1"/>
    </p:custDataLst>
    <p:extLst>
      <p:ext uri="{BB962C8B-B14F-4D97-AF65-F5344CB8AC3E}">
        <p14:creationId xmlns:p14="http://schemas.microsoft.com/office/powerpoint/2010/main" val="3092757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7" name="CasellaDiTesto 6">
            <a:extLst>
              <a:ext uri="{FF2B5EF4-FFF2-40B4-BE49-F238E27FC236}">
                <a16:creationId xmlns:a16="http://schemas.microsoft.com/office/drawing/2014/main" id="{D14F4851-5E56-3122-372F-C0F9EB84F034}"/>
              </a:ext>
            </a:extLst>
          </p:cNvPr>
          <p:cNvSpPr txBox="1"/>
          <p:nvPr/>
        </p:nvSpPr>
        <p:spPr>
          <a:xfrm>
            <a:off x="230256" y="635204"/>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 </a:t>
            </a:r>
            <a:r>
              <a:rPr lang="fr-FR" sz="3600" dirty="0">
                <a:solidFill>
                  <a:srgbClr val="F00480"/>
                </a:solidFill>
                <a:sym typeface="Montserrat"/>
              </a:rPr>
              <a:t> </a:t>
            </a: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312500" y="1897680"/>
            <a:ext cx="11685456" cy="5555367"/>
          </a:xfrm>
          <a:prstGeom prst="rect">
            <a:avLst/>
          </a:prstGeom>
          <a:noFill/>
        </p:spPr>
        <p:txBody>
          <a:bodyPr wrap="square">
            <a:spAutoFit/>
          </a:bodyPr>
          <a:lstStyle/>
          <a:p>
            <a:pPr>
              <a:buClr>
                <a:schemeClr val="dk1"/>
              </a:buClr>
              <a:buSzPts val="1100"/>
            </a:pPr>
            <a:r>
              <a:rPr lang="fr-FR" b="1" dirty="0">
                <a:solidFill>
                  <a:srgbClr val="F00480"/>
                </a:solidFill>
                <a:latin typeface="Montserrat" panose="02000505000000020004" pitchFamily="2" charset="0"/>
                <a:sym typeface="Montserrat"/>
              </a:rPr>
              <a:t>Stellantis </a:t>
            </a:r>
            <a:r>
              <a:rPr lang="fr-FR" b="1" dirty="0" err="1">
                <a:solidFill>
                  <a:srgbClr val="F00480"/>
                </a:solidFill>
                <a:latin typeface="Montserrat" panose="02000505000000020004" pitchFamily="2" charset="0"/>
                <a:sym typeface="Montserrat"/>
              </a:rPr>
              <a:t>Governance</a:t>
            </a:r>
            <a:r>
              <a:rPr lang="fr-FR" b="1" dirty="0">
                <a:solidFill>
                  <a:srgbClr val="F00480"/>
                </a:solidFill>
                <a:latin typeface="Montserrat" panose="02000505000000020004" pitchFamily="2" charset="0"/>
                <a:sym typeface="Montserrat"/>
              </a:rPr>
              <a:t> </a:t>
            </a:r>
            <a:r>
              <a:rPr lang="fr-FR" b="1" dirty="0" err="1">
                <a:solidFill>
                  <a:srgbClr val="F00480"/>
                </a:solidFill>
                <a:latin typeface="Montserrat" panose="02000505000000020004" pitchFamily="2" charset="0"/>
                <a:sym typeface="Montserrat"/>
              </a:rPr>
              <a:t>Account</a:t>
            </a:r>
            <a:r>
              <a:rPr lang="fr-FR" b="1" dirty="0">
                <a:solidFill>
                  <a:srgbClr val="F00480"/>
                </a:solidFill>
                <a:latin typeface="Montserrat" panose="02000505000000020004" pitchFamily="2" charset="0"/>
                <a:sym typeface="Montserrat"/>
              </a:rPr>
              <a:t> Manager </a:t>
            </a:r>
          </a:p>
          <a:p>
            <a:pPr>
              <a:buClr>
                <a:schemeClr val="dk1"/>
              </a:buClr>
              <a:buSzPts val="1100"/>
            </a:pPr>
            <a:r>
              <a:rPr lang="fr-FR" sz="1100" dirty="0">
                <a:latin typeface="Montserrat" panose="02000505000000020004" pitchFamily="2" charset="0"/>
                <a:ea typeface="Calibri" panose="020F0502020204030204" pitchFamily="34" charset="0"/>
                <a:cs typeface="Calibri" panose="020F0502020204030204" pitchFamily="34" charset="0"/>
                <a:sym typeface="Montserrat"/>
              </a:rPr>
              <a:t>K</a:t>
            </a:r>
            <a:r>
              <a:rPr lang="en-US" sz="1100" dirty="0" err="1">
                <a:latin typeface="Montserrat" panose="02000505000000020004" pitchFamily="2" charset="0"/>
                <a:ea typeface="Calibri" panose="020F0502020204030204" pitchFamily="34" charset="0"/>
                <a:cs typeface="Calibri" panose="020F0502020204030204" pitchFamily="34" charset="0"/>
              </a:rPr>
              <a:t>ey</a:t>
            </a:r>
            <a:r>
              <a:rPr lang="en-US" sz="1100" dirty="0">
                <a:latin typeface="Montserrat" panose="02000505000000020004" pitchFamily="2" charset="0"/>
                <a:ea typeface="Calibri" panose="020F0502020204030204" pitchFamily="34" charset="0"/>
                <a:cs typeface="Calibri" panose="020F0502020204030204" pitchFamily="34" charset="0"/>
              </a:rPr>
              <a:t> Interface with Stellantis Counterpart. He is responsible of all deliverables and his responsibilities is to manage all </a:t>
            </a:r>
            <a:r>
              <a:rPr lang="en-US" sz="1100" dirty="0" err="1">
                <a:latin typeface="Montserrat" panose="02000505000000020004" pitchFamily="2" charset="0"/>
                <a:ea typeface="Calibri" panose="020F0502020204030204" pitchFamily="34" charset="0"/>
                <a:cs typeface="Calibri" panose="020F0502020204030204" pitchFamily="34" charset="0"/>
              </a:rPr>
              <a:t>Koinè</a:t>
            </a:r>
            <a:r>
              <a:rPr lang="en-US" sz="1100" dirty="0">
                <a:latin typeface="Montserrat" panose="02000505000000020004" pitchFamily="2" charset="0"/>
                <a:ea typeface="Calibri" panose="020F0502020204030204" pitchFamily="34" charset="0"/>
                <a:cs typeface="Calibri" panose="020F0502020204030204" pitchFamily="34" charset="0"/>
              </a:rPr>
              <a:t> people involved in the project.</a:t>
            </a:r>
          </a:p>
          <a:p>
            <a:pPr>
              <a:buClr>
                <a:schemeClr val="dk1"/>
              </a:buClr>
              <a:buSzPts val="1100"/>
            </a:pPr>
            <a:r>
              <a:rPr lang="en-US" sz="1100" dirty="0">
                <a:latin typeface="Montserrat" panose="02000505000000020004" pitchFamily="2" charset="0"/>
                <a:ea typeface="Calibri" panose="020F0502020204030204" pitchFamily="34" charset="0"/>
                <a:cs typeface="Calibri" panose="020F0502020204030204" pitchFamily="34" charset="0"/>
              </a:rPr>
              <a:t>He will:</a:t>
            </a: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Provide a point of contact for the Stellantis Training Managers (STM) to manage all aspects of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Ensure the contract is being delivered to the specified scope and required quality and volume levels. Manage action plans for issues that arise in the implementation of the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Adapt plans and activities accordingly to rolling new Brands’ update, with problem solving and flexible approach</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Work in partnership </a:t>
            </a: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with the Stellantis Training Managers and Marketing representatives of each Stellantis Brand to identify product training priorities for each brand and develop a strategic plan to support</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Work with other Suppliers resources effectively to achieve the agreed  Annual Plan</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Provide regular status of performance and initiatives through specific reports, Weekly operational meetings and performance reviews</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Manage requests for additional services or changes in scope</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Wherever feasible ensure synergies are leveraged from other parts of Stellantis ’s global organization, such as Training of  North American vehicles or Training for </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associated joint ventures product (F2Move, </a:t>
            </a:r>
            <a:r>
              <a:rPr lang="en-US" sz="1100" dirty="0" err="1">
                <a:solidFill>
                  <a:schemeClr val="tx1"/>
                </a:solidFill>
                <a:latin typeface="Montserrat" panose="02000505000000020004" pitchFamily="2" charset="0"/>
                <a:ea typeface="Calibri" panose="020F0502020204030204" pitchFamily="34" charset="0"/>
                <a:cs typeface="Calibri" panose="020F0502020204030204" pitchFamily="34" charset="0"/>
              </a:rPr>
              <a:t>Leapmotor</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STM to manage and prepare monthly  International Training Content Committee (ITCC) meetings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customer feedback and ad hoc issues for all elements of the contract</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quality improvement initiatives as defined, measure performance against quality metrics and correlate training data with business performance</a:t>
            </a:r>
          </a:p>
          <a:p>
            <a:pPr marL="34290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English and Italian fluent</a:t>
            </a:r>
          </a:p>
          <a:p>
            <a:pPr lvl="0"/>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Bi-annual Business Reviews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ITCC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Biweekly  Launch committee (per Brand) </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present and track quality improvement initiatives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Budget tracking, review and optimization</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All meetings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with</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Stellantis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internal</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customers</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should</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be</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minuted</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and sent to Stellantis Training Team.</a:t>
            </a:r>
            <a:endParaRPr lang="en-US" sz="11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lvl="0"/>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buClr>
                <a:schemeClr val="dk1"/>
              </a:buClr>
              <a:buSzPts val="1100"/>
            </a:pP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buClr>
                <a:schemeClr val="dk1"/>
              </a:buClr>
              <a:buSzPts val="1100"/>
            </a:pPr>
            <a:r>
              <a:rPr lang="fr-FR" sz="1100" b="1" dirty="0">
                <a:solidFill>
                  <a:schemeClr val="tx1"/>
                </a:solidFill>
                <a:latin typeface="Montserrat" panose="02000505000000020004" pitchFamily="2" charset="0"/>
                <a:ea typeface="Calibri" panose="020F0502020204030204" pitchFamily="34" charset="0"/>
                <a:cs typeface="Calibri" panose="020F0502020204030204" pitchFamily="34" charset="0"/>
                <a:sym typeface="Montserrat"/>
              </a:rPr>
              <a:t> </a:t>
            </a:r>
          </a:p>
        </p:txBody>
      </p:sp>
      <p:grpSp>
        <p:nvGrpSpPr>
          <p:cNvPr id="4" name="Gruppo 3">
            <a:extLst>
              <a:ext uri="{FF2B5EF4-FFF2-40B4-BE49-F238E27FC236}">
                <a16:creationId xmlns:a16="http://schemas.microsoft.com/office/drawing/2014/main" id="{0E8786D0-1EE9-F149-E44B-937BB38EFDBA}"/>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1481B0A1-075A-4395-F3E0-2436C7DC1FB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6E0C8EB0-0936-DF5D-606B-9CACE65BDE9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2B65E402-6934-F0E1-3458-89157DA2EF6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E7E69591-595B-7D58-0CBC-41D637345D3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EE6C704-4C50-8C79-A7CF-DD465A67154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CE09C40-614E-3286-E4B8-191F3ECF69E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5" name="Segnaposto numero diapositiva 14">
            <a:extLst>
              <a:ext uri="{FF2B5EF4-FFF2-40B4-BE49-F238E27FC236}">
                <a16:creationId xmlns:a16="http://schemas.microsoft.com/office/drawing/2014/main" id="{54CAA2A4-A8F1-2E94-4F68-536B825DF047}"/>
              </a:ext>
            </a:extLst>
          </p:cNvPr>
          <p:cNvSpPr>
            <a:spLocks noGrp="1"/>
          </p:cNvSpPr>
          <p:nvPr>
            <p:ph type="sldNum" sz="quarter" idx="4"/>
          </p:nvPr>
        </p:nvSpPr>
        <p:spPr/>
        <p:txBody>
          <a:bodyPr/>
          <a:lstStyle/>
          <a:p>
            <a:fld id="{3E92977B-B4C2-4A0D-A293-AFEDFB8002E3}" type="slidenum">
              <a:rPr lang="en-US" smtClean="0"/>
              <a:pPr/>
              <a:t>18</a:t>
            </a:fld>
            <a:endParaRPr lang="en-US"/>
          </a:p>
        </p:txBody>
      </p:sp>
    </p:spTree>
    <p:custDataLst>
      <p:tags r:id="rId1"/>
    </p:custDataLst>
    <p:extLst>
      <p:ext uri="{BB962C8B-B14F-4D97-AF65-F5344CB8AC3E}">
        <p14:creationId xmlns:p14="http://schemas.microsoft.com/office/powerpoint/2010/main" val="150961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4C9AE158-7FAA-6FF9-E21A-FEEDDE5DD95E}"/>
              </a:ext>
            </a:extLst>
          </p:cNvPr>
          <p:cNvSpPr txBox="1"/>
          <p:nvPr/>
        </p:nvSpPr>
        <p:spPr>
          <a:xfrm>
            <a:off x="243897" y="700524"/>
            <a:ext cx="8784976"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en-US" sz="3200" dirty="0">
                <a:sym typeface="Montserrat Black"/>
              </a:rPr>
              <a:t>KOINÈ </a:t>
            </a:r>
            <a:r>
              <a:rPr lang="fr-FR" sz="3200" dirty="0">
                <a:solidFill>
                  <a:srgbClr val="F00480"/>
                </a:solidFill>
                <a:sym typeface="Montserrat"/>
              </a:rPr>
              <a:t>GOVERNANCE ACCOUNT MANAGER </a:t>
            </a:r>
            <a:r>
              <a:rPr lang="en-US" sz="3200" dirty="0">
                <a:sym typeface="Montserrat Black"/>
              </a:rPr>
              <a:t>PROFILE </a:t>
            </a:r>
          </a:p>
        </p:txBody>
      </p:sp>
      <p:sp>
        <p:nvSpPr>
          <p:cNvPr id="5" name="CasellaDiTesto 4">
            <a:extLst>
              <a:ext uri="{FF2B5EF4-FFF2-40B4-BE49-F238E27FC236}">
                <a16:creationId xmlns:a16="http://schemas.microsoft.com/office/drawing/2014/main" id="{C033D3AF-B462-C5F4-F0B4-2D4970168138}"/>
              </a:ext>
            </a:extLst>
          </p:cNvPr>
          <p:cNvSpPr txBox="1"/>
          <p:nvPr/>
        </p:nvSpPr>
        <p:spPr>
          <a:xfrm>
            <a:off x="263352" y="1268760"/>
            <a:ext cx="11593288" cy="5262979"/>
          </a:xfrm>
          <a:prstGeom prst="rect">
            <a:avLst/>
          </a:prstGeom>
          <a:noFill/>
        </p:spPr>
        <p:txBody>
          <a:bodyPr wrap="square">
            <a:spAutoFit/>
          </a:bodyPr>
          <a:lstStyle/>
          <a:p>
            <a:pPr marL="180975" indent="-180975"/>
            <a:r>
              <a:rPr lang="en-US" sz="1200" b="1" dirty="0">
                <a:solidFill>
                  <a:srgbClr val="F00480"/>
                </a:solidFill>
                <a:latin typeface="Montserrat" panose="02000505000000020004" pitchFamily="2" charset="0"/>
                <a:cs typeface="Calibri" panose="020F0502020204030204" pitchFamily="34" charset="0"/>
              </a:rPr>
              <a:t>Job description</a:t>
            </a:r>
          </a:p>
          <a:p>
            <a:r>
              <a:rPr lang="en-US" sz="1200" dirty="0">
                <a:latin typeface="Montserrat" panose="02000505000000020004" pitchFamily="2" charset="0"/>
                <a:ea typeface="Calibri" panose="020F0502020204030204" pitchFamily="34" charset="0"/>
                <a:cs typeface="Calibri" panose="020F0502020204030204" pitchFamily="34" charset="0"/>
              </a:rPr>
              <a:t>Key Interface with Stellantis Counterpart. 100% availability to support Stellantis Training Managers at the required premise (both in Stellantis and in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Job Summary</a:t>
            </a:r>
          </a:p>
          <a:p>
            <a:r>
              <a:rPr lang="en-US" sz="1200" dirty="0">
                <a:latin typeface="Montserrat" panose="02000505000000020004" pitchFamily="2" charset="0"/>
                <a:ea typeface="Calibri" panose="020F0502020204030204" pitchFamily="34" charset="0"/>
                <a:cs typeface="Calibri" panose="020F0502020204030204" pitchFamily="34" charset="0"/>
              </a:rPr>
              <a:t>This is an executive role responsible for managing all deliverables and overseeing all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personnel involved in the project. He is a professional with recognized expertise in managing and he will be subject to profile assessment and approval by Stellantis.</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Key Responsibilities</a:t>
            </a:r>
          </a:p>
          <a:p>
            <a:pPr marL="195263" indent="-195263">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clear and effective communication with Stellantis counterparts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Engage with all stakeholders to understand their needs and expectations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Provide regular updates and reports to Stellantis and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senior management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Address any issues or concerns raised by stakeholders promptly and effectively</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all deliverables meet quality standards and client specifications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Implement continuous improvement processes to enhance project outcomes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Manage project budgets and ensure cost-effectiveness</a:t>
            </a:r>
          </a:p>
          <a:p>
            <a:pPr marL="180975" indent="-180975">
              <a:buFont typeface="Arial" panose="020B0604020202020204" pitchFamily="34" charset="0"/>
              <a:buChar char="•"/>
            </a:pPr>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ea typeface="Calibri" panose="020F0502020204030204" pitchFamily="34" charset="0"/>
                <a:cs typeface="Calibri" panose="020F0502020204030204" pitchFamily="34" charset="0"/>
              </a:rPr>
              <a:t>Skills</a:t>
            </a:r>
            <a:endParaRPr lang="en-US" sz="1200" dirty="0">
              <a:solidFill>
                <a:srgbClr val="F00480"/>
              </a:solidFill>
              <a:latin typeface="Montserrat" panose="02000505000000020004" pitchFamily="2" charset="0"/>
              <a:ea typeface="Calibri" panose="020F0502020204030204" pitchFamily="34" charset="0"/>
              <a:cs typeface="Calibri" panose="020F0502020204030204" pitchFamily="34" charset="0"/>
            </a:endParaRP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Exceptional project management and organizational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Training budget management </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leadership and team management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Excellent communication and interpersonal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manage multiple priorities in a fast-paced environment</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problem-solving skills and attention to detail</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work independently and as part of a team</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High level of professionalism and customer service orientation</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endParaRPr lang="en-US" sz="1200" dirty="0">
              <a:latin typeface="Montserrat" panose="02000505000000020004" pitchFamily="2" charset="0"/>
              <a:ea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AC527A55-C18D-226B-E689-E2F992F7A125}"/>
              </a:ext>
            </a:extLst>
          </p:cNvPr>
          <p:cNvGrpSpPr/>
          <p:nvPr/>
        </p:nvGrpSpPr>
        <p:grpSpPr>
          <a:xfrm>
            <a:off x="312500" y="281772"/>
            <a:ext cx="266413" cy="266908"/>
            <a:chOff x="1143287" y="199272"/>
            <a:chExt cx="266413" cy="266908"/>
          </a:xfrm>
        </p:grpSpPr>
        <p:sp>
          <p:nvSpPr>
            <p:cNvPr id="12" name="Rettangolo 11">
              <a:extLst>
                <a:ext uri="{FF2B5EF4-FFF2-40B4-BE49-F238E27FC236}">
                  <a16:creationId xmlns:a16="http://schemas.microsoft.com/office/drawing/2014/main" id="{530AA17F-850F-07AB-D8D7-C53B3BC8EF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0A62AE53-A94E-E560-44BB-23F6D395CC35}"/>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5247CDD6-9775-3ABE-1ABC-585FE8C1A68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1FAB6545-691D-818F-1BE3-27A6BB6A308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C51A1-516C-7A6A-0EA1-44BD20A50D2A}"/>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235B2295-1437-9470-A6C4-85B16C020A7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Segnaposto numero diapositiva 5">
            <a:extLst>
              <a:ext uri="{FF2B5EF4-FFF2-40B4-BE49-F238E27FC236}">
                <a16:creationId xmlns:a16="http://schemas.microsoft.com/office/drawing/2014/main" id="{D2420B98-6CF4-8EEC-4AD3-687BC151E139}"/>
              </a:ext>
            </a:extLst>
          </p:cNvPr>
          <p:cNvSpPr>
            <a:spLocks noGrp="1"/>
          </p:cNvSpPr>
          <p:nvPr>
            <p:ph type="sldNum" sz="quarter" idx="4"/>
          </p:nvPr>
        </p:nvSpPr>
        <p:spPr/>
        <p:txBody>
          <a:bodyPr/>
          <a:lstStyle/>
          <a:p>
            <a:fld id="{3E92977B-B4C2-4A0D-A293-AFEDFB8002E3}" type="slidenum">
              <a:rPr lang="en-US" smtClean="0"/>
              <a:pPr/>
              <a:t>19</a:t>
            </a:fld>
            <a:endParaRPr lang="en-US"/>
          </a:p>
        </p:txBody>
      </p:sp>
    </p:spTree>
    <p:custDataLst>
      <p:tags r:id="rId1"/>
    </p:custDataLst>
    <p:extLst>
      <p:ext uri="{BB962C8B-B14F-4D97-AF65-F5344CB8AC3E}">
        <p14:creationId xmlns:p14="http://schemas.microsoft.com/office/powerpoint/2010/main" val="277796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p:nvPr/>
        </p:nvSpPr>
        <p:spPr>
          <a:xfrm>
            <a:off x="551384" y="1196752"/>
            <a:ext cx="11017224" cy="4176464"/>
          </a:xfrm>
          <a:prstGeom prst="rect">
            <a:avLst/>
          </a:prstGeom>
          <a:noFill/>
          <a:ln>
            <a:noFill/>
          </a:ln>
        </p:spPr>
        <p:txBody>
          <a:bodyPr spcFirstLastPara="1" wrap="square" lIns="91425" tIns="45700" rIns="91425" bIns="45700" anchor="t" anchorCtr="0">
            <a:noAutofit/>
          </a:bodyPr>
          <a:lstStyle/>
          <a:p>
            <a:r>
              <a:rPr lang="en-US" dirty="0">
                <a:latin typeface="Montserrat" panose="02000505000000020004" pitchFamily="2" charset="0"/>
                <a:ea typeface="Calibri" panose="020F0502020204030204" pitchFamily="34" charset="0"/>
                <a:cs typeface="Calibri" panose="020F0502020204030204" pitchFamily="34" charset="0"/>
              </a:rPr>
              <a:t>We thank you for your request for </a:t>
            </a:r>
            <a:r>
              <a:rPr lang="en-GB" b="1" i="1" dirty="0"/>
              <a:t>SOW </a:t>
            </a:r>
            <a:r>
              <a:rPr lang="it-IT" dirty="0"/>
              <a:t>- </a:t>
            </a:r>
            <a:r>
              <a:rPr lang="en-US" b="1" i="1" dirty="0"/>
              <a:t>Creation and update of digital training assets 2026-27.</a:t>
            </a:r>
          </a:p>
          <a:p>
            <a:r>
              <a:rPr lang="fr-FR" b="1" dirty="0">
                <a:latin typeface="Montserrat" panose="02000505000000020004" pitchFamily="2" charset="0"/>
                <a:ea typeface="Calibri" panose="020F0502020204030204" pitchFamily="34" charset="0"/>
                <a:cs typeface="Calibri" panose="020F0502020204030204" pitchFamily="34" charset="0"/>
              </a:rPr>
              <a:t>This </a:t>
            </a:r>
            <a:r>
              <a:rPr lang="fr-FR" b="1" dirty="0" err="1">
                <a:latin typeface="Montserrat" panose="02000505000000020004" pitchFamily="2" charset="0"/>
                <a:ea typeface="Calibri" panose="020F0502020204030204" pitchFamily="34" charset="0"/>
                <a:cs typeface="Calibri" panose="020F0502020204030204" pitchFamily="34" charset="0"/>
              </a:rPr>
              <a:t>offer</a:t>
            </a:r>
            <a:r>
              <a:rPr lang="fr-FR" b="1" dirty="0">
                <a:latin typeface="Montserrat" panose="02000505000000020004" pitchFamily="2" charset="0"/>
                <a:ea typeface="Calibri" panose="020F0502020204030204" pitchFamily="34" charset="0"/>
                <a:cs typeface="Calibri" panose="020F0502020204030204" pitchFamily="34" charset="0"/>
              </a:rPr>
              <a:t> </a:t>
            </a:r>
            <a:r>
              <a:rPr lang="fr-FR" b="1" dirty="0" err="1">
                <a:latin typeface="Montserrat" panose="02000505000000020004" pitchFamily="2" charset="0"/>
                <a:ea typeface="Calibri" panose="020F0502020204030204" pitchFamily="34" charset="0"/>
                <a:cs typeface="Calibri" panose="020F0502020204030204" pitchFamily="34" charset="0"/>
              </a:rPr>
              <a:t>is</a:t>
            </a:r>
            <a:r>
              <a:rPr lang="fr-FR" b="1" dirty="0">
                <a:latin typeface="Montserrat" panose="02000505000000020004" pitchFamily="2" charset="0"/>
                <a:ea typeface="Calibri" panose="020F0502020204030204" pitchFamily="34" charset="0"/>
                <a:cs typeface="Calibri" panose="020F0502020204030204" pitchFamily="34" charset="0"/>
              </a:rPr>
              <a:t> </a:t>
            </a:r>
            <a:r>
              <a:rPr lang="fr-FR" b="1" dirty="0" err="1">
                <a:latin typeface="Montserrat" panose="02000505000000020004" pitchFamily="2" charset="0"/>
                <a:ea typeface="Calibri" panose="020F0502020204030204" pitchFamily="34" charset="0"/>
                <a:cs typeface="Calibri" panose="020F0502020204030204" pitchFamily="34" charset="0"/>
              </a:rPr>
              <a:t>intended</a:t>
            </a:r>
            <a:r>
              <a:rPr lang="fr-FR" b="1" dirty="0">
                <a:latin typeface="Montserrat" panose="02000505000000020004" pitchFamily="2" charset="0"/>
                <a:ea typeface="Calibri" panose="020F0502020204030204" pitchFamily="34" charset="0"/>
                <a:cs typeface="Calibri" panose="020F0502020204030204" pitchFamily="34" charset="0"/>
              </a:rPr>
              <a:t> for the management and </a:t>
            </a:r>
            <a:r>
              <a:rPr lang="fr-FR" b="1" dirty="0" err="1">
                <a:latin typeface="Montserrat" panose="02000505000000020004" pitchFamily="2" charset="0"/>
                <a:ea typeface="Calibri" panose="020F0502020204030204" pitchFamily="34" charset="0"/>
                <a:cs typeface="Calibri" panose="020F0502020204030204" pitchFamily="34" charset="0"/>
              </a:rPr>
              <a:t>development</a:t>
            </a:r>
            <a:r>
              <a:rPr lang="fr-FR" b="1" dirty="0">
                <a:latin typeface="Montserrat" panose="02000505000000020004" pitchFamily="2" charset="0"/>
                <a:ea typeface="Calibri" panose="020F0502020204030204" pitchFamily="34" charset="0"/>
                <a:cs typeface="Calibri" panose="020F0502020204030204" pitchFamily="34" charset="0"/>
              </a:rPr>
              <a:t> of training courses </a:t>
            </a:r>
            <a:r>
              <a:rPr lang="fr-FR" b="1" dirty="0" err="1">
                <a:latin typeface="Montserrat" panose="02000505000000020004" pitchFamily="2" charset="0"/>
                <a:ea typeface="Calibri" panose="020F0502020204030204" pitchFamily="34" charset="0"/>
                <a:cs typeface="Calibri" panose="020F0502020204030204" pitchFamily="34" charset="0"/>
              </a:rPr>
              <a:t>according</a:t>
            </a:r>
            <a:r>
              <a:rPr lang="fr-FR" b="1" dirty="0">
                <a:latin typeface="Montserrat" panose="02000505000000020004" pitchFamily="2" charset="0"/>
                <a:ea typeface="Calibri" panose="020F0502020204030204" pitchFamily="34" charset="0"/>
                <a:cs typeface="Calibri" panose="020F0502020204030204" pitchFamily="34" charset="0"/>
              </a:rPr>
              <a:t> to </a:t>
            </a:r>
            <a:r>
              <a:rPr lang="fr-FR" b="1" dirty="0" err="1">
                <a:latin typeface="Montserrat" panose="02000505000000020004" pitchFamily="2" charset="0"/>
                <a:ea typeface="Calibri" panose="020F0502020204030204" pitchFamily="34" charset="0"/>
                <a:cs typeface="Calibri" panose="020F0502020204030204" pitchFamily="34" charset="0"/>
              </a:rPr>
              <a:t>your</a:t>
            </a:r>
            <a:r>
              <a:rPr lang="fr-FR" b="1" dirty="0">
                <a:latin typeface="Montserrat" panose="02000505000000020004" pitchFamily="2" charset="0"/>
                <a:ea typeface="Calibri" panose="020F0502020204030204" pitchFamily="34" charset="0"/>
                <a:cs typeface="Calibri" panose="020F0502020204030204" pitchFamily="34" charset="0"/>
              </a:rPr>
              <a:t> </a:t>
            </a:r>
            <a:r>
              <a:rPr lang="fr-FR" b="1" dirty="0" err="1">
                <a:latin typeface="Montserrat" panose="02000505000000020004" pitchFamily="2" charset="0"/>
                <a:ea typeface="Calibri" panose="020F0502020204030204" pitchFamily="34" charset="0"/>
                <a:cs typeface="Calibri" panose="020F0502020204030204" pitchFamily="34" charset="0"/>
              </a:rPr>
              <a:t>needs</a:t>
            </a:r>
            <a:endParaRPr lang="fr-FR" b="1" dirty="0">
              <a:latin typeface="Montserrat" panose="02000505000000020004" pitchFamily="2" charset="0"/>
              <a:ea typeface="Calibri" panose="020F0502020204030204" pitchFamily="34" charset="0"/>
              <a:cs typeface="Calibri" panose="020F0502020204030204" pitchFamily="34" charset="0"/>
            </a:endParaRPr>
          </a:p>
          <a:p>
            <a:endParaRPr lang="it-IT" dirty="0"/>
          </a:p>
          <a:p>
            <a:pPr lvl="0">
              <a:lnSpc>
                <a:spcPct val="115000"/>
              </a:lnSpc>
              <a:buClr>
                <a:schemeClr val="dk1"/>
              </a:buClr>
              <a:buSzPts val="1100"/>
            </a:pPr>
            <a:endParaRPr lang="en-GB" dirty="0">
              <a:latin typeface="Montserrat" panose="02000505000000020004" pitchFamily="2" charset="0"/>
              <a:ea typeface="Calibri" panose="020F0502020204030204" pitchFamily="34" charset="0"/>
              <a:cs typeface="Calibri" panose="020F0502020204030204" pitchFamily="34" charset="0"/>
            </a:endParaRPr>
          </a:p>
          <a:p>
            <a:pPr marL="366713" indent="-285750">
              <a:lnSpc>
                <a:spcPct val="115000"/>
              </a:lnSpc>
              <a:buClr>
                <a:srgbClr val="F00480"/>
              </a:buClr>
              <a:buSzPct val="120000"/>
              <a:buFont typeface="Arial" panose="020B0604020202020204" pitchFamily="34" charset="0"/>
              <a:buChar char="•"/>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can act as the “Lead agency” for the successful design and rollout of the digital training campaign, interacting in this role with various stakeholders</a:t>
            </a:r>
          </a:p>
          <a:p>
            <a:pPr marL="366713" indent="-285750">
              <a:lnSpc>
                <a:spcPct val="115000"/>
              </a:lnSpc>
              <a:buClr>
                <a:srgbClr val="F00480"/>
              </a:buClr>
              <a:buSzPct val="120000"/>
              <a:buFont typeface="Arial" panose="020B0604020202020204" pitchFamily="34" charset="0"/>
              <a:buChar char="•"/>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can be the main creative force for the design (graphics and instructional design) and the development of the digital training assets and materials; the WBTs will be engaging and interactive, making use of voiceover and knowledge checks integrated in the module.</a:t>
            </a:r>
          </a:p>
          <a:p>
            <a:pPr marL="366713" lvl="0" indent="-285750">
              <a:lnSpc>
                <a:spcPct val="115000"/>
              </a:lnSpc>
              <a:buClr>
                <a:srgbClr val="F00480"/>
              </a:buClr>
              <a:buSzPct val="120000"/>
              <a:buFont typeface="Arial" panose="020B0604020202020204" pitchFamily="34" charset="0"/>
              <a:buChar char="•"/>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can apply all the proper expertise in the field, accumulated through prior working experience with other automotive brands (Stellantis);</a:t>
            </a:r>
          </a:p>
          <a:p>
            <a:pPr marL="366713" lvl="0" indent="-285750">
              <a:lnSpc>
                <a:spcPct val="115000"/>
              </a:lnSpc>
              <a:buClr>
                <a:srgbClr val="F00480"/>
              </a:buClr>
              <a:buSzPct val="120000"/>
              <a:buFont typeface="Arial" panose="020B0604020202020204" pitchFamily="34" charset="0"/>
              <a:buChar char="•"/>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can create a graphical design that balances effectiveness with the luxury positioning of Maserati, and respects the “Look and feel” of the brand;</a:t>
            </a:r>
          </a:p>
          <a:p>
            <a:pPr marL="366713" lvl="0" indent="-285750">
              <a:lnSpc>
                <a:spcPct val="115000"/>
              </a:lnSpc>
              <a:buClr>
                <a:srgbClr val="F00480"/>
              </a:buClr>
              <a:buSzPct val="120000"/>
              <a:buFont typeface="Arial" panose="020B0604020202020204" pitchFamily="34" charset="0"/>
              <a:buChar char="•"/>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can create a consistent training journey for the training population, in line with Maserati’s strategy and brand communication, by understanding the shared documents, and conveying a clear message to the dealer staff;</a:t>
            </a:r>
          </a:p>
          <a:p>
            <a:pPr marL="366713" lvl="0" indent="-285750">
              <a:lnSpc>
                <a:spcPct val="115000"/>
              </a:lnSpc>
              <a:buClr>
                <a:srgbClr val="F00480"/>
              </a:buClr>
              <a:buSzPct val="120000"/>
              <a:buFont typeface="Arial" panose="020B0604020202020204" pitchFamily="34" charset="0"/>
              <a:buChar char="•"/>
            </a:pPr>
            <a:r>
              <a:rPr lang="en-US" dirty="0">
                <a:latin typeface="Montserrat" panose="02000505000000020004" pitchFamily="2" charset="0"/>
                <a:ea typeface="Calibri" panose="020F0502020204030204" pitchFamily="34" charset="0"/>
                <a:cs typeface="Calibri" panose="020F0502020204030204" pitchFamily="34" charset="0"/>
              </a:rPr>
              <a:t>Koinè will take into consideration when creating the Master file in EN that the final output will be subject to a translation process to localize the training for different markets, in European and Asian languages, thus the graphical design and spacing used will be carried over to facilitate such activity. The translation process is managed by Maserati Academy and therefore not part of the </a:t>
            </a:r>
            <a:r>
              <a:rPr lang="en-US" dirty="0" err="1">
                <a:latin typeface="Montserrat" panose="02000505000000020004" pitchFamily="2" charset="0"/>
                <a:ea typeface="Calibri" panose="020F0502020204030204" pitchFamily="34" charset="0"/>
                <a:cs typeface="Calibri" panose="020F0502020204030204" pitchFamily="34" charset="0"/>
              </a:rPr>
              <a:t>SoW.</a:t>
            </a:r>
            <a:r>
              <a:rPr lang="en-US" dirty="0">
                <a:latin typeface="Montserrat" panose="02000505000000020004" pitchFamily="2" charset="0"/>
                <a:ea typeface="Calibri" panose="020F0502020204030204" pitchFamily="34" charset="0"/>
                <a:cs typeface="Calibri" panose="020F0502020204030204" pitchFamily="34" charset="0"/>
              </a:rPr>
              <a:t>.</a:t>
            </a:r>
          </a:p>
          <a:p>
            <a:pPr lvl="0">
              <a:lnSpc>
                <a:spcPct val="115000"/>
              </a:lnSpc>
              <a:buClr>
                <a:schemeClr val="dk1"/>
              </a:buClr>
              <a:buSzPts val="1100"/>
            </a:pPr>
            <a:endParaRPr lang="en-GB"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endParaRPr lang="en-GB"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endParaRPr lang="it-IT" dirty="0">
              <a:latin typeface="Montserrat" panose="02000505000000020004" pitchFamily="2" charset="0"/>
              <a:ea typeface="Calibri" panose="020F0502020204030204" pitchFamily="34" charset="0"/>
              <a:cs typeface="Calibri" panose="020F0502020204030204" pitchFamily="34" charset="0"/>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Montserrat" panose="02000505000000020004" pitchFamily="2" charset="0"/>
              <a:ea typeface="Calibri" panose="020F0502020204030204" pitchFamily="34" charset="0"/>
              <a:cs typeface="Calibri" panose="020F0502020204030204" pitchFamily="34" charset="0"/>
              <a:sym typeface="Montserrat"/>
            </a:endParaRPr>
          </a:p>
        </p:txBody>
      </p:sp>
      <p:grpSp>
        <p:nvGrpSpPr>
          <p:cNvPr id="2" name="Gruppo 1">
            <a:extLst>
              <a:ext uri="{FF2B5EF4-FFF2-40B4-BE49-F238E27FC236}">
                <a16:creationId xmlns:a16="http://schemas.microsoft.com/office/drawing/2014/main" id="{D46AEF02-9E4F-62A3-2242-C2733AD67B97}"/>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00EBC15B-43A3-CB2D-B3C6-5EC4C4CEEE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5" name="Gruppo 4">
              <a:extLst>
                <a:ext uri="{FF2B5EF4-FFF2-40B4-BE49-F238E27FC236}">
                  <a16:creationId xmlns:a16="http://schemas.microsoft.com/office/drawing/2014/main" id="{2EDDDAE4-DECC-502C-C21A-53064F5DE5D0}"/>
                </a:ext>
              </a:extLst>
            </p:cNvPr>
            <p:cNvGrpSpPr/>
            <p:nvPr/>
          </p:nvGrpSpPr>
          <p:grpSpPr>
            <a:xfrm>
              <a:off x="1176336" y="226533"/>
              <a:ext cx="233242" cy="233047"/>
              <a:chOff x="2349500" y="-200024"/>
              <a:chExt cx="8019956" cy="8013258"/>
            </a:xfrm>
            <a:solidFill>
              <a:schemeClr val="bg1"/>
            </a:solidFill>
          </p:grpSpPr>
          <p:sp>
            <p:nvSpPr>
              <p:cNvPr id="6" name="Rombo 5">
                <a:extLst>
                  <a:ext uri="{FF2B5EF4-FFF2-40B4-BE49-F238E27FC236}">
                    <a16:creationId xmlns:a16="http://schemas.microsoft.com/office/drawing/2014/main" id="{B97E00CC-4BB9-A0E5-371C-83F21176765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id="{154F325E-DFE7-E9F9-5900-E93C247D6A2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B27D107A-EBEB-ABFF-2884-854AB38983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a:extLst>
              <a:ext uri="{FF2B5EF4-FFF2-40B4-BE49-F238E27FC236}">
                <a16:creationId xmlns:a16="http://schemas.microsoft.com/office/drawing/2014/main" id="{B4AD71BA-4F24-B381-21D9-32D37D01E94D}"/>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9" name="Segnaposto numero diapositiva 8">
            <a:extLst>
              <a:ext uri="{FF2B5EF4-FFF2-40B4-BE49-F238E27FC236}">
                <a16:creationId xmlns:a16="http://schemas.microsoft.com/office/drawing/2014/main" id="{627D1684-6485-A5DA-9DF0-2B9F1207D4ED}"/>
              </a:ext>
            </a:extLst>
          </p:cNvPr>
          <p:cNvSpPr>
            <a:spLocks noGrp="1"/>
          </p:cNvSpPr>
          <p:nvPr>
            <p:ph type="sldNum" sz="quarter" idx="4"/>
          </p:nvPr>
        </p:nvSpPr>
        <p:spPr/>
        <p:txBody>
          <a:bodyPr/>
          <a:lstStyle/>
          <a:p>
            <a:fld id="{3E92977B-B4C2-4A0D-A293-AFEDFB8002E3}" type="slidenum">
              <a:rPr lang="en-US" smtClean="0"/>
              <a:pPr/>
              <a:t>2</a:t>
            </a:fld>
            <a:endParaRPr lang="en-US"/>
          </a:p>
        </p:txBody>
      </p:sp>
    </p:spTree>
    <p:custDataLst>
      <p:tags r:id="rId1"/>
    </p:custDataLst>
    <p:extLst>
      <p:ext uri="{BB962C8B-B14F-4D97-AF65-F5344CB8AC3E}">
        <p14:creationId xmlns:p14="http://schemas.microsoft.com/office/powerpoint/2010/main" val="10266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154582"/>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Sales Senior Training Specialists/Experts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Stellantis Training Managers (STM) objectives, analyze product launch activity, customer behavior,  regions requirements, existing courseware and curriculum use</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Assign the project and deliverables to internal and external Project Managers (also 3</a:t>
            </a:r>
            <a:r>
              <a:rPr lang="en-US" sz="1200" baseline="30000" dirty="0">
                <a:solidFill>
                  <a:schemeClr val="tx1"/>
                </a:solidFill>
                <a:latin typeface="Montserrat" panose="02000505000000020004" pitchFamily="2" charset="0"/>
                <a:ea typeface="Calibri" panose="020F0502020204030204" pitchFamily="34" charset="0"/>
                <a:cs typeface="Calibri" panose="020F0502020204030204" pitchFamily="34" charset="0"/>
              </a:rPr>
              <a:t>rd</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agencies approved by Stellantis)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Check the project and deliverables development</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Ensure content is developed to facilitate efficient deployment in markets / languages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Supervise the development process for individual courseware including controlling the scope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342900" lvl="0" indent="-342900">
              <a:spcAft>
                <a:spcPts val="100"/>
              </a:spcAft>
              <a:buFont typeface="+mj-lt"/>
              <a:buAutoNum type="arabicPeriod"/>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Monthly/ Biweekly Launch committee (per Brand)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153776" cy="12694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48D239C3-D5A3-B67D-9985-FB52C1DBF211}"/>
              </a:ext>
            </a:extLst>
          </p:cNvPr>
          <p:cNvSpPr>
            <a:spLocks noGrp="1"/>
          </p:cNvSpPr>
          <p:nvPr>
            <p:ph type="sldNum" sz="quarter" idx="4"/>
          </p:nvPr>
        </p:nvSpPr>
        <p:spPr/>
        <p:txBody>
          <a:bodyPr/>
          <a:lstStyle/>
          <a:p>
            <a:fld id="{3E92977B-B4C2-4A0D-A293-AFEDFB8002E3}" type="slidenum">
              <a:rPr lang="en-US" smtClean="0"/>
              <a:pPr/>
              <a:t>20</a:t>
            </a:fld>
            <a:endParaRPr lang="en-US"/>
          </a:p>
        </p:txBody>
      </p:sp>
    </p:spTree>
    <p:custDataLst>
      <p:tags r:id="rId1"/>
    </p:custDataLst>
    <p:extLst>
      <p:ext uri="{BB962C8B-B14F-4D97-AF65-F5344CB8AC3E}">
        <p14:creationId xmlns:p14="http://schemas.microsoft.com/office/powerpoint/2010/main" val="37733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4" y="767558"/>
            <a:ext cx="9388207"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SALES SENIOR TRAINING SPECIALISTS/EXPERTS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35360" y="1484784"/>
            <a:ext cx="11593288" cy="5632311"/>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Cooperate with sales teams and other stakeholders to understand training needs and requirements. Provide regular updates and reports to senior management on training activities and outcomes.</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The role involves managing all sales training activities related to the assigned area and maintaining a close relationship with the Brand Senior Profile.</a:t>
            </a:r>
            <a:endParaRPr lang="en-US" sz="1200" b="1" dirty="0">
              <a:latin typeface="Montserrat" panose="02000505000000020004" pitchFamily="2" charset="0"/>
            </a:endParaRPr>
          </a:p>
          <a:p>
            <a:endParaRPr lang="en-US" sz="1200" dirty="0">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Design and develop comprehensive sales product training programs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Adapt training materials to suit different formats, including digital, blended, and face-to-face/classroom training</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Ensure training content is up-to-date and aligned with current product specifications and sales strategies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Plan and schedule training sessions in coordination with relevant departments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Organize logistics for face-to-face training, including venue selection, materials preparation, and participant coordination</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Develop a training calendar and ensure timely delivery of all training sessions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Monitor and evaluate the effectiveness of training programs through feedback and assessments</a:t>
            </a:r>
          </a:p>
          <a:p>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Long experience in product team coordination</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Relationship with the marketing department to define the priority training</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manage multiple training projects simultaneously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interpersonal skills and ability to engage and motivate learners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Creative and innovative approach to training design and delivery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High level of professionalism and attention to details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A16D1B08-ADC9-6366-2A94-8C8589B21585}"/>
              </a:ext>
            </a:extLst>
          </p:cNvPr>
          <p:cNvSpPr>
            <a:spLocks noGrp="1"/>
          </p:cNvSpPr>
          <p:nvPr>
            <p:ph type="sldNum" sz="quarter" idx="4"/>
          </p:nvPr>
        </p:nvSpPr>
        <p:spPr/>
        <p:txBody>
          <a:bodyPr/>
          <a:lstStyle/>
          <a:p>
            <a:fld id="{3E92977B-B4C2-4A0D-A293-AFEDFB8002E3}" type="slidenum">
              <a:rPr lang="en-US" smtClean="0"/>
              <a:pPr/>
              <a:t>21</a:t>
            </a:fld>
            <a:endParaRPr lang="en-US"/>
          </a:p>
        </p:txBody>
      </p:sp>
    </p:spTree>
    <p:custDataLst>
      <p:tags r:id="rId1"/>
    </p:custDataLst>
    <p:extLst>
      <p:ext uri="{BB962C8B-B14F-4D97-AF65-F5344CB8AC3E}">
        <p14:creationId xmlns:p14="http://schemas.microsoft.com/office/powerpoint/2010/main" val="152638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746154"/>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Sales Junior Training Specialists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ad hoc communications  and templates to communicate the benefits / effectiveness of solutions provided</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current curricula, objectives, media selection &amp; rationale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planned changes &amp; updates to curricula, objectives, media selection &amp; rationale –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Deliver monthly  communication on all curriculum activities ( ITCC)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Maintain and deliver Reports as approved by the STM</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Assists the STM in all their internal/external communication related to the Stellantis Product Training (SPT)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the SPT Weekly Meeting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Use and manage all Stellantis Tools to deliver, store and report all training deliverables and activities (DAMS, BEEDEEZ/</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MyLEARNING</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APP, LMS, DRIVE IT, ARTICULATE…)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Manage all the back-office activities, in detail:</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LMS, Dams, </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Beedeez</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/My Learning App, LBC Interface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Communication (mail out) to Markets and Internal People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Logistic and approval documentation to deliver activities (video shooting, Events, TTT at Stellantis Premises) </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742950" lvl="1" indent="-285750">
              <a:spcAft>
                <a:spcPts val="100"/>
              </a:spcAft>
              <a:buFont typeface="Arial" panose="020B0604020202020204" pitchFamily="34" charset="0"/>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SPT Weekly Meeting </a:t>
            </a: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5B0F4203-E2AE-2995-7299-C1ABEBA6277F}"/>
              </a:ext>
            </a:extLst>
          </p:cNvPr>
          <p:cNvSpPr>
            <a:spLocks noGrp="1"/>
          </p:cNvSpPr>
          <p:nvPr>
            <p:ph type="sldNum" sz="quarter" idx="4"/>
          </p:nvPr>
        </p:nvSpPr>
        <p:spPr/>
        <p:txBody>
          <a:bodyPr/>
          <a:lstStyle/>
          <a:p>
            <a:fld id="{3E92977B-B4C2-4A0D-A293-AFEDFB8002E3}" type="slidenum">
              <a:rPr lang="en-US" smtClean="0"/>
              <a:pPr/>
              <a:t>22</a:t>
            </a:fld>
            <a:endParaRPr lang="en-US"/>
          </a:p>
        </p:txBody>
      </p:sp>
    </p:spTree>
    <p:custDataLst>
      <p:tags r:id="rId1"/>
    </p:custDataLst>
    <p:extLst>
      <p:ext uri="{BB962C8B-B14F-4D97-AF65-F5344CB8AC3E}">
        <p14:creationId xmlns:p14="http://schemas.microsoft.com/office/powerpoint/2010/main" val="347384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5" y="767558"/>
            <a:ext cx="8208912"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SALES JUNIOR TRAINING SPECIALISTS </a:t>
            </a:r>
            <a:r>
              <a:rPr lang="en-US" dirty="0">
                <a:sym typeface="Montserrat Black"/>
              </a:rPr>
              <a:t>PROFILE  </a:t>
            </a: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CasellaDiTesto 5">
            <a:extLst>
              <a:ext uri="{FF2B5EF4-FFF2-40B4-BE49-F238E27FC236}">
                <a16:creationId xmlns:a16="http://schemas.microsoft.com/office/drawing/2014/main" id="{FD9471AC-7A59-61F5-B1A5-82A17ECAE705}"/>
              </a:ext>
            </a:extLst>
          </p:cNvPr>
          <p:cNvSpPr txBox="1"/>
          <p:nvPr/>
        </p:nvSpPr>
        <p:spPr>
          <a:xfrm>
            <a:off x="335360" y="1484784"/>
            <a:ext cx="11593288" cy="5078313"/>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The Junior Training Specialists will assist in the development, implementation, and evaluation of training programs for employees across the organization. </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This role will involve coordinating training sessions, helping to create training materials.</a:t>
            </a:r>
          </a:p>
          <a:p>
            <a:endParaRPr lang="en-US" sz="1200" b="1"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Assist in the design and development of training programs and materials, including e-learning modules, workshops, and manuals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Collaborate with sales Senior experts to ensure content accuracy and relevance</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Coordinate and facilitate training sessions, both in-person and virtually</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Support senior trainers in conducting training sessions and workshops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Provide technical support during virtual training sessions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Schedule training sessions and manage the training calendar</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Maintain training records and track employee progress</a:t>
            </a:r>
          </a:p>
          <a:p>
            <a:pPr marL="180975" indent="-180975">
              <a:buFont typeface="Arial" panose="020B0604020202020204" pitchFamily="34" charset="0"/>
              <a:buChar char="•"/>
            </a:pPr>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organizational and time management skills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work independently as well as part of a team</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Eager to learn and grow in the field of training and development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pPr>
              <a:buClr>
                <a:srgbClr val="F00480"/>
              </a:buCl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sp>
        <p:nvSpPr>
          <p:cNvPr id="7" name="Segnaposto numero diapositiva 6">
            <a:extLst>
              <a:ext uri="{FF2B5EF4-FFF2-40B4-BE49-F238E27FC236}">
                <a16:creationId xmlns:a16="http://schemas.microsoft.com/office/drawing/2014/main" id="{F06E4564-67B7-D3D7-98DE-CC8E1B12671D}"/>
              </a:ext>
            </a:extLst>
          </p:cNvPr>
          <p:cNvSpPr>
            <a:spLocks noGrp="1"/>
          </p:cNvSpPr>
          <p:nvPr>
            <p:ph type="sldNum" sz="quarter" idx="4"/>
          </p:nvPr>
        </p:nvSpPr>
        <p:spPr/>
        <p:txBody>
          <a:bodyPr/>
          <a:lstStyle/>
          <a:p>
            <a:fld id="{3E92977B-B4C2-4A0D-A293-AFEDFB8002E3}" type="slidenum">
              <a:rPr lang="en-US" smtClean="0"/>
              <a:pPr/>
              <a:t>23</a:t>
            </a:fld>
            <a:endParaRPr lang="en-US"/>
          </a:p>
        </p:txBody>
      </p:sp>
    </p:spTree>
    <p:custDataLst>
      <p:tags r:id="rId1"/>
    </p:custDataLst>
    <p:extLst>
      <p:ext uri="{BB962C8B-B14F-4D97-AF65-F5344CB8AC3E}">
        <p14:creationId xmlns:p14="http://schemas.microsoft.com/office/powerpoint/2010/main" val="256437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4" name="CasellaDiTesto 3">
            <a:extLst>
              <a:ext uri="{FF2B5EF4-FFF2-40B4-BE49-F238E27FC236}">
                <a16:creationId xmlns:a16="http://schemas.microsoft.com/office/drawing/2014/main" id="{48428F7F-62F7-23CD-9BB7-5C2214F8D12F}"/>
              </a:ext>
            </a:extLst>
          </p:cNvPr>
          <p:cNvSpPr txBox="1"/>
          <p:nvPr/>
        </p:nvSpPr>
        <p:spPr>
          <a:xfrm>
            <a:off x="296448" y="2181592"/>
            <a:ext cx="11593288" cy="2606739"/>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Project Managers/Coordinators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for development, adaptation, coordination, planning and execution of sales product trainings – both in different digital/ blended formats as well as face-to-face/ classroom training. </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take over the responsibility for sales training activities to related area. Work alongside the Brand Account Management team and Stellantis Training Managers to design learning solutions to meet the required objectives. </a:t>
            </a:r>
            <a:endParaRPr lang="fr-FR"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 as needed  and work with Stellantis Training Managers to translate business needs into the creation and execution of the training development Annual Plan</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Relationship with Brands product managers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for every course project a Design Document (DD) and Story Board for Stellantis sign-off</a:t>
            </a: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&amp; investigate what automotive competitor and are doing in the area of Training and propose improvements</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21A8FF54-38EA-3283-5555-C56E7C1EC8C2}"/>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DFBCB38A-35C5-5FB8-BE61-A134BE4339C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25BDF7B2-BAF9-A56C-44DE-59907DD2D6A7}"/>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0288F0F3-C20B-4A7C-CDF1-12688E43239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4599147-A010-2999-6747-EF2EC781312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830B92D-7A9D-4A86-971E-740332072075}"/>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7B152EB6-9B41-8E2A-5149-8C48F19CD53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747DEF3E-7F09-E805-5625-4CAB3BFD4EE9}"/>
              </a:ext>
            </a:extLst>
          </p:cNvPr>
          <p:cNvSpPr>
            <a:spLocks noGrp="1"/>
          </p:cNvSpPr>
          <p:nvPr>
            <p:ph type="sldNum" sz="quarter" idx="4"/>
          </p:nvPr>
        </p:nvSpPr>
        <p:spPr/>
        <p:txBody>
          <a:bodyPr/>
          <a:lstStyle/>
          <a:p>
            <a:fld id="{3E92977B-B4C2-4A0D-A293-AFEDFB8002E3}" type="slidenum">
              <a:rPr lang="en-US" smtClean="0"/>
              <a:pPr/>
              <a:t>24</a:t>
            </a:fld>
            <a:endParaRPr lang="en-US"/>
          </a:p>
        </p:txBody>
      </p:sp>
      <p:sp>
        <p:nvSpPr>
          <p:cNvPr id="13" name="CasellaDiTesto 12">
            <a:extLst>
              <a:ext uri="{FF2B5EF4-FFF2-40B4-BE49-F238E27FC236}">
                <a16:creationId xmlns:a16="http://schemas.microsoft.com/office/drawing/2014/main" id="{CD3F1907-A160-D296-2525-CD41D8F147B5}"/>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spTree>
    <p:custDataLst>
      <p:tags r:id="rId1"/>
    </p:custDataLst>
    <p:extLst>
      <p:ext uri="{BB962C8B-B14F-4D97-AF65-F5344CB8AC3E}">
        <p14:creationId xmlns:p14="http://schemas.microsoft.com/office/powerpoint/2010/main" val="390956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191344" y="908720"/>
            <a:ext cx="6840760"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6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PROJECT MANAGERS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12120" y="1617230"/>
            <a:ext cx="10680424" cy="5021888"/>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p>
          <a:p>
            <a:r>
              <a:rPr lang="en-US" sz="1200" dirty="0">
                <a:solidFill>
                  <a:schemeClr val="tx1"/>
                </a:solidFill>
                <a:latin typeface="Montserrat" pitchFamily="2" charset="0"/>
              </a:rPr>
              <a:t>Working closely with the Stellantis Training Brand managers. </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Job Summary</a:t>
            </a:r>
          </a:p>
          <a:p>
            <a:r>
              <a:rPr lang="en-US" sz="1200" dirty="0">
                <a:solidFill>
                  <a:schemeClr val="tx1"/>
                </a:solidFill>
                <a:latin typeface="Montserrat" pitchFamily="2" charset="0"/>
              </a:rPr>
              <a:t>The role involves managing all sales training activities related to the assigned area and maintaining a close relationship with the Stellantis Brand Profiles.</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Key Responsibilities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Training courses designing</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Develop the deliverables contents according to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change and check the deliverables with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a:t>
            </a:r>
            <a:r>
              <a:rPr lang="en-US" sz="1200" dirty="0">
                <a:solidFill>
                  <a:schemeClr val="tx1"/>
                </a:solidFill>
                <a:latin typeface="Montserrat" pitchFamily="2" charset="0"/>
              </a:rPr>
              <a:t>definition of training programs for the sales network</a:t>
            </a:r>
          </a:p>
          <a:p>
            <a:pPr marL="180975" indent="-180975">
              <a:buFont typeface="Arial" panose="020B0604020202020204" pitchFamily="34" charset="0"/>
              <a:buChar char="•"/>
            </a:pPr>
            <a:endParaRPr lang="en-US" sz="1200" dirty="0">
              <a:solidFill>
                <a:schemeClr val="tx1"/>
              </a:solidFill>
              <a:latin typeface="Montserrat" pitchFamily="2" charset="0"/>
            </a:endParaRPr>
          </a:p>
          <a:p>
            <a:pPr marL="180975" indent="-180975"/>
            <a:r>
              <a:rPr lang="en-US" sz="1200" b="1" dirty="0">
                <a:solidFill>
                  <a:srgbClr val="F00480"/>
                </a:solidFill>
                <a:latin typeface="Montserrat" panose="02000505000000020004" pitchFamily="2" charset="0"/>
              </a:rPr>
              <a:t>Skills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definition of training programs for the sales network</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sector copywriter including competitor analysis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and Financial sector copywriter</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endParaRPr lang="en-US" sz="1200" b="1" dirty="0">
              <a:solidFill>
                <a:schemeClr val="tx1"/>
              </a:solidFill>
              <a:latin typeface="Montserrat" pitchFamily="2" charset="0"/>
            </a:endParaRPr>
          </a:p>
          <a:p>
            <a:pPr>
              <a:spcAft>
                <a:spcPts val="100"/>
              </a:spcAft>
              <a:buClr>
                <a:srgbClr val="F00480"/>
              </a:buCl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indent="-342900">
              <a:spcAft>
                <a:spcPts val="100"/>
              </a:spcAft>
              <a:buClr>
                <a:srgbClr val="F00480"/>
              </a:buClr>
              <a:buFont typeface="Wingdings" panose="05000000000000000000" pitchFamily="2" charset="2"/>
              <a:buChar cha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endParaRPr lang="en-US" sz="1200" dirty="0">
              <a:solidFill>
                <a:schemeClr val="tx1"/>
              </a:solidFill>
              <a:latin typeface="Montserrat" pitchFamily="2" charset="0"/>
            </a:endParaRPr>
          </a:p>
        </p:txBody>
      </p:sp>
      <p:grpSp>
        <p:nvGrpSpPr>
          <p:cNvPr id="12" name="Gruppo 11">
            <a:extLst>
              <a:ext uri="{FF2B5EF4-FFF2-40B4-BE49-F238E27FC236}">
                <a16:creationId xmlns:a16="http://schemas.microsoft.com/office/drawing/2014/main" id="{83CDFDAD-9AFC-6F28-2E7B-838EF7972B40}"/>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B856B311-65D4-79BC-204A-47AB12EC12E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E5A96110-9017-D290-DF1F-6BDEFCB349A9}"/>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F79B551-C22F-01E5-C0EE-3243227072F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6FB99C5-6444-797C-5355-67497B4D147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B9B14709-D3B0-429B-53AD-F71BFA09BEE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67B17190-561D-231E-4E0E-F3E3392E3FD5}"/>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55C33609-8D12-72B0-C632-7AB19DEC5B89}"/>
              </a:ext>
            </a:extLst>
          </p:cNvPr>
          <p:cNvSpPr>
            <a:spLocks noGrp="1"/>
          </p:cNvSpPr>
          <p:nvPr>
            <p:ph type="sldNum" sz="quarter" idx="4"/>
          </p:nvPr>
        </p:nvSpPr>
        <p:spPr/>
        <p:txBody>
          <a:bodyPr/>
          <a:lstStyle/>
          <a:p>
            <a:fld id="{3E92977B-B4C2-4A0D-A293-AFEDFB8002E3}" type="slidenum">
              <a:rPr lang="en-US" smtClean="0"/>
              <a:pPr/>
              <a:t>25</a:t>
            </a:fld>
            <a:endParaRPr lang="en-US"/>
          </a:p>
        </p:txBody>
      </p:sp>
    </p:spTree>
    <p:custDataLst>
      <p:tags r:id="rId1"/>
    </p:custDataLst>
    <p:extLst>
      <p:ext uri="{BB962C8B-B14F-4D97-AF65-F5344CB8AC3E}">
        <p14:creationId xmlns:p14="http://schemas.microsoft.com/office/powerpoint/2010/main" val="428269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 name="CasellaDiTesto 4">
            <a:extLst>
              <a:ext uri="{FF2B5EF4-FFF2-40B4-BE49-F238E27FC236}">
                <a16:creationId xmlns:a16="http://schemas.microsoft.com/office/drawing/2014/main" id="{C2966519-1DCC-7CB9-6A66-9D92523CFC22}"/>
              </a:ext>
            </a:extLst>
          </p:cNvPr>
          <p:cNvSpPr txBox="1"/>
          <p:nvPr/>
        </p:nvSpPr>
        <p:spPr>
          <a:xfrm>
            <a:off x="302628" y="2171572"/>
            <a:ext cx="10472397" cy="2097818"/>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itchFamily="2" charset="0"/>
                <a:sym typeface="Montserrat"/>
              </a:rPr>
              <a:t>3</a:t>
            </a:r>
            <a:r>
              <a:rPr lang="en-US" b="1" baseline="30000" dirty="0">
                <a:solidFill>
                  <a:srgbClr val="F00480"/>
                </a:solidFill>
                <a:latin typeface="Montserrat" pitchFamily="2" charset="0"/>
                <a:sym typeface="Montserrat"/>
              </a:rPr>
              <a:t>rd</a:t>
            </a:r>
            <a:r>
              <a:rPr lang="en-US" b="1" dirty="0">
                <a:solidFill>
                  <a:srgbClr val="F00480"/>
                </a:solidFill>
                <a:latin typeface="Montserrat" pitchFamily="2" charset="0"/>
                <a:sym typeface="Montserrat"/>
              </a:rPr>
              <a:t> party experts</a:t>
            </a:r>
          </a:p>
          <a:p>
            <a:pPr marL="171450" indent="-171450">
              <a:buClr>
                <a:srgbClr val="FF00FF"/>
              </a:buClr>
              <a:buSzPts val="1100"/>
              <a:buFont typeface="Arial" panose="020B0604020202020204" pitchFamily="34" charset="0"/>
              <a:buChar char="•"/>
            </a:pPr>
            <a:r>
              <a:rPr lang="en-US" sz="1200" dirty="0">
                <a:latin typeface="Montserrat" pitchFamily="2" charset="0"/>
                <a:cs typeface="Calibri" panose="020F0502020204030204" pitchFamily="34" charset="0"/>
              </a:rPr>
              <a:t>External collaboration with Experts to develop contents on specific area and competencies</a:t>
            </a: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includes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team members: instructional designers, video makers, journalists, copywriters, visual and learning designers, speakers</a:t>
            </a:r>
            <a:endParaRPr lang="en-US" sz="1200" dirty="0">
              <a:latin typeface="Montserrat" pitchFamily="2" charset="0"/>
              <a:cs typeface="Calibri" panose="020F0502020204030204" pitchFamily="34" charset="0"/>
            </a:endParaRP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Fluency in English and Italian, both spoken and written</a:t>
            </a:r>
            <a:endParaRPr lang="en-US" sz="1200" dirty="0">
              <a:latin typeface="Montserrat" pitchFamily="2" charset="0"/>
              <a:cs typeface="Calibri" panose="020F0502020204030204" pitchFamily="34" charset="0"/>
            </a:endParaRPr>
          </a:p>
          <a:p>
            <a:pPr marL="177800" lvl="0" indent="-177800">
              <a:buClr>
                <a:schemeClr val="dk1"/>
              </a:buClr>
              <a:buSzPts val="1100"/>
            </a:pPr>
            <a:endParaRPr lang="en-US" sz="1200" b="1" dirty="0">
              <a:latin typeface="Montserrat" pitchFamily="2" charset="0"/>
              <a:cs typeface="Calibri" panose="020F0502020204030204" pitchFamily="34" charset="0"/>
            </a:endParaRP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 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also include </a:t>
            </a:r>
            <a:r>
              <a:rPr lang="en-US" sz="1200" b="1" dirty="0">
                <a:solidFill>
                  <a:schemeClr val="tx1"/>
                </a:solidFill>
                <a:latin typeface="Montserrat" pitchFamily="2" charset="0"/>
                <a:ea typeface="Calibri" panose="020F0502020204030204" pitchFamily="34" charset="0"/>
                <a:cs typeface="Calibri" panose="020F0502020204030204" pitchFamily="34" charset="0"/>
              </a:rPr>
              <a:t>previous provider agencies of Stellantis </a:t>
            </a:r>
            <a:r>
              <a:rPr lang="en-US" sz="1200" dirty="0">
                <a:latin typeface="Montserrat" pitchFamily="2" charset="0"/>
                <a:ea typeface="Calibri" panose="020F0502020204030204" pitchFamily="34" charset="0"/>
                <a:cs typeface="Calibri" panose="020F0502020204030204" pitchFamily="34" charset="0"/>
              </a:rPr>
              <a:t>(approved by Stellantis Training Managers).</a:t>
            </a: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Their results will be checked and monitored by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Project and Product Internal Managers as regards quality and overall performances. </a:t>
            </a:r>
          </a:p>
          <a:p>
            <a:pPr>
              <a:lnSpc>
                <a:spcPct val="115000"/>
              </a:lnSpc>
              <a:buClr>
                <a:schemeClr val="dk1"/>
              </a:buClr>
              <a:buSzPts val="1100"/>
            </a:pPr>
            <a:endParaRPr lang="en-US" sz="1200" dirty="0">
              <a:solidFill>
                <a:srgbClr val="002060"/>
              </a:solidFill>
              <a:latin typeface="Montserrat"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DDFE54C0-E86B-E40B-E872-5EFC18272D9D}"/>
              </a:ext>
            </a:extLst>
          </p:cNvPr>
          <p:cNvGrpSpPr/>
          <p:nvPr/>
        </p:nvGrpSpPr>
        <p:grpSpPr>
          <a:xfrm>
            <a:off x="312500" y="281772"/>
            <a:ext cx="266413" cy="266908"/>
            <a:chOff x="1143287" y="199272"/>
            <a:chExt cx="266413" cy="266908"/>
          </a:xfrm>
        </p:grpSpPr>
        <p:sp>
          <p:nvSpPr>
            <p:cNvPr id="14" name="Rettangolo 13">
              <a:extLst>
                <a:ext uri="{FF2B5EF4-FFF2-40B4-BE49-F238E27FC236}">
                  <a16:creationId xmlns:a16="http://schemas.microsoft.com/office/drawing/2014/main" id="{18D2C77A-55BE-0792-22E6-62FDA33CC8C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5" name="Gruppo 14">
              <a:extLst>
                <a:ext uri="{FF2B5EF4-FFF2-40B4-BE49-F238E27FC236}">
                  <a16:creationId xmlns:a16="http://schemas.microsoft.com/office/drawing/2014/main" id="{8D032AE8-A636-5664-E212-473B81AB45C9}"/>
                </a:ext>
              </a:extLst>
            </p:cNvPr>
            <p:cNvGrpSpPr/>
            <p:nvPr/>
          </p:nvGrpSpPr>
          <p:grpSpPr>
            <a:xfrm>
              <a:off x="1176336" y="226533"/>
              <a:ext cx="233242" cy="233047"/>
              <a:chOff x="2349500" y="-200024"/>
              <a:chExt cx="8019956" cy="8013258"/>
            </a:xfrm>
            <a:solidFill>
              <a:schemeClr val="bg1"/>
            </a:solidFill>
          </p:grpSpPr>
          <p:sp>
            <p:nvSpPr>
              <p:cNvPr id="16" name="Rombo 15">
                <a:extLst>
                  <a:ext uri="{FF2B5EF4-FFF2-40B4-BE49-F238E27FC236}">
                    <a16:creationId xmlns:a16="http://schemas.microsoft.com/office/drawing/2014/main" id="{B6804E69-B980-4A06-F303-62BC1A37DE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DC338F93-E198-19FF-D79C-34DB7E2CCD6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1869CF9-1432-27D2-4761-7C37FA79CFB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9" name="Rettangolo 18">
            <a:extLst>
              <a:ext uri="{FF2B5EF4-FFF2-40B4-BE49-F238E27FC236}">
                <a16:creationId xmlns:a16="http://schemas.microsoft.com/office/drawing/2014/main" id="{9419109E-B342-4C09-78A1-50356EF737FF}"/>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4" name="Segnaposto numero diapositiva 3">
            <a:extLst>
              <a:ext uri="{FF2B5EF4-FFF2-40B4-BE49-F238E27FC236}">
                <a16:creationId xmlns:a16="http://schemas.microsoft.com/office/drawing/2014/main" id="{D0926526-3F7E-3BAD-2335-C0899904BB6D}"/>
              </a:ext>
            </a:extLst>
          </p:cNvPr>
          <p:cNvSpPr>
            <a:spLocks noGrp="1"/>
          </p:cNvSpPr>
          <p:nvPr>
            <p:ph type="sldNum" sz="quarter" idx="4"/>
          </p:nvPr>
        </p:nvSpPr>
        <p:spPr/>
        <p:txBody>
          <a:bodyPr/>
          <a:lstStyle/>
          <a:p>
            <a:fld id="{3E92977B-B4C2-4A0D-A293-AFEDFB8002E3}" type="slidenum">
              <a:rPr lang="en-US" smtClean="0"/>
              <a:pPr/>
              <a:t>26</a:t>
            </a:fld>
            <a:endParaRPr lang="en-US"/>
          </a:p>
        </p:txBody>
      </p:sp>
      <p:sp>
        <p:nvSpPr>
          <p:cNvPr id="6" name="CasellaDiTesto 5">
            <a:extLst>
              <a:ext uri="{FF2B5EF4-FFF2-40B4-BE49-F238E27FC236}">
                <a16:creationId xmlns:a16="http://schemas.microsoft.com/office/drawing/2014/main" id="{05AE2A3D-1BBA-6E10-47D1-5E1DB33C1652}"/>
              </a:ext>
            </a:extLst>
          </p:cNvPr>
          <p:cNvSpPr txBox="1"/>
          <p:nvPr/>
        </p:nvSpPr>
        <p:spPr>
          <a:xfrm>
            <a:off x="230255" y="620688"/>
            <a:ext cx="6801849"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SUPPORTING ROLE</a:t>
            </a:r>
            <a:r>
              <a:rPr lang="fr-FR" sz="3600" dirty="0">
                <a:solidFill>
                  <a:srgbClr val="F00480"/>
                </a:solidFill>
                <a:sym typeface="Montserrat"/>
              </a:rPr>
              <a:t>S</a:t>
            </a:r>
          </a:p>
        </p:txBody>
      </p:sp>
    </p:spTree>
    <p:custDataLst>
      <p:tags r:id="rId1"/>
    </p:custDataLst>
    <p:extLst>
      <p:ext uri="{BB962C8B-B14F-4D97-AF65-F5344CB8AC3E}">
        <p14:creationId xmlns:p14="http://schemas.microsoft.com/office/powerpoint/2010/main" val="189336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2965C5-E60A-B5E9-CF04-BF52B33A51F2}"/>
              </a:ext>
            </a:extLst>
          </p:cNvPr>
          <p:cNvSpPr txBox="1"/>
          <p:nvPr/>
        </p:nvSpPr>
        <p:spPr>
          <a:xfrm>
            <a:off x="684634" y="112178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3" name="Google Shape;96;p18">
            <a:extLst>
              <a:ext uri="{FF2B5EF4-FFF2-40B4-BE49-F238E27FC236}">
                <a16:creationId xmlns:a16="http://schemas.microsoft.com/office/drawing/2014/main" id="{9BDB77AA-F8D9-AE32-6C09-088BAF1508D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4" name="Espace réservé du texte 1">
            <a:extLst>
              <a:ext uri="{FF2B5EF4-FFF2-40B4-BE49-F238E27FC236}">
                <a16:creationId xmlns:a16="http://schemas.microsoft.com/office/drawing/2014/main" id="{833AA5C8-FE29-A838-9A0F-28C7072DDD10}"/>
              </a:ext>
            </a:extLst>
          </p:cNvPr>
          <p:cNvSpPr txBox="1">
            <a:spLocks/>
          </p:cNvSpPr>
          <p:nvPr/>
        </p:nvSpPr>
        <p:spPr>
          <a:xfrm>
            <a:off x="770384" y="1556992"/>
            <a:ext cx="10800000" cy="360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Montserrat" pitchFamily="2" charset="0"/>
                <a:ea typeface="Times New Roman" panose="02020603050405020304" pitchFamily="18" charset="0"/>
                <a:cs typeface="Calibri" panose="020F0502020204030204" pitchFamily="34" charset="0"/>
              </a:rPr>
              <a:t>Courses will be developed as blended multimedia solutions which take into consideration the following key factors: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Alignment with business goals and strategy of Stellantis Brands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Content relevance and credibility to the participant</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Objective based, enabling measurement of participant progress and competence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Difficulty of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Frequency of the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Appreciation of individual learning styles &amp; complexity of learning</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Cultural and market variances </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Stellantis recognized standards, e.g. Information Systems &amp; Services (IS&amp;S) requirements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Curricula structure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Target audience and population, maximizing completions and access</a:t>
            </a:r>
            <a:endParaRPr lang="fr-FR" sz="1200" kern="100" dirty="0">
              <a:latin typeface="Montserrat" pitchFamily="2" charset="0"/>
              <a:ea typeface="Calibri" panose="020F0502020204030204" pitchFamily="34" charset="0"/>
              <a:cs typeface="Calibri" panose="020F0502020204030204" pitchFamily="34" charset="0"/>
            </a:endParaRPr>
          </a:p>
          <a:p>
            <a:endParaRPr lang="fr-FR" sz="1200" dirty="0">
              <a:latin typeface="Montserrat" pitchFamily="2" charset="0"/>
              <a:cs typeface="Calibri" panose="020F0502020204030204" pitchFamily="34" charset="0"/>
            </a:endParaRPr>
          </a:p>
        </p:txBody>
      </p:sp>
      <p:sp>
        <p:nvSpPr>
          <p:cNvPr id="5" name="ZoneTexte 5">
            <a:extLst>
              <a:ext uri="{FF2B5EF4-FFF2-40B4-BE49-F238E27FC236}">
                <a16:creationId xmlns:a16="http://schemas.microsoft.com/office/drawing/2014/main" id="{B5DB59F6-069A-9A37-128D-8E16E6C69D13}"/>
              </a:ext>
            </a:extLst>
          </p:cNvPr>
          <p:cNvSpPr txBox="1"/>
          <p:nvPr/>
        </p:nvSpPr>
        <p:spPr>
          <a:xfrm>
            <a:off x="839416" y="3645024"/>
            <a:ext cx="9187606" cy="28881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1200" kern="0" dirty="0">
                <a:effectLst/>
                <a:latin typeface="Montserrat" pitchFamily="2" charset="0"/>
                <a:ea typeface="Times New Roman" panose="02020603050405020304" pitchFamily="18" charset="0"/>
                <a:cs typeface="Calibri" panose="020F0502020204030204" pitchFamily="34" charset="0"/>
              </a:rPr>
              <a:t>The Development Process will be managed through the completion of the “</a:t>
            </a:r>
            <a:r>
              <a:rPr lang="en-US" sz="1200" b="1" kern="0" dirty="0">
                <a:effectLst/>
                <a:latin typeface="Montserrat" pitchFamily="2" charset="0"/>
                <a:ea typeface="Times New Roman" panose="02020603050405020304" pitchFamily="18" charset="0"/>
                <a:cs typeface="Calibri" panose="020F0502020204030204" pitchFamily="34" charset="0"/>
              </a:rPr>
              <a:t>Design Document</a:t>
            </a:r>
            <a:r>
              <a:rPr lang="en-US" sz="1200" kern="0" dirty="0">
                <a:effectLst/>
                <a:latin typeface="Montserrat" pitchFamily="2" charset="0"/>
                <a:ea typeface="Times New Roman" panose="02020603050405020304" pitchFamily="18" charset="0"/>
                <a:cs typeface="Calibri" panose="020F0502020204030204" pitchFamily="34" charset="0"/>
              </a:rPr>
              <a:t>” (DD)</a:t>
            </a:r>
            <a:r>
              <a:rPr lang="en-US" sz="1200" kern="0" dirty="0">
                <a:latin typeface="Montserrat" pitchFamily="2" charset="0"/>
                <a:ea typeface="Times New Roman" panose="02020603050405020304" pitchFamily="18" charset="0"/>
                <a:cs typeface="Calibri" panose="020F0502020204030204" pitchFamily="34" charset="0"/>
              </a:rPr>
              <a:t> </a:t>
            </a:r>
            <a:r>
              <a:rPr lang="en-US" sz="1200" kern="0" dirty="0">
                <a:effectLst/>
                <a:latin typeface="Montserrat" pitchFamily="2" charset="0"/>
                <a:ea typeface="Times New Roman" panose="02020603050405020304" pitchFamily="18" charset="0"/>
                <a:cs typeface="Calibri" panose="020F0502020204030204" pitchFamily="34" charset="0"/>
              </a:rPr>
              <a:t> by the Curriculum Managers </a:t>
            </a:r>
            <a:r>
              <a:rPr lang="en-US" sz="1200" b="1" kern="0" dirty="0">
                <a:effectLst/>
                <a:latin typeface="Montserrat" pitchFamily="2" charset="0"/>
                <a:ea typeface="Times New Roman" panose="02020603050405020304" pitchFamily="18" charset="0"/>
                <a:cs typeface="Calibri" panose="020F0502020204030204" pitchFamily="34" charset="0"/>
              </a:rPr>
              <a:t>prior to commencement of any Development project</a:t>
            </a:r>
            <a:r>
              <a:rPr lang="en-US" sz="1200" kern="0" dirty="0">
                <a:effectLst/>
                <a:latin typeface="Montserrat" pitchFamily="2" charset="0"/>
                <a:ea typeface="Times New Roman" panose="02020603050405020304" pitchFamily="18" charset="0"/>
                <a:cs typeface="Calibri" panose="020F0502020204030204" pitchFamily="34" charset="0"/>
              </a:rPr>
              <a:t>. It defines the content for the hand over between Curriculum Management and Development and is the basis for later steps in the process, especially, for the creation of the lesson specification. Three areas will require specific effort to determine the scope &amp; schedule of the training development project:</a:t>
            </a:r>
            <a:r>
              <a:rPr lang="en-US" sz="1200" kern="0" dirty="0">
                <a:latin typeface="Montserrat" pitchFamily="2" charset="0"/>
                <a:ea typeface="Times New Roman" panose="02020603050405020304" pitchFamily="18" charset="0"/>
                <a:cs typeface="Calibri" panose="020F0502020204030204" pitchFamily="34" charset="0"/>
              </a:rPr>
              <a:t> </a:t>
            </a:r>
            <a:endParaRPr lang="en-US" sz="1200" kern="0" dirty="0">
              <a:effectLst/>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200" b="1" kern="0" dirty="0">
                <a:latin typeface="Montserrat" pitchFamily="2" charset="0"/>
                <a:ea typeface="Calibri"/>
                <a:cs typeface="Calibri" panose="020F0502020204030204" pitchFamily="34" charset="0"/>
              </a:rPr>
              <a:t>Course Objective</a:t>
            </a:r>
            <a:endParaRPr lang="fr-FR" sz="1200" b="1" kern="100" dirty="0">
              <a:effectLst/>
              <a:latin typeface="Montserrat" pitchFamily="2"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Market and Language Definition</a:t>
            </a:r>
            <a:r>
              <a:rPr lang="en-US" sz="1200" b="1" kern="0" dirty="0">
                <a:latin typeface="Montserrat" pitchFamily="2" charset="0"/>
                <a:ea typeface="Times New Roman" panose="02020603050405020304" pitchFamily="18" charset="0"/>
                <a:cs typeface="Calibri" panose="020F0502020204030204" pitchFamily="34" charset="0"/>
              </a:rPr>
              <a:t>s</a:t>
            </a: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Core Content </a:t>
            </a:r>
            <a:r>
              <a:rPr lang="en-US" sz="1200" kern="0" dirty="0">
                <a:latin typeface="Montserrat" pitchFamily="2" charset="0"/>
                <a:ea typeface="Times New Roman" panose="02020603050405020304" pitchFamily="18" charset="0"/>
                <a:cs typeface="Calibri" panose="020F0502020204030204" pitchFamily="34" charset="0"/>
              </a:rPr>
              <a:t>(including what should be locally adapted by the country)</a:t>
            </a:r>
          </a:p>
          <a:p>
            <a:endParaRPr lang="en-US" sz="1200" b="0" dirty="0">
              <a:latin typeface="Montserrat" pitchFamily="2" charset="0"/>
              <a:cs typeface="Calibri" panose="020F0502020204030204" pitchFamily="34" charset="0"/>
            </a:endParaRPr>
          </a:p>
          <a:p>
            <a:r>
              <a:rPr lang="en-US" sz="1200" b="0" dirty="0">
                <a:latin typeface="Montserrat" pitchFamily="2" charset="0"/>
                <a:cs typeface="Calibri" panose="020F0502020204030204" pitchFamily="34" charset="0"/>
              </a:rPr>
              <a:t>All development need to start with a design document development and sign-off .</a:t>
            </a:r>
          </a:p>
          <a:p>
            <a:pPr marL="285750" indent="-285750">
              <a:lnSpc>
                <a:spcPct val="107000"/>
              </a:lnSpc>
              <a:spcAft>
                <a:spcPts val="800"/>
              </a:spcAft>
              <a:buFont typeface="Arial" panose="020B0604020202020204" pitchFamily="34" charset="0"/>
              <a:buChar char="•"/>
            </a:pP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sz="1200" b="1" kern="0" dirty="0">
              <a:latin typeface="Montserrat" pitchFamily="2" charset="0"/>
              <a:ea typeface="Times New Roman" panose="02020603050405020304" pitchFamily="18" charset="0"/>
              <a:cs typeface="Calibri" panose="020F0502020204030204" pitchFamily="34" charset="0"/>
            </a:endParaRPr>
          </a:p>
        </p:txBody>
      </p:sp>
      <p:grpSp>
        <p:nvGrpSpPr>
          <p:cNvPr id="6" name="Gruppo 5">
            <a:extLst>
              <a:ext uri="{FF2B5EF4-FFF2-40B4-BE49-F238E27FC236}">
                <a16:creationId xmlns:a16="http://schemas.microsoft.com/office/drawing/2014/main" id="{AD77A7F6-9B7D-F3A1-54BC-0A009FCBD778}"/>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105F0A3B-6558-2522-6F7A-08823D8DCC8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DC643C15-0054-B066-E730-2E8F2DD63E0B}"/>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F1E00D0E-F5A3-5105-94BA-6F3514A242D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6D9CFBE6-A91D-D40C-22DF-F673AE5BAA4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60D2AD2-D1C5-40B5-B58F-486F1A1D4A6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B42F9BE5-AF08-6074-C667-3F60667A21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3" name="Segnaposto numero diapositiva 12">
            <a:extLst>
              <a:ext uri="{FF2B5EF4-FFF2-40B4-BE49-F238E27FC236}">
                <a16:creationId xmlns:a16="http://schemas.microsoft.com/office/drawing/2014/main" id="{C0A5023D-1617-0C33-5F15-9AB67C42056E}"/>
              </a:ext>
            </a:extLst>
          </p:cNvPr>
          <p:cNvSpPr>
            <a:spLocks noGrp="1"/>
          </p:cNvSpPr>
          <p:nvPr>
            <p:ph type="sldNum" sz="quarter" idx="4"/>
          </p:nvPr>
        </p:nvSpPr>
        <p:spPr/>
        <p:txBody>
          <a:bodyPr/>
          <a:lstStyle/>
          <a:p>
            <a:fld id="{3E92977B-B4C2-4A0D-A293-AFEDFB8002E3}" type="slidenum">
              <a:rPr lang="en-US" smtClean="0"/>
              <a:pPr/>
              <a:t>27</a:t>
            </a:fld>
            <a:endParaRPr lang="en-US"/>
          </a:p>
        </p:txBody>
      </p:sp>
    </p:spTree>
    <p:custDataLst>
      <p:tags r:id="rId1"/>
    </p:custDataLst>
    <p:extLst>
      <p:ext uri="{BB962C8B-B14F-4D97-AF65-F5344CB8AC3E}">
        <p14:creationId xmlns:p14="http://schemas.microsoft.com/office/powerpoint/2010/main" val="10262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601927" y="6129452"/>
            <a:ext cx="10889920" cy="276999"/>
          </a:xfrm>
          <a:prstGeom prst="rect">
            <a:avLst/>
          </a:prstGeom>
          <a:noFill/>
        </p:spPr>
        <p:txBody>
          <a:bodyPr wrap="square" lIns="91440" tIns="45720" rIns="91440" bIns="45720" anchor="t">
            <a:spAutoFit/>
          </a:bodyPr>
          <a:lstStyle/>
          <a:p>
            <a:pPr marL="57150" indent="-42863"/>
            <a:r>
              <a:rPr lang="fr-FR" sz="1200" dirty="0">
                <a:solidFill>
                  <a:schemeClr val="tx1"/>
                </a:solidFill>
                <a:latin typeface="Montserrat" pitchFamily="2" charset="0"/>
                <a:cs typeface="Calibri" panose="020F0502020204030204" pitchFamily="34" charset="0"/>
              </a:rPr>
              <a:t>Details in </a:t>
            </a:r>
            <a:r>
              <a:rPr lang="fr-FR" sz="1200" dirty="0" err="1">
                <a:solidFill>
                  <a:schemeClr val="tx1"/>
                </a:solidFill>
                <a:latin typeface="Montserrat" pitchFamily="2" charset="0"/>
                <a:cs typeface="Calibri" panose="020F0502020204030204" pitchFamily="34" charset="0"/>
              </a:rPr>
              <a:t>next</a:t>
            </a:r>
            <a:r>
              <a:rPr lang="fr-FR" sz="1200" dirty="0">
                <a:solidFill>
                  <a:schemeClr val="tx1"/>
                </a:solidFill>
                <a:latin typeface="Montserrat" pitchFamily="2" charset="0"/>
                <a:cs typeface="Calibri" panose="020F0502020204030204" pitchFamily="34" charset="0"/>
              </a:rPr>
              <a:t> pages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351113" y="399767"/>
            <a:ext cx="1968045" cy="2031325"/>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WBT</a:t>
            </a:r>
          </a:p>
          <a:p>
            <a:r>
              <a:rPr lang="fr-FR" sz="1050" b="1" dirty="0"/>
              <a:t>6 IBT</a:t>
            </a:r>
          </a:p>
          <a:p>
            <a:r>
              <a:rPr lang="fr-FR" sz="1050" b="1" dirty="0"/>
              <a:t>6 F2F test out</a:t>
            </a:r>
          </a:p>
          <a:p>
            <a:r>
              <a:rPr lang="fr-FR" sz="1050" b="1" dirty="0"/>
              <a:t>5 sales </a:t>
            </a:r>
            <a:r>
              <a:rPr lang="fr-FR" sz="1050" b="1" dirty="0" err="1"/>
              <a:t>vct</a:t>
            </a:r>
            <a:endParaRPr lang="fr-FR" sz="1050" b="1" dirty="0"/>
          </a:p>
          <a:p>
            <a:r>
              <a:rPr lang="fr-FR" sz="1050" b="1" dirty="0"/>
              <a:t>6 VCT SALES FOLLOW UP</a:t>
            </a:r>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17011" y="548680"/>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2025 PROJECT – Ex F Brands </a:t>
            </a:r>
          </a:p>
          <a:p>
            <a:r>
              <a:rPr lang="fr-FR" sz="2800" dirty="0"/>
              <a:t>QUOTE</a:t>
            </a:r>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3</a:t>
            </a:fld>
            <a:endParaRPr lang="en-US"/>
          </a:p>
        </p:txBody>
      </p:sp>
      <p:sp>
        <p:nvSpPr>
          <p:cNvPr id="5" name="ZoneTexte 6">
            <a:extLst>
              <a:ext uri="{FF2B5EF4-FFF2-40B4-BE49-F238E27FC236}">
                <a16:creationId xmlns:a16="http://schemas.microsoft.com/office/drawing/2014/main" id="{EAF70E95-AC7C-D1D0-6A3A-E12BF5B0CD26}"/>
              </a:ext>
            </a:extLst>
          </p:cNvPr>
          <p:cNvSpPr txBox="1"/>
          <p:nvPr/>
        </p:nvSpPr>
        <p:spPr>
          <a:xfrm>
            <a:off x="564962" y="1628800"/>
            <a:ext cx="10647443" cy="830997"/>
          </a:xfrm>
          <a:prstGeom prst="rect">
            <a:avLst/>
          </a:prstGeom>
          <a:noFill/>
        </p:spPr>
        <p:txBody>
          <a:bodyPr wrap="square" lIns="91440" tIns="45720" rIns="91440" bIns="45720" anchor="t">
            <a:spAutoFit/>
          </a:bodyPr>
          <a:lstStyle/>
          <a:p>
            <a:pPr marL="57150" indent="-42863"/>
            <a:endParaRPr lang="en-US" sz="1600" dirty="0">
              <a:latin typeface="Montserrat" panose="02000505000000020004" pitchFamily="2" charset="0"/>
              <a:ea typeface="Calibri" panose="020F0502020204030204" pitchFamily="34" charset="0"/>
              <a:cs typeface="Calibri" panose="020F0502020204030204" pitchFamily="34" charset="0"/>
            </a:endParaRPr>
          </a:p>
          <a:p>
            <a:pPr marL="57150" indent="-42863"/>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KOINÈ proposes you the unitary costs for the activities required already used with all the Stellantis brands.  </a:t>
            </a:r>
            <a:endParaRPr lang="en-US" sz="16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938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4" name="ZoneTexte 6">
            <a:extLst>
              <a:ext uri="{FF2B5EF4-FFF2-40B4-BE49-F238E27FC236}">
                <a16:creationId xmlns:a16="http://schemas.microsoft.com/office/drawing/2014/main" id="{2DFEAE43-3497-7C74-AAD4-C6DC5EB53740}"/>
              </a:ext>
            </a:extLst>
          </p:cNvPr>
          <p:cNvSpPr txBox="1"/>
          <p:nvPr/>
        </p:nvSpPr>
        <p:spPr>
          <a:xfrm>
            <a:off x="345549" y="3789040"/>
            <a:ext cx="3863222" cy="1061829"/>
          </a:xfrm>
          <a:prstGeom prst="rect">
            <a:avLst/>
          </a:prstGeom>
          <a:solidFill>
            <a:srgbClr val="E7E6E6"/>
          </a:solidFill>
          <a:ln>
            <a:solidFill>
              <a:schemeClr val="bg1">
                <a:lumMod val="50000"/>
              </a:schemeClr>
            </a:solidFill>
            <a:prstDash val="dash"/>
          </a:ln>
        </p:spPr>
        <p:txBody>
          <a:bodyPr wrap="square" rtlCol="0">
            <a:spAutoFit/>
          </a:bodyPr>
          <a:lstStyle/>
          <a:p>
            <a:r>
              <a:rPr lang="fr-FR" sz="1050" b="1" dirty="0"/>
              <a:t>OVERAL DURATION FOR EACH DELIVERABLE : </a:t>
            </a:r>
          </a:p>
          <a:p>
            <a:pPr marL="171450" indent="-171450">
              <a:buFont typeface="Encode Sans" pitchFamily="2" charset="0"/>
              <a:buChar char="-"/>
            </a:pPr>
            <a:r>
              <a:rPr lang="fr-FR" sz="1050" dirty="0"/>
              <a:t>1 WBT – 70 pages / 60’</a:t>
            </a:r>
          </a:p>
          <a:p>
            <a:pPr marL="171450" indent="-171450">
              <a:buFont typeface="Encode Sans" pitchFamily="2" charset="0"/>
              <a:buChar char="-"/>
            </a:pPr>
            <a:r>
              <a:rPr lang="fr-FR" sz="1050" dirty="0"/>
              <a:t>IBT Event  – 7h </a:t>
            </a:r>
          </a:p>
          <a:p>
            <a:pPr marL="171450" indent="-171450">
              <a:buFont typeface="Encode Sans" pitchFamily="2" charset="0"/>
              <a:buChar char="-"/>
            </a:pPr>
            <a:r>
              <a:rPr lang="fr-FR" sz="1050" dirty="0"/>
              <a:t>1 VCT – 90’</a:t>
            </a:r>
          </a:p>
          <a:p>
            <a:pPr marL="171450" indent="-171450">
              <a:buFont typeface="Encode Sans" pitchFamily="2" charset="0"/>
              <a:buChar char="-"/>
            </a:pPr>
            <a:r>
              <a:rPr lang="fr-FR" sz="1050" dirty="0" err="1"/>
              <a:t>Handover</a:t>
            </a:r>
            <a:r>
              <a:rPr lang="fr-FR" sz="1050" dirty="0"/>
              <a:t> – 45 pages</a:t>
            </a:r>
          </a:p>
          <a:p>
            <a:pPr marL="171450" indent="-171450">
              <a:buFont typeface="Encode Sans" pitchFamily="2" charset="0"/>
              <a:buChar char="-"/>
            </a:pPr>
            <a:r>
              <a:rPr lang="fr-FR" sz="1050" dirty="0"/>
              <a:t>1 Quiz – 20 questions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TRAINING MODULES</a:t>
            </a:r>
          </a:p>
          <a:p>
            <a:r>
              <a:rPr lang="it-IT" sz="3200" dirty="0"/>
              <a:t>New web-</a:t>
            </a:r>
            <a:r>
              <a:rPr lang="it-IT" sz="3200" dirty="0" err="1"/>
              <a:t>based</a:t>
            </a:r>
            <a:r>
              <a:rPr lang="it-IT" sz="3200" dirty="0"/>
              <a:t> </a:t>
            </a:r>
            <a:r>
              <a:rPr lang="it-IT" sz="3200" dirty="0" err="1"/>
              <a:t>courses</a:t>
            </a:r>
            <a:endParaRPr lang="fr-FR" sz="3200" dirty="0"/>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4</a:t>
            </a:fld>
            <a:endParaRPr lang="en-US"/>
          </a:p>
        </p:txBody>
      </p:sp>
      <p:pic>
        <p:nvPicPr>
          <p:cNvPr id="7" name="Immagine 6">
            <a:extLst>
              <a:ext uri="{FF2B5EF4-FFF2-40B4-BE49-F238E27FC236}">
                <a16:creationId xmlns:a16="http://schemas.microsoft.com/office/drawing/2014/main" id="{EF216E46-08D1-6DD1-BD04-3F601D3F9AB3}"/>
              </a:ext>
            </a:extLst>
          </p:cNvPr>
          <p:cNvPicPr>
            <a:picLocks noChangeAspect="1"/>
          </p:cNvPicPr>
          <p:nvPr/>
        </p:nvPicPr>
        <p:blipFill>
          <a:blip r:embed="rId4"/>
          <a:stretch>
            <a:fillRect/>
          </a:stretch>
        </p:blipFill>
        <p:spPr>
          <a:xfrm>
            <a:off x="257178" y="1362091"/>
            <a:ext cx="11757314" cy="2050349"/>
          </a:xfrm>
          <a:prstGeom prst="rect">
            <a:avLst/>
          </a:prstGeom>
        </p:spPr>
      </p:pic>
      <p:sp>
        <p:nvSpPr>
          <p:cNvPr id="6" name="CasellaDiTesto 5">
            <a:extLst>
              <a:ext uri="{FF2B5EF4-FFF2-40B4-BE49-F238E27FC236}">
                <a16:creationId xmlns:a16="http://schemas.microsoft.com/office/drawing/2014/main" id="{CD04A881-D07D-A3DC-8B16-1C4C51CCF2AB}"/>
              </a:ext>
            </a:extLst>
          </p:cNvPr>
          <p:cNvSpPr txBox="1"/>
          <p:nvPr/>
        </p:nvSpPr>
        <p:spPr>
          <a:xfrm>
            <a:off x="4501910" y="3802675"/>
            <a:ext cx="7170056" cy="2492990"/>
          </a:xfrm>
          <a:prstGeom prst="rect">
            <a:avLst/>
          </a:prstGeom>
          <a:noFill/>
        </p:spPr>
        <p:txBody>
          <a:bodyPr wrap="square">
            <a:spAutoFit/>
          </a:bodyPr>
          <a:lstStyle/>
          <a:p>
            <a:pPr algn="just">
              <a:spcBef>
                <a:spcPts val="600"/>
              </a:spcBef>
              <a:spcAft>
                <a:spcPts val="12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exact duration and/or number of screens for each web-module is to be defined during the development phase of the modules and based on the amount of materials to be included.</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12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Depending on the training subject, successful course completion by a trainee is to be established by his or her successful navigation through a number of user interactions which form an integral part of the training experience, or final quiz.</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1200"/>
              </a:spcAft>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Maserati Academy reserves every right to request all documents and files related to the creation of the training in object, including but not limiting to: custom created assets, templates, and training source file.</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43422C6F-6DF6-5B75-15B7-4FA907075CC6}"/>
              </a:ext>
            </a:extLst>
          </p:cNvPr>
          <p:cNvSpPr txBox="1"/>
          <p:nvPr/>
        </p:nvSpPr>
        <p:spPr>
          <a:xfrm>
            <a:off x="235122" y="6022230"/>
            <a:ext cx="10092217" cy="4185761"/>
          </a:xfrm>
          <a:prstGeom prst="rect">
            <a:avLst/>
          </a:prstGeom>
          <a:noFill/>
        </p:spPr>
        <p:txBody>
          <a:bodyPr wrap="square">
            <a:spAutoFit/>
          </a:bodyPr>
          <a:lstStyle/>
          <a:p>
            <a:pPr lvl="0"/>
            <a:r>
              <a:rPr lang="en-GB" dirty="0"/>
              <a:t>Duration of each WBT module: </a:t>
            </a:r>
            <a:r>
              <a:rPr lang="en-US" dirty="0"/>
              <a:t>up to 25 minutes </a:t>
            </a:r>
            <a:endParaRPr lang="it-IT" dirty="0"/>
          </a:p>
          <a:p>
            <a:pPr lvl="0"/>
            <a:r>
              <a:rPr lang="en-GB" dirty="0"/>
              <a:t>Interactive and engaging web-module, with extensive use of voiceover (real voice or high-end professional computer-generated), making maximum use of the available photo, video and animation assets, as well as custom created and/or stock assets (audio/photo/video)</a:t>
            </a:r>
            <a:endParaRPr lang="it-IT" dirty="0"/>
          </a:p>
          <a:p>
            <a:pPr lvl="0"/>
            <a:r>
              <a:rPr lang="en-US" dirty="0"/>
              <a:t>Graphic elements must be coherent with the existing training materials, and aligned with the Maserati positioning as well as the brand look and feel valid at the time of content production. </a:t>
            </a:r>
            <a:endParaRPr lang="it-IT" dirty="0"/>
          </a:p>
          <a:p>
            <a:pPr lvl="0"/>
            <a:r>
              <a:rPr lang="en-GB" dirty="0"/>
              <a:t>Tracking of attendance and final test result is required**</a:t>
            </a:r>
            <a:endParaRPr lang="it-IT" dirty="0"/>
          </a:p>
          <a:p>
            <a:pPr lvl="0"/>
            <a:r>
              <a:rPr lang="en-GB" dirty="0"/>
              <a:t>For publication on Maserati’s LMS, compliant with SCORM standards.</a:t>
            </a:r>
            <a:endParaRPr lang="it-IT" dirty="0"/>
          </a:p>
          <a:p>
            <a:pPr lvl="0"/>
            <a:r>
              <a:rPr lang="en-GB" dirty="0"/>
              <a:t>Created by using the Articulate 360 Storyline package***</a:t>
            </a:r>
            <a:endParaRPr lang="it-IT" dirty="0"/>
          </a:p>
          <a:p>
            <a:r>
              <a:rPr lang="en-US" dirty="0"/>
              <a:t>Quality control of the English web-based training module (English language control, user interface, user experience, interactions, navigation) as well as tracking/reporting performance on Maserati Academy LMS portal is responsibility of the supplier.</a:t>
            </a:r>
            <a:endParaRPr lang="it-IT" dirty="0"/>
          </a:p>
          <a:p>
            <a:r>
              <a:rPr lang="en-GB" dirty="0"/>
              <a:t>The Supplier shall interact directly with the LMS administrator for the publication of the web module and for testing and debugging.</a:t>
            </a:r>
            <a:endParaRPr lang="it-IT" dirty="0"/>
          </a:p>
          <a:p>
            <a:r>
              <a:rPr lang="en-GB" dirty="0"/>
              <a:t>Alternative proposals by the Supplier serving the same scope will be evaluated.</a:t>
            </a:r>
            <a:endParaRPr lang="it-IT" dirty="0"/>
          </a:p>
          <a:p>
            <a:r>
              <a:rPr lang="en-US" dirty="0"/>
              <a:t> </a:t>
            </a:r>
            <a:endParaRPr lang="it-IT" dirty="0"/>
          </a:p>
          <a:p>
            <a:r>
              <a:rPr lang="en-GB" b="1" dirty="0"/>
              <a:t>Notes:</a:t>
            </a:r>
            <a:endParaRPr lang="it-IT" dirty="0"/>
          </a:p>
          <a:p>
            <a:r>
              <a:rPr lang="en-GB" b="1" dirty="0"/>
              <a:t>* </a:t>
            </a:r>
            <a:r>
              <a:rPr lang="en-GB" dirty="0"/>
              <a:t>The exact duration and/or number of screens for each web-module is to be defined during the development phase of the modules and based on the amount of materials to be included.</a:t>
            </a:r>
            <a:endParaRPr lang="it-IT" dirty="0"/>
          </a:p>
        </p:txBody>
      </p:sp>
    </p:spTree>
    <p:custDataLst>
      <p:tags r:id="rId1"/>
    </p:custDataLst>
    <p:extLst>
      <p:ext uri="{BB962C8B-B14F-4D97-AF65-F5344CB8AC3E}">
        <p14:creationId xmlns:p14="http://schemas.microsoft.com/office/powerpoint/2010/main" val="21590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EBDD9EB-6FBC-BE1F-05F3-2FF65FB8735A}"/>
              </a:ext>
            </a:extLst>
          </p:cNvPr>
          <p:cNvSpPr>
            <a:spLocks noGrp="1"/>
          </p:cNvSpPr>
          <p:nvPr>
            <p:ph type="sldNum" sz="quarter" idx="12"/>
          </p:nvPr>
        </p:nvSpPr>
        <p:spPr/>
        <p:txBody>
          <a:bodyPr/>
          <a:lstStyle/>
          <a:p>
            <a:fld id="{A734F0E3-ACD5-468E-A4BB-716A4D3C9FBD}" type="slidenum">
              <a:rPr lang="fr-FR" smtClean="0"/>
              <a:t>5</a:t>
            </a:fld>
            <a:endParaRPr lang="fr-FR"/>
          </a:p>
        </p:txBody>
      </p:sp>
      <p:sp>
        <p:nvSpPr>
          <p:cNvPr id="4" name="CasellaDiTesto 3">
            <a:extLst>
              <a:ext uri="{FF2B5EF4-FFF2-40B4-BE49-F238E27FC236}">
                <a16:creationId xmlns:a16="http://schemas.microsoft.com/office/drawing/2014/main" id="{B38B3FA3-D5DC-2270-E979-9E89BA09B6C2}"/>
              </a:ext>
            </a:extLst>
          </p:cNvPr>
          <p:cNvSpPr txBox="1"/>
          <p:nvPr/>
        </p:nvSpPr>
        <p:spPr>
          <a:xfrm>
            <a:off x="983432" y="548680"/>
            <a:ext cx="6096000" cy="456343"/>
          </a:xfrm>
          <a:prstGeom prst="rect">
            <a:avLst/>
          </a:prstGeom>
          <a:noFill/>
        </p:spPr>
        <p:txBody>
          <a:bodyPr wrap="square">
            <a:spAutoFit/>
          </a:bodyPr>
          <a:lstStyle/>
          <a:p>
            <a:pPr marL="457200" lvl="1">
              <a:lnSpc>
                <a:spcPct val="200000"/>
              </a:lnSpc>
              <a:spcBef>
                <a:spcPts val="1200"/>
              </a:spcBef>
              <a:spcAft>
                <a:spcPts val="600"/>
              </a:spcAft>
              <a:buSzPts val="1100"/>
            </a:pPr>
            <a:r>
              <a:rPr lang="en-US" sz="1400" b="1" i="1" dirty="0">
                <a:solidFill>
                  <a:srgbClr val="333399"/>
                </a:solidFill>
                <a:effectLst/>
                <a:latin typeface="Arial" panose="020B0604020202020204" pitchFamily="34" charset="0"/>
              </a:rPr>
              <a:t>Input and materials provided by Maserati</a:t>
            </a:r>
            <a:endParaRPr lang="it-IT" sz="1400" b="1" i="1" dirty="0">
              <a:solidFill>
                <a:srgbClr val="333399"/>
              </a:solidFill>
              <a:effectLst/>
              <a:latin typeface="Arial" panose="020B0604020202020204" pitchFamily="34" charset="0"/>
            </a:endParaRPr>
          </a:p>
        </p:txBody>
      </p:sp>
      <p:sp>
        <p:nvSpPr>
          <p:cNvPr id="6" name="CasellaDiTesto 5">
            <a:extLst>
              <a:ext uri="{FF2B5EF4-FFF2-40B4-BE49-F238E27FC236}">
                <a16:creationId xmlns:a16="http://schemas.microsoft.com/office/drawing/2014/main" id="{558D6058-DFC6-8855-EAD4-7FB7A8612837}"/>
              </a:ext>
            </a:extLst>
          </p:cNvPr>
          <p:cNvSpPr txBox="1"/>
          <p:nvPr/>
        </p:nvSpPr>
        <p:spPr>
          <a:xfrm>
            <a:off x="1271464" y="1005023"/>
            <a:ext cx="6096000" cy="4853701"/>
          </a:xfrm>
          <a:prstGeom prst="rect">
            <a:avLst/>
          </a:prstGeom>
          <a:noFill/>
        </p:spPr>
        <p:txBody>
          <a:bodyPr wrap="square">
            <a:spAutoFit/>
          </a:bodyPr>
          <a:lstStyle/>
          <a:p>
            <a:pPr marR="12700" algn="just">
              <a:lnSpc>
                <a:spcPct val="150000"/>
              </a:lnSpc>
              <a:spcBef>
                <a:spcPts val="600"/>
              </a:spcBef>
              <a:spcAft>
                <a:spcPts val="600"/>
              </a:spcAft>
              <a:buNone/>
            </a:pPr>
            <a:r>
              <a:rPr lang="en-GB" sz="1400" dirty="0">
                <a:effectLst/>
                <a:latin typeface="Arial" panose="020B0604020202020204" pitchFamily="34" charset="0"/>
                <a:ea typeface="Times New Roman" panose="02020603050405020304" pitchFamily="18" charset="0"/>
              </a:rPr>
              <a:t>Maserati will provide to the Supplier:</a:t>
            </a:r>
            <a:endParaRPr lang="it-IT" sz="1800" dirty="0">
              <a:effectLst/>
              <a:latin typeface="Arial" panose="020B0604020202020204" pitchFamily="34"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rPr>
              <a:t>All available product information (technical, commercial, tools) </a:t>
            </a:r>
            <a:endParaRPr lang="it-IT" sz="1800" dirty="0">
              <a:effectLst/>
              <a:latin typeface="Arial" panose="020B0604020202020204" pitchFamily="34"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rPr>
              <a:t>All available product photo and video assets</a:t>
            </a:r>
            <a:endParaRPr lang="it-IT" sz="1800" dirty="0">
              <a:effectLst/>
              <a:latin typeface="Arial" panose="020B0604020202020204" pitchFamily="34"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rPr>
              <a:t>Marketing guidelines for what regards the “Look and Feel” and “Tone of Voice” for the creation of contents and graphic layout of the output materials</a:t>
            </a:r>
            <a:endParaRPr lang="it-IT" sz="1800" dirty="0">
              <a:effectLst/>
              <a:latin typeface="Arial" panose="020B0604020202020204" pitchFamily="34"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rPr>
              <a:t>Availability for meetings and alignments by videocall with various Maserati stakeholders, subject matter experts (SME) and partners as required.</a:t>
            </a:r>
            <a:endParaRPr lang="it-IT" sz="1800" dirty="0">
              <a:effectLst/>
              <a:latin typeface="Arial" panose="020B0604020202020204" pitchFamily="34"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rPr>
              <a:t>LMS access credentials for SCORM modules testing</a:t>
            </a:r>
            <a:endParaRPr lang="it-IT" sz="1800" dirty="0">
              <a:effectLst/>
              <a:latin typeface="Arial" panose="020B0604020202020204" pitchFamily="34"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rPr>
              <a:t>Articulate storyline English master files for the update of the requested WBTs</a:t>
            </a:r>
            <a:endParaRPr lang="it-IT"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4515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10589218" cy="2462213"/>
          </a:xfrm>
          <a:prstGeom prst="rect">
            <a:avLst/>
          </a:prstGeom>
          <a:noFill/>
        </p:spPr>
        <p:txBody>
          <a:bodyPr wrap="square" lIns="91440" tIns="45720" rIns="91440" bIns="45720" anchor="t">
            <a:spAutoFit/>
          </a:bodyPr>
          <a:lstStyle/>
          <a:p>
            <a:pPr marL="14288"/>
            <a:r>
              <a:rPr lang="en-US" sz="11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1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IBT is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face-to-face training</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 which theory and practice are combined.</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an IBT Event has on average the following characteristics: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1 day (start in the morning, closing in the afternoon) or 2 days (from mid Day 1 to mid Day 2)</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40 to 60 pax/event split in groups of 10-15 participants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Modality</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Static (classroom) and Dynamic (Test Drive) workshops</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7 hours contents duration per Training day</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p>
          <a:p>
            <a:pPr marL="0" marR="0" lvl="0" indent="0" algn="l" defTabSz="914400" rtl="0" eaLnBrk="1" fontAlgn="auto" latinLnBrk="0" hangingPunct="1">
              <a:spcBef>
                <a:spcPts val="0"/>
              </a:spcBef>
              <a:buClrTx/>
              <a:buSzTx/>
              <a:buFontTx/>
              <a:buNone/>
              <a:tabLst/>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organized in Workshops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material developed will be presented as a Standard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Leader’s Guide containing Trainers and Participants material.</a:t>
            </a:r>
            <a:endParaRPr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practicability of the training and its material will be verified in a Dry Run with Stellantis Central Representatives, resulting in the final English master sign-off.</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endParaRPr kumimoji="0" lang="en-US" sz="1100" b="0" i="0" u="none" strike="noStrike" kern="10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Rectangle 4">
            <a:extLst>
              <a:ext uri="{FF2B5EF4-FFF2-40B4-BE49-F238E27FC236}">
                <a16:creationId xmlns:a16="http://schemas.microsoft.com/office/drawing/2014/main" id="{536F8EBC-133C-7A26-6D5B-530877DDBB81}"/>
              </a:ext>
            </a:extLst>
          </p:cNvPr>
          <p:cNvSpPr/>
          <p:nvPr/>
        </p:nvSpPr>
        <p:spPr>
          <a:xfrm>
            <a:off x="609944" y="4501382"/>
            <a:ext cx="108866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LEADER’S GUIDE:</a:t>
            </a:r>
          </a:p>
          <a:p>
            <a:pPr marL="285750" indent="-285750">
              <a:buFont typeface="Arial" panose="020B0604020202020204" pitchFamily="34" charset="0"/>
              <a:buChar char="•"/>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Trainers' manual based on the participants handout with the instructions on:</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Classroom/s setup organization &amp; requirements</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Contents delivery for each part and how to run the appropriate exercises of every Workshop</a:t>
            </a:r>
          </a:p>
        </p:txBody>
      </p:sp>
      <p:sp>
        <p:nvSpPr>
          <p:cNvPr id="7" name="Rectangle 6">
            <a:extLst>
              <a:ext uri="{FF2B5EF4-FFF2-40B4-BE49-F238E27FC236}">
                <a16:creationId xmlns:a16="http://schemas.microsoft.com/office/drawing/2014/main" id="{314595F3-FCC7-EC7B-37ED-A94B2D37E926}"/>
              </a:ext>
            </a:extLst>
          </p:cNvPr>
          <p:cNvSpPr/>
          <p:nvPr/>
        </p:nvSpPr>
        <p:spPr>
          <a:xfrm>
            <a:off x="653521" y="5517232"/>
            <a:ext cx="9998016" cy="7465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WS CONTENT:</a:t>
            </a:r>
          </a:p>
          <a:p>
            <a:pPr marL="285750" indent="-285750">
              <a:buFont typeface="Arial" panose="020B0604020202020204" pitchFamily="34" charset="0"/>
              <a:buChar char="•"/>
              <a:defRPr/>
            </a:pPr>
            <a:r>
              <a:rPr kumimoji="0" lang="en-US" sz="1100" b="0" i="0" u="none" strike="noStrike" kern="0" cap="none" spc="0" normalizeH="0" baseline="0" dirty="0" err="1">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Powerpoint</a:t>
            </a: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 presentation slides include: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PPT Storyboard press with learning objectives and key training points organized in chapters/sections</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Worksheets with exercises / role play to be conducted by participants in support of the learning objective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Teaching notes for the Trainer/s</a:t>
            </a:r>
          </a:p>
        </p:txBody>
      </p:sp>
      <p:sp>
        <p:nvSpPr>
          <p:cNvPr id="8" name="Rectangle 1">
            <a:extLst>
              <a:ext uri="{FF2B5EF4-FFF2-40B4-BE49-F238E27FC236}">
                <a16:creationId xmlns:a16="http://schemas.microsoft.com/office/drawing/2014/main" id="{1FDB96A0-86BA-AAD4-A95F-253FE3B141C4}"/>
              </a:ext>
            </a:extLst>
          </p:cNvPr>
          <p:cNvSpPr/>
          <p:nvPr/>
        </p:nvSpPr>
        <p:spPr>
          <a:xfrm>
            <a:off x="672791" y="3825048"/>
            <a:ext cx="9920752" cy="523220"/>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IBT COURSE OUTLINE</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a:t>
            </a:r>
            <a:r>
              <a:rPr kumimoji="0" lang="en-US" sz="1100" b="0" i="0" u="none" strike="noStrike" kern="1200" cap="none" spc="0" normalizeH="0" baseline="0" dirty="0" err="1">
                <a:ln>
                  <a:noFill/>
                </a:ln>
                <a:solidFill>
                  <a:schemeClr val="tx1"/>
                </a:solidFill>
                <a:effectLst/>
                <a:uLnTx/>
                <a:uFillTx/>
                <a:latin typeface="Montserrat" pitchFamily="2" charset="0"/>
                <a:cs typeface="Calibri" panose="020F0502020204030204" pitchFamily="34" charset="0"/>
              </a:rPr>
              <a:t>StoryBoard</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It can be in Excel or PPT: </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Outline of the course/s (Workshops) included in the IBT session. The outline must include sequence, timing and resources necessary to deliver the IBT session</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C310607B-15E2-80A5-7D53-C98E8E85894D}"/>
              </a:ext>
            </a:extLst>
          </p:cNvPr>
          <p:cNvSpPr>
            <a:spLocks noGrp="1"/>
          </p:cNvSpPr>
          <p:nvPr>
            <p:ph type="sldNum" sz="quarter" idx="4"/>
          </p:nvPr>
        </p:nvSpPr>
        <p:spPr/>
        <p:txBody>
          <a:bodyPr/>
          <a:lstStyle/>
          <a:p>
            <a:fld id="{3E92977B-B4C2-4A0D-A293-AFEDFB8002E3}" type="slidenum">
              <a:rPr lang="en-US" smtClean="0"/>
              <a:pPr/>
              <a:t>6</a:t>
            </a:fld>
            <a:endParaRPr lang="en-US" dirty="0"/>
          </a:p>
        </p:txBody>
      </p:sp>
    </p:spTree>
    <p:custDataLst>
      <p:tags r:id="rId1"/>
    </p:custDataLst>
    <p:extLst>
      <p:ext uri="{BB962C8B-B14F-4D97-AF65-F5344CB8AC3E}">
        <p14:creationId xmlns:p14="http://schemas.microsoft.com/office/powerpoint/2010/main" val="96961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5613608" cy="646331"/>
          </a:xfrm>
          <a:prstGeom prst="rect">
            <a:avLst/>
          </a:prstGeom>
          <a:noFill/>
        </p:spPr>
        <p:txBody>
          <a:bodyPr wrap="square" lIns="91440" tIns="45720" rIns="91440" bIns="45720" anchor="t">
            <a:spAutoFit/>
          </a:bodyPr>
          <a:lstStyle/>
          <a:p>
            <a:pPr marL="14288"/>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2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9" name="Rectangle 1">
            <a:extLst>
              <a:ext uri="{FF2B5EF4-FFF2-40B4-BE49-F238E27FC236}">
                <a16:creationId xmlns:a16="http://schemas.microsoft.com/office/drawing/2014/main" id="{4FBD9DA4-7BBF-DAAB-E29B-18197B77E18B}"/>
              </a:ext>
            </a:extLst>
          </p:cNvPr>
          <p:cNvSpPr/>
          <p:nvPr/>
        </p:nvSpPr>
        <p:spPr>
          <a:xfrm>
            <a:off x="621276" y="1743468"/>
            <a:ext cx="10335325" cy="81105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PARTICIPANT HANDOUT</a:t>
            </a:r>
            <a:r>
              <a:rPr kumimoji="0" lang="fr-FR" sz="1200" b="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Course workbook, fully scripted to support the learning objectives and key Training points with text, graphics, questions, necessary for the course completion</a:t>
            </a:r>
          </a:p>
        </p:txBody>
      </p:sp>
      <p:sp>
        <p:nvSpPr>
          <p:cNvPr id="10" name="Rectangle 4">
            <a:extLst>
              <a:ext uri="{FF2B5EF4-FFF2-40B4-BE49-F238E27FC236}">
                <a16:creationId xmlns:a16="http://schemas.microsoft.com/office/drawing/2014/main" id="{4DB9B5CB-8FA8-1FC5-DABC-4AE836937534}"/>
              </a:ext>
            </a:extLst>
          </p:cNvPr>
          <p:cNvSpPr/>
          <p:nvPr/>
        </p:nvSpPr>
        <p:spPr>
          <a:xfrm>
            <a:off x="617506" y="2532453"/>
            <a:ext cx="9925798" cy="1829583"/>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DYNAMIC WORKSHOP (TEST DRIVE): </a:t>
            </a:r>
          </a:p>
          <a:p>
            <a:pPr marL="266700" marR="0" lvl="0" indent="-260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latin typeface="Montserrat" pitchFamily="2" charset="0"/>
                <a:cs typeface="Calibri" panose="020F0502020204030204" pitchFamily="34" charset="0"/>
              </a:rPr>
              <a:t>Powerpoint</a:t>
            </a:r>
            <a:r>
              <a:rPr lang="en-US" sz="1200" dirty="0">
                <a:solidFill>
                  <a:schemeClr val="tx1"/>
                </a:solidFill>
                <a:latin typeface="Montserrat" pitchFamily="2" charset="0"/>
                <a:cs typeface="Calibri" panose="020F0502020204030204" pitchFamily="34" charset="0"/>
              </a:rPr>
              <a:t> Presentation slides including the following info:</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Test Drive set-up</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to include</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static analysis comparison</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Organization (Duration, N° pax, Vehicles types and n°, groups rotation,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Roads and test drive conditions (city, highway,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Other experiential activities during the TD (ex… Live Demo recharging)</a:t>
            </a:r>
          </a:p>
          <a:p>
            <a:pPr marL="1200150" marR="0" lvl="2"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11" name="Rectangle 6">
            <a:extLst>
              <a:ext uri="{FF2B5EF4-FFF2-40B4-BE49-F238E27FC236}">
                <a16:creationId xmlns:a16="http://schemas.microsoft.com/office/drawing/2014/main" id="{4FB3E735-5BB2-CBAD-3D3E-4ED31674E216}"/>
              </a:ext>
            </a:extLst>
          </p:cNvPr>
          <p:cNvSpPr/>
          <p:nvPr/>
        </p:nvSpPr>
        <p:spPr>
          <a:xfrm>
            <a:off x="606199" y="4149080"/>
            <a:ext cx="94633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82DA8798-8C29-F342-613B-17E72B34E65A}"/>
              </a:ext>
            </a:extLst>
          </p:cNvPr>
          <p:cNvSpPr>
            <a:spLocks noGrp="1"/>
          </p:cNvSpPr>
          <p:nvPr>
            <p:ph type="sldNum" sz="quarter" idx="4"/>
          </p:nvPr>
        </p:nvSpPr>
        <p:spPr/>
        <p:txBody>
          <a:bodyPr/>
          <a:lstStyle/>
          <a:p>
            <a:fld id="{3E92977B-B4C2-4A0D-A293-AFEDFB8002E3}" type="slidenum">
              <a:rPr lang="en-US" smtClean="0"/>
              <a:pPr/>
              <a:t>7</a:t>
            </a:fld>
            <a:endParaRPr lang="en-US"/>
          </a:p>
        </p:txBody>
      </p:sp>
    </p:spTree>
    <p:custDataLst>
      <p:tags r:id="rId1"/>
    </p:custDataLst>
    <p:extLst>
      <p:ext uri="{BB962C8B-B14F-4D97-AF65-F5344CB8AC3E}">
        <p14:creationId xmlns:p14="http://schemas.microsoft.com/office/powerpoint/2010/main" val="99939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597816" y="138339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F635E11F-149F-318F-9D49-81EB337E0D2B}"/>
              </a:ext>
            </a:extLst>
          </p:cNvPr>
          <p:cNvSpPr txBox="1"/>
          <p:nvPr/>
        </p:nvSpPr>
        <p:spPr>
          <a:xfrm>
            <a:off x="633184" y="1824213"/>
            <a:ext cx="11526496" cy="2590837"/>
          </a:xfrm>
          <a:prstGeom prst="rect">
            <a:avLst/>
          </a:prstGeom>
          <a:noFill/>
          <a:ln>
            <a:noFill/>
          </a:ln>
        </p:spPr>
        <p:txBody>
          <a:bodyPr wrap="square" lIns="91440" tIns="45720" rIns="91440" bIns="45720" anchor="t">
            <a:spAutoFit/>
          </a:bodyPr>
          <a:lstStyle/>
          <a:p>
            <a:pPr marL="17463">
              <a:lnSpc>
                <a:spcPct val="115000"/>
              </a:lnSpc>
              <a:spcAft>
                <a:spcPts val="600"/>
              </a:spcAft>
              <a:defRPr/>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2</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fr-FR" sz="1200" b="1" kern="0" cap="all" dirty="0">
                <a:solidFill>
                  <a:schemeClr val="tx1"/>
                </a:solidFill>
                <a:latin typeface="Montserrat" pitchFamily="2" charset="0"/>
                <a:cs typeface="Calibri" panose="020F0502020204030204" pitchFamily="34" charset="0"/>
              </a:rPr>
              <a:t>VCT VIRTUAL CLASS TRAINING </a:t>
            </a:r>
            <a:r>
              <a:rPr lang="en-US" sz="1200" b="1" kern="0" cap="all" dirty="0">
                <a:solidFill>
                  <a:schemeClr val="tx1"/>
                </a:solidFill>
                <a:latin typeface="Montserrat" pitchFamily="2" charset="0"/>
                <a:cs typeface="Calibri" panose="020F0502020204030204" pitchFamily="34" charset="0"/>
              </a:rPr>
              <a:t>(VCT)</a:t>
            </a:r>
          </a:p>
          <a:p>
            <a:pPr>
              <a:lnSpc>
                <a:spcPct val="107000"/>
              </a:lnSpc>
              <a:spcAft>
                <a:spcPts val="600"/>
              </a:spcAft>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Virtual Classroom Training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with participants and trainer communicating via the internet &amp; voice over IP.</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lnSpc>
                <a:spcPct val="107000"/>
              </a:lnSpc>
              <a:spcAft>
                <a:spcPts val="600"/>
              </a:spcAft>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VCT is an interactive module : </a:t>
            </a:r>
          </a:p>
          <a:p>
            <a:pPr>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Developed for a target group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+/- 20 participants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who are able to interact with the Instructor via voice and screen (maximum Class Size will be recommended at the design stage.). Each VCT Class consists of 3 distinct elements: </a:t>
            </a:r>
          </a:p>
          <a:p>
            <a:pPr marL="285750" indent="-285750">
              <a:buFont typeface="Arial" panose="020B0604020202020204" pitchFamily="34" charset="0"/>
              <a:buChar cha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Participant Logon (Technical Q &amp; A, introduction &amp; Welcome –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15 mins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 Content : Between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30</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to max of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60 mins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according the subjects &amp; Brand requirements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Wrap Up: Q &amp; A, Evaluations QUIZ of 10 to 15 questions –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t>
            </a:r>
          </a:p>
          <a:p>
            <a:pPr marR="0" lvl="0" algn="l" defTabSz="914400" rtl="0" eaLnBrk="1" fontAlgn="auto" latinLnBrk="0" hangingPunct="1">
              <a:spcBef>
                <a:spcPts val="0"/>
              </a:spcBef>
              <a:buClrTx/>
              <a:buSzTx/>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In terms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Deliverables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VCT is composed by:</a:t>
            </a:r>
            <a:endParaRPr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lang="en-US" sz="1200" kern="0" dirty="0">
              <a:solidFill>
                <a:schemeClr val="tx1"/>
              </a:solidFill>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lnSpc>
                <a:spcPct val="107000"/>
              </a:lnSpc>
              <a:spcBef>
                <a:spcPts val="0"/>
              </a:spcBef>
              <a:spcAft>
                <a:spcPts val="600"/>
              </a:spcAft>
              <a:buClrTx/>
              <a:buSzTx/>
              <a:buFontTx/>
              <a:buNone/>
              <a:tabLst/>
              <a:defRPr/>
            </a:pPr>
            <a:endParaRPr kumimoji="0" lang="fr-FR" sz="1200" b="0" i="0" u="none" strike="noStrike" kern="10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64AFC22C-D134-A98E-048B-2BCC4991A0E2}"/>
              </a:ext>
            </a:extLst>
          </p:cNvPr>
          <p:cNvSpPr/>
          <p:nvPr/>
        </p:nvSpPr>
        <p:spPr>
          <a:xfrm>
            <a:off x="663220" y="4630014"/>
            <a:ext cx="10818298" cy="383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a:solidFill>
                  <a:schemeClr val="tx1"/>
                </a:solidFill>
                <a:latin typeface="Montserrat" pitchFamily="2" charset="0"/>
                <a:cs typeface="Calibri" panose="020F0502020204030204" pitchFamily="34" charset="0"/>
              </a:rPr>
              <a:t>Trainer Guide </a:t>
            </a:r>
            <a:r>
              <a:rPr lang="fr-FR" sz="1200" dirty="0">
                <a:solidFill>
                  <a:schemeClr val="tx1"/>
                </a:solidFill>
                <a:latin typeface="Montserrat" pitchFamily="2" charset="0"/>
                <a:cs typeface="Calibri" panose="020F0502020204030204" pitchFamily="34" charset="0"/>
              </a:rPr>
              <a:t>(PPT notes) </a:t>
            </a:r>
            <a:r>
              <a:rPr lang="fr-FR" sz="1200" b="1" dirty="0">
                <a:solidFill>
                  <a:schemeClr val="tx1"/>
                </a:solidFill>
                <a:latin typeface="Montserrat" pitchFamily="2" charset="0"/>
                <a:cs typeface="Calibri" panose="020F0502020204030204" pitchFamily="34" charset="0"/>
              </a:rPr>
              <a:t>to support the Trainer</a:t>
            </a:r>
            <a:r>
              <a:rPr lang="fr-FR" sz="1200" dirty="0">
                <a:solidFill>
                  <a:schemeClr val="tx1"/>
                </a:solidFill>
                <a:latin typeface="Montserrat" pitchFamily="2" charset="0"/>
                <a:cs typeface="Calibri" panose="020F0502020204030204" pitchFamily="34" charset="0"/>
              </a:rPr>
              <a:t>.</a:t>
            </a:r>
          </a:p>
        </p:txBody>
      </p:sp>
      <p:sp>
        <p:nvSpPr>
          <p:cNvPr id="7" name="Rectangle 1">
            <a:extLst>
              <a:ext uri="{FF2B5EF4-FFF2-40B4-BE49-F238E27FC236}">
                <a16:creationId xmlns:a16="http://schemas.microsoft.com/office/drawing/2014/main" id="{801646BF-DE98-FE8B-FF30-16C5B61A8A1C}"/>
              </a:ext>
            </a:extLst>
          </p:cNvPr>
          <p:cNvSpPr/>
          <p:nvPr/>
        </p:nvSpPr>
        <p:spPr>
          <a:xfrm>
            <a:off x="633184" y="5151697"/>
            <a:ext cx="10818298" cy="58094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 </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articulate</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&amp; Micro-</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learning</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version):</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8" name="Rectangle 9">
            <a:extLst>
              <a:ext uri="{FF2B5EF4-FFF2-40B4-BE49-F238E27FC236}">
                <a16:creationId xmlns:a16="http://schemas.microsoft.com/office/drawing/2014/main" id="{41ADC6CB-67A0-1BCE-5486-FF35C489DFD4}"/>
              </a:ext>
            </a:extLst>
          </p:cNvPr>
          <p:cNvSpPr/>
          <p:nvPr/>
        </p:nvSpPr>
        <p:spPr>
          <a:xfrm>
            <a:off x="693351" y="3861048"/>
            <a:ext cx="10818299" cy="786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err="1">
                <a:solidFill>
                  <a:schemeClr val="tx1"/>
                </a:solidFill>
                <a:latin typeface="Montserrat" pitchFamily="2" charset="0"/>
                <a:cs typeface="Calibri" panose="020F0502020204030204" pitchFamily="34" charset="0"/>
              </a:rPr>
              <a:t>Ppt</a:t>
            </a:r>
            <a:r>
              <a:rPr lang="fr-FR" sz="1200" b="1" dirty="0">
                <a:solidFill>
                  <a:schemeClr val="tx1"/>
                </a:solidFill>
                <a:latin typeface="Montserrat" pitchFamily="2" charset="0"/>
                <a:cs typeface="Calibri" panose="020F0502020204030204" pitchFamily="34" charset="0"/>
              </a:rPr>
              <a:t> content </a:t>
            </a:r>
            <a:r>
              <a:rPr lang="fr-FR" sz="1200" b="1" dirty="0" err="1">
                <a:solidFill>
                  <a:schemeClr val="tx1"/>
                </a:solidFill>
                <a:latin typeface="Montserrat" pitchFamily="2" charset="0"/>
                <a:cs typeface="Calibri" panose="020F0502020204030204" pitchFamily="34" charset="0"/>
              </a:rPr>
              <a:t>with</a:t>
            </a:r>
            <a:r>
              <a:rPr lang="fr-FR" sz="1200" b="1" dirty="0">
                <a:solidFill>
                  <a:schemeClr val="tx1"/>
                </a:solidFill>
                <a:latin typeface="Montserrat" pitchFamily="2" charset="0"/>
                <a:cs typeface="Calibri" panose="020F0502020204030204" pitchFamily="34" charset="0"/>
              </a:rPr>
              <a:t> animation </a:t>
            </a:r>
            <a:r>
              <a:rPr lang="fr-FR" sz="1200" dirty="0" err="1">
                <a:solidFill>
                  <a:schemeClr val="tx1"/>
                </a:solidFill>
                <a:latin typeface="Montserrat" pitchFamily="2" charset="0"/>
                <a:cs typeface="Calibri" panose="020F0502020204030204" pitchFamily="34" charset="0"/>
              </a:rPr>
              <a:t>dedicated</a:t>
            </a:r>
            <a:r>
              <a:rPr lang="fr-FR" sz="1200" dirty="0">
                <a:solidFill>
                  <a:schemeClr val="tx1"/>
                </a:solidFill>
                <a:latin typeface="Montserrat" pitchFamily="2" charset="0"/>
                <a:cs typeface="Calibri" panose="020F0502020204030204" pitchFamily="34" charset="0"/>
              </a:rPr>
              <a:t> to the </a:t>
            </a:r>
            <a:r>
              <a:rPr lang="fr-FR" sz="1200" b="1" dirty="0" err="1">
                <a:solidFill>
                  <a:schemeClr val="tx1"/>
                </a:solidFill>
                <a:latin typeface="Montserrat" pitchFamily="2" charset="0"/>
                <a:cs typeface="Calibri" panose="020F0502020204030204" pitchFamily="34" charset="0"/>
              </a:rPr>
              <a:t>Trainees</a:t>
            </a:r>
            <a:r>
              <a:rPr lang="fr-FR" sz="1200" dirty="0">
                <a:solidFill>
                  <a:schemeClr val="tx1"/>
                </a:solidFill>
                <a:latin typeface="Montserrat" pitchFamily="2" charset="0"/>
                <a:cs typeface="Calibri" panose="020F0502020204030204" pitchFamily="34" charset="0"/>
              </a:rPr>
              <a:t>.</a:t>
            </a:r>
          </a:p>
          <a:p>
            <a:r>
              <a:rPr lang="fr-FR" sz="1200" dirty="0">
                <a:solidFill>
                  <a:schemeClr val="tx1"/>
                </a:solidFill>
                <a:latin typeface="Montserrat" pitchFamily="2"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Remark: The number of slides is directly connected to the level of interactivity of the VCT session. Less slides will be required in case of complex animation or video sequences.</a:t>
            </a:r>
          </a:p>
        </p:txBody>
      </p:sp>
      <p:sp>
        <p:nvSpPr>
          <p:cNvPr id="4" name="Google Shape;96;p18">
            <a:extLst>
              <a:ext uri="{FF2B5EF4-FFF2-40B4-BE49-F238E27FC236}">
                <a16:creationId xmlns:a16="http://schemas.microsoft.com/office/drawing/2014/main" id="{73120B7A-72EE-DE60-BFC5-7910BA8DD34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5097675-ED9D-63C5-E871-88D802E2E06A}"/>
              </a:ext>
            </a:extLst>
          </p:cNvPr>
          <p:cNvGrpSpPr/>
          <p:nvPr/>
        </p:nvGrpSpPr>
        <p:grpSpPr>
          <a:xfrm>
            <a:off x="312500" y="281772"/>
            <a:ext cx="266413" cy="266908"/>
            <a:chOff x="1143287" y="199272"/>
            <a:chExt cx="266413" cy="266908"/>
          </a:xfrm>
        </p:grpSpPr>
        <p:sp>
          <p:nvSpPr>
            <p:cNvPr id="10" name="Rettangolo 9">
              <a:extLst>
                <a:ext uri="{FF2B5EF4-FFF2-40B4-BE49-F238E27FC236}">
                  <a16:creationId xmlns:a16="http://schemas.microsoft.com/office/drawing/2014/main" id="{500EF304-49DB-32A8-A534-BC86AE86D424}"/>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1" name="Gruppo 10">
              <a:extLst>
                <a:ext uri="{FF2B5EF4-FFF2-40B4-BE49-F238E27FC236}">
                  <a16:creationId xmlns:a16="http://schemas.microsoft.com/office/drawing/2014/main" id="{CB93D70A-792F-D73B-3E4A-F9F8FF4C17EC}"/>
                </a:ext>
              </a:extLst>
            </p:cNvPr>
            <p:cNvGrpSpPr/>
            <p:nvPr/>
          </p:nvGrpSpPr>
          <p:grpSpPr>
            <a:xfrm>
              <a:off x="1176336" y="226533"/>
              <a:ext cx="233242" cy="233047"/>
              <a:chOff x="2349500" y="-200024"/>
              <a:chExt cx="8019956" cy="8013258"/>
            </a:xfrm>
            <a:solidFill>
              <a:schemeClr val="bg1"/>
            </a:solidFill>
          </p:grpSpPr>
          <p:sp>
            <p:nvSpPr>
              <p:cNvPr id="12" name="Rombo 11">
                <a:extLst>
                  <a:ext uri="{FF2B5EF4-FFF2-40B4-BE49-F238E27FC236}">
                    <a16:creationId xmlns:a16="http://schemas.microsoft.com/office/drawing/2014/main" id="{FAFB74F8-172A-B9F1-2091-18B993006EFB}"/>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id="{8C17ECFC-F6CF-A73C-9FF2-AA7A63067C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1EFB94-D992-16D5-B033-071B09B1121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18349DE1-8400-B6FB-3CC0-78458C914FF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E061AF48-A661-4241-B9A8-E7D524DF7679}"/>
              </a:ext>
            </a:extLst>
          </p:cNvPr>
          <p:cNvSpPr>
            <a:spLocks noGrp="1"/>
          </p:cNvSpPr>
          <p:nvPr>
            <p:ph type="sldNum" sz="quarter" idx="4"/>
          </p:nvPr>
        </p:nvSpPr>
        <p:spPr/>
        <p:txBody>
          <a:bodyPr/>
          <a:lstStyle/>
          <a:p>
            <a:fld id="{3E92977B-B4C2-4A0D-A293-AFEDFB8002E3}" type="slidenum">
              <a:rPr lang="en-US" smtClean="0"/>
              <a:pPr/>
              <a:t>8</a:t>
            </a:fld>
            <a:endParaRPr lang="en-US"/>
          </a:p>
        </p:txBody>
      </p:sp>
    </p:spTree>
    <p:custDataLst>
      <p:tags r:id="rId1"/>
    </p:custDataLst>
    <p:extLst>
      <p:ext uri="{BB962C8B-B14F-4D97-AF65-F5344CB8AC3E}">
        <p14:creationId xmlns:p14="http://schemas.microsoft.com/office/powerpoint/2010/main" val="299548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504867" y="1373326"/>
            <a:ext cx="6100996" cy="461665"/>
          </a:xfrm>
          <a:prstGeom prst="rect">
            <a:avLst/>
          </a:prstGeom>
          <a:noFill/>
        </p:spPr>
        <p:txBody>
          <a:bodyPr wrap="square">
            <a:spAutoFit/>
          </a:bodyPr>
          <a:lstStyle>
            <a:defPPr marR="0" lvl="0" algn="l" rtl="0">
              <a:lnSpc>
                <a:spcPct val="100000"/>
              </a:lnSpc>
              <a:spcBef>
                <a:spcPts val="0"/>
              </a:spcBef>
              <a:spcAft>
                <a:spcPts val="0"/>
              </a:spcAft>
            </a:defPPr>
            <a:lvl1pPr>
              <a:defRPr b="1">
                <a:solidFill>
                  <a:srgbClr val="F00480"/>
                </a:solidFill>
                <a:latin typeface="Montserrat" pitchFamily="2" charset="0"/>
              </a:defRPr>
            </a:lvl1pPr>
          </a:lstStyle>
          <a:p>
            <a:r>
              <a:rPr lang="fr-FR"/>
              <a:t>Development</a:t>
            </a:r>
            <a:endParaRPr lang="fr-FR" dirty="0"/>
          </a:p>
          <a:p>
            <a:endParaRPr lang="it-IT" dirty="0"/>
          </a:p>
        </p:txBody>
      </p:sp>
      <p:sp>
        <p:nvSpPr>
          <p:cNvPr id="6" name="ZoneTexte 9">
            <a:extLst>
              <a:ext uri="{FF2B5EF4-FFF2-40B4-BE49-F238E27FC236}">
                <a16:creationId xmlns:a16="http://schemas.microsoft.com/office/drawing/2014/main" id="{72F0FF6B-9428-AFBA-E197-98A30173EAD9}"/>
              </a:ext>
            </a:extLst>
          </p:cNvPr>
          <p:cNvSpPr txBox="1"/>
          <p:nvPr/>
        </p:nvSpPr>
        <p:spPr>
          <a:xfrm>
            <a:off x="455885" y="2103239"/>
            <a:ext cx="110514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(WBT) is an internet-based distance learning training module well known in the training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We identify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3 different levels possible </a:t>
            </a: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which</a:t>
            </a:r>
            <a:r>
              <a:rPr lang="en-US" sz="1200" kern="1200" dirty="0">
                <a:solidFill>
                  <a:schemeClr val="tx1"/>
                </a:solidFill>
                <a:latin typeface="Montserrat" pitchFamily="2" charset="0"/>
                <a:ea typeface="+mn-ea"/>
                <a:cs typeface="Calibri" panose="020F0502020204030204" pitchFamily="34" charset="0"/>
              </a:rPr>
              <a:t> are</a:t>
            </a: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detailed in the pricing grid.</a:t>
            </a:r>
          </a:p>
        </p:txBody>
      </p:sp>
      <p:sp>
        <p:nvSpPr>
          <p:cNvPr id="7" name="ZoneTexte 8">
            <a:extLst>
              <a:ext uri="{FF2B5EF4-FFF2-40B4-BE49-F238E27FC236}">
                <a16:creationId xmlns:a16="http://schemas.microsoft.com/office/drawing/2014/main" id="{ED095513-B48D-2E6A-9A76-623BE60F50D7}"/>
              </a:ext>
            </a:extLst>
          </p:cNvPr>
          <p:cNvSpPr txBox="1"/>
          <p:nvPr/>
        </p:nvSpPr>
        <p:spPr>
          <a:xfrm>
            <a:off x="456825" y="4606817"/>
            <a:ext cx="11278349" cy="646331"/>
          </a:xfrm>
          <a:prstGeom prst="rect">
            <a:avLst/>
          </a:prstGeom>
          <a:noFill/>
          <a:ln>
            <a:noFill/>
          </a:ln>
        </p:spPr>
        <p:txBody>
          <a:bodyPr wrap="square">
            <a:spAutoFit/>
          </a:bodyPr>
          <a:lstStyle/>
          <a:p>
            <a:r>
              <a:rPr lang="en-US" sz="1200" b="1" dirty="0">
                <a:solidFill>
                  <a:schemeClr val="tx1"/>
                </a:solidFill>
                <a:latin typeface="Montserrat" pitchFamily="2" charset="0"/>
                <a:cs typeface="Calibri" panose="020F0502020204030204" pitchFamily="34" charset="0"/>
              </a:rPr>
              <a:t>3 - DLM of Interactivity Level 3 (DLM L3) </a:t>
            </a:r>
          </a:p>
          <a:p>
            <a:r>
              <a:rPr lang="en-US" sz="1200" dirty="0">
                <a:solidFill>
                  <a:schemeClr val="tx1"/>
                </a:solidFill>
                <a:latin typeface="Montserrat" pitchFamily="2" charset="0"/>
                <a:cs typeface="Calibri" panose="020F0502020204030204" pitchFamily="34" charset="0"/>
              </a:rPr>
              <a:t>Level 3 Interactivity is based on Level 2 with a </a:t>
            </a:r>
            <a:r>
              <a:rPr lang="en-US" sz="1200" b="1" dirty="0">
                <a:solidFill>
                  <a:schemeClr val="tx1"/>
                </a:solidFill>
                <a:latin typeface="Montserrat" pitchFamily="2" charset="0"/>
                <a:cs typeface="Calibri" panose="020F0502020204030204" pitchFamily="34" charset="0"/>
              </a:rPr>
              <a:t>higher degree of complexity </a:t>
            </a:r>
            <a:r>
              <a:rPr lang="en-US" sz="1200" dirty="0">
                <a:solidFill>
                  <a:schemeClr val="tx1"/>
                </a:solidFill>
                <a:latin typeface="Montserrat" pitchFamily="2" charset="0"/>
                <a:cs typeface="Calibri" panose="020F0502020204030204" pitchFamily="34" charset="0"/>
              </a:rPr>
              <a:t>built into the interaction up to </a:t>
            </a:r>
            <a:r>
              <a:rPr lang="en-US" sz="1200" b="1" dirty="0">
                <a:solidFill>
                  <a:schemeClr val="tx1"/>
                </a:solidFill>
                <a:latin typeface="Montserrat" pitchFamily="2" charset="0"/>
                <a:cs typeface="Calibri" panose="020F0502020204030204" pitchFamily="34" charset="0"/>
              </a:rPr>
              <a:t>complex simulations </a:t>
            </a:r>
            <a:r>
              <a:rPr lang="en-US" sz="1200" dirty="0">
                <a:solidFill>
                  <a:schemeClr val="tx1"/>
                </a:solidFill>
                <a:latin typeface="Montserrat" pitchFamily="2" charset="0"/>
                <a:cs typeface="Calibri" panose="020F0502020204030204" pitchFamily="34" charset="0"/>
              </a:rPr>
              <a:t>(e.g. GME Tech2 WBT). </a:t>
            </a:r>
          </a:p>
        </p:txBody>
      </p:sp>
      <p:sp>
        <p:nvSpPr>
          <p:cNvPr id="8" name="Rectangle 11">
            <a:extLst>
              <a:ext uri="{FF2B5EF4-FFF2-40B4-BE49-F238E27FC236}">
                <a16:creationId xmlns:a16="http://schemas.microsoft.com/office/drawing/2014/main" id="{66052610-8C47-C49B-B882-8BBB551EC43D}"/>
              </a:ext>
            </a:extLst>
          </p:cNvPr>
          <p:cNvSpPr/>
          <p:nvPr/>
        </p:nvSpPr>
        <p:spPr>
          <a:xfrm>
            <a:off x="481459" y="2480166"/>
            <a:ext cx="11279173" cy="99193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1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1 (DLM 1)</a:t>
            </a:r>
          </a:p>
          <a:p>
            <a:r>
              <a:rPr lang="en-US" sz="1200" dirty="0">
                <a:solidFill>
                  <a:schemeClr val="tx1"/>
                </a:solidFill>
                <a:latin typeface="Montserrat" pitchFamily="2" charset="0"/>
                <a:cs typeface="Calibri" panose="020F0502020204030204" pitchFamily="34" charset="0"/>
              </a:rPr>
              <a:t>The learner </a:t>
            </a:r>
            <a:r>
              <a:rPr lang="en-US" sz="1200" b="1" dirty="0">
                <a:solidFill>
                  <a:schemeClr val="tx1"/>
                </a:solidFill>
                <a:latin typeface="Montserrat" pitchFamily="2" charset="0"/>
                <a:cs typeface="Calibri" panose="020F0502020204030204" pitchFamily="34" charset="0"/>
              </a:rPr>
              <a:t>is passively observing </a:t>
            </a:r>
            <a:r>
              <a:rPr lang="en-US" sz="1200" dirty="0">
                <a:solidFill>
                  <a:schemeClr val="tx1"/>
                </a:solidFill>
                <a:latin typeface="Montserrat" pitchFamily="2" charset="0"/>
                <a:cs typeface="Calibri" panose="020F0502020204030204" pitchFamily="34" charset="0"/>
              </a:rPr>
              <a:t>a demonstration with no impact on the order or level of information delivered. Next and Back buttons are used. If animation or video is produced, it is simply started and passively watched by the learner, with no options other than start and stop. </a:t>
            </a:r>
          </a:p>
        </p:txBody>
      </p:sp>
      <p:sp>
        <p:nvSpPr>
          <p:cNvPr id="9" name="Rectangle 12">
            <a:extLst>
              <a:ext uri="{FF2B5EF4-FFF2-40B4-BE49-F238E27FC236}">
                <a16:creationId xmlns:a16="http://schemas.microsoft.com/office/drawing/2014/main" id="{168B39F6-8204-B004-D928-E1DDB953F68D}"/>
              </a:ext>
            </a:extLst>
          </p:cNvPr>
          <p:cNvSpPr/>
          <p:nvPr/>
        </p:nvSpPr>
        <p:spPr>
          <a:xfrm>
            <a:off x="456002" y="3208462"/>
            <a:ext cx="11279172" cy="152169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ontserrat" pitchFamily="2" charset="0"/>
                <a:cs typeface="Calibri" panose="020F0502020204030204" pitchFamily="34" charset="0"/>
              </a:rPr>
              <a:t>2</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2 (DLM 2)</a:t>
            </a:r>
          </a:p>
          <a:p>
            <a:r>
              <a:rPr lang="en-US" sz="1200" dirty="0">
                <a:solidFill>
                  <a:schemeClr val="tx1"/>
                </a:solidFill>
                <a:latin typeface="Montserrat" pitchFamily="2" charset="0"/>
                <a:cs typeface="Calibri" panose="020F0502020204030204" pitchFamily="34" charset="0"/>
              </a:rPr>
              <a:t>Level 2 Interactivity may include </a:t>
            </a:r>
            <a:r>
              <a:rPr lang="en-US" sz="1200" b="1" dirty="0">
                <a:solidFill>
                  <a:schemeClr val="tx1"/>
                </a:solidFill>
                <a:latin typeface="Montserrat" pitchFamily="2" charset="0"/>
                <a:cs typeface="Calibri" panose="020F0502020204030204" pitchFamily="34" charset="0"/>
              </a:rPr>
              <a:t>text, descriptions and instructions</a:t>
            </a:r>
            <a:r>
              <a:rPr lang="en-US" sz="1200" dirty="0">
                <a:solidFill>
                  <a:schemeClr val="tx1"/>
                </a:solidFill>
                <a:latin typeface="Montserrat" pitchFamily="2" charset="0"/>
                <a:cs typeface="Calibri" panose="020F0502020204030204" pitchFamily="34" charset="0"/>
              </a:rPr>
              <a:t>. As the learner </a:t>
            </a:r>
            <a:r>
              <a:rPr lang="en-US" sz="1200" b="1" dirty="0">
                <a:solidFill>
                  <a:schemeClr val="tx1"/>
                </a:solidFill>
                <a:latin typeface="Montserrat" pitchFamily="2" charset="0"/>
                <a:cs typeface="Calibri" panose="020F0502020204030204" pitchFamily="34" charset="0"/>
              </a:rPr>
              <a:t>performs the actions required </a:t>
            </a:r>
            <a:r>
              <a:rPr lang="en-US" sz="1200" dirty="0">
                <a:solidFill>
                  <a:schemeClr val="tx1"/>
                </a:solidFill>
                <a:latin typeface="Montserrat" pitchFamily="2" charset="0"/>
                <a:cs typeface="Calibri" panose="020F0502020204030204" pitchFamily="34" charset="0"/>
              </a:rPr>
              <a:t>by the course activities, their </a:t>
            </a:r>
            <a:r>
              <a:rPr lang="en-US" sz="1200" b="1" dirty="0">
                <a:solidFill>
                  <a:schemeClr val="tx1"/>
                </a:solidFill>
                <a:latin typeface="Montserrat" pitchFamily="2" charset="0"/>
                <a:cs typeface="Calibri" panose="020F0502020204030204" pitchFamily="34" charset="0"/>
              </a:rPr>
              <a:t>actions are under closer guidance or control </a:t>
            </a:r>
            <a:r>
              <a:rPr lang="en-US" sz="1200" dirty="0">
                <a:solidFill>
                  <a:schemeClr val="tx1"/>
                </a:solidFill>
                <a:latin typeface="Montserrat" pitchFamily="2" charset="0"/>
                <a:cs typeface="Calibri" panose="020F0502020204030204" pitchFamily="34" charset="0"/>
              </a:rPr>
              <a:t>by the course than in a Level 1 Interaction. This is called </a:t>
            </a:r>
            <a:r>
              <a:rPr lang="en-US" sz="1200" b="1" dirty="0">
                <a:solidFill>
                  <a:schemeClr val="tx1"/>
                </a:solidFill>
                <a:latin typeface="Montserrat" pitchFamily="2" charset="0"/>
                <a:cs typeface="Calibri" panose="020F0502020204030204" pitchFamily="34" charset="0"/>
              </a:rPr>
              <a:t>Computer Managed Instruction</a:t>
            </a:r>
            <a:r>
              <a:rPr lang="en-US" sz="1200" dirty="0">
                <a:solidFill>
                  <a:schemeClr val="tx1"/>
                </a:solidFill>
                <a:latin typeface="Montserrat" pitchFamily="2" charset="0"/>
                <a:cs typeface="Calibri" panose="020F0502020204030204" pitchFamily="34" charset="0"/>
              </a:rPr>
              <a:t> (CMI). CMI allows the course programmer to create different paths for learners, based on individual performance. </a:t>
            </a:r>
          </a:p>
          <a:p>
            <a:pPr>
              <a:spcBef>
                <a:spcPts val="300"/>
              </a:spcBef>
            </a:pPr>
            <a:r>
              <a:rPr lang="en-US" sz="1200" dirty="0">
                <a:solidFill>
                  <a:schemeClr val="tx1"/>
                </a:solidFill>
                <a:latin typeface="Montserrat" pitchFamily="2" charset="0"/>
                <a:cs typeface="Calibri" panose="020F0502020204030204" pitchFamily="34" charset="0"/>
              </a:rPr>
              <a:t>Note: Due to this didactical methodology the duration and the number of screens experienced by a particular participant may differ from the actual total number of screens and the total duration of the DLM. </a:t>
            </a: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751366"/>
            <a:ext cx="6511896" cy="289631"/>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Google Shape;96;p18">
            <a:extLst>
              <a:ext uri="{FF2B5EF4-FFF2-40B4-BE49-F238E27FC236}">
                <a16:creationId xmlns:a16="http://schemas.microsoft.com/office/drawing/2014/main" id="{EF1A79D1-E016-20BE-66A6-80A394B0DCF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2152B54F-0F1C-9632-852E-1CB89E662775}"/>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368F4CF4-E379-481D-22A4-0EBDD289E0C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2" name="Gruppo 11">
              <a:extLst>
                <a:ext uri="{FF2B5EF4-FFF2-40B4-BE49-F238E27FC236}">
                  <a16:creationId xmlns:a16="http://schemas.microsoft.com/office/drawing/2014/main" id="{FA92708D-8C7F-0C6A-7E5C-AAF913D6B157}"/>
                </a:ext>
              </a:extLst>
            </p:cNvPr>
            <p:cNvGrpSpPr/>
            <p:nvPr/>
          </p:nvGrpSpPr>
          <p:grpSpPr>
            <a:xfrm>
              <a:off x="1176336" y="226533"/>
              <a:ext cx="233242" cy="233047"/>
              <a:chOff x="2349500" y="-200024"/>
              <a:chExt cx="8019956" cy="8013258"/>
            </a:xfrm>
            <a:solidFill>
              <a:schemeClr val="bg1"/>
            </a:solidFill>
          </p:grpSpPr>
          <p:sp>
            <p:nvSpPr>
              <p:cNvPr id="13" name="Rombo 12">
                <a:extLst>
                  <a:ext uri="{FF2B5EF4-FFF2-40B4-BE49-F238E27FC236}">
                    <a16:creationId xmlns:a16="http://schemas.microsoft.com/office/drawing/2014/main" id="{2FE31AAB-C725-AB59-8621-3B19D8A5731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forma 13">
                <a:extLst>
                  <a:ext uri="{FF2B5EF4-FFF2-40B4-BE49-F238E27FC236}">
                    <a16:creationId xmlns:a16="http://schemas.microsoft.com/office/drawing/2014/main" id="{8A03F218-7AAB-41DC-6C44-0A5A50DD914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C50F137E-B5C0-1490-7210-7A74EF7408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6" name="Rettangolo 15">
            <a:extLst>
              <a:ext uri="{FF2B5EF4-FFF2-40B4-BE49-F238E27FC236}">
                <a16:creationId xmlns:a16="http://schemas.microsoft.com/office/drawing/2014/main" id="{91FAEDCB-0E5E-F130-91AC-9A47564F3654}"/>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7" name="Segnaposto numero diapositiva 16">
            <a:extLst>
              <a:ext uri="{FF2B5EF4-FFF2-40B4-BE49-F238E27FC236}">
                <a16:creationId xmlns:a16="http://schemas.microsoft.com/office/drawing/2014/main" id="{FA70393A-3F4C-5627-1707-CD9A6DA3BAFB}"/>
              </a:ext>
            </a:extLst>
          </p:cNvPr>
          <p:cNvSpPr>
            <a:spLocks noGrp="1"/>
          </p:cNvSpPr>
          <p:nvPr>
            <p:ph type="sldNum" sz="quarter" idx="4"/>
          </p:nvPr>
        </p:nvSpPr>
        <p:spPr/>
        <p:txBody>
          <a:bodyPr/>
          <a:lstStyle/>
          <a:p>
            <a:fld id="{3E92977B-B4C2-4A0D-A293-AFEDFB8002E3}" type="slidenum">
              <a:rPr lang="en-US" smtClean="0"/>
              <a:pPr/>
              <a:t>9</a:t>
            </a:fld>
            <a:endParaRPr lang="en-US"/>
          </a:p>
        </p:txBody>
      </p:sp>
    </p:spTree>
    <p:custDataLst>
      <p:tags r:id="rId1"/>
    </p:custDataLst>
    <p:extLst>
      <p:ext uri="{BB962C8B-B14F-4D97-AF65-F5344CB8AC3E}">
        <p14:creationId xmlns:p14="http://schemas.microsoft.com/office/powerpoint/2010/main" val="1103490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jMzwFplP"/>
  <p:tag name="ARTICULATE_DESIGN_ID_PERSONALIZZA STRUTTURA" val="0qazfrhQ"/>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5081</Words>
  <Application>Microsoft Office PowerPoint</Application>
  <PresentationFormat>Widescreen</PresentationFormat>
  <Paragraphs>654</Paragraphs>
  <Slides>27</Slides>
  <Notes>10</Notes>
  <HiddenSlides>2</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27</vt:i4>
      </vt:variant>
    </vt:vector>
  </HeadingPairs>
  <TitlesOfParts>
    <vt:vector size="39" baseType="lpstr">
      <vt:lpstr>DIN Alternate</vt:lpstr>
      <vt:lpstr>DINEngschrift-Alternate</vt:lpstr>
      <vt:lpstr>Abel</vt:lpstr>
      <vt:lpstr>Calibri</vt:lpstr>
      <vt:lpstr>Wingdings</vt:lpstr>
      <vt:lpstr>another shabby</vt:lpstr>
      <vt:lpstr>Symbol</vt:lpstr>
      <vt:lpstr>Arial</vt:lpstr>
      <vt:lpstr>Montserrat Black</vt:lpstr>
      <vt:lpstr>Montserrat</vt:lpstr>
      <vt:lpstr>Encode Sans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koine</dc:creator>
  <cp:lastModifiedBy>Patrizia Gariglio</cp:lastModifiedBy>
  <cp:revision>596</cp:revision>
  <cp:lastPrinted>2024-07-11T14:34:15Z</cp:lastPrinted>
  <dcterms:modified xsi:type="dcterms:W3CDTF">2026-05-03T17:22:21Z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A836A0D1-E106-450E-8133-4F999E038EA7</vt:lpwstr>
  </property>
  <property fmtid="{D5CDD505-2E9C-101B-9397-08002B2CF9AE}" pid="3" name="ArticulatePath">
    <vt:lpwstr>Koine_GARA</vt:lpwstr>
  </property>
</Properties>
</file>