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25"/>
  </p:notesMasterIdLst>
  <p:sldIdLst>
    <p:sldId id="256" r:id="rId2"/>
    <p:sldId id="346" r:id="rId3"/>
    <p:sldId id="357" r:id="rId4"/>
    <p:sldId id="360" r:id="rId5"/>
    <p:sldId id="348" r:id="rId6"/>
    <p:sldId id="359" r:id="rId7"/>
    <p:sldId id="356" r:id="rId8"/>
    <p:sldId id="354" r:id="rId9"/>
    <p:sldId id="355" r:id="rId10"/>
    <p:sldId id="345" r:id="rId11"/>
    <p:sldId id="296" r:id="rId12"/>
    <p:sldId id="351" r:id="rId13"/>
    <p:sldId id="323" r:id="rId14"/>
    <p:sldId id="302" r:id="rId15"/>
    <p:sldId id="304" r:id="rId16"/>
    <p:sldId id="303" r:id="rId17"/>
    <p:sldId id="310" r:id="rId18"/>
    <p:sldId id="336" r:id="rId19"/>
    <p:sldId id="337" r:id="rId20"/>
    <p:sldId id="311" r:id="rId21"/>
    <p:sldId id="305" r:id="rId22"/>
    <p:sldId id="306" r:id="rId23"/>
    <p:sldId id="293" r:id="rId24"/>
  </p:sldIdLst>
  <p:sldSz cx="12192000" cy="6858000"/>
  <p:notesSz cx="6797675" cy="9872663"/>
  <p:embeddedFontLst>
    <p:embeddedFont>
      <p:font typeface="Abel" panose="02000506030000020004" pitchFamily="2" charset="0"/>
      <p:regular r:id="rId26"/>
    </p:embeddedFont>
    <p:embeddedFont>
      <p:font typeface="another shabby" panose="020B0604020202020204" charset="0"/>
      <p:regular r:id="rId27"/>
    </p:embeddedFont>
    <p:embeddedFont>
      <p:font typeface="DIN Alternate" panose="02020500000000000000" pitchFamily="18" charset="0"/>
      <p:regular r:id="rId28"/>
      <p:bold r:id="rId29"/>
    </p:embeddedFont>
    <p:embeddedFont>
      <p:font typeface="DINEngschrift-Alternate" pitchFamily="2" charset="0"/>
      <p:regular r:id="rId30"/>
    </p:embeddedFont>
    <p:embeddedFont>
      <p:font typeface="Montserrat" pitchFamily="2" charset="0"/>
      <p:regular r:id="rId31"/>
      <p:bold r:id="rId32"/>
      <p:italic r:id="rId33"/>
      <p:boldItalic r:id="rId34"/>
    </p:embeddedFont>
    <p:embeddedFont>
      <p:font typeface="Montserrat Black" panose="00000A00000000000000" pitchFamily="50" charset="0"/>
      <p:bold r:id="rId35"/>
      <p:boldItalic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zione predefinita" id="{8E5613D8-D432-4544-AAE5-2583FC0703D2}">
          <p14:sldIdLst>
            <p14:sldId id="256"/>
            <p14:sldId id="346"/>
            <p14:sldId id="357"/>
            <p14:sldId id="360"/>
            <p14:sldId id="348"/>
            <p14:sldId id="359"/>
            <p14:sldId id="356"/>
            <p14:sldId id="354"/>
            <p14:sldId id="355"/>
            <p14:sldId id="345"/>
            <p14:sldId id="296"/>
            <p14:sldId id="351"/>
            <p14:sldId id="323"/>
            <p14:sldId id="302"/>
            <p14:sldId id="304"/>
            <p14:sldId id="303"/>
            <p14:sldId id="310"/>
            <p14:sldId id="336"/>
            <p14:sldId id="337"/>
            <p14:sldId id="311"/>
            <p14:sldId id="305"/>
            <p14:sldId id="306"/>
            <p14:sldId id="293"/>
          </p14:sldIdLst>
        </p14:section>
      </p14:sectionLst>
    </p:ext>
    <p:ext uri="{EFAFB233-063F-42B5-8137-9DF3F51BA10A}">
      <p15:sldGuideLst xmlns:p15="http://schemas.microsoft.com/office/powerpoint/2012/main">
        <p15:guide id="1" orient="horz" pos="255" userDrawn="1">
          <p15:clr>
            <a:srgbClr val="A4A3A4"/>
          </p15:clr>
        </p15:guide>
        <p15:guide id="2" pos="438" userDrawn="1">
          <p15:clr>
            <a:srgbClr val="A4A3A4"/>
          </p15:clr>
        </p15:guide>
        <p15:guide id="3" pos="2525" userDrawn="1">
          <p15:clr>
            <a:srgbClr val="A4A3A4"/>
          </p15:clr>
        </p15:guide>
        <p15:guide id="4" pos="34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0480"/>
    <a:srgbClr val="FF338A"/>
    <a:srgbClr val="FF00FF"/>
    <a:srgbClr val="D476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1" autoAdjust="0"/>
    <p:restoredTop sz="94074" autoAdjust="0"/>
  </p:normalViewPr>
  <p:slideViewPr>
    <p:cSldViewPr>
      <p:cViewPr varScale="1">
        <p:scale>
          <a:sx n="93" d="100"/>
          <a:sy n="93" d="100"/>
        </p:scale>
        <p:origin x="102" y="426"/>
      </p:cViewPr>
      <p:guideLst>
        <p:guide orient="horz" pos="255"/>
        <p:guide pos="438"/>
        <p:guide pos="2525"/>
        <p:guide pos="344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5348"/>
          </a:xfrm>
          <a:prstGeom prst="rect">
            <a:avLst/>
          </a:prstGeom>
          <a:noFill/>
          <a:ln>
            <a:noFill/>
          </a:ln>
        </p:spPr>
        <p:txBody>
          <a:bodyPr spcFirstLastPara="1" wrap="square" lIns="91412" tIns="45693" rIns="91412" bIns="45693"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4" y="0"/>
            <a:ext cx="2945659" cy="495348"/>
          </a:xfrm>
          <a:prstGeom prst="rect">
            <a:avLst/>
          </a:prstGeom>
          <a:noFill/>
          <a:ln>
            <a:noFill/>
          </a:ln>
        </p:spPr>
        <p:txBody>
          <a:bodyPr spcFirstLastPara="1" wrap="square" lIns="91412" tIns="45693" rIns="91412" bIns="45693"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6" name="Google Shape;6;n"/>
          <p:cNvSpPr txBox="1">
            <a:spLocks noGrp="1"/>
          </p:cNvSpPr>
          <p:nvPr>
            <p:ph type="body" idx="1"/>
          </p:nvPr>
        </p:nvSpPr>
        <p:spPr>
          <a:xfrm>
            <a:off x="679768" y="4751220"/>
            <a:ext cx="5438140" cy="3887361"/>
          </a:xfrm>
          <a:prstGeom prst="rect">
            <a:avLst/>
          </a:prstGeom>
          <a:noFill/>
          <a:ln>
            <a:noFill/>
          </a:ln>
        </p:spPr>
        <p:txBody>
          <a:bodyPr spcFirstLastPara="1" wrap="square" lIns="91412" tIns="45693" rIns="91412" bIns="45693"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7318"/>
            <a:ext cx="2945659" cy="495347"/>
          </a:xfrm>
          <a:prstGeom prst="rect">
            <a:avLst/>
          </a:prstGeom>
          <a:noFill/>
          <a:ln>
            <a:noFill/>
          </a:ln>
        </p:spPr>
        <p:txBody>
          <a:bodyPr spcFirstLastPara="1" wrap="square" lIns="91412" tIns="45693" rIns="91412" bIns="45693"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4" y="9377318"/>
            <a:ext cx="2945659" cy="495347"/>
          </a:xfrm>
          <a:prstGeom prst="rect">
            <a:avLst/>
          </a:prstGeom>
          <a:noFill/>
          <a:ln>
            <a:noFill/>
          </a:ln>
        </p:spPr>
        <p:txBody>
          <a:bodyPr spcFirstLastPara="1" wrap="square" lIns="91412" tIns="45693" rIns="91412" bIns="45693"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‹N›</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06721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962d8c483_3_73: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2" name="Google Shape;52;gd962d8c483_3_73:notes"/>
          <p:cNvSpPr txBox="1">
            <a:spLocks noGrp="1"/>
          </p:cNvSpPr>
          <p:nvPr>
            <p:ph type="body" idx="1"/>
          </p:nvPr>
        </p:nvSpPr>
        <p:spPr>
          <a:xfrm>
            <a:off x="679768" y="4751220"/>
            <a:ext cx="5438140" cy="3887523"/>
          </a:xfrm>
          <a:prstGeom prst="rect">
            <a:avLst/>
          </a:prstGeom>
        </p:spPr>
        <p:txBody>
          <a:bodyPr spcFirstLastPara="1" wrap="square" lIns="91412" tIns="45693" rIns="91412" bIns="45693" anchor="t" anchorCtr="0">
            <a:noAutofit/>
          </a:bodyPr>
          <a:lstStyle/>
          <a:p>
            <a:pPr marL="0" indent="0"/>
            <a:endParaRPr dirty="0"/>
          </a:p>
        </p:txBody>
      </p:sp>
      <p:sp>
        <p:nvSpPr>
          <p:cNvPr id="53" name="Google Shape;53;gd962d8c483_3_73:notes"/>
          <p:cNvSpPr txBox="1">
            <a:spLocks noGrp="1"/>
          </p:cNvSpPr>
          <p:nvPr>
            <p:ph type="sldNum" idx="12"/>
          </p:nvPr>
        </p:nvSpPr>
        <p:spPr>
          <a:xfrm>
            <a:off x="3850444" y="9377316"/>
            <a:ext cx="2945659" cy="495253"/>
          </a:xfrm>
          <a:prstGeom prst="rect">
            <a:avLst/>
          </a:prstGeom>
        </p:spPr>
        <p:txBody>
          <a:bodyPr spcFirstLastPara="1" wrap="square" lIns="91412" tIns="45693" rIns="91412" bIns="45693" anchor="b" anchorCtr="0">
            <a:noAutofit/>
          </a:bodyPr>
          <a:lstStyle/>
          <a:p>
            <a:pPr algn="r">
              <a:buSzPts val="1200"/>
            </a:pPr>
            <a:fld id="{00000000-1234-1234-1234-123412341234}" type="slidenum">
              <a:rPr lang="en-US"/>
              <a:pPr algn="r">
                <a:buSzPts val="1200"/>
              </a:pPr>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32205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56BA2C1F-A6D5-16C1-A152-123DD6B58D27}"/>
            </a:ext>
          </a:extLst>
        </p:cNvPr>
        <p:cNvGrpSpPr/>
        <p:nvPr/>
      </p:nvGrpSpPr>
      <p:grpSpPr>
        <a:xfrm>
          <a:off x="0" y="0"/>
          <a:ext cx="0" cy="0"/>
          <a:chOff x="0" y="0"/>
          <a:chExt cx="0" cy="0"/>
        </a:xfrm>
      </p:grpSpPr>
      <p:sp>
        <p:nvSpPr>
          <p:cNvPr id="93" name="Google Shape;93;gcef0358ba1_0_1176:notes">
            <a:extLst>
              <a:ext uri="{FF2B5EF4-FFF2-40B4-BE49-F238E27FC236}">
                <a16:creationId xmlns:a16="http://schemas.microsoft.com/office/drawing/2014/main" id="{480BD316-441F-2A85-1A85-D0E64902B76E}"/>
              </a:ext>
            </a:extLst>
          </p:cNvPr>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a:extLst>
              <a:ext uri="{FF2B5EF4-FFF2-40B4-BE49-F238E27FC236}">
                <a16:creationId xmlns:a16="http://schemas.microsoft.com/office/drawing/2014/main" id="{688402B0-2237-7F76-8674-65F092066457}"/>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359522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596300D7-5854-1D71-0027-46625F136BD2}"/>
            </a:ext>
          </a:extLst>
        </p:cNvPr>
        <p:cNvGrpSpPr/>
        <p:nvPr/>
      </p:nvGrpSpPr>
      <p:grpSpPr>
        <a:xfrm>
          <a:off x="0" y="0"/>
          <a:ext cx="0" cy="0"/>
          <a:chOff x="0" y="0"/>
          <a:chExt cx="0" cy="0"/>
        </a:xfrm>
      </p:grpSpPr>
      <p:sp>
        <p:nvSpPr>
          <p:cNvPr id="93" name="Google Shape;93;gcef0358ba1_0_1176:notes">
            <a:extLst>
              <a:ext uri="{FF2B5EF4-FFF2-40B4-BE49-F238E27FC236}">
                <a16:creationId xmlns:a16="http://schemas.microsoft.com/office/drawing/2014/main" id="{66E63880-02FB-F344-6C02-5133C94C02F8}"/>
              </a:ext>
            </a:extLst>
          </p:cNvPr>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a:extLst>
              <a:ext uri="{FF2B5EF4-FFF2-40B4-BE49-F238E27FC236}">
                <a16:creationId xmlns:a16="http://schemas.microsoft.com/office/drawing/2014/main" id="{03AA5D09-F288-CE62-FDA4-0167E4720E82}"/>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207323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2275999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4D280FD0-0115-CF51-610D-0BBBC072D73C}"/>
            </a:ext>
          </a:extLst>
        </p:cNvPr>
        <p:cNvGrpSpPr/>
        <p:nvPr/>
      </p:nvGrpSpPr>
      <p:grpSpPr>
        <a:xfrm>
          <a:off x="0" y="0"/>
          <a:ext cx="0" cy="0"/>
          <a:chOff x="0" y="0"/>
          <a:chExt cx="0" cy="0"/>
        </a:xfrm>
      </p:grpSpPr>
      <p:sp>
        <p:nvSpPr>
          <p:cNvPr id="93" name="Google Shape;93;gcef0358ba1_0_1176:notes">
            <a:extLst>
              <a:ext uri="{FF2B5EF4-FFF2-40B4-BE49-F238E27FC236}">
                <a16:creationId xmlns:a16="http://schemas.microsoft.com/office/drawing/2014/main" id="{702F4E8B-5E83-1E58-55FA-34E7F6055806}"/>
              </a:ext>
            </a:extLst>
          </p:cNvPr>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a:extLst>
              <a:ext uri="{FF2B5EF4-FFF2-40B4-BE49-F238E27FC236}">
                <a16:creationId xmlns:a16="http://schemas.microsoft.com/office/drawing/2014/main" id="{FF66806B-FA07-FC93-22E1-511027AE8459}"/>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297600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F6668FE6-9A5B-4FA3-9FAE-DA8232859191}"/>
            </a:ext>
          </a:extLst>
        </p:cNvPr>
        <p:cNvGrpSpPr/>
        <p:nvPr/>
      </p:nvGrpSpPr>
      <p:grpSpPr>
        <a:xfrm>
          <a:off x="0" y="0"/>
          <a:ext cx="0" cy="0"/>
          <a:chOff x="0" y="0"/>
          <a:chExt cx="0" cy="0"/>
        </a:xfrm>
      </p:grpSpPr>
      <p:sp>
        <p:nvSpPr>
          <p:cNvPr id="93" name="Google Shape;93;gcef0358ba1_0_1176:notes">
            <a:extLst>
              <a:ext uri="{FF2B5EF4-FFF2-40B4-BE49-F238E27FC236}">
                <a16:creationId xmlns:a16="http://schemas.microsoft.com/office/drawing/2014/main" id="{6550A647-7DCA-62B5-DF16-DC0397005818}"/>
              </a:ext>
            </a:extLst>
          </p:cNvPr>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a:extLst>
              <a:ext uri="{FF2B5EF4-FFF2-40B4-BE49-F238E27FC236}">
                <a16:creationId xmlns:a16="http://schemas.microsoft.com/office/drawing/2014/main" id="{F31EAA9F-9DE7-A12B-0FC9-03C835367DF1}"/>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2806644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en-US"/>
          </a:p>
        </p:txBody>
      </p:sp>
      <p:sp>
        <p:nvSpPr>
          <p:cNvPr id="3" name="Segnaposto note 2"/>
          <p:cNvSpPr>
            <a:spLocks noGrp="1"/>
          </p:cNvSpPr>
          <p:nvPr>
            <p:ph type="body" idx="1"/>
          </p:nvPr>
        </p:nvSpPr>
        <p:spPr/>
        <p:txBody>
          <a:bodyPr/>
          <a:lstStyle/>
          <a:p>
            <a:pPr marL="0" indent="0"/>
            <a:endParaRPr lang="en-US" dirty="0"/>
          </a:p>
        </p:txBody>
      </p:sp>
      <p:sp>
        <p:nvSpPr>
          <p:cNvPr id="4" name="Segnaposto numero diapositiva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162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832E19EF-829E-084B-6C00-0DE4F8732C8F}"/>
            </a:ext>
          </a:extLst>
        </p:cNvPr>
        <p:cNvGrpSpPr/>
        <p:nvPr/>
      </p:nvGrpSpPr>
      <p:grpSpPr>
        <a:xfrm>
          <a:off x="0" y="0"/>
          <a:ext cx="0" cy="0"/>
          <a:chOff x="0" y="0"/>
          <a:chExt cx="0" cy="0"/>
        </a:xfrm>
      </p:grpSpPr>
      <p:sp>
        <p:nvSpPr>
          <p:cNvPr id="93" name="Google Shape;93;gcef0358ba1_0_1176:notes">
            <a:extLst>
              <a:ext uri="{FF2B5EF4-FFF2-40B4-BE49-F238E27FC236}">
                <a16:creationId xmlns:a16="http://schemas.microsoft.com/office/drawing/2014/main" id="{45F13CCB-45AA-A1C4-2496-4D8B69038C13}"/>
              </a:ext>
            </a:extLst>
          </p:cNvPr>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a:extLst>
              <a:ext uri="{FF2B5EF4-FFF2-40B4-BE49-F238E27FC236}">
                <a16:creationId xmlns:a16="http://schemas.microsoft.com/office/drawing/2014/main" id="{D9EC2676-0577-9F9C-DA7A-F1861079C026}"/>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122187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43AEFA0C-A4BB-537A-B3A7-282A844E645D}"/>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AF92975-B6F3-8609-0F55-62BD7A4CC0D8}"/>
              </a:ext>
            </a:extLst>
          </p:cNvPr>
          <p:cNvSpPr>
            <a:spLocks noGrp="1"/>
          </p:cNvSpPr>
          <p:nvPr>
            <p:ph type="sldNum" sz="quarter" idx="12"/>
          </p:nvPr>
        </p:nvSpPr>
        <p:spPr/>
        <p:txBody>
          <a:bodyPr/>
          <a:lstStyle/>
          <a:p>
            <a:fld id="{A734F0E3-ACD5-468E-A4BB-716A4D3C9FBD}" type="slidenum">
              <a:rPr lang="fr-FR" smtClean="0"/>
              <a:t>‹N›</a:t>
            </a:fld>
            <a:endParaRPr lang="fr-FR"/>
          </a:p>
        </p:txBody>
      </p:sp>
    </p:spTree>
    <p:custDataLst>
      <p:tags r:id="rId1"/>
    </p:custDataLst>
    <p:extLst>
      <p:ext uri="{BB962C8B-B14F-4D97-AF65-F5344CB8AC3E}">
        <p14:creationId xmlns:p14="http://schemas.microsoft.com/office/powerpoint/2010/main" val="370358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yout 4">
  <p:cSld name="Layout 4">
    <p:bg>
      <p:bgRef idx="1001">
        <a:schemeClr val="bg1"/>
      </p:bgRef>
    </p:bg>
    <p:spTree>
      <p:nvGrpSpPr>
        <p:cNvPr id="1" name="Shape 17"/>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435C0BB4-588F-E62A-5AB0-86BFCFC0AD4D}"/>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1"/>
    </p:custDataLst>
    <p:extLst>
      <p:ext uri="{BB962C8B-B14F-4D97-AF65-F5344CB8AC3E}">
        <p14:creationId xmlns:p14="http://schemas.microsoft.com/office/powerpoint/2010/main" val="97099380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01E96B26-FA96-DC21-9FB3-A09E3F2F821B}"/>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5"/>
    </p:custDataLst>
  </p:cSld>
  <p:clrMap bg1="lt1" tx1="dk1" bg2="dk2" tx2="lt2" accent1="accent1" accent2="accent2" accent3="accent3" accent4="accent4" accent5="accent5" accent6="accent6" hlink="hlink" folHlink="folHlink"/>
  <p:sldLayoutIdLst>
    <p:sldLayoutId id="2147483648" r:id="rId1"/>
    <p:sldLayoutId id="2147483666" r:id="rId2"/>
    <p:sldLayoutId id="2147483667"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hyperlink" Target="mailto:koine@koine.it"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4" name="Google Shape;55;p15">
            <a:extLst>
              <a:ext uri="{FF2B5EF4-FFF2-40B4-BE49-F238E27FC236}">
                <a16:creationId xmlns:a16="http://schemas.microsoft.com/office/drawing/2014/main" id="{6670283F-4044-44F1-9271-69C75EF5F313}"/>
              </a:ext>
            </a:extLst>
          </p:cNvPr>
          <p:cNvPicPr preferRelativeResize="0"/>
          <p:nvPr/>
        </p:nvPicPr>
        <p:blipFill rotWithShape="1">
          <a:blip r:embed="rId4">
            <a:alphaModFix/>
          </a:blip>
          <a:srcRect t="6899" b="-6900"/>
          <a:stretch/>
        </p:blipFill>
        <p:spPr>
          <a:xfrm>
            <a:off x="5243618" y="1135998"/>
            <a:ext cx="1704763" cy="1725940"/>
          </a:xfrm>
          <a:prstGeom prst="rect">
            <a:avLst/>
          </a:prstGeom>
          <a:noFill/>
          <a:ln>
            <a:noFill/>
          </a:ln>
        </p:spPr>
      </p:pic>
      <p:sp>
        <p:nvSpPr>
          <p:cNvPr id="3" name="TextBox 9">
            <a:extLst>
              <a:ext uri="{FF2B5EF4-FFF2-40B4-BE49-F238E27FC236}">
                <a16:creationId xmlns:a16="http://schemas.microsoft.com/office/drawing/2014/main" id="{E2287C26-F2DF-086E-68F5-5271EDF95CF2}"/>
              </a:ext>
            </a:extLst>
          </p:cNvPr>
          <p:cNvSpPr txBox="1"/>
          <p:nvPr/>
        </p:nvSpPr>
        <p:spPr>
          <a:xfrm>
            <a:off x="-62781" y="4280733"/>
            <a:ext cx="12258675" cy="800219"/>
          </a:xfrm>
          <a:prstGeom prst="rect">
            <a:avLst/>
          </a:prstGeom>
          <a:noFill/>
        </p:spPr>
        <p:txBody>
          <a:bodyPr wrap="square" lIns="0" tIns="0" rIns="0" bIns="0" rtlCol="0">
            <a:spAutoFit/>
          </a:bodyPr>
          <a:lstStyle>
            <a:defPPr>
              <a:defRPr lang="it-IT"/>
            </a:defPPr>
            <a:lvl1pPr marR="0" lvl="0" indent="0" algn="ctr" fontAlgn="auto">
              <a:lnSpc>
                <a:spcPct val="100000"/>
              </a:lnSpc>
              <a:spcBef>
                <a:spcPts val="0"/>
              </a:spcBef>
              <a:spcAft>
                <a:spcPts val="0"/>
              </a:spcAft>
              <a:buClr>
                <a:srgbClr val="000000"/>
              </a:buClr>
              <a:buSzTx/>
              <a:buFont typeface="Arial"/>
              <a:buNone/>
              <a:tabLst/>
              <a:defRPr kumimoji="0" sz="3600" b="0" i="0" u="none" strike="noStrike" kern="0" cap="none" spc="600" normalizeH="0" baseline="0">
                <a:ln>
                  <a:noFill/>
                </a:ln>
                <a:solidFill>
                  <a:prstClr val="black"/>
                </a:solidFill>
                <a:effectLst/>
                <a:uLnTx/>
                <a:uFillTx/>
                <a:latin typeface="Raleway" panose="020B0503030101060003" pitchFamily="34" charset="0"/>
                <a:cs typeface="Arial"/>
              </a:defRPr>
            </a:lvl1pPr>
          </a:lstStyle>
          <a:p>
            <a:r>
              <a:rPr lang="en-US" sz="1800" spc="1000" dirty="0">
                <a:solidFill>
                  <a:schemeClr val="tx1"/>
                </a:solidFill>
                <a:latin typeface="+mn-lt"/>
              </a:rPr>
              <a:t>TRAINING TENDER</a:t>
            </a:r>
          </a:p>
          <a:p>
            <a:r>
              <a:rPr lang="en-US" sz="1800" spc="1000" dirty="0">
                <a:solidFill>
                  <a:schemeClr val="tx1"/>
                </a:solidFill>
                <a:latin typeface="+mn-lt"/>
              </a:rPr>
              <a:t>TECHNICAL-ECONOMIC OFFER</a:t>
            </a:r>
          </a:p>
          <a:p>
            <a:r>
              <a:rPr lang="en-US" sz="1600" spc="1000" dirty="0">
                <a:solidFill>
                  <a:schemeClr val="tx1"/>
                </a:solidFill>
                <a:latin typeface="+mn-lt"/>
              </a:rPr>
              <a:t>June  4</a:t>
            </a:r>
            <a:r>
              <a:rPr lang="en-US" sz="1600" spc="1000" baseline="30000" dirty="0">
                <a:solidFill>
                  <a:schemeClr val="tx1"/>
                </a:solidFill>
                <a:latin typeface="+mn-lt"/>
              </a:rPr>
              <a:t>TH</a:t>
            </a:r>
            <a:r>
              <a:rPr lang="en-US" sz="1600" spc="1000" dirty="0">
                <a:solidFill>
                  <a:schemeClr val="tx1"/>
                </a:solidFill>
                <a:latin typeface="+mn-lt"/>
              </a:rPr>
              <a:t>   2026</a:t>
            </a:r>
          </a:p>
        </p:txBody>
      </p:sp>
      <p:sp>
        <p:nvSpPr>
          <p:cNvPr id="5" name="Google Shape;227;p27">
            <a:extLst>
              <a:ext uri="{FF2B5EF4-FFF2-40B4-BE49-F238E27FC236}">
                <a16:creationId xmlns:a16="http://schemas.microsoft.com/office/drawing/2014/main" id="{FAFEF081-E8F9-AF29-4197-2851AB9E9685}"/>
              </a:ext>
            </a:extLst>
          </p:cNvPr>
          <p:cNvSpPr/>
          <p:nvPr/>
        </p:nvSpPr>
        <p:spPr>
          <a:xfrm>
            <a:off x="4566559" y="5555148"/>
            <a:ext cx="2999996" cy="744662"/>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000" dirty="0">
                <a:solidFill>
                  <a:srgbClr val="2B2B2B"/>
                </a:solidFill>
                <a:latin typeface="+mn-lt"/>
                <a:ea typeface="Montserrat"/>
                <a:cs typeface="Montserrat"/>
                <a:sym typeface="Montserrat"/>
              </a:rPr>
              <a:t>Koinè </a:t>
            </a:r>
            <a:r>
              <a:rPr lang="en-US" sz="1000" dirty="0" err="1">
                <a:solidFill>
                  <a:srgbClr val="2B2B2B"/>
                </a:solidFill>
                <a:latin typeface="+mn-lt"/>
                <a:ea typeface="Montserrat"/>
                <a:cs typeface="Montserrat"/>
                <a:sym typeface="Montserrat"/>
              </a:rPr>
              <a:t>s.n.c</a:t>
            </a:r>
            <a:r>
              <a:rPr lang="en-US" sz="1000" dirty="0">
                <a:solidFill>
                  <a:srgbClr val="2B2B2B"/>
                </a:solidFill>
                <a:latin typeface="+mn-lt"/>
                <a:ea typeface="Montserrat"/>
                <a:cs typeface="Montserrat"/>
                <a:sym typeface="Montserrat"/>
              </a:rPr>
              <a:t> </a:t>
            </a:r>
            <a:br>
              <a:rPr lang="en-US" sz="1000" dirty="0">
                <a:solidFill>
                  <a:srgbClr val="2B2B2B"/>
                </a:solidFill>
                <a:latin typeface="+mn-lt"/>
                <a:ea typeface="Montserrat"/>
                <a:cs typeface="Montserrat"/>
                <a:sym typeface="Montserrat"/>
              </a:rPr>
            </a:br>
            <a:r>
              <a:rPr lang="en-US" sz="1000" dirty="0">
                <a:solidFill>
                  <a:srgbClr val="2B2B2B"/>
                </a:solidFill>
                <a:latin typeface="+mn-lt"/>
                <a:ea typeface="Montserrat"/>
                <a:cs typeface="Montserrat"/>
                <a:sym typeface="Montserrat"/>
              </a:rPr>
              <a:t>Via </a:t>
            </a:r>
            <a:r>
              <a:rPr lang="en-US" sz="1000" dirty="0" err="1">
                <a:solidFill>
                  <a:srgbClr val="2B2B2B"/>
                </a:solidFill>
                <a:latin typeface="+mn-lt"/>
                <a:ea typeface="Montserrat"/>
                <a:cs typeface="Montserrat"/>
                <a:sym typeface="Montserrat"/>
              </a:rPr>
              <a:t>Fornasio</a:t>
            </a:r>
            <a:r>
              <a:rPr lang="en-US" sz="1000" dirty="0">
                <a:solidFill>
                  <a:srgbClr val="2B2B2B"/>
                </a:solidFill>
                <a:latin typeface="+mn-lt"/>
                <a:ea typeface="Montserrat"/>
                <a:cs typeface="Montserrat"/>
                <a:sym typeface="Montserrat"/>
              </a:rPr>
              <a:t>, 5 - 10092 </a:t>
            </a:r>
            <a:r>
              <a:rPr lang="en-US" sz="1000" dirty="0" err="1">
                <a:solidFill>
                  <a:srgbClr val="2B2B2B"/>
                </a:solidFill>
                <a:latin typeface="+mn-lt"/>
                <a:ea typeface="Montserrat"/>
                <a:cs typeface="Montserrat"/>
                <a:sym typeface="Montserrat"/>
              </a:rPr>
              <a:t>Beinasco</a:t>
            </a:r>
            <a:r>
              <a:rPr lang="en-US" sz="1000" dirty="0">
                <a:solidFill>
                  <a:srgbClr val="2B2B2B"/>
                </a:solidFill>
                <a:latin typeface="+mn-lt"/>
                <a:ea typeface="Montserrat"/>
                <a:cs typeface="Montserrat"/>
                <a:sym typeface="Montserrat"/>
              </a:rPr>
              <a:t> (TO) ITALY</a:t>
            </a:r>
            <a:endParaRPr sz="1000" dirty="0">
              <a:solidFill>
                <a:srgbClr val="2B2B2B"/>
              </a:solidFill>
              <a:latin typeface="+mn-l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US" sz="1000" dirty="0">
                <a:solidFill>
                  <a:srgbClr val="2B2B2B"/>
                </a:solidFill>
                <a:latin typeface="+mn-lt"/>
                <a:ea typeface="Montserrat SemiBold"/>
                <a:cs typeface="Montserrat SemiBold"/>
                <a:sym typeface="Montserrat SemiBold"/>
              </a:rPr>
              <a:t>Phone</a:t>
            </a:r>
            <a:r>
              <a:rPr lang="en-US" sz="1000" dirty="0">
                <a:solidFill>
                  <a:srgbClr val="2B2B2B"/>
                </a:solidFill>
                <a:latin typeface="+mn-lt"/>
                <a:ea typeface="Montserrat"/>
                <a:cs typeface="Montserrat"/>
                <a:sym typeface="Montserrat"/>
              </a:rPr>
              <a:t>: 011.397.10.99 - </a:t>
            </a:r>
            <a:r>
              <a:rPr lang="en-US" sz="1000" dirty="0">
                <a:solidFill>
                  <a:srgbClr val="2B2B2B"/>
                </a:solidFill>
                <a:latin typeface="+mn-lt"/>
                <a:ea typeface="Montserrat SemiBold"/>
                <a:cs typeface="Montserrat SemiBold"/>
                <a:sym typeface="Montserrat SemiBold"/>
              </a:rPr>
              <a:t>Mobile</a:t>
            </a:r>
            <a:r>
              <a:rPr lang="en-US" sz="1000" dirty="0">
                <a:solidFill>
                  <a:srgbClr val="2B2B2B"/>
                </a:solidFill>
                <a:latin typeface="+mn-lt"/>
                <a:ea typeface="Montserrat"/>
                <a:cs typeface="Montserrat"/>
                <a:sym typeface="Montserrat"/>
              </a:rPr>
              <a:t>: 335.6896974</a:t>
            </a:r>
            <a:endParaRPr sz="1000" dirty="0">
              <a:solidFill>
                <a:srgbClr val="2B2B2B"/>
              </a:solidFill>
              <a:latin typeface="+mn-l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US" sz="1000" dirty="0">
                <a:solidFill>
                  <a:srgbClr val="2B2B2B"/>
                </a:solidFill>
                <a:latin typeface="+mn-lt"/>
                <a:ea typeface="Montserrat SemiBold"/>
                <a:cs typeface="Montserrat SemiBold"/>
                <a:sym typeface="Montserrat SemiBold"/>
              </a:rPr>
              <a:t>e-mail: </a:t>
            </a:r>
            <a:r>
              <a:rPr lang="en-US" sz="1000" u="sng" dirty="0">
                <a:solidFill>
                  <a:schemeClr val="hlink"/>
                </a:solidFill>
                <a:latin typeface="+mn-lt"/>
                <a:ea typeface="Montserrat"/>
                <a:cs typeface="Montserrat"/>
                <a:sym typeface="Montserrat"/>
                <a:hlinkClick r:id="rId5"/>
              </a:rPr>
              <a:t>koine@koine.it</a:t>
            </a:r>
            <a:r>
              <a:rPr lang="en-US" sz="1000" dirty="0">
                <a:solidFill>
                  <a:srgbClr val="FB0007"/>
                </a:solidFill>
                <a:latin typeface="+mn-lt"/>
                <a:ea typeface="Montserrat"/>
                <a:cs typeface="Montserrat"/>
                <a:sym typeface="Montserrat"/>
              </a:rPr>
              <a:t> </a:t>
            </a:r>
            <a:endParaRPr sz="1000" dirty="0">
              <a:solidFill>
                <a:srgbClr val="2B2B2B"/>
              </a:solidFill>
              <a:latin typeface="+mn-lt"/>
              <a:ea typeface="Montserrat"/>
              <a:cs typeface="Montserrat"/>
              <a:sym typeface="Montserrat"/>
            </a:endParaRPr>
          </a:p>
          <a:p>
            <a:pPr marL="0" lvl="0" indent="0" algn="ctr" rtl="0">
              <a:lnSpc>
                <a:spcPct val="150000"/>
              </a:lnSpc>
              <a:spcBef>
                <a:spcPts val="0"/>
              </a:spcBef>
              <a:spcAft>
                <a:spcPts val="0"/>
              </a:spcAft>
              <a:buClr>
                <a:schemeClr val="dk1"/>
              </a:buClr>
              <a:buSzPts val="1100"/>
              <a:buFont typeface="Arial"/>
              <a:buNone/>
            </a:pPr>
            <a:endParaRPr sz="1000" dirty="0">
              <a:solidFill>
                <a:srgbClr val="2B2B2B"/>
              </a:solidFill>
              <a:latin typeface="+mn-lt"/>
              <a:ea typeface="Montserrat"/>
              <a:cs typeface="Montserrat"/>
              <a:sym typeface="Montserrat"/>
            </a:endParaRPr>
          </a:p>
          <a:p>
            <a:pPr marL="0" marR="0" lvl="0" indent="0" algn="ctr" rtl="0">
              <a:lnSpc>
                <a:spcPct val="115000"/>
              </a:lnSpc>
              <a:spcBef>
                <a:spcPts val="0"/>
              </a:spcBef>
              <a:spcAft>
                <a:spcPts val="0"/>
              </a:spcAft>
              <a:buClr>
                <a:srgbClr val="000000"/>
              </a:buClr>
              <a:buSzPts val="1600"/>
              <a:buFont typeface="Arial"/>
              <a:buNone/>
            </a:pPr>
            <a:endParaRPr sz="1000" dirty="0">
              <a:solidFill>
                <a:srgbClr val="595959"/>
              </a:solidFill>
              <a:latin typeface="+mn-lt"/>
              <a:ea typeface="Montserrat"/>
              <a:cs typeface="Montserrat"/>
              <a:sym typeface="Montserrat"/>
            </a:endParaRPr>
          </a:p>
        </p:txBody>
      </p:sp>
      <p:sp>
        <p:nvSpPr>
          <p:cNvPr id="6" name="Segnaposto numero diapositiva 5">
            <a:extLst>
              <a:ext uri="{FF2B5EF4-FFF2-40B4-BE49-F238E27FC236}">
                <a16:creationId xmlns:a16="http://schemas.microsoft.com/office/drawing/2014/main" id="{C9B39654-C33B-2D3D-6D13-048BA4FF45D4}"/>
              </a:ext>
            </a:extLst>
          </p:cNvPr>
          <p:cNvSpPr>
            <a:spLocks noGrp="1"/>
          </p:cNvSpPr>
          <p:nvPr>
            <p:ph type="sldNum" sz="quarter" idx="4"/>
          </p:nvPr>
        </p:nvSpPr>
        <p:spPr/>
        <p:txBody>
          <a:bodyPr/>
          <a:lstStyle/>
          <a:p>
            <a:fld id="{3E92977B-B4C2-4A0D-A293-AFEDFB8002E3}" type="slidenum">
              <a:rPr lang="en-US" smtClean="0"/>
              <a:pPr/>
              <a:t>1</a:t>
            </a:fld>
            <a:endParaRPr lang="en-US"/>
          </a:p>
        </p:txBody>
      </p:sp>
      <p:sp>
        <p:nvSpPr>
          <p:cNvPr id="7" name="CasellaDiTesto 6">
            <a:extLst>
              <a:ext uri="{FF2B5EF4-FFF2-40B4-BE49-F238E27FC236}">
                <a16:creationId xmlns:a16="http://schemas.microsoft.com/office/drawing/2014/main" id="{3F905DE6-A13B-4E0F-5410-2E68CF08B229}"/>
              </a:ext>
            </a:extLst>
          </p:cNvPr>
          <p:cNvSpPr txBox="1"/>
          <p:nvPr/>
        </p:nvSpPr>
        <p:spPr>
          <a:xfrm>
            <a:off x="8591600" y="-1467544"/>
            <a:ext cx="7200800" cy="1077218"/>
          </a:xfrm>
          <a:prstGeom prst="rect">
            <a:avLst/>
          </a:prstGeom>
          <a:noFill/>
        </p:spPr>
        <p:txBody>
          <a:bodyPr wrap="square">
            <a:spAutoFit/>
          </a:bodyPr>
          <a:lstStyle/>
          <a:p>
            <a:pPr algn="ctr"/>
            <a:r>
              <a:rPr lang="en-US" sz="3200" dirty="0">
                <a:solidFill>
                  <a:srgbClr val="F00480"/>
                </a:solidFill>
                <a:latin typeface="another shabby" panose="02000503000000020003" pitchFamily="2" charset="0"/>
              </a:rPr>
              <a:t>EMPOWERING</a:t>
            </a:r>
            <a:r>
              <a:rPr lang="en-US" sz="3200" dirty="0">
                <a:solidFill>
                  <a:schemeClr val="tx1"/>
                </a:solidFill>
                <a:latin typeface="another shabby" panose="02000503000000020003" pitchFamily="2" charset="0"/>
              </a:rPr>
              <a:t> MINDS, </a:t>
            </a:r>
            <a:r>
              <a:rPr lang="en-US" sz="3200" dirty="0">
                <a:solidFill>
                  <a:srgbClr val="F00480"/>
                </a:solidFill>
                <a:latin typeface="another shabby" panose="02000503000000020003" pitchFamily="2" charset="0"/>
              </a:rPr>
              <a:t>TRANSFORMING</a:t>
            </a:r>
            <a:r>
              <a:rPr lang="en-US" sz="3200" dirty="0">
                <a:solidFill>
                  <a:schemeClr val="tx1"/>
                </a:solidFill>
                <a:latin typeface="another shabby" panose="02000503000000020003" pitchFamily="2" charset="0"/>
              </a:rPr>
              <a:t> FUTURE</a:t>
            </a:r>
          </a:p>
        </p:txBody>
      </p:sp>
      <p:pic>
        <p:nvPicPr>
          <p:cNvPr id="12" name="Immagine 11" descr="Immagine che contiene Carattere, Elementi grafici, grafica, tipografia&#10;&#10;Descrizione generata automaticamente">
            <a:extLst>
              <a:ext uri="{FF2B5EF4-FFF2-40B4-BE49-F238E27FC236}">
                <a16:creationId xmlns:a16="http://schemas.microsoft.com/office/drawing/2014/main" id="{8EC16E20-B085-82B6-A8DC-10B0E0D13449}"/>
              </a:ext>
            </a:extLst>
          </p:cNvPr>
          <p:cNvPicPr>
            <a:picLocks noChangeAspect="1"/>
          </p:cNvPicPr>
          <p:nvPr/>
        </p:nvPicPr>
        <p:blipFill>
          <a:blip r:embed="rId6"/>
          <a:stretch>
            <a:fillRect/>
          </a:stretch>
        </p:blipFill>
        <p:spPr>
          <a:xfrm>
            <a:off x="2467111" y="2920036"/>
            <a:ext cx="7198892" cy="134390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a:extLst>
              <a:ext uri="{FF2B5EF4-FFF2-40B4-BE49-F238E27FC236}">
                <a16:creationId xmlns:a16="http://schemas.microsoft.com/office/drawing/2014/main" id="{66C8D623-85E1-1EC3-7CD1-C0FC84B984D6}"/>
              </a:ext>
            </a:extLst>
          </p:cNvPr>
          <p:cNvPicPr>
            <a:picLocks noChangeAspect="1"/>
          </p:cNvPicPr>
          <p:nvPr/>
        </p:nvPicPr>
        <p:blipFill rotWithShape="1">
          <a:blip r:embed="rId4">
            <a:grayscl/>
            <a:extLst>
              <a:ext uri="{BEBA8EAE-BF5A-486C-A8C5-ECC9F3942E4B}">
                <a14:imgProps xmlns:a14="http://schemas.microsoft.com/office/drawing/2010/main">
                  <a14:imgLayer r:embed="rId5">
                    <a14:imgEffect>
                      <a14:brightnessContrast bright="-75000"/>
                    </a14:imgEffect>
                  </a14:imgLayer>
                </a14:imgProps>
              </a:ext>
              <a:ext uri="{28A0092B-C50C-407E-A947-70E740481C1C}">
                <a14:useLocalDpi xmlns:a14="http://schemas.microsoft.com/office/drawing/2010/main" val="0"/>
              </a:ext>
            </a:extLst>
          </a:blip>
          <a:srcRect b="13541"/>
          <a:stretch/>
        </p:blipFill>
        <p:spPr>
          <a:xfrm>
            <a:off x="6170" y="44624"/>
            <a:ext cx="12192000" cy="6858000"/>
          </a:xfrm>
          <a:prstGeom prst="rect">
            <a:avLst/>
          </a:prstGeom>
        </p:spPr>
      </p:pic>
      <p:sp>
        <p:nvSpPr>
          <p:cNvPr id="12" name="Rettangolo 11">
            <a:extLst>
              <a:ext uri="{FF2B5EF4-FFF2-40B4-BE49-F238E27FC236}">
                <a16:creationId xmlns:a16="http://schemas.microsoft.com/office/drawing/2014/main" id="{A468C44B-471B-2EAE-D893-20BC944FB6E2}"/>
              </a:ext>
            </a:extLst>
          </p:cNvPr>
          <p:cNvSpPr/>
          <p:nvPr/>
        </p:nvSpPr>
        <p:spPr>
          <a:xfrm>
            <a:off x="3143672" y="2873940"/>
            <a:ext cx="6696744" cy="792000"/>
          </a:xfrm>
          <a:prstGeom prst="rect">
            <a:avLst/>
          </a:prstGeom>
          <a:solidFill>
            <a:schemeClr val="bg1"/>
          </a:solidFill>
          <a:ln>
            <a:noFill/>
          </a:ln>
        </p:spPr>
        <p:txBody>
          <a:bodyPr spcFirstLastPara="1" wrap="square" lIns="91425" tIns="45700" rIns="91425" bIns="45700" anchor="t" anchorCtr="0">
            <a:noAutofit/>
          </a:bodyPr>
          <a:lstStyle/>
          <a:p>
            <a:pPr algn="ctr">
              <a:buSzPts val="4000"/>
            </a:pPr>
            <a:r>
              <a:rPr lang="en-US" sz="4800" dirty="0">
                <a:solidFill>
                  <a:schemeClr val="tx1"/>
                </a:solidFill>
                <a:latin typeface="DINEngschrift-Alternate" pitchFamily="2" charset="0"/>
                <a:cs typeface="Arial"/>
              </a:rPr>
              <a:t>THANK YOU FOR YOUR ATTENTION</a:t>
            </a:r>
          </a:p>
        </p:txBody>
      </p:sp>
      <p:sp>
        <p:nvSpPr>
          <p:cNvPr id="23" name="Rettangolo 22">
            <a:extLst>
              <a:ext uri="{FF2B5EF4-FFF2-40B4-BE49-F238E27FC236}">
                <a16:creationId xmlns:a16="http://schemas.microsoft.com/office/drawing/2014/main" id="{DD3C67E2-226C-45D3-228B-01B5FE3AB9DB}"/>
              </a:ext>
            </a:extLst>
          </p:cNvPr>
          <p:cNvSpPr/>
          <p:nvPr/>
        </p:nvSpPr>
        <p:spPr>
          <a:xfrm>
            <a:off x="374319" y="291354"/>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24" name="Gruppo 23">
            <a:extLst>
              <a:ext uri="{FF2B5EF4-FFF2-40B4-BE49-F238E27FC236}">
                <a16:creationId xmlns:a16="http://schemas.microsoft.com/office/drawing/2014/main" id="{7C09685D-0FAC-8141-E067-1BE018C3392A}"/>
              </a:ext>
            </a:extLst>
          </p:cNvPr>
          <p:cNvGrpSpPr/>
          <p:nvPr/>
        </p:nvGrpSpPr>
        <p:grpSpPr>
          <a:xfrm>
            <a:off x="407368" y="318615"/>
            <a:ext cx="233242" cy="233047"/>
            <a:chOff x="2349500" y="-200024"/>
            <a:chExt cx="8019956" cy="8013258"/>
          </a:xfrm>
          <a:solidFill>
            <a:schemeClr val="tx1"/>
          </a:solidFill>
        </p:grpSpPr>
        <p:sp>
          <p:nvSpPr>
            <p:cNvPr id="25" name="Rombo 24">
              <a:extLst>
                <a:ext uri="{FF2B5EF4-FFF2-40B4-BE49-F238E27FC236}">
                  <a16:creationId xmlns:a16="http://schemas.microsoft.com/office/drawing/2014/main" id="{9C90C772-93DB-2201-8EFD-70651108A4B3}"/>
                </a:ext>
              </a:extLst>
            </p:cNvPr>
            <p:cNvSpPr/>
            <p:nvPr/>
          </p:nvSpPr>
          <p:spPr>
            <a:xfrm flipH="1">
              <a:off x="6299176" y="1765319"/>
              <a:ext cx="2881567" cy="28815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igura a mano libera: forma 25">
              <a:extLst>
                <a:ext uri="{FF2B5EF4-FFF2-40B4-BE49-F238E27FC236}">
                  <a16:creationId xmlns:a16="http://schemas.microsoft.com/office/drawing/2014/main" id="{BC053EFB-CE50-9DFC-8A23-C35220CB305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95C159A9-7802-8C07-98AC-AC62C6EA5D81}"/>
                </a:ext>
              </a:extLst>
            </p:cNvPr>
            <p:cNvSpPr/>
            <p:nvPr/>
          </p:nvSpPr>
          <p:spPr>
            <a:xfrm>
              <a:off x="2349500" y="-200024"/>
              <a:ext cx="1067743" cy="636607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Segnaposto numero diapositiva 1">
            <a:extLst>
              <a:ext uri="{FF2B5EF4-FFF2-40B4-BE49-F238E27FC236}">
                <a16:creationId xmlns:a16="http://schemas.microsoft.com/office/drawing/2014/main" id="{666E82F8-FCE8-398D-3F12-E67D3432A61D}"/>
              </a:ext>
            </a:extLst>
          </p:cNvPr>
          <p:cNvSpPr>
            <a:spLocks noGrp="1"/>
          </p:cNvSpPr>
          <p:nvPr>
            <p:ph type="sldNum" sz="quarter" idx="12"/>
          </p:nvPr>
        </p:nvSpPr>
        <p:spPr/>
        <p:txBody>
          <a:bodyPr/>
          <a:lstStyle/>
          <a:p>
            <a:fld id="{A734F0E3-ACD5-468E-A4BB-716A4D3C9FBD}" type="slidenum">
              <a:rPr lang="fr-FR" smtClean="0"/>
              <a:t>10</a:t>
            </a:fld>
            <a:endParaRPr lang="fr-FR"/>
          </a:p>
        </p:txBody>
      </p:sp>
    </p:spTree>
    <p:custDataLst>
      <p:tags r:id="rId1"/>
    </p:custDataLst>
    <p:extLst>
      <p:ext uri="{BB962C8B-B14F-4D97-AF65-F5344CB8AC3E}">
        <p14:creationId xmlns:p14="http://schemas.microsoft.com/office/powerpoint/2010/main" val="2590994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597816" y="1383399"/>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F635E11F-149F-318F-9D49-81EB337E0D2B}"/>
              </a:ext>
            </a:extLst>
          </p:cNvPr>
          <p:cNvSpPr txBox="1"/>
          <p:nvPr/>
        </p:nvSpPr>
        <p:spPr>
          <a:xfrm>
            <a:off x="633184" y="1824213"/>
            <a:ext cx="11526496" cy="2590837"/>
          </a:xfrm>
          <a:prstGeom prst="rect">
            <a:avLst/>
          </a:prstGeom>
          <a:noFill/>
          <a:ln>
            <a:noFill/>
          </a:ln>
        </p:spPr>
        <p:txBody>
          <a:bodyPr wrap="square" lIns="91440" tIns="45720" rIns="91440" bIns="45720" anchor="t">
            <a:spAutoFit/>
          </a:bodyPr>
          <a:lstStyle/>
          <a:p>
            <a:pPr marL="17463">
              <a:lnSpc>
                <a:spcPct val="115000"/>
              </a:lnSpc>
              <a:spcAft>
                <a:spcPts val="600"/>
              </a:spcAft>
              <a:defRPr/>
            </a:pP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2</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en-US" sz="1200" b="1" dirty="0">
                <a:solidFill>
                  <a:schemeClr val="tx1"/>
                </a:solidFill>
                <a:latin typeface="Montserrat" pitchFamily="2" charset="0"/>
                <a:ea typeface="Times New Roman" panose="02020603050405020304" pitchFamily="18" charset="0"/>
                <a:cs typeface="Calibri" panose="020F0502020204030204" pitchFamily="34" charset="0"/>
              </a:rPr>
              <a:t>SALES  </a:t>
            </a:r>
            <a:r>
              <a:rPr lang="fr-FR" sz="1200" b="1" kern="0" cap="all" dirty="0">
                <a:solidFill>
                  <a:schemeClr val="tx1"/>
                </a:solidFill>
                <a:latin typeface="Montserrat" pitchFamily="2" charset="0"/>
                <a:cs typeface="Calibri" panose="020F0502020204030204" pitchFamily="34" charset="0"/>
              </a:rPr>
              <a:t>VCT (VIRTUAL CLASS TRAINING</a:t>
            </a:r>
            <a:r>
              <a:rPr lang="en-US" sz="1200" b="1" kern="0" cap="all" dirty="0">
                <a:solidFill>
                  <a:schemeClr val="tx1"/>
                </a:solidFill>
                <a:latin typeface="Montserrat" pitchFamily="2" charset="0"/>
                <a:cs typeface="Calibri" panose="020F0502020204030204" pitchFamily="34" charset="0"/>
              </a:rPr>
              <a:t>)</a:t>
            </a:r>
          </a:p>
          <a:p>
            <a:pPr>
              <a:lnSpc>
                <a:spcPct val="107000"/>
              </a:lnSpc>
              <a:spcAft>
                <a:spcPts val="600"/>
              </a:spcAft>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Virtual Classroom Training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with participants and trainer communicating via the internet &amp; voice over IP.</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lnSpc>
                <a:spcPct val="107000"/>
              </a:lnSpc>
              <a:spcAft>
                <a:spcPts val="600"/>
              </a:spcAft>
            </a:pP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VCT is an interactive module : </a:t>
            </a:r>
          </a:p>
          <a:p>
            <a:pPr>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Developed for a target group of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+/- 20 participants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who are able to interact with the Instructor via voice and screen (maximum Class Size will be recommended at the design stage.). Each VCT Class consists of 3 distinct elements: </a:t>
            </a:r>
          </a:p>
          <a:p>
            <a:pPr marL="285750" indent="-285750">
              <a:buFont typeface="Arial" panose="020B0604020202020204" pitchFamily="34" charset="0"/>
              <a:buChar cha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Participant Logon (Technical Q &amp; A, introduction &amp; Welcome –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15 mins</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Learning Content : Between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30</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to max of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60 mins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according the subjects &amp; Brand requirements</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Wrap Up: Q &amp; A, Evaluations QUIZ of 10 to 15 questions –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15 mins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a:t>
            </a:r>
          </a:p>
          <a:p>
            <a:pPr marR="0" lvl="0" algn="l" defTabSz="914400" rtl="0" eaLnBrk="1" fontAlgn="auto" latinLnBrk="0" hangingPunct="1">
              <a:spcBef>
                <a:spcPts val="0"/>
              </a:spcBef>
              <a:buClrTx/>
              <a:buSzTx/>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In terms of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Deliverables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VCT is composed by:</a:t>
            </a:r>
            <a:endParaRPr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28600" marR="0" lvl="0" indent="0" algn="l" defTabSz="914400" rtl="0" eaLnBrk="1" fontAlgn="auto" latinLnBrk="0" hangingPunct="1">
              <a:spcBef>
                <a:spcPts val="0"/>
              </a:spcBef>
              <a:buClrTx/>
              <a:buSzTx/>
              <a:buFontTx/>
              <a:buNone/>
              <a:tabLst/>
              <a:defRPr/>
            </a:pPr>
            <a:endParaRPr lang="en-US" sz="1200" kern="0" dirty="0">
              <a:solidFill>
                <a:schemeClr val="tx1"/>
              </a:solidFill>
              <a:latin typeface="Montserrat" pitchFamily="2" charset="0"/>
              <a:ea typeface="Calibri" panose="020F0502020204030204" pitchFamily="34" charset="0"/>
              <a:cs typeface="Calibri" panose="020F0502020204030204" pitchFamily="34" charset="0"/>
            </a:endParaRPr>
          </a:p>
          <a:p>
            <a:pPr marL="228600" marR="0" lvl="0" indent="0" algn="l" defTabSz="914400" rtl="0" eaLnBrk="1" fontAlgn="auto" latinLnBrk="0" hangingPunct="1">
              <a:spcBef>
                <a:spcPts val="0"/>
              </a:spcBef>
              <a:buClrTx/>
              <a:buSzTx/>
              <a:buFontTx/>
              <a:buNone/>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a:p>
            <a:pPr marL="228600" marR="0" lvl="0" indent="0" algn="l" defTabSz="914400" rtl="0" eaLnBrk="1" fontAlgn="auto" latinLnBrk="0" hangingPunct="1">
              <a:lnSpc>
                <a:spcPct val="107000"/>
              </a:lnSpc>
              <a:spcBef>
                <a:spcPts val="0"/>
              </a:spcBef>
              <a:spcAft>
                <a:spcPts val="600"/>
              </a:spcAft>
              <a:buClrTx/>
              <a:buSzTx/>
              <a:buFontTx/>
              <a:buNone/>
              <a:tabLst/>
              <a:defRPr/>
            </a:pPr>
            <a:endParaRPr kumimoji="0" lang="fr-FR" sz="1200" b="0" i="0" u="none" strike="noStrike" kern="10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p:txBody>
      </p:sp>
      <p:sp>
        <p:nvSpPr>
          <p:cNvPr id="6" name="Rectangle 10">
            <a:extLst>
              <a:ext uri="{FF2B5EF4-FFF2-40B4-BE49-F238E27FC236}">
                <a16:creationId xmlns:a16="http://schemas.microsoft.com/office/drawing/2014/main" id="{64AFC22C-D134-A98E-048B-2BCC4991A0E2}"/>
              </a:ext>
            </a:extLst>
          </p:cNvPr>
          <p:cNvSpPr/>
          <p:nvPr/>
        </p:nvSpPr>
        <p:spPr>
          <a:xfrm>
            <a:off x="663220" y="4630014"/>
            <a:ext cx="10818298" cy="3831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Montserrat" pitchFamily="2" charset="0"/>
                <a:cs typeface="Calibri" panose="020F0502020204030204" pitchFamily="34" charset="0"/>
              </a:rPr>
              <a:t>A </a:t>
            </a:r>
            <a:r>
              <a:rPr lang="fr-FR" sz="1200" b="1" dirty="0">
                <a:solidFill>
                  <a:schemeClr val="tx1"/>
                </a:solidFill>
                <a:latin typeface="Montserrat" pitchFamily="2" charset="0"/>
                <a:cs typeface="Calibri" panose="020F0502020204030204" pitchFamily="34" charset="0"/>
              </a:rPr>
              <a:t>Trainer Guide </a:t>
            </a:r>
            <a:r>
              <a:rPr lang="fr-FR" sz="1200" dirty="0">
                <a:solidFill>
                  <a:schemeClr val="tx1"/>
                </a:solidFill>
                <a:latin typeface="Montserrat" pitchFamily="2" charset="0"/>
                <a:cs typeface="Calibri" panose="020F0502020204030204" pitchFamily="34" charset="0"/>
              </a:rPr>
              <a:t>(PPT notes) </a:t>
            </a:r>
            <a:r>
              <a:rPr lang="fr-FR" sz="1200" b="1" dirty="0">
                <a:solidFill>
                  <a:schemeClr val="tx1"/>
                </a:solidFill>
                <a:latin typeface="Montserrat" pitchFamily="2" charset="0"/>
                <a:cs typeface="Calibri" panose="020F0502020204030204" pitchFamily="34" charset="0"/>
              </a:rPr>
              <a:t>to support the Trainer</a:t>
            </a:r>
            <a:r>
              <a:rPr lang="fr-FR" sz="1200" dirty="0">
                <a:solidFill>
                  <a:schemeClr val="tx1"/>
                </a:solidFill>
                <a:latin typeface="Montserrat" pitchFamily="2" charset="0"/>
                <a:cs typeface="Calibri" panose="020F0502020204030204" pitchFamily="34" charset="0"/>
              </a:rPr>
              <a:t>.</a:t>
            </a:r>
          </a:p>
        </p:txBody>
      </p:sp>
      <p:sp>
        <p:nvSpPr>
          <p:cNvPr id="7" name="Rectangle 1">
            <a:extLst>
              <a:ext uri="{FF2B5EF4-FFF2-40B4-BE49-F238E27FC236}">
                <a16:creationId xmlns:a16="http://schemas.microsoft.com/office/drawing/2014/main" id="{801646BF-DE98-FE8B-FF30-16C5B61A8A1C}"/>
              </a:ext>
            </a:extLst>
          </p:cNvPr>
          <p:cNvSpPr/>
          <p:nvPr/>
        </p:nvSpPr>
        <p:spPr>
          <a:xfrm>
            <a:off x="633184" y="5151697"/>
            <a:ext cx="10818298" cy="580948"/>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TEST OUT QUESTIONS &amp; ANSWERS </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a:t>
            </a:r>
            <a:r>
              <a:rPr kumimoji="0" lang="fr-FR" sz="1200"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articulate</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&amp; Micro-</a:t>
            </a:r>
            <a:r>
              <a:rPr kumimoji="0" lang="fr-FR" sz="1200"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learning</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version):</a:t>
            </a:r>
          </a:p>
          <a:p>
            <a:pPr marL="285750" indent="-285750">
              <a:lnSpc>
                <a:spcPct val="107000"/>
              </a:lnSpc>
              <a:spcAft>
                <a:spcPts val="600"/>
              </a:spcAft>
              <a:buFont typeface="Arial" panose="020B0604020202020204" pitchFamily="34" charset="0"/>
              <a:buChar char="•"/>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List of single/multiple choice questions with answers for the participants assessment</a:t>
            </a:r>
          </a:p>
        </p:txBody>
      </p:sp>
      <p:sp>
        <p:nvSpPr>
          <p:cNvPr id="8" name="Rectangle 9">
            <a:extLst>
              <a:ext uri="{FF2B5EF4-FFF2-40B4-BE49-F238E27FC236}">
                <a16:creationId xmlns:a16="http://schemas.microsoft.com/office/drawing/2014/main" id="{41ADC6CB-67A0-1BCE-5486-FF35C489DFD4}"/>
              </a:ext>
            </a:extLst>
          </p:cNvPr>
          <p:cNvSpPr/>
          <p:nvPr/>
        </p:nvSpPr>
        <p:spPr>
          <a:xfrm>
            <a:off x="693351" y="3861048"/>
            <a:ext cx="10818299" cy="7864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Montserrat" pitchFamily="2" charset="0"/>
                <a:cs typeface="Calibri" panose="020F0502020204030204" pitchFamily="34" charset="0"/>
              </a:rPr>
              <a:t>A </a:t>
            </a:r>
            <a:r>
              <a:rPr lang="fr-FR" sz="1200" b="1" dirty="0" err="1">
                <a:solidFill>
                  <a:schemeClr val="tx1"/>
                </a:solidFill>
                <a:latin typeface="Montserrat" pitchFamily="2" charset="0"/>
                <a:cs typeface="Calibri" panose="020F0502020204030204" pitchFamily="34" charset="0"/>
              </a:rPr>
              <a:t>Ppt</a:t>
            </a:r>
            <a:r>
              <a:rPr lang="fr-FR" sz="1200" b="1" dirty="0">
                <a:solidFill>
                  <a:schemeClr val="tx1"/>
                </a:solidFill>
                <a:latin typeface="Montserrat" pitchFamily="2" charset="0"/>
                <a:cs typeface="Calibri" panose="020F0502020204030204" pitchFamily="34" charset="0"/>
              </a:rPr>
              <a:t> content </a:t>
            </a:r>
            <a:r>
              <a:rPr lang="fr-FR" sz="1200" b="1" dirty="0" err="1">
                <a:solidFill>
                  <a:schemeClr val="tx1"/>
                </a:solidFill>
                <a:latin typeface="Montserrat" pitchFamily="2" charset="0"/>
                <a:cs typeface="Calibri" panose="020F0502020204030204" pitchFamily="34" charset="0"/>
              </a:rPr>
              <a:t>with</a:t>
            </a:r>
            <a:r>
              <a:rPr lang="fr-FR" sz="1200" b="1" dirty="0">
                <a:solidFill>
                  <a:schemeClr val="tx1"/>
                </a:solidFill>
                <a:latin typeface="Montserrat" pitchFamily="2" charset="0"/>
                <a:cs typeface="Calibri" panose="020F0502020204030204" pitchFamily="34" charset="0"/>
              </a:rPr>
              <a:t> animation </a:t>
            </a:r>
            <a:r>
              <a:rPr lang="fr-FR" sz="1200" dirty="0" err="1">
                <a:solidFill>
                  <a:schemeClr val="tx1"/>
                </a:solidFill>
                <a:latin typeface="Montserrat" pitchFamily="2" charset="0"/>
                <a:cs typeface="Calibri" panose="020F0502020204030204" pitchFamily="34" charset="0"/>
              </a:rPr>
              <a:t>dedicated</a:t>
            </a:r>
            <a:r>
              <a:rPr lang="fr-FR" sz="1200" dirty="0">
                <a:solidFill>
                  <a:schemeClr val="tx1"/>
                </a:solidFill>
                <a:latin typeface="Montserrat" pitchFamily="2" charset="0"/>
                <a:cs typeface="Calibri" panose="020F0502020204030204" pitchFamily="34" charset="0"/>
              </a:rPr>
              <a:t> to the </a:t>
            </a:r>
            <a:r>
              <a:rPr lang="fr-FR" sz="1200" b="1" dirty="0" err="1">
                <a:solidFill>
                  <a:schemeClr val="tx1"/>
                </a:solidFill>
                <a:latin typeface="Montserrat" pitchFamily="2" charset="0"/>
                <a:cs typeface="Calibri" panose="020F0502020204030204" pitchFamily="34" charset="0"/>
              </a:rPr>
              <a:t>Trainees</a:t>
            </a:r>
            <a:r>
              <a:rPr lang="fr-FR" sz="1200" dirty="0">
                <a:solidFill>
                  <a:schemeClr val="tx1"/>
                </a:solidFill>
                <a:latin typeface="Montserrat" pitchFamily="2" charset="0"/>
                <a:cs typeface="Calibri" panose="020F0502020204030204" pitchFamily="34" charset="0"/>
              </a:rPr>
              <a:t>.</a:t>
            </a:r>
          </a:p>
          <a:p>
            <a:r>
              <a:rPr lang="fr-FR" sz="1200" dirty="0">
                <a:solidFill>
                  <a:schemeClr val="tx1"/>
                </a:solidFill>
                <a:latin typeface="Montserrat" pitchFamily="2" charset="0"/>
                <a:cs typeface="Calibri" panose="020F0502020204030204" pitchFamily="34" charset="0"/>
              </a:rPr>
              <a:t>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Remark: The number of slides is directly connected to the level of interactivity of the VCT session. Less slides will be required in case of complex animation or video sequences.</a:t>
            </a:r>
          </a:p>
        </p:txBody>
      </p:sp>
      <p:sp>
        <p:nvSpPr>
          <p:cNvPr id="4" name="Google Shape;96;p18">
            <a:extLst>
              <a:ext uri="{FF2B5EF4-FFF2-40B4-BE49-F238E27FC236}">
                <a16:creationId xmlns:a16="http://schemas.microsoft.com/office/drawing/2014/main" id="{73120B7A-72EE-DE60-BFC5-7910BA8DD34D}"/>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5097675-ED9D-63C5-E871-88D802E2E06A}"/>
              </a:ext>
            </a:extLst>
          </p:cNvPr>
          <p:cNvGrpSpPr/>
          <p:nvPr/>
        </p:nvGrpSpPr>
        <p:grpSpPr>
          <a:xfrm>
            <a:off x="312500" y="281772"/>
            <a:ext cx="266413" cy="266908"/>
            <a:chOff x="1143287" y="199272"/>
            <a:chExt cx="266413" cy="266908"/>
          </a:xfrm>
        </p:grpSpPr>
        <p:sp>
          <p:nvSpPr>
            <p:cNvPr id="10" name="Rettangolo 9">
              <a:extLst>
                <a:ext uri="{FF2B5EF4-FFF2-40B4-BE49-F238E27FC236}">
                  <a16:creationId xmlns:a16="http://schemas.microsoft.com/office/drawing/2014/main" id="{500EF304-49DB-32A8-A534-BC86AE86D424}"/>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1" name="Gruppo 10">
              <a:extLst>
                <a:ext uri="{FF2B5EF4-FFF2-40B4-BE49-F238E27FC236}">
                  <a16:creationId xmlns:a16="http://schemas.microsoft.com/office/drawing/2014/main" id="{CB93D70A-792F-D73B-3E4A-F9F8FF4C17EC}"/>
                </a:ext>
              </a:extLst>
            </p:cNvPr>
            <p:cNvGrpSpPr/>
            <p:nvPr/>
          </p:nvGrpSpPr>
          <p:grpSpPr>
            <a:xfrm>
              <a:off x="1176336" y="226533"/>
              <a:ext cx="233242" cy="233047"/>
              <a:chOff x="2349500" y="-200024"/>
              <a:chExt cx="8019956" cy="8013258"/>
            </a:xfrm>
            <a:solidFill>
              <a:schemeClr val="bg1"/>
            </a:solidFill>
          </p:grpSpPr>
          <p:sp>
            <p:nvSpPr>
              <p:cNvPr id="12" name="Rombo 11">
                <a:extLst>
                  <a:ext uri="{FF2B5EF4-FFF2-40B4-BE49-F238E27FC236}">
                    <a16:creationId xmlns:a16="http://schemas.microsoft.com/office/drawing/2014/main" id="{FAFB74F8-172A-B9F1-2091-18B993006EFB}"/>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igura a mano libera: forma 12">
                <a:extLst>
                  <a:ext uri="{FF2B5EF4-FFF2-40B4-BE49-F238E27FC236}">
                    <a16:creationId xmlns:a16="http://schemas.microsoft.com/office/drawing/2014/main" id="{8C17ECFC-F6CF-A73C-9FF2-AA7A63067C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CB1EFB94-D992-16D5-B033-071B09B11213}"/>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5" name="Rettangolo 14">
            <a:extLst>
              <a:ext uri="{FF2B5EF4-FFF2-40B4-BE49-F238E27FC236}">
                <a16:creationId xmlns:a16="http://schemas.microsoft.com/office/drawing/2014/main" id="{18349DE1-8400-B6FB-3CC0-78458C914FF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6" name="Segnaposto numero diapositiva 15">
            <a:extLst>
              <a:ext uri="{FF2B5EF4-FFF2-40B4-BE49-F238E27FC236}">
                <a16:creationId xmlns:a16="http://schemas.microsoft.com/office/drawing/2014/main" id="{E061AF48-A661-4241-B9A8-E7D524DF7679}"/>
              </a:ext>
            </a:extLst>
          </p:cNvPr>
          <p:cNvSpPr>
            <a:spLocks noGrp="1"/>
          </p:cNvSpPr>
          <p:nvPr>
            <p:ph type="sldNum" sz="quarter" idx="4"/>
          </p:nvPr>
        </p:nvSpPr>
        <p:spPr/>
        <p:txBody>
          <a:bodyPr/>
          <a:lstStyle/>
          <a:p>
            <a:fld id="{3E92977B-B4C2-4A0D-A293-AFEDFB8002E3}" type="slidenum">
              <a:rPr lang="en-US" smtClean="0"/>
              <a:pPr/>
              <a:t>11</a:t>
            </a:fld>
            <a:endParaRPr lang="en-US"/>
          </a:p>
        </p:txBody>
      </p:sp>
    </p:spTree>
    <p:custDataLst>
      <p:tags r:id="rId1"/>
    </p:custDataLst>
    <p:extLst>
      <p:ext uri="{BB962C8B-B14F-4D97-AF65-F5344CB8AC3E}">
        <p14:creationId xmlns:p14="http://schemas.microsoft.com/office/powerpoint/2010/main" val="299548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95">
          <a:extLst>
            <a:ext uri="{FF2B5EF4-FFF2-40B4-BE49-F238E27FC236}">
              <a16:creationId xmlns:a16="http://schemas.microsoft.com/office/drawing/2014/main" id="{8E5F4F9B-5BAD-26B2-962F-7DCB69392E28}"/>
            </a:ext>
          </a:extLst>
        </p:cNvPr>
        <p:cNvGrpSpPr/>
        <p:nvPr/>
      </p:nvGrpSpPr>
      <p:grpSpPr>
        <a:xfrm>
          <a:off x="0" y="0"/>
          <a:ext cx="0" cy="0"/>
          <a:chOff x="0" y="0"/>
          <a:chExt cx="0" cy="0"/>
        </a:xfrm>
      </p:grpSpPr>
      <p:sp>
        <p:nvSpPr>
          <p:cNvPr id="26" name="Espace réservé du texte 2">
            <a:extLst>
              <a:ext uri="{FF2B5EF4-FFF2-40B4-BE49-F238E27FC236}">
                <a16:creationId xmlns:a16="http://schemas.microsoft.com/office/drawing/2014/main" id="{CCDD8F89-2FBB-2B61-88A4-52437C9D83CD}"/>
              </a:ext>
            </a:extLst>
          </p:cNvPr>
          <p:cNvSpPr txBox="1">
            <a:spLocks/>
          </p:cNvSpPr>
          <p:nvPr/>
        </p:nvSpPr>
        <p:spPr>
          <a:xfrm>
            <a:off x="679214"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200" dirty="0"/>
              <a:t>2025 GLOBAL PROGRAM OFFICE MANAGEMENT ACTIVITY</a:t>
            </a:r>
          </a:p>
          <a:p>
            <a:r>
              <a:rPr lang="fr-FR" sz="3200" dirty="0"/>
              <a:t>– Ex F Brands - </a:t>
            </a:r>
            <a:r>
              <a:rPr lang="en-US" sz="3200" dirty="0"/>
              <a:t>Fixed costs</a:t>
            </a:r>
            <a:endParaRPr lang="fr-FR" sz="3200" dirty="0"/>
          </a:p>
        </p:txBody>
      </p:sp>
      <p:grpSp>
        <p:nvGrpSpPr>
          <p:cNvPr id="2" name="Gruppo 1">
            <a:extLst>
              <a:ext uri="{FF2B5EF4-FFF2-40B4-BE49-F238E27FC236}">
                <a16:creationId xmlns:a16="http://schemas.microsoft.com/office/drawing/2014/main" id="{4609B0B6-D2F6-9CD3-11F7-8760A425FA3D}"/>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10B4D954-1488-DC35-37D7-ADAF5D38C7FE}"/>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F4D41BE6-B4DE-896F-6579-590CF2D53316}"/>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37A97A4F-828B-1FBD-C243-C571CB8613CE}"/>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80B3ADF-05BF-E8BD-0967-48120228957F}"/>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61CDB85F-D47E-95D2-5304-442D41179BC6}"/>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F8DA41DD-6E17-B72B-FE01-A567734C2C9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D9B2F614-5947-B21E-B3CD-5A1F272D1273}"/>
              </a:ext>
            </a:extLst>
          </p:cNvPr>
          <p:cNvSpPr>
            <a:spLocks noGrp="1"/>
          </p:cNvSpPr>
          <p:nvPr>
            <p:ph type="sldNum" sz="quarter" idx="4"/>
          </p:nvPr>
        </p:nvSpPr>
        <p:spPr/>
        <p:txBody>
          <a:bodyPr/>
          <a:lstStyle/>
          <a:p>
            <a:fld id="{3E92977B-B4C2-4A0D-A293-AFEDFB8002E3}" type="slidenum">
              <a:rPr lang="en-US" smtClean="0"/>
              <a:pPr/>
              <a:t>12</a:t>
            </a:fld>
            <a:endParaRPr lang="en-US"/>
          </a:p>
        </p:txBody>
      </p:sp>
      <p:sp>
        <p:nvSpPr>
          <p:cNvPr id="5" name="CasellaDiTesto 4">
            <a:extLst>
              <a:ext uri="{FF2B5EF4-FFF2-40B4-BE49-F238E27FC236}">
                <a16:creationId xmlns:a16="http://schemas.microsoft.com/office/drawing/2014/main" id="{5AF7E013-9001-A28F-2251-EFAF1F53C3E0}"/>
              </a:ext>
            </a:extLst>
          </p:cNvPr>
          <p:cNvSpPr txBox="1"/>
          <p:nvPr/>
        </p:nvSpPr>
        <p:spPr>
          <a:xfrm>
            <a:off x="7250410" y="2293509"/>
            <a:ext cx="4567270" cy="3108543"/>
          </a:xfrm>
          <a:prstGeom prst="rect">
            <a:avLst/>
          </a:prstGeom>
          <a:noFill/>
        </p:spPr>
        <p:txBody>
          <a:bodyPr wrap="square">
            <a:spAutoFit/>
          </a:bodyPr>
          <a:lstStyle/>
          <a:p>
            <a:r>
              <a:rPr lang="en-US" dirty="0">
                <a:latin typeface="Montserrat" pitchFamily="2" charset="0"/>
              </a:rPr>
              <a:t>We can grant you the maximum flexibility for the Global Program Office activity.</a:t>
            </a:r>
          </a:p>
          <a:p>
            <a:endParaRPr lang="en-US" dirty="0">
              <a:latin typeface="Montserrat" pitchFamily="2" charset="0"/>
            </a:endParaRPr>
          </a:p>
          <a:p>
            <a:r>
              <a:rPr lang="en-US" b="1" dirty="0">
                <a:latin typeface="Montserrat" pitchFamily="2" charset="0"/>
              </a:rPr>
              <a:t>Each activity can start when Stellantis decides </a:t>
            </a:r>
            <a:r>
              <a:rPr lang="en-US" dirty="0">
                <a:latin typeface="Montserrat" pitchFamily="2" charset="0"/>
              </a:rPr>
              <a:t>(from one and 2 years), </a:t>
            </a:r>
            <a:r>
              <a:rPr lang="en-US" b="1" dirty="0">
                <a:latin typeface="Montserrat" pitchFamily="2" charset="0"/>
              </a:rPr>
              <a:t>but we need to know the starting date and details at least 2 months in advance </a:t>
            </a:r>
            <a:r>
              <a:rPr lang="en-US" dirty="0">
                <a:latin typeface="Montserrat" pitchFamily="2" charset="0"/>
              </a:rPr>
              <a:t>as the resources involved must be trained by the previous person in charge.</a:t>
            </a:r>
          </a:p>
          <a:p>
            <a:r>
              <a:rPr lang="en-US" dirty="0">
                <a:latin typeface="Montserrat" pitchFamily="2" charset="0"/>
              </a:rPr>
              <a:t>The resource activity will be continuous from the starting day you choose to the end of the project.</a:t>
            </a:r>
          </a:p>
          <a:p>
            <a:endParaRPr lang="en-US" dirty="0">
              <a:latin typeface="Montserrat" pitchFamily="2" charset="0"/>
            </a:endParaRPr>
          </a:p>
          <a:p>
            <a:r>
              <a:rPr lang="en-US" dirty="0">
                <a:latin typeface="Montserrat" pitchFamily="2" charset="0"/>
              </a:rPr>
              <a:t>Global program office management activity quote is valid only for a </a:t>
            </a:r>
            <a:r>
              <a:rPr lang="en-US" b="1" dirty="0">
                <a:latin typeface="Montserrat" pitchFamily="2" charset="0"/>
              </a:rPr>
              <a:t>contract of three years</a:t>
            </a:r>
            <a:r>
              <a:rPr lang="en-US" dirty="0">
                <a:latin typeface="Montserrat" pitchFamily="2" charset="0"/>
              </a:rPr>
              <a:t>.</a:t>
            </a:r>
          </a:p>
          <a:p>
            <a:r>
              <a:rPr lang="en-US" dirty="0">
                <a:latin typeface="Montserrat" pitchFamily="2" charset="0"/>
              </a:rPr>
              <a:t>     </a:t>
            </a:r>
          </a:p>
        </p:txBody>
      </p:sp>
      <p:pic>
        <p:nvPicPr>
          <p:cNvPr id="13" name="Immagine 12">
            <a:extLst>
              <a:ext uri="{FF2B5EF4-FFF2-40B4-BE49-F238E27FC236}">
                <a16:creationId xmlns:a16="http://schemas.microsoft.com/office/drawing/2014/main" id="{819A35E9-777C-8CCB-5882-D7A60E3BD0B3}"/>
              </a:ext>
            </a:extLst>
          </p:cNvPr>
          <p:cNvPicPr>
            <a:picLocks noChangeAspect="1"/>
          </p:cNvPicPr>
          <p:nvPr/>
        </p:nvPicPr>
        <p:blipFill>
          <a:blip r:embed="rId4"/>
          <a:stretch>
            <a:fillRect/>
          </a:stretch>
        </p:blipFill>
        <p:spPr>
          <a:xfrm>
            <a:off x="494594" y="1500320"/>
            <a:ext cx="6249477" cy="2474541"/>
          </a:xfrm>
          <a:prstGeom prst="rect">
            <a:avLst/>
          </a:prstGeom>
        </p:spPr>
      </p:pic>
      <p:pic>
        <p:nvPicPr>
          <p:cNvPr id="18" name="Immagine 17">
            <a:extLst>
              <a:ext uri="{FF2B5EF4-FFF2-40B4-BE49-F238E27FC236}">
                <a16:creationId xmlns:a16="http://schemas.microsoft.com/office/drawing/2014/main" id="{EC75C5A7-4254-0E5B-E099-BA5E6352D7D2}"/>
              </a:ext>
            </a:extLst>
          </p:cNvPr>
          <p:cNvPicPr>
            <a:picLocks noChangeAspect="1"/>
          </p:cNvPicPr>
          <p:nvPr/>
        </p:nvPicPr>
        <p:blipFill>
          <a:blip r:embed="rId5"/>
          <a:stretch>
            <a:fillRect/>
          </a:stretch>
        </p:blipFill>
        <p:spPr>
          <a:xfrm>
            <a:off x="552567" y="4071744"/>
            <a:ext cx="6385708" cy="2031325"/>
          </a:xfrm>
          <a:prstGeom prst="rect">
            <a:avLst/>
          </a:prstGeom>
        </p:spPr>
      </p:pic>
    </p:spTree>
    <p:custDataLst>
      <p:tags r:id="rId1"/>
    </p:custDataLst>
    <p:extLst>
      <p:ext uri="{BB962C8B-B14F-4D97-AF65-F5344CB8AC3E}">
        <p14:creationId xmlns:p14="http://schemas.microsoft.com/office/powerpoint/2010/main" val="128104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 name="CasellaDiTesto 148">
            <a:extLst>
              <a:ext uri="{FF2B5EF4-FFF2-40B4-BE49-F238E27FC236}">
                <a16:creationId xmlns:a16="http://schemas.microsoft.com/office/drawing/2014/main" id="{37BCCFC5-D1BE-A841-A9C2-55AE9C54A21C}"/>
              </a:ext>
            </a:extLst>
          </p:cNvPr>
          <p:cNvSpPr txBox="1"/>
          <p:nvPr/>
        </p:nvSpPr>
        <p:spPr>
          <a:xfrm>
            <a:off x="2115281" y="3823300"/>
            <a:ext cx="3641280" cy="1261884"/>
          </a:xfrm>
          <a:prstGeom prst="rect">
            <a:avLst/>
          </a:prstGeom>
          <a:noFill/>
        </p:spPr>
        <p:txBody>
          <a:bodyPr wrap="square" lIns="0" rIns="0" rtlCol="0">
            <a:spAutoFit/>
          </a:bodyPr>
          <a:lstStyle>
            <a:defPPr marR="0" lvl="0" algn="l" rtl="0">
              <a:lnSpc>
                <a:spcPct val="100000"/>
              </a:lnSpc>
              <a:spcBef>
                <a:spcPts val="0"/>
              </a:spcBef>
              <a:spcAft>
                <a:spcPts val="0"/>
              </a:spcAft>
            </a:defPPr>
            <a:lvl1pPr>
              <a:lnSpc>
                <a:spcPct val="120000"/>
              </a:lnSpc>
              <a:defRPr sz="1200">
                <a:solidFill>
                  <a:schemeClr val="tx1"/>
                </a:solidFill>
                <a:latin typeface="Montserrat" panose="02000505000000020004" pitchFamily="2" charset="0"/>
                <a:ea typeface="Calibri" panose="020F0502020204030204" pitchFamily="34" charset="0"/>
                <a:cs typeface="Calibri" panose="020F0502020204030204" pitchFamily="34" charset="0"/>
              </a:defRPr>
            </a:lvl1pPr>
          </a:lstStyle>
          <a:p>
            <a:pPr>
              <a:lnSpc>
                <a:spcPct val="100000"/>
              </a:lnSpc>
            </a:pPr>
            <a:r>
              <a:rPr lang="it-IT" sz="1400" b="1" dirty="0"/>
              <a:t>1</a:t>
            </a:r>
            <a:r>
              <a:rPr lang="it-IT" dirty="0"/>
              <a:t> SENIOR TRAINING SPECIALIST</a:t>
            </a:r>
          </a:p>
          <a:p>
            <a:pPr>
              <a:lnSpc>
                <a:spcPct val="100000"/>
              </a:lnSpc>
            </a:pPr>
            <a:r>
              <a:rPr lang="it-IT" sz="1200" b="1" dirty="0"/>
              <a:t>1</a:t>
            </a:r>
            <a:r>
              <a:rPr lang="it-IT" dirty="0"/>
              <a:t> SENIOR TRAINING SPECIALIST </a:t>
            </a:r>
            <a:r>
              <a:rPr lang="it-IT" dirty="0">
                <a:solidFill>
                  <a:srgbClr val="FF0000"/>
                </a:solidFill>
                <a:highlight>
                  <a:srgbClr val="FFFF00"/>
                </a:highlight>
              </a:rPr>
              <a:t>OPTION</a:t>
            </a:r>
          </a:p>
          <a:p>
            <a:pPr>
              <a:lnSpc>
                <a:spcPct val="100000"/>
              </a:lnSpc>
            </a:pPr>
            <a:endParaRPr lang="it-IT" dirty="0"/>
          </a:p>
          <a:p>
            <a:pPr>
              <a:lnSpc>
                <a:spcPct val="100000"/>
              </a:lnSpc>
            </a:pPr>
            <a:r>
              <a:rPr lang="it-IT" sz="1400" b="1" dirty="0"/>
              <a:t>1 </a:t>
            </a:r>
            <a:r>
              <a:rPr lang="it-IT" dirty="0"/>
              <a:t>JUNIOR TRAINING SPECIALISTS</a:t>
            </a:r>
          </a:p>
          <a:p>
            <a:pPr>
              <a:lnSpc>
                <a:spcPct val="100000"/>
              </a:lnSpc>
            </a:pPr>
            <a:r>
              <a:rPr lang="it-IT" sz="1100" b="1" dirty="0"/>
              <a:t>1</a:t>
            </a:r>
            <a:r>
              <a:rPr lang="it-IT" dirty="0"/>
              <a:t> JUNIOR TRAINING SPECIALIST </a:t>
            </a:r>
            <a:r>
              <a:rPr lang="it-IT" dirty="0">
                <a:solidFill>
                  <a:srgbClr val="FF0000"/>
                </a:solidFill>
                <a:highlight>
                  <a:srgbClr val="FFFF00"/>
                </a:highlight>
              </a:rPr>
              <a:t>OPTION</a:t>
            </a:r>
          </a:p>
          <a:p>
            <a:pPr>
              <a:lnSpc>
                <a:spcPct val="100000"/>
              </a:lnSpc>
            </a:pPr>
            <a:endParaRPr lang="en-US" dirty="0"/>
          </a:p>
        </p:txBody>
      </p:sp>
      <p:sp>
        <p:nvSpPr>
          <p:cNvPr id="5" name="Rettangolo 4">
            <a:extLst>
              <a:ext uri="{FF2B5EF4-FFF2-40B4-BE49-F238E27FC236}">
                <a16:creationId xmlns:a16="http://schemas.microsoft.com/office/drawing/2014/main" id="{04EC39B0-9765-F8A4-5866-5E1DF08A3C8C}"/>
              </a:ext>
            </a:extLst>
          </p:cNvPr>
          <p:cNvSpPr/>
          <p:nvPr/>
        </p:nvSpPr>
        <p:spPr>
          <a:xfrm>
            <a:off x="4630058" y="197949"/>
            <a:ext cx="2931886" cy="816692"/>
          </a:xfrm>
          <a:prstGeom prst="rect">
            <a:avLst/>
          </a:prstGeom>
          <a:noFill/>
          <a:ln>
            <a:noFill/>
          </a:ln>
          <a:effectLst>
            <a:outerShdw blurRad="228600" dist="88900" dir="5400000" sx="94000" sy="94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4800" dirty="0">
                <a:solidFill>
                  <a:schemeClr val="tx1"/>
                </a:solidFill>
                <a:latin typeface="DINEngschrift-Alternate" pitchFamily="2" charset="0"/>
              </a:rPr>
              <a:t>MEET</a:t>
            </a:r>
            <a:r>
              <a:rPr lang="it-IT" sz="4800" dirty="0">
                <a:solidFill>
                  <a:srgbClr val="F00480"/>
                </a:solidFill>
                <a:latin typeface="DINEngschrift-Alternate" pitchFamily="2" charset="0"/>
              </a:rPr>
              <a:t>THE</a:t>
            </a:r>
            <a:r>
              <a:rPr lang="it-IT" sz="4800" dirty="0">
                <a:solidFill>
                  <a:schemeClr val="tx1"/>
                </a:solidFill>
                <a:latin typeface="DINEngschrift-Alternate" pitchFamily="2" charset="0"/>
              </a:rPr>
              <a:t>TEAM</a:t>
            </a:r>
            <a:endParaRPr lang="en-US" sz="4800" dirty="0">
              <a:latin typeface="DINEngschrift-Alternate" pitchFamily="2" charset="0"/>
            </a:endParaRPr>
          </a:p>
        </p:txBody>
      </p:sp>
      <p:cxnSp>
        <p:nvCxnSpPr>
          <p:cNvPr id="90" name="Connettore diritto 89">
            <a:extLst>
              <a:ext uri="{FF2B5EF4-FFF2-40B4-BE49-F238E27FC236}">
                <a16:creationId xmlns:a16="http://schemas.microsoft.com/office/drawing/2014/main" id="{4167560E-CA4F-F563-33D7-B8FF0DB6B4FF}"/>
              </a:ext>
            </a:extLst>
          </p:cNvPr>
          <p:cNvCxnSpPr>
            <a:cxnSpLocks/>
            <a:stCxn id="165" idx="3"/>
          </p:cNvCxnSpPr>
          <p:nvPr/>
        </p:nvCxnSpPr>
        <p:spPr>
          <a:xfrm>
            <a:off x="397512" y="2453026"/>
            <a:ext cx="11534733" cy="36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Connettore diritto 90">
            <a:extLst>
              <a:ext uri="{FF2B5EF4-FFF2-40B4-BE49-F238E27FC236}">
                <a16:creationId xmlns:a16="http://schemas.microsoft.com/office/drawing/2014/main" id="{18E37A49-6484-507C-8240-834AED40BE99}"/>
              </a:ext>
            </a:extLst>
          </p:cNvPr>
          <p:cNvCxnSpPr>
            <a:cxnSpLocks/>
          </p:cNvCxnSpPr>
          <p:nvPr/>
        </p:nvCxnSpPr>
        <p:spPr>
          <a:xfrm>
            <a:off x="533850" y="4948030"/>
            <a:ext cx="1120095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CasellaDiTesto 91">
            <a:extLst>
              <a:ext uri="{FF2B5EF4-FFF2-40B4-BE49-F238E27FC236}">
                <a16:creationId xmlns:a16="http://schemas.microsoft.com/office/drawing/2014/main" id="{4EDB1FE1-C6F7-C51D-0D1E-1A945A0E6739}"/>
              </a:ext>
            </a:extLst>
          </p:cNvPr>
          <p:cNvSpPr txBox="1"/>
          <p:nvPr/>
        </p:nvSpPr>
        <p:spPr>
          <a:xfrm>
            <a:off x="6188599" y="2886844"/>
            <a:ext cx="2139649" cy="518155"/>
          </a:xfrm>
          <a:prstGeom prst="rect">
            <a:avLst/>
          </a:prstGeom>
          <a:noFill/>
        </p:spPr>
        <p:txBody>
          <a:bodyPr wrap="square" lIns="0" rIns="0" rtlCol="0">
            <a:spAutoFit/>
          </a:bodyPr>
          <a:lstStyle/>
          <a:p>
            <a:pPr>
              <a:lnSpc>
                <a:spcPct val="120000"/>
              </a:lnSpc>
            </a:pPr>
            <a:r>
              <a:rPr lang="it-IT" sz="1200" dirty="0">
                <a:solidFill>
                  <a:schemeClr val="tx1"/>
                </a:solidFill>
                <a:latin typeface="Montserrat" panose="02000505000000020004" pitchFamily="2" charset="0"/>
                <a:ea typeface="Calibri" panose="020F0502020204030204" pitchFamily="34" charset="0"/>
                <a:cs typeface="Calibri" panose="020F0502020204030204" pitchFamily="34" charset="0"/>
              </a:rPr>
              <a:t>GOVERNANCE ACCOUNT MANAGER</a:t>
            </a: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93" name="Rombo 92">
            <a:extLst>
              <a:ext uri="{FF2B5EF4-FFF2-40B4-BE49-F238E27FC236}">
                <a16:creationId xmlns:a16="http://schemas.microsoft.com/office/drawing/2014/main" id="{10CBB842-5D78-1C07-E126-574D5F7BD35B}"/>
              </a:ext>
            </a:extLst>
          </p:cNvPr>
          <p:cNvSpPr/>
          <p:nvPr/>
        </p:nvSpPr>
        <p:spPr>
          <a:xfrm>
            <a:off x="5258578" y="2684109"/>
            <a:ext cx="932687" cy="932687"/>
          </a:xfrm>
          <a:prstGeom prst="diamond">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94" name="Connettore 2 93">
            <a:extLst>
              <a:ext uri="{FF2B5EF4-FFF2-40B4-BE49-F238E27FC236}">
                <a16:creationId xmlns:a16="http://schemas.microsoft.com/office/drawing/2014/main" id="{E2E8C9DF-496B-3FF4-E288-2D898E764F4D}"/>
              </a:ext>
            </a:extLst>
          </p:cNvPr>
          <p:cNvCxnSpPr>
            <a:cxnSpLocks/>
            <a:stCxn id="93" idx="3"/>
            <a:endCxn id="92" idx="3"/>
          </p:cNvCxnSpPr>
          <p:nvPr/>
        </p:nvCxnSpPr>
        <p:spPr>
          <a:xfrm flipV="1">
            <a:off x="6191265" y="3145922"/>
            <a:ext cx="2136983" cy="4531"/>
          </a:xfrm>
          <a:prstGeom prst="straightConnector1">
            <a:avLst/>
          </a:prstGeom>
          <a:ln w="952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95" name="Connettore 2 94">
            <a:extLst>
              <a:ext uri="{FF2B5EF4-FFF2-40B4-BE49-F238E27FC236}">
                <a16:creationId xmlns:a16="http://schemas.microsoft.com/office/drawing/2014/main" id="{F418DB4A-A0BC-4189-7588-48908927B51C}"/>
              </a:ext>
            </a:extLst>
          </p:cNvPr>
          <p:cNvCxnSpPr>
            <a:cxnSpLocks/>
          </p:cNvCxnSpPr>
          <p:nvPr/>
        </p:nvCxnSpPr>
        <p:spPr>
          <a:xfrm flipH="1">
            <a:off x="5735959" y="3616796"/>
            <a:ext cx="1" cy="177631"/>
          </a:xfrm>
          <a:prstGeom prst="straightConnector1">
            <a:avLst/>
          </a:prstGeom>
          <a:ln>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pic>
        <p:nvPicPr>
          <p:cNvPr id="96" name="Elemento grafico 95">
            <a:extLst>
              <a:ext uri="{FF2B5EF4-FFF2-40B4-BE49-F238E27FC236}">
                <a16:creationId xmlns:a16="http://schemas.microsoft.com/office/drawing/2014/main" id="{789BF769-D935-187A-F6E6-9D2269FC310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03177" y="2920676"/>
            <a:ext cx="437220" cy="464150"/>
          </a:xfrm>
          <a:prstGeom prst="rect">
            <a:avLst/>
          </a:prstGeom>
        </p:spPr>
      </p:pic>
      <p:grpSp>
        <p:nvGrpSpPr>
          <p:cNvPr id="98" name="Gruppo 97">
            <a:extLst>
              <a:ext uri="{FF2B5EF4-FFF2-40B4-BE49-F238E27FC236}">
                <a16:creationId xmlns:a16="http://schemas.microsoft.com/office/drawing/2014/main" id="{D2C31CF2-8277-2779-7E51-29431957B2C8}"/>
              </a:ext>
            </a:extLst>
          </p:cNvPr>
          <p:cNvGrpSpPr/>
          <p:nvPr/>
        </p:nvGrpSpPr>
        <p:grpSpPr>
          <a:xfrm>
            <a:off x="623392" y="5472932"/>
            <a:ext cx="1830057" cy="817151"/>
            <a:chOff x="562580" y="5552892"/>
            <a:chExt cx="1830057" cy="817151"/>
          </a:xfrm>
        </p:grpSpPr>
        <p:sp>
          <p:nvSpPr>
            <p:cNvPr id="119" name="Rombo 118">
              <a:extLst>
                <a:ext uri="{FF2B5EF4-FFF2-40B4-BE49-F238E27FC236}">
                  <a16:creationId xmlns:a16="http://schemas.microsoft.com/office/drawing/2014/main" id="{81350365-E06D-ECFB-8593-CA62D4FD9685}"/>
                </a:ext>
              </a:extLst>
            </p:cNvPr>
            <p:cNvSpPr/>
            <p:nvPr/>
          </p:nvSpPr>
          <p:spPr>
            <a:xfrm>
              <a:off x="562580"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20" name="Connettore 2 119">
              <a:extLst>
                <a:ext uri="{FF2B5EF4-FFF2-40B4-BE49-F238E27FC236}">
                  <a16:creationId xmlns:a16="http://schemas.microsoft.com/office/drawing/2014/main" id="{A21735DD-E4B6-0762-F89E-F915F36E3B58}"/>
                </a:ext>
              </a:extLst>
            </p:cNvPr>
            <p:cNvCxnSpPr/>
            <p:nvPr/>
          </p:nvCxnSpPr>
          <p:spPr>
            <a:xfrm>
              <a:off x="1379731"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21" name="CasellaDiTesto 120">
              <a:extLst>
                <a:ext uri="{FF2B5EF4-FFF2-40B4-BE49-F238E27FC236}">
                  <a16:creationId xmlns:a16="http://schemas.microsoft.com/office/drawing/2014/main" id="{CCD44B5B-5F3C-CD1B-B48E-E71537A770F7}"/>
                </a:ext>
              </a:extLst>
            </p:cNvPr>
            <p:cNvSpPr txBox="1"/>
            <p:nvPr/>
          </p:nvSpPr>
          <p:spPr>
            <a:xfrm>
              <a:off x="1379733" y="5632624"/>
              <a:ext cx="1012904" cy="677108"/>
            </a:xfrm>
            <a:prstGeom prst="rect">
              <a:avLst/>
            </a:prstGeom>
            <a:noFill/>
          </p:spPr>
          <p:txBody>
            <a:bodyPr wrap="square" lIns="0" rIns="0" rtlCol="0">
              <a:spAutoFit/>
            </a:bodyPr>
            <a:lstStyle/>
            <a:p>
              <a:pPr>
                <a:spcAft>
                  <a:spcPts val="6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OTHER</a:t>
              </a:r>
            </a:p>
            <a:p>
              <a:pPr>
                <a:spcAft>
                  <a:spcPts val="600"/>
                </a:spcAft>
              </a:pPr>
              <a:br>
                <a:rPr lang="it-IT" sz="1100" dirty="0">
                  <a:solidFill>
                    <a:srgbClr val="F00980"/>
                  </a:solidFill>
                  <a:latin typeface="Montserrat" pitchFamily="2" charset="0"/>
                  <a:ea typeface="Calibri" panose="020F0502020204030204" pitchFamily="34" charset="0"/>
                  <a:cs typeface="Calibri" panose="020F0502020204030204" pitchFamily="34" charset="0"/>
                </a:rPr>
              </a:br>
              <a:r>
                <a:rPr lang="it-IT" sz="1100" dirty="0">
                  <a:solidFill>
                    <a:srgbClr val="F00980"/>
                  </a:solidFill>
                  <a:latin typeface="Montserrat" pitchFamily="2" charset="0"/>
                  <a:ea typeface="Calibri" panose="020F0502020204030204" pitchFamily="34" charset="0"/>
                  <a:cs typeface="Calibri" panose="020F0502020204030204" pitchFamily="34" charset="0"/>
                </a:rPr>
                <a:t>AGENCIES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99" name="Gruppo 98">
            <a:extLst>
              <a:ext uri="{FF2B5EF4-FFF2-40B4-BE49-F238E27FC236}">
                <a16:creationId xmlns:a16="http://schemas.microsoft.com/office/drawing/2014/main" id="{8141188A-1C21-4D93-CF73-4952EE13DB33}"/>
              </a:ext>
            </a:extLst>
          </p:cNvPr>
          <p:cNvGrpSpPr/>
          <p:nvPr/>
        </p:nvGrpSpPr>
        <p:grpSpPr>
          <a:xfrm>
            <a:off x="2491941" y="5472932"/>
            <a:ext cx="1944388" cy="817151"/>
            <a:chOff x="2301501" y="5552892"/>
            <a:chExt cx="1944388" cy="817151"/>
          </a:xfrm>
        </p:grpSpPr>
        <p:sp>
          <p:nvSpPr>
            <p:cNvPr id="116" name="CasellaDiTesto 115">
              <a:extLst>
                <a:ext uri="{FF2B5EF4-FFF2-40B4-BE49-F238E27FC236}">
                  <a16:creationId xmlns:a16="http://schemas.microsoft.com/office/drawing/2014/main" id="{33D6C569-79AF-9567-AD12-F881EDE9EE37}"/>
                </a:ext>
              </a:extLst>
            </p:cNvPr>
            <p:cNvSpPr txBox="1"/>
            <p:nvPr/>
          </p:nvSpPr>
          <p:spPr>
            <a:xfrm>
              <a:off x="3044639" y="5669200"/>
              <a:ext cx="1201250" cy="279500"/>
            </a:xfrm>
            <a:prstGeom prst="rect">
              <a:avLst/>
            </a:prstGeom>
            <a:noFill/>
          </p:spPr>
          <p:txBody>
            <a:bodyPr wrap="square" lIns="0" rIns="0" rtlCol="0">
              <a:spAutoFit/>
            </a:bodyPr>
            <a:lstStyle/>
            <a:p>
              <a:pPr>
                <a:lnSpc>
                  <a:spcPct val="120000"/>
                </a:lnSpc>
              </a:pPr>
              <a:r>
                <a:rPr lang="it-IT" sz="1100" dirty="0">
                  <a:solidFill>
                    <a:srgbClr val="F00980"/>
                  </a:solidFill>
                  <a:latin typeface="Montserrat" pitchFamily="2" charset="0"/>
                  <a:ea typeface="Calibri" panose="020F0502020204030204" pitchFamily="34" charset="0"/>
                  <a:cs typeface="Calibri" panose="020F0502020204030204" pitchFamily="34" charset="0"/>
                </a:rPr>
                <a:t>COPYWRITERS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17" name="Rombo 116">
              <a:extLst>
                <a:ext uri="{FF2B5EF4-FFF2-40B4-BE49-F238E27FC236}">
                  <a16:creationId xmlns:a16="http://schemas.microsoft.com/office/drawing/2014/main" id="{916F747F-519C-1500-6C9D-9AEAB04E1C80}"/>
                </a:ext>
              </a:extLst>
            </p:cNvPr>
            <p:cNvSpPr/>
            <p:nvPr/>
          </p:nvSpPr>
          <p:spPr>
            <a:xfrm>
              <a:off x="2301501"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8" name="Connettore 2 117">
              <a:extLst>
                <a:ext uri="{FF2B5EF4-FFF2-40B4-BE49-F238E27FC236}">
                  <a16:creationId xmlns:a16="http://schemas.microsoft.com/office/drawing/2014/main" id="{6EA12C82-3114-5497-4C8B-8D888E17DE5F}"/>
                </a:ext>
              </a:extLst>
            </p:cNvPr>
            <p:cNvCxnSpPr>
              <a:cxnSpLocks/>
            </p:cNvCxnSpPr>
            <p:nvPr/>
          </p:nvCxnSpPr>
          <p:spPr>
            <a:xfrm>
              <a:off x="3118652" y="5962937"/>
              <a:ext cx="987819"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00" name="Gruppo 99">
            <a:extLst>
              <a:ext uri="{FF2B5EF4-FFF2-40B4-BE49-F238E27FC236}">
                <a16:creationId xmlns:a16="http://schemas.microsoft.com/office/drawing/2014/main" id="{C1163816-3661-4AB3-2AF2-DEE13E0A227C}"/>
              </a:ext>
            </a:extLst>
          </p:cNvPr>
          <p:cNvGrpSpPr/>
          <p:nvPr/>
        </p:nvGrpSpPr>
        <p:grpSpPr>
          <a:xfrm>
            <a:off x="4459996" y="5472932"/>
            <a:ext cx="1844101" cy="817151"/>
            <a:chOff x="4092187" y="5552892"/>
            <a:chExt cx="1844101" cy="817151"/>
          </a:xfrm>
        </p:grpSpPr>
        <p:sp>
          <p:nvSpPr>
            <p:cNvPr id="113" name="CasellaDiTesto 112">
              <a:extLst>
                <a:ext uri="{FF2B5EF4-FFF2-40B4-BE49-F238E27FC236}">
                  <a16:creationId xmlns:a16="http://schemas.microsoft.com/office/drawing/2014/main" id="{19D7D2FC-B1C9-9A9E-52CB-4F85918F131F}"/>
                </a:ext>
              </a:extLst>
            </p:cNvPr>
            <p:cNvSpPr txBox="1"/>
            <p:nvPr/>
          </p:nvSpPr>
          <p:spPr>
            <a:xfrm>
              <a:off x="4909339" y="5669200"/>
              <a:ext cx="1026949" cy="584775"/>
            </a:xfrm>
            <a:prstGeom prst="rect">
              <a:avLst/>
            </a:prstGeom>
            <a:noFill/>
          </p:spPr>
          <p:txBody>
            <a:bodyPr wrap="square" lIns="0" rIns="0" rtlCol="0">
              <a:spAutoFit/>
            </a:bodyPr>
            <a:lstStyle/>
            <a:p>
              <a:pPr>
                <a:spcAft>
                  <a:spcPts val="12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LEARNING</a:t>
              </a:r>
            </a:p>
            <a:p>
              <a:pPr>
                <a:spcAft>
                  <a:spcPts val="12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14" name="Rombo 113">
              <a:extLst>
                <a:ext uri="{FF2B5EF4-FFF2-40B4-BE49-F238E27FC236}">
                  <a16:creationId xmlns:a16="http://schemas.microsoft.com/office/drawing/2014/main" id="{489F3F2B-7981-8A77-E43B-4937A671C592}"/>
                </a:ext>
              </a:extLst>
            </p:cNvPr>
            <p:cNvSpPr/>
            <p:nvPr/>
          </p:nvSpPr>
          <p:spPr>
            <a:xfrm>
              <a:off x="4092187"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5" name="Connettore 2 114">
              <a:extLst>
                <a:ext uri="{FF2B5EF4-FFF2-40B4-BE49-F238E27FC236}">
                  <a16:creationId xmlns:a16="http://schemas.microsoft.com/office/drawing/2014/main" id="{A3C8033D-5A39-DCB9-6D6D-907A5F1C9E32}"/>
                </a:ext>
              </a:extLst>
            </p:cNvPr>
            <p:cNvCxnSpPr/>
            <p:nvPr/>
          </p:nvCxnSpPr>
          <p:spPr>
            <a:xfrm>
              <a:off x="4909338"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01" name="Gruppo 100">
            <a:extLst>
              <a:ext uri="{FF2B5EF4-FFF2-40B4-BE49-F238E27FC236}">
                <a16:creationId xmlns:a16="http://schemas.microsoft.com/office/drawing/2014/main" id="{F529A6B5-2E56-A9C4-4C35-F74FDB498582}"/>
              </a:ext>
            </a:extLst>
          </p:cNvPr>
          <p:cNvGrpSpPr/>
          <p:nvPr/>
        </p:nvGrpSpPr>
        <p:grpSpPr>
          <a:xfrm>
            <a:off x="6328545" y="5472932"/>
            <a:ext cx="1783914" cy="817151"/>
            <a:chOff x="6156154" y="5552892"/>
            <a:chExt cx="1783914" cy="817151"/>
          </a:xfrm>
        </p:grpSpPr>
        <p:sp>
          <p:nvSpPr>
            <p:cNvPr id="110" name="Rombo 109">
              <a:extLst>
                <a:ext uri="{FF2B5EF4-FFF2-40B4-BE49-F238E27FC236}">
                  <a16:creationId xmlns:a16="http://schemas.microsoft.com/office/drawing/2014/main" id="{0F274DDF-F4F0-818A-1AE6-2A9C61229DC9}"/>
                </a:ext>
              </a:extLst>
            </p:cNvPr>
            <p:cNvSpPr/>
            <p:nvPr/>
          </p:nvSpPr>
          <p:spPr>
            <a:xfrm>
              <a:off x="6156154"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1" name="Connettore 2 110">
              <a:extLst>
                <a:ext uri="{FF2B5EF4-FFF2-40B4-BE49-F238E27FC236}">
                  <a16:creationId xmlns:a16="http://schemas.microsoft.com/office/drawing/2014/main" id="{E9554B51-302C-B03E-093D-2A21AA76DC95}"/>
                </a:ext>
              </a:extLst>
            </p:cNvPr>
            <p:cNvCxnSpPr/>
            <p:nvPr/>
          </p:nvCxnSpPr>
          <p:spPr>
            <a:xfrm>
              <a:off x="6973305"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12" name="CasellaDiTesto 111">
              <a:extLst>
                <a:ext uri="{FF2B5EF4-FFF2-40B4-BE49-F238E27FC236}">
                  <a16:creationId xmlns:a16="http://schemas.microsoft.com/office/drawing/2014/main" id="{5BC0A829-925A-D533-017E-9E3AB0A3889C}"/>
                </a:ext>
              </a:extLst>
            </p:cNvPr>
            <p:cNvSpPr txBox="1"/>
            <p:nvPr/>
          </p:nvSpPr>
          <p:spPr>
            <a:xfrm>
              <a:off x="6973306" y="5689296"/>
              <a:ext cx="966762"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VISUAL</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102" name="Gruppo 101">
            <a:extLst>
              <a:ext uri="{FF2B5EF4-FFF2-40B4-BE49-F238E27FC236}">
                <a16:creationId xmlns:a16="http://schemas.microsoft.com/office/drawing/2014/main" id="{197E46D8-A205-97B0-C1E6-04E3602F41C8}"/>
              </a:ext>
            </a:extLst>
          </p:cNvPr>
          <p:cNvGrpSpPr/>
          <p:nvPr/>
        </p:nvGrpSpPr>
        <p:grpSpPr>
          <a:xfrm>
            <a:off x="8197094" y="5462054"/>
            <a:ext cx="1548971" cy="817151"/>
            <a:chOff x="8053763" y="5542014"/>
            <a:chExt cx="1548971" cy="817151"/>
          </a:xfrm>
        </p:grpSpPr>
        <p:sp>
          <p:nvSpPr>
            <p:cNvPr id="107" name="Rombo 106">
              <a:extLst>
                <a:ext uri="{FF2B5EF4-FFF2-40B4-BE49-F238E27FC236}">
                  <a16:creationId xmlns:a16="http://schemas.microsoft.com/office/drawing/2014/main" id="{3086E47E-82C5-9F55-705B-35C4E611DA18}"/>
                </a:ext>
              </a:extLst>
            </p:cNvPr>
            <p:cNvSpPr/>
            <p:nvPr/>
          </p:nvSpPr>
          <p:spPr>
            <a:xfrm>
              <a:off x="8053763" y="5542014"/>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08" name="Connettore 2 107">
              <a:extLst>
                <a:ext uri="{FF2B5EF4-FFF2-40B4-BE49-F238E27FC236}">
                  <a16:creationId xmlns:a16="http://schemas.microsoft.com/office/drawing/2014/main" id="{12E23D4B-B582-4D2D-D3AA-B7876BD40E9A}"/>
                </a:ext>
              </a:extLst>
            </p:cNvPr>
            <p:cNvCxnSpPr/>
            <p:nvPr/>
          </p:nvCxnSpPr>
          <p:spPr>
            <a:xfrm>
              <a:off x="8870914" y="5952059"/>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09" name="CasellaDiTesto 108">
              <a:extLst>
                <a:ext uri="{FF2B5EF4-FFF2-40B4-BE49-F238E27FC236}">
                  <a16:creationId xmlns:a16="http://schemas.microsoft.com/office/drawing/2014/main" id="{6570E7B2-F50D-2B8B-B534-64F930549FF0}"/>
                </a:ext>
              </a:extLst>
            </p:cNvPr>
            <p:cNvSpPr txBox="1"/>
            <p:nvPr/>
          </p:nvSpPr>
          <p:spPr>
            <a:xfrm>
              <a:off x="8870916" y="5680335"/>
              <a:ext cx="729956"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VIDEO</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MAKERS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103" name="Gruppo 102">
            <a:extLst>
              <a:ext uri="{FF2B5EF4-FFF2-40B4-BE49-F238E27FC236}">
                <a16:creationId xmlns:a16="http://schemas.microsoft.com/office/drawing/2014/main" id="{2C58EA00-DAAE-4D90-E531-C17FC8590ADF}"/>
              </a:ext>
            </a:extLst>
          </p:cNvPr>
          <p:cNvGrpSpPr/>
          <p:nvPr/>
        </p:nvGrpSpPr>
        <p:grpSpPr>
          <a:xfrm>
            <a:off x="10065644" y="5447984"/>
            <a:ext cx="2080139" cy="817151"/>
            <a:chOff x="9976102" y="5527944"/>
            <a:chExt cx="2080139" cy="817151"/>
          </a:xfrm>
        </p:grpSpPr>
        <p:sp>
          <p:nvSpPr>
            <p:cNvPr id="104" name="CasellaDiTesto 103">
              <a:extLst>
                <a:ext uri="{FF2B5EF4-FFF2-40B4-BE49-F238E27FC236}">
                  <a16:creationId xmlns:a16="http://schemas.microsoft.com/office/drawing/2014/main" id="{3513FDF1-AB54-EB14-DB86-93995B7187D2}"/>
                </a:ext>
              </a:extLst>
            </p:cNvPr>
            <p:cNvSpPr txBox="1"/>
            <p:nvPr/>
          </p:nvSpPr>
          <p:spPr>
            <a:xfrm>
              <a:off x="10793254" y="5669200"/>
              <a:ext cx="1262987"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INSTRUCTIONAL</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05" name="Rombo 104">
              <a:extLst>
                <a:ext uri="{FF2B5EF4-FFF2-40B4-BE49-F238E27FC236}">
                  <a16:creationId xmlns:a16="http://schemas.microsoft.com/office/drawing/2014/main" id="{E0C394F6-6AD4-E4C6-5071-E7DF559E9BB8}"/>
                </a:ext>
              </a:extLst>
            </p:cNvPr>
            <p:cNvSpPr/>
            <p:nvPr/>
          </p:nvSpPr>
          <p:spPr>
            <a:xfrm>
              <a:off x="9976102" y="5527944"/>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06" name="Connettore 2 105">
              <a:extLst>
                <a:ext uri="{FF2B5EF4-FFF2-40B4-BE49-F238E27FC236}">
                  <a16:creationId xmlns:a16="http://schemas.microsoft.com/office/drawing/2014/main" id="{727AE3BC-8A91-0322-B2D4-D77066E3F61D}"/>
                </a:ext>
              </a:extLst>
            </p:cNvPr>
            <p:cNvCxnSpPr>
              <a:cxnSpLocks/>
            </p:cNvCxnSpPr>
            <p:nvPr/>
          </p:nvCxnSpPr>
          <p:spPr>
            <a:xfrm>
              <a:off x="10793253" y="5937989"/>
              <a:ext cx="941547"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22" name="Gruppo 121">
            <a:extLst>
              <a:ext uri="{FF2B5EF4-FFF2-40B4-BE49-F238E27FC236}">
                <a16:creationId xmlns:a16="http://schemas.microsoft.com/office/drawing/2014/main" id="{DCA89EE3-9C29-DBA3-9AC2-9C8426027A85}"/>
              </a:ext>
            </a:extLst>
          </p:cNvPr>
          <p:cNvGrpSpPr/>
          <p:nvPr/>
        </p:nvGrpSpPr>
        <p:grpSpPr>
          <a:xfrm>
            <a:off x="876422" y="5707030"/>
            <a:ext cx="318870" cy="315663"/>
            <a:chOff x="1832361" y="2596756"/>
            <a:chExt cx="2644922" cy="2618318"/>
          </a:xfrm>
          <a:solidFill>
            <a:srgbClr val="F00980"/>
          </a:solidFill>
        </p:grpSpPr>
        <p:sp>
          <p:nvSpPr>
            <p:cNvPr id="123" name="Figura a mano libera: forma 122">
              <a:extLst>
                <a:ext uri="{FF2B5EF4-FFF2-40B4-BE49-F238E27FC236}">
                  <a16:creationId xmlns:a16="http://schemas.microsoft.com/office/drawing/2014/main" id="{C4207C2A-93CE-DB45-7BA9-BB3B9E3A5EB9}"/>
                </a:ext>
              </a:extLst>
            </p:cNvPr>
            <p:cNvSpPr/>
            <p:nvPr/>
          </p:nvSpPr>
          <p:spPr>
            <a:xfrm>
              <a:off x="1832361" y="4525473"/>
              <a:ext cx="745160" cy="689601"/>
            </a:xfrm>
            <a:custGeom>
              <a:avLst/>
              <a:gdLst>
                <a:gd name="connsiteX0" fmla="*/ 13165 w 745160"/>
                <a:gd name="connsiteY0" fmla="*/ 240697 h 689601"/>
                <a:gd name="connsiteX1" fmla="*/ 23928 w 745160"/>
                <a:gd name="connsiteY1" fmla="*/ 328041 h 689601"/>
                <a:gd name="connsiteX2" fmla="*/ 469698 w 745160"/>
                <a:gd name="connsiteY2" fmla="*/ 676466 h 689601"/>
                <a:gd name="connsiteX3" fmla="*/ 557042 w 745160"/>
                <a:gd name="connsiteY3" fmla="*/ 665702 h 689601"/>
                <a:gd name="connsiteX4" fmla="*/ 745161 w 745160"/>
                <a:gd name="connsiteY4" fmla="*/ 425006 h 689601"/>
                <a:gd name="connsiteX5" fmla="*/ 201283 w 745160"/>
                <a:gd name="connsiteY5" fmla="*/ 0 h 689601"/>
                <a:gd name="connsiteX6" fmla="*/ 13165 w 745160"/>
                <a:gd name="connsiteY6" fmla="*/ 240697 h 68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160" h="689601">
                  <a:moveTo>
                    <a:pt x="13165" y="240697"/>
                  </a:moveTo>
                  <a:cubicBezTo>
                    <a:pt x="-7981" y="267748"/>
                    <a:pt x="-3123" y="306991"/>
                    <a:pt x="23928" y="328041"/>
                  </a:cubicBezTo>
                  <a:lnTo>
                    <a:pt x="469698" y="676466"/>
                  </a:lnTo>
                  <a:cubicBezTo>
                    <a:pt x="496749" y="697611"/>
                    <a:pt x="535992" y="692658"/>
                    <a:pt x="557042" y="665702"/>
                  </a:cubicBezTo>
                  <a:lnTo>
                    <a:pt x="745161" y="425006"/>
                  </a:lnTo>
                  <a:lnTo>
                    <a:pt x="201283" y="0"/>
                  </a:lnTo>
                  <a:lnTo>
                    <a:pt x="13165" y="240697"/>
                  </a:ln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4" name="Figura a mano libera: forma 123">
              <a:extLst>
                <a:ext uri="{FF2B5EF4-FFF2-40B4-BE49-F238E27FC236}">
                  <a16:creationId xmlns:a16="http://schemas.microsoft.com/office/drawing/2014/main" id="{5D885BBD-DD4A-5A90-0A9A-DB4B2B5E5CBC}"/>
                </a:ext>
              </a:extLst>
            </p:cNvPr>
            <p:cNvSpPr/>
            <p:nvPr/>
          </p:nvSpPr>
          <p:spPr>
            <a:xfrm>
              <a:off x="2146325" y="3981743"/>
              <a:ext cx="2262054" cy="946642"/>
            </a:xfrm>
            <a:custGeom>
              <a:avLst/>
              <a:gdLst>
                <a:gd name="connsiteX0" fmla="*/ 2093119 w 2262054"/>
                <a:gd name="connsiteY0" fmla="*/ 15664 h 946642"/>
                <a:gd name="connsiteX1" fmla="*/ 1679639 w 2262054"/>
                <a:gd name="connsiteY1" fmla="*/ 137108 h 946642"/>
                <a:gd name="connsiteX2" fmla="*/ 1679258 w 2262054"/>
                <a:gd name="connsiteY2" fmla="*/ 163969 h 946642"/>
                <a:gd name="connsiteX3" fmla="*/ 1466945 w 2262054"/>
                <a:gd name="connsiteY3" fmla="*/ 405046 h 946642"/>
                <a:gd name="connsiteX4" fmla="*/ 1440466 w 2262054"/>
                <a:gd name="connsiteY4" fmla="*/ 410095 h 946642"/>
                <a:gd name="connsiteX5" fmla="*/ 978503 w 2262054"/>
                <a:gd name="connsiteY5" fmla="*/ 458863 h 946642"/>
                <a:gd name="connsiteX6" fmla="*/ 852107 w 2262054"/>
                <a:gd name="connsiteY6" fmla="*/ 461339 h 946642"/>
                <a:gd name="connsiteX7" fmla="*/ 775526 w 2262054"/>
                <a:gd name="connsiteY7" fmla="*/ 387616 h 946642"/>
                <a:gd name="connsiteX8" fmla="*/ 849249 w 2262054"/>
                <a:gd name="connsiteY8" fmla="*/ 310939 h 946642"/>
                <a:gd name="connsiteX9" fmla="*/ 975646 w 2262054"/>
                <a:gd name="connsiteY9" fmla="*/ 308463 h 946642"/>
                <a:gd name="connsiteX10" fmla="*/ 1411891 w 2262054"/>
                <a:gd name="connsiteY10" fmla="*/ 262553 h 946642"/>
                <a:gd name="connsiteX11" fmla="*/ 1438275 w 2262054"/>
                <a:gd name="connsiteY11" fmla="*/ 257504 h 946642"/>
                <a:gd name="connsiteX12" fmla="*/ 1529144 w 2262054"/>
                <a:gd name="connsiteY12" fmla="*/ 154349 h 946642"/>
                <a:gd name="connsiteX13" fmla="*/ 1500950 w 2262054"/>
                <a:gd name="connsiteY13" fmla="*/ 72433 h 946642"/>
                <a:gd name="connsiteX14" fmla="*/ 1422845 w 2262054"/>
                <a:gd name="connsiteY14" fmla="*/ 35000 h 946642"/>
                <a:gd name="connsiteX15" fmla="*/ 759905 w 2262054"/>
                <a:gd name="connsiteY15" fmla="*/ 424 h 946642"/>
                <a:gd name="connsiteX16" fmla="*/ 554831 w 2262054"/>
                <a:gd name="connsiteY16" fmla="*/ 58908 h 946642"/>
                <a:gd name="connsiteX17" fmla="*/ 0 w 2262054"/>
                <a:gd name="connsiteY17" fmla="*/ 444861 h 946642"/>
                <a:gd name="connsiteX18" fmla="*/ 557689 w 2262054"/>
                <a:gd name="connsiteY18" fmla="*/ 880725 h 946642"/>
                <a:gd name="connsiteX19" fmla="*/ 1112520 w 2262054"/>
                <a:gd name="connsiteY19" fmla="*/ 944162 h 946642"/>
                <a:gd name="connsiteX20" fmla="*/ 1382268 w 2262054"/>
                <a:gd name="connsiteY20" fmla="*/ 870724 h 946642"/>
                <a:gd name="connsiteX21" fmla="*/ 2209514 w 2262054"/>
                <a:gd name="connsiteY21" fmla="*/ 247503 h 946642"/>
                <a:gd name="connsiteX22" fmla="*/ 2261426 w 2262054"/>
                <a:gd name="connsiteY22" fmla="*/ 154349 h 946642"/>
                <a:gd name="connsiteX23" fmla="*/ 2227517 w 2262054"/>
                <a:gd name="connsiteY23" fmla="*/ 53288 h 946642"/>
                <a:gd name="connsiteX24" fmla="*/ 2092928 w 2262054"/>
                <a:gd name="connsiteY24" fmla="*/ 15855 h 9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62054" h="946642">
                  <a:moveTo>
                    <a:pt x="2093119" y="15664"/>
                  </a:moveTo>
                  <a:lnTo>
                    <a:pt x="1679639" y="137108"/>
                  </a:lnTo>
                  <a:cubicBezTo>
                    <a:pt x="1680020" y="146252"/>
                    <a:pt x="1679829" y="155206"/>
                    <a:pt x="1679258" y="163969"/>
                  </a:cubicBezTo>
                  <a:cubicBezTo>
                    <a:pt x="1671542" y="283222"/>
                    <a:pt x="1584198" y="382282"/>
                    <a:pt x="1466945" y="405046"/>
                  </a:cubicBezTo>
                  <a:lnTo>
                    <a:pt x="1440466" y="410095"/>
                  </a:lnTo>
                  <a:cubicBezTo>
                    <a:pt x="1288256" y="439432"/>
                    <a:pt x="1132808" y="455815"/>
                    <a:pt x="978503" y="458863"/>
                  </a:cubicBezTo>
                  <a:lnTo>
                    <a:pt x="852107" y="461339"/>
                  </a:lnTo>
                  <a:cubicBezTo>
                    <a:pt x="810578" y="462006"/>
                    <a:pt x="776383" y="428954"/>
                    <a:pt x="775526" y="387616"/>
                  </a:cubicBezTo>
                  <a:cubicBezTo>
                    <a:pt x="774668" y="346087"/>
                    <a:pt x="807815" y="311797"/>
                    <a:pt x="849249" y="310939"/>
                  </a:cubicBezTo>
                  <a:lnTo>
                    <a:pt x="975646" y="308463"/>
                  </a:lnTo>
                  <a:cubicBezTo>
                    <a:pt x="1121283" y="305701"/>
                    <a:pt x="1268063" y="290175"/>
                    <a:pt x="1411891" y="262553"/>
                  </a:cubicBezTo>
                  <a:lnTo>
                    <a:pt x="1438275" y="257504"/>
                  </a:lnTo>
                  <a:cubicBezTo>
                    <a:pt x="1488472" y="247789"/>
                    <a:pt x="1525810" y="205498"/>
                    <a:pt x="1529144" y="154349"/>
                  </a:cubicBezTo>
                  <a:cubicBezTo>
                    <a:pt x="1530953" y="124154"/>
                    <a:pt x="1520952" y="95008"/>
                    <a:pt x="1500950" y="72433"/>
                  </a:cubicBezTo>
                  <a:cubicBezTo>
                    <a:pt x="1480471" y="49859"/>
                    <a:pt x="1452848" y="36619"/>
                    <a:pt x="1422845" y="35000"/>
                  </a:cubicBezTo>
                  <a:lnTo>
                    <a:pt x="759905" y="424"/>
                  </a:lnTo>
                  <a:cubicBezTo>
                    <a:pt x="687515" y="-3290"/>
                    <a:pt x="614648" y="17474"/>
                    <a:pt x="554831" y="58908"/>
                  </a:cubicBezTo>
                  <a:lnTo>
                    <a:pt x="0" y="444861"/>
                  </a:lnTo>
                  <a:lnTo>
                    <a:pt x="557689" y="880725"/>
                  </a:lnTo>
                  <a:lnTo>
                    <a:pt x="1112520" y="944162"/>
                  </a:lnTo>
                  <a:cubicBezTo>
                    <a:pt x="1209008" y="955210"/>
                    <a:pt x="1304830" y="929112"/>
                    <a:pt x="1382268" y="870724"/>
                  </a:cubicBezTo>
                  <a:lnTo>
                    <a:pt x="2209514" y="247503"/>
                  </a:lnTo>
                  <a:cubicBezTo>
                    <a:pt x="2239613" y="224929"/>
                    <a:pt x="2257901" y="191782"/>
                    <a:pt x="2261426" y="154349"/>
                  </a:cubicBezTo>
                  <a:cubicBezTo>
                    <a:pt x="2265045" y="116915"/>
                    <a:pt x="2252948" y="81006"/>
                    <a:pt x="2227517" y="53288"/>
                  </a:cubicBezTo>
                  <a:cubicBezTo>
                    <a:pt x="2193703" y="15855"/>
                    <a:pt x="2142172" y="1472"/>
                    <a:pt x="2092928" y="15855"/>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5" name="Figura a mano libera: forma 124">
              <a:extLst>
                <a:ext uri="{FF2B5EF4-FFF2-40B4-BE49-F238E27FC236}">
                  <a16:creationId xmlns:a16="http://schemas.microsoft.com/office/drawing/2014/main" id="{8E44CDB2-9BC0-83E9-8323-D00F9D5B429A}"/>
                </a:ext>
              </a:extLst>
            </p:cNvPr>
            <p:cNvSpPr/>
            <p:nvPr/>
          </p:nvSpPr>
          <p:spPr>
            <a:xfrm>
              <a:off x="2622480" y="3424288"/>
              <a:ext cx="292893" cy="402240"/>
            </a:xfrm>
            <a:custGeom>
              <a:avLst/>
              <a:gdLst>
                <a:gd name="connsiteX0" fmla="*/ 39053 w 292893"/>
                <a:gd name="connsiteY0" fmla="*/ 0 h 402240"/>
                <a:gd name="connsiteX1" fmla="*/ 253841 w 292893"/>
                <a:gd name="connsiteY1" fmla="*/ 0 h 402240"/>
                <a:gd name="connsiteX2" fmla="*/ 292894 w 292893"/>
                <a:gd name="connsiteY2" fmla="*/ 39052 h 402240"/>
                <a:gd name="connsiteX3" fmla="*/ 292894 w 292893"/>
                <a:gd name="connsiteY3" fmla="*/ 363188 h 402240"/>
                <a:gd name="connsiteX4" fmla="*/ 253841 w 292893"/>
                <a:gd name="connsiteY4" fmla="*/ 402241 h 402240"/>
                <a:gd name="connsiteX5" fmla="*/ 39053 w 292893"/>
                <a:gd name="connsiteY5" fmla="*/ 402241 h 402240"/>
                <a:gd name="connsiteX6" fmla="*/ 0 w 292893"/>
                <a:gd name="connsiteY6" fmla="*/ 363188 h 402240"/>
                <a:gd name="connsiteX7" fmla="*/ 0 w 292893"/>
                <a:gd name="connsiteY7" fmla="*/ 39052 h 402240"/>
                <a:gd name="connsiteX8" fmla="*/ 39053 w 292893"/>
                <a:gd name="connsiteY8" fmla="*/ 0 h 40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402240">
                  <a:moveTo>
                    <a:pt x="39053" y="0"/>
                  </a:moveTo>
                  <a:lnTo>
                    <a:pt x="253841" y="0"/>
                  </a:lnTo>
                  <a:cubicBezTo>
                    <a:pt x="275368" y="0"/>
                    <a:pt x="292894" y="17526"/>
                    <a:pt x="292894" y="39052"/>
                  </a:cubicBezTo>
                  <a:lnTo>
                    <a:pt x="292894" y="363188"/>
                  </a:lnTo>
                  <a:cubicBezTo>
                    <a:pt x="292894" y="384715"/>
                    <a:pt x="275368" y="402241"/>
                    <a:pt x="253841" y="402241"/>
                  </a:cubicBezTo>
                  <a:lnTo>
                    <a:pt x="39053" y="402241"/>
                  </a:lnTo>
                  <a:cubicBezTo>
                    <a:pt x="17526" y="402241"/>
                    <a:pt x="0" y="384715"/>
                    <a:pt x="0" y="363188"/>
                  </a:cubicBezTo>
                  <a:lnTo>
                    <a:pt x="0" y="39052"/>
                  </a:lnTo>
                  <a:cubicBezTo>
                    <a:pt x="0" y="17526"/>
                    <a:pt x="17526" y="0"/>
                    <a:pt x="39053"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6" name="Figura a mano libera: forma 125">
              <a:extLst>
                <a:ext uri="{FF2B5EF4-FFF2-40B4-BE49-F238E27FC236}">
                  <a16:creationId xmlns:a16="http://schemas.microsoft.com/office/drawing/2014/main" id="{8AFD200E-2805-FDE7-A62B-B6B691361E84}"/>
                </a:ext>
              </a:extLst>
            </p:cNvPr>
            <p:cNvSpPr/>
            <p:nvPr/>
          </p:nvSpPr>
          <p:spPr>
            <a:xfrm>
              <a:off x="3136164" y="3145396"/>
              <a:ext cx="292798" cy="681132"/>
            </a:xfrm>
            <a:custGeom>
              <a:avLst/>
              <a:gdLst>
                <a:gd name="connsiteX0" fmla="*/ 38957 w 292798"/>
                <a:gd name="connsiteY0" fmla="*/ 0 h 681132"/>
                <a:gd name="connsiteX1" fmla="*/ 253746 w 292798"/>
                <a:gd name="connsiteY1" fmla="*/ 0 h 681132"/>
                <a:gd name="connsiteX2" fmla="*/ 292798 w 292798"/>
                <a:gd name="connsiteY2" fmla="*/ 39052 h 681132"/>
                <a:gd name="connsiteX3" fmla="*/ 292798 w 292798"/>
                <a:gd name="connsiteY3" fmla="*/ 642080 h 681132"/>
                <a:gd name="connsiteX4" fmla="*/ 253746 w 292798"/>
                <a:gd name="connsiteY4" fmla="*/ 681133 h 681132"/>
                <a:gd name="connsiteX5" fmla="*/ 39052 w 292798"/>
                <a:gd name="connsiteY5" fmla="*/ 681133 h 681132"/>
                <a:gd name="connsiteX6" fmla="*/ 0 w 292798"/>
                <a:gd name="connsiteY6" fmla="*/ 642080 h 681132"/>
                <a:gd name="connsiteX7" fmla="*/ 0 w 292798"/>
                <a:gd name="connsiteY7" fmla="*/ 39052 h 681132"/>
                <a:gd name="connsiteX8" fmla="*/ 39052 w 292798"/>
                <a:gd name="connsiteY8" fmla="*/ 0 h 6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98" h="681132">
                  <a:moveTo>
                    <a:pt x="38957" y="0"/>
                  </a:moveTo>
                  <a:lnTo>
                    <a:pt x="253746" y="0"/>
                  </a:lnTo>
                  <a:cubicBezTo>
                    <a:pt x="275272" y="0"/>
                    <a:pt x="292798" y="17526"/>
                    <a:pt x="292798" y="39052"/>
                  </a:cubicBezTo>
                  <a:lnTo>
                    <a:pt x="292798" y="642080"/>
                  </a:lnTo>
                  <a:cubicBezTo>
                    <a:pt x="292798" y="663607"/>
                    <a:pt x="275272" y="681133"/>
                    <a:pt x="253746" y="681133"/>
                  </a:cubicBezTo>
                  <a:lnTo>
                    <a:pt x="39052" y="681133"/>
                  </a:lnTo>
                  <a:cubicBezTo>
                    <a:pt x="17526" y="681133"/>
                    <a:pt x="0" y="663607"/>
                    <a:pt x="0" y="642080"/>
                  </a:cubicBezTo>
                  <a:lnTo>
                    <a:pt x="0" y="39052"/>
                  </a:lnTo>
                  <a:cubicBezTo>
                    <a:pt x="0" y="17526"/>
                    <a:pt x="17526" y="0"/>
                    <a:pt x="39052"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7" name="Figura a mano libera: forma 126">
              <a:extLst>
                <a:ext uri="{FF2B5EF4-FFF2-40B4-BE49-F238E27FC236}">
                  <a16:creationId xmlns:a16="http://schemas.microsoft.com/office/drawing/2014/main" id="{2859E412-AEF0-E0A1-10B3-FAA1FBFE36DB}"/>
                </a:ext>
              </a:extLst>
            </p:cNvPr>
            <p:cNvSpPr/>
            <p:nvPr/>
          </p:nvSpPr>
          <p:spPr>
            <a:xfrm>
              <a:off x="3649656" y="3424288"/>
              <a:ext cx="292893" cy="402240"/>
            </a:xfrm>
            <a:custGeom>
              <a:avLst/>
              <a:gdLst>
                <a:gd name="connsiteX0" fmla="*/ 39053 w 292893"/>
                <a:gd name="connsiteY0" fmla="*/ 0 h 402240"/>
                <a:gd name="connsiteX1" fmla="*/ 253841 w 292893"/>
                <a:gd name="connsiteY1" fmla="*/ 0 h 402240"/>
                <a:gd name="connsiteX2" fmla="*/ 292894 w 292893"/>
                <a:gd name="connsiteY2" fmla="*/ 39052 h 402240"/>
                <a:gd name="connsiteX3" fmla="*/ 292894 w 292893"/>
                <a:gd name="connsiteY3" fmla="*/ 363188 h 402240"/>
                <a:gd name="connsiteX4" fmla="*/ 253841 w 292893"/>
                <a:gd name="connsiteY4" fmla="*/ 402241 h 402240"/>
                <a:gd name="connsiteX5" fmla="*/ 39053 w 292893"/>
                <a:gd name="connsiteY5" fmla="*/ 402241 h 402240"/>
                <a:gd name="connsiteX6" fmla="*/ 0 w 292893"/>
                <a:gd name="connsiteY6" fmla="*/ 363188 h 402240"/>
                <a:gd name="connsiteX7" fmla="*/ 0 w 292893"/>
                <a:gd name="connsiteY7" fmla="*/ 39052 h 402240"/>
                <a:gd name="connsiteX8" fmla="*/ 39053 w 292893"/>
                <a:gd name="connsiteY8" fmla="*/ 0 h 40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402240">
                  <a:moveTo>
                    <a:pt x="39053" y="0"/>
                  </a:moveTo>
                  <a:lnTo>
                    <a:pt x="253841" y="0"/>
                  </a:lnTo>
                  <a:cubicBezTo>
                    <a:pt x="275368" y="0"/>
                    <a:pt x="292894" y="17526"/>
                    <a:pt x="292894" y="39052"/>
                  </a:cubicBezTo>
                  <a:lnTo>
                    <a:pt x="292894" y="363188"/>
                  </a:lnTo>
                  <a:cubicBezTo>
                    <a:pt x="292894" y="384715"/>
                    <a:pt x="275368" y="402241"/>
                    <a:pt x="253841" y="402241"/>
                  </a:cubicBezTo>
                  <a:lnTo>
                    <a:pt x="39053" y="402241"/>
                  </a:lnTo>
                  <a:cubicBezTo>
                    <a:pt x="17526" y="402241"/>
                    <a:pt x="0" y="384715"/>
                    <a:pt x="0" y="363188"/>
                  </a:cubicBezTo>
                  <a:lnTo>
                    <a:pt x="0" y="39052"/>
                  </a:lnTo>
                  <a:cubicBezTo>
                    <a:pt x="0" y="17526"/>
                    <a:pt x="17526" y="0"/>
                    <a:pt x="39053"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8" name="Figura a mano libera: forma 127">
              <a:extLst>
                <a:ext uri="{FF2B5EF4-FFF2-40B4-BE49-F238E27FC236}">
                  <a16:creationId xmlns:a16="http://schemas.microsoft.com/office/drawing/2014/main" id="{059EE313-2594-088B-C13B-61C49CAB9FD3}"/>
                </a:ext>
              </a:extLst>
            </p:cNvPr>
            <p:cNvSpPr/>
            <p:nvPr/>
          </p:nvSpPr>
          <p:spPr>
            <a:xfrm>
              <a:off x="4163244" y="3145396"/>
              <a:ext cx="292893" cy="681132"/>
            </a:xfrm>
            <a:custGeom>
              <a:avLst/>
              <a:gdLst>
                <a:gd name="connsiteX0" fmla="*/ 39148 w 292893"/>
                <a:gd name="connsiteY0" fmla="*/ 0 h 681132"/>
                <a:gd name="connsiteX1" fmla="*/ 253841 w 292893"/>
                <a:gd name="connsiteY1" fmla="*/ 0 h 681132"/>
                <a:gd name="connsiteX2" fmla="*/ 292894 w 292893"/>
                <a:gd name="connsiteY2" fmla="*/ 39052 h 681132"/>
                <a:gd name="connsiteX3" fmla="*/ 292894 w 292893"/>
                <a:gd name="connsiteY3" fmla="*/ 642080 h 681132"/>
                <a:gd name="connsiteX4" fmla="*/ 253841 w 292893"/>
                <a:gd name="connsiteY4" fmla="*/ 681133 h 681132"/>
                <a:gd name="connsiteX5" fmla="*/ 39052 w 292893"/>
                <a:gd name="connsiteY5" fmla="*/ 681133 h 681132"/>
                <a:gd name="connsiteX6" fmla="*/ 0 w 292893"/>
                <a:gd name="connsiteY6" fmla="*/ 642080 h 681132"/>
                <a:gd name="connsiteX7" fmla="*/ 0 w 292893"/>
                <a:gd name="connsiteY7" fmla="*/ 39052 h 681132"/>
                <a:gd name="connsiteX8" fmla="*/ 39052 w 292893"/>
                <a:gd name="connsiteY8" fmla="*/ 0 h 6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681132">
                  <a:moveTo>
                    <a:pt x="39148" y="0"/>
                  </a:moveTo>
                  <a:lnTo>
                    <a:pt x="253841" y="0"/>
                  </a:lnTo>
                  <a:cubicBezTo>
                    <a:pt x="275368" y="0"/>
                    <a:pt x="292894" y="17526"/>
                    <a:pt x="292894" y="39052"/>
                  </a:cubicBezTo>
                  <a:lnTo>
                    <a:pt x="292894" y="642080"/>
                  </a:lnTo>
                  <a:cubicBezTo>
                    <a:pt x="292894" y="663607"/>
                    <a:pt x="275368" y="681133"/>
                    <a:pt x="253841" y="681133"/>
                  </a:cubicBezTo>
                  <a:lnTo>
                    <a:pt x="39052" y="681133"/>
                  </a:lnTo>
                  <a:cubicBezTo>
                    <a:pt x="17526" y="681133"/>
                    <a:pt x="0" y="663607"/>
                    <a:pt x="0" y="642080"/>
                  </a:cubicBezTo>
                  <a:lnTo>
                    <a:pt x="0" y="39052"/>
                  </a:lnTo>
                  <a:cubicBezTo>
                    <a:pt x="0" y="17526"/>
                    <a:pt x="17526" y="0"/>
                    <a:pt x="39052"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9" name="Figura a mano libera: forma 128">
              <a:extLst>
                <a:ext uri="{FF2B5EF4-FFF2-40B4-BE49-F238E27FC236}">
                  <a16:creationId xmlns:a16="http://schemas.microsoft.com/office/drawing/2014/main" id="{C3706FA9-89EF-8C27-3F5E-67005FC580FB}"/>
                </a:ext>
              </a:extLst>
            </p:cNvPr>
            <p:cNvSpPr/>
            <p:nvPr/>
          </p:nvSpPr>
          <p:spPr>
            <a:xfrm>
              <a:off x="2601525" y="2596756"/>
              <a:ext cx="1875758" cy="664749"/>
            </a:xfrm>
            <a:custGeom>
              <a:avLst/>
              <a:gdLst>
                <a:gd name="connsiteX0" fmla="*/ 167354 w 1875758"/>
                <a:gd name="connsiteY0" fmla="*/ 664750 h 664749"/>
                <a:gd name="connsiteX1" fmla="*/ 334709 w 1875758"/>
                <a:gd name="connsiteY1" fmla="*/ 497396 h 664749"/>
                <a:gd name="connsiteX2" fmla="*/ 329946 w 1875758"/>
                <a:gd name="connsiteY2" fmla="*/ 459200 h 664749"/>
                <a:gd name="connsiteX3" fmla="*/ 579025 w 1875758"/>
                <a:gd name="connsiteY3" fmla="*/ 299180 h 664749"/>
                <a:gd name="connsiteX4" fmla="*/ 681038 w 1875758"/>
                <a:gd name="connsiteY4" fmla="*/ 334709 h 664749"/>
                <a:gd name="connsiteX5" fmla="*/ 783050 w 1875758"/>
                <a:gd name="connsiteY5" fmla="*/ 299180 h 664749"/>
                <a:gd name="connsiteX6" fmla="*/ 1032129 w 1875758"/>
                <a:gd name="connsiteY6" fmla="*/ 459200 h 664749"/>
                <a:gd name="connsiteX7" fmla="*/ 1027367 w 1875758"/>
                <a:gd name="connsiteY7" fmla="*/ 497396 h 664749"/>
                <a:gd name="connsiteX8" fmla="*/ 1194721 w 1875758"/>
                <a:gd name="connsiteY8" fmla="*/ 664750 h 664749"/>
                <a:gd name="connsiteX9" fmla="*/ 1362075 w 1875758"/>
                <a:gd name="connsiteY9" fmla="*/ 497396 h 664749"/>
                <a:gd name="connsiteX10" fmla="*/ 1357313 w 1875758"/>
                <a:gd name="connsiteY10" fmla="*/ 459200 h 664749"/>
                <a:gd name="connsiteX11" fmla="*/ 1606391 w 1875758"/>
                <a:gd name="connsiteY11" fmla="*/ 299180 h 664749"/>
                <a:gd name="connsiteX12" fmla="*/ 1708404 w 1875758"/>
                <a:gd name="connsiteY12" fmla="*/ 334709 h 664749"/>
                <a:gd name="connsiteX13" fmla="*/ 1875758 w 1875758"/>
                <a:gd name="connsiteY13" fmla="*/ 167354 h 664749"/>
                <a:gd name="connsiteX14" fmla="*/ 1708404 w 1875758"/>
                <a:gd name="connsiteY14" fmla="*/ 0 h 664749"/>
                <a:gd name="connsiteX15" fmla="*/ 1541050 w 1875758"/>
                <a:gd name="connsiteY15" fmla="*/ 167354 h 664749"/>
                <a:gd name="connsiteX16" fmla="*/ 1545812 w 1875758"/>
                <a:gd name="connsiteY16" fmla="*/ 205550 h 664749"/>
                <a:gd name="connsiteX17" fmla="*/ 1296734 w 1875758"/>
                <a:gd name="connsiteY17" fmla="*/ 365570 h 664749"/>
                <a:gd name="connsiteX18" fmla="*/ 1194721 w 1875758"/>
                <a:gd name="connsiteY18" fmla="*/ 330041 h 664749"/>
                <a:gd name="connsiteX19" fmla="*/ 1092708 w 1875758"/>
                <a:gd name="connsiteY19" fmla="*/ 365570 h 664749"/>
                <a:gd name="connsiteX20" fmla="*/ 843629 w 1875758"/>
                <a:gd name="connsiteY20" fmla="*/ 205550 h 664749"/>
                <a:gd name="connsiteX21" fmla="*/ 848392 w 1875758"/>
                <a:gd name="connsiteY21" fmla="*/ 167354 h 664749"/>
                <a:gd name="connsiteX22" fmla="*/ 681038 w 1875758"/>
                <a:gd name="connsiteY22" fmla="*/ 0 h 664749"/>
                <a:gd name="connsiteX23" fmla="*/ 513683 w 1875758"/>
                <a:gd name="connsiteY23" fmla="*/ 167354 h 664749"/>
                <a:gd name="connsiteX24" fmla="*/ 518446 w 1875758"/>
                <a:gd name="connsiteY24" fmla="*/ 205550 h 664749"/>
                <a:gd name="connsiteX25" fmla="*/ 269367 w 1875758"/>
                <a:gd name="connsiteY25" fmla="*/ 365570 h 664749"/>
                <a:gd name="connsiteX26" fmla="*/ 167354 w 1875758"/>
                <a:gd name="connsiteY26" fmla="*/ 330041 h 664749"/>
                <a:gd name="connsiteX27" fmla="*/ 0 w 1875758"/>
                <a:gd name="connsiteY27" fmla="*/ 497396 h 664749"/>
                <a:gd name="connsiteX28" fmla="*/ 167354 w 1875758"/>
                <a:gd name="connsiteY28" fmla="*/ 664750 h 66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75758" h="664749">
                  <a:moveTo>
                    <a:pt x="167354" y="664750"/>
                  </a:moveTo>
                  <a:cubicBezTo>
                    <a:pt x="259747" y="664750"/>
                    <a:pt x="334709" y="589883"/>
                    <a:pt x="334709" y="497396"/>
                  </a:cubicBezTo>
                  <a:cubicBezTo>
                    <a:pt x="334709" y="484251"/>
                    <a:pt x="332804" y="471583"/>
                    <a:pt x="329946" y="459200"/>
                  </a:cubicBezTo>
                  <a:lnTo>
                    <a:pt x="579025" y="299180"/>
                  </a:lnTo>
                  <a:cubicBezTo>
                    <a:pt x="607314" y="321088"/>
                    <a:pt x="642461" y="334709"/>
                    <a:pt x="681038" y="334709"/>
                  </a:cubicBezTo>
                  <a:cubicBezTo>
                    <a:pt x="719614" y="334709"/>
                    <a:pt x="754666" y="321088"/>
                    <a:pt x="783050" y="299180"/>
                  </a:cubicBezTo>
                  <a:lnTo>
                    <a:pt x="1032129" y="459200"/>
                  </a:lnTo>
                  <a:cubicBezTo>
                    <a:pt x="1029272" y="471488"/>
                    <a:pt x="1027367" y="484156"/>
                    <a:pt x="1027367" y="497396"/>
                  </a:cubicBezTo>
                  <a:cubicBezTo>
                    <a:pt x="1027367" y="589883"/>
                    <a:pt x="1102328" y="664750"/>
                    <a:pt x="1194721" y="664750"/>
                  </a:cubicBezTo>
                  <a:cubicBezTo>
                    <a:pt x="1287113" y="664750"/>
                    <a:pt x="1362075" y="589883"/>
                    <a:pt x="1362075" y="497396"/>
                  </a:cubicBezTo>
                  <a:cubicBezTo>
                    <a:pt x="1362075" y="484251"/>
                    <a:pt x="1360170" y="471583"/>
                    <a:pt x="1357313" y="459200"/>
                  </a:cubicBezTo>
                  <a:lnTo>
                    <a:pt x="1606391" y="299180"/>
                  </a:lnTo>
                  <a:cubicBezTo>
                    <a:pt x="1634681" y="321088"/>
                    <a:pt x="1669828" y="334709"/>
                    <a:pt x="1708404" y="334709"/>
                  </a:cubicBezTo>
                  <a:cubicBezTo>
                    <a:pt x="1800797" y="334709"/>
                    <a:pt x="1875758" y="259747"/>
                    <a:pt x="1875758" y="167354"/>
                  </a:cubicBezTo>
                  <a:cubicBezTo>
                    <a:pt x="1875758" y="74962"/>
                    <a:pt x="1800892" y="0"/>
                    <a:pt x="1708404" y="0"/>
                  </a:cubicBezTo>
                  <a:cubicBezTo>
                    <a:pt x="1615916" y="0"/>
                    <a:pt x="1541050" y="74962"/>
                    <a:pt x="1541050" y="167354"/>
                  </a:cubicBezTo>
                  <a:cubicBezTo>
                    <a:pt x="1541050" y="180594"/>
                    <a:pt x="1542955" y="193262"/>
                    <a:pt x="1545812" y="205550"/>
                  </a:cubicBezTo>
                  <a:lnTo>
                    <a:pt x="1296734" y="365570"/>
                  </a:lnTo>
                  <a:cubicBezTo>
                    <a:pt x="1268444" y="343662"/>
                    <a:pt x="1233297" y="330041"/>
                    <a:pt x="1194721" y="330041"/>
                  </a:cubicBezTo>
                  <a:cubicBezTo>
                    <a:pt x="1156145" y="330041"/>
                    <a:pt x="1121093" y="343662"/>
                    <a:pt x="1092708" y="365570"/>
                  </a:cubicBezTo>
                  <a:lnTo>
                    <a:pt x="843629" y="205550"/>
                  </a:lnTo>
                  <a:cubicBezTo>
                    <a:pt x="846487" y="193262"/>
                    <a:pt x="848392" y="180594"/>
                    <a:pt x="848392" y="167354"/>
                  </a:cubicBezTo>
                  <a:cubicBezTo>
                    <a:pt x="848392" y="74962"/>
                    <a:pt x="773430" y="0"/>
                    <a:pt x="681038" y="0"/>
                  </a:cubicBezTo>
                  <a:cubicBezTo>
                    <a:pt x="588645" y="0"/>
                    <a:pt x="513683" y="74962"/>
                    <a:pt x="513683" y="167354"/>
                  </a:cubicBezTo>
                  <a:cubicBezTo>
                    <a:pt x="513683" y="180594"/>
                    <a:pt x="515588" y="193262"/>
                    <a:pt x="518446" y="205550"/>
                  </a:cubicBezTo>
                  <a:lnTo>
                    <a:pt x="269367" y="365570"/>
                  </a:lnTo>
                  <a:cubicBezTo>
                    <a:pt x="241078" y="343662"/>
                    <a:pt x="205931" y="330041"/>
                    <a:pt x="167354" y="330041"/>
                  </a:cubicBezTo>
                  <a:cubicBezTo>
                    <a:pt x="74962" y="330041"/>
                    <a:pt x="0" y="405003"/>
                    <a:pt x="0" y="497396"/>
                  </a:cubicBezTo>
                  <a:cubicBezTo>
                    <a:pt x="0" y="589788"/>
                    <a:pt x="74962" y="664750"/>
                    <a:pt x="167354" y="66475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grpSp>
        <p:nvGrpSpPr>
          <p:cNvPr id="130" name="Elemento grafico 102">
            <a:extLst>
              <a:ext uri="{FF2B5EF4-FFF2-40B4-BE49-F238E27FC236}">
                <a16:creationId xmlns:a16="http://schemas.microsoft.com/office/drawing/2014/main" id="{AF9EE822-F98C-A22B-91FE-B8E30B527813}"/>
              </a:ext>
            </a:extLst>
          </p:cNvPr>
          <p:cNvGrpSpPr/>
          <p:nvPr/>
        </p:nvGrpSpPr>
        <p:grpSpPr>
          <a:xfrm>
            <a:off x="8464850" y="5713715"/>
            <a:ext cx="316159" cy="296255"/>
            <a:chOff x="8397201" y="6334231"/>
            <a:chExt cx="316159" cy="296255"/>
          </a:xfrm>
          <a:solidFill>
            <a:srgbClr val="F00980"/>
          </a:solidFill>
        </p:grpSpPr>
        <p:sp>
          <p:nvSpPr>
            <p:cNvPr id="131" name="Figura a mano libera: forma 130">
              <a:extLst>
                <a:ext uri="{FF2B5EF4-FFF2-40B4-BE49-F238E27FC236}">
                  <a16:creationId xmlns:a16="http://schemas.microsoft.com/office/drawing/2014/main" id="{D66BC6BA-A818-797D-22A1-E42CEAF95579}"/>
                </a:ext>
              </a:extLst>
            </p:cNvPr>
            <p:cNvSpPr/>
            <p:nvPr/>
          </p:nvSpPr>
          <p:spPr>
            <a:xfrm>
              <a:off x="8397201" y="6567378"/>
              <a:ext cx="316159" cy="63108"/>
            </a:xfrm>
            <a:custGeom>
              <a:avLst/>
              <a:gdLst>
                <a:gd name="connsiteX0" fmla="*/ 305513 w 316159"/>
                <a:gd name="connsiteY0" fmla="*/ 19133 h 63108"/>
                <a:gd name="connsiteX1" fmla="*/ 94508 w 316159"/>
                <a:gd name="connsiteY1" fmla="*/ 19133 h 63108"/>
                <a:gd name="connsiteX2" fmla="*/ 94508 w 316159"/>
                <a:gd name="connsiteY2" fmla="*/ 12807 h 63108"/>
                <a:gd name="connsiteX3" fmla="*/ 81702 w 316159"/>
                <a:gd name="connsiteY3" fmla="*/ 0 h 63108"/>
                <a:gd name="connsiteX4" fmla="*/ 78024 w 316159"/>
                <a:gd name="connsiteY4" fmla="*/ 0 h 63108"/>
                <a:gd name="connsiteX5" fmla="*/ 65217 w 316159"/>
                <a:gd name="connsiteY5" fmla="*/ 12807 h 63108"/>
                <a:gd name="connsiteX6" fmla="*/ 65217 w 316159"/>
                <a:gd name="connsiteY6" fmla="*/ 19133 h 63108"/>
                <a:gd name="connsiteX7" fmla="*/ 10647 w 316159"/>
                <a:gd name="connsiteY7" fmla="*/ 19133 h 63108"/>
                <a:gd name="connsiteX8" fmla="*/ 0 w 316159"/>
                <a:gd name="connsiteY8" fmla="*/ 29754 h 63108"/>
                <a:gd name="connsiteX9" fmla="*/ 0 w 316159"/>
                <a:gd name="connsiteY9" fmla="*/ 33354 h 63108"/>
                <a:gd name="connsiteX10" fmla="*/ 10647 w 316159"/>
                <a:gd name="connsiteY10" fmla="*/ 43975 h 63108"/>
                <a:gd name="connsiteX11" fmla="*/ 65217 w 316159"/>
                <a:gd name="connsiteY11" fmla="*/ 43975 h 63108"/>
                <a:gd name="connsiteX12" fmla="*/ 65217 w 316159"/>
                <a:gd name="connsiteY12" fmla="*/ 50302 h 63108"/>
                <a:gd name="connsiteX13" fmla="*/ 78024 w 316159"/>
                <a:gd name="connsiteY13" fmla="*/ 63108 h 63108"/>
                <a:gd name="connsiteX14" fmla="*/ 81702 w 316159"/>
                <a:gd name="connsiteY14" fmla="*/ 63108 h 63108"/>
                <a:gd name="connsiteX15" fmla="*/ 94508 w 316159"/>
                <a:gd name="connsiteY15" fmla="*/ 50302 h 63108"/>
                <a:gd name="connsiteX16" fmla="*/ 94508 w 316159"/>
                <a:gd name="connsiteY16" fmla="*/ 43975 h 63108"/>
                <a:gd name="connsiteX17" fmla="*/ 305513 w 316159"/>
                <a:gd name="connsiteY17" fmla="*/ 43975 h 63108"/>
                <a:gd name="connsiteX18" fmla="*/ 316160 w 316159"/>
                <a:gd name="connsiteY18" fmla="*/ 33354 h 63108"/>
                <a:gd name="connsiteX19" fmla="*/ 316160 w 316159"/>
                <a:gd name="connsiteY19" fmla="*/ 29754 h 63108"/>
                <a:gd name="connsiteX20" fmla="*/ 305513 w 316159"/>
                <a:gd name="connsiteY20" fmla="*/ 19133 h 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6159" h="63108">
                  <a:moveTo>
                    <a:pt x="305513" y="19133"/>
                  </a:moveTo>
                  <a:lnTo>
                    <a:pt x="94508" y="19133"/>
                  </a:lnTo>
                  <a:lnTo>
                    <a:pt x="94508" y="12807"/>
                  </a:lnTo>
                  <a:cubicBezTo>
                    <a:pt x="94508" y="5735"/>
                    <a:pt x="88774" y="0"/>
                    <a:pt x="81702" y="0"/>
                  </a:cubicBezTo>
                  <a:lnTo>
                    <a:pt x="78024" y="0"/>
                  </a:lnTo>
                  <a:cubicBezTo>
                    <a:pt x="70952" y="0"/>
                    <a:pt x="65217" y="5735"/>
                    <a:pt x="65217" y="12807"/>
                  </a:cubicBezTo>
                  <a:lnTo>
                    <a:pt x="65217" y="19133"/>
                  </a:lnTo>
                  <a:lnTo>
                    <a:pt x="10647" y="19133"/>
                  </a:lnTo>
                  <a:cubicBezTo>
                    <a:pt x="4783" y="19133"/>
                    <a:pt x="0" y="23891"/>
                    <a:pt x="0" y="29754"/>
                  </a:cubicBezTo>
                  <a:lnTo>
                    <a:pt x="0" y="33354"/>
                  </a:lnTo>
                  <a:cubicBezTo>
                    <a:pt x="0" y="39218"/>
                    <a:pt x="4758" y="43975"/>
                    <a:pt x="10647" y="43975"/>
                  </a:cubicBezTo>
                  <a:lnTo>
                    <a:pt x="65217" y="43975"/>
                  </a:lnTo>
                  <a:lnTo>
                    <a:pt x="65217" y="50302"/>
                  </a:lnTo>
                  <a:cubicBezTo>
                    <a:pt x="65217" y="57374"/>
                    <a:pt x="70952" y="63108"/>
                    <a:pt x="78024" y="63108"/>
                  </a:cubicBezTo>
                  <a:lnTo>
                    <a:pt x="81702" y="63108"/>
                  </a:lnTo>
                  <a:cubicBezTo>
                    <a:pt x="88774" y="63108"/>
                    <a:pt x="94508" y="57374"/>
                    <a:pt x="94508" y="50302"/>
                  </a:cubicBezTo>
                  <a:lnTo>
                    <a:pt x="94508" y="43975"/>
                  </a:lnTo>
                  <a:lnTo>
                    <a:pt x="305513" y="43975"/>
                  </a:lnTo>
                  <a:cubicBezTo>
                    <a:pt x="311376" y="43975"/>
                    <a:pt x="316160" y="39218"/>
                    <a:pt x="316160" y="33354"/>
                  </a:cubicBezTo>
                  <a:lnTo>
                    <a:pt x="316160" y="29754"/>
                  </a:lnTo>
                  <a:cubicBezTo>
                    <a:pt x="316160" y="23891"/>
                    <a:pt x="311402" y="19133"/>
                    <a:pt x="305513" y="19133"/>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2" name="Figura a mano libera: forma 131">
              <a:extLst>
                <a:ext uri="{FF2B5EF4-FFF2-40B4-BE49-F238E27FC236}">
                  <a16:creationId xmlns:a16="http://schemas.microsoft.com/office/drawing/2014/main" id="{1180ECB5-2B51-5BBA-8126-797F37A5EB68}"/>
                </a:ext>
              </a:extLst>
            </p:cNvPr>
            <p:cNvSpPr/>
            <p:nvPr/>
          </p:nvSpPr>
          <p:spPr>
            <a:xfrm>
              <a:off x="8397201" y="6334231"/>
              <a:ext cx="316159" cy="210464"/>
            </a:xfrm>
            <a:custGeom>
              <a:avLst/>
              <a:gdLst>
                <a:gd name="connsiteX0" fmla="*/ 273599 w 316159"/>
                <a:gd name="connsiteY0" fmla="*/ 0 h 210464"/>
                <a:gd name="connsiteX1" fmla="*/ 42561 w 316159"/>
                <a:gd name="connsiteY1" fmla="*/ 0 h 210464"/>
                <a:gd name="connsiteX2" fmla="*/ 0 w 316159"/>
                <a:gd name="connsiteY2" fmla="*/ 42561 h 210464"/>
                <a:gd name="connsiteX3" fmla="*/ 0 w 316159"/>
                <a:gd name="connsiteY3" fmla="*/ 167929 h 210464"/>
                <a:gd name="connsiteX4" fmla="*/ 42561 w 316159"/>
                <a:gd name="connsiteY4" fmla="*/ 210464 h 210464"/>
                <a:gd name="connsiteX5" fmla="*/ 273599 w 316159"/>
                <a:gd name="connsiteY5" fmla="*/ 210464 h 210464"/>
                <a:gd name="connsiteX6" fmla="*/ 316160 w 316159"/>
                <a:gd name="connsiteY6" fmla="*/ 167929 h 210464"/>
                <a:gd name="connsiteX7" fmla="*/ 316160 w 316159"/>
                <a:gd name="connsiteY7" fmla="*/ 42561 h 210464"/>
                <a:gd name="connsiteX8" fmla="*/ 273599 w 316159"/>
                <a:gd name="connsiteY8" fmla="*/ 0 h 210464"/>
                <a:gd name="connsiteX9" fmla="*/ 203161 w 316159"/>
                <a:gd name="connsiteY9" fmla="*/ 118168 h 210464"/>
                <a:gd name="connsiteX10" fmla="*/ 140181 w 316159"/>
                <a:gd name="connsiteY10" fmla="*/ 157540 h 210464"/>
                <a:gd name="connsiteX11" fmla="*/ 116830 w 316159"/>
                <a:gd name="connsiteY11" fmla="*/ 144604 h 210464"/>
                <a:gd name="connsiteX12" fmla="*/ 116830 w 316159"/>
                <a:gd name="connsiteY12" fmla="*/ 65886 h 210464"/>
                <a:gd name="connsiteX13" fmla="*/ 140181 w 316159"/>
                <a:gd name="connsiteY13" fmla="*/ 52950 h 210464"/>
                <a:gd name="connsiteX14" fmla="*/ 203161 w 316159"/>
                <a:gd name="connsiteY14" fmla="*/ 92322 h 210464"/>
                <a:gd name="connsiteX15" fmla="*/ 203161 w 316159"/>
                <a:gd name="connsiteY15" fmla="*/ 118219 h 21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159" h="210464">
                  <a:moveTo>
                    <a:pt x="273599" y="0"/>
                  </a:moveTo>
                  <a:lnTo>
                    <a:pt x="42561" y="0"/>
                  </a:lnTo>
                  <a:cubicBezTo>
                    <a:pt x="19056" y="0"/>
                    <a:pt x="0" y="19056"/>
                    <a:pt x="0" y="42561"/>
                  </a:cubicBezTo>
                  <a:lnTo>
                    <a:pt x="0" y="167929"/>
                  </a:lnTo>
                  <a:cubicBezTo>
                    <a:pt x="0" y="191434"/>
                    <a:pt x="19056" y="210464"/>
                    <a:pt x="42561" y="210464"/>
                  </a:cubicBezTo>
                  <a:lnTo>
                    <a:pt x="273599" y="210464"/>
                  </a:lnTo>
                  <a:cubicBezTo>
                    <a:pt x="297104" y="210464"/>
                    <a:pt x="316160" y="191408"/>
                    <a:pt x="316160" y="167929"/>
                  </a:cubicBezTo>
                  <a:lnTo>
                    <a:pt x="316160" y="42561"/>
                  </a:lnTo>
                  <a:cubicBezTo>
                    <a:pt x="316160" y="19056"/>
                    <a:pt x="297104" y="0"/>
                    <a:pt x="273599" y="0"/>
                  </a:cubicBezTo>
                  <a:close/>
                  <a:moveTo>
                    <a:pt x="203161" y="118168"/>
                  </a:moveTo>
                  <a:lnTo>
                    <a:pt x="140181" y="157540"/>
                  </a:lnTo>
                  <a:cubicBezTo>
                    <a:pt x="130023" y="163892"/>
                    <a:pt x="116830" y="156588"/>
                    <a:pt x="116830" y="144604"/>
                  </a:cubicBezTo>
                  <a:lnTo>
                    <a:pt x="116830" y="65886"/>
                  </a:lnTo>
                  <a:cubicBezTo>
                    <a:pt x="116830" y="53902"/>
                    <a:pt x="130023" y="46598"/>
                    <a:pt x="140181" y="52950"/>
                  </a:cubicBezTo>
                  <a:lnTo>
                    <a:pt x="203161" y="92322"/>
                  </a:lnTo>
                  <a:cubicBezTo>
                    <a:pt x="212728" y="98314"/>
                    <a:pt x="212728" y="112227"/>
                    <a:pt x="203161" y="118219"/>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sp>
        <p:nvSpPr>
          <p:cNvPr id="133" name="Figura a mano libera: forma 132">
            <a:extLst>
              <a:ext uri="{FF2B5EF4-FFF2-40B4-BE49-F238E27FC236}">
                <a16:creationId xmlns:a16="http://schemas.microsoft.com/office/drawing/2014/main" id="{420E0653-63B1-E998-8623-F0E05FC1F1AB}"/>
              </a:ext>
            </a:extLst>
          </p:cNvPr>
          <p:cNvSpPr/>
          <p:nvPr/>
        </p:nvSpPr>
        <p:spPr>
          <a:xfrm>
            <a:off x="2792843" y="5704845"/>
            <a:ext cx="211208" cy="270948"/>
          </a:xfrm>
          <a:custGeom>
            <a:avLst/>
            <a:gdLst>
              <a:gd name="connsiteX0" fmla="*/ 211209 w 211208"/>
              <a:gd name="connsiteY0" fmla="*/ 64011 h 270948"/>
              <a:gd name="connsiteX1" fmla="*/ 155934 w 211208"/>
              <a:gd name="connsiteY1" fmla="*/ 64011 h 270948"/>
              <a:gd name="connsiteX2" fmla="*/ 147133 w 211208"/>
              <a:gd name="connsiteY2" fmla="*/ 55210 h 270948"/>
              <a:gd name="connsiteX3" fmla="*/ 147133 w 211208"/>
              <a:gd name="connsiteY3" fmla="*/ 0 h 270948"/>
              <a:gd name="connsiteX4" fmla="*/ 16323 w 211208"/>
              <a:gd name="connsiteY4" fmla="*/ 0 h 270948"/>
              <a:gd name="connsiteX5" fmla="*/ 0 w 211208"/>
              <a:gd name="connsiteY5" fmla="*/ 16323 h 270948"/>
              <a:gd name="connsiteX6" fmla="*/ 0 w 211208"/>
              <a:gd name="connsiteY6" fmla="*/ 254625 h 270948"/>
              <a:gd name="connsiteX7" fmla="*/ 16323 w 211208"/>
              <a:gd name="connsiteY7" fmla="*/ 270948 h 270948"/>
              <a:gd name="connsiteX8" fmla="*/ 136351 w 211208"/>
              <a:gd name="connsiteY8" fmla="*/ 270948 h 270948"/>
              <a:gd name="connsiteX9" fmla="*/ 137836 w 211208"/>
              <a:gd name="connsiteY9" fmla="*/ 262276 h 270948"/>
              <a:gd name="connsiteX10" fmla="*/ 142377 w 211208"/>
              <a:gd name="connsiteY10" fmla="*/ 251774 h 270948"/>
              <a:gd name="connsiteX11" fmla="*/ 211198 w 211208"/>
              <a:gd name="connsiteY11" fmla="*/ 161960 h 270948"/>
              <a:gd name="connsiteX12" fmla="*/ 211198 w 211208"/>
              <a:gd name="connsiteY12" fmla="*/ 64011 h 270948"/>
              <a:gd name="connsiteX13" fmla="*/ 45924 w 211208"/>
              <a:gd name="connsiteY13" fmla="*/ 46397 h 270948"/>
              <a:gd name="connsiteX14" fmla="*/ 105599 w 211208"/>
              <a:gd name="connsiteY14" fmla="*/ 46397 h 270948"/>
              <a:gd name="connsiteX15" fmla="*/ 114401 w 211208"/>
              <a:gd name="connsiteY15" fmla="*/ 55210 h 270948"/>
              <a:gd name="connsiteX16" fmla="*/ 105599 w 211208"/>
              <a:gd name="connsiteY16" fmla="*/ 64011 h 270948"/>
              <a:gd name="connsiteX17" fmla="*/ 45924 w 211208"/>
              <a:gd name="connsiteY17" fmla="*/ 64011 h 270948"/>
              <a:gd name="connsiteX18" fmla="*/ 37122 w 211208"/>
              <a:gd name="connsiteY18" fmla="*/ 55210 h 270948"/>
              <a:gd name="connsiteX19" fmla="*/ 45924 w 211208"/>
              <a:gd name="connsiteY19" fmla="*/ 46397 h 270948"/>
              <a:gd name="connsiteX20" fmla="*/ 124031 w 211208"/>
              <a:gd name="connsiteY20" fmla="*/ 224616 h 270948"/>
              <a:gd name="connsiteX21" fmla="*/ 45924 w 211208"/>
              <a:gd name="connsiteY21" fmla="*/ 224616 h 270948"/>
              <a:gd name="connsiteX22" fmla="*/ 37122 w 211208"/>
              <a:gd name="connsiteY22" fmla="*/ 215814 h 270948"/>
              <a:gd name="connsiteX23" fmla="*/ 45924 w 211208"/>
              <a:gd name="connsiteY23" fmla="*/ 207002 h 270948"/>
              <a:gd name="connsiteX24" fmla="*/ 124020 w 211208"/>
              <a:gd name="connsiteY24" fmla="*/ 207002 h 270948"/>
              <a:gd name="connsiteX25" fmla="*/ 132822 w 211208"/>
              <a:gd name="connsiteY25" fmla="*/ 215814 h 270948"/>
              <a:gd name="connsiteX26" fmla="*/ 124020 w 211208"/>
              <a:gd name="connsiteY26" fmla="*/ 224616 h 270948"/>
              <a:gd name="connsiteX27" fmla="*/ 165285 w 211208"/>
              <a:gd name="connsiteY27" fmla="*/ 171042 h 270948"/>
              <a:gd name="connsiteX28" fmla="*/ 45924 w 211208"/>
              <a:gd name="connsiteY28" fmla="*/ 171042 h 270948"/>
              <a:gd name="connsiteX29" fmla="*/ 37122 w 211208"/>
              <a:gd name="connsiteY29" fmla="*/ 162240 h 270948"/>
              <a:gd name="connsiteX30" fmla="*/ 45924 w 211208"/>
              <a:gd name="connsiteY30" fmla="*/ 153438 h 270948"/>
              <a:gd name="connsiteX31" fmla="*/ 165274 w 211208"/>
              <a:gd name="connsiteY31" fmla="*/ 153438 h 270948"/>
              <a:gd name="connsiteX32" fmla="*/ 174076 w 211208"/>
              <a:gd name="connsiteY32" fmla="*/ 162240 h 270948"/>
              <a:gd name="connsiteX33" fmla="*/ 165274 w 211208"/>
              <a:gd name="connsiteY33" fmla="*/ 171042 h 270948"/>
              <a:gd name="connsiteX34" fmla="*/ 165285 w 211208"/>
              <a:gd name="connsiteY34" fmla="*/ 117521 h 270948"/>
              <a:gd name="connsiteX35" fmla="*/ 45924 w 211208"/>
              <a:gd name="connsiteY35" fmla="*/ 117521 h 270948"/>
              <a:gd name="connsiteX36" fmla="*/ 37122 w 211208"/>
              <a:gd name="connsiteY36" fmla="*/ 108719 h 270948"/>
              <a:gd name="connsiteX37" fmla="*/ 45924 w 211208"/>
              <a:gd name="connsiteY37" fmla="*/ 99907 h 270948"/>
              <a:gd name="connsiteX38" fmla="*/ 165274 w 211208"/>
              <a:gd name="connsiteY38" fmla="*/ 99907 h 270948"/>
              <a:gd name="connsiteX39" fmla="*/ 174076 w 211208"/>
              <a:gd name="connsiteY39" fmla="*/ 108719 h 270948"/>
              <a:gd name="connsiteX40" fmla="*/ 165274 w 211208"/>
              <a:gd name="connsiteY40" fmla="*/ 117521 h 27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1208" h="270948">
                <a:moveTo>
                  <a:pt x="211209" y="64011"/>
                </a:moveTo>
                <a:lnTo>
                  <a:pt x="155934" y="64011"/>
                </a:lnTo>
                <a:cubicBezTo>
                  <a:pt x="151060" y="64011"/>
                  <a:pt x="147133" y="60084"/>
                  <a:pt x="147133" y="55210"/>
                </a:cubicBezTo>
                <a:lnTo>
                  <a:pt x="147133" y="0"/>
                </a:lnTo>
                <a:lnTo>
                  <a:pt x="16323" y="0"/>
                </a:lnTo>
                <a:cubicBezTo>
                  <a:pt x="7317" y="0"/>
                  <a:pt x="0" y="7317"/>
                  <a:pt x="0" y="16323"/>
                </a:cubicBezTo>
                <a:lnTo>
                  <a:pt x="0" y="254625"/>
                </a:lnTo>
                <a:cubicBezTo>
                  <a:pt x="0" y="263632"/>
                  <a:pt x="7317" y="270948"/>
                  <a:pt x="16323" y="270948"/>
                </a:cubicBezTo>
                <a:lnTo>
                  <a:pt x="136351" y="270948"/>
                </a:lnTo>
                <a:lnTo>
                  <a:pt x="137836" y="262276"/>
                </a:lnTo>
                <a:cubicBezTo>
                  <a:pt x="138449" y="258478"/>
                  <a:pt x="139999" y="254894"/>
                  <a:pt x="142377" y="251774"/>
                </a:cubicBezTo>
                <a:lnTo>
                  <a:pt x="211198" y="161960"/>
                </a:lnTo>
                <a:lnTo>
                  <a:pt x="211198" y="64011"/>
                </a:lnTo>
                <a:close/>
                <a:moveTo>
                  <a:pt x="45924" y="46397"/>
                </a:moveTo>
                <a:lnTo>
                  <a:pt x="105599" y="46397"/>
                </a:lnTo>
                <a:cubicBezTo>
                  <a:pt x="110409" y="46397"/>
                  <a:pt x="114401" y="50325"/>
                  <a:pt x="114401" y="55210"/>
                </a:cubicBezTo>
                <a:cubicBezTo>
                  <a:pt x="114401" y="60095"/>
                  <a:pt x="110409" y="64011"/>
                  <a:pt x="105599" y="64011"/>
                </a:cubicBezTo>
                <a:lnTo>
                  <a:pt x="45924" y="64011"/>
                </a:lnTo>
                <a:cubicBezTo>
                  <a:pt x="41050" y="64011"/>
                  <a:pt x="37122" y="60084"/>
                  <a:pt x="37122" y="55210"/>
                </a:cubicBezTo>
                <a:cubicBezTo>
                  <a:pt x="37122" y="50335"/>
                  <a:pt x="41050" y="46397"/>
                  <a:pt x="45924" y="46397"/>
                </a:cubicBezTo>
                <a:close/>
                <a:moveTo>
                  <a:pt x="124031" y="224616"/>
                </a:moveTo>
                <a:lnTo>
                  <a:pt x="45924" y="224616"/>
                </a:lnTo>
                <a:cubicBezTo>
                  <a:pt x="41050" y="224616"/>
                  <a:pt x="37122" y="220624"/>
                  <a:pt x="37122" y="215814"/>
                </a:cubicBezTo>
                <a:cubicBezTo>
                  <a:pt x="37122" y="211004"/>
                  <a:pt x="41050" y="207002"/>
                  <a:pt x="45924" y="207002"/>
                </a:cubicBezTo>
                <a:lnTo>
                  <a:pt x="124020" y="207002"/>
                </a:lnTo>
                <a:cubicBezTo>
                  <a:pt x="128894" y="207002"/>
                  <a:pt x="132822" y="210864"/>
                  <a:pt x="132822" y="215814"/>
                </a:cubicBezTo>
                <a:cubicBezTo>
                  <a:pt x="132822" y="220764"/>
                  <a:pt x="128894" y="224616"/>
                  <a:pt x="124020" y="224616"/>
                </a:cubicBezTo>
                <a:close/>
                <a:moveTo>
                  <a:pt x="165285" y="171042"/>
                </a:moveTo>
                <a:lnTo>
                  <a:pt x="45924" y="171042"/>
                </a:lnTo>
                <a:cubicBezTo>
                  <a:pt x="41050" y="171042"/>
                  <a:pt x="37122" y="167114"/>
                  <a:pt x="37122" y="162240"/>
                </a:cubicBezTo>
                <a:cubicBezTo>
                  <a:pt x="37122" y="157366"/>
                  <a:pt x="41050" y="153438"/>
                  <a:pt x="45924" y="153438"/>
                </a:cubicBezTo>
                <a:lnTo>
                  <a:pt x="165274" y="153438"/>
                </a:lnTo>
                <a:cubicBezTo>
                  <a:pt x="170084" y="153438"/>
                  <a:pt x="174076" y="157366"/>
                  <a:pt x="174076" y="162240"/>
                </a:cubicBezTo>
                <a:cubicBezTo>
                  <a:pt x="174076" y="167114"/>
                  <a:pt x="170084" y="171042"/>
                  <a:pt x="165274" y="171042"/>
                </a:cubicBezTo>
                <a:close/>
                <a:moveTo>
                  <a:pt x="165285" y="117521"/>
                </a:moveTo>
                <a:lnTo>
                  <a:pt x="45924" y="117521"/>
                </a:lnTo>
                <a:cubicBezTo>
                  <a:pt x="41050" y="117521"/>
                  <a:pt x="37122" y="113594"/>
                  <a:pt x="37122" y="108719"/>
                </a:cubicBezTo>
                <a:cubicBezTo>
                  <a:pt x="37122" y="103845"/>
                  <a:pt x="41050" y="99907"/>
                  <a:pt x="45924" y="99907"/>
                </a:cubicBezTo>
                <a:lnTo>
                  <a:pt x="165274" y="99907"/>
                </a:lnTo>
                <a:cubicBezTo>
                  <a:pt x="170084" y="99907"/>
                  <a:pt x="174076" y="103910"/>
                  <a:pt x="174076" y="108719"/>
                </a:cubicBezTo>
                <a:cubicBezTo>
                  <a:pt x="174076" y="113529"/>
                  <a:pt x="170084" y="117521"/>
                  <a:pt x="165274" y="117521"/>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4" name="Figura a mano libera: forma 133">
            <a:extLst>
              <a:ext uri="{FF2B5EF4-FFF2-40B4-BE49-F238E27FC236}">
                <a16:creationId xmlns:a16="http://schemas.microsoft.com/office/drawing/2014/main" id="{AD696584-F442-BE39-1812-D8F99BCC369C}"/>
              </a:ext>
            </a:extLst>
          </p:cNvPr>
          <p:cNvSpPr/>
          <p:nvPr/>
        </p:nvSpPr>
        <p:spPr>
          <a:xfrm>
            <a:off x="2957643" y="5709923"/>
            <a:ext cx="41253" cy="41318"/>
          </a:xfrm>
          <a:custGeom>
            <a:avLst/>
            <a:gdLst>
              <a:gd name="connsiteX0" fmla="*/ 0 w 41253"/>
              <a:gd name="connsiteY0" fmla="*/ 0 h 41318"/>
              <a:gd name="connsiteX1" fmla="*/ 0 w 41253"/>
              <a:gd name="connsiteY1" fmla="*/ 41319 h 41318"/>
              <a:gd name="connsiteX2" fmla="*/ 41254 w 41253"/>
              <a:gd name="connsiteY2" fmla="*/ 41319 h 41318"/>
              <a:gd name="connsiteX3" fmla="*/ 0 w 41253"/>
              <a:gd name="connsiteY3" fmla="*/ 0 h 41318"/>
            </a:gdLst>
            <a:ahLst/>
            <a:cxnLst>
              <a:cxn ang="0">
                <a:pos x="connsiteX0" y="connsiteY0"/>
              </a:cxn>
              <a:cxn ang="0">
                <a:pos x="connsiteX1" y="connsiteY1"/>
              </a:cxn>
              <a:cxn ang="0">
                <a:pos x="connsiteX2" y="connsiteY2"/>
              </a:cxn>
              <a:cxn ang="0">
                <a:pos x="connsiteX3" y="connsiteY3"/>
              </a:cxn>
            </a:cxnLst>
            <a:rect l="l" t="t" r="r" b="b"/>
            <a:pathLst>
              <a:path w="41253" h="41318">
                <a:moveTo>
                  <a:pt x="0" y="0"/>
                </a:moveTo>
                <a:lnTo>
                  <a:pt x="0" y="41319"/>
                </a:lnTo>
                <a:lnTo>
                  <a:pt x="41254" y="41319"/>
                </a:lnTo>
                <a:lnTo>
                  <a:pt x="0" y="0"/>
                </a:ln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5" name="Figura a mano libera: forma 134">
            <a:extLst>
              <a:ext uri="{FF2B5EF4-FFF2-40B4-BE49-F238E27FC236}">
                <a16:creationId xmlns:a16="http://schemas.microsoft.com/office/drawing/2014/main" id="{8165BD23-3A89-1191-6F1A-4ADEC3F7E83E}"/>
              </a:ext>
            </a:extLst>
          </p:cNvPr>
          <p:cNvSpPr/>
          <p:nvPr/>
        </p:nvSpPr>
        <p:spPr>
          <a:xfrm>
            <a:off x="2941020" y="5963376"/>
            <a:ext cx="52217" cy="55145"/>
          </a:xfrm>
          <a:custGeom>
            <a:avLst/>
            <a:gdLst>
              <a:gd name="connsiteX0" fmla="*/ 8187 w 52217"/>
              <a:gd name="connsiteY0" fmla="*/ 3949 h 55145"/>
              <a:gd name="connsiteX1" fmla="*/ 7004 w 52217"/>
              <a:gd name="connsiteY1" fmla="*/ 6671 h 55145"/>
              <a:gd name="connsiteX2" fmla="*/ 85 w 52217"/>
              <a:gd name="connsiteY2" fmla="*/ 48001 h 55145"/>
              <a:gd name="connsiteX3" fmla="*/ 2388 w 52217"/>
              <a:gd name="connsiteY3" fmla="*/ 53875 h 55145"/>
              <a:gd name="connsiteX4" fmla="*/ 6132 w 52217"/>
              <a:gd name="connsiteY4" fmla="*/ 55145 h 55145"/>
              <a:gd name="connsiteX5" fmla="*/ 8650 w 52217"/>
              <a:gd name="connsiteY5" fmla="*/ 54607 h 55145"/>
              <a:gd name="connsiteX6" fmla="*/ 46859 w 52217"/>
              <a:gd name="connsiteY6" fmla="*/ 37413 h 55145"/>
              <a:gd name="connsiteX7" fmla="*/ 49215 w 52217"/>
              <a:gd name="connsiteY7" fmla="*/ 35551 h 55145"/>
              <a:gd name="connsiteX8" fmla="*/ 52217 w 52217"/>
              <a:gd name="connsiteY8" fmla="*/ 31635 h 55145"/>
              <a:gd name="connsiteX9" fmla="*/ 11200 w 52217"/>
              <a:gd name="connsiteY9" fmla="*/ 0 h 55145"/>
              <a:gd name="connsiteX10" fmla="*/ 8177 w 52217"/>
              <a:gd name="connsiteY10" fmla="*/ 3949 h 5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17" h="55145">
                <a:moveTo>
                  <a:pt x="8187" y="3949"/>
                </a:moveTo>
                <a:cubicBezTo>
                  <a:pt x="7574" y="4745"/>
                  <a:pt x="7176" y="5681"/>
                  <a:pt x="7004" y="6671"/>
                </a:cubicBezTo>
                <a:lnTo>
                  <a:pt x="85" y="48001"/>
                </a:lnTo>
                <a:cubicBezTo>
                  <a:pt x="-292" y="50228"/>
                  <a:pt x="602" y="52487"/>
                  <a:pt x="2388" y="53875"/>
                </a:cubicBezTo>
                <a:cubicBezTo>
                  <a:pt x="3485" y="54715"/>
                  <a:pt x="4798" y="55145"/>
                  <a:pt x="6132" y="55145"/>
                </a:cubicBezTo>
                <a:cubicBezTo>
                  <a:pt x="6982" y="55145"/>
                  <a:pt x="7843" y="54962"/>
                  <a:pt x="8650" y="54607"/>
                </a:cubicBezTo>
                <a:lnTo>
                  <a:pt x="46859" y="37413"/>
                </a:lnTo>
                <a:cubicBezTo>
                  <a:pt x="47784" y="36993"/>
                  <a:pt x="48602" y="36347"/>
                  <a:pt x="49215" y="35551"/>
                </a:cubicBezTo>
                <a:lnTo>
                  <a:pt x="52217" y="31635"/>
                </a:lnTo>
                <a:lnTo>
                  <a:pt x="11200" y="0"/>
                </a:lnTo>
                <a:lnTo>
                  <a:pt x="8177" y="3949"/>
                </a:ln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6" name="Figura a mano libera: forma 135">
            <a:extLst>
              <a:ext uri="{FF2B5EF4-FFF2-40B4-BE49-F238E27FC236}">
                <a16:creationId xmlns:a16="http://schemas.microsoft.com/office/drawing/2014/main" id="{019E0F26-07C4-05C3-CD35-8BB49BA4CC2D}"/>
              </a:ext>
            </a:extLst>
          </p:cNvPr>
          <p:cNvSpPr/>
          <p:nvPr/>
        </p:nvSpPr>
        <p:spPr>
          <a:xfrm>
            <a:off x="2962926" y="5843933"/>
            <a:ext cx="120315" cy="137099"/>
          </a:xfrm>
          <a:custGeom>
            <a:avLst/>
            <a:gdLst>
              <a:gd name="connsiteX0" fmla="*/ 113949 w 120315"/>
              <a:gd name="connsiteY0" fmla="*/ 15017 h 137099"/>
              <a:gd name="connsiteX1" fmla="*/ 98917 w 120315"/>
              <a:gd name="connsiteY1" fmla="*/ 3417 h 137099"/>
              <a:gd name="connsiteX2" fmla="*/ 86769 w 120315"/>
              <a:gd name="connsiteY2" fmla="*/ 146 h 137099"/>
              <a:gd name="connsiteX3" fmla="*/ 75869 w 120315"/>
              <a:gd name="connsiteY3" fmla="*/ 6430 h 137099"/>
              <a:gd name="connsiteX4" fmla="*/ 0 w 120315"/>
              <a:gd name="connsiteY4" fmla="*/ 105465 h 137099"/>
              <a:gd name="connsiteX5" fmla="*/ 41017 w 120315"/>
              <a:gd name="connsiteY5" fmla="*/ 137100 h 137099"/>
              <a:gd name="connsiteX6" fmla="*/ 116940 w 120315"/>
              <a:gd name="connsiteY6" fmla="*/ 37979 h 137099"/>
              <a:gd name="connsiteX7" fmla="*/ 113938 w 120315"/>
              <a:gd name="connsiteY7" fmla="*/ 15006 h 1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15" h="137099">
                <a:moveTo>
                  <a:pt x="113949" y="15017"/>
                </a:moveTo>
                <a:lnTo>
                  <a:pt x="98917" y="3417"/>
                </a:lnTo>
                <a:cubicBezTo>
                  <a:pt x="95431" y="727"/>
                  <a:pt x="91105" y="-435"/>
                  <a:pt x="86769" y="146"/>
                </a:cubicBezTo>
                <a:cubicBezTo>
                  <a:pt x="82411" y="717"/>
                  <a:pt x="78548" y="2955"/>
                  <a:pt x="75869" y="6430"/>
                </a:cubicBezTo>
                <a:lnTo>
                  <a:pt x="0" y="105465"/>
                </a:lnTo>
                <a:lnTo>
                  <a:pt x="41017" y="137100"/>
                </a:lnTo>
                <a:lnTo>
                  <a:pt x="116940" y="37979"/>
                </a:lnTo>
                <a:cubicBezTo>
                  <a:pt x="122428" y="30812"/>
                  <a:pt x="121083" y="20515"/>
                  <a:pt x="113938" y="150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7" name="Figura a mano libera: forma 136">
            <a:extLst>
              <a:ext uri="{FF2B5EF4-FFF2-40B4-BE49-F238E27FC236}">
                <a16:creationId xmlns:a16="http://schemas.microsoft.com/office/drawing/2014/main" id="{26FCDE97-25EB-231A-91A4-0FB3EFB65667}"/>
              </a:ext>
            </a:extLst>
          </p:cNvPr>
          <p:cNvSpPr/>
          <p:nvPr/>
        </p:nvSpPr>
        <p:spPr>
          <a:xfrm flipH="1">
            <a:off x="4728026" y="5731038"/>
            <a:ext cx="337785" cy="287680"/>
          </a:xfrm>
          <a:custGeom>
            <a:avLst/>
            <a:gdLst>
              <a:gd name="connsiteX0" fmla="*/ 320650 w 337785"/>
              <a:gd name="connsiteY0" fmla="*/ 0 h 287680"/>
              <a:gd name="connsiteX1" fmla="*/ 17146 w 337785"/>
              <a:gd name="connsiteY1" fmla="*/ 0 h 287680"/>
              <a:gd name="connsiteX2" fmla="*/ 0 w 337785"/>
              <a:gd name="connsiteY2" fmla="*/ 17146 h 287680"/>
              <a:gd name="connsiteX3" fmla="*/ 0 w 337785"/>
              <a:gd name="connsiteY3" fmla="*/ 217373 h 287680"/>
              <a:gd name="connsiteX4" fmla="*/ 17146 w 337785"/>
              <a:gd name="connsiteY4" fmla="*/ 234519 h 287680"/>
              <a:gd name="connsiteX5" fmla="*/ 139891 w 337785"/>
              <a:gd name="connsiteY5" fmla="*/ 234519 h 287680"/>
              <a:gd name="connsiteX6" fmla="*/ 135938 w 337785"/>
              <a:gd name="connsiteY6" fmla="*/ 260377 h 287680"/>
              <a:gd name="connsiteX7" fmla="*/ 128908 w 337785"/>
              <a:gd name="connsiteY7" fmla="*/ 266415 h 287680"/>
              <a:gd name="connsiteX8" fmla="*/ 113559 w 337785"/>
              <a:gd name="connsiteY8" fmla="*/ 266415 h 287680"/>
              <a:gd name="connsiteX9" fmla="*/ 106446 w 337785"/>
              <a:gd name="connsiteY9" fmla="*/ 273528 h 287680"/>
              <a:gd name="connsiteX10" fmla="*/ 106446 w 337785"/>
              <a:gd name="connsiteY10" fmla="*/ 280568 h 287680"/>
              <a:gd name="connsiteX11" fmla="*/ 113559 w 337785"/>
              <a:gd name="connsiteY11" fmla="*/ 287680 h 287680"/>
              <a:gd name="connsiteX12" fmla="*/ 224247 w 337785"/>
              <a:gd name="connsiteY12" fmla="*/ 287680 h 287680"/>
              <a:gd name="connsiteX13" fmla="*/ 231360 w 337785"/>
              <a:gd name="connsiteY13" fmla="*/ 280568 h 287680"/>
              <a:gd name="connsiteX14" fmla="*/ 231360 w 337785"/>
              <a:gd name="connsiteY14" fmla="*/ 273528 h 287680"/>
              <a:gd name="connsiteX15" fmla="*/ 224247 w 337785"/>
              <a:gd name="connsiteY15" fmla="*/ 266415 h 287680"/>
              <a:gd name="connsiteX16" fmla="*/ 208888 w 337785"/>
              <a:gd name="connsiteY16" fmla="*/ 266415 h 287680"/>
              <a:gd name="connsiteX17" fmla="*/ 201858 w 337785"/>
              <a:gd name="connsiteY17" fmla="*/ 260377 h 287680"/>
              <a:gd name="connsiteX18" fmla="*/ 197904 w 337785"/>
              <a:gd name="connsiteY18" fmla="*/ 234519 h 287680"/>
              <a:gd name="connsiteX19" fmla="*/ 320640 w 337785"/>
              <a:gd name="connsiteY19" fmla="*/ 234519 h 287680"/>
              <a:gd name="connsiteX20" fmla="*/ 337785 w 337785"/>
              <a:gd name="connsiteY20" fmla="*/ 217373 h 287680"/>
              <a:gd name="connsiteX21" fmla="*/ 337785 w 337785"/>
              <a:gd name="connsiteY21" fmla="*/ 17146 h 287680"/>
              <a:gd name="connsiteX22" fmla="*/ 320640 w 337785"/>
              <a:gd name="connsiteY22" fmla="*/ 0 h 287680"/>
              <a:gd name="connsiteX23" fmla="*/ 168898 w 337785"/>
              <a:gd name="connsiteY23" fmla="*/ 222875 h 287680"/>
              <a:gd name="connsiteX24" fmla="*/ 159009 w 337785"/>
              <a:gd name="connsiteY24" fmla="*/ 212986 h 287680"/>
              <a:gd name="connsiteX25" fmla="*/ 168898 w 337785"/>
              <a:gd name="connsiteY25" fmla="*/ 203097 h 287680"/>
              <a:gd name="connsiteX26" fmla="*/ 178787 w 337785"/>
              <a:gd name="connsiteY26" fmla="*/ 212986 h 287680"/>
              <a:gd name="connsiteX27" fmla="*/ 168898 w 337785"/>
              <a:gd name="connsiteY27" fmla="*/ 222875 h 287680"/>
              <a:gd name="connsiteX28" fmla="*/ 307881 w 337785"/>
              <a:gd name="connsiteY28" fmla="*/ 191546 h 287680"/>
              <a:gd name="connsiteX29" fmla="*/ 29915 w 337785"/>
              <a:gd name="connsiteY29" fmla="*/ 191546 h 287680"/>
              <a:gd name="connsiteX30" fmla="*/ 23917 w 337785"/>
              <a:gd name="connsiteY30" fmla="*/ 185548 h 287680"/>
              <a:gd name="connsiteX31" fmla="*/ 23917 w 337785"/>
              <a:gd name="connsiteY31" fmla="*/ 29915 h 287680"/>
              <a:gd name="connsiteX32" fmla="*/ 29915 w 337785"/>
              <a:gd name="connsiteY32" fmla="*/ 23917 h 287680"/>
              <a:gd name="connsiteX33" fmla="*/ 307881 w 337785"/>
              <a:gd name="connsiteY33" fmla="*/ 23917 h 287680"/>
              <a:gd name="connsiteX34" fmla="*/ 313878 w 337785"/>
              <a:gd name="connsiteY34" fmla="*/ 29915 h 287680"/>
              <a:gd name="connsiteX35" fmla="*/ 313878 w 337785"/>
              <a:gd name="connsiteY35" fmla="*/ 185548 h 287680"/>
              <a:gd name="connsiteX36" fmla="*/ 307881 w 337785"/>
              <a:gd name="connsiteY36" fmla="*/ 191546 h 2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7785" h="287680">
                <a:moveTo>
                  <a:pt x="320650" y="0"/>
                </a:moveTo>
                <a:lnTo>
                  <a:pt x="17146" y="0"/>
                </a:lnTo>
                <a:cubicBezTo>
                  <a:pt x="7721" y="0"/>
                  <a:pt x="0" y="7721"/>
                  <a:pt x="0" y="17146"/>
                </a:cubicBezTo>
                <a:lnTo>
                  <a:pt x="0" y="217373"/>
                </a:lnTo>
                <a:cubicBezTo>
                  <a:pt x="0" y="226808"/>
                  <a:pt x="7721" y="234519"/>
                  <a:pt x="17146" y="234519"/>
                </a:cubicBezTo>
                <a:lnTo>
                  <a:pt x="139891" y="234519"/>
                </a:lnTo>
                <a:lnTo>
                  <a:pt x="135938" y="260377"/>
                </a:lnTo>
                <a:cubicBezTo>
                  <a:pt x="135411" y="263845"/>
                  <a:pt x="132418" y="266415"/>
                  <a:pt x="128908" y="266415"/>
                </a:cubicBezTo>
                <a:lnTo>
                  <a:pt x="113559" y="266415"/>
                </a:lnTo>
                <a:cubicBezTo>
                  <a:pt x="109636" y="266415"/>
                  <a:pt x="106446" y="269595"/>
                  <a:pt x="106446" y="273528"/>
                </a:cubicBezTo>
                <a:lnTo>
                  <a:pt x="106446" y="280568"/>
                </a:lnTo>
                <a:cubicBezTo>
                  <a:pt x="106446" y="284490"/>
                  <a:pt x="109626" y="287680"/>
                  <a:pt x="113559" y="287680"/>
                </a:cubicBezTo>
                <a:lnTo>
                  <a:pt x="224247" y="287680"/>
                </a:lnTo>
                <a:cubicBezTo>
                  <a:pt x="228170" y="287680"/>
                  <a:pt x="231360" y="284501"/>
                  <a:pt x="231360" y="280568"/>
                </a:cubicBezTo>
                <a:lnTo>
                  <a:pt x="231360" y="273528"/>
                </a:lnTo>
                <a:cubicBezTo>
                  <a:pt x="231360" y="269605"/>
                  <a:pt x="228180" y="266415"/>
                  <a:pt x="224247" y="266415"/>
                </a:cubicBezTo>
                <a:lnTo>
                  <a:pt x="208888" y="266415"/>
                </a:lnTo>
                <a:cubicBezTo>
                  <a:pt x="205378" y="266415"/>
                  <a:pt x="202384" y="263856"/>
                  <a:pt x="201858" y="260377"/>
                </a:cubicBezTo>
                <a:lnTo>
                  <a:pt x="197904" y="234519"/>
                </a:lnTo>
                <a:lnTo>
                  <a:pt x="320640" y="234519"/>
                </a:lnTo>
                <a:cubicBezTo>
                  <a:pt x="330074" y="234519"/>
                  <a:pt x="337785" y="226797"/>
                  <a:pt x="337785" y="217373"/>
                </a:cubicBezTo>
                <a:lnTo>
                  <a:pt x="337785" y="17146"/>
                </a:lnTo>
                <a:cubicBezTo>
                  <a:pt x="337785" y="7711"/>
                  <a:pt x="330064" y="0"/>
                  <a:pt x="320640" y="0"/>
                </a:cubicBezTo>
                <a:close/>
                <a:moveTo>
                  <a:pt x="168898" y="222875"/>
                </a:moveTo>
                <a:cubicBezTo>
                  <a:pt x="163437" y="222875"/>
                  <a:pt x="159009" y="218446"/>
                  <a:pt x="159009" y="212986"/>
                </a:cubicBezTo>
                <a:cubicBezTo>
                  <a:pt x="159009" y="207525"/>
                  <a:pt x="163437" y="203097"/>
                  <a:pt x="168898" y="203097"/>
                </a:cubicBezTo>
                <a:cubicBezTo>
                  <a:pt x="174359" y="203097"/>
                  <a:pt x="178787" y="207525"/>
                  <a:pt x="178787" y="212986"/>
                </a:cubicBezTo>
                <a:cubicBezTo>
                  <a:pt x="178787" y="218446"/>
                  <a:pt x="174359" y="222875"/>
                  <a:pt x="168898" y="222875"/>
                </a:cubicBezTo>
                <a:close/>
                <a:moveTo>
                  <a:pt x="307881" y="191546"/>
                </a:moveTo>
                <a:lnTo>
                  <a:pt x="29915" y="191546"/>
                </a:lnTo>
                <a:cubicBezTo>
                  <a:pt x="26601" y="191546"/>
                  <a:pt x="23917" y="188862"/>
                  <a:pt x="23917" y="185548"/>
                </a:cubicBezTo>
                <a:lnTo>
                  <a:pt x="23917" y="29915"/>
                </a:lnTo>
                <a:cubicBezTo>
                  <a:pt x="23917" y="26601"/>
                  <a:pt x="26601" y="23917"/>
                  <a:pt x="29915" y="23917"/>
                </a:cubicBezTo>
                <a:lnTo>
                  <a:pt x="307881" y="23917"/>
                </a:lnTo>
                <a:cubicBezTo>
                  <a:pt x="311194" y="23917"/>
                  <a:pt x="313878" y="26601"/>
                  <a:pt x="313878" y="29915"/>
                </a:cubicBezTo>
                <a:lnTo>
                  <a:pt x="313878" y="185548"/>
                </a:lnTo>
                <a:cubicBezTo>
                  <a:pt x="313878" y="188862"/>
                  <a:pt x="311194" y="191546"/>
                  <a:pt x="307881" y="19154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nvGrpSpPr>
          <p:cNvPr id="138" name="Elemento grafico 110">
            <a:extLst>
              <a:ext uri="{FF2B5EF4-FFF2-40B4-BE49-F238E27FC236}">
                <a16:creationId xmlns:a16="http://schemas.microsoft.com/office/drawing/2014/main" id="{F3E5418E-5221-DA91-5336-CD0D8820BFFC}"/>
              </a:ext>
            </a:extLst>
          </p:cNvPr>
          <p:cNvGrpSpPr/>
          <p:nvPr/>
        </p:nvGrpSpPr>
        <p:grpSpPr>
          <a:xfrm flipH="1">
            <a:off x="4778256" y="5780565"/>
            <a:ext cx="241816" cy="116407"/>
            <a:chOff x="4628875" y="5998068"/>
            <a:chExt cx="241816" cy="116407"/>
          </a:xfrm>
          <a:solidFill>
            <a:srgbClr val="F00980"/>
          </a:solidFill>
        </p:grpSpPr>
        <p:sp>
          <p:nvSpPr>
            <p:cNvPr id="139" name="Figura a mano libera: forma 138">
              <a:extLst>
                <a:ext uri="{FF2B5EF4-FFF2-40B4-BE49-F238E27FC236}">
                  <a16:creationId xmlns:a16="http://schemas.microsoft.com/office/drawing/2014/main" id="{C3EA270D-4AB8-029D-5FB1-6BC3E01B8F90}"/>
                </a:ext>
              </a:extLst>
            </p:cNvPr>
            <p:cNvSpPr/>
            <p:nvPr/>
          </p:nvSpPr>
          <p:spPr>
            <a:xfrm>
              <a:off x="4750784" y="5998068"/>
              <a:ext cx="53883" cy="49610"/>
            </a:xfrm>
            <a:custGeom>
              <a:avLst/>
              <a:gdLst>
                <a:gd name="connsiteX0" fmla="*/ 9910 w 53883"/>
                <a:gd name="connsiteY0" fmla="*/ 49610 h 49610"/>
                <a:gd name="connsiteX1" fmla="*/ 43974 w 53883"/>
                <a:gd name="connsiteY1" fmla="*/ 49610 h 49610"/>
                <a:gd name="connsiteX2" fmla="*/ 53884 w 53883"/>
                <a:gd name="connsiteY2" fmla="*/ 39701 h 49610"/>
                <a:gd name="connsiteX3" fmla="*/ 53884 w 53883"/>
                <a:gd name="connsiteY3" fmla="*/ 9910 h 49610"/>
                <a:gd name="connsiteX4" fmla="*/ 43974 w 53883"/>
                <a:gd name="connsiteY4" fmla="*/ 0 h 49610"/>
                <a:gd name="connsiteX5" fmla="*/ 9910 w 53883"/>
                <a:gd name="connsiteY5" fmla="*/ 0 h 49610"/>
                <a:gd name="connsiteX6" fmla="*/ 0 w 53883"/>
                <a:gd name="connsiteY6" fmla="*/ 9910 h 49610"/>
                <a:gd name="connsiteX7" fmla="*/ 0 w 53883"/>
                <a:gd name="connsiteY7" fmla="*/ 39701 h 49610"/>
                <a:gd name="connsiteX8" fmla="*/ 9910 w 53883"/>
                <a:gd name="connsiteY8" fmla="*/ 49610 h 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83" h="49610">
                  <a:moveTo>
                    <a:pt x="9910" y="49610"/>
                  </a:moveTo>
                  <a:lnTo>
                    <a:pt x="43974" y="49610"/>
                  </a:lnTo>
                  <a:cubicBezTo>
                    <a:pt x="49435" y="49610"/>
                    <a:pt x="53884" y="45161"/>
                    <a:pt x="53884" y="39701"/>
                  </a:cubicBezTo>
                  <a:lnTo>
                    <a:pt x="53884" y="9910"/>
                  </a:lnTo>
                  <a:cubicBezTo>
                    <a:pt x="53884" y="4449"/>
                    <a:pt x="49435" y="0"/>
                    <a:pt x="43974" y="0"/>
                  </a:cubicBezTo>
                  <a:lnTo>
                    <a:pt x="9910" y="0"/>
                  </a:lnTo>
                  <a:cubicBezTo>
                    <a:pt x="4449" y="0"/>
                    <a:pt x="0" y="4439"/>
                    <a:pt x="0" y="9910"/>
                  </a:cubicBezTo>
                  <a:lnTo>
                    <a:pt x="0" y="39701"/>
                  </a:lnTo>
                  <a:cubicBezTo>
                    <a:pt x="0" y="45161"/>
                    <a:pt x="4439" y="49610"/>
                    <a:pt x="9910" y="49610"/>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0" name="Figura a mano libera: forma 139">
              <a:extLst>
                <a:ext uri="{FF2B5EF4-FFF2-40B4-BE49-F238E27FC236}">
                  <a16:creationId xmlns:a16="http://schemas.microsoft.com/office/drawing/2014/main" id="{0F6FE000-7AA0-37F0-1A7C-E193672FE755}"/>
                </a:ext>
              </a:extLst>
            </p:cNvPr>
            <p:cNvSpPr/>
            <p:nvPr/>
          </p:nvSpPr>
          <p:spPr>
            <a:xfrm>
              <a:off x="4822516" y="5998079"/>
              <a:ext cx="48175" cy="16206"/>
            </a:xfrm>
            <a:custGeom>
              <a:avLst/>
              <a:gdLst>
                <a:gd name="connsiteX0" fmla="*/ 8103 w 48175"/>
                <a:gd name="connsiteY0" fmla="*/ 16206 h 16206"/>
                <a:gd name="connsiteX1" fmla="*/ 40072 w 48175"/>
                <a:gd name="connsiteY1" fmla="*/ 16206 h 16206"/>
                <a:gd name="connsiteX2" fmla="*/ 48175 w 48175"/>
                <a:gd name="connsiteY2" fmla="*/ 8103 h 16206"/>
                <a:gd name="connsiteX3" fmla="*/ 40072 w 48175"/>
                <a:gd name="connsiteY3" fmla="*/ 0 h 16206"/>
                <a:gd name="connsiteX4" fmla="*/ 8103 w 48175"/>
                <a:gd name="connsiteY4" fmla="*/ 0 h 16206"/>
                <a:gd name="connsiteX5" fmla="*/ 0 w 48175"/>
                <a:gd name="connsiteY5" fmla="*/ 8103 h 16206"/>
                <a:gd name="connsiteX6" fmla="*/ 8103 w 48175"/>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5" h="16206">
                  <a:moveTo>
                    <a:pt x="8103" y="16206"/>
                  </a:moveTo>
                  <a:lnTo>
                    <a:pt x="40072" y="16206"/>
                  </a:lnTo>
                  <a:cubicBezTo>
                    <a:pt x="44552" y="16206"/>
                    <a:pt x="48175" y="12573"/>
                    <a:pt x="48175" y="8103"/>
                  </a:cubicBezTo>
                  <a:cubicBezTo>
                    <a:pt x="48175" y="3634"/>
                    <a:pt x="44542" y="0"/>
                    <a:pt x="40072"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1" name="Figura a mano libera: forma 140">
              <a:extLst>
                <a:ext uri="{FF2B5EF4-FFF2-40B4-BE49-F238E27FC236}">
                  <a16:creationId xmlns:a16="http://schemas.microsoft.com/office/drawing/2014/main" id="{884B87E2-4AB8-5A86-8676-75B4769D2A4E}"/>
                </a:ext>
              </a:extLst>
            </p:cNvPr>
            <p:cNvSpPr/>
            <p:nvPr/>
          </p:nvSpPr>
          <p:spPr>
            <a:xfrm>
              <a:off x="4822516" y="6031472"/>
              <a:ext cx="48175" cy="16206"/>
            </a:xfrm>
            <a:custGeom>
              <a:avLst/>
              <a:gdLst>
                <a:gd name="connsiteX0" fmla="*/ 8103 w 48175"/>
                <a:gd name="connsiteY0" fmla="*/ 16206 h 16206"/>
                <a:gd name="connsiteX1" fmla="*/ 40072 w 48175"/>
                <a:gd name="connsiteY1" fmla="*/ 16206 h 16206"/>
                <a:gd name="connsiteX2" fmla="*/ 48175 w 48175"/>
                <a:gd name="connsiteY2" fmla="*/ 8103 h 16206"/>
                <a:gd name="connsiteX3" fmla="*/ 40072 w 48175"/>
                <a:gd name="connsiteY3" fmla="*/ 0 h 16206"/>
                <a:gd name="connsiteX4" fmla="*/ 8103 w 48175"/>
                <a:gd name="connsiteY4" fmla="*/ 0 h 16206"/>
                <a:gd name="connsiteX5" fmla="*/ 0 w 48175"/>
                <a:gd name="connsiteY5" fmla="*/ 8103 h 16206"/>
                <a:gd name="connsiteX6" fmla="*/ 8103 w 48175"/>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5" h="16206">
                  <a:moveTo>
                    <a:pt x="8103" y="16206"/>
                  </a:moveTo>
                  <a:lnTo>
                    <a:pt x="40072" y="16206"/>
                  </a:lnTo>
                  <a:cubicBezTo>
                    <a:pt x="44552" y="16206"/>
                    <a:pt x="48175" y="12573"/>
                    <a:pt x="48175" y="8103"/>
                  </a:cubicBezTo>
                  <a:cubicBezTo>
                    <a:pt x="48175" y="3634"/>
                    <a:pt x="44542" y="0"/>
                    <a:pt x="40072"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2" name="Figura a mano libera: forma 141">
              <a:extLst>
                <a:ext uri="{FF2B5EF4-FFF2-40B4-BE49-F238E27FC236}">
                  <a16:creationId xmlns:a16="http://schemas.microsoft.com/office/drawing/2014/main" id="{5BF6EAE4-F844-F970-FF55-DF153BCD39FD}"/>
                </a:ext>
              </a:extLst>
            </p:cNvPr>
            <p:cNvSpPr/>
            <p:nvPr/>
          </p:nvSpPr>
          <p:spPr>
            <a:xfrm>
              <a:off x="4750795" y="6064876"/>
              <a:ext cx="119896" cy="16206"/>
            </a:xfrm>
            <a:custGeom>
              <a:avLst/>
              <a:gdLst>
                <a:gd name="connsiteX0" fmla="*/ 8103 w 119896"/>
                <a:gd name="connsiteY0" fmla="*/ 16206 h 16206"/>
                <a:gd name="connsiteX1" fmla="*/ 111793 w 119896"/>
                <a:gd name="connsiteY1" fmla="*/ 16206 h 16206"/>
                <a:gd name="connsiteX2" fmla="*/ 119897 w 119896"/>
                <a:gd name="connsiteY2" fmla="*/ 8103 h 16206"/>
                <a:gd name="connsiteX3" fmla="*/ 111793 w 119896"/>
                <a:gd name="connsiteY3" fmla="*/ 0 h 16206"/>
                <a:gd name="connsiteX4" fmla="*/ 8103 w 119896"/>
                <a:gd name="connsiteY4" fmla="*/ 0 h 16206"/>
                <a:gd name="connsiteX5" fmla="*/ 0 w 119896"/>
                <a:gd name="connsiteY5" fmla="*/ 8103 h 16206"/>
                <a:gd name="connsiteX6" fmla="*/ 8103 w 119896"/>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6" h="16206">
                  <a:moveTo>
                    <a:pt x="8103" y="16206"/>
                  </a:moveTo>
                  <a:lnTo>
                    <a:pt x="111793" y="16206"/>
                  </a:lnTo>
                  <a:cubicBezTo>
                    <a:pt x="116273" y="16206"/>
                    <a:pt x="119897" y="12573"/>
                    <a:pt x="119897" y="8103"/>
                  </a:cubicBezTo>
                  <a:cubicBezTo>
                    <a:pt x="119897" y="3634"/>
                    <a:pt x="116263" y="0"/>
                    <a:pt x="111793"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3" name="Figura a mano libera: forma 142">
              <a:extLst>
                <a:ext uri="{FF2B5EF4-FFF2-40B4-BE49-F238E27FC236}">
                  <a16:creationId xmlns:a16="http://schemas.microsoft.com/office/drawing/2014/main" id="{D758EF45-DE58-D015-7035-1523E14956A7}"/>
                </a:ext>
              </a:extLst>
            </p:cNvPr>
            <p:cNvSpPr/>
            <p:nvPr/>
          </p:nvSpPr>
          <p:spPr>
            <a:xfrm>
              <a:off x="4750795" y="6098270"/>
              <a:ext cx="119896" cy="16206"/>
            </a:xfrm>
            <a:custGeom>
              <a:avLst/>
              <a:gdLst>
                <a:gd name="connsiteX0" fmla="*/ 8103 w 119896"/>
                <a:gd name="connsiteY0" fmla="*/ 16206 h 16206"/>
                <a:gd name="connsiteX1" fmla="*/ 111793 w 119896"/>
                <a:gd name="connsiteY1" fmla="*/ 16206 h 16206"/>
                <a:gd name="connsiteX2" fmla="*/ 119897 w 119896"/>
                <a:gd name="connsiteY2" fmla="*/ 8103 h 16206"/>
                <a:gd name="connsiteX3" fmla="*/ 111793 w 119896"/>
                <a:gd name="connsiteY3" fmla="*/ 0 h 16206"/>
                <a:gd name="connsiteX4" fmla="*/ 8103 w 119896"/>
                <a:gd name="connsiteY4" fmla="*/ 0 h 16206"/>
                <a:gd name="connsiteX5" fmla="*/ 0 w 119896"/>
                <a:gd name="connsiteY5" fmla="*/ 8103 h 16206"/>
                <a:gd name="connsiteX6" fmla="*/ 8103 w 119896"/>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6" h="16206">
                  <a:moveTo>
                    <a:pt x="8103" y="16206"/>
                  </a:moveTo>
                  <a:lnTo>
                    <a:pt x="111793" y="16206"/>
                  </a:lnTo>
                  <a:cubicBezTo>
                    <a:pt x="116273" y="16206"/>
                    <a:pt x="119897" y="12573"/>
                    <a:pt x="119897" y="8103"/>
                  </a:cubicBezTo>
                  <a:cubicBezTo>
                    <a:pt x="119897" y="3634"/>
                    <a:pt x="116263" y="0"/>
                    <a:pt x="111793"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4" name="Figura a mano libera: forma 143">
              <a:extLst>
                <a:ext uri="{FF2B5EF4-FFF2-40B4-BE49-F238E27FC236}">
                  <a16:creationId xmlns:a16="http://schemas.microsoft.com/office/drawing/2014/main" id="{500AD5C5-9E16-9A29-181E-A22FE02AB38E}"/>
                </a:ext>
              </a:extLst>
            </p:cNvPr>
            <p:cNvSpPr/>
            <p:nvPr/>
          </p:nvSpPr>
          <p:spPr>
            <a:xfrm>
              <a:off x="4628875" y="6006182"/>
              <a:ext cx="100159" cy="100201"/>
            </a:xfrm>
            <a:custGeom>
              <a:avLst/>
              <a:gdLst>
                <a:gd name="connsiteX0" fmla="*/ 95917 w 100159"/>
                <a:gd name="connsiteY0" fmla="*/ 39886 h 100201"/>
                <a:gd name="connsiteX1" fmla="*/ 86782 w 100159"/>
                <a:gd name="connsiteY1" fmla="*/ 38555 h 100201"/>
                <a:gd name="connsiteX2" fmla="*/ 84181 w 100159"/>
                <a:gd name="connsiteY2" fmla="*/ 32279 h 100201"/>
                <a:gd name="connsiteX3" fmla="*/ 89703 w 100159"/>
                <a:gd name="connsiteY3" fmla="*/ 24888 h 100201"/>
                <a:gd name="connsiteX4" fmla="*/ 89239 w 100159"/>
                <a:gd name="connsiteY4" fmla="*/ 18415 h 100201"/>
                <a:gd name="connsiteX5" fmla="*/ 81744 w 100159"/>
                <a:gd name="connsiteY5" fmla="*/ 10921 h 100201"/>
                <a:gd name="connsiteX6" fmla="*/ 75282 w 100159"/>
                <a:gd name="connsiteY6" fmla="*/ 10457 h 100201"/>
                <a:gd name="connsiteX7" fmla="*/ 67892 w 100159"/>
                <a:gd name="connsiteY7" fmla="*/ 15979 h 100201"/>
                <a:gd name="connsiteX8" fmla="*/ 61615 w 100159"/>
                <a:gd name="connsiteY8" fmla="*/ 13378 h 100201"/>
                <a:gd name="connsiteX9" fmla="*/ 60284 w 100159"/>
                <a:gd name="connsiteY9" fmla="*/ 4243 h 100201"/>
                <a:gd name="connsiteX10" fmla="*/ 55381 w 100159"/>
                <a:gd name="connsiteY10" fmla="*/ 0 h 100201"/>
                <a:gd name="connsiteX11" fmla="*/ 44779 w 100159"/>
                <a:gd name="connsiteY11" fmla="*/ 0 h 100201"/>
                <a:gd name="connsiteX12" fmla="*/ 39876 w 100159"/>
                <a:gd name="connsiteY12" fmla="*/ 4243 h 100201"/>
                <a:gd name="connsiteX13" fmla="*/ 38555 w 100159"/>
                <a:gd name="connsiteY13" fmla="*/ 13378 h 100201"/>
                <a:gd name="connsiteX14" fmla="*/ 32279 w 100159"/>
                <a:gd name="connsiteY14" fmla="*/ 15979 h 100201"/>
                <a:gd name="connsiteX15" fmla="*/ 24888 w 100159"/>
                <a:gd name="connsiteY15" fmla="*/ 10457 h 100201"/>
                <a:gd name="connsiteX16" fmla="*/ 18415 w 100159"/>
                <a:gd name="connsiteY16" fmla="*/ 10921 h 100201"/>
                <a:gd name="connsiteX17" fmla="*/ 10921 w 100159"/>
                <a:gd name="connsiteY17" fmla="*/ 18415 h 100201"/>
                <a:gd name="connsiteX18" fmla="*/ 10457 w 100159"/>
                <a:gd name="connsiteY18" fmla="*/ 24877 h 100201"/>
                <a:gd name="connsiteX19" fmla="*/ 15979 w 100159"/>
                <a:gd name="connsiteY19" fmla="*/ 32279 h 100201"/>
                <a:gd name="connsiteX20" fmla="*/ 13378 w 100159"/>
                <a:gd name="connsiteY20" fmla="*/ 38555 h 100201"/>
                <a:gd name="connsiteX21" fmla="*/ 4243 w 100159"/>
                <a:gd name="connsiteY21" fmla="*/ 39886 h 100201"/>
                <a:gd name="connsiteX22" fmla="*/ 0 w 100159"/>
                <a:gd name="connsiteY22" fmla="*/ 44790 h 100201"/>
                <a:gd name="connsiteX23" fmla="*/ 0 w 100159"/>
                <a:gd name="connsiteY23" fmla="*/ 55391 h 100201"/>
                <a:gd name="connsiteX24" fmla="*/ 4243 w 100159"/>
                <a:gd name="connsiteY24" fmla="*/ 60294 h 100201"/>
                <a:gd name="connsiteX25" fmla="*/ 13378 w 100159"/>
                <a:gd name="connsiteY25" fmla="*/ 61626 h 100201"/>
                <a:gd name="connsiteX26" fmla="*/ 15979 w 100159"/>
                <a:gd name="connsiteY26" fmla="*/ 67912 h 100201"/>
                <a:gd name="connsiteX27" fmla="*/ 10457 w 100159"/>
                <a:gd name="connsiteY27" fmla="*/ 75303 h 100201"/>
                <a:gd name="connsiteX28" fmla="*/ 10921 w 100159"/>
                <a:gd name="connsiteY28" fmla="*/ 81775 h 100201"/>
                <a:gd name="connsiteX29" fmla="*/ 18415 w 100159"/>
                <a:gd name="connsiteY29" fmla="*/ 89270 h 100201"/>
                <a:gd name="connsiteX30" fmla="*/ 24888 w 100159"/>
                <a:gd name="connsiteY30" fmla="*/ 89745 h 100201"/>
                <a:gd name="connsiteX31" fmla="*/ 32279 w 100159"/>
                <a:gd name="connsiteY31" fmla="*/ 84222 h 100201"/>
                <a:gd name="connsiteX32" fmla="*/ 38555 w 100159"/>
                <a:gd name="connsiteY32" fmla="*/ 86823 h 100201"/>
                <a:gd name="connsiteX33" fmla="*/ 39876 w 100159"/>
                <a:gd name="connsiteY33" fmla="*/ 95959 h 100201"/>
                <a:gd name="connsiteX34" fmla="*/ 44779 w 100159"/>
                <a:gd name="connsiteY34" fmla="*/ 100201 h 100201"/>
                <a:gd name="connsiteX35" fmla="*/ 55381 w 100159"/>
                <a:gd name="connsiteY35" fmla="*/ 100201 h 100201"/>
                <a:gd name="connsiteX36" fmla="*/ 60284 w 100159"/>
                <a:gd name="connsiteY36" fmla="*/ 95959 h 100201"/>
                <a:gd name="connsiteX37" fmla="*/ 61615 w 100159"/>
                <a:gd name="connsiteY37" fmla="*/ 86823 h 100201"/>
                <a:gd name="connsiteX38" fmla="*/ 67892 w 100159"/>
                <a:gd name="connsiteY38" fmla="*/ 84222 h 100201"/>
                <a:gd name="connsiteX39" fmla="*/ 75282 w 100159"/>
                <a:gd name="connsiteY39" fmla="*/ 89745 h 100201"/>
                <a:gd name="connsiteX40" fmla="*/ 81744 w 100159"/>
                <a:gd name="connsiteY40" fmla="*/ 89270 h 100201"/>
                <a:gd name="connsiteX41" fmla="*/ 89239 w 100159"/>
                <a:gd name="connsiteY41" fmla="*/ 81775 h 100201"/>
                <a:gd name="connsiteX42" fmla="*/ 89703 w 100159"/>
                <a:gd name="connsiteY42" fmla="*/ 75303 h 100201"/>
                <a:gd name="connsiteX43" fmla="*/ 84170 w 100159"/>
                <a:gd name="connsiteY43" fmla="*/ 67892 h 100201"/>
                <a:gd name="connsiteX44" fmla="*/ 86761 w 100159"/>
                <a:gd name="connsiteY44" fmla="*/ 61636 h 100201"/>
                <a:gd name="connsiteX45" fmla="*/ 95917 w 100159"/>
                <a:gd name="connsiteY45" fmla="*/ 60305 h 100201"/>
                <a:gd name="connsiteX46" fmla="*/ 100160 w 100159"/>
                <a:gd name="connsiteY46" fmla="*/ 55401 h 100201"/>
                <a:gd name="connsiteX47" fmla="*/ 100160 w 100159"/>
                <a:gd name="connsiteY47" fmla="*/ 44800 h 100201"/>
                <a:gd name="connsiteX48" fmla="*/ 95917 w 100159"/>
                <a:gd name="connsiteY48" fmla="*/ 39897 h 100201"/>
                <a:gd name="connsiteX49" fmla="*/ 50064 w 100159"/>
                <a:gd name="connsiteY49" fmla="*/ 73177 h 100201"/>
                <a:gd name="connsiteX50" fmla="*/ 26983 w 100159"/>
                <a:gd name="connsiteY50" fmla="*/ 50095 h 100201"/>
                <a:gd name="connsiteX51" fmla="*/ 50064 w 100159"/>
                <a:gd name="connsiteY51" fmla="*/ 27014 h 100201"/>
                <a:gd name="connsiteX52" fmla="*/ 73146 w 100159"/>
                <a:gd name="connsiteY52" fmla="*/ 50095 h 100201"/>
                <a:gd name="connsiteX53" fmla="*/ 50064 w 100159"/>
                <a:gd name="connsiteY53" fmla="*/ 73177 h 10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159" h="100201">
                  <a:moveTo>
                    <a:pt x="95917" y="39886"/>
                  </a:moveTo>
                  <a:lnTo>
                    <a:pt x="86782" y="38555"/>
                  </a:lnTo>
                  <a:cubicBezTo>
                    <a:pt x="85636" y="35788"/>
                    <a:pt x="85337" y="35045"/>
                    <a:pt x="84181" y="32279"/>
                  </a:cubicBezTo>
                  <a:lnTo>
                    <a:pt x="89703" y="24888"/>
                  </a:lnTo>
                  <a:cubicBezTo>
                    <a:pt x="91179" y="22906"/>
                    <a:pt x="90973" y="20160"/>
                    <a:pt x="89239" y="18415"/>
                  </a:cubicBezTo>
                  <a:lnTo>
                    <a:pt x="81744" y="10921"/>
                  </a:lnTo>
                  <a:cubicBezTo>
                    <a:pt x="80010" y="9177"/>
                    <a:pt x="77254" y="8981"/>
                    <a:pt x="75282" y="10457"/>
                  </a:cubicBezTo>
                  <a:lnTo>
                    <a:pt x="67892" y="15979"/>
                  </a:lnTo>
                  <a:cubicBezTo>
                    <a:pt x="65125" y="14834"/>
                    <a:pt x="64382" y="14524"/>
                    <a:pt x="61615" y="13378"/>
                  </a:cubicBezTo>
                  <a:lnTo>
                    <a:pt x="60284" y="4243"/>
                  </a:lnTo>
                  <a:cubicBezTo>
                    <a:pt x="59933" y="1806"/>
                    <a:pt x="57837" y="0"/>
                    <a:pt x="55381" y="0"/>
                  </a:cubicBezTo>
                  <a:lnTo>
                    <a:pt x="44779" y="0"/>
                  </a:lnTo>
                  <a:cubicBezTo>
                    <a:pt x="42323" y="0"/>
                    <a:pt x="40227" y="1806"/>
                    <a:pt x="39876" y="4243"/>
                  </a:cubicBezTo>
                  <a:lnTo>
                    <a:pt x="38555" y="13378"/>
                  </a:lnTo>
                  <a:cubicBezTo>
                    <a:pt x="35788" y="14524"/>
                    <a:pt x="35045" y="14823"/>
                    <a:pt x="32279" y="15979"/>
                  </a:cubicBezTo>
                  <a:lnTo>
                    <a:pt x="24888" y="10457"/>
                  </a:lnTo>
                  <a:cubicBezTo>
                    <a:pt x="22916" y="8981"/>
                    <a:pt x="20160" y="9187"/>
                    <a:pt x="18415" y="10921"/>
                  </a:cubicBezTo>
                  <a:lnTo>
                    <a:pt x="10921" y="18415"/>
                  </a:lnTo>
                  <a:cubicBezTo>
                    <a:pt x="9177" y="20160"/>
                    <a:pt x="8981" y="22906"/>
                    <a:pt x="10457" y="24877"/>
                  </a:cubicBezTo>
                  <a:lnTo>
                    <a:pt x="15979" y="32279"/>
                  </a:lnTo>
                  <a:cubicBezTo>
                    <a:pt x="14834" y="35055"/>
                    <a:pt x="14524" y="35788"/>
                    <a:pt x="13378" y="38555"/>
                  </a:cubicBezTo>
                  <a:lnTo>
                    <a:pt x="4243" y="39886"/>
                  </a:lnTo>
                  <a:cubicBezTo>
                    <a:pt x="1806" y="40237"/>
                    <a:pt x="0" y="42333"/>
                    <a:pt x="0" y="44790"/>
                  </a:cubicBezTo>
                  <a:lnTo>
                    <a:pt x="0" y="55391"/>
                  </a:lnTo>
                  <a:cubicBezTo>
                    <a:pt x="0" y="57858"/>
                    <a:pt x="1806" y="59943"/>
                    <a:pt x="4243" y="60294"/>
                  </a:cubicBezTo>
                  <a:lnTo>
                    <a:pt x="13378" y="61626"/>
                  </a:lnTo>
                  <a:cubicBezTo>
                    <a:pt x="14524" y="64392"/>
                    <a:pt x="14834" y="65135"/>
                    <a:pt x="15979" y="67912"/>
                  </a:cubicBezTo>
                  <a:lnTo>
                    <a:pt x="10457" y="75303"/>
                  </a:lnTo>
                  <a:cubicBezTo>
                    <a:pt x="8991" y="77275"/>
                    <a:pt x="9187" y="80031"/>
                    <a:pt x="10921" y="81775"/>
                  </a:cubicBezTo>
                  <a:lnTo>
                    <a:pt x="18415" y="89270"/>
                  </a:lnTo>
                  <a:cubicBezTo>
                    <a:pt x="20160" y="91014"/>
                    <a:pt x="22916" y="91210"/>
                    <a:pt x="24888" y="89745"/>
                  </a:cubicBezTo>
                  <a:lnTo>
                    <a:pt x="32279" y="84222"/>
                  </a:lnTo>
                  <a:cubicBezTo>
                    <a:pt x="35045" y="85368"/>
                    <a:pt x="35788" y="85677"/>
                    <a:pt x="38555" y="86823"/>
                  </a:cubicBezTo>
                  <a:lnTo>
                    <a:pt x="39876" y="95959"/>
                  </a:lnTo>
                  <a:cubicBezTo>
                    <a:pt x="40237" y="98395"/>
                    <a:pt x="42323" y="100201"/>
                    <a:pt x="44779" y="100201"/>
                  </a:cubicBezTo>
                  <a:lnTo>
                    <a:pt x="55381" y="100201"/>
                  </a:lnTo>
                  <a:cubicBezTo>
                    <a:pt x="57837" y="100201"/>
                    <a:pt x="59933" y="98395"/>
                    <a:pt x="60284" y="95959"/>
                  </a:cubicBezTo>
                  <a:lnTo>
                    <a:pt x="61615" y="86823"/>
                  </a:lnTo>
                  <a:cubicBezTo>
                    <a:pt x="64382" y="85677"/>
                    <a:pt x="65125" y="85368"/>
                    <a:pt x="67892" y="84222"/>
                  </a:cubicBezTo>
                  <a:lnTo>
                    <a:pt x="75282" y="89745"/>
                  </a:lnTo>
                  <a:cubicBezTo>
                    <a:pt x="77254" y="91221"/>
                    <a:pt x="80010" y="91014"/>
                    <a:pt x="81744" y="89270"/>
                  </a:cubicBezTo>
                  <a:lnTo>
                    <a:pt x="89239" y="81775"/>
                  </a:lnTo>
                  <a:cubicBezTo>
                    <a:pt x="90983" y="80031"/>
                    <a:pt x="91179" y="77275"/>
                    <a:pt x="89703" y="75303"/>
                  </a:cubicBezTo>
                  <a:lnTo>
                    <a:pt x="84170" y="67892"/>
                  </a:lnTo>
                  <a:cubicBezTo>
                    <a:pt x="85316" y="65135"/>
                    <a:pt x="85615" y="64392"/>
                    <a:pt x="86761" y="61636"/>
                  </a:cubicBezTo>
                  <a:lnTo>
                    <a:pt x="95917" y="60305"/>
                  </a:lnTo>
                  <a:cubicBezTo>
                    <a:pt x="98353" y="59954"/>
                    <a:pt x="100160" y="57868"/>
                    <a:pt x="100160" y="55401"/>
                  </a:cubicBezTo>
                  <a:lnTo>
                    <a:pt x="100160" y="44800"/>
                  </a:lnTo>
                  <a:cubicBezTo>
                    <a:pt x="100160" y="42343"/>
                    <a:pt x="98353" y="40248"/>
                    <a:pt x="95917" y="39897"/>
                  </a:cubicBezTo>
                  <a:close/>
                  <a:moveTo>
                    <a:pt x="50064" y="73177"/>
                  </a:moveTo>
                  <a:cubicBezTo>
                    <a:pt x="37316" y="73177"/>
                    <a:pt x="26983" y="62844"/>
                    <a:pt x="26983" y="50095"/>
                  </a:cubicBezTo>
                  <a:cubicBezTo>
                    <a:pt x="26983" y="37347"/>
                    <a:pt x="37316" y="27014"/>
                    <a:pt x="50064" y="27014"/>
                  </a:cubicBezTo>
                  <a:cubicBezTo>
                    <a:pt x="62813" y="27014"/>
                    <a:pt x="73146" y="37347"/>
                    <a:pt x="73146" y="50095"/>
                  </a:cubicBezTo>
                  <a:cubicBezTo>
                    <a:pt x="73146" y="62844"/>
                    <a:pt x="62813" y="73177"/>
                    <a:pt x="50064" y="73177"/>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pic>
        <p:nvPicPr>
          <p:cNvPr id="145" name="Elemento grafico 144">
            <a:extLst>
              <a:ext uri="{FF2B5EF4-FFF2-40B4-BE49-F238E27FC236}">
                <a16:creationId xmlns:a16="http://schemas.microsoft.com/office/drawing/2014/main" id="{0E008744-359A-4E21-4B57-E7C98D2A3CD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72988" y="5732079"/>
            <a:ext cx="355025" cy="288000"/>
          </a:xfrm>
          <a:prstGeom prst="rect">
            <a:avLst/>
          </a:prstGeom>
        </p:spPr>
      </p:pic>
      <p:pic>
        <p:nvPicPr>
          <p:cNvPr id="146" name="Elemento grafico 145">
            <a:extLst>
              <a:ext uri="{FF2B5EF4-FFF2-40B4-BE49-F238E27FC236}">
                <a16:creationId xmlns:a16="http://schemas.microsoft.com/office/drawing/2014/main" id="{6A7E1EC5-CCA1-85AC-A10C-E2DE6505319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338241" y="5712097"/>
            <a:ext cx="310183" cy="306941"/>
          </a:xfrm>
          <a:prstGeom prst="rect">
            <a:avLst/>
          </a:prstGeom>
        </p:spPr>
      </p:pic>
      <p:sp>
        <p:nvSpPr>
          <p:cNvPr id="147" name="Rombo 146">
            <a:extLst>
              <a:ext uri="{FF2B5EF4-FFF2-40B4-BE49-F238E27FC236}">
                <a16:creationId xmlns:a16="http://schemas.microsoft.com/office/drawing/2014/main" id="{5E029F86-5F70-819B-82BA-FCADB3768B26}"/>
              </a:ext>
            </a:extLst>
          </p:cNvPr>
          <p:cNvSpPr/>
          <p:nvPr/>
        </p:nvSpPr>
        <p:spPr>
          <a:xfrm>
            <a:off x="1271464" y="3952804"/>
            <a:ext cx="817151" cy="817151"/>
          </a:xfrm>
          <a:prstGeom prst="diamond">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148" name="Connettore 2 147">
            <a:extLst>
              <a:ext uri="{FF2B5EF4-FFF2-40B4-BE49-F238E27FC236}">
                <a16:creationId xmlns:a16="http://schemas.microsoft.com/office/drawing/2014/main" id="{AB466B7C-6E0A-2E58-AB8A-07DD7AC5A51C}"/>
              </a:ext>
            </a:extLst>
          </p:cNvPr>
          <p:cNvCxnSpPr>
            <a:cxnSpLocks/>
          </p:cNvCxnSpPr>
          <p:nvPr/>
        </p:nvCxnSpPr>
        <p:spPr>
          <a:xfrm>
            <a:off x="2088615" y="4355142"/>
            <a:ext cx="2523792" cy="0"/>
          </a:xfrm>
          <a:prstGeom prst="straightConnector1">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50" name="Gruppo 149">
            <a:extLst>
              <a:ext uri="{FF2B5EF4-FFF2-40B4-BE49-F238E27FC236}">
                <a16:creationId xmlns:a16="http://schemas.microsoft.com/office/drawing/2014/main" id="{C1685B81-31BA-E98E-B238-817211AAE1BA}"/>
              </a:ext>
            </a:extLst>
          </p:cNvPr>
          <p:cNvGrpSpPr/>
          <p:nvPr/>
        </p:nvGrpSpPr>
        <p:grpSpPr>
          <a:xfrm>
            <a:off x="7328665" y="3952804"/>
            <a:ext cx="3015807" cy="817151"/>
            <a:chOff x="2953063" y="4653470"/>
            <a:chExt cx="3015807" cy="817151"/>
          </a:xfrm>
        </p:grpSpPr>
        <p:sp>
          <p:nvSpPr>
            <p:cNvPr id="153" name="CasellaDiTesto 152">
              <a:extLst>
                <a:ext uri="{FF2B5EF4-FFF2-40B4-BE49-F238E27FC236}">
                  <a16:creationId xmlns:a16="http://schemas.microsoft.com/office/drawing/2014/main" id="{A5A905AE-8D2F-2E7B-13AB-1AE12BA5F9EC}"/>
                </a:ext>
              </a:extLst>
            </p:cNvPr>
            <p:cNvSpPr txBox="1"/>
            <p:nvPr/>
          </p:nvSpPr>
          <p:spPr>
            <a:xfrm>
              <a:off x="3791965" y="4746507"/>
              <a:ext cx="2176905" cy="710964"/>
            </a:xfrm>
            <a:prstGeom prst="rect">
              <a:avLst/>
            </a:prstGeom>
            <a:noFill/>
          </p:spPr>
          <p:txBody>
            <a:bodyPr wrap="square" lIns="0" rIns="0" rtlCol="0">
              <a:spAutoFit/>
            </a:bodyPr>
            <a:lstStyle>
              <a:defPPr marR="0" lvl="0" algn="l" rtl="0">
                <a:lnSpc>
                  <a:spcPct val="100000"/>
                </a:lnSpc>
                <a:spcBef>
                  <a:spcPts val="0"/>
                </a:spcBef>
                <a:spcAft>
                  <a:spcPts val="0"/>
                </a:spcAft>
                <a:defRPr/>
              </a:defPPr>
              <a:lvl1pPr>
                <a:lnSpc>
                  <a:spcPct val="120000"/>
                </a:lnSpc>
                <a:defRPr sz="1200">
                  <a:solidFill>
                    <a:schemeClr val="tx1"/>
                  </a:solidFill>
                  <a:latin typeface="Montserrat" panose="02000505000000020004" pitchFamily="2" charset="0"/>
                  <a:ea typeface="Calibri" panose="020F0502020204030204" pitchFamily="34" charset="0"/>
                  <a:cs typeface="Calibri" panose="020F0502020204030204" pitchFamily="34" charset="0"/>
                </a:defRPr>
              </a:lvl1pPr>
            </a:lstStyle>
            <a:p>
              <a:pPr>
                <a:lnSpc>
                  <a:spcPct val="100000"/>
                </a:lnSpc>
                <a:spcAft>
                  <a:spcPts val="1200"/>
                </a:spcAft>
              </a:pPr>
              <a:r>
                <a:rPr lang="it-IT" sz="1400" b="1" dirty="0"/>
                <a:t>4 </a:t>
              </a:r>
              <a:r>
                <a:rPr lang="it-IT" dirty="0"/>
                <a:t>PROJECT MANAGERS</a:t>
              </a:r>
            </a:p>
            <a:p>
              <a:pPr>
                <a:lnSpc>
                  <a:spcPct val="100000"/>
                </a:lnSpc>
                <a:spcAft>
                  <a:spcPts val="1200"/>
                </a:spcAft>
              </a:pPr>
              <a:r>
                <a:rPr lang="it-IT" dirty="0"/>
                <a:t>(COORDINATORS)</a:t>
              </a:r>
              <a:endParaRPr lang="en-US" dirty="0"/>
            </a:p>
          </p:txBody>
        </p:sp>
        <p:sp>
          <p:nvSpPr>
            <p:cNvPr id="151" name="Rombo 150">
              <a:extLst>
                <a:ext uri="{FF2B5EF4-FFF2-40B4-BE49-F238E27FC236}">
                  <a16:creationId xmlns:a16="http://schemas.microsoft.com/office/drawing/2014/main" id="{B0C2ABCB-E474-C85A-1F53-B6F37D62398E}"/>
                </a:ext>
              </a:extLst>
            </p:cNvPr>
            <p:cNvSpPr/>
            <p:nvPr/>
          </p:nvSpPr>
          <p:spPr>
            <a:xfrm>
              <a:off x="2953063" y="4653470"/>
              <a:ext cx="838904" cy="817151"/>
            </a:xfrm>
            <a:prstGeom prst="diamond">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152" name="Connettore 2 151">
              <a:extLst>
                <a:ext uri="{FF2B5EF4-FFF2-40B4-BE49-F238E27FC236}">
                  <a16:creationId xmlns:a16="http://schemas.microsoft.com/office/drawing/2014/main" id="{CE4162A0-D72A-6D57-BC69-E7266F6CFB42}"/>
                </a:ext>
              </a:extLst>
            </p:cNvPr>
            <p:cNvCxnSpPr>
              <a:cxnSpLocks/>
            </p:cNvCxnSpPr>
            <p:nvPr/>
          </p:nvCxnSpPr>
          <p:spPr>
            <a:xfrm>
              <a:off x="3791966" y="5055808"/>
              <a:ext cx="1909151" cy="0"/>
            </a:xfrm>
            <a:prstGeom prst="straightConnector1">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cxnSp>
        <p:nvCxnSpPr>
          <p:cNvPr id="158" name="Connettore 2 157">
            <a:extLst>
              <a:ext uri="{FF2B5EF4-FFF2-40B4-BE49-F238E27FC236}">
                <a16:creationId xmlns:a16="http://schemas.microsoft.com/office/drawing/2014/main" id="{76118E4F-B4A8-380B-D56F-D429F0944C46}"/>
              </a:ext>
            </a:extLst>
          </p:cNvPr>
          <p:cNvCxnSpPr>
            <a:cxnSpLocks/>
          </p:cNvCxnSpPr>
          <p:nvPr/>
        </p:nvCxnSpPr>
        <p:spPr>
          <a:xfrm flipH="1">
            <a:off x="1680038" y="4764269"/>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9" name="Connettore 2 158">
            <a:extLst>
              <a:ext uri="{FF2B5EF4-FFF2-40B4-BE49-F238E27FC236}">
                <a16:creationId xmlns:a16="http://schemas.microsoft.com/office/drawing/2014/main" id="{649F718F-B412-3CB8-4BF0-79D532E9AB81}"/>
              </a:ext>
            </a:extLst>
          </p:cNvPr>
          <p:cNvCxnSpPr>
            <a:cxnSpLocks/>
          </p:cNvCxnSpPr>
          <p:nvPr/>
        </p:nvCxnSpPr>
        <p:spPr>
          <a:xfrm flipH="1">
            <a:off x="7748763" y="4764269"/>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pic>
        <p:nvPicPr>
          <p:cNvPr id="161" name="s27f1f43884a4aea8f4916fda324b276">
            <a:extLst>
              <a:ext uri="{FF2B5EF4-FFF2-40B4-BE49-F238E27FC236}">
                <a16:creationId xmlns:a16="http://schemas.microsoft.com/office/drawing/2014/main" id="{1E30CAAB-606E-BFB1-EC90-710672277735}"/>
              </a:ext>
            </a:extLst>
          </p:cNvPr>
          <p:cNvPicPr>
            <a:picLocks/>
          </p:cNvPicPr>
          <p:nvPr/>
        </p:nvPicPr>
        <p:blipFill>
          <a:blip>
            <a:extLst>
              <a:ext uri="{96DAC541-7B7A-43D3-8B79-37D633B846F1}">
                <asvg:svgBlip xmlns:asvg="http://schemas.microsoft.com/office/drawing/2016/SVG/main" r:embed="rId6"/>
              </a:ext>
            </a:extLst>
          </a:blip>
          <a:stretch>
            <a:fillRect/>
          </a:stretch>
        </p:blipFill>
        <p:spPr>
          <a:xfrm>
            <a:off x="1510743" y="4184330"/>
            <a:ext cx="357575" cy="356595"/>
          </a:xfrm>
          <a:prstGeom prst="rect">
            <a:avLst/>
          </a:prstGeom>
        </p:spPr>
      </p:pic>
      <p:pic>
        <p:nvPicPr>
          <p:cNvPr id="162" name="s0be173fa34a45629a64703268192b08">
            <a:extLst>
              <a:ext uri="{FF2B5EF4-FFF2-40B4-BE49-F238E27FC236}">
                <a16:creationId xmlns:a16="http://schemas.microsoft.com/office/drawing/2014/main" id="{4C5792FC-0B2C-5D9A-11AD-72F3282BCE3F}"/>
              </a:ext>
            </a:extLst>
          </p:cNvPr>
          <p:cNvPicPr>
            <a:picLocks/>
          </p:cNvPicPr>
          <p:nvPr/>
        </p:nvPicPr>
        <p:blipFill>
          <a:blip>
            <a:extLst>
              <a:ext uri="{96DAC541-7B7A-43D3-8B79-37D633B846F1}">
                <asvg:svgBlip xmlns:asvg="http://schemas.microsoft.com/office/drawing/2016/SVG/main" r:embed="rId7"/>
              </a:ext>
            </a:extLst>
          </a:blip>
          <a:stretch>
            <a:fillRect/>
          </a:stretch>
        </p:blipFill>
        <p:spPr>
          <a:xfrm>
            <a:off x="7582969" y="4186862"/>
            <a:ext cx="346269" cy="357825"/>
          </a:xfrm>
          <a:prstGeom prst="rect">
            <a:avLst/>
          </a:prstGeom>
        </p:spPr>
      </p:pic>
      <p:sp>
        <p:nvSpPr>
          <p:cNvPr id="164" name="CasellaDiTesto 163">
            <a:extLst>
              <a:ext uri="{FF2B5EF4-FFF2-40B4-BE49-F238E27FC236}">
                <a16:creationId xmlns:a16="http://schemas.microsoft.com/office/drawing/2014/main" id="{496E6C7C-C551-7C04-7574-C720E52EEA40}"/>
              </a:ext>
            </a:extLst>
          </p:cNvPr>
          <p:cNvSpPr txBox="1"/>
          <p:nvPr/>
        </p:nvSpPr>
        <p:spPr>
          <a:xfrm rot="16200000">
            <a:off x="-406297" y="5654770"/>
            <a:ext cx="1616395" cy="184666"/>
          </a:xfrm>
          <a:prstGeom prst="rect">
            <a:avLst/>
          </a:prstGeom>
          <a:solidFill>
            <a:srgbClr val="F00980"/>
          </a:solidFill>
        </p:spPr>
        <p:txBody>
          <a:bodyPr wrap="none" lIns="36000" tIns="0" rIns="36000" bIns="0" rtlCol="0">
            <a:spAutoFit/>
          </a:bodyPr>
          <a:lstStyle/>
          <a:p>
            <a:pPr algn="ctr"/>
            <a:r>
              <a:rPr lang="it-IT" sz="1200" dirty="0">
                <a:solidFill>
                  <a:schemeClr val="bg1"/>
                </a:solidFill>
                <a:latin typeface="Montserrat" panose="02000505000000020004" pitchFamily="2" charset="0"/>
                <a:ea typeface="Calibri" panose="020F0502020204030204" pitchFamily="34" charset="0"/>
                <a:cs typeface="Calibri" panose="020F0502020204030204" pitchFamily="34" charset="0"/>
              </a:rPr>
              <a:t>3</a:t>
            </a:r>
            <a:r>
              <a:rPr lang="it-IT" sz="1200" baseline="30000" dirty="0">
                <a:solidFill>
                  <a:schemeClr val="bg1"/>
                </a:solidFill>
                <a:latin typeface="Montserrat" panose="02000505000000020004" pitchFamily="2" charset="0"/>
                <a:ea typeface="Calibri" panose="020F0502020204030204" pitchFamily="34" charset="0"/>
                <a:cs typeface="Calibri" panose="020F0502020204030204" pitchFamily="34" charset="0"/>
              </a:rPr>
              <a:t>rd </a:t>
            </a:r>
            <a:r>
              <a:rPr lang="it-IT" sz="1200" dirty="0">
                <a:solidFill>
                  <a:schemeClr val="bg1"/>
                </a:solidFill>
                <a:latin typeface="Montserrat" panose="02000505000000020004" pitchFamily="2" charset="0"/>
                <a:ea typeface="Calibri" panose="020F0502020204030204" pitchFamily="34" charset="0"/>
                <a:cs typeface="Calibri" panose="020F0502020204030204" pitchFamily="34" charset="0"/>
              </a:rPr>
              <a:t>PARTY EXPERTS </a:t>
            </a:r>
            <a:endParaRPr lang="en-US" sz="1200" dirty="0">
              <a:solidFill>
                <a:schemeClr val="bg1"/>
              </a:solidFill>
              <a:latin typeface="Montserrat" panose="02000505000000020004" pitchFamily="2" charset="0"/>
              <a:ea typeface="Calibri" panose="020F0502020204030204" pitchFamily="34" charset="0"/>
              <a:cs typeface="Calibri" panose="020F0502020204030204" pitchFamily="34" charset="0"/>
            </a:endParaRPr>
          </a:p>
        </p:txBody>
      </p:sp>
      <p:sp>
        <p:nvSpPr>
          <p:cNvPr id="165" name="CasellaDiTesto 164">
            <a:extLst>
              <a:ext uri="{FF2B5EF4-FFF2-40B4-BE49-F238E27FC236}">
                <a16:creationId xmlns:a16="http://schemas.microsoft.com/office/drawing/2014/main" id="{19A8F89D-7CA7-0C88-BDEE-718507A88201}"/>
              </a:ext>
            </a:extLst>
          </p:cNvPr>
          <p:cNvSpPr txBox="1"/>
          <p:nvPr/>
        </p:nvSpPr>
        <p:spPr>
          <a:xfrm rot="16200000">
            <a:off x="-846111" y="3604316"/>
            <a:ext cx="2487247" cy="184666"/>
          </a:xfrm>
          <a:prstGeom prst="rect">
            <a:avLst/>
          </a:prstGeom>
          <a:solidFill>
            <a:srgbClr val="151618"/>
          </a:solidFill>
          <a:ln>
            <a:solidFill>
              <a:schemeClr val="tx1"/>
            </a:solidFill>
          </a:ln>
        </p:spPr>
        <p:txBody>
          <a:bodyPr wrap="square" lIns="36000" tIns="0" rIns="36000" bIns="0" rtlCol="0">
            <a:spAutoFit/>
          </a:bodyPr>
          <a:lstStyle/>
          <a:p>
            <a:pPr algn="ctr"/>
            <a:r>
              <a:rPr lang="it-IT" sz="1200" dirty="0">
                <a:solidFill>
                  <a:schemeClr val="tx1"/>
                </a:solidFill>
                <a:latin typeface="Montserrat" panose="02000505000000020004" pitchFamily="2" charset="0"/>
                <a:ea typeface="Calibri" panose="020F0502020204030204" pitchFamily="34" charset="0"/>
                <a:cs typeface="Calibri" panose="020F0502020204030204" pitchFamily="34" charset="0"/>
              </a:rPr>
              <a:t>GLOBAL PROGRAM OFFICE</a:t>
            </a: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166" name="CasellaDiTesto 165">
            <a:extLst>
              <a:ext uri="{FF2B5EF4-FFF2-40B4-BE49-F238E27FC236}">
                <a16:creationId xmlns:a16="http://schemas.microsoft.com/office/drawing/2014/main" id="{0061C2ED-F003-3B50-BC4B-4AE41EEF2AF2}"/>
              </a:ext>
            </a:extLst>
          </p:cNvPr>
          <p:cNvSpPr txBox="1"/>
          <p:nvPr/>
        </p:nvSpPr>
        <p:spPr>
          <a:xfrm>
            <a:off x="4714745" y="2030651"/>
            <a:ext cx="2001116" cy="246221"/>
          </a:xfrm>
          <a:prstGeom prst="rect">
            <a:avLst/>
          </a:prstGeom>
          <a:solidFill>
            <a:srgbClr val="F00980"/>
          </a:solidFill>
        </p:spPr>
        <p:txBody>
          <a:bodyPr wrap="none" lIns="36000" tIns="0" rIns="36000" bIns="0" rtlCol="0">
            <a:spAutoFit/>
          </a:bodyPr>
          <a:lstStyle>
            <a:defPPr marR="0" lvl="0" algn="l" rtl="0">
              <a:lnSpc>
                <a:spcPct val="100000"/>
              </a:lnSpc>
              <a:spcBef>
                <a:spcPts val="0"/>
              </a:spcBef>
              <a:spcAft>
                <a:spcPts val="0"/>
              </a:spcAft>
            </a:defPPr>
            <a:lvl1pPr algn="ctr">
              <a:defRPr>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it-IT" sz="1600" dirty="0">
                <a:latin typeface="Montserrat" panose="02000505000000020004" pitchFamily="2" charset="0"/>
              </a:rPr>
              <a:t>STELLANTIS TEAM</a:t>
            </a:r>
            <a:endParaRPr lang="en-US" sz="1600" dirty="0">
              <a:latin typeface="Montserrat" panose="02000505000000020004" pitchFamily="2" charset="0"/>
            </a:endParaRPr>
          </a:p>
        </p:txBody>
      </p:sp>
      <p:cxnSp>
        <p:nvCxnSpPr>
          <p:cNvPr id="167" name="Connettore 2 166">
            <a:extLst>
              <a:ext uri="{FF2B5EF4-FFF2-40B4-BE49-F238E27FC236}">
                <a16:creationId xmlns:a16="http://schemas.microsoft.com/office/drawing/2014/main" id="{C48CBDF5-7223-E426-0CDD-3DD6F5D9EF6C}"/>
              </a:ext>
            </a:extLst>
          </p:cNvPr>
          <p:cNvCxnSpPr>
            <a:cxnSpLocks/>
          </p:cNvCxnSpPr>
          <p:nvPr/>
        </p:nvCxnSpPr>
        <p:spPr>
          <a:xfrm flipH="1">
            <a:off x="5712809" y="2275393"/>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8" name="Connettore diritto 167">
            <a:extLst>
              <a:ext uri="{FF2B5EF4-FFF2-40B4-BE49-F238E27FC236}">
                <a16:creationId xmlns:a16="http://schemas.microsoft.com/office/drawing/2014/main" id="{BD58EABE-A910-6D26-4D63-1DE8EE347614}"/>
              </a:ext>
            </a:extLst>
          </p:cNvPr>
          <p:cNvCxnSpPr>
            <a:cxnSpLocks/>
          </p:cNvCxnSpPr>
          <p:nvPr/>
        </p:nvCxnSpPr>
        <p:spPr>
          <a:xfrm>
            <a:off x="488691" y="3774063"/>
            <a:ext cx="1140765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9" name="CasellaDiTesto 168">
            <a:extLst>
              <a:ext uri="{FF2B5EF4-FFF2-40B4-BE49-F238E27FC236}">
                <a16:creationId xmlns:a16="http://schemas.microsoft.com/office/drawing/2014/main" id="{5C8B27F4-6B4F-BEE9-B717-244CC96762CB}"/>
              </a:ext>
            </a:extLst>
          </p:cNvPr>
          <p:cNvSpPr txBox="1"/>
          <p:nvPr/>
        </p:nvSpPr>
        <p:spPr>
          <a:xfrm>
            <a:off x="309568" y="882005"/>
            <a:ext cx="11521280" cy="892552"/>
          </a:xfrm>
          <a:prstGeom prst="rect">
            <a:avLst/>
          </a:prstGeom>
          <a:noFill/>
        </p:spPr>
        <p:txBody>
          <a:bodyPr wrap="square" rtlCol="0">
            <a:spAutoFit/>
          </a:bodyPr>
          <a:lstStyle/>
          <a:p>
            <a:pPr algn="ctr"/>
            <a:r>
              <a:rPr lang="en-US" dirty="0">
                <a:solidFill>
                  <a:schemeClr val="tx1"/>
                </a:solidFill>
                <a:latin typeface="Montserrat" panose="02000505000000020004" pitchFamily="2" charset="0"/>
                <a:ea typeface="Montserrat"/>
                <a:cs typeface="Montserrat"/>
                <a:sym typeface="Montserrat"/>
              </a:rPr>
              <a:t>We aim to be your </a:t>
            </a:r>
            <a:r>
              <a:rPr lang="en-US" sz="2400" b="1" dirty="0">
                <a:solidFill>
                  <a:srgbClr val="F00980"/>
                </a:solidFill>
                <a:latin typeface="Montserrat" panose="02000505000000020004" pitchFamily="2" charset="0"/>
                <a:sym typeface="Montserrat"/>
              </a:rPr>
              <a:t>partners</a:t>
            </a:r>
            <a:r>
              <a:rPr lang="en-US" dirty="0">
                <a:solidFill>
                  <a:schemeClr val="tx1"/>
                </a:solidFill>
                <a:latin typeface="Montserrat" panose="02000505000000020004" pitchFamily="2" charset="0"/>
                <a:ea typeface="Montserrat"/>
                <a:cs typeface="Montserrat"/>
                <a:sym typeface="Montserrat"/>
              </a:rPr>
              <a:t> in order to reach the top-quality results.</a:t>
            </a:r>
          </a:p>
          <a:p>
            <a:pPr algn="ctr"/>
            <a:r>
              <a:rPr lang="en-US" dirty="0">
                <a:solidFill>
                  <a:schemeClr val="tx1"/>
                </a:solidFill>
                <a:latin typeface="Montserrat" panose="02000505000000020004" pitchFamily="2" charset="0"/>
                <a:ea typeface="Montserrat"/>
                <a:cs typeface="Montserrat"/>
                <a:sym typeface="Montserrat"/>
              </a:rPr>
              <a:t>Our team includes effective collaboration also with </a:t>
            </a:r>
            <a:r>
              <a:rPr lang="en-US" b="1" dirty="0">
                <a:solidFill>
                  <a:srgbClr val="F00480"/>
                </a:solidFill>
                <a:latin typeface="Montserrat" panose="02000505000000020004" pitchFamily="2" charset="0"/>
                <a:ea typeface="Montserrat"/>
                <a:cs typeface="Montserrat"/>
                <a:sym typeface="Montserrat"/>
              </a:rPr>
              <a:t>other agencies </a:t>
            </a:r>
            <a:r>
              <a:rPr lang="en-US" dirty="0">
                <a:solidFill>
                  <a:schemeClr val="tx1"/>
                </a:solidFill>
                <a:latin typeface="Montserrat" panose="02000505000000020004" pitchFamily="2" charset="0"/>
                <a:ea typeface="Montserrat"/>
                <a:cs typeface="Montserrat"/>
                <a:sym typeface="Montserrat"/>
              </a:rPr>
              <a:t>to obtain the greater creativity and innovation, to share  skills, to increase productivity, to  expand the network, to improve the project quality.</a:t>
            </a:r>
            <a:endParaRPr lang="en-US" dirty="0">
              <a:solidFill>
                <a:schemeClr val="tx1"/>
              </a:solidFill>
              <a:sym typeface="Montserrat"/>
            </a:endParaRPr>
          </a:p>
        </p:txBody>
      </p:sp>
      <p:sp>
        <p:nvSpPr>
          <p:cNvPr id="3" name="Rettangolo 2">
            <a:extLst>
              <a:ext uri="{FF2B5EF4-FFF2-40B4-BE49-F238E27FC236}">
                <a16:creationId xmlns:a16="http://schemas.microsoft.com/office/drawing/2014/main" id="{459B78AB-3C07-B7CF-A6B8-5BC5591A2114}"/>
              </a:ext>
            </a:extLst>
          </p:cNvPr>
          <p:cNvSpPr/>
          <p:nvPr/>
        </p:nvSpPr>
        <p:spPr>
          <a:xfrm>
            <a:off x="374319" y="2817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4" name="Gruppo 3">
            <a:extLst>
              <a:ext uri="{FF2B5EF4-FFF2-40B4-BE49-F238E27FC236}">
                <a16:creationId xmlns:a16="http://schemas.microsoft.com/office/drawing/2014/main" id="{0CFEF12F-5CA9-3174-0C64-DAED4B4C85FF}"/>
              </a:ext>
            </a:extLst>
          </p:cNvPr>
          <p:cNvGrpSpPr/>
          <p:nvPr/>
        </p:nvGrpSpPr>
        <p:grpSpPr>
          <a:xfrm>
            <a:off x="407368" y="309033"/>
            <a:ext cx="233242" cy="233047"/>
            <a:chOff x="2349500" y="-200024"/>
            <a:chExt cx="8019956" cy="8013258"/>
          </a:xfrm>
          <a:solidFill>
            <a:schemeClr val="tx1"/>
          </a:solidFill>
        </p:grpSpPr>
        <p:sp>
          <p:nvSpPr>
            <p:cNvPr id="15" name="Rombo 14">
              <a:extLst>
                <a:ext uri="{FF2B5EF4-FFF2-40B4-BE49-F238E27FC236}">
                  <a16:creationId xmlns:a16="http://schemas.microsoft.com/office/drawing/2014/main" id="{23F4A5E5-8341-5F64-C3D8-0328D89D7598}"/>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64A1A728-5C49-57EF-9489-7C6D4FFFC31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4D96C14-305D-6BD2-0FD0-D2E5B47F28AB}"/>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9" name="Rettangolo 18">
            <a:extLst>
              <a:ext uri="{FF2B5EF4-FFF2-40B4-BE49-F238E27FC236}">
                <a16:creationId xmlns:a16="http://schemas.microsoft.com/office/drawing/2014/main" id="{6C7F303D-8556-61E1-7121-B9F0427AC93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2" name="Segnaposto numero diapositiva 11">
            <a:extLst>
              <a:ext uri="{FF2B5EF4-FFF2-40B4-BE49-F238E27FC236}">
                <a16:creationId xmlns:a16="http://schemas.microsoft.com/office/drawing/2014/main" id="{606727BF-2311-711D-9283-04DA9C729B07}"/>
              </a:ext>
            </a:extLst>
          </p:cNvPr>
          <p:cNvSpPr>
            <a:spLocks noGrp="1"/>
          </p:cNvSpPr>
          <p:nvPr>
            <p:ph type="sldNum" sz="quarter" idx="4"/>
          </p:nvPr>
        </p:nvSpPr>
        <p:spPr/>
        <p:txBody>
          <a:bodyPr/>
          <a:lstStyle/>
          <a:p>
            <a:fld id="{3E92977B-B4C2-4A0D-A293-AFEDFB8002E3}" type="slidenum">
              <a:rPr lang="en-US" smtClean="0"/>
              <a:pPr/>
              <a:t>13</a:t>
            </a:fld>
            <a:endParaRPr lang="en-US"/>
          </a:p>
        </p:txBody>
      </p:sp>
    </p:spTree>
    <p:custDataLst>
      <p:tags r:id="rId1"/>
    </p:custDataLst>
    <p:extLst>
      <p:ext uri="{BB962C8B-B14F-4D97-AF65-F5344CB8AC3E}">
        <p14:creationId xmlns:p14="http://schemas.microsoft.com/office/powerpoint/2010/main" val="309275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7" name="CasellaDiTesto 6">
            <a:extLst>
              <a:ext uri="{FF2B5EF4-FFF2-40B4-BE49-F238E27FC236}">
                <a16:creationId xmlns:a16="http://schemas.microsoft.com/office/drawing/2014/main" id="{D14F4851-5E56-3122-372F-C0F9EB84F034}"/>
              </a:ext>
            </a:extLst>
          </p:cNvPr>
          <p:cNvSpPr txBox="1"/>
          <p:nvPr/>
        </p:nvSpPr>
        <p:spPr>
          <a:xfrm>
            <a:off x="230256" y="635204"/>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 </a:t>
            </a:r>
            <a:r>
              <a:rPr lang="fr-FR" sz="3600" dirty="0">
                <a:solidFill>
                  <a:srgbClr val="F00480"/>
                </a:solidFill>
                <a:sym typeface="Montserrat"/>
              </a:rPr>
              <a:t> </a:t>
            </a: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312500" y="1897680"/>
            <a:ext cx="11685456" cy="5555367"/>
          </a:xfrm>
          <a:prstGeom prst="rect">
            <a:avLst/>
          </a:prstGeom>
          <a:noFill/>
        </p:spPr>
        <p:txBody>
          <a:bodyPr wrap="square">
            <a:spAutoFit/>
          </a:bodyPr>
          <a:lstStyle/>
          <a:p>
            <a:pPr>
              <a:buClr>
                <a:schemeClr val="dk1"/>
              </a:buClr>
              <a:buSzPts val="1100"/>
            </a:pPr>
            <a:r>
              <a:rPr lang="fr-FR" b="1" dirty="0">
                <a:solidFill>
                  <a:srgbClr val="F00480"/>
                </a:solidFill>
                <a:latin typeface="Montserrat" panose="02000505000000020004" pitchFamily="2" charset="0"/>
                <a:sym typeface="Montserrat"/>
              </a:rPr>
              <a:t>Stellantis </a:t>
            </a:r>
            <a:r>
              <a:rPr lang="fr-FR" b="1" dirty="0" err="1">
                <a:solidFill>
                  <a:srgbClr val="F00480"/>
                </a:solidFill>
                <a:latin typeface="Montserrat" panose="02000505000000020004" pitchFamily="2" charset="0"/>
                <a:sym typeface="Montserrat"/>
              </a:rPr>
              <a:t>Governance</a:t>
            </a:r>
            <a:r>
              <a:rPr lang="fr-FR" b="1" dirty="0">
                <a:solidFill>
                  <a:srgbClr val="F00480"/>
                </a:solidFill>
                <a:latin typeface="Montserrat" panose="02000505000000020004" pitchFamily="2" charset="0"/>
                <a:sym typeface="Montserrat"/>
              </a:rPr>
              <a:t> </a:t>
            </a:r>
            <a:r>
              <a:rPr lang="fr-FR" b="1" dirty="0" err="1">
                <a:solidFill>
                  <a:srgbClr val="F00480"/>
                </a:solidFill>
                <a:latin typeface="Montserrat" panose="02000505000000020004" pitchFamily="2" charset="0"/>
                <a:sym typeface="Montserrat"/>
              </a:rPr>
              <a:t>Account</a:t>
            </a:r>
            <a:r>
              <a:rPr lang="fr-FR" b="1" dirty="0">
                <a:solidFill>
                  <a:srgbClr val="F00480"/>
                </a:solidFill>
                <a:latin typeface="Montserrat" panose="02000505000000020004" pitchFamily="2" charset="0"/>
                <a:sym typeface="Montserrat"/>
              </a:rPr>
              <a:t> Manager </a:t>
            </a:r>
          </a:p>
          <a:p>
            <a:pPr>
              <a:buClr>
                <a:schemeClr val="dk1"/>
              </a:buClr>
              <a:buSzPts val="1100"/>
            </a:pPr>
            <a:r>
              <a:rPr lang="fr-FR" sz="1100" dirty="0">
                <a:latin typeface="Montserrat" panose="02000505000000020004" pitchFamily="2" charset="0"/>
                <a:ea typeface="Calibri" panose="020F0502020204030204" pitchFamily="34" charset="0"/>
                <a:cs typeface="Calibri" panose="020F0502020204030204" pitchFamily="34" charset="0"/>
                <a:sym typeface="Montserrat"/>
              </a:rPr>
              <a:t>K</a:t>
            </a:r>
            <a:r>
              <a:rPr lang="en-US" sz="1100" dirty="0" err="1">
                <a:latin typeface="Montserrat" panose="02000505000000020004" pitchFamily="2" charset="0"/>
                <a:ea typeface="Calibri" panose="020F0502020204030204" pitchFamily="34" charset="0"/>
                <a:cs typeface="Calibri" panose="020F0502020204030204" pitchFamily="34" charset="0"/>
              </a:rPr>
              <a:t>ey</a:t>
            </a:r>
            <a:r>
              <a:rPr lang="en-US" sz="1100" dirty="0">
                <a:latin typeface="Montserrat" panose="02000505000000020004" pitchFamily="2" charset="0"/>
                <a:ea typeface="Calibri" panose="020F0502020204030204" pitchFamily="34" charset="0"/>
                <a:cs typeface="Calibri" panose="020F0502020204030204" pitchFamily="34" charset="0"/>
              </a:rPr>
              <a:t> Interface with Stellantis Counterpart. He is responsible of all deliverables and his responsibilities is to manage all Koinè people involved in the project.</a:t>
            </a:r>
          </a:p>
          <a:p>
            <a:pPr>
              <a:buClr>
                <a:schemeClr val="dk1"/>
              </a:buClr>
              <a:buSzPts val="1100"/>
            </a:pPr>
            <a:r>
              <a:rPr lang="en-US" sz="1100" dirty="0">
                <a:latin typeface="Montserrat" panose="02000505000000020004" pitchFamily="2" charset="0"/>
                <a:ea typeface="Calibri" panose="020F0502020204030204" pitchFamily="34" charset="0"/>
                <a:cs typeface="Calibri" panose="020F0502020204030204" pitchFamily="34" charset="0"/>
              </a:rPr>
              <a:t>He will:</a:t>
            </a:r>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Provide a point of contact for the Stellantis Training Managers (STM) to manage all aspects of Contract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Ensure the contract is being delivered to the specified scope and required quality and volume levels. Manage action plans for issues that arise in the implementation of the Contract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Adapt plans and activities accordingly to rolling new Brands’ update, with problem solving and flexible approach</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Work in partnership </a:t>
            </a: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with the Stellantis Training Managers and Marketing representatives of each Stellantis Brand to identify product training priorities for each brand and develop a strategic plan to support</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Work with other Suppliers resources effectively to achieve the agreed  Annual Plan</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Provide regular status of performance and initiatives through specific reports, Weekly operational meetings and performance reviews</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Manage requests for additional services or changes in scope</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Wherever feasible ensure synergies are leveraged from other parts of Stellantis ’s global organization, such as Training of  North American vehicles or Training for </a:t>
            </a: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associated joint ventures product (F2Move, </a:t>
            </a:r>
            <a:r>
              <a:rPr lang="en-US" sz="1100" dirty="0" err="1">
                <a:solidFill>
                  <a:schemeClr val="tx1"/>
                </a:solidFill>
                <a:latin typeface="Montserrat" panose="02000505000000020004" pitchFamily="2" charset="0"/>
                <a:ea typeface="Calibri" panose="020F0502020204030204" pitchFamily="34" charset="0"/>
                <a:cs typeface="Calibri" panose="020F0502020204030204" pitchFamily="34" charset="0"/>
              </a:rPr>
              <a:t>Leapmotor</a:t>
            </a: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Support STM to manage and prepare monthly  International Training Content Committee (ITCC) meetings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customer feedback and ad hoc issues for all elements of the contract</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quality improvement initiatives as defined, measure performance against quality metrics and correlate training data with business performance</a:t>
            </a:r>
          </a:p>
          <a:p>
            <a:pPr marL="34290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English and Italian fluent</a:t>
            </a:r>
          </a:p>
          <a:p>
            <a:pPr lvl="0"/>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Bi-annual Business Reviews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Monthly ITCC  </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Monthly/ Biweekly  Launch committee (per Brand) </a:t>
            </a: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Central Product development Weekly Meeting </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present and track quality improvement initiatives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Budget tracking, review and optimization</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All meetings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with</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Stellantis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internal</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customers</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should</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latin typeface="Montserrat" panose="02000505000000020004" pitchFamily="2" charset="0"/>
                <a:ea typeface="Calibri" panose="020F0502020204030204" pitchFamily="34" charset="0"/>
                <a:cs typeface="Calibri" panose="020F0502020204030204" pitchFamily="34" charset="0"/>
              </a:rPr>
              <a:t>be</a:t>
            </a:r>
            <a:r>
              <a:rPr lang="fr-FR" sz="1100" kern="100" dirty="0">
                <a:solidFill>
                  <a:schemeClr val="tx1"/>
                </a:solidFill>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latin typeface="Montserrat" panose="02000505000000020004" pitchFamily="2" charset="0"/>
                <a:ea typeface="Calibri" panose="020F0502020204030204" pitchFamily="34" charset="0"/>
                <a:cs typeface="Calibri" panose="020F0502020204030204" pitchFamily="34" charset="0"/>
              </a:rPr>
              <a:t>minuted</a:t>
            </a:r>
            <a:r>
              <a:rPr lang="fr-FR" sz="1100" kern="100" dirty="0">
                <a:solidFill>
                  <a:schemeClr val="tx1"/>
                </a:solidFill>
                <a:latin typeface="Montserrat" panose="02000505000000020004" pitchFamily="2" charset="0"/>
                <a:ea typeface="Calibri" panose="020F0502020204030204" pitchFamily="34" charset="0"/>
                <a:cs typeface="Calibri" panose="020F0502020204030204" pitchFamily="34" charset="0"/>
              </a:rPr>
              <a:t> and sent to Stellantis Training Team.</a:t>
            </a:r>
            <a:endParaRPr lang="en-US" sz="11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lvl="0"/>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buClr>
                <a:schemeClr val="dk1"/>
              </a:buClr>
              <a:buSzPts val="1100"/>
            </a:pPr>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buClr>
                <a:schemeClr val="dk1"/>
              </a:buClr>
              <a:buSzPts val="1100"/>
            </a:pPr>
            <a:r>
              <a:rPr lang="fr-FR" sz="1100" b="1" dirty="0">
                <a:solidFill>
                  <a:schemeClr val="tx1"/>
                </a:solidFill>
                <a:latin typeface="Montserrat" panose="02000505000000020004" pitchFamily="2" charset="0"/>
                <a:ea typeface="Calibri" panose="020F0502020204030204" pitchFamily="34" charset="0"/>
                <a:cs typeface="Calibri" panose="020F0502020204030204" pitchFamily="34" charset="0"/>
                <a:sym typeface="Montserrat"/>
              </a:rPr>
              <a:t> </a:t>
            </a:r>
          </a:p>
        </p:txBody>
      </p:sp>
      <p:grpSp>
        <p:nvGrpSpPr>
          <p:cNvPr id="4" name="Gruppo 3">
            <a:extLst>
              <a:ext uri="{FF2B5EF4-FFF2-40B4-BE49-F238E27FC236}">
                <a16:creationId xmlns:a16="http://schemas.microsoft.com/office/drawing/2014/main" id="{0E8786D0-1EE9-F149-E44B-937BB38EFDBA}"/>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1481B0A1-075A-4395-F3E0-2436C7DC1FBD}"/>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6E0C8EB0-0936-DF5D-606B-9CACE65BDE9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2B65E402-6934-F0E1-3458-89157DA2EF6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E7E69591-595B-7D58-0CBC-41D637345D3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0EE6C704-4C50-8C79-A7CF-DD465A67154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CE09C40-614E-3286-E4B8-191F3ECF69EA}"/>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5" name="Segnaposto numero diapositiva 14">
            <a:extLst>
              <a:ext uri="{FF2B5EF4-FFF2-40B4-BE49-F238E27FC236}">
                <a16:creationId xmlns:a16="http://schemas.microsoft.com/office/drawing/2014/main" id="{54CAA2A4-A8F1-2E94-4F68-536B825DF047}"/>
              </a:ext>
            </a:extLst>
          </p:cNvPr>
          <p:cNvSpPr>
            <a:spLocks noGrp="1"/>
          </p:cNvSpPr>
          <p:nvPr>
            <p:ph type="sldNum" sz="quarter" idx="4"/>
          </p:nvPr>
        </p:nvSpPr>
        <p:spPr/>
        <p:txBody>
          <a:bodyPr/>
          <a:lstStyle/>
          <a:p>
            <a:fld id="{3E92977B-B4C2-4A0D-A293-AFEDFB8002E3}" type="slidenum">
              <a:rPr lang="en-US" smtClean="0"/>
              <a:pPr/>
              <a:t>14</a:t>
            </a:fld>
            <a:endParaRPr lang="en-US"/>
          </a:p>
        </p:txBody>
      </p:sp>
    </p:spTree>
    <p:custDataLst>
      <p:tags r:id="rId1"/>
    </p:custDataLst>
    <p:extLst>
      <p:ext uri="{BB962C8B-B14F-4D97-AF65-F5344CB8AC3E}">
        <p14:creationId xmlns:p14="http://schemas.microsoft.com/office/powerpoint/2010/main" val="150961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4C9AE158-7FAA-6FF9-E21A-FEEDDE5DD95E}"/>
              </a:ext>
            </a:extLst>
          </p:cNvPr>
          <p:cNvSpPr txBox="1"/>
          <p:nvPr/>
        </p:nvSpPr>
        <p:spPr>
          <a:xfrm>
            <a:off x="243897" y="700524"/>
            <a:ext cx="8784976"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en-US" sz="3200" dirty="0">
                <a:sym typeface="Montserrat Black"/>
              </a:rPr>
              <a:t>KOINÈ </a:t>
            </a:r>
            <a:r>
              <a:rPr lang="fr-FR" sz="3200" dirty="0">
                <a:solidFill>
                  <a:srgbClr val="F00480"/>
                </a:solidFill>
                <a:sym typeface="Montserrat"/>
              </a:rPr>
              <a:t>GOVERNANCE ACCOUNT MANAGER </a:t>
            </a:r>
            <a:r>
              <a:rPr lang="en-US" sz="3200" dirty="0">
                <a:sym typeface="Montserrat Black"/>
              </a:rPr>
              <a:t>PROFILE </a:t>
            </a:r>
          </a:p>
        </p:txBody>
      </p:sp>
      <p:sp>
        <p:nvSpPr>
          <p:cNvPr id="5" name="CasellaDiTesto 4">
            <a:extLst>
              <a:ext uri="{FF2B5EF4-FFF2-40B4-BE49-F238E27FC236}">
                <a16:creationId xmlns:a16="http://schemas.microsoft.com/office/drawing/2014/main" id="{C033D3AF-B462-C5F4-F0B4-2D4970168138}"/>
              </a:ext>
            </a:extLst>
          </p:cNvPr>
          <p:cNvSpPr txBox="1"/>
          <p:nvPr/>
        </p:nvSpPr>
        <p:spPr>
          <a:xfrm>
            <a:off x="263352" y="1268760"/>
            <a:ext cx="11593288" cy="5262979"/>
          </a:xfrm>
          <a:prstGeom prst="rect">
            <a:avLst/>
          </a:prstGeom>
          <a:noFill/>
        </p:spPr>
        <p:txBody>
          <a:bodyPr wrap="square">
            <a:spAutoFit/>
          </a:bodyPr>
          <a:lstStyle/>
          <a:p>
            <a:pPr marL="180975" indent="-180975"/>
            <a:r>
              <a:rPr lang="en-US" sz="1200" b="1" dirty="0">
                <a:solidFill>
                  <a:srgbClr val="F00480"/>
                </a:solidFill>
                <a:latin typeface="Montserrat" panose="02000505000000020004" pitchFamily="2" charset="0"/>
                <a:cs typeface="Calibri" panose="020F0502020204030204" pitchFamily="34" charset="0"/>
              </a:rPr>
              <a:t>Job description</a:t>
            </a:r>
          </a:p>
          <a:p>
            <a:r>
              <a:rPr lang="en-US" sz="1200" dirty="0">
                <a:latin typeface="Montserrat" panose="02000505000000020004" pitchFamily="2" charset="0"/>
                <a:ea typeface="Calibri" panose="020F0502020204030204" pitchFamily="34" charset="0"/>
                <a:cs typeface="Calibri" panose="020F0502020204030204" pitchFamily="34" charset="0"/>
              </a:rPr>
              <a:t>Key Interface with Stellantis Counterpart. 100% availability to support Stellantis Training Managers at the required premise (both in Stellantis and in Koinè).</a:t>
            </a:r>
          </a:p>
          <a:p>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cs typeface="Calibri" panose="020F0502020204030204" pitchFamily="34" charset="0"/>
              </a:rPr>
              <a:t>Job Summary</a:t>
            </a:r>
          </a:p>
          <a:p>
            <a:r>
              <a:rPr lang="en-US" sz="1200" dirty="0">
                <a:latin typeface="Montserrat" panose="02000505000000020004" pitchFamily="2" charset="0"/>
                <a:ea typeface="Calibri" panose="020F0502020204030204" pitchFamily="34" charset="0"/>
                <a:cs typeface="Calibri" panose="020F0502020204030204" pitchFamily="34" charset="0"/>
              </a:rPr>
              <a:t>This is an executive role responsible for managing all deliverables and overseeing all Koinè personnel involved in the project. He is a professional with recognized expertise in managing and he will be subject to profile assessment and approval by Stellantis.</a:t>
            </a:r>
          </a:p>
          <a:p>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cs typeface="Calibri" panose="020F0502020204030204" pitchFamily="34" charset="0"/>
              </a:rPr>
              <a:t>Key Responsibilities</a:t>
            </a:r>
          </a:p>
          <a:p>
            <a:pPr marL="195263" indent="-195263">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Ensure clear and effective communication with Stellantis counterparts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Engage with all stakeholders to understand their needs and expectations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Provide regular updates and reports to Stellantis and Koinè senior management</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Address any issues or concerns raised by stakeholders promptly and effectively</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Ensure all deliverables meet quality standards and client specifications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Implement continuous improvement processes to enhance project outcomes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Manage project budgets and ensure cost-effectiveness</a:t>
            </a:r>
          </a:p>
          <a:p>
            <a:pPr marL="180975" indent="-180975">
              <a:buFont typeface="Arial" panose="020B0604020202020204" pitchFamily="34" charset="0"/>
              <a:buChar char="•"/>
            </a:pPr>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ea typeface="Calibri" panose="020F0502020204030204" pitchFamily="34" charset="0"/>
                <a:cs typeface="Calibri" panose="020F0502020204030204" pitchFamily="34" charset="0"/>
              </a:rPr>
              <a:t>Skills</a:t>
            </a:r>
            <a:endParaRPr lang="en-US" sz="1200" dirty="0">
              <a:solidFill>
                <a:srgbClr val="F00480"/>
              </a:solidFill>
              <a:latin typeface="Montserrat" panose="02000505000000020004" pitchFamily="2" charset="0"/>
              <a:ea typeface="Calibri" panose="020F0502020204030204" pitchFamily="34" charset="0"/>
              <a:cs typeface="Calibri" panose="020F0502020204030204" pitchFamily="34" charset="0"/>
            </a:endParaRP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Exceptional project management and organizational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Training budget management </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Strong leadership and team management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Excellent communication and interpersonal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Ability to manage multiple priorities in a fast-paced environment</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Strong problem-solving skills and attention to detail</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Ability to work independently and as part of a team</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High level of professionalism and customer service orientation</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p>
          <a:p>
            <a:endParaRPr lang="en-US" sz="1200" dirty="0">
              <a:latin typeface="Montserrat" panose="02000505000000020004" pitchFamily="2" charset="0"/>
              <a:ea typeface="Calibri" panose="020F0502020204030204" pitchFamily="34" charset="0"/>
              <a:cs typeface="Calibri" panose="020F0502020204030204" pitchFamily="34" charset="0"/>
            </a:endParaRPr>
          </a:p>
        </p:txBody>
      </p:sp>
      <p:grpSp>
        <p:nvGrpSpPr>
          <p:cNvPr id="4" name="Gruppo 3">
            <a:extLst>
              <a:ext uri="{FF2B5EF4-FFF2-40B4-BE49-F238E27FC236}">
                <a16:creationId xmlns:a16="http://schemas.microsoft.com/office/drawing/2014/main" id="{AC527A55-C18D-226B-E689-E2F992F7A125}"/>
              </a:ext>
            </a:extLst>
          </p:cNvPr>
          <p:cNvGrpSpPr/>
          <p:nvPr/>
        </p:nvGrpSpPr>
        <p:grpSpPr>
          <a:xfrm>
            <a:off x="312500" y="281772"/>
            <a:ext cx="266413" cy="266908"/>
            <a:chOff x="1143287" y="199272"/>
            <a:chExt cx="266413" cy="266908"/>
          </a:xfrm>
        </p:grpSpPr>
        <p:sp>
          <p:nvSpPr>
            <p:cNvPr id="12" name="Rettangolo 11">
              <a:extLst>
                <a:ext uri="{FF2B5EF4-FFF2-40B4-BE49-F238E27FC236}">
                  <a16:creationId xmlns:a16="http://schemas.microsoft.com/office/drawing/2014/main" id="{530AA17F-850F-07AB-D8D7-C53B3BC8EF3A}"/>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3" name="Gruppo 12">
              <a:extLst>
                <a:ext uri="{FF2B5EF4-FFF2-40B4-BE49-F238E27FC236}">
                  <a16:creationId xmlns:a16="http://schemas.microsoft.com/office/drawing/2014/main" id="{0A62AE53-A94E-E560-44BB-23F6D395CC35}"/>
                </a:ext>
              </a:extLst>
            </p:cNvPr>
            <p:cNvGrpSpPr/>
            <p:nvPr/>
          </p:nvGrpSpPr>
          <p:grpSpPr>
            <a:xfrm>
              <a:off x="1176336" y="226533"/>
              <a:ext cx="233242" cy="233047"/>
              <a:chOff x="2349500" y="-200024"/>
              <a:chExt cx="8019956" cy="8013258"/>
            </a:xfrm>
            <a:solidFill>
              <a:schemeClr val="bg1"/>
            </a:solidFill>
          </p:grpSpPr>
          <p:sp>
            <p:nvSpPr>
              <p:cNvPr id="14" name="Rombo 13">
                <a:extLst>
                  <a:ext uri="{FF2B5EF4-FFF2-40B4-BE49-F238E27FC236}">
                    <a16:creationId xmlns:a16="http://schemas.microsoft.com/office/drawing/2014/main" id="{5247CDD6-9775-3ABE-1ABC-585FE8C1A68C}"/>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igura a mano libera: forma 14">
                <a:extLst>
                  <a:ext uri="{FF2B5EF4-FFF2-40B4-BE49-F238E27FC236}">
                    <a16:creationId xmlns:a16="http://schemas.microsoft.com/office/drawing/2014/main" id="{1FAB6545-691D-818F-1BE3-27A6BB6A308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219C51A1-516C-7A6A-0EA1-44BD20A50D2A}"/>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7" name="Rettangolo 16">
            <a:extLst>
              <a:ext uri="{FF2B5EF4-FFF2-40B4-BE49-F238E27FC236}">
                <a16:creationId xmlns:a16="http://schemas.microsoft.com/office/drawing/2014/main" id="{235B2295-1437-9470-A6C4-85B16C020A7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6" name="Segnaposto numero diapositiva 5">
            <a:extLst>
              <a:ext uri="{FF2B5EF4-FFF2-40B4-BE49-F238E27FC236}">
                <a16:creationId xmlns:a16="http://schemas.microsoft.com/office/drawing/2014/main" id="{D2420B98-6CF4-8EEC-4AD3-687BC151E139}"/>
              </a:ext>
            </a:extLst>
          </p:cNvPr>
          <p:cNvSpPr>
            <a:spLocks noGrp="1"/>
          </p:cNvSpPr>
          <p:nvPr>
            <p:ph type="sldNum" sz="quarter" idx="4"/>
          </p:nvPr>
        </p:nvSpPr>
        <p:spPr/>
        <p:txBody>
          <a:bodyPr/>
          <a:lstStyle/>
          <a:p>
            <a:fld id="{3E92977B-B4C2-4A0D-A293-AFEDFB8002E3}" type="slidenum">
              <a:rPr lang="en-US" smtClean="0"/>
              <a:pPr/>
              <a:t>15</a:t>
            </a:fld>
            <a:endParaRPr lang="en-US"/>
          </a:p>
        </p:txBody>
      </p:sp>
    </p:spTree>
    <p:custDataLst>
      <p:tags r:id="rId1"/>
    </p:custDataLst>
    <p:extLst>
      <p:ext uri="{BB962C8B-B14F-4D97-AF65-F5344CB8AC3E}">
        <p14:creationId xmlns:p14="http://schemas.microsoft.com/office/powerpoint/2010/main" val="2777963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263352" y="2060848"/>
            <a:ext cx="11593288" cy="3154582"/>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Sales Senior Training Specialists/Experts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to:</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Support Stellantis Training Managers (STM) objectives, analyze product launch activity, customer behavior,  regions requirements, existing courseware and curriculum use</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Assign the project and deliverables to internal and external Project Managers (also 3</a:t>
            </a:r>
            <a:r>
              <a:rPr lang="en-US" sz="1200" baseline="30000" dirty="0">
                <a:solidFill>
                  <a:schemeClr val="tx1"/>
                </a:solidFill>
                <a:latin typeface="Montserrat" panose="02000505000000020004" pitchFamily="2" charset="0"/>
                <a:ea typeface="Calibri" panose="020F0502020204030204" pitchFamily="34" charset="0"/>
                <a:cs typeface="Calibri" panose="020F0502020204030204" pitchFamily="34" charset="0"/>
              </a:rPr>
              <a:t>rd</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 agencies approved by Stellantis)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Check the project and deliverables development</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Ensure content is developed to facilitate efficient deployment in markets / languages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Supervise the development process for individual courseware including controlling the scope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Fluency in English and Italian, both spoken and written</a:t>
            </a:r>
          </a:p>
          <a:p>
            <a:pPr marL="342900" lvl="0" indent="-342900">
              <a:spcAft>
                <a:spcPts val="100"/>
              </a:spcAft>
              <a:buFont typeface="+mj-lt"/>
              <a:buAutoNum type="arabicPeriod"/>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spcAft>
                <a:spcPts val="100"/>
              </a:spcAft>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542925" lvl="1" indent="-185738">
              <a:spcAft>
                <a:spcPts val="100"/>
              </a:spcAft>
              <a:buFont typeface="+mj-lt"/>
              <a:buAutoNum type="alphaLcPeriod"/>
            </a:pPr>
            <a:r>
              <a:rPr lang="en-US" sz="12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Monthly/ Biweekly Launch committee (per Brand) </a:t>
            </a:r>
            <a:endParaRPr lang="fr-FR" sz="12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542925" lvl="1" indent="-185738">
              <a:spcAft>
                <a:spcPts val="100"/>
              </a:spcAft>
              <a:buFont typeface="+mj-lt"/>
              <a:buAutoNum type="alphaLcPeriod"/>
            </a:pPr>
            <a:r>
              <a:rPr lang="en-US" sz="12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Central Product development Weekly Meeting </a:t>
            </a:r>
            <a:endParaRPr lang="fr-FR" sz="12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14" name="CasellaDiTesto 13">
            <a:extLst>
              <a:ext uri="{FF2B5EF4-FFF2-40B4-BE49-F238E27FC236}">
                <a16:creationId xmlns:a16="http://schemas.microsoft.com/office/drawing/2014/main" id="{DDA192DB-3001-EF39-9C98-13421D847130}"/>
              </a:ext>
            </a:extLst>
          </p:cNvPr>
          <p:cNvSpPr txBox="1"/>
          <p:nvPr/>
        </p:nvSpPr>
        <p:spPr>
          <a:xfrm>
            <a:off x="230256" y="620688"/>
            <a:ext cx="6153776" cy="12694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grpSp>
        <p:nvGrpSpPr>
          <p:cNvPr id="4" name="Gruppo 3">
            <a:extLst>
              <a:ext uri="{FF2B5EF4-FFF2-40B4-BE49-F238E27FC236}">
                <a16:creationId xmlns:a16="http://schemas.microsoft.com/office/drawing/2014/main" id="{9E2338A7-AC40-FADB-C73B-D7159E5E0411}"/>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84D84F95-3487-6AF4-02D3-AB7B7A6AF96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FEE1A99E-AB56-2654-C9AD-0C6C6C09258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8A7AC1D2-0487-A480-0E70-775D3851D4A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119F00A6-18AD-0738-DD24-459C596BE9B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474BA3D-7D5C-DF92-3419-7EAC383EB5C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1C7A066-28F9-8982-648E-809E63EDFE1B}"/>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2" name="Segnaposto numero diapositiva 1">
            <a:extLst>
              <a:ext uri="{FF2B5EF4-FFF2-40B4-BE49-F238E27FC236}">
                <a16:creationId xmlns:a16="http://schemas.microsoft.com/office/drawing/2014/main" id="{48D239C3-D5A3-B67D-9985-FB52C1DBF211}"/>
              </a:ext>
            </a:extLst>
          </p:cNvPr>
          <p:cNvSpPr>
            <a:spLocks noGrp="1"/>
          </p:cNvSpPr>
          <p:nvPr>
            <p:ph type="sldNum" sz="quarter" idx="4"/>
          </p:nvPr>
        </p:nvSpPr>
        <p:spPr/>
        <p:txBody>
          <a:bodyPr/>
          <a:lstStyle/>
          <a:p>
            <a:fld id="{3E92977B-B4C2-4A0D-A293-AFEDFB8002E3}" type="slidenum">
              <a:rPr lang="en-US" smtClean="0"/>
              <a:pPr/>
              <a:t>16</a:t>
            </a:fld>
            <a:endParaRPr lang="en-US"/>
          </a:p>
        </p:txBody>
      </p:sp>
    </p:spTree>
    <p:custDataLst>
      <p:tags r:id="rId1"/>
    </p:custDataLst>
    <p:extLst>
      <p:ext uri="{BB962C8B-B14F-4D97-AF65-F5344CB8AC3E}">
        <p14:creationId xmlns:p14="http://schemas.microsoft.com/office/powerpoint/2010/main" val="377336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236184" y="767558"/>
            <a:ext cx="9388207"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2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SALES SENIOR TRAINING SPECIALISTS/EXPERTS </a:t>
            </a:r>
            <a:r>
              <a:rPr lang="en-US" dirty="0">
                <a:sym typeface="Montserrat Black"/>
              </a:rPr>
              <a:t>PROFILE  </a:t>
            </a:r>
          </a:p>
        </p:txBody>
      </p:sp>
      <p:sp>
        <p:nvSpPr>
          <p:cNvPr id="4" name="CasellaDiTesto 3">
            <a:extLst>
              <a:ext uri="{FF2B5EF4-FFF2-40B4-BE49-F238E27FC236}">
                <a16:creationId xmlns:a16="http://schemas.microsoft.com/office/drawing/2014/main" id="{C581C7DA-1AC7-F48C-DC49-61C19B3E06DE}"/>
              </a:ext>
            </a:extLst>
          </p:cNvPr>
          <p:cNvSpPr txBox="1"/>
          <p:nvPr/>
        </p:nvSpPr>
        <p:spPr>
          <a:xfrm>
            <a:off x="335360" y="1484784"/>
            <a:ext cx="11593288" cy="5632311"/>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endParaRPr lang="en-US" sz="1200" dirty="0">
              <a:solidFill>
                <a:srgbClr val="F00480"/>
              </a:solidFill>
              <a:latin typeface="Montserrat" panose="02000505000000020004" pitchFamily="2" charset="0"/>
            </a:endParaRPr>
          </a:p>
          <a:p>
            <a:r>
              <a:rPr lang="en-US" sz="1200" dirty="0">
                <a:latin typeface="Montserrat" panose="02000505000000020004" pitchFamily="2" charset="0"/>
              </a:rPr>
              <a:t>Cooperate with sales teams and other stakeholders to understand training needs and requirements. Provide regular updates and reports to senior management on training activities and outcomes.</a:t>
            </a:r>
          </a:p>
          <a:p>
            <a:endParaRPr lang="en-US" sz="1200"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Job Summary</a:t>
            </a:r>
          </a:p>
          <a:p>
            <a:r>
              <a:rPr lang="en-US" sz="1200" dirty="0">
                <a:latin typeface="Montserrat" panose="02000505000000020004" pitchFamily="2" charset="0"/>
              </a:rPr>
              <a:t>The role involves managing all sales training activities related to the assigned area and maintaining a close relationship with the Brand Senior Profile.</a:t>
            </a:r>
            <a:endParaRPr lang="en-US" sz="1200" b="1" dirty="0">
              <a:latin typeface="Montserrat" panose="02000505000000020004" pitchFamily="2" charset="0"/>
            </a:endParaRPr>
          </a:p>
          <a:p>
            <a:endParaRPr lang="en-US" sz="1200" dirty="0">
              <a:latin typeface="Montserrat" panose="02000505000000020004" pitchFamily="2" charset="0"/>
            </a:endParaRPr>
          </a:p>
          <a:p>
            <a:r>
              <a:rPr lang="en-US" sz="1200" b="1" dirty="0">
                <a:solidFill>
                  <a:srgbClr val="F00480"/>
                </a:solidFill>
                <a:latin typeface="Montserrat" panose="02000505000000020004" pitchFamily="2" charset="0"/>
              </a:rPr>
              <a:t>Key Responsibilities</a:t>
            </a:r>
            <a:endParaRPr lang="en-US" sz="1200" dirty="0">
              <a:solidFill>
                <a:srgbClr val="F00480"/>
              </a:solidFill>
              <a:latin typeface="Montserrat" panose="02000505000000020004" pitchFamily="2" charset="0"/>
            </a:endParaRP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Design and develop comprehensive sales product training programs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Adapt training materials to suit different formats, including digital, blended, and face-to-face/classroom training</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Ensure training content is up-to-date and aligned with current product specifications and sales strategies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Plan and schedule training sessions in coordination with relevant departments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Organize logistics for face-to-face training, including venue selection, materials preparation, and participant coordination</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Develop a training calendar and ensure timely delivery of all training sessions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Monitor and evaluate the effectiveness of training programs through feedback and assessments</a:t>
            </a:r>
          </a:p>
          <a:p>
            <a:endParaRPr lang="en-US" sz="1200" dirty="0">
              <a:latin typeface="Montserrat" panose="02000505000000020004" pitchFamily="2" charset="0"/>
            </a:endParaRPr>
          </a:p>
          <a:p>
            <a:pPr marL="180975" indent="-180975"/>
            <a:r>
              <a:rPr lang="en-US" sz="1200" b="1" dirty="0">
                <a:solidFill>
                  <a:srgbClr val="F00480"/>
                </a:solidFill>
                <a:latin typeface="Montserrat" panose="02000505000000020004" pitchFamily="2" charset="0"/>
              </a:rPr>
              <a:t>Skills</a:t>
            </a:r>
            <a:endParaRPr lang="en-US" sz="1200" dirty="0">
              <a:solidFill>
                <a:srgbClr val="F00480"/>
              </a:solidFill>
              <a:latin typeface="Montserrat" panose="02000505000000020004" pitchFamily="2" charset="0"/>
            </a:endParaRPr>
          </a:p>
          <a:p>
            <a:pPr marL="180975" indent="-180975">
              <a:buClr>
                <a:srgbClr val="F00480"/>
              </a:buClr>
              <a:buFont typeface="Wingdings" panose="05000000000000000000" pitchFamily="2" charset="2"/>
              <a:buChar char="§"/>
            </a:pPr>
            <a:r>
              <a:rPr lang="en-US" sz="1200" dirty="0">
                <a:latin typeface="Montserrat" panose="02000505000000020004" pitchFamily="2" charset="0"/>
              </a:rPr>
              <a:t>Long experience in product team coordination</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Relationship with the marketing department to define the priority training</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Ability to manage multiple training projects simultaneously</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Strong interpersonal skills and ability to engage and motivate learners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Creative and innovative approach to training design and delivery</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High level of professionalism and attention to details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a:t>
            </a: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endParaRPr lang="en-US" sz="1200" dirty="0">
              <a:latin typeface="Montserrat" panose="02000505000000020004" pitchFamily="2" charset="0"/>
            </a:endParaRPr>
          </a:p>
        </p:txBody>
      </p:sp>
      <p:grpSp>
        <p:nvGrpSpPr>
          <p:cNvPr id="12" name="Gruppo 11">
            <a:extLst>
              <a:ext uri="{FF2B5EF4-FFF2-40B4-BE49-F238E27FC236}">
                <a16:creationId xmlns:a16="http://schemas.microsoft.com/office/drawing/2014/main" id="{5EC84683-0461-886B-A33C-F498125524AE}"/>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7C797256-7686-841E-A11A-52D20CD65E39}"/>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B5FB5DC-412D-DF57-E689-A4776C5EEAF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486E2B0F-B37D-83B8-EA2D-08A9A694681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005DA8BA-6F95-A104-640B-9CADEB69C110}"/>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7CDCE58-A8CE-2BAD-94EC-8F5776C1BBE1}"/>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7F29BD84-EE0C-8DA8-DF86-C5AF2F0B448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A16D1B08-ADC9-6366-2A94-8C8589B21585}"/>
              </a:ext>
            </a:extLst>
          </p:cNvPr>
          <p:cNvSpPr>
            <a:spLocks noGrp="1"/>
          </p:cNvSpPr>
          <p:nvPr>
            <p:ph type="sldNum" sz="quarter" idx="4"/>
          </p:nvPr>
        </p:nvSpPr>
        <p:spPr/>
        <p:txBody>
          <a:bodyPr/>
          <a:lstStyle/>
          <a:p>
            <a:fld id="{3E92977B-B4C2-4A0D-A293-AFEDFB8002E3}" type="slidenum">
              <a:rPr lang="en-US" smtClean="0"/>
              <a:pPr/>
              <a:t>17</a:t>
            </a:fld>
            <a:endParaRPr lang="en-US"/>
          </a:p>
        </p:txBody>
      </p:sp>
    </p:spTree>
    <p:custDataLst>
      <p:tags r:id="rId1"/>
    </p:custDataLst>
    <p:extLst>
      <p:ext uri="{BB962C8B-B14F-4D97-AF65-F5344CB8AC3E}">
        <p14:creationId xmlns:p14="http://schemas.microsoft.com/office/powerpoint/2010/main" val="1526382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263352" y="2060848"/>
            <a:ext cx="11593288" cy="3746154"/>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Sales Junior Training Specialists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to:</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Create ad hoc communications  and templates to communicate the benefits / effectiveness of solutions provided</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Describe current curricula, objectives, media selection &amp; rationale -curricula &amp; courses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Describe planned changes &amp; updates to curricula, objectives, media selection &amp; rationale – curricula &amp; courses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Deliver monthly  communication on all curriculum activities ( ITCC)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Maintain and deliver Reports as approved by the STM</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Assists the STM in all their internal/external communication related to the Stellantis Product Training (SPT)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the SPT Weekly Meeting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Use and manage all Stellantis Tools to deliver, store and report all training deliverables and activities (DAMS, BEEDEEZ/</a:t>
            </a:r>
            <a:r>
              <a:rPr lang="en-US" sz="1200" dirty="0" err="1">
                <a:solidFill>
                  <a:schemeClr val="tx1"/>
                </a:solidFill>
                <a:latin typeface="Montserrat" panose="02000505000000020004" pitchFamily="2" charset="0"/>
                <a:ea typeface="Calibri" panose="020F0502020204030204" pitchFamily="34" charset="0"/>
                <a:cs typeface="Calibri" panose="020F0502020204030204" pitchFamily="34" charset="0"/>
              </a:rPr>
              <a:t>MyLEARNING</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 APP, LMS, DRIVE IT, ARTICULATE…)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Manage all the back-office activities, in detail:</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LMS, Dams, </a:t>
            </a:r>
            <a:r>
              <a:rPr lang="en-US" sz="1200" dirty="0" err="1">
                <a:solidFill>
                  <a:schemeClr val="tx1"/>
                </a:solidFill>
                <a:latin typeface="Montserrat" panose="02000505000000020004" pitchFamily="2" charset="0"/>
                <a:ea typeface="Calibri" panose="020F0502020204030204" pitchFamily="34" charset="0"/>
                <a:cs typeface="Calibri" panose="020F0502020204030204" pitchFamily="34" charset="0"/>
              </a:rPr>
              <a:t>Beedeez</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/My Learning App, LBC Interface</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Communication (mail out) to Markets and Internal People</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Logistic and approval documentation to deliver activities (video shooting, Events, TTT at Stellantis Premises) </a:t>
            </a: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spcAft>
                <a:spcPts val="100"/>
              </a:spcAft>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742950" lvl="1" indent="-285750">
              <a:spcAft>
                <a:spcPts val="100"/>
              </a:spcAft>
              <a:buFont typeface="Arial" panose="020B0604020202020204" pitchFamily="34" charset="0"/>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SPT Weekly Meeting </a:t>
            </a:r>
          </a:p>
        </p:txBody>
      </p:sp>
      <p:sp>
        <p:nvSpPr>
          <p:cNvPr id="14" name="CasellaDiTesto 13">
            <a:extLst>
              <a:ext uri="{FF2B5EF4-FFF2-40B4-BE49-F238E27FC236}">
                <a16:creationId xmlns:a16="http://schemas.microsoft.com/office/drawing/2014/main" id="{DDA192DB-3001-EF39-9C98-13421D847130}"/>
              </a:ext>
            </a:extLst>
          </p:cNvPr>
          <p:cNvSpPr txBox="1"/>
          <p:nvPr/>
        </p:nvSpPr>
        <p:spPr>
          <a:xfrm>
            <a:off x="230256" y="620688"/>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grpSp>
        <p:nvGrpSpPr>
          <p:cNvPr id="4" name="Gruppo 3">
            <a:extLst>
              <a:ext uri="{FF2B5EF4-FFF2-40B4-BE49-F238E27FC236}">
                <a16:creationId xmlns:a16="http://schemas.microsoft.com/office/drawing/2014/main" id="{9E2338A7-AC40-FADB-C73B-D7159E5E0411}"/>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84D84F95-3487-6AF4-02D3-AB7B7A6AF96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FEE1A99E-AB56-2654-C9AD-0C6C6C09258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8A7AC1D2-0487-A480-0E70-775D3851D4A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119F00A6-18AD-0738-DD24-459C596BE9B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474BA3D-7D5C-DF92-3419-7EAC383EB5C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1C7A066-28F9-8982-648E-809E63EDFE1B}"/>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2" name="Segnaposto numero diapositiva 1">
            <a:extLst>
              <a:ext uri="{FF2B5EF4-FFF2-40B4-BE49-F238E27FC236}">
                <a16:creationId xmlns:a16="http://schemas.microsoft.com/office/drawing/2014/main" id="{5B0F4203-E2AE-2995-7299-C1ABEBA6277F}"/>
              </a:ext>
            </a:extLst>
          </p:cNvPr>
          <p:cNvSpPr>
            <a:spLocks noGrp="1"/>
          </p:cNvSpPr>
          <p:nvPr>
            <p:ph type="sldNum" sz="quarter" idx="4"/>
          </p:nvPr>
        </p:nvSpPr>
        <p:spPr/>
        <p:txBody>
          <a:bodyPr/>
          <a:lstStyle/>
          <a:p>
            <a:fld id="{3E92977B-B4C2-4A0D-A293-AFEDFB8002E3}" type="slidenum">
              <a:rPr lang="en-US" smtClean="0"/>
              <a:pPr/>
              <a:t>18</a:t>
            </a:fld>
            <a:endParaRPr lang="en-US"/>
          </a:p>
        </p:txBody>
      </p:sp>
    </p:spTree>
    <p:custDataLst>
      <p:tags r:id="rId1"/>
    </p:custDataLst>
    <p:extLst>
      <p:ext uri="{BB962C8B-B14F-4D97-AF65-F5344CB8AC3E}">
        <p14:creationId xmlns:p14="http://schemas.microsoft.com/office/powerpoint/2010/main" val="3473842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236185" y="767558"/>
            <a:ext cx="8208912"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2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SALES JUNIOR TRAINING SPECIALISTS </a:t>
            </a:r>
            <a:r>
              <a:rPr lang="en-US" dirty="0">
                <a:sym typeface="Montserrat Black"/>
              </a:rPr>
              <a:t>PROFILE  </a:t>
            </a:r>
          </a:p>
        </p:txBody>
      </p:sp>
      <p:grpSp>
        <p:nvGrpSpPr>
          <p:cNvPr id="12" name="Gruppo 11">
            <a:extLst>
              <a:ext uri="{FF2B5EF4-FFF2-40B4-BE49-F238E27FC236}">
                <a16:creationId xmlns:a16="http://schemas.microsoft.com/office/drawing/2014/main" id="{5EC84683-0461-886B-A33C-F498125524AE}"/>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7C797256-7686-841E-A11A-52D20CD65E39}"/>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B5FB5DC-412D-DF57-E689-A4776C5EEAF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486E2B0F-B37D-83B8-EA2D-08A9A694681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005DA8BA-6F95-A104-640B-9CADEB69C110}"/>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7CDCE58-A8CE-2BAD-94EC-8F5776C1BBE1}"/>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7F29BD84-EE0C-8DA8-DF86-C5AF2F0B448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6" name="CasellaDiTesto 5">
            <a:extLst>
              <a:ext uri="{FF2B5EF4-FFF2-40B4-BE49-F238E27FC236}">
                <a16:creationId xmlns:a16="http://schemas.microsoft.com/office/drawing/2014/main" id="{FD9471AC-7A59-61F5-B1A5-82A17ECAE705}"/>
              </a:ext>
            </a:extLst>
          </p:cNvPr>
          <p:cNvSpPr txBox="1"/>
          <p:nvPr/>
        </p:nvSpPr>
        <p:spPr>
          <a:xfrm>
            <a:off x="335360" y="1484784"/>
            <a:ext cx="11593288" cy="5078313"/>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endParaRPr lang="en-US" sz="1200" dirty="0">
              <a:solidFill>
                <a:srgbClr val="F00480"/>
              </a:solidFill>
              <a:latin typeface="Montserrat" panose="02000505000000020004" pitchFamily="2" charset="0"/>
            </a:endParaRPr>
          </a:p>
          <a:p>
            <a:r>
              <a:rPr lang="en-US" sz="1200" dirty="0">
                <a:latin typeface="Montserrat" panose="02000505000000020004" pitchFamily="2" charset="0"/>
              </a:rPr>
              <a:t>The Junior Training Specialists will assist in the development, implementation, and evaluation of training programs for employees across the organization. </a:t>
            </a:r>
          </a:p>
          <a:p>
            <a:endParaRPr lang="en-US" sz="1200"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Job Summary</a:t>
            </a:r>
          </a:p>
          <a:p>
            <a:r>
              <a:rPr lang="en-US" sz="1200" dirty="0">
                <a:latin typeface="Montserrat" panose="02000505000000020004" pitchFamily="2" charset="0"/>
              </a:rPr>
              <a:t>This role will involve coordinating training sessions, helping to create training materials.</a:t>
            </a:r>
          </a:p>
          <a:p>
            <a:endParaRPr lang="en-US" sz="1200" b="1"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Key Responsibilities</a:t>
            </a:r>
            <a:endParaRPr lang="en-US" sz="1200" dirty="0">
              <a:solidFill>
                <a:srgbClr val="F00480"/>
              </a:solidFill>
              <a:latin typeface="Montserrat" panose="02000505000000020004" pitchFamily="2" charset="0"/>
            </a:endParaRP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Assist in the design and development of training programs and materials, including e-learning modules, workshops, and manuals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Collaborate with sales Senior experts to ensure content accuracy and relevance</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Coordinate and facilitate training sessions, both in-person and virtually</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Support senior trainers in conducting training sessions and workshops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Provide technical support during virtual training sessions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Schedule training sessions and manage the training calendar</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Maintain training records and track employee progress</a:t>
            </a:r>
          </a:p>
          <a:p>
            <a:pPr marL="180975" indent="-180975">
              <a:buFont typeface="Arial" panose="020B0604020202020204" pitchFamily="34" charset="0"/>
              <a:buChar char="•"/>
            </a:pPr>
            <a:endParaRPr lang="en-US" sz="1200" dirty="0">
              <a:latin typeface="Montserrat" panose="02000505000000020004" pitchFamily="2" charset="0"/>
            </a:endParaRPr>
          </a:p>
          <a:p>
            <a:pPr marL="180975" indent="-180975"/>
            <a:r>
              <a:rPr lang="en-US" sz="1200" b="1" dirty="0">
                <a:solidFill>
                  <a:srgbClr val="F00480"/>
                </a:solidFill>
                <a:latin typeface="Montserrat" panose="02000505000000020004" pitchFamily="2" charset="0"/>
              </a:rPr>
              <a:t>Skills</a:t>
            </a:r>
            <a:endParaRPr lang="en-US" sz="1200" dirty="0">
              <a:solidFill>
                <a:srgbClr val="F00480"/>
              </a:solidFill>
              <a:latin typeface="Montserrat" panose="02000505000000020004" pitchFamily="2" charset="0"/>
            </a:endParaRPr>
          </a:p>
          <a:p>
            <a:pPr marL="180975" indent="-180975">
              <a:buClr>
                <a:srgbClr val="F00480"/>
              </a:buClr>
              <a:buFont typeface="Wingdings" panose="05000000000000000000" pitchFamily="2" charset="2"/>
              <a:buChar char="§"/>
            </a:pPr>
            <a:r>
              <a:rPr lang="en-US" sz="1200" dirty="0">
                <a:latin typeface="Montserrat" panose="02000505000000020004" pitchFamily="2" charset="0"/>
              </a:rPr>
              <a:t>Strong organizational and time management skills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Ability to work independently as well as part of a team</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Eager to learn and grow in the field of training and development</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p>
          <a:p>
            <a:pPr>
              <a:buClr>
                <a:srgbClr val="F00480"/>
              </a:buCl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endParaRPr lang="en-US" sz="1200" dirty="0">
              <a:latin typeface="Montserrat" panose="02000505000000020004" pitchFamily="2" charset="0"/>
            </a:endParaRPr>
          </a:p>
        </p:txBody>
      </p:sp>
      <p:sp>
        <p:nvSpPr>
          <p:cNvPr id="7" name="Segnaposto numero diapositiva 6">
            <a:extLst>
              <a:ext uri="{FF2B5EF4-FFF2-40B4-BE49-F238E27FC236}">
                <a16:creationId xmlns:a16="http://schemas.microsoft.com/office/drawing/2014/main" id="{F06E4564-67B7-D3D7-98DE-CC8E1B12671D}"/>
              </a:ext>
            </a:extLst>
          </p:cNvPr>
          <p:cNvSpPr>
            <a:spLocks noGrp="1"/>
          </p:cNvSpPr>
          <p:nvPr>
            <p:ph type="sldNum" sz="quarter" idx="4"/>
          </p:nvPr>
        </p:nvSpPr>
        <p:spPr/>
        <p:txBody>
          <a:bodyPr/>
          <a:lstStyle/>
          <a:p>
            <a:fld id="{3E92977B-B4C2-4A0D-A293-AFEDFB8002E3}" type="slidenum">
              <a:rPr lang="en-US" smtClean="0"/>
              <a:pPr/>
              <a:t>19</a:t>
            </a:fld>
            <a:endParaRPr lang="en-US"/>
          </a:p>
        </p:txBody>
      </p:sp>
    </p:spTree>
    <p:custDataLst>
      <p:tags r:id="rId1"/>
    </p:custDataLst>
    <p:extLst>
      <p:ext uri="{BB962C8B-B14F-4D97-AF65-F5344CB8AC3E}">
        <p14:creationId xmlns:p14="http://schemas.microsoft.com/office/powerpoint/2010/main" val="256437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8"/>
          <p:cNvSpPr/>
          <p:nvPr/>
        </p:nvSpPr>
        <p:spPr>
          <a:xfrm>
            <a:off x="551384" y="1196752"/>
            <a:ext cx="11017224" cy="4176464"/>
          </a:xfrm>
          <a:prstGeom prst="rect">
            <a:avLst/>
          </a:prstGeom>
          <a:noFill/>
          <a:ln>
            <a:noFill/>
          </a:ln>
        </p:spPr>
        <p:txBody>
          <a:bodyPr spcFirstLastPara="1" wrap="square" lIns="91425" tIns="45700" rIns="91425" bIns="45700" anchor="t" anchorCtr="0">
            <a:noAutofit/>
          </a:bodyPr>
          <a:lstStyle/>
          <a:p>
            <a:r>
              <a:rPr lang="en-US" sz="1200" dirty="0">
                <a:latin typeface="Montserrat" panose="02000505000000020004" pitchFamily="2" charset="0"/>
                <a:ea typeface="Calibri" panose="020F0502020204030204" pitchFamily="34" charset="0"/>
                <a:cs typeface="Calibri" panose="020F0502020204030204" pitchFamily="34" charset="0"/>
              </a:rPr>
              <a:t>We thank you for your request for </a:t>
            </a:r>
            <a:r>
              <a:rPr lang="en-GB" sz="1200" b="1" i="1" dirty="0"/>
              <a:t>SOW </a:t>
            </a:r>
            <a:r>
              <a:rPr lang="it-IT" sz="1200" dirty="0"/>
              <a:t>- </a:t>
            </a:r>
            <a:r>
              <a:rPr lang="en-US" sz="1200" b="1" i="1" dirty="0"/>
              <a:t>Creation and update of digital training assets 2026-27.</a:t>
            </a:r>
          </a:p>
          <a:p>
            <a:r>
              <a:rPr lang="fr-FR" sz="1200" b="1" dirty="0">
                <a:latin typeface="Montserrat" panose="02000505000000020004" pitchFamily="2" charset="0"/>
                <a:ea typeface="Calibri" panose="020F0502020204030204" pitchFamily="34" charset="0"/>
                <a:cs typeface="Calibri" panose="020F0502020204030204" pitchFamily="34" charset="0"/>
              </a:rPr>
              <a:t>This </a:t>
            </a:r>
            <a:r>
              <a:rPr lang="fr-FR" sz="1200" b="1" dirty="0" err="1">
                <a:latin typeface="Montserrat" panose="02000505000000020004" pitchFamily="2" charset="0"/>
                <a:ea typeface="Calibri" panose="020F0502020204030204" pitchFamily="34" charset="0"/>
                <a:cs typeface="Calibri" panose="020F0502020204030204" pitchFamily="34" charset="0"/>
              </a:rPr>
              <a:t>offer</a:t>
            </a:r>
            <a:r>
              <a:rPr lang="fr-FR" sz="1200" b="1" dirty="0">
                <a:latin typeface="Montserrat" panose="02000505000000020004" pitchFamily="2" charset="0"/>
                <a:ea typeface="Calibri" panose="020F0502020204030204" pitchFamily="34" charset="0"/>
                <a:cs typeface="Calibri" panose="020F0502020204030204" pitchFamily="34" charset="0"/>
              </a:rPr>
              <a:t> </a:t>
            </a:r>
            <a:r>
              <a:rPr lang="fr-FR" sz="1200" b="1" dirty="0" err="1">
                <a:latin typeface="Montserrat" panose="02000505000000020004" pitchFamily="2" charset="0"/>
                <a:ea typeface="Calibri" panose="020F0502020204030204" pitchFamily="34" charset="0"/>
                <a:cs typeface="Calibri" panose="020F0502020204030204" pitchFamily="34" charset="0"/>
              </a:rPr>
              <a:t>is</a:t>
            </a:r>
            <a:r>
              <a:rPr lang="fr-FR" sz="1200" b="1" dirty="0">
                <a:latin typeface="Montserrat" panose="02000505000000020004" pitchFamily="2" charset="0"/>
                <a:ea typeface="Calibri" panose="020F0502020204030204" pitchFamily="34" charset="0"/>
                <a:cs typeface="Calibri" panose="020F0502020204030204" pitchFamily="34" charset="0"/>
              </a:rPr>
              <a:t> </a:t>
            </a:r>
            <a:r>
              <a:rPr lang="fr-FR" sz="1200" b="1" dirty="0" err="1">
                <a:latin typeface="Montserrat" panose="02000505000000020004" pitchFamily="2" charset="0"/>
                <a:ea typeface="Calibri" panose="020F0502020204030204" pitchFamily="34" charset="0"/>
                <a:cs typeface="Calibri" panose="020F0502020204030204" pitchFamily="34" charset="0"/>
              </a:rPr>
              <a:t>intended</a:t>
            </a:r>
            <a:r>
              <a:rPr lang="fr-FR" sz="1200" b="1" dirty="0">
                <a:latin typeface="Montserrat" panose="02000505000000020004" pitchFamily="2" charset="0"/>
                <a:ea typeface="Calibri" panose="020F0502020204030204" pitchFamily="34" charset="0"/>
                <a:cs typeface="Calibri" panose="020F0502020204030204" pitchFamily="34" charset="0"/>
              </a:rPr>
              <a:t> for the management and </a:t>
            </a:r>
            <a:r>
              <a:rPr lang="fr-FR" sz="1200" b="1" dirty="0" err="1">
                <a:latin typeface="Montserrat" panose="02000505000000020004" pitchFamily="2" charset="0"/>
                <a:ea typeface="Calibri" panose="020F0502020204030204" pitchFamily="34" charset="0"/>
                <a:cs typeface="Calibri" panose="020F0502020204030204" pitchFamily="34" charset="0"/>
              </a:rPr>
              <a:t>development</a:t>
            </a:r>
            <a:r>
              <a:rPr lang="fr-FR" sz="1200" b="1" dirty="0">
                <a:latin typeface="Montserrat" panose="02000505000000020004" pitchFamily="2" charset="0"/>
                <a:ea typeface="Calibri" panose="020F0502020204030204" pitchFamily="34" charset="0"/>
                <a:cs typeface="Calibri" panose="020F0502020204030204" pitchFamily="34" charset="0"/>
              </a:rPr>
              <a:t> of training courses </a:t>
            </a:r>
            <a:r>
              <a:rPr lang="fr-FR" sz="1200" b="1" dirty="0" err="1">
                <a:latin typeface="Montserrat" panose="02000505000000020004" pitchFamily="2" charset="0"/>
                <a:ea typeface="Calibri" panose="020F0502020204030204" pitchFamily="34" charset="0"/>
                <a:cs typeface="Calibri" panose="020F0502020204030204" pitchFamily="34" charset="0"/>
              </a:rPr>
              <a:t>according</a:t>
            </a:r>
            <a:r>
              <a:rPr lang="fr-FR" sz="1200" b="1" dirty="0">
                <a:latin typeface="Montserrat" panose="02000505000000020004" pitchFamily="2" charset="0"/>
                <a:ea typeface="Calibri" panose="020F0502020204030204" pitchFamily="34" charset="0"/>
                <a:cs typeface="Calibri" panose="020F0502020204030204" pitchFamily="34" charset="0"/>
              </a:rPr>
              <a:t> to </a:t>
            </a:r>
            <a:r>
              <a:rPr lang="fr-FR" sz="1200" b="1" dirty="0" err="1">
                <a:latin typeface="Montserrat" panose="02000505000000020004" pitchFamily="2" charset="0"/>
                <a:ea typeface="Calibri" panose="020F0502020204030204" pitchFamily="34" charset="0"/>
                <a:cs typeface="Calibri" panose="020F0502020204030204" pitchFamily="34" charset="0"/>
              </a:rPr>
              <a:t>your</a:t>
            </a:r>
            <a:r>
              <a:rPr lang="fr-FR" sz="1200" b="1" dirty="0">
                <a:latin typeface="Montserrat" panose="02000505000000020004" pitchFamily="2" charset="0"/>
                <a:ea typeface="Calibri" panose="020F0502020204030204" pitchFamily="34" charset="0"/>
                <a:cs typeface="Calibri" panose="020F0502020204030204" pitchFamily="34" charset="0"/>
              </a:rPr>
              <a:t> </a:t>
            </a:r>
            <a:r>
              <a:rPr lang="fr-FR" sz="1200" b="1" dirty="0" err="1">
                <a:latin typeface="Montserrat" panose="02000505000000020004" pitchFamily="2" charset="0"/>
                <a:ea typeface="Calibri" panose="020F0502020204030204" pitchFamily="34" charset="0"/>
                <a:cs typeface="Calibri" panose="020F0502020204030204" pitchFamily="34" charset="0"/>
              </a:rPr>
              <a:t>needs</a:t>
            </a:r>
            <a:endParaRPr lang="it-IT" sz="1200" dirty="0"/>
          </a:p>
          <a:p>
            <a:pPr lvl="0">
              <a:lnSpc>
                <a:spcPct val="115000"/>
              </a:lnSpc>
              <a:buClr>
                <a:schemeClr val="dk1"/>
              </a:buClr>
              <a:buSzPts val="1100"/>
            </a:pPr>
            <a:endParaRPr lang="en-GB" sz="1200" dirty="0">
              <a:latin typeface="Montserrat" panose="02000505000000020004" pitchFamily="2" charset="0"/>
              <a:ea typeface="Calibri" panose="020F0502020204030204" pitchFamily="34" charset="0"/>
              <a:cs typeface="Calibri" panose="020F0502020204030204" pitchFamily="34" charset="0"/>
            </a:endParaRPr>
          </a:p>
          <a:p>
            <a:pPr marL="366713" indent="-285750">
              <a:lnSpc>
                <a:spcPct val="115000"/>
              </a:lnSpc>
              <a:buClr>
                <a:srgbClr val="F00480"/>
              </a:buClr>
              <a:buSzPct val="120000"/>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Koinè can be the main creative force for the design (graphics and instructional design) and the development of the digital training assets and materials; the WBTs must be engaging and interactive, making use of voiceover and have knowledge checks integrated in the module.</a:t>
            </a:r>
          </a:p>
          <a:p>
            <a:pPr marL="366713" indent="-285750">
              <a:lnSpc>
                <a:spcPct val="115000"/>
              </a:lnSpc>
              <a:buClr>
                <a:srgbClr val="F00480"/>
              </a:buClr>
              <a:buSzPct val="120000"/>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Koinè can act as the “Lead agency” for the successful design and rollout of the digital training campaign, interacting in this role with various stakeholders</a:t>
            </a:r>
          </a:p>
          <a:p>
            <a:pPr marL="366713" indent="-285750">
              <a:lnSpc>
                <a:spcPct val="115000"/>
              </a:lnSpc>
              <a:buClr>
                <a:srgbClr val="F00480"/>
              </a:buClr>
              <a:buSzPct val="120000"/>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Koinè can be the main creative force for the design (graphics and instructional design) and the development of the digital training assets and materials; the WBTs will be engaging and interactive, making use of voiceover and knowledge checks integrated in the module</a:t>
            </a:r>
          </a:p>
          <a:p>
            <a:pPr marL="366713" lvl="0" indent="-285750">
              <a:lnSpc>
                <a:spcPct val="115000"/>
              </a:lnSpc>
              <a:buClr>
                <a:srgbClr val="F00480"/>
              </a:buClr>
              <a:buSzPct val="120000"/>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Koinè can apply all the proper expertise in the field, accumulated through prior working experience with other automotive brands (Stellantis)</a:t>
            </a:r>
          </a:p>
          <a:p>
            <a:pPr marL="366713" lvl="0" indent="-285750">
              <a:lnSpc>
                <a:spcPct val="115000"/>
              </a:lnSpc>
              <a:buClr>
                <a:srgbClr val="F00480"/>
              </a:buClr>
              <a:buSzPct val="120000"/>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Koinè can create a graphical design that balances effectiveness with the luxury positioning of Maserati, and respects the “Look and feel” of the brand</a:t>
            </a:r>
          </a:p>
          <a:p>
            <a:pPr marL="366713" lvl="0" indent="-285750">
              <a:lnSpc>
                <a:spcPct val="115000"/>
              </a:lnSpc>
              <a:buClr>
                <a:srgbClr val="F00480"/>
              </a:buClr>
              <a:buSzPct val="120000"/>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Koinè can create a consistent training journey for the training population, in line with Maserati’s strategy and brand communication, by understanding the shared documents, and conveying a clear message to the dealer staff</a:t>
            </a:r>
          </a:p>
          <a:p>
            <a:pPr marL="366713" lvl="0" indent="-285750">
              <a:lnSpc>
                <a:spcPct val="115000"/>
              </a:lnSpc>
              <a:buClr>
                <a:srgbClr val="F00480"/>
              </a:buClr>
              <a:buSzPct val="120000"/>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Koinè will take into consideration when creating the Master file in EN that the final output will be subject to a translation process to localize the training for different markets, in European and Asian languages, thus the graphical design and spacing used will be carried over to facilitate such activity. The translation process is managed by Maserati Academy and therefore not part of the </a:t>
            </a:r>
            <a:r>
              <a:rPr lang="en-US" sz="1200" dirty="0" err="1">
                <a:latin typeface="Montserrat" panose="02000505000000020004" pitchFamily="2" charset="0"/>
                <a:ea typeface="Calibri" panose="020F0502020204030204" pitchFamily="34" charset="0"/>
                <a:cs typeface="Calibri" panose="020F0502020204030204" pitchFamily="34" charset="0"/>
              </a:rPr>
              <a:t>SoW.</a:t>
            </a:r>
            <a:endParaRPr lang="en-US" sz="1200" dirty="0">
              <a:latin typeface="Montserrat" panose="02000505000000020004" pitchFamily="2" charset="0"/>
              <a:ea typeface="Calibri" panose="020F0502020204030204" pitchFamily="34" charset="0"/>
              <a:cs typeface="Calibri" panose="020F0502020204030204" pitchFamily="34" charset="0"/>
            </a:endParaRPr>
          </a:p>
          <a:p>
            <a:pPr lvl="0">
              <a:lnSpc>
                <a:spcPct val="115000"/>
              </a:lnSpc>
              <a:buClr>
                <a:schemeClr val="dk1"/>
              </a:buClr>
              <a:buSzPts val="1100"/>
            </a:pPr>
            <a:endParaRPr lang="en-GB" sz="1200" dirty="0">
              <a:latin typeface="Montserrat" panose="02000505000000020004" pitchFamily="2" charset="0"/>
              <a:ea typeface="Calibri" panose="020F0502020204030204" pitchFamily="34" charset="0"/>
              <a:cs typeface="Calibri" panose="020F0502020204030204" pitchFamily="34" charset="0"/>
            </a:endParaRPr>
          </a:p>
          <a:p>
            <a:pPr lvl="0">
              <a:lnSpc>
                <a:spcPct val="115000"/>
              </a:lnSpc>
              <a:buClr>
                <a:schemeClr val="dk1"/>
              </a:buClr>
              <a:buSzPts val="1100"/>
            </a:pPr>
            <a:endParaRPr lang="en-GB" sz="1200" dirty="0">
              <a:latin typeface="Montserrat" panose="02000505000000020004" pitchFamily="2" charset="0"/>
              <a:ea typeface="Calibri" panose="020F0502020204030204" pitchFamily="34" charset="0"/>
              <a:cs typeface="Calibri" panose="020F0502020204030204" pitchFamily="34" charset="0"/>
            </a:endParaRPr>
          </a:p>
          <a:p>
            <a:pPr lvl="0">
              <a:lnSpc>
                <a:spcPct val="115000"/>
              </a:lnSpc>
              <a:buClr>
                <a:schemeClr val="dk1"/>
              </a:buClr>
              <a:buSzPts val="1100"/>
            </a:pPr>
            <a:endParaRPr lang="it-IT" sz="1200" dirty="0">
              <a:latin typeface="Montserrat" panose="02000505000000020004" pitchFamily="2" charset="0"/>
              <a:ea typeface="Calibri" panose="020F0502020204030204" pitchFamily="34" charset="0"/>
              <a:cs typeface="Calibri" panose="020F0502020204030204" pitchFamily="34" charset="0"/>
            </a:endParaRPr>
          </a:p>
          <a:p>
            <a:pPr marL="0" marR="0" lvl="0" indent="0" algn="ctr" rtl="0">
              <a:lnSpc>
                <a:spcPct val="115000"/>
              </a:lnSpc>
              <a:spcBef>
                <a:spcPts val="800"/>
              </a:spcBef>
              <a:spcAft>
                <a:spcPts val="0"/>
              </a:spcAft>
              <a:buClr>
                <a:srgbClr val="000000"/>
              </a:buClr>
              <a:buSzPts val="1400"/>
              <a:buFont typeface="Arial"/>
              <a:buNone/>
            </a:pPr>
            <a:endParaRPr lang="en-US" sz="1200" dirty="0">
              <a:solidFill>
                <a:srgbClr val="2B2B2B"/>
              </a:solidFill>
              <a:latin typeface="Montserrat" panose="02000505000000020004" pitchFamily="2" charset="0"/>
              <a:ea typeface="Calibri" panose="020F0502020204030204" pitchFamily="34" charset="0"/>
              <a:cs typeface="Calibri" panose="020F0502020204030204" pitchFamily="34" charset="0"/>
              <a:sym typeface="Montserrat"/>
            </a:endParaRPr>
          </a:p>
        </p:txBody>
      </p:sp>
      <p:grpSp>
        <p:nvGrpSpPr>
          <p:cNvPr id="2" name="Gruppo 1">
            <a:extLst>
              <a:ext uri="{FF2B5EF4-FFF2-40B4-BE49-F238E27FC236}">
                <a16:creationId xmlns:a16="http://schemas.microsoft.com/office/drawing/2014/main" id="{D46AEF02-9E4F-62A3-2242-C2733AD67B97}"/>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00EBC15B-43A3-CB2D-B3C6-5EC4C4CEEE3A}"/>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5" name="Gruppo 4">
              <a:extLst>
                <a:ext uri="{FF2B5EF4-FFF2-40B4-BE49-F238E27FC236}">
                  <a16:creationId xmlns:a16="http://schemas.microsoft.com/office/drawing/2014/main" id="{2EDDDAE4-DECC-502C-C21A-53064F5DE5D0}"/>
                </a:ext>
              </a:extLst>
            </p:cNvPr>
            <p:cNvGrpSpPr/>
            <p:nvPr/>
          </p:nvGrpSpPr>
          <p:grpSpPr>
            <a:xfrm>
              <a:off x="1176336" y="226533"/>
              <a:ext cx="233242" cy="233047"/>
              <a:chOff x="2349500" y="-200024"/>
              <a:chExt cx="8019956" cy="8013258"/>
            </a:xfrm>
            <a:solidFill>
              <a:schemeClr val="bg1"/>
            </a:solidFill>
          </p:grpSpPr>
          <p:sp>
            <p:nvSpPr>
              <p:cNvPr id="6" name="Rombo 5">
                <a:extLst>
                  <a:ext uri="{FF2B5EF4-FFF2-40B4-BE49-F238E27FC236}">
                    <a16:creationId xmlns:a16="http://schemas.microsoft.com/office/drawing/2014/main" id="{B97E00CC-4BB9-A0E5-371C-83F211767650}"/>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igura a mano libera: forma 6">
                <a:extLst>
                  <a:ext uri="{FF2B5EF4-FFF2-40B4-BE49-F238E27FC236}">
                    <a16:creationId xmlns:a16="http://schemas.microsoft.com/office/drawing/2014/main" id="{154F325E-DFE7-E9F9-5900-E93C247D6A28}"/>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B27D107A-EBEB-ABFF-2884-854AB38983D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 name="Rettangolo 2">
            <a:extLst>
              <a:ext uri="{FF2B5EF4-FFF2-40B4-BE49-F238E27FC236}">
                <a16:creationId xmlns:a16="http://schemas.microsoft.com/office/drawing/2014/main" id="{B4AD71BA-4F24-B381-21D9-32D37D01E94D}"/>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9" name="Segnaposto numero diapositiva 8">
            <a:extLst>
              <a:ext uri="{FF2B5EF4-FFF2-40B4-BE49-F238E27FC236}">
                <a16:creationId xmlns:a16="http://schemas.microsoft.com/office/drawing/2014/main" id="{627D1684-6485-A5DA-9DF0-2B9F1207D4ED}"/>
              </a:ext>
            </a:extLst>
          </p:cNvPr>
          <p:cNvSpPr>
            <a:spLocks noGrp="1"/>
          </p:cNvSpPr>
          <p:nvPr>
            <p:ph type="sldNum" sz="quarter" idx="4"/>
          </p:nvPr>
        </p:nvSpPr>
        <p:spPr/>
        <p:txBody>
          <a:bodyPr/>
          <a:lstStyle/>
          <a:p>
            <a:fld id="{3E92977B-B4C2-4A0D-A293-AFEDFB8002E3}" type="slidenum">
              <a:rPr lang="en-US" smtClean="0"/>
              <a:pPr/>
              <a:t>2</a:t>
            </a:fld>
            <a:endParaRPr lang="en-US"/>
          </a:p>
        </p:txBody>
      </p:sp>
      <p:sp>
        <p:nvSpPr>
          <p:cNvPr id="11" name="Espace réservé du texte 2">
            <a:extLst>
              <a:ext uri="{FF2B5EF4-FFF2-40B4-BE49-F238E27FC236}">
                <a16:creationId xmlns:a16="http://schemas.microsoft.com/office/drawing/2014/main" id="{6ABDA2E9-9A19-F04C-558C-1E1FC57E7B78}"/>
              </a:ext>
            </a:extLst>
          </p:cNvPr>
          <p:cNvSpPr txBox="1">
            <a:spLocks/>
          </p:cNvSpPr>
          <p:nvPr/>
        </p:nvSpPr>
        <p:spPr>
          <a:xfrm>
            <a:off x="705090" y="33846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dirty="0"/>
              <a:t>2026/2027 PROJECTS – Maserati</a:t>
            </a:r>
          </a:p>
          <a:p>
            <a:r>
              <a:rPr lang="fr-FR" sz="2800" dirty="0"/>
              <a:t>QUOTE</a:t>
            </a:r>
          </a:p>
        </p:txBody>
      </p:sp>
      <p:sp>
        <p:nvSpPr>
          <p:cNvPr id="10" name="ZoneTexte 6">
            <a:extLst>
              <a:ext uri="{FF2B5EF4-FFF2-40B4-BE49-F238E27FC236}">
                <a16:creationId xmlns:a16="http://schemas.microsoft.com/office/drawing/2014/main" id="{220A3060-DF1F-83E2-B7F0-86B26289A787}"/>
              </a:ext>
            </a:extLst>
          </p:cNvPr>
          <p:cNvSpPr txBox="1"/>
          <p:nvPr/>
        </p:nvSpPr>
        <p:spPr>
          <a:xfrm>
            <a:off x="772278" y="5640169"/>
            <a:ext cx="10647443" cy="307777"/>
          </a:xfrm>
          <a:prstGeom prst="rect">
            <a:avLst/>
          </a:prstGeom>
          <a:noFill/>
        </p:spPr>
        <p:txBody>
          <a:bodyPr wrap="square" lIns="91440" tIns="45720" rIns="91440" bIns="45720" anchor="t">
            <a:spAutoFit/>
          </a:bodyPr>
          <a:lstStyle/>
          <a:p>
            <a:pPr marL="57150" indent="-42863"/>
            <a:r>
              <a:rPr lang="en-US" b="1" kern="0" dirty="0">
                <a:solidFill>
                  <a:schemeClr val="tx1"/>
                </a:solidFill>
                <a:latin typeface="Montserrat" pitchFamily="2" charset="0"/>
                <a:ea typeface="Times New Roman" panose="02020603050405020304" pitchFamily="18" charset="0"/>
                <a:cs typeface="Calibri" panose="020F0502020204030204" pitchFamily="34" charset="0"/>
              </a:rPr>
              <a:t>Koinè proposes you the same unitary costs for the activities required already used with all the Stellantis brands.  </a:t>
            </a:r>
            <a:endParaRPr lang="en-US" b="1"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102660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4" name="CasellaDiTesto 3">
            <a:extLst>
              <a:ext uri="{FF2B5EF4-FFF2-40B4-BE49-F238E27FC236}">
                <a16:creationId xmlns:a16="http://schemas.microsoft.com/office/drawing/2014/main" id="{48428F7F-62F7-23CD-9BB7-5C2214F8D12F}"/>
              </a:ext>
            </a:extLst>
          </p:cNvPr>
          <p:cNvSpPr txBox="1"/>
          <p:nvPr/>
        </p:nvSpPr>
        <p:spPr>
          <a:xfrm>
            <a:off x="296448" y="2181592"/>
            <a:ext cx="11593288" cy="2606739"/>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Project Managers/Coordinators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for development, adaptation, coordination, planning and execution of sales product trainings – both in different digital/ blended formats as well as face-to-face/ classroom training. </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take over the responsibility for sales training activities to related area. Work alongside the Brand Account Management team and Stellantis Training Managers to design learning solutions to meet the required objectives. </a:t>
            </a:r>
            <a:endParaRPr lang="fr-FR"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all Brand review as needed  and work with Stellantis Training Managers to translate business needs into the creation and execution of the training development Annual Plan</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Relationship with Brands product managers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Create for every course project a Design Document (DD) and Story Board for Stellantis sign-off</a:t>
            </a:r>
          </a:p>
          <a:p>
            <a:pPr marL="342900" lvl="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Monitor &amp; investigate what automotive competitor and are doing in the area of Training and propose improvements</a:t>
            </a: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grpSp>
        <p:nvGrpSpPr>
          <p:cNvPr id="2" name="Gruppo 1">
            <a:extLst>
              <a:ext uri="{FF2B5EF4-FFF2-40B4-BE49-F238E27FC236}">
                <a16:creationId xmlns:a16="http://schemas.microsoft.com/office/drawing/2014/main" id="{21A8FF54-38EA-3283-5555-C56E7C1EC8C2}"/>
              </a:ext>
            </a:extLst>
          </p:cNvPr>
          <p:cNvGrpSpPr/>
          <p:nvPr/>
        </p:nvGrpSpPr>
        <p:grpSpPr>
          <a:xfrm>
            <a:off x="312500" y="281772"/>
            <a:ext cx="266413" cy="266908"/>
            <a:chOff x="1143287" y="199272"/>
            <a:chExt cx="266413" cy="266908"/>
          </a:xfrm>
        </p:grpSpPr>
        <p:sp>
          <p:nvSpPr>
            <p:cNvPr id="6" name="Rettangolo 5">
              <a:extLst>
                <a:ext uri="{FF2B5EF4-FFF2-40B4-BE49-F238E27FC236}">
                  <a16:creationId xmlns:a16="http://schemas.microsoft.com/office/drawing/2014/main" id="{DFBCB38A-35C5-5FB8-BE61-A134BE4339C5}"/>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25BDF7B2-BAF9-A56C-44DE-59907DD2D6A7}"/>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0288F0F3-C20B-4A7C-CDF1-12688E43239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A4599147-A010-2999-6747-EF2EC781312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830B92D-7A9D-4A86-971E-740332072075}"/>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7B152EB6-9B41-8E2A-5149-8C48F19CD538}"/>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747DEF3E-7F09-E805-5625-4CAB3BFD4EE9}"/>
              </a:ext>
            </a:extLst>
          </p:cNvPr>
          <p:cNvSpPr>
            <a:spLocks noGrp="1"/>
          </p:cNvSpPr>
          <p:nvPr>
            <p:ph type="sldNum" sz="quarter" idx="4"/>
          </p:nvPr>
        </p:nvSpPr>
        <p:spPr/>
        <p:txBody>
          <a:bodyPr/>
          <a:lstStyle/>
          <a:p>
            <a:fld id="{3E92977B-B4C2-4A0D-A293-AFEDFB8002E3}" type="slidenum">
              <a:rPr lang="en-US" smtClean="0"/>
              <a:pPr/>
              <a:t>20</a:t>
            </a:fld>
            <a:endParaRPr lang="en-US"/>
          </a:p>
        </p:txBody>
      </p:sp>
      <p:sp>
        <p:nvSpPr>
          <p:cNvPr id="13" name="CasellaDiTesto 12">
            <a:extLst>
              <a:ext uri="{FF2B5EF4-FFF2-40B4-BE49-F238E27FC236}">
                <a16:creationId xmlns:a16="http://schemas.microsoft.com/office/drawing/2014/main" id="{CD3F1907-A160-D296-2525-CD41D8F147B5}"/>
              </a:ext>
            </a:extLst>
          </p:cNvPr>
          <p:cNvSpPr txBox="1"/>
          <p:nvPr/>
        </p:nvSpPr>
        <p:spPr>
          <a:xfrm>
            <a:off x="230256" y="620688"/>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spTree>
    <p:custDataLst>
      <p:tags r:id="rId1"/>
    </p:custDataLst>
    <p:extLst>
      <p:ext uri="{BB962C8B-B14F-4D97-AF65-F5344CB8AC3E}">
        <p14:creationId xmlns:p14="http://schemas.microsoft.com/office/powerpoint/2010/main" val="3909561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191344" y="908720"/>
            <a:ext cx="6840760"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6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PROJECT MANAGERS </a:t>
            </a:r>
            <a:r>
              <a:rPr lang="en-US" dirty="0">
                <a:sym typeface="Montserrat Black"/>
              </a:rPr>
              <a:t>PROFILE </a:t>
            </a:r>
          </a:p>
        </p:txBody>
      </p:sp>
      <p:sp>
        <p:nvSpPr>
          <p:cNvPr id="4" name="CasellaDiTesto 3">
            <a:extLst>
              <a:ext uri="{FF2B5EF4-FFF2-40B4-BE49-F238E27FC236}">
                <a16:creationId xmlns:a16="http://schemas.microsoft.com/office/drawing/2014/main" id="{C581C7DA-1AC7-F48C-DC49-61C19B3E06DE}"/>
              </a:ext>
            </a:extLst>
          </p:cNvPr>
          <p:cNvSpPr txBox="1"/>
          <p:nvPr/>
        </p:nvSpPr>
        <p:spPr>
          <a:xfrm>
            <a:off x="312120" y="1617230"/>
            <a:ext cx="10680424" cy="5021888"/>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p>
          <a:p>
            <a:r>
              <a:rPr lang="en-US" sz="1200" dirty="0">
                <a:solidFill>
                  <a:schemeClr val="tx1"/>
                </a:solidFill>
                <a:latin typeface="Montserrat" pitchFamily="2" charset="0"/>
              </a:rPr>
              <a:t>Working closely with the Stellantis Training Brand managers. </a:t>
            </a:r>
          </a:p>
          <a:p>
            <a:endParaRPr lang="en-US" sz="1200" dirty="0">
              <a:solidFill>
                <a:schemeClr val="tx1"/>
              </a:solidFill>
              <a:latin typeface="Montserrat" pitchFamily="2" charset="0"/>
            </a:endParaRPr>
          </a:p>
          <a:p>
            <a:r>
              <a:rPr lang="en-US" sz="1200" b="1" dirty="0">
                <a:solidFill>
                  <a:srgbClr val="F00480"/>
                </a:solidFill>
                <a:latin typeface="Montserrat" panose="02000505000000020004" pitchFamily="2" charset="0"/>
              </a:rPr>
              <a:t>Job Summary</a:t>
            </a:r>
          </a:p>
          <a:p>
            <a:r>
              <a:rPr lang="en-US" sz="1200" dirty="0">
                <a:solidFill>
                  <a:schemeClr val="tx1"/>
                </a:solidFill>
                <a:latin typeface="Montserrat" pitchFamily="2" charset="0"/>
              </a:rPr>
              <a:t>The role involves managing all sales training activities related to the assigned area and maintaining a close relationship with the Stellantis Brand Profiles.</a:t>
            </a:r>
          </a:p>
          <a:p>
            <a:endParaRPr lang="en-US" sz="1200" dirty="0">
              <a:solidFill>
                <a:schemeClr val="tx1"/>
              </a:solidFill>
              <a:latin typeface="Montserrat" pitchFamily="2" charset="0"/>
            </a:endParaRPr>
          </a:p>
          <a:p>
            <a:r>
              <a:rPr lang="en-US" sz="1200" b="1" dirty="0">
                <a:solidFill>
                  <a:srgbClr val="F00480"/>
                </a:solidFill>
                <a:latin typeface="Montserrat" panose="02000505000000020004" pitchFamily="2" charset="0"/>
              </a:rPr>
              <a:t>Key Responsibilities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Training courses designing</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Develop the deliverables contents according to the Brand specialists </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all Brand reviews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Monitor, change and check the deliverables with the Brand specialists </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Needs analysis and </a:t>
            </a:r>
            <a:r>
              <a:rPr lang="en-US" sz="1200" dirty="0">
                <a:solidFill>
                  <a:schemeClr val="tx1"/>
                </a:solidFill>
                <a:latin typeface="Montserrat" pitchFamily="2" charset="0"/>
              </a:rPr>
              <a:t>definition of training programs for the sales network</a:t>
            </a:r>
          </a:p>
          <a:p>
            <a:pPr marL="180975" indent="-180975">
              <a:buFont typeface="Arial" panose="020B0604020202020204" pitchFamily="34" charset="0"/>
              <a:buChar char="•"/>
            </a:pPr>
            <a:endParaRPr lang="en-US" sz="1200" dirty="0">
              <a:solidFill>
                <a:schemeClr val="tx1"/>
              </a:solidFill>
              <a:latin typeface="Montserrat" pitchFamily="2" charset="0"/>
            </a:endParaRPr>
          </a:p>
          <a:p>
            <a:pPr marL="180975" indent="-180975"/>
            <a:r>
              <a:rPr lang="en-US" sz="1200" b="1" dirty="0">
                <a:solidFill>
                  <a:srgbClr val="F00480"/>
                </a:solidFill>
                <a:latin typeface="Montserrat" panose="02000505000000020004" pitchFamily="2" charset="0"/>
              </a:rPr>
              <a:t>Skills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Needs analysis and definition of training programs for the sales network</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Automotive sector copywriter including competitor analysis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Automotive and Financial sector copywriter</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endParaRPr lang="en-US" sz="1200" b="1" dirty="0">
              <a:solidFill>
                <a:schemeClr val="tx1"/>
              </a:solidFill>
              <a:latin typeface="Montserrat" pitchFamily="2" charset="0"/>
            </a:endParaRPr>
          </a:p>
          <a:p>
            <a:pPr>
              <a:spcAft>
                <a:spcPts val="100"/>
              </a:spcAft>
              <a:buClr>
                <a:srgbClr val="F00480"/>
              </a:buClr>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indent="-342900">
              <a:spcAft>
                <a:spcPts val="100"/>
              </a:spcAft>
              <a:buClr>
                <a:srgbClr val="F00480"/>
              </a:buClr>
              <a:buFont typeface="Wingdings" panose="05000000000000000000" pitchFamily="2" charset="2"/>
              <a:buChar char="§"/>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180975" indent="-180975">
              <a:buFont typeface="Arial" panose="020B0604020202020204" pitchFamily="34" charset="0"/>
              <a:buChar char="•"/>
            </a:pPr>
            <a:endParaRPr lang="en-US" sz="1200" dirty="0">
              <a:solidFill>
                <a:schemeClr val="tx1"/>
              </a:solidFill>
              <a:latin typeface="Montserrat" pitchFamily="2" charset="0"/>
            </a:endParaRPr>
          </a:p>
          <a:p>
            <a:pPr>
              <a:buFont typeface="Arial" panose="020B0604020202020204" pitchFamily="34" charset="0"/>
              <a:buChar char="•"/>
            </a:pPr>
            <a:endParaRPr lang="en-US" sz="1200" dirty="0">
              <a:solidFill>
                <a:schemeClr val="tx1"/>
              </a:solidFill>
              <a:latin typeface="Montserrat" pitchFamily="2" charset="0"/>
            </a:endParaRPr>
          </a:p>
          <a:p>
            <a:pPr>
              <a:buFont typeface="Arial" panose="020B0604020202020204" pitchFamily="34" charset="0"/>
              <a:buChar char="•"/>
            </a:pPr>
            <a:endParaRPr lang="en-US" sz="1200" dirty="0">
              <a:solidFill>
                <a:schemeClr val="tx1"/>
              </a:solidFill>
              <a:latin typeface="Montserrat" pitchFamily="2" charset="0"/>
            </a:endParaRPr>
          </a:p>
          <a:p>
            <a:endParaRPr lang="en-US" sz="1200" dirty="0">
              <a:solidFill>
                <a:schemeClr val="tx1"/>
              </a:solidFill>
              <a:latin typeface="Montserrat" pitchFamily="2" charset="0"/>
            </a:endParaRPr>
          </a:p>
        </p:txBody>
      </p:sp>
      <p:grpSp>
        <p:nvGrpSpPr>
          <p:cNvPr id="12" name="Gruppo 11">
            <a:extLst>
              <a:ext uri="{FF2B5EF4-FFF2-40B4-BE49-F238E27FC236}">
                <a16:creationId xmlns:a16="http://schemas.microsoft.com/office/drawing/2014/main" id="{83CDFDAD-9AFC-6F28-2E7B-838EF7972B40}"/>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B856B311-65D4-79BC-204A-47AB12EC12E2}"/>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E5A96110-9017-D290-DF1F-6BDEFCB349A9}"/>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F79B551-C22F-01E5-C0EE-3243227072F2}"/>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66FB99C5-6444-797C-5355-67497B4D1472}"/>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B9B14709-D3B0-429B-53AD-F71BFA09BEEE}"/>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67B17190-561D-231E-4E0E-F3E3392E3FD5}"/>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55C33609-8D12-72B0-C632-7AB19DEC5B89}"/>
              </a:ext>
            </a:extLst>
          </p:cNvPr>
          <p:cNvSpPr>
            <a:spLocks noGrp="1"/>
          </p:cNvSpPr>
          <p:nvPr>
            <p:ph type="sldNum" sz="quarter" idx="4"/>
          </p:nvPr>
        </p:nvSpPr>
        <p:spPr/>
        <p:txBody>
          <a:bodyPr/>
          <a:lstStyle/>
          <a:p>
            <a:fld id="{3E92977B-B4C2-4A0D-A293-AFEDFB8002E3}" type="slidenum">
              <a:rPr lang="en-US" smtClean="0"/>
              <a:pPr/>
              <a:t>21</a:t>
            </a:fld>
            <a:endParaRPr lang="en-US"/>
          </a:p>
        </p:txBody>
      </p:sp>
    </p:spTree>
    <p:custDataLst>
      <p:tags r:id="rId1"/>
    </p:custDataLst>
    <p:extLst>
      <p:ext uri="{BB962C8B-B14F-4D97-AF65-F5344CB8AC3E}">
        <p14:creationId xmlns:p14="http://schemas.microsoft.com/office/powerpoint/2010/main" val="4282695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5" name="CasellaDiTesto 4">
            <a:extLst>
              <a:ext uri="{FF2B5EF4-FFF2-40B4-BE49-F238E27FC236}">
                <a16:creationId xmlns:a16="http://schemas.microsoft.com/office/drawing/2014/main" id="{C2966519-1DCC-7CB9-6A66-9D92523CFC22}"/>
              </a:ext>
            </a:extLst>
          </p:cNvPr>
          <p:cNvSpPr txBox="1"/>
          <p:nvPr/>
        </p:nvSpPr>
        <p:spPr>
          <a:xfrm>
            <a:off x="302628" y="2171572"/>
            <a:ext cx="10472397" cy="2097818"/>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itchFamily="2" charset="0"/>
                <a:sym typeface="Montserrat"/>
              </a:rPr>
              <a:t>3</a:t>
            </a:r>
            <a:r>
              <a:rPr lang="en-US" b="1" baseline="30000" dirty="0">
                <a:solidFill>
                  <a:srgbClr val="F00480"/>
                </a:solidFill>
                <a:latin typeface="Montserrat" pitchFamily="2" charset="0"/>
                <a:sym typeface="Montserrat"/>
              </a:rPr>
              <a:t>rd</a:t>
            </a:r>
            <a:r>
              <a:rPr lang="en-US" b="1" dirty="0">
                <a:solidFill>
                  <a:srgbClr val="F00480"/>
                </a:solidFill>
                <a:latin typeface="Montserrat" pitchFamily="2" charset="0"/>
                <a:sym typeface="Montserrat"/>
              </a:rPr>
              <a:t> party experts</a:t>
            </a:r>
          </a:p>
          <a:p>
            <a:pPr marL="171450" indent="-171450">
              <a:buClr>
                <a:srgbClr val="FF00FF"/>
              </a:buClr>
              <a:buSzPts val="1100"/>
              <a:buFont typeface="Arial" panose="020B0604020202020204" pitchFamily="34" charset="0"/>
              <a:buChar char="•"/>
            </a:pPr>
            <a:r>
              <a:rPr lang="en-US" sz="1200" dirty="0">
                <a:latin typeface="Montserrat" pitchFamily="2" charset="0"/>
                <a:cs typeface="Calibri" panose="020F0502020204030204" pitchFamily="34" charset="0"/>
              </a:rPr>
              <a:t>External collaboration with Experts to develop contents on specific area and competencies</a:t>
            </a:r>
          </a:p>
          <a:p>
            <a:pPr marL="171450" indent="-171450">
              <a:buClr>
                <a:srgbClr val="FF00FF"/>
              </a:buClr>
              <a:buSzPts val="1100"/>
              <a:buFont typeface="Arial" panose="020B0604020202020204" pitchFamily="34" charset="0"/>
              <a:buChar char="•"/>
            </a:pPr>
            <a:r>
              <a:rPr lang="en-US" sz="1200" dirty="0">
                <a:latin typeface="Montserrat" pitchFamily="2" charset="0"/>
                <a:ea typeface="Calibri" panose="020F0502020204030204" pitchFamily="34" charset="0"/>
                <a:cs typeface="Calibri" panose="020F0502020204030204" pitchFamily="34" charset="0"/>
              </a:rPr>
              <a:t>3</a:t>
            </a:r>
            <a:r>
              <a:rPr lang="en-US" sz="1200" baseline="30000" dirty="0">
                <a:latin typeface="Montserrat" pitchFamily="2" charset="0"/>
                <a:ea typeface="Calibri" panose="020F0502020204030204" pitchFamily="34" charset="0"/>
                <a:cs typeface="Calibri" panose="020F0502020204030204" pitchFamily="34" charset="0"/>
              </a:rPr>
              <a:t>rd</a:t>
            </a:r>
            <a:r>
              <a:rPr lang="en-US" sz="1200" dirty="0">
                <a:latin typeface="Montserrat" pitchFamily="2" charset="0"/>
                <a:ea typeface="Calibri" panose="020F0502020204030204" pitchFamily="34" charset="0"/>
                <a:cs typeface="Calibri" panose="020F0502020204030204" pitchFamily="34" charset="0"/>
              </a:rPr>
              <a:t> party experts includes Koinè team members: instructional designers, video makers, journalists, copywriters, visual and learning designers, speakers</a:t>
            </a:r>
            <a:endParaRPr lang="en-US" sz="1200" dirty="0">
              <a:latin typeface="Montserrat" pitchFamily="2" charset="0"/>
              <a:cs typeface="Calibri" panose="020F0502020204030204" pitchFamily="34" charset="0"/>
            </a:endParaRPr>
          </a:p>
          <a:p>
            <a:pPr marL="171450" indent="-171450">
              <a:buClr>
                <a:srgbClr val="FF00FF"/>
              </a:buClr>
              <a:buSzPts val="1100"/>
              <a:buFont typeface="Arial" panose="020B0604020202020204" pitchFamily="34" charset="0"/>
              <a:buChar char="•"/>
            </a:pPr>
            <a:r>
              <a:rPr lang="en-US" sz="1200" dirty="0">
                <a:latin typeface="Montserrat" pitchFamily="2" charset="0"/>
                <a:ea typeface="Calibri" panose="020F0502020204030204" pitchFamily="34" charset="0"/>
                <a:cs typeface="Calibri" panose="020F0502020204030204" pitchFamily="34" charset="0"/>
              </a:rPr>
              <a:t>Fluency in English and Italian, both spoken and written</a:t>
            </a:r>
            <a:endParaRPr lang="en-US" sz="1200" dirty="0">
              <a:latin typeface="Montserrat" pitchFamily="2" charset="0"/>
              <a:cs typeface="Calibri" panose="020F0502020204030204" pitchFamily="34" charset="0"/>
            </a:endParaRPr>
          </a:p>
          <a:p>
            <a:pPr marL="177800" lvl="0" indent="-177800">
              <a:buClr>
                <a:schemeClr val="dk1"/>
              </a:buClr>
              <a:buSzPts val="1100"/>
            </a:pPr>
            <a:endParaRPr lang="en-US" sz="1200" b="1" dirty="0">
              <a:latin typeface="Montserrat" pitchFamily="2" charset="0"/>
              <a:cs typeface="Calibri" panose="020F0502020204030204" pitchFamily="34" charset="0"/>
            </a:endParaRPr>
          </a:p>
          <a:p>
            <a:pPr>
              <a:lnSpc>
                <a:spcPct val="115000"/>
              </a:lnSpc>
              <a:buClr>
                <a:schemeClr val="dk1"/>
              </a:buClr>
              <a:buSzPts val="1100"/>
            </a:pPr>
            <a:r>
              <a:rPr lang="en-US" sz="1200" dirty="0">
                <a:latin typeface="Montserrat" pitchFamily="2" charset="0"/>
                <a:ea typeface="Calibri" panose="020F0502020204030204" pitchFamily="34" charset="0"/>
                <a:cs typeface="Calibri" panose="020F0502020204030204" pitchFamily="34" charset="0"/>
              </a:rPr>
              <a:t>The 3</a:t>
            </a:r>
            <a:r>
              <a:rPr lang="en-US" sz="1200" baseline="30000" dirty="0">
                <a:latin typeface="Montserrat" pitchFamily="2" charset="0"/>
                <a:ea typeface="Calibri" panose="020F0502020204030204" pitchFamily="34" charset="0"/>
                <a:cs typeface="Calibri" panose="020F0502020204030204" pitchFamily="34" charset="0"/>
              </a:rPr>
              <a:t>rd</a:t>
            </a:r>
            <a:r>
              <a:rPr lang="en-US" sz="1200" dirty="0">
                <a:latin typeface="Montserrat" pitchFamily="2" charset="0"/>
                <a:ea typeface="Calibri" panose="020F0502020204030204" pitchFamily="34" charset="0"/>
                <a:cs typeface="Calibri" panose="020F0502020204030204" pitchFamily="34" charset="0"/>
              </a:rPr>
              <a:t> party experts also include </a:t>
            </a:r>
            <a:r>
              <a:rPr lang="en-US" sz="1200" b="1" dirty="0">
                <a:solidFill>
                  <a:schemeClr val="tx1"/>
                </a:solidFill>
                <a:latin typeface="Montserrat" pitchFamily="2" charset="0"/>
                <a:ea typeface="Calibri" panose="020F0502020204030204" pitchFamily="34" charset="0"/>
                <a:cs typeface="Calibri" panose="020F0502020204030204" pitchFamily="34" charset="0"/>
              </a:rPr>
              <a:t>previous provider agencies of Stellantis </a:t>
            </a:r>
            <a:r>
              <a:rPr lang="en-US" sz="1200" dirty="0">
                <a:latin typeface="Montserrat" pitchFamily="2" charset="0"/>
                <a:ea typeface="Calibri" panose="020F0502020204030204" pitchFamily="34" charset="0"/>
                <a:cs typeface="Calibri" panose="020F0502020204030204" pitchFamily="34" charset="0"/>
              </a:rPr>
              <a:t>(approved by Stellantis Training Managers).</a:t>
            </a:r>
          </a:p>
          <a:p>
            <a:pPr>
              <a:lnSpc>
                <a:spcPct val="115000"/>
              </a:lnSpc>
              <a:buClr>
                <a:schemeClr val="dk1"/>
              </a:buClr>
              <a:buSzPts val="1100"/>
            </a:pPr>
            <a:r>
              <a:rPr lang="en-US" sz="1200" dirty="0">
                <a:latin typeface="Montserrat" pitchFamily="2" charset="0"/>
                <a:ea typeface="Calibri" panose="020F0502020204030204" pitchFamily="34" charset="0"/>
                <a:cs typeface="Calibri" panose="020F0502020204030204" pitchFamily="34" charset="0"/>
              </a:rPr>
              <a:t>Their results will be checked and monitored by Koinè Project and Product Internal Managers as regards quality and overall performances. </a:t>
            </a:r>
          </a:p>
          <a:p>
            <a:pPr>
              <a:lnSpc>
                <a:spcPct val="115000"/>
              </a:lnSpc>
              <a:buClr>
                <a:schemeClr val="dk1"/>
              </a:buClr>
              <a:buSzPts val="1100"/>
            </a:pPr>
            <a:endParaRPr lang="en-US" sz="1200" dirty="0">
              <a:solidFill>
                <a:srgbClr val="002060"/>
              </a:solidFill>
              <a:latin typeface="Montserrat" pitchFamily="2" charset="0"/>
              <a:ea typeface="Calibri" panose="020F0502020204030204" pitchFamily="34" charset="0"/>
              <a:cs typeface="Calibri" panose="020F0502020204030204" pitchFamily="34" charset="0"/>
            </a:endParaRPr>
          </a:p>
        </p:txBody>
      </p:sp>
      <p:grpSp>
        <p:nvGrpSpPr>
          <p:cNvPr id="2" name="Gruppo 1">
            <a:extLst>
              <a:ext uri="{FF2B5EF4-FFF2-40B4-BE49-F238E27FC236}">
                <a16:creationId xmlns:a16="http://schemas.microsoft.com/office/drawing/2014/main" id="{DDFE54C0-E86B-E40B-E872-5EFC18272D9D}"/>
              </a:ext>
            </a:extLst>
          </p:cNvPr>
          <p:cNvGrpSpPr/>
          <p:nvPr/>
        </p:nvGrpSpPr>
        <p:grpSpPr>
          <a:xfrm>
            <a:off x="312500" y="281772"/>
            <a:ext cx="266413" cy="266908"/>
            <a:chOff x="1143287" y="199272"/>
            <a:chExt cx="266413" cy="266908"/>
          </a:xfrm>
        </p:grpSpPr>
        <p:sp>
          <p:nvSpPr>
            <p:cNvPr id="14" name="Rettangolo 13">
              <a:extLst>
                <a:ext uri="{FF2B5EF4-FFF2-40B4-BE49-F238E27FC236}">
                  <a16:creationId xmlns:a16="http://schemas.microsoft.com/office/drawing/2014/main" id="{18D2C77A-55BE-0792-22E6-62FDA33CC8C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5" name="Gruppo 14">
              <a:extLst>
                <a:ext uri="{FF2B5EF4-FFF2-40B4-BE49-F238E27FC236}">
                  <a16:creationId xmlns:a16="http://schemas.microsoft.com/office/drawing/2014/main" id="{8D032AE8-A636-5664-E212-473B81AB45C9}"/>
                </a:ext>
              </a:extLst>
            </p:cNvPr>
            <p:cNvGrpSpPr/>
            <p:nvPr/>
          </p:nvGrpSpPr>
          <p:grpSpPr>
            <a:xfrm>
              <a:off x="1176336" y="226533"/>
              <a:ext cx="233242" cy="233047"/>
              <a:chOff x="2349500" y="-200024"/>
              <a:chExt cx="8019956" cy="8013258"/>
            </a:xfrm>
            <a:solidFill>
              <a:schemeClr val="bg1"/>
            </a:solidFill>
          </p:grpSpPr>
          <p:sp>
            <p:nvSpPr>
              <p:cNvPr id="16" name="Rombo 15">
                <a:extLst>
                  <a:ext uri="{FF2B5EF4-FFF2-40B4-BE49-F238E27FC236}">
                    <a16:creationId xmlns:a16="http://schemas.microsoft.com/office/drawing/2014/main" id="{B6804E69-B980-4A06-F303-62BC1A37DE59}"/>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igura a mano libera: forma 16">
                <a:extLst>
                  <a:ext uri="{FF2B5EF4-FFF2-40B4-BE49-F238E27FC236}">
                    <a16:creationId xmlns:a16="http://schemas.microsoft.com/office/drawing/2014/main" id="{DC338F93-E198-19FF-D79C-34DB7E2CCD6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A1869CF9-1432-27D2-4761-7C37FA79CFBB}"/>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9" name="Rettangolo 18">
            <a:extLst>
              <a:ext uri="{FF2B5EF4-FFF2-40B4-BE49-F238E27FC236}">
                <a16:creationId xmlns:a16="http://schemas.microsoft.com/office/drawing/2014/main" id="{9419109E-B342-4C09-78A1-50356EF737FF}"/>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4" name="Segnaposto numero diapositiva 3">
            <a:extLst>
              <a:ext uri="{FF2B5EF4-FFF2-40B4-BE49-F238E27FC236}">
                <a16:creationId xmlns:a16="http://schemas.microsoft.com/office/drawing/2014/main" id="{D0926526-3F7E-3BAD-2335-C0899904BB6D}"/>
              </a:ext>
            </a:extLst>
          </p:cNvPr>
          <p:cNvSpPr>
            <a:spLocks noGrp="1"/>
          </p:cNvSpPr>
          <p:nvPr>
            <p:ph type="sldNum" sz="quarter" idx="4"/>
          </p:nvPr>
        </p:nvSpPr>
        <p:spPr/>
        <p:txBody>
          <a:bodyPr/>
          <a:lstStyle/>
          <a:p>
            <a:fld id="{3E92977B-B4C2-4A0D-A293-AFEDFB8002E3}" type="slidenum">
              <a:rPr lang="en-US" smtClean="0"/>
              <a:pPr/>
              <a:t>22</a:t>
            </a:fld>
            <a:endParaRPr lang="en-US"/>
          </a:p>
        </p:txBody>
      </p:sp>
      <p:sp>
        <p:nvSpPr>
          <p:cNvPr id="6" name="CasellaDiTesto 5">
            <a:extLst>
              <a:ext uri="{FF2B5EF4-FFF2-40B4-BE49-F238E27FC236}">
                <a16:creationId xmlns:a16="http://schemas.microsoft.com/office/drawing/2014/main" id="{05AE2A3D-1BBA-6E10-47D1-5E1DB33C1652}"/>
              </a:ext>
            </a:extLst>
          </p:cNvPr>
          <p:cNvSpPr txBox="1"/>
          <p:nvPr/>
        </p:nvSpPr>
        <p:spPr>
          <a:xfrm>
            <a:off x="230255" y="620688"/>
            <a:ext cx="6801849" cy="12961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SUPPORTING ROLE</a:t>
            </a:r>
            <a:r>
              <a:rPr lang="fr-FR" sz="3600" dirty="0">
                <a:solidFill>
                  <a:srgbClr val="F00480"/>
                </a:solidFill>
                <a:sym typeface="Montserrat"/>
              </a:rPr>
              <a:t>S</a:t>
            </a:r>
          </a:p>
        </p:txBody>
      </p:sp>
    </p:spTree>
    <p:custDataLst>
      <p:tags r:id="rId1"/>
    </p:custDataLst>
    <p:extLst>
      <p:ext uri="{BB962C8B-B14F-4D97-AF65-F5344CB8AC3E}">
        <p14:creationId xmlns:p14="http://schemas.microsoft.com/office/powerpoint/2010/main" val="1893364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F2965C5-E60A-B5E9-CF04-BF52B33A51F2}"/>
              </a:ext>
            </a:extLst>
          </p:cNvPr>
          <p:cNvSpPr txBox="1"/>
          <p:nvPr/>
        </p:nvSpPr>
        <p:spPr>
          <a:xfrm>
            <a:off x="684634" y="1121789"/>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3" name="Google Shape;96;p18">
            <a:extLst>
              <a:ext uri="{FF2B5EF4-FFF2-40B4-BE49-F238E27FC236}">
                <a16:creationId xmlns:a16="http://schemas.microsoft.com/office/drawing/2014/main" id="{9BDB77AA-F8D9-AE32-6C09-088BAF1508D8}"/>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sp>
        <p:nvSpPr>
          <p:cNvPr id="4" name="Espace réservé du texte 1">
            <a:extLst>
              <a:ext uri="{FF2B5EF4-FFF2-40B4-BE49-F238E27FC236}">
                <a16:creationId xmlns:a16="http://schemas.microsoft.com/office/drawing/2014/main" id="{833AA5C8-FE29-A838-9A0F-28C7072DDD10}"/>
              </a:ext>
            </a:extLst>
          </p:cNvPr>
          <p:cNvSpPr txBox="1">
            <a:spLocks/>
          </p:cNvSpPr>
          <p:nvPr/>
        </p:nvSpPr>
        <p:spPr>
          <a:xfrm>
            <a:off x="770384" y="1556992"/>
            <a:ext cx="10800000" cy="3600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Montserrat" pitchFamily="2" charset="0"/>
                <a:ea typeface="Times New Roman" panose="02020603050405020304" pitchFamily="18" charset="0"/>
                <a:cs typeface="Calibri" panose="020F0502020204030204" pitchFamily="34" charset="0"/>
              </a:rPr>
              <a:t>Courses will be developed as blended multimedia solutions which take into consideration the following key factors: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Alignment with business goals and strategy of Stellantis Brands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Content relevance and credibility to the participant</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Objective based, enabling measurement of participant progress and competence</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Difficulty of task to be performed</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Frequency of the task to be performed</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Appreciation of individual learning styles &amp; complexity of learning</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Cultural and market variances </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Stellantis recognized standards, e.g. Information Systems &amp; Services (IS&amp;S) requirements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Curricula structure</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Target audience and population, maximizing completions and access</a:t>
            </a:r>
            <a:endParaRPr lang="fr-FR" sz="1200" kern="100" dirty="0">
              <a:latin typeface="Montserrat" pitchFamily="2" charset="0"/>
              <a:ea typeface="Calibri" panose="020F0502020204030204" pitchFamily="34" charset="0"/>
              <a:cs typeface="Calibri" panose="020F0502020204030204" pitchFamily="34" charset="0"/>
            </a:endParaRPr>
          </a:p>
          <a:p>
            <a:endParaRPr lang="fr-FR" sz="1200" dirty="0">
              <a:latin typeface="Montserrat" pitchFamily="2" charset="0"/>
              <a:cs typeface="Calibri" panose="020F0502020204030204" pitchFamily="34" charset="0"/>
            </a:endParaRPr>
          </a:p>
        </p:txBody>
      </p:sp>
      <p:sp>
        <p:nvSpPr>
          <p:cNvPr id="5" name="ZoneTexte 5">
            <a:extLst>
              <a:ext uri="{FF2B5EF4-FFF2-40B4-BE49-F238E27FC236}">
                <a16:creationId xmlns:a16="http://schemas.microsoft.com/office/drawing/2014/main" id="{B5DB59F6-069A-9A37-128D-8E16E6C69D13}"/>
              </a:ext>
            </a:extLst>
          </p:cNvPr>
          <p:cNvSpPr txBox="1"/>
          <p:nvPr/>
        </p:nvSpPr>
        <p:spPr>
          <a:xfrm>
            <a:off x="839416" y="3645024"/>
            <a:ext cx="9187606" cy="2888163"/>
          </a:xfrm>
          <a:prstGeom prst="rect">
            <a:avLst/>
          </a:prstGeom>
          <a:noFill/>
        </p:spPr>
        <p:txBody>
          <a:bodyPr wrap="square" lIns="91440" tIns="45720" rIns="91440" bIns="4572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600"/>
              </a:spcAft>
            </a:pPr>
            <a:r>
              <a:rPr lang="en-US" sz="1200" kern="0" dirty="0">
                <a:effectLst/>
                <a:latin typeface="Montserrat" pitchFamily="2" charset="0"/>
                <a:ea typeface="Times New Roman" panose="02020603050405020304" pitchFamily="18" charset="0"/>
                <a:cs typeface="Calibri" panose="020F0502020204030204" pitchFamily="34" charset="0"/>
              </a:rPr>
              <a:t>The Development Process will be managed through the completion of the “</a:t>
            </a:r>
            <a:r>
              <a:rPr lang="en-US" sz="1200" b="1" kern="0" dirty="0">
                <a:effectLst/>
                <a:latin typeface="Montserrat" pitchFamily="2" charset="0"/>
                <a:ea typeface="Times New Roman" panose="02020603050405020304" pitchFamily="18" charset="0"/>
                <a:cs typeface="Calibri" panose="020F0502020204030204" pitchFamily="34" charset="0"/>
              </a:rPr>
              <a:t>Design Document</a:t>
            </a:r>
            <a:r>
              <a:rPr lang="en-US" sz="1200" kern="0" dirty="0">
                <a:effectLst/>
                <a:latin typeface="Montserrat" pitchFamily="2" charset="0"/>
                <a:ea typeface="Times New Roman" panose="02020603050405020304" pitchFamily="18" charset="0"/>
                <a:cs typeface="Calibri" panose="020F0502020204030204" pitchFamily="34" charset="0"/>
              </a:rPr>
              <a:t>” (DD)</a:t>
            </a:r>
            <a:r>
              <a:rPr lang="en-US" sz="1200" kern="0" dirty="0">
                <a:latin typeface="Montserrat" pitchFamily="2" charset="0"/>
                <a:ea typeface="Times New Roman" panose="02020603050405020304" pitchFamily="18" charset="0"/>
                <a:cs typeface="Calibri" panose="020F0502020204030204" pitchFamily="34" charset="0"/>
              </a:rPr>
              <a:t> </a:t>
            </a:r>
            <a:r>
              <a:rPr lang="en-US" sz="1200" kern="0" dirty="0">
                <a:effectLst/>
                <a:latin typeface="Montserrat" pitchFamily="2" charset="0"/>
                <a:ea typeface="Times New Roman" panose="02020603050405020304" pitchFamily="18" charset="0"/>
                <a:cs typeface="Calibri" panose="020F0502020204030204" pitchFamily="34" charset="0"/>
              </a:rPr>
              <a:t> by the Curriculum Managers </a:t>
            </a:r>
            <a:r>
              <a:rPr lang="en-US" sz="1200" b="1" kern="0" dirty="0">
                <a:effectLst/>
                <a:latin typeface="Montserrat" pitchFamily="2" charset="0"/>
                <a:ea typeface="Times New Roman" panose="02020603050405020304" pitchFamily="18" charset="0"/>
                <a:cs typeface="Calibri" panose="020F0502020204030204" pitchFamily="34" charset="0"/>
              </a:rPr>
              <a:t>prior to commencement of any Development project</a:t>
            </a:r>
            <a:r>
              <a:rPr lang="en-US" sz="1200" kern="0" dirty="0">
                <a:effectLst/>
                <a:latin typeface="Montserrat" pitchFamily="2" charset="0"/>
                <a:ea typeface="Times New Roman" panose="02020603050405020304" pitchFamily="18" charset="0"/>
                <a:cs typeface="Calibri" panose="020F0502020204030204" pitchFamily="34" charset="0"/>
              </a:rPr>
              <a:t>. It defines the content for the hand over between Curriculum Management and Development and is the basis for later steps in the process, especially, for the creation of the lesson specification. Three areas will require specific effort to determine the scope &amp; schedule of the training development project:</a:t>
            </a:r>
            <a:r>
              <a:rPr lang="en-US" sz="1200" kern="0" dirty="0">
                <a:latin typeface="Montserrat" pitchFamily="2" charset="0"/>
                <a:ea typeface="Times New Roman" panose="02020603050405020304" pitchFamily="18" charset="0"/>
                <a:cs typeface="Calibri" panose="020F0502020204030204" pitchFamily="34" charset="0"/>
              </a:rPr>
              <a:t> </a:t>
            </a:r>
            <a:endParaRPr lang="en-US" sz="1200" kern="0" dirty="0">
              <a:effectLst/>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600"/>
              </a:spcAft>
              <a:buFont typeface="Arial" panose="020B0604020202020204" pitchFamily="34" charset="0"/>
              <a:buChar char="•"/>
            </a:pPr>
            <a:r>
              <a:rPr lang="en-US" sz="1200" b="1" kern="0" dirty="0">
                <a:latin typeface="Montserrat" pitchFamily="2" charset="0"/>
                <a:ea typeface="Calibri"/>
                <a:cs typeface="Calibri" panose="020F0502020204030204" pitchFamily="34" charset="0"/>
              </a:rPr>
              <a:t>Course Objective</a:t>
            </a:r>
            <a:endParaRPr lang="fr-FR" sz="1200" b="1" kern="100" dirty="0">
              <a:effectLst/>
              <a:latin typeface="Montserrat" pitchFamily="2" charset="0"/>
              <a:ea typeface="Calibri"/>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200" b="1" kern="0" dirty="0">
                <a:effectLst/>
                <a:latin typeface="Montserrat" pitchFamily="2" charset="0"/>
                <a:ea typeface="Times New Roman" panose="02020603050405020304" pitchFamily="18" charset="0"/>
                <a:cs typeface="Calibri" panose="020F0502020204030204" pitchFamily="34" charset="0"/>
              </a:rPr>
              <a:t>Market and Language Definition</a:t>
            </a:r>
            <a:r>
              <a:rPr lang="en-US" sz="1200" b="1" kern="0" dirty="0">
                <a:latin typeface="Montserrat" pitchFamily="2" charset="0"/>
                <a:ea typeface="Times New Roman" panose="02020603050405020304" pitchFamily="18" charset="0"/>
                <a:cs typeface="Calibri" panose="020F0502020204030204" pitchFamily="34" charset="0"/>
              </a:rPr>
              <a:t>s</a:t>
            </a:r>
            <a:endParaRPr lang="en-US" sz="1200" kern="0" dirty="0">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200" b="1" kern="0" dirty="0">
                <a:effectLst/>
                <a:latin typeface="Montserrat" pitchFamily="2" charset="0"/>
                <a:ea typeface="Times New Roman" panose="02020603050405020304" pitchFamily="18" charset="0"/>
                <a:cs typeface="Calibri" panose="020F0502020204030204" pitchFamily="34" charset="0"/>
              </a:rPr>
              <a:t>Core Content </a:t>
            </a:r>
            <a:r>
              <a:rPr lang="en-US" sz="1200" kern="0" dirty="0">
                <a:latin typeface="Montserrat" pitchFamily="2" charset="0"/>
                <a:ea typeface="Times New Roman" panose="02020603050405020304" pitchFamily="18" charset="0"/>
                <a:cs typeface="Calibri" panose="020F0502020204030204" pitchFamily="34" charset="0"/>
              </a:rPr>
              <a:t>(including what should be locally adapted by the country)</a:t>
            </a:r>
          </a:p>
          <a:p>
            <a:endParaRPr lang="en-US" sz="1200" b="0" dirty="0">
              <a:latin typeface="Montserrat" pitchFamily="2" charset="0"/>
              <a:cs typeface="Calibri" panose="020F0502020204030204" pitchFamily="34" charset="0"/>
            </a:endParaRPr>
          </a:p>
          <a:p>
            <a:r>
              <a:rPr lang="en-US" sz="1200" b="0" dirty="0">
                <a:latin typeface="Montserrat" pitchFamily="2" charset="0"/>
                <a:cs typeface="Calibri" panose="020F0502020204030204" pitchFamily="34" charset="0"/>
              </a:rPr>
              <a:t>All development need to start with a design document development and sign-off .</a:t>
            </a:r>
          </a:p>
          <a:p>
            <a:pPr marL="285750" indent="-285750">
              <a:lnSpc>
                <a:spcPct val="107000"/>
              </a:lnSpc>
              <a:spcAft>
                <a:spcPts val="800"/>
              </a:spcAft>
              <a:buFont typeface="Arial" panose="020B0604020202020204" pitchFamily="34" charset="0"/>
              <a:buChar char="•"/>
            </a:pPr>
            <a:endParaRPr lang="en-US" sz="1200" kern="0" dirty="0">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sz="1200" b="1" kern="0" dirty="0">
              <a:latin typeface="Montserrat" pitchFamily="2" charset="0"/>
              <a:ea typeface="Times New Roman" panose="02020603050405020304" pitchFamily="18" charset="0"/>
              <a:cs typeface="Calibri" panose="020F0502020204030204" pitchFamily="34" charset="0"/>
            </a:endParaRPr>
          </a:p>
        </p:txBody>
      </p:sp>
      <p:grpSp>
        <p:nvGrpSpPr>
          <p:cNvPr id="6" name="Gruppo 5">
            <a:extLst>
              <a:ext uri="{FF2B5EF4-FFF2-40B4-BE49-F238E27FC236}">
                <a16:creationId xmlns:a16="http://schemas.microsoft.com/office/drawing/2014/main" id="{AD77A7F6-9B7D-F3A1-54BC-0A009FCBD778}"/>
              </a:ext>
            </a:extLst>
          </p:cNvPr>
          <p:cNvGrpSpPr/>
          <p:nvPr/>
        </p:nvGrpSpPr>
        <p:grpSpPr>
          <a:xfrm>
            <a:off x="312500" y="281772"/>
            <a:ext cx="266413" cy="266908"/>
            <a:chOff x="1143287" y="199272"/>
            <a:chExt cx="266413" cy="266908"/>
          </a:xfrm>
        </p:grpSpPr>
        <p:sp>
          <p:nvSpPr>
            <p:cNvPr id="7" name="Rettangolo 6">
              <a:extLst>
                <a:ext uri="{FF2B5EF4-FFF2-40B4-BE49-F238E27FC236}">
                  <a16:creationId xmlns:a16="http://schemas.microsoft.com/office/drawing/2014/main" id="{105F0A3B-6558-2522-6F7A-08823D8DCC8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DC643C15-0054-B066-E730-2E8F2DD63E0B}"/>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F1E00D0E-F5A3-5105-94BA-6F3514A242D2}"/>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6D9CFBE6-A91D-D40C-22DF-F673AE5BAA4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A60D2AD2-D1C5-40B5-B58F-486F1A1D4A63}"/>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B42F9BE5-AF08-6074-C667-3F60667A219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3" name="Segnaposto numero diapositiva 12">
            <a:extLst>
              <a:ext uri="{FF2B5EF4-FFF2-40B4-BE49-F238E27FC236}">
                <a16:creationId xmlns:a16="http://schemas.microsoft.com/office/drawing/2014/main" id="{C0A5023D-1617-0C33-5F15-9AB67C42056E}"/>
              </a:ext>
            </a:extLst>
          </p:cNvPr>
          <p:cNvSpPr>
            <a:spLocks noGrp="1"/>
          </p:cNvSpPr>
          <p:nvPr>
            <p:ph type="sldNum" sz="quarter" idx="4"/>
          </p:nvPr>
        </p:nvSpPr>
        <p:spPr/>
        <p:txBody>
          <a:bodyPr/>
          <a:lstStyle/>
          <a:p>
            <a:fld id="{3E92977B-B4C2-4A0D-A293-AFEDFB8002E3}" type="slidenum">
              <a:rPr lang="en-US" smtClean="0"/>
              <a:pPr/>
              <a:t>23</a:t>
            </a:fld>
            <a:endParaRPr lang="en-US"/>
          </a:p>
        </p:txBody>
      </p:sp>
    </p:spTree>
    <p:custDataLst>
      <p:tags r:id="rId1"/>
    </p:custDataLst>
    <p:extLst>
      <p:ext uri="{BB962C8B-B14F-4D97-AF65-F5344CB8AC3E}">
        <p14:creationId xmlns:p14="http://schemas.microsoft.com/office/powerpoint/2010/main" val="10262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B76D89D1-B4FE-3784-8BE3-4AF72F2FD5E9}"/>
            </a:ext>
          </a:extLst>
        </p:cNvPr>
        <p:cNvGrpSpPr/>
        <p:nvPr/>
      </p:nvGrpSpPr>
      <p:grpSpPr>
        <a:xfrm>
          <a:off x="0" y="0"/>
          <a:ext cx="0" cy="0"/>
          <a:chOff x="0" y="0"/>
          <a:chExt cx="0" cy="0"/>
        </a:xfrm>
      </p:grpSpPr>
      <p:sp>
        <p:nvSpPr>
          <p:cNvPr id="25" name="ZoneTexte 1">
            <a:extLst>
              <a:ext uri="{FF2B5EF4-FFF2-40B4-BE49-F238E27FC236}">
                <a16:creationId xmlns:a16="http://schemas.microsoft.com/office/drawing/2014/main" id="{4A4D839A-06E3-461E-0D6B-2BCAB9D9CFA7}"/>
              </a:ext>
            </a:extLst>
          </p:cNvPr>
          <p:cNvSpPr txBox="1"/>
          <p:nvPr/>
        </p:nvSpPr>
        <p:spPr>
          <a:xfrm>
            <a:off x="12211303" y="408092"/>
            <a:ext cx="1968045" cy="2192908"/>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+6 WBT</a:t>
            </a:r>
          </a:p>
          <a:p>
            <a:r>
              <a:rPr lang="fr-FR" sz="1050" b="1" dirty="0"/>
              <a:t>6 IBT</a:t>
            </a:r>
          </a:p>
          <a:p>
            <a:r>
              <a:rPr lang="fr-FR" sz="1050" b="1" dirty="0"/>
              <a:t>6F2F test out</a:t>
            </a:r>
          </a:p>
          <a:p>
            <a:r>
              <a:rPr lang="fr-FR" sz="1050" b="1" dirty="0"/>
              <a:t>5 sales </a:t>
            </a:r>
            <a:r>
              <a:rPr lang="fr-FR" sz="1050" b="1" dirty="0" err="1"/>
              <a:t>vct</a:t>
            </a:r>
            <a:endParaRPr lang="fr-FR" sz="1050" b="1" dirty="0"/>
          </a:p>
          <a:p>
            <a:r>
              <a:rPr lang="fr-FR" sz="1050" b="1" dirty="0"/>
              <a:t>6 VCT SALES FOLLOW UP</a:t>
            </a:r>
          </a:p>
          <a:p>
            <a:r>
              <a:rPr lang="fr-FR" sz="1050" b="1" dirty="0"/>
              <a:t>6 AS </a:t>
            </a:r>
            <a:r>
              <a:rPr lang="fr-FR" sz="1050" b="1" dirty="0" err="1"/>
              <a:t>vct</a:t>
            </a:r>
            <a:endParaRPr lang="fr-FR" sz="1050" b="1" dirty="0"/>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2052C030-7488-6598-6458-3E666F02834E}"/>
              </a:ext>
            </a:extLst>
          </p:cNvPr>
          <p:cNvSpPr txBox="1">
            <a:spLocks/>
          </p:cNvSpPr>
          <p:nvPr/>
        </p:nvSpPr>
        <p:spPr>
          <a:xfrm>
            <a:off x="738026"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200" dirty="0"/>
              <a:t>2026/2027 PROJECTS – Maserati</a:t>
            </a:r>
          </a:p>
          <a:p>
            <a:r>
              <a:rPr lang="it-IT" sz="3200" dirty="0"/>
              <a:t>New web-</a:t>
            </a:r>
            <a:r>
              <a:rPr lang="it-IT" sz="3200" dirty="0" err="1"/>
              <a:t>based</a:t>
            </a:r>
            <a:r>
              <a:rPr lang="it-IT" sz="3200" dirty="0"/>
              <a:t> </a:t>
            </a:r>
            <a:r>
              <a:rPr lang="it-IT" sz="3200" dirty="0" err="1"/>
              <a:t>courses</a:t>
            </a:r>
            <a:endParaRPr lang="fr-FR" sz="3200" dirty="0"/>
          </a:p>
        </p:txBody>
      </p:sp>
      <p:grpSp>
        <p:nvGrpSpPr>
          <p:cNvPr id="2" name="Gruppo 1">
            <a:extLst>
              <a:ext uri="{FF2B5EF4-FFF2-40B4-BE49-F238E27FC236}">
                <a16:creationId xmlns:a16="http://schemas.microsoft.com/office/drawing/2014/main" id="{A13E1CDF-30C8-B99F-D44A-3048BED190A8}"/>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F74F8124-DC60-D79D-A5B8-045006CFDFCC}"/>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2D7DA823-07C5-CCDC-382D-7B89B2D17802}"/>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7B940D17-D1F9-BF45-2112-9606AC3526A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3717FE5A-768A-E005-4D50-88D5F940AF2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28C1144C-44F8-38E6-3D34-2E5961794C5E}"/>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154F00CC-3A47-2CDE-ED07-AD1974C3F40B}"/>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1FFF0F49-EA59-3FC1-8388-4F626B290842}"/>
              </a:ext>
            </a:extLst>
          </p:cNvPr>
          <p:cNvSpPr>
            <a:spLocks noGrp="1"/>
          </p:cNvSpPr>
          <p:nvPr>
            <p:ph type="sldNum" sz="quarter" idx="4"/>
          </p:nvPr>
        </p:nvSpPr>
        <p:spPr/>
        <p:txBody>
          <a:bodyPr/>
          <a:lstStyle/>
          <a:p>
            <a:fld id="{3E92977B-B4C2-4A0D-A293-AFEDFB8002E3}" type="slidenum">
              <a:rPr lang="en-US" smtClean="0"/>
              <a:pPr/>
              <a:t>3</a:t>
            </a:fld>
            <a:endParaRPr lang="en-US"/>
          </a:p>
        </p:txBody>
      </p:sp>
      <p:sp>
        <p:nvSpPr>
          <p:cNvPr id="6" name="ZoneTexte 6">
            <a:extLst>
              <a:ext uri="{FF2B5EF4-FFF2-40B4-BE49-F238E27FC236}">
                <a16:creationId xmlns:a16="http://schemas.microsoft.com/office/drawing/2014/main" id="{124FEEBB-1794-8D3D-9166-CBB0216480CE}"/>
              </a:ext>
            </a:extLst>
          </p:cNvPr>
          <p:cNvSpPr txBox="1"/>
          <p:nvPr/>
        </p:nvSpPr>
        <p:spPr>
          <a:xfrm>
            <a:off x="1055440" y="1727288"/>
            <a:ext cx="10647443" cy="307777"/>
          </a:xfrm>
          <a:prstGeom prst="rect">
            <a:avLst/>
          </a:prstGeom>
          <a:noFill/>
        </p:spPr>
        <p:txBody>
          <a:bodyPr wrap="square" lIns="91440" tIns="45720" rIns="91440" bIns="45720" anchor="t">
            <a:spAutoFit/>
          </a:bodyPr>
          <a:lstStyle/>
          <a:p>
            <a:pPr marL="57150" indent="-42863"/>
            <a:r>
              <a:rPr lang="en-US" kern="0" dirty="0">
                <a:solidFill>
                  <a:schemeClr val="tx1"/>
                </a:solidFill>
                <a:latin typeface="Montserrat" pitchFamily="2" charset="0"/>
                <a:ea typeface="Times New Roman" panose="02020603050405020304" pitchFamily="18" charset="0"/>
                <a:cs typeface="Calibri" panose="020F0502020204030204" pitchFamily="34" charset="0"/>
              </a:rPr>
              <a:t>Unitary costs for the </a:t>
            </a:r>
            <a:r>
              <a:rPr lang="en-US" dirty="0">
                <a:solidFill>
                  <a:schemeClr val="tx1"/>
                </a:solidFill>
                <a:latin typeface="Montserrat" pitchFamily="2" charset="0"/>
                <a:ea typeface="Times New Roman" panose="02020603050405020304" pitchFamily="18" charset="0"/>
                <a:cs typeface="Calibri" panose="020F0502020204030204" pitchFamily="34" charset="0"/>
              </a:rPr>
              <a:t>development of a new WEB based course.</a:t>
            </a:r>
            <a:endParaRPr lang="en-US"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graphicFrame>
        <p:nvGraphicFramePr>
          <p:cNvPr id="3" name="Tabella 2">
            <a:extLst>
              <a:ext uri="{FF2B5EF4-FFF2-40B4-BE49-F238E27FC236}">
                <a16:creationId xmlns:a16="http://schemas.microsoft.com/office/drawing/2014/main" id="{D56B46BE-EB09-4776-72C4-B8EF65321ECB}"/>
              </a:ext>
            </a:extLst>
          </p:cNvPr>
          <p:cNvGraphicFramePr>
            <a:graphicFrameLocks noGrp="1"/>
          </p:cNvGraphicFramePr>
          <p:nvPr>
            <p:extLst>
              <p:ext uri="{D42A27DB-BD31-4B8C-83A1-F6EECF244321}">
                <p14:modId xmlns:p14="http://schemas.microsoft.com/office/powerpoint/2010/main" val="858833044"/>
              </p:ext>
            </p:extLst>
          </p:nvPr>
        </p:nvGraphicFramePr>
        <p:xfrm>
          <a:off x="1631504" y="2423110"/>
          <a:ext cx="6696744" cy="1005890"/>
        </p:xfrm>
        <a:graphic>
          <a:graphicData uri="http://schemas.openxmlformats.org/drawingml/2006/table">
            <a:tbl>
              <a:tblPr>
                <a:tableStyleId>{5C22544A-7EE6-4342-B048-85BDC9FD1C3A}</a:tableStyleId>
              </a:tblPr>
              <a:tblGrid>
                <a:gridCol w="2244513">
                  <a:extLst>
                    <a:ext uri="{9D8B030D-6E8A-4147-A177-3AD203B41FA5}">
                      <a16:colId xmlns:a16="http://schemas.microsoft.com/office/drawing/2014/main" val="2268408073"/>
                    </a:ext>
                  </a:extLst>
                </a:gridCol>
                <a:gridCol w="1618993">
                  <a:extLst>
                    <a:ext uri="{9D8B030D-6E8A-4147-A177-3AD203B41FA5}">
                      <a16:colId xmlns:a16="http://schemas.microsoft.com/office/drawing/2014/main" val="2605035489"/>
                    </a:ext>
                  </a:extLst>
                </a:gridCol>
                <a:gridCol w="1471812">
                  <a:extLst>
                    <a:ext uri="{9D8B030D-6E8A-4147-A177-3AD203B41FA5}">
                      <a16:colId xmlns:a16="http://schemas.microsoft.com/office/drawing/2014/main" val="970027766"/>
                    </a:ext>
                  </a:extLst>
                </a:gridCol>
                <a:gridCol w="1361426">
                  <a:extLst>
                    <a:ext uri="{9D8B030D-6E8A-4147-A177-3AD203B41FA5}">
                      <a16:colId xmlns:a16="http://schemas.microsoft.com/office/drawing/2014/main" val="3586444073"/>
                    </a:ext>
                  </a:extLst>
                </a:gridCol>
              </a:tblGrid>
              <a:tr h="35371">
                <a:tc>
                  <a:txBody>
                    <a:bodyPr/>
                    <a:lstStyle/>
                    <a:p>
                      <a:pPr algn="ctr" fontAlgn="b">
                        <a:buNone/>
                      </a:pPr>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it-IT" sz="1100" u="none" strike="noStrike" dirty="0">
                          <a:effectLst/>
                        </a:rPr>
                        <a:t>WBT</a:t>
                      </a:r>
                      <a:endParaRPr lang="it-IT"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buNone/>
                      </a:pPr>
                      <a:r>
                        <a:rPr lang="it-IT" sz="1100" u="none" strike="noStrike" dirty="0">
                          <a:effectLst/>
                        </a:rPr>
                        <a:t>Handover MEMENTO</a:t>
                      </a:r>
                      <a:endParaRPr lang="it-IT"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buNone/>
                      </a:pPr>
                      <a:r>
                        <a:rPr lang="it-IT" sz="1100" u="none" strike="noStrike" dirty="0">
                          <a:effectLst/>
                        </a:rPr>
                        <a:t>Brand </a:t>
                      </a:r>
                      <a:r>
                        <a:rPr lang="it-IT" sz="1100" u="none" strike="noStrike" dirty="0" err="1">
                          <a:effectLst/>
                        </a:rPr>
                        <a:t>Assessment</a:t>
                      </a:r>
                      <a:endParaRPr lang="it-IT"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82527658"/>
                  </a:ext>
                </a:extLst>
              </a:tr>
              <a:tr h="828725">
                <a:tc>
                  <a:txBody>
                    <a:bodyPr/>
                    <a:lstStyle/>
                    <a:p>
                      <a:pPr algn="ctr" fontAlgn="ctr">
                        <a:buNone/>
                      </a:pPr>
                      <a:r>
                        <a:rPr lang="it-IT" sz="1200" u="none" strike="noStrike" dirty="0">
                          <a:effectLst/>
                        </a:rPr>
                        <a:t>KOINE' PRICING PER UNIT - PROPOSAL (Euro)</a:t>
                      </a:r>
                      <a:endParaRPr lang="it-IT"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it-IT" sz="1200" u="none" strike="noStrike" dirty="0">
                          <a:effectLst/>
                        </a:rPr>
                        <a:t>14.000,00</a:t>
                      </a:r>
                      <a:endParaRPr lang="it-IT"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it-IT" sz="1200" u="none" strike="noStrike" dirty="0">
                          <a:effectLst/>
                        </a:rPr>
                        <a:t>5.000,00</a:t>
                      </a:r>
                      <a:endParaRPr lang="it-IT"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it-IT" sz="1200" u="none" strike="noStrike" dirty="0">
                          <a:effectLst/>
                        </a:rPr>
                        <a:t>5.000,00</a:t>
                      </a:r>
                      <a:endParaRPr lang="it-IT"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8430937"/>
                  </a:ext>
                </a:extLst>
              </a:tr>
            </a:tbl>
          </a:graphicData>
        </a:graphic>
      </p:graphicFrame>
      <p:sp>
        <p:nvSpPr>
          <p:cNvPr id="10" name="CasellaDiTesto 9">
            <a:extLst>
              <a:ext uri="{FF2B5EF4-FFF2-40B4-BE49-F238E27FC236}">
                <a16:creationId xmlns:a16="http://schemas.microsoft.com/office/drawing/2014/main" id="{B18F980C-9458-6040-1A9B-E30017E0EE05}"/>
              </a:ext>
            </a:extLst>
          </p:cNvPr>
          <p:cNvSpPr txBox="1"/>
          <p:nvPr/>
        </p:nvSpPr>
        <p:spPr>
          <a:xfrm>
            <a:off x="1085636" y="4077072"/>
            <a:ext cx="8898795" cy="1348574"/>
          </a:xfrm>
          <a:prstGeom prst="rect">
            <a:avLst/>
          </a:prstGeom>
          <a:noFill/>
        </p:spPr>
        <p:txBody>
          <a:bodyPr wrap="square">
            <a:spAutoFit/>
          </a:bodyPr>
          <a:lstStyle/>
          <a:p>
            <a:pPr marR="12700" algn="just">
              <a:lnSpc>
                <a:spcPct val="150000"/>
              </a:lnSpc>
              <a:spcBef>
                <a:spcPts val="600"/>
              </a:spcBef>
              <a:spcAft>
                <a:spcPts val="600"/>
              </a:spcAft>
              <a:buNone/>
            </a:pPr>
            <a:r>
              <a:rPr lang="en-GB" dirty="0">
                <a:solidFill>
                  <a:schemeClr val="tx1"/>
                </a:solidFill>
                <a:latin typeface="Montserrat" pitchFamily="2" charset="0"/>
                <a:cs typeface="Calibri" panose="020F0502020204030204" pitchFamily="34" charset="0"/>
              </a:rPr>
              <a:t>All output materials created by </a:t>
            </a:r>
            <a:r>
              <a:rPr lang="en-GB" dirty="0" err="1">
                <a:solidFill>
                  <a:schemeClr val="tx1"/>
                </a:solidFill>
                <a:latin typeface="Montserrat" pitchFamily="2" charset="0"/>
                <a:cs typeface="Calibri" panose="020F0502020204030204" pitchFamily="34" charset="0"/>
              </a:rPr>
              <a:t>Koinè</a:t>
            </a:r>
            <a:r>
              <a:rPr lang="en-GB" dirty="0">
                <a:solidFill>
                  <a:schemeClr val="tx1"/>
                </a:solidFill>
                <a:latin typeface="Montserrat" pitchFamily="2" charset="0"/>
                <a:cs typeface="Calibri" panose="020F0502020204030204" pitchFamily="34" charset="0"/>
              </a:rPr>
              <a:t> are subject to approval, both in terms of contents and in terms of graphic layout, by Maserati and its various internal departments. To this end, various approval phases (e.g. approval of the source contents before proceeding with translations) will be scheduled into the Gantt planning for each of the output materials. </a:t>
            </a:r>
            <a:endParaRPr lang="it-IT" dirty="0">
              <a:solidFill>
                <a:schemeClr val="tx1"/>
              </a:solidFill>
              <a:latin typeface="Montserrat" pitchFamily="2" charset="0"/>
              <a:cs typeface="Calibri" panose="020F0502020204030204" pitchFamily="34" charset="0"/>
            </a:endParaRPr>
          </a:p>
        </p:txBody>
      </p:sp>
    </p:spTree>
    <p:custDataLst>
      <p:tags r:id="rId1"/>
    </p:custDataLst>
    <p:extLst>
      <p:ext uri="{BB962C8B-B14F-4D97-AF65-F5344CB8AC3E}">
        <p14:creationId xmlns:p14="http://schemas.microsoft.com/office/powerpoint/2010/main" val="184847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95AC3331-C08C-20E2-B779-7C74EB88B3DF}"/>
            </a:ext>
          </a:extLst>
        </p:cNvPr>
        <p:cNvGrpSpPr/>
        <p:nvPr/>
      </p:nvGrpSpPr>
      <p:grpSpPr>
        <a:xfrm>
          <a:off x="0" y="0"/>
          <a:ext cx="0" cy="0"/>
          <a:chOff x="0" y="0"/>
          <a:chExt cx="0" cy="0"/>
        </a:xfrm>
      </p:grpSpPr>
      <p:sp>
        <p:nvSpPr>
          <p:cNvPr id="25" name="ZoneTexte 1">
            <a:extLst>
              <a:ext uri="{FF2B5EF4-FFF2-40B4-BE49-F238E27FC236}">
                <a16:creationId xmlns:a16="http://schemas.microsoft.com/office/drawing/2014/main" id="{ACC70538-4965-A4E2-F505-077454220C1F}"/>
              </a:ext>
            </a:extLst>
          </p:cNvPr>
          <p:cNvSpPr txBox="1"/>
          <p:nvPr/>
        </p:nvSpPr>
        <p:spPr>
          <a:xfrm>
            <a:off x="12211303" y="408092"/>
            <a:ext cx="1968045" cy="2192908"/>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+6 WBT</a:t>
            </a:r>
          </a:p>
          <a:p>
            <a:r>
              <a:rPr lang="fr-FR" sz="1050" b="1" dirty="0"/>
              <a:t>6 IBT</a:t>
            </a:r>
          </a:p>
          <a:p>
            <a:r>
              <a:rPr lang="fr-FR" sz="1050" b="1" dirty="0"/>
              <a:t>6F2F test out</a:t>
            </a:r>
          </a:p>
          <a:p>
            <a:r>
              <a:rPr lang="fr-FR" sz="1050" b="1" dirty="0"/>
              <a:t>5 sales </a:t>
            </a:r>
            <a:r>
              <a:rPr lang="fr-FR" sz="1050" b="1" dirty="0" err="1"/>
              <a:t>vct</a:t>
            </a:r>
            <a:endParaRPr lang="fr-FR" sz="1050" b="1" dirty="0"/>
          </a:p>
          <a:p>
            <a:r>
              <a:rPr lang="fr-FR" sz="1050" b="1" dirty="0"/>
              <a:t>6 VCT SALES FOLLOW UP</a:t>
            </a:r>
          </a:p>
          <a:p>
            <a:r>
              <a:rPr lang="fr-FR" sz="1050" b="1" dirty="0"/>
              <a:t>6 AS </a:t>
            </a:r>
            <a:r>
              <a:rPr lang="fr-FR" sz="1050" b="1" dirty="0" err="1"/>
              <a:t>vct</a:t>
            </a:r>
            <a:endParaRPr lang="fr-FR" sz="1050" b="1" dirty="0"/>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41772767-510B-13A7-174F-F6B27AF58B7A}"/>
              </a:ext>
            </a:extLst>
          </p:cNvPr>
          <p:cNvSpPr txBox="1">
            <a:spLocks/>
          </p:cNvSpPr>
          <p:nvPr/>
        </p:nvSpPr>
        <p:spPr>
          <a:xfrm>
            <a:off x="738026"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200" dirty="0"/>
              <a:t>2026/2027 PROJECTS – Maserati</a:t>
            </a:r>
          </a:p>
          <a:p>
            <a:r>
              <a:rPr lang="it-IT" sz="3200" dirty="0"/>
              <a:t>New web-</a:t>
            </a:r>
            <a:r>
              <a:rPr lang="it-IT" sz="3200" dirty="0" err="1"/>
              <a:t>based</a:t>
            </a:r>
            <a:r>
              <a:rPr lang="it-IT" sz="3200" dirty="0"/>
              <a:t> </a:t>
            </a:r>
            <a:r>
              <a:rPr lang="it-IT" sz="3200" dirty="0" err="1"/>
              <a:t>courses</a:t>
            </a:r>
            <a:r>
              <a:rPr lang="it-IT" sz="3200" dirty="0"/>
              <a:t> - DELIVERABLES</a:t>
            </a:r>
            <a:endParaRPr lang="fr-FR" sz="3200" dirty="0"/>
          </a:p>
        </p:txBody>
      </p:sp>
      <p:grpSp>
        <p:nvGrpSpPr>
          <p:cNvPr id="2" name="Gruppo 1">
            <a:extLst>
              <a:ext uri="{FF2B5EF4-FFF2-40B4-BE49-F238E27FC236}">
                <a16:creationId xmlns:a16="http://schemas.microsoft.com/office/drawing/2014/main" id="{374B477B-DFBA-8FA5-020D-134185E23A56}"/>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8B080184-AF7E-6B5B-0946-F0ED30CF32C9}"/>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9D38FD93-AC67-E57B-EBA9-6B58008F5634}"/>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6CD70B11-6F48-01D1-E320-ECC6B65636DD}"/>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A159DFB2-CDC9-0AFC-48CC-60EE90862FEC}"/>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FB60BFF0-3896-52BE-B515-D2AAB98979A3}"/>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E64AD3B4-1888-78BC-FCCC-5418B4467476}"/>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33B48D60-3FD5-A3DF-AAD5-4C6A22A278AA}"/>
              </a:ext>
            </a:extLst>
          </p:cNvPr>
          <p:cNvSpPr>
            <a:spLocks noGrp="1"/>
          </p:cNvSpPr>
          <p:nvPr>
            <p:ph type="sldNum" sz="quarter" idx="4"/>
          </p:nvPr>
        </p:nvSpPr>
        <p:spPr/>
        <p:txBody>
          <a:bodyPr/>
          <a:lstStyle/>
          <a:p>
            <a:fld id="{3E92977B-B4C2-4A0D-A293-AFEDFB8002E3}" type="slidenum">
              <a:rPr lang="en-US" smtClean="0"/>
              <a:pPr/>
              <a:t>4</a:t>
            </a:fld>
            <a:endParaRPr lang="en-US"/>
          </a:p>
        </p:txBody>
      </p:sp>
      <p:sp>
        <p:nvSpPr>
          <p:cNvPr id="5" name="CasellaDiTesto 4">
            <a:extLst>
              <a:ext uri="{FF2B5EF4-FFF2-40B4-BE49-F238E27FC236}">
                <a16:creationId xmlns:a16="http://schemas.microsoft.com/office/drawing/2014/main" id="{29F6F3BD-E234-B476-F306-1D38935A63D4}"/>
              </a:ext>
            </a:extLst>
          </p:cNvPr>
          <p:cNvSpPr txBox="1"/>
          <p:nvPr/>
        </p:nvSpPr>
        <p:spPr>
          <a:xfrm>
            <a:off x="721723" y="1493026"/>
            <a:ext cx="10486845" cy="2477601"/>
          </a:xfrm>
          <a:prstGeom prst="rect">
            <a:avLst/>
          </a:prstGeom>
          <a:noFill/>
        </p:spPr>
        <p:txBody>
          <a:bodyPr wrap="square">
            <a:spAutoFit/>
          </a:bodyPr>
          <a:lstStyle/>
          <a:p>
            <a:pPr lvl="0"/>
            <a:r>
              <a:rPr lang="en-GB" sz="1200" b="1" dirty="0">
                <a:latin typeface="Montserrat" pitchFamily="2" charset="0"/>
              </a:rPr>
              <a:t>WBTs</a:t>
            </a:r>
          </a:p>
          <a:p>
            <a:pPr marL="285750" lvl="0" indent="-285750">
              <a:buFont typeface="Arial" panose="020B0604020202020204" pitchFamily="34" charset="0"/>
              <a:buChar char="•"/>
            </a:pPr>
            <a:r>
              <a:rPr lang="en-GB" sz="1100" dirty="0">
                <a:latin typeface="Montserrat" pitchFamily="2" charset="0"/>
              </a:rPr>
              <a:t>Duration of each WBT module: </a:t>
            </a:r>
            <a:r>
              <a:rPr lang="en-US" sz="1100" dirty="0">
                <a:latin typeface="Montserrat" pitchFamily="2" charset="0"/>
              </a:rPr>
              <a:t>up to 25 minutes / 70 </a:t>
            </a:r>
            <a:r>
              <a:rPr lang="it-IT" sz="1100" dirty="0">
                <a:latin typeface="Montserrat" pitchFamily="2" charset="0"/>
              </a:rPr>
              <a:t>pages *</a:t>
            </a:r>
          </a:p>
          <a:p>
            <a:pPr marL="285750" lvl="0" indent="-285750">
              <a:buFont typeface="Arial" panose="020B0604020202020204" pitchFamily="34" charset="0"/>
              <a:buChar char="•"/>
            </a:pPr>
            <a:r>
              <a:rPr lang="en-GB" sz="1100" dirty="0">
                <a:latin typeface="Montserrat" pitchFamily="2" charset="0"/>
              </a:rPr>
              <a:t>Interactive and engaging web-module, with extensive use of voiceover (real voice or high-end professional computer-generated), making maximum use of the available photo, video and animation assets, as well as custom created and/or stock assets (audio/photo/video)</a:t>
            </a:r>
            <a:endParaRPr lang="it-IT" sz="1100" dirty="0">
              <a:latin typeface="Montserrat" pitchFamily="2" charset="0"/>
            </a:endParaRPr>
          </a:p>
          <a:p>
            <a:pPr marL="285750" lvl="0" indent="-285750">
              <a:buFont typeface="Arial" panose="020B0604020202020204" pitchFamily="34" charset="0"/>
              <a:buChar char="•"/>
            </a:pPr>
            <a:r>
              <a:rPr lang="en-US" sz="1100" dirty="0">
                <a:latin typeface="Montserrat" pitchFamily="2" charset="0"/>
              </a:rPr>
              <a:t>Graphic elements coherent with the existing training materials and aligned with the Maserati positioning as well as the brand look and feel valid at the time of content production. </a:t>
            </a:r>
            <a:endParaRPr lang="it-IT" sz="1100" dirty="0">
              <a:latin typeface="Montserrat" pitchFamily="2" charset="0"/>
            </a:endParaRPr>
          </a:p>
          <a:p>
            <a:pPr marL="285750" lvl="0" indent="-285750">
              <a:buFont typeface="Arial" panose="020B0604020202020204" pitchFamily="34" charset="0"/>
              <a:buChar char="•"/>
            </a:pPr>
            <a:r>
              <a:rPr lang="en-GB" sz="1100" dirty="0">
                <a:latin typeface="Montserrat" pitchFamily="2" charset="0"/>
              </a:rPr>
              <a:t>Tracking of attendance and final test result **</a:t>
            </a:r>
            <a:endParaRPr lang="it-IT" sz="1100" dirty="0">
              <a:latin typeface="Montserrat" pitchFamily="2" charset="0"/>
            </a:endParaRPr>
          </a:p>
          <a:p>
            <a:pPr marL="285750" lvl="0" indent="-285750">
              <a:buFont typeface="Arial" panose="020B0604020202020204" pitchFamily="34" charset="0"/>
              <a:buChar char="•"/>
            </a:pPr>
            <a:r>
              <a:rPr lang="en-GB" sz="1100" dirty="0">
                <a:latin typeface="Montserrat" pitchFamily="2" charset="0"/>
              </a:rPr>
              <a:t>Publication on Maserati’s LMS, compliant with SCORM standards.</a:t>
            </a:r>
            <a:endParaRPr lang="it-IT" sz="1100" dirty="0">
              <a:latin typeface="Montserrat" pitchFamily="2" charset="0"/>
            </a:endParaRPr>
          </a:p>
          <a:p>
            <a:pPr marL="285750" lvl="0" indent="-285750">
              <a:buFont typeface="Arial" panose="020B0604020202020204" pitchFamily="34" charset="0"/>
              <a:buChar char="•"/>
            </a:pPr>
            <a:r>
              <a:rPr lang="en-GB" sz="1100" dirty="0">
                <a:latin typeface="Montserrat" pitchFamily="2" charset="0"/>
              </a:rPr>
              <a:t>Creation by using the Articulate 360 Storyline package***</a:t>
            </a:r>
            <a:endParaRPr lang="it-IT" sz="1100" dirty="0">
              <a:latin typeface="Montserrat" pitchFamily="2" charset="0"/>
            </a:endParaRPr>
          </a:p>
          <a:p>
            <a:pPr marL="285750" indent="-285750">
              <a:buFont typeface="Arial" panose="020B0604020202020204" pitchFamily="34" charset="0"/>
              <a:buChar char="•"/>
            </a:pPr>
            <a:r>
              <a:rPr lang="en-US" sz="1100" dirty="0">
                <a:latin typeface="Montserrat" pitchFamily="2" charset="0"/>
              </a:rPr>
              <a:t>Quality control of the English web-based training module (English language control, user interface, user experience, interactions, navigation) as well as tracking/reporting performance on Maserati Academy LMS portal is responsibility of the supplier.</a:t>
            </a:r>
            <a:endParaRPr lang="it-IT" sz="1100" dirty="0">
              <a:latin typeface="Montserrat" pitchFamily="2" charset="0"/>
            </a:endParaRPr>
          </a:p>
          <a:p>
            <a:pPr marL="285750" indent="-285750">
              <a:buFont typeface="Arial" panose="020B0604020202020204" pitchFamily="34" charset="0"/>
              <a:buChar char="•"/>
            </a:pPr>
            <a:r>
              <a:rPr lang="en-US" sz="1100" dirty="0">
                <a:latin typeface="Montserrat" pitchFamily="2" charset="0"/>
                <a:ea typeface="Calibri" panose="020F0502020204030204" pitchFamily="34" charset="0"/>
                <a:cs typeface="Calibri" panose="020F0502020204030204" pitchFamily="34" charset="0"/>
              </a:rPr>
              <a:t>Koinè </a:t>
            </a:r>
            <a:r>
              <a:rPr lang="en-GB" sz="1100" dirty="0">
                <a:latin typeface="Montserrat" pitchFamily="2" charset="0"/>
              </a:rPr>
              <a:t>shall interact directly with the LMS administrator for the publication of the web module and for testing and debugging.</a:t>
            </a:r>
            <a:endParaRPr lang="it-IT" sz="1100" dirty="0">
              <a:latin typeface="Montserrat" pitchFamily="2" charset="0"/>
            </a:endParaRPr>
          </a:p>
          <a:p>
            <a:pPr algn="just">
              <a:buNone/>
            </a:pPr>
            <a:r>
              <a:rPr lang="en-US" sz="1100" dirty="0">
                <a:latin typeface="Montserrat" pitchFamily="2" charset="0"/>
              </a:rPr>
              <a:t> </a:t>
            </a:r>
          </a:p>
          <a:p>
            <a:pPr algn="just"/>
            <a:endParaRPr lang="it-IT" sz="1100" dirty="0">
              <a:latin typeface="Montserrat" pitchFamily="2" charset="0"/>
            </a:endParaRPr>
          </a:p>
        </p:txBody>
      </p:sp>
      <p:sp>
        <p:nvSpPr>
          <p:cNvPr id="8" name="CasellaDiTesto 7">
            <a:extLst>
              <a:ext uri="{FF2B5EF4-FFF2-40B4-BE49-F238E27FC236}">
                <a16:creationId xmlns:a16="http://schemas.microsoft.com/office/drawing/2014/main" id="{1F1ED54D-31B8-9091-CAFD-521A3839F7EA}"/>
              </a:ext>
            </a:extLst>
          </p:cNvPr>
          <p:cNvSpPr txBox="1"/>
          <p:nvPr/>
        </p:nvSpPr>
        <p:spPr>
          <a:xfrm>
            <a:off x="839416" y="4293096"/>
            <a:ext cx="10092217" cy="1431161"/>
          </a:xfrm>
          <a:prstGeom prst="rect">
            <a:avLst/>
          </a:prstGeom>
          <a:noFill/>
        </p:spPr>
        <p:txBody>
          <a:bodyPr wrap="square">
            <a:spAutoFit/>
          </a:bodyPr>
          <a:lstStyle/>
          <a:p>
            <a:r>
              <a:rPr lang="en-GB" sz="1200" b="1" dirty="0">
                <a:latin typeface="Montserrat" pitchFamily="2" charset="0"/>
              </a:rPr>
              <a:t>Notes:</a:t>
            </a:r>
            <a:endParaRPr lang="it-IT" sz="1200" dirty="0">
              <a:latin typeface="Montserrat" pitchFamily="2" charset="0"/>
            </a:endParaRPr>
          </a:p>
          <a:p>
            <a:r>
              <a:rPr lang="en-GB" sz="1050" dirty="0">
                <a:latin typeface="Montserrat" pitchFamily="2" charset="0"/>
              </a:rPr>
              <a:t>* The exact duration and/or number of screens for each web-module is to be defined during the development phase of the modules and based on the amount of materials to be included.</a:t>
            </a:r>
          </a:p>
          <a:p>
            <a:r>
              <a:rPr lang="en-GB" sz="1050" dirty="0">
                <a:latin typeface="Montserrat" pitchFamily="2" charset="0"/>
              </a:rPr>
              <a:t>** Depending on the training subject, successful course completion by a trainee is to be established by his or her successful navigation through a number of user interactions which form an integral part of the training experience, or final quiz.</a:t>
            </a:r>
            <a:endParaRPr lang="it-IT" sz="1050" dirty="0">
              <a:latin typeface="Montserrat" pitchFamily="2" charset="0"/>
            </a:endParaRPr>
          </a:p>
          <a:p>
            <a:r>
              <a:rPr lang="it-IT" sz="1050" dirty="0">
                <a:latin typeface="Montserrat" pitchFamily="2" charset="0"/>
              </a:rPr>
              <a:t>*** </a:t>
            </a:r>
            <a:r>
              <a:rPr lang="en-US" sz="1050" dirty="0">
                <a:latin typeface="Montserrat" pitchFamily="2" charset="0"/>
              </a:rPr>
              <a:t>Maserati Academy reserves every right to request all documents and files related to the creation of the training in object, including but not limiting to: custom created assets, templates, and training source file.</a:t>
            </a:r>
            <a:endParaRPr lang="it-IT" sz="1050" dirty="0">
              <a:latin typeface="Montserrat" pitchFamily="2" charset="0"/>
            </a:endParaRPr>
          </a:p>
          <a:p>
            <a:pPr marL="285750" indent="-285750">
              <a:buFont typeface="Arial" panose="020B0604020202020204" pitchFamily="34" charset="0"/>
              <a:buChar char="•"/>
            </a:pPr>
            <a:endParaRPr lang="it-IT" sz="1200" dirty="0">
              <a:latin typeface="Montserrat" pitchFamily="2" charset="0"/>
            </a:endParaRPr>
          </a:p>
        </p:txBody>
      </p:sp>
    </p:spTree>
    <p:custDataLst>
      <p:tags r:id="rId1"/>
    </p:custDataLst>
    <p:extLst>
      <p:ext uri="{BB962C8B-B14F-4D97-AF65-F5344CB8AC3E}">
        <p14:creationId xmlns:p14="http://schemas.microsoft.com/office/powerpoint/2010/main" val="64974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5" name="ZoneTexte 1">
            <a:extLst>
              <a:ext uri="{FF2B5EF4-FFF2-40B4-BE49-F238E27FC236}">
                <a16:creationId xmlns:a16="http://schemas.microsoft.com/office/drawing/2014/main" id="{84A80E06-4E4B-3A9A-9EB2-160AC414B1DB}"/>
              </a:ext>
            </a:extLst>
          </p:cNvPr>
          <p:cNvSpPr txBox="1"/>
          <p:nvPr/>
        </p:nvSpPr>
        <p:spPr>
          <a:xfrm>
            <a:off x="12211303" y="408092"/>
            <a:ext cx="1968045" cy="2192908"/>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+6 WBT</a:t>
            </a:r>
          </a:p>
          <a:p>
            <a:r>
              <a:rPr lang="fr-FR" sz="1050" b="1" dirty="0"/>
              <a:t>6 IBT</a:t>
            </a:r>
          </a:p>
          <a:p>
            <a:r>
              <a:rPr lang="fr-FR" sz="1050" b="1" dirty="0"/>
              <a:t>6F2F test out</a:t>
            </a:r>
          </a:p>
          <a:p>
            <a:r>
              <a:rPr lang="fr-FR" sz="1050" b="1" dirty="0"/>
              <a:t>5 sales </a:t>
            </a:r>
            <a:r>
              <a:rPr lang="fr-FR" sz="1050" b="1" dirty="0" err="1"/>
              <a:t>vct</a:t>
            </a:r>
            <a:endParaRPr lang="fr-FR" sz="1050" b="1" dirty="0"/>
          </a:p>
          <a:p>
            <a:r>
              <a:rPr lang="fr-FR" sz="1050" b="1" dirty="0"/>
              <a:t>6 VCT SALES FOLLOW UP</a:t>
            </a:r>
          </a:p>
          <a:p>
            <a:r>
              <a:rPr lang="fr-FR" sz="1050" b="1" dirty="0"/>
              <a:t>6 AS </a:t>
            </a:r>
            <a:r>
              <a:rPr lang="fr-FR" sz="1050" b="1" dirty="0" err="1"/>
              <a:t>vct</a:t>
            </a:r>
            <a:endParaRPr lang="fr-FR" sz="1050" b="1" dirty="0"/>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FED9AE9B-3D79-50E1-6503-A86C4B4491F5}"/>
              </a:ext>
            </a:extLst>
          </p:cNvPr>
          <p:cNvSpPr txBox="1">
            <a:spLocks/>
          </p:cNvSpPr>
          <p:nvPr/>
        </p:nvSpPr>
        <p:spPr>
          <a:xfrm>
            <a:off x="738026"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200" dirty="0"/>
              <a:t>2026/2027 PROJECTS – Maserati</a:t>
            </a:r>
          </a:p>
          <a:p>
            <a:r>
              <a:rPr lang="it-IT" sz="3200" dirty="0" err="1"/>
              <a:t>Updating</a:t>
            </a:r>
            <a:r>
              <a:rPr lang="it-IT" sz="3200" dirty="0"/>
              <a:t> of web-</a:t>
            </a:r>
            <a:r>
              <a:rPr lang="it-IT" sz="3200" dirty="0" err="1"/>
              <a:t>based</a:t>
            </a:r>
            <a:r>
              <a:rPr lang="it-IT" sz="3200" dirty="0"/>
              <a:t> </a:t>
            </a:r>
            <a:r>
              <a:rPr lang="it-IT" sz="3200" dirty="0" err="1"/>
              <a:t>courses</a:t>
            </a:r>
            <a:endParaRPr lang="fr-FR" sz="3200" dirty="0"/>
          </a:p>
        </p:txBody>
      </p:sp>
      <p:grpSp>
        <p:nvGrpSpPr>
          <p:cNvPr id="2" name="Gruppo 1">
            <a:extLst>
              <a:ext uri="{FF2B5EF4-FFF2-40B4-BE49-F238E27FC236}">
                <a16:creationId xmlns:a16="http://schemas.microsoft.com/office/drawing/2014/main" id="{352862BF-4602-B93F-CD60-51F92AA47EEA}"/>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12FC6253-05F7-C129-36D6-6D0B1834F47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897F42FF-D7AA-AE0D-497F-BB31065017A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557F9F5-42D6-196A-03E5-5D6E0F638386}"/>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B3704D9-2357-C26D-E689-E7CDE11FF7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4E2265F-0F35-1DE3-23F2-F05724D3F202}"/>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7B6A1433-2844-7571-215E-2D6B2203D007}"/>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2186BC7B-274D-2204-6A5D-73AC0627FC5B}"/>
              </a:ext>
            </a:extLst>
          </p:cNvPr>
          <p:cNvSpPr>
            <a:spLocks noGrp="1"/>
          </p:cNvSpPr>
          <p:nvPr>
            <p:ph type="sldNum" sz="quarter" idx="4"/>
          </p:nvPr>
        </p:nvSpPr>
        <p:spPr/>
        <p:txBody>
          <a:bodyPr/>
          <a:lstStyle/>
          <a:p>
            <a:fld id="{3E92977B-B4C2-4A0D-A293-AFEDFB8002E3}" type="slidenum">
              <a:rPr lang="en-US" smtClean="0"/>
              <a:pPr/>
              <a:t>5</a:t>
            </a:fld>
            <a:endParaRPr lang="en-US"/>
          </a:p>
        </p:txBody>
      </p:sp>
      <p:graphicFrame>
        <p:nvGraphicFramePr>
          <p:cNvPr id="5" name="Tabella 4">
            <a:extLst>
              <a:ext uri="{FF2B5EF4-FFF2-40B4-BE49-F238E27FC236}">
                <a16:creationId xmlns:a16="http://schemas.microsoft.com/office/drawing/2014/main" id="{C7A4A1DC-92C6-18D9-1B66-90D3D9818553}"/>
              </a:ext>
            </a:extLst>
          </p:cNvPr>
          <p:cNvGraphicFramePr>
            <a:graphicFrameLocks noGrp="1"/>
          </p:cNvGraphicFramePr>
          <p:nvPr>
            <p:extLst>
              <p:ext uri="{D42A27DB-BD31-4B8C-83A1-F6EECF244321}">
                <p14:modId xmlns:p14="http://schemas.microsoft.com/office/powerpoint/2010/main" val="1897247520"/>
              </p:ext>
            </p:extLst>
          </p:nvPr>
        </p:nvGraphicFramePr>
        <p:xfrm>
          <a:off x="1116451" y="2132170"/>
          <a:ext cx="8926410" cy="954107"/>
        </p:xfrm>
        <a:graphic>
          <a:graphicData uri="http://schemas.openxmlformats.org/drawingml/2006/table">
            <a:tbl>
              <a:tblPr>
                <a:tableStyleId>{5C22544A-7EE6-4342-B048-85BDC9FD1C3A}</a:tableStyleId>
              </a:tblPr>
              <a:tblGrid>
                <a:gridCol w="2412899">
                  <a:extLst>
                    <a:ext uri="{9D8B030D-6E8A-4147-A177-3AD203B41FA5}">
                      <a16:colId xmlns:a16="http://schemas.microsoft.com/office/drawing/2014/main" val="1801575601"/>
                    </a:ext>
                  </a:extLst>
                </a:gridCol>
                <a:gridCol w="1740453">
                  <a:extLst>
                    <a:ext uri="{9D8B030D-6E8A-4147-A177-3AD203B41FA5}">
                      <a16:colId xmlns:a16="http://schemas.microsoft.com/office/drawing/2014/main" val="2354166322"/>
                    </a:ext>
                  </a:extLst>
                </a:gridCol>
                <a:gridCol w="1727267">
                  <a:extLst>
                    <a:ext uri="{9D8B030D-6E8A-4147-A177-3AD203B41FA5}">
                      <a16:colId xmlns:a16="http://schemas.microsoft.com/office/drawing/2014/main" val="2801939564"/>
                    </a:ext>
                  </a:extLst>
                </a:gridCol>
                <a:gridCol w="1582229">
                  <a:extLst>
                    <a:ext uri="{9D8B030D-6E8A-4147-A177-3AD203B41FA5}">
                      <a16:colId xmlns:a16="http://schemas.microsoft.com/office/drawing/2014/main" val="1878085792"/>
                    </a:ext>
                  </a:extLst>
                </a:gridCol>
                <a:gridCol w="1463562">
                  <a:extLst>
                    <a:ext uri="{9D8B030D-6E8A-4147-A177-3AD203B41FA5}">
                      <a16:colId xmlns:a16="http://schemas.microsoft.com/office/drawing/2014/main" val="2030701571"/>
                    </a:ext>
                  </a:extLst>
                </a:gridCol>
              </a:tblGrid>
              <a:tr h="375722">
                <a:tc>
                  <a:txBody>
                    <a:bodyPr/>
                    <a:lstStyle/>
                    <a:p>
                      <a:pPr algn="ctr" fontAlgn="b">
                        <a:buNone/>
                      </a:pPr>
                      <a:r>
                        <a:rPr lang="it-IT" sz="1200" u="none" strike="noStrike">
                          <a:effectLst/>
                        </a:rPr>
                        <a:t> </a:t>
                      </a:r>
                      <a:endParaRPr lang="it-IT"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200" b="1" u="none" strike="noStrike" dirty="0">
                          <a:effectLst/>
                        </a:rPr>
                        <a:t>PM – Project manager</a:t>
                      </a:r>
                      <a:endParaRPr lang="it-IT"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buNone/>
                      </a:pPr>
                      <a:r>
                        <a:rPr lang="it-IT" sz="1200" b="1" u="none" strike="noStrike" dirty="0">
                          <a:effectLst/>
                        </a:rPr>
                        <a:t>ID – </a:t>
                      </a:r>
                      <a:r>
                        <a:rPr lang="it-IT" sz="1200" b="1" u="none" strike="noStrike" dirty="0" err="1">
                          <a:effectLst/>
                        </a:rPr>
                        <a:t>Instructional</a:t>
                      </a:r>
                      <a:r>
                        <a:rPr lang="it-IT" sz="1200" b="1" u="none" strike="noStrike" dirty="0">
                          <a:effectLst/>
                        </a:rPr>
                        <a:t> designer</a:t>
                      </a:r>
                      <a:endParaRPr lang="it-IT"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buNone/>
                      </a:pPr>
                      <a:r>
                        <a:rPr lang="it-IT" sz="1200" b="1" u="none" strike="noStrike" dirty="0">
                          <a:effectLst/>
                        </a:rPr>
                        <a:t>Writer Senior</a:t>
                      </a:r>
                      <a:endParaRPr lang="it-IT"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buNone/>
                      </a:pPr>
                      <a:r>
                        <a:rPr lang="it-IT" sz="1200" b="1" u="none" strike="noStrike" dirty="0">
                          <a:effectLst/>
                        </a:rPr>
                        <a:t>Writer Junior</a:t>
                      </a:r>
                      <a:endParaRPr lang="it-IT"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5413209"/>
                  </a:ext>
                </a:extLst>
              </a:tr>
              <a:tr h="578385">
                <a:tc>
                  <a:txBody>
                    <a:bodyPr/>
                    <a:lstStyle/>
                    <a:p>
                      <a:pPr algn="ctr" fontAlgn="ctr">
                        <a:buNone/>
                      </a:pPr>
                      <a:r>
                        <a:rPr lang="en-US" sz="1200" u="none" strike="noStrike" dirty="0">
                          <a:effectLst/>
                        </a:rPr>
                        <a:t>KOINE' PRICING PER HOUR PROPOSAL (Euro)</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it-IT" sz="1200" u="none" strike="noStrike" dirty="0">
                          <a:effectLst/>
                        </a:rPr>
                        <a:t>240,00</a:t>
                      </a:r>
                      <a:endParaRPr lang="it-IT"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it-IT" sz="1200" u="none" strike="noStrike" dirty="0">
                          <a:effectLst/>
                        </a:rPr>
                        <a:t>250,00</a:t>
                      </a:r>
                      <a:endParaRPr lang="it-IT"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it-IT" sz="1200" u="none" strike="noStrike" dirty="0">
                          <a:effectLst/>
                        </a:rPr>
                        <a:t>200,00</a:t>
                      </a:r>
                      <a:endParaRPr lang="it-IT"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it-IT" sz="1200" u="none" strike="noStrike" dirty="0">
                          <a:effectLst/>
                        </a:rPr>
                        <a:t>150,00</a:t>
                      </a:r>
                      <a:endParaRPr lang="it-IT"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3064445"/>
                  </a:ext>
                </a:extLst>
              </a:tr>
            </a:tbl>
          </a:graphicData>
        </a:graphic>
      </p:graphicFrame>
      <p:sp>
        <p:nvSpPr>
          <p:cNvPr id="8" name="ZoneTexte 6">
            <a:extLst>
              <a:ext uri="{FF2B5EF4-FFF2-40B4-BE49-F238E27FC236}">
                <a16:creationId xmlns:a16="http://schemas.microsoft.com/office/drawing/2014/main" id="{31779F17-4FBB-F779-44F2-9CDA25693EA5}"/>
              </a:ext>
            </a:extLst>
          </p:cNvPr>
          <p:cNvSpPr txBox="1"/>
          <p:nvPr/>
        </p:nvSpPr>
        <p:spPr>
          <a:xfrm>
            <a:off x="599917" y="1415429"/>
            <a:ext cx="10647443" cy="646331"/>
          </a:xfrm>
          <a:prstGeom prst="rect">
            <a:avLst/>
          </a:prstGeom>
          <a:noFill/>
        </p:spPr>
        <p:txBody>
          <a:bodyPr wrap="square" lIns="91440" tIns="45720" rIns="91440" bIns="45720" anchor="t">
            <a:spAutoFit/>
          </a:bodyPr>
          <a:lstStyle/>
          <a:p>
            <a:pPr marL="57150" indent="-42863"/>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Koinè proposes the unitary costs for the </a:t>
            </a:r>
            <a:r>
              <a:rPr lang="en-US" sz="1200" dirty="0">
                <a:solidFill>
                  <a:schemeClr val="tx1"/>
                </a:solidFill>
                <a:latin typeface="Montserrat" pitchFamily="2" charset="0"/>
                <a:ea typeface="Times New Roman" panose="02020603050405020304" pitchFamily="18" charset="0"/>
                <a:cs typeface="Calibri" panose="020F0502020204030204" pitchFamily="34" charset="0"/>
              </a:rPr>
              <a:t>updating of a WEB based course.</a:t>
            </a:r>
          </a:p>
          <a:p>
            <a:pPr marL="57150" indent="-42863"/>
            <a:r>
              <a:rPr lang="en-US" sz="1200" kern="0" dirty="0">
                <a:solidFill>
                  <a:schemeClr val="tx1"/>
                </a:solidFill>
                <a:effectLst/>
                <a:latin typeface="Montserrat" pitchFamily="2" charset="0"/>
                <a:ea typeface="Times New Roman" panose="02020603050405020304" pitchFamily="18" charset="0"/>
                <a:cs typeface="Calibri" panose="020F0502020204030204" pitchFamily="34" charset="0"/>
              </a:rPr>
              <a:t>The following quotes are based on the activities of specific roles working in collaboration with Maserati Academy responsible people. </a:t>
            </a:r>
          </a:p>
          <a:p>
            <a:pPr marL="57150" indent="-42863"/>
            <a:r>
              <a:rPr lang="en-US" sz="1200" dirty="0">
                <a:solidFill>
                  <a:schemeClr val="tx1"/>
                </a:solidFill>
                <a:latin typeface="Montserrat" pitchFamily="2" charset="0"/>
                <a:ea typeface="Times New Roman" panose="02020603050405020304" pitchFamily="18" charset="0"/>
                <a:cs typeface="Calibri" panose="020F0502020204030204" pitchFamily="34" charset="0"/>
              </a:rPr>
              <a:t>Each WBT will have different costs according to the revision required to be defined when starting the project.</a:t>
            </a:r>
            <a:endParaRPr lang="en-US" sz="1200"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10" name="CasellaDiTesto 9">
            <a:extLst>
              <a:ext uri="{FF2B5EF4-FFF2-40B4-BE49-F238E27FC236}">
                <a16:creationId xmlns:a16="http://schemas.microsoft.com/office/drawing/2014/main" id="{2BEFD6B8-D698-C44C-F54C-B8F38AB7818C}"/>
              </a:ext>
            </a:extLst>
          </p:cNvPr>
          <p:cNvSpPr txBox="1"/>
          <p:nvPr/>
        </p:nvSpPr>
        <p:spPr>
          <a:xfrm>
            <a:off x="674554" y="4460662"/>
            <a:ext cx="10534014" cy="2185214"/>
          </a:xfrm>
          <a:prstGeom prst="rect">
            <a:avLst/>
          </a:prstGeom>
          <a:noFill/>
        </p:spPr>
        <p:txBody>
          <a:bodyPr wrap="square">
            <a:spAutoFit/>
          </a:bodyPr>
          <a:lstStyle/>
          <a:p>
            <a:pPr algn="just">
              <a:spcAft>
                <a:spcPts val="600"/>
              </a:spcAft>
              <a:buNone/>
            </a:pPr>
            <a:r>
              <a:rPr lang="en-US" sz="1100" dirty="0">
                <a:effectLst/>
                <a:latin typeface="Montserrat" pitchFamily="2" charset="0"/>
                <a:ea typeface="Times New Roman" panose="02020603050405020304" pitchFamily="18" charset="0"/>
                <a:cs typeface="Times New Roman" panose="02020603050405020304" pitchFamily="18" charset="0"/>
              </a:rPr>
              <a:t>The update may also involve a reorganization of the module structure. For example, content currently distributed across multiple modules for a single model may be streamlined into a smaller number of core modules, complemented by an additional module specifically dedicated to model year updates. Where appropriate, model year updates may also be directly integrated into the revised core modules.</a:t>
            </a:r>
            <a:endParaRPr lang="it-IT" sz="1100" dirty="0">
              <a:effectLst/>
              <a:latin typeface="Montserrat" pitchFamily="2" charset="0"/>
              <a:ea typeface="Times New Roman" panose="02020603050405020304" pitchFamily="18" charset="0"/>
              <a:cs typeface="Times New Roman" panose="02020603050405020304" pitchFamily="18" charset="0"/>
            </a:endParaRPr>
          </a:p>
          <a:p>
            <a:pPr algn="just">
              <a:spcAft>
                <a:spcPts val="600"/>
              </a:spcAft>
              <a:buNone/>
            </a:pPr>
            <a:r>
              <a:rPr lang="en-US" sz="1100" dirty="0">
                <a:effectLst/>
                <a:latin typeface="Montserrat" pitchFamily="2" charset="0"/>
                <a:ea typeface="Times New Roman" panose="02020603050405020304" pitchFamily="18" charset="0"/>
                <a:cs typeface="Times New Roman" panose="02020603050405020304" pitchFamily="18" charset="0"/>
              </a:rPr>
              <a:t>The supplier will independently review and analyze the existing training materials and the provided product information, proactively proposing improvements in line with Academy’s expectations. The approach will be highly autonomous, delivering turnkey solutions that go beyond a simple update of existing content. This includes proposing thoughtful enhancements to both content and instructional design, ensuring the training is effective, engaging, and aligned with best practices. </a:t>
            </a:r>
            <a:endParaRPr lang="it-IT" sz="1100" dirty="0">
              <a:effectLst/>
              <a:latin typeface="Montserrat" pitchFamily="2" charset="0"/>
              <a:ea typeface="Times New Roman" panose="02020603050405020304" pitchFamily="18" charset="0"/>
              <a:cs typeface="Times New Roman" panose="02020603050405020304" pitchFamily="18" charset="0"/>
            </a:endParaRPr>
          </a:p>
          <a:p>
            <a:pPr algn="just">
              <a:spcAft>
                <a:spcPts val="600"/>
              </a:spcAft>
              <a:buNone/>
            </a:pPr>
            <a:r>
              <a:rPr lang="en-US" sz="1100" dirty="0">
                <a:effectLst/>
                <a:latin typeface="Montserrat" pitchFamily="2" charset="0"/>
                <a:ea typeface="Times New Roman" panose="02020603050405020304" pitchFamily="18" charset="0"/>
                <a:cs typeface="Times New Roman" panose="02020603050405020304" pitchFamily="18" charset="0"/>
              </a:rPr>
              <a:t>Graphic elements will be coherent with the existing training materials, and aligned with the Maserati positioning as well as the brand look and feel valid at the time of the update. </a:t>
            </a:r>
            <a:endParaRPr lang="it-IT" sz="1100" dirty="0">
              <a:effectLst/>
              <a:latin typeface="Montserrat" pitchFamily="2" charset="0"/>
              <a:ea typeface="Times New Roman" panose="02020603050405020304" pitchFamily="18" charset="0"/>
              <a:cs typeface="Times New Roman" panose="02020603050405020304" pitchFamily="18" charset="0"/>
            </a:endParaRPr>
          </a:p>
          <a:p>
            <a:pPr algn="just">
              <a:spcAft>
                <a:spcPts val="600"/>
              </a:spcAft>
              <a:buNone/>
            </a:pPr>
            <a:r>
              <a:rPr lang="en-US" sz="1100" dirty="0">
                <a:effectLst/>
                <a:latin typeface="Montserrat" pitchFamily="2" charset="0"/>
                <a:ea typeface="Times New Roman" panose="02020603050405020304" pitchFamily="18" charset="0"/>
                <a:cs typeface="Times New Roman" panose="02020603050405020304" pitchFamily="18" charset="0"/>
              </a:rPr>
              <a:t>All updates will be carried out with a holistic view of the product-specific curricula, ensuring that the content remains current, consistent, and as future-proof as possible.</a:t>
            </a:r>
            <a:endParaRPr lang="it-IT" sz="1100" dirty="0">
              <a:effectLst/>
              <a:latin typeface="Montserrat" pitchFamily="2" charset="0"/>
              <a:ea typeface="Times New Roman" panose="02020603050405020304" pitchFamily="18" charset="0"/>
              <a:cs typeface="Times New Roman" panose="02020603050405020304" pitchFamily="18" charset="0"/>
            </a:endParaRPr>
          </a:p>
        </p:txBody>
      </p:sp>
      <p:sp>
        <p:nvSpPr>
          <p:cNvPr id="12" name="CasellaDiTesto 11">
            <a:extLst>
              <a:ext uri="{FF2B5EF4-FFF2-40B4-BE49-F238E27FC236}">
                <a16:creationId xmlns:a16="http://schemas.microsoft.com/office/drawing/2014/main" id="{019ED585-34A0-EB81-669A-A305B5FAAB38}"/>
              </a:ext>
            </a:extLst>
          </p:cNvPr>
          <p:cNvSpPr txBox="1"/>
          <p:nvPr/>
        </p:nvSpPr>
        <p:spPr>
          <a:xfrm>
            <a:off x="676262" y="3429349"/>
            <a:ext cx="10509334" cy="1015663"/>
          </a:xfrm>
          <a:prstGeom prst="rect">
            <a:avLst/>
          </a:prstGeom>
          <a:noFill/>
        </p:spPr>
        <p:txBody>
          <a:bodyPr wrap="square">
            <a:spAutoFit/>
          </a:bodyPr>
          <a:lstStyle/>
          <a:p>
            <a:pPr algn="just">
              <a:spcAft>
                <a:spcPts val="600"/>
              </a:spcAft>
              <a:buNone/>
            </a:pPr>
            <a:r>
              <a:rPr lang="en-US" sz="1100" dirty="0">
                <a:effectLst/>
                <a:latin typeface="Montserrat" pitchFamily="2" charset="0"/>
                <a:ea typeface="Times New Roman" panose="02020603050405020304" pitchFamily="18" charset="0"/>
                <a:cs typeface="Times New Roman" panose="02020603050405020304" pitchFamily="18" charset="0"/>
              </a:rPr>
              <a:t>The scope of the update will involve revisions of the existing visuals and script in collaboration with Maserati training staff. Any change to the script will require a full re-recording of the voiceover (if present) to ensure consistency and coherence of the content.</a:t>
            </a:r>
            <a:endParaRPr lang="it-IT" sz="1100" dirty="0">
              <a:latin typeface="Montserrat" pitchFamily="2" charset="0"/>
              <a:ea typeface="Times New Roman" panose="02020603050405020304" pitchFamily="18" charset="0"/>
              <a:cs typeface="Times New Roman" panose="02020603050405020304" pitchFamily="18" charset="0"/>
            </a:endParaRPr>
          </a:p>
          <a:p>
            <a:pPr algn="just">
              <a:spcAft>
                <a:spcPts val="600"/>
              </a:spcAft>
              <a:buNone/>
            </a:pPr>
            <a:r>
              <a:rPr lang="en-US" sz="1100" dirty="0">
                <a:effectLst/>
                <a:latin typeface="Montserrat" pitchFamily="2" charset="0"/>
                <a:ea typeface="Times New Roman" panose="02020603050405020304" pitchFamily="18" charset="0"/>
                <a:cs typeface="Times New Roman" panose="02020603050405020304" pitchFamily="18" charset="0"/>
              </a:rPr>
              <a:t>The current Maserati product-related WBTs were originally developed at the time of each model launch. They will be revised to reflect product evolution by removing information that is no longer relevant (e.g. launch-specific details) and by incorporating features and updates from subsequent model years.</a:t>
            </a:r>
            <a:endParaRPr lang="it-IT" sz="1100" dirty="0">
              <a:effectLst/>
              <a:latin typeface="Montserrat" pitchFamily="2" charset="0"/>
              <a:ea typeface="Times New Roman" panose="02020603050405020304" pitchFamily="18" charset="0"/>
              <a:cs typeface="Times New Roman" panose="02020603050405020304" pitchFamily="18" charset="0"/>
            </a:endParaRPr>
          </a:p>
        </p:txBody>
      </p:sp>
      <p:sp>
        <p:nvSpPr>
          <p:cNvPr id="3" name="ZoneTexte 6">
            <a:extLst>
              <a:ext uri="{FF2B5EF4-FFF2-40B4-BE49-F238E27FC236}">
                <a16:creationId xmlns:a16="http://schemas.microsoft.com/office/drawing/2014/main" id="{E03FA501-C931-9453-EAD3-73A010D64366}"/>
              </a:ext>
            </a:extLst>
          </p:cNvPr>
          <p:cNvSpPr txBox="1"/>
          <p:nvPr/>
        </p:nvSpPr>
        <p:spPr>
          <a:xfrm>
            <a:off x="664720" y="3152350"/>
            <a:ext cx="9893394" cy="276999"/>
          </a:xfrm>
          <a:prstGeom prst="rect">
            <a:avLst/>
          </a:prstGeom>
          <a:noFill/>
        </p:spPr>
        <p:txBody>
          <a:bodyPr wrap="square" lIns="91440" tIns="45720" rIns="91440" bIns="45720" anchor="t">
            <a:spAutoFit/>
          </a:bodyPr>
          <a:lstStyle/>
          <a:p>
            <a:pPr marL="57150" indent="-42863"/>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The average cost of each updated course can be of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7,000.00 Euros</a:t>
            </a:r>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215902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FC92C62-A2A9-37F7-9B2B-2DEAE71F7DAA}"/>
              </a:ext>
            </a:extLst>
          </p:cNvPr>
          <p:cNvSpPr>
            <a:spLocks noGrp="1"/>
          </p:cNvSpPr>
          <p:nvPr>
            <p:ph type="sldNum" sz="quarter" idx="12"/>
          </p:nvPr>
        </p:nvSpPr>
        <p:spPr/>
        <p:txBody>
          <a:bodyPr/>
          <a:lstStyle/>
          <a:p>
            <a:fld id="{A734F0E3-ACD5-468E-A4BB-716A4D3C9FBD}" type="slidenum">
              <a:rPr lang="fr-FR" smtClean="0"/>
              <a:t>6</a:t>
            </a:fld>
            <a:endParaRPr lang="fr-FR"/>
          </a:p>
        </p:txBody>
      </p:sp>
      <p:sp>
        <p:nvSpPr>
          <p:cNvPr id="4" name="CasellaDiTesto 3">
            <a:extLst>
              <a:ext uri="{FF2B5EF4-FFF2-40B4-BE49-F238E27FC236}">
                <a16:creationId xmlns:a16="http://schemas.microsoft.com/office/drawing/2014/main" id="{021EB25E-21FE-92C4-12B9-049DFE5632C1}"/>
              </a:ext>
            </a:extLst>
          </p:cNvPr>
          <p:cNvSpPr txBox="1"/>
          <p:nvPr/>
        </p:nvSpPr>
        <p:spPr>
          <a:xfrm>
            <a:off x="1631503" y="1982450"/>
            <a:ext cx="8789783" cy="2893100"/>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L="57150" indent="-42863">
              <a:defRPr sz="1200" kern="0">
                <a:solidFill>
                  <a:schemeClr val="tx1"/>
                </a:solidFill>
                <a:latin typeface="Montserrat" pitchFamily="2" charset="0"/>
                <a:ea typeface="Times New Roman" panose="02020603050405020304" pitchFamily="18" charset="0"/>
                <a:cs typeface="Calibri" panose="020F0502020204030204" pitchFamily="34" charset="0"/>
              </a:defRPr>
            </a:lvl1pPr>
          </a:lstStyle>
          <a:p>
            <a:r>
              <a:rPr lang="en-GB" sz="1400" dirty="0"/>
              <a:t>Maserati requires specific localization of the WBTs for the North American market. </a:t>
            </a:r>
          </a:p>
          <a:p>
            <a:endParaRPr lang="en-GB" sz="1400" dirty="0"/>
          </a:p>
          <a:p>
            <a:r>
              <a:rPr lang="en-GB" sz="1400" dirty="0"/>
              <a:t>These materials will differ from the UK-English materials in the following ways:</a:t>
            </a:r>
            <a:endParaRPr lang="it-IT" sz="1400" dirty="0"/>
          </a:p>
          <a:p>
            <a:endParaRPr lang="en-GB" sz="1400" dirty="0"/>
          </a:p>
          <a:p>
            <a:r>
              <a:rPr lang="en-GB" sz="1400" dirty="0"/>
              <a:t>The use of US-imperial units instead of standard units for vehicle specifications.</a:t>
            </a:r>
            <a:endParaRPr lang="it-IT" sz="1400" dirty="0"/>
          </a:p>
          <a:p>
            <a:endParaRPr lang="en-GB" sz="1400" dirty="0"/>
          </a:p>
          <a:p>
            <a:r>
              <a:rPr lang="en-GB" sz="1400" dirty="0"/>
              <a:t>Modifications to specifications and features (including adding, eliminating or modifying certain contents), specific for the North American Market.</a:t>
            </a:r>
            <a:endParaRPr lang="it-IT" sz="1400" dirty="0"/>
          </a:p>
          <a:p>
            <a:endParaRPr lang="en-GB" sz="1400" dirty="0"/>
          </a:p>
          <a:p>
            <a:r>
              <a:rPr lang="en-GB" sz="1400" dirty="0"/>
              <a:t>The required modifications will be provided to </a:t>
            </a:r>
            <a:r>
              <a:rPr lang="en-GB" sz="1400" dirty="0" err="1"/>
              <a:t>Koinè</a:t>
            </a:r>
            <a:r>
              <a:rPr lang="en-GB" sz="1400" dirty="0"/>
              <a:t> by the Maserati North America regional office following their review of the source contents. </a:t>
            </a:r>
          </a:p>
          <a:p>
            <a:endParaRPr lang="en-GB" sz="1400" dirty="0"/>
          </a:p>
          <a:p>
            <a:r>
              <a:rPr lang="en-US" sz="1400" b="1" dirty="0"/>
              <a:t>The related costs depend on the amount of changes requested by Maserati for each WBT.</a:t>
            </a:r>
            <a:endParaRPr lang="it-IT" sz="1400" b="1" dirty="0"/>
          </a:p>
        </p:txBody>
      </p:sp>
      <p:sp>
        <p:nvSpPr>
          <p:cNvPr id="3" name="Espace réservé du texte 2">
            <a:extLst>
              <a:ext uri="{FF2B5EF4-FFF2-40B4-BE49-F238E27FC236}">
                <a16:creationId xmlns:a16="http://schemas.microsoft.com/office/drawing/2014/main" id="{084722B0-00D2-826C-6AF5-6AD41A104929}"/>
              </a:ext>
            </a:extLst>
          </p:cNvPr>
          <p:cNvSpPr txBox="1">
            <a:spLocks/>
          </p:cNvSpPr>
          <p:nvPr/>
        </p:nvSpPr>
        <p:spPr>
          <a:xfrm>
            <a:off x="738026"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200" dirty="0"/>
              <a:t>2026/2027 PROJECTS – Maserati</a:t>
            </a:r>
          </a:p>
          <a:p>
            <a:r>
              <a:rPr lang="it-IT" sz="3200" dirty="0" err="1"/>
              <a:t>Localisation</a:t>
            </a:r>
            <a:r>
              <a:rPr lang="it-IT" sz="3200" dirty="0"/>
              <a:t> for USA market</a:t>
            </a:r>
            <a:endParaRPr lang="fr-FR" sz="3200" dirty="0"/>
          </a:p>
        </p:txBody>
      </p:sp>
      <p:grpSp>
        <p:nvGrpSpPr>
          <p:cNvPr id="5" name="Gruppo 4">
            <a:extLst>
              <a:ext uri="{FF2B5EF4-FFF2-40B4-BE49-F238E27FC236}">
                <a16:creationId xmlns:a16="http://schemas.microsoft.com/office/drawing/2014/main" id="{AE92541A-C6D7-BD44-2466-62CA0FF86197}"/>
              </a:ext>
            </a:extLst>
          </p:cNvPr>
          <p:cNvGrpSpPr/>
          <p:nvPr/>
        </p:nvGrpSpPr>
        <p:grpSpPr>
          <a:xfrm>
            <a:off x="312500" y="281772"/>
            <a:ext cx="266413" cy="266908"/>
            <a:chOff x="1143287" y="199272"/>
            <a:chExt cx="266413" cy="266908"/>
          </a:xfrm>
        </p:grpSpPr>
        <p:sp>
          <p:nvSpPr>
            <p:cNvPr id="6" name="Rettangolo 5">
              <a:extLst>
                <a:ext uri="{FF2B5EF4-FFF2-40B4-BE49-F238E27FC236}">
                  <a16:creationId xmlns:a16="http://schemas.microsoft.com/office/drawing/2014/main" id="{BD0602E5-9CC1-F1B0-12D5-E31F0A5E5B28}"/>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7" name="Gruppo 6">
              <a:extLst>
                <a:ext uri="{FF2B5EF4-FFF2-40B4-BE49-F238E27FC236}">
                  <a16:creationId xmlns:a16="http://schemas.microsoft.com/office/drawing/2014/main" id="{8572D672-32A1-0260-C112-5A709244EEB0}"/>
                </a:ext>
              </a:extLst>
            </p:cNvPr>
            <p:cNvGrpSpPr/>
            <p:nvPr/>
          </p:nvGrpSpPr>
          <p:grpSpPr>
            <a:xfrm>
              <a:off x="1176336" y="226533"/>
              <a:ext cx="233242" cy="233047"/>
              <a:chOff x="2349500" y="-200024"/>
              <a:chExt cx="8019956" cy="8013258"/>
            </a:xfrm>
            <a:solidFill>
              <a:schemeClr val="bg1"/>
            </a:solidFill>
          </p:grpSpPr>
          <p:sp>
            <p:nvSpPr>
              <p:cNvPr id="8" name="Rombo 7">
                <a:extLst>
                  <a:ext uri="{FF2B5EF4-FFF2-40B4-BE49-F238E27FC236}">
                    <a16:creationId xmlns:a16="http://schemas.microsoft.com/office/drawing/2014/main" id="{F17EA43D-51DF-89EB-A43E-931E1BD79A6E}"/>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igura a mano libera: forma 8">
                <a:extLst>
                  <a:ext uri="{FF2B5EF4-FFF2-40B4-BE49-F238E27FC236}">
                    <a16:creationId xmlns:a16="http://schemas.microsoft.com/office/drawing/2014/main" id="{5D27A39E-4049-F04F-606B-A07AF4BB38A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1815963B-9DC4-3AC4-2352-A02F7D3BF2C9}"/>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1" name="Rettangolo 10">
            <a:extLst>
              <a:ext uri="{FF2B5EF4-FFF2-40B4-BE49-F238E27FC236}">
                <a16:creationId xmlns:a16="http://schemas.microsoft.com/office/drawing/2014/main" id="{670AF4BD-2103-1299-CCD8-B39A21138C84}"/>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Tree>
    <p:custDataLst>
      <p:tags r:id="rId1"/>
    </p:custDataLst>
    <p:extLst>
      <p:ext uri="{BB962C8B-B14F-4D97-AF65-F5344CB8AC3E}">
        <p14:creationId xmlns:p14="http://schemas.microsoft.com/office/powerpoint/2010/main" val="112390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EBDD9EB-6FBC-BE1F-05F3-2FF65FB8735A}"/>
              </a:ext>
            </a:extLst>
          </p:cNvPr>
          <p:cNvSpPr>
            <a:spLocks noGrp="1"/>
          </p:cNvSpPr>
          <p:nvPr>
            <p:ph type="sldNum" sz="quarter" idx="12"/>
          </p:nvPr>
        </p:nvSpPr>
        <p:spPr/>
        <p:txBody>
          <a:bodyPr/>
          <a:lstStyle/>
          <a:p>
            <a:fld id="{A734F0E3-ACD5-468E-A4BB-716A4D3C9FBD}" type="slidenum">
              <a:rPr lang="fr-FR" smtClean="0"/>
              <a:t>7</a:t>
            </a:fld>
            <a:endParaRPr lang="fr-FR"/>
          </a:p>
        </p:txBody>
      </p:sp>
      <p:sp>
        <p:nvSpPr>
          <p:cNvPr id="4" name="CasellaDiTesto 3">
            <a:extLst>
              <a:ext uri="{FF2B5EF4-FFF2-40B4-BE49-F238E27FC236}">
                <a16:creationId xmlns:a16="http://schemas.microsoft.com/office/drawing/2014/main" id="{B38B3FA3-D5DC-2270-E979-9E89BA09B6C2}"/>
              </a:ext>
            </a:extLst>
          </p:cNvPr>
          <p:cNvSpPr txBox="1"/>
          <p:nvPr/>
        </p:nvSpPr>
        <p:spPr>
          <a:xfrm>
            <a:off x="911424" y="1189604"/>
            <a:ext cx="8136904" cy="456343"/>
          </a:xfrm>
          <a:prstGeom prst="rect">
            <a:avLst/>
          </a:prstGeom>
          <a:noFill/>
        </p:spPr>
        <p:txBody>
          <a:bodyPr wrap="square">
            <a:spAutoFit/>
          </a:bodyPr>
          <a:lstStyle/>
          <a:p>
            <a:pPr lvl="1">
              <a:lnSpc>
                <a:spcPct val="200000"/>
              </a:lnSpc>
              <a:spcBef>
                <a:spcPts val="1200"/>
              </a:spcBef>
              <a:spcAft>
                <a:spcPts val="600"/>
              </a:spcAft>
              <a:buSzPts val="1100"/>
            </a:pPr>
            <a:r>
              <a:rPr lang="en-US" b="1" dirty="0">
                <a:latin typeface="Montserrat" panose="02000505000000020004" pitchFamily="2" charset="0"/>
                <a:ea typeface="Calibri" panose="020F0502020204030204" pitchFamily="34" charset="0"/>
                <a:cs typeface="Calibri" panose="020F0502020204030204" pitchFamily="34" charset="0"/>
              </a:rPr>
              <a:t>Input and materials to be provided by Maserati</a:t>
            </a:r>
            <a:endParaRPr lang="it-IT" b="1" dirty="0">
              <a:latin typeface="Montserrat" panose="02000505000000020004" pitchFamily="2" charset="0"/>
              <a:ea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558D6058-DFC6-8855-EAD4-7FB7A8612837}"/>
              </a:ext>
            </a:extLst>
          </p:cNvPr>
          <p:cNvSpPr txBox="1"/>
          <p:nvPr/>
        </p:nvSpPr>
        <p:spPr>
          <a:xfrm>
            <a:off x="1199456" y="1916832"/>
            <a:ext cx="8280920" cy="3887731"/>
          </a:xfrm>
          <a:prstGeom prst="rect">
            <a:avLst/>
          </a:prstGeom>
          <a:noFill/>
        </p:spPr>
        <p:txBody>
          <a:bodyPr wrap="square">
            <a:spAutoFit/>
          </a:bodyPr>
          <a:lstStyle/>
          <a:p>
            <a:pPr marR="12700" algn="just">
              <a:lnSpc>
                <a:spcPct val="150000"/>
              </a:lnSpc>
              <a:spcBef>
                <a:spcPts val="600"/>
              </a:spcBef>
              <a:spcAft>
                <a:spcPts val="600"/>
              </a:spcAft>
              <a:buNone/>
            </a:pPr>
            <a:r>
              <a:rPr lang="en-GB" sz="1400" dirty="0">
                <a:effectLst/>
                <a:latin typeface="Montserrat" pitchFamily="2" charset="0"/>
                <a:ea typeface="Times New Roman" panose="02020603050405020304" pitchFamily="18" charset="0"/>
              </a:rPr>
              <a:t>Maserati will provide to </a:t>
            </a:r>
            <a:r>
              <a:rPr lang="en-GB" sz="1400" dirty="0" err="1">
                <a:effectLst/>
                <a:latin typeface="Montserrat" pitchFamily="2" charset="0"/>
                <a:ea typeface="Times New Roman" panose="02020603050405020304" pitchFamily="18" charset="0"/>
              </a:rPr>
              <a:t>Koinè</a:t>
            </a:r>
            <a:r>
              <a:rPr lang="en-GB" sz="1400" dirty="0">
                <a:effectLst/>
                <a:latin typeface="Montserrat" pitchFamily="2" charset="0"/>
                <a:ea typeface="Times New Roman" panose="02020603050405020304" pitchFamily="18" charset="0"/>
              </a:rPr>
              <a:t>:</a:t>
            </a:r>
            <a:endParaRPr lang="it-IT" sz="1800" dirty="0">
              <a:effectLst/>
              <a:latin typeface="Montserrat" pitchFamily="2" charset="0"/>
              <a:ea typeface="Times New Roman" panose="02020603050405020304" pitchFamily="18" charset="0"/>
            </a:endParaRPr>
          </a:p>
          <a:p>
            <a:pPr marL="342900" marR="12700" lvl="0" indent="-342900" algn="l">
              <a:lnSpc>
                <a:spcPct val="150000"/>
              </a:lnSpc>
              <a:spcBef>
                <a:spcPts val="600"/>
              </a:spcBef>
              <a:spcAft>
                <a:spcPts val="600"/>
              </a:spcAft>
              <a:buFont typeface="Symbol" panose="05050102010706020507" pitchFamily="18" charset="2"/>
              <a:buChar char=""/>
            </a:pPr>
            <a:r>
              <a:rPr lang="en-GB" sz="1400" dirty="0">
                <a:effectLst/>
                <a:latin typeface="Montserrat" pitchFamily="2" charset="0"/>
                <a:ea typeface="Times New Roman" panose="02020603050405020304" pitchFamily="18" charset="0"/>
              </a:rPr>
              <a:t>All available product information (technical, commercial, tools) </a:t>
            </a:r>
            <a:endParaRPr lang="it-IT" sz="1800" dirty="0">
              <a:effectLst/>
              <a:latin typeface="Montserrat" pitchFamily="2" charset="0"/>
              <a:ea typeface="Times New Roman" panose="02020603050405020304" pitchFamily="18" charset="0"/>
            </a:endParaRPr>
          </a:p>
          <a:p>
            <a:pPr marL="342900" marR="12700" lvl="0" indent="-342900" algn="l">
              <a:lnSpc>
                <a:spcPct val="150000"/>
              </a:lnSpc>
              <a:spcBef>
                <a:spcPts val="600"/>
              </a:spcBef>
              <a:spcAft>
                <a:spcPts val="600"/>
              </a:spcAft>
              <a:buFont typeface="Symbol" panose="05050102010706020507" pitchFamily="18" charset="2"/>
              <a:buChar char=""/>
            </a:pPr>
            <a:r>
              <a:rPr lang="en-GB" sz="1400" dirty="0">
                <a:effectLst/>
                <a:latin typeface="Montserrat" pitchFamily="2" charset="0"/>
                <a:ea typeface="Times New Roman" panose="02020603050405020304" pitchFamily="18" charset="0"/>
              </a:rPr>
              <a:t>All available product photo and video assets</a:t>
            </a:r>
            <a:endParaRPr lang="it-IT" sz="1800" dirty="0">
              <a:effectLst/>
              <a:latin typeface="Montserrat" pitchFamily="2" charset="0"/>
              <a:ea typeface="Times New Roman" panose="02020603050405020304" pitchFamily="18" charset="0"/>
            </a:endParaRPr>
          </a:p>
          <a:p>
            <a:pPr marL="342900" marR="12700" lvl="0" indent="-342900" algn="l">
              <a:lnSpc>
                <a:spcPct val="150000"/>
              </a:lnSpc>
              <a:spcBef>
                <a:spcPts val="600"/>
              </a:spcBef>
              <a:spcAft>
                <a:spcPts val="600"/>
              </a:spcAft>
              <a:buFont typeface="Symbol" panose="05050102010706020507" pitchFamily="18" charset="2"/>
              <a:buChar char=""/>
            </a:pPr>
            <a:r>
              <a:rPr lang="en-GB" sz="1400" dirty="0">
                <a:effectLst/>
                <a:latin typeface="Montserrat" pitchFamily="2" charset="0"/>
                <a:ea typeface="Times New Roman" panose="02020603050405020304" pitchFamily="18" charset="0"/>
              </a:rPr>
              <a:t>Marketing guidelines for what regards the “Look and Feel” and “Tone of Voice” for the creation of contents and graphic layout of the output materials</a:t>
            </a:r>
            <a:endParaRPr lang="it-IT" sz="1800" dirty="0">
              <a:effectLst/>
              <a:latin typeface="Montserrat" pitchFamily="2" charset="0"/>
              <a:ea typeface="Times New Roman" panose="02020603050405020304" pitchFamily="18" charset="0"/>
            </a:endParaRPr>
          </a:p>
          <a:p>
            <a:pPr marL="342900" marR="12700" lvl="0" indent="-342900" algn="l">
              <a:lnSpc>
                <a:spcPct val="150000"/>
              </a:lnSpc>
              <a:spcBef>
                <a:spcPts val="600"/>
              </a:spcBef>
              <a:spcAft>
                <a:spcPts val="600"/>
              </a:spcAft>
              <a:buFont typeface="Symbol" panose="05050102010706020507" pitchFamily="18" charset="2"/>
              <a:buChar char=""/>
            </a:pPr>
            <a:r>
              <a:rPr lang="en-GB" sz="1400" dirty="0">
                <a:effectLst/>
                <a:latin typeface="Montserrat" pitchFamily="2" charset="0"/>
                <a:ea typeface="Times New Roman" panose="02020603050405020304" pitchFamily="18" charset="0"/>
              </a:rPr>
              <a:t>Availability for meetings and alignments by videocall with various Maserati stakeholders, subject matter experts (SME) and partners as required.</a:t>
            </a:r>
            <a:endParaRPr lang="it-IT" sz="1800" dirty="0">
              <a:effectLst/>
              <a:latin typeface="Montserrat" pitchFamily="2" charset="0"/>
              <a:ea typeface="Times New Roman" panose="02020603050405020304" pitchFamily="18" charset="0"/>
            </a:endParaRPr>
          </a:p>
          <a:p>
            <a:pPr marL="342900" marR="12700" lvl="0" indent="-342900" algn="l">
              <a:lnSpc>
                <a:spcPct val="150000"/>
              </a:lnSpc>
              <a:spcBef>
                <a:spcPts val="600"/>
              </a:spcBef>
              <a:spcAft>
                <a:spcPts val="600"/>
              </a:spcAft>
              <a:buFont typeface="Symbol" panose="05050102010706020507" pitchFamily="18" charset="2"/>
              <a:buChar char=""/>
            </a:pPr>
            <a:r>
              <a:rPr lang="en-GB" sz="1400" dirty="0">
                <a:effectLst/>
                <a:latin typeface="Montserrat" pitchFamily="2" charset="0"/>
                <a:ea typeface="Times New Roman" panose="02020603050405020304" pitchFamily="18" charset="0"/>
              </a:rPr>
              <a:t>LMS access credentials for SCORM modules testing</a:t>
            </a:r>
            <a:endParaRPr lang="it-IT" sz="1800" dirty="0">
              <a:effectLst/>
              <a:latin typeface="Montserrat" pitchFamily="2" charset="0"/>
              <a:ea typeface="Times New Roman" panose="02020603050405020304" pitchFamily="18" charset="0"/>
            </a:endParaRPr>
          </a:p>
          <a:p>
            <a:pPr marL="342900" marR="12700" lvl="0" indent="-342900" algn="l">
              <a:lnSpc>
                <a:spcPct val="150000"/>
              </a:lnSpc>
              <a:spcBef>
                <a:spcPts val="600"/>
              </a:spcBef>
              <a:spcAft>
                <a:spcPts val="600"/>
              </a:spcAft>
              <a:buFont typeface="Symbol" panose="05050102010706020507" pitchFamily="18" charset="2"/>
              <a:buChar char=""/>
            </a:pPr>
            <a:r>
              <a:rPr lang="en-GB" sz="1400" dirty="0">
                <a:effectLst/>
                <a:latin typeface="Montserrat" pitchFamily="2" charset="0"/>
                <a:ea typeface="Times New Roman" panose="02020603050405020304" pitchFamily="18" charset="0"/>
              </a:rPr>
              <a:t>Articulate storyline English master files for the update of the requested WBTs</a:t>
            </a:r>
            <a:endParaRPr lang="it-IT" sz="1800" dirty="0">
              <a:effectLst/>
              <a:latin typeface="Montserrat" pitchFamily="2" charset="0"/>
              <a:ea typeface="Times New Roman" panose="02020603050405020304" pitchFamily="18" charset="0"/>
            </a:endParaRPr>
          </a:p>
        </p:txBody>
      </p:sp>
      <p:sp>
        <p:nvSpPr>
          <p:cNvPr id="3" name="Espace réservé du texte 2">
            <a:extLst>
              <a:ext uri="{FF2B5EF4-FFF2-40B4-BE49-F238E27FC236}">
                <a16:creationId xmlns:a16="http://schemas.microsoft.com/office/drawing/2014/main" id="{321C907A-579D-0252-95FD-CF7576631FED}"/>
              </a:ext>
            </a:extLst>
          </p:cNvPr>
          <p:cNvSpPr txBox="1">
            <a:spLocks/>
          </p:cNvSpPr>
          <p:nvPr/>
        </p:nvSpPr>
        <p:spPr>
          <a:xfrm>
            <a:off x="738026"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200" dirty="0"/>
              <a:t>2026/2027 PROJECTS – Maserati</a:t>
            </a:r>
          </a:p>
        </p:txBody>
      </p:sp>
      <p:grpSp>
        <p:nvGrpSpPr>
          <p:cNvPr id="5" name="Gruppo 4">
            <a:extLst>
              <a:ext uri="{FF2B5EF4-FFF2-40B4-BE49-F238E27FC236}">
                <a16:creationId xmlns:a16="http://schemas.microsoft.com/office/drawing/2014/main" id="{660012E8-ED0F-D96D-6910-CB504D8489C4}"/>
              </a:ext>
            </a:extLst>
          </p:cNvPr>
          <p:cNvGrpSpPr/>
          <p:nvPr/>
        </p:nvGrpSpPr>
        <p:grpSpPr>
          <a:xfrm>
            <a:off x="312500" y="281772"/>
            <a:ext cx="266413" cy="266908"/>
            <a:chOff x="1143287" y="199272"/>
            <a:chExt cx="266413" cy="266908"/>
          </a:xfrm>
        </p:grpSpPr>
        <p:sp>
          <p:nvSpPr>
            <p:cNvPr id="7" name="Rettangolo 6">
              <a:extLst>
                <a:ext uri="{FF2B5EF4-FFF2-40B4-BE49-F238E27FC236}">
                  <a16:creationId xmlns:a16="http://schemas.microsoft.com/office/drawing/2014/main" id="{34A5E714-46BF-EDEF-28FF-77736880FDC0}"/>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7DB451C6-3918-8F16-4F6F-8EEFD0BE6699}"/>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4C45C1DF-E2CD-55B3-D038-71B72BFC24AF}"/>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C6039FA1-3723-FFC7-B95B-68242F26507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6CC5D94D-0E8A-9B7B-333D-BE34C4920C6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D2E965ED-7132-EA35-E131-05385962AA0E}"/>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Tree>
    <p:custDataLst>
      <p:tags r:id="rId1"/>
    </p:custDataLst>
    <p:extLst>
      <p:ext uri="{BB962C8B-B14F-4D97-AF65-F5344CB8AC3E}">
        <p14:creationId xmlns:p14="http://schemas.microsoft.com/office/powerpoint/2010/main" val="1045158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6A59312D-BCA7-AD86-0976-39E899B9CB14}"/>
            </a:ext>
          </a:extLst>
        </p:cNvPr>
        <p:cNvGrpSpPr/>
        <p:nvPr/>
      </p:nvGrpSpPr>
      <p:grpSpPr>
        <a:xfrm>
          <a:off x="0" y="0"/>
          <a:ext cx="0" cy="0"/>
          <a:chOff x="0" y="0"/>
          <a:chExt cx="0" cy="0"/>
        </a:xfrm>
      </p:grpSpPr>
      <p:sp>
        <p:nvSpPr>
          <p:cNvPr id="25" name="ZoneTexte 1">
            <a:extLst>
              <a:ext uri="{FF2B5EF4-FFF2-40B4-BE49-F238E27FC236}">
                <a16:creationId xmlns:a16="http://schemas.microsoft.com/office/drawing/2014/main" id="{FAF9E071-FAEB-3B41-A6CE-FB71ADFA630B}"/>
              </a:ext>
            </a:extLst>
          </p:cNvPr>
          <p:cNvSpPr txBox="1"/>
          <p:nvPr/>
        </p:nvSpPr>
        <p:spPr>
          <a:xfrm>
            <a:off x="12211303" y="408092"/>
            <a:ext cx="1968045" cy="2192908"/>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+6 WBT</a:t>
            </a:r>
          </a:p>
          <a:p>
            <a:r>
              <a:rPr lang="fr-FR" sz="1050" b="1" dirty="0"/>
              <a:t>6 IBT</a:t>
            </a:r>
          </a:p>
          <a:p>
            <a:r>
              <a:rPr lang="fr-FR" sz="1050" b="1" dirty="0"/>
              <a:t>6F2F test out</a:t>
            </a:r>
          </a:p>
          <a:p>
            <a:r>
              <a:rPr lang="fr-FR" sz="1050" b="1" dirty="0"/>
              <a:t>5 sales </a:t>
            </a:r>
            <a:r>
              <a:rPr lang="fr-FR" sz="1050" b="1" dirty="0" err="1"/>
              <a:t>vct</a:t>
            </a:r>
            <a:endParaRPr lang="fr-FR" sz="1050" b="1" dirty="0"/>
          </a:p>
          <a:p>
            <a:r>
              <a:rPr lang="fr-FR" sz="1050" b="1" dirty="0"/>
              <a:t>6 VCT SALES FOLLOW UP</a:t>
            </a:r>
          </a:p>
          <a:p>
            <a:r>
              <a:rPr lang="fr-FR" sz="1050" b="1" dirty="0"/>
              <a:t>6 AS </a:t>
            </a:r>
            <a:r>
              <a:rPr lang="fr-FR" sz="1050" b="1" dirty="0" err="1"/>
              <a:t>vct</a:t>
            </a:r>
            <a:endParaRPr lang="fr-FR" sz="1050" b="1" dirty="0"/>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3F519FC4-AE21-FB63-772B-65ECE43D9546}"/>
              </a:ext>
            </a:extLst>
          </p:cNvPr>
          <p:cNvSpPr txBox="1">
            <a:spLocks/>
          </p:cNvSpPr>
          <p:nvPr/>
        </p:nvSpPr>
        <p:spPr>
          <a:xfrm>
            <a:off x="738026"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3200" dirty="0"/>
              <a:t>NEW </a:t>
            </a:r>
            <a:r>
              <a:rPr lang="it-IT" sz="3200" dirty="0" err="1"/>
              <a:t>WBTs</a:t>
            </a:r>
            <a:r>
              <a:rPr lang="it-IT" sz="3200" dirty="0"/>
              <a:t> TIMING</a:t>
            </a:r>
            <a:endParaRPr lang="fr-FR" sz="3200" dirty="0"/>
          </a:p>
        </p:txBody>
      </p:sp>
      <p:grpSp>
        <p:nvGrpSpPr>
          <p:cNvPr id="2" name="Gruppo 1">
            <a:extLst>
              <a:ext uri="{FF2B5EF4-FFF2-40B4-BE49-F238E27FC236}">
                <a16:creationId xmlns:a16="http://schemas.microsoft.com/office/drawing/2014/main" id="{3AA8C05F-1149-B263-5000-573CC3221E95}"/>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C24AE377-277D-09E3-C49D-5F9AAAFC3AFE}"/>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7AFA6AFF-E937-D7E1-99F2-966569440D83}"/>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069062BA-9E60-CDE1-C4F7-52D2FCD2DA59}"/>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D5CB675B-7BB2-9797-FFC1-FC985D0897F2}"/>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7730BD6-4565-F3F7-17D4-DFF19D2893B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CE811F08-42A9-8CF1-B7A4-12A074056DFC}"/>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044DA48A-8CB1-519F-EA3C-BBF6BEA94A82}"/>
              </a:ext>
            </a:extLst>
          </p:cNvPr>
          <p:cNvSpPr>
            <a:spLocks noGrp="1"/>
          </p:cNvSpPr>
          <p:nvPr>
            <p:ph type="sldNum" sz="quarter" idx="4"/>
          </p:nvPr>
        </p:nvSpPr>
        <p:spPr/>
        <p:txBody>
          <a:bodyPr/>
          <a:lstStyle/>
          <a:p>
            <a:fld id="{3E92977B-B4C2-4A0D-A293-AFEDFB8002E3}" type="slidenum">
              <a:rPr lang="en-US" smtClean="0"/>
              <a:pPr/>
              <a:t>8</a:t>
            </a:fld>
            <a:endParaRPr lang="en-US"/>
          </a:p>
        </p:txBody>
      </p:sp>
      <p:graphicFrame>
        <p:nvGraphicFramePr>
          <p:cNvPr id="3" name="Tabella 2">
            <a:extLst>
              <a:ext uri="{FF2B5EF4-FFF2-40B4-BE49-F238E27FC236}">
                <a16:creationId xmlns:a16="http://schemas.microsoft.com/office/drawing/2014/main" id="{79F04E35-B8A6-9C39-485B-C9D206EA1CC0}"/>
              </a:ext>
            </a:extLst>
          </p:cNvPr>
          <p:cNvGraphicFramePr>
            <a:graphicFrameLocks noGrp="1"/>
          </p:cNvGraphicFramePr>
          <p:nvPr>
            <p:extLst>
              <p:ext uri="{D42A27DB-BD31-4B8C-83A1-F6EECF244321}">
                <p14:modId xmlns:p14="http://schemas.microsoft.com/office/powerpoint/2010/main" val="679318220"/>
              </p:ext>
            </p:extLst>
          </p:nvPr>
        </p:nvGraphicFramePr>
        <p:xfrm>
          <a:off x="1271464" y="1136837"/>
          <a:ext cx="10225136" cy="4510761"/>
        </p:xfrm>
        <a:graphic>
          <a:graphicData uri="http://schemas.openxmlformats.org/drawingml/2006/table">
            <a:tbl>
              <a:tblPr firstRow="1" firstCol="1" bandRow="1">
                <a:tableStyleId>{5C22544A-7EE6-4342-B048-85BDC9FD1C3A}</a:tableStyleId>
              </a:tblPr>
              <a:tblGrid>
                <a:gridCol w="3430343">
                  <a:extLst>
                    <a:ext uri="{9D8B030D-6E8A-4147-A177-3AD203B41FA5}">
                      <a16:colId xmlns:a16="http://schemas.microsoft.com/office/drawing/2014/main" val="1255525259"/>
                    </a:ext>
                  </a:extLst>
                </a:gridCol>
                <a:gridCol w="1257792">
                  <a:extLst>
                    <a:ext uri="{9D8B030D-6E8A-4147-A177-3AD203B41FA5}">
                      <a16:colId xmlns:a16="http://schemas.microsoft.com/office/drawing/2014/main" val="2983571458"/>
                    </a:ext>
                  </a:extLst>
                </a:gridCol>
                <a:gridCol w="2116349">
                  <a:extLst>
                    <a:ext uri="{9D8B030D-6E8A-4147-A177-3AD203B41FA5}">
                      <a16:colId xmlns:a16="http://schemas.microsoft.com/office/drawing/2014/main" val="675915040"/>
                    </a:ext>
                  </a:extLst>
                </a:gridCol>
                <a:gridCol w="1163797">
                  <a:extLst>
                    <a:ext uri="{9D8B030D-6E8A-4147-A177-3AD203B41FA5}">
                      <a16:colId xmlns:a16="http://schemas.microsoft.com/office/drawing/2014/main" val="1548205770"/>
                    </a:ext>
                  </a:extLst>
                </a:gridCol>
                <a:gridCol w="2256855">
                  <a:extLst>
                    <a:ext uri="{9D8B030D-6E8A-4147-A177-3AD203B41FA5}">
                      <a16:colId xmlns:a16="http://schemas.microsoft.com/office/drawing/2014/main" val="3941296971"/>
                    </a:ext>
                  </a:extLst>
                </a:gridCol>
              </a:tblGrid>
              <a:tr h="297776">
                <a:tc>
                  <a:txBody>
                    <a:bodyPr/>
                    <a:lstStyle/>
                    <a:p>
                      <a:pPr algn="l">
                        <a:lnSpc>
                          <a:spcPct val="100000"/>
                        </a:lnSpc>
                        <a:spcBef>
                          <a:spcPts val="0"/>
                        </a:spcBef>
                        <a:spcAft>
                          <a:spcPts val="0"/>
                        </a:spcAft>
                        <a:buNone/>
                      </a:pPr>
                      <a:r>
                        <a:rPr lang="en-US" sz="1000" dirty="0">
                          <a:solidFill>
                            <a:schemeClr val="tx1"/>
                          </a:solidFill>
                          <a:effectLst/>
                        </a:rPr>
                        <a:t>WBT Title</a:t>
                      </a:r>
                      <a:endParaRPr lang="it-IT"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00000"/>
                        </a:lnSpc>
                        <a:spcBef>
                          <a:spcPts val="0"/>
                        </a:spcBef>
                        <a:spcAft>
                          <a:spcPts val="0"/>
                        </a:spcAft>
                        <a:buNone/>
                      </a:pPr>
                      <a:endParaRPr lang="en-US" sz="1000" dirty="0">
                        <a:solidFill>
                          <a:schemeClr val="tx1"/>
                        </a:solidFill>
                        <a:effectLst/>
                      </a:endParaRPr>
                    </a:p>
                    <a:p>
                      <a:pPr algn="l">
                        <a:lnSpc>
                          <a:spcPct val="100000"/>
                        </a:lnSpc>
                        <a:spcBef>
                          <a:spcPts val="0"/>
                        </a:spcBef>
                        <a:spcAft>
                          <a:spcPts val="0"/>
                        </a:spcAft>
                        <a:buNone/>
                      </a:pPr>
                      <a:r>
                        <a:rPr lang="en-US" sz="1000" dirty="0">
                          <a:solidFill>
                            <a:schemeClr val="tx1"/>
                          </a:solidFill>
                          <a:effectLst/>
                        </a:rPr>
                        <a:t>New / update</a:t>
                      </a:r>
                      <a:endParaRPr lang="it-IT"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00000"/>
                        </a:lnSpc>
                        <a:spcBef>
                          <a:spcPts val="0"/>
                        </a:spcBef>
                        <a:spcAft>
                          <a:spcPts val="0"/>
                        </a:spcAft>
                        <a:buNone/>
                      </a:pPr>
                      <a:r>
                        <a:rPr lang="en-US" sz="1000" dirty="0">
                          <a:solidFill>
                            <a:schemeClr val="tx1"/>
                          </a:solidFill>
                          <a:effectLst/>
                        </a:rPr>
                        <a:t>Topics (TBD)</a:t>
                      </a:r>
                      <a:endParaRPr lang="it-IT"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00000"/>
                        </a:lnSpc>
                        <a:spcBef>
                          <a:spcPts val="0"/>
                        </a:spcBef>
                        <a:spcAft>
                          <a:spcPts val="0"/>
                        </a:spcAft>
                        <a:buNone/>
                      </a:pPr>
                      <a:r>
                        <a:rPr lang="en-US" sz="1000" dirty="0">
                          <a:solidFill>
                            <a:schemeClr val="tx1"/>
                          </a:solidFill>
                          <a:effectLst/>
                        </a:rPr>
                        <a:t>EN-US Localization required</a:t>
                      </a:r>
                      <a:endParaRPr lang="it-IT"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00000"/>
                        </a:lnSpc>
                        <a:spcBef>
                          <a:spcPts val="0"/>
                        </a:spcBef>
                        <a:spcAft>
                          <a:spcPts val="0"/>
                        </a:spcAft>
                        <a:buNone/>
                      </a:pPr>
                      <a:r>
                        <a:rPr lang="en-US" sz="1000" dirty="0">
                          <a:solidFill>
                            <a:schemeClr val="tx1"/>
                          </a:solidFill>
                          <a:effectLst/>
                        </a:rPr>
                        <a:t>English master module ETA</a:t>
                      </a:r>
                      <a:endParaRPr lang="it-IT"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10316696"/>
                  </a:ext>
                </a:extLst>
              </a:tr>
              <a:tr h="496294">
                <a:tc>
                  <a:txBody>
                    <a:bodyPr/>
                    <a:lstStyle/>
                    <a:p>
                      <a:pPr algn="l">
                        <a:lnSpc>
                          <a:spcPct val="100000"/>
                        </a:lnSpc>
                        <a:spcBef>
                          <a:spcPts val="0"/>
                        </a:spcBef>
                        <a:spcAft>
                          <a:spcPts val="0"/>
                        </a:spcAft>
                        <a:buNone/>
                      </a:pPr>
                      <a:r>
                        <a:rPr lang="en-US" sz="1000" b="0" dirty="0" err="1">
                          <a:solidFill>
                            <a:schemeClr val="tx1"/>
                          </a:solidFill>
                          <a:effectLst/>
                        </a:rPr>
                        <a:t>Grecale</a:t>
                      </a:r>
                      <a:r>
                        <a:rPr lang="en-US" sz="1000" b="0" dirty="0">
                          <a:solidFill>
                            <a:schemeClr val="tx1"/>
                          </a:solidFill>
                          <a:effectLst/>
                        </a:rPr>
                        <a:t> MY27</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a:solidFill>
                            <a:schemeClr val="tx1"/>
                          </a:solidFill>
                          <a:effectLst/>
                        </a:rPr>
                        <a:t>New</a:t>
                      </a:r>
                      <a:endParaRPr lang="it-IT" sz="10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0000"/>
                        </a:lnSpc>
                        <a:spcBef>
                          <a:spcPts val="0"/>
                        </a:spcBef>
                        <a:spcAft>
                          <a:spcPts val="0"/>
                        </a:spcAft>
                        <a:buFont typeface="Symbol" panose="05050102010706020507" pitchFamily="18" charset="2"/>
                        <a:buChar char=""/>
                      </a:pPr>
                      <a:r>
                        <a:rPr lang="en-US" sz="1000" b="0">
                          <a:solidFill>
                            <a:schemeClr val="tx1"/>
                          </a:solidFill>
                          <a:effectLst/>
                        </a:rPr>
                        <a:t>Product updates</a:t>
                      </a:r>
                      <a:endParaRPr lang="it-IT" sz="1000" b="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1000" b="0">
                          <a:solidFill>
                            <a:schemeClr val="tx1"/>
                          </a:solidFill>
                          <a:effectLst/>
                        </a:rPr>
                        <a:t>Competitors</a:t>
                      </a:r>
                      <a:endParaRPr lang="it-IT" sz="1000" b="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1000" b="0">
                          <a:solidFill>
                            <a:schemeClr val="tx1"/>
                          </a:solidFill>
                          <a:effectLst/>
                        </a:rPr>
                        <a:t>More TBD</a:t>
                      </a:r>
                      <a:endParaRPr lang="it-IT" sz="1000" b="0">
                        <a:solidFill>
                          <a:schemeClr val="tx1"/>
                        </a:solidFill>
                        <a:effectLst/>
                        <a:latin typeface="Arial" panose="020B0604020202020204" pitchFamily="34" charset="0"/>
                        <a:ea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a:solidFill>
                            <a:schemeClr val="tx1"/>
                          </a:solidFill>
                          <a:effectLst/>
                        </a:rPr>
                        <a:t>YES</a:t>
                      </a:r>
                      <a:endParaRPr lang="it-IT" sz="10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dirty="0">
                          <a:solidFill>
                            <a:schemeClr val="tx1"/>
                          </a:solidFill>
                          <a:effectLst/>
                        </a:rPr>
                        <a:t>Week 27 2026</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9488397"/>
                  </a:ext>
                </a:extLst>
              </a:tr>
              <a:tr h="496294">
                <a:tc>
                  <a:txBody>
                    <a:bodyPr/>
                    <a:lstStyle/>
                    <a:p>
                      <a:pPr algn="l">
                        <a:lnSpc>
                          <a:spcPct val="100000"/>
                        </a:lnSpc>
                        <a:spcBef>
                          <a:spcPts val="0"/>
                        </a:spcBef>
                        <a:spcAft>
                          <a:spcPts val="0"/>
                        </a:spcAft>
                        <a:buNone/>
                      </a:pPr>
                      <a:r>
                        <a:rPr lang="en-US" sz="1000" b="0" dirty="0" err="1">
                          <a:solidFill>
                            <a:schemeClr val="tx1"/>
                          </a:solidFill>
                          <a:effectLst/>
                        </a:rPr>
                        <a:t>GranTurismo</a:t>
                      </a:r>
                      <a:r>
                        <a:rPr lang="en-US" sz="1000" b="0" dirty="0">
                          <a:solidFill>
                            <a:schemeClr val="tx1"/>
                          </a:solidFill>
                          <a:effectLst/>
                        </a:rPr>
                        <a:t> &amp; </a:t>
                      </a:r>
                      <a:r>
                        <a:rPr lang="en-US" sz="1000" b="0" dirty="0" err="1">
                          <a:solidFill>
                            <a:schemeClr val="tx1"/>
                          </a:solidFill>
                          <a:effectLst/>
                        </a:rPr>
                        <a:t>GranCabrio</a:t>
                      </a:r>
                      <a:r>
                        <a:rPr lang="en-US" sz="1000" b="0" dirty="0">
                          <a:solidFill>
                            <a:schemeClr val="tx1"/>
                          </a:solidFill>
                          <a:effectLst/>
                        </a:rPr>
                        <a:t> MY27</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a:solidFill>
                            <a:schemeClr val="tx1"/>
                          </a:solidFill>
                          <a:effectLst/>
                        </a:rPr>
                        <a:t>New</a:t>
                      </a:r>
                      <a:endParaRPr lang="it-IT" sz="10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0000"/>
                        </a:lnSpc>
                        <a:spcBef>
                          <a:spcPts val="0"/>
                        </a:spcBef>
                        <a:spcAft>
                          <a:spcPts val="0"/>
                        </a:spcAft>
                        <a:buFont typeface="Symbol" panose="05050102010706020507" pitchFamily="18" charset="2"/>
                        <a:buChar char=""/>
                      </a:pPr>
                      <a:r>
                        <a:rPr lang="en-US" sz="1000" b="0">
                          <a:solidFill>
                            <a:schemeClr val="tx1"/>
                          </a:solidFill>
                          <a:effectLst/>
                        </a:rPr>
                        <a:t>Product updates</a:t>
                      </a:r>
                      <a:endParaRPr lang="it-IT" sz="1000" b="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1000" b="0">
                          <a:solidFill>
                            <a:schemeClr val="tx1"/>
                          </a:solidFill>
                          <a:effectLst/>
                        </a:rPr>
                        <a:t>Competitors</a:t>
                      </a:r>
                      <a:endParaRPr lang="it-IT" sz="1000" b="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1000" b="0">
                          <a:solidFill>
                            <a:schemeClr val="tx1"/>
                          </a:solidFill>
                          <a:effectLst/>
                        </a:rPr>
                        <a:t>More TBD</a:t>
                      </a:r>
                      <a:endParaRPr lang="it-IT" sz="1000" b="0">
                        <a:solidFill>
                          <a:schemeClr val="tx1"/>
                        </a:solidFill>
                        <a:effectLst/>
                        <a:latin typeface="Arial" panose="020B0604020202020204" pitchFamily="34" charset="0"/>
                        <a:ea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a:solidFill>
                            <a:schemeClr val="tx1"/>
                          </a:solidFill>
                          <a:effectLst/>
                        </a:rPr>
                        <a:t>YES</a:t>
                      </a:r>
                      <a:endParaRPr lang="it-IT" sz="10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dirty="0">
                          <a:solidFill>
                            <a:schemeClr val="tx1"/>
                          </a:solidFill>
                          <a:effectLst/>
                        </a:rPr>
                        <a:t>Week 27 2026</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9352016"/>
                  </a:ext>
                </a:extLst>
              </a:tr>
              <a:tr h="595552">
                <a:tc>
                  <a:txBody>
                    <a:bodyPr/>
                    <a:lstStyle/>
                    <a:p>
                      <a:pPr algn="l">
                        <a:lnSpc>
                          <a:spcPct val="100000"/>
                        </a:lnSpc>
                        <a:spcBef>
                          <a:spcPts val="0"/>
                        </a:spcBef>
                        <a:spcAft>
                          <a:spcPts val="0"/>
                        </a:spcAft>
                        <a:buNone/>
                      </a:pPr>
                      <a:r>
                        <a:rPr lang="en-US" sz="1000" b="0" dirty="0">
                          <a:solidFill>
                            <a:schemeClr val="tx1"/>
                          </a:solidFill>
                          <a:effectLst/>
                        </a:rPr>
                        <a:t>Italian terms &amp; culture</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dirty="0">
                          <a:solidFill>
                            <a:schemeClr val="tx1"/>
                          </a:solidFill>
                          <a:effectLst/>
                        </a:rPr>
                        <a:t>New</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0000"/>
                        </a:lnSpc>
                        <a:spcBef>
                          <a:spcPts val="0"/>
                        </a:spcBef>
                        <a:spcAft>
                          <a:spcPts val="0"/>
                        </a:spcAft>
                        <a:buFont typeface="Symbol" panose="05050102010706020507" pitchFamily="18" charset="2"/>
                        <a:buChar char=""/>
                      </a:pPr>
                      <a:r>
                        <a:rPr lang="en-US" sz="1000" b="0">
                          <a:solidFill>
                            <a:schemeClr val="tx1"/>
                          </a:solidFill>
                          <a:effectLst/>
                        </a:rPr>
                        <a:t>Vocabulary</a:t>
                      </a:r>
                      <a:endParaRPr lang="it-IT" sz="1000" b="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1000" b="0">
                          <a:solidFill>
                            <a:schemeClr val="tx1"/>
                          </a:solidFill>
                          <a:effectLst/>
                        </a:rPr>
                        <a:t>Maserati Positioning</a:t>
                      </a:r>
                      <a:endParaRPr lang="it-IT" sz="1000" b="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1000" b="0">
                          <a:solidFill>
                            <a:schemeClr val="tx1"/>
                          </a:solidFill>
                          <a:effectLst/>
                        </a:rPr>
                        <a:t>More TBD</a:t>
                      </a:r>
                      <a:endParaRPr lang="it-IT" sz="1000" b="0">
                        <a:solidFill>
                          <a:schemeClr val="tx1"/>
                        </a:solidFill>
                        <a:effectLst/>
                        <a:latin typeface="Arial" panose="020B0604020202020204" pitchFamily="34" charset="0"/>
                        <a:ea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a:solidFill>
                            <a:schemeClr val="tx1"/>
                          </a:solidFill>
                          <a:effectLst/>
                        </a:rPr>
                        <a:t>NO</a:t>
                      </a:r>
                      <a:endParaRPr lang="it-IT" sz="10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dirty="0">
                          <a:solidFill>
                            <a:schemeClr val="tx1"/>
                          </a:solidFill>
                          <a:effectLst/>
                        </a:rPr>
                        <a:t>Q4 2026</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677228"/>
                  </a:ext>
                </a:extLst>
              </a:tr>
              <a:tr h="595552">
                <a:tc>
                  <a:txBody>
                    <a:bodyPr/>
                    <a:lstStyle/>
                    <a:p>
                      <a:pPr algn="l">
                        <a:lnSpc>
                          <a:spcPct val="100000"/>
                        </a:lnSpc>
                        <a:spcBef>
                          <a:spcPts val="0"/>
                        </a:spcBef>
                        <a:spcAft>
                          <a:spcPts val="0"/>
                        </a:spcAft>
                        <a:buNone/>
                      </a:pPr>
                      <a:r>
                        <a:rPr lang="en-US" sz="1000" b="0" dirty="0">
                          <a:solidFill>
                            <a:schemeClr val="tx1"/>
                          </a:solidFill>
                          <a:effectLst/>
                        </a:rPr>
                        <a:t>Modena &amp; the </a:t>
                      </a:r>
                      <a:r>
                        <a:rPr lang="en-US" sz="1000" b="0" dirty="0" err="1">
                          <a:solidFill>
                            <a:schemeClr val="tx1"/>
                          </a:solidFill>
                          <a:effectLst/>
                        </a:rPr>
                        <a:t>Motorvalley</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dirty="0">
                          <a:solidFill>
                            <a:schemeClr val="tx1"/>
                          </a:solidFill>
                          <a:effectLst/>
                        </a:rPr>
                        <a:t>New</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0000"/>
                        </a:lnSpc>
                        <a:spcBef>
                          <a:spcPts val="0"/>
                        </a:spcBef>
                        <a:spcAft>
                          <a:spcPts val="0"/>
                        </a:spcAft>
                        <a:buFont typeface="Symbol" panose="05050102010706020507" pitchFamily="18" charset="2"/>
                        <a:buChar char=""/>
                      </a:pPr>
                      <a:r>
                        <a:rPr lang="en-US" sz="1000" b="0" dirty="0">
                          <a:solidFill>
                            <a:schemeClr val="tx1"/>
                          </a:solidFill>
                          <a:effectLst/>
                        </a:rPr>
                        <a:t>Maserati Positioning</a:t>
                      </a:r>
                      <a:endParaRPr lang="it-IT" sz="1000" b="0" dirty="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1000" b="0" dirty="0">
                          <a:solidFill>
                            <a:schemeClr val="tx1"/>
                          </a:solidFill>
                          <a:effectLst/>
                        </a:rPr>
                        <a:t>Heritage</a:t>
                      </a:r>
                      <a:endParaRPr lang="it-IT" sz="1000" b="0" dirty="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1000" b="0" dirty="0">
                          <a:solidFill>
                            <a:schemeClr val="tx1"/>
                          </a:solidFill>
                          <a:effectLst/>
                        </a:rPr>
                        <a:t>More TBD</a:t>
                      </a:r>
                      <a:endParaRPr lang="it-IT" sz="1000" b="0" dirty="0">
                        <a:solidFill>
                          <a:schemeClr val="tx1"/>
                        </a:solidFill>
                        <a:effectLst/>
                        <a:latin typeface="Arial" panose="020B0604020202020204" pitchFamily="34" charset="0"/>
                        <a:ea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a:solidFill>
                            <a:schemeClr val="tx1"/>
                          </a:solidFill>
                          <a:effectLst/>
                        </a:rPr>
                        <a:t>NO</a:t>
                      </a:r>
                      <a:endParaRPr lang="it-IT" sz="10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dirty="0">
                          <a:solidFill>
                            <a:schemeClr val="tx1"/>
                          </a:solidFill>
                          <a:effectLst/>
                        </a:rPr>
                        <a:t>Q3 2026</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2565563"/>
                  </a:ext>
                </a:extLst>
              </a:tr>
              <a:tr h="595552">
                <a:tc>
                  <a:txBody>
                    <a:bodyPr/>
                    <a:lstStyle/>
                    <a:p>
                      <a:pPr algn="l">
                        <a:lnSpc>
                          <a:spcPct val="100000"/>
                        </a:lnSpc>
                        <a:spcBef>
                          <a:spcPts val="0"/>
                        </a:spcBef>
                        <a:spcAft>
                          <a:spcPts val="0"/>
                        </a:spcAft>
                        <a:buNone/>
                      </a:pPr>
                      <a:r>
                        <a:rPr lang="en-US" sz="1000" b="0" dirty="0">
                          <a:solidFill>
                            <a:schemeClr val="tx1"/>
                          </a:solidFill>
                          <a:effectLst/>
                        </a:rPr>
                        <a:t>Maserati DNA and Brand Values</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a:solidFill>
                            <a:schemeClr val="tx1"/>
                          </a:solidFill>
                          <a:effectLst/>
                        </a:rPr>
                        <a:t>New</a:t>
                      </a:r>
                      <a:endParaRPr lang="it-IT" sz="10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0000"/>
                        </a:lnSpc>
                        <a:spcBef>
                          <a:spcPts val="0"/>
                        </a:spcBef>
                        <a:spcAft>
                          <a:spcPts val="0"/>
                        </a:spcAft>
                        <a:buFont typeface="Symbol" panose="05050102010706020507" pitchFamily="18" charset="2"/>
                        <a:buChar char=""/>
                      </a:pPr>
                      <a:r>
                        <a:rPr lang="en-US" sz="1000" b="0" dirty="0">
                          <a:solidFill>
                            <a:schemeClr val="tx1"/>
                          </a:solidFill>
                          <a:effectLst/>
                        </a:rPr>
                        <a:t>Brand Vision, Mission, Values</a:t>
                      </a:r>
                      <a:endParaRPr lang="it-IT" sz="1000" b="0" dirty="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1000" b="0" dirty="0">
                          <a:solidFill>
                            <a:schemeClr val="tx1"/>
                          </a:solidFill>
                          <a:effectLst/>
                        </a:rPr>
                        <a:t>Positioning</a:t>
                      </a:r>
                      <a:endParaRPr lang="it-IT" sz="1000" b="0" dirty="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1000" b="0" dirty="0">
                          <a:solidFill>
                            <a:schemeClr val="tx1"/>
                          </a:solidFill>
                          <a:effectLst/>
                        </a:rPr>
                        <a:t>More TBD </a:t>
                      </a:r>
                      <a:endParaRPr lang="it-IT" sz="1000" b="0" dirty="0">
                        <a:solidFill>
                          <a:schemeClr val="tx1"/>
                        </a:solidFill>
                        <a:effectLst/>
                        <a:latin typeface="Arial" panose="020B0604020202020204" pitchFamily="34" charset="0"/>
                        <a:ea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dirty="0">
                          <a:solidFill>
                            <a:schemeClr val="tx1"/>
                          </a:solidFill>
                          <a:effectLst/>
                        </a:rPr>
                        <a:t>NO</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dirty="0">
                          <a:solidFill>
                            <a:schemeClr val="tx1"/>
                          </a:solidFill>
                          <a:effectLst/>
                        </a:rPr>
                        <a:t>Week 27 2026</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3255117"/>
                  </a:ext>
                </a:extLst>
              </a:tr>
              <a:tr h="893329">
                <a:tc>
                  <a:txBody>
                    <a:bodyPr/>
                    <a:lstStyle/>
                    <a:p>
                      <a:pPr algn="l">
                        <a:lnSpc>
                          <a:spcPct val="100000"/>
                        </a:lnSpc>
                        <a:spcBef>
                          <a:spcPts val="0"/>
                        </a:spcBef>
                        <a:spcAft>
                          <a:spcPts val="0"/>
                        </a:spcAft>
                        <a:buNone/>
                      </a:pPr>
                      <a:r>
                        <a:rPr lang="en-US" sz="1000" b="0" dirty="0">
                          <a:solidFill>
                            <a:schemeClr val="tx1"/>
                          </a:solidFill>
                          <a:effectLst/>
                        </a:rPr>
                        <a:t>Aftersales Customer Journey, Module 1, 2</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dirty="0">
                          <a:solidFill>
                            <a:schemeClr val="tx1"/>
                          </a:solidFill>
                          <a:effectLst/>
                        </a:rPr>
                        <a:t>New</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0000"/>
                        </a:lnSpc>
                        <a:spcBef>
                          <a:spcPts val="0"/>
                        </a:spcBef>
                        <a:spcAft>
                          <a:spcPts val="0"/>
                        </a:spcAft>
                        <a:buFont typeface="Symbol" panose="05050102010706020507" pitchFamily="18" charset="2"/>
                        <a:buChar char=""/>
                      </a:pPr>
                      <a:r>
                        <a:rPr lang="en-US" sz="1000" b="0">
                          <a:solidFill>
                            <a:schemeClr val="tx1"/>
                          </a:solidFill>
                          <a:effectLst/>
                        </a:rPr>
                        <a:t>Customer Journey </a:t>
                      </a:r>
                      <a:endParaRPr lang="it-IT" sz="1000" b="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1000" b="0">
                          <a:solidFill>
                            <a:schemeClr val="tx1"/>
                          </a:solidFill>
                          <a:effectLst/>
                        </a:rPr>
                        <a:t>CX Guidelines</a:t>
                      </a:r>
                      <a:endParaRPr lang="it-IT" sz="1000" b="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1000" b="0">
                          <a:solidFill>
                            <a:schemeClr val="tx1"/>
                          </a:solidFill>
                          <a:effectLst/>
                        </a:rPr>
                        <a:t>Aftersales processes </a:t>
                      </a:r>
                      <a:endParaRPr lang="it-IT" sz="1000" b="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1000" b="0">
                          <a:solidFill>
                            <a:schemeClr val="tx1"/>
                          </a:solidFill>
                          <a:effectLst/>
                        </a:rPr>
                        <a:t>More TBD</a:t>
                      </a:r>
                      <a:endParaRPr lang="it-IT" sz="1000" b="0">
                        <a:solidFill>
                          <a:schemeClr val="tx1"/>
                        </a:solidFill>
                        <a:effectLst/>
                        <a:latin typeface="Arial" panose="020B0604020202020204" pitchFamily="34" charset="0"/>
                        <a:ea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dirty="0">
                          <a:solidFill>
                            <a:schemeClr val="tx1"/>
                          </a:solidFill>
                          <a:effectLst/>
                        </a:rPr>
                        <a:t>YES</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dirty="0">
                          <a:solidFill>
                            <a:schemeClr val="tx1"/>
                          </a:solidFill>
                          <a:effectLst/>
                        </a:rPr>
                        <a:t>Q3 2026</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8183316"/>
                  </a:ext>
                </a:extLst>
              </a:tr>
              <a:tr h="380988">
                <a:tc>
                  <a:txBody>
                    <a:bodyPr/>
                    <a:lstStyle/>
                    <a:p>
                      <a:pPr algn="l">
                        <a:lnSpc>
                          <a:spcPct val="100000"/>
                        </a:lnSpc>
                        <a:spcBef>
                          <a:spcPts val="0"/>
                        </a:spcBef>
                        <a:spcAft>
                          <a:spcPts val="0"/>
                        </a:spcAft>
                        <a:buNone/>
                      </a:pPr>
                      <a:r>
                        <a:rPr lang="en-US" sz="1000" b="0">
                          <a:solidFill>
                            <a:schemeClr val="tx1"/>
                          </a:solidFill>
                          <a:effectLst/>
                        </a:rPr>
                        <a:t>Maserati Customer Satisfaction Vision</a:t>
                      </a:r>
                      <a:endParaRPr lang="it-IT" sz="10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a:solidFill>
                            <a:schemeClr val="tx1"/>
                          </a:solidFill>
                          <a:effectLst/>
                        </a:rPr>
                        <a:t>New</a:t>
                      </a:r>
                      <a:endParaRPr lang="it-IT" sz="10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0000"/>
                        </a:lnSpc>
                        <a:spcBef>
                          <a:spcPts val="0"/>
                        </a:spcBef>
                        <a:spcAft>
                          <a:spcPts val="0"/>
                        </a:spcAft>
                        <a:buFont typeface="Symbol" panose="05050102010706020507" pitchFamily="18" charset="2"/>
                        <a:buChar char=""/>
                      </a:pPr>
                      <a:r>
                        <a:rPr lang="en-US" sz="1000" b="0" dirty="0">
                          <a:solidFill>
                            <a:schemeClr val="tx1"/>
                          </a:solidFill>
                          <a:effectLst/>
                        </a:rPr>
                        <a:t>CS Strategy</a:t>
                      </a:r>
                      <a:endParaRPr lang="it-IT" sz="1000" b="0" dirty="0">
                        <a:solidFill>
                          <a:schemeClr val="tx1"/>
                        </a:solidFill>
                        <a:effectLst/>
                      </a:endParaRPr>
                    </a:p>
                    <a:p>
                      <a:pPr marL="342900" lvl="0" indent="-342900" algn="l">
                        <a:lnSpc>
                          <a:spcPct val="100000"/>
                        </a:lnSpc>
                        <a:spcBef>
                          <a:spcPts val="0"/>
                        </a:spcBef>
                        <a:spcAft>
                          <a:spcPts val="0"/>
                        </a:spcAft>
                        <a:buFont typeface="Symbol" panose="05050102010706020507" pitchFamily="18" charset="2"/>
                        <a:buChar char=""/>
                      </a:pPr>
                      <a:r>
                        <a:rPr lang="en-US" sz="1000" b="0" dirty="0">
                          <a:solidFill>
                            <a:schemeClr val="tx1"/>
                          </a:solidFill>
                          <a:effectLst/>
                        </a:rPr>
                        <a:t>More TBD</a:t>
                      </a:r>
                      <a:endParaRPr lang="it-IT" sz="1000" b="0" dirty="0">
                        <a:solidFill>
                          <a:schemeClr val="tx1"/>
                        </a:solidFill>
                        <a:effectLst/>
                        <a:latin typeface="Arial" panose="020B0604020202020204" pitchFamily="34" charset="0"/>
                        <a:ea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dirty="0">
                          <a:solidFill>
                            <a:schemeClr val="tx1"/>
                          </a:solidFill>
                          <a:effectLst/>
                        </a:rPr>
                        <a:t>YES</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buNone/>
                      </a:pPr>
                      <a:r>
                        <a:rPr lang="en-US" sz="1000" b="0" dirty="0">
                          <a:solidFill>
                            <a:schemeClr val="tx1"/>
                          </a:solidFill>
                          <a:effectLst/>
                        </a:rPr>
                        <a:t>Week 30 2026</a:t>
                      </a:r>
                      <a:endParaRPr lang="it-IT"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666" marR="44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8115756"/>
                  </a:ext>
                </a:extLst>
              </a:tr>
            </a:tbl>
          </a:graphicData>
        </a:graphic>
      </p:graphicFrame>
      <p:sp>
        <p:nvSpPr>
          <p:cNvPr id="7" name="CasellaDiTesto 6">
            <a:extLst>
              <a:ext uri="{FF2B5EF4-FFF2-40B4-BE49-F238E27FC236}">
                <a16:creationId xmlns:a16="http://schemas.microsoft.com/office/drawing/2014/main" id="{FCC2337E-88C1-EE3D-6402-F18AD0A04798}"/>
              </a:ext>
            </a:extLst>
          </p:cNvPr>
          <p:cNvSpPr txBox="1"/>
          <p:nvPr/>
        </p:nvSpPr>
        <p:spPr>
          <a:xfrm>
            <a:off x="1146023" y="5721163"/>
            <a:ext cx="10092217" cy="984885"/>
          </a:xfrm>
          <a:prstGeom prst="rect">
            <a:avLst/>
          </a:prstGeom>
          <a:noFill/>
        </p:spPr>
        <p:txBody>
          <a:bodyPr wrap="square">
            <a:spAutoFit/>
          </a:bodyPr>
          <a:lstStyle/>
          <a:p>
            <a:pPr marR="12700" algn="just">
              <a:spcBef>
                <a:spcPts val="600"/>
              </a:spcBef>
              <a:spcAft>
                <a:spcPts val="600"/>
              </a:spcAft>
              <a:buNone/>
            </a:pPr>
            <a:r>
              <a:rPr lang="en-GB" sz="1200" dirty="0">
                <a:solidFill>
                  <a:schemeClr val="tx1"/>
                </a:solidFill>
                <a:latin typeface="Montserrat" pitchFamily="2" charset="0"/>
                <a:cs typeface="Calibri" panose="020F0502020204030204" pitchFamily="34" charset="0"/>
              </a:rPr>
              <a:t>The detailed timing of various milestones and output is to be agreed and coordinated between Maserati and the Supplier at the start of the project and updated as needed during its rollout.</a:t>
            </a:r>
          </a:p>
          <a:p>
            <a:pPr marR="12700" algn="just">
              <a:spcBef>
                <a:spcPts val="600"/>
              </a:spcBef>
              <a:spcAft>
                <a:spcPts val="600"/>
              </a:spcAft>
              <a:buNone/>
            </a:pPr>
            <a:r>
              <a:rPr lang="en-GB" sz="1200" dirty="0" err="1">
                <a:solidFill>
                  <a:schemeClr val="tx1"/>
                </a:solidFill>
                <a:latin typeface="Montserrat" pitchFamily="2" charset="0"/>
                <a:cs typeface="Calibri" panose="020F0502020204030204" pitchFamily="34" charset="0"/>
              </a:rPr>
              <a:t>Koinè</a:t>
            </a:r>
            <a:r>
              <a:rPr lang="en-GB" sz="1200" dirty="0">
                <a:solidFill>
                  <a:schemeClr val="tx1"/>
                </a:solidFill>
                <a:latin typeface="Montserrat" pitchFamily="2" charset="0"/>
                <a:cs typeface="Calibri" panose="020F0502020204030204" pitchFamily="34" charset="0"/>
              </a:rPr>
              <a:t> will provide detailed Gantt plannings for the various projects and frequent alignments with Academy regarding the timing and the work progress.</a:t>
            </a:r>
            <a:endParaRPr lang="it-IT" sz="1200" dirty="0">
              <a:solidFill>
                <a:schemeClr val="tx1"/>
              </a:solidFill>
              <a:latin typeface="Montserrat" pitchFamily="2" charset="0"/>
              <a:cs typeface="Calibri" panose="020F0502020204030204" pitchFamily="34" charset="0"/>
            </a:endParaRPr>
          </a:p>
        </p:txBody>
      </p:sp>
    </p:spTree>
    <p:custDataLst>
      <p:tags r:id="rId1"/>
    </p:custDataLst>
    <p:extLst>
      <p:ext uri="{BB962C8B-B14F-4D97-AF65-F5344CB8AC3E}">
        <p14:creationId xmlns:p14="http://schemas.microsoft.com/office/powerpoint/2010/main" val="138821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D1745457-305E-75A9-E59D-85D1AB6C5873}"/>
            </a:ext>
          </a:extLst>
        </p:cNvPr>
        <p:cNvGrpSpPr/>
        <p:nvPr/>
      </p:nvGrpSpPr>
      <p:grpSpPr>
        <a:xfrm>
          <a:off x="0" y="0"/>
          <a:ext cx="0" cy="0"/>
          <a:chOff x="0" y="0"/>
          <a:chExt cx="0" cy="0"/>
        </a:xfrm>
      </p:grpSpPr>
      <p:sp>
        <p:nvSpPr>
          <p:cNvPr id="25" name="ZoneTexte 1">
            <a:extLst>
              <a:ext uri="{FF2B5EF4-FFF2-40B4-BE49-F238E27FC236}">
                <a16:creationId xmlns:a16="http://schemas.microsoft.com/office/drawing/2014/main" id="{D4055E2E-3759-A865-5E28-90E434F2A82B}"/>
              </a:ext>
            </a:extLst>
          </p:cNvPr>
          <p:cNvSpPr txBox="1"/>
          <p:nvPr/>
        </p:nvSpPr>
        <p:spPr>
          <a:xfrm>
            <a:off x="12211303" y="408092"/>
            <a:ext cx="1968045" cy="2192908"/>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+6 WBT</a:t>
            </a:r>
          </a:p>
          <a:p>
            <a:r>
              <a:rPr lang="fr-FR" sz="1050" b="1" dirty="0"/>
              <a:t>6 IBT</a:t>
            </a:r>
          </a:p>
          <a:p>
            <a:r>
              <a:rPr lang="fr-FR" sz="1050" b="1" dirty="0"/>
              <a:t>6F2F test out</a:t>
            </a:r>
          </a:p>
          <a:p>
            <a:r>
              <a:rPr lang="fr-FR" sz="1050" b="1" dirty="0"/>
              <a:t>5 sales </a:t>
            </a:r>
            <a:r>
              <a:rPr lang="fr-FR" sz="1050" b="1" dirty="0" err="1"/>
              <a:t>vct</a:t>
            </a:r>
            <a:endParaRPr lang="fr-FR" sz="1050" b="1" dirty="0"/>
          </a:p>
          <a:p>
            <a:r>
              <a:rPr lang="fr-FR" sz="1050" b="1" dirty="0"/>
              <a:t>6 VCT SALES FOLLOW UP</a:t>
            </a:r>
          </a:p>
          <a:p>
            <a:r>
              <a:rPr lang="fr-FR" sz="1050" b="1" dirty="0"/>
              <a:t>6 AS </a:t>
            </a:r>
            <a:r>
              <a:rPr lang="fr-FR" sz="1050" b="1" dirty="0" err="1"/>
              <a:t>vct</a:t>
            </a:r>
            <a:endParaRPr lang="fr-FR" sz="1050" b="1" dirty="0"/>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30895E1C-9339-3D77-9E07-16ED6031094B}"/>
              </a:ext>
            </a:extLst>
          </p:cNvPr>
          <p:cNvSpPr txBox="1">
            <a:spLocks/>
          </p:cNvSpPr>
          <p:nvPr/>
        </p:nvSpPr>
        <p:spPr>
          <a:xfrm>
            <a:off x="738026"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3200" dirty="0" err="1"/>
              <a:t>WBTs</a:t>
            </a:r>
            <a:r>
              <a:rPr lang="it-IT" sz="3200" dirty="0"/>
              <a:t> </a:t>
            </a:r>
            <a:r>
              <a:rPr lang="it-IT" sz="3200" dirty="0" err="1"/>
              <a:t>updating</a:t>
            </a:r>
            <a:r>
              <a:rPr lang="it-IT" sz="3200" dirty="0"/>
              <a:t> TIMING</a:t>
            </a:r>
            <a:endParaRPr lang="fr-FR" sz="3200" dirty="0"/>
          </a:p>
        </p:txBody>
      </p:sp>
      <p:grpSp>
        <p:nvGrpSpPr>
          <p:cNvPr id="2" name="Gruppo 1">
            <a:extLst>
              <a:ext uri="{FF2B5EF4-FFF2-40B4-BE49-F238E27FC236}">
                <a16:creationId xmlns:a16="http://schemas.microsoft.com/office/drawing/2014/main" id="{5C9C287B-9A2E-B041-F5E8-B48013D76DDF}"/>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F6313611-8F83-8458-8167-32A08DDB727B}"/>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8428CF06-8A14-69C6-1CB3-69E0FDEB91CF}"/>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11E52C45-0D0A-B4AF-2E7B-FBBE33493AF9}"/>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0F02C1F9-2509-4D9C-C74C-71551B64F0F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A13FC2D-813B-54D5-A2BE-5EE0A31BA420}"/>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8A6C1F8D-F969-C10A-AB2C-C9E5CB0DBC9A}"/>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9EAFEB4F-DD08-7905-50FB-8D57745B26DE}"/>
              </a:ext>
            </a:extLst>
          </p:cNvPr>
          <p:cNvSpPr>
            <a:spLocks noGrp="1"/>
          </p:cNvSpPr>
          <p:nvPr>
            <p:ph type="sldNum" sz="quarter" idx="4"/>
          </p:nvPr>
        </p:nvSpPr>
        <p:spPr/>
        <p:txBody>
          <a:bodyPr/>
          <a:lstStyle/>
          <a:p>
            <a:fld id="{3E92977B-B4C2-4A0D-A293-AFEDFB8002E3}" type="slidenum">
              <a:rPr lang="en-US" smtClean="0"/>
              <a:pPr/>
              <a:t>9</a:t>
            </a:fld>
            <a:endParaRPr lang="en-US"/>
          </a:p>
        </p:txBody>
      </p:sp>
      <p:graphicFrame>
        <p:nvGraphicFramePr>
          <p:cNvPr id="5" name="Tabella 4">
            <a:extLst>
              <a:ext uri="{FF2B5EF4-FFF2-40B4-BE49-F238E27FC236}">
                <a16:creationId xmlns:a16="http://schemas.microsoft.com/office/drawing/2014/main" id="{7346A142-DA85-753E-1B8E-1FE553A01129}"/>
              </a:ext>
            </a:extLst>
          </p:cNvPr>
          <p:cNvGraphicFramePr>
            <a:graphicFrameLocks noGrp="1"/>
          </p:cNvGraphicFramePr>
          <p:nvPr>
            <p:extLst>
              <p:ext uri="{D42A27DB-BD31-4B8C-83A1-F6EECF244321}">
                <p14:modId xmlns:p14="http://schemas.microsoft.com/office/powerpoint/2010/main" val="1565153833"/>
              </p:ext>
            </p:extLst>
          </p:nvPr>
        </p:nvGraphicFramePr>
        <p:xfrm>
          <a:off x="1171242" y="1628800"/>
          <a:ext cx="9217024" cy="3292020"/>
        </p:xfrm>
        <a:graphic>
          <a:graphicData uri="http://schemas.openxmlformats.org/drawingml/2006/table">
            <a:tbl>
              <a:tblPr firstRow="1" firstCol="1" bandRow="1">
                <a:tableStyleId>{5C22544A-7EE6-4342-B048-85BDC9FD1C3A}</a:tableStyleId>
              </a:tblPr>
              <a:tblGrid>
                <a:gridCol w="3092140">
                  <a:extLst>
                    <a:ext uri="{9D8B030D-6E8A-4147-A177-3AD203B41FA5}">
                      <a16:colId xmlns:a16="http://schemas.microsoft.com/office/drawing/2014/main" val="500781517"/>
                    </a:ext>
                  </a:extLst>
                </a:gridCol>
                <a:gridCol w="1133785">
                  <a:extLst>
                    <a:ext uri="{9D8B030D-6E8A-4147-A177-3AD203B41FA5}">
                      <a16:colId xmlns:a16="http://schemas.microsoft.com/office/drawing/2014/main" val="54410870"/>
                    </a:ext>
                  </a:extLst>
                </a:gridCol>
                <a:gridCol w="1907693">
                  <a:extLst>
                    <a:ext uri="{9D8B030D-6E8A-4147-A177-3AD203B41FA5}">
                      <a16:colId xmlns:a16="http://schemas.microsoft.com/office/drawing/2014/main" val="1895710307"/>
                    </a:ext>
                  </a:extLst>
                </a:gridCol>
                <a:gridCol w="1049057">
                  <a:extLst>
                    <a:ext uri="{9D8B030D-6E8A-4147-A177-3AD203B41FA5}">
                      <a16:colId xmlns:a16="http://schemas.microsoft.com/office/drawing/2014/main" val="424470499"/>
                    </a:ext>
                  </a:extLst>
                </a:gridCol>
                <a:gridCol w="2034349">
                  <a:extLst>
                    <a:ext uri="{9D8B030D-6E8A-4147-A177-3AD203B41FA5}">
                      <a16:colId xmlns:a16="http://schemas.microsoft.com/office/drawing/2014/main" val="3377832520"/>
                    </a:ext>
                  </a:extLst>
                </a:gridCol>
              </a:tblGrid>
              <a:tr h="432048">
                <a:tc>
                  <a:txBody>
                    <a:bodyPr/>
                    <a:lstStyle/>
                    <a:p>
                      <a:pPr algn="l">
                        <a:spcBef>
                          <a:spcPts val="600"/>
                        </a:spcBef>
                        <a:spcAft>
                          <a:spcPts val="600"/>
                        </a:spcAft>
                        <a:buNone/>
                      </a:pPr>
                      <a:r>
                        <a:rPr lang="en-US" sz="1000" dirty="0">
                          <a:solidFill>
                            <a:schemeClr val="tx1"/>
                          </a:solidFill>
                          <a:effectLst/>
                        </a:rPr>
                        <a:t>Maserati History &amp; Heritage</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600"/>
                        </a:spcBef>
                        <a:spcAft>
                          <a:spcPts val="600"/>
                        </a:spcAft>
                        <a:buNone/>
                      </a:pPr>
                      <a:r>
                        <a:rPr lang="en-US" sz="1000" dirty="0">
                          <a:solidFill>
                            <a:schemeClr val="tx1"/>
                          </a:solidFill>
                          <a:effectLst/>
                        </a:rPr>
                        <a:t>Update</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42900" lvl="0" indent="-342900" algn="l">
                        <a:lnSpc>
                          <a:spcPct val="150000"/>
                        </a:lnSpc>
                        <a:spcBef>
                          <a:spcPts val="600"/>
                        </a:spcBef>
                        <a:spcAft>
                          <a:spcPts val="600"/>
                        </a:spcAft>
                        <a:buFont typeface="Symbol" panose="05050102010706020507" pitchFamily="18" charset="2"/>
                        <a:buChar char=""/>
                      </a:pPr>
                      <a:endParaRPr lang="it-IT" sz="1100" dirty="0">
                        <a:solidFill>
                          <a:schemeClr val="tx1"/>
                        </a:solidFill>
                        <a:effectLst/>
                        <a:latin typeface="Arial" panose="020B0604020202020204" pitchFamily="34" charset="0"/>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600"/>
                        </a:spcBef>
                        <a:spcAft>
                          <a:spcPts val="600"/>
                        </a:spcAft>
                        <a:buNone/>
                      </a:pPr>
                      <a:r>
                        <a:rPr lang="en-US" sz="1000" dirty="0">
                          <a:solidFill>
                            <a:schemeClr val="tx1"/>
                          </a:solidFill>
                          <a:effectLst/>
                        </a:rPr>
                        <a:t>Localization required</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600"/>
                        </a:spcBef>
                        <a:spcAft>
                          <a:spcPts val="600"/>
                        </a:spcAft>
                        <a:buNone/>
                      </a:pPr>
                      <a:r>
                        <a:rPr lang="en-US" sz="1000" dirty="0">
                          <a:solidFill>
                            <a:schemeClr val="tx1"/>
                          </a:solidFill>
                          <a:effectLst/>
                        </a:rPr>
                        <a:t>English master module ETA</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87580787"/>
                  </a:ext>
                </a:extLst>
              </a:tr>
              <a:tr h="190500">
                <a:tc>
                  <a:txBody>
                    <a:bodyPr/>
                    <a:lstStyle/>
                    <a:p>
                      <a:pPr algn="l">
                        <a:spcBef>
                          <a:spcPts val="600"/>
                        </a:spcBef>
                        <a:spcAft>
                          <a:spcPts val="600"/>
                        </a:spcAft>
                        <a:buNone/>
                      </a:pPr>
                      <a:r>
                        <a:rPr lang="en-US" sz="1000" b="0" dirty="0">
                          <a:solidFill>
                            <a:schemeClr val="tx1"/>
                          </a:solidFill>
                          <a:effectLst/>
                        </a:rPr>
                        <a:t>Introduction to e-Mobility, Module 1,2</a:t>
                      </a:r>
                      <a:endParaRPr lang="it-IT"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endParaRPr lang="it-IT" sz="110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dirty="0">
                          <a:solidFill>
                            <a:schemeClr val="tx1"/>
                          </a:solidFill>
                          <a:effectLst/>
                        </a:rPr>
                        <a:t>Q3 2026</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936472"/>
                  </a:ext>
                </a:extLst>
              </a:tr>
              <a:tr h="241355">
                <a:tc>
                  <a:txBody>
                    <a:bodyPr/>
                    <a:lstStyle/>
                    <a:p>
                      <a:pPr algn="l">
                        <a:spcBef>
                          <a:spcPts val="600"/>
                        </a:spcBef>
                        <a:spcAft>
                          <a:spcPts val="600"/>
                        </a:spcAft>
                        <a:buNone/>
                      </a:pPr>
                      <a:r>
                        <a:rPr lang="en-US" sz="1000" b="0" dirty="0">
                          <a:solidFill>
                            <a:schemeClr val="tx1"/>
                          </a:solidFill>
                          <a:effectLst/>
                        </a:rPr>
                        <a:t>E-Mobility Services &amp; Charging Solutions</a:t>
                      </a:r>
                      <a:endParaRPr lang="it-IT"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endParaRPr lang="it-IT" sz="1100"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dirty="0">
                          <a:solidFill>
                            <a:schemeClr val="tx1"/>
                          </a:solidFill>
                          <a:effectLst/>
                        </a:rPr>
                        <a:t>Q1 2027</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7818581"/>
                  </a:ext>
                </a:extLst>
              </a:tr>
              <a:tr h="245745">
                <a:tc>
                  <a:txBody>
                    <a:bodyPr/>
                    <a:lstStyle/>
                    <a:p>
                      <a:pPr algn="l">
                        <a:spcBef>
                          <a:spcPts val="600"/>
                        </a:spcBef>
                        <a:spcAft>
                          <a:spcPts val="600"/>
                        </a:spcAft>
                        <a:buNone/>
                      </a:pPr>
                      <a:r>
                        <a:rPr lang="it-IT" sz="1000" b="0" dirty="0">
                          <a:solidFill>
                            <a:schemeClr val="tx1"/>
                          </a:solidFill>
                          <a:effectLst/>
                        </a:rPr>
                        <a:t>Maserati Connect</a:t>
                      </a:r>
                      <a:endParaRPr lang="it-IT"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endParaRPr lang="it-IT" sz="1100"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dirty="0">
                          <a:solidFill>
                            <a:schemeClr val="tx1"/>
                          </a:solidFill>
                          <a:effectLst/>
                        </a:rPr>
                        <a:t>Q2 2027</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659278"/>
                  </a:ext>
                </a:extLst>
              </a:tr>
              <a:tr h="188595">
                <a:tc>
                  <a:txBody>
                    <a:bodyPr/>
                    <a:lstStyle/>
                    <a:p>
                      <a:pPr algn="l">
                        <a:spcBef>
                          <a:spcPts val="600"/>
                        </a:spcBef>
                        <a:spcAft>
                          <a:spcPts val="600"/>
                        </a:spcAft>
                        <a:buNone/>
                      </a:pPr>
                      <a:r>
                        <a:rPr lang="it-IT" sz="1000" b="0" dirty="0">
                          <a:solidFill>
                            <a:schemeClr val="tx1"/>
                          </a:solidFill>
                          <a:effectLst/>
                        </a:rPr>
                        <a:t>Grecale Product Training, Module 1, 2, 3</a:t>
                      </a:r>
                      <a:endParaRPr lang="it-IT"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endParaRPr lang="it-IT" sz="1100"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dirty="0">
                          <a:solidFill>
                            <a:schemeClr val="tx1"/>
                          </a:solidFill>
                          <a:effectLst/>
                        </a:rPr>
                        <a:t>Q3 2026</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569321"/>
                  </a:ext>
                </a:extLst>
              </a:tr>
              <a:tr h="188595">
                <a:tc>
                  <a:txBody>
                    <a:bodyPr/>
                    <a:lstStyle/>
                    <a:p>
                      <a:pPr algn="l">
                        <a:spcBef>
                          <a:spcPts val="600"/>
                        </a:spcBef>
                        <a:spcAft>
                          <a:spcPts val="600"/>
                        </a:spcAft>
                        <a:buNone/>
                      </a:pPr>
                      <a:r>
                        <a:rPr lang="it-IT" sz="1000" b="0" dirty="0">
                          <a:solidFill>
                            <a:schemeClr val="tx1"/>
                          </a:solidFill>
                          <a:effectLst/>
                        </a:rPr>
                        <a:t>Grecale Folgore</a:t>
                      </a:r>
                      <a:endParaRPr lang="it-IT"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endParaRPr lang="it-IT" sz="110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dirty="0">
                          <a:solidFill>
                            <a:schemeClr val="tx1"/>
                          </a:solidFill>
                          <a:effectLst/>
                        </a:rPr>
                        <a:t>Q1 2027</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060839"/>
                  </a:ext>
                </a:extLst>
              </a:tr>
              <a:tr h="36195">
                <a:tc>
                  <a:txBody>
                    <a:bodyPr/>
                    <a:lstStyle/>
                    <a:p>
                      <a:pPr algn="l">
                        <a:spcBef>
                          <a:spcPts val="600"/>
                        </a:spcBef>
                        <a:spcAft>
                          <a:spcPts val="600"/>
                        </a:spcAft>
                        <a:buNone/>
                      </a:pPr>
                      <a:r>
                        <a:rPr lang="it-IT" sz="1000" b="0" dirty="0">
                          <a:solidFill>
                            <a:schemeClr val="tx1"/>
                          </a:solidFill>
                          <a:effectLst/>
                        </a:rPr>
                        <a:t>Maserati </a:t>
                      </a:r>
                      <a:r>
                        <a:rPr lang="it-IT" sz="1000" b="0" dirty="0" err="1">
                          <a:solidFill>
                            <a:schemeClr val="tx1"/>
                          </a:solidFill>
                          <a:effectLst/>
                        </a:rPr>
                        <a:t>Approved</a:t>
                      </a:r>
                      <a:r>
                        <a:rPr lang="it-IT" sz="1000" b="0" dirty="0">
                          <a:solidFill>
                            <a:schemeClr val="tx1"/>
                          </a:solidFill>
                          <a:effectLst/>
                        </a:rPr>
                        <a:t> – Sales </a:t>
                      </a:r>
                      <a:r>
                        <a:rPr lang="it-IT" sz="1000" b="0" dirty="0" err="1">
                          <a:solidFill>
                            <a:schemeClr val="tx1"/>
                          </a:solidFill>
                          <a:effectLst/>
                        </a:rPr>
                        <a:t>Approach</a:t>
                      </a:r>
                      <a:endParaRPr lang="it-IT"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endParaRPr lang="it-IT" sz="1100"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dirty="0">
                          <a:solidFill>
                            <a:schemeClr val="tx1"/>
                          </a:solidFill>
                          <a:effectLst/>
                        </a:rPr>
                        <a:t>Q2 2027</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6895733"/>
                  </a:ext>
                </a:extLst>
              </a:tr>
              <a:tr h="36195">
                <a:tc>
                  <a:txBody>
                    <a:bodyPr/>
                    <a:lstStyle/>
                    <a:p>
                      <a:pPr algn="l">
                        <a:spcBef>
                          <a:spcPts val="600"/>
                        </a:spcBef>
                        <a:spcAft>
                          <a:spcPts val="600"/>
                        </a:spcAft>
                        <a:buNone/>
                      </a:pPr>
                      <a:r>
                        <a:rPr lang="en-US" sz="1000" b="0" dirty="0">
                          <a:solidFill>
                            <a:schemeClr val="tx1"/>
                          </a:solidFill>
                          <a:effectLst/>
                        </a:rPr>
                        <a:t>Maserati Approved – How to Manage and Activate a Certified Pre-Owned Vehicle</a:t>
                      </a:r>
                      <a:endParaRPr lang="it-IT"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endParaRPr lang="it-IT" sz="1100"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dirty="0">
                          <a:solidFill>
                            <a:schemeClr val="tx1"/>
                          </a:solidFill>
                          <a:effectLst/>
                        </a:rPr>
                        <a:t>Q2 2027</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3856920"/>
                  </a:ext>
                </a:extLst>
              </a:tr>
              <a:tr h="36195">
                <a:tc>
                  <a:txBody>
                    <a:bodyPr/>
                    <a:lstStyle/>
                    <a:p>
                      <a:pPr algn="l">
                        <a:spcBef>
                          <a:spcPts val="600"/>
                        </a:spcBef>
                        <a:spcAft>
                          <a:spcPts val="600"/>
                        </a:spcAft>
                        <a:buNone/>
                      </a:pPr>
                      <a:r>
                        <a:rPr lang="en-US" sz="1000" b="0">
                          <a:solidFill>
                            <a:schemeClr val="tx1"/>
                          </a:solidFill>
                          <a:effectLst/>
                        </a:rPr>
                        <a:t>MC20 Product training, Module 1,2</a:t>
                      </a:r>
                      <a:endParaRPr lang="it-IT" sz="11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endParaRPr lang="it-IT" sz="1100"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dirty="0">
                          <a:solidFill>
                            <a:schemeClr val="tx1"/>
                          </a:solidFill>
                          <a:effectLst/>
                        </a:rPr>
                        <a:t>Q3 2026</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406711"/>
                  </a:ext>
                </a:extLst>
              </a:tr>
              <a:tr h="36195">
                <a:tc>
                  <a:txBody>
                    <a:bodyPr/>
                    <a:lstStyle/>
                    <a:p>
                      <a:pPr algn="l">
                        <a:spcBef>
                          <a:spcPts val="600"/>
                        </a:spcBef>
                        <a:spcAft>
                          <a:spcPts val="600"/>
                        </a:spcAft>
                        <a:buNone/>
                      </a:pPr>
                      <a:r>
                        <a:rPr lang="en-US" sz="1000" b="0" dirty="0" err="1">
                          <a:solidFill>
                            <a:schemeClr val="tx1"/>
                          </a:solidFill>
                          <a:effectLst/>
                        </a:rPr>
                        <a:t>GranTurismo</a:t>
                      </a:r>
                      <a:r>
                        <a:rPr lang="en-US" sz="1000" b="0" dirty="0">
                          <a:solidFill>
                            <a:schemeClr val="tx1"/>
                          </a:solidFill>
                          <a:effectLst/>
                        </a:rPr>
                        <a:t> &amp; </a:t>
                      </a:r>
                      <a:r>
                        <a:rPr lang="en-US" sz="1000" b="0" dirty="0" err="1">
                          <a:solidFill>
                            <a:schemeClr val="tx1"/>
                          </a:solidFill>
                          <a:effectLst/>
                        </a:rPr>
                        <a:t>GranTurismo</a:t>
                      </a:r>
                      <a:r>
                        <a:rPr lang="en-US" sz="1000" b="0" dirty="0">
                          <a:solidFill>
                            <a:schemeClr val="tx1"/>
                          </a:solidFill>
                          <a:effectLst/>
                        </a:rPr>
                        <a:t> Folgore, online product training module 1</a:t>
                      </a:r>
                      <a:endParaRPr lang="it-IT"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endParaRPr lang="it-IT" sz="1100"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it-IT"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it-IT" sz="1000" dirty="0">
                          <a:solidFill>
                            <a:schemeClr val="tx1"/>
                          </a:solidFill>
                          <a:effectLst/>
                        </a:rPr>
                        <a:t>Q4 2026</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260500"/>
                  </a:ext>
                </a:extLst>
              </a:tr>
              <a:tr h="73876">
                <a:tc>
                  <a:txBody>
                    <a:bodyPr/>
                    <a:lstStyle/>
                    <a:p>
                      <a:pPr algn="l">
                        <a:spcBef>
                          <a:spcPts val="600"/>
                        </a:spcBef>
                        <a:spcAft>
                          <a:spcPts val="600"/>
                        </a:spcAft>
                        <a:buNone/>
                      </a:pPr>
                      <a:r>
                        <a:rPr lang="en-US" sz="1000" b="0" dirty="0" err="1">
                          <a:solidFill>
                            <a:schemeClr val="tx1"/>
                          </a:solidFill>
                          <a:effectLst/>
                        </a:rPr>
                        <a:t>GranTurismo</a:t>
                      </a:r>
                      <a:r>
                        <a:rPr lang="en-US" sz="1000" b="0" dirty="0">
                          <a:solidFill>
                            <a:schemeClr val="tx1"/>
                          </a:solidFill>
                          <a:effectLst/>
                        </a:rPr>
                        <a:t> online product </a:t>
                      </a:r>
                      <a:r>
                        <a:rPr lang="en-US" sz="1000" b="0" dirty="0" err="1">
                          <a:solidFill>
                            <a:schemeClr val="tx1"/>
                          </a:solidFill>
                          <a:effectLst/>
                        </a:rPr>
                        <a:t>training,module</a:t>
                      </a:r>
                      <a:r>
                        <a:rPr lang="en-US" sz="1000" b="0" dirty="0">
                          <a:solidFill>
                            <a:schemeClr val="tx1"/>
                          </a:solidFill>
                          <a:effectLst/>
                        </a:rPr>
                        <a:t> 2,3</a:t>
                      </a:r>
                      <a:endParaRPr lang="it-IT"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endParaRPr lang="it-IT" sz="1100"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dirty="0">
                          <a:solidFill>
                            <a:schemeClr val="tx1"/>
                          </a:solidFill>
                          <a:effectLst/>
                        </a:rPr>
                        <a:t>Q4 2026</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6102897"/>
                  </a:ext>
                </a:extLst>
              </a:tr>
              <a:tr h="36195">
                <a:tc>
                  <a:txBody>
                    <a:bodyPr/>
                    <a:lstStyle/>
                    <a:p>
                      <a:pPr algn="l">
                        <a:spcBef>
                          <a:spcPts val="600"/>
                        </a:spcBef>
                        <a:spcAft>
                          <a:spcPts val="600"/>
                        </a:spcAft>
                        <a:buNone/>
                      </a:pPr>
                      <a:r>
                        <a:rPr lang="en-US" sz="1000" b="0" dirty="0" err="1">
                          <a:solidFill>
                            <a:schemeClr val="tx1"/>
                          </a:solidFill>
                          <a:effectLst/>
                        </a:rPr>
                        <a:t>GranCabrio</a:t>
                      </a:r>
                      <a:r>
                        <a:rPr lang="en-US" sz="1000" b="0" dirty="0">
                          <a:solidFill>
                            <a:schemeClr val="tx1"/>
                          </a:solidFill>
                          <a:effectLst/>
                        </a:rPr>
                        <a:t> online product training</a:t>
                      </a:r>
                      <a:endParaRPr lang="it-IT"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endParaRPr lang="it-IT" sz="1100"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dirty="0">
                          <a:solidFill>
                            <a:schemeClr val="tx1"/>
                          </a:solidFill>
                          <a:effectLst/>
                        </a:rPr>
                        <a:t>Q4 2026</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1154586"/>
                  </a:ext>
                </a:extLst>
              </a:tr>
              <a:tr h="36195">
                <a:tc>
                  <a:txBody>
                    <a:bodyPr/>
                    <a:lstStyle/>
                    <a:p>
                      <a:pPr algn="l">
                        <a:spcBef>
                          <a:spcPts val="600"/>
                        </a:spcBef>
                        <a:spcAft>
                          <a:spcPts val="600"/>
                        </a:spcAft>
                        <a:buNone/>
                      </a:pPr>
                      <a:r>
                        <a:rPr lang="en-US" sz="1000" b="0" dirty="0" err="1">
                          <a:solidFill>
                            <a:schemeClr val="tx1"/>
                          </a:solidFill>
                          <a:effectLst/>
                        </a:rPr>
                        <a:t>Fuoriserie</a:t>
                      </a:r>
                      <a:r>
                        <a:rPr lang="en-US" sz="1000" b="0" dirty="0">
                          <a:solidFill>
                            <a:schemeClr val="tx1"/>
                          </a:solidFill>
                          <a:effectLst/>
                        </a:rPr>
                        <a:t>, Module 1,2</a:t>
                      </a:r>
                      <a:endParaRPr lang="it-IT"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Update</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50000"/>
                        </a:lnSpc>
                        <a:spcBef>
                          <a:spcPts val="600"/>
                        </a:spcBef>
                        <a:spcAft>
                          <a:spcPts val="600"/>
                        </a:spcAft>
                        <a:buFont typeface="Symbol" panose="05050102010706020507" pitchFamily="18" charset="2"/>
                        <a:buChar char=""/>
                      </a:pPr>
                      <a:endParaRPr lang="it-IT" sz="1100" dirty="0">
                        <a:solidFill>
                          <a:schemeClr val="tx1"/>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a:solidFill>
                            <a:schemeClr val="tx1"/>
                          </a:solidFill>
                          <a:effectLst/>
                        </a:rPr>
                        <a:t>YES</a:t>
                      </a:r>
                      <a:endPar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buNone/>
                      </a:pPr>
                      <a:r>
                        <a:rPr lang="en-US" sz="1000" dirty="0">
                          <a:solidFill>
                            <a:schemeClr val="tx1"/>
                          </a:solidFill>
                          <a:effectLst/>
                        </a:rPr>
                        <a:t>Q4 2026</a:t>
                      </a:r>
                      <a:endPar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087626"/>
                  </a:ext>
                </a:extLst>
              </a:tr>
            </a:tbl>
          </a:graphicData>
        </a:graphic>
      </p:graphicFrame>
      <p:sp>
        <p:nvSpPr>
          <p:cNvPr id="8" name="CasellaDiTesto 7">
            <a:extLst>
              <a:ext uri="{FF2B5EF4-FFF2-40B4-BE49-F238E27FC236}">
                <a16:creationId xmlns:a16="http://schemas.microsoft.com/office/drawing/2014/main" id="{DD79A01D-1720-F1B6-3490-D7C41A7E86A5}"/>
              </a:ext>
            </a:extLst>
          </p:cNvPr>
          <p:cNvSpPr txBox="1"/>
          <p:nvPr/>
        </p:nvSpPr>
        <p:spPr>
          <a:xfrm>
            <a:off x="1049891" y="5164842"/>
            <a:ext cx="10092217" cy="1107996"/>
          </a:xfrm>
          <a:prstGeom prst="rect">
            <a:avLst/>
          </a:prstGeom>
          <a:noFill/>
        </p:spPr>
        <p:txBody>
          <a:bodyPr wrap="square">
            <a:spAutoFit/>
          </a:bodyPr>
          <a:lstStyle>
            <a:defPPr marR="0" lvl="0" algn="l" rtl="0">
              <a:lnSpc>
                <a:spcPct val="100000"/>
              </a:lnSpc>
              <a:spcBef>
                <a:spcPts val="0"/>
              </a:spcBef>
              <a:spcAft>
                <a:spcPts val="0"/>
              </a:spcAft>
            </a:defPPr>
            <a:lvl1pPr marR="12700" algn="just">
              <a:spcBef>
                <a:spcPts val="600"/>
              </a:spcBef>
              <a:spcAft>
                <a:spcPts val="600"/>
              </a:spcAft>
              <a:buNone/>
              <a:defRPr sz="1200">
                <a:solidFill>
                  <a:schemeClr val="tx1"/>
                </a:solidFill>
                <a:latin typeface="Montserrat" pitchFamily="2" charset="0"/>
                <a:cs typeface="Calibri" panose="020F0502020204030204" pitchFamily="34" charset="0"/>
              </a:defRPr>
            </a:lvl1pPr>
          </a:lstStyle>
          <a:p>
            <a:r>
              <a:rPr lang="en-GB" dirty="0"/>
              <a:t>The detailed timing of various milestones and output is to be agreed and coordinated between Maserati </a:t>
            </a:r>
            <a:r>
              <a:rPr lang="en-GB"/>
              <a:t>and Koiné at </a:t>
            </a:r>
            <a:r>
              <a:rPr lang="en-GB" dirty="0"/>
              <a:t>the start of the project and updated as needed during its rollout.</a:t>
            </a:r>
          </a:p>
          <a:p>
            <a:r>
              <a:rPr lang="en-GB"/>
              <a:t>Koiné will </a:t>
            </a:r>
            <a:r>
              <a:rPr lang="en-GB" dirty="0"/>
              <a:t>provide detailed Gantt plannings for the various projects and frequent alignments with Academy regarding the timing and the work progress.</a:t>
            </a:r>
            <a:endParaRPr lang="it-IT" dirty="0"/>
          </a:p>
        </p:txBody>
      </p:sp>
    </p:spTree>
    <p:custDataLst>
      <p:tags r:id="rId1"/>
    </p:custDataLst>
    <p:extLst>
      <p:ext uri="{BB962C8B-B14F-4D97-AF65-F5344CB8AC3E}">
        <p14:creationId xmlns:p14="http://schemas.microsoft.com/office/powerpoint/2010/main" val="34095503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jMzwFplP"/>
  <p:tag name="ARTICULATE_DESIGN_ID_PERSONALIZZA STRUTTURA" val="0qazfrhQ"/>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4193</Words>
  <Application>Microsoft Office PowerPoint</Application>
  <PresentationFormat>Widescreen</PresentationFormat>
  <Paragraphs>567</Paragraphs>
  <Slides>23</Slides>
  <Notes>9</Notes>
  <HiddenSlides>13</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23</vt:i4>
      </vt:variant>
    </vt:vector>
  </HeadingPairs>
  <TitlesOfParts>
    <vt:vector size="34" baseType="lpstr">
      <vt:lpstr>Arial</vt:lpstr>
      <vt:lpstr>Montserrat Black</vt:lpstr>
      <vt:lpstr>another shabby</vt:lpstr>
      <vt:lpstr>Abel</vt:lpstr>
      <vt:lpstr>DIN Alternate</vt:lpstr>
      <vt:lpstr>Calibri</vt:lpstr>
      <vt:lpstr>Montserrat</vt:lpstr>
      <vt:lpstr>DINEngschrift-Alternate</vt:lpstr>
      <vt:lpstr>Wingdings</vt:lpstr>
      <vt:lpstr>Symbol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koine</dc:creator>
  <cp:lastModifiedBy>Patrizia Gariglio</cp:lastModifiedBy>
  <cp:revision>628</cp:revision>
  <cp:lastPrinted>2024-07-11T14:34:15Z</cp:lastPrinted>
  <dcterms:modified xsi:type="dcterms:W3CDTF">2026-06-04T14:42:37Z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A836A0D1-E106-450E-8133-4F999E038EA7</vt:lpwstr>
  </property>
  <property fmtid="{D5CDD505-2E9C-101B-9397-08002B2CF9AE}" pid="3" name="ArticulatePath">
    <vt:lpwstr>Koine_GARA</vt:lpwstr>
  </property>
</Properties>
</file>