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6"/>
  </p:notesMasterIdLst>
  <p:sldIdLst>
    <p:sldId id="256" r:id="rId2"/>
    <p:sldId id="346" r:id="rId3"/>
    <p:sldId id="347" r:id="rId4"/>
    <p:sldId id="348" r:id="rId5"/>
    <p:sldId id="351" r:id="rId6"/>
    <p:sldId id="323" r:id="rId7"/>
    <p:sldId id="302" r:id="rId8"/>
    <p:sldId id="304" r:id="rId9"/>
    <p:sldId id="303" r:id="rId10"/>
    <p:sldId id="310" r:id="rId11"/>
    <p:sldId id="336" r:id="rId12"/>
    <p:sldId id="337" r:id="rId13"/>
    <p:sldId id="311" r:id="rId14"/>
    <p:sldId id="305" r:id="rId15"/>
    <p:sldId id="306" r:id="rId16"/>
    <p:sldId id="293" r:id="rId17"/>
    <p:sldId id="295" r:id="rId18"/>
    <p:sldId id="341" r:id="rId19"/>
    <p:sldId id="296" r:id="rId20"/>
    <p:sldId id="294" r:id="rId21"/>
    <p:sldId id="299" r:id="rId22"/>
    <p:sldId id="298" r:id="rId23"/>
    <p:sldId id="300" r:id="rId24"/>
    <p:sldId id="345" r:id="rId25"/>
  </p:sldIdLst>
  <p:sldSz cx="12192000" cy="6858000"/>
  <p:notesSz cx="6797675" cy="9872663"/>
  <p:embeddedFontLst>
    <p:embeddedFont>
      <p:font typeface="Abel" panose="02000506030000020004" pitchFamily="2" charset="0"/>
      <p:regular r:id="rId27"/>
    </p:embeddedFont>
    <p:embeddedFont>
      <p:font typeface="another shabby" panose="020B0604020202020204" charset="0"/>
      <p:regular r:id="rId28"/>
    </p:embeddedFont>
    <p:embeddedFont>
      <p:font typeface="DIN Alternate" panose="02020500000000000000" pitchFamily="18" charset="0"/>
      <p:regular r:id="rId29"/>
      <p:bold r:id="rId30"/>
    </p:embeddedFont>
    <p:embeddedFont>
      <p:font typeface="DINEngschrift-Alternate" pitchFamily="2" charset="0"/>
      <p:regular r:id="rId31"/>
    </p:embeddedFont>
    <p:embeddedFont>
      <p:font typeface="Encode Sans" pitchFamily="2" charset="0"/>
      <p:regular r:id="rId32"/>
      <p:bold r:id="rId33"/>
    </p:embeddedFont>
    <p:embeddedFont>
      <p:font typeface="Montserrat" pitchFamily="2" charset="0"/>
      <p:regular r:id="rId34"/>
      <p:bold r:id="rId35"/>
      <p:italic r:id="rId36"/>
      <p:boldItalic r:id="rId37"/>
    </p:embeddedFont>
    <p:embeddedFont>
      <p:font typeface="Montserrat Black" panose="00000A00000000000000" pitchFamily="50" charset="0"/>
      <p:bold r:id="rId38"/>
      <p:bold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47"/>
            <p14:sldId id="348"/>
            <p14:sldId id="351"/>
            <p14:sldId id="323"/>
            <p14:sldId id="302"/>
            <p14:sldId id="304"/>
            <p14:sldId id="303"/>
            <p14:sldId id="310"/>
            <p14:sldId id="336"/>
            <p14:sldId id="337"/>
            <p14:sldId id="311"/>
            <p14:sldId id="305"/>
            <p14:sldId id="306"/>
            <p14:sldId id="293"/>
            <p14:sldId id="295"/>
            <p14:sldId id="341"/>
            <p14:sldId id="296"/>
            <p14:sldId id="294"/>
            <p14:sldId id="299"/>
            <p14:sldId id="298"/>
            <p14:sldId id="300"/>
            <p14:sldId id="345"/>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1" autoAdjust="0"/>
    <p:restoredTop sz="94074" autoAdjust="0"/>
  </p:normalViewPr>
  <p:slideViewPr>
    <p:cSldViewPr>
      <p:cViewPr varScale="1">
        <p:scale>
          <a:sx n="74" d="100"/>
          <a:sy n="74" d="100"/>
        </p:scale>
        <p:origin x="54" y="90"/>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94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99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832E19EF-829E-084B-6C00-0DE4F8732C8F}"/>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45F13CCB-45AA-A1C4-2496-4D8B69038C13}"/>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D9EC2676-0577-9F9C-DA7A-F1861079C026}"/>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10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52" r:id="rId2"/>
    <p:sldLayoutId id="214748366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1046440"/>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PRODUCT TRAINING TENDER</a:t>
            </a:r>
          </a:p>
          <a:p>
            <a:r>
              <a:rPr lang="en-US" sz="1800" spc="1000" dirty="0">
                <a:solidFill>
                  <a:schemeClr val="tx1"/>
                </a:solidFill>
                <a:latin typeface="+mn-lt"/>
              </a:rPr>
              <a:t>4</a:t>
            </a:r>
            <a:r>
              <a:rPr lang="en-US" sz="1800" spc="1000" baseline="30000" dirty="0">
                <a:solidFill>
                  <a:schemeClr val="tx1"/>
                </a:solidFill>
                <a:latin typeface="+mn-lt"/>
              </a:rPr>
              <a:t>TH</a:t>
            </a:r>
            <a:r>
              <a:rPr lang="en-US" sz="1800" spc="1000" dirty="0">
                <a:solidFill>
                  <a:schemeClr val="tx1"/>
                </a:solidFill>
                <a:latin typeface="+mn-lt"/>
              </a:rPr>
              <a:t> PROPOSAL – FINANCIAL OFFER updated</a:t>
            </a:r>
          </a:p>
          <a:p>
            <a:endParaRPr lang="en-US" sz="1600" spc="1000" dirty="0">
              <a:solidFill>
                <a:schemeClr val="tx1"/>
              </a:solidFill>
              <a:latin typeface="+mn-lt"/>
            </a:endParaRPr>
          </a:p>
          <a:p>
            <a:r>
              <a:rPr lang="en-US" sz="1600" spc="1000" dirty="0">
                <a:solidFill>
                  <a:schemeClr val="tx1"/>
                </a:solidFill>
                <a:latin typeface="+mn-lt"/>
              </a:rPr>
              <a:t>December  09  2024</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err="1">
                <a:solidFill>
                  <a:srgbClr val="2B2B2B"/>
                </a:solidFill>
                <a:latin typeface="+mn-lt"/>
                <a:ea typeface="Montserrat"/>
                <a:cs typeface="Montserrat"/>
                <a:sym typeface="Montserrat"/>
              </a:rPr>
              <a:t>Koinè</a:t>
            </a:r>
            <a:r>
              <a:rPr lang="en-US" sz="1000" dirty="0">
                <a:solidFill>
                  <a:srgbClr val="2B2B2B"/>
                </a:solidFill>
                <a:latin typeface="+mn-lt"/>
                <a:ea typeface="Montserrat"/>
                <a:cs typeface="Montserrat"/>
                <a:sym typeface="Montserrat"/>
              </a:rPr>
              <a:t>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10</a:t>
            </a:fld>
            <a:endParaRPr lang="en-US"/>
          </a:p>
        </p:txBody>
      </p:sp>
    </p:spTree>
    <p:custDataLst>
      <p:tags r:id="rId1"/>
    </p:custDataLst>
    <p:extLst>
      <p:ext uri="{BB962C8B-B14F-4D97-AF65-F5344CB8AC3E}">
        <p14:creationId xmlns:p14="http://schemas.microsoft.com/office/powerpoint/2010/main" val="7603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Arial" panose="020B0604020202020204" pitchFamily="34" charset="0"/>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11</a:t>
            </a:fld>
            <a:endParaRPr lang="en-US"/>
          </a:p>
        </p:txBody>
      </p:sp>
    </p:spTree>
    <p:custDataLst>
      <p:tags r:id="rId1"/>
    </p:custDataLst>
    <p:extLst>
      <p:ext uri="{BB962C8B-B14F-4D97-AF65-F5344CB8AC3E}">
        <p14:creationId xmlns:p14="http://schemas.microsoft.com/office/powerpoint/2010/main" val="102342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12</a:t>
            </a:fld>
            <a:endParaRPr lang="en-US"/>
          </a:p>
        </p:txBody>
      </p:sp>
    </p:spTree>
    <p:custDataLst>
      <p:tags r:id="rId1"/>
    </p:custDataLst>
    <p:extLst>
      <p:ext uri="{BB962C8B-B14F-4D97-AF65-F5344CB8AC3E}">
        <p14:creationId xmlns:p14="http://schemas.microsoft.com/office/powerpoint/2010/main" val="289719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13</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41125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14</a:t>
            </a:fld>
            <a:endParaRPr lang="en-US"/>
          </a:p>
        </p:txBody>
      </p:sp>
    </p:spTree>
    <p:custDataLst>
      <p:tags r:id="rId1"/>
    </p:custDataLst>
    <p:extLst>
      <p:ext uri="{BB962C8B-B14F-4D97-AF65-F5344CB8AC3E}">
        <p14:creationId xmlns:p14="http://schemas.microsoft.com/office/powerpoint/2010/main" val="183122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15</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292321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16</a:t>
            </a:fld>
            <a:endParaRPr lang="en-US"/>
          </a:p>
        </p:txBody>
      </p:sp>
    </p:spTree>
    <p:custDataLst>
      <p:tags r:id="rId1"/>
    </p:custDataLst>
    <p:extLst>
      <p:ext uri="{BB962C8B-B14F-4D97-AF65-F5344CB8AC3E}">
        <p14:creationId xmlns:p14="http://schemas.microsoft.com/office/powerpoint/2010/main" val="208861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10589218" cy="2462213"/>
          </a:xfrm>
          <a:prstGeom prst="rect">
            <a:avLst/>
          </a:prstGeom>
          <a:noFill/>
        </p:spPr>
        <p:txBody>
          <a:bodyPr wrap="square" lIns="91440" tIns="45720" rIns="91440" bIns="45720" anchor="t">
            <a:spAutoFit/>
          </a:bodyPr>
          <a:lstStyle/>
          <a:p>
            <a:pPr marL="14288"/>
            <a:r>
              <a:rPr lang="en-US" sz="11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1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IBT is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face-to-face training</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 which theory and practice are combined.</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an IBT Event has on average the following characteristics: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1 day (start in the morning, closing in the afternoon) or 2 days (from mid Day 1 to mid Day 2)</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40 to 60 pax/event split in groups of 10-15 participants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Modality</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Static (classroom) and Dynamic (Test Drive) workshops</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7 hours contents duration per Training day</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p>
          <a:p>
            <a:pPr marL="0" marR="0" lvl="0" indent="0" algn="l" defTabSz="914400" rtl="0" eaLnBrk="1" fontAlgn="auto" latinLnBrk="0" hangingPunct="1">
              <a:spcBef>
                <a:spcPts val="0"/>
              </a:spcBef>
              <a:buClrTx/>
              <a:buSzTx/>
              <a:buFontTx/>
              <a:buNone/>
              <a:tabLst/>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organized in Workshops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material developed will be presented as a Standard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Leader’s Guide containing Trainers and Participants material.</a:t>
            </a:r>
            <a:endParaRPr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practicability of the training and its material will be verified in a Dry Run with Stellantis Central Representatives, resulting in the final English master sign-off.</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endParaRPr kumimoji="0" lang="en-US" sz="1100" b="0" i="0" u="none" strike="noStrike" kern="10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Rectangle 4">
            <a:extLst>
              <a:ext uri="{FF2B5EF4-FFF2-40B4-BE49-F238E27FC236}">
                <a16:creationId xmlns:a16="http://schemas.microsoft.com/office/drawing/2014/main" id="{536F8EBC-133C-7A26-6D5B-530877DDBB81}"/>
              </a:ext>
            </a:extLst>
          </p:cNvPr>
          <p:cNvSpPr/>
          <p:nvPr/>
        </p:nvSpPr>
        <p:spPr>
          <a:xfrm>
            <a:off x="609944" y="4501382"/>
            <a:ext cx="108866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LEADER’S GUIDE:</a:t>
            </a:r>
          </a:p>
          <a:p>
            <a:pPr marL="285750" indent="-285750">
              <a:buFont typeface="Arial" panose="020B0604020202020204" pitchFamily="34" charset="0"/>
              <a:buChar char="•"/>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Trainers' manual based on the participants handout with the instructions on:</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Classroom/s setup organization &amp; requirements</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Contents delivery for each part and how to run the appropriate exercises of every Workshop</a:t>
            </a:r>
          </a:p>
        </p:txBody>
      </p:sp>
      <p:sp>
        <p:nvSpPr>
          <p:cNvPr id="7" name="Rectangle 6">
            <a:extLst>
              <a:ext uri="{FF2B5EF4-FFF2-40B4-BE49-F238E27FC236}">
                <a16:creationId xmlns:a16="http://schemas.microsoft.com/office/drawing/2014/main" id="{314595F3-FCC7-EC7B-37ED-A94B2D37E926}"/>
              </a:ext>
            </a:extLst>
          </p:cNvPr>
          <p:cNvSpPr/>
          <p:nvPr/>
        </p:nvSpPr>
        <p:spPr>
          <a:xfrm>
            <a:off x="653521" y="5517232"/>
            <a:ext cx="9998016" cy="7465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WS CONTENT:</a:t>
            </a:r>
          </a:p>
          <a:p>
            <a:pPr marL="285750" indent="-285750">
              <a:buFont typeface="Arial" panose="020B0604020202020204" pitchFamily="34" charset="0"/>
              <a:buChar char="•"/>
              <a:defRPr/>
            </a:pPr>
            <a:r>
              <a:rPr kumimoji="0" lang="en-US" sz="1100" b="0" i="0" u="none" strike="noStrike" kern="0" cap="none" spc="0" normalizeH="0" baseline="0" dirty="0" err="1">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Powerpoint</a:t>
            </a: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 presentation slides include: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PPT Storyboard press with learning objectives and key training points organized in chapters/sections</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Worksheets with exercises / role play to be conducted by participants in support of the learning objective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Teaching notes for the Trainer/s</a:t>
            </a:r>
          </a:p>
        </p:txBody>
      </p:sp>
      <p:sp>
        <p:nvSpPr>
          <p:cNvPr id="8" name="Rectangle 1">
            <a:extLst>
              <a:ext uri="{FF2B5EF4-FFF2-40B4-BE49-F238E27FC236}">
                <a16:creationId xmlns:a16="http://schemas.microsoft.com/office/drawing/2014/main" id="{1FDB96A0-86BA-AAD4-A95F-253FE3B141C4}"/>
              </a:ext>
            </a:extLst>
          </p:cNvPr>
          <p:cNvSpPr/>
          <p:nvPr/>
        </p:nvSpPr>
        <p:spPr>
          <a:xfrm>
            <a:off x="672791" y="3825048"/>
            <a:ext cx="9920752" cy="523220"/>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IBT COURSE OUTLINE</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a:t>
            </a:r>
            <a:r>
              <a:rPr kumimoji="0" lang="en-US" sz="1100" b="0" i="0" u="none" strike="noStrike" kern="1200" cap="none" spc="0" normalizeH="0" baseline="0" dirty="0" err="1">
                <a:ln>
                  <a:noFill/>
                </a:ln>
                <a:solidFill>
                  <a:schemeClr val="tx1"/>
                </a:solidFill>
                <a:effectLst/>
                <a:uLnTx/>
                <a:uFillTx/>
                <a:latin typeface="Montserrat" pitchFamily="2" charset="0"/>
                <a:cs typeface="Calibri" panose="020F0502020204030204" pitchFamily="34" charset="0"/>
              </a:rPr>
              <a:t>StoryBoard</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It can be in Excel or PPT: </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Outline of the course/s (Workshops) included in the IBT session. The outline must include sequence, timing and resources necessary to deliver the IBT session</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C310607B-15E2-80A5-7D53-C98E8E85894D}"/>
              </a:ext>
            </a:extLst>
          </p:cNvPr>
          <p:cNvSpPr>
            <a:spLocks noGrp="1"/>
          </p:cNvSpPr>
          <p:nvPr>
            <p:ph type="sldNum" sz="quarter" idx="4"/>
          </p:nvPr>
        </p:nvSpPr>
        <p:spPr/>
        <p:txBody>
          <a:bodyPr/>
          <a:lstStyle/>
          <a:p>
            <a:fld id="{3E92977B-B4C2-4A0D-A293-AFEDFB8002E3}" type="slidenum">
              <a:rPr lang="en-US" smtClean="0"/>
              <a:pPr/>
              <a:t>17</a:t>
            </a:fld>
            <a:endParaRPr lang="en-US" dirty="0"/>
          </a:p>
        </p:txBody>
      </p:sp>
    </p:spTree>
    <p:custDataLst>
      <p:tags r:id="rId1"/>
    </p:custDataLst>
    <p:extLst>
      <p:ext uri="{BB962C8B-B14F-4D97-AF65-F5344CB8AC3E}">
        <p14:creationId xmlns:p14="http://schemas.microsoft.com/office/powerpoint/2010/main" val="96961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5613608" cy="646331"/>
          </a:xfrm>
          <a:prstGeom prst="rect">
            <a:avLst/>
          </a:prstGeom>
          <a:noFill/>
        </p:spPr>
        <p:txBody>
          <a:bodyPr wrap="square" lIns="91440" tIns="45720" rIns="91440" bIns="45720" anchor="t">
            <a:spAutoFit/>
          </a:bodyPr>
          <a:lstStyle/>
          <a:p>
            <a:pPr marL="14288"/>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9" name="Rectangle 1">
            <a:extLst>
              <a:ext uri="{FF2B5EF4-FFF2-40B4-BE49-F238E27FC236}">
                <a16:creationId xmlns:a16="http://schemas.microsoft.com/office/drawing/2014/main" id="{4FBD9DA4-7BBF-DAAB-E29B-18197B77E18B}"/>
              </a:ext>
            </a:extLst>
          </p:cNvPr>
          <p:cNvSpPr/>
          <p:nvPr/>
        </p:nvSpPr>
        <p:spPr>
          <a:xfrm>
            <a:off x="621276" y="1743468"/>
            <a:ext cx="10335325" cy="81105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PARTICIPANT HANDOUT</a:t>
            </a:r>
            <a:r>
              <a:rPr kumimoji="0" lang="fr-FR" sz="1200" b="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Course workbook, fully scripted to support the learning objectives and key Training points with text, graphics, questions, necessary for the course completion</a:t>
            </a:r>
          </a:p>
        </p:txBody>
      </p:sp>
      <p:sp>
        <p:nvSpPr>
          <p:cNvPr id="10" name="Rectangle 4">
            <a:extLst>
              <a:ext uri="{FF2B5EF4-FFF2-40B4-BE49-F238E27FC236}">
                <a16:creationId xmlns:a16="http://schemas.microsoft.com/office/drawing/2014/main" id="{4DB9B5CB-8FA8-1FC5-DABC-4AE836937534}"/>
              </a:ext>
            </a:extLst>
          </p:cNvPr>
          <p:cNvSpPr/>
          <p:nvPr/>
        </p:nvSpPr>
        <p:spPr>
          <a:xfrm>
            <a:off x="617506" y="2532453"/>
            <a:ext cx="9925798" cy="182958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DYNAMIC WORKSHOP (TEST DRIVE): </a:t>
            </a:r>
          </a:p>
          <a:p>
            <a:pPr marL="266700" marR="0" lvl="0" indent="-260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ontserrat" pitchFamily="2" charset="0"/>
                <a:cs typeface="Calibri" panose="020F0502020204030204" pitchFamily="34" charset="0"/>
              </a:rPr>
              <a:t>Powerpoint</a:t>
            </a:r>
            <a:r>
              <a:rPr lang="en-US" sz="1200" dirty="0">
                <a:solidFill>
                  <a:schemeClr val="tx1"/>
                </a:solidFill>
                <a:latin typeface="Montserrat" pitchFamily="2" charset="0"/>
                <a:cs typeface="Calibri" panose="020F0502020204030204" pitchFamily="34" charset="0"/>
              </a:rPr>
              <a:t> Presentation slides including the following info:</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Test Drive set-up</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to include</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static analysis comparison</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Organization (Duration, N° pax, Vehicles types and n°, groups rotation,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Roads and test drive conditions (city, highway,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Other experiential activities during the TD (ex… Live Demo recharging)</a:t>
            </a:r>
          </a:p>
          <a:p>
            <a:pPr marL="1200150" marR="0" lvl="2"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4FB3E735-5BB2-CBAD-3D3E-4ED31674E216}"/>
              </a:ext>
            </a:extLst>
          </p:cNvPr>
          <p:cNvSpPr/>
          <p:nvPr/>
        </p:nvSpPr>
        <p:spPr>
          <a:xfrm>
            <a:off x="606199" y="4149080"/>
            <a:ext cx="94633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82DA8798-8C29-F342-613B-17E72B34E65A}"/>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99939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fr-FR" sz="1200" b="1" kern="0" cap="all" dirty="0">
                <a:solidFill>
                  <a:schemeClr val="tx1"/>
                </a:solidFill>
                <a:latin typeface="Montserrat" pitchFamily="2" charset="0"/>
                <a:cs typeface="Calibri" panose="020F0502020204030204" pitchFamily="34" charset="0"/>
              </a:rPr>
              <a:t>VCT VIRTUAL CLASS TRAINING </a:t>
            </a:r>
            <a:r>
              <a:rPr lang="en-US" sz="1200" b="1" kern="0" cap="all" dirty="0">
                <a:solidFill>
                  <a:schemeClr val="tx1"/>
                </a:solidFill>
                <a:latin typeface="Montserrat" pitchFamily="2" charset="0"/>
                <a:cs typeface="Calibri" panose="020F0502020204030204" pitchFamily="34" charset="0"/>
              </a:rPr>
              <a:t>(VCT)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r>
              <a:rPr lang="en-US" dirty="0">
                <a:latin typeface="Montserrat" panose="02000505000000020004" pitchFamily="2" charset="0"/>
                <a:ea typeface="Calibri" panose="020F0502020204030204" pitchFamily="34" charset="0"/>
                <a:cs typeface="Calibri" panose="020F0502020204030204" pitchFamily="34" charset="0"/>
              </a:rPr>
              <a:t>We thank you for the technical approval </a:t>
            </a:r>
            <a:r>
              <a:rPr lang="en-GB" dirty="0">
                <a:latin typeface="Montserrat" panose="02000505000000020004" pitchFamily="2" charset="0"/>
                <a:ea typeface="Calibri" panose="020F0502020204030204" pitchFamily="34" charset="0"/>
                <a:cs typeface="Calibri" panose="020F0502020204030204" pitchFamily="34" charset="0"/>
              </a:rPr>
              <a:t>by our Technical Dept and we send you our final best offer </a:t>
            </a:r>
            <a:r>
              <a:rPr lang="en-US" dirty="0">
                <a:latin typeface="Montserrat" panose="02000505000000020004" pitchFamily="2" charset="0"/>
                <a:ea typeface="Calibri" panose="020F0502020204030204" pitchFamily="34" charset="0"/>
                <a:cs typeface="Calibri" panose="020F0502020204030204" pitchFamily="34" charset="0"/>
              </a:rPr>
              <a:t>for the Product Training Tender</a:t>
            </a:r>
            <a:r>
              <a:rPr lang="en-GB" dirty="0">
                <a:latin typeface="Montserrat" panose="02000505000000020004" pitchFamily="2" charset="0"/>
                <a:ea typeface="Calibri" panose="020F0502020204030204" pitchFamily="34" charset="0"/>
                <a:cs typeface="Calibri" panose="020F0502020204030204" pitchFamily="34" charset="0"/>
              </a:rPr>
              <a:t>.</a:t>
            </a:r>
          </a:p>
          <a:p>
            <a:pPr lvl="0">
              <a:lnSpc>
                <a:spcPct val="115000"/>
              </a:lnSpc>
              <a:buClr>
                <a:schemeClr val="dk1"/>
              </a:buClr>
              <a:buSzPts val="1100"/>
            </a:pPr>
            <a:endParaRPr lang="en-US"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offers a </a:t>
            </a:r>
            <a:r>
              <a:rPr lang="en-US" sz="2000" b="1" dirty="0">
                <a:solidFill>
                  <a:srgbClr val="F00980"/>
                </a:solidFill>
                <a:latin typeface="Montserrat" panose="02000505000000020004" pitchFamily="2" charset="0"/>
              </a:rPr>
              <a:t>KOINÈ SERVICE department in TURIN </a:t>
            </a:r>
            <a:r>
              <a:rPr lang="en-US" dirty="0">
                <a:latin typeface="Montserrat" panose="02000505000000020004" pitchFamily="2" charset="0"/>
                <a:ea typeface="Calibri" panose="020F0502020204030204" pitchFamily="34" charset="0"/>
                <a:cs typeface="Calibri" panose="020F0502020204030204" pitchFamily="34" charset="0"/>
              </a:rPr>
              <a:t>to meet Stellantis needs related to central management and development of all Sales Retailer product Training deliverables for the </a:t>
            </a:r>
            <a:r>
              <a:rPr lang="en-US" sz="2000" b="1" dirty="0">
                <a:solidFill>
                  <a:srgbClr val="F00980"/>
                </a:solidFill>
                <a:latin typeface="Montserrat" panose="02000505000000020004" pitchFamily="2" charset="0"/>
              </a:rPr>
              <a:t>FCA brands </a:t>
            </a:r>
            <a:r>
              <a:rPr lang="en-US" b="1" dirty="0">
                <a:latin typeface="Montserrat" panose="02000505000000020004" pitchFamily="2" charset="0"/>
                <a:ea typeface="Calibri" panose="020F0502020204030204" pitchFamily="34" charset="0"/>
                <a:cs typeface="Calibri" panose="020F0502020204030204" pitchFamily="34" charset="0"/>
              </a:rPr>
              <a:t>(Fiat - Abarth - Jeep (outside of NA) - Lancia - Alfa-Romeo - Fiat Professional).</a:t>
            </a:r>
          </a:p>
          <a:p>
            <a:pPr>
              <a:lnSpc>
                <a:spcPct val="115000"/>
              </a:lnSpc>
              <a:buClr>
                <a:schemeClr val="dk1"/>
              </a:buClr>
              <a:buSzPts val="1100"/>
            </a:pPr>
            <a:endParaRPr lang="fr-FR"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r>
              <a:rPr lang="fr-FR" sz="1600" b="1" dirty="0">
                <a:latin typeface="Montserrat" panose="02000505000000020004" pitchFamily="2" charset="0"/>
                <a:ea typeface="Calibri" panose="020F0502020204030204" pitchFamily="34" charset="0"/>
                <a:cs typeface="Calibri" panose="020F0502020204030204" pitchFamily="34" charset="0"/>
              </a:rPr>
              <a:t>This </a:t>
            </a:r>
            <a:r>
              <a:rPr lang="fr-FR" sz="1600" b="1" dirty="0" err="1">
                <a:latin typeface="Montserrat" panose="02000505000000020004" pitchFamily="2" charset="0"/>
                <a:ea typeface="Calibri" panose="020F0502020204030204" pitchFamily="34" charset="0"/>
                <a:cs typeface="Calibri" panose="020F0502020204030204" pitchFamily="34" charset="0"/>
              </a:rPr>
              <a:t>offer</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is</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intended</a:t>
            </a:r>
            <a:r>
              <a:rPr lang="fr-FR" sz="1600"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sz="1600" b="1" dirty="0" err="1">
                <a:latin typeface="Montserrat" panose="02000505000000020004" pitchFamily="2" charset="0"/>
                <a:ea typeface="Calibri" panose="020F0502020204030204" pitchFamily="34" charset="0"/>
                <a:cs typeface="Calibri" panose="020F0502020204030204" pitchFamily="34" charset="0"/>
              </a:rPr>
              <a:t>development</a:t>
            </a:r>
            <a:r>
              <a:rPr lang="fr-FR" sz="1600" b="1" dirty="0">
                <a:latin typeface="Montserrat" panose="02000505000000020004" pitchFamily="2" charset="0"/>
                <a:ea typeface="Calibri" panose="020F0502020204030204" pitchFamily="34" charset="0"/>
                <a:cs typeface="Calibri" panose="020F0502020204030204" pitchFamily="34" charset="0"/>
              </a:rPr>
              <a:t> of </a:t>
            </a:r>
            <a:r>
              <a:rPr lang="fr-FR" sz="2000" b="1" dirty="0">
                <a:solidFill>
                  <a:srgbClr val="F00980"/>
                </a:solidFill>
                <a:latin typeface="Montserrat" panose="02000505000000020004" pitchFamily="2" charset="0"/>
              </a:rPr>
              <a:t>EX-F + 50% of the volume </a:t>
            </a:r>
            <a:r>
              <a:rPr lang="fr-FR" sz="2000" b="1" dirty="0" err="1">
                <a:solidFill>
                  <a:srgbClr val="F00980"/>
                </a:solidFill>
                <a:latin typeface="Montserrat" panose="02000505000000020004" pitchFamily="2" charset="0"/>
              </a:rPr>
              <a:t>planned</a:t>
            </a:r>
            <a:r>
              <a:rPr lang="fr-FR" sz="2000" b="1" dirty="0">
                <a:solidFill>
                  <a:srgbClr val="F00980"/>
                </a:solidFill>
                <a:latin typeface="Montserrat" panose="02000505000000020004" pitchFamily="2" charset="0"/>
              </a:rPr>
              <a:t> for transversal training</a:t>
            </a:r>
            <a:r>
              <a:rPr lang="en-US" sz="1600" b="1" dirty="0">
                <a:latin typeface="Montserrat" panose="02000505000000020004" pitchFamily="2" charset="0"/>
                <a:ea typeface="Calibri" panose="020F0502020204030204" pitchFamily="34" charset="0"/>
                <a:cs typeface="Calibri" panose="020F0502020204030204" pitchFamily="34" charset="0"/>
              </a:rPr>
              <a:t>.</a:t>
            </a:r>
          </a:p>
          <a:p>
            <a:pPr>
              <a:lnSpc>
                <a:spcPct val="115000"/>
              </a:lnSpc>
              <a:buClr>
                <a:schemeClr val="dk1"/>
              </a:buClr>
              <a:buSzPts val="1100"/>
            </a:pPr>
            <a:endParaRPr lang="en-US" sz="1600"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600"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b="1"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504867" y="1373326"/>
            <a:ext cx="6100996" cy="461665"/>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F00480"/>
                </a:solidFill>
                <a:latin typeface="Montserrat" pitchFamily="2" charset="0"/>
              </a:defRPr>
            </a:lvl1pPr>
          </a:lstStyle>
          <a:p>
            <a:r>
              <a:rPr lang="fr-FR"/>
              <a:t>Development</a:t>
            </a:r>
            <a:endParaRPr lang="fr-FR" dirty="0"/>
          </a:p>
          <a:p>
            <a:endParaRPr lang="it-IT" dirty="0"/>
          </a:p>
        </p:txBody>
      </p:sp>
      <p:sp>
        <p:nvSpPr>
          <p:cNvPr id="6" name="ZoneTexte 9">
            <a:extLst>
              <a:ext uri="{FF2B5EF4-FFF2-40B4-BE49-F238E27FC236}">
                <a16:creationId xmlns:a16="http://schemas.microsoft.com/office/drawing/2014/main" id="{72F0FF6B-9428-AFBA-E197-98A30173EAD9}"/>
              </a:ext>
            </a:extLst>
          </p:cNvPr>
          <p:cNvSpPr txBox="1"/>
          <p:nvPr/>
        </p:nvSpPr>
        <p:spPr>
          <a:xfrm>
            <a:off x="455885" y="2066267"/>
            <a:ext cx="110514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(WBT) is an internet-based distance learning training module well known in the training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We identify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3 different levels possible </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which should be detailed in the pricing grid.</a:t>
            </a:r>
          </a:p>
        </p:txBody>
      </p:sp>
      <p:sp>
        <p:nvSpPr>
          <p:cNvPr id="7" name="ZoneTexte 8">
            <a:extLst>
              <a:ext uri="{FF2B5EF4-FFF2-40B4-BE49-F238E27FC236}">
                <a16:creationId xmlns:a16="http://schemas.microsoft.com/office/drawing/2014/main" id="{ED095513-B48D-2E6A-9A76-623BE60F50D7}"/>
              </a:ext>
            </a:extLst>
          </p:cNvPr>
          <p:cNvSpPr txBox="1"/>
          <p:nvPr/>
        </p:nvSpPr>
        <p:spPr>
          <a:xfrm>
            <a:off x="456825" y="4606817"/>
            <a:ext cx="11278349" cy="646331"/>
          </a:xfrm>
          <a:prstGeom prst="rect">
            <a:avLst/>
          </a:prstGeom>
          <a:noFill/>
          <a:ln>
            <a:noFill/>
          </a:ln>
        </p:spPr>
        <p:txBody>
          <a:bodyPr wrap="square">
            <a:spAutoFit/>
          </a:bodyPr>
          <a:lstStyle/>
          <a:p>
            <a:r>
              <a:rPr lang="en-US" sz="1200" b="1" dirty="0">
                <a:solidFill>
                  <a:schemeClr val="tx1"/>
                </a:solidFill>
                <a:latin typeface="Montserrat" pitchFamily="2" charset="0"/>
                <a:cs typeface="Calibri" panose="020F0502020204030204" pitchFamily="34" charset="0"/>
              </a:rPr>
              <a:t>3 - DLM of Interactivity Level 3 (DLM L3) </a:t>
            </a:r>
          </a:p>
          <a:p>
            <a:r>
              <a:rPr lang="en-US" sz="1200" dirty="0">
                <a:solidFill>
                  <a:schemeClr val="tx1"/>
                </a:solidFill>
                <a:latin typeface="Montserrat" pitchFamily="2" charset="0"/>
                <a:cs typeface="Calibri" panose="020F0502020204030204" pitchFamily="34" charset="0"/>
              </a:rPr>
              <a:t>Level 3 Interactivity is based on Level 2 with a </a:t>
            </a:r>
            <a:r>
              <a:rPr lang="en-US" sz="1200" b="1" dirty="0">
                <a:solidFill>
                  <a:schemeClr val="tx1"/>
                </a:solidFill>
                <a:latin typeface="Montserrat" pitchFamily="2" charset="0"/>
                <a:cs typeface="Calibri" panose="020F0502020204030204" pitchFamily="34" charset="0"/>
              </a:rPr>
              <a:t>higher degree of complexity </a:t>
            </a:r>
            <a:r>
              <a:rPr lang="en-US" sz="1200" dirty="0">
                <a:solidFill>
                  <a:schemeClr val="tx1"/>
                </a:solidFill>
                <a:latin typeface="Montserrat" pitchFamily="2" charset="0"/>
                <a:cs typeface="Calibri" panose="020F0502020204030204" pitchFamily="34" charset="0"/>
              </a:rPr>
              <a:t>built into the interaction up to </a:t>
            </a:r>
            <a:r>
              <a:rPr lang="en-US" sz="1200" b="1" dirty="0">
                <a:solidFill>
                  <a:schemeClr val="tx1"/>
                </a:solidFill>
                <a:latin typeface="Montserrat" pitchFamily="2" charset="0"/>
                <a:cs typeface="Calibri" panose="020F0502020204030204" pitchFamily="34" charset="0"/>
              </a:rPr>
              <a:t>complex simulations </a:t>
            </a:r>
            <a:r>
              <a:rPr lang="en-US" sz="1200" dirty="0">
                <a:solidFill>
                  <a:schemeClr val="tx1"/>
                </a:solidFill>
                <a:latin typeface="Montserrat" pitchFamily="2" charset="0"/>
                <a:cs typeface="Calibri" panose="020F0502020204030204" pitchFamily="34" charset="0"/>
              </a:rPr>
              <a:t>(e.g. GME Tech2 WBT). </a:t>
            </a:r>
          </a:p>
        </p:txBody>
      </p:sp>
      <p:sp>
        <p:nvSpPr>
          <p:cNvPr id="8" name="Rectangle 11">
            <a:extLst>
              <a:ext uri="{FF2B5EF4-FFF2-40B4-BE49-F238E27FC236}">
                <a16:creationId xmlns:a16="http://schemas.microsoft.com/office/drawing/2014/main" id="{66052610-8C47-C49B-B882-8BBB551EC43D}"/>
              </a:ext>
            </a:extLst>
          </p:cNvPr>
          <p:cNvSpPr/>
          <p:nvPr/>
        </p:nvSpPr>
        <p:spPr>
          <a:xfrm>
            <a:off x="481459" y="2480166"/>
            <a:ext cx="11279173" cy="9919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1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1 (DLM 1)</a:t>
            </a:r>
          </a:p>
          <a:p>
            <a:r>
              <a:rPr lang="en-US" sz="1200" dirty="0">
                <a:solidFill>
                  <a:schemeClr val="tx1"/>
                </a:solidFill>
                <a:latin typeface="Montserrat" pitchFamily="2" charset="0"/>
                <a:cs typeface="Calibri" panose="020F0502020204030204" pitchFamily="34" charset="0"/>
              </a:rPr>
              <a:t>The learner </a:t>
            </a:r>
            <a:r>
              <a:rPr lang="en-US" sz="1200" b="1" dirty="0">
                <a:solidFill>
                  <a:schemeClr val="tx1"/>
                </a:solidFill>
                <a:latin typeface="Montserrat" pitchFamily="2" charset="0"/>
                <a:cs typeface="Calibri" panose="020F0502020204030204" pitchFamily="34" charset="0"/>
              </a:rPr>
              <a:t>is passively observing </a:t>
            </a:r>
            <a:r>
              <a:rPr lang="en-US" sz="1200" dirty="0">
                <a:solidFill>
                  <a:schemeClr val="tx1"/>
                </a:solidFill>
                <a:latin typeface="Montserrat" pitchFamily="2" charset="0"/>
                <a:cs typeface="Calibri" panose="020F0502020204030204" pitchFamily="34" charset="0"/>
              </a:rPr>
              <a:t>a demonstration with no impact on the order or level of information delivered. Next and Back buttons are used. If animation or video is produced, it is simply started and passively watched by the learner, with no options other than start and stop. </a:t>
            </a:r>
          </a:p>
        </p:txBody>
      </p:sp>
      <p:sp>
        <p:nvSpPr>
          <p:cNvPr id="9" name="Rectangle 12">
            <a:extLst>
              <a:ext uri="{FF2B5EF4-FFF2-40B4-BE49-F238E27FC236}">
                <a16:creationId xmlns:a16="http://schemas.microsoft.com/office/drawing/2014/main" id="{168B39F6-8204-B004-D928-E1DDB953F68D}"/>
              </a:ext>
            </a:extLst>
          </p:cNvPr>
          <p:cNvSpPr/>
          <p:nvPr/>
        </p:nvSpPr>
        <p:spPr>
          <a:xfrm>
            <a:off x="456002" y="3208462"/>
            <a:ext cx="11279172" cy="152169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ontserrat" pitchFamily="2" charset="0"/>
                <a:cs typeface="Calibri" panose="020F0502020204030204" pitchFamily="34" charset="0"/>
              </a:rPr>
              <a:t>2</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2 (DLM 2)</a:t>
            </a:r>
          </a:p>
          <a:p>
            <a:r>
              <a:rPr lang="en-US" sz="1200" dirty="0">
                <a:solidFill>
                  <a:schemeClr val="tx1"/>
                </a:solidFill>
                <a:latin typeface="Montserrat" pitchFamily="2" charset="0"/>
                <a:cs typeface="Calibri" panose="020F0502020204030204" pitchFamily="34" charset="0"/>
              </a:rPr>
              <a:t>Level 2 Interactivity may include </a:t>
            </a:r>
            <a:r>
              <a:rPr lang="en-US" sz="1200" b="1" dirty="0">
                <a:solidFill>
                  <a:schemeClr val="tx1"/>
                </a:solidFill>
                <a:latin typeface="Montserrat" pitchFamily="2" charset="0"/>
                <a:cs typeface="Calibri" panose="020F0502020204030204" pitchFamily="34" charset="0"/>
              </a:rPr>
              <a:t>text, descriptions and instructions</a:t>
            </a:r>
            <a:r>
              <a:rPr lang="en-US" sz="1200" dirty="0">
                <a:solidFill>
                  <a:schemeClr val="tx1"/>
                </a:solidFill>
                <a:latin typeface="Montserrat" pitchFamily="2" charset="0"/>
                <a:cs typeface="Calibri" panose="020F0502020204030204" pitchFamily="34" charset="0"/>
              </a:rPr>
              <a:t>. As the learner </a:t>
            </a:r>
            <a:r>
              <a:rPr lang="en-US" sz="1200" b="1" dirty="0">
                <a:solidFill>
                  <a:schemeClr val="tx1"/>
                </a:solidFill>
                <a:latin typeface="Montserrat" pitchFamily="2" charset="0"/>
                <a:cs typeface="Calibri" panose="020F0502020204030204" pitchFamily="34" charset="0"/>
              </a:rPr>
              <a:t>performs the actions required </a:t>
            </a:r>
            <a:r>
              <a:rPr lang="en-US" sz="1200" dirty="0">
                <a:solidFill>
                  <a:schemeClr val="tx1"/>
                </a:solidFill>
                <a:latin typeface="Montserrat" pitchFamily="2" charset="0"/>
                <a:cs typeface="Calibri" panose="020F0502020204030204" pitchFamily="34" charset="0"/>
              </a:rPr>
              <a:t>by the course activities, their </a:t>
            </a:r>
            <a:r>
              <a:rPr lang="en-US" sz="1200" b="1" dirty="0">
                <a:solidFill>
                  <a:schemeClr val="tx1"/>
                </a:solidFill>
                <a:latin typeface="Montserrat" pitchFamily="2" charset="0"/>
                <a:cs typeface="Calibri" panose="020F0502020204030204" pitchFamily="34" charset="0"/>
              </a:rPr>
              <a:t>actions are under closer guidance or control </a:t>
            </a:r>
            <a:r>
              <a:rPr lang="en-US" sz="1200" dirty="0">
                <a:solidFill>
                  <a:schemeClr val="tx1"/>
                </a:solidFill>
                <a:latin typeface="Montserrat" pitchFamily="2" charset="0"/>
                <a:cs typeface="Calibri" panose="020F0502020204030204" pitchFamily="34" charset="0"/>
              </a:rPr>
              <a:t>by the course than in a Level 1 Interaction. This is called </a:t>
            </a:r>
            <a:r>
              <a:rPr lang="en-US" sz="1200" b="1" dirty="0">
                <a:solidFill>
                  <a:schemeClr val="tx1"/>
                </a:solidFill>
                <a:latin typeface="Montserrat" pitchFamily="2" charset="0"/>
                <a:cs typeface="Calibri" panose="020F0502020204030204" pitchFamily="34" charset="0"/>
              </a:rPr>
              <a:t>Computer Managed Instruction</a:t>
            </a:r>
            <a:r>
              <a:rPr lang="en-US" sz="1200" dirty="0">
                <a:solidFill>
                  <a:schemeClr val="tx1"/>
                </a:solidFill>
                <a:latin typeface="Montserrat" pitchFamily="2" charset="0"/>
                <a:cs typeface="Calibri" panose="020F0502020204030204" pitchFamily="34" charset="0"/>
              </a:rPr>
              <a:t> (CMI). CMI allows the course programmer to create different paths for learners, based on individual performance. </a:t>
            </a:r>
          </a:p>
          <a:p>
            <a:pPr>
              <a:spcBef>
                <a:spcPts val="300"/>
              </a:spcBef>
            </a:pPr>
            <a:r>
              <a:rPr lang="en-US" sz="1200" dirty="0">
                <a:solidFill>
                  <a:schemeClr val="tx1"/>
                </a:solidFill>
                <a:latin typeface="Montserrat" pitchFamily="2" charset="0"/>
                <a:cs typeface="Calibri" panose="020F0502020204030204" pitchFamily="34" charset="0"/>
              </a:rPr>
              <a:t>Note: Due to this didactical methodology the duration and the number of screens experienced by a particular participant may differ from the actual total number of screens and the total duration of the DLM. </a:t>
            </a:r>
          </a:p>
        </p:txBody>
      </p:sp>
      <p:sp>
        <p:nvSpPr>
          <p:cNvPr id="10" name="ZoneTexte 1">
            <a:extLst>
              <a:ext uri="{FF2B5EF4-FFF2-40B4-BE49-F238E27FC236}">
                <a16:creationId xmlns:a16="http://schemas.microsoft.com/office/drawing/2014/main" id="{CAB3CAAE-2FA8-B286-007F-E4A4BAE9195D}"/>
              </a:ext>
            </a:extLst>
          </p:cNvPr>
          <p:cNvSpPr txBox="1"/>
          <p:nvPr/>
        </p:nvSpPr>
        <p:spPr>
          <a:xfrm>
            <a:off x="456825" y="5271591"/>
            <a:ext cx="11051481" cy="461665"/>
          </a:xfrm>
          <a:prstGeom prst="rect">
            <a:avLst/>
          </a:prstGeom>
          <a:noFill/>
          <a:ln>
            <a:noFill/>
          </a:ln>
        </p:spPr>
        <p:txBody>
          <a:bodyPr wrap="square">
            <a:spAutoFit/>
          </a:bodyPr>
          <a:lstStyle/>
          <a:p>
            <a:r>
              <a:rPr lang="en-US" sz="1200">
                <a:solidFill>
                  <a:schemeClr val="tx1"/>
                </a:solidFill>
                <a:latin typeface="Montserrat" pitchFamily="2" charset="0"/>
                <a:cs typeface="Calibri" panose="020F0502020204030204" pitchFamily="34" charset="0"/>
              </a:rPr>
              <a:t>The final English master version sign-off is a key part of the WBT quality control process before the WBT materials are exposed to the participants. The Sign-off session is a developer lead story board and lesson by lesson review of the English master version. </a:t>
            </a: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714394"/>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Google Shape;96;p18">
            <a:extLst>
              <a:ext uri="{FF2B5EF4-FFF2-40B4-BE49-F238E27FC236}">
                <a16:creationId xmlns:a16="http://schemas.microsoft.com/office/drawing/2014/main" id="{EF1A79D1-E016-20BE-66A6-80A394B0DCF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2152B54F-0F1C-9632-852E-1CB89E662775}"/>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368F4CF4-E379-481D-22A4-0EBDD289E0C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2" name="Gruppo 11">
              <a:extLst>
                <a:ext uri="{FF2B5EF4-FFF2-40B4-BE49-F238E27FC236}">
                  <a16:creationId xmlns:a16="http://schemas.microsoft.com/office/drawing/2014/main" id="{FA92708D-8C7F-0C6A-7E5C-AAF913D6B157}"/>
                </a:ext>
              </a:extLst>
            </p:cNvPr>
            <p:cNvGrpSpPr/>
            <p:nvPr/>
          </p:nvGrpSpPr>
          <p:grpSpPr>
            <a:xfrm>
              <a:off x="1176336" y="226533"/>
              <a:ext cx="233242" cy="233047"/>
              <a:chOff x="2349500" y="-200024"/>
              <a:chExt cx="8019956" cy="8013258"/>
            </a:xfrm>
            <a:solidFill>
              <a:schemeClr val="bg1"/>
            </a:solidFill>
          </p:grpSpPr>
          <p:sp>
            <p:nvSpPr>
              <p:cNvPr id="13" name="Rombo 12">
                <a:extLst>
                  <a:ext uri="{FF2B5EF4-FFF2-40B4-BE49-F238E27FC236}">
                    <a16:creationId xmlns:a16="http://schemas.microsoft.com/office/drawing/2014/main" id="{2FE31AAB-C725-AB59-8621-3B19D8A5731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forma 13">
                <a:extLst>
                  <a:ext uri="{FF2B5EF4-FFF2-40B4-BE49-F238E27FC236}">
                    <a16:creationId xmlns:a16="http://schemas.microsoft.com/office/drawing/2014/main" id="{8A03F218-7AAB-41DC-6C44-0A5A50DD914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50F137E-B5C0-1490-7210-7A74EF7408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6" name="Rettangolo 15">
            <a:extLst>
              <a:ext uri="{FF2B5EF4-FFF2-40B4-BE49-F238E27FC236}">
                <a16:creationId xmlns:a16="http://schemas.microsoft.com/office/drawing/2014/main" id="{91FAEDCB-0E5E-F130-91AC-9A47564F365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7" name="Segnaposto numero diapositiva 16">
            <a:extLst>
              <a:ext uri="{FF2B5EF4-FFF2-40B4-BE49-F238E27FC236}">
                <a16:creationId xmlns:a16="http://schemas.microsoft.com/office/drawing/2014/main" id="{FA70393A-3F4C-5627-1707-CD9A6DA3BAFB}"/>
              </a:ext>
            </a:extLst>
          </p:cNvPr>
          <p:cNvSpPr>
            <a:spLocks noGrp="1"/>
          </p:cNvSpPr>
          <p:nvPr>
            <p:ph type="sldNum" sz="quarter" idx="4"/>
          </p:nvPr>
        </p:nvSpPr>
        <p:spPr/>
        <p:txBody>
          <a:bodyPr/>
          <a:lstStyle/>
          <a:p>
            <a:fld id="{3E92977B-B4C2-4A0D-A293-AFEDFB8002E3}" type="slidenum">
              <a:rPr lang="en-US" smtClean="0"/>
              <a:pPr/>
              <a:t>20</a:t>
            </a:fld>
            <a:endParaRPr lang="en-US"/>
          </a:p>
        </p:txBody>
      </p:sp>
    </p:spTree>
    <p:custDataLst>
      <p:tags r:id="rId1"/>
    </p:custDataLst>
    <p:extLst>
      <p:ext uri="{BB962C8B-B14F-4D97-AF65-F5344CB8AC3E}">
        <p14:creationId xmlns:p14="http://schemas.microsoft.com/office/powerpoint/2010/main" val="110349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542398"/>
            <a:ext cx="6511896" cy="292259"/>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Rectangle 1">
            <a:extLst>
              <a:ext uri="{FF2B5EF4-FFF2-40B4-BE49-F238E27FC236}">
                <a16:creationId xmlns:a16="http://schemas.microsoft.com/office/drawing/2014/main" id="{6F4E6C96-C381-46F1-4B29-D37A97D64CB8}"/>
              </a:ext>
            </a:extLst>
          </p:cNvPr>
          <p:cNvSpPr/>
          <p:nvPr/>
        </p:nvSpPr>
        <p:spPr>
          <a:xfrm>
            <a:off x="643271" y="2348880"/>
            <a:ext cx="11052304" cy="107087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1</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SYNOPSIS</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Storyboard. It will be in Excel or PPT: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High level description of each module objectives- including the level of WBT (DLM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Description of the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Estimated target Timing of the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For that module, list of animation 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5" name="Rectangle 4">
            <a:extLst>
              <a:ext uri="{FF2B5EF4-FFF2-40B4-BE49-F238E27FC236}">
                <a16:creationId xmlns:a16="http://schemas.microsoft.com/office/drawing/2014/main" id="{71B54570-7AB4-6D81-3C52-4FB1182E96A9}"/>
              </a:ext>
            </a:extLst>
          </p:cNvPr>
          <p:cNvSpPr/>
          <p:nvPr/>
        </p:nvSpPr>
        <p:spPr>
          <a:xfrm>
            <a:off x="623392" y="3572538"/>
            <a:ext cx="11052304" cy="1893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2</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STORYBOARD</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Ppt only: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The Storyboard respects the Brand Layout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Structure of Storyboard description: Intro (context and navigation input)/learning objectives/Content/Assessment(QUIZ)/Conclusion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Build the detailed content of the WBT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Insert principle of animation including content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Core slides and the one to be localized are precise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Confirmed Timing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Quality check of the English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2" name="Rectangle 5">
            <a:extLst>
              <a:ext uri="{FF2B5EF4-FFF2-40B4-BE49-F238E27FC236}">
                <a16:creationId xmlns:a16="http://schemas.microsoft.com/office/drawing/2014/main" id="{3D7B9D80-1187-7741-BF69-EA5CA01D8973}"/>
              </a:ext>
            </a:extLst>
          </p:cNvPr>
          <p:cNvSpPr/>
          <p:nvPr/>
        </p:nvSpPr>
        <p:spPr>
          <a:xfrm>
            <a:off x="643271" y="5487675"/>
            <a:ext cx="11052304" cy="98090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3</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ARTICULATE</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Starting with a « 0 » version strictly based on Storyboard.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Final version integrates all modification required by Stakeholders and definitive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 available one week before Mail out to the countries</a:t>
            </a:r>
          </a:p>
        </p:txBody>
      </p:sp>
      <p:sp>
        <p:nvSpPr>
          <p:cNvPr id="13" name="ZoneTexte 6">
            <a:extLst>
              <a:ext uri="{FF2B5EF4-FFF2-40B4-BE49-F238E27FC236}">
                <a16:creationId xmlns:a16="http://schemas.microsoft.com/office/drawing/2014/main" id="{9554BC3B-D04C-93FB-CBB2-281EA8436A8E}"/>
              </a:ext>
            </a:extLst>
          </p:cNvPr>
          <p:cNvSpPr txBox="1"/>
          <p:nvPr/>
        </p:nvSpPr>
        <p:spPr>
          <a:xfrm>
            <a:off x="617913" y="1834657"/>
            <a:ext cx="10956173"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is composed by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three deliverables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once the Designed Document has been shared :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Synopsis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Storyboard</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and an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Articulate</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version.</a:t>
            </a:r>
            <a:endPar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endParaRPr>
          </a:p>
        </p:txBody>
      </p:sp>
      <p:sp>
        <p:nvSpPr>
          <p:cNvPr id="6" name="Google Shape;96;p18">
            <a:extLst>
              <a:ext uri="{FF2B5EF4-FFF2-40B4-BE49-F238E27FC236}">
                <a16:creationId xmlns:a16="http://schemas.microsoft.com/office/drawing/2014/main" id="{9552F4EC-702D-058B-76DD-FDCAB509AB2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9EC80D97-E5CC-4742-B5DA-1D85F786D8D9}"/>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00FB3CB2-88BB-8A1B-C714-359895DAF1F6}"/>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1EA031E3-5ACA-10B3-E2A9-49FA7F9322B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1CF3CCC4-D7EE-5C01-B63C-0A7DFF3218B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969C745-5E72-6EA6-491B-C98198186F5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EEA8D92-8D54-BA97-ABAD-CD183C0BAB3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C26FD857-3894-D4C4-3275-0F1B9B4DE2D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109357B7-7793-ADA3-6082-73587ABF43A5}"/>
              </a:ext>
            </a:extLst>
          </p:cNvPr>
          <p:cNvSpPr>
            <a:spLocks noGrp="1"/>
          </p:cNvSpPr>
          <p:nvPr>
            <p:ph type="sldNum" sz="quarter" idx="4"/>
          </p:nvPr>
        </p:nvSpPr>
        <p:spPr/>
        <p:txBody>
          <a:bodyPr/>
          <a:lstStyle/>
          <a:p>
            <a:fld id="{3E92977B-B4C2-4A0D-A293-AFEDFB8002E3}" type="slidenum">
              <a:rPr lang="en-US" smtClean="0"/>
              <a:pPr/>
              <a:t>21</a:t>
            </a:fld>
            <a:endParaRPr lang="en-US"/>
          </a:p>
        </p:txBody>
      </p:sp>
    </p:spTree>
    <p:custDataLst>
      <p:tags r:id="rId1"/>
    </p:custDataLst>
    <p:extLst>
      <p:ext uri="{BB962C8B-B14F-4D97-AF65-F5344CB8AC3E}">
        <p14:creationId xmlns:p14="http://schemas.microsoft.com/office/powerpoint/2010/main" val="346487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479376" y="1681320"/>
            <a:ext cx="10647443" cy="4411721"/>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a:p>
            <a:pPr marL="57150" indent="-42863"/>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defTabSz="685800">
              <a:buClr>
                <a:srgbClr val="243782"/>
              </a:buClr>
              <a:buSzPts val="1800"/>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LearningApp</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is the mobile training solution within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Stellantis</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provided by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a:t>
            </a:r>
          </a:p>
          <a:p>
            <a:pPr defTabSz="685800">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a:p>
            <a:pPr marR="0" lvl="0" algn="l" defTabSz="685800" rtl="0" eaLnBrk="1" fontAlgn="auto" latinLnBrk="0" hangingPunct="1">
              <a:spcBef>
                <a:spcPts val="0"/>
              </a:spcBef>
              <a:buClr>
                <a:srgbClr val="243782"/>
              </a:buClr>
              <a:buSzPts val="1800"/>
              <a:buFont typeface="Arial" panose="020B0604020202020204" pitchFamily="34" charset="0"/>
              <a:buNone/>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Main objective is to build content based on : </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Product content capsule</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Sales and Handover Mementos</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Quizzes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Live training animation (live survey, test drive clinic, live interaction with trainers)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Transversal capsule on ADAS, Connect Serv, LEV, Conversions</a:t>
            </a:r>
          </a:p>
          <a:p>
            <a:pPr marL="0" marR="0" lvl="0" indent="0" algn="l" defTabSz="914400" rtl="0" eaLnBrk="1" fontAlgn="auto" latinLnBrk="0" hangingPunct="1">
              <a:spcBef>
                <a:spcPts val="0"/>
              </a:spcBef>
              <a:buClrTx/>
              <a:buSzTx/>
              <a:buFontTx/>
              <a:buNone/>
              <a:tabLst/>
              <a:defRPr/>
            </a:pPr>
            <a:endParaRPr lang="en-US" sz="1200" kern="1200" dirty="0">
              <a:solidFill>
                <a:schemeClr val="tx1"/>
              </a:solidFill>
              <a:latin typeface="Montserrat" pitchFamily="2" charset="0"/>
              <a:ea typeface="+mn-ea"/>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capsule will have on average the following characteristics: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individual training on Smartphone</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3-4 motions with </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an introduction and a conclusion with the key messages to keep in mind, each module based on reverse-learning (starting with 1 question ; various animation to be proposed)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R="0" lvl="0" algn="l" defTabSz="914400" rtl="0" eaLnBrk="1" fontAlgn="auto" latinLnBrk="0" hangingPunct="1">
              <a:spcBef>
                <a:spcPts val="0"/>
              </a:spcBef>
              <a:buClrTx/>
              <a:buSzTx/>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1" kern="0" dirty="0">
              <a:solidFill>
                <a:schemeClr val="tx1"/>
              </a:solidFill>
              <a:latin typeface="Montserrat" pitchFamily="2" charset="0"/>
              <a:ea typeface="Times New Roman" panose="02020603050405020304" pitchFamily="18" charset="0"/>
              <a:cs typeface="Calibri" panose="020F0502020204030204" pitchFamily="34" charset="0"/>
            </a:endParaRPr>
          </a:p>
          <a:p>
            <a:pPr>
              <a:lnSpc>
                <a:spcPct val="100000"/>
              </a:lnSpc>
              <a:spcAft>
                <a:spcPts val="600"/>
              </a:spcAft>
            </a:pPr>
            <a:endParaRPr lang="en-US" sz="1200" kern="0" dirty="0">
              <a:solidFill>
                <a:schemeClr val="tx1"/>
              </a:solidFill>
              <a:latin typeface="Montserrat" pitchFamily="2" charset="0"/>
              <a:ea typeface="Times New Roman" panose="02020603050405020304" pitchFamily="18" charset="0"/>
              <a:cs typeface="Times New Roman" panose="02020603050405020304" pitchFamily="18" charset="0"/>
            </a:endParaRPr>
          </a:p>
          <a:p>
            <a:pPr marL="157163" indent="-157163">
              <a:lnSpc>
                <a:spcPct val="100000"/>
              </a:lnSpc>
              <a:spcAft>
                <a:spcPts val="600"/>
              </a:spcAft>
              <a:buFont typeface="Arial" panose="020B0604020202020204" pitchFamily="34" charset="0"/>
              <a:buChar char="•"/>
            </a:pPr>
            <a:r>
              <a:rPr lang="en-US" sz="1200" kern="0" dirty="0">
                <a:solidFill>
                  <a:schemeClr val="tx1"/>
                </a:solidFill>
                <a:latin typeface="Montserrat" pitchFamily="2" charset="0"/>
                <a:ea typeface="Times New Roman" panose="02020603050405020304" pitchFamily="18" charset="0"/>
                <a:cs typeface="Times New Roman" panose="02020603050405020304" pitchFamily="18" charset="0"/>
              </a:rPr>
              <a:t>Storyboard ppt document </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of the training content to be inserted in MyLearning App (</a:t>
            </a:r>
            <a:r>
              <a:rPr lang="en-US" sz="1200" b="0" kern="0" dirty="0" err="1">
                <a:solidFill>
                  <a:schemeClr val="tx1"/>
                </a:solidFill>
                <a:latin typeface="Montserrat" pitchFamily="2" charset="0"/>
                <a:ea typeface="Times New Roman" panose="02020603050405020304" pitchFamily="18" charset="0"/>
                <a:cs typeface="Times New Roman" panose="02020603050405020304" pitchFamily="18" charset="0"/>
              </a:rPr>
              <a:t>Beedeez</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a:t>
            </a:r>
          </a:p>
          <a:p>
            <a:pPr>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p:txBody>
      </p:sp>
      <p:sp>
        <p:nvSpPr>
          <p:cNvPr id="5" name="Google Shape;96;p18">
            <a:extLst>
              <a:ext uri="{FF2B5EF4-FFF2-40B4-BE49-F238E27FC236}">
                <a16:creationId xmlns:a16="http://schemas.microsoft.com/office/drawing/2014/main" id="{20875D08-CB1A-A792-7E26-9E41ADB3AE37}"/>
              </a:ext>
            </a:extLst>
          </p:cNvPr>
          <p:cNvSpPr txBox="1"/>
          <p:nvPr/>
        </p:nvSpPr>
        <p:spPr>
          <a:xfrm>
            <a:off x="684634" y="407128"/>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6" name="CasellaDiTesto 5">
            <a:extLst>
              <a:ext uri="{FF2B5EF4-FFF2-40B4-BE49-F238E27FC236}">
                <a16:creationId xmlns:a16="http://schemas.microsoft.com/office/drawing/2014/main" id="{6357B4D9-C646-8AB0-69B8-7CEED0E0F0B9}"/>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grpSp>
        <p:nvGrpSpPr>
          <p:cNvPr id="2" name="Gruppo 1">
            <a:extLst>
              <a:ext uri="{FF2B5EF4-FFF2-40B4-BE49-F238E27FC236}">
                <a16:creationId xmlns:a16="http://schemas.microsoft.com/office/drawing/2014/main" id="{0262E460-C2D3-60DE-372A-C887A7B8CDC1}"/>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E6AC963F-BC7A-9923-0382-CAB8FB3B65B8}"/>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7" name="Gruppo 6">
              <a:extLst>
                <a:ext uri="{FF2B5EF4-FFF2-40B4-BE49-F238E27FC236}">
                  <a16:creationId xmlns:a16="http://schemas.microsoft.com/office/drawing/2014/main" id="{9644D27D-5E5E-42E6-FAA7-ADFD0127F091}"/>
                </a:ext>
              </a:extLst>
            </p:cNvPr>
            <p:cNvGrpSpPr/>
            <p:nvPr/>
          </p:nvGrpSpPr>
          <p:grpSpPr>
            <a:xfrm>
              <a:off x="1176336" y="226533"/>
              <a:ext cx="233242" cy="233047"/>
              <a:chOff x="2349500" y="-200024"/>
              <a:chExt cx="8019956" cy="8013258"/>
            </a:xfrm>
            <a:solidFill>
              <a:schemeClr val="bg1"/>
            </a:solidFill>
          </p:grpSpPr>
          <p:sp>
            <p:nvSpPr>
              <p:cNvPr id="8" name="Rombo 7">
                <a:extLst>
                  <a:ext uri="{FF2B5EF4-FFF2-40B4-BE49-F238E27FC236}">
                    <a16:creationId xmlns:a16="http://schemas.microsoft.com/office/drawing/2014/main" id="{F56D9FE5-0F94-8C85-2F92-3D52FB0F2F3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forma 8">
                <a:extLst>
                  <a:ext uri="{FF2B5EF4-FFF2-40B4-BE49-F238E27FC236}">
                    <a16:creationId xmlns:a16="http://schemas.microsoft.com/office/drawing/2014/main" id="{DFABA2B7-45C4-F7EB-FA2F-9B7A35821A4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0E314DA-1498-03E2-BC99-37CF4651E279}"/>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Rettangolo 10">
            <a:extLst>
              <a:ext uri="{FF2B5EF4-FFF2-40B4-BE49-F238E27FC236}">
                <a16:creationId xmlns:a16="http://schemas.microsoft.com/office/drawing/2014/main" id="{532FC57C-C9F7-56D6-5141-3398841FDFB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4CB53901-216A-72B2-26A2-C26828244B88}"/>
              </a:ext>
            </a:extLst>
          </p:cNvPr>
          <p:cNvSpPr>
            <a:spLocks noGrp="1"/>
          </p:cNvSpPr>
          <p:nvPr>
            <p:ph type="sldNum" sz="quarter" idx="4"/>
          </p:nvPr>
        </p:nvSpPr>
        <p:spPr/>
        <p:txBody>
          <a:bodyPr/>
          <a:lstStyle/>
          <a:p>
            <a:fld id="{3E92977B-B4C2-4A0D-A293-AFEDFB8002E3}" type="slidenum">
              <a:rPr lang="en-US" smtClean="0"/>
              <a:pPr/>
              <a:t>22</a:t>
            </a:fld>
            <a:endParaRPr lang="en-US"/>
          </a:p>
        </p:txBody>
      </p:sp>
    </p:spTree>
    <p:custDataLst>
      <p:tags r:id="rId1"/>
    </p:custDataLst>
    <p:extLst>
      <p:ext uri="{BB962C8B-B14F-4D97-AF65-F5344CB8AC3E}">
        <p14:creationId xmlns:p14="http://schemas.microsoft.com/office/powerpoint/2010/main" val="79553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505318" y="1654248"/>
            <a:ext cx="10647443" cy="276999"/>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p:txBody>
      </p:sp>
      <p:sp>
        <p:nvSpPr>
          <p:cNvPr id="5" name="Espace réservé du texte 1">
            <a:extLst>
              <a:ext uri="{FF2B5EF4-FFF2-40B4-BE49-F238E27FC236}">
                <a16:creationId xmlns:a16="http://schemas.microsoft.com/office/drawing/2014/main" id="{B61C1985-698E-7C91-EEE0-27A683BF0749}"/>
              </a:ext>
            </a:extLst>
          </p:cNvPr>
          <p:cNvSpPr txBox="1">
            <a:spLocks/>
          </p:cNvSpPr>
          <p:nvPr/>
        </p:nvSpPr>
        <p:spPr>
          <a:xfrm>
            <a:off x="525062" y="5480567"/>
            <a:ext cx="11052304" cy="1000414"/>
          </a:xfrm>
          <a:prstGeom prst="rect">
            <a:avLst/>
          </a:prstGeom>
          <a:noFill/>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FR" sz="1200" dirty="0">
              <a:solidFill>
                <a:schemeClr val="tx1"/>
              </a:solidFill>
              <a:latin typeface="Montserrat" pitchFamily="2" charset="0"/>
              <a:cs typeface="Calibri" panose="020F0502020204030204" pitchFamily="34" charset="0"/>
            </a:endParaRPr>
          </a:p>
        </p:txBody>
      </p:sp>
      <p:sp>
        <p:nvSpPr>
          <p:cNvPr id="6" name="Rectangle 1">
            <a:extLst>
              <a:ext uri="{FF2B5EF4-FFF2-40B4-BE49-F238E27FC236}">
                <a16:creationId xmlns:a16="http://schemas.microsoft.com/office/drawing/2014/main" id="{9FB419E7-013E-E230-9C79-1D0E200BD7E3}"/>
              </a:ext>
            </a:extLst>
          </p:cNvPr>
          <p:cNvSpPr/>
          <p:nvPr/>
        </p:nvSpPr>
        <p:spPr>
          <a:xfrm>
            <a:off x="507547" y="2277595"/>
            <a:ext cx="11052304" cy="8073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Creation of the Capsule setting all the parameters shared &amp; validated by 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Capsule Title, Central Reference, Validation threshold, N° of notion (chapters), </a:t>
            </a:r>
            <a:r>
              <a:rPr lang="en-US" sz="1200" dirty="0">
                <a:solidFill>
                  <a:schemeClr val="tx1"/>
                </a:solidFill>
                <a:latin typeface="Montserrat" pitchFamily="2" charset="0"/>
                <a:cs typeface="Calibri" panose="020F0502020204030204" pitchFamily="34" charset="0"/>
              </a:rPr>
              <a:t>N° of pages, Type of Interaction, Images/Videos/PDF contents to be included.</a:t>
            </a:r>
          </a:p>
        </p:txBody>
      </p:sp>
      <p:sp>
        <p:nvSpPr>
          <p:cNvPr id="7" name="Rectangle 3">
            <a:extLst>
              <a:ext uri="{FF2B5EF4-FFF2-40B4-BE49-F238E27FC236}">
                <a16:creationId xmlns:a16="http://schemas.microsoft.com/office/drawing/2014/main" id="{35F00C70-FDAA-952D-1E36-14FD06F437F5}"/>
              </a:ext>
            </a:extLst>
          </p:cNvPr>
          <p:cNvSpPr/>
          <p:nvPr/>
        </p:nvSpPr>
        <p:spPr>
          <a:xfrm>
            <a:off x="525062" y="2913532"/>
            <a:ext cx="11052304" cy="62909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Fill the mandatory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Central references, description, notion titles, pages titles</a:t>
            </a:r>
          </a:p>
        </p:txBody>
      </p:sp>
      <p:sp>
        <p:nvSpPr>
          <p:cNvPr id="8" name="Rectangle 4">
            <a:extLst>
              <a:ext uri="{FF2B5EF4-FFF2-40B4-BE49-F238E27FC236}">
                <a16:creationId xmlns:a16="http://schemas.microsoft.com/office/drawing/2014/main" id="{14966EFC-B7BC-6170-80DC-59F16D33BD62}"/>
              </a:ext>
            </a:extLst>
          </p:cNvPr>
          <p:cNvSpPr/>
          <p:nvPr/>
        </p:nvSpPr>
        <p:spPr>
          <a:xfrm>
            <a:off x="542577" y="3464461"/>
            <a:ext cx="11052304" cy="6359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Publish the capsule in WIP area</a:t>
            </a:r>
            <a:r>
              <a:rPr kumimoji="0" lang="en-US" sz="120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in order to see the preview on smartphones as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ontserrat" pitchFamily="2" charset="0"/>
                <a:cs typeface="Calibri" panose="020F0502020204030204" pitchFamily="34" charset="0"/>
              </a:rPr>
              <a:t>Share the preview link with STM </a:t>
            </a:r>
            <a:r>
              <a:rPr lang="en-US" sz="1200" dirty="0">
                <a:solidFill>
                  <a:schemeClr val="tx1"/>
                </a:solidFill>
                <a:latin typeface="Montserrat" pitchFamily="2" charset="0"/>
                <a:cs typeface="Calibri" panose="020F0502020204030204" pitchFamily="34" charset="0"/>
              </a:rPr>
              <a:t>to get approval or modifications</a:t>
            </a:r>
            <a:endPar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endParaRPr>
          </a:p>
        </p:txBody>
      </p:sp>
      <p:sp>
        <p:nvSpPr>
          <p:cNvPr id="9" name="Rectangle 6">
            <a:extLst>
              <a:ext uri="{FF2B5EF4-FFF2-40B4-BE49-F238E27FC236}">
                <a16:creationId xmlns:a16="http://schemas.microsoft.com/office/drawing/2014/main" id="{ED1461D7-6D7B-1D48-411A-4B62BD0390F8}"/>
              </a:ext>
            </a:extLst>
          </p:cNvPr>
          <p:cNvSpPr/>
          <p:nvPr/>
        </p:nvSpPr>
        <p:spPr>
          <a:xfrm>
            <a:off x="525062" y="4482809"/>
            <a:ext cx="11052304" cy="163355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Create the G9 version – one per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Launch the automatic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ontserrat" pitchFamily="2" charset="0"/>
                <a:cs typeface="Calibri" panose="020F0502020204030204" pitchFamily="34" charset="0"/>
              </a:rPr>
              <a: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end to Stellantis translation team PDF file included in the document, to be translated, and upload them in each country (in case of Mementos or PDF attachment)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Copy in each country’s area the related translated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Create the Master English Capsule and publish it in the Master English track/sub-tracks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Quality check of capsules</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Create the storyboard in pptx, as master storyboard to be uploaded in dams and send storyboard to countries not accessing </a:t>
            </a:r>
            <a:r>
              <a:rPr lang="en-US" sz="1200" dirty="0" err="1">
                <a:solidFill>
                  <a:schemeClr val="tx1"/>
                </a:solidFill>
                <a:latin typeface="Montserrat" pitchFamily="2" charset="0"/>
                <a:cs typeface="Calibri" panose="020F0502020204030204" pitchFamily="34" charset="0"/>
              </a:rPr>
              <a:t>Beedeez</a:t>
            </a:r>
            <a:endParaRPr lang="en-US" sz="1200" dirty="0">
              <a:solidFill>
                <a:schemeClr val="tx1"/>
              </a:solidFill>
              <a:latin typeface="Montserrat" pitchFamily="2" charset="0"/>
              <a:cs typeface="Calibri" panose="020F0502020204030204" pitchFamily="34" charset="0"/>
            </a:endParaRP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Upload in Dams the master English storyboard</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Mailout the pptx storyboard for extra G9 country</a:t>
            </a:r>
          </a:p>
          <a:p>
            <a:pPr marL="1028700" lvl="1">
              <a:spcAft>
                <a:spcPts val="600"/>
              </a:spcAft>
            </a:pPr>
            <a:endParaRPr lang="en-US" sz="1200" dirty="0">
              <a:solidFill>
                <a:schemeClr val="tx1"/>
              </a:solidFill>
              <a:latin typeface="Montserrat" pitchFamily="2"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p:txBody>
      </p:sp>
      <p:sp>
        <p:nvSpPr>
          <p:cNvPr id="10" name="ZoneTexte 8">
            <a:extLst>
              <a:ext uri="{FF2B5EF4-FFF2-40B4-BE49-F238E27FC236}">
                <a16:creationId xmlns:a16="http://schemas.microsoft.com/office/drawing/2014/main" id="{CD929769-9CA0-0B88-1E4A-2CD7730D9C33}"/>
              </a:ext>
            </a:extLst>
          </p:cNvPr>
          <p:cNvSpPr txBox="1"/>
          <p:nvPr/>
        </p:nvSpPr>
        <p:spPr>
          <a:xfrm>
            <a:off x="479376" y="2038968"/>
            <a:ext cx="11052304" cy="276999"/>
          </a:xfrm>
          <a:prstGeom prst="rect">
            <a:avLst/>
          </a:prstGeom>
          <a:noFill/>
        </p:spPr>
        <p:txBody>
          <a:bodyPr wrap="square" rtlCol="0">
            <a:spAutoFit/>
          </a:bodyPr>
          <a:lstStyle/>
          <a:p>
            <a:r>
              <a:rPr lang="en-US" sz="1200" b="1" dirty="0">
                <a:solidFill>
                  <a:schemeClr val="tx1"/>
                </a:solidFill>
                <a:latin typeface="Montserrat" pitchFamily="2" charset="0"/>
                <a:cs typeface="Calibri" panose="020F0502020204030204" pitchFamily="34" charset="0"/>
              </a:rPr>
              <a:t>DETAILED PROCESS TO DEVELOP A MYLEARNING APP CAPSULE</a:t>
            </a:r>
          </a:p>
        </p:txBody>
      </p:sp>
      <p:sp>
        <p:nvSpPr>
          <p:cNvPr id="11" name="Google Shape;96;p18">
            <a:extLst>
              <a:ext uri="{FF2B5EF4-FFF2-40B4-BE49-F238E27FC236}">
                <a16:creationId xmlns:a16="http://schemas.microsoft.com/office/drawing/2014/main" id="{14254E41-2AED-8B92-A6B2-210EA8AE9359}"/>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2" name="Gruppo 1">
            <a:extLst>
              <a:ext uri="{FF2B5EF4-FFF2-40B4-BE49-F238E27FC236}">
                <a16:creationId xmlns:a16="http://schemas.microsoft.com/office/drawing/2014/main" id="{E433C866-A6B3-5487-85F2-580CBE2FFD82}"/>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30D19D19-E3DB-284B-37E9-45E20F7B83A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EF2EE909-E59F-3DEF-9CD3-B56E146CAEBB}"/>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E1E7E412-1AED-C5B3-01EB-C5EC34F6E8E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BE85243B-5518-8025-1EA0-EA79D8B4245C}"/>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66D9DB3-D6CD-CD50-D600-06F575C8E88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535B28CD-30A0-B639-D70A-9F9896DEBAD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8" name="Segnaposto numero diapositiva 17">
            <a:extLst>
              <a:ext uri="{FF2B5EF4-FFF2-40B4-BE49-F238E27FC236}">
                <a16:creationId xmlns:a16="http://schemas.microsoft.com/office/drawing/2014/main" id="{4AF61C71-2131-A34F-9E78-A2243F5FEA9C}"/>
              </a:ext>
            </a:extLst>
          </p:cNvPr>
          <p:cNvSpPr>
            <a:spLocks noGrp="1"/>
          </p:cNvSpPr>
          <p:nvPr>
            <p:ph type="sldNum" sz="quarter" idx="4"/>
          </p:nvPr>
        </p:nvSpPr>
        <p:spPr/>
        <p:txBody>
          <a:bodyPr/>
          <a:lstStyle/>
          <a:p>
            <a:fld id="{3E92977B-B4C2-4A0D-A293-AFEDFB8002E3}" type="slidenum">
              <a:rPr lang="en-US" smtClean="0"/>
              <a:pPr/>
              <a:t>23</a:t>
            </a:fld>
            <a:endParaRPr lang="en-US"/>
          </a:p>
        </p:txBody>
      </p:sp>
      <p:sp>
        <p:nvSpPr>
          <p:cNvPr id="19" name="CasellaDiTesto 18">
            <a:extLst>
              <a:ext uri="{FF2B5EF4-FFF2-40B4-BE49-F238E27FC236}">
                <a16:creationId xmlns:a16="http://schemas.microsoft.com/office/drawing/2014/main" id="{4A5B0FB8-0BC2-1B7D-1551-8300E699A535}"/>
              </a:ext>
            </a:extLst>
          </p:cNvPr>
          <p:cNvSpPr txBox="1"/>
          <p:nvPr/>
        </p:nvSpPr>
        <p:spPr>
          <a:xfrm>
            <a:off x="455620" y="1131028"/>
            <a:ext cx="6100996" cy="523220"/>
          </a:xfrm>
          <a:prstGeom prst="rect">
            <a:avLst/>
          </a:prstGeom>
          <a:noFill/>
        </p:spPr>
        <p:txBody>
          <a:bodyPr wrap="square">
            <a:spAutoFit/>
          </a:bodyPr>
          <a:lstStyle/>
          <a:p>
            <a:r>
              <a:rPr lang="en-US" b="1" dirty="0">
                <a:solidFill>
                  <a:srgbClr val="F00480"/>
                </a:solidFill>
                <a:latin typeface="Montserrat" pitchFamily="2" charset="0"/>
              </a:rPr>
              <a:t>Development</a:t>
            </a:r>
          </a:p>
          <a:p>
            <a:endParaRPr lang="en-US" b="1" dirty="0">
              <a:solidFill>
                <a:srgbClr val="F00480"/>
              </a:solidFill>
              <a:latin typeface="Montserrat" pitchFamily="2" charset="0"/>
            </a:endParaRPr>
          </a:p>
        </p:txBody>
      </p:sp>
    </p:spTree>
    <p:custDataLst>
      <p:tags r:id="rId1"/>
    </p:custDataLst>
    <p:extLst>
      <p:ext uri="{BB962C8B-B14F-4D97-AF65-F5344CB8AC3E}">
        <p14:creationId xmlns:p14="http://schemas.microsoft.com/office/powerpoint/2010/main" val="272499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24</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 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TOTAL REDUCED QUOTE</a:t>
            </a:r>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35" name="CasellaDiTesto 34">
            <a:extLst>
              <a:ext uri="{FF2B5EF4-FFF2-40B4-BE49-F238E27FC236}">
                <a16:creationId xmlns:a16="http://schemas.microsoft.com/office/drawing/2014/main" id="{58A34BBC-0ABA-D05A-B1E8-B4C8D407E88F}"/>
              </a:ext>
            </a:extLst>
          </p:cNvPr>
          <p:cNvSpPr txBox="1"/>
          <p:nvPr/>
        </p:nvSpPr>
        <p:spPr>
          <a:xfrm>
            <a:off x="723341" y="3000810"/>
            <a:ext cx="10647443" cy="646331"/>
          </a:xfrm>
          <a:prstGeom prst="rect">
            <a:avLst/>
          </a:prstGeom>
          <a:noFill/>
        </p:spPr>
        <p:txBody>
          <a:bodyPr wrap="square">
            <a:spAutoFit/>
          </a:bodyPr>
          <a:lstStyle/>
          <a:p>
            <a:r>
              <a:rPr lang="fr-FR" sz="1800" b="1" dirty="0">
                <a:latin typeface="Montserrat" pitchFamily="2" charset="0"/>
              </a:rPr>
              <a:t>2025 TRAINING MODULES+ TRANSVERSAL &amp; ROLLING ACTIVITIES – Ex F Brands</a:t>
            </a:r>
          </a:p>
          <a:p>
            <a:pPr algn="r"/>
            <a:r>
              <a:rPr lang="fr-FR" sz="1800" b="1" dirty="0">
                <a:latin typeface="Montserrat" pitchFamily="2" charset="0"/>
              </a:rPr>
              <a:t>AMOUNT : Euro 1.328.900,00</a:t>
            </a:r>
            <a:endParaRPr lang="en-US" sz="1800" b="1" dirty="0">
              <a:latin typeface="Montserrat" pitchFamily="2" charset="0"/>
            </a:endParaRPr>
          </a:p>
        </p:txBody>
      </p:sp>
      <p:sp>
        <p:nvSpPr>
          <p:cNvPr id="3" name="CasellaDiTesto 2">
            <a:extLst>
              <a:ext uri="{FF2B5EF4-FFF2-40B4-BE49-F238E27FC236}">
                <a16:creationId xmlns:a16="http://schemas.microsoft.com/office/drawing/2014/main" id="{68294D56-2E1D-C70F-FA5F-0B6DD4F3E60A}"/>
              </a:ext>
            </a:extLst>
          </p:cNvPr>
          <p:cNvSpPr txBox="1"/>
          <p:nvPr/>
        </p:nvSpPr>
        <p:spPr>
          <a:xfrm>
            <a:off x="717011" y="3973443"/>
            <a:ext cx="10616147" cy="1631216"/>
          </a:xfrm>
          <a:prstGeom prst="rect">
            <a:avLst/>
          </a:prstGeom>
          <a:noFill/>
        </p:spPr>
        <p:txBody>
          <a:bodyPr wrap="square">
            <a:spAutoFit/>
          </a:bodyPr>
          <a:lstStyle/>
          <a:p>
            <a:r>
              <a:rPr lang="en-US" sz="1800" b="1" dirty="0">
                <a:latin typeface="Montserrat" pitchFamily="2" charset="0"/>
              </a:rPr>
              <a:t>2025 GLOBAL PROGRAM OFFICE MANAGEMENT ACTIVITY  – Ex F Brands</a:t>
            </a:r>
          </a:p>
          <a:p>
            <a:pPr algn="r"/>
            <a:endParaRPr lang="fr-FR" sz="1800" b="1" dirty="0">
              <a:latin typeface="Montserrat" pitchFamily="2" charset="0"/>
            </a:endParaRPr>
          </a:p>
          <a:p>
            <a:pPr algn="r"/>
            <a:r>
              <a:rPr lang="fr-FR" sz="1600" dirty="0">
                <a:latin typeface="Montserrat" pitchFamily="2" charset="0"/>
              </a:rPr>
              <a:t>(GOVERNANCE ACCOUNT MANAGER - 1 SENIOR PROJECT MANAGER)</a:t>
            </a:r>
            <a:r>
              <a:rPr lang="fr-FR" sz="1600" b="1" dirty="0">
                <a:latin typeface="Montserrat" pitchFamily="2" charset="0"/>
              </a:rPr>
              <a:t> </a:t>
            </a:r>
          </a:p>
          <a:p>
            <a:pPr algn="r"/>
            <a:endParaRPr lang="fr-FR" sz="1600" b="1" dirty="0">
              <a:latin typeface="Montserrat" pitchFamily="2" charset="0"/>
            </a:endParaRPr>
          </a:p>
          <a:p>
            <a:pPr algn="r"/>
            <a:r>
              <a:rPr lang="fr-FR" sz="1600" b="1" dirty="0">
                <a:latin typeface="Montserrat" pitchFamily="2" charset="0"/>
              </a:rPr>
              <a:t>OPTIONAL </a:t>
            </a:r>
            <a:r>
              <a:rPr lang="fr-FR" sz="1600" dirty="0">
                <a:latin typeface="Montserrat" pitchFamily="2" charset="0"/>
              </a:rPr>
              <a:t>(+ 1 SENIOR PROJECT MANAGER +2 JUNIOR PROJECT MANAGER)</a:t>
            </a:r>
            <a:r>
              <a:rPr lang="fr-FR" sz="1600" b="1" dirty="0">
                <a:latin typeface="Montserrat" pitchFamily="2" charset="0"/>
              </a:rPr>
              <a:t>  </a:t>
            </a:r>
          </a:p>
          <a:p>
            <a:pPr algn="r"/>
            <a:endParaRPr lang="fr-FR" sz="1600" b="1" dirty="0">
              <a:latin typeface="Montserrat" pitchFamily="2" charset="0"/>
            </a:endParaRPr>
          </a:p>
        </p:txBody>
      </p:sp>
      <p:sp>
        <p:nvSpPr>
          <p:cNvPr id="5" name="ZoneTexte 6">
            <a:extLst>
              <a:ext uri="{FF2B5EF4-FFF2-40B4-BE49-F238E27FC236}">
                <a16:creationId xmlns:a16="http://schemas.microsoft.com/office/drawing/2014/main" id="{EAF70E95-AC7C-D1D0-6A3A-E12BF5B0CD26}"/>
              </a:ext>
            </a:extLst>
          </p:cNvPr>
          <p:cNvSpPr txBox="1"/>
          <p:nvPr/>
        </p:nvSpPr>
        <p:spPr>
          <a:xfrm>
            <a:off x="564962" y="1628800"/>
            <a:ext cx="10647443" cy="1077218"/>
          </a:xfrm>
          <a:prstGeom prst="rect">
            <a:avLst/>
          </a:prstGeom>
          <a:noFill/>
        </p:spPr>
        <p:txBody>
          <a:bodyPr wrap="square" lIns="91440" tIns="45720" rIns="91440" bIns="45720" anchor="t">
            <a:spAutoFit/>
          </a:bodyPr>
          <a:lstStyle/>
          <a:p>
            <a:pPr marL="57150" indent="-42863"/>
            <a:r>
              <a:rPr lang="en-GB" sz="1600" dirty="0">
                <a:latin typeface="Montserrat" panose="02000505000000020004" pitchFamily="2" charset="0"/>
                <a:ea typeface="Calibri" panose="020F0502020204030204" pitchFamily="34" charset="0"/>
                <a:cs typeface="Calibri" panose="020F0502020204030204" pitchFamily="34" charset="0"/>
              </a:rPr>
              <a:t>This is the last best quote we can reach. The </a:t>
            </a:r>
            <a:r>
              <a:rPr lang="en-US" sz="1600" dirty="0">
                <a:latin typeface="Montserrat" panose="02000505000000020004" pitchFamily="2" charset="0"/>
                <a:ea typeface="Calibri" panose="020F0502020204030204" pitchFamily="34" charset="0"/>
                <a:cs typeface="Calibri" panose="020F0502020204030204" pitchFamily="34" charset="0"/>
              </a:rPr>
              <a:t>initial prices were already reduced as much as possible to meet your requirements and we already made a previous discount in September.</a:t>
            </a:r>
          </a:p>
          <a:p>
            <a:pPr marL="57150" indent="-42863"/>
            <a:endParaRPr lang="en-US" sz="1600" dirty="0">
              <a:latin typeface="Montserrat" panose="02000505000000020004" pitchFamily="2" charset="0"/>
              <a:ea typeface="Calibri" panose="020F0502020204030204" pitchFamily="34" charset="0"/>
              <a:cs typeface="Calibri" panose="020F0502020204030204" pitchFamily="34" charset="0"/>
            </a:endParaRPr>
          </a:p>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proposes you the following reduced quotes:</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93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312356" y="6114563"/>
            <a:ext cx="4999901" cy="461665"/>
          </a:xfrm>
          <a:prstGeom prst="rect">
            <a:avLst/>
          </a:prstGeom>
          <a:noFill/>
        </p:spPr>
        <p:txBody>
          <a:bodyPr wrap="square">
            <a:spAutoFit/>
          </a:bodyPr>
          <a:lstStyle/>
          <a:p>
            <a:r>
              <a:rPr lang="fr-FR" sz="1200" dirty="0">
                <a:solidFill>
                  <a:srgbClr val="000000"/>
                </a:solidFill>
                <a:latin typeface="Montserrat" pitchFamily="2" charset="0"/>
                <a:cs typeface="Arial"/>
              </a:rPr>
              <a:t>2026/2027 Product &amp; MCE </a:t>
            </a:r>
            <a:r>
              <a:rPr lang="fr-FR" sz="1200" dirty="0" err="1">
                <a:solidFill>
                  <a:srgbClr val="000000"/>
                </a:solidFill>
                <a:latin typeface="Montserrat" pitchFamily="2" charset="0"/>
                <a:cs typeface="Arial"/>
              </a:rPr>
              <a:t>Launches</a:t>
            </a:r>
            <a:r>
              <a:rPr lang="fr-FR" sz="1200" dirty="0">
                <a:solidFill>
                  <a:srgbClr val="000000"/>
                </a:solidFill>
                <a:latin typeface="Montserrat" pitchFamily="2" charset="0"/>
                <a:cs typeface="Arial"/>
              </a:rPr>
              <a:t> – Training volume </a:t>
            </a:r>
            <a:r>
              <a:rPr lang="fr-FR" sz="1200" dirty="0" err="1">
                <a:solidFill>
                  <a:srgbClr val="000000"/>
                </a:solidFill>
                <a:latin typeface="Montserrat" pitchFamily="2" charset="0"/>
                <a:cs typeface="Arial"/>
              </a:rPr>
              <a:t>should</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be</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equivalent</a:t>
            </a:r>
            <a:r>
              <a:rPr lang="fr-FR" sz="1200" dirty="0">
                <a:solidFill>
                  <a:srgbClr val="000000"/>
                </a:solidFill>
                <a:latin typeface="Montserrat" pitchFamily="2" charset="0"/>
                <a:cs typeface="Arial"/>
              </a:rPr>
              <a:t> to 2024 </a:t>
            </a:r>
            <a:r>
              <a:rPr lang="fr-FR" sz="1200" dirty="0" err="1">
                <a:solidFill>
                  <a:srgbClr val="000000"/>
                </a:solidFill>
                <a:latin typeface="Montserrat" pitchFamily="2" charset="0"/>
                <a:cs typeface="Arial"/>
              </a:rPr>
              <a:t>ones</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some</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swip</a:t>
            </a:r>
            <a:r>
              <a:rPr lang="fr-FR" sz="1200" dirty="0">
                <a:solidFill>
                  <a:srgbClr val="000000"/>
                </a:solidFill>
                <a:latin typeface="Montserrat" pitchFamily="2" charset="0"/>
                <a:cs typeface="Arial"/>
              </a:rPr>
              <a:t> are possible)</a:t>
            </a:r>
          </a:p>
        </p:txBody>
      </p:sp>
      <p:sp>
        <p:nvSpPr>
          <p:cNvPr id="24" name="ZoneTexte 6">
            <a:extLst>
              <a:ext uri="{FF2B5EF4-FFF2-40B4-BE49-F238E27FC236}">
                <a16:creationId xmlns:a16="http://schemas.microsoft.com/office/drawing/2014/main" id="{2DFEAE43-3497-7C74-AAD4-C6DC5EB53740}"/>
              </a:ext>
            </a:extLst>
          </p:cNvPr>
          <p:cNvSpPr txBox="1"/>
          <p:nvPr/>
        </p:nvSpPr>
        <p:spPr>
          <a:xfrm>
            <a:off x="8000075" y="4097745"/>
            <a:ext cx="3863222" cy="1384995"/>
          </a:xfrm>
          <a:prstGeom prst="rect">
            <a:avLst/>
          </a:prstGeom>
          <a:solidFill>
            <a:srgbClr val="E7E6E6"/>
          </a:solidFill>
          <a:ln>
            <a:solidFill>
              <a:schemeClr val="bg1">
                <a:lumMod val="50000"/>
              </a:schemeClr>
            </a:solidFill>
            <a:prstDash val="dash"/>
          </a:ln>
        </p:spPr>
        <p:txBody>
          <a:bodyPr wrap="square" rtlCol="0">
            <a:spAutoFit/>
          </a:bodyPr>
          <a:lstStyle/>
          <a:p>
            <a:r>
              <a:rPr lang="fr-FR" sz="1050" b="1" dirty="0"/>
              <a:t>OVERAL DURATION FOR EACH DELIVERABLE : </a:t>
            </a:r>
          </a:p>
          <a:p>
            <a:pPr marL="171450" indent="-171450">
              <a:buFont typeface="Encode Sans" pitchFamily="2" charset="0"/>
              <a:buChar char="-"/>
            </a:pPr>
            <a:r>
              <a:rPr lang="fr-FR" sz="1050" dirty="0"/>
              <a:t>1 WBT – 60’</a:t>
            </a:r>
          </a:p>
          <a:p>
            <a:pPr marL="171450" indent="-171450">
              <a:buFont typeface="Encode Sans" pitchFamily="2" charset="0"/>
              <a:buChar char="-"/>
            </a:pPr>
            <a:r>
              <a:rPr lang="fr-FR" sz="1050" dirty="0"/>
              <a:t>Sales memento – 45 pages</a:t>
            </a:r>
          </a:p>
          <a:p>
            <a:pPr marL="171450" indent="-171450">
              <a:buFont typeface="Encode Sans" pitchFamily="2" charset="0"/>
              <a:buChar char="-"/>
            </a:pPr>
            <a:r>
              <a:rPr lang="fr-FR" sz="1050" dirty="0"/>
              <a:t>IBT Event  – 7h </a:t>
            </a:r>
          </a:p>
          <a:p>
            <a:pPr marL="171450" indent="-171450">
              <a:buFont typeface="Encode Sans" pitchFamily="2" charset="0"/>
              <a:buChar char="-"/>
            </a:pPr>
            <a:r>
              <a:rPr lang="fr-FR" sz="1050" dirty="0"/>
              <a:t>1 VCT – 90’</a:t>
            </a:r>
          </a:p>
          <a:p>
            <a:pPr marL="171450" indent="-171450">
              <a:buFont typeface="Encode Sans" pitchFamily="2" charset="0"/>
              <a:buChar char="-"/>
            </a:pPr>
            <a:r>
              <a:rPr lang="fr-FR" sz="1050" dirty="0" err="1"/>
              <a:t>Handover</a:t>
            </a:r>
            <a:r>
              <a:rPr lang="fr-FR" sz="1050" dirty="0"/>
              <a:t> – 45 pages</a:t>
            </a:r>
          </a:p>
          <a:p>
            <a:pPr marL="171450" indent="-171450">
              <a:buFont typeface="Encode Sans" pitchFamily="2" charset="0"/>
              <a:buChar char="-"/>
            </a:pPr>
            <a:r>
              <a:rPr lang="fr-FR" sz="1050" dirty="0"/>
              <a:t>1 </a:t>
            </a:r>
            <a:r>
              <a:rPr lang="fr-FR" sz="1050" dirty="0" err="1"/>
              <a:t>Beedeez</a:t>
            </a:r>
            <a:r>
              <a:rPr lang="fr-FR" sz="1050" dirty="0"/>
              <a:t> capsule – 5’</a:t>
            </a:r>
          </a:p>
          <a:p>
            <a:pPr marL="171450" indent="-171450">
              <a:buFont typeface="Encode Sans" pitchFamily="2" charset="0"/>
              <a:buChar char="-"/>
            </a:pPr>
            <a:r>
              <a:rPr lang="fr-FR" sz="1050" dirty="0"/>
              <a:t>1 Quiz – 20 questions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TRAINING MODULES + TRANSVERSAL &amp; ROLLING ACTIVITIES </a:t>
            </a:r>
          </a:p>
          <a:p>
            <a:r>
              <a:rPr lang="fr-FR" sz="3200" dirty="0"/>
              <a:t>– Ex F Brands - </a:t>
            </a:r>
            <a:r>
              <a:rPr lang="en-US" sz="3200" dirty="0"/>
              <a:t>Variable costs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4</a:t>
            </a:fld>
            <a:endParaRPr lang="en-US"/>
          </a:p>
        </p:txBody>
      </p:sp>
      <p:sp>
        <p:nvSpPr>
          <p:cNvPr id="35" name="CasellaDiTesto 34">
            <a:extLst>
              <a:ext uri="{FF2B5EF4-FFF2-40B4-BE49-F238E27FC236}">
                <a16:creationId xmlns:a16="http://schemas.microsoft.com/office/drawing/2014/main" id="{58A34BBC-0ABA-D05A-B1E8-B4C8D407E88F}"/>
              </a:ext>
            </a:extLst>
          </p:cNvPr>
          <p:cNvSpPr txBox="1"/>
          <p:nvPr/>
        </p:nvSpPr>
        <p:spPr>
          <a:xfrm>
            <a:off x="6672064" y="5940696"/>
            <a:ext cx="4999902" cy="369332"/>
          </a:xfrm>
          <a:prstGeom prst="rect">
            <a:avLst/>
          </a:prstGeom>
          <a:noFill/>
        </p:spPr>
        <p:txBody>
          <a:bodyPr wrap="square">
            <a:spAutoFit/>
          </a:bodyPr>
          <a:lstStyle/>
          <a:p>
            <a:r>
              <a:rPr lang="fr-FR" sz="1800" b="1" dirty="0">
                <a:latin typeface="Montserrat" pitchFamily="2" charset="0"/>
              </a:rPr>
              <a:t>TOTAL AMOUNT : Euro 1.328.900,00</a:t>
            </a:r>
            <a:endParaRPr lang="en-US" sz="1800" b="1" dirty="0">
              <a:latin typeface="Montserrat" pitchFamily="2" charset="0"/>
            </a:endParaRPr>
          </a:p>
        </p:txBody>
      </p:sp>
      <p:sp>
        <p:nvSpPr>
          <p:cNvPr id="5" name="CasellaDiTesto 4">
            <a:extLst>
              <a:ext uri="{FF2B5EF4-FFF2-40B4-BE49-F238E27FC236}">
                <a16:creationId xmlns:a16="http://schemas.microsoft.com/office/drawing/2014/main" id="{B49D95F5-2F93-8BFA-D2C9-6F2516824458}"/>
              </a:ext>
            </a:extLst>
          </p:cNvPr>
          <p:cNvSpPr txBox="1"/>
          <p:nvPr/>
        </p:nvSpPr>
        <p:spPr>
          <a:xfrm>
            <a:off x="436145" y="3658732"/>
            <a:ext cx="5936006" cy="338554"/>
          </a:xfrm>
          <a:prstGeom prst="rect">
            <a:avLst/>
          </a:prstGeom>
          <a:noFill/>
        </p:spPr>
        <p:txBody>
          <a:bodyPr wrap="square">
            <a:spAutoFit/>
          </a:bodyPr>
          <a:lstStyle/>
          <a:p>
            <a:r>
              <a:rPr lang="fr-FR" sz="1600" b="1" dirty="0">
                <a:latin typeface="Montserrat" pitchFamily="2" charset="0"/>
              </a:rPr>
              <a:t>4 </a:t>
            </a:r>
            <a:r>
              <a:rPr lang="fr-FR" sz="1600" b="1" dirty="0" err="1">
                <a:latin typeface="Montserrat" pitchFamily="2" charset="0"/>
              </a:rPr>
              <a:t>project</a:t>
            </a:r>
            <a:r>
              <a:rPr lang="fr-FR" sz="1600" b="1" dirty="0">
                <a:latin typeface="Montserrat" pitchFamily="2" charset="0"/>
              </a:rPr>
              <a:t> managers /</a:t>
            </a:r>
            <a:r>
              <a:rPr lang="fr-FR" sz="1600" b="1" dirty="0" err="1">
                <a:latin typeface="Montserrat" pitchFamily="2" charset="0"/>
              </a:rPr>
              <a:t>coordinators</a:t>
            </a:r>
            <a:r>
              <a:rPr lang="fr-FR" sz="1600" b="1" dirty="0">
                <a:latin typeface="Montserrat" pitchFamily="2" charset="0"/>
              </a:rPr>
              <a:t> are </a:t>
            </a:r>
            <a:r>
              <a:rPr lang="fr-FR" sz="1600" b="1" dirty="0" err="1">
                <a:latin typeface="Montserrat" pitchFamily="2" charset="0"/>
              </a:rPr>
              <a:t>included</a:t>
            </a:r>
            <a:endParaRPr lang="en-US" sz="1600" b="1" dirty="0">
              <a:latin typeface="Montserrat" pitchFamily="2" charset="0"/>
            </a:endParaRPr>
          </a:p>
        </p:txBody>
      </p:sp>
      <p:pic>
        <p:nvPicPr>
          <p:cNvPr id="7" name="Immagine 6">
            <a:extLst>
              <a:ext uri="{FF2B5EF4-FFF2-40B4-BE49-F238E27FC236}">
                <a16:creationId xmlns:a16="http://schemas.microsoft.com/office/drawing/2014/main" id="{EF216E46-08D1-6DD1-BD04-3F601D3F9AB3}"/>
              </a:ext>
            </a:extLst>
          </p:cNvPr>
          <p:cNvPicPr>
            <a:picLocks noChangeAspect="1"/>
          </p:cNvPicPr>
          <p:nvPr/>
        </p:nvPicPr>
        <p:blipFill>
          <a:blip r:embed="rId4"/>
          <a:stretch>
            <a:fillRect/>
          </a:stretch>
        </p:blipFill>
        <p:spPr>
          <a:xfrm>
            <a:off x="257178" y="1362091"/>
            <a:ext cx="11757314" cy="2050349"/>
          </a:xfrm>
          <a:prstGeom prst="rect">
            <a:avLst/>
          </a:prstGeom>
        </p:spPr>
      </p:pic>
      <p:pic>
        <p:nvPicPr>
          <p:cNvPr id="3" name="Immagine 2">
            <a:extLst>
              <a:ext uri="{FF2B5EF4-FFF2-40B4-BE49-F238E27FC236}">
                <a16:creationId xmlns:a16="http://schemas.microsoft.com/office/drawing/2014/main" id="{F60E9303-F5F2-C76E-E773-DA8EB7B75B81}"/>
              </a:ext>
            </a:extLst>
          </p:cNvPr>
          <p:cNvPicPr>
            <a:picLocks noChangeAspect="1"/>
          </p:cNvPicPr>
          <p:nvPr/>
        </p:nvPicPr>
        <p:blipFill>
          <a:blip r:embed="rId5"/>
          <a:stretch>
            <a:fillRect/>
          </a:stretch>
        </p:blipFill>
        <p:spPr>
          <a:xfrm>
            <a:off x="360751" y="4028064"/>
            <a:ext cx="5995624" cy="2069664"/>
          </a:xfrm>
          <a:prstGeom prst="rect">
            <a:avLst/>
          </a:prstGeom>
        </p:spPr>
      </p:pic>
    </p:spTree>
    <p:custDataLst>
      <p:tags r:id="rId1"/>
    </p:custDataLst>
    <p:extLst>
      <p:ext uri="{BB962C8B-B14F-4D97-AF65-F5344CB8AC3E}">
        <p14:creationId xmlns:p14="http://schemas.microsoft.com/office/powerpoint/2010/main" val="21590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8E5F4F9B-5BAD-26B2-962F-7DCB69392E28}"/>
            </a:ext>
          </a:extLst>
        </p:cNvPr>
        <p:cNvGrpSpPr/>
        <p:nvPr/>
      </p:nvGrpSpPr>
      <p:grpSpPr>
        <a:xfrm>
          <a:off x="0" y="0"/>
          <a:ext cx="0" cy="0"/>
          <a:chOff x="0" y="0"/>
          <a:chExt cx="0" cy="0"/>
        </a:xfrm>
      </p:grpSpPr>
      <p:sp>
        <p:nvSpPr>
          <p:cNvPr id="26" name="Espace réservé du texte 2">
            <a:extLst>
              <a:ext uri="{FF2B5EF4-FFF2-40B4-BE49-F238E27FC236}">
                <a16:creationId xmlns:a16="http://schemas.microsoft.com/office/drawing/2014/main" id="{CCDD8F89-2FBB-2B61-88A4-52437C9D83CD}"/>
              </a:ext>
            </a:extLst>
          </p:cNvPr>
          <p:cNvSpPr txBox="1">
            <a:spLocks/>
          </p:cNvSpPr>
          <p:nvPr/>
        </p:nvSpPr>
        <p:spPr>
          <a:xfrm>
            <a:off x="679214"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GLOBAL PROGRAM OFFICE MANAGEMENT ACTIVITY</a:t>
            </a:r>
          </a:p>
          <a:p>
            <a:r>
              <a:rPr lang="fr-FR" sz="3200" dirty="0"/>
              <a:t>– Ex F Brands - </a:t>
            </a:r>
            <a:r>
              <a:rPr lang="en-US" sz="3200" dirty="0"/>
              <a:t>Fixed costs</a:t>
            </a:r>
            <a:endParaRPr lang="fr-FR" sz="3200" dirty="0"/>
          </a:p>
        </p:txBody>
      </p:sp>
      <p:grpSp>
        <p:nvGrpSpPr>
          <p:cNvPr id="2" name="Gruppo 1">
            <a:extLst>
              <a:ext uri="{FF2B5EF4-FFF2-40B4-BE49-F238E27FC236}">
                <a16:creationId xmlns:a16="http://schemas.microsoft.com/office/drawing/2014/main" id="{4609B0B6-D2F6-9CD3-11F7-8760A425FA3D}"/>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0B4D954-1488-DC35-37D7-ADAF5D38C7FE}"/>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F4D41BE6-B4DE-896F-6579-590CF2D53316}"/>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37A97A4F-828B-1FBD-C243-C571CB8613C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80B3ADF-05BF-E8BD-0967-48120228957F}"/>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61CDB85F-D47E-95D2-5304-442D41179BC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F8DA41DD-6E17-B72B-FE01-A567734C2C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D9B2F614-5947-B21E-B3CD-5A1F272D1273}"/>
              </a:ext>
            </a:extLst>
          </p:cNvPr>
          <p:cNvSpPr>
            <a:spLocks noGrp="1"/>
          </p:cNvSpPr>
          <p:nvPr>
            <p:ph type="sldNum" sz="quarter" idx="4"/>
          </p:nvPr>
        </p:nvSpPr>
        <p:spPr/>
        <p:txBody>
          <a:bodyPr/>
          <a:lstStyle/>
          <a:p>
            <a:fld id="{3E92977B-B4C2-4A0D-A293-AFEDFB8002E3}" type="slidenum">
              <a:rPr lang="en-US" smtClean="0"/>
              <a:pPr/>
              <a:t>5</a:t>
            </a:fld>
            <a:endParaRPr lang="en-US"/>
          </a:p>
        </p:txBody>
      </p:sp>
      <p:sp>
        <p:nvSpPr>
          <p:cNvPr id="5" name="CasellaDiTesto 4">
            <a:extLst>
              <a:ext uri="{FF2B5EF4-FFF2-40B4-BE49-F238E27FC236}">
                <a16:creationId xmlns:a16="http://schemas.microsoft.com/office/drawing/2014/main" id="{5AF7E013-9001-A28F-2251-EFAF1F53C3E0}"/>
              </a:ext>
            </a:extLst>
          </p:cNvPr>
          <p:cNvSpPr txBox="1"/>
          <p:nvPr/>
        </p:nvSpPr>
        <p:spPr>
          <a:xfrm>
            <a:off x="7250410" y="2293509"/>
            <a:ext cx="4567270" cy="3108543"/>
          </a:xfrm>
          <a:prstGeom prst="rect">
            <a:avLst/>
          </a:prstGeom>
          <a:noFill/>
        </p:spPr>
        <p:txBody>
          <a:bodyPr wrap="square">
            <a:spAutoFit/>
          </a:bodyPr>
          <a:lstStyle/>
          <a:p>
            <a:r>
              <a:rPr lang="en-US" dirty="0">
                <a:latin typeface="Montserrat" pitchFamily="2" charset="0"/>
              </a:rPr>
              <a:t>We can grant you the maximum flexibility for the Global Program Office activity.</a:t>
            </a:r>
          </a:p>
          <a:p>
            <a:endParaRPr lang="en-US" dirty="0">
              <a:latin typeface="Montserrat" pitchFamily="2" charset="0"/>
            </a:endParaRPr>
          </a:p>
          <a:p>
            <a:r>
              <a:rPr lang="en-US" b="1" dirty="0">
                <a:latin typeface="Montserrat" pitchFamily="2" charset="0"/>
              </a:rPr>
              <a:t>Each activity can start when Stellantis decides </a:t>
            </a:r>
            <a:r>
              <a:rPr lang="en-US" dirty="0">
                <a:latin typeface="Montserrat" pitchFamily="2" charset="0"/>
              </a:rPr>
              <a:t>(from one and 2 years), </a:t>
            </a:r>
            <a:r>
              <a:rPr lang="en-US" b="1" dirty="0">
                <a:latin typeface="Montserrat" pitchFamily="2" charset="0"/>
              </a:rPr>
              <a:t>but we need to know the starting date and details at least 2 months in advance </a:t>
            </a:r>
            <a:r>
              <a:rPr lang="en-US" dirty="0">
                <a:latin typeface="Montserrat" pitchFamily="2" charset="0"/>
              </a:rPr>
              <a:t>as the resources involved must be trained by the previous person in charge.</a:t>
            </a:r>
          </a:p>
          <a:p>
            <a:r>
              <a:rPr lang="en-US" dirty="0">
                <a:latin typeface="Montserrat" pitchFamily="2" charset="0"/>
              </a:rPr>
              <a:t>The resource activity will be continuous from the starting day you choose to the end of the project.</a:t>
            </a:r>
          </a:p>
          <a:p>
            <a:endParaRPr lang="en-US" dirty="0">
              <a:latin typeface="Montserrat" pitchFamily="2" charset="0"/>
            </a:endParaRPr>
          </a:p>
          <a:p>
            <a:r>
              <a:rPr lang="en-US" dirty="0">
                <a:latin typeface="Montserrat" pitchFamily="2" charset="0"/>
              </a:rPr>
              <a:t>Global program office management activity quote is valid only for a </a:t>
            </a:r>
            <a:r>
              <a:rPr lang="en-US" b="1" dirty="0">
                <a:latin typeface="Montserrat" pitchFamily="2" charset="0"/>
              </a:rPr>
              <a:t>contract of three years</a:t>
            </a:r>
            <a:r>
              <a:rPr lang="en-US" dirty="0">
                <a:latin typeface="Montserrat" pitchFamily="2" charset="0"/>
              </a:rPr>
              <a:t>.</a:t>
            </a:r>
          </a:p>
          <a:p>
            <a:r>
              <a:rPr lang="en-US" dirty="0">
                <a:latin typeface="Montserrat" pitchFamily="2" charset="0"/>
              </a:rPr>
              <a:t>     </a:t>
            </a:r>
          </a:p>
        </p:txBody>
      </p:sp>
      <p:pic>
        <p:nvPicPr>
          <p:cNvPr id="13" name="Immagine 12">
            <a:extLst>
              <a:ext uri="{FF2B5EF4-FFF2-40B4-BE49-F238E27FC236}">
                <a16:creationId xmlns:a16="http://schemas.microsoft.com/office/drawing/2014/main" id="{819A35E9-777C-8CCB-5882-D7A60E3BD0B3}"/>
              </a:ext>
            </a:extLst>
          </p:cNvPr>
          <p:cNvPicPr>
            <a:picLocks noChangeAspect="1"/>
          </p:cNvPicPr>
          <p:nvPr/>
        </p:nvPicPr>
        <p:blipFill>
          <a:blip r:embed="rId4"/>
          <a:stretch>
            <a:fillRect/>
          </a:stretch>
        </p:blipFill>
        <p:spPr>
          <a:xfrm>
            <a:off x="494594" y="1500320"/>
            <a:ext cx="6249477" cy="2474541"/>
          </a:xfrm>
          <a:prstGeom prst="rect">
            <a:avLst/>
          </a:prstGeom>
        </p:spPr>
      </p:pic>
      <p:pic>
        <p:nvPicPr>
          <p:cNvPr id="18" name="Immagine 17">
            <a:extLst>
              <a:ext uri="{FF2B5EF4-FFF2-40B4-BE49-F238E27FC236}">
                <a16:creationId xmlns:a16="http://schemas.microsoft.com/office/drawing/2014/main" id="{EC75C5A7-4254-0E5B-E099-BA5E6352D7D2}"/>
              </a:ext>
            </a:extLst>
          </p:cNvPr>
          <p:cNvPicPr>
            <a:picLocks noChangeAspect="1"/>
          </p:cNvPicPr>
          <p:nvPr/>
        </p:nvPicPr>
        <p:blipFill>
          <a:blip r:embed="rId5"/>
          <a:stretch>
            <a:fillRect/>
          </a:stretch>
        </p:blipFill>
        <p:spPr>
          <a:xfrm>
            <a:off x="552567" y="4071744"/>
            <a:ext cx="6385708" cy="2031325"/>
          </a:xfrm>
          <a:prstGeom prst="rect">
            <a:avLst/>
          </a:prstGeom>
        </p:spPr>
      </p:pic>
    </p:spTree>
    <p:custDataLst>
      <p:tags r:id="rId1"/>
    </p:custDataLst>
    <p:extLst>
      <p:ext uri="{BB962C8B-B14F-4D97-AF65-F5344CB8AC3E}">
        <p14:creationId xmlns:p14="http://schemas.microsoft.com/office/powerpoint/2010/main" val="316854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115281" y="3823300"/>
            <a:ext cx="3641280" cy="1261884"/>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pPr>
            <a:r>
              <a:rPr lang="it-IT" sz="1400" b="1" dirty="0"/>
              <a:t>1</a:t>
            </a:r>
            <a:r>
              <a:rPr lang="it-IT" dirty="0"/>
              <a:t> SENIOR TRAINING SPECIALIST</a:t>
            </a:r>
          </a:p>
          <a:p>
            <a:pPr>
              <a:lnSpc>
                <a:spcPct val="100000"/>
              </a:lnSpc>
            </a:pPr>
            <a:r>
              <a:rPr lang="it-IT" sz="1200" b="1" dirty="0"/>
              <a:t>1</a:t>
            </a:r>
            <a:r>
              <a:rPr lang="it-IT" dirty="0"/>
              <a:t> SENIOR TRAINING SPECIALIST </a:t>
            </a:r>
            <a:r>
              <a:rPr lang="it-IT" dirty="0">
                <a:solidFill>
                  <a:srgbClr val="FF0000"/>
                </a:solidFill>
                <a:highlight>
                  <a:srgbClr val="FFFF00"/>
                </a:highlight>
              </a:rPr>
              <a:t>OPTION</a:t>
            </a:r>
          </a:p>
          <a:p>
            <a:pPr>
              <a:lnSpc>
                <a:spcPct val="100000"/>
              </a:lnSpc>
            </a:pPr>
            <a:endParaRPr lang="it-IT" dirty="0"/>
          </a:p>
          <a:p>
            <a:pPr>
              <a:lnSpc>
                <a:spcPct val="100000"/>
              </a:lnSpc>
            </a:pPr>
            <a:r>
              <a:rPr lang="it-IT" sz="1400" b="1" dirty="0"/>
              <a:t>1 </a:t>
            </a:r>
            <a:r>
              <a:rPr lang="it-IT" dirty="0"/>
              <a:t>JUNIOR TRAINING SPECIALISTS</a:t>
            </a:r>
          </a:p>
          <a:p>
            <a:pPr>
              <a:lnSpc>
                <a:spcPct val="100000"/>
              </a:lnSpc>
            </a:pPr>
            <a:r>
              <a:rPr lang="it-IT" sz="1100" b="1" dirty="0"/>
              <a:t>1</a:t>
            </a:r>
            <a:r>
              <a:rPr lang="it-IT" dirty="0"/>
              <a:t> JUNIOR TRAINING SPECIALIST </a:t>
            </a:r>
            <a:r>
              <a:rPr lang="it-IT" dirty="0">
                <a:solidFill>
                  <a:srgbClr val="FF0000"/>
                </a:solidFill>
                <a:highlight>
                  <a:srgbClr val="FFFF00"/>
                </a:highlight>
              </a:rPr>
              <a:t>OPTION</a:t>
            </a:r>
          </a:p>
          <a:p>
            <a:pPr>
              <a:lnSpc>
                <a:spcPct val="100000"/>
              </a:lnSpc>
            </a:pP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p:cNvCxnSpPr>
          <p:nvPr/>
        </p:nvCxnSpPr>
        <p:spPr>
          <a:xfrm flipH="1">
            <a:off x="5735959"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7328665"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7748763"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582969"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6</a:t>
            </a:fld>
            <a:endParaRPr lang="en-US"/>
          </a:p>
        </p:txBody>
      </p:sp>
    </p:spTree>
    <p:custDataLst>
      <p:tags r:id="rId1"/>
    </p:custDataLst>
    <p:extLst>
      <p:ext uri="{BB962C8B-B14F-4D97-AF65-F5344CB8AC3E}">
        <p14:creationId xmlns:p14="http://schemas.microsoft.com/office/powerpoint/2010/main" val="6880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35204"/>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a:t>
            </a:r>
            <a:r>
              <a:rPr lang="en-US" sz="1100" dirty="0" err="1">
                <a:latin typeface="Montserrat" panose="02000505000000020004" pitchFamily="2" charset="0"/>
                <a:ea typeface="Calibri" panose="020F0502020204030204" pitchFamily="34" charset="0"/>
                <a:cs typeface="Calibri" panose="020F0502020204030204" pitchFamily="34" charset="0"/>
              </a:rPr>
              <a:t>Koinè</a:t>
            </a:r>
            <a:r>
              <a:rPr lang="en-US" sz="1100" dirty="0">
                <a:latin typeface="Montserrat" panose="02000505000000020004" pitchFamily="2" charset="0"/>
                <a:ea typeface="Calibri" panose="020F0502020204030204" pitchFamily="34" charset="0"/>
                <a:cs typeface="Calibri" panose="020F0502020204030204" pitchFamily="34" charset="0"/>
              </a:rPr>
              <a:t>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7</a:t>
            </a:fld>
            <a:endParaRPr lang="en-US"/>
          </a:p>
        </p:txBody>
      </p:sp>
    </p:spTree>
    <p:custDataLst>
      <p:tags r:id="rId1"/>
    </p:custDataLst>
    <p:extLst>
      <p:ext uri="{BB962C8B-B14F-4D97-AF65-F5344CB8AC3E}">
        <p14:creationId xmlns:p14="http://schemas.microsoft.com/office/powerpoint/2010/main" val="198127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8</a:t>
            </a:fld>
            <a:endParaRPr lang="en-US"/>
          </a:p>
        </p:txBody>
      </p:sp>
    </p:spTree>
    <p:custDataLst>
      <p:tags r:id="rId1"/>
    </p:custDataLst>
    <p:extLst>
      <p:ext uri="{BB962C8B-B14F-4D97-AF65-F5344CB8AC3E}">
        <p14:creationId xmlns:p14="http://schemas.microsoft.com/office/powerpoint/2010/main" val="333453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9</a:t>
            </a:fld>
            <a:endParaRPr lang="en-US"/>
          </a:p>
        </p:txBody>
      </p:sp>
    </p:spTree>
    <p:custDataLst>
      <p:tags r:id="rId1"/>
    </p:custDataLst>
    <p:extLst>
      <p:ext uri="{BB962C8B-B14F-4D97-AF65-F5344CB8AC3E}">
        <p14:creationId xmlns:p14="http://schemas.microsoft.com/office/powerpoint/2010/main" val="2481441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3970</Words>
  <Application>Microsoft Office PowerPoint</Application>
  <PresentationFormat>Widescreen</PresentationFormat>
  <Paragraphs>483</Paragraphs>
  <Slides>24</Slides>
  <Notes>6</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24</vt:i4>
      </vt:variant>
    </vt:vector>
  </HeadingPairs>
  <TitlesOfParts>
    <vt:vector size="36" baseType="lpstr">
      <vt:lpstr>Montserrat Black</vt:lpstr>
      <vt:lpstr>Montserrat</vt:lpstr>
      <vt:lpstr>Arial</vt:lpstr>
      <vt:lpstr>Calibri</vt:lpstr>
      <vt:lpstr>Encode Sans</vt:lpstr>
      <vt:lpstr>another shabby</vt:lpstr>
      <vt:lpstr>DINEngschrift-Alternate</vt:lpstr>
      <vt:lpstr>DIN Alternate</vt:lpstr>
      <vt:lpstr>Wingdings</vt:lpstr>
      <vt:lpstr>Abel</vt:lpstr>
      <vt:lpstr>Symbol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581</cp:revision>
  <cp:lastPrinted>2024-07-11T14:34:15Z</cp:lastPrinted>
  <dcterms:modified xsi:type="dcterms:W3CDTF">2024-12-09T09:12:31Z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