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4"/>
  </p:notesMasterIdLst>
  <p:sldIdLst>
    <p:sldId id="256" r:id="rId2"/>
    <p:sldId id="346" r:id="rId3"/>
    <p:sldId id="347" r:id="rId4"/>
    <p:sldId id="323" r:id="rId5"/>
    <p:sldId id="302" r:id="rId6"/>
    <p:sldId id="304" r:id="rId7"/>
    <p:sldId id="303" r:id="rId8"/>
    <p:sldId id="310" r:id="rId9"/>
    <p:sldId id="336" r:id="rId10"/>
    <p:sldId id="337" r:id="rId11"/>
    <p:sldId id="311" r:id="rId12"/>
    <p:sldId id="305" r:id="rId13"/>
    <p:sldId id="306" r:id="rId14"/>
    <p:sldId id="293" r:id="rId15"/>
    <p:sldId id="295" r:id="rId16"/>
    <p:sldId id="341" r:id="rId17"/>
    <p:sldId id="296" r:id="rId18"/>
    <p:sldId id="294" r:id="rId19"/>
    <p:sldId id="299" r:id="rId20"/>
    <p:sldId id="298" r:id="rId21"/>
    <p:sldId id="300" r:id="rId22"/>
    <p:sldId id="345" r:id="rId23"/>
  </p:sldIdLst>
  <p:sldSz cx="12192000" cy="6858000"/>
  <p:notesSz cx="6797675" cy="9872663"/>
  <p:embeddedFontLst>
    <p:embeddedFont>
      <p:font typeface="Abel" panose="02000506030000020004" pitchFamily="2" charset="0"/>
      <p:regular r:id="rId25"/>
    </p:embeddedFont>
    <p:embeddedFont>
      <p:font typeface="another shabby" panose="02000503000000020003" pitchFamily="2" charset="0"/>
      <p:regular r:id="rId26"/>
    </p:embeddedFont>
    <p:embeddedFont>
      <p:font typeface="DIN Alternate" panose="02020500000000000000" pitchFamily="18" charset="0"/>
      <p:regular r:id="rId27"/>
      <p:bold r:id="rId28"/>
    </p:embeddedFont>
    <p:embeddedFont>
      <p:font typeface="DINEngschrift-Alternate" pitchFamily="2" charset="0"/>
      <p:regular r:id="rId29"/>
    </p:embeddedFont>
    <p:embeddedFont>
      <p:font typeface="Montserrat" panose="02000505000000020004" pitchFamily="2" charset="0"/>
      <p:regular r:id="rId30"/>
      <p:bold r:id="rId31"/>
      <p:italic r:id="rId32"/>
      <p:boldItalic r:id="rId33"/>
    </p:embeddedFont>
    <p:embeddedFont>
      <p:font typeface="Montserrat Black" panose="00000A00000000000000" pitchFamily="50" charset="0"/>
      <p:bold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23"/>
            <p14:sldId id="302"/>
            <p14:sldId id="304"/>
            <p14:sldId id="303"/>
            <p14:sldId id="310"/>
            <p14:sldId id="336"/>
            <p14:sldId id="337"/>
            <p14:sldId id="311"/>
            <p14:sldId id="305"/>
            <p14:sldId id="306"/>
            <p14:sldId id="293"/>
            <p14:sldId id="295"/>
            <p14:sldId id="341"/>
            <p14:sldId id="296"/>
            <p14:sldId id="294"/>
            <p14:sldId id="299"/>
            <p14:sldId id="298"/>
            <p14:sldId id="300"/>
            <p14:sldId id="345"/>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70" d="100"/>
          <a:sy n="70" d="100"/>
        </p:scale>
        <p:origin x="43" y="-144"/>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52" r:id="rId2"/>
    <p:sldLayoutId id="214748366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7.xml"/><Relationship Id="rId5" Type="http://schemas.microsoft.com/office/2007/relationships/hdphoto" Target="../media/hdphoto1.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1046440"/>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PRODUCT TRAINING TENDER</a:t>
            </a:r>
          </a:p>
          <a:p>
            <a:r>
              <a:rPr lang="en-US" sz="1800" spc="1000" dirty="0">
                <a:solidFill>
                  <a:schemeClr val="tx1"/>
                </a:solidFill>
                <a:latin typeface="+mn-lt"/>
              </a:rPr>
              <a:t>3</a:t>
            </a:r>
            <a:r>
              <a:rPr lang="en-US" sz="1800" spc="1000" baseline="30000" dirty="0">
                <a:solidFill>
                  <a:schemeClr val="tx1"/>
                </a:solidFill>
                <a:latin typeface="+mn-lt"/>
              </a:rPr>
              <a:t>TH</a:t>
            </a:r>
            <a:r>
              <a:rPr lang="en-US" sz="1800" spc="1000" dirty="0">
                <a:solidFill>
                  <a:schemeClr val="tx1"/>
                </a:solidFill>
                <a:latin typeface="+mn-lt"/>
              </a:rPr>
              <a:t> PROPOSAL – TECHNICAL OFFER UPDATED</a:t>
            </a:r>
          </a:p>
          <a:p>
            <a:endParaRPr lang="en-US" sz="1600" spc="1000" dirty="0">
              <a:solidFill>
                <a:schemeClr val="tx1"/>
              </a:solidFill>
              <a:latin typeface="+mn-lt"/>
            </a:endParaRPr>
          </a:p>
          <a:p>
            <a:r>
              <a:rPr lang="en-US" sz="1600" spc="1000" dirty="0">
                <a:solidFill>
                  <a:schemeClr val="tx1"/>
                </a:solidFill>
                <a:latin typeface="+mn-lt"/>
              </a:rPr>
              <a:t>October 23 2024</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10</a:t>
            </a:fld>
            <a:endParaRPr lang="en-US"/>
          </a:p>
        </p:txBody>
      </p:sp>
    </p:spTree>
    <p:custDataLst>
      <p:tags r:id="rId1"/>
    </p:custDataLst>
    <p:extLst>
      <p:ext uri="{BB962C8B-B14F-4D97-AF65-F5344CB8AC3E}">
        <p14:creationId xmlns:p14="http://schemas.microsoft.com/office/powerpoint/2010/main" val="28971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FOUR 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11</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41125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12</a:t>
            </a:fld>
            <a:endParaRPr lang="en-US"/>
          </a:p>
        </p:txBody>
      </p:sp>
    </p:spTree>
    <p:custDataLst>
      <p:tags r:id="rId1"/>
    </p:custDataLst>
    <p:extLst>
      <p:ext uri="{BB962C8B-B14F-4D97-AF65-F5344CB8AC3E}">
        <p14:creationId xmlns:p14="http://schemas.microsoft.com/office/powerpoint/2010/main" val="183122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13</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292321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208861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15</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17</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066267"/>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 should be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0" name="ZoneTexte 1">
            <a:extLst>
              <a:ext uri="{FF2B5EF4-FFF2-40B4-BE49-F238E27FC236}">
                <a16:creationId xmlns:a16="http://schemas.microsoft.com/office/drawing/2014/main" id="{CAB3CAAE-2FA8-B286-007F-E4A4BAE9195D}"/>
              </a:ext>
            </a:extLst>
          </p:cNvPr>
          <p:cNvSpPr txBox="1"/>
          <p:nvPr/>
        </p:nvSpPr>
        <p:spPr>
          <a:xfrm>
            <a:off x="456825" y="5271591"/>
            <a:ext cx="11051481" cy="461665"/>
          </a:xfrm>
          <a:prstGeom prst="rect">
            <a:avLst/>
          </a:prstGeom>
          <a:noFill/>
          <a:ln>
            <a:noFill/>
          </a:ln>
        </p:spPr>
        <p:txBody>
          <a:bodyPr wrap="square">
            <a:spAutoFit/>
          </a:bodyPr>
          <a:lstStyle/>
          <a:p>
            <a:r>
              <a:rPr lang="en-US" sz="1200">
                <a:solidFill>
                  <a:schemeClr val="tx1"/>
                </a:solidFill>
                <a:latin typeface="Montserrat" pitchFamily="2" charset="0"/>
                <a:cs typeface="Calibri" panose="020F0502020204030204" pitchFamily="34" charset="0"/>
              </a:rPr>
              <a:t>The final English master version sign-off is a key part of the WBT quality control process before the WBT materials are exposed to the participants. The Sign-off session is a developer lead story board and lesson by lesson review of the English master version.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14394"/>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542398"/>
            <a:ext cx="6511896" cy="292259"/>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Rectangle 1">
            <a:extLst>
              <a:ext uri="{FF2B5EF4-FFF2-40B4-BE49-F238E27FC236}">
                <a16:creationId xmlns:a16="http://schemas.microsoft.com/office/drawing/2014/main" id="{6F4E6C96-C381-46F1-4B29-D37A97D64CB8}"/>
              </a:ext>
            </a:extLst>
          </p:cNvPr>
          <p:cNvSpPr/>
          <p:nvPr/>
        </p:nvSpPr>
        <p:spPr>
          <a:xfrm>
            <a:off x="643271" y="2348880"/>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572538"/>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487675"/>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 available one week before Mail out to the countries</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34657"/>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endParaRPr lang="en-US"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offers a </a:t>
            </a:r>
            <a:r>
              <a:rPr lang="en-US" sz="2000" b="1" dirty="0">
                <a:solidFill>
                  <a:srgbClr val="F00980"/>
                </a:solidFill>
                <a:latin typeface="Montserrat" panose="02000505000000020004" pitchFamily="2" charset="0"/>
              </a:rPr>
              <a:t>KOINÈ SERVICE department in TURIN </a:t>
            </a:r>
            <a:r>
              <a:rPr lang="en-US" dirty="0">
                <a:latin typeface="Montserrat" panose="02000505000000020004" pitchFamily="2" charset="0"/>
                <a:ea typeface="Calibri" panose="020F0502020204030204" pitchFamily="34" charset="0"/>
                <a:cs typeface="Calibri" panose="020F0502020204030204" pitchFamily="34" charset="0"/>
              </a:rPr>
              <a:t>to meet Stellantis needs related to central management and development of all Sales Retailer product Training deliverables for the </a:t>
            </a:r>
            <a:r>
              <a:rPr lang="en-US" sz="2000" b="1" dirty="0">
                <a:solidFill>
                  <a:srgbClr val="F00980"/>
                </a:solidFill>
                <a:latin typeface="Montserrat" panose="02000505000000020004" pitchFamily="2" charset="0"/>
              </a:rPr>
              <a:t>FCA brands </a:t>
            </a:r>
            <a:r>
              <a:rPr lang="en-US" b="1" dirty="0">
                <a:latin typeface="Montserrat" panose="02000505000000020004" pitchFamily="2" charset="0"/>
                <a:ea typeface="Calibri" panose="020F0502020204030204" pitchFamily="34" charset="0"/>
                <a:cs typeface="Calibri" panose="020F0502020204030204" pitchFamily="34" charset="0"/>
              </a:rPr>
              <a:t>(Fiat - Abarth - Jeep (outside of NA) - Lancia - Alfa-Romeo - Fiat Professional).</a:t>
            </a:r>
          </a:p>
          <a:p>
            <a:pPr>
              <a:lnSpc>
                <a:spcPct val="115000"/>
              </a:lnSpc>
              <a:buClr>
                <a:schemeClr val="dk1"/>
              </a:buClr>
              <a:buSzPts val="1100"/>
            </a:pPr>
            <a:endParaRPr lang="fr-FR"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r>
              <a:rPr lang="fr-FR" sz="1600" b="1" dirty="0">
                <a:latin typeface="Montserrat" panose="02000505000000020004" pitchFamily="2" charset="0"/>
                <a:ea typeface="Calibri" panose="020F0502020204030204" pitchFamily="34" charset="0"/>
                <a:cs typeface="Calibri" panose="020F0502020204030204" pitchFamily="34" charset="0"/>
              </a:rPr>
              <a:t>This </a:t>
            </a:r>
            <a:r>
              <a:rPr lang="fr-FR" sz="1600" b="1" dirty="0" err="1">
                <a:latin typeface="Montserrat" panose="02000505000000020004" pitchFamily="2" charset="0"/>
                <a:ea typeface="Calibri" panose="020F0502020204030204" pitchFamily="34" charset="0"/>
                <a:cs typeface="Calibri" panose="020F0502020204030204" pitchFamily="34" charset="0"/>
              </a:rPr>
              <a:t>offer</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is</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intended</a:t>
            </a:r>
            <a:r>
              <a:rPr lang="fr-FR" sz="16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600" b="1" dirty="0" err="1">
                <a:latin typeface="Montserrat" panose="02000505000000020004" pitchFamily="2" charset="0"/>
                <a:ea typeface="Calibri" panose="020F0502020204030204" pitchFamily="34" charset="0"/>
                <a:cs typeface="Calibri" panose="020F0502020204030204" pitchFamily="34" charset="0"/>
              </a:rPr>
              <a:t>development</a:t>
            </a:r>
            <a:r>
              <a:rPr lang="fr-FR" sz="1600" b="1" dirty="0">
                <a:latin typeface="Montserrat" panose="02000505000000020004" pitchFamily="2" charset="0"/>
                <a:ea typeface="Calibri" panose="020F0502020204030204" pitchFamily="34" charset="0"/>
                <a:cs typeface="Calibri" panose="020F0502020204030204" pitchFamily="34" charset="0"/>
              </a:rPr>
              <a:t> of </a:t>
            </a:r>
            <a:r>
              <a:rPr lang="fr-FR" sz="2000" b="1" dirty="0">
                <a:solidFill>
                  <a:srgbClr val="F00980"/>
                </a:solidFill>
                <a:latin typeface="Montserrat" panose="02000505000000020004" pitchFamily="2" charset="0"/>
              </a:rPr>
              <a:t>EX-F + 50% of the volume </a:t>
            </a:r>
            <a:r>
              <a:rPr lang="fr-FR" sz="2000" b="1" dirty="0" err="1">
                <a:solidFill>
                  <a:srgbClr val="F00980"/>
                </a:solidFill>
                <a:latin typeface="Montserrat" panose="02000505000000020004" pitchFamily="2" charset="0"/>
              </a:rPr>
              <a:t>planned</a:t>
            </a:r>
            <a:r>
              <a:rPr lang="fr-FR" sz="2000" b="1" dirty="0">
                <a:solidFill>
                  <a:srgbClr val="F00980"/>
                </a:solidFill>
                <a:latin typeface="Montserrat" panose="02000505000000020004" pitchFamily="2" charset="0"/>
              </a:rPr>
              <a:t> for transversal training</a:t>
            </a:r>
            <a:r>
              <a:rPr lang="en-US" sz="1600" b="1" dirty="0">
                <a:latin typeface="Montserrat" panose="02000505000000020004" pitchFamily="2" charset="0"/>
                <a:ea typeface="Calibri" panose="020F0502020204030204" pitchFamily="34" charset="0"/>
                <a:cs typeface="Calibri" panose="020F0502020204030204" pitchFamily="34" charset="0"/>
              </a:rPr>
              <a:t>.</a:t>
            </a:r>
          </a:p>
          <a:p>
            <a:pPr>
              <a:lnSpc>
                <a:spcPct val="115000"/>
              </a:lnSpc>
              <a:buClr>
                <a:schemeClr val="dk1"/>
              </a:buClr>
              <a:buSzPts val="1100"/>
            </a:pPr>
            <a:endParaRPr lang="en-US" b="1"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479376" y="1681320"/>
            <a:ext cx="10647443" cy="4411721"/>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a:p>
            <a:pPr marL="57150" indent="-42863"/>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defTabSz="685800">
              <a:buClr>
                <a:srgbClr val="243782"/>
              </a:buClr>
              <a:buSzPts val="1800"/>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LearningApp</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is the mobile training solution within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Stellantis</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provided by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a:t>
            </a:r>
          </a:p>
          <a:p>
            <a:pPr defTabSz="685800">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a:p>
            <a:pPr marR="0" lvl="0" algn="l" defTabSz="685800" rtl="0" eaLnBrk="1" fontAlgn="auto" latinLnBrk="0" hangingPunct="1">
              <a:spcBef>
                <a:spcPts val="0"/>
              </a:spcBef>
              <a:buClr>
                <a:srgbClr val="243782"/>
              </a:buClr>
              <a:buSzPts val="1800"/>
              <a:buFont typeface="Arial" panose="020B0604020202020204" pitchFamily="34" charset="0"/>
              <a:buNone/>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Main objective is to build content based on : </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Product content capsule</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Sales and Handover Mementos</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Quizzes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Live training animation (live survey, test drive clinic, live interaction with trainers)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Transversal capsule on ADAS, Connect Serv, LEV, Conversions</a:t>
            </a:r>
          </a:p>
          <a:p>
            <a:pPr marL="0" marR="0" lvl="0" indent="0" algn="l" defTabSz="914400" rtl="0" eaLnBrk="1" fontAlgn="auto" latinLnBrk="0" hangingPunct="1">
              <a:spcBef>
                <a:spcPts val="0"/>
              </a:spcBef>
              <a:buClrTx/>
              <a:buSzTx/>
              <a:buFontTx/>
              <a:buNone/>
              <a:tabLst/>
              <a:defRPr/>
            </a:pPr>
            <a:endParaRPr lang="en-US" sz="1200" kern="1200" dirty="0">
              <a:solidFill>
                <a:schemeClr val="tx1"/>
              </a:solidFill>
              <a:latin typeface="Montserrat" pitchFamily="2" charset="0"/>
              <a:ea typeface="+mn-ea"/>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capsule will have on average the following characteristics: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individual training on Smartphone</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3-4 motions with </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an introduction and a conclusion with the key messages to keep in mind, each module based on reverse-learning (starting with 1 question ; various animation to be proposed)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R="0" lvl="0" algn="l" defTabSz="914400" rtl="0" eaLnBrk="1" fontAlgn="auto" latinLnBrk="0" hangingPunct="1">
              <a:spcBef>
                <a:spcPts val="0"/>
              </a:spcBef>
              <a:buClrTx/>
              <a:buSzTx/>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1" kern="0" dirty="0">
              <a:solidFill>
                <a:schemeClr val="tx1"/>
              </a:solidFill>
              <a:latin typeface="Montserrat" pitchFamily="2" charset="0"/>
              <a:ea typeface="Times New Roman" panose="02020603050405020304" pitchFamily="18" charset="0"/>
              <a:cs typeface="Calibri" panose="020F0502020204030204" pitchFamily="34" charset="0"/>
            </a:endParaRPr>
          </a:p>
          <a:p>
            <a:pPr>
              <a:lnSpc>
                <a:spcPct val="100000"/>
              </a:lnSpc>
              <a:spcAft>
                <a:spcPts val="600"/>
              </a:spcAft>
            </a:pPr>
            <a:endParaRPr lang="en-US" sz="1200" kern="0" dirty="0">
              <a:solidFill>
                <a:schemeClr val="tx1"/>
              </a:solidFill>
              <a:latin typeface="Montserrat" pitchFamily="2" charset="0"/>
              <a:ea typeface="Times New Roman" panose="02020603050405020304" pitchFamily="18" charset="0"/>
              <a:cs typeface="Times New Roman" panose="02020603050405020304" pitchFamily="18" charset="0"/>
            </a:endParaRPr>
          </a:p>
          <a:p>
            <a:pPr marL="157163" indent="-157163">
              <a:lnSpc>
                <a:spcPct val="100000"/>
              </a:lnSpc>
              <a:spcAft>
                <a:spcPts val="600"/>
              </a:spcAft>
              <a:buFont typeface="Arial" panose="020B0604020202020204" pitchFamily="34" charset="0"/>
              <a:buChar char="•"/>
            </a:pPr>
            <a:r>
              <a:rPr lang="en-US" sz="1200" kern="0" dirty="0">
                <a:solidFill>
                  <a:schemeClr val="tx1"/>
                </a:solidFill>
                <a:latin typeface="Montserrat" pitchFamily="2" charset="0"/>
                <a:ea typeface="Times New Roman" panose="02020603050405020304" pitchFamily="18" charset="0"/>
                <a:cs typeface="Times New Roman" panose="02020603050405020304" pitchFamily="18" charset="0"/>
              </a:rPr>
              <a:t>Storyboard ppt document </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of the training content to be inserted in MyLearning App (</a:t>
            </a:r>
            <a:r>
              <a:rPr lang="en-US" sz="1200" b="0" kern="0" dirty="0" err="1">
                <a:solidFill>
                  <a:schemeClr val="tx1"/>
                </a:solidFill>
                <a:latin typeface="Montserrat" pitchFamily="2" charset="0"/>
                <a:ea typeface="Times New Roman" panose="02020603050405020304" pitchFamily="18" charset="0"/>
                <a:cs typeface="Times New Roman" panose="02020603050405020304" pitchFamily="18" charset="0"/>
              </a:rPr>
              <a:t>Beedeez</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a:t>
            </a:r>
          </a:p>
          <a:p>
            <a:pPr>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p:txBody>
      </p:sp>
      <p:sp>
        <p:nvSpPr>
          <p:cNvPr id="5" name="Google Shape;96;p18">
            <a:extLst>
              <a:ext uri="{FF2B5EF4-FFF2-40B4-BE49-F238E27FC236}">
                <a16:creationId xmlns:a16="http://schemas.microsoft.com/office/drawing/2014/main" id="{20875D08-CB1A-A792-7E26-9E41ADB3AE37}"/>
              </a:ext>
            </a:extLst>
          </p:cNvPr>
          <p:cNvSpPr txBox="1"/>
          <p:nvPr/>
        </p:nvSpPr>
        <p:spPr>
          <a:xfrm>
            <a:off x="684634" y="407128"/>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6" name="CasellaDiTesto 5">
            <a:extLst>
              <a:ext uri="{FF2B5EF4-FFF2-40B4-BE49-F238E27FC236}">
                <a16:creationId xmlns:a16="http://schemas.microsoft.com/office/drawing/2014/main" id="{6357B4D9-C646-8AB0-69B8-7CEED0E0F0B9}"/>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grpSp>
        <p:nvGrpSpPr>
          <p:cNvPr id="2" name="Gruppo 1">
            <a:extLst>
              <a:ext uri="{FF2B5EF4-FFF2-40B4-BE49-F238E27FC236}">
                <a16:creationId xmlns:a16="http://schemas.microsoft.com/office/drawing/2014/main" id="{0262E460-C2D3-60DE-372A-C887A7B8CDC1}"/>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E6AC963F-BC7A-9923-0382-CAB8FB3B65B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9644D27D-5E5E-42E6-FAA7-ADFD0127F091}"/>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56D9FE5-0F94-8C85-2F92-3D52FB0F2F3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DFABA2B7-45C4-F7EB-FA2F-9B7A35821A4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0E314DA-1498-03E2-BC99-37CF4651E27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532FC57C-C9F7-56D6-5141-3398841FDFB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4CB53901-216A-72B2-26A2-C26828244B88}"/>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79553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505318" y="1654248"/>
            <a:ext cx="10647443" cy="276999"/>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p:txBody>
      </p:sp>
      <p:sp>
        <p:nvSpPr>
          <p:cNvPr id="5" name="Espace réservé du texte 1">
            <a:extLst>
              <a:ext uri="{FF2B5EF4-FFF2-40B4-BE49-F238E27FC236}">
                <a16:creationId xmlns:a16="http://schemas.microsoft.com/office/drawing/2014/main" id="{B61C1985-698E-7C91-EEE0-27A683BF0749}"/>
              </a:ext>
            </a:extLst>
          </p:cNvPr>
          <p:cNvSpPr txBox="1">
            <a:spLocks/>
          </p:cNvSpPr>
          <p:nvPr/>
        </p:nvSpPr>
        <p:spPr>
          <a:xfrm>
            <a:off x="525062" y="5480567"/>
            <a:ext cx="11052304" cy="1000414"/>
          </a:xfrm>
          <a:prstGeom prst="rect">
            <a:avLst/>
          </a:prstGeom>
          <a:noFill/>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1200" dirty="0">
              <a:solidFill>
                <a:schemeClr val="tx1"/>
              </a:solidFill>
              <a:latin typeface="Montserrat" pitchFamily="2" charset="0"/>
              <a:cs typeface="Calibri" panose="020F0502020204030204" pitchFamily="34" charset="0"/>
            </a:endParaRPr>
          </a:p>
        </p:txBody>
      </p:sp>
      <p:sp>
        <p:nvSpPr>
          <p:cNvPr id="6" name="Rectangle 1">
            <a:extLst>
              <a:ext uri="{FF2B5EF4-FFF2-40B4-BE49-F238E27FC236}">
                <a16:creationId xmlns:a16="http://schemas.microsoft.com/office/drawing/2014/main" id="{9FB419E7-013E-E230-9C79-1D0E200BD7E3}"/>
              </a:ext>
            </a:extLst>
          </p:cNvPr>
          <p:cNvSpPr/>
          <p:nvPr/>
        </p:nvSpPr>
        <p:spPr>
          <a:xfrm>
            <a:off x="507547" y="2277595"/>
            <a:ext cx="11052304" cy="8073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Creation of the Capsule setting all the parameters shared &amp; validated by 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Capsule Title, Central Reference, Validation threshold, N° of notion (chapters), </a:t>
            </a:r>
            <a:r>
              <a:rPr lang="en-US" sz="1200" dirty="0">
                <a:solidFill>
                  <a:schemeClr val="tx1"/>
                </a:solidFill>
                <a:latin typeface="Montserrat" pitchFamily="2" charset="0"/>
                <a:cs typeface="Calibri" panose="020F0502020204030204" pitchFamily="34" charset="0"/>
              </a:rPr>
              <a:t>N° of pages, Type of Interaction, Images/Videos/PDF contents to be included.</a:t>
            </a:r>
          </a:p>
        </p:txBody>
      </p:sp>
      <p:sp>
        <p:nvSpPr>
          <p:cNvPr id="7" name="Rectangle 3">
            <a:extLst>
              <a:ext uri="{FF2B5EF4-FFF2-40B4-BE49-F238E27FC236}">
                <a16:creationId xmlns:a16="http://schemas.microsoft.com/office/drawing/2014/main" id="{35F00C70-FDAA-952D-1E36-14FD06F437F5}"/>
              </a:ext>
            </a:extLst>
          </p:cNvPr>
          <p:cNvSpPr/>
          <p:nvPr/>
        </p:nvSpPr>
        <p:spPr>
          <a:xfrm>
            <a:off x="525062" y="2913532"/>
            <a:ext cx="11052304" cy="62909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Fill the mandatory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Central references, description, notion titles, pages titles</a:t>
            </a:r>
          </a:p>
        </p:txBody>
      </p:sp>
      <p:sp>
        <p:nvSpPr>
          <p:cNvPr id="8" name="Rectangle 4">
            <a:extLst>
              <a:ext uri="{FF2B5EF4-FFF2-40B4-BE49-F238E27FC236}">
                <a16:creationId xmlns:a16="http://schemas.microsoft.com/office/drawing/2014/main" id="{14966EFC-B7BC-6170-80DC-59F16D33BD62}"/>
              </a:ext>
            </a:extLst>
          </p:cNvPr>
          <p:cNvSpPr/>
          <p:nvPr/>
        </p:nvSpPr>
        <p:spPr>
          <a:xfrm>
            <a:off x="542577" y="3464461"/>
            <a:ext cx="11052304" cy="6359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Publish the capsule in WIP area</a:t>
            </a:r>
            <a:r>
              <a:rPr kumimoji="0" lang="en-US" sz="120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in order to see the preview on smartphones as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itchFamily="2" charset="0"/>
                <a:cs typeface="Calibri" panose="020F0502020204030204" pitchFamily="34" charset="0"/>
              </a:rPr>
              <a:t>Share the preview link with STM </a:t>
            </a:r>
            <a:r>
              <a:rPr lang="en-US" sz="1200" dirty="0">
                <a:solidFill>
                  <a:schemeClr val="tx1"/>
                </a:solidFill>
                <a:latin typeface="Montserrat" pitchFamily="2" charset="0"/>
                <a:cs typeface="Calibri" panose="020F0502020204030204" pitchFamily="34" charset="0"/>
              </a:rPr>
              <a:t>to get approval or modifications</a:t>
            </a:r>
            <a:endPar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endParaRPr>
          </a:p>
        </p:txBody>
      </p:sp>
      <p:sp>
        <p:nvSpPr>
          <p:cNvPr id="9" name="Rectangle 6">
            <a:extLst>
              <a:ext uri="{FF2B5EF4-FFF2-40B4-BE49-F238E27FC236}">
                <a16:creationId xmlns:a16="http://schemas.microsoft.com/office/drawing/2014/main" id="{ED1461D7-6D7B-1D48-411A-4B62BD0390F8}"/>
              </a:ext>
            </a:extLst>
          </p:cNvPr>
          <p:cNvSpPr/>
          <p:nvPr/>
        </p:nvSpPr>
        <p:spPr>
          <a:xfrm>
            <a:off x="525062" y="4482809"/>
            <a:ext cx="11052304" cy="163355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Create the G9 version – one per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Launch the automatic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ontserrat" pitchFamily="2" charset="0"/>
                <a:cs typeface="Calibri" panose="020F0502020204030204" pitchFamily="34" charset="0"/>
              </a:rPr>
              <a: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end to Stellantis translation team PDF file included in the document, to be translated, and upload them in each country (in case of Mementos or PDF attachment)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Copy in each country’s area the related translated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Create the Master English Capsule and publish it in the Master English track/sub-tracks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Quality check of capsules</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Create the storyboard in pptx, as master storyboard to be uploaded in dams and send storyboard to countries not accessing </a:t>
            </a:r>
            <a:r>
              <a:rPr lang="en-US" sz="1200" dirty="0" err="1">
                <a:solidFill>
                  <a:schemeClr val="tx1"/>
                </a:solidFill>
                <a:latin typeface="Montserrat" pitchFamily="2" charset="0"/>
                <a:cs typeface="Calibri" panose="020F0502020204030204" pitchFamily="34" charset="0"/>
              </a:rPr>
              <a:t>Beedeez</a:t>
            </a:r>
            <a:endParaRPr lang="en-US" sz="1200" dirty="0">
              <a:solidFill>
                <a:schemeClr val="tx1"/>
              </a:solidFill>
              <a:latin typeface="Montserrat" pitchFamily="2" charset="0"/>
              <a:cs typeface="Calibri" panose="020F0502020204030204" pitchFamily="34" charset="0"/>
            </a:endParaRP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Upload in Dams the master English storyboard</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Mailout the pptx storyboard for extra G9 country</a:t>
            </a:r>
          </a:p>
          <a:p>
            <a:pPr marL="1028700" lvl="1">
              <a:spcAft>
                <a:spcPts val="600"/>
              </a:spcAft>
            </a:pPr>
            <a:endParaRPr lang="en-US" sz="1200" dirty="0">
              <a:solidFill>
                <a:schemeClr val="tx1"/>
              </a:solidFill>
              <a:latin typeface="Montserrat" pitchFamily="2"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p:txBody>
      </p:sp>
      <p:sp>
        <p:nvSpPr>
          <p:cNvPr id="10" name="ZoneTexte 8">
            <a:extLst>
              <a:ext uri="{FF2B5EF4-FFF2-40B4-BE49-F238E27FC236}">
                <a16:creationId xmlns:a16="http://schemas.microsoft.com/office/drawing/2014/main" id="{CD929769-9CA0-0B88-1E4A-2CD7730D9C33}"/>
              </a:ext>
            </a:extLst>
          </p:cNvPr>
          <p:cNvSpPr txBox="1"/>
          <p:nvPr/>
        </p:nvSpPr>
        <p:spPr>
          <a:xfrm>
            <a:off x="479376" y="2038968"/>
            <a:ext cx="11052304" cy="276999"/>
          </a:xfrm>
          <a:prstGeom prst="rect">
            <a:avLst/>
          </a:prstGeom>
          <a:noFill/>
        </p:spPr>
        <p:txBody>
          <a:bodyPr wrap="square" rtlCol="0">
            <a:spAutoFit/>
          </a:bodyPr>
          <a:lstStyle/>
          <a:p>
            <a:r>
              <a:rPr lang="en-US" sz="1200" b="1" dirty="0">
                <a:solidFill>
                  <a:schemeClr val="tx1"/>
                </a:solidFill>
                <a:latin typeface="Montserrat" pitchFamily="2" charset="0"/>
                <a:cs typeface="Calibri" panose="020F0502020204030204" pitchFamily="34" charset="0"/>
              </a:rPr>
              <a:t>DETAILED PROCESS TO DEVELOP A MYLEARNING APP CAPSULE</a:t>
            </a:r>
          </a:p>
        </p:txBody>
      </p:sp>
      <p:sp>
        <p:nvSpPr>
          <p:cNvPr id="11" name="Google Shape;96;p18">
            <a:extLst>
              <a:ext uri="{FF2B5EF4-FFF2-40B4-BE49-F238E27FC236}">
                <a16:creationId xmlns:a16="http://schemas.microsoft.com/office/drawing/2014/main" id="{14254E41-2AED-8B92-A6B2-210EA8AE9359}"/>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2" name="Gruppo 1">
            <a:extLst>
              <a:ext uri="{FF2B5EF4-FFF2-40B4-BE49-F238E27FC236}">
                <a16:creationId xmlns:a16="http://schemas.microsoft.com/office/drawing/2014/main" id="{E433C866-A6B3-5487-85F2-580CBE2FFD82}"/>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30D19D19-E3DB-284B-37E9-45E20F7B83A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EF2EE909-E59F-3DEF-9CD3-B56E146CAEBB}"/>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E1E7E412-1AED-C5B3-01EB-C5EC34F6E8E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BE85243B-5518-8025-1EA0-EA79D8B4245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66D9DB3-D6CD-CD50-D600-06F575C8E88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535B28CD-30A0-B639-D70A-9F9896DEBAD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8" name="Segnaposto numero diapositiva 17">
            <a:extLst>
              <a:ext uri="{FF2B5EF4-FFF2-40B4-BE49-F238E27FC236}">
                <a16:creationId xmlns:a16="http://schemas.microsoft.com/office/drawing/2014/main" id="{4AF61C71-2131-A34F-9E78-A2243F5FEA9C}"/>
              </a:ext>
            </a:extLst>
          </p:cNvPr>
          <p:cNvSpPr>
            <a:spLocks noGrp="1"/>
          </p:cNvSpPr>
          <p:nvPr>
            <p:ph type="sldNum" sz="quarter" idx="4"/>
          </p:nvPr>
        </p:nvSpPr>
        <p:spPr/>
        <p:txBody>
          <a:bodyPr/>
          <a:lstStyle/>
          <a:p>
            <a:fld id="{3E92977B-B4C2-4A0D-A293-AFEDFB8002E3}" type="slidenum">
              <a:rPr lang="en-US" smtClean="0"/>
              <a:pPr/>
              <a:t>21</a:t>
            </a:fld>
            <a:endParaRPr lang="en-US"/>
          </a:p>
        </p:txBody>
      </p:sp>
      <p:sp>
        <p:nvSpPr>
          <p:cNvPr id="19" name="CasellaDiTesto 18">
            <a:extLst>
              <a:ext uri="{FF2B5EF4-FFF2-40B4-BE49-F238E27FC236}">
                <a16:creationId xmlns:a16="http://schemas.microsoft.com/office/drawing/2014/main" id="{4A5B0FB8-0BC2-1B7D-1551-8300E699A535}"/>
              </a:ext>
            </a:extLst>
          </p:cNvPr>
          <p:cNvSpPr txBox="1"/>
          <p:nvPr/>
        </p:nvSpPr>
        <p:spPr>
          <a:xfrm>
            <a:off x="455620" y="1131028"/>
            <a:ext cx="6100996" cy="523220"/>
          </a:xfrm>
          <a:prstGeom prst="rect">
            <a:avLst/>
          </a:prstGeom>
          <a:noFill/>
        </p:spPr>
        <p:txBody>
          <a:bodyPr wrap="square">
            <a:spAutoFit/>
          </a:bodyPr>
          <a:lstStyle/>
          <a:p>
            <a:r>
              <a:rPr lang="en-US" b="1" dirty="0">
                <a:solidFill>
                  <a:srgbClr val="F00480"/>
                </a:solidFill>
                <a:latin typeface="Montserrat" pitchFamily="2" charset="0"/>
              </a:rPr>
              <a:t>Development</a:t>
            </a:r>
          </a:p>
          <a:p>
            <a:endParaRPr lang="en-US"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272499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22</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5" name="ZoneTexte 6">
            <a:extLst>
              <a:ext uri="{FF2B5EF4-FFF2-40B4-BE49-F238E27FC236}">
                <a16:creationId xmlns:a16="http://schemas.microsoft.com/office/drawing/2014/main" id="{EAF70E95-AC7C-D1D0-6A3A-E12BF5B0CD26}"/>
              </a:ext>
            </a:extLst>
          </p:cNvPr>
          <p:cNvSpPr txBox="1"/>
          <p:nvPr/>
        </p:nvSpPr>
        <p:spPr>
          <a:xfrm>
            <a:off x="614006" y="1988840"/>
            <a:ext cx="10647443" cy="338554"/>
          </a:xfrm>
          <a:prstGeom prst="rect">
            <a:avLst/>
          </a:prstGeom>
          <a:noFill/>
        </p:spPr>
        <p:txBody>
          <a:bodyPr wrap="square" lIns="91440" tIns="45720" rIns="91440" bIns="45720" anchor="t">
            <a:spAutoFit/>
          </a:bodyPr>
          <a:lstStyle/>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a:t>
            </a:r>
            <a:r>
              <a:rPr lang="en-US" sz="1600" dirty="0">
                <a:solidFill>
                  <a:schemeClr val="tx1"/>
                </a:solidFill>
                <a:latin typeface="Montserrat" pitchFamily="2" charset="0"/>
                <a:ea typeface="Times New Roman" panose="02020603050405020304" pitchFamily="18" charset="0"/>
                <a:cs typeface="Calibri" panose="020F0502020204030204" pitchFamily="34" charset="0"/>
              </a:rPr>
              <a:t>s</a:t>
            </a:r>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 you the required reduced quote.</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CasellaDiTesto 5">
            <a:extLst>
              <a:ext uri="{FF2B5EF4-FFF2-40B4-BE49-F238E27FC236}">
                <a16:creationId xmlns:a16="http://schemas.microsoft.com/office/drawing/2014/main" id="{E2037E4D-C1A8-F208-7A3F-EA440154346E}"/>
              </a:ext>
            </a:extLst>
          </p:cNvPr>
          <p:cNvSpPr txBox="1"/>
          <p:nvPr/>
        </p:nvSpPr>
        <p:spPr>
          <a:xfrm>
            <a:off x="621276" y="2756599"/>
            <a:ext cx="10616147" cy="1200329"/>
          </a:xfrm>
          <a:prstGeom prst="rect">
            <a:avLst/>
          </a:prstGeom>
          <a:noFill/>
        </p:spPr>
        <p:txBody>
          <a:bodyPr wrap="square">
            <a:spAutoFit/>
          </a:bodyPr>
          <a:lstStyle/>
          <a:p>
            <a:r>
              <a:rPr lang="fr-FR" sz="1800" dirty="0">
                <a:latin typeface="Montserrat" pitchFamily="2" charset="0"/>
              </a:rPr>
              <a:t>Reduction </a:t>
            </a:r>
            <a:r>
              <a:rPr lang="fr-FR" sz="1800" dirty="0" err="1">
                <a:latin typeface="Montserrat" pitchFamily="2" charset="0"/>
              </a:rPr>
              <a:t>is</a:t>
            </a:r>
            <a:r>
              <a:rPr lang="fr-FR" sz="1800" dirty="0">
                <a:latin typeface="Montserrat" pitchFamily="2" charset="0"/>
              </a:rPr>
              <a:t> </a:t>
            </a:r>
            <a:r>
              <a:rPr lang="fr-FR" sz="1800" dirty="0" err="1">
                <a:latin typeface="Montserrat" pitchFamily="2" charset="0"/>
              </a:rPr>
              <a:t>based</a:t>
            </a:r>
            <a:r>
              <a:rPr lang="fr-FR" sz="1800" dirty="0">
                <a:latin typeface="Montserrat" pitchFamily="2" charset="0"/>
              </a:rPr>
              <a:t> on the </a:t>
            </a:r>
            <a:r>
              <a:rPr lang="fr-FR" sz="1800" dirty="0" err="1">
                <a:latin typeface="Montserrat" pitchFamily="2" charset="0"/>
              </a:rPr>
              <a:t>proposal</a:t>
            </a:r>
            <a:r>
              <a:rPr lang="fr-FR" sz="1800" dirty="0">
                <a:latin typeface="Montserrat" pitchFamily="2" charset="0"/>
              </a:rPr>
              <a:t> of 5 </a:t>
            </a:r>
            <a:r>
              <a:rPr lang="fr-FR" sz="1800" dirty="0" err="1">
                <a:latin typeface="Montserrat" pitchFamily="2" charset="0"/>
              </a:rPr>
              <a:t>resourses</a:t>
            </a:r>
            <a:r>
              <a:rPr lang="fr-FR" sz="1800" dirty="0">
                <a:latin typeface="Montserrat" pitchFamily="2" charset="0"/>
              </a:rPr>
              <a:t> for Global Program Office.</a:t>
            </a:r>
          </a:p>
          <a:p>
            <a:r>
              <a:rPr lang="fr-FR" sz="1800" dirty="0">
                <a:latin typeface="Montserrat" pitchFamily="2" charset="0"/>
              </a:rPr>
              <a:t>Back office </a:t>
            </a:r>
            <a:r>
              <a:rPr lang="fr-FR" sz="1800" dirty="0" err="1">
                <a:latin typeface="Montserrat" pitchFamily="2" charset="0"/>
              </a:rPr>
              <a:t>roles</a:t>
            </a:r>
            <a:r>
              <a:rPr lang="fr-FR" sz="1800" dirty="0">
                <a:latin typeface="Montserrat" pitchFamily="2" charset="0"/>
              </a:rPr>
              <a:t> </a:t>
            </a:r>
            <a:r>
              <a:rPr lang="fr-FR" sz="1800" dirty="0" err="1">
                <a:latin typeface="Montserrat" pitchFamily="2" charset="0"/>
              </a:rPr>
              <a:t>will</a:t>
            </a:r>
            <a:r>
              <a:rPr lang="fr-FR" sz="1800" dirty="0">
                <a:latin typeface="Montserrat" pitchFamily="2" charset="0"/>
              </a:rPr>
              <a:t> </a:t>
            </a:r>
            <a:r>
              <a:rPr lang="fr-FR" sz="1800" dirty="0" err="1">
                <a:latin typeface="Montserrat" pitchFamily="2" charset="0"/>
              </a:rPr>
              <a:t>be</a:t>
            </a:r>
            <a:r>
              <a:rPr lang="fr-FR" sz="1800" dirty="0">
                <a:latin typeface="Montserrat" pitchFamily="2" charset="0"/>
              </a:rPr>
              <a:t> </a:t>
            </a:r>
            <a:r>
              <a:rPr lang="fr-FR" sz="1800" dirty="0" err="1">
                <a:latin typeface="Montserrat" pitchFamily="2" charset="0"/>
              </a:rPr>
              <a:t>covered</a:t>
            </a:r>
            <a:r>
              <a:rPr lang="fr-FR" sz="1800" dirty="0">
                <a:latin typeface="Montserrat" pitchFamily="2" charset="0"/>
              </a:rPr>
              <a:t> by SENIOR and JUNIOR PROJECT MANAGERS.</a:t>
            </a:r>
          </a:p>
          <a:p>
            <a:r>
              <a:rPr lang="fr-FR" sz="1800" dirty="0">
                <a:latin typeface="Montserrat" pitchFamily="2" charset="0"/>
              </a:rPr>
              <a:t>4 </a:t>
            </a:r>
            <a:r>
              <a:rPr lang="fr-FR" sz="1800" dirty="0" err="1">
                <a:latin typeface="Montserrat" pitchFamily="2" charset="0"/>
              </a:rPr>
              <a:t>project</a:t>
            </a:r>
            <a:r>
              <a:rPr lang="fr-FR" sz="1800" dirty="0">
                <a:latin typeface="Montserrat" pitchFamily="2" charset="0"/>
              </a:rPr>
              <a:t> managers /</a:t>
            </a:r>
            <a:r>
              <a:rPr lang="fr-FR" sz="1800" dirty="0" err="1">
                <a:latin typeface="Montserrat" pitchFamily="2" charset="0"/>
              </a:rPr>
              <a:t>coordinators</a:t>
            </a:r>
            <a:r>
              <a:rPr lang="fr-FR" sz="1800" dirty="0">
                <a:latin typeface="Montserrat" pitchFamily="2" charset="0"/>
              </a:rPr>
              <a:t> are </a:t>
            </a:r>
            <a:r>
              <a:rPr lang="fr-FR" sz="1800" dirty="0" err="1">
                <a:latin typeface="Montserrat" pitchFamily="2" charset="0"/>
              </a:rPr>
              <a:t>included</a:t>
            </a:r>
            <a:r>
              <a:rPr lang="fr-FR" sz="1800" dirty="0">
                <a:latin typeface="Montserrat" pitchFamily="2" charset="0"/>
              </a:rPr>
              <a:t> in </a:t>
            </a:r>
            <a:r>
              <a:rPr lang="fr-FR" sz="1800" dirty="0" err="1">
                <a:latin typeface="Montserrat" pitchFamily="2" charset="0"/>
              </a:rPr>
              <a:t>deliverables</a:t>
            </a:r>
            <a:r>
              <a:rPr lang="fr-FR" sz="1800" dirty="0">
                <a:latin typeface="Montserrat" pitchFamily="2" charset="0"/>
              </a:rPr>
              <a:t>.</a:t>
            </a:r>
            <a:endParaRPr lang="en-US" sz="1800" dirty="0">
              <a:latin typeface="Montserrat" pitchFamily="2" charset="0"/>
            </a:endParaRPr>
          </a:p>
          <a:p>
            <a:r>
              <a:rPr lang="fr-FR" sz="1800" dirty="0">
                <a:latin typeface="Montserrat" pitchFamily="2" charset="0"/>
              </a:rPr>
              <a:t>    </a:t>
            </a:r>
            <a:endParaRPr lang="en-US" sz="1800" dirty="0">
              <a:latin typeface="Montserrat" pitchFamily="2"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088615" y="4035842"/>
            <a:ext cx="2623923" cy="615553"/>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2</a:t>
            </a:r>
            <a:r>
              <a:rPr lang="it-IT" dirty="0"/>
              <a:t> SENIOR TRAINING SPECIALIST</a:t>
            </a:r>
          </a:p>
          <a:p>
            <a:pPr>
              <a:lnSpc>
                <a:spcPct val="100000"/>
              </a:lnSpc>
              <a:spcAft>
                <a:spcPts val="1200"/>
              </a:spcAft>
            </a:pPr>
            <a:r>
              <a:rPr lang="it-IT" sz="1400" b="1" dirty="0"/>
              <a:t>2</a:t>
            </a:r>
            <a:r>
              <a:rPr lang="it-IT" dirty="0"/>
              <a:t> JUNIOR TRAINING SPECIALIST</a:t>
            </a: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a:stCxn id="93" idx="2"/>
          </p:cNvCxnSpPr>
          <p:nvPr/>
        </p:nvCxnSpPr>
        <p:spPr>
          <a:xfrm flipH="1">
            <a:off x="5724921"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5303912"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5724010"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558216"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4</a:t>
            </a:fld>
            <a:endParaRPr lang="en-US"/>
          </a:p>
        </p:txBody>
      </p:sp>
    </p:spTree>
    <p:custDataLst>
      <p:tags r:id="rId1"/>
    </p:custDataLst>
    <p:extLst>
      <p:ext uri="{BB962C8B-B14F-4D97-AF65-F5344CB8AC3E}">
        <p14:creationId xmlns:p14="http://schemas.microsoft.com/office/powerpoint/2010/main" val="6880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5</a:t>
            </a:fld>
            <a:endParaRPr lang="en-US"/>
          </a:p>
        </p:txBody>
      </p:sp>
    </p:spTree>
    <p:custDataLst>
      <p:tags r:id="rId1"/>
    </p:custDataLst>
    <p:extLst>
      <p:ext uri="{BB962C8B-B14F-4D97-AF65-F5344CB8AC3E}">
        <p14:creationId xmlns:p14="http://schemas.microsoft.com/office/powerpoint/2010/main" val="19812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6</a:t>
            </a:fld>
            <a:endParaRPr lang="en-US"/>
          </a:p>
        </p:txBody>
      </p:sp>
    </p:spTree>
    <p:custDataLst>
      <p:tags r:id="rId1"/>
    </p:custDataLst>
    <p:extLst>
      <p:ext uri="{BB962C8B-B14F-4D97-AF65-F5344CB8AC3E}">
        <p14:creationId xmlns:p14="http://schemas.microsoft.com/office/powerpoint/2010/main" val="33345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248144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7603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mj-lt"/>
              <a:buAutoNum type="alphaL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1023421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3664</Words>
  <Application>Microsoft Office PowerPoint</Application>
  <PresentationFormat>Widescreen</PresentationFormat>
  <Paragraphs>434</Paragraphs>
  <Slides>22</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22</vt:i4>
      </vt:variant>
    </vt:vector>
  </HeadingPairs>
  <TitlesOfParts>
    <vt:vector size="33" baseType="lpstr">
      <vt:lpstr>Abel</vt:lpstr>
      <vt:lpstr>Arial</vt:lpstr>
      <vt:lpstr>Calibri</vt:lpstr>
      <vt:lpstr>another shabby</vt:lpstr>
      <vt:lpstr>Montserrat</vt:lpstr>
      <vt:lpstr>DINEngschrift-Alternate</vt:lpstr>
      <vt:lpstr>Wingdings</vt:lpstr>
      <vt:lpstr>Montserrat Black</vt:lpstr>
      <vt:lpstr>Symbol</vt:lpstr>
      <vt:lpstr>DIN Alternate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517</cp:revision>
  <cp:lastPrinted>2024-07-11T14:34:15Z</cp:lastPrinted>
  <dcterms:modified xsi:type="dcterms:W3CDTF">2024-12-08T14:53:01Z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