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6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7.xml" ContentType="application/vnd.openxmlformats-officedocument.presentationml.notesSlide+xml"/>
  <Override PartName="/ppt/tags/tag19.xml" ContentType="application/vnd.openxmlformats-officedocument.presentationml.tags+xml"/>
  <Override PartName="/ppt/notesSlides/notesSlide8.xml" ContentType="application/vnd.openxmlformats-officedocument.presentationml.notesSlide+xml"/>
  <Override PartName="/ppt/tags/tag20.xml" ContentType="application/vnd.openxmlformats-officedocument.presentationml.tags+xml"/>
  <Override PartName="/ppt/notesSlides/notesSlide9.xml" ContentType="application/vnd.openxmlformats-officedocument.presentationml.notesSlide+xml"/>
  <Override PartName="/ppt/tags/tag21.xml" ContentType="application/vnd.openxmlformats-officedocument.presentationml.tags+xml"/>
  <Override PartName="/ppt/notesSlides/notesSlide10.xml" ContentType="application/vnd.openxmlformats-officedocument.presentationml.notesSlide+xml"/>
  <Override PartName="/ppt/tags/tag22.xml" ContentType="application/vnd.openxmlformats-officedocument.presentationml.tags+xml"/>
  <Override PartName="/ppt/notesSlides/notesSlide11.xml" ContentType="application/vnd.openxmlformats-officedocument.presentationml.notesSlide+xml"/>
  <Override PartName="/ppt/tags/tag23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73" r:id="rId6"/>
    <p:sldId id="274" r:id="rId7"/>
    <p:sldId id="275" r:id="rId8"/>
    <p:sldId id="276" r:id="rId9"/>
    <p:sldId id="277" r:id="rId10"/>
    <p:sldId id="280" r:id="rId11"/>
    <p:sldId id="281" r:id="rId12"/>
    <p:sldId id="279" r:id="rId13"/>
    <p:sldId id="278" r:id="rId14"/>
    <p:sldId id="282" r:id="rId15"/>
    <p:sldId id="260" r:id="rId16"/>
    <p:sldId id="383" r:id="rId17"/>
    <p:sldId id="261" r:id="rId18"/>
    <p:sldId id="262" r:id="rId19"/>
    <p:sldId id="263" r:id="rId20"/>
    <p:sldId id="283" r:id="rId21"/>
    <p:sldId id="268" r:id="rId22"/>
    <p:sldId id="269" r:id="rId23"/>
  </p:sldIdLst>
  <p:sldSz cx="12192000" cy="6858000"/>
  <p:notesSz cx="6858000" cy="9144000"/>
  <p:embeddedFontLst>
    <p:embeddedFont>
      <p:font typeface="Montserrat" pitchFamily="2" charset="0"/>
      <p:regular r:id="rId25"/>
      <p:bold r:id="rId26"/>
      <p:italic r:id="rId27"/>
      <p:boldItalic r:id="rId28"/>
    </p:embeddedFont>
    <p:embeddedFont>
      <p:font typeface="Montserrat Black" panose="00000A00000000000000" pitchFamily="2" charset="0"/>
      <p:bold r:id="rId29"/>
      <p:boldItalic r:id="rId30"/>
    </p:embeddedFont>
    <p:embeddedFont>
      <p:font typeface="Raleway" pitchFamily="2" charset="0"/>
      <p:regular r:id="rId31"/>
      <p:bold r:id="rId32"/>
      <p:italic r:id="rId33"/>
      <p:boldItalic r:id="rId34"/>
    </p:embeddedFont>
    <p:embeddedFont>
      <p:font typeface="Raleway Medium" pitchFamily="2" charset="0"/>
      <p:regular r:id="rId35"/>
      <p:italic r:id="rId36"/>
    </p:embeddedFont>
  </p:embeddedFontLst>
  <p:custDataLst>
    <p:tags r:id="rId3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437">
          <p15:clr>
            <a:srgbClr val="A4A3A4"/>
          </p15:clr>
        </p15:guide>
        <p15:guide id="3" pos="2525" userDrawn="1">
          <p15:clr>
            <a:srgbClr val="A4A3A4"/>
          </p15:clr>
        </p15:guide>
        <p15:guide id="4" pos="344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0480"/>
    <a:srgbClr val="FFFFFF"/>
    <a:srgbClr val="E9006D"/>
    <a:srgbClr val="FF338A"/>
    <a:srgbClr val="FF00FF"/>
    <a:srgbClr val="D476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528" autoAdjust="0"/>
  </p:normalViewPr>
  <p:slideViewPr>
    <p:cSldViewPr>
      <p:cViewPr varScale="1">
        <p:scale>
          <a:sx n="99" d="100"/>
          <a:sy n="99" d="100"/>
        </p:scale>
        <p:origin x="912" y="72"/>
      </p:cViewPr>
      <p:guideLst>
        <p:guide orient="horz" pos="2160"/>
        <p:guide pos="437"/>
        <p:guide pos="2525"/>
        <p:guide pos="344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067212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d962d8c483_3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d962d8c483_3_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gd962d8c483_3_7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cef0358ba1_0_2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5" name="Google Shape;165;gcef0358ba1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cef0358ba1_0_4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3" name="Google Shape;223;gcef0358ba1_0_4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cef0358ba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cef0358ba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58" name="Google Shape;5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cef0358ba1_0_7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6" name="Google Shape;66;gcef0358ba1_0_7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cef0358ba1_0_11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4" name="Google Shape;94;gcef0358ba1_0_1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3515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7191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cef0358ba1_0_2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9" name="Google Shape;119;gcef0358ba1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d962d8c483_3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d962d8c483_3_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gd962d8c483_3_8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d962d8c483_3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d962d8c483_3_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40;gd962d8c483_3_7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cef0358ba1_0_7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7" name="Google Shape;157;gcef0358ba1_0_7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14984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ckup 1" preserve="1">
  <p:cSld name="1_Mockup 1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2"/>
          <p:cNvSpPr/>
          <p:nvPr/>
        </p:nvSpPr>
        <p:spPr>
          <a:xfrm>
            <a:off x="-404" y="0"/>
            <a:ext cx="6168412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9484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ckup 1" preserve="1">
  <p:cSld name="1_Mockup 1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2"/>
          <p:cNvSpPr/>
          <p:nvPr/>
        </p:nvSpPr>
        <p:spPr>
          <a:xfrm>
            <a:off x="-404" y="0"/>
            <a:ext cx="5475692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16795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ckup 1" preserve="1">
  <p:cSld name="1_Mockup 1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2"/>
          <p:cNvSpPr/>
          <p:nvPr/>
        </p:nvSpPr>
        <p:spPr>
          <a:xfrm>
            <a:off x="6023588" y="0"/>
            <a:ext cx="6168412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104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Char char="●"/>
              <a:defRPr sz="6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Char char="○"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Char char="■"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Char char="●"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Char char="○"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Char char="■"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Char char="●"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Char char="○"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Char char="■"/>
              <a:defRPr sz="6900"/>
            </a:lvl9pPr>
          </a:lstStyle>
          <a:p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49" name="Google Shape;49;p1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 sz="1900"/>
            </a:lvl1pPr>
            <a:lvl2pPr lvl="1" rtl="0">
              <a:buNone/>
              <a:defRPr sz="1900"/>
            </a:lvl2pPr>
            <a:lvl3pPr lvl="2" rtl="0">
              <a:buNone/>
              <a:defRPr sz="1900"/>
            </a:lvl3pPr>
            <a:lvl4pPr lvl="3" rtl="0">
              <a:buNone/>
              <a:defRPr sz="1900"/>
            </a:lvl4pPr>
            <a:lvl5pPr lvl="4" rtl="0">
              <a:buNone/>
              <a:defRPr sz="1900"/>
            </a:lvl5pPr>
            <a:lvl6pPr lvl="5" rtl="0">
              <a:buNone/>
              <a:defRPr sz="1900"/>
            </a:lvl6pPr>
            <a:lvl7pPr lvl="6" rtl="0">
              <a:buNone/>
              <a:defRPr sz="1900"/>
            </a:lvl7pPr>
            <a:lvl8pPr lvl="7" rtl="0">
              <a:buNone/>
              <a:defRPr sz="1900"/>
            </a:lvl8pPr>
            <a:lvl9pPr lvl="8" rtl="0">
              <a:buNone/>
              <a:defRPr sz="19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ckup 2">
  <p:cSld name="Mockup 2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3"/>
          <p:cNvSpPr/>
          <p:nvPr/>
        </p:nvSpPr>
        <p:spPr>
          <a:xfrm>
            <a:off x="0" y="0"/>
            <a:ext cx="4655839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45384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/>
          <p:cNvSpPr>
            <a:spLocks noGrp="1"/>
          </p:cNvSpPr>
          <p:nvPr>
            <p:ph type="pic" sz="quarter" idx="10"/>
          </p:nvPr>
        </p:nvSpPr>
        <p:spPr>
          <a:xfrm>
            <a:off x="1509236" y="352425"/>
            <a:ext cx="4570611" cy="3019425"/>
          </a:xfrm>
          <a:custGeom>
            <a:avLst/>
            <a:gdLst>
              <a:gd name="connsiteX0" fmla="*/ 0 w 9142412"/>
              <a:gd name="connsiteY0" fmla="*/ 0 h 6038850"/>
              <a:gd name="connsiteX1" fmla="*/ 9142412 w 9142412"/>
              <a:gd name="connsiteY1" fmla="*/ 0 h 6038850"/>
              <a:gd name="connsiteX2" fmla="*/ 9142412 w 9142412"/>
              <a:gd name="connsiteY2" fmla="*/ 6038850 h 6038850"/>
              <a:gd name="connsiteX3" fmla="*/ 0 w 9142412"/>
              <a:gd name="connsiteY3" fmla="*/ 6038850 h 603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2412" h="6038850">
                <a:moveTo>
                  <a:pt x="0" y="0"/>
                </a:moveTo>
                <a:lnTo>
                  <a:pt x="9142412" y="0"/>
                </a:lnTo>
                <a:lnTo>
                  <a:pt x="9142412" y="6038850"/>
                </a:lnTo>
                <a:lnTo>
                  <a:pt x="0" y="60388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6" name="Freeform 25"/>
          <p:cNvSpPr>
            <a:spLocks noGrp="1"/>
          </p:cNvSpPr>
          <p:nvPr>
            <p:ph type="pic" sz="quarter" idx="11"/>
          </p:nvPr>
        </p:nvSpPr>
        <p:spPr>
          <a:xfrm>
            <a:off x="1647331" y="3486151"/>
            <a:ext cx="2195320" cy="2047875"/>
          </a:xfrm>
          <a:custGeom>
            <a:avLst/>
            <a:gdLst>
              <a:gd name="connsiteX0" fmla="*/ 0 w 4391212"/>
              <a:gd name="connsiteY0" fmla="*/ 0 h 4095749"/>
              <a:gd name="connsiteX1" fmla="*/ 4391212 w 4391212"/>
              <a:gd name="connsiteY1" fmla="*/ 0 h 4095749"/>
              <a:gd name="connsiteX2" fmla="*/ 4391212 w 4391212"/>
              <a:gd name="connsiteY2" fmla="*/ 4095749 h 4095749"/>
              <a:gd name="connsiteX3" fmla="*/ 0 w 4391212"/>
              <a:gd name="connsiteY3" fmla="*/ 4095749 h 4095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1212" h="4095749">
                <a:moveTo>
                  <a:pt x="0" y="0"/>
                </a:moveTo>
                <a:lnTo>
                  <a:pt x="4391212" y="0"/>
                </a:lnTo>
                <a:lnTo>
                  <a:pt x="4391212" y="4095749"/>
                </a:lnTo>
                <a:lnTo>
                  <a:pt x="0" y="40957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9" name="Freeform 28"/>
          <p:cNvSpPr>
            <a:spLocks noGrp="1"/>
          </p:cNvSpPr>
          <p:nvPr>
            <p:ph type="pic" sz="quarter" idx="12"/>
          </p:nvPr>
        </p:nvSpPr>
        <p:spPr>
          <a:xfrm>
            <a:off x="3974209" y="3486150"/>
            <a:ext cx="2105638" cy="3019425"/>
          </a:xfrm>
          <a:custGeom>
            <a:avLst/>
            <a:gdLst>
              <a:gd name="connsiteX0" fmla="*/ 0 w 4211824"/>
              <a:gd name="connsiteY0" fmla="*/ 0 h 6038850"/>
              <a:gd name="connsiteX1" fmla="*/ 4211824 w 4211824"/>
              <a:gd name="connsiteY1" fmla="*/ 0 h 6038850"/>
              <a:gd name="connsiteX2" fmla="*/ 4211824 w 4211824"/>
              <a:gd name="connsiteY2" fmla="*/ 6038850 h 6038850"/>
              <a:gd name="connsiteX3" fmla="*/ 0 w 4211824"/>
              <a:gd name="connsiteY3" fmla="*/ 6038850 h 603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11824" h="6038850">
                <a:moveTo>
                  <a:pt x="0" y="0"/>
                </a:moveTo>
                <a:lnTo>
                  <a:pt x="4211824" y="0"/>
                </a:lnTo>
                <a:lnTo>
                  <a:pt x="4211824" y="6038850"/>
                </a:lnTo>
                <a:lnTo>
                  <a:pt x="0" y="60388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Freeform 31"/>
          <p:cNvSpPr>
            <a:spLocks noGrp="1"/>
          </p:cNvSpPr>
          <p:nvPr>
            <p:ph type="pic" sz="quarter" idx="13"/>
          </p:nvPr>
        </p:nvSpPr>
        <p:spPr>
          <a:xfrm>
            <a:off x="6179241" y="1323976"/>
            <a:ext cx="3858803" cy="2047875"/>
          </a:xfrm>
          <a:custGeom>
            <a:avLst/>
            <a:gdLst>
              <a:gd name="connsiteX0" fmla="*/ 0 w 7718611"/>
              <a:gd name="connsiteY0" fmla="*/ 0 h 4095749"/>
              <a:gd name="connsiteX1" fmla="*/ 7718611 w 7718611"/>
              <a:gd name="connsiteY1" fmla="*/ 0 h 4095749"/>
              <a:gd name="connsiteX2" fmla="*/ 7718611 w 7718611"/>
              <a:gd name="connsiteY2" fmla="*/ 4095749 h 4095749"/>
              <a:gd name="connsiteX3" fmla="*/ 0 w 7718611"/>
              <a:gd name="connsiteY3" fmla="*/ 4095749 h 4095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18611" h="4095749">
                <a:moveTo>
                  <a:pt x="0" y="0"/>
                </a:moveTo>
                <a:lnTo>
                  <a:pt x="7718611" y="0"/>
                </a:lnTo>
                <a:lnTo>
                  <a:pt x="7718611" y="4095749"/>
                </a:lnTo>
                <a:lnTo>
                  <a:pt x="0" y="40957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565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2">
  <p:cSld name="Layout 2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"/>
          <p:cNvSpPr/>
          <p:nvPr/>
        </p:nvSpPr>
        <p:spPr>
          <a:xfrm>
            <a:off x="1" y="5156791"/>
            <a:ext cx="12192000" cy="170120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3">
  <p:cSld name="Layout 3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"/>
          <p:cNvSpPr/>
          <p:nvPr/>
        </p:nvSpPr>
        <p:spPr>
          <a:xfrm>
            <a:off x="-8665" y="0"/>
            <a:ext cx="565281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4">
  <p:cSld name="Layout 4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6"/>
          <p:cNvSpPr/>
          <p:nvPr/>
        </p:nvSpPr>
        <p:spPr>
          <a:xfrm>
            <a:off x="0" y="0"/>
            <a:ext cx="4114800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Google Shape;19;p6" descr="A green plan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61594" y="4082902"/>
            <a:ext cx="2541039" cy="27917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 1">
  <p:cSld name="Team 1">
    <p:bg>
      <p:bgPr>
        <a:solidFill>
          <a:srgbClr val="F2F2F2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7"/>
          <p:cNvSpPr/>
          <p:nvPr/>
        </p:nvSpPr>
        <p:spPr>
          <a:xfrm>
            <a:off x="712177" y="2032773"/>
            <a:ext cx="2722139" cy="314975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7"/>
          <p:cNvSpPr/>
          <p:nvPr/>
        </p:nvSpPr>
        <p:spPr>
          <a:xfrm>
            <a:off x="3671572" y="2032773"/>
            <a:ext cx="2722139" cy="314975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7"/>
          <p:cNvSpPr/>
          <p:nvPr/>
        </p:nvSpPr>
        <p:spPr>
          <a:xfrm>
            <a:off x="6630967" y="2032773"/>
            <a:ext cx="2722139" cy="314975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" name="Google Shape;24;p7" descr="A green plan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61594" y="4082902"/>
            <a:ext cx="2541039" cy="27917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 2">
  <p:cSld name="Team 2">
    <p:bg>
      <p:bgPr>
        <a:solidFill>
          <a:srgbClr val="F2F2F2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8"/>
          <p:cNvSpPr/>
          <p:nvPr/>
        </p:nvSpPr>
        <p:spPr>
          <a:xfrm>
            <a:off x="6336030" y="0"/>
            <a:ext cx="2722139" cy="33036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8"/>
          <p:cNvSpPr/>
          <p:nvPr/>
        </p:nvSpPr>
        <p:spPr>
          <a:xfrm>
            <a:off x="9255837" y="0"/>
            <a:ext cx="2722139" cy="33036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8"/>
          <p:cNvSpPr/>
          <p:nvPr/>
        </p:nvSpPr>
        <p:spPr>
          <a:xfrm>
            <a:off x="6336030" y="3554358"/>
            <a:ext cx="2722139" cy="330364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8"/>
          <p:cNvSpPr/>
          <p:nvPr/>
        </p:nvSpPr>
        <p:spPr>
          <a:xfrm>
            <a:off x="9255837" y="3554358"/>
            <a:ext cx="2722139" cy="330364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 3">
  <p:cSld name="Team 3">
    <p:bg>
      <p:bgPr>
        <a:solidFill>
          <a:srgbClr val="F2F2F2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9"/>
          <p:cNvSpPr/>
          <p:nvPr/>
        </p:nvSpPr>
        <p:spPr>
          <a:xfrm>
            <a:off x="655320" y="728123"/>
            <a:ext cx="2087852" cy="232349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9"/>
          <p:cNvSpPr/>
          <p:nvPr/>
        </p:nvSpPr>
        <p:spPr>
          <a:xfrm>
            <a:off x="2861833" y="728123"/>
            <a:ext cx="2087852" cy="232349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9"/>
          <p:cNvSpPr/>
          <p:nvPr/>
        </p:nvSpPr>
        <p:spPr>
          <a:xfrm>
            <a:off x="655320" y="3164338"/>
            <a:ext cx="2087852" cy="232349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9"/>
          <p:cNvSpPr/>
          <p:nvPr/>
        </p:nvSpPr>
        <p:spPr>
          <a:xfrm>
            <a:off x="2861833" y="3164338"/>
            <a:ext cx="2087852" cy="232349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5">
  <p:cSld name="Layout 5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0"/>
          <p:cNvSpPr/>
          <p:nvPr/>
        </p:nvSpPr>
        <p:spPr>
          <a:xfrm>
            <a:off x="1543050" y="1685925"/>
            <a:ext cx="3040380" cy="348615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6">
  <p:cSld name="Layout 6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1"/>
          <p:cNvSpPr/>
          <p:nvPr/>
        </p:nvSpPr>
        <p:spPr>
          <a:xfrm>
            <a:off x="1" y="12372"/>
            <a:ext cx="871870" cy="684562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2" r:id="rId10"/>
    <p:sldLayoutId id="2147483665" r:id="rId11"/>
    <p:sldLayoutId id="2147483664" r:id="rId12"/>
    <p:sldLayoutId id="2147483660" r:id="rId13"/>
    <p:sldLayoutId id="2147483663" r:id="rId14"/>
    <p:sldLayoutId id="214748366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3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4.xml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26" Type="http://schemas.openxmlformats.org/officeDocument/2006/relationships/image" Target="../media/image56.png"/><Relationship Id="rId3" Type="http://schemas.openxmlformats.org/officeDocument/2006/relationships/notesSlide" Target="../notesSlides/notesSlide10.xml"/><Relationship Id="rId21" Type="http://schemas.openxmlformats.org/officeDocument/2006/relationships/image" Target="../media/image51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5" Type="http://schemas.openxmlformats.org/officeDocument/2006/relationships/image" Target="../media/image55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29" Type="http://schemas.openxmlformats.org/officeDocument/2006/relationships/image" Target="../media/image59.png"/><Relationship Id="rId1" Type="http://schemas.openxmlformats.org/officeDocument/2006/relationships/tags" Target="../tags/tag21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24" Type="http://schemas.openxmlformats.org/officeDocument/2006/relationships/image" Target="../media/image54.png"/><Relationship Id="rId32" Type="http://schemas.openxmlformats.org/officeDocument/2006/relationships/image" Target="../media/image62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28" Type="http://schemas.openxmlformats.org/officeDocument/2006/relationships/image" Target="../media/image58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31" Type="http://schemas.openxmlformats.org/officeDocument/2006/relationships/image" Target="../media/image61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image" Target="../media/image52.png"/><Relationship Id="rId27" Type="http://schemas.openxmlformats.org/officeDocument/2006/relationships/image" Target="../media/image57.png"/><Relationship Id="rId30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5" Type="http://schemas.openxmlformats.org/officeDocument/2006/relationships/hyperlink" Target="mailto:koine@koine.it" TargetMode="External"/><Relationship Id="rId4" Type="http://schemas.openxmlformats.org/officeDocument/2006/relationships/image" Target="../media/image6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3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.xml"/><Relationship Id="rId5" Type="http://schemas.openxmlformats.org/officeDocument/2006/relationships/hyperlink" Target="http://areaweb.koine.it/KOINE/LANCIA_CONCEPT/index.html" TargetMode="External"/><Relationship Id="rId4" Type="http://schemas.openxmlformats.org/officeDocument/2006/relationships/hyperlink" Target="http://areaweb.koine.it/KOINE/Jeep_Renegade_2015/index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9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49C5C05E-AAC4-C3D7-1FF7-D9EFFC311361}"/>
              </a:ext>
            </a:extLst>
          </p:cNvPr>
          <p:cNvGrpSpPr/>
          <p:nvPr/>
        </p:nvGrpSpPr>
        <p:grpSpPr>
          <a:xfrm>
            <a:off x="3685816" y="1124743"/>
            <a:ext cx="4820368" cy="4104455"/>
            <a:chOff x="10465843" y="5385782"/>
            <a:chExt cx="2408368" cy="2050681"/>
          </a:xfrm>
        </p:grpSpPr>
        <p:sp>
          <p:nvSpPr>
            <p:cNvPr id="3" name="TextBox 9">
              <a:extLst>
                <a:ext uri="{FF2B5EF4-FFF2-40B4-BE49-F238E27FC236}">
                  <a16:creationId xmlns:a16="http://schemas.microsoft.com/office/drawing/2014/main" id="{A73FF038-7DE3-ACD1-6376-C510F329126A}"/>
                </a:ext>
              </a:extLst>
            </p:cNvPr>
            <p:cNvSpPr txBox="1"/>
            <p:nvPr/>
          </p:nvSpPr>
          <p:spPr>
            <a:xfrm>
              <a:off x="10777155" y="6860832"/>
              <a:ext cx="1846870" cy="24603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z="1600" spc="600">
                  <a:solidFill>
                    <a:schemeClr val="tx1">
                      <a:lumMod val="40000"/>
                      <a:lumOff val="60000"/>
                    </a:schemeClr>
                  </a:solidFill>
                  <a:latin typeface="Apex New Medium" pitchFamily="50" charset="0"/>
                  <a:ea typeface="Apex New Medium" pitchFamily="50" charset="0"/>
                </a:defRPr>
              </a:lvl1pPr>
            </a:lstStyle>
            <a:p>
              <a:r>
                <a:rPr lang="en-US" spc="1000" dirty="0">
                  <a:solidFill>
                    <a:schemeClr val="tx1"/>
                  </a:solidFill>
                  <a:latin typeface="Raleway" panose="020B0003030101060003" pitchFamily="34" charset="0"/>
                </a:rPr>
                <a:t>SERVIZI DIGITALI</a:t>
              </a:r>
            </a:p>
            <a:p>
              <a:r>
                <a:rPr lang="en-US" spc="1000" dirty="0">
                  <a:solidFill>
                    <a:schemeClr val="tx1"/>
                  </a:solidFill>
                  <a:latin typeface="Raleway" panose="020B0003030101060003" pitchFamily="34" charset="0"/>
                </a:rPr>
                <a:t>E-LEARNING </a:t>
              </a:r>
            </a:p>
          </p:txBody>
        </p:sp>
        <p:cxnSp>
          <p:nvCxnSpPr>
            <p:cNvPr id="5" name="Straight Connector 12">
              <a:extLst>
                <a:ext uri="{FF2B5EF4-FFF2-40B4-BE49-F238E27FC236}">
                  <a16:creationId xmlns:a16="http://schemas.microsoft.com/office/drawing/2014/main" id="{B6D6D49D-95E7-34CA-479B-0313EF346559}"/>
                </a:ext>
              </a:extLst>
            </p:cNvPr>
            <p:cNvCxnSpPr/>
            <p:nvPr/>
          </p:nvCxnSpPr>
          <p:spPr>
            <a:xfrm>
              <a:off x="10465843" y="7191133"/>
              <a:ext cx="240836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2" descr="D:\koine13\KOINE\presentazione 2020\logo_koine_definitivo.png">
              <a:extLst>
                <a:ext uri="{FF2B5EF4-FFF2-40B4-BE49-F238E27FC236}">
                  <a16:creationId xmlns:a16="http://schemas.microsoft.com/office/drawing/2014/main" id="{645C0B6E-A561-C10F-8584-984A5A3302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1773" y="5385782"/>
              <a:ext cx="1317633" cy="1334000"/>
            </a:xfrm>
            <a:prstGeom prst="rect">
              <a:avLst/>
            </a:prstGeom>
            <a:noFill/>
          </p:spPr>
        </p:pic>
        <p:sp>
          <p:nvSpPr>
            <p:cNvPr id="7" name="TextBox 10">
              <a:extLst>
                <a:ext uri="{FF2B5EF4-FFF2-40B4-BE49-F238E27FC236}">
                  <a16:creationId xmlns:a16="http://schemas.microsoft.com/office/drawing/2014/main" id="{15FE50FD-E247-5318-CCE7-210AEF8E9423}"/>
                </a:ext>
              </a:extLst>
            </p:cNvPr>
            <p:cNvSpPr txBox="1"/>
            <p:nvPr/>
          </p:nvSpPr>
          <p:spPr>
            <a:xfrm>
              <a:off x="10837704" y="7313445"/>
              <a:ext cx="1729939" cy="1230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pc="1200">
                  <a:latin typeface="Apex New Medium" pitchFamily="50" charset="0"/>
                  <a:ea typeface="Apex New Medium" pitchFamily="50" charset="0"/>
                </a:defRPr>
              </a:lvl1pPr>
            </a:lstStyle>
            <a:p>
              <a:r>
                <a:rPr lang="en-US" sz="1600" spc="1000" dirty="0">
                  <a:solidFill>
                    <a:schemeClr val="tx1"/>
                  </a:solidFill>
                  <a:latin typeface="Raleway" panose="020B0003030101060003" pitchFamily="34" charset="0"/>
                </a:rPr>
                <a:t>Creative agency</a:t>
              </a:r>
            </a:p>
          </p:txBody>
        </p:sp>
      </p:grp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40C4709-43D7-455A-9896-69CF1C0B196F}"/>
              </a:ext>
            </a:extLst>
          </p:cNvPr>
          <p:cNvSpPr txBox="1"/>
          <p:nvPr/>
        </p:nvSpPr>
        <p:spPr>
          <a:xfrm>
            <a:off x="693738" y="3284984"/>
            <a:ext cx="3674070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sz="1800" b="1" dirty="0">
                <a:solidFill>
                  <a:srgbClr val="F00480"/>
                </a:solidFill>
                <a:latin typeface="Raleway" panose="020B0003030101060003" pitchFamily="34" charset="0"/>
              </a:rPr>
              <a:t>ASSESSMENT ON LINE</a:t>
            </a:r>
          </a:p>
          <a:p>
            <a:pPr marL="4232">
              <a:spcAft>
                <a:spcPts val="600"/>
              </a:spcAft>
            </a:pPr>
            <a:r>
              <a:rPr lang="it-IT" sz="1300" dirty="0">
                <a:solidFill>
                  <a:srgbClr val="2B2B2B"/>
                </a:solidFill>
                <a:latin typeface="Raleway" panose="020B0003030101060003" pitchFamily="34" charset="0"/>
              </a:rPr>
              <a:t>Le valutazioni dell’apprendimento aiutano a determinare la competenza e la padronanza delle conoscenze degli utenti online. </a:t>
            </a:r>
          </a:p>
          <a:p>
            <a:pPr marL="4232">
              <a:spcAft>
                <a:spcPts val="600"/>
              </a:spcAft>
            </a:pPr>
            <a:r>
              <a:rPr lang="it-IT" sz="1300" dirty="0">
                <a:solidFill>
                  <a:srgbClr val="2B2B2B"/>
                </a:solidFill>
                <a:latin typeface="Raleway" panose="020B0003030101060003" pitchFamily="34" charset="0"/>
              </a:rPr>
              <a:t>Sviluppiamo pacchetti online personalizzati (scenari, domande aperte o case </a:t>
            </a:r>
            <a:r>
              <a:rPr lang="it-IT" sz="1300" dirty="0" err="1">
                <a:solidFill>
                  <a:srgbClr val="2B2B2B"/>
                </a:solidFill>
                <a:latin typeface="Raleway" panose="020B0003030101060003" pitchFamily="34" charset="0"/>
              </a:rPr>
              <a:t>studies</a:t>
            </a:r>
            <a:r>
              <a:rPr lang="it-IT" sz="1300" dirty="0">
                <a:solidFill>
                  <a:srgbClr val="2B2B2B"/>
                </a:solidFill>
                <a:latin typeface="Raleway" panose="020B0003030101060003" pitchFamily="34" charset="0"/>
              </a:rPr>
              <a:t>)</a:t>
            </a:r>
            <a:br>
              <a:rPr lang="it-IT" sz="1300" dirty="0">
                <a:solidFill>
                  <a:srgbClr val="2B2B2B"/>
                </a:solidFill>
                <a:latin typeface="Raleway" panose="020B0003030101060003" pitchFamily="34" charset="0"/>
              </a:rPr>
            </a:br>
            <a:r>
              <a:rPr lang="it-IT" sz="1300" dirty="0">
                <a:solidFill>
                  <a:srgbClr val="2B2B2B"/>
                </a:solidFill>
                <a:latin typeface="Raleway" panose="020B0003030101060003" pitchFamily="34" charset="0"/>
              </a:rPr>
              <a:t> in funzione di obiettivi specifici.</a:t>
            </a:r>
          </a:p>
        </p:txBody>
      </p:sp>
      <p:sp>
        <p:nvSpPr>
          <p:cNvPr id="11" name="Google Shape;96;p18">
            <a:extLst>
              <a:ext uri="{FF2B5EF4-FFF2-40B4-BE49-F238E27FC236}">
                <a16:creationId xmlns:a16="http://schemas.microsoft.com/office/drawing/2014/main" id="{943E475A-C9BD-4A88-A1BB-11F64EA96FD5}"/>
              </a:ext>
            </a:extLst>
          </p:cNvPr>
          <p:cNvSpPr txBox="1"/>
          <p:nvPr/>
        </p:nvSpPr>
        <p:spPr>
          <a:xfrm>
            <a:off x="700620" y="2216952"/>
            <a:ext cx="3314700" cy="5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3500" b="1" dirty="0">
                <a:solidFill>
                  <a:srgbClr val="3F3F3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SOLUZIONI</a:t>
            </a:r>
          </a:p>
          <a:p>
            <a:pPr lvl="0">
              <a:spcAft>
                <a:spcPts val="600"/>
              </a:spcAft>
              <a:buSzPts val="2800"/>
            </a:pPr>
            <a:r>
              <a:rPr lang="it-IT" sz="1800" b="1" dirty="0" err="1">
                <a:solidFill>
                  <a:srgbClr val="F00480"/>
                </a:solidFill>
                <a:latin typeface="Raleway" panose="020B0003030101060003" pitchFamily="34" charset="0"/>
              </a:rPr>
              <a:t>eLEARNING</a:t>
            </a:r>
            <a:endParaRPr lang="it-IT" sz="1800" b="1" dirty="0">
              <a:solidFill>
                <a:srgbClr val="F00480"/>
              </a:solidFill>
              <a:latin typeface="Raleway" panose="020B0003030101060003" pitchFamily="34" charset="0"/>
              <a:sym typeface="Montserrat Black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5087888" y="-518740"/>
            <a:ext cx="6984776" cy="6984776"/>
            <a:chOff x="5087888" y="-518740"/>
            <a:chExt cx="6984776" cy="6984776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3700" y="692696"/>
              <a:ext cx="6317270" cy="4213632"/>
            </a:xfrm>
            <a:prstGeom prst="rect">
              <a:avLst/>
            </a:prstGeom>
          </p:spPr>
        </p:pic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AE157FA8-7CB8-4912-8940-D45344E5A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7888" y="-518740"/>
              <a:ext cx="6984776" cy="6984776"/>
            </a:xfrm>
            <a:prstGeom prst="rect">
              <a:avLst/>
            </a:prstGeom>
          </p:spPr>
        </p:pic>
      </p:grpSp>
      <p:sp>
        <p:nvSpPr>
          <p:cNvPr id="4" name="Shape 5603">
            <a:extLst>
              <a:ext uri="{FF2B5EF4-FFF2-40B4-BE49-F238E27FC236}">
                <a16:creationId xmlns:a16="http://schemas.microsoft.com/office/drawing/2014/main" id="{A6B4FDD2-20AA-88D1-38A2-A225B09CAEB5}"/>
              </a:ext>
            </a:extLst>
          </p:cNvPr>
          <p:cNvSpPr/>
          <p:nvPr/>
        </p:nvSpPr>
        <p:spPr>
          <a:xfrm>
            <a:off x="693738" y="1844824"/>
            <a:ext cx="481228" cy="3225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352" y="5586"/>
                </a:moveTo>
                <a:cubicBezTo>
                  <a:pt x="10924" y="10800"/>
                  <a:pt x="10924" y="10800"/>
                  <a:pt x="10924" y="10800"/>
                </a:cubicBezTo>
                <a:cubicBezTo>
                  <a:pt x="10924" y="10800"/>
                  <a:pt x="10924" y="10800"/>
                  <a:pt x="10676" y="10800"/>
                </a:cubicBezTo>
                <a:cubicBezTo>
                  <a:pt x="10676" y="10800"/>
                  <a:pt x="10676" y="10800"/>
                  <a:pt x="10676" y="10800"/>
                </a:cubicBezTo>
                <a:cubicBezTo>
                  <a:pt x="4469" y="7821"/>
                  <a:pt x="4469" y="7821"/>
                  <a:pt x="4469" y="7821"/>
                </a:cubicBezTo>
                <a:cubicBezTo>
                  <a:pt x="3972" y="8566"/>
                  <a:pt x="3724" y="10055"/>
                  <a:pt x="3476" y="11917"/>
                </a:cubicBezTo>
                <a:cubicBezTo>
                  <a:pt x="3972" y="12290"/>
                  <a:pt x="4221" y="12662"/>
                  <a:pt x="4221" y="13407"/>
                </a:cubicBezTo>
                <a:cubicBezTo>
                  <a:pt x="4221" y="14152"/>
                  <a:pt x="3972" y="14524"/>
                  <a:pt x="3724" y="14897"/>
                </a:cubicBezTo>
                <a:cubicBezTo>
                  <a:pt x="4221" y="20855"/>
                  <a:pt x="4221" y="20855"/>
                  <a:pt x="4221" y="20855"/>
                </a:cubicBezTo>
                <a:cubicBezTo>
                  <a:pt x="4221" y="21228"/>
                  <a:pt x="4221" y="21228"/>
                  <a:pt x="3972" y="21228"/>
                </a:cubicBezTo>
                <a:cubicBezTo>
                  <a:pt x="3972" y="21600"/>
                  <a:pt x="3972" y="21600"/>
                  <a:pt x="3972" y="21600"/>
                </a:cubicBezTo>
                <a:cubicBezTo>
                  <a:pt x="1986" y="21600"/>
                  <a:pt x="1986" y="21600"/>
                  <a:pt x="1986" y="21600"/>
                </a:cubicBezTo>
                <a:cubicBezTo>
                  <a:pt x="1986" y="21600"/>
                  <a:pt x="1986" y="21600"/>
                  <a:pt x="1738" y="21228"/>
                </a:cubicBezTo>
                <a:cubicBezTo>
                  <a:pt x="1738" y="21228"/>
                  <a:pt x="1738" y="21228"/>
                  <a:pt x="1738" y="20855"/>
                </a:cubicBezTo>
                <a:cubicBezTo>
                  <a:pt x="2234" y="14897"/>
                  <a:pt x="2234" y="14897"/>
                  <a:pt x="2234" y="14897"/>
                </a:cubicBezTo>
                <a:cubicBezTo>
                  <a:pt x="1986" y="14524"/>
                  <a:pt x="1738" y="14152"/>
                  <a:pt x="1738" y="13407"/>
                </a:cubicBezTo>
                <a:cubicBezTo>
                  <a:pt x="1738" y="12662"/>
                  <a:pt x="1986" y="12290"/>
                  <a:pt x="2483" y="11917"/>
                </a:cubicBezTo>
                <a:cubicBezTo>
                  <a:pt x="2483" y="10055"/>
                  <a:pt x="2731" y="8566"/>
                  <a:pt x="3228" y="7076"/>
                </a:cubicBezTo>
                <a:cubicBezTo>
                  <a:pt x="248" y="5586"/>
                  <a:pt x="248" y="5586"/>
                  <a:pt x="248" y="5586"/>
                </a:cubicBezTo>
                <a:cubicBezTo>
                  <a:pt x="0" y="5586"/>
                  <a:pt x="0" y="5586"/>
                  <a:pt x="0" y="5214"/>
                </a:cubicBezTo>
                <a:cubicBezTo>
                  <a:pt x="0" y="5214"/>
                  <a:pt x="0" y="4841"/>
                  <a:pt x="248" y="4841"/>
                </a:cubicBezTo>
                <a:cubicBezTo>
                  <a:pt x="10676" y="0"/>
                  <a:pt x="10676" y="0"/>
                  <a:pt x="10676" y="0"/>
                </a:cubicBezTo>
                <a:cubicBezTo>
                  <a:pt x="10676" y="0"/>
                  <a:pt x="10676" y="0"/>
                  <a:pt x="10676" y="0"/>
                </a:cubicBezTo>
                <a:cubicBezTo>
                  <a:pt x="10924" y="0"/>
                  <a:pt x="10924" y="0"/>
                  <a:pt x="10924" y="0"/>
                </a:cubicBezTo>
                <a:cubicBezTo>
                  <a:pt x="21352" y="4841"/>
                  <a:pt x="21352" y="4841"/>
                  <a:pt x="21352" y="4841"/>
                </a:cubicBezTo>
                <a:cubicBezTo>
                  <a:pt x="21600" y="4841"/>
                  <a:pt x="21600" y="5214"/>
                  <a:pt x="21600" y="5214"/>
                </a:cubicBezTo>
                <a:cubicBezTo>
                  <a:pt x="21600" y="5586"/>
                  <a:pt x="21600" y="5586"/>
                  <a:pt x="21352" y="5586"/>
                </a:cubicBezTo>
                <a:close/>
                <a:moveTo>
                  <a:pt x="16883" y="14152"/>
                </a:moveTo>
                <a:cubicBezTo>
                  <a:pt x="16883" y="16386"/>
                  <a:pt x="14152" y="17876"/>
                  <a:pt x="10676" y="17876"/>
                </a:cubicBezTo>
                <a:cubicBezTo>
                  <a:pt x="7448" y="17876"/>
                  <a:pt x="4717" y="16386"/>
                  <a:pt x="4717" y="14152"/>
                </a:cubicBezTo>
                <a:cubicBezTo>
                  <a:pt x="4966" y="9683"/>
                  <a:pt x="4966" y="9683"/>
                  <a:pt x="4966" y="9683"/>
                </a:cubicBezTo>
                <a:cubicBezTo>
                  <a:pt x="10428" y="12290"/>
                  <a:pt x="10428" y="12290"/>
                  <a:pt x="10428" y="12290"/>
                </a:cubicBezTo>
                <a:cubicBezTo>
                  <a:pt x="10428" y="12290"/>
                  <a:pt x="10676" y="12662"/>
                  <a:pt x="10676" y="12662"/>
                </a:cubicBezTo>
                <a:cubicBezTo>
                  <a:pt x="10924" y="12662"/>
                  <a:pt x="11172" y="12290"/>
                  <a:pt x="11172" y="12290"/>
                </a:cubicBezTo>
                <a:cubicBezTo>
                  <a:pt x="16634" y="9683"/>
                  <a:pt x="16634" y="9683"/>
                  <a:pt x="16634" y="9683"/>
                </a:cubicBezTo>
                <a:lnTo>
                  <a:pt x="16883" y="14152"/>
                </a:lnTo>
                <a:close/>
              </a:path>
            </a:pathLst>
          </a:custGeom>
          <a:solidFill>
            <a:srgbClr val="F00480"/>
          </a:solidFill>
          <a:ln w="12700" cap="flat">
            <a:noFill/>
            <a:miter lim="400000"/>
          </a:ln>
          <a:effectLst/>
        </p:spPr>
        <p:txBody>
          <a:bodyPr wrap="square" lIns="91438" tIns="91438" rIns="91438" bIns="91438" numCol="1" anchor="t">
            <a:noAutofit/>
          </a:bodyPr>
          <a:lstStyle>
            <a:defPPr>
              <a:defRPr lang="en-US"/>
            </a:defPPr>
            <a:lvl1pPr marL="0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4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91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337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783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229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674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1120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56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4800">
              <a:solidFill>
                <a:srgbClr val="F0048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5003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40C4709-43D7-455A-9896-69CF1C0B196F}"/>
              </a:ext>
            </a:extLst>
          </p:cNvPr>
          <p:cNvSpPr txBox="1"/>
          <p:nvPr/>
        </p:nvSpPr>
        <p:spPr>
          <a:xfrm>
            <a:off x="700620" y="2924944"/>
            <a:ext cx="4774668" cy="2600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SzPts val="2800"/>
            </a:pPr>
            <a:r>
              <a:rPr lang="it-IT" sz="1800" b="1" dirty="0">
                <a:solidFill>
                  <a:srgbClr val="F00480"/>
                </a:solidFill>
                <a:latin typeface="Raleway" panose="020B0003030101060003" pitchFamily="34" charset="0"/>
              </a:rPr>
              <a:t>FORMAZIONE IN AULA</a:t>
            </a:r>
          </a:p>
          <a:p>
            <a:pPr marL="4232">
              <a:spcAft>
                <a:spcPts val="600"/>
              </a:spcAft>
            </a:pPr>
            <a:r>
              <a:rPr lang="it-IT" sz="1300" dirty="0">
                <a:solidFill>
                  <a:srgbClr val="2B2B2B"/>
                </a:solidFill>
                <a:latin typeface="Raleway" panose="020B0003030101060003" pitchFamily="34" charset="0"/>
              </a:rPr>
              <a:t>Progettiamo ed eroghiamo interventi formativi ad alto impatto emotivo ed intenso coinvolgimento dei partecipanti, favorendo l’apprendimento  attraverso debriefing e collegamenti con la realtà operativa delle persone.</a:t>
            </a:r>
          </a:p>
          <a:p>
            <a:pPr marL="4232">
              <a:spcAft>
                <a:spcPts val="600"/>
              </a:spcAft>
            </a:pPr>
            <a:r>
              <a:rPr lang="it-IT" sz="1300" dirty="0">
                <a:solidFill>
                  <a:srgbClr val="2B2B2B"/>
                </a:solidFill>
                <a:latin typeface="Raleway" panose="020B0003030101060003" pitchFamily="34" charset="0"/>
              </a:rPr>
              <a:t>Quando serve sviluppare competenze e performance in modo mirato ed intenso possiamo realizzare interventi di coaching con modalità differenti: personal coaching, team coaching, tutoring a distanza. </a:t>
            </a:r>
          </a:p>
          <a:p>
            <a:pPr marL="4232">
              <a:spcAft>
                <a:spcPts val="600"/>
              </a:spcAft>
            </a:pPr>
            <a:r>
              <a:rPr lang="it-IT" sz="1300" dirty="0">
                <a:solidFill>
                  <a:srgbClr val="2B2B2B"/>
                </a:solidFill>
                <a:latin typeface="Raleway" panose="020B0003030101060003" pitchFamily="34" charset="0"/>
              </a:rPr>
              <a:t>In base alle valutazioni propedeutiche mirate siamo in grado con i nostri docenti di soddisfare le esigenze più complesse.</a:t>
            </a:r>
          </a:p>
        </p:txBody>
      </p:sp>
      <p:sp>
        <p:nvSpPr>
          <p:cNvPr id="10" name="Google Shape;96;p18">
            <a:extLst>
              <a:ext uri="{FF2B5EF4-FFF2-40B4-BE49-F238E27FC236}">
                <a16:creationId xmlns:a16="http://schemas.microsoft.com/office/drawing/2014/main" id="{943E475A-C9BD-4A88-A1BB-11F64EA96FD5}"/>
              </a:ext>
            </a:extLst>
          </p:cNvPr>
          <p:cNvSpPr txBox="1"/>
          <p:nvPr/>
        </p:nvSpPr>
        <p:spPr>
          <a:xfrm>
            <a:off x="700620" y="1844824"/>
            <a:ext cx="3314700" cy="5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3500" b="1" dirty="0">
                <a:solidFill>
                  <a:srgbClr val="3F3F3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SOLUZIONI</a:t>
            </a:r>
          </a:p>
          <a:p>
            <a:pPr lvl="0">
              <a:buSzPts val="2800"/>
            </a:pPr>
            <a:r>
              <a:rPr lang="it-IT" sz="1800" b="1" dirty="0">
                <a:solidFill>
                  <a:srgbClr val="F00480"/>
                </a:solidFill>
                <a:latin typeface="Raleway" panose="020B0003030101060003" pitchFamily="34" charset="0"/>
              </a:rPr>
              <a:t>LEARNING</a:t>
            </a:r>
            <a:endParaRPr sz="1800" b="1" dirty="0">
              <a:solidFill>
                <a:srgbClr val="F00480"/>
              </a:solidFill>
              <a:latin typeface="Raleway" panose="020B0003030101060003" pitchFamily="34" charset="0"/>
              <a:sym typeface="Montserrat Black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3" t="8726" r="12231" b="6283"/>
          <a:stretch/>
        </p:blipFill>
        <p:spPr>
          <a:xfrm>
            <a:off x="6168008" y="0"/>
            <a:ext cx="6023992" cy="5877272"/>
          </a:xfrm>
          <a:prstGeom prst="rect">
            <a:avLst/>
          </a:prstGeom>
        </p:spPr>
      </p:pic>
      <p:sp>
        <p:nvSpPr>
          <p:cNvPr id="4" name="Shape 5603">
            <a:extLst>
              <a:ext uri="{FF2B5EF4-FFF2-40B4-BE49-F238E27FC236}">
                <a16:creationId xmlns:a16="http://schemas.microsoft.com/office/drawing/2014/main" id="{7B2B9DBD-49C3-7A2C-B3BB-53E876D50854}"/>
              </a:ext>
            </a:extLst>
          </p:cNvPr>
          <p:cNvSpPr/>
          <p:nvPr/>
        </p:nvSpPr>
        <p:spPr>
          <a:xfrm>
            <a:off x="693738" y="1484784"/>
            <a:ext cx="481228" cy="3225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352" y="5586"/>
                </a:moveTo>
                <a:cubicBezTo>
                  <a:pt x="10924" y="10800"/>
                  <a:pt x="10924" y="10800"/>
                  <a:pt x="10924" y="10800"/>
                </a:cubicBezTo>
                <a:cubicBezTo>
                  <a:pt x="10924" y="10800"/>
                  <a:pt x="10924" y="10800"/>
                  <a:pt x="10676" y="10800"/>
                </a:cubicBezTo>
                <a:cubicBezTo>
                  <a:pt x="10676" y="10800"/>
                  <a:pt x="10676" y="10800"/>
                  <a:pt x="10676" y="10800"/>
                </a:cubicBezTo>
                <a:cubicBezTo>
                  <a:pt x="4469" y="7821"/>
                  <a:pt x="4469" y="7821"/>
                  <a:pt x="4469" y="7821"/>
                </a:cubicBezTo>
                <a:cubicBezTo>
                  <a:pt x="3972" y="8566"/>
                  <a:pt x="3724" y="10055"/>
                  <a:pt x="3476" y="11917"/>
                </a:cubicBezTo>
                <a:cubicBezTo>
                  <a:pt x="3972" y="12290"/>
                  <a:pt x="4221" y="12662"/>
                  <a:pt x="4221" y="13407"/>
                </a:cubicBezTo>
                <a:cubicBezTo>
                  <a:pt x="4221" y="14152"/>
                  <a:pt x="3972" y="14524"/>
                  <a:pt x="3724" y="14897"/>
                </a:cubicBezTo>
                <a:cubicBezTo>
                  <a:pt x="4221" y="20855"/>
                  <a:pt x="4221" y="20855"/>
                  <a:pt x="4221" y="20855"/>
                </a:cubicBezTo>
                <a:cubicBezTo>
                  <a:pt x="4221" y="21228"/>
                  <a:pt x="4221" y="21228"/>
                  <a:pt x="3972" y="21228"/>
                </a:cubicBezTo>
                <a:cubicBezTo>
                  <a:pt x="3972" y="21600"/>
                  <a:pt x="3972" y="21600"/>
                  <a:pt x="3972" y="21600"/>
                </a:cubicBezTo>
                <a:cubicBezTo>
                  <a:pt x="1986" y="21600"/>
                  <a:pt x="1986" y="21600"/>
                  <a:pt x="1986" y="21600"/>
                </a:cubicBezTo>
                <a:cubicBezTo>
                  <a:pt x="1986" y="21600"/>
                  <a:pt x="1986" y="21600"/>
                  <a:pt x="1738" y="21228"/>
                </a:cubicBezTo>
                <a:cubicBezTo>
                  <a:pt x="1738" y="21228"/>
                  <a:pt x="1738" y="21228"/>
                  <a:pt x="1738" y="20855"/>
                </a:cubicBezTo>
                <a:cubicBezTo>
                  <a:pt x="2234" y="14897"/>
                  <a:pt x="2234" y="14897"/>
                  <a:pt x="2234" y="14897"/>
                </a:cubicBezTo>
                <a:cubicBezTo>
                  <a:pt x="1986" y="14524"/>
                  <a:pt x="1738" y="14152"/>
                  <a:pt x="1738" y="13407"/>
                </a:cubicBezTo>
                <a:cubicBezTo>
                  <a:pt x="1738" y="12662"/>
                  <a:pt x="1986" y="12290"/>
                  <a:pt x="2483" y="11917"/>
                </a:cubicBezTo>
                <a:cubicBezTo>
                  <a:pt x="2483" y="10055"/>
                  <a:pt x="2731" y="8566"/>
                  <a:pt x="3228" y="7076"/>
                </a:cubicBezTo>
                <a:cubicBezTo>
                  <a:pt x="248" y="5586"/>
                  <a:pt x="248" y="5586"/>
                  <a:pt x="248" y="5586"/>
                </a:cubicBezTo>
                <a:cubicBezTo>
                  <a:pt x="0" y="5586"/>
                  <a:pt x="0" y="5586"/>
                  <a:pt x="0" y="5214"/>
                </a:cubicBezTo>
                <a:cubicBezTo>
                  <a:pt x="0" y="5214"/>
                  <a:pt x="0" y="4841"/>
                  <a:pt x="248" y="4841"/>
                </a:cubicBezTo>
                <a:cubicBezTo>
                  <a:pt x="10676" y="0"/>
                  <a:pt x="10676" y="0"/>
                  <a:pt x="10676" y="0"/>
                </a:cubicBezTo>
                <a:cubicBezTo>
                  <a:pt x="10676" y="0"/>
                  <a:pt x="10676" y="0"/>
                  <a:pt x="10676" y="0"/>
                </a:cubicBezTo>
                <a:cubicBezTo>
                  <a:pt x="10924" y="0"/>
                  <a:pt x="10924" y="0"/>
                  <a:pt x="10924" y="0"/>
                </a:cubicBezTo>
                <a:cubicBezTo>
                  <a:pt x="21352" y="4841"/>
                  <a:pt x="21352" y="4841"/>
                  <a:pt x="21352" y="4841"/>
                </a:cubicBezTo>
                <a:cubicBezTo>
                  <a:pt x="21600" y="4841"/>
                  <a:pt x="21600" y="5214"/>
                  <a:pt x="21600" y="5214"/>
                </a:cubicBezTo>
                <a:cubicBezTo>
                  <a:pt x="21600" y="5586"/>
                  <a:pt x="21600" y="5586"/>
                  <a:pt x="21352" y="5586"/>
                </a:cubicBezTo>
                <a:close/>
                <a:moveTo>
                  <a:pt x="16883" y="14152"/>
                </a:moveTo>
                <a:cubicBezTo>
                  <a:pt x="16883" y="16386"/>
                  <a:pt x="14152" y="17876"/>
                  <a:pt x="10676" y="17876"/>
                </a:cubicBezTo>
                <a:cubicBezTo>
                  <a:pt x="7448" y="17876"/>
                  <a:pt x="4717" y="16386"/>
                  <a:pt x="4717" y="14152"/>
                </a:cubicBezTo>
                <a:cubicBezTo>
                  <a:pt x="4966" y="9683"/>
                  <a:pt x="4966" y="9683"/>
                  <a:pt x="4966" y="9683"/>
                </a:cubicBezTo>
                <a:cubicBezTo>
                  <a:pt x="10428" y="12290"/>
                  <a:pt x="10428" y="12290"/>
                  <a:pt x="10428" y="12290"/>
                </a:cubicBezTo>
                <a:cubicBezTo>
                  <a:pt x="10428" y="12290"/>
                  <a:pt x="10676" y="12662"/>
                  <a:pt x="10676" y="12662"/>
                </a:cubicBezTo>
                <a:cubicBezTo>
                  <a:pt x="10924" y="12662"/>
                  <a:pt x="11172" y="12290"/>
                  <a:pt x="11172" y="12290"/>
                </a:cubicBezTo>
                <a:cubicBezTo>
                  <a:pt x="16634" y="9683"/>
                  <a:pt x="16634" y="9683"/>
                  <a:pt x="16634" y="9683"/>
                </a:cubicBezTo>
                <a:lnTo>
                  <a:pt x="16883" y="14152"/>
                </a:lnTo>
                <a:close/>
              </a:path>
            </a:pathLst>
          </a:custGeom>
          <a:solidFill>
            <a:srgbClr val="F00480"/>
          </a:solidFill>
          <a:ln w="12700" cap="flat">
            <a:noFill/>
            <a:miter lim="400000"/>
          </a:ln>
          <a:effectLst/>
        </p:spPr>
        <p:txBody>
          <a:bodyPr wrap="square" lIns="91438" tIns="91438" rIns="91438" bIns="91438" numCol="1" anchor="t">
            <a:noAutofit/>
          </a:bodyPr>
          <a:lstStyle>
            <a:defPPr>
              <a:defRPr lang="en-US"/>
            </a:defPPr>
            <a:lvl1pPr marL="0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4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91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337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783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229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674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1120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56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4800">
              <a:solidFill>
                <a:srgbClr val="F00480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39D805E-1657-765B-A4A0-B073287641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087888" y="2636912"/>
            <a:ext cx="7972469" cy="43258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6076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40C4709-43D7-455A-9896-69CF1C0B196F}"/>
              </a:ext>
            </a:extLst>
          </p:cNvPr>
          <p:cNvSpPr txBox="1"/>
          <p:nvPr/>
        </p:nvSpPr>
        <p:spPr>
          <a:xfrm>
            <a:off x="700620" y="2639521"/>
            <a:ext cx="4774668" cy="287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sz="1800" b="1" dirty="0">
                <a:solidFill>
                  <a:srgbClr val="F00480"/>
                </a:solidFill>
                <a:latin typeface="Raleway" panose="020B0003030101060003" pitchFamily="34" charset="0"/>
              </a:rPr>
              <a:t>LOCALIZZAZIONI E TRADUZIONI</a:t>
            </a:r>
          </a:p>
          <a:p>
            <a:pPr marL="4232">
              <a:spcAft>
                <a:spcPts val="600"/>
              </a:spcAft>
            </a:pPr>
            <a:r>
              <a:rPr lang="it-IT" sz="1300" dirty="0">
                <a:solidFill>
                  <a:srgbClr val="2B2B2B"/>
                </a:solidFill>
                <a:latin typeface="Raleway" panose="020B0003030101060003" pitchFamily="34" charset="0"/>
              </a:rPr>
              <a:t>Le traduzioni di e-learning in più lingue comportano due compiti precisi: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300" dirty="0">
                <a:solidFill>
                  <a:srgbClr val="2B2B2B"/>
                </a:solidFill>
                <a:latin typeface="Raleway" panose="020B0003030101060003" pitchFamily="34" charset="0"/>
              </a:rPr>
              <a:t>Tradurre il testo e lo script audio nelle lingue straniere desiderate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300" dirty="0">
                <a:solidFill>
                  <a:srgbClr val="2B2B2B"/>
                </a:solidFill>
                <a:latin typeface="Raleway" panose="020B0003030101060003" pitchFamily="34" charset="0"/>
              </a:rPr>
              <a:t>Sviluppare e pubblicare i corsi con il testo e l'audio tradotti.</a:t>
            </a:r>
          </a:p>
          <a:p>
            <a:pPr marL="4232">
              <a:spcAft>
                <a:spcPts val="600"/>
              </a:spcAft>
            </a:pPr>
            <a:r>
              <a:rPr lang="it-IT" sz="1300" dirty="0">
                <a:solidFill>
                  <a:srgbClr val="2B2B2B"/>
                </a:solidFill>
                <a:latin typeface="Raleway" panose="020B0003030101060003" pitchFamily="34" charset="0"/>
              </a:rPr>
              <a:t>La traduzione è un'abilità acquisita dopo anni di esperienza.</a:t>
            </a:r>
            <a:br>
              <a:rPr lang="it-IT" sz="1300" dirty="0">
                <a:solidFill>
                  <a:srgbClr val="2B2B2B"/>
                </a:solidFill>
                <a:latin typeface="Raleway" panose="020B0003030101060003" pitchFamily="34" charset="0"/>
              </a:rPr>
            </a:br>
            <a:r>
              <a:rPr lang="it-IT" sz="1300" dirty="0">
                <a:solidFill>
                  <a:srgbClr val="2B2B2B"/>
                </a:solidFill>
                <a:latin typeface="Raleway" panose="020B0003030101060003" pitchFamily="34" charset="0"/>
              </a:rPr>
              <a:t>I nostri traduttori sono professionisti e i nostri sviluppatori sono precisi. </a:t>
            </a:r>
            <a:br>
              <a:rPr lang="it-IT" sz="1300" dirty="0">
                <a:solidFill>
                  <a:srgbClr val="2B2B2B"/>
                </a:solidFill>
                <a:latin typeface="Raleway" panose="020B0003030101060003" pitchFamily="34" charset="0"/>
              </a:rPr>
            </a:br>
            <a:r>
              <a:rPr lang="it-IT" sz="1300" dirty="0">
                <a:solidFill>
                  <a:srgbClr val="2B2B2B"/>
                </a:solidFill>
                <a:latin typeface="Raleway" panose="020B0003030101060003" pitchFamily="34" charset="0"/>
              </a:rPr>
              <a:t>Forniamo quindi al Cliente un pacchetto completo pronto da inviare in tutto il mondo.</a:t>
            </a:r>
          </a:p>
        </p:txBody>
      </p:sp>
      <p:sp>
        <p:nvSpPr>
          <p:cNvPr id="12" name="Google Shape;96;p18">
            <a:extLst>
              <a:ext uri="{FF2B5EF4-FFF2-40B4-BE49-F238E27FC236}">
                <a16:creationId xmlns:a16="http://schemas.microsoft.com/office/drawing/2014/main" id="{943E475A-C9BD-4A88-A1BB-11F64EA96FD5}"/>
              </a:ext>
            </a:extLst>
          </p:cNvPr>
          <p:cNvSpPr txBox="1"/>
          <p:nvPr/>
        </p:nvSpPr>
        <p:spPr>
          <a:xfrm>
            <a:off x="700620" y="1388676"/>
            <a:ext cx="3314700" cy="5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3500" b="1" dirty="0">
                <a:solidFill>
                  <a:srgbClr val="3F3F3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SOLUZIONI</a:t>
            </a:r>
          </a:p>
          <a:p>
            <a:pPr lvl="0">
              <a:buSzPts val="2800"/>
            </a:pPr>
            <a:r>
              <a:rPr lang="it-IT" sz="1800" b="1" dirty="0" err="1">
                <a:solidFill>
                  <a:srgbClr val="F00480"/>
                </a:solidFill>
                <a:latin typeface="Raleway" panose="020B0003030101060003" pitchFamily="34" charset="0"/>
              </a:rPr>
              <a:t>eLEARNING</a:t>
            </a:r>
            <a:endParaRPr sz="1800" b="1" dirty="0">
              <a:solidFill>
                <a:srgbClr val="F00480"/>
              </a:solidFill>
              <a:latin typeface="Raleway" panose="020B0003030101060003" pitchFamily="34" charset="0"/>
              <a:sym typeface="Montserrat Black"/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6305128" y="698500"/>
            <a:ext cx="5767536" cy="5767536"/>
            <a:chOff x="5099248" y="-75332"/>
            <a:chExt cx="6541368" cy="6541368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AE157FA8-7CB8-4912-8940-D45344E5A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9248" y="-75332"/>
              <a:ext cx="6541368" cy="6541368"/>
            </a:xfrm>
            <a:prstGeom prst="rect">
              <a:avLst/>
            </a:prstGeom>
          </p:spPr>
        </p:pic>
        <p:pic>
          <p:nvPicPr>
            <p:cNvPr id="15" name="Immagin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7947" y="1088742"/>
              <a:ext cx="5935555" cy="3338749"/>
            </a:xfrm>
            <a:prstGeom prst="rect">
              <a:avLst/>
            </a:prstGeom>
          </p:spPr>
        </p:pic>
      </p:grpSp>
      <p:sp>
        <p:nvSpPr>
          <p:cNvPr id="4" name="Shape 5727">
            <a:extLst>
              <a:ext uri="{FF2B5EF4-FFF2-40B4-BE49-F238E27FC236}">
                <a16:creationId xmlns:a16="http://schemas.microsoft.com/office/drawing/2014/main" id="{584869EE-20B8-92BD-59EA-35EEC10D531B}"/>
              </a:ext>
            </a:extLst>
          </p:cNvPr>
          <p:cNvSpPr/>
          <p:nvPr/>
        </p:nvSpPr>
        <p:spPr>
          <a:xfrm>
            <a:off x="839416" y="1036375"/>
            <a:ext cx="193030" cy="3043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6821"/>
                </a:moveTo>
                <a:cubicBezTo>
                  <a:pt x="21600" y="7200"/>
                  <a:pt x="21000" y="7579"/>
                  <a:pt x="21000" y="7579"/>
                </a:cubicBezTo>
                <a:cubicBezTo>
                  <a:pt x="16800" y="7579"/>
                  <a:pt x="16800" y="7579"/>
                  <a:pt x="16800" y="7579"/>
                </a:cubicBezTo>
                <a:cubicBezTo>
                  <a:pt x="16200" y="10232"/>
                  <a:pt x="12600" y="12126"/>
                  <a:pt x="7200" y="12505"/>
                </a:cubicBezTo>
                <a:cubicBezTo>
                  <a:pt x="10800" y="15158"/>
                  <a:pt x="14400" y="17811"/>
                  <a:pt x="18000" y="20842"/>
                </a:cubicBezTo>
                <a:cubicBezTo>
                  <a:pt x="18000" y="20842"/>
                  <a:pt x="18000" y="21221"/>
                  <a:pt x="18000" y="21221"/>
                </a:cubicBezTo>
                <a:cubicBezTo>
                  <a:pt x="18000" y="21600"/>
                  <a:pt x="17400" y="21600"/>
                  <a:pt x="17400" y="21600"/>
                </a:cubicBezTo>
                <a:cubicBezTo>
                  <a:pt x="12600" y="21600"/>
                  <a:pt x="12600" y="21600"/>
                  <a:pt x="12600" y="21600"/>
                </a:cubicBezTo>
                <a:cubicBezTo>
                  <a:pt x="12600" y="21600"/>
                  <a:pt x="12000" y="21600"/>
                  <a:pt x="12000" y="21600"/>
                </a:cubicBezTo>
                <a:cubicBezTo>
                  <a:pt x="8400" y="18568"/>
                  <a:pt x="4800" y="15916"/>
                  <a:pt x="0" y="12884"/>
                </a:cubicBezTo>
                <a:cubicBezTo>
                  <a:pt x="0" y="12505"/>
                  <a:pt x="0" y="12505"/>
                  <a:pt x="0" y="12505"/>
                </a:cubicBezTo>
                <a:cubicBezTo>
                  <a:pt x="0" y="10611"/>
                  <a:pt x="0" y="10611"/>
                  <a:pt x="0" y="10611"/>
                </a:cubicBezTo>
                <a:cubicBezTo>
                  <a:pt x="0" y="10232"/>
                  <a:pt x="0" y="9853"/>
                  <a:pt x="600" y="9853"/>
                </a:cubicBezTo>
                <a:cubicBezTo>
                  <a:pt x="3600" y="9853"/>
                  <a:pt x="3600" y="9853"/>
                  <a:pt x="3600" y="9853"/>
                </a:cubicBezTo>
                <a:cubicBezTo>
                  <a:pt x="7800" y="9853"/>
                  <a:pt x="10200" y="9095"/>
                  <a:pt x="10800" y="7579"/>
                </a:cubicBezTo>
                <a:cubicBezTo>
                  <a:pt x="600" y="7579"/>
                  <a:pt x="600" y="7579"/>
                  <a:pt x="600" y="7579"/>
                </a:cubicBezTo>
                <a:cubicBezTo>
                  <a:pt x="0" y="7579"/>
                  <a:pt x="0" y="7200"/>
                  <a:pt x="0" y="6821"/>
                </a:cubicBezTo>
                <a:cubicBezTo>
                  <a:pt x="0" y="5305"/>
                  <a:pt x="0" y="5305"/>
                  <a:pt x="0" y="5305"/>
                </a:cubicBezTo>
                <a:cubicBezTo>
                  <a:pt x="0" y="4926"/>
                  <a:pt x="0" y="4926"/>
                  <a:pt x="600" y="4926"/>
                </a:cubicBezTo>
                <a:cubicBezTo>
                  <a:pt x="10800" y="4926"/>
                  <a:pt x="10800" y="4926"/>
                  <a:pt x="10800" y="4926"/>
                </a:cubicBezTo>
                <a:cubicBezTo>
                  <a:pt x="9600" y="3789"/>
                  <a:pt x="7200" y="3032"/>
                  <a:pt x="4200" y="3032"/>
                </a:cubicBezTo>
                <a:cubicBezTo>
                  <a:pt x="600" y="3032"/>
                  <a:pt x="600" y="3032"/>
                  <a:pt x="600" y="3032"/>
                </a:cubicBezTo>
                <a:cubicBezTo>
                  <a:pt x="0" y="3032"/>
                  <a:pt x="0" y="3032"/>
                  <a:pt x="0" y="2653"/>
                </a:cubicBezTo>
                <a:cubicBezTo>
                  <a:pt x="0" y="758"/>
                  <a:pt x="0" y="758"/>
                  <a:pt x="0" y="758"/>
                </a:cubicBezTo>
                <a:cubicBezTo>
                  <a:pt x="0" y="379"/>
                  <a:pt x="0" y="0"/>
                  <a:pt x="600" y="0"/>
                </a:cubicBezTo>
                <a:cubicBezTo>
                  <a:pt x="20400" y="0"/>
                  <a:pt x="20400" y="0"/>
                  <a:pt x="20400" y="0"/>
                </a:cubicBezTo>
                <a:cubicBezTo>
                  <a:pt x="21000" y="0"/>
                  <a:pt x="21600" y="379"/>
                  <a:pt x="21600" y="758"/>
                </a:cubicBezTo>
                <a:cubicBezTo>
                  <a:pt x="21600" y="2274"/>
                  <a:pt x="21600" y="2274"/>
                  <a:pt x="21600" y="2274"/>
                </a:cubicBezTo>
                <a:cubicBezTo>
                  <a:pt x="21600" y="2653"/>
                  <a:pt x="21000" y="2653"/>
                  <a:pt x="20400" y="2653"/>
                </a:cubicBezTo>
                <a:cubicBezTo>
                  <a:pt x="15000" y="2653"/>
                  <a:pt x="15000" y="2653"/>
                  <a:pt x="15000" y="2653"/>
                </a:cubicBezTo>
                <a:cubicBezTo>
                  <a:pt x="15600" y="3411"/>
                  <a:pt x="16200" y="4168"/>
                  <a:pt x="16800" y="4926"/>
                </a:cubicBezTo>
                <a:cubicBezTo>
                  <a:pt x="21000" y="4926"/>
                  <a:pt x="21000" y="4926"/>
                  <a:pt x="21000" y="4926"/>
                </a:cubicBezTo>
                <a:cubicBezTo>
                  <a:pt x="21000" y="4926"/>
                  <a:pt x="21600" y="4926"/>
                  <a:pt x="21600" y="5305"/>
                </a:cubicBezTo>
                <a:lnTo>
                  <a:pt x="21600" y="6821"/>
                </a:lnTo>
                <a:close/>
              </a:path>
            </a:pathLst>
          </a:custGeom>
          <a:solidFill>
            <a:srgbClr val="F00480"/>
          </a:solidFill>
          <a:ln w="12700" cap="flat">
            <a:noFill/>
            <a:miter lim="400000"/>
          </a:ln>
          <a:effectLst/>
        </p:spPr>
        <p:txBody>
          <a:bodyPr wrap="square" lIns="91438" tIns="91438" rIns="91438" bIns="91438" numCol="1" anchor="t">
            <a:noAutofit/>
          </a:bodyPr>
          <a:lstStyle>
            <a:defPPr>
              <a:defRPr lang="en-US"/>
            </a:defPPr>
            <a:lvl1pPr marL="0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4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91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337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783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229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674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1120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56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48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43779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40C4709-43D7-455A-9896-69CF1C0B196F}"/>
              </a:ext>
            </a:extLst>
          </p:cNvPr>
          <p:cNvSpPr txBox="1"/>
          <p:nvPr/>
        </p:nvSpPr>
        <p:spPr>
          <a:xfrm>
            <a:off x="693738" y="3212976"/>
            <a:ext cx="3746078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sz="1800" b="1" dirty="0">
                <a:solidFill>
                  <a:srgbClr val="F00480"/>
                </a:solidFill>
                <a:latin typeface="Raleway" panose="020B0003030101060003" pitchFamily="34" charset="0"/>
              </a:rPr>
              <a:t>VIDEO – VIDEO 3D</a:t>
            </a:r>
          </a:p>
          <a:p>
            <a:pPr marL="4232">
              <a:spcAft>
                <a:spcPts val="600"/>
              </a:spcAft>
            </a:pPr>
            <a:r>
              <a:rPr lang="it-IT" sz="1300" dirty="0">
                <a:solidFill>
                  <a:srgbClr val="2B2B2B"/>
                </a:solidFill>
                <a:latin typeface="Raleway" panose="020B0003030101060003" pitchFamily="34" charset="0"/>
              </a:rPr>
              <a:t>Progettiamo e sviluppiamo video creando interesse nell’utente ed ottenendo grandi risultati per la formazione aziendale. </a:t>
            </a:r>
          </a:p>
          <a:p>
            <a:pPr marL="4232">
              <a:spcAft>
                <a:spcPts val="600"/>
              </a:spcAft>
            </a:pPr>
            <a:r>
              <a:rPr lang="it-IT" sz="1300" dirty="0">
                <a:solidFill>
                  <a:srgbClr val="2B2B2B"/>
                </a:solidFill>
                <a:latin typeface="Raleway" panose="020B0003030101060003" pitchFamily="34" charset="0"/>
              </a:rPr>
              <a:t>Siamo in grado di soddisfare le esigenze degli utenti finali tramite soluzioni di apprendimento interattivi con l'aiuto della nostra esperienza.</a:t>
            </a:r>
          </a:p>
        </p:txBody>
      </p:sp>
      <p:sp>
        <p:nvSpPr>
          <p:cNvPr id="8" name="Google Shape;96;p18">
            <a:extLst>
              <a:ext uri="{FF2B5EF4-FFF2-40B4-BE49-F238E27FC236}">
                <a16:creationId xmlns:a16="http://schemas.microsoft.com/office/drawing/2014/main" id="{943E475A-C9BD-4A88-A1BB-11F64EA96FD5}"/>
              </a:ext>
            </a:extLst>
          </p:cNvPr>
          <p:cNvSpPr txBox="1"/>
          <p:nvPr/>
        </p:nvSpPr>
        <p:spPr>
          <a:xfrm>
            <a:off x="700620" y="2276872"/>
            <a:ext cx="3314700" cy="5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3500" b="1" dirty="0">
                <a:solidFill>
                  <a:srgbClr val="3F3F3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SOLUZIONI</a:t>
            </a:r>
          </a:p>
          <a:p>
            <a:pPr lvl="0">
              <a:spcAft>
                <a:spcPts val="600"/>
              </a:spcAft>
              <a:buSzPts val="2800"/>
            </a:pPr>
            <a:r>
              <a:rPr lang="it-IT" sz="1800" b="1" dirty="0">
                <a:solidFill>
                  <a:srgbClr val="F00480"/>
                </a:solidFill>
                <a:latin typeface="Raleway" panose="020B0003030101060003" pitchFamily="34" charset="0"/>
              </a:rPr>
              <a:t>VIDEO</a:t>
            </a:r>
            <a:endParaRPr sz="1800" b="1" dirty="0">
              <a:solidFill>
                <a:srgbClr val="F00480"/>
              </a:solidFill>
              <a:latin typeface="Raleway" panose="020B0003030101060003" pitchFamily="34" charset="0"/>
              <a:sym typeface="Montserrat Black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26"/>
          <a:stretch/>
        </p:blipFill>
        <p:spPr>
          <a:xfrm>
            <a:off x="6547620" y="-128757"/>
            <a:ext cx="5644380" cy="393875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3"/>
          <a:stretch/>
        </p:blipFill>
        <p:spPr>
          <a:xfrm>
            <a:off x="4648200" y="3212976"/>
            <a:ext cx="5558656" cy="3751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19B323B-454C-7EFE-042C-08CFC22639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620" y="1709164"/>
            <a:ext cx="537143" cy="54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7512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2" r="6818"/>
          <a:stretch/>
        </p:blipFill>
        <p:spPr>
          <a:xfrm>
            <a:off x="1" y="0"/>
            <a:ext cx="7518400" cy="6858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40C4709-43D7-455A-9896-69CF1C0B196F}"/>
              </a:ext>
            </a:extLst>
          </p:cNvPr>
          <p:cNvSpPr txBox="1"/>
          <p:nvPr/>
        </p:nvSpPr>
        <p:spPr>
          <a:xfrm>
            <a:off x="7968208" y="2996952"/>
            <a:ext cx="3744416" cy="2600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sz="1800" b="1" dirty="0">
                <a:solidFill>
                  <a:srgbClr val="F00480"/>
                </a:solidFill>
                <a:latin typeface="Raleway" panose="020B0003030101060003" pitchFamily="34" charset="0"/>
              </a:rPr>
              <a:t>REALTÀ VIRTUALE</a:t>
            </a:r>
          </a:p>
          <a:p>
            <a:pPr marL="4232">
              <a:spcAft>
                <a:spcPts val="600"/>
              </a:spcAft>
            </a:pPr>
            <a:r>
              <a:rPr lang="it-IT" sz="1300" dirty="0">
                <a:solidFill>
                  <a:srgbClr val="2B2B2B"/>
                </a:solidFill>
                <a:latin typeface="Raleway" panose="020B0003030101060003" pitchFamily="34" charset="0"/>
              </a:rPr>
              <a:t>Sfruttiamo il potere della realtà virtuale nel campo della formazione per aiutare gli utenti a sperimentare, impegnarsi ed essere ispirati oltre i limiti dei metodi di apprendimento tradizionali.</a:t>
            </a:r>
          </a:p>
          <a:p>
            <a:pPr marL="4232">
              <a:spcAft>
                <a:spcPts val="600"/>
              </a:spcAft>
            </a:pPr>
            <a:r>
              <a:rPr lang="it-IT" sz="1300" dirty="0">
                <a:solidFill>
                  <a:srgbClr val="2B2B2B"/>
                </a:solidFill>
                <a:latin typeface="Raleway" panose="020B0003030101060003" pitchFamily="34" charset="0"/>
              </a:rPr>
              <a:t>Coinvolgiamo l’utente in prima persona. </a:t>
            </a:r>
          </a:p>
          <a:p>
            <a:pPr marL="4232">
              <a:spcAft>
                <a:spcPts val="600"/>
              </a:spcAft>
            </a:pPr>
            <a:r>
              <a:rPr lang="it-IT" sz="1300" dirty="0" err="1">
                <a:solidFill>
                  <a:srgbClr val="2B2B2B"/>
                </a:solidFill>
                <a:latin typeface="Raleway" panose="020B0003030101060003" pitchFamily="34" charset="0"/>
              </a:rPr>
              <a:t>Teletrasportiamo</a:t>
            </a:r>
            <a:r>
              <a:rPr lang="it-IT" sz="1300" dirty="0">
                <a:solidFill>
                  <a:srgbClr val="2B2B2B"/>
                </a:solidFill>
                <a:latin typeface="Raleway" panose="020B0003030101060003" pitchFamily="34" charset="0"/>
              </a:rPr>
              <a:t> persone in «ambienti sicuri» incorporando video e immagini a 360° e fornendo esperienze di apprendimento uniche.</a:t>
            </a:r>
          </a:p>
        </p:txBody>
      </p:sp>
      <p:sp>
        <p:nvSpPr>
          <p:cNvPr id="10" name="Google Shape;96;p18">
            <a:extLst>
              <a:ext uri="{FF2B5EF4-FFF2-40B4-BE49-F238E27FC236}">
                <a16:creationId xmlns:a16="http://schemas.microsoft.com/office/drawing/2014/main" id="{943E475A-C9BD-4A88-A1BB-11F64EA96FD5}"/>
              </a:ext>
            </a:extLst>
          </p:cNvPr>
          <p:cNvSpPr txBox="1"/>
          <p:nvPr/>
        </p:nvSpPr>
        <p:spPr>
          <a:xfrm>
            <a:off x="7973428" y="1700808"/>
            <a:ext cx="3314700" cy="5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3500" b="1" dirty="0">
                <a:solidFill>
                  <a:srgbClr val="3F3F3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SOLUZIONI</a:t>
            </a:r>
          </a:p>
          <a:p>
            <a:pPr lvl="0">
              <a:spcAft>
                <a:spcPts val="600"/>
              </a:spcAft>
              <a:buSzPts val="2800"/>
            </a:pPr>
            <a:r>
              <a:rPr lang="it-IT" sz="1800" b="1" dirty="0">
                <a:solidFill>
                  <a:srgbClr val="F00480"/>
                </a:solidFill>
                <a:latin typeface="Raleway" panose="020B0003030101060003" pitchFamily="34" charset="0"/>
              </a:rPr>
              <a:t>VIDEO</a:t>
            </a:r>
            <a:endParaRPr sz="1800" b="1" dirty="0">
              <a:solidFill>
                <a:srgbClr val="F00480"/>
              </a:solidFill>
              <a:latin typeface="Raleway" panose="020B0003030101060003" pitchFamily="34" charset="0"/>
              <a:sym typeface="Montserrat Black"/>
            </a:endParaRPr>
          </a:p>
        </p:txBody>
      </p:sp>
      <p:pic>
        <p:nvPicPr>
          <p:cNvPr id="8" name="Elemento grafico 7" descr="Ciak con riempimento a tinta unita">
            <a:extLst>
              <a:ext uri="{FF2B5EF4-FFF2-40B4-BE49-F238E27FC236}">
                <a16:creationId xmlns:a16="http://schemas.microsoft.com/office/drawing/2014/main" id="{2B5CEE4A-DC28-7B6B-00BE-C72ACB21E8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20241" y="1196752"/>
            <a:ext cx="452023" cy="4520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5953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9"/>
          <p:cNvPicPr preferRelativeResize="0"/>
          <p:nvPr/>
        </p:nvPicPr>
        <p:blipFill rotWithShape="1">
          <a:blip r:embed="rId4">
            <a:alphaModFix/>
          </a:blip>
          <a:srcRect l="6829" r="41114"/>
          <a:stretch/>
        </p:blipFill>
        <p:spPr>
          <a:xfrm>
            <a:off x="-39850" y="-25575"/>
            <a:ext cx="5243402" cy="6883575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9"/>
          <p:cNvSpPr txBox="1"/>
          <p:nvPr/>
        </p:nvSpPr>
        <p:spPr>
          <a:xfrm>
            <a:off x="5475288" y="1124744"/>
            <a:ext cx="5835667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3500" b="1" dirty="0">
                <a:solidFill>
                  <a:srgbClr val="3F3F3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IL NOSTRO 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3500" b="1" dirty="0">
                <a:solidFill>
                  <a:srgbClr val="3F3F3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APPROCCIO</a:t>
            </a:r>
            <a:endParaRPr sz="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19"/>
          <p:cNvSpPr/>
          <p:nvPr/>
        </p:nvSpPr>
        <p:spPr>
          <a:xfrm>
            <a:off x="5475288" y="2186207"/>
            <a:ext cx="6669384" cy="450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 dirty="0">
                <a:solidFill>
                  <a:srgbClr val="F00480"/>
                </a:solidFill>
                <a:latin typeface="Raleway" panose="020B0003030101060003" pitchFamily="34" charset="0"/>
                <a:sym typeface="Montserrat"/>
              </a:rPr>
              <a:t>TRE CARATTERISTICHE FONDAMENTALI</a:t>
            </a:r>
          </a:p>
        </p:txBody>
      </p:sp>
      <p:sp>
        <p:nvSpPr>
          <p:cNvPr id="124" name="Google Shape;124;p19"/>
          <p:cNvSpPr txBox="1"/>
          <p:nvPr/>
        </p:nvSpPr>
        <p:spPr>
          <a:xfrm>
            <a:off x="5669556" y="5596528"/>
            <a:ext cx="6232099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lnSpc>
                <a:spcPct val="150000"/>
              </a:lnSpc>
              <a:buClr>
                <a:schemeClr val="dk1"/>
              </a:buClr>
              <a:buSzPts val="1100"/>
              <a:buNone/>
              <a:defRPr sz="1300">
                <a:solidFill>
                  <a:srgbClr val="2B2B2B"/>
                </a:solidFill>
                <a:latin typeface="Raleway" panose="020B0003030101060003" pitchFamily="34" charset="0"/>
              </a:defRPr>
            </a:lvl1pPr>
          </a:lstStyle>
          <a:p>
            <a:r>
              <a:rPr lang="en-US" sz="1100" i="1" dirty="0">
                <a:sym typeface="Montserrat"/>
              </a:rPr>
              <a:t>Le </a:t>
            </a:r>
            <a:r>
              <a:rPr lang="en-US" sz="1100" i="1" dirty="0" err="1">
                <a:sym typeface="Montserrat"/>
              </a:rPr>
              <a:t>buone</a:t>
            </a:r>
            <a:r>
              <a:rPr lang="en-US" sz="1100" i="1" dirty="0">
                <a:sym typeface="Montserrat"/>
              </a:rPr>
              <a:t> </a:t>
            </a:r>
            <a:r>
              <a:rPr lang="en-US" sz="1100" i="1" dirty="0" err="1">
                <a:sym typeface="Montserrat"/>
              </a:rPr>
              <a:t>relazioni</a:t>
            </a:r>
            <a:r>
              <a:rPr lang="en-US" sz="1100" i="1" dirty="0">
                <a:sym typeface="Montserrat"/>
              </a:rPr>
              <a:t> </a:t>
            </a:r>
            <a:r>
              <a:rPr lang="en-US" sz="1100" i="1" dirty="0" err="1">
                <a:sym typeface="Montserrat"/>
              </a:rPr>
              <a:t>creano</a:t>
            </a:r>
            <a:r>
              <a:rPr lang="en-US" sz="1100" i="1" dirty="0">
                <a:sym typeface="Montserrat"/>
              </a:rPr>
              <a:t> </a:t>
            </a:r>
            <a:r>
              <a:rPr lang="en-US" sz="1100" i="1" dirty="0">
                <a:solidFill>
                  <a:srgbClr val="F00480"/>
                </a:solidFill>
                <a:sym typeface="Montserrat"/>
              </a:rPr>
              <a:t>fiducia</a:t>
            </a:r>
            <a:r>
              <a:rPr lang="en-US" sz="1100" i="1" dirty="0">
                <a:sym typeface="Montserrat"/>
              </a:rPr>
              <a:t>. </a:t>
            </a:r>
            <a:endParaRPr sz="1100" i="1" dirty="0">
              <a:sym typeface="Montserrat"/>
            </a:endParaRPr>
          </a:p>
          <a:p>
            <a:r>
              <a:rPr lang="en-US" sz="1100" i="1" dirty="0">
                <a:sym typeface="Montserrat"/>
              </a:rPr>
              <a:t>Un </a:t>
            </a:r>
            <a:r>
              <a:rPr lang="en-US" sz="1100" i="1" dirty="0" err="1">
                <a:sym typeface="Montserrat"/>
              </a:rPr>
              <a:t>sentimento</a:t>
            </a:r>
            <a:r>
              <a:rPr lang="en-US" sz="1100" i="1" dirty="0">
                <a:sym typeface="Montserrat"/>
              </a:rPr>
              <a:t> semplice, </a:t>
            </a:r>
            <a:r>
              <a:rPr lang="en-US" sz="1100" i="1" dirty="0" err="1">
                <a:sym typeface="Montserrat"/>
              </a:rPr>
              <a:t>che</a:t>
            </a:r>
            <a:r>
              <a:rPr lang="en-US" sz="1100" i="1" dirty="0">
                <a:sym typeface="Montserrat"/>
              </a:rPr>
              <a:t> dice la </a:t>
            </a:r>
            <a:r>
              <a:rPr lang="en-US" sz="1100" i="1" dirty="0" err="1">
                <a:sym typeface="Montserrat"/>
              </a:rPr>
              <a:t>verità</a:t>
            </a:r>
            <a:r>
              <a:rPr lang="en-US" sz="1100" i="1" dirty="0">
                <a:sym typeface="Montserrat"/>
              </a:rPr>
              <a:t>.</a:t>
            </a:r>
            <a:endParaRPr sz="1100" i="1" dirty="0">
              <a:sym typeface="Montserrat"/>
            </a:endParaRPr>
          </a:p>
        </p:txBody>
      </p:sp>
      <p:sp>
        <p:nvSpPr>
          <p:cNvPr id="125" name="Google Shape;125;p19"/>
          <p:cNvSpPr txBox="1"/>
          <p:nvPr/>
        </p:nvSpPr>
        <p:spPr>
          <a:xfrm>
            <a:off x="5669556" y="3212976"/>
            <a:ext cx="6094800" cy="1084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lnSpc>
                <a:spcPct val="150000"/>
              </a:lnSpc>
              <a:buClr>
                <a:schemeClr val="dk1"/>
              </a:buClr>
              <a:buSzPts val="1100"/>
              <a:buNone/>
              <a:defRPr sz="1300">
                <a:solidFill>
                  <a:srgbClr val="2B2B2B"/>
                </a:solidFill>
                <a:latin typeface="Raleway" panose="020B0003030101060003" pitchFamily="34" charset="0"/>
              </a:defRPr>
            </a:lvl1pPr>
          </a:lstStyle>
          <a:p>
            <a:pPr marL="342900" indent="-342900">
              <a:buClr>
                <a:srgbClr val="F00480"/>
              </a:buClr>
              <a:buFont typeface="+mj-lt"/>
              <a:buAutoNum type="arabicPeriod"/>
            </a:pPr>
            <a:r>
              <a:rPr lang="en-US" dirty="0" err="1">
                <a:sym typeface="Montserrat"/>
              </a:rPr>
              <a:t>L’esito</a:t>
            </a:r>
            <a:r>
              <a:rPr lang="en-US" dirty="0">
                <a:sym typeface="Montserrat"/>
              </a:rPr>
              <a:t> </a:t>
            </a:r>
            <a:r>
              <a:rPr lang="en-US" dirty="0" err="1">
                <a:sym typeface="Montserrat"/>
              </a:rPr>
              <a:t>che</a:t>
            </a:r>
            <a:r>
              <a:rPr lang="en-US" dirty="0">
                <a:sym typeface="Montserrat"/>
              </a:rPr>
              <a:t> </a:t>
            </a:r>
            <a:r>
              <a:rPr lang="en-US" dirty="0" err="1">
                <a:sym typeface="Montserrat"/>
              </a:rPr>
              <a:t>ciò</a:t>
            </a:r>
            <a:r>
              <a:rPr lang="en-US" dirty="0">
                <a:sym typeface="Montserrat"/>
              </a:rPr>
              <a:t> </a:t>
            </a:r>
            <a:r>
              <a:rPr lang="en-US" dirty="0" err="1">
                <a:sym typeface="Montserrat"/>
              </a:rPr>
              <a:t>che</a:t>
            </a:r>
            <a:r>
              <a:rPr lang="en-US" dirty="0">
                <a:sym typeface="Montserrat"/>
              </a:rPr>
              <a:t> </a:t>
            </a:r>
            <a:r>
              <a:rPr lang="en-US" dirty="0" err="1">
                <a:sym typeface="Montserrat"/>
              </a:rPr>
              <a:t>realizziamo</a:t>
            </a:r>
            <a:r>
              <a:rPr lang="en-US" dirty="0">
                <a:sym typeface="Montserrat"/>
              </a:rPr>
              <a:t> ha </a:t>
            </a:r>
            <a:r>
              <a:rPr lang="en-US" dirty="0" err="1">
                <a:sym typeface="Montserrat"/>
              </a:rPr>
              <a:t>sulle</a:t>
            </a:r>
            <a:r>
              <a:rPr lang="en-US" dirty="0">
                <a:sym typeface="Montserrat"/>
              </a:rPr>
              <a:t> </a:t>
            </a:r>
            <a:r>
              <a:rPr lang="en-US" dirty="0" err="1">
                <a:sym typeface="Montserrat"/>
              </a:rPr>
              <a:t>persone</a:t>
            </a:r>
            <a:r>
              <a:rPr lang="en-US" dirty="0">
                <a:sym typeface="Montserrat"/>
              </a:rPr>
              <a:t> </a:t>
            </a:r>
            <a:endParaRPr dirty="0">
              <a:sym typeface="Montserrat"/>
            </a:endParaRPr>
          </a:p>
          <a:p>
            <a:pPr marL="342900" indent="-342900">
              <a:buClr>
                <a:srgbClr val="F00480"/>
              </a:buClr>
              <a:buFont typeface="+mj-lt"/>
              <a:buAutoNum type="arabicPeriod"/>
            </a:pPr>
            <a:r>
              <a:rPr lang="en-US" dirty="0" err="1">
                <a:sym typeface="Montserrat"/>
              </a:rPr>
              <a:t>L’influenza</a:t>
            </a:r>
            <a:r>
              <a:rPr lang="en-US" dirty="0">
                <a:sym typeface="Montserrat"/>
              </a:rPr>
              <a:t> </a:t>
            </a:r>
            <a:r>
              <a:rPr lang="en-US" dirty="0" err="1">
                <a:sym typeface="Montserrat"/>
              </a:rPr>
              <a:t>sull’equilibrio</a:t>
            </a:r>
            <a:r>
              <a:rPr lang="en-US" dirty="0">
                <a:sym typeface="Montserrat"/>
              </a:rPr>
              <a:t> </a:t>
            </a:r>
            <a:r>
              <a:rPr lang="en-US" dirty="0" err="1">
                <a:sym typeface="Montserrat"/>
              </a:rPr>
              <a:t>economico</a:t>
            </a:r>
            <a:r>
              <a:rPr lang="en-US" dirty="0">
                <a:sym typeface="Montserrat"/>
              </a:rPr>
              <a:t> </a:t>
            </a:r>
            <a:r>
              <a:rPr lang="en-US" dirty="0" err="1">
                <a:sym typeface="Montserrat"/>
              </a:rPr>
              <a:t>dell’azienda</a:t>
            </a:r>
            <a:endParaRPr dirty="0">
              <a:sym typeface="Montserrat"/>
            </a:endParaRPr>
          </a:p>
          <a:p>
            <a:pPr marL="342900" indent="-342900">
              <a:buClr>
                <a:srgbClr val="F00480"/>
              </a:buClr>
              <a:buFont typeface="+mj-lt"/>
              <a:buAutoNum type="arabicPeriod"/>
            </a:pPr>
            <a:r>
              <a:rPr lang="en-US" dirty="0" err="1">
                <a:sym typeface="Montserrat"/>
              </a:rPr>
              <a:t>L’impatto</a:t>
            </a:r>
            <a:r>
              <a:rPr lang="en-US" dirty="0">
                <a:sym typeface="Montserrat"/>
              </a:rPr>
              <a:t> </a:t>
            </a:r>
            <a:r>
              <a:rPr lang="en-US" dirty="0" err="1">
                <a:sym typeface="Montserrat"/>
              </a:rPr>
              <a:t>sulla</a:t>
            </a:r>
            <a:r>
              <a:rPr lang="en-US" dirty="0">
                <a:sym typeface="Montserrat"/>
              </a:rPr>
              <a:t> </a:t>
            </a:r>
            <a:r>
              <a:rPr lang="en-US" dirty="0" err="1">
                <a:sym typeface="Montserrat"/>
              </a:rPr>
              <a:t>crescita</a:t>
            </a:r>
            <a:r>
              <a:rPr lang="en-US" dirty="0">
                <a:sym typeface="Montserrat"/>
              </a:rPr>
              <a:t> e </a:t>
            </a:r>
            <a:r>
              <a:rPr lang="en-US" dirty="0" err="1">
                <a:sym typeface="Montserrat"/>
              </a:rPr>
              <a:t>sullo</a:t>
            </a:r>
            <a:r>
              <a:rPr lang="en-US" dirty="0">
                <a:sym typeface="Montserrat"/>
              </a:rPr>
              <a:t> </a:t>
            </a:r>
            <a:r>
              <a:rPr lang="en-US" dirty="0" err="1">
                <a:sym typeface="Montserrat"/>
              </a:rPr>
              <a:t>sviluppo</a:t>
            </a:r>
            <a:r>
              <a:rPr lang="en-US" dirty="0">
                <a:sym typeface="Montserrat"/>
              </a:rPr>
              <a:t> </a:t>
            </a:r>
            <a:r>
              <a:rPr lang="en-US" dirty="0" err="1">
                <a:sym typeface="Montserrat"/>
              </a:rPr>
              <a:t>che</a:t>
            </a:r>
            <a:r>
              <a:rPr lang="en-US" dirty="0">
                <a:sym typeface="Montserrat"/>
              </a:rPr>
              <a:t> </a:t>
            </a:r>
            <a:r>
              <a:rPr lang="en-US" dirty="0" err="1">
                <a:sym typeface="Montserrat"/>
              </a:rPr>
              <a:t>diamo</a:t>
            </a:r>
            <a:r>
              <a:rPr lang="en-US" dirty="0">
                <a:sym typeface="Montserrat"/>
              </a:rPr>
              <a:t> al </a:t>
            </a:r>
            <a:r>
              <a:rPr lang="en-US" dirty="0" err="1">
                <a:sym typeface="Montserrat"/>
              </a:rPr>
              <a:t>Cliente</a:t>
            </a:r>
            <a:endParaRPr dirty="0"/>
          </a:p>
        </p:txBody>
      </p:sp>
      <p:sp>
        <p:nvSpPr>
          <p:cNvPr id="126" name="Google Shape;126;p19"/>
          <p:cNvSpPr txBox="1"/>
          <p:nvPr/>
        </p:nvSpPr>
        <p:spPr>
          <a:xfrm>
            <a:off x="5669556" y="4437112"/>
            <a:ext cx="6094800" cy="989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lnSpc>
                <a:spcPct val="150000"/>
              </a:lnSpc>
              <a:buClr>
                <a:schemeClr val="dk1"/>
              </a:buClr>
              <a:buSzPts val="1100"/>
              <a:buNone/>
              <a:defRPr sz="1300">
                <a:solidFill>
                  <a:srgbClr val="2B2B2B"/>
                </a:solidFill>
                <a:latin typeface="Raleway" panose="020B0003030101060003" pitchFamily="34" charset="0"/>
              </a:defRPr>
            </a:lvl1pPr>
          </a:lstStyle>
          <a:p>
            <a:r>
              <a:rPr lang="en-US" dirty="0">
                <a:sym typeface="Montserrat"/>
              </a:rPr>
              <a:t>Ci </a:t>
            </a:r>
            <a:r>
              <a:rPr lang="en-US" dirty="0" err="1">
                <a:sym typeface="Montserrat"/>
              </a:rPr>
              <a:t>preoccupiamo</a:t>
            </a:r>
            <a:r>
              <a:rPr lang="en-US" dirty="0">
                <a:sym typeface="Montserrat"/>
              </a:rPr>
              <a:t> di </a:t>
            </a:r>
            <a:r>
              <a:rPr lang="en-US" dirty="0" err="1">
                <a:sym typeface="Montserrat"/>
              </a:rPr>
              <a:t>aiutare</a:t>
            </a:r>
            <a:r>
              <a:rPr lang="en-US" dirty="0">
                <a:sym typeface="Montserrat"/>
              </a:rPr>
              <a:t> </a:t>
            </a:r>
            <a:r>
              <a:rPr lang="en-US" b="1" dirty="0">
                <a:sym typeface="Montserrat"/>
              </a:rPr>
              <a:t>a </a:t>
            </a:r>
            <a:r>
              <a:rPr lang="en-US" b="1" dirty="0" err="1">
                <a:sym typeface="Montserrat"/>
              </a:rPr>
              <a:t>raggiungere</a:t>
            </a:r>
            <a:r>
              <a:rPr lang="en-US" b="1" dirty="0">
                <a:sym typeface="Montserrat"/>
              </a:rPr>
              <a:t> il </a:t>
            </a:r>
            <a:r>
              <a:rPr lang="en-US" b="1" dirty="0" err="1">
                <a:sym typeface="Montserrat"/>
              </a:rPr>
              <a:t>successo</a:t>
            </a:r>
            <a:r>
              <a:rPr lang="en-US" b="1" dirty="0">
                <a:sym typeface="Montserrat"/>
              </a:rPr>
              <a:t> </a:t>
            </a:r>
            <a:r>
              <a:rPr lang="en-US" dirty="0">
                <a:sym typeface="Montserrat"/>
              </a:rPr>
              <a:t>e </a:t>
            </a:r>
            <a:r>
              <a:rPr lang="en-US" dirty="0" err="1">
                <a:sym typeface="Montserrat"/>
              </a:rPr>
              <a:t>prenderci</a:t>
            </a:r>
            <a:r>
              <a:rPr lang="en-US" dirty="0">
                <a:sym typeface="Montserrat"/>
              </a:rPr>
              <a:t> </a:t>
            </a:r>
            <a:r>
              <a:rPr lang="en-US" dirty="0" err="1">
                <a:sym typeface="Montserrat"/>
              </a:rPr>
              <a:t>cura</a:t>
            </a:r>
            <a:r>
              <a:rPr lang="en-US" dirty="0">
                <a:sym typeface="Montserrat"/>
              </a:rPr>
              <a:t> di diverse </a:t>
            </a:r>
            <a:r>
              <a:rPr lang="en-US" dirty="0" err="1">
                <a:sym typeface="Montserrat"/>
              </a:rPr>
              <a:t>realtà</a:t>
            </a:r>
            <a:r>
              <a:rPr lang="en-US" dirty="0">
                <a:sym typeface="Montserrat"/>
              </a:rPr>
              <a:t>, </a:t>
            </a:r>
            <a:r>
              <a:rPr lang="en-US" dirty="0" err="1">
                <a:sym typeface="Montserrat"/>
              </a:rPr>
              <a:t>lavorando</a:t>
            </a:r>
            <a:r>
              <a:rPr lang="en-US" dirty="0">
                <a:sym typeface="Montserrat"/>
              </a:rPr>
              <a:t> </a:t>
            </a:r>
            <a:r>
              <a:rPr lang="en-US" dirty="0" err="1">
                <a:sym typeface="Montserrat"/>
              </a:rPr>
              <a:t>sodo</a:t>
            </a:r>
            <a:r>
              <a:rPr lang="en-US" dirty="0">
                <a:sym typeface="Montserrat"/>
              </a:rPr>
              <a:t> e </a:t>
            </a:r>
            <a:r>
              <a:rPr lang="en-US" dirty="0" err="1">
                <a:sym typeface="Montserrat"/>
              </a:rPr>
              <a:t>costruendo</a:t>
            </a:r>
            <a:r>
              <a:rPr lang="en-US" dirty="0">
                <a:sym typeface="Montserrat"/>
              </a:rPr>
              <a:t> </a:t>
            </a:r>
            <a:r>
              <a:rPr lang="en-US" dirty="0" err="1">
                <a:sym typeface="Montserrat"/>
              </a:rPr>
              <a:t>relazioni</a:t>
            </a:r>
            <a:r>
              <a:rPr lang="en-US" dirty="0">
                <a:sym typeface="Montserrat"/>
              </a:rPr>
              <a:t> profonde </a:t>
            </a:r>
            <a:r>
              <a:rPr lang="en-US" dirty="0" err="1">
                <a:sym typeface="Montserrat"/>
              </a:rPr>
              <a:t>all'interno</a:t>
            </a:r>
            <a:r>
              <a:rPr lang="en-US" dirty="0">
                <a:sym typeface="Montserrat"/>
              </a:rPr>
              <a:t> del nostro team e con </a:t>
            </a:r>
            <a:r>
              <a:rPr lang="en-US" dirty="0" err="1">
                <a:sym typeface="Montserrat"/>
              </a:rPr>
              <a:t>i</a:t>
            </a:r>
            <a:r>
              <a:rPr lang="en-US" dirty="0">
                <a:sym typeface="Montserrat"/>
              </a:rPr>
              <a:t> </a:t>
            </a:r>
            <a:r>
              <a:rPr lang="en-US" dirty="0" err="1">
                <a:sym typeface="Montserrat"/>
              </a:rPr>
              <a:t>nostri</a:t>
            </a:r>
            <a:r>
              <a:rPr lang="en-US" dirty="0">
                <a:sym typeface="Montserrat"/>
              </a:rPr>
              <a:t> </a:t>
            </a:r>
            <a:r>
              <a:rPr lang="en-US" dirty="0" err="1">
                <a:sym typeface="Montserrat"/>
              </a:rPr>
              <a:t>clienti</a:t>
            </a:r>
            <a:r>
              <a:rPr lang="en-US" dirty="0">
                <a:sym typeface="Montserrat"/>
              </a:rPr>
              <a:t>. </a:t>
            </a:r>
            <a:endParaRPr dirty="0"/>
          </a:p>
        </p:txBody>
      </p:sp>
      <p:sp>
        <p:nvSpPr>
          <p:cNvPr id="127" name="Google Shape;127;p19"/>
          <p:cNvSpPr/>
          <p:nvPr/>
        </p:nvSpPr>
        <p:spPr>
          <a:xfrm>
            <a:off x="5669556" y="2708920"/>
            <a:ext cx="5352300" cy="36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Determiniamo</a:t>
            </a:r>
            <a:r>
              <a:rPr lang="en-US" sz="1000" dirty="0">
                <a:solidFill>
                  <a:srgbClr val="2B2B2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il nostro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lavoro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focalizzandoci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su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tre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aspetti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cardine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: </a:t>
            </a:r>
            <a:endParaRPr sz="1300" dirty="0">
              <a:solidFill>
                <a:srgbClr val="2B2B2B"/>
              </a:solidFill>
              <a:latin typeface="Raleway" panose="020B0003030101060003" pitchFamily="34" charset="0"/>
              <a:sym typeface="Montserrat"/>
            </a:endParaRPr>
          </a:p>
        </p:txBody>
      </p:sp>
      <p:sp>
        <p:nvSpPr>
          <p:cNvPr id="2" name="Shape 5517">
            <a:extLst>
              <a:ext uri="{FF2B5EF4-FFF2-40B4-BE49-F238E27FC236}">
                <a16:creationId xmlns:a16="http://schemas.microsoft.com/office/drawing/2014/main" id="{B86687D6-4A74-70D7-7D50-AEB59496F7B3}"/>
              </a:ext>
            </a:extLst>
          </p:cNvPr>
          <p:cNvSpPr/>
          <p:nvPr/>
        </p:nvSpPr>
        <p:spPr>
          <a:xfrm>
            <a:off x="5475288" y="565229"/>
            <a:ext cx="478215" cy="447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847" y="12388"/>
                </a:moveTo>
                <a:cubicBezTo>
                  <a:pt x="2367" y="12388"/>
                  <a:pt x="2367" y="12388"/>
                  <a:pt x="2367" y="12388"/>
                </a:cubicBezTo>
                <a:cubicBezTo>
                  <a:pt x="1184" y="12388"/>
                  <a:pt x="0" y="11753"/>
                  <a:pt x="0" y="10482"/>
                </a:cubicBezTo>
                <a:cubicBezTo>
                  <a:pt x="0" y="9212"/>
                  <a:pt x="0" y="6035"/>
                  <a:pt x="1479" y="6035"/>
                </a:cubicBezTo>
                <a:cubicBezTo>
                  <a:pt x="1775" y="6035"/>
                  <a:pt x="2959" y="6988"/>
                  <a:pt x="4438" y="6988"/>
                </a:cubicBezTo>
                <a:cubicBezTo>
                  <a:pt x="5030" y="6988"/>
                  <a:pt x="5326" y="6988"/>
                  <a:pt x="5918" y="6671"/>
                </a:cubicBezTo>
                <a:cubicBezTo>
                  <a:pt x="5918" y="6988"/>
                  <a:pt x="5918" y="7306"/>
                  <a:pt x="5918" y="7624"/>
                </a:cubicBezTo>
                <a:cubicBezTo>
                  <a:pt x="5918" y="8576"/>
                  <a:pt x="6214" y="9847"/>
                  <a:pt x="6805" y="10800"/>
                </a:cubicBezTo>
                <a:cubicBezTo>
                  <a:pt x="5622" y="10800"/>
                  <a:pt x="4438" y="11435"/>
                  <a:pt x="3847" y="12388"/>
                </a:cubicBezTo>
                <a:close/>
                <a:moveTo>
                  <a:pt x="4438" y="6035"/>
                </a:moveTo>
                <a:cubicBezTo>
                  <a:pt x="2959" y="6035"/>
                  <a:pt x="1479" y="4765"/>
                  <a:pt x="1479" y="2859"/>
                </a:cubicBezTo>
                <a:cubicBezTo>
                  <a:pt x="1479" y="1271"/>
                  <a:pt x="2959" y="0"/>
                  <a:pt x="4438" y="0"/>
                </a:cubicBezTo>
                <a:cubicBezTo>
                  <a:pt x="5918" y="0"/>
                  <a:pt x="7397" y="1271"/>
                  <a:pt x="7397" y="2859"/>
                </a:cubicBezTo>
                <a:cubicBezTo>
                  <a:pt x="7397" y="4765"/>
                  <a:pt x="5918" y="6035"/>
                  <a:pt x="4438" y="6035"/>
                </a:cubicBezTo>
                <a:close/>
                <a:moveTo>
                  <a:pt x="15682" y="21600"/>
                </a:moveTo>
                <a:cubicBezTo>
                  <a:pt x="5918" y="21600"/>
                  <a:pt x="5918" y="21600"/>
                  <a:pt x="5918" y="21600"/>
                </a:cubicBezTo>
                <a:cubicBezTo>
                  <a:pt x="4142" y="21600"/>
                  <a:pt x="2959" y="20329"/>
                  <a:pt x="2959" y="18424"/>
                </a:cubicBezTo>
                <a:cubicBezTo>
                  <a:pt x="2959" y="15565"/>
                  <a:pt x="3551" y="11435"/>
                  <a:pt x="6805" y="11435"/>
                </a:cubicBezTo>
                <a:cubicBezTo>
                  <a:pt x="7397" y="11435"/>
                  <a:pt x="8581" y="13024"/>
                  <a:pt x="10948" y="13024"/>
                </a:cubicBezTo>
                <a:cubicBezTo>
                  <a:pt x="13019" y="13024"/>
                  <a:pt x="14499" y="11435"/>
                  <a:pt x="14795" y="11435"/>
                </a:cubicBezTo>
                <a:cubicBezTo>
                  <a:pt x="18345" y="11435"/>
                  <a:pt x="18937" y="15565"/>
                  <a:pt x="18937" y="18424"/>
                </a:cubicBezTo>
                <a:cubicBezTo>
                  <a:pt x="18937" y="20329"/>
                  <a:pt x="17753" y="21600"/>
                  <a:pt x="15682" y="21600"/>
                </a:cubicBezTo>
                <a:close/>
                <a:moveTo>
                  <a:pt x="10948" y="12388"/>
                </a:moveTo>
                <a:cubicBezTo>
                  <a:pt x="8581" y="12388"/>
                  <a:pt x="6510" y="10165"/>
                  <a:pt x="6510" y="7624"/>
                </a:cubicBezTo>
                <a:cubicBezTo>
                  <a:pt x="6510" y="5082"/>
                  <a:pt x="8581" y="2859"/>
                  <a:pt x="10948" y="2859"/>
                </a:cubicBezTo>
                <a:cubicBezTo>
                  <a:pt x="13315" y="2859"/>
                  <a:pt x="15090" y="5082"/>
                  <a:pt x="15090" y="7624"/>
                </a:cubicBezTo>
                <a:cubicBezTo>
                  <a:pt x="15090" y="10165"/>
                  <a:pt x="13315" y="12388"/>
                  <a:pt x="10948" y="12388"/>
                </a:cubicBezTo>
                <a:close/>
                <a:moveTo>
                  <a:pt x="17458" y="6035"/>
                </a:moveTo>
                <a:cubicBezTo>
                  <a:pt x="15682" y="6035"/>
                  <a:pt x="14499" y="4765"/>
                  <a:pt x="14499" y="2859"/>
                </a:cubicBezTo>
                <a:cubicBezTo>
                  <a:pt x="14499" y="1271"/>
                  <a:pt x="15682" y="0"/>
                  <a:pt x="17458" y="0"/>
                </a:cubicBezTo>
                <a:cubicBezTo>
                  <a:pt x="18937" y="0"/>
                  <a:pt x="20121" y="1271"/>
                  <a:pt x="20121" y="2859"/>
                </a:cubicBezTo>
                <a:cubicBezTo>
                  <a:pt x="20121" y="4765"/>
                  <a:pt x="18937" y="6035"/>
                  <a:pt x="17458" y="6035"/>
                </a:cubicBezTo>
                <a:close/>
                <a:moveTo>
                  <a:pt x="19529" y="12388"/>
                </a:moveTo>
                <a:cubicBezTo>
                  <a:pt x="18049" y="12388"/>
                  <a:pt x="18049" y="12388"/>
                  <a:pt x="18049" y="12388"/>
                </a:cubicBezTo>
                <a:cubicBezTo>
                  <a:pt x="17162" y="11435"/>
                  <a:pt x="16274" y="10800"/>
                  <a:pt x="15090" y="10800"/>
                </a:cubicBezTo>
                <a:cubicBezTo>
                  <a:pt x="15682" y="9847"/>
                  <a:pt x="15978" y="8576"/>
                  <a:pt x="15978" y="7624"/>
                </a:cubicBezTo>
                <a:cubicBezTo>
                  <a:pt x="15978" y="7306"/>
                  <a:pt x="15978" y="6988"/>
                  <a:pt x="15978" y="6671"/>
                </a:cubicBezTo>
                <a:cubicBezTo>
                  <a:pt x="16274" y="6988"/>
                  <a:pt x="16866" y="6988"/>
                  <a:pt x="17458" y="6988"/>
                </a:cubicBezTo>
                <a:cubicBezTo>
                  <a:pt x="18937" y="6988"/>
                  <a:pt x="20121" y="6035"/>
                  <a:pt x="20416" y="6035"/>
                </a:cubicBezTo>
                <a:cubicBezTo>
                  <a:pt x="21600" y="6035"/>
                  <a:pt x="21600" y="9212"/>
                  <a:pt x="21600" y="10482"/>
                </a:cubicBezTo>
                <a:cubicBezTo>
                  <a:pt x="21600" y="11753"/>
                  <a:pt x="20712" y="12388"/>
                  <a:pt x="19529" y="12388"/>
                </a:cubicBezTo>
                <a:close/>
              </a:path>
            </a:pathLst>
          </a:custGeom>
          <a:solidFill>
            <a:srgbClr val="F00480"/>
          </a:solidFill>
          <a:ln w="12700" cap="flat">
            <a:noFill/>
            <a:miter lim="400000"/>
          </a:ln>
          <a:effectLst/>
        </p:spPr>
        <p:txBody>
          <a:bodyPr wrap="square" lIns="91438" tIns="91438" rIns="91438" bIns="91438" numCol="1" anchor="t">
            <a:noAutofit/>
          </a:bodyPr>
          <a:lstStyle>
            <a:defPPr>
              <a:defRPr lang="en-US"/>
            </a:defPPr>
            <a:lvl1pPr marL="0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4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91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337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783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229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674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1120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56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4800" dirty="0"/>
          </a:p>
        </p:txBody>
      </p: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8"/>
          <p:cNvSpPr txBox="1"/>
          <p:nvPr/>
        </p:nvSpPr>
        <p:spPr>
          <a:xfrm>
            <a:off x="5717848" y="2892144"/>
            <a:ext cx="5859017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SzPts val="4000"/>
              <a:buNone/>
              <a:defRPr sz="3500" b="1">
                <a:solidFill>
                  <a:srgbClr val="3F3F3F"/>
                </a:solidFill>
                <a:latin typeface="Montserrat Black"/>
                <a:ea typeface="Montserrat Black"/>
                <a:cs typeface="Montserrat Black"/>
              </a:defRPr>
            </a:lvl1pPr>
          </a:lstStyle>
          <a:p>
            <a:pPr algn="ctr"/>
            <a:r>
              <a:rPr lang="it-IT" dirty="0"/>
              <a:t>PROGETTI </a:t>
            </a:r>
          </a:p>
          <a:p>
            <a:pPr algn="ctr"/>
            <a:r>
              <a:rPr lang="it-IT" dirty="0"/>
              <a:t>SENZA INTOPPI</a:t>
            </a:r>
          </a:p>
        </p:txBody>
      </p:sp>
      <p:sp>
        <p:nvSpPr>
          <p:cNvPr id="15" name="TextBox 10"/>
          <p:cNvSpPr txBox="1"/>
          <p:nvPr/>
        </p:nvSpPr>
        <p:spPr>
          <a:xfrm>
            <a:off x="5717848" y="3982078"/>
            <a:ext cx="5859017" cy="93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lnSpc>
                <a:spcPct val="150000"/>
              </a:lnSpc>
              <a:buClr>
                <a:schemeClr val="dk1"/>
              </a:buClr>
              <a:buSzPts val="1100"/>
              <a:buNone/>
              <a:defRPr b="1">
                <a:solidFill>
                  <a:srgbClr val="F00480"/>
                </a:solidFill>
                <a:latin typeface="Raleway" panose="020B0003030101060003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it-IT" dirty="0"/>
              <a:t>AGIAMO PER PROCESSI</a:t>
            </a:r>
          </a:p>
          <a:p>
            <a:pPr algn="ctr">
              <a:lnSpc>
                <a:spcPct val="100000"/>
              </a:lnSpc>
            </a:pPr>
            <a:r>
              <a:rPr lang="it-IT" dirty="0"/>
              <a:t>TI ACCOMPAGNAMO PASSO </a:t>
            </a:r>
            <a:r>
              <a:rPr lang="it-IT" dirty="0" err="1"/>
              <a:t>PASSO</a:t>
            </a:r>
            <a:endParaRPr lang="it-IT" dirty="0"/>
          </a:p>
          <a:p>
            <a:pPr algn="ctr">
              <a:lnSpc>
                <a:spcPct val="100000"/>
              </a:lnSpc>
            </a:pPr>
            <a:endParaRPr lang="it-IT" dirty="0"/>
          </a:p>
        </p:txBody>
      </p:sp>
      <p:sp>
        <p:nvSpPr>
          <p:cNvPr id="16" name="Rettangolo 15"/>
          <p:cNvSpPr/>
          <p:nvPr/>
        </p:nvSpPr>
        <p:spPr>
          <a:xfrm>
            <a:off x="5734990" y="4581128"/>
            <a:ext cx="5824732" cy="116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1100"/>
            </a:pPr>
            <a:r>
              <a:rPr lang="it-IT" sz="1300" dirty="0">
                <a:solidFill>
                  <a:srgbClr val="2B2B2B"/>
                </a:solidFill>
                <a:latin typeface="Raleway" panose="020B0003030101060003" pitchFamily="34" charset="0"/>
              </a:rPr>
              <a:t>I nostri progetti seguono un processo di qualità che coinvolge il Cliente. Sappiamo quanto sia importante guardare avanti per limitare i rischi e contenere i costi. Ti offriamo strumenti, metodi e competenze per gestire insieme ogni progetto realizzato con noi.</a:t>
            </a:r>
          </a:p>
        </p:txBody>
      </p:sp>
      <p:sp>
        <p:nvSpPr>
          <p:cNvPr id="18" name="Shape 5515"/>
          <p:cNvSpPr/>
          <p:nvPr/>
        </p:nvSpPr>
        <p:spPr>
          <a:xfrm>
            <a:off x="8225043" y="1988840"/>
            <a:ext cx="616753" cy="6212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457" y="14400"/>
                </a:moveTo>
                <a:cubicBezTo>
                  <a:pt x="343" y="14400"/>
                  <a:pt x="343" y="14400"/>
                  <a:pt x="343" y="14400"/>
                </a:cubicBezTo>
                <a:cubicBezTo>
                  <a:pt x="0" y="14400"/>
                  <a:pt x="0" y="14400"/>
                  <a:pt x="0" y="14057"/>
                </a:cubicBezTo>
                <a:cubicBezTo>
                  <a:pt x="0" y="13714"/>
                  <a:pt x="0" y="13714"/>
                  <a:pt x="343" y="13714"/>
                </a:cubicBezTo>
                <a:cubicBezTo>
                  <a:pt x="4457" y="13714"/>
                  <a:pt x="4457" y="13714"/>
                  <a:pt x="4457" y="13714"/>
                </a:cubicBezTo>
                <a:cubicBezTo>
                  <a:pt x="4800" y="13714"/>
                  <a:pt x="4800" y="13714"/>
                  <a:pt x="4800" y="14057"/>
                </a:cubicBezTo>
                <a:cubicBezTo>
                  <a:pt x="4800" y="14400"/>
                  <a:pt x="4800" y="14400"/>
                  <a:pt x="4457" y="14400"/>
                </a:cubicBezTo>
                <a:close/>
                <a:moveTo>
                  <a:pt x="10286" y="6514"/>
                </a:moveTo>
                <a:cubicBezTo>
                  <a:pt x="6514" y="3086"/>
                  <a:pt x="6514" y="3086"/>
                  <a:pt x="6514" y="3086"/>
                </a:cubicBezTo>
                <a:cubicBezTo>
                  <a:pt x="6514" y="2743"/>
                  <a:pt x="6171" y="2743"/>
                  <a:pt x="5829" y="2743"/>
                </a:cubicBezTo>
                <a:cubicBezTo>
                  <a:pt x="5486" y="2743"/>
                  <a:pt x="5143" y="2743"/>
                  <a:pt x="4800" y="3086"/>
                </a:cubicBezTo>
                <a:cubicBezTo>
                  <a:pt x="3086" y="4800"/>
                  <a:pt x="3086" y="4800"/>
                  <a:pt x="3086" y="4800"/>
                </a:cubicBezTo>
                <a:cubicBezTo>
                  <a:pt x="2743" y="5143"/>
                  <a:pt x="2743" y="5486"/>
                  <a:pt x="2743" y="5829"/>
                </a:cubicBezTo>
                <a:cubicBezTo>
                  <a:pt x="2743" y="6171"/>
                  <a:pt x="2743" y="6514"/>
                  <a:pt x="3086" y="6514"/>
                </a:cubicBezTo>
                <a:cubicBezTo>
                  <a:pt x="6514" y="10286"/>
                  <a:pt x="6514" y="10286"/>
                  <a:pt x="6514" y="10286"/>
                </a:cubicBezTo>
                <a:cubicBezTo>
                  <a:pt x="6171" y="13371"/>
                  <a:pt x="6171" y="13371"/>
                  <a:pt x="6171" y="13371"/>
                </a:cubicBezTo>
                <a:cubicBezTo>
                  <a:pt x="6171" y="13029"/>
                  <a:pt x="5829" y="13029"/>
                  <a:pt x="5486" y="12686"/>
                </a:cubicBezTo>
                <a:cubicBezTo>
                  <a:pt x="1371" y="8229"/>
                  <a:pt x="1371" y="8229"/>
                  <a:pt x="1371" y="8229"/>
                </a:cubicBezTo>
                <a:cubicBezTo>
                  <a:pt x="686" y="7543"/>
                  <a:pt x="0" y="6857"/>
                  <a:pt x="0" y="5829"/>
                </a:cubicBezTo>
                <a:cubicBezTo>
                  <a:pt x="0" y="4800"/>
                  <a:pt x="686" y="3771"/>
                  <a:pt x="1371" y="3086"/>
                </a:cubicBezTo>
                <a:cubicBezTo>
                  <a:pt x="3086" y="1029"/>
                  <a:pt x="3086" y="1029"/>
                  <a:pt x="3086" y="1029"/>
                </a:cubicBezTo>
                <a:cubicBezTo>
                  <a:pt x="3771" y="343"/>
                  <a:pt x="4800" y="0"/>
                  <a:pt x="5829" y="0"/>
                </a:cubicBezTo>
                <a:cubicBezTo>
                  <a:pt x="6857" y="0"/>
                  <a:pt x="7886" y="343"/>
                  <a:pt x="8571" y="1371"/>
                </a:cubicBezTo>
                <a:cubicBezTo>
                  <a:pt x="12686" y="5486"/>
                  <a:pt x="12686" y="5486"/>
                  <a:pt x="12686" y="5486"/>
                </a:cubicBezTo>
                <a:cubicBezTo>
                  <a:pt x="13029" y="5829"/>
                  <a:pt x="13029" y="6171"/>
                  <a:pt x="13371" y="6171"/>
                </a:cubicBezTo>
                <a:lnTo>
                  <a:pt x="10286" y="6514"/>
                </a:lnTo>
                <a:close/>
                <a:moveTo>
                  <a:pt x="2400" y="19886"/>
                </a:moveTo>
                <a:cubicBezTo>
                  <a:pt x="2057" y="19886"/>
                  <a:pt x="2057" y="19886"/>
                  <a:pt x="2057" y="19886"/>
                </a:cubicBezTo>
                <a:cubicBezTo>
                  <a:pt x="2057" y="19886"/>
                  <a:pt x="1714" y="19886"/>
                  <a:pt x="1714" y="19886"/>
                </a:cubicBezTo>
                <a:cubicBezTo>
                  <a:pt x="1714" y="19543"/>
                  <a:pt x="1714" y="19200"/>
                  <a:pt x="1714" y="19200"/>
                </a:cubicBezTo>
                <a:cubicBezTo>
                  <a:pt x="5143" y="15771"/>
                  <a:pt x="5143" y="15771"/>
                  <a:pt x="5143" y="15771"/>
                </a:cubicBezTo>
                <a:cubicBezTo>
                  <a:pt x="5143" y="15771"/>
                  <a:pt x="5486" y="15771"/>
                  <a:pt x="5486" y="15771"/>
                </a:cubicBezTo>
                <a:cubicBezTo>
                  <a:pt x="5829" y="16114"/>
                  <a:pt x="5829" y="16114"/>
                  <a:pt x="5486" y="16457"/>
                </a:cubicBezTo>
                <a:lnTo>
                  <a:pt x="2400" y="19886"/>
                </a:lnTo>
                <a:close/>
                <a:moveTo>
                  <a:pt x="7886" y="21257"/>
                </a:moveTo>
                <a:cubicBezTo>
                  <a:pt x="7886" y="21257"/>
                  <a:pt x="7543" y="21600"/>
                  <a:pt x="7543" y="21600"/>
                </a:cubicBezTo>
                <a:cubicBezTo>
                  <a:pt x="7200" y="21600"/>
                  <a:pt x="6857" y="21257"/>
                  <a:pt x="6857" y="21257"/>
                </a:cubicBezTo>
                <a:cubicBezTo>
                  <a:pt x="6857" y="16800"/>
                  <a:pt x="6857" y="16800"/>
                  <a:pt x="6857" y="16800"/>
                </a:cubicBezTo>
                <a:cubicBezTo>
                  <a:pt x="6857" y="16800"/>
                  <a:pt x="7200" y="16457"/>
                  <a:pt x="7543" y="16457"/>
                </a:cubicBezTo>
                <a:cubicBezTo>
                  <a:pt x="7543" y="16457"/>
                  <a:pt x="7886" y="16800"/>
                  <a:pt x="7886" y="16800"/>
                </a:cubicBezTo>
                <a:lnTo>
                  <a:pt x="7886" y="21257"/>
                </a:lnTo>
                <a:close/>
                <a:moveTo>
                  <a:pt x="20229" y="18514"/>
                </a:moveTo>
                <a:cubicBezTo>
                  <a:pt x="18514" y="20229"/>
                  <a:pt x="18514" y="20229"/>
                  <a:pt x="18514" y="20229"/>
                </a:cubicBezTo>
                <a:cubicBezTo>
                  <a:pt x="17486" y="20914"/>
                  <a:pt x="16800" y="21257"/>
                  <a:pt x="15771" y="21257"/>
                </a:cubicBezTo>
                <a:cubicBezTo>
                  <a:pt x="14743" y="21257"/>
                  <a:pt x="13714" y="20914"/>
                  <a:pt x="13029" y="20229"/>
                </a:cubicBezTo>
                <a:cubicBezTo>
                  <a:pt x="8571" y="15771"/>
                  <a:pt x="8571" y="15771"/>
                  <a:pt x="8571" y="15771"/>
                </a:cubicBezTo>
                <a:cubicBezTo>
                  <a:pt x="8571" y="15771"/>
                  <a:pt x="8229" y="15429"/>
                  <a:pt x="8229" y="15086"/>
                </a:cubicBezTo>
                <a:cubicBezTo>
                  <a:pt x="11314" y="14743"/>
                  <a:pt x="11314" y="14743"/>
                  <a:pt x="11314" y="14743"/>
                </a:cubicBezTo>
                <a:cubicBezTo>
                  <a:pt x="14743" y="18514"/>
                  <a:pt x="14743" y="18514"/>
                  <a:pt x="14743" y="18514"/>
                </a:cubicBezTo>
                <a:cubicBezTo>
                  <a:pt x="15429" y="18857"/>
                  <a:pt x="16114" y="18857"/>
                  <a:pt x="16457" y="18514"/>
                </a:cubicBezTo>
                <a:cubicBezTo>
                  <a:pt x="18514" y="16457"/>
                  <a:pt x="18514" y="16457"/>
                  <a:pt x="18514" y="16457"/>
                </a:cubicBezTo>
                <a:cubicBezTo>
                  <a:pt x="18857" y="16457"/>
                  <a:pt x="18857" y="16114"/>
                  <a:pt x="18857" y="15771"/>
                </a:cubicBezTo>
                <a:cubicBezTo>
                  <a:pt x="18857" y="15429"/>
                  <a:pt x="18857" y="15086"/>
                  <a:pt x="18514" y="14743"/>
                </a:cubicBezTo>
                <a:cubicBezTo>
                  <a:pt x="15086" y="11314"/>
                  <a:pt x="15086" y="11314"/>
                  <a:pt x="15086" y="11314"/>
                </a:cubicBezTo>
                <a:cubicBezTo>
                  <a:pt x="15086" y="8229"/>
                  <a:pt x="15086" y="8229"/>
                  <a:pt x="15086" y="8229"/>
                </a:cubicBezTo>
                <a:cubicBezTo>
                  <a:pt x="15429" y="8229"/>
                  <a:pt x="15771" y="8571"/>
                  <a:pt x="15771" y="8571"/>
                </a:cubicBezTo>
                <a:cubicBezTo>
                  <a:pt x="20229" y="13029"/>
                  <a:pt x="20229" y="13029"/>
                  <a:pt x="20229" y="13029"/>
                </a:cubicBezTo>
                <a:cubicBezTo>
                  <a:pt x="20914" y="13714"/>
                  <a:pt x="21257" y="14743"/>
                  <a:pt x="21257" y="15771"/>
                </a:cubicBezTo>
                <a:cubicBezTo>
                  <a:pt x="21257" y="16800"/>
                  <a:pt x="20914" y="17829"/>
                  <a:pt x="20229" y="18514"/>
                </a:cubicBezTo>
                <a:close/>
                <a:moveTo>
                  <a:pt x="14400" y="4457"/>
                </a:moveTo>
                <a:cubicBezTo>
                  <a:pt x="14400" y="4800"/>
                  <a:pt x="14400" y="4800"/>
                  <a:pt x="14057" y="4800"/>
                </a:cubicBezTo>
                <a:cubicBezTo>
                  <a:pt x="13714" y="4800"/>
                  <a:pt x="13714" y="4800"/>
                  <a:pt x="13714" y="4457"/>
                </a:cubicBezTo>
                <a:cubicBezTo>
                  <a:pt x="13714" y="343"/>
                  <a:pt x="13714" y="343"/>
                  <a:pt x="13714" y="343"/>
                </a:cubicBezTo>
                <a:cubicBezTo>
                  <a:pt x="13714" y="0"/>
                  <a:pt x="13714" y="0"/>
                  <a:pt x="14057" y="0"/>
                </a:cubicBezTo>
                <a:cubicBezTo>
                  <a:pt x="14400" y="0"/>
                  <a:pt x="14400" y="0"/>
                  <a:pt x="14400" y="343"/>
                </a:cubicBezTo>
                <a:lnTo>
                  <a:pt x="14400" y="4457"/>
                </a:lnTo>
                <a:close/>
                <a:moveTo>
                  <a:pt x="16457" y="5486"/>
                </a:moveTo>
                <a:cubicBezTo>
                  <a:pt x="16457" y="5829"/>
                  <a:pt x="16114" y="5829"/>
                  <a:pt x="16114" y="5829"/>
                </a:cubicBezTo>
                <a:cubicBezTo>
                  <a:pt x="16114" y="5829"/>
                  <a:pt x="16114" y="5829"/>
                  <a:pt x="15771" y="5486"/>
                </a:cubicBezTo>
                <a:cubicBezTo>
                  <a:pt x="15771" y="5486"/>
                  <a:pt x="15771" y="5143"/>
                  <a:pt x="15771" y="5143"/>
                </a:cubicBezTo>
                <a:cubicBezTo>
                  <a:pt x="19200" y="1714"/>
                  <a:pt x="19200" y="1714"/>
                  <a:pt x="19200" y="1714"/>
                </a:cubicBezTo>
                <a:cubicBezTo>
                  <a:pt x="19200" y="1371"/>
                  <a:pt x="19543" y="1371"/>
                  <a:pt x="19886" y="1714"/>
                </a:cubicBezTo>
                <a:cubicBezTo>
                  <a:pt x="19886" y="1714"/>
                  <a:pt x="19886" y="2057"/>
                  <a:pt x="19886" y="2400"/>
                </a:cubicBezTo>
                <a:lnTo>
                  <a:pt x="16457" y="5486"/>
                </a:lnTo>
                <a:close/>
                <a:moveTo>
                  <a:pt x="21257" y="7886"/>
                </a:moveTo>
                <a:cubicBezTo>
                  <a:pt x="17143" y="7886"/>
                  <a:pt x="17143" y="7886"/>
                  <a:pt x="17143" y="7886"/>
                </a:cubicBezTo>
                <a:cubicBezTo>
                  <a:pt x="16800" y="7886"/>
                  <a:pt x="16457" y="7543"/>
                  <a:pt x="16457" y="7543"/>
                </a:cubicBezTo>
                <a:cubicBezTo>
                  <a:pt x="16457" y="7200"/>
                  <a:pt x="16800" y="6857"/>
                  <a:pt x="17143" y="6857"/>
                </a:cubicBezTo>
                <a:cubicBezTo>
                  <a:pt x="21257" y="6857"/>
                  <a:pt x="21257" y="6857"/>
                  <a:pt x="21257" y="6857"/>
                </a:cubicBezTo>
                <a:cubicBezTo>
                  <a:pt x="21257" y="6857"/>
                  <a:pt x="21600" y="7200"/>
                  <a:pt x="21600" y="7543"/>
                </a:cubicBezTo>
                <a:cubicBezTo>
                  <a:pt x="21600" y="7543"/>
                  <a:pt x="21257" y="7886"/>
                  <a:pt x="21257" y="7886"/>
                </a:cubicBezTo>
                <a:close/>
              </a:path>
            </a:pathLst>
          </a:custGeom>
          <a:solidFill>
            <a:srgbClr val="F00480"/>
          </a:solidFill>
          <a:ln w="12700" cap="flat">
            <a:noFill/>
            <a:miter lim="400000"/>
          </a:ln>
          <a:effectLst/>
        </p:spPr>
        <p:txBody>
          <a:bodyPr wrap="square" lIns="45713" tIns="45713" rIns="45713" bIns="45713" numCol="1" anchor="t">
            <a:noAutofit/>
          </a:bodyPr>
          <a:lstStyle>
            <a:defPPr>
              <a:defRPr lang="en-US"/>
            </a:defPPr>
            <a:lvl1pPr marL="0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4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91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337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783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229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674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1120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56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09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400"/>
          </a:p>
        </p:txBody>
      </p:sp>
      <p:pic>
        <p:nvPicPr>
          <p:cNvPr id="20" name="Segnaposto immagine 19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" b="460"/>
          <a:stretch>
            <a:fillRect/>
          </a:stretch>
        </p:blipFill>
        <p:spPr>
          <a:xfrm>
            <a:off x="852097" y="352825"/>
            <a:ext cx="4570611" cy="3019032"/>
          </a:xfrm>
        </p:spPr>
      </p:pic>
      <p:pic>
        <p:nvPicPr>
          <p:cNvPr id="35" name="Segnaposto immagine 34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2" r="20292"/>
          <a:stretch>
            <a:fillRect/>
          </a:stretch>
        </p:blipFill>
        <p:spPr>
          <a:xfrm>
            <a:off x="862573" y="3472898"/>
            <a:ext cx="2195320" cy="2047608"/>
          </a:xfrm>
        </p:spPr>
      </p:pic>
      <p:pic>
        <p:nvPicPr>
          <p:cNvPr id="39" name="Segnaposto immagine 38"/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6" r="26726"/>
          <a:stretch>
            <a:fillRect/>
          </a:stretch>
        </p:blipFill>
        <p:spPr>
          <a:xfrm>
            <a:off x="3219928" y="3472898"/>
            <a:ext cx="2105638" cy="3019032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79941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immagin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" t="48207" r="-81" b="17779"/>
          <a:stretch/>
        </p:blipFill>
        <p:spPr>
          <a:xfrm>
            <a:off x="-31750" y="0"/>
            <a:ext cx="12223750" cy="2771776"/>
          </a:xfrm>
          <a:prstGeom prst="rect">
            <a:avLst/>
          </a:prstGeom>
        </p:spPr>
      </p:pic>
      <p:sp>
        <p:nvSpPr>
          <p:cNvPr id="134" name="Google Shape;134;p20"/>
          <p:cNvSpPr txBox="1"/>
          <p:nvPr/>
        </p:nvSpPr>
        <p:spPr>
          <a:xfrm>
            <a:off x="-31750" y="3573016"/>
            <a:ext cx="12223750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SzPts val="4000"/>
              <a:buNone/>
              <a:defRPr sz="3500" b="1">
                <a:solidFill>
                  <a:srgbClr val="3F3F3F"/>
                </a:solidFill>
                <a:latin typeface="Montserrat Black"/>
                <a:ea typeface="Montserrat Black"/>
                <a:cs typeface="Montserrat Black"/>
              </a:defRPr>
            </a:lvl1pPr>
          </a:lstStyle>
          <a:p>
            <a:pPr algn="ctr"/>
            <a:r>
              <a:rPr lang="en-US" sz="3200" dirty="0">
                <a:sym typeface="Montserrat Black"/>
              </a:rPr>
              <a:t>ASCOLTIAMO, CI CONFRONTIAMO E RISOLVIAMO</a:t>
            </a:r>
            <a:endParaRPr sz="3200" dirty="0">
              <a:sym typeface="Montserrat Black"/>
            </a:endParaRPr>
          </a:p>
        </p:txBody>
      </p:sp>
      <p:sp>
        <p:nvSpPr>
          <p:cNvPr id="135" name="Google Shape;135;p20"/>
          <p:cNvSpPr/>
          <p:nvPr/>
        </p:nvSpPr>
        <p:spPr>
          <a:xfrm>
            <a:off x="0" y="4479116"/>
            <a:ext cx="12192000" cy="26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spcAft>
                <a:spcPts val="600"/>
              </a:spcAft>
              <a:buClr>
                <a:schemeClr val="dk1"/>
              </a:buClr>
              <a:buSzPts val="1100"/>
            </a:pP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Ci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rivolgiamo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a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consulenti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esperti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accuratamente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selezionati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: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ogni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giorno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il nostro team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affronta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sfide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affascinanti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per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ogni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cliente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, </a:t>
            </a:r>
            <a:endParaRPr sz="1300" dirty="0">
              <a:solidFill>
                <a:srgbClr val="2B2B2B"/>
              </a:solidFill>
              <a:latin typeface="Raleway" panose="020B0003030101060003" pitchFamily="34" charset="0"/>
              <a:sym typeface="Montserrat"/>
            </a:endParaRPr>
          </a:p>
          <a:p>
            <a:pPr algn="ctr">
              <a:spcAft>
                <a:spcPts val="600"/>
              </a:spcAft>
              <a:buClr>
                <a:schemeClr val="dk1"/>
              </a:buClr>
              <a:buSzPts val="1100"/>
            </a:pP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ciascuna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caratterizzata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da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elementi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e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limiti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unici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.</a:t>
            </a:r>
            <a:endParaRPr sz="1300" dirty="0">
              <a:solidFill>
                <a:srgbClr val="2B2B2B"/>
              </a:solidFill>
              <a:latin typeface="Raleway" panose="020B0003030101060003" pitchFamily="34" charset="0"/>
              <a:sym typeface="Montserrat"/>
            </a:endParaRPr>
          </a:p>
          <a:p>
            <a:pPr algn="ctr">
              <a:spcAft>
                <a:spcPts val="600"/>
              </a:spcAft>
              <a:buClr>
                <a:schemeClr val="dk1"/>
              </a:buClr>
              <a:buSzPts val="1100"/>
            </a:pP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Proponiamo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un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approccio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coinvolgente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e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proattivo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,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ponendo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le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domande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giuste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e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offrendo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opzioni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e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soluzioni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capaci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di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guidare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</a:t>
            </a:r>
            <a:b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</a:b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verso il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raggiungimento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degli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obiettivi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prefissati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. </a:t>
            </a:r>
            <a:endParaRPr sz="1300" dirty="0">
              <a:solidFill>
                <a:srgbClr val="2B2B2B"/>
              </a:solidFill>
              <a:latin typeface="Raleway" panose="020B0003030101060003" pitchFamily="34" charset="0"/>
              <a:sym typeface="Montserrat"/>
            </a:endParaRPr>
          </a:p>
          <a:p>
            <a:pPr algn="ctr">
              <a:spcAft>
                <a:spcPts val="600"/>
              </a:spcAft>
              <a:buClr>
                <a:schemeClr val="dk1"/>
              </a:buClr>
              <a:buSzPts val="1100"/>
            </a:pP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Forniamo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consulenze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mirate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per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aiutare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le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organizzazioni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a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valutare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i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bisogni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,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sviluppare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strategie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efficaci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e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prendere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le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giuste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decisioni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.</a:t>
            </a:r>
            <a:endParaRPr sz="1300" dirty="0">
              <a:solidFill>
                <a:srgbClr val="2B2B2B"/>
              </a:solidFill>
              <a:latin typeface="Raleway" panose="020B0003030101060003" pitchFamily="34" charset="0"/>
              <a:sym typeface="Montserrat"/>
            </a:endParaRPr>
          </a:p>
          <a:p>
            <a:pPr algn="ctr">
              <a:spcAft>
                <a:spcPts val="600"/>
              </a:spcAft>
              <a:buClr>
                <a:schemeClr val="dk1"/>
              </a:buClr>
              <a:buSzPts val="1100"/>
            </a:pP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I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nostri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progetti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seguono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un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processo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di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qualità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che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coinvolge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il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Cliente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: per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noi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è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importante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guardare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avanti in modo da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limitare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i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rischi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</a:t>
            </a:r>
            <a:b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</a:b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e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contenere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i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costi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.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Offriamo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strumenti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,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metodi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e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competenze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per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gestire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insieme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ogni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progetto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realizzato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insieme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. </a:t>
            </a:r>
            <a:endParaRPr sz="1300" dirty="0">
              <a:solidFill>
                <a:srgbClr val="2B2B2B"/>
              </a:solidFill>
              <a:latin typeface="Raleway" panose="020B0003030101060003" pitchFamily="34" charset="0"/>
              <a:sym typeface="Montserrat"/>
            </a:endParaRPr>
          </a:p>
          <a:p>
            <a:pPr algn="ctr">
              <a:spcAft>
                <a:spcPts val="200"/>
              </a:spcAft>
              <a:buClr>
                <a:schemeClr val="dk1"/>
              </a:buClr>
              <a:buSzPts val="1100"/>
            </a:pPr>
            <a:endParaRPr sz="1300" dirty="0">
              <a:solidFill>
                <a:srgbClr val="2B2B2B"/>
              </a:solidFill>
              <a:latin typeface="Raleway" panose="020B0003030101060003" pitchFamily="34" charset="0"/>
              <a:sym typeface="Montserrat"/>
            </a:endParaRPr>
          </a:p>
        </p:txBody>
      </p:sp>
      <p:sp>
        <p:nvSpPr>
          <p:cNvPr id="136" name="Google Shape;136;p20"/>
          <p:cNvSpPr txBox="1"/>
          <p:nvPr/>
        </p:nvSpPr>
        <p:spPr>
          <a:xfrm>
            <a:off x="-31750" y="4016196"/>
            <a:ext cx="12223750" cy="492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Clr>
                <a:schemeClr val="dk1"/>
              </a:buClr>
              <a:buSzPts val="1100"/>
              <a:buNone/>
              <a:defRPr b="1">
                <a:solidFill>
                  <a:srgbClr val="F00480"/>
                </a:solidFill>
                <a:latin typeface="Raleway" panose="020B0003030101060003" pitchFamily="34" charset="0"/>
              </a:defRPr>
            </a:lvl1pPr>
          </a:lstStyle>
          <a:p>
            <a:r>
              <a:rPr lang="it-IT" dirty="0">
                <a:sym typeface="Montserrat"/>
              </a:rPr>
              <a:t>SIAMO QUI PER FORNIRE UNA PRONTA ASSISTENZA</a:t>
            </a:r>
          </a:p>
        </p:txBody>
      </p:sp>
      <p:sp>
        <p:nvSpPr>
          <p:cNvPr id="2" name="Shape 5480">
            <a:extLst>
              <a:ext uri="{FF2B5EF4-FFF2-40B4-BE49-F238E27FC236}">
                <a16:creationId xmlns:a16="http://schemas.microsoft.com/office/drawing/2014/main" id="{50337F8F-1C7D-077A-ADF4-A6BD26C0D289}"/>
              </a:ext>
            </a:extLst>
          </p:cNvPr>
          <p:cNvSpPr/>
          <p:nvPr/>
        </p:nvSpPr>
        <p:spPr>
          <a:xfrm>
            <a:off x="5863524" y="3101829"/>
            <a:ext cx="433202" cy="3663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43" y="13857"/>
                </a:moveTo>
                <a:cubicBezTo>
                  <a:pt x="9943" y="17932"/>
                  <a:pt x="6857" y="21600"/>
                  <a:pt x="3086" y="21600"/>
                </a:cubicBezTo>
                <a:cubicBezTo>
                  <a:pt x="2400" y="21600"/>
                  <a:pt x="2400" y="21600"/>
                  <a:pt x="2400" y="21600"/>
                </a:cubicBezTo>
                <a:cubicBezTo>
                  <a:pt x="2057" y="21600"/>
                  <a:pt x="1714" y="21192"/>
                  <a:pt x="1714" y="20785"/>
                </a:cubicBezTo>
                <a:cubicBezTo>
                  <a:pt x="1714" y="18747"/>
                  <a:pt x="1714" y="18747"/>
                  <a:pt x="1714" y="18747"/>
                </a:cubicBezTo>
                <a:cubicBezTo>
                  <a:pt x="1714" y="17932"/>
                  <a:pt x="2057" y="17525"/>
                  <a:pt x="2400" y="17525"/>
                </a:cubicBezTo>
                <a:cubicBezTo>
                  <a:pt x="3086" y="17525"/>
                  <a:pt x="3086" y="17525"/>
                  <a:pt x="3086" y="17525"/>
                </a:cubicBezTo>
                <a:cubicBezTo>
                  <a:pt x="5143" y="17525"/>
                  <a:pt x="6514" y="15894"/>
                  <a:pt x="6514" y="13857"/>
                </a:cubicBezTo>
                <a:cubicBezTo>
                  <a:pt x="6514" y="13042"/>
                  <a:pt x="6514" y="13042"/>
                  <a:pt x="6514" y="13042"/>
                </a:cubicBezTo>
                <a:cubicBezTo>
                  <a:pt x="6514" y="12226"/>
                  <a:pt x="6171" y="11819"/>
                  <a:pt x="5486" y="11819"/>
                </a:cubicBezTo>
                <a:cubicBezTo>
                  <a:pt x="2400" y="11819"/>
                  <a:pt x="2400" y="11819"/>
                  <a:pt x="2400" y="11819"/>
                </a:cubicBezTo>
                <a:cubicBezTo>
                  <a:pt x="1029" y="11819"/>
                  <a:pt x="0" y="10189"/>
                  <a:pt x="0" y="8558"/>
                </a:cubicBezTo>
                <a:cubicBezTo>
                  <a:pt x="0" y="2853"/>
                  <a:pt x="0" y="2853"/>
                  <a:pt x="0" y="2853"/>
                </a:cubicBezTo>
                <a:cubicBezTo>
                  <a:pt x="0" y="1223"/>
                  <a:pt x="1029" y="0"/>
                  <a:pt x="2400" y="0"/>
                </a:cubicBezTo>
                <a:cubicBezTo>
                  <a:pt x="7543" y="0"/>
                  <a:pt x="7543" y="0"/>
                  <a:pt x="7543" y="0"/>
                </a:cubicBezTo>
                <a:cubicBezTo>
                  <a:pt x="8914" y="0"/>
                  <a:pt x="9943" y="1223"/>
                  <a:pt x="9943" y="2853"/>
                </a:cubicBezTo>
                <a:lnTo>
                  <a:pt x="9943" y="13857"/>
                </a:lnTo>
                <a:close/>
                <a:moveTo>
                  <a:pt x="21600" y="13857"/>
                </a:moveTo>
                <a:cubicBezTo>
                  <a:pt x="21600" y="17932"/>
                  <a:pt x="18514" y="21600"/>
                  <a:pt x="14743" y="21600"/>
                </a:cubicBezTo>
                <a:cubicBezTo>
                  <a:pt x="14057" y="21600"/>
                  <a:pt x="14057" y="21600"/>
                  <a:pt x="14057" y="21600"/>
                </a:cubicBezTo>
                <a:cubicBezTo>
                  <a:pt x="13714" y="21600"/>
                  <a:pt x="13371" y="21192"/>
                  <a:pt x="13371" y="20785"/>
                </a:cubicBezTo>
                <a:cubicBezTo>
                  <a:pt x="13371" y="18747"/>
                  <a:pt x="13371" y="18747"/>
                  <a:pt x="13371" y="18747"/>
                </a:cubicBezTo>
                <a:cubicBezTo>
                  <a:pt x="13371" y="17932"/>
                  <a:pt x="13714" y="17525"/>
                  <a:pt x="14057" y="17525"/>
                </a:cubicBezTo>
                <a:cubicBezTo>
                  <a:pt x="14743" y="17525"/>
                  <a:pt x="14743" y="17525"/>
                  <a:pt x="14743" y="17525"/>
                </a:cubicBezTo>
                <a:cubicBezTo>
                  <a:pt x="16800" y="17525"/>
                  <a:pt x="18171" y="15894"/>
                  <a:pt x="18171" y="13857"/>
                </a:cubicBezTo>
                <a:cubicBezTo>
                  <a:pt x="18171" y="13042"/>
                  <a:pt x="18171" y="13042"/>
                  <a:pt x="18171" y="13042"/>
                </a:cubicBezTo>
                <a:cubicBezTo>
                  <a:pt x="18171" y="12226"/>
                  <a:pt x="17829" y="11819"/>
                  <a:pt x="17143" y="11819"/>
                </a:cubicBezTo>
                <a:cubicBezTo>
                  <a:pt x="14057" y="11819"/>
                  <a:pt x="14057" y="11819"/>
                  <a:pt x="14057" y="11819"/>
                </a:cubicBezTo>
                <a:cubicBezTo>
                  <a:pt x="12686" y="11819"/>
                  <a:pt x="11657" y="10189"/>
                  <a:pt x="11657" y="8558"/>
                </a:cubicBezTo>
                <a:cubicBezTo>
                  <a:pt x="11657" y="2853"/>
                  <a:pt x="11657" y="2853"/>
                  <a:pt x="11657" y="2853"/>
                </a:cubicBezTo>
                <a:cubicBezTo>
                  <a:pt x="11657" y="1223"/>
                  <a:pt x="12686" y="0"/>
                  <a:pt x="14057" y="0"/>
                </a:cubicBezTo>
                <a:cubicBezTo>
                  <a:pt x="19200" y="0"/>
                  <a:pt x="19200" y="0"/>
                  <a:pt x="19200" y="0"/>
                </a:cubicBezTo>
                <a:cubicBezTo>
                  <a:pt x="20571" y="0"/>
                  <a:pt x="21600" y="1223"/>
                  <a:pt x="21600" y="2853"/>
                </a:cubicBezTo>
                <a:lnTo>
                  <a:pt x="21600" y="13857"/>
                </a:lnTo>
                <a:close/>
              </a:path>
            </a:pathLst>
          </a:custGeom>
          <a:solidFill>
            <a:srgbClr val="F00480"/>
          </a:solidFill>
          <a:ln w="12700" cap="flat">
            <a:noFill/>
            <a:miter lim="400000"/>
          </a:ln>
          <a:effectLst/>
        </p:spPr>
        <p:txBody>
          <a:bodyPr wrap="square" lIns="91438" tIns="91438" rIns="91438" bIns="91438" numCol="1" anchor="t">
            <a:noAutofit/>
          </a:bodyPr>
          <a:lstStyle>
            <a:defPPr>
              <a:defRPr lang="en-US"/>
            </a:defPPr>
            <a:lvl1pPr marL="0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4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91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337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783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229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674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1120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56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4800"/>
          </a:p>
        </p:txBody>
      </p:sp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1"/>
          <p:cNvSpPr txBox="1"/>
          <p:nvPr/>
        </p:nvSpPr>
        <p:spPr>
          <a:xfrm>
            <a:off x="6404400" y="-1189050"/>
            <a:ext cx="7166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1"/>
          <p:cNvSpPr txBox="1"/>
          <p:nvPr/>
        </p:nvSpPr>
        <p:spPr>
          <a:xfrm>
            <a:off x="6605700" y="-1390350"/>
            <a:ext cx="773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1"/>
          <p:cNvSpPr txBox="1"/>
          <p:nvPr/>
        </p:nvSpPr>
        <p:spPr>
          <a:xfrm>
            <a:off x="6578850" y="-1403775"/>
            <a:ext cx="773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ruppo 2"/>
          <p:cNvGrpSpPr/>
          <p:nvPr/>
        </p:nvGrpSpPr>
        <p:grpSpPr>
          <a:xfrm>
            <a:off x="5320385" y="4248714"/>
            <a:ext cx="6564831" cy="775288"/>
            <a:chOff x="6107036" y="2074915"/>
            <a:chExt cx="6564831" cy="775288"/>
          </a:xfrm>
        </p:grpSpPr>
        <p:sp>
          <p:nvSpPr>
            <p:cNvPr id="152" name="Google Shape;152;p21"/>
            <p:cNvSpPr txBox="1"/>
            <p:nvPr/>
          </p:nvSpPr>
          <p:spPr>
            <a:xfrm>
              <a:off x="6110795" y="2074915"/>
              <a:ext cx="6561071" cy="56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3500" b="1" dirty="0">
                  <a:solidFill>
                    <a:srgbClr val="3F3F3F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MENTALIT</a:t>
              </a:r>
              <a:r>
                <a:rPr lang="en-US" sz="3500" dirty="0">
                  <a:solidFill>
                    <a:srgbClr val="3F3F3F"/>
                  </a:solidFill>
                  <a:highlight>
                    <a:srgbClr val="FFFFFF"/>
                  </a:highlight>
                  <a:latin typeface="Montserrat Black"/>
                  <a:ea typeface="Montserrat Black"/>
                  <a:cs typeface="Montserrat Black"/>
                  <a:sym typeface="Montserrat Black"/>
                </a:rPr>
                <a:t>À</a:t>
              </a:r>
              <a:endParaRPr sz="3500" i="0" u="none" strike="noStrike" cap="none" dirty="0">
                <a:solidFill>
                  <a:srgbClr val="3F3F3F"/>
                </a:solidFill>
                <a:latin typeface="Montserrat Black"/>
                <a:ea typeface="Montserrat Black"/>
                <a:cs typeface="Montserrat Black"/>
                <a:sym typeface="Montserrat Black"/>
              </a:endParaRPr>
            </a:p>
          </p:txBody>
        </p:sp>
        <p:sp>
          <p:nvSpPr>
            <p:cNvPr id="153" name="Google Shape;153;p21"/>
            <p:cNvSpPr/>
            <p:nvPr/>
          </p:nvSpPr>
          <p:spPr>
            <a:xfrm>
              <a:off x="6107036" y="2596103"/>
              <a:ext cx="6564831" cy="2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>
                <a:buClr>
                  <a:schemeClr val="dk1"/>
                </a:buClr>
                <a:buSzPts val="1100"/>
              </a:pPr>
              <a:r>
                <a:rPr lang="it-IT" b="1" dirty="0">
                  <a:solidFill>
                    <a:srgbClr val="F00480"/>
                  </a:solidFill>
                  <a:latin typeface="Raleway" panose="020B0003030101060003" pitchFamily="34" charset="0"/>
                  <a:sym typeface="Montserrat"/>
                </a:rPr>
                <a:t>CI PIACCIONO LE PERSONE CHE VANNO OLTRE L’IMMAGINAZIONE</a:t>
              </a:r>
            </a:p>
          </p:txBody>
        </p:sp>
      </p:grpSp>
      <p:sp>
        <p:nvSpPr>
          <p:cNvPr id="154" name="Google Shape;154;p21"/>
          <p:cNvSpPr/>
          <p:nvPr/>
        </p:nvSpPr>
        <p:spPr>
          <a:xfrm>
            <a:off x="5303912" y="5182876"/>
            <a:ext cx="6561071" cy="16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In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ogni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azienda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il </a:t>
            </a:r>
            <a:r>
              <a:rPr lang="en-US" sz="1300" b="1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successo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è la somma del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lavoro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di tutti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gli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individui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: </a:t>
            </a:r>
            <a:b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</a:b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la nostra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filosofia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è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allineare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obiettivi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e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risultati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desiderati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.</a:t>
            </a:r>
            <a:endParaRPr sz="1300" dirty="0">
              <a:solidFill>
                <a:srgbClr val="2B2B2B"/>
              </a:solidFill>
              <a:latin typeface="Raleway" panose="020B0003030101060003" pitchFamily="34" charset="0"/>
              <a:sym typeface="Montserrat"/>
            </a:endParaRPr>
          </a:p>
          <a:p>
            <a:pPr algn="ctr">
              <a:buClr>
                <a:schemeClr val="dk1"/>
              </a:buClr>
              <a:buSzPts val="1100"/>
            </a:pPr>
            <a:endParaRPr sz="1300" dirty="0">
              <a:solidFill>
                <a:srgbClr val="2B2B2B"/>
              </a:solidFill>
              <a:latin typeface="Raleway" panose="020B0003030101060003" pitchFamily="34" charset="0"/>
              <a:sym typeface="Montserrat"/>
            </a:endParaRPr>
          </a:p>
          <a:p>
            <a:pPr algn="ctr">
              <a:buClr>
                <a:schemeClr val="dk1"/>
              </a:buClr>
              <a:buSzPts val="1100"/>
            </a:pP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Il nostro team ha un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approccio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integrato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: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si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basa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sull’esperienza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,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sullo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scambio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</a:t>
            </a:r>
            <a:b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</a:b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di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competenze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,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sulla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collaborazione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tra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team con lo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scopo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di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offrire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prodotti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</a:t>
            </a:r>
            <a:b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</a:b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e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servizi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capaci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di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rispondere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alla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mission e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alla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vision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dell’azienda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. </a:t>
            </a:r>
            <a:endParaRPr sz="1300" dirty="0">
              <a:solidFill>
                <a:srgbClr val="2B2B2B"/>
              </a:solidFill>
              <a:latin typeface="Raleway" panose="020B0003030101060003" pitchFamily="34" charset="0"/>
              <a:sym typeface="Montserrat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574932" y="332656"/>
            <a:ext cx="11065684" cy="6209929"/>
            <a:chOff x="1997786" y="704850"/>
            <a:chExt cx="21929014" cy="12306300"/>
          </a:xfrm>
        </p:grpSpPr>
        <p:pic>
          <p:nvPicPr>
            <p:cNvPr id="12" name="Segnaposto immagin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53" r="26753"/>
            <a:stretch>
              <a:fillRect/>
            </a:stretch>
          </p:blipFill>
          <p:spPr>
            <a:xfrm>
              <a:off x="6928374" y="6972300"/>
              <a:ext cx="4211824" cy="6038850"/>
            </a:xfrm>
            <a:custGeom>
              <a:avLst/>
              <a:gdLst>
                <a:gd name="connsiteX0" fmla="*/ 0 w 4211824"/>
                <a:gd name="connsiteY0" fmla="*/ 0 h 6038850"/>
                <a:gd name="connsiteX1" fmla="*/ 4211824 w 4211824"/>
                <a:gd name="connsiteY1" fmla="*/ 0 h 6038850"/>
                <a:gd name="connsiteX2" fmla="*/ 4211824 w 4211824"/>
                <a:gd name="connsiteY2" fmla="*/ 6038850 h 6038850"/>
                <a:gd name="connsiteX3" fmla="*/ 0 w 4211824"/>
                <a:gd name="connsiteY3" fmla="*/ 6038850 h 603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11824" h="6038850">
                  <a:moveTo>
                    <a:pt x="0" y="0"/>
                  </a:moveTo>
                  <a:lnTo>
                    <a:pt x="4211824" y="0"/>
                  </a:lnTo>
                  <a:lnTo>
                    <a:pt x="4211824" y="6038850"/>
                  </a:lnTo>
                  <a:lnTo>
                    <a:pt x="0" y="6038850"/>
                  </a:lnTo>
                  <a:close/>
                </a:path>
              </a:pathLst>
            </a:custGeom>
          </p:spPr>
        </p:pic>
        <p:pic>
          <p:nvPicPr>
            <p:cNvPr id="13" name="Segnaposto immagine 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3" t="14666" r="1269" b="26435"/>
            <a:stretch/>
          </p:blipFill>
          <p:spPr>
            <a:xfrm>
              <a:off x="11339010" y="1737360"/>
              <a:ext cx="12587790" cy="5006342"/>
            </a:xfrm>
            <a:custGeom>
              <a:avLst/>
              <a:gdLst>
                <a:gd name="connsiteX0" fmla="*/ 0 w 7718611"/>
                <a:gd name="connsiteY0" fmla="*/ 0 h 4095749"/>
                <a:gd name="connsiteX1" fmla="*/ 7718611 w 7718611"/>
                <a:gd name="connsiteY1" fmla="*/ 0 h 4095749"/>
                <a:gd name="connsiteX2" fmla="*/ 7718611 w 7718611"/>
                <a:gd name="connsiteY2" fmla="*/ 4095749 h 4095749"/>
                <a:gd name="connsiteX3" fmla="*/ 0 w 7718611"/>
                <a:gd name="connsiteY3" fmla="*/ 4095749 h 4095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18611" h="4095749">
                  <a:moveTo>
                    <a:pt x="0" y="0"/>
                  </a:moveTo>
                  <a:lnTo>
                    <a:pt x="7718611" y="0"/>
                  </a:lnTo>
                  <a:lnTo>
                    <a:pt x="7718611" y="4095749"/>
                  </a:lnTo>
                  <a:lnTo>
                    <a:pt x="0" y="4095749"/>
                  </a:lnTo>
                  <a:close/>
                </a:path>
              </a:pathLst>
            </a:custGeom>
          </p:spPr>
        </p:pic>
        <p:pic>
          <p:nvPicPr>
            <p:cNvPr id="14" name="Segnaposto immagin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" b="460"/>
            <a:stretch>
              <a:fillRect/>
            </a:stretch>
          </p:blipFill>
          <p:spPr>
            <a:xfrm>
              <a:off x="1997786" y="704850"/>
              <a:ext cx="9142412" cy="6038850"/>
            </a:xfrm>
            <a:custGeom>
              <a:avLst/>
              <a:gdLst>
                <a:gd name="connsiteX0" fmla="*/ 0 w 9142412"/>
                <a:gd name="connsiteY0" fmla="*/ 0 h 6038850"/>
                <a:gd name="connsiteX1" fmla="*/ 9142412 w 9142412"/>
                <a:gd name="connsiteY1" fmla="*/ 0 h 6038850"/>
                <a:gd name="connsiteX2" fmla="*/ 9142412 w 9142412"/>
                <a:gd name="connsiteY2" fmla="*/ 6038850 h 6038850"/>
                <a:gd name="connsiteX3" fmla="*/ 0 w 9142412"/>
                <a:gd name="connsiteY3" fmla="*/ 6038850 h 603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2412" h="6038850">
                  <a:moveTo>
                    <a:pt x="0" y="0"/>
                  </a:moveTo>
                  <a:lnTo>
                    <a:pt x="9142412" y="0"/>
                  </a:lnTo>
                  <a:lnTo>
                    <a:pt x="9142412" y="6038850"/>
                  </a:lnTo>
                  <a:lnTo>
                    <a:pt x="0" y="6038850"/>
                  </a:lnTo>
                  <a:close/>
                </a:path>
              </a:pathLst>
            </a:custGeom>
          </p:spPr>
        </p:pic>
      </p:grp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4" t="2439" r="15962"/>
          <a:stretch/>
        </p:blipFill>
        <p:spPr bwMode="auto">
          <a:xfrm>
            <a:off x="844178" y="3492014"/>
            <a:ext cx="2135560" cy="260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hape 5538">
            <a:extLst>
              <a:ext uri="{FF2B5EF4-FFF2-40B4-BE49-F238E27FC236}">
                <a16:creationId xmlns:a16="http://schemas.microsoft.com/office/drawing/2014/main" id="{343FC416-499A-9A3A-94EC-C6B95ADC1D31}"/>
              </a:ext>
            </a:extLst>
          </p:cNvPr>
          <p:cNvSpPr/>
          <p:nvPr/>
        </p:nvSpPr>
        <p:spPr>
          <a:xfrm>
            <a:off x="8339590" y="3642858"/>
            <a:ext cx="526419" cy="5264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741" y="3176"/>
                </a:moveTo>
                <a:cubicBezTo>
                  <a:pt x="15882" y="6353"/>
                  <a:pt x="15882" y="6353"/>
                  <a:pt x="15882" y="6353"/>
                </a:cubicBezTo>
                <a:cubicBezTo>
                  <a:pt x="16518" y="6988"/>
                  <a:pt x="16518" y="6988"/>
                  <a:pt x="16518" y="6988"/>
                </a:cubicBezTo>
                <a:cubicBezTo>
                  <a:pt x="16835" y="7306"/>
                  <a:pt x="16835" y="7941"/>
                  <a:pt x="16518" y="8259"/>
                </a:cubicBezTo>
                <a:cubicBezTo>
                  <a:pt x="15882" y="8894"/>
                  <a:pt x="15882" y="8894"/>
                  <a:pt x="15882" y="8894"/>
                </a:cubicBezTo>
                <a:cubicBezTo>
                  <a:pt x="16518" y="10165"/>
                  <a:pt x="16835" y="11435"/>
                  <a:pt x="16835" y="13024"/>
                </a:cubicBezTo>
                <a:cubicBezTo>
                  <a:pt x="16835" y="17788"/>
                  <a:pt x="13024" y="21600"/>
                  <a:pt x="8259" y="21600"/>
                </a:cubicBezTo>
                <a:cubicBezTo>
                  <a:pt x="3812" y="21600"/>
                  <a:pt x="0" y="17788"/>
                  <a:pt x="0" y="13024"/>
                </a:cubicBezTo>
                <a:cubicBezTo>
                  <a:pt x="0" y="8259"/>
                  <a:pt x="3812" y="4447"/>
                  <a:pt x="8259" y="4447"/>
                </a:cubicBezTo>
                <a:cubicBezTo>
                  <a:pt x="9847" y="4447"/>
                  <a:pt x="11435" y="5082"/>
                  <a:pt x="12706" y="5718"/>
                </a:cubicBezTo>
                <a:cubicBezTo>
                  <a:pt x="13341" y="4765"/>
                  <a:pt x="13341" y="4765"/>
                  <a:pt x="13341" y="4765"/>
                </a:cubicBezTo>
                <a:cubicBezTo>
                  <a:pt x="13659" y="4447"/>
                  <a:pt x="13976" y="4447"/>
                  <a:pt x="14294" y="4765"/>
                </a:cubicBezTo>
                <a:cubicBezTo>
                  <a:pt x="15247" y="5718"/>
                  <a:pt x="15247" y="5718"/>
                  <a:pt x="15247" y="5718"/>
                </a:cubicBezTo>
                <a:cubicBezTo>
                  <a:pt x="18106" y="2859"/>
                  <a:pt x="18106" y="2859"/>
                  <a:pt x="18106" y="2859"/>
                </a:cubicBezTo>
                <a:lnTo>
                  <a:pt x="18741" y="3176"/>
                </a:lnTo>
                <a:close/>
                <a:moveTo>
                  <a:pt x="5718" y="6671"/>
                </a:moveTo>
                <a:cubicBezTo>
                  <a:pt x="4129" y="7306"/>
                  <a:pt x="2541" y="8576"/>
                  <a:pt x="1906" y="10482"/>
                </a:cubicBezTo>
                <a:cubicBezTo>
                  <a:pt x="1906" y="10800"/>
                  <a:pt x="1906" y="11118"/>
                  <a:pt x="2541" y="11435"/>
                </a:cubicBezTo>
                <a:cubicBezTo>
                  <a:pt x="2541" y="11435"/>
                  <a:pt x="2541" y="11435"/>
                  <a:pt x="2541" y="11435"/>
                </a:cubicBezTo>
                <a:cubicBezTo>
                  <a:pt x="2859" y="11435"/>
                  <a:pt x="3176" y="11435"/>
                  <a:pt x="3494" y="11118"/>
                </a:cubicBezTo>
                <a:cubicBezTo>
                  <a:pt x="3812" y="9529"/>
                  <a:pt x="5082" y="8576"/>
                  <a:pt x="6353" y="7941"/>
                </a:cubicBezTo>
                <a:cubicBezTo>
                  <a:pt x="6671" y="7941"/>
                  <a:pt x="6988" y="7306"/>
                  <a:pt x="6671" y="6988"/>
                </a:cubicBezTo>
                <a:cubicBezTo>
                  <a:pt x="6671" y="6671"/>
                  <a:pt x="6353" y="6353"/>
                  <a:pt x="5718" y="6671"/>
                </a:cubicBezTo>
                <a:close/>
                <a:moveTo>
                  <a:pt x="18106" y="2224"/>
                </a:moveTo>
                <a:cubicBezTo>
                  <a:pt x="17788" y="2224"/>
                  <a:pt x="17788" y="2224"/>
                  <a:pt x="17788" y="1906"/>
                </a:cubicBezTo>
                <a:cubicBezTo>
                  <a:pt x="16518" y="953"/>
                  <a:pt x="16518" y="953"/>
                  <a:pt x="16518" y="953"/>
                </a:cubicBezTo>
                <a:cubicBezTo>
                  <a:pt x="16518" y="635"/>
                  <a:pt x="16518" y="635"/>
                  <a:pt x="16518" y="318"/>
                </a:cubicBezTo>
                <a:cubicBezTo>
                  <a:pt x="16835" y="318"/>
                  <a:pt x="17153" y="318"/>
                  <a:pt x="17153" y="318"/>
                </a:cubicBezTo>
                <a:cubicBezTo>
                  <a:pt x="18424" y="1588"/>
                  <a:pt x="18424" y="1588"/>
                  <a:pt x="18424" y="1588"/>
                </a:cubicBezTo>
                <a:cubicBezTo>
                  <a:pt x="18424" y="1588"/>
                  <a:pt x="18424" y="1906"/>
                  <a:pt x="18424" y="1906"/>
                </a:cubicBezTo>
                <a:cubicBezTo>
                  <a:pt x="18106" y="2224"/>
                  <a:pt x="18106" y="2224"/>
                  <a:pt x="18106" y="2224"/>
                </a:cubicBezTo>
                <a:close/>
                <a:moveTo>
                  <a:pt x="19376" y="1588"/>
                </a:moveTo>
                <a:cubicBezTo>
                  <a:pt x="19376" y="1588"/>
                  <a:pt x="19059" y="1906"/>
                  <a:pt x="18741" y="1906"/>
                </a:cubicBezTo>
                <a:cubicBezTo>
                  <a:pt x="18741" y="1906"/>
                  <a:pt x="18424" y="1588"/>
                  <a:pt x="18424" y="1588"/>
                </a:cubicBezTo>
                <a:cubicBezTo>
                  <a:pt x="18424" y="318"/>
                  <a:pt x="18424" y="318"/>
                  <a:pt x="18424" y="318"/>
                </a:cubicBezTo>
                <a:cubicBezTo>
                  <a:pt x="18424" y="0"/>
                  <a:pt x="18741" y="0"/>
                  <a:pt x="18741" y="0"/>
                </a:cubicBezTo>
                <a:cubicBezTo>
                  <a:pt x="19059" y="0"/>
                  <a:pt x="19376" y="0"/>
                  <a:pt x="19376" y="318"/>
                </a:cubicBezTo>
                <a:lnTo>
                  <a:pt x="19376" y="1588"/>
                </a:lnTo>
                <a:close/>
                <a:moveTo>
                  <a:pt x="20012" y="1906"/>
                </a:moveTo>
                <a:cubicBezTo>
                  <a:pt x="20012" y="2224"/>
                  <a:pt x="19694" y="2224"/>
                  <a:pt x="19694" y="2224"/>
                </a:cubicBezTo>
                <a:cubicBezTo>
                  <a:pt x="19694" y="2224"/>
                  <a:pt x="19376" y="2224"/>
                  <a:pt x="19376" y="1906"/>
                </a:cubicBezTo>
                <a:cubicBezTo>
                  <a:pt x="19376" y="1906"/>
                  <a:pt x="19376" y="1588"/>
                  <a:pt x="19376" y="1588"/>
                </a:cubicBezTo>
                <a:cubicBezTo>
                  <a:pt x="20329" y="318"/>
                  <a:pt x="20329" y="318"/>
                  <a:pt x="20329" y="318"/>
                </a:cubicBezTo>
                <a:cubicBezTo>
                  <a:pt x="20647" y="318"/>
                  <a:pt x="20965" y="318"/>
                  <a:pt x="20965" y="318"/>
                </a:cubicBezTo>
                <a:cubicBezTo>
                  <a:pt x="21282" y="635"/>
                  <a:pt x="21282" y="635"/>
                  <a:pt x="20965" y="953"/>
                </a:cubicBezTo>
                <a:lnTo>
                  <a:pt x="20012" y="1906"/>
                </a:lnTo>
                <a:close/>
                <a:moveTo>
                  <a:pt x="20647" y="4765"/>
                </a:moveTo>
                <a:cubicBezTo>
                  <a:pt x="20647" y="4765"/>
                  <a:pt x="20647" y="4765"/>
                  <a:pt x="20329" y="4765"/>
                </a:cubicBezTo>
                <a:cubicBezTo>
                  <a:pt x="19376" y="3812"/>
                  <a:pt x="19376" y="3812"/>
                  <a:pt x="19376" y="3812"/>
                </a:cubicBezTo>
                <a:cubicBezTo>
                  <a:pt x="19376" y="3494"/>
                  <a:pt x="19376" y="3176"/>
                  <a:pt x="19376" y="3176"/>
                </a:cubicBezTo>
                <a:cubicBezTo>
                  <a:pt x="19694" y="2859"/>
                  <a:pt x="19694" y="2859"/>
                  <a:pt x="20012" y="3176"/>
                </a:cubicBezTo>
                <a:cubicBezTo>
                  <a:pt x="20965" y="4129"/>
                  <a:pt x="20965" y="4129"/>
                  <a:pt x="20965" y="4129"/>
                </a:cubicBezTo>
                <a:cubicBezTo>
                  <a:pt x="21282" y="4447"/>
                  <a:pt x="21282" y="4765"/>
                  <a:pt x="20965" y="4765"/>
                </a:cubicBezTo>
                <a:cubicBezTo>
                  <a:pt x="20965" y="4765"/>
                  <a:pt x="20965" y="4765"/>
                  <a:pt x="20647" y="4765"/>
                </a:cubicBezTo>
                <a:close/>
                <a:moveTo>
                  <a:pt x="21282" y="2859"/>
                </a:moveTo>
                <a:cubicBezTo>
                  <a:pt x="20012" y="2859"/>
                  <a:pt x="20012" y="2859"/>
                  <a:pt x="20012" y="2859"/>
                </a:cubicBezTo>
                <a:cubicBezTo>
                  <a:pt x="19694" y="2859"/>
                  <a:pt x="19694" y="2859"/>
                  <a:pt x="19694" y="2541"/>
                </a:cubicBezTo>
                <a:cubicBezTo>
                  <a:pt x="19694" y="2541"/>
                  <a:pt x="19694" y="2224"/>
                  <a:pt x="20012" y="2224"/>
                </a:cubicBezTo>
                <a:cubicBezTo>
                  <a:pt x="21282" y="2224"/>
                  <a:pt x="21282" y="2224"/>
                  <a:pt x="21282" y="2224"/>
                </a:cubicBezTo>
                <a:cubicBezTo>
                  <a:pt x="21282" y="2224"/>
                  <a:pt x="21600" y="2541"/>
                  <a:pt x="21600" y="2541"/>
                </a:cubicBezTo>
                <a:cubicBezTo>
                  <a:pt x="21600" y="2859"/>
                  <a:pt x="21282" y="2859"/>
                  <a:pt x="21282" y="2859"/>
                </a:cubicBezTo>
                <a:close/>
              </a:path>
            </a:pathLst>
          </a:custGeom>
          <a:solidFill>
            <a:srgbClr val="F00480"/>
          </a:solidFill>
          <a:ln w="12700" cap="flat">
            <a:noFill/>
            <a:miter lim="400000"/>
          </a:ln>
          <a:effectLst/>
        </p:spPr>
        <p:txBody>
          <a:bodyPr wrap="square" lIns="91438" tIns="91438" rIns="91438" bIns="91438" numCol="1" anchor="t">
            <a:noAutofit/>
          </a:bodyPr>
          <a:lstStyle>
            <a:defPPr>
              <a:defRPr lang="en-US"/>
            </a:defPPr>
            <a:lvl1pPr marL="0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4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91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337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783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229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674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1120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56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4800"/>
          </a:p>
        </p:txBody>
      </p:sp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2"/>
          <p:cNvSpPr txBox="1"/>
          <p:nvPr/>
        </p:nvSpPr>
        <p:spPr>
          <a:xfrm>
            <a:off x="548003" y="2621748"/>
            <a:ext cx="5827990" cy="1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SzPts val="4800"/>
            </a:pPr>
            <a:r>
              <a:rPr lang="en-US" sz="3500" b="1" dirty="0">
                <a:solidFill>
                  <a:srgbClr val="3F3F3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TI RENDIAMO UNICO</a:t>
            </a:r>
          </a:p>
        </p:txBody>
      </p:sp>
      <p:sp>
        <p:nvSpPr>
          <p:cNvPr id="160" name="Google Shape;160;p22"/>
          <p:cNvSpPr txBox="1"/>
          <p:nvPr/>
        </p:nvSpPr>
        <p:spPr>
          <a:xfrm>
            <a:off x="839416" y="3241398"/>
            <a:ext cx="5328592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buClr>
                <a:schemeClr val="dk1"/>
              </a:buClr>
              <a:buSzPts val="1100"/>
              <a:defRPr b="1">
                <a:solidFill>
                  <a:srgbClr val="F00480"/>
                </a:solidFill>
                <a:latin typeface="Raleway" panose="020B0003030101060003" pitchFamily="34" charset="0"/>
              </a:defRPr>
            </a:lvl1pPr>
          </a:lstStyle>
          <a:p>
            <a:r>
              <a:rPr lang="it-IT" dirty="0">
                <a:sym typeface="Montserrat"/>
              </a:rPr>
              <a:t>LE SINGOLE ESIGENZE CREANO IL DISEGNO</a:t>
            </a:r>
          </a:p>
          <a:p>
            <a:endParaRPr lang="it-IT" dirty="0">
              <a:sym typeface="Montserrat"/>
            </a:endParaRPr>
          </a:p>
        </p:txBody>
      </p:sp>
      <p:sp>
        <p:nvSpPr>
          <p:cNvPr id="161" name="Google Shape;161;p22"/>
          <p:cNvSpPr txBox="1"/>
          <p:nvPr/>
        </p:nvSpPr>
        <p:spPr>
          <a:xfrm>
            <a:off x="395948" y="3708058"/>
            <a:ext cx="6132100" cy="2385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buClr>
                <a:schemeClr val="dk1"/>
              </a:buClr>
              <a:buSzPts val="1100"/>
              <a:defRPr sz="1300">
                <a:solidFill>
                  <a:srgbClr val="2B2B2B"/>
                </a:solidFill>
                <a:latin typeface="Raleway" panose="020B0003030101060003" pitchFamily="34" charset="0"/>
              </a:defRPr>
            </a:lvl1pPr>
          </a:lstStyle>
          <a:p>
            <a:r>
              <a:rPr lang="en-US" dirty="0" err="1">
                <a:sym typeface="Montserrat"/>
              </a:rPr>
              <a:t>Ogni</a:t>
            </a:r>
            <a:r>
              <a:rPr lang="en-US" dirty="0">
                <a:sym typeface="Montserrat"/>
              </a:rPr>
              <a:t> </a:t>
            </a:r>
            <a:r>
              <a:rPr lang="en-US" dirty="0" err="1">
                <a:sym typeface="Montserrat"/>
              </a:rPr>
              <a:t>Cliente</a:t>
            </a:r>
            <a:r>
              <a:rPr lang="en-US" dirty="0">
                <a:sym typeface="Montserrat"/>
              </a:rPr>
              <a:t> ha diverse </a:t>
            </a:r>
            <a:r>
              <a:rPr lang="en-US" dirty="0" err="1">
                <a:sym typeface="Montserrat"/>
              </a:rPr>
              <a:t>esigenze</a:t>
            </a:r>
            <a:r>
              <a:rPr lang="en-US" dirty="0">
                <a:sym typeface="Montserrat"/>
              </a:rPr>
              <a:t> </a:t>
            </a:r>
            <a:r>
              <a:rPr lang="en-US" dirty="0" err="1">
                <a:sym typeface="Montserrat"/>
              </a:rPr>
              <a:t>specifiche</a:t>
            </a:r>
            <a:r>
              <a:rPr lang="en-US" dirty="0">
                <a:sym typeface="Montserrat"/>
              </a:rPr>
              <a:t>. </a:t>
            </a:r>
            <a:endParaRPr dirty="0">
              <a:sym typeface="Montserrat"/>
            </a:endParaRPr>
          </a:p>
          <a:p>
            <a:r>
              <a:rPr lang="en-US" dirty="0">
                <a:sym typeface="Montserrat"/>
              </a:rPr>
              <a:t>La fantasia e la </a:t>
            </a:r>
            <a:r>
              <a:rPr lang="en-US" dirty="0" err="1">
                <a:sym typeface="Montserrat"/>
              </a:rPr>
              <a:t>creatività</a:t>
            </a:r>
            <a:r>
              <a:rPr lang="en-US" dirty="0">
                <a:sym typeface="Montserrat"/>
              </a:rPr>
              <a:t> </a:t>
            </a:r>
            <a:r>
              <a:rPr lang="en-US" dirty="0" err="1">
                <a:sym typeface="Montserrat"/>
              </a:rPr>
              <a:t>sono</a:t>
            </a:r>
            <a:r>
              <a:rPr lang="en-US" dirty="0">
                <a:sym typeface="Montserrat"/>
              </a:rPr>
              <a:t> </a:t>
            </a:r>
            <a:r>
              <a:rPr lang="en-US" dirty="0" err="1">
                <a:sym typeface="Montserrat"/>
              </a:rPr>
              <a:t>aspetti</a:t>
            </a:r>
            <a:r>
              <a:rPr lang="en-US" dirty="0">
                <a:sym typeface="Montserrat"/>
              </a:rPr>
              <a:t> </a:t>
            </a:r>
            <a:r>
              <a:rPr lang="en-US" dirty="0" err="1">
                <a:sym typeface="Montserrat"/>
              </a:rPr>
              <a:t>fondamentali</a:t>
            </a:r>
            <a:r>
              <a:rPr lang="en-US" dirty="0">
                <a:sym typeface="Montserrat"/>
              </a:rPr>
              <a:t> e sempre </a:t>
            </a:r>
            <a:r>
              <a:rPr lang="en-US" dirty="0" err="1">
                <a:sym typeface="Montserrat"/>
              </a:rPr>
              <a:t>presenti</a:t>
            </a:r>
            <a:r>
              <a:rPr lang="en-US" dirty="0">
                <a:sym typeface="Montserrat"/>
              </a:rPr>
              <a:t> </a:t>
            </a:r>
            <a:r>
              <a:rPr lang="en-US" dirty="0" err="1">
                <a:sym typeface="Montserrat"/>
              </a:rPr>
              <a:t>nei</a:t>
            </a:r>
            <a:r>
              <a:rPr lang="en-US" dirty="0">
                <a:sym typeface="Montserrat"/>
              </a:rPr>
              <a:t> </a:t>
            </a:r>
            <a:r>
              <a:rPr lang="en-US" dirty="0" err="1">
                <a:sym typeface="Montserrat"/>
              </a:rPr>
              <a:t>nostri</a:t>
            </a:r>
            <a:r>
              <a:rPr lang="en-US" dirty="0">
                <a:sym typeface="Montserrat"/>
              </a:rPr>
              <a:t> </a:t>
            </a:r>
            <a:r>
              <a:rPr lang="en-US" dirty="0" err="1">
                <a:sym typeface="Montserrat"/>
              </a:rPr>
              <a:t>progetti</a:t>
            </a:r>
            <a:r>
              <a:rPr lang="en-US" dirty="0">
                <a:sym typeface="Montserrat"/>
              </a:rPr>
              <a:t>: </a:t>
            </a:r>
            <a:r>
              <a:rPr lang="en-US" dirty="0" err="1">
                <a:sym typeface="Montserrat"/>
              </a:rPr>
              <a:t>sappiamo</a:t>
            </a:r>
            <a:r>
              <a:rPr lang="en-US" dirty="0">
                <a:sym typeface="Montserrat"/>
              </a:rPr>
              <a:t> </a:t>
            </a:r>
            <a:r>
              <a:rPr lang="en-US" dirty="0" err="1">
                <a:sym typeface="Montserrat"/>
              </a:rPr>
              <a:t>che</a:t>
            </a:r>
            <a:r>
              <a:rPr lang="en-US" dirty="0">
                <a:sym typeface="Montserrat"/>
              </a:rPr>
              <a:t> </a:t>
            </a:r>
            <a:r>
              <a:rPr lang="en-US" dirty="0" err="1">
                <a:sym typeface="Montserrat"/>
              </a:rPr>
              <a:t>i</a:t>
            </a:r>
            <a:r>
              <a:rPr lang="en-US" dirty="0">
                <a:sym typeface="Montserrat"/>
              </a:rPr>
              <a:t> </a:t>
            </a:r>
            <a:r>
              <a:rPr lang="en-US" dirty="0" err="1">
                <a:sym typeface="Montserrat"/>
              </a:rPr>
              <a:t>contenuti</a:t>
            </a:r>
            <a:r>
              <a:rPr lang="en-US" dirty="0">
                <a:sym typeface="Montserrat"/>
              </a:rPr>
              <a:t> da soli non </a:t>
            </a:r>
            <a:r>
              <a:rPr lang="en-US" dirty="0" err="1">
                <a:sym typeface="Montserrat"/>
              </a:rPr>
              <a:t>sono</a:t>
            </a:r>
            <a:r>
              <a:rPr lang="en-US" dirty="0">
                <a:sym typeface="Montserrat"/>
              </a:rPr>
              <a:t> </a:t>
            </a:r>
            <a:r>
              <a:rPr lang="en-US" dirty="0" err="1">
                <a:sym typeface="Montserrat"/>
              </a:rPr>
              <a:t>sufficienti</a:t>
            </a:r>
            <a:r>
              <a:rPr lang="en-US" dirty="0">
                <a:sym typeface="Montserrat"/>
              </a:rPr>
              <a:t> per </a:t>
            </a:r>
            <a:r>
              <a:rPr lang="en-US" dirty="0" err="1">
                <a:sym typeface="Montserrat"/>
              </a:rPr>
              <a:t>modificare</a:t>
            </a:r>
            <a:r>
              <a:rPr lang="en-US" dirty="0">
                <a:sym typeface="Montserrat"/>
              </a:rPr>
              <a:t> il </a:t>
            </a:r>
            <a:r>
              <a:rPr lang="en-US" dirty="0" err="1">
                <a:sym typeface="Montserrat"/>
              </a:rPr>
              <a:t>comportamento</a:t>
            </a:r>
            <a:r>
              <a:rPr lang="en-US" dirty="0">
                <a:sym typeface="Montserrat"/>
              </a:rPr>
              <a:t> o </a:t>
            </a:r>
            <a:r>
              <a:rPr lang="en-US" dirty="0" err="1">
                <a:sym typeface="Montserrat"/>
              </a:rPr>
              <a:t>influenzare</a:t>
            </a:r>
            <a:r>
              <a:rPr lang="en-US" dirty="0">
                <a:sym typeface="Montserrat"/>
              </a:rPr>
              <a:t> le </a:t>
            </a:r>
            <a:r>
              <a:rPr lang="en-US" dirty="0" err="1">
                <a:sym typeface="Montserrat"/>
              </a:rPr>
              <a:t>prestazioni</a:t>
            </a:r>
            <a:r>
              <a:rPr lang="en-US" dirty="0">
                <a:sym typeface="Montserrat"/>
              </a:rPr>
              <a:t>.</a:t>
            </a:r>
            <a:endParaRPr dirty="0">
              <a:sym typeface="Montserrat"/>
            </a:endParaRPr>
          </a:p>
          <a:p>
            <a:endParaRPr dirty="0">
              <a:sym typeface="Montserrat"/>
            </a:endParaRPr>
          </a:p>
          <a:p>
            <a:r>
              <a:rPr lang="en-US" dirty="0" err="1">
                <a:sym typeface="Montserrat"/>
              </a:rPr>
              <a:t>Promuoviamo</a:t>
            </a:r>
            <a:r>
              <a:rPr lang="en-US" dirty="0">
                <a:sym typeface="Montserrat"/>
              </a:rPr>
              <a:t> il </a:t>
            </a:r>
            <a:r>
              <a:rPr lang="en-US" dirty="0" err="1">
                <a:sym typeface="Montserrat"/>
              </a:rPr>
              <a:t>coinvolgimento</a:t>
            </a:r>
            <a:r>
              <a:rPr lang="en-US" dirty="0">
                <a:sym typeface="Montserrat"/>
              </a:rPr>
              <a:t> e le </a:t>
            </a:r>
            <a:r>
              <a:rPr lang="en-US" dirty="0" err="1">
                <a:sym typeface="Montserrat"/>
              </a:rPr>
              <a:t>emozioni</a:t>
            </a:r>
            <a:r>
              <a:rPr lang="en-US" dirty="0">
                <a:sym typeface="Montserrat"/>
              </a:rPr>
              <a:t>, </a:t>
            </a:r>
            <a:r>
              <a:rPr lang="en-US" dirty="0" err="1">
                <a:sym typeface="Montserrat"/>
              </a:rPr>
              <a:t>andando</a:t>
            </a:r>
            <a:r>
              <a:rPr lang="en-US" dirty="0">
                <a:sym typeface="Montserrat"/>
              </a:rPr>
              <a:t> </a:t>
            </a:r>
            <a:r>
              <a:rPr lang="en-US" dirty="0" err="1">
                <a:sym typeface="Montserrat"/>
              </a:rPr>
              <a:t>oltre</a:t>
            </a:r>
            <a:r>
              <a:rPr lang="en-US" dirty="0">
                <a:sym typeface="Montserrat"/>
              </a:rPr>
              <a:t> il </a:t>
            </a:r>
            <a:r>
              <a:rPr lang="en-US" dirty="0" err="1">
                <a:sym typeface="Montserrat"/>
              </a:rPr>
              <a:t>trasferimento</a:t>
            </a:r>
            <a:r>
              <a:rPr lang="en-US" dirty="0">
                <a:sym typeface="Montserrat"/>
              </a:rPr>
              <a:t> </a:t>
            </a:r>
            <a:br>
              <a:rPr lang="en-US" dirty="0">
                <a:sym typeface="Montserrat"/>
              </a:rPr>
            </a:br>
            <a:r>
              <a:rPr lang="en-US" dirty="0" err="1">
                <a:sym typeface="Montserrat"/>
              </a:rPr>
              <a:t>delle</a:t>
            </a:r>
            <a:r>
              <a:rPr lang="en-US" dirty="0">
                <a:sym typeface="Montserrat"/>
              </a:rPr>
              <a:t> </a:t>
            </a:r>
            <a:r>
              <a:rPr lang="en-US" dirty="0" err="1">
                <a:sym typeface="Montserrat"/>
              </a:rPr>
              <a:t>informazioni</a:t>
            </a:r>
            <a:r>
              <a:rPr lang="en-US" dirty="0">
                <a:sym typeface="Montserrat"/>
              </a:rPr>
              <a:t>: </a:t>
            </a:r>
            <a:r>
              <a:rPr lang="en-US" dirty="0" err="1">
                <a:sym typeface="Montserrat"/>
              </a:rPr>
              <a:t>scenari</a:t>
            </a:r>
            <a:r>
              <a:rPr lang="en-US" dirty="0">
                <a:sym typeface="Montserrat"/>
              </a:rPr>
              <a:t> e </a:t>
            </a:r>
            <a:r>
              <a:rPr lang="en-US" dirty="0" err="1">
                <a:sym typeface="Montserrat"/>
              </a:rPr>
              <a:t>simulazioni</a:t>
            </a:r>
            <a:r>
              <a:rPr lang="en-US" dirty="0">
                <a:sym typeface="Montserrat"/>
              </a:rPr>
              <a:t> </a:t>
            </a:r>
            <a:r>
              <a:rPr lang="en-US" dirty="0" err="1">
                <a:sym typeface="Montserrat"/>
              </a:rPr>
              <a:t>insieme</a:t>
            </a:r>
            <a:r>
              <a:rPr lang="en-US" dirty="0">
                <a:sym typeface="Montserrat"/>
              </a:rPr>
              <a:t> ad </a:t>
            </a:r>
            <a:r>
              <a:rPr lang="en-US" dirty="0" err="1">
                <a:sym typeface="Montserrat"/>
              </a:rPr>
              <a:t>altri</a:t>
            </a:r>
            <a:r>
              <a:rPr lang="en-US" dirty="0">
                <a:sym typeface="Montserrat"/>
              </a:rPr>
              <a:t> </a:t>
            </a:r>
            <a:r>
              <a:rPr lang="en-US" dirty="0" err="1">
                <a:sym typeface="Montserrat"/>
              </a:rPr>
              <a:t>strumenti</a:t>
            </a:r>
            <a:r>
              <a:rPr lang="en-US" dirty="0">
                <a:sym typeface="Montserrat"/>
              </a:rPr>
              <a:t> ci </a:t>
            </a:r>
            <a:r>
              <a:rPr lang="en-US" dirty="0" err="1">
                <a:sym typeface="Montserrat"/>
              </a:rPr>
              <a:t>permettono</a:t>
            </a:r>
            <a:r>
              <a:rPr lang="en-US" dirty="0">
                <a:sym typeface="Montserrat"/>
              </a:rPr>
              <a:t> di </a:t>
            </a:r>
            <a:r>
              <a:rPr lang="en-US" dirty="0" err="1">
                <a:sym typeface="Montserrat"/>
              </a:rPr>
              <a:t>creare</a:t>
            </a:r>
            <a:r>
              <a:rPr lang="en-US" dirty="0">
                <a:sym typeface="Montserrat"/>
              </a:rPr>
              <a:t> </a:t>
            </a:r>
            <a:r>
              <a:rPr lang="en-US" dirty="0" err="1">
                <a:sym typeface="Montserrat"/>
              </a:rPr>
              <a:t>contesti</a:t>
            </a:r>
            <a:r>
              <a:rPr lang="en-US" dirty="0">
                <a:sym typeface="Montserrat"/>
              </a:rPr>
              <a:t> e </a:t>
            </a:r>
            <a:r>
              <a:rPr lang="en-US" dirty="0" err="1">
                <a:sym typeface="Montserrat"/>
              </a:rPr>
              <a:t>soluzioni</a:t>
            </a:r>
            <a:r>
              <a:rPr lang="en-US" dirty="0">
                <a:sym typeface="Montserrat"/>
              </a:rPr>
              <a:t> in </a:t>
            </a:r>
            <a:r>
              <a:rPr lang="en-US" dirty="0" err="1">
                <a:sym typeface="Montserrat"/>
              </a:rPr>
              <a:t>grado</a:t>
            </a:r>
            <a:r>
              <a:rPr lang="en-US" dirty="0">
                <a:sym typeface="Montserrat"/>
              </a:rPr>
              <a:t> di </a:t>
            </a:r>
            <a:r>
              <a:rPr lang="en-US" dirty="0" err="1">
                <a:sym typeface="Montserrat"/>
              </a:rPr>
              <a:t>fornire</a:t>
            </a:r>
            <a:r>
              <a:rPr lang="en-US" dirty="0">
                <a:sym typeface="Montserrat"/>
              </a:rPr>
              <a:t> </a:t>
            </a:r>
            <a:r>
              <a:rPr lang="en-US" dirty="0" err="1">
                <a:sym typeface="Montserrat"/>
              </a:rPr>
              <a:t>delle</a:t>
            </a:r>
            <a:r>
              <a:rPr lang="en-US" dirty="0">
                <a:sym typeface="Montserrat"/>
              </a:rPr>
              <a:t> </a:t>
            </a:r>
            <a:r>
              <a:rPr lang="en-US" dirty="0" err="1">
                <a:sym typeface="Montserrat"/>
              </a:rPr>
              <a:t>esperienze</a:t>
            </a:r>
            <a:r>
              <a:rPr lang="en-US" dirty="0">
                <a:sym typeface="Montserrat"/>
              </a:rPr>
              <a:t> </a:t>
            </a:r>
            <a:r>
              <a:rPr lang="en-US" dirty="0" err="1">
                <a:sym typeface="Montserrat"/>
              </a:rPr>
              <a:t>uniche</a:t>
            </a:r>
            <a:r>
              <a:rPr lang="en-US" dirty="0">
                <a:sym typeface="Montserrat"/>
              </a:rPr>
              <a:t> </a:t>
            </a:r>
            <a:r>
              <a:rPr lang="en-US" dirty="0" err="1">
                <a:sym typeface="Montserrat"/>
              </a:rPr>
              <a:t>nel</a:t>
            </a:r>
            <a:r>
              <a:rPr lang="en-US" dirty="0">
                <a:sym typeface="Montserrat"/>
              </a:rPr>
              <a:t> </a:t>
            </a:r>
            <a:r>
              <a:rPr lang="en-US" dirty="0" err="1">
                <a:sym typeface="Montserrat"/>
              </a:rPr>
              <a:t>loro</a:t>
            </a:r>
            <a:r>
              <a:rPr lang="en-US" dirty="0">
                <a:sym typeface="Montserrat"/>
              </a:rPr>
              <a:t> </a:t>
            </a:r>
            <a:r>
              <a:rPr lang="en-US" dirty="0" err="1">
                <a:sym typeface="Montserrat"/>
              </a:rPr>
              <a:t>genere</a:t>
            </a:r>
            <a:r>
              <a:rPr lang="en-US" dirty="0">
                <a:sym typeface="Montserrat"/>
              </a:rPr>
              <a:t>.</a:t>
            </a:r>
            <a:endParaRPr dirty="0">
              <a:sym typeface="Montserrat"/>
            </a:endParaRPr>
          </a:p>
        </p:txBody>
      </p:sp>
      <p:pic>
        <p:nvPicPr>
          <p:cNvPr id="162" name="Google Shape;162;p22"/>
          <p:cNvPicPr preferRelativeResize="0"/>
          <p:nvPr/>
        </p:nvPicPr>
        <p:blipFill rotWithShape="1">
          <a:blip r:embed="rId4">
            <a:alphaModFix/>
          </a:blip>
          <a:srcRect l="27145" r="27145"/>
          <a:stretch/>
        </p:blipFill>
        <p:spPr>
          <a:xfrm>
            <a:off x="6868700" y="5500"/>
            <a:ext cx="532327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5736"/>
          <p:cNvSpPr/>
          <p:nvPr/>
        </p:nvSpPr>
        <p:spPr>
          <a:xfrm>
            <a:off x="3251744" y="1988840"/>
            <a:ext cx="540000" cy="54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268" y="4582"/>
                </a:moveTo>
                <a:cubicBezTo>
                  <a:pt x="3988" y="21273"/>
                  <a:pt x="3988" y="21273"/>
                  <a:pt x="3988" y="21273"/>
                </a:cubicBezTo>
                <a:cubicBezTo>
                  <a:pt x="3655" y="21600"/>
                  <a:pt x="3655" y="21600"/>
                  <a:pt x="3323" y="21600"/>
                </a:cubicBezTo>
                <a:cubicBezTo>
                  <a:pt x="2991" y="21600"/>
                  <a:pt x="2991" y="21600"/>
                  <a:pt x="2658" y="21273"/>
                </a:cubicBezTo>
                <a:cubicBezTo>
                  <a:pt x="0" y="18655"/>
                  <a:pt x="0" y="18655"/>
                  <a:pt x="0" y="18655"/>
                </a:cubicBezTo>
                <a:cubicBezTo>
                  <a:pt x="0" y="18655"/>
                  <a:pt x="0" y="18327"/>
                  <a:pt x="0" y="18327"/>
                </a:cubicBezTo>
                <a:cubicBezTo>
                  <a:pt x="0" y="18000"/>
                  <a:pt x="0" y="17673"/>
                  <a:pt x="0" y="17673"/>
                </a:cubicBezTo>
                <a:cubicBezTo>
                  <a:pt x="17280" y="655"/>
                  <a:pt x="17280" y="655"/>
                  <a:pt x="17280" y="655"/>
                </a:cubicBezTo>
                <a:cubicBezTo>
                  <a:pt x="17280" y="655"/>
                  <a:pt x="17612" y="327"/>
                  <a:pt x="17945" y="327"/>
                </a:cubicBezTo>
                <a:cubicBezTo>
                  <a:pt x="17945" y="327"/>
                  <a:pt x="18277" y="655"/>
                  <a:pt x="18609" y="655"/>
                </a:cubicBezTo>
                <a:cubicBezTo>
                  <a:pt x="21268" y="3273"/>
                  <a:pt x="21268" y="3273"/>
                  <a:pt x="21268" y="3273"/>
                </a:cubicBezTo>
                <a:cubicBezTo>
                  <a:pt x="21268" y="3600"/>
                  <a:pt x="21268" y="3600"/>
                  <a:pt x="21268" y="3927"/>
                </a:cubicBezTo>
                <a:cubicBezTo>
                  <a:pt x="21268" y="4255"/>
                  <a:pt x="21268" y="4255"/>
                  <a:pt x="21268" y="4582"/>
                </a:cubicBezTo>
                <a:close/>
                <a:moveTo>
                  <a:pt x="4652" y="1636"/>
                </a:moveTo>
                <a:cubicBezTo>
                  <a:pt x="3323" y="2291"/>
                  <a:pt x="3323" y="2291"/>
                  <a:pt x="3323" y="2291"/>
                </a:cubicBezTo>
                <a:cubicBezTo>
                  <a:pt x="2991" y="3600"/>
                  <a:pt x="2991" y="3600"/>
                  <a:pt x="2991" y="3600"/>
                </a:cubicBezTo>
                <a:cubicBezTo>
                  <a:pt x="2658" y="2291"/>
                  <a:pt x="2658" y="2291"/>
                  <a:pt x="2658" y="2291"/>
                </a:cubicBezTo>
                <a:cubicBezTo>
                  <a:pt x="1329" y="1636"/>
                  <a:pt x="1329" y="1636"/>
                  <a:pt x="1329" y="1636"/>
                </a:cubicBezTo>
                <a:cubicBezTo>
                  <a:pt x="2658" y="1309"/>
                  <a:pt x="2658" y="1309"/>
                  <a:pt x="2658" y="1309"/>
                </a:cubicBezTo>
                <a:cubicBezTo>
                  <a:pt x="2991" y="0"/>
                  <a:pt x="2991" y="0"/>
                  <a:pt x="2991" y="0"/>
                </a:cubicBezTo>
                <a:cubicBezTo>
                  <a:pt x="3323" y="1309"/>
                  <a:pt x="3323" y="1309"/>
                  <a:pt x="3323" y="1309"/>
                </a:cubicBezTo>
                <a:lnTo>
                  <a:pt x="4652" y="1636"/>
                </a:lnTo>
                <a:close/>
                <a:moveTo>
                  <a:pt x="10634" y="4255"/>
                </a:moveTo>
                <a:cubicBezTo>
                  <a:pt x="7975" y="5236"/>
                  <a:pt x="7975" y="5236"/>
                  <a:pt x="7975" y="5236"/>
                </a:cubicBezTo>
                <a:cubicBezTo>
                  <a:pt x="7311" y="7527"/>
                  <a:pt x="7311" y="7527"/>
                  <a:pt x="7311" y="7527"/>
                </a:cubicBezTo>
                <a:cubicBezTo>
                  <a:pt x="6314" y="5236"/>
                  <a:pt x="6314" y="5236"/>
                  <a:pt x="6314" y="5236"/>
                </a:cubicBezTo>
                <a:cubicBezTo>
                  <a:pt x="3655" y="4255"/>
                  <a:pt x="3655" y="4255"/>
                  <a:pt x="3655" y="4255"/>
                </a:cubicBezTo>
                <a:cubicBezTo>
                  <a:pt x="6314" y="3600"/>
                  <a:pt x="6314" y="3600"/>
                  <a:pt x="6314" y="3600"/>
                </a:cubicBezTo>
                <a:cubicBezTo>
                  <a:pt x="7311" y="982"/>
                  <a:pt x="7311" y="982"/>
                  <a:pt x="7311" y="982"/>
                </a:cubicBezTo>
                <a:cubicBezTo>
                  <a:pt x="7975" y="3600"/>
                  <a:pt x="7975" y="3600"/>
                  <a:pt x="7975" y="3600"/>
                </a:cubicBezTo>
                <a:lnTo>
                  <a:pt x="10634" y="4255"/>
                </a:lnTo>
                <a:close/>
                <a:moveTo>
                  <a:pt x="13292" y="1636"/>
                </a:moveTo>
                <a:cubicBezTo>
                  <a:pt x="11963" y="2291"/>
                  <a:pt x="11963" y="2291"/>
                  <a:pt x="11963" y="2291"/>
                </a:cubicBezTo>
                <a:cubicBezTo>
                  <a:pt x="11298" y="3600"/>
                  <a:pt x="11298" y="3600"/>
                  <a:pt x="11298" y="3600"/>
                </a:cubicBezTo>
                <a:cubicBezTo>
                  <a:pt x="10966" y="2291"/>
                  <a:pt x="10966" y="2291"/>
                  <a:pt x="10966" y="2291"/>
                </a:cubicBezTo>
                <a:cubicBezTo>
                  <a:pt x="9637" y="1636"/>
                  <a:pt x="9637" y="1636"/>
                  <a:pt x="9637" y="1636"/>
                </a:cubicBezTo>
                <a:cubicBezTo>
                  <a:pt x="10966" y="1309"/>
                  <a:pt x="10966" y="1309"/>
                  <a:pt x="10966" y="1309"/>
                </a:cubicBezTo>
                <a:cubicBezTo>
                  <a:pt x="11298" y="0"/>
                  <a:pt x="11298" y="0"/>
                  <a:pt x="11298" y="0"/>
                </a:cubicBezTo>
                <a:cubicBezTo>
                  <a:pt x="11963" y="1309"/>
                  <a:pt x="11963" y="1309"/>
                  <a:pt x="11963" y="1309"/>
                </a:cubicBezTo>
                <a:lnTo>
                  <a:pt x="13292" y="1636"/>
                </a:lnTo>
                <a:close/>
                <a:moveTo>
                  <a:pt x="19274" y="3927"/>
                </a:moveTo>
                <a:cubicBezTo>
                  <a:pt x="17945" y="2618"/>
                  <a:pt x="17945" y="2618"/>
                  <a:pt x="17945" y="2618"/>
                </a:cubicBezTo>
                <a:cubicBezTo>
                  <a:pt x="13957" y="6218"/>
                  <a:pt x="13957" y="6218"/>
                  <a:pt x="13957" y="6218"/>
                </a:cubicBezTo>
                <a:cubicBezTo>
                  <a:pt x="15286" y="7855"/>
                  <a:pt x="15286" y="7855"/>
                  <a:pt x="15286" y="7855"/>
                </a:cubicBezTo>
                <a:lnTo>
                  <a:pt x="19274" y="3927"/>
                </a:lnTo>
                <a:close/>
                <a:moveTo>
                  <a:pt x="21600" y="10145"/>
                </a:moveTo>
                <a:cubicBezTo>
                  <a:pt x="20271" y="10473"/>
                  <a:pt x="20271" y="10473"/>
                  <a:pt x="20271" y="10473"/>
                </a:cubicBezTo>
                <a:cubicBezTo>
                  <a:pt x="19938" y="11782"/>
                  <a:pt x="19938" y="11782"/>
                  <a:pt x="19938" y="11782"/>
                </a:cubicBezTo>
                <a:cubicBezTo>
                  <a:pt x="19606" y="10473"/>
                  <a:pt x="19606" y="10473"/>
                  <a:pt x="19606" y="10473"/>
                </a:cubicBezTo>
                <a:cubicBezTo>
                  <a:pt x="18277" y="10145"/>
                  <a:pt x="18277" y="10145"/>
                  <a:pt x="18277" y="10145"/>
                </a:cubicBezTo>
                <a:cubicBezTo>
                  <a:pt x="19606" y="9818"/>
                  <a:pt x="19606" y="9818"/>
                  <a:pt x="19606" y="9818"/>
                </a:cubicBezTo>
                <a:cubicBezTo>
                  <a:pt x="19938" y="8509"/>
                  <a:pt x="19938" y="8509"/>
                  <a:pt x="19938" y="8509"/>
                </a:cubicBezTo>
                <a:cubicBezTo>
                  <a:pt x="20271" y="9818"/>
                  <a:pt x="20271" y="9818"/>
                  <a:pt x="20271" y="9818"/>
                </a:cubicBezTo>
                <a:lnTo>
                  <a:pt x="21600" y="10145"/>
                </a:lnTo>
                <a:close/>
              </a:path>
            </a:pathLst>
          </a:custGeom>
          <a:solidFill>
            <a:srgbClr val="F00480"/>
          </a:solidFill>
          <a:ln w="12700" cap="flat">
            <a:noFill/>
            <a:miter lim="400000"/>
          </a:ln>
          <a:effectLst/>
        </p:spPr>
        <p:txBody>
          <a:bodyPr wrap="square" lIns="91438" tIns="91438" rIns="91438" bIns="91438" numCol="1" anchor="t">
            <a:noAutofit/>
          </a:bodyPr>
          <a:lstStyle>
            <a:defPPr>
              <a:defRPr lang="en-US"/>
            </a:defPPr>
            <a:lvl1pPr marL="0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4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91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337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783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229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674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1120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56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48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2567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/>
          <p:nvPr/>
        </p:nvSpPr>
        <p:spPr>
          <a:xfrm>
            <a:off x="675284" y="1768442"/>
            <a:ext cx="5780756" cy="4756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 dirty="0" err="1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Koinè</a:t>
            </a:r>
            <a: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 è </a:t>
            </a:r>
            <a:r>
              <a:rPr lang="en-US" sz="1300" dirty="0" err="1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un’azienda</a:t>
            </a:r>
            <a: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 di </a:t>
            </a:r>
            <a:r>
              <a:rPr lang="en-US" sz="1300" dirty="0" err="1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servizi</a:t>
            </a:r>
            <a: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 </a:t>
            </a:r>
            <a:r>
              <a:rPr lang="en-US" sz="1300" dirty="0" err="1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digitali</a:t>
            </a:r>
            <a: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 </a:t>
            </a:r>
            <a:r>
              <a:rPr lang="en-US" sz="1300" dirty="0" err="1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specializzata</a:t>
            </a:r>
            <a: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 </a:t>
            </a:r>
            <a:r>
              <a:rPr lang="en-US" sz="1300" dirty="0" err="1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nella</a:t>
            </a:r>
            <a: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 </a:t>
            </a:r>
            <a:r>
              <a:rPr lang="en-US" sz="1300" dirty="0" err="1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realizzazione</a:t>
            </a:r>
            <a: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 </a:t>
            </a:r>
            <a:b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</a:br>
            <a: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di </a:t>
            </a:r>
            <a:r>
              <a:rPr lang="en-US" sz="1300" dirty="0" err="1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progetti</a:t>
            </a:r>
            <a:r>
              <a:rPr lang="en-US" sz="1300" b="1" dirty="0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 </a:t>
            </a:r>
            <a:r>
              <a:rPr lang="en-US" sz="1300" b="1" dirty="0" err="1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creativi</a:t>
            </a:r>
            <a:r>
              <a:rPr lang="en-US" sz="1300" b="1" dirty="0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 e </a:t>
            </a:r>
            <a:r>
              <a:rPr lang="en-US" sz="1300" b="1" dirty="0" err="1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innovativi</a:t>
            </a:r>
            <a: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. </a:t>
            </a:r>
            <a:endParaRPr sz="1300" dirty="0">
              <a:solidFill>
                <a:schemeClr val="tx1"/>
              </a:solidFill>
              <a:latin typeface="Raleway" panose="020B0003030101060003" pitchFamily="34" charset="0"/>
              <a:ea typeface="Apex New Bold" panose="02010600040501010103" pitchFamily="50" charset="0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 dirty="0" err="1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Amiamo</a:t>
            </a:r>
            <a: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 </a:t>
            </a:r>
            <a:r>
              <a:rPr lang="en-US" sz="1300" dirty="0" err="1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puntare</a:t>
            </a:r>
            <a: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 </a:t>
            </a:r>
            <a:r>
              <a:rPr lang="en-US" sz="1300" dirty="0" err="1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sul</a:t>
            </a:r>
            <a: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 </a:t>
            </a:r>
            <a:r>
              <a:rPr lang="en-US" sz="1300" dirty="0" err="1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talento</a:t>
            </a:r>
            <a: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 e </a:t>
            </a:r>
            <a:r>
              <a:rPr lang="en-US" sz="1300" dirty="0" err="1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sulla</a:t>
            </a:r>
            <a: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 </a:t>
            </a:r>
            <a:r>
              <a:rPr lang="en-US" sz="1300" dirty="0" err="1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ricerca</a:t>
            </a:r>
            <a: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 di </a:t>
            </a:r>
            <a:r>
              <a:rPr lang="en-US" sz="1300" dirty="0" err="1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nuove</a:t>
            </a:r>
            <a: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 </a:t>
            </a:r>
            <a:r>
              <a:rPr lang="en-US" sz="1300" dirty="0" err="1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strade</a:t>
            </a:r>
            <a: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 </a:t>
            </a:r>
            <a:b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</a:br>
            <a: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per </a:t>
            </a:r>
            <a:r>
              <a:rPr lang="en-US" sz="1300" b="1" dirty="0" err="1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sviluppare</a:t>
            </a:r>
            <a:r>
              <a:rPr lang="en-US" sz="1300" b="1" dirty="0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 le </a:t>
            </a:r>
            <a:r>
              <a:rPr lang="en-US" sz="1300" b="1" dirty="0" err="1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potenzialità</a:t>
            </a:r>
            <a:r>
              <a:rPr lang="en-US" sz="1300" b="1" dirty="0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 </a:t>
            </a:r>
            <a:r>
              <a:rPr lang="en-US" sz="1300" dirty="0" err="1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delle</a:t>
            </a:r>
            <a: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 </a:t>
            </a:r>
            <a:r>
              <a:rPr lang="en-US" sz="1300" dirty="0" err="1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aziende</a:t>
            </a:r>
            <a: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 </a:t>
            </a:r>
            <a:r>
              <a:rPr lang="en-US" sz="1300" dirty="0" err="1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attraverso</a:t>
            </a:r>
            <a: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 la </a:t>
            </a:r>
            <a:r>
              <a:rPr lang="en-US" sz="1300" dirty="0" err="1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formazione</a:t>
            </a:r>
            <a: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 </a:t>
            </a:r>
            <a:b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</a:br>
            <a: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e la </a:t>
            </a:r>
            <a:r>
              <a:rPr lang="en-US" sz="1300" dirty="0" err="1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comunicazione</a:t>
            </a:r>
            <a: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.</a:t>
            </a:r>
            <a:endParaRPr sz="1300" dirty="0">
              <a:solidFill>
                <a:schemeClr val="tx1"/>
              </a:solidFill>
              <a:latin typeface="Raleway" panose="020B0003030101060003" pitchFamily="34" charset="0"/>
              <a:ea typeface="Apex New Bold" panose="02010600040501010103" pitchFamily="50" charset="0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Il </a:t>
            </a:r>
            <a:r>
              <a:rPr lang="en-US" sz="1300" dirty="0" err="1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significato</a:t>
            </a:r>
            <a: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 del nostro </a:t>
            </a:r>
            <a:r>
              <a:rPr lang="en-US" sz="1300" dirty="0" err="1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nome</a:t>
            </a:r>
            <a: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, </a:t>
            </a:r>
            <a:r>
              <a:rPr lang="en-US" sz="1300" dirty="0" err="1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Koinè</a:t>
            </a:r>
            <a: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, </a:t>
            </a:r>
            <a:r>
              <a:rPr lang="en-US" sz="1300" dirty="0" err="1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rimanda</a:t>
            </a:r>
            <a: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 a </a:t>
            </a:r>
            <a:r>
              <a:rPr lang="en-US" sz="1300" dirty="0" err="1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quello</a:t>
            </a:r>
            <a: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 </a:t>
            </a:r>
            <a:r>
              <a:rPr lang="en-US" sz="1300" dirty="0" err="1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che</a:t>
            </a:r>
            <a: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 è il nostro </a:t>
            </a:r>
            <a:r>
              <a:rPr lang="en-US" sz="1300" dirty="0" err="1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obiettivo</a:t>
            </a:r>
            <a: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 </a:t>
            </a:r>
            <a:r>
              <a:rPr lang="en-US" sz="1300" dirty="0" err="1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principale</a:t>
            </a:r>
            <a: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: </a:t>
            </a:r>
            <a:r>
              <a:rPr lang="en-US" sz="1300" b="1" dirty="0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dare vita a un </a:t>
            </a:r>
            <a:r>
              <a:rPr lang="en-US" sz="1300" b="1" dirty="0" err="1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linguaggio</a:t>
            </a:r>
            <a:r>
              <a:rPr lang="en-US" sz="1300" b="1" dirty="0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 </a:t>
            </a:r>
            <a:r>
              <a:rPr lang="en-US" sz="1300" b="1" dirty="0" err="1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comune</a:t>
            </a:r>
            <a:r>
              <a:rPr lang="en-US" sz="1300" b="1" dirty="0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 di </a:t>
            </a:r>
            <a:r>
              <a:rPr lang="en-US" sz="1300" b="1" dirty="0" err="1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diffusione</a:t>
            </a:r>
            <a: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 </a:t>
            </a:r>
            <a:r>
              <a:rPr lang="en-US" sz="1300" b="1" dirty="0" err="1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della</a:t>
            </a:r>
            <a:r>
              <a:rPr lang="en-US" sz="1300" b="1" dirty="0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 </a:t>
            </a:r>
            <a:r>
              <a:rPr lang="en-US" sz="1300" b="1" dirty="0" err="1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conoscenza</a:t>
            </a:r>
            <a: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, </a:t>
            </a:r>
            <a:r>
              <a:rPr lang="en-US" sz="1300" dirty="0" err="1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che</a:t>
            </a:r>
            <a: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 </a:t>
            </a:r>
            <a:r>
              <a:rPr lang="en-US" sz="1300" dirty="0" err="1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unisca</a:t>
            </a:r>
            <a: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 il </a:t>
            </a:r>
            <a:r>
              <a:rPr lang="en-US" sz="1300" dirty="0" err="1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sapere</a:t>
            </a:r>
            <a: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 </a:t>
            </a:r>
            <a:r>
              <a:rPr lang="en-US" sz="1300" dirty="0" err="1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tradizionale</a:t>
            </a:r>
            <a: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 ai </a:t>
            </a:r>
            <a:r>
              <a:rPr lang="en-US" sz="1300" dirty="0" err="1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nuovi</a:t>
            </a:r>
            <a: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 </a:t>
            </a:r>
            <a:r>
              <a:rPr lang="en-US" sz="1300" dirty="0" err="1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strumenti</a:t>
            </a:r>
            <a: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 </a:t>
            </a:r>
            <a:r>
              <a:rPr lang="en-US" sz="1300" dirty="0" err="1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che</a:t>
            </a:r>
            <a: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 </a:t>
            </a:r>
            <a:r>
              <a:rPr lang="en-US" sz="1300" dirty="0" err="1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oggi</a:t>
            </a:r>
            <a: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 la </a:t>
            </a:r>
            <a:r>
              <a:rPr lang="en-US" sz="1300" dirty="0" err="1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tecnologia</a:t>
            </a:r>
            <a: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 è in </a:t>
            </a:r>
            <a:r>
              <a:rPr lang="en-US" sz="1300" dirty="0" err="1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grado</a:t>
            </a:r>
            <a: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 di </a:t>
            </a:r>
            <a:r>
              <a:rPr lang="en-US" sz="1300" dirty="0" err="1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offrire</a:t>
            </a:r>
            <a: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.</a:t>
            </a:r>
            <a:endParaRPr sz="1300" dirty="0">
              <a:solidFill>
                <a:schemeClr val="tx1"/>
              </a:solidFill>
              <a:latin typeface="Raleway" panose="020B0003030101060003" pitchFamily="34" charset="0"/>
              <a:ea typeface="Apex New Bold" panose="02010600040501010103" pitchFamily="50" charset="0"/>
              <a:cs typeface="Montserrat"/>
              <a:sym typeface="Montserrat"/>
            </a:endParaRPr>
          </a:p>
          <a:p>
            <a:pPr>
              <a:lnSpc>
                <a:spcPct val="115000"/>
              </a:lnSpc>
              <a:spcBef>
                <a:spcPts val="500"/>
              </a:spcBef>
              <a:buClr>
                <a:schemeClr val="dk1"/>
              </a:buClr>
              <a:buSzPts val="1100"/>
            </a:pPr>
            <a:r>
              <a:rPr lang="it-IT" sz="1300" dirty="0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</a:rPr>
              <a:t>Con i nostri 35 anni di esperienza e la sinergia della nostra rete siamo </a:t>
            </a:r>
            <a:br>
              <a:rPr lang="it-IT" sz="1300" dirty="0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</a:rPr>
            </a:br>
            <a:r>
              <a:rPr lang="it-IT" sz="1300" dirty="0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</a:rPr>
              <a:t>in grado di fornire i servizi in tempi rapidissimi.</a:t>
            </a:r>
          </a:p>
          <a:p>
            <a:pPr>
              <a:lnSpc>
                <a:spcPct val="115000"/>
              </a:lnSpc>
              <a:spcBef>
                <a:spcPts val="500"/>
              </a:spcBef>
              <a:buClr>
                <a:schemeClr val="dk1"/>
              </a:buClr>
              <a:buSzPts val="1100"/>
            </a:pPr>
            <a:endParaRPr sz="1300" dirty="0">
              <a:solidFill>
                <a:schemeClr val="tx1"/>
              </a:solidFill>
              <a:latin typeface="Raleway" panose="020B0003030101060003" pitchFamily="34" charset="0"/>
              <a:ea typeface="Apex New Bold" panose="02010600040501010103" pitchFamily="50" charset="0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 b="1" dirty="0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I </a:t>
            </a:r>
            <a:r>
              <a:rPr lang="en-US" sz="1300" b="1" dirty="0" err="1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nostri</a:t>
            </a:r>
            <a:r>
              <a:rPr lang="en-US" sz="1300" b="1" dirty="0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 </a:t>
            </a:r>
            <a:r>
              <a:rPr lang="en-US" sz="1300" b="1" dirty="0" err="1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punti</a:t>
            </a:r>
            <a:r>
              <a:rPr lang="en-US" sz="1300" b="1" dirty="0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 di </a:t>
            </a:r>
            <a:r>
              <a:rPr lang="en-US" sz="1300" b="1" dirty="0" err="1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forza</a:t>
            </a:r>
            <a:r>
              <a:rPr lang="en-US" sz="1300" b="1" dirty="0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 </a:t>
            </a:r>
            <a:r>
              <a:rPr lang="en-US" sz="1300" b="1" dirty="0" err="1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sono</a:t>
            </a:r>
            <a:r>
              <a:rPr lang="en-US" sz="1300" b="1" dirty="0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:</a:t>
            </a:r>
            <a:endParaRPr sz="1300" b="1" dirty="0">
              <a:solidFill>
                <a:schemeClr val="tx1"/>
              </a:solidFill>
              <a:latin typeface="Raleway" panose="020B0003030101060003" pitchFamily="34" charset="0"/>
              <a:ea typeface="Apex New Bold" panose="02010600040501010103" pitchFamily="50" charset="0"/>
              <a:cs typeface="Montserrat"/>
              <a:sym typeface="Montserrat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E9006D"/>
              </a:buClr>
              <a:buSzPts val="1000"/>
              <a:buFont typeface="Montserrat"/>
              <a:buChar char="●"/>
            </a:pPr>
            <a: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la </a:t>
            </a:r>
            <a:r>
              <a:rPr lang="en-US" sz="1300" dirty="0" err="1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formazione</a:t>
            </a:r>
            <a: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 online, la video </a:t>
            </a:r>
            <a:r>
              <a:rPr lang="en-US" sz="1300" dirty="0" err="1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formazione</a:t>
            </a:r>
            <a: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, </a:t>
            </a:r>
            <a:b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</a:br>
            <a: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la </a:t>
            </a:r>
            <a:r>
              <a:rPr lang="en-US" sz="1300" dirty="0" err="1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formazione</a:t>
            </a:r>
            <a: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 in aula</a:t>
            </a:r>
            <a:endParaRPr sz="1300" dirty="0">
              <a:solidFill>
                <a:schemeClr val="tx1"/>
              </a:solidFill>
              <a:latin typeface="Raleway" panose="020B0003030101060003" pitchFamily="34" charset="0"/>
              <a:ea typeface="Apex New Bold" panose="02010600040501010103" pitchFamily="50" charset="0"/>
              <a:cs typeface="Montserrat"/>
              <a:sym typeface="Montserrat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9006D"/>
              </a:buClr>
              <a:buSzPts val="1000"/>
              <a:buFont typeface="Montserrat"/>
              <a:buChar char="●"/>
            </a:pPr>
            <a: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la </a:t>
            </a:r>
            <a:r>
              <a:rPr lang="en-US" sz="1300" dirty="0" err="1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creatività</a:t>
            </a:r>
            <a:endParaRPr sz="1300" dirty="0">
              <a:solidFill>
                <a:schemeClr val="tx1"/>
              </a:solidFill>
              <a:latin typeface="Raleway" panose="020B0003030101060003" pitchFamily="34" charset="0"/>
              <a:ea typeface="Apex New Bold" panose="02010600040501010103" pitchFamily="50" charset="0"/>
              <a:cs typeface="Montserrat"/>
              <a:sym typeface="Montserrat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9006D"/>
              </a:buClr>
              <a:buSzPts val="1000"/>
              <a:buFont typeface="Montserrat"/>
              <a:buChar char="●"/>
            </a:pPr>
            <a: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la </a:t>
            </a:r>
            <a:r>
              <a:rPr lang="en-US" sz="1300" dirty="0" err="1">
                <a:solidFill>
                  <a:schemeClr val="tx1"/>
                </a:solidFill>
                <a:latin typeface="Raleway" panose="020B0003030101060003" pitchFamily="34" charset="0"/>
                <a:ea typeface="Apex New Bold" panose="02010600040501010103" pitchFamily="50" charset="0"/>
                <a:cs typeface="Montserrat"/>
                <a:sym typeface="Montserrat"/>
              </a:rPr>
              <a:t>comunicazione</a:t>
            </a:r>
            <a:endParaRPr sz="1300" dirty="0">
              <a:solidFill>
                <a:schemeClr val="tx1"/>
              </a:solidFill>
              <a:latin typeface="Raleway" panose="020B0003030101060003" pitchFamily="34" charset="0"/>
              <a:ea typeface="Apex New Bold" panose="02010600040501010103" pitchFamily="50" charset="0"/>
              <a:cs typeface="Montserrat SemiBold"/>
              <a:sym typeface="Montserrat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 dirty="0">
              <a:solidFill>
                <a:schemeClr val="tx1"/>
              </a:solidFill>
              <a:latin typeface="Raleway" panose="020B0003030101060003" pitchFamily="34" charset="0"/>
              <a:ea typeface="Apex New Bold" panose="02010600040501010103" pitchFamily="50" charset="0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 dirty="0">
              <a:solidFill>
                <a:schemeClr val="tx1"/>
              </a:solidFill>
              <a:latin typeface="Raleway" panose="020B0003030101060003" pitchFamily="34" charset="0"/>
              <a:ea typeface="Apex New Bold" panose="02010600040501010103" pitchFamily="50" charset="0"/>
              <a:cs typeface="Montserrat"/>
              <a:sym typeface="Montserrat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7" t="831" r="41064" b="3244"/>
          <a:stretch/>
        </p:blipFill>
        <p:spPr bwMode="auto">
          <a:xfrm>
            <a:off x="6888088" y="-38652"/>
            <a:ext cx="5303912" cy="701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75285" y="692696"/>
            <a:ext cx="4771996" cy="538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SzPts val="2800"/>
              <a:buNone/>
              <a:defRPr sz="3500" b="1">
                <a:solidFill>
                  <a:srgbClr val="3F3F3F"/>
                </a:solidFill>
                <a:latin typeface="Montserrat Black"/>
                <a:ea typeface="Montserrat Black"/>
                <a:cs typeface="Montserrat Black"/>
              </a:defRPr>
            </a:lvl1pPr>
          </a:lstStyle>
          <a:p>
            <a:pPr algn="l"/>
            <a:r>
              <a:rPr lang="en-US" dirty="0"/>
              <a:t>CHI SIAMO</a:t>
            </a:r>
          </a:p>
        </p:txBody>
      </p:sp>
      <p:sp>
        <p:nvSpPr>
          <p:cNvPr id="4" name="Rettangolo 3"/>
          <p:cNvSpPr/>
          <p:nvPr/>
        </p:nvSpPr>
        <p:spPr>
          <a:xfrm>
            <a:off x="675285" y="1231305"/>
            <a:ext cx="4781550" cy="3211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b="1" dirty="0">
                <a:solidFill>
                  <a:srgbClr val="E9006D"/>
                </a:solidFill>
                <a:latin typeface="Raleway" panose="020B0003030101060003" pitchFamily="34" charset="0"/>
                <a:ea typeface="Apex New Book" panose="02010600040501010103" pitchFamily="50" charset="0"/>
                <a:cs typeface="Montserrat"/>
                <a:sym typeface="Montserrat"/>
              </a:rPr>
              <a:t>PENSIAMO FUORI DAGLI SCHEMI</a:t>
            </a: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3"/>
          <p:cNvSpPr txBox="1"/>
          <p:nvPr/>
        </p:nvSpPr>
        <p:spPr>
          <a:xfrm>
            <a:off x="628219" y="779473"/>
            <a:ext cx="2185200" cy="5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3500" b="1">
                <a:solidFill>
                  <a:srgbClr val="3F3F3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CLIENTI</a:t>
            </a:r>
            <a:endParaRPr sz="3500" b="1" i="0" u="none" strike="noStrike" cap="none">
              <a:solidFill>
                <a:srgbClr val="3F3F3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68" name="Google Shape;168;p23"/>
          <p:cNvSpPr/>
          <p:nvPr/>
        </p:nvSpPr>
        <p:spPr>
          <a:xfrm>
            <a:off x="3216819" y="955977"/>
            <a:ext cx="7472700" cy="3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Abbiamo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avuto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il piacere di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collaborare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con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questi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rinomati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 brand e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molti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altri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.</a:t>
            </a:r>
            <a:endParaRPr sz="1300" dirty="0">
              <a:solidFill>
                <a:srgbClr val="2B2B2B"/>
              </a:solidFill>
              <a:latin typeface="Raleway" panose="020B0003030101060003" pitchFamily="34" charset="0"/>
              <a:sym typeface="Montserrat"/>
            </a:endParaRPr>
          </a:p>
        </p:txBody>
      </p:sp>
      <p:cxnSp>
        <p:nvCxnSpPr>
          <p:cNvPr id="169" name="Google Shape;169;p23"/>
          <p:cNvCxnSpPr/>
          <p:nvPr/>
        </p:nvCxnSpPr>
        <p:spPr>
          <a:xfrm rot="10800000">
            <a:off x="2931769" y="727377"/>
            <a:ext cx="0" cy="768300"/>
          </a:xfrm>
          <a:prstGeom prst="straightConnector1">
            <a:avLst/>
          </a:prstGeom>
          <a:noFill/>
          <a:ln w="19050" cap="flat" cmpd="sng">
            <a:solidFill>
              <a:srgbClr val="E9006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0" name="Google Shape;170;p23"/>
          <p:cNvSpPr/>
          <p:nvPr/>
        </p:nvSpPr>
        <p:spPr>
          <a:xfrm>
            <a:off x="-28227" y="1844824"/>
            <a:ext cx="12192000" cy="505740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2" name="Google Shape;172;p23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74997" y="2204864"/>
            <a:ext cx="461475" cy="459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3"/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70236" y="2204096"/>
            <a:ext cx="461475" cy="46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3"/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 l="35979" t="10" r="49252" b="-10"/>
          <a:stretch/>
        </p:blipFill>
        <p:spPr>
          <a:xfrm>
            <a:off x="8497252" y="2224933"/>
            <a:ext cx="551076" cy="41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3"/>
          <p:cNvPicPr preferRelativeResize="0"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050316" y="2105102"/>
            <a:ext cx="989425" cy="659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3"/>
          <p:cNvPicPr preferRelativeResize="0"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87059" y="3196080"/>
            <a:ext cx="502920" cy="502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3"/>
          <p:cNvPicPr preferRelativeResize="0">
            <a:picLocks noChangeAspect="1"/>
          </p:cNvPicPr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60891" y="3310380"/>
            <a:ext cx="1200150" cy="274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3"/>
          <p:cNvPicPr preferRelativeResize="0">
            <a:picLocks noChangeAspect="1"/>
          </p:cNvPicPr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831953" y="3218940"/>
            <a:ext cx="444449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3"/>
          <p:cNvPicPr preferRelativeResize="0">
            <a:picLocks noChangeAspect="1"/>
          </p:cNvPicPr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347314" y="3264660"/>
            <a:ext cx="958290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3"/>
          <p:cNvPicPr preferRelativeResize="0">
            <a:picLocks noChangeAspect="1"/>
          </p:cNvPicPr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616134" y="4176152"/>
            <a:ext cx="543762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3"/>
          <p:cNvPicPr preferRelativeResize="0">
            <a:picLocks noChangeAspect="1"/>
          </p:cNvPicPr>
          <p:nvPr/>
        </p:nvPicPr>
        <p:blipFill rotWithShape="1">
          <a:blip r:embed="rId13">
            <a:alphaModFix/>
          </a:blip>
          <a:srcRect r="74338"/>
          <a:stretch/>
        </p:blipFill>
        <p:spPr>
          <a:xfrm>
            <a:off x="6241152" y="4153292"/>
            <a:ext cx="502920" cy="502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3"/>
          <p:cNvPicPr preferRelativeResize="0">
            <a:picLocks noChangeAspect="1"/>
          </p:cNvPicPr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856504" y="4281308"/>
            <a:ext cx="1119816" cy="246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3"/>
          <p:cNvPicPr preferRelativeResize="0">
            <a:picLocks noChangeAspect="1"/>
          </p:cNvPicPr>
          <p:nvPr/>
        </p:nvPicPr>
        <p:blipFill rotWithShape="1">
          <a:blip r:embed="rId15">
            <a:alphaModFix/>
          </a:blip>
          <a:srcRect t="-11260" b="11259"/>
          <a:stretch/>
        </p:blipFill>
        <p:spPr>
          <a:xfrm>
            <a:off x="10030199" y="4176152"/>
            <a:ext cx="890337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3"/>
          <p:cNvPicPr preferRelativeResize="0">
            <a:picLocks noChangeAspect="1"/>
          </p:cNvPicPr>
          <p:nvPr/>
        </p:nvPicPr>
        <p:blipFill rotWithShape="1">
          <a:blip r:embed="rId16">
            <a:alphaModFix/>
          </a:blip>
          <a:srcRect b="25991"/>
          <a:stretch/>
        </p:blipFill>
        <p:spPr>
          <a:xfrm>
            <a:off x="2228632" y="5169449"/>
            <a:ext cx="1152077" cy="33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3"/>
          <p:cNvPicPr preferRelativeResize="0">
            <a:picLocks noChangeAspect="1"/>
          </p:cNvPicPr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4026788" y="5169449"/>
            <a:ext cx="1438351" cy="237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3"/>
          <p:cNvPicPr preferRelativeResize="0">
            <a:picLocks noChangeAspect="1"/>
          </p:cNvPicPr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9916600" y="5157192"/>
            <a:ext cx="1058875" cy="274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3"/>
          <p:cNvPicPr preferRelativeResize="0">
            <a:picLocks noChangeAspect="1"/>
          </p:cNvPicPr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2369413" y="6190136"/>
            <a:ext cx="1124711" cy="274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3"/>
          <p:cNvPicPr preferRelativeResize="0">
            <a:picLocks noChangeAspect="1"/>
          </p:cNvPicPr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6090397" y="6149581"/>
            <a:ext cx="972923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3"/>
          <p:cNvPicPr preferRelativeResize="0">
            <a:picLocks noChangeAspect="1"/>
          </p:cNvPicPr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6105347" y="5087176"/>
            <a:ext cx="502920" cy="502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86;p23"/>
          <p:cNvPicPr preferRelativeResize="0"/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44" y="4174352"/>
            <a:ext cx="460800" cy="46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186;p23"/>
          <p:cNvPicPr preferRelativeResize="0"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27" y="5182936"/>
            <a:ext cx="896799" cy="50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186;p23"/>
          <p:cNvPicPr preferRelativeResize="0"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158" y="4116752"/>
            <a:ext cx="618546" cy="5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186;p23"/>
          <p:cNvPicPr preferRelativeResize="0"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476" y="6185581"/>
            <a:ext cx="828454" cy="3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86;p23"/>
          <p:cNvPicPr preferRelativeResize="0"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2182833"/>
            <a:ext cx="587673" cy="50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186;p23"/>
          <p:cNvPicPr preferRelativeResize="0"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213540"/>
            <a:ext cx="1436771" cy="4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186;p23"/>
          <p:cNvPicPr preferRelativeResize="0"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518" y="3177540"/>
            <a:ext cx="400002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87;p23"/>
          <p:cNvPicPr preferRelativeResize="0"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734" y="6093296"/>
            <a:ext cx="456211" cy="4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187;p23"/>
          <p:cNvPicPr preferRelativeResize="0"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476" y="5086096"/>
            <a:ext cx="533920" cy="50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187;p23"/>
          <p:cNvPicPr preferRelativeResize="0"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853" y="2236833"/>
            <a:ext cx="1480380" cy="3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 descr="Immagine che contiene Carattere, Elementi grafici, schermata, grafica&#10;&#10;Descrizione generata automaticamente">
            <a:extLst>
              <a:ext uri="{FF2B5EF4-FFF2-40B4-BE49-F238E27FC236}">
                <a16:creationId xmlns:a16="http://schemas.microsoft.com/office/drawing/2014/main" id="{8BB4E591-00BC-A8A1-CCC1-87F04B18376D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4017817" y="6079849"/>
            <a:ext cx="1510748" cy="4814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49689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7"/>
          <p:cNvPicPr preferRelativeResize="0"/>
          <p:nvPr/>
        </p:nvPicPr>
        <p:blipFill rotWithShape="1">
          <a:blip r:embed="rId4">
            <a:alphaModFix/>
          </a:blip>
          <a:srcRect l="18071" r="14016"/>
          <a:stretch/>
        </p:blipFill>
        <p:spPr>
          <a:xfrm>
            <a:off x="0" y="0"/>
            <a:ext cx="7022351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7"/>
          <p:cNvSpPr txBox="1"/>
          <p:nvPr/>
        </p:nvSpPr>
        <p:spPr>
          <a:xfrm>
            <a:off x="7427241" y="4509120"/>
            <a:ext cx="42234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3600" b="1">
                <a:solidFill>
                  <a:srgbClr val="3F3F3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DOVE SIAMO</a:t>
            </a:r>
            <a:endParaRPr sz="36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27"/>
          <p:cNvSpPr/>
          <p:nvPr/>
        </p:nvSpPr>
        <p:spPr>
          <a:xfrm>
            <a:off x="7462221" y="5543515"/>
            <a:ext cx="3805800" cy="14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rgbClr val="2B2B2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Via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Fornasio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, 5 - 10092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Beinasco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(TO) ITALY</a:t>
            </a:r>
            <a:endParaRPr sz="1300" dirty="0">
              <a:solidFill>
                <a:srgbClr val="2B2B2B"/>
              </a:solidFill>
              <a:latin typeface="Raleway" panose="020B0003030101060003" pitchFamily="34" charset="0"/>
              <a:sym typeface="Montserrat"/>
            </a:endParaRPr>
          </a:p>
          <a:p>
            <a:pPr marL="0" lv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 SemiBold"/>
              </a:rPr>
              <a:t>Phone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: 011.397.10.99 - 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 SemiBold"/>
              </a:rPr>
              <a:t>Mobile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: 335.6896974</a:t>
            </a:r>
            <a:endParaRPr sz="1300" dirty="0">
              <a:solidFill>
                <a:srgbClr val="2B2B2B"/>
              </a:solidFill>
              <a:latin typeface="Raleway" panose="020B0003030101060003" pitchFamily="34" charset="0"/>
              <a:sym typeface="Montserrat"/>
            </a:endParaRPr>
          </a:p>
          <a:p>
            <a:pPr marL="0" lv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 SemiBold"/>
              </a:rPr>
              <a:t>E-mail: 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koine@koine.it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sym typeface="Montserrat"/>
              </a:rPr>
              <a:t> </a:t>
            </a:r>
            <a:endParaRPr sz="1300" dirty="0">
              <a:solidFill>
                <a:srgbClr val="2B2B2B"/>
              </a:solidFill>
              <a:latin typeface="Raleway" panose="020B0003030101060003" pitchFamily="34" charset="0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rgbClr val="2B2B2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000" dirty="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8" name="Google Shape;228;p27"/>
          <p:cNvSpPr txBox="1"/>
          <p:nvPr/>
        </p:nvSpPr>
        <p:spPr>
          <a:xfrm>
            <a:off x="7462220" y="5373216"/>
            <a:ext cx="3314299" cy="432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solidFill>
                  <a:srgbClr val="E9006D"/>
                </a:solidFill>
                <a:latin typeface="Montserrat"/>
                <a:ea typeface="Montserrat"/>
                <a:cs typeface="Montserrat"/>
                <a:sym typeface="Montserrat"/>
              </a:rPr>
              <a:t>Koinè</a:t>
            </a:r>
            <a:r>
              <a:rPr lang="en-US" b="1" dirty="0">
                <a:solidFill>
                  <a:srgbClr val="E9006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b="1" dirty="0" err="1">
                <a:solidFill>
                  <a:srgbClr val="E9006D"/>
                </a:solidFill>
                <a:latin typeface="Montserrat"/>
                <a:ea typeface="Montserrat"/>
                <a:cs typeface="Montserrat"/>
                <a:sym typeface="Montserrat"/>
              </a:rPr>
              <a:t>s.n.c.</a:t>
            </a:r>
            <a:r>
              <a:rPr lang="en-US" b="1" dirty="0">
                <a:solidFill>
                  <a:srgbClr val="E9006D"/>
                </a:solidFill>
                <a:latin typeface="Montserrat"/>
                <a:ea typeface="Montserrat"/>
                <a:cs typeface="Montserrat"/>
                <a:sym typeface="Montserrat"/>
              </a:rPr>
              <a:t> di </a:t>
            </a:r>
            <a:r>
              <a:rPr lang="en-US" b="1" dirty="0" err="1">
                <a:solidFill>
                  <a:srgbClr val="E9006D"/>
                </a:solidFill>
                <a:latin typeface="Montserrat"/>
                <a:ea typeface="Montserrat"/>
                <a:cs typeface="Montserrat"/>
                <a:sym typeface="Montserrat"/>
              </a:rPr>
              <a:t>Gariglio</a:t>
            </a:r>
            <a:r>
              <a:rPr lang="en-US" b="1" dirty="0">
                <a:solidFill>
                  <a:srgbClr val="E9006D"/>
                </a:solidFill>
                <a:latin typeface="Montserrat"/>
                <a:ea typeface="Montserrat"/>
                <a:cs typeface="Montserrat"/>
                <a:sym typeface="Montserrat"/>
              </a:rPr>
              <a:t> M. P. &amp; C.</a:t>
            </a:r>
            <a:endParaRPr sz="1800" dirty="0"/>
          </a:p>
        </p:txBody>
      </p:sp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0ED34A16-A9E2-7987-2DB0-FCB4FEC1FB32}"/>
              </a:ext>
            </a:extLst>
          </p:cNvPr>
          <p:cNvGrpSpPr/>
          <p:nvPr/>
        </p:nvGrpSpPr>
        <p:grpSpPr>
          <a:xfrm>
            <a:off x="3685816" y="1124743"/>
            <a:ext cx="4820368" cy="4104455"/>
            <a:chOff x="10465843" y="5385782"/>
            <a:chExt cx="2408368" cy="2050681"/>
          </a:xfrm>
        </p:grpSpPr>
        <p:sp>
          <p:nvSpPr>
            <p:cNvPr id="4" name="TextBox 9">
              <a:extLst>
                <a:ext uri="{FF2B5EF4-FFF2-40B4-BE49-F238E27FC236}">
                  <a16:creationId xmlns:a16="http://schemas.microsoft.com/office/drawing/2014/main" id="{5087B36D-C36E-73B4-B797-CBE6E1FD444E}"/>
                </a:ext>
              </a:extLst>
            </p:cNvPr>
            <p:cNvSpPr txBox="1"/>
            <p:nvPr/>
          </p:nvSpPr>
          <p:spPr>
            <a:xfrm>
              <a:off x="10777155" y="6860832"/>
              <a:ext cx="1846870" cy="24603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z="1600" spc="600">
                  <a:solidFill>
                    <a:schemeClr val="tx1">
                      <a:lumMod val="40000"/>
                      <a:lumOff val="60000"/>
                    </a:schemeClr>
                  </a:solidFill>
                  <a:latin typeface="Apex New Medium" pitchFamily="50" charset="0"/>
                  <a:ea typeface="Apex New Medium" pitchFamily="50" charset="0"/>
                </a:defRPr>
              </a:lvl1pPr>
            </a:lstStyle>
            <a:p>
              <a:r>
                <a:rPr lang="en-US" spc="1000" dirty="0">
                  <a:solidFill>
                    <a:schemeClr val="tx1"/>
                  </a:solidFill>
                  <a:latin typeface="Raleway" panose="020B0003030101060003" pitchFamily="34" charset="0"/>
                </a:rPr>
                <a:t>SERVIZI DIGITALI</a:t>
              </a:r>
            </a:p>
            <a:p>
              <a:r>
                <a:rPr lang="en-US" spc="1000" dirty="0">
                  <a:solidFill>
                    <a:schemeClr val="tx1"/>
                  </a:solidFill>
                  <a:latin typeface="Raleway" panose="020B0003030101060003" pitchFamily="34" charset="0"/>
                </a:rPr>
                <a:t>E-LEARNING </a:t>
              </a:r>
            </a:p>
          </p:txBody>
        </p:sp>
        <p:cxnSp>
          <p:nvCxnSpPr>
            <p:cNvPr id="5" name="Straight Connector 12">
              <a:extLst>
                <a:ext uri="{FF2B5EF4-FFF2-40B4-BE49-F238E27FC236}">
                  <a16:creationId xmlns:a16="http://schemas.microsoft.com/office/drawing/2014/main" id="{104501DF-A757-588C-E789-2090A02D2496}"/>
                </a:ext>
              </a:extLst>
            </p:cNvPr>
            <p:cNvCxnSpPr/>
            <p:nvPr/>
          </p:nvCxnSpPr>
          <p:spPr>
            <a:xfrm>
              <a:off x="10465843" y="7191133"/>
              <a:ext cx="2408368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2" descr="D:\koine13\KOINE\presentazione 2020\logo_koine_definitivo.png">
              <a:extLst>
                <a:ext uri="{FF2B5EF4-FFF2-40B4-BE49-F238E27FC236}">
                  <a16:creationId xmlns:a16="http://schemas.microsoft.com/office/drawing/2014/main" id="{80048DD8-F173-775A-97A9-E956185DFF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1773" y="5385782"/>
              <a:ext cx="1317633" cy="1334000"/>
            </a:xfrm>
            <a:prstGeom prst="rect">
              <a:avLst/>
            </a:prstGeom>
            <a:noFill/>
          </p:spPr>
        </p:pic>
        <p:sp>
          <p:nvSpPr>
            <p:cNvPr id="7" name="TextBox 10">
              <a:extLst>
                <a:ext uri="{FF2B5EF4-FFF2-40B4-BE49-F238E27FC236}">
                  <a16:creationId xmlns:a16="http://schemas.microsoft.com/office/drawing/2014/main" id="{3AB600A0-331C-D4FD-35F5-CB40895958FE}"/>
                </a:ext>
              </a:extLst>
            </p:cNvPr>
            <p:cNvSpPr txBox="1"/>
            <p:nvPr/>
          </p:nvSpPr>
          <p:spPr>
            <a:xfrm>
              <a:off x="10837704" y="7313445"/>
              <a:ext cx="1729939" cy="1230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pc="1200">
                  <a:latin typeface="Apex New Medium" pitchFamily="50" charset="0"/>
                  <a:ea typeface="Apex New Medium" pitchFamily="50" charset="0"/>
                </a:defRPr>
              </a:lvl1pPr>
            </a:lstStyle>
            <a:p>
              <a:r>
                <a:rPr lang="en-US" sz="1600" spc="1000" dirty="0">
                  <a:solidFill>
                    <a:schemeClr val="tx1"/>
                  </a:solidFill>
                  <a:latin typeface="Raleway" panose="020B0003030101060003" pitchFamily="34" charset="0"/>
                </a:rPr>
                <a:t>Creative agency</a:t>
              </a:r>
            </a:p>
          </p:txBody>
        </p:sp>
      </p:grp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/>
          <p:nvPr/>
        </p:nvSpPr>
        <p:spPr>
          <a:xfrm>
            <a:off x="6873000" y="10"/>
            <a:ext cx="5319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Rectangle 3"/>
          <p:cNvSpPr/>
          <p:nvPr/>
        </p:nvSpPr>
        <p:spPr>
          <a:xfrm>
            <a:off x="6873000" y="0"/>
            <a:ext cx="2734663" cy="3848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0" dist="2540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1" tIns="22855" rIns="45711" bIns="22855" rtlCol="0" anchor="ctr"/>
          <a:lstStyle/>
          <a:p>
            <a:pPr algn="ctr"/>
            <a:endParaRPr lang="en-US"/>
          </a:p>
        </p:txBody>
      </p:sp>
      <p:sp>
        <p:nvSpPr>
          <p:cNvPr id="69" name="Google Shape;69;p17"/>
          <p:cNvSpPr/>
          <p:nvPr/>
        </p:nvSpPr>
        <p:spPr>
          <a:xfrm>
            <a:off x="-9947" y="2932811"/>
            <a:ext cx="6951852" cy="2759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 dirty="0" err="1">
                <a:solidFill>
                  <a:schemeClr val="tx1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Crediamo</a:t>
            </a:r>
            <a: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 in un</a:t>
            </a:r>
            <a:r>
              <a:rPr lang="en-US" sz="1300" b="1" dirty="0">
                <a:solidFill>
                  <a:schemeClr val="tx1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 Business</a:t>
            </a:r>
            <a: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US" sz="1300" b="1" dirty="0">
                <a:solidFill>
                  <a:schemeClr val="tx1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Model</a:t>
            </a:r>
            <a: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 in </a:t>
            </a:r>
            <a:r>
              <a:rPr lang="en-US" sz="1300" dirty="0" err="1">
                <a:solidFill>
                  <a:schemeClr val="tx1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grado</a:t>
            </a:r>
            <a: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 di </a:t>
            </a:r>
            <a:r>
              <a:rPr lang="en-US" sz="1300" dirty="0" err="1">
                <a:solidFill>
                  <a:schemeClr val="tx1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valorizzare</a:t>
            </a:r>
            <a: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 la </a:t>
            </a:r>
            <a:r>
              <a:rPr lang="en-US" sz="1300" dirty="0" err="1">
                <a:solidFill>
                  <a:schemeClr val="tx1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passione</a:t>
            </a:r>
            <a: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, </a:t>
            </a:r>
            <a:r>
              <a:rPr lang="en-US" sz="1300" dirty="0" err="1">
                <a:solidFill>
                  <a:schemeClr val="tx1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l’esperienza</a:t>
            </a:r>
            <a:b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</a:br>
            <a: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e la </a:t>
            </a:r>
            <a:r>
              <a:rPr lang="en-US" sz="1300" dirty="0" err="1">
                <a:solidFill>
                  <a:schemeClr val="tx1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professionalità</a:t>
            </a:r>
            <a: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 di </a:t>
            </a:r>
            <a:r>
              <a:rPr lang="en-US" sz="1300" dirty="0" err="1">
                <a:solidFill>
                  <a:schemeClr val="tx1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ogni</a:t>
            </a:r>
            <a: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US" sz="1300" dirty="0" err="1">
                <a:solidFill>
                  <a:schemeClr val="tx1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singolo</a:t>
            </a:r>
            <a: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US" sz="1300" dirty="0" err="1">
                <a:solidFill>
                  <a:schemeClr val="tx1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individuo</a:t>
            </a:r>
            <a: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. </a:t>
            </a:r>
            <a:b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</a:br>
            <a:r>
              <a:rPr lang="en-US" sz="1300" dirty="0" err="1">
                <a:solidFill>
                  <a:schemeClr val="tx1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Decliniamo</a:t>
            </a:r>
            <a: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US" sz="1300" dirty="0" err="1">
                <a:solidFill>
                  <a:schemeClr val="tx1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questi</a:t>
            </a:r>
            <a: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US" sz="1300" dirty="0" err="1">
                <a:solidFill>
                  <a:schemeClr val="tx1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punti</a:t>
            </a:r>
            <a: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 di </a:t>
            </a:r>
            <a:r>
              <a:rPr lang="en-US" sz="1300" dirty="0" err="1">
                <a:solidFill>
                  <a:schemeClr val="tx1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forza</a:t>
            </a:r>
            <a: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 in un </a:t>
            </a:r>
            <a:r>
              <a:rPr lang="en-US" sz="1300" dirty="0" err="1">
                <a:solidFill>
                  <a:schemeClr val="tx1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modo</a:t>
            </a:r>
            <a: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 di </a:t>
            </a:r>
            <a:r>
              <a:rPr lang="en-US" sz="1300" dirty="0" err="1">
                <a:solidFill>
                  <a:schemeClr val="tx1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lavorare</a:t>
            </a:r>
            <a: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US" sz="1300" dirty="0" err="1">
                <a:solidFill>
                  <a:schemeClr val="tx1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eclettico</a:t>
            </a:r>
            <a:r>
              <a:rPr lang="en-US" sz="1300" dirty="0">
                <a:solidFill>
                  <a:schemeClr val="tx1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 e versatile.</a:t>
            </a:r>
          </a:p>
          <a:p>
            <a:pPr algn="ctr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100"/>
            </a:pPr>
            <a:r>
              <a:rPr lang="it-IT" sz="1300" dirty="0">
                <a:solidFill>
                  <a:schemeClr val="tx1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Crediamo nella capacità delle persone di </a:t>
            </a:r>
            <a:r>
              <a:rPr lang="it-IT" sz="1300" b="1" dirty="0">
                <a:solidFill>
                  <a:schemeClr val="tx1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mettersi in gioco, innovare e cambiare</a:t>
            </a:r>
            <a:r>
              <a:rPr lang="it-IT" sz="1300" dirty="0">
                <a:solidFill>
                  <a:schemeClr val="tx1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 </a:t>
            </a:r>
            <a:br>
              <a:rPr lang="it-IT" sz="1300" dirty="0">
                <a:solidFill>
                  <a:schemeClr val="tx1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</a:br>
            <a:r>
              <a:rPr lang="it-IT" sz="1300" dirty="0">
                <a:solidFill>
                  <a:schemeClr val="tx1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per aprirsi a forme di sapere sempre nuove e in continua evoluzione.</a:t>
            </a:r>
          </a:p>
          <a:p>
            <a:pPr lvl="0" algn="ctr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100"/>
            </a:pPr>
            <a:r>
              <a:rPr lang="it-IT" sz="1300" dirty="0">
                <a:solidFill>
                  <a:schemeClr val="tx1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Realizziamo tutto ciò in un modo facilmente flessibile e adattabile </a:t>
            </a:r>
            <a:br>
              <a:rPr lang="it-IT" sz="1300" dirty="0">
                <a:solidFill>
                  <a:schemeClr val="tx1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</a:br>
            <a:r>
              <a:rPr lang="it-IT" sz="1300" dirty="0">
                <a:solidFill>
                  <a:schemeClr val="tx1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a tutte le esigenze, tramite forme di apprendimento che ci permettono </a:t>
            </a:r>
            <a:br>
              <a:rPr lang="it-IT" sz="1300" dirty="0">
                <a:solidFill>
                  <a:schemeClr val="tx1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</a:br>
            <a:r>
              <a:rPr lang="it-IT" sz="1300" dirty="0">
                <a:solidFill>
                  <a:schemeClr val="tx1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di arrivare alla più ampia diffusione possibile del sapere. </a:t>
            </a:r>
            <a:endParaRPr sz="1300" dirty="0">
              <a:solidFill>
                <a:schemeClr val="tx1"/>
              </a:solidFill>
              <a:latin typeface="Raleway" panose="020B0003030101060003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70" name="Google Shape;70;p17"/>
          <p:cNvSpPr txBox="1"/>
          <p:nvPr/>
        </p:nvSpPr>
        <p:spPr>
          <a:xfrm>
            <a:off x="-9947" y="1700808"/>
            <a:ext cx="6869937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SzPts val="2800"/>
              <a:buNone/>
              <a:defRPr sz="3500" b="1">
                <a:solidFill>
                  <a:srgbClr val="3F3F3F"/>
                </a:solidFill>
                <a:latin typeface="Montserrat Black"/>
                <a:ea typeface="Montserrat Black"/>
                <a:cs typeface="Montserrat Black"/>
              </a:defRPr>
            </a:lvl1pPr>
          </a:lstStyle>
          <a:p>
            <a:r>
              <a:rPr lang="en-US" dirty="0">
                <a:sym typeface="Montserrat Black"/>
              </a:rPr>
              <a:t>IN COSA CREDIAMO</a:t>
            </a:r>
            <a:endParaRPr dirty="0">
              <a:sym typeface="Montserrat Black"/>
            </a:endParaRPr>
          </a:p>
        </p:txBody>
      </p:sp>
      <p:sp>
        <p:nvSpPr>
          <p:cNvPr id="89" name="Google Shape;89;p17"/>
          <p:cNvSpPr/>
          <p:nvPr/>
        </p:nvSpPr>
        <p:spPr>
          <a:xfrm>
            <a:off x="0" y="2248251"/>
            <a:ext cx="686993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b="1" dirty="0">
                <a:solidFill>
                  <a:srgbClr val="F00480"/>
                </a:solidFill>
                <a:latin typeface="Raleway" panose="020B0003030101060003" pitchFamily="34" charset="0"/>
                <a:sym typeface="Montserrat"/>
              </a:rPr>
              <a:t>LEARNING E COMUNICAZIONE </a:t>
            </a:r>
          </a:p>
        </p:txBody>
      </p:sp>
      <p:sp>
        <p:nvSpPr>
          <p:cNvPr id="30" name="Rectangle 2"/>
          <p:cNvSpPr/>
          <p:nvPr/>
        </p:nvSpPr>
        <p:spPr>
          <a:xfrm>
            <a:off x="9610725" y="3009900"/>
            <a:ext cx="2581276" cy="3848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0" dist="2540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1" tIns="22855" rIns="45711" bIns="22855" rtlCol="0" anchor="ctr"/>
          <a:lstStyle/>
          <a:p>
            <a:pPr algn="ctr"/>
            <a:endParaRPr lang="en-US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037BD14C-3BA5-F7D5-DC28-43D93F587B3F}"/>
              </a:ext>
            </a:extLst>
          </p:cNvPr>
          <p:cNvGrpSpPr/>
          <p:nvPr/>
        </p:nvGrpSpPr>
        <p:grpSpPr>
          <a:xfrm>
            <a:off x="6817507" y="893183"/>
            <a:ext cx="2737725" cy="1959753"/>
            <a:chOff x="6873000" y="4463128"/>
            <a:chExt cx="2737725" cy="1959753"/>
          </a:xfrm>
        </p:grpSpPr>
        <p:grpSp>
          <p:nvGrpSpPr>
            <p:cNvPr id="71" name="Google Shape;71;p17"/>
            <p:cNvGrpSpPr/>
            <p:nvPr/>
          </p:nvGrpSpPr>
          <p:grpSpPr>
            <a:xfrm>
              <a:off x="7031328" y="5158467"/>
              <a:ext cx="2516957" cy="1264414"/>
              <a:chOff x="6009210" y="2062058"/>
              <a:chExt cx="2516957" cy="1264414"/>
            </a:xfrm>
          </p:grpSpPr>
          <p:sp>
            <p:nvSpPr>
              <p:cNvPr id="74" name="Google Shape;74;p17"/>
              <p:cNvSpPr txBox="1"/>
              <p:nvPr/>
            </p:nvSpPr>
            <p:spPr>
              <a:xfrm>
                <a:off x="6056761" y="2062058"/>
                <a:ext cx="2343900" cy="24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lang="en-US" dirty="0">
                    <a:solidFill>
                      <a:srgbClr val="E9006D"/>
                    </a:solidFill>
                    <a:latin typeface="Raleway Medium" panose="020B0603030101060003" pitchFamily="34" charset="0"/>
                    <a:ea typeface="Montserrat Black"/>
                    <a:cs typeface="Montserrat Black"/>
                    <a:sym typeface="Montserrat Black"/>
                  </a:rPr>
                  <a:t>PROGETTARE</a:t>
                </a:r>
                <a:endParaRPr i="0" u="none" strike="noStrike" cap="none" dirty="0">
                  <a:solidFill>
                    <a:srgbClr val="E9006D"/>
                  </a:solidFill>
                  <a:latin typeface="Raleway Medium" panose="020B0603030101060003" pitchFamily="34" charset="0"/>
                  <a:ea typeface="Montserrat Black"/>
                  <a:cs typeface="Montserrat Black"/>
                  <a:sym typeface="Montserrat Black"/>
                </a:endParaRPr>
              </a:p>
            </p:txBody>
          </p:sp>
          <p:sp>
            <p:nvSpPr>
              <p:cNvPr id="75" name="Google Shape;75;p17"/>
              <p:cNvSpPr txBox="1"/>
              <p:nvPr/>
            </p:nvSpPr>
            <p:spPr>
              <a:xfrm>
                <a:off x="6009210" y="2341617"/>
                <a:ext cx="2516957" cy="9848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indent="0" algn="ctr">
                  <a:buFont typeface="Arial"/>
                  <a:buNone/>
                </a:pPr>
                <a:r>
                  <a:rPr lang="en-US" sz="1300" dirty="0">
                    <a:solidFill>
                      <a:schemeClr val="tx1"/>
                    </a:solidFill>
                    <a:latin typeface="Raleway" panose="020B0003030101060003" pitchFamily="34" charset="0"/>
                    <a:sym typeface="Montserrat"/>
                  </a:rPr>
                  <a:t>Non è </a:t>
                </a:r>
                <a:r>
                  <a:rPr lang="en-US" sz="1300" dirty="0" err="1">
                    <a:solidFill>
                      <a:schemeClr val="tx1"/>
                    </a:solidFill>
                    <a:latin typeface="Raleway" panose="020B0003030101060003" pitchFamily="34" charset="0"/>
                    <a:sym typeface="Montserrat"/>
                  </a:rPr>
                  <a:t>possibile</a:t>
                </a:r>
                <a:r>
                  <a:rPr lang="en-US" sz="1300" dirty="0">
                    <a:solidFill>
                      <a:schemeClr val="tx1"/>
                    </a:solidFill>
                    <a:latin typeface="Raleway" panose="020B0003030101060003" pitchFamily="34" charset="0"/>
                    <a:sym typeface="Montserrat"/>
                  </a:rPr>
                  <a:t> </a:t>
                </a:r>
                <a:r>
                  <a:rPr lang="en-US" sz="1300" dirty="0" err="1">
                    <a:solidFill>
                      <a:schemeClr val="tx1"/>
                    </a:solidFill>
                    <a:latin typeface="Raleway" panose="020B0003030101060003" pitchFamily="34" charset="0"/>
                    <a:sym typeface="Montserrat"/>
                  </a:rPr>
                  <a:t>costruire</a:t>
                </a:r>
                <a:r>
                  <a:rPr lang="en-US" sz="1300" dirty="0">
                    <a:solidFill>
                      <a:schemeClr val="tx1"/>
                    </a:solidFill>
                    <a:latin typeface="Raleway" panose="020B0003030101060003" pitchFamily="34" charset="0"/>
                    <a:sym typeface="Montserrat"/>
                  </a:rPr>
                  <a:t> </a:t>
                </a:r>
                <a:r>
                  <a:rPr lang="en-US" sz="1300" dirty="0" err="1">
                    <a:solidFill>
                      <a:schemeClr val="tx1"/>
                    </a:solidFill>
                    <a:latin typeface="Raleway" panose="020B0003030101060003" pitchFamily="34" charset="0"/>
                    <a:sym typeface="Montserrat"/>
                  </a:rPr>
                  <a:t>una</a:t>
                </a:r>
                <a:r>
                  <a:rPr lang="en-US" sz="1300" dirty="0">
                    <a:solidFill>
                      <a:schemeClr val="tx1"/>
                    </a:solidFill>
                    <a:latin typeface="Raleway" panose="020B0003030101060003" pitchFamily="34" charset="0"/>
                    <a:sym typeface="Montserrat"/>
                  </a:rPr>
                  <a:t> casa senza </a:t>
                </a:r>
                <a:r>
                  <a:rPr lang="en-US" sz="1300" dirty="0" err="1">
                    <a:solidFill>
                      <a:schemeClr val="tx1"/>
                    </a:solidFill>
                    <a:latin typeface="Raleway" panose="020B0003030101060003" pitchFamily="34" charset="0"/>
                    <a:sym typeface="Montserrat"/>
                  </a:rPr>
                  <a:t>avere</a:t>
                </a:r>
                <a:r>
                  <a:rPr lang="en-US" sz="1300" dirty="0">
                    <a:solidFill>
                      <a:schemeClr val="tx1"/>
                    </a:solidFill>
                    <a:latin typeface="Raleway" panose="020B0003030101060003" pitchFamily="34" charset="0"/>
                    <a:sym typeface="Montserrat"/>
                  </a:rPr>
                  <a:t> un </a:t>
                </a:r>
                <a:r>
                  <a:rPr lang="en-US" sz="1300" dirty="0" err="1">
                    <a:solidFill>
                      <a:schemeClr val="tx1"/>
                    </a:solidFill>
                    <a:latin typeface="Raleway" panose="020B0003030101060003" pitchFamily="34" charset="0"/>
                    <a:sym typeface="Montserrat"/>
                  </a:rPr>
                  <a:t>progetto</a:t>
                </a:r>
                <a:r>
                  <a:rPr lang="en-US" sz="1300" dirty="0">
                    <a:solidFill>
                      <a:schemeClr val="tx1"/>
                    </a:solidFill>
                    <a:latin typeface="Raleway" panose="020B0003030101060003" pitchFamily="34" charset="0"/>
                    <a:sym typeface="Montserrat"/>
                  </a:rPr>
                  <a:t>:</a:t>
                </a:r>
                <a:endParaRPr sz="1300" dirty="0">
                  <a:solidFill>
                    <a:schemeClr val="tx1"/>
                  </a:solidFill>
                  <a:latin typeface="Raleway" panose="020B0003030101060003" pitchFamily="34" charset="0"/>
                  <a:sym typeface="Montserrat"/>
                </a:endParaRPr>
              </a:p>
              <a:p>
                <a:pPr marL="0" indent="0" algn="ctr">
                  <a:buFont typeface="Arial"/>
                  <a:buNone/>
                </a:pPr>
                <a:r>
                  <a:rPr lang="en-US" sz="1300" dirty="0" err="1">
                    <a:solidFill>
                      <a:schemeClr val="tx1"/>
                    </a:solidFill>
                    <a:latin typeface="Raleway" panose="020B0003030101060003" pitchFamily="34" charset="0"/>
                    <a:sym typeface="Montserrat"/>
                  </a:rPr>
                  <a:t>noi</a:t>
                </a:r>
                <a:r>
                  <a:rPr lang="en-US" sz="1300" dirty="0">
                    <a:solidFill>
                      <a:schemeClr val="tx1"/>
                    </a:solidFill>
                    <a:latin typeface="Raleway" panose="020B0003030101060003" pitchFamily="34" charset="0"/>
                    <a:sym typeface="Montserrat"/>
                  </a:rPr>
                  <a:t> </a:t>
                </a:r>
                <a:r>
                  <a:rPr lang="en-US" sz="1300" dirty="0" err="1">
                    <a:solidFill>
                      <a:schemeClr val="tx1"/>
                    </a:solidFill>
                    <a:latin typeface="Raleway" panose="020B0003030101060003" pitchFamily="34" charset="0"/>
                    <a:sym typeface="Montserrat"/>
                  </a:rPr>
                  <a:t>siamo</a:t>
                </a:r>
                <a:r>
                  <a:rPr lang="en-US" sz="1300" dirty="0">
                    <a:solidFill>
                      <a:schemeClr val="tx1"/>
                    </a:solidFill>
                    <a:latin typeface="Raleway" panose="020B0003030101060003" pitchFamily="34" charset="0"/>
                    <a:sym typeface="Montserrat"/>
                  </a:rPr>
                  <a:t> </a:t>
                </a:r>
                <a:r>
                  <a:rPr lang="en-US" sz="1300" dirty="0" err="1">
                    <a:solidFill>
                      <a:schemeClr val="tx1"/>
                    </a:solidFill>
                    <a:latin typeface="Raleway" panose="020B0003030101060003" pitchFamily="34" charset="0"/>
                    <a:sym typeface="Montserrat"/>
                  </a:rPr>
                  <a:t>gli</a:t>
                </a:r>
                <a:r>
                  <a:rPr lang="en-US" sz="1300" dirty="0">
                    <a:solidFill>
                      <a:schemeClr val="tx1"/>
                    </a:solidFill>
                    <a:latin typeface="Raleway" panose="020B0003030101060003" pitchFamily="34" charset="0"/>
                    <a:sym typeface="Montserrat"/>
                  </a:rPr>
                  <a:t> </a:t>
                </a:r>
                <a:r>
                  <a:rPr lang="en-US" sz="1300" dirty="0" err="1">
                    <a:solidFill>
                      <a:schemeClr val="tx1"/>
                    </a:solidFill>
                    <a:latin typeface="Raleway" panose="020B0003030101060003" pitchFamily="34" charset="0"/>
                    <a:sym typeface="Montserrat"/>
                  </a:rPr>
                  <a:t>architetti</a:t>
                </a:r>
                <a:r>
                  <a:rPr lang="en-US" sz="1300" dirty="0">
                    <a:solidFill>
                      <a:schemeClr val="tx1"/>
                    </a:solidFill>
                    <a:latin typeface="Raleway" panose="020B0003030101060003" pitchFamily="34" charset="0"/>
                    <a:sym typeface="Montserrat"/>
                  </a:rPr>
                  <a:t> </a:t>
                </a:r>
                <a:r>
                  <a:rPr lang="en-US" sz="1300" dirty="0" err="1">
                    <a:solidFill>
                      <a:schemeClr val="tx1"/>
                    </a:solidFill>
                    <a:latin typeface="Raleway" panose="020B0003030101060003" pitchFamily="34" charset="0"/>
                    <a:sym typeface="Montserrat"/>
                  </a:rPr>
                  <a:t>dell’apprendimento</a:t>
                </a:r>
                <a:r>
                  <a:rPr lang="en-US" sz="1300" dirty="0">
                    <a:solidFill>
                      <a:schemeClr val="tx1"/>
                    </a:solidFill>
                    <a:latin typeface="Raleway" panose="020B0003030101060003" pitchFamily="34" charset="0"/>
                    <a:sym typeface="Montserrat"/>
                  </a:rPr>
                  <a:t>.</a:t>
                </a:r>
                <a:endParaRPr sz="1300" dirty="0">
                  <a:solidFill>
                    <a:schemeClr val="tx1"/>
                  </a:solidFill>
                  <a:latin typeface="Raleway" panose="020B0003030101060003" pitchFamily="34" charset="0"/>
                  <a:sym typeface="Montserrat"/>
                </a:endParaRPr>
              </a:p>
            </p:txBody>
          </p:sp>
        </p:grpSp>
        <p:sp>
          <p:nvSpPr>
            <p:cNvPr id="37" name="TextBox 12"/>
            <p:cNvSpPr txBox="1"/>
            <p:nvPr/>
          </p:nvSpPr>
          <p:spPr>
            <a:xfrm>
              <a:off x="6873000" y="4463128"/>
              <a:ext cx="2737725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defRPr sz="3500" b="1">
                  <a:solidFill>
                    <a:srgbClr val="3F3F3F"/>
                  </a:solidFill>
                  <a:latin typeface="Montserrat Black"/>
                  <a:ea typeface="Montserrat Black"/>
                  <a:cs typeface="Montserrat Black"/>
                </a:defRPr>
              </a:lvl1pPr>
            </a:lstStyle>
            <a:p>
              <a:r>
                <a:rPr lang="en-US" sz="4400" b="0" dirty="0"/>
                <a:t>01</a:t>
              </a:r>
            </a:p>
          </p:txBody>
        </p:sp>
      </p:grpSp>
      <p:grpSp>
        <p:nvGrpSpPr>
          <p:cNvPr id="6" name="Gruppo 5">
            <a:extLst>
              <a:ext uri="{FF2B5EF4-FFF2-40B4-BE49-F238E27FC236}">
                <a16:creationId xmlns:a16="http://schemas.microsoft.com/office/drawing/2014/main" id="{FC251C19-E7AE-F24B-F495-7038EF082F51}"/>
              </a:ext>
            </a:extLst>
          </p:cNvPr>
          <p:cNvGrpSpPr/>
          <p:nvPr/>
        </p:nvGrpSpPr>
        <p:grpSpPr>
          <a:xfrm>
            <a:off x="6941905" y="4393571"/>
            <a:ext cx="2581276" cy="1918958"/>
            <a:chOff x="9610726" y="602688"/>
            <a:chExt cx="2581276" cy="1918958"/>
          </a:xfrm>
        </p:grpSpPr>
        <p:grpSp>
          <p:nvGrpSpPr>
            <p:cNvPr id="81" name="Google Shape;81;p17"/>
            <p:cNvGrpSpPr/>
            <p:nvPr/>
          </p:nvGrpSpPr>
          <p:grpSpPr>
            <a:xfrm>
              <a:off x="9727657" y="1282884"/>
              <a:ext cx="2344094" cy="1238762"/>
              <a:chOff x="6056761" y="4015108"/>
              <a:chExt cx="2344094" cy="1238762"/>
            </a:xfrm>
          </p:grpSpPr>
          <p:sp>
            <p:nvSpPr>
              <p:cNvPr id="82" name="Google Shape;82;p17"/>
              <p:cNvSpPr txBox="1"/>
              <p:nvPr/>
            </p:nvSpPr>
            <p:spPr>
              <a:xfrm>
                <a:off x="6111855" y="4269015"/>
                <a:ext cx="2289000" cy="9848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lvl="0" algn="ctr"/>
                <a:r>
                  <a:rPr lang="it-IT" sz="1300" dirty="0">
                    <a:solidFill>
                      <a:schemeClr val="tx1"/>
                    </a:solidFill>
                    <a:latin typeface="Raleway" panose="020B0003030101060003" pitchFamily="34" charset="0"/>
                    <a:sym typeface="Montserrat"/>
                  </a:rPr>
                  <a:t>Noi siamo gli artefici </a:t>
                </a:r>
                <a:br>
                  <a:rPr lang="it-IT" sz="1300" dirty="0">
                    <a:solidFill>
                      <a:schemeClr val="tx1"/>
                    </a:solidFill>
                    <a:latin typeface="Raleway" panose="020B0003030101060003" pitchFamily="34" charset="0"/>
                    <a:sym typeface="Montserrat"/>
                  </a:rPr>
                </a:br>
                <a:r>
                  <a:rPr lang="it-IT" sz="1300" dirty="0">
                    <a:solidFill>
                      <a:schemeClr val="tx1"/>
                    </a:solidFill>
                    <a:latin typeface="Raleway" panose="020B0003030101060003" pitchFamily="34" charset="0"/>
                    <a:sym typeface="Montserrat"/>
                  </a:rPr>
                  <a:t>delle giuste soluzioni </a:t>
                </a:r>
                <a:br>
                  <a:rPr lang="it-IT" sz="1300" dirty="0">
                    <a:solidFill>
                      <a:schemeClr val="tx1"/>
                    </a:solidFill>
                    <a:latin typeface="Raleway" panose="020B0003030101060003" pitchFamily="34" charset="0"/>
                    <a:sym typeface="Montserrat"/>
                  </a:rPr>
                </a:br>
                <a:r>
                  <a:rPr lang="it-IT" sz="1300" dirty="0">
                    <a:solidFill>
                      <a:schemeClr val="tx1"/>
                    </a:solidFill>
                    <a:latin typeface="Raleway" panose="020B0003030101060003" pitchFamily="34" charset="0"/>
                    <a:sym typeface="Montserrat"/>
                  </a:rPr>
                  <a:t>per le diverse esigenze </a:t>
                </a:r>
                <a:br>
                  <a:rPr lang="it-IT" sz="1300" dirty="0">
                    <a:solidFill>
                      <a:schemeClr val="tx1"/>
                    </a:solidFill>
                    <a:latin typeface="Raleway" panose="020B0003030101060003" pitchFamily="34" charset="0"/>
                    <a:sym typeface="Montserrat"/>
                  </a:rPr>
                </a:br>
                <a:r>
                  <a:rPr lang="it-IT" sz="1300" dirty="0">
                    <a:solidFill>
                      <a:schemeClr val="tx1"/>
                    </a:solidFill>
                    <a:latin typeface="Raleway" panose="020B0003030101060003" pitchFamily="34" charset="0"/>
                    <a:sym typeface="Montserrat"/>
                  </a:rPr>
                  <a:t>di crescita e cambiamento.</a:t>
                </a:r>
              </a:p>
            </p:txBody>
          </p:sp>
          <p:sp>
            <p:nvSpPr>
              <p:cNvPr id="85" name="Google Shape;85;p17"/>
              <p:cNvSpPr txBox="1"/>
              <p:nvPr/>
            </p:nvSpPr>
            <p:spPr>
              <a:xfrm>
                <a:off x="6056761" y="4015108"/>
                <a:ext cx="2343900" cy="24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lang="en-US" dirty="0">
                    <a:solidFill>
                      <a:srgbClr val="F00480"/>
                    </a:solidFill>
                    <a:latin typeface="Raleway Medium" panose="020B0603030101060003" pitchFamily="34" charset="0"/>
                    <a:ea typeface="Montserrat Black"/>
                    <a:cs typeface="Montserrat Black"/>
                    <a:sym typeface="Montserrat Black"/>
                  </a:rPr>
                  <a:t>PLASMARE</a:t>
                </a:r>
                <a:endParaRPr i="0" u="none" strike="noStrike" cap="none" dirty="0">
                  <a:solidFill>
                    <a:srgbClr val="F00480"/>
                  </a:solidFill>
                  <a:latin typeface="Raleway Medium" panose="020B0603030101060003" pitchFamily="34" charset="0"/>
                  <a:ea typeface="Montserrat Black"/>
                  <a:cs typeface="Montserrat Black"/>
                  <a:sym typeface="Montserrat Black"/>
                </a:endParaRPr>
              </a:p>
            </p:txBody>
          </p:sp>
        </p:grpSp>
        <p:sp>
          <p:nvSpPr>
            <p:cNvPr id="40" name="TextBox 15"/>
            <p:cNvSpPr txBox="1"/>
            <p:nvPr/>
          </p:nvSpPr>
          <p:spPr>
            <a:xfrm>
              <a:off x="9610726" y="602688"/>
              <a:ext cx="2581276" cy="5386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marL="0" indent="0">
                <a:buSzPts val="4000"/>
                <a:buNone/>
                <a:defRPr sz="3500" b="1">
                  <a:solidFill>
                    <a:srgbClr val="3F3F3F"/>
                  </a:solidFill>
                  <a:latin typeface="Montserrat Black"/>
                  <a:ea typeface="Montserrat Black"/>
                  <a:cs typeface="Montserrat Black"/>
                </a:defRPr>
              </a:lvl1pPr>
            </a:lstStyle>
            <a:p>
              <a:pPr algn="ctr"/>
              <a:r>
                <a:rPr lang="en-US" sz="4400" dirty="0"/>
                <a:t>03</a:t>
              </a:r>
            </a:p>
          </p:txBody>
        </p:sp>
      </p:grpSp>
      <p:grpSp>
        <p:nvGrpSpPr>
          <p:cNvPr id="5" name="Gruppo 4">
            <a:extLst>
              <a:ext uri="{FF2B5EF4-FFF2-40B4-BE49-F238E27FC236}">
                <a16:creationId xmlns:a16="http://schemas.microsoft.com/office/drawing/2014/main" id="{ABDB859D-FD35-3FF7-2CDA-5FC3EEFAFBC3}"/>
              </a:ext>
            </a:extLst>
          </p:cNvPr>
          <p:cNvGrpSpPr/>
          <p:nvPr/>
        </p:nvGrpSpPr>
        <p:grpSpPr>
          <a:xfrm>
            <a:off x="9568343" y="3757584"/>
            <a:ext cx="2734663" cy="1935086"/>
            <a:chOff x="6873000" y="1013580"/>
            <a:chExt cx="2734663" cy="1935086"/>
          </a:xfrm>
        </p:grpSpPr>
        <p:grpSp>
          <p:nvGrpSpPr>
            <p:cNvPr id="3" name="Gruppo 2"/>
            <p:cNvGrpSpPr/>
            <p:nvPr/>
          </p:nvGrpSpPr>
          <p:grpSpPr>
            <a:xfrm>
              <a:off x="7077906" y="1709904"/>
              <a:ext cx="2343900" cy="1238762"/>
              <a:chOff x="9897915" y="7605464"/>
              <a:chExt cx="2343900" cy="1238762"/>
            </a:xfrm>
          </p:grpSpPr>
          <p:sp>
            <p:nvSpPr>
              <p:cNvPr id="86" name="Google Shape;86;p17"/>
              <p:cNvSpPr txBox="1"/>
              <p:nvPr/>
            </p:nvSpPr>
            <p:spPr>
              <a:xfrm>
                <a:off x="10033365" y="7859371"/>
                <a:ext cx="2073000" cy="9848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300" dirty="0" err="1">
                    <a:solidFill>
                      <a:schemeClr val="tx1"/>
                    </a:solidFill>
                    <a:latin typeface="Raleway" panose="020B0003030101060003" pitchFamily="34" charset="0"/>
                    <a:sym typeface="Montserrat"/>
                  </a:rPr>
                  <a:t>Creiamo</a:t>
                </a:r>
                <a:r>
                  <a:rPr lang="en-US" sz="1300" dirty="0">
                    <a:solidFill>
                      <a:schemeClr val="tx1"/>
                    </a:solidFill>
                    <a:latin typeface="Raleway" panose="020B0003030101060003" pitchFamily="34" charset="0"/>
                    <a:sym typeface="Montserrat"/>
                  </a:rPr>
                  <a:t> </a:t>
                </a:r>
                <a:r>
                  <a:rPr lang="en-US" sz="1300" dirty="0" err="1">
                    <a:solidFill>
                      <a:schemeClr val="tx1"/>
                    </a:solidFill>
                    <a:latin typeface="Raleway" panose="020B0003030101060003" pitchFamily="34" charset="0"/>
                    <a:sym typeface="Montserrat"/>
                  </a:rPr>
                  <a:t>connessioni</a:t>
                </a:r>
                <a:r>
                  <a:rPr lang="en-US" sz="1300" dirty="0">
                    <a:solidFill>
                      <a:schemeClr val="tx1"/>
                    </a:solidFill>
                    <a:latin typeface="Raleway" panose="020B0003030101060003" pitchFamily="34" charset="0"/>
                    <a:sym typeface="Montserrat"/>
                  </a:rPr>
                  <a:t> </a:t>
                </a:r>
                <a:r>
                  <a:rPr lang="en-US" sz="1300" dirty="0" err="1">
                    <a:solidFill>
                      <a:schemeClr val="tx1"/>
                    </a:solidFill>
                    <a:latin typeface="Raleway" panose="020B0003030101060003" pitchFamily="34" charset="0"/>
                    <a:sym typeface="Montserrat"/>
                  </a:rPr>
                  <a:t>nell’apprendimento</a:t>
                </a:r>
                <a:r>
                  <a:rPr lang="en-US" sz="1300" dirty="0">
                    <a:solidFill>
                      <a:schemeClr val="tx1"/>
                    </a:solidFill>
                    <a:latin typeface="Raleway" panose="020B0003030101060003" pitchFamily="34" charset="0"/>
                    <a:sym typeface="Montserrat"/>
                  </a:rPr>
                  <a:t> </a:t>
                </a:r>
                <a:br>
                  <a:rPr lang="en-US" sz="1300" dirty="0">
                    <a:solidFill>
                      <a:schemeClr val="tx1"/>
                    </a:solidFill>
                    <a:latin typeface="Raleway" panose="020B0003030101060003" pitchFamily="34" charset="0"/>
                    <a:sym typeface="Montserrat"/>
                  </a:rPr>
                </a:br>
                <a:r>
                  <a:rPr lang="en-US" sz="1300" dirty="0">
                    <a:solidFill>
                      <a:schemeClr val="tx1"/>
                    </a:solidFill>
                    <a:latin typeface="Raleway" panose="020B0003030101060003" pitchFamily="34" charset="0"/>
                    <a:sym typeface="Montserrat"/>
                  </a:rPr>
                  <a:t>per </a:t>
                </a:r>
                <a:r>
                  <a:rPr lang="en-US" sz="1300" dirty="0" err="1">
                    <a:solidFill>
                      <a:schemeClr val="tx1"/>
                    </a:solidFill>
                    <a:latin typeface="Raleway" panose="020B0003030101060003" pitchFamily="34" charset="0"/>
                    <a:sym typeface="Montserrat"/>
                  </a:rPr>
                  <a:t>unire</a:t>
                </a:r>
                <a:r>
                  <a:rPr lang="en-US" sz="1300" dirty="0">
                    <a:solidFill>
                      <a:schemeClr val="tx1"/>
                    </a:solidFill>
                    <a:latin typeface="Raleway" panose="020B0003030101060003" pitchFamily="34" charset="0"/>
                    <a:sym typeface="Montserrat"/>
                  </a:rPr>
                  <a:t> culture </a:t>
                </a:r>
                <a:br>
                  <a:rPr lang="en-US" sz="1300" dirty="0">
                    <a:solidFill>
                      <a:schemeClr val="tx1"/>
                    </a:solidFill>
                    <a:latin typeface="Raleway" panose="020B0003030101060003" pitchFamily="34" charset="0"/>
                    <a:sym typeface="Montserrat"/>
                  </a:rPr>
                </a:br>
                <a:r>
                  <a:rPr lang="en-US" sz="1300" dirty="0" err="1">
                    <a:solidFill>
                      <a:schemeClr val="tx1"/>
                    </a:solidFill>
                    <a:latin typeface="Raleway" panose="020B0003030101060003" pitchFamily="34" charset="0"/>
                    <a:sym typeface="Montserrat"/>
                  </a:rPr>
                  <a:t>aziendali</a:t>
                </a:r>
                <a:r>
                  <a:rPr lang="en-US" sz="1300" dirty="0">
                    <a:solidFill>
                      <a:schemeClr val="tx1"/>
                    </a:solidFill>
                    <a:latin typeface="Raleway" panose="020B0003030101060003" pitchFamily="34" charset="0"/>
                    <a:sym typeface="Montserrat"/>
                  </a:rPr>
                  <a:t> diverse. </a:t>
                </a:r>
                <a:endParaRPr sz="1300" dirty="0">
                  <a:solidFill>
                    <a:schemeClr val="tx1"/>
                  </a:solidFill>
                  <a:latin typeface="Raleway" panose="020B0003030101060003" pitchFamily="34" charset="0"/>
                  <a:sym typeface="Montserrat"/>
                </a:endParaRPr>
              </a:p>
            </p:txBody>
          </p:sp>
          <p:sp>
            <p:nvSpPr>
              <p:cNvPr id="88" name="Google Shape;88;p17"/>
              <p:cNvSpPr txBox="1"/>
              <p:nvPr/>
            </p:nvSpPr>
            <p:spPr>
              <a:xfrm>
                <a:off x="9897915" y="7605464"/>
                <a:ext cx="2343900" cy="24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lang="en-US" dirty="0">
                    <a:solidFill>
                      <a:srgbClr val="F00480"/>
                    </a:solidFill>
                    <a:latin typeface="Raleway Medium" panose="020B0603030101060003" pitchFamily="34" charset="0"/>
                    <a:ea typeface="Montserrat Black"/>
                    <a:cs typeface="Montserrat Black"/>
                    <a:sym typeface="Montserrat Black"/>
                  </a:rPr>
                  <a:t>DIFFONDERE</a:t>
                </a:r>
                <a:endParaRPr i="0" u="none" strike="noStrike" cap="none" dirty="0">
                  <a:solidFill>
                    <a:srgbClr val="F00480"/>
                  </a:solidFill>
                  <a:latin typeface="Raleway Medium" panose="020B0603030101060003" pitchFamily="34" charset="0"/>
                  <a:ea typeface="Montserrat Black"/>
                  <a:cs typeface="Montserrat Black"/>
                  <a:sym typeface="Montserrat Black"/>
                </a:endParaRPr>
              </a:p>
            </p:txBody>
          </p:sp>
        </p:grpSp>
        <p:sp>
          <p:nvSpPr>
            <p:cNvPr id="43" name="TextBox 18"/>
            <p:cNvSpPr txBox="1"/>
            <p:nvPr/>
          </p:nvSpPr>
          <p:spPr>
            <a:xfrm>
              <a:off x="6873000" y="1013580"/>
              <a:ext cx="2734663" cy="5386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>
                <a:buSzPts val="4000"/>
                <a:buNone/>
                <a:defRPr sz="3500" b="1">
                  <a:solidFill>
                    <a:srgbClr val="3F3F3F"/>
                  </a:solidFill>
                  <a:latin typeface="Montserrat Black"/>
                  <a:ea typeface="Montserrat Black"/>
                  <a:cs typeface="Montserrat Black"/>
                </a:defRPr>
              </a:lvl1pPr>
            </a:lstStyle>
            <a:p>
              <a:pPr algn="ctr"/>
              <a:r>
                <a:rPr lang="en-US" sz="4400" dirty="0"/>
                <a:t>04</a:t>
              </a:r>
            </a:p>
          </p:txBody>
        </p:sp>
      </p:grpSp>
      <p:grpSp>
        <p:nvGrpSpPr>
          <p:cNvPr id="4" name="Gruppo 3">
            <a:extLst>
              <a:ext uri="{FF2B5EF4-FFF2-40B4-BE49-F238E27FC236}">
                <a16:creationId xmlns:a16="http://schemas.microsoft.com/office/drawing/2014/main" id="{A6946D7F-DE71-B214-176A-1E001316D6D2}"/>
              </a:ext>
            </a:extLst>
          </p:cNvPr>
          <p:cNvGrpSpPr/>
          <p:nvPr/>
        </p:nvGrpSpPr>
        <p:grpSpPr>
          <a:xfrm>
            <a:off x="9617609" y="365367"/>
            <a:ext cx="2581273" cy="2108636"/>
            <a:chOff x="9610726" y="4005064"/>
            <a:chExt cx="2581273" cy="2108636"/>
          </a:xfrm>
        </p:grpSpPr>
        <p:sp>
          <p:nvSpPr>
            <p:cNvPr id="34" name="TextBox 9"/>
            <p:cNvSpPr txBox="1"/>
            <p:nvPr/>
          </p:nvSpPr>
          <p:spPr>
            <a:xfrm>
              <a:off x="9610726" y="4005064"/>
              <a:ext cx="2581273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3F3F3F"/>
                  </a:solidFill>
                  <a:latin typeface="Montserrat Black"/>
                  <a:ea typeface="Montserrat Black"/>
                  <a:cs typeface="Montserrat Black"/>
                </a:rPr>
                <a:t>02</a:t>
              </a:r>
            </a:p>
          </p:txBody>
        </p:sp>
        <p:grpSp>
          <p:nvGrpSpPr>
            <p:cNvPr id="76" name="Google Shape;76;p17"/>
            <p:cNvGrpSpPr/>
            <p:nvPr/>
          </p:nvGrpSpPr>
          <p:grpSpPr>
            <a:xfrm>
              <a:off x="9729414" y="4649243"/>
              <a:ext cx="2343900" cy="1464457"/>
              <a:chOff x="8400655" y="2062058"/>
              <a:chExt cx="2343900" cy="1464457"/>
            </a:xfrm>
          </p:grpSpPr>
          <p:sp>
            <p:nvSpPr>
              <p:cNvPr id="77" name="Google Shape;77;p17"/>
              <p:cNvSpPr txBox="1"/>
              <p:nvPr/>
            </p:nvSpPr>
            <p:spPr>
              <a:xfrm>
                <a:off x="8536833" y="2341606"/>
                <a:ext cx="2041800" cy="11849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lvl="0" algn="ctr"/>
                <a:r>
                  <a:rPr lang="en-US" sz="1300" dirty="0">
                    <a:solidFill>
                      <a:schemeClr val="tx1"/>
                    </a:solidFill>
                    <a:latin typeface="Raleway" panose="020B0003030101060003" pitchFamily="34" charset="0"/>
                    <a:sym typeface="Montserrat"/>
                  </a:rPr>
                  <a:t>Non ci </a:t>
                </a:r>
                <a:r>
                  <a:rPr lang="en-US" sz="1300" dirty="0" err="1">
                    <a:solidFill>
                      <a:schemeClr val="tx1"/>
                    </a:solidFill>
                    <a:latin typeface="Raleway" panose="020B0003030101060003" pitchFamily="34" charset="0"/>
                    <a:sym typeface="Montserrat"/>
                  </a:rPr>
                  <a:t>accontentiamo</a:t>
                </a:r>
                <a:r>
                  <a:rPr lang="en-US" sz="1300" dirty="0">
                    <a:solidFill>
                      <a:schemeClr val="tx1"/>
                    </a:solidFill>
                    <a:latin typeface="Raleway" panose="020B0003030101060003" pitchFamily="34" charset="0"/>
                    <a:sym typeface="Montserrat"/>
                  </a:rPr>
                  <a:t> </a:t>
                </a:r>
                <a:br>
                  <a:rPr lang="en-US" sz="1300" dirty="0">
                    <a:solidFill>
                      <a:schemeClr val="tx1"/>
                    </a:solidFill>
                    <a:latin typeface="Raleway" panose="020B0003030101060003" pitchFamily="34" charset="0"/>
                    <a:sym typeface="Montserrat"/>
                  </a:rPr>
                </a:br>
                <a:r>
                  <a:rPr lang="en-US" sz="1300" dirty="0">
                    <a:solidFill>
                      <a:schemeClr val="tx1"/>
                    </a:solidFill>
                    <a:latin typeface="Raleway" panose="020B0003030101060003" pitchFamily="34" charset="0"/>
                    <a:sym typeface="Montserrat"/>
                  </a:rPr>
                  <a:t>del </a:t>
                </a:r>
                <a:r>
                  <a:rPr lang="en-US" sz="1300" dirty="0" err="1">
                    <a:solidFill>
                      <a:schemeClr val="tx1"/>
                    </a:solidFill>
                    <a:latin typeface="Raleway" panose="020B0003030101060003" pitchFamily="34" charset="0"/>
                    <a:sym typeface="Montserrat"/>
                  </a:rPr>
                  <a:t>presente</a:t>
                </a:r>
                <a:r>
                  <a:rPr lang="en-US" sz="1300" dirty="0">
                    <a:solidFill>
                      <a:schemeClr val="tx1"/>
                    </a:solidFill>
                    <a:latin typeface="Raleway" panose="020B0003030101060003" pitchFamily="34" charset="0"/>
                    <a:sym typeface="Montserrat"/>
                  </a:rPr>
                  <a:t>: la </a:t>
                </a:r>
                <a:r>
                  <a:rPr lang="en-US" sz="1300" dirty="0" err="1">
                    <a:solidFill>
                      <a:schemeClr val="tx1"/>
                    </a:solidFill>
                    <a:latin typeface="Raleway" panose="020B0003030101060003" pitchFamily="34" charset="0"/>
                    <a:sym typeface="Montserrat"/>
                  </a:rPr>
                  <a:t>passione</a:t>
                </a:r>
                <a:r>
                  <a:rPr lang="en-US" sz="1300" dirty="0">
                    <a:solidFill>
                      <a:schemeClr val="tx1"/>
                    </a:solidFill>
                    <a:latin typeface="Raleway" panose="020B0003030101060003" pitchFamily="34" charset="0"/>
                    <a:sym typeface="Montserrat"/>
                  </a:rPr>
                  <a:t> e la </a:t>
                </a:r>
                <a:r>
                  <a:rPr lang="en-US" sz="1300" dirty="0" err="1">
                    <a:solidFill>
                      <a:schemeClr val="tx1"/>
                    </a:solidFill>
                    <a:latin typeface="Raleway" panose="020B0003030101060003" pitchFamily="34" charset="0"/>
                    <a:sym typeface="Montserrat"/>
                  </a:rPr>
                  <a:t>creatività</a:t>
                </a:r>
                <a:r>
                  <a:rPr lang="en-US" sz="1300" dirty="0">
                    <a:solidFill>
                      <a:schemeClr val="tx1"/>
                    </a:solidFill>
                    <a:latin typeface="Raleway" panose="020B0003030101060003" pitchFamily="34" charset="0"/>
                    <a:sym typeface="Montserrat"/>
                  </a:rPr>
                  <a:t> </a:t>
                </a:r>
                <a:br>
                  <a:rPr lang="en-US" sz="1300" dirty="0">
                    <a:solidFill>
                      <a:schemeClr val="tx1"/>
                    </a:solidFill>
                    <a:latin typeface="Raleway" panose="020B0003030101060003" pitchFamily="34" charset="0"/>
                    <a:sym typeface="Montserrat"/>
                  </a:rPr>
                </a:br>
                <a:r>
                  <a:rPr lang="en-US" sz="1300" dirty="0">
                    <a:solidFill>
                      <a:schemeClr val="tx1"/>
                    </a:solidFill>
                    <a:latin typeface="Raleway" panose="020B0003030101060003" pitchFamily="34" charset="0"/>
                    <a:sym typeface="Montserrat"/>
                  </a:rPr>
                  <a:t>ci </a:t>
                </a:r>
                <a:r>
                  <a:rPr lang="en-US" sz="1300" dirty="0" err="1">
                    <a:solidFill>
                      <a:schemeClr val="tx1"/>
                    </a:solidFill>
                    <a:latin typeface="Raleway" panose="020B0003030101060003" pitchFamily="34" charset="0"/>
                    <a:sym typeface="Montserrat"/>
                  </a:rPr>
                  <a:t>guidano</a:t>
                </a:r>
                <a:r>
                  <a:rPr lang="en-US" sz="1300" dirty="0">
                    <a:solidFill>
                      <a:schemeClr val="tx1"/>
                    </a:solidFill>
                    <a:latin typeface="Raleway" panose="020B0003030101060003" pitchFamily="34" charset="0"/>
                    <a:sym typeface="Montserrat"/>
                  </a:rPr>
                  <a:t> verso </a:t>
                </a:r>
                <a:endParaRPr sz="1300" dirty="0">
                  <a:solidFill>
                    <a:schemeClr val="tx1"/>
                  </a:solidFill>
                  <a:latin typeface="Raleway" panose="020B0003030101060003" pitchFamily="34" charset="0"/>
                  <a:sym typeface="Montserrat"/>
                </a:endParaRPr>
              </a:p>
              <a:p>
                <a:pPr lvl="0" algn="ctr"/>
                <a:r>
                  <a:rPr lang="en-US" sz="1300" dirty="0" err="1">
                    <a:solidFill>
                      <a:schemeClr val="tx1"/>
                    </a:solidFill>
                    <a:latin typeface="Raleway" panose="020B0003030101060003" pitchFamily="34" charset="0"/>
                    <a:sym typeface="Montserrat"/>
                  </a:rPr>
                  <a:t>nuovi</a:t>
                </a:r>
                <a:r>
                  <a:rPr lang="en-US" sz="1300" dirty="0">
                    <a:solidFill>
                      <a:schemeClr val="tx1"/>
                    </a:solidFill>
                    <a:latin typeface="Raleway" panose="020B0003030101060003" pitchFamily="34" charset="0"/>
                    <a:sym typeface="Montserrat"/>
                  </a:rPr>
                  <a:t> </a:t>
                </a:r>
                <a:r>
                  <a:rPr lang="en-US" sz="1300" dirty="0" err="1">
                    <a:solidFill>
                      <a:schemeClr val="tx1"/>
                    </a:solidFill>
                    <a:latin typeface="Raleway" panose="020B0003030101060003" pitchFamily="34" charset="0"/>
                    <a:sym typeface="Montserrat"/>
                  </a:rPr>
                  <a:t>orizzonti</a:t>
                </a:r>
                <a:r>
                  <a:rPr lang="en-US" sz="1300" dirty="0">
                    <a:solidFill>
                      <a:schemeClr val="tx1"/>
                    </a:solidFill>
                    <a:latin typeface="Raleway" panose="020B0003030101060003" pitchFamily="34" charset="0"/>
                    <a:sym typeface="Montserrat"/>
                  </a:rPr>
                  <a:t>.</a:t>
                </a:r>
                <a:endParaRPr sz="1300" dirty="0">
                  <a:solidFill>
                    <a:schemeClr val="tx1"/>
                  </a:solidFill>
                  <a:latin typeface="Raleway" panose="020B0003030101060003" pitchFamily="34" charset="0"/>
                  <a:sym typeface="Montserrat"/>
                </a:endParaRPr>
              </a:p>
            </p:txBody>
          </p:sp>
          <p:sp>
            <p:nvSpPr>
              <p:cNvPr id="80" name="Google Shape;80;p17"/>
              <p:cNvSpPr txBox="1"/>
              <p:nvPr/>
            </p:nvSpPr>
            <p:spPr>
              <a:xfrm>
                <a:off x="8400655" y="2062058"/>
                <a:ext cx="2343900" cy="24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lang="en-US" dirty="0">
                    <a:solidFill>
                      <a:srgbClr val="E9006D"/>
                    </a:solidFill>
                    <a:latin typeface="Raleway Medium" panose="020B0603030101060003" pitchFamily="34" charset="0"/>
                    <a:ea typeface="Montserrat Black"/>
                    <a:cs typeface="Montserrat Black"/>
                    <a:sym typeface="Montserrat Black"/>
                  </a:rPr>
                  <a:t>INNOVARE</a:t>
                </a:r>
                <a:endParaRPr i="0" u="none" strike="noStrike" cap="none" dirty="0">
                  <a:solidFill>
                    <a:srgbClr val="E9006D"/>
                  </a:solidFill>
                  <a:latin typeface="Raleway Medium" panose="020B0603030101060003" pitchFamily="34" charset="0"/>
                  <a:ea typeface="Montserrat Black"/>
                  <a:cs typeface="Montserrat Black"/>
                  <a:sym typeface="Montserrat Black"/>
                </a:endParaRPr>
              </a:p>
            </p:txBody>
          </p:sp>
        </p:grpSp>
      </p:grpSp>
      <p:sp>
        <p:nvSpPr>
          <p:cNvPr id="7" name="Shape 5622">
            <a:extLst>
              <a:ext uri="{FF2B5EF4-FFF2-40B4-BE49-F238E27FC236}">
                <a16:creationId xmlns:a16="http://schemas.microsoft.com/office/drawing/2014/main" id="{0954EE7C-742D-77DB-1835-2830E5999D0F}"/>
              </a:ext>
            </a:extLst>
          </p:cNvPr>
          <p:cNvSpPr/>
          <p:nvPr/>
        </p:nvSpPr>
        <p:spPr>
          <a:xfrm>
            <a:off x="3297753" y="1067941"/>
            <a:ext cx="538842" cy="5388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953"/>
                </a:moveTo>
                <a:cubicBezTo>
                  <a:pt x="18424" y="19376"/>
                  <a:pt x="18424" y="19376"/>
                  <a:pt x="18424" y="19376"/>
                </a:cubicBezTo>
                <a:cubicBezTo>
                  <a:pt x="18424" y="19694"/>
                  <a:pt x="18106" y="19694"/>
                  <a:pt x="18106" y="20012"/>
                </a:cubicBezTo>
                <a:cubicBezTo>
                  <a:pt x="17788" y="20012"/>
                  <a:pt x="17788" y="20012"/>
                  <a:pt x="17788" y="20012"/>
                </a:cubicBezTo>
                <a:cubicBezTo>
                  <a:pt x="17471" y="20012"/>
                  <a:pt x="17471" y="20012"/>
                  <a:pt x="17471" y="20012"/>
                </a:cubicBezTo>
                <a:cubicBezTo>
                  <a:pt x="12071" y="17788"/>
                  <a:pt x="12071" y="17788"/>
                  <a:pt x="12071" y="17788"/>
                </a:cubicBezTo>
                <a:cubicBezTo>
                  <a:pt x="8894" y="21282"/>
                  <a:pt x="8894" y="21282"/>
                  <a:pt x="8894" y="21282"/>
                </a:cubicBezTo>
                <a:cubicBezTo>
                  <a:pt x="8894" y="21282"/>
                  <a:pt x="8576" y="21600"/>
                  <a:pt x="8259" y="21600"/>
                </a:cubicBezTo>
                <a:cubicBezTo>
                  <a:pt x="8259" y="21600"/>
                  <a:pt x="8259" y="21600"/>
                  <a:pt x="8259" y="21600"/>
                </a:cubicBezTo>
                <a:cubicBezTo>
                  <a:pt x="7941" y="21282"/>
                  <a:pt x="7624" y="20965"/>
                  <a:pt x="7624" y="20647"/>
                </a:cubicBezTo>
                <a:cubicBezTo>
                  <a:pt x="7624" y="16518"/>
                  <a:pt x="7624" y="16518"/>
                  <a:pt x="7624" y="16518"/>
                </a:cubicBezTo>
                <a:cubicBezTo>
                  <a:pt x="18106" y="3812"/>
                  <a:pt x="18106" y="3812"/>
                  <a:pt x="18106" y="3812"/>
                </a:cubicBezTo>
                <a:cubicBezTo>
                  <a:pt x="5082" y="14929"/>
                  <a:pt x="5082" y="14929"/>
                  <a:pt x="5082" y="14929"/>
                </a:cubicBezTo>
                <a:cubicBezTo>
                  <a:pt x="318" y="13024"/>
                  <a:pt x="318" y="13024"/>
                  <a:pt x="318" y="13024"/>
                </a:cubicBezTo>
                <a:cubicBezTo>
                  <a:pt x="0" y="12706"/>
                  <a:pt x="0" y="12706"/>
                  <a:pt x="0" y="12388"/>
                </a:cubicBezTo>
                <a:cubicBezTo>
                  <a:pt x="0" y="12071"/>
                  <a:pt x="0" y="11753"/>
                  <a:pt x="318" y="11435"/>
                </a:cubicBezTo>
                <a:cubicBezTo>
                  <a:pt x="20329" y="0"/>
                  <a:pt x="20329" y="0"/>
                  <a:pt x="20329" y="0"/>
                </a:cubicBezTo>
                <a:cubicBezTo>
                  <a:pt x="20647" y="0"/>
                  <a:pt x="20647" y="0"/>
                  <a:pt x="20647" y="0"/>
                </a:cubicBezTo>
                <a:cubicBezTo>
                  <a:pt x="20965" y="0"/>
                  <a:pt x="20965" y="0"/>
                  <a:pt x="21282" y="0"/>
                </a:cubicBezTo>
                <a:cubicBezTo>
                  <a:pt x="21600" y="318"/>
                  <a:pt x="21600" y="635"/>
                  <a:pt x="21600" y="953"/>
                </a:cubicBezTo>
                <a:close/>
              </a:path>
            </a:pathLst>
          </a:custGeom>
          <a:solidFill>
            <a:srgbClr val="F00480"/>
          </a:solidFill>
          <a:ln w="12700" cap="flat">
            <a:noFill/>
            <a:miter lim="400000"/>
          </a:ln>
          <a:effectLst/>
        </p:spPr>
        <p:txBody>
          <a:bodyPr wrap="square" lIns="91438" tIns="91438" rIns="91438" bIns="91438" numCol="1" anchor="t">
            <a:noAutofit/>
          </a:bodyPr>
          <a:lstStyle>
            <a:defPPr>
              <a:defRPr lang="en-US"/>
            </a:defPPr>
            <a:lvl1pPr marL="0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4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91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337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783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229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674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1120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56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4800"/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/>
          <p:nvPr/>
        </p:nvSpPr>
        <p:spPr>
          <a:xfrm>
            <a:off x="684634" y="841064"/>
            <a:ext cx="10530993" cy="5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3500" b="1" dirty="0">
                <a:solidFill>
                  <a:srgbClr val="3F3F3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SOLUZIONI</a:t>
            </a:r>
            <a:endParaRPr sz="3500" b="1" i="0" u="none" strike="noStrike" cap="none" dirty="0">
              <a:solidFill>
                <a:srgbClr val="3F3F3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97" name="Google Shape;97;p18"/>
          <p:cNvSpPr/>
          <p:nvPr/>
        </p:nvSpPr>
        <p:spPr>
          <a:xfrm>
            <a:off x="693737" y="1446505"/>
            <a:ext cx="10802863" cy="5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Sfruttiamo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il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nostro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talento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, la nostra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esperienza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 e le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nostre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capacità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 di Project Management, Instructional Design, Visual Design, </a:t>
            </a:r>
            <a:b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</a:b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Technology e Learnability per dare forma a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progetti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 di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valore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.</a:t>
            </a:r>
            <a:endParaRPr sz="1300" dirty="0">
              <a:solidFill>
                <a:srgbClr val="2B2B2B"/>
              </a:solidFill>
              <a:latin typeface="Raleway" panose="020B0003030101060003" pitchFamily="34" charset="0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dirty="0">
              <a:solidFill>
                <a:srgbClr val="2B2B2B"/>
              </a:solidFill>
              <a:latin typeface="Raleway" panose="020B0003030101060003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99" name="Google Shape;99;p18"/>
          <p:cNvSpPr txBox="1"/>
          <p:nvPr/>
        </p:nvSpPr>
        <p:spPr>
          <a:xfrm>
            <a:off x="971600" y="2668798"/>
            <a:ext cx="2343900" cy="367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800" b="1" dirty="0">
                <a:solidFill>
                  <a:srgbClr val="F00480"/>
                </a:solidFill>
                <a:latin typeface="Raleway" panose="020B0003030101060003" pitchFamily="34" charset="0"/>
                <a:sym typeface="Montserrat Black"/>
              </a:rPr>
              <a:t>LEARNING</a:t>
            </a:r>
            <a:endParaRPr sz="1800" b="1" dirty="0">
              <a:solidFill>
                <a:srgbClr val="F00480"/>
              </a:solidFill>
              <a:latin typeface="Raleway" panose="020B0003030101060003" pitchFamily="34" charset="0"/>
              <a:sym typeface="Montserrat Black"/>
            </a:endParaRPr>
          </a:p>
        </p:txBody>
      </p:sp>
      <p:sp>
        <p:nvSpPr>
          <p:cNvPr id="100" name="Google Shape;100;p18"/>
          <p:cNvSpPr txBox="1"/>
          <p:nvPr/>
        </p:nvSpPr>
        <p:spPr>
          <a:xfrm>
            <a:off x="695400" y="3100846"/>
            <a:ext cx="3045556" cy="1120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Realizziamo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grandi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progetti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sfruttando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 la nostra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capacità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 di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produrre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rapidamente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soluzioni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 di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alta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qualità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. </a:t>
            </a:r>
            <a:endParaRPr sz="1300" dirty="0">
              <a:solidFill>
                <a:srgbClr val="2B2B2B"/>
              </a:solidFill>
              <a:latin typeface="Raleway" panose="020B0003030101060003" pitchFamily="34" charset="0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 dirty="0">
              <a:solidFill>
                <a:srgbClr val="2B2B2B"/>
              </a:solidFill>
              <a:latin typeface="Raleway" panose="020B0003030101060003" pitchFamily="34" charset="0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300" dirty="0">
              <a:solidFill>
                <a:srgbClr val="2B2B2B"/>
              </a:solidFill>
              <a:latin typeface="Raleway" panose="020B0003030101060003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01" name="Google Shape;101;p18"/>
          <p:cNvSpPr txBox="1"/>
          <p:nvPr/>
        </p:nvSpPr>
        <p:spPr>
          <a:xfrm>
            <a:off x="9071078" y="2668798"/>
            <a:ext cx="1920000" cy="367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SzPts val="1000"/>
              <a:buNone/>
              <a:defRPr sz="1800" b="1">
                <a:solidFill>
                  <a:srgbClr val="F00480"/>
                </a:solidFill>
                <a:latin typeface="Raleway" panose="020B0003030101060003" pitchFamily="34" charset="0"/>
              </a:defRPr>
            </a:lvl1pPr>
          </a:lstStyle>
          <a:p>
            <a:r>
              <a:rPr lang="en-US" dirty="0">
                <a:sym typeface="Montserrat Black"/>
              </a:rPr>
              <a:t>VISUAL DESIGN</a:t>
            </a:r>
            <a:endParaRPr dirty="0">
              <a:sym typeface="Montserrat Black"/>
            </a:endParaRPr>
          </a:p>
        </p:txBody>
      </p:sp>
      <p:sp>
        <p:nvSpPr>
          <p:cNvPr id="102" name="Google Shape;102;p18"/>
          <p:cNvSpPr txBox="1"/>
          <p:nvPr/>
        </p:nvSpPr>
        <p:spPr>
          <a:xfrm>
            <a:off x="8579927" y="3100846"/>
            <a:ext cx="3053289" cy="89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Sviluppiamo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 o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rivisitiamo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nei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minimi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dettagli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l’immagine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coordinata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dei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 brand, online e offline.</a:t>
            </a:r>
            <a:endParaRPr sz="1300" i="0" u="none" strike="noStrike" cap="none" dirty="0">
              <a:solidFill>
                <a:srgbClr val="2B2B2B"/>
              </a:solidFill>
              <a:latin typeface="Raleway" panose="020B0003030101060003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03" name="Google Shape;103;p18"/>
          <p:cNvSpPr txBox="1"/>
          <p:nvPr/>
        </p:nvSpPr>
        <p:spPr>
          <a:xfrm>
            <a:off x="4877225" y="4691903"/>
            <a:ext cx="2371200" cy="396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SzPts val="1000"/>
              <a:buNone/>
              <a:defRPr sz="1800" b="1">
                <a:solidFill>
                  <a:srgbClr val="F00480"/>
                </a:solidFill>
                <a:latin typeface="Raleway" panose="020B0003030101060003" pitchFamily="34" charset="0"/>
              </a:defRPr>
            </a:lvl1pPr>
          </a:lstStyle>
          <a:p>
            <a:r>
              <a:rPr lang="en-US" dirty="0">
                <a:sym typeface="Montserrat Black"/>
              </a:rPr>
              <a:t>EDITORIA</a:t>
            </a:r>
            <a:endParaRPr dirty="0">
              <a:sym typeface="Montserrat Black"/>
            </a:endParaRPr>
          </a:p>
        </p:txBody>
      </p:sp>
      <p:sp>
        <p:nvSpPr>
          <p:cNvPr id="104" name="Google Shape;104;p18"/>
          <p:cNvSpPr txBox="1"/>
          <p:nvPr/>
        </p:nvSpPr>
        <p:spPr>
          <a:xfrm>
            <a:off x="4369194" y="5088572"/>
            <a:ext cx="3387262" cy="1292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Clr>
                <a:schemeClr val="dk1"/>
              </a:buClr>
              <a:buSzPts val="1100"/>
              <a:buNone/>
              <a:defRPr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</a:defRPr>
            </a:lvl1pPr>
          </a:lstStyle>
          <a:p>
            <a:r>
              <a:rPr lang="en-US" sz="1300" dirty="0" err="1">
                <a:sym typeface="Montserrat"/>
              </a:rPr>
              <a:t>Impaginiamo</a:t>
            </a:r>
            <a:r>
              <a:rPr lang="en-US" sz="1300" dirty="0">
                <a:sym typeface="Montserrat"/>
              </a:rPr>
              <a:t> e </a:t>
            </a:r>
            <a:r>
              <a:rPr lang="en-US" sz="1300" dirty="0" err="1">
                <a:sym typeface="Montserrat"/>
              </a:rPr>
              <a:t>illustriamo</a:t>
            </a:r>
            <a:r>
              <a:rPr lang="en-US" sz="1300" dirty="0">
                <a:sym typeface="Montserrat"/>
              </a:rPr>
              <a:t> libri e </a:t>
            </a:r>
            <a:r>
              <a:rPr lang="en-US" sz="1300" dirty="0" err="1">
                <a:sym typeface="Montserrat"/>
              </a:rPr>
              <a:t>riviste</a:t>
            </a:r>
            <a:r>
              <a:rPr lang="en-US" sz="1300" dirty="0">
                <a:sym typeface="Montserrat"/>
              </a:rPr>
              <a:t>, </a:t>
            </a:r>
            <a:r>
              <a:rPr lang="en-US" sz="1300" dirty="0" err="1">
                <a:sym typeface="Montserrat"/>
              </a:rPr>
              <a:t>verificando</a:t>
            </a:r>
            <a:r>
              <a:rPr lang="en-US" sz="1300" dirty="0">
                <a:sym typeface="Montserrat"/>
              </a:rPr>
              <a:t> </a:t>
            </a:r>
            <a:r>
              <a:rPr lang="en-US" sz="1300" dirty="0" err="1">
                <a:sym typeface="Montserrat"/>
              </a:rPr>
              <a:t>che</a:t>
            </a:r>
            <a:r>
              <a:rPr lang="en-US" sz="1300" dirty="0">
                <a:sym typeface="Montserrat"/>
              </a:rPr>
              <a:t> il </a:t>
            </a:r>
            <a:r>
              <a:rPr lang="en-US" sz="1300" dirty="0" err="1">
                <a:sym typeface="Montserrat"/>
              </a:rPr>
              <a:t>risultato</a:t>
            </a:r>
            <a:r>
              <a:rPr lang="en-US" sz="1300" dirty="0">
                <a:sym typeface="Montserrat"/>
              </a:rPr>
              <a:t> di </a:t>
            </a:r>
            <a:r>
              <a:rPr lang="en-US" sz="1300" dirty="0" err="1">
                <a:sym typeface="Montserrat"/>
              </a:rPr>
              <a:t>ogni</a:t>
            </a:r>
            <a:r>
              <a:rPr lang="en-US" sz="1300" dirty="0">
                <a:sym typeface="Montserrat"/>
              </a:rPr>
              <a:t> </a:t>
            </a:r>
            <a:r>
              <a:rPr lang="en-US" sz="1300" dirty="0" err="1">
                <a:sym typeface="Montserrat"/>
              </a:rPr>
              <a:t>progetto</a:t>
            </a:r>
            <a:r>
              <a:rPr lang="en-US" sz="1300" dirty="0">
                <a:sym typeface="Montserrat"/>
              </a:rPr>
              <a:t> </a:t>
            </a:r>
            <a:r>
              <a:rPr lang="en-US" sz="1300" dirty="0" err="1">
                <a:sym typeface="Montserrat"/>
              </a:rPr>
              <a:t>sia</a:t>
            </a:r>
            <a:r>
              <a:rPr lang="en-US" sz="1300" dirty="0">
                <a:sym typeface="Montserrat"/>
              </a:rPr>
              <a:t> </a:t>
            </a:r>
            <a:r>
              <a:rPr lang="en-US" sz="1300" dirty="0" err="1">
                <a:sym typeface="Montserrat"/>
              </a:rPr>
              <a:t>capace</a:t>
            </a:r>
            <a:r>
              <a:rPr lang="en-US" sz="1300" dirty="0">
                <a:sym typeface="Montserrat"/>
              </a:rPr>
              <a:t> di </a:t>
            </a:r>
            <a:r>
              <a:rPr lang="en-US" sz="1300" dirty="0" err="1">
                <a:sym typeface="Montserrat"/>
              </a:rPr>
              <a:t>trasmettere</a:t>
            </a:r>
            <a:r>
              <a:rPr lang="en-US" sz="1300" dirty="0">
                <a:sym typeface="Montserrat"/>
              </a:rPr>
              <a:t> le </a:t>
            </a:r>
            <a:r>
              <a:rPr lang="en-US" sz="1300" dirty="0" err="1">
                <a:sym typeface="Montserrat"/>
              </a:rPr>
              <a:t>informazioni</a:t>
            </a:r>
            <a:r>
              <a:rPr lang="en-US" sz="1300" dirty="0">
                <a:sym typeface="Montserrat"/>
              </a:rPr>
              <a:t> </a:t>
            </a:r>
            <a:r>
              <a:rPr lang="en-US" sz="1300" dirty="0" err="1">
                <a:sym typeface="Montserrat"/>
              </a:rPr>
              <a:t>che</a:t>
            </a:r>
            <a:r>
              <a:rPr lang="en-US" sz="1300" dirty="0">
                <a:sym typeface="Montserrat"/>
              </a:rPr>
              <a:t> </a:t>
            </a:r>
            <a:r>
              <a:rPr lang="en-US" sz="1300" dirty="0" err="1">
                <a:sym typeface="Montserrat"/>
              </a:rPr>
              <a:t>servono</a:t>
            </a:r>
            <a:r>
              <a:rPr lang="en-US" sz="1300" dirty="0">
                <a:sym typeface="Montserrat"/>
              </a:rPr>
              <a:t> al </a:t>
            </a:r>
            <a:r>
              <a:rPr lang="en-US" sz="1300" dirty="0" err="1">
                <a:sym typeface="Montserrat"/>
              </a:rPr>
              <a:t>pubblico</a:t>
            </a:r>
            <a:r>
              <a:rPr lang="en-US" sz="1300" dirty="0">
                <a:sym typeface="Montserrat"/>
              </a:rPr>
              <a:t> e </a:t>
            </a:r>
            <a:r>
              <a:rPr lang="en-US" sz="1300" dirty="0" err="1">
                <a:sym typeface="Montserrat"/>
              </a:rPr>
              <a:t>i</a:t>
            </a:r>
            <a:r>
              <a:rPr lang="en-US" sz="1300" dirty="0">
                <a:sym typeface="Montserrat"/>
              </a:rPr>
              <a:t> </a:t>
            </a:r>
            <a:r>
              <a:rPr lang="en-US" sz="1300" dirty="0" err="1">
                <a:sym typeface="Montserrat"/>
              </a:rPr>
              <a:t>valori</a:t>
            </a:r>
            <a:r>
              <a:rPr lang="en-US" sz="1300" dirty="0">
                <a:sym typeface="Montserrat"/>
              </a:rPr>
              <a:t> </a:t>
            </a:r>
            <a:r>
              <a:rPr lang="en-US" sz="1300" dirty="0" err="1">
                <a:sym typeface="Montserrat"/>
              </a:rPr>
              <a:t>dell'attività</a:t>
            </a:r>
            <a:r>
              <a:rPr lang="en-US" sz="1300" dirty="0">
                <a:sym typeface="Montserrat"/>
              </a:rPr>
              <a:t>. </a:t>
            </a:r>
            <a:endParaRPr sz="1300" dirty="0">
              <a:sym typeface="Montserrat"/>
            </a:endParaRPr>
          </a:p>
          <a:p>
            <a:endParaRPr sz="1300" dirty="0">
              <a:sym typeface="Montserrat"/>
            </a:endParaRPr>
          </a:p>
          <a:p>
            <a:endParaRPr sz="1300" dirty="0">
              <a:sym typeface="Montserrat"/>
            </a:endParaRPr>
          </a:p>
        </p:txBody>
      </p:sp>
      <p:sp>
        <p:nvSpPr>
          <p:cNvPr id="106" name="Google Shape;106;p18"/>
          <p:cNvSpPr txBox="1"/>
          <p:nvPr/>
        </p:nvSpPr>
        <p:spPr>
          <a:xfrm>
            <a:off x="413643" y="4691903"/>
            <a:ext cx="3459815" cy="396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SzPts val="1000"/>
              <a:buNone/>
              <a:defRPr sz="1800" b="1">
                <a:solidFill>
                  <a:srgbClr val="F00480"/>
                </a:solidFill>
                <a:latin typeface="Raleway" panose="020B0003030101060003" pitchFamily="34" charset="0"/>
              </a:defRPr>
            </a:lvl1pPr>
          </a:lstStyle>
          <a:p>
            <a:r>
              <a:rPr lang="en-US" dirty="0">
                <a:sym typeface="Montserrat Black"/>
              </a:rPr>
              <a:t>VIDEO E FOTOGRAFIA</a:t>
            </a:r>
            <a:endParaRPr dirty="0">
              <a:sym typeface="Montserrat Black"/>
            </a:endParaRPr>
          </a:p>
        </p:txBody>
      </p:sp>
      <p:sp>
        <p:nvSpPr>
          <p:cNvPr id="107" name="Google Shape;107;p18"/>
          <p:cNvSpPr txBox="1"/>
          <p:nvPr/>
        </p:nvSpPr>
        <p:spPr>
          <a:xfrm>
            <a:off x="474402" y="5088571"/>
            <a:ext cx="3338547" cy="122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1100"/>
              <a:buNone/>
              <a:defRPr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</a:defRPr>
            </a:lvl1pPr>
          </a:lstStyle>
          <a:p>
            <a:r>
              <a:rPr lang="en-US" sz="1300" dirty="0">
                <a:sym typeface="Montserrat"/>
              </a:rPr>
              <a:t>Dalla </a:t>
            </a:r>
            <a:r>
              <a:rPr lang="en-US" sz="1300" dirty="0" err="1">
                <a:sym typeface="Montserrat"/>
              </a:rPr>
              <a:t>creatività</a:t>
            </a:r>
            <a:r>
              <a:rPr lang="en-US" sz="1300" dirty="0">
                <a:sym typeface="Montserrat"/>
              </a:rPr>
              <a:t> </a:t>
            </a:r>
            <a:r>
              <a:rPr lang="en-US" sz="1300" dirty="0" err="1">
                <a:sym typeface="Montserrat"/>
              </a:rPr>
              <a:t>alla</a:t>
            </a:r>
            <a:r>
              <a:rPr lang="en-US" sz="1300" dirty="0">
                <a:sym typeface="Montserrat"/>
              </a:rPr>
              <a:t> </a:t>
            </a:r>
            <a:r>
              <a:rPr lang="en-US" sz="1300" dirty="0" err="1">
                <a:sym typeface="Montserrat"/>
              </a:rPr>
              <a:t>produzione</a:t>
            </a:r>
            <a:r>
              <a:rPr lang="en-US" sz="1300" dirty="0">
                <a:sym typeface="Montserrat"/>
              </a:rPr>
              <a:t>, </a:t>
            </a:r>
          </a:p>
          <a:p>
            <a:r>
              <a:rPr lang="en-US" sz="1300" dirty="0">
                <a:sym typeface="Montserrat"/>
              </a:rPr>
              <a:t>il nostro team di </a:t>
            </a:r>
            <a:r>
              <a:rPr lang="en-US" sz="1300" dirty="0" err="1">
                <a:sym typeface="Montserrat"/>
              </a:rPr>
              <a:t>professionisti</a:t>
            </a:r>
            <a:r>
              <a:rPr lang="en-US" sz="1300" dirty="0">
                <a:sym typeface="Montserrat"/>
              </a:rPr>
              <a:t> </a:t>
            </a:r>
            <a:r>
              <a:rPr lang="en-US" sz="1300" dirty="0" err="1">
                <a:sym typeface="Montserrat"/>
              </a:rPr>
              <a:t>rende</a:t>
            </a:r>
            <a:r>
              <a:rPr lang="en-US" sz="1300" dirty="0">
                <a:sym typeface="Montserrat"/>
              </a:rPr>
              <a:t> </a:t>
            </a:r>
            <a:r>
              <a:rPr lang="en-US" sz="1300" dirty="0" err="1">
                <a:sym typeface="Montserrat"/>
              </a:rPr>
              <a:t>semplici</a:t>
            </a:r>
            <a:r>
              <a:rPr lang="en-US" sz="1300" dirty="0">
                <a:sym typeface="Montserrat"/>
              </a:rPr>
              <a:t> le idee </a:t>
            </a:r>
            <a:r>
              <a:rPr lang="en-US" sz="1300" dirty="0" err="1">
                <a:sym typeface="Montserrat"/>
              </a:rPr>
              <a:t>complesse</a:t>
            </a:r>
            <a:r>
              <a:rPr lang="en-US" sz="1300" dirty="0">
                <a:sym typeface="Montserrat"/>
              </a:rPr>
              <a:t>, </a:t>
            </a:r>
            <a:r>
              <a:rPr lang="en-US" sz="1300" dirty="0" err="1">
                <a:sym typeface="Montserrat"/>
              </a:rPr>
              <a:t>realizzando</a:t>
            </a:r>
            <a:r>
              <a:rPr lang="en-US" sz="1300" dirty="0">
                <a:sym typeface="Montserrat"/>
              </a:rPr>
              <a:t> video e shooting </a:t>
            </a:r>
            <a:r>
              <a:rPr lang="en-US" sz="1300" dirty="0" err="1">
                <a:sym typeface="Montserrat"/>
              </a:rPr>
              <a:t>fotografici</a:t>
            </a:r>
            <a:r>
              <a:rPr lang="en-US" sz="1300" dirty="0">
                <a:sym typeface="Montserrat"/>
              </a:rPr>
              <a:t> in base alle </a:t>
            </a:r>
            <a:r>
              <a:rPr lang="en-US" sz="1300" dirty="0" err="1">
                <a:sym typeface="Montserrat"/>
              </a:rPr>
              <a:t>esigenze</a:t>
            </a:r>
            <a:r>
              <a:rPr lang="en-US" sz="1300" dirty="0">
                <a:sym typeface="Montserrat"/>
              </a:rPr>
              <a:t> del </a:t>
            </a:r>
            <a:r>
              <a:rPr lang="en-US" sz="1300" dirty="0" err="1">
                <a:sym typeface="Montserrat"/>
              </a:rPr>
              <a:t>cliente</a:t>
            </a:r>
            <a:r>
              <a:rPr lang="en-US" sz="1300" dirty="0">
                <a:sym typeface="Montserrat"/>
              </a:rPr>
              <a:t>. </a:t>
            </a:r>
            <a:endParaRPr sz="1300" dirty="0">
              <a:sym typeface="Montserrat"/>
            </a:endParaRPr>
          </a:p>
        </p:txBody>
      </p:sp>
      <p:sp>
        <p:nvSpPr>
          <p:cNvPr id="108" name="Google Shape;108;p18"/>
          <p:cNvSpPr txBox="1"/>
          <p:nvPr/>
        </p:nvSpPr>
        <p:spPr>
          <a:xfrm>
            <a:off x="4836268" y="2668798"/>
            <a:ext cx="2343900" cy="367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SzPts val="1000"/>
              <a:buNone/>
              <a:defRPr sz="1800" b="1">
                <a:solidFill>
                  <a:srgbClr val="F00480"/>
                </a:solidFill>
                <a:latin typeface="Raleway" panose="020B0003030101060003" pitchFamily="34" charset="0"/>
              </a:defRPr>
            </a:lvl1pPr>
          </a:lstStyle>
          <a:p>
            <a:r>
              <a:rPr lang="en-US" dirty="0">
                <a:sym typeface="Montserrat Black"/>
              </a:rPr>
              <a:t>TRADUZIONI</a:t>
            </a:r>
            <a:endParaRPr dirty="0">
              <a:sym typeface="Montserrat Black"/>
            </a:endParaRPr>
          </a:p>
        </p:txBody>
      </p:sp>
      <p:sp>
        <p:nvSpPr>
          <p:cNvPr id="109" name="Google Shape;109;p18"/>
          <p:cNvSpPr txBox="1"/>
          <p:nvPr/>
        </p:nvSpPr>
        <p:spPr>
          <a:xfrm>
            <a:off x="4469161" y="3100850"/>
            <a:ext cx="3279859" cy="89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Le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buone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traduzioni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sono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 quelle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che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 non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si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vedono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: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tradurre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significa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scrivere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 un testo in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un'altra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 lingua come se fosse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stato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scritto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 in </a:t>
            </a:r>
            <a:r>
              <a:rPr lang="en-US" sz="1300" dirty="0" err="1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originale</a:t>
            </a:r>
            <a:r>
              <a:rPr lang="en-US" sz="1300" dirty="0"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.</a:t>
            </a:r>
            <a:endParaRPr sz="1300" dirty="0">
              <a:solidFill>
                <a:srgbClr val="2B2B2B"/>
              </a:solidFill>
              <a:latin typeface="Raleway" panose="020B0003030101060003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10" name="Google Shape;110;p18"/>
          <p:cNvSpPr txBox="1"/>
          <p:nvPr/>
        </p:nvSpPr>
        <p:spPr>
          <a:xfrm>
            <a:off x="8121658" y="4691903"/>
            <a:ext cx="3818841" cy="396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SzPts val="1000"/>
              <a:buNone/>
              <a:defRPr sz="1800" b="1">
                <a:solidFill>
                  <a:srgbClr val="F00480"/>
                </a:solidFill>
                <a:latin typeface="Raleway" panose="020B0003030101060003" pitchFamily="34" charset="0"/>
              </a:defRPr>
            </a:lvl1pPr>
          </a:lstStyle>
          <a:p>
            <a:r>
              <a:rPr lang="en-US" dirty="0">
                <a:sym typeface="Montserrat Black"/>
              </a:rPr>
              <a:t>ANIMAZIONI VIRTUALI IN 3D</a:t>
            </a:r>
            <a:endParaRPr dirty="0">
              <a:sym typeface="Montserrat Black"/>
            </a:endParaRPr>
          </a:p>
        </p:txBody>
      </p:sp>
      <p:sp>
        <p:nvSpPr>
          <p:cNvPr id="111" name="Google Shape;111;p18"/>
          <p:cNvSpPr txBox="1"/>
          <p:nvPr/>
        </p:nvSpPr>
        <p:spPr>
          <a:xfrm>
            <a:off x="8296519" y="5088572"/>
            <a:ext cx="3469118" cy="1292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Clr>
                <a:schemeClr val="dk1"/>
              </a:buClr>
              <a:buSzPts val="1100"/>
              <a:buNone/>
              <a:defRPr>
                <a:solidFill>
                  <a:srgbClr val="2B2B2B"/>
                </a:solidFill>
                <a:latin typeface="Raleway" panose="020B0003030101060003" pitchFamily="34" charset="0"/>
                <a:ea typeface="Montserrat"/>
                <a:cs typeface="Montserrat"/>
              </a:defRPr>
            </a:lvl1pPr>
          </a:lstStyle>
          <a:p>
            <a:r>
              <a:rPr lang="en-US" sz="1300" dirty="0" err="1">
                <a:sym typeface="Montserrat"/>
              </a:rPr>
              <a:t>Animazioni</a:t>
            </a:r>
            <a:r>
              <a:rPr lang="en-US" sz="1300" dirty="0">
                <a:sym typeface="Montserrat"/>
              </a:rPr>
              <a:t> </a:t>
            </a:r>
            <a:r>
              <a:rPr lang="en-US" sz="1300" dirty="0" err="1">
                <a:sym typeface="Montserrat"/>
              </a:rPr>
              <a:t>virtuali</a:t>
            </a:r>
            <a:r>
              <a:rPr lang="en-US" sz="1300" dirty="0">
                <a:sym typeface="Montserrat"/>
              </a:rPr>
              <a:t> in 3D </a:t>
            </a:r>
            <a:r>
              <a:rPr lang="en-US" sz="1300" dirty="0" err="1">
                <a:sym typeface="Montserrat"/>
              </a:rPr>
              <a:t>realistiche</a:t>
            </a:r>
            <a:r>
              <a:rPr lang="en-US" sz="1300" dirty="0">
                <a:sym typeface="Montserrat"/>
              </a:rPr>
              <a:t> ed </a:t>
            </a:r>
            <a:r>
              <a:rPr lang="en-US" sz="1300" dirty="0" err="1">
                <a:sym typeface="Montserrat"/>
              </a:rPr>
              <a:t>emozionali</a:t>
            </a:r>
            <a:r>
              <a:rPr lang="en-US" sz="1300" dirty="0">
                <a:sym typeface="Montserrat"/>
              </a:rPr>
              <a:t>, secondo </a:t>
            </a:r>
            <a:r>
              <a:rPr lang="en-US" sz="1300" dirty="0" err="1">
                <a:sym typeface="Montserrat"/>
              </a:rPr>
              <a:t>caratteristiche</a:t>
            </a:r>
            <a:r>
              <a:rPr lang="en-US" sz="1300" dirty="0">
                <a:sym typeface="Montserrat"/>
              </a:rPr>
              <a:t> </a:t>
            </a:r>
            <a:r>
              <a:rPr lang="en-US" sz="1300" dirty="0" err="1">
                <a:sym typeface="Montserrat"/>
              </a:rPr>
              <a:t>estetiche</a:t>
            </a:r>
            <a:r>
              <a:rPr lang="en-US" sz="1300" dirty="0">
                <a:sym typeface="Montserrat"/>
              </a:rPr>
              <a:t>, </a:t>
            </a:r>
            <a:r>
              <a:rPr lang="en-US" sz="1300" dirty="0" err="1">
                <a:sym typeface="Montserrat"/>
              </a:rPr>
              <a:t>tecniche</a:t>
            </a:r>
            <a:r>
              <a:rPr lang="en-US" sz="1300" dirty="0">
                <a:sym typeface="Montserrat"/>
              </a:rPr>
              <a:t> e </a:t>
            </a:r>
            <a:r>
              <a:rPr lang="en-US" sz="1300" dirty="0" err="1">
                <a:sym typeface="Montserrat"/>
              </a:rPr>
              <a:t>funzionali</a:t>
            </a:r>
            <a:r>
              <a:rPr lang="en-US" sz="1300" dirty="0">
                <a:sym typeface="Montserrat"/>
              </a:rPr>
              <a:t> </a:t>
            </a:r>
            <a:r>
              <a:rPr lang="en-US" sz="1300" dirty="0" err="1">
                <a:sym typeface="Montserrat"/>
              </a:rPr>
              <a:t>atte</a:t>
            </a:r>
            <a:r>
              <a:rPr lang="en-US" sz="1300" dirty="0">
                <a:sym typeface="Montserrat"/>
              </a:rPr>
              <a:t> a </a:t>
            </a:r>
            <a:r>
              <a:rPr lang="en-US" sz="1300" dirty="0" err="1">
                <a:sym typeface="Montserrat"/>
              </a:rPr>
              <a:t>valorizzarne</a:t>
            </a:r>
            <a:r>
              <a:rPr lang="en-US" sz="1300" dirty="0">
                <a:sym typeface="Montserrat"/>
              </a:rPr>
              <a:t> </a:t>
            </a:r>
            <a:r>
              <a:rPr lang="en-US" sz="1300" dirty="0" err="1">
                <a:sym typeface="Montserrat"/>
              </a:rPr>
              <a:t>l’utilizzo</a:t>
            </a:r>
            <a:r>
              <a:rPr lang="en-US" sz="1300" dirty="0">
                <a:sym typeface="Montserrat"/>
              </a:rPr>
              <a:t> e la </a:t>
            </a:r>
            <a:r>
              <a:rPr lang="en-US" sz="1300" dirty="0" err="1">
                <a:sym typeface="Montserrat"/>
              </a:rPr>
              <a:t>vendita</a:t>
            </a:r>
            <a:r>
              <a:rPr lang="en-US" sz="1300" dirty="0">
                <a:sym typeface="Montserrat"/>
              </a:rPr>
              <a:t>.</a:t>
            </a:r>
            <a:endParaRPr sz="1300" dirty="0">
              <a:sym typeface="Montserrat"/>
            </a:endParaRPr>
          </a:p>
        </p:txBody>
      </p:sp>
      <p:sp>
        <p:nvSpPr>
          <p:cNvPr id="2" name="Shape 5743">
            <a:extLst>
              <a:ext uri="{FF2B5EF4-FFF2-40B4-BE49-F238E27FC236}">
                <a16:creationId xmlns:a16="http://schemas.microsoft.com/office/drawing/2014/main" id="{B68C8F99-E738-D33A-4D24-C3B961313C33}"/>
              </a:ext>
            </a:extLst>
          </p:cNvPr>
          <p:cNvSpPr/>
          <p:nvPr/>
        </p:nvSpPr>
        <p:spPr>
          <a:xfrm>
            <a:off x="5704676" y="332656"/>
            <a:ext cx="490909" cy="4909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400" y="15000"/>
                </a:moveTo>
                <a:cubicBezTo>
                  <a:pt x="11400" y="15900"/>
                  <a:pt x="11400" y="15900"/>
                  <a:pt x="11400" y="15900"/>
                </a:cubicBezTo>
                <a:cubicBezTo>
                  <a:pt x="11700" y="19200"/>
                  <a:pt x="9300" y="21600"/>
                  <a:pt x="5700" y="21600"/>
                </a:cubicBezTo>
                <a:cubicBezTo>
                  <a:pt x="1800" y="21600"/>
                  <a:pt x="0" y="18300"/>
                  <a:pt x="0" y="14700"/>
                </a:cubicBezTo>
                <a:cubicBezTo>
                  <a:pt x="300" y="15000"/>
                  <a:pt x="1800" y="16200"/>
                  <a:pt x="2400" y="16200"/>
                </a:cubicBezTo>
                <a:cubicBezTo>
                  <a:pt x="2700" y="16200"/>
                  <a:pt x="3000" y="16200"/>
                  <a:pt x="3000" y="15900"/>
                </a:cubicBezTo>
                <a:cubicBezTo>
                  <a:pt x="4200" y="13200"/>
                  <a:pt x="5700" y="12600"/>
                  <a:pt x="8400" y="12600"/>
                </a:cubicBezTo>
                <a:cubicBezTo>
                  <a:pt x="9000" y="13800"/>
                  <a:pt x="10200" y="14700"/>
                  <a:pt x="11400" y="15000"/>
                </a:cubicBezTo>
                <a:close/>
                <a:moveTo>
                  <a:pt x="21600" y="2100"/>
                </a:moveTo>
                <a:cubicBezTo>
                  <a:pt x="21600" y="2700"/>
                  <a:pt x="21300" y="3300"/>
                  <a:pt x="21000" y="3900"/>
                </a:cubicBezTo>
                <a:cubicBezTo>
                  <a:pt x="20100" y="5700"/>
                  <a:pt x="16800" y="11700"/>
                  <a:pt x="15300" y="12900"/>
                </a:cubicBezTo>
                <a:cubicBezTo>
                  <a:pt x="14700" y="13500"/>
                  <a:pt x="13800" y="14100"/>
                  <a:pt x="12600" y="14100"/>
                </a:cubicBezTo>
                <a:cubicBezTo>
                  <a:pt x="10800" y="14100"/>
                  <a:pt x="9000" y="12300"/>
                  <a:pt x="9000" y="10200"/>
                </a:cubicBezTo>
                <a:cubicBezTo>
                  <a:pt x="9000" y="9300"/>
                  <a:pt x="9300" y="8400"/>
                  <a:pt x="10200" y="7800"/>
                </a:cubicBezTo>
                <a:cubicBezTo>
                  <a:pt x="17700" y="600"/>
                  <a:pt x="17700" y="600"/>
                  <a:pt x="17700" y="600"/>
                </a:cubicBezTo>
                <a:cubicBezTo>
                  <a:pt x="18300" y="300"/>
                  <a:pt x="18900" y="0"/>
                  <a:pt x="19500" y="0"/>
                </a:cubicBezTo>
                <a:cubicBezTo>
                  <a:pt x="20400" y="0"/>
                  <a:pt x="21600" y="900"/>
                  <a:pt x="21600" y="2100"/>
                </a:cubicBezTo>
                <a:close/>
              </a:path>
            </a:pathLst>
          </a:custGeom>
          <a:solidFill>
            <a:srgbClr val="F00480"/>
          </a:solidFill>
          <a:ln w="12700" cap="flat">
            <a:noFill/>
            <a:miter lim="400000"/>
          </a:ln>
          <a:effectLst/>
        </p:spPr>
        <p:txBody>
          <a:bodyPr wrap="square" lIns="91438" tIns="91438" rIns="91438" bIns="91438" numCol="1" anchor="t">
            <a:noAutofit/>
          </a:bodyPr>
          <a:lstStyle>
            <a:defPPr>
              <a:defRPr lang="en-US"/>
            </a:defPPr>
            <a:lvl1pPr marL="0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4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91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337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783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229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674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1120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56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4800"/>
          </a:p>
        </p:txBody>
      </p:sp>
      <p:sp>
        <p:nvSpPr>
          <p:cNvPr id="3" name="Shape 5603">
            <a:extLst>
              <a:ext uri="{FF2B5EF4-FFF2-40B4-BE49-F238E27FC236}">
                <a16:creationId xmlns:a16="http://schemas.microsoft.com/office/drawing/2014/main" id="{FA563E82-C166-2FF1-8F8D-3A0BF1FEB2F4}"/>
              </a:ext>
            </a:extLst>
          </p:cNvPr>
          <p:cNvSpPr/>
          <p:nvPr/>
        </p:nvSpPr>
        <p:spPr>
          <a:xfrm>
            <a:off x="1926310" y="2336997"/>
            <a:ext cx="481228" cy="3225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352" y="5586"/>
                </a:moveTo>
                <a:cubicBezTo>
                  <a:pt x="10924" y="10800"/>
                  <a:pt x="10924" y="10800"/>
                  <a:pt x="10924" y="10800"/>
                </a:cubicBezTo>
                <a:cubicBezTo>
                  <a:pt x="10924" y="10800"/>
                  <a:pt x="10924" y="10800"/>
                  <a:pt x="10676" y="10800"/>
                </a:cubicBezTo>
                <a:cubicBezTo>
                  <a:pt x="10676" y="10800"/>
                  <a:pt x="10676" y="10800"/>
                  <a:pt x="10676" y="10800"/>
                </a:cubicBezTo>
                <a:cubicBezTo>
                  <a:pt x="4469" y="7821"/>
                  <a:pt x="4469" y="7821"/>
                  <a:pt x="4469" y="7821"/>
                </a:cubicBezTo>
                <a:cubicBezTo>
                  <a:pt x="3972" y="8566"/>
                  <a:pt x="3724" y="10055"/>
                  <a:pt x="3476" y="11917"/>
                </a:cubicBezTo>
                <a:cubicBezTo>
                  <a:pt x="3972" y="12290"/>
                  <a:pt x="4221" y="12662"/>
                  <a:pt x="4221" y="13407"/>
                </a:cubicBezTo>
                <a:cubicBezTo>
                  <a:pt x="4221" y="14152"/>
                  <a:pt x="3972" y="14524"/>
                  <a:pt x="3724" y="14897"/>
                </a:cubicBezTo>
                <a:cubicBezTo>
                  <a:pt x="4221" y="20855"/>
                  <a:pt x="4221" y="20855"/>
                  <a:pt x="4221" y="20855"/>
                </a:cubicBezTo>
                <a:cubicBezTo>
                  <a:pt x="4221" y="21228"/>
                  <a:pt x="4221" y="21228"/>
                  <a:pt x="3972" y="21228"/>
                </a:cubicBezTo>
                <a:cubicBezTo>
                  <a:pt x="3972" y="21600"/>
                  <a:pt x="3972" y="21600"/>
                  <a:pt x="3972" y="21600"/>
                </a:cubicBezTo>
                <a:cubicBezTo>
                  <a:pt x="1986" y="21600"/>
                  <a:pt x="1986" y="21600"/>
                  <a:pt x="1986" y="21600"/>
                </a:cubicBezTo>
                <a:cubicBezTo>
                  <a:pt x="1986" y="21600"/>
                  <a:pt x="1986" y="21600"/>
                  <a:pt x="1738" y="21228"/>
                </a:cubicBezTo>
                <a:cubicBezTo>
                  <a:pt x="1738" y="21228"/>
                  <a:pt x="1738" y="21228"/>
                  <a:pt x="1738" y="20855"/>
                </a:cubicBezTo>
                <a:cubicBezTo>
                  <a:pt x="2234" y="14897"/>
                  <a:pt x="2234" y="14897"/>
                  <a:pt x="2234" y="14897"/>
                </a:cubicBezTo>
                <a:cubicBezTo>
                  <a:pt x="1986" y="14524"/>
                  <a:pt x="1738" y="14152"/>
                  <a:pt x="1738" y="13407"/>
                </a:cubicBezTo>
                <a:cubicBezTo>
                  <a:pt x="1738" y="12662"/>
                  <a:pt x="1986" y="12290"/>
                  <a:pt x="2483" y="11917"/>
                </a:cubicBezTo>
                <a:cubicBezTo>
                  <a:pt x="2483" y="10055"/>
                  <a:pt x="2731" y="8566"/>
                  <a:pt x="3228" y="7076"/>
                </a:cubicBezTo>
                <a:cubicBezTo>
                  <a:pt x="248" y="5586"/>
                  <a:pt x="248" y="5586"/>
                  <a:pt x="248" y="5586"/>
                </a:cubicBezTo>
                <a:cubicBezTo>
                  <a:pt x="0" y="5586"/>
                  <a:pt x="0" y="5586"/>
                  <a:pt x="0" y="5214"/>
                </a:cubicBezTo>
                <a:cubicBezTo>
                  <a:pt x="0" y="5214"/>
                  <a:pt x="0" y="4841"/>
                  <a:pt x="248" y="4841"/>
                </a:cubicBezTo>
                <a:cubicBezTo>
                  <a:pt x="10676" y="0"/>
                  <a:pt x="10676" y="0"/>
                  <a:pt x="10676" y="0"/>
                </a:cubicBezTo>
                <a:cubicBezTo>
                  <a:pt x="10676" y="0"/>
                  <a:pt x="10676" y="0"/>
                  <a:pt x="10676" y="0"/>
                </a:cubicBezTo>
                <a:cubicBezTo>
                  <a:pt x="10924" y="0"/>
                  <a:pt x="10924" y="0"/>
                  <a:pt x="10924" y="0"/>
                </a:cubicBezTo>
                <a:cubicBezTo>
                  <a:pt x="21352" y="4841"/>
                  <a:pt x="21352" y="4841"/>
                  <a:pt x="21352" y="4841"/>
                </a:cubicBezTo>
                <a:cubicBezTo>
                  <a:pt x="21600" y="4841"/>
                  <a:pt x="21600" y="5214"/>
                  <a:pt x="21600" y="5214"/>
                </a:cubicBezTo>
                <a:cubicBezTo>
                  <a:pt x="21600" y="5586"/>
                  <a:pt x="21600" y="5586"/>
                  <a:pt x="21352" y="5586"/>
                </a:cubicBezTo>
                <a:close/>
                <a:moveTo>
                  <a:pt x="16883" y="14152"/>
                </a:moveTo>
                <a:cubicBezTo>
                  <a:pt x="16883" y="16386"/>
                  <a:pt x="14152" y="17876"/>
                  <a:pt x="10676" y="17876"/>
                </a:cubicBezTo>
                <a:cubicBezTo>
                  <a:pt x="7448" y="17876"/>
                  <a:pt x="4717" y="16386"/>
                  <a:pt x="4717" y="14152"/>
                </a:cubicBezTo>
                <a:cubicBezTo>
                  <a:pt x="4966" y="9683"/>
                  <a:pt x="4966" y="9683"/>
                  <a:pt x="4966" y="9683"/>
                </a:cubicBezTo>
                <a:cubicBezTo>
                  <a:pt x="10428" y="12290"/>
                  <a:pt x="10428" y="12290"/>
                  <a:pt x="10428" y="12290"/>
                </a:cubicBezTo>
                <a:cubicBezTo>
                  <a:pt x="10428" y="12290"/>
                  <a:pt x="10676" y="12662"/>
                  <a:pt x="10676" y="12662"/>
                </a:cubicBezTo>
                <a:cubicBezTo>
                  <a:pt x="10924" y="12662"/>
                  <a:pt x="11172" y="12290"/>
                  <a:pt x="11172" y="12290"/>
                </a:cubicBezTo>
                <a:cubicBezTo>
                  <a:pt x="16634" y="9683"/>
                  <a:pt x="16634" y="9683"/>
                  <a:pt x="16634" y="9683"/>
                </a:cubicBezTo>
                <a:lnTo>
                  <a:pt x="16883" y="14152"/>
                </a:lnTo>
                <a:close/>
              </a:path>
            </a:pathLst>
          </a:custGeom>
          <a:solidFill>
            <a:srgbClr val="F00480"/>
          </a:solidFill>
          <a:ln w="12700" cap="flat">
            <a:noFill/>
            <a:miter lim="400000"/>
          </a:ln>
          <a:effectLst/>
        </p:spPr>
        <p:txBody>
          <a:bodyPr wrap="square" lIns="91438" tIns="91438" rIns="91438" bIns="91438" numCol="1" anchor="t">
            <a:noAutofit/>
          </a:bodyPr>
          <a:lstStyle>
            <a:defPPr>
              <a:defRPr lang="en-US"/>
            </a:defPPr>
            <a:lvl1pPr marL="0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4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91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337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783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229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674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1120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56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4800">
              <a:solidFill>
                <a:srgbClr val="F00480"/>
              </a:solidFill>
            </a:endParaRPr>
          </a:p>
        </p:txBody>
      </p:sp>
      <p:sp>
        <p:nvSpPr>
          <p:cNvPr id="6" name="Shape 5727">
            <a:extLst>
              <a:ext uri="{FF2B5EF4-FFF2-40B4-BE49-F238E27FC236}">
                <a16:creationId xmlns:a16="http://schemas.microsoft.com/office/drawing/2014/main" id="{A7B70400-5165-85AE-E7E7-EB1C23011552}"/>
              </a:ext>
            </a:extLst>
          </p:cNvPr>
          <p:cNvSpPr/>
          <p:nvPr/>
        </p:nvSpPr>
        <p:spPr>
          <a:xfrm>
            <a:off x="5911703" y="2327197"/>
            <a:ext cx="193030" cy="3043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6821"/>
                </a:moveTo>
                <a:cubicBezTo>
                  <a:pt x="21600" y="7200"/>
                  <a:pt x="21000" y="7579"/>
                  <a:pt x="21000" y="7579"/>
                </a:cubicBezTo>
                <a:cubicBezTo>
                  <a:pt x="16800" y="7579"/>
                  <a:pt x="16800" y="7579"/>
                  <a:pt x="16800" y="7579"/>
                </a:cubicBezTo>
                <a:cubicBezTo>
                  <a:pt x="16200" y="10232"/>
                  <a:pt x="12600" y="12126"/>
                  <a:pt x="7200" y="12505"/>
                </a:cubicBezTo>
                <a:cubicBezTo>
                  <a:pt x="10800" y="15158"/>
                  <a:pt x="14400" y="17811"/>
                  <a:pt x="18000" y="20842"/>
                </a:cubicBezTo>
                <a:cubicBezTo>
                  <a:pt x="18000" y="20842"/>
                  <a:pt x="18000" y="21221"/>
                  <a:pt x="18000" y="21221"/>
                </a:cubicBezTo>
                <a:cubicBezTo>
                  <a:pt x="18000" y="21600"/>
                  <a:pt x="17400" y="21600"/>
                  <a:pt x="17400" y="21600"/>
                </a:cubicBezTo>
                <a:cubicBezTo>
                  <a:pt x="12600" y="21600"/>
                  <a:pt x="12600" y="21600"/>
                  <a:pt x="12600" y="21600"/>
                </a:cubicBezTo>
                <a:cubicBezTo>
                  <a:pt x="12600" y="21600"/>
                  <a:pt x="12000" y="21600"/>
                  <a:pt x="12000" y="21600"/>
                </a:cubicBezTo>
                <a:cubicBezTo>
                  <a:pt x="8400" y="18568"/>
                  <a:pt x="4800" y="15916"/>
                  <a:pt x="0" y="12884"/>
                </a:cubicBezTo>
                <a:cubicBezTo>
                  <a:pt x="0" y="12505"/>
                  <a:pt x="0" y="12505"/>
                  <a:pt x="0" y="12505"/>
                </a:cubicBezTo>
                <a:cubicBezTo>
                  <a:pt x="0" y="10611"/>
                  <a:pt x="0" y="10611"/>
                  <a:pt x="0" y="10611"/>
                </a:cubicBezTo>
                <a:cubicBezTo>
                  <a:pt x="0" y="10232"/>
                  <a:pt x="0" y="9853"/>
                  <a:pt x="600" y="9853"/>
                </a:cubicBezTo>
                <a:cubicBezTo>
                  <a:pt x="3600" y="9853"/>
                  <a:pt x="3600" y="9853"/>
                  <a:pt x="3600" y="9853"/>
                </a:cubicBezTo>
                <a:cubicBezTo>
                  <a:pt x="7800" y="9853"/>
                  <a:pt x="10200" y="9095"/>
                  <a:pt x="10800" y="7579"/>
                </a:cubicBezTo>
                <a:cubicBezTo>
                  <a:pt x="600" y="7579"/>
                  <a:pt x="600" y="7579"/>
                  <a:pt x="600" y="7579"/>
                </a:cubicBezTo>
                <a:cubicBezTo>
                  <a:pt x="0" y="7579"/>
                  <a:pt x="0" y="7200"/>
                  <a:pt x="0" y="6821"/>
                </a:cubicBezTo>
                <a:cubicBezTo>
                  <a:pt x="0" y="5305"/>
                  <a:pt x="0" y="5305"/>
                  <a:pt x="0" y="5305"/>
                </a:cubicBezTo>
                <a:cubicBezTo>
                  <a:pt x="0" y="4926"/>
                  <a:pt x="0" y="4926"/>
                  <a:pt x="600" y="4926"/>
                </a:cubicBezTo>
                <a:cubicBezTo>
                  <a:pt x="10800" y="4926"/>
                  <a:pt x="10800" y="4926"/>
                  <a:pt x="10800" y="4926"/>
                </a:cubicBezTo>
                <a:cubicBezTo>
                  <a:pt x="9600" y="3789"/>
                  <a:pt x="7200" y="3032"/>
                  <a:pt x="4200" y="3032"/>
                </a:cubicBezTo>
                <a:cubicBezTo>
                  <a:pt x="600" y="3032"/>
                  <a:pt x="600" y="3032"/>
                  <a:pt x="600" y="3032"/>
                </a:cubicBezTo>
                <a:cubicBezTo>
                  <a:pt x="0" y="3032"/>
                  <a:pt x="0" y="3032"/>
                  <a:pt x="0" y="2653"/>
                </a:cubicBezTo>
                <a:cubicBezTo>
                  <a:pt x="0" y="758"/>
                  <a:pt x="0" y="758"/>
                  <a:pt x="0" y="758"/>
                </a:cubicBezTo>
                <a:cubicBezTo>
                  <a:pt x="0" y="379"/>
                  <a:pt x="0" y="0"/>
                  <a:pt x="600" y="0"/>
                </a:cubicBezTo>
                <a:cubicBezTo>
                  <a:pt x="20400" y="0"/>
                  <a:pt x="20400" y="0"/>
                  <a:pt x="20400" y="0"/>
                </a:cubicBezTo>
                <a:cubicBezTo>
                  <a:pt x="21000" y="0"/>
                  <a:pt x="21600" y="379"/>
                  <a:pt x="21600" y="758"/>
                </a:cubicBezTo>
                <a:cubicBezTo>
                  <a:pt x="21600" y="2274"/>
                  <a:pt x="21600" y="2274"/>
                  <a:pt x="21600" y="2274"/>
                </a:cubicBezTo>
                <a:cubicBezTo>
                  <a:pt x="21600" y="2653"/>
                  <a:pt x="21000" y="2653"/>
                  <a:pt x="20400" y="2653"/>
                </a:cubicBezTo>
                <a:cubicBezTo>
                  <a:pt x="15000" y="2653"/>
                  <a:pt x="15000" y="2653"/>
                  <a:pt x="15000" y="2653"/>
                </a:cubicBezTo>
                <a:cubicBezTo>
                  <a:pt x="15600" y="3411"/>
                  <a:pt x="16200" y="4168"/>
                  <a:pt x="16800" y="4926"/>
                </a:cubicBezTo>
                <a:cubicBezTo>
                  <a:pt x="21000" y="4926"/>
                  <a:pt x="21000" y="4926"/>
                  <a:pt x="21000" y="4926"/>
                </a:cubicBezTo>
                <a:cubicBezTo>
                  <a:pt x="21000" y="4926"/>
                  <a:pt x="21600" y="4926"/>
                  <a:pt x="21600" y="5305"/>
                </a:cubicBezTo>
                <a:lnTo>
                  <a:pt x="21600" y="6821"/>
                </a:lnTo>
                <a:close/>
              </a:path>
            </a:pathLst>
          </a:custGeom>
          <a:solidFill>
            <a:srgbClr val="F00480"/>
          </a:solidFill>
          <a:ln w="12700" cap="flat">
            <a:noFill/>
            <a:miter lim="400000"/>
          </a:ln>
          <a:effectLst/>
        </p:spPr>
        <p:txBody>
          <a:bodyPr wrap="square" lIns="91438" tIns="91438" rIns="91438" bIns="91438" numCol="1" anchor="t">
            <a:noAutofit/>
          </a:bodyPr>
          <a:lstStyle>
            <a:defPPr>
              <a:defRPr lang="en-US"/>
            </a:defPPr>
            <a:lvl1pPr marL="0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4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91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337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783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229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674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1120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56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4800"/>
          </a:p>
        </p:txBody>
      </p:sp>
      <p:sp>
        <p:nvSpPr>
          <p:cNvPr id="9" name="Shape 5699">
            <a:extLst>
              <a:ext uri="{FF2B5EF4-FFF2-40B4-BE49-F238E27FC236}">
                <a16:creationId xmlns:a16="http://schemas.microsoft.com/office/drawing/2014/main" id="{F921B3B0-FF1D-20F1-37AF-57D4AC2F7C5B}"/>
              </a:ext>
            </a:extLst>
          </p:cNvPr>
          <p:cNvSpPr/>
          <p:nvPr/>
        </p:nvSpPr>
        <p:spPr>
          <a:xfrm>
            <a:off x="5856715" y="4331946"/>
            <a:ext cx="381035" cy="3023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3411"/>
                </a:moveTo>
                <a:cubicBezTo>
                  <a:pt x="21600" y="3789"/>
                  <a:pt x="21600" y="4168"/>
                  <a:pt x="21300" y="4168"/>
                </a:cubicBezTo>
                <a:cubicBezTo>
                  <a:pt x="600" y="4168"/>
                  <a:pt x="600" y="4168"/>
                  <a:pt x="600" y="4168"/>
                </a:cubicBezTo>
                <a:cubicBezTo>
                  <a:pt x="300" y="4168"/>
                  <a:pt x="0" y="3789"/>
                  <a:pt x="0" y="3411"/>
                </a:cubicBezTo>
                <a:cubicBezTo>
                  <a:pt x="0" y="758"/>
                  <a:pt x="0" y="758"/>
                  <a:pt x="0" y="758"/>
                </a:cubicBezTo>
                <a:cubicBezTo>
                  <a:pt x="0" y="379"/>
                  <a:pt x="300" y="0"/>
                  <a:pt x="600" y="0"/>
                </a:cubicBezTo>
                <a:cubicBezTo>
                  <a:pt x="21300" y="0"/>
                  <a:pt x="21300" y="0"/>
                  <a:pt x="21300" y="0"/>
                </a:cubicBezTo>
                <a:cubicBezTo>
                  <a:pt x="21600" y="0"/>
                  <a:pt x="21600" y="379"/>
                  <a:pt x="21600" y="758"/>
                </a:cubicBezTo>
                <a:lnTo>
                  <a:pt x="21600" y="3411"/>
                </a:lnTo>
                <a:close/>
                <a:moveTo>
                  <a:pt x="21600" y="21221"/>
                </a:moveTo>
                <a:cubicBezTo>
                  <a:pt x="21600" y="21221"/>
                  <a:pt x="21600" y="21600"/>
                  <a:pt x="21300" y="21600"/>
                </a:cubicBezTo>
                <a:cubicBezTo>
                  <a:pt x="600" y="21600"/>
                  <a:pt x="600" y="21600"/>
                  <a:pt x="600" y="21600"/>
                </a:cubicBezTo>
                <a:cubicBezTo>
                  <a:pt x="300" y="21600"/>
                  <a:pt x="0" y="21221"/>
                  <a:pt x="0" y="21221"/>
                </a:cubicBezTo>
                <a:cubicBezTo>
                  <a:pt x="0" y="18189"/>
                  <a:pt x="0" y="18189"/>
                  <a:pt x="0" y="18189"/>
                </a:cubicBezTo>
                <a:cubicBezTo>
                  <a:pt x="0" y="17811"/>
                  <a:pt x="300" y="17811"/>
                  <a:pt x="600" y="17811"/>
                </a:cubicBezTo>
                <a:cubicBezTo>
                  <a:pt x="21300" y="17811"/>
                  <a:pt x="21300" y="17811"/>
                  <a:pt x="21300" y="17811"/>
                </a:cubicBezTo>
                <a:cubicBezTo>
                  <a:pt x="21600" y="17811"/>
                  <a:pt x="21600" y="17811"/>
                  <a:pt x="21600" y="18189"/>
                </a:cubicBezTo>
                <a:lnTo>
                  <a:pt x="21600" y="21221"/>
                </a:lnTo>
                <a:close/>
                <a:moveTo>
                  <a:pt x="4800" y="15158"/>
                </a:moveTo>
                <a:cubicBezTo>
                  <a:pt x="4800" y="15537"/>
                  <a:pt x="4500" y="15916"/>
                  <a:pt x="4500" y="15916"/>
                </a:cubicBezTo>
                <a:cubicBezTo>
                  <a:pt x="4200" y="15916"/>
                  <a:pt x="4200" y="15537"/>
                  <a:pt x="4200" y="15537"/>
                </a:cubicBezTo>
                <a:cubicBezTo>
                  <a:pt x="600" y="11368"/>
                  <a:pt x="600" y="11368"/>
                  <a:pt x="600" y="11368"/>
                </a:cubicBezTo>
                <a:cubicBezTo>
                  <a:pt x="600" y="10989"/>
                  <a:pt x="600" y="10989"/>
                  <a:pt x="600" y="10989"/>
                </a:cubicBezTo>
                <a:cubicBezTo>
                  <a:pt x="600" y="10611"/>
                  <a:pt x="600" y="10611"/>
                  <a:pt x="600" y="10611"/>
                </a:cubicBezTo>
                <a:cubicBezTo>
                  <a:pt x="4200" y="6063"/>
                  <a:pt x="4200" y="6063"/>
                  <a:pt x="4200" y="6063"/>
                </a:cubicBezTo>
                <a:cubicBezTo>
                  <a:pt x="4200" y="6063"/>
                  <a:pt x="4200" y="6063"/>
                  <a:pt x="4500" y="6063"/>
                </a:cubicBezTo>
                <a:cubicBezTo>
                  <a:pt x="4500" y="6063"/>
                  <a:pt x="4800" y="6063"/>
                  <a:pt x="4800" y="6442"/>
                </a:cubicBezTo>
                <a:lnTo>
                  <a:pt x="4800" y="15158"/>
                </a:lnTo>
                <a:close/>
                <a:moveTo>
                  <a:pt x="21600" y="9474"/>
                </a:moveTo>
                <a:cubicBezTo>
                  <a:pt x="21600" y="9853"/>
                  <a:pt x="21600" y="9853"/>
                  <a:pt x="21300" y="9853"/>
                </a:cubicBezTo>
                <a:cubicBezTo>
                  <a:pt x="8100" y="9853"/>
                  <a:pt x="8100" y="9853"/>
                  <a:pt x="8100" y="9853"/>
                </a:cubicBezTo>
                <a:cubicBezTo>
                  <a:pt x="8100" y="9853"/>
                  <a:pt x="7800" y="9853"/>
                  <a:pt x="7800" y="9474"/>
                </a:cubicBezTo>
                <a:cubicBezTo>
                  <a:pt x="7800" y="6442"/>
                  <a:pt x="7800" y="6442"/>
                  <a:pt x="7800" y="6442"/>
                </a:cubicBezTo>
                <a:cubicBezTo>
                  <a:pt x="7800" y="6063"/>
                  <a:pt x="8100" y="6063"/>
                  <a:pt x="8100" y="6063"/>
                </a:cubicBezTo>
                <a:cubicBezTo>
                  <a:pt x="21300" y="6063"/>
                  <a:pt x="21300" y="6063"/>
                  <a:pt x="21300" y="6063"/>
                </a:cubicBezTo>
                <a:cubicBezTo>
                  <a:pt x="21600" y="6063"/>
                  <a:pt x="21600" y="6063"/>
                  <a:pt x="21600" y="6442"/>
                </a:cubicBezTo>
                <a:lnTo>
                  <a:pt x="21600" y="9474"/>
                </a:lnTo>
                <a:close/>
                <a:moveTo>
                  <a:pt x="21600" y="15158"/>
                </a:moveTo>
                <a:cubicBezTo>
                  <a:pt x="21600" y="15537"/>
                  <a:pt x="21600" y="15916"/>
                  <a:pt x="21300" y="15916"/>
                </a:cubicBezTo>
                <a:cubicBezTo>
                  <a:pt x="8100" y="15916"/>
                  <a:pt x="8100" y="15916"/>
                  <a:pt x="8100" y="15916"/>
                </a:cubicBezTo>
                <a:cubicBezTo>
                  <a:pt x="8100" y="15916"/>
                  <a:pt x="7800" y="15537"/>
                  <a:pt x="7800" y="15158"/>
                </a:cubicBezTo>
                <a:cubicBezTo>
                  <a:pt x="7800" y="12505"/>
                  <a:pt x="7800" y="12505"/>
                  <a:pt x="7800" y="12505"/>
                </a:cubicBezTo>
                <a:cubicBezTo>
                  <a:pt x="7800" y="12126"/>
                  <a:pt x="8100" y="11747"/>
                  <a:pt x="8100" y="11747"/>
                </a:cubicBezTo>
                <a:cubicBezTo>
                  <a:pt x="21300" y="11747"/>
                  <a:pt x="21300" y="11747"/>
                  <a:pt x="21300" y="11747"/>
                </a:cubicBezTo>
                <a:cubicBezTo>
                  <a:pt x="21600" y="11747"/>
                  <a:pt x="21600" y="12126"/>
                  <a:pt x="21600" y="12505"/>
                </a:cubicBezTo>
                <a:lnTo>
                  <a:pt x="21600" y="15158"/>
                </a:lnTo>
                <a:close/>
              </a:path>
            </a:pathLst>
          </a:custGeom>
          <a:solidFill>
            <a:srgbClr val="F00480"/>
          </a:solidFill>
          <a:ln w="12700" cap="flat">
            <a:noFill/>
            <a:miter lim="400000"/>
          </a:ln>
          <a:effectLst/>
        </p:spPr>
        <p:txBody>
          <a:bodyPr wrap="square" lIns="91438" tIns="91438" rIns="91438" bIns="91438" numCol="1" anchor="t">
            <a:noAutofit/>
          </a:bodyPr>
          <a:lstStyle>
            <a:defPPr>
              <a:defRPr lang="en-US"/>
            </a:defPPr>
            <a:lvl1pPr marL="0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4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91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337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783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229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674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1120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56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4800" u="sng">
              <a:solidFill>
                <a:srgbClr val="F00480"/>
              </a:solidFill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1C63AD59-467C-00CB-7E80-7596239941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5187" y="4162947"/>
            <a:ext cx="537143" cy="540000"/>
          </a:xfrm>
          <a:prstGeom prst="rect">
            <a:avLst/>
          </a:prstGeom>
        </p:spPr>
      </p:pic>
      <p:grpSp>
        <p:nvGrpSpPr>
          <p:cNvPr id="14" name="Gruppo 13">
            <a:extLst>
              <a:ext uri="{FF2B5EF4-FFF2-40B4-BE49-F238E27FC236}">
                <a16:creationId xmlns:a16="http://schemas.microsoft.com/office/drawing/2014/main" id="{11831CA8-CFC0-1ADE-B407-03472A9A6656}"/>
              </a:ext>
            </a:extLst>
          </p:cNvPr>
          <p:cNvGrpSpPr/>
          <p:nvPr/>
        </p:nvGrpSpPr>
        <p:grpSpPr>
          <a:xfrm>
            <a:off x="9871337" y="4231416"/>
            <a:ext cx="473135" cy="407256"/>
            <a:chOff x="9871337" y="4231416"/>
            <a:chExt cx="473135" cy="407256"/>
          </a:xfrm>
        </p:grpSpPr>
        <p:sp>
          <p:nvSpPr>
            <p:cNvPr id="12" name="Shape 5424">
              <a:extLst>
                <a:ext uri="{FF2B5EF4-FFF2-40B4-BE49-F238E27FC236}">
                  <a16:creationId xmlns:a16="http://schemas.microsoft.com/office/drawing/2014/main" id="{8B972936-5987-8827-2FFE-8D97182B5B54}"/>
                </a:ext>
              </a:extLst>
            </p:cNvPr>
            <p:cNvSpPr/>
            <p:nvPr/>
          </p:nvSpPr>
          <p:spPr>
            <a:xfrm>
              <a:off x="9871337" y="4231416"/>
              <a:ext cx="473135" cy="407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6114"/>
                  </a:moveTo>
                  <a:cubicBezTo>
                    <a:pt x="21600" y="17143"/>
                    <a:pt x="20712" y="18171"/>
                    <a:pt x="19825" y="18171"/>
                  </a:cubicBezTo>
                  <a:cubicBezTo>
                    <a:pt x="13611" y="18171"/>
                    <a:pt x="13611" y="18171"/>
                    <a:pt x="13611" y="18171"/>
                  </a:cubicBezTo>
                  <a:cubicBezTo>
                    <a:pt x="13611" y="19200"/>
                    <a:pt x="14203" y="20229"/>
                    <a:pt x="14203" y="20571"/>
                  </a:cubicBezTo>
                  <a:cubicBezTo>
                    <a:pt x="14203" y="21257"/>
                    <a:pt x="13907" y="21600"/>
                    <a:pt x="13611" y="21600"/>
                  </a:cubicBezTo>
                  <a:cubicBezTo>
                    <a:pt x="7693" y="21600"/>
                    <a:pt x="7693" y="21600"/>
                    <a:pt x="7693" y="21600"/>
                  </a:cubicBezTo>
                  <a:cubicBezTo>
                    <a:pt x="7397" y="21600"/>
                    <a:pt x="7101" y="21257"/>
                    <a:pt x="7101" y="20571"/>
                  </a:cubicBezTo>
                  <a:cubicBezTo>
                    <a:pt x="7101" y="20229"/>
                    <a:pt x="7693" y="19200"/>
                    <a:pt x="7693" y="18171"/>
                  </a:cubicBezTo>
                  <a:cubicBezTo>
                    <a:pt x="1775" y="18171"/>
                    <a:pt x="1775" y="18171"/>
                    <a:pt x="1775" y="18171"/>
                  </a:cubicBezTo>
                  <a:cubicBezTo>
                    <a:pt x="592" y="18171"/>
                    <a:pt x="0" y="17143"/>
                    <a:pt x="0" y="16114"/>
                  </a:cubicBezTo>
                  <a:cubicBezTo>
                    <a:pt x="0" y="2057"/>
                    <a:pt x="0" y="2057"/>
                    <a:pt x="0" y="2057"/>
                  </a:cubicBezTo>
                  <a:cubicBezTo>
                    <a:pt x="0" y="686"/>
                    <a:pt x="592" y="0"/>
                    <a:pt x="1775" y="0"/>
                  </a:cubicBezTo>
                  <a:cubicBezTo>
                    <a:pt x="19825" y="0"/>
                    <a:pt x="19825" y="0"/>
                    <a:pt x="19825" y="0"/>
                  </a:cubicBezTo>
                  <a:cubicBezTo>
                    <a:pt x="20712" y="0"/>
                    <a:pt x="21600" y="686"/>
                    <a:pt x="21600" y="2057"/>
                  </a:cubicBezTo>
                  <a:lnTo>
                    <a:pt x="21600" y="16114"/>
                  </a:lnTo>
                  <a:close/>
                  <a:moveTo>
                    <a:pt x="20121" y="2057"/>
                  </a:moveTo>
                  <a:cubicBezTo>
                    <a:pt x="20121" y="1714"/>
                    <a:pt x="19825" y="1714"/>
                    <a:pt x="19825" y="1714"/>
                  </a:cubicBezTo>
                  <a:cubicBezTo>
                    <a:pt x="1775" y="1714"/>
                    <a:pt x="1775" y="1714"/>
                    <a:pt x="1775" y="1714"/>
                  </a:cubicBezTo>
                  <a:cubicBezTo>
                    <a:pt x="1479" y="1714"/>
                    <a:pt x="1479" y="1714"/>
                    <a:pt x="1479" y="2057"/>
                  </a:cubicBezTo>
                  <a:cubicBezTo>
                    <a:pt x="1479" y="12686"/>
                    <a:pt x="1479" y="12686"/>
                    <a:pt x="1479" y="12686"/>
                  </a:cubicBezTo>
                  <a:cubicBezTo>
                    <a:pt x="1479" y="13029"/>
                    <a:pt x="1479" y="13371"/>
                    <a:pt x="1775" y="13371"/>
                  </a:cubicBezTo>
                  <a:cubicBezTo>
                    <a:pt x="19825" y="13371"/>
                    <a:pt x="19825" y="13371"/>
                    <a:pt x="19825" y="13371"/>
                  </a:cubicBezTo>
                  <a:cubicBezTo>
                    <a:pt x="19825" y="13371"/>
                    <a:pt x="20121" y="13029"/>
                    <a:pt x="20121" y="12686"/>
                  </a:cubicBezTo>
                  <a:lnTo>
                    <a:pt x="20121" y="2057"/>
                  </a:lnTo>
                  <a:close/>
                </a:path>
              </a:pathLst>
            </a:custGeom>
            <a:solidFill>
              <a:srgbClr val="F00480"/>
            </a:solidFill>
            <a:ln w="12700" cap="flat">
              <a:noFill/>
              <a:miter lim="400000"/>
            </a:ln>
            <a:effectLst/>
          </p:spPr>
          <p:txBody>
            <a:bodyPr wrap="square" lIns="91438" tIns="91438" rIns="91438" bIns="91438" numCol="1" anchor="t">
              <a:noAutofit/>
            </a:bodyPr>
            <a:lstStyle>
              <a:defPPr>
                <a:defRPr lang="en-US"/>
              </a:defPPr>
              <a:lvl1pPr marL="0" algn="l" defTabSz="1828891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14446" algn="l" defTabSz="1828891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8891" algn="l" defTabSz="1828891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743337" algn="l" defTabSz="1828891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57783" algn="l" defTabSz="1828891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572229" algn="l" defTabSz="1828891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486674" algn="l" defTabSz="1828891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401120" algn="l" defTabSz="1828891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315566" algn="l" defTabSz="1828891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4800"/>
            </a:p>
          </p:txBody>
        </p:sp>
        <p:sp>
          <p:nvSpPr>
            <p:cNvPr id="13" name="Shape 5261">
              <a:extLst>
                <a:ext uri="{FF2B5EF4-FFF2-40B4-BE49-F238E27FC236}">
                  <a16:creationId xmlns:a16="http://schemas.microsoft.com/office/drawing/2014/main" id="{EB954FF6-183B-C77D-C0DF-13E3BA74E8B6}"/>
                </a:ext>
              </a:extLst>
            </p:cNvPr>
            <p:cNvSpPr/>
            <p:nvPr/>
          </p:nvSpPr>
          <p:spPr>
            <a:xfrm>
              <a:off x="10028639" y="4305825"/>
              <a:ext cx="151205" cy="151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4175"/>
                  </a:moveTo>
                  <a:cubicBezTo>
                    <a:pt x="21600" y="14512"/>
                    <a:pt x="21262" y="14850"/>
                    <a:pt x="21262" y="14850"/>
                  </a:cubicBezTo>
                  <a:cubicBezTo>
                    <a:pt x="11137" y="21600"/>
                    <a:pt x="11137" y="21600"/>
                    <a:pt x="11137" y="21600"/>
                  </a:cubicBezTo>
                  <a:cubicBezTo>
                    <a:pt x="11137" y="21600"/>
                    <a:pt x="10800" y="21600"/>
                    <a:pt x="10800" y="21600"/>
                  </a:cubicBezTo>
                  <a:cubicBezTo>
                    <a:pt x="10463" y="21600"/>
                    <a:pt x="10463" y="21600"/>
                    <a:pt x="10125" y="21600"/>
                  </a:cubicBezTo>
                  <a:cubicBezTo>
                    <a:pt x="338" y="14850"/>
                    <a:pt x="338" y="14850"/>
                    <a:pt x="338" y="14850"/>
                  </a:cubicBezTo>
                  <a:cubicBezTo>
                    <a:pt x="0" y="14850"/>
                    <a:pt x="0" y="14512"/>
                    <a:pt x="0" y="14175"/>
                  </a:cubicBezTo>
                  <a:cubicBezTo>
                    <a:pt x="0" y="7763"/>
                    <a:pt x="0" y="7763"/>
                    <a:pt x="0" y="7763"/>
                  </a:cubicBezTo>
                  <a:cubicBezTo>
                    <a:pt x="0" y="7425"/>
                    <a:pt x="0" y="7088"/>
                    <a:pt x="338" y="6750"/>
                  </a:cubicBezTo>
                  <a:cubicBezTo>
                    <a:pt x="10125" y="338"/>
                    <a:pt x="10125" y="338"/>
                    <a:pt x="10125" y="338"/>
                  </a:cubicBezTo>
                  <a:cubicBezTo>
                    <a:pt x="10463" y="338"/>
                    <a:pt x="10463" y="0"/>
                    <a:pt x="10800" y="0"/>
                  </a:cubicBezTo>
                  <a:cubicBezTo>
                    <a:pt x="10800" y="0"/>
                    <a:pt x="11137" y="338"/>
                    <a:pt x="11137" y="338"/>
                  </a:cubicBezTo>
                  <a:cubicBezTo>
                    <a:pt x="21262" y="6750"/>
                    <a:pt x="21262" y="6750"/>
                    <a:pt x="21262" y="6750"/>
                  </a:cubicBezTo>
                  <a:cubicBezTo>
                    <a:pt x="21262" y="7088"/>
                    <a:pt x="21600" y="7425"/>
                    <a:pt x="21600" y="7763"/>
                  </a:cubicBezTo>
                  <a:lnTo>
                    <a:pt x="21600" y="14175"/>
                  </a:lnTo>
                  <a:close/>
                  <a:moveTo>
                    <a:pt x="4050" y="10800"/>
                  </a:moveTo>
                  <a:cubicBezTo>
                    <a:pt x="1688" y="9450"/>
                    <a:pt x="1688" y="9450"/>
                    <a:pt x="1688" y="9450"/>
                  </a:cubicBezTo>
                  <a:cubicBezTo>
                    <a:pt x="1688" y="12487"/>
                    <a:pt x="1688" y="12487"/>
                    <a:pt x="1688" y="12487"/>
                  </a:cubicBezTo>
                  <a:lnTo>
                    <a:pt x="4050" y="10800"/>
                  </a:lnTo>
                  <a:close/>
                  <a:moveTo>
                    <a:pt x="9788" y="7088"/>
                  </a:moveTo>
                  <a:cubicBezTo>
                    <a:pt x="9788" y="2700"/>
                    <a:pt x="9788" y="2700"/>
                    <a:pt x="9788" y="2700"/>
                  </a:cubicBezTo>
                  <a:cubicBezTo>
                    <a:pt x="2363" y="7763"/>
                    <a:pt x="2363" y="7763"/>
                    <a:pt x="2363" y="7763"/>
                  </a:cubicBezTo>
                  <a:cubicBezTo>
                    <a:pt x="5738" y="9788"/>
                    <a:pt x="5738" y="9788"/>
                    <a:pt x="5738" y="9788"/>
                  </a:cubicBezTo>
                  <a:lnTo>
                    <a:pt x="9788" y="7088"/>
                  </a:lnTo>
                  <a:close/>
                  <a:moveTo>
                    <a:pt x="9788" y="18900"/>
                  </a:moveTo>
                  <a:cubicBezTo>
                    <a:pt x="9788" y="14850"/>
                    <a:pt x="9788" y="14850"/>
                    <a:pt x="9788" y="14850"/>
                  </a:cubicBezTo>
                  <a:cubicBezTo>
                    <a:pt x="5738" y="12150"/>
                    <a:pt x="5738" y="12150"/>
                    <a:pt x="5738" y="12150"/>
                  </a:cubicBezTo>
                  <a:cubicBezTo>
                    <a:pt x="2363" y="14175"/>
                    <a:pt x="2363" y="14175"/>
                    <a:pt x="2363" y="14175"/>
                  </a:cubicBezTo>
                  <a:lnTo>
                    <a:pt x="9788" y="18900"/>
                  </a:lnTo>
                  <a:close/>
                  <a:moveTo>
                    <a:pt x="13837" y="10800"/>
                  </a:moveTo>
                  <a:cubicBezTo>
                    <a:pt x="10800" y="8775"/>
                    <a:pt x="10800" y="8775"/>
                    <a:pt x="10800" y="8775"/>
                  </a:cubicBezTo>
                  <a:cubicBezTo>
                    <a:pt x="7425" y="10800"/>
                    <a:pt x="7425" y="10800"/>
                    <a:pt x="7425" y="10800"/>
                  </a:cubicBezTo>
                  <a:cubicBezTo>
                    <a:pt x="10800" y="13162"/>
                    <a:pt x="10800" y="13162"/>
                    <a:pt x="10800" y="13162"/>
                  </a:cubicBezTo>
                  <a:lnTo>
                    <a:pt x="13837" y="10800"/>
                  </a:lnTo>
                  <a:close/>
                  <a:moveTo>
                    <a:pt x="18900" y="7763"/>
                  </a:moveTo>
                  <a:cubicBezTo>
                    <a:pt x="11812" y="2700"/>
                    <a:pt x="11812" y="2700"/>
                    <a:pt x="11812" y="2700"/>
                  </a:cubicBezTo>
                  <a:cubicBezTo>
                    <a:pt x="11812" y="7088"/>
                    <a:pt x="11812" y="7088"/>
                    <a:pt x="11812" y="7088"/>
                  </a:cubicBezTo>
                  <a:cubicBezTo>
                    <a:pt x="15525" y="9788"/>
                    <a:pt x="15525" y="9788"/>
                    <a:pt x="15525" y="9788"/>
                  </a:cubicBezTo>
                  <a:lnTo>
                    <a:pt x="18900" y="7763"/>
                  </a:lnTo>
                  <a:close/>
                  <a:moveTo>
                    <a:pt x="18900" y="14175"/>
                  </a:moveTo>
                  <a:cubicBezTo>
                    <a:pt x="15525" y="12150"/>
                    <a:pt x="15525" y="12150"/>
                    <a:pt x="15525" y="12150"/>
                  </a:cubicBezTo>
                  <a:cubicBezTo>
                    <a:pt x="11812" y="14850"/>
                    <a:pt x="11812" y="14850"/>
                    <a:pt x="11812" y="14850"/>
                  </a:cubicBezTo>
                  <a:cubicBezTo>
                    <a:pt x="11812" y="18900"/>
                    <a:pt x="11812" y="18900"/>
                    <a:pt x="11812" y="18900"/>
                  </a:cubicBezTo>
                  <a:lnTo>
                    <a:pt x="18900" y="14175"/>
                  </a:lnTo>
                  <a:close/>
                  <a:moveTo>
                    <a:pt x="19575" y="12487"/>
                  </a:moveTo>
                  <a:cubicBezTo>
                    <a:pt x="19575" y="9450"/>
                    <a:pt x="19575" y="9450"/>
                    <a:pt x="19575" y="9450"/>
                  </a:cubicBezTo>
                  <a:cubicBezTo>
                    <a:pt x="17212" y="10800"/>
                    <a:pt x="17212" y="10800"/>
                    <a:pt x="17212" y="10800"/>
                  </a:cubicBezTo>
                  <a:lnTo>
                    <a:pt x="19575" y="12487"/>
                  </a:lnTo>
                  <a:close/>
                </a:path>
              </a:pathLst>
            </a:custGeom>
            <a:solidFill>
              <a:srgbClr val="F00480"/>
            </a:solidFill>
            <a:ln w="12700" cap="flat">
              <a:noFill/>
              <a:miter lim="400000"/>
            </a:ln>
            <a:effectLst/>
          </p:spPr>
          <p:txBody>
            <a:bodyPr wrap="square" lIns="91438" tIns="91438" rIns="91438" bIns="91438" numCol="1" anchor="t">
              <a:noAutofit/>
            </a:bodyPr>
            <a:lstStyle>
              <a:defPPr>
                <a:defRPr lang="en-US"/>
              </a:defPPr>
              <a:lvl1pPr marL="0" algn="l" defTabSz="1828891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14446" algn="l" defTabSz="1828891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8891" algn="l" defTabSz="1828891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743337" algn="l" defTabSz="1828891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57783" algn="l" defTabSz="1828891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572229" algn="l" defTabSz="1828891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486674" algn="l" defTabSz="1828891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401120" algn="l" defTabSz="1828891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315566" algn="l" defTabSz="1828891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4800"/>
            </a:p>
          </p:txBody>
        </p:sp>
      </p:grpSp>
      <p:pic>
        <p:nvPicPr>
          <p:cNvPr id="7" name="Elemento grafico 6">
            <a:extLst>
              <a:ext uri="{FF2B5EF4-FFF2-40B4-BE49-F238E27FC236}">
                <a16:creationId xmlns:a16="http://schemas.microsoft.com/office/drawing/2014/main" id="{21548596-9CBB-BC1F-263C-77B7CC73BD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40868" y="2249233"/>
            <a:ext cx="324822" cy="3789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3148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40C4709-43D7-455A-9896-69CF1C0B196F}"/>
              </a:ext>
            </a:extLst>
          </p:cNvPr>
          <p:cNvSpPr txBox="1"/>
          <p:nvPr/>
        </p:nvSpPr>
        <p:spPr>
          <a:xfrm>
            <a:off x="693738" y="2185407"/>
            <a:ext cx="3328464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SzPts val="2800"/>
            </a:pPr>
            <a:r>
              <a:rPr lang="it-IT" sz="1800" b="1" dirty="0" err="1">
                <a:solidFill>
                  <a:srgbClr val="F00480"/>
                </a:solidFill>
                <a:latin typeface="Raleway" panose="020B0003030101060003" pitchFamily="34" charset="0"/>
              </a:rPr>
              <a:t>eLEARNING</a:t>
            </a:r>
            <a:r>
              <a:rPr lang="it-IT" sz="1800" b="1" dirty="0">
                <a:solidFill>
                  <a:srgbClr val="F00480"/>
                </a:solidFill>
                <a:latin typeface="Raleway" panose="020B0003030101060003" pitchFamily="34" charset="0"/>
              </a:rPr>
              <a:t> PERSONALIZZATO</a:t>
            </a:r>
          </a:p>
          <a:p>
            <a:pPr marL="4232">
              <a:spcAft>
                <a:spcPts val="600"/>
              </a:spcAft>
            </a:pPr>
            <a:r>
              <a:rPr lang="it-IT" sz="1300" dirty="0">
                <a:solidFill>
                  <a:srgbClr val="2B2B2B"/>
                </a:solidFill>
                <a:latin typeface="Raleway" panose="020B0003030101060003" pitchFamily="34" charset="0"/>
              </a:rPr>
              <a:t>La conoscenza e la comprensione nell'ambito dell'eLearning sono fondamentali, per questo nei nostri corsi inseriamo interazioni roll-over o </a:t>
            </a:r>
            <a:br>
              <a:rPr lang="it-IT" sz="1300" dirty="0">
                <a:solidFill>
                  <a:srgbClr val="2B2B2B"/>
                </a:solidFill>
                <a:latin typeface="Raleway" panose="020B0003030101060003" pitchFamily="34" charset="0"/>
              </a:rPr>
            </a:br>
            <a:r>
              <a:rPr lang="it-IT" sz="1300" dirty="0">
                <a:solidFill>
                  <a:srgbClr val="2B2B2B"/>
                </a:solidFill>
                <a:latin typeface="Raleway" panose="020B0003030101060003" pitchFamily="34" charset="0"/>
              </a:rPr>
              <a:t>click-to-</a:t>
            </a:r>
            <a:r>
              <a:rPr lang="it-IT" sz="1300" dirty="0" err="1">
                <a:solidFill>
                  <a:srgbClr val="2B2B2B"/>
                </a:solidFill>
                <a:latin typeface="Raleway" panose="020B0003030101060003" pitchFamily="34" charset="0"/>
              </a:rPr>
              <a:t>reveal</a:t>
            </a:r>
            <a:r>
              <a:rPr lang="it-IT" sz="1300" dirty="0">
                <a:solidFill>
                  <a:srgbClr val="2B2B2B"/>
                </a:solidFill>
                <a:latin typeface="Raleway" panose="020B0003030101060003" pitchFamily="34" charset="0"/>
              </a:rPr>
              <a:t> e semplici quiz. </a:t>
            </a:r>
            <a:br>
              <a:rPr lang="it-IT" sz="1300" dirty="0">
                <a:solidFill>
                  <a:srgbClr val="2B2B2B"/>
                </a:solidFill>
                <a:latin typeface="Raleway" panose="020B0003030101060003" pitchFamily="34" charset="0"/>
              </a:rPr>
            </a:br>
            <a:r>
              <a:rPr lang="it-IT" sz="1300" dirty="0">
                <a:solidFill>
                  <a:srgbClr val="2B2B2B"/>
                </a:solidFill>
                <a:latin typeface="Raleway" panose="020B0003030101060003" pitchFamily="34" charset="0"/>
              </a:rPr>
              <a:t>Audio, video scenari e avatar possono essere utilizzati per aumentare </a:t>
            </a:r>
            <a:br>
              <a:rPr lang="it-IT" sz="1300" dirty="0">
                <a:solidFill>
                  <a:srgbClr val="2B2B2B"/>
                </a:solidFill>
                <a:latin typeface="Raleway" panose="020B0003030101060003" pitchFamily="34" charset="0"/>
              </a:rPr>
            </a:br>
            <a:r>
              <a:rPr lang="it-IT" sz="1300" dirty="0">
                <a:solidFill>
                  <a:srgbClr val="2B2B2B"/>
                </a:solidFill>
                <a:latin typeface="Raleway" panose="020B0003030101060003" pitchFamily="34" charset="0"/>
              </a:rPr>
              <a:t>il coinvolgimento.</a:t>
            </a:r>
          </a:p>
        </p:txBody>
      </p:sp>
      <p:sp>
        <p:nvSpPr>
          <p:cNvPr id="13" name="Google Shape;96;p18">
            <a:extLst>
              <a:ext uri="{FF2B5EF4-FFF2-40B4-BE49-F238E27FC236}">
                <a16:creationId xmlns:a16="http://schemas.microsoft.com/office/drawing/2014/main" id="{943E475A-C9BD-4A88-A1BB-11F64EA96FD5}"/>
              </a:ext>
            </a:extLst>
          </p:cNvPr>
          <p:cNvSpPr txBox="1"/>
          <p:nvPr/>
        </p:nvSpPr>
        <p:spPr>
          <a:xfrm>
            <a:off x="700620" y="1166549"/>
            <a:ext cx="3314700" cy="946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3500" b="1" dirty="0">
                <a:solidFill>
                  <a:srgbClr val="3F3F3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SOLUZIONI</a:t>
            </a:r>
          </a:p>
          <a:p>
            <a:pPr lvl="0">
              <a:buSzPts val="2800"/>
            </a:pPr>
            <a:r>
              <a:rPr lang="it-IT" sz="1800" b="1" dirty="0" err="1">
                <a:solidFill>
                  <a:srgbClr val="F00480"/>
                </a:solidFill>
                <a:latin typeface="Raleway" panose="020B0003030101060003" pitchFamily="34" charset="0"/>
              </a:rPr>
              <a:t>eLEARNING</a:t>
            </a:r>
            <a:endParaRPr sz="1800" b="1" dirty="0">
              <a:solidFill>
                <a:srgbClr val="F00480"/>
              </a:solidFill>
              <a:latin typeface="Raleway" panose="020B0003030101060003" pitchFamily="34" charset="0"/>
              <a:sym typeface="Montserrat Black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AE157FA8-7CB8-4912-8940-D45344E5A2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83632" y="806232"/>
            <a:ext cx="9667520" cy="5245535"/>
          </a:xfrm>
          <a:prstGeom prst="rect">
            <a:avLst/>
          </a:prstGeom>
        </p:spPr>
      </p:pic>
      <p:sp>
        <p:nvSpPr>
          <p:cNvPr id="2" name="Shape 5603">
            <a:extLst>
              <a:ext uri="{FF2B5EF4-FFF2-40B4-BE49-F238E27FC236}">
                <a16:creationId xmlns:a16="http://schemas.microsoft.com/office/drawing/2014/main" id="{EB58C215-F436-11A0-42E9-44056631165D}"/>
              </a:ext>
            </a:extLst>
          </p:cNvPr>
          <p:cNvSpPr/>
          <p:nvPr/>
        </p:nvSpPr>
        <p:spPr>
          <a:xfrm>
            <a:off x="700620" y="854768"/>
            <a:ext cx="481228" cy="3225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352" y="5586"/>
                </a:moveTo>
                <a:cubicBezTo>
                  <a:pt x="10924" y="10800"/>
                  <a:pt x="10924" y="10800"/>
                  <a:pt x="10924" y="10800"/>
                </a:cubicBezTo>
                <a:cubicBezTo>
                  <a:pt x="10924" y="10800"/>
                  <a:pt x="10924" y="10800"/>
                  <a:pt x="10676" y="10800"/>
                </a:cubicBezTo>
                <a:cubicBezTo>
                  <a:pt x="10676" y="10800"/>
                  <a:pt x="10676" y="10800"/>
                  <a:pt x="10676" y="10800"/>
                </a:cubicBezTo>
                <a:cubicBezTo>
                  <a:pt x="4469" y="7821"/>
                  <a:pt x="4469" y="7821"/>
                  <a:pt x="4469" y="7821"/>
                </a:cubicBezTo>
                <a:cubicBezTo>
                  <a:pt x="3972" y="8566"/>
                  <a:pt x="3724" y="10055"/>
                  <a:pt x="3476" y="11917"/>
                </a:cubicBezTo>
                <a:cubicBezTo>
                  <a:pt x="3972" y="12290"/>
                  <a:pt x="4221" y="12662"/>
                  <a:pt x="4221" y="13407"/>
                </a:cubicBezTo>
                <a:cubicBezTo>
                  <a:pt x="4221" y="14152"/>
                  <a:pt x="3972" y="14524"/>
                  <a:pt x="3724" y="14897"/>
                </a:cubicBezTo>
                <a:cubicBezTo>
                  <a:pt x="4221" y="20855"/>
                  <a:pt x="4221" y="20855"/>
                  <a:pt x="4221" y="20855"/>
                </a:cubicBezTo>
                <a:cubicBezTo>
                  <a:pt x="4221" y="21228"/>
                  <a:pt x="4221" y="21228"/>
                  <a:pt x="3972" y="21228"/>
                </a:cubicBezTo>
                <a:cubicBezTo>
                  <a:pt x="3972" y="21600"/>
                  <a:pt x="3972" y="21600"/>
                  <a:pt x="3972" y="21600"/>
                </a:cubicBezTo>
                <a:cubicBezTo>
                  <a:pt x="1986" y="21600"/>
                  <a:pt x="1986" y="21600"/>
                  <a:pt x="1986" y="21600"/>
                </a:cubicBezTo>
                <a:cubicBezTo>
                  <a:pt x="1986" y="21600"/>
                  <a:pt x="1986" y="21600"/>
                  <a:pt x="1738" y="21228"/>
                </a:cubicBezTo>
                <a:cubicBezTo>
                  <a:pt x="1738" y="21228"/>
                  <a:pt x="1738" y="21228"/>
                  <a:pt x="1738" y="20855"/>
                </a:cubicBezTo>
                <a:cubicBezTo>
                  <a:pt x="2234" y="14897"/>
                  <a:pt x="2234" y="14897"/>
                  <a:pt x="2234" y="14897"/>
                </a:cubicBezTo>
                <a:cubicBezTo>
                  <a:pt x="1986" y="14524"/>
                  <a:pt x="1738" y="14152"/>
                  <a:pt x="1738" y="13407"/>
                </a:cubicBezTo>
                <a:cubicBezTo>
                  <a:pt x="1738" y="12662"/>
                  <a:pt x="1986" y="12290"/>
                  <a:pt x="2483" y="11917"/>
                </a:cubicBezTo>
                <a:cubicBezTo>
                  <a:pt x="2483" y="10055"/>
                  <a:pt x="2731" y="8566"/>
                  <a:pt x="3228" y="7076"/>
                </a:cubicBezTo>
                <a:cubicBezTo>
                  <a:pt x="248" y="5586"/>
                  <a:pt x="248" y="5586"/>
                  <a:pt x="248" y="5586"/>
                </a:cubicBezTo>
                <a:cubicBezTo>
                  <a:pt x="0" y="5586"/>
                  <a:pt x="0" y="5586"/>
                  <a:pt x="0" y="5214"/>
                </a:cubicBezTo>
                <a:cubicBezTo>
                  <a:pt x="0" y="5214"/>
                  <a:pt x="0" y="4841"/>
                  <a:pt x="248" y="4841"/>
                </a:cubicBezTo>
                <a:cubicBezTo>
                  <a:pt x="10676" y="0"/>
                  <a:pt x="10676" y="0"/>
                  <a:pt x="10676" y="0"/>
                </a:cubicBezTo>
                <a:cubicBezTo>
                  <a:pt x="10676" y="0"/>
                  <a:pt x="10676" y="0"/>
                  <a:pt x="10676" y="0"/>
                </a:cubicBezTo>
                <a:cubicBezTo>
                  <a:pt x="10924" y="0"/>
                  <a:pt x="10924" y="0"/>
                  <a:pt x="10924" y="0"/>
                </a:cubicBezTo>
                <a:cubicBezTo>
                  <a:pt x="21352" y="4841"/>
                  <a:pt x="21352" y="4841"/>
                  <a:pt x="21352" y="4841"/>
                </a:cubicBezTo>
                <a:cubicBezTo>
                  <a:pt x="21600" y="4841"/>
                  <a:pt x="21600" y="5214"/>
                  <a:pt x="21600" y="5214"/>
                </a:cubicBezTo>
                <a:cubicBezTo>
                  <a:pt x="21600" y="5586"/>
                  <a:pt x="21600" y="5586"/>
                  <a:pt x="21352" y="5586"/>
                </a:cubicBezTo>
                <a:close/>
                <a:moveTo>
                  <a:pt x="16883" y="14152"/>
                </a:moveTo>
                <a:cubicBezTo>
                  <a:pt x="16883" y="16386"/>
                  <a:pt x="14152" y="17876"/>
                  <a:pt x="10676" y="17876"/>
                </a:cubicBezTo>
                <a:cubicBezTo>
                  <a:pt x="7448" y="17876"/>
                  <a:pt x="4717" y="16386"/>
                  <a:pt x="4717" y="14152"/>
                </a:cubicBezTo>
                <a:cubicBezTo>
                  <a:pt x="4966" y="9683"/>
                  <a:pt x="4966" y="9683"/>
                  <a:pt x="4966" y="9683"/>
                </a:cubicBezTo>
                <a:cubicBezTo>
                  <a:pt x="10428" y="12290"/>
                  <a:pt x="10428" y="12290"/>
                  <a:pt x="10428" y="12290"/>
                </a:cubicBezTo>
                <a:cubicBezTo>
                  <a:pt x="10428" y="12290"/>
                  <a:pt x="10676" y="12662"/>
                  <a:pt x="10676" y="12662"/>
                </a:cubicBezTo>
                <a:cubicBezTo>
                  <a:pt x="10924" y="12662"/>
                  <a:pt x="11172" y="12290"/>
                  <a:pt x="11172" y="12290"/>
                </a:cubicBezTo>
                <a:cubicBezTo>
                  <a:pt x="16634" y="9683"/>
                  <a:pt x="16634" y="9683"/>
                  <a:pt x="16634" y="9683"/>
                </a:cubicBezTo>
                <a:lnTo>
                  <a:pt x="16883" y="14152"/>
                </a:lnTo>
                <a:close/>
              </a:path>
            </a:pathLst>
          </a:custGeom>
          <a:solidFill>
            <a:srgbClr val="F00480"/>
          </a:solidFill>
          <a:ln w="12700" cap="flat">
            <a:noFill/>
            <a:miter lim="400000"/>
          </a:ln>
          <a:effectLst/>
        </p:spPr>
        <p:txBody>
          <a:bodyPr wrap="square" lIns="91438" tIns="91438" rIns="91438" bIns="91438" numCol="1" anchor="t">
            <a:noAutofit/>
          </a:bodyPr>
          <a:lstStyle>
            <a:defPPr>
              <a:defRPr lang="en-US"/>
            </a:defPPr>
            <a:lvl1pPr marL="0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4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91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337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783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229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674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1120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56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4800">
              <a:solidFill>
                <a:srgbClr val="F00480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7558F88-20EC-68F7-A28D-8E659335417D}"/>
              </a:ext>
            </a:extLst>
          </p:cNvPr>
          <p:cNvSpPr txBox="1"/>
          <p:nvPr/>
        </p:nvSpPr>
        <p:spPr>
          <a:xfrm>
            <a:off x="664799" y="4614049"/>
            <a:ext cx="60976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it-IT" sz="1800" b="1" dirty="0">
                <a:solidFill>
                  <a:srgbClr val="F00480"/>
                </a:solidFill>
                <a:latin typeface="Raleway" panose="020B0003030101060003" pitchFamily="34" charset="0"/>
              </a:rPr>
              <a:t>Curioso di vedere di più?</a:t>
            </a:r>
          </a:p>
          <a:p>
            <a:br>
              <a:rPr lang="it-IT" sz="1300" b="1" dirty="0">
                <a:solidFill>
                  <a:srgbClr val="2B2B2B"/>
                </a:solidFill>
                <a:latin typeface="Raleway" panose="020B0003030101060003" pitchFamily="34" charset="0"/>
              </a:rPr>
            </a:br>
            <a:endParaRPr lang="it-IT" sz="1300" b="1" dirty="0">
              <a:solidFill>
                <a:srgbClr val="2B2B2B"/>
              </a:solidFill>
              <a:latin typeface="Raleway" panose="020B0003030101060003" pitchFamily="34" charset="0"/>
            </a:endParaRPr>
          </a:p>
        </p:txBody>
      </p:sp>
      <p:sp>
        <p:nvSpPr>
          <p:cNvPr id="10" name="CasellaDiTesto 9">
            <a:hlinkClick r:id="rId4"/>
            <a:extLst>
              <a:ext uri="{FF2B5EF4-FFF2-40B4-BE49-F238E27FC236}">
                <a16:creationId xmlns:a16="http://schemas.microsoft.com/office/drawing/2014/main" id="{F904EFC1-C166-32B2-1B1A-B817954DEB55}"/>
              </a:ext>
            </a:extLst>
          </p:cNvPr>
          <p:cNvSpPr txBox="1"/>
          <p:nvPr/>
        </p:nvSpPr>
        <p:spPr>
          <a:xfrm>
            <a:off x="718130" y="5080043"/>
            <a:ext cx="32903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it-IT" i="0" u="none" strike="noStrike" dirty="0">
                <a:solidFill>
                  <a:srgbClr val="F00480"/>
                </a:solidFill>
                <a:effectLst/>
                <a:latin typeface="Montserrat" panose="02000505000000020004" pitchFamily="2" charset="0"/>
              </a:rPr>
              <a:t>Jeep Renegade </a:t>
            </a:r>
            <a:endParaRPr lang="it-IT" sz="1100" dirty="0">
              <a:solidFill>
                <a:srgbClr val="F00480"/>
              </a:solidFill>
              <a:latin typeface="Raleway" panose="020B0003030101060003" pitchFamily="3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4647A93-A0A0-9AA6-959D-30C28CF0A06E}"/>
              </a:ext>
            </a:extLst>
          </p:cNvPr>
          <p:cNvSpPr txBox="1"/>
          <p:nvPr/>
        </p:nvSpPr>
        <p:spPr>
          <a:xfrm>
            <a:off x="720526" y="5320301"/>
            <a:ext cx="32903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it-IT" sz="1000" i="1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anose="02000505000000020004" pitchFamily="2" charset="0"/>
              </a:rPr>
              <a:t>Clicca qui per vedere il corso eLearning</a:t>
            </a:r>
            <a:endParaRPr lang="it-IT" sz="800" i="1" dirty="0">
              <a:solidFill>
                <a:schemeClr val="tx1">
                  <a:lumMod val="50000"/>
                  <a:lumOff val="50000"/>
                </a:schemeClr>
              </a:solidFill>
              <a:latin typeface="Raleway" panose="020B0003030101060003" pitchFamily="34" charset="0"/>
            </a:endParaRPr>
          </a:p>
        </p:txBody>
      </p:sp>
      <p:sp>
        <p:nvSpPr>
          <p:cNvPr id="16" name="CasellaDiTesto 15">
            <a:hlinkClick r:id="rId5"/>
            <a:extLst>
              <a:ext uri="{FF2B5EF4-FFF2-40B4-BE49-F238E27FC236}">
                <a16:creationId xmlns:a16="http://schemas.microsoft.com/office/drawing/2014/main" id="{17C79B70-C200-25A7-8F34-8D600143AF36}"/>
              </a:ext>
            </a:extLst>
          </p:cNvPr>
          <p:cNvSpPr txBox="1"/>
          <p:nvPr/>
        </p:nvSpPr>
        <p:spPr>
          <a:xfrm>
            <a:off x="718130" y="5606817"/>
            <a:ext cx="32903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it-IT" i="0" u="none" strike="noStrike" dirty="0">
                <a:solidFill>
                  <a:srgbClr val="F00480"/>
                </a:solidFill>
                <a:effectLst/>
                <a:latin typeface="Montserrat" panose="02000505000000020004" pitchFamily="2" charset="0"/>
              </a:rPr>
              <a:t>Lancia Concept </a:t>
            </a:r>
            <a:r>
              <a:rPr lang="it-IT" i="0" u="none" strike="noStrike" dirty="0" err="1">
                <a:solidFill>
                  <a:srgbClr val="F00480"/>
                </a:solidFill>
                <a:effectLst/>
                <a:latin typeface="Montserrat" panose="02000505000000020004" pitchFamily="2" charset="0"/>
              </a:rPr>
              <a:t>Pu+Ra</a:t>
            </a:r>
            <a:endParaRPr lang="it-IT" sz="1100" dirty="0">
              <a:solidFill>
                <a:srgbClr val="F00480"/>
              </a:solidFill>
              <a:latin typeface="Raleway" panose="020B0003030101060003" pitchFamily="34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B7AB5E1-5E39-A966-55F7-0FC1F7982C61}"/>
              </a:ext>
            </a:extLst>
          </p:cNvPr>
          <p:cNvSpPr txBox="1"/>
          <p:nvPr/>
        </p:nvSpPr>
        <p:spPr>
          <a:xfrm>
            <a:off x="720526" y="5847075"/>
            <a:ext cx="32903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it-IT" sz="1000" i="1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anose="02000505000000020004" pitchFamily="2" charset="0"/>
              </a:rPr>
              <a:t>Clicca qui per vedere il corso eLearning</a:t>
            </a:r>
            <a:endParaRPr lang="it-IT" sz="800" i="1" dirty="0">
              <a:solidFill>
                <a:schemeClr val="tx1">
                  <a:lumMod val="50000"/>
                  <a:lumOff val="50000"/>
                </a:schemeClr>
              </a:solidFill>
              <a:latin typeface="Raleway" panose="020B00030301010600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4150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40C4709-43D7-455A-9896-69CF1C0B196F}"/>
              </a:ext>
            </a:extLst>
          </p:cNvPr>
          <p:cNvSpPr txBox="1"/>
          <p:nvPr/>
        </p:nvSpPr>
        <p:spPr>
          <a:xfrm>
            <a:off x="6665182" y="3194649"/>
            <a:ext cx="4781550" cy="2200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SzPts val="2800"/>
            </a:pPr>
            <a:r>
              <a:rPr lang="it-IT" sz="1800" b="1" dirty="0">
                <a:solidFill>
                  <a:srgbClr val="F00480"/>
                </a:solidFill>
                <a:latin typeface="Raleway" panose="020B0003030101060003" pitchFamily="34" charset="0"/>
              </a:rPr>
              <a:t>MICROLEARNING</a:t>
            </a:r>
          </a:p>
          <a:p>
            <a:pPr marL="4232">
              <a:spcAft>
                <a:spcPts val="600"/>
              </a:spcAft>
            </a:pPr>
            <a:r>
              <a:rPr lang="it-IT" sz="1300" dirty="0">
                <a:solidFill>
                  <a:srgbClr val="2B2B2B"/>
                </a:solidFill>
                <a:latin typeface="Raleway" panose="020B0003030101060003" pitchFamily="34" charset="0"/>
              </a:rPr>
              <a:t>Siamo in grado di fornire soluzioni brevi costruendo strategie di </a:t>
            </a:r>
            <a:r>
              <a:rPr lang="it-IT" sz="1300" dirty="0" err="1">
                <a:solidFill>
                  <a:srgbClr val="2B2B2B"/>
                </a:solidFill>
                <a:latin typeface="Raleway" panose="020B0003030101060003" pitchFamily="34" charset="0"/>
              </a:rPr>
              <a:t>microlearning</a:t>
            </a:r>
            <a:r>
              <a:rPr lang="it-IT" sz="1300" dirty="0">
                <a:solidFill>
                  <a:srgbClr val="2B2B2B"/>
                </a:solidFill>
                <a:latin typeface="Raleway" panose="020B0003030101060003" pitchFamily="34" charset="0"/>
              </a:rPr>
              <a:t>. </a:t>
            </a:r>
          </a:p>
          <a:p>
            <a:pPr marL="4232">
              <a:spcAft>
                <a:spcPts val="600"/>
              </a:spcAft>
            </a:pPr>
            <a:r>
              <a:rPr lang="it-IT" sz="1300" dirty="0">
                <a:solidFill>
                  <a:srgbClr val="2B2B2B"/>
                </a:solidFill>
                <a:latin typeface="Raleway" panose="020B0003030101060003" pitchFamily="34" charset="0"/>
              </a:rPr>
              <a:t>Corsi o video di piccole dimensioni aiutano a rafforzare la conservazione della conoscenza specialmente quando si tratta di argomenti complessi. </a:t>
            </a:r>
          </a:p>
          <a:p>
            <a:pPr marL="4232">
              <a:spcAft>
                <a:spcPts val="600"/>
              </a:spcAft>
            </a:pPr>
            <a:r>
              <a:rPr lang="it-IT" sz="1300" dirty="0">
                <a:solidFill>
                  <a:srgbClr val="2B2B2B"/>
                </a:solidFill>
                <a:latin typeface="Raleway" panose="020B0003030101060003" pitchFamily="34" charset="0"/>
              </a:rPr>
              <a:t>È possibile sviluppare corsi di </a:t>
            </a:r>
            <a:r>
              <a:rPr lang="it-IT" sz="1300" dirty="0" err="1">
                <a:solidFill>
                  <a:srgbClr val="2B2B2B"/>
                </a:solidFill>
                <a:latin typeface="Raleway" panose="020B0003030101060003" pitchFamily="34" charset="0"/>
              </a:rPr>
              <a:t>Microlearning</a:t>
            </a:r>
            <a:r>
              <a:rPr lang="it-IT" sz="1300" dirty="0">
                <a:solidFill>
                  <a:srgbClr val="2B2B2B"/>
                </a:solidFill>
                <a:latin typeface="Raleway" panose="020B0003030101060003" pitchFamily="34" charset="0"/>
              </a:rPr>
              <a:t> in formati </a:t>
            </a:r>
            <a:br>
              <a:rPr lang="it-IT" sz="1300" dirty="0">
                <a:solidFill>
                  <a:srgbClr val="2B2B2B"/>
                </a:solidFill>
                <a:latin typeface="Raleway" panose="020B0003030101060003" pitchFamily="34" charset="0"/>
              </a:rPr>
            </a:br>
            <a:r>
              <a:rPr lang="it-IT" sz="1300" dirty="0">
                <a:solidFill>
                  <a:srgbClr val="2B2B2B"/>
                </a:solidFill>
                <a:latin typeface="Raleway" panose="020B0003030101060003" pitchFamily="34" charset="0"/>
              </a:rPr>
              <a:t>multi-dispositivo, tra cui app mobile, video, video interattivi, </a:t>
            </a:r>
            <a:br>
              <a:rPr lang="it-IT" sz="1300" dirty="0">
                <a:solidFill>
                  <a:srgbClr val="2B2B2B"/>
                </a:solidFill>
                <a:latin typeface="Raleway" panose="020B0003030101060003" pitchFamily="34" charset="0"/>
              </a:rPr>
            </a:br>
            <a:r>
              <a:rPr lang="it-IT" sz="1300" dirty="0">
                <a:solidFill>
                  <a:srgbClr val="2B2B2B"/>
                </a:solidFill>
                <a:latin typeface="Raleway" panose="020B0003030101060003" pitchFamily="34" charset="0"/>
              </a:rPr>
              <a:t>PDF interattivi, infografica, </a:t>
            </a:r>
            <a:r>
              <a:rPr lang="it-IT" sz="1300" dirty="0" err="1">
                <a:solidFill>
                  <a:srgbClr val="2B2B2B"/>
                </a:solidFill>
                <a:latin typeface="Raleway" panose="020B0003030101060003" pitchFamily="34" charset="0"/>
              </a:rPr>
              <a:t>eBook</a:t>
            </a:r>
            <a:r>
              <a:rPr lang="it-IT" sz="1300" dirty="0">
                <a:solidFill>
                  <a:srgbClr val="2B2B2B"/>
                </a:solidFill>
                <a:latin typeface="Raleway" panose="020B0003030101060003" pitchFamily="34" charset="0"/>
              </a:rPr>
              <a:t>, </a:t>
            </a:r>
            <a:r>
              <a:rPr lang="it-IT" sz="1300" dirty="0" err="1">
                <a:solidFill>
                  <a:srgbClr val="2B2B2B"/>
                </a:solidFill>
                <a:latin typeface="Raleway" panose="020B0003030101060003" pitchFamily="34" charset="0"/>
              </a:rPr>
              <a:t>iPDF</a:t>
            </a:r>
            <a:r>
              <a:rPr lang="it-IT" sz="1300" dirty="0">
                <a:solidFill>
                  <a:srgbClr val="2B2B2B"/>
                </a:solidFill>
                <a:latin typeface="Raleway" panose="020B0003030101060003" pitchFamily="34" charset="0"/>
              </a:rPr>
              <a:t>.</a:t>
            </a:r>
          </a:p>
        </p:txBody>
      </p:sp>
      <p:sp>
        <p:nvSpPr>
          <p:cNvPr id="8" name="Google Shape;96;p18">
            <a:extLst>
              <a:ext uri="{FF2B5EF4-FFF2-40B4-BE49-F238E27FC236}">
                <a16:creationId xmlns:a16="http://schemas.microsoft.com/office/drawing/2014/main" id="{943E475A-C9BD-4A88-A1BB-11F64EA96FD5}"/>
              </a:ext>
            </a:extLst>
          </p:cNvPr>
          <p:cNvSpPr txBox="1"/>
          <p:nvPr/>
        </p:nvSpPr>
        <p:spPr>
          <a:xfrm>
            <a:off x="6665182" y="2193921"/>
            <a:ext cx="3314700" cy="5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3500" b="1" dirty="0">
                <a:solidFill>
                  <a:srgbClr val="3F3F3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SOLUZIONI</a:t>
            </a:r>
          </a:p>
          <a:p>
            <a:pPr lvl="0">
              <a:buSzPts val="2800"/>
            </a:pPr>
            <a:r>
              <a:rPr lang="it-IT" sz="1800" b="1" dirty="0" err="1">
                <a:solidFill>
                  <a:srgbClr val="F00480"/>
                </a:solidFill>
                <a:latin typeface="Raleway" panose="020B0003030101060003" pitchFamily="34" charset="0"/>
              </a:rPr>
              <a:t>eLEARNING</a:t>
            </a:r>
            <a:endParaRPr sz="1800" b="1" dirty="0">
              <a:solidFill>
                <a:srgbClr val="F00480"/>
              </a:solidFill>
              <a:latin typeface="Raleway" panose="020B0003030101060003" pitchFamily="34" charset="0"/>
              <a:sym typeface="Montserrat Black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5732"/>
          <a:stretch/>
        </p:blipFill>
        <p:spPr>
          <a:xfrm>
            <a:off x="839416" y="3429000"/>
            <a:ext cx="5183038" cy="355702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3"/>
          <a:stretch/>
        </p:blipFill>
        <p:spPr>
          <a:xfrm>
            <a:off x="0" y="31651"/>
            <a:ext cx="5933009" cy="3861842"/>
          </a:xfrm>
          <a:prstGeom prst="rect">
            <a:avLst/>
          </a:prstGeom>
        </p:spPr>
      </p:pic>
      <p:sp>
        <p:nvSpPr>
          <p:cNvPr id="2" name="Shape 5603">
            <a:extLst>
              <a:ext uri="{FF2B5EF4-FFF2-40B4-BE49-F238E27FC236}">
                <a16:creationId xmlns:a16="http://schemas.microsoft.com/office/drawing/2014/main" id="{F91BE109-0B2C-A791-62FB-81D36223D175}"/>
              </a:ext>
            </a:extLst>
          </p:cNvPr>
          <p:cNvSpPr/>
          <p:nvPr/>
        </p:nvSpPr>
        <p:spPr>
          <a:xfrm>
            <a:off x="6665182" y="1844824"/>
            <a:ext cx="481228" cy="3225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352" y="5586"/>
                </a:moveTo>
                <a:cubicBezTo>
                  <a:pt x="10924" y="10800"/>
                  <a:pt x="10924" y="10800"/>
                  <a:pt x="10924" y="10800"/>
                </a:cubicBezTo>
                <a:cubicBezTo>
                  <a:pt x="10924" y="10800"/>
                  <a:pt x="10924" y="10800"/>
                  <a:pt x="10676" y="10800"/>
                </a:cubicBezTo>
                <a:cubicBezTo>
                  <a:pt x="10676" y="10800"/>
                  <a:pt x="10676" y="10800"/>
                  <a:pt x="10676" y="10800"/>
                </a:cubicBezTo>
                <a:cubicBezTo>
                  <a:pt x="4469" y="7821"/>
                  <a:pt x="4469" y="7821"/>
                  <a:pt x="4469" y="7821"/>
                </a:cubicBezTo>
                <a:cubicBezTo>
                  <a:pt x="3972" y="8566"/>
                  <a:pt x="3724" y="10055"/>
                  <a:pt x="3476" y="11917"/>
                </a:cubicBezTo>
                <a:cubicBezTo>
                  <a:pt x="3972" y="12290"/>
                  <a:pt x="4221" y="12662"/>
                  <a:pt x="4221" y="13407"/>
                </a:cubicBezTo>
                <a:cubicBezTo>
                  <a:pt x="4221" y="14152"/>
                  <a:pt x="3972" y="14524"/>
                  <a:pt x="3724" y="14897"/>
                </a:cubicBezTo>
                <a:cubicBezTo>
                  <a:pt x="4221" y="20855"/>
                  <a:pt x="4221" y="20855"/>
                  <a:pt x="4221" y="20855"/>
                </a:cubicBezTo>
                <a:cubicBezTo>
                  <a:pt x="4221" y="21228"/>
                  <a:pt x="4221" y="21228"/>
                  <a:pt x="3972" y="21228"/>
                </a:cubicBezTo>
                <a:cubicBezTo>
                  <a:pt x="3972" y="21600"/>
                  <a:pt x="3972" y="21600"/>
                  <a:pt x="3972" y="21600"/>
                </a:cubicBezTo>
                <a:cubicBezTo>
                  <a:pt x="1986" y="21600"/>
                  <a:pt x="1986" y="21600"/>
                  <a:pt x="1986" y="21600"/>
                </a:cubicBezTo>
                <a:cubicBezTo>
                  <a:pt x="1986" y="21600"/>
                  <a:pt x="1986" y="21600"/>
                  <a:pt x="1738" y="21228"/>
                </a:cubicBezTo>
                <a:cubicBezTo>
                  <a:pt x="1738" y="21228"/>
                  <a:pt x="1738" y="21228"/>
                  <a:pt x="1738" y="20855"/>
                </a:cubicBezTo>
                <a:cubicBezTo>
                  <a:pt x="2234" y="14897"/>
                  <a:pt x="2234" y="14897"/>
                  <a:pt x="2234" y="14897"/>
                </a:cubicBezTo>
                <a:cubicBezTo>
                  <a:pt x="1986" y="14524"/>
                  <a:pt x="1738" y="14152"/>
                  <a:pt x="1738" y="13407"/>
                </a:cubicBezTo>
                <a:cubicBezTo>
                  <a:pt x="1738" y="12662"/>
                  <a:pt x="1986" y="12290"/>
                  <a:pt x="2483" y="11917"/>
                </a:cubicBezTo>
                <a:cubicBezTo>
                  <a:pt x="2483" y="10055"/>
                  <a:pt x="2731" y="8566"/>
                  <a:pt x="3228" y="7076"/>
                </a:cubicBezTo>
                <a:cubicBezTo>
                  <a:pt x="248" y="5586"/>
                  <a:pt x="248" y="5586"/>
                  <a:pt x="248" y="5586"/>
                </a:cubicBezTo>
                <a:cubicBezTo>
                  <a:pt x="0" y="5586"/>
                  <a:pt x="0" y="5586"/>
                  <a:pt x="0" y="5214"/>
                </a:cubicBezTo>
                <a:cubicBezTo>
                  <a:pt x="0" y="5214"/>
                  <a:pt x="0" y="4841"/>
                  <a:pt x="248" y="4841"/>
                </a:cubicBezTo>
                <a:cubicBezTo>
                  <a:pt x="10676" y="0"/>
                  <a:pt x="10676" y="0"/>
                  <a:pt x="10676" y="0"/>
                </a:cubicBezTo>
                <a:cubicBezTo>
                  <a:pt x="10676" y="0"/>
                  <a:pt x="10676" y="0"/>
                  <a:pt x="10676" y="0"/>
                </a:cubicBezTo>
                <a:cubicBezTo>
                  <a:pt x="10924" y="0"/>
                  <a:pt x="10924" y="0"/>
                  <a:pt x="10924" y="0"/>
                </a:cubicBezTo>
                <a:cubicBezTo>
                  <a:pt x="21352" y="4841"/>
                  <a:pt x="21352" y="4841"/>
                  <a:pt x="21352" y="4841"/>
                </a:cubicBezTo>
                <a:cubicBezTo>
                  <a:pt x="21600" y="4841"/>
                  <a:pt x="21600" y="5214"/>
                  <a:pt x="21600" y="5214"/>
                </a:cubicBezTo>
                <a:cubicBezTo>
                  <a:pt x="21600" y="5586"/>
                  <a:pt x="21600" y="5586"/>
                  <a:pt x="21352" y="5586"/>
                </a:cubicBezTo>
                <a:close/>
                <a:moveTo>
                  <a:pt x="16883" y="14152"/>
                </a:moveTo>
                <a:cubicBezTo>
                  <a:pt x="16883" y="16386"/>
                  <a:pt x="14152" y="17876"/>
                  <a:pt x="10676" y="17876"/>
                </a:cubicBezTo>
                <a:cubicBezTo>
                  <a:pt x="7448" y="17876"/>
                  <a:pt x="4717" y="16386"/>
                  <a:pt x="4717" y="14152"/>
                </a:cubicBezTo>
                <a:cubicBezTo>
                  <a:pt x="4966" y="9683"/>
                  <a:pt x="4966" y="9683"/>
                  <a:pt x="4966" y="9683"/>
                </a:cubicBezTo>
                <a:cubicBezTo>
                  <a:pt x="10428" y="12290"/>
                  <a:pt x="10428" y="12290"/>
                  <a:pt x="10428" y="12290"/>
                </a:cubicBezTo>
                <a:cubicBezTo>
                  <a:pt x="10428" y="12290"/>
                  <a:pt x="10676" y="12662"/>
                  <a:pt x="10676" y="12662"/>
                </a:cubicBezTo>
                <a:cubicBezTo>
                  <a:pt x="10924" y="12662"/>
                  <a:pt x="11172" y="12290"/>
                  <a:pt x="11172" y="12290"/>
                </a:cubicBezTo>
                <a:cubicBezTo>
                  <a:pt x="16634" y="9683"/>
                  <a:pt x="16634" y="9683"/>
                  <a:pt x="16634" y="9683"/>
                </a:cubicBezTo>
                <a:lnTo>
                  <a:pt x="16883" y="14152"/>
                </a:lnTo>
                <a:close/>
              </a:path>
            </a:pathLst>
          </a:custGeom>
          <a:solidFill>
            <a:srgbClr val="F00480"/>
          </a:solidFill>
          <a:ln w="12700" cap="flat">
            <a:noFill/>
            <a:miter lim="400000"/>
          </a:ln>
          <a:effectLst/>
        </p:spPr>
        <p:txBody>
          <a:bodyPr wrap="square" lIns="91438" tIns="91438" rIns="91438" bIns="91438" numCol="1" anchor="t">
            <a:noAutofit/>
          </a:bodyPr>
          <a:lstStyle>
            <a:defPPr>
              <a:defRPr lang="en-US"/>
            </a:defPPr>
            <a:lvl1pPr marL="0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4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91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337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783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229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674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1120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56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4800">
              <a:solidFill>
                <a:srgbClr val="F0048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92259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40C4709-43D7-455A-9896-69CF1C0B196F}"/>
              </a:ext>
            </a:extLst>
          </p:cNvPr>
          <p:cNvSpPr txBox="1"/>
          <p:nvPr/>
        </p:nvSpPr>
        <p:spPr>
          <a:xfrm>
            <a:off x="693739" y="3422030"/>
            <a:ext cx="33147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SzPts val="2800"/>
            </a:pPr>
            <a:r>
              <a:rPr lang="it-IT" sz="1800" b="1" dirty="0">
                <a:solidFill>
                  <a:srgbClr val="F00480"/>
                </a:solidFill>
                <a:latin typeface="Raleway" panose="020B0003030101060003" pitchFamily="34" charset="0"/>
              </a:rPr>
              <a:t>GAMIFICATION</a:t>
            </a:r>
          </a:p>
          <a:p>
            <a:pPr marL="4232">
              <a:spcAft>
                <a:spcPts val="600"/>
              </a:spcAft>
            </a:pPr>
            <a:r>
              <a:rPr lang="it-IT" sz="1300" dirty="0">
                <a:solidFill>
                  <a:srgbClr val="2B2B2B"/>
                </a:solidFill>
                <a:latin typeface="Raleway" panose="020B0003030101060003" pitchFamily="34" charset="0"/>
              </a:rPr>
              <a:t>Attraverso il gioco e il divertimento, miriamo a generare interesse nell’utente finale coinvolgendolo in prima persona, facilitando il processo di apprendimento e producendo risultati ottimali.</a:t>
            </a:r>
          </a:p>
        </p:txBody>
      </p:sp>
      <p:sp>
        <p:nvSpPr>
          <p:cNvPr id="7" name="Google Shape;96;p18">
            <a:extLst>
              <a:ext uri="{FF2B5EF4-FFF2-40B4-BE49-F238E27FC236}">
                <a16:creationId xmlns:a16="http://schemas.microsoft.com/office/drawing/2014/main" id="{943E475A-C9BD-4A88-A1BB-11F64EA96FD5}"/>
              </a:ext>
            </a:extLst>
          </p:cNvPr>
          <p:cNvSpPr txBox="1"/>
          <p:nvPr/>
        </p:nvSpPr>
        <p:spPr>
          <a:xfrm>
            <a:off x="700620" y="2344374"/>
            <a:ext cx="3314700" cy="5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3500" b="1" dirty="0">
                <a:solidFill>
                  <a:srgbClr val="3F3F3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SOLUZIONI</a:t>
            </a:r>
          </a:p>
          <a:p>
            <a:pPr lvl="0">
              <a:buSzPts val="2800"/>
            </a:pPr>
            <a:r>
              <a:rPr lang="it-IT" sz="1800" b="1" dirty="0" err="1">
                <a:solidFill>
                  <a:srgbClr val="F00480"/>
                </a:solidFill>
                <a:latin typeface="Raleway" panose="020B0003030101060003" pitchFamily="34" charset="0"/>
              </a:rPr>
              <a:t>eLEARNING</a:t>
            </a:r>
            <a:endParaRPr sz="1800" b="1" dirty="0">
              <a:solidFill>
                <a:srgbClr val="F00480"/>
              </a:solidFill>
              <a:latin typeface="Raleway" panose="020B0003030101060003" pitchFamily="34" charset="0"/>
              <a:sym typeface="Montserrat Black"/>
            </a:endParaRPr>
          </a:p>
        </p:txBody>
      </p:sp>
      <p:sp>
        <p:nvSpPr>
          <p:cNvPr id="5" name="Shape 5603">
            <a:extLst>
              <a:ext uri="{FF2B5EF4-FFF2-40B4-BE49-F238E27FC236}">
                <a16:creationId xmlns:a16="http://schemas.microsoft.com/office/drawing/2014/main" id="{64A07FCF-D491-8EB2-BA89-FB92AAD603D1}"/>
              </a:ext>
            </a:extLst>
          </p:cNvPr>
          <p:cNvSpPr/>
          <p:nvPr/>
        </p:nvSpPr>
        <p:spPr>
          <a:xfrm>
            <a:off x="700620" y="2024869"/>
            <a:ext cx="481228" cy="3225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352" y="5586"/>
                </a:moveTo>
                <a:cubicBezTo>
                  <a:pt x="10924" y="10800"/>
                  <a:pt x="10924" y="10800"/>
                  <a:pt x="10924" y="10800"/>
                </a:cubicBezTo>
                <a:cubicBezTo>
                  <a:pt x="10924" y="10800"/>
                  <a:pt x="10924" y="10800"/>
                  <a:pt x="10676" y="10800"/>
                </a:cubicBezTo>
                <a:cubicBezTo>
                  <a:pt x="10676" y="10800"/>
                  <a:pt x="10676" y="10800"/>
                  <a:pt x="10676" y="10800"/>
                </a:cubicBezTo>
                <a:cubicBezTo>
                  <a:pt x="4469" y="7821"/>
                  <a:pt x="4469" y="7821"/>
                  <a:pt x="4469" y="7821"/>
                </a:cubicBezTo>
                <a:cubicBezTo>
                  <a:pt x="3972" y="8566"/>
                  <a:pt x="3724" y="10055"/>
                  <a:pt x="3476" y="11917"/>
                </a:cubicBezTo>
                <a:cubicBezTo>
                  <a:pt x="3972" y="12290"/>
                  <a:pt x="4221" y="12662"/>
                  <a:pt x="4221" y="13407"/>
                </a:cubicBezTo>
                <a:cubicBezTo>
                  <a:pt x="4221" y="14152"/>
                  <a:pt x="3972" y="14524"/>
                  <a:pt x="3724" y="14897"/>
                </a:cubicBezTo>
                <a:cubicBezTo>
                  <a:pt x="4221" y="20855"/>
                  <a:pt x="4221" y="20855"/>
                  <a:pt x="4221" y="20855"/>
                </a:cubicBezTo>
                <a:cubicBezTo>
                  <a:pt x="4221" y="21228"/>
                  <a:pt x="4221" y="21228"/>
                  <a:pt x="3972" y="21228"/>
                </a:cubicBezTo>
                <a:cubicBezTo>
                  <a:pt x="3972" y="21600"/>
                  <a:pt x="3972" y="21600"/>
                  <a:pt x="3972" y="21600"/>
                </a:cubicBezTo>
                <a:cubicBezTo>
                  <a:pt x="1986" y="21600"/>
                  <a:pt x="1986" y="21600"/>
                  <a:pt x="1986" y="21600"/>
                </a:cubicBezTo>
                <a:cubicBezTo>
                  <a:pt x="1986" y="21600"/>
                  <a:pt x="1986" y="21600"/>
                  <a:pt x="1738" y="21228"/>
                </a:cubicBezTo>
                <a:cubicBezTo>
                  <a:pt x="1738" y="21228"/>
                  <a:pt x="1738" y="21228"/>
                  <a:pt x="1738" y="20855"/>
                </a:cubicBezTo>
                <a:cubicBezTo>
                  <a:pt x="2234" y="14897"/>
                  <a:pt x="2234" y="14897"/>
                  <a:pt x="2234" y="14897"/>
                </a:cubicBezTo>
                <a:cubicBezTo>
                  <a:pt x="1986" y="14524"/>
                  <a:pt x="1738" y="14152"/>
                  <a:pt x="1738" y="13407"/>
                </a:cubicBezTo>
                <a:cubicBezTo>
                  <a:pt x="1738" y="12662"/>
                  <a:pt x="1986" y="12290"/>
                  <a:pt x="2483" y="11917"/>
                </a:cubicBezTo>
                <a:cubicBezTo>
                  <a:pt x="2483" y="10055"/>
                  <a:pt x="2731" y="8566"/>
                  <a:pt x="3228" y="7076"/>
                </a:cubicBezTo>
                <a:cubicBezTo>
                  <a:pt x="248" y="5586"/>
                  <a:pt x="248" y="5586"/>
                  <a:pt x="248" y="5586"/>
                </a:cubicBezTo>
                <a:cubicBezTo>
                  <a:pt x="0" y="5586"/>
                  <a:pt x="0" y="5586"/>
                  <a:pt x="0" y="5214"/>
                </a:cubicBezTo>
                <a:cubicBezTo>
                  <a:pt x="0" y="5214"/>
                  <a:pt x="0" y="4841"/>
                  <a:pt x="248" y="4841"/>
                </a:cubicBezTo>
                <a:cubicBezTo>
                  <a:pt x="10676" y="0"/>
                  <a:pt x="10676" y="0"/>
                  <a:pt x="10676" y="0"/>
                </a:cubicBezTo>
                <a:cubicBezTo>
                  <a:pt x="10676" y="0"/>
                  <a:pt x="10676" y="0"/>
                  <a:pt x="10676" y="0"/>
                </a:cubicBezTo>
                <a:cubicBezTo>
                  <a:pt x="10924" y="0"/>
                  <a:pt x="10924" y="0"/>
                  <a:pt x="10924" y="0"/>
                </a:cubicBezTo>
                <a:cubicBezTo>
                  <a:pt x="21352" y="4841"/>
                  <a:pt x="21352" y="4841"/>
                  <a:pt x="21352" y="4841"/>
                </a:cubicBezTo>
                <a:cubicBezTo>
                  <a:pt x="21600" y="4841"/>
                  <a:pt x="21600" y="5214"/>
                  <a:pt x="21600" y="5214"/>
                </a:cubicBezTo>
                <a:cubicBezTo>
                  <a:pt x="21600" y="5586"/>
                  <a:pt x="21600" y="5586"/>
                  <a:pt x="21352" y="5586"/>
                </a:cubicBezTo>
                <a:close/>
                <a:moveTo>
                  <a:pt x="16883" y="14152"/>
                </a:moveTo>
                <a:cubicBezTo>
                  <a:pt x="16883" y="16386"/>
                  <a:pt x="14152" y="17876"/>
                  <a:pt x="10676" y="17876"/>
                </a:cubicBezTo>
                <a:cubicBezTo>
                  <a:pt x="7448" y="17876"/>
                  <a:pt x="4717" y="16386"/>
                  <a:pt x="4717" y="14152"/>
                </a:cubicBezTo>
                <a:cubicBezTo>
                  <a:pt x="4966" y="9683"/>
                  <a:pt x="4966" y="9683"/>
                  <a:pt x="4966" y="9683"/>
                </a:cubicBezTo>
                <a:cubicBezTo>
                  <a:pt x="10428" y="12290"/>
                  <a:pt x="10428" y="12290"/>
                  <a:pt x="10428" y="12290"/>
                </a:cubicBezTo>
                <a:cubicBezTo>
                  <a:pt x="10428" y="12290"/>
                  <a:pt x="10676" y="12662"/>
                  <a:pt x="10676" y="12662"/>
                </a:cubicBezTo>
                <a:cubicBezTo>
                  <a:pt x="10924" y="12662"/>
                  <a:pt x="11172" y="12290"/>
                  <a:pt x="11172" y="12290"/>
                </a:cubicBezTo>
                <a:cubicBezTo>
                  <a:pt x="16634" y="9683"/>
                  <a:pt x="16634" y="9683"/>
                  <a:pt x="16634" y="9683"/>
                </a:cubicBezTo>
                <a:lnTo>
                  <a:pt x="16883" y="14152"/>
                </a:lnTo>
                <a:close/>
              </a:path>
            </a:pathLst>
          </a:custGeom>
          <a:solidFill>
            <a:srgbClr val="F00480"/>
          </a:solidFill>
          <a:ln w="12700" cap="flat">
            <a:noFill/>
            <a:miter lim="400000"/>
          </a:ln>
          <a:effectLst/>
        </p:spPr>
        <p:txBody>
          <a:bodyPr wrap="square" lIns="91438" tIns="91438" rIns="91438" bIns="91438" numCol="1" anchor="t">
            <a:noAutofit/>
          </a:bodyPr>
          <a:lstStyle>
            <a:defPPr>
              <a:defRPr lang="en-US"/>
            </a:defPPr>
            <a:lvl1pPr marL="0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4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91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337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783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229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674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1120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56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4800">
              <a:solidFill>
                <a:srgbClr val="F00480"/>
              </a:solidFill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924901E9-222C-2B50-1D91-27687084CB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713983" y="692696"/>
            <a:ext cx="9407858" cy="51046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5164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40C4709-43D7-455A-9896-69CF1C0B196F}"/>
              </a:ext>
            </a:extLst>
          </p:cNvPr>
          <p:cNvSpPr txBox="1"/>
          <p:nvPr/>
        </p:nvSpPr>
        <p:spPr>
          <a:xfrm>
            <a:off x="692544" y="3283795"/>
            <a:ext cx="4539360" cy="1923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sz="1800" b="1" dirty="0">
                <a:solidFill>
                  <a:srgbClr val="F00480"/>
                </a:solidFill>
                <a:latin typeface="Raleway" panose="020B0003030101060003" pitchFamily="34" charset="0"/>
              </a:rPr>
              <a:t>MOBILE LEARNING</a:t>
            </a:r>
          </a:p>
          <a:p>
            <a:pPr marL="4232">
              <a:spcAft>
                <a:spcPts val="600"/>
              </a:spcAft>
            </a:pPr>
            <a:r>
              <a:rPr lang="it-IT" sz="1300" dirty="0">
                <a:solidFill>
                  <a:srgbClr val="2B2B2B"/>
                </a:solidFill>
                <a:latin typeface="Raleway" panose="020B0003030101060003" pitchFamily="34" charset="0"/>
              </a:rPr>
              <a:t>Progettiamo, costruiamo e testiamo soluzioni che funzionino ovunque, esattamente quando, dove e come ne avete bisogno. </a:t>
            </a:r>
          </a:p>
          <a:p>
            <a:pPr marL="4232">
              <a:spcAft>
                <a:spcPts val="600"/>
              </a:spcAft>
            </a:pPr>
            <a:r>
              <a:rPr lang="it-IT" sz="1300" dirty="0">
                <a:solidFill>
                  <a:srgbClr val="2B2B2B"/>
                </a:solidFill>
                <a:latin typeface="Raleway" panose="020B0003030101060003" pitchFamily="34" charset="0"/>
              </a:rPr>
              <a:t>Realizziamo Mini video pensati e realizzati appositamente per i cellulari, sono facili da sviluppare e distribuire, aumentano il coinvolgimento e riducono le spese di sviluppo.</a:t>
            </a:r>
          </a:p>
        </p:txBody>
      </p:sp>
      <p:sp>
        <p:nvSpPr>
          <p:cNvPr id="7" name="Google Shape;96;p18">
            <a:extLst>
              <a:ext uri="{FF2B5EF4-FFF2-40B4-BE49-F238E27FC236}">
                <a16:creationId xmlns:a16="http://schemas.microsoft.com/office/drawing/2014/main" id="{943E475A-C9BD-4A88-A1BB-11F64EA96FD5}"/>
              </a:ext>
            </a:extLst>
          </p:cNvPr>
          <p:cNvSpPr txBox="1"/>
          <p:nvPr/>
        </p:nvSpPr>
        <p:spPr>
          <a:xfrm>
            <a:off x="700620" y="2164329"/>
            <a:ext cx="3314700" cy="5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3500" b="1" dirty="0">
                <a:solidFill>
                  <a:srgbClr val="3F3F3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SOLUZIONI</a:t>
            </a:r>
          </a:p>
          <a:p>
            <a:pPr lvl="0">
              <a:spcAft>
                <a:spcPts val="600"/>
              </a:spcAft>
              <a:buSzPts val="2800"/>
            </a:pPr>
            <a:r>
              <a:rPr lang="it-IT" sz="1800" b="1" dirty="0" err="1">
                <a:solidFill>
                  <a:srgbClr val="F00480"/>
                </a:solidFill>
                <a:latin typeface="Raleway" panose="020B0003030101060003" pitchFamily="34" charset="0"/>
              </a:rPr>
              <a:t>eLEARNING</a:t>
            </a:r>
            <a:endParaRPr sz="1800" b="1" dirty="0">
              <a:solidFill>
                <a:srgbClr val="F00480"/>
              </a:solidFill>
              <a:latin typeface="Raleway" panose="020B0003030101060003" pitchFamily="34" charset="0"/>
              <a:sym typeface="Montserrat Black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21"/>
          <a:stretch/>
        </p:blipFill>
        <p:spPr>
          <a:xfrm>
            <a:off x="5231904" y="1052736"/>
            <a:ext cx="3385190" cy="580526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9"/>
          <a:stretch/>
        </p:blipFill>
        <p:spPr>
          <a:xfrm>
            <a:off x="8458864" y="0"/>
            <a:ext cx="3385190" cy="5564560"/>
          </a:xfrm>
          <a:prstGeom prst="rect">
            <a:avLst/>
          </a:prstGeom>
        </p:spPr>
      </p:pic>
      <p:sp>
        <p:nvSpPr>
          <p:cNvPr id="3" name="Shape 5603">
            <a:extLst>
              <a:ext uri="{FF2B5EF4-FFF2-40B4-BE49-F238E27FC236}">
                <a16:creationId xmlns:a16="http://schemas.microsoft.com/office/drawing/2014/main" id="{15A9E60F-B3A2-166D-51E4-28B1C33F003E}"/>
              </a:ext>
            </a:extLst>
          </p:cNvPr>
          <p:cNvSpPr/>
          <p:nvPr/>
        </p:nvSpPr>
        <p:spPr>
          <a:xfrm>
            <a:off x="700620" y="1844824"/>
            <a:ext cx="481228" cy="3225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352" y="5586"/>
                </a:moveTo>
                <a:cubicBezTo>
                  <a:pt x="10924" y="10800"/>
                  <a:pt x="10924" y="10800"/>
                  <a:pt x="10924" y="10800"/>
                </a:cubicBezTo>
                <a:cubicBezTo>
                  <a:pt x="10924" y="10800"/>
                  <a:pt x="10924" y="10800"/>
                  <a:pt x="10676" y="10800"/>
                </a:cubicBezTo>
                <a:cubicBezTo>
                  <a:pt x="10676" y="10800"/>
                  <a:pt x="10676" y="10800"/>
                  <a:pt x="10676" y="10800"/>
                </a:cubicBezTo>
                <a:cubicBezTo>
                  <a:pt x="4469" y="7821"/>
                  <a:pt x="4469" y="7821"/>
                  <a:pt x="4469" y="7821"/>
                </a:cubicBezTo>
                <a:cubicBezTo>
                  <a:pt x="3972" y="8566"/>
                  <a:pt x="3724" y="10055"/>
                  <a:pt x="3476" y="11917"/>
                </a:cubicBezTo>
                <a:cubicBezTo>
                  <a:pt x="3972" y="12290"/>
                  <a:pt x="4221" y="12662"/>
                  <a:pt x="4221" y="13407"/>
                </a:cubicBezTo>
                <a:cubicBezTo>
                  <a:pt x="4221" y="14152"/>
                  <a:pt x="3972" y="14524"/>
                  <a:pt x="3724" y="14897"/>
                </a:cubicBezTo>
                <a:cubicBezTo>
                  <a:pt x="4221" y="20855"/>
                  <a:pt x="4221" y="20855"/>
                  <a:pt x="4221" y="20855"/>
                </a:cubicBezTo>
                <a:cubicBezTo>
                  <a:pt x="4221" y="21228"/>
                  <a:pt x="4221" y="21228"/>
                  <a:pt x="3972" y="21228"/>
                </a:cubicBezTo>
                <a:cubicBezTo>
                  <a:pt x="3972" y="21600"/>
                  <a:pt x="3972" y="21600"/>
                  <a:pt x="3972" y="21600"/>
                </a:cubicBezTo>
                <a:cubicBezTo>
                  <a:pt x="1986" y="21600"/>
                  <a:pt x="1986" y="21600"/>
                  <a:pt x="1986" y="21600"/>
                </a:cubicBezTo>
                <a:cubicBezTo>
                  <a:pt x="1986" y="21600"/>
                  <a:pt x="1986" y="21600"/>
                  <a:pt x="1738" y="21228"/>
                </a:cubicBezTo>
                <a:cubicBezTo>
                  <a:pt x="1738" y="21228"/>
                  <a:pt x="1738" y="21228"/>
                  <a:pt x="1738" y="20855"/>
                </a:cubicBezTo>
                <a:cubicBezTo>
                  <a:pt x="2234" y="14897"/>
                  <a:pt x="2234" y="14897"/>
                  <a:pt x="2234" y="14897"/>
                </a:cubicBezTo>
                <a:cubicBezTo>
                  <a:pt x="1986" y="14524"/>
                  <a:pt x="1738" y="14152"/>
                  <a:pt x="1738" y="13407"/>
                </a:cubicBezTo>
                <a:cubicBezTo>
                  <a:pt x="1738" y="12662"/>
                  <a:pt x="1986" y="12290"/>
                  <a:pt x="2483" y="11917"/>
                </a:cubicBezTo>
                <a:cubicBezTo>
                  <a:pt x="2483" y="10055"/>
                  <a:pt x="2731" y="8566"/>
                  <a:pt x="3228" y="7076"/>
                </a:cubicBezTo>
                <a:cubicBezTo>
                  <a:pt x="248" y="5586"/>
                  <a:pt x="248" y="5586"/>
                  <a:pt x="248" y="5586"/>
                </a:cubicBezTo>
                <a:cubicBezTo>
                  <a:pt x="0" y="5586"/>
                  <a:pt x="0" y="5586"/>
                  <a:pt x="0" y="5214"/>
                </a:cubicBezTo>
                <a:cubicBezTo>
                  <a:pt x="0" y="5214"/>
                  <a:pt x="0" y="4841"/>
                  <a:pt x="248" y="4841"/>
                </a:cubicBezTo>
                <a:cubicBezTo>
                  <a:pt x="10676" y="0"/>
                  <a:pt x="10676" y="0"/>
                  <a:pt x="10676" y="0"/>
                </a:cubicBezTo>
                <a:cubicBezTo>
                  <a:pt x="10676" y="0"/>
                  <a:pt x="10676" y="0"/>
                  <a:pt x="10676" y="0"/>
                </a:cubicBezTo>
                <a:cubicBezTo>
                  <a:pt x="10924" y="0"/>
                  <a:pt x="10924" y="0"/>
                  <a:pt x="10924" y="0"/>
                </a:cubicBezTo>
                <a:cubicBezTo>
                  <a:pt x="21352" y="4841"/>
                  <a:pt x="21352" y="4841"/>
                  <a:pt x="21352" y="4841"/>
                </a:cubicBezTo>
                <a:cubicBezTo>
                  <a:pt x="21600" y="4841"/>
                  <a:pt x="21600" y="5214"/>
                  <a:pt x="21600" y="5214"/>
                </a:cubicBezTo>
                <a:cubicBezTo>
                  <a:pt x="21600" y="5586"/>
                  <a:pt x="21600" y="5586"/>
                  <a:pt x="21352" y="5586"/>
                </a:cubicBezTo>
                <a:close/>
                <a:moveTo>
                  <a:pt x="16883" y="14152"/>
                </a:moveTo>
                <a:cubicBezTo>
                  <a:pt x="16883" y="16386"/>
                  <a:pt x="14152" y="17876"/>
                  <a:pt x="10676" y="17876"/>
                </a:cubicBezTo>
                <a:cubicBezTo>
                  <a:pt x="7448" y="17876"/>
                  <a:pt x="4717" y="16386"/>
                  <a:pt x="4717" y="14152"/>
                </a:cubicBezTo>
                <a:cubicBezTo>
                  <a:pt x="4966" y="9683"/>
                  <a:pt x="4966" y="9683"/>
                  <a:pt x="4966" y="9683"/>
                </a:cubicBezTo>
                <a:cubicBezTo>
                  <a:pt x="10428" y="12290"/>
                  <a:pt x="10428" y="12290"/>
                  <a:pt x="10428" y="12290"/>
                </a:cubicBezTo>
                <a:cubicBezTo>
                  <a:pt x="10428" y="12290"/>
                  <a:pt x="10676" y="12662"/>
                  <a:pt x="10676" y="12662"/>
                </a:cubicBezTo>
                <a:cubicBezTo>
                  <a:pt x="10924" y="12662"/>
                  <a:pt x="11172" y="12290"/>
                  <a:pt x="11172" y="12290"/>
                </a:cubicBezTo>
                <a:cubicBezTo>
                  <a:pt x="16634" y="9683"/>
                  <a:pt x="16634" y="9683"/>
                  <a:pt x="16634" y="9683"/>
                </a:cubicBezTo>
                <a:lnTo>
                  <a:pt x="16883" y="14152"/>
                </a:lnTo>
                <a:close/>
              </a:path>
            </a:pathLst>
          </a:custGeom>
          <a:solidFill>
            <a:srgbClr val="F00480"/>
          </a:solidFill>
          <a:ln w="12700" cap="flat">
            <a:noFill/>
            <a:miter lim="400000"/>
          </a:ln>
          <a:effectLst/>
        </p:spPr>
        <p:txBody>
          <a:bodyPr wrap="square" lIns="91438" tIns="91438" rIns="91438" bIns="91438" numCol="1" anchor="t">
            <a:noAutofit/>
          </a:bodyPr>
          <a:lstStyle>
            <a:defPPr>
              <a:defRPr lang="en-US"/>
            </a:defPPr>
            <a:lvl1pPr marL="0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4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91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337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783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229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674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1120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56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4800">
              <a:solidFill>
                <a:srgbClr val="F0048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4395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40C4709-43D7-455A-9896-69CF1C0B196F}"/>
              </a:ext>
            </a:extLst>
          </p:cNvPr>
          <p:cNvSpPr txBox="1"/>
          <p:nvPr/>
        </p:nvSpPr>
        <p:spPr>
          <a:xfrm>
            <a:off x="693738" y="2729683"/>
            <a:ext cx="3962102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sz="1800" b="1" dirty="0">
                <a:solidFill>
                  <a:srgbClr val="F00480"/>
                </a:solidFill>
                <a:latin typeface="Raleway" panose="020B0003030101060003" pitchFamily="34" charset="0"/>
              </a:rPr>
              <a:t>STORYTORIALS</a:t>
            </a:r>
          </a:p>
          <a:p>
            <a:pPr marL="4232">
              <a:spcAft>
                <a:spcPts val="600"/>
              </a:spcAft>
            </a:pPr>
            <a:r>
              <a:rPr lang="it-IT" sz="1300" dirty="0">
                <a:solidFill>
                  <a:srgbClr val="2B2B2B"/>
                </a:solidFill>
                <a:latin typeface="Raleway" panose="020B0003030101060003" pitchFamily="34" charset="0"/>
              </a:rPr>
              <a:t>Lo </a:t>
            </a:r>
            <a:r>
              <a:rPr lang="it-IT" sz="1300" dirty="0" err="1">
                <a:solidFill>
                  <a:srgbClr val="2B2B2B"/>
                </a:solidFill>
                <a:latin typeface="Raleway" panose="020B0003030101060003" pitchFamily="34" charset="0"/>
              </a:rPr>
              <a:t>Storytorial</a:t>
            </a:r>
            <a:r>
              <a:rPr lang="it-IT" sz="1300" dirty="0">
                <a:solidFill>
                  <a:srgbClr val="2B2B2B"/>
                </a:solidFill>
                <a:latin typeface="Raleway" panose="020B0003030101060003" pitchFamily="34" charset="0"/>
              </a:rPr>
              <a:t> e l’uso di scenari possono aiutare i gli utenti per affrontare con capacità situazioni complesse.</a:t>
            </a:r>
          </a:p>
          <a:p>
            <a:pPr marL="4232">
              <a:spcAft>
                <a:spcPts val="600"/>
              </a:spcAft>
            </a:pPr>
            <a:r>
              <a:rPr lang="it-IT" sz="1300" dirty="0">
                <a:solidFill>
                  <a:srgbClr val="2B2B2B"/>
                </a:solidFill>
                <a:latin typeface="Raleway" panose="020B0003030101060003" pitchFamily="34" charset="0"/>
              </a:rPr>
              <a:t>Coinvolgiamo l’utente con un modello 3C: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300" dirty="0">
                <a:solidFill>
                  <a:srgbClr val="2B2B2B"/>
                </a:solidFill>
                <a:latin typeface="Raleway" panose="020B0003030101060003" pitchFamily="34" charset="0"/>
              </a:rPr>
              <a:t>Sfida: presentiamo agli studenti un problema ambientato in  uno scenario.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300" dirty="0">
                <a:solidFill>
                  <a:srgbClr val="2B2B2B"/>
                </a:solidFill>
                <a:latin typeface="Raleway" panose="020B0003030101060003" pitchFamily="34" charset="0"/>
              </a:rPr>
              <a:t>Scelte: chiediamo all’utente di scegliere una risposta al problema.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300" dirty="0">
                <a:solidFill>
                  <a:srgbClr val="2B2B2B"/>
                </a:solidFill>
                <a:latin typeface="Raleway" panose="020B0003030101060003" pitchFamily="34" charset="0"/>
              </a:rPr>
              <a:t>Conseguenze: portiamo avanti lo scenario attraverso il percorso di apprendimento basato sulla risposta degli utenti.</a:t>
            </a:r>
          </a:p>
        </p:txBody>
      </p:sp>
      <p:sp>
        <p:nvSpPr>
          <p:cNvPr id="8" name="Google Shape;96;p18">
            <a:extLst>
              <a:ext uri="{FF2B5EF4-FFF2-40B4-BE49-F238E27FC236}">
                <a16:creationId xmlns:a16="http://schemas.microsoft.com/office/drawing/2014/main" id="{943E475A-C9BD-4A88-A1BB-11F64EA96FD5}"/>
              </a:ext>
            </a:extLst>
          </p:cNvPr>
          <p:cNvSpPr txBox="1"/>
          <p:nvPr/>
        </p:nvSpPr>
        <p:spPr>
          <a:xfrm>
            <a:off x="700620" y="1628800"/>
            <a:ext cx="3314700" cy="5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3500" b="1" dirty="0">
                <a:solidFill>
                  <a:srgbClr val="3F3F3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SOLUZIONI</a:t>
            </a:r>
          </a:p>
          <a:p>
            <a:pPr lvl="0">
              <a:spcAft>
                <a:spcPts val="600"/>
              </a:spcAft>
              <a:buSzPts val="2800"/>
            </a:pPr>
            <a:r>
              <a:rPr lang="it-IT" sz="1800" b="1" dirty="0" err="1">
                <a:solidFill>
                  <a:srgbClr val="F00480"/>
                </a:solidFill>
                <a:latin typeface="Raleway" panose="020B0003030101060003" pitchFamily="34" charset="0"/>
              </a:rPr>
              <a:t>eLEARNING</a:t>
            </a:r>
            <a:endParaRPr sz="1800" b="1" dirty="0">
              <a:solidFill>
                <a:srgbClr val="F00480"/>
              </a:solidFill>
              <a:latin typeface="Raleway" panose="020B0003030101060003" pitchFamily="34" charset="0"/>
              <a:sym typeface="Montserrat Black"/>
            </a:endParaRPr>
          </a:p>
        </p:txBody>
      </p:sp>
      <p:sp>
        <p:nvSpPr>
          <p:cNvPr id="3" name="Shape 5603">
            <a:extLst>
              <a:ext uri="{FF2B5EF4-FFF2-40B4-BE49-F238E27FC236}">
                <a16:creationId xmlns:a16="http://schemas.microsoft.com/office/drawing/2014/main" id="{FBDD1D97-D9A8-1A52-6825-0C1FD67FD5D2}"/>
              </a:ext>
            </a:extLst>
          </p:cNvPr>
          <p:cNvSpPr/>
          <p:nvPr/>
        </p:nvSpPr>
        <p:spPr>
          <a:xfrm>
            <a:off x="700620" y="1268760"/>
            <a:ext cx="481228" cy="3225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352" y="5586"/>
                </a:moveTo>
                <a:cubicBezTo>
                  <a:pt x="10924" y="10800"/>
                  <a:pt x="10924" y="10800"/>
                  <a:pt x="10924" y="10800"/>
                </a:cubicBezTo>
                <a:cubicBezTo>
                  <a:pt x="10924" y="10800"/>
                  <a:pt x="10924" y="10800"/>
                  <a:pt x="10676" y="10800"/>
                </a:cubicBezTo>
                <a:cubicBezTo>
                  <a:pt x="10676" y="10800"/>
                  <a:pt x="10676" y="10800"/>
                  <a:pt x="10676" y="10800"/>
                </a:cubicBezTo>
                <a:cubicBezTo>
                  <a:pt x="4469" y="7821"/>
                  <a:pt x="4469" y="7821"/>
                  <a:pt x="4469" y="7821"/>
                </a:cubicBezTo>
                <a:cubicBezTo>
                  <a:pt x="3972" y="8566"/>
                  <a:pt x="3724" y="10055"/>
                  <a:pt x="3476" y="11917"/>
                </a:cubicBezTo>
                <a:cubicBezTo>
                  <a:pt x="3972" y="12290"/>
                  <a:pt x="4221" y="12662"/>
                  <a:pt x="4221" y="13407"/>
                </a:cubicBezTo>
                <a:cubicBezTo>
                  <a:pt x="4221" y="14152"/>
                  <a:pt x="3972" y="14524"/>
                  <a:pt x="3724" y="14897"/>
                </a:cubicBezTo>
                <a:cubicBezTo>
                  <a:pt x="4221" y="20855"/>
                  <a:pt x="4221" y="20855"/>
                  <a:pt x="4221" y="20855"/>
                </a:cubicBezTo>
                <a:cubicBezTo>
                  <a:pt x="4221" y="21228"/>
                  <a:pt x="4221" y="21228"/>
                  <a:pt x="3972" y="21228"/>
                </a:cubicBezTo>
                <a:cubicBezTo>
                  <a:pt x="3972" y="21600"/>
                  <a:pt x="3972" y="21600"/>
                  <a:pt x="3972" y="21600"/>
                </a:cubicBezTo>
                <a:cubicBezTo>
                  <a:pt x="1986" y="21600"/>
                  <a:pt x="1986" y="21600"/>
                  <a:pt x="1986" y="21600"/>
                </a:cubicBezTo>
                <a:cubicBezTo>
                  <a:pt x="1986" y="21600"/>
                  <a:pt x="1986" y="21600"/>
                  <a:pt x="1738" y="21228"/>
                </a:cubicBezTo>
                <a:cubicBezTo>
                  <a:pt x="1738" y="21228"/>
                  <a:pt x="1738" y="21228"/>
                  <a:pt x="1738" y="20855"/>
                </a:cubicBezTo>
                <a:cubicBezTo>
                  <a:pt x="2234" y="14897"/>
                  <a:pt x="2234" y="14897"/>
                  <a:pt x="2234" y="14897"/>
                </a:cubicBezTo>
                <a:cubicBezTo>
                  <a:pt x="1986" y="14524"/>
                  <a:pt x="1738" y="14152"/>
                  <a:pt x="1738" y="13407"/>
                </a:cubicBezTo>
                <a:cubicBezTo>
                  <a:pt x="1738" y="12662"/>
                  <a:pt x="1986" y="12290"/>
                  <a:pt x="2483" y="11917"/>
                </a:cubicBezTo>
                <a:cubicBezTo>
                  <a:pt x="2483" y="10055"/>
                  <a:pt x="2731" y="8566"/>
                  <a:pt x="3228" y="7076"/>
                </a:cubicBezTo>
                <a:cubicBezTo>
                  <a:pt x="248" y="5586"/>
                  <a:pt x="248" y="5586"/>
                  <a:pt x="248" y="5586"/>
                </a:cubicBezTo>
                <a:cubicBezTo>
                  <a:pt x="0" y="5586"/>
                  <a:pt x="0" y="5586"/>
                  <a:pt x="0" y="5214"/>
                </a:cubicBezTo>
                <a:cubicBezTo>
                  <a:pt x="0" y="5214"/>
                  <a:pt x="0" y="4841"/>
                  <a:pt x="248" y="4841"/>
                </a:cubicBezTo>
                <a:cubicBezTo>
                  <a:pt x="10676" y="0"/>
                  <a:pt x="10676" y="0"/>
                  <a:pt x="10676" y="0"/>
                </a:cubicBezTo>
                <a:cubicBezTo>
                  <a:pt x="10676" y="0"/>
                  <a:pt x="10676" y="0"/>
                  <a:pt x="10676" y="0"/>
                </a:cubicBezTo>
                <a:cubicBezTo>
                  <a:pt x="10924" y="0"/>
                  <a:pt x="10924" y="0"/>
                  <a:pt x="10924" y="0"/>
                </a:cubicBezTo>
                <a:cubicBezTo>
                  <a:pt x="21352" y="4841"/>
                  <a:pt x="21352" y="4841"/>
                  <a:pt x="21352" y="4841"/>
                </a:cubicBezTo>
                <a:cubicBezTo>
                  <a:pt x="21600" y="4841"/>
                  <a:pt x="21600" y="5214"/>
                  <a:pt x="21600" y="5214"/>
                </a:cubicBezTo>
                <a:cubicBezTo>
                  <a:pt x="21600" y="5586"/>
                  <a:pt x="21600" y="5586"/>
                  <a:pt x="21352" y="5586"/>
                </a:cubicBezTo>
                <a:close/>
                <a:moveTo>
                  <a:pt x="16883" y="14152"/>
                </a:moveTo>
                <a:cubicBezTo>
                  <a:pt x="16883" y="16386"/>
                  <a:pt x="14152" y="17876"/>
                  <a:pt x="10676" y="17876"/>
                </a:cubicBezTo>
                <a:cubicBezTo>
                  <a:pt x="7448" y="17876"/>
                  <a:pt x="4717" y="16386"/>
                  <a:pt x="4717" y="14152"/>
                </a:cubicBezTo>
                <a:cubicBezTo>
                  <a:pt x="4966" y="9683"/>
                  <a:pt x="4966" y="9683"/>
                  <a:pt x="4966" y="9683"/>
                </a:cubicBezTo>
                <a:cubicBezTo>
                  <a:pt x="10428" y="12290"/>
                  <a:pt x="10428" y="12290"/>
                  <a:pt x="10428" y="12290"/>
                </a:cubicBezTo>
                <a:cubicBezTo>
                  <a:pt x="10428" y="12290"/>
                  <a:pt x="10676" y="12662"/>
                  <a:pt x="10676" y="12662"/>
                </a:cubicBezTo>
                <a:cubicBezTo>
                  <a:pt x="10924" y="12662"/>
                  <a:pt x="11172" y="12290"/>
                  <a:pt x="11172" y="12290"/>
                </a:cubicBezTo>
                <a:cubicBezTo>
                  <a:pt x="16634" y="9683"/>
                  <a:pt x="16634" y="9683"/>
                  <a:pt x="16634" y="9683"/>
                </a:cubicBezTo>
                <a:lnTo>
                  <a:pt x="16883" y="14152"/>
                </a:lnTo>
                <a:close/>
              </a:path>
            </a:pathLst>
          </a:custGeom>
          <a:solidFill>
            <a:srgbClr val="F00480"/>
          </a:solidFill>
          <a:ln w="12700" cap="flat">
            <a:noFill/>
            <a:miter lim="400000"/>
          </a:ln>
          <a:effectLst/>
        </p:spPr>
        <p:txBody>
          <a:bodyPr wrap="square" lIns="91438" tIns="91438" rIns="91438" bIns="91438" numCol="1" anchor="t">
            <a:noAutofit/>
          </a:bodyPr>
          <a:lstStyle>
            <a:defPPr>
              <a:defRPr lang="en-US"/>
            </a:defPPr>
            <a:lvl1pPr marL="0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4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91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337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783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229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674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1120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56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4800">
              <a:solidFill>
                <a:srgbClr val="F00480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5168CA4-D45B-1DBC-DFA2-1EB1818E5A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575720" y="620688"/>
            <a:ext cx="9667882" cy="52457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370440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22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1977</TotalTime>
  <Words>1613</Words>
  <Application>Microsoft Office PowerPoint</Application>
  <PresentationFormat>Widescreen</PresentationFormat>
  <Paragraphs>158</Paragraphs>
  <Slides>22</Slides>
  <Notes>12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9" baseType="lpstr">
      <vt:lpstr>Montserrat</vt:lpstr>
      <vt:lpstr>Montserrat Black</vt:lpstr>
      <vt:lpstr>Arial</vt:lpstr>
      <vt:lpstr>Raleway</vt:lpstr>
      <vt:lpstr>Calibri</vt:lpstr>
      <vt:lpstr>Raleway Medium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koine</dc:creator>
  <cp:lastModifiedBy>Patrizia Gariglio</cp:lastModifiedBy>
  <cp:revision>75</cp:revision>
  <dcterms:modified xsi:type="dcterms:W3CDTF">2024-09-06T08:33:16Z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A631AE6F-D53C-4102-800B-26277DBE28AE</vt:lpwstr>
  </property>
  <property fmtid="{D5CDD505-2E9C-101B-9397-08002B2CF9AE}" pid="3" name="ArticulatePath">
    <vt:lpwstr>Koinè_presentazione_UFFICIALE_con tutto_29_09_2022</vt:lpwstr>
  </property>
</Properties>
</file>