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heme/theme2.xml" ContentType="application/vnd.openxmlformats-officedocument.theme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6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4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5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tags/tag48.xml" ContentType="application/vnd.openxmlformats-officedocument.presentationml.tags+xml"/>
  <Override PartName="/ppt/notesSlides/notesSlide7.xml" ContentType="application/vnd.openxmlformats-officedocument.presentationml.notesSlide+xml"/>
  <Override PartName="/ppt/tags/tag49.xml" ContentType="application/vnd.openxmlformats-officedocument.presentationml.tags+xml"/>
  <Override PartName="/ppt/notesSlides/notesSlide8.xml" ContentType="application/vnd.openxmlformats-officedocument.presentationml.notesSlide+xml"/>
  <Override PartName="/ppt/tags/tag50.xml" ContentType="application/vnd.openxmlformats-officedocument.presentationml.tags+xml"/>
  <Override PartName="/ppt/notesSlides/notesSlide9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10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notesSlides/notesSlide11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3.xml" ContentType="application/vnd.openxmlformats-officedocument.presentationml.notesSlide+xml"/>
  <Override PartName="/ppt/tags/tag62.xml" ContentType="application/vnd.openxmlformats-officedocument.presentationml.tags+xml"/>
  <Override PartName="/ppt/notesSlides/notesSlide14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63"/>
  </p:notesMasterIdLst>
  <p:sldIdLst>
    <p:sldId id="257" r:id="rId5"/>
    <p:sldId id="310" r:id="rId6"/>
    <p:sldId id="311" r:id="rId7"/>
    <p:sldId id="318" r:id="rId8"/>
    <p:sldId id="308" r:id="rId9"/>
    <p:sldId id="307" r:id="rId10"/>
    <p:sldId id="324" r:id="rId11"/>
    <p:sldId id="313" r:id="rId12"/>
    <p:sldId id="325" r:id="rId13"/>
    <p:sldId id="309" r:id="rId14"/>
    <p:sldId id="315" r:id="rId15"/>
    <p:sldId id="316" r:id="rId16"/>
    <p:sldId id="317" r:id="rId17"/>
    <p:sldId id="319" r:id="rId18"/>
    <p:sldId id="352" r:id="rId19"/>
    <p:sldId id="329" r:id="rId20"/>
    <p:sldId id="330" r:id="rId21"/>
    <p:sldId id="364" r:id="rId22"/>
    <p:sldId id="326" r:id="rId23"/>
    <p:sldId id="327" r:id="rId24"/>
    <p:sldId id="328" r:id="rId25"/>
    <p:sldId id="356" r:id="rId26"/>
    <p:sldId id="357" r:id="rId27"/>
    <p:sldId id="331" r:id="rId28"/>
    <p:sldId id="332" r:id="rId29"/>
    <p:sldId id="354" r:id="rId30"/>
    <p:sldId id="363" r:id="rId31"/>
    <p:sldId id="334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51" r:id="rId46"/>
    <p:sldId id="349" r:id="rId47"/>
    <p:sldId id="350" r:id="rId48"/>
    <p:sldId id="353" r:id="rId49"/>
    <p:sldId id="358" r:id="rId50"/>
    <p:sldId id="360" r:id="rId51"/>
    <p:sldId id="361" r:id="rId52"/>
    <p:sldId id="256" r:id="rId53"/>
    <p:sldId id="359" r:id="rId54"/>
    <p:sldId id="258" r:id="rId55"/>
    <p:sldId id="259" r:id="rId56"/>
    <p:sldId id="260" r:id="rId57"/>
    <p:sldId id="261" r:id="rId58"/>
    <p:sldId id="262" r:id="rId59"/>
    <p:sldId id="263" r:id="rId60"/>
    <p:sldId id="264" r:id="rId61"/>
    <p:sldId id="265" r:id="rId62"/>
  </p:sldIdLst>
  <p:sldSz cx="12192000" cy="6858000"/>
  <p:notesSz cx="6858000" cy="9144000"/>
  <p:custDataLst>
    <p:tags r:id="rId64"/>
  </p:custDataLst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ptos" panose="020B00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06" userDrawn="1">
          <p15:clr>
            <a:srgbClr val="A4A3A4"/>
          </p15:clr>
        </p15:guide>
        <p15:guide id="2" pos="6902" userDrawn="1">
          <p15:clr>
            <a:srgbClr val="A4A3A4"/>
          </p15:clr>
        </p15:guide>
        <p15:guide id="3" orient="horz" pos="1389" userDrawn="1">
          <p15:clr>
            <a:srgbClr val="A4A3A4"/>
          </p15:clr>
        </p15:guide>
        <p15:guide id="4" orient="horz" pos="2069" userDrawn="1">
          <p15:clr>
            <a:srgbClr val="A4A3A4"/>
          </p15:clr>
        </p15:guide>
        <p15:guide id="6" orient="horz" pos="4042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pos="778" userDrawn="1">
          <p15:clr>
            <a:srgbClr val="A4A3A4"/>
          </p15:clr>
        </p15:guide>
        <p15:guide id="9" pos="3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372E0A-6D26-4FB5-0110-F253A0F80F17}" name="IRENE GENTINI" initials="IG" userId="S::f56914b@inetpsa.com::3ad402de-42fa-4866-bdfe-eb382b3762ad" providerId="AD"/>
  <p188:author id="{88B5911B-D9DB-9BEC-620F-3E5EAD5F734E}" name="Creostudios - Ylenia" initials="C-Y" userId="Creostudios - Ylenia" providerId="None"/>
  <p188:author id="{AE8C3A62-750C-2475-8AB2-3140C891765D}" name="Creo Office" initials="CO" userId="4a9c8978da078759" providerId="Windows Live"/>
  <p188:author id="{803D3B69-FE29-9848-E34E-BBB9F2049212}" name="John Murnane" initials="JM" userId="5b4709fea20849fe" providerId="Windows Live"/>
  <p188:author id="{DC5341D8-42C3-BAB4-F482-11672512AFDA}" name="SERENA CHIONETTI" initials="SC" userId="S::U074606@inetpsa.com::e43aa719-d1a5-4017-86ca-0537c26f2c8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E8E8E"/>
    <a:srgbClr val="3D3D3D"/>
    <a:srgbClr val="BA08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144084-448C-48FB-91DE-9B0DA02A4B58}" v="109" dt="2025-07-24T11:49:00.846"/>
    <p1510:client id="{E7291526-979F-4646-8534-C17129A8EF66}" v="35" dt="2025-07-24T13:11:42.9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132" y="504"/>
      </p:cViewPr>
      <p:guideLst>
        <p:guide orient="horz" pos="1706"/>
        <p:guide pos="6902"/>
        <p:guide orient="horz" pos="1389"/>
        <p:guide orient="horz" pos="2069"/>
        <p:guide orient="horz" pos="4042"/>
        <p:guide pos="3840"/>
        <p:guide pos="778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gs" Target="tags/tag1.xml"/><Relationship Id="rId69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EO COMBA" userId="32078450-68d3-4c83-b57d-3dd1f95e1dc8" providerId="ADAL" clId="{62144084-448C-48FB-91DE-9B0DA02A4B58}"/>
    <pc:docChg chg="undo custSel modSld">
      <pc:chgData name="MATTEO COMBA" userId="32078450-68d3-4c83-b57d-3dd1f95e1dc8" providerId="ADAL" clId="{62144084-448C-48FB-91DE-9B0DA02A4B58}" dt="2025-07-24T11:49:00.846" v="108" actId="29295"/>
      <pc:docMkLst>
        <pc:docMk/>
      </pc:docMkLst>
      <pc:sldChg chg="addSp delSp modSp mod">
        <pc:chgData name="MATTEO COMBA" userId="32078450-68d3-4c83-b57d-3dd1f95e1dc8" providerId="ADAL" clId="{62144084-448C-48FB-91DE-9B0DA02A4B58}" dt="2025-07-24T10:30:18.487" v="18" actId="171"/>
        <pc:sldMkLst>
          <pc:docMk/>
          <pc:sldMk cId="404451908" sldId="317"/>
        </pc:sldMkLst>
        <pc:spChg chg="del">
          <ac:chgData name="MATTEO COMBA" userId="32078450-68d3-4c83-b57d-3dd1f95e1dc8" providerId="ADAL" clId="{62144084-448C-48FB-91DE-9B0DA02A4B58}" dt="2025-07-24T10:29:55.221" v="0" actId="478"/>
          <ac:spMkLst>
            <pc:docMk/>
            <pc:sldMk cId="404451908" sldId="317"/>
            <ac:spMk id="6" creationId="{43468BCE-BEEB-299E-E318-3FFCEC399799}"/>
          </ac:spMkLst>
        </pc:spChg>
        <pc:picChg chg="add mod ord modCrop">
          <ac:chgData name="MATTEO COMBA" userId="32078450-68d3-4c83-b57d-3dd1f95e1dc8" providerId="ADAL" clId="{62144084-448C-48FB-91DE-9B0DA02A4B58}" dt="2025-07-24T10:30:18.487" v="18" actId="171"/>
          <ac:picMkLst>
            <pc:docMk/>
            <pc:sldMk cId="404451908" sldId="317"/>
            <ac:picMk id="8" creationId="{274E3AE3-DD8D-CBFC-33BB-D9619CE280FE}"/>
          </ac:picMkLst>
        </pc:picChg>
      </pc:sldChg>
      <pc:sldChg chg="addSp delSp modSp mod">
        <pc:chgData name="MATTEO COMBA" userId="32078450-68d3-4c83-b57d-3dd1f95e1dc8" providerId="ADAL" clId="{62144084-448C-48FB-91DE-9B0DA02A4B58}" dt="2025-07-24T11:49:00.846" v="108" actId="29295"/>
        <pc:sldMkLst>
          <pc:docMk/>
          <pc:sldMk cId="3029860746" sldId="331"/>
        </pc:sldMkLst>
        <pc:spChg chg="del">
          <ac:chgData name="MATTEO COMBA" userId="32078450-68d3-4c83-b57d-3dd1f95e1dc8" providerId="ADAL" clId="{62144084-448C-48FB-91DE-9B0DA02A4B58}" dt="2025-07-24T11:48:52.705" v="106" actId="478"/>
          <ac:spMkLst>
            <pc:docMk/>
            <pc:sldMk cId="3029860746" sldId="331"/>
            <ac:spMk id="3" creationId="{16631326-2DF5-DD33-1FF3-4B0B5A232236}"/>
          </ac:spMkLst>
        </pc:spChg>
        <pc:spChg chg="mod">
          <ac:chgData name="MATTEO COMBA" userId="32078450-68d3-4c83-b57d-3dd1f95e1dc8" providerId="ADAL" clId="{62144084-448C-48FB-91DE-9B0DA02A4B58}" dt="2025-07-24T11:48:58.221" v="107" actId="1076"/>
          <ac:spMkLst>
            <pc:docMk/>
            <pc:sldMk cId="3029860746" sldId="331"/>
            <ac:spMk id="5" creationId="{6D859188-2851-EF22-9629-8A3650475CAE}"/>
          </ac:spMkLst>
        </pc:spChg>
        <pc:spChg chg="add mod ord">
          <ac:chgData name="MATTEO COMBA" userId="32078450-68d3-4c83-b57d-3dd1f95e1dc8" providerId="ADAL" clId="{62144084-448C-48FB-91DE-9B0DA02A4B58}" dt="2025-07-24T11:47:46.977" v="88" actId="171"/>
          <ac:spMkLst>
            <pc:docMk/>
            <pc:sldMk cId="3029860746" sldId="331"/>
            <ac:spMk id="8" creationId="{E9CBCCBF-0DCA-A4C3-0078-9020CE28AC88}"/>
          </ac:spMkLst>
        </pc:spChg>
        <pc:picChg chg="add mod ord modCrop">
          <ac:chgData name="MATTEO COMBA" userId="32078450-68d3-4c83-b57d-3dd1f95e1dc8" providerId="ADAL" clId="{62144084-448C-48FB-91DE-9B0DA02A4B58}" dt="2025-07-24T11:49:00.846" v="108" actId="29295"/>
          <ac:picMkLst>
            <pc:docMk/>
            <pc:sldMk cId="3029860746" sldId="331"/>
            <ac:picMk id="7" creationId="{72F4728C-901C-6434-9291-B3AEE2C8ED88}"/>
          </ac:picMkLst>
        </pc:picChg>
        <pc:picChg chg="add del mod">
          <ac:chgData name="MATTEO COMBA" userId="32078450-68d3-4c83-b57d-3dd1f95e1dc8" providerId="ADAL" clId="{62144084-448C-48FB-91DE-9B0DA02A4B58}" dt="2025-07-24T11:46:50.539" v="71" actId="478"/>
          <ac:picMkLst>
            <pc:docMk/>
            <pc:sldMk cId="3029860746" sldId="331"/>
            <ac:picMk id="2050" creationId="{D9C52BDA-44F1-7453-4005-5DBDBAAA1016}"/>
          </ac:picMkLst>
        </pc:picChg>
      </pc:sldChg>
      <pc:sldChg chg="addSp delSp modSp mod">
        <pc:chgData name="MATTEO COMBA" userId="32078450-68d3-4c83-b57d-3dd1f95e1dc8" providerId="ADAL" clId="{62144084-448C-48FB-91DE-9B0DA02A4B58}" dt="2025-07-24T11:01:11.309" v="56" actId="1076"/>
        <pc:sldMkLst>
          <pc:docMk/>
          <pc:sldMk cId="806317554" sldId="356"/>
        </pc:sldMkLst>
        <pc:spChg chg="del">
          <ac:chgData name="MATTEO COMBA" userId="32078450-68d3-4c83-b57d-3dd1f95e1dc8" providerId="ADAL" clId="{62144084-448C-48FB-91DE-9B0DA02A4B58}" dt="2025-07-24T11:01:07.495" v="55" actId="478"/>
          <ac:spMkLst>
            <pc:docMk/>
            <pc:sldMk cId="806317554" sldId="356"/>
            <ac:spMk id="4" creationId="{125B009A-1BFD-F9D2-264C-B411C1D08D39}"/>
          </ac:spMkLst>
        </pc:spChg>
        <pc:picChg chg="add del mod">
          <ac:chgData name="MATTEO COMBA" userId="32078450-68d3-4c83-b57d-3dd1f95e1dc8" providerId="ADAL" clId="{62144084-448C-48FB-91DE-9B0DA02A4B58}" dt="2025-07-24T11:00:42.437" v="43" actId="478"/>
          <ac:picMkLst>
            <pc:docMk/>
            <pc:sldMk cId="806317554" sldId="356"/>
            <ac:picMk id="5" creationId="{0CCBD836-8A5C-B595-1137-EBE313D7CE28}"/>
          </ac:picMkLst>
        </pc:picChg>
        <pc:picChg chg="add mod">
          <ac:chgData name="MATTEO COMBA" userId="32078450-68d3-4c83-b57d-3dd1f95e1dc8" providerId="ADAL" clId="{62144084-448C-48FB-91DE-9B0DA02A4B58}" dt="2025-07-24T11:01:11.309" v="56" actId="1076"/>
          <ac:picMkLst>
            <pc:docMk/>
            <pc:sldMk cId="806317554" sldId="356"/>
            <ac:picMk id="1026" creationId="{1FB9B6DE-04BA-9972-47E2-10F42E24FD9A}"/>
          </ac:picMkLst>
        </pc:picChg>
      </pc:sldChg>
    </pc:docChg>
  </pc:docChgLst>
  <pc:docChgLst>
    <pc:chgData name="STEFANO GENOVESIO (EXTERNAL)" userId="ae1576f4-1c62-410b-a5a2-31c1f8b2b4e2" providerId="ADAL" clId="{E7291526-979F-4646-8534-C17129A8EF66}"/>
    <pc:docChg chg="custSel modSld">
      <pc:chgData name="STEFANO GENOVESIO (EXTERNAL)" userId="ae1576f4-1c62-410b-a5a2-31c1f8b2b4e2" providerId="ADAL" clId="{E7291526-979F-4646-8534-C17129A8EF66}" dt="2025-07-24T13:11:42.956" v="256" actId="207"/>
      <pc:docMkLst>
        <pc:docMk/>
      </pc:docMkLst>
      <pc:sldChg chg="modSp mod">
        <pc:chgData name="STEFANO GENOVESIO (EXTERNAL)" userId="ae1576f4-1c62-410b-a5a2-31c1f8b2b4e2" providerId="ADAL" clId="{E7291526-979F-4646-8534-C17129A8EF66}" dt="2025-07-24T13:04:05.146" v="228" actId="20577"/>
        <pc:sldMkLst>
          <pc:docMk/>
          <pc:sldMk cId="1802552381" sldId="324"/>
        </pc:sldMkLst>
        <pc:spChg chg="mod">
          <ac:chgData name="STEFANO GENOVESIO (EXTERNAL)" userId="ae1576f4-1c62-410b-a5a2-31c1f8b2b4e2" providerId="ADAL" clId="{E7291526-979F-4646-8534-C17129A8EF66}" dt="2025-07-24T13:04:05.146" v="228" actId="20577"/>
          <ac:spMkLst>
            <pc:docMk/>
            <pc:sldMk cId="1802552381" sldId="324"/>
            <ac:spMk id="9" creationId="{B27BB3BD-F319-4464-A7FC-A57A5986E6F6}"/>
          </ac:spMkLst>
        </pc:spChg>
      </pc:sldChg>
      <pc:sldChg chg="addSp modSp mod">
        <pc:chgData name="STEFANO GENOVESIO (EXTERNAL)" userId="ae1576f4-1c62-410b-a5a2-31c1f8b2b4e2" providerId="ADAL" clId="{E7291526-979F-4646-8534-C17129A8EF66}" dt="2025-07-24T13:02:07.718" v="216" actId="1076"/>
        <pc:sldMkLst>
          <pc:docMk/>
          <pc:sldMk cId="1385189996" sldId="329"/>
        </pc:sldMkLst>
        <pc:spChg chg="add mod">
          <ac:chgData name="STEFANO GENOVESIO (EXTERNAL)" userId="ae1576f4-1c62-410b-a5a2-31c1f8b2b4e2" providerId="ADAL" clId="{E7291526-979F-4646-8534-C17129A8EF66}" dt="2025-07-24T13:02:07.718" v="216" actId="1076"/>
          <ac:spMkLst>
            <pc:docMk/>
            <pc:sldMk cId="1385189996" sldId="329"/>
            <ac:spMk id="5" creationId="{9BD05FF4-15D3-6833-B933-1A0FFB221627}"/>
          </ac:spMkLst>
        </pc:spChg>
      </pc:sldChg>
      <pc:sldChg chg="addSp modSp mod">
        <pc:chgData name="STEFANO GENOVESIO (EXTERNAL)" userId="ae1576f4-1c62-410b-a5a2-31c1f8b2b4e2" providerId="ADAL" clId="{E7291526-979F-4646-8534-C17129A8EF66}" dt="2025-07-24T13:00:47.231" v="71" actId="1076"/>
        <pc:sldMkLst>
          <pc:docMk/>
          <pc:sldMk cId="2273918364" sldId="347"/>
        </pc:sldMkLst>
        <pc:spChg chg="mod">
          <ac:chgData name="STEFANO GENOVESIO (EXTERNAL)" userId="ae1576f4-1c62-410b-a5a2-31c1f8b2b4e2" providerId="ADAL" clId="{E7291526-979F-4646-8534-C17129A8EF66}" dt="2025-07-24T13:00:44.018" v="70" actId="1076"/>
          <ac:spMkLst>
            <pc:docMk/>
            <pc:sldMk cId="2273918364" sldId="347"/>
            <ac:spMk id="3" creationId="{8B0A5650-DA51-813B-60C1-95F08E89DBE2}"/>
          </ac:spMkLst>
        </pc:spChg>
        <pc:spChg chg="add mod">
          <ac:chgData name="STEFANO GENOVESIO (EXTERNAL)" userId="ae1576f4-1c62-410b-a5a2-31c1f8b2b4e2" providerId="ADAL" clId="{E7291526-979F-4646-8534-C17129A8EF66}" dt="2025-07-24T13:00:42.817" v="69" actId="1076"/>
          <ac:spMkLst>
            <pc:docMk/>
            <pc:sldMk cId="2273918364" sldId="347"/>
            <ac:spMk id="5" creationId="{BC5FFE0B-4E4A-B1B9-BA1F-A8219AD701B7}"/>
          </ac:spMkLst>
        </pc:spChg>
        <pc:picChg chg="add mod">
          <ac:chgData name="STEFANO GENOVESIO (EXTERNAL)" userId="ae1576f4-1c62-410b-a5a2-31c1f8b2b4e2" providerId="ADAL" clId="{E7291526-979F-4646-8534-C17129A8EF66}" dt="2025-07-24T13:00:47.231" v="71" actId="1076"/>
          <ac:picMkLst>
            <pc:docMk/>
            <pc:sldMk cId="2273918364" sldId="347"/>
            <ac:picMk id="1026" creationId="{3B17B701-E49C-1F76-E772-472DA99B8DB4}"/>
          </ac:picMkLst>
        </pc:picChg>
      </pc:sldChg>
      <pc:sldChg chg="modSp mod">
        <pc:chgData name="STEFANO GENOVESIO (EXTERNAL)" userId="ae1576f4-1c62-410b-a5a2-31c1f8b2b4e2" providerId="ADAL" clId="{E7291526-979F-4646-8534-C17129A8EF66}" dt="2025-07-24T13:05:50.192" v="230" actId="1076"/>
        <pc:sldMkLst>
          <pc:docMk/>
          <pc:sldMk cId="3554850631" sldId="354"/>
        </pc:sldMkLst>
        <pc:spChg chg="mod">
          <ac:chgData name="STEFANO GENOVESIO (EXTERNAL)" userId="ae1576f4-1c62-410b-a5a2-31c1f8b2b4e2" providerId="ADAL" clId="{E7291526-979F-4646-8534-C17129A8EF66}" dt="2025-07-24T13:05:50.192" v="230" actId="1076"/>
          <ac:spMkLst>
            <pc:docMk/>
            <pc:sldMk cId="3554850631" sldId="354"/>
            <ac:spMk id="10" creationId="{F4EE018D-6675-E060-97E3-135A0B705930}"/>
          </ac:spMkLst>
        </pc:spChg>
      </pc:sldChg>
      <pc:sldChg chg="addSp modSp mod">
        <pc:chgData name="STEFANO GENOVESIO (EXTERNAL)" userId="ae1576f4-1c62-410b-a5a2-31c1f8b2b4e2" providerId="ADAL" clId="{E7291526-979F-4646-8534-C17129A8EF66}" dt="2025-07-24T13:11:42.956" v="256" actId="207"/>
        <pc:sldMkLst>
          <pc:docMk/>
          <pc:sldMk cId="3807117690" sldId="357"/>
        </pc:sldMkLst>
        <pc:spChg chg="mod">
          <ac:chgData name="STEFANO GENOVESIO (EXTERNAL)" userId="ae1576f4-1c62-410b-a5a2-31c1f8b2b4e2" providerId="ADAL" clId="{E7291526-979F-4646-8534-C17129A8EF66}" dt="2025-07-24T13:04:56.153" v="229" actId="1076"/>
          <ac:spMkLst>
            <pc:docMk/>
            <pc:sldMk cId="3807117690" sldId="357"/>
            <ac:spMk id="7" creationId="{448B2964-8A1A-CD68-D66F-27854CFE43A1}"/>
          </ac:spMkLst>
        </pc:spChg>
        <pc:spChg chg="add mod">
          <ac:chgData name="STEFANO GENOVESIO (EXTERNAL)" userId="ae1576f4-1c62-410b-a5a2-31c1f8b2b4e2" providerId="ADAL" clId="{E7291526-979F-4646-8534-C17129A8EF66}" dt="2025-07-24T13:11:42.956" v="256" actId="207"/>
          <ac:spMkLst>
            <pc:docMk/>
            <pc:sldMk cId="3807117690" sldId="357"/>
            <ac:spMk id="9" creationId="{6E877571-9C76-467E-D26E-4D85234DF8F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  <a:lumOff val="25000"/>
                </a:schemeClr>
              </a:solidFill>
              <a:ln w="19050">
                <a:solidFill>
                  <a:schemeClr val="accent6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13-462B-8E7E-225FE31DB631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13-462B-8E7E-225FE31DB631}"/>
              </c:ext>
            </c:extLst>
          </c:dPt>
          <c:dLbls>
            <c:dLbl>
              <c:idx val="0"/>
              <c:layout>
                <c:manualLayout>
                  <c:x val="-0.19954893896259276"/>
                  <c:y val="0.130020220700180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07712779178944"/>
                      <c:h val="0.366630376288960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2B13-462B-8E7E-225FE31DB63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143280648785513"/>
                      <c:h val="0.366630376288960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2B13-462B-8E7E-225FE31DB6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1° trim.</c:v>
                </c:pt>
                <c:pt idx="1">
                  <c:v>2° trim.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B13-462B-8E7E-225FE31DB63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  <a:lumOff val="25000"/>
                </a:schemeClr>
              </a:solidFill>
              <a:ln w="19050">
                <a:solidFill>
                  <a:schemeClr val="accent6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0DC-425C-BBC7-9861BF911B90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0DC-425C-BBC7-9861BF911B90}"/>
              </c:ext>
            </c:extLst>
          </c:dPt>
          <c:dLbls>
            <c:dLbl>
              <c:idx val="0"/>
              <c:layout>
                <c:manualLayout>
                  <c:x val="-0.16960795488587757"/>
                  <c:y val="0.125774869247664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8645684917194"/>
                      <c:h val="0.213519769577778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0DC-425C-BBC7-9861BF911B9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1264362863856"/>
                      <c:h val="0.366630376288960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0DC-425C-BBC7-9861BF911B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1° trim.</c:v>
                </c:pt>
                <c:pt idx="1">
                  <c:v>2° trim.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DC-425C-BBC7-9861BF911B9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  <a:lumOff val="25000"/>
                </a:schemeClr>
              </a:solidFill>
              <a:ln w="19050">
                <a:solidFill>
                  <a:schemeClr val="accent6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06E-472A-9DAE-2834CB55A242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E-472A-9DAE-2834CB55A242}"/>
              </c:ext>
            </c:extLst>
          </c:dPt>
          <c:dLbls>
            <c:dLbl>
              <c:idx val="0"/>
              <c:layout>
                <c:manualLayout>
                  <c:x val="-0.19954893896259276"/>
                  <c:y val="0.1300202207001805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07712779178944"/>
                      <c:h val="0.366630376288960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06E-472A-9DAE-2834CB55A24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143280648785513"/>
                      <c:h val="0.366630376288960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6E-472A-9DAE-2834CB55A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1° trim.</c:v>
                </c:pt>
                <c:pt idx="1">
                  <c:v>2° trim.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0.21</c:v>
                </c:pt>
                <c:pt idx="1">
                  <c:v>0.79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E-472A-9DAE-2834CB55A24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  <a:lumOff val="25000"/>
                </a:schemeClr>
              </a:solidFill>
              <a:ln w="19050">
                <a:solidFill>
                  <a:schemeClr val="accent6">
                    <a:lumMod val="75000"/>
                    <a:lumOff val="2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06E-472A-9DAE-2834CB55A242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6E-472A-9DAE-2834CB55A242}"/>
              </c:ext>
            </c:extLst>
          </c:dPt>
          <c:dLbls>
            <c:dLbl>
              <c:idx val="0"/>
              <c:layout>
                <c:manualLayout>
                  <c:x val="-0.16960795488587757"/>
                  <c:y val="0.125774869247664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8645684917194"/>
                      <c:h val="0.213519769577778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06E-472A-9DAE-2834CB55A24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51264362863856"/>
                      <c:h val="0.366630376288960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6E-472A-9DAE-2834CB55A2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1° trim.</c:v>
                </c:pt>
                <c:pt idx="1">
                  <c:v>2° trim.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0.13</c:v>
                </c:pt>
                <c:pt idx="1">
                  <c:v>0.87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E-472A-9DAE-2834CB55A24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it-I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26-4E4B-A8B3-D2AFD2A798FD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726-4E4B-A8B3-D2AFD2A798FD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100" b="0" i="0" u="none" strike="noStrike" kern="1200" baseline="0">
                        <a:solidFill>
                          <a:schemeClr val="bg1"/>
                        </a:solidFill>
                        <a:latin typeface="+mj-lt"/>
                        <a:ea typeface="+mn-ea"/>
                        <a:cs typeface="+mn-cs"/>
                      </a:defRPr>
                    </a:pPr>
                    <a:fld id="{B2D575CC-BEB6-4229-88C7-1093A6546533}" type="VALUE">
                      <a:rPr lang="en-US" sz="1100"/>
                      <a:pPr>
                        <a:defRPr sz="1100">
                          <a:solidFill>
                            <a:schemeClr val="bg1"/>
                          </a:solidFill>
                        </a:defRPr>
                      </a:pPr>
                      <a:t>[VALORE]</a:t>
                    </a:fld>
                    <a:endParaRPr lang="it-I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14244050203324"/>
                      <c:h val="0.2342320173100130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726-4E4B-A8B3-D2AFD2A798F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038771032667957"/>
                      <c:h val="0.366630376288960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726-4E4B-A8B3-D2AFD2A798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1° trim.</c:v>
                </c:pt>
                <c:pt idx="1">
                  <c:v>2° trim.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0.11</c:v>
                </c:pt>
                <c:pt idx="1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726-4E4B-A8B3-D2AFD2A798FD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it-I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Vendite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E53-42C5-8FD7-33A8924667D0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53-42C5-8FD7-33A8924667D0}"/>
              </c:ext>
            </c:extLst>
          </c:dPt>
          <c:dLbls>
            <c:dLbl>
              <c:idx val="0"/>
              <c:layout>
                <c:manualLayout>
                  <c:x val="-0.16960795488587757"/>
                  <c:y val="0.1257748692476644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28645684917194"/>
                      <c:h val="0.213519769577778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E53-42C5-8FD7-33A8924667D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93426141655039"/>
                      <c:h val="0.366630376288960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E53-42C5-8FD7-33A8924667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it-I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1° trim.</c:v>
                </c:pt>
                <c:pt idx="1">
                  <c:v>2° trim.</c:v>
                </c:pt>
              </c:strCache>
            </c:strRef>
          </c:cat>
          <c:val>
            <c:numRef>
              <c:f>Foglio1!$B$2:$B$3</c:f>
              <c:numCache>
                <c:formatCode>0%</c:formatCode>
                <c:ptCount val="2"/>
                <c:pt idx="0">
                  <c:v>0.16</c:v>
                </c:pt>
                <c:pt idx="1">
                  <c:v>0.84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53-42C5-8FD7-33A8924667D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+mj-lt"/>
        </a:defRPr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3FC19C6-64FC-42B5-B9EB-2D58BB207B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B7A68B1-D459-D1DF-02C0-FB29F4A1622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10B37227-2503-8E40-BB2D-0C91B8BF85C2}" type="datetimeFigureOut">
              <a:rPr lang="it-IT"/>
              <a:pPr>
                <a:defRPr/>
              </a:pPr>
              <a:t>25/07/2025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CDD5BCA9-78F6-E7D4-8117-60D7A458D0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E77FC338-C911-FA7B-2D16-D5B25FAD6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86DA442-D6F7-AD47-EE7E-83B768D4F80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80F4374-11C9-5C7F-8C1E-5ADB5BD7E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C2D649B-7F22-764C-A66A-B8050A5EA9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egnaposto immagine diapositiva 1">
            <a:extLst>
              <a:ext uri="{FF2B5EF4-FFF2-40B4-BE49-F238E27FC236}">
                <a16:creationId xmlns:a16="http://schemas.microsoft.com/office/drawing/2014/main" id="{A2E8B61B-BB6D-9277-8BC8-EEEE567E86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6" name="Segnaposto note 2">
            <a:extLst>
              <a:ext uri="{FF2B5EF4-FFF2-40B4-BE49-F238E27FC236}">
                <a16:creationId xmlns:a16="http://schemas.microsoft.com/office/drawing/2014/main" id="{80CF69D4-E396-BE5A-E091-05F60C6409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6147" name="Segnaposto numero diapositiva 3">
            <a:extLst>
              <a:ext uri="{FF2B5EF4-FFF2-40B4-BE49-F238E27FC236}">
                <a16:creationId xmlns:a16="http://schemas.microsoft.com/office/drawing/2014/main" id="{96A538C5-E66C-63BB-A9BA-5FFF70C6A2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060B15-EC3A-FA44-8314-240FAA3EE1B8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E5401-6EEA-7EF4-5F60-B131D6AD4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7B8957C-7AA7-49BE-DB86-C7CA16E5DE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B53873B-4748-27DA-056A-2AAC462DA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Nota per </a:t>
            </a:r>
            <a:r>
              <a:rPr lang="en-US" err="1"/>
              <a:t>sviluppo</a:t>
            </a:r>
            <a:r>
              <a:rPr lang="en-US"/>
              <a:t>: </a:t>
            </a:r>
            <a:r>
              <a:rPr lang="en-US" err="1"/>
              <a:t>pagina</a:t>
            </a:r>
            <a:r>
              <a:rPr lang="en-US"/>
              <a:t> PIVOT</a:t>
            </a:r>
            <a:br>
              <a:rPr lang="en-US"/>
            </a:br>
            <a:r>
              <a:rPr lang="en-US"/>
              <a:t>le </a:t>
            </a:r>
            <a:r>
              <a:rPr lang="en-US" err="1"/>
              <a:t>etichette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trim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attivano</a:t>
            </a:r>
            <a:r>
              <a:rPr lang="en-US"/>
              <a:t> in </a:t>
            </a:r>
            <a:r>
              <a:rPr lang="en-US" err="1"/>
              <a:t>ordine</a:t>
            </a:r>
            <a:r>
              <a:rPr lang="en-US"/>
              <a:t>, </a:t>
            </a:r>
            <a:r>
              <a:rPr lang="en-US" err="1"/>
              <a:t>partendo</a:t>
            </a:r>
            <a:r>
              <a:rPr lang="en-US"/>
              <a:t> da Tonale a </a:t>
            </a:r>
            <a:r>
              <a:rPr lang="en-US" err="1"/>
              <a:t>salire</a:t>
            </a:r>
            <a:endParaRPr lang="en-US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F38574-4849-53A0-1595-7DC43709DC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262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80095-1970-63EE-F653-80FE07BA1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5936FFE-500B-67E4-1482-F88100D524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BCC3193-7327-7DA6-2611-246BB4E9F5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Nota per </a:t>
            </a:r>
            <a:r>
              <a:rPr lang="en-US" err="1"/>
              <a:t>sviluppo</a:t>
            </a:r>
            <a:r>
              <a:rPr lang="en-US"/>
              <a:t>: </a:t>
            </a:r>
            <a:r>
              <a:rPr lang="en-US" err="1"/>
              <a:t>pagina</a:t>
            </a:r>
            <a:r>
              <a:rPr lang="en-US"/>
              <a:t> PIVOT</a:t>
            </a:r>
            <a:br>
              <a:rPr lang="en-US"/>
            </a:br>
            <a:r>
              <a:rPr lang="en-US"/>
              <a:t>le </a:t>
            </a:r>
            <a:r>
              <a:rPr lang="en-US" err="1"/>
              <a:t>etichette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trim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attivano</a:t>
            </a:r>
            <a:r>
              <a:rPr lang="en-US"/>
              <a:t> in </a:t>
            </a:r>
            <a:r>
              <a:rPr lang="en-US" err="1"/>
              <a:t>ordine</a:t>
            </a:r>
            <a:r>
              <a:rPr lang="en-US"/>
              <a:t>, </a:t>
            </a:r>
            <a:r>
              <a:rPr lang="en-US" err="1"/>
              <a:t>partendo</a:t>
            </a:r>
            <a:r>
              <a:rPr lang="en-US"/>
              <a:t> da Tonale a </a:t>
            </a:r>
            <a:r>
              <a:rPr lang="en-US" err="1"/>
              <a:t>salire</a:t>
            </a:r>
            <a:endParaRPr lang="en-US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CF79280-FFB1-4B0C-1068-D4A153F45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3788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054A-4D1C-699C-3963-24BF06C25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684391F-1E6C-5465-5EDB-2FA5D4FED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FD2FC32-A6F1-9D01-6DA3-C0476F5E36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Nota per </a:t>
            </a:r>
            <a:r>
              <a:rPr lang="en-US" err="1"/>
              <a:t>sviluppo</a:t>
            </a:r>
            <a:r>
              <a:rPr lang="en-US"/>
              <a:t>: </a:t>
            </a:r>
            <a:r>
              <a:rPr lang="en-US" err="1"/>
              <a:t>pagina</a:t>
            </a:r>
            <a:r>
              <a:rPr lang="en-US"/>
              <a:t> PIVOT</a:t>
            </a:r>
            <a:br>
              <a:rPr lang="en-US"/>
            </a:br>
            <a:r>
              <a:rPr lang="en-US"/>
              <a:t>le </a:t>
            </a:r>
            <a:r>
              <a:rPr lang="en-US" err="1"/>
              <a:t>etichette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trim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attivano</a:t>
            </a:r>
            <a:r>
              <a:rPr lang="en-US"/>
              <a:t> in </a:t>
            </a:r>
            <a:r>
              <a:rPr lang="en-US" err="1"/>
              <a:t>ordine</a:t>
            </a:r>
            <a:r>
              <a:rPr lang="en-US"/>
              <a:t>, </a:t>
            </a:r>
            <a:r>
              <a:rPr lang="en-US" err="1"/>
              <a:t>partendo</a:t>
            </a:r>
            <a:r>
              <a:rPr lang="en-US"/>
              <a:t> da Tonale a </a:t>
            </a:r>
            <a:r>
              <a:rPr lang="en-US" err="1"/>
              <a:t>salire</a:t>
            </a:r>
            <a:endParaRPr lang="en-US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55B2995-E3D6-69F5-4C92-7DFAEAD8A9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5076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555C1-FCA4-AF84-8FB0-1A777D04F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05B4213-FD54-F3C8-E764-837192CD1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B4ADD8A-EB02-A64B-3A49-DFAFB3DA8D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err="1">
                <a:solidFill>
                  <a:srgbClr val="FF0000"/>
                </a:solidFill>
              </a:rPr>
              <a:t>Animazione</a:t>
            </a:r>
            <a:r>
              <a:rPr lang="en-US" i="1">
                <a:solidFill>
                  <a:srgbClr val="FF0000"/>
                </a:solidFill>
              </a:rPr>
              <a:t>: Sport Veloce </a:t>
            </a:r>
            <a:r>
              <a:rPr lang="en-US" i="1" err="1">
                <a:solidFill>
                  <a:srgbClr val="FF0000"/>
                </a:solidFill>
              </a:rPr>
              <a:t>entra</a:t>
            </a:r>
            <a:r>
              <a:rPr lang="en-US" i="1">
                <a:solidFill>
                  <a:srgbClr val="FF0000"/>
                </a:solidFill>
              </a:rPr>
              <a:t> dopo e </a:t>
            </a:r>
            <a:r>
              <a:rPr lang="en-US" i="1" err="1">
                <a:solidFill>
                  <a:srgbClr val="FF0000"/>
                </a:solidFill>
              </a:rPr>
              <a:t>si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 i="1" err="1">
                <a:solidFill>
                  <a:srgbClr val="FF0000"/>
                </a:solidFill>
              </a:rPr>
              <a:t>colloca</a:t>
            </a:r>
            <a:r>
              <a:rPr lang="en-US" i="1">
                <a:solidFill>
                  <a:srgbClr val="FF0000"/>
                </a:solidFill>
              </a:rPr>
              <a:t> al </a:t>
            </a:r>
            <a:r>
              <a:rPr lang="en-US" i="1" err="1">
                <a:solidFill>
                  <a:srgbClr val="FF0000"/>
                </a:solidFill>
              </a:rPr>
              <a:t>suo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 i="1" err="1">
                <a:solidFill>
                  <a:srgbClr val="FF0000"/>
                </a:solidFill>
              </a:rPr>
              <a:t>posto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 i="1" err="1">
                <a:solidFill>
                  <a:srgbClr val="FF0000"/>
                </a:solidFill>
              </a:rPr>
              <a:t>entrando</a:t>
            </a:r>
            <a:r>
              <a:rPr lang="en-US" i="1">
                <a:solidFill>
                  <a:srgbClr val="FF0000"/>
                </a:solidFill>
              </a:rPr>
              <a:t> da </a:t>
            </a:r>
            <a:r>
              <a:rPr lang="en-US" i="1" err="1">
                <a:solidFill>
                  <a:srgbClr val="FF0000"/>
                </a:solidFill>
              </a:rPr>
              <a:t>destra</a:t>
            </a:r>
            <a:endParaRPr lang="en-US" i="1">
              <a:solidFill>
                <a:srgbClr val="FF0000"/>
              </a:solidFill>
            </a:endParaRPr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C6890C1-3BAA-8C44-97ED-2F8BE36DC7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8715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4ADDB-4DEB-7308-C42A-9A555418D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7A18284-01F5-3392-8CB6-05FA3CC75B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367D6FF-05E8-A1FA-C0D2-5F92F8E450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Nota per </a:t>
            </a:r>
            <a:r>
              <a:rPr lang="en-US" err="1"/>
              <a:t>sviluppo</a:t>
            </a:r>
            <a:r>
              <a:rPr lang="en-US"/>
              <a:t>: </a:t>
            </a:r>
            <a:r>
              <a:rPr lang="en-US" err="1"/>
              <a:t>pagina</a:t>
            </a:r>
            <a:r>
              <a:rPr lang="en-US"/>
              <a:t> PIVOT</a:t>
            </a:r>
            <a:br>
              <a:rPr lang="en-US"/>
            </a:br>
            <a:r>
              <a:rPr lang="en-US"/>
              <a:t>le </a:t>
            </a:r>
            <a:r>
              <a:rPr lang="en-US" err="1"/>
              <a:t>etichette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trim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attivano</a:t>
            </a:r>
            <a:r>
              <a:rPr lang="en-US"/>
              <a:t> in </a:t>
            </a:r>
            <a:r>
              <a:rPr lang="en-US" err="1"/>
              <a:t>ordine</a:t>
            </a:r>
            <a:r>
              <a:rPr lang="en-US"/>
              <a:t>, </a:t>
            </a:r>
            <a:r>
              <a:rPr lang="en-US" err="1"/>
              <a:t>partendo</a:t>
            </a:r>
            <a:r>
              <a:rPr lang="en-US"/>
              <a:t> da Tonale a </a:t>
            </a:r>
            <a:r>
              <a:rPr lang="en-US" err="1"/>
              <a:t>salire</a:t>
            </a:r>
            <a:endParaRPr lang="en-US"/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31344E-9627-D7BE-305A-718AD56E5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675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CARD - SCOPRIRE UNA PER VOLTA LE FIGURE IN ANIMAZIONE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5656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/>
              <a:t>Animazione compare </a:t>
            </a:r>
            <a:r>
              <a:rPr lang="it-IT" err="1"/>
              <a:t>img</a:t>
            </a:r>
            <a:r>
              <a:rPr lang="it-IT"/>
              <a:t> bianca vecchia e poi la rossa con scritto NEW TONALE</a:t>
            </a: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117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F2531-7ACE-E106-ED5C-A4370EF573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42FE1A8-2613-E398-64D5-4BABA0226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3349E1C-10D2-7F78-5049-6CCA167224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noProof="0" err="1">
                <a:solidFill>
                  <a:schemeClr val="accent6"/>
                </a:solidFill>
                <a:highlight>
                  <a:srgbClr val="FFFF00"/>
                </a:highlight>
              </a:rPr>
              <a:t>Animare</a:t>
            </a:r>
            <a:r>
              <a:rPr lang="en-US" sz="1200" b="0" noProof="0">
                <a:solidFill>
                  <a:schemeClr val="accent6"/>
                </a:solidFill>
                <a:highlight>
                  <a:srgbClr val="FFFF00"/>
                </a:highlight>
              </a:rPr>
              <a:t> : </a:t>
            </a:r>
            <a:r>
              <a:rPr lang="en-US" sz="1200" b="0" noProof="0" err="1">
                <a:solidFill>
                  <a:schemeClr val="accent6"/>
                </a:solidFill>
                <a:highlight>
                  <a:srgbClr val="FFFF00"/>
                </a:highlight>
              </a:rPr>
              <a:t>una</a:t>
            </a:r>
            <a:r>
              <a:rPr lang="en-US" sz="1200" b="0" noProof="0">
                <a:solidFill>
                  <a:schemeClr val="accent6"/>
                </a:solidFill>
                <a:highlight>
                  <a:srgbClr val="FFFF00"/>
                </a:highlight>
              </a:rPr>
              <a:t> per </a:t>
            </a:r>
            <a:r>
              <a:rPr lang="en-US" sz="1200" b="0" noProof="0" err="1">
                <a:solidFill>
                  <a:schemeClr val="accent6"/>
                </a:solidFill>
                <a:highlight>
                  <a:srgbClr val="FFFF00"/>
                </a:highlight>
              </a:rPr>
              <a:t>una</a:t>
            </a:r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C5D9F7-FEA4-7A11-1496-94D7AA732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168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861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err="1">
                <a:solidFill>
                  <a:srgbClr val="FF0000"/>
                </a:solidFill>
              </a:rPr>
              <a:t>Animazione</a:t>
            </a:r>
            <a:r>
              <a:rPr lang="en-US" i="1">
                <a:solidFill>
                  <a:srgbClr val="FF0000"/>
                </a:solidFill>
              </a:rPr>
              <a:t>: </a:t>
            </a:r>
            <a:r>
              <a:rPr lang="en-US" i="1" err="1">
                <a:solidFill>
                  <a:srgbClr val="FF0000"/>
                </a:solidFill>
              </a:rPr>
              <a:t>alla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 i="1" err="1">
                <a:solidFill>
                  <a:srgbClr val="FF0000"/>
                </a:solidFill>
              </a:rPr>
              <a:t>vecchia</a:t>
            </a:r>
            <a:r>
              <a:rPr lang="en-US" i="1">
                <a:solidFill>
                  <a:srgbClr val="FF0000"/>
                </a:solidFill>
              </a:rPr>
              <a:t> gamma ‘25 </a:t>
            </a:r>
            <a:r>
              <a:rPr lang="en-US" i="1" err="1">
                <a:solidFill>
                  <a:srgbClr val="FF0000"/>
                </a:solidFill>
              </a:rPr>
              <a:t>si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 i="1" err="1">
                <a:solidFill>
                  <a:srgbClr val="FF0000"/>
                </a:solidFill>
              </a:rPr>
              <a:t>aggiungono</a:t>
            </a:r>
            <a:r>
              <a:rPr lang="en-US" i="1">
                <a:solidFill>
                  <a:srgbClr val="FF0000"/>
                </a:solidFill>
              </a:rPr>
              <a:t> I due </a:t>
            </a:r>
            <a:r>
              <a:rPr lang="en-US" i="1" err="1">
                <a:solidFill>
                  <a:srgbClr val="FF0000"/>
                </a:solidFill>
              </a:rPr>
              <a:t>nuovi</a:t>
            </a:r>
            <a:r>
              <a:rPr lang="en-US" i="1">
                <a:solidFill>
                  <a:srgbClr val="FF0000"/>
                </a:solidFill>
              </a:rPr>
              <a:t> trim </a:t>
            </a:r>
            <a:r>
              <a:rPr lang="en-US" i="1" err="1">
                <a:solidFill>
                  <a:srgbClr val="FF0000"/>
                </a:solidFill>
              </a:rPr>
              <a:t>entrando</a:t>
            </a:r>
            <a:r>
              <a:rPr lang="en-US" i="1">
                <a:solidFill>
                  <a:srgbClr val="FF0000"/>
                </a:solidFill>
              </a:rPr>
              <a:t> da </a:t>
            </a:r>
            <a:r>
              <a:rPr lang="en-US" i="1" err="1">
                <a:solidFill>
                  <a:srgbClr val="FF0000"/>
                </a:solidFill>
              </a:rPr>
              <a:t>destra</a:t>
            </a:r>
            <a:endParaRPr lang="en-US" i="1">
              <a:solidFill>
                <a:srgbClr val="FF0000"/>
              </a:solidFill>
            </a:endParaRPr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3946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6DC4A-0B6A-7824-96A6-F5F52D275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D791D04-F3EF-D44C-20ED-B01227ECD7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AF21B87-8251-1C95-A1AC-DF61B9973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err="1">
                <a:solidFill>
                  <a:srgbClr val="FF0000"/>
                </a:solidFill>
              </a:rPr>
              <a:t>Animazione</a:t>
            </a:r>
            <a:r>
              <a:rPr lang="en-US" i="1">
                <a:solidFill>
                  <a:srgbClr val="FF0000"/>
                </a:solidFill>
              </a:rPr>
              <a:t>: </a:t>
            </a:r>
            <a:r>
              <a:rPr lang="en-US" i="1" err="1">
                <a:solidFill>
                  <a:srgbClr val="FF0000"/>
                </a:solidFill>
              </a:rPr>
              <a:t>alla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 i="1" err="1">
                <a:solidFill>
                  <a:srgbClr val="FF0000"/>
                </a:solidFill>
              </a:rPr>
              <a:t>vecchia</a:t>
            </a:r>
            <a:r>
              <a:rPr lang="en-US" i="1">
                <a:solidFill>
                  <a:srgbClr val="FF0000"/>
                </a:solidFill>
              </a:rPr>
              <a:t> gamma ‘25 </a:t>
            </a:r>
            <a:r>
              <a:rPr lang="en-US" i="1" err="1">
                <a:solidFill>
                  <a:srgbClr val="FF0000"/>
                </a:solidFill>
              </a:rPr>
              <a:t>si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 i="1" err="1">
                <a:solidFill>
                  <a:srgbClr val="FF0000"/>
                </a:solidFill>
              </a:rPr>
              <a:t>aggiungono</a:t>
            </a:r>
            <a:r>
              <a:rPr lang="en-US" i="1">
                <a:solidFill>
                  <a:srgbClr val="FF0000"/>
                </a:solidFill>
              </a:rPr>
              <a:t> I due </a:t>
            </a:r>
            <a:r>
              <a:rPr lang="en-US" i="1" err="1">
                <a:solidFill>
                  <a:srgbClr val="FF0000"/>
                </a:solidFill>
              </a:rPr>
              <a:t>nuovi</a:t>
            </a:r>
            <a:r>
              <a:rPr lang="en-US" i="1">
                <a:solidFill>
                  <a:srgbClr val="FF0000"/>
                </a:solidFill>
              </a:rPr>
              <a:t> trim </a:t>
            </a:r>
            <a:r>
              <a:rPr lang="en-US" i="1" err="1">
                <a:solidFill>
                  <a:srgbClr val="FF0000"/>
                </a:solidFill>
              </a:rPr>
              <a:t>entrando</a:t>
            </a:r>
            <a:r>
              <a:rPr lang="en-US" i="1">
                <a:solidFill>
                  <a:srgbClr val="FF0000"/>
                </a:solidFill>
              </a:rPr>
              <a:t> da </a:t>
            </a:r>
            <a:r>
              <a:rPr lang="en-US" i="1" err="1">
                <a:solidFill>
                  <a:srgbClr val="FF0000"/>
                </a:solidFill>
              </a:rPr>
              <a:t>destra</a:t>
            </a:r>
            <a:endParaRPr lang="en-US" i="1">
              <a:solidFill>
                <a:srgbClr val="FF0000"/>
              </a:solidFill>
            </a:endParaRPr>
          </a:p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0C9F307-2640-20E8-534F-38EA8468F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514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Nota per </a:t>
            </a:r>
            <a:r>
              <a:rPr lang="en-US" err="1"/>
              <a:t>sviluppo</a:t>
            </a:r>
            <a:r>
              <a:rPr lang="en-US"/>
              <a:t>: </a:t>
            </a:r>
            <a:r>
              <a:rPr lang="en-US" err="1"/>
              <a:t>pagina</a:t>
            </a:r>
            <a:r>
              <a:rPr lang="en-US"/>
              <a:t> PIVOT</a:t>
            </a:r>
            <a:br>
              <a:rPr lang="en-US"/>
            </a:br>
            <a:r>
              <a:rPr lang="en-US"/>
              <a:t>le </a:t>
            </a:r>
            <a:r>
              <a:rPr lang="en-US" err="1"/>
              <a:t>etichette</a:t>
            </a:r>
            <a:r>
              <a:rPr lang="en-US"/>
              <a:t> </a:t>
            </a:r>
            <a:r>
              <a:rPr lang="en-US" err="1"/>
              <a:t>dei</a:t>
            </a:r>
            <a:r>
              <a:rPr lang="en-US"/>
              <a:t> trim </a:t>
            </a:r>
            <a:r>
              <a:rPr lang="en-US" err="1"/>
              <a:t>si</a:t>
            </a:r>
            <a:r>
              <a:rPr lang="en-US"/>
              <a:t> </a:t>
            </a:r>
            <a:r>
              <a:rPr lang="en-US" err="1"/>
              <a:t>attivano</a:t>
            </a:r>
            <a:r>
              <a:rPr lang="en-US"/>
              <a:t> in </a:t>
            </a:r>
            <a:r>
              <a:rPr lang="en-US" err="1"/>
              <a:t>ordine</a:t>
            </a:r>
            <a:r>
              <a:rPr lang="en-US"/>
              <a:t>, </a:t>
            </a:r>
            <a:r>
              <a:rPr lang="en-US" err="1"/>
              <a:t>partendo</a:t>
            </a:r>
            <a:r>
              <a:rPr lang="en-US"/>
              <a:t> da Tonale a </a:t>
            </a:r>
            <a:r>
              <a:rPr lang="en-US" err="1"/>
              <a:t>salire</a:t>
            </a:r>
            <a:endParaRPr lang="en-US"/>
          </a:p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120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D649B-7F22-764C-A66A-B8050A5EA944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62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5.jpeg"/><Relationship Id="rId9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emf"/><Relationship Id="rId10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8.jpe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2.emf"/><Relationship Id="rId9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emf"/><Relationship Id="rId7" Type="http://schemas.openxmlformats.org/officeDocument/2006/relationships/image" Target="../media/image12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6" Type="http://schemas.openxmlformats.org/officeDocument/2006/relationships/image" Target="../media/image11.png"/><Relationship Id="rId11" Type="http://schemas.openxmlformats.org/officeDocument/2006/relationships/image" Target="../media/image20.tiff"/><Relationship Id="rId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1.jpe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6" Type="http://schemas.microsoft.com/office/2007/relationships/hdphoto" Target="../media/hdphoto2.wdp"/><Relationship Id="rId11" Type="http://schemas.openxmlformats.org/officeDocument/2006/relationships/image" Target="../media/image17.png"/><Relationship Id="rId5" Type="http://schemas.openxmlformats.org/officeDocument/2006/relationships/image" Target="../media/image19.png"/><Relationship Id="rId10" Type="http://schemas.microsoft.com/office/2007/relationships/hdphoto" Target="../media/hdphoto1.wdp"/><Relationship Id="rId4" Type="http://schemas.openxmlformats.org/officeDocument/2006/relationships/image" Target="../media/image2.emf"/><Relationship Id="rId9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22.png"/><Relationship Id="rId9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2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7.emf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2.emf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emf"/><Relationship Id="rId10" Type="http://schemas.openxmlformats.org/officeDocument/2006/relationships/image" Target="../media/image13.png"/><Relationship Id="rId4" Type="http://schemas.openxmlformats.org/officeDocument/2006/relationships/image" Target="../media/image10.gif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emf"/><Relationship Id="rId10" Type="http://schemas.openxmlformats.org/officeDocument/2006/relationships/image" Target="../media/image13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  <a:noFill/>
        </p:spPr>
        <p:txBody>
          <a:bodyPr wrap="square" lIns="72000" tIns="36000" rIns="72000" bIns="36000" anchor="t" anchorCtr="0">
            <a:spAutoFit/>
          </a:bodyPr>
          <a:lstStyle>
            <a:lvl1pPr>
              <a:defRPr lang="it-IT" sz="2000" cap="all" spc="300" baseline="0" dirty="0">
                <a:solidFill>
                  <a:schemeClr val="accent6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accent6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D56F3-593F-97B2-07FE-AE20049570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F328AEC-2678-BAEA-4B10-18AC5A9E5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8C83F1F-0814-098E-2126-B9ED8D17A2C5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D2B0CF0D-CBC2-6DEC-44C3-34E9E251AD10}"/>
                </a:ext>
              </a:extLst>
            </p:cNvPr>
            <p:cNvCxnSpPr>
              <a:cxnSpLocks/>
              <a:stCxn id="13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8263E50-7E1E-6A81-6DD6-F95AA549F4A4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DE51850B-C137-D0BD-8034-C3AE64D569BA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87B20773-4C4E-6E44-AD18-2CB6B3B030DA}"/>
              </a:ext>
            </a:extLst>
          </p:cNvPr>
          <p:cNvSpPr txBox="1">
            <a:spLocks/>
          </p:cNvSpPr>
          <p:nvPr userDrawn="1"/>
        </p:nvSpPr>
        <p:spPr>
          <a:xfrm>
            <a:off x="899230" y="6422139"/>
            <a:ext cx="571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it-IT" sz="1200" kern="1200" smtClean="0">
                <a:solidFill>
                  <a:srgbClr val="BA0816"/>
                </a:solidFill>
                <a:latin typeface="Sequel 100 Black 45" panose="020B05030500000200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fld id="{094274B4-52BF-4BE4-A31A-21EA16AB84C3}" type="slidenum">
              <a:rPr lang="en-US" smtClean="0">
                <a:solidFill>
                  <a:schemeClr val="accent1"/>
                </a:solidFill>
              </a:rPr>
              <a:pPr algn="l" eaLnBrk="1" hangingPunct="1"/>
              <a:t>‹N›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9" name="s69699b2521e4bd8adf48730de2f7548">
            <a:extLst>
              <a:ext uri="{FF2B5EF4-FFF2-40B4-BE49-F238E27FC236}">
                <a16:creationId xmlns:a16="http://schemas.microsoft.com/office/drawing/2014/main" id="{5E8F2C76-D97F-0CB2-C12E-E01027F127D9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31" name="Immagine 30">
            <a:extLst>
              <a:ext uri="{FF2B5EF4-FFF2-40B4-BE49-F238E27FC236}">
                <a16:creationId xmlns:a16="http://schemas.microsoft.com/office/drawing/2014/main" id="{75A31C7D-6A1D-428A-90BC-A2D86F2AFB4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B297DDF8-AFA8-F852-9173-90650001DCD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9419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 descr="Immagine che contiene invertebrato, acquario, medusa, idrozoi&#10;&#10;Il contenuto generato dall'IA potrebbe non essere corretto.">
            <a:extLst>
              <a:ext uri="{FF2B5EF4-FFF2-40B4-BE49-F238E27FC236}">
                <a16:creationId xmlns:a16="http://schemas.microsoft.com/office/drawing/2014/main" id="{0559948A-78F8-8F1E-96E4-EC1247A3AD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541" r="55460"/>
          <a:stretch>
            <a:fillRect/>
          </a:stretch>
        </p:blipFill>
        <p:spPr>
          <a:xfrm flipH="1">
            <a:off x="9001125" y="1247776"/>
            <a:ext cx="3190874" cy="561022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293199"/>
            <a:ext cx="8763000" cy="646331"/>
          </a:xfrm>
          <a:noFill/>
        </p:spPr>
        <p:txBody>
          <a:bodyPr wrap="square" anchor="t">
            <a:spAutoFit/>
          </a:bodyPr>
          <a:lstStyle>
            <a:lvl1pPr>
              <a:defRPr lang="it-IT" dirty="0">
                <a:solidFill>
                  <a:schemeClr val="accent6"/>
                </a:solidFill>
              </a:defRPr>
            </a:lvl1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EE716-D689-9D52-5DFA-F93E13511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3142758"/>
            <a:ext cx="8762999" cy="315527"/>
          </a:xfrm>
          <a:noFill/>
        </p:spPr>
        <p:txBody>
          <a:bodyPr wrap="square" lIns="72000" tIns="36000" rIns="72000" bIns="36000" anchor="t">
            <a:spAutoFit/>
          </a:bodyPr>
          <a:lstStyle>
            <a:lvl1pPr marL="0" indent="0">
              <a:lnSpc>
                <a:spcPct val="150000"/>
              </a:lnSpc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C02AF-F6EA-580E-A3C7-2293D6EE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0" y="6421159"/>
            <a:ext cx="571500" cy="365125"/>
          </a:xfrm>
        </p:spPr>
        <p:txBody>
          <a:bodyPr vert="horz" lIns="0" tIns="0" rIns="0" bIns="0" rtlCol="0" anchor="ctr"/>
          <a:lstStyle>
            <a:lvl1pPr>
              <a:defRPr lang="it-IT" smtClean="0">
                <a:solidFill>
                  <a:schemeClr val="accent1"/>
                </a:solidFill>
                <a:latin typeface="Sequel 100 Black 45" panose="020B0503050000020004" pitchFamily="34" charset="0"/>
              </a:defRPr>
            </a:lvl1pPr>
          </a:lstStyle>
          <a:p>
            <a:pPr algn="l" eaLnBrk="1" hangingPunct="1"/>
            <a:fld id="{094274B4-52BF-4BE4-A31A-21EA16AB84C3}" type="slidenum">
              <a:rPr lang="en-US" smtClean="0"/>
              <a:pPr algn="l" eaLnBrk="1" hangingPunct="1"/>
              <a:t>‹N›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accent6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D56F3-593F-97B2-07FE-AE20049570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F328AEC-2678-BAEA-4B10-18AC5A9E5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69699b2521e4bd8adf48730de2f7548">
            <a:extLst>
              <a:ext uri="{FF2B5EF4-FFF2-40B4-BE49-F238E27FC236}">
                <a16:creationId xmlns:a16="http://schemas.microsoft.com/office/drawing/2014/main" id="{3B7BE928-84BC-BB2B-661A-6D6512165029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56FDAE1-DE05-39E0-AE55-D18CA90495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70D7F87-EE08-A2CC-FBFE-16F623EB258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8390C3A2-FD38-E0E9-A0FC-D29D0171AE68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28" name="Connettore 1 11">
              <a:extLst>
                <a:ext uri="{FF2B5EF4-FFF2-40B4-BE49-F238E27FC236}">
                  <a16:creationId xmlns:a16="http://schemas.microsoft.com/office/drawing/2014/main" id="{451542FF-B827-D8C7-13D0-14FBD9F2347B}"/>
                </a:ext>
              </a:extLst>
            </p:cNvPr>
            <p:cNvCxnSpPr>
              <a:cxnSpLocks/>
              <a:stCxn id="29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5A8B4E8E-24BD-2206-6F1A-A807F21FB799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C038A8E6-456A-4735-0F91-A41AF72E7E82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75027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2293199"/>
            <a:ext cx="8763000" cy="646331"/>
          </a:xfrm>
          <a:noFill/>
        </p:spPr>
        <p:txBody>
          <a:bodyPr wrap="square" anchor="t">
            <a:spAutoFit/>
          </a:bodyPr>
          <a:lstStyle>
            <a:lvl1pPr>
              <a:defRPr lang="it-IT" dirty="0">
                <a:solidFill>
                  <a:schemeClr val="accent6"/>
                </a:solidFill>
              </a:defRPr>
            </a:lvl1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EE716-D689-9D52-5DFA-F93E13511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4" y="3142758"/>
            <a:ext cx="8762999" cy="315527"/>
          </a:xfrm>
          <a:noFill/>
        </p:spPr>
        <p:txBody>
          <a:bodyPr wrap="square" lIns="72000" tIns="36000" rIns="72000" bIns="36000" anchor="t">
            <a:spAutoFit/>
          </a:bodyPr>
          <a:lstStyle>
            <a:lvl1pPr marL="0" indent="0">
              <a:lnSpc>
                <a:spcPct val="150000"/>
              </a:lnSpc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C02AF-F6EA-580E-A3C7-2293D6EE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0" y="6421159"/>
            <a:ext cx="571500" cy="365125"/>
          </a:xfrm>
        </p:spPr>
        <p:txBody>
          <a:bodyPr vert="horz" lIns="0" tIns="0" rIns="0" bIns="0" rtlCol="0" anchor="ctr"/>
          <a:lstStyle>
            <a:lvl1pPr>
              <a:defRPr lang="it-IT" smtClean="0">
                <a:solidFill>
                  <a:schemeClr val="accent1"/>
                </a:solidFill>
                <a:latin typeface="Sequel 100 Black 45" panose="020B0503050000020004" pitchFamily="34" charset="0"/>
              </a:defRPr>
            </a:lvl1pPr>
          </a:lstStyle>
          <a:p>
            <a:pPr algn="l" eaLnBrk="1" hangingPunct="1"/>
            <a:fld id="{094274B4-52BF-4BE4-A31A-21EA16AB84C3}" type="slidenum">
              <a:rPr lang="en-US" smtClean="0"/>
              <a:pPr algn="l" eaLnBrk="1" hangingPunct="1"/>
              <a:t>‹N›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accent6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D56F3-593F-97B2-07FE-AE20049570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F328AEC-2678-BAEA-4B10-18AC5A9E5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69699b2521e4bd8adf48730de2f7548">
            <a:extLst>
              <a:ext uri="{FF2B5EF4-FFF2-40B4-BE49-F238E27FC236}">
                <a16:creationId xmlns:a16="http://schemas.microsoft.com/office/drawing/2014/main" id="{3B7BE928-84BC-BB2B-661A-6D6512165029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56FDAE1-DE05-39E0-AE55-D18CA90495E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70D7F87-EE08-A2CC-FBFE-16F623EB258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8390C3A2-FD38-E0E9-A0FC-D29D0171AE68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28" name="Connettore 1 11">
              <a:extLst>
                <a:ext uri="{FF2B5EF4-FFF2-40B4-BE49-F238E27FC236}">
                  <a16:creationId xmlns:a16="http://schemas.microsoft.com/office/drawing/2014/main" id="{451542FF-B827-D8C7-13D0-14FBD9F2347B}"/>
                </a:ext>
              </a:extLst>
            </p:cNvPr>
            <p:cNvCxnSpPr>
              <a:cxnSpLocks/>
              <a:stCxn id="29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5A8B4E8E-24BD-2206-6F1A-A807F21FB799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C038A8E6-456A-4735-0F91-A41AF72E7E82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8210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egnaposto immagine 6" descr="Immagine che contiene luce, bibita analcolica, candela, oscurità&#10;&#10;Il contenuto generato dall'IA potrebbe non essere corretto.">
            <a:extLst>
              <a:ext uri="{FF2B5EF4-FFF2-40B4-BE49-F238E27FC236}">
                <a16:creationId xmlns:a16="http://schemas.microsoft.com/office/drawing/2014/main" id="{CEF42BA8-8A9A-B43B-0ECA-E4494EE536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2310" t="4023" r="9415"/>
          <a:stretch>
            <a:fillRect/>
          </a:stretch>
        </p:blipFill>
        <p:spPr>
          <a:xfrm>
            <a:off x="0" y="1252538"/>
            <a:ext cx="6096000" cy="5605462"/>
          </a:xfrm>
          <a:prstGeom prst="rect">
            <a:avLst/>
          </a:prstGeom>
          <a:noFill/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89" y="2293199"/>
            <a:ext cx="4772472" cy="1200329"/>
          </a:xfrm>
          <a:noFill/>
        </p:spPr>
        <p:txBody>
          <a:bodyPr wrap="square" anchor="t">
            <a:spAutoFit/>
          </a:bodyPr>
          <a:lstStyle>
            <a:lvl1pPr>
              <a:defRPr lang="it-IT" dirty="0">
                <a:solidFill>
                  <a:schemeClr val="accent6"/>
                </a:solidFill>
              </a:defRPr>
            </a:lvl1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EE716-D689-9D52-5DFA-F93E13511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788" y="3301113"/>
            <a:ext cx="4553677" cy="257369"/>
          </a:xfrm>
          <a:noFill/>
        </p:spPr>
        <p:txBody>
          <a:bodyPr wrap="square" lIns="72000" tIns="36000" rIns="72000" bIns="36000" anchor="t">
            <a:spAutoFit/>
          </a:bodyPr>
          <a:lstStyle>
            <a:lvl1pPr marL="0" indent="0">
              <a:lnSpc>
                <a:spcPct val="100000"/>
              </a:lnSpc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C02AF-F6EA-580E-A3C7-2293D6EE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0" y="6421159"/>
            <a:ext cx="571500" cy="365125"/>
          </a:xfrm>
        </p:spPr>
        <p:txBody>
          <a:bodyPr vert="horz" lIns="0" tIns="0" rIns="0" bIns="0" rtlCol="0" anchor="ctr"/>
          <a:lstStyle>
            <a:lvl1pPr>
              <a:defRPr lang="it-IT" smtClean="0">
                <a:solidFill>
                  <a:schemeClr val="accent1"/>
                </a:solidFill>
                <a:latin typeface="Sequel 100 Black 45" panose="020B0503050000020004" pitchFamily="34" charset="0"/>
              </a:defRPr>
            </a:lvl1pPr>
          </a:lstStyle>
          <a:p>
            <a:pPr algn="l" eaLnBrk="1" hangingPunct="1"/>
            <a:fld id="{094274B4-52BF-4BE4-A31A-21EA16AB84C3}" type="slidenum">
              <a:rPr lang="en-US" smtClean="0"/>
              <a:pPr algn="l" eaLnBrk="1" hangingPunct="1"/>
              <a:t>‹N›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accent6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D56F3-593F-97B2-07FE-AE20049570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F328AEC-2678-BAEA-4B10-18AC5A9E5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69699b2521e4bd8adf48730de2f7548">
            <a:extLst>
              <a:ext uri="{FF2B5EF4-FFF2-40B4-BE49-F238E27FC236}">
                <a16:creationId xmlns:a16="http://schemas.microsoft.com/office/drawing/2014/main" id="{3B7BE928-84BC-BB2B-661A-6D6512165029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6D854701-2D98-5B67-CFFD-C08FC1B43D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251FD37-B81E-C56E-ECE6-0D6739356ECF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  <p:grpSp>
        <p:nvGrpSpPr>
          <p:cNvPr id="18" name="Gruppo 17">
            <a:extLst>
              <a:ext uri="{FF2B5EF4-FFF2-40B4-BE49-F238E27FC236}">
                <a16:creationId xmlns:a16="http://schemas.microsoft.com/office/drawing/2014/main" id="{75790C83-3560-38F8-9D92-AEC83C136564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19" name="Connettore 1 11">
              <a:extLst>
                <a:ext uri="{FF2B5EF4-FFF2-40B4-BE49-F238E27FC236}">
                  <a16:creationId xmlns:a16="http://schemas.microsoft.com/office/drawing/2014/main" id="{C468FDB0-F668-C7EA-1809-CE6C74537FF1}"/>
                </a:ext>
              </a:extLst>
            </p:cNvPr>
            <p:cNvCxnSpPr>
              <a:cxnSpLocks/>
              <a:stCxn id="20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CEDF5ADF-D35A-7F67-25AD-98CD3CFD2C6E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3EDA6E73-E5A3-9E84-48D7-02779759D7E4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20686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olo e contenu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ettyImages-82652099.jpg" descr="GettyImages-82652099.jpg">
            <a:extLst>
              <a:ext uri="{FF2B5EF4-FFF2-40B4-BE49-F238E27FC236}">
                <a16:creationId xmlns:a16="http://schemas.microsoft.com/office/drawing/2014/main" id="{C2ADF164-2079-AEAA-A2AD-36F302A72E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b="150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  <a:noFill/>
        </p:spPr>
        <p:txBody>
          <a:bodyPr wrap="square">
            <a:spAutoFit/>
          </a:bodyPr>
          <a:lstStyle>
            <a:lvl1pPr>
              <a:defRPr lang="it-IT" sz="2000" cap="all" spc="300" baseline="0" dirty="0">
                <a:solidFill>
                  <a:schemeClr val="bg1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6FF776-F3CE-195F-87AF-2C0888919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5512429-89A0-5D05-E5F5-B4CE2357DB8E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15" name="Connettore 1 11">
              <a:extLst>
                <a:ext uri="{FF2B5EF4-FFF2-40B4-BE49-F238E27FC236}">
                  <a16:creationId xmlns:a16="http://schemas.microsoft.com/office/drawing/2014/main" id="{F67B928A-599B-779B-1A71-56F70402B60F}"/>
                </a:ext>
              </a:extLst>
            </p:cNvPr>
            <p:cNvCxnSpPr>
              <a:cxnSpLocks/>
              <a:stCxn id="16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340A927-0CCD-77D5-0B20-A149E0EEC021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897CA5D-6BD2-2488-0DEF-FD25DCF7FD03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6EC8A58-58AA-118F-D459-B6898C9CDD97}"/>
              </a:ext>
            </a:extLst>
          </p:cNvPr>
          <p:cNvSpPr txBox="1"/>
          <p:nvPr userDrawn="1"/>
        </p:nvSpPr>
        <p:spPr>
          <a:xfrm>
            <a:off x="971095" y="554038"/>
            <a:ext cx="66679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bg1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19" name="Immagine 1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BB20D6A-95D1-E706-7E00-A2E40E7C0C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gnaposto numero diapositiva 5">
            <a:extLst>
              <a:ext uri="{FF2B5EF4-FFF2-40B4-BE49-F238E27FC236}">
                <a16:creationId xmlns:a16="http://schemas.microsoft.com/office/drawing/2014/main" id="{B4923580-1818-0A80-5591-1F2CE7C5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0" y="6421159"/>
            <a:ext cx="571500" cy="365125"/>
          </a:xfrm>
        </p:spPr>
        <p:txBody>
          <a:bodyPr vert="horz" lIns="0" tIns="0" rIns="0" bIns="0" rtlCol="0" anchor="ctr"/>
          <a:lstStyle>
            <a:lvl1pPr>
              <a:defRPr lang="it-IT" smtClean="0">
                <a:solidFill>
                  <a:srgbClr val="BA0816"/>
                </a:solidFill>
                <a:latin typeface="Sequel 100 Black 45" panose="020B0503050000020004" pitchFamily="34" charset="0"/>
              </a:defRPr>
            </a:lvl1pPr>
          </a:lstStyle>
          <a:p>
            <a:pPr algn="l" eaLnBrk="1" hangingPunct="1"/>
            <a:fld id="{094274B4-52BF-4BE4-A31A-21EA16AB84C3}" type="slidenum">
              <a:rPr lang="en-US" smtClean="0"/>
              <a:pPr algn="l" eaLnBrk="1" hangingPunct="1"/>
              <a:t>‹N›</a:t>
            </a:fld>
            <a:endParaRPr lang="en-US"/>
          </a:p>
        </p:txBody>
      </p:sp>
      <p:pic>
        <p:nvPicPr>
          <p:cNvPr id="21" name="s69699b2521e4bd8adf48730de2f7548">
            <a:extLst>
              <a:ext uri="{FF2B5EF4-FFF2-40B4-BE49-F238E27FC236}">
                <a16:creationId xmlns:a16="http://schemas.microsoft.com/office/drawing/2014/main" id="{98AB2AD3-61BD-941D-2F4C-8A077E571291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095B6CC-4226-3964-65CF-2F0FD3345D6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3F5F973-33C0-5499-BDBD-8A1500A8812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4943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olo e contenu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  <a:noFill/>
        </p:spPr>
        <p:txBody>
          <a:bodyPr wrap="square">
            <a:spAutoFit/>
          </a:bodyPr>
          <a:lstStyle>
            <a:lvl1pPr>
              <a:defRPr lang="it-IT" sz="2000" cap="all" spc="300" baseline="0" dirty="0">
                <a:solidFill>
                  <a:schemeClr val="bg1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6FF776-F3CE-195F-87AF-2C0888919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5512429-89A0-5D05-E5F5-B4CE2357DB8E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15" name="Connettore 1 11">
              <a:extLst>
                <a:ext uri="{FF2B5EF4-FFF2-40B4-BE49-F238E27FC236}">
                  <a16:creationId xmlns:a16="http://schemas.microsoft.com/office/drawing/2014/main" id="{F67B928A-599B-779B-1A71-56F70402B60F}"/>
                </a:ext>
              </a:extLst>
            </p:cNvPr>
            <p:cNvCxnSpPr>
              <a:cxnSpLocks/>
              <a:stCxn id="16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340A927-0CCD-77D5-0B20-A149E0EEC021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897CA5D-6BD2-2488-0DEF-FD25DCF7FD03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6EC8A58-58AA-118F-D459-B6898C9CDD97}"/>
              </a:ext>
            </a:extLst>
          </p:cNvPr>
          <p:cNvSpPr txBox="1"/>
          <p:nvPr userDrawn="1"/>
        </p:nvSpPr>
        <p:spPr>
          <a:xfrm>
            <a:off x="971095" y="554038"/>
            <a:ext cx="666795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bg1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19" name="Immagine 1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BB20D6A-95D1-E706-7E00-A2E40E7C0C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gnaposto numero diapositiva 5">
            <a:extLst>
              <a:ext uri="{FF2B5EF4-FFF2-40B4-BE49-F238E27FC236}">
                <a16:creationId xmlns:a16="http://schemas.microsoft.com/office/drawing/2014/main" id="{B4923580-1818-0A80-5591-1F2CE7C5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0" y="6421159"/>
            <a:ext cx="571500" cy="365125"/>
          </a:xfrm>
        </p:spPr>
        <p:txBody>
          <a:bodyPr vert="horz" lIns="0" tIns="0" rIns="0" bIns="0" rtlCol="0" anchor="ctr"/>
          <a:lstStyle>
            <a:lvl1pPr>
              <a:defRPr lang="it-IT" smtClean="0">
                <a:solidFill>
                  <a:srgbClr val="BA0816"/>
                </a:solidFill>
                <a:latin typeface="Sequel 100 Black 45" panose="020B0503050000020004" pitchFamily="34" charset="0"/>
              </a:defRPr>
            </a:lvl1pPr>
          </a:lstStyle>
          <a:p>
            <a:pPr algn="l" eaLnBrk="1" hangingPunct="1"/>
            <a:fld id="{094274B4-52BF-4BE4-A31A-21EA16AB84C3}" type="slidenum">
              <a:rPr lang="en-US" smtClean="0"/>
              <a:pPr algn="l" eaLnBrk="1" hangingPunct="1"/>
              <a:t>‹N›</a:t>
            </a:fld>
            <a:endParaRPr lang="en-US"/>
          </a:p>
        </p:txBody>
      </p:sp>
      <p:pic>
        <p:nvPicPr>
          <p:cNvPr id="21" name="s69699b2521e4bd8adf48730de2f7548">
            <a:extLst>
              <a:ext uri="{FF2B5EF4-FFF2-40B4-BE49-F238E27FC236}">
                <a16:creationId xmlns:a16="http://schemas.microsoft.com/office/drawing/2014/main" id="{98AB2AD3-61BD-941D-2F4C-8A077E571291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095B6CC-4226-3964-65CF-2F0FD3345D6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3F5F973-33C0-5499-BDBD-8A1500A8812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hotocopy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  <p:pic>
        <p:nvPicPr>
          <p:cNvPr id="9" name="Immagine 8" descr="Immagine che contiene cappello, Bordeaux, rosso, arte&#10;&#10;Il contenuto generato dall'IA potrebbe non essere corretto.">
            <a:extLst>
              <a:ext uri="{FF2B5EF4-FFF2-40B4-BE49-F238E27FC236}">
                <a16:creationId xmlns:a16="http://schemas.microsoft.com/office/drawing/2014/main" id="{DA49D4FB-D19B-289F-0B49-0B4A2B56A5B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120" y="1495895"/>
            <a:ext cx="7055756" cy="3968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293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olo e contenu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fa Romeo Tonale PHEV Tributo Italiano (2024) review: laatste ode aan  benzinemotor">
            <a:extLst>
              <a:ext uri="{FF2B5EF4-FFF2-40B4-BE49-F238E27FC236}">
                <a16:creationId xmlns:a16="http://schemas.microsoft.com/office/drawing/2014/main" id="{EF7BF577-EEC6-F43B-2E7C-3043525E78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13142" r="5485" b="4571"/>
          <a:stretch>
            <a:fillRect/>
          </a:stretch>
        </p:blipFill>
        <p:spPr bwMode="auto">
          <a:xfrm>
            <a:off x="0" y="-341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58F7974-C666-5817-2A3C-446F8ECFFB64}"/>
              </a:ext>
            </a:extLst>
          </p:cNvPr>
          <p:cNvSpPr/>
          <p:nvPr userDrawn="1"/>
        </p:nvSpPr>
        <p:spPr>
          <a:xfrm>
            <a:off x="-1" y="-3412"/>
            <a:ext cx="12192001" cy="2920347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  <a:noFill/>
        </p:spPr>
        <p:txBody>
          <a:bodyPr wrap="square">
            <a:spAutoFit/>
          </a:bodyPr>
          <a:lstStyle>
            <a:lvl1pPr>
              <a:defRPr lang="it-IT" sz="2000" cap="all" spc="300" baseline="0" dirty="0">
                <a:solidFill>
                  <a:schemeClr val="bg1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bg1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E6FF776-F3CE-195F-87AF-2C08889195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25512429-89A0-5D05-E5F5-B4CE2357DB8E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15" name="Connettore 1 11">
              <a:extLst>
                <a:ext uri="{FF2B5EF4-FFF2-40B4-BE49-F238E27FC236}">
                  <a16:creationId xmlns:a16="http://schemas.microsoft.com/office/drawing/2014/main" id="{F67B928A-599B-779B-1A71-56F70402B60F}"/>
                </a:ext>
              </a:extLst>
            </p:cNvPr>
            <p:cNvCxnSpPr>
              <a:cxnSpLocks/>
              <a:stCxn id="16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340A927-0CCD-77D5-0B20-A149E0EEC021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9897CA5D-6BD2-2488-0DEF-FD25DCF7FD03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9" name="Immagine 18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CBB20D6A-95D1-E706-7E00-A2E40E7C0C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egnaposto numero diapositiva 5">
            <a:extLst>
              <a:ext uri="{FF2B5EF4-FFF2-40B4-BE49-F238E27FC236}">
                <a16:creationId xmlns:a16="http://schemas.microsoft.com/office/drawing/2014/main" id="{B4923580-1818-0A80-5591-1F2CE7C5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0" y="6421159"/>
            <a:ext cx="571500" cy="365125"/>
          </a:xfrm>
        </p:spPr>
        <p:txBody>
          <a:bodyPr vert="horz" lIns="0" tIns="0" rIns="0" bIns="0" rtlCol="0" anchor="ctr"/>
          <a:lstStyle>
            <a:lvl1pPr>
              <a:defRPr lang="it-IT" smtClean="0">
                <a:solidFill>
                  <a:srgbClr val="BA0816"/>
                </a:solidFill>
                <a:latin typeface="Sequel 100 Black 45" panose="020B0503050000020004" pitchFamily="34" charset="0"/>
              </a:defRPr>
            </a:lvl1pPr>
          </a:lstStyle>
          <a:p>
            <a:pPr algn="l" eaLnBrk="1" hangingPunct="1"/>
            <a:fld id="{094274B4-52BF-4BE4-A31A-21EA16AB84C3}" type="slidenum">
              <a:rPr lang="en-US" smtClean="0"/>
              <a:pPr algn="l" eaLnBrk="1" hangingPunct="1"/>
              <a:t>‹N›</a:t>
            </a:fld>
            <a:endParaRPr lang="en-US"/>
          </a:p>
        </p:txBody>
      </p:sp>
      <p:pic>
        <p:nvPicPr>
          <p:cNvPr id="21" name="s69699b2521e4bd8adf48730de2f7548">
            <a:extLst>
              <a:ext uri="{FF2B5EF4-FFF2-40B4-BE49-F238E27FC236}">
                <a16:creationId xmlns:a16="http://schemas.microsoft.com/office/drawing/2014/main" id="{98AB2AD3-61BD-941D-2F4C-8A077E571291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095B6CC-4226-3964-65CF-2F0FD3345D6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3F5F973-33C0-5499-BDBD-8A1500A8812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1078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A7694B51-7576-9E03-76AE-6B6FF8D88D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4A7CA65-65B8-F373-C56A-555F554C168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40000"/>
          </a:blip>
          <a:srcRect t="8463" b="14945"/>
          <a:stretch>
            <a:fillRect/>
          </a:stretch>
        </p:blipFill>
        <p:spPr bwMode="auto">
          <a:xfrm>
            <a:off x="1437978" y="0"/>
            <a:ext cx="9317108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  <a:noFill/>
        </p:spPr>
        <p:txBody>
          <a:bodyPr wrap="square" lIns="72000" tIns="36000" rIns="72000" bIns="36000" anchor="t" anchorCtr="0">
            <a:spAutoFit/>
          </a:bodyPr>
          <a:lstStyle>
            <a:lvl1pPr>
              <a:defRPr lang="it-IT" sz="2000" cap="all" spc="300" baseline="0" dirty="0">
                <a:solidFill>
                  <a:schemeClr val="tx1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tx1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D56F3-593F-97B2-07FE-AE20049570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8C83F1F-0814-098E-2126-B9ED8D17A2C5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D2B0CF0D-CBC2-6DEC-44C3-34E9E251AD10}"/>
                </a:ext>
              </a:extLst>
            </p:cNvPr>
            <p:cNvCxnSpPr>
              <a:cxnSpLocks/>
              <a:stCxn id="13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8263E50-7E1E-6A81-6DD6-F95AA549F4A4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DE51850B-C137-D0BD-8034-C3AE64D569BA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87B20773-4C4E-6E44-AD18-2CB6B3B030DA}"/>
              </a:ext>
            </a:extLst>
          </p:cNvPr>
          <p:cNvSpPr txBox="1">
            <a:spLocks/>
          </p:cNvSpPr>
          <p:nvPr userDrawn="1"/>
        </p:nvSpPr>
        <p:spPr>
          <a:xfrm>
            <a:off x="899230" y="6422139"/>
            <a:ext cx="571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it-IT" sz="1200" kern="1200" smtClean="0">
                <a:solidFill>
                  <a:srgbClr val="BA0816"/>
                </a:solidFill>
                <a:latin typeface="Sequel 100 Black 45" panose="020B05030500000200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fld id="{094274B4-52BF-4BE4-A31A-21EA16AB84C3}" type="slidenum">
              <a:rPr lang="en-US" smtClean="0">
                <a:solidFill>
                  <a:schemeClr val="accent1"/>
                </a:solidFill>
              </a:rPr>
              <a:pPr algn="l" eaLnBrk="1" hangingPunct="1"/>
              <a:t>‹N›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20" name="Immagine 1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7A8F4AE-59B7-3945-F587-ABC5A4BBE7F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69699b2521e4bd8adf48730de2f7548">
            <a:extLst>
              <a:ext uri="{FF2B5EF4-FFF2-40B4-BE49-F238E27FC236}">
                <a16:creationId xmlns:a16="http://schemas.microsoft.com/office/drawing/2014/main" id="{6B4AF7B2-999E-71A8-52B0-94B680860350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E66A1640-E864-20D5-6BBD-75055AFCB27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F3D7A3E8-CB60-F85D-6F84-C56296193E5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309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olo e contenu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782CCA6-B895-9CCD-431F-0E362E8263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05" t="2051" r="21500" b="2051"/>
          <a:stretch>
            <a:fillRect/>
          </a:stretch>
        </p:blipFill>
        <p:spPr bwMode="auto">
          <a:xfrm>
            <a:off x="-93663" y="-52388"/>
            <a:ext cx="12379326" cy="696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64F1FCF4-E748-0F79-3C9E-3CD70D646B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614988" y="198438"/>
            <a:ext cx="963088" cy="92651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3855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DBE2572-BD44-4789-E1DA-008F40534F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 bright="80000" contrast="-40000"/>
            <a:alphaModFix amt="80000"/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  <a:noFill/>
        </p:spPr>
        <p:txBody>
          <a:bodyPr wrap="square" lIns="72000" tIns="36000" rIns="72000" bIns="36000" anchor="t" anchorCtr="0">
            <a:spAutoFit/>
          </a:bodyPr>
          <a:lstStyle>
            <a:lvl1pPr>
              <a:defRPr lang="it-IT" sz="2000" cap="all" spc="300" baseline="0" dirty="0">
                <a:solidFill>
                  <a:schemeClr val="accent6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87B20773-4C4E-6E44-AD18-2CB6B3B030DA}"/>
              </a:ext>
            </a:extLst>
          </p:cNvPr>
          <p:cNvSpPr txBox="1">
            <a:spLocks/>
          </p:cNvSpPr>
          <p:nvPr userDrawn="1"/>
        </p:nvSpPr>
        <p:spPr>
          <a:xfrm>
            <a:off x="899230" y="6422139"/>
            <a:ext cx="571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it-IT" sz="1200" kern="1200" smtClean="0">
                <a:solidFill>
                  <a:srgbClr val="BA0816"/>
                </a:solidFill>
                <a:latin typeface="Sequel 100 Black 45" panose="020B05030500000200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fld id="{094274B4-52BF-4BE4-A31A-21EA16AB84C3}" type="slidenum">
              <a:rPr lang="en-US" smtClean="0">
                <a:solidFill>
                  <a:schemeClr val="accent1"/>
                </a:solidFill>
              </a:rPr>
              <a:pPr algn="l" eaLnBrk="1" hangingPunct="1"/>
              <a:t>‹N›</a:t>
            </a:fld>
            <a:endParaRPr lang="en-US">
              <a:solidFill>
                <a:schemeClr val="accent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631345B-9907-CAA6-09E6-64C90489692B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accent6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58C102A-1692-D1AB-3B6A-20D3C8CD36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pic>
        <p:nvPicPr>
          <p:cNvPr id="11" name="Immagine 10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ADE53C5E-341D-03CC-AE6E-020C3576BF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2406B606-338C-4A18-69EC-C0E94165DB0A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13" name="Connettore 1 11">
              <a:extLst>
                <a:ext uri="{FF2B5EF4-FFF2-40B4-BE49-F238E27FC236}">
                  <a16:creationId xmlns:a16="http://schemas.microsoft.com/office/drawing/2014/main" id="{CF577139-ACE5-C0B1-BDF5-849979A8F6AF}"/>
                </a:ext>
              </a:extLst>
            </p:cNvPr>
            <p:cNvCxnSpPr>
              <a:cxnSpLocks/>
              <a:stCxn id="14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51E49732-2E4C-1DDB-ACD7-D7825358632D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7F752E54-823D-06BB-45B5-BA3AC173CA59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4" name="s69699b2521e4bd8adf48730de2f7548">
            <a:extLst>
              <a:ext uri="{FF2B5EF4-FFF2-40B4-BE49-F238E27FC236}">
                <a16:creationId xmlns:a16="http://schemas.microsoft.com/office/drawing/2014/main" id="{BC5B4738-D934-6555-FEF3-2AE29F91F730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17BCC364-A5CB-D94D-48DF-BA33572EA7A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AAC8065F-DB12-0DDE-7407-9CFF1ECA9E8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310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927802A-E327-085B-B851-31CA473E3B24}"/>
              </a:ext>
            </a:extLst>
          </p:cNvPr>
          <p:cNvSpPr/>
          <p:nvPr userDrawn="1"/>
        </p:nvSpPr>
        <p:spPr>
          <a:xfrm>
            <a:off x="504822" y="466726"/>
            <a:ext cx="11182354" cy="5734050"/>
          </a:xfrm>
          <a:prstGeom prst="rect">
            <a:avLst/>
          </a:prstGeom>
          <a:solidFill>
            <a:schemeClr val="bg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981074"/>
            <a:ext cx="10235141" cy="646331"/>
          </a:xfrm>
          <a:noFill/>
        </p:spPr>
        <p:txBody>
          <a:bodyPr wrap="square" lIns="72000" tIns="36000" rIns="72000" bIns="36000" anchor="t" anchorCtr="0">
            <a:spAutoFit/>
          </a:bodyPr>
          <a:lstStyle>
            <a:lvl1pPr algn="l">
              <a:defRPr lang="it-IT" sz="2000" cap="all" spc="300" baseline="0" dirty="0">
                <a:solidFill>
                  <a:schemeClr val="accent6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87B20773-4C4E-6E44-AD18-2CB6B3B030DA}"/>
              </a:ext>
            </a:extLst>
          </p:cNvPr>
          <p:cNvSpPr txBox="1">
            <a:spLocks/>
          </p:cNvSpPr>
          <p:nvPr userDrawn="1"/>
        </p:nvSpPr>
        <p:spPr>
          <a:xfrm>
            <a:off x="899230" y="6422139"/>
            <a:ext cx="571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it-IT" sz="1200" kern="1200" smtClean="0">
                <a:solidFill>
                  <a:srgbClr val="BA0816"/>
                </a:solidFill>
                <a:latin typeface="Sequel 100 Black 45" panose="020B05030500000200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fld id="{094274B4-52BF-4BE4-A31A-21EA16AB84C3}" type="slidenum">
              <a:rPr lang="en-US" smtClean="0">
                <a:solidFill>
                  <a:schemeClr val="accent1"/>
                </a:solidFill>
              </a:rPr>
              <a:pPr algn="l" eaLnBrk="1" hangingPunct="1"/>
              <a:t>‹N›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9" name="s69699b2521e4bd8adf48730de2f7548">
            <a:extLst>
              <a:ext uri="{FF2B5EF4-FFF2-40B4-BE49-F238E27FC236}">
                <a16:creationId xmlns:a16="http://schemas.microsoft.com/office/drawing/2014/main" id="{5E8F2C76-D97F-0CB2-C12E-E01027F127D9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49F2F00-D7D5-4786-8174-3A424C5B58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3966">
            <a:off x="11164321" y="555246"/>
            <a:ext cx="431466" cy="437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49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927802A-E327-085B-B851-31CA473E3B24}"/>
              </a:ext>
            </a:extLst>
          </p:cNvPr>
          <p:cNvSpPr/>
          <p:nvPr userDrawn="1"/>
        </p:nvSpPr>
        <p:spPr>
          <a:xfrm>
            <a:off x="504822" y="466726"/>
            <a:ext cx="11182354" cy="5734050"/>
          </a:xfrm>
          <a:prstGeom prst="rect">
            <a:avLst/>
          </a:prstGeom>
          <a:solidFill>
            <a:schemeClr val="tx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00" name="Picture 4" descr="2025 Alfa Romeo Tonale | Alfa Romeo Canada">
            <a:extLst>
              <a:ext uri="{FF2B5EF4-FFF2-40B4-BE49-F238E27FC236}">
                <a16:creationId xmlns:a16="http://schemas.microsoft.com/office/drawing/2014/main" id="{AA7A5516-187F-49A6-C85D-D2B8B8419F4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r="2951"/>
          <a:stretch>
            <a:fillRect/>
          </a:stretch>
        </p:blipFill>
        <p:spPr bwMode="auto">
          <a:xfrm>
            <a:off x="504824" y="508000"/>
            <a:ext cx="11182352" cy="569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57223"/>
            <a:ext cx="10235141" cy="646331"/>
          </a:xfrm>
          <a:noFill/>
        </p:spPr>
        <p:txBody>
          <a:bodyPr wrap="square" lIns="72000" tIns="36000" rIns="72000" bIns="36000" anchor="t" anchorCtr="0">
            <a:spAutoFit/>
          </a:bodyPr>
          <a:lstStyle>
            <a:lvl1pPr algn="l">
              <a:defRPr lang="it-IT" sz="2000" cap="all" spc="300" baseline="0" dirty="0">
                <a:solidFill>
                  <a:schemeClr val="bg1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87B20773-4C4E-6E44-AD18-2CB6B3B030DA}"/>
              </a:ext>
            </a:extLst>
          </p:cNvPr>
          <p:cNvSpPr txBox="1">
            <a:spLocks/>
          </p:cNvSpPr>
          <p:nvPr userDrawn="1"/>
        </p:nvSpPr>
        <p:spPr>
          <a:xfrm>
            <a:off x="899230" y="6422139"/>
            <a:ext cx="571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it-IT" sz="1200" kern="1200" smtClean="0">
                <a:solidFill>
                  <a:srgbClr val="BA0816"/>
                </a:solidFill>
                <a:latin typeface="Sequel 100 Black 45" panose="020B05030500000200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fld id="{094274B4-52BF-4BE4-A31A-21EA16AB84C3}" type="slidenum">
              <a:rPr lang="en-US" smtClean="0">
                <a:solidFill>
                  <a:schemeClr val="accent1"/>
                </a:solidFill>
              </a:rPr>
              <a:pPr algn="l" eaLnBrk="1" hangingPunct="1"/>
              <a:t>‹N›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9" name="s69699b2521e4bd8adf48730de2f7548">
            <a:extLst>
              <a:ext uri="{FF2B5EF4-FFF2-40B4-BE49-F238E27FC236}">
                <a16:creationId xmlns:a16="http://schemas.microsoft.com/office/drawing/2014/main" id="{5E8F2C76-D97F-0CB2-C12E-E01027F127D9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49F2F00-D7D5-4786-8174-3A424C5B58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3966">
            <a:off x="11164321" y="555246"/>
            <a:ext cx="431466" cy="437218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F6CB86E8-C98F-B110-1184-6AF288A83686}"/>
              </a:ext>
            </a:extLst>
          </p:cNvPr>
          <p:cNvSpPr/>
          <p:nvPr userDrawn="1"/>
        </p:nvSpPr>
        <p:spPr>
          <a:xfrm>
            <a:off x="1280649" y="1273582"/>
            <a:ext cx="2636232" cy="446364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5E66D7DA-AF37-B10A-C2CE-B6C521D7303F}"/>
              </a:ext>
            </a:extLst>
          </p:cNvPr>
          <p:cNvSpPr/>
          <p:nvPr userDrawn="1"/>
        </p:nvSpPr>
        <p:spPr>
          <a:xfrm>
            <a:off x="8275118" y="1273582"/>
            <a:ext cx="2636232" cy="446364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382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D927802A-E327-085B-B851-31CA473E3B24}"/>
              </a:ext>
            </a:extLst>
          </p:cNvPr>
          <p:cNvSpPr/>
          <p:nvPr userDrawn="1"/>
        </p:nvSpPr>
        <p:spPr>
          <a:xfrm>
            <a:off x="504822" y="466726"/>
            <a:ext cx="11182354" cy="5734050"/>
          </a:xfrm>
          <a:prstGeom prst="rect">
            <a:avLst/>
          </a:prstGeom>
          <a:solidFill>
            <a:schemeClr val="tx1"/>
          </a:solidFill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6" descr="Personalizzazione interni Alcantara: SUV Tonale Alfa Romeo - Alcantara">
            <a:extLst>
              <a:ext uri="{FF2B5EF4-FFF2-40B4-BE49-F238E27FC236}">
                <a16:creationId xmlns:a16="http://schemas.microsoft.com/office/drawing/2014/main" id="{1B7F68E7-0EA5-0FB0-8247-0FF86A1EB99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6" b="11168"/>
          <a:stretch>
            <a:fillRect/>
          </a:stretch>
        </p:blipFill>
        <p:spPr bwMode="auto">
          <a:xfrm>
            <a:off x="504821" y="466725"/>
            <a:ext cx="11182356" cy="573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57223"/>
            <a:ext cx="10235141" cy="646331"/>
          </a:xfrm>
          <a:noFill/>
        </p:spPr>
        <p:txBody>
          <a:bodyPr wrap="square" lIns="72000" tIns="36000" rIns="72000" bIns="36000" anchor="t" anchorCtr="0">
            <a:spAutoFit/>
          </a:bodyPr>
          <a:lstStyle>
            <a:lvl1pPr algn="l">
              <a:defRPr lang="it-IT" sz="2000" cap="all" spc="300" baseline="0" dirty="0">
                <a:solidFill>
                  <a:schemeClr val="bg1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87B20773-4C4E-6E44-AD18-2CB6B3B030DA}"/>
              </a:ext>
            </a:extLst>
          </p:cNvPr>
          <p:cNvSpPr txBox="1">
            <a:spLocks/>
          </p:cNvSpPr>
          <p:nvPr userDrawn="1"/>
        </p:nvSpPr>
        <p:spPr>
          <a:xfrm>
            <a:off x="899230" y="6422139"/>
            <a:ext cx="571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it-IT" sz="1200" kern="1200" smtClean="0">
                <a:solidFill>
                  <a:srgbClr val="BA0816"/>
                </a:solidFill>
                <a:latin typeface="Sequel 100 Black 45" panose="020B05030500000200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fld id="{094274B4-52BF-4BE4-A31A-21EA16AB84C3}" type="slidenum">
              <a:rPr lang="en-US" smtClean="0">
                <a:solidFill>
                  <a:schemeClr val="accent1"/>
                </a:solidFill>
              </a:rPr>
              <a:pPr algn="l" eaLnBrk="1" hangingPunct="1"/>
              <a:t>‹N›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9" name="s69699b2521e4bd8adf48730de2f7548">
            <a:extLst>
              <a:ext uri="{FF2B5EF4-FFF2-40B4-BE49-F238E27FC236}">
                <a16:creationId xmlns:a16="http://schemas.microsoft.com/office/drawing/2014/main" id="{5E8F2C76-D97F-0CB2-C12E-E01027F127D9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49F2F00-D7D5-4786-8174-3A424C5B580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93966">
            <a:off x="11164321" y="555246"/>
            <a:ext cx="431466" cy="437218"/>
          </a:xfrm>
          <a:prstGeom prst="rect">
            <a:avLst/>
          </a:prstGeom>
        </p:spPr>
      </p:pic>
      <p:sp>
        <p:nvSpPr>
          <p:cNvPr id="31" name="Rettangolo 30">
            <a:extLst>
              <a:ext uri="{FF2B5EF4-FFF2-40B4-BE49-F238E27FC236}">
                <a16:creationId xmlns:a16="http://schemas.microsoft.com/office/drawing/2014/main" id="{F6CB86E8-C98F-B110-1184-6AF288A83686}"/>
              </a:ext>
            </a:extLst>
          </p:cNvPr>
          <p:cNvSpPr/>
          <p:nvPr userDrawn="1"/>
        </p:nvSpPr>
        <p:spPr>
          <a:xfrm>
            <a:off x="1280649" y="1273582"/>
            <a:ext cx="2636232" cy="446364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5E66D7DA-AF37-B10A-C2CE-B6C521D7303F}"/>
              </a:ext>
            </a:extLst>
          </p:cNvPr>
          <p:cNvSpPr/>
          <p:nvPr userDrawn="1"/>
        </p:nvSpPr>
        <p:spPr>
          <a:xfrm>
            <a:off x="8275118" y="1273582"/>
            <a:ext cx="2636232" cy="446364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70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  <a:noFill/>
        </p:spPr>
        <p:txBody>
          <a:bodyPr wrap="square" lIns="72000" tIns="36000" rIns="72000" bIns="36000" anchor="t" anchorCtr="0">
            <a:spAutoFit/>
          </a:bodyPr>
          <a:lstStyle>
            <a:lvl1pPr>
              <a:defRPr lang="it-IT" sz="2000" cap="all" spc="300" baseline="0" dirty="0">
                <a:solidFill>
                  <a:schemeClr val="accent6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accent6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D56F3-593F-97B2-07FE-AE20049570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F328AEC-2678-BAEA-4B10-18AC5A9E5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A8C83F1F-0814-098E-2126-B9ED8D17A2C5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12" name="Connettore 1 11">
              <a:extLst>
                <a:ext uri="{FF2B5EF4-FFF2-40B4-BE49-F238E27FC236}">
                  <a16:creationId xmlns:a16="http://schemas.microsoft.com/office/drawing/2014/main" id="{D2B0CF0D-CBC2-6DEC-44C3-34E9E251AD10}"/>
                </a:ext>
              </a:extLst>
            </p:cNvPr>
            <p:cNvCxnSpPr>
              <a:cxnSpLocks/>
              <a:stCxn id="13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08263E50-7E1E-6A81-6DD6-F95AA549F4A4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DE51850B-C137-D0BD-8034-C3AE64D569BA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87B20773-4C4E-6E44-AD18-2CB6B3B030DA}"/>
              </a:ext>
            </a:extLst>
          </p:cNvPr>
          <p:cNvSpPr txBox="1">
            <a:spLocks/>
          </p:cNvSpPr>
          <p:nvPr userDrawn="1"/>
        </p:nvSpPr>
        <p:spPr>
          <a:xfrm>
            <a:off x="899230" y="6422139"/>
            <a:ext cx="571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it-IT" sz="1200" kern="1200" smtClean="0">
                <a:solidFill>
                  <a:srgbClr val="BA0816"/>
                </a:solidFill>
                <a:latin typeface="Sequel 100 Black 45" panose="020B05030500000200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fld id="{094274B4-52BF-4BE4-A31A-21EA16AB84C3}" type="slidenum">
              <a:rPr lang="en-US" smtClean="0">
                <a:solidFill>
                  <a:schemeClr val="accent1"/>
                </a:solidFill>
              </a:rPr>
              <a:pPr algn="l" eaLnBrk="1" hangingPunct="1"/>
              <a:t>‹N›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9" name="s69699b2521e4bd8adf48730de2f7548">
            <a:extLst>
              <a:ext uri="{FF2B5EF4-FFF2-40B4-BE49-F238E27FC236}">
                <a16:creationId xmlns:a16="http://schemas.microsoft.com/office/drawing/2014/main" id="{5E8F2C76-D97F-0CB2-C12E-E01027F127D9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B297DDF8-AFA8-F852-9173-90650001DCD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A37A05C-4C57-7925-0AD3-887FA65798C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732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accent6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D56F3-593F-97B2-07FE-AE20049570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F328AEC-2678-BAEA-4B10-18AC5A9E5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egnaposto numero diapositiva 5">
            <a:extLst>
              <a:ext uri="{FF2B5EF4-FFF2-40B4-BE49-F238E27FC236}">
                <a16:creationId xmlns:a16="http://schemas.microsoft.com/office/drawing/2014/main" id="{87B20773-4C4E-6E44-AD18-2CB6B3B030DA}"/>
              </a:ext>
            </a:extLst>
          </p:cNvPr>
          <p:cNvSpPr txBox="1">
            <a:spLocks/>
          </p:cNvSpPr>
          <p:nvPr userDrawn="1"/>
        </p:nvSpPr>
        <p:spPr>
          <a:xfrm>
            <a:off x="899230" y="6421159"/>
            <a:ext cx="571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it-IT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it-IT" sz="1200" kern="1200" smtClean="0">
                <a:solidFill>
                  <a:srgbClr val="BA0816"/>
                </a:solidFill>
                <a:latin typeface="Sequel 100 Black 45" panose="020B05030500000200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ptos" panose="020B0004020202020204" pitchFamily="34" charset="0"/>
                <a:ea typeface="+mn-ea"/>
                <a:cs typeface="+mn-cs"/>
              </a:defRPr>
            </a:lvl9pPr>
          </a:lstStyle>
          <a:p>
            <a:pPr algn="l" eaLnBrk="1" hangingPunct="1"/>
            <a:fld id="{094274B4-52BF-4BE4-A31A-21EA16AB84C3}" type="slidenum">
              <a:rPr lang="en-US" smtClean="0">
                <a:solidFill>
                  <a:schemeClr val="accent1"/>
                </a:solidFill>
              </a:rPr>
              <a:pPr algn="l" eaLnBrk="1" hangingPunct="1"/>
              <a:t>‹N›</a:t>
            </a:fld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9" name="s69699b2521e4bd8adf48730de2f7548">
            <a:extLst>
              <a:ext uri="{FF2B5EF4-FFF2-40B4-BE49-F238E27FC236}">
                <a16:creationId xmlns:a16="http://schemas.microsoft.com/office/drawing/2014/main" id="{5E8F2C76-D97F-0CB2-C12E-E01027F127D9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C93F89B-EE20-034F-ED0A-C120306B229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EB77F3E-9500-52F5-8A94-E2F0361FA1F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5476B01B-3A7F-7068-C4B8-F3841307956C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15" name="Connettore 1 11">
              <a:extLst>
                <a:ext uri="{FF2B5EF4-FFF2-40B4-BE49-F238E27FC236}">
                  <a16:creationId xmlns:a16="http://schemas.microsoft.com/office/drawing/2014/main" id="{4C695093-8005-50D4-1F18-24B8F9E0A3C0}"/>
                </a:ext>
              </a:extLst>
            </p:cNvPr>
            <p:cNvCxnSpPr>
              <a:cxnSpLocks/>
              <a:stCxn id="16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7613670-B9A8-B1AF-ACBC-5C64DC29CD0A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560E24BE-887B-C95D-EB6C-86BAA269196C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3720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DDE622E-BD14-7210-D9D8-CA479F4940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53134"/>
            <a:ext cx="6063424" cy="560486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89" y="2293199"/>
            <a:ext cx="4772472" cy="1200329"/>
          </a:xfrm>
          <a:noFill/>
        </p:spPr>
        <p:txBody>
          <a:bodyPr wrap="square" anchor="t">
            <a:spAutoFit/>
          </a:bodyPr>
          <a:lstStyle>
            <a:lvl1pPr>
              <a:defRPr lang="it-IT" dirty="0">
                <a:solidFill>
                  <a:schemeClr val="accent6"/>
                </a:solidFill>
              </a:defRPr>
            </a:lvl1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EE716-D689-9D52-5DFA-F93E13511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788" y="3301113"/>
            <a:ext cx="4553677" cy="315527"/>
          </a:xfrm>
          <a:noFill/>
        </p:spPr>
        <p:txBody>
          <a:bodyPr wrap="square" lIns="72000" tIns="36000" rIns="72000" bIns="36000" anchor="t">
            <a:spAutoFit/>
          </a:bodyPr>
          <a:lstStyle>
            <a:lvl1pPr marL="0" indent="0">
              <a:lnSpc>
                <a:spcPct val="150000"/>
              </a:lnSpc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C02AF-F6EA-580E-A3C7-2293D6EE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0" y="6421159"/>
            <a:ext cx="571500" cy="365125"/>
          </a:xfrm>
        </p:spPr>
        <p:txBody>
          <a:bodyPr vert="horz" lIns="0" tIns="0" rIns="0" bIns="0" rtlCol="0" anchor="ctr"/>
          <a:lstStyle>
            <a:lvl1pPr>
              <a:defRPr lang="it-IT" smtClean="0">
                <a:solidFill>
                  <a:schemeClr val="accent1"/>
                </a:solidFill>
                <a:latin typeface="Sequel 100 Black 45" panose="020B0503050000020004" pitchFamily="34" charset="0"/>
              </a:defRPr>
            </a:lvl1pPr>
          </a:lstStyle>
          <a:p>
            <a:pPr algn="l" eaLnBrk="1" hangingPunct="1"/>
            <a:fld id="{094274B4-52BF-4BE4-A31A-21EA16AB84C3}" type="slidenum">
              <a:rPr lang="en-US" smtClean="0"/>
              <a:pPr algn="l" eaLnBrk="1" hangingPunct="1"/>
              <a:t>‹N›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accent6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D56F3-593F-97B2-07FE-AE20049570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F328AEC-2678-BAEA-4B10-18AC5A9E5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69699b2521e4bd8adf48730de2f7548">
            <a:extLst>
              <a:ext uri="{FF2B5EF4-FFF2-40B4-BE49-F238E27FC236}">
                <a16:creationId xmlns:a16="http://schemas.microsoft.com/office/drawing/2014/main" id="{3B7BE928-84BC-BB2B-661A-6D6512165029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56FDAE1-DE05-39E0-AE55-D18CA90495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70D7F87-EE08-A2CC-FBFE-16F623EB258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8390C3A2-FD38-E0E9-A0FC-D29D0171AE68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28" name="Connettore 1 11">
              <a:extLst>
                <a:ext uri="{FF2B5EF4-FFF2-40B4-BE49-F238E27FC236}">
                  <a16:creationId xmlns:a16="http://schemas.microsoft.com/office/drawing/2014/main" id="{451542FF-B827-D8C7-13D0-14FBD9F2347B}"/>
                </a:ext>
              </a:extLst>
            </p:cNvPr>
            <p:cNvCxnSpPr>
              <a:cxnSpLocks/>
              <a:stCxn id="29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5A8B4E8E-24BD-2206-6F1A-A807F21FB799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C038A8E6-456A-4735-0F91-A41AF72E7E82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3260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Bordeaux&#10;&#10;Il contenuto generato dall'IA potrebbe non essere corretto.">
            <a:extLst>
              <a:ext uri="{FF2B5EF4-FFF2-40B4-BE49-F238E27FC236}">
                <a16:creationId xmlns:a16="http://schemas.microsoft.com/office/drawing/2014/main" id="{BD183FCD-4A71-5B87-2183-AAD4FD6F5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D0ED360-4609-C449-8F92-A45DAA76AFF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666" r="17672" b="3372"/>
          <a:stretch/>
        </p:blipFill>
        <p:spPr>
          <a:xfrm>
            <a:off x="0" y="1253133"/>
            <a:ext cx="6096000" cy="56048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CADC58F-B5FE-8C54-4BEB-16D65362D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89" y="2293199"/>
            <a:ext cx="4772472" cy="1200329"/>
          </a:xfrm>
          <a:noFill/>
        </p:spPr>
        <p:txBody>
          <a:bodyPr wrap="square" anchor="t">
            <a:spAutoFit/>
          </a:bodyPr>
          <a:lstStyle>
            <a:lvl1pPr>
              <a:defRPr lang="it-IT" dirty="0">
                <a:solidFill>
                  <a:schemeClr val="accent6"/>
                </a:solidFill>
              </a:defRPr>
            </a:lvl1pPr>
          </a:lstStyle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EE716-D689-9D52-5DFA-F93E13511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788" y="3301113"/>
            <a:ext cx="4553677" cy="315527"/>
          </a:xfrm>
          <a:noFill/>
        </p:spPr>
        <p:txBody>
          <a:bodyPr wrap="square" lIns="72000" tIns="36000" rIns="72000" bIns="36000" anchor="t">
            <a:spAutoFit/>
          </a:bodyPr>
          <a:lstStyle>
            <a:lvl1pPr marL="0" indent="0">
              <a:lnSpc>
                <a:spcPct val="150000"/>
              </a:lnSpc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CBC02AF-F6EA-580E-A3C7-2293D6EE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230" y="6421159"/>
            <a:ext cx="571500" cy="365125"/>
          </a:xfrm>
        </p:spPr>
        <p:txBody>
          <a:bodyPr vert="horz" lIns="0" tIns="0" rIns="0" bIns="0" rtlCol="0" anchor="ctr"/>
          <a:lstStyle>
            <a:lvl1pPr>
              <a:defRPr lang="it-IT" smtClean="0">
                <a:solidFill>
                  <a:schemeClr val="accent1"/>
                </a:solidFill>
                <a:latin typeface="Sequel 100 Black 45" panose="020B0503050000020004" pitchFamily="34" charset="0"/>
              </a:defRPr>
            </a:lvl1pPr>
          </a:lstStyle>
          <a:p>
            <a:pPr algn="l" eaLnBrk="1" hangingPunct="1"/>
            <a:fld id="{094274B4-52BF-4BE4-A31A-21EA16AB84C3}" type="slidenum">
              <a:rPr lang="en-US" smtClean="0"/>
              <a:pPr algn="l" eaLnBrk="1" hangingPunct="1"/>
              <a:t>‹N›</a:t>
            </a:fld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0AD568-0840-3DE0-B6DE-5A4E7DE5707D}"/>
              </a:ext>
            </a:extLst>
          </p:cNvPr>
          <p:cNvSpPr txBox="1"/>
          <p:nvPr userDrawn="1"/>
        </p:nvSpPr>
        <p:spPr>
          <a:xfrm>
            <a:off x="971094" y="554038"/>
            <a:ext cx="399714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800" b="1" kern="0" spc="600">
                <a:solidFill>
                  <a:schemeClr val="accent6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36D56F3-593F-97B2-07FE-AE20049570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551" y="443379"/>
            <a:ext cx="431466" cy="437218"/>
          </a:xfrm>
          <a:prstGeom prst="rect">
            <a:avLst/>
          </a:prstGeom>
        </p:spPr>
      </p:pic>
      <p:pic>
        <p:nvPicPr>
          <p:cNvPr id="10" name="Immagine 9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F328AEC-2678-BAEA-4B10-18AC5A9E54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83261" y="307975"/>
            <a:ext cx="73818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s69699b2521e4bd8adf48730de2f7548">
            <a:extLst>
              <a:ext uri="{FF2B5EF4-FFF2-40B4-BE49-F238E27FC236}">
                <a16:creationId xmlns:a16="http://schemas.microsoft.com/office/drawing/2014/main" id="{3B7BE928-84BC-BB2B-661A-6D6512165029}"/>
              </a:ext>
            </a:extLst>
          </p:cNvPr>
          <p:cNvPicPr>
            <a:picLocks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229548" y="6354813"/>
            <a:ext cx="499776" cy="499776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56FDAE1-DE05-39E0-AE55-D18CA90495E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70D7F87-EE08-A2CC-FBFE-16F623EB258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8390C3A2-FD38-E0E9-A0FC-D29D0171AE68}"/>
              </a:ext>
            </a:extLst>
          </p:cNvPr>
          <p:cNvGrpSpPr/>
          <p:nvPr userDrawn="1"/>
        </p:nvGrpSpPr>
        <p:grpSpPr>
          <a:xfrm>
            <a:off x="-1" y="1202864"/>
            <a:ext cx="12192001" cy="89870"/>
            <a:chOff x="-1" y="4253665"/>
            <a:chExt cx="12192001" cy="89870"/>
          </a:xfrm>
        </p:grpSpPr>
        <p:cxnSp>
          <p:nvCxnSpPr>
            <p:cNvPr id="28" name="Connettore 1 11">
              <a:extLst>
                <a:ext uri="{FF2B5EF4-FFF2-40B4-BE49-F238E27FC236}">
                  <a16:creationId xmlns:a16="http://schemas.microsoft.com/office/drawing/2014/main" id="{451542FF-B827-D8C7-13D0-14FBD9F2347B}"/>
                </a:ext>
              </a:extLst>
            </p:cNvPr>
            <p:cNvCxnSpPr>
              <a:cxnSpLocks/>
              <a:stCxn id="29" idx="1"/>
            </p:cNvCxnSpPr>
            <p:nvPr userDrawn="1"/>
          </p:nvCxnSpPr>
          <p:spPr>
            <a:xfrm flipV="1">
              <a:off x="-1" y="4291312"/>
              <a:ext cx="11183262" cy="1262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5A8B4E8E-24BD-2206-6F1A-A807F21FB799}"/>
                </a:ext>
              </a:extLst>
            </p:cNvPr>
            <p:cNvSpPr/>
            <p:nvPr userDrawn="1"/>
          </p:nvSpPr>
          <p:spPr>
            <a:xfrm>
              <a:off x="-1" y="426433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BA0816"/>
                </a:solidFill>
              </a:endParaRP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C038A8E6-456A-4735-0F91-A41AF72E7E82}"/>
                </a:ext>
              </a:extLst>
            </p:cNvPr>
            <p:cNvSpPr/>
            <p:nvPr userDrawn="1"/>
          </p:nvSpPr>
          <p:spPr>
            <a:xfrm>
              <a:off x="10964466" y="4253665"/>
              <a:ext cx="1227534" cy="79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1156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116AD62-7202-0980-7B1E-8182AB309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741"/>
            <a:ext cx="10515600" cy="64633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0A987F-3CAF-2E35-8CBA-8BF58FB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57369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699F4B-96AD-DB92-FD69-E1DECC1F17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4274B4-52BF-4BE4-A31A-21EA16AB84C3}" type="slidenum">
              <a:rPr lang="it-IT" smtClean="0"/>
              <a:t>‹N›</a:t>
            </a:fld>
            <a:endParaRPr lang="it-IT"/>
          </a:p>
        </p:txBody>
      </p:sp>
    </p:spTree>
    <p:custDataLst>
      <p:tags r:id="rId19"/>
    </p:custDataLst>
    <p:extLst>
      <p:ext uri="{BB962C8B-B14F-4D97-AF65-F5344CB8AC3E}">
        <p14:creationId xmlns:p14="http://schemas.microsoft.com/office/powerpoint/2010/main" val="322739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86" r:id="rId2"/>
    <p:sldLayoutId id="2147483680" r:id="rId3"/>
    <p:sldLayoutId id="2147483683" r:id="rId4"/>
    <p:sldLayoutId id="2147483685" r:id="rId5"/>
    <p:sldLayoutId id="2147483675" r:id="rId6"/>
    <p:sldLayoutId id="2147483673" r:id="rId7"/>
    <p:sldLayoutId id="2147483670" r:id="rId8"/>
    <p:sldLayoutId id="2147483684" r:id="rId9"/>
    <p:sldLayoutId id="2147483678" r:id="rId10"/>
    <p:sldLayoutId id="2147483679" r:id="rId11"/>
    <p:sldLayoutId id="2147483672" r:id="rId12"/>
    <p:sldLayoutId id="2147483676" r:id="rId13"/>
    <p:sldLayoutId id="2147483677" r:id="rId14"/>
    <p:sldLayoutId id="2147483681" r:id="rId15"/>
    <p:sldLayoutId id="2147483682" r:id="rId16"/>
    <p:sldLayoutId id="2147483674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it-IT" sz="2000" kern="1200" cap="all" spc="300" baseline="0" smtClean="0">
          <a:solidFill>
            <a:schemeClr val="accent6"/>
          </a:solidFill>
          <a:latin typeface="Sequel 100 Black 45" panose="020B0503050000020004" pitchFamily="34" charset="77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it-IT" sz="1200" kern="1200" smtClean="0">
          <a:solidFill>
            <a:schemeClr val="accent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4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20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8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37.emf"/><Relationship Id="rId5" Type="http://schemas.openxmlformats.org/officeDocument/2006/relationships/image" Target="../media/image36.jpeg"/><Relationship Id="rId4" Type="http://schemas.openxmlformats.org/officeDocument/2006/relationships/image" Target="../media/image31.svg"/><Relationship Id="rId9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6" Type="http://schemas.openxmlformats.org/officeDocument/2006/relationships/image" Target="../media/image4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45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0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Relationship Id="rId4" Type="http://schemas.openxmlformats.org/officeDocument/2006/relationships/image" Target="../media/image3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video" Target="../media/media1.mp4"/><Relationship Id="rId7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tags" Target="../tags/tag2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9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3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5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1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3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0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2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3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Relationship Id="rId4" Type="http://schemas.openxmlformats.org/officeDocument/2006/relationships/image" Target="../media/image68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4.png"/><Relationship Id="rId9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openxmlformats.org/officeDocument/2006/relationships/image" Target="../media/image32.png"/><Relationship Id="rId5" Type="http://schemas.openxmlformats.org/officeDocument/2006/relationships/image" Target="../media/image2.emf"/><Relationship Id="rId4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D65F3FE-1D20-E3C8-911F-3DB4B1F3DEB0}"/>
              </a:ext>
            </a:extLst>
          </p:cNvPr>
          <p:cNvSpPr txBox="1"/>
          <p:nvPr/>
        </p:nvSpPr>
        <p:spPr>
          <a:xfrm>
            <a:off x="3412142" y="5824889"/>
            <a:ext cx="536771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spc="600" noProof="0">
                <a:solidFill>
                  <a:schemeClr val="bg1"/>
                </a:solidFill>
                <a:latin typeface="Sequel 100 Black 45" panose="020B0503050000020004" pitchFamily="34" charset="77"/>
              </a:rPr>
              <a:t>NEW ALFA ROMEO TONALE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C6D341-19B3-0DA5-69F2-B73402EDC5AE}"/>
              </a:ext>
            </a:extLst>
          </p:cNvPr>
          <p:cNvSpPr txBox="1"/>
          <p:nvPr/>
        </p:nvSpPr>
        <p:spPr>
          <a:xfrm>
            <a:off x="2343993" y="6056200"/>
            <a:ext cx="750401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spc="300" noProof="0">
                <a:solidFill>
                  <a:srgbClr val="BA081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for new business opportunities?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lemento grafico 9">
            <a:extLst>
              <a:ext uri="{FF2B5EF4-FFF2-40B4-BE49-F238E27FC236}">
                <a16:creationId xmlns:a16="http://schemas.microsoft.com/office/drawing/2014/main" id="{BBA7AB19-D5CF-6D54-65B3-215A50213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257FAD8-FC4A-5B1C-7CD9-D942D322C2A7}"/>
              </a:ext>
            </a:extLst>
          </p:cNvPr>
          <p:cNvSpPr txBox="1"/>
          <p:nvPr/>
        </p:nvSpPr>
        <p:spPr>
          <a:xfrm>
            <a:off x="8782051" y="6494155"/>
            <a:ext cx="2903778" cy="24468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indent="0" algn="ctr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b="0" cap="all" baseline="0">
                <a:latin typeface="Sequel 100 Black 45" panose="020B0503050000020004" pitchFamily="34" charset="77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latin typeface="Sequel 100 Black 45" panose="020B0503050000020004" pitchFamily="34" charset="77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•"/>
              <a:defRPr sz="1500" b="0">
                <a:latin typeface="Sequel 100 Black 45" panose="020B0503050000020004" pitchFamily="34" charset="77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b="1">
                <a:latin typeface="Sequel 100 Black 45" panose="020B0503050000020004" pitchFamily="34" charset="77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Sequel 100 Black 45" panose="020B0503050000020004" pitchFamily="34" charset="77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pPr algn="r">
              <a:tabLst>
                <a:tab pos="895350" algn="l"/>
              </a:tabLst>
            </a:pPr>
            <a:r>
              <a:rPr lang="en-US" sz="1100" cap="none" noProof="0">
                <a:latin typeface="Arial" panose="020B0604020202020204" pitchFamily="34" charset="0"/>
                <a:cs typeface="Arial" panose="020B0604020202020204" pitchFamily="34" charset="0"/>
              </a:rPr>
              <a:t>Click on each pillar to discover some more.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BC3CFF4-793D-BF69-A857-2EA4D5D297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r="21385"/>
          <a:stretch>
            <a:fillRect/>
          </a:stretch>
        </p:blipFill>
        <p:spPr>
          <a:xfrm>
            <a:off x="3486343" y="2850313"/>
            <a:ext cx="2339740" cy="23583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74330BA-BF2B-5D80-E78F-9938E62DC0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012" t="6808" r="17279" b="6808"/>
          <a:stretch>
            <a:fillRect/>
          </a:stretch>
        </p:blipFill>
        <p:spPr>
          <a:xfrm>
            <a:off x="9226192" y="2850313"/>
            <a:ext cx="2358388" cy="23583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033BE2A-FBBC-C6DB-AC64-CB83286AEC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1244" r="39280"/>
          <a:stretch>
            <a:fillRect/>
          </a:stretch>
        </p:blipFill>
        <p:spPr>
          <a:xfrm>
            <a:off x="6346616" y="2850313"/>
            <a:ext cx="2358388" cy="23583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29E9DE-3CD3-559B-253F-8ED5E0CD71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0"/>
          <a:stretch>
            <a:fillRect/>
          </a:stretch>
        </p:blipFill>
        <p:spPr>
          <a:xfrm>
            <a:off x="607421" y="2850313"/>
            <a:ext cx="2358388" cy="2358388"/>
          </a:xfrm>
          <a:prstGeom prst="rect">
            <a:avLst/>
          </a:prstGeom>
        </p:spPr>
      </p:pic>
      <p:sp>
        <p:nvSpPr>
          <p:cNvPr id="6" name="Segnaposto testo 10">
            <a:extLst>
              <a:ext uri="{FF2B5EF4-FFF2-40B4-BE49-F238E27FC236}">
                <a16:creationId xmlns:a16="http://schemas.microsoft.com/office/drawing/2014/main" id="{FA7A1582-CC52-4478-DE98-226D2E668AAE}"/>
              </a:ext>
            </a:extLst>
          </p:cNvPr>
          <p:cNvSpPr txBox="1">
            <a:spLocks/>
          </p:cNvSpPr>
          <p:nvPr/>
        </p:nvSpPr>
        <p:spPr>
          <a:xfrm>
            <a:off x="605424" y="5270776"/>
            <a:ext cx="2339740" cy="3693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noProof="0">
                <a:solidFill>
                  <a:schemeClr val="accent1"/>
                </a:solidFill>
                <a:latin typeface="+mj-lt"/>
              </a:rPr>
              <a:t>DESIGN</a:t>
            </a:r>
          </a:p>
        </p:txBody>
      </p:sp>
      <p:sp>
        <p:nvSpPr>
          <p:cNvPr id="7" name="Segnaposto testo 10">
            <a:extLst>
              <a:ext uri="{FF2B5EF4-FFF2-40B4-BE49-F238E27FC236}">
                <a16:creationId xmlns:a16="http://schemas.microsoft.com/office/drawing/2014/main" id="{BE4267FD-8E2F-A5D9-3BD1-FADF394C6291}"/>
              </a:ext>
            </a:extLst>
          </p:cNvPr>
          <p:cNvSpPr txBox="1">
            <a:spLocks/>
          </p:cNvSpPr>
          <p:nvPr/>
        </p:nvSpPr>
        <p:spPr>
          <a:xfrm>
            <a:off x="3486343" y="5270776"/>
            <a:ext cx="2339740" cy="3693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noProof="0">
                <a:solidFill>
                  <a:schemeClr val="accent1"/>
                </a:solidFill>
                <a:latin typeface="+mj-lt"/>
              </a:rPr>
              <a:t>DRIVING DYNAMICS</a:t>
            </a:r>
          </a:p>
        </p:txBody>
      </p:sp>
      <p:sp>
        <p:nvSpPr>
          <p:cNvPr id="8" name="Segnaposto testo 10">
            <a:extLst>
              <a:ext uri="{FF2B5EF4-FFF2-40B4-BE49-F238E27FC236}">
                <a16:creationId xmlns:a16="http://schemas.microsoft.com/office/drawing/2014/main" id="{2503357B-6279-0CAD-32E2-5005D7B25494}"/>
              </a:ext>
            </a:extLst>
          </p:cNvPr>
          <p:cNvSpPr txBox="1">
            <a:spLocks/>
          </p:cNvSpPr>
          <p:nvPr/>
        </p:nvSpPr>
        <p:spPr>
          <a:xfrm>
            <a:off x="6367262" y="5270776"/>
            <a:ext cx="2339740" cy="3693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noProof="0">
                <a:solidFill>
                  <a:schemeClr val="accent1"/>
                </a:solidFill>
                <a:latin typeface="+mj-lt"/>
              </a:rPr>
              <a:t>ENHANCED SOFTWARE EXPERIENCE</a:t>
            </a:r>
          </a:p>
        </p:txBody>
      </p:sp>
      <p:sp>
        <p:nvSpPr>
          <p:cNvPr id="9" name="Segnaposto testo 10">
            <a:extLst>
              <a:ext uri="{FF2B5EF4-FFF2-40B4-BE49-F238E27FC236}">
                <a16:creationId xmlns:a16="http://schemas.microsoft.com/office/drawing/2014/main" id="{369EA684-2BA3-0E62-B5E2-AE5B17C748D4}"/>
              </a:ext>
            </a:extLst>
          </p:cNvPr>
          <p:cNvSpPr txBox="1">
            <a:spLocks/>
          </p:cNvSpPr>
          <p:nvPr/>
        </p:nvSpPr>
        <p:spPr>
          <a:xfrm>
            <a:off x="9248182" y="5270776"/>
            <a:ext cx="2339740" cy="3693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noProof="0">
                <a:solidFill>
                  <a:schemeClr val="accent1"/>
                </a:solidFill>
                <a:latin typeface="+mj-lt"/>
              </a:rPr>
              <a:t>PREMIUMNESS </a:t>
            </a:r>
            <a:br>
              <a:rPr lang="en-US" sz="1400" b="0" noProof="0">
                <a:solidFill>
                  <a:schemeClr val="accent1"/>
                </a:solidFill>
                <a:latin typeface="+mj-lt"/>
              </a:rPr>
            </a:br>
            <a:r>
              <a:rPr lang="en-US" sz="1400" b="0" noProof="0">
                <a:solidFill>
                  <a:schemeClr val="accent1"/>
                </a:solidFill>
                <a:latin typeface="+mj-lt"/>
              </a:rPr>
              <a:t>&amp; QUALITY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4561F7B-DDA9-D831-C273-FA16B4B4D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097" y="2900702"/>
            <a:ext cx="413820" cy="4193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A80F942F-1A10-2ACD-1B13-47C5A22D5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196" y="2900702"/>
            <a:ext cx="413820" cy="4193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1153F3-F0C6-21B6-1A08-04A80808D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4295" y="2900702"/>
            <a:ext cx="413820" cy="4193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1A427AB-00D0-7059-3327-A32DB96B07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6393" y="2900702"/>
            <a:ext cx="413820" cy="419337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398FE4A-7FF3-4046-D41D-E7838BB42643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01 | Introduction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DB744160-A4DE-0A9F-6E8D-831A12FBF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The 4 Tonale pillars</a:t>
            </a:r>
          </a:p>
        </p:txBody>
      </p:sp>
      <p:sp>
        <p:nvSpPr>
          <p:cNvPr id="26" name="Segnaposto contenuto 14">
            <a:extLst>
              <a:ext uri="{FF2B5EF4-FFF2-40B4-BE49-F238E27FC236}">
                <a16:creationId xmlns:a16="http://schemas.microsoft.com/office/drawing/2014/main" id="{61DEB538-E47F-9224-1655-399F1E3007E2}"/>
              </a:ext>
            </a:extLst>
          </p:cNvPr>
          <p:cNvSpPr txBox="1">
            <a:spLocks/>
          </p:cNvSpPr>
          <p:nvPr/>
        </p:nvSpPr>
        <p:spPr>
          <a:xfrm>
            <a:off x="-2" y="2214216"/>
            <a:ext cx="12192002" cy="330979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noProof="0"/>
              <a:t>Tonale project lays on </a:t>
            </a:r>
            <a:r>
              <a:rPr lang="en-US" sz="1600" b="1" noProof="0"/>
              <a:t>4 main pillars </a:t>
            </a:r>
            <a:r>
              <a:rPr lang="en-US" noProof="0"/>
              <a:t>and it’s well worth a quick recap about them, also with the aim to </a:t>
            </a:r>
            <a:r>
              <a:rPr lang="en-US" sz="1600" b="1" noProof="0"/>
              <a:t>anticipate</a:t>
            </a:r>
            <a:r>
              <a:rPr lang="en-US" noProof="0"/>
              <a:t> the main New Tonale novelties.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41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D68D8-31BD-8C46-7224-B93F039D7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36C95B4-D55F-5111-A0E4-06B102DCF9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r="21385"/>
          <a:stretch>
            <a:fillRect/>
          </a:stretch>
        </p:blipFill>
        <p:spPr>
          <a:xfrm>
            <a:off x="3486343" y="2850313"/>
            <a:ext cx="2339740" cy="235838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979D87A-4B5B-8851-DAC0-AB7A0B1DCE5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012" t="6808" r="17279" b="6808"/>
          <a:stretch>
            <a:fillRect/>
          </a:stretch>
        </p:blipFill>
        <p:spPr>
          <a:xfrm>
            <a:off x="9226192" y="2850313"/>
            <a:ext cx="2358388" cy="235838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793E60E-CC51-EE54-2388-E69A61F566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244" r="39280"/>
          <a:stretch>
            <a:fillRect/>
          </a:stretch>
        </p:blipFill>
        <p:spPr>
          <a:xfrm>
            <a:off x="6346616" y="2850313"/>
            <a:ext cx="2358388" cy="23583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6FECF3-2A13-172A-50B5-3A161383B7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0"/>
          <a:stretch>
            <a:fillRect/>
          </a:stretch>
        </p:blipFill>
        <p:spPr>
          <a:xfrm>
            <a:off x="607421" y="2850313"/>
            <a:ext cx="2358388" cy="235838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2F9E405-7C8E-A369-2474-F4888020F4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097" y="2900702"/>
            <a:ext cx="413820" cy="41933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6F3347A-1560-4569-7A74-5214BB3CC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2196" y="2900702"/>
            <a:ext cx="413820" cy="41933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25C0FFB-C0D3-B96D-25AA-06EE705AC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14295" y="2900702"/>
            <a:ext cx="413820" cy="419337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AE66285-BEA2-6D02-4560-FB1475F06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6393" y="2900702"/>
            <a:ext cx="413820" cy="419337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3C95CAD-9C01-8088-44FC-158B66023A4A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01 | Introduction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0F868CD5-1655-C370-06B2-601C1E3C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The 4 Tonale pillars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CFE0A3F0-167B-D697-8212-CA84F741CA36}"/>
              </a:ext>
            </a:extLst>
          </p:cNvPr>
          <p:cNvSpPr/>
          <p:nvPr/>
        </p:nvSpPr>
        <p:spPr>
          <a:xfrm>
            <a:off x="605424" y="3819525"/>
            <a:ext cx="2356422" cy="138917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>
                <a:solidFill>
                  <a:schemeClr val="accent6"/>
                </a:solidFill>
              </a:rPr>
              <a:t>Even more character and sportiness for a vehicle already rich in historical references and inspirations… </a:t>
            </a:r>
            <a:r>
              <a:rPr lang="en-US" sz="1200">
                <a:solidFill>
                  <a:schemeClr val="accent6"/>
                </a:solidFill>
              </a:rPr>
              <a:t>W</a:t>
            </a:r>
            <a:r>
              <a:rPr lang="en-US" sz="1200" noProof="0" err="1">
                <a:solidFill>
                  <a:schemeClr val="accent6"/>
                </a:solidFill>
              </a:rPr>
              <a:t>ait</a:t>
            </a:r>
            <a:r>
              <a:rPr lang="en-US" sz="1200" noProof="0">
                <a:solidFill>
                  <a:schemeClr val="accent6"/>
                </a:solidFill>
              </a:rPr>
              <a:t> for WBT </a:t>
            </a:r>
            <a:r>
              <a:rPr lang="en-US" sz="1200">
                <a:solidFill>
                  <a:schemeClr val="accent6"/>
                </a:solidFill>
              </a:rPr>
              <a:t>Part </a:t>
            </a:r>
            <a:r>
              <a:rPr lang="en-US" sz="1200" noProof="0">
                <a:solidFill>
                  <a:schemeClr val="accent6"/>
                </a:solidFill>
              </a:rPr>
              <a:t>2 </a:t>
            </a:r>
            <a:r>
              <a:rPr lang="en-US" sz="1200">
                <a:solidFill>
                  <a:schemeClr val="accent6"/>
                </a:solidFill>
              </a:rPr>
              <a:t>an</a:t>
            </a:r>
            <a:r>
              <a:rPr lang="en-US" sz="1200" noProof="0">
                <a:solidFill>
                  <a:schemeClr val="accent6"/>
                </a:solidFill>
              </a:rPr>
              <a:t>d “touch with your hand” !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D5054386-984B-D0C5-0C58-E79FABDE12ED}"/>
              </a:ext>
            </a:extLst>
          </p:cNvPr>
          <p:cNvSpPr/>
          <p:nvPr/>
        </p:nvSpPr>
        <p:spPr>
          <a:xfrm>
            <a:off x="3483034" y="3819525"/>
            <a:ext cx="2342393" cy="138917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1200">
                <a:solidFill>
                  <a:schemeClr val="tx1"/>
                </a:solidFill>
              </a:rPr>
              <a:t>True Alfa Romeo DNA, </a:t>
            </a:r>
            <a:r>
              <a:rPr lang="it-IT" sz="1200" err="1">
                <a:solidFill>
                  <a:schemeClr val="tx1"/>
                </a:solidFill>
              </a:rPr>
              <a:t>translated</a:t>
            </a:r>
            <a:r>
              <a:rPr lang="it-IT" sz="1200">
                <a:solidFill>
                  <a:schemeClr val="tx1"/>
                </a:solidFill>
              </a:rPr>
              <a:t> </a:t>
            </a:r>
            <a:r>
              <a:rPr lang="it-IT" sz="1200" err="1">
                <a:solidFill>
                  <a:schemeClr val="tx1"/>
                </a:solidFill>
              </a:rPr>
              <a:t>into</a:t>
            </a:r>
            <a:r>
              <a:rPr lang="it-IT" sz="1200">
                <a:solidFill>
                  <a:schemeClr val="tx1"/>
                </a:solidFill>
              </a:rPr>
              <a:t> </a:t>
            </a:r>
            <a:r>
              <a:rPr lang="it-IT" sz="1200" err="1">
                <a:solidFill>
                  <a:schemeClr val="tx1"/>
                </a:solidFill>
              </a:rPr>
              <a:t>emotion</a:t>
            </a:r>
            <a:r>
              <a:rPr lang="it-IT" sz="1200">
                <a:solidFill>
                  <a:schemeClr val="tx1"/>
                </a:solidFill>
              </a:rPr>
              <a:t> </a:t>
            </a:r>
            <a:r>
              <a:rPr lang="it-IT" sz="1200" err="1">
                <a:solidFill>
                  <a:schemeClr val="tx1"/>
                </a:solidFill>
              </a:rPr>
              <a:t>at</a:t>
            </a:r>
            <a:r>
              <a:rPr lang="it-IT" sz="1200">
                <a:solidFill>
                  <a:schemeClr val="tx1"/>
                </a:solidFill>
              </a:rPr>
              <a:t> first drive. </a:t>
            </a:r>
            <a:br>
              <a:rPr lang="en-US" sz="120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</a:rPr>
              <a:t>Dedicated mechanical solutions create the recipe that an </a:t>
            </a:r>
            <a:r>
              <a:rPr lang="en-US" sz="1200" err="1">
                <a:solidFill>
                  <a:schemeClr val="tx1"/>
                </a:solidFill>
              </a:rPr>
              <a:t>Alfista</a:t>
            </a:r>
            <a:r>
              <a:rPr lang="en-US" sz="1200">
                <a:solidFill>
                  <a:schemeClr val="tx1"/>
                </a:solidFill>
              </a:rPr>
              <a:t> would expect.</a:t>
            </a:r>
            <a:endParaRPr lang="it-IT" sz="1200">
              <a:solidFill>
                <a:schemeClr val="tx1"/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AD425AC1-CFF8-B26B-9478-C06A0296C149}"/>
              </a:ext>
            </a:extLst>
          </p:cNvPr>
          <p:cNvSpPr/>
          <p:nvPr/>
        </p:nvSpPr>
        <p:spPr>
          <a:xfrm>
            <a:off x="6345961" y="3819525"/>
            <a:ext cx="2358388" cy="138917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>
                <a:solidFill>
                  <a:schemeClr val="accent6"/>
                </a:solidFill>
              </a:rPr>
              <a:t>Cutting edge technology, latest generation infotainment &amp; connectivity, best in class safety (5 stars </a:t>
            </a:r>
            <a:r>
              <a:rPr lang="en-US" sz="1200" noProof="0" err="1">
                <a:solidFill>
                  <a:schemeClr val="accent6"/>
                </a:solidFill>
              </a:rPr>
              <a:t>EuroNCAP</a:t>
            </a:r>
            <a:r>
              <a:rPr lang="en-US" sz="1200" noProof="0">
                <a:solidFill>
                  <a:schemeClr val="accent6"/>
                </a:solidFill>
              </a:rPr>
              <a:t>) &amp; ADAS.</a:t>
            </a:r>
          </a:p>
          <a:p>
            <a:pPr algn="ctr"/>
            <a:endParaRPr lang="en-US" sz="1200" noProof="0">
              <a:solidFill>
                <a:schemeClr val="accent6"/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AF8B6215-A566-661A-F72C-7D3E4776501A}"/>
              </a:ext>
            </a:extLst>
          </p:cNvPr>
          <p:cNvSpPr/>
          <p:nvPr/>
        </p:nvSpPr>
        <p:spPr>
          <a:xfrm>
            <a:off x="9224227" y="3819525"/>
            <a:ext cx="2358388" cy="138917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noProof="0">
                <a:solidFill>
                  <a:schemeClr val="accent6"/>
                </a:solidFill>
              </a:rPr>
              <a:t>Harman Kardon 14-speakers premium Hi-Fi, ventilated front seats, semi-autonomous parking…these are some of the premium features you can find on Tonale.</a:t>
            </a:r>
          </a:p>
        </p:txBody>
      </p:sp>
      <p:sp>
        <p:nvSpPr>
          <p:cNvPr id="16" name="Segnaposto testo 10">
            <a:extLst>
              <a:ext uri="{FF2B5EF4-FFF2-40B4-BE49-F238E27FC236}">
                <a16:creationId xmlns:a16="http://schemas.microsoft.com/office/drawing/2014/main" id="{86348802-FCB4-B859-6581-D1F5FE62D7B6}"/>
              </a:ext>
            </a:extLst>
          </p:cNvPr>
          <p:cNvSpPr txBox="1">
            <a:spLocks/>
          </p:cNvSpPr>
          <p:nvPr/>
        </p:nvSpPr>
        <p:spPr>
          <a:xfrm>
            <a:off x="622106" y="5280091"/>
            <a:ext cx="2339740" cy="3693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noProof="0">
                <a:solidFill>
                  <a:schemeClr val="accent1"/>
                </a:solidFill>
                <a:latin typeface="+mj-lt"/>
              </a:rPr>
              <a:t>DESIGN</a:t>
            </a:r>
          </a:p>
        </p:txBody>
      </p:sp>
      <p:sp>
        <p:nvSpPr>
          <p:cNvPr id="17" name="Segnaposto testo 10">
            <a:extLst>
              <a:ext uri="{FF2B5EF4-FFF2-40B4-BE49-F238E27FC236}">
                <a16:creationId xmlns:a16="http://schemas.microsoft.com/office/drawing/2014/main" id="{C7AF8D55-B6DB-34A1-BF2E-7603FBF0FE91}"/>
              </a:ext>
            </a:extLst>
          </p:cNvPr>
          <p:cNvSpPr txBox="1">
            <a:spLocks/>
          </p:cNvSpPr>
          <p:nvPr/>
        </p:nvSpPr>
        <p:spPr>
          <a:xfrm>
            <a:off x="3486343" y="5270776"/>
            <a:ext cx="2339740" cy="3693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noProof="0">
                <a:solidFill>
                  <a:schemeClr val="accent1"/>
                </a:solidFill>
                <a:latin typeface="+mj-lt"/>
              </a:rPr>
              <a:t>DRIVING DYNAMICS</a:t>
            </a:r>
          </a:p>
        </p:txBody>
      </p:sp>
      <p:sp>
        <p:nvSpPr>
          <p:cNvPr id="18" name="Segnaposto testo 10">
            <a:extLst>
              <a:ext uri="{FF2B5EF4-FFF2-40B4-BE49-F238E27FC236}">
                <a16:creationId xmlns:a16="http://schemas.microsoft.com/office/drawing/2014/main" id="{8A2FA8D5-B98D-7C89-215D-FAA898F290E6}"/>
              </a:ext>
            </a:extLst>
          </p:cNvPr>
          <p:cNvSpPr txBox="1">
            <a:spLocks/>
          </p:cNvSpPr>
          <p:nvPr/>
        </p:nvSpPr>
        <p:spPr>
          <a:xfrm>
            <a:off x="6367262" y="5270776"/>
            <a:ext cx="2339740" cy="3693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noProof="0">
                <a:solidFill>
                  <a:schemeClr val="accent1"/>
                </a:solidFill>
                <a:latin typeface="+mj-lt"/>
              </a:rPr>
              <a:t>ENHANCED SOFTWARE EXPERIENCE</a:t>
            </a:r>
          </a:p>
        </p:txBody>
      </p:sp>
      <p:sp>
        <p:nvSpPr>
          <p:cNvPr id="19" name="Segnaposto testo 10">
            <a:extLst>
              <a:ext uri="{FF2B5EF4-FFF2-40B4-BE49-F238E27FC236}">
                <a16:creationId xmlns:a16="http://schemas.microsoft.com/office/drawing/2014/main" id="{131795F4-3627-5093-3DCC-557A6EC6C856}"/>
              </a:ext>
            </a:extLst>
          </p:cNvPr>
          <p:cNvSpPr txBox="1">
            <a:spLocks/>
          </p:cNvSpPr>
          <p:nvPr/>
        </p:nvSpPr>
        <p:spPr>
          <a:xfrm>
            <a:off x="9248182" y="5270776"/>
            <a:ext cx="2339740" cy="369332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16000" indent="0" algn="l" defTabSz="685800" rtl="0" eaLnBrk="1" latinLnBrk="0" hangingPunct="1">
              <a:lnSpc>
                <a:spcPct val="105000"/>
              </a:lnSpc>
              <a:spcBef>
                <a:spcPts val="700"/>
              </a:spcBef>
              <a:buSzPct val="120000"/>
              <a:buFont typeface="Encode Sans" pitchFamily="2" charset="0"/>
              <a:buNone/>
              <a:defRPr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216000" indent="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Encode Sans" pitchFamily="2" charset="0"/>
              <a:buNone/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-144000" algn="l" defTabSz="685800" rtl="0" eaLnBrk="1" latinLnBrk="0" hangingPunct="1">
              <a:lnSpc>
                <a:spcPct val="105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0" noProof="0">
                <a:solidFill>
                  <a:schemeClr val="accent1"/>
                </a:solidFill>
                <a:latin typeface="+mj-lt"/>
              </a:rPr>
              <a:t>PREMIUMNESS </a:t>
            </a:r>
            <a:br>
              <a:rPr lang="en-US" sz="1400" b="0" noProof="0">
                <a:solidFill>
                  <a:schemeClr val="accent1"/>
                </a:solidFill>
                <a:latin typeface="+mj-lt"/>
              </a:rPr>
            </a:br>
            <a:r>
              <a:rPr lang="en-US" sz="1400" b="0" noProof="0">
                <a:solidFill>
                  <a:schemeClr val="accent1"/>
                </a:solidFill>
                <a:latin typeface="+mj-lt"/>
              </a:rPr>
              <a:t>&amp; QUALITY</a:t>
            </a:r>
          </a:p>
        </p:txBody>
      </p:sp>
      <p:sp>
        <p:nvSpPr>
          <p:cNvPr id="6" name="Segnaposto contenuto 14">
            <a:extLst>
              <a:ext uri="{FF2B5EF4-FFF2-40B4-BE49-F238E27FC236}">
                <a16:creationId xmlns:a16="http://schemas.microsoft.com/office/drawing/2014/main" id="{4174AB5C-2F1F-2A3D-3F1F-A92090D7C259}"/>
              </a:ext>
            </a:extLst>
          </p:cNvPr>
          <p:cNvSpPr txBox="1">
            <a:spLocks/>
          </p:cNvSpPr>
          <p:nvPr/>
        </p:nvSpPr>
        <p:spPr>
          <a:xfrm>
            <a:off x="-2" y="2214216"/>
            <a:ext cx="12192002" cy="330979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lang="en-US" noProof="0"/>
              <a:t>Tonale project lays on </a:t>
            </a:r>
            <a:r>
              <a:rPr lang="en-US" sz="1600" b="1" noProof="0"/>
              <a:t>4 main pillars </a:t>
            </a:r>
            <a:r>
              <a:rPr lang="en-US" noProof="0"/>
              <a:t>and it’s well worth a quick recap about them, also with the aim to </a:t>
            </a:r>
            <a:r>
              <a:rPr lang="en-US" sz="1600" b="1" noProof="0"/>
              <a:t>anticipate</a:t>
            </a:r>
            <a:r>
              <a:rPr lang="en-US" noProof="0"/>
              <a:t> the main New Tonale novelties.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DDD2BA-4098-9205-65ED-059DF4E9A8D0}"/>
              </a:ext>
            </a:extLst>
          </p:cNvPr>
          <p:cNvSpPr txBox="1"/>
          <p:nvPr/>
        </p:nvSpPr>
        <p:spPr>
          <a:xfrm>
            <a:off x="549750" y="4312806"/>
            <a:ext cx="2419368" cy="79881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noProof="0">
                <a:solidFill>
                  <a:schemeClr val="accent6"/>
                </a:solidFill>
              </a:rPr>
              <a:t>Even more character and sportiness on a design that is already a strength for the </a:t>
            </a:r>
            <a:r>
              <a:rPr lang="en-US" sz="1100" noProof="0" err="1">
                <a:solidFill>
                  <a:schemeClr val="accent6"/>
                </a:solidFill>
              </a:rPr>
              <a:t>Tonale</a:t>
            </a:r>
            <a:r>
              <a:rPr lang="en-US" sz="1100" noProof="0">
                <a:solidFill>
                  <a:schemeClr val="accent6"/>
                </a:solidFill>
              </a:rPr>
              <a:t>… </a:t>
            </a:r>
            <a:r>
              <a:rPr lang="en-US" sz="1100">
                <a:solidFill>
                  <a:schemeClr val="accent6"/>
                </a:solidFill>
              </a:rPr>
              <a:t>W</a:t>
            </a:r>
            <a:r>
              <a:rPr lang="en-US" sz="1100" noProof="0" err="1">
                <a:solidFill>
                  <a:schemeClr val="accent6"/>
                </a:solidFill>
              </a:rPr>
              <a:t>ait</a:t>
            </a:r>
            <a:r>
              <a:rPr lang="en-US" sz="1100" noProof="0">
                <a:solidFill>
                  <a:schemeClr val="accent6"/>
                </a:solidFill>
              </a:rPr>
              <a:t> for WBT </a:t>
            </a:r>
            <a:r>
              <a:rPr lang="en-US" sz="1100">
                <a:solidFill>
                  <a:schemeClr val="accent6"/>
                </a:solidFill>
              </a:rPr>
              <a:t>Part </a:t>
            </a:r>
            <a:r>
              <a:rPr lang="en-US" sz="1100" noProof="0">
                <a:solidFill>
                  <a:schemeClr val="accent6"/>
                </a:solidFill>
              </a:rPr>
              <a:t>2 </a:t>
            </a:r>
            <a:r>
              <a:rPr lang="en-US" sz="1100">
                <a:solidFill>
                  <a:schemeClr val="accent6"/>
                </a:solidFill>
              </a:rPr>
              <a:t>an</a:t>
            </a:r>
            <a:r>
              <a:rPr lang="en-US" sz="1100" noProof="0">
                <a:solidFill>
                  <a:schemeClr val="accent6"/>
                </a:solidFill>
              </a:rPr>
              <a:t>d “touch with your hand”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8484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032BC-696B-DE8B-660C-B39FD20881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807284-A41A-9845-4EB2-8BA3553DA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927704"/>
            <a:ext cx="5788025" cy="646331"/>
          </a:xfrm>
        </p:spPr>
        <p:txBody>
          <a:bodyPr/>
          <a:lstStyle/>
          <a:p>
            <a:r>
              <a:rPr lang="en-US" noProof="0"/>
              <a:t>A genuine, made in Italy, 100% Alfa Romeo!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903E3F-3E79-3B33-8D78-E18BF5202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2608320"/>
            <a:ext cx="7957993" cy="972180"/>
          </a:xfrm>
        </p:spPr>
        <p:txBody>
          <a:bodyPr wrap="square">
            <a:sp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noProof="0"/>
              <a:t>Talking about driving dynamics, it’s well worth underlining </a:t>
            </a:r>
            <a:r>
              <a:rPr lang="en-US" noProof="0" err="1"/>
              <a:t>Tonale</a:t>
            </a:r>
            <a:r>
              <a:rPr lang="en-US" noProof="0"/>
              <a:t> unique driving experience is the result of a 100% Alfa Romeo </a:t>
            </a:r>
            <a:r>
              <a:rPr lang="en-US" sz="1600" b="1" noProof="0"/>
              <a:t>DNA</a:t>
            </a:r>
            <a:r>
              <a:rPr lang="en-US" noProof="0"/>
              <a:t>: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noProof="0"/>
              <a:t>Indeed, Tonale features many </a:t>
            </a:r>
            <a:r>
              <a:rPr lang="en-US" sz="1600" b="1" noProof="0"/>
              <a:t>Alfa Romeo-dedicated mechanical </a:t>
            </a:r>
            <a:r>
              <a:rPr lang="en-US" noProof="0"/>
              <a:t>elements.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CB19035-EE63-4A83-5489-E9E7C90E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hangingPunct="1"/>
            <a:fld id="{094274B4-52BF-4BE4-A31A-21EA16AB84C3}" type="slidenum">
              <a:rPr lang="en-US" noProof="0" smtClean="0"/>
              <a:pPr algn="l" eaLnBrk="1" hangingPunct="1"/>
              <a:t>12</a:t>
            </a:fld>
            <a:endParaRPr lang="en-US" noProof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DF17D7E-6325-BCBB-F966-15A9FCF2F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606160"/>
            <a:ext cx="664717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en-US" sz="1400" b="1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…</a:t>
            </a:r>
          </a:p>
          <a:p>
            <a:pPr marL="285750" indent="-200025" eaLnBrk="1" hangingPunct="1"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&amp; rear independent McPherson suspension with dedicated geometry and Alfa Romeo sporty tuning</a:t>
            </a:r>
          </a:p>
          <a:p>
            <a:pPr marL="285750" indent="-200025" eaLnBrk="1" hangingPunct="1"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Selective Damping (FSD) shock absorber / Dual  Stage Valve (DSV) electronic suspension</a:t>
            </a:r>
          </a:p>
          <a:p>
            <a:pPr marL="285750" indent="-200025" eaLnBrk="1" hangingPunct="1"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steering response calibration, similar to Giulia and Stelvio</a:t>
            </a:r>
          </a:p>
          <a:p>
            <a:pPr marL="285750" indent="-200025" eaLnBrk="1" hangingPunct="1"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Dedicated engine lineup (1.6 Diesel, 1.5 </a:t>
            </a:r>
            <a:r>
              <a:rPr lang="en-US" sz="1200" noProof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Ibrida</a:t>
            </a: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1.3 </a:t>
            </a:r>
            <a:r>
              <a:rPr lang="en-US" sz="1200" noProof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Ibrida</a:t>
            </a: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Plug-In)</a:t>
            </a:r>
          </a:p>
          <a:p>
            <a:pPr marL="285750" indent="-200025" eaLnBrk="1" hangingPunct="1"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Brembo performance brakes</a:t>
            </a:r>
          </a:p>
          <a:p>
            <a:pPr marL="285750" indent="-200025" eaLnBrk="1" hangingPunct="1"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Brake by wire technology, derived from Giulia and Stelvio</a:t>
            </a:r>
            <a:endParaRPr lang="en-US" sz="1200" noProof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0025" eaLnBrk="1" hangingPunct="1"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Q4 All Wheel Drive system</a:t>
            </a:r>
          </a:p>
          <a:p>
            <a:pPr marL="285750" indent="-200025" eaLnBrk="1" hangingPunct="1">
              <a:spcAft>
                <a:spcPts val="6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1AEBC4-E8BF-2BEF-857E-01EC8E61F36D}"/>
              </a:ext>
            </a:extLst>
          </p:cNvPr>
          <p:cNvSpPr txBox="1"/>
          <p:nvPr/>
        </p:nvSpPr>
        <p:spPr>
          <a:xfrm>
            <a:off x="479425" y="1672765"/>
            <a:ext cx="34499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 dirty="0">
                <a:solidFill>
                  <a:schemeClr val="accent1"/>
                </a:solidFill>
                <a:latin typeface="Sequel 100 Black 45" panose="020B0503050000020004" pitchFamily="34" charset="77"/>
              </a:rPr>
              <a:t>01 | Introduction</a:t>
            </a:r>
          </a:p>
        </p:txBody>
      </p:sp>
      <p:pic>
        <p:nvPicPr>
          <p:cNvPr id="1026" name="Picture 2" descr="Dna rosso ai generativo | Immagine Premium generata dall'IA">
            <a:extLst>
              <a:ext uri="{FF2B5EF4-FFF2-40B4-BE49-F238E27FC236}">
                <a16:creationId xmlns:a16="http://schemas.microsoft.com/office/drawing/2014/main" id="{CC9FE58F-365C-5149-590B-4F57D9D33E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8" r="2968"/>
          <a:stretch/>
        </p:blipFill>
        <p:spPr bwMode="auto">
          <a:xfrm>
            <a:off x="8977745" y="1246909"/>
            <a:ext cx="3214255" cy="561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4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78A0B-E5DD-19C7-998C-961389FF3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74E3AE3-DD8D-CBFC-33BB-D9619CE280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72" r="21149"/>
          <a:stretch/>
        </p:blipFill>
        <p:spPr>
          <a:xfrm>
            <a:off x="-1" y="1257547"/>
            <a:ext cx="6096001" cy="5600453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BE8C92-224A-1272-8534-D22A5F07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788" y="2459542"/>
            <a:ext cx="4553677" cy="1895510"/>
          </a:xfrm>
        </p:spPr>
        <p:txBody>
          <a:bodyPr wrap="square">
            <a:spAutoFit/>
          </a:bodyPr>
          <a:lstStyle/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Quality is fundamental for a premium brand. </a:t>
            </a:r>
            <a:br>
              <a:rPr lang="en-US" noProof="0" dirty="0"/>
            </a:br>
            <a:r>
              <a:rPr lang="en-US" noProof="0" dirty="0"/>
              <a:t>The Alfa Romeo Tonale was managed in a </a:t>
            </a:r>
            <a:r>
              <a:rPr lang="en-US" sz="1600" b="1" dirty="0"/>
              <a:t>continuous improvement </a:t>
            </a:r>
            <a:r>
              <a:rPr lang="en-US" noProof="0" dirty="0"/>
              <a:t>approach since its launch, always keep increasing the </a:t>
            </a:r>
            <a:r>
              <a:rPr lang="en-US" sz="1600" b="1" dirty="0"/>
              <a:t>customer satisfaction</a:t>
            </a:r>
            <a:r>
              <a:rPr lang="en-US" noProof="0" dirty="0"/>
              <a:t> and </a:t>
            </a:r>
            <a:r>
              <a:rPr lang="en-US" sz="1600" b="1" dirty="0"/>
              <a:t>customer experience </a:t>
            </a:r>
            <a:r>
              <a:rPr lang="en-US" noProof="0" dirty="0"/>
              <a:t>with the model.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The input? </a:t>
            </a:r>
            <a:r>
              <a:rPr lang="en-US" sz="1600" b="1" dirty="0"/>
              <a:t>The voice of customers </a:t>
            </a:r>
            <a:r>
              <a:rPr lang="en-US" noProof="0" dirty="0"/>
              <a:t>and salesmen!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2A6E1F-392B-2E42-36C5-ECA3DC5DE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hangingPunct="1"/>
            <a:fld id="{094274B4-52BF-4BE4-A31A-21EA16AB84C3}" type="slidenum">
              <a:rPr lang="en-US" noProof="0" smtClean="0"/>
              <a:pPr algn="l" eaLnBrk="1" hangingPunct="1"/>
              <a:t>13</a:t>
            </a:fld>
            <a:endParaRPr lang="en-US" noProof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9A18ED3-CF91-5A96-F3CD-B5F0B770355A}"/>
              </a:ext>
            </a:extLst>
          </p:cNvPr>
          <p:cNvSpPr/>
          <p:nvPr/>
        </p:nvSpPr>
        <p:spPr>
          <a:xfrm>
            <a:off x="0" y="5334457"/>
            <a:ext cx="6096000" cy="100564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DF2211E-655A-E3CD-A927-9FD1C893E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49" y="4708889"/>
            <a:ext cx="5597201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example, some of the many product actions </a:t>
            </a:r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</a:t>
            </a: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00025" eaLnBrk="1" hangingPunct="1"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Wireless charger with A/C ventilation at the end of 2023.</a:t>
            </a:r>
          </a:p>
          <a:p>
            <a:pPr marL="285750" indent="-200025" eaLnBrk="1" hangingPunct="1"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ADAS blindness new calibration </a:t>
            </a:r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end of 2023</a:t>
            </a:r>
            <a:endParaRPr lang="en-US" sz="1200" noProof="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00025" eaLnBrk="1" hangingPunct="1"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 reactivity improvement at the beginning of 2024</a:t>
            </a:r>
          </a:p>
          <a:p>
            <a:pPr marL="285750" indent="-200025" eaLnBrk="1" hangingPunct="1"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Steering wheel buttons new configuration in the summer 2024.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C85B561-99DC-70B2-42AA-CAA10E4F4D53}"/>
              </a:ext>
            </a:extLst>
          </p:cNvPr>
          <p:cNvSpPr txBox="1">
            <a:spLocks/>
          </p:cNvSpPr>
          <p:nvPr/>
        </p:nvSpPr>
        <p:spPr>
          <a:xfrm>
            <a:off x="1363005" y="5392933"/>
            <a:ext cx="4519905" cy="888696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400" noProof="0" dirty="0">
                <a:solidFill>
                  <a:schemeClr val="bg1"/>
                </a:solidFill>
                <a:latin typeface="+mj-lt"/>
              </a:rPr>
              <a:t>That’s why New Tonale is going </a:t>
            </a:r>
            <a:br>
              <a:rPr lang="en-US" sz="1400" noProof="0" dirty="0">
                <a:solidFill>
                  <a:schemeClr val="bg1"/>
                </a:solidFill>
                <a:latin typeface="+mj-lt"/>
              </a:rPr>
            </a:br>
            <a:r>
              <a:rPr lang="en-US" sz="1400" noProof="0" dirty="0">
                <a:solidFill>
                  <a:schemeClr val="bg1"/>
                </a:solidFill>
                <a:latin typeface="+mj-lt"/>
              </a:rPr>
              <a:t>to </a:t>
            </a:r>
            <a:r>
              <a:rPr lang="en-US" sz="1800" b="1" noProof="0" dirty="0">
                <a:solidFill>
                  <a:schemeClr val="accent1"/>
                </a:solidFill>
                <a:latin typeface="+mj-lt"/>
              </a:rPr>
              <a:t>offer the best</a:t>
            </a:r>
            <a:r>
              <a:rPr lang="en-US" sz="1400" noProof="0" dirty="0">
                <a:solidFill>
                  <a:schemeClr val="bg1"/>
                </a:solidFill>
                <a:latin typeface="+mj-lt"/>
              </a:rPr>
              <a:t>, both on </a:t>
            </a:r>
            <a:br>
              <a:rPr lang="en-US" sz="1400" noProof="0" dirty="0">
                <a:solidFill>
                  <a:schemeClr val="bg1"/>
                </a:solidFill>
                <a:latin typeface="+mj-lt"/>
              </a:rPr>
            </a:br>
            <a:r>
              <a:rPr lang="en-US" sz="1800" b="1" noProof="0" dirty="0" err="1">
                <a:solidFill>
                  <a:schemeClr val="accent1"/>
                </a:solidFill>
                <a:latin typeface="+mj-lt"/>
              </a:rPr>
              <a:t>on</a:t>
            </a:r>
            <a:r>
              <a:rPr lang="en-US" sz="1800" b="1" noProof="0" dirty="0">
                <a:solidFill>
                  <a:schemeClr val="accent1"/>
                </a:solidFill>
                <a:latin typeface="+mj-lt"/>
              </a:rPr>
              <a:t> quality and features</a:t>
            </a:r>
            <a:r>
              <a:rPr lang="en-US" sz="1400" noProof="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ED8A370-B524-8CE1-2F2A-929A58F15E65}"/>
              </a:ext>
            </a:extLst>
          </p:cNvPr>
          <p:cNvSpPr txBox="1">
            <a:spLocks/>
          </p:cNvSpPr>
          <p:nvPr/>
        </p:nvSpPr>
        <p:spPr>
          <a:xfrm>
            <a:off x="6410789" y="1927704"/>
            <a:ext cx="4772472" cy="349702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000" kern="1200" cap="all" spc="300" baseline="0" dirty="0">
                <a:solidFill>
                  <a:schemeClr val="accent6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noProof="0"/>
              <a:t>Led by Quality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3763CAC-E646-43E9-A5F5-49DA5DB2042B}"/>
              </a:ext>
            </a:extLst>
          </p:cNvPr>
          <p:cNvSpPr txBox="1"/>
          <p:nvPr/>
        </p:nvSpPr>
        <p:spPr>
          <a:xfrm>
            <a:off x="6410789" y="1672765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01 | 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451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01602-1D7C-308D-8786-9F94F1CF39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907E18-F594-9A43-5FDA-E91FB11B0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What’s new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73C0C35-1DF6-AA20-A173-653AEE0C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hangingPunct="1"/>
            <a:fld id="{094274B4-52BF-4BE4-A31A-21EA16AB84C3}" type="slidenum">
              <a:rPr lang="en-US" noProof="0" smtClean="0"/>
              <a:pPr algn="l" eaLnBrk="1" hangingPunct="1"/>
              <a:t>14</a:t>
            </a:fld>
            <a:endParaRPr lang="en-US" noProof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253C15-001F-3D5A-FFB2-6374B517B02F}"/>
              </a:ext>
            </a:extLst>
          </p:cNvPr>
          <p:cNvSpPr txBox="1"/>
          <p:nvPr/>
        </p:nvSpPr>
        <p:spPr>
          <a:xfrm>
            <a:off x="3048000" y="5493332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noProof="0">
                <a:solidFill>
                  <a:schemeClr val="bg1"/>
                </a:solidFill>
                <a:latin typeface="+mj-lt"/>
              </a:rPr>
              <a:t>Time to deep dive the news Tonale offers…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3723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465A0-9C65-A2A0-87EC-6E7C8AC23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B7CFBE28-950D-BE1E-3ADE-88136DC1320A}"/>
              </a:ext>
            </a:extLst>
          </p:cNvPr>
          <p:cNvSpPr txBox="1">
            <a:spLocks/>
          </p:cNvSpPr>
          <p:nvPr/>
        </p:nvSpPr>
        <p:spPr>
          <a:xfrm>
            <a:off x="479425" y="1912620"/>
            <a:ext cx="6451257" cy="3693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000" kern="1200" cap="all" spc="300" baseline="0" dirty="0">
                <a:solidFill>
                  <a:schemeClr val="accent6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noProof="0"/>
              <a:t>Track increase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357895-D755-8EC6-C02D-4FBEAC4A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2521807"/>
            <a:ext cx="6708402" cy="3543397"/>
          </a:xfrm>
        </p:spPr>
        <p:txBody>
          <a:bodyPr wrap="square">
            <a:spAutoFit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“At Alfa Romeo they have people who know how to make gloves for flies”.  </a:t>
            </a:r>
            <a:r>
              <a:rPr lang="en-US" i="1" dirty="0"/>
              <a:t>(Enzo Ferrari)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The mechanical elements are key to improve an Alfa Romeo.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Matching the new design, to </a:t>
            </a:r>
            <a:r>
              <a:rPr lang="en-US" sz="1600" b="1" dirty="0"/>
              <a:t>further enhance the bold stance </a:t>
            </a:r>
            <a:r>
              <a:rPr lang="en-US" noProof="0" dirty="0"/>
              <a:t>of the New Tonale, the </a:t>
            </a:r>
            <a:r>
              <a:rPr lang="en-US" sz="1600" b="1" dirty="0"/>
              <a:t>wheel track was increased </a:t>
            </a:r>
            <a:r>
              <a:rPr lang="en-US" noProof="0" dirty="0"/>
              <a:t>by </a:t>
            </a: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mm by modifying the ET of the new 19" and 20" wheels (4 mm by side).</a:t>
            </a:r>
          </a:p>
          <a:p>
            <a:pPr eaLnBrk="1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translates in:</a:t>
            </a:r>
          </a:p>
          <a:p>
            <a:pPr marL="371475" indent="-285750" eaLnBrk="1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ü"/>
            </a:pPr>
            <a:r>
              <a:rPr lang="en-US" sz="16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Look</a:t>
            </a: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as a result, the wheels are in an outer position, aligned to the wheel arches, giving the new Tonale a more muscular appearance</a:t>
            </a:r>
          </a:p>
          <a:p>
            <a:pPr marL="371475" indent="-285750" eaLnBrk="1" hangingPunct="1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Clr>
                <a:srgbClr val="BA0816"/>
              </a:buClr>
              <a:buFont typeface="Wingdings" panose="05000000000000000000" pitchFamily="2" charset="2"/>
              <a:buChar char="ü"/>
            </a:pPr>
            <a:r>
              <a:rPr lang="en-US" sz="16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roadholding</a:t>
            </a:r>
            <a:r>
              <a:rPr lang="en-US" sz="1200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6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dynamics</a:t>
            </a:r>
            <a:endParaRPr lang="en-US" dirty="0"/>
          </a:p>
          <a:p>
            <a: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 dirty="0"/>
              <a:t>Ah… please note: </a:t>
            </a:r>
            <a:r>
              <a:rPr lang="en-US" sz="1600" b="1" noProof="0" dirty="0"/>
              <a:t>no change </a:t>
            </a:r>
            <a:r>
              <a:rPr lang="en-US" noProof="0" dirty="0"/>
              <a:t>on the 17” and 18” wheels! 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45821C1-CE1D-8EF7-D255-CCF0B3A8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hangingPunct="1"/>
            <a:fld id="{094274B4-52BF-4BE4-A31A-21EA16AB84C3}" type="slidenum">
              <a:rPr lang="en-US" noProof="0" smtClean="0"/>
              <a:pPr algn="l" eaLnBrk="1" hangingPunct="1"/>
              <a:t>15</a:t>
            </a:fld>
            <a:endParaRPr lang="en-US" noProof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7087516-9312-19ED-D9AF-4BD194994639}"/>
              </a:ext>
            </a:extLst>
          </p:cNvPr>
          <p:cNvSpPr txBox="1"/>
          <p:nvPr/>
        </p:nvSpPr>
        <p:spPr>
          <a:xfrm>
            <a:off x="479425" y="1672765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 dirty="0">
                <a:solidFill>
                  <a:schemeClr val="accent1"/>
                </a:solidFill>
                <a:latin typeface="Sequel 100 Black 45" panose="020B0503050000020004" pitchFamily="34" charset="77"/>
              </a:rPr>
              <a:t>02 | What’s new</a:t>
            </a: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028F52D8-FE31-0C9F-7543-31BA6B18F655}"/>
              </a:ext>
            </a:extLst>
          </p:cNvPr>
          <p:cNvSpPr/>
          <p:nvPr/>
        </p:nvSpPr>
        <p:spPr>
          <a:xfrm>
            <a:off x="8116999" y="4005167"/>
            <a:ext cx="526249" cy="1121506"/>
          </a:xfrm>
          <a:prstGeom prst="roundRect">
            <a:avLst>
              <a:gd name="adj" fmla="val 19156"/>
            </a:avLst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noProof="0"/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EDE41657-0F11-88FA-1106-8F9A3F4C17C0}"/>
              </a:ext>
            </a:extLst>
          </p:cNvPr>
          <p:cNvSpPr/>
          <p:nvPr/>
        </p:nvSpPr>
        <p:spPr>
          <a:xfrm>
            <a:off x="10944685" y="4005167"/>
            <a:ext cx="526249" cy="1121506"/>
          </a:xfrm>
          <a:prstGeom prst="roundRect">
            <a:avLst>
              <a:gd name="adj" fmla="val 18251"/>
            </a:avLst>
          </a:prstGeom>
          <a:solidFill>
            <a:schemeClr val="accent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noProof="0"/>
          </a:p>
        </p:txBody>
      </p: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id="{D8A0761A-0F55-ACB3-E40A-75DAA7A85118}"/>
              </a:ext>
            </a:extLst>
          </p:cNvPr>
          <p:cNvCxnSpPr>
            <a:cxnSpLocks/>
          </p:cNvCxnSpPr>
          <p:nvPr/>
        </p:nvCxnSpPr>
        <p:spPr>
          <a:xfrm flipH="1">
            <a:off x="7667625" y="5126673"/>
            <a:ext cx="4283107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7BEAD94-6183-A933-99E8-9F535763A1D5}"/>
              </a:ext>
            </a:extLst>
          </p:cNvPr>
          <p:cNvSpPr txBox="1"/>
          <p:nvPr/>
        </p:nvSpPr>
        <p:spPr>
          <a:xfrm>
            <a:off x="8655952" y="5286404"/>
            <a:ext cx="22171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>
                <a:solidFill>
                  <a:schemeClr val="accent1"/>
                </a:solidFill>
                <a:latin typeface="+mj-lt"/>
                <a:cs typeface="Arial" panose="020B0604020202020204" pitchFamily="34" charset="0"/>
              </a:rPr>
              <a:t>+8 mm </a:t>
            </a:r>
            <a:r>
              <a:rPr lang="en-US" sz="1200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 mm by side)</a:t>
            </a:r>
            <a:endParaRPr lang="en-US" noProof="0"/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5F6ED6F0-6935-3B21-6654-6E0B7A664C85}"/>
              </a:ext>
            </a:extLst>
          </p:cNvPr>
          <p:cNvSpPr/>
          <p:nvPr/>
        </p:nvSpPr>
        <p:spPr>
          <a:xfrm>
            <a:off x="8188553" y="4252202"/>
            <a:ext cx="526249" cy="874471"/>
          </a:xfrm>
          <a:prstGeom prst="roundRect">
            <a:avLst>
              <a:gd name="adj" fmla="val 20966"/>
            </a:avLst>
          </a:prstGeom>
          <a:solidFill>
            <a:schemeClr val="bg1">
              <a:alpha val="70000"/>
            </a:schemeClr>
          </a:solidFill>
          <a:ln w="127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noProof="0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58AF8EAA-3DB7-B51E-2BFC-D19D89CDA093}"/>
              </a:ext>
            </a:extLst>
          </p:cNvPr>
          <p:cNvSpPr/>
          <p:nvPr/>
        </p:nvSpPr>
        <p:spPr>
          <a:xfrm>
            <a:off x="10873132" y="4252202"/>
            <a:ext cx="526249" cy="874471"/>
          </a:xfrm>
          <a:prstGeom prst="roundRect">
            <a:avLst>
              <a:gd name="adj" fmla="val 22776"/>
            </a:avLst>
          </a:prstGeom>
          <a:solidFill>
            <a:schemeClr val="bg1">
              <a:alpha val="70000"/>
            </a:schemeClr>
          </a:solidFill>
          <a:ln w="12700" cap="flat">
            <a:solidFill>
              <a:schemeClr val="accent6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noProof="0"/>
          </a:p>
        </p:txBody>
      </p:sp>
      <p:sp>
        <p:nvSpPr>
          <p:cNvPr id="18" name="Figura a mano libera: forma 17">
            <a:extLst>
              <a:ext uri="{FF2B5EF4-FFF2-40B4-BE49-F238E27FC236}">
                <a16:creationId xmlns:a16="http://schemas.microsoft.com/office/drawing/2014/main" id="{DB914FDE-CFAF-DED2-D85A-5454A8D76C49}"/>
              </a:ext>
            </a:extLst>
          </p:cNvPr>
          <p:cNvSpPr/>
          <p:nvPr/>
        </p:nvSpPr>
        <p:spPr>
          <a:xfrm flipH="1">
            <a:off x="8098834" y="2602083"/>
            <a:ext cx="3391150" cy="2280285"/>
          </a:xfrm>
          <a:custGeom>
            <a:avLst/>
            <a:gdLst>
              <a:gd name="connsiteX0" fmla="*/ 1171799 w 2332406"/>
              <a:gd name="connsiteY0" fmla="*/ 43 h 1568362"/>
              <a:gd name="connsiteX1" fmla="*/ 1166203 w 2332406"/>
              <a:gd name="connsiteY1" fmla="*/ 269 h 1568362"/>
              <a:gd name="connsiteX2" fmla="*/ 1160607 w 2332406"/>
              <a:gd name="connsiteY2" fmla="*/ 43 h 1568362"/>
              <a:gd name="connsiteX3" fmla="*/ 654165 w 2332406"/>
              <a:gd name="connsiteY3" fmla="*/ 37952 h 1568362"/>
              <a:gd name="connsiteX4" fmla="*/ 609310 w 2332406"/>
              <a:gd name="connsiteY4" fmla="*/ 40189 h 1568362"/>
              <a:gd name="connsiteX5" fmla="*/ 513714 w 2332406"/>
              <a:gd name="connsiteY5" fmla="*/ 121187 h 1568362"/>
              <a:gd name="connsiteX6" fmla="*/ 359724 w 2332406"/>
              <a:gd name="connsiteY6" fmla="*/ 355703 h 1568362"/>
              <a:gd name="connsiteX7" fmla="*/ 347054 w 2332406"/>
              <a:gd name="connsiteY7" fmla="*/ 370537 h 1568362"/>
              <a:gd name="connsiteX8" fmla="*/ 330995 w 2332406"/>
              <a:gd name="connsiteY8" fmla="*/ 379589 h 1568362"/>
              <a:gd name="connsiteX9" fmla="*/ 330998 w 2332406"/>
              <a:gd name="connsiteY9" fmla="*/ 379602 h 1568362"/>
              <a:gd name="connsiteX10" fmla="*/ 330763 w 2332406"/>
              <a:gd name="connsiteY10" fmla="*/ 379720 h 1568362"/>
              <a:gd name="connsiteX11" fmla="*/ 330995 w 2332406"/>
              <a:gd name="connsiteY11" fmla="*/ 379589 h 1568362"/>
              <a:gd name="connsiteX12" fmla="*/ 323495 w 2332406"/>
              <a:gd name="connsiteY12" fmla="*/ 348426 h 1568362"/>
              <a:gd name="connsiteX13" fmla="*/ 288380 w 2332406"/>
              <a:gd name="connsiteY13" fmla="*/ 262933 h 1568362"/>
              <a:gd name="connsiteX14" fmla="*/ 174183 w 2332406"/>
              <a:gd name="connsiteY14" fmla="*/ 287538 h 1568362"/>
              <a:gd name="connsiteX15" fmla="*/ 154051 w 2332406"/>
              <a:gd name="connsiteY15" fmla="*/ 409270 h 1568362"/>
              <a:gd name="connsiteX16" fmla="*/ 275783 w 2332406"/>
              <a:gd name="connsiteY16" fmla="*/ 417040 h 1568362"/>
              <a:gd name="connsiteX17" fmla="*/ 307335 w 2332406"/>
              <a:gd name="connsiteY17" fmla="*/ 444236 h 1568362"/>
              <a:gd name="connsiteX18" fmla="*/ 177950 w 2332406"/>
              <a:gd name="connsiteY18" fmla="*/ 526764 h 1568362"/>
              <a:gd name="connsiteX19" fmla="*/ 13247 w 2332406"/>
              <a:gd name="connsiteY19" fmla="*/ 844751 h 1568362"/>
              <a:gd name="connsiteX20" fmla="*/ 36322 w 2332406"/>
              <a:gd name="connsiteY20" fmla="*/ 1374533 h 1568362"/>
              <a:gd name="connsiteX21" fmla="*/ 110086 w 2332406"/>
              <a:gd name="connsiteY21" fmla="*/ 1548394 h 1568362"/>
              <a:gd name="connsiteX22" fmla="*/ 413409 w 2332406"/>
              <a:gd name="connsiteY22" fmla="*/ 1556660 h 1568362"/>
              <a:gd name="connsiteX23" fmla="*/ 1166203 w 2332406"/>
              <a:gd name="connsiteY23" fmla="*/ 1556660 h 1568362"/>
              <a:gd name="connsiteX24" fmla="*/ 1918997 w 2332406"/>
              <a:gd name="connsiteY24" fmla="*/ 1556660 h 1568362"/>
              <a:gd name="connsiteX25" fmla="*/ 2222320 w 2332406"/>
              <a:gd name="connsiteY25" fmla="*/ 1548394 h 1568362"/>
              <a:gd name="connsiteX26" fmla="*/ 2296084 w 2332406"/>
              <a:gd name="connsiteY26" fmla="*/ 1374533 h 1568362"/>
              <a:gd name="connsiteX27" fmla="*/ 2319159 w 2332406"/>
              <a:gd name="connsiteY27" fmla="*/ 844751 h 1568362"/>
              <a:gd name="connsiteX28" fmla="*/ 2154456 w 2332406"/>
              <a:gd name="connsiteY28" fmla="*/ 526764 h 1568362"/>
              <a:gd name="connsiteX29" fmla="*/ 2025071 w 2332406"/>
              <a:gd name="connsiteY29" fmla="*/ 444236 h 1568362"/>
              <a:gd name="connsiteX30" fmla="*/ 2056623 w 2332406"/>
              <a:gd name="connsiteY30" fmla="*/ 417040 h 1568362"/>
              <a:gd name="connsiteX31" fmla="*/ 2178355 w 2332406"/>
              <a:gd name="connsiteY31" fmla="*/ 409270 h 1568362"/>
              <a:gd name="connsiteX32" fmla="*/ 2158223 w 2332406"/>
              <a:gd name="connsiteY32" fmla="*/ 287538 h 1568362"/>
              <a:gd name="connsiteX33" fmla="*/ 2044026 w 2332406"/>
              <a:gd name="connsiteY33" fmla="*/ 262933 h 1568362"/>
              <a:gd name="connsiteX34" fmla="*/ 2008911 w 2332406"/>
              <a:gd name="connsiteY34" fmla="*/ 348426 h 1568362"/>
              <a:gd name="connsiteX35" fmla="*/ 2001411 w 2332406"/>
              <a:gd name="connsiteY35" fmla="*/ 379589 h 1568362"/>
              <a:gd name="connsiteX36" fmla="*/ 2001643 w 2332406"/>
              <a:gd name="connsiteY36" fmla="*/ 379720 h 1568362"/>
              <a:gd name="connsiteX37" fmla="*/ 2001408 w 2332406"/>
              <a:gd name="connsiteY37" fmla="*/ 379602 h 1568362"/>
              <a:gd name="connsiteX38" fmla="*/ 2001411 w 2332406"/>
              <a:gd name="connsiteY38" fmla="*/ 379589 h 1568362"/>
              <a:gd name="connsiteX39" fmla="*/ 1985352 w 2332406"/>
              <a:gd name="connsiteY39" fmla="*/ 370537 h 1568362"/>
              <a:gd name="connsiteX40" fmla="*/ 1972682 w 2332406"/>
              <a:gd name="connsiteY40" fmla="*/ 355703 h 1568362"/>
              <a:gd name="connsiteX41" fmla="*/ 1818692 w 2332406"/>
              <a:gd name="connsiteY41" fmla="*/ 121187 h 1568362"/>
              <a:gd name="connsiteX42" fmla="*/ 1723096 w 2332406"/>
              <a:gd name="connsiteY42" fmla="*/ 40189 h 1568362"/>
              <a:gd name="connsiteX43" fmla="*/ 1678241 w 2332406"/>
              <a:gd name="connsiteY43" fmla="*/ 37952 h 1568362"/>
              <a:gd name="connsiteX44" fmla="*/ 1171799 w 2332406"/>
              <a:gd name="connsiteY44" fmla="*/ 43 h 156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32406" h="1568362">
                <a:moveTo>
                  <a:pt x="1171799" y="43"/>
                </a:moveTo>
                <a:lnTo>
                  <a:pt x="1166203" y="269"/>
                </a:lnTo>
                <a:lnTo>
                  <a:pt x="1160607" y="43"/>
                </a:lnTo>
                <a:cubicBezTo>
                  <a:pt x="986309" y="-811"/>
                  <a:pt x="812040" y="10992"/>
                  <a:pt x="654165" y="37952"/>
                </a:cubicBezTo>
                <a:cubicBezTo>
                  <a:pt x="640156" y="40307"/>
                  <a:pt x="624733" y="36775"/>
                  <a:pt x="609310" y="40189"/>
                </a:cubicBezTo>
                <a:cubicBezTo>
                  <a:pt x="580584" y="46546"/>
                  <a:pt x="533846" y="97288"/>
                  <a:pt x="513714" y="121187"/>
                </a:cubicBezTo>
                <a:cubicBezTo>
                  <a:pt x="453908" y="192060"/>
                  <a:pt x="414233" y="286125"/>
                  <a:pt x="359724" y="355703"/>
                </a:cubicBezTo>
                <a:cubicBezTo>
                  <a:pt x="356134" y="360295"/>
                  <a:pt x="351895" y="365887"/>
                  <a:pt x="347054" y="370537"/>
                </a:cubicBezTo>
                <a:lnTo>
                  <a:pt x="330995" y="379589"/>
                </a:lnTo>
                <a:lnTo>
                  <a:pt x="330998" y="379602"/>
                </a:lnTo>
                <a:lnTo>
                  <a:pt x="330763" y="379720"/>
                </a:lnTo>
                <a:lnTo>
                  <a:pt x="330995" y="379589"/>
                </a:lnTo>
                <a:lnTo>
                  <a:pt x="323495" y="348426"/>
                </a:lnTo>
                <a:cubicBezTo>
                  <a:pt x="319041" y="313704"/>
                  <a:pt x="319637" y="272557"/>
                  <a:pt x="288380" y="262933"/>
                </a:cubicBezTo>
                <a:cubicBezTo>
                  <a:pt x="272016" y="257870"/>
                  <a:pt x="191960" y="278826"/>
                  <a:pt x="174183" y="287538"/>
                </a:cubicBezTo>
                <a:cubicBezTo>
                  <a:pt x="132624" y="307905"/>
                  <a:pt x="108843" y="386548"/>
                  <a:pt x="154051" y="409270"/>
                </a:cubicBezTo>
                <a:cubicBezTo>
                  <a:pt x="182071" y="423280"/>
                  <a:pt x="239169" y="411154"/>
                  <a:pt x="275783" y="417040"/>
                </a:cubicBezTo>
                <a:cubicBezTo>
                  <a:pt x="286379" y="418806"/>
                  <a:pt x="315929" y="426459"/>
                  <a:pt x="307335" y="444236"/>
                </a:cubicBezTo>
                <a:cubicBezTo>
                  <a:pt x="300742" y="458010"/>
                  <a:pt x="202791" y="502512"/>
                  <a:pt x="177950" y="526764"/>
                </a:cubicBezTo>
                <a:cubicBezTo>
                  <a:pt x="119321" y="584098"/>
                  <a:pt x="26668" y="763165"/>
                  <a:pt x="13247" y="844751"/>
                </a:cubicBezTo>
                <a:cubicBezTo>
                  <a:pt x="-18305" y="1036532"/>
                  <a:pt x="13482" y="1188874"/>
                  <a:pt x="36322" y="1374533"/>
                </a:cubicBezTo>
                <a:cubicBezTo>
                  <a:pt x="46446" y="1457414"/>
                  <a:pt x="47238" y="1518040"/>
                  <a:pt x="110086" y="1548394"/>
                </a:cubicBezTo>
                <a:cubicBezTo>
                  <a:pt x="172934" y="1578749"/>
                  <a:pt x="104291" y="1568511"/>
                  <a:pt x="413409" y="1556660"/>
                </a:cubicBezTo>
                <a:lnTo>
                  <a:pt x="1166203" y="1556660"/>
                </a:lnTo>
                <a:lnTo>
                  <a:pt x="1918997" y="1556660"/>
                </a:lnTo>
                <a:cubicBezTo>
                  <a:pt x="2228115" y="1568511"/>
                  <a:pt x="2159472" y="1578749"/>
                  <a:pt x="2222320" y="1548394"/>
                </a:cubicBezTo>
                <a:cubicBezTo>
                  <a:pt x="2285168" y="1518040"/>
                  <a:pt x="2285960" y="1457414"/>
                  <a:pt x="2296084" y="1374533"/>
                </a:cubicBezTo>
                <a:cubicBezTo>
                  <a:pt x="2318924" y="1188874"/>
                  <a:pt x="2350711" y="1036532"/>
                  <a:pt x="2319159" y="844751"/>
                </a:cubicBezTo>
                <a:cubicBezTo>
                  <a:pt x="2305738" y="763165"/>
                  <a:pt x="2213085" y="584098"/>
                  <a:pt x="2154456" y="526764"/>
                </a:cubicBezTo>
                <a:cubicBezTo>
                  <a:pt x="2129615" y="502512"/>
                  <a:pt x="2031664" y="458010"/>
                  <a:pt x="2025071" y="444236"/>
                </a:cubicBezTo>
                <a:cubicBezTo>
                  <a:pt x="2016477" y="426459"/>
                  <a:pt x="2046027" y="418806"/>
                  <a:pt x="2056623" y="417040"/>
                </a:cubicBezTo>
                <a:cubicBezTo>
                  <a:pt x="2093237" y="411154"/>
                  <a:pt x="2150335" y="423280"/>
                  <a:pt x="2178355" y="409270"/>
                </a:cubicBezTo>
                <a:cubicBezTo>
                  <a:pt x="2223563" y="386548"/>
                  <a:pt x="2199782" y="307905"/>
                  <a:pt x="2158223" y="287538"/>
                </a:cubicBezTo>
                <a:cubicBezTo>
                  <a:pt x="2140446" y="278826"/>
                  <a:pt x="2060390" y="257870"/>
                  <a:pt x="2044026" y="262933"/>
                </a:cubicBezTo>
                <a:cubicBezTo>
                  <a:pt x="2012769" y="272557"/>
                  <a:pt x="2013365" y="313704"/>
                  <a:pt x="2008911" y="348426"/>
                </a:cubicBezTo>
                <a:lnTo>
                  <a:pt x="2001411" y="379589"/>
                </a:lnTo>
                <a:lnTo>
                  <a:pt x="2001643" y="379720"/>
                </a:lnTo>
                <a:lnTo>
                  <a:pt x="2001408" y="379602"/>
                </a:lnTo>
                <a:lnTo>
                  <a:pt x="2001411" y="379589"/>
                </a:lnTo>
                <a:lnTo>
                  <a:pt x="1985352" y="370537"/>
                </a:lnTo>
                <a:cubicBezTo>
                  <a:pt x="1980511" y="365887"/>
                  <a:pt x="1976272" y="360295"/>
                  <a:pt x="1972682" y="355703"/>
                </a:cubicBezTo>
                <a:cubicBezTo>
                  <a:pt x="1918173" y="286125"/>
                  <a:pt x="1878498" y="192060"/>
                  <a:pt x="1818692" y="121187"/>
                </a:cubicBezTo>
                <a:cubicBezTo>
                  <a:pt x="1798560" y="97288"/>
                  <a:pt x="1751822" y="46546"/>
                  <a:pt x="1723096" y="40189"/>
                </a:cubicBezTo>
                <a:cubicBezTo>
                  <a:pt x="1707673" y="36775"/>
                  <a:pt x="1692250" y="40307"/>
                  <a:pt x="1678241" y="37952"/>
                </a:cubicBezTo>
                <a:cubicBezTo>
                  <a:pt x="1520366" y="10992"/>
                  <a:pt x="1346097" y="-811"/>
                  <a:pt x="1171799" y="43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FEDAFB94-3EEC-CB35-E35F-0CE0225CDE98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10873132" y="5455680"/>
            <a:ext cx="597802" cy="1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A298F68E-02C4-449E-5AF0-FD7E3242F7FF}"/>
              </a:ext>
            </a:extLst>
          </p:cNvPr>
          <p:cNvCxnSpPr>
            <a:cxnSpLocks/>
          </p:cNvCxnSpPr>
          <p:nvPr/>
        </p:nvCxnSpPr>
        <p:spPr>
          <a:xfrm flipH="1" flipV="1">
            <a:off x="8117000" y="5455680"/>
            <a:ext cx="597802" cy="1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09937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E214C-FA88-7154-66BF-61DA06DC1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163BF84-39E2-EC9C-5EF4-0AB714D3535D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02 | What’s new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304259B7-98CA-8008-7468-34B33B3D7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Exterior dimensions</a:t>
            </a:r>
          </a:p>
        </p:txBody>
      </p:sp>
      <p:sp>
        <p:nvSpPr>
          <p:cNvPr id="26" name="Segnaposto contenuto 14">
            <a:extLst>
              <a:ext uri="{FF2B5EF4-FFF2-40B4-BE49-F238E27FC236}">
                <a16:creationId xmlns:a16="http://schemas.microsoft.com/office/drawing/2014/main" id="{080AC9B9-57F0-8AFB-3018-BF2A5DCE8CF0}"/>
              </a:ext>
            </a:extLst>
          </p:cNvPr>
          <p:cNvSpPr txBox="1">
            <a:spLocks/>
          </p:cNvSpPr>
          <p:nvPr/>
        </p:nvSpPr>
        <p:spPr>
          <a:xfrm>
            <a:off x="506170" y="2093872"/>
            <a:ext cx="4932606" cy="3603606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 dirty="0"/>
              <a:t>It’s well worth underlining New Tonale has </a:t>
            </a:r>
            <a:r>
              <a:rPr lang="en-US" sz="1600" b="1" noProof="0" dirty="0"/>
              <a:t>"the right size"</a:t>
            </a:r>
            <a:r>
              <a:rPr lang="en-US" noProof="0" dirty="0"/>
              <a:t>: </a:t>
            </a:r>
            <a:br>
              <a:rPr lang="en-US" noProof="0" dirty="0"/>
            </a:br>
            <a:r>
              <a:rPr lang="en-US" noProof="0" dirty="0"/>
              <a:t>not too long, not too short, to catch the heart of the C-SUV segment.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 dirty="0"/>
              <a:t>Nevertheless, the interior space and </a:t>
            </a:r>
            <a:r>
              <a:rPr lang="en-US" sz="1600" b="1" noProof="0" dirty="0"/>
              <a:t>trunk</a:t>
            </a:r>
            <a:r>
              <a:rPr lang="en-US" noProof="0" dirty="0"/>
              <a:t> sport a </a:t>
            </a:r>
            <a:r>
              <a:rPr lang="en-US" sz="1600" b="1" noProof="0" dirty="0"/>
              <a:t>generous volume</a:t>
            </a:r>
            <a:r>
              <a:rPr lang="en-US" noProof="0" dirty="0"/>
              <a:t>.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 dirty="0"/>
              <a:t>New Tonale keeps its general dimensions, with just </a:t>
            </a:r>
            <a:r>
              <a:rPr lang="en-US" sz="1600" b="1" noProof="0" dirty="0"/>
              <a:t>2 exceptions</a:t>
            </a:r>
            <a:r>
              <a:rPr lang="en-US" noProof="0" dirty="0"/>
              <a:t>: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endParaRPr lang="en-US" noProof="0" dirty="0"/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 dirty="0"/>
              <a:t>Today, indeed…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 dirty="0">
                <a:solidFill>
                  <a:schemeClr val="accent5"/>
                </a:solidFill>
              </a:rPr>
              <a:t>It’s</a:t>
            </a:r>
            <a:r>
              <a:rPr lang="en-US" sz="1200" noProof="0" dirty="0"/>
              <a:t> </a:t>
            </a:r>
            <a:r>
              <a:rPr lang="en-US" sz="16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shorter (-6 mm) </a:t>
            </a:r>
            <a:r>
              <a:rPr lang="en-US" sz="1200" noProof="0" dirty="0">
                <a:solidFill>
                  <a:schemeClr val="accent5"/>
                </a:solidFill>
              </a:rPr>
              <a:t>as for both </a:t>
            </a:r>
            <a:r>
              <a:rPr lang="en-US" sz="16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length </a:t>
            </a:r>
            <a:r>
              <a:rPr lang="en-US" sz="1200" noProof="0" dirty="0">
                <a:solidFill>
                  <a:schemeClr val="accent5"/>
                </a:solidFill>
              </a:rPr>
              <a:t>and </a:t>
            </a:r>
            <a:r>
              <a:rPr lang="en-US" sz="16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 overhang 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 dirty="0">
                <a:solidFill>
                  <a:schemeClr val="accent5"/>
                </a:solidFill>
              </a:rPr>
              <a:t>It has a </a:t>
            </a:r>
            <a:r>
              <a:rPr lang="en-US" sz="1600" b="1" noProof="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wider track (+8 mm) </a:t>
            </a:r>
            <a:r>
              <a:rPr lang="en-US" sz="1200" noProof="0" dirty="0">
                <a:solidFill>
                  <a:schemeClr val="accent5"/>
                </a:solidFill>
              </a:rPr>
              <a:t>(as already seen, only for </a:t>
            </a:r>
            <a:br>
              <a:rPr lang="en-US" sz="1200" noProof="0" dirty="0">
                <a:solidFill>
                  <a:schemeClr val="accent5"/>
                </a:solidFill>
              </a:rPr>
            </a:br>
            <a:r>
              <a:rPr lang="en-US" sz="1200" noProof="0" dirty="0">
                <a:solidFill>
                  <a:schemeClr val="accent5"/>
                </a:solidFill>
              </a:rPr>
              <a:t>19” and 20” wheels)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3AAD458C-6A05-0F7A-C42F-9D533418BA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EAC5B5A-C545-275E-A1E8-669057FDB94F}"/>
              </a:ext>
            </a:extLst>
          </p:cNvPr>
          <p:cNvSpPr txBox="1"/>
          <p:nvPr/>
        </p:nvSpPr>
        <p:spPr>
          <a:xfrm>
            <a:off x="8664607" y="6494155"/>
            <a:ext cx="3021222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the button to see overall dimensions.</a:t>
            </a: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9B96C55F-9ECE-AB59-77EE-5BAD2C581391}"/>
              </a:ext>
            </a:extLst>
          </p:cNvPr>
          <p:cNvGrpSpPr/>
          <p:nvPr/>
        </p:nvGrpSpPr>
        <p:grpSpPr>
          <a:xfrm>
            <a:off x="6115651" y="2981457"/>
            <a:ext cx="5665567" cy="2133599"/>
            <a:chOff x="7501098" y="3025940"/>
            <a:chExt cx="4075700" cy="1534870"/>
          </a:xfrm>
        </p:grpSpPr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220BCC27-6F43-C72F-3031-8303F120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501098" y="3025940"/>
              <a:ext cx="4075700" cy="1534870"/>
            </a:xfrm>
            <a:prstGeom prst="rect">
              <a:avLst/>
            </a:prstGeom>
          </p:spPr>
        </p:pic>
        <p:pic>
          <p:nvPicPr>
            <p:cNvPr id="8" name="Elemento grafico 7">
              <a:extLst>
                <a:ext uri="{FF2B5EF4-FFF2-40B4-BE49-F238E27FC236}">
                  <a16:creationId xmlns:a16="http://schemas.microsoft.com/office/drawing/2014/main" id="{8E060B93-049D-667C-AB54-373B9B9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504470" y="3025940"/>
              <a:ext cx="4007047" cy="1534870"/>
            </a:xfrm>
            <a:prstGeom prst="rect">
              <a:avLst/>
            </a:prstGeom>
          </p:spPr>
        </p:pic>
      </p:grp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66391232-B7EA-4029-470E-284DD734B3C4}"/>
              </a:ext>
            </a:extLst>
          </p:cNvPr>
          <p:cNvCxnSpPr>
            <a:cxnSpLocks/>
          </p:cNvCxnSpPr>
          <p:nvPr/>
        </p:nvCxnSpPr>
        <p:spPr>
          <a:xfrm flipH="1">
            <a:off x="5791200" y="5115056"/>
            <a:ext cx="615953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531DC3CE-75A0-A61D-0E18-12292B839F2F}"/>
              </a:ext>
            </a:extLst>
          </p:cNvPr>
          <p:cNvSpPr/>
          <p:nvPr/>
        </p:nvSpPr>
        <p:spPr>
          <a:xfrm>
            <a:off x="5143569" y="5864229"/>
            <a:ext cx="1923056" cy="34623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Dimensions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7CC16333-8352-8DFF-9AE5-1C2F552ADBCF}"/>
              </a:ext>
            </a:extLst>
          </p:cNvPr>
          <p:cNvCxnSpPr>
            <a:cxnSpLocks/>
          </p:cNvCxnSpPr>
          <p:nvPr/>
        </p:nvCxnSpPr>
        <p:spPr>
          <a:xfrm>
            <a:off x="6120336" y="5282138"/>
            <a:ext cx="5565492" cy="0"/>
          </a:xfrm>
          <a:prstGeom prst="straightConnector1">
            <a:avLst/>
          </a:prstGeom>
          <a:ln w="127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62E3B8C-1801-6616-8EBA-6342D5C12138}"/>
              </a:ext>
            </a:extLst>
          </p:cNvPr>
          <p:cNvSpPr txBox="1"/>
          <p:nvPr/>
        </p:nvSpPr>
        <p:spPr>
          <a:xfrm>
            <a:off x="7403704" y="3817423"/>
            <a:ext cx="2998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>
                <a:solidFill>
                  <a:schemeClr val="bg1"/>
                </a:solidFill>
                <a:latin typeface="+mj-lt"/>
              </a:rPr>
              <a:t>NEW TONALE</a:t>
            </a:r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D05FF4-15D3-6833-B933-1A0FFB221627}"/>
              </a:ext>
            </a:extLst>
          </p:cNvPr>
          <p:cNvSpPr txBox="1"/>
          <p:nvPr/>
        </p:nvSpPr>
        <p:spPr>
          <a:xfrm>
            <a:off x="9271902" y="1443841"/>
            <a:ext cx="2690550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noProof="0">
                <a:solidFill>
                  <a:schemeClr val="accent6"/>
                </a:solidFill>
              </a:rPr>
              <a:t>Mettere indicazione/legenda che la vettura in rosso è la New Tonale mentre quella in bianco è la versione precedente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5189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6557FF-7E68-F528-1546-3EB475CB2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5" y="1077278"/>
            <a:ext cx="4871376" cy="349702"/>
          </a:xfrm>
        </p:spPr>
        <p:txBody>
          <a:bodyPr/>
          <a:lstStyle/>
          <a:p>
            <a:pPr algn="r"/>
            <a:r>
              <a:rPr lang="en-US" noProof="0"/>
              <a:t>Exterior dimensions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D962807-37B1-70E3-3508-7193667680B7}"/>
              </a:ext>
            </a:extLst>
          </p:cNvPr>
          <p:cNvSpPr txBox="1"/>
          <p:nvPr/>
        </p:nvSpPr>
        <p:spPr>
          <a:xfrm>
            <a:off x="4108523" y="2130694"/>
            <a:ext cx="1377300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en-US" sz="1600" b="0" i="0" u="none" strike="noStrike" baseline="0" noProof="0">
                <a:solidFill>
                  <a:schemeClr val="accent6"/>
                </a:solidFill>
                <a:latin typeface="+mj-lt"/>
              </a:rPr>
              <a:t>4,522</a:t>
            </a:r>
            <a:r>
              <a:rPr lang="en-US" sz="1600" b="0" i="0" u="none" strike="noStrike" baseline="0" noProof="0">
                <a:solidFill>
                  <a:schemeClr val="accent1"/>
                </a:solidFill>
                <a:latin typeface="+mj-lt"/>
              </a:rPr>
              <a:t> (-6)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F590459-E5FA-8399-3E38-CE3F21F22ADC}"/>
              </a:ext>
            </a:extLst>
          </p:cNvPr>
          <p:cNvSpPr txBox="1"/>
          <p:nvPr/>
        </p:nvSpPr>
        <p:spPr>
          <a:xfrm>
            <a:off x="3147153" y="2165132"/>
            <a:ext cx="1039066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pPr algn="r"/>
            <a:r>
              <a:rPr lang="en-US" sz="1200" b="0" i="0" u="none" strike="noStrike" baseline="0" noProof="0">
                <a:solidFill>
                  <a:schemeClr val="accent6"/>
                </a:solidFill>
                <a:latin typeface="+mn-lt"/>
              </a:rPr>
              <a:t>Length [mm]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EC798F1-28A0-4B23-62EF-9EBEA3DED074}"/>
              </a:ext>
            </a:extLst>
          </p:cNvPr>
          <p:cNvSpPr txBox="1"/>
          <p:nvPr/>
        </p:nvSpPr>
        <p:spPr>
          <a:xfrm>
            <a:off x="4108523" y="2659863"/>
            <a:ext cx="777777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1,601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EDF28F8-5629-06FC-8CFC-1EDCFA302FEC}"/>
              </a:ext>
            </a:extLst>
          </p:cNvPr>
          <p:cNvSpPr txBox="1"/>
          <p:nvPr/>
        </p:nvSpPr>
        <p:spPr>
          <a:xfrm>
            <a:off x="2866627" y="2684776"/>
            <a:ext cx="1319592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Height [mm]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CEDCE75-61C3-BB1B-FB68-0039AE8A9D5A}"/>
              </a:ext>
            </a:extLst>
          </p:cNvPr>
          <p:cNvSpPr txBox="1"/>
          <p:nvPr/>
        </p:nvSpPr>
        <p:spPr>
          <a:xfrm>
            <a:off x="4108523" y="3189032"/>
            <a:ext cx="763351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1,841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0703D8F-6751-7CE2-1357-820E4E079E6A}"/>
              </a:ext>
            </a:extLst>
          </p:cNvPr>
          <p:cNvSpPr txBox="1"/>
          <p:nvPr/>
        </p:nvSpPr>
        <p:spPr>
          <a:xfrm>
            <a:off x="1789409" y="3213945"/>
            <a:ext cx="2396810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Width - no mirrors [mm]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9AEC600-7E8C-555E-7376-C722B1930A83}"/>
              </a:ext>
            </a:extLst>
          </p:cNvPr>
          <p:cNvSpPr txBox="1"/>
          <p:nvPr/>
        </p:nvSpPr>
        <p:spPr>
          <a:xfrm>
            <a:off x="4108523" y="3718201"/>
            <a:ext cx="827471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1,937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3687502-EB84-A2C4-5B87-5B448F990564}"/>
              </a:ext>
            </a:extLst>
          </p:cNvPr>
          <p:cNvSpPr txBox="1"/>
          <p:nvPr/>
        </p:nvSpPr>
        <p:spPr>
          <a:xfrm>
            <a:off x="885316" y="3743114"/>
            <a:ext cx="3300904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Width – with mirrors folded [mm]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4937223-2609-0F47-3543-282BB532CC82}"/>
              </a:ext>
            </a:extLst>
          </p:cNvPr>
          <p:cNvSpPr txBox="1"/>
          <p:nvPr/>
        </p:nvSpPr>
        <p:spPr>
          <a:xfrm>
            <a:off x="4108523" y="4247370"/>
            <a:ext cx="922047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2,082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55B1D89-B58A-B64C-D330-C4AE83D285B4}"/>
              </a:ext>
            </a:extLst>
          </p:cNvPr>
          <p:cNvSpPr txBox="1"/>
          <p:nvPr/>
        </p:nvSpPr>
        <p:spPr>
          <a:xfrm>
            <a:off x="1571402" y="4272283"/>
            <a:ext cx="2614818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Width - with mirrors [mm] 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F3CCE21-8679-84E2-4B9E-EC0222BCD5FA}"/>
              </a:ext>
            </a:extLst>
          </p:cNvPr>
          <p:cNvSpPr txBox="1"/>
          <p:nvPr/>
        </p:nvSpPr>
        <p:spPr>
          <a:xfrm>
            <a:off x="4092915" y="4776537"/>
            <a:ext cx="915635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>
              <a:defRPr sz="1600" b="0" i="0" u="none" strike="noStrik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noProof="0">
                <a:solidFill>
                  <a:schemeClr val="accent6"/>
                </a:solidFill>
              </a:rPr>
              <a:t>2,636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5D9E968E-8AAA-ACA8-3200-7BB5000C10A0}"/>
              </a:ext>
            </a:extLst>
          </p:cNvPr>
          <p:cNvSpPr txBox="1"/>
          <p:nvPr/>
        </p:nvSpPr>
        <p:spPr>
          <a:xfrm>
            <a:off x="2426225" y="4801450"/>
            <a:ext cx="1737975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Wheelbase [mm]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5A0C6DB-F0B8-FD0D-03F3-86CB33E16316}"/>
              </a:ext>
            </a:extLst>
          </p:cNvPr>
          <p:cNvSpPr txBox="1"/>
          <p:nvPr/>
        </p:nvSpPr>
        <p:spPr>
          <a:xfrm>
            <a:off x="8159201" y="2130694"/>
            <a:ext cx="1157689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945</a:t>
            </a:r>
            <a:r>
              <a:rPr lang="en-US" sz="1600" b="0" i="0" u="none" strike="noStrike" baseline="0" noProof="0">
                <a:solidFill>
                  <a:schemeClr val="accent1"/>
                </a:solidFill>
                <a:latin typeface="+mj-lt"/>
              </a:rPr>
              <a:t> (-6)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358D8C4-7696-9813-4FC3-0FE1D3987F58}"/>
              </a:ext>
            </a:extLst>
          </p:cNvPr>
          <p:cNvSpPr txBox="1"/>
          <p:nvPr/>
        </p:nvSpPr>
        <p:spPr>
          <a:xfrm>
            <a:off x="6582278" y="2165132"/>
            <a:ext cx="1654620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Front overhang [mm] 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CC92477-2E23-482B-F900-D0C2FFD87DBA}"/>
              </a:ext>
            </a:extLst>
          </p:cNvPr>
          <p:cNvSpPr txBox="1"/>
          <p:nvPr/>
        </p:nvSpPr>
        <p:spPr>
          <a:xfrm>
            <a:off x="8159201" y="2659863"/>
            <a:ext cx="609462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941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B05585D-6BFC-C1AE-9E3A-894F5A619C6D}"/>
              </a:ext>
            </a:extLst>
          </p:cNvPr>
          <p:cNvSpPr txBox="1"/>
          <p:nvPr/>
        </p:nvSpPr>
        <p:spPr>
          <a:xfrm>
            <a:off x="6075729" y="2684776"/>
            <a:ext cx="2161169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Rear overhang [mm]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88BE069-5E5D-43D3-8E8C-0B8A80424865}"/>
              </a:ext>
            </a:extLst>
          </p:cNvPr>
          <p:cNvSpPr txBox="1"/>
          <p:nvPr/>
        </p:nvSpPr>
        <p:spPr>
          <a:xfrm>
            <a:off x="8159201" y="3189032"/>
            <a:ext cx="2149948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1589</a:t>
            </a:r>
            <a:r>
              <a:rPr lang="en-US" sz="1600" b="0" i="0" u="none" strike="noStrike" baseline="0" noProof="0">
                <a:solidFill>
                  <a:schemeClr val="accent1"/>
                </a:solidFill>
                <a:latin typeface="+mj-lt"/>
              </a:rPr>
              <a:t> (+8) </a:t>
            </a:r>
            <a:r>
              <a:rPr lang="en-US" sz="1600" noProof="0">
                <a:solidFill>
                  <a:schemeClr val="accent6"/>
                </a:solidFill>
                <a:latin typeface="+mj-lt"/>
              </a:rPr>
              <a:t>/ 1581*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44FEA12B-B3B0-9496-CDE9-9B541FA6AC41}"/>
              </a:ext>
            </a:extLst>
          </p:cNvPr>
          <p:cNvSpPr txBox="1"/>
          <p:nvPr/>
        </p:nvSpPr>
        <p:spPr>
          <a:xfrm>
            <a:off x="6412361" y="3213945"/>
            <a:ext cx="1824537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Front track [mm] 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87BFCEC9-1558-A1BB-231C-4E04D242828C}"/>
              </a:ext>
            </a:extLst>
          </p:cNvPr>
          <p:cNvSpPr txBox="1"/>
          <p:nvPr/>
        </p:nvSpPr>
        <p:spPr>
          <a:xfrm>
            <a:off x="8159201" y="3718201"/>
            <a:ext cx="2236510" cy="246221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1588</a:t>
            </a:r>
            <a:r>
              <a:rPr lang="en-US" sz="1600" b="0" i="0" u="none" strike="noStrike" baseline="0" noProof="0">
                <a:solidFill>
                  <a:schemeClr val="accent1"/>
                </a:solidFill>
                <a:latin typeface="+mj-lt"/>
              </a:rPr>
              <a:t> (+8) </a:t>
            </a:r>
            <a:r>
              <a:rPr lang="en-US" sz="1600" noProof="0">
                <a:solidFill>
                  <a:schemeClr val="accent6"/>
                </a:solidFill>
                <a:latin typeface="+mj-lt"/>
              </a:rPr>
              <a:t>/ 1580*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8947C06-CF9A-8690-6016-E1D7ABA9AD35}"/>
              </a:ext>
            </a:extLst>
          </p:cNvPr>
          <p:cNvSpPr txBox="1"/>
          <p:nvPr/>
        </p:nvSpPr>
        <p:spPr>
          <a:xfrm>
            <a:off x="6478083" y="3743114"/>
            <a:ext cx="1758815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Rear track [mm] 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E96226F8-698D-0183-C915-2B466C780CA7}"/>
              </a:ext>
            </a:extLst>
          </p:cNvPr>
          <p:cNvSpPr txBox="1"/>
          <p:nvPr/>
        </p:nvSpPr>
        <p:spPr>
          <a:xfrm>
            <a:off x="8159202" y="4268524"/>
            <a:ext cx="3280324" cy="738664"/>
          </a:xfrm>
          <a:prstGeom prst="rect">
            <a:avLst/>
          </a:prstGeom>
          <a:noFill/>
        </p:spPr>
        <p:txBody>
          <a:bodyPr wrap="square" tIns="0" bIns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Diesel/</a:t>
            </a:r>
            <a:r>
              <a:rPr lang="en-US" sz="1600" noProof="0" err="1">
                <a:solidFill>
                  <a:schemeClr val="accent6"/>
                </a:solidFill>
                <a:latin typeface="+mj-lt"/>
              </a:rPr>
              <a:t>Ibrida</a:t>
            </a:r>
            <a:r>
              <a:rPr lang="en-US" sz="1600" noProof="0">
                <a:solidFill>
                  <a:schemeClr val="accent6"/>
                </a:solidFill>
                <a:latin typeface="+mj-lt"/>
              </a:rPr>
              <a:t> 500 – </a:t>
            </a:r>
            <a:br>
              <a:rPr lang="en-US" sz="1600" noProof="0">
                <a:solidFill>
                  <a:schemeClr val="accent6"/>
                </a:solidFill>
                <a:latin typeface="+mj-lt"/>
              </a:rPr>
            </a:br>
            <a:r>
              <a:rPr lang="en-US" sz="1600" noProof="0">
                <a:solidFill>
                  <a:schemeClr val="accent6"/>
                </a:solidFill>
                <a:latin typeface="+mj-lt"/>
              </a:rPr>
              <a:t>1.550 Plugin 385 - 1.430</a:t>
            </a:r>
            <a:r>
              <a:rPr lang="en-US" sz="1600" b="0" i="0" u="none" strike="noStrike" baseline="0" noProof="0">
                <a:solidFill>
                  <a:schemeClr val="accent1"/>
                </a:solidFill>
                <a:latin typeface="+mj-lt"/>
              </a:rPr>
              <a:t>	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BE8BD34F-5404-9CA9-5FC8-05179DB56AFC}"/>
              </a:ext>
            </a:extLst>
          </p:cNvPr>
          <p:cNvSpPr txBox="1"/>
          <p:nvPr/>
        </p:nvSpPr>
        <p:spPr>
          <a:xfrm>
            <a:off x="6859598" y="4293437"/>
            <a:ext cx="1377300" cy="184666"/>
          </a:xfrm>
          <a:prstGeom prst="rect">
            <a:avLst/>
          </a:prstGeom>
          <a:noFill/>
        </p:spPr>
        <p:txBody>
          <a:bodyPr wrap="none" tIns="0" bIns="0">
            <a:spAutoFit/>
          </a:bodyPr>
          <a:lstStyle>
            <a:defPPr>
              <a:defRPr lang="it-IT"/>
            </a:defPPr>
            <a:lvl1pPr algn="r">
              <a:defRPr sz="1200" b="0" i="0" u="none" strike="noStrike" baseline="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 noProof="0"/>
              <a:t>Trunk [liters]</a:t>
            </a:r>
          </a:p>
        </p:txBody>
      </p:sp>
      <p:grpSp>
        <p:nvGrpSpPr>
          <p:cNvPr id="42" name="Gruppo 41">
            <a:extLst>
              <a:ext uri="{FF2B5EF4-FFF2-40B4-BE49-F238E27FC236}">
                <a16:creationId xmlns:a16="http://schemas.microsoft.com/office/drawing/2014/main" id="{1536B9DF-BD58-A5DE-6D42-A208BD1C2DCC}"/>
              </a:ext>
            </a:extLst>
          </p:cNvPr>
          <p:cNvGrpSpPr/>
          <p:nvPr/>
        </p:nvGrpSpPr>
        <p:grpSpPr>
          <a:xfrm>
            <a:off x="834099" y="2518389"/>
            <a:ext cx="4679279" cy="2116676"/>
            <a:chOff x="834099" y="2518389"/>
            <a:chExt cx="10523802" cy="2116676"/>
          </a:xfrm>
        </p:grpSpPr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BC3A7DE5-7BB2-2D8C-5D0E-BB0BF8185947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4105896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0AE79881-44D4-655F-1284-3C6079699885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3576727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diritto 37">
              <a:extLst>
                <a:ext uri="{FF2B5EF4-FFF2-40B4-BE49-F238E27FC236}">
                  <a16:creationId xmlns:a16="http://schemas.microsoft.com/office/drawing/2014/main" id="{FE462052-DE82-A5D3-78CE-C8A62BFD3993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3047558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9AFF2C6B-B836-EAC9-DD76-60C65F591A26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2518389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diritto 39">
              <a:extLst>
                <a:ext uri="{FF2B5EF4-FFF2-40B4-BE49-F238E27FC236}">
                  <a16:creationId xmlns:a16="http://schemas.microsoft.com/office/drawing/2014/main" id="{0AF7A964-5217-E3FF-9DF5-893E7C020FAF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4635065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53B032D9-F2DE-F52E-AB73-E4AD6D59E3B9}"/>
              </a:ext>
            </a:extLst>
          </p:cNvPr>
          <p:cNvGrpSpPr/>
          <p:nvPr/>
        </p:nvGrpSpPr>
        <p:grpSpPr>
          <a:xfrm>
            <a:off x="6000536" y="2518389"/>
            <a:ext cx="5305639" cy="2381309"/>
            <a:chOff x="834099" y="2518389"/>
            <a:chExt cx="10523802" cy="2381309"/>
          </a:xfrm>
        </p:grpSpPr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68A860D7-929D-7013-3BA9-E8DD25EC6D7B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4105896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diritto 44">
              <a:extLst>
                <a:ext uri="{FF2B5EF4-FFF2-40B4-BE49-F238E27FC236}">
                  <a16:creationId xmlns:a16="http://schemas.microsoft.com/office/drawing/2014/main" id="{AD779BA2-C55B-6530-97AD-24C05D441FD3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3576727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diritto 45">
              <a:extLst>
                <a:ext uri="{FF2B5EF4-FFF2-40B4-BE49-F238E27FC236}">
                  <a16:creationId xmlns:a16="http://schemas.microsoft.com/office/drawing/2014/main" id="{1EB2B905-27BC-D26E-58C3-C0E0996A17FC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3047558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diritto 46">
              <a:extLst>
                <a:ext uri="{FF2B5EF4-FFF2-40B4-BE49-F238E27FC236}">
                  <a16:creationId xmlns:a16="http://schemas.microsoft.com/office/drawing/2014/main" id="{3542411C-F58A-8CBF-3208-F90AEE0A6967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2518389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ttore diritto 47">
              <a:extLst>
                <a:ext uri="{FF2B5EF4-FFF2-40B4-BE49-F238E27FC236}">
                  <a16:creationId xmlns:a16="http://schemas.microsoft.com/office/drawing/2014/main" id="{241353AC-EE38-BE68-B040-8ABF7946997E}"/>
                </a:ext>
              </a:extLst>
            </p:cNvPr>
            <p:cNvCxnSpPr>
              <a:cxnSpLocks/>
            </p:cNvCxnSpPr>
            <p:nvPr/>
          </p:nvCxnSpPr>
          <p:spPr>
            <a:xfrm>
              <a:off x="834099" y="4899698"/>
              <a:ext cx="10523802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9" name="Connettore diritto 48">
            <a:extLst>
              <a:ext uri="{FF2B5EF4-FFF2-40B4-BE49-F238E27FC236}">
                <a16:creationId xmlns:a16="http://schemas.microsoft.com/office/drawing/2014/main" id="{0FE52BE6-38B3-8753-6CC7-67603D0EBC9F}"/>
              </a:ext>
            </a:extLst>
          </p:cNvPr>
          <p:cNvCxnSpPr>
            <a:cxnSpLocks/>
          </p:cNvCxnSpPr>
          <p:nvPr/>
        </p:nvCxnSpPr>
        <p:spPr>
          <a:xfrm>
            <a:off x="5762625" y="1077278"/>
            <a:ext cx="0" cy="4818697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1D53C86-727E-B930-0934-C7149DD8C844}"/>
              </a:ext>
            </a:extLst>
          </p:cNvPr>
          <p:cNvSpPr txBox="1"/>
          <p:nvPr/>
        </p:nvSpPr>
        <p:spPr>
          <a:xfrm>
            <a:off x="6096000" y="5757475"/>
            <a:ext cx="52101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1" noProof="0">
                <a:latin typeface="+mn-lt"/>
              </a:rPr>
              <a:t>*with 17" and 18" wheels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5953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F2970-B8DF-0CAC-889E-96A09E7A4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B65F540-0F48-3FDD-B203-B50FA95B38D5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02 | What’s new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DB7D2780-59C6-745D-144A-FF17EB3B9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Powertrain line-up</a:t>
            </a:r>
          </a:p>
        </p:txBody>
      </p:sp>
      <p:sp>
        <p:nvSpPr>
          <p:cNvPr id="26" name="Segnaposto contenuto 14">
            <a:extLst>
              <a:ext uri="{FF2B5EF4-FFF2-40B4-BE49-F238E27FC236}">
                <a16:creationId xmlns:a16="http://schemas.microsoft.com/office/drawing/2014/main" id="{C75A7C7B-DD07-7762-833F-6FA85FE6619E}"/>
              </a:ext>
            </a:extLst>
          </p:cNvPr>
          <p:cNvSpPr txBox="1">
            <a:spLocks/>
          </p:cNvSpPr>
          <p:nvPr/>
        </p:nvSpPr>
        <p:spPr>
          <a:xfrm>
            <a:off x="506169" y="1946277"/>
            <a:ext cx="11179660" cy="1495978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The new Tonale confirms its </a:t>
            </a:r>
            <a:r>
              <a:rPr lang="en-US" sz="1600" b="1" noProof="0"/>
              <a:t>complete choice </a:t>
            </a:r>
            <a:r>
              <a:rPr lang="en-US" noProof="0"/>
              <a:t>of powertrains, giving </a:t>
            </a:r>
            <a:r>
              <a:rPr lang="en-US" sz="1600" b="1" noProof="0"/>
              <a:t>each customer </a:t>
            </a:r>
            <a:r>
              <a:rPr lang="en-US" noProof="0"/>
              <a:t>the chance to get </a:t>
            </a:r>
            <a:r>
              <a:rPr lang="en-US" sz="1600" b="1" noProof="0"/>
              <a:t>"their right engine"</a:t>
            </a:r>
            <a:r>
              <a:rPr lang="en-US" noProof="0"/>
              <a:t>.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Moreover, listening customers’ input, </a:t>
            </a:r>
            <a:r>
              <a:rPr lang="en-US" sz="1600" b="1" noProof="0"/>
              <a:t>the 1.5 </a:t>
            </a:r>
            <a:r>
              <a:rPr lang="en-US" sz="1600" b="1" noProof="0" err="1"/>
              <a:t>Ibrida</a:t>
            </a:r>
            <a:r>
              <a:rPr lang="en-US" sz="1600" b="1" noProof="0"/>
              <a:t> features a power (combined) and performance improvement</a:t>
            </a:r>
            <a:r>
              <a:rPr lang="en-US" noProof="0"/>
              <a:t>.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The new technical regulation (GTR21*, mandatory from Euro 7) sets clear indications to indicate </a:t>
            </a:r>
            <a:r>
              <a:rPr lang="en-US" sz="1600" b="1" noProof="0"/>
              <a:t>combined power </a:t>
            </a:r>
            <a:r>
              <a:rPr lang="en-US"/>
              <a:t>between internal combustion engine and electric motor.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Let’s deep dive the updated engine range.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949F7746-2511-E8DE-AB9B-E7147E2DB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AEEA997-C41D-51CD-6A1A-17984F0AE833}"/>
              </a:ext>
            </a:extLst>
          </p:cNvPr>
          <p:cNvSpPr txBox="1"/>
          <p:nvPr/>
        </p:nvSpPr>
        <p:spPr>
          <a:xfrm>
            <a:off x="8664607" y="6494155"/>
            <a:ext cx="3021222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each powertrain to see the details.</a:t>
            </a: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id="{7B13BB55-2B96-B1DE-BFF7-7B09E46801F9}"/>
              </a:ext>
            </a:extLst>
          </p:cNvPr>
          <p:cNvSpPr/>
          <p:nvPr/>
        </p:nvSpPr>
        <p:spPr>
          <a:xfrm>
            <a:off x="2038349" y="3575722"/>
            <a:ext cx="2756435" cy="5847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1600" noProof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1.6 TURBO</a:t>
            </a:r>
            <a:br>
              <a:rPr lang="en-US" sz="1600" noProof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en-US" sz="1600" noProof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DIESEL 130 hp</a:t>
            </a:r>
            <a:endParaRPr lang="en-US" sz="1600" b="1" noProof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spcAft>
                <a:spcPts val="1200"/>
              </a:spcAft>
            </a:pPr>
            <a:endParaRPr lang="en-US" sz="1600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321334ED-00CD-FAC6-7AEB-6B2CB7F578FA}"/>
              </a:ext>
            </a:extLst>
          </p:cNvPr>
          <p:cNvSpPr/>
          <p:nvPr/>
        </p:nvSpPr>
        <p:spPr>
          <a:xfrm>
            <a:off x="5211860" y="3575723"/>
            <a:ext cx="2756435" cy="5847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1600" noProof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1.5 IBRIDA</a:t>
            </a:r>
            <a:br>
              <a:rPr lang="en-US" sz="1600" noProof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en-US" sz="1600" noProof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175 hp</a:t>
            </a:r>
            <a:endParaRPr lang="en-US" sz="1600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408E90E8-4BEC-9DBE-7D17-5DB2EF1AE0E6}"/>
              </a:ext>
            </a:extLst>
          </p:cNvPr>
          <p:cNvSpPr/>
          <p:nvPr/>
        </p:nvSpPr>
        <p:spPr>
          <a:xfrm>
            <a:off x="8397907" y="3575723"/>
            <a:ext cx="2756435" cy="5847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en-US" sz="1600" noProof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1.3 IBRIDA PLUG-IN</a:t>
            </a:r>
            <a:br>
              <a:rPr lang="en-US" sz="1600" noProof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</a:br>
            <a:r>
              <a:rPr lang="en-US" sz="1600" noProof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Q4 270 hp</a:t>
            </a:r>
            <a:endParaRPr lang="en-US" sz="1600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9F3DEB1-DCD2-CCA6-F378-3D3AEC9F9C6E}"/>
              </a:ext>
            </a:extLst>
          </p:cNvPr>
          <p:cNvSpPr txBox="1"/>
          <p:nvPr/>
        </p:nvSpPr>
        <p:spPr>
          <a:xfrm>
            <a:off x="594360" y="4598660"/>
            <a:ext cx="14439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noProof="0">
                <a:solidFill>
                  <a:schemeClr val="accent1"/>
                </a:solidFill>
                <a:latin typeface="+mj-lt"/>
              </a:rPr>
              <a:t>What’s new? 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E2D3147D-A2F5-6A23-DF67-A960E183FB42}"/>
              </a:ext>
            </a:extLst>
          </p:cNvPr>
          <p:cNvSpPr txBox="1"/>
          <p:nvPr/>
        </p:nvSpPr>
        <p:spPr>
          <a:xfrm>
            <a:off x="2038348" y="5768720"/>
            <a:ext cx="2752895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1400" b="1" noProof="0">
                <a:solidFill>
                  <a:schemeClr val="bg1"/>
                </a:solidFill>
              </a:rPr>
              <a:t>High mileage version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73519C60-CFD8-CB2C-64ED-D6C5C170BB42}"/>
              </a:ext>
            </a:extLst>
          </p:cNvPr>
          <p:cNvSpPr txBox="1"/>
          <p:nvPr/>
        </p:nvSpPr>
        <p:spPr>
          <a:xfrm>
            <a:off x="5208320" y="5768720"/>
            <a:ext cx="2759975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b="1" noProof="0">
                <a:solidFill>
                  <a:schemeClr val="bg1"/>
                </a:solidFill>
              </a:rPr>
              <a:t>Perfec</a:t>
            </a:r>
            <a:r>
              <a:rPr lang="en-US" sz="1400" b="1">
                <a:solidFill>
                  <a:schemeClr val="bg1"/>
                </a:solidFill>
              </a:rPr>
              <a:t>t balance between performance &amp; efficiency</a:t>
            </a:r>
            <a:endParaRPr lang="en-US" sz="1400" b="1" noProof="0">
              <a:solidFill>
                <a:schemeClr val="bg1"/>
              </a:solidFill>
            </a:endParaRPr>
          </a:p>
        </p:txBody>
      </p:sp>
      <p:sp>
        <p:nvSpPr>
          <p:cNvPr id="32" name="TextBox 14">
            <a:extLst>
              <a:ext uri="{FF2B5EF4-FFF2-40B4-BE49-F238E27FC236}">
                <a16:creationId xmlns:a16="http://schemas.microsoft.com/office/drawing/2014/main" id="{618F66E5-0553-8026-FD54-0BCA4CC1880F}"/>
              </a:ext>
            </a:extLst>
          </p:cNvPr>
          <p:cNvSpPr txBox="1"/>
          <p:nvPr/>
        </p:nvSpPr>
        <p:spPr>
          <a:xfrm>
            <a:off x="8397907" y="5768720"/>
            <a:ext cx="2756435" cy="52322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400" b="1" noProof="0">
                <a:solidFill>
                  <a:schemeClr val="bg1"/>
                </a:solidFill>
              </a:rPr>
              <a:t>Maximum performance </a:t>
            </a:r>
            <a:br>
              <a:rPr lang="en-US" sz="1400" b="1" noProof="0">
                <a:solidFill>
                  <a:schemeClr val="bg1"/>
                </a:solidFill>
              </a:rPr>
            </a:br>
            <a:r>
              <a:rPr lang="en-US" sz="1400" b="1" noProof="0">
                <a:solidFill>
                  <a:schemeClr val="bg1"/>
                </a:solidFill>
              </a:rPr>
              <a:t>&amp; efficiency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0985D4A-4785-3AED-94CF-421B8A37BABA}"/>
              </a:ext>
            </a:extLst>
          </p:cNvPr>
          <p:cNvSpPr txBox="1"/>
          <p:nvPr/>
        </p:nvSpPr>
        <p:spPr>
          <a:xfrm>
            <a:off x="594360" y="5876442"/>
            <a:ext cx="1443988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it-IT"/>
            </a:defPPr>
            <a:lvl1pPr algn="ctr">
              <a:defRPr sz="14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pPr algn="l"/>
            <a:r>
              <a:rPr lang="en-US" sz="1800" noProof="0">
                <a:solidFill>
                  <a:schemeClr val="accent6"/>
                </a:solidFill>
              </a:rPr>
              <a:t>Mission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4422BBBB-962C-6C4F-B1E1-BBC6437ED51A}"/>
              </a:ext>
            </a:extLst>
          </p:cNvPr>
          <p:cNvSpPr/>
          <p:nvPr/>
        </p:nvSpPr>
        <p:spPr>
          <a:xfrm>
            <a:off x="2038349" y="4175408"/>
            <a:ext cx="2756435" cy="1492834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400" b="1" noProof="0"/>
              <a:t>No change </a:t>
            </a:r>
            <a:r>
              <a:rPr lang="en-US" sz="1200" noProof="0"/>
              <a:t>with respect to the previous Euro 6E homologation</a:t>
            </a:r>
          </a:p>
          <a:p>
            <a:pPr algn="ctr">
              <a:spcAft>
                <a:spcPts val="600"/>
              </a:spcAft>
            </a:pPr>
            <a:endParaRPr lang="en-US" sz="1600" noProof="0"/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07DAC7B4-4C1D-B2B6-CE98-D59D8227F468}"/>
              </a:ext>
            </a:extLst>
          </p:cNvPr>
          <p:cNvSpPr/>
          <p:nvPr/>
        </p:nvSpPr>
        <p:spPr>
          <a:xfrm>
            <a:off x="5211860" y="4175409"/>
            <a:ext cx="2756435" cy="1492834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 anchorCtr="0">
            <a:noAutofit/>
          </a:bodyPr>
          <a:lstStyle/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noProof="0"/>
              <a:t>Improved declared power </a:t>
            </a:r>
            <a:r>
              <a:rPr lang="en-US" sz="1200" noProof="0"/>
              <a:t>thanks to the combined value (+14hp)</a:t>
            </a:r>
          </a:p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noProof="0"/>
              <a:t>Improved 0-100 </a:t>
            </a:r>
            <a:r>
              <a:rPr lang="en-US" sz="1200" noProof="0"/>
              <a:t>km/h value </a:t>
            </a:r>
            <a:br>
              <a:rPr lang="en-US" sz="1200" noProof="0"/>
            </a:br>
            <a:r>
              <a:rPr lang="en-US" sz="1200" noProof="0"/>
              <a:t>(-0.3 s)</a:t>
            </a:r>
            <a:endParaRPr lang="en-US" sz="1600" noProof="0"/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6C29BFE6-5444-2CA6-2C35-824BCDADAD79}"/>
              </a:ext>
            </a:extLst>
          </p:cNvPr>
          <p:cNvSpPr/>
          <p:nvPr/>
        </p:nvSpPr>
        <p:spPr>
          <a:xfrm>
            <a:off x="8397907" y="4175409"/>
            <a:ext cx="2756435" cy="1492834"/>
          </a:xfrm>
          <a:prstGeom prst="roundRect">
            <a:avLst>
              <a:gd name="adj" fmla="val 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08000" bIns="36000" rtlCol="0" anchor="ctr" anchorCtr="0">
            <a:noAutofit/>
          </a:bodyPr>
          <a:lstStyle/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 noProof="0">
                <a:solidFill>
                  <a:schemeClr val="bg1"/>
                </a:solidFill>
              </a:rPr>
              <a:t>Modifications to the aftertreatment </a:t>
            </a:r>
            <a:r>
              <a:rPr lang="en-US" sz="1200" noProof="0">
                <a:solidFill>
                  <a:schemeClr val="bg1"/>
                </a:solidFill>
              </a:rPr>
              <a:t>for Euro 6E Bis compliance</a:t>
            </a:r>
            <a:endParaRPr lang="en-US" sz="1050" noProof="0">
              <a:solidFill>
                <a:schemeClr val="bg1"/>
              </a:solidFill>
            </a:endParaRPr>
          </a:p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bg1"/>
                </a:solidFill>
              </a:rPr>
              <a:t>Effect on combined power and declared CO</a:t>
            </a:r>
            <a:r>
              <a:rPr lang="en-US" sz="1200" baseline="-25000" noProof="0">
                <a:solidFill>
                  <a:schemeClr val="bg1"/>
                </a:solidFill>
              </a:rPr>
              <a:t>2 </a:t>
            </a:r>
            <a:r>
              <a:rPr lang="en-US" sz="1200" noProof="0">
                <a:solidFill>
                  <a:schemeClr val="bg1"/>
                </a:solidFill>
              </a:rPr>
              <a:t>(no impact on the customer perceived fuel consumption)</a:t>
            </a:r>
            <a:endParaRPr lang="en-US" sz="1600" noProof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83308474-535C-F7EA-9805-3BB917D9EBC8}"/>
              </a:ext>
            </a:extLst>
          </p:cNvPr>
          <p:cNvSpPr/>
          <p:nvPr/>
        </p:nvSpPr>
        <p:spPr>
          <a:xfrm>
            <a:off x="594360" y="4175409"/>
            <a:ext cx="10559982" cy="14928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EAF21EC-6D0F-E80A-9096-2CC4A68164EA}"/>
              </a:ext>
            </a:extLst>
          </p:cNvPr>
          <p:cNvSpPr/>
          <p:nvPr/>
        </p:nvSpPr>
        <p:spPr>
          <a:xfrm>
            <a:off x="594360" y="5768718"/>
            <a:ext cx="10559982" cy="53263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520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FD0738-C89D-8922-C00F-F84991224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833676"/>
            <a:ext cx="10235141" cy="349702"/>
          </a:xfrm>
        </p:spPr>
        <p:txBody>
          <a:bodyPr/>
          <a:lstStyle/>
          <a:p>
            <a:r>
              <a:rPr lang="en-US" noProof="0"/>
              <a:t>Powertrain line-up – 1.6 Turbo Diesel 130 hp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CDCC12-A1A0-854C-4A12-CB8E803B02BB}"/>
              </a:ext>
            </a:extLst>
          </p:cNvPr>
          <p:cNvSpPr txBox="1">
            <a:spLocks/>
          </p:cNvSpPr>
          <p:nvPr/>
        </p:nvSpPr>
        <p:spPr>
          <a:xfrm>
            <a:off x="1510378" y="1854249"/>
            <a:ext cx="3623597" cy="12584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Architecture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Drive type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FWD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Fuel type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Diesel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Number of cylinders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4</a:t>
            </a:r>
            <a:r>
              <a:rPr lang="en-US" sz="1200" noProof="0">
                <a:solidFill>
                  <a:schemeClr val="accent6"/>
                </a:solidFill>
              </a:rPr>
              <a:t>	</a:t>
            </a:r>
            <a:endParaRPr lang="en-US" sz="1400" noProof="0">
              <a:solidFill>
                <a:schemeClr val="accent6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31D45FA-71C9-AB55-16F9-9E95978240FB}"/>
              </a:ext>
            </a:extLst>
          </p:cNvPr>
          <p:cNvSpPr txBox="1">
            <a:spLocks/>
          </p:cNvSpPr>
          <p:nvPr/>
        </p:nvSpPr>
        <p:spPr>
          <a:xfrm>
            <a:off x="6762755" y="1903175"/>
            <a:ext cx="4429118" cy="125694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Engine features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Cubic capacity (cm</a:t>
            </a:r>
            <a:r>
              <a:rPr lang="en-US" sz="1200" baseline="30000" noProof="0">
                <a:solidFill>
                  <a:schemeClr val="accent6"/>
                </a:solidFill>
              </a:rPr>
              <a:t>3</a:t>
            </a:r>
            <a:r>
              <a:rPr lang="en-US" sz="1200" noProof="0">
                <a:solidFill>
                  <a:schemeClr val="accent6"/>
                </a:solidFill>
              </a:rPr>
              <a:t>)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1.598 / 1.6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power [</a:t>
            </a:r>
            <a:r>
              <a:rPr lang="en-US" sz="1200">
                <a:solidFill>
                  <a:schemeClr val="accent6"/>
                </a:solidFill>
              </a:rPr>
              <a:t>HP</a:t>
            </a:r>
            <a:r>
              <a:rPr lang="en-US" sz="1200" noProof="0">
                <a:solidFill>
                  <a:schemeClr val="accent6"/>
                </a:solidFill>
              </a:rPr>
              <a:t>/kW]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130/96 at 3750 rpm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torque [Nm]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320 at 1500 rpm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8ED708-8437-F31B-1D16-8AB7C08CA84C}"/>
              </a:ext>
            </a:extLst>
          </p:cNvPr>
          <p:cNvSpPr txBox="1">
            <a:spLocks/>
          </p:cNvSpPr>
          <p:nvPr/>
        </p:nvSpPr>
        <p:spPr>
          <a:xfrm>
            <a:off x="1510378" y="4095770"/>
            <a:ext cx="3623597" cy="9814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  <a:cs typeface="+mn-cs"/>
              </a:rPr>
              <a:t>Gearbox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Gearbox Type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DDCT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Number of forward gears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12ADCD-E489-466E-CC7C-1E69C50BA179}"/>
              </a:ext>
            </a:extLst>
          </p:cNvPr>
          <p:cNvSpPr txBox="1">
            <a:spLocks/>
          </p:cNvSpPr>
          <p:nvPr/>
        </p:nvSpPr>
        <p:spPr>
          <a:xfrm>
            <a:off x="6762755" y="4095770"/>
            <a:ext cx="4354115" cy="12584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Performance &amp; CO</a:t>
            </a:r>
            <a:r>
              <a:rPr lang="en-US" sz="1600" cap="all" spc="300" baseline="-250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2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Top Speed [kph] 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195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0 - 100 km/h [s]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10,9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333625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CO</a:t>
            </a:r>
            <a:r>
              <a:rPr lang="en-US" sz="1200" baseline="-25000" noProof="0">
                <a:solidFill>
                  <a:schemeClr val="accent6"/>
                </a:solidFill>
              </a:rPr>
              <a:t>2</a:t>
            </a:r>
            <a:r>
              <a:rPr lang="en-US" sz="1200" noProof="0">
                <a:solidFill>
                  <a:schemeClr val="accent6"/>
                </a:solidFill>
              </a:rPr>
              <a:t> combined* [g/km]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139 - 144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8AC903B-D207-49DD-7B57-AED767DD9A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4099" y="1872465"/>
            <a:ext cx="609604" cy="6096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54C8703-3B2A-1DBD-53C0-277ED343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099" y="4096390"/>
            <a:ext cx="609604" cy="6096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F2C13047-611D-EBFB-7603-8D52507ABF1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67427" y="1872465"/>
            <a:ext cx="609604" cy="60960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635FB92-D429-4255-576D-F981DC3D2D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67427" y="4096390"/>
            <a:ext cx="609604" cy="609604"/>
          </a:xfrm>
          <a:prstGeom prst="rect">
            <a:avLst/>
          </a:prstGeom>
        </p:spPr>
      </p:pic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18E890D8-45A2-12EE-B272-57196E3EC22A}"/>
              </a:ext>
            </a:extLst>
          </p:cNvPr>
          <p:cNvCxnSpPr>
            <a:cxnSpLocks/>
          </p:cNvCxnSpPr>
          <p:nvPr/>
        </p:nvCxnSpPr>
        <p:spPr>
          <a:xfrm>
            <a:off x="834099" y="3657600"/>
            <a:ext cx="1052380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6BB0CC0A-D337-6ED7-0799-456CAFF47CCA}"/>
              </a:ext>
            </a:extLst>
          </p:cNvPr>
          <p:cNvCxnSpPr>
            <a:cxnSpLocks/>
          </p:cNvCxnSpPr>
          <p:nvPr/>
        </p:nvCxnSpPr>
        <p:spPr>
          <a:xfrm>
            <a:off x="5762625" y="1419225"/>
            <a:ext cx="0" cy="4476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7014DC-AD3C-B7D6-490D-2C2636931C97}"/>
              </a:ext>
            </a:extLst>
          </p:cNvPr>
          <p:cNvSpPr txBox="1"/>
          <p:nvPr/>
        </p:nvSpPr>
        <p:spPr>
          <a:xfrm>
            <a:off x="5514110" y="3967330"/>
            <a:ext cx="6096000" cy="147732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>
                <a:solidFill>
                  <a:schemeClr val="accent6"/>
                </a:solidFill>
              </a:rPr>
              <a:t>138-144</a:t>
            </a:r>
          </a:p>
          <a:p>
            <a:pPr algn="ctr"/>
            <a:endParaRPr lang="en-US">
              <a:solidFill>
                <a:schemeClr val="accent6"/>
              </a:solidFill>
            </a:endParaRPr>
          </a:p>
          <a:p>
            <a:pPr algn="ctr"/>
            <a:r>
              <a:rPr lang="en-US" sz="1800" noProof="0">
                <a:solidFill>
                  <a:schemeClr val="accent6"/>
                </a:solidFill>
              </a:rPr>
              <a:t>Indicate come nota </a:t>
            </a:r>
            <a:r>
              <a:rPr lang="en-US" sz="1800" noProof="0" err="1">
                <a:solidFill>
                  <a:schemeClr val="accent6"/>
                </a:solidFill>
              </a:rPr>
              <a:t>che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sono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valori</a:t>
            </a:r>
            <a:r>
              <a:rPr lang="en-US" sz="1800" noProof="0">
                <a:solidFill>
                  <a:schemeClr val="accent6"/>
                </a:solidFill>
              </a:rPr>
              <a:t> di CO2 pre-</a:t>
            </a:r>
            <a:r>
              <a:rPr lang="en-US" sz="1800" noProof="0" err="1">
                <a:solidFill>
                  <a:schemeClr val="accent6"/>
                </a:solidFill>
              </a:rPr>
              <a:t>omologazione</a:t>
            </a:r>
            <a:r>
              <a:rPr lang="en-US" sz="1800" noProof="0">
                <a:solidFill>
                  <a:schemeClr val="accent6"/>
                </a:solidFill>
              </a:rPr>
              <a:t>, non </a:t>
            </a:r>
            <a:r>
              <a:rPr lang="en-US" sz="1800" noProof="0" err="1">
                <a:solidFill>
                  <a:schemeClr val="accent6"/>
                </a:solidFill>
              </a:rPr>
              <a:t>vedo</a:t>
            </a:r>
            <a:r>
              <a:rPr lang="en-US" sz="1800" noProof="0">
                <a:solidFill>
                  <a:schemeClr val="accent6"/>
                </a:solidFill>
              </a:rPr>
              <a:t> la nota da </a:t>
            </a:r>
            <a:r>
              <a:rPr lang="en-US" sz="1800" noProof="0" err="1">
                <a:solidFill>
                  <a:schemeClr val="accent6"/>
                </a:solidFill>
              </a:rPr>
              <a:t>nessuna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parte</a:t>
            </a:r>
            <a:r>
              <a:rPr lang="en-US">
                <a:solidFill>
                  <a:schemeClr val="accent6"/>
                </a:solidFill>
              </a:rPr>
              <a:t>…</a:t>
            </a:r>
            <a:r>
              <a:rPr lang="en-US" sz="1800" noProof="0" err="1">
                <a:solidFill>
                  <a:schemeClr val="accent6"/>
                </a:solidFill>
              </a:rPr>
              <a:t>c’è</a:t>
            </a:r>
            <a:r>
              <a:rPr lang="en-US" sz="1800" noProof="0">
                <a:solidFill>
                  <a:schemeClr val="accent6"/>
                </a:solidFill>
              </a:rPr>
              <a:t> solo </a:t>
            </a:r>
            <a:r>
              <a:rPr lang="en-US" sz="1800" noProof="0" err="1">
                <a:solidFill>
                  <a:schemeClr val="accent6"/>
                </a:solidFill>
              </a:rPr>
              <a:t>l’asterisco</a:t>
            </a:r>
            <a:endParaRPr lang="en-US" sz="1800" noProof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9692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F6EC7-DBF0-73B1-2B42-18B900E05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7A5F444A-814F-96BD-28DD-E693F4C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Welcome!</a:t>
            </a:r>
          </a:p>
        </p:txBody>
      </p:sp>
      <p:sp>
        <p:nvSpPr>
          <p:cNvPr id="12" name="Segnaposto contenuto 11">
            <a:extLst>
              <a:ext uri="{FF2B5EF4-FFF2-40B4-BE49-F238E27FC236}">
                <a16:creationId xmlns:a16="http://schemas.microsoft.com/office/drawing/2014/main" id="{4714C4E7-EEEF-B0D0-2403-CCF0B7DCE18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7532" y="2214563"/>
            <a:ext cx="9736933" cy="2203286"/>
          </a:xfrm>
        </p:spPr>
        <p:txBody>
          <a:bodyPr/>
          <a:lstStyle/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noProof="0"/>
              <a:t>Alfa Romeo Tonale </a:t>
            </a:r>
            <a:r>
              <a:rPr lang="en-US" noProof="0"/>
              <a:t>welcomes</a:t>
            </a:r>
            <a:r>
              <a:rPr lang="en-US" sz="1400" b="1" noProof="0"/>
              <a:t> </a:t>
            </a:r>
            <a:r>
              <a:rPr lang="en-US" noProof="0"/>
              <a:t>you to this WBT, aimed to update you about the upcoming news which will let you work even more profitably with this successful model.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/>
              <a:t>By the way, please note our </a:t>
            </a:r>
            <a:r>
              <a:rPr lang="en-US" sz="1600" b="1" noProof="0"/>
              <a:t>WBT will be divided into 2 parts</a:t>
            </a:r>
            <a:r>
              <a:rPr lang="en-US" noProof="0"/>
              <a:t>, the </a:t>
            </a:r>
            <a:r>
              <a:rPr lang="en-US" sz="1600" b="1" noProof="0"/>
              <a:t>Style news </a:t>
            </a:r>
            <a:r>
              <a:rPr lang="en-US" noProof="0"/>
              <a:t>part being published </a:t>
            </a:r>
            <a:r>
              <a:rPr lang="en-US" sz="1600" b="1" noProof="0"/>
              <a:t>later on</a:t>
            </a:r>
            <a:r>
              <a:rPr lang="en-US" noProof="0"/>
              <a:t>, with official pictures availability.</a:t>
            </a:r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-US" noProof="0"/>
          </a:p>
          <a:p>
            <a:pPr marL="0" indent="0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noProof="0"/>
              <a:t>Come on, let’s start!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1A9D4D6-31C3-C893-F073-B4AFC5208100}"/>
              </a:ext>
            </a:extLst>
          </p:cNvPr>
          <p:cNvSpPr txBox="1"/>
          <p:nvPr/>
        </p:nvSpPr>
        <p:spPr>
          <a:xfrm>
            <a:off x="1938754" y="4970693"/>
            <a:ext cx="19362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1971675" algn="l"/>
              </a:tabLst>
            </a:pPr>
            <a:r>
              <a:rPr lang="en-US" sz="1400" noProof="0">
                <a:solidFill>
                  <a:schemeClr val="accent6"/>
                </a:solidFill>
                <a:latin typeface="+mn-lt"/>
              </a:rPr>
              <a:t>Course duration </a:t>
            </a:r>
            <a:r>
              <a:rPr lang="en-US" sz="1400" noProof="0">
                <a:solidFill>
                  <a:schemeClr val="accent6"/>
                </a:solidFill>
                <a:latin typeface="+mj-lt"/>
              </a:rPr>
              <a:t>40’</a:t>
            </a:r>
          </a:p>
        </p:txBody>
      </p:sp>
      <p:pic>
        <p:nvPicPr>
          <p:cNvPr id="24" name="Immagine 2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B90532C6-310E-3F9F-47A5-4AE2DAA23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360" y="4737260"/>
            <a:ext cx="774642" cy="774642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62CED96-EB60-D937-F0A6-5E6BB4B0F1FF}"/>
              </a:ext>
            </a:extLst>
          </p:cNvPr>
          <p:cNvSpPr txBox="1"/>
          <p:nvPr/>
        </p:nvSpPr>
        <p:spPr>
          <a:xfrm>
            <a:off x="9069724" y="4970693"/>
            <a:ext cx="1894741" cy="307777"/>
          </a:xfrm>
          <a:prstGeom prst="rect">
            <a:avLst/>
          </a:prstGeom>
          <a:noFill/>
        </p:spPr>
        <p:txBody>
          <a:bodyPr wrap="square" lIns="72000" rIns="72000">
            <a:spAutoFit/>
          </a:bodyPr>
          <a:lstStyle/>
          <a:p>
            <a:pPr>
              <a:tabLst>
                <a:tab pos="1971675" algn="l"/>
              </a:tabLst>
            </a:pPr>
            <a:r>
              <a:rPr lang="en-US" sz="1400" noProof="0">
                <a:solidFill>
                  <a:schemeClr val="accent6"/>
                </a:solidFill>
                <a:latin typeface="+mn-lt"/>
              </a:rPr>
              <a:t>Passing score </a:t>
            </a:r>
            <a:r>
              <a:rPr lang="en-US" sz="1400" noProof="0">
                <a:solidFill>
                  <a:schemeClr val="accent6"/>
                </a:solidFill>
                <a:latin typeface="+mj-lt"/>
              </a:rPr>
              <a:t>80%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7436F01-AF27-6CA6-1143-2DC6C40B8C07}"/>
              </a:ext>
            </a:extLst>
          </p:cNvPr>
          <p:cNvSpPr txBox="1"/>
          <p:nvPr/>
        </p:nvSpPr>
        <p:spPr>
          <a:xfrm>
            <a:off x="5311834" y="4970693"/>
            <a:ext cx="23557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noProof="0">
                <a:solidFill>
                  <a:schemeClr val="accent6"/>
                </a:solidFill>
                <a:latin typeface="+mn-lt"/>
              </a:rPr>
              <a:t>Final test </a:t>
            </a:r>
            <a:r>
              <a:rPr lang="en-US" sz="1400" noProof="0">
                <a:solidFill>
                  <a:schemeClr val="accent6"/>
                </a:solidFill>
                <a:latin typeface="+mj-lt"/>
              </a:rPr>
              <a:t>10 questions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42E9F08B-8CF1-39B2-A341-44F31066C8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20944" y="4829136"/>
            <a:ext cx="590890" cy="59089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F780FEF-8AB3-4A2D-245D-0342392BD05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316950" y="4800581"/>
            <a:ext cx="648000" cy="64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745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76E59-BDAD-65F6-1088-834E224BB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073038-F723-61D4-BA68-5AA2FA16E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833676"/>
            <a:ext cx="10235141" cy="349702"/>
          </a:xfrm>
        </p:spPr>
        <p:txBody>
          <a:bodyPr/>
          <a:lstStyle/>
          <a:p>
            <a:r>
              <a:rPr lang="en-US" noProof="0"/>
              <a:t>Powertrain line-up – 1.5 </a:t>
            </a:r>
            <a:r>
              <a:rPr lang="en-US" noProof="0" err="1"/>
              <a:t>Ibrida</a:t>
            </a:r>
            <a:r>
              <a:rPr lang="en-US" noProof="0"/>
              <a:t> 175 hp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29709D-0015-9806-130D-13D1F4200407}"/>
              </a:ext>
            </a:extLst>
          </p:cNvPr>
          <p:cNvSpPr txBox="1">
            <a:spLocks/>
          </p:cNvSpPr>
          <p:nvPr/>
        </p:nvSpPr>
        <p:spPr>
          <a:xfrm>
            <a:off x="1510378" y="1637034"/>
            <a:ext cx="3709320" cy="15339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Architecture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Drive type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FWD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Fuel type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Gasoline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Electrification type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Hybrid 48V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Number of cylinders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CC29CB-3400-F63E-17E9-D80E7479861F}"/>
              </a:ext>
            </a:extLst>
          </p:cNvPr>
          <p:cNvSpPr txBox="1">
            <a:spLocks/>
          </p:cNvSpPr>
          <p:nvPr/>
        </p:nvSpPr>
        <p:spPr>
          <a:xfrm>
            <a:off x="6651360" y="1685960"/>
            <a:ext cx="4921511" cy="20894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Engine features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Cubic capacity (cm</a:t>
            </a:r>
            <a:r>
              <a:rPr lang="en-US" sz="1200" baseline="30000" noProof="0">
                <a:solidFill>
                  <a:schemeClr val="accent6"/>
                </a:solidFill>
              </a:rPr>
              <a:t>3</a:t>
            </a:r>
            <a:r>
              <a:rPr lang="en-US" sz="1200" noProof="0">
                <a:solidFill>
                  <a:schemeClr val="accent6"/>
                </a:solidFill>
              </a:rPr>
              <a:t>)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1.469 / 1.5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power combined [</a:t>
            </a:r>
            <a:r>
              <a:rPr lang="en-US" sz="1200">
                <a:solidFill>
                  <a:schemeClr val="accent6"/>
                </a:solidFill>
              </a:rPr>
              <a:t>HP</a:t>
            </a:r>
            <a:r>
              <a:rPr lang="en-US" sz="1200" noProof="0">
                <a:solidFill>
                  <a:schemeClr val="accent6"/>
                </a:solidFill>
              </a:rPr>
              <a:t>/kW]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174/128 at 5750 rpm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power ICE [</a:t>
            </a:r>
            <a:r>
              <a:rPr lang="en-US" sz="1200">
                <a:solidFill>
                  <a:schemeClr val="accent6"/>
                </a:solidFill>
              </a:rPr>
              <a:t>HP</a:t>
            </a:r>
            <a:r>
              <a:rPr lang="en-US" sz="1200" noProof="0">
                <a:solidFill>
                  <a:schemeClr val="accent6"/>
                </a:solidFill>
              </a:rPr>
              <a:t>/kW]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160 / 118 at 5750 rpm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torque ICE [Nm]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240 at 1500 rpm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power E-motor [</a:t>
            </a:r>
            <a:r>
              <a:rPr lang="en-US" sz="1200">
                <a:solidFill>
                  <a:schemeClr val="accent6"/>
                </a:solidFill>
              </a:rPr>
              <a:t>HP</a:t>
            </a:r>
            <a:r>
              <a:rPr lang="en-US" sz="1200" noProof="0">
                <a:solidFill>
                  <a:schemeClr val="accent6"/>
                </a:solidFill>
              </a:rPr>
              <a:t>/kW]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20/15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torque E-motor [Nm]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55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7B02A7-D55F-7072-0340-E078A7E4B444}"/>
              </a:ext>
            </a:extLst>
          </p:cNvPr>
          <p:cNvSpPr txBox="1">
            <a:spLocks/>
          </p:cNvSpPr>
          <p:nvPr/>
        </p:nvSpPr>
        <p:spPr>
          <a:xfrm>
            <a:off x="1510378" y="4524246"/>
            <a:ext cx="3623597" cy="9814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  <a:cs typeface="+mn-cs"/>
              </a:rPr>
              <a:t>Gearbox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Gearbox Type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DDCT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Number of forward gears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7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438F55-1470-6C10-1D35-1283E353983A}"/>
              </a:ext>
            </a:extLst>
          </p:cNvPr>
          <p:cNvSpPr txBox="1">
            <a:spLocks/>
          </p:cNvSpPr>
          <p:nvPr/>
        </p:nvSpPr>
        <p:spPr>
          <a:xfrm>
            <a:off x="6651361" y="4524246"/>
            <a:ext cx="4630340" cy="125848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Performance &amp; CO</a:t>
            </a:r>
            <a:r>
              <a:rPr lang="en-US" sz="1600" cap="all" spc="300" baseline="-250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2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Top Speed [kph] 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212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0 - 100 km/h [s]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8,5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CO</a:t>
            </a:r>
            <a:r>
              <a:rPr lang="en-US" sz="1200" baseline="-25000" noProof="0">
                <a:solidFill>
                  <a:schemeClr val="accent6"/>
                </a:solidFill>
              </a:rPr>
              <a:t>2</a:t>
            </a:r>
            <a:r>
              <a:rPr lang="en-US" sz="1200" noProof="0">
                <a:solidFill>
                  <a:schemeClr val="accent6"/>
                </a:solidFill>
              </a:rPr>
              <a:t> combined* [g/km]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128 - 132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BE0B66F-C066-05A3-7BB2-DF00B2F47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4099" y="1655250"/>
            <a:ext cx="609604" cy="6096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E455EFC-6734-6730-98B5-9853786CA8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099" y="4524866"/>
            <a:ext cx="609604" cy="6096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2DD29A2-30C6-3B0F-0BF9-880A7EBAEF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56033" y="1655250"/>
            <a:ext cx="609604" cy="60960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80D7140-CED0-7886-1F6E-645F4283B1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56033" y="4524866"/>
            <a:ext cx="609604" cy="609604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2CE3F926-68AB-D147-3D41-972173B97A48}"/>
              </a:ext>
            </a:extLst>
          </p:cNvPr>
          <p:cNvCxnSpPr>
            <a:cxnSpLocks/>
          </p:cNvCxnSpPr>
          <p:nvPr/>
        </p:nvCxnSpPr>
        <p:spPr>
          <a:xfrm>
            <a:off x="834099" y="4229100"/>
            <a:ext cx="1052380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D93BBB57-02F7-C63F-C3C2-960A8DEA76AA}"/>
              </a:ext>
            </a:extLst>
          </p:cNvPr>
          <p:cNvCxnSpPr>
            <a:cxnSpLocks/>
          </p:cNvCxnSpPr>
          <p:nvPr/>
        </p:nvCxnSpPr>
        <p:spPr>
          <a:xfrm>
            <a:off x="5762625" y="1419225"/>
            <a:ext cx="0" cy="4476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DADFA172-6AD9-D13F-80F0-BC45567247AC}"/>
              </a:ext>
            </a:extLst>
          </p:cNvPr>
          <p:cNvSpPr txBox="1"/>
          <p:nvPr/>
        </p:nvSpPr>
        <p:spPr>
          <a:xfrm>
            <a:off x="5540640" y="5044068"/>
            <a:ext cx="6096000" cy="147732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>
                <a:solidFill>
                  <a:schemeClr val="accent6"/>
                </a:solidFill>
              </a:rPr>
              <a:t>CO2: 128-133</a:t>
            </a:r>
          </a:p>
          <a:p>
            <a:pPr algn="ctr"/>
            <a:endParaRPr lang="en-US">
              <a:solidFill>
                <a:schemeClr val="accent6"/>
              </a:solidFill>
            </a:endParaRPr>
          </a:p>
          <a:p>
            <a:pPr algn="ctr"/>
            <a:r>
              <a:rPr lang="en-US" sz="1800" noProof="0">
                <a:solidFill>
                  <a:schemeClr val="accent6"/>
                </a:solidFill>
              </a:rPr>
              <a:t>Indicate come nota </a:t>
            </a:r>
            <a:r>
              <a:rPr lang="en-US" sz="1800" noProof="0" err="1">
                <a:solidFill>
                  <a:schemeClr val="accent6"/>
                </a:solidFill>
              </a:rPr>
              <a:t>che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sono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valori</a:t>
            </a:r>
            <a:r>
              <a:rPr lang="en-US" sz="1800" noProof="0">
                <a:solidFill>
                  <a:schemeClr val="accent6"/>
                </a:solidFill>
              </a:rPr>
              <a:t> di CO2 pre-</a:t>
            </a:r>
            <a:r>
              <a:rPr lang="en-US" sz="1800" noProof="0" err="1">
                <a:solidFill>
                  <a:schemeClr val="accent6"/>
                </a:solidFill>
              </a:rPr>
              <a:t>omologazione</a:t>
            </a:r>
            <a:r>
              <a:rPr lang="en-US" sz="1800" noProof="0">
                <a:solidFill>
                  <a:schemeClr val="accent6"/>
                </a:solidFill>
              </a:rPr>
              <a:t>, non </a:t>
            </a:r>
            <a:r>
              <a:rPr lang="en-US" sz="1800" noProof="0" err="1">
                <a:solidFill>
                  <a:schemeClr val="accent6"/>
                </a:solidFill>
              </a:rPr>
              <a:t>vedo</a:t>
            </a:r>
            <a:r>
              <a:rPr lang="en-US" sz="1800" noProof="0">
                <a:solidFill>
                  <a:schemeClr val="accent6"/>
                </a:solidFill>
              </a:rPr>
              <a:t> la nota da </a:t>
            </a:r>
            <a:r>
              <a:rPr lang="en-US" sz="1800" noProof="0" err="1">
                <a:solidFill>
                  <a:schemeClr val="accent6"/>
                </a:solidFill>
              </a:rPr>
              <a:t>nessuna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parte</a:t>
            </a:r>
            <a:r>
              <a:rPr lang="en-US">
                <a:solidFill>
                  <a:schemeClr val="accent6"/>
                </a:solidFill>
              </a:rPr>
              <a:t>…</a:t>
            </a:r>
            <a:r>
              <a:rPr lang="en-US" sz="1800" noProof="0" err="1">
                <a:solidFill>
                  <a:schemeClr val="accent6"/>
                </a:solidFill>
              </a:rPr>
              <a:t>c’è</a:t>
            </a:r>
            <a:r>
              <a:rPr lang="en-US" sz="1800" noProof="0">
                <a:solidFill>
                  <a:schemeClr val="accent6"/>
                </a:solidFill>
              </a:rPr>
              <a:t> solo </a:t>
            </a:r>
            <a:r>
              <a:rPr lang="en-US" sz="1800" noProof="0" err="1">
                <a:solidFill>
                  <a:schemeClr val="accent6"/>
                </a:solidFill>
              </a:rPr>
              <a:t>l’asterisco</a:t>
            </a:r>
            <a:endParaRPr lang="en-US" sz="1800" noProof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46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A416A-7120-5BFE-CDC4-50E968732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2D145-BB96-AD7B-9687-E5618BD9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833676"/>
            <a:ext cx="10989200" cy="626701"/>
          </a:xfrm>
        </p:spPr>
        <p:txBody>
          <a:bodyPr/>
          <a:lstStyle/>
          <a:p>
            <a:r>
              <a:rPr lang="en-US" noProof="0"/>
              <a:t>Powertrain line-up - 1.3 IBRIDA PLUG-IN Q4 270 hp</a:t>
            </a:r>
            <a:br>
              <a:rPr lang="en-US" noProof="0"/>
            </a:br>
            <a:endParaRPr lang="en-US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9ED3A1-6DF2-C196-0151-A5D3EC827C95}"/>
              </a:ext>
            </a:extLst>
          </p:cNvPr>
          <p:cNvSpPr txBox="1">
            <a:spLocks/>
          </p:cNvSpPr>
          <p:nvPr/>
        </p:nvSpPr>
        <p:spPr>
          <a:xfrm>
            <a:off x="1510378" y="1638891"/>
            <a:ext cx="4058840" cy="1535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Architecture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Drive type 	</a:t>
            </a:r>
            <a:r>
              <a:rPr lang="en-US" sz="1200" noProof="0" err="1">
                <a:solidFill>
                  <a:schemeClr val="accent6"/>
                </a:solidFill>
                <a:latin typeface="+mj-lt"/>
              </a:rPr>
              <a:t>eAWD</a:t>
            </a:r>
            <a:endParaRPr lang="en-US" sz="1200" noProof="0">
              <a:solidFill>
                <a:schemeClr val="accent6"/>
              </a:solidFill>
              <a:latin typeface="+mj-lt"/>
            </a:endParaRP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Fuel type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Gasoline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Electrification type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Plug-In Hybrid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Number of cylinders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4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9F9D5B9-26DD-977A-A231-28C60F591079}"/>
              </a:ext>
            </a:extLst>
          </p:cNvPr>
          <p:cNvSpPr txBox="1">
            <a:spLocks/>
          </p:cNvSpPr>
          <p:nvPr/>
        </p:nvSpPr>
        <p:spPr>
          <a:xfrm>
            <a:off x="6651360" y="1687817"/>
            <a:ext cx="4921511" cy="208948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Engine features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Cubic capacity (cm</a:t>
            </a:r>
            <a:r>
              <a:rPr lang="en-US" sz="1200" baseline="30000" noProof="0">
                <a:solidFill>
                  <a:schemeClr val="accent6"/>
                </a:solidFill>
              </a:rPr>
              <a:t>3</a:t>
            </a:r>
            <a:r>
              <a:rPr lang="en-US" sz="1200" noProof="0">
                <a:solidFill>
                  <a:schemeClr val="accent6"/>
                </a:solidFill>
              </a:rPr>
              <a:t>)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1.332 / 1.3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power combined [</a:t>
            </a:r>
            <a:r>
              <a:rPr lang="en-US" sz="1200">
                <a:solidFill>
                  <a:schemeClr val="accent6"/>
                </a:solidFill>
              </a:rPr>
              <a:t>HP</a:t>
            </a:r>
            <a:r>
              <a:rPr lang="en-US" sz="1200" noProof="0">
                <a:solidFill>
                  <a:schemeClr val="accent6"/>
                </a:solidFill>
              </a:rPr>
              <a:t>/kW]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268/197 at 5750 rpm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power ICE [</a:t>
            </a:r>
            <a:r>
              <a:rPr lang="en-US" sz="1200">
                <a:solidFill>
                  <a:schemeClr val="accent6"/>
                </a:solidFill>
              </a:rPr>
              <a:t>HP</a:t>
            </a:r>
            <a:r>
              <a:rPr lang="en-US" sz="1200" noProof="0">
                <a:solidFill>
                  <a:schemeClr val="accent6"/>
                </a:solidFill>
              </a:rPr>
              <a:t>/kW]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150 / 110 at 5750 rpm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torque ICE [Nm]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270 at 1800 rpm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power E-motor [</a:t>
            </a:r>
            <a:r>
              <a:rPr lang="en-US" sz="1200">
                <a:solidFill>
                  <a:schemeClr val="accent6"/>
                </a:solidFill>
              </a:rPr>
              <a:t>HP</a:t>
            </a:r>
            <a:r>
              <a:rPr lang="en-US" sz="1200" noProof="0">
                <a:solidFill>
                  <a:schemeClr val="accent6"/>
                </a:solidFill>
              </a:rPr>
              <a:t>/kW]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128/94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Max torque E-motor [Nm]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250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3B840C-8568-5510-D61A-88354069932D}"/>
              </a:ext>
            </a:extLst>
          </p:cNvPr>
          <p:cNvSpPr txBox="1">
            <a:spLocks/>
          </p:cNvSpPr>
          <p:nvPr/>
        </p:nvSpPr>
        <p:spPr>
          <a:xfrm>
            <a:off x="1510378" y="4226796"/>
            <a:ext cx="3623597" cy="9814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  <a:cs typeface="+mn-cs"/>
              </a:rPr>
              <a:t>Gearbox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Gearbox Type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AT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Number of forward gears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6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E71750-D268-3CDC-42DB-A91F3BEA2446}"/>
              </a:ext>
            </a:extLst>
          </p:cNvPr>
          <p:cNvSpPr txBox="1">
            <a:spLocks/>
          </p:cNvSpPr>
          <p:nvPr/>
        </p:nvSpPr>
        <p:spPr>
          <a:xfrm>
            <a:off x="6651361" y="4226796"/>
            <a:ext cx="4630340" cy="153548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Performance &amp; CO</a:t>
            </a:r>
            <a:r>
              <a:rPr lang="en-US" sz="1600" cap="all" spc="300" baseline="-250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2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Top Speed [kph] 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195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0 - 100 km/h [s]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6,6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CO</a:t>
            </a:r>
            <a:r>
              <a:rPr lang="en-US" sz="1200" baseline="-25000" noProof="0">
                <a:solidFill>
                  <a:schemeClr val="accent6"/>
                </a:solidFill>
              </a:rPr>
              <a:t>2</a:t>
            </a:r>
            <a:r>
              <a:rPr lang="en-US" sz="1200" noProof="0">
                <a:solidFill>
                  <a:schemeClr val="accent6"/>
                </a:solidFill>
              </a:rPr>
              <a:t> combined* [g/km]  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79-85</a:t>
            </a:r>
          </a:p>
          <a:p>
            <a:pPr marL="180975" lvl="1" indent="-18097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EV range WLTP combined [km]	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58</a:t>
            </a:r>
            <a:r>
              <a:rPr lang="en-US" sz="1200" noProof="0">
                <a:solidFill>
                  <a:schemeClr val="accent6"/>
                </a:solidFill>
              </a:rPr>
              <a:t> </a:t>
            </a:r>
            <a:r>
              <a:rPr lang="en-US" sz="1200" noProof="0">
                <a:solidFill>
                  <a:schemeClr val="accent6"/>
                </a:solidFill>
                <a:latin typeface="+mj-lt"/>
              </a:rPr>
              <a:t>- 62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A9B47EB-F243-86FC-7776-64FA464DCB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34099" y="1657107"/>
            <a:ext cx="609604" cy="60960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7EF67C2-9F76-7D6A-2E4B-C4D165572C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34099" y="4227416"/>
            <a:ext cx="609604" cy="6096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06B8552-E016-A86F-829D-341BAD9D450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956033" y="1657107"/>
            <a:ext cx="609604" cy="60960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A13C662-8A49-D64E-7293-8E44737DAC2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956033" y="4227416"/>
            <a:ext cx="609604" cy="609604"/>
          </a:xfrm>
          <a:prstGeom prst="rect">
            <a:avLst/>
          </a:prstGeom>
        </p:spPr>
      </p:pic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3CDD8DF6-BD30-0F9A-78FB-0913992B58EF}"/>
              </a:ext>
            </a:extLst>
          </p:cNvPr>
          <p:cNvCxnSpPr>
            <a:cxnSpLocks/>
          </p:cNvCxnSpPr>
          <p:nvPr/>
        </p:nvCxnSpPr>
        <p:spPr>
          <a:xfrm>
            <a:off x="834099" y="4077011"/>
            <a:ext cx="1052380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2022073D-6C30-8E75-8413-5EDCA917F110}"/>
              </a:ext>
            </a:extLst>
          </p:cNvPr>
          <p:cNvCxnSpPr>
            <a:cxnSpLocks/>
          </p:cNvCxnSpPr>
          <p:nvPr/>
        </p:nvCxnSpPr>
        <p:spPr>
          <a:xfrm>
            <a:off x="5762625" y="1419225"/>
            <a:ext cx="0" cy="4476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6F7DC0-37D4-4263-2D61-A6831163ED56}"/>
              </a:ext>
            </a:extLst>
          </p:cNvPr>
          <p:cNvSpPr txBox="1"/>
          <p:nvPr/>
        </p:nvSpPr>
        <p:spPr>
          <a:xfrm>
            <a:off x="5622524" y="4255215"/>
            <a:ext cx="6096000" cy="175432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>
                <a:solidFill>
                  <a:schemeClr val="accent6"/>
                </a:solidFill>
              </a:rPr>
              <a:t>CO2: 77-83</a:t>
            </a:r>
          </a:p>
          <a:p>
            <a:pPr algn="ctr"/>
            <a:r>
              <a:rPr lang="en-US">
                <a:solidFill>
                  <a:schemeClr val="accent6"/>
                </a:solidFill>
              </a:rPr>
              <a:t>EV Range: 58 – 61</a:t>
            </a:r>
          </a:p>
          <a:p>
            <a:pPr algn="ctr"/>
            <a:endParaRPr lang="en-US">
              <a:solidFill>
                <a:schemeClr val="accent6"/>
              </a:solidFill>
            </a:endParaRPr>
          </a:p>
          <a:p>
            <a:pPr algn="ctr"/>
            <a:r>
              <a:rPr lang="en-US" sz="1800" noProof="0">
                <a:solidFill>
                  <a:schemeClr val="accent6"/>
                </a:solidFill>
              </a:rPr>
              <a:t>Indicate come nota </a:t>
            </a:r>
            <a:r>
              <a:rPr lang="en-US" sz="1800" noProof="0" err="1">
                <a:solidFill>
                  <a:schemeClr val="accent6"/>
                </a:solidFill>
              </a:rPr>
              <a:t>che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sono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valori</a:t>
            </a:r>
            <a:r>
              <a:rPr lang="en-US" sz="1800" noProof="0">
                <a:solidFill>
                  <a:schemeClr val="accent6"/>
                </a:solidFill>
              </a:rPr>
              <a:t> di CO2 ed EV range pre-</a:t>
            </a:r>
            <a:r>
              <a:rPr lang="en-US" sz="1800" noProof="0" err="1">
                <a:solidFill>
                  <a:schemeClr val="accent6"/>
                </a:solidFill>
              </a:rPr>
              <a:t>omologazione</a:t>
            </a:r>
            <a:r>
              <a:rPr lang="en-US" sz="1800" noProof="0">
                <a:solidFill>
                  <a:schemeClr val="accent6"/>
                </a:solidFill>
              </a:rPr>
              <a:t>, non </a:t>
            </a:r>
            <a:r>
              <a:rPr lang="en-US" sz="1800" noProof="0" err="1">
                <a:solidFill>
                  <a:schemeClr val="accent6"/>
                </a:solidFill>
              </a:rPr>
              <a:t>vedo</a:t>
            </a:r>
            <a:r>
              <a:rPr lang="en-US" sz="1800" noProof="0">
                <a:solidFill>
                  <a:schemeClr val="accent6"/>
                </a:solidFill>
              </a:rPr>
              <a:t> la nota da </a:t>
            </a:r>
            <a:r>
              <a:rPr lang="en-US" sz="1800" noProof="0" err="1">
                <a:solidFill>
                  <a:schemeClr val="accent6"/>
                </a:solidFill>
              </a:rPr>
              <a:t>nessuna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parte</a:t>
            </a:r>
            <a:r>
              <a:rPr lang="en-US">
                <a:solidFill>
                  <a:schemeClr val="accent6"/>
                </a:solidFill>
              </a:rPr>
              <a:t>…</a:t>
            </a:r>
            <a:r>
              <a:rPr lang="en-US" sz="1800" noProof="0" err="1">
                <a:solidFill>
                  <a:schemeClr val="accent6"/>
                </a:solidFill>
              </a:rPr>
              <a:t>c’è</a:t>
            </a:r>
            <a:r>
              <a:rPr lang="en-US" sz="1800" noProof="0">
                <a:solidFill>
                  <a:schemeClr val="accent6"/>
                </a:solidFill>
              </a:rPr>
              <a:t> solo </a:t>
            </a:r>
            <a:r>
              <a:rPr lang="en-US" sz="1800" noProof="0" err="1">
                <a:solidFill>
                  <a:schemeClr val="accent6"/>
                </a:solidFill>
              </a:rPr>
              <a:t>l’asterisco</a:t>
            </a:r>
            <a:endParaRPr lang="en-US" sz="1800" noProof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620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4ED1D-70BB-E1F9-C6E5-FDD66119A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fa Romeo Tonale update brings refreshed interior | Autocar">
            <a:extLst>
              <a:ext uri="{FF2B5EF4-FFF2-40B4-BE49-F238E27FC236}">
                <a16:creationId xmlns:a16="http://schemas.microsoft.com/office/drawing/2014/main" id="{1FB9B6DE-04BA-9972-47E2-10F42E24F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9" t="8609" r="29108" b="16225"/>
          <a:stretch/>
        </p:blipFill>
        <p:spPr bwMode="auto">
          <a:xfrm>
            <a:off x="5968130" y="1257538"/>
            <a:ext cx="6227826" cy="560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egnaposto contenuto 14">
            <a:extLst>
              <a:ext uri="{FF2B5EF4-FFF2-40B4-BE49-F238E27FC236}">
                <a16:creationId xmlns:a16="http://schemas.microsoft.com/office/drawing/2014/main" id="{3BC0CC0C-7928-D3A7-E6B4-B46290B0F16C}"/>
              </a:ext>
            </a:extLst>
          </p:cNvPr>
          <p:cNvSpPr txBox="1">
            <a:spLocks/>
          </p:cNvSpPr>
          <p:nvPr/>
        </p:nvSpPr>
        <p:spPr>
          <a:xfrm>
            <a:off x="506169" y="2582955"/>
            <a:ext cx="5293500" cy="2736702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Even though already introduced in 2025, the </a:t>
            </a:r>
            <a:r>
              <a:rPr lang="en-US" sz="1600" b="1"/>
              <a:t>new rotary </a:t>
            </a:r>
            <a:r>
              <a:rPr lang="en-US" noProof="0"/>
              <a:t>shifter deserves a closer look, since it allows for a</a:t>
            </a:r>
            <a:r>
              <a:rPr lang="en-US" noProof="0">
                <a:highlight>
                  <a:srgbClr val="FFFF00"/>
                </a:highlight>
              </a:rPr>
              <a:t> </a:t>
            </a:r>
            <a:r>
              <a:rPr lang="en-US" sz="1600" b="1">
                <a:highlight>
                  <a:srgbClr val="FFFF00"/>
                </a:highlight>
              </a:rPr>
              <a:t>fresher and more technological look</a:t>
            </a:r>
            <a:r>
              <a:rPr lang="en-US" sz="1600" b="1"/>
              <a:t> </a:t>
            </a:r>
            <a:r>
              <a:rPr lang="en-US" noProof="0"/>
              <a:t>of the interior.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endParaRPr lang="en-US"/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Technically speaking, it </a:t>
            </a:r>
            <a:r>
              <a:rPr lang="en-US" sz="1600" b="1" noProof="0"/>
              <a:t>allows manual shifting </a:t>
            </a:r>
            <a:r>
              <a:rPr lang="en-US" noProof="0"/>
              <a:t>when the paddle shifters (OPT) are equipped:</a:t>
            </a:r>
            <a:endParaRPr lang="en-US"/>
          </a:p>
          <a:p>
            <a:pPr marL="361950" indent="-17145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AUTOMATIC</a:t>
            </a:r>
          </a:p>
          <a:p>
            <a:pPr marL="361950" indent="-17145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TEMPORARY MANUAL</a:t>
            </a:r>
          </a:p>
          <a:p>
            <a:pPr marL="361950" indent="-171450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/>
              <a:t>PERMANENT MANUAL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636A9E8E-E45C-80E5-409D-10747F0DFE9F}"/>
              </a:ext>
            </a:extLst>
          </p:cNvPr>
          <p:cNvSpPr/>
          <p:nvPr/>
        </p:nvSpPr>
        <p:spPr>
          <a:xfrm>
            <a:off x="506168" y="5749162"/>
            <a:ext cx="2675181" cy="3029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400" noProof="0">
                <a:solidFill>
                  <a:schemeClr val="bg1"/>
                </a:solidFill>
                <a:latin typeface="+mj-lt"/>
              </a:rPr>
              <a:t>MODE ACTIVATION</a:t>
            </a: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4B24CA12-2D28-43C1-9470-D2B0A917C443}"/>
              </a:ext>
            </a:extLst>
          </p:cNvPr>
          <p:cNvSpPr txBox="1"/>
          <p:nvPr/>
        </p:nvSpPr>
        <p:spPr>
          <a:xfrm>
            <a:off x="7889735" y="6494155"/>
            <a:ext cx="3796094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i="1" noProof="0">
                <a:solidFill>
                  <a:schemeClr val="bg1"/>
                </a:solidFill>
              </a:rPr>
              <a:t>Click the button to see how shifting modes are activated.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7FB4FA4-AFD6-7277-790D-488CFD91BC2B}"/>
              </a:ext>
            </a:extLst>
          </p:cNvPr>
          <p:cNvSpPr txBox="1">
            <a:spLocks/>
          </p:cNvSpPr>
          <p:nvPr/>
        </p:nvSpPr>
        <p:spPr>
          <a:xfrm>
            <a:off x="506169" y="1927704"/>
            <a:ext cx="4772472" cy="349702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000" kern="1200" cap="all" spc="300" baseline="0" dirty="0">
                <a:solidFill>
                  <a:schemeClr val="accent6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noProof="0"/>
              <a:t>ROTARY SHIFTER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85DD18F-0F35-F166-AEAE-8C382045B69C}"/>
              </a:ext>
            </a:extLst>
          </p:cNvPr>
          <p:cNvSpPr txBox="1"/>
          <p:nvPr/>
        </p:nvSpPr>
        <p:spPr>
          <a:xfrm>
            <a:off x="506169" y="1672765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02 | What’s new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5F95615-A76D-6E1F-2E0A-BDBC347B1C2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256002" y="6426430"/>
            <a:ext cx="356543" cy="356543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94541338-D18A-6819-BEBE-F9CEE67B3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6317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6759B-33CA-877E-D5DF-4B62421FC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8BB177-E15F-A4A8-5320-C8470291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833676"/>
            <a:ext cx="10989200" cy="349702"/>
          </a:xfrm>
        </p:spPr>
        <p:txBody>
          <a:bodyPr/>
          <a:lstStyle/>
          <a:p>
            <a:r>
              <a:rPr lang="en-US" noProof="0"/>
              <a:t>THREE </a:t>
            </a:r>
            <a:r>
              <a:rPr lang="en-US" noProof="0" err="1"/>
              <a:t>SHIFTINg</a:t>
            </a:r>
            <a:r>
              <a:rPr lang="en-US" noProof="0"/>
              <a:t> MODES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A0798F9-3A42-7499-B166-8E16079A4833}"/>
              </a:ext>
            </a:extLst>
          </p:cNvPr>
          <p:cNvSpPr txBox="1">
            <a:spLocks/>
          </p:cNvSpPr>
          <p:nvPr/>
        </p:nvSpPr>
        <p:spPr>
          <a:xfrm>
            <a:off x="1085850" y="1638891"/>
            <a:ext cx="4324345" cy="12628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AUTOMATIC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tabLst>
                <a:tab pos="241935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Put the rotary in “D” position, the shifting is fully managed in automatic mode and the “D” icon appears on the cluster</a:t>
            </a:r>
            <a:r>
              <a:rPr lang="en-US" sz="1200">
                <a:solidFill>
                  <a:schemeClr val="accent6"/>
                </a:solidFill>
              </a:rPr>
              <a:t> </a:t>
            </a:r>
            <a:r>
              <a:rPr lang="en-US" sz="1200" noProof="0">
                <a:solidFill>
                  <a:schemeClr val="accent6"/>
                </a:solidFill>
              </a:rPr>
              <a:t>display.</a:t>
            </a:r>
            <a:endParaRPr lang="en-US" sz="1200" noProof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4BD5CD-533A-1D26-C17E-1696B66AD475}"/>
              </a:ext>
            </a:extLst>
          </p:cNvPr>
          <p:cNvSpPr txBox="1">
            <a:spLocks/>
          </p:cNvSpPr>
          <p:nvPr/>
        </p:nvSpPr>
        <p:spPr>
          <a:xfrm>
            <a:off x="1085851" y="3776144"/>
            <a:ext cx="4324344" cy="18124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PERMANENT MANUAL</a:t>
            </a:r>
            <a:r>
              <a:rPr lang="en-US" sz="1200" noProof="0">
                <a:solidFill>
                  <a:schemeClr val="accent6"/>
                </a:solidFill>
              </a:rPr>
              <a:t> 	</a:t>
            </a:r>
          </a:p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200">
                <a:solidFill>
                  <a:schemeClr val="accent6"/>
                </a:solidFill>
              </a:rPr>
              <a:t>Press the + paddle shifter for 2 seconds. On the cluster the indication is M plus the number of the gear currently engaged.</a:t>
            </a:r>
          </a:p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3590925" algn="l"/>
              </a:tabLst>
            </a:pPr>
            <a:r>
              <a:rPr lang="en-US" sz="1200">
                <a:solidFill>
                  <a:schemeClr val="accent6"/>
                </a:solidFill>
              </a:rPr>
              <a:t>Press again the + paddle shifter for 2 seconds to go back in automatic mode.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1613516-8658-24D7-C8F8-4B324148DC58}"/>
              </a:ext>
            </a:extLst>
          </p:cNvPr>
          <p:cNvSpPr txBox="1">
            <a:spLocks/>
          </p:cNvSpPr>
          <p:nvPr/>
        </p:nvSpPr>
        <p:spPr>
          <a:xfrm>
            <a:off x="6203746" y="1687817"/>
            <a:ext cx="4978598" cy="153394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  <a:cs typeface="+mn-cs"/>
              </a:rPr>
              <a:t>TEMPORARY MANUAL</a:t>
            </a:r>
          </a:p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tabLst>
                <a:tab pos="251460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Use the + or – paddle shifter to change the gear and stay in temporary manual. On the cluster is indicated D + the gear engaged.</a:t>
            </a:r>
          </a:p>
          <a:p>
            <a:pPr marL="0" lvl="1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None/>
              <a:tabLst>
                <a:tab pos="2514600" algn="l"/>
              </a:tabLst>
            </a:pPr>
            <a:r>
              <a:rPr lang="en-US" sz="1200" noProof="0">
                <a:solidFill>
                  <a:schemeClr val="accent6"/>
                </a:solidFill>
              </a:rPr>
              <a:t>After a certain time in which the driver doesn’t change the gear, the vehicle automatically returns in automatic mode.</a:t>
            </a:r>
            <a:endParaRPr lang="en-US" sz="1200" noProof="0">
              <a:solidFill>
                <a:schemeClr val="accent6"/>
              </a:solidFill>
              <a:latin typeface="+mj-lt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F83024E6-C0FA-04A6-93E7-031789007192}"/>
              </a:ext>
            </a:extLst>
          </p:cNvPr>
          <p:cNvCxnSpPr>
            <a:cxnSpLocks/>
          </p:cNvCxnSpPr>
          <p:nvPr/>
        </p:nvCxnSpPr>
        <p:spPr>
          <a:xfrm>
            <a:off x="834099" y="3408143"/>
            <a:ext cx="4928526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91438D37-2B96-8746-5310-A4395089814B}"/>
              </a:ext>
            </a:extLst>
          </p:cNvPr>
          <p:cNvCxnSpPr>
            <a:cxnSpLocks/>
          </p:cNvCxnSpPr>
          <p:nvPr/>
        </p:nvCxnSpPr>
        <p:spPr>
          <a:xfrm>
            <a:off x="5762625" y="1419225"/>
            <a:ext cx="0" cy="447675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48B2964-8A1A-CD68-D66F-27854CFE43A1}"/>
              </a:ext>
            </a:extLst>
          </p:cNvPr>
          <p:cNvSpPr txBox="1"/>
          <p:nvPr/>
        </p:nvSpPr>
        <p:spPr>
          <a:xfrm>
            <a:off x="5645045" y="3472934"/>
            <a:ext cx="60960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 err="1">
                <a:solidFill>
                  <a:schemeClr val="accent6"/>
                </a:solidFill>
              </a:rPr>
              <a:t>Perchè</a:t>
            </a:r>
            <a:r>
              <a:rPr lang="en-US" sz="1800" noProof="0">
                <a:solidFill>
                  <a:schemeClr val="accent6"/>
                </a:solidFill>
              </a:rPr>
              <a:t> non </a:t>
            </a:r>
            <a:r>
              <a:rPr lang="en-US" sz="1800" noProof="0" err="1">
                <a:solidFill>
                  <a:schemeClr val="accent6"/>
                </a:solidFill>
              </a:rPr>
              <a:t>mettiamo</a:t>
            </a:r>
            <a:r>
              <a:rPr lang="en-US" sz="1800" noProof="0">
                <a:solidFill>
                  <a:schemeClr val="accent6"/>
                </a:solidFill>
              </a:rPr>
              <a:t> le </a:t>
            </a:r>
            <a:r>
              <a:rPr lang="en-US" sz="1800" noProof="0" err="1">
                <a:solidFill>
                  <a:schemeClr val="accent6"/>
                </a:solidFill>
              </a:rPr>
              <a:t>immagini</a:t>
            </a:r>
            <a:r>
              <a:rPr lang="en-US" sz="1800" noProof="0">
                <a:solidFill>
                  <a:schemeClr val="accent6"/>
                </a:solidFill>
              </a:rPr>
              <a:t>?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E877571-9C76-467E-D26E-4D85234DF8F0}"/>
              </a:ext>
            </a:extLst>
          </p:cNvPr>
          <p:cNvSpPr txBox="1"/>
          <p:nvPr/>
        </p:nvSpPr>
        <p:spPr>
          <a:xfrm>
            <a:off x="7228936" y="4531743"/>
            <a:ext cx="236363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noProof="0">
                <a:solidFill>
                  <a:schemeClr val="accent6"/>
                </a:solidFill>
              </a:rPr>
              <a:t>Attesa info brand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7117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19A76-F791-E818-297C-ADC6D2EBD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E9CBCCBF-0DCA-A4C3-0078-9020CE28AC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2F4728C-901C-6434-9291-B3AEE2C8ED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rcRect t="11000" b="30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4949F92-ADE4-178D-7184-C9E07E98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3" y="1401113"/>
            <a:ext cx="9736933" cy="369332"/>
          </a:xfrm>
        </p:spPr>
        <p:txBody>
          <a:bodyPr/>
          <a:lstStyle/>
          <a:p>
            <a:pPr algn="ctr"/>
            <a:r>
              <a:rPr lang="en-US" noProof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Range evolution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75237B-6D74-0EB8-AECC-9192F48B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hangingPunct="1"/>
            <a:fld id="{094274B4-52BF-4BE4-A31A-21EA16AB84C3}" type="slidenum">
              <a:rPr lang="en-US" noProof="0" smtClean="0"/>
              <a:pPr algn="l" eaLnBrk="1" hangingPunct="1"/>
              <a:t>24</a:t>
            </a:fld>
            <a:endParaRPr lang="en-US" noProof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859188-2851-EF22-9629-8A3650475CAE}"/>
              </a:ext>
            </a:extLst>
          </p:cNvPr>
          <p:cNvSpPr txBox="1"/>
          <p:nvPr/>
        </p:nvSpPr>
        <p:spPr>
          <a:xfrm>
            <a:off x="0" y="2190021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A big piece of news about </a:t>
            </a:r>
            <a:r>
              <a:rPr lang="en-US" noProof="0" err="1">
                <a:solidFill>
                  <a:schemeClr val="bg1"/>
                </a:solidFill>
                <a:latin typeface="+mj-lt"/>
              </a:rPr>
              <a:t>Tonale</a:t>
            </a:r>
            <a:r>
              <a:rPr lang="en-US" noProof="0">
                <a:solidFill>
                  <a:schemeClr val="bg1"/>
                </a:solidFill>
                <a:latin typeface="+mj-lt"/>
              </a:rPr>
              <a:t> is about Lineup… let’s see!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9860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571AF-F80C-6BE4-55F5-24B2C8B77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4130C55-FFA7-1C12-0A75-1D78D5684226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 | Range evolution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FAE5603C-FC93-259D-C976-7514A01F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The new Tonale Range… in a nutshell</a:t>
            </a:r>
          </a:p>
        </p:txBody>
      </p:sp>
      <p:sp>
        <p:nvSpPr>
          <p:cNvPr id="26" name="Segnaposto contenuto 14">
            <a:extLst>
              <a:ext uri="{FF2B5EF4-FFF2-40B4-BE49-F238E27FC236}">
                <a16:creationId xmlns:a16="http://schemas.microsoft.com/office/drawing/2014/main" id="{9B090BBC-5233-8B97-F3AD-FC9671DD95B7}"/>
              </a:ext>
            </a:extLst>
          </p:cNvPr>
          <p:cNvSpPr txBox="1">
            <a:spLocks/>
          </p:cNvSpPr>
          <p:nvPr/>
        </p:nvSpPr>
        <p:spPr>
          <a:xfrm>
            <a:off x="1227531" y="2303422"/>
            <a:ext cx="9736933" cy="890043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As stated before about quality, the new Tonale takes inspiration from </a:t>
            </a:r>
            <a:r>
              <a:rPr lang="en-US" sz="1600" b="1" noProof="0"/>
              <a:t>customers’ (and salesmen’s) inputs, </a:t>
            </a:r>
            <a:r>
              <a:rPr lang="en-US"/>
              <a:t>asking for</a:t>
            </a:r>
            <a:r>
              <a:rPr lang="en-US" sz="1600" b="1" noProof="0"/>
              <a:t> more customization and greater choice</a:t>
            </a:r>
            <a:r>
              <a:rPr lang="en-US" noProof="0"/>
              <a:t>.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Let’s have a look at a glance. 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2FA5C51C-159F-F703-D37A-9180BFDC3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2D2F33-BB0E-3EEC-7DEE-0C3CF62BBC9C}"/>
              </a:ext>
            </a:extLst>
          </p:cNvPr>
          <p:cNvSpPr txBox="1"/>
          <p:nvPr/>
        </p:nvSpPr>
        <p:spPr>
          <a:xfrm>
            <a:off x="7889735" y="6494155"/>
            <a:ext cx="3796094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the button to see an overview on the new colors.</a:t>
            </a:r>
          </a:p>
        </p:txBody>
      </p:sp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C9228FEA-5DA3-C214-EB4B-D8AAE0595DD3}"/>
              </a:ext>
            </a:extLst>
          </p:cNvPr>
          <p:cNvSpPr/>
          <p:nvPr/>
        </p:nvSpPr>
        <p:spPr>
          <a:xfrm>
            <a:off x="1227531" y="3332637"/>
            <a:ext cx="2879870" cy="19440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 algn="ctr"/>
            <a:r>
              <a:rPr lang="en-US" sz="2000" noProof="0">
                <a:solidFill>
                  <a:schemeClr val="accent6"/>
                </a:solidFill>
                <a:latin typeface="+mj-lt"/>
              </a:rPr>
              <a:t>MORE TRIMS</a:t>
            </a:r>
          </a:p>
          <a:p>
            <a:pPr algn="ctr"/>
            <a:r>
              <a:rPr lang="en-US" sz="2000" noProof="0">
                <a:solidFill>
                  <a:schemeClr val="accent6"/>
                </a:solidFill>
                <a:latin typeface="+mj-lt"/>
              </a:rPr>
              <a:t>+2</a:t>
            </a:r>
          </a:p>
          <a:p>
            <a:pPr algn="ctr"/>
            <a:endParaRPr lang="en-US" sz="1600" noProof="0">
              <a:solidFill>
                <a:schemeClr val="accent6"/>
              </a:solidFill>
            </a:endParaRPr>
          </a:p>
          <a:p>
            <a:pPr algn="ctr"/>
            <a:r>
              <a:rPr lang="en-US" sz="1400" noProof="0">
                <a:solidFill>
                  <a:schemeClr val="accent6"/>
                </a:solidFill>
              </a:rPr>
              <a:t>(4 versions vs 2)</a:t>
            </a:r>
          </a:p>
          <a:p>
            <a:pPr algn="ctr"/>
            <a:endParaRPr lang="en-US" sz="1200" noProof="0">
              <a:solidFill>
                <a:schemeClr val="accent6"/>
              </a:solidFill>
            </a:endParaRPr>
          </a:p>
        </p:txBody>
      </p:sp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D29F9C5A-7E2F-E3CC-059A-F55C01876279}"/>
              </a:ext>
            </a:extLst>
          </p:cNvPr>
          <p:cNvSpPr/>
          <p:nvPr/>
        </p:nvSpPr>
        <p:spPr>
          <a:xfrm>
            <a:off x="4678003" y="3332637"/>
            <a:ext cx="2879870" cy="19440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 algn="ctr"/>
            <a:r>
              <a:rPr lang="en-US" sz="2000" noProof="0">
                <a:solidFill>
                  <a:schemeClr val="accent6"/>
                </a:solidFill>
                <a:latin typeface="+mj-lt"/>
              </a:rPr>
              <a:t>MORE </a:t>
            </a:r>
          </a:p>
          <a:p>
            <a:pPr algn="ctr"/>
            <a:r>
              <a:rPr lang="en-US" sz="2000" noProof="0">
                <a:solidFill>
                  <a:schemeClr val="accent6"/>
                </a:solidFill>
                <a:latin typeface="+mj-lt"/>
              </a:rPr>
              <a:t>COLORS</a:t>
            </a:r>
          </a:p>
          <a:p>
            <a:pPr algn="ctr"/>
            <a:endParaRPr lang="en-US" sz="1600" noProof="0">
              <a:solidFill>
                <a:schemeClr val="accent6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400" noProof="0">
                <a:solidFill>
                  <a:schemeClr val="accent6"/>
                </a:solidFill>
              </a:rPr>
              <a:t>+ 3 all metallic</a:t>
            </a:r>
          </a:p>
          <a:p>
            <a:pPr algn="ctr">
              <a:spcAft>
                <a:spcPts val="600"/>
              </a:spcAft>
            </a:pPr>
            <a:r>
              <a:rPr lang="en-US" sz="1400" noProof="0">
                <a:solidFill>
                  <a:schemeClr val="accent6"/>
                </a:solidFill>
              </a:rPr>
              <a:t>+ black roof option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EDD8E357-B976-A02A-D6FF-80288614ADEA}"/>
              </a:ext>
            </a:extLst>
          </p:cNvPr>
          <p:cNvSpPr/>
          <p:nvPr/>
        </p:nvSpPr>
        <p:spPr>
          <a:xfrm>
            <a:off x="8084594" y="3332637"/>
            <a:ext cx="2879870" cy="19440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 anchorCtr="0"/>
          <a:lstStyle/>
          <a:p>
            <a:pPr algn="ctr"/>
            <a:r>
              <a:rPr lang="en-US" sz="2000" noProof="0">
                <a:solidFill>
                  <a:schemeClr val="accent6"/>
                </a:solidFill>
                <a:latin typeface="+mj-lt"/>
              </a:rPr>
              <a:t>MORE INTERIOR</a:t>
            </a:r>
          </a:p>
          <a:p>
            <a:pPr algn="ctr"/>
            <a:r>
              <a:rPr lang="en-US" sz="2000" noProof="0">
                <a:solidFill>
                  <a:schemeClr val="accent6"/>
                </a:solidFill>
                <a:latin typeface="+mj-lt"/>
              </a:rPr>
              <a:t>COLORS</a:t>
            </a:r>
          </a:p>
          <a:p>
            <a:pPr algn="ctr"/>
            <a:endParaRPr lang="en-US" sz="1600" noProof="0">
              <a:solidFill>
                <a:schemeClr val="accent6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1400" noProof="0">
                <a:solidFill>
                  <a:schemeClr val="accent6"/>
                </a:solidFill>
              </a:rPr>
              <a:t>+ red leather</a:t>
            </a:r>
          </a:p>
          <a:p>
            <a:pPr algn="ctr">
              <a:spcAft>
                <a:spcPts val="600"/>
              </a:spcAft>
            </a:pPr>
            <a:r>
              <a:rPr lang="en-US" sz="1400" noProof="0">
                <a:solidFill>
                  <a:schemeClr val="accent6"/>
                </a:solidFill>
              </a:rPr>
              <a:t>+ black /white</a:t>
            </a:r>
          </a:p>
          <a:p>
            <a:pPr algn="ctr">
              <a:spcAft>
                <a:spcPts val="600"/>
              </a:spcAft>
            </a:pPr>
            <a:r>
              <a:rPr lang="en-US" sz="1400" noProof="0">
                <a:solidFill>
                  <a:schemeClr val="accent6"/>
                </a:solidFill>
              </a:rPr>
              <a:t>Alcantara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AFA9A234-9EDC-7037-A26D-95E1A80BDDFC}"/>
              </a:ext>
            </a:extLst>
          </p:cNvPr>
          <p:cNvSpPr/>
          <p:nvPr/>
        </p:nvSpPr>
        <p:spPr>
          <a:xfrm>
            <a:off x="5321122" y="5864229"/>
            <a:ext cx="1567950" cy="34623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Colors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417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4BC0ED-B869-9FE4-99CE-2116BD04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27250"/>
            <a:ext cx="10235141" cy="646331"/>
          </a:xfrm>
        </p:spPr>
        <p:txBody>
          <a:bodyPr/>
          <a:lstStyle/>
          <a:p>
            <a:r>
              <a:rPr lang="en-US" noProof="0"/>
              <a:t>colors</a:t>
            </a:r>
          </a:p>
        </p:txBody>
      </p:sp>
      <p:pic>
        <p:nvPicPr>
          <p:cNvPr id="3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125298F3-E888-78BA-9B93-2DE7A9FCA0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208" t="33881" r="66359" b="56381"/>
          <a:stretch>
            <a:fillRect/>
          </a:stretch>
        </p:blipFill>
        <p:spPr>
          <a:xfrm>
            <a:off x="2954802" y="2860477"/>
            <a:ext cx="447676" cy="447676"/>
          </a:xfrm>
          <a:prstGeom prst="ellipse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5A0396-8426-2CC8-C60E-04BDB96B467F}"/>
              </a:ext>
            </a:extLst>
          </p:cNvPr>
          <p:cNvSpPr txBox="1"/>
          <p:nvPr/>
        </p:nvSpPr>
        <p:spPr>
          <a:xfrm>
            <a:off x="1280650" y="1369584"/>
            <a:ext cx="2636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noProof="0">
                <a:latin typeface="+mj-lt"/>
              </a:rPr>
              <a:t>As is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51880A-44FF-1F94-A7A6-D8503C6D2990}"/>
              </a:ext>
            </a:extLst>
          </p:cNvPr>
          <p:cNvSpPr txBox="1"/>
          <p:nvPr/>
        </p:nvSpPr>
        <p:spPr>
          <a:xfrm>
            <a:off x="8490151" y="1369584"/>
            <a:ext cx="2206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noProof="0">
                <a:latin typeface="+mj-lt"/>
              </a:rPr>
              <a:t>To be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9B55F91-93D7-2299-C348-D0E6558DFFB4}"/>
              </a:ext>
            </a:extLst>
          </p:cNvPr>
          <p:cNvSpPr txBox="1"/>
          <p:nvPr/>
        </p:nvSpPr>
        <p:spPr>
          <a:xfrm>
            <a:off x="1280650" y="2531224"/>
            <a:ext cx="2636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Solid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C78D7EF-A24C-D7B9-19A5-666758A59DF9}"/>
              </a:ext>
            </a:extLst>
          </p:cNvPr>
          <p:cNvSpPr txBox="1"/>
          <p:nvPr/>
        </p:nvSpPr>
        <p:spPr>
          <a:xfrm>
            <a:off x="1280650" y="3576722"/>
            <a:ext cx="2636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Metallic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A703700-81F5-79C8-FC3F-52005C1C5C90}"/>
              </a:ext>
            </a:extLst>
          </p:cNvPr>
          <p:cNvSpPr txBox="1"/>
          <p:nvPr/>
        </p:nvSpPr>
        <p:spPr>
          <a:xfrm>
            <a:off x="8275118" y="3576722"/>
            <a:ext cx="2636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Metallic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C4CD31A-5FEE-84DD-7EB6-1662CEA8AC8D}"/>
              </a:ext>
            </a:extLst>
          </p:cNvPr>
          <p:cNvSpPr txBox="1"/>
          <p:nvPr/>
        </p:nvSpPr>
        <p:spPr>
          <a:xfrm>
            <a:off x="8275118" y="4680036"/>
            <a:ext cx="2636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Metallic 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23924A6-065E-0774-5407-B90C48B55783}"/>
              </a:ext>
            </a:extLst>
          </p:cNvPr>
          <p:cNvSpPr txBox="1"/>
          <p:nvPr/>
        </p:nvSpPr>
        <p:spPr>
          <a:xfrm>
            <a:off x="8275118" y="2531224"/>
            <a:ext cx="26362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Solid</a:t>
            </a:r>
          </a:p>
        </p:txBody>
      </p:sp>
      <p:pic>
        <p:nvPicPr>
          <p:cNvPr id="16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F9D73FC9-D378-928E-2056-5B0FC4FDE2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69" t="33881" r="74298" b="56381"/>
          <a:stretch>
            <a:fillRect/>
          </a:stretch>
        </p:blipFill>
        <p:spPr>
          <a:xfrm>
            <a:off x="2363022" y="2860477"/>
            <a:ext cx="447676" cy="447676"/>
          </a:xfrm>
          <a:prstGeom prst="ellipse">
            <a:avLst/>
          </a:prstGeom>
        </p:spPr>
      </p:pic>
      <p:pic>
        <p:nvPicPr>
          <p:cNvPr id="17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5D62EF79-F90C-D500-E08D-E62F72505D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20" t="33881" r="82647" b="56381"/>
          <a:stretch>
            <a:fillRect/>
          </a:stretch>
        </p:blipFill>
        <p:spPr>
          <a:xfrm>
            <a:off x="1771242" y="2860477"/>
            <a:ext cx="447676" cy="447676"/>
          </a:xfrm>
          <a:prstGeom prst="ellipse">
            <a:avLst/>
          </a:prstGeom>
        </p:spPr>
      </p:pic>
      <p:pic>
        <p:nvPicPr>
          <p:cNvPr id="18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7DF9418E-0F86-93C6-89D4-37B064E818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69" t="53943" r="74298" b="36319"/>
          <a:stretch>
            <a:fillRect/>
          </a:stretch>
        </p:blipFill>
        <p:spPr>
          <a:xfrm>
            <a:off x="2368976" y="3915441"/>
            <a:ext cx="447676" cy="447676"/>
          </a:xfrm>
          <a:prstGeom prst="ellipse">
            <a:avLst/>
          </a:prstGeom>
        </p:spPr>
      </p:pic>
      <p:pic>
        <p:nvPicPr>
          <p:cNvPr id="19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FF687357-60DD-CDC7-1409-45F6923685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3" t="53943" r="82784" b="36319"/>
          <a:stretch>
            <a:fillRect/>
          </a:stretch>
        </p:blipFill>
        <p:spPr>
          <a:xfrm>
            <a:off x="1778558" y="3915441"/>
            <a:ext cx="447676" cy="447676"/>
          </a:xfrm>
          <a:prstGeom prst="ellipse">
            <a:avLst/>
          </a:prstGeom>
        </p:spPr>
      </p:pic>
      <p:pic>
        <p:nvPicPr>
          <p:cNvPr id="20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1449142A-8262-C218-DA21-CF31DFA11B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20" t="73212" r="82647" b="17050"/>
          <a:stretch>
            <a:fillRect/>
          </a:stretch>
        </p:blipFill>
        <p:spPr>
          <a:xfrm>
            <a:off x="2959394" y="3915109"/>
            <a:ext cx="447676" cy="447676"/>
          </a:xfrm>
          <a:prstGeom prst="ellipse">
            <a:avLst/>
          </a:prstGeom>
        </p:spPr>
      </p:pic>
      <p:pic>
        <p:nvPicPr>
          <p:cNvPr id="21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91C8B936-1F86-BFD6-0201-31F62B3E79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331" t="73609" r="33236" b="16653"/>
          <a:stretch>
            <a:fillRect/>
          </a:stretch>
        </p:blipFill>
        <p:spPr>
          <a:xfrm>
            <a:off x="8775334" y="5018590"/>
            <a:ext cx="447676" cy="447676"/>
          </a:xfrm>
          <a:prstGeom prst="ellipse">
            <a:avLst/>
          </a:prstGeom>
        </p:spPr>
      </p:pic>
      <p:pic>
        <p:nvPicPr>
          <p:cNvPr id="24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3ACC0E67-B485-636C-B0E5-3DB1BF8A3D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69" t="33881" r="74298" b="56381"/>
          <a:stretch>
            <a:fillRect/>
          </a:stretch>
        </p:blipFill>
        <p:spPr>
          <a:xfrm>
            <a:off x="9663676" y="2860477"/>
            <a:ext cx="447676" cy="447676"/>
          </a:xfrm>
          <a:prstGeom prst="ellipse">
            <a:avLst/>
          </a:prstGeom>
        </p:spPr>
      </p:pic>
      <p:pic>
        <p:nvPicPr>
          <p:cNvPr id="25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1F5814D2-AE48-2175-31C1-EFEF1C7231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20" t="33881" r="82647" b="56381"/>
          <a:stretch>
            <a:fillRect/>
          </a:stretch>
        </p:blipFill>
        <p:spPr>
          <a:xfrm>
            <a:off x="9071896" y="2860477"/>
            <a:ext cx="447676" cy="447676"/>
          </a:xfrm>
          <a:prstGeom prst="ellipse">
            <a:avLst/>
          </a:prstGeom>
        </p:spPr>
      </p:pic>
      <p:pic>
        <p:nvPicPr>
          <p:cNvPr id="26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530A7E5A-7A7C-4394-7749-17979FEE4D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69" t="53943" r="74298" b="36319"/>
          <a:stretch>
            <a:fillRect/>
          </a:stretch>
        </p:blipFill>
        <p:spPr>
          <a:xfrm>
            <a:off x="9367114" y="3915441"/>
            <a:ext cx="447676" cy="447676"/>
          </a:xfrm>
          <a:prstGeom prst="ellipse">
            <a:avLst/>
          </a:prstGeom>
        </p:spPr>
      </p:pic>
      <p:pic>
        <p:nvPicPr>
          <p:cNvPr id="27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0005DA9A-1832-DF87-9C5C-9782D12EA0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783" t="53943" r="82784" b="36319"/>
          <a:stretch>
            <a:fillRect/>
          </a:stretch>
        </p:blipFill>
        <p:spPr>
          <a:xfrm>
            <a:off x="8776696" y="3915441"/>
            <a:ext cx="447676" cy="447676"/>
          </a:xfrm>
          <a:prstGeom prst="ellipse">
            <a:avLst/>
          </a:prstGeom>
        </p:spPr>
      </p:pic>
      <p:pic>
        <p:nvPicPr>
          <p:cNvPr id="28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97AA41EE-F5F6-1336-6D2B-0AF7BA5960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920" t="73212" r="82647" b="17050"/>
          <a:stretch>
            <a:fillRect/>
          </a:stretch>
        </p:blipFill>
        <p:spPr>
          <a:xfrm>
            <a:off x="9958894" y="3915441"/>
            <a:ext cx="447676" cy="447676"/>
          </a:xfrm>
          <a:prstGeom prst="ellipse">
            <a:avLst/>
          </a:prstGeom>
        </p:spPr>
      </p:pic>
      <p:pic>
        <p:nvPicPr>
          <p:cNvPr id="29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D2921DE3-DCC8-EBF5-87CE-1276C251742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954" t="73609" r="24613" b="16653"/>
          <a:stretch>
            <a:fillRect/>
          </a:stretch>
        </p:blipFill>
        <p:spPr>
          <a:xfrm>
            <a:off x="9367114" y="5018590"/>
            <a:ext cx="447676" cy="447676"/>
          </a:xfrm>
          <a:prstGeom prst="ellipse">
            <a:avLst/>
          </a:prstGeom>
        </p:spPr>
      </p:pic>
      <p:pic>
        <p:nvPicPr>
          <p:cNvPr id="30" name="Picture 6" descr="A screenshot of a chart&#10;&#10;AI-generated content may be incorrect.">
            <a:extLst>
              <a:ext uri="{FF2B5EF4-FFF2-40B4-BE49-F238E27FC236}">
                <a16:creationId xmlns:a16="http://schemas.microsoft.com/office/drawing/2014/main" id="{FD682053-1B16-AFC1-1960-94C33E88E2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714" t="73609" r="15853" b="16653"/>
          <a:stretch>
            <a:fillRect/>
          </a:stretch>
        </p:blipFill>
        <p:spPr>
          <a:xfrm>
            <a:off x="9958894" y="5018590"/>
            <a:ext cx="447676" cy="447676"/>
          </a:xfrm>
          <a:prstGeom prst="ellipse">
            <a:avLst/>
          </a:prstGeom>
        </p:spPr>
      </p:pic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71533B9-2EFE-3F39-3829-F3768D05BDFD}"/>
              </a:ext>
            </a:extLst>
          </p:cNvPr>
          <p:cNvSpPr txBox="1"/>
          <p:nvPr/>
        </p:nvSpPr>
        <p:spPr>
          <a:xfrm>
            <a:off x="1754886" y="1917336"/>
            <a:ext cx="1687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noProof="0" err="1">
                <a:solidFill>
                  <a:schemeClr val="bg1"/>
                </a:solidFill>
                <a:latin typeface="+mj-lt"/>
              </a:rPr>
              <a:t>Tonale</a:t>
            </a:r>
            <a:endParaRPr lang="en-US" sz="2400" noProof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5009463-4FA7-BE5A-3B3E-6F1A40F417C8}"/>
              </a:ext>
            </a:extLst>
          </p:cNvPr>
          <p:cNvSpPr txBox="1"/>
          <p:nvPr/>
        </p:nvSpPr>
        <p:spPr>
          <a:xfrm>
            <a:off x="8275118" y="1917336"/>
            <a:ext cx="2636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noProof="0">
                <a:solidFill>
                  <a:schemeClr val="accent1"/>
                </a:solidFill>
                <a:latin typeface="+mj-lt"/>
              </a:rPr>
              <a:t>New Tonale</a:t>
            </a:r>
          </a:p>
        </p:txBody>
      </p:sp>
      <p:sp>
        <p:nvSpPr>
          <p:cNvPr id="31" name="Titolo 1">
            <a:extLst>
              <a:ext uri="{FF2B5EF4-FFF2-40B4-BE49-F238E27FC236}">
                <a16:creationId xmlns:a16="http://schemas.microsoft.com/office/drawing/2014/main" id="{19422EB0-E6E5-89EC-703C-F2CC57A6EDA3}"/>
              </a:ext>
            </a:extLst>
          </p:cNvPr>
          <p:cNvSpPr txBox="1">
            <a:spLocks/>
          </p:cNvSpPr>
          <p:nvPr/>
        </p:nvSpPr>
        <p:spPr>
          <a:xfrm>
            <a:off x="729324" y="627250"/>
            <a:ext cx="10235141" cy="349702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000" kern="1200" cap="all" spc="300" baseline="0" dirty="0">
                <a:solidFill>
                  <a:schemeClr val="accent6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</a:rPr>
              <a:t>colors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341734-2754-E555-3596-630EA51D9A31}"/>
              </a:ext>
            </a:extLst>
          </p:cNvPr>
          <p:cNvSpPr txBox="1"/>
          <p:nvPr/>
        </p:nvSpPr>
        <p:spPr>
          <a:xfrm>
            <a:off x="5227117" y="5488066"/>
            <a:ext cx="60960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 err="1">
                <a:solidFill>
                  <a:schemeClr val="accent6"/>
                </a:solidFill>
              </a:rPr>
              <a:t>Mettiamo</a:t>
            </a:r>
            <a:r>
              <a:rPr lang="en-US" sz="1800" noProof="0">
                <a:solidFill>
                  <a:schemeClr val="accent6"/>
                </a:solidFill>
              </a:rPr>
              <a:t> il </a:t>
            </a:r>
            <a:r>
              <a:rPr lang="en-US" sz="1800" noProof="0" err="1">
                <a:solidFill>
                  <a:schemeClr val="accent6"/>
                </a:solidFill>
              </a:rPr>
              <a:t>bollino</a:t>
            </a:r>
            <a:r>
              <a:rPr lang="en-US" sz="1800" noProof="0">
                <a:solidFill>
                  <a:schemeClr val="accent6"/>
                </a:solidFill>
              </a:rPr>
              <a:t> “NEW” sui </a:t>
            </a:r>
            <a:r>
              <a:rPr lang="en-US" sz="1800" noProof="0" err="1">
                <a:solidFill>
                  <a:schemeClr val="accent6"/>
                </a:solidFill>
              </a:rPr>
              <a:t>colori</a:t>
            </a:r>
            <a:r>
              <a:rPr lang="en-US" sz="1800" noProof="0">
                <a:solidFill>
                  <a:schemeClr val="accent6"/>
                </a:solidFill>
              </a:rPr>
              <a:t> sopra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EE018D-6675-E060-97E3-135A0B705930}"/>
              </a:ext>
            </a:extLst>
          </p:cNvPr>
          <p:cNvSpPr txBox="1"/>
          <p:nvPr/>
        </p:nvSpPr>
        <p:spPr>
          <a:xfrm>
            <a:off x="6480189" y="4382646"/>
            <a:ext cx="3406653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 err="1">
                <a:solidFill>
                  <a:schemeClr val="accent6"/>
                </a:solidFill>
              </a:rPr>
              <a:t>Mettiamo</a:t>
            </a:r>
            <a:r>
              <a:rPr lang="en-US" sz="1800" noProof="0">
                <a:solidFill>
                  <a:schemeClr val="accent6"/>
                </a:solidFill>
              </a:rPr>
              <a:t> “NEW” METALLIC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850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5A0396-8426-2CC8-C60E-04BDB96B467F}"/>
              </a:ext>
            </a:extLst>
          </p:cNvPr>
          <p:cNvSpPr txBox="1"/>
          <p:nvPr/>
        </p:nvSpPr>
        <p:spPr>
          <a:xfrm>
            <a:off x="1280650" y="1369584"/>
            <a:ext cx="2636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noProof="0">
                <a:latin typeface="+mj-lt"/>
              </a:rPr>
              <a:t>As is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F51880A-44FF-1F94-A7A6-D8503C6D2990}"/>
              </a:ext>
            </a:extLst>
          </p:cNvPr>
          <p:cNvSpPr txBox="1"/>
          <p:nvPr/>
        </p:nvSpPr>
        <p:spPr>
          <a:xfrm>
            <a:off x="8490151" y="1369584"/>
            <a:ext cx="2206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noProof="0">
                <a:latin typeface="+mj-lt"/>
              </a:rPr>
              <a:t>To be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B71533B9-2EFE-3F39-3829-F3768D05BDFD}"/>
              </a:ext>
            </a:extLst>
          </p:cNvPr>
          <p:cNvSpPr txBox="1"/>
          <p:nvPr/>
        </p:nvSpPr>
        <p:spPr>
          <a:xfrm>
            <a:off x="1754886" y="1804602"/>
            <a:ext cx="1687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noProof="0" err="1">
                <a:solidFill>
                  <a:schemeClr val="bg1"/>
                </a:solidFill>
                <a:latin typeface="+mj-lt"/>
              </a:rPr>
              <a:t>Tonale</a:t>
            </a:r>
            <a:endParaRPr lang="en-US" sz="2400" noProof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F5009463-4FA7-BE5A-3B3E-6F1A40F417C8}"/>
              </a:ext>
            </a:extLst>
          </p:cNvPr>
          <p:cNvSpPr txBox="1"/>
          <p:nvPr/>
        </p:nvSpPr>
        <p:spPr>
          <a:xfrm>
            <a:off x="8275118" y="1804602"/>
            <a:ext cx="26362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noProof="0">
                <a:solidFill>
                  <a:schemeClr val="accent1"/>
                </a:solidFill>
                <a:latin typeface="+mj-lt"/>
              </a:rPr>
              <a:t>New Tonale</a:t>
            </a:r>
          </a:p>
        </p:txBody>
      </p:sp>
      <p:sp>
        <p:nvSpPr>
          <p:cNvPr id="37" name="Titolo 1">
            <a:extLst>
              <a:ext uri="{FF2B5EF4-FFF2-40B4-BE49-F238E27FC236}">
                <a16:creationId xmlns:a16="http://schemas.microsoft.com/office/drawing/2014/main" id="{64BB8C55-BB0C-0A94-9386-61C2926F704A}"/>
              </a:ext>
            </a:extLst>
          </p:cNvPr>
          <p:cNvSpPr txBox="1">
            <a:spLocks/>
          </p:cNvSpPr>
          <p:nvPr/>
        </p:nvSpPr>
        <p:spPr>
          <a:xfrm>
            <a:off x="729324" y="627250"/>
            <a:ext cx="10235141" cy="349702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000" kern="1200" cap="all" spc="300" baseline="0" dirty="0">
                <a:solidFill>
                  <a:schemeClr val="accent6"/>
                </a:solidFill>
                <a:latin typeface="Sequel 100 Black 45" panose="020B0503050000020004" pitchFamily="34" charset="77"/>
                <a:ea typeface="+mn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>
                <a:solidFill>
                  <a:schemeClr val="bg1"/>
                </a:solidFill>
              </a:rPr>
              <a:t>SEATS colors</a:t>
            </a:r>
          </a:p>
        </p:txBody>
      </p:sp>
      <p:pic>
        <p:nvPicPr>
          <p:cNvPr id="22" name="Picture 21" descr="A close up of a black shoe&#10;&#10;AI-generated content may be incorrect.">
            <a:extLst>
              <a:ext uri="{FF2B5EF4-FFF2-40B4-BE49-F238E27FC236}">
                <a16:creationId xmlns:a16="http://schemas.microsoft.com/office/drawing/2014/main" id="{F49434F3-A427-9AFD-9122-65BF49D9E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454" y="2350639"/>
            <a:ext cx="866756" cy="877199"/>
          </a:xfrm>
          <a:prstGeom prst="rect">
            <a:avLst/>
          </a:prstGeom>
        </p:spPr>
      </p:pic>
      <p:pic>
        <p:nvPicPr>
          <p:cNvPr id="32" name="Picture 31" descr="A close up of a seat&#10;&#10;AI-generated content may be incorrect.">
            <a:extLst>
              <a:ext uri="{FF2B5EF4-FFF2-40B4-BE49-F238E27FC236}">
                <a16:creationId xmlns:a16="http://schemas.microsoft.com/office/drawing/2014/main" id="{7C183A62-390D-65B9-3F3C-30D9914D5A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4400" y="2350639"/>
            <a:ext cx="866756" cy="877199"/>
          </a:xfrm>
          <a:prstGeom prst="rect">
            <a:avLst/>
          </a:prstGeom>
        </p:spPr>
      </p:pic>
      <p:sp>
        <p:nvSpPr>
          <p:cNvPr id="33" name="CasellaDiTesto 13">
            <a:extLst>
              <a:ext uri="{FF2B5EF4-FFF2-40B4-BE49-F238E27FC236}">
                <a16:creationId xmlns:a16="http://schemas.microsoft.com/office/drawing/2014/main" id="{780611F6-B6FC-FA02-8F7B-ED9BA6158AB2}"/>
              </a:ext>
            </a:extLst>
          </p:cNvPr>
          <p:cNvSpPr txBox="1"/>
          <p:nvPr/>
        </p:nvSpPr>
        <p:spPr>
          <a:xfrm>
            <a:off x="1295819" y="3249140"/>
            <a:ext cx="133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noProof="0">
                <a:solidFill>
                  <a:schemeClr val="accent6"/>
                </a:solidFill>
                <a:latin typeface="+mj-lt"/>
              </a:rPr>
              <a:t>Black cloth </a:t>
            </a:r>
            <a:br>
              <a:rPr lang="en-US" sz="1100" noProof="0">
                <a:solidFill>
                  <a:schemeClr val="accent6"/>
                </a:solidFill>
                <a:latin typeface="+mj-lt"/>
              </a:rPr>
            </a:br>
            <a:r>
              <a:rPr lang="en-US" sz="1100" noProof="0">
                <a:solidFill>
                  <a:schemeClr val="accent6"/>
                </a:solidFill>
                <a:latin typeface="+mj-lt"/>
              </a:rPr>
              <a:t>&amp; Scuba leatherette ‘’Biscione"</a:t>
            </a:r>
          </a:p>
        </p:txBody>
      </p:sp>
      <p:sp>
        <p:nvSpPr>
          <p:cNvPr id="34" name="CasellaDiTesto 13">
            <a:extLst>
              <a:ext uri="{FF2B5EF4-FFF2-40B4-BE49-F238E27FC236}">
                <a16:creationId xmlns:a16="http://schemas.microsoft.com/office/drawing/2014/main" id="{18579770-AB9E-E549-6C0B-2A34324B2391}"/>
              </a:ext>
            </a:extLst>
          </p:cNvPr>
          <p:cNvSpPr txBox="1"/>
          <p:nvPr/>
        </p:nvSpPr>
        <p:spPr>
          <a:xfrm>
            <a:off x="2581778" y="3249140"/>
            <a:ext cx="133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noProof="0">
                <a:solidFill>
                  <a:schemeClr val="accent6"/>
                </a:solidFill>
                <a:latin typeface="+mj-lt"/>
              </a:rPr>
              <a:t>Black leather</a:t>
            </a:r>
          </a:p>
        </p:txBody>
      </p:sp>
      <p:pic>
        <p:nvPicPr>
          <p:cNvPr id="35" name="Picture 34" descr="A close up of a black shoe&#10;&#10;AI-generated content may be incorrect.">
            <a:extLst>
              <a:ext uri="{FF2B5EF4-FFF2-40B4-BE49-F238E27FC236}">
                <a16:creationId xmlns:a16="http://schemas.microsoft.com/office/drawing/2014/main" id="{7D63A979-AFB3-0D36-C1FF-78ACF2736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903" y="2350639"/>
            <a:ext cx="866756" cy="877199"/>
          </a:xfrm>
          <a:prstGeom prst="rect">
            <a:avLst/>
          </a:prstGeom>
        </p:spPr>
      </p:pic>
      <p:pic>
        <p:nvPicPr>
          <p:cNvPr id="36" name="Picture 35" descr="A close up of a seat&#10;&#10;AI-generated content may be incorrect.">
            <a:extLst>
              <a:ext uri="{FF2B5EF4-FFF2-40B4-BE49-F238E27FC236}">
                <a16:creationId xmlns:a16="http://schemas.microsoft.com/office/drawing/2014/main" id="{37E1F7A5-30A7-A25D-3C18-7AAA84330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6803" y="2350639"/>
            <a:ext cx="866756" cy="877199"/>
          </a:xfrm>
          <a:prstGeom prst="rect">
            <a:avLst/>
          </a:prstGeom>
        </p:spPr>
      </p:pic>
      <p:sp>
        <p:nvSpPr>
          <p:cNvPr id="40" name="CasellaDiTesto 13">
            <a:extLst>
              <a:ext uri="{FF2B5EF4-FFF2-40B4-BE49-F238E27FC236}">
                <a16:creationId xmlns:a16="http://schemas.microsoft.com/office/drawing/2014/main" id="{B06A9BDD-70FB-FC52-B3D2-A8D7A4744D8C}"/>
              </a:ext>
            </a:extLst>
          </p:cNvPr>
          <p:cNvSpPr txBox="1"/>
          <p:nvPr/>
        </p:nvSpPr>
        <p:spPr>
          <a:xfrm>
            <a:off x="8281281" y="3249140"/>
            <a:ext cx="133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noProof="0">
                <a:solidFill>
                  <a:schemeClr val="accent6"/>
                </a:solidFill>
                <a:latin typeface="+mj-lt"/>
              </a:rPr>
              <a:t>Black cloth &amp; Scuba leatherette ‘’Biscione"</a:t>
            </a:r>
          </a:p>
        </p:txBody>
      </p:sp>
      <p:sp>
        <p:nvSpPr>
          <p:cNvPr id="41" name="CasellaDiTesto 13">
            <a:extLst>
              <a:ext uri="{FF2B5EF4-FFF2-40B4-BE49-F238E27FC236}">
                <a16:creationId xmlns:a16="http://schemas.microsoft.com/office/drawing/2014/main" id="{E766B421-B0AC-7E39-B1E9-42F3B3F1F721}"/>
              </a:ext>
            </a:extLst>
          </p:cNvPr>
          <p:cNvSpPr txBox="1"/>
          <p:nvPr/>
        </p:nvSpPr>
        <p:spPr>
          <a:xfrm>
            <a:off x="9564181" y="3249140"/>
            <a:ext cx="133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noProof="0">
                <a:solidFill>
                  <a:schemeClr val="accent6"/>
                </a:solidFill>
                <a:latin typeface="+mj-lt"/>
              </a:rPr>
              <a:t>Black leather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03D68F2-C9A9-17F7-E66E-7A38394256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513903" y="4170833"/>
            <a:ext cx="866756" cy="87719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59C081C-B38B-55C8-477A-7CCE928C568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796803" y="4192135"/>
            <a:ext cx="866756" cy="877198"/>
          </a:xfrm>
          <a:prstGeom prst="rect">
            <a:avLst/>
          </a:prstGeom>
        </p:spPr>
      </p:pic>
      <p:sp>
        <p:nvSpPr>
          <p:cNvPr id="44" name="CasellaDiTesto 13">
            <a:extLst>
              <a:ext uri="{FF2B5EF4-FFF2-40B4-BE49-F238E27FC236}">
                <a16:creationId xmlns:a16="http://schemas.microsoft.com/office/drawing/2014/main" id="{E05028B2-724C-66DB-7292-571FA833261E}"/>
              </a:ext>
            </a:extLst>
          </p:cNvPr>
          <p:cNvSpPr txBox="1"/>
          <p:nvPr/>
        </p:nvSpPr>
        <p:spPr>
          <a:xfrm>
            <a:off x="8352489" y="5086365"/>
            <a:ext cx="118958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noProof="0">
                <a:solidFill>
                  <a:schemeClr val="accent6"/>
                </a:solidFill>
                <a:latin typeface="+mj-lt"/>
              </a:rPr>
              <a:t>Red leather</a:t>
            </a:r>
          </a:p>
        </p:txBody>
      </p:sp>
      <p:sp>
        <p:nvSpPr>
          <p:cNvPr id="45" name="CasellaDiTesto 13">
            <a:extLst>
              <a:ext uri="{FF2B5EF4-FFF2-40B4-BE49-F238E27FC236}">
                <a16:creationId xmlns:a16="http://schemas.microsoft.com/office/drawing/2014/main" id="{94E30CAF-2C30-6D9E-2538-E032C6155083}"/>
              </a:ext>
            </a:extLst>
          </p:cNvPr>
          <p:cNvSpPr txBox="1"/>
          <p:nvPr/>
        </p:nvSpPr>
        <p:spPr>
          <a:xfrm>
            <a:off x="9458974" y="5085414"/>
            <a:ext cx="1505492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noProof="0">
                <a:solidFill>
                  <a:schemeClr val="accent6"/>
                </a:solidFill>
                <a:latin typeface="+mj-lt"/>
              </a:rPr>
              <a:t>Alcantara with ICE backing and ICE inserts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DC4889-C7E8-7019-3EDD-DA4612451950}"/>
              </a:ext>
            </a:extLst>
          </p:cNvPr>
          <p:cNvSpPr txBox="1"/>
          <p:nvPr/>
        </p:nvSpPr>
        <p:spPr>
          <a:xfrm rot="1350652">
            <a:off x="8906535" y="4263278"/>
            <a:ext cx="579005" cy="2539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50">
                <a:latin typeface="+mj-lt"/>
              </a:rPr>
              <a:t>NEW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4888486-9219-8757-563B-02EAE132AACD}"/>
              </a:ext>
            </a:extLst>
          </p:cNvPr>
          <p:cNvSpPr txBox="1"/>
          <p:nvPr/>
        </p:nvSpPr>
        <p:spPr>
          <a:xfrm rot="1350652">
            <a:off x="10194608" y="4353678"/>
            <a:ext cx="579005" cy="253916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050">
                <a:latin typeface="+mj-lt"/>
              </a:rPr>
              <a:t>NEW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93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AC6D8-9747-DEDA-C592-AD8EEF362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CC504B2-55A0-4745-6E28-B4769ADAE04B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 | Range evolution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9CB0CAD7-8BD1-D2A5-7625-4A9DD112C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More market coverage, more business opportunities</a:t>
            </a:r>
          </a:p>
        </p:txBody>
      </p:sp>
      <p:sp>
        <p:nvSpPr>
          <p:cNvPr id="26" name="Segnaposto contenuto 14">
            <a:extLst>
              <a:ext uri="{FF2B5EF4-FFF2-40B4-BE49-F238E27FC236}">
                <a16:creationId xmlns:a16="http://schemas.microsoft.com/office/drawing/2014/main" id="{71C594FF-B1BD-A92F-86F3-2A51617287C4}"/>
              </a:ext>
            </a:extLst>
          </p:cNvPr>
          <p:cNvSpPr txBox="1">
            <a:spLocks/>
          </p:cNvSpPr>
          <p:nvPr/>
        </p:nvSpPr>
        <p:spPr>
          <a:xfrm>
            <a:off x="1227531" y="2204703"/>
            <a:ext cx="9736933" cy="633498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To answer the need of a wider market coverage, New Tonale’s </a:t>
            </a:r>
            <a:r>
              <a:rPr lang="en-US" sz="1600" b="1" noProof="0"/>
              <a:t>range adds 2 trims</a:t>
            </a:r>
            <a:r>
              <a:rPr lang="en-US" noProof="0"/>
              <a:t>. 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Also in this case, the approach is to have the tailored offer for each customer.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ADAFC65A-DB8E-1646-496A-D58D763D1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2E09F0-B8CA-13CC-2A12-48B28A3664F2}"/>
              </a:ext>
            </a:extLst>
          </p:cNvPr>
          <p:cNvSpPr txBox="1"/>
          <p:nvPr/>
        </p:nvSpPr>
        <p:spPr>
          <a:xfrm>
            <a:off x="7889735" y="6494155"/>
            <a:ext cx="3796094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each label to see some details.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EE9E4BF-2FD6-208E-2968-968E85656627}"/>
              </a:ext>
            </a:extLst>
          </p:cNvPr>
          <p:cNvSpPr/>
          <p:nvPr/>
        </p:nvSpPr>
        <p:spPr>
          <a:xfrm>
            <a:off x="5395933" y="3754772"/>
            <a:ext cx="1567950" cy="3462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solidFill>
                  <a:schemeClr val="accent6"/>
                </a:solidFill>
                <a:latin typeface="+mj-lt"/>
              </a:rPr>
              <a:t>Veloce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B248E234-9858-D237-68E2-39F83175D671}"/>
              </a:ext>
            </a:extLst>
          </p:cNvPr>
          <p:cNvSpPr/>
          <p:nvPr/>
        </p:nvSpPr>
        <p:spPr>
          <a:xfrm>
            <a:off x="5395933" y="4399976"/>
            <a:ext cx="1567950" cy="34623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Ti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3A7592D-C921-DFD7-E607-50CBB951317F}"/>
              </a:ext>
            </a:extLst>
          </p:cNvPr>
          <p:cNvSpPr/>
          <p:nvPr/>
        </p:nvSpPr>
        <p:spPr>
          <a:xfrm>
            <a:off x="5395933" y="5045180"/>
            <a:ext cx="1567950" cy="3462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solidFill>
                  <a:schemeClr val="accent6"/>
                </a:solidFill>
                <a:latin typeface="+mj-lt"/>
              </a:rPr>
              <a:t>Sprint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73350DA-ADE9-7769-97A0-CC7A0983DBFB}"/>
              </a:ext>
            </a:extLst>
          </p:cNvPr>
          <p:cNvSpPr/>
          <p:nvPr/>
        </p:nvSpPr>
        <p:spPr>
          <a:xfrm>
            <a:off x="5395933" y="5690384"/>
            <a:ext cx="1567950" cy="34623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Tonale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2BBA1AD-901D-FB41-9F06-16ECA108A897}"/>
              </a:ext>
            </a:extLst>
          </p:cNvPr>
          <p:cNvSpPr txBox="1"/>
          <p:nvPr/>
        </p:nvSpPr>
        <p:spPr>
          <a:xfrm>
            <a:off x="5076825" y="3130255"/>
            <a:ext cx="2206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noProof="0">
                <a:solidFill>
                  <a:schemeClr val="accent1"/>
                </a:solidFill>
                <a:latin typeface="+mj-lt"/>
              </a:rPr>
              <a:t>New range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6CCD8597-0DB7-9C66-BDC6-7F1AF21E402D}"/>
              </a:ext>
            </a:extLst>
          </p:cNvPr>
          <p:cNvSpPr/>
          <p:nvPr/>
        </p:nvSpPr>
        <p:spPr>
          <a:xfrm>
            <a:off x="2190759" y="3754772"/>
            <a:ext cx="1567950" cy="3462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solidFill>
                  <a:schemeClr val="accent6"/>
                </a:solidFill>
                <a:latin typeface="+mj-lt"/>
              </a:rPr>
              <a:t>Veloce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1318FAD-BB39-05C5-53B2-A15F9B8345F2}"/>
              </a:ext>
            </a:extLst>
          </p:cNvPr>
          <p:cNvSpPr/>
          <p:nvPr/>
        </p:nvSpPr>
        <p:spPr>
          <a:xfrm>
            <a:off x="2190759" y="5045180"/>
            <a:ext cx="1567950" cy="3462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solidFill>
                  <a:schemeClr val="accent6"/>
                </a:solidFill>
                <a:latin typeface="+mj-lt"/>
              </a:rPr>
              <a:t>Sprint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593A602-7979-CB59-C0C4-1C1D5013C19E}"/>
              </a:ext>
            </a:extLst>
          </p:cNvPr>
          <p:cNvSpPr txBox="1"/>
          <p:nvPr/>
        </p:nvSpPr>
        <p:spPr>
          <a:xfrm>
            <a:off x="1656618" y="3130255"/>
            <a:ext cx="2636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noProof="0">
                <a:solidFill>
                  <a:schemeClr val="accent6"/>
                </a:solidFill>
                <a:latin typeface="+mj-lt"/>
              </a:rPr>
              <a:t>Current range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0406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DE352-6E9F-BAFC-C607-2F31C65FA5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E85627E-1C58-C4BD-B976-C4341F6B15D1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 | Range evolution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2BD35BA8-2CDC-B573-C5C2-BF06B69C5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More market coverage, more business opportunities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92C5C136-D298-BBE8-4E62-3E6D792B7237}"/>
              </a:ext>
            </a:extLst>
          </p:cNvPr>
          <p:cNvSpPr/>
          <p:nvPr/>
        </p:nvSpPr>
        <p:spPr>
          <a:xfrm>
            <a:off x="5395933" y="3754772"/>
            <a:ext cx="1567950" cy="3462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solidFill>
                  <a:schemeClr val="accent6"/>
                </a:solidFill>
                <a:latin typeface="+mj-lt"/>
              </a:rPr>
              <a:t>Veloce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16631A74-4FBA-7DDE-6DF6-F0D288B64871}"/>
              </a:ext>
            </a:extLst>
          </p:cNvPr>
          <p:cNvSpPr/>
          <p:nvPr/>
        </p:nvSpPr>
        <p:spPr>
          <a:xfrm>
            <a:off x="5395933" y="4399976"/>
            <a:ext cx="1567950" cy="34623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Ti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5A9AFAB9-D261-6D7E-746C-DEB49F346BA7}"/>
              </a:ext>
            </a:extLst>
          </p:cNvPr>
          <p:cNvSpPr/>
          <p:nvPr/>
        </p:nvSpPr>
        <p:spPr>
          <a:xfrm>
            <a:off x="5395933" y="5045180"/>
            <a:ext cx="1567950" cy="3462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solidFill>
                  <a:schemeClr val="accent6"/>
                </a:solidFill>
                <a:latin typeface="+mj-lt"/>
              </a:rPr>
              <a:t>Sprint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25639B85-C33F-6456-3517-E1F4D32406FC}"/>
              </a:ext>
            </a:extLst>
          </p:cNvPr>
          <p:cNvSpPr/>
          <p:nvPr/>
        </p:nvSpPr>
        <p:spPr>
          <a:xfrm>
            <a:off x="5395933" y="5690384"/>
            <a:ext cx="1567950" cy="34623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latin typeface="+mj-lt"/>
              </a:rPr>
              <a:t>Tonale</a:t>
            </a:r>
          </a:p>
        </p:txBody>
      </p:sp>
      <p:sp>
        <p:nvSpPr>
          <p:cNvPr id="19" name="Line Callout 1 13">
            <a:extLst>
              <a:ext uri="{FF2B5EF4-FFF2-40B4-BE49-F238E27FC236}">
                <a16:creationId xmlns:a16="http://schemas.microsoft.com/office/drawing/2014/main" id="{353CC092-B8CA-E884-96B9-ED7866224A5D}"/>
              </a:ext>
            </a:extLst>
          </p:cNvPr>
          <p:cNvSpPr/>
          <p:nvPr/>
        </p:nvSpPr>
        <p:spPr>
          <a:xfrm>
            <a:off x="8193348" y="3695898"/>
            <a:ext cx="2855651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noProof="0">
                <a:solidFill>
                  <a:schemeClr val="accent6"/>
                </a:solidFill>
              </a:rPr>
              <a:t>Hero version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noProof="0">
                <a:solidFill>
                  <a:schemeClr val="accent6"/>
                </a:solidFill>
              </a:rPr>
              <a:t>No content changes vs MY 25 version </a:t>
            </a:r>
          </a:p>
        </p:txBody>
      </p:sp>
      <p:sp>
        <p:nvSpPr>
          <p:cNvPr id="5" name="Line Callout 1 13">
            <a:extLst>
              <a:ext uri="{FF2B5EF4-FFF2-40B4-BE49-F238E27FC236}">
                <a16:creationId xmlns:a16="http://schemas.microsoft.com/office/drawing/2014/main" id="{AE42A00B-473D-F862-F067-55CCC3053C1E}"/>
              </a:ext>
            </a:extLst>
          </p:cNvPr>
          <p:cNvSpPr/>
          <p:nvPr/>
        </p:nvSpPr>
        <p:spPr>
          <a:xfrm>
            <a:off x="8193348" y="4252791"/>
            <a:ext cx="285565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90488" indent="-904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noProof="0">
                <a:solidFill>
                  <a:schemeClr val="accent6"/>
                </a:solidFill>
              </a:rPr>
              <a:t>To reinforce the upper range between Veloce and Sprint</a:t>
            </a:r>
          </a:p>
          <a:p>
            <a:pPr marL="90488" indent="-904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noProof="0">
                <a:solidFill>
                  <a:schemeClr val="accent6"/>
                </a:solidFill>
              </a:rPr>
              <a:t>Iconic name</a:t>
            </a:r>
          </a:p>
        </p:txBody>
      </p:sp>
      <p:sp>
        <p:nvSpPr>
          <p:cNvPr id="9" name="Line Callout 1 13">
            <a:extLst>
              <a:ext uri="{FF2B5EF4-FFF2-40B4-BE49-F238E27FC236}">
                <a16:creationId xmlns:a16="http://schemas.microsoft.com/office/drawing/2014/main" id="{23CA6927-2F65-BB4D-2885-1EA9D606CF38}"/>
              </a:ext>
            </a:extLst>
          </p:cNvPr>
          <p:cNvSpPr/>
          <p:nvPr/>
        </p:nvSpPr>
        <p:spPr>
          <a:xfrm>
            <a:off x="8193348" y="5081899"/>
            <a:ext cx="2855651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US" sz="1200" noProof="0">
                <a:solidFill>
                  <a:schemeClr val="accent6"/>
                </a:solidFill>
              </a:rPr>
              <a:t>Improved style and perceived quality</a:t>
            </a:r>
          </a:p>
        </p:txBody>
      </p:sp>
      <p:sp>
        <p:nvSpPr>
          <p:cNvPr id="15" name="Line Callout 1 13">
            <a:extLst>
              <a:ext uri="{FF2B5EF4-FFF2-40B4-BE49-F238E27FC236}">
                <a16:creationId xmlns:a16="http://schemas.microsoft.com/office/drawing/2014/main" id="{FC8301F2-41BF-4CFF-9C11-98DA60FEA7A4}"/>
              </a:ext>
            </a:extLst>
          </p:cNvPr>
          <p:cNvSpPr/>
          <p:nvPr/>
        </p:nvSpPr>
        <p:spPr>
          <a:xfrm>
            <a:off x="8193348" y="5540942"/>
            <a:ext cx="2855651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90488" indent="-904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noProof="0">
                <a:solidFill>
                  <a:schemeClr val="accent6"/>
                </a:solidFill>
              </a:rPr>
              <a:t>More affordable entry price </a:t>
            </a:r>
            <a:br>
              <a:rPr lang="en-US" sz="1200" noProof="0">
                <a:solidFill>
                  <a:schemeClr val="accent6"/>
                </a:solidFill>
              </a:rPr>
            </a:br>
            <a:r>
              <a:rPr lang="en-US" sz="1200" noProof="0">
                <a:solidFill>
                  <a:schemeClr val="accent6"/>
                </a:solidFill>
              </a:rPr>
              <a:t>(but NOT a NAKED version)</a:t>
            </a:r>
          </a:p>
          <a:p>
            <a:pPr marL="90488" indent="-904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200" noProof="0">
                <a:solidFill>
                  <a:schemeClr val="accent6"/>
                </a:solidFill>
              </a:rPr>
              <a:t>Aligned to competitors’ range</a:t>
            </a:r>
          </a:p>
        </p:txBody>
      </p: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15028595-A393-147C-EE34-E692EA06049B}"/>
              </a:ext>
            </a:extLst>
          </p:cNvPr>
          <p:cNvCxnSpPr>
            <a:cxnSpLocks/>
            <a:stCxn id="11" idx="3"/>
            <a:endCxn id="19" idx="1"/>
          </p:cNvCxnSpPr>
          <p:nvPr/>
        </p:nvCxnSpPr>
        <p:spPr>
          <a:xfrm flipV="1">
            <a:off x="6963883" y="3926731"/>
            <a:ext cx="1229465" cy="1158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3F03D214-D6AA-BCB6-7088-C9ED24649F02}"/>
              </a:ext>
            </a:extLst>
          </p:cNvPr>
          <p:cNvCxnSpPr>
            <a:cxnSpLocks/>
            <a:stCxn id="12" idx="3"/>
            <a:endCxn id="5" idx="1"/>
          </p:cNvCxnSpPr>
          <p:nvPr/>
        </p:nvCxnSpPr>
        <p:spPr>
          <a:xfrm>
            <a:off x="6963883" y="4573093"/>
            <a:ext cx="1229465" cy="286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7C564BB3-7DA9-B9AF-78A8-9573CD6159C9}"/>
              </a:ext>
            </a:extLst>
          </p:cNvPr>
          <p:cNvCxnSpPr>
            <a:cxnSpLocks/>
            <a:stCxn id="13" idx="3"/>
            <a:endCxn id="9" idx="1"/>
          </p:cNvCxnSpPr>
          <p:nvPr/>
        </p:nvCxnSpPr>
        <p:spPr>
          <a:xfrm>
            <a:off x="6963883" y="5218297"/>
            <a:ext cx="1229465" cy="2102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5E9E7F01-67C3-43F3-7646-E8AAA1B65558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6963883" y="5863501"/>
            <a:ext cx="1229465" cy="60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DC8BD82-4C2F-8B42-A9EE-F172141087EF}"/>
              </a:ext>
            </a:extLst>
          </p:cNvPr>
          <p:cNvSpPr txBox="1"/>
          <p:nvPr/>
        </p:nvSpPr>
        <p:spPr>
          <a:xfrm>
            <a:off x="8193349" y="3156753"/>
            <a:ext cx="28556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20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noProof="0">
                <a:solidFill>
                  <a:schemeClr val="accent6"/>
                </a:solidFill>
              </a:rPr>
              <a:t>Reasons why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601F235-773C-1696-FA3D-36A06703AD45}"/>
              </a:ext>
            </a:extLst>
          </p:cNvPr>
          <p:cNvSpPr txBox="1"/>
          <p:nvPr/>
        </p:nvSpPr>
        <p:spPr>
          <a:xfrm>
            <a:off x="5076825" y="3130255"/>
            <a:ext cx="2206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noProof="0">
                <a:solidFill>
                  <a:schemeClr val="accent1"/>
                </a:solidFill>
                <a:latin typeface="+mj-lt"/>
              </a:rPr>
              <a:t>New range</a:t>
            </a:r>
          </a:p>
        </p:txBody>
      </p:sp>
      <p:sp>
        <p:nvSpPr>
          <p:cNvPr id="2" name="Segnaposto contenuto 14">
            <a:extLst>
              <a:ext uri="{FF2B5EF4-FFF2-40B4-BE49-F238E27FC236}">
                <a16:creationId xmlns:a16="http://schemas.microsoft.com/office/drawing/2014/main" id="{D4C52F9E-E772-5836-6197-D2417C6D54E4}"/>
              </a:ext>
            </a:extLst>
          </p:cNvPr>
          <p:cNvSpPr txBox="1">
            <a:spLocks/>
          </p:cNvSpPr>
          <p:nvPr/>
        </p:nvSpPr>
        <p:spPr>
          <a:xfrm>
            <a:off x="1227531" y="2204703"/>
            <a:ext cx="9736933" cy="633498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To answer the need of a wider market coverage, New Tonale’s </a:t>
            </a:r>
            <a:r>
              <a:rPr lang="en-US" sz="1600" b="1"/>
              <a:t>range adds 2 trims</a:t>
            </a:r>
            <a:r>
              <a:rPr lang="en-US" sz="1600"/>
              <a:t>. 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Also in this case, the approach is to have the tailored offer for each customer.</a:t>
            </a: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27970981-258A-6672-943A-143C9FA2A7E0}"/>
              </a:ext>
            </a:extLst>
          </p:cNvPr>
          <p:cNvSpPr/>
          <p:nvPr/>
        </p:nvSpPr>
        <p:spPr>
          <a:xfrm>
            <a:off x="2190759" y="3754772"/>
            <a:ext cx="1567950" cy="3462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solidFill>
                  <a:schemeClr val="accent6"/>
                </a:solidFill>
                <a:latin typeface="+mj-lt"/>
              </a:rPr>
              <a:t>Veloce</a:t>
            </a: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C3AE085B-1B82-CBE9-D51E-96FE1407EACF}"/>
              </a:ext>
            </a:extLst>
          </p:cNvPr>
          <p:cNvSpPr/>
          <p:nvPr/>
        </p:nvSpPr>
        <p:spPr>
          <a:xfrm>
            <a:off x="2190759" y="5045180"/>
            <a:ext cx="1567950" cy="34623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600" noProof="0">
                <a:solidFill>
                  <a:schemeClr val="accent6"/>
                </a:solidFill>
                <a:latin typeface="+mj-lt"/>
              </a:rPr>
              <a:t>Sprint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C425F16-6A35-C89E-4A6D-C790299CED2A}"/>
              </a:ext>
            </a:extLst>
          </p:cNvPr>
          <p:cNvSpPr txBox="1"/>
          <p:nvPr/>
        </p:nvSpPr>
        <p:spPr>
          <a:xfrm>
            <a:off x="1656618" y="3130255"/>
            <a:ext cx="2636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noProof="0">
                <a:solidFill>
                  <a:schemeClr val="accent6"/>
                </a:solidFill>
                <a:latin typeface="+mj-lt"/>
              </a:rPr>
              <a:t>Current range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614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025314-4A16-3075-0956-126883E07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 neon senza logo">
            <a:hlinkClick r:id="" action="ppaction://media"/>
            <a:extLst>
              <a:ext uri="{FF2B5EF4-FFF2-40B4-BE49-F238E27FC236}">
                <a16:creationId xmlns:a16="http://schemas.microsoft.com/office/drawing/2014/main" id="{37BBF55D-64EB-ADEA-6AE7-EAFE7A2050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1253066"/>
            <a:ext cx="6096000" cy="5604933"/>
          </a:xfrm>
          <a:prstGeom prst="rect">
            <a:avLst/>
          </a:prstGeom>
          <a:effectLst>
            <a:glow rad="165100">
              <a:schemeClr val="bg1"/>
            </a:glow>
          </a:effectLst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12073960-0F6C-1FB6-4424-0322D6B96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89" y="1659303"/>
            <a:ext cx="4772472" cy="369332"/>
          </a:xfrm>
        </p:spPr>
        <p:txBody>
          <a:bodyPr/>
          <a:lstStyle/>
          <a:p>
            <a:r>
              <a:rPr lang="en-US" noProof="0"/>
              <a:t>Table of contents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CC3F163-C154-5175-2D33-9B0F29083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788" y="2167116"/>
            <a:ext cx="455367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sz="16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01. INTRODUCTION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An appealing profit pool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A very peculiar customer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The 4 Tonale pillars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Led by Quality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C721F2D-57EB-83DD-5862-DCB349D5B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788" y="5916627"/>
            <a:ext cx="45536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sz="16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04. Conclusion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50E85D2-BA6E-A59D-F90A-21680821F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788" y="3396434"/>
            <a:ext cx="455367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sz="16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02. What's new</a:t>
            </a:r>
            <a:r>
              <a:rPr lang="en-US" noProof="0">
                <a:solidFill>
                  <a:srgbClr val="BA0816"/>
                </a:solidFill>
                <a:latin typeface="Sequel 100 Black 45" panose="020B0503050000020004" pitchFamily="34" charset="77"/>
              </a:rPr>
              <a:t>	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Track increase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Exterior dimensions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Powertrain line-up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Rotary shifter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649A28D-428C-55D0-F6C3-5DA5C3B8D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0788" y="4656530"/>
            <a:ext cx="549546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0" rIns="72000">
            <a:spAutoFit/>
          </a:bodyPr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eaLnBrk="1" hangingPunct="1">
              <a:spcAft>
                <a:spcPts val="300"/>
              </a:spcAft>
            </a:pPr>
            <a:r>
              <a:rPr lang="en-US" sz="16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03. Range evolution</a:t>
            </a:r>
            <a:r>
              <a:rPr lang="en-US" sz="1400" noProof="0">
                <a:latin typeface="Sequel 100 Black 45" panose="020B0503050000020004" pitchFamily="34" charset="77"/>
              </a:rPr>
              <a:t>	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The new Tonale Range… in a nutshell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More market coverage, more business opportunities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Trims, one by one </a:t>
            </a:r>
          </a:p>
          <a:p>
            <a:pPr marL="285750" indent="-200025" eaLnBrk="1" hangingPunct="1">
              <a:spcAft>
                <a:spcPts val="300"/>
              </a:spcAft>
              <a:buClr>
                <a:srgbClr val="BA0816"/>
              </a:buClr>
              <a:buFont typeface="Wingdings" panose="05000000000000000000" pitchFamily="2" charset="2"/>
              <a:buChar char="§"/>
            </a:pPr>
            <a:r>
              <a:rPr lang="en-US" sz="1200" noProof="0">
                <a:solidFill>
                  <a:schemeClr val="accent6"/>
                </a:solidFill>
                <a:latin typeface="+mn-lt"/>
                <a:cs typeface="Arial" panose="020B0604020202020204" pitchFamily="34" charset="0"/>
              </a:rPr>
              <a:t>Launch Edition</a:t>
            </a:r>
          </a:p>
        </p:txBody>
      </p:sp>
      <p:pic>
        <p:nvPicPr>
          <p:cNvPr id="6" name="Immagine 5" descr="Immagine che contiene nero, schermata, oscurità&#10;&#10;Il contenuto generato dall'IA potrebbe non essere corretto.">
            <a:extLst>
              <a:ext uri="{FF2B5EF4-FFF2-40B4-BE49-F238E27FC236}">
                <a16:creationId xmlns:a16="http://schemas.microsoft.com/office/drawing/2014/main" id="{29AF7EE0-D165-3B3A-7A13-6551C67EB69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tretch>
            <a:fillRect/>
          </a:stretch>
        </p:blipFill>
        <p:spPr>
          <a:xfrm>
            <a:off x="2501894" y="3496379"/>
            <a:ext cx="1092214" cy="111830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1565B63-39FF-5922-D689-3DF418E1CED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flipH="1">
            <a:off x="5579455" y="6426430"/>
            <a:ext cx="356543" cy="3565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73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8D7FD-6472-196A-2009-EFD9A8C10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A6B4591-2500-6AA1-D228-BC78165EE9F3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 | Range evolution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BF714206-4D4B-1C07-903B-EB203D47C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NEW RANGE: Trims, one by one</a:t>
            </a:r>
          </a:p>
        </p:txBody>
      </p:sp>
      <p:sp>
        <p:nvSpPr>
          <p:cNvPr id="26" name="Segnaposto contenuto 14">
            <a:extLst>
              <a:ext uri="{FF2B5EF4-FFF2-40B4-BE49-F238E27FC236}">
                <a16:creationId xmlns:a16="http://schemas.microsoft.com/office/drawing/2014/main" id="{D7492A78-55D6-9DE6-A134-342ED27EAD84}"/>
              </a:ext>
            </a:extLst>
          </p:cNvPr>
          <p:cNvSpPr txBox="1">
            <a:spLocks/>
          </p:cNvSpPr>
          <p:nvPr/>
        </p:nvSpPr>
        <p:spPr>
          <a:xfrm>
            <a:off x="1227531" y="2204703"/>
            <a:ext cx="9736933" cy="556618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After a general view on range evolution, it’s time for a closer look to each trim, from the lower one to the upper one.</a:t>
            </a:r>
            <a:br>
              <a:rPr lang="en-US" noProof="0"/>
            </a:br>
            <a:r>
              <a:rPr lang="en-US" noProof="0"/>
              <a:t>Let’s see. 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998B90D3-9F08-58BC-B3C7-660F4D2C7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73FC16-EA4F-9EB8-CE43-E086D2906D2D}"/>
              </a:ext>
            </a:extLst>
          </p:cNvPr>
          <p:cNvSpPr txBox="1"/>
          <p:nvPr/>
        </p:nvSpPr>
        <p:spPr>
          <a:xfrm>
            <a:off x="7889735" y="6494155"/>
            <a:ext cx="3796094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each trim to see some details.</a:t>
            </a:r>
          </a:p>
        </p:txBody>
      </p: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1BD57CB0-AFB2-D970-890F-D4C8F252FC30}"/>
              </a:ext>
            </a:extLst>
          </p:cNvPr>
          <p:cNvSpPr/>
          <p:nvPr/>
        </p:nvSpPr>
        <p:spPr>
          <a:xfrm>
            <a:off x="5172072" y="313571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>
                    <a:lumMod val="65000"/>
                  </a:schemeClr>
                </a:solidFill>
                <a:latin typeface="+mj-lt"/>
              </a:rPr>
              <a:t>Veloce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458B3DBE-58E1-3D15-942C-63BD95C440F4}"/>
              </a:ext>
            </a:extLst>
          </p:cNvPr>
          <p:cNvSpPr/>
          <p:nvPr/>
        </p:nvSpPr>
        <p:spPr>
          <a:xfrm>
            <a:off x="5172072" y="465694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>
                    <a:lumMod val="65000"/>
                  </a:schemeClr>
                </a:solidFill>
                <a:latin typeface="+mj-lt"/>
              </a:rPr>
              <a:t>Sprint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1D1160ED-62C3-41AE-4946-4115794FB505}"/>
              </a:ext>
            </a:extLst>
          </p:cNvPr>
          <p:cNvSpPr/>
          <p:nvPr/>
        </p:nvSpPr>
        <p:spPr>
          <a:xfrm>
            <a:off x="5172072" y="3896329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>
                    <a:lumMod val="65000"/>
                  </a:schemeClr>
                </a:solidFill>
                <a:latin typeface="+mj-lt"/>
              </a:rPr>
              <a:t>Ti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A359A7C3-CEA5-E07E-44CB-A7B7003CBD03}"/>
              </a:ext>
            </a:extLst>
          </p:cNvPr>
          <p:cNvSpPr/>
          <p:nvPr/>
        </p:nvSpPr>
        <p:spPr>
          <a:xfrm>
            <a:off x="5172072" y="5417560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Tonale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80622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DD4CD2-C658-3023-5217-768BFBD5D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00074"/>
            <a:ext cx="10235141" cy="349702"/>
          </a:xfrm>
        </p:spPr>
        <p:txBody>
          <a:bodyPr/>
          <a:lstStyle/>
          <a:p>
            <a:r>
              <a:rPr lang="en-US" noProof="0"/>
              <a:t>Tonale TRIM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0E3CC-E795-8D45-87E4-030621144F3F}"/>
              </a:ext>
            </a:extLst>
          </p:cNvPr>
          <p:cNvSpPr txBox="1">
            <a:spLocks/>
          </p:cNvSpPr>
          <p:nvPr/>
        </p:nvSpPr>
        <p:spPr>
          <a:xfrm>
            <a:off x="729324" y="1095504"/>
            <a:ext cx="10662576" cy="11227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noProof="0">
                <a:solidFill>
                  <a:schemeClr val="accent1"/>
                </a:solidFill>
              </a:rPr>
              <a:t>Key concept: Tonale trim is NOT a naked one!</a:t>
            </a:r>
          </a:p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/>
              <a:t>Ideal to attract customer hesitating Tonale with other generalist brands.</a:t>
            </a:r>
            <a:br>
              <a:rPr lang="en-US"/>
            </a:br>
            <a:r>
              <a:rPr lang="en-US" noProof="0"/>
              <a:t>It has been conceived to offer a </a:t>
            </a:r>
            <a:r>
              <a:rPr lang="en-US" sz="1600" b="1" noProof="0"/>
              <a:t>more affordable</a:t>
            </a:r>
            <a:r>
              <a:rPr lang="en-US" sz="1600" noProof="0"/>
              <a:t> </a:t>
            </a:r>
            <a:r>
              <a:rPr lang="en-US" noProof="0"/>
              <a:t>entry price extending the </a:t>
            </a:r>
            <a:r>
              <a:rPr lang="en-US" sz="1600" b="1" noProof="0"/>
              <a:t>market coverage</a:t>
            </a:r>
            <a:r>
              <a:rPr lang="en-US" noProof="0"/>
              <a:t>, but </a:t>
            </a:r>
            <a:r>
              <a:rPr lang="en-US" sz="1600" b="1" noProof="0"/>
              <a:t>without giving up</a:t>
            </a:r>
            <a:r>
              <a:rPr lang="en-US" noProof="0"/>
              <a:t> any key equipment.</a:t>
            </a:r>
          </a:p>
        </p:txBody>
      </p:sp>
      <p:pic>
        <p:nvPicPr>
          <p:cNvPr id="4" name="Picture 7" descr="The interior of a car&#10;&#10;AI-generated content may be incorrect.">
            <a:extLst>
              <a:ext uri="{FF2B5EF4-FFF2-40B4-BE49-F238E27FC236}">
                <a16:creationId xmlns:a16="http://schemas.microsoft.com/office/drawing/2014/main" id="{218003D7-0031-B1A7-B672-8548F28A8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308226"/>
            <a:ext cx="5715833" cy="2963765"/>
          </a:xfrm>
          <a:prstGeom prst="rect">
            <a:avLst/>
          </a:prstGeom>
        </p:spPr>
      </p:pic>
      <p:pic>
        <p:nvPicPr>
          <p:cNvPr id="5" name="Picture 9" descr="A black seat with a head rest&#10;&#10;AI-generated content may be incorrect.">
            <a:extLst>
              <a:ext uri="{FF2B5EF4-FFF2-40B4-BE49-F238E27FC236}">
                <a16:creationId xmlns:a16="http://schemas.microsoft.com/office/drawing/2014/main" id="{8D81CF4B-9206-27A6-A10B-FE938439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52" y="2312984"/>
            <a:ext cx="2063518" cy="2959007"/>
          </a:xfrm>
          <a:prstGeom prst="rect">
            <a:avLst/>
          </a:prstGeom>
        </p:spPr>
      </p:pic>
      <p:pic>
        <p:nvPicPr>
          <p:cNvPr id="6" name="Picture 11" descr="A close-up of a car rim&#10;&#10;AI-generated content may be incorrect.">
            <a:extLst>
              <a:ext uri="{FF2B5EF4-FFF2-40B4-BE49-F238E27FC236}">
                <a16:creationId xmlns:a16="http://schemas.microsoft.com/office/drawing/2014/main" id="{0CB6A996-9056-0206-3C74-87DAE1321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589" y="2308226"/>
            <a:ext cx="1968500" cy="2425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482400-38A8-D659-15B6-B763A5EF13BF}"/>
              </a:ext>
            </a:extLst>
          </p:cNvPr>
          <p:cNvSpPr txBox="1"/>
          <p:nvPr/>
        </p:nvSpPr>
        <p:spPr>
          <a:xfrm>
            <a:off x="2973355" y="5290744"/>
            <a:ext cx="4805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noProof="0">
                <a:solidFill>
                  <a:schemeClr val="accent6"/>
                </a:solidFill>
                <a:latin typeface="+mn-lt"/>
              </a:rPr>
              <a:t>Black cloth &amp; Scuba leatherette seats with ‘’Biscione’’ on the back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9A4CAA4-473D-1F09-0990-9B75641BF814}"/>
              </a:ext>
            </a:extLst>
          </p:cNvPr>
          <p:cNvSpPr txBox="1"/>
          <p:nvPr/>
        </p:nvSpPr>
        <p:spPr>
          <a:xfrm>
            <a:off x="9395926" y="4752680"/>
            <a:ext cx="1579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noProof="0">
                <a:solidFill>
                  <a:schemeClr val="accent6"/>
                </a:solidFill>
                <a:latin typeface="+mn-lt"/>
              </a:rPr>
              <a:t>17” Aero Wheels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4D7AF93A-087A-BE9C-8254-8386FBABEECB}"/>
              </a:ext>
            </a:extLst>
          </p:cNvPr>
          <p:cNvSpPr txBox="1"/>
          <p:nvPr/>
        </p:nvSpPr>
        <p:spPr>
          <a:xfrm>
            <a:off x="4999441" y="5900321"/>
            <a:ext cx="6606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i="1" noProof="0">
                <a:solidFill>
                  <a:schemeClr val="accent6"/>
                </a:solidFill>
                <a:latin typeface="+mn-lt"/>
              </a:rPr>
              <a:t>Since Tonale is the basic trim, it’s well worth to list </a:t>
            </a:r>
            <a:r>
              <a:rPr lang="en-US" sz="1000" b="1" i="1" noProof="0">
                <a:solidFill>
                  <a:schemeClr val="accent6"/>
                </a:solidFill>
                <a:latin typeface="+mn-lt"/>
              </a:rPr>
              <a:t>ALL</a:t>
            </a:r>
            <a:r>
              <a:rPr lang="en-US" sz="1000" i="1" noProof="0">
                <a:solidFill>
                  <a:schemeClr val="accent6"/>
                </a:solidFill>
                <a:latin typeface="+mn-lt"/>
              </a:rPr>
              <a:t> the contents, being  the upper trims been built by addition.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121B6DC5-3C08-B595-14D6-07A7FD0D744A}"/>
              </a:ext>
            </a:extLst>
          </p:cNvPr>
          <p:cNvSpPr/>
          <p:nvPr/>
        </p:nvSpPr>
        <p:spPr>
          <a:xfrm>
            <a:off x="9198589" y="5409437"/>
            <a:ext cx="1968500" cy="3029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400" noProof="0">
                <a:solidFill>
                  <a:schemeClr val="bg1"/>
                </a:solidFill>
                <a:latin typeface="+mj-lt"/>
              </a:rPr>
              <a:t>Full contents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95FD6AE9-031E-94BB-293D-510A307D3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3287816-C304-39B3-6ACD-7E9F7CDE98E1}"/>
              </a:ext>
            </a:extLst>
          </p:cNvPr>
          <p:cNvSpPr txBox="1"/>
          <p:nvPr/>
        </p:nvSpPr>
        <p:spPr>
          <a:xfrm>
            <a:off x="7889735" y="6494155"/>
            <a:ext cx="3796094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the button to see to Tonale trim.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31444490-5FB4-3993-6B9C-136485369E70}"/>
              </a:ext>
            </a:extLst>
          </p:cNvPr>
          <p:cNvSpPr txBox="1"/>
          <p:nvPr/>
        </p:nvSpPr>
        <p:spPr>
          <a:xfrm>
            <a:off x="2596285" y="1401343"/>
            <a:ext cx="6096000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 err="1">
                <a:solidFill>
                  <a:schemeClr val="accent6"/>
                </a:solidFill>
              </a:rPr>
              <a:t>Anzichè</a:t>
            </a:r>
            <a:r>
              <a:rPr lang="en-US" sz="1800" noProof="0">
                <a:solidFill>
                  <a:schemeClr val="accent6"/>
                </a:solidFill>
              </a:rPr>
              <a:t> generalist </a:t>
            </a:r>
            <a:r>
              <a:rPr lang="en-US" sz="1800" noProof="0" err="1">
                <a:solidFill>
                  <a:schemeClr val="accent6"/>
                </a:solidFill>
              </a:rPr>
              <a:t>mettiamo</a:t>
            </a:r>
            <a:r>
              <a:rPr lang="en-US" sz="1800" noProof="0">
                <a:solidFill>
                  <a:schemeClr val="accent6"/>
                </a:solidFill>
              </a:rPr>
              <a:t> “mainstream”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446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090A6-9A63-5FF7-2EBF-8837F41DA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3E815C-4B1F-43E2-E065-E1D6F8291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00074"/>
            <a:ext cx="10235141" cy="349702"/>
          </a:xfrm>
        </p:spPr>
        <p:txBody>
          <a:bodyPr/>
          <a:lstStyle/>
          <a:p>
            <a:r>
              <a:rPr lang="en-US" noProof="0"/>
              <a:t>Tonale full contents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394529-E146-1ECC-ABF2-BD213B079C29}"/>
              </a:ext>
            </a:extLst>
          </p:cNvPr>
          <p:cNvSpPr txBox="1">
            <a:spLocks/>
          </p:cNvSpPr>
          <p:nvPr/>
        </p:nvSpPr>
        <p:spPr>
          <a:xfrm>
            <a:off x="1377848" y="1096430"/>
            <a:ext cx="4842797" cy="11285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Exterior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Grained body kit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Full LED front and rear lights with 3+3 signature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17” Aero wheels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Privacy glass (PHEV)</a:t>
            </a:r>
            <a:endParaRPr lang="en-US" sz="1400" noProof="0">
              <a:solidFill>
                <a:schemeClr val="accent5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481C4B-33B7-7819-6415-65759F9C2705}"/>
              </a:ext>
            </a:extLst>
          </p:cNvPr>
          <p:cNvSpPr txBox="1">
            <a:spLocks/>
          </p:cNvSpPr>
          <p:nvPr/>
        </p:nvSpPr>
        <p:spPr>
          <a:xfrm>
            <a:off x="1377848" y="2324520"/>
            <a:ext cx="4842797" cy="191847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interior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Black cloth &amp; Scuba leatherette seats with ‘’Biscione’’ on the back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Biscotto accent stitching on dashboard and door panels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Leather steering wheel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Front central armrest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60/40 rear seats with central armrest and ski pass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Black ceiling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6-way adjustable front seats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b="1" noProof="0">
                <a:solidFill>
                  <a:schemeClr val="accent5"/>
                </a:solidFill>
              </a:rPr>
              <a:t>2-way electric lumbar adjust on driver seat</a:t>
            </a:r>
            <a:endParaRPr lang="en-US" sz="1400" b="1" noProof="0">
              <a:solidFill>
                <a:schemeClr val="accent5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ABD0067-BE8D-B184-65A4-643AD3F810CF}"/>
              </a:ext>
            </a:extLst>
          </p:cNvPr>
          <p:cNvSpPr txBox="1">
            <a:spLocks/>
          </p:cNvSpPr>
          <p:nvPr/>
        </p:nvSpPr>
        <p:spPr>
          <a:xfrm>
            <a:off x="1377848" y="4313996"/>
            <a:ext cx="4842797" cy="17209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Safety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Intelligent Adaptive Cruise Control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Auto High Beam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b="1" noProof="0">
                <a:solidFill>
                  <a:schemeClr val="accent5"/>
                </a:solidFill>
              </a:rPr>
              <a:t>Front &amp; rear parking sensors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b="1" noProof="0">
                <a:solidFill>
                  <a:schemeClr val="accent5"/>
                </a:solidFill>
              </a:rPr>
              <a:t>Rear back-up camera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Autonomous Emergency Braking with vulnerable road users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Lane keeping system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Drowsy Driver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A4B129-1B11-47D9-5F53-245AE760B48E}"/>
              </a:ext>
            </a:extLst>
          </p:cNvPr>
          <p:cNvSpPr txBox="1">
            <a:spLocks/>
          </p:cNvSpPr>
          <p:nvPr/>
        </p:nvSpPr>
        <p:spPr>
          <a:xfrm>
            <a:off x="6928776" y="1096430"/>
            <a:ext cx="4533900" cy="23006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Comfort &amp; technology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12,3” full TFT instrument cluster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10,25’’ Alfa Connect infotainment touch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Alfa Connected Services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Wireless Apple Car Play / Android Auto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Dual zone automatic A/C with AQS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b="1" noProof="0">
                <a:solidFill>
                  <a:schemeClr val="accent5"/>
                </a:solidFill>
              </a:rPr>
              <a:t>Keyless Entry &amp; Go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Puddle lights &amp; courtesy lights on exterior door handles on the front doors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Electrical-folding side mirrors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b="1" noProof="0">
                <a:solidFill>
                  <a:schemeClr val="accent5"/>
                </a:solidFill>
              </a:rPr>
              <a:t>Electrochromic interior mirror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7572C1C-4BF1-0DB0-8309-FD5AEF38FA25}"/>
              </a:ext>
            </a:extLst>
          </p:cNvPr>
          <p:cNvSpPr txBox="1">
            <a:spLocks/>
          </p:cNvSpPr>
          <p:nvPr/>
        </p:nvSpPr>
        <p:spPr>
          <a:xfrm>
            <a:off x="6928776" y="3749739"/>
            <a:ext cx="4533900" cy="112851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Available options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Techno Pack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Sunroof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18”, 19”, 20” wheels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Winter pack (LHD only) 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5069F5A-7D99-E838-6FAC-AD670A70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7734" y="2399380"/>
            <a:ext cx="535498" cy="535498"/>
          </a:xfrm>
          <a:prstGeom prst="rect">
            <a:avLst/>
          </a:prstGeom>
        </p:spPr>
      </p:pic>
      <p:sp>
        <p:nvSpPr>
          <p:cNvPr id="24" name="Elemento grafico 16">
            <a:extLst>
              <a:ext uri="{FF2B5EF4-FFF2-40B4-BE49-F238E27FC236}">
                <a16:creationId xmlns:a16="http://schemas.microsoft.com/office/drawing/2014/main" id="{13E111E6-C4D7-3B3B-DE97-B7FA18ADE3F3}"/>
              </a:ext>
            </a:extLst>
          </p:cNvPr>
          <p:cNvSpPr/>
          <p:nvPr/>
        </p:nvSpPr>
        <p:spPr>
          <a:xfrm>
            <a:off x="780362" y="1196769"/>
            <a:ext cx="510243" cy="380770"/>
          </a:xfrm>
          <a:custGeom>
            <a:avLst/>
            <a:gdLst>
              <a:gd name="connsiteX0" fmla="*/ 437657 w 510243"/>
              <a:gd name="connsiteY0" fmla="*/ 83246 h 380770"/>
              <a:gd name="connsiteX1" fmla="*/ 447003 w 510243"/>
              <a:gd name="connsiteY1" fmla="*/ 57661 h 380770"/>
              <a:gd name="connsiteX2" fmla="*/ 472046 w 510243"/>
              <a:gd name="connsiteY2" fmla="*/ 63056 h 380770"/>
              <a:gd name="connsiteX3" fmla="*/ 476461 w 510243"/>
              <a:gd name="connsiteY3" fmla="*/ 89752 h 380770"/>
              <a:gd name="connsiteX4" fmla="*/ 449765 w 510243"/>
              <a:gd name="connsiteY4" fmla="*/ 91456 h 380770"/>
              <a:gd name="connsiteX5" fmla="*/ 442846 w 510243"/>
              <a:gd name="connsiteY5" fmla="*/ 97420 h 380770"/>
              <a:gd name="connsiteX6" fmla="*/ 471220 w 510243"/>
              <a:gd name="connsiteY6" fmla="*/ 115518 h 380770"/>
              <a:gd name="connsiteX7" fmla="*/ 507338 w 510243"/>
              <a:gd name="connsiteY7" fmla="*/ 185252 h 380770"/>
              <a:gd name="connsiteX8" fmla="*/ 502278 w 510243"/>
              <a:gd name="connsiteY8" fmla="*/ 301432 h 380770"/>
              <a:gd name="connsiteX9" fmla="*/ 495850 w 510243"/>
              <a:gd name="connsiteY9" fmla="*/ 356966 h 380770"/>
              <a:gd name="connsiteX10" fmla="*/ 446745 w 510243"/>
              <a:gd name="connsiteY10" fmla="*/ 380073 h 380770"/>
              <a:gd name="connsiteX11" fmla="*/ 419585 w 510243"/>
              <a:gd name="connsiteY11" fmla="*/ 341372 h 380770"/>
              <a:gd name="connsiteX12" fmla="*/ 89121 w 510243"/>
              <a:gd name="connsiteY12" fmla="*/ 341372 h 380770"/>
              <a:gd name="connsiteX13" fmla="*/ 83648 w 510243"/>
              <a:gd name="connsiteY13" fmla="*/ 370752 h 380770"/>
              <a:gd name="connsiteX14" fmla="*/ 26204 w 510243"/>
              <a:gd name="connsiteY14" fmla="*/ 374599 h 380770"/>
              <a:gd name="connsiteX15" fmla="*/ 9138 w 510243"/>
              <a:gd name="connsiteY15" fmla="*/ 337448 h 380770"/>
              <a:gd name="connsiteX16" fmla="*/ 9035 w 510243"/>
              <a:gd name="connsiteY16" fmla="*/ 324642 h 380770"/>
              <a:gd name="connsiteX17" fmla="*/ 47890 w 510243"/>
              <a:gd name="connsiteY17" fmla="*/ 107850 h 380770"/>
              <a:gd name="connsiteX18" fmla="*/ 65885 w 510243"/>
              <a:gd name="connsiteY18" fmla="*/ 97446 h 380770"/>
              <a:gd name="connsiteX19" fmla="*/ 64620 w 510243"/>
              <a:gd name="connsiteY19" fmla="*/ 91017 h 380770"/>
              <a:gd name="connsiteX20" fmla="*/ 27520 w 510243"/>
              <a:gd name="connsiteY20" fmla="*/ 71989 h 380770"/>
              <a:gd name="connsiteX21" fmla="*/ 61754 w 510243"/>
              <a:gd name="connsiteY21" fmla="*/ 57712 h 380770"/>
              <a:gd name="connsiteX22" fmla="*/ 72391 w 510243"/>
              <a:gd name="connsiteY22" fmla="*/ 83272 h 380770"/>
              <a:gd name="connsiteX23" fmla="*/ 92141 w 510243"/>
              <a:gd name="connsiteY23" fmla="*/ 53969 h 380770"/>
              <a:gd name="connsiteX24" fmla="*/ 121393 w 510243"/>
              <a:gd name="connsiteY24" fmla="*/ 16094 h 380770"/>
              <a:gd name="connsiteX25" fmla="*/ 144628 w 510243"/>
              <a:gd name="connsiteY25" fmla="*/ 8349 h 380770"/>
              <a:gd name="connsiteX26" fmla="*/ 366788 w 510243"/>
              <a:gd name="connsiteY26" fmla="*/ 8323 h 380770"/>
              <a:gd name="connsiteX27" fmla="*/ 376624 w 510243"/>
              <a:gd name="connsiteY27" fmla="*/ 8813 h 380770"/>
              <a:gd name="connsiteX28" fmla="*/ 397588 w 510243"/>
              <a:gd name="connsiteY28" fmla="*/ 26576 h 380770"/>
              <a:gd name="connsiteX29" fmla="*/ 431357 w 510243"/>
              <a:gd name="connsiteY29" fmla="*/ 78005 h 380770"/>
              <a:gd name="connsiteX30" fmla="*/ 437709 w 510243"/>
              <a:gd name="connsiteY30" fmla="*/ 83272 h 38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0243" h="380770">
                <a:moveTo>
                  <a:pt x="437657" y="83246"/>
                </a:moveTo>
                <a:cubicBezTo>
                  <a:pt x="441142" y="75578"/>
                  <a:pt x="437863" y="60475"/>
                  <a:pt x="447003" y="57661"/>
                </a:cubicBezTo>
                <a:cubicBezTo>
                  <a:pt x="450591" y="56550"/>
                  <a:pt x="468147" y="61146"/>
                  <a:pt x="472046" y="63056"/>
                </a:cubicBezTo>
                <a:cubicBezTo>
                  <a:pt x="481159" y="67523"/>
                  <a:pt x="486375" y="84769"/>
                  <a:pt x="476461" y="89752"/>
                </a:cubicBezTo>
                <a:cubicBezTo>
                  <a:pt x="470316" y="92824"/>
                  <a:pt x="457795" y="90165"/>
                  <a:pt x="449765" y="91456"/>
                </a:cubicBezTo>
                <a:cubicBezTo>
                  <a:pt x="447442" y="91843"/>
                  <a:pt x="440962" y="93521"/>
                  <a:pt x="442846" y="97420"/>
                </a:cubicBezTo>
                <a:cubicBezTo>
                  <a:pt x="444292" y="100441"/>
                  <a:pt x="465772" y="110200"/>
                  <a:pt x="471220" y="115518"/>
                </a:cubicBezTo>
                <a:cubicBezTo>
                  <a:pt x="484077" y="128091"/>
                  <a:pt x="504395" y="167360"/>
                  <a:pt x="507338" y="185252"/>
                </a:cubicBezTo>
                <a:cubicBezTo>
                  <a:pt x="514257" y="227309"/>
                  <a:pt x="507287" y="260717"/>
                  <a:pt x="502278" y="301432"/>
                </a:cubicBezTo>
                <a:cubicBezTo>
                  <a:pt x="500058" y="319608"/>
                  <a:pt x="502381" y="339436"/>
                  <a:pt x="495850" y="356966"/>
                </a:cubicBezTo>
                <a:cubicBezTo>
                  <a:pt x="487975" y="378111"/>
                  <a:pt x="467734" y="382784"/>
                  <a:pt x="446745" y="380073"/>
                </a:cubicBezTo>
                <a:cubicBezTo>
                  <a:pt x="426659" y="377465"/>
                  <a:pt x="418500" y="360064"/>
                  <a:pt x="419585" y="341372"/>
                </a:cubicBezTo>
                <a:lnTo>
                  <a:pt x="89121" y="341372"/>
                </a:lnTo>
                <a:cubicBezTo>
                  <a:pt x="87469" y="349582"/>
                  <a:pt x="87856" y="364427"/>
                  <a:pt x="83648" y="370752"/>
                </a:cubicBezTo>
                <a:cubicBezTo>
                  <a:pt x="74715" y="384178"/>
                  <a:pt x="39190" y="382345"/>
                  <a:pt x="26204" y="374599"/>
                </a:cubicBezTo>
                <a:cubicBezTo>
                  <a:pt x="14534" y="367654"/>
                  <a:pt x="11178" y="350124"/>
                  <a:pt x="9138" y="337448"/>
                </a:cubicBezTo>
                <a:cubicBezTo>
                  <a:pt x="8467" y="333343"/>
                  <a:pt x="9603" y="328850"/>
                  <a:pt x="9035" y="324642"/>
                </a:cubicBezTo>
                <a:cubicBezTo>
                  <a:pt x="128" y="257877"/>
                  <a:pt x="-17480" y="154167"/>
                  <a:pt x="47890" y="107850"/>
                </a:cubicBezTo>
                <a:cubicBezTo>
                  <a:pt x="51840" y="105036"/>
                  <a:pt x="64852" y="100854"/>
                  <a:pt x="65885" y="97446"/>
                </a:cubicBezTo>
                <a:cubicBezTo>
                  <a:pt x="66350" y="95897"/>
                  <a:pt x="66815" y="91275"/>
                  <a:pt x="64620" y="91017"/>
                </a:cubicBezTo>
                <a:cubicBezTo>
                  <a:pt x="50266" y="89287"/>
                  <a:pt x="19775" y="98220"/>
                  <a:pt x="27520" y="71989"/>
                </a:cubicBezTo>
                <a:cubicBezTo>
                  <a:pt x="29870" y="64012"/>
                  <a:pt x="54938" y="55621"/>
                  <a:pt x="61754" y="57712"/>
                </a:cubicBezTo>
                <a:cubicBezTo>
                  <a:pt x="71203" y="60604"/>
                  <a:pt x="68389" y="85131"/>
                  <a:pt x="72391" y="83272"/>
                </a:cubicBezTo>
                <a:cubicBezTo>
                  <a:pt x="79517" y="79967"/>
                  <a:pt x="87339" y="61198"/>
                  <a:pt x="92141" y="53969"/>
                </a:cubicBezTo>
                <a:cubicBezTo>
                  <a:pt x="99913" y="42351"/>
                  <a:pt x="110859" y="24614"/>
                  <a:pt x="121393" y="16094"/>
                </a:cubicBezTo>
                <a:cubicBezTo>
                  <a:pt x="131926" y="7574"/>
                  <a:pt x="133088" y="10078"/>
                  <a:pt x="144628" y="8349"/>
                </a:cubicBezTo>
                <a:cubicBezTo>
                  <a:pt x="213923" y="-2030"/>
                  <a:pt x="297545" y="-3502"/>
                  <a:pt x="366788" y="8323"/>
                </a:cubicBezTo>
                <a:cubicBezTo>
                  <a:pt x="369860" y="8839"/>
                  <a:pt x="373242" y="8065"/>
                  <a:pt x="376624" y="8813"/>
                </a:cubicBezTo>
                <a:cubicBezTo>
                  <a:pt x="382924" y="10207"/>
                  <a:pt x="393173" y="21335"/>
                  <a:pt x="397588" y="26576"/>
                </a:cubicBezTo>
                <a:cubicBezTo>
                  <a:pt x="410703" y="42118"/>
                  <a:pt x="419404" y="62747"/>
                  <a:pt x="431357" y="78005"/>
                </a:cubicBezTo>
                <a:cubicBezTo>
                  <a:pt x="432932" y="80019"/>
                  <a:pt x="435075" y="82910"/>
                  <a:pt x="437709" y="83272"/>
                </a:cubicBezTo>
                <a:close/>
              </a:path>
            </a:pathLst>
          </a:custGeom>
          <a:solidFill>
            <a:schemeClr val="bg1"/>
          </a:solidFill>
          <a:ln w="1873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79592053-E824-4D0D-3B72-63FEC8AB18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7734" y="4433494"/>
            <a:ext cx="535498" cy="535498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9C9578E-2440-BB3F-7A13-50453242AC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36128" y="1119405"/>
            <a:ext cx="535498" cy="53549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0F9B3E6-2CF8-9D4E-1E81-8C249C3182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369877" y="3845996"/>
            <a:ext cx="468000" cy="46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9A98078-91EB-3AB1-9299-C2DDB1EBB847}"/>
              </a:ext>
            </a:extLst>
          </p:cNvPr>
          <p:cNvSpPr txBox="1"/>
          <p:nvPr/>
        </p:nvSpPr>
        <p:spPr>
          <a:xfrm>
            <a:off x="6749489" y="4455470"/>
            <a:ext cx="3128212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>
                <a:solidFill>
                  <a:schemeClr val="accent6"/>
                </a:solidFill>
              </a:rPr>
              <a:t>Da </a:t>
            </a:r>
            <a:r>
              <a:rPr lang="en-US" sz="1800" noProof="0" err="1">
                <a:solidFill>
                  <a:schemeClr val="accent6"/>
                </a:solidFill>
              </a:rPr>
              <a:t>aggiungere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agli</a:t>
            </a:r>
            <a:r>
              <a:rPr lang="en-US" sz="1800" noProof="0">
                <a:solidFill>
                  <a:schemeClr val="accent6"/>
                </a:solidFill>
              </a:rPr>
              <a:t> opt:</a:t>
            </a:r>
          </a:p>
          <a:p>
            <a:pPr algn="ctr"/>
            <a:r>
              <a:rPr lang="en-US" sz="1800" noProof="0">
                <a:solidFill>
                  <a:schemeClr val="accent6"/>
                </a:solidFill>
              </a:rPr>
              <a:t>Paddle shifters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54387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F82EB-D7D4-81C7-7D7F-EF0C5E62F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E1DF174-EAC1-DA0B-FC1E-AFB0EC28F25F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 | Range evolution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4429FB9E-D5A3-5D30-75B7-05D799D4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NEW RANGE: Trims, one by one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32F1F65F-4DBA-1928-6C3D-051208771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8DF909A-C3C5-6D94-9F4F-24423B4EB06E}"/>
              </a:ext>
            </a:extLst>
          </p:cNvPr>
          <p:cNvSpPr txBox="1"/>
          <p:nvPr/>
        </p:nvSpPr>
        <p:spPr>
          <a:xfrm>
            <a:off x="7889735" y="6494155"/>
            <a:ext cx="3796094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each trim to see some details.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39CF712A-9853-5CCF-2F11-44985B7C9C2F}"/>
              </a:ext>
            </a:extLst>
          </p:cNvPr>
          <p:cNvSpPr/>
          <p:nvPr/>
        </p:nvSpPr>
        <p:spPr>
          <a:xfrm>
            <a:off x="5172072" y="313571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>
                    <a:lumMod val="65000"/>
                  </a:schemeClr>
                </a:solidFill>
                <a:latin typeface="+mj-lt"/>
              </a:rPr>
              <a:t>Veloce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45EC8125-EFE9-B0DD-6082-A25CF9503F19}"/>
              </a:ext>
            </a:extLst>
          </p:cNvPr>
          <p:cNvSpPr/>
          <p:nvPr/>
        </p:nvSpPr>
        <p:spPr>
          <a:xfrm>
            <a:off x="5172072" y="465694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Sprint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1DD759F0-309F-DCEC-666A-B9D77C433854}"/>
              </a:ext>
            </a:extLst>
          </p:cNvPr>
          <p:cNvSpPr/>
          <p:nvPr/>
        </p:nvSpPr>
        <p:spPr>
          <a:xfrm>
            <a:off x="5172072" y="3896329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>
                    <a:lumMod val="65000"/>
                  </a:schemeClr>
                </a:solidFill>
                <a:latin typeface="+mj-lt"/>
              </a:rPr>
              <a:t>Ti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2A0426C8-6591-D04F-F828-CB92D1990791}"/>
              </a:ext>
            </a:extLst>
          </p:cNvPr>
          <p:cNvSpPr/>
          <p:nvPr/>
        </p:nvSpPr>
        <p:spPr>
          <a:xfrm>
            <a:off x="5172072" y="5443118"/>
            <a:ext cx="1847850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Tonale</a:t>
            </a:r>
          </a:p>
        </p:txBody>
      </p:sp>
      <p:sp>
        <p:nvSpPr>
          <p:cNvPr id="8" name="Segnaposto contenuto 14">
            <a:extLst>
              <a:ext uri="{FF2B5EF4-FFF2-40B4-BE49-F238E27FC236}">
                <a16:creationId xmlns:a16="http://schemas.microsoft.com/office/drawing/2014/main" id="{729A45DA-E367-AE2B-4757-8766EF50A4D2}"/>
              </a:ext>
            </a:extLst>
          </p:cNvPr>
          <p:cNvSpPr txBox="1">
            <a:spLocks/>
          </p:cNvSpPr>
          <p:nvPr/>
        </p:nvSpPr>
        <p:spPr>
          <a:xfrm>
            <a:off x="1227531" y="2204703"/>
            <a:ext cx="9736933" cy="633498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To answer the need of a wider market coverage, New Tonale’s </a:t>
            </a:r>
            <a:r>
              <a:rPr lang="en-US" sz="1600" b="1"/>
              <a:t>range adds 2 trims</a:t>
            </a:r>
            <a:r>
              <a:rPr lang="en-US" sz="1600"/>
              <a:t>. 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Also in this case, the approach is to have the tailored offer for each customer.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76548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B748C-29DF-D8AF-0CF6-A5E9B889C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06897D-72C0-6DA1-1628-34126E61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00074"/>
            <a:ext cx="10235141" cy="349702"/>
          </a:xfrm>
        </p:spPr>
        <p:txBody>
          <a:bodyPr/>
          <a:lstStyle/>
          <a:p>
            <a:r>
              <a:rPr lang="en-US" noProof="0"/>
              <a:t>Sprint trim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EF11C-4544-F250-A53E-EA7C2BEB4127}"/>
              </a:ext>
            </a:extLst>
          </p:cNvPr>
          <p:cNvSpPr txBox="1">
            <a:spLocks/>
          </p:cNvSpPr>
          <p:nvPr/>
        </p:nvSpPr>
        <p:spPr>
          <a:xfrm>
            <a:off x="729324" y="1278384"/>
            <a:ext cx="10662576" cy="8456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noProof="0">
                <a:solidFill>
                  <a:schemeClr val="accent1"/>
                </a:solidFill>
              </a:rPr>
              <a:t>Key concept: improved style and perceived quality.</a:t>
            </a:r>
          </a:p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/>
              <a:t>An </a:t>
            </a:r>
            <a:r>
              <a:rPr lang="en-US" sz="1600" b="1" noProof="0"/>
              <a:t>affordable</a:t>
            </a:r>
            <a:r>
              <a:rPr lang="en-US" noProof="0"/>
              <a:t> upselling vs Tonale with </a:t>
            </a:r>
            <a:r>
              <a:rPr lang="en-US" sz="1600" b="1" noProof="0"/>
              <a:t>improved style and functionality</a:t>
            </a:r>
            <a:r>
              <a:rPr lang="en-US"/>
              <a:t>:</a:t>
            </a:r>
            <a:r>
              <a:rPr lang="en-US" noProof="0"/>
              <a:t> this version features radio with navigation &amp; 18” wheels.</a:t>
            </a:r>
          </a:p>
        </p:txBody>
      </p:sp>
      <p:pic>
        <p:nvPicPr>
          <p:cNvPr id="4" name="Picture 7" descr="The interior of a car&#10;&#10;AI-generated content may be incorrect.">
            <a:extLst>
              <a:ext uri="{FF2B5EF4-FFF2-40B4-BE49-F238E27FC236}">
                <a16:creationId xmlns:a16="http://schemas.microsoft.com/office/drawing/2014/main" id="{CA9CF518-7355-9B1E-ED19-118303D8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08226"/>
            <a:ext cx="5715833" cy="2963765"/>
          </a:xfrm>
          <a:prstGeom prst="rect">
            <a:avLst/>
          </a:prstGeom>
        </p:spPr>
      </p:pic>
      <p:pic>
        <p:nvPicPr>
          <p:cNvPr id="5" name="Picture 9" descr="A black seat with a head rest&#10;&#10;AI-generated content may be incorrect.">
            <a:extLst>
              <a:ext uri="{FF2B5EF4-FFF2-40B4-BE49-F238E27FC236}">
                <a16:creationId xmlns:a16="http://schemas.microsoft.com/office/drawing/2014/main" id="{3C167707-174C-2794-F329-299318032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4552" y="2312984"/>
            <a:ext cx="2063518" cy="2959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CEC3E4-10DB-12FC-2559-058B7B47D93A}"/>
              </a:ext>
            </a:extLst>
          </p:cNvPr>
          <p:cNvSpPr txBox="1"/>
          <p:nvPr/>
        </p:nvSpPr>
        <p:spPr>
          <a:xfrm>
            <a:off x="2840005" y="5290744"/>
            <a:ext cx="4805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noProof="0">
                <a:solidFill>
                  <a:schemeClr val="accent6"/>
                </a:solidFill>
                <a:latin typeface="+mn-lt"/>
              </a:rPr>
              <a:t>Black cloth &amp; Scuba leatherette seats with ‘’Biscione’’ on the back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66898F71-FA74-DC22-DEF4-CA7C0C98A4CB}"/>
              </a:ext>
            </a:extLst>
          </p:cNvPr>
          <p:cNvSpPr/>
          <p:nvPr/>
        </p:nvSpPr>
        <p:spPr>
          <a:xfrm>
            <a:off x="8726128" y="5695187"/>
            <a:ext cx="2665772" cy="3029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400" noProof="0">
                <a:solidFill>
                  <a:schemeClr val="bg1"/>
                </a:solidFill>
                <a:latin typeface="+mj-lt"/>
              </a:rPr>
              <a:t>Tonale trim, PLUS…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87072EFC-FB7C-C9BA-75EA-4E4B09A94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6FF2A6-6052-E8E3-4529-43F03CAE22D9}"/>
              </a:ext>
            </a:extLst>
          </p:cNvPr>
          <p:cNvSpPr txBox="1"/>
          <p:nvPr/>
        </p:nvSpPr>
        <p:spPr>
          <a:xfrm>
            <a:off x="6229350" y="6494155"/>
            <a:ext cx="5456479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the button to see what has been added to Tonale trim to create Sprint. 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C3679780-E0CE-FE49-B73D-689990B8EF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211657" y="2308226"/>
            <a:ext cx="1968500" cy="2324253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FE56CF19-1CDB-4F18-A84F-05D7A935CD9E}"/>
              </a:ext>
            </a:extLst>
          </p:cNvPr>
          <p:cNvSpPr txBox="1"/>
          <p:nvPr/>
        </p:nvSpPr>
        <p:spPr>
          <a:xfrm>
            <a:off x="9395926" y="4752680"/>
            <a:ext cx="1579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noProof="0"/>
              <a:t>18” Wheels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081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0ACD5-E50C-1B55-1F94-56F33E69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BA350-394F-153C-60A3-F1F9178B9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00074"/>
            <a:ext cx="10235141" cy="749812"/>
          </a:xfr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noProof="0"/>
              <a:t>Sprint contents</a:t>
            </a:r>
            <a:br>
              <a:rPr lang="en-US" noProof="0"/>
            </a:br>
            <a:br>
              <a:rPr lang="en-US" sz="1200" noProof="0"/>
            </a:br>
            <a:r>
              <a:rPr lang="en-US" sz="1200" noProof="0">
                <a:solidFill>
                  <a:schemeClr val="accent5"/>
                </a:solidFill>
                <a:latin typeface="+mn-lt"/>
                <a:cs typeface="+mn-cs"/>
              </a:rPr>
              <a:t>(</a:t>
            </a:r>
            <a:r>
              <a:rPr lang="en-US" sz="1200" noProof="0" err="1">
                <a:solidFill>
                  <a:schemeClr val="accent5"/>
                </a:solidFill>
                <a:latin typeface="+mn-lt"/>
                <a:cs typeface="+mn-cs"/>
              </a:rPr>
              <a:t>tonale</a:t>
            </a:r>
            <a:r>
              <a:rPr lang="en-US" sz="1200" noProof="0">
                <a:solidFill>
                  <a:schemeClr val="accent5"/>
                </a:solidFill>
                <a:latin typeface="+mn-lt"/>
                <a:cs typeface="+mn-cs"/>
              </a:rPr>
              <a:t> trim plus..)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69EF0BB-002B-D30C-260C-82D0860FF316}"/>
              </a:ext>
            </a:extLst>
          </p:cNvPr>
          <p:cNvSpPr txBox="1">
            <a:spLocks/>
          </p:cNvSpPr>
          <p:nvPr/>
        </p:nvSpPr>
        <p:spPr>
          <a:xfrm>
            <a:off x="1369193" y="1908562"/>
            <a:ext cx="3152775" cy="11233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Exterior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Glossy black body kit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Privacy glass (new)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18” wheels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06E89F-3FEC-28FC-1905-27EBCF42083A}"/>
              </a:ext>
            </a:extLst>
          </p:cNvPr>
          <p:cNvSpPr txBox="1">
            <a:spLocks/>
          </p:cNvSpPr>
          <p:nvPr/>
        </p:nvSpPr>
        <p:spPr>
          <a:xfrm>
            <a:off x="1369193" y="3648075"/>
            <a:ext cx="3152775" cy="141577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interior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Aluminum pedals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Aluminum door sills (new)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Multi-color ambient light (new)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endParaRPr lang="en-US" sz="1400" b="1" noProof="0">
              <a:solidFill>
                <a:schemeClr val="accent5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921D5E6E-71C3-C91F-3073-B62FB70D30FF}"/>
              </a:ext>
            </a:extLst>
          </p:cNvPr>
          <p:cNvSpPr txBox="1">
            <a:spLocks/>
          </p:cNvSpPr>
          <p:nvPr/>
        </p:nvSpPr>
        <p:spPr>
          <a:xfrm>
            <a:off x="5486400" y="1908562"/>
            <a:ext cx="5623848" cy="60016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Comfort &amp; technology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10,25’’ Alfa Connect infotainment touch with Navigation system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D700551-2A1C-5761-C48D-73E8D6263E90}"/>
              </a:ext>
            </a:extLst>
          </p:cNvPr>
          <p:cNvSpPr txBox="1">
            <a:spLocks/>
          </p:cNvSpPr>
          <p:nvPr/>
        </p:nvSpPr>
        <p:spPr>
          <a:xfrm>
            <a:off x="5486400" y="3648075"/>
            <a:ext cx="5623848" cy="13849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Available options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Techno Pack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Sunroof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19”, 20” wheels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Winter pack (LHD only)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6CD16F8-69D0-B53D-EEFD-D01D45D1D3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7734" y="3684913"/>
            <a:ext cx="535498" cy="535498"/>
          </a:xfrm>
          <a:prstGeom prst="rect">
            <a:avLst/>
          </a:prstGeom>
        </p:spPr>
      </p:pic>
      <p:sp>
        <p:nvSpPr>
          <p:cNvPr id="6" name="Elemento grafico 16">
            <a:extLst>
              <a:ext uri="{FF2B5EF4-FFF2-40B4-BE49-F238E27FC236}">
                <a16:creationId xmlns:a16="http://schemas.microsoft.com/office/drawing/2014/main" id="{DED197FB-F94D-BC50-A29F-B8A8E0D4CF80}"/>
              </a:ext>
            </a:extLst>
          </p:cNvPr>
          <p:cNvSpPr/>
          <p:nvPr/>
        </p:nvSpPr>
        <p:spPr>
          <a:xfrm>
            <a:off x="780362" y="2018259"/>
            <a:ext cx="510243" cy="380770"/>
          </a:xfrm>
          <a:custGeom>
            <a:avLst/>
            <a:gdLst>
              <a:gd name="connsiteX0" fmla="*/ 437657 w 510243"/>
              <a:gd name="connsiteY0" fmla="*/ 83246 h 380770"/>
              <a:gd name="connsiteX1" fmla="*/ 447003 w 510243"/>
              <a:gd name="connsiteY1" fmla="*/ 57661 h 380770"/>
              <a:gd name="connsiteX2" fmla="*/ 472046 w 510243"/>
              <a:gd name="connsiteY2" fmla="*/ 63056 h 380770"/>
              <a:gd name="connsiteX3" fmla="*/ 476461 w 510243"/>
              <a:gd name="connsiteY3" fmla="*/ 89752 h 380770"/>
              <a:gd name="connsiteX4" fmla="*/ 449765 w 510243"/>
              <a:gd name="connsiteY4" fmla="*/ 91456 h 380770"/>
              <a:gd name="connsiteX5" fmla="*/ 442846 w 510243"/>
              <a:gd name="connsiteY5" fmla="*/ 97420 h 380770"/>
              <a:gd name="connsiteX6" fmla="*/ 471220 w 510243"/>
              <a:gd name="connsiteY6" fmla="*/ 115518 h 380770"/>
              <a:gd name="connsiteX7" fmla="*/ 507338 w 510243"/>
              <a:gd name="connsiteY7" fmla="*/ 185252 h 380770"/>
              <a:gd name="connsiteX8" fmla="*/ 502278 w 510243"/>
              <a:gd name="connsiteY8" fmla="*/ 301432 h 380770"/>
              <a:gd name="connsiteX9" fmla="*/ 495850 w 510243"/>
              <a:gd name="connsiteY9" fmla="*/ 356966 h 380770"/>
              <a:gd name="connsiteX10" fmla="*/ 446745 w 510243"/>
              <a:gd name="connsiteY10" fmla="*/ 380073 h 380770"/>
              <a:gd name="connsiteX11" fmla="*/ 419585 w 510243"/>
              <a:gd name="connsiteY11" fmla="*/ 341372 h 380770"/>
              <a:gd name="connsiteX12" fmla="*/ 89121 w 510243"/>
              <a:gd name="connsiteY12" fmla="*/ 341372 h 380770"/>
              <a:gd name="connsiteX13" fmla="*/ 83648 w 510243"/>
              <a:gd name="connsiteY13" fmla="*/ 370752 h 380770"/>
              <a:gd name="connsiteX14" fmla="*/ 26204 w 510243"/>
              <a:gd name="connsiteY14" fmla="*/ 374599 h 380770"/>
              <a:gd name="connsiteX15" fmla="*/ 9138 w 510243"/>
              <a:gd name="connsiteY15" fmla="*/ 337448 h 380770"/>
              <a:gd name="connsiteX16" fmla="*/ 9035 w 510243"/>
              <a:gd name="connsiteY16" fmla="*/ 324642 h 380770"/>
              <a:gd name="connsiteX17" fmla="*/ 47890 w 510243"/>
              <a:gd name="connsiteY17" fmla="*/ 107850 h 380770"/>
              <a:gd name="connsiteX18" fmla="*/ 65885 w 510243"/>
              <a:gd name="connsiteY18" fmla="*/ 97446 h 380770"/>
              <a:gd name="connsiteX19" fmla="*/ 64620 w 510243"/>
              <a:gd name="connsiteY19" fmla="*/ 91017 h 380770"/>
              <a:gd name="connsiteX20" fmla="*/ 27520 w 510243"/>
              <a:gd name="connsiteY20" fmla="*/ 71989 h 380770"/>
              <a:gd name="connsiteX21" fmla="*/ 61754 w 510243"/>
              <a:gd name="connsiteY21" fmla="*/ 57712 h 380770"/>
              <a:gd name="connsiteX22" fmla="*/ 72391 w 510243"/>
              <a:gd name="connsiteY22" fmla="*/ 83272 h 380770"/>
              <a:gd name="connsiteX23" fmla="*/ 92141 w 510243"/>
              <a:gd name="connsiteY23" fmla="*/ 53969 h 380770"/>
              <a:gd name="connsiteX24" fmla="*/ 121393 w 510243"/>
              <a:gd name="connsiteY24" fmla="*/ 16094 h 380770"/>
              <a:gd name="connsiteX25" fmla="*/ 144628 w 510243"/>
              <a:gd name="connsiteY25" fmla="*/ 8349 h 380770"/>
              <a:gd name="connsiteX26" fmla="*/ 366788 w 510243"/>
              <a:gd name="connsiteY26" fmla="*/ 8323 h 380770"/>
              <a:gd name="connsiteX27" fmla="*/ 376624 w 510243"/>
              <a:gd name="connsiteY27" fmla="*/ 8813 h 380770"/>
              <a:gd name="connsiteX28" fmla="*/ 397588 w 510243"/>
              <a:gd name="connsiteY28" fmla="*/ 26576 h 380770"/>
              <a:gd name="connsiteX29" fmla="*/ 431357 w 510243"/>
              <a:gd name="connsiteY29" fmla="*/ 78005 h 380770"/>
              <a:gd name="connsiteX30" fmla="*/ 437709 w 510243"/>
              <a:gd name="connsiteY30" fmla="*/ 83272 h 38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0243" h="380770">
                <a:moveTo>
                  <a:pt x="437657" y="83246"/>
                </a:moveTo>
                <a:cubicBezTo>
                  <a:pt x="441142" y="75578"/>
                  <a:pt x="437863" y="60475"/>
                  <a:pt x="447003" y="57661"/>
                </a:cubicBezTo>
                <a:cubicBezTo>
                  <a:pt x="450591" y="56550"/>
                  <a:pt x="468147" y="61146"/>
                  <a:pt x="472046" y="63056"/>
                </a:cubicBezTo>
                <a:cubicBezTo>
                  <a:pt x="481159" y="67523"/>
                  <a:pt x="486375" y="84769"/>
                  <a:pt x="476461" y="89752"/>
                </a:cubicBezTo>
                <a:cubicBezTo>
                  <a:pt x="470316" y="92824"/>
                  <a:pt x="457795" y="90165"/>
                  <a:pt x="449765" y="91456"/>
                </a:cubicBezTo>
                <a:cubicBezTo>
                  <a:pt x="447442" y="91843"/>
                  <a:pt x="440962" y="93521"/>
                  <a:pt x="442846" y="97420"/>
                </a:cubicBezTo>
                <a:cubicBezTo>
                  <a:pt x="444292" y="100441"/>
                  <a:pt x="465772" y="110200"/>
                  <a:pt x="471220" y="115518"/>
                </a:cubicBezTo>
                <a:cubicBezTo>
                  <a:pt x="484077" y="128091"/>
                  <a:pt x="504395" y="167360"/>
                  <a:pt x="507338" y="185252"/>
                </a:cubicBezTo>
                <a:cubicBezTo>
                  <a:pt x="514257" y="227309"/>
                  <a:pt x="507287" y="260717"/>
                  <a:pt x="502278" y="301432"/>
                </a:cubicBezTo>
                <a:cubicBezTo>
                  <a:pt x="500058" y="319608"/>
                  <a:pt x="502381" y="339436"/>
                  <a:pt x="495850" y="356966"/>
                </a:cubicBezTo>
                <a:cubicBezTo>
                  <a:pt x="487975" y="378111"/>
                  <a:pt x="467734" y="382784"/>
                  <a:pt x="446745" y="380073"/>
                </a:cubicBezTo>
                <a:cubicBezTo>
                  <a:pt x="426659" y="377465"/>
                  <a:pt x="418500" y="360064"/>
                  <a:pt x="419585" y="341372"/>
                </a:cubicBezTo>
                <a:lnTo>
                  <a:pt x="89121" y="341372"/>
                </a:lnTo>
                <a:cubicBezTo>
                  <a:pt x="87469" y="349582"/>
                  <a:pt x="87856" y="364427"/>
                  <a:pt x="83648" y="370752"/>
                </a:cubicBezTo>
                <a:cubicBezTo>
                  <a:pt x="74715" y="384178"/>
                  <a:pt x="39190" y="382345"/>
                  <a:pt x="26204" y="374599"/>
                </a:cubicBezTo>
                <a:cubicBezTo>
                  <a:pt x="14534" y="367654"/>
                  <a:pt x="11178" y="350124"/>
                  <a:pt x="9138" y="337448"/>
                </a:cubicBezTo>
                <a:cubicBezTo>
                  <a:pt x="8467" y="333343"/>
                  <a:pt x="9603" y="328850"/>
                  <a:pt x="9035" y="324642"/>
                </a:cubicBezTo>
                <a:cubicBezTo>
                  <a:pt x="128" y="257877"/>
                  <a:pt x="-17480" y="154167"/>
                  <a:pt x="47890" y="107850"/>
                </a:cubicBezTo>
                <a:cubicBezTo>
                  <a:pt x="51840" y="105036"/>
                  <a:pt x="64852" y="100854"/>
                  <a:pt x="65885" y="97446"/>
                </a:cubicBezTo>
                <a:cubicBezTo>
                  <a:pt x="66350" y="95897"/>
                  <a:pt x="66815" y="91275"/>
                  <a:pt x="64620" y="91017"/>
                </a:cubicBezTo>
                <a:cubicBezTo>
                  <a:pt x="50266" y="89287"/>
                  <a:pt x="19775" y="98220"/>
                  <a:pt x="27520" y="71989"/>
                </a:cubicBezTo>
                <a:cubicBezTo>
                  <a:pt x="29870" y="64012"/>
                  <a:pt x="54938" y="55621"/>
                  <a:pt x="61754" y="57712"/>
                </a:cubicBezTo>
                <a:cubicBezTo>
                  <a:pt x="71203" y="60604"/>
                  <a:pt x="68389" y="85131"/>
                  <a:pt x="72391" y="83272"/>
                </a:cubicBezTo>
                <a:cubicBezTo>
                  <a:pt x="79517" y="79967"/>
                  <a:pt x="87339" y="61198"/>
                  <a:pt x="92141" y="53969"/>
                </a:cubicBezTo>
                <a:cubicBezTo>
                  <a:pt x="99913" y="42351"/>
                  <a:pt x="110859" y="24614"/>
                  <a:pt x="121393" y="16094"/>
                </a:cubicBezTo>
                <a:cubicBezTo>
                  <a:pt x="131926" y="7574"/>
                  <a:pt x="133088" y="10078"/>
                  <a:pt x="144628" y="8349"/>
                </a:cubicBezTo>
                <a:cubicBezTo>
                  <a:pt x="213923" y="-2030"/>
                  <a:pt x="297545" y="-3502"/>
                  <a:pt x="366788" y="8323"/>
                </a:cubicBezTo>
                <a:cubicBezTo>
                  <a:pt x="369860" y="8839"/>
                  <a:pt x="373242" y="8065"/>
                  <a:pt x="376624" y="8813"/>
                </a:cubicBezTo>
                <a:cubicBezTo>
                  <a:pt x="382924" y="10207"/>
                  <a:pt x="393173" y="21335"/>
                  <a:pt x="397588" y="26576"/>
                </a:cubicBezTo>
                <a:cubicBezTo>
                  <a:pt x="410703" y="42118"/>
                  <a:pt x="419404" y="62747"/>
                  <a:pt x="431357" y="78005"/>
                </a:cubicBezTo>
                <a:cubicBezTo>
                  <a:pt x="432932" y="80019"/>
                  <a:pt x="435075" y="82910"/>
                  <a:pt x="437709" y="83272"/>
                </a:cubicBezTo>
                <a:close/>
              </a:path>
            </a:pathLst>
          </a:custGeom>
          <a:solidFill>
            <a:schemeClr val="bg1"/>
          </a:solidFill>
          <a:ln w="1873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0F03EE4-B7EE-3687-A9E7-2986DFD43A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06063" y="1940786"/>
            <a:ext cx="535498" cy="53549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E938996-4F3A-66C9-BA89-7D9C43793A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39812" y="3752411"/>
            <a:ext cx="468000" cy="46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44CB03C-887B-B69A-FFFB-58CD29C72160}"/>
              </a:ext>
            </a:extLst>
          </p:cNvPr>
          <p:cNvSpPr txBox="1"/>
          <p:nvPr/>
        </p:nvSpPr>
        <p:spPr>
          <a:xfrm>
            <a:off x="6749489" y="4455470"/>
            <a:ext cx="3128212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>
                <a:solidFill>
                  <a:schemeClr val="accent6"/>
                </a:solidFill>
              </a:rPr>
              <a:t>Da </a:t>
            </a:r>
            <a:r>
              <a:rPr lang="en-US" sz="1800" noProof="0" err="1">
                <a:solidFill>
                  <a:schemeClr val="accent6"/>
                </a:solidFill>
              </a:rPr>
              <a:t>aggiungere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agli</a:t>
            </a:r>
            <a:r>
              <a:rPr lang="en-US" sz="1800" noProof="0">
                <a:solidFill>
                  <a:schemeClr val="accent6"/>
                </a:solidFill>
              </a:rPr>
              <a:t> opt:</a:t>
            </a:r>
          </a:p>
          <a:p>
            <a:pPr algn="ctr"/>
            <a:r>
              <a:rPr lang="en-US" sz="1800" noProof="0">
                <a:solidFill>
                  <a:schemeClr val="accent6"/>
                </a:solidFill>
              </a:rPr>
              <a:t>Paddle shifters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81180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4A866-BD12-4CB0-90C5-B4F20A063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4E014F5-8EC0-539A-90F3-C3B36D9CD451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 | Range evolution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D9BBFF88-A0AD-04A0-2F9B-AFFB950F8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NEW RANGE: Trims, one by one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8029DD1D-1E4D-D8BC-6CAF-DA58E5329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BC0869-CA4F-C51A-AB72-9ECAF3C2BB4F}"/>
              </a:ext>
            </a:extLst>
          </p:cNvPr>
          <p:cNvSpPr txBox="1"/>
          <p:nvPr/>
        </p:nvSpPr>
        <p:spPr>
          <a:xfrm>
            <a:off x="7889735" y="6494155"/>
            <a:ext cx="3796094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each trim to see some details.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FCBAA983-910A-DF44-B0A9-573A4CDDA424}"/>
              </a:ext>
            </a:extLst>
          </p:cNvPr>
          <p:cNvSpPr/>
          <p:nvPr/>
        </p:nvSpPr>
        <p:spPr>
          <a:xfrm>
            <a:off x="5172072" y="313571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>
                    <a:lumMod val="65000"/>
                  </a:schemeClr>
                </a:solidFill>
                <a:latin typeface="+mj-lt"/>
              </a:rPr>
              <a:t>Veloce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7B8F918E-FE0E-CF50-5F12-B370B92A3C84}"/>
              </a:ext>
            </a:extLst>
          </p:cNvPr>
          <p:cNvSpPr/>
          <p:nvPr/>
        </p:nvSpPr>
        <p:spPr>
          <a:xfrm>
            <a:off x="5172072" y="465694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Sprint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67E06AC5-293D-F793-5B7C-652699407237}"/>
              </a:ext>
            </a:extLst>
          </p:cNvPr>
          <p:cNvSpPr/>
          <p:nvPr/>
        </p:nvSpPr>
        <p:spPr>
          <a:xfrm>
            <a:off x="5172072" y="3896329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Ti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B0AAFC98-3F82-772E-A431-F59FB35305EF}"/>
              </a:ext>
            </a:extLst>
          </p:cNvPr>
          <p:cNvSpPr/>
          <p:nvPr/>
        </p:nvSpPr>
        <p:spPr>
          <a:xfrm>
            <a:off x="5172072" y="5443118"/>
            <a:ext cx="1847850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Tonale</a:t>
            </a:r>
          </a:p>
        </p:txBody>
      </p:sp>
      <p:sp>
        <p:nvSpPr>
          <p:cNvPr id="3" name="Segnaposto contenuto 14">
            <a:extLst>
              <a:ext uri="{FF2B5EF4-FFF2-40B4-BE49-F238E27FC236}">
                <a16:creationId xmlns:a16="http://schemas.microsoft.com/office/drawing/2014/main" id="{C304ADD4-E02D-0348-48BB-8B3201F8B15E}"/>
              </a:ext>
            </a:extLst>
          </p:cNvPr>
          <p:cNvSpPr txBox="1">
            <a:spLocks/>
          </p:cNvSpPr>
          <p:nvPr/>
        </p:nvSpPr>
        <p:spPr>
          <a:xfrm>
            <a:off x="1227531" y="2204703"/>
            <a:ext cx="9736933" cy="633498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To answer the need of a wider market coverage, New Tonale’s </a:t>
            </a:r>
            <a:r>
              <a:rPr lang="en-US" sz="1600" b="1"/>
              <a:t>range adds 2 trims</a:t>
            </a:r>
            <a:r>
              <a:rPr lang="en-US" sz="1600"/>
              <a:t>. 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Also in this case, the approach is to have the tailored offer for each customer.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1874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FFBF0-722B-E6CC-DD9C-D1F31BC37A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5091EF-982A-7E6D-C14C-35990296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00074"/>
            <a:ext cx="10235141" cy="349702"/>
          </a:xfrm>
        </p:spPr>
        <p:txBody>
          <a:bodyPr/>
          <a:lstStyle/>
          <a:p>
            <a:r>
              <a:rPr lang="en-US" noProof="0"/>
              <a:t>Ti TRIM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F6B59-9417-4604-1961-18C7A4CC644D}"/>
              </a:ext>
            </a:extLst>
          </p:cNvPr>
          <p:cNvSpPr txBox="1">
            <a:spLocks/>
          </p:cNvSpPr>
          <p:nvPr/>
        </p:nvSpPr>
        <p:spPr>
          <a:xfrm>
            <a:off x="729324" y="1278384"/>
            <a:ext cx="10662576" cy="8456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noProof="0">
                <a:solidFill>
                  <a:schemeClr val="accent1"/>
                </a:solidFill>
              </a:rPr>
              <a:t>Key concept: the premium version with an iconic name is back!</a:t>
            </a:r>
            <a:endParaRPr lang="en-US" sz="1600" noProof="0">
              <a:solidFill>
                <a:schemeClr val="accent1"/>
              </a:solidFill>
            </a:endParaRPr>
          </a:p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/>
              <a:t>Ti version </a:t>
            </a:r>
            <a:r>
              <a:rPr lang="en-US" sz="1600" b="1" noProof="0"/>
              <a:t>upgrades the </a:t>
            </a:r>
            <a:r>
              <a:rPr lang="en-US" sz="1600" b="1" noProof="0" err="1"/>
              <a:t>premiumness</a:t>
            </a:r>
            <a:r>
              <a:rPr lang="en-US" sz="1600" b="1" noProof="0"/>
              <a:t> </a:t>
            </a:r>
            <a:r>
              <a:rPr lang="en-US" noProof="0"/>
              <a:t>of the </a:t>
            </a:r>
            <a:r>
              <a:rPr lang="en-US"/>
              <a:t>interior with full leather electrically adjustable, heated and ventilated seats. </a:t>
            </a:r>
            <a:endParaRPr lang="en-US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7B9541-6C1F-0FD2-B998-463BC0FEE0E6}"/>
              </a:ext>
            </a:extLst>
          </p:cNvPr>
          <p:cNvSpPr txBox="1"/>
          <p:nvPr/>
        </p:nvSpPr>
        <p:spPr>
          <a:xfrm>
            <a:off x="2537319" y="5290744"/>
            <a:ext cx="4805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noProof="0">
                <a:solidFill>
                  <a:schemeClr val="accent6"/>
                </a:solidFill>
                <a:latin typeface="+mn-lt"/>
              </a:rPr>
              <a:t>Red or Black leather seats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2631648-A377-C8C9-50CE-DBC6DB2B9EC7}"/>
              </a:ext>
            </a:extLst>
          </p:cNvPr>
          <p:cNvSpPr/>
          <p:nvPr/>
        </p:nvSpPr>
        <p:spPr>
          <a:xfrm>
            <a:off x="9211656" y="5695187"/>
            <a:ext cx="1968501" cy="3029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400" noProof="0">
                <a:solidFill>
                  <a:schemeClr val="bg1"/>
                </a:solidFill>
                <a:latin typeface="+mj-lt"/>
              </a:rPr>
              <a:t>Sprint, PLUS…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4A30DF57-E88B-8E1B-B9CC-DE49D951E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F723137-EA18-C0BB-36B0-0EE80DF4EA5F}"/>
              </a:ext>
            </a:extLst>
          </p:cNvPr>
          <p:cNvSpPr txBox="1"/>
          <p:nvPr/>
        </p:nvSpPr>
        <p:spPr>
          <a:xfrm>
            <a:off x="6229350" y="6494155"/>
            <a:ext cx="5456479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the button to see what has been added to Sprint trim to create Ti. </a:t>
            </a:r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1EDA9057-B2E9-0191-E488-36A02992C4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11657" y="2308226"/>
            <a:ext cx="1968500" cy="2324253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14EE14A7-98AC-52F6-3B5C-1C224BE6D6A0}"/>
              </a:ext>
            </a:extLst>
          </p:cNvPr>
          <p:cNvSpPr txBox="1"/>
          <p:nvPr/>
        </p:nvSpPr>
        <p:spPr>
          <a:xfrm>
            <a:off x="9395926" y="4752680"/>
            <a:ext cx="1579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noProof="0"/>
              <a:t>18” Wheels</a:t>
            </a:r>
          </a:p>
        </p:txBody>
      </p:sp>
      <p:pic>
        <p:nvPicPr>
          <p:cNvPr id="6" name="Picture 6" descr="A front seat of a car&#10;&#10;AI-generated content may be incorrect.">
            <a:extLst>
              <a:ext uri="{FF2B5EF4-FFF2-40B4-BE49-F238E27FC236}">
                <a16:creationId xmlns:a16="http://schemas.microsoft.com/office/drawing/2014/main" id="{3D4C5903-EC69-01F0-425E-E7C8D64F35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1194" t="3623" b="4107"/>
          <a:stretch>
            <a:fillRect/>
          </a:stretch>
        </p:blipFill>
        <p:spPr>
          <a:xfrm>
            <a:off x="1782424" y="2289473"/>
            <a:ext cx="6315054" cy="29637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693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F5DFB-055A-32FA-594E-073D30410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40EF7E-7401-FC74-A822-6A3B52CE2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00074"/>
            <a:ext cx="10235141" cy="682101"/>
          </a:xfrm>
        </p:spPr>
        <p:txBody>
          <a:bodyPr/>
          <a:lstStyle/>
          <a:p>
            <a:r>
              <a:rPr lang="en-US" noProof="0"/>
              <a:t>Ti contents</a:t>
            </a:r>
            <a:br>
              <a:rPr lang="en-US" noProof="0"/>
            </a:br>
            <a:br>
              <a:rPr lang="en-US" sz="1200" noProof="0"/>
            </a:br>
            <a:r>
              <a:rPr lang="en-US" sz="1200" noProof="0">
                <a:solidFill>
                  <a:schemeClr val="accent5"/>
                </a:solidFill>
                <a:latin typeface="+mn-lt"/>
                <a:cs typeface="+mn-cs"/>
              </a:rPr>
              <a:t>(SPRINT trim plus..)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C23B6B3-484A-B7A6-4974-465E7939CA4D}"/>
              </a:ext>
            </a:extLst>
          </p:cNvPr>
          <p:cNvSpPr txBox="1">
            <a:spLocks/>
          </p:cNvSpPr>
          <p:nvPr/>
        </p:nvSpPr>
        <p:spPr>
          <a:xfrm>
            <a:off x="1400870" y="1839380"/>
            <a:ext cx="3590925" cy="11233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Exterior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Glossy black side windows surround (DLO)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Ti badge on fender</a:t>
            </a:r>
          </a:p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tabLst>
                <a:tab pos="2514600" algn="l"/>
              </a:tabLst>
            </a:pPr>
            <a:endParaRPr lang="en-US" sz="1200" noProof="0">
              <a:solidFill>
                <a:schemeClr val="accent5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41AF32E-CA85-0941-F324-EE760619D958}"/>
              </a:ext>
            </a:extLst>
          </p:cNvPr>
          <p:cNvSpPr txBox="1">
            <a:spLocks/>
          </p:cNvSpPr>
          <p:nvPr/>
        </p:nvSpPr>
        <p:spPr>
          <a:xfrm>
            <a:off x="1400870" y="3578893"/>
            <a:ext cx="3590925" cy="19082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interior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Paddle shifters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Red or black leather seats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8-way electrically adjustable front seats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4-way electric lumbar adjust on front seats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Heated and ventilated front seats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Heated steering wheel and nozzles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6551221-D42D-DE6C-8633-18F40467C853}"/>
              </a:ext>
            </a:extLst>
          </p:cNvPr>
          <p:cNvSpPr txBox="1">
            <a:spLocks/>
          </p:cNvSpPr>
          <p:nvPr/>
        </p:nvSpPr>
        <p:spPr>
          <a:xfrm>
            <a:off x="6096000" y="1839380"/>
            <a:ext cx="4133850" cy="13849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Available options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Techno Pack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Sunroof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19”, 20” wheels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Harman Kardon Hi-Fi &amp; memories on driver seat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E976DB8-B766-F21F-AD6A-FD18944C2C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7734" y="3615731"/>
            <a:ext cx="535498" cy="535498"/>
          </a:xfrm>
          <a:prstGeom prst="rect">
            <a:avLst/>
          </a:prstGeom>
        </p:spPr>
      </p:pic>
      <p:sp>
        <p:nvSpPr>
          <p:cNvPr id="13" name="Elemento grafico 16">
            <a:extLst>
              <a:ext uri="{FF2B5EF4-FFF2-40B4-BE49-F238E27FC236}">
                <a16:creationId xmlns:a16="http://schemas.microsoft.com/office/drawing/2014/main" id="{16EB8AF7-47E4-5FC1-5849-C2840034167F}"/>
              </a:ext>
            </a:extLst>
          </p:cNvPr>
          <p:cNvSpPr/>
          <p:nvPr/>
        </p:nvSpPr>
        <p:spPr>
          <a:xfrm>
            <a:off x="780362" y="1949077"/>
            <a:ext cx="510243" cy="380770"/>
          </a:xfrm>
          <a:custGeom>
            <a:avLst/>
            <a:gdLst>
              <a:gd name="connsiteX0" fmla="*/ 437657 w 510243"/>
              <a:gd name="connsiteY0" fmla="*/ 83246 h 380770"/>
              <a:gd name="connsiteX1" fmla="*/ 447003 w 510243"/>
              <a:gd name="connsiteY1" fmla="*/ 57661 h 380770"/>
              <a:gd name="connsiteX2" fmla="*/ 472046 w 510243"/>
              <a:gd name="connsiteY2" fmla="*/ 63056 h 380770"/>
              <a:gd name="connsiteX3" fmla="*/ 476461 w 510243"/>
              <a:gd name="connsiteY3" fmla="*/ 89752 h 380770"/>
              <a:gd name="connsiteX4" fmla="*/ 449765 w 510243"/>
              <a:gd name="connsiteY4" fmla="*/ 91456 h 380770"/>
              <a:gd name="connsiteX5" fmla="*/ 442846 w 510243"/>
              <a:gd name="connsiteY5" fmla="*/ 97420 h 380770"/>
              <a:gd name="connsiteX6" fmla="*/ 471220 w 510243"/>
              <a:gd name="connsiteY6" fmla="*/ 115518 h 380770"/>
              <a:gd name="connsiteX7" fmla="*/ 507338 w 510243"/>
              <a:gd name="connsiteY7" fmla="*/ 185252 h 380770"/>
              <a:gd name="connsiteX8" fmla="*/ 502278 w 510243"/>
              <a:gd name="connsiteY8" fmla="*/ 301432 h 380770"/>
              <a:gd name="connsiteX9" fmla="*/ 495850 w 510243"/>
              <a:gd name="connsiteY9" fmla="*/ 356966 h 380770"/>
              <a:gd name="connsiteX10" fmla="*/ 446745 w 510243"/>
              <a:gd name="connsiteY10" fmla="*/ 380073 h 380770"/>
              <a:gd name="connsiteX11" fmla="*/ 419585 w 510243"/>
              <a:gd name="connsiteY11" fmla="*/ 341372 h 380770"/>
              <a:gd name="connsiteX12" fmla="*/ 89121 w 510243"/>
              <a:gd name="connsiteY12" fmla="*/ 341372 h 380770"/>
              <a:gd name="connsiteX13" fmla="*/ 83648 w 510243"/>
              <a:gd name="connsiteY13" fmla="*/ 370752 h 380770"/>
              <a:gd name="connsiteX14" fmla="*/ 26204 w 510243"/>
              <a:gd name="connsiteY14" fmla="*/ 374599 h 380770"/>
              <a:gd name="connsiteX15" fmla="*/ 9138 w 510243"/>
              <a:gd name="connsiteY15" fmla="*/ 337448 h 380770"/>
              <a:gd name="connsiteX16" fmla="*/ 9035 w 510243"/>
              <a:gd name="connsiteY16" fmla="*/ 324642 h 380770"/>
              <a:gd name="connsiteX17" fmla="*/ 47890 w 510243"/>
              <a:gd name="connsiteY17" fmla="*/ 107850 h 380770"/>
              <a:gd name="connsiteX18" fmla="*/ 65885 w 510243"/>
              <a:gd name="connsiteY18" fmla="*/ 97446 h 380770"/>
              <a:gd name="connsiteX19" fmla="*/ 64620 w 510243"/>
              <a:gd name="connsiteY19" fmla="*/ 91017 h 380770"/>
              <a:gd name="connsiteX20" fmla="*/ 27520 w 510243"/>
              <a:gd name="connsiteY20" fmla="*/ 71989 h 380770"/>
              <a:gd name="connsiteX21" fmla="*/ 61754 w 510243"/>
              <a:gd name="connsiteY21" fmla="*/ 57712 h 380770"/>
              <a:gd name="connsiteX22" fmla="*/ 72391 w 510243"/>
              <a:gd name="connsiteY22" fmla="*/ 83272 h 380770"/>
              <a:gd name="connsiteX23" fmla="*/ 92141 w 510243"/>
              <a:gd name="connsiteY23" fmla="*/ 53969 h 380770"/>
              <a:gd name="connsiteX24" fmla="*/ 121393 w 510243"/>
              <a:gd name="connsiteY24" fmla="*/ 16094 h 380770"/>
              <a:gd name="connsiteX25" fmla="*/ 144628 w 510243"/>
              <a:gd name="connsiteY25" fmla="*/ 8349 h 380770"/>
              <a:gd name="connsiteX26" fmla="*/ 366788 w 510243"/>
              <a:gd name="connsiteY26" fmla="*/ 8323 h 380770"/>
              <a:gd name="connsiteX27" fmla="*/ 376624 w 510243"/>
              <a:gd name="connsiteY27" fmla="*/ 8813 h 380770"/>
              <a:gd name="connsiteX28" fmla="*/ 397588 w 510243"/>
              <a:gd name="connsiteY28" fmla="*/ 26576 h 380770"/>
              <a:gd name="connsiteX29" fmla="*/ 431357 w 510243"/>
              <a:gd name="connsiteY29" fmla="*/ 78005 h 380770"/>
              <a:gd name="connsiteX30" fmla="*/ 437709 w 510243"/>
              <a:gd name="connsiteY30" fmla="*/ 83272 h 38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0243" h="380770">
                <a:moveTo>
                  <a:pt x="437657" y="83246"/>
                </a:moveTo>
                <a:cubicBezTo>
                  <a:pt x="441142" y="75578"/>
                  <a:pt x="437863" y="60475"/>
                  <a:pt x="447003" y="57661"/>
                </a:cubicBezTo>
                <a:cubicBezTo>
                  <a:pt x="450591" y="56550"/>
                  <a:pt x="468147" y="61146"/>
                  <a:pt x="472046" y="63056"/>
                </a:cubicBezTo>
                <a:cubicBezTo>
                  <a:pt x="481159" y="67523"/>
                  <a:pt x="486375" y="84769"/>
                  <a:pt x="476461" y="89752"/>
                </a:cubicBezTo>
                <a:cubicBezTo>
                  <a:pt x="470316" y="92824"/>
                  <a:pt x="457795" y="90165"/>
                  <a:pt x="449765" y="91456"/>
                </a:cubicBezTo>
                <a:cubicBezTo>
                  <a:pt x="447442" y="91843"/>
                  <a:pt x="440962" y="93521"/>
                  <a:pt x="442846" y="97420"/>
                </a:cubicBezTo>
                <a:cubicBezTo>
                  <a:pt x="444292" y="100441"/>
                  <a:pt x="465772" y="110200"/>
                  <a:pt x="471220" y="115518"/>
                </a:cubicBezTo>
                <a:cubicBezTo>
                  <a:pt x="484077" y="128091"/>
                  <a:pt x="504395" y="167360"/>
                  <a:pt x="507338" y="185252"/>
                </a:cubicBezTo>
                <a:cubicBezTo>
                  <a:pt x="514257" y="227309"/>
                  <a:pt x="507287" y="260717"/>
                  <a:pt x="502278" y="301432"/>
                </a:cubicBezTo>
                <a:cubicBezTo>
                  <a:pt x="500058" y="319608"/>
                  <a:pt x="502381" y="339436"/>
                  <a:pt x="495850" y="356966"/>
                </a:cubicBezTo>
                <a:cubicBezTo>
                  <a:pt x="487975" y="378111"/>
                  <a:pt x="467734" y="382784"/>
                  <a:pt x="446745" y="380073"/>
                </a:cubicBezTo>
                <a:cubicBezTo>
                  <a:pt x="426659" y="377465"/>
                  <a:pt x="418500" y="360064"/>
                  <a:pt x="419585" y="341372"/>
                </a:cubicBezTo>
                <a:lnTo>
                  <a:pt x="89121" y="341372"/>
                </a:lnTo>
                <a:cubicBezTo>
                  <a:pt x="87469" y="349582"/>
                  <a:pt x="87856" y="364427"/>
                  <a:pt x="83648" y="370752"/>
                </a:cubicBezTo>
                <a:cubicBezTo>
                  <a:pt x="74715" y="384178"/>
                  <a:pt x="39190" y="382345"/>
                  <a:pt x="26204" y="374599"/>
                </a:cubicBezTo>
                <a:cubicBezTo>
                  <a:pt x="14534" y="367654"/>
                  <a:pt x="11178" y="350124"/>
                  <a:pt x="9138" y="337448"/>
                </a:cubicBezTo>
                <a:cubicBezTo>
                  <a:pt x="8467" y="333343"/>
                  <a:pt x="9603" y="328850"/>
                  <a:pt x="9035" y="324642"/>
                </a:cubicBezTo>
                <a:cubicBezTo>
                  <a:pt x="128" y="257877"/>
                  <a:pt x="-17480" y="154167"/>
                  <a:pt x="47890" y="107850"/>
                </a:cubicBezTo>
                <a:cubicBezTo>
                  <a:pt x="51840" y="105036"/>
                  <a:pt x="64852" y="100854"/>
                  <a:pt x="65885" y="97446"/>
                </a:cubicBezTo>
                <a:cubicBezTo>
                  <a:pt x="66350" y="95897"/>
                  <a:pt x="66815" y="91275"/>
                  <a:pt x="64620" y="91017"/>
                </a:cubicBezTo>
                <a:cubicBezTo>
                  <a:pt x="50266" y="89287"/>
                  <a:pt x="19775" y="98220"/>
                  <a:pt x="27520" y="71989"/>
                </a:cubicBezTo>
                <a:cubicBezTo>
                  <a:pt x="29870" y="64012"/>
                  <a:pt x="54938" y="55621"/>
                  <a:pt x="61754" y="57712"/>
                </a:cubicBezTo>
                <a:cubicBezTo>
                  <a:pt x="71203" y="60604"/>
                  <a:pt x="68389" y="85131"/>
                  <a:pt x="72391" y="83272"/>
                </a:cubicBezTo>
                <a:cubicBezTo>
                  <a:pt x="79517" y="79967"/>
                  <a:pt x="87339" y="61198"/>
                  <a:pt x="92141" y="53969"/>
                </a:cubicBezTo>
                <a:cubicBezTo>
                  <a:pt x="99913" y="42351"/>
                  <a:pt x="110859" y="24614"/>
                  <a:pt x="121393" y="16094"/>
                </a:cubicBezTo>
                <a:cubicBezTo>
                  <a:pt x="131926" y="7574"/>
                  <a:pt x="133088" y="10078"/>
                  <a:pt x="144628" y="8349"/>
                </a:cubicBezTo>
                <a:cubicBezTo>
                  <a:pt x="213923" y="-2030"/>
                  <a:pt x="297545" y="-3502"/>
                  <a:pt x="366788" y="8323"/>
                </a:cubicBezTo>
                <a:cubicBezTo>
                  <a:pt x="369860" y="8839"/>
                  <a:pt x="373242" y="8065"/>
                  <a:pt x="376624" y="8813"/>
                </a:cubicBezTo>
                <a:cubicBezTo>
                  <a:pt x="382924" y="10207"/>
                  <a:pt x="393173" y="21335"/>
                  <a:pt x="397588" y="26576"/>
                </a:cubicBezTo>
                <a:cubicBezTo>
                  <a:pt x="410703" y="42118"/>
                  <a:pt x="419404" y="62747"/>
                  <a:pt x="431357" y="78005"/>
                </a:cubicBezTo>
                <a:cubicBezTo>
                  <a:pt x="432932" y="80019"/>
                  <a:pt x="435075" y="82910"/>
                  <a:pt x="437709" y="83272"/>
                </a:cubicBezTo>
                <a:close/>
              </a:path>
            </a:pathLst>
          </a:custGeom>
          <a:solidFill>
            <a:schemeClr val="bg1"/>
          </a:solidFill>
          <a:ln w="1873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4CB8DEE-2E67-2964-905E-AB3ADDB0A26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49412" y="1920502"/>
            <a:ext cx="468000" cy="46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449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F5307-3339-D6FE-2495-D728EFBC0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4D76656-A1FE-730C-E172-0FA5A4BCE0E4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 | Range evolution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88F498BC-204B-1603-3CA8-706A63290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NEW RANGE: Trims, one by one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67FAA1B9-A00C-00F3-A375-5EED303C22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A3BE7AC-141E-1DDE-4767-E8B0AF497189}"/>
              </a:ext>
            </a:extLst>
          </p:cNvPr>
          <p:cNvSpPr txBox="1"/>
          <p:nvPr/>
        </p:nvSpPr>
        <p:spPr>
          <a:xfrm>
            <a:off x="7889735" y="6494155"/>
            <a:ext cx="3796094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each trim to see some details.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B019C793-94A4-F960-AB41-629BC130D6A8}"/>
              </a:ext>
            </a:extLst>
          </p:cNvPr>
          <p:cNvSpPr/>
          <p:nvPr/>
        </p:nvSpPr>
        <p:spPr>
          <a:xfrm>
            <a:off x="5172072" y="313571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3600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Veloce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78A7A1CE-6172-B302-C3A9-B857F4CBE535}"/>
              </a:ext>
            </a:extLst>
          </p:cNvPr>
          <p:cNvSpPr/>
          <p:nvPr/>
        </p:nvSpPr>
        <p:spPr>
          <a:xfrm>
            <a:off x="5172072" y="465694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Sprint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45C38CB8-EB74-F001-60D6-50F8A5D7C0C1}"/>
              </a:ext>
            </a:extLst>
          </p:cNvPr>
          <p:cNvSpPr/>
          <p:nvPr/>
        </p:nvSpPr>
        <p:spPr>
          <a:xfrm>
            <a:off x="5172072" y="3896329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Ti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67C8D4B7-BFED-DE40-DBC9-24C7F6F6A432}"/>
              </a:ext>
            </a:extLst>
          </p:cNvPr>
          <p:cNvSpPr/>
          <p:nvPr/>
        </p:nvSpPr>
        <p:spPr>
          <a:xfrm>
            <a:off x="5172072" y="5443118"/>
            <a:ext cx="1847850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Tonale</a:t>
            </a:r>
          </a:p>
        </p:txBody>
      </p:sp>
      <p:sp>
        <p:nvSpPr>
          <p:cNvPr id="3" name="Segnaposto contenuto 14">
            <a:extLst>
              <a:ext uri="{FF2B5EF4-FFF2-40B4-BE49-F238E27FC236}">
                <a16:creationId xmlns:a16="http://schemas.microsoft.com/office/drawing/2014/main" id="{2041AD72-1ED2-3499-94F9-531191AFB716}"/>
              </a:ext>
            </a:extLst>
          </p:cNvPr>
          <p:cNvSpPr txBox="1">
            <a:spLocks/>
          </p:cNvSpPr>
          <p:nvPr/>
        </p:nvSpPr>
        <p:spPr>
          <a:xfrm>
            <a:off x="1227531" y="2204703"/>
            <a:ext cx="9736933" cy="633498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To answer the need of a wider market coverage, New Tonale’s </a:t>
            </a:r>
            <a:r>
              <a:rPr lang="en-US" sz="1600" b="1"/>
              <a:t>range adds 2 trims</a:t>
            </a:r>
            <a:r>
              <a:rPr lang="en-US" sz="1600"/>
              <a:t>. </a:t>
            </a:r>
          </a:p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/>
              <a:t>Also in this case, the approach is to have the tailored offer for each customer.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3756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C49A2-E47B-A894-3301-78A6CA992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8392"/>
            <a:ext cx="9736933" cy="369332"/>
          </a:xfrm>
        </p:spPr>
        <p:txBody>
          <a:bodyPr/>
          <a:lstStyle/>
          <a:p>
            <a:pPr algn="ctr"/>
            <a:r>
              <a:rPr lang="en-US" noProof="0" err="1"/>
              <a:t>INTROdUCTION</a:t>
            </a:r>
            <a:endParaRPr lang="en-US" noProof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2EFFE9-5800-AFE6-BA97-D764649C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hangingPunct="1"/>
            <a:fld id="{094274B4-52BF-4BE4-A31A-21EA16AB84C3}" type="slidenum">
              <a:rPr lang="en-US" noProof="0" smtClean="0"/>
              <a:pPr algn="l" eaLnBrk="1" hangingPunct="1"/>
              <a:t>4</a:t>
            </a:fld>
            <a:endParaRPr lang="en-US" noProof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79366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727AC-1EE7-7726-210C-107078117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6E92F6-6A42-71D8-2E44-44C604494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00074"/>
            <a:ext cx="10235141" cy="349702"/>
          </a:xfrm>
        </p:spPr>
        <p:txBody>
          <a:bodyPr/>
          <a:lstStyle/>
          <a:p>
            <a:r>
              <a:rPr lang="en-US" noProof="0"/>
              <a:t>Veloce TRIM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A5650-DA51-813B-60C1-95F08E89DBE2}"/>
              </a:ext>
            </a:extLst>
          </p:cNvPr>
          <p:cNvSpPr txBox="1">
            <a:spLocks/>
          </p:cNvSpPr>
          <p:nvPr/>
        </p:nvSpPr>
        <p:spPr>
          <a:xfrm>
            <a:off x="729324" y="1257367"/>
            <a:ext cx="10662576" cy="8456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600" b="1" noProof="0">
                <a:solidFill>
                  <a:schemeClr val="accent1"/>
                </a:solidFill>
              </a:rPr>
              <a:t>Key concept: the upper positioning for those who want ALL: style &amp; technical features.</a:t>
            </a:r>
          </a:p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/>
              <a:t>This version features </a:t>
            </a:r>
            <a:r>
              <a:rPr lang="en-US" sz="1600" b="1" noProof="0"/>
              <a:t>19” wheels, Brembo brakes and electronic suspension.</a:t>
            </a:r>
            <a:endParaRPr lang="en-US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AC602-FA0E-1BDC-2F71-656C8E01024B}"/>
              </a:ext>
            </a:extLst>
          </p:cNvPr>
          <p:cNvSpPr txBox="1"/>
          <p:nvPr/>
        </p:nvSpPr>
        <p:spPr>
          <a:xfrm>
            <a:off x="3127869" y="5290744"/>
            <a:ext cx="4805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noProof="0">
                <a:latin typeface="+mn-lt"/>
              </a:rPr>
              <a:t>Red or Black leather seats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0C061C6E-48BE-CACA-0EC7-488F8648B3A2}"/>
              </a:ext>
            </a:extLst>
          </p:cNvPr>
          <p:cNvSpPr/>
          <p:nvPr/>
        </p:nvSpPr>
        <p:spPr>
          <a:xfrm>
            <a:off x="9211656" y="5695187"/>
            <a:ext cx="1968501" cy="3029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400" noProof="0">
                <a:solidFill>
                  <a:schemeClr val="bg1"/>
                </a:solidFill>
                <a:latin typeface="+mj-lt"/>
              </a:rPr>
              <a:t>Ti, PLUS…</a:t>
            </a:r>
          </a:p>
        </p:txBody>
      </p:sp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C54F00D9-01B4-AF22-705C-799E52B7F8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570054D-E934-DBC0-BC67-3BD4CBCAEBE6}"/>
              </a:ext>
            </a:extLst>
          </p:cNvPr>
          <p:cNvSpPr txBox="1"/>
          <p:nvPr/>
        </p:nvSpPr>
        <p:spPr>
          <a:xfrm>
            <a:off x="6229350" y="6494155"/>
            <a:ext cx="5456479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the button to see what has been added to Ti trim to create Sport. 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B50836E2-62D0-8408-C1A0-E0F87C2ECE23}"/>
              </a:ext>
            </a:extLst>
          </p:cNvPr>
          <p:cNvSpPr txBox="1"/>
          <p:nvPr/>
        </p:nvSpPr>
        <p:spPr>
          <a:xfrm>
            <a:off x="9395926" y="4752680"/>
            <a:ext cx="15799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noProof="0"/>
              <a:t>19” Wheels</a:t>
            </a:r>
          </a:p>
        </p:txBody>
      </p:sp>
      <p:pic>
        <p:nvPicPr>
          <p:cNvPr id="6" name="Picture 6" descr="A front seat of a car&#10;&#10;AI-generated content may be incorrect.">
            <a:extLst>
              <a:ext uri="{FF2B5EF4-FFF2-40B4-BE49-F238E27FC236}">
                <a16:creationId xmlns:a16="http://schemas.microsoft.com/office/drawing/2014/main" id="{E664D98B-C10A-B0A3-2AEF-3BF8A53FBE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1194" t="3623" b="4107"/>
          <a:stretch>
            <a:fillRect/>
          </a:stretch>
        </p:blipFill>
        <p:spPr>
          <a:xfrm>
            <a:off x="2470430" y="2289473"/>
            <a:ext cx="6315054" cy="2963765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FE852657-0AAD-9CEE-B79E-3A7D4868FE8A}"/>
              </a:ext>
            </a:extLst>
          </p:cNvPr>
          <p:cNvSpPr txBox="1"/>
          <p:nvPr/>
        </p:nvSpPr>
        <p:spPr>
          <a:xfrm>
            <a:off x="729324" y="3632631"/>
            <a:ext cx="1556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200" i="1">
                <a:latin typeface="+mn-lt"/>
              </a:defRPr>
            </a:lvl1pPr>
          </a:lstStyle>
          <a:p>
            <a:r>
              <a:rPr lang="en-US" noProof="0"/>
              <a:t>Red or black interior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1B5CBFF-8DCC-E5EC-1985-D37280FA7E11}"/>
              </a:ext>
            </a:extLst>
          </p:cNvPr>
          <p:cNvSpPr/>
          <p:nvPr/>
        </p:nvSpPr>
        <p:spPr>
          <a:xfrm>
            <a:off x="9201666" y="2289473"/>
            <a:ext cx="1968501" cy="23849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noProof="0">
                <a:solidFill>
                  <a:srgbClr val="FF0000"/>
                </a:solidFill>
                <a:highlight>
                  <a:srgbClr val="FFFF00"/>
                </a:highlight>
              </a:rPr>
              <a:t>IMAGE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17B701-E49C-1F76-E772-472DA99B8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326" y="4249684"/>
            <a:ext cx="1460023" cy="13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5FFE0B-4E4A-B1B9-BA1F-A8219AD701B7}"/>
              </a:ext>
            </a:extLst>
          </p:cNvPr>
          <p:cNvSpPr txBox="1"/>
          <p:nvPr/>
        </p:nvSpPr>
        <p:spPr>
          <a:xfrm>
            <a:off x="9177081" y="2634627"/>
            <a:ext cx="2037649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noProof="0">
                <a:solidFill>
                  <a:schemeClr val="accent6"/>
                </a:solidFill>
              </a:rPr>
              <a:t>PRENDERE IMMAGINE DEL CERCHIO OFFUSCATO DA </a:t>
            </a:r>
            <a:r>
              <a:rPr lang="it-IT" sz="1800" noProof="0" err="1">
                <a:solidFill>
                  <a:schemeClr val="accent6"/>
                </a:solidFill>
              </a:rPr>
              <a:t>Istruction</a:t>
            </a:r>
            <a:r>
              <a:rPr lang="it-IT" sz="1800" noProof="0">
                <a:solidFill>
                  <a:schemeClr val="accent6"/>
                </a:solidFill>
              </a:rPr>
              <a:t> </a:t>
            </a:r>
            <a:r>
              <a:rPr lang="it-IT" sz="1800" noProof="0" err="1">
                <a:solidFill>
                  <a:schemeClr val="accent6"/>
                </a:solidFill>
              </a:rPr>
              <a:t>letter</a:t>
            </a:r>
            <a:endParaRPr lang="it-IT" sz="1800" noProof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3918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184BD-FC37-DB61-64B6-D3AB91656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5ADB21-30AB-D2FD-A198-4B6070109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00074"/>
            <a:ext cx="10235141" cy="682101"/>
          </a:xfrm>
        </p:spPr>
        <p:txBody>
          <a:bodyPr/>
          <a:lstStyle/>
          <a:p>
            <a:r>
              <a:rPr lang="en-US" noProof="0"/>
              <a:t>VELOCE contents</a:t>
            </a:r>
            <a:br>
              <a:rPr lang="en-US" noProof="0"/>
            </a:br>
            <a:br>
              <a:rPr lang="en-US" sz="1200" noProof="0"/>
            </a:br>
            <a:r>
              <a:rPr lang="en-US" sz="1200" noProof="0">
                <a:solidFill>
                  <a:schemeClr val="accent5"/>
                </a:solidFill>
                <a:latin typeface="+mn-lt"/>
                <a:cs typeface="+mn-cs"/>
              </a:rPr>
              <a:t>(</a:t>
            </a:r>
            <a:r>
              <a:rPr lang="en-US" sz="1200" noProof="0" err="1">
                <a:solidFill>
                  <a:schemeClr val="accent5"/>
                </a:solidFill>
                <a:latin typeface="+mn-lt"/>
                <a:cs typeface="+mn-cs"/>
              </a:rPr>
              <a:t>ti</a:t>
            </a:r>
            <a:r>
              <a:rPr lang="en-US" sz="1200" noProof="0">
                <a:solidFill>
                  <a:schemeClr val="accent5"/>
                </a:solidFill>
                <a:latin typeface="+mn-lt"/>
                <a:cs typeface="+mn-cs"/>
              </a:rPr>
              <a:t> trim plus..)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2FCEA04-08DD-5139-8F58-3F3ABF3FA0B3}"/>
              </a:ext>
            </a:extLst>
          </p:cNvPr>
          <p:cNvSpPr txBox="1">
            <a:spLocks/>
          </p:cNvSpPr>
          <p:nvPr/>
        </p:nvSpPr>
        <p:spPr>
          <a:xfrm>
            <a:off x="1381820" y="1820330"/>
            <a:ext cx="3590925" cy="190821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Exterior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19” wheels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Veloce badge on fenders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Full LED Matrix front lights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Red Brembo brake calipers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Dual chrome exhaust pipes (PHEV)</a:t>
            </a:r>
          </a:p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None/>
              <a:tabLst>
                <a:tab pos="2514600" algn="l"/>
              </a:tabLst>
            </a:pPr>
            <a:endParaRPr lang="en-US" sz="1200" noProof="0">
              <a:solidFill>
                <a:schemeClr val="accent5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AA53011-0D63-5E3B-956F-A29010A984E9}"/>
              </a:ext>
            </a:extLst>
          </p:cNvPr>
          <p:cNvSpPr txBox="1">
            <a:spLocks/>
          </p:cNvSpPr>
          <p:nvPr/>
        </p:nvSpPr>
        <p:spPr>
          <a:xfrm>
            <a:off x="1381820" y="4057561"/>
            <a:ext cx="4467225" cy="60016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Comfort &amp; technology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DSV (Dual Stage Valve) electronic suspension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E25BF1-172B-973A-29F7-E65092F6F149}"/>
              </a:ext>
            </a:extLst>
          </p:cNvPr>
          <p:cNvSpPr txBox="1">
            <a:spLocks/>
          </p:cNvSpPr>
          <p:nvPr/>
        </p:nvSpPr>
        <p:spPr>
          <a:xfrm>
            <a:off x="6765679" y="1820330"/>
            <a:ext cx="3857625" cy="13849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Available options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Techno Pack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Sunroof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20” wheels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Harman Kardon Hi-Fi &amp; memories on driver seat</a:t>
            </a:r>
          </a:p>
        </p:txBody>
      </p:sp>
      <p:sp>
        <p:nvSpPr>
          <p:cNvPr id="6" name="Elemento grafico 16">
            <a:extLst>
              <a:ext uri="{FF2B5EF4-FFF2-40B4-BE49-F238E27FC236}">
                <a16:creationId xmlns:a16="http://schemas.microsoft.com/office/drawing/2014/main" id="{CAB030E6-1F60-1A35-A8CC-91605332FB90}"/>
              </a:ext>
            </a:extLst>
          </p:cNvPr>
          <p:cNvSpPr/>
          <p:nvPr/>
        </p:nvSpPr>
        <p:spPr>
          <a:xfrm>
            <a:off x="780362" y="1910977"/>
            <a:ext cx="510243" cy="380770"/>
          </a:xfrm>
          <a:custGeom>
            <a:avLst/>
            <a:gdLst>
              <a:gd name="connsiteX0" fmla="*/ 437657 w 510243"/>
              <a:gd name="connsiteY0" fmla="*/ 83246 h 380770"/>
              <a:gd name="connsiteX1" fmla="*/ 447003 w 510243"/>
              <a:gd name="connsiteY1" fmla="*/ 57661 h 380770"/>
              <a:gd name="connsiteX2" fmla="*/ 472046 w 510243"/>
              <a:gd name="connsiteY2" fmla="*/ 63056 h 380770"/>
              <a:gd name="connsiteX3" fmla="*/ 476461 w 510243"/>
              <a:gd name="connsiteY3" fmla="*/ 89752 h 380770"/>
              <a:gd name="connsiteX4" fmla="*/ 449765 w 510243"/>
              <a:gd name="connsiteY4" fmla="*/ 91456 h 380770"/>
              <a:gd name="connsiteX5" fmla="*/ 442846 w 510243"/>
              <a:gd name="connsiteY5" fmla="*/ 97420 h 380770"/>
              <a:gd name="connsiteX6" fmla="*/ 471220 w 510243"/>
              <a:gd name="connsiteY6" fmla="*/ 115518 h 380770"/>
              <a:gd name="connsiteX7" fmla="*/ 507338 w 510243"/>
              <a:gd name="connsiteY7" fmla="*/ 185252 h 380770"/>
              <a:gd name="connsiteX8" fmla="*/ 502278 w 510243"/>
              <a:gd name="connsiteY8" fmla="*/ 301432 h 380770"/>
              <a:gd name="connsiteX9" fmla="*/ 495850 w 510243"/>
              <a:gd name="connsiteY9" fmla="*/ 356966 h 380770"/>
              <a:gd name="connsiteX10" fmla="*/ 446745 w 510243"/>
              <a:gd name="connsiteY10" fmla="*/ 380073 h 380770"/>
              <a:gd name="connsiteX11" fmla="*/ 419585 w 510243"/>
              <a:gd name="connsiteY11" fmla="*/ 341372 h 380770"/>
              <a:gd name="connsiteX12" fmla="*/ 89121 w 510243"/>
              <a:gd name="connsiteY12" fmla="*/ 341372 h 380770"/>
              <a:gd name="connsiteX13" fmla="*/ 83648 w 510243"/>
              <a:gd name="connsiteY13" fmla="*/ 370752 h 380770"/>
              <a:gd name="connsiteX14" fmla="*/ 26204 w 510243"/>
              <a:gd name="connsiteY14" fmla="*/ 374599 h 380770"/>
              <a:gd name="connsiteX15" fmla="*/ 9138 w 510243"/>
              <a:gd name="connsiteY15" fmla="*/ 337448 h 380770"/>
              <a:gd name="connsiteX16" fmla="*/ 9035 w 510243"/>
              <a:gd name="connsiteY16" fmla="*/ 324642 h 380770"/>
              <a:gd name="connsiteX17" fmla="*/ 47890 w 510243"/>
              <a:gd name="connsiteY17" fmla="*/ 107850 h 380770"/>
              <a:gd name="connsiteX18" fmla="*/ 65885 w 510243"/>
              <a:gd name="connsiteY18" fmla="*/ 97446 h 380770"/>
              <a:gd name="connsiteX19" fmla="*/ 64620 w 510243"/>
              <a:gd name="connsiteY19" fmla="*/ 91017 h 380770"/>
              <a:gd name="connsiteX20" fmla="*/ 27520 w 510243"/>
              <a:gd name="connsiteY20" fmla="*/ 71989 h 380770"/>
              <a:gd name="connsiteX21" fmla="*/ 61754 w 510243"/>
              <a:gd name="connsiteY21" fmla="*/ 57712 h 380770"/>
              <a:gd name="connsiteX22" fmla="*/ 72391 w 510243"/>
              <a:gd name="connsiteY22" fmla="*/ 83272 h 380770"/>
              <a:gd name="connsiteX23" fmla="*/ 92141 w 510243"/>
              <a:gd name="connsiteY23" fmla="*/ 53969 h 380770"/>
              <a:gd name="connsiteX24" fmla="*/ 121393 w 510243"/>
              <a:gd name="connsiteY24" fmla="*/ 16094 h 380770"/>
              <a:gd name="connsiteX25" fmla="*/ 144628 w 510243"/>
              <a:gd name="connsiteY25" fmla="*/ 8349 h 380770"/>
              <a:gd name="connsiteX26" fmla="*/ 366788 w 510243"/>
              <a:gd name="connsiteY26" fmla="*/ 8323 h 380770"/>
              <a:gd name="connsiteX27" fmla="*/ 376624 w 510243"/>
              <a:gd name="connsiteY27" fmla="*/ 8813 h 380770"/>
              <a:gd name="connsiteX28" fmla="*/ 397588 w 510243"/>
              <a:gd name="connsiteY28" fmla="*/ 26576 h 380770"/>
              <a:gd name="connsiteX29" fmla="*/ 431357 w 510243"/>
              <a:gd name="connsiteY29" fmla="*/ 78005 h 380770"/>
              <a:gd name="connsiteX30" fmla="*/ 437709 w 510243"/>
              <a:gd name="connsiteY30" fmla="*/ 83272 h 38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0243" h="380770">
                <a:moveTo>
                  <a:pt x="437657" y="83246"/>
                </a:moveTo>
                <a:cubicBezTo>
                  <a:pt x="441142" y="75578"/>
                  <a:pt x="437863" y="60475"/>
                  <a:pt x="447003" y="57661"/>
                </a:cubicBezTo>
                <a:cubicBezTo>
                  <a:pt x="450591" y="56550"/>
                  <a:pt x="468147" y="61146"/>
                  <a:pt x="472046" y="63056"/>
                </a:cubicBezTo>
                <a:cubicBezTo>
                  <a:pt x="481159" y="67523"/>
                  <a:pt x="486375" y="84769"/>
                  <a:pt x="476461" y="89752"/>
                </a:cubicBezTo>
                <a:cubicBezTo>
                  <a:pt x="470316" y="92824"/>
                  <a:pt x="457795" y="90165"/>
                  <a:pt x="449765" y="91456"/>
                </a:cubicBezTo>
                <a:cubicBezTo>
                  <a:pt x="447442" y="91843"/>
                  <a:pt x="440962" y="93521"/>
                  <a:pt x="442846" y="97420"/>
                </a:cubicBezTo>
                <a:cubicBezTo>
                  <a:pt x="444292" y="100441"/>
                  <a:pt x="465772" y="110200"/>
                  <a:pt x="471220" y="115518"/>
                </a:cubicBezTo>
                <a:cubicBezTo>
                  <a:pt x="484077" y="128091"/>
                  <a:pt x="504395" y="167360"/>
                  <a:pt x="507338" y="185252"/>
                </a:cubicBezTo>
                <a:cubicBezTo>
                  <a:pt x="514257" y="227309"/>
                  <a:pt x="507287" y="260717"/>
                  <a:pt x="502278" y="301432"/>
                </a:cubicBezTo>
                <a:cubicBezTo>
                  <a:pt x="500058" y="319608"/>
                  <a:pt x="502381" y="339436"/>
                  <a:pt x="495850" y="356966"/>
                </a:cubicBezTo>
                <a:cubicBezTo>
                  <a:pt x="487975" y="378111"/>
                  <a:pt x="467734" y="382784"/>
                  <a:pt x="446745" y="380073"/>
                </a:cubicBezTo>
                <a:cubicBezTo>
                  <a:pt x="426659" y="377465"/>
                  <a:pt x="418500" y="360064"/>
                  <a:pt x="419585" y="341372"/>
                </a:cubicBezTo>
                <a:lnTo>
                  <a:pt x="89121" y="341372"/>
                </a:lnTo>
                <a:cubicBezTo>
                  <a:pt x="87469" y="349582"/>
                  <a:pt x="87856" y="364427"/>
                  <a:pt x="83648" y="370752"/>
                </a:cubicBezTo>
                <a:cubicBezTo>
                  <a:pt x="74715" y="384178"/>
                  <a:pt x="39190" y="382345"/>
                  <a:pt x="26204" y="374599"/>
                </a:cubicBezTo>
                <a:cubicBezTo>
                  <a:pt x="14534" y="367654"/>
                  <a:pt x="11178" y="350124"/>
                  <a:pt x="9138" y="337448"/>
                </a:cubicBezTo>
                <a:cubicBezTo>
                  <a:pt x="8467" y="333343"/>
                  <a:pt x="9603" y="328850"/>
                  <a:pt x="9035" y="324642"/>
                </a:cubicBezTo>
                <a:cubicBezTo>
                  <a:pt x="128" y="257877"/>
                  <a:pt x="-17480" y="154167"/>
                  <a:pt x="47890" y="107850"/>
                </a:cubicBezTo>
                <a:cubicBezTo>
                  <a:pt x="51840" y="105036"/>
                  <a:pt x="64852" y="100854"/>
                  <a:pt x="65885" y="97446"/>
                </a:cubicBezTo>
                <a:cubicBezTo>
                  <a:pt x="66350" y="95897"/>
                  <a:pt x="66815" y="91275"/>
                  <a:pt x="64620" y="91017"/>
                </a:cubicBezTo>
                <a:cubicBezTo>
                  <a:pt x="50266" y="89287"/>
                  <a:pt x="19775" y="98220"/>
                  <a:pt x="27520" y="71989"/>
                </a:cubicBezTo>
                <a:cubicBezTo>
                  <a:pt x="29870" y="64012"/>
                  <a:pt x="54938" y="55621"/>
                  <a:pt x="61754" y="57712"/>
                </a:cubicBezTo>
                <a:cubicBezTo>
                  <a:pt x="71203" y="60604"/>
                  <a:pt x="68389" y="85131"/>
                  <a:pt x="72391" y="83272"/>
                </a:cubicBezTo>
                <a:cubicBezTo>
                  <a:pt x="79517" y="79967"/>
                  <a:pt x="87339" y="61198"/>
                  <a:pt x="92141" y="53969"/>
                </a:cubicBezTo>
                <a:cubicBezTo>
                  <a:pt x="99913" y="42351"/>
                  <a:pt x="110859" y="24614"/>
                  <a:pt x="121393" y="16094"/>
                </a:cubicBezTo>
                <a:cubicBezTo>
                  <a:pt x="131926" y="7574"/>
                  <a:pt x="133088" y="10078"/>
                  <a:pt x="144628" y="8349"/>
                </a:cubicBezTo>
                <a:cubicBezTo>
                  <a:pt x="213923" y="-2030"/>
                  <a:pt x="297545" y="-3502"/>
                  <a:pt x="366788" y="8323"/>
                </a:cubicBezTo>
                <a:cubicBezTo>
                  <a:pt x="369860" y="8839"/>
                  <a:pt x="373242" y="8065"/>
                  <a:pt x="376624" y="8813"/>
                </a:cubicBezTo>
                <a:cubicBezTo>
                  <a:pt x="382924" y="10207"/>
                  <a:pt x="393173" y="21335"/>
                  <a:pt x="397588" y="26576"/>
                </a:cubicBezTo>
                <a:cubicBezTo>
                  <a:pt x="410703" y="42118"/>
                  <a:pt x="419404" y="62747"/>
                  <a:pt x="431357" y="78005"/>
                </a:cubicBezTo>
                <a:cubicBezTo>
                  <a:pt x="432932" y="80019"/>
                  <a:pt x="435075" y="82910"/>
                  <a:pt x="437709" y="83272"/>
                </a:cubicBezTo>
                <a:close/>
              </a:path>
            </a:pathLst>
          </a:custGeom>
          <a:solidFill>
            <a:schemeClr val="bg1"/>
          </a:solidFill>
          <a:ln w="1873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A887454-22FE-CB3F-65AB-083727E40F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7734" y="4089894"/>
            <a:ext cx="535498" cy="53549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533E318-9619-3B22-EBB8-F57F18933F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19091" y="1894381"/>
            <a:ext cx="468000" cy="46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45FBC3-C745-97DE-0E20-71DE08D87BB8}"/>
              </a:ext>
            </a:extLst>
          </p:cNvPr>
          <p:cNvSpPr txBox="1"/>
          <p:nvPr/>
        </p:nvSpPr>
        <p:spPr>
          <a:xfrm>
            <a:off x="1381820" y="2558994"/>
            <a:ext cx="3128212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>
                <a:solidFill>
                  <a:schemeClr val="accent6"/>
                </a:solidFill>
              </a:rPr>
              <a:t>Da </a:t>
            </a:r>
            <a:r>
              <a:rPr lang="en-US" sz="1800" noProof="0" err="1">
                <a:solidFill>
                  <a:schemeClr val="accent6"/>
                </a:solidFill>
              </a:rPr>
              <a:t>aggiungere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agli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esterni</a:t>
            </a:r>
            <a:r>
              <a:rPr lang="en-US" sz="1800" noProof="0">
                <a:solidFill>
                  <a:schemeClr val="accent6"/>
                </a:solidFill>
              </a:rPr>
              <a:t>:</a:t>
            </a:r>
          </a:p>
          <a:p>
            <a:pPr algn="ctr"/>
            <a:r>
              <a:rPr lang="en-US" err="1">
                <a:solidFill>
                  <a:schemeClr val="accent6"/>
                </a:solidFill>
              </a:rPr>
              <a:t>Tonale</a:t>
            </a:r>
            <a:r>
              <a:rPr lang="en-US">
                <a:solidFill>
                  <a:schemeClr val="accent6"/>
                </a:solidFill>
              </a:rPr>
              <a:t> black rear logo</a:t>
            </a:r>
            <a:endParaRPr lang="en-US" sz="1800" noProof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3500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1BB02-A18A-A6FD-50EA-EAC3F01F9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43CAC25-D1C8-F17A-3992-D222A8EDD767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 | Range evolution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DD8A1126-5599-3B61-C717-F65F6CDEF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26701"/>
          </a:xfrm>
        </p:spPr>
        <p:txBody>
          <a:bodyPr/>
          <a:lstStyle/>
          <a:p>
            <a:pPr algn="ctr"/>
            <a:r>
              <a:rPr lang="en-US" noProof="0"/>
              <a:t>Sport </a:t>
            </a:r>
            <a:r>
              <a:rPr lang="en-US"/>
              <a:t>Veloce - LAUNCH EDITION</a:t>
            </a:r>
            <a:br>
              <a:rPr lang="en-US" noProof="0">
                <a:highlight>
                  <a:srgbClr val="FFFF00"/>
                </a:highlight>
              </a:rPr>
            </a:br>
            <a:r>
              <a:rPr lang="en-US" noProof="0"/>
              <a:t>range positioning</a:t>
            </a:r>
          </a:p>
        </p:txBody>
      </p:sp>
      <p:sp>
        <p:nvSpPr>
          <p:cNvPr id="26" name="Segnaposto contenuto 14">
            <a:extLst>
              <a:ext uri="{FF2B5EF4-FFF2-40B4-BE49-F238E27FC236}">
                <a16:creationId xmlns:a16="http://schemas.microsoft.com/office/drawing/2014/main" id="{F17D6606-6A4D-F7B2-FC54-921C2D507F35}"/>
              </a:ext>
            </a:extLst>
          </p:cNvPr>
          <p:cNvSpPr txBox="1">
            <a:spLocks/>
          </p:cNvSpPr>
          <p:nvPr/>
        </p:nvSpPr>
        <p:spPr>
          <a:xfrm>
            <a:off x="1227531" y="2204703"/>
            <a:ext cx="9736933" cy="311743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/>
              <a:t>Let’s have a look at Sport Veloce positioning within the range: it’s a </a:t>
            </a:r>
            <a:r>
              <a:rPr lang="en-US" sz="1600" b="1" noProof="0"/>
              <a:t>“top of the range”</a:t>
            </a:r>
            <a:r>
              <a:rPr lang="en-US" noProof="0"/>
              <a:t>, as we can clearly see.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71827C28-A350-16A9-B438-A4A7C11A89CF}"/>
              </a:ext>
            </a:extLst>
          </p:cNvPr>
          <p:cNvSpPr/>
          <p:nvPr/>
        </p:nvSpPr>
        <p:spPr>
          <a:xfrm>
            <a:off x="7515225" y="3514840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Sport Veloce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09BC6947-5B9A-0889-C264-1CC7A2ADFD71}"/>
              </a:ext>
            </a:extLst>
          </p:cNvPr>
          <p:cNvSpPr/>
          <p:nvPr/>
        </p:nvSpPr>
        <p:spPr>
          <a:xfrm>
            <a:off x="5172072" y="313571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Veloce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763049DB-75F1-EE7D-1163-F53D65912870}"/>
              </a:ext>
            </a:extLst>
          </p:cNvPr>
          <p:cNvSpPr/>
          <p:nvPr/>
        </p:nvSpPr>
        <p:spPr>
          <a:xfrm>
            <a:off x="5172072" y="4656944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Sprint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7CCCCF9-E0C8-8A20-7A36-3C79CD62BB81}"/>
              </a:ext>
            </a:extLst>
          </p:cNvPr>
          <p:cNvSpPr/>
          <p:nvPr/>
        </p:nvSpPr>
        <p:spPr>
          <a:xfrm>
            <a:off x="5172072" y="3896329"/>
            <a:ext cx="1847850" cy="44063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Ti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7EE645EC-4538-E844-3D44-6EE756DBBB98}"/>
              </a:ext>
            </a:extLst>
          </p:cNvPr>
          <p:cNvSpPr/>
          <p:nvPr/>
        </p:nvSpPr>
        <p:spPr>
          <a:xfrm>
            <a:off x="5172072" y="5443118"/>
            <a:ext cx="1847850" cy="3895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accent6"/>
                </a:solidFill>
                <a:latin typeface="+mj-lt"/>
              </a:rPr>
              <a:t>Tonale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58955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6E824-3312-CA36-3252-8898BCE0B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810BAAA-3AC0-CE77-84E9-A151206EEB2F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03 | Range evolution</a:t>
            </a:r>
          </a:p>
        </p:txBody>
      </p:sp>
      <p:sp>
        <p:nvSpPr>
          <p:cNvPr id="25" name="Titolo 4">
            <a:extLst>
              <a:ext uri="{FF2B5EF4-FFF2-40B4-BE49-F238E27FC236}">
                <a16:creationId xmlns:a16="http://schemas.microsoft.com/office/drawing/2014/main" id="{C26A8153-614C-A866-59C3-E0B4F4C1D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349702"/>
          </a:xfrm>
        </p:spPr>
        <p:txBody>
          <a:bodyPr/>
          <a:lstStyle/>
          <a:p>
            <a:pPr algn="ctr"/>
            <a:r>
              <a:rPr lang="en-US" noProof="0"/>
              <a:t>Sport veloce - Launch Edition</a:t>
            </a:r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AEB79271-771C-81B2-842E-223A41047F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61D3544-5571-1C11-2363-470725F342A7}"/>
              </a:ext>
            </a:extLst>
          </p:cNvPr>
          <p:cNvSpPr txBox="1"/>
          <p:nvPr/>
        </p:nvSpPr>
        <p:spPr>
          <a:xfrm>
            <a:off x="7124700" y="6385348"/>
            <a:ext cx="4561129" cy="411257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on the button to see what has been added to Sprint trim to create the Launch Edition.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9D54D-4B2F-EA27-434F-D4FE2AAAE4E9}"/>
              </a:ext>
            </a:extLst>
          </p:cNvPr>
          <p:cNvSpPr txBox="1">
            <a:spLocks/>
          </p:cNvSpPr>
          <p:nvPr/>
        </p:nvSpPr>
        <p:spPr>
          <a:xfrm>
            <a:off x="658548" y="2040157"/>
            <a:ext cx="10804128" cy="8456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/>
              <a:t>Key concept: </a:t>
            </a:r>
            <a:r>
              <a:rPr lang="en-US" sz="1600" b="1" noProof="0"/>
              <a:t>a Launch Edition, affordable but with top of the range style and unique premium interior.</a:t>
            </a:r>
          </a:p>
          <a:p>
            <a:pPr marL="0" indent="0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noProof="0"/>
              <a:t>Beside the “regular” range, we have a </a:t>
            </a:r>
            <a:r>
              <a:rPr lang="en-US" sz="1600" b="1" noProof="0"/>
              <a:t>special version</a:t>
            </a:r>
            <a:r>
              <a:rPr lang="en-US" noProof="0"/>
              <a:t>: exterior and interior top equipment with </a:t>
            </a:r>
            <a:r>
              <a:rPr lang="en-US" sz="1600" b="1" noProof="0"/>
              <a:t>dedicated color &amp; trim</a:t>
            </a:r>
            <a:r>
              <a:rPr lang="en-US" noProof="0"/>
              <a:t>, available in all colors, also with black roof option.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8BEDD856-A602-5758-9F30-239BCD851B75}"/>
              </a:ext>
            </a:extLst>
          </p:cNvPr>
          <p:cNvSpPr/>
          <p:nvPr/>
        </p:nvSpPr>
        <p:spPr>
          <a:xfrm>
            <a:off x="9368354" y="5796184"/>
            <a:ext cx="1968501" cy="302955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sz="1400" noProof="0">
                <a:solidFill>
                  <a:schemeClr val="bg1"/>
                </a:solidFill>
                <a:latin typeface="+mj-lt"/>
              </a:rPr>
              <a:t>Sprint, PLUS…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D6BC6D-B5C9-030D-4A62-3CE590C5C877}"/>
              </a:ext>
            </a:extLst>
          </p:cNvPr>
          <p:cNvSpPr txBox="1">
            <a:spLocks/>
          </p:cNvSpPr>
          <p:nvPr/>
        </p:nvSpPr>
        <p:spPr>
          <a:xfrm>
            <a:off x="838202" y="3828312"/>
            <a:ext cx="4691722" cy="1845084"/>
          </a:xfrm>
          <a:prstGeom prst="rect">
            <a:avLst/>
          </a:prstGeom>
          <a:solidFill>
            <a:schemeClr val="bg1">
              <a:alpha val="54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 lIns="144000" tIns="144000" rIns="144000" bIns="14400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Exterior 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Black caliper with white Alfa Romeo lettering 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Badge on fender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20” 2-tone wheels diamond cut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Glossy black body kit with silver accent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>
                <a:solidFill>
                  <a:schemeClr val="accent5"/>
                </a:solidFill>
              </a:rPr>
              <a:t>Tonale black rear logo</a:t>
            </a:r>
            <a:endParaRPr lang="en-US" sz="1200" noProof="0">
              <a:solidFill>
                <a:schemeClr val="accent5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EFD39AA-A3E7-563E-36D9-6B4CB0E569CD}"/>
              </a:ext>
            </a:extLst>
          </p:cNvPr>
          <p:cNvSpPr txBox="1">
            <a:spLocks/>
          </p:cNvSpPr>
          <p:nvPr/>
        </p:nvSpPr>
        <p:spPr>
          <a:xfrm>
            <a:off x="6662078" y="3828312"/>
            <a:ext cx="4691722" cy="1768140"/>
          </a:xfrm>
          <a:prstGeom prst="rect">
            <a:avLst/>
          </a:prstGeom>
          <a:solidFill>
            <a:schemeClr val="bg1">
              <a:alpha val="54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txBody>
          <a:bodyPr wrap="square" lIns="144000" tIns="144000" rIns="144000" bIns="14400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>
                <a:tab pos="3590925" algn="l"/>
              </a:tabLst>
            </a:pPr>
            <a:r>
              <a:rPr lang="en-US" sz="1600" cap="all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Interior 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Alcantara seats with bright backing and ice inserts</a:t>
            </a:r>
            <a:endParaRPr lang="en-US" sz="1200" strike="sngStrike" noProof="0">
              <a:solidFill>
                <a:schemeClr val="accent5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Alcantara IP fascia (LHD only)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Unique ambient light design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Bright accent </a:t>
            </a:r>
            <a:r>
              <a:rPr lang="en-US" sz="1200" noProof="0" err="1">
                <a:solidFill>
                  <a:schemeClr val="accent5"/>
                </a:solidFill>
              </a:rPr>
              <a:t>stitchings</a:t>
            </a:r>
            <a:r>
              <a:rPr lang="en-US" sz="1200" noProof="0">
                <a:solidFill>
                  <a:schemeClr val="accent5"/>
                </a:solidFill>
              </a:rPr>
              <a:t> on door panels, dashboard, steering wheel and armrest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13F0924A-5E92-5A24-A741-24497FA103A2}"/>
              </a:ext>
            </a:extLst>
          </p:cNvPr>
          <p:cNvSpPr txBox="1"/>
          <p:nvPr/>
        </p:nvSpPr>
        <p:spPr>
          <a:xfrm>
            <a:off x="4305300" y="3259248"/>
            <a:ext cx="358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cap="all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characterizations</a:t>
            </a:r>
            <a:endParaRPr lang="en-US" noProof="0"/>
          </a:p>
        </p:txBody>
      </p:sp>
      <p:cxnSp>
        <p:nvCxnSpPr>
          <p:cNvPr id="10" name="Connettore a gomito 9">
            <a:extLst>
              <a:ext uri="{FF2B5EF4-FFF2-40B4-BE49-F238E27FC236}">
                <a16:creationId xmlns:a16="http://schemas.microsoft.com/office/drawing/2014/main" id="{339A76A2-2CC9-4693-752C-14969E50AB27}"/>
              </a:ext>
            </a:extLst>
          </p:cNvPr>
          <p:cNvCxnSpPr>
            <a:cxnSpLocks/>
            <a:stCxn id="9" idx="3"/>
            <a:endCxn id="8" idx="0"/>
          </p:cNvCxnSpPr>
          <p:nvPr/>
        </p:nvCxnSpPr>
        <p:spPr>
          <a:xfrm>
            <a:off x="7886700" y="3443914"/>
            <a:ext cx="1121239" cy="384398"/>
          </a:xfrm>
          <a:prstGeom prst="bentConnector2">
            <a:avLst/>
          </a:prstGeom>
          <a:ln w="127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a gomito 10">
            <a:extLst>
              <a:ext uri="{FF2B5EF4-FFF2-40B4-BE49-F238E27FC236}">
                <a16:creationId xmlns:a16="http://schemas.microsoft.com/office/drawing/2014/main" id="{C3C762AF-F31B-BF52-26E5-A139B5B34039}"/>
              </a:ext>
            </a:extLst>
          </p:cNvPr>
          <p:cNvCxnSpPr>
            <a:cxnSpLocks/>
            <a:stCxn id="9" idx="1"/>
            <a:endCxn id="5" idx="0"/>
          </p:cNvCxnSpPr>
          <p:nvPr/>
        </p:nvCxnSpPr>
        <p:spPr>
          <a:xfrm rot="10800000" flipV="1">
            <a:off x="3184064" y="3443914"/>
            <a:ext cx="1121237" cy="384398"/>
          </a:xfrm>
          <a:prstGeom prst="bentConnector2">
            <a:avLst/>
          </a:prstGeom>
          <a:ln w="127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25647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43B49C-3D6E-C623-094F-34C4A9D64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EB9E2A-221E-853F-B8DD-7058422D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24" y="600074"/>
            <a:ext cx="10235141" cy="682101"/>
          </a:xfrm>
        </p:spPr>
        <p:txBody>
          <a:bodyPr/>
          <a:lstStyle/>
          <a:p>
            <a:r>
              <a:rPr lang="en-US" noProof="0"/>
              <a:t>Sport veloce - Launch Edition contents</a:t>
            </a:r>
            <a:br>
              <a:rPr lang="en-US" sz="1200" noProof="0">
                <a:solidFill>
                  <a:schemeClr val="accent5"/>
                </a:solidFill>
                <a:latin typeface="+mn-lt"/>
                <a:cs typeface="+mn-cs"/>
              </a:rPr>
            </a:br>
            <a:br>
              <a:rPr lang="en-US" sz="1200" noProof="0">
                <a:solidFill>
                  <a:schemeClr val="accent5"/>
                </a:solidFill>
                <a:latin typeface="+mn-lt"/>
                <a:cs typeface="+mn-cs"/>
              </a:rPr>
            </a:br>
            <a:r>
              <a:rPr lang="en-US" sz="1200" noProof="0">
                <a:solidFill>
                  <a:schemeClr val="accent5"/>
                </a:solidFill>
                <a:latin typeface="+mn-lt"/>
                <a:cs typeface="+mn-cs"/>
              </a:rPr>
              <a:t>(SPRINT trim plus..) 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6C7677-6E3B-DE8E-EB23-E9192AFEA67B}"/>
              </a:ext>
            </a:extLst>
          </p:cNvPr>
          <p:cNvSpPr txBox="1">
            <a:spLocks/>
          </p:cNvSpPr>
          <p:nvPr/>
        </p:nvSpPr>
        <p:spPr>
          <a:xfrm>
            <a:off x="1362770" y="1457062"/>
            <a:ext cx="4799905" cy="183127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Exterior</a:t>
            </a:r>
            <a:endParaRPr lang="en-US" sz="1600" b="1" noProof="0">
              <a:solidFill>
                <a:schemeClr val="accent1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20” wheels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Glossy black body kit with lateral and rear silver inserts - specific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Sport Speciale badge on fenders - specific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Black Brembo brake calipers - specific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Dual chrome exhaust pipes (PHEV)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>
                <a:solidFill>
                  <a:schemeClr val="accent5"/>
                </a:solidFill>
              </a:rPr>
              <a:t>Black Tonale rear logo - specific</a:t>
            </a:r>
            <a:endParaRPr lang="en-US" sz="1200" noProof="0">
              <a:solidFill>
                <a:schemeClr val="accent5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E8291FE-6160-0B79-F479-32E5EDB7E36D}"/>
              </a:ext>
            </a:extLst>
          </p:cNvPr>
          <p:cNvSpPr txBox="1">
            <a:spLocks/>
          </p:cNvSpPr>
          <p:nvPr/>
        </p:nvSpPr>
        <p:spPr>
          <a:xfrm>
            <a:off x="7515225" y="1457062"/>
            <a:ext cx="3695142" cy="158248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Available options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Techno Pack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Sunroof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Matrix headlamps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DSV electronic suspension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Harman Kardon Hi-Fi &amp; memories on driver seat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FA2F71C-B5D9-F0BD-FD1A-4C60D10FE209}"/>
              </a:ext>
            </a:extLst>
          </p:cNvPr>
          <p:cNvSpPr txBox="1">
            <a:spLocks/>
          </p:cNvSpPr>
          <p:nvPr/>
        </p:nvSpPr>
        <p:spPr>
          <a:xfrm>
            <a:off x="1362770" y="3437916"/>
            <a:ext cx="6966876" cy="257762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1200" kern="120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tabLst>
                <a:tab pos="3590925" algn="l"/>
              </a:tabLst>
            </a:pPr>
            <a:r>
              <a:rPr lang="en-US" sz="1600" cap="all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Interior</a:t>
            </a:r>
            <a:endParaRPr lang="en-US" sz="1200" noProof="0">
              <a:solidFill>
                <a:schemeClr val="accent5"/>
              </a:solidFill>
            </a:endParaRP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Alcantara seats with ICE backing and ICE inserts specific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Alcantara-wrapped central dashboard fascia (LHD only) with ICE contrasting stitching - specific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ICE contrasting stitching on steering wheel, door panels and center armrest - specific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Multi-color ambient light with new graphics - specific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Paddle shifters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8-way electrically adjustable front seats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4-way electric lumbar adjust on front seats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Heated front seats</a:t>
            </a:r>
          </a:p>
          <a:p>
            <a:pPr marL="180975" lvl="1" indent="-180975" fontAlgn="auto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>
                <a:tab pos="2514600" algn="l"/>
              </a:tabLst>
            </a:pPr>
            <a:r>
              <a:rPr lang="en-US" sz="1200" noProof="0">
                <a:solidFill>
                  <a:schemeClr val="accent5"/>
                </a:solidFill>
              </a:rPr>
              <a:t>Heated steering wheel and nozzles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A22C07A-3691-063E-0AAA-B67005B6963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7734" y="3413142"/>
            <a:ext cx="535498" cy="535498"/>
          </a:xfrm>
          <a:prstGeom prst="rect">
            <a:avLst/>
          </a:prstGeom>
        </p:spPr>
      </p:pic>
      <p:sp>
        <p:nvSpPr>
          <p:cNvPr id="6" name="Elemento grafico 16">
            <a:extLst>
              <a:ext uri="{FF2B5EF4-FFF2-40B4-BE49-F238E27FC236}">
                <a16:creationId xmlns:a16="http://schemas.microsoft.com/office/drawing/2014/main" id="{D530DF67-D3D1-4932-CE50-0B0E51FC596B}"/>
              </a:ext>
            </a:extLst>
          </p:cNvPr>
          <p:cNvSpPr/>
          <p:nvPr/>
        </p:nvSpPr>
        <p:spPr>
          <a:xfrm>
            <a:off x="780362" y="1569305"/>
            <a:ext cx="510243" cy="380770"/>
          </a:xfrm>
          <a:custGeom>
            <a:avLst/>
            <a:gdLst>
              <a:gd name="connsiteX0" fmla="*/ 437657 w 510243"/>
              <a:gd name="connsiteY0" fmla="*/ 83246 h 380770"/>
              <a:gd name="connsiteX1" fmla="*/ 447003 w 510243"/>
              <a:gd name="connsiteY1" fmla="*/ 57661 h 380770"/>
              <a:gd name="connsiteX2" fmla="*/ 472046 w 510243"/>
              <a:gd name="connsiteY2" fmla="*/ 63056 h 380770"/>
              <a:gd name="connsiteX3" fmla="*/ 476461 w 510243"/>
              <a:gd name="connsiteY3" fmla="*/ 89752 h 380770"/>
              <a:gd name="connsiteX4" fmla="*/ 449765 w 510243"/>
              <a:gd name="connsiteY4" fmla="*/ 91456 h 380770"/>
              <a:gd name="connsiteX5" fmla="*/ 442846 w 510243"/>
              <a:gd name="connsiteY5" fmla="*/ 97420 h 380770"/>
              <a:gd name="connsiteX6" fmla="*/ 471220 w 510243"/>
              <a:gd name="connsiteY6" fmla="*/ 115518 h 380770"/>
              <a:gd name="connsiteX7" fmla="*/ 507338 w 510243"/>
              <a:gd name="connsiteY7" fmla="*/ 185252 h 380770"/>
              <a:gd name="connsiteX8" fmla="*/ 502278 w 510243"/>
              <a:gd name="connsiteY8" fmla="*/ 301432 h 380770"/>
              <a:gd name="connsiteX9" fmla="*/ 495850 w 510243"/>
              <a:gd name="connsiteY9" fmla="*/ 356966 h 380770"/>
              <a:gd name="connsiteX10" fmla="*/ 446745 w 510243"/>
              <a:gd name="connsiteY10" fmla="*/ 380073 h 380770"/>
              <a:gd name="connsiteX11" fmla="*/ 419585 w 510243"/>
              <a:gd name="connsiteY11" fmla="*/ 341372 h 380770"/>
              <a:gd name="connsiteX12" fmla="*/ 89121 w 510243"/>
              <a:gd name="connsiteY12" fmla="*/ 341372 h 380770"/>
              <a:gd name="connsiteX13" fmla="*/ 83648 w 510243"/>
              <a:gd name="connsiteY13" fmla="*/ 370752 h 380770"/>
              <a:gd name="connsiteX14" fmla="*/ 26204 w 510243"/>
              <a:gd name="connsiteY14" fmla="*/ 374599 h 380770"/>
              <a:gd name="connsiteX15" fmla="*/ 9138 w 510243"/>
              <a:gd name="connsiteY15" fmla="*/ 337448 h 380770"/>
              <a:gd name="connsiteX16" fmla="*/ 9035 w 510243"/>
              <a:gd name="connsiteY16" fmla="*/ 324642 h 380770"/>
              <a:gd name="connsiteX17" fmla="*/ 47890 w 510243"/>
              <a:gd name="connsiteY17" fmla="*/ 107850 h 380770"/>
              <a:gd name="connsiteX18" fmla="*/ 65885 w 510243"/>
              <a:gd name="connsiteY18" fmla="*/ 97446 h 380770"/>
              <a:gd name="connsiteX19" fmla="*/ 64620 w 510243"/>
              <a:gd name="connsiteY19" fmla="*/ 91017 h 380770"/>
              <a:gd name="connsiteX20" fmla="*/ 27520 w 510243"/>
              <a:gd name="connsiteY20" fmla="*/ 71989 h 380770"/>
              <a:gd name="connsiteX21" fmla="*/ 61754 w 510243"/>
              <a:gd name="connsiteY21" fmla="*/ 57712 h 380770"/>
              <a:gd name="connsiteX22" fmla="*/ 72391 w 510243"/>
              <a:gd name="connsiteY22" fmla="*/ 83272 h 380770"/>
              <a:gd name="connsiteX23" fmla="*/ 92141 w 510243"/>
              <a:gd name="connsiteY23" fmla="*/ 53969 h 380770"/>
              <a:gd name="connsiteX24" fmla="*/ 121393 w 510243"/>
              <a:gd name="connsiteY24" fmla="*/ 16094 h 380770"/>
              <a:gd name="connsiteX25" fmla="*/ 144628 w 510243"/>
              <a:gd name="connsiteY25" fmla="*/ 8349 h 380770"/>
              <a:gd name="connsiteX26" fmla="*/ 366788 w 510243"/>
              <a:gd name="connsiteY26" fmla="*/ 8323 h 380770"/>
              <a:gd name="connsiteX27" fmla="*/ 376624 w 510243"/>
              <a:gd name="connsiteY27" fmla="*/ 8813 h 380770"/>
              <a:gd name="connsiteX28" fmla="*/ 397588 w 510243"/>
              <a:gd name="connsiteY28" fmla="*/ 26576 h 380770"/>
              <a:gd name="connsiteX29" fmla="*/ 431357 w 510243"/>
              <a:gd name="connsiteY29" fmla="*/ 78005 h 380770"/>
              <a:gd name="connsiteX30" fmla="*/ 437709 w 510243"/>
              <a:gd name="connsiteY30" fmla="*/ 83272 h 38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10243" h="380770">
                <a:moveTo>
                  <a:pt x="437657" y="83246"/>
                </a:moveTo>
                <a:cubicBezTo>
                  <a:pt x="441142" y="75578"/>
                  <a:pt x="437863" y="60475"/>
                  <a:pt x="447003" y="57661"/>
                </a:cubicBezTo>
                <a:cubicBezTo>
                  <a:pt x="450591" y="56550"/>
                  <a:pt x="468147" y="61146"/>
                  <a:pt x="472046" y="63056"/>
                </a:cubicBezTo>
                <a:cubicBezTo>
                  <a:pt x="481159" y="67523"/>
                  <a:pt x="486375" y="84769"/>
                  <a:pt x="476461" y="89752"/>
                </a:cubicBezTo>
                <a:cubicBezTo>
                  <a:pt x="470316" y="92824"/>
                  <a:pt x="457795" y="90165"/>
                  <a:pt x="449765" y="91456"/>
                </a:cubicBezTo>
                <a:cubicBezTo>
                  <a:pt x="447442" y="91843"/>
                  <a:pt x="440962" y="93521"/>
                  <a:pt x="442846" y="97420"/>
                </a:cubicBezTo>
                <a:cubicBezTo>
                  <a:pt x="444292" y="100441"/>
                  <a:pt x="465772" y="110200"/>
                  <a:pt x="471220" y="115518"/>
                </a:cubicBezTo>
                <a:cubicBezTo>
                  <a:pt x="484077" y="128091"/>
                  <a:pt x="504395" y="167360"/>
                  <a:pt x="507338" y="185252"/>
                </a:cubicBezTo>
                <a:cubicBezTo>
                  <a:pt x="514257" y="227309"/>
                  <a:pt x="507287" y="260717"/>
                  <a:pt x="502278" y="301432"/>
                </a:cubicBezTo>
                <a:cubicBezTo>
                  <a:pt x="500058" y="319608"/>
                  <a:pt x="502381" y="339436"/>
                  <a:pt x="495850" y="356966"/>
                </a:cubicBezTo>
                <a:cubicBezTo>
                  <a:pt x="487975" y="378111"/>
                  <a:pt x="467734" y="382784"/>
                  <a:pt x="446745" y="380073"/>
                </a:cubicBezTo>
                <a:cubicBezTo>
                  <a:pt x="426659" y="377465"/>
                  <a:pt x="418500" y="360064"/>
                  <a:pt x="419585" y="341372"/>
                </a:cubicBezTo>
                <a:lnTo>
                  <a:pt x="89121" y="341372"/>
                </a:lnTo>
                <a:cubicBezTo>
                  <a:pt x="87469" y="349582"/>
                  <a:pt x="87856" y="364427"/>
                  <a:pt x="83648" y="370752"/>
                </a:cubicBezTo>
                <a:cubicBezTo>
                  <a:pt x="74715" y="384178"/>
                  <a:pt x="39190" y="382345"/>
                  <a:pt x="26204" y="374599"/>
                </a:cubicBezTo>
                <a:cubicBezTo>
                  <a:pt x="14534" y="367654"/>
                  <a:pt x="11178" y="350124"/>
                  <a:pt x="9138" y="337448"/>
                </a:cubicBezTo>
                <a:cubicBezTo>
                  <a:pt x="8467" y="333343"/>
                  <a:pt x="9603" y="328850"/>
                  <a:pt x="9035" y="324642"/>
                </a:cubicBezTo>
                <a:cubicBezTo>
                  <a:pt x="128" y="257877"/>
                  <a:pt x="-17480" y="154167"/>
                  <a:pt x="47890" y="107850"/>
                </a:cubicBezTo>
                <a:cubicBezTo>
                  <a:pt x="51840" y="105036"/>
                  <a:pt x="64852" y="100854"/>
                  <a:pt x="65885" y="97446"/>
                </a:cubicBezTo>
                <a:cubicBezTo>
                  <a:pt x="66350" y="95897"/>
                  <a:pt x="66815" y="91275"/>
                  <a:pt x="64620" y="91017"/>
                </a:cubicBezTo>
                <a:cubicBezTo>
                  <a:pt x="50266" y="89287"/>
                  <a:pt x="19775" y="98220"/>
                  <a:pt x="27520" y="71989"/>
                </a:cubicBezTo>
                <a:cubicBezTo>
                  <a:pt x="29870" y="64012"/>
                  <a:pt x="54938" y="55621"/>
                  <a:pt x="61754" y="57712"/>
                </a:cubicBezTo>
                <a:cubicBezTo>
                  <a:pt x="71203" y="60604"/>
                  <a:pt x="68389" y="85131"/>
                  <a:pt x="72391" y="83272"/>
                </a:cubicBezTo>
                <a:cubicBezTo>
                  <a:pt x="79517" y="79967"/>
                  <a:pt x="87339" y="61198"/>
                  <a:pt x="92141" y="53969"/>
                </a:cubicBezTo>
                <a:cubicBezTo>
                  <a:pt x="99913" y="42351"/>
                  <a:pt x="110859" y="24614"/>
                  <a:pt x="121393" y="16094"/>
                </a:cubicBezTo>
                <a:cubicBezTo>
                  <a:pt x="131926" y="7574"/>
                  <a:pt x="133088" y="10078"/>
                  <a:pt x="144628" y="8349"/>
                </a:cubicBezTo>
                <a:cubicBezTo>
                  <a:pt x="213923" y="-2030"/>
                  <a:pt x="297545" y="-3502"/>
                  <a:pt x="366788" y="8323"/>
                </a:cubicBezTo>
                <a:cubicBezTo>
                  <a:pt x="369860" y="8839"/>
                  <a:pt x="373242" y="8065"/>
                  <a:pt x="376624" y="8813"/>
                </a:cubicBezTo>
                <a:cubicBezTo>
                  <a:pt x="382924" y="10207"/>
                  <a:pt x="393173" y="21335"/>
                  <a:pt x="397588" y="26576"/>
                </a:cubicBezTo>
                <a:cubicBezTo>
                  <a:pt x="410703" y="42118"/>
                  <a:pt x="419404" y="62747"/>
                  <a:pt x="431357" y="78005"/>
                </a:cubicBezTo>
                <a:cubicBezTo>
                  <a:pt x="432932" y="80019"/>
                  <a:pt x="435075" y="82910"/>
                  <a:pt x="437709" y="83272"/>
                </a:cubicBezTo>
                <a:close/>
              </a:path>
            </a:pathLst>
          </a:custGeom>
          <a:solidFill>
            <a:schemeClr val="bg1"/>
          </a:solidFill>
          <a:ln w="18738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 noProof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361CCD5-1CBF-DA08-9CA0-0BDBCCF7A0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78162" y="1559780"/>
            <a:ext cx="468000" cy="46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3F1F0E4-3034-B1A8-D011-DAAEE5DB25A8}"/>
              </a:ext>
            </a:extLst>
          </p:cNvPr>
          <p:cNvSpPr txBox="1"/>
          <p:nvPr/>
        </p:nvSpPr>
        <p:spPr>
          <a:xfrm>
            <a:off x="1381820" y="2558994"/>
            <a:ext cx="3128212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 err="1">
                <a:solidFill>
                  <a:schemeClr val="accent6"/>
                </a:solidFill>
              </a:rPr>
              <a:t>Togliere</a:t>
            </a:r>
            <a:r>
              <a:rPr lang="en-US" sz="1800" noProof="0">
                <a:solidFill>
                  <a:schemeClr val="accent6"/>
                </a:solidFill>
              </a:rPr>
              <a:t> specific da </a:t>
            </a:r>
            <a:r>
              <a:rPr lang="en-US" sz="1800" noProof="0" err="1">
                <a:solidFill>
                  <a:schemeClr val="accent6"/>
                </a:solidFill>
              </a:rPr>
              <a:t>Tonale</a:t>
            </a:r>
            <a:r>
              <a:rPr lang="en-US" sz="1800" noProof="0">
                <a:solidFill>
                  <a:schemeClr val="accent6"/>
                </a:solidFill>
              </a:rPr>
              <a:t> Black rear logo, </a:t>
            </a:r>
            <a:r>
              <a:rPr lang="en-US" sz="1800" noProof="0" err="1">
                <a:solidFill>
                  <a:schemeClr val="accent6"/>
                </a:solidFill>
              </a:rPr>
              <a:t>ora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c’è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anche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su</a:t>
            </a:r>
            <a:r>
              <a:rPr lang="en-US" sz="1800" noProof="0">
                <a:solidFill>
                  <a:schemeClr val="accent6"/>
                </a:solidFill>
              </a:rPr>
              <a:t> Veloce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496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09375-F9C0-99FB-10EA-7A260A171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4">
            <a:extLst>
              <a:ext uri="{FF2B5EF4-FFF2-40B4-BE49-F238E27FC236}">
                <a16:creationId xmlns:a16="http://schemas.microsoft.com/office/drawing/2014/main" id="{35138001-8D89-C366-57FE-E4553DFF4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Conclusion/1</a:t>
            </a:r>
          </a:p>
        </p:txBody>
      </p:sp>
      <p:sp>
        <p:nvSpPr>
          <p:cNvPr id="26" name="Segnaposto contenuto 14">
            <a:extLst>
              <a:ext uri="{FF2B5EF4-FFF2-40B4-BE49-F238E27FC236}">
                <a16:creationId xmlns:a16="http://schemas.microsoft.com/office/drawing/2014/main" id="{470AD301-B01E-BF61-37DC-78F7398340AD}"/>
              </a:ext>
            </a:extLst>
          </p:cNvPr>
          <p:cNvSpPr txBox="1">
            <a:spLocks/>
          </p:cNvSpPr>
          <p:nvPr/>
        </p:nvSpPr>
        <p:spPr>
          <a:xfrm>
            <a:off x="633172" y="2689201"/>
            <a:ext cx="6787223" cy="2043564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noProof="0">
                <a:solidFill>
                  <a:schemeClr val="tx1">
                    <a:lumMod val="95000"/>
                    <a:lumOff val="5000"/>
                  </a:schemeClr>
                </a:solidFill>
              </a:rPr>
              <a:t>In a very </a:t>
            </a:r>
            <a:r>
              <a:rPr lang="en-US" sz="1400" b="1" noProof="0">
                <a:solidFill>
                  <a:schemeClr val="tx1">
                    <a:lumMod val="95000"/>
                    <a:lumOff val="5000"/>
                  </a:schemeClr>
                </a:solidFill>
              </a:rPr>
              <a:t>appealing profit pool </a:t>
            </a:r>
            <a:r>
              <a:rPr lang="en-US" noProof="0">
                <a:solidFill>
                  <a:schemeClr val="tx1">
                    <a:lumMod val="95000"/>
                    <a:lumOff val="5000"/>
                  </a:schemeClr>
                </a:solidFill>
              </a:rPr>
              <a:t>– the C-SUV is the most important segment in Europe - New Tonale has a strong and distinctive design to stand out from the crowd and to play a primary role.</a:t>
            </a:r>
          </a:p>
          <a:p>
            <a:pPr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noProof="0">
                <a:solidFill>
                  <a:schemeClr val="tx1">
                    <a:lumMod val="95000"/>
                    <a:lumOff val="5000"/>
                  </a:schemeClr>
                </a:solidFill>
              </a:rPr>
              <a:t>The main product pillars are confirmed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: Design, Driving Experience, Technology and </a:t>
            </a:r>
            <a:r>
              <a:rPr lang="en-US" err="1">
                <a:solidFill>
                  <a:schemeClr val="tx1">
                    <a:lumMod val="95000"/>
                    <a:lumOff val="5000"/>
                  </a:schemeClr>
                </a:solidFill>
              </a:rPr>
              <a:t>Premiumness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Tonale is the C-SUV with emotional style and driving pleasure, </a:t>
            </a: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matching the 100% Alfa Romeo DNA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with the comfort and roominess typical of an SUV. </a:t>
            </a:r>
            <a:endParaRPr lang="en-US" strike="sngStrike" noProof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431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05084-D129-B5F7-4A9A-3E8075199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olo 4">
            <a:extLst>
              <a:ext uri="{FF2B5EF4-FFF2-40B4-BE49-F238E27FC236}">
                <a16:creationId xmlns:a16="http://schemas.microsoft.com/office/drawing/2014/main" id="{68D5BD6D-FCF3-7121-8D26-D973D2E3F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Conclusion/2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5B2FCF-6417-5F88-A40E-8B740878B94C}"/>
              </a:ext>
            </a:extLst>
          </p:cNvPr>
          <p:cNvSpPr txBox="1"/>
          <p:nvPr/>
        </p:nvSpPr>
        <p:spPr>
          <a:xfrm>
            <a:off x="695323" y="5819030"/>
            <a:ext cx="10801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>
                <a:solidFill>
                  <a:schemeClr val="accent1"/>
                </a:solidFill>
                <a:latin typeface="+mj-lt"/>
              </a:rPr>
              <a:t>Well, all the best, with Alfa Romeo New Tonale!</a:t>
            </a:r>
          </a:p>
        </p:txBody>
      </p:sp>
      <p:sp>
        <p:nvSpPr>
          <p:cNvPr id="4" name="Segnaposto contenuto 14">
            <a:extLst>
              <a:ext uri="{FF2B5EF4-FFF2-40B4-BE49-F238E27FC236}">
                <a16:creationId xmlns:a16="http://schemas.microsoft.com/office/drawing/2014/main" id="{8B9DA901-62CA-997F-9BDF-8183CD1DF572}"/>
              </a:ext>
            </a:extLst>
          </p:cNvPr>
          <p:cNvSpPr txBox="1">
            <a:spLocks/>
          </p:cNvSpPr>
          <p:nvPr/>
        </p:nvSpPr>
        <p:spPr>
          <a:xfrm>
            <a:off x="479424" y="1902696"/>
            <a:ext cx="6965249" cy="3743388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>
                <a:solidFill>
                  <a:schemeClr val="tx1">
                    <a:lumMod val="95000"/>
                    <a:lumOff val="5000"/>
                  </a:schemeClr>
                </a:solidFill>
              </a:rPr>
              <a:t>Before recapping the product novelties, let’s remember Alfa Romeo applies a </a:t>
            </a: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continuous improvement</a:t>
            </a:r>
            <a:r>
              <a:rPr lang="en-US" sz="1600" b="1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noProof="0">
                <a:solidFill>
                  <a:schemeClr val="tx1">
                    <a:lumMod val="95000"/>
                    <a:lumOff val="5000"/>
                  </a:schemeClr>
                </a:solidFill>
              </a:rPr>
              <a:t>policy right listening to its customers: hence, New Tonale is </a:t>
            </a: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bound</a:t>
            </a:r>
            <a:r>
              <a:rPr lang="en-US" noProof="0">
                <a:solidFill>
                  <a:schemeClr val="tx1">
                    <a:lumMod val="95000"/>
                    <a:lumOff val="5000"/>
                  </a:schemeClr>
                </a:solidFill>
              </a:rPr>
              <a:t> to be an </a:t>
            </a: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exceptional quality </a:t>
            </a:r>
            <a:r>
              <a:rPr lang="en-US" noProof="0">
                <a:solidFill>
                  <a:schemeClr val="tx1">
                    <a:lumMod val="95000"/>
                    <a:lumOff val="5000"/>
                  </a:schemeClr>
                </a:solidFill>
              </a:rPr>
              <a:t>product:</a:t>
            </a:r>
          </a:p>
          <a:p>
            <a:pPr marL="180975" indent="-180975" fontAlgn="auto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New design with bold stance and even more character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(stay tuned for WBT part 2…)</a:t>
            </a:r>
          </a:p>
          <a:p>
            <a:pPr marL="180975" indent="-180975" fontAlgn="auto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New wheels</a:t>
            </a:r>
          </a:p>
          <a:p>
            <a:pPr marL="180975" indent="-180975" fontAlgn="auto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More customization: </a:t>
            </a: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more exterior colors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(+3 metallic paints, +black roof option), more interior options (red leather, black &amp; white Alcantara)</a:t>
            </a:r>
          </a:p>
          <a:p>
            <a:pPr marL="180975" indent="-180975" fontAlgn="auto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Improved mechanics: </a:t>
            </a: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track increase 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(+ 8 mm on 19” and 20”) &amp; complete engine line-up updated to Euro 6E Bis homologation (1.6 TURBO DIESEL 130 hp, 1.5 IBRIDA 175 hp, </a:t>
            </a:r>
            <a:b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1.3 IBRIDA PLUG-IN Q4 270 hp): </a:t>
            </a: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the right engine for each customer!</a:t>
            </a:r>
          </a:p>
          <a:p>
            <a:pPr marL="180975" indent="-180975" fontAlgn="auto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Perfect size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: 4,52m (- 6mm), not too big, not too small, with large roominess and a big 500L trunk volume</a:t>
            </a:r>
          </a:p>
          <a:p>
            <a:pPr marL="180975" indent="-180975" fontAlgn="auto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New range</a:t>
            </a: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: Tonale, Sprint, Ti and Veloce. Aside the exclusive Sport Speciale with a perfect match of exterior style and affordable positioning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0207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7A157-6447-92C2-1531-17263B8C6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23555B-793C-29A2-653B-6F9EF521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TEST OUT</a:t>
            </a:r>
          </a:p>
        </p:txBody>
      </p:sp>
      <p:pic>
        <p:nvPicPr>
          <p:cNvPr id="5" name="Immagine 4" descr="Immagine che contiene cappello, Bordeaux, rosso, arte&#10;&#10;Il contenuto generato dall'IA potrebbe non essere corretto.">
            <a:extLst>
              <a:ext uri="{FF2B5EF4-FFF2-40B4-BE49-F238E27FC236}">
                <a16:creationId xmlns:a16="http://schemas.microsoft.com/office/drawing/2014/main" id="{2E6EC476-A437-2351-A93D-531AAD26AC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8120" y="1657736"/>
            <a:ext cx="7055756" cy="3968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6177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283184-2E04-97B3-BAB9-A525A954B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E2F9B-B34F-5350-C7E5-74C6E56AA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Instructions for taking the test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DD0BB55-47EE-D316-6908-6D663F4CF8F3}"/>
              </a:ext>
            </a:extLst>
          </p:cNvPr>
          <p:cNvSpPr txBox="1">
            <a:spLocks/>
          </p:cNvSpPr>
          <p:nvPr/>
        </p:nvSpPr>
        <p:spPr>
          <a:xfrm>
            <a:off x="1227532" y="2725695"/>
            <a:ext cx="9736933" cy="333911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>
              <a:lnSpc>
                <a:spcPts val="2400"/>
              </a:lnSpc>
              <a:defRPr sz="1600" i="0">
                <a:solidFill>
                  <a:schemeClr val="bg1"/>
                </a:solidFill>
                <a:effectLst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cap="all" spc="300">
                <a:solidFill>
                  <a:schemeClr val="accent1"/>
                </a:solidFill>
                <a:latin typeface="Sequel 100 Black 45" panose="020B0503050000020004" pitchFamily="34" charset="77"/>
              </a:rPr>
              <a:t>AIM</a:t>
            </a:r>
            <a:br>
              <a:rPr lang="en-US" noProof="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  <a:latin typeface="+mn-lt"/>
              </a:rPr>
              <a:t>This test is designed to assess how much of the course content you have learnt. 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endParaRPr lang="en-US" sz="1200">
              <a:solidFill>
                <a:schemeClr val="tx1"/>
              </a:solidFill>
              <a:latin typeface="+mn-lt"/>
            </a:endParaRP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cap="all" spc="300">
                <a:solidFill>
                  <a:schemeClr val="accent1"/>
                </a:solidFill>
                <a:latin typeface="Sequel 100 Black 45" panose="020B0503050000020004" pitchFamily="34" charset="77"/>
              </a:rPr>
              <a:t>RULES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sz="1200">
                <a:solidFill>
                  <a:schemeClr val="tx1"/>
                </a:solidFill>
                <a:latin typeface="+mn-lt"/>
              </a:rPr>
              <a:t>You will pass the test if you correctly answer at least 80% of the questions (8 out of 10). 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sz="1200">
                <a:solidFill>
                  <a:schemeClr val="tx1"/>
                </a:solidFill>
                <a:latin typeface="+mn-lt"/>
              </a:rPr>
              <a:t>When you exit the course, if you still haven’t reached the pass mark of 80%, you can take the test again.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endParaRPr lang="en-US" noProof="0">
              <a:solidFill>
                <a:schemeClr val="tx1"/>
              </a:solidFill>
            </a:endParaRP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cap="all" spc="300">
                <a:solidFill>
                  <a:schemeClr val="accent1"/>
                </a:solidFill>
                <a:latin typeface="Sequel 100 Black 45" panose="020B0503050000020004" pitchFamily="34" charset="77"/>
              </a:rPr>
              <a:t>HOW TO DO THE TEST</a:t>
            </a:r>
            <a:br>
              <a:rPr lang="en-US" noProof="0">
                <a:solidFill>
                  <a:schemeClr val="tx1"/>
                </a:solidFill>
              </a:rPr>
            </a:br>
            <a:r>
              <a:rPr lang="en-US" sz="1200">
                <a:solidFill>
                  <a:schemeClr val="tx1"/>
                </a:solidFill>
                <a:latin typeface="+mn-lt"/>
              </a:rPr>
              <a:t>You can change your choice as many times as you like until you click on "Confirm". </a:t>
            </a:r>
          </a:p>
          <a:p>
            <a:pPr>
              <a:lnSpc>
                <a:spcPts val="2000"/>
              </a:lnSpc>
              <a:spcAft>
                <a:spcPts val="600"/>
              </a:spcAft>
            </a:pPr>
            <a:r>
              <a:rPr lang="en-US" sz="1200">
                <a:solidFill>
                  <a:schemeClr val="tx1"/>
                </a:solidFill>
                <a:latin typeface="+mn-lt"/>
              </a:rPr>
              <a:t>You need to answer before you can move on to the next question. </a:t>
            </a:r>
            <a:br>
              <a:rPr lang="en-US" sz="1200">
                <a:solidFill>
                  <a:schemeClr val="tx1"/>
                </a:solidFill>
                <a:latin typeface="+mn-lt"/>
              </a:rPr>
            </a:br>
            <a:r>
              <a:rPr lang="en-US" sz="1200">
                <a:solidFill>
                  <a:schemeClr val="tx1"/>
                </a:solidFill>
                <a:latin typeface="+mn-lt"/>
              </a:rPr>
              <a:t>At the end of the test, a report will show you your score.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DC94BB8-6875-9E55-AFCE-5BE7DEE48F10}"/>
              </a:ext>
            </a:extLst>
          </p:cNvPr>
          <p:cNvGrpSpPr/>
          <p:nvPr/>
        </p:nvGrpSpPr>
        <p:grpSpPr>
          <a:xfrm>
            <a:off x="644680" y="1946832"/>
            <a:ext cx="4156158" cy="410652"/>
            <a:chOff x="1057120" y="2802892"/>
            <a:chExt cx="4156158" cy="410652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0833515-9B51-DC6D-C18F-E151A85DE6C7}"/>
                </a:ext>
              </a:extLst>
            </p:cNvPr>
            <p:cNvSpPr txBox="1"/>
            <p:nvPr/>
          </p:nvSpPr>
          <p:spPr>
            <a:xfrm>
              <a:off x="1559495" y="2838941"/>
              <a:ext cx="36537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>
                <a:defRPr sz="2400" cap="all">
                  <a:solidFill>
                    <a:srgbClr val="FFC000"/>
                  </a:solidFill>
                  <a:latin typeface="Encode Sans ExtraBold" pitchFamily="2" charset="0"/>
                </a:defRPr>
              </a:lvl1pPr>
            </a:lstStyle>
            <a:p>
              <a:r>
                <a:rPr lang="en-US" sz="1600" spc="300">
                  <a:solidFill>
                    <a:schemeClr val="accent1"/>
                  </a:solidFill>
                  <a:latin typeface="Sequel 100 Black 45" panose="020B0503050000020004" pitchFamily="34" charset="77"/>
                </a:rPr>
                <a:t>Final Quiz</a:t>
              </a:r>
              <a:r>
                <a:rPr lang="en-US" sz="1600" noProof="0">
                  <a:solidFill>
                    <a:schemeClr val="tx1"/>
                  </a:solidFill>
                  <a:latin typeface="+mn-lt"/>
                </a:rPr>
                <a:t>: </a:t>
              </a:r>
              <a:r>
                <a:rPr lang="en-US" sz="1200" noProof="0">
                  <a:solidFill>
                    <a:schemeClr val="tx1"/>
                  </a:solidFill>
                  <a:latin typeface="+mn-lt"/>
                </a:rPr>
                <a:t>10 </a:t>
              </a:r>
              <a:r>
                <a:rPr lang="en-US" sz="1200" cap="none" noProof="0">
                  <a:solidFill>
                    <a:schemeClr val="tx1"/>
                  </a:solidFill>
                  <a:latin typeface="+mn-lt"/>
                </a:rPr>
                <a:t>Questions</a:t>
              </a:r>
            </a:p>
          </p:txBody>
        </p:sp>
        <p:pic>
          <p:nvPicPr>
            <p:cNvPr id="7" name="sc7c49aadff14d07b5b33a4dad86af63">
              <a:extLst>
                <a:ext uri="{FF2B5EF4-FFF2-40B4-BE49-F238E27FC236}">
                  <a16:creationId xmlns:a16="http://schemas.microsoft.com/office/drawing/2014/main" id="{92A23703-8983-2890-EDFD-810A8CD53AB7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57120" y="2802892"/>
              <a:ext cx="410652" cy="41065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955912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ED55FA3-2EF3-8216-BF5B-C1FB087A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/>
              <a:t>Question 1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4639AB-255F-5048-B60A-69A9C35D857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7532" y="2365676"/>
            <a:ext cx="9729389" cy="32597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We said C-SUV segment represent a very appealing profit pool.</a:t>
            </a:r>
          </a:p>
          <a:p>
            <a:pPr marL="0" indent="0">
              <a:buNone/>
            </a:pPr>
            <a:r>
              <a:rPr lang="en-US"/>
              <a:t>Can you remember how many units per year we’re talking about?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1.5 million units</a:t>
            </a:r>
          </a:p>
          <a:p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25 million units</a:t>
            </a:r>
          </a:p>
          <a:p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15,000 units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CE28BA75-7A5E-DB30-8E52-E2EF58B94046}"/>
              </a:ext>
            </a:extLst>
          </p:cNvPr>
          <p:cNvSpPr/>
          <p:nvPr/>
        </p:nvSpPr>
        <p:spPr>
          <a:xfrm>
            <a:off x="8213056" y="5075244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FE564D-AA6E-F06D-53D8-16EF93727189}"/>
              </a:ext>
            </a:extLst>
          </p:cNvPr>
          <p:cNvSpPr txBox="1"/>
          <p:nvPr/>
        </p:nvSpPr>
        <p:spPr>
          <a:xfrm>
            <a:off x="1381820" y="2558994"/>
            <a:ext cx="3128212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 err="1">
                <a:solidFill>
                  <a:schemeClr val="accent6"/>
                </a:solidFill>
              </a:rPr>
              <a:t>Specificare</a:t>
            </a:r>
            <a:r>
              <a:rPr lang="en-US" sz="1800" noProof="0">
                <a:solidFill>
                  <a:schemeClr val="accent6"/>
                </a:solidFill>
              </a:rPr>
              <a:t> sempre </a:t>
            </a:r>
            <a:r>
              <a:rPr lang="en-US" sz="1800" noProof="0" err="1">
                <a:solidFill>
                  <a:schemeClr val="accent6"/>
                </a:solidFill>
              </a:rPr>
              <a:t>che</a:t>
            </a:r>
            <a:r>
              <a:rPr lang="en-US" sz="1800" noProof="0">
                <a:solidFill>
                  <a:schemeClr val="accent6"/>
                </a:solidFill>
              </a:rPr>
              <a:t> è un </a:t>
            </a:r>
            <a:r>
              <a:rPr lang="en-US" sz="1800" noProof="0" err="1">
                <a:solidFill>
                  <a:schemeClr val="accent6"/>
                </a:solidFill>
              </a:rPr>
              <a:t>dato</a:t>
            </a:r>
            <a:r>
              <a:rPr lang="en-US" sz="1800" noProof="0">
                <a:solidFill>
                  <a:schemeClr val="accent6"/>
                </a:solidFill>
              </a:rPr>
              <a:t> di </a:t>
            </a:r>
            <a:r>
              <a:rPr lang="en-US" sz="1800" noProof="0" err="1">
                <a:solidFill>
                  <a:schemeClr val="accent6"/>
                </a:solidFill>
              </a:rPr>
              <a:t>vendita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globale</a:t>
            </a:r>
            <a:endParaRPr lang="en-US" sz="1800" noProof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243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07BF0C-3EB2-4E9C-F2B0-B830CB59F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789" y="2293199"/>
            <a:ext cx="4772472" cy="1200329"/>
          </a:xfrm>
        </p:spPr>
        <p:txBody>
          <a:bodyPr/>
          <a:lstStyle/>
          <a:p>
            <a:r>
              <a:rPr lang="en-US" noProof="0"/>
              <a:t>AN APPEALING PROFIT POOL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686A06-7313-87CB-B6E0-676F434B3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789" y="3301113"/>
            <a:ext cx="4738123" cy="2448162"/>
          </a:xfr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noProof="0"/>
              <a:t>With a stable trend of </a:t>
            </a:r>
            <a:r>
              <a:rPr lang="en-US" sz="1600" b="1" noProof="0"/>
              <a:t>about 1.5 million </a:t>
            </a:r>
            <a:r>
              <a:rPr lang="en-US" noProof="0"/>
              <a:t>units in the last</a:t>
            </a:r>
            <a:r>
              <a:rPr lang="en-US"/>
              <a:t> few </a:t>
            </a:r>
            <a:r>
              <a:rPr lang="en-US" noProof="0"/>
              <a:t>years (13% of the worldwide premium market): C-SUV</a:t>
            </a:r>
            <a:r>
              <a:rPr lang="it-IT"/>
              <a:t> </a:t>
            </a:r>
            <a:r>
              <a:rPr lang="it-IT" err="1"/>
              <a:t>is</a:t>
            </a:r>
            <a:r>
              <a:rPr lang="it-IT"/>
              <a:t> the </a:t>
            </a:r>
            <a:r>
              <a:rPr lang="it-IT" sz="1600" b="1"/>
              <a:t>first </a:t>
            </a:r>
            <a:r>
              <a:rPr lang="it-IT" sz="1600" b="1" err="1"/>
              <a:t>segment</a:t>
            </a:r>
            <a:r>
              <a:rPr lang="it-IT" sz="1600" b="1"/>
              <a:t> in Europe </a:t>
            </a:r>
            <a:r>
              <a:rPr lang="it-IT"/>
              <a:t>for </a:t>
            </a:r>
            <a:r>
              <a:rPr lang="it-IT" err="1"/>
              <a:t>volumes</a:t>
            </a:r>
            <a:r>
              <a:rPr lang="it-IT"/>
              <a:t> and </a:t>
            </a:r>
            <a:r>
              <a:rPr lang="en-US" noProof="0"/>
              <a:t>represents a </a:t>
            </a:r>
            <a:r>
              <a:rPr lang="en-US" sz="1600" b="1" noProof="0"/>
              <a:t>very appealing profit pool</a:t>
            </a:r>
            <a:r>
              <a:rPr lang="en-US" noProof="0"/>
              <a:t>, isn’t it?</a:t>
            </a:r>
          </a:p>
          <a:p>
            <a:pPr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noProof="0"/>
              <a:t>From its very first appearance Tonale had </a:t>
            </a:r>
            <a:r>
              <a:rPr lang="en-US" sz="1600" b="1" noProof="0"/>
              <a:t>all it takes </a:t>
            </a:r>
            <a:r>
              <a:rPr lang="en-US" noProof="0"/>
              <a:t>to play a </a:t>
            </a:r>
            <a:r>
              <a:rPr lang="en-US" sz="1600" b="1" noProof="0"/>
              <a:t>primary role and stand out from the crowd </a:t>
            </a:r>
            <a:r>
              <a:rPr lang="en-US" noProof="0"/>
              <a:t>in this scenario; today it has been </a:t>
            </a:r>
            <a:r>
              <a:rPr lang="en-US" sz="1600" b="1" noProof="0"/>
              <a:t>further</a:t>
            </a:r>
            <a:r>
              <a:rPr lang="en-US" sz="1400" b="1" noProof="0">
                <a:latin typeface="+mn-lt"/>
              </a:rPr>
              <a:t> </a:t>
            </a:r>
            <a:r>
              <a:rPr lang="en-US" sz="1600" b="1" noProof="0"/>
              <a:t>improved</a:t>
            </a:r>
            <a:r>
              <a:rPr lang="en-US" noProof="0"/>
              <a:t>… are you ready, too?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42914E-5F12-A262-EA7A-BAFA3EEC7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 eaLnBrk="1" hangingPunct="1"/>
            <a:fld id="{094274B4-52BF-4BE4-A31A-21EA16AB84C3}" type="slidenum">
              <a:rPr lang="en-US" noProof="0" smtClean="0"/>
              <a:pPr algn="l" eaLnBrk="1" hangingPunct="1"/>
              <a:t>5</a:t>
            </a:fld>
            <a:endParaRPr lang="en-US" noProof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725F8B5-358F-DB88-F282-6B045D76CC7B}"/>
              </a:ext>
            </a:extLst>
          </p:cNvPr>
          <p:cNvSpPr txBox="1"/>
          <p:nvPr/>
        </p:nvSpPr>
        <p:spPr>
          <a:xfrm>
            <a:off x="6410789" y="2038260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01 | Introduction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364B72-1B65-1A19-3182-5ABFABEC6851}"/>
              </a:ext>
            </a:extLst>
          </p:cNvPr>
          <p:cNvSpPr txBox="1"/>
          <p:nvPr/>
        </p:nvSpPr>
        <p:spPr>
          <a:xfrm>
            <a:off x="8659368" y="3087620"/>
            <a:ext cx="234557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1.5 Mio </a:t>
            </a:r>
            <a:r>
              <a:rPr lang="it-IT" err="1">
                <a:solidFill>
                  <a:schemeClr val="bg1"/>
                </a:solidFill>
              </a:rPr>
              <a:t>uts</a:t>
            </a:r>
            <a:r>
              <a:rPr lang="it-IT">
                <a:solidFill>
                  <a:schemeClr val="bg1"/>
                </a:solidFill>
              </a:rPr>
              <a:t> </a:t>
            </a:r>
            <a:r>
              <a:rPr lang="it-IT" err="1">
                <a:solidFill>
                  <a:schemeClr val="bg1"/>
                </a:solidFill>
              </a:rPr>
              <a:t>worldwide</a:t>
            </a:r>
            <a:endParaRPr lang="it-IT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19189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1E864-330C-7815-ED9C-50E009A0F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0279A7-8119-4F13-2265-151799F71E0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35074" y="2205038"/>
            <a:ext cx="9729391" cy="42116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Let’s recap some of the Alfa Romeo DNA elements.</a:t>
            </a:r>
          </a:p>
          <a:p>
            <a:pPr marL="0" indent="0">
              <a:buNone/>
            </a:pPr>
            <a:r>
              <a:rPr lang="en-US"/>
              <a:t>Choose the right cluster.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Front &amp; rear independent suspension, FSD suspension/DSV suspension, Brembo brakes.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Koni suspension, FSD suspension/DSV suspension, Drum brakes.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Front &amp; rear independent suspension, Pirelli </a:t>
            </a:r>
            <a:r>
              <a:rPr lang="en-US" b="1" err="1">
                <a:solidFill>
                  <a:srgbClr val="FF0000"/>
                </a:solidFill>
              </a:rPr>
              <a:t>tyres</a:t>
            </a:r>
            <a:r>
              <a:rPr lang="en-US" b="1">
                <a:solidFill>
                  <a:srgbClr val="FF0000"/>
                </a:solidFill>
              </a:rPr>
              <a:t>, Bosch brakes.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3EADD3D-8F4D-DE9C-2E63-2C25360A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Question 2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CFC4FF91-FD9C-F3E0-381C-5A1845BAE2EF}"/>
              </a:ext>
            </a:extLst>
          </p:cNvPr>
          <p:cNvSpPr/>
          <p:nvPr/>
        </p:nvSpPr>
        <p:spPr>
          <a:xfrm>
            <a:off x="8213056" y="5075244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1936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34FF0-A1CB-644E-C018-356E4ED2B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4A801C-FD76-A412-4C7F-426CFD6E9CC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35075" y="2205038"/>
            <a:ext cx="9721849" cy="4341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Talking about track increase.</a:t>
            </a:r>
          </a:p>
          <a:p>
            <a:pPr marL="0" indent="0">
              <a:buNone/>
            </a:pPr>
            <a:r>
              <a:rPr lang="en-US"/>
              <a:t>Choose the right statement.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New Tonale increases track by 4mm on each side on 19” and 20”.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New Tonale increases track by 4mm on each side on all versions.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New Tonale increases track by 8mm on each side on 18” and 19”.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C5169BC-4902-1130-9FA1-3C9DA9721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Question 3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AF3DF4B7-8E84-F8F3-8F62-F267BE8376B7}"/>
              </a:ext>
            </a:extLst>
          </p:cNvPr>
          <p:cNvSpPr/>
          <p:nvPr/>
        </p:nvSpPr>
        <p:spPr>
          <a:xfrm>
            <a:off x="8213056" y="5075244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71593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D7571-BFEC-A918-EE5A-CA0431704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EF3901-130C-A5EC-C9BD-8B5CD47CAC9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7531" y="2205038"/>
            <a:ext cx="9729393" cy="4341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Talking about overall dimensions.</a:t>
            </a:r>
          </a:p>
          <a:p>
            <a:pPr marL="0" indent="0">
              <a:buNone/>
            </a:pPr>
            <a:r>
              <a:rPr lang="en-US"/>
              <a:t>Choose the right statement.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New Tonale decreases overall length by 6mm on front overhang.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New Tonale decreases overall length by 12mm on rear overhang.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New Tonale decreases overall length by 6mm on both front and rear overhang.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9E1CE81-B734-8FC1-2680-5D8B1E2F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Question 4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39297A9C-CB16-94A6-7C55-4D40DAB17320}"/>
              </a:ext>
            </a:extLst>
          </p:cNvPr>
          <p:cNvSpPr/>
          <p:nvPr/>
        </p:nvSpPr>
        <p:spPr>
          <a:xfrm>
            <a:off x="8213056" y="5075244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18662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ADE11-1F08-F834-56F8-85C30DB96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EFE7CE-A2E0-C3BA-85A7-D042304E9D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7531" y="2205038"/>
            <a:ext cx="9729393" cy="4341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Talking about range.</a:t>
            </a:r>
          </a:p>
          <a:p>
            <a:pPr marL="0" indent="0">
              <a:buNone/>
            </a:pPr>
            <a:r>
              <a:rPr lang="en-US"/>
              <a:t>Choose the right statement: what changes vs previous Tonale version?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New Tonale today offers 8 vs. 6 colors, 4 vs. 2 versions and 4 vs. 2 interior trims.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New Tonale today offers the same number of colors, 4 vs. 2 versions and 4 vs. 2 interior trims.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New Tonale today offers 8 vs. 6 colors, the same number of versions and interior trims.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A3D50C55-5A86-E436-2FAD-B76B57293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Question 5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6B5A8D9E-7BCA-0068-0985-8F63DBAAF947}"/>
              </a:ext>
            </a:extLst>
          </p:cNvPr>
          <p:cNvSpPr/>
          <p:nvPr/>
        </p:nvSpPr>
        <p:spPr>
          <a:xfrm>
            <a:off x="8285245" y="5270000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0436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73677-F88B-29FC-E4A7-06391A72C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9E322F-81BF-2455-BB33-BF182B0BAF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7531" y="2205038"/>
            <a:ext cx="9736933" cy="4341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Talking about range.</a:t>
            </a:r>
          </a:p>
          <a:p>
            <a:pPr marL="0" indent="0">
              <a:buNone/>
            </a:pPr>
            <a:r>
              <a:rPr lang="en-US"/>
              <a:t>Which one is the statement which best fit to Tonale trim?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NOT a naked one!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Improved style and perceived quality.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An iconic name is back!</a:t>
            </a:r>
          </a:p>
          <a:p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The upper positioning for those who want ALL.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BDA28E7-8B84-B205-7FE6-20B7B30CB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Question 6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99063E4F-DF50-4232-3D27-A95AEAB9BA69}"/>
              </a:ext>
            </a:extLst>
          </p:cNvPr>
          <p:cNvSpPr/>
          <p:nvPr/>
        </p:nvSpPr>
        <p:spPr>
          <a:xfrm>
            <a:off x="8213056" y="5075244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E6470D5-A90B-3BE0-9CD5-912373795D3B}"/>
              </a:ext>
            </a:extLst>
          </p:cNvPr>
          <p:cNvSpPr txBox="1"/>
          <p:nvPr/>
        </p:nvSpPr>
        <p:spPr>
          <a:xfrm>
            <a:off x="1899057" y="2782669"/>
            <a:ext cx="7050980" cy="646331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 err="1">
                <a:solidFill>
                  <a:schemeClr val="accent6"/>
                </a:solidFill>
              </a:rPr>
              <a:t>Rinforzerei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dicendo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che</a:t>
            </a:r>
            <a:r>
              <a:rPr lang="en-US" sz="1800" noProof="0">
                <a:solidFill>
                  <a:schemeClr val="accent6"/>
                </a:solidFill>
              </a:rPr>
              <a:t> è </a:t>
            </a:r>
            <a:r>
              <a:rPr lang="en-US" sz="1800" noProof="0" err="1">
                <a:solidFill>
                  <a:schemeClr val="accent6"/>
                </a:solidFill>
              </a:rPr>
              <a:t>interessante</a:t>
            </a:r>
            <a:r>
              <a:rPr lang="en-US" sz="1800" noProof="0">
                <a:solidFill>
                  <a:schemeClr val="accent6"/>
                </a:solidFill>
              </a:rPr>
              <a:t> per Conquista </a:t>
            </a:r>
            <a:r>
              <a:rPr lang="en-US" sz="1800" noProof="0" err="1">
                <a:solidFill>
                  <a:schemeClr val="accent6"/>
                </a:solidFill>
              </a:rPr>
              <a:t>clienti</a:t>
            </a:r>
            <a:r>
              <a:rPr lang="en-US" sz="1800" noProof="0">
                <a:solidFill>
                  <a:schemeClr val="accent6"/>
                </a:solidFill>
              </a:rPr>
              <a:t> mainstream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5059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387CB-D7E8-355F-C121-80FF7756C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61AEB2-CFA2-2BE1-5B3E-F4F3F317BFB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7532" y="2205038"/>
            <a:ext cx="9736932" cy="4341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Talking about range.</a:t>
            </a:r>
          </a:p>
          <a:p>
            <a:pPr marL="0" indent="0">
              <a:buNone/>
            </a:pPr>
            <a:r>
              <a:rPr lang="en-US"/>
              <a:t>Which one is the statement which best fit to Sprint trim?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NOT a naked one!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Improved style and perceived quality.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An iconic name is back!</a:t>
            </a:r>
          </a:p>
          <a:p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The upper positioning for those who want ALL.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00B63B6-F15C-E575-995E-7EA2335D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Question 7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615A87E5-3395-80B8-9471-39AB3AAA85E7}"/>
              </a:ext>
            </a:extLst>
          </p:cNvPr>
          <p:cNvSpPr/>
          <p:nvPr/>
        </p:nvSpPr>
        <p:spPr>
          <a:xfrm>
            <a:off x="8213056" y="5075244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305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C1B77E-BA2E-3039-3102-811553C64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BBA83B-04F5-8603-89FE-2B6ECFDF31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35074" y="2205038"/>
            <a:ext cx="9736933" cy="4341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Talking about range.</a:t>
            </a:r>
          </a:p>
          <a:p>
            <a:pPr marL="0" indent="0">
              <a:buNone/>
            </a:pPr>
            <a:r>
              <a:rPr lang="en-US"/>
              <a:t>Which one is the statement which best fit to Ti trim?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NOT a naked one!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Improved style and perceived quality.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00B050"/>
                </a:solidFill>
              </a:rPr>
              <a:t>An iconic name is back!</a:t>
            </a:r>
          </a:p>
          <a:p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The upper positioning for those who want ALL.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B6E6543-ED0C-1097-3E5D-D04C553D4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Question 8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23224651-91EA-2C43-D4A5-48ABC2867957}"/>
              </a:ext>
            </a:extLst>
          </p:cNvPr>
          <p:cNvSpPr/>
          <p:nvPr/>
        </p:nvSpPr>
        <p:spPr>
          <a:xfrm>
            <a:off x="8213056" y="5075244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7850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D0EA85-89D2-A266-4C19-42715414C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0517B7-599F-A691-154A-5A1C496168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27531" y="2205038"/>
            <a:ext cx="9729393" cy="4341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Talking about range.</a:t>
            </a:r>
          </a:p>
          <a:p>
            <a:pPr marL="0" indent="0">
              <a:buNone/>
            </a:pPr>
            <a:r>
              <a:rPr lang="en-US"/>
              <a:t>Which one is the statement which best fit to Veloce trim?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NOT a naked one!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Improved style and perceived quality.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An iconic name is back!</a:t>
            </a:r>
          </a:p>
          <a:p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00B050"/>
                </a:solidFill>
              </a:rPr>
              <a:t>The upper positioning for those who want ALL.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156805A-B928-8393-9567-A10D7364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Question 9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C0849A94-7771-6104-C6FF-EB05C3446D75}"/>
              </a:ext>
            </a:extLst>
          </p:cNvPr>
          <p:cNvSpPr/>
          <p:nvPr/>
        </p:nvSpPr>
        <p:spPr>
          <a:xfrm>
            <a:off x="8213056" y="5075244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76086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BDE90D-40F7-931D-6423-B394A49B2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5A5151-A511-7978-FDE2-170AE324E1E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35074" y="2205038"/>
            <a:ext cx="9721851" cy="43418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Talking about range.</a:t>
            </a:r>
          </a:p>
          <a:p>
            <a:pPr marL="0" indent="0">
              <a:buNone/>
            </a:pPr>
            <a:r>
              <a:rPr lang="en-US"/>
              <a:t>Which one is the statement which best fit to Sport Veloce (Launch Edition) trim?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00B050"/>
                </a:solidFill>
              </a:rPr>
              <a:t>It’s derived from Sprint, features dedicated color &amp; trim and 20” wheels.</a:t>
            </a:r>
          </a:p>
          <a:p>
            <a:pPr marL="0" indent="0">
              <a:buNone/>
            </a:pPr>
            <a:endParaRPr lang="en-US"/>
          </a:p>
          <a:p>
            <a:r>
              <a:rPr lang="en-US" b="1">
                <a:solidFill>
                  <a:srgbClr val="FF0000"/>
                </a:solidFill>
              </a:rPr>
              <a:t>It’s derived from Veloce, features dedicated color &amp; trim and 19” wheels.</a:t>
            </a:r>
          </a:p>
          <a:p>
            <a:pPr marL="0" indent="0">
              <a:buNone/>
            </a:pPr>
            <a:endParaRPr lang="en-US" b="1">
              <a:solidFill>
                <a:srgbClr val="FF0000"/>
              </a:solidFill>
            </a:endParaRPr>
          </a:p>
          <a:p>
            <a:r>
              <a:rPr lang="en-US" b="1">
                <a:solidFill>
                  <a:srgbClr val="FF0000"/>
                </a:solidFill>
              </a:rPr>
              <a:t>It’s derived from Ti, features dedicated color &amp; trim and 21” wheels.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F78B674C-2522-19D3-21C2-9706AD547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32" y="1393243"/>
            <a:ext cx="9736933" cy="646331"/>
          </a:xfrm>
        </p:spPr>
        <p:txBody>
          <a:bodyPr>
            <a:normAutofit/>
          </a:bodyPr>
          <a:lstStyle/>
          <a:p>
            <a:pPr algn="ctr"/>
            <a:r>
              <a:rPr lang="en-US"/>
              <a:t>Question 10</a:t>
            </a:r>
          </a:p>
        </p:txBody>
      </p:sp>
      <p:sp>
        <p:nvSpPr>
          <p:cNvPr id="2" name="Rounded Rectangle 5">
            <a:extLst>
              <a:ext uri="{FF2B5EF4-FFF2-40B4-BE49-F238E27FC236}">
                <a16:creationId xmlns:a16="http://schemas.microsoft.com/office/drawing/2014/main" id="{147777F0-19AE-8F0B-A954-E7AB929E8504}"/>
              </a:ext>
            </a:extLst>
          </p:cNvPr>
          <p:cNvSpPr/>
          <p:nvPr/>
        </p:nvSpPr>
        <p:spPr>
          <a:xfrm>
            <a:off x="8213056" y="5075244"/>
            <a:ext cx="2286000" cy="38951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US" noProof="0">
                <a:solidFill>
                  <a:schemeClr val="bg1"/>
                </a:solidFill>
                <a:latin typeface="+mj-lt"/>
              </a:rPr>
              <a:t>CONFIRM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9B310C-0C26-5B09-727F-BDFA159D70BF}"/>
              </a:ext>
            </a:extLst>
          </p:cNvPr>
          <p:cNvSpPr txBox="1"/>
          <p:nvPr/>
        </p:nvSpPr>
        <p:spPr>
          <a:xfrm>
            <a:off x="1381820" y="2558994"/>
            <a:ext cx="6330544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noProof="0">
                <a:solidFill>
                  <a:schemeClr val="accent6"/>
                </a:solidFill>
              </a:rPr>
              <a:t>Non </a:t>
            </a:r>
            <a:r>
              <a:rPr lang="en-US" sz="1800" noProof="0" err="1">
                <a:solidFill>
                  <a:schemeClr val="accent6"/>
                </a:solidFill>
              </a:rPr>
              <a:t>mettiamo</a:t>
            </a:r>
            <a:r>
              <a:rPr lang="en-US" sz="1800" noProof="0">
                <a:solidFill>
                  <a:schemeClr val="accent6"/>
                </a:solidFill>
              </a:rPr>
              <a:t> il trim di </a:t>
            </a:r>
            <a:r>
              <a:rPr lang="en-US" sz="1800" noProof="0" err="1">
                <a:solidFill>
                  <a:schemeClr val="accent6"/>
                </a:solidFill>
              </a:rPr>
              <a:t>derivazione</a:t>
            </a:r>
            <a:r>
              <a:rPr lang="en-US" sz="1800" noProof="0">
                <a:solidFill>
                  <a:schemeClr val="accent6"/>
                </a:solidFill>
              </a:rPr>
              <a:t>, </a:t>
            </a:r>
            <a:r>
              <a:rPr lang="en-US" sz="1800" noProof="0" err="1">
                <a:solidFill>
                  <a:schemeClr val="accent6"/>
                </a:solidFill>
              </a:rPr>
              <a:t>teniamola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sul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fatto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che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hai</a:t>
            </a:r>
            <a:r>
              <a:rPr lang="en-US" sz="1800" noProof="0">
                <a:solidFill>
                  <a:schemeClr val="accent6"/>
                </a:solidFill>
              </a:rPr>
              <a:t> il </a:t>
            </a:r>
            <a:r>
              <a:rPr lang="en-US" sz="1800" noProof="0" err="1">
                <a:solidFill>
                  <a:schemeClr val="accent6"/>
                </a:solidFill>
              </a:rPr>
              <a:t>meglio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dello</a:t>
            </a:r>
            <a:r>
              <a:rPr lang="en-US" sz="1800" noProof="0">
                <a:solidFill>
                  <a:schemeClr val="accent6"/>
                </a:solidFill>
              </a:rPr>
              <a:t> stile e </a:t>
            </a:r>
            <a:r>
              <a:rPr lang="en-US" sz="1800" noProof="0" err="1">
                <a:solidFill>
                  <a:schemeClr val="accent6"/>
                </a:solidFill>
              </a:rPr>
              <a:t>degli</a:t>
            </a:r>
            <a:r>
              <a:rPr lang="en-US" sz="1800" noProof="0">
                <a:solidFill>
                  <a:schemeClr val="accent6"/>
                </a:solidFill>
              </a:rPr>
              <a:t> </a:t>
            </a:r>
            <a:r>
              <a:rPr lang="en-US" sz="1800" noProof="0" err="1">
                <a:solidFill>
                  <a:schemeClr val="accent6"/>
                </a:solidFill>
              </a:rPr>
              <a:t>interni</a:t>
            </a:r>
            <a:r>
              <a:rPr lang="en-US" sz="1800" noProof="0">
                <a:solidFill>
                  <a:schemeClr val="accent6"/>
                </a:solidFill>
              </a:rPr>
              <a:t> ad un </a:t>
            </a:r>
            <a:r>
              <a:rPr lang="en-US" sz="1800" noProof="0" err="1">
                <a:solidFill>
                  <a:schemeClr val="accent6"/>
                </a:solidFill>
              </a:rPr>
              <a:t>posizionamento</a:t>
            </a:r>
            <a:r>
              <a:rPr lang="en-US" sz="1800" noProof="0">
                <a:solidFill>
                  <a:schemeClr val="accent6"/>
                </a:solidFill>
              </a:rPr>
              <a:t> Prezzo “inclusive”/molto </a:t>
            </a:r>
            <a:r>
              <a:rPr lang="en-US">
                <a:solidFill>
                  <a:schemeClr val="accent6"/>
                </a:solidFill>
              </a:rPr>
              <a:t>appealing</a:t>
            </a:r>
            <a:endParaRPr lang="en-US" sz="1800" noProof="0">
              <a:solidFill>
                <a:schemeClr val="accent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346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1F9CC-8C88-995D-06D3-A253D3445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F38F2F-C89D-4871-626C-D971C46CAAFB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 dirty="0">
                <a:solidFill>
                  <a:schemeClr val="accent1"/>
                </a:solidFill>
                <a:latin typeface="Sequel 100 Black 45" panose="020B0503050000020004" pitchFamily="34" charset="77"/>
              </a:rPr>
              <a:t>01 | Introduction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74B87C78-0505-D02F-76D1-EFFC7A725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A VERY PECULIAR CUSTOMER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1CEE667E-BECB-9955-47B3-B1D3921BC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888FAF0-1A96-D8EC-8F8B-292BDF44E62A}"/>
              </a:ext>
            </a:extLst>
          </p:cNvPr>
          <p:cNvSpPr txBox="1"/>
          <p:nvPr/>
        </p:nvSpPr>
        <p:spPr>
          <a:xfrm>
            <a:off x="8664607" y="6494155"/>
            <a:ext cx="3021222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the icon to know more.</a:t>
            </a:r>
          </a:p>
        </p:txBody>
      </p:sp>
      <p:pic>
        <p:nvPicPr>
          <p:cNvPr id="23" name="Immagine 22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3B8FE767-B661-1F91-9BCA-96F0E9C10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4359" y="3713341"/>
            <a:ext cx="603282" cy="603282"/>
          </a:xfrm>
          <a:prstGeom prst="rect">
            <a:avLst/>
          </a:prstGeom>
        </p:spPr>
      </p:pic>
      <p:sp>
        <p:nvSpPr>
          <p:cNvPr id="29" name="Segnaposto contenuto 14">
            <a:extLst>
              <a:ext uri="{FF2B5EF4-FFF2-40B4-BE49-F238E27FC236}">
                <a16:creationId xmlns:a16="http://schemas.microsoft.com/office/drawing/2014/main" id="{333604EC-C443-89EA-221B-402BFF85425D}"/>
              </a:ext>
            </a:extLst>
          </p:cNvPr>
          <p:cNvSpPr txBox="1">
            <a:spLocks/>
          </p:cNvSpPr>
          <p:nvPr/>
        </p:nvSpPr>
        <p:spPr>
          <a:xfrm>
            <a:off x="1227532" y="1748407"/>
            <a:ext cx="9736933" cy="319374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noProof="0"/>
              <a:t>We well know the "standard" C-SUV Premium customer… the Tonale customer has some specificities it’s well worth to know.</a:t>
            </a:r>
          </a:p>
        </p:txBody>
      </p:sp>
      <p:pic>
        <p:nvPicPr>
          <p:cNvPr id="47" name="Immagine 46">
            <a:extLst>
              <a:ext uri="{FF2B5EF4-FFF2-40B4-BE49-F238E27FC236}">
                <a16:creationId xmlns:a16="http://schemas.microsoft.com/office/drawing/2014/main" id="{4815345A-B60D-948E-E9F2-843969C07E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438" r="-506"/>
          <a:stretch>
            <a:fillRect/>
          </a:stretch>
        </p:blipFill>
        <p:spPr>
          <a:xfrm>
            <a:off x="4489870" y="4115898"/>
            <a:ext cx="487633" cy="1081979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37EB7A2E-02C7-E950-6FBA-5635A224AB7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8" r="45082"/>
          <a:stretch>
            <a:fillRect/>
          </a:stretch>
        </p:blipFill>
        <p:spPr>
          <a:xfrm>
            <a:off x="4436571" y="2551375"/>
            <a:ext cx="593783" cy="1081979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0C8784DC-784A-469B-7A02-F18257FC3C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657" r="275"/>
          <a:stretch>
            <a:fillRect/>
          </a:stretch>
        </p:blipFill>
        <p:spPr>
          <a:xfrm>
            <a:off x="1742693" y="2551375"/>
            <a:ext cx="487633" cy="1081979"/>
          </a:xfrm>
          <a:prstGeom prst="rect">
            <a:avLst/>
          </a:prstGeom>
        </p:spPr>
      </p:pic>
      <p:graphicFrame>
        <p:nvGraphicFramePr>
          <p:cNvPr id="50" name="Grafico 49">
            <a:extLst>
              <a:ext uri="{FF2B5EF4-FFF2-40B4-BE49-F238E27FC236}">
                <a16:creationId xmlns:a16="http://schemas.microsoft.com/office/drawing/2014/main" id="{0709B5FD-64EA-14F7-358D-FD64CD3631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6548432"/>
              </p:ext>
            </p:extLst>
          </p:nvPr>
        </p:nvGraphicFramePr>
        <p:xfrm>
          <a:off x="2139357" y="2405740"/>
          <a:ext cx="2413864" cy="160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1" name="Grafico 50">
            <a:extLst>
              <a:ext uri="{FF2B5EF4-FFF2-40B4-BE49-F238E27FC236}">
                <a16:creationId xmlns:a16="http://schemas.microsoft.com/office/drawing/2014/main" id="{D0A0B861-6EA9-8139-782A-F0EF19E75E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4180813"/>
              </p:ext>
            </p:extLst>
          </p:nvPr>
        </p:nvGraphicFramePr>
        <p:xfrm>
          <a:off x="2159162" y="4005149"/>
          <a:ext cx="2413864" cy="160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52" name="Immagine 51">
            <a:extLst>
              <a:ext uri="{FF2B5EF4-FFF2-40B4-BE49-F238E27FC236}">
                <a16:creationId xmlns:a16="http://schemas.microsoft.com/office/drawing/2014/main" id="{D6F6B739-4589-1A31-C05B-7B915E0868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1299" y="4145147"/>
            <a:ext cx="1081978" cy="1081978"/>
          </a:xfrm>
          <a:prstGeom prst="rect">
            <a:avLst/>
          </a:prstGeom>
        </p:spPr>
      </p:pic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38662713-FE47-695F-1F37-F8148E644844}"/>
              </a:ext>
            </a:extLst>
          </p:cNvPr>
          <p:cNvSpPr txBox="1"/>
          <p:nvPr/>
        </p:nvSpPr>
        <p:spPr>
          <a:xfrm>
            <a:off x="1530335" y="3645918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MALE</a:t>
            </a:r>
          </a:p>
        </p:txBody>
      </p:sp>
      <p:sp>
        <p:nvSpPr>
          <p:cNvPr id="54" name="CasellaDiTesto 53">
            <a:extLst>
              <a:ext uri="{FF2B5EF4-FFF2-40B4-BE49-F238E27FC236}">
                <a16:creationId xmlns:a16="http://schemas.microsoft.com/office/drawing/2014/main" id="{5B669FBF-52CD-3005-4168-B98E1C302223}"/>
              </a:ext>
            </a:extLst>
          </p:cNvPr>
          <p:cNvSpPr txBox="1"/>
          <p:nvPr/>
        </p:nvSpPr>
        <p:spPr>
          <a:xfrm>
            <a:off x="4103092" y="3645918"/>
            <a:ext cx="126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FEMALE</a:t>
            </a: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1676F0FE-59A0-08A8-7965-33ABD2EB0D44}"/>
              </a:ext>
            </a:extLst>
          </p:cNvPr>
          <p:cNvSpPr txBox="1"/>
          <p:nvPr/>
        </p:nvSpPr>
        <p:spPr>
          <a:xfrm>
            <a:off x="924711" y="5239688"/>
            <a:ext cx="145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W PARTNER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D2A4F621-853C-245D-F5D8-96E6E9FEA0F2}"/>
              </a:ext>
            </a:extLst>
          </p:cNvPr>
          <p:cNvSpPr txBox="1"/>
          <p:nvPr/>
        </p:nvSpPr>
        <p:spPr>
          <a:xfrm>
            <a:off x="4007637" y="5239688"/>
            <a:ext cx="145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SINGLE</a:t>
            </a:r>
          </a:p>
        </p:txBody>
      </p:sp>
      <p:cxnSp>
        <p:nvCxnSpPr>
          <p:cNvPr id="57" name="Connettore diritto 56">
            <a:extLst>
              <a:ext uri="{FF2B5EF4-FFF2-40B4-BE49-F238E27FC236}">
                <a16:creationId xmlns:a16="http://schemas.microsoft.com/office/drawing/2014/main" id="{79365A18-A743-CB09-22B4-CC59C94F2C32}"/>
              </a:ext>
            </a:extLst>
          </p:cNvPr>
          <p:cNvCxnSpPr>
            <a:cxnSpLocks/>
            <a:endCxn id="23" idx="1"/>
          </p:cNvCxnSpPr>
          <p:nvPr/>
        </p:nvCxnSpPr>
        <p:spPr>
          <a:xfrm>
            <a:off x="482615" y="4005457"/>
            <a:ext cx="5311744" cy="952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4">
            <a:extLst>
              <a:ext uri="{FF2B5EF4-FFF2-40B4-BE49-F238E27FC236}">
                <a16:creationId xmlns:a16="http://schemas.microsoft.com/office/drawing/2014/main" id="{C159E4F0-B490-100D-1428-4168ACCBC376}"/>
              </a:ext>
            </a:extLst>
          </p:cNvPr>
          <p:cNvSpPr txBox="1"/>
          <p:nvPr/>
        </p:nvSpPr>
        <p:spPr>
          <a:xfrm>
            <a:off x="2584726" y="2103273"/>
            <a:ext cx="1562736" cy="307777"/>
          </a:xfrm>
          <a:prstGeom prst="rect">
            <a:avLst/>
          </a:prstGeom>
          <a:noFill/>
        </p:spPr>
        <p:txBody>
          <a:bodyPr wrap="square" lIns="144000" rIns="144000" rtlCol="0" anchor="ctr">
            <a:spAutoFit/>
          </a:bodyPr>
          <a:lstStyle>
            <a:defPPr>
              <a:defRPr lang="it-IT"/>
            </a:defPPr>
            <a:lvl1pPr>
              <a:defRPr sz="1200">
                <a:solidFill>
                  <a:schemeClr val="accent6"/>
                </a:solidFill>
                <a:latin typeface="+mj-lt"/>
              </a:defRPr>
            </a:lvl1pPr>
          </a:lstStyle>
          <a:p>
            <a:pPr algn="ctr"/>
            <a:r>
              <a:rPr lang="en-US" sz="1400" noProof="0"/>
              <a:t>AVERAGE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A5761A4-6B72-89A7-0905-6E5C38B16E1C}"/>
              </a:ext>
            </a:extLst>
          </p:cNvPr>
          <p:cNvSpPr txBox="1"/>
          <p:nvPr/>
        </p:nvSpPr>
        <p:spPr>
          <a:xfrm>
            <a:off x="6359935" y="3025695"/>
            <a:ext cx="460453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Mettiamo che </a:t>
            </a:r>
            <a:r>
              <a:rPr lang="it-IT" err="1">
                <a:solidFill>
                  <a:schemeClr val="bg1"/>
                </a:solidFill>
              </a:rPr>
              <a:t>reference</a:t>
            </a:r>
            <a:r>
              <a:rPr lang="it-IT">
                <a:solidFill>
                  <a:schemeClr val="bg1"/>
                </a:solidFill>
              </a:rPr>
              <a:t> è NCBS FY2024 EU5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8067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EB9EB3-990B-5C10-CDB4-05121E068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BD70486-BDF0-A0B9-E07B-47B5C8E7F746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01 | Introduction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EC57A6BF-7736-043D-FCF3-902BE307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A VERY PECULIAR CUSTOMER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F69DA777-9315-199B-8074-1A7D2DA1EE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438" r="-506"/>
          <a:stretch>
            <a:fillRect/>
          </a:stretch>
        </p:blipFill>
        <p:spPr>
          <a:xfrm>
            <a:off x="4489870" y="4115898"/>
            <a:ext cx="487633" cy="1081979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D291CEA7-FB66-F1DE-A2F7-265FA0DC1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" r="45082"/>
          <a:stretch>
            <a:fillRect/>
          </a:stretch>
        </p:blipFill>
        <p:spPr>
          <a:xfrm>
            <a:off x="4436571" y="2551375"/>
            <a:ext cx="593783" cy="1081979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19EF0468-0CB2-6693-F26C-7A5CB24A04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657" r="275"/>
          <a:stretch>
            <a:fillRect/>
          </a:stretch>
        </p:blipFill>
        <p:spPr>
          <a:xfrm>
            <a:off x="1742693" y="2551375"/>
            <a:ext cx="487633" cy="1081979"/>
          </a:xfrm>
          <a:prstGeom prst="rect">
            <a:avLst/>
          </a:prstGeom>
        </p:spPr>
      </p:pic>
      <p:graphicFrame>
        <p:nvGraphicFramePr>
          <p:cNvPr id="31" name="Grafico 30">
            <a:extLst>
              <a:ext uri="{FF2B5EF4-FFF2-40B4-BE49-F238E27FC236}">
                <a16:creationId xmlns:a16="http://schemas.microsoft.com/office/drawing/2014/main" id="{80858FD2-C1A3-70DF-EB0D-ED56A42EEF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7293476"/>
              </p:ext>
            </p:extLst>
          </p:nvPr>
        </p:nvGraphicFramePr>
        <p:xfrm>
          <a:off x="2139357" y="2405740"/>
          <a:ext cx="2413864" cy="160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2" name="Grafico 31">
            <a:extLst>
              <a:ext uri="{FF2B5EF4-FFF2-40B4-BE49-F238E27FC236}">
                <a16:creationId xmlns:a16="http://schemas.microsoft.com/office/drawing/2014/main" id="{07FDD3CC-CBFA-185F-1924-5131F86880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9879388"/>
              </p:ext>
            </p:extLst>
          </p:nvPr>
        </p:nvGraphicFramePr>
        <p:xfrm>
          <a:off x="2159162" y="4005149"/>
          <a:ext cx="2413864" cy="160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3" name="Immagine 32">
            <a:extLst>
              <a:ext uri="{FF2B5EF4-FFF2-40B4-BE49-F238E27FC236}">
                <a16:creationId xmlns:a16="http://schemas.microsoft.com/office/drawing/2014/main" id="{9B9E194E-5286-4D29-4FB6-99B817D9F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141299" y="4145147"/>
            <a:ext cx="1081978" cy="108197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BD179EE-28DB-229E-0DC1-4BDBB1AD5E9B}"/>
              </a:ext>
            </a:extLst>
          </p:cNvPr>
          <p:cNvSpPr txBox="1"/>
          <p:nvPr/>
        </p:nvSpPr>
        <p:spPr>
          <a:xfrm>
            <a:off x="1530335" y="3645918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MALE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21EE6A-610B-0E35-7766-8FD56F5A25E0}"/>
              </a:ext>
            </a:extLst>
          </p:cNvPr>
          <p:cNvSpPr txBox="1"/>
          <p:nvPr/>
        </p:nvSpPr>
        <p:spPr>
          <a:xfrm>
            <a:off x="4103092" y="3645918"/>
            <a:ext cx="126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FEMALE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48E081-9C94-EB05-6312-D8B34E4926E3}"/>
              </a:ext>
            </a:extLst>
          </p:cNvPr>
          <p:cNvSpPr txBox="1"/>
          <p:nvPr/>
        </p:nvSpPr>
        <p:spPr>
          <a:xfrm>
            <a:off x="924711" y="5239688"/>
            <a:ext cx="145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W PARTNER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953AC43-C783-51FB-095D-76E2EEA05453}"/>
              </a:ext>
            </a:extLst>
          </p:cNvPr>
          <p:cNvSpPr txBox="1"/>
          <p:nvPr/>
        </p:nvSpPr>
        <p:spPr>
          <a:xfrm>
            <a:off x="4007637" y="5239688"/>
            <a:ext cx="145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SINGLE</a:t>
            </a:r>
          </a:p>
        </p:txBody>
      </p:sp>
      <p:sp>
        <p:nvSpPr>
          <p:cNvPr id="29" name="Segnaposto contenuto 14">
            <a:extLst>
              <a:ext uri="{FF2B5EF4-FFF2-40B4-BE49-F238E27FC236}">
                <a16:creationId xmlns:a16="http://schemas.microsoft.com/office/drawing/2014/main" id="{7ECAF81E-A9D5-9260-A2DC-4F156CB88B9C}"/>
              </a:ext>
            </a:extLst>
          </p:cNvPr>
          <p:cNvSpPr txBox="1">
            <a:spLocks/>
          </p:cNvSpPr>
          <p:nvPr/>
        </p:nvSpPr>
        <p:spPr>
          <a:xfrm>
            <a:off x="1227532" y="1748407"/>
            <a:ext cx="9736933" cy="319374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noProof="0"/>
              <a:t>We well know the "standard" C-SUV Premium customer… the Tonale customer has some specificities it’s well worth to know.</a:t>
            </a:r>
          </a:p>
        </p:txBody>
      </p:sp>
      <p:pic>
        <p:nvPicPr>
          <p:cNvPr id="34" name="Immagine 33" descr="Immagine che contiene rosso, Elementi grafici, design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AC408E64-235F-4093-8B0F-E7918A4921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5121"/>
          <a:stretch>
            <a:fillRect/>
          </a:stretch>
        </p:blipFill>
        <p:spPr>
          <a:xfrm>
            <a:off x="10001639" y="2551375"/>
            <a:ext cx="593783" cy="1081979"/>
          </a:xfrm>
          <a:prstGeom prst="rect">
            <a:avLst/>
          </a:prstGeom>
        </p:spPr>
      </p:pic>
      <p:pic>
        <p:nvPicPr>
          <p:cNvPr id="35" name="Immagine 34">
            <a:extLst>
              <a:ext uri="{FF2B5EF4-FFF2-40B4-BE49-F238E27FC236}">
                <a16:creationId xmlns:a16="http://schemas.microsoft.com/office/drawing/2014/main" id="{EF7BA90F-6D6E-954F-920C-D746786082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4657" r="275"/>
          <a:stretch>
            <a:fillRect/>
          </a:stretch>
        </p:blipFill>
        <p:spPr>
          <a:xfrm>
            <a:off x="7307761" y="2551375"/>
            <a:ext cx="487633" cy="1081979"/>
          </a:xfrm>
          <a:prstGeom prst="rect">
            <a:avLst/>
          </a:prstGeom>
        </p:spPr>
      </p:pic>
      <p:graphicFrame>
        <p:nvGraphicFramePr>
          <p:cNvPr id="36" name="Grafico 35">
            <a:extLst>
              <a:ext uri="{FF2B5EF4-FFF2-40B4-BE49-F238E27FC236}">
                <a16:creationId xmlns:a16="http://schemas.microsoft.com/office/drawing/2014/main" id="{D1D5A7FD-29DB-079A-AE7C-AF22BE4B9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9494214"/>
              </p:ext>
            </p:extLst>
          </p:nvPr>
        </p:nvGraphicFramePr>
        <p:xfrm>
          <a:off x="7704425" y="2405740"/>
          <a:ext cx="2413864" cy="160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1EC1A7A-8E7C-D057-75B8-A573C743900B}"/>
              </a:ext>
            </a:extLst>
          </p:cNvPr>
          <p:cNvSpPr txBox="1"/>
          <p:nvPr/>
        </p:nvSpPr>
        <p:spPr>
          <a:xfrm>
            <a:off x="7095403" y="3645918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MALE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37C025F-7F33-0CBE-8E77-02ED51CE5D55}"/>
              </a:ext>
            </a:extLst>
          </p:cNvPr>
          <p:cNvSpPr txBox="1"/>
          <p:nvPr/>
        </p:nvSpPr>
        <p:spPr>
          <a:xfrm>
            <a:off x="9668160" y="3645918"/>
            <a:ext cx="1263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FEMALE</a:t>
            </a:r>
          </a:p>
        </p:txBody>
      </p:sp>
      <p:pic>
        <p:nvPicPr>
          <p:cNvPr id="39" name="Immagine 38" descr="Immagine che contiene rosso, Elementi grafici, design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A0155740-05C3-5573-F84A-81ECEE21E8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931"/>
          <a:stretch>
            <a:fillRect/>
          </a:stretch>
        </p:blipFill>
        <p:spPr>
          <a:xfrm>
            <a:off x="10101185" y="4115898"/>
            <a:ext cx="487633" cy="1081979"/>
          </a:xfrm>
          <a:prstGeom prst="rect">
            <a:avLst/>
          </a:prstGeom>
        </p:spPr>
      </p:pic>
      <p:graphicFrame>
        <p:nvGraphicFramePr>
          <p:cNvPr id="40" name="Grafico 39">
            <a:extLst>
              <a:ext uri="{FF2B5EF4-FFF2-40B4-BE49-F238E27FC236}">
                <a16:creationId xmlns:a16="http://schemas.microsoft.com/office/drawing/2014/main" id="{202C18D9-36BF-A6DA-D864-67DCF163F3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9445526"/>
              </p:ext>
            </p:extLst>
          </p:nvPr>
        </p:nvGraphicFramePr>
        <p:xfrm>
          <a:off x="7770477" y="4005149"/>
          <a:ext cx="2413864" cy="1609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41" name="Immagine 40">
            <a:extLst>
              <a:ext uri="{FF2B5EF4-FFF2-40B4-BE49-F238E27FC236}">
                <a16:creationId xmlns:a16="http://schemas.microsoft.com/office/drawing/2014/main" id="{9BDC7F3C-0B98-98BF-30E8-8095651C0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52614" y="4145147"/>
            <a:ext cx="1081978" cy="1081978"/>
          </a:xfrm>
          <a:prstGeom prst="rect">
            <a:avLst/>
          </a:prstGeom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E4A3A7C-0129-D0B0-9747-13F281A6C306}"/>
              </a:ext>
            </a:extLst>
          </p:cNvPr>
          <p:cNvSpPr txBox="1"/>
          <p:nvPr/>
        </p:nvSpPr>
        <p:spPr>
          <a:xfrm>
            <a:off x="6536026" y="5239688"/>
            <a:ext cx="145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W PARTNER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E9B2473C-1841-BCCE-8832-327285EA6A2E}"/>
              </a:ext>
            </a:extLst>
          </p:cNvPr>
          <p:cNvSpPr txBox="1"/>
          <p:nvPr/>
        </p:nvSpPr>
        <p:spPr>
          <a:xfrm>
            <a:off x="9618952" y="5239688"/>
            <a:ext cx="1454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noProof="0">
                <a:solidFill>
                  <a:schemeClr val="accent6"/>
                </a:solidFill>
                <a:latin typeface="+mj-lt"/>
              </a:rPr>
              <a:t>SINGLE</a:t>
            </a:r>
          </a:p>
        </p:txBody>
      </p:sp>
      <p:sp>
        <p:nvSpPr>
          <p:cNvPr id="44" name="Segnaposto contenuto 14">
            <a:extLst>
              <a:ext uri="{FF2B5EF4-FFF2-40B4-BE49-F238E27FC236}">
                <a16:creationId xmlns:a16="http://schemas.microsoft.com/office/drawing/2014/main" id="{5BEA2667-6F34-1634-D619-BF8453472CC0}"/>
              </a:ext>
            </a:extLst>
          </p:cNvPr>
          <p:cNvSpPr txBox="1">
            <a:spLocks/>
          </p:cNvSpPr>
          <p:nvPr/>
        </p:nvSpPr>
        <p:spPr>
          <a:xfrm>
            <a:off x="6153246" y="5592537"/>
            <a:ext cx="5648326" cy="688256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noProof="0">
                <a:solidFill>
                  <a:schemeClr val="accent6"/>
                </a:solidFill>
              </a:rPr>
              <a:t>While the "status" of Tonale customer is more or less the same of the standard one, please note we have </a:t>
            </a:r>
            <a:r>
              <a:rPr lang="en-US" sz="1400" b="1" noProof="0">
                <a:solidFill>
                  <a:schemeClr val="accent6"/>
                </a:solidFill>
              </a:rPr>
              <a:t>10% more male customers </a:t>
            </a:r>
            <a:r>
              <a:rPr lang="en-US" noProof="0">
                <a:solidFill>
                  <a:schemeClr val="accent6"/>
                </a:solidFill>
              </a:rPr>
              <a:t>(89% vs 79%)... good opportunities </a:t>
            </a:r>
            <a:r>
              <a:rPr lang="en-US" sz="1400" b="1" noProof="0">
                <a:solidFill>
                  <a:schemeClr val="accent6"/>
                </a:solidFill>
              </a:rPr>
              <a:t>to conquer a wider female audience!</a:t>
            </a:r>
            <a:endParaRPr lang="en-US" sz="1600" b="1" noProof="0">
              <a:solidFill>
                <a:schemeClr val="accent6"/>
              </a:solidFill>
            </a:endParaRPr>
          </a:p>
        </p:txBody>
      </p: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C7F0096B-4A56-24F1-0C17-50076117C89A}"/>
              </a:ext>
            </a:extLst>
          </p:cNvPr>
          <p:cNvCxnSpPr/>
          <p:nvPr/>
        </p:nvCxnSpPr>
        <p:spPr>
          <a:xfrm>
            <a:off x="482615" y="4005457"/>
            <a:ext cx="1122676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4">
            <a:extLst>
              <a:ext uri="{FF2B5EF4-FFF2-40B4-BE49-F238E27FC236}">
                <a16:creationId xmlns:a16="http://schemas.microsoft.com/office/drawing/2014/main" id="{49CA7154-B4EE-6322-0ED9-EB847BE802DD}"/>
              </a:ext>
            </a:extLst>
          </p:cNvPr>
          <p:cNvSpPr txBox="1"/>
          <p:nvPr/>
        </p:nvSpPr>
        <p:spPr>
          <a:xfrm>
            <a:off x="2584726" y="2103273"/>
            <a:ext cx="1562736" cy="307777"/>
          </a:xfrm>
          <a:prstGeom prst="rect">
            <a:avLst/>
          </a:prstGeom>
          <a:noFill/>
        </p:spPr>
        <p:txBody>
          <a:bodyPr wrap="square" lIns="144000" rIns="144000" rtlCol="0" anchor="ctr">
            <a:spAutoFit/>
          </a:bodyPr>
          <a:lstStyle>
            <a:defPPr>
              <a:defRPr lang="it-IT"/>
            </a:defPPr>
            <a:lvl1pPr>
              <a:defRPr sz="1200">
                <a:solidFill>
                  <a:schemeClr val="accent6"/>
                </a:solidFill>
                <a:latin typeface="+mj-lt"/>
              </a:defRPr>
            </a:lvl1pPr>
          </a:lstStyle>
          <a:p>
            <a:pPr algn="ctr"/>
            <a:r>
              <a:rPr lang="en-US" sz="1400" noProof="0"/>
              <a:t>AVERAGE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0135C7C6-46B8-E6AB-AEE5-3919935D21D4}"/>
              </a:ext>
            </a:extLst>
          </p:cNvPr>
          <p:cNvSpPr txBox="1"/>
          <p:nvPr/>
        </p:nvSpPr>
        <p:spPr>
          <a:xfrm>
            <a:off x="8266650" y="2103273"/>
            <a:ext cx="1289413" cy="307777"/>
          </a:xfrm>
          <a:prstGeom prst="rect">
            <a:avLst/>
          </a:prstGeom>
          <a:noFill/>
        </p:spPr>
        <p:txBody>
          <a:bodyPr wrap="square" lIns="144000" rIns="144000" rtlCol="0" anchor="ctr">
            <a:spAutoFit/>
          </a:bodyPr>
          <a:lstStyle/>
          <a:p>
            <a:pPr algn="ctr"/>
            <a:r>
              <a:rPr lang="en-US" sz="1400" noProof="0">
                <a:solidFill>
                  <a:schemeClr val="accent1"/>
                </a:solidFill>
                <a:latin typeface="+mj-lt"/>
              </a:rPr>
              <a:t>TONALE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27BB3BD-F319-4464-A7FC-A57A5986E6F6}"/>
              </a:ext>
            </a:extLst>
          </p:cNvPr>
          <p:cNvSpPr txBox="1"/>
          <p:nvPr/>
        </p:nvSpPr>
        <p:spPr>
          <a:xfrm>
            <a:off x="6359935" y="3025695"/>
            <a:ext cx="528446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Mettiamo che </a:t>
            </a:r>
            <a:r>
              <a:rPr lang="it-IT" err="1">
                <a:solidFill>
                  <a:schemeClr val="bg1"/>
                </a:solidFill>
              </a:rPr>
              <a:t>reference</a:t>
            </a:r>
            <a:r>
              <a:rPr lang="it-IT">
                <a:solidFill>
                  <a:schemeClr val="bg1"/>
                </a:solidFill>
              </a:rPr>
              <a:t> è NCBS FY2024 EU5 (fonte)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2552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592C0-6805-2132-3640-5E621CDC6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33">
            <a:extLst>
              <a:ext uri="{FF2B5EF4-FFF2-40B4-BE49-F238E27FC236}">
                <a16:creationId xmlns:a16="http://schemas.microsoft.com/office/drawing/2014/main" id="{159AAE1A-3C38-759F-BD4F-946F682B9590}"/>
              </a:ext>
            </a:extLst>
          </p:cNvPr>
          <p:cNvSpPr/>
          <p:nvPr/>
        </p:nvSpPr>
        <p:spPr>
          <a:xfrm>
            <a:off x="461247" y="2734943"/>
            <a:ext cx="5114166" cy="347164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55EC440-959A-3139-6DD2-A54FF24BF950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01 | Introduction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8B3E0D50-366B-5B58-0DE7-762D5D3C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A VERY PECULIAR CUSTOMER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AB8E30-AF1D-3A5A-9787-DB89201DC307}"/>
              </a:ext>
            </a:extLst>
          </p:cNvPr>
          <p:cNvSpPr txBox="1"/>
          <p:nvPr/>
        </p:nvSpPr>
        <p:spPr>
          <a:xfrm>
            <a:off x="1134812" y="2909364"/>
            <a:ext cx="3505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REASON FOR PURCHASE</a:t>
            </a:r>
          </a:p>
        </p:txBody>
      </p:sp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A5C44CD9-C0EB-AC6E-0598-7368CEDC6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801572" y="6412706"/>
            <a:ext cx="160880" cy="356542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FF7CA50-9617-1062-115C-9A971A0F3EAA}"/>
              </a:ext>
            </a:extLst>
          </p:cNvPr>
          <p:cNvSpPr txBox="1"/>
          <p:nvPr/>
        </p:nvSpPr>
        <p:spPr>
          <a:xfrm>
            <a:off x="8664607" y="6494155"/>
            <a:ext cx="3021222" cy="241980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defTabSz="91440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smtClean="0">
                <a:latin typeface="+mn-lt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smtClean="0">
                <a:latin typeface="+mn-lt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smtClean="0">
                <a:latin typeface="+mn-lt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>
                <a:latin typeface="+mn-lt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en-US" sz="1100" noProof="0"/>
              <a:t>Click the icon to know more.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6DD62BD-BAA8-CF21-BE1F-82284C0C85BD}"/>
              </a:ext>
            </a:extLst>
          </p:cNvPr>
          <p:cNvSpPr txBox="1"/>
          <p:nvPr/>
        </p:nvSpPr>
        <p:spPr>
          <a:xfrm>
            <a:off x="803038" y="3514469"/>
            <a:ext cx="262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>
                <a:solidFill>
                  <a:schemeClr val="accent6"/>
                </a:solidFill>
                <a:latin typeface="+mn-lt"/>
              </a:rPr>
              <a:t>1. MODEL / MAKE LOYALTY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8F77C60-65A1-8A4A-DF5D-DEA7D222BF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28" y="2884985"/>
            <a:ext cx="431466" cy="43721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80D8C38-9179-5A06-B1E9-F3486D2E949B}"/>
              </a:ext>
            </a:extLst>
          </p:cNvPr>
          <p:cNvSpPr txBox="1"/>
          <p:nvPr/>
        </p:nvSpPr>
        <p:spPr>
          <a:xfrm>
            <a:off x="3260545" y="3403080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>
                <a:solidFill>
                  <a:schemeClr val="accent6"/>
                </a:solidFill>
                <a:latin typeface="+mj-lt"/>
              </a:rPr>
              <a:t>30%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B4C1176-2886-0D6C-10C0-213ECCD195E7}"/>
              </a:ext>
            </a:extLst>
          </p:cNvPr>
          <p:cNvSpPr txBox="1"/>
          <p:nvPr/>
        </p:nvSpPr>
        <p:spPr>
          <a:xfrm>
            <a:off x="803038" y="3955007"/>
            <a:ext cx="3820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>
                <a:solidFill>
                  <a:schemeClr val="accent6"/>
                </a:solidFill>
                <a:latin typeface="+mn-lt"/>
              </a:rPr>
              <a:t>2. EXTERIOR STYLING / APPEARANCE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DFB91A1-28D2-8574-1E76-F8C1F89AB106}"/>
              </a:ext>
            </a:extLst>
          </p:cNvPr>
          <p:cNvSpPr txBox="1"/>
          <p:nvPr/>
        </p:nvSpPr>
        <p:spPr>
          <a:xfrm>
            <a:off x="4240288" y="3843618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>
                <a:solidFill>
                  <a:schemeClr val="accent6"/>
                </a:solidFill>
                <a:latin typeface="+mj-lt"/>
              </a:rPr>
              <a:t>24%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1D05636-2A6E-4D85-CC72-167225101110}"/>
              </a:ext>
            </a:extLst>
          </p:cNvPr>
          <p:cNvSpPr txBox="1"/>
          <p:nvPr/>
        </p:nvSpPr>
        <p:spPr>
          <a:xfrm>
            <a:off x="803038" y="4401201"/>
            <a:ext cx="262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>
                <a:solidFill>
                  <a:schemeClr val="accent6"/>
                </a:solidFill>
                <a:latin typeface="+mn-lt"/>
              </a:rPr>
              <a:t>3. BRAND REPUTATION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38032A6-EECC-EB3F-8C01-29BA341C6718}"/>
              </a:ext>
            </a:extLst>
          </p:cNvPr>
          <p:cNvSpPr txBox="1"/>
          <p:nvPr/>
        </p:nvSpPr>
        <p:spPr>
          <a:xfrm>
            <a:off x="2936695" y="4289812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>
                <a:solidFill>
                  <a:schemeClr val="accent6"/>
                </a:solidFill>
                <a:latin typeface="+mj-lt"/>
              </a:rPr>
              <a:t>16%</a:t>
            </a:r>
          </a:p>
        </p:txBody>
      </p:sp>
      <p:sp>
        <p:nvSpPr>
          <p:cNvPr id="35" name="Segnaposto contenuto 14">
            <a:extLst>
              <a:ext uri="{FF2B5EF4-FFF2-40B4-BE49-F238E27FC236}">
                <a16:creationId xmlns:a16="http://schemas.microsoft.com/office/drawing/2014/main" id="{8E06BEE3-216D-BE0B-F886-6C41EA09CCB1}"/>
              </a:ext>
            </a:extLst>
          </p:cNvPr>
          <p:cNvSpPr txBox="1">
            <a:spLocks/>
          </p:cNvSpPr>
          <p:nvPr/>
        </p:nvSpPr>
        <p:spPr>
          <a:xfrm>
            <a:off x="1227532" y="1876244"/>
            <a:ext cx="9736933" cy="319374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noProof="0"/>
              <a:t>We well know the "standard" C-SUV Premium customer… the Tonale customer has some specificities it’s well worth to know.</a:t>
            </a:r>
          </a:p>
        </p:txBody>
      </p:sp>
      <p:pic>
        <p:nvPicPr>
          <p:cNvPr id="4" name="Immagine 3" descr="Immagine che contiene nero, oscurità&#10;&#10;Il contenuto generato dall'IA potrebbe non essere corretto.">
            <a:extLst>
              <a:ext uri="{FF2B5EF4-FFF2-40B4-BE49-F238E27FC236}">
                <a16:creationId xmlns:a16="http://schemas.microsoft.com/office/drawing/2014/main" id="{94BC1829-54A8-82FC-8C94-AF9B9882D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359" y="4169125"/>
            <a:ext cx="603282" cy="603282"/>
          </a:xfrm>
          <a:prstGeom prst="rect">
            <a:avLst/>
          </a:prstGeom>
        </p:spPr>
      </p:pic>
      <p:sp>
        <p:nvSpPr>
          <p:cNvPr id="31" name="TextBox 4">
            <a:extLst>
              <a:ext uri="{FF2B5EF4-FFF2-40B4-BE49-F238E27FC236}">
                <a16:creationId xmlns:a16="http://schemas.microsoft.com/office/drawing/2014/main" id="{C9B7388E-591C-929A-1D95-1B2E93AE49B1}"/>
              </a:ext>
            </a:extLst>
          </p:cNvPr>
          <p:cNvSpPr txBox="1"/>
          <p:nvPr/>
        </p:nvSpPr>
        <p:spPr>
          <a:xfrm>
            <a:off x="461247" y="2346696"/>
            <a:ext cx="5114166" cy="307777"/>
          </a:xfrm>
          <a:prstGeom prst="rect">
            <a:avLst/>
          </a:prstGeom>
          <a:noFill/>
        </p:spPr>
        <p:txBody>
          <a:bodyPr wrap="square" lIns="144000" rIns="144000" rtlCol="0" anchor="ctr">
            <a:spAutoFit/>
          </a:bodyPr>
          <a:lstStyle>
            <a:defPPr>
              <a:defRPr lang="it-IT"/>
            </a:defPPr>
            <a:lvl1pPr>
              <a:defRPr sz="1200">
                <a:solidFill>
                  <a:schemeClr val="accent6"/>
                </a:solidFill>
                <a:latin typeface="+mj-lt"/>
              </a:defRPr>
            </a:lvl1pPr>
          </a:lstStyle>
          <a:p>
            <a:pPr algn="ctr"/>
            <a:r>
              <a:rPr lang="en-US" sz="1400" noProof="0"/>
              <a:t>AVERAGE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1730A1-18F0-DCEF-1040-BA378DB771D9}"/>
              </a:ext>
            </a:extLst>
          </p:cNvPr>
          <p:cNvSpPr txBox="1"/>
          <p:nvPr/>
        </p:nvSpPr>
        <p:spPr>
          <a:xfrm>
            <a:off x="6359935" y="3025695"/>
            <a:ext cx="460453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Mettiamo che </a:t>
            </a:r>
            <a:r>
              <a:rPr lang="it-IT" err="1">
                <a:solidFill>
                  <a:schemeClr val="bg1"/>
                </a:solidFill>
              </a:rPr>
              <a:t>reference</a:t>
            </a:r>
            <a:r>
              <a:rPr lang="it-IT">
                <a:solidFill>
                  <a:schemeClr val="bg1"/>
                </a:solidFill>
              </a:rPr>
              <a:t> è NCBS FY2024 EU5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38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D222-D559-DDD1-5FD9-17D84575B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33">
            <a:extLst>
              <a:ext uri="{FF2B5EF4-FFF2-40B4-BE49-F238E27FC236}">
                <a16:creationId xmlns:a16="http://schemas.microsoft.com/office/drawing/2014/main" id="{F474772C-2718-BB11-5063-ACE018908990}"/>
              </a:ext>
            </a:extLst>
          </p:cNvPr>
          <p:cNvSpPr/>
          <p:nvPr/>
        </p:nvSpPr>
        <p:spPr>
          <a:xfrm>
            <a:off x="461247" y="2734943"/>
            <a:ext cx="5114166" cy="347164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749677-037E-46D2-368B-B20D0C4279E3}"/>
              </a:ext>
            </a:extLst>
          </p:cNvPr>
          <p:cNvSpPr txBox="1"/>
          <p:nvPr/>
        </p:nvSpPr>
        <p:spPr>
          <a:xfrm>
            <a:off x="4421856" y="946874"/>
            <a:ext cx="33482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spc="300" noProof="0">
                <a:solidFill>
                  <a:schemeClr val="accent1"/>
                </a:solidFill>
                <a:latin typeface="Sequel 100 Black 45" panose="020B0503050000020004" pitchFamily="34" charset="77"/>
              </a:rPr>
              <a:t>01 | Introduction</a:t>
            </a: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C6DE449E-870A-C5D2-3A2C-D9CA28EBA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A VERY PECULIAR CUSTOMER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389EC4-805C-380B-E829-4A58DA557AB3}"/>
              </a:ext>
            </a:extLst>
          </p:cNvPr>
          <p:cNvSpPr txBox="1"/>
          <p:nvPr/>
        </p:nvSpPr>
        <p:spPr>
          <a:xfrm>
            <a:off x="1134812" y="2909364"/>
            <a:ext cx="3505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REASON FOR PURCHASE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FF7D78D-81A6-4E22-C560-5A0120DF6502}"/>
              </a:ext>
            </a:extLst>
          </p:cNvPr>
          <p:cNvSpPr txBox="1"/>
          <p:nvPr/>
        </p:nvSpPr>
        <p:spPr>
          <a:xfrm>
            <a:off x="803038" y="3514469"/>
            <a:ext cx="262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>
                <a:solidFill>
                  <a:schemeClr val="accent6"/>
                </a:solidFill>
                <a:latin typeface="+mn-lt"/>
              </a:rPr>
              <a:t>1. MODEL / MAKE LOYALTY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DE7314A-8108-5682-F5F0-43107FE2F3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28" y="2884985"/>
            <a:ext cx="431466" cy="437218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4543986-1A3B-0EBC-76C5-0389DA632B44}"/>
              </a:ext>
            </a:extLst>
          </p:cNvPr>
          <p:cNvSpPr txBox="1"/>
          <p:nvPr/>
        </p:nvSpPr>
        <p:spPr>
          <a:xfrm>
            <a:off x="3260545" y="3403080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>
                <a:solidFill>
                  <a:schemeClr val="accent6"/>
                </a:solidFill>
                <a:latin typeface="+mj-lt"/>
              </a:rPr>
              <a:t>30%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0F9EC7B-0153-C653-5FD3-40AA539F4684}"/>
              </a:ext>
            </a:extLst>
          </p:cNvPr>
          <p:cNvSpPr txBox="1"/>
          <p:nvPr/>
        </p:nvSpPr>
        <p:spPr>
          <a:xfrm>
            <a:off x="803038" y="3955007"/>
            <a:ext cx="3820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>
                <a:solidFill>
                  <a:schemeClr val="accent6"/>
                </a:solidFill>
                <a:latin typeface="+mn-lt"/>
              </a:rPr>
              <a:t>2. EXTERIOR STYLING / APPEARANCE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2D21347-C2ED-4F12-56F8-9B60CD7839AC}"/>
              </a:ext>
            </a:extLst>
          </p:cNvPr>
          <p:cNvSpPr txBox="1"/>
          <p:nvPr/>
        </p:nvSpPr>
        <p:spPr>
          <a:xfrm>
            <a:off x="4240288" y="3843618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>
                <a:solidFill>
                  <a:schemeClr val="accent6"/>
                </a:solidFill>
                <a:latin typeface="+mj-lt"/>
              </a:rPr>
              <a:t>24%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DA46A3EF-89F5-A174-1386-9206C9E74D62}"/>
              </a:ext>
            </a:extLst>
          </p:cNvPr>
          <p:cNvSpPr txBox="1"/>
          <p:nvPr/>
        </p:nvSpPr>
        <p:spPr>
          <a:xfrm>
            <a:off x="803038" y="4401201"/>
            <a:ext cx="262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>
                <a:solidFill>
                  <a:schemeClr val="accent6"/>
                </a:solidFill>
                <a:latin typeface="+mn-lt"/>
              </a:rPr>
              <a:t>3. BRAND REPUTATION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40C60AB-EC50-D173-8434-A26F90C22B8C}"/>
              </a:ext>
            </a:extLst>
          </p:cNvPr>
          <p:cNvSpPr txBox="1"/>
          <p:nvPr/>
        </p:nvSpPr>
        <p:spPr>
          <a:xfrm>
            <a:off x="2936695" y="4289812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>
                <a:solidFill>
                  <a:schemeClr val="accent6"/>
                </a:solidFill>
                <a:latin typeface="+mj-lt"/>
              </a:rPr>
              <a:t>16%</a:t>
            </a:r>
          </a:p>
        </p:txBody>
      </p:sp>
      <p:sp>
        <p:nvSpPr>
          <p:cNvPr id="35" name="Segnaposto contenuto 14">
            <a:extLst>
              <a:ext uri="{FF2B5EF4-FFF2-40B4-BE49-F238E27FC236}">
                <a16:creationId xmlns:a16="http://schemas.microsoft.com/office/drawing/2014/main" id="{87694A1E-5114-4AE8-D669-CB38CA226A36}"/>
              </a:ext>
            </a:extLst>
          </p:cNvPr>
          <p:cNvSpPr txBox="1">
            <a:spLocks/>
          </p:cNvSpPr>
          <p:nvPr/>
        </p:nvSpPr>
        <p:spPr>
          <a:xfrm>
            <a:off x="1227532" y="1876244"/>
            <a:ext cx="9736933" cy="319374"/>
          </a:xfrm>
          <a:prstGeom prst="rect">
            <a:avLst/>
          </a:prstGeom>
          <a:noFill/>
        </p:spPr>
        <p:txBody>
          <a:bodyPr vert="horz" wrap="square" lIns="72000" tIns="36000" rIns="72000" bIns="36000" rtlCol="0" anchor="t">
            <a:sp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it-IT" sz="1200" kern="1200" dirty="0" smtClean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ts val="22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noProof="0"/>
              <a:t>We well know the "standard" C-SUV Premium customer… the Tonale customer has some specificities it’s well worth to know.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43A7C2C-A8D2-B495-9DFF-6029B8E2F764}"/>
              </a:ext>
            </a:extLst>
          </p:cNvPr>
          <p:cNvSpPr/>
          <p:nvPr/>
        </p:nvSpPr>
        <p:spPr>
          <a:xfrm>
            <a:off x="6616587" y="2734942"/>
            <a:ext cx="5114166" cy="3471647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3756B0C-CD04-24F0-88B4-14107194F859}"/>
              </a:ext>
            </a:extLst>
          </p:cNvPr>
          <p:cNvSpPr txBox="1"/>
          <p:nvPr/>
        </p:nvSpPr>
        <p:spPr>
          <a:xfrm>
            <a:off x="7290152" y="2909364"/>
            <a:ext cx="3505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noProof="0">
                <a:solidFill>
                  <a:schemeClr val="accent6"/>
                </a:solidFill>
                <a:latin typeface="+mj-lt"/>
              </a:rPr>
              <a:t>REASON FOR PURCHASE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DCDA8FA-52BF-AF8A-BC47-CAB4B0D776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1368" y="2884985"/>
            <a:ext cx="431466" cy="437218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E1E4894-9799-EDA9-F2B7-895D9C8E55B7}"/>
              </a:ext>
            </a:extLst>
          </p:cNvPr>
          <p:cNvSpPr txBox="1"/>
          <p:nvPr/>
        </p:nvSpPr>
        <p:spPr>
          <a:xfrm>
            <a:off x="6958378" y="3431132"/>
            <a:ext cx="38201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>
                <a:solidFill>
                  <a:schemeClr val="accent6"/>
                </a:solidFill>
                <a:latin typeface="+mn-lt"/>
              </a:rPr>
              <a:t>1. EXTERIOR STYLING / APPEARANCE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ABEA64B-E707-BF9D-F06C-D53D22E51DFA}"/>
              </a:ext>
            </a:extLst>
          </p:cNvPr>
          <p:cNvSpPr txBox="1"/>
          <p:nvPr/>
        </p:nvSpPr>
        <p:spPr>
          <a:xfrm>
            <a:off x="10395628" y="3319743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>
                <a:solidFill>
                  <a:schemeClr val="accent1"/>
                </a:solidFill>
                <a:latin typeface="+mj-lt"/>
              </a:rPr>
              <a:t>42%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BA2416F-C727-E045-C0C4-0E9C73C82490}"/>
              </a:ext>
            </a:extLst>
          </p:cNvPr>
          <p:cNvSpPr txBox="1"/>
          <p:nvPr/>
        </p:nvSpPr>
        <p:spPr>
          <a:xfrm>
            <a:off x="6958378" y="4401201"/>
            <a:ext cx="262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noProof="0">
                <a:solidFill>
                  <a:schemeClr val="accent6"/>
                </a:solidFill>
                <a:latin typeface="+mn-lt"/>
              </a:rPr>
              <a:t>3. BRAND REPUTATION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D20BFE4C-BD1D-D6B2-BDBC-AF27F2F73070}"/>
              </a:ext>
            </a:extLst>
          </p:cNvPr>
          <p:cNvSpPr txBox="1"/>
          <p:nvPr/>
        </p:nvSpPr>
        <p:spPr>
          <a:xfrm>
            <a:off x="9092035" y="4289812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>
                <a:solidFill>
                  <a:schemeClr val="accent1"/>
                </a:solidFill>
                <a:latin typeface="+mj-lt"/>
              </a:rPr>
              <a:t>17%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4A776C28-4D93-E3B9-59F4-A5D959A0709F}"/>
              </a:ext>
            </a:extLst>
          </p:cNvPr>
          <p:cNvSpPr txBox="1"/>
          <p:nvPr/>
        </p:nvSpPr>
        <p:spPr>
          <a:xfrm>
            <a:off x="6788037" y="5263859"/>
            <a:ext cx="5114166" cy="502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en-US" sz="1600" b="1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Tonale stands out, since its very unique sporty style </a:t>
            </a:r>
            <a:r>
              <a:rPr lang="en-US" sz="1200" noProof="0">
                <a:solidFill>
                  <a:schemeClr val="accent6"/>
                </a:solidFill>
                <a:latin typeface="+mn-lt"/>
              </a:rPr>
              <a:t>assumes a </a:t>
            </a:r>
            <a:r>
              <a:rPr lang="en-US" sz="1600" b="1" noProof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role </a:t>
            </a:r>
            <a:r>
              <a:rPr lang="en-US" sz="1200" noProof="0">
                <a:solidFill>
                  <a:schemeClr val="accent6"/>
                </a:solidFill>
                <a:latin typeface="+mn-lt"/>
              </a:rPr>
              <a:t>as a reason for purchasing!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AC67F169-0950-7C5C-3AA0-EFA22D8B2CC8}"/>
              </a:ext>
            </a:extLst>
          </p:cNvPr>
          <p:cNvSpPr txBox="1"/>
          <p:nvPr/>
        </p:nvSpPr>
        <p:spPr>
          <a:xfrm>
            <a:off x="461247" y="2346696"/>
            <a:ext cx="5114166" cy="307777"/>
          </a:xfrm>
          <a:prstGeom prst="rect">
            <a:avLst/>
          </a:prstGeom>
          <a:noFill/>
        </p:spPr>
        <p:txBody>
          <a:bodyPr wrap="square" lIns="144000" rIns="144000" rtlCol="0" anchor="ctr">
            <a:spAutoFit/>
          </a:bodyPr>
          <a:lstStyle>
            <a:defPPr>
              <a:defRPr lang="it-IT"/>
            </a:defPPr>
            <a:lvl1pPr>
              <a:defRPr sz="1200">
                <a:solidFill>
                  <a:schemeClr val="accent6"/>
                </a:solidFill>
                <a:latin typeface="+mj-lt"/>
              </a:defRPr>
            </a:lvl1pPr>
          </a:lstStyle>
          <a:p>
            <a:pPr algn="ctr"/>
            <a:r>
              <a:rPr lang="en-US" sz="1400" noProof="0"/>
              <a:t>AVERAGE</a:t>
            </a:r>
          </a:p>
        </p:txBody>
      </p:sp>
      <p:sp>
        <p:nvSpPr>
          <p:cNvPr id="32" name="TextBox 5">
            <a:extLst>
              <a:ext uri="{FF2B5EF4-FFF2-40B4-BE49-F238E27FC236}">
                <a16:creationId xmlns:a16="http://schemas.microsoft.com/office/drawing/2014/main" id="{D4CF30B8-B7BA-B493-F89A-0A58D6F5E736}"/>
              </a:ext>
            </a:extLst>
          </p:cNvPr>
          <p:cNvSpPr txBox="1"/>
          <p:nvPr/>
        </p:nvSpPr>
        <p:spPr>
          <a:xfrm>
            <a:off x="6616588" y="2346696"/>
            <a:ext cx="5114166" cy="307777"/>
          </a:xfrm>
          <a:prstGeom prst="rect">
            <a:avLst/>
          </a:prstGeom>
          <a:noFill/>
        </p:spPr>
        <p:txBody>
          <a:bodyPr wrap="square" lIns="144000" rIns="144000" rtlCol="0" anchor="ctr">
            <a:spAutoFit/>
          </a:bodyPr>
          <a:lstStyle/>
          <a:p>
            <a:pPr algn="ctr"/>
            <a:r>
              <a:rPr lang="en-US" sz="1400" noProof="0">
                <a:solidFill>
                  <a:schemeClr val="accent1"/>
                </a:solidFill>
                <a:latin typeface="+mj-lt"/>
              </a:rPr>
              <a:t>TONALE</a:t>
            </a:r>
          </a:p>
        </p:txBody>
      </p:sp>
      <p:sp>
        <p:nvSpPr>
          <p:cNvPr id="9" name="CasellaDiTesto 7">
            <a:extLst>
              <a:ext uri="{FF2B5EF4-FFF2-40B4-BE49-F238E27FC236}">
                <a16:creationId xmlns:a16="http://schemas.microsoft.com/office/drawing/2014/main" id="{A43A9AF4-F0E6-B269-DB1B-505D8CF51359}"/>
              </a:ext>
            </a:extLst>
          </p:cNvPr>
          <p:cNvSpPr txBox="1"/>
          <p:nvPr/>
        </p:nvSpPr>
        <p:spPr>
          <a:xfrm>
            <a:off x="6958378" y="3952619"/>
            <a:ext cx="262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6"/>
                </a:solidFill>
                <a:latin typeface="+mn-lt"/>
              </a:rPr>
              <a:t>2</a:t>
            </a:r>
            <a:r>
              <a:rPr lang="en-US" sz="1400" noProof="0">
                <a:solidFill>
                  <a:schemeClr val="accent6"/>
                </a:solidFill>
                <a:latin typeface="+mn-lt"/>
              </a:rPr>
              <a:t>. MODEL / MAKE LOYALTY</a:t>
            </a:r>
          </a:p>
        </p:txBody>
      </p:sp>
      <p:sp>
        <p:nvSpPr>
          <p:cNvPr id="10" name="CasellaDiTesto 13">
            <a:extLst>
              <a:ext uri="{FF2B5EF4-FFF2-40B4-BE49-F238E27FC236}">
                <a16:creationId xmlns:a16="http://schemas.microsoft.com/office/drawing/2014/main" id="{F32C5B86-612D-4FB8-069F-E98EB8971C0A}"/>
              </a:ext>
            </a:extLst>
          </p:cNvPr>
          <p:cNvSpPr txBox="1"/>
          <p:nvPr/>
        </p:nvSpPr>
        <p:spPr>
          <a:xfrm>
            <a:off x="9415885" y="3841230"/>
            <a:ext cx="113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noProof="0">
                <a:solidFill>
                  <a:schemeClr val="accent1"/>
                </a:solidFill>
                <a:latin typeface="+mj-lt"/>
              </a:rPr>
              <a:t>26%</a:t>
            </a:r>
          </a:p>
        </p:txBody>
      </p:sp>
      <p:sp>
        <p:nvSpPr>
          <p:cNvPr id="20" name="CasellaDiTesto 29">
            <a:extLst>
              <a:ext uri="{FF2B5EF4-FFF2-40B4-BE49-F238E27FC236}">
                <a16:creationId xmlns:a16="http://schemas.microsoft.com/office/drawing/2014/main" id="{1421AACD-3595-EE3D-94B2-3A24A0A1DFBB}"/>
              </a:ext>
            </a:extLst>
          </p:cNvPr>
          <p:cNvSpPr txBox="1"/>
          <p:nvPr/>
        </p:nvSpPr>
        <p:spPr>
          <a:xfrm>
            <a:off x="461247" y="5273821"/>
            <a:ext cx="5114166" cy="691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Aft>
                <a:spcPts val="600"/>
              </a:spcAft>
            </a:pPr>
            <a:r>
              <a:rPr lang="en-US" sz="1200" noProof="0">
                <a:solidFill>
                  <a:schemeClr val="accent6"/>
                </a:solidFill>
                <a:latin typeface="+mn-lt"/>
              </a:rPr>
              <a:t>Note that style is not a primary reason for purchasing a C-SUV premium. As a result,</a:t>
            </a:r>
            <a:r>
              <a:rPr lang="en-US" sz="1200">
                <a:solidFill>
                  <a:schemeClr val="accent6"/>
                </a:solidFill>
                <a:latin typeface="+mn-lt"/>
              </a:rPr>
              <a:t> the offer in the C-SUV is </a:t>
            </a:r>
            <a:r>
              <a:rPr lang="en-US" sz="1600" b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but boring</a:t>
            </a:r>
            <a:r>
              <a:rPr lang="en-US" sz="1200">
                <a:solidFill>
                  <a:schemeClr val="accent6"/>
                </a:solidFill>
                <a:latin typeface="+mn-lt"/>
              </a:rPr>
              <a:t>, made of cars to go from point A to B without emotion. </a:t>
            </a:r>
            <a:endParaRPr lang="en-US" sz="1200" noProof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5F1817-4D68-0E2C-B6A2-43150890B608}"/>
              </a:ext>
            </a:extLst>
          </p:cNvPr>
          <p:cNvSpPr txBox="1"/>
          <p:nvPr/>
        </p:nvSpPr>
        <p:spPr>
          <a:xfrm>
            <a:off x="6359935" y="3025695"/>
            <a:ext cx="460453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Mettiamo che </a:t>
            </a:r>
            <a:r>
              <a:rPr lang="it-IT" err="1">
                <a:solidFill>
                  <a:schemeClr val="bg1"/>
                </a:solidFill>
              </a:rPr>
              <a:t>reference</a:t>
            </a:r>
            <a:r>
              <a:rPr lang="it-IT">
                <a:solidFill>
                  <a:schemeClr val="bg1"/>
                </a:solidFill>
              </a:rPr>
              <a:t> è NCBS FY2024 EU5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05638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TEMA DI OFFICE" val="4aR763hd"/>
  <p:tag name="ARTICULATE_DESIGN_ID_PERSONALIZZA STRUTTURA" val="xLuWU3Dd"/>
  <p:tag name="ARTICULATE_SLIDE_THUMBNAIL_REFRESH" val="1"/>
  <p:tag name="ARTICULATE_SLIDE_COUNT" val="5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Personalizza struttura">
  <a:themeElements>
    <a:clrScheme name="ALFA">
      <a:dk1>
        <a:srgbClr val="000000"/>
      </a:dk1>
      <a:lt1>
        <a:sysClr val="window" lastClr="FFFFFF"/>
      </a:lt1>
      <a:dk2>
        <a:srgbClr val="243782"/>
      </a:dk2>
      <a:lt2>
        <a:srgbClr val="EEECE1"/>
      </a:lt2>
      <a:accent1>
        <a:srgbClr val="BA0816"/>
      </a:accent1>
      <a:accent2>
        <a:srgbClr val="E94E24"/>
      </a:accent2>
      <a:accent3>
        <a:srgbClr val="00ADA0"/>
      </a:accent3>
      <a:accent4>
        <a:srgbClr val="F7A600"/>
      </a:accent4>
      <a:accent5>
        <a:srgbClr val="000000"/>
      </a:accent5>
      <a:accent6>
        <a:srgbClr val="000000"/>
      </a:accent6>
      <a:hlink>
        <a:srgbClr val="243782"/>
      </a:hlink>
      <a:folHlink>
        <a:srgbClr val="00B0F0"/>
      </a:folHlink>
    </a:clrScheme>
    <a:fontScheme name="alfa">
      <a:majorFont>
        <a:latin typeface="Sequel 100 Black 45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rgbClr val="FF0000"/>
        </a:solidFill>
      </a:spPr>
      <a:bodyPr wrap="none" rtlCol="0">
        <a:spAutoFit/>
      </a:bodyPr>
      <a:lstStyle>
        <a:defPPr algn="ctr">
          <a:defRPr sz="1800" noProof="0" dirty="0" smtClean="0">
            <a:solidFill>
              <a:schemeClr val="accent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30D0453DCFF140A02DA75B7251CA94" ma:contentTypeVersion="8" ma:contentTypeDescription="Create a new document." ma:contentTypeScope="" ma:versionID="3759ce7d1410401e18954b01d35f7420">
  <xsd:schema xmlns:xsd="http://www.w3.org/2001/XMLSchema" xmlns:xs="http://www.w3.org/2001/XMLSchema" xmlns:p="http://schemas.microsoft.com/office/2006/metadata/properties" xmlns:ns2="558b349e-6cec-4efa-963e-2de13593909e" targetNamespace="http://schemas.microsoft.com/office/2006/metadata/properties" ma:root="true" ma:fieldsID="fc7823870e096f416172c208eb34d5ef" ns2:_="">
    <xsd:import namespace="558b349e-6cec-4efa-963e-2de1359390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8b349e-6cec-4efa-963e-2de1359390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7DEAA5-8E29-48FB-ABB1-B71D12D90E64}">
  <ds:schemaRefs>
    <ds:schemaRef ds:uri="558b349e-6cec-4efa-963e-2de1359390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61DFB34-E1F0-41EA-9731-C70B9A3551FB}">
  <ds:schemaRefs>
    <ds:schemaRef ds:uri="558b349e-6cec-4efa-963e-2de1359390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9ABCEC9-D2AE-4810-8F04-8499BDB6CE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5184</Words>
  <Application>Microsoft Office PowerPoint</Application>
  <PresentationFormat>Widescreen</PresentationFormat>
  <Paragraphs>763</Paragraphs>
  <Slides>58</Slides>
  <Notes>14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63" baseType="lpstr">
      <vt:lpstr>Aptos</vt:lpstr>
      <vt:lpstr>Arial</vt:lpstr>
      <vt:lpstr>Sequel 100 Black 45</vt:lpstr>
      <vt:lpstr>Wingdings</vt:lpstr>
      <vt:lpstr>Personalizza struttura</vt:lpstr>
      <vt:lpstr>Presentazione standard di PowerPoint</vt:lpstr>
      <vt:lpstr>Welcome!</vt:lpstr>
      <vt:lpstr>Table of contents </vt:lpstr>
      <vt:lpstr>INTROdUCTION</vt:lpstr>
      <vt:lpstr>AN APPEALING PROFIT POOL</vt:lpstr>
      <vt:lpstr>A VERY PECULIAR CUSTOMER</vt:lpstr>
      <vt:lpstr>A VERY PECULIAR CUSTOMER</vt:lpstr>
      <vt:lpstr>A VERY PECULIAR CUSTOMER</vt:lpstr>
      <vt:lpstr>A VERY PECULIAR CUSTOMER</vt:lpstr>
      <vt:lpstr>The 4 Tonale pillars</vt:lpstr>
      <vt:lpstr>The 4 Tonale pillars</vt:lpstr>
      <vt:lpstr>A genuine, made in Italy, 100% Alfa Romeo!</vt:lpstr>
      <vt:lpstr>Presentazione standard di PowerPoint</vt:lpstr>
      <vt:lpstr>What’s new</vt:lpstr>
      <vt:lpstr>Presentazione standard di PowerPoint</vt:lpstr>
      <vt:lpstr>Exterior dimensions</vt:lpstr>
      <vt:lpstr>Exterior dimensions </vt:lpstr>
      <vt:lpstr>Powertrain line-up</vt:lpstr>
      <vt:lpstr>Powertrain line-up – 1.6 Turbo Diesel 130 hp</vt:lpstr>
      <vt:lpstr>Powertrain line-up – 1.5 Ibrida 175 hp</vt:lpstr>
      <vt:lpstr>Powertrain line-up - 1.3 IBRIDA PLUG-IN Q4 270 hp </vt:lpstr>
      <vt:lpstr>Presentazione standard di PowerPoint</vt:lpstr>
      <vt:lpstr>THREE SHIFTINg MODES</vt:lpstr>
      <vt:lpstr>Range evolution</vt:lpstr>
      <vt:lpstr>The new Tonale Range… in a nutshell</vt:lpstr>
      <vt:lpstr>colors</vt:lpstr>
      <vt:lpstr>Presentazione standard di PowerPoint</vt:lpstr>
      <vt:lpstr>More market coverage, more business opportunities</vt:lpstr>
      <vt:lpstr>More market coverage, more business opportunities</vt:lpstr>
      <vt:lpstr>NEW RANGE: Trims, one by one</vt:lpstr>
      <vt:lpstr>Tonale TRIM</vt:lpstr>
      <vt:lpstr>Tonale full contents</vt:lpstr>
      <vt:lpstr>NEW RANGE: Trims, one by one</vt:lpstr>
      <vt:lpstr>Sprint trim</vt:lpstr>
      <vt:lpstr>Sprint contents  (tonale trim plus..)</vt:lpstr>
      <vt:lpstr>NEW RANGE: Trims, one by one</vt:lpstr>
      <vt:lpstr>Ti TRIM</vt:lpstr>
      <vt:lpstr>Ti contents  (SPRINT trim plus..) </vt:lpstr>
      <vt:lpstr>NEW RANGE: Trims, one by one</vt:lpstr>
      <vt:lpstr>Veloce TRIM</vt:lpstr>
      <vt:lpstr>VELOCE contents  (ti trim plus..)  </vt:lpstr>
      <vt:lpstr>Sport Veloce - LAUNCH EDITION range positioning</vt:lpstr>
      <vt:lpstr>Sport veloce - Launch Edition</vt:lpstr>
      <vt:lpstr>Sport veloce - Launch Edition contents  (SPRINT trim plus..)  </vt:lpstr>
      <vt:lpstr>Conclusion/1</vt:lpstr>
      <vt:lpstr>Conclusion/2</vt:lpstr>
      <vt:lpstr>TEST OUT</vt:lpstr>
      <vt:lpstr>Instructions for taking the test</vt:lpstr>
      <vt:lpstr>Question 1</vt:lpstr>
      <vt:lpstr>Question 2</vt:lpstr>
      <vt:lpstr>Question 3</vt:lpstr>
      <vt:lpstr>Question 4</vt:lpstr>
      <vt:lpstr>Question 5</vt:lpstr>
      <vt:lpstr>Question 6</vt:lpstr>
      <vt:lpstr>Question 7</vt:lpstr>
      <vt:lpstr>Question 8</vt:lpstr>
      <vt:lpstr>Question 9</vt:lpstr>
      <vt:lpstr>Question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Creo Office</dc:creator>
  <cp:lastModifiedBy>VALENTINA LAZZERIS (EXTERNAL)</cp:lastModifiedBy>
  <cp:revision>2</cp:revision>
  <dcterms:created xsi:type="dcterms:W3CDTF">2025-05-12T14:11:55Z</dcterms:created>
  <dcterms:modified xsi:type="dcterms:W3CDTF">2025-07-25T10:58:28Z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0x0101000A30D0453DCFF140A02DA75B7251CA94</vt:lpwstr>
  </property>
  <property fmtid="{D5CDD505-2E9C-101B-9397-08002B2CF9AE}" pid="3" name="ArticulateGUID">
    <vt:lpwstr>609B15AE-754C-4150-B1B0-93C1A45A18AC</vt:lpwstr>
  </property>
  <property fmtid="{D5CDD505-2E9C-101B-9397-08002B2CF9AE}" pid="4" name="ArticulatePath">
    <vt:lpwstr>AR_TONALE_wbt</vt:lpwstr>
  </property>
  <property fmtid="{D5CDD505-2E9C-101B-9397-08002B2CF9AE}" pid="5" name="MSIP_Label_725ca717-11da-4935-b601-f527b9741f2e_Enabled">
    <vt:lpwstr>true</vt:lpwstr>
  </property>
  <property fmtid="{D5CDD505-2E9C-101B-9397-08002B2CF9AE}" pid="6" name="MSIP_Label_725ca717-11da-4935-b601-f527b9741f2e_SetDate">
    <vt:lpwstr>2025-07-24T09:29:33Z</vt:lpwstr>
  </property>
  <property fmtid="{D5CDD505-2E9C-101B-9397-08002B2CF9AE}" pid="7" name="MSIP_Label_725ca717-11da-4935-b601-f527b9741f2e_Method">
    <vt:lpwstr>Privileged</vt:lpwstr>
  </property>
  <property fmtid="{D5CDD505-2E9C-101B-9397-08002B2CF9AE}" pid="8" name="MSIP_Label_725ca717-11da-4935-b601-f527b9741f2e_Name">
    <vt:lpwstr>C2 - Internal</vt:lpwstr>
  </property>
  <property fmtid="{D5CDD505-2E9C-101B-9397-08002B2CF9AE}" pid="9" name="MSIP_Label_725ca717-11da-4935-b601-f527b9741f2e_SiteId">
    <vt:lpwstr>d852d5cd-724c-4128-8812-ffa5db3f8507</vt:lpwstr>
  </property>
  <property fmtid="{D5CDD505-2E9C-101B-9397-08002B2CF9AE}" pid="10" name="MSIP_Label_725ca717-11da-4935-b601-f527b9741f2e_ActionId">
    <vt:lpwstr>9dcb3f4c-3f3c-4487-8008-85f68d7174e4</vt:lpwstr>
  </property>
  <property fmtid="{D5CDD505-2E9C-101B-9397-08002B2CF9AE}" pid="11" name="MSIP_Label_725ca717-11da-4935-b601-f527b9741f2e_ContentBits">
    <vt:lpwstr>0</vt:lpwstr>
  </property>
  <property fmtid="{D5CDD505-2E9C-101B-9397-08002B2CF9AE}" pid="12" name="MSIP_Label_725ca717-11da-4935-b601-f527b9741f2e_Tag">
    <vt:lpwstr>50, 0, 1, 1</vt:lpwstr>
  </property>
</Properties>
</file>