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47474763" r:id="rId2"/>
    <p:sldId id="2147474764" r:id="rId3"/>
    <p:sldId id="256" r:id="rId4"/>
    <p:sldId id="259" r:id="rId5"/>
    <p:sldId id="2147474765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7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B0558D-9850-B7B6-6372-6291579B8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7D0BF18-F001-6B93-AAAB-212A10ADC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1F5135-5AC5-10E6-B8CC-94E2F166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DE23-CC74-4FCB-8406-48C47FCD6907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03F327-1A82-5591-ECF3-FFBBDEE78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E30F9D-326F-81E7-B746-6961E0B5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A6E-9050-437B-8B4C-75C907F10F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52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8196AC-363E-FA35-596D-40A18D4CF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C9ED760-CA61-8E9C-168F-D13CA6DCA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99172F-9D7B-9A3A-ED87-F582D625F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DE23-CC74-4FCB-8406-48C47FCD6907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640D19-F186-7506-2E01-8BC264F4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141645-0965-F6DB-CF53-A7D22A194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A6E-9050-437B-8B4C-75C907F10F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52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4D66B09-0E1D-90AE-72E3-317761713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0599427-0A8E-D21E-3A27-8FE9B5C90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4C68AE-3FF4-BD2A-64DB-4CC42AD13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DE23-CC74-4FCB-8406-48C47FCD6907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00C34A-15E6-5F37-17F5-1E8079F1C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ABFA84-4972-2751-DE29-99742EC18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A6E-9050-437B-8B4C-75C907F10F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537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rmation of capsu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1571" y="1702781"/>
            <a:ext cx="9412447" cy="39446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0" indent="0" algn="ctr">
              <a:buNone/>
              <a:defRPr sz="2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capsule title (up to 67 words)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1566" y="3883831"/>
            <a:ext cx="9412447" cy="1043583"/>
          </a:xfrm>
          <a:prstGeom prst="rect">
            <a:avLst/>
          </a:prstGeom>
          <a:solidFill>
            <a:srgbClr val="002060"/>
          </a:solidFill>
          <a:ln>
            <a:solidFill>
              <a:srgbClr val="24388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400"/>
              <a:t>Click to add a capsule description (up to 300 words)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437581" y="1287921"/>
            <a:ext cx="208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Title ID of capsule</a:t>
            </a:r>
          </a:p>
        </p:txBody>
      </p:sp>
      <p:sp>
        <p:nvSpPr>
          <p:cNvPr id="8" name="6-Point Star 7"/>
          <p:cNvSpPr/>
          <p:nvPr userDrawn="1"/>
        </p:nvSpPr>
        <p:spPr>
          <a:xfrm>
            <a:off x="1272338" y="1384074"/>
            <a:ext cx="140538" cy="16022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37581" y="3485612"/>
            <a:ext cx="208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Description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1254154" y="5398375"/>
            <a:ext cx="4533697" cy="1156971"/>
          </a:xfrm>
          <a:prstGeom prst="rect">
            <a:avLst/>
          </a:prstGeom>
          <a:noFill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437581" y="4949558"/>
            <a:ext cx="208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Image of capsule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437581" y="2155827"/>
            <a:ext cx="208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Central reference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54125" y="2600324"/>
            <a:ext cx="9399888" cy="910256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central reference</a:t>
            </a:r>
          </a:p>
        </p:txBody>
      </p:sp>
      <p:sp>
        <p:nvSpPr>
          <p:cNvPr id="2" name="6-Point Star 7">
            <a:extLst>
              <a:ext uri="{FF2B5EF4-FFF2-40B4-BE49-F238E27FC236}">
                <a16:creationId xmlns:a16="http://schemas.microsoft.com/office/drawing/2014/main" id="{88C596BD-EC16-60B1-6A44-0A626C0F505D}"/>
              </a:ext>
            </a:extLst>
          </p:cNvPr>
          <p:cNvSpPr/>
          <p:nvPr userDrawn="1"/>
        </p:nvSpPr>
        <p:spPr>
          <a:xfrm>
            <a:off x="1272338" y="2269899"/>
            <a:ext cx="140538" cy="16022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6-Point Star 7">
            <a:extLst>
              <a:ext uri="{FF2B5EF4-FFF2-40B4-BE49-F238E27FC236}">
                <a16:creationId xmlns:a16="http://schemas.microsoft.com/office/drawing/2014/main" id="{97BBF33C-D609-149F-BC77-33FCA1F9AFF5}"/>
              </a:ext>
            </a:extLst>
          </p:cNvPr>
          <p:cNvSpPr/>
          <p:nvPr userDrawn="1"/>
        </p:nvSpPr>
        <p:spPr>
          <a:xfrm>
            <a:off x="1272338" y="3590065"/>
            <a:ext cx="140538" cy="16022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6-Point Star 7">
            <a:extLst>
              <a:ext uri="{FF2B5EF4-FFF2-40B4-BE49-F238E27FC236}">
                <a16:creationId xmlns:a16="http://schemas.microsoft.com/office/drawing/2014/main" id="{580BCE73-9F03-4837-294A-6DA4612A834C}"/>
              </a:ext>
            </a:extLst>
          </p:cNvPr>
          <p:cNvSpPr/>
          <p:nvPr userDrawn="1"/>
        </p:nvSpPr>
        <p:spPr>
          <a:xfrm>
            <a:off x="1272338" y="5069615"/>
            <a:ext cx="140538" cy="16022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8986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rmation of capsule (category, level, departments, track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1571" y="1702781"/>
            <a:ext cx="9412447" cy="39446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0" indent="0" algn="ctr">
              <a:buNone/>
              <a:defRPr sz="2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brand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1571" y="2690192"/>
            <a:ext cx="9412447" cy="701341"/>
          </a:xfrm>
          <a:prstGeom prst="rect">
            <a:avLst/>
          </a:prstGeom>
          <a:solidFill>
            <a:srgbClr val="002060"/>
          </a:solidFill>
          <a:ln>
            <a:solidFill>
              <a:srgbClr val="243881"/>
            </a:solidFill>
          </a:ln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/>
              <a:t>Click to add group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432730" y="1303432"/>
            <a:ext cx="208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Brand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432730" y="2303227"/>
            <a:ext cx="208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Group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432730" y="3591602"/>
            <a:ext cx="208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Languages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41570" y="3984476"/>
            <a:ext cx="9412447" cy="701341"/>
          </a:xfrm>
          <a:prstGeom prst="rect">
            <a:avLst/>
          </a:prstGeom>
          <a:solidFill>
            <a:srgbClr val="002060"/>
          </a:solidFill>
          <a:ln>
            <a:solidFill>
              <a:srgbClr val="243881"/>
            </a:solidFill>
          </a:ln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/>
              <a:t>Click to add languages</a:t>
            </a:r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432730" y="4874710"/>
            <a:ext cx="208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Tracks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241569" y="5277655"/>
            <a:ext cx="9412447" cy="701341"/>
          </a:xfrm>
          <a:prstGeom prst="rect">
            <a:avLst/>
          </a:prstGeom>
          <a:solidFill>
            <a:srgbClr val="002060"/>
          </a:solidFill>
          <a:ln>
            <a:solidFill>
              <a:srgbClr val="243881"/>
            </a:solidFill>
          </a:ln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/>
              <a:t>Click to add tracks/</a:t>
            </a:r>
            <a:r>
              <a:rPr lang="en-US" sz="2400" err="1"/>
              <a:t>subtracks</a:t>
            </a:r>
            <a:endParaRPr lang="en-US"/>
          </a:p>
        </p:txBody>
      </p:sp>
      <p:sp>
        <p:nvSpPr>
          <p:cNvPr id="2" name="6-Point Star 7">
            <a:extLst>
              <a:ext uri="{FF2B5EF4-FFF2-40B4-BE49-F238E27FC236}">
                <a16:creationId xmlns:a16="http://schemas.microsoft.com/office/drawing/2014/main" id="{926B4E35-0D1A-EC80-CC56-2173D7FA915C}"/>
              </a:ext>
            </a:extLst>
          </p:cNvPr>
          <p:cNvSpPr/>
          <p:nvPr userDrawn="1"/>
        </p:nvSpPr>
        <p:spPr>
          <a:xfrm>
            <a:off x="1272338" y="1407889"/>
            <a:ext cx="140538" cy="16022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6-Point Star 7">
            <a:extLst>
              <a:ext uri="{FF2B5EF4-FFF2-40B4-BE49-F238E27FC236}">
                <a16:creationId xmlns:a16="http://schemas.microsoft.com/office/drawing/2014/main" id="{A4A8A93A-3612-9871-5777-7FB39010B9AF}"/>
              </a:ext>
            </a:extLst>
          </p:cNvPr>
          <p:cNvSpPr/>
          <p:nvPr userDrawn="1"/>
        </p:nvSpPr>
        <p:spPr>
          <a:xfrm>
            <a:off x="1272338" y="2392139"/>
            <a:ext cx="140538" cy="16022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6-Point Star 7">
            <a:extLst>
              <a:ext uri="{FF2B5EF4-FFF2-40B4-BE49-F238E27FC236}">
                <a16:creationId xmlns:a16="http://schemas.microsoft.com/office/drawing/2014/main" id="{C97EB8AC-FFC0-D2B6-3F43-063C112E6437}"/>
              </a:ext>
            </a:extLst>
          </p:cNvPr>
          <p:cNvSpPr/>
          <p:nvPr userDrawn="1"/>
        </p:nvSpPr>
        <p:spPr>
          <a:xfrm>
            <a:off x="1272338" y="3697064"/>
            <a:ext cx="140538" cy="16022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6-Point Star 7">
            <a:extLst>
              <a:ext uri="{FF2B5EF4-FFF2-40B4-BE49-F238E27FC236}">
                <a16:creationId xmlns:a16="http://schemas.microsoft.com/office/drawing/2014/main" id="{209CF3CE-0FF5-2A32-7BDA-4B79C5EE03DA}"/>
              </a:ext>
            </a:extLst>
          </p:cNvPr>
          <p:cNvSpPr/>
          <p:nvPr userDrawn="1"/>
        </p:nvSpPr>
        <p:spPr>
          <a:xfrm>
            <a:off x="1272338" y="4992464"/>
            <a:ext cx="140538" cy="16022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861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E7616B-A3B8-5C43-B775-309E58036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6D4E04-E3EE-033A-D321-7A3F98BF6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934111-4BE3-315E-FF14-031D9F406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DE23-CC74-4FCB-8406-48C47FCD6907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7D09C7-B1E1-25C3-ECF5-5AC8A87C3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BFE452-DBD1-D962-7BB7-40DD2ECC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A6E-9050-437B-8B4C-75C907F10F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00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FF3DE0-690E-11B3-50B0-78B5F795F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FBB60C-E72A-E2F0-EB60-92930E816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FE8256-7FA1-ACAC-236A-23AAE0CF2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DE23-CC74-4FCB-8406-48C47FCD6907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002219-53AA-222E-D556-B5800F08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295FDF-3C05-EA2F-4035-DD57595B8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A6E-9050-437B-8B4C-75C907F10F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94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DA22A5-9E67-A1E3-4AF1-08E3A5AAA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A690C7-5BB3-E7EA-DAB5-E8D420F94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69309FB-EF18-4854-7E08-F5A65DBB6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AA71022-D5E2-FDF2-F663-A1BFD2E0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DE23-CC74-4FCB-8406-48C47FCD6907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7D0355E-8800-F51D-5E61-801F1E571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46A014-2F85-0582-6002-1905354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A6E-9050-437B-8B4C-75C907F10F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18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76830A-0C8F-A979-663C-B7B7186CA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588272-2975-3282-8A14-B56928770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E1AE31-755D-080F-DD7C-B35BE7281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30DAC92-866C-275C-39C4-CDC03ED00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FB39D19-5CDD-7F90-9FD6-2FBD0360C8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713D3D9-489C-741C-9870-F544426AF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DE23-CC74-4FCB-8406-48C47FCD6907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851207B-28D8-E81E-6E42-BD6568BE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6283B1B-A964-69B6-7575-A0BBEDA3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A6E-9050-437B-8B4C-75C907F10F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09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B63EEF-7658-6E68-0C00-C2756D1DE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88FE3F1-9B6E-3D01-C081-006C68E2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DE23-CC74-4FCB-8406-48C47FCD6907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5534325-DEAC-028A-63E5-E3548CE9D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592378-458D-CD6C-6EEF-1C0686476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A6E-9050-437B-8B4C-75C907F10F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36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D65F2BF-FDC1-D322-D48A-84BB7377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DE23-CC74-4FCB-8406-48C47FCD6907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307A175-C424-E171-854E-8F0EDD741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5CB45A-D94A-4A9F-E5BC-EDBBDD6F1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A6E-9050-437B-8B4C-75C907F10F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56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34EDD9-3214-2999-FE59-DE9C3C806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76D0BE-252C-0CBD-393C-3BC780269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DCCC439-61F0-EB62-9F3F-BE6AE79FC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2A83C3E-2319-211F-E3BA-1A207E607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DE23-CC74-4FCB-8406-48C47FCD6907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9B3A8C-CE93-0855-A5FC-1B3DD3DD5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1D2E173-9A8C-7D26-CFEA-0DE55CCE8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A6E-9050-437B-8B4C-75C907F10F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69550D-E396-1020-3489-A28D44EB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3A0C0D9-7394-D2F1-9790-DA4580759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3D3CC72-20EF-4C23-B689-176480630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F6AE84-2212-0ABC-6F00-BE821F7E8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DE23-CC74-4FCB-8406-48C47FCD6907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157E870-1818-B41E-AE29-FAFD768B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59C56E-D50D-7AB4-686D-6E601A84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A6E-9050-437B-8B4C-75C907F10F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21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E606AB8-3410-FACC-FD43-9757D956C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5B2032-0010-D48C-2A68-B5B91C375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6B9094-5BF2-783E-39B8-80237A7E8F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1BDE23-CC74-4FCB-8406-48C47FCD6907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73DDFC-428A-D8DE-F0B8-FDC32889E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7A1F6E-3270-B467-ED41-592275A35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A88A6E-9050-437B-8B4C-75C907F10F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14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3CAECAA0-0D56-14B4-A121-98B3958994B4}"/>
              </a:ext>
            </a:extLst>
          </p:cNvPr>
          <p:cNvSpPr/>
          <p:nvPr/>
        </p:nvSpPr>
        <p:spPr>
          <a:xfrm>
            <a:off x="4373933" y="5013673"/>
            <a:ext cx="1740501" cy="1740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Encode Sans" pitchFamily="2" charset="0"/>
              </a:rPr>
              <a:t>Fiat Grande Panda 1.2 Pure Tech </a:t>
            </a:r>
            <a:r>
              <a:rPr lang="en-US" sz="1800" b="1" dirty="0" err="1">
                <a:solidFill>
                  <a:srgbClr val="FFFFFF"/>
                </a:solidFill>
                <a:latin typeface="Encode Sans" pitchFamily="2" charset="0"/>
              </a:rPr>
              <a:t>benzina</a:t>
            </a:r>
            <a:r>
              <a:rPr lang="en-US" sz="1800" b="1" dirty="0">
                <a:solidFill>
                  <a:srgbClr val="FFFFFF"/>
                </a:solidFill>
                <a:latin typeface="Encode Sans" pitchFamily="2" charset="0"/>
              </a:rPr>
              <a:t> 100cv</a:t>
            </a:r>
            <a:endParaRPr lang="en-US" sz="800" noProof="0" dirty="0">
              <a:solidFill>
                <a:prstClr val="black"/>
              </a:solidFill>
              <a:latin typeface="Encode Sans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 anchor="ctr">
            <a:normAutofit/>
          </a:bodyPr>
          <a:lstStyle/>
          <a:p>
            <a:r>
              <a:rPr lang="it-IT" sz="2000" b="0" dirty="0"/>
              <a:t>Fiat Grande Panda è ora disponibile con il motore benzina 1.2 da 100cv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 anchor="ctr"/>
          <a:lstStyle/>
          <a:p>
            <a:r>
              <a:rPr lang="it-IT" b="1" dirty="0"/>
              <a:t>WWCPFI505697B09IT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1" y="449849"/>
            <a:ext cx="9683261" cy="33596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105000"/>
              </a:lnSpc>
              <a:spcBef>
                <a:spcPts val="700"/>
              </a:spcBef>
              <a:buSzPct val="120000"/>
              <a:buFont typeface="Encode Sans" pitchFamily="2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Encode Sans" pitchFamily="2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1600"/>
              <a:t>  </a:t>
            </a:r>
            <a:r>
              <a:rPr lang="fr-FR" sz="1600" b="1" cap="all">
                <a:latin typeface="Encode Sans" pitchFamily="2" charset="0"/>
              </a:rPr>
              <a:t>HEADER / ID OF THE CAPSULES</a:t>
            </a:r>
            <a:endParaRPr lang="en-US" sz="1600" b="1" cap="all">
              <a:latin typeface="Encode Sans" pitchFamily="2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A4707E0-D571-C203-42CF-20A280674A17}"/>
              </a:ext>
            </a:extLst>
          </p:cNvPr>
          <p:cNvSpPr/>
          <p:nvPr/>
        </p:nvSpPr>
        <p:spPr>
          <a:xfrm>
            <a:off x="4312787" y="5584805"/>
            <a:ext cx="3566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Mandatory</a:t>
            </a:r>
            <a:endParaRPr lang="it-IT" sz="5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2812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41568" y="1702781"/>
            <a:ext cx="9412447" cy="394468"/>
          </a:xfrm>
        </p:spPr>
        <p:txBody>
          <a:bodyPr anchor="ctr">
            <a:normAutofit lnSpcReduction="10000"/>
          </a:bodyPr>
          <a:lstStyle/>
          <a:p>
            <a:r>
              <a:rPr lang="en-US" sz="2400" b="1" noProof="0" dirty="0">
                <a:solidFill>
                  <a:srgbClr val="FFFFFF"/>
                </a:solidFill>
                <a:latin typeface="Encode Sans" pitchFamily="2" charset="0"/>
              </a:rPr>
              <a:t>FIAT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 anchor="ctr">
            <a:normAutofit/>
          </a:bodyPr>
          <a:lstStyle/>
          <a:p>
            <a:pPr defTabSz="685800">
              <a:lnSpc>
                <a:spcPct val="115000"/>
              </a:lnSpc>
              <a:spcBef>
                <a:spcPts val="0"/>
              </a:spcBef>
            </a:pPr>
            <a:r>
              <a:rPr lang="en-US" b="0"/>
              <a:t>PRODUCT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r>
              <a:rPr lang="fr-FR" b="0" dirty="0"/>
              <a:t>ITA</a:t>
            </a:r>
            <a:r>
              <a:rPr lang="fr-FR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/>
          </a:bodyPr>
          <a:lstStyle/>
          <a:p>
            <a:r>
              <a:rPr lang="fr-FR" b="0" dirty="0"/>
              <a:t>Fiat / Range</a:t>
            </a:r>
            <a:endParaRPr lang="en-US" b="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" y="449849"/>
            <a:ext cx="9683261" cy="33596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105000"/>
              </a:lnSpc>
              <a:spcBef>
                <a:spcPts val="700"/>
              </a:spcBef>
              <a:buSzPct val="120000"/>
              <a:buFont typeface="Encode Sans" pitchFamily="2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Encode Sans" pitchFamily="2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1600"/>
              <a:t> </a:t>
            </a:r>
            <a:r>
              <a:rPr lang="fr-FR" sz="1600" b="1" cap="all">
                <a:latin typeface="Encode Sans" pitchFamily="2" charset="0"/>
              </a:rPr>
              <a:t>HEADER / ID OF THE CAPSULES</a:t>
            </a:r>
            <a:endParaRPr lang="en-US" sz="1600" b="1" cap="all">
              <a:latin typeface="Encode Sans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7289D4D-E895-7483-33F9-4ECF38E1F336}"/>
              </a:ext>
            </a:extLst>
          </p:cNvPr>
          <p:cNvSpPr txBox="1"/>
          <p:nvPr/>
        </p:nvSpPr>
        <p:spPr>
          <a:xfrm>
            <a:off x="2212758" y="495106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/>
              <a:t>/ </a:t>
            </a:r>
            <a:r>
              <a:rPr lang="fr-FR" err="1"/>
              <a:t>subtrack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498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A colorful lines and a yellow sun&#10;&#10;Description automatically generated">
            <a:extLst>
              <a:ext uri="{FF2B5EF4-FFF2-40B4-BE49-F238E27FC236}">
                <a16:creationId xmlns:a16="http://schemas.microsoft.com/office/drawing/2014/main" id="{E13530D7-687F-FD10-EBD6-8D599F30E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422B7CC-3E5B-D75C-922E-C69DFAEBC492}"/>
              </a:ext>
            </a:extLst>
          </p:cNvPr>
          <p:cNvSpPr txBox="1"/>
          <p:nvPr/>
        </p:nvSpPr>
        <p:spPr>
          <a:xfrm>
            <a:off x="161365" y="4541513"/>
            <a:ext cx="3917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GRANDE PANDA ICE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41F45EF-F2FC-D7EF-DAA2-D82C454F895B}"/>
              </a:ext>
            </a:extLst>
          </p:cNvPr>
          <p:cNvSpPr txBox="1"/>
          <p:nvPr/>
        </p:nvSpPr>
        <p:spPr>
          <a:xfrm>
            <a:off x="161364" y="5438146"/>
            <a:ext cx="4102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Storyboard proposal for Italy Market orders opening anticipation</a:t>
            </a:r>
          </a:p>
        </p:txBody>
      </p:sp>
    </p:spTree>
    <p:extLst>
      <p:ext uri="{BB962C8B-B14F-4D97-AF65-F5344CB8AC3E}">
        <p14:creationId xmlns:p14="http://schemas.microsoft.com/office/powerpoint/2010/main" val="407302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D783121A-6C76-5C4D-DCBF-69EF105F5E97}"/>
              </a:ext>
            </a:extLst>
          </p:cNvPr>
          <p:cNvSpPr/>
          <p:nvPr/>
        </p:nvSpPr>
        <p:spPr>
          <a:xfrm>
            <a:off x="-2" y="0"/>
            <a:ext cx="12192001" cy="6887491"/>
          </a:xfrm>
          <a:prstGeom prst="rect">
            <a:avLst/>
          </a:prstGeom>
          <a:solidFill>
            <a:srgbClr val="FAF3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7" descr="A white and orange rectangle&#10;&#10;Description automatically generated">
            <a:extLst>
              <a:ext uri="{FF2B5EF4-FFF2-40B4-BE49-F238E27FC236}">
                <a16:creationId xmlns:a16="http://schemas.microsoft.com/office/drawing/2014/main" id="{92074E08-E86F-DE27-CCC2-79FF08A7A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97"/>
          <a:stretch/>
        </p:blipFill>
        <p:spPr>
          <a:xfrm>
            <a:off x="-181" y="1822348"/>
            <a:ext cx="11412179" cy="607607"/>
          </a:xfrm>
          <a:prstGeom prst="rect">
            <a:avLst/>
          </a:prstGeom>
        </p:spPr>
      </p:pic>
      <p:pic>
        <p:nvPicPr>
          <p:cNvPr id="7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C3FC52CA-393C-55B7-2FD1-92EF2E139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96" y="1934799"/>
            <a:ext cx="521708" cy="395036"/>
          </a:xfrm>
          <a:prstGeom prst="rect">
            <a:avLst/>
          </a:prstGeom>
        </p:spPr>
      </p:pic>
      <p:sp>
        <p:nvSpPr>
          <p:cNvPr id="8" name="Titolo 4">
            <a:extLst>
              <a:ext uri="{FF2B5EF4-FFF2-40B4-BE49-F238E27FC236}">
                <a16:creationId xmlns:a16="http://schemas.microsoft.com/office/drawing/2014/main" id="{40418177-FCE2-A087-8DDF-316989EE8055}"/>
              </a:ext>
            </a:extLst>
          </p:cNvPr>
          <p:cNvSpPr txBox="1">
            <a:spLocks/>
          </p:cNvSpPr>
          <p:nvPr/>
        </p:nvSpPr>
        <p:spPr>
          <a:xfrm>
            <a:off x="131408" y="1821943"/>
            <a:ext cx="10515600" cy="608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400" kern="1200" dirty="0">
                <a:solidFill>
                  <a:prstClr val="white"/>
                </a:solidFill>
                <a:latin typeface="Poppins Black" panose="00000A00000000000000" pitchFamily="2" charset="0"/>
                <a:ea typeface="+mn-ea"/>
                <a:cs typeface="Poppins Black" panose="00000A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B42249A-88F2-7999-6440-DEAFCB56FE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8953"/>
          <a:stretch/>
        </p:blipFill>
        <p:spPr>
          <a:xfrm>
            <a:off x="-2" y="2794024"/>
            <a:ext cx="11412000" cy="607938"/>
          </a:xfrm>
          <a:prstGeom prst="rect">
            <a:avLst/>
          </a:prstGeom>
        </p:spPr>
      </p:pic>
      <p:pic>
        <p:nvPicPr>
          <p:cNvPr id="10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BFEA351D-ED74-3A36-09A1-69071B3CD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779" y="2907937"/>
            <a:ext cx="521708" cy="395036"/>
          </a:xfrm>
          <a:prstGeom prst="rect">
            <a:avLst/>
          </a:prstGeom>
        </p:spPr>
      </p:pic>
      <p:sp>
        <p:nvSpPr>
          <p:cNvPr id="11" name="Titolo 4">
            <a:extLst>
              <a:ext uri="{FF2B5EF4-FFF2-40B4-BE49-F238E27FC236}">
                <a16:creationId xmlns:a16="http://schemas.microsoft.com/office/drawing/2014/main" id="{64366341-CCDB-9591-FC8E-1C3EFAF82FFD}"/>
              </a:ext>
            </a:extLst>
          </p:cNvPr>
          <p:cNvSpPr txBox="1">
            <a:spLocks/>
          </p:cNvSpPr>
          <p:nvPr/>
        </p:nvSpPr>
        <p:spPr>
          <a:xfrm>
            <a:off x="402774" y="2794797"/>
            <a:ext cx="10515600" cy="608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400" kern="1200" dirty="0">
                <a:solidFill>
                  <a:prstClr val="white"/>
                </a:solidFill>
                <a:latin typeface="Poppins Black" panose="00000A00000000000000" pitchFamily="2" charset="0"/>
                <a:ea typeface="+mn-ea"/>
                <a:cs typeface="Poppins Black" panose="00000A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E29AA39-9AEF-B845-7D3E-2E0D7FA010B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b="86667"/>
          <a:stretch/>
        </p:blipFill>
        <p:spPr>
          <a:xfrm>
            <a:off x="0" y="3786013"/>
            <a:ext cx="11412000" cy="608400"/>
          </a:xfrm>
          <a:prstGeom prst="rect">
            <a:avLst/>
          </a:prstGeom>
        </p:spPr>
      </p:pic>
      <p:pic>
        <p:nvPicPr>
          <p:cNvPr id="13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0F5AB9C1-B1FD-FE63-9EF8-99BEB9F53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777" y="3899924"/>
            <a:ext cx="521708" cy="395036"/>
          </a:xfrm>
          <a:prstGeom prst="rect">
            <a:avLst/>
          </a:prstGeom>
        </p:spPr>
      </p:pic>
      <p:sp>
        <p:nvSpPr>
          <p:cNvPr id="14" name="Titolo 4">
            <a:extLst>
              <a:ext uri="{FF2B5EF4-FFF2-40B4-BE49-F238E27FC236}">
                <a16:creationId xmlns:a16="http://schemas.microsoft.com/office/drawing/2014/main" id="{57418C6C-B326-2110-0D2C-BDFA315A4682}"/>
              </a:ext>
            </a:extLst>
          </p:cNvPr>
          <p:cNvSpPr txBox="1">
            <a:spLocks/>
          </p:cNvSpPr>
          <p:nvPr/>
        </p:nvSpPr>
        <p:spPr>
          <a:xfrm>
            <a:off x="402772" y="3786784"/>
            <a:ext cx="10515600" cy="608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400" kern="1200" dirty="0">
                <a:solidFill>
                  <a:prstClr val="white"/>
                </a:solidFill>
                <a:latin typeface="Poppins Black" panose="00000A00000000000000" pitchFamily="2" charset="0"/>
                <a:ea typeface="+mn-ea"/>
                <a:cs typeface="Poppins Black" panose="00000A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F869268-5D9D-1B39-6FC6-37E1B8370FF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/>
          <a:srcRect b="86413"/>
          <a:stretch/>
        </p:blipFill>
        <p:spPr>
          <a:xfrm>
            <a:off x="0" y="4797735"/>
            <a:ext cx="11412000" cy="608400"/>
          </a:xfrm>
          <a:prstGeom prst="rect">
            <a:avLst/>
          </a:prstGeom>
        </p:spPr>
      </p:pic>
      <p:pic>
        <p:nvPicPr>
          <p:cNvPr id="16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DD2FEE1F-C978-9CE5-7E28-40EA597E4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777" y="4911648"/>
            <a:ext cx="521708" cy="395036"/>
          </a:xfrm>
          <a:prstGeom prst="rect">
            <a:avLst/>
          </a:prstGeom>
        </p:spPr>
      </p:pic>
      <p:sp>
        <p:nvSpPr>
          <p:cNvPr id="17" name="Titolo 4">
            <a:extLst>
              <a:ext uri="{FF2B5EF4-FFF2-40B4-BE49-F238E27FC236}">
                <a16:creationId xmlns:a16="http://schemas.microsoft.com/office/drawing/2014/main" id="{DF56D51C-FFC0-A7BF-1E6A-877FB1EC80D7}"/>
              </a:ext>
            </a:extLst>
          </p:cNvPr>
          <p:cNvSpPr txBox="1">
            <a:spLocks/>
          </p:cNvSpPr>
          <p:nvPr/>
        </p:nvSpPr>
        <p:spPr>
          <a:xfrm>
            <a:off x="402772" y="4798508"/>
            <a:ext cx="10515600" cy="608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400" kern="1200" dirty="0">
                <a:solidFill>
                  <a:prstClr val="white"/>
                </a:solidFill>
                <a:latin typeface="Poppins Black" panose="00000A00000000000000" pitchFamily="2" charset="0"/>
                <a:ea typeface="+mn-ea"/>
                <a:cs typeface="Poppins Black" panose="00000A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CE155905-031A-0E50-0770-C1EA02E7BF62}"/>
              </a:ext>
            </a:extLst>
          </p:cNvPr>
          <p:cNvSpPr/>
          <p:nvPr/>
        </p:nvSpPr>
        <p:spPr>
          <a:xfrm>
            <a:off x="0" y="5687096"/>
            <a:ext cx="11416937" cy="615813"/>
          </a:xfrm>
          <a:prstGeom prst="rect">
            <a:avLst/>
          </a:prstGeom>
          <a:solidFill>
            <a:srgbClr val="006F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145164AE-11EF-B43A-4787-E91C2A9D9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777" y="5807222"/>
            <a:ext cx="521708" cy="395036"/>
          </a:xfrm>
          <a:prstGeom prst="rect">
            <a:avLst/>
          </a:prstGeom>
        </p:spPr>
      </p:pic>
      <p:sp>
        <p:nvSpPr>
          <p:cNvPr id="20" name="Titolo 4">
            <a:extLst>
              <a:ext uri="{FF2B5EF4-FFF2-40B4-BE49-F238E27FC236}">
                <a16:creationId xmlns:a16="http://schemas.microsoft.com/office/drawing/2014/main" id="{FAAF96EF-5E76-7A63-9962-8CF62552E2C6}"/>
              </a:ext>
            </a:extLst>
          </p:cNvPr>
          <p:cNvSpPr txBox="1">
            <a:spLocks/>
          </p:cNvSpPr>
          <p:nvPr/>
        </p:nvSpPr>
        <p:spPr>
          <a:xfrm>
            <a:off x="402772" y="5694082"/>
            <a:ext cx="10515600" cy="608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400" kern="1200" dirty="0">
                <a:solidFill>
                  <a:prstClr val="white"/>
                </a:solidFill>
                <a:latin typeface="Poppins Black" panose="00000A00000000000000" pitchFamily="2" charset="0"/>
                <a:ea typeface="+mn-ea"/>
                <a:cs typeface="Poppins Black" panose="00000A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BC14FE1-5197-9D7B-FCB4-570A84E5EFEA}"/>
              </a:ext>
            </a:extLst>
          </p:cNvPr>
          <p:cNvSpPr/>
          <p:nvPr/>
        </p:nvSpPr>
        <p:spPr>
          <a:xfrm>
            <a:off x="1255361" y="170370"/>
            <a:ext cx="97840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Sfondo e colori da usare per la grafica</a:t>
            </a:r>
          </a:p>
        </p:txBody>
      </p:sp>
    </p:spTree>
    <p:extLst>
      <p:ext uri="{BB962C8B-B14F-4D97-AF65-F5344CB8AC3E}">
        <p14:creationId xmlns:p14="http://schemas.microsoft.com/office/powerpoint/2010/main" val="136643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293A16A-CDE3-5C7E-B8DF-B07C7C609200}"/>
              </a:ext>
            </a:extLst>
          </p:cNvPr>
          <p:cNvSpPr txBox="1"/>
          <p:nvPr/>
        </p:nvSpPr>
        <p:spPr>
          <a:xfrm>
            <a:off x="396240" y="540961"/>
            <a:ext cx="1109091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u="sng" dirty="0">
                <a:effectLst/>
                <a:cs typeface="Times New Roman" panose="02020603050405020304" pitchFamily="18" charset="0"/>
              </a:rPr>
              <a:t>NOTE OPERATIVE</a:t>
            </a:r>
          </a:p>
          <a:p>
            <a:endParaRPr lang="it-IT" b="1" u="sng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cs typeface="Times New Roman" panose="02020603050405020304" pitchFamily="18" charset="0"/>
              </a:rPr>
              <a:t>è una apertura ordini anticipata SOLO per il Mercato Italia (inizio Settembre ‘25)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  <a:cs typeface="Times New Roman" panose="02020603050405020304" pitchFamily="18" charset="0"/>
              </a:rPr>
              <a:t>essendo un anticipo SOLO per Mercato Italia, testo della capsule in italiano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  <a:cs typeface="Times New Roman" panose="02020603050405020304" pitchFamily="18" charset="0"/>
              </a:rPr>
              <a:t>l’omologazione ancora </a:t>
            </a:r>
            <a:r>
              <a:rPr lang="it-IT" dirty="0">
                <a:cs typeface="Times New Roman" panose="02020603050405020304" pitchFamily="18" charset="0"/>
              </a:rPr>
              <a:t>non </a:t>
            </a:r>
            <a:r>
              <a:rPr lang="it-IT" dirty="0">
                <a:effectLst/>
                <a:cs typeface="Times New Roman" panose="02020603050405020304" pitchFamily="18" charset="0"/>
              </a:rPr>
              <a:t>disponibile, ipotesi +20 gr/CO</a:t>
            </a:r>
            <a:r>
              <a:rPr lang="it-IT" baseline="-25000" dirty="0">
                <a:effectLst/>
                <a:cs typeface="Times New Roman" panose="02020603050405020304" pitchFamily="18" charset="0"/>
              </a:rPr>
              <a:t>2</a:t>
            </a:r>
            <a:r>
              <a:rPr lang="it-IT" dirty="0">
                <a:effectLst/>
                <a:cs typeface="Times New Roman" panose="02020603050405020304" pitchFamily="18" charset="0"/>
              </a:rPr>
              <a:t> vs </a:t>
            </a:r>
            <a:r>
              <a:rPr lang="it-IT" dirty="0" err="1">
                <a:effectLst/>
                <a:cs typeface="Times New Roman" panose="02020603050405020304" pitchFamily="18" charset="0"/>
              </a:rPr>
              <a:t>Hybrid</a:t>
            </a:r>
            <a:endParaRPr lang="it-IT" dirty="0">
              <a:effectLst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cs typeface="Times New Roman" panose="02020603050405020304" pitchFamily="18" charset="0"/>
              </a:rPr>
              <a:t>ricerca foto by email alla Semeria + rendering a </a:t>
            </a:r>
            <a:r>
              <a:rPr lang="it-IT" dirty="0" err="1">
                <a:cs typeface="Times New Roman" panose="02020603050405020304" pitchFamily="18" charset="0"/>
              </a:rPr>
              <a:t>Lapecorella</a:t>
            </a:r>
            <a:endParaRPr lang="it-IT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cs typeface="Times New Roman" panose="02020603050405020304" pitchFamily="18" charset="0"/>
              </a:rPr>
              <a:t>codice DAMS già definito (disponibile in 1° pagina)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293A16A-CDE3-5C7E-B8DF-B07C7C609200}"/>
              </a:ext>
            </a:extLst>
          </p:cNvPr>
          <p:cNvSpPr txBox="1"/>
          <p:nvPr/>
        </p:nvSpPr>
        <p:spPr>
          <a:xfrm>
            <a:off x="396240" y="2872681"/>
            <a:ext cx="1109091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u="sng" dirty="0">
                <a:effectLst/>
                <a:cs typeface="Times New Roman" panose="02020603050405020304" pitchFamily="18" charset="0"/>
              </a:rPr>
              <a:t>DESCRIZIONE</a:t>
            </a:r>
          </a:p>
          <a:p>
            <a:endParaRPr lang="it-IT" dirty="0">
              <a:cs typeface="Times New Roman" panose="02020603050405020304" pitchFamily="18" charset="0"/>
            </a:endParaRPr>
          </a:p>
          <a:p>
            <a:r>
              <a:rPr lang="it-IT" dirty="0">
                <a:effectLst/>
                <a:cs typeface="Times New Roman" panose="02020603050405020304" pitchFamily="18" charset="0"/>
              </a:rPr>
              <a:t>Fiat Grande Panda prosegue nel suo successo ed amplia la sua gamma, diventando ora disponibile </a:t>
            </a:r>
            <a:r>
              <a:rPr lang="it-IT" dirty="0">
                <a:cs typeface="Times New Roman" panose="02020603050405020304" pitchFamily="18" charset="0"/>
              </a:rPr>
              <a:t>con una nuova motorizzazione a benzina e cambio manuale (*)</a:t>
            </a:r>
          </a:p>
          <a:p>
            <a:endParaRPr lang="it-IT" dirty="0">
              <a:effectLst/>
              <a:cs typeface="Times New Roman" panose="02020603050405020304" pitchFamily="18" charset="0"/>
            </a:endParaRPr>
          </a:p>
          <a:p>
            <a:r>
              <a:rPr lang="it-IT" dirty="0">
                <a:cs typeface="Times New Roman" panose="02020603050405020304" pitchFamily="18" charset="0"/>
              </a:rPr>
              <a:t>L’offerta si arricchisce del motore </a:t>
            </a:r>
            <a:r>
              <a:rPr lang="it-IT" b="1" dirty="0">
                <a:effectLst/>
                <a:cs typeface="Times New Roman" panose="02020603050405020304" pitchFamily="18" charset="0"/>
              </a:rPr>
              <a:t>1.2 PureTech turbo benzina da 100 CV con cambio manuale a 6 marce.</a:t>
            </a:r>
          </a:p>
          <a:p>
            <a:endParaRPr lang="it-IT" dirty="0">
              <a:cs typeface="Times New Roman" panose="02020603050405020304" pitchFamily="18" charset="0"/>
            </a:endParaRPr>
          </a:p>
          <a:p>
            <a:r>
              <a:rPr lang="it-IT" dirty="0">
                <a:effectLst/>
                <a:cs typeface="Times New Roman" panose="02020603050405020304" pitchFamily="18" charset="0"/>
              </a:rPr>
              <a:t>Questo motore a 3 cilindri (**)</a:t>
            </a:r>
            <a:r>
              <a:rPr lang="it-IT" sz="1050" i="1" dirty="0">
                <a:effectLst/>
                <a:cs typeface="Times New Roman" panose="02020603050405020304" pitchFamily="18" charset="0"/>
              </a:rPr>
              <a:t> </a:t>
            </a:r>
            <a:r>
              <a:rPr lang="it-IT" dirty="0">
                <a:effectLst/>
                <a:cs typeface="Times New Roman" panose="02020603050405020304" pitchFamily="18" charset="0"/>
              </a:rPr>
              <a:t>dalla fluida erogazione di potenza è in grado di offrire prestazioni vivaci e una guida brillante, confermandosi un motore versatile e moderno.</a:t>
            </a:r>
          </a:p>
          <a:p>
            <a:endParaRPr lang="it-IT" dirty="0">
              <a:cs typeface="Times New Roman" panose="02020603050405020304" pitchFamily="18" charset="0"/>
            </a:endParaRPr>
          </a:p>
          <a:p>
            <a:r>
              <a:rPr lang="it-IT" dirty="0">
                <a:effectLst/>
                <a:cs typeface="Times New Roman" panose="02020603050405020304" pitchFamily="18" charset="0"/>
              </a:rPr>
              <a:t>(*) accontentando quei clienti che «… e qui bisogna sentire il </a:t>
            </a:r>
            <a:r>
              <a:rPr lang="it-IT" i="1" dirty="0" err="1">
                <a:effectLst/>
                <a:cs typeface="Times New Roman" panose="02020603050405020304" pitchFamily="18" charset="0"/>
              </a:rPr>
              <a:t>tone</a:t>
            </a:r>
            <a:r>
              <a:rPr lang="it-IT" i="1" dirty="0">
                <a:cs typeface="Times New Roman" panose="02020603050405020304" pitchFamily="18" charset="0"/>
              </a:rPr>
              <a:t>-of-voice </a:t>
            </a:r>
            <a:r>
              <a:rPr lang="it-IT" dirty="0">
                <a:cs typeface="Times New Roman" panose="02020603050405020304" pitchFamily="18" charset="0"/>
              </a:rPr>
              <a:t>della Press» </a:t>
            </a:r>
          </a:p>
          <a:p>
            <a:r>
              <a:rPr lang="it-IT" dirty="0">
                <a:cs typeface="Times New Roman" panose="02020603050405020304" pitchFamily="18" charset="0"/>
              </a:rPr>
              <a:t>(**) con distribuzione a cinghia in bagno d’olio: questo punto è molto delicato da comunicare</a:t>
            </a:r>
          </a:p>
          <a:p>
            <a:endParaRPr lang="it-IT" dirty="0"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480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286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Encode Sans</vt:lpstr>
      <vt:lpstr>Poppins ExtraBold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IVAN PERINO</dc:creator>
  <cp:lastModifiedBy>IVAN PERINO</cp:lastModifiedBy>
  <cp:revision>9</cp:revision>
  <dcterms:created xsi:type="dcterms:W3CDTF">2025-07-11T15:58:17Z</dcterms:created>
  <dcterms:modified xsi:type="dcterms:W3CDTF">2025-07-11T17:33:12Z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cde0bb8-21e0-4ae3-9906-7ac25165b779_Enabled">
    <vt:lpwstr>true</vt:lpwstr>
  </property>
  <property fmtid="{D5CDD505-2E9C-101B-9397-08002B2CF9AE}" pid="3" name="MSIP_Label_4cde0bb8-21e0-4ae3-9906-7ac25165b779_SetDate">
    <vt:lpwstr>2025-07-11T16:18:31Z</vt:lpwstr>
  </property>
  <property fmtid="{D5CDD505-2E9C-101B-9397-08002B2CF9AE}" pid="4" name="MSIP_Label_4cde0bb8-21e0-4ae3-9906-7ac25165b779_Method">
    <vt:lpwstr>Privileged</vt:lpwstr>
  </property>
  <property fmtid="{D5CDD505-2E9C-101B-9397-08002B2CF9AE}" pid="5" name="MSIP_Label_4cde0bb8-21e0-4ae3-9906-7ac25165b779_Name">
    <vt:lpwstr>C1 - Public</vt:lpwstr>
  </property>
  <property fmtid="{D5CDD505-2E9C-101B-9397-08002B2CF9AE}" pid="6" name="MSIP_Label_4cde0bb8-21e0-4ae3-9906-7ac25165b779_SiteId">
    <vt:lpwstr>d852d5cd-724c-4128-8812-ffa5db3f8507</vt:lpwstr>
  </property>
  <property fmtid="{D5CDD505-2E9C-101B-9397-08002B2CF9AE}" pid="7" name="MSIP_Label_4cde0bb8-21e0-4ae3-9906-7ac25165b779_ActionId">
    <vt:lpwstr>2afad09e-a97f-44bc-b6cd-1d0a2a6b92b5</vt:lpwstr>
  </property>
  <property fmtid="{D5CDD505-2E9C-101B-9397-08002B2CF9AE}" pid="8" name="MSIP_Label_4cde0bb8-21e0-4ae3-9906-7ac25165b779_ContentBits">
    <vt:lpwstr>0</vt:lpwstr>
  </property>
</Properties>
</file>