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147474763" r:id="rId4"/>
    <p:sldId id="2147474764" r:id="rId5"/>
    <p:sldId id="2147474958" r:id="rId6"/>
    <p:sldId id="2147474960" r:id="rId7"/>
    <p:sldId id="2147474972" r:id="rId8"/>
    <p:sldId id="2147474973" r:id="rId9"/>
    <p:sldId id="2147474978" r:id="rId10"/>
    <p:sldId id="2147474983" r:id="rId11"/>
    <p:sldId id="2147474979" r:id="rId12"/>
    <p:sldId id="2147474984" r:id="rId13"/>
    <p:sldId id="2147474977" r:id="rId14"/>
    <p:sldId id="2147474976" r:id="rId15"/>
    <p:sldId id="2147474975" r:id="rId16"/>
    <p:sldId id="2147474986" r:id="rId17"/>
    <p:sldId id="2147474985" r:id="rId18"/>
    <p:sldId id="2147474987" r:id="rId19"/>
    <p:sldId id="2147474940" r:id="rId20"/>
    <p:sldId id="2147474956" r:id="rId21"/>
    <p:sldId id="2147474957" r:id="rId22"/>
    <p:sldId id="2147474945" r:id="rId23"/>
    <p:sldId id="2147474948" r:id="rId24"/>
    <p:sldId id="2147474946" r:id="rId25"/>
    <p:sldId id="2147474952" r:id="rId26"/>
    <p:sldId id="2147474951" r:id="rId27"/>
    <p:sldId id="2147474941" r:id="rId28"/>
  </p:sldIdLst>
  <p:sldSz cx="12192000" cy="6858000"/>
  <p:notesSz cx="6858000" cy="9144000"/>
  <p:custDataLst>
    <p:tags r:id="rId30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A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CBE68-F9FA-4C5A-B075-26345B8E7CE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BAFD-586F-4E95-9009-EF53D37B5CD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0558D-9850-B7B6-6372-6291579B8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D0BF18-F001-6B93-AAAB-212A10ADC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F5135-5AC5-10E6-B8CC-94E2F166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3F327-1A82-5591-ECF3-FFBBDEE7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30F9D-326F-81E7-B746-6961E0B5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2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196AC-363E-FA35-596D-40A18D4C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9ED760-CA61-8E9C-168F-D13CA6DCA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99172F-9D7B-9A3A-ED87-F582D625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40D19-F186-7506-2E01-8BC264F4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41645-0965-F6DB-CF53-A7D22A19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D66B09-0E1D-90AE-72E3-317761713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599427-0A8E-D21E-3A27-8FE9B5C90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C68AE-3FF4-BD2A-64DB-4CC42AD1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0C34A-15E6-5F37-17F5-1E8079F1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BFA84-4972-2751-DE29-99742EC1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3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capsule title (up to 67 words)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66" y="3883831"/>
            <a:ext cx="9412447" cy="1043583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/>
              <a:t>Click to add a capsule description (up to 300 words)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437581" y="1287921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Title ID of capsule</a:t>
            </a:r>
          </a:p>
        </p:txBody>
      </p:sp>
      <p:sp>
        <p:nvSpPr>
          <p:cNvPr id="8" name="6-Point Star 7"/>
          <p:cNvSpPr/>
          <p:nvPr userDrawn="1"/>
        </p:nvSpPr>
        <p:spPr>
          <a:xfrm>
            <a:off x="1272338" y="138407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7581" y="348561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Description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254154" y="5398375"/>
            <a:ext cx="4533697" cy="1156971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37581" y="4949558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 of capsule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37581" y="2155827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Central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54125" y="2600324"/>
            <a:ext cx="9399888" cy="910256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central reference</a:t>
            </a:r>
          </a:p>
        </p:txBody>
      </p:sp>
      <p:sp>
        <p:nvSpPr>
          <p:cNvPr id="2" name="6-Point Star 7">
            <a:extLst>
              <a:ext uri="{FF2B5EF4-FFF2-40B4-BE49-F238E27FC236}">
                <a16:creationId xmlns:a16="http://schemas.microsoft.com/office/drawing/2014/main" id="{88C596BD-EC16-60B1-6A44-0A626C0F505D}"/>
              </a:ext>
            </a:extLst>
          </p:cNvPr>
          <p:cNvSpPr/>
          <p:nvPr userDrawn="1"/>
        </p:nvSpPr>
        <p:spPr>
          <a:xfrm>
            <a:off x="1272338" y="226989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7">
            <a:extLst>
              <a:ext uri="{FF2B5EF4-FFF2-40B4-BE49-F238E27FC236}">
                <a16:creationId xmlns:a16="http://schemas.microsoft.com/office/drawing/2014/main" id="{97BBF33C-D609-149F-BC77-33FCA1F9AFF5}"/>
              </a:ext>
            </a:extLst>
          </p:cNvPr>
          <p:cNvSpPr/>
          <p:nvPr userDrawn="1"/>
        </p:nvSpPr>
        <p:spPr>
          <a:xfrm>
            <a:off x="1272338" y="3590065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7">
            <a:extLst>
              <a:ext uri="{FF2B5EF4-FFF2-40B4-BE49-F238E27FC236}">
                <a16:creationId xmlns:a16="http://schemas.microsoft.com/office/drawing/2014/main" id="{580BCE73-9F03-4837-294A-6DA4612A834C}"/>
              </a:ext>
            </a:extLst>
          </p:cNvPr>
          <p:cNvSpPr/>
          <p:nvPr userDrawn="1"/>
        </p:nvSpPr>
        <p:spPr>
          <a:xfrm>
            <a:off x="1272338" y="5069615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98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of capsule (category, level, departments, track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571" y="1702781"/>
            <a:ext cx="9412447" cy="39446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brand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1571" y="2690192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group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432730" y="130343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2730" y="2303227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Group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32730" y="3591602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Languages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570" y="3984476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languages</a:t>
            </a: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432730" y="4874710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Tracks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1569" y="5277655"/>
            <a:ext cx="9412447" cy="701341"/>
          </a:xfrm>
          <a:prstGeom prst="rect">
            <a:avLst/>
          </a:prstGeom>
          <a:solidFill>
            <a:srgbClr val="002060"/>
          </a:solidFill>
          <a:ln>
            <a:solidFill>
              <a:srgbClr val="243881"/>
            </a:solidFill>
          </a:ln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/>
              <a:t>Click to add tracks/</a:t>
            </a:r>
            <a:r>
              <a:rPr lang="en-US" sz="2400" err="1"/>
              <a:t>subtracks</a:t>
            </a:r>
            <a:endParaRPr lang="en-US"/>
          </a:p>
        </p:txBody>
      </p:sp>
      <p:sp>
        <p:nvSpPr>
          <p:cNvPr id="2" name="6-Point Star 7">
            <a:extLst>
              <a:ext uri="{FF2B5EF4-FFF2-40B4-BE49-F238E27FC236}">
                <a16:creationId xmlns:a16="http://schemas.microsoft.com/office/drawing/2014/main" id="{926B4E35-0D1A-EC80-CC56-2173D7FA915C}"/>
              </a:ext>
            </a:extLst>
          </p:cNvPr>
          <p:cNvSpPr/>
          <p:nvPr userDrawn="1"/>
        </p:nvSpPr>
        <p:spPr>
          <a:xfrm>
            <a:off x="1272338" y="140788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7">
            <a:extLst>
              <a:ext uri="{FF2B5EF4-FFF2-40B4-BE49-F238E27FC236}">
                <a16:creationId xmlns:a16="http://schemas.microsoft.com/office/drawing/2014/main" id="{A4A8A93A-3612-9871-5777-7FB39010B9AF}"/>
              </a:ext>
            </a:extLst>
          </p:cNvPr>
          <p:cNvSpPr/>
          <p:nvPr userDrawn="1"/>
        </p:nvSpPr>
        <p:spPr>
          <a:xfrm>
            <a:off x="1272338" y="2392139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7">
            <a:extLst>
              <a:ext uri="{FF2B5EF4-FFF2-40B4-BE49-F238E27FC236}">
                <a16:creationId xmlns:a16="http://schemas.microsoft.com/office/drawing/2014/main" id="{C97EB8AC-FFC0-D2B6-3F43-063C112E6437}"/>
              </a:ext>
            </a:extLst>
          </p:cNvPr>
          <p:cNvSpPr/>
          <p:nvPr userDrawn="1"/>
        </p:nvSpPr>
        <p:spPr>
          <a:xfrm>
            <a:off x="1272338" y="369706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7">
            <a:extLst>
              <a:ext uri="{FF2B5EF4-FFF2-40B4-BE49-F238E27FC236}">
                <a16:creationId xmlns:a16="http://schemas.microsoft.com/office/drawing/2014/main" id="{209CF3CE-0FF5-2A32-7BDA-4B79C5EE03DA}"/>
              </a:ext>
            </a:extLst>
          </p:cNvPr>
          <p:cNvSpPr/>
          <p:nvPr userDrawn="1"/>
        </p:nvSpPr>
        <p:spPr>
          <a:xfrm>
            <a:off x="1272338" y="4992464"/>
            <a:ext cx="140538" cy="16022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86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7616B-A3B8-5C43-B775-309E5803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6D4E04-E3EE-033A-D321-7A3F98B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934111-4BE3-315E-FF14-031D9F40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7D09C7-B1E1-25C3-ECF5-5AC8A87C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BFE452-DBD1-D962-7BB7-40DD2ECC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F3DE0-690E-11B3-50B0-78B5F795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FBB60C-E72A-E2F0-EB60-92930E81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E8256-7FA1-ACAC-236A-23AAE0CF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02219-53AA-222E-D556-B5800F08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295FDF-3C05-EA2F-4035-DD57595B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A22A5-9E67-A1E3-4AF1-08E3A5AA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A690C7-5BB3-E7EA-DAB5-E8D420F9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9309FB-EF18-4854-7E08-F5A65DBB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A71022-D5E2-FDF2-F663-A1BFD2E0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D0355E-8800-F51D-5E61-801F1E57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6A014-2F85-0582-6002-1905354B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6830A-0C8F-A979-663C-B7B7186C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588272-2975-3282-8A14-B5692877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E1AE31-755D-080F-DD7C-B35BE7281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0DAC92-866C-275C-39C4-CDC03ED00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B39D19-5CDD-7F90-9FD6-2FBD0360C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13D3D9-489C-741C-9870-F544426A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51207B-28D8-E81E-6E42-BD6568BE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283B1B-A964-69B6-7575-A0BBEDA3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9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63EEF-7658-6E68-0C00-C2756D1D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8FE3F1-9B6E-3D01-C081-006C68E2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34325-DEAC-028A-63E5-E3548CE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592378-458D-CD6C-6EEF-1C068647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65F2BF-FDC1-D322-D48A-84BB7377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07A175-C424-E171-854E-8F0EDD74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5CB45A-D94A-4A9F-E5BC-EDBBDD6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6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4EDD9-3214-2999-FE59-DE9C3C80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6D0BE-252C-0CBD-393C-3BC780269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CCC439-61F0-EB62-9F3F-BE6AE79FC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A83C3E-2319-211F-E3BA-1A207E60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9B3A8C-CE93-0855-A5FC-1B3DD3DD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D2E173-9A8C-7D26-CFEA-0DE55CCE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9550D-E396-1020-3489-A28D44EB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A0C0D9-7394-D2F1-9790-DA4580759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3CC72-20EF-4C23-B689-17648063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F6AE84-2212-0ABC-6F00-BE821F7E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57E870-1818-B41E-AE29-FAFD768B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59C56E-D50D-7AB4-686D-6E601A84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606AB8-3410-FACC-FD43-9757D956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5B2032-0010-D48C-2A68-B5B91C37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B9094-5BF2-783E-39B8-80237A7E8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BDE23-CC74-4FCB-8406-48C47FCD6907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3DDFC-428A-D8DE-F0B8-FDC32889E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A1F6E-3270-B467-ED41-592275A35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88A6E-9050-437B-8B4C-75C907F10F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8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9.jp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 colorful lines and a yellow sun&#10;&#10;Description automatically generated">
            <a:extLst>
              <a:ext uri="{FF2B5EF4-FFF2-40B4-BE49-F238E27FC236}">
                <a16:creationId xmlns:a16="http://schemas.microsoft.com/office/drawing/2014/main" id="{E13530D7-687F-FD10-EBD6-8D599F30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22B7CC-3E5B-D75C-922E-C69DFAEBC492}"/>
              </a:ext>
            </a:extLst>
          </p:cNvPr>
          <p:cNvSpPr txBox="1"/>
          <p:nvPr/>
        </p:nvSpPr>
        <p:spPr>
          <a:xfrm>
            <a:off x="161364" y="4541513"/>
            <a:ext cx="484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FIAT GRANDE PANDA ICE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D9E18A-314D-812F-E237-CFD6AE7F87EC}"/>
              </a:ext>
            </a:extLst>
          </p:cNvPr>
          <p:cNvSpPr txBox="1"/>
          <p:nvPr/>
        </p:nvSpPr>
        <p:spPr>
          <a:xfrm>
            <a:off x="257175" y="5273159"/>
            <a:ext cx="64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Encode Sans" pitchFamily="2" charset="0"/>
              </a:rPr>
              <a:t>1.2 Pure Tech gasoline 100cv with 6-speed MT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7435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Grande Panda Hybrid La Prima carousel element 4">
            <a:extLst>
              <a:ext uri="{FF2B5EF4-FFF2-40B4-BE49-F238E27FC236}">
                <a16:creationId xmlns:a16="http://schemas.microsoft.com/office/drawing/2014/main" id="{00FBF3CA-993F-2E95-7773-95B4B887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70" y="2847215"/>
            <a:ext cx="6369033" cy="3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ande Panda Hybrid La Prima carousel element 2">
            <a:extLst>
              <a:ext uri="{FF2B5EF4-FFF2-40B4-BE49-F238E27FC236}">
                <a16:creationId xmlns:a16="http://schemas.microsoft.com/office/drawing/2014/main" id="{E3F07D69-A272-C418-C6CA-2B119AC5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3" y="1502266"/>
            <a:ext cx="3555759" cy="18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D1C0270-6174-EE08-1B34-11BCFA1EDBC5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EXTERIOR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DISCOVERING FIAT GRANDE PANDA GASOLINE</a:t>
            </a:r>
          </a:p>
        </p:txBody>
      </p:sp>
      <p:pic>
        <p:nvPicPr>
          <p:cNvPr id="11" name="Picture 2" descr="Grande Panda Hybrid La Prima carousel element 2">
            <a:extLst>
              <a:ext uri="{FF2B5EF4-FFF2-40B4-BE49-F238E27FC236}">
                <a16:creationId xmlns:a16="http://schemas.microsoft.com/office/drawing/2014/main" id="{CD23F739-65A1-C33D-00D6-3DEDBC9D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26" y="1889266"/>
            <a:ext cx="2119630" cy="11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1CA84E-6103-8544-6F0C-63968F7FDC14}"/>
              </a:ext>
            </a:extLst>
          </p:cNvPr>
          <p:cNvSpPr txBox="1"/>
          <p:nvPr/>
        </p:nvSpPr>
        <p:spPr>
          <a:xfrm>
            <a:off x="143061" y="6479202"/>
            <a:ext cx="79442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LAVORO: i</a:t>
            </a:r>
            <a:r>
              <a:rPr lang="it-IT" sz="1400" dirty="0">
                <a:cs typeface="Times New Roman" panose="02020603050405020304" pitchFamily="18" charset="0"/>
              </a:rPr>
              <a:t>mmagini ‘giganti’ disponibili più avanti nella presentazione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69E396-6968-CB92-92FB-D6B855442A3A}"/>
              </a:ext>
            </a:extLst>
          </p:cNvPr>
          <p:cNvSpPr txBox="1"/>
          <p:nvPr/>
        </p:nvSpPr>
        <p:spPr>
          <a:xfrm>
            <a:off x="3482366" y="2416181"/>
            <a:ext cx="20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Rear brakes: drum (*)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91C472-A3D2-6D85-73C3-535948B232F4}"/>
              </a:ext>
            </a:extLst>
          </p:cNvPr>
          <p:cNvSpPr txBox="1"/>
          <p:nvPr/>
        </p:nvSpPr>
        <p:spPr>
          <a:xfrm>
            <a:off x="6214650" y="4192837"/>
            <a:ext cx="20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No sticker on the back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576FCC6-449B-955B-B278-421ECFE040B1}"/>
              </a:ext>
            </a:extLst>
          </p:cNvPr>
          <p:cNvSpPr txBox="1"/>
          <p:nvPr/>
        </p:nvSpPr>
        <p:spPr>
          <a:xfrm>
            <a:off x="143061" y="6165399"/>
            <a:ext cx="29582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(*) Front brakes are always ‘disc’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95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3637D43-BE0D-1EBD-8CD1-FA21EF463A78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INTERIOR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DISCOVERING FIAT GRANDE PANDA GASOLINE</a:t>
            </a:r>
          </a:p>
        </p:txBody>
      </p:sp>
      <p:pic>
        <p:nvPicPr>
          <p:cNvPr id="2" name="Picture 2" descr="Grande Panda Hybrid La Prima carousel element 2">
            <a:extLst>
              <a:ext uri="{FF2B5EF4-FFF2-40B4-BE49-F238E27FC236}">
                <a16:creationId xmlns:a16="http://schemas.microsoft.com/office/drawing/2014/main" id="{A7EE2F16-D657-5958-C911-E2F2AA50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26" y="1889266"/>
            <a:ext cx="2119630" cy="11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325589-2727-685E-3A0C-834510B7CCE2}"/>
              </a:ext>
            </a:extLst>
          </p:cNvPr>
          <p:cNvSpPr txBox="1"/>
          <p:nvPr/>
        </p:nvSpPr>
        <p:spPr>
          <a:xfrm>
            <a:off x="733425" y="1735377"/>
            <a:ext cx="6924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Let now let’s explore the </a:t>
            </a:r>
            <a:r>
              <a:rPr lang="en-GB" sz="1400" b="1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INTERIOR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2FC220-3755-5C7F-3609-ACC1A2193E58}"/>
              </a:ext>
            </a:extLst>
          </p:cNvPr>
          <p:cNvSpPr txBox="1"/>
          <p:nvPr/>
        </p:nvSpPr>
        <p:spPr>
          <a:xfrm>
            <a:off x="143061" y="6479202"/>
            <a:ext cx="79442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LAVORO: i</a:t>
            </a:r>
            <a:r>
              <a:rPr lang="it-IT" sz="1400" dirty="0">
                <a:cs typeface="Times New Roman" panose="02020603050405020304" pitchFamily="18" charset="0"/>
              </a:rPr>
              <a:t>mmagini ‘giganti’ disponibili più avanti nella presentazione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82DF371-3C70-23EB-3127-E96856CD0059}"/>
              </a:ext>
            </a:extLst>
          </p:cNvPr>
          <p:cNvSpPr txBox="1"/>
          <p:nvPr/>
        </p:nvSpPr>
        <p:spPr>
          <a:xfrm>
            <a:off x="733425" y="2780319"/>
            <a:ext cx="536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Some commercial offer (3 trims) of Hybrid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E8634887-421C-BFF6-A233-49BB4A591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27" y="3657103"/>
            <a:ext cx="1462616" cy="576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88569F8E-34F8-1DDA-7C89-47E038119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530" y="3378401"/>
            <a:ext cx="1768728" cy="57600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DDBAA63-C2CA-779B-9D0E-FC563444E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515" y="3115768"/>
            <a:ext cx="3267000" cy="576000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BADAFAB-3DF0-DECA-74C3-CDDA30AED0C6}"/>
              </a:ext>
            </a:extLst>
          </p:cNvPr>
          <p:cNvSpPr txBox="1"/>
          <p:nvPr/>
        </p:nvSpPr>
        <p:spPr>
          <a:xfrm>
            <a:off x="2900744" y="5528173"/>
            <a:ext cx="2266764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effectLst/>
                <a:cs typeface="Times New Roman" panose="02020603050405020304" pitchFamily="18" charset="0"/>
              </a:rPr>
              <a:t>FACCIAMO FLIP CARD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BF3FC07-920A-1856-0C67-2712A62AB777}"/>
              </a:ext>
            </a:extLst>
          </p:cNvPr>
          <p:cNvSpPr txBox="1"/>
          <p:nvPr/>
        </p:nvSpPr>
        <p:spPr>
          <a:xfrm>
            <a:off x="774401" y="5070158"/>
            <a:ext cx="536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… but with some different features vs Hybrid…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1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CA2ECDD-B522-2C40-CD1D-EF66C7EFB6F5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INTERIOR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DISCOVERING FIAT GRANDE PANDA GASOLINE</a:t>
            </a:r>
          </a:p>
        </p:txBody>
      </p:sp>
      <p:pic>
        <p:nvPicPr>
          <p:cNvPr id="2" name="Picture 2" descr="Grande Panda Hybrid La Prima carousel element 2">
            <a:extLst>
              <a:ext uri="{FF2B5EF4-FFF2-40B4-BE49-F238E27FC236}">
                <a16:creationId xmlns:a16="http://schemas.microsoft.com/office/drawing/2014/main" id="{A7EE2F16-D657-5958-C911-E2F2AA50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26" y="1889266"/>
            <a:ext cx="2119630" cy="11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325589-2727-685E-3A0C-834510B7CCE2}"/>
              </a:ext>
            </a:extLst>
          </p:cNvPr>
          <p:cNvSpPr txBox="1"/>
          <p:nvPr/>
        </p:nvSpPr>
        <p:spPr>
          <a:xfrm>
            <a:off x="682842" y="1660156"/>
            <a:ext cx="6924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It’s easy and simple to image where the main difference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Aptos" panose="02110004020202020204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It’s getting in the car where you can find such main different features: 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parking brake lever (manual)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6 gears lever + reverse (manual)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 err="1"/>
              <a:t>Start&amp;Stop</a:t>
            </a:r>
            <a:r>
              <a:rPr lang="en-US" sz="1400" dirty="0"/>
              <a:t> with deactivation switch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2FC220-3755-5C7F-3609-ACC1A2193E58}"/>
              </a:ext>
            </a:extLst>
          </p:cNvPr>
          <p:cNvSpPr txBox="1"/>
          <p:nvPr/>
        </p:nvSpPr>
        <p:spPr>
          <a:xfrm>
            <a:off x="143061" y="6479202"/>
            <a:ext cx="79442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LAVORO: i</a:t>
            </a:r>
            <a:r>
              <a:rPr lang="it-IT" sz="1400" dirty="0">
                <a:cs typeface="Times New Roman" panose="02020603050405020304" pitchFamily="18" charset="0"/>
              </a:rPr>
              <a:t>mmagini ‘giganti’ disponibili più avanti nella presentazione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016D992-0236-A47D-3B48-214C689DE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0736" r="8909" b="7936"/>
          <a:stretch/>
        </p:blipFill>
        <p:spPr bwMode="auto">
          <a:xfrm>
            <a:off x="1549617" y="3108188"/>
            <a:ext cx="5403800" cy="2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2CDCE626-68EE-3209-A9A7-8AAEDAB7A501}"/>
              </a:ext>
            </a:extLst>
          </p:cNvPr>
          <p:cNvSpPr/>
          <p:nvPr/>
        </p:nvSpPr>
        <p:spPr>
          <a:xfrm>
            <a:off x="3411299" y="4853480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B9A063C2-CA35-88E9-9910-359567C79B33}"/>
              </a:ext>
            </a:extLst>
          </p:cNvPr>
          <p:cNvSpPr/>
          <p:nvPr/>
        </p:nvSpPr>
        <p:spPr>
          <a:xfrm>
            <a:off x="3285079" y="2320700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1197C5E-68B3-9971-5822-5325738363D6}"/>
              </a:ext>
            </a:extLst>
          </p:cNvPr>
          <p:cNvSpPr/>
          <p:nvPr/>
        </p:nvSpPr>
        <p:spPr>
          <a:xfrm>
            <a:off x="3537079" y="2565748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47E7DFEA-F3BF-58B4-C89F-6EAD56109922}"/>
              </a:ext>
            </a:extLst>
          </p:cNvPr>
          <p:cNvSpPr/>
          <p:nvPr/>
        </p:nvSpPr>
        <p:spPr>
          <a:xfrm>
            <a:off x="2600325" y="5283869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AF00E43-9707-989F-FA76-2CBA7FBA88C5}"/>
              </a:ext>
            </a:extLst>
          </p:cNvPr>
          <p:cNvSpPr txBox="1"/>
          <p:nvPr/>
        </p:nvSpPr>
        <p:spPr>
          <a:xfrm>
            <a:off x="660116" y="6103069"/>
            <a:ext cx="7093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Due to this interior layout, c</a:t>
            </a:r>
            <a:r>
              <a:rPr lang="en-US" b="1" dirty="0"/>
              <a:t>entral armrest </a:t>
            </a:r>
            <a:r>
              <a:rPr lang="en-US" dirty="0"/>
              <a:t>and w</a:t>
            </a:r>
            <a:r>
              <a:rPr lang="en-US" b="1" dirty="0"/>
              <a:t>ireless charger </a:t>
            </a:r>
            <a:r>
              <a:rPr lang="en-US" dirty="0"/>
              <a:t>are no longer available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AAD41A1-61EF-B6FC-35AA-1697BCC4229E}"/>
              </a:ext>
            </a:extLst>
          </p:cNvPr>
          <p:cNvSpPr/>
          <p:nvPr/>
        </p:nvSpPr>
        <p:spPr>
          <a:xfrm>
            <a:off x="3852325" y="2753802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81FB898-ADC0-FE69-DA49-96EDCF4EED44}"/>
              </a:ext>
            </a:extLst>
          </p:cNvPr>
          <p:cNvSpPr/>
          <p:nvPr/>
        </p:nvSpPr>
        <p:spPr>
          <a:xfrm>
            <a:off x="4145792" y="4497351"/>
            <a:ext cx="25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4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CUSTOMER BENEFITS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288C58C-1523-15B7-83E2-3D55E7F2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12" y="1713172"/>
            <a:ext cx="2308823" cy="15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E375FE7-5CAB-8B1D-9C4E-90E7720A8676}"/>
              </a:ext>
            </a:extLst>
          </p:cNvPr>
          <p:cNvSpPr txBox="1"/>
          <p:nvPr/>
        </p:nvSpPr>
        <p:spPr>
          <a:xfrm>
            <a:off x="706165" y="1982450"/>
            <a:ext cx="692429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Introducing the 1.2 gasoline engine in Fiat Grande Panda line-up </a:t>
            </a: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we are now available to enlarge and including a wider group of customers.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Aptos" panose="02110004020202020204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What the customer gets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affordable entry price</a:t>
            </a:r>
          </a:p>
          <a:p>
            <a:pPr marL="285750" indent="-285750">
              <a:buFontTx/>
              <a:buChar char="-"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engaging driving with a 6-speed gearbox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easy handling, ideal for city driving</a:t>
            </a:r>
          </a:p>
          <a:p>
            <a:pPr marL="285750" indent="-285750"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At the same time, we keep on going to offer: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good interior space in a compact footprint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stylish and urban SUV design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rPr>
              <a:t>Fiat brand with rich legacy and practical DNA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1C8D3F-0089-C82D-8814-E1C843EB606C}"/>
              </a:ext>
            </a:extLst>
          </p:cNvPr>
          <p:cNvSpPr/>
          <p:nvPr/>
        </p:nvSpPr>
        <p:spPr>
          <a:xfrm>
            <a:off x="733425" y="4987199"/>
            <a:ext cx="76129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</a:t>
            </a:r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are </a:t>
            </a:r>
            <a:r>
              <a:rPr lang="it-IT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always</a:t>
            </a:r>
            <a:endParaRPr lang="it-IT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	PANDASTIC</a:t>
            </a:r>
            <a:endParaRPr lang="it-IT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658597-638C-A307-8946-0D65D4546BF8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243881"/>
                </a:solidFill>
              </a:rPr>
              <a:t>NOTES</a:t>
            </a:r>
            <a:endParaRPr lang="en-US" sz="1800" b="1" dirty="0">
              <a:solidFill>
                <a:srgbClr val="243881"/>
              </a:solidFill>
              <a:effectLst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1C8DF5-49CC-8810-1068-8C154DB95319}"/>
              </a:ext>
            </a:extLst>
          </p:cNvPr>
          <p:cNvSpPr txBox="1"/>
          <p:nvPr/>
        </p:nvSpPr>
        <p:spPr>
          <a:xfrm>
            <a:off x="143061" y="6479202"/>
            <a:ext cx="79442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LAVORO: </a:t>
            </a:r>
            <a:r>
              <a:rPr lang="it-IT" sz="1400" dirty="0" err="1">
                <a:effectLst/>
                <a:cs typeface="Times New Roman" panose="02020603050405020304" pitchFamily="18" charset="0"/>
              </a:rPr>
              <a:t>Pandastic</a:t>
            </a:r>
            <a:r>
              <a:rPr lang="it-IT" sz="1400" dirty="0">
                <a:effectLst/>
                <a:cs typeface="Times New Roman" panose="02020603050405020304" pitchFamily="18" charset="0"/>
              </a:rPr>
              <a:t> da fare con la grafica di </a:t>
            </a:r>
            <a:r>
              <a:rPr lang="it-IT" sz="1400" dirty="0" err="1">
                <a:effectLst/>
                <a:cs typeface="Times New Roman" panose="02020603050405020304" pitchFamily="18" charset="0"/>
              </a:rPr>
              <a:t>Pandastic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1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CUSTOMER BENEFITS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2B9861-336C-75F4-F8EB-2DEA8C597E43}"/>
              </a:ext>
            </a:extLst>
          </p:cNvPr>
          <p:cNvSpPr txBox="1"/>
          <p:nvPr/>
        </p:nvSpPr>
        <p:spPr>
          <a:xfrm>
            <a:off x="742950" y="1997389"/>
            <a:ext cx="60960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prstClr val="black"/>
                </a:solidFill>
                <a:latin typeface="Aptos" panose="02110004020202020204"/>
                <a:cs typeface="Times New Roman" panose="02020603050405020304" pitchFamily="18" charset="0"/>
              </a:defRPr>
            </a:lvl1pPr>
          </a:lstStyle>
          <a:p>
            <a:r>
              <a:rPr lang="en-GB" b="0" dirty="0"/>
              <a:t>Just to be confident how to manage potential customer doubts, let’s have  a look how to handling customer objection 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dirty="0"/>
              <a:t>Q: Why no automatic gearbox?</a:t>
            </a:r>
            <a:br>
              <a:rPr lang="en-GB" b="0" dirty="0"/>
            </a:br>
            <a:r>
              <a:rPr lang="en-GB" b="0" dirty="0"/>
              <a:t>A: For many customers, this engine is the base-point spot. It’s more affordable than automatic and never the less, 6-speed manual keeps things fun and frugal.</a:t>
            </a:r>
          </a:p>
          <a:p>
            <a:endParaRPr lang="en-GB" b="0" dirty="0"/>
          </a:p>
          <a:p>
            <a:r>
              <a:rPr lang="en-GB" dirty="0"/>
              <a:t>Q: Isn’t it underpowered?</a:t>
            </a:r>
          </a:p>
          <a:p>
            <a:r>
              <a:rPr lang="en-GB" b="0" dirty="0"/>
              <a:t>A: For its size and weight, it’s perfectly matched. Ideal for city and mixed driving. The engine and gearbox are tuned for responsiveness where it matters most – low to mid-range torque.</a:t>
            </a:r>
          </a:p>
          <a:p>
            <a:endParaRPr lang="en-GB" b="0" dirty="0"/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Q: Is 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this an easy-going t</a:t>
            </a: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echnology solution?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A: Not every customer wants complexity. This is a simple, efficient choice for short trips and low-cost ownership.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b="0" dirty="0"/>
          </a:p>
          <a:p>
            <a:r>
              <a:rPr lang="en-GB" dirty="0"/>
              <a:t>Q: Am I going to be </a:t>
            </a: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satisfied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dirty="0"/>
              <a:t>with these engine </a:t>
            </a:r>
            <a:r>
              <a:rPr lang="en-GB" sz="140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performances?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A: This solution is ideal for city driving, with peppy response and optimized gearing for daily use.</a:t>
            </a:r>
            <a:endParaRPr lang="en-GB" b="0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4215B409-1A87-24BB-D6BB-49F626CB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12" y="1713172"/>
            <a:ext cx="2308823" cy="15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35233F0-4370-482D-C1C4-68937AF83CE1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243881"/>
                </a:solidFill>
              </a:rPr>
              <a:t>OBJECTION HANDLING </a:t>
            </a:r>
            <a:endParaRPr lang="en-US" sz="1800" b="1" dirty="0">
              <a:solidFill>
                <a:srgbClr val="24388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03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CUSTOMER BENEFITS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CF41A1-C990-5871-2F25-AFEB7A26F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75784"/>
              </p:ext>
            </p:extLst>
          </p:nvPr>
        </p:nvGraphicFramePr>
        <p:xfrm>
          <a:off x="838200" y="2263934"/>
          <a:ext cx="6846210" cy="4572000"/>
        </p:xfrm>
        <a:graphic>
          <a:graphicData uri="http://schemas.openxmlformats.org/drawingml/2006/table">
            <a:tbl>
              <a:tblPr/>
              <a:tblGrid>
                <a:gridCol w="3423105">
                  <a:extLst>
                    <a:ext uri="{9D8B030D-6E8A-4147-A177-3AD203B41FA5}">
                      <a16:colId xmlns:a16="http://schemas.microsoft.com/office/drawing/2014/main" val="2945404499"/>
                    </a:ext>
                  </a:extLst>
                </a:gridCol>
                <a:gridCol w="3423105">
                  <a:extLst>
                    <a:ext uri="{9D8B030D-6E8A-4147-A177-3AD203B41FA5}">
                      <a16:colId xmlns:a16="http://schemas.microsoft.com/office/drawing/2014/main" val="3430088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/>
                        <a:t>Weakness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Reframe / Sales Strategy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986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Not </a:t>
                      </a:r>
                      <a:r>
                        <a:rPr lang="it-IT" dirty="0" err="1"/>
                        <a:t>turbocharged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"Prioritizes simplicity, reliability, and low cost over unnecessary complexity."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20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Manual gearbox only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"Perfect for drivers who love control and engagement. Plus, it helps lower the price and running costs."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500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No hybrid assistance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"Not every customer wants complexity. This is a simple, efficient choice for short trips and low-cost ownership."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31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Modest performance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"Ideal for city driving, with peppy response and optimized gearing for daily use."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7422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28573B8-8D6A-ACAE-B1B5-7534D1DC6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45770"/>
            <a:ext cx="61817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⚖️ Module 3: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Weaknesses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How to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endParaRPr kumimoji="0" lang="it-IT" altLang="it-IT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20630D4-3060-551B-0D40-68BE61C9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12" y="1713172"/>
            <a:ext cx="2308823" cy="15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C0C52E-E91E-2D18-4766-CD4F61452FDA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243881"/>
                </a:solidFill>
              </a:rPr>
              <a:t>NOTES</a:t>
            </a:r>
            <a:endParaRPr lang="en-US" sz="1800" b="1" dirty="0">
              <a:solidFill>
                <a:srgbClr val="243881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87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POINT TO REMEMBER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20630D4-3060-551B-0D40-68BE61C9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12" y="1713172"/>
            <a:ext cx="2308823" cy="15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87E2B3A-D2D7-DF17-A0E9-3DB226FDD345}"/>
              </a:ext>
            </a:extLst>
          </p:cNvPr>
          <p:cNvSpPr/>
          <p:nvPr/>
        </p:nvSpPr>
        <p:spPr>
          <a:xfrm rot="20466906">
            <a:off x="3071353" y="2927785"/>
            <a:ext cx="28857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TBD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6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 OUT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20630D4-3060-551B-0D40-68BE61C9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12" y="1713172"/>
            <a:ext cx="2308823" cy="15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87E2B3A-D2D7-DF17-A0E9-3DB226FDD345}"/>
              </a:ext>
            </a:extLst>
          </p:cNvPr>
          <p:cNvSpPr/>
          <p:nvPr/>
        </p:nvSpPr>
        <p:spPr>
          <a:xfrm rot="20466906">
            <a:off x="3071353" y="2927785"/>
            <a:ext cx="28857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TBD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21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9FD1910-0209-AD25-BA70-37BB1F5DFD85}"/>
              </a:ext>
            </a:extLst>
          </p:cNvPr>
          <p:cNvSpPr/>
          <p:nvPr/>
        </p:nvSpPr>
        <p:spPr>
          <a:xfrm>
            <a:off x="1315687" y="2644170"/>
            <a:ext cx="9560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IMAGES BACKUP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23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nde Panda Hybrid La Prima carousel element 1">
            <a:extLst>
              <a:ext uri="{FF2B5EF4-FFF2-40B4-BE49-F238E27FC236}">
                <a16:creationId xmlns:a16="http://schemas.microsoft.com/office/drawing/2014/main" id="{ED359568-BBBF-BC2A-A929-6B07BDAA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36287-7C5B-849A-9BE3-6C503419D42A}"/>
              </a:ext>
            </a:extLst>
          </p:cNvPr>
          <p:cNvSpPr txBox="1"/>
          <p:nvPr/>
        </p:nvSpPr>
        <p:spPr>
          <a:xfrm>
            <a:off x="548640" y="74236"/>
            <a:ext cx="11090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Colore esterno Azzurro Acqua (metallizzato)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(cmq disponibile su tutti i trim)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E’ il colore di </a:t>
            </a:r>
            <a:r>
              <a:rPr lang="it-IT" sz="1600" b="1" dirty="0">
                <a:cs typeface="Times New Roman" panose="02020603050405020304" pitchFamily="18" charset="0"/>
              </a:rPr>
              <a:t>C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omunicazione scelto per la </a:t>
            </a:r>
            <a:r>
              <a:rPr lang="it-IT" sz="1600" b="1" dirty="0">
                <a:cs typeface="Times New Roman" panose="02020603050405020304" pitchFamily="18" charset="0"/>
              </a:rPr>
              <a:t>Fiat Grande Panda ICE (qui in allestimento LA PRIMA)</a:t>
            </a:r>
            <a:endParaRPr lang="it-IT" sz="1600" b="1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5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D783121A-6C76-5C4D-DCBF-69EF105F5E97}"/>
              </a:ext>
            </a:extLst>
          </p:cNvPr>
          <p:cNvSpPr/>
          <p:nvPr/>
        </p:nvSpPr>
        <p:spPr>
          <a:xfrm>
            <a:off x="-2" y="0"/>
            <a:ext cx="12192001" cy="6887491"/>
          </a:xfrm>
          <a:prstGeom prst="rect">
            <a:avLst/>
          </a:prstGeom>
          <a:solidFill>
            <a:srgbClr val="FA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7" descr="A white and orange rectangle&#10;&#10;Description automatically generated">
            <a:extLst>
              <a:ext uri="{FF2B5EF4-FFF2-40B4-BE49-F238E27FC236}">
                <a16:creationId xmlns:a16="http://schemas.microsoft.com/office/drawing/2014/main" id="{92074E08-E86F-DE27-CCC2-79FF08A7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97"/>
          <a:stretch/>
        </p:blipFill>
        <p:spPr>
          <a:xfrm>
            <a:off x="-181" y="1822348"/>
            <a:ext cx="11412179" cy="607607"/>
          </a:xfrm>
          <a:prstGeom prst="rect">
            <a:avLst/>
          </a:prstGeom>
        </p:spPr>
      </p:pic>
      <p:pic>
        <p:nvPicPr>
          <p:cNvPr id="7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C3FC52CA-393C-55B7-2FD1-92EF2E139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96" y="1934799"/>
            <a:ext cx="521708" cy="395036"/>
          </a:xfrm>
          <a:prstGeom prst="rect">
            <a:avLst/>
          </a:prstGeom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40418177-FCE2-A087-8DDF-316989EE8055}"/>
              </a:ext>
            </a:extLst>
          </p:cNvPr>
          <p:cNvSpPr txBox="1">
            <a:spLocks/>
          </p:cNvSpPr>
          <p:nvPr/>
        </p:nvSpPr>
        <p:spPr>
          <a:xfrm>
            <a:off x="402772" y="1824627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42249A-88F2-7999-6440-DEAFCB56F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953"/>
          <a:stretch/>
        </p:blipFill>
        <p:spPr>
          <a:xfrm>
            <a:off x="-2" y="2794024"/>
            <a:ext cx="11412000" cy="607938"/>
          </a:xfrm>
          <a:prstGeom prst="rect">
            <a:avLst/>
          </a:prstGeom>
        </p:spPr>
      </p:pic>
      <p:pic>
        <p:nvPicPr>
          <p:cNvPr id="10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BFEA351D-ED74-3A36-09A1-69071B3CD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9" y="2907937"/>
            <a:ext cx="521708" cy="395036"/>
          </a:xfrm>
          <a:prstGeom prst="rect">
            <a:avLst/>
          </a:prstGeom>
        </p:spPr>
      </p:pic>
      <p:sp>
        <p:nvSpPr>
          <p:cNvPr id="11" name="Titolo 4">
            <a:extLst>
              <a:ext uri="{FF2B5EF4-FFF2-40B4-BE49-F238E27FC236}">
                <a16:creationId xmlns:a16="http://schemas.microsoft.com/office/drawing/2014/main" id="{64366341-CCDB-9591-FC8E-1C3EFAF82FFD}"/>
              </a:ext>
            </a:extLst>
          </p:cNvPr>
          <p:cNvSpPr txBox="1">
            <a:spLocks/>
          </p:cNvSpPr>
          <p:nvPr/>
        </p:nvSpPr>
        <p:spPr>
          <a:xfrm>
            <a:off x="402774" y="2794797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29AA39-9AEF-B845-7D3E-2E0D7FA010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b="86667"/>
          <a:stretch/>
        </p:blipFill>
        <p:spPr>
          <a:xfrm>
            <a:off x="0" y="3786013"/>
            <a:ext cx="11412000" cy="608400"/>
          </a:xfrm>
          <a:prstGeom prst="rect">
            <a:avLst/>
          </a:prstGeom>
        </p:spPr>
      </p:pic>
      <p:pic>
        <p:nvPicPr>
          <p:cNvPr id="13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F5AB9C1-B1FD-FE63-9EF8-99BEB9F53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3899924"/>
            <a:ext cx="521708" cy="395036"/>
          </a:xfrm>
          <a:prstGeom prst="rect">
            <a:avLst/>
          </a:prstGeom>
        </p:spPr>
      </p:pic>
      <p:sp>
        <p:nvSpPr>
          <p:cNvPr id="14" name="Titolo 4">
            <a:extLst>
              <a:ext uri="{FF2B5EF4-FFF2-40B4-BE49-F238E27FC236}">
                <a16:creationId xmlns:a16="http://schemas.microsoft.com/office/drawing/2014/main" id="{57418C6C-B326-2110-0D2C-BDFA315A4682}"/>
              </a:ext>
            </a:extLst>
          </p:cNvPr>
          <p:cNvSpPr txBox="1">
            <a:spLocks/>
          </p:cNvSpPr>
          <p:nvPr/>
        </p:nvSpPr>
        <p:spPr>
          <a:xfrm>
            <a:off x="402772" y="3786784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F869268-5D9D-1B39-6FC6-37E1B8370F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b="86413"/>
          <a:stretch/>
        </p:blipFill>
        <p:spPr>
          <a:xfrm>
            <a:off x="0" y="4797735"/>
            <a:ext cx="11412000" cy="608400"/>
          </a:xfrm>
          <a:prstGeom prst="rect">
            <a:avLst/>
          </a:prstGeom>
        </p:spPr>
      </p:pic>
      <p:pic>
        <p:nvPicPr>
          <p:cNvPr id="16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DD2FEE1F-C978-9CE5-7E28-40EA597E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4911648"/>
            <a:ext cx="521708" cy="395036"/>
          </a:xfrm>
          <a:prstGeom prst="rect">
            <a:avLst/>
          </a:prstGeom>
        </p:spPr>
      </p:pic>
      <p:sp>
        <p:nvSpPr>
          <p:cNvPr id="17" name="Titolo 4">
            <a:extLst>
              <a:ext uri="{FF2B5EF4-FFF2-40B4-BE49-F238E27FC236}">
                <a16:creationId xmlns:a16="http://schemas.microsoft.com/office/drawing/2014/main" id="{DF56D51C-FFC0-A7BF-1E6A-877FB1EC80D7}"/>
              </a:ext>
            </a:extLst>
          </p:cNvPr>
          <p:cNvSpPr txBox="1">
            <a:spLocks/>
          </p:cNvSpPr>
          <p:nvPr/>
        </p:nvSpPr>
        <p:spPr>
          <a:xfrm>
            <a:off x="402772" y="4798508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E155905-031A-0E50-0770-C1EA02E7BF62}"/>
              </a:ext>
            </a:extLst>
          </p:cNvPr>
          <p:cNvSpPr/>
          <p:nvPr/>
        </p:nvSpPr>
        <p:spPr>
          <a:xfrm>
            <a:off x="0" y="5687096"/>
            <a:ext cx="11416937" cy="615813"/>
          </a:xfrm>
          <a:prstGeom prst="rect">
            <a:avLst/>
          </a:prstGeom>
          <a:solidFill>
            <a:srgbClr val="006F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45164AE-11EF-B43A-4787-E91C2A9D9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77" y="5807222"/>
            <a:ext cx="521708" cy="395036"/>
          </a:xfrm>
          <a:prstGeom prst="rect">
            <a:avLst/>
          </a:prstGeom>
        </p:spPr>
      </p:pic>
      <p:sp>
        <p:nvSpPr>
          <p:cNvPr id="20" name="Titolo 4">
            <a:extLst>
              <a:ext uri="{FF2B5EF4-FFF2-40B4-BE49-F238E27FC236}">
                <a16:creationId xmlns:a16="http://schemas.microsoft.com/office/drawing/2014/main" id="{FAAF96EF-5E76-7A63-9962-8CF62552E2C6}"/>
              </a:ext>
            </a:extLst>
          </p:cNvPr>
          <p:cNvSpPr txBox="1">
            <a:spLocks/>
          </p:cNvSpPr>
          <p:nvPr/>
        </p:nvSpPr>
        <p:spPr>
          <a:xfrm>
            <a:off x="402772" y="5694082"/>
            <a:ext cx="10515600" cy="608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400" kern="1200" dirty="0">
                <a:solidFill>
                  <a:prstClr val="white"/>
                </a:solidFill>
                <a:latin typeface="Poppins Black" panose="00000A00000000000000" pitchFamily="2" charset="0"/>
                <a:ea typeface="+mn-ea"/>
                <a:cs typeface="Poppins Black" panose="00000A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BC14FE1-5197-9D7B-FCB4-570A84E5EFEA}"/>
              </a:ext>
            </a:extLst>
          </p:cNvPr>
          <p:cNvSpPr/>
          <p:nvPr/>
        </p:nvSpPr>
        <p:spPr>
          <a:xfrm>
            <a:off x="1255361" y="170370"/>
            <a:ext cx="9784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Sfondo e colori da usare per la grafica</a:t>
            </a:r>
          </a:p>
        </p:txBody>
      </p:sp>
    </p:spTree>
    <p:extLst>
      <p:ext uri="{BB962C8B-B14F-4D97-AF65-F5344CB8AC3E}">
        <p14:creationId xmlns:p14="http://schemas.microsoft.com/office/powerpoint/2010/main" val="240512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nde Panda Hybrid La Prima carousel element 2">
            <a:extLst>
              <a:ext uri="{FF2B5EF4-FFF2-40B4-BE49-F238E27FC236}">
                <a16:creationId xmlns:a16="http://schemas.microsoft.com/office/drawing/2014/main" id="{ED7EE033-9E09-7E2E-B4AA-165A95D3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36287-7C5B-849A-9BE3-6C503419D42A}"/>
              </a:ext>
            </a:extLst>
          </p:cNvPr>
          <p:cNvSpPr txBox="1"/>
          <p:nvPr/>
        </p:nvSpPr>
        <p:spPr>
          <a:xfrm>
            <a:off x="548640" y="74236"/>
            <a:ext cx="11090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Colore esterno Azzurro Acqua (metallizzato)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(cmq disponibile su tutti i trim)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E’ il colore di </a:t>
            </a:r>
            <a:r>
              <a:rPr lang="it-IT" sz="1600" b="1" dirty="0">
                <a:cs typeface="Times New Roman" panose="02020603050405020304" pitchFamily="18" charset="0"/>
              </a:rPr>
              <a:t>C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omunicazione scelto per la </a:t>
            </a:r>
            <a:r>
              <a:rPr lang="it-IT" sz="1600" b="1" dirty="0">
                <a:cs typeface="Times New Roman" panose="02020603050405020304" pitchFamily="18" charset="0"/>
              </a:rPr>
              <a:t>Fiat Grande Panda ICE (qui in allestimento LA PRIMA)</a:t>
            </a:r>
            <a:endParaRPr lang="it-IT" sz="1600" b="1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16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nde Panda Hybrid La Prima carousel element 3">
            <a:extLst>
              <a:ext uri="{FF2B5EF4-FFF2-40B4-BE49-F238E27FC236}">
                <a16:creationId xmlns:a16="http://schemas.microsoft.com/office/drawing/2014/main" id="{B61AF318-8DBD-B881-CDD0-1553CC85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36287-7C5B-849A-9BE3-6C503419D42A}"/>
              </a:ext>
            </a:extLst>
          </p:cNvPr>
          <p:cNvSpPr txBox="1"/>
          <p:nvPr/>
        </p:nvSpPr>
        <p:spPr>
          <a:xfrm>
            <a:off x="548640" y="74236"/>
            <a:ext cx="11090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Colore esterno Azzurro Acqua (metallizzato)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(cmq disponibile su tutti i trim)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E’ il colore di </a:t>
            </a:r>
            <a:r>
              <a:rPr lang="it-IT" sz="1600" b="1" dirty="0">
                <a:cs typeface="Times New Roman" panose="02020603050405020304" pitchFamily="18" charset="0"/>
              </a:rPr>
              <a:t>C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omunicazione scelto per la </a:t>
            </a:r>
            <a:r>
              <a:rPr lang="it-IT" sz="1600" b="1" dirty="0">
                <a:cs typeface="Times New Roman" panose="02020603050405020304" pitchFamily="18" charset="0"/>
              </a:rPr>
              <a:t>Fiat Grande Panda ICE (qui in allestimento LA PRIMA)</a:t>
            </a:r>
            <a:endParaRPr lang="it-IT" sz="1600" b="1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94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rande Panda Hybrid La Prima carousel element 4">
            <a:extLst>
              <a:ext uri="{FF2B5EF4-FFF2-40B4-BE49-F238E27FC236}">
                <a16:creationId xmlns:a16="http://schemas.microsoft.com/office/drawing/2014/main" id="{36B3F572-D183-37A3-3E25-B426770D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E12F45-510F-29EF-6B53-6ED069AB131C}"/>
              </a:ext>
            </a:extLst>
          </p:cNvPr>
          <p:cNvSpPr txBox="1"/>
          <p:nvPr/>
        </p:nvSpPr>
        <p:spPr>
          <a:xfrm>
            <a:off x="9382125" y="1617286"/>
            <a:ext cx="2438399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ATTENZIONE</a:t>
            </a:r>
            <a:r>
              <a:rPr lang="it-IT" sz="1400" b="1" dirty="0">
                <a:effectLst/>
                <a:cs typeface="Times New Roman" panose="02020603050405020304" pitchFamily="18" charset="0"/>
              </a:rPr>
              <a:t>:</a:t>
            </a:r>
          </a:p>
          <a:p>
            <a:r>
              <a:rPr lang="it-IT" sz="1400" b="1" dirty="0">
                <a:cs typeface="Times New Roman" panose="02020603050405020304" pitchFamily="18" charset="0"/>
              </a:rPr>
              <a:t>Cancellare badge </a:t>
            </a:r>
            <a:r>
              <a:rPr lang="it-IT" sz="1400" b="1" dirty="0" err="1">
                <a:cs typeface="Times New Roman" panose="02020603050405020304" pitchFamily="18" charset="0"/>
              </a:rPr>
              <a:t>Hybrid</a:t>
            </a:r>
            <a:endParaRPr lang="it-IT" sz="1400" b="1" dirty="0">
              <a:cs typeface="Times New Roman" panose="02020603050405020304" pitchFamily="18" charset="0"/>
            </a:endParaRPr>
          </a:p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Non altro badge da inserire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F682C2A-25C5-D03E-8BEE-58D602093448}"/>
              </a:ext>
            </a:extLst>
          </p:cNvPr>
          <p:cNvCxnSpPr/>
          <p:nvPr/>
        </p:nvCxnSpPr>
        <p:spPr>
          <a:xfrm flipH="1">
            <a:off x="9124950" y="2355950"/>
            <a:ext cx="1485900" cy="82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935F9F-1E5C-DE5E-F966-924F6CF8A2F4}"/>
              </a:ext>
            </a:extLst>
          </p:cNvPr>
          <p:cNvSpPr txBox="1"/>
          <p:nvPr/>
        </p:nvSpPr>
        <p:spPr>
          <a:xfrm>
            <a:off x="548640" y="74236"/>
            <a:ext cx="11090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Colore esterno Azzurro Acqua (metallizzato)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(cmq disponibile su tutti i trim)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E’ il colore di </a:t>
            </a:r>
            <a:r>
              <a:rPr lang="it-IT" sz="1600" b="1" dirty="0">
                <a:cs typeface="Times New Roman" panose="02020603050405020304" pitchFamily="18" charset="0"/>
              </a:rPr>
              <a:t>C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omunicazione scelto per la </a:t>
            </a:r>
            <a:r>
              <a:rPr lang="it-IT" sz="1600" b="1" dirty="0">
                <a:cs typeface="Times New Roman" panose="02020603050405020304" pitchFamily="18" charset="0"/>
              </a:rPr>
              <a:t>Fiat Grande Panda ICE (qui in allestimento LA PRIMA)</a:t>
            </a:r>
            <a:endParaRPr lang="it-IT" sz="1600" b="1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33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Ricambio auto, motore&#10;&#10;Il contenuto generato dall'IA potrebbe non essere corretto.">
            <a:extLst>
              <a:ext uri="{FF2B5EF4-FFF2-40B4-BE49-F238E27FC236}">
                <a16:creationId xmlns:a16="http://schemas.microsoft.com/office/drawing/2014/main" id="{D6DCB657-235D-0F93-A86F-C038CA906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F2F7C0-BC60-A2D2-B85A-CE67D6AD40A8}"/>
              </a:ext>
            </a:extLst>
          </p:cNvPr>
          <p:cNvSpPr txBox="1"/>
          <p:nvPr/>
        </p:nvSpPr>
        <p:spPr>
          <a:xfrm>
            <a:off x="3724275" y="114300"/>
            <a:ext cx="4392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Motore 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1.2 PureTech turbo benzina da 100 CV</a:t>
            </a:r>
          </a:p>
          <a:p>
            <a:pPr algn="ctr"/>
            <a:r>
              <a:rPr lang="it-IT" sz="1600" dirty="0">
                <a:cs typeface="Times New Roman" panose="02020603050405020304" pitchFamily="18" charset="0"/>
              </a:rPr>
              <a:t>Vista frontale</a:t>
            </a:r>
            <a:endParaRPr lang="it-IT" sz="1600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8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otore, Ricambio auto&#10;&#10;Il contenuto generato dall'IA potrebbe non essere corretto.">
            <a:extLst>
              <a:ext uri="{FF2B5EF4-FFF2-40B4-BE49-F238E27FC236}">
                <a16:creationId xmlns:a16="http://schemas.microsoft.com/office/drawing/2014/main" id="{CA18245B-20F5-59A4-6D8D-C8D3FB04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E65514-D3C2-8844-AF3F-645E837D61DD}"/>
              </a:ext>
            </a:extLst>
          </p:cNvPr>
          <p:cNvSpPr txBox="1"/>
          <p:nvPr/>
        </p:nvSpPr>
        <p:spPr>
          <a:xfrm>
            <a:off x="3724275" y="114300"/>
            <a:ext cx="4392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cs typeface="Times New Roman" panose="02020603050405020304" pitchFamily="18" charset="0"/>
              </a:rPr>
              <a:t>Motore </a:t>
            </a:r>
            <a:r>
              <a:rPr lang="it-IT" sz="1600" b="1" dirty="0">
                <a:effectLst/>
                <a:cs typeface="Times New Roman" panose="02020603050405020304" pitchFamily="18" charset="0"/>
              </a:rPr>
              <a:t>1.2 PureTech turbo benzina da 100 CV</a:t>
            </a:r>
          </a:p>
          <a:p>
            <a:pPr algn="ctr"/>
            <a:r>
              <a:rPr lang="it-IT" sz="1600" dirty="0">
                <a:cs typeface="Times New Roman" panose="02020603050405020304" pitchFamily="18" charset="0"/>
              </a:rPr>
              <a:t>Vista frontale sezionata</a:t>
            </a:r>
            <a:endParaRPr lang="it-IT" sz="1600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39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7EDD7ED-5882-1A09-5360-2ABD6F7F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1219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BAEDF-9511-9D25-4380-D0A1F77B87CC}"/>
              </a:ext>
            </a:extLst>
          </p:cNvPr>
          <p:cNvSpPr txBox="1"/>
          <p:nvPr/>
        </p:nvSpPr>
        <p:spPr>
          <a:xfrm>
            <a:off x="550545" y="188913"/>
            <a:ext cx="5002530" cy="1323439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Interno tessuto </a:t>
            </a:r>
            <a:r>
              <a:rPr lang="it-IT" sz="1600" b="1" dirty="0">
                <a:cs typeface="Times New Roman" panose="02020603050405020304" pitchFamily="18" charset="0"/>
              </a:rPr>
              <a:t>«Blu Signature»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(trim LA PRIMA)</a:t>
            </a:r>
          </a:p>
          <a:p>
            <a:endParaRPr lang="it-IT" sz="1600" b="1" dirty="0">
              <a:effectLst/>
              <a:cs typeface="Times New Roman" panose="02020603050405020304" pitchFamily="18" charset="0"/>
            </a:endParaRPr>
          </a:p>
          <a:p>
            <a:r>
              <a:rPr lang="it-IT" sz="1600" b="1" dirty="0">
                <a:cs typeface="Times New Roman" panose="02020603050405020304" pitchFamily="18" charset="0"/>
              </a:rPr>
              <a:t>23/07/25: preview by Lorenzo D’Arpa tramite Teams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Rimango in attesa della immagine in alta risoluzione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03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1DD5C11-3FBB-5283-93C9-F0663207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626737-689D-A36B-F880-D032E7537E4D}"/>
              </a:ext>
            </a:extLst>
          </p:cNvPr>
          <p:cNvSpPr txBox="1"/>
          <p:nvPr/>
        </p:nvSpPr>
        <p:spPr>
          <a:xfrm>
            <a:off x="550545" y="188913"/>
            <a:ext cx="5002530" cy="1323439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Interno tessuto </a:t>
            </a:r>
            <a:r>
              <a:rPr lang="it-IT" sz="1600" b="1" dirty="0">
                <a:cs typeface="Times New Roman" panose="02020603050405020304" pitchFamily="18" charset="0"/>
              </a:rPr>
              <a:t>«Blu Signature»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(trim LA PRIMA)</a:t>
            </a:r>
          </a:p>
          <a:p>
            <a:endParaRPr lang="it-IT" sz="1600" b="1" dirty="0">
              <a:effectLst/>
              <a:cs typeface="Times New Roman" panose="02020603050405020304" pitchFamily="18" charset="0"/>
            </a:endParaRPr>
          </a:p>
          <a:p>
            <a:r>
              <a:rPr lang="it-IT" sz="1600" b="1" dirty="0">
                <a:cs typeface="Times New Roman" panose="02020603050405020304" pitchFamily="18" charset="0"/>
              </a:rPr>
              <a:t>23/07/25: preview by Lorenzo D’Arpa tramite Teams</a:t>
            </a:r>
          </a:p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Rimango in attesa della immagine in alta risoluzione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66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rande Panda Hybrid La Prima carousel element 3">
            <a:extLst>
              <a:ext uri="{FF2B5EF4-FFF2-40B4-BE49-F238E27FC236}">
                <a16:creationId xmlns:a16="http://schemas.microsoft.com/office/drawing/2014/main" id="{80E3ECEB-14B4-24AA-0786-A3DA8F5C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4BEC43-F27C-D925-3041-5C4D29176AA9}"/>
              </a:ext>
            </a:extLst>
          </p:cNvPr>
          <p:cNvSpPr txBox="1"/>
          <p:nvPr/>
        </p:nvSpPr>
        <p:spPr>
          <a:xfrm>
            <a:off x="550545" y="188913"/>
            <a:ext cx="5002530" cy="584775"/>
          </a:xfrm>
          <a:prstGeom prst="rect">
            <a:avLst/>
          </a:prstGeom>
          <a:solidFill>
            <a:srgbClr val="ECECE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>
                <a:effectLst/>
                <a:cs typeface="Times New Roman" panose="02020603050405020304" pitchFamily="18" charset="0"/>
              </a:rPr>
              <a:t>Interno tessuto </a:t>
            </a:r>
            <a:r>
              <a:rPr lang="it-IT" sz="1600" b="1" dirty="0">
                <a:cs typeface="Times New Roman" panose="02020603050405020304" pitchFamily="18" charset="0"/>
              </a:rPr>
              <a:t>«Blu Signature»</a:t>
            </a:r>
          </a:p>
          <a:p>
            <a:r>
              <a:rPr lang="it-IT" sz="1600" b="1" dirty="0">
                <a:cs typeface="Times New Roman" panose="02020603050405020304" pitchFamily="18" charset="0"/>
              </a:rPr>
              <a:t>Origine Fiat Grande Panda </a:t>
            </a:r>
            <a:r>
              <a:rPr lang="it-IT" sz="1600" b="1" dirty="0" err="1">
                <a:cs typeface="Times New Roman" panose="02020603050405020304" pitchFamily="18" charset="0"/>
              </a:rPr>
              <a:t>Hybrid</a:t>
            </a:r>
            <a:r>
              <a:rPr lang="it-IT" sz="1600" b="1" dirty="0">
                <a:cs typeface="Times New Roman" panose="02020603050405020304" pitchFamily="18" charset="0"/>
              </a:rPr>
              <a:t> (trim LA PRIMA)</a:t>
            </a:r>
            <a:endParaRPr lang="it-IT" sz="1600" b="1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3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3CAECAA0-0D56-14B4-A121-98B3958994B4}"/>
              </a:ext>
            </a:extLst>
          </p:cNvPr>
          <p:cNvSpPr/>
          <p:nvPr/>
        </p:nvSpPr>
        <p:spPr>
          <a:xfrm>
            <a:off x="4373933" y="5013673"/>
            <a:ext cx="1740501" cy="1740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Encode Sans" pitchFamily="2" charset="0"/>
              </a:rPr>
              <a:t>Fiat Grande Panda 1.2 Pure Tech gasoline 100cv</a:t>
            </a:r>
            <a:endParaRPr lang="en-US" sz="800" noProof="0" dirty="0">
              <a:solidFill>
                <a:prstClr val="black"/>
              </a:solidFill>
              <a:latin typeface="Encode Sans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it-IT" sz="2000" b="0" dirty="0"/>
              <a:t>Fiat Grande Panda </a:t>
            </a:r>
            <a:r>
              <a:rPr lang="it-IT" sz="2000" b="0" dirty="0" err="1"/>
              <a:t>is</a:t>
            </a:r>
            <a:r>
              <a:rPr lang="it-IT" sz="2000" b="0" dirty="0"/>
              <a:t> </a:t>
            </a:r>
            <a:r>
              <a:rPr lang="it-IT" sz="2000" b="0" dirty="0" err="1"/>
              <a:t>now</a:t>
            </a:r>
            <a:r>
              <a:rPr lang="it-IT" sz="2000" b="0" dirty="0"/>
              <a:t> </a:t>
            </a:r>
            <a:r>
              <a:rPr lang="it-IT" sz="2000" b="0" dirty="0" err="1"/>
              <a:t>available</a:t>
            </a:r>
            <a:r>
              <a:rPr lang="it-IT" sz="2000" b="0" dirty="0"/>
              <a:t> </a:t>
            </a:r>
            <a:r>
              <a:rPr lang="it-IT" sz="2000" b="0" dirty="0" err="1"/>
              <a:t>powered</a:t>
            </a:r>
            <a:r>
              <a:rPr lang="it-IT" sz="2000" b="0" dirty="0"/>
              <a:t> with the 1.2 gasoline </a:t>
            </a:r>
            <a:r>
              <a:rPr lang="it-IT" sz="2000" b="0" dirty="0" err="1"/>
              <a:t>engine</a:t>
            </a:r>
            <a:r>
              <a:rPr lang="it-IT" sz="2000" b="0" dirty="0"/>
              <a:t> 100cv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it-IT" b="1" dirty="0"/>
              <a:t>WWCPFI505697B09EN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/>
              <a:t>  </a:t>
            </a:r>
            <a:r>
              <a:rPr lang="fr-FR" sz="1600" b="1" cap="all">
                <a:latin typeface="Encode Sans" pitchFamily="2" charset="0"/>
              </a:rPr>
              <a:t>HEADER / ID OF THE CAPSULES</a:t>
            </a:r>
            <a:endParaRPr lang="en-US" sz="1600" b="1" cap="all">
              <a:latin typeface="Encode Sans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4707E0-D571-C203-42CF-20A280674A17}"/>
              </a:ext>
            </a:extLst>
          </p:cNvPr>
          <p:cNvSpPr/>
          <p:nvPr/>
        </p:nvSpPr>
        <p:spPr>
          <a:xfrm>
            <a:off x="4312787" y="5584805"/>
            <a:ext cx="3566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Mandatory</a:t>
            </a:r>
            <a:endParaRPr lang="it-IT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81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1568" y="1702781"/>
            <a:ext cx="9412447" cy="394468"/>
          </a:xfrm>
        </p:spPr>
        <p:txBody>
          <a:bodyPr anchor="ctr">
            <a:normAutofit lnSpcReduction="10000"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Encode Sans" pitchFamily="2" charset="0"/>
              </a:rPr>
              <a:t>FIAT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 fontScale="85000" lnSpcReduction="20000"/>
          </a:bodyPr>
          <a:lstStyle/>
          <a:p>
            <a:pPr defTabSz="685800">
              <a:lnSpc>
                <a:spcPct val="115000"/>
              </a:lnSpc>
              <a:spcBef>
                <a:spcPts val="0"/>
              </a:spcBef>
            </a:pPr>
            <a:r>
              <a:rPr lang="en-US" b="0" dirty="0"/>
              <a:t>PRODUCT</a:t>
            </a:r>
            <a:r>
              <a:rPr lang="en-US" dirty="0"/>
              <a:t>: SAL1 + SAL2 + SAL3 + SAL4 + SAL5</a:t>
            </a:r>
          </a:p>
          <a:p>
            <a:pPr defTabSz="685800">
              <a:lnSpc>
                <a:spcPct val="115000"/>
              </a:lnSpc>
              <a:spcBef>
                <a:spcPts val="0"/>
              </a:spcBef>
            </a:pPr>
            <a:r>
              <a:rPr lang="en-US" b="0" dirty="0"/>
              <a:t>PRODUCT</a:t>
            </a:r>
            <a:r>
              <a:rPr lang="en-US" dirty="0"/>
              <a:t>: </a:t>
            </a:r>
            <a:r>
              <a:rPr lang="en-US" b="0" dirty="0"/>
              <a:t>New Vehicles Sales Advisor; New Vehicles Sales manager; B2B Specialist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fr-FR" b="0" dirty="0"/>
              <a:t>ENG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fr-FR" b="0" dirty="0"/>
              <a:t>Fiat / Range</a:t>
            </a:r>
            <a:endParaRPr lang="en-US" b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" y="449849"/>
            <a:ext cx="9683261" cy="3359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600"/>
              <a:t> </a:t>
            </a:r>
            <a:r>
              <a:rPr lang="fr-FR" sz="1600" b="1" cap="all">
                <a:latin typeface="Encode Sans" pitchFamily="2" charset="0"/>
              </a:rPr>
              <a:t>HEADER / ID OF THE CAPSULES</a:t>
            </a:r>
            <a:endParaRPr lang="en-US" sz="1600" b="1" cap="all">
              <a:latin typeface="Encode San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289D4D-E895-7483-33F9-4ECF38E1F336}"/>
              </a:ext>
            </a:extLst>
          </p:cNvPr>
          <p:cNvSpPr txBox="1"/>
          <p:nvPr/>
        </p:nvSpPr>
        <p:spPr>
          <a:xfrm>
            <a:off x="2088933" y="487490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/ </a:t>
            </a:r>
            <a:r>
              <a:rPr lang="fr-FR" dirty="0" err="1"/>
              <a:t>subtrack</a:t>
            </a:r>
            <a:endParaRPr lang="fr-FR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BE73087-E405-0CF8-7515-0A3AF6475BA1}"/>
              </a:ext>
            </a:extLst>
          </p:cNvPr>
          <p:cNvSpPr/>
          <p:nvPr/>
        </p:nvSpPr>
        <p:spPr>
          <a:xfrm>
            <a:off x="7649427" y="2270269"/>
            <a:ext cx="432265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TBD il Gruppo di distribuzione</a:t>
            </a:r>
            <a:endParaRPr lang="it-IT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98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BEA449-F8B8-4EDE-9F36-6F64653674E0}"/>
              </a:ext>
            </a:extLst>
          </p:cNvPr>
          <p:cNvSpPr txBox="1">
            <a:spLocks/>
          </p:cNvSpPr>
          <p:nvPr/>
        </p:nvSpPr>
        <p:spPr>
          <a:xfrm>
            <a:off x="647308" y="1332198"/>
            <a:ext cx="9601591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17EF0-4AD4-A46A-B1B2-288CDF54FB1E}"/>
              </a:ext>
            </a:extLst>
          </p:cNvPr>
          <p:cNvSpPr txBox="1">
            <a:spLocks/>
          </p:cNvSpPr>
          <p:nvPr/>
        </p:nvSpPr>
        <p:spPr>
          <a:xfrm>
            <a:off x="647308" y="2615686"/>
            <a:ext cx="9601591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EXPLORE FIAT GRANDE PANDA 1.2 GASOLINE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009E5E-20AB-F935-9B24-4A2383F60A2C}"/>
              </a:ext>
            </a:extLst>
          </p:cNvPr>
          <p:cNvSpPr txBox="1">
            <a:spLocks/>
          </p:cNvSpPr>
          <p:nvPr/>
        </p:nvSpPr>
        <p:spPr>
          <a:xfrm>
            <a:off x="1600201" y="3153016"/>
            <a:ext cx="8648698" cy="189284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POWERTRAIN</a:t>
            </a:r>
          </a:p>
          <a:p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EXTERIOR</a:t>
            </a:r>
          </a:p>
          <a:p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INTERIOR</a:t>
            </a:r>
          </a:p>
          <a:p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GAMMA</a:t>
            </a:r>
          </a:p>
          <a:p>
            <a:pPr marL="0" indent="0">
              <a:buNone/>
            </a:pPr>
            <a:endParaRPr lang="en-US" b="1" dirty="0">
              <a:solidFill>
                <a:srgbClr val="105C7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69CC5A-9C90-3284-EA78-AA9FA81D8A3E}"/>
              </a:ext>
            </a:extLst>
          </p:cNvPr>
          <p:cNvSpPr txBox="1">
            <a:spLocks/>
          </p:cNvSpPr>
          <p:nvPr/>
        </p:nvSpPr>
        <p:spPr>
          <a:xfrm>
            <a:off x="713981" y="6047290"/>
            <a:ext cx="9601591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 OUT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5626A1-3783-1E39-8D03-C53E2CBC882B}"/>
              </a:ext>
            </a:extLst>
          </p:cNvPr>
          <p:cNvSpPr txBox="1">
            <a:spLocks/>
          </p:cNvSpPr>
          <p:nvPr/>
        </p:nvSpPr>
        <p:spPr>
          <a:xfrm>
            <a:off x="1600200" y="1865598"/>
            <a:ext cx="8648698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PANDA WORLD GOES PURE GASOLINE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DD7C4A-3B04-917F-9373-E4761016645B}"/>
              </a:ext>
            </a:extLst>
          </p:cNvPr>
          <p:cNvSpPr txBox="1">
            <a:spLocks/>
          </p:cNvSpPr>
          <p:nvPr/>
        </p:nvSpPr>
        <p:spPr>
          <a:xfrm>
            <a:off x="713982" y="5430552"/>
            <a:ext cx="9601591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CUSTOMER BENEFITS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65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52600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9E778D8-0F0F-1FD2-B301-FFA30CBFF5D1}"/>
              </a:ext>
            </a:extLst>
          </p:cNvPr>
          <p:cNvSpPr txBox="1">
            <a:spLocks/>
          </p:cNvSpPr>
          <p:nvPr/>
        </p:nvSpPr>
        <p:spPr>
          <a:xfrm>
            <a:off x="713982" y="824590"/>
            <a:ext cx="8887609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4435668-5FA5-3EA8-D030-2ACFB6EA7A6E}"/>
              </a:ext>
            </a:extLst>
          </p:cNvPr>
          <p:cNvSpPr txBox="1"/>
          <p:nvPr/>
        </p:nvSpPr>
        <p:spPr>
          <a:xfrm>
            <a:off x="647308" y="1521699"/>
            <a:ext cx="110909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cs typeface="Times New Roman" panose="02020603050405020304" pitchFamily="18" charset="0"/>
              </a:rPr>
              <a:t>Welcome to this pill about </a:t>
            </a:r>
            <a:r>
              <a:rPr lang="en-GB" sz="1400" dirty="0">
                <a:cs typeface="Times New Roman" panose="02020603050405020304" pitchFamily="18" charset="0"/>
              </a:rPr>
              <a:t>Fiat Granda Panda product novelty.</a:t>
            </a:r>
          </a:p>
          <a:p>
            <a:endParaRPr lang="en-GB" sz="1400" dirty="0">
              <a:effectLst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cs typeface="Times New Roman" panose="02020603050405020304" pitchFamily="18" charset="0"/>
              </a:rPr>
              <a:t>Before moving on with news, let’s recap a bit why </a:t>
            </a:r>
            <a:r>
              <a:rPr lang="en-GB" sz="1400" b="1" dirty="0">
                <a:effectLst/>
                <a:cs typeface="Times New Roman" panose="02020603050405020304" pitchFamily="18" charset="0"/>
              </a:rPr>
              <a:t>Fiat Grande Panda is </a:t>
            </a:r>
            <a:r>
              <a:rPr lang="en-GB" sz="1400" b="1" dirty="0">
                <a:cs typeface="Times New Roman" panose="02020603050405020304" pitchFamily="18" charset="0"/>
              </a:rPr>
              <a:t>PANDASTIC</a:t>
            </a:r>
          </a:p>
          <a:p>
            <a:endParaRPr lang="en-GB" sz="1400" dirty="0">
              <a:effectLst/>
              <a:cs typeface="Times New Roman" panose="02020603050405020304" pitchFamily="18" charset="0"/>
            </a:endParaRPr>
          </a:p>
          <a:p>
            <a:r>
              <a:rPr lang="en-GB" sz="1400" dirty="0">
                <a:cs typeface="Times New Roman" panose="02020603050405020304" pitchFamily="18" charset="0"/>
              </a:rPr>
              <a:t>W</a:t>
            </a:r>
            <a:r>
              <a:rPr lang="en-GB" sz="1400" dirty="0">
                <a:effectLst/>
                <a:cs typeface="Times New Roman" panose="02020603050405020304" pitchFamily="18" charset="0"/>
              </a:rPr>
              <a:t>e learned how Fiat Grande Panda world is based on the following 3 pillars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A47E248-2AA3-DDA9-2A1D-B46B072936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000"/>
          <a:stretch/>
        </p:blipFill>
        <p:spPr>
          <a:xfrm>
            <a:off x="713982" y="2983321"/>
            <a:ext cx="1296000" cy="127647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E8E6C46F-BF41-1A8F-2A3F-80BD827F41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4874"/>
          <a:stretch/>
        </p:blipFill>
        <p:spPr>
          <a:xfrm>
            <a:off x="3690656" y="5481684"/>
            <a:ext cx="1296000" cy="115203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91B71B93-B2DE-3A3F-7B7D-A33C2E5227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530" t="8038" r="3591" b="5633"/>
          <a:stretch/>
        </p:blipFill>
        <p:spPr>
          <a:xfrm>
            <a:off x="2192486" y="4230912"/>
            <a:ext cx="1296000" cy="1228196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EAF9BD8-C0AF-D33E-9F8B-A41C1256C7DE}"/>
              </a:ext>
            </a:extLst>
          </p:cNvPr>
          <p:cNvSpPr txBox="1"/>
          <p:nvPr/>
        </p:nvSpPr>
        <p:spPr>
          <a:xfrm>
            <a:off x="2060890" y="3367663"/>
            <a:ext cx="5254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930" algn="l"/>
            <a:r>
              <a:rPr lang="en-GB" sz="1800" b="1" i="0" u="none" strike="noStrike" baseline="0" dirty="0">
                <a:latin typeface="Poppins" panose="00000500000000000000" pitchFamily="2" charset="0"/>
              </a:rPr>
              <a:t>Iconicity </a:t>
            </a:r>
            <a:endParaRPr lang="en-GB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FA1845C-B04D-9BDF-93CF-6A8FED9D46AC}"/>
              </a:ext>
            </a:extLst>
          </p:cNvPr>
          <p:cNvSpPr txBox="1"/>
          <p:nvPr/>
        </p:nvSpPr>
        <p:spPr>
          <a:xfrm>
            <a:off x="3488486" y="4607874"/>
            <a:ext cx="382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660" algn="l"/>
            <a:r>
              <a:rPr lang="en-GB" sz="1800" b="1" i="0" u="none" strike="noStrike" baseline="0" dirty="0">
                <a:latin typeface="Poppins" panose="00000500000000000000" pitchFamily="2" charset="0"/>
              </a:rPr>
              <a:t>Ingenuity </a:t>
            </a:r>
            <a:endParaRPr lang="en-GB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D912DD-A10B-ED75-4BB5-F843AAE5F453}"/>
              </a:ext>
            </a:extLst>
          </p:cNvPr>
          <p:cNvSpPr txBox="1"/>
          <p:nvPr/>
        </p:nvSpPr>
        <p:spPr>
          <a:xfrm>
            <a:off x="4986656" y="5873034"/>
            <a:ext cx="221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760" algn="l"/>
            <a:r>
              <a:rPr lang="en-GB" sz="1800" b="1" i="0" u="none" strike="noStrike" baseline="0" dirty="0">
                <a:latin typeface="Poppins" panose="00000500000000000000" pitchFamily="2" charset="0"/>
              </a:rPr>
              <a:t>Inclusivity </a:t>
            </a:r>
            <a:endParaRPr lang="en-GB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726CEC49-7695-C160-6868-993CF59D5D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138" b="8195"/>
          <a:stretch/>
        </p:blipFill>
        <p:spPr>
          <a:xfrm>
            <a:off x="8880259" y="1799736"/>
            <a:ext cx="2844409" cy="130665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D187833-3426-729A-DFA2-0673578DF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9999" y="218328"/>
            <a:ext cx="2844000" cy="1676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22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6AD835-494A-2C38-CB5B-CF46542E580C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POWERTRAIN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EAF7C0-2766-C020-C29B-A2F2B28B9424}"/>
              </a:ext>
            </a:extLst>
          </p:cNvPr>
          <p:cNvSpPr txBox="1"/>
          <p:nvPr/>
        </p:nvSpPr>
        <p:spPr>
          <a:xfrm>
            <a:off x="742950" y="2849814"/>
            <a:ext cx="6819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cs typeface="Times New Roman" panose="02020603050405020304" pitchFamily="18" charset="0"/>
              </a:rPr>
              <a:t>Let’s get a closer look about </a:t>
            </a:r>
            <a:r>
              <a:rPr lang="en-GB" sz="1400" b="1" dirty="0">
                <a:cs typeface="Times New Roman" panose="02020603050405020304" pitchFamily="18" charset="0"/>
              </a:rPr>
              <a:t>w</a:t>
            </a:r>
            <a:r>
              <a:rPr lang="en-GB" sz="1400" b="1" dirty="0">
                <a:effectLst/>
                <a:cs typeface="Times New Roman" panose="02020603050405020304" pitchFamily="18" charset="0"/>
              </a:rPr>
              <a:t>hat</a:t>
            </a:r>
            <a:r>
              <a:rPr lang="en-GB" sz="1400" b="1" dirty="0">
                <a:cs typeface="Times New Roman" panose="02020603050405020304" pitchFamily="18" charset="0"/>
              </a:rPr>
              <a:t>’s </a:t>
            </a:r>
            <a:r>
              <a:rPr lang="en-GB" sz="1400" b="1" dirty="0">
                <a:effectLst/>
                <a:cs typeface="Times New Roman" panose="02020603050405020304" pitchFamily="18" charset="0"/>
              </a:rPr>
              <a:t>going on </a:t>
            </a:r>
            <a:r>
              <a:rPr lang="en-GB" sz="1400" dirty="0">
                <a:effectLst/>
                <a:cs typeface="Times New Roman" panose="02020603050405020304" pitchFamily="18" charset="0"/>
              </a:rPr>
              <a:t>the successful Fiat Grande Panda world !</a:t>
            </a: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cs typeface="Times New Roman" panose="02020603050405020304" pitchFamily="18" charset="0"/>
              </a:rPr>
              <a:t>The current line-up based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cs typeface="Times New Roman" panose="02020603050405020304" pitchFamily="18" charset="0"/>
              </a:rPr>
              <a:t>100% pure electric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cs typeface="Times New Roman" panose="02020603050405020304" pitchFamily="18" charset="0"/>
              </a:rPr>
              <a:t>Hybrid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400" dirty="0">
                <a:cs typeface="Times New Roman" panose="02020603050405020304" pitchFamily="18" charset="0"/>
              </a:rPr>
              <a:t>i</a:t>
            </a:r>
            <a:r>
              <a:rPr lang="en-GB" sz="1400" dirty="0">
                <a:effectLst/>
                <a:cs typeface="Times New Roman" panose="02020603050405020304" pitchFamily="18" charset="0"/>
              </a:rPr>
              <a:t>t’s now getting bigger thanks to the </a:t>
            </a:r>
            <a:r>
              <a:rPr lang="en-GB" sz="1400" b="1" dirty="0">
                <a:effectLst/>
                <a:cs typeface="Times New Roman" panose="02020603050405020304" pitchFamily="18" charset="0"/>
              </a:rPr>
              <a:t>new gasoline engine.</a:t>
            </a: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r>
              <a:rPr lang="en-GB" sz="1400" b="1" dirty="0">
                <a:effectLst/>
                <a:cs typeface="Times New Roman" panose="02020603050405020304" pitchFamily="18" charset="0"/>
              </a:rPr>
              <a:t>This is 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52600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A8917F-69B0-3F63-9655-B47C13419931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PANDA WORLD GOES PURE GASOLINE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7751AE7-E2CC-7202-1F6F-3B3704B6D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274" y="1849769"/>
            <a:ext cx="2134588" cy="648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7449871D-CC7E-54A8-1747-9C8E40197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376" y="1849769"/>
            <a:ext cx="982922" cy="648000"/>
          </a:xfrm>
          <a:prstGeom prst="rect">
            <a:avLst/>
          </a:prstGeom>
        </p:spPr>
      </p:pic>
      <p:pic>
        <p:nvPicPr>
          <p:cNvPr id="16386" name="Picture 2" descr="Hand writing Gasoline with marker, concept background">
            <a:extLst>
              <a:ext uri="{FF2B5EF4-FFF2-40B4-BE49-F238E27FC236}">
                <a16:creationId xmlns:a16="http://schemas.microsoft.com/office/drawing/2014/main" id="{60376EAA-BE7C-4A78-4FFA-97039B50C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3"/>
          <a:stretch/>
        </p:blipFill>
        <p:spPr bwMode="auto">
          <a:xfrm>
            <a:off x="9242376" y="2541700"/>
            <a:ext cx="3166486" cy="13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F2D3D50-AC3B-7456-E136-17454AC7C798}"/>
              </a:ext>
            </a:extLst>
          </p:cNvPr>
          <p:cNvSpPr txBox="1"/>
          <p:nvPr/>
        </p:nvSpPr>
        <p:spPr>
          <a:xfrm>
            <a:off x="143061" y="5774352"/>
            <a:ext cx="794429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</a:t>
            </a:r>
          </a:p>
          <a:p>
            <a:r>
              <a:rPr lang="it-IT" sz="1400" dirty="0">
                <a:cs typeface="Times New Roman" panose="02020603050405020304" pitchFamily="18" charset="0"/>
              </a:rPr>
              <a:t>Il badge della versione benzina non esiste.</a:t>
            </a:r>
          </a:p>
          <a:p>
            <a:r>
              <a:rPr lang="it-IT" sz="1400" dirty="0">
                <a:effectLst/>
                <a:cs typeface="Times New Roman" panose="02020603050405020304" pitchFamily="18" charset="0"/>
              </a:rPr>
              <a:t>Posteriormente la vettura non avrà n</a:t>
            </a:r>
            <a:r>
              <a:rPr lang="it-IT" sz="1400" dirty="0">
                <a:cs typeface="Times New Roman" panose="02020603050405020304" pitchFamily="18" charset="0"/>
              </a:rPr>
              <a:t>é badge né sticker.</a:t>
            </a:r>
          </a:p>
          <a:p>
            <a:r>
              <a:rPr lang="it-IT" sz="1400" dirty="0">
                <a:effectLst/>
                <a:cs typeface="Times New Roman" panose="02020603050405020304" pitchFamily="18" charset="0"/>
              </a:rPr>
              <a:t>Ecco quindi che per indentificare il nuovo motore benzina, ho messo una generica scritta GASOLINE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2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D7C14E-BFD7-F0AC-78CC-8223AD023AC0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POWERTRAIN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4CB499-9E6A-ACB9-061D-6E2301877B9C}"/>
              </a:ext>
            </a:extLst>
          </p:cNvPr>
          <p:cNvSpPr txBox="1"/>
          <p:nvPr/>
        </p:nvSpPr>
        <p:spPr>
          <a:xfrm>
            <a:off x="681697" y="1691064"/>
            <a:ext cx="65978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Fiat Grande Panda is now available with the new engine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1.2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Pure Tech gasoline 100cv with 6-speed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manual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 transmission.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prstClr val="black"/>
              </a:solidFill>
              <a:latin typeface="Aptos" panose="02110004020202020204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This smooth-running 3-cylinder engine delivers both lively performance and driving experience.</a:t>
            </a:r>
          </a:p>
        </p:txBody>
      </p:sp>
      <p:pic>
        <p:nvPicPr>
          <p:cNvPr id="24" name="Immagine 23" descr="Immagine che contiene motore, Ricambio auto&#10;&#10;Il contenuto generato dall'IA potrebbe non essere corretto.">
            <a:extLst>
              <a:ext uri="{FF2B5EF4-FFF2-40B4-BE49-F238E27FC236}">
                <a16:creationId xmlns:a16="http://schemas.microsoft.com/office/drawing/2014/main" id="{31A36D6A-35BA-B4E6-8307-8CD4839E5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41" y="3171904"/>
            <a:ext cx="2880000" cy="2880000"/>
          </a:xfrm>
          <a:prstGeom prst="rect">
            <a:avLst/>
          </a:prstGeom>
        </p:spPr>
      </p:pic>
      <p:pic>
        <p:nvPicPr>
          <p:cNvPr id="25" name="Immagine 24" descr="Immagine che contiene Ricambio auto, motore&#10;&#10;Il contenuto generato dall'IA potrebbe non essere corretto.">
            <a:extLst>
              <a:ext uri="{FF2B5EF4-FFF2-40B4-BE49-F238E27FC236}">
                <a16:creationId xmlns:a16="http://schemas.microsoft.com/office/drawing/2014/main" id="{926DB691-B5DF-DDF8-084E-3A99942C2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1" y="3171904"/>
            <a:ext cx="2880000" cy="2880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53975E7-F672-D71F-FBB9-595D7A1F6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274" y="1849769"/>
            <a:ext cx="2134588" cy="6480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AC19436-7070-5F36-4F17-8DE61BC84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2376" y="1849769"/>
            <a:ext cx="982922" cy="648000"/>
          </a:xfrm>
          <a:prstGeom prst="rect">
            <a:avLst/>
          </a:prstGeom>
        </p:spPr>
      </p:pic>
      <p:pic>
        <p:nvPicPr>
          <p:cNvPr id="28" name="Picture 2" descr="Hand writing Gasoline with marker, concept background">
            <a:extLst>
              <a:ext uri="{FF2B5EF4-FFF2-40B4-BE49-F238E27FC236}">
                <a16:creationId xmlns:a16="http://schemas.microsoft.com/office/drawing/2014/main" id="{FB9D9A16-B9C5-3F2F-3553-083320536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3"/>
          <a:stretch/>
        </p:blipFill>
        <p:spPr bwMode="auto">
          <a:xfrm>
            <a:off x="9242376" y="2541700"/>
            <a:ext cx="3166486" cy="13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PANDA WORLD GOES PURE GASOLINE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F91CB32-374D-E827-B3AC-A552AA122D59}"/>
              </a:ext>
            </a:extLst>
          </p:cNvPr>
          <p:cNvSpPr txBox="1"/>
          <p:nvPr/>
        </p:nvSpPr>
        <p:spPr>
          <a:xfrm>
            <a:off x="143061" y="6479202"/>
            <a:ext cx="79442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cs typeface="Times New Roman" panose="02020603050405020304" pitchFamily="18" charset="0"/>
              </a:rPr>
              <a:t>NOTA DI LAVORO: i</a:t>
            </a:r>
            <a:r>
              <a:rPr lang="it-IT" sz="1400" dirty="0">
                <a:cs typeface="Times New Roman" panose="02020603050405020304" pitchFamily="18" charset="0"/>
              </a:rPr>
              <a:t>mmagini ‘giganti’ disponibili più avanti nella presentazione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15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828D472-6244-6C90-AFD0-9568956351D2}"/>
              </a:ext>
            </a:extLst>
          </p:cNvPr>
          <p:cNvSpPr txBox="1"/>
          <p:nvPr/>
        </p:nvSpPr>
        <p:spPr>
          <a:xfrm>
            <a:off x="1438985" y="1295399"/>
            <a:ext cx="81626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43881"/>
                </a:solidFill>
                <a:effectLst/>
              </a:rPr>
              <a:t>EXTERIOR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E271275-E25D-1B43-8A47-3366442ABEC8}"/>
              </a:ext>
            </a:extLst>
          </p:cNvPr>
          <p:cNvGrpSpPr/>
          <p:nvPr/>
        </p:nvGrpSpPr>
        <p:grpSpPr>
          <a:xfrm>
            <a:off x="7999655" y="1348424"/>
            <a:ext cx="3634584" cy="5393101"/>
            <a:chOff x="7999655" y="1348424"/>
            <a:chExt cx="3634584" cy="5393101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71AF0C7-E55F-9C02-50C7-E95DCEBD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934" y="1348424"/>
              <a:ext cx="2687305" cy="53931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4D57160-47B2-808F-B821-31CD28C9384C}"/>
                </a:ext>
              </a:extLst>
            </p:cNvPr>
            <p:cNvSpPr/>
            <p:nvPr/>
          </p:nvSpPr>
          <p:spPr>
            <a:xfrm>
              <a:off x="9242376" y="3269548"/>
              <a:ext cx="2142930" cy="42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30575B5-5B8F-299D-95F0-C9C5D4128143}"/>
                </a:ext>
              </a:extLst>
            </p:cNvPr>
            <p:cNvSpPr/>
            <p:nvPr/>
          </p:nvSpPr>
          <p:spPr>
            <a:xfrm>
              <a:off x="9242376" y="4149617"/>
              <a:ext cx="2142930" cy="1334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8C5A33B-2E26-1C5E-03F8-E7EB588E089D}"/>
                </a:ext>
              </a:extLst>
            </p:cNvPr>
            <p:cNvSpPr/>
            <p:nvPr/>
          </p:nvSpPr>
          <p:spPr>
            <a:xfrm>
              <a:off x="10133180" y="6135137"/>
              <a:ext cx="976661" cy="232538"/>
            </a:xfrm>
            <a:prstGeom prst="rect">
              <a:avLst/>
            </a:prstGeom>
            <a:solidFill>
              <a:srgbClr val="2B38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82A90943-42D1-6425-7A02-DCBA57836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7359" y="2580640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577C92C-26BE-ACA0-FA2E-F011D60231EC}"/>
                </a:ext>
              </a:extLst>
            </p:cNvPr>
            <p:cNvSpPr txBox="1"/>
            <p:nvPr/>
          </p:nvSpPr>
          <p:spPr>
            <a:xfrm>
              <a:off x="7999655" y="2275840"/>
              <a:ext cx="632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Image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C861849-5042-B287-8334-D2798ABBE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3410029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1033740-0D0C-5DBB-D26F-9A0AFF7C8C42}"/>
                </a:ext>
              </a:extLst>
            </p:cNvPr>
            <p:cNvSpPr txBox="1"/>
            <p:nvPr/>
          </p:nvSpPr>
          <p:spPr>
            <a:xfrm>
              <a:off x="8020261" y="3105229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Text1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FB1B5D4F-0190-CF5A-8181-14376E6B0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9591" y="5070158"/>
              <a:ext cx="5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DBA6200-C22C-299D-9140-D3E48EB9BCEF}"/>
                </a:ext>
              </a:extLst>
            </p:cNvPr>
            <p:cNvSpPr txBox="1"/>
            <p:nvPr/>
          </p:nvSpPr>
          <p:spPr>
            <a:xfrm>
              <a:off x="8020261" y="4765358"/>
              <a:ext cx="575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/>
                <a:t>Text2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84D812-4324-C244-76E7-B2B288D9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79" y="3521075"/>
              <a:ext cx="2122171" cy="511533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CCFA10D-6661-7CD5-0A8B-20D35D22D266}"/>
                </a:ext>
              </a:extLst>
            </p:cNvPr>
            <p:cNvSpPr/>
            <p:nvPr/>
          </p:nvSpPr>
          <p:spPr>
            <a:xfrm>
              <a:off x="9204275" y="1743075"/>
              <a:ext cx="2254299" cy="141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CCF2A3B-A322-2311-59E8-13E9B6B998D1}"/>
              </a:ext>
            </a:extLst>
          </p:cNvPr>
          <p:cNvSpPr txBox="1">
            <a:spLocks/>
          </p:cNvSpPr>
          <p:nvPr/>
        </p:nvSpPr>
        <p:spPr>
          <a:xfrm>
            <a:off x="1" y="449849"/>
            <a:ext cx="9683261" cy="335964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rgbClr val="243782"/>
          </a:solidFill>
          <a:ln w="3175">
            <a:noFill/>
          </a:ln>
        </p:spPr>
        <p:txBody>
          <a:bodyPr vert="horz" wrap="square" lIns="630000" tIns="0" rIns="360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700"/>
              </a:spcBef>
              <a:buSzPct val="120000"/>
              <a:buFont typeface="Encode Sans" pitchFamily="2" charset="0"/>
              <a:buNone/>
              <a:defRPr sz="13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Encode Sans" pitchFamily="2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ncode Sans"/>
                <a:ea typeface="+mn-ea"/>
                <a:cs typeface="+mn-cs"/>
              </a:rPr>
              <a:t>Card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23" name="Immagine 22" descr="Immagine che contiene Carattere, design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3E7009A-7747-FF0C-8CA7-8B331622F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32037"/>
          <a:stretch/>
        </p:blipFill>
        <p:spPr>
          <a:xfrm>
            <a:off x="9938763" y="339508"/>
            <a:ext cx="2092889" cy="539151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F3501AF-7BA6-9EBA-5A17-948E37CEF5BE}"/>
              </a:ext>
            </a:extLst>
          </p:cNvPr>
          <p:cNvSpPr txBox="1">
            <a:spLocks/>
          </p:cNvSpPr>
          <p:nvPr/>
        </p:nvSpPr>
        <p:spPr>
          <a:xfrm>
            <a:off x="733425" y="824590"/>
            <a:ext cx="8868166" cy="464097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05C7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DISCOVERING FIAT GRANDE PANDA GASOLINE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91C472-A3D2-6D85-73C3-535948B232F4}"/>
              </a:ext>
            </a:extLst>
          </p:cNvPr>
          <p:cNvSpPr txBox="1"/>
          <p:nvPr/>
        </p:nvSpPr>
        <p:spPr>
          <a:xfrm>
            <a:off x="761877" y="1869855"/>
            <a:ext cx="587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The easiest way to learn more about Fiat Grande Panda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GASOLINE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 engine is having a comparison with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HYBRID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 engine</a:t>
            </a:r>
          </a:p>
        </p:txBody>
      </p:sp>
      <p:pic>
        <p:nvPicPr>
          <p:cNvPr id="11" name="Picture 2" descr="Grande Panda Hybrid La Prima carousel element 2">
            <a:extLst>
              <a:ext uri="{FF2B5EF4-FFF2-40B4-BE49-F238E27FC236}">
                <a16:creationId xmlns:a16="http://schemas.microsoft.com/office/drawing/2014/main" id="{CD23F739-65A1-C33D-00D6-3DEDBC9D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26" y="1889266"/>
            <a:ext cx="2119630" cy="11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11CA84E-6103-8544-6F0C-63968F7FDC14}"/>
              </a:ext>
            </a:extLst>
          </p:cNvPr>
          <p:cNvSpPr txBox="1"/>
          <p:nvPr/>
        </p:nvSpPr>
        <p:spPr>
          <a:xfrm>
            <a:off x="2900744" y="5528173"/>
            <a:ext cx="2266764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effectLst/>
                <a:cs typeface="Times New Roman" panose="02020603050405020304" pitchFamily="18" charset="0"/>
              </a:rPr>
              <a:t>FACCIAMO FLIP CARD</a:t>
            </a:r>
            <a:endParaRPr lang="it-IT" sz="14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823FD2-7525-85F8-8706-ABF8DC565983}"/>
              </a:ext>
            </a:extLst>
          </p:cNvPr>
          <p:cNvSpPr txBox="1"/>
          <p:nvPr/>
        </p:nvSpPr>
        <p:spPr>
          <a:xfrm>
            <a:off x="761877" y="3725754"/>
            <a:ext cx="536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Some external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color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 range (7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colors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) of Hybrid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EB6D57FF-9B9A-2A3A-5EB9-F64AF353A5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004" t="49228" r="56327"/>
          <a:stretch/>
        </p:blipFill>
        <p:spPr>
          <a:xfrm>
            <a:off x="4848015" y="4119305"/>
            <a:ext cx="1638300" cy="75562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C2CE572-DD46-73C7-A41D-FDF52306B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3" b="45596" l="9929" r="91489">
                        <a14:foregroundMark x1="12234" y1="23834" x2="14539" y2="26943"/>
                        <a14:foregroundMark x1="31028" y1="24870" x2="34929" y2="32642"/>
                        <a14:foregroundMark x1="48582" y1="24352" x2="50177" y2="29534"/>
                        <a14:foregroundMark x1="50532" y1="24352" x2="51773" y2="26943"/>
                        <a14:foregroundMark x1="69681" y1="24870" x2="70745" y2="26943"/>
                        <a14:foregroundMark x1="88121" y1="28497" x2="91489" y2="34197"/>
                      </a14:backgroundRemoval>
                    </a14:imgEffect>
                  </a14:imgLayer>
                </a14:imgProps>
              </a:ext>
            </a:extLst>
          </a:blip>
          <a:srcRect b="49228"/>
          <a:stretch/>
        </p:blipFill>
        <p:spPr>
          <a:xfrm>
            <a:off x="529513" y="4007866"/>
            <a:ext cx="4349194" cy="755626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10E8827-E114-5365-EF48-78C3440FFCAE}"/>
              </a:ext>
            </a:extLst>
          </p:cNvPr>
          <p:cNvSpPr txBox="1"/>
          <p:nvPr/>
        </p:nvSpPr>
        <p:spPr>
          <a:xfrm>
            <a:off x="774401" y="2892958"/>
            <a:ext cx="536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Let’s start from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EXTERIOR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B5E01A1-EDED-42CF-F444-D27B15B9DF89}"/>
              </a:ext>
            </a:extLst>
          </p:cNvPr>
          <p:cNvSpPr txBox="1"/>
          <p:nvPr/>
        </p:nvSpPr>
        <p:spPr>
          <a:xfrm>
            <a:off x="774401" y="5070158"/>
            <a:ext cx="5362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anose="02020603050405020304" pitchFamily="18" charset="0"/>
              </a:rPr>
              <a:t>… but with some different features vs Hybrid… 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377FBB9B-BE08-285E-B411-3895F72ED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967" y="1850134"/>
            <a:ext cx="679248" cy="272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248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1275</Words>
  <Application>Microsoft Office PowerPoint</Application>
  <PresentationFormat>Widescreen</PresentationFormat>
  <Paragraphs>238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Encode Sans</vt:lpstr>
      <vt:lpstr>Poppins</vt:lpstr>
      <vt:lpstr>Poppins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PERINO</dc:creator>
  <cp:lastModifiedBy>IVAN PERINO</cp:lastModifiedBy>
  <cp:revision>56</cp:revision>
  <dcterms:created xsi:type="dcterms:W3CDTF">2025-07-11T15:58:17Z</dcterms:created>
  <dcterms:modified xsi:type="dcterms:W3CDTF">2025-07-24T14:53:07Z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de0bb8-21e0-4ae3-9906-7ac25165b779_Enabled">
    <vt:lpwstr>true</vt:lpwstr>
  </property>
  <property fmtid="{D5CDD505-2E9C-101B-9397-08002B2CF9AE}" pid="3" name="MSIP_Label_4cde0bb8-21e0-4ae3-9906-7ac25165b779_SetDate">
    <vt:lpwstr>2025-07-11T16:18:31Z</vt:lpwstr>
  </property>
  <property fmtid="{D5CDD505-2E9C-101B-9397-08002B2CF9AE}" pid="4" name="MSIP_Label_4cde0bb8-21e0-4ae3-9906-7ac25165b779_Method">
    <vt:lpwstr>Privileged</vt:lpwstr>
  </property>
  <property fmtid="{D5CDD505-2E9C-101B-9397-08002B2CF9AE}" pid="5" name="MSIP_Label_4cde0bb8-21e0-4ae3-9906-7ac25165b779_Name">
    <vt:lpwstr>C1 - Public</vt:lpwstr>
  </property>
  <property fmtid="{D5CDD505-2E9C-101B-9397-08002B2CF9AE}" pid="6" name="MSIP_Label_4cde0bb8-21e0-4ae3-9906-7ac25165b779_SiteId">
    <vt:lpwstr>d852d5cd-724c-4128-8812-ffa5db3f8507</vt:lpwstr>
  </property>
  <property fmtid="{D5CDD505-2E9C-101B-9397-08002B2CF9AE}" pid="7" name="MSIP_Label_4cde0bb8-21e0-4ae3-9906-7ac25165b779_ActionId">
    <vt:lpwstr>2afad09e-a97f-44bc-b6cd-1d0a2a6b92b5</vt:lpwstr>
  </property>
  <property fmtid="{D5CDD505-2E9C-101B-9397-08002B2CF9AE}" pid="8" name="MSIP_Label_4cde0bb8-21e0-4ae3-9906-7ac25165b779_ContentBits">
    <vt:lpwstr>0</vt:lpwstr>
  </property>
  <property fmtid="{D5CDD505-2E9C-101B-9397-08002B2CF9AE}" pid="9" name="ArticulateGUID">
    <vt:lpwstr>FC1A7DA4-EE5D-494D-8033-C82B4DBDA981</vt:lpwstr>
  </property>
  <property fmtid="{D5CDD505-2E9C-101B-9397-08002B2CF9AE}" pid="10" name="ArticulatePath">
    <vt:lpwstr>Fiat Grande Panda ICE Pill Beedeez Mercato Italia</vt:lpwstr>
  </property>
</Properties>
</file>