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7556500" cy="10693400"/>
  <p:notesSz cx="7556500" cy="10693400"/>
  <p:custDataLst>
    <p:tags r:id="rId44"/>
  </p:custData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300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sz="2400" b="1" i="0">
                <a:solidFill>
                  <a:srgbClr val="9B67E4"/>
                </a:solidFill>
                <a:latin typeface="Poppins"/>
                <a:cs typeface="Poppins"/>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sz="1600" b="0" i="0">
                <a:solidFill>
                  <a:srgbClr val="111111"/>
                </a:solidFill>
                <a:latin typeface="Poppins"/>
                <a:cs typeface="Poppi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6" name="Holder 6"/>
          <p:cNvSpPr>
            <a:spLocks noGrp="1"/>
          </p:cNvSpPr>
          <p:nvPr>
            <p:ph type="sldNum" sz="quarter" idx="7"/>
          </p:nvPr>
        </p:nvSpPr>
        <p:spPr/>
        <p:txBody>
          <a:bodyPr lIns="0" tIns="0" rIns="0" bIns="0"/>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7559039" cy="10690858"/>
          </a:xfrm>
          <a:prstGeom prst="rect">
            <a:avLst/>
          </a:prstGeom>
        </p:spPr>
      </p:pic>
      <p:sp>
        <p:nvSpPr>
          <p:cNvPr id="2" name="Holder 2"/>
          <p:cNvSpPr>
            <a:spLocks noGrp="1"/>
          </p:cNvSpPr>
          <p:nvPr>
            <p:ph type="title"/>
          </p:nvPr>
        </p:nvSpPr>
        <p:spPr/>
        <p:txBody>
          <a:bodyPr lIns="0" tIns="0" rIns="0" bIns="0"/>
          <a:lstStyle>
            <a:lvl1pPr>
              <a:defRPr sz="2400" b="1" i="0">
                <a:solidFill>
                  <a:srgbClr val="9B67E4"/>
                </a:solidFill>
                <a:latin typeface="Poppins"/>
                <a:cs typeface="Poppins"/>
              </a:defRPr>
            </a:lvl1pPr>
          </a:lstStyle>
          <a:p>
            <a:endParaRPr/>
          </a:p>
        </p:txBody>
      </p:sp>
      <p:sp>
        <p:nvSpPr>
          <p:cNvPr id="3" name="Holder 3"/>
          <p:cNvSpPr>
            <a:spLocks noGrp="1"/>
          </p:cNvSpPr>
          <p:nvPr>
            <p:ph type="body" idx="1"/>
          </p:nvPr>
        </p:nvSpPr>
        <p:spPr/>
        <p:txBody>
          <a:bodyPr lIns="0" tIns="0" rIns="0" bIns="0"/>
          <a:lstStyle>
            <a:lvl1pPr>
              <a:defRPr sz="1600" b="0" i="0">
                <a:solidFill>
                  <a:srgbClr val="111111"/>
                </a:solidFill>
                <a:latin typeface="Poppins"/>
                <a:cs typeface="Poppi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6" name="Holder 6"/>
          <p:cNvSpPr>
            <a:spLocks noGrp="1"/>
          </p:cNvSpPr>
          <p:nvPr>
            <p:ph type="sldNum" sz="quarter" idx="7"/>
          </p:nvPr>
        </p:nvSpPr>
        <p:spPr/>
        <p:txBody>
          <a:bodyPr lIns="0" tIns="0" rIns="0" bIns="0"/>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9B67E4"/>
                </a:solidFill>
                <a:latin typeface="Poppins"/>
                <a:cs typeface="Poppins"/>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7" name="Holder 7"/>
          <p:cNvSpPr>
            <a:spLocks noGrp="1"/>
          </p:cNvSpPr>
          <p:nvPr>
            <p:ph type="sldNum" sz="quarter" idx="7"/>
          </p:nvPr>
        </p:nvSpPr>
        <p:spPr/>
        <p:txBody>
          <a:bodyPr lIns="0" tIns="0" rIns="0" bIns="0"/>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9B67E4"/>
                </a:solidFill>
                <a:latin typeface="Poppins"/>
                <a:cs typeface="Poppi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5" name="Holder 5"/>
          <p:cNvSpPr>
            <a:spLocks noGrp="1"/>
          </p:cNvSpPr>
          <p:nvPr>
            <p:ph type="sldNum" sz="quarter" idx="7"/>
          </p:nvPr>
        </p:nvSpPr>
        <p:spPr/>
        <p:txBody>
          <a:bodyPr lIns="0" tIns="0" rIns="0" bIns="0"/>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9/2/2024</a:t>
            </a:fld>
            <a:endParaRPr lang="en-US"/>
          </a:p>
        </p:txBody>
      </p:sp>
      <p:sp>
        <p:nvSpPr>
          <p:cNvPr id="4" name="Holder 4"/>
          <p:cNvSpPr>
            <a:spLocks noGrp="1"/>
          </p:cNvSpPr>
          <p:nvPr>
            <p:ph type="sldNum" sz="quarter" idx="7"/>
          </p:nvPr>
        </p:nvSpPr>
        <p:spPr/>
        <p:txBody>
          <a:bodyPr lIns="0" tIns="0" rIns="0" bIns="0"/>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9026" y="1808150"/>
            <a:ext cx="6824797" cy="699769"/>
          </a:xfrm>
          <a:prstGeom prst="rect">
            <a:avLst/>
          </a:prstGeom>
        </p:spPr>
        <p:txBody>
          <a:bodyPr wrap="square" lIns="0" tIns="0" rIns="0" bIns="0">
            <a:spAutoFit/>
          </a:bodyPr>
          <a:lstStyle>
            <a:lvl1pPr>
              <a:defRPr sz="2400" b="1" i="0">
                <a:solidFill>
                  <a:srgbClr val="9B67E4"/>
                </a:solidFill>
                <a:latin typeface="Poppins"/>
                <a:cs typeface="Poppins"/>
              </a:defRPr>
            </a:lvl1pPr>
          </a:lstStyle>
          <a:p>
            <a:endParaRPr/>
          </a:p>
        </p:txBody>
      </p:sp>
      <p:sp>
        <p:nvSpPr>
          <p:cNvPr id="3" name="Holder 3"/>
          <p:cNvSpPr>
            <a:spLocks noGrp="1"/>
          </p:cNvSpPr>
          <p:nvPr>
            <p:ph type="body" idx="1"/>
          </p:nvPr>
        </p:nvSpPr>
        <p:spPr>
          <a:xfrm>
            <a:off x="369027" y="4468393"/>
            <a:ext cx="4134485" cy="4657725"/>
          </a:xfrm>
          <a:prstGeom prst="rect">
            <a:avLst/>
          </a:prstGeom>
        </p:spPr>
        <p:txBody>
          <a:bodyPr wrap="square" lIns="0" tIns="0" rIns="0" bIns="0">
            <a:spAutoFit/>
          </a:bodyPr>
          <a:lstStyle>
            <a:lvl1pPr>
              <a:defRPr sz="1600" b="0" i="0">
                <a:solidFill>
                  <a:srgbClr val="111111"/>
                </a:solidFill>
                <a:latin typeface="Poppins"/>
                <a:cs typeface="Poppins"/>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9/2/2024</a:t>
            </a:fld>
            <a:endParaRPr lang="en-US"/>
          </a:p>
        </p:txBody>
      </p:sp>
      <p:sp>
        <p:nvSpPr>
          <p:cNvPr id="6" name="Holder 6"/>
          <p:cNvSpPr>
            <a:spLocks noGrp="1"/>
          </p:cNvSpPr>
          <p:nvPr>
            <p:ph type="sldNum" sz="quarter" idx="7"/>
          </p:nvPr>
        </p:nvSpPr>
        <p:spPr>
          <a:xfrm>
            <a:off x="351364" y="10040070"/>
            <a:ext cx="348615" cy="309245"/>
          </a:xfrm>
          <a:prstGeom prst="rect">
            <a:avLst/>
          </a:prstGeom>
        </p:spPr>
        <p:txBody>
          <a:bodyPr wrap="square" lIns="0" tIns="0" rIns="0" bIns="0">
            <a:spAutoFit/>
          </a:bodyPr>
          <a:lstStyle>
            <a:lvl1pPr>
              <a:defRPr sz="1600" b="1" i="0">
                <a:solidFill>
                  <a:schemeClr val="bg1"/>
                </a:solidFill>
                <a:latin typeface="Poppins"/>
                <a:cs typeface="Poppins"/>
              </a:defRPr>
            </a:lvl1pPr>
          </a:lstStyle>
          <a:p>
            <a:pPr marL="38100">
              <a:lnSpc>
                <a:spcPct val="100000"/>
              </a:lnSpc>
              <a:spcBef>
                <a:spcPts val="175"/>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32.jpg"/><Relationship Id="rId5" Type="http://schemas.openxmlformats.org/officeDocument/2006/relationships/image" Target="../media/image1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3.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4.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33.xml"/><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slide" Target="slide24.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slide" Target="slide5.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bookmark5"/></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17.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21.xml"/><Relationship Id="rId5" Type="http://schemas.openxmlformats.org/officeDocument/2006/relationships/image" Target="../media/image17.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5.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1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7.png"/><Relationship Id="rId5" Type="http://schemas.openxmlformats.org/officeDocument/2006/relationships/image" Target="../media/image3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6.xml"/><Relationship Id="rId5" Type="http://schemas.openxmlformats.org/officeDocument/2006/relationships/image" Target="../media/image1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7.xml"/><Relationship Id="rId5" Type="http://schemas.openxmlformats.org/officeDocument/2006/relationships/image" Target="../media/image17.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43.jpg"/><Relationship Id="rId5" Type="http://schemas.openxmlformats.org/officeDocument/2006/relationships/image" Target="../media/image1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44.jpg"/><Relationship Id="rId5" Type="http://schemas.openxmlformats.org/officeDocument/2006/relationships/image" Target="../media/image17.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17.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tags" Target="../tags/tag32.xml"/><Relationship Id="rId5" Type="http://schemas.openxmlformats.org/officeDocument/2006/relationships/image" Target="../media/image17.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35.xml"/><Relationship Id="rId5" Type="http://schemas.openxmlformats.org/officeDocument/2006/relationships/image" Target="../media/image17.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7.png"/><Relationship Id="rId5" Type="http://schemas.openxmlformats.org/officeDocument/2006/relationships/image" Target="../media/image48.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51.png"/><Relationship Id="rId5" Type="http://schemas.openxmlformats.org/officeDocument/2006/relationships/image" Target="../media/image17.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17.png"/><Relationship Id="rId5" Type="http://schemas.openxmlformats.org/officeDocument/2006/relationships/image" Target="../media/image5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56.png"/><Relationship Id="rId5" Type="http://schemas.openxmlformats.org/officeDocument/2006/relationships/image" Target="../media/image17.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9039" cy="10690858"/>
          </a:xfrm>
          <a:prstGeom prst="rect">
            <a:avLst/>
          </a:prstGeom>
        </p:spPr>
      </p:pic>
      <p:pic>
        <p:nvPicPr>
          <p:cNvPr id="3" name="object 3"/>
          <p:cNvPicPr/>
          <p:nvPr/>
        </p:nvPicPr>
        <p:blipFill>
          <a:blip r:embed="rId3" cstate="print"/>
          <a:stretch>
            <a:fillRect/>
          </a:stretch>
        </p:blipFill>
        <p:spPr>
          <a:xfrm>
            <a:off x="1403604" y="3875531"/>
            <a:ext cx="4753355" cy="1677923"/>
          </a:xfrm>
          <a:prstGeom prst="rect">
            <a:avLst/>
          </a:prstGeom>
        </p:spPr>
      </p:pic>
      <p:sp>
        <p:nvSpPr>
          <p:cNvPr id="4" name="object 4"/>
          <p:cNvSpPr txBox="1"/>
          <p:nvPr/>
        </p:nvSpPr>
        <p:spPr>
          <a:xfrm>
            <a:off x="2856644" y="2894604"/>
            <a:ext cx="1843213" cy="320601"/>
          </a:xfrm>
          <a:prstGeom prst="rect">
            <a:avLst/>
          </a:prstGeom>
        </p:spPr>
        <p:txBody>
          <a:bodyPr vert="horz" wrap="square" lIns="0" tIns="12700" rIns="0" bIns="0" rtlCol="0">
            <a:spAutoFit/>
          </a:bodyPr>
          <a:lstStyle/>
          <a:p>
            <a:pPr marL="12700" algn="ctr">
              <a:lnSpc>
                <a:spcPct val="100000"/>
              </a:lnSpc>
              <a:spcBef>
                <a:spcPts val="100"/>
              </a:spcBef>
            </a:pPr>
            <a:r>
              <a:rPr lang="it-IT" sz="2000" dirty="0">
                <a:solidFill>
                  <a:srgbClr val="FFFFFF"/>
                </a:solidFill>
                <a:latin typeface="Poppins"/>
                <a:cs typeface="Poppins"/>
              </a:rPr>
              <a:t>Benvenuti al</a:t>
            </a:r>
            <a:endParaRPr sz="2000" dirty="0">
              <a:latin typeface="Poppins"/>
              <a:cs typeface="Poppins"/>
            </a:endParaRPr>
          </a:p>
        </p:txBody>
      </p:sp>
      <p:sp>
        <p:nvSpPr>
          <p:cNvPr id="5" name="object 5"/>
          <p:cNvSpPr txBox="1"/>
          <p:nvPr/>
        </p:nvSpPr>
        <p:spPr>
          <a:xfrm>
            <a:off x="1691612" y="6165031"/>
            <a:ext cx="4173277" cy="321242"/>
          </a:xfrm>
          <a:prstGeom prst="rect">
            <a:avLst/>
          </a:prstGeom>
        </p:spPr>
        <p:txBody>
          <a:bodyPr vert="horz" wrap="square" lIns="0" tIns="13335" rIns="0" bIns="0" rtlCol="0">
            <a:spAutoFit/>
          </a:bodyPr>
          <a:lstStyle/>
          <a:p>
            <a:pPr marL="12700">
              <a:lnSpc>
                <a:spcPct val="100000"/>
              </a:lnSpc>
              <a:spcBef>
                <a:spcPts val="105"/>
              </a:spcBef>
            </a:pPr>
            <a:r>
              <a:rPr lang="it-IT" sz="2000" dirty="0">
                <a:solidFill>
                  <a:srgbClr val="FFFFFF"/>
                </a:solidFill>
                <a:latin typeface="Poppins"/>
                <a:cs typeface="Poppins"/>
              </a:rPr>
              <a:t>Apprendere non è mai stato così </a:t>
            </a:r>
            <a:endParaRPr sz="2000" dirty="0">
              <a:latin typeface="Poppins"/>
              <a:cs typeface="Poppins"/>
            </a:endParaRPr>
          </a:p>
        </p:txBody>
      </p:sp>
      <p:sp>
        <p:nvSpPr>
          <p:cNvPr id="6" name="object 6"/>
          <p:cNvSpPr txBox="1"/>
          <p:nvPr/>
        </p:nvSpPr>
        <p:spPr>
          <a:xfrm>
            <a:off x="1795067" y="6445517"/>
            <a:ext cx="3966366" cy="690574"/>
          </a:xfrm>
          <a:prstGeom prst="rect">
            <a:avLst/>
          </a:prstGeom>
        </p:spPr>
        <p:txBody>
          <a:bodyPr vert="horz" wrap="square" lIns="0" tIns="13335" rIns="0" bIns="0" rtlCol="0">
            <a:spAutoFit/>
          </a:bodyPr>
          <a:lstStyle/>
          <a:p>
            <a:pPr marL="12700" algn="ctr">
              <a:lnSpc>
                <a:spcPct val="100000"/>
              </a:lnSpc>
              <a:spcBef>
                <a:spcPts val="105"/>
              </a:spcBef>
            </a:pPr>
            <a:r>
              <a:rPr sz="4400" b="1" spc="-10" dirty="0">
                <a:solidFill>
                  <a:srgbClr val="FFFFFF"/>
                </a:solidFill>
                <a:latin typeface="Poppins"/>
                <a:cs typeface="Poppins"/>
              </a:rPr>
              <a:t>PANDASTIC</a:t>
            </a:r>
            <a:r>
              <a:rPr lang="it-IT" sz="4400" b="1" spc="-10" dirty="0">
                <a:solidFill>
                  <a:srgbClr val="FFFFFF"/>
                </a:solidFill>
                <a:latin typeface="Poppins"/>
                <a:cs typeface="Poppins"/>
              </a:rPr>
              <a:t>O</a:t>
            </a:r>
            <a:r>
              <a:rPr sz="4400" b="1" spc="-10" dirty="0">
                <a:solidFill>
                  <a:srgbClr val="FFFFFF"/>
                </a:solidFill>
                <a:latin typeface="Poppins"/>
                <a:cs typeface="Poppins"/>
              </a:rPr>
              <a:t>!</a:t>
            </a:r>
            <a:endParaRPr sz="4400" dirty="0">
              <a:latin typeface="Poppins"/>
              <a:cs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8971" y="1876512"/>
            <a:ext cx="6822440" cy="866904"/>
          </a:xfrm>
          <a:prstGeom prst="rect">
            <a:avLst/>
          </a:prstGeom>
        </p:spPr>
        <p:txBody>
          <a:bodyPr vert="horz" wrap="square" lIns="0" tIns="12700" rIns="0" bIns="0" rtlCol="0">
            <a:spAutoFit/>
          </a:bodyPr>
          <a:lstStyle/>
          <a:p>
            <a:pPr marL="12700">
              <a:lnSpc>
                <a:spcPct val="100000"/>
              </a:lnSpc>
              <a:spcBef>
                <a:spcPts val="935"/>
              </a:spcBef>
            </a:pPr>
            <a:r>
              <a:rPr lang="it-IT" sz="1600" b="1" dirty="0">
                <a:solidFill>
                  <a:srgbClr val="C14668"/>
                </a:solidFill>
                <a:latin typeface="Poppins"/>
                <a:cs typeface="Poppins"/>
              </a:rPr>
              <a:t>Gamma di colori</a:t>
            </a:r>
          </a:p>
          <a:p>
            <a:pPr marL="12700">
              <a:lnSpc>
                <a:spcPct val="100000"/>
              </a:lnSpc>
              <a:spcBef>
                <a:spcPts val="935"/>
              </a:spcBef>
            </a:pPr>
            <a:r>
              <a:rPr lang="it-IT" sz="1600" dirty="0">
                <a:latin typeface="Poppins"/>
                <a:cs typeface="Poppins"/>
              </a:rPr>
              <a:t>Grande Panda (RED (TBC)) è disponibile in </a:t>
            </a:r>
            <a:r>
              <a:rPr sz="1600" b="1" dirty="0">
                <a:latin typeface="Poppins"/>
                <a:cs typeface="Poppins"/>
              </a:rPr>
              <a:t>7</a:t>
            </a:r>
            <a:r>
              <a:rPr sz="1600" b="1" spc="-45" dirty="0">
                <a:latin typeface="Poppins"/>
                <a:cs typeface="Poppins"/>
              </a:rPr>
              <a:t> </a:t>
            </a:r>
            <a:r>
              <a:rPr sz="1600" b="1" dirty="0">
                <a:latin typeface="Poppins"/>
                <a:cs typeface="Poppins"/>
              </a:rPr>
              <a:t>di</a:t>
            </a:r>
            <a:r>
              <a:rPr lang="it-IT" sz="1600" b="1" dirty="0">
                <a:latin typeface="Poppins"/>
                <a:cs typeface="Poppins"/>
              </a:rPr>
              <a:t>versi</a:t>
            </a:r>
            <a:r>
              <a:rPr sz="1600" b="1" spc="-20" dirty="0">
                <a:latin typeface="Poppins"/>
                <a:cs typeface="Poppins"/>
              </a:rPr>
              <a:t> </a:t>
            </a:r>
            <a:r>
              <a:rPr sz="1600" b="1" dirty="0">
                <a:latin typeface="Poppins"/>
                <a:cs typeface="Poppins"/>
              </a:rPr>
              <a:t>color</a:t>
            </a:r>
            <a:r>
              <a:rPr lang="it-IT" sz="1600" b="1" dirty="0">
                <a:latin typeface="Poppins"/>
                <a:cs typeface="Poppins"/>
              </a:rPr>
              <a:t>i</a:t>
            </a:r>
            <a:r>
              <a:rPr sz="1600" dirty="0">
                <a:latin typeface="Poppins"/>
                <a:cs typeface="Poppins"/>
              </a:rPr>
              <a:t>,</a:t>
            </a:r>
            <a:r>
              <a:rPr sz="1600" spc="-40" dirty="0">
                <a:latin typeface="Poppins"/>
                <a:cs typeface="Poppins"/>
              </a:rPr>
              <a:t> </a:t>
            </a:r>
            <a:r>
              <a:rPr lang="it-IT" sz="1600" spc="-10" dirty="0">
                <a:latin typeface="Poppins"/>
                <a:cs typeface="Poppins"/>
              </a:rPr>
              <a:t>seguendo la filosofia </a:t>
            </a:r>
            <a:r>
              <a:rPr sz="1600" b="1" dirty="0">
                <a:latin typeface="Poppins"/>
                <a:cs typeface="Poppins"/>
              </a:rPr>
              <a:t>“No</a:t>
            </a:r>
            <a:r>
              <a:rPr sz="1600" b="1" spc="-30" dirty="0">
                <a:latin typeface="Poppins"/>
                <a:cs typeface="Poppins"/>
              </a:rPr>
              <a:t> </a:t>
            </a:r>
            <a:r>
              <a:rPr sz="1600" b="1" dirty="0">
                <a:latin typeface="Poppins"/>
                <a:cs typeface="Poppins"/>
              </a:rPr>
              <a:t>Grey”</a:t>
            </a:r>
            <a:r>
              <a:rPr sz="1600" spc="-10" dirty="0">
                <a:latin typeface="Poppins"/>
                <a:cs typeface="Poppins"/>
              </a:rPr>
              <a:t>.</a:t>
            </a:r>
            <a:endParaRPr sz="1600" dirty="0">
              <a:latin typeface="Poppins"/>
              <a:cs typeface="Poppins"/>
            </a:endParaRPr>
          </a:p>
        </p:txBody>
      </p:sp>
      <p:pic>
        <p:nvPicPr>
          <p:cNvPr id="7" name="object 7"/>
          <p:cNvPicPr/>
          <p:nvPr/>
        </p:nvPicPr>
        <p:blipFill>
          <a:blip r:embed="rId6" cstate="print"/>
          <a:stretch>
            <a:fillRect/>
          </a:stretch>
        </p:blipFill>
        <p:spPr>
          <a:xfrm>
            <a:off x="2257044" y="4059935"/>
            <a:ext cx="1120140" cy="1107948"/>
          </a:xfrm>
          <a:prstGeom prst="rect">
            <a:avLst/>
          </a:prstGeom>
        </p:spPr>
      </p:pic>
      <p:sp>
        <p:nvSpPr>
          <p:cNvPr id="8" name="object 8"/>
          <p:cNvSpPr txBox="1"/>
          <p:nvPr/>
        </p:nvSpPr>
        <p:spPr>
          <a:xfrm>
            <a:off x="2210324" y="5452910"/>
            <a:ext cx="1222469" cy="258404"/>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pic>
        <p:nvPicPr>
          <p:cNvPr id="9" name="object 9"/>
          <p:cNvPicPr/>
          <p:nvPr/>
        </p:nvPicPr>
        <p:blipFill>
          <a:blip r:embed="rId7" cstate="print"/>
          <a:stretch>
            <a:fillRect/>
          </a:stretch>
        </p:blipFill>
        <p:spPr>
          <a:xfrm>
            <a:off x="4026408" y="4059935"/>
            <a:ext cx="1146047" cy="1107948"/>
          </a:xfrm>
          <a:prstGeom prst="rect">
            <a:avLst/>
          </a:prstGeom>
        </p:spPr>
      </p:pic>
      <p:sp>
        <p:nvSpPr>
          <p:cNvPr id="10" name="object 10"/>
          <p:cNvSpPr txBox="1"/>
          <p:nvPr/>
        </p:nvSpPr>
        <p:spPr>
          <a:xfrm>
            <a:off x="3961860" y="5452908"/>
            <a:ext cx="1224000" cy="2592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pic>
        <p:nvPicPr>
          <p:cNvPr id="11" name="object 11"/>
          <p:cNvPicPr/>
          <p:nvPr/>
        </p:nvPicPr>
        <p:blipFill>
          <a:blip r:embed="rId8" cstate="print"/>
          <a:stretch>
            <a:fillRect/>
          </a:stretch>
        </p:blipFill>
        <p:spPr>
          <a:xfrm>
            <a:off x="460248" y="4050791"/>
            <a:ext cx="1147571" cy="1130808"/>
          </a:xfrm>
          <a:prstGeom prst="rect">
            <a:avLst/>
          </a:prstGeom>
        </p:spPr>
      </p:pic>
      <p:sp>
        <p:nvSpPr>
          <p:cNvPr id="12" name="object 12"/>
          <p:cNvSpPr txBox="1"/>
          <p:nvPr/>
        </p:nvSpPr>
        <p:spPr>
          <a:xfrm>
            <a:off x="622006" y="5466156"/>
            <a:ext cx="824054" cy="258404"/>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Pastello</a:t>
            </a:r>
            <a:endParaRPr sz="1600" dirty="0">
              <a:latin typeface="Poppins"/>
              <a:cs typeface="Poppins"/>
            </a:endParaRPr>
          </a:p>
        </p:txBody>
      </p:sp>
      <p:pic>
        <p:nvPicPr>
          <p:cNvPr id="13" name="object 13"/>
          <p:cNvPicPr/>
          <p:nvPr/>
        </p:nvPicPr>
        <p:blipFill>
          <a:blip r:embed="rId9" cstate="print"/>
          <a:stretch>
            <a:fillRect/>
          </a:stretch>
        </p:blipFill>
        <p:spPr>
          <a:xfrm>
            <a:off x="5879591" y="4047743"/>
            <a:ext cx="1147572" cy="1107947"/>
          </a:xfrm>
          <a:prstGeom prst="rect">
            <a:avLst/>
          </a:prstGeom>
        </p:spPr>
      </p:pic>
      <p:sp>
        <p:nvSpPr>
          <p:cNvPr id="14" name="object 14"/>
          <p:cNvSpPr txBox="1"/>
          <p:nvPr/>
        </p:nvSpPr>
        <p:spPr>
          <a:xfrm>
            <a:off x="5821919" y="5439661"/>
            <a:ext cx="1224000" cy="2592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pic>
        <p:nvPicPr>
          <p:cNvPr id="15" name="object 15"/>
          <p:cNvPicPr/>
          <p:nvPr/>
        </p:nvPicPr>
        <p:blipFill>
          <a:blip r:embed="rId10" cstate="print"/>
          <a:stretch>
            <a:fillRect/>
          </a:stretch>
        </p:blipFill>
        <p:spPr>
          <a:xfrm>
            <a:off x="1402080" y="6284975"/>
            <a:ext cx="1120139" cy="1107947"/>
          </a:xfrm>
          <a:prstGeom prst="rect">
            <a:avLst/>
          </a:prstGeom>
        </p:spPr>
      </p:pic>
      <p:sp>
        <p:nvSpPr>
          <p:cNvPr id="16" name="object 16"/>
          <p:cNvSpPr txBox="1"/>
          <p:nvPr/>
        </p:nvSpPr>
        <p:spPr>
          <a:xfrm>
            <a:off x="1350938" y="7677940"/>
            <a:ext cx="1224000" cy="2592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pic>
        <p:nvPicPr>
          <p:cNvPr id="17" name="object 17"/>
          <p:cNvPicPr/>
          <p:nvPr/>
        </p:nvPicPr>
        <p:blipFill>
          <a:blip r:embed="rId11" cstate="print"/>
          <a:stretch>
            <a:fillRect/>
          </a:stretch>
        </p:blipFill>
        <p:spPr>
          <a:xfrm>
            <a:off x="3169920" y="6284975"/>
            <a:ext cx="1147571" cy="1107947"/>
          </a:xfrm>
          <a:prstGeom prst="rect">
            <a:avLst/>
          </a:prstGeom>
        </p:spPr>
      </p:pic>
      <p:sp>
        <p:nvSpPr>
          <p:cNvPr id="18" name="object 18"/>
          <p:cNvSpPr txBox="1"/>
          <p:nvPr/>
        </p:nvSpPr>
        <p:spPr>
          <a:xfrm>
            <a:off x="3122519" y="7677939"/>
            <a:ext cx="1224000" cy="2592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pic>
        <p:nvPicPr>
          <p:cNvPr id="19" name="object 19"/>
          <p:cNvPicPr/>
          <p:nvPr/>
        </p:nvPicPr>
        <p:blipFill>
          <a:blip r:embed="rId12" cstate="print"/>
          <a:stretch>
            <a:fillRect/>
          </a:stretch>
        </p:blipFill>
        <p:spPr>
          <a:xfrm>
            <a:off x="5024628" y="6272783"/>
            <a:ext cx="1147571" cy="1107948"/>
          </a:xfrm>
          <a:prstGeom prst="rect">
            <a:avLst/>
          </a:prstGeom>
        </p:spPr>
      </p:pic>
      <p:sp>
        <p:nvSpPr>
          <p:cNvPr id="20" name="object 20"/>
          <p:cNvSpPr txBox="1"/>
          <p:nvPr/>
        </p:nvSpPr>
        <p:spPr>
          <a:xfrm>
            <a:off x="4998597" y="7664691"/>
            <a:ext cx="1224000" cy="2592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sz="1600" dirty="0">
              <a:latin typeface="Poppins"/>
              <a:cs typeface="Poppins"/>
            </a:endParaRPr>
          </a:p>
        </p:txBody>
      </p:sp>
      <p:sp>
        <p:nvSpPr>
          <p:cNvPr id="21" name="object 21"/>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10</a:t>
            </a:fld>
            <a:endParaRPr spc="-25" dirty="0"/>
          </a:p>
        </p:txBody>
      </p:sp>
      <p:sp>
        <p:nvSpPr>
          <p:cNvPr id="22" name="object 2">
            <a:extLst>
              <a:ext uri="{FF2B5EF4-FFF2-40B4-BE49-F238E27FC236}">
                <a16:creationId xmlns:a16="http://schemas.microsoft.com/office/drawing/2014/main" id="{6194353D-9EB3-C62D-9158-B7D8FF1753D5}"/>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0" y="1784604"/>
            <a:ext cx="7559038" cy="4241291"/>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6017550"/>
            <a:ext cx="6764020" cy="3135217"/>
          </a:xfrm>
          <a:prstGeom prst="rect">
            <a:avLst/>
          </a:prstGeom>
        </p:spPr>
        <p:txBody>
          <a:bodyPr vert="horz" wrap="square" lIns="0" tIns="12700" rIns="0" bIns="0" rtlCol="0">
            <a:spAutoFit/>
          </a:bodyPr>
          <a:lstStyle/>
          <a:p>
            <a:pPr marL="353695" marR="146050" indent="-341630" algn="just">
              <a:lnSpc>
                <a:spcPct val="107500"/>
              </a:lnSpc>
              <a:spcBef>
                <a:spcPts val="100"/>
              </a:spcBef>
              <a:buClr>
                <a:srgbClr val="C14668"/>
              </a:buClr>
              <a:buAutoNum type="alphaUcPeriod"/>
              <a:tabLst>
                <a:tab pos="354965" algn="l"/>
              </a:tabLst>
            </a:pPr>
            <a:r>
              <a:rPr lang="it-IT" sz="1600" b="1" dirty="0">
                <a:latin typeface="Poppins"/>
                <a:cs typeface="Poppins"/>
              </a:rPr>
              <a:t>Lampada frontale</a:t>
            </a:r>
            <a:r>
              <a:rPr sz="1600" dirty="0">
                <a:latin typeface="Poppins"/>
                <a:cs typeface="Poppins"/>
              </a:rPr>
              <a:t>.</a:t>
            </a:r>
            <a:r>
              <a:rPr sz="1600" spc="-20" dirty="0">
                <a:latin typeface="Poppins"/>
                <a:cs typeface="Poppins"/>
              </a:rPr>
              <a:t> </a:t>
            </a:r>
            <a:r>
              <a:rPr lang="it-IT" sz="1600" dirty="0">
                <a:latin typeface="Poppins"/>
                <a:cs typeface="Poppins"/>
              </a:rPr>
              <a:t>Con </a:t>
            </a:r>
            <a:r>
              <a:rPr lang="it-IT" sz="1600" dirty="0" err="1">
                <a:latin typeface="Poppins"/>
                <a:cs typeface="Poppins"/>
              </a:rPr>
              <a:t>Pix</a:t>
            </a:r>
            <a:r>
              <a:rPr lang="it-IT" sz="1600" dirty="0">
                <a:latin typeface="Poppins"/>
                <a:cs typeface="Poppins"/>
              </a:rPr>
              <a:t>(LED), trae ispirazione dall'arte dei pixel degli anni '80, dando all'auto un aspetto sia nostalgico che futuristico.</a:t>
            </a:r>
          </a:p>
          <a:p>
            <a:pPr marL="353695" marR="146050" indent="-341630" algn="just">
              <a:lnSpc>
                <a:spcPct val="107500"/>
              </a:lnSpc>
              <a:spcBef>
                <a:spcPts val="100"/>
              </a:spcBef>
              <a:buClr>
                <a:srgbClr val="C14668"/>
              </a:buClr>
              <a:buAutoNum type="alphaUcPeriod"/>
              <a:tabLst>
                <a:tab pos="354965" algn="l"/>
              </a:tabLst>
            </a:pPr>
            <a:r>
              <a:rPr lang="it-IT" sz="1600" b="1" dirty="0">
                <a:latin typeface="Poppins"/>
                <a:cs typeface="Poppins"/>
              </a:rPr>
              <a:t>Griglia superiore anteriore</a:t>
            </a:r>
            <a:r>
              <a:rPr sz="1600" dirty="0">
                <a:latin typeface="Poppins"/>
                <a:cs typeface="Poppins"/>
              </a:rPr>
              <a:t>.</a:t>
            </a:r>
            <a:r>
              <a:rPr sz="1600" spc="-25" dirty="0">
                <a:latin typeface="Poppins"/>
                <a:cs typeface="Poppins"/>
              </a:rPr>
              <a:t> </a:t>
            </a:r>
            <a:r>
              <a:rPr lang="it-IT" sz="1600" spc="-25" dirty="0">
                <a:latin typeface="Poppins"/>
                <a:cs typeface="Poppins"/>
              </a:rPr>
              <a:t>D</a:t>
            </a:r>
            <a:r>
              <a:rPr lang="it-IT" sz="1600" dirty="0">
                <a:latin typeface="Poppins"/>
                <a:cs typeface="Poppins"/>
              </a:rPr>
              <a:t>ipinta di nero con puntini grigi </a:t>
            </a:r>
            <a:r>
              <a:rPr lang="it-IT" sz="1600" dirty="0" err="1">
                <a:latin typeface="Poppins"/>
                <a:cs typeface="Poppins"/>
              </a:rPr>
              <a:t>tampografati</a:t>
            </a:r>
            <a:r>
              <a:rPr lang="it-IT" sz="1600" dirty="0">
                <a:latin typeface="Poppins"/>
                <a:cs typeface="Poppins"/>
              </a:rPr>
              <a:t>. Prende ispirazione dall'arte pixel degli anni '80, conferendo all'auto un aspetto sia nostalgico che futuristico.</a:t>
            </a:r>
            <a:endParaRPr sz="1600" dirty="0">
              <a:latin typeface="Poppins"/>
              <a:cs typeface="Poppins"/>
            </a:endParaRPr>
          </a:p>
          <a:p>
            <a:pPr marL="353695" marR="5080" indent="-341630" algn="just">
              <a:lnSpc>
                <a:spcPct val="106900"/>
              </a:lnSpc>
              <a:spcBef>
                <a:spcPts val="800"/>
              </a:spcBef>
              <a:buClr>
                <a:srgbClr val="C14668"/>
              </a:buClr>
              <a:buAutoNum type="alphaUcPeriod"/>
              <a:tabLst>
                <a:tab pos="354965" algn="l"/>
              </a:tabLst>
            </a:pPr>
            <a:r>
              <a:rPr lang="it-IT" sz="1600" b="1" dirty="0">
                <a:latin typeface="Poppins"/>
                <a:cs typeface="Poppins"/>
              </a:rPr>
              <a:t>Logo frontale Fiat</a:t>
            </a:r>
            <a:r>
              <a:rPr sz="1600" dirty="0">
                <a:latin typeface="Poppins"/>
                <a:cs typeface="Poppins"/>
              </a:rPr>
              <a:t>.</a:t>
            </a:r>
            <a:r>
              <a:rPr sz="1600" spc="-25" dirty="0">
                <a:latin typeface="Poppins"/>
                <a:cs typeface="Poppins"/>
              </a:rPr>
              <a:t> </a:t>
            </a:r>
            <a:r>
              <a:rPr lang="it-IT" sz="1600" dirty="0">
                <a:latin typeface="Poppins"/>
                <a:cs typeface="Poppins"/>
              </a:rPr>
              <a:t>Dipinto di bianco con rivestimento lucido. Posizionato di lato per ospitare la grafica della griglia frontale. Nella versione BEV, c'è uno sportello con un cavo a spirale.</a:t>
            </a:r>
          </a:p>
          <a:p>
            <a:pPr marL="353695" marR="5080" indent="-341630" algn="just">
              <a:lnSpc>
                <a:spcPct val="106900"/>
              </a:lnSpc>
              <a:spcBef>
                <a:spcPts val="800"/>
              </a:spcBef>
              <a:buClr>
                <a:srgbClr val="C14668"/>
              </a:buClr>
              <a:buAutoNum type="alphaUcPeriod"/>
              <a:tabLst>
                <a:tab pos="354965" algn="l"/>
              </a:tabLst>
            </a:pPr>
            <a:r>
              <a:rPr lang="it-IT" sz="1600" b="1" dirty="0">
                <a:latin typeface="Poppins"/>
                <a:cs typeface="Poppins"/>
              </a:rPr>
              <a:t>Piastra anteriore di protezione</a:t>
            </a:r>
            <a:r>
              <a:rPr sz="1600" dirty="0">
                <a:latin typeface="Poppins"/>
                <a:cs typeface="Poppins"/>
              </a:rPr>
              <a:t>.</a:t>
            </a:r>
            <a:r>
              <a:rPr sz="1600" spc="-25" dirty="0">
                <a:latin typeface="Poppins"/>
                <a:cs typeface="Poppins"/>
              </a:rPr>
              <a:t> </a:t>
            </a:r>
            <a:r>
              <a:rPr lang="it-IT" sz="1600" dirty="0">
                <a:latin typeface="Poppins"/>
                <a:cs typeface="Poppins"/>
              </a:rPr>
              <a:t>Diamante in metallo argentato, in </a:t>
            </a:r>
            <a:r>
              <a:rPr lang="it-IT" sz="1600" dirty="0" err="1">
                <a:latin typeface="Poppins"/>
                <a:cs typeface="Poppins"/>
              </a:rPr>
              <a:t>Verplast</a:t>
            </a:r>
            <a:r>
              <a:rPr lang="it-IT" sz="1600" dirty="0">
                <a:latin typeface="Poppins"/>
                <a:cs typeface="Poppins"/>
              </a:rPr>
              <a:t>.</a:t>
            </a:r>
            <a:endParaRPr sz="1600" dirty="0">
              <a:latin typeface="Poppins"/>
              <a:cs typeface="Poppins"/>
            </a:endParaRPr>
          </a:p>
        </p:txBody>
      </p:sp>
      <p:sp>
        <p:nvSpPr>
          <p:cNvPr id="7" name="object 7"/>
          <p:cNvSpPr txBox="1">
            <a:spLocks noGrp="1"/>
          </p:cNvSpPr>
          <p:nvPr>
            <p:ph type="title"/>
          </p:nvPr>
        </p:nvSpPr>
        <p:spPr>
          <a:xfrm>
            <a:off x="369026" y="1935525"/>
            <a:ext cx="1384935" cy="699770"/>
          </a:xfrm>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La</a:t>
            </a:r>
            <a:r>
              <a:rPr spc="-15" dirty="0">
                <a:solidFill>
                  <a:srgbClr val="ED466E"/>
                </a:solidFill>
              </a:rPr>
              <a:t> </a:t>
            </a:r>
            <a:r>
              <a:rPr spc="-10" dirty="0">
                <a:solidFill>
                  <a:srgbClr val="ED466E"/>
                </a:solidFill>
              </a:rPr>
              <a:t>Prima</a:t>
            </a:r>
          </a:p>
          <a:p>
            <a:pPr marL="12700">
              <a:lnSpc>
                <a:spcPct val="100000"/>
              </a:lnSpc>
              <a:spcBef>
                <a:spcPts val="25"/>
              </a:spcBef>
            </a:pPr>
            <a:r>
              <a:rPr sz="2000" spc="-10" dirty="0">
                <a:solidFill>
                  <a:srgbClr val="111111"/>
                </a:solidFill>
              </a:rPr>
              <a:t>Front</a:t>
            </a:r>
            <a:r>
              <a:rPr lang="it-IT" sz="2000" spc="-10" dirty="0" err="1">
                <a:solidFill>
                  <a:srgbClr val="111111"/>
                </a:solidFill>
              </a:rPr>
              <a:t>ale</a:t>
            </a:r>
            <a:endParaRPr sz="2000" dirty="0"/>
          </a:p>
        </p:txBody>
      </p:sp>
      <p:sp>
        <p:nvSpPr>
          <p:cNvPr id="8" name="object 8"/>
          <p:cNvSpPr/>
          <p:nvPr/>
        </p:nvSpPr>
        <p:spPr>
          <a:xfrm>
            <a:off x="3034283" y="3453383"/>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9" name="object 9"/>
          <p:cNvSpPr txBox="1"/>
          <p:nvPr/>
        </p:nvSpPr>
        <p:spPr>
          <a:xfrm>
            <a:off x="3103486" y="3451492"/>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A</a:t>
            </a:r>
            <a:endParaRPr sz="1800">
              <a:latin typeface="Poppins"/>
              <a:cs typeface="Poppins"/>
            </a:endParaRPr>
          </a:p>
        </p:txBody>
      </p:sp>
      <p:sp>
        <p:nvSpPr>
          <p:cNvPr id="10" name="object 10"/>
          <p:cNvSpPr/>
          <p:nvPr/>
        </p:nvSpPr>
        <p:spPr>
          <a:xfrm>
            <a:off x="1705355" y="34472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1" name="object 11"/>
          <p:cNvSpPr txBox="1"/>
          <p:nvPr/>
        </p:nvSpPr>
        <p:spPr>
          <a:xfrm>
            <a:off x="1782789" y="3445690"/>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B</a:t>
            </a:r>
            <a:endParaRPr sz="1800">
              <a:latin typeface="Poppins"/>
              <a:cs typeface="Poppins"/>
            </a:endParaRPr>
          </a:p>
        </p:txBody>
      </p:sp>
      <p:sp>
        <p:nvSpPr>
          <p:cNvPr id="12" name="object 12"/>
          <p:cNvSpPr/>
          <p:nvPr/>
        </p:nvSpPr>
        <p:spPr>
          <a:xfrm>
            <a:off x="931163" y="3369563"/>
            <a:ext cx="334010" cy="334010"/>
          </a:xfrm>
          <a:custGeom>
            <a:avLst/>
            <a:gdLst/>
            <a:ahLst/>
            <a:cxnLst/>
            <a:rect l="l" t="t" r="r" b="b"/>
            <a:pathLst>
              <a:path w="334009"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3" name="object 13"/>
          <p:cNvSpPr txBox="1"/>
          <p:nvPr/>
        </p:nvSpPr>
        <p:spPr>
          <a:xfrm>
            <a:off x="998753" y="3368942"/>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C</a:t>
            </a:r>
            <a:endParaRPr sz="1800">
              <a:latin typeface="Poppins"/>
              <a:cs typeface="Poppins"/>
            </a:endParaRPr>
          </a:p>
        </p:txBody>
      </p:sp>
      <p:sp>
        <p:nvSpPr>
          <p:cNvPr id="14" name="object 14"/>
          <p:cNvSpPr/>
          <p:nvPr/>
        </p:nvSpPr>
        <p:spPr>
          <a:xfrm>
            <a:off x="3973067" y="34472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5" name="object 15"/>
          <p:cNvSpPr txBox="1"/>
          <p:nvPr/>
        </p:nvSpPr>
        <p:spPr>
          <a:xfrm>
            <a:off x="4065137" y="3445690"/>
            <a:ext cx="1492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E</a:t>
            </a:r>
            <a:endParaRPr sz="1800">
              <a:latin typeface="Poppins"/>
              <a:cs typeface="Poppins"/>
            </a:endParaRPr>
          </a:p>
        </p:txBody>
      </p:sp>
      <p:sp>
        <p:nvSpPr>
          <p:cNvPr id="16" name="object 16"/>
          <p:cNvSpPr/>
          <p:nvPr/>
        </p:nvSpPr>
        <p:spPr>
          <a:xfrm>
            <a:off x="4056888" y="47045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7" name="object 17"/>
          <p:cNvSpPr txBox="1"/>
          <p:nvPr/>
        </p:nvSpPr>
        <p:spPr>
          <a:xfrm>
            <a:off x="4148728" y="4703614"/>
            <a:ext cx="15049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F</a:t>
            </a:r>
            <a:endParaRPr sz="1800">
              <a:latin typeface="Poppins"/>
              <a:cs typeface="Poppins"/>
            </a:endParaRPr>
          </a:p>
        </p:txBody>
      </p:sp>
      <p:sp>
        <p:nvSpPr>
          <p:cNvPr id="18" name="object 18"/>
          <p:cNvSpPr/>
          <p:nvPr/>
        </p:nvSpPr>
        <p:spPr>
          <a:xfrm>
            <a:off x="5591555" y="3369563"/>
            <a:ext cx="335280" cy="334010"/>
          </a:xfrm>
          <a:custGeom>
            <a:avLst/>
            <a:gdLst/>
            <a:ahLst/>
            <a:cxnLst/>
            <a:rect l="l" t="t" r="r" b="b"/>
            <a:pathLst>
              <a:path w="335279" h="334010">
                <a:moveTo>
                  <a:pt x="167640" y="0"/>
                </a:moveTo>
                <a:lnTo>
                  <a:pt x="123075" y="5961"/>
                </a:lnTo>
                <a:lnTo>
                  <a:pt x="83029" y="22783"/>
                </a:lnTo>
                <a:lnTo>
                  <a:pt x="49101" y="48877"/>
                </a:lnTo>
                <a:lnTo>
                  <a:pt x="22888" y="82651"/>
                </a:lnTo>
                <a:lnTo>
                  <a:pt x="5988" y="122515"/>
                </a:lnTo>
                <a:lnTo>
                  <a:pt x="0" y="166877"/>
                </a:lnTo>
                <a:lnTo>
                  <a:pt x="5988" y="211240"/>
                </a:lnTo>
                <a:lnTo>
                  <a:pt x="22888" y="251104"/>
                </a:lnTo>
                <a:lnTo>
                  <a:pt x="49101" y="284878"/>
                </a:lnTo>
                <a:lnTo>
                  <a:pt x="83029" y="310972"/>
                </a:lnTo>
                <a:lnTo>
                  <a:pt x="123075" y="327794"/>
                </a:lnTo>
                <a:lnTo>
                  <a:pt x="167640" y="333755"/>
                </a:lnTo>
                <a:lnTo>
                  <a:pt x="212204" y="327794"/>
                </a:lnTo>
                <a:lnTo>
                  <a:pt x="252250" y="310972"/>
                </a:lnTo>
                <a:lnTo>
                  <a:pt x="286178" y="284878"/>
                </a:lnTo>
                <a:lnTo>
                  <a:pt x="312391" y="251104"/>
                </a:lnTo>
                <a:lnTo>
                  <a:pt x="329291" y="211240"/>
                </a:lnTo>
                <a:lnTo>
                  <a:pt x="335280" y="166877"/>
                </a:lnTo>
                <a:lnTo>
                  <a:pt x="329291" y="122515"/>
                </a:lnTo>
                <a:lnTo>
                  <a:pt x="312391" y="82651"/>
                </a:lnTo>
                <a:lnTo>
                  <a:pt x="286178" y="48877"/>
                </a:lnTo>
                <a:lnTo>
                  <a:pt x="252250" y="22783"/>
                </a:lnTo>
                <a:lnTo>
                  <a:pt x="212204" y="5961"/>
                </a:lnTo>
                <a:lnTo>
                  <a:pt x="167640" y="0"/>
                </a:lnTo>
                <a:close/>
              </a:path>
            </a:pathLst>
          </a:custGeom>
          <a:solidFill>
            <a:srgbClr val="ED466E"/>
          </a:solidFill>
        </p:spPr>
        <p:txBody>
          <a:bodyPr wrap="square" lIns="0" tIns="0" rIns="0" bIns="0" rtlCol="0"/>
          <a:lstStyle/>
          <a:p>
            <a:endParaRPr/>
          </a:p>
        </p:txBody>
      </p:sp>
      <p:sp>
        <p:nvSpPr>
          <p:cNvPr id="19" name="object 19"/>
          <p:cNvSpPr txBox="1"/>
          <p:nvPr/>
        </p:nvSpPr>
        <p:spPr>
          <a:xfrm>
            <a:off x="5659517" y="3368942"/>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G</a:t>
            </a:r>
            <a:endParaRPr sz="1800">
              <a:latin typeface="Poppins"/>
              <a:cs typeface="Poppins"/>
            </a:endParaRPr>
          </a:p>
        </p:txBody>
      </p:sp>
      <p:sp>
        <p:nvSpPr>
          <p:cNvPr id="20" name="object 20"/>
          <p:cNvSpPr/>
          <p:nvPr/>
        </p:nvSpPr>
        <p:spPr>
          <a:xfrm>
            <a:off x="1694688" y="47045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21" name="object 21"/>
          <p:cNvSpPr txBox="1"/>
          <p:nvPr/>
        </p:nvSpPr>
        <p:spPr>
          <a:xfrm>
            <a:off x="1765018" y="4703613"/>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D</a:t>
            </a:r>
            <a:endParaRPr sz="1800">
              <a:latin typeface="Poppins"/>
              <a:cs typeface="Poppins"/>
            </a:endParaRPr>
          </a:p>
        </p:txBody>
      </p:sp>
      <p:sp>
        <p:nvSpPr>
          <p:cNvPr id="22" name="object 22"/>
          <p:cNvSpPr/>
          <p:nvPr/>
        </p:nvSpPr>
        <p:spPr>
          <a:xfrm>
            <a:off x="5425440" y="210616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23" name="object 23"/>
          <p:cNvSpPr txBox="1"/>
          <p:nvPr/>
        </p:nvSpPr>
        <p:spPr>
          <a:xfrm>
            <a:off x="5495683" y="2105220"/>
            <a:ext cx="19304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H</a:t>
            </a:r>
            <a:endParaRPr sz="1800">
              <a:latin typeface="Poppins"/>
              <a:cs typeface="Poppins"/>
            </a:endParaRPr>
          </a:p>
        </p:txBody>
      </p:sp>
      <p:sp>
        <p:nvSpPr>
          <p:cNvPr id="24" name="object 24"/>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11</a:t>
            </a:fld>
            <a:endParaRPr spc="-25" dirty="0"/>
          </a:p>
        </p:txBody>
      </p:sp>
      <p:sp>
        <p:nvSpPr>
          <p:cNvPr id="25" name="object 2">
            <a:extLst>
              <a:ext uri="{FF2B5EF4-FFF2-40B4-BE49-F238E27FC236}">
                <a16:creationId xmlns:a16="http://schemas.microsoft.com/office/drawing/2014/main" id="{C83271C8-42C0-9CA2-DD90-0F64763FFC28}"/>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775881"/>
            <a:ext cx="6814663" cy="2759986"/>
          </a:xfrm>
          <a:prstGeom prst="rect">
            <a:avLst/>
          </a:prstGeom>
        </p:spPr>
        <p:txBody>
          <a:bodyPr vert="horz" wrap="square" lIns="0" tIns="131445" rIns="0" bIns="0" rtlCol="0">
            <a:spAutoFit/>
          </a:bodyPr>
          <a:lstStyle/>
          <a:p>
            <a:pPr marL="12700" algn="just">
              <a:spcBef>
                <a:spcPts val="1035"/>
              </a:spcBef>
              <a:tabLst>
                <a:tab pos="354965" algn="l"/>
              </a:tabLst>
            </a:pPr>
            <a:r>
              <a:rPr lang="it-IT" sz="1600" b="1" spc="-25" dirty="0">
                <a:solidFill>
                  <a:srgbClr val="C14668"/>
                </a:solidFill>
                <a:latin typeface="Poppins"/>
                <a:cs typeface="Poppins"/>
              </a:rPr>
              <a:t>E.</a:t>
            </a:r>
            <a:r>
              <a:rPr lang="it-IT" sz="1600" b="1" dirty="0">
                <a:solidFill>
                  <a:srgbClr val="C14668"/>
                </a:solidFill>
                <a:latin typeface="Poppins"/>
                <a:cs typeface="Poppins"/>
              </a:rPr>
              <a:t>	</a:t>
            </a:r>
            <a:r>
              <a:rPr lang="it-IT" sz="1600" b="1" dirty="0">
                <a:latin typeface="Poppins"/>
                <a:cs typeface="Poppins"/>
              </a:rPr>
              <a:t>Dettagli delle 4 strisce</a:t>
            </a:r>
            <a:r>
              <a:rPr lang="it-IT" sz="1600" dirty="0">
                <a:latin typeface="Poppins"/>
                <a:cs typeface="Poppins"/>
              </a:rPr>
              <a:t>.</a:t>
            </a:r>
            <a:r>
              <a:rPr lang="it-IT" sz="1600" spc="-20" dirty="0">
                <a:latin typeface="Poppins"/>
                <a:cs typeface="Poppins"/>
              </a:rPr>
              <a:t> </a:t>
            </a:r>
            <a:r>
              <a:rPr lang="it-IT" sz="1600" dirty="0">
                <a:latin typeface="Poppins"/>
                <a:cs typeface="Poppins"/>
              </a:rPr>
              <a:t>Passaruota con logo a 4 strisce</a:t>
            </a:r>
            <a:br>
              <a:rPr lang="it-IT" sz="1600" dirty="0">
                <a:latin typeface="Poppins"/>
                <a:cs typeface="Poppins"/>
              </a:rPr>
            </a:br>
            <a:r>
              <a:rPr lang="it-IT" sz="1600" dirty="0">
                <a:latin typeface="Poppins"/>
                <a:cs typeface="Poppins"/>
              </a:rPr>
              <a:t>      integrato.</a:t>
            </a:r>
          </a:p>
          <a:p>
            <a:pPr marL="12700">
              <a:lnSpc>
                <a:spcPct val="100000"/>
              </a:lnSpc>
              <a:spcBef>
                <a:spcPts val="1035"/>
              </a:spcBef>
              <a:tabLst>
                <a:tab pos="354965" algn="l"/>
              </a:tabLst>
            </a:pPr>
            <a:r>
              <a:rPr sz="1600" b="1" spc="-25" dirty="0">
                <a:solidFill>
                  <a:srgbClr val="C14668"/>
                </a:solidFill>
                <a:latin typeface="Poppins"/>
                <a:cs typeface="Poppins"/>
              </a:rPr>
              <a:t>F.</a:t>
            </a:r>
            <a:r>
              <a:rPr sz="1600" b="1" dirty="0">
                <a:solidFill>
                  <a:srgbClr val="C14668"/>
                </a:solidFill>
                <a:latin typeface="Poppins"/>
                <a:cs typeface="Poppins"/>
              </a:rPr>
              <a:t>	</a:t>
            </a:r>
            <a:r>
              <a:rPr lang="it-IT" sz="1600" b="1" dirty="0">
                <a:latin typeface="Poppins"/>
                <a:cs typeface="Poppins"/>
              </a:rPr>
              <a:t>Ruote</a:t>
            </a:r>
            <a:r>
              <a:rPr sz="1600" dirty="0">
                <a:latin typeface="Poppins"/>
                <a:cs typeface="Poppins"/>
              </a:rPr>
              <a:t>.</a:t>
            </a:r>
            <a:r>
              <a:rPr sz="1600" spc="-30" dirty="0">
                <a:latin typeface="Poppins"/>
                <a:cs typeface="Poppins"/>
              </a:rPr>
              <a:t> </a:t>
            </a:r>
            <a:r>
              <a:rPr lang="it-IT" sz="1600" dirty="0">
                <a:latin typeface="Poppins"/>
                <a:cs typeface="Poppins"/>
              </a:rPr>
              <a:t>Cerchio in lega da 17” nero lucido con taglio diamantato,</a:t>
            </a:r>
            <a:br>
              <a:rPr lang="it-IT" sz="1600" dirty="0">
                <a:latin typeface="Poppins"/>
                <a:cs typeface="Poppins"/>
              </a:rPr>
            </a:br>
            <a:r>
              <a:rPr lang="it-IT" sz="1600" dirty="0">
                <a:latin typeface="Poppins"/>
                <a:cs typeface="Poppins"/>
              </a:rPr>
              <a:t>      con coprimozzo.</a:t>
            </a:r>
            <a:endParaRPr sz="1600" dirty="0">
              <a:latin typeface="Poppins"/>
              <a:cs typeface="Poppins"/>
            </a:endParaRPr>
          </a:p>
          <a:p>
            <a:pPr marL="354965" marR="237490" indent="-342900">
              <a:lnSpc>
                <a:spcPct val="107200"/>
              </a:lnSpc>
              <a:spcBef>
                <a:spcPts val="800"/>
              </a:spcBef>
              <a:tabLst>
                <a:tab pos="354965" algn="l"/>
              </a:tabLst>
            </a:pPr>
            <a:r>
              <a:rPr sz="1600" b="1" spc="-25" dirty="0">
                <a:solidFill>
                  <a:srgbClr val="C14668"/>
                </a:solidFill>
                <a:latin typeface="Poppins"/>
                <a:cs typeface="Poppins"/>
              </a:rPr>
              <a:t>G.</a:t>
            </a:r>
            <a:r>
              <a:rPr sz="1600" b="1" dirty="0">
                <a:solidFill>
                  <a:srgbClr val="C14668"/>
                </a:solidFill>
                <a:latin typeface="Poppins"/>
                <a:cs typeface="Poppins"/>
              </a:rPr>
              <a:t>	</a:t>
            </a:r>
            <a:r>
              <a:rPr lang="it-IT" sz="1600" b="1" dirty="0">
                <a:latin typeface="Poppins"/>
                <a:cs typeface="Poppins"/>
              </a:rPr>
              <a:t>Scritta laterale Panda</a:t>
            </a:r>
            <a:r>
              <a:rPr sz="1600" dirty="0">
                <a:latin typeface="Poppins"/>
                <a:cs typeface="Poppins"/>
              </a:rPr>
              <a:t>.</a:t>
            </a:r>
            <a:r>
              <a:rPr sz="1600" spc="-30" dirty="0">
                <a:latin typeface="Poppins"/>
                <a:cs typeface="Poppins"/>
              </a:rPr>
              <a:t> </a:t>
            </a:r>
            <a:r>
              <a:rPr lang="it-IT" sz="1600" dirty="0">
                <a:latin typeface="Poppins"/>
                <a:cs typeface="Poppins"/>
              </a:rPr>
              <a:t>Marchiata sul metallo. Quando si muove per le strade, questa macchina si assicura di far sapere agli altri che è, orgogliosamente, una Panda.</a:t>
            </a:r>
          </a:p>
          <a:p>
            <a:pPr marL="354965" marR="237490" indent="-342900">
              <a:lnSpc>
                <a:spcPct val="107200"/>
              </a:lnSpc>
              <a:spcBef>
                <a:spcPts val="800"/>
              </a:spcBef>
              <a:tabLst>
                <a:tab pos="354965" algn="l"/>
              </a:tabLst>
            </a:pPr>
            <a:r>
              <a:rPr sz="1600" b="1" spc="-25" dirty="0">
                <a:solidFill>
                  <a:srgbClr val="C14668"/>
                </a:solidFill>
                <a:latin typeface="Poppins"/>
                <a:cs typeface="Poppins"/>
              </a:rPr>
              <a:t>H.</a:t>
            </a:r>
            <a:r>
              <a:rPr sz="1600" b="1" dirty="0">
                <a:solidFill>
                  <a:srgbClr val="C14668"/>
                </a:solidFill>
                <a:latin typeface="Poppins"/>
                <a:cs typeface="Poppins"/>
              </a:rPr>
              <a:t>	</a:t>
            </a:r>
            <a:r>
              <a:rPr lang="it-IT" sz="1600" b="1" dirty="0">
                <a:latin typeface="Poppins"/>
                <a:cs typeface="Poppins"/>
              </a:rPr>
              <a:t>Barre sul tetto</a:t>
            </a:r>
            <a:r>
              <a:rPr sz="1600" dirty="0">
                <a:latin typeface="Poppins"/>
                <a:cs typeface="Poppins"/>
              </a:rPr>
              <a:t>.</a:t>
            </a:r>
            <a:r>
              <a:rPr sz="1600" spc="-35" dirty="0">
                <a:latin typeface="Poppins"/>
                <a:cs typeface="Poppins"/>
              </a:rPr>
              <a:t> </a:t>
            </a:r>
            <a:r>
              <a:rPr lang="it-IT" sz="1600" dirty="0">
                <a:latin typeface="Poppins"/>
                <a:cs typeface="Poppins"/>
              </a:rPr>
              <a:t>Diamante in metallo argento, in </a:t>
            </a:r>
            <a:r>
              <a:rPr lang="it-IT" sz="1600" dirty="0" err="1">
                <a:latin typeface="Poppins"/>
                <a:cs typeface="Poppins"/>
              </a:rPr>
              <a:t>Verplast</a:t>
            </a:r>
            <a:r>
              <a:rPr lang="it-IT" sz="1600" dirty="0">
                <a:latin typeface="Poppins"/>
                <a:cs typeface="Poppins"/>
              </a:rPr>
              <a:t>. </a:t>
            </a:r>
            <a:br>
              <a:rPr lang="it-IT" sz="1600" dirty="0">
                <a:latin typeface="Poppins"/>
                <a:cs typeface="Poppins"/>
              </a:rPr>
            </a:br>
            <a:r>
              <a:rPr lang="it-IT" sz="1600" dirty="0">
                <a:latin typeface="Poppins"/>
                <a:cs typeface="Poppins"/>
              </a:rPr>
              <a:t>E indovina un po'? C'è un logo "Panda" nella sezione nera!</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12</a:t>
            </a:fld>
            <a:endParaRPr spc="-25" dirty="0"/>
          </a:p>
        </p:txBody>
      </p:sp>
      <p:sp>
        <p:nvSpPr>
          <p:cNvPr id="8" name="object 2">
            <a:extLst>
              <a:ext uri="{FF2B5EF4-FFF2-40B4-BE49-F238E27FC236}">
                <a16:creationId xmlns:a16="http://schemas.microsoft.com/office/drawing/2014/main" id="{D79D8FCC-C33A-2687-C4AD-03EB395B01EB}"/>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3500628" y="9921240"/>
            <a:ext cx="559295" cy="557783"/>
          </a:xfrm>
          <a:prstGeom prst="rect">
            <a:avLst/>
          </a:prstGeom>
        </p:spPr>
      </p:pic>
      <p:pic>
        <p:nvPicPr>
          <p:cNvPr id="5" name="object 5"/>
          <p:cNvPicPr/>
          <p:nvPr/>
        </p:nvPicPr>
        <p:blipFill>
          <a:blip r:embed="rId5" cstate="print"/>
          <a:stretch>
            <a:fillRect/>
          </a:stretch>
        </p:blipFill>
        <p:spPr>
          <a:xfrm>
            <a:off x="0" y="1636776"/>
            <a:ext cx="7559039" cy="3799331"/>
          </a:xfrm>
          <a:prstGeom prst="rect">
            <a:avLst/>
          </a:prstGeom>
        </p:spPr>
      </p:pic>
      <p:sp>
        <p:nvSpPr>
          <p:cNvPr id="6" name="object 6"/>
          <p:cNvSpPr txBox="1"/>
          <p:nvPr/>
        </p:nvSpPr>
        <p:spPr>
          <a:xfrm>
            <a:off x="369027" y="5918892"/>
            <a:ext cx="6445885" cy="2883535"/>
          </a:xfrm>
          <a:prstGeom prst="rect">
            <a:avLst/>
          </a:prstGeom>
        </p:spPr>
        <p:txBody>
          <a:bodyPr vert="horz" wrap="square" lIns="0" tIns="131445" rIns="0" bIns="0" rtlCol="0">
            <a:spAutoFit/>
          </a:bodyPr>
          <a:lstStyle/>
          <a:p>
            <a:pPr marL="354965" indent="-342265">
              <a:lnSpc>
                <a:spcPct val="100000"/>
              </a:lnSpc>
              <a:spcBef>
                <a:spcPts val="1035"/>
              </a:spcBef>
              <a:buClr>
                <a:srgbClr val="C14668"/>
              </a:buClr>
              <a:buAutoNum type="alphaUcPeriod"/>
              <a:tabLst>
                <a:tab pos="354965" algn="l"/>
              </a:tabLst>
            </a:pPr>
            <a:r>
              <a:rPr lang="it-IT" sz="1600" b="1" dirty="0">
                <a:latin typeface="Poppins"/>
                <a:cs typeface="Poppins"/>
              </a:rPr>
              <a:t>Lampada posteriore</a:t>
            </a:r>
            <a:r>
              <a:rPr sz="1600" dirty="0">
                <a:latin typeface="Poppins"/>
                <a:cs typeface="Poppins"/>
              </a:rPr>
              <a:t>.</a:t>
            </a:r>
            <a:r>
              <a:rPr sz="1600" spc="-20" dirty="0">
                <a:latin typeface="Poppins"/>
                <a:cs typeface="Poppins"/>
              </a:rPr>
              <a:t> </a:t>
            </a:r>
            <a:r>
              <a:rPr lang="it-IT" sz="1600" dirty="0">
                <a:latin typeface="Poppins"/>
                <a:cs typeface="Poppins"/>
              </a:rPr>
              <a:t>Con </a:t>
            </a:r>
            <a:r>
              <a:rPr lang="it-IT" sz="1600" dirty="0" err="1">
                <a:latin typeface="Poppins"/>
                <a:cs typeface="Poppins"/>
              </a:rPr>
              <a:t>Pix</a:t>
            </a:r>
            <a:r>
              <a:rPr lang="it-IT" sz="1600" dirty="0">
                <a:latin typeface="Poppins"/>
                <a:cs typeface="Poppins"/>
              </a:rPr>
              <a:t>(LED) per alta visibilità.</a:t>
            </a:r>
            <a:endParaRPr sz="1600" dirty="0">
              <a:latin typeface="Poppins"/>
              <a:cs typeface="Poppins"/>
            </a:endParaRPr>
          </a:p>
          <a:p>
            <a:pPr marL="354965" marR="5080" indent="-342900">
              <a:lnSpc>
                <a:spcPct val="107500"/>
              </a:lnSpc>
              <a:spcBef>
                <a:spcPts val="790"/>
              </a:spcBef>
              <a:buClr>
                <a:srgbClr val="C14668"/>
              </a:buClr>
              <a:buAutoNum type="alphaUcPeriod"/>
              <a:tabLst>
                <a:tab pos="354965" algn="l"/>
              </a:tabLst>
            </a:pPr>
            <a:r>
              <a:rPr lang="it-IT" sz="1600" b="1" dirty="0">
                <a:latin typeface="Poppins"/>
                <a:cs typeface="Poppins"/>
              </a:rPr>
              <a:t>Paraurti posteriore</a:t>
            </a:r>
            <a:r>
              <a:rPr sz="1600" dirty="0">
                <a:latin typeface="Poppins"/>
                <a:cs typeface="Poppins"/>
              </a:rPr>
              <a:t>.</a:t>
            </a:r>
            <a:r>
              <a:rPr sz="1600" spc="-35" dirty="0">
                <a:latin typeface="Poppins"/>
                <a:cs typeface="Poppins"/>
              </a:rPr>
              <a:t> </a:t>
            </a:r>
            <a:r>
              <a:rPr lang="it-IT" sz="1600" dirty="0">
                <a:latin typeface="Poppins"/>
                <a:cs typeface="Poppins"/>
              </a:rPr>
              <a:t>Con piastra di protezione in metallo argento a diamante e logo a quattro strisce.</a:t>
            </a:r>
            <a:endParaRPr sz="1600" dirty="0">
              <a:latin typeface="Poppins"/>
              <a:cs typeface="Poppins"/>
            </a:endParaRPr>
          </a:p>
          <a:p>
            <a:pPr marL="354965" indent="-342265">
              <a:lnSpc>
                <a:spcPct val="100000"/>
              </a:lnSpc>
              <a:spcBef>
                <a:spcPts val="925"/>
              </a:spcBef>
              <a:buClr>
                <a:srgbClr val="C14668"/>
              </a:buClr>
              <a:buAutoNum type="alphaUcPeriod"/>
              <a:tabLst>
                <a:tab pos="354965" algn="l"/>
              </a:tabLst>
            </a:pPr>
            <a:r>
              <a:rPr lang="it-IT" sz="1600" b="1" dirty="0">
                <a:latin typeface="Poppins"/>
                <a:cs typeface="Poppins"/>
              </a:rPr>
              <a:t>Vetri</a:t>
            </a:r>
            <a:r>
              <a:rPr sz="1600" dirty="0">
                <a:latin typeface="Poppins"/>
                <a:cs typeface="Poppins"/>
              </a:rPr>
              <a:t>.</a:t>
            </a:r>
            <a:r>
              <a:rPr sz="1600" spc="-45" dirty="0">
                <a:latin typeface="Poppins"/>
                <a:cs typeface="Poppins"/>
              </a:rPr>
              <a:t> </a:t>
            </a:r>
            <a:r>
              <a:rPr lang="it-IT" sz="1600" dirty="0">
                <a:latin typeface="Poppins"/>
                <a:cs typeface="Poppins"/>
              </a:rPr>
              <a:t>Vetro per la privacy.</a:t>
            </a:r>
            <a:endParaRPr sz="1600" dirty="0">
              <a:latin typeface="Poppins"/>
              <a:cs typeface="Poppins"/>
            </a:endParaRPr>
          </a:p>
          <a:p>
            <a:pPr marL="355600" marR="15240" indent="-343535">
              <a:lnSpc>
                <a:spcPct val="107200"/>
              </a:lnSpc>
              <a:spcBef>
                <a:spcPts val="800"/>
              </a:spcBef>
              <a:buClr>
                <a:srgbClr val="C14668"/>
              </a:buClr>
              <a:buAutoNum type="alphaUcPeriod"/>
              <a:tabLst>
                <a:tab pos="355600" algn="l"/>
              </a:tabLst>
            </a:pPr>
            <a:r>
              <a:rPr lang="it-IT" sz="1600" b="1" spc="-20" dirty="0">
                <a:latin typeface="Poppins"/>
                <a:cs typeface="Poppins"/>
              </a:rPr>
              <a:t>Logo del montante C</a:t>
            </a:r>
            <a:r>
              <a:rPr sz="1600" dirty="0">
                <a:latin typeface="Poppins"/>
                <a:cs typeface="Poppins"/>
              </a:rPr>
              <a:t>. </a:t>
            </a:r>
            <a:r>
              <a:rPr lang="it-IT" sz="1600" dirty="0">
                <a:latin typeface="Poppins"/>
                <a:cs typeface="Poppins"/>
              </a:rPr>
              <a:t>Un simpatico </a:t>
            </a:r>
            <a:r>
              <a:rPr lang="it-IT" sz="1600" dirty="0" err="1">
                <a:latin typeface="Poppins"/>
                <a:cs typeface="Poppins"/>
              </a:rPr>
              <a:t>easter-egg</a:t>
            </a:r>
            <a:r>
              <a:rPr lang="it-IT" sz="1600" dirty="0">
                <a:latin typeface="Poppins"/>
                <a:cs typeface="Poppins"/>
              </a:rPr>
              <a:t>, situato sul montante C, questo logo cambia tra la scritta Fiat e le vecchie 4 strisce, a seconda di dove lo guardi.</a:t>
            </a:r>
            <a:endParaRPr sz="1600" dirty="0">
              <a:latin typeface="Poppins"/>
              <a:cs typeface="Poppins"/>
            </a:endParaRPr>
          </a:p>
          <a:p>
            <a:pPr marL="354965" marR="27305" indent="-342900">
              <a:lnSpc>
                <a:spcPct val="106900"/>
              </a:lnSpc>
              <a:spcBef>
                <a:spcPts val="805"/>
              </a:spcBef>
              <a:buClr>
                <a:srgbClr val="C14668"/>
              </a:buClr>
              <a:buAutoNum type="alphaUcPeriod"/>
              <a:tabLst>
                <a:tab pos="354965" algn="l"/>
              </a:tabLst>
            </a:pPr>
            <a:r>
              <a:rPr lang="it-IT" sz="1600" b="1" dirty="0">
                <a:latin typeface="Poppins"/>
                <a:cs typeface="Poppins"/>
              </a:rPr>
              <a:t>Logo posteriore Fiat</a:t>
            </a:r>
            <a:r>
              <a:rPr sz="1600" dirty="0">
                <a:latin typeface="Poppins"/>
                <a:cs typeface="Poppins"/>
              </a:rPr>
              <a:t>.</a:t>
            </a:r>
            <a:r>
              <a:rPr sz="1600" spc="-15" dirty="0">
                <a:latin typeface="Poppins"/>
                <a:cs typeface="Poppins"/>
              </a:rPr>
              <a:t> </a:t>
            </a:r>
            <a:r>
              <a:rPr lang="it-IT" sz="1600" dirty="0">
                <a:latin typeface="Poppins"/>
                <a:cs typeface="Poppins"/>
              </a:rPr>
              <a:t>Anche sul posteriore torna il logo Fiat, impresso sul metallo.</a:t>
            </a:r>
            <a:endParaRPr sz="1600" dirty="0">
              <a:latin typeface="Poppins"/>
              <a:cs typeface="Poppins"/>
            </a:endParaRPr>
          </a:p>
        </p:txBody>
      </p:sp>
      <p:sp>
        <p:nvSpPr>
          <p:cNvPr id="7" name="object 7"/>
          <p:cNvSpPr txBox="1">
            <a:spLocks noGrp="1"/>
          </p:cNvSpPr>
          <p:nvPr>
            <p:ph type="title"/>
          </p:nvPr>
        </p:nvSpPr>
        <p:spPr>
          <a:xfrm>
            <a:off x="369026" y="1935525"/>
            <a:ext cx="1384935" cy="699770"/>
          </a:xfrm>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La</a:t>
            </a:r>
            <a:r>
              <a:rPr spc="-15" dirty="0">
                <a:solidFill>
                  <a:srgbClr val="ED466E"/>
                </a:solidFill>
              </a:rPr>
              <a:t> </a:t>
            </a:r>
            <a:r>
              <a:rPr spc="-10" dirty="0">
                <a:solidFill>
                  <a:srgbClr val="ED466E"/>
                </a:solidFill>
              </a:rPr>
              <a:t>Prima</a:t>
            </a:r>
          </a:p>
          <a:p>
            <a:pPr marL="12700">
              <a:lnSpc>
                <a:spcPct val="100000"/>
              </a:lnSpc>
              <a:spcBef>
                <a:spcPts val="25"/>
              </a:spcBef>
            </a:pPr>
            <a:r>
              <a:rPr lang="it-IT" sz="2000" spc="-20" dirty="0">
                <a:solidFill>
                  <a:srgbClr val="111111"/>
                </a:solidFill>
              </a:rPr>
              <a:t>Posteriore</a:t>
            </a:r>
            <a:endParaRPr sz="2000" dirty="0"/>
          </a:p>
        </p:txBody>
      </p:sp>
      <p:sp>
        <p:nvSpPr>
          <p:cNvPr id="8" name="object 8"/>
          <p:cNvSpPr/>
          <p:nvPr/>
        </p:nvSpPr>
        <p:spPr>
          <a:xfrm>
            <a:off x="4268723" y="299770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9" name="object 9"/>
          <p:cNvSpPr txBox="1"/>
          <p:nvPr/>
        </p:nvSpPr>
        <p:spPr>
          <a:xfrm>
            <a:off x="4337900" y="2996294"/>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A</a:t>
            </a:r>
            <a:endParaRPr sz="1800">
              <a:latin typeface="Poppins"/>
              <a:cs typeface="Poppins"/>
            </a:endParaRPr>
          </a:p>
        </p:txBody>
      </p:sp>
      <p:sp>
        <p:nvSpPr>
          <p:cNvPr id="10" name="object 10"/>
          <p:cNvSpPr/>
          <p:nvPr/>
        </p:nvSpPr>
        <p:spPr>
          <a:xfrm>
            <a:off x="4021835" y="254050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1" name="object 11"/>
          <p:cNvSpPr txBox="1"/>
          <p:nvPr/>
        </p:nvSpPr>
        <p:spPr>
          <a:xfrm>
            <a:off x="4092466" y="2539881"/>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D</a:t>
            </a:r>
            <a:endParaRPr sz="1800">
              <a:latin typeface="Poppins"/>
              <a:cs typeface="Poppins"/>
            </a:endParaRPr>
          </a:p>
        </p:txBody>
      </p:sp>
      <p:sp>
        <p:nvSpPr>
          <p:cNvPr id="12" name="object 12"/>
          <p:cNvSpPr/>
          <p:nvPr/>
        </p:nvSpPr>
        <p:spPr>
          <a:xfrm>
            <a:off x="5567171" y="3038855"/>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3" name="object 13"/>
          <p:cNvSpPr txBox="1"/>
          <p:nvPr/>
        </p:nvSpPr>
        <p:spPr>
          <a:xfrm>
            <a:off x="5658872" y="3037814"/>
            <a:ext cx="1492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E</a:t>
            </a:r>
            <a:endParaRPr sz="1800">
              <a:latin typeface="Poppins"/>
              <a:cs typeface="Poppins"/>
            </a:endParaRPr>
          </a:p>
        </p:txBody>
      </p:sp>
      <p:sp>
        <p:nvSpPr>
          <p:cNvPr id="14" name="object 14"/>
          <p:cNvSpPr/>
          <p:nvPr/>
        </p:nvSpPr>
        <p:spPr>
          <a:xfrm>
            <a:off x="3965447" y="32948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5" name="object 15"/>
          <p:cNvSpPr txBox="1"/>
          <p:nvPr/>
        </p:nvSpPr>
        <p:spPr>
          <a:xfrm>
            <a:off x="4033288" y="3292934"/>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G</a:t>
            </a:r>
            <a:endParaRPr sz="1800">
              <a:latin typeface="Poppins"/>
              <a:cs typeface="Poppins"/>
            </a:endParaRPr>
          </a:p>
        </p:txBody>
      </p:sp>
      <p:sp>
        <p:nvSpPr>
          <p:cNvPr id="16" name="object 16"/>
          <p:cNvSpPr/>
          <p:nvPr/>
        </p:nvSpPr>
        <p:spPr>
          <a:xfrm>
            <a:off x="3203448" y="2662427"/>
            <a:ext cx="3213100" cy="1285240"/>
          </a:xfrm>
          <a:custGeom>
            <a:avLst/>
            <a:gdLst/>
            <a:ahLst/>
            <a:cxnLst/>
            <a:rect l="l" t="t" r="r" b="b"/>
            <a:pathLst>
              <a:path w="3213100" h="1285239">
                <a:moveTo>
                  <a:pt x="333756" y="166878"/>
                </a:moveTo>
                <a:lnTo>
                  <a:pt x="327787" y="122516"/>
                </a:lnTo>
                <a:lnTo>
                  <a:pt x="310972" y="82651"/>
                </a:lnTo>
                <a:lnTo>
                  <a:pt x="284873" y="48882"/>
                </a:lnTo>
                <a:lnTo>
                  <a:pt x="251104" y="22783"/>
                </a:lnTo>
                <a:lnTo>
                  <a:pt x="211239" y="5969"/>
                </a:lnTo>
                <a:lnTo>
                  <a:pt x="166878" y="0"/>
                </a:lnTo>
                <a:lnTo>
                  <a:pt x="122504" y="5969"/>
                </a:lnTo>
                <a:lnTo>
                  <a:pt x="82651" y="22783"/>
                </a:lnTo>
                <a:lnTo>
                  <a:pt x="48869" y="48882"/>
                </a:lnTo>
                <a:lnTo>
                  <a:pt x="22783" y="82651"/>
                </a:lnTo>
                <a:lnTo>
                  <a:pt x="5956" y="122516"/>
                </a:lnTo>
                <a:lnTo>
                  <a:pt x="0" y="166878"/>
                </a:lnTo>
                <a:lnTo>
                  <a:pt x="5956" y="211251"/>
                </a:lnTo>
                <a:lnTo>
                  <a:pt x="22783" y="251104"/>
                </a:lnTo>
                <a:lnTo>
                  <a:pt x="48869" y="284886"/>
                </a:lnTo>
                <a:lnTo>
                  <a:pt x="82651" y="310972"/>
                </a:lnTo>
                <a:lnTo>
                  <a:pt x="122504" y="327799"/>
                </a:lnTo>
                <a:lnTo>
                  <a:pt x="166878" y="333756"/>
                </a:lnTo>
                <a:lnTo>
                  <a:pt x="211239" y="327799"/>
                </a:lnTo>
                <a:lnTo>
                  <a:pt x="251104" y="310972"/>
                </a:lnTo>
                <a:lnTo>
                  <a:pt x="284873" y="284886"/>
                </a:lnTo>
                <a:lnTo>
                  <a:pt x="310972" y="251104"/>
                </a:lnTo>
                <a:lnTo>
                  <a:pt x="327787" y="211251"/>
                </a:lnTo>
                <a:lnTo>
                  <a:pt x="333756" y="166878"/>
                </a:lnTo>
                <a:close/>
              </a:path>
              <a:path w="3213100" h="1285239">
                <a:moveTo>
                  <a:pt x="3212592" y="1117854"/>
                </a:moveTo>
                <a:lnTo>
                  <a:pt x="3206623" y="1073492"/>
                </a:lnTo>
                <a:lnTo>
                  <a:pt x="3189808" y="1033627"/>
                </a:lnTo>
                <a:lnTo>
                  <a:pt x="3163709" y="999858"/>
                </a:lnTo>
                <a:lnTo>
                  <a:pt x="3129940" y="973759"/>
                </a:lnTo>
                <a:lnTo>
                  <a:pt x="3090075" y="956945"/>
                </a:lnTo>
                <a:lnTo>
                  <a:pt x="3045714" y="950976"/>
                </a:lnTo>
                <a:lnTo>
                  <a:pt x="3001340" y="956945"/>
                </a:lnTo>
                <a:lnTo>
                  <a:pt x="2961487" y="973759"/>
                </a:lnTo>
                <a:lnTo>
                  <a:pt x="2927705" y="999858"/>
                </a:lnTo>
                <a:lnTo>
                  <a:pt x="2901619" y="1033627"/>
                </a:lnTo>
                <a:lnTo>
                  <a:pt x="2884792" y="1073492"/>
                </a:lnTo>
                <a:lnTo>
                  <a:pt x="2878836" y="1117854"/>
                </a:lnTo>
                <a:lnTo>
                  <a:pt x="2884792" y="1162227"/>
                </a:lnTo>
                <a:lnTo>
                  <a:pt x="2901619" y="1202080"/>
                </a:lnTo>
                <a:lnTo>
                  <a:pt x="2927705" y="1235862"/>
                </a:lnTo>
                <a:lnTo>
                  <a:pt x="2961487" y="1261948"/>
                </a:lnTo>
                <a:lnTo>
                  <a:pt x="3001340" y="1278775"/>
                </a:lnTo>
                <a:lnTo>
                  <a:pt x="3045714" y="1284732"/>
                </a:lnTo>
                <a:lnTo>
                  <a:pt x="3090075" y="1278775"/>
                </a:lnTo>
                <a:lnTo>
                  <a:pt x="3129940" y="1261948"/>
                </a:lnTo>
                <a:lnTo>
                  <a:pt x="3163709" y="1235862"/>
                </a:lnTo>
                <a:lnTo>
                  <a:pt x="3189808" y="1202080"/>
                </a:lnTo>
                <a:lnTo>
                  <a:pt x="3206623" y="1162227"/>
                </a:lnTo>
                <a:lnTo>
                  <a:pt x="3212592" y="1117854"/>
                </a:lnTo>
                <a:close/>
              </a:path>
            </a:pathLst>
          </a:custGeom>
          <a:solidFill>
            <a:srgbClr val="ED466E"/>
          </a:solidFill>
        </p:spPr>
        <p:txBody>
          <a:bodyPr wrap="square" lIns="0" tIns="0" rIns="0" bIns="0" rtlCol="0"/>
          <a:lstStyle/>
          <a:p>
            <a:endParaRPr/>
          </a:p>
        </p:txBody>
      </p:sp>
      <p:sp>
        <p:nvSpPr>
          <p:cNvPr id="17" name="object 17"/>
          <p:cNvSpPr txBox="1"/>
          <p:nvPr/>
        </p:nvSpPr>
        <p:spPr>
          <a:xfrm>
            <a:off x="3270896" y="2661072"/>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Poppins"/>
                <a:cs typeface="Poppins"/>
              </a:rPr>
              <a:t>C</a:t>
            </a:r>
            <a:endParaRPr sz="1800">
              <a:latin typeface="Poppins"/>
              <a:cs typeface="Poppins"/>
            </a:endParaRPr>
          </a:p>
        </p:txBody>
      </p:sp>
      <p:sp>
        <p:nvSpPr>
          <p:cNvPr id="18" name="object 18"/>
          <p:cNvSpPr/>
          <p:nvPr/>
        </p:nvSpPr>
        <p:spPr>
          <a:xfrm>
            <a:off x="5422391" y="448513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ED466E"/>
          </a:solidFill>
        </p:spPr>
        <p:txBody>
          <a:bodyPr wrap="square" lIns="0" tIns="0" rIns="0" bIns="0" rtlCol="0"/>
          <a:lstStyle/>
          <a:p>
            <a:endParaRPr/>
          </a:p>
        </p:txBody>
      </p:sp>
      <p:sp>
        <p:nvSpPr>
          <p:cNvPr id="19" name="object 19"/>
          <p:cNvSpPr txBox="1"/>
          <p:nvPr/>
        </p:nvSpPr>
        <p:spPr>
          <a:xfrm>
            <a:off x="5500396" y="3612195"/>
            <a:ext cx="824865" cy="1171575"/>
          </a:xfrm>
          <a:prstGeom prst="rect">
            <a:avLst/>
          </a:prstGeom>
        </p:spPr>
        <p:txBody>
          <a:bodyPr vert="horz" wrap="square" lIns="0" tIns="12700" rIns="0" bIns="0" rtlCol="0">
            <a:spAutoFit/>
          </a:bodyPr>
          <a:lstStyle/>
          <a:p>
            <a:pPr marR="5080" algn="r">
              <a:lnSpc>
                <a:spcPct val="100000"/>
              </a:lnSpc>
              <a:spcBef>
                <a:spcPts val="100"/>
              </a:spcBef>
            </a:pPr>
            <a:r>
              <a:rPr sz="1800" b="1" spc="-50" dirty="0">
                <a:solidFill>
                  <a:srgbClr val="FFFFFF"/>
                </a:solidFill>
                <a:latin typeface="Poppins"/>
                <a:cs typeface="Poppins"/>
              </a:rPr>
              <a:t>F</a:t>
            </a:r>
            <a:endParaRPr sz="1800">
              <a:latin typeface="Poppins"/>
              <a:cs typeface="Poppins"/>
            </a:endParaRPr>
          </a:p>
          <a:p>
            <a:pPr>
              <a:lnSpc>
                <a:spcPct val="100000"/>
              </a:lnSpc>
              <a:spcBef>
                <a:spcPts val="1530"/>
              </a:spcBef>
            </a:pPr>
            <a:endParaRPr sz="1800">
              <a:latin typeface="Poppins"/>
              <a:cs typeface="Poppins"/>
            </a:endParaRPr>
          </a:p>
          <a:p>
            <a:pPr marL="12700">
              <a:lnSpc>
                <a:spcPct val="100000"/>
              </a:lnSpc>
            </a:pPr>
            <a:r>
              <a:rPr sz="1800" b="1" spc="-50" dirty="0">
                <a:solidFill>
                  <a:srgbClr val="FFFFFF"/>
                </a:solidFill>
                <a:latin typeface="Poppins"/>
                <a:cs typeface="Poppins"/>
              </a:rPr>
              <a:t>B</a:t>
            </a:r>
            <a:endParaRPr sz="1800">
              <a:latin typeface="Poppins"/>
              <a:cs typeface="Poppins"/>
            </a:endParaRPr>
          </a:p>
        </p:txBody>
      </p:sp>
      <p:sp>
        <p:nvSpPr>
          <p:cNvPr id="20" name="object 2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13</a:t>
            </a:fld>
            <a:endParaRPr spc="-25" dirty="0"/>
          </a:p>
        </p:txBody>
      </p:sp>
      <p:sp>
        <p:nvSpPr>
          <p:cNvPr id="21" name="object 2">
            <a:extLst>
              <a:ext uri="{FF2B5EF4-FFF2-40B4-BE49-F238E27FC236}">
                <a16:creationId xmlns:a16="http://schemas.microsoft.com/office/drawing/2014/main" id="{E2F2F9A6-C075-C577-EF3F-C441BC461FF6}"/>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876512"/>
            <a:ext cx="6822440" cy="2832763"/>
          </a:xfrm>
          <a:prstGeom prst="rect">
            <a:avLst/>
          </a:prstGeom>
        </p:spPr>
        <p:txBody>
          <a:bodyPr vert="horz" wrap="square" lIns="0" tIns="12700" rIns="0" bIns="0" rtlCol="0">
            <a:spAutoFit/>
          </a:bodyPr>
          <a:lstStyle/>
          <a:p>
            <a:pPr marL="354965" marR="5080" indent="-342900">
              <a:lnSpc>
                <a:spcPct val="107500"/>
              </a:lnSpc>
              <a:spcBef>
                <a:spcPts val="100"/>
              </a:spcBef>
              <a:tabLst>
                <a:tab pos="354965" algn="l"/>
              </a:tabLst>
            </a:pPr>
            <a:r>
              <a:rPr sz="1600" b="1" spc="-25" dirty="0">
                <a:solidFill>
                  <a:srgbClr val="C14668"/>
                </a:solidFill>
                <a:latin typeface="Poppins"/>
                <a:cs typeface="Poppins"/>
              </a:rPr>
              <a:t>F.</a:t>
            </a:r>
            <a:r>
              <a:rPr sz="1600" b="1" dirty="0">
                <a:solidFill>
                  <a:srgbClr val="C14668"/>
                </a:solidFill>
                <a:latin typeface="Poppins"/>
                <a:cs typeface="Poppins"/>
              </a:rPr>
              <a:t>	</a:t>
            </a:r>
            <a:r>
              <a:rPr lang="it-IT" sz="1600" b="1" dirty="0">
                <a:latin typeface="Poppins"/>
                <a:cs typeface="Poppins"/>
              </a:rPr>
              <a:t>Scritta Panda posteriore</a:t>
            </a:r>
            <a:r>
              <a:rPr sz="1600" dirty="0">
                <a:latin typeface="Poppins"/>
                <a:cs typeface="Poppins"/>
              </a:rPr>
              <a:t>.</a:t>
            </a:r>
            <a:r>
              <a:rPr sz="1600" spc="-30" dirty="0">
                <a:latin typeface="Poppins"/>
                <a:cs typeface="Poppins"/>
              </a:rPr>
              <a:t> </a:t>
            </a:r>
            <a:r>
              <a:rPr lang="it-IT" sz="1600" dirty="0">
                <a:latin typeface="Poppins"/>
                <a:cs typeface="Poppins"/>
              </a:rPr>
              <a:t>Una scritta Panda più piccola, modellata a pressione in nero opaco per adattarsi perfettamente alla chiusura del bagagliaio.</a:t>
            </a:r>
            <a:endParaRPr sz="1600" dirty="0">
              <a:latin typeface="Poppins"/>
              <a:cs typeface="Poppins"/>
            </a:endParaRPr>
          </a:p>
          <a:p>
            <a:pPr marL="355600" marR="309245" indent="-343535">
              <a:lnSpc>
                <a:spcPct val="106900"/>
              </a:lnSpc>
              <a:spcBef>
                <a:spcPts val="805"/>
              </a:spcBef>
              <a:tabLst>
                <a:tab pos="354965" algn="l"/>
              </a:tabLst>
            </a:pPr>
            <a:r>
              <a:rPr sz="1600" b="1" spc="-25" dirty="0">
                <a:solidFill>
                  <a:srgbClr val="C14668"/>
                </a:solidFill>
                <a:latin typeface="Poppins"/>
                <a:cs typeface="Poppins"/>
              </a:rPr>
              <a:t>G.</a:t>
            </a:r>
            <a:r>
              <a:rPr sz="1600" b="1" dirty="0">
                <a:solidFill>
                  <a:srgbClr val="C14668"/>
                </a:solidFill>
                <a:latin typeface="Poppins"/>
                <a:cs typeface="Poppins"/>
              </a:rPr>
              <a:t>	</a:t>
            </a:r>
            <a:r>
              <a:rPr lang="it-IT" sz="1600" b="1" dirty="0">
                <a:latin typeface="Poppins"/>
                <a:cs typeface="Poppins"/>
              </a:rPr>
              <a:t>Porta di ricarica posteriore</a:t>
            </a:r>
            <a:r>
              <a:rPr sz="1600" dirty="0">
                <a:latin typeface="Poppins"/>
                <a:cs typeface="Poppins"/>
              </a:rPr>
              <a:t>.</a:t>
            </a:r>
            <a:r>
              <a:rPr sz="1600" spc="-30" dirty="0">
                <a:latin typeface="Poppins"/>
                <a:cs typeface="Poppins"/>
              </a:rPr>
              <a:t> </a:t>
            </a:r>
            <a:r>
              <a:rPr lang="it-IT" sz="1600" dirty="0">
                <a:latin typeface="Poppins"/>
                <a:cs typeface="Poppins"/>
              </a:rPr>
              <a:t>La porta di ricarica posteriore è sempre presente per la ricarica AC e DC (veloce).</a:t>
            </a:r>
            <a:endParaRPr sz="1600" dirty="0">
              <a:latin typeface="Poppins"/>
              <a:cs typeface="Poppins"/>
            </a:endParaRPr>
          </a:p>
          <a:p>
            <a:pPr marL="12700">
              <a:lnSpc>
                <a:spcPct val="100000"/>
              </a:lnSpc>
              <a:spcBef>
                <a:spcPts val="4200"/>
              </a:spcBef>
            </a:pPr>
            <a:r>
              <a:rPr lang="it-IT" sz="1600" b="1" spc="-10" dirty="0">
                <a:solidFill>
                  <a:srgbClr val="C14668"/>
                </a:solidFill>
                <a:latin typeface="Poppins"/>
                <a:cs typeface="Poppins"/>
              </a:rPr>
              <a:t>Gamma di colori</a:t>
            </a:r>
            <a:endParaRPr sz="1600" dirty="0">
              <a:latin typeface="Poppins"/>
              <a:cs typeface="Poppins"/>
            </a:endParaRPr>
          </a:p>
          <a:p>
            <a:pPr marL="12700">
              <a:lnSpc>
                <a:spcPct val="100000"/>
              </a:lnSpc>
              <a:spcBef>
                <a:spcPts val="935"/>
              </a:spcBef>
            </a:pPr>
            <a:r>
              <a:rPr lang="it-IT" sz="1600" dirty="0">
                <a:latin typeface="Poppins"/>
                <a:cs typeface="Poppins"/>
              </a:rPr>
              <a:t>La Prima è disponibile in </a:t>
            </a:r>
            <a:r>
              <a:rPr lang="it-IT" sz="1600" b="1" dirty="0">
                <a:latin typeface="Poppins"/>
                <a:cs typeface="Poppins"/>
              </a:rPr>
              <a:t>7</a:t>
            </a:r>
            <a:r>
              <a:rPr lang="it-IT" sz="1600" b="1" spc="-45" dirty="0">
                <a:latin typeface="Poppins"/>
                <a:cs typeface="Poppins"/>
              </a:rPr>
              <a:t> </a:t>
            </a:r>
            <a:r>
              <a:rPr lang="it-IT" sz="1600" b="1" dirty="0">
                <a:latin typeface="Poppins"/>
                <a:cs typeface="Poppins"/>
              </a:rPr>
              <a:t>diversi</a:t>
            </a:r>
            <a:r>
              <a:rPr lang="it-IT" sz="1600" b="1" spc="-20" dirty="0">
                <a:latin typeface="Poppins"/>
                <a:cs typeface="Poppins"/>
              </a:rPr>
              <a:t> </a:t>
            </a:r>
            <a:r>
              <a:rPr lang="it-IT" sz="1600" b="1" dirty="0">
                <a:latin typeface="Poppins"/>
                <a:cs typeface="Poppins"/>
              </a:rPr>
              <a:t>colori</a:t>
            </a:r>
            <a:r>
              <a:rPr lang="it-IT" sz="1600" dirty="0">
                <a:latin typeface="Poppins"/>
                <a:cs typeface="Poppins"/>
              </a:rPr>
              <a:t>,</a:t>
            </a:r>
            <a:r>
              <a:rPr lang="it-IT" sz="1600" spc="-40" dirty="0">
                <a:latin typeface="Poppins"/>
                <a:cs typeface="Poppins"/>
              </a:rPr>
              <a:t> </a:t>
            </a:r>
            <a:r>
              <a:rPr lang="it-IT" sz="1600" spc="-10" dirty="0">
                <a:latin typeface="Poppins"/>
                <a:cs typeface="Poppins"/>
              </a:rPr>
              <a:t>seguendo la filosofia </a:t>
            </a:r>
            <a:br>
              <a:rPr lang="it-IT" sz="1600" spc="-10" dirty="0">
                <a:latin typeface="Poppins"/>
                <a:cs typeface="Poppins"/>
              </a:rPr>
            </a:br>
            <a:r>
              <a:rPr lang="it-IT" sz="1600" b="1" dirty="0">
                <a:latin typeface="Poppins"/>
                <a:cs typeface="Poppins"/>
              </a:rPr>
              <a:t>“No</a:t>
            </a:r>
            <a:r>
              <a:rPr lang="it-IT" sz="1600" b="1" spc="-30" dirty="0">
                <a:latin typeface="Poppins"/>
                <a:cs typeface="Poppins"/>
              </a:rPr>
              <a:t> </a:t>
            </a:r>
            <a:r>
              <a:rPr lang="it-IT" sz="1600" b="1" dirty="0">
                <a:latin typeface="Poppins"/>
                <a:cs typeface="Poppins"/>
              </a:rPr>
              <a:t>Grey”</a:t>
            </a:r>
            <a:r>
              <a:rPr lang="it-IT" sz="1600" spc="-10" dirty="0">
                <a:latin typeface="Poppins"/>
                <a:cs typeface="Poppins"/>
              </a:rPr>
              <a:t>.</a:t>
            </a:r>
            <a:endParaRPr lang="it-IT" sz="1600" dirty="0">
              <a:latin typeface="Poppins"/>
              <a:cs typeface="Poppins"/>
            </a:endParaRPr>
          </a:p>
        </p:txBody>
      </p:sp>
      <p:pic>
        <p:nvPicPr>
          <p:cNvPr id="7" name="object 7"/>
          <p:cNvPicPr/>
          <p:nvPr/>
        </p:nvPicPr>
        <p:blipFill>
          <a:blip r:embed="rId6" cstate="print"/>
          <a:stretch>
            <a:fillRect/>
          </a:stretch>
        </p:blipFill>
        <p:spPr>
          <a:xfrm>
            <a:off x="1402080" y="5179060"/>
            <a:ext cx="1118615" cy="1107948"/>
          </a:xfrm>
          <a:prstGeom prst="rect">
            <a:avLst/>
          </a:prstGeom>
        </p:spPr>
      </p:pic>
      <p:sp>
        <p:nvSpPr>
          <p:cNvPr id="8" name="object 8"/>
          <p:cNvSpPr txBox="1"/>
          <p:nvPr/>
        </p:nvSpPr>
        <p:spPr>
          <a:xfrm>
            <a:off x="1339146" y="6571561"/>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pic>
        <p:nvPicPr>
          <p:cNvPr id="9" name="object 9"/>
          <p:cNvPicPr/>
          <p:nvPr/>
        </p:nvPicPr>
        <p:blipFill>
          <a:blip r:embed="rId7" cstate="print"/>
          <a:stretch>
            <a:fillRect/>
          </a:stretch>
        </p:blipFill>
        <p:spPr>
          <a:xfrm>
            <a:off x="3169920" y="5179060"/>
            <a:ext cx="1147571" cy="1107948"/>
          </a:xfrm>
          <a:prstGeom prst="rect">
            <a:avLst/>
          </a:prstGeom>
        </p:spPr>
      </p:pic>
      <p:sp>
        <p:nvSpPr>
          <p:cNvPr id="10" name="object 10"/>
          <p:cNvSpPr txBox="1"/>
          <p:nvPr/>
        </p:nvSpPr>
        <p:spPr>
          <a:xfrm>
            <a:off x="3121485" y="6571561"/>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pic>
        <p:nvPicPr>
          <p:cNvPr id="11" name="object 11"/>
          <p:cNvPicPr/>
          <p:nvPr/>
        </p:nvPicPr>
        <p:blipFill>
          <a:blip r:embed="rId8" cstate="print"/>
          <a:stretch>
            <a:fillRect/>
          </a:stretch>
        </p:blipFill>
        <p:spPr>
          <a:xfrm>
            <a:off x="5024628" y="5165344"/>
            <a:ext cx="1147572" cy="1107947"/>
          </a:xfrm>
          <a:prstGeom prst="rect">
            <a:avLst/>
          </a:prstGeom>
        </p:spPr>
      </p:pic>
      <p:sp>
        <p:nvSpPr>
          <p:cNvPr id="12" name="object 12"/>
          <p:cNvSpPr txBox="1"/>
          <p:nvPr/>
        </p:nvSpPr>
        <p:spPr>
          <a:xfrm>
            <a:off x="4976051" y="6558314"/>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pic>
        <p:nvPicPr>
          <p:cNvPr id="13" name="object 13"/>
          <p:cNvPicPr/>
          <p:nvPr/>
        </p:nvPicPr>
        <p:blipFill>
          <a:blip r:embed="rId9" cstate="print"/>
          <a:stretch>
            <a:fillRect/>
          </a:stretch>
        </p:blipFill>
        <p:spPr>
          <a:xfrm>
            <a:off x="1402080" y="7404100"/>
            <a:ext cx="1118615" cy="1107947"/>
          </a:xfrm>
          <a:prstGeom prst="rect">
            <a:avLst/>
          </a:prstGeom>
        </p:spPr>
      </p:pic>
      <p:sp>
        <p:nvSpPr>
          <p:cNvPr id="14" name="object 14"/>
          <p:cNvSpPr txBox="1"/>
          <p:nvPr/>
        </p:nvSpPr>
        <p:spPr>
          <a:xfrm>
            <a:off x="1339146" y="8796592"/>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pic>
        <p:nvPicPr>
          <p:cNvPr id="15" name="object 15"/>
          <p:cNvPicPr/>
          <p:nvPr/>
        </p:nvPicPr>
        <p:blipFill>
          <a:blip r:embed="rId10" cstate="print"/>
          <a:stretch>
            <a:fillRect/>
          </a:stretch>
        </p:blipFill>
        <p:spPr>
          <a:xfrm>
            <a:off x="3169920" y="7404100"/>
            <a:ext cx="1147571" cy="1107947"/>
          </a:xfrm>
          <a:prstGeom prst="rect">
            <a:avLst/>
          </a:prstGeom>
        </p:spPr>
      </p:pic>
      <p:sp>
        <p:nvSpPr>
          <p:cNvPr id="16" name="object 16"/>
          <p:cNvSpPr txBox="1"/>
          <p:nvPr/>
        </p:nvSpPr>
        <p:spPr>
          <a:xfrm>
            <a:off x="3121485" y="8796592"/>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pic>
        <p:nvPicPr>
          <p:cNvPr id="17" name="object 17"/>
          <p:cNvPicPr/>
          <p:nvPr/>
        </p:nvPicPr>
        <p:blipFill>
          <a:blip r:embed="rId11" cstate="print"/>
          <a:stretch>
            <a:fillRect/>
          </a:stretch>
        </p:blipFill>
        <p:spPr>
          <a:xfrm>
            <a:off x="5024628" y="7390385"/>
            <a:ext cx="1147571" cy="1107948"/>
          </a:xfrm>
          <a:prstGeom prst="rect">
            <a:avLst/>
          </a:prstGeom>
        </p:spPr>
      </p:pic>
      <p:sp>
        <p:nvSpPr>
          <p:cNvPr id="18" name="object 18"/>
          <p:cNvSpPr txBox="1"/>
          <p:nvPr/>
        </p:nvSpPr>
        <p:spPr>
          <a:xfrm>
            <a:off x="4976051" y="8783344"/>
            <a:ext cx="1224000" cy="252000"/>
          </a:xfrm>
          <a:prstGeom prst="rect">
            <a:avLst/>
          </a:prstGeom>
        </p:spPr>
        <p:txBody>
          <a:bodyPr vert="horz" wrap="square" lIns="0" tIns="12065" rIns="0" bIns="0" rtlCol="0">
            <a:spAutoFit/>
          </a:bodyPr>
          <a:lstStyle/>
          <a:p>
            <a:pPr marL="12700">
              <a:lnSpc>
                <a:spcPct val="100000"/>
              </a:lnSpc>
              <a:spcBef>
                <a:spcPts val="95"/>
              </a:spcBef>
            </a:pPr>
            <a:r>
              <a:rPr lang="it-IT" sz="1600" spc="-10" dirty="0">
                <a:latin typeface="Poppins"/>
                <a:cs typeface="Poppins"/>
              </a:rPr>
              <a:t>Metallizzato</a:t>
            </a:r>
            <a:endParaRPr lang="it-IT" sz="1600" dirty="0">
              <a:latin typeface="Poppins"/>
              <a:cs typeface="Poppins"/>
            </a:endParaRPr>
          </a:p>
        </p:txBody>
      </p:sp>
      <p:sp>
        <p:nvSpPr>
          <p:cNvPr id="19" name="object 19"/>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14</a:t>
            </a:fld>
            <a:endParaRPr spc="-25" dirty="0"/>
          </a:p>
        </p:txBody>
      </p:sp>
      <p:sp>
        <p:nvSpPr>
          <p:cNvPr id="20" name="object 2">
            <a:extLst>
              <a:ext uri="{FF2B5EF4-FFF2-40B4-BE49-F238E27FC236}">
                <a16:creationId xmlns:a16="http://schemas.microsoft.com/office/drawing/2014/main" id="{DDD3053B-126C-4AC7-02C3-97292246BACA}"/>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p:nvPr/>
        </p:nvSpPr>
        <p:spPr>
          <a:xfrm>
            <a:off x="0" y="1864009"/>
            <a:ext cx="2199640" cy="700405"/>
          </a:xfrm>
          <a:custGeom>
            <a:avLst/>
            <a:gdLst/>
            <a:ahLst/>
            <a:cxnLst/>
            <a:rect l="l" t="t" r="r" b="b"/>
            <a:pathLst>
              <a:path w="2199640" h="700405">
                <a:moveTo>
                  <a:pt x="2187841" y="0"/>
                </a:moveTo>
                <a:lnTo>
                  <a:pt x="0" y="38188"/>
                </a:lnTo>
                <a:lnTo>
                  <a:pt x="0" y="700379"/>
                </a:lnTo>
                <a:lnTo>
                  <a:pt x="2199398" y="661987"/>
                </a:lnTo>
                <a:lnTo>
                  <a:pt x="2187841" y="0"/>
                </a:lnTo>
                <a:close/>
              </a:path>
            </a:pathLst>
          </a:custGeom>
          <a:solidFill>
            <a:srgbClr val="C14668"/>
          </a:solidFill>
        </p:spPr>
        <p:txBody>
          <a:bodyPr wrap="square" lIns="0" tIns="0" rIns="0" bIns="0" rtlCol="0"/>
          <a:lstStyle/>
          <a:p>
            <a:endParaRPr/>
          </a:p>
        </p:txBody>
      </p:sp>
      <p:sp>
        <p:nvSpPr>
          <p:cNvPr id="7" name="object 7"/>
          <p:cNvSpPr txBox="1"/>
          <p:nvPr/>
        </p:nvSpPr>
        <p:spPr>
          <a:xfrm>
            <a:off x="369023" y="2041056"/>
            <a:ext cx="1368425" cy="299720"/>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Gli interni</a:t>
            </a:r>
            <a:endParaRPr sz="1800" dirty="0">
              <a:latin typeface="Poppins"/>
              <a:cs typeface="Poppins"/>
            </a:endParaRPr>
          </a:p>
        </p:txBody>
      </p:sp>
      <p:grpSp>
        <p:nvGrpSpPr>
          <p:cNvPr id="8" name="object 8"/>
          <p:cNvGrpSpPr/>
          <p:nvPr/>
        </p:nvGrpSpPr>
        <p:grpSpPr>
          <a:xfrm>
            <a:off x="0" y="4750307"/>
            <a:ext cx="7559040" cy="4251960"/>
            <a:chOff x="0" y="4750307"/>
            <a:chExt cx="7559040" cy="4251960"/>
          </a:xfrm>
        </p:grpSpPr>
        <p:pic>
          <p:nvPicPr>
            <p:cNvPr id="9" name="object 9"/>
            <p:cNvPicPr/>
            <p:nvPr/>
          </p:nvPicPr>
          <p:blipFill>
            <a:blip r:embed="rId6" cstate="print"/>
            <a:stretch>
              <a:fillRect/>
            </a:stretch>
          </p:blipFill>
          <p:spPr>
            <a:xfrm>
              <a:off x="0" y="4750307"/>
              <a:ext cx="7559039" cy="4251959"/>
            </a:xfrm>
            <a:prstGeom prst="rect">
              <a:avLst/>
            </a:prstGeom>
          </p:spPr>
        </p:pic>
        <p:sp>
          <p:nvSpPr>
            <p:cNvPr id="10" name="object 10"/>
            <p:cNvSpPr/>
            <p:nvPr/>
          </p:nvSpPr>
          <p:spPr>
            <a:xfrm>
              <a:off x="4959096" y="577291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grpSp>
      <p:sp>
        <p:nvSpPr>
          <p:cNvPr id="11" name="object 11"/>
          <p:cNvSpPr txBox="1"/>
          <p:nvPr/>
        </p:nvSpPr>
        <p:spPr>
          <a:xfrm>
            <a:off x="369026" y="2770832"/>
            <a:ext cx="6589395" cy="1806905"/>
          </a:xfrm>
          <a:prstGeom prst="rect">
            <a:avLst/>
          </a:prstGeom>
        </p:spPr>
        <p:txBody>
          <a:bodyPr vert="horz" wrap="square" lIns="0" tIns="39370" rIns="0" bIns="0" rtlCol="0">
            <a:spAutoFit/>
          </a:bodyPr>
          <a:lstStyle/>
          <a:p>
            <a:pPr marL="24130" marR="5080">
              <a:lnSpc>
                <a:spcPts val="1730"/>
              </a:lnSpc>
              <a:spcBef>
                <a:spcPts val="310"/>
              </a:spcBef>
            </a:pPr>
            <a:r>
              <a:rPr lang="it-IT" sz="1600" dirty="0">
                <a:latin typeface="Poppins"/>
                <a:cs typeface="Poppins"/>
              </a:rPr>
              <a:t>Grande Panda ospita comodamente fino a </a:t>
            </a:r>
            <a:r>
              <a:rPr sz="1600" b="1" dirty="0">
                <a:latin typeface="Poppins"/>
                <a:cs typeface="Poppins"/>
              </a:rPr>
              <a:t>5</a:t>
            </a:r>
            <a:r>
              <a:rPr sz="1600" b="1" spc="-55" dirty="0">
                <a:latin typeface="Poppins"/>
                <a:cs typeface="Poppins"/>
              </a:rPr>
              <a:t> </a:t>
            </a:r>
            <a:r>
              <a:rPr lang="it-IT" sz="1600" b="1" dirty="0">
                <a:latin typeface="Poppins"/>
                <a:cs typeface="Poppins"/>
              </a:rPr>
              <a:t>passeggeri</a:t>
            </a:r>
            <a:r>
              <a:rPr sz="1600" dirty="0">
                <a:latin typeface="Poppins"/>
                <a:cs typeface="Poppins"/>
              </a:rPr>
              <a:t>,</a:t>
            </a:r>
            <a:r>
              <a:rPr sz="1600" spc="-40" dirty="0">
                <a:latin typeface="Poppins"/>
                <a:cs typeface="Poppins"/>
              </a:rPr>
              <a:t> </a:t>
            </a:r>
            <a:r>
              <a:rPr lang="it-IT" sz="1600" dirty="0">
                <a:latin typeface="Poppins"/>
                <a:cs typeface="Poppins"/>
              </a:rPr>
              <a:t>vanta un bagagliaio che è </a:t>
            </a:r>
            <a:r>
              <a:rPr lang="it-IT" sz="1600" b="1" dirty="0">
                <a:latin typeface="Poppins"/>
                <a:cs typeface="Poppins"/>
              </a:rPr>
              <a:t>più grande della media</a:t>
            </a:r>
            <a:r>
              <a:rPr sz="1600" dirty="0">
                <a:latin typeface="Poppins"/>
                <a:cs typeface="Poppins"/>
              </a:rPr>
              <a:t>,</a:t>
            </a:r>
            <a:r>
              <a:rPr sz="1600" spc="-35" dirty="0">
                <a:latin typeface="Poppins"/>
                <a:cs typeface="Poppins"/>
              </a:rPr>
              <a:t> </a:t>
            </a:r>
            <a:r>
              <a:rPr lang="it-IT" sz="1600" dirty="0">
                <a:latin typeface="Poppins"/>
                <a:cs typeface="Poppins"/>
              </a:rPr>
              <a:t>e offre ben</a:t>
            </a:r>
            <a:r>
              <a:rPr sz="1600" spc="-30" dirty="0">
                <a:latin typeface="Poppins"/>
                <a:cs typeface="Poppins"/>
              </a:rPr>
              <a:t> </a:t>
            </a:r>
            <a:r>
              <a:rPr sz="1600" b="1" dirty="0">
                <a:latin typeface="Poppins"/>
                <a:cs typeface="Poppins"/>
              </a:rPr>
              <a:t>13</a:t>
            </a:r>
            <a:r>
              <a:rPr sz="1600" b="1" spc="-50" dirty="0">
                <a:latin typeface="Poppins"/>
                <a:cs typeface="Poppins"/>
              </a:rPr>
              <a:t> </a:t>
            </a:r>
            <a:r>
              <a:rPr sz="1600" b="1" spc="-10" dirty="0" err="1">
                <a:latin typeface="Poppins"/>
                <a:cs typeface="Poppins"/>
              </a:rPr>
              <a:t>litr</a:t>
            </a:r>
            <a:r>
              <a:rPr lang="it-IT" sz="1600" b="1" spc="-10" dirty="0">
                <a:latin typeface="Poppins"/>
                <a:cs typeface="Poppins"/>
              </a:rPr>
              <a:t>i</a:t>
            </a:r>
            <a:r>
              <a:rPr sz="1600" b="1" spc="-10" dirty="0">
                <a:latin typeface="Poppins"/>
                <a:cs typeface="Poppins"/>
              </a:rPr>
              <a:t> </a:t>
            </a:r>
            <a:r>
              <a:rPr lang="it-IT" sz="1600" b="1" dirty="0">
                <a:latin typeface="Poppins"/>
                <a:cs typeface="Poppins"/>
              </a:rPr>
              <a:t>di spazio di stoccaggio nel cruscotto</a:t>
            </a:r>
            <a:r>
              <a:rPr sz="1600" dirty="0">
                <a:latin typeface="Poppins"/>
                <a:cs typeface="Poppins"/>
              </a:rPr>
              <a:t>,</a:t>
            </a:r>
            <a:r>
              <a:rPr sz="1600" spc="-20" dirty="0">
                <a:latin typeface="Poppins"/>
                <a:cs typeface="Poppins"/>
              </a:rPr>
              <a:t> </a:t>
            </a:r>
            <a:r>
              <a:rPr lang="it-IT" sz="1600" dirty="0">
                <a:latin typeface="Poppins"/>
                <a:cs typeface="Poppins"/>
              </a:rPr>
              <a:t>incluso un sorprendente vano portaoggetti da 3 litri.</a:t>
            </a:r>
            <a:endParaRPr sz="1600" dirty="0">
              <a:latin typeface="Poppins"/>
              <a:cs typeface="Poppins"/>
            </a:endParaRPr>
          </a:p>
          <a:p>
            <a:pPr marL="12700">
              <a:lnSpc>
                <a:spcPct val="100000"/>
              </a:lnSpc>
              <a:spcBef>
                <a:spcPts val="1690"/>
              </a:spcBef>
            </a:pPr>
            <a:r>
              <a:rPr sz="2400" b="1" dirty="0">
                <a:solidFill>
                  <a:srgbClr val="ED466E"/>
                </a:solidFill>
                <a:latin typeface="Poppins"/>
                <a:cs typeface="Poppins"/>
              </a:rPr>
              <a:t>RED</a:t>
            </a:r>
            <a:r>
              <a:rPr sz="2400" b="1" spc="-20" dirty="0">
                <a:solidFill>
                  <a:srgbClr val="ED466E"/>
                </a:solidFill>
                <a:latin typeface="Poppins"/>
                <a:cs typeface="Poppins"/>
              </a:rPr>
              <a:t> </a:t>
            </a:r>
            <a:r>
              <a:rPr sz="2400" b="1" spc="-10" dirty="0">
                <a:solidFill>
                  <a:srgbClr val="ED466E"/>
                </a:solidFill>
                <a:latin typeface="Poppins"/>
                <a:cs typeface="Poppins"/>
              </a:rPr>
              <a:t>(TBC)</a:t>
            </a:r>
            <a:endParaRPr sz="2400" dirty="0">
              <a:latin typeface="Poppins"/>
              <a:cs typeface="Poppins"/>
            </a:endParaRPr>
          </a:p>
          <a:p>
            <a:pPr marL="12700">
              <a:lnSpc>
                <a:spcPct val="100000"/>
              </a:lnSpc>
              <a:spcBef>
                <a:spcPts val="25"/>
              </a:spcBef>
            </a:pPr>
            <a:r>
              <a:rPr sz="2000" b="1" spc="-10" dirty="0">
                <a:solidFill>
                  <a:srgbClr val="111111"/>
                </a:solidFill>
                <a:latin typeface="Poppins"/>
                <a:cs typeface="Poppins"/>
              </a:rPr>
              <a:t>Front</a:t>
            </a:r>
            <a:r>
              <a:rPr lang="it-IT" sz="2000" b="1" spc="-10" dirty="0" err="1">
                <a:solidFill>
                  <a:srgbClr val="111111"/>
                </a:solidFill>
                <a:latin typeface="Poppins"/>
                <a:cs typeface="Poppins"/>
              </a:rPr>
              <a:t>ale</a:t>
            </a:r>
            <a:endParaRPr sz="2000" dirty="0">
              <a:latin typeface="Poppins"/>
              <a:cs typeface="Poppins"/>
            </a:endParaRPr>
          </a:p>
        </p:txBody>
      </p:sp>
      <p:sp>
        <p:nvSpPr>
          <p:cNvPr id="12" name="object 12"/>
          <p:cNvSpPr txBox="1"/>
          <p:nvPr/>
        </p:nvSpPr>
        <p:spPr>
          <a:xfrm>
            <a:off x="5027832" y="5771577"/>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3" name="object 13"/>
          <p:cNvSpPr/>
          <p:nvPr/>
        </p:nvSpPr>
        <p:spPr>
          <a:xfrm>
            <a:off x="5876544" y="588263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4" name="object 14"/>
          <p:cNvSpPr txBox="1"/>
          <p:nvPr/>
        </p:nvSpPr>
        <p:spPr>
          <a:xfrm>
            <a:off x="5953807" y="5880945"/>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5" name="object 15"/>
          <p:cNvSpPr/>
          <p:nvPr/>
        </p:nvSpPr>
        <p:spPr>
          <a:xfrm>
            <a:off x="4390644" y="5663183"/>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6" name="object 16"/>
          <p:cNvSpPr txBox="1"/>
          <p:nvPr/>
        </p:nvSpPr>
        <p:spPr>
          <a:xfrm>
            <a:off x="4458484" y="5661749"/>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7" name="object 17"/>
          <p:cNvSpPr/>
          <p:nvPr/>
        </p:nvSpPr>
        <p:spPr>
          <a:xfrm>
            <a:off x="2212848" y="6109715"/>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8" name="object 18"/>
          <p:cNvSpPr txBox="1"/>
          <p:nvPr/>
        </p:nvSpPr>
        <p:spPr>
          <a:xfrm>
            <a:off x="2283579" y="6108829"/>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p:txBody>
      </p:sp>
      <p:sp>
        <p:nvSpPr>
          <p:cNvPr id="19" name="object 19"/>
          <p:cNvSpPr/>
          <p:nvPr/>
        </p:nvSpPr>
        <p:spPr>
          <a:xfrm>
            <a:off x="3707891" y="560527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20" name="object 20"/>
          <p:cNvSpPr txBox="1"/>
          <p:nvPr/>
        </p:nvSpPr>
        <p:spPr>
          <a:xfrm>
            <a:off x="3800002" y="5604662"/>
            <a:ext cx="1492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E</a:t>
            </a:r>
            <a:endParaRPr sz="1800">
              <a:latin typeface="Poppins"/>
              <a:cs typeface="Poppins"/>
            </a:endParaRPr>
          </a:p>
        </p:txBody>
      </p:sp>
      <p:sp>
        <p:nvSpPr>
          <p:cNvPr id="21" name="object 21"/>
          <p:cNvSpPr/>
          <p:nvPr/>
        </p:nvSpPr>
        <p:spPr>
          <a:xfrm>
            <a:off x="4343400" y="6801611"/>
            <a:ext cx="334010" cy="334010"/>
          </a:xfrm>
          <a:custGeom>
            <a:avLst/>
            <a:gdLst/>
            <a:ahLst/>
            <a:cxnLst/>
            <a:rect l="l" t="t" r="r" b="b"/>
            <a:pathLst>
              <a:path w="334010" h="334009">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22" name="object 22"/>
          <p:cNvSpPr txBox="1"/>
          <p:nvPr/>
        </p:nvSpPr>
        <p:spPr>
          <a:xfrm>
            <a:off x="4435583" y="6800443"/>
            <a:ext cx="15049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F</a:t>
            </a:r>
            <a:endParaRPr sz="1800">
              <a:latin typeface="Poppins"/>
              <a:cs typeface="Poppins"/>
            </a:endParaRPr>
          </a:p>
        </p:txBody>
      </p:sp>
      <p:sp>
        <p:nvSpPr>
          <p:cNvPr id="23" name="object 23"/>
          <p:cNvSpPr/>
          <p:nvPr/>
        </p:nvSpPr>
        <p:spPr>
          <a:xfrm>
            <a:off x="2860548" y="6801611"/>
            <a:ext cx="334010" cy="334010"/>
          </a:xfrm>
          <a:custGeom>
            <a:avLst/>
            <a:gdLst/>
            <a:ahLst/>
            <a:cxnLst/>
            <a:rect l="l" t="t" r="r" b="b"/>
            <a:pathLst>
              <a:path w="334010" h="334009">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24" name="object 24"/>
          <p:cNvSpPr txBox="1"/>
          <p:nvPr/>
        </p:nvSpPr>
        <p:spPr>
          <a:xfrm>
            <a:off x="2927198" y="6800442"/>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G</a:t>
            </a:r>
            <a:endParaRPr sz="1800">
              <a:latin typeface="Poppins"/>
              <a:cs typeface="Poppins"/>
            </a:endParaRPr>
          </a:p>
        </p:txBody>
      </p:sp>
      <p:sp>
        <p:nvSpPr>
          <p:cNvPr id="25" name="object 25"/>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15</a:t>
            </a:fld>
            <a:endParaRPr spc="-25" dirty="0"/>
          </a:p>
        </p:txBody>
      </p:sp>
      <p:sp>
        <p:nvSpPr>
          <p:cNvPr id="26" name="object 2">
            <a:extLst>
              <a:ext uri="{FF2B5EF4-FFF2-40B4-BE49-F238E27FC236}">
                <a16:creationId xmlns:a16="http://schemas.microsoft.com/office/drawing/2014/main" id="{8A4FF052-DE4B-FC7F-0BF6-14CA9220B973}"/>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990812"/>
            <a:ext cx="6692265" cy="6604757"/>
          </a:xfrm>
          <a:prstGeom prst="rect">
            <a:avLst/>
          </a:prstGeom>
        </p:spPr>
        <p:txBody>
          <a:bodyPr vert="horz" wrap="square" lIns="0" tIns="12700" rIns="0" bIns="0" rtlCol="0">
            <a:spAutoFit/>
          </a:bodyPr>
          <a:lstStyle/>
          <a:p>
            <a:pPr marL="354965" marR="268605" indent="-342900">
              <a:lnSpc>
                <a:spcPct val="107500"/>
              </a:lnSpc>
              <a:spcBef>
                <a:spcPts val="100"/>
              </a:spcBef>
              <a:buClr>
                <a:srgbClr val="C14668"/>
              </a:buClr>
              <a:buAutoNum type="alphaUcPeriod"/>
              <a:tabLst>
                <a:tab pos="354965" algn="l"/>
              </a:tabLst>
            </a:pPr>
            <a:r>
              <a:rPr lang="it-IT" sz="1600" b="1" dirty="0">
                <a:latin typeface="Poppins"/>
                <a:cs typeface="Poppins"/>
              </a:rPr>
              <a:t>Cruscotto</a:t>
            </a:r>
            <a:r>
              <a:rPr sz="1600" dirty="0">
                <a:latin typeface="Poppins"/>
                <a:cs typeface="Poppins"/>
              </a:rPr>
              <a:t>.</a:t>
            </a:r>
            <a:r>
              <a:rPr sz="1600" spc="-30" dirty="0">
                <a:latin typeface="Poppins"/>
                <a:cs typeface="Poppins"/>
              </a:rPr>
              <a:t> </a:t>
            </a:r>
            <a:r>
              <a:rPr lang="it-IT" sz="1600" dirty="0">
                <a:latin typeface="Poppins"/>
                <a:cs typeface="Poppins"/>
              </a:rPr>
              <a:t>Tessuto "Style" in nuovo bambù digitale, con vano portaoggetti superiore.</a:t>
            </a:r>
            <a:endParaRPr sz="1600" dirty="0">
              <a:latin typeface="Poppins"/>
              <a:cs typeface="Poppins"/>
            </a:endParaRPr>
          </a:p>
          <a:p>
            <a:pPr marL="354965" marR="194945" indent="-342900">
              <a:lnSpc>
                <a:spcPct val="106900"/>
              </a:lnSpc>
              <a:spcBef>
                <a:spcPts val="805"/>
              </a:spcBef>
              <a:buClr>
                <a:srgbClr val="C14668"/>
              </a:buClr>
              <a:buAutoNum type="alphaUcPeriod"/>
              <a:tabLst>
                <a:tab pos="354965" algn="l"/>
              </a:tabLst>
            </a:pPr>
            <a:r>
              <a:rPr lang="it-IT" sz="1600" b="1" dirty="0">
                <a:latin typeface="Poppins"/>
                <a:cs typeface="Poppins"/>
              </a:rPr>
              <a:t>Bocchetta d'aria laterale</a:t>
            </a:r>
            <a:r>
              <a:rPr sz="1600" dirty="0">
                <a:latin typeface="Poppins"/>
                <a:cs typeface="Poppins"/>
              </a:rPr>
              <a:t>.</a:t>
            </a:r>
            <a:r>
              <a:rPr sz="1600" spc="-45" dirty="0">
                <a:latin typeface="Poppins"/>
                <a:cs typeface="Poppins"/>
              </a:rPr>
              <a:t> </a:t>
            </a:r>
            <a:r>
              <a:rPr lang="it-IT" sz="1600" dirty="0">
                <a:latin typeface="Poppins"/>
                <a:cs typeface="Poppins"/>
              </a:rPr>
              <a:t>Forma pixel, venatura nera opaca con dettagli verniciati in nero lucido e giallo.</a:t>
            </a:r>
            <a:endParaRPr sz="1600" dirty="0">
              <a:latin typeface="Poppins"/>
              <a:cs typeface="Poppins"/>
            </a:endParaRPr>
          </a:p>
          <a:p>
            <a:pPr marL="354965" marR="118110" indent="-342900">
              <a:lnSpc>
                <a:spcPct val="106900"/>
              </a:lnSpc>
              <a:spcBef>
                <a:spcPts val="800"/>
              </a:spcBef>
              <a:buClr>
                <a:srgbClr val="C14668"/>
              </a:buClr>
              <a:buAutoNum type="alphaUcPeriod"/>
              <a:tabLst>
                <a:tab pos="354965" algn="l"/>
              </a:tabLst>
            </a:pPr>
            <a:r>
              <a:rPr lang="it-IT" sz="1600" b="1" dirty="0">
                <a:latin typeface="Poppins"/>
                <a:cs typeface="Poppins"/>
              </a:rPr>
              <a:t>Telaio in policarbonato</a:t>
            </a:r>
            <a:r>
              <a:rPr sz="1600" dirty="0">
                <a:latin typeface="Poppins"/>
                <a:cs typeface="Poppins"/>
              </a:rPr>
              <a:t>.</a:t>
            </a:r>
            <a:r>
              <a:rPr sz="1600" spc="-45" dirty="0">
                <a:latin typeface="Poppins"/>
                <a:cs typeface="Poppins"/>
              </a:rPr>
              <a:t> </a:t>
            </a:r>
            <a:r>
              <a:rPr lang="it-IT" sz="1600" dirty="0">
                <a:latin typeface="Poppins"/>
                <a:cs typeface="Poppins"/>
              </a:rPr>
              <a:t>Di colore giallo, la sua forma richiama l'iconica Pista 500 del Lingotto. La montatura è impreziosita da un </a:t>
            </a:r>
            <a:r>
              <a:rPr lang="it-IT" sz="1600" dirty="0" err="1">
                <a:latin typeface="Poppins"/>
                <a:cs typeface="Poppins"/>
              </a:rPr>
              <a:t>Easter</a:t>
            </a:r>
            <a:r>
              <a:rPr lang="it-IT" sz="1600" dirty="0">
                <a:latin typeface="Poppins"/>
                <a:cs typeface="Poppins"/>
              </a:rPr>
              <a:t> </a:t>
            </a:r>
            <a:r>
              <a:rPr lang="it-IT" sz="1600" dirty="0" err="1">
                <a:latin typeface="Poppins"/>
                <a:cs typeface="Poppins"/>
              </a:rPr>
              <a:t>Egg</a:t>
            </a:r>
            <a:r>
              <a:rPr lang="it-IT" sz="1600" dirty="0">
                <a:latin typeface="Poppins"/>
                <a:cs typeface="Poppins"/>
              </a:rPr>
              <a:t>: un dettaglio nascosto dei designer FIAT con una Panda in miniatura.</a:t>
            </a:r>
            <a:endParaRPr sz="1600" dirty="0">
              <a:latin typeface="Poppins"/>
              <a:cs typeface="Poppins"/>
            </a:endParaRPr>
          </a:p>
          <a:p>
            <a:pPr marL="354965" indent="-342265">
              <a:lnSpc>
                <a:spcPct val="100000"/>
              </a:lnSpc>
              <a:spcBef>
                <a:spcPts val="935"/>
              </a:spcBef>
              <a:buClr>
                <a:srgbClr val="C14668"/>
              </a:buClr>
              <a:buAutoNum type="alphaUcPeriod"/>
              <a:tabLst>
                <a:tab pos="354965" algn="l"/>
              </a:tabLst>
            </a:pPr>
            <a:r>
              <a:rPr lang="it-IT" sz="1600" b="1" dirty="0">
                <a:latin typeface="Poppins"/>
                <a:cs typeface="Poppins"/>
              </a:rPr>
              <a:t>Quadro strumenti digitale da 10”.</a:t>
            </a:r>
          </a:p>
          <a:p>
            <a:pPr marL="354965" indent="-342265">
              <a:lnSpc>
                <a:spcPct val="100000"/>
              </a:lnSpc>
              <a:spcBef>
                <a:spcPts val="935"/>
              </a:spcBef>
              <a:buClr>
                <a:srgbClr val="C14668"/>
              </a:buClr>
              <a:buAutoNum type="alphaUcPeriod"/>
              <a:tabLst>
                <a:tab pos="354965" algn="l"/>
              </a:tabLst>
            </a:pPr>
            <a:r>
              <a:rPr lang="it-IT" sz="1600" b="1" dirty="0">
                <a:latin typeface="Poppins"/>
                <a:cs typeface="Poppins"/>
              </a:rPr>
              <a:t>Radio touchscreen da </a:t>
            </a:r>
            <a:r>
              <a:rPr sz="1600" b="1" dirty="0">
                <a:latin typeface="Poppins"/>
                <a:cs typeface="Poppins"/>
              </a:rPr>
              <a:t>10,25</a:t>
            </a:r>
            <a:r>
              <a:rPr lang="it-IT" sz="1600" b="1" dirty="0">
                <a:latin typeface="Poppins"/>
                <a:cs typeface="Poppins"/>
              </a:rPr>
              <a:t>”</a:t>
            </a:r>
            <a:r>
              <a:rPr sz="1600" dirty="0">
                <a:latin typeface="Poppins"/>
                <a:cs typeface="Poppins"/>
              </a:rPr>
              <a:t>.</a:t>
            </a:r>
            <a:r>
              <a:rPr sz="1600" spc="-35" dirty="0">
                <a:latin typeface="Poppins"/>
                <a:cs typeface="Poppins"/>
              </a:rPr>
              <a:t> </a:t>
            </a:r>
            <a:r>
              <a:rPr lang="it-IT" sz="1600" dirty="0">
                <a:latin typeface="Poppins"/>
                <a:cs typeface="Poppins"/>
              </a:rPr>
              <a:t>Include il mirroring wireless (Apple </a:t>
            </a:r>
            <a:r>
              <a:rPr lang="it-IT" sz="1600" dirty="0" err="1">
                <a:latin typeface="Poppins"/>
                <a:cs typeface="Poppins"/>
              </a:rPr>
              <a:t>Carplay</a:t>
            </a:r>
            <a:r>
              <a:rPr lang="it-IT" sz="1600" dirty="0">
                <a:latin typeface="Poppins"/>
                <a:cs typeface="Poppins"/>
              </a:rPr>
              <a:t> o Android Auto) e 6 altoparlanti.</a:t>
            </a:r>
            <a:endParaRPr sz="1600" dirty="0">
              <a:latin typeface="Poppins"/>
              <a:cs typeface="Poppins"/>
            </a:endParaRPr>
          </a:p>
          <a:p>
            <a:pPr marL="354965" marR="5080" indent="-342900">
              <a:lnSpc>
                <a:spcPct val="106900"/>
              </a:lnSpc>
              <a:spcBef>
                <a:spcPts val="805"/>
              </a:spcBef>
              <a:buClr>
                <a:srgbClr val="C14668"/>
              </a:buClr>
              <a:buAutoNum type="alphaUcPeriod"/>
              <a:tabLst>
                <a:tab pos="354965" algn="l"/>
              </a:tabLst>
            </a:pPr>
            <a:r>
              <a:rPr lang="it-IT" sz="1600" b="1" dirty="0">
                <a:latin typeface="Poppins"/>
                <a:cs typeface="Poppins"/>
              </a:rPr>
              <a:t>Pila centrale</a:t>
            </a:r>
            <a:r>
              <a:rPr sz="1600" dirty="0">
                <a:latin typeface="Poppins"/>
                <a:cs typeface="Poppins"/>
              </a:rPr>
              <a:t>.</a:t>
            </a:r>
            <a:r>
              <a:rPr sz="1600" spc="-25" dirty="0">
                <a:latin typeface="Poppins"/>
                <a:cs typeface="Poppins"/>
              </a:rPr>
              <a:t> </a:t>
            </a:r>
            <a:r>
              <a:rPr lang="it-IT" sz="1600" dirty="0">
                <a:latin typeface="Poppins"/>
                <a:cs typeface="Poppins"/>
              </a:rPr>
              <a:t>Granulato in nero opaco, con una lunetta che richiama l'iconica pista 500 del Lingotto include</a:t>
            </a:r>
            <a:r>
              <a:rPr sz="1600" spc="-10" dirty="0">
                <a:latin typeface="Poppins"/>
                <a:cs typeface="Poppins"/>
              </a:rPr>
              <a:t>:</a:t>
            </a:r>
            <a:endParaRPr sz="1600" dirty="0">
              <a:latin typeface="Poppins"/>
              <a:cs typeface="Poppins"/>
            </a:endParaRPr>
          </a:p>
          <a:p>
            <a:pPr marL="733425" lvl="1" indent="-342900">
              <a:lnSpc>
                <a:spcPct val="100000"/>
              </a:lnSpc>
              <a:spcBef>
                <a:spcPts val="1975"/>
              </a:spcBef>
              <a:buClr>
                <a:srgbClr val="C14668"/>
              </a:buClr>
              <a:buAutoNum type="arabicPeriod"/>
              <a:tabLst>
                <a:tab pos="733425" algn="l"/>
              </a:tabLst>
            </a:pPr>
            <a:r>
              <a:rPr lang="en-US" sz="1600" spc="-20" dirty="0">
                <a:latin typeface="Poppins"/>
                <a:cs typeface="Poppins"/>
              </a:rPr>
              <a:t>Luce di </a:t>
            </a:r>
            <a:r>
              <a:rPr lang="en-US" sz="1600" spc="-20" dirty="0" err="1">
                <a:latin typeface="Poppins"/>
                <a:cs typeface="Poppins"/>
              </a:rPr>
              <a:t>pericolo</a:t>
            </a:r>
            <a:endParaRPr lang="en-US" sz="1600" dirty="0">
              <a:latin typeface="Poppins"/>
              <a:cs typeface="Poppins"/>
            </a:endParaRPr>
          </a:p>
          <a:p>
            <a:pPr marL="733425" lvl="1" indent="-342900">
              <a:lnSpc>
                <a:spcPct val="100000"/>
              </a:lnSpc>
              <a:spcBef>
                <a:spcPts val="530"/>
              </a:spcBef>
              <a:buClr>
                <a:srgbClr val="C14668"/>
              </a:buClr>
              <a:buAutoNum type="arabicPeriod"/>
              <a:tabLst>
                <a:tab pos="733425" algn="l"/>
              </a:tabLst>
            </a:pPr>
            <a:r>
              <a:rPr lang="it-IT" sz="1600" spc="-10" dirty="0">
                <a:latin typeface="Poppins"/>
                <a:cs typeface="Poppins"/>
              </a:rPr>
              <a:t>Sistema di blocco/sblocco porte</a:t>
            </a:r>
          </a:p>
          <a:p>
            <a:pPr marL="733425" lvl="1" indent="-342900">
              <a:lnSpc>
                <a:spcPct val="100000"/>
              </a:lnSpc>
              <a:spcBef>
                <a:spcPts val="530"/>
              </a:spcBef>
              <a:buClr>
                <a:srgbClr val="C14668"/>
              </a:buClr>
              <a:buAutoNum type="arabicPeriod"/>
              <a:tabLst>
                <a:tab pos="733425" algn="l"/>
              </a:tabLst>
            </a:pPr>
            <a:r>
              <a:rPr lang="it-IT" sz="1600" dirty="0">
                <a:latin typeface="Poppins"/>
                <a:cs typeface="Poppins"/>
              </a:rPr>
              <a:t>Sbrinamento vetri anteriori e posteriori</a:t>
            </a:r>
          </a:p>
          <a:p>
            <a:pPr marL="733425" lvl="1" indent="-342900">
              <a:lnSpc>
                <a:spcPct val="100000"/>
              </a:lnSpc>
              <a:spcBef>
                <a:spcPts val="530"/>
              </a:spcBef>
              <a:buClr>
                <a:srgbClr val="C14668"/>
              </a:buClr>
              <a:buAutoNum type="arabicPeriod"/>
              <a:tabLst>
                <a:tab pos="733425" algn="l"/>
              </a:tabLst>
            </a:pPr>
            <a:r>
              <a:rPr lang="en-US" sz="1600" dirty="0">
                <a:latin typeface="Poppins"/>
                <a:cs typeface="Poppins"/>
              </a:rPr>
              <a:t>AC Max on/off con </a:t>
            </a:r>
            <a:r>
              <a:rPr lang="en-US" sz="1600" dirty="0" err="1">
                <a:latin typeface="Poppins"/>
                <a:cs typeface="Poppins"/>
              </a:rPr>
              <a:t>controllo</a:t>
            </a:r>
            <a:r>
              <a:rPr lang="en-US" sz="1600" dirty="0">
                <a:latin typeface="Poppins"/>
                <a:cs typeface="Poppins"/>
              </a:rPr>
              <a:t> manual</a:t>
            </a:r>
          </a:p>
          <a:p>
            <a:pPr marL="733425" lvl="1" indent="-342900">
              <a:lnSpc>
                <a:spcPct val="100000"/>
              </a:lnSpc>
              <a:spcBef>
                <a:spcPts val="530"/>
              </a:spcBef>
              <a:buClr>
                <a:srgbClr val="C14668"/>
              </a:buClr>
              <a:buAutoNum type="arabicPeriod"/>
              <a:tabLst>
                <a:tab pos="733425" algn="l"/>
              </a:tabLst>
            </a:pPr>
            <a:r>
              <a:rPr lang="en-US" sz="1600" dirty="0">
                <a:latin typeface="Poppins"/>
                <a:cs typeface="Poppins"/>
              </a:rPr>
              <a:t>AC on/off con </a:t>
            </a:r>
            <a:r>
              <a:rPr lang="en-US" sz="1600" dirty="0" err="1">
                <a:latin typeface="Poppins"/>
                <a:cs typeface="Poppins"/>
              </a:rPr>
              <a:t>controllo</a:t>
            </a:r>
            <a:r>
              <a:rPr lang="en-US" sz="1600" dirty="0">
                <a:latin typeface="Poppins"/>
                <a:cs typeface="Poppins"/>
              </a:rPr>
              <a:t> </a:t>
            </a:r>
            <a:r>
              <a:rPr lang="en-US" sz="1600" dirty="0" err="1">
                <a:latin typeface="Poppins"/>
                <a:cs typeface="Poppins"/>
              </a:rPr>
              <a:t>manuale</a:t>
            </a:r>
            <a:endParaRPr lang="en-US" sz="1600" dirty="0">
              <a:latin typeface="Poppins"/>
              <a:cs typeface="Poppins"/>
            </a:endParaRPr>
          </a:p>
          <a:p>
            <a:pPr marL="733425" lvl="1" indent="-342900">
              <a:lnSpc>
                <a:spcPct val="100000"/>
              </a:lnSpc>
              <a:spcBef>
                <a:spcPts val="525"/>
              </a:spcBef>
              <a:buClr>
                <a:srgbClr val="C14668"/>
              </a:buClr>
              <a:buAutoNum type="arabicPeriod"/>
              <a:tabLst>
                <a:tab pos="733425" algn="l"/>
              </a:tabLst>
            </a:pPr>
            <a:r>
              <a:rPr lang="it-IT" sz="1600" dirty="0">
                <a:latin typeface="Poppins"/>
                <a:cs typeface="Poppins"/>
              </a:rPr>
              <a:t>Sedili riscaldati sinistro/destro</a:t>
            </a:r>
            <a:endParaRPr lang="en-US" sz="1600" dirty="0">
              <a:latin typeface="Poppins"/>
              <a:cs typeface="Poppins"/>
            </a:endParaRPr>
          </a:p>
          <a:p>
            <a:pPr marL="733425" lvl="1" indent="-342900">
              <a:lnSpc>
                <a:spcPct val="100000"/>
              </a:lnSpc>
              <a:spcBef>
                <a:spcPts val="540"/>
              </a:spcBef>
              <a:buClr>
                <a:srgbClr val="C14668"/>
              </a:buClr>
              <a:buAutoNum type="arabicPeriod"/>
              <a:tabLst>
                <a:tab pos="733425" algn="l"/>
              </a:tabLst>
            </a:pPr>
            <a:r>
              <a:rPr lang="en-US" sz="1600" dirty="0">
                <a:latin typeface="Poppins"/>
                <a:cs typeface="Poppins"/>
              </a:rPr>
              <a:t>Volante </a:t>
            </a:r>
            <a:r>
              <a:rPr lang="en-US" sz="1600" dirty="0" err="1">
                <a:latin typeface="Poppins"/>
                <a:cs typeface="Poppins"/>
              </a:rPr>
              <a:t>riscaldato</a:t>
            </a:r>
            <a:endParaRPr lang="en-US" sz="1600" dirty="0">
              <a:latin typeface="Poppins"/>
              <a:cs typeface="Poppins"/>
            </a:endParaRPr>
          </a:p>
          <a:p>
            <a:pPr marL="733425" lvl="1" indent="-342900">
              <a:lnSpc>
                <a:spcPct val="100000"/>
              </a:lnSpc>
              <a:spcBef>
                <a:spcPts val="540"/>
              </a:spcBef>
              <a:buClr>
                <a:srgbClr val="C14668"/>
              </a:buClr>
              <a:buAutoNum type="arabicPeriod"/>
              <a:tabLst>
                <a:tab pos="733425" algn="l"/>
              </a:tabLst>
            </a:pPr>
            <a:r>
              <a:rPr lang="en-US" sz="1600" spc="-10" dirty="0" err="1">
                <a:latin typeface="Poppins"/>
                <a:cs typeface="Poppins"/>
              </a:rPr>
              <a:t>Parabrezza</a:t>
            </a:r>
            <a:r>
              <a:rPr lang="en-US" sz="1600" spc="-10" dirty="0">
                <a:latin typeface="Poppins"/>
                <a:cs typeface="Poppins"/>
              </a:rPr>
              <a:t> </a:t>
            </a:r>
            <a:r>
              <a:rPr lang="en-US" sz="1600" spc="-10" dirty="0" err="1">
                <a:latin typeface="Poppins"/>
                <a:cs typeface="Poppins"/>
              </a:rPr>
              <a:t>riscaldato</a:t>
            </a:r>
            <a:r>
              <a:rPr lang="en-US" sz="1600" spc="-10" dirty="0">
                <a:latin typeface="Poppins"/>
                <a:cs typeface="Poppins"/>
              </a:rPr>
              <a:t> </a:t>
            </a:r>
            <a:endParaRPr lang="en-US"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16</a:t>
            </a:fld>
            <a:endParaRPr spc="-25" dirty="0"/>
          </a:p>
        </p:txBody>
      </p:sp>
      <p:sp>
        <p:nvSpPr>
          <p:cNvPr id="8" name="object 2">
            <a:extLst>
              <a:ext uri="{FF2B5EF4-FFF2-40B4-BE49-F238E27FC236}">
                <a16:creationId xmlns:a16="http://schemas.microsoft.com/office/drawing/2014/main" id="{980B2F8F-3904-76FC-9239-E1ACDE47C3E2}"/>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6" y="1940472"/>
            <a:ext cx="6533423" cy="3431709"/>
          </a:xfrm>
          <a:prstGeom prst="rect">
            <a:avLst/>
          </a:prstGeom>
        </p:spPr>
        <p:txBody>
          <a:bodyPr vert="horz" wrap="square" lIns="0" tIns="81280" rIns="0" bIns="0" rtlCol="0">
            <a:spAutoFit/>
          </a:bodyPr>
          <a:lstStyle/>
          <a:p>
            <a:pPr marL="12700">
              <a:lnSpc>
                <a:spcPct val="100000"/>
              </a:lnSpc>
              <a:spcBef>
                <a:spcPts val="640"/>
              </a:spcBef>
              <a:tabLst>
                <a:tab pos="354965" algn="l"/>
              </a:tabLst>
            </a:pPr>
            <a:r>
              <a:rPr sz="1600" b="1" spc="-25" dirty="0">
                <a:solidFill>
                  <a:srgbClr val="C14668"/>
                </a:solidFill>
                <a:latin typeface="Poppins"/>
                <a:cs typeface="Poppins"/>
              </a:rPr>
              <a:t>G.</a:t>
            </a:r>
            <a:r>
              <a:rPr sz="1600" b="1" dirty="0">
                <a:solidFill>
                  <a:srgbClr val="C14668"/>
                </a:solidFill>
                <a:latin typeface="Poppins"/>
                <a:cs typeface="Poppins"/>
              </a:rPr>
              <a:t>	</a:t>
            </a:r>
            <a:r>
              <a:rPr lang="it-IT" sz="1600" b="1" dirty="0">
                <a:latin typeface="Poppins"/>
                <a:cs typeface="Poppins"/>
              </a:rPr>
              <a:t>Volante</a:t>
            </a:r>
            <a:r>
              <a:rPr sz="1600" dirty="0">
                <a:latin typeface="Poppins"/>
                <a:cs typeface="Poppins"/>
              </a:rPr>
              <a:t>.</a:t>
            </a:r>
            <a:r>
              <a:rPr sz="1600" spc="-35" dirty="0">
                <a:latin typeface="Poppins"/>
                <a:cs typeface="Poppins"/>
              </a:rPr>
              <a:t> </a:t>
            </a:r>
            <a:r>
              <a:rPr lang="it-IT" sz="1600" dirty="0">
                <a:latin typeface="Poppins"/>
                <a:cs typeface="Poppins"/>
              </a:rPr>
              <a:t>Plastica di un solo colore</a:t>
            </a:r>
            <a:endParaRPr sz="1600" dirty="0">
              <a:latin typeface="Poppins"/>
              <a:cs typeface="Poppins"/>
            </a:endParaRPr>
          </a:p>
          <a:p>
            <a:pPr marL="1111250" indent="-342900">
              <a:lnSpc>
                <a:spcPct val="100000"/>
              </a:lnSpc>
              <a:spcBef>
                <a:spcPts val="540"/>
              </a:spcBef>
              <a:buClr>
                <a:srgbClr val="C14668"/>
              </a:buClr>
              <a:buAutoNum type="arabicPeriod"/>
              <a:tabLst>
                <a:tab pos="1111250" algn="l"/>
              </a:tabLst>
            </a:pPr>
            <a:r>
              <a:rPr lang="it-IT" sz="1600" dirty="0">
                <a:latin typeface="Poppins"/>
                <a:cs typeface="Poppins"/>
              </a:rPr>
              <a:t>Controlli a sinistra</a:t>
            </a:r>
            <a:r>
              <a:rPr sz="1600" spc="-10" dirty="0">
                <a:latin typeface="Poppins"/>
                <a:cs typeface="Poppins"/>
              </a:rPr>
              <a:t>:</a:t>
            </a:r>
            <a:endParaRPr sz="1600" dirty="0">
              <a:latin typeface="Poppins"/>
              <a:cs typeface="Poppins"/>
            </a:endParaRPr>
          </a:p>
          <a:p>
            <a:pPr marL="1489075" lvl="1" indent="-342900">
              <a:lnSpc>
                <a:spcPct val="100000"/>
              </a:lnSpc>
              <a:spcBef>
                <a:spcPts val="540"/>
              </a:spcBef>
              <a:buClr>
                <a:srgbClr val="C14668"/>
              </a:buClr>
              <a:buAutoNum type="alphaLcPeriod"/>
              <a:tabLst>
                <a:tab pos="1489075" algn="l"/>
              </a:tabLst>
            </a:pPr>
            <a:r>
              <a:rPr lang="it-IT" sz="1600" dirty="0">
                <a:latin typeface="Poppins"/>
                <a:cs typeface="Poppins"/>
              </a:rPr>
              <a:t>Menu radio/impostazioni</a:t>
            </a:r>
          </a:p>
          <a:p>
            <a:pPr marL="1489075" lvl="1" indent="-342900">
              <a:lnSpc>
                <a:spcPct val="100000"/>
              </a:lnSpc>
              <a:spcBef>
                <a:spcPts val="540"/>
              </a:spcBef>
              <a:buClr>
                <a:srgbClr val="C14668"/>
              </a:buClr>
              <a:buAutoNum type="alphaLcPeriod"/>
              <a:tabLst>
                <a:tab pos="1489075" algn="l"/>
              </a:tabLst>
            </a:pPr>
            <a:r>
              <a:rPr sz="1600" dirty="0">
                <a:latin typeface="Poppins"/>
                <a:cs typeface="Poppins"/>
              </a:rPr>
              <a:t>Cruise</a:t>
            </a:r>
            <a:r>
              <a:rPr sz="1600" spc="-50" dirty="0">
                <a:latin typeface="Poppins"/>
                <a:cs typeface="Poppins"/>
              </a:rPr>
              <a:t> </a:t>
            </a:r>
            <a:r>
              <a:rPr sz="1600" spc="-10" dirty="0">
                <a:latin typeface="Poppins"/>
                <a:cs typeface="Poppins"/>
              </a:rPr>
              <a:t>Control</a:t>
            </a:r>
            <a:endParaRPr sz="1600" dirty="0">
              <a:latin typeface="Poppins"/>
              <a:cs typeface="Poppins"/>
            </a:endParaRPr>
          </a:p>
          <a:p>
            <a:pPr marL="1489075" lvl="1" indent="-342900">
              <a:lnSpc>
                <a:spcPct val="100000"/>
              </a:lnSpc>
              <a:spcBef>
                <a:spcPts val="540"/>
              </a:spcBef>
              <a:buClr>
                <a:srgbClr val="C14668"/>
              </a:buClr>
              <a:buAutoNum type="alphaLcPeriod"/>
              <a:tabLst>
                <a:tab pos="1489075" algn="l"/>
              </a:tabLst>
            </a:pPr>
            <a:r>
              <a:rPr lang="it-IT" sz="1600" dirty="0">
                <a:latin typeface="Poppins"/>
                <a:cs typeface="Poppins"/>
              </a:rPr>
              <a:t>Limitatore di velocità</a:t>
            </a:r>
          </a:p>
          <a:p>
            <a:pPr marL="1489075" lvl="1" indent="-342900">
              <a:lnSpc>
                <a:spcPct val="100000"/>
              </a:lnSpc>
              <a:spcBef>
                <a:spcPts val="540"/>
              </a:spcBef>
              <a:buClr>
                <a:srgbClr val="C14668"/>
              </a:buClr>
              <a:buAutoNum type="alphaLcPeriod"/>
              <a:tabLst>
                <a:tab pos="1489075" algn="l"/>
              </a:tabLst>
            </a:pPr>
            <a:r>
              <a:rPr lang="it-IT" sz="1600" dirty="0">
                <a:latin typeface="Poppins"/>
                <a:cs typeface="Poppins"/>
              </a:rPr>
              <a:t>Aumenta/diminuisci la velocità</a:t>
            </a:r>
            <a:endParaRPr lang="en-US" sz="1600" dirty="0">
              <a:latin typeface="Poppins"/>
              <a:cs typeface="Poppins"/>
            </a:endParaRPr>
          </a:p>
          <a:p>
            <a:pPr marL="1111250" indent="-342900">
              <a:lnSpc>
                <a:spcPct val="100000"/>
              </a:lnSpc>
              <a:spcBef>
                <a:spcPts val="540"/>
              </a:spcBef>
              <a:buClr>
                <a:srgbClr val="C14668"/>
              </a:buClr>
              <a:buAutoNum type="arabicPeriod"/>
              <a:tabLst>
                <a:tab pos="1111250" algn="l"/>
              </a:tabLst>
            </a:pPr>
            <a:r>
              <a:rPr lang="en-US" sz="1600" dirty="0" err="1">
                <a:latin typeface="Poppins"/>
                <a:cs typeface="Poppins"/>
              </a:rPr>
              <a:t>Controlli</a:t>
            </a:r>
            <a:r>
              <a:rPr lang="en-US" sz="1600" dirty="0">
                <a:latin typeface="Poppins"/>
                <a:cs typeface="Poppins"/>
              </a:rPr>
              <a:t> a </a:t>
            </a:r>
            <a:r>
              <a:rPr lang="en-US" sz="1600" dirty="0" err="1">
                <a:latin typeface="Poppins"/>
                <a:cs typeface="Poppins"/>
              </a:rPr>
              <a:t>destra</a:t>
            </a:r>
            <a:r>
              <a:rPr lang="en-US" sz="1600" spc="-10" dirty="0">
                <a:latin typeface="Poppins"/>
                <a:cs typeface="Poppins"/>
              </a:rPr>
              <a:t>:</a:t>
            </a:r>
            <a:endParaRPr lang="en-US" sz="1600" dirty="0">
              <a:latin typeface="Poppins"/>
              <a:cs typeface="Poppins"/>
            </a:endParaRPr>
          </a:p>
          <a:p>
            <a:pPr marL="1489075" lvl="1" indent="-342900">
              <a:lnSpc>
                <a:spcPct val="100000"/>
              </a:lnSpc>
              <a:spcBef>
                <a:spcPts val="530"/>
              </a:spcBef>
              <a:buClr>
                <a:srgbClr val="C14668"/>
              </a:buClr>
              <a:buAutoNum type="alphaLcPeriod"/>
              <a:tabLst>
                <a:tab pos="1489075" algn="l"/>
              </a:tabLst>
            </a:pPr>
            <a:r>
              <a:rPr lang="it-IT" sz="1600" dirty="0">
                <a:latin typeface="Poppins"/>
                <a:cs typeface="Poppins"/>
              </a:rPr>
              <a:t>Volume su/giù</a:t>
            </a:r>
            <a:endParaRPr sz="1600" dirty="0">
              <a:latin typeface="Poppins"/>
              <a:cs typeface="Poppins"/>
            </a:endParaRPr>
          </a:p>
          <a:p>
            <a:pPr marL="1489075" lvl="1" indent="-342900">
              <a:lnSpc>
                <a:spcPct val="100000"/>
              </a:lnSpc>
              <a:spcBef>
                <a:spcPts val="540"/>
              </a:spcBef>
              <a:buClr>
                <a:srgbClr val="C14668"/>
              </a:buClr>
              <a:buAutoNum type="alphaLcPeriod"/>
              <a:tabLst>
                <a:tab pos="1489075" algn="l"/>
              </a:tabLst>
            </a:pPr>
            <a:r>
              <a:rPr lang="it-IT" sz="1600" spc="-10" dirty="0">
                <a:latin typeface="Poppins"/>
                <a:cs typeface="Poppins"/>
              </a:rPr>
              <a:t>Telefono</a:t>
            </a:r>
            <a:endParaRPr sz="1600" dirty="0">
              <a:latin typeface="Poppins"/>
              <a:cs typeface="Poppins"/>
            </a:endParaRPr>
          </a:p>
          <a:p>
            <a:pPr marL="1489075" lvl="1" indent="-342900">
              <a:lnSpc>
                <a:spcPct val="100000"/>
              </a:lnSpc>
              <a:spcBef>
                <a:spcPts val="525"/>
              </a:spcBef>
              <a:buClr>
                <a:srgbClr val="C14668"/>
              </a:buClr>
              <a:buAutoNum type="alphaLcPeriod"/>
              <a:tabLst>
                <a:tab pos="1489075" algn="l"/>
              </a:tabLst>
            </a:pPr>
            <a:r>
              <a:rPr lang="it-IT" sz="1600" dirty="0">
                <a:latin typeface="Poppins"/>
                <a:cs typeface="Poppins"/>
              </a:rPr>
              <a:t>Riconoscimento vocale</a:t>
            </a:r>
            <a:endParaRPr sz="1600" dirty="0">
              <a:latin typeface="Poppins"/>
              <a:cs typeface="Poppins"/>
            </a:endParaRPr>
          </a:p>
          <a:p>
            <a:pPr marL="1489075" lvl="1" indent="-342900">
              <a:lnSpc>
                <a:spcPct val="100000"/>
              </a:lnSpc>
              <a:spcBef>
                <a:spcPts val="540"/>
              </a:spcBef>
              <a:buClr>
                <a:srgbClr val="C14668"/>
              </a:buClr>
              <a:buAutoNum type="alphaLcPeriod"/>
              <a:tabLst>
                <a:tab pos="1489075" algn="l"/>
              </a:tabLst>
            </a:pPr>
            <a:r>
              <a:rPr lang="it-IT" sz="1600" spc="-10" dirty="0">
                <a:latin typeface="Poppins"/>
                <a:cs typeface="Poppins"/>
              </a:rPr>
              <a:t>Destinazione</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17</a:t>
            </a:fld>
            <a:endParaRPr spc="-25" dirty="0"/>
          </a:p>
        </p:txBody>
      </p:sp>
      <p:sp>
        <p:nvSpPr>
          <p:cNvPr id="8" name="object 2">
            <a:extLst>
              <a:ext uri="{FF2B5EF4-FFF2-40B4-BE49-F238E27FC236}">
                <a16:creationId xmlns:a16="http://schemas.microsoft.com/office/drawing/2014/main" id="{4CDC372C-BD9E-F258-D82A-0F4E498CAD81}"/>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3500628" y="9921240"/>
            <a:ext cx="559295" cy="557783"/>
          </a:xfrm>
          <a:prstGeom prst="rect">
            <a:avLst/>
          </a:prstGeom>
        </p:spPr>
      </p:pic>
      <p:grpSp>
        <p:nvGrpSpPr>
          <p:cNvPr id="5" name="object 5"/>
          <p:cNvGrpSpPr/>
          <p:nvPr/>
        </p:nvGrpSpPr>
        <p:grpSpPr>
          <a:xfrm>
            <a:off x="0" y="2408003"/>
            <a:ext cx="7559040" cy="4251960"/>
            <a:chOff x="0" y="2580131"/>
            <a:chExt cx="7559040" cy="4251960"/>
          </a:xfrm>
        </p:grpSpPr>
        <p:pic>
          <p:nvPicPr>
            <p:cNvPr id="6" name="object 6"/>
            <p:cNvPicPr/>
            <p:nvPr/>
          </p:nvPicPr>
          <p:blipFill>
            <a:blip r:embed="rId5" cstate="print"/>
            <a:stretch>
              <a:fillRect/>
            </a:stretch>
          </p:blipFill>
          <p:spPr>
            <a:xfrm>
              <a:off x="0" y="2580131"/>
              <a:ext cx="7559039" cy="4251959"/>
            </a:xfrm>
            <a:prstGeom prst="rect">
              <a:avLst/>
            </a:prstGeom>
          </p:spPr>
        </p:pic>
        <p:sp>
          <p:nvSpPr>
            <p:cNvPr id="7" name="object 7"/>
            <p:cNvSpPr/>
            <p:nvPr/>
          </p:nvSpPr>
          <p:spPr>
            <a:xfrm>
              <a:off x="4558284" y="578053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grpSp>
      <p:sp>
        <p:nvSpPr>
          <p:cNvPr id="8" name="object 8"/>
          <p:cNvSpPr txBox="1">
            <a:spLocks noGrp="1"/>
          </p:cNvSpPr>
          <p:nvPr>
            <p:ph type="title"/>
          </p:nvPr>
        </p:nvSpPr>
        <p:spPr>
          <a:xfrm>
            <a:off x="369026" y="1663011"/>
            <a:ext cx="1578610" cy="699770"/>
          </a:xfrm>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RED</a:t>
            </a:r>
            <a:r>
              <a:rPr spc="-20" dirty="0">
                <a:solidFill>
                  <a:srgbClr val="ED466E"/>
                </a:solidFill>
              </a:rPr>
              <a:t> </a:t>
            </a:r>
            <a:r>
              <a:rPr spc="-10" dirty="0">
                <a:solidFill>
                  <a:srgbClr val="ED466E"/>
                </a:solidFill>
              </a:rPr>
              <a:t>(TBC)</a:t>
            </a:r>
          </a:p>
          <a:p>
            <a:pPr marL="12700">
              <a:lnSpc>
                <a:spcPct val="100000"/>
              </a:lnSpc>
              <a:spcBef>
                <a:spcPts val="25"/>
              </a:spcBef>
            </a:pPr>
            <a:r>
              <a:rPr lang="it-IT" sz="2000" spc="-20" dirty="0">
                <a:solidFill>
                  <a:srgbClr val="111111"/>
                </a:solidFill>
              </a:rPr>
              <a:t>Posteriore</a:t>
            </a:r>
            <a:endParaRPr sz="2000" dirty="0"/>
          </a:p>
        </p:txBody>
      </p:sp>
      <p:sp>
        <p:nvSpPr>
          <p:cNvPr id="9" name="object 9"/>
          <p:cNvSpPr txBox="1"/>
          <p:nvPr/>
        </p:nvSpPr>
        <p:spPr>
          <a:xfrm>
            <a:off x="4626922" y="5607490"/>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0" name="object 10"/>
          <p:cNvSpPr/>
          <p:nvPr/>
        </p:nvSpPr>
        <p:spPr>
          <a:xfrm>
            <a:off x="5542788" y="396553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1" name="object 11"/>
          <p:cNvSpPr txBox="1"/>
          <p:nvPr/>
        </p:nvSpPr>
        <p:spPr>
          <a:xfrm>
            <a:off x="5619979" y="3964123"/>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2" name="object 12"/>
          <p:cNvSpPr/>
          <p:nvPr/>
        </p:nvSpPr>
        <p:spPr>
          <a:xfrm>
            <a:off x="2755392" y="4043255"/>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3" name="object 13"/>
          <p:cNvSpPr txBox="1"/>
          <p:nvPr/>
        </p:nvSpPr>
        <p:spPr>
          <a:xfrm>
            <a:off x="2823201" y="4042587"/>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4" name="object 14"/>
          <p:cNvSpPr/>
          <p:nvPr/>
        </p:nvSpPr>
        <p:spPr>
          <a:xfrm>
            <a:off x="3541776" y="316085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5" name="object 15"/>
          <p:cNvSpPr txBox="1"/>
          <p:nvPr/>
        </p:nvSpPr>
        <p:spPr>
          <a:xfrm>
            <a:off x="3611784" y="3159834"/>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p:txBody>
      </p:sp>
      <p:sp>
        <p:nvSpPr>
          <p:cNvPr id="17" name="object 1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18</a:t>
            </a:fld>
            <a:endParaRPr spc="-25" dirty="0"/>
          </a:p>
        </p:txBody>
      </p:sp>
      <p:sp>
        <p:nvSpPr>
          <p:cNvPr id="16" name="object 16"/>
          <p:cNvSpPr txBox="1"/>
          <p:nvPr/>
        </p:nvSpPr>
        <p:spPr>
          <a:xfrm>
            <a:off x="369027" y="6665515"/>
            <a:ext cx="6772275" cy="2792624"/>
          </a:xfrm>
          <a:prstGeom prst="rect">
            <a:avLst/>
          </a:prstGeom>
        </p:spPr>
        <p:txBody>
          <a:bodyPr vert="horz" wrap="square" lIns="0" tIns="131445" rIns="0" bIns="0" rtlCol="0">
            <a:spAutoFit/>
          </a:bodyPr>
          <a:lstStyle/>
          <a:p>
            <a:pPr marL="354965" indent="-342265">
              <a:lnSpc>
                <a:spcPct val="100000"/>
              </a:lnSpc>
              <a:spcBef>
                <a:spcPts val="200"/>
              </a:spcBef>
              <a:buClr>
                <a:srgbClr val="C14668"/>
              </a:buClr>
              <a:buAutoNum type="alphaUcPeriod"/>
              <a:tabLst>
                <a:tab pos="354965" algn="l"/>
              </a:tabLst>
            </a:pPr>
            <a:r>
              <a:rPr lang="it-IT" sz="1600" b="1" dirty="0">
                <a:latin typeface="Poppins"/>
                <a:cs typeface="Poppins"/>
              </a:rPr>
              <a:t>Cornice del tunnel centrale</a:t>
            </a:r>
            <a:r>
              <a:rPr sz="1600" dirty="0">
                <a:latin typeface="Poppins"/>
                <a:cs typeface="Poppins"/>
              </a:rPr>
              <a:t>.</a:t>
            </a:r>
            <a:r>
              <a:rPr sz="1600" spc="-45" dirty="0">
                <a:latin typeface="Poppins"/>
                <a:cs typeface="Poppins"/>
              </a:rPr>
              <a:t> </a:t>
            </a:r>
            <a:r>
              <a:rPr lang="it-IT" sz="1600" dirty="0">
                <a:latin typeface="Poppins"/>
                <a:cs typeface="Poppins"/>
              </a:rPr>
              <a:t>Granulato in blu Tasmania opaco.</a:t>
            </a:r>
            <a:endParaRPr sz="1600" dirty="0">
              <a:latin typeface="Poppins"/>
              <a:cs typeface="Poppins"/>
            </a:endParaRPr>
          </a:p>
          <a:p>
            <a:pPr marL="354965" marR="5080" indent="-342900">
              <a:lnSpc>
                <a:spcPct val="107100"/>
              </a:lnSpc>
              <a:spcBef>
                <a:spcPts val="200"/>
              </a:spcBef>
              <a:buClr>
                <a:srgbClr val="C14668"/>
              </a:buClr>
              <a:buAutoNum type="alphaUcPeriod"/>
              <a:tabLst>
                <a:tab pos="354965" algn="l"/>
              </a:tabLst>
            </a:pPr>
            <a:r>
              <a:rPr lang="it-IT" sz="1600" b="1" dirty="0">
                <a:latin typeface="Poppins"/>
                <a:cs typeface="Poppins"/>
              </a:rPr>
              <a:t>Pannelli delle porte</a:t>
            </a:r>
            <a:r>
              <a:rPr sz="1600" dirty="0">
                <a:latin typeface="Poppins"/>
                <a:cs typeface="Poppins"/>
              </a:rPr>
              <a:t>.</a:t>
            </a:r>
            <a:r>
              <a:rPr sz="1600" spc="-40" dirty="0">
                <a:latin typeface="Poppins"/>
                <a:cs typeface="Poppins"/>
              </a:rPr>
              <a:t> </a:t>
            </a:r>
            <a:r>
              <a:rPr lang="it-IT" sz="1600" dirty="0">
                <a:latin typeface="Poppins"/>
                <a:cs typeface="Poppins"/>
              </a:rPr>
              <a:t>Plastica granulata in blu Tasmania opaco. Sono realizzati con il 5% di materiali riciclati post-consumo, che vengono ottenuti dal materiale delle scatole del latte che solitamente vanno sprecate. Il pannello della porta presenta anche il logo Fiat.</a:t>
            </a:r>
          </a:p>
          <a:p>
            <a:pPr marL="354965" marR="5080" indent="-342900">
              <a:lnSpc>
                <a:spcPct val="107100"/>
              </a:lnSpc>
              <a:spcBef>
                <a:spcPts val="200"/>
              </a:spcBef>
              <a:buClr>
                <a:srgbClr val="C14668"/>
              </a:buClr>
              <a:buAutoNum type="alphaUcPeriod"/>
              <a:tabLst>
                <a:tab pos="354965" algn="l"/>
              </a:tabLst>
            </a:pPr>
            <a:r>
              <a:rPr lang="it-IT" sz="1600" b="1" dirty="0">
                <a:latin typeface="Poppins"/>
                <a:cs typeface="Poppins"/>
              </a:rPr>
              <a:t>Sedili anteriori</a:t>
            </a:r>
            <a:r>
              <a:rPr sz="1600" dirty="0">
                <a:latin typeface="Poppins"/>
                <a:cs typeface="Poppins"/>
              </a:rPr>
              <a:t>.</a:t>
            </a:r>
            <a:r>
              <a:rPr sz="1600" spc="-35" dirty="0">
                <a:latin typeface="Poppins"/>
                <a:cs typeface="Poppins"/>
              </a:rPr>
              <a:t> </a:t>
            </a:r>
            <a:r>
              <a:rPr lang="it-IT" sz="1600" dirty="0">
                <a:latin typeface="Poppins"/>
                <a:cs typeface="Poppins"/>
              </a:rPr>
              <a:t>Tessuto "Style" con regolazione dell'altezza e poggiatesta integrato.</a:t>
            </a:r>
            <a:endParaRPr sz="1600" dirty="0">
              <a:latin typeface="Poppins"/>
              <a:cs typeface="Poppins"/>
            </a:endParaRPr>
          </a:p>
          <a:p>
            <a:pPr marL="354965" indent="-342265">
              <a:lnSpc>
                <a:spcPct val="100000"/>
              </a:lnSpc>
              <a:spcBef>
                <a:spcPts val="200"/>
              </a:spcBef>
              <a:buClr>
                <a:srgbClr val="C14668"/>
              </a:buClr>
              <a:buAutoNum type="alphaUcPeriod"/>
              <a:tabLst>
                <a:tab pos="354965" algn="l"/>
              </a:tabLst>
            </a:pPr>
            <a:r>
              <a:rPr lang="it-IT" sz="1600" b="1" dirty="0">
                <a:latin typeface="Poppins"/>
                <a:cs typeface="Poppins"/>
              </a:rPr>
              <a:t>Sedili posteriori ripiegabili 40/60 </a:t>
            </a:r>
            <a:r>
              <a:rPr lang="it-IT" sz="1600" dirty="0">
                <a:latin typeface="Poppins"/>
                <a:cs typeface="Poppins"/>
              </a:rPr>
              <a:t>con </a:t>
            </a:r>
            <a:r>
              <a:rPr lang="it-IT" sz="1600" dirty="0" err="1">
                <a:latin typeface="Poppins"/>
                <a:cs typeface="Poppins"/>
              </a:rPr>
              <a:t>portatelefono</a:t>
            </a:r>
            <a:r>
              <a:rPr lang="it-IT" sz="1600" dirty="0">
                <a:latin typeface="Poppins"/>
                <a:cs typeface="Poppins"/>
              </a:rPr>
              <a:t> sul poggiatesta.</a:t>
            </a:r>
            <a:endParaRPr sz="1600" dirty="0">
              <a:latin typeface="Poppins"/>
              <a:cs typeface="Poppins"/>
            </a:endParaRPr>
          </a:p>
        </p:txBody>
      </p:sp>
      <p:sp>
        <p:nvSpPr>
          <p:cNvPr id="18" name="object 2">
            <a:extLst>
              <a:ext uri="{FF2B5EF4-FFF2-40B4-BE49-F238E27FC236}">
                <a16:creationId xmlns:a16="http://schemas.microsoft.com/office/drawing/2014/main" id="{0046DF62-B8F3-F7A6-68DA-81A59E91A815}"/>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3500628" y="9921240"/>
            <a:ext cx="559295" cy="557783"/>
          </a:xfrm>
          <a:prstGeom prst="rect">
            <a:avLst/>
          </a:prstGeom>
        </p:spPr>
      </p:pic>
      <p:grpSp>
        <p:nvGrpSpPr>
          <p:cNvPr id="5" name="object 5"/>
          <p:cNvGrpSpPr/>
          <p:nvPr/>
        </p:nvGrpSpPr>
        <p:grpSpPr>
          <a:xfrm>
            <a:off x="0" y="2695955"/>
            <a:ext cx="7559040" cy="4251960"/>
            <a:chOff x="0" y="2695955"/>
            <a:chExt cx="7559040" cy="4251960"/>
          </a:xfrm>
        </p:grpSpPr>
        <p:pic>
          <p:nvPicPr>
            <p:cNvPr id="6" name="object 6"/>
            <p:cNvPicPr/>
            <p:nvPr/>
          </p:nvPicPr>
          <p:blipFill>
            <a:blip r:embed="rId5" cstate="print"/>
            <a:stretch>
              <a:fillRect/>
            </a:stretch>
          </p:blipFill>
          <p:spPr>
            <a:xfrm>
              <a:off x="0" y="2695955"/>
              <a:ext cx="7559039" cy="4251959"/>
            </a:xfrm>
            <a:prstGeom prst="rect">
              <a:avLst/>
            </a:prstGeom>
          </p:spPr>
        </p:pic>
        <p:sp>
          <p:nvSpPr>
            <p:cNvPr id="7" name="object 7"/>
            <p:cNvSpPr/>
            <p:nvPr/>
          </p:nvSpPr>
          <p:spPr>
            <a:xfrm>
              <a:off x="4959096" y="372313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La</a:t>
            </a:r>
            <a:r>
              <a:rPr spc="-15" dirty="0">
                <a:solidFill>
                  <a:srgbClr val="ED466E"/>
                </a:solidFill>
              </a:rPr>
              <a:t> </a:t>
            </a:r>
            <a:r>
              <a:rPr spc="-10" dirty="0">
                <a:solidFill>
                  <a:srgbClr val="ED466E"/>
                </a:solidFill>
              </a:rPr>
              <a:t>Prima</a:t>
            </a:r>
          </a:p>
          <a:p>
            <a:pPr marL="12700">
              <a:lnSpc>
                <a:spcPct val="100000"/>
              </a:lnSpc>
              <a:spcBef>
                <a:spcPts val="25"/>
              </a:spcBef>
            </a:pPr>
            <a:r>
              <a:rPr sz="2000" spc="-10" dirty="0">
                <a:solidFill>
                  <a:srgbClr val="111111"/>
                </a:solidFill>
              </a:rPr>
              <a:t>Front</a:t>
            </a:r>
            <a:r>
              <a:rPr lang="it-IT" sz="2000" spc="-10" dirty="0" err="1">
                <a:solidFill>
                  <a:srgbClr val="111111"/>
                </a:solidFill>
              </a:rPr>
              <a:t>ale</a:t>
            </a:r>
            <a:endParaRPr sz="2000" dirty="0"/>
          </a:p>
        </p:txBody>
      </p:sp>
      <p:sp>
        <p:nvSpPr>
          <p:cNvPr id="9" name="object 9"/>
          <p:cNvSpPr txBox="1"/>
          <p:nvPr/>
        </p:nvSpPr>
        <p:spPr>
          <a:xfrm>
            <a:off x="369027" y="7559268"/>
            <a:ext cx="6502400" cy="1173480"/>
          </a:xfrm>
          <a:prstGeom prst="rect">
            <a:avLst/>
          </a:prstGeom>
        </p:spPr>
        <p:txBody>
          <a:bodyPr vert="horz" wrap="square" lIns="0" tIns="12700" rIns="0" bIns="0" rtlCol="0">
            <a:spAutoFit/>
          </a:bodyPr>
          <a:lstStyle/>
          <a:p>
            <a:pPr marL="354965" marR="5080" indent="-342900">
              <a:lnSpc>
                <a:spcPct val="107500"/>
              </a:lnSpc>
              <a:spcBef>
                <a:spcPts val="100"/>
              </a:spcBef>
              <a:buClr>
                <a:srgbClr val="C14668"/>
              </a:buClr>
              <a:buAutoNum type="alphaUcPeriod"/>
              <a:tabLst>
                <a:tab pos="354965" algn="l"/>
              </a:tabLst>
            </a:pPr>
            <a:r>
              <a:rPr lang="it-IT" sz="1600" b="1" dirty="0">
                <a:latin typeface="Poppins"/>
                <a:cs typeface="Poppins"/>
              </a:rPr>
              <a:t>Cruscotto</a:t>
            </a:r>
            <a:r>
              <a:rPr sz="1600" dirty="0">
                <a:latin typeface="Poppins"/>
                <a:cs typeface="Poppins"/>
              </a:rPr>
              <a:t>.</a:t>
            </a:r>
            <a:r>
              <a:rPr sz="1600" spc="-35" dirty="0">
                <a:latin typeface="Poppins"/>
                <a:cs typeface="Poppins"/>
              </a:rPr>
              <a:t> </a:t>
            </a:r>
            <a:r>
              <a:rPr lang="it-IT" sz="1600" dirty="0">
                <a:latin typeface="Poppins"/>
                <a:cs typeface="Poppins"/>
              </a:rPr>
              <a:t>Avvolto in </a:t>
            </a:r>
            <a:r>
              <a:rPr lang="it-IT" sz="1600" dirty="0" err="1">
                <a:latin typeface="Poppins"/>
                <a:cs typeface="Poppins"/>
              </a:rPr>
              <a:t>Bambox</a:t>
            </a:r>
            <a:r>
              <a:rPr lang="it-IT" sz="1600" dirty="0">
                <a:latin typeface="Poppins"/>
                <a:cs typeface="Poppins"/>
              </a:rPr>
              <a:t> (tessuto di fibra di bambù), con vano portaoggetti superiore.</a:t>
            </a:r>
            <a:endParaRPr sz="1600" dirty="0">
              <a:latin typeface="Poppins"/>
              <a:cs typeface="Poppins"/>
            </a:endParaRPr>
          </a:p>
          <a:p>
            <a:pPr marL="354965" marR="5080" indent="-342900">
              <a:lnSpc>
                <a:spcPct val="106900"/>
              </a:lnSpc>
              <a:spcBef>
                <a:spcPts val="805"/>
              </a:spcBef>
              <a:buClr>
                <a:srgbClr val="C14668"/>
              </a:buClr>
              <a:buAutoNum type="alphaUcPeriod"/>
              <a:tabLst>
                <a:tab pos="354965" algn="l"/>
              </a:tabLst>
            </a:pPr>
            <a:r>
              <a:rPr lang="it-IT" sz="1600" b="1" dirty="0">
                <a:latin typeface="Poppins"/>
                <a:cs typeface="Poppins"/>
              </a:rPr>
              <a:t>Bocchetta d'aria laterale</a:t>
            </a:r>
            <a:r>
              <a:rPr sz="1600" dirty="0">
                <a:latin typeface="Poppins"/>
                <a:cs typeface="Poppins"/>
              </a:rPr>
              <a:t>.</a:t>
            </a:r>
            <a:r>
              <a:rPr sz="1600" spc="-45" dirty="0">
                <a:latin typeface="Poppins"/>
                <a:cs typeface="Poppins"/>
              </a:rPr>
              <a:t> </a:t>
            </a:r>
            <a:r>
              <a:rPr lang="it-IT" sz="1600" dirty="0">
                <a:latin typeface="Poppins"/>
                <a:cs typeface="Poppins"/>
              </a:rPr>
              <a:t>Forma del pixel, granulata in nero opaco con dettagli dipinti in nero lucido e giallo.</a:t>
            </a:r>
            <a:endParaRPr sz="1600" dirty="0">
              <a:latin typeface="Poppins"/>
              <a:cs typeface="Poppins"/>
            </a:endParaRPr>
          </a:p>
        </p:txBody>
      </p:sp>
      <p:sp>
        <p:nvSpPr>
          <p:cNvPr id="10" name="object 10"/>
          <p:cNvSpPr txBox="1"/>
          <p:nvPr/>
        </p:nvSpPr>
        <p:spPr>
          <a:xfrm>
            <a:off x="5027832" y="3722435"/>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1" name="object 11"/>
          <p:cNvSpPr/>
          <p:nvPr/>
        </p:nvSpPr>
        <p:spPr>
          <a:xfrm>
            <a:off x="5876544" y="383285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2" name="object 12"/>
          <p:cNvSpPr txBox="1"/>
          <p:nvPr/>
        </p:nvSpPr>
        <p:spPr>
          <a:xfrm>
            <a:off x="5953807" y="3831804"/>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3" name="object 13"/>
          <p:cNvSpPr/>
          <p:nvPr/>
        </p:nvSpPr>
        <p:spPr>
          <a:xfrm>
            <a:off x="4390644" y="3613403"/>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4" name="object 14"/>
          <p:cNvSpPr txBox="1"/>
          <p:nvPr/>
        </p:nvSpPr>
        <p:spPr>
          <a:xfrm>
            <a:off x="4458484" y="3612608"/>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5" name="object 15"/>
          <p:cNvSpPr/>
          <p:nvPr/>
        </p:nvSpPr>
        <p:spPr>
          <a:xfrm>
            <a:off x="2212848" y="406145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6" name="object 16"/>
          <p:cNvSpPr txBox="1"/>
          <p:nvPr/>
        </p:nvSpPr>
        <p:spPr>
          <a:xfrm>
            <a:off x="2283579" y="4059688"/>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p:txBody>
      </p:sp>
      <p:sp>
        <p:nvSpPr>
          <p:cNvPr id="17" name="object 17"/>
          <p:cNvSpPr/>
          <p:nvPr/>
        </p:nvSpPr>
        <p:spPr>
          <a:xfrm>
            <a:off x="3707891" y="3557015"/>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8" name="object 18"/>
          <p:cNvSpPr txBox="1"/>
          <p:nvPr/>
        </p:nvSpPr>
        <p:spPr>
          <a:xfrm>
            <a:off x="3800002" y="3555522"/>
            <a:ext cx="1492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E</a:t>
            </a:r>
            <a:endParaRPr sz="1800">
              <a:latin typeface="Poppins"/>
              <a:cs typeface="Poppins"/>
            </a:endParaRPr>
          </a:p>
        </p:txBody>
      </p:sp>
      <p:sp>
        <p:nvSpPr>
          <p:cNvPr id="19" name="object 19"/>
          <p:cNvSpPr/>
          <p:nvPr/>
        </p:nvSpPr>
        <p:spPr>
          <a:xfrm>
            <a:off x="4343400" y="4751831"/>
            <a:ext cx="334010" cy="335280"/>
          </a:xfrm>
          <a:custGeom>
            <a:avLst/>
            <a:gdLst/>
            <a:ahLst/>
            <a:cxnLst/>
            <a:rect l="l" t="t" r="r" b="b"/>
            <a:pathLst>
              <a:path w="334010" h="335279">
                <a:moveTo>
                  <a:pt x="166878" y="0"/>
                </a:moveTo>
                <a:lnTo>
                  <a:pt x="122515" y="5988"/>
                </a:lnTo>
                <a:lnTo>
                  <a:pt x="82651" y="22888"/>
                </a:lnTo>
                <a:lnTo>
                  <a:pt x="48877" y="49101"/>
                </a:lnTo>
                <a:lnTo>
                  <a:pt x="22783" y="83029"/>
                </a:lnTo>
                <a:lnTo>
                  <a:pt x="5961" y="123075"/>
                </a:lnTo>
                <a:lnTo>
                  <a:pt x="0" y="167639"/>
                </a:lnTo>
                <a:lnTo>
                  <a:pt x="5961" y="212204"/>
                </a:lnTo>
                <a:lnTo>
                  <a:pt x="22783" y="252250"/>
                </a:lnTo>
                <a:lnTo>
                  <a:pt x="48877" y="286178"/>
                </a:lnTo>
                <a:lnTo>
                  <a:pt x="82651" y="312391"/>
                </a:lnTo>
                <a:lnTo>
                  <a:pt x="122515" y="329291"/>
                </a:lnTo>
                <a:lnTo>
                  <a:pt x="166878" y="335279"/>
                </a:lnTo>
                <a:lnTo>
                  <a:pt x="211240" y="329291"/>
                </a:lnTo>
                <a:lnTo>
                  <a:pt x="251104" y="312391"/>
                </a:lnTo>
                <a:lnTo>
                  <a:pt x="284878" y="286178"/>
                </a:lnTo>
                <a:lnTo>
                  <a:pt x="310972" y="252250"/>
                </a:lnTo>
                <a:lnTo>
                  <a:pt x="327794" y="212204"/>
                </a:lnTo>
                <a:lnTo>
                  <a:pt x="333756" y="167639"/>
                </a:lnTo>
                <a:lnTo>
                  <a:pt x="327794" y="123075"/>
                </a:lnTo>
                <a:lnTo>
                  <a:pt x="310972" y="83029"/>
                </a:lnTo>
                <a:lnTo>
                  <a:pt x="284878" y="49101"/>
                </a:lnTo>
                <a:lnTo>
                  <a:pt x="251104" y="22888"/>
                </a:lnTo>
                <a:lnTo>
                  <a:pt x="211240" y="5988"/>
                </a:lnTo>
                <a:lnTo>
                  <a:pt x="166878" y="0"/>
                </a:lnTo>
                <a:close/>
              </a:path>
            </a:pathLst>
          </a:custGeom>
          <a:solidFill>
            <a:srgbClr val="F4E02E"/>
          </a:solidFill>
        </p:spPr>
        <p:txBody>
          <a:bodyPr wrap="square" lIns="0" tIns="0" rIns="0" bIns="0" rtlCol="0"/>
          <a:lstStyle/>
          <a:p>
            <a:endParaRPr/>
          </a:p>
        </p:txBody>
      </p:sp>
      <p:sp>
        <p:nvSpPr>
          <p:cNvPr id="20" name="object 20"/>
          <p:cNvSpPr txBox="1"/>
          <p:nvPr/>
        </p:nvSpPr>
        <p:spPr>
          <a:xfrm>
            <a:off x="4435583" y="4751302"/>
            <a:ext cx="15049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F</a:t>
            </a:r>
            <a:endParaRPr sz="1800">
              <a:latin typeface="Poppins"/>
              <a:cs typeface="Poppins"/>
            </a:endParaRPr>
          </a:p>
        </p:txBody>
      </p:sp>
      <p:sp>
        <p:nvSpPr>
          <p:cNvPr id="21" name="object 21"/>
          <p:cNvSpPr/>
          <p:nvPr/>
        </p:nvSpPr>
        <p:spPr>
          <a:xfrm>
            <a:off x="2860548" y="4751831"/>
            <a:ext cx="334010" cy="335280"/>
          </a:xfrm>
          <a:custGeom>
            <a:avLst/>
            <a:gdLst/>
            <a:ahLst/>
            <a:cxnLst/>
            <a:rect l="l" t="t" r="r" b="b"/>
            <a:pathLst>
              <a:path w="334010" h="335279">
                <a:moveTo>
                  <a:pt x="166878" y="0"/>
                </a:moveTo>
                <a:lnTo>
                  <a:pt x="122515" y="5988"/>
                </a:lnTo>
                <a:lnTo>
                  <a:pt x="82651" y="22888"/>
                </a:lnTo>
                <a:lnTo>
                  <a:pt x="48877" y="49101"/>
                </a:lnTo>
                <a:lnTo>
                  <a:pt x="22783" y="83029"/>
                </a:lnTo>
                <a:lnTo>
                  <a:pt x="5961" y="123075"/>
                </a:lnTo>
                <a:lnTo>
                  <a:pt x="0" y="167639"/>
                </a:lnTo>
                <a:lnTo>
                  <a:pt x="5961" y="212204"/>
                </a:lnTo>
                <a:lnTo>
                  <a:pt x="22783" y="252250"/>
                </a:lnTo>
                <a:lnTo>
                  <a:pt x="48877" y="286178"/>
                </a:lnTo>
                <a:lnTo>
                  <a:pt x="82651" y="312391"/>
                </a:lnTo>
                <a:lnTo>
                  <a:pt x="122515" y="329291"/>
                </a:lnTo>
                <a:lnTo>
                  <a:pt x="166878" y="335279"/>
                </a:lnTo>
                <a:lnTo>
                  <a:pt x="211240" y="329291"/>
                </a:lnTo>
                <a:lnTo>
                  <a:pt x="251104" y="312391"/>
                </a:lnTo>
                <a:lnTo>
                  <a:pt x="284878" y="286178"/>
                </a:lnTo>
                <a:lnTo>
                  <a:pt x="310972" y="252250"/>
                </a:lnTo>
                <a:lnTo>
                  <a:pt x="327794" y="212204"/>
                </a:lnTo>
                <a:lnTo>
                  <a:pt x="333756" y="167639"/>
                </a:lnTo>
                <a:lnTo>
                  <a:pt x="327794" y="123075"/>
                </a:lnTo>
                <a:lnTo>
                  <a:pt x="310972" y="83029"/>
                </a:lnTo>
                <a:lnTo>
                  <a:pt x="284878" y="49101"/>
                </a:lnTo>
                <a:lnTo>
                  <a:pt x="251104" y="22888"/>
                </a:lnTo>
                <a:lnTo>
                  <a:pt x="211240" y="5988"/>
                </a:lnTo>
                <a:lnTo>
                  <a:pt x="166878" y="0"/>
                </a:lnTo>
                <a:close/>
              </a:path>
            </a:pathLst>
          </a:custGeom>
          <a:solidFill>
            <a:srgbClr val="F4E02E"/>
          </a:solidFill>
        </p:spPr>
        <p:txBody>
          <a:bodyPr wrap="square" lIns="0" tIns="0" rIns="0" bIns="0" rtlCol="0"/>
          <a:lstStyle/>
          <a:p>
            <a:endParaRPr/>
          </a:p>
        </p:txBody>
      </p:sp>
      <p:sp>
        <p:nvSpPr>
          <p:cNvPr id="22" name="object 22"/>
          <p:cNvSpPr txBox="1"/>
          <p:nvPr/>
        </p:nvSpPr>
        <p:spPr>
          <a:xfrm>
            <a:off x="2930278" y="4751301"/>
            <a:ext cx="19304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H</a:t>
            </a:r>
            <a:endParaRPr sz="1800">
              <a:latin typeface="Poppins"/>
              <a:cs typeface="Poppins"/>
            </a:endParaRPr>
          </a:p>
        </p:txBody>
      </p:sp>
      <p:sp>
        <p:nvSpPr>
          <p:cNvPr id="23" name="object 23"/>
          <p:cNvSpPr/>
          <p:nvPr/>
        </p:nvSpPr>
        <p:spPr>
          <a:xfrm>
            <a:off x="3738371" y="5114543"/>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24" name="object 24"/>
          <p:cNvSpPr txBox="1"/>
          <p:nvPr/>
        </p:nvSpPr>
        <p:spPr>
          <a:xfrm>
            <a:off x="3805194" y="5113159"/>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G</a:t>
            </a:r>
            <a:endParaRPr sz="1800">
              <a:latin typeface="Poppins"/>
              <a:cs typeface="Poppins"/>
            </a:endParaRPr>
          </a:p>
        </p:txBody>
      </p:sp>
      <p:sp>
        <p:nvSpPr>
          <p:cNvPr id="25" name="object 25"/>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19</a:t>
            </a:fld>
            <a:endParaRPr spc="-25" dirty="0"/>
          </a:p>
        </p:txBody>
      </p:sp>
      <p:sp>
        <p:nvSpPr>
          <p:cNvPr id="26" name="object 2">
            <a:extLst>
              <a:ext uri="{FF2B5EF4-FFF2-40B4-BE49-F238E27FC236}">
                <a16:creationId xmlns:a16="http://schemas.microsoft.com/office/drawing/2014/main" id="{D1344546-EC5F-7102-3C39-0243816F9234}"/>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9040" cy="10692765"/>
          </a:xfrm>
          <a:custGeom>
            <a:avLst/>
            <a:gdLst/>
            <a:ahLst/>
            <a:cxnLst/>
            <a:rect l="l" t="t" r="r" b="b"/>
            <a:pathLst>
              <a:path w="7559040" h="10692765">
                <a:moveTo>
                  <a:pt x="7559040" y="0"/>
                </a:moveTo>
                <a:lnTo>
                  <a:pt x="0" y="0"/>
                </a:lnTo>
                <a:lnTo>
                  <a:pt x="0" y="10692384"/>
                </a:lnTo>
                <a:lnTo>
                  <a:pt x="7559040" y="10692384"/>
                </a:lnTo>
                <a:lnTo>
                  <a:pt x="7559040" y="0"/>
                </a:lnTo>
                <a:close/>
              </a:path>
            </a:pathLst>
          </a:custGeom>
          <a:solidFill>
            <a:srgbClr val="000000"/>
          </a:solidFill>
        </p:spPr>
        <p:txBody>
          <a:bodyPr wrap="square" lIns="0" tIns="0" rIns="0" bIns="0" rtlCol="0"/>
          <a:lstStyle/>
          <a:p>
            <a:endParaRPr/>
          </a:p>
        </p:txBody>
      </p:sp>
      <p:pic>
        <p:nvPicPr>
          <p:cNvPr id="3" name="object 3"/>
          <p:cNvPicPr/>
          <p:nvPr/>
        </p:nvPicPr>
        <p:blipFill>
          <a:blip r:embed="rId3" cstate="print"/>
          <a:stretch>
            <a:fillRect/>
          </a:stretch>
        </p:blipFill>
        <p:spPr>
          <a:xfrm>
            <a:off x="390143" y="397764"/>
            <a:ext cx="1687067" cy="595882"/>
          </a:xfrm>
          <a:prstGeom prst="rect">
            <a:avLst/>
          </a:prstGeom>
        </p:spPr>
      </p:pic>
      <p:grpSp>
        <p:nvGrpSpPr>
          <p:cNvPr id="4" name="object 4"/>
          <p:cNvGrpSpPr/>
          <p:nvPr/>
        </p:nvGrpSpPr>
        <p:grpSpPr>
          <a:xfrm>
            <a:off x="980952" y="1248429"/>
            <a:ext cx="5424805" cy="8910955"/>
            <a:chOff x="980952" y="1248429"/>
            <a:chExt cx="5424805" cy="8910955"/>
          </a:xfrm>
        </p:grpSpPr>
        <p:sp>
          <p:nvSpPr>
            <p:cNvPr id="5" name="object 5"/>
            <p:cNvSpPr/>
            <p:nvPr/>
          </p:nvSpPr>
          <p:spPr>
            <a:xfrm>
              <a:off x="1042294" y="1264887"/>
              <a:ext cx="2765425" cy="3020695"/>
            </a:xfrm>
            <a:custGeom>
              <a:avLst/>
              <a:gdLst/>
              <a:ahLst/>
              <a:cxnLst/>
              <a:rect l="l" t="t" r="r" b="b"/>
              <a:pathLst>
                <a:path w="2765425" h="3020695">
                  <a:moveTo>
                    <a:pt x="2005403" y="0"/>
                  </a:moveTo>
                  <a:lnTo>
                    <a:pt x="1958196" y="4161"/>
                  </a:lnTo>
                  <a:lnTo>
                    <a:pt x="424811" y="213102"/>
                  </a:lnTo>
                  <a:lnTo>
                    <a:pt x="378213" y="221722"/>
                  </a:lnTo>
                  <a:lnTo>
                    <a:pt x="333466" y="234494"/>
                  </a:lnTo>
                  <a:lnTo>
                    <a:pt x="290745" y="251184"/>
                  </a:lnTo>
                  <a:lnTo>
                    <a:pt x="250227" y="271562"/>
                  </a:lnTo>
                  <a:lnTo>
                    <a:pt x="212088" y="295395"/>
                  </a:lnTo>
                  <a:lnTo>
                    <a:pt x="176504" y="322450"/>
                  </a:lnTo>
                  <a:lnTo>
                    <a:pt x="143652" y="352498"/>
                  </a:lnTo>
                  <a:lnTo>
                    <a:pt x="113708" y="385304"/>
                  </a:lnTo>
                  <a:lnTo>
                    <a:pt x="86848" y="420638"/>
                  </a:lnTo>
                  <a:lnTo>
                    <a:pt x="63249" y="458268"/>
                  </a:lnTo>
                  <a:lnTo>
                    <a:pt x="43086" y="497962"/>
                  </a:lnTo>
                  <a:lnTo>
                    <a:pt x="26537" y="539488"/>
                  </a:lnTo>
                  <a:lnTo>
                    <a:pt x="13778" y="582614"/>
                  </a:lnTo>
                  <a:lnTo>
                    <a:pt x="4984" y="627107"/>
                  </a:lnTo>
                  <a:lnTo>
                    <a:pt x="332" y="672737"/>
                  </a:lnTo>
                  <a:lnTo>
                    <a:pt x="0" y="719272"/>
                  </a:lnTo>
                  <a:lnTo>
                    <a:pt x="4161" y="766479"/>
                  </a:lnTo>
                  <a:lnTo>
                    <a:pt x="253399" y="2595571"/>
                  </a:lnTo>
                  <a:lnTo>
                    <a:pt x="262020" y="2642170"/>
                  </a:lnTo>
                  <a:lnTo>
                    <a:pt x="274791" y="2686919"/>
                  </a:lnTo>
                  <a:lnTo>
                    <a:pt x="291482" y="2729641"/>
                  </a:lnTo>
                  <a:lnTo>
                    <a:pt x="311859" y="2770160"/>
                  </a:lnTo>
                  <a:lnTo>
                    <a:pt x="335692" y="2808299"/>
                  </a:lnTo>
                  <a:lnTo>
                    <a:pt x="362747" y="2843883"/>
                  </a:lnTo>
                  <a:lnTo>
                    <a:pt x="392795" y="2876735"/>
                  </a:lnTo>
                  <a:lnTo>
                    <a:pt x="425601" y="2906679"/>
                  </a:lnTo>
                  <a:lnTo>
                    <a:pt x="460936" y="2933538"/>
                  </a:lnTo>
                  <a:lnTo>
                    <a:pt x="498566" y="2957137"/>
                  </a:lnTo>
                  <a:lnTo>
                    <a:pt x="538259" y="2977299"/>
                  </a:lnTo>
                  <a:lnTo>
                    <a:pt x="579785" y="2993847"/>
                  </a:lnTo>
                  <a:lnTo>
                    <a:pt x="622911" y="3006606"/>
                  </a:lnTo>
                  <a:lnTo>
                    <a:pt x="667404" y="3015399"/>
                  </a:lnTo>
                  <a:lnTo>
                    <a:pt x="713035" y="3020050"/>
                  </a:lnTo>
                  <a:lnTo>
                    <a:pt x="759569" y="3020382"/>
                  </a:lnTo>
                  <a:lnTo>
                    <a:pt x="806776" y="3016220"/>
                  </a:lnTo>
                  <a:lnTo>
                    <a:pt x="2340149" y="2807280"/>
                  </a:lnTo>
                  <a:lnTo>
                    <a:pt x="2386748" y="2798659"/>
                  </a:lnTo>
                  <a:lnTo>
                    <a:pt x="2431497" y="2785888"/>
                  </a:lnTo>
                  <a:lnTo>
                    <a:pt x="2474219" y="2769197"/>
                  </a:lnTo>
                  <a:lnTo>
                    <a:pt x="2514738" y="2748820"/>
                  </a:lnTo>
                  <a:lnTo>
                    <a:pt x="2552877" y="2724987"/>
                  </a:lnTo>
                  <a:lnTo>
                    <a:pt x="2588461" y="2697931"/>
                  </a:lnTo>
                  <a:lnTo>
                    <a:pt x="2621314" y="2667884"/>
                  </a:lnTo>
                  <a:lnTo>
                    <a:pt x="2651258" y="2635077"/>
                  </a:lnTo>
                  <a:lnTo>
                    <a:pt x="2678118" y="2599743"/>
                  </a:lnTo>
                  <a:lnTo>
                    <a:pt x="2701717" y="2562113"/>
                  </a:lnTo>
                  <a:lnTo>
                    <a:pt x="2721880" y="2522420"/>
                  </a:lnTo>
                  <a:lnTo>
                    <a:pt x="2738429" y="2480894"/>
                  </a:lnTo>
                  <a:lnTo>
                    <a:pt x="2751189" y="2437768"/>
                  </a:lnTo>
                  <a:lnTo>
                    <a:pt x="2759983" y="2393274"/>
                  </a:lnTo>
                  <a:lnTo>
                    <a:pt x="2764636" y="2347644"/>
                  </a:lnTo>
                  <a:lnTo>
                    <a:pt x="2764971" y="2301110"/>
                  </a:lnTo>
                  <a:lnTo>
                    <a:pt x="2760811" y="2253903"/>
                  </a:lnTo>
                  <a:lnTo>
                    <a:pt x="2511573" y="424811"/>
                  </a:lnTo>
                  <a:lnTo>
                    <a:pt x="2502952" y="378213"/>
                  </a:lnTo>
                  <a:lnTo>
                    <a:pt x="2490181" y="333466"/>
                  </a:lnTo>
                  <a:lnTo>
                    <a:pt x="2473490" y="290745"/>
                  </a:lnTo>
                  <a:lnTo>
                    <a:pt x="2453113" y="250227"/>
                  </a:lnTo>
                  <a:lnTo>
                    <a:pt x="2429280" y="212088"/>
                  </a:lnTo>
                  <a:lnTo>
                    <a:pt x="2402225" y="176504"/>
                  </a:lnTo>
                  <a:lnTo>
                    <a:pt x="2372177" y="143652"/>
                  </a:lnTo>
                  <a:lnTo>
                    <a:pt x="2339371" y="113708"/>
                  </a:lnTo>
                  <a:lnTo>
                    <a:pt x="2304036" y="86848"/>
                  </a:lnTo>
                  <a:lnTo>
                    <a:pt x="2266406" y="63249"/>
                  </a:lnTo>
                  <a:lnTo>
                    <a:pt x="2226713" y="43086"/>
                  </a:lnTo>
                  <a:lnTo>
                    <a:pt x="2185187" y="26537"/>
                  </a:lnTo>
                  <a:lnTo>
                    <a:pt x="2142061" y="13778"/>
                  </a:lnTo>
                  <a:lnTo>
                    <a:pt x="2097568" y="4984"/>
                  </a:lnTo>
                  <a:lnTo>
                    <a:pt x="2051937" y="332"/>
                  </a:lnTo>
                  <a:lnTo>
                    <a:pt x="2005403" y="0"/>
                  </a:lnTo>
                  <a:close/>
                </a:path>
              </a:pathLst>
            </a:custGeom>
            <a:solidFill>
              <a:srgbClr val="44D3A0"/>
            </a:solidFill>
          </p:spPr>
          <p:txBody>
            <a:bodyPr wrap="square" lIns="0" tIns="0" rIns="0" bIns="0" rtlCol="0"/>
            <a:lstStyle/>
            <a:p>
              <a:endParaRPr/>
            </a:p>
          </p:txBody>
        </p:sp>
        <p:sp>
          <p:nvSpPr>
            <p:cNvPr id="6" name="object 6"/>
            <p:cNvSpPr/>
            <p:nvPr/>
          </p:nvSpPr>
          <p:spPr>
            <a:xfrm>
              <a:off x="3632478" y="1248429"/>
              <a:ext cx="2773045" cy="3053080"/>
            </a:xfrm>
            <a:custGeom>
              <a:avLst/>
              <a:gdLst/>
              <a:ahLst/>
              <a:cxnLst/>
              <a:rect l="l" t="t" r="r" b="b"/>
              <a:pathLst>
                <a:path w="2773045" h="3053079">
                  <a:moveTo>
                    <a:pt x="759805" y="0"/>
                  </a:moveTo>
                  <a:lnTo>
                    <a:pt x="713634" y="236"/>
                  </a:lnTo>
                  <a:lnTo>
                    <a:pt x="668398" y="5020"/>
                  </a:lnTo>
                  <a:lnTo>
                    <a:pt x="624360" y="14155"/>
                  </a:lnTo>
                  <a:lnTo>
                    <a:pt x="581783" y="27448"/>
                  </a:lnTo>
                  <a:lnTo>
                    <a:pt x="540929" y="44703"/>
                  </a:lnTo>
                  <a:lnTo>
                    <a:pt x="502059" y="65725"/>
                  </a:lnTo>
                  <a:lnTo>
                    <a:pt x="465437" y="90319"/>
                  </a:lnTo>
                  <a:lnTo>
                    <a:pt x="431325" y="118290"/>
                  </a:lnTo>
                  <a:lnTo>
                    <a:pt x="399984" y="149444"/>
                  </a:lnTo>
                  <a:lnTo>
                    <a:pt x="371678" y="183584"/>
                  </a:lnTo>
                  <a:lnTo>
                    <a:pt x="346669" y="220518"/>
                  </a:lnTo>
                  <a:lnTo>
                    <a:pt x="325219" y="260048"/>
                  </a:lnTo>
                  <a:lnTo>
                    <a:pt x="307590" y="301981"/>
                  </a:lnTo>
                  <a:lnTo>
                    <a:pt x="294044" y="346121"/>
                  </a:lnTo>
                  <a:lnTo>
                    <a:pt x="284845" y="392274"/>
                  </a:lnTo>
                  <a:lnTo>
                    <a:pt x="4505" y="2294696"/>
                  </a:lnTo>
                  <a:lnTo>
                    <a:pt x="0" y="2341543"/>
                  </a:lnTo>
                  <a:lnTo>
                    <a:pt x="236" y="2387716"/>
                  </a:lnTo>
                  <a:lnTo>
                    <a:pt x="5019" y="2432952"/>
                  </a:lnTo>
                  <a:lnTo>
                    <a:pt x="14154" y="2476991"/>
                  </a:lnTo>
                  <a:lnTo>
                    <a:pt x="27446" y="2519568"/>
                  </a:lnTo>
                  <a:lnTo>
                    <a:pt x="44700" y="2560423"/>
                  </a:lnTo>
                  <a:lnTo>
                    <a:pt x="65721" y="2599293"/>
                  </a:lnTo>
                  <a:lnTo>
                    <a:pt x="90314" y="2635915"/>
                  </a:lnTo>
                  <a:lnTo>
                    <a:pt x="118285" y="2670027"/>
                  </a:lnTo>
                  <a:lnTo>
                    <a:pt x="149438" y="2701368"/>
                  </a:lnTo>
                  <a:lnTo>
                    <a:pt x="183579" y="2729674"/>
                  </a:lnTo>
                  <a:lnTo>
                    <a:pt x="220512" y="2754684"/>
                  </a:lnTo>
                  <a:lnTo>
                    <a:pt x="260043" y="2776135"/>
                  </a:lnTo>
                  <a:lnTo>
                    <a:pt x="301977" y="2793765"/>
                  </a:lnTo>
                  <a:lnTo>
                    <a:pt x="346119" y="2807312"/>
                  </a:lnTo>
                  <a:lnTo>
                    <a:pt x="392274" y="2816513"/>
                  </a:lnTo>
                  <a:lnTo>
                    <a:pt x="1966249" y="3048454"/>
                  </a:lnTo>
                  <a:lnTo>
                    <a:pt x="2013095" y="3052957"/>
                  </a:lnTo>
                  <a:lnTo>
                    <a:pt x="2059268" y="3052719"/>
                  </a:lnTo>
                  <a:lnTo>
                    <a:pt x="2104505" y="3047934"/>
                  </a:lnTo>
                  <a:lnTo>
                    <a:pt x="2148543" y="3038798"/>
                  </a:lnTo>
                  <a:lnTo>
                    <a:pt x="2191121" y="3025505"/>
                  </a:lnTo>
                  <a:lnTo>
                    <a:pt x="2231976" y="3008250"/>
                  </a:lnTo>
                  <a:lnTo>
                    <a:pt x="2270845" y="2987228"/>
                  </a:lnTo>
                  <a:lnTo>
                    <a:pt x="2307467" y="2962635"/>
                  </a:lnTo>
                  <a:lnTo>
                    <a:pt x="2341580" y="2934664"/>
                  </a:lnTo>
                  <a:lnTo>
                    <a:pt x="2372920" y="2903511"/>
                  </a:lnTo>
                  <a:lnTo>
                    <a:pt x="2401227" y="2869371"/>
                  </a:lnTo>
                  <a:lnTo>
                    <a:pt x="2426236" y="2832439"/>
                  </a:lnTo>
                  <a:lnTo>
                    <a:pt x="2447688" y="2792909"/>
                  </a:lnTo>
                  <a:lnTo>
                    <a:pt x="2465318" y="2750977"/>
                  </a:lnTo>
                  <a:lnTo>
                    <a:pt x="2478865" y="2706837"/>
                  </a:lnTo>
                  <a:lnTo>
                    <a:pt x="2488066" y="2660684"/>
                  </a:lnTo>
                  <a:lnTo>
                    <a:pt x="2768406" y="758250"/>
                  </a:lnTo>
                  <a:lnTo>
                    <a:pt x="2772909" y="711405"/>
                  </a:lnTo>
                  <a:lnTo>
                    <a:pt x="2772671" y="665234"/>
                  </a:lnTo>
                  <a:lnTo>
                    <a:pt x="2767887" y="619998"/>
                  </a:lnTo>
                  <a:lnTo>
                    <a:pt x="2758750" y="575961"/>
                  </a:lnTo>
                  <a:lnTo>
                    <a:pt x="2745457" y="533383"/>
                  </a:lnTo>
                  <a:lnTo>
                    <a:pt x="2728203" y="492529"/>
                  </a:lnTo>
                  <a:lnTo>
                    <a:pt x="2707181" y="453659"/>
                  </a:lnTo>
                  <a:lnTo>
                    <a:pt x="2682587" y="417037"/>
                  </a:lnTo>
                  <a:lnTo>
                    <a:pt x="2654617" y="382925"/>
                  </a:lnTo>
                  <a:lnTo>
                    <a:pt x="2623464" y="351585"/>
                  </a:lnTo>
                  <a:lnTo>
                    <a:pt x="2589324" y="323279"/>
                  </a:lnTo>
                  <a:lnTo>
                    <a:pt x="2552392" y="298269"/>
                  </a:lnTo>
                  <a:lnTo>
                    <a:pt x="2512862" y="276819"/>
                  </a:lnTo>
                  <a:lnTo>
                    <a:pt x="2470929" y="259190"/>
                  </a:lnTo>
                  <a:lnTo>
                    <a:pt x="2426790" y="245644"/>
                  </a:lnTo>
                  <a:lnTo>
                    <a:pt x="2380637" y="236445"/>
                  </a:lnTo>
                  <a:lnTo>
                    <a:pt x="806650" y="4505"/>
                  </a:lnTo>
                  <a:lnTo>
                    <a:pt x="759805" y="0"/>
                  </a:lnTo>
                  <a:close/>
                </a:path>
              </a:pathLst>
            </a:custGeom>
            <a:solidFill>
              <a:srgbClr val="C14668"/>
            </a:solidFill>
          </p:spPr>
          <p:txBody>
            <a:bodyPr wrap="square" lIns="0" tIns="0" rIns="0" bIns="0" rtlCol="0"/>
            <a:lstStyle/>
            <a:p>
              <a:endParaRPr/>
            </a:p>
          </p:txBody>
        </p:sp>
        <p:sp>
          <p:nvSpPr>
            <p:cNvPr id="7" name="object 7"/>
            <p:cNvSpPr/>
            <p:nvPr/>
          </p:nvSpPr>
          <p:spPr>
            <a:xfrm>
              <a:off x="3555411" y="4169767"/>
              <a:ext cx="2759710" cy="3034030"/>
            </a:xfrm>
            <a:custGeom>
              <a:avLst/>
              <a:gdLst/>
              <a:ahLst/>
              <a:cxnLst/>
              <a:rect l="l" t="t" r="r" b="b"/>
              <a:pathLst>
                <a:path w="2759710" h="3034029">
                  <a:moveTo>
                    <a:pt x="2000951" y="0"/>
                  </a:moveTo>
                  <a:lnTo>
                    <a:pt x="1951879" y="4360"/>
                  </a:lnTo>
                  <a:lnTo>
                    <a:pt x="414252" y="219561"/>
                  </a:lnTo>
                  <a:lnTo>
                    <a:pt x="365867" y="228842"/>
                  </a:lnTo>
                  <a:lnTo>
                    <a:pt x="319555" y="242688"/>
                  </a:lnTo>
                  <a:lnTo>
                    <a:pt x="275524" y="260825"/>
                  </a:lnTo>
                  <a:lnTo>
                    <a:pt x="233979" y="282980"/>
                  </a:lnTo>
                  <a:lnTo>
                    <a:pt x="195127" y="308880"/>
                  </a:lnTo>
                  <a:lnTo>
                    <a:pt x="159172" y="338253"/>
                  </a:lnTo>
                  <a:lnTo>
                    <a:pt x="126322" y="370824"/>
                  </a:lnTo>
                  <a:lnTo>
                    <a:pt x="96782" y="406321"/>
                  </a:lnTo>
                  <a:lnTo>
                    <a:pt x="70759" y="444471"/>
                  </a:lnTo>
                  <a:lnTo>
                    <a:pt x="48458" y="485000"/>
                  </a:lnTo>
                  <a:lnTo>
                    <a:pt x="30085" y="527636"/>
                  </a:lnTo>
                  <a:lnTo>
                    <a:pt x="15847" y="572105"/>
                  </a:lnTo>
                  <a:lnTo>
                    <a:pt x="5949" y="618135"/>
                  </a:lnTo>
                  <a:lnTo>
                    <a:pt x="598" y="665451"/>
                  </a:lnTo>
                  <a:lnTo>
                    <a:pt x="0" y="713782"/>
                  </a:lnTo>
                  <a:lnTo>
                    <a:pt x="4360" y="762854"/>
                  </a:lnTo>
                  <a:lnTo>
                    <a:pt x="264176" y="2619290"/>
                  </a:lnTo>
                  <a:lnTo>
                    <a:pt x="273457" y="2667675"/>
                  </a:lnTo>
                  <a:lnTo>
                    <a:pt x="287303" y="2713986"/>
                  </a:lnTo>
                  <a:lnTo>
                    <a:pt x="305440" y="2758017"/>
                  </a:lnTo>
                  <a:lnTo>
                    <a:pt x="327595" y="2799562"/>
                  </a:lnTo>
                  <a:lnTo>
                    <a:pt x="353495" y="2838415"/>
                  </a:lnTo>
                  <a:lnTo>
                    <a:pt x="382868" y="2874369"/>
                  </a:lnTo>
                  <a:lnTo>
                    <a:pt x="415439" y="2907220"/>
                  </a:lnTo>
                  <a:lnTo>
                    <a:pt x="450936" y="2936759"/>
                  </a:lnTo>
                  <a:lnTo>
                    <a:pt x="489086" y="2962783"/>
                  </a:lnTo>
                  <a:lnTo>
                    <a:pt x="529615" y="2985084"/>
                  </a:lnTo>
                  <a:lnTo>
                    <a:pt x="572251" y="3003457"/>
                  </a:lnTo>
                  <a:lnTo>
                    <a:pt x="616720" y="3017695"/>
                  </a:lnTo>
                  <a:lnTo>
                    <a:pt x="662750" y="3027592"/>
                  </a:lnTo>
                  <a:lnTo>
                    <a:pt x="710067" y="3032943"/>
                  </a:lnTo>
                  <a:lnTo>
                    <a:pt x="758397" y="3033542"/>
                  </a:lnTo>
                  <a:lnTo>
                    <a:pt x="807469" y="3029182"/>
                  </a:lnTo>
                  <a:lnTo>
                    <a:pt x="2345109" y="2813981"/>
                  </a:lnTo>
                  <a:lnTo>
                    <a:pt x="2393492" y="2804699"/>
                  </a:lnTo>
                  <a:lnTo>
                    <a:pt x="2439802" y="2790854"/>
                  </a:lnTo>
                  <a:lnTo>
                    <a:pt x="2483831" y="2772717"/>
                  </a:lnTo>
                  <a:lnTo>
                    <a:pt x="2525375" y="2750561"/>
                  </a:lnTo>
                  <a:lnTo>
                    <a:pt x="2564226" y="2724661"/>
                  </a:lnTo>
                  <a:lnTo>
                    <a:pt x="2600180" y="2695289"/>
                  </a:lnTo>
                  <a:lnTo>
                    <a:pt x="2633029" y="2662718"/>
                  </a:lnTo>
                  <a:lnTo>
                    <a:pt x="2662568" y="2627221"/>
                  </a:lnTo>
                  <a:lnTo>
                    <a:pt x="2688591" y="2589071"/>
                  </a:lnTo>
                  <a:lnTo>
                    <a:pt x="2710892" y="2548542"/>
                  </a:lnTo>
                  <a:lnTo>
                    <a:pt x="2729264" y="2505906"/>
                  </a:lnTo>
                  <a:lnTo>
                    <a:pt x="2743502" y="2461436"/>
                  </a:lnTo>
                  <a:lnTo>
                    <a:pt x="2753399" y="2415407"/>
                  </a:lnTo>
                  <a:lnTo>
                    <a:pt x="2758751" y="2368090"/>
                  </a:lnTo>
                  <a:lnTo>
                    <a:pt x="2759349" y="2319759"/>
                  </a:lnTo>
                  <a:lnTo>
                    <a:pt x="2754989" y="2270687"/>
                  </a:lnTo>
                  <a:lnTo>
                    <a:pt x="2495172" y="414252"/>
                  </a:lnTo>
                  <a:lnTo>
                    <a:pt x="2485891" y="365867"/>
                  </a:lnTo>
                  <a:lnTo>
                    <a:pt x="2472046" y="319555"/>
                  </a:lnTo>
                  <a:lnTo>
                    <a:pt x="2453909" y="275524"/>
                  </a:lnTo>
                  <a:lnTo>
                    <a:pt x="2431753" y="233979"/>
                  </a:lnTo>
                  <a:lnTo>
                    <a:pt x="2405853" y="195127"/>
                  </a:lnTo>
                  <a:lnTo>
                    <a:pt x="2376481" y="159172"/>
                  </a:lnTo>
                  <a:lnTo>
                    <a:pt x="2343910" y="126322"/>
                  </a:lnTo>
                  <a:lnTo>
                    <a:pt x="2308413" y="96782"/>
                  </a:lnTo>
                  <a:lnTo>
                    <a:pt x="2270263" y="70759"/>
                  </a:lnTo>
                  <a:lnTo>
                    <a:pt x="2229733" y="48458"/>
                  </a:lnTo>
                  <a:lnTo>
                    <a:pt x="2187098" y="30085"/>
                  </a:lnTo>
                  <a:lnTo>
                    <a:pt x="2142628" y="15847"/>
                  </a:lnTo>
                  <a:lnTo>
                    <a:pt x="2096599" y="5949"/>
                  </a:lnTo>
                  <a:lnTo>
                    <a:pt x="2049282" y="598"/>
                  </a:lnTo>
                  <a:lnTo>
                    <a:pt x="2000951" y="0"/>
                  </a:lnTo>
                  <a:close/>
                </a:path>
              </a:pathLst>
            </a:custGeom>
            <a:solidFill>
              <a:srgbClr val="E89A02"/>
            </a:solidFill>
          </p:spPr>
          <p:txBody>
            <a:bodyPr wrap="square" lIns="0" tIns="0" rIns="0" bIns="0" rtlCol="0"/>
            <a:lstStyle/>
            <a:p>
              <a:endParaRPr/>
            </a:p>
          </p:txBody>
        </p:sp>
        <p:sp>
          <p:nvSpPr>
            <p:cNvPr id="8" name="object 8"/>
            <p:cNvSpPr/>
            <p:nvPr/>
          </p:nvSpPr>
          <p:spPr>
            <a:xfrm>
              <a:off x="1084163" y="4199896"/>
              <a:ext cx="2687955" cy="2994660"/>
            </a:xfrm>
            <a:custGeom>
              <a:avLst/>
              <a:gdLst/>
              <a:ahLst/>
              <a:cxnLst/>
              <a:rect l="l" t="t" r="r" b="b"/>
              <a:pathLst>
                <a:path w="2687954" h="2994659">
                  <a:moveTo>
                    <a:pt x="670564" y="0"/>
                  </a:moveTo>
                  <a:lnTo>
                    <a:pt x="623386" y="2334"/>
                  </a:lnTo>
                  <a:lnTo>
                    <a:pt x="577311" y="9009"/>
                  </a:lnTo>
                  <a:lnTo>
                    <a:pt x="532565" y="19835"/>
                  </a:lnTo>
                  <a:lnTo>
                    <a:pt x="489377" y="34625"/>
                  </a:lnTo>
                  <a:lnTo>
                    <a:pt x="447974" y="53190"/>
                  </a:lnTo>
                  <a:lnTo>
                    <a:pt x="408584" y="75340"/>
                  </a:lnTo>
                  <a:lnTo>
                    <a:pt x="371434" y="100887"/>
                  </a:lnTo>
                  <a:lnTo>
                    <a:pt x="336753" y="129642"/>
                  </a:lnTo>
                  <a:lnTo>
                    <a:pt x="304767" y="161417"/>
                  </a:lnTo>
                  <a:lnTo>
                    <a:pt x="275704" y="196023"/>
                  </a:lnTo>
                  <a:lnTo>
                    <a:pt x="249792" y="233271"/>
                  </a:lnTo>
                  <a:lnTo>
                    <a:pt x="227259" y="272972"/>
                  </a:lnTo>
                  <a:lnTo>
                    <a:pt x="208331" y="314938"/>
                  </a:lnTo>
                  <a:lnTo>
                    <a:pt x="193238" y="358980"/>
                  </a:lnTo>
                  <a:lnTo>
                    <a:pt x="182206" y="404909"/>
                  </a:lnTo>
                  <a:lnTo>
                    <a:pt x="175463" y="452537"/>
                  </a:lnTo>
                  <a:lnTo>
                    <a:pt x="2197" y="2307092"/>
                  </a:lnTo>
                  <a:lnTo>
                    <a:pt x="0" y="2355145"/>
                  </a:lnTo>
                  <a:lnTo>
                    <a:pt x="2332" y="2402322"/>
                  </a:lnTo>
                  <a:lnTo>
                    <a:pt x="9005" y="2448398"/>
                  </a:lnTo>
                  <a:lnTo>
                    <a:pt x="19830" y="2493144"/>
                  </a:lnTo>
                  <a:lnTo>
                    <a:pt x="34619" y="2536332"/>
                  </a:lnTo>
                  <a:lnTo>
                    <a:pt x="53183" y="2577735"/>
                  </a:lnTo>
                  <a:lnTo>
                    <a:pt x="75332" y="2617125"/>
                  </a:lnTo>
                  <a:lnTo>
                    <a:pt x="100878" y="2654276"/>
                  </a:lnTo>
                  <a:lnTo>
                    <a:pt x="129633" y="2688958"/>
                  </a:lnTo>
                  <a:lnTo>
                    <a:pt x="161408" y="2720945"/>
                  </a:lnTo>
                  <a:lnTo>
                    <a:pt x="196013" y="2750008"/>
                  </a:lnTo>
                  <a:lnTo>
                    <a:pt x="233261" y="2775921"/>
                  </a:lnTo>
                  <a:lnTo>
                    <a:pt x="272962" y="2798456"/>
                  </a:lnTo>
                  <a:lnTo>
                    <a:pt x="314928" y="2817384"/>
                  </a:lnTo>
                  <a:lnTo>
                    <a:pt x="358969" y="2832479"/>
                  </a:lnTo>
                  <a:lnTo>
                    <a:pt x="404898" y="2843513"/>
                  </a:lnTo>
                  <a:lnTo>
                    <a:pt x="452526" y="2850259"/>
                  </a:lnTo>
                  <a:lnTo>
                    <a:pt x="1968995" y="2991940"/>
                  </a:lnTo>
                  <a:lnTo>
                    <a:pt x="2017047" y="2994135"/>
                  </a:lnTo>
                  <a:lnTo>
                    <a:pt x="2064225" y="2991801"/>
                  </a:lnTo>
                  <a:lnTo>
                    <a:pt x="2110301" y="2985126"/>
                  </a:lnTo>
                  <a:lnTo>
                    <a:pt x="2155046" y="2974299"/>
                  </a:lnTo>
                  <a:lnTo>
                    <a:pt x="2198234" y="2959509"/>
                  </a:lnTo>
                  <a:lnTo>
                    <a:pt x="2239637" y="2940945"/>
                  </a:lnTo>
                  <a:lnTo>
                    <a:pt x="2279027" y="2918795"/>
                  </a:lnTo>
                  <a:lnTo>
                    <a:pt x="2316177" y="2893247"/>
                  </a:lnTo>
                  <a:lnTo>
                    <a:pt x="2350859" y="2864492"/>
                  </a:lnTo>
                  <a:lnTo>
                    <a:pt x="2382845" y="2832717"/>
                  </a:lnTo>
                  <a:lnTo>
                    <a:pt x="2411907" y="2798111"/>
                  </a:lnTo>
                  <a:lnTo>
                    <a:pt x="2437819" y="2760863"/>
                  </a:lnTo>
                  <a:lnTo>
                    <a:pt x="2460353" y="2721162"/>
                  </a:lnTo>
                  <a:lnTo>
                    <a:pt x="2479280" y="2679196"/>
                  </a:lnTo>
                  <a:lnTo>
                    <a:pt x="2494373" y="2635154"/>
                  </a:lnTo>
                  <a:lnTo>
                    <a:pt x="2505405" y="2589225"/>
                  </a:lnTo>
                  <a:lnTo>
                    <a:pt x="2512149" y="2541598"/>
                  </a:lnTo>
                  <a:lnTo>
                    <a:pt x="2685415" y="687042"/>
                  </a:lnTo>
                  <a:lnTo>
                    <a:pt x="2687610" y="638990"/>
                  </a:lnTo>
                  <a:lnTo>
                    <a:pt x="2685276" y="591812"/>
                  </a:lnTo>
                  <a:lnTo>
                    <a:pt x="2678602" y="545736"/>
                  </a:lnTo>
                  <a:lnTo>
                    <a:pt x="2667776" y="500991"/>
                  </a:lnTo>
                  <a:lnTo>
                    <a:pt x="2652987" y="457803"/>
                  </a:lnTo>
                  <a:lnTo>
                    <a:pt x="2634423" y="416400"/>
                  </a:lnTo>
                  <a:lnTo>
                    <a:pt x="2612274" y="377010"/>
                  </a:lnTo>
                  <a:lnTo>
                    <a:pt x="2586728" y="339860"/>
                  </a:lnTo>
                  <a:lnTo>
                    <a:pt x="2557974" y="305178"/>
                  </a:lnTo>
                  <a:lnTo>
                    <a:pt x="2526200" y="273192"/>
                  </a:lnTo>
                  <a:lnTo>
                    <a:pt x="2491595" y="244130"/>
                  </a:lnTo>
                  <a:lnTo>
                    <a:pt x="2454348" y="218218"/>
                  </a:lnTo>
                  <a:lnTo>
                    <a:pt x="2414648" y="195684"/>
                  </a:lnTo>
                  <a:lnTo>
                    <a:pt x="2372683" y="176757"/>
                  </a:lnTo>
                  <a:lnTo>
                    <a:pt x="2328641" y="161664"/>
                  </a:lnTo>
                  <a:lnTo>
                    <a:pt x="2282713" y="150632"/>
                  </a:lnTo>
                  <a:lnTo>
                    <a:pt x="2235085" y="143889"/>
                  </a:lnTo>
                  <a:lnTo>
                    <a:pt x="718616" y="2195"/>
                  </a:lnTo>
                  <a:lnTo>
                    <a:pt x="670564" y="0"/>
                  </a:lnTo>
                  <a:close/>
                </a:path>
              </a:pathLst>
            </a:custGeom>
            <a:solidFill>
              <a:srgbClr val="41BAF6"/>
            </a:solidFill>
          </p:spPr>
          <p:txBody>
            <a:bodyPr wrap="square" lIns="0" tIns="0" rIns="0" bIns="0" rtlCol="0"/>
            <a:lstStyle/>
            <a:p>
              <a:endParaRPr/>
            </a:p>
          </p:txBody>
        </p:sp>
        <p:sp>
          <p:nvSpPr>
            <p:cNvPr id="9" name="object 9"/>
            <p:cNvSpPr/>
            <p:nvPr/>
          </p:nvSpPr>
          <p:spPr>
            <a:xfrm>
              <a:off x="980952" y="7022944"/>
              <a:ext cx="2898775" cy="3136265"/>
            </a:xfrm>
            <a:custGeom>
              <a:avLst/>
              <a:gdLst/>
              <a:ahLst/>
              <a:cxnLst/>
              <a:rect l="l" t="t" r="r" b="b"/>
              <a:pathLst>
                <a:path w="2898775" h="3136265">
                  <a:moveTo>
                    <a:pt x="1969012" y="0"/>
                  </a:moveTo>
                  <a:lnTo>
                    <a:pt x="1921705" y="3928"/>
                  </a:lnTo>
                  <a:lnTo>
                    <a:pt x="1874127" y="12485"/>
                  </a:lnTo>
                  <a:lnTo>
                    <a:pt x="389104" y="353061"/>
                  </a:lnTo>
                  <a:lnTo>
                    <a:pt x="342552" y="366092"/>
                  </a:lnTo>
                  <a:lnTo>
                    <a:pt x="298261" y="383171"/>
                  </a:lnTo>
                  <a:lnTo>
                    <a:pt x="256388" y="404045"/>
                  </a:lnTo>
                  <a:lnTo>
                    <a:pt x="217091" y="428463"/>
                  </a:lnTo>
                  <a:lnTo>
                    <a:pt x="180529" y="456173"/>
                  </a:lnTo>
                  <a:lnTo>
                    <a:pt x="146858" y="486923"/>
                  </a:lnTo>
                  <a:lnTo>
                    <a:pt x="116237" y="520462"/>
                  </a:lnTo>
                  <a:lnTo>
                    <a:pt x="88824" y="556537"/>
                  </a:lnTo>
                  <a:lnTo>
                    <a:pt x="64776" y="594898"/>
                  </a:lnTo>
                  <a:lnTo>
                    <a:pt x="44251" y="635292"/>
                  </a:lnTo>
                  <a:lnTo>
                    <a:pt x="27407" y="677467"/>
                  </a:lnTo>
                  <a:lnTo>
                    <a:pt x="14403" y="721173"/>
                  </a:lnTo>
                  <a:lnTo>
                    <a:pt x="5394" y="766156"/>
                  </a:lnTo>
                  <a:lnTo>
                    <a:pt x="541" y="812166"/>
                  </a:lnTo>
                  <a:lnTo>
                    <a:pt x="0" y="858950"/>
                  </a:lnTo>
                  <a:lnTo>
                    <a:pt x="3928" y="906257"/>
                  </a:lnTo>
                  <a:lnTo>
                    <a:pt x="12485" y="953835"/>
                  </a:lnTo>
                  <a:lnTo>
                    <a:pt x="423711" y="2746897"/>
                  </a:lnTo>
                  <a:lnTo>
                    <a:pt x="436742" y="2793449"/>
                  </a:lnTo>
                  <a:lnTo>
                    <a:pt x="453821" y="2837740"/>
                  </a:lnTo>
                  <a:lnTo>
                    <a:pt x="474695" y="2879613"/>
                  </a:lnTo>
                  <a:lnTo>
                    <a:pt x="499112" y="2918909"/>
                  </a:lnTo>
                  <a:lnTo>
                    <a:pt x="526822" y="2955472"/>
                  </a:lnTo>
                  <a:lnTo>
                    <a:pt x="557572" y="2989142"/>
                  </a:lnTo>
                  <a:lnTo>
                    <a:pt x="591111" y="3019763"/>
                  </a:lnTo>
                  <a:lnTo>
                    <a:pt x="627186" y="3047177"/>
                  </a:lnTo>
                  <a:lnTo>
                    <a:pt x="665546" y="3071225"/>
                  </a:lnTo>
                  <a:lnTo>
                    <a:pt x="705939" y="3091749"/>
                  </a:lnTo>
                  <a:lnTo>
                    <a:pt x="748114" y="3108593"/>
                  </a:lnTo>
                  <a:lnTo>
                    <a:pt x="791818" y="3121598"/>
                  </a:lnTo>
                  <a:lnTo>
                    <a:pt x="836801" y="3130606"/>
                  </a:lnTo>
                  <a:lnTo>
                    <a:pt x="882809" y="3135460"/>
                  </a:lnTo>
                  <a:lnTo>
                    <a:pt x="929591" y="3136001"/>
                  </a:lnTo>
                  <a:lnTo>
                    <a:pt x="976896" y="3132072"/>
                  </a:lnTo>
                  <a:lnTo>
                    <a:pt x="1024472" y="3123515"/>
                  </a:lnTo>
                  <a:lnTo>
                    <a:pt x="2509508" y="2782939"/>
                  </a:lnTo>
                  <a:lnTo>
                    <a:pt x="2556060" y="2769908"/>
                  </a:lnTo>
                  <a:lnTo>
                    <a:pt x="2600351" y="2752830"/>
                  </a:lnTo>
                  <a:lnTo>
                    <a:pt x="2642224" y="2731956"/>
                  </a:lnTo>
                  <a:lnTo>
                    <a:pt x="2681521" y="2707538"/>
                  </a:lnTo>
                  <a:lnTo>
                    <a:pt x="2718083" y="2679828"/>
                  </a:lnTo>
                  <a:lnTo>
                    <a:pt x="2751754" y="2649078"/>
                  </a:lnTo>
                  <a:lnTo>
                    <a:pt x="2782375" y="2615539"/>
                  </a:lnTo>
                  <a:lnTo>
                    <a:pt x="2809788" y="2579463"/>
                  </a:lnTo>
                  <a:lnTo>
                    <a:pt x="2833836" y="2541103"/>
                  </a:lnTo>
                  <a:lnTo>
                    <a:pt x="2854361" y="2500709"/>
                  </a:lnTo>
                  <a:lnTo>
                    <a:pt x="2871205" y="2458533"/>
                  </a:lnTo>
                  <a:lnTo>
                    <a:pt x="2884210" y="2414828"/>
                  </a:lnTo>
                  <a:lnTo>
                    <a:pt x="2893218" y="2369845"/>
                  </a:lnTo>
                  <a:lnTo>
                    <a:pt x="2898071" y="2323835"/>
                  </a:lnTo>
                  <a:lnTo>
                    <a:pt x="2898613" y="2277051"/>
                  </a:lnTo>
                  <a:lnTo>
                    <a:pt x="2894684" y="2229744"/>
                  </a:lnTo>
                  <a:lnTo>
                    <a:pt x="2886127" y="2182166"/>
                  </a:lnTo>
                  <a:lnTo>
                    <a:pt x="2474901" y="389104"/>
                  </a:lnTo>
                  <a:lnTo>
                    <a:pt x="2461870" y="342552"/>
                  </a:lnTo>
                  <a:lnTo>
                    <a:pt x="2444791" y="298261"/>
                  </a:lnTo>
                  <a:lnTo>
                    <a:pt x="2423917" y="256388"/>
                  </a:lnTo>
                  <a:lnTo>
                    <a:pt x="2399500" y="217091"/>
                  </a:lnTo>
                  <a:lnTo>
                    <a:pt x="2371790" y="180529"/>
                  </a:lnTo>
                  <a:lnTo>
                    <a:pt x="2341039" y="146858"/>
                  </a:lnTo>
                  <a:lnTo>
                    <a:pt x="2307501" y="116237"/>
                  </a:lnTo>
                  <a:lnTo>
                    <a:pt x="2271425" y="88824"/>
                  </a:lnTo>
                  <a:lnTo>
                    <a:pt x="2233064" y="64776"/>
                  </a:lnTo>
                  <a:lnTo>
                    <a:pt x="2192670" y="44251"/>
                  </a:lnTo>
                  <a:lnTo>
                    <a:pt x="2150495" y="27407"/>
                  </a:lnTo>
                  <a:lnTo>
                    <a:pt x="2106789" y="14403"/>
                  </a:lnTo>
                  <a:lnTo>
                    <a:pt x="2061806" y="5394"/>
                  </a:lnTo>
                  <a:lnTo>
                    <a:pt x="2015796" y="541"/>
                  </a:lnTo>
                  <a:lnTo>
                    <a:pt x="1969012" y="0"/>
                  </a:lnTo>
                  <a:close/>
                </a:path>
              </a:pathLst>
            </a:custGeom>
            <a:solidFill>
              <a:srgbClr val="9B67E4"/>
            </a:solidFill>
          </p:spPr>
          <p:txBody>
            <a:bodyPr wrap="square" lIns="0" tIns="0" rIns="0" bIns="0" rtlCol="0"/>
            <a:lstStyle/>
            <a:p>
              <a:endParaRPr/>
            </a:p>
          </p:txBody>
        </p:sp>
        <p:sp>
          <p:nvSpPr>
            <p:cNvPr id="10" name="object 10"/>
            <p:cNvSpPr/>
            <p:nvPr/>
          </p:nvSpPr>
          <p:spPr>
            <a:xfrm>
              <a:off x="3622639" y="7068561"/>
              <a:ext cx="2781935" cy="3046095"/>
            </a:xfrm>
            <a:custGeom>
              <a:avLst/>
              <a:gdLst/>
              <a:ahLst/>
              <a:cxnLst/>
              <a:rect l="l" t="t" r="r" b="b"/>
              <a:pathLst>
                <a:path w="2781935" h="3046095">
                  <a:moveTo>
                    <a:pt x="754597" y="0"/>
                  </a:moveTo>
                  <a:lnTo>
                    <a:pt x="707879" y="4101"/>
                  </a:lnTo>
                  <a:lnTo>
                    <a:pt x="662264" y="12453"/>
                  </a:lnTo>
                  <a:lnTo>
                    <a:pt x="617990" y="24879"/>
                  </a:lnTo>
                  <a:lnTo>
                    <a:pt x="575298" y="41202"/>
                  </a:lnTo>
                  <a:lnTo>
                    <a:pt x="534427" y="61246"/>
                  </a:lnTo>
                  <a:lnTo>
                    <a:pt x="495616" y="84832"/>
                  </a:lnTo>
                  <a:lnTo>
                    <a:pt x="459105" y="111786"/>
                  </a:lnTo>
                  <a:lnTo>
                    <a:pt x="425135" y="141929"/>
                  </a:lnTo>
                  <a:lnTo>
                    <a:pt x="393943" y="175085"/>
                  </a:lnTo>
                  <a:lnTo>
                    <a:pt x="365771" y="211076"/>
                  </a:lnTo>
                  <a:lnTo>
                    <a:pt x="340858" y="249727"/>
                  </a:lnTo>
                  <a:lnTo>
                    <a:pt x="319444" y="290859"/>
                  </a:lnTo>
                  <a:lnTo>
                    <a:pt x="301767" y="334297"/>
                  </a:lnTo>
                  <a:lnTo>
                    <a:pt x="288068" y="379863"/>
                  </a:lnTo>
                  <a:lnTo>
                    <a:pt x="278587" y="427380"/>
                  </a:lnTo>
                  <a:lnTo>
                    <a:pt x="5258" y="2242528"/>
                  </a:lnTo>
                  <a:lnTo>
                    <a:pt x="326" y="2290730"/>
                  </a:lnTo>
                  <a:lnTo>
                    <a:pt x="0" y="2338310"/>
                  </a:lnTo>
                  <a:lnTo>
                    <a:pt x="4101" y="2385028"/>
                  </a:lnTo>
                  <a:lnTo>
                    <a:pt x="12453" y="2430643"/>
                  </a:lnTo>
                  <a:lnTo>
                    <a:pt x="24879" y="2474917"/>
                  </a:lnTo>
                  <a:lnTo>
                    <a:pt x="41202" y="2517609"/>
                  </a:lnTo>
                  <a:lnTo>
                    <a:pt x="61246" y="2558480"/>
                  </a:lnTo>
                  <a:lnTo>
                    <a:pt x="84832" y="2597291"/>
                  </a:lnTo>
                  <a:lnTo>
                    <a:pt x="111786" y="2633802"/>
                  </a:lnTo>
                  <a:lnTo>
                    <a:pt x="141929" y="2667772"/>
                  </a:lnTo>
                  <a:lnTo>
                    <a:pt x="175085" y="2698964"/>
                  </a:lnTo>
                  <a:lnTo>
                    <a:pt x="211076" y="2727136"/>
                  </a:lnTo>
                  <a:lnTo>
                    <a:pt x="249727" y="2752049"/>
                  </a:lnTo>
                  <a:lnTo>
                    <a:pt x="290859" y="2773463"/>
                  </a:lnTo>
                  <a:lnTo>
                    <a:pt x="334297" y="2791140"/>
                  </a:lnTo>
                  <a:lnTo>
                    <a:pt x="379863" y="2804839"/>
                  </a:lnTo>
                  <a:lnTo>
                    <a:pt x="427380" y="2814320"/>
                  </a:lnTo>
                  <a:lnTo>
                    <a:pt x="1931124" y="3040748"/>
                  </a:lnTo>
                  <a:lnTo>
                    <a:pt x="1979326" y="3045680"/>
                  </a:lnTo>
                  <a:lnTo>
                    <a:pt x="2026906" y="3046006"/>
                  </a:lnTo>
                  <a:lnTo>
                    <a:pt x="2073623" y="3041905"/>
                  </a:lnTo>
                  <a:lnTo>
                    <a:pt x="2119237" y="3033553"/>
                  </a:lnTo>
                  <a:lnTo>
                    <a:pt x="2163510" y="3021127"/>
                  </a:lnTo>
                  <a:lnTo>
                    <a:pt x="2206201" y="3004804"/>
                  </a:lnTo>
                  <a:lnTo>
                    <a:pt x="2247072" y="2984760"/>
                  </a:lnTo>
                  <a:lnTo>
                    <a:pt x="2285881" y="2961173"/>
                  </a:lnTo>
                  <a:lnTo>
                    <a:pt x="2322391" y="2934220"/>
                  </a:lnTo>
                  <a:lnTo>
                    <a:pt x="2356360" y="2904077"/>
                  </a:lnTo>
                  <a:lnTo>
                    <a:pt x="2387551" y="2870921"/>
                  </a:lnTo>
                  <a:lnTo>
                    <a:pt x="2415721" y="2834930"/>
                  </a:lnTo>
                  <a:lnTo>
                    <a:pt x="2440634" y="2796279"/>
                  </a:lnTo>
                  <a:lnTo>
                    <a:pt x="2462048" y="2755147"/>
                  </a:lnTo>
                  <a:lnTo>
                    <a:pt x="2479724" y="2711709"/>
                  </a:lnTo>
                  <a:lnTo>
                    <a:pt x="2493422" y="2666143"/>
                  </a:lnTo>
                  <a:lnTo>
                    <a:pt x="2502903" y="2618626"/>
                  </a:lnTo>
                  <a:lnTo>
                    <a:pt x="2776233" y="803478"/>
                  </a:lnTo>
                  <a:lnTo>
                    <a:pt x="2781164" y="755276"/>
                  </a:lnTo>
                  <a:lnTo>
                    <a:pt x="2781491" y="707696"/>
                  </a:lnTo>
                  <a:lnTo>
                    <a:pt x="2777390" y="660978"/>
                  </a:lnTo>
                  <a:lnTo>
                    <a:pt x="2769038" y="615363"/>
                  </a:lnTo>
                  <a:lnTo>
                    <a:pt x="2756612" y="571089"/>
                  </a:lnTo>
                  <a:lnTo>
                    <a:pt x="2740288" y="528397"/>
                  </a:lnTo>
                  <a:lnTo>
                    <a:pt x="2720245" y="487525"/>
                  </a:lnTo>
                  <a:lnTo>
                    <a:pt x="2696658" y="448715"/>
                  </a:lnTo>
                  <a:lnTo>
                    <a:pt x="2669704" y="412204"/>
                  </a:lnTo>
                  <a:lnTo>
                    <a:pt x="2639561" y="378233"/>
                  </a:lnTo>
                  <a:lnTo>
                    <a:pt x="2606406" y="347042"/>
                  </a:lnTo>
                  <a:lnTo>
                    <a:pt x="2570414" y="318870"/>
                  </a:lnTo>
                  <a:lnTo>
                    <a:pt x="2531764" y="293957"/>
                  </a:lnTo>
                  <a:lnTo>
                    <a:pt x="2490631" y="272543"/>
                  </a:lnTo>
                  <a:lnTo>
                    <a:pt x="2447193" y="254866"/>
                  </a:lnTo>
                  <a:lnTo>
                    <a:pt x="2401627" y="241167"/>
                  </a:lnTo>
                  <a:lnTo>
                    <a:pt x="2354110" y="231686"/>
                  </a:lnTo>
                  <a:lnTo>
                    <a:pt x="850379" y="5258"/>
                  </a:lnTo>
                  <a:lnTo>
                    <a:pt x="802177" y="326"/>
                  </a:lnTo>
                  <a:lnTo>
                    <a:pt x="754597" y="0"/>
                  </a:lnTo>
                  <a:close/>
                </a:path>
              </a:pathLst>
            </a:custGeom>
            <a:solidFill>
              <a:srgbClr val="AECD1C"/>
            </a:solidFill>
          </p:spPr>
          <p:txBody>
            <a:bodyPr wrap="square" lIns="0" tIns="0" rIns="0" bIns="0" rtlCol="0"/>
            <a:lstStyle/>
            <a:p>
              <a:endParaRPr/>
            </a:p>
          </p:txBody>
        </p:sp>
        <p:pic>
          <p:nvPicPr>
            <p:cNvPr id="11" name="object 11"/>
            <p:cNvPicPr/>
            <p:nvPr/>
          </p:nvPicPr>
          <p:blipFill>
            <a:blip r:embed="rId4" cstate="print"/>
            <a:stretch>
              <a:fillRect/>
            </a:stretch>
          </p:blipFill>
          <p:spPr>
            <a:xfrm>
              <a:off x="2098548" y="1623059"/>
              <a:ext cx="652271" cy="1930907"/>
            </a:xfrm>
            <a:prstGeom prst="rect">
              <a:avLst/>
            </a:prstGeom>
          </p:spPr>
        </p:pic>
        <p:pic>
          <p:nvPicPr>
            <p:cNvPr id="12" name="object 12"/>
            <p:cNvPicPr/>
            <p:nvPr/>
          </p:nvPicPr>
          <p:blipFill>
            <a:blip r:embed="rId5" cstate="print"/>
            <a:stretch>
              <a:fillRect/>
            </a:stretch>
          </p:blipFill>
          <p:spPr>
            <a:xfrm>
              <a:off x="4402836" y="1594103"/>
              <a:ext cx="1063751" cy="1904998"/>
            </a:xfrm>
            <a:prstGeom prst="rect">
              <a:avLst/>
            </a:prstGeom>
          </p:spPr>
        </p:pic>
        <p:pic>
          <p:nvPicPr>
            <p:cNvPr id="13" name="object 13"/>
            <p:cNvPicPr/>
            <p:nvPr/>
          </p:nvPicPr>
          <p:blipFill>
            <a:blip r:embed="rId6" cstate="print"/>
            <a:stretch>
              <a:fillRect/>
            </a:stretch>
          </p:blipFill>
          <p:spPr>
            <a:xfrm>
              <a:off x="1997963" y="4411980"/>
              <a:ext cx="976883" cy="1879091"/>
            </a:xfrm>
            <a:prstGeom prst="rect">
              <a:avLst/>
            </a:prstGeom>
          </p:spPr>
        </p:pic>
        <p:pic>
          <p:nvPicPr>
            <p:cNvPr id="14" name="object 14"/>
            <p:cNvPicPr/>
            <p:nvPr/>
          </p:nvPicPr>
          <p:blipFill>
            <a:blip r:embed="rId7" cstate="print"/>
            <a:stretch>
              <a:fillRect/>
            </a:stretch>
          </p:blipFill>
          <p:spPr>
            <a:xfrm>
              <a:off x="4384548" y="4477511"/>
              <a:ext cx="1063751" cy="1943099"/>
            </a:xfrm>
            <a:prstGeom prst="rect">
              <a:avLst/>
            </a:prstGeom>
          </p:spPr>
        </p:pic>
        <p:pic>
          <p:nvPicPr>
            <p:cNvPr id="15" name="object 15"/>
            <p:cNvPicPr/>
            <p:nvPr/>
          </p:nvPicPr>
          <p:blipFill>
            <a:blip r:embed="rId8" cstate="print"/>
            <a:stretch>
              <a:fillRect/>
            </a:stretch>
          </p:blipFill>
          <p:spPr>
            <a:xfrm>
              <a:off x="1903476" y="7443216"/>
              <a:ext cx="1065275" cy="1930907"/>
            </a:xfrm>
            <a:prstGeom prst="rect">
              <a:avLst/>
            </a:prstGeom>
          </p:spPr>
        </p:pic>
        <p:pic>
          <p:nvPicPr>
            <p:cNvPr id="16" name="object 16"/>
            <p:cNvPicPr/>
            <p:nvPr/>
          </p:nvPicPr>
          <p:blipFill>
            <a:blip r:embed="rId9" cstate="print"/>
            <a:stretch>
              <a:fillRect/>
            </a:stretch>
          </p:blipFill>
          <p:spPr>
            <a:xfrm>
              <a:off x="4489704" y="7379207"/>
              <a:ext cx="1048511" cy="1930907"/>
            </a:xfrm>
            <a:prstGeom prst="rect">
              <a:avLst/>
            </a:prstGeom>
          </p:spPr>
        </p:pic>
      </p:grpSp>
      <p:sp>
        <p:nvSpPr>
          <p:cNvPr id="17" name="object 17"/>
          <p:cNvSpPr txBox="1"/>
          <p:nvPr/>
        </p:nvSpPr>
        <p:spPr>
          <a:xfrm>
            <a:off x="1416050" y="3022889"/>
            <a:ext cx="2054398" cy="628377"/>
          </a:xfrm>
          <a:prstGeom prst="rect">
            <a:avLst/>
          </a:prstGeom>
        </p:spPr>
        <p:txBody>
          <a:bodyPr vert="horz" wrap="square" lIns="0" tIns="12700" rIns="0" bIns="0" rtlCol="0">
            <a:spAutoFit/>
          </a:bodyPr>
          <a:lstStyle/>
          <a:p>
            <a:pPr marR="5080" algn="ctr">
              <a:lnSpc>
                <a:spcPct val="100000"/>
              </a:lnSpc>
              <a:spcBef>
                <a:spcPts val="100"/>
              </a:spcBef>
            </a:pPr>
            <a:r>
              <a:rPr sz="2000" b="1" spc="-10" dirty="0">
                <a:solidFill>
                  <a:srgbClr val="FFFFFF"/>
                </a:solidFill>
                <a:latin typeface="Poppins"/>
                <a:cs typeface="Poppins"/>
                <a:hlinkClick r:id="rId10" action="ppaction://hlinksldjump"/>
              </a:rPr>
              <a:t>INTRODUCI</a:t>
            </a:r>
            <a:r>
              <a:rPr lang="it-IT" sz="2000" b="1" spc="-10" dirty="0">
                <a:solidFill>
                  <a:srgbClr val="FFFFFF"/>
                </a:solidFill>
                <a:latin typeface="Poppins"/>
                <a:cs typeface="Poppins"/>
                <a:hlinkClick r:id="rId10" action="ppaction://hlinksldjump"/>
              </a:rPr>
              <a:t>AMO</a:t>
            </a:r>
            <a:r>
              <a:rPr sz="2000" b="1" spc="-10" dirty="0">
                <a:solidFill>
                  <a:srgbClr val="FFFFFF"/>
                </a:solidFill>
                <a:latin typeface="Poppins"/>
                <a:cs typeface="Poppins"/>
                <a:hlinkClick r:id="rId10" action="ppaction://hlinksldjump"/>
              </a:rPr>
              <a:t> </a:t>
            </a:r>
            <a:r>
              <a:rPr lang="it-IT" sz="2000" b="1" dirty="0">
                <a:solidFill>
                  <a:srgbClr val="FFFFFF"/>
                </a:solidFill>
                <a:latin typeface="Poppins"/>
                <a:cs typeface="Poppins"/>
                <a:hlinkClick r:id="rId10" action="ppaction://hlinksldjump"/>
              </a:rPr>
              <a:t>LO</a:t>
            </a:r>
            <a:r>
              <a:rPr sz="2000" b="1" spc="-30" dirty="0">
                <a:solidFill>
                  <a:srgbClr val="FFFFFF"/>
                </a:solidFill>
                <a:latin typeface="Poppins"/>
                <a:cs typeface="Poppins"/>
                <a:hlinkClick r:id="rId10" action="ppaction://hlinksldjump"/>
              </a:rPr>
              <a:t> </a:t>
            </a:r>
            <a:r>
              <a:rPr sz="2000" b="1" spc="-20" dirty="0">
                <a:solidFill>
                  <a:srgbClr val="FFFFFF"/>
                </a:solidFill>
                <a:latin typeface="Poppins"/>
                <a:cs typeface="Poppins"/>
                <a:hlinkClick r:id="rId10" action="ppaction://hlinksldjump"/>
              </a:rPr>
              <a:t>SHOW</a:t>
            </a:r>
            <a:endParaRPr sz="2000" dirty="0">
              <a:latin typeface="Poppins"/>
              <a:cs typeface="Poppins"/>
            </a:endParaRPr>
          </a:p>
        </p:txBody>
      </p:sp>
      <p:sp>
        <p:nvSpPr>
          <p:cNvPr id="18" name="object 18"/>
          <p:cNvSpPr txBox="1"/>
          <p:nvPr/>
        </p:nvSpPr>
        <p:spPr>
          <a:xfrm>
            <a:off x="4280918" y="3022889"/>
            <a:ext cx="1412240" cy="636270"/>
          </a:xfrm>
          <a:prstGeom prst="rect">
            <a:avLst/>
          </a:prstGeom>
        </p:spPr>
        <p:txBody>
          <a:bodyPr vert="horz" wrap="square" lIns="0" tIns="12700" rIns="0" bIns="0" rtlCol="0">
            <a:spAutoFit/>
          </a:bodyPr>
          <a:lstStyle/>
          <a:p>
            <a:pPr marR="5080" algn="ctr">
              <a:lnSpc>
                <a:spcPct val="100000"/>
              </a:lnSpc>
              <a:spcBef>
                <a:spcPts val="100"/>
              </a:spcBef>
            </a:pPr>
            <a:r>
              <a:rPr sz="2000" b="1" dirty="0">
                <a:solidFill>
                  <a:srgbClr val="FFFFFF"/>
                </a:solidFill>
                <a:latin typeface="Poppins"/>
                <a:cs typeface="Poppins"/>
                <a:hlinkClick r:id="rId11" action="ppaction://hlinksldjump"/>
              </a:rPr>
              <a:t>PANDA</a:t>
            </a:r>
            <a:r>
              <a:rPr sz="2000" b="1" spc="-30" dirty="0">
                <a:solidFill>
                  <a:srgbClr val="FFFFFF"/>
                </a:solidFill>
                <a:latin typeface="Poppins"/>
                <a:cs typeface="Poppins"/>
                <a:hlinkClick r:id="rId11" action="ppaction://hlinksldjump"/>
              </a:rPr>
              <a:t> </a:t>
            </a:r>
            <a:r>
              <a:rPr lang="it-IT" sz="2000" b="1" spc="-25" dirty="0">
                <a:solidFill>
                  <a:srgbClr val="FFFFFF"/>
                </a:solidFill>
                <a:latin typeface="Poppins"/>
                <a:cs typeface="Poppins"/>
                <a:hlinkClick r:id="rId11" action="ppaction://hlinksldjump"/>
              </a:rPr>
              <a:t>È</a:t>
            </a:r>
            <a:r>
              <a:rPr sz="2000" b="1" spc="-25" dirty="0">
                <a:solidFill>
                  <a:srgbClr val="FFFFFF"/>
                </a:solidFill>
                <a:latin typeface="Poppins"/>
                <a:cs typeface="Poppins"/>
                <a:hlinkClick r:id="rId11" action="ppaction://hlinksldjump"/>
              </a:rPr>
              <a:t>… </a:t>
            </a:r>
            <a:r>
              <a:rPr sz="2000" b="1" spc="-10" dirty="0">
                <a:solidFill>
                  <a:srgbClr val="FFFFFF"/>
                </a:solidFill>
                <a:latin typeface="Poppins"/>
                <a:cs typeface="Poppins"/>
                <a:hlinkClick r:id="rId11" action="ppaction://hlinksldjump"/>
              </a:rPr>
              <a:t>ICONIC</a:t>
            </a:r>
            <a:r>
              <a:rPr lang="it-IT" sz="2000" b="1" spc="-10" dirty="0">
                <a:solidFill>
                  <a:srgbClr val="FFFFFF"/>
                </a:solidFill>
                <a:latin typeface="Poppins"/>
                <a:cs typeface="Poppins"/>
                <a:hlinkClick r:id="rId11" action="ppaction://hlinksldjump"/>
              </a:rPr>
              <a:t>A</a:t>
            </a:r>
            <a:r>
              <a:rPr sz="2000" b="1" spc="-10" dirty="0">
                <a:solidFill>
                  <a:srgbClr val="FFFFFF"/>
                </a:solidFill>
                <a:latin typeface="Poppins"/>
                <a:cs typeface="Poppins"/>
                <a:hlinkClick r:id="rId11" action="ppaction://hlinksldjump"/>
              </a:rPr>
              <a:t>!</a:t>
            </a:r>
            <a:endParaRPr sz="2000" dirty="0">
              <a:latin typeface="Poppins"/>
              <a:cs typeface="Poppins"/>
            </a:endParaRPr>
          </a:p>
        </p:txBody>
      </p:sp>
      <p:sp>
        <p:nvSpPr>
          <p:cNvPr id="19" name="object 19"/>
          <p:cNvSpPr txBox="1"/>
          <p:nvPr/>
        </p:nvSpPr>
        <p:spPr>
          <a:xfrm>
            <a:off x="1545147" y="5712529"/>
            <a:ext cx="1782066" cy="629018"/>
          </a:xfrm>
          <a:prstGeom prst="rect">
            <a:avLst/>
          </a:prstGeom>
        </p:spPr>
        <p:txBody>
          <a:bodyPr vert="horz" wrap="square" lIns="0" tIns="13335" rIns="0" bIns="0" rtlCol="0">
            <a:spAutoFit/>
          </a:bodyPr>
          <a:lstStyle/>
          <a:p>
            <a:pPr marL="12700" marR="5080" indent="55880" algn="ctr">
              <a:lnSpc>
                <a:spcPct val="100000"/>
              </a:lnSpc>
              <a:spcBef>
                <a:spcPts val="105"/>
              </a:spcBef>
            </a:pPr>
            <a:r>
              <a:rPr sz="2000" b="1" dirty="0">
                <a:solidFill>
                  <a:srgbClr val="FFFFFF"/>
                </a:solidFill>
                <a:latin typeface="Poppins"/>
                <a:cs typeface="Poppins"/>
                <a:hlinkClick r:id="rId12" action="ppaction://hlinksldjump"/>
              </a:rPr>
              <a:t>PANDA</a:t>
            </a:r>
            <a:r>
              <a:rPr sz="2000" b="1" spc="-40" dirty="0">
                <a:solidFill>
                  <a:srgbClr val="FFFFFF"/>
                </a:solidFill>
                <a:latin typeface="Poppins"/>
                <a:cs typeface="Poppins"/>
                <a:hlinkClick r:id="rId12" action="ppaction://hlinksldjump"/>
              </a:rPr>
              <a:t> </a:t>
            </a:r>
            <a:r>
              <a:rPr lang="it-IT" sz="2000" b="1" spc="-25" dirty="0">
                <a:solidFill>
                  <a:srgbClr val="FFFFFF"/>
                </a:solidFill>
                <a:latin typeface="Poppins"/>
                <a:cs typeface="Poppins"/>
                <a:hlinkClick r:id="rId12" action="ppaction://hlinksldjump"/>
              </a:rPr>
              <a:t>È</a:t>
            </a:r>
            <a:r>
              <a:rPr sz="2000" b="1" spc="-25" dirty="0">
                <a:solidFill>
                  <a:srgbClr val="FFFFFF"/>
                </a:solidFill>
                <a:latin typeface="Poppins"/>
                <a:cs typeface="Poppins"/>
                <a:hlinkClick r:id="rId12" action="ppaction://hlinksldjump"/>
              </a:rPr>
              <a:t>… </a:t>
            </a:r>
            <a:r>
              <a:rPr sz="2000" b="1" spc="-10" dirty="0">
                <a:solidFill>
                  <a:srgbClr val="FFFFFF"/>
                </a:solidFill>
                <a:latin typeface="Poppins"/>
                <a:cs typeface="Poppins"/>
                <a:hlinkClick r:id="rId12" action="ppaction://hlinksldjump"/>
              </a:rPr>
              <a:t>INGE</a:t>
            </a:r>
            <a:r>
              <a:rPr lang="it-IT" sz="2000" b="1" spc="-10" dirty="0">
                <a:solidFill>
                  <a:srgbClr val="FFFFFF"/>
                </a:solidFill>
                <a:latin typeface="Poppins"/>
                <a:cs typeface="Poppins"/>
                <a:hlinkClick r:id="rId12" action="ppaction://hlinksldjump"/>
              </a:rPr>
              <a:t>G</a:t>
            </a:r>
            <a:r>
              <a:rPr sz="2000" b="1" spc="-10" dirty="0">
                <a:solidFill>
                  <a:srgbClr val="FFFFFF"/>
                </a:solidFill>
                <a:latin typeface="Poppins"/>
                <a:cs typeface="Poppins"/>
                <a:hlinkClick r:id="rId12" action="ppaction://hlinksldjump"/>
              </a:rPr>
              <a:t>NOS</a:t>
            </a:r>
            <a:r>
              <a:rPr lang="it-IT" sz="2000" b="1" spc="-10" dirty="0">
                <a:solidFill>
                  <a:srgbClr val="FFFFFF"/>
                </a:solidFill>
                <a:latin typeface="Poppins"/>
                <a:cs typeface="Poppins"/>
                <a:hlinkClick r:id="rId12" action="ppaction://hlinksldjump"/>
              </a:rPr>
              <a:t>A</a:t>
            </a:r>
            <a:r>
              <a:rPr sz="2000" b="1" spc="-10" dirty="0">
                <a:solidFill>
                  <a:srgbClr val="FFFFFF"/>
                </a:solidFill>
                <a:latin typeface="Poppins"/>
                <a:cs typeface="Poppins"/>
                <a:hlinkClick r:id="rId12" action="ppaction://hlinksldjump"/>
              </a:rPr>
              <a:t>!</a:t>
            </a:r>
            <a:endParaRPr sz="2000" dirty="0">
              <a:latin typeface="Poppins"/>
              <a:cs typeface="Poppins"/>
            </a:endParaRPr>
          </a:p>
        </p:txBody>
      </p:sp>
      <p:sp>
        <p:nvSpPr>
          <p:cNvPr id="20" name="object 20"/>
          <p:cNvSpPr txBox="1"/>
          <p:nvPr/>
        </p:nvSpPr>
        <p:spPr>
          <a:xfrm>
            <a:off x="4129413" y="5847164"/>
            <a:ext cx="1617388" cy="629018"/>
          </a:xfrm>
          <a:prstGeom prst="rect">
            <a:avLst/>
          </a:prstGeom>
        </p:spPr>
        <p:txBody>
          <a:bodyPr vert="horz" wrap="square" lIns="0" tIns="13335" rIns="0" bIns="0" rtlCol="0">
            <a:spAutoFit/>
          </a:bodyPr>
          <a:lstStyle/>
          <a:p>
            <a:pPr marL="12700" marR="5080" indent="13335" algn="ctr">
              <a:lnSpc>
                <a:spcPct val="100000"/>
              </a:lnSpc>
              <a:spcBef>
                <a:spcPts val="105"/>
              </a:spcBef>
            </a:pPr>
            <a:r>
              <a:rPr sz="2000" b="1" u="sng" dirty="0">
                <a:solidFill>
                  <a:srgbClr val="FFFFFF"/>
                </a:solidFill>
                <a:latin typeface="Poppins"/>
                <a:cs typeface="Poppins"/>
                <a:hlinkClick r:id="rId13" action="ppaction://hlinksldjump"/>
              </a:rPr>
              <a:t>PANDA</a:t>
            </a:r>
            <a:r>
              <a:rPr sz="2000" b="1" u="sng" spc="-30" dirty="0">
                <a:solidFill>
                  <a:srgbClr val="FFFFFF"/>
                </a:solidFill>
                <a:latin typeface="Poppins"/>
                <a:cs typeface="Poppins"/>
                <a:hlinkClick r:id="rId13" action="ppaction://hlinksldjump"/>
              </a:rPr>
              <a:t> </a:t>
            </a:r>
            <a:r>
              <a:rPr lang="it-IT" sz="2000" b="1" u="sng" spc="-25" dirty="0">
                <a:solidFill>
                  <a:srgbClr val="FFFFFF"/>
                </a:solidFill>
                <a:latin typeface="Poppins"/>
                <a:cs typeface="Poppins"/>
              </a:rPr>
              <a:t>È </a:t>
            </a:r>
            <a:r>
              <a:rPr sz="2000" b="1" u="sng" spc="-25" dirty="0">
                <a:solidFill>
                  <a:srgbClr val="FFFFFF"/>
                </a:solidFill>
                <a:latin typeface="Poppins"/>
                <a:cs typeface="Poppins"/>
                <a:hlinkClick r:id="rId13" action="ppaction://hlinksldjump"/>
              </a:rPr>
              <a:t>… </a:t>
            </a:r>
            <a:r>
              <a:rPr sz="2000" b="1" u="sng" spc="-10" dirty="0">
                <a:solidFill>
                  <a:srgbClr val="FFFFFF"/>
                </a:solidFill>
                <a:latin typeface="Poppins"/>
                <a:cs typeface="Poppins"/>
                <a:hlinkClick r:id="rId13" action="ppaction://hlinksldjump"/>
              </a:rPr>
              <a:t>INCLUSIV</a:t>
            </a:r>
            <a:r>
              <a:rPr lang="it-IT" sz="2000" b="1" u="sng" spc="-10" dirty="0">
                <a:solidFill>
                  <a:srgbClr val="FFFFFF"/>
                </a:solidFill>
                <a:latin typeface="Poppins"/>
                <a:cs typeface="Poppins"/>
                <a:hlinkClick r:id="rId13" action="ppaction://hlinksldjump"/>
              </a:rPr>
              <a:t>A</a:t>
            </a:r>
            <a:r>
              <a:rPr sz="2000" b="1" u="sng" spc="-10" dirty="0">
                <a:solidFill>
                  <a:srgbClr val="FFFFFF"/>
                </a:solidFill>
                <a:latin typeface="Poppins"/>
                <a:cs typeface="Poppins"/>
                <a:hlinkClick r:id="rId13" action="ppaction://hlinksldjump"/>
              </a:rPr>
              <a:t>!</a:t>
            </a:r>
            <a:endParaRPr sz="2000" u="sng" dirty="0">
              <a:latin typeface="Poppins"/>
              <a:cs typeface="Poppins"/>
            </a:endParaRPr>
          </a:p>
        </p:txBody>
      </p:sp>
      <p:sp>
        <p:nvSpPr>
          <p:cNvPr id="21" name="object 21"/>
          <p:cNvSpPr txBox="1"/>
          <p:nvPr/>
        </p:nvSpPr>
        <p:spPr>
          <a:xfrm>
            <a:off x="1095823" y="8673805"/>
            <a:ext cx="2534217" cy="948978"/>
          </a:xfrm>
          <a:prstGeom prst="rect">
            <a:avLst/>
          </a:prstGeom>
        </p:spPr>
        <p:txBody>
          <a:bodyPr vert="horz" wrap="square" lIns="0" tIns="12700" rIns="0" bIns="0" rtlCol="0">
            <a:spAutoFit/>
          </a:bodyPr>
          <a:lstStyle/>
          <a:p>
            <a:pPr marL="198120" marR="5080" indent="-186055" algn="ctr">
              <a:lnSpc>
                <a:spcPct val="100000"/>
              </a:lnSpc>
              <a:spcBef>
                <a:spcPts val="100"/>
              </a:spcBef>
            </a:pPr>
            <a:r>
              <a:rPr lang="it-IT" sz="2000" b="1" u="sng" dirty="0">
                <a:solidFill>
                  <a:srgbClr val="FFFFFF"/>
                </a:solidFill>
                <a:latin typeface="Poppins"/>
                <a:cs typeface="Poppins"/>
              </a:rPr>
              <a:t>IL POSIZIONAMENTO</a:t>
            </a:r>
          </a:p>
          <a:p>
            <a:pPr marL="198120" marR="5080" indent="-186055" algn="ctr">
              <a:lnSpc>
                <a:spcPct val="100000"/>
              </a:lnSpc>
              <a:spcBef>
                <a:spcPts val="100"/>
              </a:spcBef>
            </a:pPr>
            <a:r>
              <a:rPr lang="it-IT" sz="2000" b="1" u="sng" dirty="0">
                <a:solidFill>
                  <a:srgbClr val="FFFFFF"/>
                </a:solidFill>
                <a:latin typeface="Poppins"/>
                <a:cs typeface="Poppins"/>
              </a:rPr>
              <a:t>DI MARKETING </a:t>
            </a:r>
          </a:p>
        </p:txBody>
      </p:sp>
      <p:sp>
        <p:nvSpPr>
          <p:cNvPr id="22" name="object 22"/>
          <p:cNvSpPr txBox="1"/>
          <p:nvPr/>
        </p:nvSpPr>
        <p:spPr>
          <a:xfrm>
            <a:off x="4010053" y="8700327"/>
            <a:ext cx="1908175" cy="1015663"/>
          </a:xfrm>
          <a:prstGeom prst="rect">
            <a:avLst/>
          </a:prstGeom>
        </p:spPr>
        <p:txBody>
          <a:bodyPr vert="horz" wrap="square" lIns="0" tIns="12700" rIns="0" bIns="0" rtlCol="0">
            <a:spAutoFit/>
          </a:bodyPr>
          <a:lstStyle/>
          <a:p>
            <a:pPr algn="ctr">
              <a:lnSpc>
                <a:spcPct val="110000"/>
              </a:lnSpc>
            </a:pPr>
            <a:r>
              <a:rPr lang="it-IT" sz="2000" b="1" u="sng" dirty="0">
                <a:solidFill>
                  <a:srgbClr val="FFFFFF"/>
                </a:solidFill>
                <a:latin typeface="Poppins"/>
                <a:cs typeface="Poppins"/>
                <a:hlinkClick r:id="rId14" action="ppaction://hlinkfile" tooltip="Current Document">
                  <a:extLst>
                    <a:ext uri="{A12FA001-AC4F-418D-AE19-62706E023703}">
                      <ahyp:hlinkClr xmlns:ahyp="http://schemas.microsoft.com/office/drawing/2018/hyperlinkcolor" val="tx"/>
                    </a:ext>
                  </a:extLst>
                </a:hlinkClick>
              </a:rPr>
              <a:t>ARRIVEDERCI AL</a:t>
            </a:r>
            <a:r>
              <a:rPr lang="it-IT" sz="2000" b="1" u="sng" dirty="0">
                <a:solidFill>
                  <a:srgbClr val="FFFFFF"/>
                </a:solidFill>
                <a:latin typeface="Poppins"/>
                <a:cs typeface="Poppins"/>
              </a:rPr>
              <a:t> PROSSIMO EPISODIO</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990812"/>
            <a:ext cx="6692265" cy="6090385"/>
          </a:xfrm>
          <a:prstGeom prst="rect">
            <a:avLst/>
          </a:prstGeom>
        </p:spPr>
        <p:txBody>
          <a:bodyPr vert="horz" wrap="square" lIns="0" tIns="13335" rIns="0" bIns="0" rtlCol="0">
            <a:spAutoFit/>
          </a:bodyPr>
          <a:lstStyle/>
          <a:p>
            <a:pPr marL="354965" marR="118110" indent="-342900">
              <a:lnSpc>
                <a:spcPct val="107200"/>
              </a:lnSpc>
              <a:spcBef>
                <a:spcPts val="105"/>
              </a:spcBef>
              <a:buClr>
                <a:srgbClr val="C14668"/>
              </a:buClr>
              <a:buAutoNum type="alphaUcPeriod" startAt="3"/>
              <a:tabLst>
                <a:tab pos="354965" algn="l"/>
              </a:tabLst>
            </a:pPr>
            <a:r>
              <a:rPr lang="it-IT" sz="1600" b="1" dirty="0">
                <a:latin typeface="Poppins"/>
                <a:cs typeface="Poppins"/>
              </a:rPr>
              <a:t>Telaio in policarbonato</a:t>
            </a:r>
            <a:r>
              <a:rPr sz="1600" dirty="0">
                <a:latin typeface="Poppins"/>
                <a:cs typeface="Poppins"/>
              </a:rPr>
              <a:t>.</a:t>
            </a:r>
            <a:r>
              <a:rPr sz="1600" spc="-45" dirty="0">
                <a:latin typeface="Poppins"/>
                <a:cs typeface="Poppins"/>
              </a:rPr>
              <a:t> </a:t>
            </a:r>
            <a:r>
              <a:rPr lang="it-IT" sz="1600" dirty="0">
                <a:latin typeface="Poppins"/>
                <a:cs typeface="Poppins"/>
              </a:rPr>
              <a:t>Di colore giallo, la sua forma richiama l'iconica pista </a:t>
            </a:r>
            <a:r>
              <a:rPr lang="it-IT" sz="1600" dirty="0" err="1">
                <a:latin typeface="Poppins"/>
                <a:cs typeface="Poppins"/>
              </a:rPr>
              <a:t>Pista</a:t>
            </a:r>
            <a:r>
              <a:rPr lang="it-IT" sz="1600" dirty="0">
                <a:latin typeface="Poppins"/>
                <a:cs typeface="Poppins"/>
              </a:rPr>
              <a:t> 500 del Lingotto. La montatura è impreziosita da un </a:t>
            </a:r>
            <a:r>
              <a:rPr lang="it-IT" sz="1600" dirty="0" err="1">
                <a:latin typeface="Poppins"/>
                <a:cs typeface="Poppins"/>
              </a:rPr>
              <a:t>Easter</a:t>
            </a:r>
            <a:r>
              <a:rPr lang="it-IT" sz="1600" dirty="0">
                <a:latin typeface="Poppins"/>
                <a:cs typeface="Poppins"/>
              </a:rPr>
              <a:t> </a:t>
            </a:r>
            <a:r>
              <a:rPr lang="it-IT" sz="1600" dirty="0" err="1">
                <a:latin typeface="Poppins"/>
                <a:cs typeface="Poppins"/>
              </a:rPr>
              <a:t>Egg</a:t>
            </a:r>
            <a:r>
              <a:rPr lang="it-IT" sz="1600" dirty="0">
                <a:latin typeface="Poppins"/>
                <a:cs typeface="Poppins"/>
              </a:rPr>
              <a:t>: un dettaglio nascosto dei designer FIAT con una Panda in miniatura.</a:t>
            </a:r>
            <a:endParaRPr sz="1600" dirty="0">
              <a:latin typeface="Poppins"/>
              <a:cs typeface="Poppins"/>
            </a:endParaRPr>
          </a:p>
          <a:p>
            <a:pPr marL="354965" indent="-342265">
              <a:lnSpc>
                <a:spcPct val="100000"/>
              </a:lnSpc>
              <a:spcBef>
                <a:spcPts val="935"/>
              </a:spcBef>
              <a:buClr>
                <a:srgbClr val="C14668"/>
              </a:buClr>
              <a:buAutoNum type="alphaUcPeriod" startAt="3"/>
              <a:tabLst>
                <a:tab pos="354965" algn="l"/>
              </a:tabLst>
            </a:pPr>
            <a:r>
              <a:rPr lang="it-IT" sz="1600" b="1" dirty="0">
                <a:latin typeface="Poppins"/>
                <a:cs typeface="Poppins"/>
              </a:rPr>
              <a:t>Quadro strumenti digitale da 10«</a:t>
            </a:r>
          </a:p>
          <a:p>
            <a:pPr marL="354965" indent="-342265">
              <a:lnSpc>
                <a:spcPct val="100000"/>
              </a:lnSpc>
              <a:spcBef>
                <a:spcPts val="935"/>
              </a:spcBef>
              <a:buClr>
                <a:srgbClr val="C14668"/>
              </a:buClr>
              <a:buAutoNum type="alphaUcPeriod" startAt="3"/>
              <a:tabLst>
                <a:tab pos="354965" algn="l"/>
              </a:tabLst>
            </a:pPr>
            <a:r>
              <a:rPr lang="en-US" sz="1600" b="1" dirty="0">
                <a:latin typeface="Poppins"/>
                <a:cs typeface="Poppins"/>
              </a:rPr>
              <a:t>Radio touchscreen da 10,25"</a:t>
            </a:r>
            <a:r>
              <a:rPr sz="1600" dirty="0">
                <a:latin typeface="Poppins"/>
                <a:cs typeface="Poppins"/>
              </a:rPr>
              <a:t>.</a:t>
            </a:r>
            <a:r>
              <a:rPr sz="1600" spc="-35" dirty="0">
                <a:latin typeface="Poppins"/>
                <a:cs typeface="Poppins"/>
              </a:rPr>
              <a:t> </a:t>
            </a:r>
            <a:r>
              <a:rPr lang="it-IT" sz="1600" dirty="0">
                <a:latin typeface="Poppins"/>
                <a:cs typeface="Poppins"/>
              </a:rPr>
              <a:t>Include il mirroring wireless (Apple </a:t>
            </a:r>
            <a:r>
              <a:rPr lang="it-IT" sz="1600" dirty="0" err="1">
                <a:latin typeface="Poppins"/>
                <a:cs typeface="Poppins"/>
              </a:rPr>
              <a:t>Carplay</a:t>
            </a:r>
            <a:r>
              <a:rPr lang="it-IT" sz="1600" dirty="0">
                <a:latin typeface="Poppins"/>
                <a:cs typeface="Poppins"/>
              </a:rPr>
              <a:t> o Android Auto), 6 altoparlanti e sistema di navigazione integrato.</a:t>
            </a:r>
          </a:p>
          <a:p>
            <a:pPr marL="354965" indent="-342265">
              <a:lnSpc>
                <a:spcPct val="100000"/>
              </a:lnSpc>
              <a:spcBef>
                <a:spcPts val="935"/>
              </a:spcBef>
              <a:buClr>
                <a:srgbClr val="C14668"/>
              </a:buClr>
              <a:buAutoNum type="alphaUcPeriod" startAt="3"/>
              <a:tabLst>
                <a:tab pos="354965" algn="l"/>
              </a:tabLst>
            </a:pPr>
            <a:r>
              <a:rPr lang="it-IT" sz="1600" b="1" dirty="0">
                <a:latin typeface="Poppins"/>
                <a:cs typeface="Poppins"/>
              </a:rPr>
              <a:t>Pila centrale</a:t>
            </a:r>
            <a:r>
              <a:rPr sz="1600" dirty="0">
                <a:latin typeface="Poppins"/>
                <a:cs typeface="Poppins"/>
              </a:rPr>
              <a:t>.</a:t>
            </a:r>
            <a:r>
              <a:rPr sz="1600" spc="-25" dirty="0">
                <a:latin typeface="Poppins"/>
                <a:cs typeface="Poppins"/>
              </a:rPr>
              <a:t> </a:t>
            </a:r>
            <a:r>
              <a:rPr lang="it-IT" sz="1600" dirty="0">
                <a:latin typeface="Poppins"/>
                <a:cs typeface="Poppins"/>
              </a:rPr>
              <a:t>Granulato in nero opaco, con una lunetta che richiama l'iconica Pista 500 del Lingotto. Include</a:t>
            </a:r>
            <a:r>
              <a:rPr sz="1600" spc="-10" dirty="0">
                <a:latin typeface="Poppins"/>
                <a:cs typeface="Poppins"/>
              </a:rPr>
              <a:t>:</a:t>
            </a:r>
            <a:endParaRPr sz="1600" dirty="0">
              <a:latin typeface="Poppins"/>
              <a:cs typeface="Poppins"/>
            </a:endParaRPr>
          </a:p>
          <a:p>
            <a:pPr marL="1111250" lvl="1" indent="-342900">
              <a:lnSpc>
                <a:spcPct val="100000"/>
              </a:lnSpc>
              <a:spcBef>
                <a:spcPts val="1980"/>
              </a:spcBef>
              <a:buClr>
                <a:srgbClr val="C14668"/>
              </a:buClr>
              <a:buAutoNum type="arabicPeriod"/>
              <a:tabLst>
                <a:tab pos="1111250" algn="l"/>
              </a:tabLst>
            </a:pPr>
            <a:r>
              <a:rPr lang="it-IT" sz="1600" dirty="0">
                <a:latin typeface="Poppins"/>
                <a:cs typeface="Poppins"/>
              </a:rPr>
              <a:t>Luce di pericolo</a:t>
            </a:r>
            <a:endParaRPr sz="1600" dirty="0">
              <a:latin typeface="Poppins"/>
              <a:cs typeface="Poppins"/>
            </a:endParaRPr>
          </a:p>
          <a:p>
            <a:pPr marL="1111250" lvl="1" indent="-342900">
              <a:lnSpc>
                <a:spcPct val="100000"/>
              </a:lnSpc>
              <a:spcBef>
                <a:spcPts val="530"/>
              </a:spcBef>
              <a:buClr>
                <a:srgbClr val="C14668"/>
              </a:buClr>
              <a:buAutoNum type="arabicPeriod"/>
              <a:tabLst>
                <a:tab pos="1111250" algn="l"/>
              </a:tabLst>
            </a:pPr>
            <a:r>
              <a:rPr lang="it-IT" sz="1600" dirty="0">
                <a:latin typeface="Poppins"/>
                <a:cs typeface="Poppins"/>
              </a:rPr>
              <a:t>Sistema di blocco/sblocco delle porte</a:t>
            </a:r>
            <a:endParaRPr sz="1600" dirty="0">
              <a:latin typeface="Poppins"/>
              <a:cs typeface="Poppins"/>
            </a:endParaRPr>
          </a:p>
          <a:p>
            <a:pPr marL="1111250" lvl="1" indent="-342900">
              <a:lnSpc>
                <a:spcPct val="100000"/>
              </a:lnSpc>
              <a:spcBef>
                <a:spcPts val="540"/>
              </a:spcBef>
              <a:buClr>
                <a:srgbClr val="C14668"/>
              </a:buClr>
              <a:buAutoNum type="arabicPeriod"/>
              <a:tabLst>
                <a:tab pos="1111250" algn="l"/>
              </a:tabLst>
            </a:pPr>
            <a:r>
              <a:rPr lang="it-IT" sz="1600" dirty="0">
                <a:latin typeface="Poppins"/>
                <a:cs typeface="Poppins"/>
              </a:rPr>
              <a:t>Sbrinamento vetri anteriori e posteriori</a:t>
            </a:r>
            <a:endParaRPr sz="1600" dirty="0">
              <a:latin typeface="Poppins"/>
              <a:cs typeface="Poppins"/>
            </a:endParaRPr>
          </a:p>
          <a:p>
            <a:pPr marL="1111250" lvl="1" indent="-342900">
              <a:lnSpc>
                <a:spcPct val="100000"/>
              </a:lnSpc>
              <a:spcBef>
                <a:spcPts val="525"/>
              </a:spcBef>
              <a:buClr>
                <a:srgbClr val="C14668"/>
              </a:buClr>
              <a:buAutoNum type="arabicPeriod"/>
              <a:tabLst>
                <a:tab pos="1111250" algn="l"/>
              </a:tabLst>
            </a:pPr>
            <a:r>
              <a:rPr lang="it-IT" sz="1600" dirty="0">
                <a:latin typeface="Poppins"/>
                <a:cs typeface="Poppins"/>
              </a:rPr>
              <a:t>AC Max on/off con controllo automatico</a:t>
            </a:r>
            <a:endParaRPr sz="1600" dirty="0">
              <a:latin typeface="Poppins"/>
              <a:cs typeface="Poppins"/>
            </a:endParaRPr>
          </a:p>
          <a:p>
            <a:pPr marL="1111250" lvl="1" indent="-342900">
              <a:lnSpc>
                <a:spcPct val="100000"/>
              </a:lnSpc>
              <a:spcBef>
                <a:spcPts val="540"/>
              </a:spcBef>
              <a:buClr>
                <a:srgbClr val="C14668"/>
              </a:buClr>
              <a:buAutoNum type="arabicPeriod"/>
              <a:tabLst>
                <a:tab pos="1111250" algn="l"/>
              </a:tabLst>
            </a:pPr>
            <a:r>
              <a:rPr lang="it-IT" sz="1600" dirty="0">
                <a:latin typeface="Poppins"/>
                <a:cs typeface="Poppins"/>
              </a:rPr>
              <a:t>AC on/off con controllo automatico</a:t>
            </a:r>
            <a:endParaRPr sz="1600" dirty="0">
              <a:latin typeface="Poppins"/>
              <a:cs typeface="Poppins"/>
            </a:endParaRPr>
          </a:p>
          <a:p>
            <a:pPr marL="1111250" lvl="1" indent="-342900">
              <a:lnSpc>
                <a:spcPct val="100000"/>
              </a:lnSpc>
              <a:spcBef>
                <a:spcPts val="540"/>
              </a:spcBef>
              <a:buClr>
                <a:srgbClr val="C14668"/>
              </a:buClr>
              <a:buAutoNum type="arabicPeriod"/>
              <a:tabLst>
                <a:tab pos="1111250" algn="l"/>
              </a:tabLst>
            </a:pPr>
            <a:r>
              <a:rPr lang="it-IT" sz="1600" dirty="0">
                <a:latin typeface="Poppins"/>
                <a:cs typeface="Poppins"/>
              </a:rPr>
              <a:t>Sedili riscaldati sinistra/destra</a:t>
            </a:r>
            <a:endParaRPr sz="1600" dirty="0">
              <a:latin typeface="Poppins"/>
              <a:cs typeface="Poppins"/>
            </a:endParaRPr>
          </a:p>
          <a:p>
            <a:pPr marL="1111250" lvl="1" indent="-342900">
              <a:lnSpc>
                <a:spcPct val="100000"/>
              </a:lnSpc>
              <a:spcBef>
                <a:spcPts val="530"/>
              </a:spcBef>
              <a:buClr>
                <a:srgbClr val="C14668"/>
              </a:buClr>
              <a:buAutoNum type="arabicPeriod"/>
              <a:tabLst>
                <a:tab pos="1111250" algn="l"/>
              </a:tabLst>
            </a:pPr>
            <a:r>
              <a:rPr lang="it-IT" sz="1600" dirty="0">
                <a:latin typeface="Poppins"/>
                <a:cs typeface="Poppins"/>
              </a:rPr>
              <a:t>Volante riscaldato</a:t>
            </a:r>
            <a:endParaRPr sz="1600" dirty="0">
              <a:latin typeface="Poppins"/>
              <a:cs typeface="Poppins"/>
            </a:endParaRPr>
          </a:p>
          <a:p>
            <a:pPr marL="1111250" lvl="1" indent="-342900">
              <a:lnSpc>
                <a:spcPct val="100000"/>
              </a:lnSpc>
              <a:spcBef>
                <a:spcPts val="540"/>
              </a:spcBef>
              <a:buClr>
                <a:srgbClr val="C14668"/>
              </a:buClr>
              <a:buAutoNum type="arabicPeriod"/>
              <a:tabLst>
                <a:tab pos="1111250" algn="l"/>
              </a:tabLst>
            </a:pPr>
            <a:r>
              <a:rPr lang="it-IT" sz="1600" dirty="0">
                <a:latin typeface="Poppins"/>
                <a:cs typeface="Poppins"/>
              </a:rPr>
              <a:t>Parabrezza riscaldato</a:t>
            </a:r>
            <a:endParaRPr sz="1600" dirty="0">
              <a:latin typeface="Poppins"/>
              <a:cs typeface="Poppins"/>
            </a:endParaRPr>
          </a:p>
          <a:p>
            <a:pPr marL="354965" indent="-342265">
              <a:lnSpc>
                <a:spcPct val="100000"/>
              </a:lnSpc>
              <a:spcBef>
                <a:spcPts val="1970"/>
              </a:spcBef>
              <a:buClr>
                <a:srgbClr val="C14668"/>
              </a:buClr>
              <a:buAutoNum type="alphaUcPeriod" startAt="3"/>
              <a:tabLst>
                <a:tab pos="354965" algn="l"/>
              </a:tabLst>
            </a:pPr>
            <a:r>
              <a:rPr lang="it-IT" sz="1600" b="1" dirty="0">
                <a:latin typeface="Poppins"/>
                <a:cs typeface="Poppins"/>
              </a:rPr>
              <a:t>Caricabatterie per telefono senza fili</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20</a:t>
            </a:fld>
            <a:endParaRPr spc="-25" dirty="0"/>
          </a:p>
        </p:txBody>
      </p:sp>
      <p:sp>
        <p:nvSpPr>
          <p:cNvPr id="8" name="object 2">
            <a:extLst>
              <a:ext uri="{FF2B5EF4-FFF2-40B4-BE49-F238E27FC236}">
                <a16:creationId xmlns:a16="http://schemas.microsoft.com/office/drawing/2014/main" id="{0FF7C3EE-9BC1-2F97-0070-5013A61D16D3}"/>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940472"/>
            <a:ext cx="6212840" cy="3431709"/>
          </a:xfrm>
          <a:prstGeom prst="rect">
            <a:avLst/>
          </a:prstGeom>
        </p:spPr>
        <p:txBody>
          <a:bodyPr vert="horz" wrap="square" lIns="0" tIns="81280" rIns="0" bIns="0" rtlCol="0">
            <a:spAutoFit/>
          </a:bodyPr>
          <a:lstStyle/>
          <a:p>
            <a:pPr marL="12700">
              <a:lnSpc>
                <a:spcPct val="100000"/>
              </a:lnSpc>
              <a:spcBef>
                <a:spcPts val="640"/>
              </a:spcBef>
              <a:tabLst>
                <a:tab pos="354965" algn="l"/>
              </a:tabLst>
            </a:pPr>
            <a:r>
              <a:rPr sz="1600" b="1" spc="-25" dirty="0">
                <a:solidFill>
                  <a:srgbClr val="C14668"/>
                </a:solidFill>
                <a:latin typeface="Poppins"/>
                <a:cs typeface="Poppins"/>
              </a:rPr>
              <a:t>H.</a:t>
            </a:r>
            <a:r>
              <a:rPr sz="1600" b="1" dirty="0">
                <a:solidFill>
                  <a:srgbClr val="C14668"/>
                </a:solidFill>
                <a:latin typeface="Poppins"/>
                <a:cs typeface="Poppins"/>
              </a:rPr>
              <a:t>	</a:t>
            </a:r>
            <a:r>
              <a:rPr lang="it-IT" sz="1600" b="1" dirty="0">
                <a:latin typeface="Poppins"/>
                <a:cs typeface="Poppins"/>
              </a:rPr>
              <a:t>Volante</a:t>
            </a:r>
            <a:r>
              <a:rPr sz="1600" dirty="0">
                <a:latin typeface="Poppins"/>
                <a:cs typeface="Poppins"/>
              </a:rPr>
              <a:t>.</a:t>
            </a:r>
            <a:r>
              <a:rPr sz="1600" spc="-40" dirty="0">
                <a:latin typeface="Poppins"/>
                <a:cs typeface="Poppins"/>
              </a:rPr>
              <a:t> </a:t>
            </a:r>
            <a:r>
              <a:rPr lang="it-IT" sz="1600" dirty="0">
                <a:latin typeface="Poppins"/>
                <a:cs typeface="Poppins"/>
              </a:rPr>
              <a:t>Plastica di due colori, con tessuto "soft touch"</a:t>
            </a:r>
            <a:endParaRPr sz="1600" dirty="0">
              <a:latin typeface="Poppins"/>
              <a:cs typeface="Poppins"/>
            </a:endParaRPr>
          </a:p>
          <a:p>
            <a:pPr marL="1111250" indent="-342900">
              <a:lnSpc>
                <a:spcPct val="100000"/>
              </a:lnSpc>
              <a:spcBef>
                <a:spcPts val="540"/>
              </a:spcBef>
              <a:buClr>
                <a:srgbClr val="C14668"/>
              </a:buClr>
              <a:buAutoNum type="arabicPeriod"/>
              <a:tabLst>
                <a:tab pos="1111250" algn="l"/>
              </a:tabLst>
            </a:pPr>
            <a:r>
              <a:rPr lang="it-IT" sz="1600" dirty="0">
                <a:latin typeface="Poppins"/>
                <a:cs typeface="Poppins"/>
              </a:rPr>
              <a:t>Controlli a sinistra</a:t>
            </a:r>
            <a:r>
              <a:rPr sz="1600" spc="-10" dirty="0">
                <a:latin typeface="Poppins"/>
                <a:cs typeface="Poppins"/>
              </a:rPr>
              <a:t>:</a:t>
            </a:r>
            <a:endParaRPr sz="1600" dirty="0">
              <a:latin typeface="Poppins"/>
              <a:cs typeface="Poppins"/>
            </a:endParaRPr>
          </a:p>
          <a:p>
            <a:pPr marL="1866900" lvl="1" indent="-342900">
              <a:lnSpc>
                <a:spcPct val="100000"/>
              </a:lnSpc>
              <a:spcBef>
                <a:spcPts val="540"/>
              </a:spcBef>
              <a:buClr>
                <a:srgbClr val="C14668"/>
              </a:buClr>
              <a:buAutoNum type="alphaLcPeriod"/>
              <a:tabLst>
                <a:tab pos="1866900" algn="l"/>
              </a:tabLst>
            </a:pPr>
            <a:r>
              <a:rPr lang="it-IT" sz="1600" dirty="0">
                <a:latin typeface="Poppins"/>
                <a:cs typeface="Poppins"/>
              </a:rPr>
              <a:t>Menu radio/impostazioni</a:t>
            </a:r>
            <a:endParaRPr sz="1600" dirty="0">
              <a:latin typeface="Poppins"/>
              <a:cs typeface="Poppins"/>
            </a:endParaRPr>
          </a:p>
          <a:p>
            <a:pPr marL="1866900" lvl="1" indent="-342900">
              <a:lnSpc>
                <a:spcPct val="100000"/>
              </a:lnSpc>
              <a:spcBef>
                <a:spcPts val="525"/>
              </a:spcBef>
              <a:buClr>
                <a:srgbClr val="C14668"/>
              </a:buClr>
              <a:buAutoNum type="alphaLcPeriod"/>
              <a:tabLst>
                <a:tab pos="1866900" algn="l"/>
              </a:tabLst>
            </a:pPr>
            <a:r>
              <a:rPr sz="1600" dirty="0">
                <a:latin typeface="Poppins"/>
                <a:cs typeface="Poppins"/>
              </a:rPr>
              <a:t>Cruise</a:t>
            </a:r>
            <a:r>
              <a:rPr sz="1600" spc="-50" dirty="0">
                <a:latin typeface="Poppins"/>
                <a:cs typeface="Poppins"/>
              </a:rPr>
              <a:t> </a:t>
            </a:r>
            <a:r>
              <a:rPr sz="1600" spc="-10" dirty="0">
                <a:latin typeface="Poppins"/>
                <a:cs typeface="Poppins"/>
              </a:rPr>
              <a:t>Control</a:t>
            </a:r>
            <a:endParaRPr sz="1600" dirty="0">
              <a:latin typeface="Poppins"/>
              <a:cs typeface="Poppins"/>
            </a:endParaRPr>
          </a:p>
          <a:p>
            <a:pPr marL="1866900" lvl="1" indent="-342900">
              <a:lnSpc>
                <a:spcPct val="100000"/>
              </a:lnSpc>
              <a:spcBef>
                <a:spcPts val="540"/>
              </a:spcBef>
              <a:buClr>
                <a:srgbClr val="C14668"/>
              </a:buClr>
              <a:buAutoNum type="alphaLcPeriod"/>
              <a:tabLst>
                <a:tab pos="1866900" algn="l"/>
              </a:tabLst>
            </a:pPr>
            <a:r>
              <a:rPr lang="it-IT" sz="1600" dirty="0">
                <a:latin typeface="Poppins"/>
                <a:cs typeface="Poppins"/>
              </a:rPr>
              <a:t>Limitatore di velocità</a:t>
            </a:r>
            <a:endParaRPr sz="1600" dirty="0">
              <a:latin typeface="Poppins"/>
              <a:cs typeface="Poppins"/>
            </a:endParaRPr>
          </a:p>
          <a:p>
            <a:pPr marL="1866900" lvl="1" indent="-342900">
              <a:lnSpc>
                <a:spcPct val="100000"/>
              </a:lnSpc>
              <a:spcBef>
                <a:spcPts val="530"/>
              </a:spcBef>
              <a:buClr>
                <a:srgbClr val="C14668"/>
              </a:buClr>
              <a:buAutoNum type="alphaLcPeriod"/>
              <a:tabLst>
                <a:tab pos="1866900" algn="l"/>
              </a:tabLst>
            </a:pPr>
            <a:r>
              <a:rPr lang="it-IT" sz="1600" dirty="0">
                <a:latin typeface="Poppins"/>
                <a:cs typeface="Poppins"/>
              </a:rPr>
              <a:t>Aumenta/diminuisci la velocità</a:t>
            </a:r>
            <a:endParaRPr sz="1600" dirty="0">
              <a:latin typeface="Poppins"/>
              <a:cs typeface="Poppins"/>
            </a:endParaRPr>
          </a:p>
          <a:p>
            <a:pPr marL="1111250" indent="-342900">
              <a:lnSpc>
                <a:spcPct val="100000"/>
              </a:lnSpc>
              <a:spcBef>
                <a:spcPts val="540"/>
              </a:spcBef>
              <a:buClr>
                <a:srgbClr val="C14668"/>
              </a:buClr>
              <a:buAutoNum type="arabicPeriod"/>
              <a:tabLst>
                <a:tab pos="1111250" algn="l"/>
              </a:tabLst>
            </a:pPr>
            <a:r>
              <a:rPr lang="it-IT" sz="1600" dirty="0">
                <a:latin typeface="Poppins"/>
                <a:cs typeface="Poppins"/>
              </a:rPr>
              <a:t>Controlli a destra</a:t>
            </a:r>
            <a:r>
              <a:rPr sz="1600" spc="-10" dirty="0">
                <a:latin typeface="Poppins"/>
                <a:cs typeface="Poppins"/>
              </a:rPr>
              <a:t>:</a:t>
            </a:r>
            <a:endParaRPr sz="1600" dirty="0">
              <a:latin typeface="Poppins"/>
              <a:cs typeface="Poppins"/>
            </a:endParaRPr>
          </a:p>
          <a:p>
            <a:pPr marL="1866900" lvl="1" indent="-342900">
              <a:lnSpc>
                <a:spcPct val="100000"/>
              </a:lnSpc>
              <a:spcBef>
                <a:spcPts val="530"/>
              </a:spcBef>
              <a:buClr>
                <a:srgbClr val="C14668"/>
              </a:buClr>
              <a:buAutoNum type="alphaLcPeriod"/>
              <a:tabLst>
                <a:tab pos="1866900" algn="l"/>
              </a:tabLst>
            </a:pPr>
            <a:r>
              <a:rPr lang="it-IT" sz="1600" dirty="0">
                <a:latin typeface="Poppins"/>
                <a:cs typeface="Poppins"/>
              </a:rPr>
              <a:t>Volume su/giù</a:t>
            </a:r>
            <a:endParaRPr sz="1600" dirty="0">
              <a:latin typeface="Poppins"/>
              <a:cs typeface="Poppins"/>
            </a:endParaRPr>
          </a:p>
          <a:p>
            <a:pPr marL="1866900" lvl="1" indent="-342900">
              <a:lnSpc>
                <a:spcPct val="100000"/>
              </a:lnSpc>
              <a:spcBef>
                <a:spcPts val="540"/>
              </a:spcBef>
              <a:buClr>
                <a:srgbClr val="C14668"/>
              </a:buClr>
              <a:buAutoNum type="alphaLcPeriod"/>
              <a:tabLst>
                <a:tab pos="1866900" algn="l"/>
              </a:tabLst>
            </a:pPr>
            <a:r>
              <a:rPr lang="it-IT" sz="1600" spc="-10" dirty="0">
                <a:latin typeface="Poppins"/>
                <a:cs typeface="Poppins"/>
              </a:rPr>
              <a:t>Telefono</a:t>
            </a:r>
            <a:endParaRPr sz="1600" dirty="0">
              <a:latin typeface="Poppins"/>
              <a:cs typeface="Poppins"/>
            </a:endParaRPr>
          </a:p>
          <a:p>
            <a:pPr marL="1866900" lvl="1" indent="-342900">
              <a:lnSpc>
                <a:spcPct val="100000"/>
              </a:lnSpc>
              <a:spcBef>
                <a:spcPts val="525"/>
              </a:spcBef>
              <a:buClr>
                <a:srgbClr val="C14668"/>
              </a:buClr>
              <a:buAutoNum type="alphaLcPeriod"/>
              <a:tabLst>
                <a:tab pos="1866900" algn="l"/>
              </a:tabLst>
            </a:pPr>
            <a:r>
              <a:rPr lang="it-IT" sz="1600" dirty="0">
                <a:latin typeface="Poppins"/>
                <a:cs typeface="Poppins"/>
              </a:rPr>
              <a:t>Riconoscimento vocale</a:t>
            </a:r>
          </a:p>
          <a:p>
            <a:pPr marL="1866900" lvl="1" indent="-342900">
              <a:lnSpc>
                <a:spcPct val="100000"/>
              </a:lnSpc>
              <a:spcBef>
                <a:spcPts val="525"/>
              </a:spcBef>
              <a:buClr>
                <a:srgbClr val="C14668"/>
              </a:buClr>
              <a:buAutoNum type="alphaLcPeriod"/>
              <a:tabLst>
                <a:tab pos="1866900" algn="l"/>
              </a:tabLst>
            </a:pPr>
            <a:r>
              <a:rPr lang="it-IT" sz="1600" spc="-10" dirty="0">
                <a:latin typeface="Poppins"/>
                <a:cs typeface="Poppins"/>
              </a:rPr>
              <a:t>Destinazione</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21</a:t>
            </a:fld>
            <a:endParaRPr spc="-25" dirty="0"/>
          </a:p>
        </p:txBody>
      </p:sp>
      <p:sp>
        <p:nvSpPr>
          <p:cNvPr id="8" name="object 2">
            <a:extLst>
              <a:ext uri="{FF2B5EF4-FFF2-40B4-BE49-F238E27FC236}">
                <a16:creationId xmlns:a16="http://schemas.microsoft.com/office/drawing/2014/main" id="{4C755721-C728-EA3D-2D3D-7DE94F50FE3B}"/>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3500628" y="9921240"/>
            <a:ext cx="559295" cy="557783"/>
          </a:xfrm>
          <a:prstGeom prst="rect">
            <a:avLst/>
          </a:prstGeom>
        </p:spPr>
      </p:pic>
      <p:grpSp>
        <p:nvGrpSpPr>
          <p:cNvPr id="5" name="object 5"/>
          <p:cNvGrpSpPr/>
          <p:nvPr/>
        </p:nvGrpSpPr>
        <p:grpSpPr>
          <a:xfrm>
            <a:off x="0" y="2724911"/>
            <a:ext cx="7559040" cy="4251960"/>
            <a:chOff x="0" y="2724911"/>
            <a:chExt cx="7559040" cy="4251960"/>
          </a:xfrm>
        </p:grpSpPr>
        <p:pic>
          <p:nvPicPr>
            <p:cNvPr id="6" name="object 6"/>
            <p:cNvPicPr/>
            <p:nvPr/>
          </p:nvPicPr>
          <p:blipFill>
            <a:blip r:embed="rId5" cstate="print"/>
            <a:stretch>
              <a:fillRect/>
            </a:stretch>
          </p:blipFill>
          <p:spPr>
            <a:xfrm>
              <a:off x="0" y="2724911"/>
              <a:ext cx="7559039" cy="4251959"/>
            </a:xfrm>
            <a:prstGeom prst="rect">
              <a:avLst/>
            </a:prstGeom>
          </p:spPr>
        </p:pic>
        <p:sp>
          <p:nvSpPr>
            <p:cNvPr id="7" name="object 7"/>
            <p:cNvSpPr/>
            <p:nvPr/>
          </p:nvSpPr>
          <p:spPr>
            <a:xfrm>
              <a:off x="4558284" y="592531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La</a:t>
            </a:r>
            <a:r>
              <a:rPr spc="-15" dirty="0">
                <a:solidFill>
                  <a:srgbClr val="ED466E"/>
                </a:solidFill>
              </a:rPr>
              <a:t> </a:t>
            </a:r>
            <a:r>
              <a:rPr spc="-10" dirty="0">
                <a:solidFill>
                  <a:srgbClr val="ED466E"/>
                </a:solidFill>
              </a:rPr>
              <a:t>Prima</a:t>
            </a:r>
          </a:p>
          <a:p>
            <a:pPr marL="12700">
              <a:lnSpc>
                <a:spcPct val="100000"/>
              </a:lnSpc>
              <a:spcBef>
                <a:spcPts val="25"/>
              </a:spcBef>
            </a:pPr>
            <a:r>
              <a:rPr lang="it-IT" sz="2000" spc="-20" dirty="0">
                <a:solidFill>
                  <a:srgbClr val="111111"/>
                </a:solidFill>
              </a:rPr>
              <a:t>Posteriore</a:t>
            </a:r>
            <a:endParaRPr sz="2000" dirty="0"/>
          </a:p>
        </p:txBody>
      </p:sp>
      <p:sp>
        <p:nvSpPr>
          <p:cNvPr id="9" name="object 9"/>
          <p:cNvSpPr txBox="1"/>
          <p:nvPr/>
        </p:nvSpPr>
        <p:spPr>
          <a:xfrm>
            <a:off x="4626922" y="5924758"/>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0" name="object 10"/>
          <p:cNvSpPr/>
          <p:nvPr/>
        </p:nvSpPr>
        <p:spPr>
          <a:xfrm>
            <a:off x="5542788" y="428243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1" name="object 11"/>
          <p:cNvSpPr txBox="1"/>
          <p:nvPr/>
        </p:nvSpPr>
        <p:spPr>
          <a:xfrm>
            <a:off x="5619979" y="4281390"/>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2" name="object 12"/>
          <p:cNvSpPr/>
          <p:nvPr/>
        </p:nvSpPr>
        <p:spPr>
          <a:xfrm>
            <a:off x="2755392" y="43616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3" name="object 13"/>
          <p:cNvSpPr txBox="1"/>
          <p:nvPr/>
        </p:nvSpPr>
        <p:spPr>
          <a:xfrm>
            <a:off x="2823201" y="4359856"/>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4" name="object 14"/>
          <p:cNvSpPr/>
          <p:nvPr/>
        </p:nvSpPr>
        <p:spPr>
          <a:xfrm>
            <a:off x="3541776" y="3477769"/>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5" name="object 15"/>
          <p:cNvSpPr txBox="1"/>
          <p:nvPr/>
        </p:nvSpPr>
        <p:spPr>
          <a:xfrm>
            <a:off x="3611784" y="3477103"/>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p:txBody>
      </p:sp>
      <p:sp>
        <p:nvSpPr>
          <p:cNvPr id="17" name="object 1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22</a:t>
            </a:fld>
            <a:endParaRPr spc="-25" dirty="0"/>
          </a:p>
        </p:txBody>
      </p:sp>
      <p:sp>
        <p:nvSpPr>
          <p:cNvPr id="16" name="object 16"/>
          <p:cNvSpPr txBox="1"/>
          <p:nvPr/>
        </p:nvSpPr>
        <p:spPr>
          <a:xfrm>
            <a:off x="369027" y="7288355"/>
            <a:ext cx="6809105" cy="1960152"/>
          </a:xfrm>
          <a:prstGeom prst="rect">
            <a:avLst/>
          </a:prstGeom>
        </p:spPr>
        <p:txBody>
          <a:bodyPr vert="horz" wrap="square" lIns="0" tIns="12700" rIns="0" bIns="0" rtlCol="0">
            <a:spAutoFit/>
          </a:bodyPr>
          <a:lstStyle/>
          <a:p>
            <a:pPr marL="354965" marR="495300" indent="-342900">
              <a:lnSpc>
                <a:spcPct val="107500"/>
              </a:lnSpc>
              <a:spcBef>
                <a:spcPts val="100"/>
              </a:spcBef>
              <a:buClr>
                <a:srgbClr val="C14668"/>
              </a:buClr>
              <a:buAutoNum type="alphaUcPeriod"/>
              <a:tabLst>
                <a:tab pos="354965" algn="l"/>
              </a:tabLst>
            </a:pPr>
            <a:r>
              <a:rPr lang="it-IT" sz="1600" b="1" dirty="0">
                <a:latin typeface="Poppins"/>
                <a:cs typeface="Poppins"/>
              </a:rPr>
              <a:t>Cornice del tunnel centrale</a:t>
            </a:r>
            <a:r>
              <a:rPr sz="1600" dirty="0">
                <a:latin typeface="Poppins"/>
                <a:cs typeface="Poppins"/>
              </a:rPr>
              <a:t>.</a:t>
            </a:r>
            <a:r>
              <a:rPr sz="1600" spc="-40" dirty="0">
                <a:latin typeface="Poppins"/>
                <a:cs typeface="Poppins"/>
              </a:rPr>
              <a:t> </a:t>
            </a:r>
            <a:r>
              <a:rPr lang="it-IT" sz="1600" dirty="0">
                <a:latin typeface="Poppins"/>
                <a:cs typeface="Poppins"/>
              </a:rPr>
              <a:t>Granulato in blu Tasmania opaco con bracciolo centrale rivestito in blu Tasmania</a:t>
            </a:r>
            <a:r>
              <a:rPr sz="1600" spc="-10" dirty="0">
                <a:latin typeface="Poppins"/>
                <a:cs typeface="Poppins"/>
              </a:rPr>
              <a:t>.</a:t>
            </a:r>
            <a:endParaRPr sz="1600" dirty="0">
              <a:latin typeface="Poppins"/>
              <a:cs typeface="Poppins"/>
            </a:endParaRPr>
          </a:p>
          <a:p>
            <a:pPr marL="354965" marR="5080" indent="-342900">
              <a:lnSpc>
                <a:spcPct val="106900"/>
              </a:lnSpc>
              <a:spcBef>
                <a:spcPts val="805"/>
              </a:spcBef>
              <a:buClr>
                <a:srgbClr val="C14668"/>
              </a:buClr>
              <a:buAutoNum type="alphaUcPeriod"/>
              <a:tabLst>
                <a:tab pos="354965" algn="l"/>
              </a:tabLst>
            </a:pPr>
            <a:r>
              <a:rPr lang="it-IT" sz="1600" b="1" dirty="0">
                <a:latin typeface="Poppins"/>
                <a:cs typeface="Poppins"/>
              </a:rPr>
              <a:t>Pannelli delle porte</a:t>
            </a:r>
            <a:r>
              <a:rPr sz="1600" dirty="0">
                <a:latin typeface="Poppins"/>
                <a:cs typeface="Poppins"/>
              </a:rPr>
              <a:t>.</a:t>
            </a:r>
            <a:r>
              <a:rPr sz="1600" spc="-35" dirty="0">
                <a:latin typeface="Poppins"/>
                <a:cs typeface="Poppins"/>
              </a:rPr>
              <a:t> </a:t>
            </a:r>
            <a:r>
              <a:rPr lang="it-IT" sz="1600" dirty="0">
                <a:latin typeface="Poppins"/>
                <a:cs typeface="Poppins"/>
              </a:rPr>
              <a:t>Plastica granulata in blu Tasmania opaco con inserto in tessuto. Sono realizzati con il 5% di materiali riciclati post-consumo, che vengono ottenuti dal materiale delle scatole del latte che solitamente vanno sprecate. Il pannello della porta presenta anche il logo Fiat.</a:t>
            </a:r>
            <a:endParaRPr sz="1600" dirty="0">
              <a:latin typeface="Poppins"/>
              <a:cs typeface="Poppins"/>
            </a:endParaRPr>
          </a:p>
        </p:txBody>
      </p:sp>
      <p:sp>
        <p:nvSpPr>
          <p:cNvPr id="18" name="object 2">
            <a:extLst>
              <a:ext uri="{FF2B5EF4-FFF2-40B4-BE49-F238E27FC236}">
                <a16:creationId xmlns:a16="http://schemas.microsoft.com/office/drawing/2014/main" id="{3E25EB77-E5A0-404A-7806-2CDB10F53344}"/>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990812"/>
            <a:ext cx="6679565" cy="1418402"/>
          </a:xfrm>
          <a:prstGeom prst="rect">
            <a:avLst/>
          </a:prstGeom>
        </p:spPr>
        <p:txBody>
          <a:bodyPr vert="horz" wrap="square" lIns="0" tIns="12700" rIns="0" bIns="0" rtlCol="0">
            <a:spAutoFit/>
          </a:bodyPr>
          <a:lstStyle/>
          <a:p>
            <a:pPr marL="354965" marR="5080" indent="-342900">
              <a:lnSpc>
                <a:spcPct val="107500"/>
              </a:lnSpc>
              <a:spcBef>
                <a:spcPts val="100"/>
              </a:spcBef>
              <a:tabLst>
                <a:tab pos="354965" algn="l"/>
              </a:tabLst>
            </a:pPr>
            <a:r>
              <a:rPr sz="1600" b="1" spc="-25" dirty="0">
                <a:solidFill>
                  <a:srgbClr val="C14668"/>
                </a:solidFill>
                <a:latin typeface="Poppins"/>
                <a:cs typeface="Poppins"/>
              </a:rPr>
              <a:t>C.</a:t>
            </a:r>
            <a:r>
              <a:rPr sz="1600" b="1" dirty="0">
                <a:solidFill>
                  <a:srgbClr val="C14668"/>
                </a:solidFill>
                <a:latin typeface="Poppins"/>
                <a:cs typeface="Poppins"/>
              </a:rPr>
              <a:t>	</a:t>
            </a:r>
            <a:r>
              <a:rPr lang="it-IT" sz="1600" b="1" dirty="0">
                <a:latin typeface="Poppins"/>
                <a:cs typeface="Poppins"/>
              </a:rPr>
              <a:t>Sedili anteriori</a:t>
            </a:r>
            <a:r>
              <a:rPr sz="1600" dirty="0">
                <a:latin typeface="Poppins"/>
                <a:cs typeface="Poppins"/>
              </a:rPr>
              <a:t>.</a:t>
            </a:r>
            <a:r>
              <a:rPr sz="1600" spc="-25" dirty="0">
                <a:latin typeface="Poppins"/>
                <a:cs typeface="Poppins"/>
              </a:rPr>
              <a:t> </a:t>
            </a:r>
            <a:r>
              <a:rPr lang="it-IT" sz="1600" dirty="0">
                <a:latin typeface="Poppins"/>
                <a:cs typeface="Poppins"/>
              </a:rPr>
              <a:t>Tessuto specifico "Panda realizzato con amore in Fiat" con regolazione dell'altezza e poggiatesta integrato.</a:t>
            </a:r>
            <a:endParaRPr sz="1600" dirty="0">
              <a:latin typeface="Poppins"/>
              <a:cs typeface="Poppins"/>
            </a:endParaRPr>
          </a:p>
          <a:p>
            <a:pPr marL="12700">
              <a:lnSpc>
                <a:spcPct val="100000"/>
              </a:lnSpc>
              <a:spcBef>
                <a:spcPts val="935"/>
              </a:spcBef>
              <a:tabLst>
                <a:tab pos="354965" algn="l"/>
              </a:tabLst>
            </a:pPr>
            <a:r>
              <a:rPr sz="1600" b="1" spc="-25" dirty="0">
                <a:solidFill>
                  <a:srgbClr val="C14668"/>
                </a:solidFill>
                <a:latin typeface="Poppins"/>
                <a:cs typeface="Poppins"/>
              </a:rPr>
              <a:t>D.</a:t>
            </a:r>
            <a:r>
              <a:rPr sz="1600" b="1" dirty="0">
                <a:solidFill>
                  <a:srgbClr val="C14668"/>
                </a:solidFill>
                <a:latin typeface="Poppins"/>
                <a:cs typeface="Poppins"/>
              </a:rPr>
              <a:t>	</a:t>
            </a:r>
            <a:r>
              <a:rPr lang="it-IT" sz="1600" b="1" dirty="0">
                <a:latin typeface="Poppins"/>
                <a:cs typeface="Poppins"/>
              </a:rPr>
              <a:t>Sedili posteriori ripiegabili 40/60</a:t>
            </a:r>
            <a:r>
              <a:rPr sz="1600" b="1" spc="-45" dirty="0">
                <a:latin typeface="Poppins"/>
                <a:cs typeface="Poppins"/>
              </a:rPr>
              <a:t> </a:t>
            </a:r>
            <a:r>
              <a:rPr lang="it-IT" sz="1600" dirty="0">
                <a:latin typeface="Poppins"/>
                <a:cs typeface="Poppins"/>
              </a:rPr>
              <a:t>con </a:t>
            </a:r>
            <a:r>
              <a:rPr lang="it-IT" sz="1600" dirty="0" err="1">
                <a:latin typeface="Poppins"/>
                <a:cs typeface="Poppins"/>
              </a:rPr>
              <a:t>portatelefono</a:t>
            </a:r>
            <a:r>
              <a:rPr lang="it-IT" sz="1600" dirty="0">
                <a:latin typeface="Poppins"/>
                <a:cs typeface="Poppins"/>
              </a:rPr>
              <a:t> sul poggiatesta.</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23</a:t>
            </a:fld>
            <a:endParaRPr spc="-25" dirty="0"/>
          </a:p>
        </p:txBody>
      </p:sp>
      <p:sp>
        <p:nvSpPr>
          <p:cNvPr id="8" name="object 2">
            <a:extLst>
              <a:ext uri="{FF2B5EF4-FFF2-40B4-BE49-F238E27FC236}">
                <a16:creationId xmlns:a16="http://schemas.microsoft.com/office/drawing/2014/main" id="{38A05D0B-378D-A0F3-710D-4686ADA66F55}"/>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a:spLocks noGrp="1"/>
          </p:cNvSpPr>
          <p:nvPr>
            <p:ph type="title"/>
          </p:nvPr>
        </p:nvSpPr>
        <p:spPr>
          <a:xfrm>
            <a:off x="376764" y="2372752"/>
            <a:ext cx="5306486" cy="1921039"/>
          </a:xfrm>
          <a:prstGeom prst="rect">
            <a:avLst/>
          </a:prstGeom>
        </p:spPr>
        <p:txBody>
          <a:bodyPr vert="horz" wrap="square" lIns="0" tIns="12700" rIns="0" bIns="0" rtlCol="0">
            <a:spAutoFit/>
          </a:bodyPr>
          <a:lstStyle/>
          <a:p>
            <a:pPr marL="12700" marR="5080">
              <a:lnSpc>
                <a:spcPct val="100000"/>
              </a:lnSpc>
              <a:spcBef>
                <a:spcPts val="100"/>
              </a:spcBef>
            </a:pPr>
            <a:r>
              <a:rPr lang="it-IT" sz="6200" dirty="0">
                <a:solidFill>
                  <a:srgbClr val="FFFFFF"/>
                </a:solidFill>
              </a:rPr>
              <a:t>PANDA È… INGEGNOSA!</a:t>
            </a:r>
            <a:endParaRPr sz="6200" dirty="0"/>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3305591"/>
            <a:ext cx="4780915" cy="745490"/>
          </a:xfrm>
          <a:custGeom>
            <a:avLst/>
            <a:gdLst/>
            <a:ahLst/>
            <a:cxnLst/>
            <a:rect l="l" t="t" r="r" b="b"/>
            <a:pathLst>
              <a:path w="4780915" h="745489">
                <a:moveTo>
                  <a:pt x="4768773" y="0"/>
                </a:moveTo>
                <a:lnTo>
                  <a:pt x="0" y="83235"/>
                </a:lnTo>
                <a:lnTo>
                  <a:pt x="0" y="745413"/>
                </a:lnTo>
                <a:lnTo>
                  <a:pt x="4780330" y="661974"/>
                </a:lnTo>
                <a:lnTo>
                  <a:pt x="4768773" y="0"/>
                </a:lnTo>
                <a:close/>
              </a:path>
            </a:pathLst>
          </a:custGeom>
          <a:solidFill>
            <a:srgbClr val="41BAF6"/>
          </a:solidFill>
        </p:spPr>
        <p:txBody>
          <a:bodyPr wrap="square" lIns="0" tIns="0" rIns="0" bIns="0" rtlCol="0"/>
          <a:lstStyle/>
          <a:p>
            <a:endParaRPr/>
          </a:p>
        </p:txBody>
      </p:sp>
      <p:sp>
        <p:nvSpPr>
          <p:cNvPr id="6" name="object 6"/>
          <p:cNvSpPr txBox="1">
            <a:spLocks noGrp="1"/>
          </p:cNvSpPr>
          <p:nvPr>
            <p:ph type="title"/>
          </p:nvPr>
        </p:nvSpPr>
        <p:spPr>
          <a:xfrm>
            <a:off x="369026" y="1808150"/>
            <a:ext cx="6824797" cy="510774"/>
          </a:xfrm>
          <a:prstGeom prst="rect">
            <a:avLst/>
          </a:prstGeom>
        </p:spPr>
        <p:txBody>
          <a:bodyPr vert="horz" wrap="square" lIns="0" tIns="140074" rIns="0" bIns="0" rtlCol="0">
            <a:spAutoFit/>
          </a:bodyPr>
          <a:lstStyle/>
          <a:p>
            <a:pPr marL="12700">
              <a:lnSpc>
                <a:spcPct val="100000"/>
              </a:lnSpc>
              <a:spcBef>
                <a:spcPts val="100"/>
              </a:spcBef>
            </a:pPr>
            <a:r>
              <a:rPr dirty="0">
                <a:solidFill>
                  <a:srgbClr val="41BAF6"/>
                </a:solidFill>
              </a:rPr>
              <a:t>Grande</a:t>
            </a:r>
            <a:r>
              <a:rPr spc="-45" dirty="0">
                <a:solidFill>
                  <a:srgbClr val="41BAF6"/>
                </a:solidFill>
              </a:rPr>
              <a:t> </a:t>
            </a:r>
            <a:r>
              <a:rPr dirty="0">
                <a:solidFill>
                  <a:srgbClr val="41BAF6"/>
                </a:solidFill>
              </a:rPr>
              <a:t>Panda</a:t>
            </a:r>
            <a:r>
              <a:rPr spc="-25" dirty="0">
                <a:solidFill>
                  <a:srgbClr val="41BAF6"/>
                </a:solidFill>
              </a:rPr>
              <a:t> </a:t>
            </a:r>
            <a:r>
              <a:rPr lang="it-IT" dirty="0">
                <a:solidFill>
                  <a:srgbClr val="41BAF6"/>
                </a:solidFill>
              </a:rPr>
              <a:t>è</a:t>
            </a:r>
            <a:r>
              <a:rPr dirty="0">
                <a:solidFill>
                  <a:srgbClr val="41BAF6"/>
                </a:solidFill>
              </a:rPr>
              <a:t>…</a:t>
            </a:r>
            <a:r>
              <a:rPr spc="-20" dirty="0">
                <a:solidFill>
                  <a:srgbClr val="41BAF6"/>
                </a:solidFill>
              </a:rPr>
              <a:t> </a:t>
            </a:r>
            <a:r>
              <a:rPr spc="-10" dirty="0">
                <a:solidFill>
                  <a:srgbClr val="41BAF6"/>
                </a:solidFill>
              </a:rPr>
              <a:t>Inge</a:t>
            </a:r>
            <a:r>
              <a:rPr lang="it-IT" spc="-10" dirty="0">
                <a:solidFill>
                  <a:srgbClr val="41BAF6"/>
                </a:solidFill>
              </a:rPr>
              <a:t>g</a:t>
            </a:r>
            <a:r>
              <a:rPr spc="-10" dirty="0" err="1">
                <a:solidFill>
                  <a:srgbClr val="41BAF6"/>
                </a:solidFill>
              </a:rPr>
              <a:t>nos</a:t>
            </a:r>
            <a:r>
              <a:rPr lang="it-IT" spc="-10" dirty="0">
                <a:solidFill>
                  <a:srgbClr val="41BAF6"/>
                </a:solidFill>
              </a:rPr>
              <a:t>a</a:t>
            </a:r>
            <a:r>
              <a:rPr spc="-10" dirty="0">
                <a:solidFill>
                  <a:srgbClr val="41BAF6"/>
                </a:solidFill>
              </a:rPr>
              <a:t>!</a:t>
            </a:r>
          </a:p>
        </p:txBody>
      </p:sp>
      <p:sp>
        <p:nvSpPr>
          <p:cNvPr id="7" name="object 7"/>
          <p:cNvSpPr txBox="1"/>
          <p:nvPr/>
        </p:nvSpPr>
        <p:spPr>
          <a:xfrm>
            <a:off x="369026" y="2436834"/>
            <a:ext cx="6605905" cy="750847"/>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Con le sue </a:t>
            </a:r>
            <a:r>
              <a:rPr lang="it-IT" sz="1600" b="1" dirty="0">
                <a:solidFill>
                  <a:srgbClr val="111111"/>
                </a:solidFill>
                <a:latin typeface="Poppins"/>
                <a:cs typeface="Poppins"/>
              </a:rPr>
              <a:t>soluzioni intelligenti</a:t>
            </a:r>
            <a:r>
              <a:rPr sz="1600" dirty="0">
                <a:solidFill>
                  <a:srgbClr val="111111"/>
                </a:solidFill>
                <a:latin typeface="Poppins"/>
                <a:cs typeface="Poppins"/>
              </a:rPr>
              <a:t>,</a:t>
            </a:r>
            <a:r>
              <a:rPr sz="1600" spc="-40" dirty="0">
                <a:solidFill>
                  <a:srgbClr val="111111"/>
                </a:solidFill>
                <a:latin typeface="Poppins"/>
                <a:cs typeface="Poppins"/>
              </a:rPr>
              <a:t> </a:t>
            </a:r>
            <a:r>
              <a:rPr lang="it-IT" sz="1600" dirty="0">
                <a:solidFill>
                  <a:srgbClr val="111111"/>
                </a:solidFill>
                <a:latin typeface="Poppins"/>
                <a:cs typeface="Poppins"/>
              </a:rPr>
              <a:t>Grande Panda è la compagnia perfetto per affrontare la giungla urbana quotidiana. Vediamo come lo fa!</a:t>
            </a:r>
            <a:endParaRPr sz="1600" dirty="0">
              <a:latin typeface="Poppins"/>
              <a:cs typeface="Poppins"/>
            </a:endParaRPr>
          </a:p>
        </p:txBody>
      </p:sp>
      <p:sp>
        <p:nvSpPr>
          <p:cNvPr id="8" name="object 8"/>
          <p:cNvSpPr txBox="1"/>
          <p:nvPr/>
        </p:nvSpPr>
        <p:spPr>
          <a:xfrm>
            <a:off x="369026" y="3528476"/>
            <a:ext cx="4060825" cy="299720"/>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Funzionalità in meno di 4 metri</a:t>
            </a:r>
            <a:endParaRPr sz="1800" dirty="0">
              <a:latin typeface="Poppins"/>
              <a:cs typeface="Poppins"/>
            </a:endParaRPr>
          </a:p>
        </p:txBody>
      </p:sp>
      <p:sp>
        <p:nvSpPr>
          <p:cNvPr id="9" name="object 9"/>
          <p:cNvSpPr txBox="1"/>
          <p:nvPr/>
        </p:nvSpPr>
        <p:spPr>
          <a:xfrm>
            <a:off x="369026" y="4168992"/>
            <a:ext cx="6625590" cy="750847"/>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Sapevi che la Fiat Grande Panda è cresciuta dai suoi 3,38 metri nel 1980 a </a:t>
            </a:r>
            <a:r>
              <a:rPr sz="1600" b="1" dirty="0">
                <a:solidFill>
                  <a:srgbClr val="111111"/>
                </a:solidFill>
                <a:latin typeface="Poppins"/>
                <a:cs typeface="Poppins"/>
              </a:rPr>
              <a:t>3</a:t>
            </a:r>
            <a:r>
              <a:rPr lang="it-IT" sz="1600" b="1" dirty="0">
                <a:solidFill>
                  <a:srgbClr val="111111"/>
                </a:solidFill>
                <a:latin typeface="Poppins"/>
                <a:cs typeface="Poppins"/>
              </a:rPr>
              <a:t>,</a:t>
            </a:r>
            <a:r>
              <a:rPr sz="1600" b="1" dirty="0">
                <a:solidFill>
                  <a:srgbClr val="111111"/>
                </a:solidFill>
                <a:latin typeface="Poppins"/>
                <a:cs typeface="Poppins"/>
              </a:rPr>
              <a:t>68</a:t>
            </a:r>
            <a:r>
              <a:rPr sz="1600" b="1" spc="-20" dirty="0">
                <a:solidFill>
                  <a:srgbClr val="111111"/>
                </a:solidFill>
                <a:latin typeface="Poppins"/>
                <a:cs typeface="Poppins"/>
              </a:rPr>
              <a:t> </a:t>
            </a:r>
            <a:r>
              <a:rPr sz="1600" b="1" dirty="0" err="1">
                <a:solidFill>
                  <a:srgbClr val="111111"/>
                </a:solidFill>
                <a:latin typeface="Poppins"/>
                <a:cs typeface="Poppins"/>
              </a:rPr>
              <a:t>metr</a:t>
            </a:r>
            <a:r>
              <a:rPr lang="it-IT" sz="1600" b="1" dirty="0">
                <a:solidFill>
                  <a:srgbClr val="111111"/>
                </a:solidFill>
                <a:latin typeface="Poppins"/>
                <a:cs typeface="Poppins"/>
              </a:rPr>
              <a:t>i</a:t>
            </a:r>
            <a:r>
              <a:rPr sz="1600" b="1" spc="-15" dirty="0">
                <a:solidFill>
                  <a:srgbClr val="111111"/>
                </a:solidFill>
                <a:latin typeface="Poppins"/>
                <a:cs typeface="Poppins"/>
              </a:rPr>
              <a:t> </a:t>
            </a:r>
            <a:r>
              <a:rPr lang="it-IT" sz="1600" dirty="0">
                <a:solidFill>
                  <a:srgbClr val="111111"/>
                </a:solidFill>
                <a:latin typeface="Poppins"/>
                <a:cs typeface="Poppins"/>
              </a:rPr>
              <a:t>nell'ultimo modello sul mercato</a:t>
            </a:r>
            <a:r>
              <a:rPr sz="1600" dirty="0">
                <a:solidFill>
                  <a:srgbClr val="111111"/>
                </a:solidFill>
                <a:latin typeface="Poppins"/>
                <a:cs typeface="Poppins"/>
              </a:rPr>
              <a:t>?</a:t>
            </a:r>
            <a:r>
              <a:rPr sz="1600" spc="-5" dirty="0">
                <a:solidFill>
                  <a:srgbClr val="111111"/>
                </a:solidFill>
                <a:latin typeface="Poppins"/>
                <a:cs typeface="Poppins"/>
              </a:rPr>
              <a:t> </a:t>
            </a:r>
            <a:r>
              <a:rPr lang="it-IT" sz="1600" spc="-5" dirty="0">
                <a:solidFill>
                  <a:srgbClr val="111111"/>
                </a:solidFill>
                <a:latin typeface="Poppins"/>
                <a:cs typeface="Poppins"/>
              </a:rPr>
              <a:t>E senti questa</a:t>
            </a:r>
            <a:r>
              <a:rPr lang="it-IT" sz="1600" dirty="0">
                <a:solidFill>
                  <a:srgbClr val="111111"/>
                </a:solidFill>
                <a:latin typeface="Poppins"/>
                <a:cs typeface="Poppins"/>
              </a:rPr>
              <a:t>:</a:t>
            </a:r>
            <a:r>
              <a:rPr sz="1600" spc="-35" dirty="0">
                <a:solidFill>
                  <a:srgbClr val="111111"/>
                </a:solidFill>
                <a:latin typeface="Poppins"/>
                <a:cs typeface="Poppins"/>
              </a:rPr>
              <a:t> </a:t>
            </a:r>
            <a:r>
              <a:rPr sz="1600" dirty="0">
                <a:solidFill>
                  <a:srgbClr val="111111"/>
                </a:solidFill>
                <a:latin typeface="Poppins"/>
                <a:cs typeface="Poppins"/>
              </a:rPr>
              <a:t>Grande</a:t>
            </a:r>
            <a:r>
              <a:rPr sz="1600" spc="-20" dirty="0">
                <a:solidFill>
                  <a:srgbClr val="111111"/>
                </a:solidFill>
                <a:latin typeface="Poppins"/>
                <a:cs typeface="Poppins"/>
              </a:rPr>
              <a:t> </a:t>
            </a:r>
            <a:r>
              <a:rPr sz="1600" dirty="0">
                <a:solidFill>
                  <a:srgbClr val="111111"/>
                </a:solidFill>
                <a:latin typeface="Poppins"/>
                <a:cs typeface="Poppins"/>
              </a:rPr>
              <a:t>Panda</a:t>
            </a:r>
            <a:r>
              <a:rPr sz="1600" spc="-10" dirty="0">
                <a:solidFill>
                  <a:srgbClr val="111111"/>
                </a:solidFill>
                <a:latin typeface="Poppins"/>
                <a:cs typeface="Poppins"/>
              </a:rPr>
              <a:t> </a:t>
            </a:r>
            <a:r>
              <a:rPr lang="it-IT" sz="1600" dirty="0">
                <a:solidFill>
                  <a:srgbClr val="111111"/>
                </a:solidFill>
                <a:latin typeface="Poppins"/>
                <a:cs typeface="Poppins"/>
              </a:rPr>
              <a:t>si mantiene</a:t>
            </a:r>
            <a:r>
              <a:rPr sz="1600" spc="-25" dirty="0">
                <a:solidFill>
                  <a:srgbClr val="111111"/>
                </a:solidFill>
                <a:latin typeface="Poppins"/>
                <a:cs typeface="Poppins"/>
              </a:rPr>
              <a:t> </a:t>
            </a:r>
            <a:r>
              <a:rPr lang="it-IT" sz="1600" b="1" dirty="0">
                <a:solidFill>
                  <a:srgbClr val="111111"/>
                </a:solidFill>
                <a:latin typeface="Poppins"/>
                <a:cs typeface="Poppins"/>
              </a:rPr>
              <a:t>al di sotto dei </a:t>
            </a:r>
            <a:r>
              <a:rPr sz="1600" b="1" dirty="0">
                <a:solidFill>
                  <a:srgbClr val="111111"/>
                </a:solidFill>
                <a:latin typeface="Poppins"/>
                <a:cs typeface="Poppins"/>
              </a:rPr>
              <a:t>4</a:t>
            </a:r>
            <a:r>
              <a:rPr sz="1600" b="1" spc="-25" dirty="0">
                <a:solidFill>
                  <a:srgbClr val="111111"/>
                </a:solidFill>
                <a:latin typeface="Poppins"/>
                <a:cs typeface="Poppins"/>
              </a:rPr>
              <a:t> </a:t>
            </a:r>
            <a:r>
              <a:rPr sz="1600" b="1" spc="-10" dirty="0" err="1">
                <a:solidFill>
                  <a:srgbClr val="111111"/>
                </a:solidFill>
                <a:latin typeface="Poppins"/>
                <a:cs typeface="Poppins"/>
              </a:rPr>
              <a:t>metr</a:t>
            </a:r>
            <a:r>
              <a:rPr lang="it-IT" sz="1600" b="1" spc="-10" dirty="0">
                <a:solidFill>
                  <a:srgbClr val="111111"/>
                </a:solidFill>
                <a:latin typeface="Poppins"/>
                <a:cs typeface="Poppins"/>
              </a:rPr>
              <a:t>i</a:t>
            </a:r>
            <a:r>
              <a:rPr sz="1600" spc="-10" dirty="0">
                <a:solidFill>
                  <a:srgbClr val="111111"/>
                </a:solidFill>
                <a:latin typeface="Poppins"/>
                <a:cs typeface="Poppins"/>
              </a:rPr>
              <a:t>!</a:t>
            </a:r>
            <a:endParaRPr sz="1600" dirty="0">
              <a:latin typeface="Poppins"/>
              <a:cs typeface="Poppins"/>
            </a:endParaRPr>
          </a:p>
        </p:txBody>
      </p:sp>
      <p:pic>
        <p:nvPicPr>
          <p:cNvPr id="10" name="object 10"/>
          <p:cNvPicPr/>
          <p:nvPr/>
        </p:nvPicPr>
        <p:blipFill>
          <a:blip r:embed="rId5" cstate="print"/>
          <a:stretch>
            <a:fillRect/>
          </a:stretch>
        </p:blipFill>
        <p:spPr>
          <a:xfrm>
            <a:off x="992123" y="5207507"/>
            <a:ext cx="5714999" cy="4038599"/>
          </a:xfrm>
          <a:prstGeom prst="rect">
            <a:avLst/>
          </a:prstGeom>
        </p:spPr>
      </p:pic>
      <p:pic>
        <p:nvPicPr>
          <p:cNvPr id="11" name="object 11"/>
          <p:cNvPicPr/>
          <p:nvPr/>
        </p:nvPicPr>
        <p:blipFill>
          <a:blip r:embed="rId6" cstate="print"/>
          <a:stretch>
            <a:fillRect/>
          </a:stretch>
        </p:blipFill>
        <p:spPr>
          <a:xfrm>
            <a:off x="3500628" y="9921240"/>
            <a:ext cx="559295" cy="557783"/>
          </a:xfrm>
          <a:prstGeom prst="rect">
            <a:avLst/>
          </a:prstGeom>
        </p:spPr>
      </p:pic>
      <p:sp>
        <p:nvSpPr>
          <p:cNvPr id="12" name="object 12"/>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25</a:t>
            </a:fld>
            <a:endParaRPr spc="-25" dirty="0"/>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txBox="1"/>
          <p:nvPr/>
        </p:nvSpPr>
        <p:spPr>
          <a:xfrm>
            <a:off x="369027" y="1937738"/>
            <a:ext cx="6990623" cy="2471831"/>
          </a:xfrm>
          <a:prstGeom prst="rect">
            <a:avLst/>
          </a:prstGeom>
        </p:spPr>
        <p:txBody>
          <a:bodyPr vert="horz" wrap="square" lIns="0" tIns="12065" rIns="0" bIns="0" rtlCol="0">
            <a:spAutoFit/>
          </a:bodyPr>
          <a:lstStyle/>
          <a:p>
            <a:pPr marL="12700" marR="245745" algn="just">
              <a:lnSpc>
                <a:spcPct val="100000"/>
              </a:lnSpc>
              <a:spcBef>
                <a:spcPts val="95"/>
              </a:spcBef>
            </a:pPr>
            <a:r>
              <a:rPr lang="it-IT" sz="1600" dirty="0">
                <a:solidFill>
                  <a:srgbClr val="111111"/>
                </a:solidFill>
                <a:latin typeface="Poppins"/>
                <a:cs typeface="Poppins"/>
              </a:rPr>
              <a:t>Questa crescita non è solo per divertimento. Il corpo si è rinforzato non solo per offrire ai passeggeri un </a:t>
            </a:r>
            <a:r>
              <a:rPr lang="it-IT" sz="1600" b="1" dirty="0">
                <a:solidFill>
                  <a:srgbClr val="111111"/>
                </a:solidFill>
                <a:latin typeface="Poppins"/>
                <a:cs typeface="Poppins"/>
              </a:rPr>
              <a:t>viaggio più confortevole </a:t>
            </a:r>
            <a:r>
              <a:rPr lang="it-IT" sz="1600" dirty="0">
                <a:solidFill>
                  <a:srgbClr val="111111"/>
                </a:solidFill>
                <a:latin typeface="Poppins"/>
                <a:cs typeface="Poppins"/>
              </a:rPr>
              <a:t>ma anche per inserire un numero sempre crescente di </a:t>
            </a:r>
            <a:r>
              <a:rPr lang="it-IT" sz="1600" b="1" dirty="0">
                <a:solidFill>
                  <a:srgbClr val="111111"/>
                </a:solidFill>
                <a:latin typeface="Poppins"/>
                <a:cs typeface="Poppins"/>
              </a:rPr>
              <a:t>equipaggiamenti di sicurezza</a:t>
            </a:r>
            <a:r>
              <a:rPr sz="1600" dirty="0">
                <a:solidFill>
                  <a:srgbClr val="111111"/>
                </a:solidFill>
                <a:latin typeface="Poppins"/>
                <a:cs typeface="Poppins"/>
              </a:rPr>
              <a:t>,</a:t>
            </a:r>
            <a:r>
              <a:rPr sz="1600" spc="-30" dirty="0">
                <a:solidFill>
                  <a:srgbClr val="111111"/>
                </a:solidFill>
                <a:latin typeface="Poppins"/>
                <a:cs typeface="Poppins"/>
              </a:rPr>
              <a:t> </a:t>
            </a:r>
            <a:r>
              <a:rPr lang="it-IT" sz="1600" dirty="0">
                <a:solidFill>
                  <a:srgbClr val="111111"/>
                </a:solidFill>
                <a:latin typeface="Poppins"/>
                <a:cs typeface="Poppins"/>
              </a:rPr>
              <a:t>dagli airbag agli ADAS.</a:t>
            </a:r>
            <a:endParaRPr sz="1600" dirty="0">
              <a:latin typeface="Poppins"/>
              <a:cs typeface="Poppins"/>
            </a:endParaRPr>
          </a:p>
          <a:p>
            <a:pPr marL="12700" marR="5080">
              <a:lnSpc>
                <a:spcPct val="100000"/>
              </a:lnSpc>
              <a:spcBef>
                <a:spcPts val="1200"/>
              </a:spcBef>
            </a:pPr>
            <a:r>
              <a:rPr lang="it-IT" sz="1600" dirty="0">
                <a:solidFill>
                  <a:srgbClr val="111111"/>
                </a:solidFill>
                <a:latin typeface="Poppins"/>
                <a:cs typeface="Poppins"/>
              </a:rPr>
              <a:t>Grande Panda sta seguendo questa tendenza, pur rimanendo fedele alle sue radici funzionali. Ha le dimensioni perfette per muoversi agilmente in città e un'intelligente rivisitazione dello spazio interno. Pensa solo - il nuovo cruscotto da solo vanta ben </a:t>
            </a:r>
            <a:r>
              <a:rPr sz="1600" b="1" dirty="0">
                <a:solidFill>
                  <a:srgbClr val="111111"/>
                </a:solidFill>
                <a:latin typeface="Poppins"/>
                <a:cs typeface="Poppins"/>
              </a:rPr>
              <a:t>13</a:t>
            </a:r>
            <a:r>
              <a:rPr sz="1600" b="1" spc="-45" dirty="0">
                <a:solidFill>
                  <a:srgbClr val="111111"/>
                </a:solidFill>
                <a:latin typeface="Poppins"/>
                <a:cs typeface="Poppins"/>
              </a:rPr>
              <a:t> </a:t>
            </a:r>
            <a:r>
              <a:rPr lang="it-IT" sz="1600" b="1" dirty="0">
                <a:solidFill>
                  <a:srgbClr val="111111"/>
                </a:solidFill>
                <a:latin typeface="Poppins"/>
                <a:cs typeface="Poppins"/>
              </a:rPr>
              <a:t>litri di spazio di archiviazione</a:t>
            </a:r>
            <a:r>
              <a:rPr sz="1600" spc="-10" dirty="0">
                <a:solidFill>
                  <a:srgbClr val="111111"/>
                </a:solidFill>
                <a:latin typeface="Poppins"/>
                <a:cs typeface="Poppins"/>
              </a:rPr>
              <a:t>!</a:t>
            </a:r>
            <a:endParaRPr sz="1600" dirty="0">
              <a:latin typeface="Poppins"/>
              <a:cs typeface="Poppins"/>
            </a:endParaRPr>
          </a:p>
        </p:txBody>
      </p:sp>
      <p:sp>
        <p:nvSpPr>
          <p:cNvPr id="6" name="object 6"/>
          <p:cNvSpPr/>
          <p:nvPr/>
        </p:nvSpPr>
        <p:spPr>
          <a:xfrm>
            <a:off x="0" y="4206083"/>
            <a:ext cx="7559040" cy="2406015"/>
          </a:xfrm>
          <a:custGeom>
            <a:avLst/>
            <a:gdLst/>
            <a:ahLst/>
            <a:cxnLst/>
            <a:rect l="l" t="t" r="r" b="b"/>
            <a:pathLst>
              <a:path w="7559040" h="2406015">
                <a:moveTo>
                  <a:pt x="7559040" y="0"/>
                </a:moveTo>
                <a:lnTo>
                  <a:pt x="0" y="263956"/>
                </a:lnTo>
                <a:lnTo>
                  <a:pt x="0" y="2405557"/>
                </a:lnTo>
                <a:lnTo>
                  <a:pt x="7559040" y="2141588"/>
                </a:lnTo>
                <a:lnTo>
                  <a:pt x="7559040" y="0"/>
                </a:lnTo>
                <a:close/>
              </a:path>
            </a:pathLst>
          </a:custGeom>
          <a:solidFill>
            <a:srgbClr val="41BAF6"/>
          </a:solidFill>
        </p:spPr>
        <p:txBody>
          <a:bodyPr wrap="square" lIns="0" tIns="0" rIns="0" bIns="0" rtlCol="0"/>
          <a:lstStyle/>
          <a:p>
            <a:endParaRPr/>
          </a:p>
        </p:txBody>
      </p:sp>
      <p:sp>
        <p:nvSpPr>
          <p:cNvPr id="7" name="object 7"/>
          <p:cNvSpPr txBox="1"/>
          <p:nvPr/>
        </p:nvSpPr>
        <p:spPr>
          <a:xfrm>
            <a:off x="369027" y="4820507"/>
            <a:ext cx="6698615" cy="1150956"/>
          </a:xfrm>
          <a:prstGeom prst="rect">
            <a:avLst/>
          </a:prstGeom>
        </p:spPr>
        <p:txBody>
          <a:bodyPr vert="horz" wrap="square" lIns="0" tIns="12065" rIns="0" bIns="0" rtlCol="0">
            <a:spAutoFit/>
          </a:bodyPr>
          <a:lstStyle/>
          <a:p>
            <a:pPr marL="12700">
              <a:lnSpc>
                <a:spcPct val="100000"/>
              </a:lnSpc>
              <a:spcBef>
                <a:spcPts val="95"/>
              </a:spcBef>
            </a:pPr>
            <a:r>
              <a:rPr lang="it-IT" sz="1600" b="1" dirty="0">
                <a:solidFill>
                  <a:srgbClr val="FFFFFF"/>
                </a:solidFill>
                <a:latin typeface="Poppins"/>
                <a:cs typeface="Poppins"/>
              </a:rPr>
              <a:t>Lo sapevi</a:t>
            </a:r>
            <a:r>
              <a:rPr sz="1600" b="1" spc="-20" dirty="0">
                <a:solidFill>
                  <a:srgbClr val="FFFFFF"/>
                </a:solidFill>
                <a:latin typeface="Poppins"/>
                <a:cs typeface="Poppins"/>
              </a:rPr>
              <a:t>?</a:t>
            </a:r>
            <a:endParaRPr sz="1600" dirty="0">
              <a:latin typeface="Poppins"/>
              <a:cs typeface="Poppins"/>
            </a:endParaRPr>
          </a:p>
          <a:p>
            <a:pPr marL="12700" marR="5080" indent="-635">
              <a:lnSpc>
                <a:spcPct val="100000"/>
              </a:lnSpc>
              <a:spcBef>
                <a:spcPts val="1200"/>
              </a:spcBef>
            </a:pPr>
            <a:r>
              <a:rPr lang="it-IT" sz="1600" dirty="0">
                <a:solidFill>
                  <a:srgbClr val="FFFFFF"/>
                </a:solidFill>
                <a:latin typeface="Poppins"/>
                <a:cs typeface="Poppins"/>
              </a:rPr>
              <a:t>Con una lunghezza di quasi 4 metri, ci vorrebbero ben 10.018.750 Fiat Grande Panda per fare il giro completo della Terra (ovvero ben 40.075 chilometri)!</a:t>
            </a:r>
            <a:endParaRPr sz="1600" dirty="0">
              <a:latin typeface="Poppins"/>
              <a:cs typeface="Poppins"/>
            </a:endParaRPr>
          </a:p>
        </p:txBody>
      </p:sp>
      <p:pic>
        <p:nvPicPr>
          <p:cNvPr id="8" name="object 8"/>
          <p:cNvPicPr/>
          <p:nvPr/>
        </p:nvPicPr>
        <p:blipFill>
          <a:blip r:embed="rId5" cstate="print"/>
          <a:stretch>
            <a:fillRect/>
          </a:stretch>
        </p:blipFill>
        <p:spPr>
          <a:xfrm>
            <a:off x="3500628" y="9921240"/>
            <a:ext cx="559295" cy="557783"/>
          </a:xfrm>
          <a:prstGeom prst="rect">
            <a:avLst/>
          </a:prstGeom>
        </p:spPr>
      </p:pic>
      <p:sp>
        <p:nvSpPr>
          <p:cNvPr id="9" name="object 9"/>
          <p:cNvSpPr/>
          <p:nvPr/>
        </p:nvSpPr>
        <p:spPr>
          <a:xfrm>
            <a:off x="0" y="6736373"/>
            <a:ext cx="3854450" cy="723265"/>
          </a:xfrm>
          <a:custGeom>
            <a:avLst/>
            <a:gdLst/>
            <a:ahLst/>
            <a:cxnLst/>
            <a:rect l="l" t="t" r="r" b="b"/>
            <a:pathLst>
              <a:path w="3486150" h="723265">
                <a:moveTo>
                  <a:pt x="3474529" y="0"/>
                </a:moveTo>
                <a:lnTo>
                  <a:pt x="0" y="60642"/>
                </a:lnTo>
                <a:lnTo>
                  <a:pt x="0" y="722833"/>
                </a:lnTo>
                <a:lnTo>
                  <a:pt x="3486086" y="661974"/>
                </a:lnTo>
                <a:lnTo>
                  <a:pt x="3474529" y="0"/>
                </a:lnTo>
                <a:close/>
              </a:path>
            </a:pathLst>
          </a:custGeom>
          <a:solidFill>
            <a:srgbClr val="41BAF6"/>
          </a:solidFill>
        </p:spPr>
        <p:txBody>
          <a:bodyPr wrap="square" lIns="0" tIns="0" rIns="0" bIns="0" rtlCol="0"/>
          <a:lstStyle/>
          <a:p>
            <a:endParaRPr/>
          </a:p>
        </p:txBody>
      </p:sp>
      <p:sp>
        <p:nvSpPr>
          <p:cNvPr id="10" name="object 10"/>
          <p:cNvSpPr txBox="1"/>
          <p:nvPr/>
        </p:nvSpPr>
        <p:spPr>
          <a:xfrm>
            <a:off x="378842" y="6935700"/>
            <a:ext cx="3399408"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Una sorpresa che dà potere</a:t>
            </a:r>
            <a:endParaRPr sz="1800" dirty="0">
              <a:latin typeface="Poppins"/>
              <a:cs typeface="Poppins"/>
            </a:endParaRPr>
          </a:p>
        </p:txBody>
      </p:sp>
      <p:sp>
        <p:nvSpPr>
          <p:cNvPr id="12" name="object 12"/>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26</a:t>
            </a:fld>
            <a:endParaRPr spc="-25" dirty="0"/>
          </a:p>
        </p:txBody>
      </p:sp>
      <p:sp>
        <p:nvSpPr>
          <p:cNvPr id="11" name="object 11"/>
          <p:cNvSpPr txBox="1"/>
          <p:nvPr/>
        </p:nvSpPr>
        <p:spPr>
          <a:xfrm>
            <a:off x="369026" y="7682209"/>
            <a:ext cx="6815299" cy="1329851"/>
          </a:xfrm>
          <a:prstGeom prst="rect">
            <a:avLst/>
          </a:prstGeom>
        </p:spPr>
        <p:txBody>
          <a:bodyPr vert="horz" wrap="square" lIns="0" tIns="39370" rIns="0" bIns="0" rtlCol="0">
            <a:spAutoFit/>
          </a:bodyPr>
          <a:lstStyle/>
          <a:p>
            <a:pPr marL="12700" marR="5080">
              <a:lnSpc>
                <a:spcPts val="1730"/>
              </a:lnSpc>
              <a:spcBef>
                <a:spcPts val="310"/>
              </a:spcBef>
            </a:pPr>
            <a:r>
              <a:rPr sz="1600" b="1" dirty="0">
                <a:latin typeface="Poppins"/>
                <a:cs typeface="Poppins"/>
              </a:rPr>
              <a:t>Grande</a:t>
            </a:r>
            <a:r>
              <a:rPr sz="1600" b="1" spc="-5" dirty="0">
                <a:latin typeface="Poppins"/>
                <a:cs typeface="Poppins"/>
              </a:rPr>
              <a:t> </a:t>
            </a:r>
            <a:r>
              <a:rPr sz="1600" b="1" dirty="0">
                <a:latin typeface="Poppins"/>
                <a:cs typeface="Poppins"/>
              </a:rPr>
              <a:t>Panda</a:t>
            </a:r>
            <a:r>
              <a:rPr sz="1600" b="1" spc="-20" dirty="0">
                <a:latin typeface="Poppins"/>
                <a:cs typeface="Poppins"/>
              </a:rPr>
              <a:t> </a:t>
            </a:r>
            <a:r>
              <a:rPr lang="it-IT" sz="1600" b="0" dirty="0">
                <a:latin typeface="Poppins Light"/>
                <a:cs typeface="Poppins Light"/>
              </a:rPr>
              <a:t>è la prima auto a presentare un rivoluzionario </a:t>
            </a:r>
            <a:r>
              <a:rPr lang="it-IT" sz="1600" b="1" spc="-10" dirty="0">
                <a:latin typeface="Poppins"/>
                <a:cs typeface="Poppins"/>
              </a:rPr>
              <a:t>cavo a spirale</a:t>
            </a:r>
            <a:r>
              <a:rPr sz="1600" b="0" dirty="0">
                <a:latin typeface="Poppins Light"/>
                <a:cs typeface="Poppins Light"/>
              </a:rPr>
              <a:t>,</a:t>
            </a:r>
            <a:r>
              <a:rPr sz="1600" b="0" spc="-25" dirty="0">
                <a:latin typeface="Poppins Light"/>
                <a:cs typeface="Poppins Light"/>
              </a:rPr>
              <a:t> </a:t>
            </a:r>
            <a:r>
              <a:rPr lang="it-IT" sz="1600" b="0" dirty="0">
                <a:latin typeface="Poppins Light"/>
                <a:cs typeface="Poppins Light"/>
              </a:rPr>
              <a:t>una soluzione unica nel settore</a:t>
            </a:r>
            <a:r>
              <a:rPr sz="1600" b="0" spc="-10" dirty="0">
                <a:latin typeface="Poppins Light"/>
                <a:cs typeface="Poppins Light"/>
              </a:rPr>
              <a:t>.</a:t>
            </a:r>
            <a:endParaRPr sz="1600" dirty="0">
              <a:latin typeface="Poppins Light"/>
              <a:cs typeface="Poppins Light"/>
            </a:endParaRPr>
          </a:p>
          <a:p>
            <a:pPr>
              <a:lnSpc>
                <a:spcPct val="100000"/>
              </a:lnSpc>
              <a:spcBef>
                <a:spcPts val="285"/>
              </a:spcBef>
            </a:pPr>
            <a:endParaRPr sz="1600" dirty="0">
              <a:latin typeface="Poppins Light"/>
              <a:cs typeface="Poppins Light"/>
            </a:endParaRPr>
          </a:p>
          <a:p>
            <a:pPr marL="200660" indent="-187960">
              <a:lnSpc>
                <a:spcPct val="100000"/>
              </a:lnSpc>
              <a:buFont typeface="Symbol"/>
              <a:buChar char=""/>
              <a:tabLst>
                <a:tab pos="200660" algn="l"/>
              </a:tabLst>
            </a:pPr>
            <a:r>
              <a:rPr lang="it-IT" sz="1600" b="0" dirty="0">
                <a:latin typeface="Poppins Light"/>
                <a:cs typeface="Poppins Light"/>
              </a:rPr>
              <a:t>Il cavo a spirale ha uno </a:t>
            </a:r>
            <a:r>
              <a:rPr lang="it-IT" sz="1600" b="1" dirty="0">
                <a:latin typeface="Poppins"/>
                <a:cs typeface="Poppins"/>
              </a:rPr>
              <a:t>slot dedicato sotto il cofano</a:t>
            </a:r>
            <a:endParaRPr sz="1600" dirty="0">
              <a:latin typeface="Poppins"/>
              <a:cs typeface="Poppins"/>
            </a:endParaRPr>
          </a:p>
          <a:p>
            <a:pPr marL="200660" indent="-187960">
              <a:lnSpc>
                <a:spcPct val="100000"/>
              </a:lnSpc>
              <a:spcBef>
                <a:spcPts val="610"/>
              </a:spcBef>
              <a:buFont typeface="Symbol"/>
              <a:buChar char=""/>
              <a:tabLst>
                <a:tab pos="200660" algn="l"/>
              </a:tabLst>
            </a:pPr>
            <a:r>
              <a:rPr lang="it-IT" sz="1600" b="0" dirty="0">
                <a:latin typeface="Poppins Light"/>
                <a:cs typeface="Poppins Light"/>
              </a:rPr>
              <a:t>Evita </a:t>
            </a:r>
            <a:r>
              <a:rPr lang="it-IT" sz="1600" b="1" dirty="0">
                <a:latin typeface="Poppins"/>
                <a:cs typeface="Poppins"/>
              </a:rPr>
              <a:t>l'uso dello spazio del bagagliaio </a:t>
            </a:r>
            <a:r>
              <a:rPr lang="it-IT" sz="1600" b="0" dirty="0">
                <a:latin typeface="Poppins Light"/>
                <a:cs typeface="Poppins Light"/>
              </a:rPr>
              <a:t>e</a:t>
            </a:r>
            <a:r>
              <a:rPr sz="1600" b="0" spc="-40" dirty="0">
                <a:latin typeface="Poppins Light"/>
                <a:cs typeface="Poppins Light"/>
              </a:rPr>
              <a:t> </a:t>
            </a:r>
            <a:r>
              <a:rPr lang="it-IT" sz="1600" b="1" dirty="0">
                <a:latin typeface="Poppins"/>
                <a:cs typeface="Poppins"/>
              </a:rPr>
              <a:t>la sporcizia dal suolo</a:t>
            </a:r>
            <a:endParaRPr sz="1600" dirty="0">
              <a:latin typeface="Poppins"/>
              <a:cs typeface="Poppins"/>
            </a:endParaRPr>
          </a:p>
        </p:txBody>
      </p:sp>
      <p:sp>
        <p:nvSpPr>
          <p:cNvPr id="13" name="object 3">
            <a:extLst>
              <a:ext uri="{FF2B5EF4-FFF2-40B4-BE49-F238E27FC236}">
                <a16:creationId xmlns:a16="http://schemas.microsoft.com/office/drawing/2014/main" id="{F9266255-4289-A3EB-E45E-82824D2A4C03}"/>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10771"/>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955616"/>
            <a:ext cx="6638925" cy="7242111"/>
          </a:xfrm>
          <a:prstGeom prst="rect">
            <a:avLst/>
          </a:prstGeom>
        </p:spPr>
        <p:txBody>
          <a:bodyPr vert="horz" wrap="square" lIns="0" tIns="90170" rIns="0" bIns="0" rtlCol="0">
            <a:spAutoFit/>
          </a:bodyPr>
          <a:lstStyle/>
          <a:p>
            <a:pPr marL="200660" indent="-187960">
              <a:lnSpc>
                <a:spcPct val="100000"/>
              </a:lnSpc>
              <a:spcBef>
                <a:spcPts val="710"/>
              </a:spcBef>
              <a:buFont typeface="Symbol"/>
              <a:buChar char=""/>
              <a:tabLst>
                <a:tab pos="200660" algn="l"/>
              </a:tabLst>
            </a:pPr>
            <a:r>
              <a:rPr lang="it-IT" sz="1600" b="1" dirty="0">
                <a:latin typeface="Poppins"/>
                <a:cs typeface="Poppins"/>
              </a:rPr>
              <a:t>Non collegare il veicolo da entrambi i lati!</a:t>
            </a:r>
          </a:p>
          <a:p>
            <a:pPr marL="200660" indent="-187960">
              <a:lnSpc>
                <a:spcPct val="100000"/>
              </a:lnSpc>
              <a:spcBef>
                <a:spcPts val="710"/>
              </a:spcBef>
              <a:buFont typeface="Symbol"/>
              <a:buChar char=""/>
              <a:tabLst>
                <a:tab pos="200660" algn="l"/>
              </a:tabLst>
            </a:pPr>
            <a:r>
              <a:rPr lang="it-IT" sz="1600" b="1" dirty="0">
                <a:latin typeface="Poppins"/>
                <a:cs typeface="Poppins"/>
              </a:rPr>
              <a:t>Smetti di caricare prima di scollegare il cavo</a:t>
            </a:r>
            <a:endParaRPr sz="1600" dirty="0">
              <a:latin typeface="Poppins"/>
              <a:cs typeface="Poppins"/>
            </a:endParaRPr>
          </a:p>
          <a:p>
            <a:pPr>
              <a:lnSpc>
                <a:spcPct val="100000"/>
              </a:lnSpc>
              <a:spcBef>
                <a:spcPts val="525"/>
              </a:spcBef>
              <a:buFont typeface="Symbol"/>
              <a:buChar char=""/>
            </a:pPr>
            <a:endParaRPr sz="1600" dirty="0">
              <a:latin typeface="Poppins"/>
              <a:cs typeface="Poppins"/>
            </a:endParaRPr>
          </a:p>
          <a:p>
            <a:pPr marL="12700" marR="5080">
              <a:lnSpc>
                <a:spcPts val="1730"/>
              </a:lnSpc>
            </a:pPr>
            <a:r>
              <a:rPr lang="it-IT" sz="1600" b="0" dirty="0">
                <a:latin typeface="Poppins Light"/>
                <a:cs typeface="Poppins Light"/>
              </a:rPr>
              <a:t>Per motivi di sicurezza, gli sportelli di accesso alla porta di ricarica non si apriranno se le porte dell'auto sono chiuse. Inoltre, se uno sportello di accesso alla porta di ricarica non è correttamente chiuso, il sistema di monitoraggio elettrico </a:t>
            </a:r>
            <a:r>
              <a:rPr lang="it-IT" sz="1600" b="1" dirty="0">
                <a:latin typeface="Poppins"/>
                <a:cs typeface="Poppins"/>
              </a:rPr>
              <a:t>impedirà al veicolo di muoversi</a:t>
            </a:r>
            <a:r>
              <a:rPr sz="1600" b="0" dirty="0">
                <a:latin typeface="Poppins Light"/>
                <a:cs typeface="Poppins Light"/>
              </a:rPr>
              <a:t>,</a:t>
            </a:r>
            <a:r>
              <a:rPr sz="1600" b="0" spc="-40" dirty="0">
                <a:latin typeface="Poppins Light"/>
                <a:cs typeface="Poppins Light"/>
              </a:rPr>
              <a:t> </a:t>
            </a:r>
            <a:r>
              <a:rPr lang="it-IT" sz="1600" b="0" dirty="0">
                <a:latin typeface="Poppins Light"/>
                <a:cs typeface="Poppins Light"/>
              </a:rPr>
              <a:t>mostrando un messaggio di notifica sul cluster digitale e mantenendo l'auto in </a:t>
            </a:r>
            <a:r>
              <a:rPr lang="it-IT" sz="1600" b="1" dirty="0">
                <a:latin typeface="Poppins"/>
                <a:cs typeface="Poppins"/>
              </a:rPr>
              <a:t>Modalità Parcheggio</a:t>
            </a:r>
            <a:r>
              <a:rPr sz="1600" b="1" spc="-15" dirty="0">
                <a:latin typeface="Poppins"/>
                <a:cs typeface="Poppins"/>
              </a:rPr>
              <a:t> </a:t>
            </a:r>
            <a:r>
              <a:rPr sz="1600" b="1" dirty="0">
                <a:latin typeface="Poppins"/>
                <a:cs typeface="Poppins"/>
              </a:rPr>
              <a:t>(P)</a:t>
            </a:r>
            <a:r>
              <a:rPr sz="1600" b="0" spc="-10" dirty="0">
                <a:latin typeface="Poppins Light"/>
                <a:cs typeface="Poppins Light"/>
              </a:rPr>
              <a:t>.</a:t>
            </a:r>
            <a:endParaRPr sz="1600" dirty="0">
              <a:latin typeface="Poppins Light"/>
              <a:cs typeface="Poppins Light"/>
            </a:endParaRPr>
          </a:p>
          <a:p>
            <a:pPr marL="12700">
              <a:lnSpc>
                <a:spcPct val="100000"/>
              </a:lnSpc>
              <a:spcBef>
                <a:spcPts val="2150"/>
              </a:spcBef>
            </a:pPr>
            <a:r>
              <a:rPr lang="it-IT" sz="1600" b="0" dirty="0">
                <a:latin typeface="Poppins Light"/>
                <a:cs typeface="Poppins Light"/>
              </a:rPr>
              <a:t>Per caricare</a:t>
            </a:r>
            <a:r>
              <a:rPr sz="1600" b="0" spc="-10" dirty="0">
                <a:latin typeface="Poppins Light"/>
                <a:cs typeface="Poppins Light"/>
              </a:rPr>
              <a:t>:</a:t>
            </a:r>
            <a:endParaRPr sz="1600" dirty="0">
              <a:latin typeface="Poppins Light"/>
              <a:cs typeface="Poppins Light"/>
            </a:endParaRPr>
          </a:p>
          <a:p>
            <a:pPr>
              <a:lnSpc>
                <a:spcPct val="100000"/>
              </a:lnSpc>
              <a:spcBef>
                <a:spcPts val="310"/>
              </a:spcBef>
            </a:pPr>
            <a:endParaRPr sz="1600" dirty="0">
              <a:latin typeface="Poppins Light"/>
              <a:cs typeface="Poppins Light"/>
            </a:endParaRPr>
          </a:p>
          <a:p>
            <a:pPr marL="200660" indent="-187960">
              <a:lnSpc>
                <a:spcPct val="100000"/>
              </a:lnSpc>
              <a:buFont typeface="Symbol"/>
              <a:buChar char=""/>
              <a:tabLst>
                <a:tab pos="200660" algn="l"/>
              </a:tabLst>
            </a:pPr>
            <a:r>
              <a:rPr lang="it-IT" sz="1600" b="1" dirty="0">
                <a:latin typeface="Poppins"/>
                <a:cs typeface="Poppins"/>
              </a:rPr>
              <a:t>Estrai </a:t>
            </a:r>
            <a:r>
              <a:rPr lang="it-IT" sz="1600" b="0" dirty="0">
                <a:latin typeface="Poppins Light"/>
                <a:cs typeface="Poppins Light"/>
              </a:rPr>
              <a:t>il cavo: è facile da usare</a:t>
            </a:r>
            <a:r>
              <a:rPr sz="1600" b="0" spc="-20" dirty="0">
                <a:latin typeface="Poppins Light"/>
                <a:cs typeface="Poppins Light"/>
              </a:rPr>
              <a:t>!</a:t>
            </a:r>
            <a:endParaRPr sz="1600" dirty="0">
              <a:latin typeface="Poppins Light"/>
              <a:cs typeface="Poppins Light"/>
            </a:endParaRPr>
          </a:p>
          <a:p>
            <a:pPr marL="200660" indent="-187960">
              <a:lnSpc>
                <a:spcPct val="100000"/>
              </a:lnSpc>
              <a:spcBef>
                <a:spcPts val="610"/>
              </a:spcBef>
              <a:buFont typeface="Symbol"/>
              <a:buChar char=""/>
              <a:tabLst>
                <a:tab pos="200660" algn="l"/>
              </a:tabLst>
            </a:pPr>
            <a:r>
              <a:rPr lang="it-IT" sz="1600" b="1" dirty="0">
                <a:latin typeface="Poppins"/>
                <a:cs typeface="Poppins"/>
              </a:rPr>
              <a:t>Collegalo </a:t>
            </a:r>
            <a:r>
              <a:rPr lang="it-IT" sz="1600" b="0" dirty="0">
                <a:latin typeface="Poppins Light"/>
                <a:cs typeface="Poppins Light"/>
              </a:rPr>
              <a:t>alla stazione, assicurandoti che il LED diventi verde</a:t>
            </a:r>
            <a:endParaRPr sz="1600" dirty="0">
              <a:latin typeface="Poppins Light"/>
              <a:cs typeface="Poppins Light"/>
            </a:endParaRPr>
          </a:p>
          <a:p>
            <a:pPr marL="200025" marR="107314" indent="-187960">
              <a:lnSpc>
                <a:spcPts val="1730"/>
              </a:lnSpc>
              <a:spcBef>
                <a:spcPts val="830"/>
              </a:spcBef>
              <a:buFont typeface="Symbol"/>
              <a:buChar char=""/>
              <a:tabLst>
                <a:tab pos="201295" algn="l"/>
              </a:tabLst>
            </a:pPr>
            <a:r>
              <a:rPr lang="it-IT" sz="1600" b="1" dirty="0">
                <a:latin typeface="Poppins"/>
                <a:cs typeface="Poppins"/>
              </a:rPr>
              <a:t>Dopo la ricarica, ritira il cavo </a:t>
            </a:r>
            <a:r>
              <a:rPr lang="it-IT" sz="1600" b="0" dirty="0">
                <a:latin typeface="Poppins Light"/>
                <a:cs typeface="Poppins Light"/>
              </a:rPr>
              <a:t>nel suo alloggiamento - la forma a spirale lo rende facile da riavvolgere</a:t>
            </a:r>
            <a:endParaRPr sz="1600" dirty="0">
              <a:latin typeface="Poppins Light"/>
              <a:cs typeface="Poppins Light"/>
            </a:endParaRPr>
          </a:p>
          <a:p>
            <a:pPr marL="12700">
              <a:lnSpc>
                <a:spcPct val="100000"/>
              </a:lnSpc>
              <a:spcBef>
                <a:spcPts val="2300"/>
              </a:spcBef>
            </a:pPr>
            <a:r>
              <a:rPr lang="it-IT" sz="1600" b="0" dirty="0">
                <a:latin typeface="Poppins Light"/>
                <a:cs typeface="Poppins Light"/>
              </a:rPr>
              <a:t>Il cavo a spirale</a:t>
            </a:r>
            <a:r>
              <a:rPr sz="1600" b="0" spc="-10" dirty="0">
                <a:latin typeface="Poppins Light"/>
                <a:cs typeface="Poppins Light"/>
              </a:rPr>
              <a:t>:</a:t>
            </a:r>
            <a:endParaRPr sz="1600" dirty="0">
              <a:latin typeface="Poppins Light"/>
              <a:cs typeface="Poppins Light"/>
            </a:endParaRPr>
          </a:p>
          <a:p>
            <a:pPr marL="200660" indent="-187960">
              <a:lnSpc>
                <a:spcPct val="100000"/>
              </a:lnSpc>
              <a:spcBef>
                <a:spcPts val="2340"/>
              </a:spcBef>
              <a:buFont typeface="Symbol"/>
              <a:buChar char=""/>
              <a:tabLst>
                <a:tab pos="200660" algn="l"/>
              </a:tabLst>
            </a:pPr>
            <a:r>
              <a:rPr lang="it-IT" sz="1600" b="1" dirty="0">
                <a:latin typeface="Poppins"/>
                <a:cs typeface="Poppins"/>
              </a:rPr>
              <a:t>Non collegare il veicolo da entrambi i lati</a:t>
            </a:r>
            <a:r>
              <a:rPr sz="1600" b="1" spc="-10" dirty="0">
                <a:latin typeface="Poppins"/>
                <a:cs typeface="Poppins"/>
              </a:rPr>
              <a:t>!</a:t>
            </a:r>
            <a:endParaRPr sz="1600" dirty="0">
              <a:latin typeface="Poppins"/>
              <a:cs typeface="Poppins"/>
            </a:endParaRPr>
          </a:p>
          <a:p>
            <a:pPr marL="200660" indent="-187960">
              <a:lnSpc>
                <a:spcPct val="100000"/>
              </a:lnSpc>
              <a:spcBef>
                <a:spcPts val="610"/>
              </a:spcBef>
              <a:buFont typeface="Symbol"/>
              <a:buChar char=""/>
              <a:tabLst>
                <a:tab pos="200660" algn="l"/>
              </a:tabLst>
            </a:pPr>
            <a:r>
              <a:rPr lang="it-IT" sz="1600" b="1" dirty="0">
                <a:latin typeface="Poppins"/>
                <a:cs typeface="Poppins"/>
              </a:rPr>
              <a:t>Smetti di caricare prima di scollegare il cavo</a:t>
            </a:r>
          </a:p>
          <a:p>
            <a:pPr marL="200660" indent="-187960">
              <a:lnSpc>
                <a:spcPct val="100000"/>
              </a:lnSpc>
              <a:spcBef>
                <a:spcPts val="610"/>
              </a:spcBef>
              <a:buFont typeface="Symbol"/>
              <a:buChar char=""/>
              <a:tabLst>
                <a:tab pos="200660" algn="l"/>
              </a:tabLst>
            </a:pPr>
            <a:r>
              <a:rPr lang="it-IT" sz="1600" b="0" dirty="0">
                <a:latin typeface="Poppins Light"/>
                <a:cs typeface="Poppins Light"/>
              </a:rPr>
              <a:t>Ha una lunghezza di </a:t>
            </a:r>
            <a:r>
              <a:rPr sz="1600" b="1" dirty="0">
                <a:latin typeface="Poppins"/>
                <a:cs typeface="Poppins"/>
              </a:rPr>
              <a:t>4</a:t>
            </a:r>
            <a:r>
              <a:rPr lang="it-IT" sz="1600" b="1" dirty="0">
                <a:latin typeface="Poppins"/>
                <a:cs typeface="Poppins"/>
              </a:rPr>
              <a:t>,</a:t>
            </a:r>
            <a:r>
              <a:rPr sz="1600" b="1" dirty="0">
                <a:latin typeface="Poppins"/>
                <a:cs typeface="Poppins"/>
              </a:rPr>
              <a:t>5</a:t>
            </a:r>
            <a:r>
              <a:rPr sz="1600" b="1" spc="-25" dirty="0">
                <a:latin typeface="Poppins"/>
                <a:cs typeface="Poppins"/>
              </a:rPr>
              <a:t> </a:t>
            </a:r>
            <a:r>
              <a:rPr sz="1600" b="1" dirty="0" err="1">
                <a:latin typeface="Poppins"/>
                <a:cs typeface="Poppins"/>
              </a:rPr>
              <a:t>metr</a:t>
            </a:r>
            <a:r>
              <a:rPr lang="it-IT" sz="1600" b="1" dirty="0">
                <a:latin typeface="Poppins"/>
                <a:cs typeface="Poppins"/>
              </a:rPr>
              <a:t>i</a:t>
            </a:r>
            <a:endParaRPr sz="1600" dirty="0">
              <a:latin typeface="Poppins Light"/>
              <a:cs typeface="Poppins Light"/>
            </a:endParaRPr>
          </a:p>
          <a:p>
            <a:pPr marL="200660" indent="-187960">
              <a:lnSpc>
                <a:spcPct val="100000"/>
              </a:lnSpc>
              <a:spcBef>
                <a:spcPts val="615"/>
              </a:spcBef>
              <a:buFont typeface="Symbol"/>
              <a:buChar char=""/>
              <a:tabLst>
                <a:tab pos="200660" algn="l"/>
              </a:tabLst>
            </a:pPr>
            <a:r>
              <a:rPr lang="it-IT" sz="1600" b="0" dirty="0">
                <a:latin typeface="Poppins Light"/>
                <a:cs typeface="Poppins Light"/>
              </a:rPr>
              <a:t>Supporta</a:t>
            </a:r>
            <a:r>
              <a:rPr sz="1600" b="0" spc="-35" dirty="0">
                <a:latin typeface="Poppins Light"/>
                <a:cs typeface="Poppins Light"/>
              </a:rPr>
              <a:t> </a:t>
            </a:r>
            <a:r>
              <a:rPr lang="it-IT" sz="1600" b="1" dirty="0">
                <a:latin typeface="Poppins"/>
                <a:cs typeface="Poppins"/>
              </a:rPr>
              <a:t>la ricarica AC fino a </a:t>
            </a:r>
            <a:r>
              <a:rPr sz="1600" b="1" dirty="0">
                <a:latin typeface="Poppins"/>
                <a:cs typeface="Poppins"/>
              </a:rPr>
              <a:t>7</a:t>
            </a:r>
            <a:r>
              <a:rPr sz="1600" b="1" spc="-35" dirty="0">
                <a:latin typeface="Poppins"/>
                <a:cs typeface="Poppins"/>
              </a:rPr>
              <a:t> kW</a:t>
            </a:r>
            <a:endParaRPr sz="1600" dirty="0">
              <a:latin typeface="Poppins"/>
              <a:cs typeface="Poppins"/>
            </a:endParaRPr>
          </a:p>
          <a:p>
            <a:pPr marL="200025" marR="86360" indent="-187960">
              <a:lnSpc>
                <a:spcPts val="1730"/>
              </a:lnSpc>
              <a:spcBef>
                <a:spcPts val="825"/>
              </a:spcBef>
              <a:buFont typeface="Symbol"/>
              <a:buChar char=""/>
              <a:tabLst>
                <a:tab pos="201295" algn="l"/>
              </a:tabLst>
            </a:pPr>
            <a:r>
              <a:rPr lang="it-IT" sz="1600" b="0" dirty="0">
                <a:latin typeface="Poppins Light"/>
                <a:cs typeface="Poppins Light"/>
              </a:rPr>
              <a:t>È disponibile solo su modelli con un </a:t>
            </a:r>
            <a:r>
              <a:rPr sz="1600" b="1" dirty="0">
                <a:latin typeface="Poppins"/>
                <a:cs typeface="Poppins"/>
              </a:rPr>
              <a:t>OBCM</a:t>
            </a:r>
            <a:r>
              <a:rPr lang="it-IT" sz="1600" b="1" dirty="0">
                <a:latin typeface="Poppins"/>
                <a:cs typeface="Poppins"/>
              </a:rPr>
              <a:t> da 7 kW</a:t>
            </a:r>
            <a:r>
              <a:rPr sz="1600" b="1" spc="-10" dirty="0">
                <a:latin typeface="Poppins"/>
                <a:cs typeface="Poppins"/>
              </a:rPr>
              <a:t> </a:t>
            </a:r>
            <a:r>
              <a:rPr sz="1600" b="0" spc="-10" dirty="0">
                <a:latin typeface="Poppins Light"/>
                <a:cs typeface="Poppins Light"/>
              </a:rPr>
              <a:t>(On-Board 	</a:t>
            </a:r>
            <a:r>
              <a:rPr sz="1600" b="0" dirty="0">
                <a:latin typeface="Poppins Light"/>
                <a:cs typeface="Poppins Light"/>
              </a:rPr>
              <a:t>Charging</a:t>
            </a:r>
            <a:r>
              <a:rPr sz="1600" b="0" spc="-50" dirty="0">
                <a:latin typeface="Poppins Light"/>
                <a:cs typeface="Poppins Light"/>
              </a:rPr>
              <a:t> </a:t>
            </a:r>
            <a:r>
              <a:rPr sz="1600" dirty="0">
                <a:latin typeface="Poppins Light"/>
                <a:cs typeface="Poppins Light"/>
              </a:rPr>
              <a:t>Module</a:t>
            </a:r>
            <a:r>
              <a:rPr lang="it-IT" sz="1600" dirty="0">
                <a:latin typeface="Poppins Light"/>
                <a:cs typeface="Poppins Light"/>
              </a:rPr>
              <a:t> - Modulo di Ricarica a Bordo</a:t>
            </a:r>
            <a:r>
              <a:rPr sz="1600" dirty="0">
                <a:latin typeface="Poppins Light"/>
                <a:cs typeface="Poppins Light"/>
              </a:rPr>
              <a:t>), </a:t>
            </a:r>
            <a:r>
              <a:rPr lang="it-IT" sz="1600" b="0" dirty="0">
                <a:latin typeface="Poppins Light"/>
                <a:cs typeface="Poppins Light"/>
              </a:rPr>
              <a:t>insieme alla porta posteriore per </a:t>
            </a:r>
            <a:r>
              <a:rPr lang="it-IT" sz="1600" b="1" dirty="0">
                <a:latin typeface="Poppins"/>
                <a:cs typeface="Poppins"/>
              </a:rPr>
              <a:t>la ricarica AC e la ricarica rapida DC </a:t>
            </a:r>
            <a:r>
              <a:rPr sz="1600" b="0" dirty="0">
                <a:latin typeface="Poppins Light"/>
                <a:cs typeface="Poppins Light"/>
              </a:rPr>
              <a:t>a</a:t>
            </a:r>
            <a:r>
              <a:rPr sz="1600" b="0" spc="-40" dirty="0">
                <a:latin typeface="Poppins Light"/>
                <a:cs typeface="Poppins Light"/>
              </a:rPr>
              <a:t> </a:t>
            </a:r>
            <a:r>
              <a:rPr sz="1600" b="0" dirty="0">
                <a:latin typeface="Poppins Light"/>
                <a:cs typeface="Poppins Light"/>
              </a:rPr>
              <a:t>100</a:t>
            </a:r>
            <a:r>
              <a:rPr sz="1600" b="0" spc="-30" dirty="0">
                <a:latin typeface="Poppins Light"/>
                <a:cs typeface="Poppins Light"/>
              </a:rPr>
              <a:t> </a:t>
            </a:r>
            <a:r>
              <a:rPr sz="1600" b="0" spc="-25" dirty="0">
                <a:latin typeface="Poppins Light"/>
                <a:cs typeface="Poppins Light"/>
              </a:rPr>
              <a:t>kW</a:t>
            </a:r>
            <a:r>
              <a:rPr lang="it-IT" sz="1600" b="0" spc="-25" dirty="0">
                <a:latin typeface="Poppins Light"/>
                <a:cs typeface="Poppins Light"/>
              </a:rPr>
              <a:t>.</a:t>
            </a:r>
            <a:endParaRPr sz="1600" dirty="0">
              <a:latin typeface="Poppins Light"/>
              <a:cs typeface="Poppins Light"/>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27</a:t>
            </a:fld>
            <a:endParaRPr spc="-25" dirty="0"/>
          </a:p>
        </p:txBody>
      </p:sp>
      <p:sp>
        <p:nvSpPr>
          <p:cNvPr id="8" name="object 3">
            <a:extLst>
              <a:ext uri="{FF2B5EF4-FFF2-40B4-BE49-F238E27FC236}">
                <a16:creationId xmlns:a16="http://schemas.microsoft.com/office/drawing/2014/main" id="{DF052041-F5A4-86C2-653A-C2D8EE81E9A9}"/>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1807338"/>
            <a:ext cx="3785870" cy="728345"/>
          </a:xfrm>
          <a:custGeom>
            <a:avLst/>
            <a:gdLst/>
            <a:ahLst/>
            <a:cxnLst/>
            <a:rect l="l" t="t" r="r" b="b"/>
            <a:pathLst>
              <a:path w="3785870" h="728344">
                <a:moveTo>
                  <a:pt x="3773995" y="0"/>
                </a:moveTo>
                <a:lnTo>
                  <a:pt x="0" y="65874"/>
                </a:lnTo>
                <a:lnTo>
                  <a:pt x="0" y="728065"/>
                </a:lnTo>
                <a:lnTo>
                  <a:pt x="3785552" y="661987"/>
                </a:lnTo>
                <a:lnTo>
                  <a:pt x="3773995" y="0"/>
                </a:lnTo>
                <a:close/>
              </a:path>
            </a:pathLst>
          </a:custGeom>
          <a:solidFill>
            <a:srgbClr val="41BAF6"/>
          </a:solidFill>
        </p:spPr>
        <p:txBody>
          <a:bodyPr wrap="square" lIns="0" tIns="0" rIns="0" bIns="0" rtlCol="0"/>
          <a:lstStyle/>
          <a:p>
            <a:endParaRPr/>
          </a:p>
        </p:txBody>
      </p:sp>
      <p:sp>
        <p:nvSpPr>
          <p:cNvPr id="6" name="object 6"/>
          <p:cNvSpPr txBox="1"/>
          <p:nvPr/>
        </p:nvSpPr>
        <p:spPr>
          <a:xfrm>
            <a:off x="369023" y="2018507"/>
            <a:ext cx="3131605"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Opzioni di ricarica</a:t>
            </a:r>
            <a:endParaRPr sz="1800" dirty="0">
              <a:latin typeface="Poppins"/>
              <a:cs typeface="Poppins"/>
            </a:endParaRPr>
          </a:p>
        </p:txBody>
      </p:sp>
      <p:pic>
        <p:nvPicPr>
          <p:cNvPr id="7" name="object 7"/>
          <p:cNvPicPr/>
          <p:nvPr/>
        </p:nvPicPr>
        <p:blipFill>
          <a:blip r:embed="rId5" cstate="print"/>
          <a:stretch>
            <a:fillRect/>
          </a:stretch>
        </p:blipFill>
        <p:spPr>
          <a:xfrm>
            <a:off x="3500628" y="9921240"/>
            <a:ext cx="559295" cy="557783"/>
          </a:xfrm>
          <a:prstGeom prst="rect">
            <a:avLst/>
          </a:prstGeom>
        </p:spPr>
      </p:pic>
      <p:graphicFrame>
        <p:nvGraphicFramePr>
          <p:cNvPr id="8" name="object 8"/>
          <p:cNvGraphicFramePr>
            <a:graphicFrameLocks noGrp="1"/>
          </p:cNvGraphicFramePr>
          <p:nvPr>
            <p:extLst>
              <p:ext uri="{D42A27DB-BD31-4B8C-83A1-F6EECF244321}">
                <p14:modId xmlns:p14="http://schemas.microsoft.com/office/powerpoint/2010/main" val="1718293421"/>
              </p:ext>
            </p:extLst>
          </p:nvPr>
        </p:nvGraphicFramePr>
        <p:xfrm>
          <a:off x="275096" y="2789163"/>
          <a:ext cx="7084554" cy="5753099"/>
        </p:xfrm>
        <a:graphic>
          <a:graphicData uri="http://schemas.openxmlformats.org/drawingml/2006/table">
            <a:tbl>
              <a:tblPr firstRow="1" bandRow="1">
                <a:tableStyleId>{2D5ABB26-0587-4C30-8999-92F81FD0307C}</a:tableStyleId>
              </a:tblPr>
              <a:tblGrid>
                <a:gridCol w="1038442">
                  <a:extLst>
                    <a:ext uri="{9D8B030D-6E8A-4147-A177-3AD203B41FA5}">
                      <a16:colId xmlns:a16="http://schemas.microsoft.com/office/drawing/2014/main" val="20000"/>
                    </a:ext>
                  </a:extLst>
                </a:gridCol>
                <a:gridCol w="2156616">
                  <a:extLst>
                    <a:ext uri="{9D8B030D-6E8A-4147-A177-3AD203B41FA5}">
                      <a16:colId xmlns:a16="http://schemas.microsoft.com/office/drawing/2014/main" val="20001"/>
                    </a:ext>
                  </a:extLst>
                </a:gridCol>
                <a:gridCol w="1895415">
                  <a:extLst>
                    <a:ext uri="{9D8B030D-6E8A-4147-A177-3AD203B41FA5}">
                      <a16:colId xmlns:a16="http://schemas.microsoft.com/office/drawing/2014/main" val="20002"/>
                    </a:ext>
                  </a:extLst>
                </a:gridCol>
                <a:gridCol w="1994081">
                  <a:extLst>
                    <a:ext uri="{9D8B030D-6E8A-4147-A177-3AD203B41FA5}">
                      <a16:colId xmlns:a16="http://schemas.microsoft.com/office/drawing/2014/main" val="20003"/>
                    </a:ext>
                  </a:extLst>
                </a:gridCol>
              </a:tblGrid>
              <a:tr h="467359">
                <a:tc>
                  <a:txBody>
                    <a:bodyPr/>
                    <a:lstStyle/>
                    <a:p>
                      <a:pPr>
                        <a:lnSpc>
                          <a:spcPct val="100000"/>
                        </a:lnSpc>
                      </a:pPr>
                      <a:endParaRPr sz="12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682625">
                        <a:lnSpc>
                          <a:spcPct val="100000"/>
                        </a:lnSpc>
                        <a:spcBef>
                          <a:spcPts val="780"/>
                        </a:spcBef>
                      </a:pPr>
                      <a:r>
                        <a:rPr sz="1600" b="1" dirty="0">
                          <a:solidFill>
                            <a:srgbClr val="FFFFFF"/>
                          </a:solidFill>
                          <a:latin typeface="Poppins"/>
                          <a:cs typeface="Poppins"/>
                        </a:rPr>
                        <a:t>MOD</a:t>
                      </a:r>
                      <a:r>
                        <a:rPr lang="it-IT" sz="1600" b="1" dirty="0">
                          <a:solidFill>
                            <a:srgbClr val="FFFFFF"/>
                          </a:solidFill>
                          <a:latin typeface="Poppins"/>
                          <a:cs typeface="Poppins"/>
                        </a:rPr>
                        <a:t>O</a:t>
                      </a:r>
                      <a:r>
                        <a:rPr sz="1600" b="1" spc="-35" dirty="0">
                          <a:solidFill>
                            <a:srgbClr val="FFFFFF"/>
                          </a:solidFill>
                          <a:latin typeface="Poppins"/>
                          <a:cs typeface="Poppins"/>
                        </a:rPr>
                        <a:t> </a:t>
                      </a:r>
                      <a:r>
                        <a:rPr sz="1600" b="1" spc="-50" dirty="0">
                          <a:solidFill>
                            <a:srgbClr val="FFFFFF"/>
                          </a:solidFill>
                          <a:latin typeface="Poppins"/>
                          <a:cs typeface="Poppins"/>
                        </a:rPr>
                        <a:t>2</a:t>
                      </a:r>
                      <a:endParaRPr sz="1600" dirty="0">
                        <a:latin typeface="Poppins"/>
                        <a:cs typeface="Poppins"/>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1BAF6"/>
                    </a:solidFill>
                  </a:tcPr>
                </a:tc>
                <a:tc>
                  <a:txBody>
                    <a:bodyPr/>
                    <a:lstStyle/>
                    <a:p>
                      <a:pPr marL="600710">
                        <a:lnSpc>
                          <a:spcPct val="100000"/>
                        </a:lnSpc>
                        <a:spcBef>
                          <a:spcPts val="780"/>
                        </a:spcBef>
                      </a:pPr>
                      <a:r>
                        <a:rPr sz="1600" b="1" dirty="0">
                          <a:solidFill>
                            <a:srgbClr val="FFFFFF"/>
                          </a:solidFill>
                          <a:latin typeface="Poppins"/>
                          <a:cs typeface="Poppins"/>
                        </a:rPr>
                        <a:t>MOD</a:t>
                      </a:r>
                      <a:r>
                        <a:rPr lang="it-IT" sz="1600" b="1" dirty="0">
                          <a:solidFill>
                            <a:srgbClr val="FFFFFF"/>
                          </a:solidFill>
                          <a:latin typeface="Poppins"/>
                          <a:cs typeface="Poppins"/>
                        </a:rPr>
                        <a:t>O</a:t>
                      </a:r>
                      <a:r>
                        <a:rPr sz="1600" b="1" spc="-35" dirty="0">
                          <a:solidFill>
                            <a:srgbClr val="FFFFFF"/>
                          </a:solidFill>
                          <a:latin typeface="Poppins"/>
                          <a:cs typeface="Poppins"/>
                        </a:rPr>
                        <a:t> </a:t>
                      </a:r>
                      <a:r>
                        <a:rPr sz="1600" b="1" spc="-60" dirty="0">
                          <a:solidFill>
                            <a:srgbClr val="FFFFFF"/>
                          </a:solidFill>
                          <a:latin typeface="Poppins"/>
                          <a:cs typeface="Poppins"/>
                        </a:rPr>
                        <a:t>3</a:t>
                      </a:r>
                      <a:endParaRPr sz="1600" dirty="0">
                        <a:latin typeface="Poppins"/>
                        <a:cs typeface="Poppins"/>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1BAF6"/>
                    </a:solidFill>
                  </a:tcPr>
                </a:tc>
                <a:tc>
                  <a:txBody>
                    <a:bodyPr/>
                    <a:lstStyle/>
                    <a:p>
                      <a:pPr marL="541020">
                        <a:lnSpc>
                          <a:spcPct val="100000"/>
                        </a:lnSpc>
                        <a:spcBef>
                          <a:spcPts val="780"/>
                        </a:spcBef>
                      </a:pPr>
                      <a:r>
                        <a:rPr sz="1600" b="1" dirty="0">
                          <a:solidFill>
                            <a:srgbClr val="FFFFFF"/>
                          </a:solidFill>
                          <a:latin typeface="Poppins"/>
                          <a:cs typeface="Poppins"/>
                        </a:rPr>
                        <a:t>MOD</a:t>
                      </a:r>
                      <a:r>
                        <a:rPr lang="it-IT" sz="1600" b="1" dirty="0">
                          <a:solidFill>
                            <a:srgbClr val="FFFFFF"/>
                          </a:solidFill>
                          <a:latin typeface="Poppins"/>
                          <a:cs typeface="Poppins"/>
                        </a:rPr>
                        <a:t>O</a:t>
                      </a:r>
                      <a:r>
                        <a:rPr sz="1600" b="1" spc="-35" dirty="0">
                          <a:solidFill>
                            <a:srgbClr val="FFFFFF"/>
                          </a:solidFill>
                          <a:latin typeface="Poppins"/>
                          <a:cs typeface="Poppins"/>
                        </a:rPr>
                        <a:t> </a:t>
                      </a:r>
                      <a:r>
                        <a:rPr sz="1600" b="1" spc="-60" dirty="0">
                          <a:solidFill>
                            <a:srgbClr val="FFFFFF"/>
                          </a:solidFill>
                          <a:latin typeface="Poppins"/>
                          <a:cs typeface="Poppins"/>
                        </a:rPr>
                        <a:t>4</a:t>
                      </a:r>
                      <a:endParaRPr sz="1600" dirty="0">
                        <a:latin typeface="Poppins"/>
                        <a:cs typeface="Poppins"/>
                      </a:endParaRP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1BAF6"/>
                    </a:solidFill>
                  </a:tcPr>
                </a:tc>
                <a:extLst>
                  <a:ext uri="{0D108BD9-81ED-4DB2-BD59-A6C34878D82A}">
                    <a16:rowId xmlns:a16="http://schemas.microsoft.com/office/drawing/2014/main" val="10000"/>
                  </a:ext>
                </a:extLst>
              </a:tr>
              <a:tr h="2475865">
                <a:tc>
                  <a:txBody>
                    <a:bodyPr/>
                    <a:lstStyle/>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pPr>
                      <a:endParaRPr sz="1600" dirty="0">
                        <a:latin typeface="Times New Roman"/>
                        <a:cs typeface="Times New Roman"/>
                      </a:endParaRPr>
                    </a:p>
                    <a:p>
                      <a:pPr>
                        <a:lnSpc>
                          <a:spcPct val="100000"/>
                        </a:lnSpc>
                        <a:spcBef>
                          <a:spcPts val="300"/>
                        </a:spcBef>
                      </a:pPr>
                      <a:endParaRPr sz="1600" dirty="0">
                        <a:latin typeface="Times New Roman"/>
                        <a:cs typeface="Times New Roman"/>
                      </a:endParaRPr>
                    </a:p>
                    <a:p>
                      <a:pPr marL="195580">
                        <a:lnSpc>
                          <a:spcPct val="100000"/>
                        </a:lnSpc>
                      </a:pPr>
                      <a:r>
                        <a:rPr sz="1600" b="1" spc="-20" dirty="0">
                          <a:solidFill>
                            <a:srgbClr val="FFFFFF"/>
                          </a:solidFill>
                          <a:latin typeface="Poppins"/>
                          <a:cs typeface="Poppins"/>
                        </a:rPr>
                        <a:t>OBCM</a:t>
                      </a:r>
                      <a:endParaRPr sz="1600" dirty="0">
                        <a:latin typeface="Poppins"/>
                        <a:cs typeface="Poppins"/>
                      </a:endParaRPr>
                    </a:p>
                    <a:p>
                      <a:pPr marL="288290">
                        <a:lnSpc>
                          <a:spcPct val="100000"/>
                        </a:lnSpc>
                        <a:spcBef>
                          <a:spcPts val="145"/>
                        </a:spcBef>
                      </a:pPr>
                      <a:r>
                        <a:rPr sz="1600" b="1" spc="-25" dirty="0">
                          <a:solidFill>
                            <a:srgbClr val="FFFFFF"/>
                          </a:solidFill>
                          <a:latin typeface="Poppins"/>
                          <a:cs typeface="Poppins"/>
                        </a:rPr>
                        <a:t>7</a:t>
                      </a:r>
                      <a:r>
                        <a:rPr lang="it-IT" sz="1600" b="1" spc="-25" dirty="0">
                          <a:solidFill>
                            <a:srgbClr val="FFFFFF"/>
                          </a:solidFill>
                          <a:latin typeface="Poppins"/>
                          <a:cs typeface="Poppins"/>
                        </a:rPr>
                        <a:t> </a:t>
                      </a:r>
                      <a:r>
                        <a:rPr sz="1600" b="1" spc="-25" dirty="0">
                          <a:solidFill>
                            <a:srgbClr val="FFFFFF"/>
                          </a:solidFill>
                          <a:latin typeface="Poppins"/>
                          <a:cs typeface="Poppins"/>
                        </a:rPr>
                        <a:t>kW</a:t>
                      </a:r>
                      <a:endParaRPr sz="1600" dirty="0">
                        <a:latin typeface="Poppins"/>
                        <a:cs typeface="Poppin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92D050"/>
                    </a:solidFill>
                  </a:tcPr>
                </a:tc>
                <a:tc>
                  <a:txBody>
                    <a:bodyPr/>
                    <a:lstStyle/>
                    <a:p>
                      <a:pPr marL="241935" indent="-173355">
                        <a:lnSpc>
                          <a:spcPts val="1390"/>
                        </a:lnSpc>
                        <a:buFont typeface="Arial"/>
                        <a:buChar char="•"/>
                        <a:tabLst>
                          <a:tab pos="241935" algn="l"/>
                        </a:tabLst>
                      </a:pPr>
                      <a:r>
                        <a:rPr sz="1200" b="0" dirty="0">
                          <a:latin typeface="Poppins Medium"/>
                          <a:cs typeface="Poppins Medium"/>
                        </a:rPr>
                        <a:t>AC</a:t>
                      </a:r>
                      <a:r>
                        <a:rPr sz="1200" b="0" spc="-10" dirty="0">
                          <a:latin typeface="Poppins Medium"/>
                          <a:cs typeface="Poppins Medium"/>
                        </a:rPr>
                        <a:t> </a:t>
                      </a:r>
                      <a:r>
                        <a:rPr lang="it-IT" sz="1200" b="0" dirty="0">
                          <a:latin typeface="Poppins Medium"/>
                          <a:cs typeface="Poppins Medium"/>
                        </a:rPr>
                        <a:t>Monofase</a:t>
                      </a:r>
                      <a:r>
                        <a:rPr sz="1200" spc="135" baseline="24305" dirty="0">
                          <a:latin typeface="Poppins"/>
                          <a:cs typeface="Poppins"/>
                        </a:rPr>
                        <a:t> </a:t>
                      </a:r>
                      <a:r>
                        <a:rPr sz="1200" b="0" dirty="0">
                          <a:latin typeface="Poppins Medium"/>
                          <a:cs typeface="Poppins Medium"/>
                        </a:rPr>
                        <a:t>3</a:t>
                      </a:r>
                      <a:r>
                        <a:rPr sz="1200" b="0" spc="-5" dirty="0">
                          <a:latin typeface="Poppins Medium"/>
                          <a:cs typeface="Poppins Medium"/>
                        </a:rPr>
                        <a:t> </a:t>
                      </a:r>
                      <a:r>
                        <a:rPr sz="1200" b="0" spc="-35" dirty="0">
                          <a:latin typeface="Poppins Medium"/>
                          <a:cs typeface="Poppins Medium"/>
                        </a:rPr>
                        <a:t>kW</a:t>
                      </a:r>
                      <a:endParaRPr sz="1200" dirty="0">
                        <a:latin typeface="Poppins Medium"/>
                        <a:cs typeface="Poppins Medium"/>
                      </a:endParaRPr>
                    </a:p>
                    <a:p>
                      <a:pPr marL="240665" marR="280035" indent="-172720">
                        <a:lnSpc>
                          <a:spcPct val="106700"/>
                        </a:lnSpc>
                        <a:spcBef>
                          <a:spcPts val="10"/>
                        </a:spcBef>
                        <a:buFont typeface="Arial"/>
                        <a:buChar char="•"/>
                        <a:tabLst>
                          <a:tab pos="240665" algn="l"/>
                        </a:tabLst>
                      </a:pPr>
                      <a:r>
                        <a:rPr lang="it-IT" sz="1200" b="0" dirty="0">
                          <a:latin typeface="Poppins Medium"/>
                          <a:cs typeface="Poppins Medium"/>
                        </a:rPr>
                        <a:t>Porta di ricarica sul lato posteriore</a:t>
                      </a:r>
                    </a:p>
                    <a:p>
                      <a:pPr marL="240665" marR="280035" indent="-172720">
                        <a:lnSpc>
                          <a:spcPct val="106700"/>
                        </a:lnSpc>
                        <a:spcBef>
                          <a:spcPts val="10"/>
                        </a:spcBef>
                        <a:buFont typeface="Arial"/>
                        <a:buChar char="•"/>
                        <a:tabLst>
                          <a:tab pos="240665" algn="l"/>
                        </a:tabLst>
                      </a:pPr>
                      <a:r>
                        <a:rPr lang="it-IT" sz="1200" b="0" dirty="0">
                          <a:latin typeface="Poppins Medium"/>
                          <a:cs typeface="Poppins Medium"/>
                        </a:rPr>
                        <a:t>Cavo venduto post-vendita</a:t>
                      </a:r>
                    </a:p>
                    <a:p>
                      <a:pPr marL="240665">
                        <a:lnSpc>
                          <a:spcPct val="100000"/>
                        </a:lnSpc>
                        <a:spcBef>
                          <a:spcPts val="95"/>
                        </a:spcBef>
                      </a:pPr>
                      <a:r>
                        <a:rPr sz="1200" spc="-10" dirty="0">
                          <a:latin typeface="Poppins"/>
                          <a:cs typeface="Poppins"/>
                        </a:rPr>
                        <a:t>(MOPAR)</a:t>
                      </a:r>
                      <a:endParaRPr sz="1200" dirty="0">
                        <a:latin typeface="Poppins"/>
                        <a:cs typeface="Poppin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8FD"/>
                    </a:solidFill>
                  </a:tcPr>
                </a:tc>
                <a:tc>
                  <a:txBody>
                    <a:bodyPr/>
                    <a:lstStyle/>
                    <a:p>
                      <a:pPr marL="241935" indent="-173355">
                        <a:lnSpc>
                          <a:spcPts val="1390"/>
                        </a:lnSpc>
                        <a:buFont typeface="Arial"/>
                        <a:buChar char="•"/>
                        <a:tabLst>
                          <a:tab pos="241935" algn="l"/>
                        </a:tabLst>
                      </a:pPr>
                      <a:r>
                        <a:rPr sz="1200" b="0" dirty="0">
                          <a:latin typeface="Poppins Medium"/>
                          <a:cs typeface="Poppins Medium"/>
                        </a:rPr>
                        <a:t>AC</a:t>
                      </a:r>
                      <a:r>
                        <a:rPr sz="1200" b="0" spc="-10" dirty="0">
                          <a:latin typeface="Poppins Medium"/>
                          <a:cs typeface="Poppins Medium"/>
                        </a:rPr>
                        <a:t> </a:t>
                      </a:r>
                      <a:r>
                        <a:rPr lang="it-IT" sz="1200" b="0" dirty="0">
                          <a:latin typeface="Poppins Medium"/>
                          <a:cs typeface="Poppins Medium"/>
                        </a:rPr>
                        <a:t>Monofase</a:t>
                      </a:r>
                      <a:r>
                        <a:rPr sz="1200" spc="127" baseline="24305" dirty="0">
                          <a:latin typeface="Poppins"/>
                          <a:cs typeface="Poppins"/>
                        </a:rPr>
                        <a:t> </a:t>
                      </a:r>
                      <a:r>
                        <a:rPr sz="1200" b="0" dirty="0">
                          <a:latin typeface="Poppins Medium"/>
                          <a:cs typeface="Poppins Medium"/>
                        </a:rPr>
                        <a:t>7</a:t>
                      </a:r>
                      <a:r>
                        <a:rPr sz="1200" b="0" spc="-5" dirty="0">
                          <a:latin typeface="Poppins Medium"/>
                          <a:cs typeface="Poppins Medium"/>
                        </a:rPr>
                        <a:t> </a:t>
                      </a:r>
                      <a:r>
                        <a:rPr sz="1200" b="0" spc="-25" dirty="0">
                          <a:latin typeface="Poppins Medium"/>
                          <a:cs typeface="Poppins Medium"/>
                        </a:rPr>
                        <a:t>kW</a:t>
                      </a:r>
                      <a:endParaRPr sz="1200" dirty="0">
                        <a:latin typeface="Poppins Medium"/>
                        <a:cs typeface="Poppins Medium"/>
                      </a:endParaRPr>
                    </a:p>
                    <a:p>
                      <a:pPr marL="240665" marR="147955" indent="-172720">
                        <a:lnSpc>
                          <a:spcPct val="107100"/>
                        </a:lnSpc>
                        <a:spcBef>
                          <a:spcPts val="5"/>
                        </a:spcBef>
                        <a:buFont typeface="Arial"/>
                        <a:buChar char="•"/>
                        <a:tabLst>
                          <a:tab pos="240665" algn="l"/>
                        </a:tabLst>
                      </a:pPr>
                      <a:r>
                        <a:rPr lang="it-IT" sz="1200" b="0" dirty="0">
                          <a:latin typeface="Poppins Medium"/>
                          <a:cs typeface="Poppins Medium"/>
                        </a:rPr>
                        <a:t>Cavo a spirale </a:t>
                      </a:r>
                      <a:r>
                        <a:rPr lang="it-IT" sz="1200" dirty="0">
                          <a:solidFill>
                            <a:schemeClr val="tx1"/>
                          </a:solidFill>
                          <a:latin typeface="Poppins"/>
                          <a:ea typeface="+mn-ea"/>
                          <a:cs typeface="Poppins"/>
                        </a:rPr>
                        <a:t>o</a:t>
                      </a:r>
                      <a:r>
                        <a:rPr lang="it-IT" sz="1200" b="0" dirty="0">
                          <a:latin typeface="Poppins Medium"/>
                          <a:cs typeface="Poppins Medium"/>
                        </a:rPr>
                        <a:t> porta di ricarica sul lato posteriore</a:t>
                      </a:r>
                    </a:p>
                    <a:p>
                      <a:pPr marL="240665" marR="147955" indent="-172720">
                        <a:lnSpc>
                          <a:spcPct val="107100"/>
                        </a:lnSpc>
                        <a:spcBef>
                          <a:spcPts val="5"/>
                        </a:spcBef>
                        <a:buFont typeface="Arial"/>
                        <a:buChar char="•"/>
                        <a:tabLst>
                          <a:tab pos="240665" algn="l"/>
                        </a:tabLst>
                      </a:pPr>
                      <a:r>
                        <a:rPr lang="it-IT" sz="1200" dirty="0">
                          <a:latin typeface="Poppins"/>
                          <a:cs typeface="Poppins"/>
                        </a:rPr>
                        <a:t>Tempo di ricarica</a:t>
                      </a:r>
                      <a:r>
                        <a:rPr sz="1200" spc="-10" dirty="0">
                          <a:latin typeface="Poppins"/>
                          <a:cs typeface="Poppins"/>
                        </a:rPr>
                        <a:t>:</a:t>
                      </a:r>
                      <a:endParaRPr sz="1200" dirty="0">
                        <a:latin typeface="Poppins"/>
                        <a:cs typeface="Poppins"/>
                      </a:endParaRPr>
                    </a:p>
                    <a:p>
                      <a:pPr marL="240665">
                        <a:lnSpc>
                          <a:spcPct val="100000"/>
                        </a:lnSpc>
                        <a:spcBef>
                          <a:spcPts val="95"/>
                        </a:spcBef>
                      </a:pPr>
                      <a:r>
                        <a:rPr sz="1200" b="0" dirty="0">
                          <a:latin typeface="Poppins Medium"/>
                          <a:cs typeface="Poppins Medium"/>
                        </a:rPr>
                        <a:t>4h</a:t>
                      </a:r>
                      <a:r>
                        <a:rPr sz="1200" b="0" spc="-15" dirty="0">
                          <a:latin typeface="Poppins Medium"/>
                          <a:cs typeface="Poppins Medium"/>
                        </a:rPr>
                        <a:t> </a:t>
                      </a:r>
                      <a:r>
                        <a:rPr sz="1200" b="0" spc="-25" dirty="0">
                          <a:latin typeface="Poppins Medium"/>
                          <a:cs typeface="Poppins Medium"/>
                        </a:rPr>
                        <a:t>15’</a:t>
                      </a:r>
                      <a:endParaRPr sz="1200" dirty="0">
                        <a:latin typeface="Poppins Medium"/>
                        <a:cs typeface="Poppins Medium"/>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8FD"/>
                    </a:solidFill>
                  </a:tcPr>
                </a:tc>
                <a:tc>
                  <a:txBody>
                    <a:bodyPr/>
                    <a:lstStyle/>
                    <a:p>
                      <a:pPr marL="241300" indent="-173355">
                        <a:lnSpc>
                          <a:spcPts val="1345"/>
                        </a:lnSpc>
                        <a:buFont typeface="Arial"/>
                        <a:buChar char="•"/>
                        <a:tabLst>
                          <a:tab pos="241300" algn="l"/>
                        </a:tabLst>
                      </a:pPr>
                      <a:r>
                        <a:rPr sz="1200" b="0" dirty="0">
                          <a:latin typeface="Poppins Medium"/>
                          <a:cs typeface="Poppins Medium"/>
                        </a:rPr>
                        <a:t>DC</a:t>
                      </a:r>
                      <a:r>
                        <a:rPr sz="1200" b="0" spc="-20" dirty="0">
                          <a:latin typeface="Poppins Medium"/>
                          <a:cs typeface="Poppins Medium"/>
                        </a:rPr>
                        <a:t> </a:t>
                      </a:r>
                      <a:r>
                        <a:rPr sz="1200" b="0" dirty="0">
                          <a:latin typeface="Poppins Medium"/>
                          <a:cs typeface="Poppins Medium"/>
                        </a:rPr>
                        <a:t>100</a:t>
                      </a:r>
                      <a:r>
                        <a:rPr sz="1200" b="0" spc="5" dirty="0">
                          <a:latin typeface="Poppins Medium"/>
                          <a:cs typeface="Poppins Medium"/>
                        </a:rPr>
                        <a:t> </a:t>
                      </a:r>
                      <a:r>
                        <a:rPr sz="1200" b="0" spc="-35" dirty="0">
                          <a:latin typeface="Poppins Medium"/>
                          <a:cs typeface="Poppins Medium"/>
                        </a:rPr>
                        <a:t>kW</a:t>
                      </a:r>
                      <a:endParaRPr sz="1200" dirty="0">
                        <a:latin typeface="Poppins Medium"/>
                        <a:cs typeface="Poppins Medium"/>
                      </a:endParaRPr>
                    </a:p>
                    <a:p>
                      <a:pPr marL="240665" marR="422909" indent="-172720" algn="l">
                        <a:lnSpc>
                          <a:spcPct val="100000"/>
                        </a:lnSpc>
                        <a:buFont typeface="Arial"/>
                        <a:buChar char="•"/>
                        <a:tabLst>
                          <a:tab pos="240665" algn="l"/>
                        </a:tabLst>
                      </a:pPr>
                      <a:r>
                        <a:rPr lang="it-IT" sz="1200" b="0" dirty="0">
                          <a:latin typeface="Poppins Medium"/>
                          <a:cs typeface="Poppins Medium"/>
                        </a:rPr>
                        <a:t>Porta di ricarica sul lato posteriore </a:t>
                      </a:r>
                      <a:r>
                        <a:rPr sz="1200" dirty="0">
                          <a:latin typeface="Poppins"/>
                          <a:cs typeface="Poppins"/>
                        </a:rPr>
                        <a:t>(</a:t>
                      </a:r>
                      <a:r>
                        <a:rPr lang="it-IT" sz="1200" dirty="0">
                          <a:latin typeface="Poppins"/>
                          <a:cs typeface="Poppins"/>
                        </a:rPr>
                        <a:t>cavo già presente sulla stazione di ricarica</a:t>
                      </a:r>
                      <a:r>
                        <a:rPr sz="1200" spc="-10" dirty="0">
                          <a:latin typeface="Poppins"/>
                          <a:cs typeface="Poppins"/>
                        </a:rPr>
                        <a:t>)</a:t>
                      </a:r>
                      <a:endParaRPr sz="1200" dirty="0">
                        <a:latin typeface="Poppins"/>
                        <a:cs typeface="Poppins"/>
                      </a:endParaRPr>
                    </a:p>
                    <a:p>
                      <a:pPr marL="241300" indent="-173355">
                        <a:lnSpc>
                          <a:spcPct val="100000"/>
                        </a:lnSpc>
                        <a:buFont typeface="Arial"/>
                        <a:buChar char="•"/>
                        <a:tabLst>
                          <a:tab pos="241300" algn="l"/>
                        </a:tabLst>
                      </a:pPr>
                      <a:r>
                        <a:rPr lang="it-IT" sz="1200" dirty="0">
                          <a:latin typeface="Poppins"/>
                          <a:cs typeface="Poppins"/>
                        </a:rPr>
                        <a:t>Tempo di ricarica</a:t>
                      </a:r>
                      <a:r>
                        <a:rPr sz="1200" spc="-10" dirty="0">
                          <a:latin typeface="Poppins"/>
                          <a:cs typeface="Poppins"/>
                        </a:rPr>
                        <a:t>:</a:t>
                      </a:r>
                      <a:endParaRPr sz="1200" dirty="0">
                        <a:latin typeface="Poppins"/>
                        <a:cs typeface="Poppins"/>
                      </a:endParaRPr>
                    </a:p>
                    <a:p>
                      <a:pPr marL="240665">
                        <a:lnSpc>
                          <a:spcPct val="100000"/>
                        </a:lnSpc>
                      </a:pPr>
                      <a:r>
                        <a:rPr sz="1200" b="0" dirty="0">
                          <a:latin typeface="Poppins Medium"/>
                          <a:cs typeface="Poppins Medium"/>
                        </a:rPr>
                        <a:t>0h</a:t>
                      </a:r>
                      <a:r>
                        <a:rPr sz="1200" b="0" spc="-15" dirty="0">
                          <a:latin typeface="Poppins Medium"/>
                          <a:cs typeface="Poppins Medium"/>
                        </a:rPr>
                        <a:t> </a:t>
                      </a:r>
                      <a:r>
                        <a:rPr sz="1200" b="0" spc="-25" dirty="0">
                          <a:latin typeface="Poppins Medium"/>
                          <a:cs typeface="Poppins Medium"/>
                        </a:rPr>
                        <a:t>26’</a:t>
                      </a:r>
                      <a:endParaRPr sz="1200" dirty="0">
                        <a:latin typeface="Poppins Medium"/>
                        <a:cs typeface="Poppins Medium"/>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BF8FD"/>
                    </a:solidFill>
                  </a:tcPr>
                </a:tc>
                <a:extLst>
                  <a:ext uri="{0D108BD9-81ED-4DB2-BD59-A6C34878D82A}">
                    <a16:rowId xmlns:a16="http://schemas.microsoft.com/office/drawing/2014/main" val="10001"/>
                  </a:ext>
                </a:extLst>
              </a:tr>
              <a:tr h="2809875">
                <a:tc>
                  <a:txBody>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1470"/>
                        </a:spcBef>
                      </a:pPr>
                      <a:endParaRPr sz="1600">
                        <a:latin typeface="Times New Roman"/>
                        <a:cs typeface="Times New Roman"/>
                      </a:endParaRPr>
                    </a:p>
                    <a:p>
                      <a:pPr marL="245745" marR="188595" indent="-50800">
                        <a:lnSpc>
                          <a:spcPct val="107500"/>
                        </a:lnSpc>
                        <a:spcBef>
                          <a:spcPts val="5"/>
                        </a:spcBef>
                      </a:pPr>
                      <a:r>
                        <a:rPr sz="1600" b="1" spc="-20" dirty="0">
                          <a:solidFill>
                            <a:srgbClr val="FFFFFF"/>
                          </a:solidFill>
                          <a:latin typeface="Poppins"/>
                          <a:cs typeface="Poppins"/>
                        </a:rPr>
                        <a:t>OBCM </a:t>
                      </a:r>
                      <a:r>
                        <a:rPr sz="1600" b="1" dirty="0">
                          <a:solidFill>
                            <a:srgbClr val="FFFFFF"/>
                          </a:solidFill>
                          <a:latin typeface="Poppins"/>
                          <a:cs typeface="Poppins"/>
                        </a:rPr>
                        <a:t>11</a:t>
                      </a:r>
                      <a:r>
                        <a:rPr sz="1600" b="1" spc="-5" dirty="0">
                          <a:solidFill>
                            <a:srgbClr val="FFFFFF"/>
                          </a:solidFill>
                          <a:latin typeface="Poppins"/>
                          <a:cs typeface="Poppins"/>
                        </a:rPr>
                        <a:t> </a:t>
                      </a:r>
                      <a:r>
                        <a:rPr sz="1600" b="1" spc="-25" dirty="0">
                          <a:solidFill>
                            <a:srgbClr val="FFFFFF"/>
                          </a:solidFill>
                          <a:latin typeface="Poppins"/>
                          <a:cs typeface="Poppins"/>
                        </a:rPr>
                        <a:t>kW</a:t>
                      </a:r>
                      <a:endParaRPr sz="1600">
                        <a:latin typeface="Poppins"/>
                        <a:cs typeface="Poppin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9A02"/>
                    </a:solidFill>
                  </a:tcPr>
                </a:tc>
                <a:tc>
                  <a:txBody>
                    <a:bodyPr/>
                    <a:lstStyle/>
                    <a:p>
                      <a:pPr marL="241935" indent="-173355">
                        <a:lnSpc>
                          <a:spcPts val="1390"/>
                        </a:lnSpc>
                        <a:buFont typeface="Arial"/>
                        <a:buChar char="•"/>
                        <a:tabLst>
                          <a:tab pos="241935" algn="l"/>
                        </a:tabLst>
                      </a:pPr>
                      <a:r>
                        <a:rPr lang="it-IT" sz="1200" b="0" dirty="0">
                          <a:latin typeface="Poppins Medium"/>
                          <a:cs typeface="Poppins Medium"/>
                        </a:rPr>
                        <a:t>AC</a:t>
                      </a:r>
                      <a:r>
                        <a:rPr lang="it-IT" sz="1200" b="0" spc="-10" dirty="0">
                          <a:latin typeface="Poppins Medium"/>
                          <a:cs typeface="Poppins Medium"/>
                        </a:rPr>
                        <a:t> </a:t>
                      </a:r>
                      <a:r>
                        <a:rPr lang="it-IT" sz="1200" b="0" dirty="0">
                          <a:latin typeface="Poppins Medium"/>
                          <a:cs typeface="Poppins Medium"/>
                        </a:rPr>
                        <a:t>Monofase</a:t>
                      </a:r>
                      <a:r>
                        <a:rPr lang="it-IT" sz="1200" spc="135" baseline="24305" dirty="0">
                          <a:latin typeface="Poppins"/>
                          <a:cs typeface="Poppins"/>
                        </a:rPr>
                        <a:t> </a:t>
                      </a:r>
                      <a:r>
                        <a:rPr sz="1200" b="0" dirty="0">
                          <a:latin typeface="Poppins Medium"/>
                          <a:cs typeface="Poppins Medium"/>
                        </a:rPr>
                        <a:t>3</a:t>
                      </a:r>
                      <a:r>
                        <a:rPr sz="1200" b="0" spc="-5" dirty="0">
                          <a:latin typeface="Poppins Medium"/>
                          <a:cs typeface="Poppins Medium"/>
                        </a:rPr>
                        <a:t> </a:t>
                      </a:r>
                      <a:r>
                        <a:rPr sz="1200" b="0" spc="-35" dirty="0">
                          <a:latin typeface="Poppins Medium"/>
                          <a:cs typeface="Poppins Medium"/>
                        </a:rPr>
                        <a:t>kW</a:t>
                      </a:r>
                      <a:endParaRPr sz="1200" dirty="0">
                        <a:latin typeface="Poppins Medium"/>
                        <a:cs typeface="Poppins Medium"/>
                      </a:endParaRPr>
                    </a:p>
                    <a:p>
                      <a:pPr marL="240665" marR="280035" indent="-172720">
                        <a:lnSpc>
                          <a:spcPct val="106700"/>
                        </a:lnSpc>
                        <a:spcBef>
                          <a:spcPts val="10"/>
                        </a:spcBef>
                        <a:buFont typeface="Arial"/>
                        <a:buChar char="•"/>
                        <a:tabLst>
                          <a:tab pos="240665" algn="l"/>
                        </a:tabLst>
                      </a:pPr>
                      <a:r>
                        <a:rPr lang="it-IT" sz="1200" b="0" dirty="0">
                          <a:latin typeface="Poppins Medium"/>
                          <a:cs typeface="Poppins Medium"/>
                        </a:rPr>
                        <a:t>Porta di ricarica sul lato posteriore</a:t>
                      </a:r>
                    </a:p>
                    <a:p>
                      <a:pPr marL="240665" marR="280035" indent="-172720">
                        <a:lnSpc>
                          <a:spcPct val="106700"/>
                        </a:lnSpc>
                        <a:spcBef>
                          <a:spcPts val="10"/>
                        </a:spcBef>
                        <a:buFont typeface="Arial"/>
                        <a:buChar char="•"/>
                        <a:tabLst>
                          <a:tab pos="240665" algn="l"/>
                        </a:tabLst>
                      </a:pPr>
                      <a:r>
                        <a:rPr lang="it-IT" sz="1200" b="0" dirty="0">
                          <a:latin typeface="Poppins Medium"/>
                          <a:cs typeface="Poppins Medium"/>
                        </a:rPr>
                        <a:t>Cavo venduto post-vendita</a:t>
                      </a:r>
                    </a:p>
                    <a:p>
                      <a:pPr marL="240665">
                        <a:lnSpc>
                          <a:spcPct val="100000"/>
                        </a:lnSpc>
                        <a:spcBef>
                          <a:spcPts val="95"/>
                        </a:spcBef>
                      </a:pPr>
                      <a:r>
                        <a:rPr sz="1200" spc="-10" dirty="0">
                          <a:latin typeface="Poppins"/>
                          <a:cs typeface="Poppins"/>
                        </a:rPr>
                        <a:t>(MOPAR)</a:t>
                      </a:r>
                      <a:endParaRPr sz="1200" dirty="0">
                        <a:latin typeface="Poppins"/>
                        <a:cs typeface="Poppin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8FD"/>
                    </a:solidFill>
                  </a:tcPr>
                </a:tc>
                <a:tc>
                  <a:txBody>
                    <a:bodyPr/>
                    <a:lstStyle/>
                    <a:p>
                      <a:pPr marL="241935" indent="-173355">
                        <a:lnSpc>
                          <a:spcPts val="1390"/>
                        </a:lnSpc>
                        <a:buFont typeface="Arial"/>
                        <a:buChar char="•"/>
                        <a:tabLst>
                          <a:tab pos="241935" algn="l"/>
                        </a:tabLst>
                      </a:pPr>
                      <a:r>
                        <a:rPr lang="it-IT" sz="1200" b="0" dirty="0">
                          <a:latin typeface="Poppins Medium"/>
                          <a:cs typeface="Poppins Medium"/>
                        </a:rPr>
                        <a:t>AC</a:t>
                      </a:r>
                      <a:r>
                        <a:rPr lang="it-IT" sz="1200" b="0" spc="-10" dirty="0">
                          <a:latin typeface="Poppins Medium"/>
                          <a:cs typeface="Poppins Medium"/>
                        </a:rPr>
                        <a:t> </a:t>
                      </a:r>
                      <a:r>
                        <a:rPr lang="it-IT" sz="1200" b="0" dirty="0">
                          <a:latin typeface="Poppins Medium"/>
                          <a:cs typeface="Poppins Medium"/>
                        </a:rPr>
                        <a:t>Monofase</a:t>
                      </a:r>
                      <a:r>
                        <a:rPr lang="it-IT" sz="1200" spc="127" baseline="24305" dirty="0">
                          <a:latin typeface="Poppins"/>
                          <a:cs typeface="Poppins"/>
                        </a:rPr>
                        <a:t> </a:t>
                      </a:r>
                      <a:r>
                        <a:rPr sz="1200" b="0" dirty="0">
                          <a:latin typeface="Poppins Medium"/>
                          <a:cs typeface="Poppins Medium"/>
                        </a:rPr>
                        <a:t>7</a:t>
                      </a:r>
                      <a:r>
                        <a:rPr sz="1200" b="0" spc="-5" dirty="0">
                          <a:latin typeface="Poppins Medium"/>
                          <a:cs typeface="Poppins Medium"/>
                        </a:rPr>
                        <a:t> </a:t>
                      </a:r>
                      <a:r>
                        <a:rPr sz="1200" b="0" dirty="0">
                          <a:latin typeface="Poppins Medium"/>
                          <a:cs typeface="Poppins Medium"/>
                        </a:rPr>
                        <a:t>kW</a:t>
                      </a:r>
                      <a:r>
                        <a:rPr sz="1200" b="0" spc="-5" dirty="0">
                          <a:latin typeface="Poppins Medium"/>
                          <a:cs typeface="Poppins Medium"/>
                        </a:rPr>
                        <a:t> </a:t>
                      </a:r>
                      <a:r>
                        <a:rPr sz="1200" dirty="0">
                          <a:latin typeface="Poppins"/>
                          <a:cs typeface="Poppins"/>
                        </a:rPr>
                        <a:t>o</a:t>
                      </a:r>
                      <a:r>
                        <a:rPr sz="1200" spc="-20" dirty="0">
                          <a:latin typeface="Poppins"/>
                          <a:cs typeface="Poppins"/>
                        </a:rPr>
                        <a:t> </a:t>
                      </a:r>
                      <a:r>
                        <a:rPr sz="1200" b="0" dirty="0">
                          <a:latin typeface="Poppins Medium"/>
                          <a:cs typeface="Poppins Medium"/>
                        </a:rPr>
                        <a:t>AC</a:t>
                      </a:r>
                      <a:r>
                        <a:rPr sz="1200" b="0" spc="-10" dirty="0">
                          <a:latin typeface="Poppins Medium"/>
                          <a:cs typeface="Poppins Medium"/>
                        </a:rPr>
                        <a:t> </a:t>
                      </a:r>
                      <a:r>
                        <a:rPr lang="it-IT" sz="1200" b="0" spc="-25" dirty="0">
                          <a:latin typeface="Poppins Medium"/>
                          <a:cs typeface="Poppins Medium"/>
                        </a:rPr>
                        <a:t>Trifase </a:t>
                      </a:r>
                      <a:r>
                        <a:rPr sz="1200" b="0" dirty="0">
                          <a:latin typeface="Poppins Medium"/>
                          <a:cs typeface="Poppins Medium"/>
                        </a:rPr>
                        <a:t>11</a:t>
                      </a:r>
                      <a:r>
                        <a:rPr sz="1200" b="0" spc="-10" dirty="0">
                          <a:latin typeface="Poppins Medium"/>
                          <a:cs typeface="Poppins Medium"/>
                        </a:rPr>
                        <a:t> </a:t>
                      </a:r>
                      <a:r>
                        <a:rPr sz="1200" b="0" spc="-25" dirty="0">
                          <a:latin typeface="Poppins Medium"/>
                          <a:cs typeface="Poppins Medium"/>
                        </a:rPr>
                        <a:t>kW</a:t>
                      </a:r>
                      <a:endParaRPr sz="1200" dirty="0">
                        <a:latin typeface="Poppins Medium"/>
                        <a:cs typeface="Poppins Medium"/>
                      </a:endParaRPr>
                    </a:p>
                    <a:p>
                      <a:pPr marL="241300" indent="-173355" algn="l">
                        <a:lnSpc>
                          <a:spcPct val="100000"/>
                        </a:lnSpc>
                        <a:spcBef>
                          <a:spcPts val="95"/>
                        </a:spcBef>
                        <a:buFont typeface="Arial"/>
                        <a:buChar char="•"/>
                        <a:tabLst>
                          <a:tab pos="241300" algn="l"/>
                        </a:tabLst>
                      </a:pPr>
                      <a:r>
                        <a:rPr lang="it-IT" sz="1200" b="0" dirty="0">
                          <a:latin typeface="Poppins Medium"/>
                          <a:cs typeface="Poppins Medium"/>
                        </a:rPr>
                        <a:t>Porta di ricarica sul retro </a:t>
                      </a:r>
                      <a:r>
                        <a:rPr sz="1200" dirty="0">
                          <a:latin typeface="Poppins"/>
                          <a:cs typeface="Poppins"/>
                        </a:rPr>
                        <a:t>(7</a:t>
                      </a:r>
                      <a:r>
                        <a:rPr sz="1200" spc="-5" dirty="0">
                          <a:latin typeface="Poppins"/>
                          <a:cs typeface="Poppins"/>
                        </a:rPr>
                        <a:t> </a:t>
                      </a:r>
                      <a:r>
                        <a:rPr sz="1200" dirty="0">
                          <a:latin typeface="Poppins"/>
                          <a:cs typeface="Poppins"/>
                        </a:rPr>
                        <a:t>kW)</a:t>
                      </a:r>
                      <a:r>
                        <a:rPr sz="1200" spc="-25" dirty="0">
                          <a:latin typeface="Poppins"/>
                          <a:cs typeface="Poppins"/>
                        </a:rPr>
                        <a:t> </a:t>
                      </a:r>
                      <a:r>
                        <a:rPr sz="1200" b="0" spc="-25" dirty="0">
                          <a:latin typeface="Poppins Medium"/>
                          <a:cs typeface="Poppins Medium"/>
                        </a:rPr>
                        <a:t>o</a:t>
                      </a:r>
                      <a:r>
                        <a:rPr lang="it-IT" sz="1200" b="0" spc="500" dirty="0">
                          <a:latin typeface="Poppins Medium"/>
                          <a:cs typeface="Poppins Medium"/>
                        </a:rPr>
                        <a:t> </a:t>
                      </a:r>
                      <a:r>
                        <a:rPr lang="it-IT" sz="1200" b="0" dirty="0">
                          <a:latin typeface="Poppins Medium"/>
                          <a:cs typeface="Poppins Medium"/>
                        </a:rPr>
                        <a:t>Trifase </a:t>
                      </a:r>
                      <a:r>
                        <a:rPr sz="1200" b="0" dirty="0">
                          <a:latin typeface="Poppins Medium"/>
                          <a:cs typeface="Poppins Medium"/>
                        </a:rPr>
                        <a:t>standard</a:t>
                      </a:r>
                      <a:r>
                        <a:rPr sz="1200" b="0" spc="-10" dirty="0">
                          <a:latin typeface="Poppins Medium"/>
                          <a:cs typeface="Poppins Medium"/>
                        </a:rPr>
                        <a:t> </a:t>
                      </a:r>
                      <a:r>
                        <a:rPr sz="1200" spc="-25" dirty="0">
                          <a:latin typeface="Poppins"/>
                          <a:cs typeface="Poppins"/>
                        </a:rPr>
                        <a:t>(11 kW)</a:t>
                      </a:r>
                      <a:endParaRPr sz="1200" dirty="0">
                        <a:latin typeface="Poppins"/>
                        <a:cs typeface="Poppins"/>
                      </a:endParaRPr>
                    </a:p>
                    <a:p>
                      <a:pPr marL="241935" indent="-173355">
                        <a:lnSpc>
                          <a:spcPct val="100000"/>
                        </a:lnSpc>
                        <a:spcBef>
                          <a:spcPts val="105"/>
                        </a:spcBef>
                        <a:buFont typeface="Arial"/>
                        <a:buChar char="•"/>
                        <a:tabLst>
                          <a:tab pos="241935" algn="l"/>
                        </a:tabLst>
                      </a:pPr>
                      <a:r>
                        <a:rPr lang="it-IT" sz="1200" dirty="0">
                          <a:latin typeface="Poppins"/>
                          <a:cs typeface="Poppins"/>
                        </a:rPr>
                        <a:t>Tempo di ricarica</a:t>
                      </a:r>
                      <a:r>
                        <a:rPr sz="1200" dirty="0">
                          <a:latin typeface="Poppins"/>
                          <a:cs typeface="Poppins"/>
                        </a:rPr>
                        <a:t>:</a:t>
                      </a:r>
                      <a:r>
                        <a:rPr sz="1200" spc="-15" dirty="0">
                          <a:latin typeface="Poppins"/>
                          <a:cs typeface="Poppins"/>
                        </a:rPr>
                        <a:t> </a:t>
                      </a:r>
                      <a:br>
                        <a:rPr lang="it-IT" sz="1200" spc="-15" dirty="0">
                          <a:latin typeface="Poppins"/>
                          <a:cs typeface="Poppins"/>
                        </a:rPr>
                      </a:br>
                      <a:r>
                        <a:rPr sz="1200" b="0" dirty="0">
                          <a:latin typeface="Poppins Medium"/>
                          <a:cs typeface="Poppins Medium"/>
                        </a:rPr>
                        <a:t>4h</a:t>
                      </a:r>
                      <a:r>
                        <a:rPr sz="1200" b="0" spc="-40" dirty="0">
                          <a:latin typeface="Poppins Medium"/>
                          <a:cs typeface="Poppins Medium"/>
                        </a:rPr>
                        <a:t> </a:t>
                      </a:r>
                      <a:r>
                        <a:rPr sz="1200" b="0" spc="-25" dirty="0">
                          <a:latin typeface="Poppins Medium"/>
                          <a:cs typeface="Poppins Medium"/>
                        </a:rPr>
                        <a:t>15’</a:t>
                      </a:r>
                      <a:r>
                        <a:rPr lang="it-IT" sz="1200" b="0" spc="-25" dirty="0">
                          <a:latin typeface="Poppins Medium"/>
                          <a:cs typeface="Poppins Medium"/>
                        </a:rPr>
                        <a:t> </a:t>
                      </a:r>
                      <a:r>
                        <a:rPr sz="1200" dirty="0">
                          <a:latin typeface="Poppins"/>
                          <a:cs typeface="Poppins"/>
                        </a:rPr>
                        <a:t>(7</a:t>
                      </a:r>
                      <a:r>
                        <a:rPr sz="1200" spc="-5" dirty="0">
                          <a:latin typeface="Poppins"/>
                          <a:cs typeface="Poppins"/>
                        </a:rPr>
                        <a:t> </a:t>
                      </a:r>
                      <a:r>
                        <a:rPr sz="1200" dirty="0">
                          <a:latin typeface="Poppins"/>
                          <a:cs typeface="Poppins"/>
                        </a:rPr>
                        <a:t>kW)</a:t>
                      </a:r>
                      <a:r>
                        <a:rPr sz="1200" spc="-10" dirty="0">
                          <a:latin typeface="Poppins"/>
                          <a:cs typeface="Poppins"/>
                        </a:rPr>
                        <a:t> </a:t>
                      </a:r>
                      <a:r>
                        <a:rPr sz="1200" b="0" dirty="0">
                          <a:latin typeface="Poppins Medium"/>
                          <a:cs typeface="Poppins Medium"/>
                        </a:rPr>
                        <a:t>o</a:t>
                      </a:r>
                      <a:r>
                        <a:rPr sz="1200" b="0" spc="-15" dirty="0">
                          <a:latin typeface="Poppins Medium"/>
                          <a:cs typeface="Poppins Medium"/>
                        </a:rPr>
                        <a:t> </a:t>
                      </a:r>
                      <a:r>
                        <a:rPr sz="1200" b="0" dirty="0">
                          <a:latin typeface="Poppins Medium"/>
                          <a:cs typeface="Poppins Medium"/>
                        </a:rPr>
                        <a:t>2h</a:t>
                      </a:r>
                      <a:r>
                        <a:rPr lang="it-IT" sz="1200" b="0" dirty="0">
                          <a:latin typeface="Poppins Medium"/>
                          <a:cs typeface="Poppins Medium"/>
                        </a:rPr>
                        <a:t> </a:t>
                      </a:r>
                      <a:r>
                        <a:rPr sz="1200" b="0" dirty="0">
                          <a:latin typeface="Poppins Medium"/>
                          <a:cs typeface="Poppins Medium"/>
                        </a:rPr>
                        <a:t>53’</a:t>
                      </a:r>
                      <a:r>
                        <a:rPr sz="1200" b="0" spc="-20" dirty="0">
                          <a:latin typeface="Poppins Medium"/>
                          <a:cs typeface="Poppins Medium"/>
                        </a:rPr>
                        <a:t> </a:t>
                      </a:r>
                      <a:r>
                        <a:rPr sz="1200" spc="-25" dirty="0">
                          <a:latin typeface="Poppins"/>
                          <a:cs typeface="Poppins"/>
                        </a:rPr>
                        <a:t>(11</a:t>
                      </a:r>
                      <a:r>
                        <a:rPr lang="it-IT" sz="1200" spc="-25" dirty="0">
                          <a:latin typeface="Poppins"/>
                          <a:cs typeface="Poppins"/>
                        </a:rPr>
                        <a:t> </a:t>
                      </a:r>
                      <a:r>
                        <a:rPr sz="1200" spc="-25" dirty="0">
                          <a:latin typeface="Poppins"/>
                          <a:cs typeface="Poppins"/>
                        </a:rPr>
                        <a:t>kW)</a:t>
                      </a:r>
                      <a:endParaRPr sz="1200" dirty="0">
                        <a:latin typeface="Poppins"/>
                        <a:cs typeface="Poppin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8FD"/>
                    </a:solidFill>
                  </a:tcPr>
                </a:tc>
                <a:tc>
                  <a:txBody>
                    <a:bodyPr/>
                    <a:lstStyle/>
                    <a:p>
                      <a:pPr marL="241300" indent="-173355">
                        <a:lnSpc>
                          <a:spcPts val="1390"/>
                        </a:lnSpc>
                        <a:buFont typeface="Arial"/>
                        <a:buChar char="•"/>
                        <a:tabLst>
                          <a:tab pos="241300" algn="l"/>
                        </a:tabLst>
                      </a:pPr>
                      <a:r>
                        <a:rPr sz="1200" b="0" dirty="0">
                          <a:latin typeface="Poppins Medium"/>
                          <a:cs typeface="Poppins Medium"/>
                        </a:rPr>
                        <a:t>DC</a:t>
                      </a:r>
                      <a:r>
                        <a:rPr sz="1200" b="0" spc="-20" dirty="0">
                          <a:latin typeface="Poppins Medium"/>
                          <a:cs typeface="Poppins Medium"/>
                        </a:rPr>
                        <a:t> </a:t>
                      </a:r>
                      <a:r>
                        <a:rPr sz="1200" b="0" dirty="0">
                          <a:latin typeface="Poppins Medium"/>
                          <a:cs typeface="Poppins Medium"/>
                        </a:rPr>
                        <a:t>100</a:t>
                      </a:r>
                      <a:r>
                        <a:rPr sz="1200" b="0" spc="5" dirty="0">
                          <a:latin typeface="Poppins Medium"/>
                          <a:cs typeface="Poppins Medium"/>
                        </a:rPr>
                        <a:t> </a:t>
                      </a:r>
                      <a:r>
                        <a:rPr sz="1200" b="0" spc="-35" dirty="0">
                          <a:latin typeface="Poppins Medium"/>
                          <a:cs typeface="Poppins Medium"/>
                        </a:rPr>
                        <a:t>kW</a:t>
                      </a:r>
                      <a:endParaRPr sz="1200" dirty="0">
                        <a:latin typeface="Poppins Medium"/>
                        <a:cs typeface="Poppins Medium"/>
                      </a:endParaRPr>
                    </a:p>
                    <a:p>
                      <a:pPr marL="240665" marR="93345" indent="-172720">
                        <a:lnSpc>
                          <a:spcPct val="106900"/>
                        </a:lnSpc>
                        <a:spcBef>
                          <a:spcPts val="5"/>
                        </a:spcBef>
                        <a:buFont typeface="Arial"/>
                        <a:buChar char="•"/>
                        <a:tabLst>
                          <a:tab pos="240665" algn="l"/>
                        </a:tabLst>
                      </a:pPr>
                      <a:r>
                        <a:rPr lang="it-IT" sz="1200" b="0" dirty="0">
                          <a:latin typeface="Poppins Medium"/>
                          <a:cs typeface="Poppins Medium"/>
                        </a:rPr>
                        <a:t>Porta di ricarica sul lato posteriore</a:t>
                      </a:r>
                      <a:r>
                        <a:rPr sz="1200" b="0" spc="-20" dirty="0">
                          <a:latin typeface="Poppins Medium"/>
                          <a:cs typeface="Poppins Medium"/>
                        </a:rPr>
                        <a:t> </a:t>
                      </a:r>
                      <a:r>
                        <a:rPr sz="1200" spc="-10" dirty="0">
                          <a:latin typeface="Poppins"/>
                          <a:cs typeface="Poppins"/>
                        </a:rPr>
                        <a:t>(</a:t>
                      </a:r>
                      <a:r>
                        <a:rPr lang="it-IT" sz="1200" spc="-10" dirty="0">
                          <a:latin typeface="Poppins"/>
                          <a:cs typeface="Poppins"/>
                        </a:rPr>
                        <a:t>cavo già presente sulla stazione di ricarica</a:t>
                      </a:r>
                      <a:r>
                        <a:rPr sz="1200" spc="-10" dirty="0">
                          <a:latin typeface="Poppins"/>
                          <a:cs typeface="Poppins"/>
                        </a:rPr>
                        <a:t>)</a:t>
                      </a:r>
                      <a:endParaRPr sz="1200" dirty="0">
                        <a:latin typeface="Poppins"/>
                        <a:cs typeface="Poppins"/>
                      </a:endParaRPr>
                    </a:p>
                    <a:p>
                      <a:pPr marL="241300" indent="-173355">
                        <a:lnSpc>
                          <a:spcPct val="100000"/>
                        </a:lnSpc>
                        <a:spcBef>
                          <a:spcPts val="110"/>
                        </a:spcBef>
                        <a:buFont typeface="Arial"/>
                        <a:buChar char="•"/>
                        <a:tabLst>
                          <a:tab pos="241300" algn="l"/>
                        </a:tabLst>
                      </a:pPr>
                      <a:r>
                        <a:rPr lang="it-IT" sz="1200" dirty="0">
                          <a:latin typeface="Poppins"/>
                          <a:cs typeface="Poppins"/>
                        </a:rPr>
                        <a:t>Tempo di ricarica</a:t>
                      </a:r>
                      <a:r>
                        <a:rPr sz="1200" spc="-10" dirty="0">
                          <a:latin typeface="Poppins"/>
                          <a:cs typeface="Poppins"/>
                        </a:rPr>
                        <a:t>:</a:t>
                      </a:r>
                      <a:endParaRPr sz="1200" dirty="0">
                        <a:latin typeface="Poppins"/>
                        <a:cs typeface="Poppins"/>
                      </a:endParaRPr>
                    </a:p>
                    <a:p>
                      <a:pPr marL="240665">
                        <a:lnSpc>
                          <a:spcPct val="100000"/>
                        </a:lnSpc>
                        <a:spcBef>
                          <a:spcPts val="95"/>
                        </a:spcBef>
                      </a:pPr>
                      <a:r>
                        <a:rPr sz="1200" b="0" dirty="0">
                          <a:latin typeface="Poppins Medium"/>
                          <a:cs typeface="Poppins Medium"/>
                        </a:rPr>
                        <a:t>0h</a:t>
                      </a:r>
                      <a:r>
                        <a:rPr sz="1200" b="0" spc="-15" dirty="0">
                          <a:latin typeface="Poppins Medium"/>
                          <a:cs typeface="Poppins Medium"/>
                        </a:rPr>
                        <a:t> </a:t>
                      </a:r>
                      <a:r>
                        <a:rPr sz="1200" b="0" spc="-25" dirty="0">
                          <a:latin typeface="Poppins Medium"/>
                          <a:cs typeface="Poppins Medium"/>
                        </a:rPr>
                        <a:t>26’</a:t>
                      </a:r>
                      <a:endParaRPr sz="1200" dirty="0">
                        <a:latin typeface="Poppins Medium"/>
                        <a:cs typeface="Poppins Medium"/>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8FD"/>
                    </a:solidFill>
                  </a:tcPr>
                </a:tc>
                <a:extLst>
                  <a:ext uri="{0D108BD9-81ED-4DB2-BD59-A6C34878D82A}">
                    <a16:rowId xmlns:a16="http://schemas.microsoft.com/office/drawing/2014/main" val="10002"/>
                  </a:ext>
                </a:extLst>
              </a:tr>
            </a:tbl>
          </a:graphicData>
        </a:graphic>
      </p:graphicFrame>
      <p:pic>
        <p:nvPicPr>
          <p:cNvPr id="10" name="object 10"/>
          <p:cNvPicPr/>
          <p:nvPr/>
        </p:nvPicPr>
        <p:blipFill>
          <a:blip r:embed="rId6" cstate="print"/>
          <a:stretch>
            <a:fillRect/>
          </a:stretch>
        </p:blipFill>
        <p:spPr>
          <a:xfrm>
            <a:off x="2206751" y="4706111"/>
            <a:ext cx="888491" cy="888491"/>
          </a:xfrm>
          <a:prstGeom prst="rect">
            <a:avLst/>
          </a:prstGeom>
        </p:spPr>
      </p:pic>
      <p:pic>
        <p:nvPicPr>
          <p:cNvPr id="11" name="object 11"/>
          <p:cNvPicPr/>
          <p:nvPr/>
        </p:nvPicPr>
        <p:blipFill>
          <a:blip r:embed="rId7" cstate="print"/>
          <a:stretch>
            <a:fillRect/>
          </a:stretch>
        </p:blipFill>
        <p:spPr>
          <a:xfrm>
            <a:off x="1537716" y="4861560"/>
            <a:ext cx="531875" cy="784846"/>
          </a:xfrm>
          <a:prstGeom prst="rect">
            <a:avLst/>
          </a:prstGeom>
        </p:spPr>
      </p:pic>
      <p:grpSp>
        <p:nvGrpSpPr>
          <p:cNvPr id="12" name="object 12"/>
          <p:cNvGrpSpPr/>
          <p:nvPr/>
        </p:nvGrpSpPr>
        <p:grpSpPr>
          <a:xfrm>
            <a:off x="3659123" y="4861560"/>
            <a:ext cx="1492250" cy="784860"/>
            <a:chOff x="3659123" y="4861560"/>
            <a:chExt cx="1492250" cy="784860"/>
          </a:xfrm>
        </p:grpSpPr>
        <p:pic>
          <p:nvPicPr>
            <p:cNvPr id="13" name="object 13"/>
            <p:cNvPicPr/>
            <p:nvPr/>
          </p:nvPicPr>
          <p:blipFill>
            <a:blip r:embed="rId8" cstate="print"/>
            <a:stretch>
              <a:fillRect/>
            </a:stretch>
          </p:blipFill>
          <p:spPr>
            <a:xfrm>
              <a:off x="4213859" y="4873751"/>
              <a:ext cx="937259" cy="438911"/>
            </a:xfrm>
            <a:prstGeom prst="rect">
              <a:avLst/>
            </a:prstGeom>
          </p:spPr>
        </p:pic>
        <p:pic>
          <p:nvPicPr>
            <p:cNvPr id="14" name="object 14"/>
            <p:cNvPicPr/>
            <p:nvPr/>
          </p:nvPicPr>
          <p:blipFill>
            <a:blip r:embed="rId7" cstate="print"/>
            <a:stretch>
              <a:fillRect/>
            </a:stretch>
          </p:blipFill>
          <p:spPr>
            <a:xfrm>
              <a:off x="3659123" y="4861560"/>
              <a:ext cx="531875" cy="784846"/>
            </a:xfrm>
            <a:prstGeom prst="rect">
              <a:avLst/>
            </a:prstGeom>
          </p:spPr>
        </p:pic>
      </p:grpSp>
      <p:pic>
        <p:nvPicPr>
          <p:cNvPr id="15" name="object 15"/>
          <p:cNvPicPr/>
          <p:nvPr/>
        </p:nvPicPr>
        <p:blipFill rotWithShape="1">
          <a:blip r:embed="rId7" cstate="print"/>
          <a:srcRect b="18769"/>
          <a:stretch/>
        </p:blipFill>
        <p:spPr>
          <a:xfrm>
            <a:off x="5641847" y="4937760"/>
            <a:ext cx="531875" cy="637540"/>
          </a:xfrm>
          <a:prstGeom prst="rect">
            <a:avLst/>
          </a:prstGeom>
        </p:spPr>
      </p:pic>
      <p:pic>
        <p:nvPicPr>
          <p:cNvPr id="16" name="object 16"/>
          <p:cNvPicPr/>
          <p:nvPr/>
        </p:nvPicPr>
        <p:blipFill>
          <a:blip r:embed="rId6" cstate="print"/>
          <a:stretch>
            <a:fillRect/>
          </a:stretch>
        </p:blipFill>
        <p:spPr>
          <a:xfrm>
            <a:off x="2206751" y="7563611"/>
            <a:ext cx="888491" cy="888491"/>
          </a:xfrm>
          <a:prstGeom prst="rect">
            <a:avLst/>
          </a:prstGeom>
        </p:spPr>
      </p:pic>
      <p:pic>
        <p:nvPicPr>
          <p:cNvPr id="17" name="object 17"/>
          <p:cNvPicPr/>
          <p:nvPr/>
        </p:nvPicPr>
        <p:blipFill>
          <a:blip r:embed="rId7" cstate="print"/>
          <a:stretch>
            <a:fillRect/>
          </a:stretch>
        </p:blipFill>
        <p:spPr>
          <a:xfrm>
            <a:off x="1537716" y="7752588"/>
            <a:ext cx="531875" cy="784859"/>
          </a:xfrm>
          <a:prstGeom prst="rect">
            <a:avLst/>
          </a:prstGeom>
        </p:spPr>
      </p:pic>
      <p:pic>
        <p:nvPicPr>
          <p:cNvPr id="18" name="object 18"/>
          <p:cNvPicPr/>
          <p:nvPr/>
        </p:nvPicPr>
        <p:blipFill>
          <a:blip r:embed="rId7" cstate="print"/>
          <a:stretch>
            <a:fillRect/>
          </a:stretch>
        </p:blipFill>
        <p:spPr>
          <a:xfrm>
            <a:off x="3619500" y="7752588"/>
            <a:ext cx="531875" cy="784859"/>
          </a:xfrm>
          <a:prstGeom prst="rect">
            <a:avLst/>
          </a:prstGeom>
        </p:spPr>
      </p:pic>
      <p:pic>
        <p:nvPicPr>
          <p:cNvPr id="19" name="object 19"/>
          <p:cNvPicPr/>
          <p:nvPr/>
        </p:nvPicPr>
        <p:blipFill>
          <a:blip r:embed="rId9" cstate="print"/>
          <a:stretch>
            <a:fillRect/>
          </a:stretch>
        </p:blipFill>
        <p:spPr>
          <a:xfrm>
            <a:off x="4280915" y="7775447"/>
            <a:ext cx="646174" cy="569975"/>
          </a:xfrm>
          <a:prstGeom prst="rect">
            <a:avLst/>
          </a:prstGeom>
        </p:spPr>
      </p:pic>
      <p:pic>
        <p:nvPicPr>
          <p:cNvPr id="20" name="object 20"/>
          <p:cNvPicPr/>
          <p:nvPr/>
        </p:nvPicPr>
        <p:blipFill>
          <a:blip r:embed="rId7" cstate="print"/>
          <a:stretch>
            <a:fillRect/>
          </a:stretch>
        </p:blipFill>
        <p:spPr>
          <a:xfrm>
            <a:off x="5644896" y="7752588"/>
            <a:ext cx="531875" cy="784859"/>
          </a:xfrm>
          <a:prstGeom prst="rect">
            <a:avLst/>
          </a:prstGeom>
        </p:spPr>
      </p:pic>
      <p:sp>
        <p:nvSpPr>
          <p:cNvPr id="21" name="object 21"/>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28</a:t>
            </a:fld>
            <a:endParaRPr spc="-25" dirty="0"/>
          </a:p>
        </p:txBody>
      </p:sp>
      <p:sp>
        <p:nvSpPr>
          <p:cNvPr id="22" name="object 3">
            <a:extLst>
              <a:ext uri="{FF2B5EF4-FFF2-40B4-BE49-F238E27FC236}">
                <a16:creationId xmlns:a16="http://schemas.microsoft.com/office/drawing/2014/main" id="{0622F67B-337A-2FCF-55BC-6CC6CFC510E0}"/>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pic>
        <p:nvPicPr>
          <p:cNvPr id="6" name="object 6"/>
          <p:cNvPicPr/>
          <p:nvPr/>
        </p:nvPicPr>
        <p:blipFill>
          <a:blip r:embed="rId6" cstate="print"/>
          <a:stretch>
            <a:fillRect/>
          </a:stretch>
        </p:blipFill>
        <p:spPr>
          <a:xfrm>
            <a:off x="3883152" y="2827020"/>
            <a:ext cx="3675888" cy="2519171"/>
          </a:xfrm>
          <a:prstGeom prst="rect">
            <a:avLst/>
          </a:prstGeom>
        </p:spPr>
      </p:pic>
      <p:sp>
        <p:nvSpPr>
          <p:cNvPr id="7" name="object 7"/>
          <p:cNvSpPr txBox="1"/>
          <p:nvPr/>
        </p:nvSpPr>
        <p:spPr>
          <a:xfrm>
            <a:off x="368822" y="2765067"/>
            <a:ext cx="6727825" cy="6446893"/>
          </a:xfrm>
          <a:prstGeom prst="rect">
            <a:avLst/>
          </a:prstGeom>
        </p:spPr>
        <p:txBody>
          <a:bodyPr vert="horz" wrap="square" lIns="0" tIns="12700" rIns="0" bIns="0" rtlCol="0">
            <a:spAutoFit/>
          </a:bodyPr>
          <a:lstStyle/>
          <a:p>
            <a:pPr marL="12700" marR="3378200">
              <a:lnSpc>
                <a:spcPct val="110000"/>
              </a:lnSpc>
              <a:spcBef>
                <a:spcPts val="100"/>
              </a:spcBef>
            </a:pPr>
            <a:r>
              <a:rPr lang="it-IT" sz="1600" dirty="0">
                <a:solidFill>
                  <a:srgbClr val="111111"/>
                </a:solidFill>
                <a:latin typeface="Poppins"/>
                <a:cs typeface="Poppins"/>
              </a:rPr>
              <a:t>La tecnologia della Grande Panda è essenziale, intuitiva e super facile da usare. Offre ai conducenti e ai passeggeri esattamente ciò di cui hanno bisogno: </a:t>
            </a:r>
            <a:r>
              <a:rPr lang="it-IT" sz="1600" b="1" dirty="0">
                <a:solidFill>
                  <a:srgbClr val="111111"/>
                </a:solidFill>
                <a:latin typeface="Poppins"/>
                <a:cs typeface="Poppins"/>
              </a:rPr>
              <a:t>un'esperienza di guida più sicura grazie all'innovativo ADAS</a:t>
            </a:r>
            <a:r>
              <a:rPr sz="1600" dirty="0">
                <a:solidFill>
                  <a:srgbClr val="111111"/>
                </a:solidFill>
                <a:latin typeface="Poppins"/>
                <a:cs typeface="Poppins"/>
              </a:rPr>
              <a:t>,</a:t>
            </a:r>
            <a:r>
              <a:rPr sz="1600" spc="-70" dirty="0">
                <a:solidFill>
                  <a:srgbClr val="111111"/>
                </a:solidFill>
                <a:latin typeface="Poppins"/>
                <a:cs typeface="Poppins"/>
              </a:rPr>
              <a:t> </a:t>
            </a:r>
            <a:r>
              <a:rPr lang="it-IT" sz="1600" spc="-25" dirty="0">
                <a:solidFill>
                  <a:srgbClr val="111111"/>
                </a:solidFill>
                <a:latin typeface="Poppins"/>
                <a:cs typeface="Poppins"/>
              </a:rPr>
              <a:t>e tutte le funzioni del tuo Smartphone a portata di mano con il </a:t>
            </a:r>
            <a:r>
              <a:rPr lang="en-US" sz="1600" b="1" dirty="0">
                <a:solidFill>
                  <a:srgbClr val="111111"/>
                </a:solidFill>
                <a:latin typeface="Poppins"/>
                <a:cs typeface="Poppins"/>
              </a:rPr>
              <a:t>Mirroring touchscreen wireless da 10,25"</a:t>
            </a:r>
            <a:r>
              <a:rPr sz="1600" spc="-10" dirty="0">
                <a:solidFill>
                  <a:srgbClr val="111111"/>
                </a:solidFill>
                <a:latin typeface="Poppins"/>
                <a:cs typeface="Poppins"/>
              </a:rPr>
              <a:t>.</a:t>
            </a:r>
            <a:endParaRPr sz="1600" dirty="0">
              <a:latin typeface="Poppins"/>
              <a:cs typeface="Poppins"/>
            </a:endParaRPr>
          </a:p>
          <a:p>
            <a:pPr>
              <a:lnSpc>
                <a:spcPct val="100000"/>
              </a:lnSpc>
              <a:spcBef>
                <a:spcPts val="585"/>
              </a:spcBef>
            </a:pPr>
            <a:endParaRPr sz="1600" dirty="0">
              <a:latin typeface="Poppins"/>
              <a:cs typeface="Poppins"/>
            </a:endParaRPr>
          </a:p>
          <a:p>
            <a:pPr marL="12700">
              <a:lnSpc>
                <a:spcPct val="100000"/>
              </a:lnSpc>
            </a:pPr>
            <a:r>
              <a:rPr lang="it-IT" sz="1600" dirty="0">
                <a:solidFill>
                  <a:srgbClr val="111111"/>
                </a:solidFill>
                <a:latin typeface="Poppins"/>
                <a:cs typeface="Poppins"/>
              </a:rPr>
              <a:t>I</a:t>
            </a:r>
            <a:r>
              <a:rPr sz="1600" spc="-55" dirty="0">
                <a:solidFill>
                  <a:srgbClr val="111111"/>
                </a:solidFill>
                <a:latin typeface="Poppins"/>
                <a:cs typeface="Poppins"/>
              </a:rPr>
              <a:t> </a:t>
            </a:r>
            <a:r>
              <a:rPr lang="it-IT" sz="1600" b="1" dirty="0">
                <a:solidFill>
                  <a:srgbClr val="111111"/>
                </a:solidFill>
                <a:latin typeface="Poppins"/>
                <a:cs typeface="Poppins"/>
              </a:rPr>
              <a:t>Servizi Connessi</a:t>
            </a:r>
            <a:r>
              <a:rPr sz="1600" dirty="0">
                <a:solidFill>
                  <a:srgbClr val="111111"/>
                </a:solidFill>
                <a:latin typeface="Poppins"/>
                <a:cs typeface="Poppins"/>
              </a:rPr>
              <a:t>,</a:t>
            </a:r>
            <a:r>
              <a:rPr sz="1600" spc="-35" dirty="0">
                <a:solidFill>
                  <a:srgbClr val="111111"/>
                </a:solidFill>
                <a:latin typeface="Poppins"/>
                <a:cs typeface="Poppins"/>
              </a:rPr>
              <a:t> </a:t>
            </a:r>
            <a:r>
              <a:rPr lang="it-IT" sz="1600" dirty="0">
                <a:solidFill>
                  <a:srgbClr val="111111"/>
                </a:solidFill>
                <a:latin typeface="Poppins"/>
                <a:cs typeface="Poppins"/>
              </a:rPr>
              <a:t>in particolare, supportano i conducenti nella loro </a:t>
            </a:r>
            <a:r>
              <a:rPr sz="1600" b="1" spc="-10" dirty="0">
                <a:solidFill>
                  <a:srgbClr val="111111"/>
                </a:solidFill>
                <a:latin typeface="Poppins"/>
                <a:cs typeface="Poppins"/>
              </a:rPr>
              <a:t>e</a:t>
            </a:r>
            <a:r>
              <a:rPr lang="it-IT" sz="1600" b="1" spc="-10" dirty="0">
                <a:solidFill>
                  <a:srgbClr val="111111"/>
                </a:solidFill>
                <a:latin typeface="Poppins"/>
                <a:cs typeface="Poppins"/>
              </a:rPr>
              <a:t>sperienza di e</a:t>
            </a:r>
            <a:r>
              <a:rPr sz="1600" b="1" spc="-10" dirty="0">
                <a:solidFill>
                  <a:srgbClr val="111111"/>
                </a:solidFill>
                <a:latin typeface="Poppins"/>
                <a:cs typeface="Poppins"/>
              </a:rPr>
              <a:t>-</a:t>
            </a:r>
            <a:r>
              <a:rPr sz="1600" b="1" dirty="0">
                <a:solidFill>
                  <a:srgbClr val="111111"/>
                </a:solidFill>
                <a:latin typeface="Poppins"/>
                <a:cs typeface="Poppins"/>
              </a:rPr>
              <a:t>mobility</a:t>
            </a:r>
            <a:r>
              <a:rPr sz="1600" b="1" spc="-30" dirty="0">
                <a:solidFill>
                  <a:srgbClr val="111111"/>
                </a:solidFill>
                <a:latin typeface="Poppins"/>
                <a:cs typeface="Poppins"/>
              </a:rPr>
              <a:t> </a:t>
            </a:r>
            <a:r>
              <a:rPr lang="it-IT" sz="1600" dirty="0">
                <a:solidFill>
                  <a:srgbClr val="111111"/>
                </a:solidFill>
                <a:latin typeface="Poppins"/>
                <a:cs typeface="Poppins"/>
              </a:rPr>
              <a:t>e nelle operazioni di ricarica con tre obiettivi principali</a:t>
            </a:r>
            <a:r>
              <a:rPr sz="1600" spc="-10" dirty="0">
                <a:solidFill>
                  <a:srgbClr val="111111"/>
                </a:solidFill>
                <a:latin typeface="Poppins"/>
                <a:cs typeface="Poppins"/>
              </a:rPr>
              <a:t>:</a:t>
            </a:r>
            <a:endParaRPr sz="1600" dirty="0">
              <a:latin typeface="Poppins"/>
              <a:cs typeface="Poppins"/>
            </a:endParaRPr>
          </a:p>
          <a:p>
            <a:pPr marL="202565" indent="-189865">
              <a:lnSpc>
                <a:spcPct val="100000"/>
              </a:lnSpc>
              <a:spcBef>
                <a:spcPts val="1920"/>
              </a:spcBef>
              <a:buClr>
                <a:srgbClr val="41BAF6"/>
              </a:buClr>
              <a:buFont typeface="Arial"/>
              <a:buChar char="•"/>
              <a:tabLst>
                <a:tab pos="202565" algn="l"/>
              </a:tabLst>
            </a:pPr>
            <a:r>
              <a:rPr lang="it-IT" sz="1600" dirty="0">
                <a:solidFill>
                  <a:srgbClr val="111111"/>
                </a:solidFill>
                <a:latin typeface="Poppins"/>
                <a:cs typeface="Poppins"/>
              </a:rPr>
              <a:t>Potenziamento della</a:t>
            </a:r>
            <a:r>
              <a:rPr sz="1600" spc="-55" dirty="0">
                <a:solidFill>
                  <a:srgbClr val="111111"/>
                </a:solidFill>
                <a:latin typeface="Poppins"/>
                <a:cs typeface="Poppins"/>
              </a:rPr>
              <a:t> </a:t>
            </a:r>
            <a:r>
              <a:rPr lang="it-IT" sz="1600" b="1" spc="-10" dirty="0">
                <a:solidFill>
                  <a:srgbClr val="111111"/>
                </a:solidFill>
                <a:latin typeface="Poppins"/>
                <a:cs typeface="Poppins"/>
              </a:rPr>
              <a:t>sicurezza</a:t>
            </a:r>
            <a:endParaRPr sz="1600" dirty="0">
              <a:latin typeface="Poppins"/>
              <a:cs typeface="Poppins"/>
            </a:endParaRPr>
          </a:p>
          <a:p>
            <a:pPr marL="202565" indent="-189865">
              <a:lnSpc>
                <a:spcPct val="100000"/>
              </a:lnSpc>
              <a:spcBef>
                <a:spcPts val="540"/>
              </a:spcBef>
              <a:buClr>
                <a:srgbClr val="41BAF6"/>
              </a:buClr>
              <a:buFont typeface="Arial"/>
              <a:buChar char="•"/>
              <a:tabLst>
                <a:tab pos="202565" algn="l"/>
              </a:tabLst>
            </a:pPr>
            <a:r>
              <a:rPr lang="it-IT" sz="1600" dirty="0">
                <a:solidFill>
                  <a:srgbClr val="111111"/>
                </a:solidFill>
                <a:latin typeface="Poppins"/>
                <a:cs typeface="Poppins"/>
              </a:rPr>
              <a:t>Semplificando la</a:t>
            </a:r>
            <a:r>
              <a:rPr sz="1600" spc="-75" dirty="0">
                <a:solidFill>
                  <a:srgbClr val="111111"/>
                </a:solidFill>
                <a:latin typeface="Poppins"/>
                <a:cs typeface="Poppins"/>
              </a:rPr>
              <a:t> </a:t>
            </a:r>
            <a:r>
              <a:rPr lang="it-IT" sz="1600" b="1" spc="-20" dirty="0">
                <a:solidFill>
                  <a:srgbClr val="111111"/>
                </a:solidFill>
                <a:latin typeface="Poppins"/>
                <a:cs typeface="Poppins"/>
              </a:rPr>
              <a:t>vita</a:t>
            </a:r>
            <a:endParaRPr sz="1600" dirty="0">
              <a:latin typeface="Poppins"/>
              <a:cs typeface="Poppins"/>
            </a:endParaRPr>
          </a:p>
          <a:p>
            <a:pPr marL="202565" indent="-189865">
              <a:lnSpc>
                <a:spcPct val="100000"/>
              </a:lnSpc>
              <a:spcBef>
                <a:spcPts val="770"/>
              </a:spcBef>
              <a:buClr>
                <a:srgbClr val="41BAF6"/>
              </a:buClr>
              <a:buFont typeface="Arial"/>
              <a:buChar char="•"/>
              <a:tabLst>
                <a:tab pos="202565" algn="l"/>
              </a:tabLst>
            </a:pPr>
            <a:r>
              <a:rPr lang="it-IT" sz="1600" dirty="0">
                <a:solidFill>
                  <a:srgbClr val="111111"/>
                </a:solidFill>
                <a:latin typeface="Poppins"/>
                <a:cs typeface="Poppins"/>
              </a:rPr>
              <a:t>Rendere il viaggio </a:t>
            </a:r>
            <a:r>
              <a:rPr lang="it-IT" sz="1600" b="1" dirty="0">
                <a:solidFill>
                  <a:srgbClr val="111111"/>
                </a:solidFill>
                <a:latin typeface="Poppins"/>
                <a:cs typeface="Poppins"/>
              </a:rPr>
              <a:t>più piacevole</a:t>
            </a:r>
            <a:endParaRPr sz="1600" dirty="0">
              <a:latin typeface="Poppins"/>
              <a:cs typeface="Poppins"/>
            </a:endParaRPr>
          </a:p>
          <a:p>
            <a:pPr>
              <a:lnSpc>
                <a:spcPct val="100000"/>
              </a:lnSpc>
              <a:spcBef>
                <a:spcPts val="95"/>
              </a:spcBef>
            </a:pPr>
            <a:endParaRPr sz="1600" dirty="0">
              <a:latin typeface="Poppins"/>
              <a:cs typeface="Poppins"/>
            </a:endParaRPr>
          </a:p>
          <a:p>
            <a:pPr marL="12700" marR="215900">
              <a:lnSpc>
                <a:spcPct val="100000"/>
              </a:lnSpc>
            </a:pPr>
            <a:r>
              <a:rPr lang="it-IT" sz="1600" dirty="0">
                <a:solidFill>
                  <a:srgbClr val="111111"/>
                </a:solidFill>
                <a:latin typeface="Poppins"/>
                <a:cs typeface="Poppins"/>
              </a:rPr>
              <a:t>I Servizi Connessi</a:t>
            </a:r>
            <a:r>
              <a:rPr sz="1600" dirty="0">
                <a:solidFill>
                  <a:srgbClr val="111111"/>
                </a:solidFill>
                <a:latin typeface="Poppins"/>
                <a:cs typeface="Poppins"/>
              </a:rPr>
              <a:t>,</a:t>
            </a:r>
            <a:r>
              <a:rPr sz="1600" spc="-55" dirty="0">
                <a:solidFill>
                  <a:srgbClr val="111111"/>
                </a:solidFill>
                <a:latin typeface="Poppins"/>
                <a:cs typeface="Poppins"/>
              </a:rPr>
              <a:t> </a:t>
            </a:r>
            <a:r>
              <a:rPr lang="it-IT" sz="1600" b="1" spc="-10" dirty="0" err="1">
                <a:solidFill>
                  <a:srgbClr val="111111"/>
                </a:solidFill>
                <a:latin typeface="Poppins"/>
                <a:cs typeface="Poppins"/>
              </a:rPr>
              <a:t>pre</a:t>
            </a:r>
            <a:r>
              <a:rPr lang="it-IT" sz="1600" b="1" spc="-10" dirty="0">
                <a:solidFill>
                  <a:srgbClr val="111111"/>
                </a:solidFill>
                <a:latin typeface="Poppins"/>
                <a:cs typeface="Poppins"/>
              </a:rPr>
              <a:t>-attivati dal Concessionario</a:t>
            </a:r>
            <a:r>
              <a:rPr sz="1600" b="1" spc="-30" dirty="0">
                <a:solidFill>
                  <a:srgbClr val="111111"/>
                </a:solidFill>
                <a:latin typeface="Poppins"/>
                <a:cs typeface="Poppins"/>
              </a:rPr>
              <a:t> </a:t>
            </a:r>
            <a:r>
              <a:rPr lang="it-IT" sz="1600" spc="-10" dirty="0">
                <a:solidFill>
                  <a:srgbClr val="111111"/>
                </a:solidFill>
                <a:latin typeface="Poppins"/>
                <a:cs typeface="Poppins"/>
              </a:rPr>
              <a:t>attraverso il sistema link-e-entry e</a:t>
            </a:r>
            <a:r>
              <a:rPr sz="1600" spc="-30" dirty="0">
                <a:solidFill>
                  <a:srgbClr val="111111"/>
                </a:solidFill>
                <a:latin typeface="Poppins"/>
                <a:cs typeface="Poppins"/>
              </a:rPr>
              <a:t> </a:t>
            </a:r>
            <a:r>
              <a:rPr lang="it-IT" sz="1600" b="1" dirty="0">
                <a:solidFill>
                  <a:srgbClr val="111111"/>
                </a:solidFill>
                <a:latin typeface="Poppins"/>
                <a:cs typeface="Poppins"/>
              </a:rPr>
              <a:t>confermati dal Cliente</a:t>
            </a:r>
            <a:r>
              <a:rPr sz="1600" b="1" spc="-20" dirty="0">
                <a:solidFill>
                  <a:srgbClr val="111111"/>
                </a:solidFill>
                <a:latin typeface="Poppins"/>
                <a:cs typeface="Poppins"/>
              </a:rPr>
              <a:t> </a:t>
            </a:r>
            <a:r>
              <a:rPr lang="it-IT" sz="1600" dirty="0">
                <a:solidFill>
                  <a:srgbClr val="111111"/>
                </a:solidFill>
                <a:latin typeface="Poppins"/>
                <a:cs typeface="Poppins"/>
              </a:rPr>
              <a:t>tramite l'app My Fiat o il Portale Web del Cliente, possono rientrare nelle seguenti categorie</a:t>
            </a:r>
            <a:r>
              <a:rPr sz="1600" spc="-10" dirty="0">
                <a:solidFill>
                  <a:srgbClr val="111111"/>
                </a:solidFill>
                <a:latin typeface="Poppins"/>
                <a:cs typeface="Poppins"/>
              </a:rPr>
              <a:t>:</a:t>
            </a:r>
            <a:endParaRPr sz="1600" dirty="0">
              <a:latin typeface="Poppins"/>
              <a:cs typeface="Poppins"/>
            </a:endParaRPr>
          </a:p>
        </p:txBody>
      </p:sp>
      <p:sp>
        <p:nvSpPr>
          <p:cNvPr id="8" name="object 8"/>
          <p:cNvSpPr/>
          <p:nvPr/>
        </p:nvSpPr>
        <p:spPr>
          <a:xfrm>
            <a:off x="0" y="1876479"/>
            <a:ext cx="3016249" cy="701040"/>
          </a:xfrm>
          <a:custGeom>
            <a:avLst/>
            <a:gdLst/>
            <a:ahLst/>
            <a:cxnLst/>
            <a:rect l="l" t="t" r="r" b="b"/>
            <a:pathLst>
              <a:path w="2205990" h="701039">
                <a:moveTo>
                  <a:pt x="2194039" y="0"/>
                </a:moveTo>
                <a:lnTo>
                  <a:pt x="0" y="38303"/>
                </a:lnTo>
                <a:lnTo>
                  <a:pt x="0" y="700481"/>
                </a:lnTo>
                <a:lnTo>
                  <a:pt x="2205596" y="661987"/>
                </a:lnTo>
                <a:lnTo>
                  <a:pt x="2194039" y="0"/>
                </a:lnTo>
                <a:close/>
              </a:path>
            </a:pathLst>
          </a:custGeom>
          <a:solidFill>
            <a:srgbClr val="41BAF6"/>
          </a:solidFill>
        </p:spPr>
        <p:txBody>
          <a:bodyPr wrap="square" lIns="0" tIns="0" rIns="0" bIns="0" rtlCol="0"/>
          <a:lstStyle/>
          <a:p>
            <a:endParaRPr/>
          </a:p>
        </p:txBody>
      </p:sp>
      <p:sp>
        <p:nvSpPr>
          <p:cNvPr id="9" name="object 9"/>
          <p:cNvSpPr txBox="1"/>
          <p:nvPr/>
        </p:nvSpPr>
        <p:spPr>
          <a:xfrm>
            <a:off x="369024" y="2064277"/>
            <a:ext cx="2647225"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Prendila con calma!</a:t>
            </a:r>
            <a:endParaRPr sz="1800" dirty="0">
              <a:latin typeface="Poppins"/>
              <a:cs typeface="Poppins"/>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29</a:t>
            </a:fld>
            <a:endParaRPr spc="-25" dirty="0"/>
          </a:p>
        </p:txBody>
      </p:sp>
      <p:sp>
        <p:nvSpPr>
          <p:cNvPr id="11" name="object 3">
            <a:extLst>
              <a:ext uri="{FF2B5EF4-FFF2-40B4-BE49-F238E27FC236}">
                <a16:creationId xmlns:a16="http://schemas.microsoft.com/office/drawing/2014/main" id="{0223F044-34E7-4CD7-E145-D9E8C54CFB93}"/>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a:spLocks noGrp="1"/>
          </p:cNvSpPr>
          <p:nvPr>
            <p:ph type="title"/>
          </p:nvPr>
        </p:nvSpPr>
        <p:spPr>
          <a:xfrm>
            <a:off x="376764" y="2372752"/>
            <a:ext cx="6601886" cy="1915795"/>
          </a:xfrm>
          <a:prstGeom prst="rect">
            <a:avLst/>
          </a:prstGeom>
        </p:spPr>
        <p:txBody>
          <a:bodyPr vert="horz" wrap="square" lIns="0" tIns="12700" rIns="0" bIns="0" rtlCol="0">
            <a:spAutoFit/>
          </a:bodyPr>
          <a:lstStyle/>
          <a:p>
            <a:pPr marL="12700" marR="5080">
              <a:lnSpc>
                <a:spcPct val="100000"/>
              </a:lnSpc>
              <a:spcBef>
                <a:spcPts val="100"/>
              </a:spcBef>
            </a:pPr>
            <a:r>
              <a:rPr lang="it-IT" sz="6200" spc="-10" dirty="0">
                <a:solidFill>
                  <a:srgbClr val="FFFFFF"/>
                </a:solidFill>
              </a:rPr>
              <a:t>INTRODUCIAMO LO SHOW</a:t>
            </a:r>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pic>
        <p:nvPicPr>
          <p:cNvPr id="6" name="object 6"/>
          <p:cNvPicPr/>
          <p:nvPr/>
        </p:nvPicPr>
        <p:blipFill>
          <a:blip r:embed="rId6" cstate="print"/>
          <a:stretch>
            <a:fillRect/>
          </a:stretch>
        </p:blipFill>
        <p:spPr>
          <a:xfrm>
            <a:off x="0" y="2078735"/>
            <a:ext cx="7559040" cy="3698747"/>
          </a:xfrm>
          <a:prstGeom prst="rect">
            <a:avLst/>
          </a:prstGeom>
        </p:spPr>
      </p:pic>
      <p:sp>
        <p:nvSpPr>
          <p:cNvPr id="7" name="object 7"/>
          <p:cNvSpPr txBox="1"/>
          <p:nvPr/>
        </p:nvSpPr>
        <p:spPr>
          <a:xfrm>
            <a:off x="369025" y="6239050"/>
            <a:ext cx="6344285" cy="2707640"/>
          </a:xfrm>
          <a:prstGeom prst="rect">
            <a:avLst/>
          </a:prstGeom>
        </p:spPr>
        <p:txBody>
          <a:bodyPr vert="horz" wrap="square" lIns="0" tIns="12700" rIns="0" bIns="0" rtlCol="0">
            <a:spAutoFit/>
          </a:bodyPr>
          <a:lstStyle/>
          <a:p>
            <a:pPr marL="201295" marR="5080" indent="-189230">
              <a:lnSpc>
                <a:spcPct val="110000"/>
              </a:lnSpc>
              <a:spcBef>
                <a:spcPts val="100"/>
              </a:spcBef>
              <a:buFont typeface="Arial"/>
              <a:buChar char="•"/>
              <a:tabLst>
                <a:tab pos="201295" algn="l"/>
              </a:tabLst>
            </a:pPr>
            <a:r>
              <a:rPr sz="1600" b="1" dirty="0">
                <a:solidFill>
                  <a:srgbClr val="41BAF6"/>
                </a:solidFill>
                <a:latin typeface="Poppins"/>
                <a:cs typeface="Poppins"/>
              </a:rPr>
              <a:t>Connect</a:t>
            </a:r>
            <a:r>
              <a:rPr sz="1600" b="1" spc="-35" dirty="0">
                <a:solidFill>
                  <a:srgbClr val="41BAF6"/>
                </a:solidFill>
                <a:latin typeface="Poppins"/>
                <a:cs typeface="Poppins"/>
              </a:rPr>
              <a:t> </a:t>
            </a:r>
            <a:r>
              <a:rPr sz="1600" b="1" dirty="0">
                <a:solidFill>
                  <a:srgbClr val="41BAF6"/>
                </a:solidFill>
                <a:latin typeface="Poppins"/>
                <a:cs typeface="Poppins"/>
              </a:rPr>
              <a:t>One</a:t>
            </a:r>
            <a:r>
              <a:rPr sz="1600" dirty="0">
                <a:solidFill>
                  <a:srgbClr val="111111"/>
                </a:solidFill>
                <a:latin typeface="Poppins"/>
                <a:cs typeface="Poppins"/>
              </a:rPr>
              <a:t>.</a:t>
            </a:r>
            <a:r>
              <a:rPr sz="1600" spc="-40" dirty="0">
                <a:solidFill>
                  <a:srgbClr val="111111"/>
                </a:solidFill>
                <a:latin typeface="Poppins"/>
                <a:cs typeface="Poppins"/>
              </a:rPr>
              <a:t> </a:t>
            </a:r>
            <a:r>
              <a:rPr lang="it-IT" sz="1600" dirty="0">
                <a:solidFill>
                  <a:srgbClr val="111111"/>
                </a:solidFill>
                <a:latin typeface="Poppins"/>
                <a:cs typeface="Poppins"/>
              </a:rPr>
              <a:t>Questi sono i servizi già disponibili sull'auto quando viene consegnata. Devono solo essere attivati dal cliente e durano per 10 anni.</a:t>
            </a:r>
            <a:endParaRPr sz="1600" dirty="0">
              <a:latin typeface="Poppins"/>
              <a:cs typeface="Poppins"/>
            </a:endParaRPr>
          </a:p>
          <a:p>
            <a:pPr marL="201295" marR="299720" indent="-189230" algn="just">
              <a:lnSpc>
                <a:spcPct val="110000"/>
              </a:lnSpc>
              <a:spcBef>
                <a:spcPts val="2110"/>
              </a:spcBef>
              <a:buFont typeface="Arial"/>
              <a:buChar char="•"/>
              <a:tabLst>
                <a:tab pos="201295" algn="l"/>
              </a:tabLst>
            </a:pPr>
            <a:r>
              <a:rPr sz="1600" b="1" dirty="0">
                <a:solidFill>
                  <a:srgbClr val="41BAF6"/>
                </a:solidFill>
                <a:latin typeface="Poppins"/>
                <a:cs typeface="Poppins"/>
              </a:rPr>
              <a:t>Connect</a:t>
            </a:r>
            <a:r>
              <a:rPr sz="1600" b="1" spc="-30" dirty="0">
                <a:solidFill>
                  <a:srgbClr val="41BAF6"/>
                </a:solidFill>
                <a:latin typeface="Poppins"/>
                <a:cs typeface="Poppins"/>
              </a:rPr>
              <a:t> </a:t>
            </a:r>
            <a:r>
              <a:rPr sz="1600" b="1" dirty="0">
                <a:solidFill>
                  <a:srgbClr val="41BAF6"/>
                </a:solidFill>
                <a:latin typeface="Poppins"/>
                <a:cs typeface="Poppins"/>
              </a:rPr>
              <a:t>Plus</a:t>
            </a:r>
            <a:r>
              <a:rPr sz="1600" dirty="0">
                <a:solidFill>
                  <a:srgbClr val="111111"/>
                </a:solidFill>
                <a:latin typeface="Poppins"/>
                <a:cs typeface="Poppins"/>
              </a:rPr>
              <a:t>.</a:t>
            </a:r>
            <a:r>
              <a:rPr sz="1600" spc="-40" dirty="0">
                <a:solidFill>
                  <a:srgbClr val="111111"/>
                </a:solidFill>
                <a:latin typeface="Poppins"/>
                <a:cs typeface="Poppins"/>
              </a:rPr>
              <a:t> </a:t>
            </a:r>
            <a:r>
              <a:rPr lang="it-IT" sz="1600" dirty="0">
                <a:solidFill>
                  <a:srgbClr val="111111"/>
                </a:solidFill>
                <a:latin typeface="Poppins"/>
                <a:cs typeface="Poppins"/>
              </a:rPr>
              <a:t>Questi sono servizi di prova offerti con l'auto e sono soggetti a rinnovo. Hanno bisogno di attivazione e durano tra 6 e 12 mesi.</a:t>
            </a:r>
            <a:endParaRPr sz="1600" dirty="0">
              <a:latin typeface="Poppins"/>
              <a:cs typeface="Poppins"/>
            </a:endParaRPr>
          </a:p>
          <a:p>
            <a:pPr marL="201295" marR="136525" indent="-189230">
              <a:lnSpc>
                <a:spcPct val="110000"/>
              </a:lnSpc>
              <a:spcBef>
                <a:spcPts val="2115"/>
              </a:spcBef>
              <a:buFont typeface="Arial"/>
              <a:buChar char="•"/>
              <a:tabLst>
                <a:tab pos="201295" algn="l"/>
              </a:tabLst>
            </a:pPr>
            <a:r>
              <a:rPr sz="1600" b="1" dirty="0">
                <a:solidFill>
                  <a:srgbClr val="41BAF6"/>
                </a:solidFill>
                <a:latin typeface="Poppins"/>
                <a:cs typeface="Poppins"/>
              </a:rPr>
              <a:t>Connect</a:t>
            </a:r>
            <a:r>
              <a:rPr sz="1600" b="1" spc="-40" dirty="0">
                <a:solidFill>
                  <a:srgbClr val="41BAF6"/>
                </a:solidFill>
                <a:latin typeface="Poppins"/>
                <a:cs typeface="Poppins"/>
              </a:rPr>
              <a:t> </a:t>
            </a:r>
            <a:r>
              <a:rPr sz="1600" b="1" dirty="0">
                <a:solidFill>
                  <a:srgbClr val="41BAF6"/>
                </a:solidFill>
                <a:latin typeface="Poppins"/>
                <a:cs typeface="Poppins"/>
              </a:rPr>
              <a:t>Premium</a:t>
            </a:r>
            <a:r>
              <a:rPr sz="1600" dirty="0">
                <a:solidFill>
                  <a:srgbClr val="111111"/>
                </a:solidFill>
                <a:latin typeface="Poppins"/>
                <a:cs typeface="Poppins"/>
              </a:rPr>
              <a:t>.</a:t>
            </a:r>
            <a:r>
              <a:rPr sz="1600" spc="-30" dirty="0">
                <a:solidFill>
                  <a:srgbClr val="111111"/>
                </a:solidFill>
                <a:latin typeface="Poppins"/>
                <a:cs typeface="Poppins"/>
              </a:rPr>
              <a:t> </a:t>
            </a:r>
            <a:r>
              <a:rPr lang="it-IT" sz="1600" dirty="0">
                <a:solidFill>
                  <a:srgbClr val="111111"/>
                </a:solidFill>
                <a:latin typeface="Poppins"/>
                <a:cs typeface="Poppins"/>
              </a:rPr>
              <a:t>Questi sono servizi opzionali che possono essere acquistati dal Service Store del Brand.</a:t>
            </a:r>
            <a:endParaRPr sz="1600" dirty="0">
              <a:latin typeface="Poppins"/>
              <a:cs typeface="Poppins"/>
            </a:endParaRPr>
          </a:p>
        </p:txBody>
      </p:sp>
      <p:sp>
        <p:nvSpPr>
          <p:cNvPr id="8" name="object 8"/>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30</a:t>
            </a:fld>
            <a:endParaRPr spc="-25" dirty="0"/>
          </a:p>
        </p:txBody>
      </p:sp>
      <p:sp>
        <p:nvSpPr>
          <p:cNvPr id="9" name="object 3">
            <a:extLst>
              <a:ext uri="{FF2B5EF4-FFF2-40B4-BE49-F238E27FC236}">
                <a16:creationId xmlns:a16="http://schemas.microsoft.com/office/drawing/2014/main" id="{140F7AC2-07A0-E15C-57D3-0AF9D38CB293}"/>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1723788"/>
            <a:ext cx="4025265" cy="732790"/>
          </a:xfrm>
          <a:custGeom>
            <a:avLst/>
            <a:gdLst/>
            <a:ahLst/>
            <a:cxnLst/>
            <a:rect l="l" t="t" r="r" b="b"/>
            <a:pathLst>
              <a:path w="4025265" h="732789">
                <a:moveTo>
                  <a:pt x="4013250" y="0"/>
                </a:moveTo>
                <a:lnTo>
                  <a:pt x="0" y="70053"/>
                </a:lnTo>
                <a:lnTo>
                  <a:pt x="0" y="732231"/>
                </a:lnTo>
                <a:lnTo>
                  <a:pt x="4024807" y="661974"/>
                </a:lnTo>
                <a:lnTo>
                  <a:pt x="4013250" y="0"/>
                </a:lnTo>
                <a:close/>
              </a:path>
            </a:pathLst>
          </a:custGeom>
          <a:solidFill>
            <a:srgbClr val="41BAF6"/>
          </a:solidFill>
        </p:spPr>
        <p:txBody>
          <a:bodyPr wrap="square" lIns="0" tIns="0" rIns="0" bIns="0" rtlCol="0"/>
          <a:lstStyle/>
          <a:p>
            <a:endParaRPr/>
          </a:p>
        </p:txBody>
      </p:sp>
      <p:pic>
        <p:nvPicPr>
          <p:cNvPr id="6" name="object 6"/>
          <p:cNvPicPr/>
          <p:nvPr/>
        </p:nvPicPr>
        <p:blipFill>
          <a:blip r:embed="rId5" cstate="print"/>
          <a:stretch>
            <a:fillRect/>
          </a:stretch>
        </p:blipFill>
        <p:spPr>
          <a:xfrm>
            <a:off x="3500628" y="9921240"/>
            <a:ext cx="559295" cy="557783"/>
          </a:xfrm>
          <a:prstGeom prst="rect">
            <a:avLst/>
          </a:prstGeom>
        </p:spPr>
      </p:pic>
      <p:sp>
        <p:nvSpPr>
          <p:cNvPr id="7" name="object 7"/>
          <p:cNvSpPr txBox="1"/>
          <p:nvPr/>
        </p:nvSpPr>
        <p:spPr>
          <a:xfrm>
            <a:off x="369023" y="2603500"/>
            <a:ext cx="6814820" cy="2936701"/>
          </a:xfrm>
          <a:prstGeom prst="rect">
            <a:avLst/>
          </a:prstGeom>
        </p:spPr>
        <p:txBody>
          <a:bodyPr vert="horz" wrap="square" lIns="0" tIns="12700" rIns="0" bIns="0" rtlCol="0">
            <a:spAutoFit/>
          </a:bodyPr>
          <a:lstStyle/>
          <a:p>
            <a:pPr marL="29845">
              <a:lnSpc>
                <a:spcPts val="1800"/>
              </a:lnSpc>
              <a:spcBef>
                <a:spcPts val="600"/>
              </a:spcBef>
            </a:pPr>
            <a:r>
              <a:rPr lang="en-US" sz="1600" b="1" dirty="0">
                <a:solidFill>
                  <a:srgbClr val="41BAF6"/>
                </a:solidFill>
                <a:latin typeface="Poppins"/>
                <a:cs typeface="Poppins"/>
              </a:rPr>
              <a:t>CONNECT</a:t>
            </a:r>
            <a:r>
              <a:rPr lang="en-US" sz="1600" b="1" spc="-50" dirty="0">
                <a:solidFill>
                  <a:srgbClr val="41BAF6"/>
                </a:solidFill>
                <a:latin typeface="Poppins"/>
                <a:cs typeface="Poppins"/>
              </a:rPr>
              <a:t> </a:t>
            </a:r>
            <a:r>
              <a:rPr lang="en-US" sz="1600" b="1" spc="-25" dirty="0">
                <a:solidFill>
                  <a:srgbClr val="41BAF6"/>
                </a:solidFill>
                <a:latin typeface="Poppins"/>
                <a:cs typeface="Poppins"/>
              </a:rPr>
              <a:t>ONE</a:t>
            </a:r>
            <a:endParaRPr lang="en-US" sz="1600" dirty="0">
              <a:latin typeface="Poppins"/>
              <a:cs typeface="Poppins"/>
            </a:endParaRPr>
          </a:p>
          <a:p>
            <a:pPr marL="579755" marR="618490" indent="-189230">
              <a:lnSpc>
                <a:spcPts val="1800"/>
              </a:lnSpc>
              <a:spcBef>
                <a:spcPts val="600"/>
              </a:spcBef>
              <a:buFont typeface="Arial"/>
              <a:buChar char="•"/>
              <a:tabLst>
                <a:tab pos="579755" algn="l"/>
              </a:tabLst>
            </a:pPr>
            <a:r>
              <a:rPr sz="1600" b="1" dirty="0">
                <a:latin typeface="Poppins"/>
                <a:cs typeface="Poppins"/>
              </a:rPr>
              <a:t>Over</a:t>
            </a:r>
            <a:r>
              <a:rPr sz="1600" b="1" spc="-30" dirty="0">
                <a:latin typeface="Poppins"/>
                <a:cs typeface="Poppins"/>
              </a:rPr>
              <a:t> </a:t>
            </a:r>
            <a:r>
              <a:rPr sz="1600" b="1" dirty="0">
                <a:latin typeface="Poppins"/>
                <a:cs typeface="Poppins"/>
              </a:rPr>
              <a:t>the</a:t>
            </a:r>
            <a:r>
              <a:rPr sz="1600" b="1" spc="-40" dirty="0">
                <a:latin typeface="Poppins"/>
                <a:cs typeface="Poppins"/>
              </a:rPr>
              <a:t> </a:t>
            </a:r>
            <a:r>
              <a:rPr sz="1600" b="1" dirty="0">
                <a:latin typeface="Poppins"/>
                <a:cs typeface="Poppins"/>
              </a:rPr>
              <a:t>air</a:t>
            </a:r>
            <a:r>
              <a:rPr sz="1600" dirty="0">
                <a:latin typeface="Poppins"/>
                <a:cs typeface="Poppins"/>
              </a:rPr>
              <a:t>:</a:t>
            </a:r>
            <a:r>
              <a:rPr sz="1600" spc="-35" dirty="0">
                <a:latin typeface="Poppins"/>
                <a:cs typeface="Poppins"/>
              </a:rPr>
              <a:t> </a:t>
            </a:r>
            <a:r>
              <a:rPr lang="it-IT" sz="1600" dirty="0">
                <a:latin typeface="Poppins"/>
                <a:cs typeface="Poppins"/>
              </a:rPr>
              <a:t>Possibilità di aggiornare il software del sistema di bordo da infotainment</a:t>
            </a:r>
            <a:endParaRPr sz="1600" dirty="0">
              <a:latin typeface="Poppins"/>
              <a:cs typeface="Poppins"/>
            </a:endParaRPr>
          </a:p>
          <a:p>
            <a:pPr marL="579120" marR="543560" indent="-189230">
              <a:lnSpc>
                <a:spcPts val="1800"/>
              </a:lnSpc>
              <a:spcBef>
                <a:spcPts val="600"/>
              </a:spcBef>
              <a:buFont typeface="Arial"/>
              <a:buChar char="•"/>
              <a:tabLst>
                <a:tab pos="579120" algn="l"/>
              </a:tabLst>
            </a:pPr>
            <a:r>
              <a:rPr lang="it-IT" sz="1600" b="1" dirty="0">
                <a:latin typeface="Poppins"/>
                <a:cs typeface="Poppins"/>
              </a:rPr>
              <a:t>Chiamata SOS/Aiuto</a:t>
            </a:r>
            <a:r>
              <a:rPr sz="1600" dirty="0">
                <a:latin typeface="Poppins"/>
                <a:cs typeface="Poppins"/>
              </a:rPr>
              <a:t>:</a:t>
            </a:r>
            <a:r>
              <a:rPr sz="1600" spc="-40" dirty="0">
                <a:latin typeface="Poppins"/>
                <a:cs typeface="Poppins"/>
              </a:rPr>
              <a:t> </a:t>
            </a:r>
            <a:r>
              <a:rPr lang="it-IT" sz="1600" dirty="0">
                <a:latin typeface="Poppins"/>
                <a:cs typeface="Poppins"/>
              </a:rPr>
              <a:t>Consente di contattare i servizi pubblici di emergenza per assistenza medica</a:t>
            </a:r>
            <a:endParaRPr sz="1600" dirty="0">
              <a:latin typeface="Poppins"/>
              <a:cs typeface="Poppins"/>
            </a:endParaRPr>
          </a:p>
          <a:p>
            <a:pPr marL="579755" marR="976630" indent="-189230">
              <a:lnSpc>
                <a:spcPts val="1800"/>
              </a:lnSpc>
              <a:spcBef>
                <a:spcPts val="600"/>
              </a:spcBef>
              <a:buFont typeface="Arial"/>
              <a:buChar char="•"/>
              <a:tabLst>
                <a:tab pos="579755" algn="l"/>
              </a:tabLst>
            </a:pPr>
            <a:r>
              <a:rPr lang="it-IT" sz="1600" b="1" dirty="0">
                <a:latin typeface="Poppins"/>
                <a:cs typeface="Poppins"/>
              </a:rPr>
              <a:t>Assistenza stradale</a:t>
            </a:r>
            <a:r>
              <a:rPr sz="1600" spc="-10" dirty="0">
                <a:latin typeface="Poppins"/>
                <a:cs typeface="Poppins"/>
              </a:rPr>
              <a:t>:</a:t>
            </a:r>
            <a:r>
              <a:rPr sz="1600" spc="-95" dirty="0">
                <a:latin typeface="Poppins"/>
                <a:cs typeface="Poppins"/>
              </a:rPr>
              <a:t> </a:t>
            </a:r>
            <a:r>
              <a:rPr lang="it-IT" sz="1600" dirty="0">
                <a:latin typeface="Poppins"/>
                <a:cs typeface="Poppins"/>
              </a:rPr>
              <a:t>Contatta il call center per ricevere assistenza per guasti meccanici</a:t>
            </a:r>
            <a:endParaRPr sz="1600" dirty="0">
              <a:latin typeface="Poppins"/>
              <a:cs typeface="Poppins"/>
            </a:endParaRPr>
          </a:p>
          <a:p>
            <a:pPr marL="579755" marR="256540" indent="-189230">
              <a:lnSpc>
                <a:spcPts val="1800"/>
              </a:lnSpc>
              <a:spcBef>
                <a:spcPts val="600"/>
              </a:spcBef>
              <a:buFont typeface="Arial"/>
              <a:buChar char="•"/>
              <a:tabLst>
                <a:tab pos="579755" algn="l"/>
              </a:tabLst>
            </a:pPr>
            <a:r>
              <a:rPr lang="it-IT" sz="1600" b="1" dirty="0">
                <a:latin typeface="Poppins"/>
                <a:cs typeface="Poppins"/>
              </a:rPr>
              <a:t>Rapporto sulla salute del veicolo</a:t>
            </a:r>
            <a:r>
              <a:rPr sz="1600" dirty="0">
                <a:latin typeface="Poppins"/>
                <a:cs typeface="Poppins"/>
              </a:rPr>
              <a:t>:</a:t>
            </a:r>
            <a:r>
              <a:rPr sz="1600" spc="-25" dirty="0">
                <a:latin typeface="Poppins"/>
                <a:cs typeface="Poppins"/>
              </a:rPr>
              <a:t> </a:t>
            </a:r>
            <a:r>
              <a:rPr lang="it-IT" sz="1600" dirty="0">
                <a:latin typeface="Poppins"/>
                <a:cs typeface="Poppins"/>
              </a:rPr>
              <a:t>E-mail mensili o notifiche dell'app con informazioni sullo stato del veicolo</a:t>
            </a:r>
            <a:endParaRPr sz="1600" dirty="0">
              <a:latin typeface="Poppins"/>
              <a:cs typeface="Poppins"/>
            </a:endParaRPr>
          </a:p>
          <a:p>
            <a:pPr marL="579120" marR="217170" indent="-189230">
              <a:lnSpc>
                <a:spcPts val="1800"/>
              </a:lnSpc>
              <a:spcBef>
                <a:spcPts val="600"/>
              </a:spcBef>
              <a:buFont typeface="Arial"/>
              <a:buChar char="•"/>
              <a:tabLst>
                <a:tab pos="579120" algn="l"/>
              </a:tabLst>
            </a:pPr>
            <a:r>
              <a:rPr lang="it-IT" sz="1600" b="1" dirty="0">
                <a:latin typeface="Poppins"/>
                <a:cs typeface="Poppins"/>
              </a:rPr>
              <a:t>Assistenza clienti</a:t>
            </a:r>
            <a:r>
              <a:rPr sz="1600" dirty="0">
                <a:latin typeface="Poppins"/>
                <a:cs typeface="Poppins"/>
              </a:rPr>
              <a:t>:</a:t>
            </a:r>
            <a:r>
              <a:rPr sz="1600" spc="-40" dirty="0">
                <a:latin typeface="Poppins"/>
                <a:cs typeface="Poppins"/>
              </a:rPr>
              <a:t> </a:t>
            </a:r>
            <a:r>
              <a:rPr lang="it-IT" sz="1600" dirty="0">
                <a:latin typeface="Poppins"/>
                <a:cs typeface="Poppins"/>
              </a:rPr>
              <a:t>Contatta il call center per domande o dubbi sul veicolo</a:t>
            </a:r>
            <a:endParaRPr sz="1600" dirty="0">
              <a:latin typeface="Poppins"/>
              <a:cs typeface="Poppins"/>
            </a:endParaRPr>
          </a:p>
        </p:txBody>
      </p:sp>
      <p:sp>
        <p:nvSpPr>
          <p:cNvPr id="8" name="object 8"/>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31</a:t>
            </a:fld>
            <a:endParaRPr spc="-25" dirty="0"/>
          </a:p>
        </p:txBody>
      </p:sp>
      <p:sp>
        <p:nvSpPr>
          <p:cNvPr id="9" name="object 3">
            <a:extLst>
              <a:ext uri="{FF2B5EF4-FFF2-40B4-BE49-F238E27FC236}">
                <a16:creationId xmlns:a16="http://schemas.microsoft.com/office/drawing/2014/main" id="{63FC3FBF-9A57-BA92-68E8-5334382B4377}"/>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
        <p:nvSpPr>
          <p:cNvPr id="10" name="object 7">
            <a:extLst>
              <a:ext uri="{FF2B5EF4-FFF2-40B4-BE49-F238E27FC236}">
                <a16:creationId xmlns:a16="http://schemas.microsoft.com/office/drawing/2014/main" id="{7FCCB760-E6B9-E76E-F9C2-0A91D8E63FF2}"/>
              </a:ext>
            </a:extLst>
          </p:cNvPr>
          <p:cNvSpPr txBox="1"/>
          <p:nvPr/>
        </p:nvSpPr>
        <p:spPr>
          <a:xfrm>
            <a:off x="369023" y="1929648"/>
            <a:ext cx="3256827" cy="289823"/>
          </a:xfrm>
          <a:prstGeom prst="rect">
            <a:avLst/>
          </a:prstGeom>
        </p:spPr>
        <p:txBody>
          <a:bodyPr vert="horz" wrap="square" lIns="0" tIns="12700" rIns="0" bIns="0" rtlCol="0">
            <a:spAutoFit/>
          </a:bodyPr>
          <a:lstStyle/>
          <a:p>
            <a:pPr marL="29845">
              <a:lnSpc>
                <a:spcPct val="100000"/>
              </a:lnSpc>
              <a:spcBef>
                <a:spcPts val="100"/>
              </a:spcBef>
            </a:pPr>
            <a:r>
              <a:rPr lang="en-US" sz="1800" b="1" dirty="0">
                <a:solidFill>
                  <a:srgbClr val="FFFFFF"/>
                </a:solidFill>
                <a:latin typeface="Poppins"/>
                <a:cs typeface="Poppins"/>
              </a:rPr>
              <a:t>The</a:t>
            </a:r>
            <a:r>
              <a:rPr lang="en-US" sz="1800" b="1" spc="-55" dirty="0">
                <a:solidFill>
                  <a:srgbClr val="FFFFFF"/>
                </a:solidFill>
                <a:latin typeface="Poppins"/>
                <a:cs typeface="Poppins"/>
              </a:rPr>
              <a:t> </a:t>
            </a:r>
            <a:r>
              <a:rPr lang="en-US" sz="1800" b="1" dirty="0">
                <a:solidFill>
                  <a:srgbClr val="FFFFFF"/>
                </a:solidFill>
                <a:latin typeface="Poppins"/>
                <a:cs typeface="Poppins"/>
              </a:rPr>
              <a:t>Connected</a:t>
            </a:r>
            <a:r>
              <a:rPr lang="en-US" sz="1800" b="1" spc="-45" dirty="0">
                <a:solidFill>
                  <a:srgbClr val="FFFFFF"/>
                </a:solidFill>
                <a:latin typeface="Poppins"/>
                <a:cs typeface="Poppins"/>
              </a:rPr>
              <a:t> </a:t>
            </a:r>
            <a:r>
              <a:rPr lang="en-US" sz="1800" b="1" spc="-10" dirty="0">
                <a:solidFill>
                  <a:srgbClr val="FFFFFF"/>
                </a:solidFill>
                <a:latin typeface="Poppins"/>
                <a:cs typeface="Poppins"/>
              </a:rPr>
              <a:t>Services</a:t>
            </a:r>
            <a:endParaRPr lang="en-US" sz="1800" dirty="0">
              <a:latin typeface="Poppins"/>
              <a:cs typeface="Poppins"/>
            </a:endParaRPr>
          </a:p>
        </p:txBody>
      </p:sp>
      <p:sp>
        <p:nvSpPr>
          <p:cNvPr id="11" name="object 7">
            <a:extLst>
              <a:ext uri="{FF2B5EF4-FFF2-40B4-BE49-F238E27FC236}">
                <a16:creationId xmlns:a16="http://schemas.microsoft.com/office/drawing/2014/main" id="{2F4F8B36-BE3E-EE57-FCFA-962F7A5FD171}"/>
              </a:ext>
            </a:extLst>
          </p:cNvPr>
          <p:cNvSpPr txBox="1"/>
          <p:nvPr/>
        </p:nvSpPr>
        <p:spPr>
          <a:xfrm>
            <a:off x="370766" y="5652639"/>
            <a:ext cx="6912684" cy="3629199"/>
          </a:xfrm>
          <a:prstGeom prst="rect">
            <a:avLst/>
          </a:prstGeom>
        </p:spPr>
        <p:txBody>
          <a:bodyPr vert="horz" wrap="square" lIns="0" tIns="12700" rIns="0" bIns="0" rtlCol="0">
            <a:spAutoFit/>
          </a:bodyPr>
          <a:lstStyle/>
          <a:p>
            <a:pPr marL="12700">
              <a:lnSpc>
                <a:spcPts val="1800"/>
              </a:lnSpc>
              <a:spcBef>
                <a:spcPts val="600"/>
              </a:spcBef>
            </a:pPr>
            <a:r>
              <a:rPr sz="1600" b="1" dirty="0">
                <a:solidFill>
                  <a:srgbClr val="41BAF6"/>
                </a:solidFill>
                <a:latin typeface="Poppins"/>
                <a:cs typeface="Poppins"/>
              </a:rPr>
              <a:t>CONNECT</a:t>
            </a:r>
            <a:r>
              <a:rPr sz="1600" b="1" spc="-50" dirty="0">
                <a:solidFill>
                  <a:srgbClr val="41BAF6"/>
                </a:solidFill>
                <a:latin typeface="Poppins"/>
                <a:cs typeface="Poppins"/>
              </a:rPr>
              <a:t> </a:t>
            </a:r>
            <a:r>
              <a:rPr sz="1600" b="1" spc="-20" dirty="0">
                <a:solidFill>
                  <a:srgbClr val="41BAF6"/>
                </a:solidFill>
                <a:latin typeface="Poppins"/>
                <a:cs typeface="Poppins"/>
              </a:rPr>
              <a:t>PLUS</a:t>
            </a:r>
            <a:endParaRPr sz="1600" dirty="0">
              <a:latin typeface="Poppins"/>
              <a:cs typeface="Poppins"/>
            </a:endParaRPr>
          </a:p>
          <a:p>
            <a:pPr marL="579120" marR="404495" indent="-189230">
              <a:lnSpc>
                <a:spcPts val="1800"/>
              </a:lnSpc>
              <a:spcBef>
                <a:spcPts val="600"/>
              </a:spcBef>
              <a:buFont typeface="Arial"/>
              <a:buChar char="•"/>
              <a:tabLst>
                <a:tab pos="579120" algn="l"/>
              </a:tabLst>
            </a:pPr>
            <a:r>
              <a:rPr sz="1600" b="1" dirty="0">
                <a:latin typeface="Poppins"/>
                <a:cs typeface="Poppins"/>
              </a:rPr>
              <a:t>Vehicle</a:t>
            </a:r>
            <a:r>
              <a:rPr sz="1600" b="1" spc="-20" dirty="0">
                <a:latin typeface="Poppins"/>
                <a:cs typeface="Poppins"/>
              </a:rPr>
              <a:t> </a:t>
            </a:r>
            <a:r>
              <a:rPr sz="1600" b="1" dirty="0">
                <a:latin typeface="Poppins"/>
                <a:cs typeface="Poppins"/>
              </a:rPr>
              <a:t>health</a:t>
            </a:r>
            <a:r>
              <a:rPr sz="1600" b="1" spc="-35" dirty="0">
                <a:latin typeface="Poppins"/>
                <a:cs typeface="Poppins"/>
              </a:rPr>
              <a:t> </a:t>
            </a:r>
            <a:r>
              <a:rPr sz="1600" b="1" dirty="0">
                <a:latin typeface="Poppins"/>
                <a:cs typeface="Poppins"/>
              </a:rPr>
              <a:t>alert</a:t>
            </a:r>
            <a:r>
              <a:rPr sz="1600" dirty="0">
                <a:latin typeface="Poppins"/>
                <a:cs typeface="Poppins"/>
              </a:rPr>
              <a:t>:</a:t>
            </a:r>
            <a:r>
              <a:rPr sz="1600" spc="-25" dirty="0">
                <a:latin typeface="Poppins"/>
                <a:cs typeface="Poppins"/>
              </a:rPr>
              <a:t> </a:t>
            </a:r>
            <a:r>
              <a:rPr lang="it-IT" sz="1600" dirty="0">
                <a:latin typeface="Poppins"/>
                <a:cs typeface="Poppins"/>
              </a:rPr>
              <a:t>Allarmi inviati quasi in tempo reale a bordo tramite radio quando si verifica un guasto</a:t>
            </a:r>
            <a:endParaRPr sz="1600" dirty="0">
              <a:latin typeface="Poppins"/>
              <a:cs typeface="Poppins"/>
            </a:endParaRPr>
          </a:p>
          <a:p>
            <a:pPr marL="579120" marR="1044575" indent="-189230">
              <a:lnSpc>
                <a:spcPts val="1800"/>
              </a:lnSpc>
              <a:spcBef>
                <a:spcPts val="600"/>
              </a:spcBef>
              <a:buFont typeface="Arial"/>
              <a:buChar char="•"/>
              <a:tabLst>
                <a:tab pos="579120" algn="l"/>
              </a:tabLst>
            </a:pPr>
            <a:r>
              <a:rPr lang="it-IT" sz="1600" b="1" dirty="0">
                <a:latin typeface="Poppins"/>
                <a:cs typeface="Poppins"/>
              </a:rPr>
              <a:t>Trova veicolo</a:t>
            </a:r>
            <a:r>
              <a:rPr sz="1600" dirty="0">
                <a:latin typeface="Poppins"/>
                <a:cs typeface="Poppins"/>
              </a:rPr>
              <a:t>:</a:t>
            </a:r>
            <a:r>
              <a:rPr sz="1600" spc="-35" dirty="0">
                <a:latin typeface="Poppins"/>
                <a:cs typeface="Poppins"/>
              </a:rPr>
              <a:t> </a:t>
            </a:r>
            <a:r>
              <a:rPr lang="it-IT" sz="1600" dirty="0">
                <a:latin typeface="Poppins"/>
                <a:cs typeface="Poppins"/>
              </a:rPr>
              <a:t>Permette di visualizzare sullo smartphone, smartwatch o sito web la posizione del veicolo</a:t>
            </a:r>
            <a:endParaRPr sz="1600" dirty="0">
              <a:latin typeface="Poppins"/>
              <a:cs typeface="Poppins"/>
            </a:endParaRPr>
          </a:p>
          <a:p>
            <a:pPr marL="579120" marR="5080" indent="-189230">
              <a:lnSpc>
                <a:spcPts val="1800"/>
              </a:lnSpc>
              <a:spcBef>
                <a:spcPts val="600"/>
              </a:spcBef>
              <a:buFont typeface="Arial"/>
              <a:buChar char="•"/>
              <a:tabLst>
                <a:tab pos="579120" algn="l"/>
              </a:tabLst>
            </a:pPr>
            <a:r>
              <a:rPr sz="1600" b="1" spc="-10" dirty="0">
                <a:latin typeface="Poppins"/>
                <a:cs typeface="Poppins"/>
              </a:rPr>
              <a:t>e-</a:t>
            </a:r>
            <a:r>
              <a:rPr lang="it-IT" sz="1600" b="1" dirty="0">
                <a:latin typeface="Poppins"/>
                <a:cs typeface="Poppins"/>
              </a:rPr>
              <a:t>C</a:t>
            </a:r>
            <a:r>
              <a:rPr sz="1600" b="1" dirty="0" err="1">
                <a:latin typeface="Poppins"/>
                <a:cs typeface="Poppins"/>
              </a:rPr>
              <a:t>ontrol</a:t>
            </a:r>
            <a:r>
              <a:rPr sz="1600" dirty="0">
                <a:latin typeface="Poppins"/>
                <a:cs typeface="Poppins"/>
              </a:rPr>
              <a:t>:</a:t>
            </a:r>
            <a:r>
              <a:rPr sz="1600" spc="-25" dirty="0">
                <a:latin typeface="Poppins"/>
                <a:cs typeface="Poppins"/>
              </a:rPr>
              <a:t> </a:t>
            </a:r>
            <a:r>
              <a:rPr lang="it-IT" sz="1600" dirty="0">
                <a:latin typeface="Poppins"/>
                <a:cs typeface="Poppins"/>
              </a:rPr>
              <a:t>Controlla a distanza le funzionalità EV (carica ora, consulta lo stato di carica, monitora e programma la carica, </a:t>
            </a:r>
            <a:r>
              <a:rPr lang="it-IT" sz="1600" dirty="0" err="1">
                <a:latin typeface="Poppins"/>
                <a:cs typeface="Poppins"/>
              </a:rPr>
              <a:t>pre</a:t>
            </a:r>
            <a:r>
              <a:rPr lang="it-IT" sz="1600" dirty="0">
                <a:latin typeface="Poppins"/>
                <a:cs typeface="Poppins"/>
              </a:rPr>
              <a:t>-condizionamento</a:t>
            </a:r>
            <a:r>
              <a:rPr sz="1600" spc="-10" dirty="0">
                <a:latin typeface="Poppins"/>
                <a:cs typeface="Poppins"/>
              </a:rPr>
              <a:t>)</a:t>
            </a:r>
            <a:endParaRPr sz="1600" dirty="0">
              <a:latin typeface="Poppins"/>
              <a:cs typeface="Poppins"/>
            </a:endParaRPr>
          </a:p>
          <a:p>
            <a:pPr marL="579120" marR="90805" indent="-189230">
              <a:lnSpc>
                <a:spcPts val="1800"/>
              </a:lnSpc>
              <a:spcBef>
                <a:spcPts val="600"/>
              </a:spcBef>
              <a:buFont typeface="Arial"/>
              <a:buChar char="•"/>
              <a:tabLst>
                <a:tab pos="579120" algn="l"/>
              </a:tabLst>
            </a:pPr>
            <a:r>
              <a:rPr lang="it-IT" sz="1600" b="1" dirty="0">
                <a:latin typeface="Poppins"/>
                <a:cs typeface="Poppins"/>
              </a:rPr>
              <a:t>Navigazione connessa</a:t>
            </a:r>
            <a:r>
              <a:rPr sz="1600" dirty="0">
                <a:latin typeface="Poppins"/>
                <a:cs typeface="Poppins"/>
              </a:rPr>
              <a:t>:</a:t>
            </a:r>
            <a:r>
              <a:rPr sz="1600" spc="-20" dirty="0">
                <a:latin typeface="Poppins"/>
                <a:cs typeface="Poppins"/>
              </a:rPr>
              <a:t> </a:t>
            </a:r>
            <a:r>
              <a:rPr lang="it-IT" sz="1600" dirty="0">
                <a:latin typeface="Poppins"/>
                <a:cs typeface="Poppins"/>
              </a:rPr>
              <a:t>Trova il percorso ottimale con funzioni come meteo in tempo reale, traffico in tempo reale, autovelox in tempo reale e ricerca parcheggi</a:t>
            </a:r>
            <a:endParaRPr sz="1600" dirty="0">
              <a:latin typeface="Poppins"/>
              <a:cs typeface="Poppins"/>
            </a:endParaRPr>
          </a:p>
          <a:p>
            <a:pPr marL="579120" marR="20320" indent="-189230">
              <a:lnSpc>
                <a:spcPts val="1800"/>
              </a:lnSpc>
              <a:spcBef>
                <a:spcPts val="600"/>
              </a:spcBef>
              <a:buFont typeface="Arial"/>
              <a:buChar char="•"/>
              <a:tabLst>
                <a:tab pos="579120" algn="l"/>
              </a:tabLst>
            </a:pPr>
            <a:r>
              <a:rPr sz="1600" b="1" spc="-10" dirty="0">
                <a:latin typeface="Poppins"/>
                <a:cs typeface="Poppins"/>
              </a:rPr>
              <a:t>e-</a:t>
            </a:r>
            <a:r>
              <a:rPr lang="it-IT" sz="1600" b="1" dirty="0">
                <a:latin typeface="Poppins"/>
                <a:cs typeface="Poppins"/>
              </a:rPr>
              <a:t>R</a:t>
            </a:r>
            <a:r>
              <a:rPr sz="1600" b="1" dirty="0" err="1">
                <a:latin typeface="Poppins"/>
                <a:cs typeface="Poppins"/>
              </a:rPr>
              <a:t>outes</a:t>
            </a:r>
            <a:r>
              <a:rPr sz="1600" dirty="0">
                <a:latin typeface="Poppins"/>
                <a:cs typeface="Poppins"/>
              </a:rPr>
              <a:t>:</a:t>
            </a:r>
            <a:r>
              <a:rPr sz="1600" spc="-40" dirty="0">
                <a:latin typeface="Poppins"/>
                <a:cs typeface="Poppins"/>
              </a:rPr>
              <a:t> </a:t>
            </a:r>
            <a:r>
              <a:rPr lang="it-IT" sz="1600" dirty="0">
                <a:latin typeface="Poppins"/>
                <a:cs typeface="Poppins"/>
              </a:rPr>
              <a:t>Utilizza i dati dei veicoli e delle stazioni di ricarica per supportare la pianificazione del viaggio.</a:t>
            </a:r>
            <a:endParaRPr sz="1600" dirty="0">
              <a:latin typeface="Poppins"/>
              <a:cs typeface="Poppins"/>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3" y="2728967"/>
            <a:ext cx="6718300" cy="6454459"/>
          </a:xfrm>
          <a:prstGeom prst="rect">
            <a:avLst/>
          </a:prstGeom>
        </p:spPr>
        <p:txBody>
          <a:bodyPr vert="horz" wrap="square" lIns="0" tIns="12065" rIns="0" bIns="0" rtlCol="0">
            <a:spAutoFit/>
          </a:bodyPr>
          <a:lstStyle/>
          <a:p>
            <a:pPr marL="12700">
              <a:lnSpc>
                <a:spcPct val="100000"/>
              </a:lnSpc>
              <a:spcBef>
                <a:spcPts val="95"/>
              </a:spcBef>
            </a:pPr>
            <a:r>
              <a:rPr lang="en-US" sz="1600" b="1" dirty="0">
                <a:solidFill>
                  <a:srgbClr val="41BAF6"/>
                </a:solidFill>
                <a:latin typeface="Poppins"/>
                <a:cs typeface="Poppins"/>
              </a:rPr>
              <a:t>SICUREZZA ATTIVA</a:t>
            </a:r>
            <a:endParaRPr lang="en-US" sz="1600" dirty="0">
              <a:latin typeface="Poppins"/>
              <a:cs typeface="Poppins"/>
            </a:endParaRPr>
          </a:p>
          <a:p>
            <a:pPr marL="580390" indent="-189865">
              <a:lnSpc>
                <a:spcPct val="100000"/>
              </a:lnSpc>
              <a:spcBef>
                <a:spcPts val="1510"/>
              </a:spcBef>
              <a:buFont typeface="Arial"/>
              <a:buChar char="•"/>
              <a:tabLst>
                <a:tab pos="580390" algn="l"/>
              </a:tabLst>
            </a:pPr>
            <a:r>
              <a:rPr lang="it-IT" sz="1600" b="1" dirty="0">
                <a:latin typeface="Poppins"/>
                <a:cs typeface="Poppins"/>
              </a:rPr>
              <a:t>Assistenza al Mantenimento della Corsia</a:t>
            </a:r>
            <a:endParaRPr lang="en-US" sz="1600" dirty="0">
              <a:latin typeface="Poppins"/>
              <a:cs typeface="Poppins"/>
            </a:endParaRPr>
          </a:p>
          <a:p>
            <a:pPr marL="580390" indent="-189865">
              <a:lnSpc>
                <a:spcPct val="100000"/>
              </a:lnSpc>
              <a:spcBef>
                <a:spcPts val="195"/>
              </a:spcBef>
              <a:buFont typeface="Arial"/>
              <a:buChar char="•"/>
              <a:tabLst>
                <a:tab pos="580390" algn="l"/>
              </a:tabLst>
            </a:pPr>
            <a:r>
              <a:rPr lang="it-IT" sz="1600" b="1" dirty="0">
                <a:latin typeface="Poppins"/>
                <a:cs typeface="Poppins"/>
              </a:rPr>
              <a:t>Freno di Sicurezza Attivo </a:t>
            </a:r>
            <a:r>
              <a:rPr sz="1600" spc="-20" dirty="0">
                <a:latin typeface="Poppins"/>
                <a:cs typeface="Poppins"/>
              </a:rPr>
              <a:t>(AEB)</a:t>
            </a:r>
            <a:endParaRPr sz="1600" dirty="0">
              <a:latin typeface="Poppins"/>
              <a:cs typeface="Poppins"/>
            </a:endParaRPr>
          </a:p>
          <a:p>
            <a:pPr marL="580390" indent="-189865">
              <a:lnSpc>
                <a:spcPct val="100000"/>
              </a:lnSpc>
              <a:spcBef>
                <a:spcPts val="190"/>
              </a:spcBef>
              <a:buFont typeface="Arial"/>
              <a:buChar char="•"/>
              <a:tabLst>
                <a:tab pos="580390" algn="l"/>
              </a:tabLst>
            </a:pPr>
            <a:r>
              <a:rPr sz="1600" b="1" dirty="0">
                <a:latin typeface="Poppins"/>
                <a:cs typeface="Poppins"/>
              </a:rPr>
              <a:t>Cruise</a:t>
            </a:r>
            <a:r>
              <a:rPr sz="1600" b="1" spc="-35" dirty="0">
                <a:latin typeface="Poppins"/>
                <a:cs typeface="Poppins"/>
              </a:rPr>
              <a:t> </a:t>
            </a:r>
            <a:r>
              <a:rPr sz="1600" b="1" dirty="0">
                <a:latin typeface="Poppins"/>
                <a:cs typeface="Poppins"/>
              </a:rPr>
              <a:t>Control</a:t>
            </a:r>
            <a:r>
              <a:rPr sz="1600" b="1" spc="-30" dirty="0">
                <a:latin typeface="Poppins"/>
                <a:cs typeface="Poppins"/>
              </a:rPr>
              <a:t> </a:t>
            </a:r>
            <a:r>
              <a:rPr sz="1600" dirty="0">
                <a:latin typeface="Poppins"/>
                <a:cs typeface="Poppins"/>
              </a:rPr>
              <a:t>(</a:t>
            </a:r>
            <a:r>
              <a:rPr lang="it-IT" sz="1600" dirty="0">
                <a:latin typeface="Poppins"/>
                <a:cs typeface="Poppins"/>
              </a:rPr>
              <a:t>controlli sul volante</a:t>
            </a:r>
            <a:r>
              <a:rPr sz="1600" spc="-10" dirty="0">
                <a:latin typeface="Poppins"/>
                <a:cs typeface="Poppins"/>
              </a:rPr>
              <a:t>)</a:t>
            </a:r>
            <a:endParaRPr sz="1600" dirty="0">
              <a:latin typeface="Poppins"/>
              <a:cs typeface="Poppins"/>
            </a:endParaRPr>
          </a:p>
          <a:p>
            <a:pPr marL="580390" indent="-189865">
              <a:lnSpc>
                <a:spcPct val="100000"/>
              </a:lnSpc>
              <a:spcBef>
                <a:spcPts val="195"/>
              </a:spcBef>
              <a:buFont typeface="Arial"/>
              <a:buChar char="•"/>
              <a:tabLst>
                <a:tab pos="580390" algn="l"/>
              </a:tabLst>
            </a:pPr>
            <a:r>
              <a:rPr lang="it-IT" sz="1600" b="1" dirty="0">
                <a:latin typeface="Poppins"/>
                <a:cs typeface="Poppins"/>
              </a:rPr>
              <a:t>Limitatore di Velocità </a:t>
            </a:r>
            <a:r>
              <a:rPr sz="1600" dirty="0">
                <a:latin typeface="Poppins"/>
                <a:cs typeface="Poppins"/>
              </a:rPr>
              <a:t>(</a:t>
            </a:r>
            <a:r>
              <a:rPr lang="it-IT" sz="1600" dirty="0">
                <a:latin typeface="Poppins"/>
                <a:cs typeface="Poppins"/>
              </a:rPr>
              <a:t>controlli sul volante</a:t>
            </a:r>
            <a:r>
              <a:rPr sz="1600" spc="-10" dirty="0">
                <a:latin typeface="Poppins"/>
                <a:cs typeface="Poppins"/>
              </a:rPr>
              <a:t>)</a:t>
            </a:r>
            <a:endParaRPr sz="1600" dirty="0">
              <a:latin typeface="Poppins"/>
              <a:cs typeface="Poppins"/>
            </a:endParaRPr>
          </a:p>
          <a:p>
            <a:pPr marL="580390" indent="-189865">
              <a:lnSpc>
                <a:spcPct val="100000"/>
              </a:lnSpc>
              <a:spcBef>
                <a:spcPts val="190"/>
              </a:spcBef>
              <a:buFont typeface="Arial"/>
              <a:buChar char="•"/>
              <a:tabLst>
                <a:tab pos="580390" algn="l"/>
              </a:tabLst>
            </a:pPr>
            <a:r>
              <a:rPr lang="it-IT" sz="1600" b="1" dirty="0">
                <a:latin typeface="Poppins"/>
                <a:cs typeface="Poppins"/>
              </a:rPr>
              <a:t>Blocco automatico delle porte </a:t>
            </a:r>
            <a:r>
              <a:rPr lang="it-IT" sz="1600" dirty="0">
                <a:latin typeface="Poppins"/>
                <a:cs typeface="Poppins"/>
              </a:rPr>
              <a:t>durante la guida</a:t>
            </a:r>
            <a:endParaRPr sz="1600" dirty="0">
              <a:latin typeface="Poppins"/>
              <a:cs typeface="Poppins"/>
            </a:endParaRPr>
          </a:p>
          <a:p>
            <a:pPr marL="580390" indent="-189865">
              <a:lnSpc>
                <a:spcPct val="100000"/>
              </a:lnSpc>
              <a:spcBef>
                <a:spcPts val="190"/>
              </a:spcBef>
              <a:buFont typeface="Arial"/>
              <a:buChar char="•"/>
              <a:tabLst>
                <a:tab pos="580390" algn="l"/>
              </a:tabLst>
            </a:pPr>
            <a:r>
              <a:rPr lang="it-IT" sz="1600" b="1" dirty="0">
                <a:latin typeface="Poppins"/>
                <a:cs typeface="Poppins"/>
              </a:rPr>
              <a:t>Immobilizzatore</a:t>
            </a:r>
            <a:r>
              <a:rPr sz="1600" b="1" spc="35" dirty="0">
                <a:latin typeface="Poppins"/>
                <a:cs typeface="Poppins"/>
              </a:rPr>
              <a:t> </a:t>
            </a:r>
            <a:r>
              <a:rPr sz="1600" dirty="0">
                <a:latin typeface="Poppins"/>
                <a:cs typeface="Poppins"/>
              </a:rPr>
              <a:t>(</a:t>
            </a:r>
            <a:r>
              <a:rPr lang="it-IT" sz="1600" dirty="0">
                <a:latin typeface="Poppins"/>
                <a:cs typeface="Poppins"/>
              </a:rPr>
              <a:t>sistema elettronico antifurto</a:t>
            </a:r>
            <a:r>
              <a:rPr sz="1600" spc="-10" dirty="0">
                <a:latin typeface="Poppins"/>
                <a:cs typeface="Poppins"/>
              </a:rPr>
              <a:t>)</a:t>
            </a:r>
            <a:endParaRPr sz="1600" dirty="0">
              <a:latin typeface="Poppins"/>
              <a:cs typeface="Poppins"/>
            </a:endParaRPr>
          </a:p>
          <a:p>
            <a:pPr marL="580390" indent="-189865">
              <a:lnSpc>
                <a:spcPct val="100000"/>
              </a:lnSpc>
              <a:spcBef>
                <a:spcPts val="195"/>
              </a:spcBef>
              <a:buFont typeface="Arial"/>
              <a:buChar char="•"/>
              <a:tabLst>
                <a:tab pos="580390" algn="l"/>
              </a:tabLst>
            </a:pPr>
            <a:r>
              <a:rPr lang="it-IT" sz="1600" b="1" dirty="0">
                <a:latin typeface="Poppins"/>
                <a:cs typeface="Poppins"/>
              </a:rPr>
              <a:t>Chiusura Centralizzata </a:t>
            </a:r>
            <a:r>
              <a:rPr lang="it-IT" sz="1600" dirty="0">
                <a:latin typeface="Poppins"/>
                <a:cs typeface="Poppins"/>
              </a:rPr>
              <a:t>con pulsante di sicurezza</a:t>
            </a:r>
            <a:endParaRPr sz="1600" dirty="0">
              <a:latin typeface="Poppins"/>
              <a:cs typeface="Poppins"/>
            </a:endParaRPr>
          </a:p>
          <a:p>
            <a:pPr marL="12700">
              <a:lnSpc>
                <a:spcPct val="100000"/>
              </a:lnSpc>
              <a:spcBef>
                <a:spcPts val="1245"/>
              </a:spcBef>
            </a:pPr>
            <a:r>
              <a:rPr lang="it-IT" sz="1600" b="1" dirty="0">
                <a:solidFill>
                  <a:srgbClr val="41BAF6"/>
                </a:solidFill>
                <a:latin typeface="Poppins"/>
                <a:cs typeface="Poppins"/>
              </a:rPr>
              <a:t>GUIDA ASSISTITA / AUTOMATIZZATA</a:t>
            </a:r>
            <a:endParaRPr sz="1600" dirty="0">
              <a:latin typeface="Poppins"/>
              <a:cs typeface="Poppins"/>
            </a:endParaRPr>
          </a:p>
          <a:p>
            <a:pPr marL="580390" indent="-189865">
              <a:lnSpc>
                <a:spcPct val="100000"/>
              </a:lnSpc>
              <a:spcBef>
                <a:spcPts val="1250"/>
              </a:spcBef>
              <a:buFont typeface="Arial"/>
              <a:buChar char="•"/>
              <a:tabLst>
                <a:tab pos="580390" algn="l"/>
              </a:tabLst>
            </a:pPr>
            <a:r>
              <a:rPr lang="it-IT" sz="1600" b="1" dirty="0">
                <a:latin typeface="Poppins"/>
                <a:cs typeface="Poppins"/>
              </a:rPr>
              <a:t>Abbaglianti automatici</a:t>
            </a:r>
            <a:endParaRPr lang="it-IT" sz="1600" dirty="0">
              <a:latin typeface="Poppins"/>
              <a:cs typeface="Poppins"/>
            </a:endParaRPr>
          </a:p>
          <a:p>
            <a:pPr marL="12700" marR="3728085">
              <a:lnSpc>
                <a:spcPct val="165000"/>
              </a:lnSpc>
              <a:spcBef>
                <a:spcPts val="265"/>
              </a:spcBef>
              <a:tabLst>
                <a:tab pos="580390" algn="l"/>
              </a:tabLst>
            </a:pPr>
            <a:r>
              <a:rPr sz="1600" b="1" spc="-20" dirty="0">
                <a:latin typeface="Poppins"/>
                <a:cs typeface="Poppins"/>
              </a:rPr>
              <a:t> </a:t>
            </a:r>
            <a:r>
              <a:rPr lang="it-IT" sz="1600" b="1" dirty="0">
                <a:solidFill>
                  <a:srgbClr val="41BAF6"/>
                </a:solidFill>
                <a:latin typeface="Poppins"/>
                <a:cs typeface="Poppins"/>
              </a:rPr>
              <a:t>ALLERTA PERICOLO</a:t>
            </a:r>
            <a:endParaRPr sz="1600" dirty="0">
              <a:latin typeface="Poppins"/>
              <a:cs typeface="Poppins"/>
            </a:endParaRPr>
          </a:p>
          <a:p>
            <a:pPr marL="580390" indent="-189865">
              <a:lnSpc>
                <a:spcPct val="100000"/>
              </a:lnSpc>
              <a:spcBef>
                <a:spcPts val="1250"/>
              </a:spcBef>
              <a:buFont typeface="Arial"/>
              <a:buChar char="•"/>
              <a:tabLst>
                <a:tab pos="580390" algn="l"/>
              </a:tabLst>
            </a:pPr>
            <a:r>
              <a:rPr lang="it-IT" sz="1600" b="1" dirty="0">
                <a:latin typeface="Poppins"/>
                <a:cs typeface="Poppins"/>
              </a:rPr>
              <a:t>Informazioni sul limite di velocità </a:t>
            </a:r>
            <a:r>
              <a:rPr sz="1600" spc="-20" dirty="0">
                <a:latin typeface="Poppins"/>
                <a:cs typeface="Poppins"/>
              </a:rPr>
              <a:t>(SLI)</a:t>
            </a:r>
            <a:endParaRPr sz="1600" dirty="0">
              <a:latin typeface="Poppins"/>
              <a:cs typeface="Poppins"/>
            </a:endParaRPr>
          </a:p>
          <a:p>
            <a:pPr marL="580390" indent="-189865">
              <a:lnSpc>
                <a:spcPct val="100000"/>
              </a:lnSpc>
              <a:spcBef>
                <a:spcPts val="190"/>
              </a:spcBef>
              <a:buFont typeface="Arial"/>
              <a:buChar char="•"/>
              <a:tabLst>
                <a:tab pos="580390" algn="l"/>
              </a:tabLst>
            </a:pPr>
            <a:r>
              <a:rPr lang="it-IT" sz="1600" b="1" dirty="0">
                <a:latin typeface="Poppins"/>
                <a:cs typeface="Poppins"/>
              </a:rPr>
              <a:t>Allerta Attenzione Guidatore </a:t>
            </a:r>
            <a:r>
              <a:rPr sz="1600" dirty="0">
                <a:latin typeface="Poppins"/>
                <a:cs typeface="Poppins"/>
              </a:rPr>
              <a:t>(</a:t>
            </a:r>
            <a:r>
              <a:rPr lang="it-IT" sz="1600" dirty="0">
                <a:latin typeface="Poppins"/>
                <a:cs typeface="Poppins"/>
              </a:rPr>
              <a:t>con clacson monotono</a:t>
            </a:r>
            <a:r>
              <a:rPr sz="1600" spc="-10" dirty="0">
                <a:latin typeface="Poppins"/>
                <a:cs typeface="Poppins"/>
              </a:rPr>
              <a:t>)</a:t>
            </a:r>
            <a:endParaRPr sz="1600" dirty="0">
              <a:latin typeface="Poppins"/>
              <a:cs typeface="Poppins"/>
            </a:endParaRPr>
          </a:p>
          <a:p>
            <a:pPr marL="580390" indent="-189865">
              <a:lnSpc>
                <a:spcPct val="100000"/>
              </a:lnSpc>
              <a:spcBef>
                <a:spcPts val="190"/>
              </a:spcBef>
              <a:buFont typeface="Arial"/>
              <a:buChar char="•"/>
              <a:tabLst>
                <a:tab pos="580390" algn="l"/>
              </a:tabLst>
            </a:pPr>
            <a:r>
              <a:rPr lang="it-IT" sz="1600" b="1" dirty="0">
                <a:latin typeface="Poppins"/>
                <a:cs typeface="Poppins"/>
              </a:rPr>
              <a:t>Allarme quando porta e bagagliaio sono aperti</a:t>
            </a:r>
            <a:endParaRPr sz="1600" dirty="0">
              <a:latin typeface="Poppins"/>
              <a:cs typeface="Poppins"/>
            </a:endParaRPr>
          </a:p>
          <a:p>
            <a:pPr marL="12700">
              <a:lnSpc>
                <a:spcPct val="100000"/>
              </a:lnSpc>
              <a:spcBef>
                <a:spcPts val="1250"/>
              </a:spcBef>
            </a:pPr>
            <a:r>
              <a:rPr lang="it-IT" sz="1600" b="1" dirty="0">
                <a:solidFill>
                  <a:srgbClr val="41BAF6"/>
                </a:solidFill>
                <a:latin typeface="Poppins"/>
                <a:cs typeface="Poppins"/>
              </a:rPr>
              <a:t>ASSISTENZA AL PARCHEGGIO</a:t>
            </a:r>
            <a:endParaRPr sz="1600" dirty="0">
              <a:latin typeface="Poppins"/>
              <a:cs typeface="Poppins"/>
            </a:endParaRPr>
          </a:p>
          <a:p>
            <a:pPr marL="580390" indent="-189865">
              <a:lnSpc>
                <a:spcPct val="100000"/>
              </a:lnSpc>
              <a:spcBef>
                <a:spcPts val="1510"/>
              </a:spcBef>
              <a:buFont typeface="Arial"/>
              <a:buChar char="•"/>
              <a:tabLst>
                <a:tab pos="580390" algn="l"/>
              </a:tabLst>
            </a:pPr>
            <a:r>
              <a:rPr lang="it-IT" sz="1600" b="1" dirty="0">
                <a:latin typeface="Poppins"/>
                <a:cs typeface="Poppins"/>
              </a:rPr>
              <a:t>Sensori di parcheggio posteriori</a:t>
            </a:r>
            <a:endParaRPr sz="1600" dirty="0">
              <a:latin typeface="Poppins"/>
              <a:cs typeface="Poppins"/>
            </a:endParaRPr>
          </a:p>
          <a:p>
            <a:pPr marL="579120" marR="116205" indent="-189230">
              <a:lnSpc>
                <a:spcPct val="110000"/>
              </a:lnSpc>
              <a:buFont typeface="Arial"/>
              <a:buChar char="•"/>
              <a:tabLst>
                <a:tab pos="579120" algn="l"/>
              </a:tabLst>
            </a:pPr>
            <a:r>
              <a:rPr lang="it-IT" sz="1600" b="1" dirty="0">
                <a:latin typeface="Poppins"/>
                <a:cs typeface="Poppins"/>
              </a:rPr>
              <a:t>Sensori di parcheggio anteriori </a:t>
            </a:r>
            <a:r>
              <a:rPr sz="1600" dirty="0">
                <a:latin typeface="Poppins"/>
                <a:cs typeface="Poppins"/>
              </a:rPr>
              <a:t>(</a:t>
            </a:r>
            <a:r>
              <a:rPr lang="it-IT" sz="1600" dirty="0">
                <a:latin typeface="Poppins"/>
                <a:cs typeface="Poppins"/>
              </a:rPr>
              <a:t>non disponibili su Grande Panda RED </a:t>
            </a:r>
            <a:r>
              <a:rPr sz="1600" spc="-10" dirty="0">
                <a:latin typeface="Poppins"/>
                <a:cs typeface="Poppins"/>
              </a:rPr>
              <a:t>(TBC))</a:t>
            </a:r>
            <a:endParaRPr sz="1600" dirty="0">
              <a:latin typeface="Poppins"/>
              <a:cs typeface="Poppins"/>
            </a:endParaRPr>
          </a:p>
          <a:p>
            <a:pPr marL="579120" marR="5080" indent="-189230">
              <a:lnSpc>
                <a:spcPct val="110000"/>
              </a:lnSpc>
              <a:spcBef>
                <a:spcPts val="5"/>
              </a:spcBef>
              <a:buFont typeface="Arial"/>
              <a:buChar char="•"/>
              <a:tabLst>
                <a:tab pos="579120" algn="l"/>
              </a:tabLst>
            </a:pPr>
            <a:r>
              <a:rPr lang="it-IT" sz="1600" b="1" dirty="0">
                <a:latin typeface="Poppins"/>
                <a:cs typeface="Poppins"/>
              </a:rPr>
              <a:t>Telecamera posteriore </a:t>
            </a:r>
            <a:r>
              <a:rPr sz="1600" dirty="0">
                <a:latin typeface="Poppins"/>
                <a:cs typeface="Poppins"/>
              </a:rPr>
              <a:t>(</a:t>
            </a:r>
            <a:r>
              <a:rPr lang="it-IT" sz="1600" dirty="0">
                <a:latin typeface="Poppins"/>
                <a:cs typeface="Poppins"/>
              </a:rPr>
              <a:t>linee griglia statiche. </a:t>
            </a:r>
            <a:br>
              <a:rPr lang="it-IT" sz="1600" dirty="0">
                <a:latin typeface="Poppins"/>
                <a:cs typeface="Poppins"/>
              </a:rPr>
            </a:br>
            <a:r>
              <a:rPr lang="it-IT" sz="1600" dirty="0">
                <a:latin typeface="Poppins"/>
                <a:cs typeface="Poppins"/>
              </a:rPr>
              <a:t>Non disponibile su Grande Panda RED</a:t>
            </a:r>
            <a:r>
              <a:rPr sz="1600" spc="-45" dirty="0">
                <a:latin typeface="Poppins"/>
                <a:cs typeface="Poppins"/>
              </a:rPr>
              <a:t> </a:t>
            </a:r>
            <a:r>
              <a:rPr sz="1600" spc="-10" dirty="0">
                <a:latin typeface="Poppins"/>
                <a:cs typeface="Poppins"/>
              </a:rPr>
              <a:t>(TBC))</a:t>
            </a:r>
            <a:endParaRPr sz="1600" dirty="0">
              <a:latin typeface="Poppins"/>
              <a:cs typeface="Poppins"/>
            </a:endParaRPr>
          </a:p>
        </p:txBody>
      </p:sp>
      <p:sp>
        <p:nvSpPr>
          <p:cNvPr id="7" name="object 7"/>
          <p:cNvSpPr/>
          <p:nvPr/>
        </p:nvSpPr>
        <p:spPr>
          <a:xfrm>
            <a:off x="0" y="1787606"/>
            <a:ext cx="3329304" cy="720090"/>
          </a:xfrm>
          <a:custGeom>
            <a:avLst/>
            <a:gdLst/>
            <a:ahLst/>
            <a:cxnLst/>
            <a:rect l="l" t="t" r="r" b="b"/>
            <a:pathLst>
              <a:path w="3329304" h="720089">
                <a:moveTo>
                  <a:pt x="3317405" y="0"/>
                </a:moveTo>
                <a:lnTo>
                  <a:pt x="0" y="57899"/>
                </a:lnTo>
                <a:lnTo>
                  <a:pt x="0" y="720077"/>
                </a:lnTo>
                <a:lnTo>
                  <a:pt x="3328962" y="661974"/>
                </a:lnTo>
                <a:lnTo>
                  <a:pt x="3317405" y="0"/>
                </a:lnTo>
                <a:close/>
              </a:path>
            </a:pathLst>
          </a:custGeom>
          <a:solidFill>
            <a:srgbClr val="41BAF6"/>
          </a:solidFill>
        </p:spPr>
        <p:txBody>
          <a:bodyPr wrap="square" lIns="0" tIns="0" rIns="0" bIns="0" rtlCol="0"/>
          <a:lstStyle/>
          <a:p>
            <a:endParaRPr/>
          </a:p>
        </p:txBody>
      </p:sp>
      <p:sp>
        <p:nvSpPr>
          <p:cNvPr id="8" name="object 8"/>
          <p:cNvSpPr txBox="1"/>
          <p:nvPr/>
        </p:nvSpPr>
        <p:spPr>
          <a:xfrm>
            <a:off x="369025" y="1992275"/>
            <a:ext cx="1151255" cy="299720"/>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L’</a:t>
            </a:r>
            <a:r>
              <a:rPr sz="1800" b="1" spc="-20" dirty="0">
                <a:solidFill>
                  <a:srgbClr val="FFFFFF"/>
                </a:solidFill>
                <a:latin typeface="Poppins"/>
                <a:cs typeface="Poppins"/>
              </a:rPr>
              <a:t>ADAS</a:t>
            </a:r>
            <a:endParaRPr sz="1800" dirty="0">
              <a:latin typeface="Poppins"/>
              <a:cs typeface="Poppins"/>
            </a:endParaRPr>
          </a:p>
        </p:txBody>
      </p:sp>
      <p:sp>
        <p:nvSpPr>
          <p:cNvPr id="9" name="object 9"/>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32</a:t>
            </a:fld>
            <a:endParaRPr spc="-25" dirty="0"/>
          </a:p>
        </p:txBody>
      </p:sp>
      <p:sp>
        <p:nvSpPr>
          <p:cNvPr id="10" name="object 3">
            <a:extLst>
              <a:ext uri="{FF2B5EF4-FFF2-40B4-BE49-F238E27FC236}">
                <a16:creationId xmlns:a16="http://schemas.microsoft.com/office/drawing/2014/main" id="{35F380F6-3031-7936-F90C-F0ECFF3774E5}"/>
              </a:ext>
            </a:extLst>
          </p:cNvPr>
          <p:cNvSpPr txBox="1"/>
          <p:nvPr/>
        </p:nvSpPr>
        <p:spPr>
          <a:xfrm>
            <a:off x="4059923" y="508248"/>
            <a:ext cx="3124403"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INGEGNOSA!</a:t>
            </a:r>
            <a:endParaRPr sz="2000" dirty="0">
              <a:latin typeface="Poppins"/>
              <a:cs typeface="Poppins"/>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a:spLocks noGrp="1"/>
          </p:cNvSpPr>
          <p:nvPr>
            <p:ph type="title"/>
          </p:nvPr>
        </p:nvSpPr>
        <p:spPr>
          <a:xfrm>
            <a:off x="376764" y="2372752"/>
            <a:ext cx="5077886" cy="1921039"/>
          </a:xfrm>
          <a:prstGeom prst="rect">
            <a:avLst/>
          </a:prstGeom>
        </p:spPr>
        <p:txBody>
          <a:bodyPr vert="horz" wrap="square" lIns="0" tIns="12700" rIns="0" bIns="0" rtlCol="0">
            <a:spAutoFit/>
          </a:bodyPr>
          <a:lstStyle/>
          <a:p>
            <a:pPr marL="12700" marR="5080">
              <a:lnSpc>
                <a:spcPct val="100000"/>
              </a:lnSpc>
              <a:spcBef>
                <a:spcPts val="100"/>
              </a:spcBef>
            </a:pPr>
            <a:r>
              <a:rPr lang="it-IT" sz="6200" dirty="0">
                <a:solidFill>
                  <a:srgbClr val="FFFFFF"/>
                </a:solidFill>
              </a:rPr>
              <a:t>PANDA È … INCLUSIVA!</a:t>
            </a:r>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2382"/>
          </a:xfrm>
          <a:prstGeom prst="rect">
            <a:avLst/>
          </a:prstGeom>
        </p:spPr>
      </p:pic>
      <p:sp>
        <p:nvSpPr>
          <p:cNvPr id="3" name="object 3"/>
          <p:cNvSpPr txBox="1"/>
          <p:nvPr/>
        </p:nvSpPr>
        <p:spPr>
          <a:xfrm>
            <a:off x="4302061" y="508248"/>
            <a:ext cx="2881630"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Poppins"/>
                <a:cs typeface="Poppins"/>
              </a:rPr>
              <a:t>PANDA</a:t>
            </a:r>
            <a:r>
              <a:rPr sz="2000" b="1" spc="-35" dirty="0">
                <a:solidFill>
                  <a:srgbClr val="FFFFFF"/>
                </a:solidFill>
                <a:latin typeface="Poppins"/>
                <a:cs typeface="Poppins"/>
              </a:rPr>
              <a:t> </a:t>
            </a:r>
            <a:r>
              <a:rPr lang="it-IT" sz="2000" b="1" dirty="0">
                <a:solidFill>
                  <a:srgbClr val="FFFFFF"/>
                </a:solidFill>
                <a:latin typeface="Poppins"/>
                <a:cs typeface="Poppins"/>
              </a:rPr>
              <a:t>È</a:t>
            </a:r>
            <a:r>
              <a:rPr sz="2000" b="1" dirty="0">
                <a:solidFill>
                  <a:srgbClr val="FFFFFF"/>
                </a:solidFill>
                <a:latin typeface="Poppins"/>
                <a:cs typeface="Poppins"/>
              </a:rPr>
              <a:t>…</a:t>
            </a:r>
            <a:r>
              <a:rPr sz="2000" b="1" spc="-25" dirty="0">
                <a:solidFill>
                  <a:srgbClr val="FFFFFF"/>
                </a:solidFill>
                <a:latin typeface="Poppins"/>
                <a:cs typeface="Poppins"/>
              </a:rPr>
              <a:t> </a:t>
            </a:r>
            <a:r>
              <a:rPr sz="2000" b="1" spc="-10" dirty="0">
                <a:solidFill>
                  <a:srgbClr val="FFFFFF"/>
                </a:solidFill>
                <a:latin typeface="Poppins"/>
                <a:cs typeface="Poppins"/>
              </a:rPr>
              <a:t>INCLUSIV</a:t>
            </a:r>
            <a:r>
              <a:rPr lang="it-IT" sz="2000" b="1" spc="-10" dirty="0">
                <a:solidFill>
                  <a:srgbClr val="FFFFFF"/>
                </a:solidFill>
                <a:latin typeface="Poppins"/>
                <a:cs typeface="Poppins"/>
              </a:rPr>
              <a:t>A</a:t>
            </a:r>
            <a:r>
              <a:rPr sz="2000" b="1" spc="-10" dirty="0">
                <a:solidFill>
                  <a:srgbClr val="FFFFFF"/>
                </a:solidFill>
                <a:latin typeface="Poppins"/>
                <a:cs typeface="Poppins"/>
              </a:rPr>
              <a:t>!</a:t>
            </a:r>
            <a:endParaRPr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3511526"/>
            <a:ext cx="3242310" cy="718820"/>
          </a:xfrm>
          <a:custGeom>
            <a:avLst/>
            <a:gdLst/>
            <a:ahLst/>
            <a:cxnLst/>
            <a:rect l="l" t="t" r="r" b="b"/>
            <a:pathLst>
              <a:path w="3242310" h="718820">
                <a:moveTo>
                  <a:pt x="3230587" y="0"/>
                </a:moveTo>
                <a:lnTo>
                  <a:pt x="0" y="56375"/>
                </a:lnTo>
                <a:lnTo>
                  <a:pt x="0" y="718565"/>
                </a:lnTo>
                <a:lnTo>
                  <a:pt x="3242144" y="661974"/>
                </a:lnTo>
                <a:lnTo>
                  <a:pt x="3230587" y="0"/>
                </a:lnTo>
                <a:close/>
              </a:path>
            </a:pathLst>
          </a:custGeom>
          <a:solidFill>
            <a:srgbClr val="E89A02"/>
          </a:solidFill>
        </p:spPr>
        <p:txBody>
          <a:bodyPr wrap="square" lIns="0" tIns="0" rIns="0" bIns="0" rtlCol="0"/>
          <a:lstStyle/>
          <a:p>
            <a:endParaRPr/>
          </a:p>
        </p:txBody>
      </p:sp>
      <p:sp>
        <p:nvSpPr>
          <p:cNvPr id="6" name="object 6"/>
          <p:cNvSpPr txBox="1">
            <a:spLocks noGrp="1"/>
          </p:cNvSpPr>
          <p:nvPr>
            <p:ph type="title"/>
          </p:nvPr>
        </p:nvSpPr>
        <p:spPr>
          <a:xfrm>
            <a:off x="369026" y="1808150"/>
            <a:ext cx="6824797" cy="510774"/>
          </a:xfrm>
          <a:prstGeom prst="rect">
            <a:avLst/>
          </a:prstGeom>
        </p:spPr>
        <p:txBody>
          <a:bodyPr vert="horz" wrap="square" lIns="0" tIns="140074" rIns="0" bIns="0" rtlCol="0">
            <a:spAutoFit/>
          </a:bodyPr>
          <a:lstStyle/>
          <a:p>
            <a:pPr marL="12700">
              <a:lnSpc>
                <a:spcPct val="100000"/>
              </a:lnSpc>
              <a:spcBef>
                <a:spcPts val="100"/>
              </a:spcBef>
            </a:pPr>
            <a:r>
              <a:rPr dirty="0">
                <a:solidFill>
                  <a:srgbClr val="E89A02"/>
                </a:solidFill>
              </a:rPr>
              <a:t>Grande</a:t>
            </a:r>
            <a:r>
              <a:rPr spc="-45" dirty="0">
                <a:solidFill>
                  <a:srgbClr val="E89A02"/>
                </a:solidFill>
              </a:rPr>
              <a:t> </a:t>
            </a:r>
            <a:r>
              <a:rPr dirty="0">
                <a:solidFill>
                  <a:srgbClr val="E89A02"/>
                </a:solidFill>
              </a:rPr>
              <a:t>Panda</a:t>
            </a:r>
            <a:r>
              <a:rPr spc="-25" dirty="0">
                <a:solidFill>
                  <a:srgbClr val="E89A02"/>
                </a:solidFill>
              </a:rPr>
              <a:t> </a:t>
            </a:r>
            <a:r>
              <a:rPr lang="it-IT" dirty="0">
                <a:solidFill>
                  <a:srgbClr val="E89A02"/>
                </a:solidFill>
              </a:rPr>
              <a:t>è... Inclusiva</a:t>
            </a:r>
            <a:r>
              <a:rPr spc="-10" dirty="0">
                <a:solidFill>
                  <a:srgbClr val="E89A02"/>
                </a:solidFill>
              </a:rPr>
              <a:t>!</a:t>
            </a:r>
          </a:p>
        </p:txBody>
      </p:sp>
      <p:sp>
        <p:nvSpPr>
          <p:cNvPr id="7" name="object 7"/>
          <p:cNvSpPr txBox="1"/>
          <p:nvPr/>
        </p:nvSpPr>
        <p:spPr>
          <a:xfrm>
            <a:off x="369026" y="2554269"/>
            <a:ext cx="6548755" cy="756920"/>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Coinvolgente e aperta a tutti, la Nuova Fiat Grande Panda adotta un approccio pratico a un </a:t>
            </a:r>
            <a:r>
              <a:rPr lang="it-IT" sz="1600" b="1" dirty="0">
                <a:solidFill>
                  <a:srgbClr val="111111"/>
                </a:solidFill>
                <a:latin typeface="Poppins"/>
                <a:cs typeface="Poppins"/>
              </a:rPr>
              <a:t>modo più sostenibile di muoversi</a:t>
            </a:r>
            <a:r>
              <a:rPr sz="1600" dirty="0">
                <a:solidFill>
                  <a:srgbClr val="111111"/>
                </a:solidFill>
                <a:latin typeface="Poppins"/>
                <a:cs typeface="Poppins"/>
              </a:rPr>
              <a:t>.</a:t>
            </a:r>
            <a:r>
              <a:rPr sz="1600" spc="-30" dirty="0">
                <a:solidFill>
                  <a:srgbClr val="111111"/>
                </a:solidFill>
                <a:latin typeface="Poppins"/>
                <a:cs typeface="Poppins"/>
              </a:rPr>
              <a:t> </a:t>
            </a:r>
            <a:r>
              <a:rPr lang="it-IT" sz="1600" dirty="0">
                <a:solidFill>
                  <a:srgbClr val="111111"/>
                </a:solidFill>
                <a:latin typeface="Poppins"/>
                <a:cs typeface="Poppins"/>
              </a:rPr>
              <a:t>Scopriamo il motivo per cui</a:t>
            </a:r>
            <a:r>
              <a:rPr sz="1600" spc="-20" dirty="0">
                <a:solidFill>
                  <a:srgbClr val="111111"/>
                </a:solidFill>
                <a:latin typeface="Poppins"/>
                <a:cs typeface="Poppins"/>
              </a:rPr>
              <a:t>.</a:t>
            </a:r>
            <a:endParaRPr sz="1600" dirty="0">
              <a:latin typeface="Poppins"/>
              <a:cs typeface="Poppins"/>
            </a:endParaRPr>
          </a:p>
        </p:txBody>
      </p:sp>
      <p:sp>
        <p:nvSpPr>
          <p:cNvPr id="8" name="object 8"/>
          <p:cNvSpPr txBox="1"/>
          <p:nvPr/>
        </p:nvSpPr>
        <p:spPr>
          <a:xfrm>
            <a:off x="369026" y="3709461"/>
            <a:ext cx="2559685" cy="299720"/>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Materiali significativi</a:t>
            </a:r>
            <a:endParaRPr sz="1800" dirty="0">
              <a:latin typeface="Poppins"/>
              <a:cs typeface="Poppins"/>
            </a:endParaRPr>
          </a:p>
        </p:txBody>
      </p:sp>
      <p:pic>
        <p:nvPicPr>
          <p:cNvPr id="9" name="object 9"/>
          <p:cNvPicPr/>
          <p:nvPr/>
        </p:nvPicPr>
        <p:blipFill>
          <a:blip r:embed="rId5" cstate="print"/>
          <a:stretch>
            <a:fillRect/>
          </a:stretch>
        </p:blipFill>
        <p:spPr>
          <a:xfrm>
            <a:off x="3500628" y="9921240"/>
            <a:ext cx="559295" cy="557783"/>
          </a:xfrm>
          <a:prstGeom prst="rect">
            <a:avLst/>
          </a:prstGeom>
        </p:spPr>
      </p:pic>
      <p:pic>
        <p:nvPicPr>
          <p:cNvPr id="10" name="object 10"/>
          <p:cNvPicPr/>
          <p:nvPr/>
        </p:nvPicPr>
        <p:blipFill>
          <a:blip r:embed="rId6" cstate="print"/>
          <a:stretch>
            <a:fillRect/>
          </a:stretch>
        </p:blipFill>
        <p:spPr>
          <a:xfrm>
            <a:off x="4728972" y="3659123"/>
            <a:ext cx="2246375" cy="2714231"/>
          </a:xfrm>
          <a:prstGeom prst="rect">
            <a:avLst/>
          </a:prstGeom>
        </p:spPr>
      </p:pic>
      <p:sp>
        <p:nvSpPr>
          <p:cNvPr id="11" name="object 11"/>
          <p:cNvSpPr txBox="1"/>
          <p:nvPr/>
        </p:nvSpPr>
        <p:spPr>
          <a:xfrm>
            <a:off x="369027" y="4443055"/>
            <a:ext cx="3912870" cy="1979388"/>
          </a:xfrm>
          <a:prstGeom prst="rect">
            <a:avLst/>
          </a:prstGeom>
        </p:spPr>
        <p:txBody>
          <a:bodyPr vert="horz" wrap="square" lIns="0" tIns="12065" rIns="0" bIns="0" rtlCol="0">
            <a:spAutoFit/>
          </a:bodyPr>
          <a:lstStyle/>
          <a:p>
            <a:pPr marL="12700">
              <a:lnSpc>
                <a:spcPct val="100000"/>
              </a:lnSpc>
              <a:spcBef>
                <a:spcPts val="95"/>
              </a:spcBef>
            </a:pPr>
            <a:r>
              <a:rPr lang="it-IT" sz="1600" dirty="0">
                <a:solidFill>
                  <a:srgbClr val="111111"/>
                </a:solidFill>
                <a:latin typeface="Poppins"/>
                <a:cs typeface="Poppins"/>
              </a:rPr>
              <a:t>Cosa succede con </a:t>
            </a:r>
            <a:r>
              <a:rPr sz="1600" b="1" dirty="0">
                <a:solidFill>
                  <a:srgbClr val="111111"/>
                </a:solidFill>
                <a:latin typeface="Poppins"/>
                <a:cs typeface="Poppins"/>
              </a:rPr>
              <a:t>140</a:t>
            </a:r>
            <a:r>
              <a:rPr sz="1600" b="1" spc="-35" dirty="0">
                <a:solidFill>
                  <a:srgbClr val="111111"/>
                </a:solidFill>
                <a:latin typeface="Poppins"/>
                <a:cs typeface="Poppins"/>
              </a:rPr>
              <a:t> </a:t>
            </a:r>
            <a:r>
              <a:rPr lang="it-IT" sz="1600" b="1" dirty="0">
                <a:solidFill>
                  <a:srgbClr val="111111"/>
                </a:solidFill>
                <a:latin typeface="Poppins"/>
                <a:cs typeface="Poppins"/>
              </a:rPr>
              <a:t>cartoni di latte </a:t>
            </a:r>
            <a:endParaRPr sz="1600" dirty="0">
              <a:latin typeface="Poppins"/>
              <a:cs typeface="Poppins"/>
            </a:endParaRPr>
          </a:p>
          <a:p>
            <a:pPr marL="12700">
              <a:lnSpc>
                <a:spcPct val="100000"/>
              </a:lnSpc>
            </a:pPr>
            <a:r>
              <a:rPr sz="1600" dirty="0">
                <a:solidFill>
                  <a:srgbClr val="111111"/>
                </a:solidFill>
                <a:latin typeface="Poppins"/>
                <a:cs typeface="Poppins"/>
              </a:rPr>
              <a:t>in</a:t>
            </a:r>
            <a:r>
              <a:rPr sz="1600" spc="-50" dirty="0">
                <a:solidFill>
                  <a:srgbClr val="111111"/>
                </a:solidFill>
                <a:latin typeface="Poppins"/>
                <a:cs typeface="Poppins"/>
              </a:rPr>
              <a:t> </a:t>
            </a:r>
            <a:r>
              <a:rPr sz="1600" dirty="0">
                <a:solidFill>
                  <a:srgbClr val="111111"/>
                </a:solidFill>
                <a:latin typeface="Poppins"/>
                <a:cs typeface="Poppins"/>
              </a:rPr>
              <a:t>Grande</a:t>
            </a:r>
            <a:r>
              <a:rPr sz="1600" spc="-10" dirty="0">
                <a:solidFill>
                  <a:srgbClr val="111111"/>
                </a:solidFill>
                <a:latin typeface="Poppins"/>
                <a:cs typeface="Poppins"/>
              </a:rPr>
              <a:t> Panda?</a:t>
            </a:r>
            <a:endParaRPr sz="1600" dirty="0">
              <a:latin typeface="Poppins"/>
              <a:cs typeface="Poppins"/>
            </a:endParaRPr>
          </a:p>
          <a:p>
            <a:pPr marL="12700">
              <a:lnSpc>
                <a:spcPct val="100000"/>
              </a:lnSpc>
              <a:spcBef>
                <a:spcPts val="1920"/>
              </a:spcBef>
            </a:pPr>
            <a:r>
              <a:rPr lang="it-IT" sz="1600" dirty="0">
                <a:solidFill>
                  <a:srgbClr val="111111"/>
                </a:solidFill>
                <a:latin typeface="Poppins"/>
                <a:cs typeface="Poppins"/>
              </a:rPr>
              <a:t>Facile! Le rifiniture interne in plastica della Grande Panda stanno diventando eco-cool con il </a:t>
            </a:r>
            <a:r>
              <a:rPr sz="1600" b="1" dirty="0">
                <a:solidFill>
                  <a:srgbClr val="111111"/>
                </a:solidFill>
                <a:latin typeface="Poppins"/>
                <a:cs typeface="Poppins"/>
              </a:rPr>
              <a:t>5%</a:t>
            </a:r>
            <a:r>
              <a:rPr sz="1600" b="1" spc="-20" dirty="0">
                <a:solidFill>
                  <a:srgbClr val="111111"/>
                </a:solidFill>
                <a:latin typeface="Poppins"/>
                <a:cs typeface="Poppins"/>
              </a:rPr>
              <a:t> </a:t>
            </a:r>
            <a:r>
              <a:rPr lang="it-IT" sz="1600" b="1" spc="-10" dirty="0">
                <a:solidFill>
                  <a:srgbClr val="111111"/>
                </a:solidFill>
                <a:latin typeface="Poppins"/>
                <a:cs typeface="Poppins"/>
              </a:rPr>
              <a:t>di </a:t>
            </a:r>
            <a:r>
              <a:rPr lang="it-IT" sz="1600" b="1" spc="-10" dirty="0" err="1">
                <a:solidFill>
                  <a:srgbClr val="111111"/>
                </a:solidFill>
                <a:latin typeface="Poppins"/>
                <a:cs typeface="Poppins"/>
              </a:rPr>
              <a:t>Tetrapack</a:t>
            </a:r>
            <a:r>
              <a:rPr lang="it-IT" sz="1600" b="1" spc="-10" dirty="0">
                <a:solidFill>
                  <a:srgbClr val="111111"/>
                </a:solidFill>
                <a:latin typeface="Poppins"/>
                <a:cs typeface="Poppins"/>
              </a:rPr>
              <a:t> riciclato post-consumo</a:t>
            </a:r>
            <a:r>
              <a:rPr sz="1600" dirty="0">
                <a:solidFill>
                  <a:srgbClr val="111111"/>
                </a:solidFill>
                <a:latin typeface="Poppins"/>
                <a:cs typeface="Poppins"/>
              </a:rPr>
              <a:t>.</a:t>
            </a:r>
            <a:r>
              <a:rPr sz="1600" spc="-55" dirty="0">
                <a:solidFill>
                  <a:srgbClr val="111111"/>
                </a:solidFill>
                <a:latin typeface="Poppins"/>
                <a:cs typeface="Poppins"/>
              </a:rPr>
              <a:t> </a:t>
            </a:r>
            <a:r>
              <a:rPr lang="it-IT" sz="1600" dirty="0">
                <a:solidFill>
                  <a:srgbClr val="111111"/>
                </a:solidFill>
                <a:latin typeface="Poppins"/>
                <a:cs typeface="Poppins"/>
              </a:rPr>
              <a:t>Piuttosto </a:t>
            </a:r>
            <a:r>
              <a:rPr lang="it-IT" sz="1600" dirty="0" err="1">
                <a:solidFill>
                  <a:srgbClr val="111111"/>
                </a:solidFill>
                <a:latin typeface="Poppins"/>
                <a:cs typeface="Poppins"/>
              </a:rPr>
              <a:t>pandastico</a:t>
            </a:r>
            <a:r>
              <a:rPr lang="it-IT" sz="1600" dirty="0">
                <a:solidFill>
                  <a:srgbClr val="111111"/>
                </a:solidFill>
                <a:latin typeface="Poppins"/>
                <a:cs typeface="Poppins"/>
              </a:rPr>
              <a:t>, giusto?</a:t>
            </a:r>
            <a:endParaRPr sz="1600" dirty="0">
              <a:latin typeface="Poppins"/>
              <a:cs typeface="Poppins"/>
            </a:endParaRPr>
          </a:p>
        </p:txBody>
      </p:sp>
      <p:sp>
        <p:nvSpPr>
          <p:cNvPr id="12" name="object 12"/>
          <p:cNvSpPr txBox="1"/>
          <p:nvPr/>
        </p:nvSpPr>
        <p:spPr>
          <a:xfrm>
            <a:off x="369027" y="7660799"/>
            <a:ext cx="6494780" cy="1733167"/>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Con 9,5 milioni di vendite, le BEV hanno caricato il mercato con un </a:t>
            </a:r>
            <a:r>
              <a:rPr lang="it-IT" sz="1600" b="1" spc="-25" dirty="0">
                <a:solidFill>
                  <a:srgbClr val="111111"/>
                </a:solidFill>
                <a:latin typeface="Poppins"/>
                <a:cs typeface="Poppins"/>
              </a:rPr>
              <a:t>aumento del 24% nel 2023 </a:t>
            </a:r>
            <a:r>
              <a:rPr sz="1600" b="1" spc="-40" dirty="0">
                <a:solidFill>
                  <a:srgbClr val="111111"/>
                </a:solidFill>
                <a:latin typeface="Poppins"/>
                <a:cs typeface="Poppins"/>
              </a:rPr>
              <a:t> </a:t>
            </a:r>
            <a:r>
              <a:rPr lang="it-IT" sz="1600" dirty="0">
                <a:solidFill>
                  <a:srgbClr val="111111"/>
                </a:solidFill>
                <a:latin typeface="Poppins"/>
                <a:cs typeface="Poppins"/>
              </a:rPr>
              <a:t>rispetto all'anno precedente. Ma, secondo i dati di EV-</a:t>
            </a:r>
            <a:r>
              <a:rPr lang="it-IT" sz="1600" dirty="0" err="1">
                <a:solidFill>
                  <a:srgbClr val="111111"/>
                </a:solidFill>
                <a:latin typeface="Poppins"/>
                <a:cs typeface="Poppins"/>
              </a:rPr>
              <a:t>Volumes</a:t>
            </a:r>
            <a:r>
              <a:rPr lang="it-IT" sz="1600" dirty="0">
                <a:solidFill>
                  <a:srgbClr val="111111"/>
                </a:solidFill>
                <a:latin typeface="Poppins"/>
                <a:cs typeface="Poppins"/>
              </a:rPr>
              <a:t>, la quota di mercato non ha raggiunto le previsioni</a:t>
            </a:r>
            <a:r>
              <a:rPr sz="1600" spc="-10" dirty="0">
                <a:solidFill>
                  <a:srgbClr val="111111"/>
                </a:solidFill>
                <a:latin typeface="Poppins"/>
                <a:cs typeface="Poppins"/>
              </a:rPr>
              <a:t>.</a:t>
            </a:r>
            <a:endParaRPr sz="1600" dirty="0">
              <a:latin typeface="Poppins"/>
              <a:cs typeface="Poppins"/>
            </a:endParaRPr>
          </a:p>
          <a:p>
            <a:pPr marL="12700" marR="10160">
              <a:lnSpc>
                <a:spcPct val="100000"/>
              </a:lnSpc>
              <a:spcBef>
                <a:spcPts val="1920"/>
              </a:spcBef>
            </a:pPr>
            <a:r>
              <a:rPr lang="it-IT" sz="1600" dirty="0">
                <a:solidFill>
                  <a:srgbClr val="111111"/>
                </a:solidFill>
                <a:latin typeface="Poppins"/>
                <a:cs typeface="Poppins"/>
              </a:rPr>
              <a:t>Perché, chiedi? Una miscela di motivi: </a:t>
            </a:r>
            <a:r>
              <a:rPr lang="it-IT" sz="1600" b="1" dirty="0">
                <a:solidFill>
                  <a:srgbClr val="111111"/>
                </a:solidFill>
                <a:latin typeface="Poppins"/>
                <a:cs typeface="Poppins"/>
              </a:rPr>
              <a:t>ansia di autonomia</a:t>
            </a:r>
            <a:r>
              <a:rPr sz="1600" spc="-10" dirty="0">
                <a:solidFill>
                  <a:srgbClr val="111111"/>
                </a:solidFill>
                <a:latin typeface="Poppins"/>
                <a:cs typeface="Poppins"/>
              </a:rPr>
              <a:t>,</a:t>
            </a:r>
            <a:r>
              <a:rPr sz="1600" spc="-100" dirty="0">
                <a:solidFill>
                  <a:srgbClr val="111111"/>
                </a:solidFill>
                <a:latin typeface="Poppins"/>
                <a:cs typeface="Poppins"/>
              </a:rPr>
              <a:t> </a:t>
            </a:r>
            <a:r>
              <a:rPr lang="it-IT" sz="1600" b="1" spc="-10" dirty="0">
                <a:solidFill>
                  <a:srgbClr val="111111"/>
                </a:solidFill>
                <a:latin typeface="Poppins"/>
                <a:cs typeface="Poppins"/>
              </a:rPr>
              <a:t>disponibilità di ricarica </a:t>
            </a:r>
            <a:r>
              <a:rPr lang="it-IT" sz="1600" dirty="0">
                <a:solidFill>
                  <a:srgbClr val="111111"/>
                </a:solidFill>
                <a:latin typeface="Poppins"/>
                <a:cs typeface="Poppins"/>
              </a:rPr>
              <a:t>e il grande problema </a:t>
            </a:r>
            <a:r>
              <a:rPr sz="1600" dirty="0">
                <a:solidFill>
                  <a:srgbClr val="111111"/>
                </a:solidFill>
                <a:latin typeface="Poppins"/>
                <a:cs typeface="Poppins"/>
              </a:rPr>
              <a:t>—</a:t>
            </a:r>
            <a:r>
              <a:rPr sz="1600" spc="-60" dirty="0">
                <a:solidFill>
                  <a:srgbClr val="111111"/>
                </a:solidFill>
                <a:latin typeface="Poppins"/>
                <a:cs typeface="Poppins"/>
              </a:rPr>
              <a:t> </a:t>
            </a:r>
            <a:r>
              <a:rPr lang="it-IT" sz="1600" spc="-60" dirty="0">
                <a:solidFill>
                  <a:srgbClr val="111111"/>
                </a:solidFill>
                <a:latin typeface="Poppins"/>
                <a:cs typeface="Poppins"/>
              </a:rPr>
              <a:t>i </a:t>
            </a:r>
            <a:r>
              <a:rPr lang="it-IT" sz="1600" b="1" dirty="0">
                <a:solidFill>
                  <a:srgbClr val="111111"/>
                </a:solidFill>
                <a:latin typeface="Poppins"/>
                <a:cs typeface="Poppins"/>
              </a:rPr>
              <a:t>prezzi</a:t>
            </a:r>
            <a:r>
              <a:rPr sz="1600" spc="-10" dirty="0">
                <a:solidFill>
                  <a:srgbClr val="111111"/>
                </a:solidFill>
                <a:latin typeface="Poppins"/>
                <a:cs typeface="Poppins"/>
              </a:rPr>
              <a:t>.</a:t>
            </a:r>
            <a:endParaRPr sz="1600" dirty="0">
              <a:latin typeface="Poppins"/>
              <a:cs typeface="Poppins"/>
            </a:endParaRPr>
          </a:p>
        </p:txBody>
      </p:sp>
      <p:sp>
        <p:nvSpPr>
          <p:cNvPr id="13" name="object 13"/>
          <p:cNvSpPr/>
          <p:nvPr/>
        </p:nvSpPr>
        <p:spPr>
          <a:xfrm>
            <a:off x="0" y="6635153"/>
            <a:ext cx="4728972" cy="735330"/>
          </a:xfrm>
          <a:custGeom>
            <a:avLst/>
            <a:gdLst/>
            <a:ahLst/>
            <a:cxnLst/>
            <a:rect l="l" t="t" r="r" b="b"/>
            <a:pathLst>
              <a:path w="4183379" h="735329">
                <a:moveTo>
                  <a:pt x="0" y="0"/>
                </a:moveTo>
                <a:lnTo>
                  <a:pt x="0" y="662190"/>
                </a:lnTo>
                <a:lnTo>
                  <a:pt x="4171276" y="734999"/>
                </a:lnTo>
                <a:lnTo>
                  <a:pt x="4182833" y="73012"/>
                </a:lnTo>
                <a:lnTo>
                  <a:pt x="0" y="0"/>
                </a:lnTo>
                <a:close/>
              </a:path>
            </a:pathLst>
          </a:custGeom>
          <a:solidFill>
            <a:srgbClr val="E89A02"/>
          </a:solidFill>
        </p:spPr>
        <p:txBody>
          <a:bodyPr wrap="square" lIns="0" tIns="0" rIns="0" bIns="0" rtlCol="0"/>
          <a:lstStyle/>
          <a:p>
            <a:endParaRPr/>
          </a:p>
        </p:txBody>
      </p:sp>
      <p:sp>
        <p:nvSpPr>
          <p:cNvPr id="14" name="object 14"/>
          <p:cNvSpPr txBox="1"/>
          <p:nvPr/>
        </p:nvSpPr>
        <p:spPr>
          <a:xfrm>
            <a:off x="369023" y="6857907"/>
            <a:ext cx="4183378"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Una transizione senza sforzo a BEV</a:t>
            </a:r>
            <a:endParaRPr sz="1800" dirty="0">
              <a:latin typeface="Poppins"/>
              <a:cs typeface="Poppins"/>
            </a:endParaRPr>
          </a:p>
        </p:txBody>
      </p:sp>
      <p:sp>
        <p:nvSpPr>
          <p:cNvPr id="15" name="object 15"/>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34</a:t>
            </a:fld>
            <a:endParaRPr spc="-25"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2382"/>
          </a:xfrm>
          <a:prstGeom prst="rect">
            <a:avLst/>
          </a:prstGeom>
        </p:spPr>
      </p:pic>
      <p:sp>
        <p:nvSpPr>
          <p:cNvPr id="3" name="object 3"/>
          <p:cNvSpPr txBox="1"/>
          <p:nvPr/>
        </p:nvSpPr>
        <p:spPr>
          <a:xfrm>
            <a:off x="4302061" y="508248"/>
            <a:ext cx="2881630" cy="330835"/>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a:t>
            </a:r>
            <a:r>
              <a:rPr lang="it-IT" sz="2000" b="1" spc="-35" dirty="0">
                <a:solidFill>
                  <a:srgbClr val="FFFFFF"/>
                </a:solidFill>
                <a:latin typeface="Poppins"/>
                <a:cs typeface="Poppins"/>
              </a:rPr>
              <a:t> </a:t>
            </a:r>
            <a:r>
              <a:rPr lang="it-IT" sz="2000" b="1" dirty="0">
                <a:solidFill>
                  <a:srgbClr val="FFFFFF"/>
                </a:solidFill>
                <a:latin typeface="Poppins"/>
                <a:cs typeface="Poppins"/>
              </a:rPr>
              <a:t>È…</a:t>
            </a:r>
            <a:r>
              <a:rPr lang="it-IT" sz="2000" b="1" spc="-25" dirty="0">
                <a:solidFill>
                  <a:srgbClr val="FFFFFF"/>
                </a:solidFill>
                <a:latin typeface="Poppins"/>
                <a:cs typeface="Poppins"/>
              </a:rPr>
              <a:t> </a:t>
            </a:r>
            <a:r>
              <a:rPr lang="it-IT" sz="2000" b="1" spc="-10" dirty="0">
                <a:solidFill>
                  <a:srgbClr val="FFFFFF"/>
                </a:solidFill>
                <a:latin typeface="Poppins"/>
                <a:cs typeface="Poppins"/>
              </a:rPr>
              <a:t>INCLUSIVA!</a:t>
            </a:r>
            <a:endParaRPr lang="it-IT"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txBox="1"/>
          <p:nvPr/>
        </p:nvSpPr>
        <p:spPr>
          <a:xfrm>
            <a:off x="368825" y="2056811"/>
            <a:ext cx="6588125" cy="1243289"/>
          </a:xfrm>
          <a:prstGeom prst="rect">
            <a:avLst/>
          </a:prstGeom>
        </p:spPr>
        <p:txBody>
          <a:bodyPr vert="horz" wrap="square" lIns="0" tIns="12065" rIns="0" bIns="0" rtlCol="0">
            <a:spAutoFit/>
          </a:bodyPr>
          <a:lstStyle/>
          <a:p>
            <a:pPr marL="12700" marR="5080">
              <a:lnSpc>
                <a:spcPct val="100000"/>
              </a:lnSpc>
              <a:spcBef>
                <a:spcPts val="95"/>
              </a:spcBef>
            </a:pPr>
            <a:r>
              <a:rPr sz="1600" dirty="0">
                <a:solidFill>
                  <a:srgbClr val="111111"/>
                </a:solidFill>
                <a:latin typeface="Poppins"/>
                <a:cs typeface="Poppins"/>
              </a:rPr>
              <a:t>In</a:t>
            </a:r>
            <a:r>
              <a:rPr sz="1600" spc="-40" dirty="0">
                <a:solidFill>
                  <a:srgbClr val="111111"/>
                </a:solidFill>
                <a:latin typeface="Poppins"/>
                <a:cs typeface="Poppins"/>
              </a:rPr>
              <a:t> </a:t>
            </a:r>
            <a:r>
              <a:rPr sz="1600" dirty="0" err="1">
                <a:solidFill>
                  <a:srgbClr val="111111"/>
                </a:solidFill>
                <a:latin typeface="Poppins"/>
                <a:cs typeface="Poppins"/>
              </a:rPr>
              <a:t>Europ</a:t>
            </a:r>
            <a:r>
              <a:rPr lang="it-IT" sz="1600" dirty="0">
                <a:solidFill>
                  <a:srgbClr val="111111"/>
                </a:solidFill>
                <a:latin typeface="Poppins"/>
                <a:cs typeface="Poppins"/>
              </a:rPr>
              <a:t>a</a:t>
            </a:r>
            <a:r>
              <a:rPr sz="1600" dirty="0">
                <a:solidFill>
                  <a:srgbClr val="111111"/>
                </a:solidFill>
                <a:latin typeface="Poppins"/>
                <a:cs typeface="Poppins"/>
              </a:rPr>
              <a:t>,</a:t>
            </a:r>
            <a:r>
              <a:rPr sz="1600" spc="-5" dirty="0">
                <a:solidFill>
                  <a:srgbClr val="111111"/>
                </a:solidFill>
                <a:latin typeface="Poppins"/>
                <a:cs typeface="Poppins"/>
              </a:rPr>
              <a:t> </a:t>
            </a:r>
            <a:r>
              <a:rPr lang="it-IT" sz="1600" b="1" dirty="0">
                <a:solidFill>
                  <a:srgbClr val="111111"/>
                </a:solidFill>
                <a:latin typeface="Poppins"/>
                <a:cs typeface="Poppins"/>
              </a:rPr>
              <a:t>solo il </a:t>
            </a:r>
            <a:r>
              <a:rPr sz="1600" b="1" spc="-15" dirty="0">
                <a:solidFill>
                  <a:srgbClr val="111111"/>
                </a:solidFill>
                <a:latin typeface="Poppins"/>
                <a:cs typeface="Poppins"/>
              </a:rPr>
              <a:t> </a:t>
            </a:r>
            <a:r>
              <a:rPr sz="1600" b="1" dirty="0">
                <a:solidFill>
                  <a:srgbClr val="111111"/>
                </a:solidFill>
                <a:latin typeface="Poppins"/>
                <a:cs typeface="Poppins"/>
              </a:rPr>
              <a:t>17%</a:t>
            </a:r>
            <a:r>
              <a:rPr sz="1600" b="1" spc="-30" dirty="0">
                <a:solidFill>
                  <a:srgbClr val="111111"/>
                </a:solidFill>
                <a:latin typeface="Poppins"/>
                <a:cs typeface="Poppins"/>
              </a:rPr>
              <a:t> </a:t>
            </a:r>
            <a:r>
              <a:rPr lang="it-IT" sz="1600" dirty="0">
                <a:solidFill>
                  <a:srgbClr val="111111"/>
                </a:solidFill>
                <a:latin typeface="Poppins"/>
                <a:cs typeface="Poppins"/>
              </a:rPr>
              <a:t>di BEV venduti proviene dai segmenti più economici; il resto sono modelli grandi o di lusso. Grande Panda, con le sue caratteristiche e la sua atmosfera divertente e inclusiva, fa una </a:t>
            </a:r>
            <a:r>
              <a:rPr lang="it-IT" sz="1600" b="1" spc="-10" dirty="0">
                <a:solidFill>
                  <a:srgbClr val="111111"/>
                </a:solidFill>
                <a:latin typeface="Poppins"/>
                <a:cs typeface="Poppins"/>
              </a:rPr>
              <a:t>transizione all'elettrico senza sforzo</a:t>
            </a:r>
            <a:r>
              <a:rPr sz="1600" dirty="0">
                <a:solidFill>
                  <a:srgbClr val="111111"/>
                </a:solidFill>
                <a:latin typeface="Poppins"/>
                <a:cs typeface="Poppins"/>
              </a:rPr>
              <a:t>.</a:t>
            </a:r>
            <a:r>
              <a:rPr sz="1600" spc="-15" dirty="0">
                <a:solidFill>
                  <a:srgbClr val="111111"/>
                </a:solidFill>
                <a:latin typeface="Poppins"/>
                <a:cs typeface="Poppins"/>
              </a:rPr>
              <a:t> </a:t>
            </a:r>
            <a:r>
              <a:rPr lang="it-IT" sz="1600" dirty="0">
                <a:solidFill>
                  <a:srgbClr val="111111"/>
                </a:solidFill>
                <a:latin typeface="Poppins"/>
                <a:cs typeface="Poppins"/>
              </a:rPr>
              <a:t>Come una vera auto aperta a tutti.</a:t>
            </a:r>
            <a:endParaRPr sz="1600" dirty="0">
              <a:latin typeface="Poppins"/>
              <a:cs typeface="Poppins"/>
            </a:endParaRPr>
          </a:p>
        </p:txBody>
      </p:sp>
      <p:sp>
        <p:nvSpPr>
          <p:cNvPr id="6" name="object 6"/>
          <p:cNvSpPr/>
          <p:nvPr/>
        </p:nvSpPr>
        <p:spPr>
          <a:xfrm>
            <a:off x="0" y="3491114"/>
            <a:ext cx="2940050" cy="708660"/>
          </a:xfrm>
          <a:custGeom>
            <a:avLst/>
            <a:gdLst/>
            <a:ahLst/>
            <a:cxnLst/>
            <a:rect l="l" t="t" r="r" b="b"/>
            <a:pathLst>
              <a:path w="2647315" h="708660">
                <a:moveTo>
                  <a:pt x="0" y="0"/>
                </a:moveTo>
                <a:lnTo>
                  <a:pt x="0" y="662190"/>
                </a:lnTo>
                <a:lnTo>
                  <a:pt x="2635643" y="708190"/>
                </a:lnTo>
                <a:lnTo>
                  <a:pt x="2647188" y="46202"/>
                </a:lnTo>
                <a:lnTo>
                  <a:pt x="0" y="0"/>
                </a:lnTo>
                <a:close/>
              </a:path>
            </a:pathLst>
          </a:custGeom>
          <a:solidFill>
            <a:srgbClr val="E89A02"/>
          </a:solidFill>
        </p:spPr>
        <p:txBody>
          <a:bodyPr wrap="square" lIns="0" tIns="0" rIns="0" bIns="0" rtlCol="0"/>
          <a:lstStyle/>
          <a:p>
            <a:endParaRPr/>
          </a:p>
        </p:txBody>
      </p:sp>
      <p:sp>
        <p:nvSpPr>
          <p:cNvPr id="7" name="object 7"/>
          <p:cNvSpPr txBox="1"/>
          <p:nvPr/>
        </p:nvSpPr>
        <p:spPr>
          <a:xfrm>
            <a:off x="369023" y="3693322"/>
            <a:ext cx="2418627"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L'offerta del motore</a:t>
            </a:r>
            <a:endParaRPr sz="1800" dirty="0">
              <a:latin typeface="Poppins"/>
              <a:cs typeface="Poppins"/>
            </a:endParaRPr>
          </a:p>
        </p:txBody>
      </p:sp>
      <p:pic>
        <p:nvPicPr>
          <p:cNvPr id="8" name="object 8"/>
          <p:cNvPicPr/>
          <p:nvPr/>
        </p:nvPicPr>
        <p:blipFill>
          <a:blip r:embed="rId5" cstate="print"/>
          <a:stretch>
            <a:fillRect/>
          </a:stretch>
        </p:blipFill>
        <p:spPr>
          <a:xfrm>
            <a:off x="3500628" y="9921240"/>
            <a:ext cx="559295" cy="557783"/>
          </a:xfrm>
          <a:prstGeom prst="rect">
            <a:avLst/>
          </a:prstGeom>
        </p:spPr>
      </p:pic>
      <p:sp>
        <p:nvSpPr>
          <p:cNvPr id="9" name="object 9"/>
          <p:cNvSpPr txBox="1"/>
          <p:nvPr/>
        </p:nvSpPr>
        <p:spPr>
          <a:xfrm>
            <a:off x="368823" y="4788506"/>
            <a:ext cx="6588124" cy="4285532"/>
          </a:xfrm>
          <a:prstGeom prst="rect">
            <a:avLst/>
          </a:prstGeom>
        </p:spPr>
        <p:txBody>
          <a:bodyPr vert="horz" wrap="square" lIns="0" tIns="12065" rIns="0" bIns="0" rtlCol="0">
            <a:spAutoFit/>
          </a:bodyPr>
          <a:lstStyle/>
          <a:p>
            <a:pPr marL="12700">
              <a:lnSpc>
                <a:spcPct val="100000"/>
              </a:lnSpc>
              <a:spcBef>
                <a:spcPts val="95"/>
              </a:spcBef>
            </a:pPr>
            <a:r>
              <a:rPr lang="en-US" sz="1600" b="1" dirty="0">
                <a:solidFill>
                  <a:srgbClr val="E89A02"/>
                </a:solidFill>
                <a:latin typeface="Poppins"/>
                <a:cs typeface="Poppins"/>
              </a:rPr>
              <a:t>VERSIONE MILD HYBRID</a:t>
            </a:r>
            <a:endParaRPr lang="en-US" sz="1600" dirty="0">
              <a:latin typeface="Poppins"/>
              <a:cs typeface="Poppins"/>
            </a:endParaRPr>
          </a:p>
          <a:p>
            <a:pPr marL="12700" marR="43180">
              <a:lnSpc>
                <a:spcPts val="1730"/>
              </a:lnSpc>
              <a:spcBef>
                <a:spcPts val="2760"/>
              </a:spcBef>
            </a:pPr>
            <a:r>
              <a:rPr lang="en-US" sz="1600" dirty="0">
                <a:latin typeface="Poppins Light"/>
                <a:cs typeface="Poppins Light"/>
              </a:rPr>
              <a:t>I</a:t>
            </a:r>
            <a:r>
              <a:rPr lang="en-US" sz="1600" b="0" dirty="0">
                <a:latin typeface="Poppins Light"/>
                <a:cs typeface="Poppins Light"/>
              </a:rPr>
              <a:t>l</a:t>
            </a:r>
            <a:r>
              <a:rPr lang="en-US" sz="1600" b="0" spc="-30" dirty="0">
                <a:latin typeface="Poppins Light"/>
                <a:cs typeface="Poppins Light"/>
              </a:rPr>
              <a:t> </a:t>
            </a:r>
            <a:r>
              <a:rPr lang="en-US" sz="1600" b="1" dirty="0" err="1">
                <a:latin typeface="Poppins"/>
                <a:cs typeface="Poppins"/>
              </a:rPr>
              <a:t>motore</a:t>
            </a:r>
            <a:r>
              <a:rPr lang="en-US" sz="1600" b="1" dirty="0">
                <a:latin typeface="Poppins"/>
                <a:cs typeface="Poppins"/>
              </a:rPr>
              <a:t> MHEV 48V </a:t>
            </a:r>
            <a:r>
              <a:rPr lang="en-US" sz="1600" b="0" dirty="0">
                <a:latin typeface="Poppins Light"/>
                <a:cs typeface="Poppins Light"/>
              </a:rPr>
              <a:t>è un </a:t>
            </a:r>
            <a:r>
              <a:rPr lang="en-US" sz="1600" b="1" spc="-10" dirty="0">
                <a:latin typeface="Poppins"/>
                <a:cs typeface="Poppins"/>
              </a:rPr>
              <a:t>3 </a:t>
            </a:r>
            <a:r>
              <a:rPr lang="en-US" sz="1600" b="1" dirty="0" err="1">
                <a:latin typeface="Poppins"/>
                <a:cs typeface="Poppins"/>
              </a:rPr>
              <a:t>cilindri</a:t>
            </a:r>
            <a:r>
              <a:rPr lang="en-US" sz="1600" b="0" dirty="0">
                <a:latin typeface="Poppins Light"/>
                <a:cs typeface="Poppins Light"/>
              </a:rPr>
              <a:t>,</a:t>
            </a:r>
            <a:r>
              <a:rPr lang="en-US" sz="1600" b="0" spc="-15" dirty="0">
                <a:latin typeface="Poppins Light"/>
                <a:cs typeface="Poppins Light"/>
              </a:rPr>
              <a:t> </a:t>
            </a:r>
            <a:r>
              <a:rPr lang="en-US" sz="1600" b="1" spc="-10" dirty="0">
                <a:latin typeface="Poppins"/>
                <a:cs typeface="Poppins"/>
              </a:rPr>
              <a:t>12 </a:t>
            </a:r>
            <a:r>
              <a:rPr lang="en-US" sz="1600" b="1" dirty="0" err="1">
                <a:latin typeface="Poppins"/>
                <a:cs typeface="Poppins"/>
              </a:rPr>
              <a:t>valvole</a:t>
            </a:r>
            <a:r>
              <a:rPr lang="en-US" sz="1600" b="1" spc="85" dirty="0">
                <a:latin typeface="Poppins"/>
                <a:cs typeface="Poppins"/>
              </a:rPr>
              <a:t> </a:t>
            </a:r>
            <a:r>
              <a:rPr lang="it-IT" sz="1600" b="0" spc="-10" dirty="0">
                <a:latin typeface="Poppins Light"/>
                <a:cs typeface="Poppins Light"/>
              </a:rPr>
              <a:t>benzina potente con una catena di distribuzione senza manutenzione. È dotato di un </a:t>
            </a:r>
            <a:r>
              <a:rPr lang="it-IT" sz="1600" b="1" spc="-10" dirty="0">
                <a:latin typeface="Poppins"/>
                <a:cs typeface="Poppins"/>
              </a:rPr>
              <a:t>sistema di iniezione ad alta pressione </a:t>
            </a:r>
            <a:r>
              <a:rPr lang="en-US" sz="1600" b="0" dirty="0">
                <a:latin typeface="Poppins Light"/>
                <a:cs typeface="Poppins Light"/>
              </a:rPr>
              <a:t>(350</a:t>
            </a:r>
            <a:r>
              <a:rPr lang="en-US" sz="1600" b="0" spc="-45" dirty="0">
                <a:latin typeface="Poppins Light"/>
                <a:cs typeface="Poppins Light"/>
              </a:rPr>
              <a:t> </a:t>
            </a:r>
            <a:r>
              <a:rPr lang="en-US" sz="1600" b="0" dirty="0">
                <a:latin typeface="Poppins Light"/>
                <a:cs typeface="Poppins Light"/>
              </a:rPr>
              <a:t>Bar)</a:t>
            </a:r>
            <a:r>
              <a:rPr lang="en-US" sz="1600" b="0" spc="-45" dirty="0">
                <a:latin typeface="Poppins Light"/>
                <a:cs typeface="Poppins Light"/>
              </a:rPr>
              <a:t> </a:t>
            </a:r>
            <a:r>
              <a:rPr lang="it-IT" sz="1600" b="0" dirty="0">
                <a:latin typeface="Poppins Light"/>
                <a:cs typeface="Poppins Light"/>
              </a:rPr>
              <a:t>che ottimizza la combustione, riducendo sia il consumo di carburante che le emissioni. Ha anche un </a:t>
            </a:r>
            <a:r>
              <a:rPr lang="en-US" sz="1600" b="1" dirty="0" err="1">
                <a:latin typeface="Poppins"/>
                <a:cs typeface="Poppins"/>
              </a:rPr>
              <a:t>turbocompressore</a:t>
            </a:r>
            <a:r>
              <a:rPr lang="en-US" sz="1600" b="1" dirty="0">
                <a:latin typeface="Poppins"/>
                <a:cs typeface="Poppins"/>
              </a:rPr>
              <a:t> a </a:t>
            </a:r>
            <a:r>
              <a:rPr lang="en-US" sz="1600" b="1" dirty="0" err="1">
                <a:latin typeface="Poppins"/>
                <a:cs typeface="Poppins"/>
              </a:rPr>
              <a:t>geometria</a:t>
            </a:r>
            <a:r>
              <a:rPr lang="en-US" sz="1600" b="1" dirty="0">
                <a:latin typeface="Poppins"/>
                <a:cs typeface="Poppins"/>
              </a:rPr>
              <a:t> </a:t>
            </a:r>
            <a:r>
              <a:rPr lang="en-US" sz="1600" b="1" dirty="0" err="1">
                <a:latin typeface="Poppins"/>
                <a:cs typeface="Poppins"/>
              </a:rPr>
              <a:t>variabile</a:t>
            </a:r>
            <a:r>
              <a:rPr lang="en-US" sz="1600" spc="-10" dirty="0">
                <a:latin typeface="Poppins"/>
                <a:cs typeface="Poppins"/>
              </a:rPr>
              <a:t>.</a:t>
            </a:r>
            <a:endParaRPr lang="en-US" sz="1600" dirty="0">
              <a:latin typeface="Poppins"/>
              <a:cs typeface="Poppins"/>
            </a:endParaRPr>
          </a:p>
          <a:p>
            <a:pPr>
              <a:lnSpc>
                <a:spcPct val="100000"/>
              </a:lnSpc>
              <a:spcBef>
                <a:spcPts val="275"/>
              </a:spcBef>
            </a:pPr>
            <a:endParaRPr sz="1600" dirty="0">
              <a:latin typeface="Poppins"/>
              <a:cs typeface="Poppins"/>
            </a:endParaRPr>
          </a:p>
          <a:p>
            <a:pPr marL="200660" indent="-187960">
              <a:lnSpc>
                <a:spcPct val="100000"/>
              </a:lnSpc>
              <a:spcBef>
                <a:spcPts val="5"/>
              </a:spcBef>
              <a:buFont typeface="Symbol"/>
              <a:buChar char=""/>
              <a:tabLst>
                <a:tab pos="200660" algn="l"/>
              </a:tabLst>
            </a:pPr>
            <a:r>
              <a:rPr lang="it-IT" sz="1600" b="1" dirty="0">
                <a:latin typeface="Poppins"/>
                <a:cs typeface="Poppins"/>
              </a:rPr>
              <a:t>Potenza massima di </a:t>
            </a:r>
            <a:r>
              <a:rPr sz="1600" b="1" dirty="0">
                <a:latin typeface="Poppins"/>
                <a:cs typeface="Poppins"/>
              </a:rPr>
              <a:t>74</a:t>
            </a:r>
            <a:r>
              <a:rPr sz="1600" b="1" spc="-35" dirty="0">
                <a:latin typeface="Poppins"/>
                <a:cs typeface="Poppins"/>
              </a:rPr>
              <a:t> </a:t>
            </a:r>
            <a:r>
              <a:rPr sz="1600" b="1" dirty="0">
                <a:latin typeface="Poppins"/>
                <a:cs typeface="Poppins"/>
              </a:rPr>
              <a:t>kW</a:t>
            </a:r>
            <a:r>
              <a:rPr sz="1600" b="1" spc="-30" dirty="0">
                <a:latin typeface="Poppins"/>
                <a:cs typeface="Poppins"/>
              </a:rPr>
              <a:t> </a:t>
            </a:r>
            <a:r>
              <a:rPr sz="1600" b="1" dirty="0">
                <a:latin typeface="Poppins"/>
                <a:cs typeface="Poppins"/>
              </a:rPr>
              <a:t>(100</a:t>
            </a:r>
            <a:r>
              <a:rPr sz="1600" b="1" spc="-30" dirty="0">
                <a:latin typeface="Poppins"/>
                <a:cs typeface="Poppins"/>
              </a:rPr>
              <a:t> </a:t>
            </a:r>
            <a:r>
              <a:rPr lang="it-IT" sz="1600" b="1" spc="-25" dirty="0">
                <a:latin typeface="Poppins"/>
                <a:cs typeface="Poppins"/>
              </a:rPr>
              <a:t>cv</a:t>
            </a:r>
            <a:r>
              <a:rPr sz="1600" b="1" spc="-25" dirty="0">
                <a:latin typeface="Poppins"/>
                <a:cs typeface="Poppins"/>
              </a:rPr>
              <a:t>)</a:t>
            </a:r>
            <a:endParaRPr sz="1600" dirty="0">
              <a:latin typeface="Poppins"/>
              <a:cs typeface="Poppins"/>
            </a:endParaRPr>
          </a:p>
          <a:p>
            <a:pPr marL="200660" indent="-187960">
              <a:lnSpc>
                <a:spcPct val="100000"/>
              </a:lnSpc>
              <a:spcBef>
                <a:spcPts val="610"/>
              </a:spcBef>
              <a:buFont typeface="Symbol"/>
              <a:buChar char=""/>
              <a:tabLst>
                <a:tab pos="200660" algn="l"/>
              </a:tabLst>
            </a:pPr>
            <a:r>
              <a:rPr lang="it-IT" sz="1600" b="1" dirty="0">
                <a:latin typeface="Poppins"/>
                <a:cs typeface="Poppins"/>
              </a:rPr>
              <a:t>Coppia di </a:t>
            </a:r>
            <a:r>
              <a:rPr sz="1600" b="1" dirty="0">
                <a:latin typeface="Poppins"/>
                <a:cs typeface="Poppins"/>
              </a:rPr>
              <a:t>205</a:t>
            </a:r>
            <a:r>
              <a:rPr sz="1600" b="1" spc="-40" dirty="0">
                <a:latin typeface="Poppins"/>
                <a:cs typeface="Poppins"/>
              </a:rPr>
              <a:t> </a:t>
            </a:r>
            <a:r>
              <a:rPr sz="1600" b="1" spc="-25" dirty="0">
                <a:latin typeface="Poppins"/>
                <a:cs typeface="Poppins"/>
              </a:rPr>
              <a:t>Nm</a:t>
            </a:r>
            <a:endParaRPr sz="1600" dirty="0">
              <a:latin typeface="Poppins"/>
              <a:cs typeface="Poppins"/>
            </a:endParaRPr>
          </a:p>
          <a:p>
            <a:pPr marL="200660" indent="-187960">
              <a:lnSpc>
                <a:spcPts val="1825"/>
              </a:lnSpc>
              <a:spcBef>
                <a:spcPts val="600"/>
              </a:spcBef>
              <a:buFont typeface="Symbol"/>
              <a:buChar char=""/>
              <a:tabLst>
                <a:tab pos="200660" algn="l"/>
              </a:tabLst>
            </a:pPr>
            <a:r>
              <a:rPr lang="it-IT" sz="1600" b="0" dirty="0">
                <a:latin typeface="Poppins Light"/>
                <a:cs typeface="Poppins Light"/>
              </a:rPr>
              <a:t>Funzionalità elettriche avanzate come </a:t>
            </a:r>
            <a:r>
              <a:rPr sz="1600" b="1" spc="-10" dirty="0">
                <a:latin typeface="Poppins"/>
                <a:cs typeface="Poppins"/>
              </a:rPr>
              <a:t>e-Creeping</a:t>
            </a:r>
            <a:r>
              <a:rPr sz="1600" b="0" spc="-10" dirty="0">
                <a:latin typeface="Poppins Light"/>
                <a:cs typeface="Poppins Light"/>
              </a:rPr>
              <a:t>,</a:t>
            </a:r>
            <a:r>
              <a:rPr sz="1600" b="0" spc="-90" dirty="0">
                <a:latin typeface="Poppins Light"/>
                <a:cs typeface="Poppins Light"/>
              </a:rPr>
              <a:t> </a:t>
            </a:r>
            <a:r>
              <a:rPr sz="1600" b="1" spc="-10" dirty="0">
                <a:latin typeface="Poppins"/>
                <a:cs typeface="Poppins"/>
              </a:rPr>
              <a:t>e-Launch</a:t>
            </a:r>
            <a:r>
              <a:rPr sz="1600" b="0" spc="-10" dirty="0">
                <a:latin typeface="Poppins Light"/>
                <a:cs typeface="Poppins Light"/>
              </a:rPr>
              <a:t>,</a:t>
            </a:r>
            <a:endParaRPr sz="1600" dirty="0">
              <a:latin typeface="Poppins Light"/>
              <a:cs typeface="Poppins Light"/>
            </a:endParaRPr>
          </a:p>
          <a:p>
            <a:pPr marL="201295">
              <a:lnSpc>
                <a:spcPts val="1825"/>
              </a:lnSpc>
            </a:pPr>
            <a:r>
              <a:rPr sz="1600" b="1" spc="-10" dirty="0">
                <a:latin typeface="Poppins"/>
                <a:cs typeface="Poppins"/>
              </a:rPr>
              <a:t>e-</a:t>
            </a:r>
            <a:r>
              <a:rPr sz="1600" b="1" dirty="0">
                <a:latin typeface="Poppins"/>
                <a:cs typeface="Poppins"/>
              </a:rPr>
              <a:t>Queueing</a:t>
            </a:r>
            <a:r>
              <a:rPr sz="1600" b="0" dirty="0">
                <a:latin typeface="Poppins Light"/>
                <a:cs typeface="Poppins Light"/>
              </a:rPr>
              <a:t>,</a:t>
            </a:r>
            <a:r>
              <a:rPr sz="1600" b="0" spc="-75" dirty="0">
                <a:latin typeface="Poppins Light"/>
                <a:cs typeface="Poppins Light"/>
              </a:rPr>
              <a:t> </a:t>
            </a:r>
            <a:r>
              <a:rPr lang="it-IT" sz="1600" b="0" dirty="0">
                <a:latin typeface="Poppins Light"/>
                <a:cs typeface="Poppins Light"/>
              </a:rPr>
              <a:t>e</a:t>
            </a:r>
            <a:r>
              <a:rPr sz="1600" b="0" spc="-110" dirty="0">
                <a:latin typeface="Poppins Light"/>
                <a:cs typeface="Poppins Light"/>
              </a:rPr>
              <a:t> </a:t>
            </a:r>
            <a:r>
              <a:rPr sz="1600" b="1" spc="-10" dirty="0">
                <a:latin typeface="Poppins"/>
                <a:cs typeface="Poppins"/>
              </a:rPr>
              <a:t>e-</a:t>
            </a:r>
            <a:r>
              <a:rPr sz="1600" b="1" dirty="0">
                <a:latin typeface="Poppins"/>
                <a:cs typeface="Poppins"/>
              </a:rPr>
              <a:t>Parking</a:t>
            </a:r>
            <a:r>
              <a:rPr sz="1600" b="1" spc="-15" dirty="0">
                <a:latin typeface="Poppins"/>
                <a:cs typeface="Poppins"/>
              </a:rPr>
              <a:t> </a:t>
            </a:r>
            <a:r>
              <a:rPr lang="it-IT" sz="1600" b="0" dirty="0">
                <a:latin typeface="Poppins Light"/>
                <a:cs typeface="Poppins Light"/>
              </a:rPr>
              <a:t>per un'esperienza di guida più fluida.</a:t>
            </a:r>
            <a:endParaRPr sz="1600" dirty="0">
              <a:latin typeface="Poppins Light"/>
              <a:cs typeface="Poppins Light"/>
            </a:endParaRPr>
          </a:p>
          <a:p>
            <a:pPr>
              <a:lnSpc>
                <a:spcPct val="100000"/>
              </a:lnSpc>
              <a:spcBef>
                <a:spcPts val="540"/>
              </a:spcBef>
            </a:pPr>
            <a:endParaRPr sz="1600" dirty="0">
              <a:latin typeface="Poppins Light"/>
              <a:cs typeface="Poppins Light"/>
            </a:endParaRPr>
          </a:p>
          <a:p>
            <a:pPr marL="12700" marR="455295">
              <a:lnSpc>
                <a:spcPts val="1730"/>
              </a:lnSpc>
            </a:pPr>
            <a:r>
              <a:rPr lang="it-IT" sz="1600" b="0" dirty="0">
                <a:latin typeface="Poppins Light"/>
                <a:cs typeface="Poppins Light"/>
              </a:rPr>
              <a:t>Il motore è abbinato a una </a:t>
            </a:r>
            <a:r>
              <a:rPr lang="it-IT" sz="1600" b="1" spc="-10" dirty="0">
                <a:latin typeface="Poppins"/>
                <a:cs typeface="Poppins"/>
              </a:rPr>
              <a:t>trasmissione elettrificata a doppia frizione a 6 velocità</a:t>
            </a:r>
            <a:r>
              <a:rPr sz="1600" b="1" spc="65" dirty="0">
                <a:latin typeface="Poppins"/>
                <a:cs typeface="Poppins"/>
              </a:rPr>
              <a:t> </a:t>
            </a:r>
            <a:r>
              <a:rPr lang="it-IT" sz="1600" b="0" dirty="0">
                <a:latin typeface="Poppins Light"/>
                <a:cs typeface="Poppins Light"/>
              </a:rPr>
              <a:t>che integra un </a:t>
            </a:r>
            <a:r>
              <a:rPr lang="it-IT" sz="1600" b="1" dirty="0">
                <a:latin typeface="Poppins"/>
                <a:cs typeface="Poppins"/>
              </a:rPr>
              <a:t>motore elettrico da 20 kW</a:t>
            </a:r>
            <a:r>
              <a:rPr sz="1600" b="0" spc="-10" dirty="0">
                <a:latin typeface="Poppins Light"/>
                <a:cs typeface="Poppins Light"/>
              </a:rPr>
              <a:t>.</a:t>
            </a:r>
            <a:endParaRPr sz="1600" dirty="0">
              <a:latin typeface="Poppins Light"/>
              <a:cs typeface="Poppins Light"/>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35</a:t>
            </a:fld>
            <a:endParaRPr spc="-25"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2382"/>
          </a:xfrm>
          <a:prstGeom prst="rect">
            <a:avLst/>
          </a:prstGeom>
        </p:spPr>
      </p:pic>
      <p:sp>
        <p:nvSpPr>
          <p:cNvPr id="3" name="object 3"/>
          <p:cNvSpPr txBox="1"/>
          <p:nvPr/>
        </p:nvSpPr>
        <p:spPr>
          <a:xfrm>
            <a:off x="4302061" y="508248"/>
            <a:ext cx="2881630" cy="330835"/>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a:t>
            </a:r>
            <a:r>
              <a:rPr lang="it-IT" sz="2000" b="1" spc="-35" dirty="0">
                <a:solidFill>
                  <a:srgbClr val="FFFFFF"/>
                </a:solidFill>
                <a:latin typeface="Poppins"/>
                <a:cs typeface="Poppins"/>
              </a:rPr>
              <a:t> </a:t>
            </a:r>
            <a:r>
              <a:rPr lang="it-IT" sz="2000" b="1" dirty="0">
                <a:solidFill>
                  <a:srgbClr val="FFFFFF"/>
                </a:solidFill>
                <a:latin typeface="Poppins"/>
                <a:cs typeface="Poppins"/>
              </a:rPr>
              <a:t>È…</a:t>
            </a:r>
            <a:r>
              <a:rPr lang="it-IT" sz="2000" b="1" spc="-25" dirty="0">
                <a:solidFill>
                  <a:srgbClr val="FFFFFF"/>
                </a:solidFill>
                <a:latin typeface="Poppins"/>
                <a:cs typeface="Poppins"/>
              </a:rPr>
              <a:t> </a:t>
            </a:r>
            <a:r>
              <a:rPr lang="it-IT" sz="2000" b="1" spc="-10" dirty="0">
                <a:solidFill>
                  <a:srgbClr val="FFFFFF"/>
                </a:solidFill>
                <a:latin typeface="Poppins"/>
                <a:cs typeface="Poppins"/>
              </a:rPr>
              <a:t>INCLUSIVA!</a:t>
            </a:r>
            <a:endParaRPr lang="it-IT"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4826723" y="6494221"/>
            <a:ext cx="2732316" cy="2627617"/>
          </a:xfrm>
          <a:prstGeom prst="rect">
            <a:avLst/>
          </a:prstGeom>
        </p:spPr>
      </p:pic>
      <p:sp>
        <p:nvSpPr>
          <p:cNvPr id="6" name="object 6"/>
          <p:cNvSpPr/>
          <p:nvPr/>
        </p:nvSpPr>
        <p:spPr>
          <a:xfrm>
            <a:off x="0" y="6947289"/>
            <a:ext cx="4652645" cy="2275840"/>
          </a:xfrm>
          <a:custGeom>
            <a:avLst/>
            <a:gdLst/>
            <a:ahLst/>
            <a:cxnLst/>
            <a:rect l="l" t="t" r="r" b="b"/>
            <a:pathLst>
              <a:path w="4652645" h="2275840">
                <a:moveTo>
                  <a:pt x="4578756" y="0"/>
                </a:moveTo>
                <a:lnTo>
                  <a:pt x="0" y="159893"/>
                </a:lnTo>
                <a:lnTo>
                  <a:pt x="0" y="2275497"/>
                </a:lnTo>
                <a:lnTo>
                  <a:pt x="4652543" y="2113026"/>
                </a:lnTo>
                <a:lnTo>
                  <a:pt x="4578756" y="0"/>
                </a:lnTo>
                <a:close/>
              </a:path>
            </a:pathLst>
          </a:custGeom>
          <a:solidFill>
            <a:srgbClr val="E89A02"/>
          </a:solidFill>
        </p:spPr>
        <p:txBody>
          <a:bodyPr wrap="square" lIns="0" tIns="0" rIns="0" bIns="0" rtlCol="0"/>
          <a:lstStyle/>
          <a:p>
            <a:endParaRPr/>
          </a:p>
        </p:txBody>
      </p:sp>
      <p:sp>
        <p:nvSpPr>
          <p:cNvPr id="7" name="object 7"/>
          <p:cNvSpPr txBox="1"/>
          <p:nvPr/>
        </p:nvSpPr>
        <p:spPr>
          <a:xfrm>
            <a:off x="369026" y="7218626"/>
            <a:ext cx="4095024" cy="1733167"/>
          </a:xfrm>
          <a:prstGeom prst="rect">
            <a:avLst/>
          </a:prstGeom>
        </p:spPr>
        <p:txBody>
          <a:bodyPr vert="horz" wrap="square" lIns="0" tIns="12065" rIns="0" bIns="0" rtlCol="0">
            <a:spAutoFit/>
          </a:bodyPr>
          <a:lstStyle/>
          <a:p>
            <a:pPr marL="12700">
              <a:lnSpc>
                <a:spcPct val="100000"/>
              </a:lnSpc>
              <a:spcBef>
                <a:spcPts val="95"/>
              </a:spcBef>
            </a:pPr>
            <a:r>
              <a:rPr lang="it-IT" sz="1600" b="1" dirty="0">
                <a:solidFill>
                  <a:srgbClr val="FFFFFF"/>
                </a:solidFill>
                <a:latin typeface="Poppins"/>
                <a:cs typeface="Poppins"/>
              </a:rPr>
              <a:t>Lo sapevi</a:t>
            </a:r>
            <a:r>
              <a:rPr sz="1600" b="1" spc="-20" dirty="0">
                <a:solidFill>
                  <a:srgbClr val="FFFFFF"/>
                </a:solidFill>
                <a:latin typeface="Poppins"/>
                <a:cs typeface="Poppins"/>
              </a:rPr>
              <a:t>?</a:t>
            </a:r>
            <a:endParaRPr sz="1600" dirty="0">
              <a:latin typeface="Poppins"/>
              <a:cs typeface="Poppins"/>
            </a:endParaRPr>
          </a:p>
          <a:p>
            <a:pPr marL="12700" marR="294005">
              <a:lnSpc>
                <a:spcPct val="100000"/>
              </a:lnSpc>
              <a:spcBef>
                <a:spcPts val="1800"/>
              </a:spcBef>
            </a:pPr>
            <a:r>
              <a:rPr lang="it-IT" sz="1600" dirty="0">
                <a:solidFill>
                  <a:srgbClr val="FFFFFF"/>
                </a:solidFill>
                <a:latin typeface="Poppins"/>
                <a:cs typeface="Poppins"/>
              </a:rPr>
              <a:t>L'autonomia di 320 Km della versione BEV del Grande Panda le consente, con una singola carica, di coprire l'intera distanza che separa Londra da Leeds (circa 314 Km). </a:t>
            </a:r>
            <a:endParaRPr sz="1600" dirty="0">
              <a:latin typeface="Poppins"/>
              <a:cs typeface="Poppins"/>
            </a:endParaRPr>
          </a:p>
        </p:txBody>
      </p:sp>
      <p:pic>
        <p:nvPicPr>
          <p:cNvPr id="8" name="object 8"/>
          <p:cNvPicPr/>
          <p:nvPr/>
        </p:nvPicPr>
        <p:blipFill>
          <a:blip r:embed="rId6" cstate="print"/>
          <a:stretch>
            <a:fillRect/>
          </a:stretch>
        </p:blipFill>
        <p:spPr>
          <a:xfrm>
            <a:off x="3500628" y="9921240"/>
            <a:ext cx="559295" cy="557783"/>
          </a:xfrm>
          <a:prstGeom prst="rect">
            <a:avLst/>
          </a:prstGeom>
        </p:spPr>
      </p:pic>
      <p:sp>
        <p:nvSpPr>
          <p:cNvPr id="9" name="object 9"/>
          <p:cNvSpPr txBox="1"/>
          <p:nvPr/>
        </p:nvSpPr>
        <p:spPr>
          <a:xfrm>
            <a:off x="363430" y="2047631"/>
            <a:ext cx="6664325" cy="4588179"/>
          </a:xfrm>
          <a:prstGeom prst="rect">
            <a:avLst/>
          </a:prstGeom>
        </p:spPr>
        <p:txBody>
          <a:bodyPr vert="horz" wrap="square" lIns="0" tIns="12065" rIns="0" bIns="0" rtlCol="0">
            <a:spAutoFit/>
          </a:bodyPr>
          <a:lstStyle/>
          <a:p>
            <a:pPr marL="12700">
              <a:lnSpc>
                <a:spcPct val="100000"/>
              </a:lnSpc>
              <a:spcBef>
                <a:spcPts val="95"/>
              </a:spcBef>
            </a:pPr>
            <a:r>
              <a:rPr lang="it-IT" sz="1600" b="1" dirty="0">
                <a:solidFill>
                  <a:srgbClr val="E89A02"/>
                </a:solidFill>
                <a:latin typeface="Poppins"/>
                <a:cs typeface="Poppins"/>
              </a:rPr>
              <a:t>VERSIONE BEV</a:t>
            </a:r>
            <a:endParaRPr sz="1600" dirty="0">
              <a:latin typeface="Poppins"/>
              <a:cs typeface="Poppins"/>
            </a:endParaRPr>
          </a:p>
          <a:p>
            <a:pPr marL="200660" indent="-187960">
              <a:lnSpc>
                <a:spcPct val="100000"/>
              </a:lnSpc>
              <a:spcBef>
                <a:spcPts val="2545"/>
              </a:spcBef>
              <a:buFont typeface="Symbol"/>
              <a:buChar char=""/>
              <a:tabLst>
                <a:tab pos="200660" algn="l"/>
              </a:tabLst>
            </a:pPr>
            <a:r>
              <a:rPr lang="it-IT" sz="1600" b="1" spc="-10" dirty="0">
                <a:latin typeface="Poppins"/>
                <a:cs typeface="Poppins"/>
              </a:rPr>
              <a:t>Motore elettrico sincrono a 3 fasi</a:t>
            </a:r>
            <a:r>
              <a:rPr sz="1600" b="1" spc="55" dirty="0">
                <a:latin typeface="Poppins"/>
                <a:cs typeface="Poppins"/>
              </a:rPr>
              <a:t> </a:t>
            </a:r>
            <a:r>
              <a:rPr lang="it-IT" sz="1600" b="0" dirty="0">
                <a:latin typeface="Poppins Light"/>
                <a:cs typeface="Poppins Light"/>
              </a:rPr>
              <a:t>con magneti permanenti</a:t>
            </a:r>
            <a:endParaRPr sz="1600" dirty="0">
              <a:latin typeface="Poppins Light"/>
              <a:cs typeface="Poppins Light"/>
            </a:endParaRPr>
          </a:p>
          <a:p>
            <a:pPr marL="200660" indent="-187960">
              <a:lnSpc>
                <a:spcPct val="100000"/>
              </a:lnSpc>
              <a:spcBef>
                <a:spcPts val="600"/>
              </a:spcBef>
              <a:buFont typeface="Symbol"/>
              <a:buChar char=""/>
              <a:tabLst>
                <a:tab pos="200660" algn="l"/>
              </a:tabLst>
            </a:pPr>
            <a:r>
              <a:rPr lang="it-IT" sz="1600" b="1" dirty="0">
                <a:latin typeface="Poppins"/>
                <a:cs typeface="Poppins"/>
              </a:rPr>
              <a:t>Potenza massima di </a:t>
            </a:r>
            <a:r>
              <a:rPr sz="1600" b="1" dirty="0">
                <a:latin typeface="Poppins"/>
                <a:cs typeface="Poppins"/>
              </a:rPr>
              <a:t>83</a:t>
            </a:r>
            <a:r>
              <a:rPr sz="1600" b="1" spc="-40" dirty="0">
                <a:latin typeface="Poppins"/>
                <a:cs typeface="Poppins"/>
              </a:rPr>
              <a:t> </a:t>
            </a:r>
            <a:r>
              <a:rPr sz="1600" b="1" dirty="0">
                <a:latin typeface="Poppins"/>
                <a:cs typeface="Poppins"/>
              </a:rPr>
              <a:t>kW</a:t>
            </a:r>
            <a:r>
              <a:rPr sz="1600" b="1" spc="-25" dirty="0">
                <a:latin typeface="Poppins"/>
                <a:cs typeface="Poppins"/>
              </a:rPr>
              <a:t> </a:t>
            </a:r>
            <a:r>
              <a:rPr sz="1600" b="1" dirty="0">
                <a:latin typeface="Poppins"/>
                <a:cs typeface="Poppins"/>
              </a:rPr>
              <a:t>(113</a:t>
            </a:r>
            <a:r>
              <a:rPr sz="1600" b="1" spc="-25" dirty="0">
                <a:latin typeface="Poppins"/>
                <a:cs typeface="Poppins"/>
              </a:rPr>
              <a:t> </a:t>
            </a:r>
            <a:r>
              <a:rPr lang="it-IT" sz="1600" b="1" spc="-25" dirty="0">
                <a:latin typeface="Poppins"/>
                <a:cs typeface="Poppins"/>
              </a:rPr>
              <a:t>cv</a:t>
            </a:r>
            <a:r>
              <a:rPr sz="1600" b="1" dirty="0">
                <a:latin typeface="Poppins"/>
                <a:cs typeface="Poppins"/>
              </a:rPr>
              <a:t>)</a:t>
            </a:r>
            <a:r>
              <a:rPr sz="1600" b="1" spc="80" dirty="0">
                <a:latin typeface="Poppins"/>
                <a:cs typeface="Poppins"/>
              </a:rPr>
              <a:t> </a:t>
            </a:r>
            <a:r>
              <a:rPr lang="it-IT" sz="1600" b="0" dirty="0">
                <a:latin typeface="Poppins Light"/>
                <a:cs typeface="Poppins Light"/>
              </a:rPr>
              <a:t>a 9.000 giri/min</a:t>
            </a:r>
            <a:endParaRPr sz="1600" dirty="0">
              <a:latin typeface="Poppins Light"/>
              <a:cs typeface="Poppins Light"/>
            </a:endParaRPr>
          </a:p>
          <a:p>
            <a:pPr marL="200660" indent="-187960">
              <a:lnSpc>
                <a:spcPct val="100000"/>
              </a:lnSpc>
              <a:spcBef>
                <a:spcPts val="610"/>
              </a:spcBef>
              <a:buFont typeface="Symbol"/>
              <a:buChar char=""/>
              <a:tabLst>
                <a:tab pos="200660" algn="l"/>
              </a:tabLst>
            </a:pPr>
            <a:r>
              <a:rPr sz="1600" b="1" dirty="0">
                <a:latin typeface="Poppins"/>
                <a:cs typeface="Poppins"/>
              </a:rPr>
              <a:t>44</a:t>
            </a:r>
            <a:r>
              <a:rPr sz="1600" b="1" spc="-35" dirty="0">
                <a:latin typeface="Poppins"/>
                <a:cs typeface="Poppins"/>
              </a:rPr>
              <a:t> </a:t>
            </a:r>
            <a:r>
              <a:rPr sz="1600" b="1" dirty="0">
                <a:latin typeface="Poppins"/>
                <a:cs typeface="Poppins"/>
              </a:rPr>
              <a:t>kWh</a:t>
            </a:r>
            <a:r>
              <a:rPr sz="1600" b="1" spc="-25" dirty="0">
                <a:latin typeface="Poppins"/>
                <a:cs typeface="Poppins"/>
              </a:rPr>
              <a:t> </a:t>
            </a:r>
            <a:r>
              <a:rPr lang="it-IT" sz="1600" b="0" dirty="0">
                <a:latin typeface="Poppins Light"/>
                <a:cs typeface="Poppins Light"/>
              </a:rPr>
              <a:t>batteria al fosfato di ferro litio </a:t>
            </a:r>
            <a:r>
              <a:rPr sz="1600" b="0" dirty="0">
                <a:latin typeface="Poppins Light"/>
                <a:cs typeface="Poppins Light"/>
              </a:rPr>
              <a:t>(LFP)</a:t>
            </a:r>
            <a:endParaRPr sz="1600" dirty="0">
              <a:latin typeface="Poppins Light"/>
              <a:cs typeface="Poppins Light"/>
            </a:endParaRPr>
          </a:p>
          <a:p>
            <a:pPr marL="200660" indent="-187960">
              <a:lnSpc>
                <a:spcPct val="100000"/>
              </a:lnSpc>
              <a:spcBef>
                <a:spcPts val="615"/>
              </a:spcBef>
              <a:buFont typeface="Symbol"/>
              <a:buChar char=""/>
              <a:tabLst>
                <a:tab pos="200660" algn="l"/>
              </a:tabLst>
            </a:pPr>
            <a:r>
              <a:rPr lang="it-IT" sz="1600" b="1" dirty="0">
                <a:latin typeface="Poppins"/>
                <a:cs typeface="Poppins"/>
              </a:rPr>
              <a:t>Coppia massima di </a:t>
            </a:r>
            <a:r>
              <a:rPr sz="1600" b="1" dirty="0">
                <a:latin typeface="Poppins"/>
                <a:cs typeface="Poppins"/>
              </a:rPr>
              <a:t>122</a:t>
            </a:r>
            <a:r>
              <a:rPr sz="1600" b="1" spc="-40" dirty="0">
                <a:latin typeface="Poppins"/>
                <a:cs typeface="Poppins"/>
              </a:rPr>
              <a:t> </a:t>
            </a:r>
            <a:r>
              <a:rPr sz="1600" b="1" spc="-25" dirty="0">
                <a:latin typeface="Poppins"/>
                <a:cs typeface="Poppins"/>
              </a:rPr>
              <a:t>Nm</a:t>
            </a:r>
            <a:endParaRPr sz="1600" dirty="0">
              <a:latin typeface="Poppins"/>
              <a:cs typeface="Poppins"/>
            </a:endParaRPr>
          </a:p>
          <a:p>
            <a:pPr>
              <a:lnSpc>
                <a:spcPct val="100000"/>
              </a:lnSpc>
              <a:spcBef>
                <a:spcPts val="525"/>
              </a:spcBef>
              <a:buFont typeface="Symbol"/>
              <a:buChar char=""/>
            </a:pPr>
            <a:endParaRPr sz="1600" dirty="0">
              <a:latin typeface="Poppins"/>
              <a:cs typeface="Poppins"/>
            </a:endParaRPr>
          </a:p>
          <a:p>
            <a:pPr marL="12700" marR="6350">
              <a:lnSpc>
                <a:spcPts val="1730"/>
              </a:lnSpc>
            </a:pPr>
            <a:r>
              <a:rPr lang="it-IT" sz="1600" b="0" dirty="0">
                <a:latin typeface="Poppins Light"/>
                <a:cs typeface="Poppins Light"/>
              </a:rPr>
              <a:t>La versione BEV viene fornita con la funzione </a:t>
            </a:r>
            <a:r>
              <a:rPr sz="1600" b="1" dirty="0">
                <a:latin typeface="Poppins"/>
                <a:cs typeface="Poppins"/>
              </a:rPr>
              <a:t>Comfort</a:t>
            </a:r>
            <a:r>
              <a:rPr sz="1600" b="1" spc="-5" dirty="0">
                <a:latin typeface="Poppins"/>
                <a:cs typeface="Poppins"/>
              </a:rPr>
              <a:t> </a:t>
            </a:r>
            <a:r>
              <a:rPr sz="1600" b="1" dirty="0">
                <a:latin typeface="Poppins"/>
                <a:cs typeface="Poppins"/>
              </a:rPr>
              <a:t>Daily</a:t>
            </a:r>
            <a:r>
              <a:rPr sz="1600" b="0" dirty="0">
                <a:latin typeface="Poppins Light"/>
                <a:cs typeface="Poppins Light"/>
              </a:rPr>
              <a:t>,</a:t>
            </a:r>
            <a:r>
              <a:rPr sz="1600" b="0" spc="-30" dirty="0">
                <a:latin typeface="Poppins Light"/>
                <a:cs typeface="Poppins Light"/>
              </a:rPr>
              <a:t> </a:t>
            </a:r>
            <a:r>
              <a:rPr lang="it-IT" sz="1600" b="0" dirty="0">
                <a:latin typeface="Poppins Light"/>
                <a:cs typeface="Poppins Light"/>
              </a:rPr>
              <a:t>che puoi attivare premendo il</a:t>
            </a:r>
            <a:r>
              <a:rPr sz="1600" b="0" spc="-10" dirty="0">
                <a:latin typeface="Poppins Light"/>
                <a:cs typeface="Poppins Light"/>
              </a:rPr>
              <a:t> </a:t>
            </a:r>
            <a:r>
              <a:rPr lang="it-IT" sz="1600" b="1" dirty="0">
                <a:latin typeface="Poppins"/>
                <a:cs typeface="Poppins"/>
              </a:rPr>
              <a:t>pulsante C sull'e-</a:t>
            </a:r>
            <a:r>
              <a:rPr lang="it-IT" sz="1600" b="1" dirty="0" err="1">
                <a:latin typeface="Poppins"/>
                <a:cs typeface="Poppins"/>
              </a:rPr>
              <a:t>toggle</a:t>
            </a:r>
            <a:r>
              <a:rPr sz="1600" b="1" spc="20" dirty="0">
                <a:latin typeface="Poppins"/>
                <a:cs typeface="Poppins"/>
              </a:rPr>
              <a:t> </a:t>
            </a:r>
            <a:r>
              <a:rPr sz="1600" b="0" dirty="0">
                <a:latin typeface="Poppins Light"/>
                <a:cs typeface="Poppins Light"/>
              </a:rPr>
              <a:t>(</a:t>
            </a:r>
            <a:r>
              <a:rPr lang="it-IT" sz="1600" b="0" dirty="0">
                <a:latin typeface="Poppins Light"/>
                <a:cs typeface="Poppins Light"/>
              </a:rPr>
              <a:t>quando è acceso, sul quadro strumenti compare la lettera C</a:t>
            </a:r>
            <a:r>
              <a:rPr sz="1600" b="0" dirty="0">
                <a:latin typeface="Poppins Light"/>
                <a:cs typeface="Poppins Light"/>
              </a:rPr>
              <a:t>).</a:t>
            </a:r>
            <a:r>
              <a:rPr sz="1600" b="0" spc="-40" dirty="0">
                <a:latin typeface="Poppins Light"/>
                <a:cs typeface="Poppins Light"/>
              </a:rPr>
              <a:t> </a:t>
            </a:r>
            <a:r>
              <a:rPr lang="it-IT" sz="1600" b="0" dirty="0">
                <a:latin typeface="Poppins Light"/>
                <a:cs typeface="Poppins Light"/>
              </a:rPr>
              <a:t>Questa caratteristica</a:t>
            </a:r>
            <a:r>
              <a:rPr sz="1600" b="0" spc="-10" dirty="0">
                <a:latin typeface="Poppins Light"/>
                <a:cs typeface="Poppins Light"/>
              </a:rPr>
              <a:t>:</a:t>
            </a:r>
            <a:endParaRPr sz="1600" dirty="0">
              <a:latin typeface="Poppins Light"/>
              <a:cs typeface="Poppins Light"/>
            </a:endParaRPr>
          </a:p>
          <a:p>
            <a:pPr>
              <a:lnSpc>
                <a:spcPct val="100000"/>
              </a:lnSpc>
              <a:spcBef>
                <a:spcPts val="285"/>
              </a:spcBef>
            </a:pPr>
            <a:endParaRPr sz="1600" dirty="0">
              <a:latin typeface="Poppins Light"/>
              <a:cs typeface="Poppins Light"/>
            </a:endParaRPr>
          </a:p>
          <a:p>
            <a:pPr marL="200660" indent="-187960">
              <a:lnSpc>
                <a:spcPct val="100000"/>
              </a:lnSpc>
              <a:buFont typeface="Symbol"/>
              <a:buChar char=""/>
              <a:tabLst>
                <a:tab pos="200660" algn="l"/>
              </a:tabLst>
            </a:pPr>
            <a:r>
              <a:rPr lang="it-IT" sz="1600" b="1" dirty="0">
                <a:latin typeface="Poppins"/>
                <a:cs typeface="Poppins"/>
              </a:rPr>
              <a:t>Riduce la frenata rigenerativa</a:t>
            </a:r>
            <a:endParaRPr sz="1600" dirty="0">
              <a:latin typeface="Poppins"/>
              <a:cs typeface="Poppins"/>
            </a:endParaRPr>
          </a:p>
          <a:p>
            <a:pPr marL="200025" marR="789305" indent="-187960">
              <a:lnSpc>
                <a:spcPts val="1730"/>
              </a:lnSpc>
              <a:spcBef>
                <a:spcPts val="825"/>
              </a:spcBef>
              <a:buFont typeface="Symbol"/>
              <a:buChar char=""/>
              <a:tabLst>
                <a:tab pos="201295" algn="l"/>
              </a:tabLst>
            </a:pPr>
            <a:r>
              <a:rPr lang="it-IT" sz="1600" b="0" dirty="0">
                <a:latin typeface="Poppins Light"/>
                <a:cs typeface="Poppins Light"/>
              </a:rPr>
              <a:t>Ti offre un </a:t>
            </a:r>
            <a:r>
              <a:rPr lang="it-IT" sz="1600" b="1" dirty="0">
                <a:latin typeface="Poppins"/>
                <a:cs typeface="Poppins"/>
              </a:rPr>
              <a:t>viaggio più fluido </a:t>
            </a:r>
            <a:r>
              <a:rPr lang="it-IT" sz="1600" b="0" dirty="0">
                <a:latin typeface="Poppins Light"/>
                <a:cs typeface="Poppins Light"/>
              </a:rPr>
              <a:t>che sembra più </a:t>
            </a:r>
            <a:r>
              <a:rPr lang="it-IT" sz="1600" b="1" dirty="0">
                <a:latin typeface="Poppins"/>
                <a:cs typeface="Poppins"/>
              </a:rPr>
              <a:t>come guidare un tradizionale veicolo ICE</a:t>
            </a:r>
            <a:endParaRPr sz="1600" dirty="0">
              <a:latin typeface="Poppins"/>
              <a:cs typeface="Poppins"/>
            </a:endParaRPr>
          </a:p>
          <a:p>
            <a:pPr marL="200025" marR="231775" indent="-187960">
              <a:lnSpc>
                <a:spcPts val="1730"/>
              </a:lnSpc>
              <a:spcBef>
                <a:spcPts val="800"/>
              </a:spcBef>
              <a:buFont typeface="Symbol"/>
              <a:buChar char=""/>
              <a:tabLst>
                <a:tab pos="201295" algn="l"/>
              </a:tabLst>
            </a:pPr>
            <a:r>
              <a:rPr lang="it-IT" sz="1600" b="1" dirty="0">
                <a:latin typeface="Poppins"/>
                <a:cs typeface="Poppins"/>
              </a:rPr>
              <a:t>Si azzera ogni volta che avvii l'auto</a:t>
            </a:r>
            <a:r>
              <a:rPr sz="1600" b="0" dirty="0">
                <a:latin typeface="Poppins Light"/>
                <a:cs typeface="Poppins Light"/>
              </a:rPr>
              <a:t>,</a:t>
            </a:r>
            <a:r>
              <a:rPr sz="1600" b="0" spc="-30" dirty="0">
                <a:latin typeface="Poppins Light"/>
                <a:cs typeface="Poppins Light"/>
              </a:rPr>
              <a:t> </a:t>
            </a:r>
            <a:r>
              <a:rPr lang="it-IT" sz="1600" b="0" dirty="0">
                <a:latin typeface="Poppins Light"/>
                <a:cs typeface="Poppins Light"/>
              </a:rPr>
              <a:t>così ottieni la massima ricarica rigenerativa</a:t>
            </a:r>
            <a:endParaRPr sz="1600" dirty="0">
              <a:latin typeface="Poppins Light"/>
              <a:cs typeface="Poppins Light"/>
            </a:endParaRPr>
          </a:p>
        </p:txBody>
      </p:sp>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36</a:t>
            </a:fld>
            <a:endParaRPr spc="-25" dirty="0"/>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a:spLocks noGrp="1"/>
          </p:cNvSpPr>
          <p:nvPr>
            <p:ph type="title"/>
          </p:nvPr>
        </p:nvSpPr>
        <p:spPr>
          <a:xfrm>
            <a:off x="376764" y="1900313"/>
            <a:ext cx="7179736" cy="2875146"/>
          </a:xfrm>
          <a:prstGeom prst="rect">
            <a:avLst/>
          </a:prstGeom>
        </p:spPr>
        <p:txBody>
          <a:bodyPr vert="horz" wrap="square" lIns="0" tIns="12700" rIns="0" bIns="0" rtlCol="0">
            <a:spAutoFit/>
          </a:bodyPr>
          <a:lstStyle/>
          <a:p>
            <a:pPr marL="12700" marR="5080">
              <a:lnSpc>
                <a:spcPct val="100000"/>
              </a:lnSpc>
              <a:spcBef>
                <a:spcPts val="100"/>
              </a:spcBef>
            </a:pPr>
            <a:r>
              <a:rPr lang="it-IT" sz="6200" spc="-25" dirty="0">
                <a:solidFill>
                  <a:srgbClr val="FFFFFF"/>
                </a:solidFill>
              </a:rPr>
              <a:t>IL POSIZIONAMENTO</a:t>
            </a:r>
            <a:br>
              <a:rPr lang="it-IT" sz="6200" spc="-25" dirty="0">
                <a:solidFill>
                  <a:srgbClr val="FFFFFF"/>
                </a:solidFill>
              </a:rPr>
            </a:br>
            <a:r>
              <a:rPr lang="it-IT" sz="6200" spc="-25" dirty="0">
                <a:solidFill>
                  <a:srgbClr val="FFFFFF"/>
                </a:solidFill>
              </a:rPr>
              <a:t>DI MARKETING </a:t>
            </a:r>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p:nvPr/>
        </p:nvSpPr>
        <p:spPr>
          <a:xfrm>
            <a:off x="4503512" y="355848"/>
            <a:ext cx="2680813" cy="628377"/>
          </a:xfrm>
          <a:prstGeom prst="rect">
            <a:avLst/>
          </a:prstGeom>
        </p:spPr>
        <p:txBody>
          <a:bodyPr vert="horz" wrap="square" lIns="0" tIns="12700" rIns="0" bIns="0" rtlCol="0">
            <a:spAutoFit/>
          </a:bodyPr>
          <a:lstStyle/>
          <a:p>
            <a:pPr marL="385445" marR="5080" indent="-373380" algn="r">
              <a:lnSpc>
                <a:spcPct val="100000"/>
              </a:lnSpc>
              <a:spcBef>
                <a:spcPts val="100"/>
              </a:spcBef>
            </a:pPr>
            <a:r>
              <a:rPr lang="it-IT" sz="2000" b="1" dirty="0">
                <a:solidFill>
                  <a:srgbClr val="FFFFFF"/>
                </a:solidFill>
                <a:latin typeface="Poppins"/>
                <a:cs typeface="Poppins"/>
              </a:rPr>
              <a:t>IL POSIZIONAMENTO</a:t>
            </a:r>
            <a:br>
              <a:rPr lang="it-IT" sz="2000" b="1" dirty="0">
                <a:solidFill>
                  <a:srgbClr val="FFFFFF"/>
                </a:solidFill>
                <a:latin typeface="Poppins"/>
                <a:cs typeface="Poppins"/>
              </a:rPr>
            </a:br>
            <a:r>
              <a:rPr lang="it-IT" sz="2000" b="1" dirty="0">
                <a:solidFill>
                  <a:srgbClr val="FFFFFF"/>
                </a:solidFill>
                <a:latin typeface="Poppins"/>
                <a:cs typeface="Poppins"/>
              </a:rPr>
              <a:t>DI MARKETING </a:t>
            </a:r>
            <a:endParaRPr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3526714"/>
            <a:ext cx="3203575" cy="718185"/>
          </a:xfrm>
          <a:custGeom>
            <a:avLst/>
            <a:gdLst/>
            <a:ahLst/>
            <a:cxnLst/>
            <a:rect l="l" t="t" r="r" b="b"/>
            <a:pathLst>
              <a:path w="3203575" h="718185">
                <a:moveTo>
                  <a:pt x="3191624" y="0"/>
                </a:moveTo>
                <a:lnTo>
                  <a:pt x="0" y="55702"/>
                </a:lnTo>
                <a:lnTo>
                  <a:pt x="0" y="717880"/>
                </a:lnTo>
                <a:lnTo>
                  <a:pt x="3203181" y="661974"/>
                </a:lnTo>
                <a:lnTo>
                  <a:pt x="3191624" y="0"/>
                </a:lnTo>
                <a:close/>
              </a:path>
            </a:pathLst>
          </a:custGeom>
          <a:solidFill>
            <a:srgbClr val="9B67E4"/>
          </a:solidFill>
        </p:spPr>
        <p:txBody>
          <a:bodyPr wrap="square" lIns="0" tIns="0" rIns="0" bIns="0" rtlCol="0"/>
          <a:lstStyle/>
          <a:p>
            <a:endParaRPr/>
          </a:p>
        </p:txBody>
      </p:sp>
      <p:sp>
        <p:nvSpPr>
          <p:cNvPr id="6" name="object 6"/>
          <p:cNvSpPr txBox="1">
            <a:spLocks noGrp="1"/>
          </p:cNvSpPr>
          <p:nvPr>
            <p:ph type="title"/>
          </p:nvPr>
        </p:nvSpPr>
        <p:spPr>
          <a:xfrm>
            <a:off x="369026" y="1808150"/>
            <a:ext cx="6824797" cy="510774"/>
          </a:xfrm>
          <a:prstGeom prst="rect">
            <a:avLst/>
          </a:prstGeom>
        </p:spPr>
        <p:txBody>
          <a:bodyPr vert="horz" wrap="square" lIns="0" tIns="140074" rIns="0" bIns="0" rtlCol="0">
            <a:spAutoFit/>
          </a:bodyPr>
          <a:lstStyle/>
          <a:p>
            <a:pPr marL="12700">
              <a:lnSpc>
                <a:spcPct val="100000"/>
              </a:lnSpc>
              <a:spcBef>
                <a:spcPts val="100"/>
              </a:spcBef>
            </a:pPr>
            <a:r>
              <a:rPr lang="it-IT" dirty="0"/>
              <a:t>Il posizionamento di marketing</a:t>
            </a:r>
            <a:endParaRPr spc="-10" dirty="0"/>
          </a:p>
        </p:txBody>
      </p:sp>
      <p:sp>
        <p:nvSpPr>
          <p:cNvPr id="7" name="object 7"/>
          <p:cNvSpPr txBox="1"/>
          <p:nvPr/>
        </p:nvSpPr>
        <p:spPr>
          <a:xfrm>
            <a:off x="369026" y="2554269"/>
            <a:ext cx="6669405" cy="756920"/>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Che spettacolo! Ma come farà il </a:t>
            </a:r>
            <a:r>
              <a:rPr lang="it-IT" sz="1600" b="1" dirty="0">
                <a:solidFill>
                  <a:srgbClr val="111111"/>
                </a:solidFill>
                <a:latin typeface="Poppins"/>
                <a:cs typeface="Poppins"/>
              </a:rPr>
              <a:t>debutto nel mercato </a:t>
            </a:r>
            <a:r>
              <a:rPr lang="it-IT" sz="1600" dirty="0">
                <a:solidFill>
                  <a:srgbClr val="111111"/>
                </a:solidFill>
                <a:latin typeface="Poppins"/>
                <a:cs typeface="Poppins"/>
              </a:rPr>
              <a:t>la Nuova Fiat Grande Panda</a:t>
            </a:r>
            <a:r>
              <a:rPr sz="1600" dirty="0">
                <a:solidFill>
                  <a:srgbClr val="111111"/>
                </a:solidFill>
                <a:latin typeface="Poppins"/>
                <a:cs typeface="Poppins"/>
              </a:rPr>
              <a:t>?</a:t>
            </a:r>
            <a:r>
              <a:rPr sz="1600" spc="-20" dirty="0">
                <a:solidFill>
                  <a:srgbClr val="111111"/>
                </a:solidFill>
                <a:latin typeface="Poppins"/>
                <a:cs typeface="Poppins"/>
              </a:rPr>
              <a:t> </a:t>
            </a:r>
            <a:r>
              <a:rPr lang="it-IT" sz="1600" dirty="0">
                <a:solidFill>
                  <a:srgbClr val="111111"/>
                </a:solidFill>
                <a:latin typeface="Poppins"/>
                <a:cs typeface="Poppins"/>
              </a:rPr>
              <a:t>Cosa rende la sua offerta così unica? Diamo un'occhiata insieme!</a:t>
            </a:r>
            <a:endParaRPr sz="1600" dirty="0">
              <a:latin typeface="Poppins"/>
              <a:cs typeface="Poppins"/>
            </a:endParaRPr>
          </a:p>
        </p:txBody>
      </p:sp>
      <p:sp>
        <p:nvSpPr>
          <p:cNvPr id="8" name="object 8"/>
          <p:cNvSpPr txBox="1"/>
          <p:nvPr/>
        </p:nvSpPr>
        <p:spPr>
          <a:xfrm>
            <a:off x="369026" y="3740895"/>
            <a:ext cx="2723424"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Economica ma Cool</a:t>
            </a:r>
            <a:endParaRPr sz="1800" dirty="0">
              <a:latin typeface="Poppins"/>
              <a:cs typeface="Poppins"/>
            </a:endParaRPr>
          </a:p>
        </p:txBody>
      </p:sp>
      <p:pic>
        <p:nvPicPr>
          <p:cNvPr id="9" name="object 9"/>
          <p:cNvPicPr/>
          <p:nvPr/>
        </p:nvPicPr>
        <p:blipFill>
          <a:blip r:embed="rId5" cstate="print"/>
          <a:stretch>
            <a:fillRect/>
          </a:stretch>
        </p:blipFill>
        <p:spPr>
          <a:xfrm>
            <a:off x="3500628" y="9921240"/>
            <a:ext cx="559295" cy="557783"/>
          </a:xfrm>
          <a:prstGeom prst="rect">
            <a:avLst/>
          </a:prstGeom>
        </p:spPr>
      </p:pic>
      <p:pic>
        <p:nvPicPr>
          <p:cNvPr id="10" name="object 10"/>
          <p:cNvPicPr/>
          <p:nvPr/>
        </p:nvPicPr>
        <p:blipFill>
          <a:blip r:embed="rId6" cstate="print"/>
          <a:stretch>
            <a:fillRect/>
          </a:stretch>
        </p:blipFill>
        <p:spPr>
          <a:xfrm>
            <a:off x="4880905" y="6718300"/>
            <a:ext cx="2473451" cy="2446019"/>
          </a:xfrm>
          <a:prstGeom prst="rect">
            <a:avLst/>
          </a:prstGeom>
        </p:spPr>
      </p:pic>
      <p:sp>
        <p:nvSpPr>
          <p:cNvPr id="11" name="object 11"/>
          <p:cNvSpPr txBox="1">
            <a:spLocks noGrp="1"/>
          </p:cNvSpPr>
          <p:nvPr>
            <p:ph type="body" idx="1"/>
          </p:nvPr>
        </p:nvSpPr>
        <p:spPr>
          <a:xfrm>
            <a:off x="369027" y="4468393"/>
            <a:ext cx="4552223" cy="4931478"/>
          </a:xfrm>
          <a:prstGeom prst="rect">
            <a:avLst/>
          </a:prstGeom>
        </p:spPr>
        <p:txBody>
          <a:bodyPr vert="horz" wrap="square" lIns="0" tIns="12065" rIns="0" bIns="0" rtlCol="0">
            <a:spAutoFit/>
          </a:bodyPr>
          <a:lstStyle/>
          <a:p>
            <a:pPr marL="12700" marR="305435">
              <a:lnSpc>
                <a:spcPct val="100000"/>
              </a:lnSpc>
              <a:spcBef>
                <a:spcPts val="95"/>
              </a:spcBef>
            </a:pPr>
            <a:r>
              <a:rPr lang="it-IT" dirty="0"/>
              <a:t>La nuova Panda ha un'atmosfera come nessun'altra: è originale oggi come lo era in passato, sfoggiando un </a:t>
            </a:r>
            <a:r>
              <a:rPr lang="it-IT" b="1" dirty="0">
                <a:latin typeface="Poppins"/>
                <a:cs typeface="Poppins"/>
              </a:rPr>
              <a:t>design eccezionale </a:t>
            </a:r>
            <a:r>
              <a:rPr lang="it-IT" dirty="0"/>
              <a:t>con una</a:t>
            </a:r>
            <a:r>
              <a:rPr spc="-40" dirty="0"/>
              <a:t> </a:t>
            </a:r>
            <a:r>
              <a:rPr lang="it-IT" b="1" dirty="0">
                <a:latin typeface="Poppins"/>
                <a:cs typeface="Poppins"/>
              </a:rPr>
              <a:t>grande funzionalità</a:t>
            </a:r>
            <a:r>
              <a:rPr b="1" spc="-10" dirty="0">
                <a:latin typeface="Poppins"/>
                <a:cs typeface="Poppins"/>
              </a:rPr>
              <a:t> </a:t>
            </a:r>
            <a:r>
              <a:rPr lang="it-IT" dirty="0"/>
              <a:t>nello spazio e nelle caratteristiche. È il mezzo preferito per coloro che vogliono mostrare al massimo la loro </a:t>
            </a:r>
            <a:r>
              <a:rPr lang="it-IT" b="1" spc="-10" dirty="0">
                <a:latin typeface="Poppins"/>
                <a:cs typeface="Poppins"/>
              </a:rPr>
              <a:t>personalità unica</a:t>
            </a:r>
            <a:r>
              <a:rPr spc="-20" dirty="0"/>
              <a:t>.</a:t>
            </a:r>
          </a:p>
          <a:p>
            <a:pPr marL="12700">
              <a:lnSpc>
                <a:spcPct val="100000"/>
              </a:lnSpc>
              <a:spcBef>
                <a:spcPts val="1920"/>
              </a:spcBef>
            </a:pPr>
            <a:r>
              <a:rPr lang="it-IT" dirty="0"/>
              <a:t>La nuova Panda è completamente elettrica, ecologica e, soprattutto, </a:t>
            </a:r>
            <a:r>
              <a:rPr b="1" spc="-10" dirty="0" err="1">
                <a:latin typeface="Poppins"/>
                <a:cs typeface="Poppins"/>
              </a:rPr>
              <a:t>inclusiv</a:t>
            </a:r>
            <a:r>
              <a:rPr lang="it-IT" b="1" spc="-10" dirty="0">
                <a:latin typeface="Poppins"/>
                <a:cs typeface="Poppins"/>
              </a:rPr>
              <a:t>a</a:t>
            </a:r>
            <a:r>
              <a:rPr spc="-10" dirty="0"/>
              <a:t>.</a:t>
            </a:r>
          </a:p>
          <a:p>
            <a:pPr marL="12700">
              <a:lnSpc>
                <a:spcPct val="100000"/>
              </a:lnSpc>
            </a:pPr>
            <a:r>
              <a:rPr lang="it-IT" dirty="0"/>
              <a:t>Questa caratteristica, insieme al suo </a:t>
            </a:r>
            <a:r>
              <a:rPr lang="it-IT" b="1" dirty="0">
                <a:latin typeface="Poppins"/>
                <a:cs typeface="Poppins"/>
              </a:rPr>
              <a:t>status iconico</a:t>
            </a:r>
            <a:r>
              <a:rPr dirty="0"/>
              <a:t>,</a:t>
            </a:r>
            <a:r>
              <a:rPr spc="-35" dirty="0"/>
              <a:t> </a:t>
            </a:r>
            <a:r>
              <a:rPr lang="it-IT" dirty="0"/>
              <a:t>lo rende il </a:t>
            </a:r>
            <a:r>
              <a:rPr lang="it-IT" b="1" spc="-10" dirty="0">
                <a:latin typeface="Poppins"/>
                <a:cs typeface="Poppins"/>
              </a:rPr>
              <a:t>BEV più accessibile</a:t>
            </a:r>
            <a:r>
              <a:rPr dirty="0"/>
              <a:t>,</a:t>
            </a:r>
            <a:r>
              <a:rPr spc="-45" dirty="0"/>
              <a:t> </a:t>
            </a:r>
            <a:r>
              <a:rPr lang="it-IT" dirty="0"/>
              <a:t>la porta d'accesso ideale a una nuova era di mobilità sostenibile</a:t>
            </a:r>
            <a:r>
              <a:rPr spc="-10" dirty="0"/>
              <a:t>.</a:t>
            </a:r>
          </a:p>
          <a:p>
            <a:pPr marL="12700" marR="145415">
              <a:lnSpc>
                <a:spcPct val="100000"/>
              </a:lnSpc>
              <a:spcBef>
                <a:spcPts val="1920"/>
              </a:spcBef>
            </a:pPr>
            <a:r>
              <a:rPr lang="it-IT" dirty="0"/>
              <a:t>Radicata in un orgoglioso patrimonio, la nuova Panda guarda al futuro carica della passione di un brand che è </a:t>
            </a:r>
            <a:r>
              <a:rPr b="1" spc="-10" dirty="0">
                <a:latin typeface="Poppins"/>
                <a:cs typeface="Poppins"/>
              </a:rPr>
              <a:t>o</a:t>
            </a:r>
            <a:r>
              <a:rPr lang="it-IT" b="1" spc="-10" dirty="0">
                <a:latin typeface="Poppins"/>
                <a:cs typeface="Poppins"/>
              </a:rPr>
              <a:t>t</a:t>
            </a:r>
            <a:r>
              <a:rPr b="1" spc="-10" dirty="0">
                <a:latin typeface="Poppins"/>
                <a:cs typeface="Poppins"/>
              </a:rPr>
              <a:t>timist</a:t>
            </a:r>
            <a:r>
              <a:rPr lang="it-IT" b="1" spc="-10" dirty="0">
                <a:latin typeface="Poppins"/>
                <a:cs typeface="Poppins"/>
              </a:rPr>
              <a:t>a</a:t>
            </a:r>
            <a:r>
              <a:rPr spc="-10" dirty="0"/>
              <a:t>, </a:t>
            </a:r>
            <a:r>
              <a:rPr lang="it-IT" b="1" dirty="0">
                <a:latin typeface="Poppins"/>
                <a:cs typeface="Poppins"/>
              </a:rPr>
              <a:t>autentico</a:t>
            </a:r>
            <a:r>
              <a:rPr dirty="0"/>
              <a:t>,</a:t>
            </a:r>
            <a:r>
              <a:rPr spc="-40" dirty="0"/>
              <a:t> </a:t>
            </a:r>
            <a:r>
              <a:rPr lang="it-IT" dirty="0"/>
              <a:t>e oh - </a:t>
            </a:r>
            <a:r>
              <a:rPr lang="it-IT" b="1" dirty="0">
                <a:latin typeface="Poppins"/>
                <a:cs typeface="Poppins"/>
              </a:rPr>
              <a:t>così italiano</a:t>
            </a:r>
            <a:r>
              <a:rPr spc="-10" dirty="0"/>
              <a:t>.</a:t>
            </a:r>
          </a:p>
        </p:txBody>
      </p:sp>
      <p:pic>
        <p:nvPicPr>
          <p:cNvPr id="12" name="object 12"/>
          <p:cNvPicPr/>
          <p:nvPr/>
        </p:nvPicPr>
        <p:blipFill>
          <a:blip r:embed="rId7" cstate="print"/>
          <a:stretch>
            <a:fillRect/>
          </a:stretch>
        </p:blipFill>
        <p:spPr>
          <a:xfrm>
            <a:off x="4722876" y="3890771"/>
            <a:ext cx="2188463" cy="1882139"/>
          </a:xfrm>
          <a:prstGeom prst="rect">
            <a:avLst/>
          </a:prstGeom>
        </p:spPr>
      </p:pic>
      <p:sp>
        <p:nvSpPr>
          <p:cNvPr id="13" name="object 13"/>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38</a:t>
            </a:fld>
            <a:endParaRPr spc="-25"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p:nvPr/>
        </p:nvSpPr>
        <p:spPr>
          <a:xfrm>
            <a:off x="0" y="1876352"/>
            <a:ext cx="3500628" cy="717550"/>
          </a:xfrm>
          <a:custGeom>
            <a:avLst/>
            <a:gdLst/>
            <a:ahLst/>
            <a:cxnLst/>
            <a:rect l="l" t="t" r="r" b="b"/>
            <a:pathLst>
              <a:path w="3169920" h="717550">
                <a:moveTo>
                  <a:pt x="0" y="0"/>
                </a:moveTo>
                <a:lnTo>
                  <a:pt x="0" y="662190"/>
                </a:lnTo>
                <a:lnTo>
                  <a:pt x="3158185" y="717321"/>
                </a:lnTo>
                <a:lnTo>
                  <a:pt x="3169742" y="55333"/>
                </a:lnTo>
                <a:lnTo>
                  <a:pt x="0" y="0"/>
                </a:lnTo>
                <a:close/>
              </a:path>
            </a:pathLst>
          </a:custGeom>
          <a:solidFill>
            <a:srgbClr val="9B67E4"/>
          </a:solidFill>
        </p:spPr>
        <p:txBody>
          <a:bodyPr wrap="square" lIns="0" tIns="0" rIns="0" bIns="0" rtlCol="0"/>
          <a:lstStyle/>
          <a:p>
            <a:endParaRPr/>
          </a:p>
        </p:txBody>
      </p:sp>
      <p:sp>
        <p:nvSpPr>
          <p:cNvPr id="6" name="object 6"/>
          <p:cNvSpPr txBox="1"/>
          <p:nvPr/>
        </p:nvSpPr>
        <p:spPr>
          <a:xfrm>
            <a:off x="369023" y="2078561"/>
            <a:ext cx="3028227" cy="289823"/>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Il pubblico di riferimento</a:t>
            </a:r>
            <a:endParaRPr sz="1800" dirty="0">
              <a:latin typeface="Poppins"/>
              <a:cs typeface="Poppins"/>
            </a:endParaRPr>
          </a:p>
        </p:txBody>
      </p:sp>
      <p:pic>
        <p:nvPicPr>
          <p:cNvPr id="7" name="object 7"/>
          <p:cNvPicPr/>
          <p:nvPr/>
        </p:nvPicPr>
        <p:blipFill>
          <a:blip r:embed="rId5" cstate="print"/>
          <a:stretch>
            <a:fillRect/>
          </a:stretch>
        </p:blipFill>
        <p:spPr>
          <a:xfrm>
            <a:off x="3139890" y="2569644"/>
            <a:ext cx="4183379" cy="2386583"/>
          </a:xfrm>
          <a:prstGeom prst="rect">
            <a:avLst/>
          </a:prstGeom>
        </p:spPr>
      </p:pic>
      <p:sp>
        <p:nvSpPr>
          <p:cNvPr id="8" name="object 8"/>
          <p:cNvSpPr txBox="1"/>
          <p:nvPr/>
        </p:nvSpPr>
        <p:spPr>
          <a:xfrm>
            <a:off x="363429" y="2909261"/>
            <a:ext cx="6626225" cy="5726952"/>
          </a:xfrm>
          <a:prstGeom prst="rect">
            <a:avLst/>
          </a:prstGeom>
        </p:spPr>
        <p:txBody>
          <a:bodyPr vert="horz" wrap="square" lIns="0" tIns="12065" rIns="0" bIns="0" rtlCol="0">
            <a:spAutoFit/>
          </a:bodyPr>
          <a:lstStyle/>
          <a:p>
            <a:pPr marL="17780">
              <a:lnSpc>
                <a:spcPct val="100000"/>
              </a:lnSpc>
              <a:spcBef>
                <a:spcPts val="95"/>
              </a:spcBef>
            </a:pPr>
            <a:r>
              <a:rPr lang="it-IT" sz="1600" dirty="0">
                <a:solidFill>
                  <a:srgbClr val="111111"/>
                </a:solidFill>
                <a:latin typeface="Poppins"/>
                <a:cs typeface="Poppins"/>
              </a:rPr>
              <a:t>La nuova Grande Panda </a:t>
            </a:r>
            <a:br>
              <a:rPr lang="it-IT" sz="1600" dirty="0">
                <a:solidFill>
                  <a:srgbClr val="111111"/>
                </a:solidFill>
                <a:latin typeface="Poppins"/>
                <a:cs typeface="Poppins"/>
              </a:rPr>
            </a:br>
            <a:r>
              <a:rPr lang="it-IT" sz="1600" dirty="0">
                <a:solidFill>
                  <a:srgbClr val="111111"/>
                </a:solidFill>
                <a:latin typeface="Poppins"/>
                <a:cs typeface="Poppins"/>
              </a:rPr>
              <a:t>punta su </a:t>
            </a:r>
            <a:r>
              <a:rPr lang="it-IT" sz="1600" b="1" dirty="0">
                <a:solidFill>
                  <a:srgbClr val="111111"/>
                </a:solidFill>
                <a:latin typeface="Poppins"/>
                <a:cs typeface="Poppins"/>
              </a:rPr>
              <a:t>giovani coppie </a:t>
            </a:r>
            <a:r>
              <a:rPr lang="it-IT" sz="1600" dirty="0">
                <a:solidFill>
                  <a:srgbClr val="111111"/>
                </a:solidFill>
                <a:latin typeface="Poppins"/>
                <a:cs typeface="Poppins"/>
              </a:rPr>
              <a:t>e</a:t>
            </a:r>
            <a:r>
              <a:rPr lang="it-IT" sz="1600" b="1" dirty="0">
                <a:solidFill>
                  <a:srgbClr val="111111"/>
                </a:solidFill>
                <a:latin typeface="Poppins"/>
                <a:cs typeface="Poppins"/>
              </a:rPr>
              <a:t> </a:t>
            </a:r>
            <a:br>
              <a:rPr lang="it-IT" sz="1600" b="1" dirty="0">
                <a:solidFill>
                  <a:srgbClr val="111111"/>
                </a:solidFill>
                <a:latin typeface="Poppins"/>
                <a:cs typeface="Poppins"/>
              </a:rPr>
            </a:br>
            <a:r>
              <a:rPr lang="it-IT" sz="1600" b="1" dirty="0">
                <a:solidFill>
                  <a:srgbClr val="111111"/>
                </a:solidFill>
                <a:latin typeface="Poppins"/>
                <a:cs typeface="Poppins"/>
              </a:rPr>
              <a:t>famiglie cittadine</a:t>
            </a:r>
            <a:r>
              <a:rPr sz="1600" dirty="0">
                <a:solidFill>
                  <a:srgbClr val="111111"/>
                </a:solidFill>
                <a:latin typeface="Poppins"/>
                <a:cs typeface="Poppins"/>
              </a:rPr>
              <a:t>,</a:t>
            </a:r>
            <a:r>
              <a:rPr sz="1600" spc="-30" dirty="0">
                <a:solidFill>
                  <a:srgbClr val="111111"/>
                </a:solidFill>
                <a:latin typeface="Poppins"/>
                <a:cs typeface="Poppins"/>
              </a:rPr>
              <a:t> </a:t>
            </a:r>
            <a:r>
              <a:rPr lang="it-IT" sz="1600" dirty="0">
                <a:solidFill>
                  <a:srgbClr val="111111"/>
                </a:solidFill>
                <a:latin typeface="Poppins"/>
                <a:cs typeface="Poppins"/>
              </a:rPr>
              <a:t>coloro </a:t>
            </a:r>
            <a:br>
              <a:rPr lang="it-IT" sz="1600" dirty="0">
                <a:solidFill>
                  <a:srgbClr val="111111"/>
                </a:solidFill>
                <a:latin typeface="Poppins"/>
                <a:cs typeface="Poppins"/>
              </a:rPr>
            </a:br>
            <a:r>
              <a:rPr lang="it-IT" sz="1600" dirty="0">
                <a:solidFill>
                  <a:srgbClr val="111111"/>
                </a:solidFill>
                <a:latin typeface="Poppins"/>
                <a:cs typeface="Poppins"/>
              </a:rPr>
              <a:t>che vogliono impegnarsi </a:t>
            </a:r>
            <a:br>
              <a:rPr lang="it-IT" sz="1600" dirty="0">
                <a:solidFill>
                  <a:srgbClr val="111111"/>
                </a:solidFill>
                <a:latin typeface="Poppins"/>
                <a:cs typeface="Poppins"/>
              </a:rPr>
            </a:br>
            <a:r>
              <a:rPr lang="it-IT" sz="1600" dirty="0">
                <a:solidFill>
                  <a:srgbClr val="111111"/>
                </a:solidFill>
                <a:latin typeface="Poppins"/>
                <a:cs typeface="Poppins"/>
              </a:rPr>
              <a:t>in cause sociali e ambientali </a:t>
            </a:r>
            <a:br>
              <a:rPr lang="it-IT" sz="1600" dirty="0">
                <a:solidFill>
                  <a:srgbClr val="111111"/>
                </a:solidFill>
                <a:latin typeface="Poppins"/>
                <a:cs typeface="Poppins"/>
              </a:rPr>
            </a:br>
            <a:r>
              <a:rPr lang="it-IT" sz="1600" dirty="0">
                <a:solidFill>
                  <a:srgbClr val="111111"/>
                </a:solidFill>
                <a:latin typeface="Poppins"/>
                <a:cs typeface="Poppins"/>
              </a:rPr>
              <a:t>ma non sono disposti a </a:t>
            </a:r>
            <a:br>
              <a:rPr lang="it-IT" sz="1600" dirty="0">
                <a:solidFill>
                  <a:srgbClr val="111111"/>
                </a:solidFill>
                <a:latin typeface="Poppins"/>
                <a:cs typeface="Poppins"/>
              </a:rPr>
            </a:br>
            <a:r>
              <a:rPr lang="it-IT" sz="1600" dirty="0">
                <a:solidFill>
                  <a:srgbClr val="111111"/>
                </a:solidFill>
                <a:latin typeface="Poppins"/>
                <a:cs typeface="Poppins"/>
              </a:rPr>
              <a:t>pagare di più per questo</a:t>
            </a:r>
            <a:r>
              <a:rPr sz="1600" spc="-25" dirty="0">
                <a:solidFill>
                  <a:srgbClr val="111111"/>
                </a:solidFill>
                <a:latin typeface="Poppins"/>
                <a:cs typeface="Poppins"/>
              </a:rPr>
              <a:t>.</a:t>
            </a:r>
            <a:endParaRPr sz="1600" dirty="0">
              <a:latin typeface="Poppins"/>
              <a:cs typeface="Poppins"/>
            </a:endParaRPr>
          </a:p>
          <a:p>
            <a:pPr>
              <a:lnSpc>
                <a:spcPct val="100000"/>
              </a:lnSpc>
              <a:spcBef>
                <a:spcPts val="70"/>
              </a:spcBef>
            </a:pPr>
            <a:endParaRPr sz="1600" dirty="0">
              <a:latin typeface="Poppins"/>
              <a:cs typeface="Poppins"/>
            </a:endParaRPr>
          </a:p>
          <a:p>
            <a:pPr marL="376555" indent="-363855">
              <a:lnSpc>
                <a:spcPct val="100000"/>
              </a:lnSpc>
              <a:buClr>
                <a:srgbClr val="9B67E4"/>
              </a:buClr>
              <a:buSzPct val="150000"/>
              <a:buFont typeface="Arial"/>
              <a:buChar char="•"/>
              <a:tabLst>
                <a:tab pos="376555" algn="l"/>
              </a:tabLst>
            </a:pPr>
            <a:r>
              <a:rPr lang="it-IT" sz="1600" b="1" dirty="0">
                <a:solidFill>
                  <a:srgbClr val="111111"/>
                </a:solidFill>
                <a:latin typeface="Poppins"/>
                <a:cs typeface="Poppins"/>
              </a:rPr>
              <a:t>Sposati</a:t>
            </a:r>
            <a:r>
              <a:rPr sz="1600" b="1" spc="-15" dirty="0">
                <a:solidFill>
                  <a:srgbClr val="111111"/>
                </a:solidFill>
                <a:latin typeface="Poppins"/>
                <a:cs typeface="Poppins"/>
              </a:rPr>
              <a:t> </a:t>
            </a:r>
            <a:r>
              <a:rPr sz="1600" spc="-10" dirty="0">
                <a:solidFill>
                  <a:srgbClr val="111111"/>
                </a:solidFill>
                <a:latin typeface="Poppins"/>
                <a:cs typeface="Poppins"/>
              </a:rPr>
              <a:t>o</a:t>
            </a:r>
            <a:r>
              <a:rPr sz="1600" spc="-95" dirty="0">
                <a:solidFill>
                  <a:srgbClr val="111111"/>
                </a:solidFill>
                <a:latin typeface="Poppins"/>
                <a:cs typeface="Poppins"/>
              </a:rPr>
              <a:t> </a:t>
            </a:r>
            <a:r>
              <a:rPr lang="it-IT" sz="1600" b="1" spc="-10" dirty="0">
                <a:solidFill>
                  <a:srgbClr val="111111"/>
                </a:solidFill>
                <a:latin typeface="Poppins"/>
                <a:cs typeface="Poppins"/>
              </a:rPr>
              <a:t>coppie conviventi</a:t>
            </a:r>
            <a:r>
              <a:rPr sz="1600" b="1" spc="75" dirty="0">
                <a:solidFill>
                  <a:srgbClr val="111111"/>
                </a:solidFill>
                <a:latin typeface="Poppins"/>
                <a:cs typeface="Poppins"/>
              </a:rPr>
              <a:t> </a:t>
            </a:r>
            <a:r>
              <a:rPr sz="1600" dirty="0">
                <a:solidFill>
                  <a:srgbClr val="111111"/>
                </a:solidFill>
                <a:latin typeface="Poppins"/>
                <a:cs typeface="Poppins"/>
              </a:rPr>
              <a:t>–</a:t>
            </a:r>
            <a:r>
              <a:rPr sz="1600" spc="-30" dirty="0">
                <a:solidFill>
                  <a:srgbClr val="111111"/>
                </a:solidFill>
                <a:latin typeface="Poppins"/>
                <a:cs typeface="Poppins"/>
              </a:rPr>
              <a:t> </a:t>
            </a:r>
            <a:r>
              <a:rPr sz="1600" dirty="0">
                <a:solidFill>
                  <a:srgbClr val="111111"/>
                </a:solidFill>
                <a:latin typeface="Poppins"/>
                <a:cs typeface="Poppins"/>
              </a:rPr>
              <a:t>40</a:t>
            </a:r>
            <a:r>
              <a:rPr sz="1600" spc="-40" dirty="0">
                <a:solidFill>
                  <a:srgbClr val="111111"/>
                </a:solidFill>
                <a:latin typeface="Poppins"/>
                <a:cs typeface="Poppins"/>
              </a:rPr>
              <a:t> </a:t>
            </a:r>
            <a:r>
              <a:rPr lang="it-IT" sz="1600" dirty="0">
                <a:solidFill>
                  <a:srgbClr val="111111"/>
                </a:solidFill>
                <a:latin typeface="Poppins"/>
                <a:cs typeface="Poppins"/>
              </a:rPr>
              <a:t>anni</a:t>
            </a:r>
            <a:endParaRPr sz="1600" dirty="0">
              <a:latin typeface="Poppins"/>
              <a:cs typeface="Poppins"/>
            </a:endParaRPr>
          </a:p>
          <a:p>
            <a:pPr marL="376555" indent="-363855">
              <a:lnSpc>
                <a:spcPct val="100000"/>
              </a:lnSpc>
              <a:spcBef>
                <a:spcPts val="1010"/>
              </a:spcBef>
              <a:buClr>
                <a:srgbClr val="9B67E4"/>
              </a:buClr>
              <a:buSzPct val="150000"/>
              <a:buFont typeface="Arial"/>
              <a:buChar char="•"/>
              <a:tabLst>
                <a:tab pos="376555" algn="l"/>
              </a:tabLst>
            </a:pPr>
            <a:r>
              <a:rPr sz="1600" dirty="0">
                <a:solidFill>
                  <a:srgbClr val="111111"/>
                </a:solidFill>
                <a:latin typeface="Poppins"/>
                <a:cs typeface="Poppins"/>
              </a:rPr>
              <a:t>1</a:t>
            </a:r>
            <a:r>
              <a:rPr sz="1600" spc="-30" dirty="0">
                <a:solidFill>
                  <a:srgbClr val="111111"/>
                </a:solidFill>
                <a:latin typeface="Poppins"/>
                <a:cs typeface="Poppins"/>
              </a:rPr>
              <a:t> </a:t>
            </a:r>
            <a:r>
              <a:rPr sz="1600" dirty="0">
                <a:solidFill>
                  <a:srgbClr val="111111"/>
                </a:solidFill>
                <a:latin typeface="Poppins"/>
                <a:cs typeface="Poppins"/>
              </a:rPr>
              <a:t>o</a:t>
            </a:r>
            <a:r>
              <a:rPr sz="1600" spc="-20" dirty="0">
                <a:solidFill>
                  <a:srgbClr val="111111"/>
                </a:solidFill>
                <a:latin typeface="Poppins"/>
                <a:cs typeface="Poppins"/>
              </a:rPr>
              <a:t> </a:t>
            </a:r>
            <a:r>
              <a:rPr sz="1600" dirty="0">
                <a:solidFill>
                  <a:srgbClr val="111111"/>
                </a:solidFill>
                <a:latin typeface="Poppins"/>
                <a:cs typeface="Poppins"/>
              </a:rPr>
              <a:t>2</a:t>
            </a:r>
            <a:r>
              <a:rPr sz="1600" spc="-30" dirty="0">
                <a:solidFill>
                  <a:srgbClr val="111111"/>
                </a:solidFill>
                <a:latin typeface="Poppins"/>
                <a:cs typeface="Poppins"/>
              </a:rPr>
              <a:t> </a:t>
            </a:r>
            <a:r>
              <a:rPr lang="it-IT" sz="1600" b="1" dirty="0">
                <a:solidFill>
                  <a:srgbClr val="111111"/>
                </a:solidFill>
                <a:latin typeface="Poppins"/>
                <a:cs typeface="Poppins"/>
              </a:rPr>
              <a:t>bambini</a:t>
            </a:r>
            <a:r>
              <a:rPr sz="1600" b="1" spc="90" dirty="0">
                <a:solidFill>
                  <a:srgbClr val="111111"/>
                </a:solidFill>
                <a:latin typeface="Poppins"/>
                <a:cs typeface="Poppins"/>
              </a:rPr>
              <a:t> </a:t>
            </a:r>
            <a:r>
              <a:rPr sz="1600" dirty="0">
                <a:solidFill>
                  <a:srgbClr val="111111"/>
                </a:solidFill>
                <a:latin typeface="Poppins"/>
                <a:cs typeface="Poppins"/>
              </a:rPr>
              <a:t>–</a:t>
            </a:r>
            <a:r>
              <a:rPr sz="1600" spc="-25" dirty="0">
                <a:solidFill>
                  <a:srgbClr val="111111"/>
                </a:solidFill>
                <a:latin typeface="Poppins"/>
                <a:cs typeface="Poppins"/>
              </a:rPr>
              <a:t> </a:t>
            </a:r>
            <a:r>
              <a:rPr lang="it-IT" sz="1600" dirty="0">
                <a:solidFill>
                  <a:srgbClr val="111111"/>
                </a:solidFill>
                <a:latin typeface="Poppins"/>
                <a:cs typeface="Poppins"/>
              </a:rPr>
              <a:t>fino a 16 anni</a:t>
            </a:r>
            <a:endParaRPr sz="1600" dirty="0">
              <a:latin typeface="Poppins"/>
              <a:cs typeface="Poppins"/>
            </a:endParaRPr>
          </a:p>
          <a:p>
            <a:pPr marL="376555" indent="-363855">
              <a:lnSpc>
                <a:spcPct val="100000"/>
              </a:lnSpc>
              <a:spcBef>
                <a:spcPts val="1010"/>
              </a:spcBef>
              <a:buClr>
                <a:srgbClr val="9B67E4"/>
              </a:buClr>
              <a:buSzPct val="150000"/>
              <a:buFont typeface="Arial"/>
              <a:buChar char="•"/>
              <a:tabLst>
                <a:tab pos="376555" algn="l"/>
              </a:tabLst>
            </a:pPr>
            <a:r>
              <a:rPr lang="it-IT" sz="1600" spc="-10" dirty="0">
                <a:solidFill>
                  <a:srgbClr val="111111"/>
                </a:solidFill>
                <a:latin typeface="Poppins"/>
                <a:cs typeface="Poppins"/>
              </a:rPr>
              <a:t>Residenti </a:t>
            </a:r>
            <a:r>
              <a:rPr lang="it-IT" sz="1600" b="1" dirty="0">
                <a:solidFill>
                  <a:srgbClr val="111111"/>
                </a:solidFill>
                <a:latin typeface="Poppins"/>
                <a:cs typeface="Poppins"/>
              </a:rPr>
              <a:t>u</a:t>
            </a:r>
            <a:r>
              <a:rPr sz="1600" b="1" dirty="0" err="1">
                <a:solidFill>
                  <a:srgbClr val="111111"/>
                </a:solidFill>
                <a:latin typeface="Poppins"/>
                <a:cs typeface="Poppins"/>
              </a:rPr>
              <a:t>rban</a:t>
            </a:r>
            <a:r>
              <a:rPr lang="it-IT" sz="1600" b="1" dirty="0">
                <a:solidFill>
                  <a:srgbClr val="111111"/>
                </a:solidFill>
                <a:latin typeface="Poppins"/>
                <a:cs typeface="Poppins"/>
              </a:rPr>
              <a:t>i</a:t>
            </a:r>
            <a:endParaRPr sz="1600" dirty="0">
              <a:latin typeface="Poppins"/>
              <a:cs typeface="Poppins"/>
            </a:endParaRPr>
          </a:p>
          <a:p>
            <a:pPr marL="376555" indent="-363855">
              <a:lnSpc>
                <a:spcPct val="100000"/>
              </a:lnSpc>
              <a:spcBef>
                <a:spcPts val="1005"/>
              </a:spcBef>
              <a:buClr>
                <a:srgbClr val="9B67E4"/>
              </a:buClr>
              <a:buSzPct val="150000"/>
              <a:buFont typeface="Arial"/>
              <a:buChar char="•"/>
              <a:tabLst>
                <a:tab pos="376555" algn="l"/>
              </a:tabLst>
            </a:pPr>
            <a:r>
              <a:rPr lang="it-IT" sz="1600" spc="-10" dirty="0">
                <a:solidFill>
                  <a:srgbClr val="111111"/>
                </a:solidFill>
                <a:latin typeface="Poppins"/>
                <a:cs typeface="Poppins"/>
              </a:rPr>
              <a:t>Reddito </a:t>
            </a:r>
            <a:r>
              <a:rPr lang="it-IT" sz="1600" b="1" spc="-20" dirty="0">
                <a:solidFill>
                  <a:srgbClr val="111111"/>
                </a:solidFill>
                <a:latin typeface="Poppins"/>
                <a:cs typeface="Poppins"/>
              </a:rPr>
              <a:t>medio-alto</a:t>
            </a:r>
            <a:endParaRPr sz="1600" dirty="0">
              <a:latin typeface="Poppins"/>
              <a:cs typeface="Poppins"/>
            </a:endParaRPr>
          </a:p>
          <a:p>
            <a:pPr marL="376555" marR="154940" indent="-364490">
              <a:lnSpc>
                <a:spcPts val="1730"/>
              </a:lnSpc>
              <a:spcBef>
                <a:spcPts val="1225"/>
              </a:spcBef>
              <a:buClr>
                <a:srgbClr val="9B67E4"/>
              </a:buClr>
              <a:buSzPct val="150000"/>
              <a:buFont typeface="Arial"/>
              <a:buChar char="•"/>
              <a:tabLst>
                <a:tab pos="376555" algn="l"/>
              </a:tabLst>
            </a:pPr>
            <a:r>
              <a:rPr lang="it-IT" sz="1600" b="1" dirty="0">
                <a:solidFill>
                  <a:srgbClr val="111111"/>
                </a:solidFill>
                <a:latin typeface="Poppins"/>
                <a:cs typeface="Poppins"/>
              </a:rPr>
              <a:t>Dinamici e motivati</a:t>
            </a:r>
            <a:r>
              <a:rPr sz="1600" dirty="0">
                <a:solidFill>
                  <a:srgbClr val="111111"/>
                </a:solidFill>
                <a:latin typeface="Poppins"/>
                <a:cs typeface="Poppins"/>
              </a:rPr>
              <a:t>,</a:t>
            </a:r>
            <a:r>
              <a:rPr sz="1600" spc="-25" dirty="0">
                <a:solidFill>
                  <a:srgbClr val="111111"/>
                </a:solidFill>
                <a:latin typeface="Poppins"/>
                <a:cs typeface="Poppins"/>
              </a:rPr>
              <a:t> </a:t>
            </a:r>
            <a:r>
              <a:rPr lang="it-IT" sz="1600" dirty="0">
                <a:solidFill>
                  <a:srgbClr val="111111"/>
                </a:solidFill>
                <a:latin typeface="Poppins"/>
                <a:cs typeface="Poppins"/>
              </a:rPr>
              <a:t>sono perfettamente in grado di bilanciare lavoro, figli e vita sociale</a:t>
            </a:r>
            <a:endParaRPr sz="1600" dirty="0">
              <a:latin typeface="Poppins"/>
              <a:cs typeface="Poppins"/>
            </a:endParaRPr>
          </a:p>
          <a:p>
            <a:pPr marL="376555" marR="200660" indent="-364490">
              <a:lnSpc>
                <a:spcPts val="1730"/>
              </a:lnSpc>
              <a:spcBef>
                <a:spcPts val="1195"/>
              </a:spcBef>
              <a:buClr>
                <a:srgbClr val="9B67E4"/>
              </a:buClr>
              <a:buSzPct val="150000"/>
              <a:buFont typeface="Arial"/>
              <a:buChar char="•"/>
              <a:tabLst>
                <a:tab pos="376555" algn="l"/>
              </a:tabLst>
            </a:pPr>
            <a:r>
              <a:rPr lang="it-IT" sz="1600" dirty="0">
                <a:solidFill>
                  <a:srgbClr val="111111"/>
                </a:solidFill>
                <a:latin typeface="Poppins"/>
                <a:cs typeface="Poppins"/>
              </a:rPr>
              <a:t>Il loro Brand dovrebbe essere </a:t>
            </a:r>
            <a:r>
              <a:rPr lang="it-IT" sz="1600" b="1" dirty="0">
                <a:solidFill>
                  <a:srgbClr val="111111"/>
                </a:solidFill>
                <a:latin typeface="Poppins"/>
                <a:cs typeface="Poppins"/>
              </a:rPr>
              <a:t>intelligente</a:t>
            </a:r>
            <a:r>
              <a:rPr sz="1600" dirty="0">
                <a:solidFill>
                  <a:srgbClr val="111111"/>
                </a:solidFill>
                <a:latin typeface="Poppins"/>
                <a:cs typeface="Poppins"/>
              </a:rPr>
              <a:t>,</a:t>
            </a:r>
            <a:r>
              <a:rPr sz="1600" spc="-25" dirty="0">
                <a:solidFill>
                  <a:srgbClr val="111111"/>
                </a:solidFill>
                <a:latin typeface="Poppins"/>
                <a:cs typeface="Poppins"/>
              </a:rPr>
              <a:t> </a:t>
            </a:r>
            <a:r>
              <a:rPr lang="it-IT" sz="1600" b="1" dirty="0">
                <a:solidFill>
                  <a:srgbClr val="111111"/>
                </a:solidFill>
                <a:latin typeface="Poppins"/>
                <a:cs typeface="Poppins"/>
              </a:rPr>
              <a:t>impegnato</a:t>
            </a:r>
            <a:r>
              <a:rPr lang="it-IT" sz="1600" spc="-25" dirty="0">
                <a:solidFill>
                  <a:srgbClr val="111111"/>
                </a:solidFill>
                <a:latin typeface="Poppins"/>
                <a:cs typeface="Poppins"/>
              </a:rPr>
              <a:t> </a:t>
            </a:r>
            <a:r>
              <a:rPr lang="it-IT" sz="1600" b="1" dirty="0">
                <a:solidFill>
                  <a:srgbClr val="111111"/>
                </a:solidFill>
                <a:latin typeface="Poppins"/>
                <a:cs typeface="Poppins"/>
              </a:rPr>
              <a:t>socialmente</a:t>
            </a:r>
            <a:r>
              <a:rPr sz="1600" b="1" spc="-10" dirty="0">
                <a:solidFill>
                  <a:srgbClr val="111111"/>
                </a:solidFill>
                <a:latin typeface="Poppins"/>
                <a:cs typeface="Poppins"/>
              </a:rPr>
              <a:t> </a:t>
            </a:r>
            <a:r>
              <a:rPr lang="it-IT" sz="1600" spc="-10" dirty="0">
                <a:solidFill>
                  <a:srgbClr val="111111"/>
                </a:solidFill>
                <a:latin typeface="Poppins"/>
                <a:cs typeface="Poppins"/>
              </a:rPr>
              <a:t>e</a:t>
            </a:r>
            <a:r>
              <a:rPr sz="1600" spc="-95" dirty="0">
                <a:solidFill>
                  <a:srgbClr val="111111"/>
                </a:solidFill>
                <a:latin typeface="Poppins"/>
                <a:cs typeface="Poppins"/>
              </a:rPr>
              <a:t> </a:t>
            </a:r>
            <a:r>
              <a:rPr lang="it-IT" sz="1600" b="1" spc="-10" dirty="0">
                <a:solidFill>
                  <a:srgbClr val="111111"/>
                </a:solidFill>
                <a:latin typeface="Poppins"/>
                <a:cs typeface="Poppins"/>
              </a:rPr>
              <a:t>ambientalmente</a:t>
            </a:r>
            <a:endParaRPr sz="1600" dirty="0">
              <a:latin typeface="Poppins"/>
              <a:cs typeface="Poppins"/>
            </a:endParaRPr>
          </a:p>
          <a:p>
            <a:pPr marL="376555" marR="912494" indent="-364490">
              <a:lnSpc>
                <a:spcPts val="1730"/>
              </a:lnSpc>
              <a:spcBef>
                <a:spcPts val="1195"/>
              </a:spcBef>
              <a:buClr>
                <a:srgbClr val="9B67E4"/>
              </a:buClr>
              <a:buSzPct val="150000"/>
              <a:buFont typeface="Arial"/>
              <a:buChar char="•"/>
              <a:tabLst>
                <a:tab pos="376555" algn="l"/>
              </a:tabLst>
            </a:pPr>
            <a:r>
              <a:rPr lang="it-IT" sz="1600" dirty="0">
                <a:solidFill>
                  <a:srgbClr val="111111"/>
                </a:solidFill>
                <a:latin typeface="Poppins"/>
                <a:cs typeface="Poppins"/>
              </a:rPr>
              <a:t>La loro auto è </a:t>
            </a:r>
            <a:r>
              <a:rPr lang="it-IT" sz="1600" b="1" dirty="0">
                <a:solidFill>
                  <a:srgbClr val="111111"/>
                </a:solidFill>
                <a:latin typeface="Poppins"/>
                <a:cs typeface="Poppins"/>
              </a:rPr>
              <a:t>essenziale per il loro tempo libero</a:t>
            </a:r>
            <a:r>
              <a:rPr sz="1600" dirty="0">
                <a:solidFill>
                  <a:srgbClr val="111111"/>
                </a:solidFill>
                <a:latin typeface="Poppins"/>
                <a:cs typeface="Poppins"/>
              </a:rPr>
              <a:t>,</a:t>
            </a:r>
            <a:r>
              <a:rPr sz="1600" spc="-30" dirty="0">
                <a:solidFill>
                  <a:srgbClr val="111111"/>
                </a:solidFill>
                <a:latin typeface="Poppins"/>
                <a:cs typeface="Poppins"/>
              </a:rPr>
              <a:t> </a:t>
            </a:r>
            <a:r>
              <a:rPr lang="it-IT" sz="1600" spc="-10" dirty="0">
                <a:solidFill>
                  <a:srgbClr val="111111"/>
                </a:solidFill>
                <a:latin typeface="Poppins"/>
                <a:cs typeface="Poppins"/>
              </a:rPr>
              <a:t>unendo estetica e funzionalità intelligente</a:t>
            </a:r>
            <a:endParaRPr sz="1600" dirty="0">
              <a:latin typeface="Poppins"/>
              <a:cs typeface="Poppins"/>
            </a:endParaRPr>
          </a:p>
          <a:p>
            <a:pPr marL="376555" marR="5080" indent="-364490">
              <a:lnSpc>
                <a:spcPts val="1730"/>
              </a:lnSpc>
              <a:spcBef>
                <a:spcPts val="1200"/>
              </a:spcBef>
              <a:buClr>
                <a:srgbClr val="9B67E4"/>
              </a:buClr>
              <a:buSzPct val="150000"/>
              <a:buFont typeface="Arial"/>
              <a:buChar char="•"/>
              <a:tabLst>
                <a:tab pos="376555" algn="l"/>
              </a:tabLst>
            </a:pPr>
            <a:r>
              <a:rPr lang="it-IT" sz="1600" b="1" dirty="0">
                <a:solidFill>
                  <a:srgbClr val="111111"/>
                </a:solidFill>
                <a:latin typeface="Poppins"/>
                <a:cs typeface="Poppins"/>
              </a:rPr>
              <a:t>Interessi</a:t>
            </a:r>
            <a:r>
              <a:rPr sz="1600" dirty="0">
                <a:solidFill>
                  <a:srgbClr val="111111"/>
                </a:solidFill>
                <a:latin typeface="Poppins"/>
                <a:cs typeface="Poppins"/>
              </a:rPr>
              <a:t>:</a:t>
            </a:r>
            <a:r>
              <a:rPr sz="1600" spc="-55" dirty="0">
                <a:solidFill>
                  <a:srgbClr val="111111"/>
                </a:solidFill>
                <a:latin typeface="Poppins"/>
                <a:cs typeface="Poppins"/>
              </a:rPr>
              <a:t> </a:t>
            </a:r>
            <a:r>
              <a:rPr lang="it-IT" sz="1600" dirty="0">
                <a:solidFill>
                  <a:srgbClr val="111111"/>
                </a:solidFill>
                <a:latin typeface="Poppins"/>
                <a:cs typeface="Poppins"/>
              </a:rPr>
              <a:t>tecnologia, cibo e cucina, viaggi, sport, attività all'aperto, musica e eventi dal vivo</a:t>
            </a:r>
            <a:endParaRPr sz="1600" dirty="0">
              <a:latin typeface="Poppins"/>
              <a:cs typeface="Poppins"/>
            </a:endParaRPr>
          </a:p>
        </p:txBody>
      </p:sp>
      <p:pic>
        <p:nvPicPr>
          <p:cNvPr id="9" name="object 9"/>
          <p:cNvPicPr/>
          <p:nvPr/>
        </p:nvPicPr>
        <p:blipFill>
          <a:blip r:embed="rId6" cstate="print"/>
          <a:stretch>
            <a:fillRect/>
          </a:stretch>
        </p:blipFill>
        <p:spPr>
          <a:xfrm>
            <a:off x="3500628" y="9921240"/>
            <a:ext cx="559295" cy="557783"/>
          </a:xfrm>
          <a:prstGeom prst="rect">
            <a:avLst/>
          </a:prstGeom>
        </p:spPr>
      </p:pic>
      <p:sp>
        <p:nvSpPr>
          <p:cNvPr id="10" name="object 1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39</a:t>
            </a:fld>
            <a:endParaRPr spc="-25" dirty="0"/>
          </a:p>
        </p:txBody>
      </p:sp>
      <p:sp>
        <p:nvSpPr>
          <p:cNvPr id="12" name="object 3">
            <a:extLst>
              <a:ext uri="{FF2B5EF4-FFF2-40B4-BE49-F238E27FC236}">
                <a16:creationId xmlns:a16="http://schemas.microsoft.com/office/drawing/2014/main" id="{61A07468-3226-4989-0094-70D04F70ECF2}"/>
              </a:ext>
            </a:extLst>
          </p:cNvPr>
          <p:cNvSpPr txBox="1"/>
          <p:nvPr/>
        </p:nvSpPr>
        <p:spPr>
          <a:xfrm>
            <a:off x="4503512" y="355848"/>
            <a:ext cx="2680813" cy="628377"/>
          </a:xfrm>
          <a:prstGeom prst="rect">
            <a:avLst/>
          </a:prstGeom>
        </p:spPr>
        <p:txBody>
          <a:bodyPr vert="horz" wrap="square" lIns="0" tIns="12700" rIns="0" bIns="0" rtlCol="0">
            <a:spAutoFit/>
          </a:bodyPr>
          <a:lstStyle/>
          <a:p>
            <a:pPr marL="385445" marR="5080" indent="-373380" algn="r">
              <a:lnSpc>
                <a:spcPct val="100000"/>
              </a:lnSpc>
              <a:spcBef>
                <a:spcPts val="100"/>
              </a:spcBef>
            </a:pPr>
            <a:r>
              <a:rPr lang="it-IT" sz="2000" b="1" dirty="0">
                <a:solidFill>
                  <a:srgbClr val="FFFFFF"/>
                </a:solidFill>
                <a:latin typeface="Poppins"/>
                <a:cs typeface="Poppins"/>
              </a:rPr>
              <a:t>IL POSIZIONAMENTO</a:t>
            </a:r>
            <a:br>
              <a:rPr lang="it-IT" sz="2000" b="1" dirty="0">
                <a:solidFill>
                  <a:srgbClr val="FFFFFF"/>
                </a:solidFill>
                <a:latin typeface="Poppins"/>
                <a:cs typeface="Poppins"/>
              </a:rPr>
            </a:br>
            <a:r>
              <a:rPr lang="it-IT" sz="2000" b="1" dirty="0">
                <a:solidFill>
                  <a:srgbClr val="FFFFFF"/>
                </a:solidFill>
                <a:latin typeface="Poppins"/>
                <a:cs typeface="Poppins"/>
              </a:rPr>
              <a:t>DI MARKETING </a:t>
            </a:r>
            <a:endParaRPr sz="2000" dirty="0">
              <a:latin typeface="Poppins"/>
              <a:cs typeface="Poppin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p:nvPr/>
        </p:nvSpPr>
        <p:spPr>
          <a:xfrm>
            <a:off x="4921251" y="355848"/>
            <a:ext cx="2260496" cy="628377"/>
          </a:xfrm>
          <a:prstGeom prst="rect">
            <a:avLst/>
          </a:prstGeom>
        </p:spPr>
        <p:txBody>
          <a:bodyPr vert="horz" wrap="square" lIns="0" tIns="12700" rIns="0" bIns="0" rtlCol="0">
            <a:spAutoFit/>
          </a:bodyPr>
          <a:lstStyle/>
          <a:p>
            <a:pPr marL="474345" marR="5080" indent="-462280" algn="r">
              <a:lnSpc>
                <a:spcPct val="100000"/>
              </a:lnSpc>
              <a:spcBef>
                <a:spcPts val="100"/>
              </a:spcBef>
            </a:pPr>
            <a:r>
              <a:rPr lang="it-IT" sz="2000" b="1" spc="-10" dirty="0">
                <a:solidFill>
                  <a:srgbClr val="FFFFFF"/>
                </a:solidFill>
                <a:latin typeface="Poppins"/>
                <a:cs typeface="Poppins"/>
              </a:rPr>
              <a:t>INTRODUCIAMO LO SHOW</a:t>
            </a:r>
          </a:p>
        </p:txBody>
      </p:sp>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432816" y="5300472"/>
            <a:ext cx="1094231" cy="1072882"/>
          </a:xfrm>
          <a:prstGeom prst="rect">
            <a:avLst/>
          </a:prstGeom>
        </p:spPr>
      </p:pic>
      <p:pic>
        <p:nvPicPr>
          <p:cNvPr id="6" name="object 6"/>
          <p:cNvPicPr/>
          <p:nvPr/>
        </p:nvPicPr>
        <p:blipFill>
          <a:blip r:embed="rId6" cstate="print"/>
          <a:stretch>
            <a:fillRect/>
          </a:stretch>
        </p:blipFill>
        <p:spPr>
          <a:xfrm>
            <a:off x="524255" y="6734555"/>
            <a:ext cx="911351" cy="914399"/>
          </a:xfrm>
          <a:prstGeom prst="rect">
            <a:avLst/>
          </a:prstGeom>
        </p:spPr>
      </p:pic>
      <p:pic>
        <p:nvPicPr>
          <p:cNvPr id="7" name="object 7"/>
          <p:cNvPicPr/>
          <p:nvPr/>
        </p:nvPicPr>
        <p:blipFill>
          <a:blip r:embed="rId7" cstate="print"/>
          <a:stretch>
            <a:fillRect/>
          </a:stretch>
        </p:blipFill>
        <p:spPr>
          <a:xfrm>
            <a:off x="438912" y="8182355"/>
            <a:ext cx="1083563" cy="1074419"/>
          </a:xfrm>
          <a:prstGeom prst="rect">
            <a:avLst/>
          </a:prstGeom>
        </p:spPr>
      </p:pic>
      <p:sp>
        <p:nvSpPr>
          <p:cNvPr id="8" name="object 8"/>
          <p:cNvSpPr/>
          <p:nvPr/>
        </p:nvSpPr>
        <p:spPr>
          <a:xfrm>
            <a:off x="0" y="3441420"/>
            <a:ext cx="3208020" cy="858519"/>
          </a:xfrm>
          <a:custGeom>
            <a:avLst/>
            <a:gdLst/>
            <a:ahLst/>
            <a:cxnLst/>
            <a:rect l="l" t="t" r="r" b="b"/>
            <a:pathLst>
              <a:path w="3208020" h="858520">
                <a:moveTo>
                  <a:pt x="3167405" y="0"/>
                </a:moveTo>
                <a:lnTo>
                  <a:pt x="0" y="194602"/>
                </a:lnTo>
                <a:lnTo>
                  <a:pt x="0" y="857935"/>
                </a:lnTo>
                <a:lnTo>
                  <a:pt x="3208007" y="660831"/>
                </a:lnTo>
                <a:lnTo>
                  <a:pt x="3167405" y="0"/>
                </a:lnTo>
                <a:close/>
              </a:path>
            </a:pathLst>
          </a:custGeom>
          <a:solidFill>
            <a:srgbClr val="44D3A0"/>
          </a:solidFill>
        </p:spPr>
        <p:txBody>
          <a:bodyPr wrap="square" lIns="0" tIns="0" rIns="0" bIns="0" rtlCol="0"/>
          <a:lstStyle/>
          <a:p>
            <a:endParaRPr/>
          </a:p>
        </p:txBody>
      </p:sp>
      <p:sp>
        <p:nvSpPr>
          <p:cNvPr id="9" name="object 9"/>
          <p:cNvSpPr txBox="1">
            <a:spLocks noGrp="1"/>
          </p:cNvSpPr>
          <p:nvPr>
            <p:ph type="title"/>
          </p:nvPr>
        </p:nvSpPr>
        <p:spPr>
          <a:xfrm>
            <a:off x="369026" y="1808150"/>
            <a:ext cx="6824797" cy="515582"/>
          </a:xfrm>
          <a:prstGeom prst="rect">
            <a:avLst/>
          </a:prstGeom>
        </p:spPr>
        <p:txBody>
          <a:bodyPr vert="horz" wrap="square" lIns="0" tIns="144836" rIns="0" bIns="0" rtlCol="0">
            <a:spAutoFit/>
          </a:bodyPr>
          <a:lstStyle/>
          <a:p>
            <a:pPr marL="12700">
              <a:lnSpc>
                <a:spcPct val="100000"/>
              </a:lnSpc>
              <a:spcBef>
                <a:spcPts val="100"/>
              </a:spcBef>
            </a:pPr>
            <a:r>
              <a:rPr lang="it-IT" dirty="0">
                <a:solidFill>
                  <a:srgbClr val="44D3A0"/>
                </a:solidFill>
              </a:rPr>
              <a:t>Introduciamo lo show</a:t>
            </a:r>
          </a:p>
        </p:txBody>
      </p:sp>
      <p:sp>
        <p:nvSpPr>
          <p:cNvPr id="10" name="object 10"/>
          <p:cNvSpPr txBox="1"/>
          <p:nvPr/>
        </p:nvSpPr>
        <p:spPr>
          <a:xfrm>
            <a:off x="369026" y="2559031"/>
            <a:ext cx="6349365" cy="756920"/>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Stiamo approfondendo la </a:t>
            </a:r>
            <a:r>
              <a:rPr sz="1600" b="1" dirty="0">
                <a:solidFill>
                  <a:srgbClr val="111111"/>
                </a:solidFill>
                <a:latin typeface="Poppins"/>
                <a:cs typeface="Poppins"/>
              </a:rPr>
              <a:t>N</a:t>
            </a:r>
            <a:r>
              <a:rPr lang="it-IT" sz="1600" b="1" dirty="0">
                <a:solidFill>
                  <a:srgbClr val="111111"/>
                </a:solidFill>
                <a:latin typeface="Poppins"/>
                <a:cs typeface="Poppins"/>
              </a:rPr>
              <a:t>uova</a:t>
            </a:r>
            <a:r>
              <a:rPr sz="1600" b="1" spc="-25" dirty="0">
                <a:solidFill>
                  <a:srgbClr val="111111"/>
                </a:solidFill>
                <a:latin typeface="Poppins"/>
                <a:cs typeface="Poppins"/>
              </a:rPr>
              <a:t> </a:t>
            </a:r>
            <a:r>
              <a:rPr sz="1600" b="1" dirty="0">
                <a:solidFill>
                  <a:srgbClr val="111111"/>
                </a:solidFill>
                <a:latin typeface="Poppins"/>
                <a:cs typeface="Poppins"/>
              </a:rPr>
              <a:t>Fiat</a:t>
            </a:r>
            <a:r>
              <a:rPr sz="1600" b="1" spc="-25" dirty="0">
                <a:solidFill>
                  <a:srgbClr val="111111"/>
                </a:solidFill>
                <a:latin typeface="Poppins"/>
                <a:cs typeface="Poppins"/>
              </a:rPr>
              <a:t> </a:t>
            </a:r>
            <a:r>
              <a:rPr sz="1600" b="1" dirty="0">
                <a:solidFill>
                  <a:srgbClr val="111111"/>
                </a:solidFill>
                <a:latin typeface="Poppins"/>
                <a:cs typeface="Poppins"/>
              </a:rPr>
              <a:t>Grande</a:t>
            </a:r>
            <a:r>
              <a:rPr sz="1600" b="1" spc="-5" dirty="0">
                <a:solidFill>
                  <a:srgbClr val="111111"/>
                </a:solidFill>
                <a:latin typeface="Poppins"/>
                <a:cs typeface="Poppins"/>
              </a:rPr>
              <a:t> </a:t>
            </a:r>
            <a:r>
              <a:rPr sz="1600" b="1" dirty="0">
                <a:solidFill>
                  <a:srgbClr val="111111"/>
                </a:solidFill>
                <a:latin typeface="Poppins"/>
                <a:cs typeface="Poppins"/>
              </a:rPr>
              <a:t>Panda</a:t>
            </a:r>
            <a:r>
              <a:rPr sz="1600" dirty="0">
                <a:solidFill>
                  <a:srgbClr val="111111"/>
                </a:solidFill>
                <a:latin typeface="Poppins"/>
                <a:cs typeface="Poppins"/>
              </a:rPr>
              <a:t>,</a:t>
            </a:r>
            <a:r>
              <a:rPr sz="1600" spc="-25" dirty="0">
                <a:solidFill>
                  <a:srgbClr val="111111"/>
                </a:solidFill>
                <a:latin typeface="Poppins"/>
                <a:cs typeface="Poppins"/>
              </a:rPr>
              <a:t> </a:t>
            </a:r>
            <a:r>
              <a:rPr lang="it-IT" sz="1600" dirty="0">
                <a:solidFill>
                  <a:srgbClr val="111111"/>
                </a:solidFill>
                <a:latin typeface="Poppins"/>
                <a:cs typeface="Poppins"/>
              </a:rPr>
              <a:t>l'ultimo capitolo di una leggenda italiana. Quali sono i concetti chiave che hanno plasmato il suo design?</a:t>
            </a:r>
            <a:endParaRPr sz="1600" dirty="0">
              <a:latin typeface="Poppins"/>
              <a:cs typeface="Poppins"/>
            </a:endParaRPr>
          </a:p>
        </p:txBody>
      </p:sp>
      <p:sp>
        <p:nvSpPr>
          <p:cNvPr id="11" name="object 11"/>
          <p:cNvSpPr txBox="1"/>
          <p:nvPr/>
        </p:nvSpPr>
        <p:spPr>
          <a:xfrm>
            <a:off x="369026" y="3714223"/>
            <a:ext cx="2524125" cy="299720"/>
          </a:xfrm>
          <a:prstGeom prst="rect">
            <a:avLst/>
          </a:prstGeom>
        </p:spPr>
        <p:txBody>
          <a:bodyPr vert="horz" wrap="square" lIns="0" tIns="12700" rIns="0" bIns="0" rtlCol="0">
            <a:spAutoFit/>
          </a:bodyPr>
          <a:lstStyle/>
          <a:p>
            <a:pPr marL="12700">
              <a:lnSpc>
                <a:spcPct val="100000"/>
              </a:lnSpc>
              <a:spcBef>
                <a:spcPts val="100"/>
              </a:spcBef>
            </a:pPr>
            <a:r>
              <a:rPr lang="it-IT" sz="1800" b="1" dirty="0">
                <a:solidFill>
                  <a:srgbClr val="FFFFFF"/>
                </a:solidFill>
                <a:latin typeface="Poppins"/>
                <a:cs typeface="Poppins"/>
              </a:rPr>
              <a:t>I principi di design</a:t>
            </a:r>
            <a:endParaRPr sz="1800" dirty="0">
              <a:latin typeface="Poppins"/>
              <a:cs typeface="Poppins"/>
            </a:endParaRPr>
          </a:p>
        </p:txBody>
      </p:sp>
      <p:sp>
        <p:nvSpPr>
          <p:cNvPr id="12" name="object 12"/>
          <p:cNvSpPr txBox="1"/>
          <p:nvPr/>
        </p:nvSpPr>
        <p:spPr>
          <a:xfrm>
            <a:off x="369026" y="4418312"/>
            <a:ext cx="6618605" cy="1979388"/>
          </a:xfrm>
          <a:prstGeom prst="rect">
            <a:avLst/>
          </a:prstGeom>
        </p:spPr>
        <p:txBody>
          <a:bodyPr vert="horz" wrap="square" lIns="0" tIns="12065" rIns="0" bIns="0" rtlCol="0">
            <a:spAutoFit/>
          </a:bodyPr>
          <a:lstStyle/>
          <a:p>
            <a:pPr marL="12700" marR="568960" algn="l">
              <a:lnSpc>
                <a:spcPct val="100000"/>
              </a:lnSpc>
              <a:spcBef>
                <a:spcPts val="95"/>
              </a:spcBef>
            </a:pPr>
            <a:r>
              <a:rPr lang="it-IT" sz="1600" dirty="0">
                <a:solidFill>
                  <a:srgbClr val="111111"/>
                </a:solidFill>
                <a:latin typeface="Poppins"/>
                <a:cs typeface="Poppins"/>
              </a:rPr>
              <a:t>Fiat è il Brand della mobilità di massa: </a:t>
            </a:r>
            <a:r>
              <a:rPr lang="it-IT" sz="1600" b="1" dirty="0">
                <a:solidFill>
                  <a:srgbClr val="111111"/>
                </a:solidFill>
                <a:latin typeface="Poppins"/>
                <a:cs typeface="Poppins"/>
              </a:rPr>
              <a:t>allegro, creativo e accessibile a tutti</a:t>
            </a:r>
            <a:r>
              <a:rPr sz="1600" dirty="0">
                <a:solidFill>
                  <a:srgbClr val="111111"/>
                </a:solidFill>
                <a:latin typeface="Poppins"/>
                <a:cs typeface="Poppins"/>
              </a:rPr>
              <a:t>.</a:t>
            </a:r>
            <a:r>
              <a:rPr sz="1600" spc="-15" dirty="0">
                <a:solidFill>
                  <a:srgbClr val="111111"/>
                </a:solidFill>
                <a:latin typeface="Poppins"/>
                <a:cs typeface="Poppins"/>
              </a:rPr>
              <a:t> </a:t>
            </a:r>
            <a:r>
              <a:rPr lang="it-IT" sz="1600" dirty="0">
                <a:solidFill>
                  <a:srgbClr val="111111"/>
                </a:solidFill>
                <a:latin typeface="Poppins"/>
                <a:cs typeface="Poppins"/>
              </a:rPr>
              <a:t>La Nuova Panda incarna pienamente questo ethos, costruita su</a:t>
            </a:r>
            <a:r>
              <a:rPr sz="1600" spc="-30" dirty="0">
                <a:solidFill>
                  <a:srgbClr val="111111"/>
                </a:solidFill>
                <a:latin typeface="Poppins"/>
                <a:cs typeface="Poppins"/>
              </a:rPr>
              <a:t> </a:t>
            </a:r>
            <a:r>
              <a:rPr sz="1600" b="1" dirty="0">
                <a:solidFill>
                  <a:srgbClr val="111111"/>
                </a:solidFill>
                <a:latin typeface="Poppins"/>
                <a:cs typeface="Poppins"/>
              </a:rPr>
              <a:t>3</a:t>
            </a:r>
            <a:r>
              <a:rPr sz="1600" b="1" spc="-35" dirty="0">
                <a:solidFill>
                  <a:srgbClr val="111111"/>
                </a:solidFill>
                <a:latin typeface="Poppins"/>
                <a:cs typeface="Poppins"/>
              </a:rPr>
              <a:t> </a:t>
            </a:r>
            <a:r>
              <a:rPr sz="1600" b="1" spc="-10" dirty="0" err="1">
                <a:solidFill>
                  <a:srgbClr val="111111"/>
                </a:solidFill>
                <a:latin typeface="Poppins"/>
                <a:cs typeface="Poppins"/>
              </a:rPr>
              <a:t>pilas</a:t>
            </a:r>
            <a:r>
              <a:rPr lang="it-IT" sz="1600" b="1" spc="-10" dirty="0">
                <a:solidFill>
                  <a:srgbClr val="111111"/>
                </a:solidFill>
                <a:latin typeface="Poppins"/>
                <a:cs typeface="Poppins"/>
              </a:rPr>
              <a:t>tri</a:t>
            </a:r>
            <a:r>
              <a:rPr sz="1600" spc="-10" dirty="0">
                <a:solidFill>
                  <a:srgbClr val="111111"/>
                </a:solidFill>
                <a:latin typeface="Poppins"/>
                <a:cs typeface="Poppins"/>
              </a:rPr>
              <a:t>:</a:t>
            </a:r>
            <a:endParaRPr sz="1600" dirty="0">
              <a:latin typeface="Poppins"/>
              <a:cs typeface="Poppins"/>
            </a:endParaRPr>
          </a:p>
          <a:p>
            <a:pPr marL="1447800" marR="5080" algn="l">
              <a:lnSpc>
                <a:spcPct val="100000"/>
              </a:lnSpc>
              <a:spcBef>
                <a:spcPts val="1920"/>
              </a:spcBef>
            </a:pPr>
            <a:r>
              <a:rPr lang="it-IT" sz="1600" b="1" dirty="0">
                <a:solidFill>
                  <a:srgbClr val="111111"/>
                </a:solidFill>
                <a:latin typeface="Poppins"/>
                <a:cs typeface="Poppins"/>
              </a:rPr>
              <a:t>Iconicità</a:t>
            </a:r>
            <a:r>
              <a:rPr sz="1600" dirty="0">
                <a:solidFill>
                  <a:srgbClr val="111111"/>
                </a:solidFill>
                <a:latin typeface="Poppins"/>
                <a:cs typeface="Poppins"/>
              </a:rPr>
              <a:t>.</a:t>
            </a:r>
            <a:r>
              <a:rPr sz="1600" spc="-25" dirty="0">
                <a:solidFill>
                  <a:srgbClr val="111111"/>
                </a:solidFill>
                <a:latin typeface="Poppins"/>
                <a:cs typeface="Poppins"/>
              </a:rPr>
              <a:t> </a:t>
            </a:r>
            <a:r>
              <a:rPr lang="it-IT" sz="1600" dirty="0">
                <a:solidFill>
                  <a:srgbClr val="111111"/>
                </a:solidFill>
                <a:latin typeface="Poppins"/>
                <a:cs typeface="Poppins"/>
              </a:rPr>
              <a:t>Più che un'auto, Panda è una dichiarazione - versatile, autenticamente italiana e immersa in un'eredità di 40 anni di innovazione pionieristica.</a:t>
            </a:r>
            <a:endParaRPr sz="1600" dirty="0">
              <a:latin typeface="Poppins"/>
              <a:cs typeface="Poppins"/>
            </a:endParaRPr>
          </a:p>
        </p:txBody>
      </p:sp>
      <p:sp>
        <p:nvSpPr>
          <p:cNvPr id="13" name="object 13"/>
          <p:cNvSpPr txBox="1"/>
          <p:nvPr/>
        </p:nvSpPr>
        <p:spPr>
          <a:xfrm>
            <a:off x="1804491" y="6856696"/>
            <a:ext cx="4971415" cy="756920"/>
          </a:xfrm>
          <a:prstGeom prst="rect">
            <a:avLst/>
          </a:prstGeom>
        </p:spPr>
        <p:txBody>
          <a:bodyPr vert="horz" wrap="square" lIns="0" tIns="12065" rIns="0" bIns="0" rtlCol="0">
            <a:spAutoFit/>
          </a:bodyPr>
          <a:lstStyle/>
          <a:p>
            <a:pPr marL="12700" marR="5080">
              <a:lnSpc>
                <a:spcPct val="100000"/>
              </a:lnSpc>
              <a:spcBef>
                <a:spcPts val="95"/>
              </a:spcBef>
            </a:pPr>
            <a:r>
              <a:rPr lang="it-IT" sz="1600" b="1">
                <a:solidFill>
                  <a:srgbClr val="111111"/>
                </a:solidFill>
                <a:latin typeface="Poppins"/>
                <a:cs typeface="Poppins"/>
              </a:rPr>
              <a:t>Ingegnosità</a:t>
            </a:r>
            <a:r>
              <a:rPr sz="1600">
                <a:solidFill>
                  <a:srgbClr val="111111"/>
                </a:solidFill>
                <a:latin typeface="Poppins"/>
                <a:cs typeface="Poppins"/>
              </a:rPr>
              <a:t>.</a:t>
            </a:r>
            <a:r>
              <a:rPr sz="1600" spc="-45">
                <a:solidFill>
                  <a:srgbClr val="111111"/>
                </a:solidFill>
                <a:latin typeface="Poppins"/>
                <a:cs typeface="Poppins"/>
              </a:rPr>
              <a:t> </a:t>
            </a:r>
            <a:r>
              <a:rPr lang="it-IT" sz="1600" dirty="0">
                <a:solidFill>
                  <a:srgbClr val="111111"/>
                </a:solidFill>
                <a:latin typeface="Poppins"/>
                <a:cs typeface="Poppins"/>
              </a:rPr>
              <a:t>Panda ridefinisce l'Auto Urbana, massimizzando in modo geniale lo spazio, le prestazioni e l'esperienza di guida</a:t>
            </a:r>
            <a:r>
              <a:rPr sz="1600" spc="-10" dirty="0">
                <a:solidFill>
                  <a:srgbClr val="111111"/>
                </a:solidFill>
                <a:latin typeface="Poppins"/>
                <a:cs typeface="Poppins"/>
              </a:rPr>
              <a:t>.</a:t>
            </a:r>
            <a:endParaRPr sz="1600" dirty="0">
              <a:latin typeface="Poppins"/>
              <a:cs typeface="Poppins"/>
            </a:endParaRPr>
          </a:p>
        </p:txBody>
      </p:sp>
      <p:sp>
        <p:nvSpPr>
          <p:cNvPr id="14" name="object 14"/>
          <p:cNvSpPr txBox="1"/>
          <p:nvPr/>
        </p:nvSpPr>
        <p:spPr>
          <a:xfrm>
            <a:off x="1804491" y="8319727"/>
            <a:ext cx="5219700" cy="756920"/>
          </a:xfrm>
          <a:prstGeom prst="rect">
            <a:avLst/>
          </a:prstGeom>
        </p:spPr>
        <p:txBody>
          <a:bodyPr vert="horz" wrap="square" lIns="0" tIns="12065" rIns="0" bIns="0" rtlCol="0">
            <a:spAutoFit/>
          </a:bodyPr>
          <a:lstStyle/>
          <a:p>
            <a:pPr marL="12700" marR="5080">
              <a:lnSpc>
                <a:spcPct val="100000"/>
              </a:lnSpc>
              <a:spcBef>
                <a:spcPts val="95"/>
              </a:spcBef>
            </a:pPr>
            <a:r>
              <a:rPr lang="it-IT" sz="1600" b="1" dirty="0">
                <a:solidFill>
                  <a:srgbClr val="111111"/>
                </a:solidFill>
                <a:latin typeface="Poppins"/>
                <a:cs typeface="Poppins"/>
              </a:rPr>
              <a:t>Inclusività</a:t>
            </a:r>
            <a:r>
              <a:rPr sz="1600" dirty="0">
                <a:solidFill>
                  <a:srgbClr val="111111"/>
                </a:solidFill>
                <a:latin typeface="Poppins"/>
                <a:cs typeface="Poppins"/>
              </a:rPr>
              <a:t>.</a:t>
            </a:r>
            <a:r>
              <a:rPr sz="1600" spc="-35" dirty="0">
                <a:solidFill>
                  <a:srgbClr val="111111"/>
                </a:solidFill>
                <a:latin typeface="Poppins"/>
                <a:cs typeface="Poppins"/>
              </a:rPr>
              <a:t> </a:t>
            </a:r>
            <a:r>
              <a:rPr lang="it-IT" sz="1600" dirty="0">
                <a:solidFill>
                  <a:srgbClr val="111111"/>
                </a:solidFill>
                <a:latin typeface="Poppins"/>
                <a:cs typeface="Poppins"/>
              </a:rPr>
              <a:t>Grande Panda è ecologica, realizzata con materiali riciclati per un passaggio fluido verso un nuovo tipo di mobilità.</a:t>
            </a:r>
            <a:endParaRPr sz="1600" dirty="0">
              <a:latin typeface="Poppins"/>
              <a:cs typeface="Poppins"/>
            </a:endParaRPr>
          </a:p>
        </p:txBody>
      </p:sp>
      <p:pic>
        <p:nvPicPr>
          <p:cNvPr id="15" name="object 15"/>
          <p:cNvPicPr/>
          <p:nvPr/>
        </p:nvPicPr>
        <p:blipFill>
          <a:blip r:embed="rId8" cstate="print"/>
          <a:stretch>
            <a:fillRect/>
          </a:stretch>
        </p:blipFill>
        <p:spPr>
          <a:xfrm>
            <a:off x="3500628" y="9921240"/>
            <a:ext cx="559295" cy="557783"/>
          </a:xfrm>
          <a:prstGeom prst="rect">
            <a:avLst/>
          </a:prstGeom>
        </p:spPr>
      </p:pic>
      <p:sp>
        <p:nvSpPr>
          <p:cNvPr id="16" name="object 16"/>
          <p:cNvSpPr txBox="1"/>
          <p:nvPr/>
        </p:nvSpPr>
        <p:spPr>
          <a:xfrm>
            <a:off x="376764" y="10040070"/>
            <a:ext cx="163195" cy="309245"/>
          </a:xfrm>
          <a:prstGeom prst="rect">
            <a:avLst/>
          </a:prstGeom>
        </p:spPr>
        <p:txBody>
          <a:bodyPr vert="horz" wrap="square" lIns="0" tIns="22225" rIns="0" bIns="0" rtlCol="0">
            <a:spAutoFit/>
          </a:bodyPr>
          <a:lstStyle/>
          <a:p>
            <a:pPr marL="12700">
              <a:lnSpc>
                <a:spcPct val="100000"/>
              </a:lnSpc>
              <a:spcBef>
                <a:spcPts val="175"/>
              </a:spcBef>
            </a:pPr>
            <a:r>
              <a:rPr sz="1600" b="1" spc="-50" dirty="0">
                <a:solidFill>
                  <a:srgbClr val="FFFFFF"/>
                </a:solidFill>
                <a:latin typeface="Poppins"/>
                <a:cs typeface="Poppins"/>
              </a:rPr>
              <a:t>4</a:t>
            </a:r>
            <a:endParaRPr sz="1600">
              <a:latin typeface="Poppins"/>
              <a:cs typeface="Poppins"/>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2382"/>
          </a:xfrm>
          <a:prstGeom prst="rect">
            <a:avLst/>
          </a:prstGeom>
        </p:spPr>
      </p:pic>
      <p:sp>
        <p:nvSpPr>
          <p:cNvPr id="3" name="object 3"/>
          <p:cNvSpPr txBox="1">
            <a:spLocks noGrp="1"/>
          </p:cNvSpPr>
          <p:nvPr>
            <p:ph type="title"/>
          </p:nvPr>
        </p:nvSpPr>
        <p:spPr>
          <a:xfrm>
            <a:off x="376764" y="1900313"/>
            <a:ext cx="7973486" cy="2875146"/>
          </a:xfrm>
          <a:prstGeom prst="rect">
            <a:avLst/>
          </a:prstGeom>
        </p:spPr>
        <p:txBody>
          <a:bodyPr vert="horz" wrap="square" lIns="0" tIns="12700" rIns="0" bIns="0" rtlCol="0">
            <a:spAutoFit/>
          </a:bodyPr>
          <a:lstStyle/>
          <a:p>
            <a:pPr marL="12700" marR="2269490">
              <a:lnSpc>
                <a:spcPct val="100000"/>
              </a:lnSpc>
              <a:spcBef>
                <a:spcPts val="100"/>
              </a:spcBef>
            </a:pPr>
            <a:r>
              <a:rPr lang="it-IT" sz="6200" dirty="0">
                <a:solidFill>
                  <a:srgbClr val="FFFFFF"/>
                </a:solidFill>
              </a:rPr>
              <a:t>ARRIVEDERCI AL PROSSIMO EPISODIO</a:t>
            </a:r>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p:nvPr/>
        </p:nvSpPr>
        <p:spPr>
          <a:xfrm>
            <a:off x="3778250" y="355848"/>
            <a:ext cx="3405600" cy="628377"/>
          </a:xfrm>
          <a:prstGeom prst="rect">
            <a:avLst/>
          </a:prstGeom>
        </p:spPr>
        <p:txBody>
          <a:bodyPr vert="horz" wrap="square" lIns="0" tIns="12700" rIns="0" bIns="0" rtlCol="0">
            <a:spAutoFit/>
          </a:bodyPr>
          <a:lstStyle/>
          <a:p>
            <a:pPr marL="12700" marR="5080" indent="1574165" algn="r">
              <a:lnSpc>
                <a:spcPct val="100000"/>
              </a:lnSpc>
              <a:spcBef>
                <a:spcPts val="100"/>
              </a:spcBef>
            </a:pPr>
            <a:r>
              <a:rPr lang="it-IT" sz="2000" b="1" dirty="0">
                <a:solidFill>
                  <a:srgbClr val="FFFFFF"/>
                </a:solidFill>
                <a:latin typeface="Poppins"/>
                <a:cs typeface="Poppins"/>
              </a:rPr>
              <a:t>ARRIVEDERCI AL PROSSIMO EPISODIO</a:t>
            </a:r>
            <a:endParaRPr sz="2000" dirty="0">
              <a:latin typeface="Poppins"/>
              <a:cs typeface="Poppins"/>
            </a:endParaRPr>
          </a:p>
        </p:txBody>
      </p:sp>
      <p:pic>
        <p:nvPicPr>
          <p:cNvPr id="4" name="object 4"/>
          <p:cNvPicPr/>
          <p:nvPr/>
        </p:nvPicPr>
        <p:blipFill>
          <a:blip r:embed="rId4" cstate="print"/>
          <a:stretch>
            <a:fillRect/>
          </a:stretch>
        </p:blipFill>
        <p:spPr>
          <a:xfrm>
            <a:off x="390143" y="396239"/>
            <a:ext cx="1687067" cy="569975"/>
          </a:xfrm>
          <a:prstGeom prst="rect">
            <a:avLst/>
          </a:prstGeom>
        </p:spPr>
      </p:pic>
      <p:sp>
        <p:nvSpPr>
          <p:cNvPr id="5" name="object 5"/>
          <p:cNvSpPr txBox="1"/>
          <p:nvPr/>
        </p:nvSpPr>
        <p:spPr>
          <a:xfrm>
            <a:off x="1951082" y="1765300"/>
            <a:ext cx="5232767" cy="7686078"/>
          </a:xfrm>
          <a:prstGeom prst="rect">
            <a:avLst/>
          </a:prstGeom>
        </p:spPr>
        <p:txBody>
          <a:bodyPr vert="horz" wrap="square" lIns="0" tIns="12065" rIns="0" bIns="0" rtlCol="0">
            <a:spAutoFit/>
          </a:bodyPr>
          <a:lstStyle/>
          <a:p>
            <a:pPr marL="12700">
              <a:lnSpc>
                <a:spcPct val="100000"/>
              </a:lnSpc>
              <a:spcBef>
                <a:spcPts val="95"/>
              </a:spcBef>
            </a:pPr>
            <a:r>
              <a:rPr sz="2200" b="1" dirty="0">
                <a:solidFill>
                  <a:srgbClr val="C14668"/>
                </a:solidFill>
                <a:latin typeface="Poppins"/>
                <a:cs typeface="Poppins"/>
              </a:rPr>
              <a:t>Grande</a:t>
            </a:r>
            <a:r>
              <a:rPr sz="2200" b="1" spc="-40" dirty="0">
                <a:solidFill>
                  <a:srgbClr val="C14668"/>
                </a:solidFill>
                <a:latin typeface="Poppins"/>
                <a:cs typeface="Poppins"/>
              </a:rPr>
              <a:t> </a:t>
            </a:r>
            <a:r>
              <a:rPr sz="2200" b="1" dirty="0">
                <a:solidFill>
                  <a:srgbClr val="C14668"/>
                </a:solidFill>
                <a:latin typeface="Poppins"/>
                <a:cs typeface="Poppins"/>
              </a:rPr>
              <a:t>Panda</a:t>
            </a:r>
            <a:r>
              <a:rPr sz="2200" b="1" spc="-40" dirty="0">
                <a:solidFill>
                  <a:srgbClr val="C14668"/>
                </a:solidFill>
                <a:latin typeface="Poppins"/>
                <a:cs typeface="Poppins"/>
              </a:rPr>
              <a:t> </a:t>
            </a:r>
            <a:r>
              <a:rPr lang="it-IT" sz="2200" b="1" dirty="0">
                <a:solidFill>
                  <a:srgbClr val="C14668"/>
                </a:solidFill>
                <a:latin typeface="Poppins"/>
                <a:cs typeface="Poppins"/>
              </a:rPr>
              <a:t>è</a:t>
            </a:r>
            <a:r>
              <a:rPr sz="2200" b="1" dirty="0">
                <a:solidFill>
                  <a:srgbClr val="C14668"/>
                </a:solidFill>
                <a:latin typeface="Poppins"/>
                <a:cs typeface="Poppins"/>
              </a:rPr>
              <a:t>...</a:t>
            </a:r>
            <a:r>
              <a:rPr sz="2200" b="1" spc="-65" dirty="0">
                <a:solidFill>
                  <a:srgbClr val="C14668"/>
                </a:solidFill>
                <a:latin typeface="Poppins"/>
                <a:cs typeface="Poppins"/>
              </a:rPr>
              <a:t> </a:t>
            </a:r>
            <a:r>
              <a:rPr sz="2200" b="1" spc="-10" dirty="0">
                <a:solidFill>
                  <a:srgbClr val="C14668"/>
                </a:solidFill>
                <a:latin typeface="Poppins"/>
                <a:cs typeface="Poppins"/>
              </a:rPr>
              <a:t>Iconic</a:t>
            </a:r>
            <a:r>
              <a:rPr lang="it-IT" sz="2200" b="1" spc="-10" dirty="0">
                <a:solidFill>
                  <a:srgbClr val="C14668"/>
                </a:solidFill>
                <a:latin typeface="Poppins"/>
                <a:cs typeface="Poppins"/>
              </a:rPr>
              <a:t>a</a:t>
            </a:r>
            <a:r>
              <a:rPr sz="2200" b="1" spc="-10" dirty="0">
                <a:solidFill>
                  <a:srgbClr val="C14668"/>
                </a:solidFill>
                <a:latin typeface="Poppins"/>
                <a:cs typeface="Poppins"/>
              </a:rPr>
              <a:t>!</a:t>
            </a:r>
            <a:endParaRPr sz="2200" dirty="0">
              <a:latin typeface="Poppins"/>
              <a:cs typeface="Poppins"/>
            </a:endParaRPr>
          </a:p>
          <a:p>
            <a:pPr marL="376555" indent="-363855">
              <a:lnSpc>
                <a:spcPct val="100000"/>
              </a:lnSpc>
              <a:spcBef>
                <a:spcPts val="2400"/>
              </a:spcBef>
              <a:buClr>
                <a:srgbClr val="C14668"/>
              </a:buClr>
              <a:buSzPct val="150000"/>
              <a:buFont typeface="Arial"/>
              <a:buChar char="•"/>
              <a:tabLst>
                <a:tab pos="376555" algn="l"/>
              </a:tabLst>
            </a:pPr>
            <a:r>
              <a:rPr sz="1600" b="1" spc="-10" dirty="0">
                <a:solidFill>
                  <a:srgbClr val="111111"/>
                </a:solidFill>
                <a:latin typeface="Poppins"/>
                <a:cs typeface="Poppins"/>
              </a:rPr>
              <a:t>Re</a:t>
            </a:r>
            <a:r>
              <a:rPr lang="it-IT" sz="1600" b="1" spc="-10" dirty="0">
                <a:solidFill>
                  <a:srgbClr val="111111"/>
                </a:solidFill>
                <a:latin typeface="Poppins"/>
                <a:cs typeface="Poppins"/>
              </a:rPr>
              <a:t>styling</a:t>
            </a:r>
            <a:r>
              <a:rPr sz="1600" b="1" spc="60" dirty="0">
                <a:solidFill>
                  <a:srgbClr val="111111"/>
                </a:solidFill>
                <a:latin typeface="Poppins"/>
                <a:cs typeface="Poppins"/>
              </a:rPr>
              <a:t> </a:t>
            </a:r>
            <a:r>
              <a:rPr lang="it-IT" sz="1600" dirty="0">
                <a:solidFill>
                  <a:srgbClr val="111111"/>
                </a:solidFill>
                <a:latin typeface="Poppins"/>
                <a:cs typeface="Poppins"/>
              </a:rPr>
              <a:t>della leggendaria Fiat Panda del 1980</a:t>
            </a:r>
            <a:endParaRPr sz="1600" dirty="0">
              <a:latin typeface="Poppins"/>
              <a:cs typeface="Poppins"/>
            </a:endParaRPr>
          </a:p>
          <a:p>
            <a:pPr marL="376555" indent="-363855">
              <a:lnSpc>
                <a:spcPct val="100000"/>
              </a:lnSpc>
              <a:spcBef>
                <a:spcPts val="1005"/>
              </a:spcBef>
              <a:buClr>
                <a:srgbClr val="C14668"/>
              </a:buClr>
              <a:buSzPct val="150000"/>
              <a:buFont typeface="Arial"/>
              <a:buChar char="•"/>
              <a:tabLst>
                <a:tab pos="376555" algn="l"/>
              </a:tabLst>
            </a:pPr>
            <a:r>
              <a:rPr lang="it-IT" sz="1600" b="1" dirty="0">
                <a:solidFill>
                  <a:srgbClr val="111111"/>
                </a:solidFill>
                <a:latin typeface="Poppins"/>
                <a:cs typeface="Poppins"/>
              </a:rPr>
              <a:t>Design LED </a:t>
            </a:r>
            <a:r>
              <a:rPr lang="it-IT" sz="1600" dirty="0">
                <a:solidFill>
                  <a:srgbClr val="111111"/>
                </a:solidFill>
                <a:latin typeface="Poppins"/>
                <a:cs typeface="Poppins"/>
              </a:rPr>
              <a:t>unico</a:t>
            </a:r>
            <a:endParaRPr sz="1600" dirty="0">
              <a:latin typeface="Poppins"/>
              <a:cs typeface="Poppins"/>
            </a:endParaRPr>
          </a:p>
          <a:p>
            <a:pPr marL="376555" indent="-363855">
              <a:lnSpc>
                <a:spcPct val="100000"/>
              </a:lnSpc>
              <a:spcBef>
                <a:spcPts val="1010"/>
              </a:spcBef>
              <a:buClr>
                <a:srgbClr val="C14668"/>
              </a:buClr>
              <a:buSzPct val="150000"/>
              <a:buFont typeface="Arial"/>
              <a:buChar char="•"/>
              <a:tabLst>
                <a:tab pos="376555" algn="l"/>
              </a:tabLst>
            </a:pPr>
            <a:r>
              <a:rPr lang="it-IT" sz="1600" dirty="0">
                <a:solidFill>
                  <a:srgbClr val="111111"/>
                </a:solidFill>
                <a:latin typeface="Poppins"/>
                <a:cs typeface="Poppins"/>
              </a:rPr>
              <a:t>Cruscotto realizzato con </a:t>
            </a:r>
            <a:r>
              <a:rPr lang="it-IT" sz="1600" b="1" dirty="0">
                <a:solidFill>
                  <a:srgbClr val="111111"/>
                </a:solidFill>
                <a:latin typeface="Poppins"/>
                <a:cs typeface="Poppins"/>
              </a:rPr>
              <a:t>tessuto di fibra di bambù</a:t>
            </a:r>
            <a:endParaRPr sz="1600" dirty="0">
              <a:latin typeface="Poppins"/>
              <a:cs typeface="Poppins"/>
            </a:endParaRPr>
          </a:p>
          <a:p>
            <a:pPr marL="376555" indent="-363855">
              <a:lnSpc>
                <a:spcPct val="100000"/>
              </a:lnSpc>
              <a:spcBef>
                <a:spcPts val="1005"/>
              </a:spcBef>
              <a:buClr>
                <a:srgbClr val="C14668"/>
              </a:buClr>
              <a:buSzPct val="150000"/>
              <a:buFont typeface="Arial"/>
              <a:buChar char="•"/>
              <a:tabLst>
                <a:tab pos="376555" algn="l"/>
              </a:tabLst>
            </a:pPr>
            <a:r>
              <a:rPr lang="it-IT" sz="1600" dirty="0">
                <a:solidFill>
                  <a:srgbClr val="111111"/>
                </a:solidFill>
                <a:latin typeface="Poppins"/>
                <a:cs typeface="Poppins"/>
              </a:rPr>
              <a:t>Quadro strumenti </a:t>
            </a:r>
            <a:r>
              <a:rPr sz="1600" dirty="0" err="1">
                <a:solidFill>
                  <a:srgbClr val="111111"/>
                </a:solidFill>
                <a:latin typeface="Poppins"/>
                <a:cs typeface="Poppins"/>
              </a:rPr>
              <a:t>ispir</a:t>
            </a:r>
            <a:r>
              <a:rPr lang="it-IT" sz="1600" dirty="0" err="1">
                <a:solidFill>
                  <a:srgbClr val="111111"/>
                </a:solidFill>
                <a:latin typeface="Poppins"/>
                <a:cs typeface="Poppins"/>
              </a:rPr>
              <a:t>ato</a:t>
            </a:r>
            <a:r>
              <a:rPr lang="it-IT" sz="1600" dirty="0">
                <a:solidFill>
                  <a:srgbClr val="111111"/>
                </a:solidFill>
                <a:latin typeface="Poppins"/>
                <a:cs typeface="Poppins"/>
              </a:rPr>
              <a:t> alla </a:t>
            </a:r>
            <a:r>
              <a:rPr lang="it-IT" sz="1600" b="1" dirty="0">
                <a:solidFill>
                  <a:srgbClr val="111111"/>
                </a:solidFill>
                <a:latin typeface="Poppins"/>
                <a:cs typeface="Poppins"/>
              </a:rPr>
              <a:t>Pista</a:t>
            </a:r>
            <a:r>
              <a:rPr lang="it-IT" sz="1600" b="1" spc="-35" dirty="0">
                <a:solidFill>
                  <a:srgbClr val="111111"/>
                </a:solidFill>
                <a:latin typeface="Poppins"/>
                <a:cs typeface="Poppins"/>
              </a:rPr>
              <a:t> </a:t>
            </a:r>
            <a:r>
              <a:rPr lang="it-IT" sz="1600" b="1" spc="-25" dirty="0">
                <a:solidFill>
                  <a:srgbClr val="111111"/>
                </a:solidFill>
                <a:latin typeface="Poppins"/>
                <a:cs typeface="Poppins"/>
              </a:rPr>
              <a:t>500 </a:t>
            </a:r>
            <a:r>
              <a:rPr sz="1600" b="1" dirty="0">
                <a:solidFill>
                  <a:srgbClr val="111111"/>
                </a:solidFill>
                <a:latin typeface="Poppins"/>
                <a:cs typeface="Poppins"/>
              </a:rPr>
              <a:t>Fiat</a:t>
            </a:r>
            <a:r>
              <a:rPr sz="1600" b="1" spc="-30" dirty="0">
                <a:solidFill>
                  <a:srgbClr val="111111"/>
                </a:solidFill>
                <a:latin typeface="Poppins"/>
                <a:cs typeface="Poppins"/>
              </a:rPr>
              <a:t> </a:t>
            </a:r>
            <a:r>
              <a:rPr lang="it-IT" sz="1600" b="1" spc="-30" dirty="0">
                <a:solidFill>
                  <a:srgbClr val="111111"/>
                </a:solidFill>
                <a:latin typeface="Poppins"/>
                <a:cs typeface="Poppins"/>
              </a:rPr>
              <a:t>del </a:t>
            </a:r>
            <a:r>
              <a:rPr sz="1600" b="1" dirty="0" err="1">
                <a:solidFill>
                  <a:srgbClr val="111111"/>
                </a:solidFill>
                <a:latin typeface="Poppins"/>
                <a:cs typeface="Poppins"/>
              </a:rPr>
              <a:t>Lingotto</a:t>
            </a:r>
            <a:endParaRPr lang="it-IT" sz="1600" dirty="0">
              <a:latin typeface="Poppins"/>
              <a:cs typeface="Poppins"/>
            </a:endParaRPr>
          </a:p>
          <a:p>
            <a:pPr marL="12700">
              <a:lnSpc>
                <a:spcPct val="100000"/>
              </a:lnSpc>
              <a:spcBef>
                <a:spcPts val="2100"/>
              </a:spcBef>
            </a:pPr>
            <a:r>
              <a:rPr lang="it-IT" sz="2200" b="1" dirty="0">
                <a:solidFill>
                  <a:srgbClr val="41BAF6"/>
                </a:solidFill>
                <a:latin typeface="Poppins"/>
                <a:cs typeface="Poppins"/>
              </a:rPr>
              <a:t>Grande</a:t>
            </a:r>
            <a:r>
              <a:rPr lang="it-IT" sz="2200" b="1" spc="-40" dirty="0">
                <a:solidFill>
                  <a:srgbClr val="41BAF6"/>
                </a:solidFill>
                <a:latin typeface="Poppins"/>
                <a:cs typeface="Poppins"/>
              </a:rPr>
              <a:t> </a:t>
            </a:r>
            <a:r>
              <a:rPr lang="it-IT" sz="2200" b="1" dirty="0">
                <a:solidFill>
                  <a:srgbClr val="41BAF6"/>
                </a:solidFill>
                <a:latin typeface="Poppins"/>
                <a:cs typeface="Poppins"/>
              </a:rPr>
              <a:t>Panda</a:t>
            </a:r>
            <a:r>
              <a:rPr lang="it-IT" sz="2200" b="1" spc="-40" dirty="0">
                <a:solidFill>
                  <a:srgbClr val="41BAF6"/>
                </a:solidFill>
                <a:latin typeface="Poppins"/>
                <a:cs typeface="Poppins"/>
              </a:rPr>
              <a:t> </a:t>
            </a:r>
            <a:r>
              <a:rPr lang="it-IT" sz="2200" b="1" dirty="0">
                <a:solidFill>
                  <a:srgbClr val="41BAF6"/>
                </a:solidFill>
                <a:latin typeface="Poppins"/>
                <a:cs typeface="Poppins"/>
              </a:rPr>
              <a:t>è...</a:t>
            </a:r>
            <a:r>
              <a:rPr lang="it-IT" sz="2200" b="1" spc="-65" dirty="0">
                <a:solidFill>
                  <a:srgbClr val="41BAF6"/>
                </a:solidFill>
                <a:latin typeface="Poppins"/>
                <a:cs typeface="Poppins"/>
              </a:rPr>
              <a:t> </a:t>
            </a:r>
            <a:r>
              <a:rPr lang="it-IT" sz="2200" b="1" spc="-10" dirty="0">
                <a:solidFill>
                  <a:srgbClr val="41BAF6"/>
                </a:solidFill>
                <a:latin typeface="Poppins"/>
                <a:cs typeface="Poppins"/>
              </a:rPr>
              <a:t>Ingegnosa!</a:t>
            </a:r>
            <a:endParaRPr lang="it-IT" sz="2200" dirty="0">
              <a:latin typeface="Poppins"/>
              <a:cs typeface="Poppins"/>
            </a:endParaRPr>
          </a:p>
          <a:p>
            <a:pPr marL="376555" indent="-363855">
              <a:lnSpc>
                <a:spcPct val="100000"/>
              </a:lnSpc>
              <a:spcBef>
                <a:spcPts val="2400"/>
              </a:spcBef>
              <a:buClr>
                <a:srgbClr val="41BAF6"/>
              </a:buClr>
              <a:buSzPct val="150000"/>
              <a:buFont typeface="Arial"/>
              <a:buChar char="•"/>
              <a:tabLst>
                <a:tab pos="376555" algn="l"/>
              </a:tabLst>
            </a:pPr>
            <a:r>
              <a:rPr lang="it-IT" sz="1600" b="1" dirty="0">
                <a:solidFill>
                  <a:srgbClr val="111111"/>
                </a:solidFill>
                <a:latin typeface="Poppins"/>
                <a:cs typeface="Poppins"/>
              </a:rPr>
              <a:t>Meno di 4 metri </a:t>
            </a:r>
            <a:r>
              <a:rPr lang="it-IT" sz="1600" spc="-10" dirty="0">
                <a:solidFill>
                  <a:srgbClr val="111111"/>
                </a:solidFill>
                <a:latin typeface="Poppins"/>
                <a:cs typeface="Poppins"/>
              </a:rPr>
              <a:t>di lunghezza</a:t>
            </a:r>
            <a:endParaRPr sz="1600" dirty="0">
              <a:latin typeface="Poppins"/>
              <a:cs typeface="Poppins"/>
            </a:endParaRPr>
          </a:p>
          <a:p>
            <a:pPr marL="376555" marR="5080" indent="-364490">
              <a:lnSpc>
                <a:spcPts val="1730"/>
              </a:lnSpc>
              <a:spcBef>
                <a:spcPts val="1225"/>
              </a:spcBef>
              <a:buClr>
                <a:srgbClr val="41BAF6"/>
              </a:buClr>
              <a:buSzPct val="150000"/>
              <a:buFont typeface="Arial"/>
              <a:buChar char="•"/>
              <a:tabLst>
                <a:tab pos="376555" algn="l"/>
              </a:tabLst>
            </a:pPr>
            <a:r>
              <a:rPr lang="it-IT" sz="1600" b="1" spc="-10" dirty="0">
                <a:solidFill>
                  <a:srgbClr val="111111"/>
                </a:solidFill>
                <a:latin typeface="Poppins"/>
                <a:cs typeface="Poppins"/>
              </a:rPr>
              <a:t>Cavo di ricarica a spirale retrattile </a:t>
            </a:r>
            <a:r>
              <a:rPr sz="1600" dirty="0">
                <a:solidFill>
                  <a:srgbClr val="111111"/>
                </a:solidFill>
                <a:latin typeface="Poppins"/>
                <a:cs typeface="Poppins"/>
              </a:rPr>
              <a:t>(</a:t>
            </a:r>
            <a:r>
              <a:rPr lang="it-IT" sz="1600" dirty="0">
                <a:solidFill>
                  <a:srgbClr val="111111"/>
                </a:solidFill>
                <a:latin typeface="Poppins"/>
                <a:cs typeface="Poppins"/>
              </a:rPr>
              <a:t>fino a </a:t>
            </a:r>
            <a:r>
              <a:rPr sz="1600" dirty="0">
                <a:solidFill>
                  <a:srgbClr val="111111"/>
                </a:solidFill>
                <a:latin typeface="Poppins"/>
                <a:cs typeface="Poppins"/>
              </a:rPr>
              <a:t>7</a:t>
            </a:r>
            <a:r>
              <a:rPr sz="1600" spc="-50" dirty="0">
                <a:solidFill>
                  <a:srgbClr val="111111"/>
                </a:solidFill>
                <a:latin typeface="Poppins"/>
                <a:cs typeface="Poppins"/>
              </a:rPr>
              <a:t> </a:t>
            </a:r>
            <a:r>
              <a:rPr sz="1600" spc="-25" dirty="0">
                <a:solidFill>
                  <a:srgbClr val="111111"/>
                </a:solidFill>
                <a:latin typeface="Poppins"/>
                <a:cs typeface="Poppins"/>
              </a:rPr>
              <a:t>kW </a:t>
            </a:r>
            <a:r>
              <a:rPr lang="it-IT" sz="1600" spc="-25" dirty="0">
                <a:solidFill>
                  <a:srgbClr val="111111"/>
                </a:solidFill>
                <a:latin typeface="Poppins"/>
                <a:cs typeface="Poppins"/>
              </a:rPr>
              <a:t>di carica </a:t>
            </a:r>
            <a:r>
              <a:rPr sz="1600" dirty="0">
                <a:solidFill>
                  <a:srgbClr val="111111"/>
                </a:solidFill>
                <a:latin typeface="Poppins"/>
                <a:cs typeface="Poppins"/>
              </a:rPr>
              <a:t>AC</a:t>
            </a:r>
            <a:r>
              <a:rPr sz="1600" spc="-10" dirty="0">
                <a:solidFill>
                  <a:srgbClr val="111111"/>
                </a:solidFill>
                <a:latin typeface="Poppins"/>
                <a:cs typeface="Poppins"/>
              </a:rPr>
              <a:t>)</a:t>
            </a:r>
            <a:endParaRPr sz="1600" dirty="0">
              <a:latin typeface="Poppins"/>
              <a:cs typeface="Poppins"/>
            </a:endParaRPr>
          </a:p>
          <a:p>
            <a:pPr marL="376555" marR="34290" indent="-364490">
              <a:lnSpc>
                <a:spcPts val="1730"/>
              </a:lnSpc>
              <a:spcBef>
                <a:spcPts val="1195"/>
              </a:spcBef>
              <a:buClr>
                <a:srgbClr val="41BAF6"/>
              </a:buClr>
              <a:buSzPct val="150000"/>
              <a:buFont typeface="Arial"/>
              <a:buChar char="•"/>
              <a:tabLst>
                <a:tab pos="376555" algn="l"/>
              </a:tabLst>
            </a:pPr>
            <a:r>
              <a:rPr lang="it-IT" sz="1600" b="1" dirty="0">
                <a:solidFill>
                  <a:srgbClr val="111111"/>
                </a:solidFill>
                <a:latin typeface="Poppins"/>
                <a:cs typeface="Poppins"/>
              </a:rPr>
              <a:t>Tecnologia semplice </a:t>
            </a:r>
            <a:r>
              <a:rPr sz="1600" dirty="0">
                <a:solidFill>
                  <a:srgbClr val="111111"/>
                </a:solidFill>
                <a:latin typeface="Poppins"/>
                <a:cs typeface="Poppins"/>
              </a:rPr>
              <a:t>(touchscreen</a:t>
            </a:r>
            <a:r>
              <a:rPr sz="1600" spc="-30" dirty="0">
                <a:solidFill>
                  <a:srgbClr val="111111"/>
                </a:solidFill>
                <a:latin typeface="Poppins"/>
                <a:cs typeface="Poppins"/>
              </a:rPr>
              <a:t> </a:t>
            </a:r>
            <a:r>
              <a:rPr sz="1600" dirty="0">
                <a:solidFill>
                  <a:srgbClr val="111111"/>
                </a:solidFill>
                <a:latin typeface="Poppins"/>
                <a:cs typeface="Poppins"/>
              </a:rPr>
              <a:t>wireless</a:t>
            </a:r>
            <a:r>
              <a:rPr lang="it-IT" sz="1600" dirty="0">
                <a:solidFill>
                  <a:srgbClr val="111111"/>
                </a:solidFill>
                <a:latin typeface="Poppins"/>
                <a:cs typeface="Poppins"/>
              </a:rPr>
              <a:t> da 10.25"</a:t>
            </a:r>
            <a:r>
              <a:rPr sz="1600" dirty="0">
                <a:solidFill>
                  <a:srgbClr val="111111"/>
                </a:solidFill>
                <a:latin typeface="Poppins"/>
                <a:cs typeface="Poppins"/>
              </a:rPr>
              <a:t>,</a:t>
            </a:r>
            <a:r>
              <a:rPr sz="1600" spc="-55" dirty="0">
                <a:solidFill>
                  <a:srgbClr val="111111"/>
                </a:solidFill>
                <a:latin typeface="Poppins"/>
                <a:cs typeface="Poppins"/>
              </a:rPr>
              <a:t> </a:t>
            </a:r>
            <a:r>
              <a:rPr lang="it-IT" sz="1600" dirty="0">
                <a:solidFill>
                  <a:srgbClr val="111111"/>
                </a:solidFill>
                <a:latin typeface="Poppins"/>
                <a:cs typeface="Poppins"/>
              </a:rPr>
              <a:t>Servizi Connessi e principali ADAS</a:t>
            </a:r>
            <a:r>
              <a:rPr sz="1600" spc="-10" dirty="0">
                <a:solidFill>
                  <a:srgbClr val="111111"/>
                </a:solidFill>
                <a:latin typeface="Poppins"/>
                <a:cs typeface="Poppins"/>
              </a:rPr>
              <a:t>)</a:t>
            </a:r>
            <a:endParaRPr sz="1600" dirty="0">
              <a:latin typeface="Poppins"/>
              <a:cs typeface="Poppins"/>
            </a:endParaRPr>
          </a:p>
          <a:p>
            <a:pPr marL="376555" indent="-363855">
              <a:lnSpc>
                <a:spcPct val="100000"/>
              </a:lnSpc>
              <a:spcBef>
                <a:spcPts val="980"/>
              </a:spcBef>
              <a:buClr>
                <a:srgbClr val="41BAF6"/>
              </a:buClr>
              <a:buSzPct val="150000"/>
              <a:buFont typeface="Arial"/>
              <a:buChar char="•"/>
              <a:tabLst>
                <a:tab pos="376555" algn="l"/>
              </a:tabLst>
            </a:pPr>
            <a:r>
              <a:rPr sz="1600" b="1" dirty="0" err="1">
                <a:solidFill>
                  <a:srgbClr val="111111"/>
                </a:solidFill>
                <a:latin typeface="Poppins"/>
                <a:cs typeface="Poppins"/>
              </a:rPr>
              <a:t>Accessori</a:t>
            </a:r>
            <a:r>
              <a:rPr sz="1600" b="1" spc="20" dirty="0">
                <a:solidFill>
                  <a:srgbClr val="111111"/>
                </a:solidFill>
                <a:latin typeface="Poppins"/>
                <a:cs typeface="Poppins"/>
              </a:rPr>
              <a:t> </a:t>
            </a:r>
            <a:r>
              <a:rPr lang="it-IT" sz="1600" dirty="0">
                <a:solidFill>
                  <a:srgbClr val="111111"/>
                </a:solidFill>
                <a:latin typeface="Poppins"/>
                <a:cs typeface="Poppins"/>
              </a:rPr>
              <a:t>che non ti aspetteresti</a:t>
            </a:r>
            <a:r>
              <a:rPr sz="1600" spc="-10" dirty="0">
                <a:solidFill>
                  <a:srgbClr val="111111"/>
                </a:solidFill>
                <a:latin typeface="Poppins"/>
                <a:cs typeface="Poppins"/>
              </a:rPr>
              <a:t>!</a:t>
            </a:r>
            <a:endParaRPr sz="1600" dirty="0">
              <a:latin typeface="Poppins"/>
              <a:cs typeface="Poppins"/>
            </a:endParaRPr>
          </a:p>
          <a:p>
            <a:pPr marL="12700">
              <a:lnSpc>
                <a:spcPct val="100000"/>
              </a:lnSpc>
              <a:spcBef>
                <a:spcPts val="2100"/>
              </a:spcBef>
            </a:pPr>
            <a:r>
              <a:rPr sz="2200" b="1" dirty="0">
                <a:solidFill>
                  <a:srgbClr val="E89A02"/>
                </a:solidFill>
                <a:latin typeface="Poppins"/>
                <a:cs typeface="Poppins"/>
              </a:rPr>
              <a:t>Grande</a:t>
            </a:r>
            <a:r>
              <a:rPr sz="2200" b="1" spc="-40" dirty="0">
                <a:solidFill>
                  <a:srgbClr val="E89A02"/>
                </a:solidFill>
                <a:latin typeface="Poppins"/>
                <a:cs typeface="Poppins"/>
              </a:rPr>
              <a:t> </a:t>
            </a:r>
            <a:r>
              <a:rPr sz="2200" b="1" dirty="0">
                <a:solidFill>
                  <a:srgbClr val="E89A02"/>
                </a:solidFill>
                <a:latin typeface="Poppins"/>
                <a:cs typeface="Poppins"/>
              </a:rPr>
              <a:t>Panda</a:t>
            </a:r>
            <a:r>
              <a:rPr sz="2200" b="1" spc="-40" dirty="0">
                <a:solidFill>
                  <a:srgbClr val="E89A02"/>
                </a:solidFill>
                <a:latin typeface="Poppins"/>
                <a:cs typeface="Poppins"/>
              </a:rPr>
              <a:t> </a:t>
            </a:r>
            <a:r>
              <a:rPr lang="it-IT" sz="2200" b="1" dirty="0">
                <a:solidFill>
                  <a:srgbClr val="E89A02"/>
                </a:solidFill>
                <a:latin typeface="Poppins"/>
                <a:cs typeface="Poppins"/>
              </a:rPr>
              <a:t>è</a:t>
            </a:r>
            <a:r>
              <a:rPr sz="2200" b="1" dirty="0">
                <a:solidFill>
                  <a:srgbClr val="E89A02"/>
                </a:solidFill>
                <a:latin typeface="Poppins"/>
                <a:cs typeface="Poppins"/>
              </a:rPr>
              <a:t>...</a:t>
            </a:r>
            <a:r>
              <a:rPr sz="2200" b="1" spc="-65" dirty="0">
                <a:solidFill>
                  <a:srgbClr val="E89A02"/>
                </a:solidFill>
                <a:latin typeface="Poppins"/>
                <a:cs typeface="Poppins"/>
              </a:rPr>
              <a:t> </a:t>
            </a:r>
            <a:r>
              <a:rPr sz="2200" b="1" spc="-10" dirty="0" err="1">
                <a:solidFill>
                  <a:srgbClr val="E89A02"/>
                </a:solidFill>
                <a:latin typeface="Poppins"/>
                <a:cs typeface="Poppins"/>
              </a:rPr>
              <a:t>Inclusiv</a:t>
            </a:r>
            <a:r>
              <a:rPr lang="it-IT" sz="2200" b="1" spc="-10" dirty="0">
                <a:solidFill>
                  <a:srgbClr val="E89A02"/>
                </a:solidFill>
                <a:latin typeface="Poppins"/>
                <a:cs typeface="Poppins"/>
              </a:rPr>
              <a:t>a</a:t>
            </a:r>
            <a:r>
              <a:rPr sz="2200" b="1" spc="-10" dirty="0">
                <a:solidFill>
                  <a:srgbClr val="E89A02"/>
                </a:solidFill>
                <a:latin typeface="Poppins"/>
                <a:cs typeface="Poppins"/>
              </a:rPr>
              <a:t>!</a:t>
            </a:r>
            <a:endParaRPr sz="2200" dirty="0">
              <a:latin typeface="Poppins"/>
              <a:cs typeface="Poppins"/>
            </a:endParaRPr>
          </a:p>
          <a:p>
            <a:pPr marL="376555" marR="8890" indent="-364490">
              <a:lnSpc>
                <a:spcPts val="1730"/>
              </a:lnSpc>
              <a:spcBef>
                <a:spcPts val="2400"/>
              </a:spcBef>
              <a:buClr>
                <a:srgbClr val="E89A02"/>
              </a:buClr>
              <a:buSzPct val="150000"/>
              <a:buFont typeface="Arial"/>
              <a:buChar char="•"/>
              <a:tabLst>
                <a:tab pos="376555" algn="l"/>
              </a:tabLst>
            </a:pPr>
            <a:r>
              <a:rPr lang="it-IT" sz="1600" dirty="0">
                <a:latin typeface="Poppins"/>
                <a:cs typeface="Poppins"/>
              </a:rPr>
              <a:t>Rivestimenti interni realizzati </a:t>
            </a:r>
            <a:r>
              <a:rPr lang="it-IT" sz="1600" b="1" dirty="0">
                <a:latin typeface="Poppins"/>
                <a:cs typeface="Poppins"/>
              </a:rPr>
              <a:t>con il 5% di </a:t>
            </a:r>
            <a:r>
              <a:rPr lang="it-IT" sz="1600" b="1" dirty="0" err="1">
                <a:latin typeface="Poppins"/>
                <a:cs typeface="Poppins"/>
              </a:rPr>
              <a:t>Tetrapack</a:t>
            </a:r>
            <a:r>
              <a:rPr lang="it-IT" sz="1600" b="1" dirty="0">
                <a:latin typeface="Poppins"/>
                <a:cs typeface="Poppins"/>
              </a:rPr>
              <a:t> riciclato post-consumo</a:t>
            </a:r>
            <a:endParaRPr sz="1600" dirty="0">
              <a:latin typeface="Poppins"/>
              <a:cs typeface="Poppins"/>
            </a:endParaRPr>
          </a:p>
          <a:p>
            <a:pPr marL="376555" indent="-363855">
              <a:lnSpc>
                <a:spcPct val="100000"/>
              </a:lnSpc>
              <a:spcBef>
                <a:spcPts val="980"/>
              </a:spcBef>
              <a:buClr>
                <a:srgbClr val="E89A02"/>
              </a:buClr>
              <a:buSzPct val="150000"/>
              <a:buFont typeface="Arial"/>
              <a:buChar char="•"/>
              <a:tabLst>
                <a:tab pos="376555" algn="l"/>
              </a:tabLst>
            </a:pPr>
            <a:r>
              <a:rPr lang="it-IT" sz="1600" b="1" dirty="0">
                <a:latin typeface="Poppins"/>
                <a:cs typeface="Poppins"/>
              </a:rPr>
              <a:t>Transizione senza sforzo a BEV</a:t>
            </a:r>
          </a:p>
          <a:p>
            <a:pPr marL="376555" indent="-363855">
              <a:lnSpc>
                <a:spcPct val="100000"/>
              </a:lnSpc>
              <a:spcBef>
                <a:spcPts val="980"/>
              </a:spcBef>
              <a:buClr>
                <a:srgbClr val="E89A02"/>
              </a:buClr>
              <a:buSzPct val="150000"/>
              <a:buFont typeface="Arial"/>
              <a:buChar char="•"/>
              <a:tabLst>
                <a:tab pos="376555" algn="l"/>
              </a:tabLst>
            </a:pPr>
            <a:r>
              <a:rPr lang="it-IT" sz="1600" b="1" dirty="0">
                <a:latin typeface="Poppins"/>
                <a:cs typeface="Poppins"/>
              </a:rPr>
              <a:t>Completamente elettrico </a:t>
            </a:r>
            <a:r>
              <a:rPr sz="1600" dirty="0">
                <a:latin typeface="Poppins"/>
                <a:cs typeface="Poppins"/>
              </a:rPr>
              <a:t>(</a:t>
            </a:r>
            <a:r>
              <a:rPr lang="it-IT" sz="1600" dirty="0">
                <a:latin typeface="Poppins"/>
                <a:cs typeface="Poppins"/>
              </a:rPr>
              <a:t>Autonomia 320 Km, Batteria 44 kWh, Potenza del motore 83 kW</a:t>
            </a:r>
            <a:r>
              <a:rPr sz="1600" spc="-25" dirty="0">
                <a:latin typeface="Poppins"/>
                <a:cs typeface="Poppins"/>
              </a:rPr>
              <a:t>)</a:t>
            </a:r>
            <a:endParaRPr sz="1600" dirty="0">
              <a:latin typeface="Poppins"/>
              <a:cs typeface="Poppins"/>
            </a:endParaRPr>
          </a:p>
        </p:txBody>
      </p:sp>
      <p:pic>
        <p:nvPicPr>
          <p:cNvPr id="6" name="object 6"/>
          <p:cNvPicPr/>
          <p:nvPr/>
        </p:nvPicPr>
        <p:blipFill>
          <a:blip r:embed="rId5" cstate="print"/>
          <a:stretch>
            <a:fillRect/>
          </a:stretch>
        </p:blipFill>
        <p:spPr>
          <a:xfrm>
            <a:off x="3500628" y="9921240"/>
            <a:ext cx="559295" cy="557783"/>
          </a:xfrm>
          <a:prstGeom prst="rect">
            <a:avLst/>
          </a:prstGeom>
        </p:spPr>
      </p:pic>
      <p:pic>
        <p:nvPicPr>
          <p:cNvPr id="7" name="object 7"/>
          <p:cNvPicPr/>
          <p:nvPr/>
        </p:nvPicPr>
        <p:blipFill>
          <a:blip r:embed="rId6" cstate="print"/>
          <a:stretch>
            <a:fillRect/>
          </a:stretch>
        </p:blipFill>
        <p:spPr>
          <a:xfrm>
            <a:off x="265175" y="7430009"/>
            <a:ext cx="1514855" cy="1498091"/>
          </a:xfrm>
          <a:prstGeom prst="rect">
            <a:avLst/>
          </a:prstGeom>
        </p:spPr>
      </p:pic>
      <p:pic>
        <p:nvPicPr>
          <p:cNvPr id="8" name="object 8"/>
          <p:cNvPicPr/>
          <p:nvPr/>
        </p:nvPicPr>
        <p:blipFill>
          <a:blip r:embed="rId7" cstate="print"/>
          <a:stretch>
            <a:fillRect/>
          </a:stretch>
        </p:blipFill>
        <p:spPr>
          <a:xfrm>
            <a:off x="265175" y="1993900"/>
            <a:ext cx="1514855" cy="1470647"/>
          </a:xfrm>
          <a:prstGeom prst="rect">
            <a:avLst/>
          </a:prstGeom>
        </p:spPr>
      </p:pic>
      <p:pic>
        <p:nvPicPr>
          <p:cNvPr id="9" name="object 9"/>
          <p:cNvPicPr/>
          <p:nvPr/>
        </p:nvPicPr>
        <p:blipFill>
          <a:blip r:embed="rId8" cstate="print"/>
          <a:stretch>
            <a:fillRect/>
          </a:stretch>
        </p:blipFill>
        <p:spPr>
          <a:xfrm>
            <a:off x="294131" y="4712717"/>
            <a:ext cx="1444751" cy="1472183"/>
          </a:xfrm>
          <a:prstGeom prst="rect">
            <a:avLst/>
          </a:prstGeom>
        </p:spPr>
      </p:pic>
      <p:sp>
        <p:nvSpPr>
          <p:cNvPr id="10" name="object 10"/>
          <p:cNvSpPr txBox="1"/>
          <p:nvPr/>
        </p:nvSpPr>
        <p:spPr>
          <a:xfrm>
            <a:off x="376764" y="10040070"/>
            <a:ext cx="239395" cy="309245"/>
          </a:xfrm>
          <a:prstGeom prst="rect">
            <a:avLst/>
          </a:prstGeom>
        </p:spPr>
        <p:txBody>
          <a:bodyPr vert="horz" wrap="square" lIns="0" tIns="22225" rIns="0" bIns="0" rtlCol="0">
            <a:spAutoFit/>
          </a:bodyPr>
          <a:lstStyle/>
          <a:p>
            <a:pPr marL="12700">
              <a:lnSpc>
                <a:spcPct val="100000"/>
              </a:lnSpc>
              <a:spcBef>
                <a:spcPts val="175"/>
              </a:spcBef>
            </a:pPr>
            <a:r>
              <a:rPr sz="1600" b="1" spc="-25" dirty="0">
                <a:solidFill>
                  <a:srgbClr val="FFFFFF"/>
                </a:solidFill>
                <a:latin typeface="Poppins"/>
                <a:cs typeface="Poppins"/>
              </a:rPr>
              <a:t>41</a:t>
            </a:r>
            <a:endParaRPr sz="1600">
              <a:latin typeface="Poppins"/>
              <a:cs typeface="Poppins"/>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3" name="object 3"/>
          <p:cNvPicPr/>
          <p:nvPr/>
        </p:nvPicPr>
        <p:blipFill>
          <a:blip r:embed="rId4" cstate="print"/>
          <a:stretch>
            <a:fillRect/>
          </a:stretch>
        </p:blipFill>
        <p:spPr>
          <a:xfrm>
            <a:off x="2590800" y="4925567"/>
            <a:ext cx="2377439" cy="839711"/>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sp>
        <p:nvSpPr>
          <p:cNvPr id="3" name="object 3"/>
          <p:cNvSpPr txBox="1">
            <a:spLocks noGrp="1"/>
          </p:cNvSpPr>
          <p:nvPr>
            <p:ph type="title"/>
          </p:nvPr>
        </p:nvSpPr>
        <p:spPr>
          <a:xfrm>
            <a:off x="376764" y="2372752"/>
            <a:ext cx="4327525" cy="1915795"/>
          </a:xfrm>
          <a:prstGeom prst="rect">
            <a:avLst/>
          </a:prstGeom>
        </p:spPr>
        <p:txBody>
          <a:bodyPr vert="horz" wrap="square" lIns="0" tIns="12700" rIns="0" bIns="0" rtlCol="0">
            <a:spAutoFit/>
          </a:bodyPr>
          <a:lstStyle/>
          <a:p>
            <a:pPr marL="12700" marR="5080">
              <a:lnSpc>
                <a:spcPct val="100000"/>
              </a:lnSpc>
              <a:spcBef>
                <a:spcPts val="100"/>
              </a:spcBef>
            </a:pPr>
            <a:r>
              <a:rPr lang="it-IT" sz="6200" dirty="0">
                <a:solidFill>
                  <a:srgbClr val="FFFFFF"/>
                </a:solidFill>
              </a:rPr>
              <a:t>PANDA È… ICONICA!</a:t>
            </a:r>
          </a:p>
        </p:txBody>
      </p:sp>
      <p:pic>
        <p:nvPicPr>
          <p:cNvPr id="4" name="object 4"/>
          <p:cNvPicPr/>
          <p:nvPr/>
        </p:nvPicPr>
        <p:blipFill>
          <a:blip r:embed="rId4" cstate="print"/>
          <a:stretch>
            <a:fillRect/>
          </a:stretch>
        </p:blipFill>
        <p:spPr>
          <a:xfrm>
            <a:off x="390143" y="396239"/>
            <a:ext cx="1687067" cy="569975"/>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pic>
        <p:nvPicPr>
          <p:cNvPr id="3" name="object 3"/>
          <p:cNvPicPr/>
          <p:nvPr/>
        </p:nvPicPr>
        <p:blipFill>
          <a:blip r:embed="rId3" cstate="print"/>
          <a:stretch>
            <a:fillRect/>
          </a:stretch>
        </p:blipFill>
        <p:spPr>
          <a:xfrm>
            <a:off x="390143" y="396239"/>
            <a:ext cx="1687067" cy="569975"/>
          </a:xfrm>
          <a:prstGeom prst="rect">
            <a:avLst/>
          </a:prstGeom>
        </p:spPr>
      </p:pic>
      <p:sp>
        <p:nvSpPr>
          <p:cNvPr id="4" name="object 4"/>
          <p:cNvSpPr/>
          <p:nvPr/>
        </p:nvSpPr>
        <p:spPr>
          <a:xfrm>
            <a:off x="0" y="3359395"/>
            <a:ext cx="3553460" cy="829310"/>
          </a:xfrm>
          <a:custGeom>
            <a:avLst/>
            <a:gdLst/>
            <a:ahLst/>
            <a:cxnLst/>
            <a:rect l="l" t="t" r="r" b="b"/>
            <a:pathLst>
              <a:path w="3553460" h="829310">
                <a:moveTo>
                  <a:pt x="3522014" y="0"/>
                </a:moveTo>
                <a:lnTo>
                  <a:pt x="0" y="166192"/>
                </a:lnTo>
                <a:lnTo>
                  <a:pt x="0" y="829005"/>
                </a:lnTo>
                <a:lnTo>
                  <a:pt x="3553231" y="661339"/>
                </a:lnTo>
                <a:lnTo>
                  <a:pt x="3522014" y="0"/>
                </a:lnTo>
                <a:close/>
              </a:path>
            </a:pathLst>
          </a:custGeom>
          <a:solidFill>
            <a:srgbClr val="C14668"/>
          </a:solidFill>
        </p:spPr>
        <p:txBody>
          <a:bodyPr wrap="square" lIns="0" tIns="0" rIns="0" bIns="0" rtlCol="0"/>
          <a:lstStyle/>
          <a:p>
            <a:endParaRPr/>
          </a:p>
        </p:txBody>
      </p:sp>
      <p:grpSp>
        <p:nvGrpSpPr>
          <p:cNvPr id="5" name="object 5"/>
          <p:cNvGrpSpPr/>
          <p:nvPr/>
        </p:nvGrpSpPr>
        <p:grpSpPr>
          <a:xfrm>
            <a:off x="0" y="4690871"/>
            <a:ext cx="7496809" cy="4291330"/>
            <a:chOff x="0" y="4690871"/>
            <a:chExt cx="7496809" cy="4291330"/>
          </a:xfrm>
        </p:grpSpPr>
        <p:pic>
          <p:nvPicPr>
            <p:cNvPr id="6" name="object 6"/>
            <p:cNvPicPr/>
            <p:nvPr/>
          </p:nvPicPr>
          <p:blipFill>
            <a:blip r:embed="rId4" cstate="print"/>
            <a:stretch>
              <a:fillRect/>
            </a:stretch>
          </p:blipFill>
          <p:spPr>
            <a:xfrm>
              <a:off x="0" y="4690871"/>
              <a:ext cx="7496556" cy="4250435"/>
            </a:xfrm>
            <a:prstGeom prst="rect">
              <a:avLst/>
            </a:prstGeom>
          </p:spPr>
        </p:pic>
        <p:sp>
          <p:nvSpPr>
            <p:cNvPr id="7" name="object 7"/>
            <p:cNvSpPr/>
            <p:nvPr/>
          </p:nvSpPr>
          <p:spPr>
            <a:xfrm>
              <a:off x="739520" y="8394191"/>
              <a:ext cx="1394460" cy="0"/>
            </a:xfrm>
            <a:custGeom>
              <a:avLst/>
              <a:gdLst/>
              <a:ahLst/>
              <a:cxnLst/>
              <a:rect l="l" t="t" r="r" b="b"/>
              <a:pathLst>
                <a:path w="1394460">
                  <a:moveTo>
                    <a:pt x="0" y="0"/>
                  </a:moveTo>
                  <a:lnTo>
                    <a:pt x="1394079" y="0"/>
                  </a:lnTo>
                </a:path>
              </a:pathLst>
            </a:custGeom>
            <a:ln w="12700">
              <a:solidFill>
                <a:srgbClr val="000000"/>
              </a:solidFill>
            </a:ln>
          </p:spPr>
          <p:txBody>
            <a:bodyPr wrap="square" lIns="0" tIns="0" rIns="0" bIns="0" rtlCol="0"/>
            <a:lstStyle/>
            <a:p>
              <a:endParaRPr/>
            </a:p>
          </p:txBody>
        </p:sp>
        <p:sp>
          <p:nvSpPr>
            <p:cNvPr id="8" name="object 8"/>
            <p:cNvSpPr/>
            <p:nvPr/>
          </p:nvSpPr>
          <p:spPr>
            <a:xfrm>
              <a:off x="2057402" y="8349738"/>
              <a:ext cx="76200" cy="88900"/>
            </a:xfrm>
            <a:custGeom>
              <a:avLst/>
              <a:gdLst/>
              <a:ahLst/>
              <a:cxnLst/>
              <a:rect l="l" t="t" r="r" b="b"/>
              <a:pathLst>
                <a:path w="76200" h="88900">
                  <a:moveTo>
                    <a:pt x="0" y="0"/>
                  </a:moveTo>
                  <a:lnTo>
                    <a:pt x="76200" y="44449"/>
                  </a:lnTo>
                  <a:lnTo>
                    <a:pt x="0" y="88899"/>
                  </a:lnTo>
                </a:path>
              </a:pathLst>
            </a:custGeom>
            <a:ln w="12700">
              <a:solidFill>
                <a:srgbClr val="000000"/>
              </a:solidFill>
            </a:ln>
          </p:spPr>
          <p:txBody>
            <a:bodyPr wrap="square" lIns="0" tIns="0" rIns="0" bIns="0" rtlCol="0"/>
            <a:lstStyle/>
            <a:p>
              <a:endParaRPr/>
            </a:p>
          </p:txBody>
        </p:sp>
        <p:sp>
          <p:nvSpPr>
            <p:cNvPr id="9" name="object 9"/>
            <p:cNvSpPr/>
            <p:nvPr/>
          </p:nvSpPr>
          <p:spPr>
            <a:xfrm>
              <a:off x="739523" y="8349738"/>
              <a:ext cx="76200" cy="88900"/>
            </a:xfrm>
            <a:custGeom>
              <a:avLst/>
              <a:gdLst/>
              <a:ahLst/>
              <a:cxnLst/>
              <a:rect l="l" t="t" r="r" b="b"/>
              <a:pathLst>
                <a:path w="76200" h="88900">
                  <a:moveTo>
                    <a:pt x="76200" y="88899"/>
                  </a:moveTo>
                  <a:lnTo>
                    <a:pt x="0" y="44449"/>
                  </a:lnTo>
                  <a:lnTo>
                    <a:pt x="76200" y="0"/>
                  </a:lnTo>
                </a:path>
              </a:pathLst>
            </a:custGeom>
            <a:ln w="12700">
              <a:solidFill>
                <a:srgbClr val="000000"/>
              </a:solidFill>
            </a:ln>
          </p:spPr>
          <p:txBody>
            <a:bodyPr wrap="square" lIns="0" tIns="0" rIns="0" bIns="0" rtlCol="0"/>
            <a:lstStyle/>
            <a:p>
              <a:endParaRPr/>
            </a:p>
          </p:txBody>
        </p:sp>
        <p:sp>
          <p:nvSpPr>
            <p:cNvPr id="10" name="object 10"/>
            <p:cNvSpPr/>
            <p:nvPr/>
          </p:nvSpPr>
          <p:spPr>
            <a:xfrm>
              <a:off x="472820" y="8929115"/>
              <a:ext cx="1937385" cy="0"/>
            </a:xfrm>
            <a:custGeom>
              <a:avLst/>
              <a:gdLst/>
              <a:ahLst/>
              <a:cxnLst/>
              <a:rect l="l" t="t" r="r" b="b"/>
              <a:pathLst>
                <a:path w="1937385">
                  <a:moveTo>
                    <a:pt x="0" y="0"/>
                  </a:moveTo>
                  <a:lnTo>
                    <a:pt x="1937004" y="0"/>
                  </a:lnTo>
                </a:path>
              </a:pathLst>
            </a:custGeom>
            <a:ln w="12700">
              <a:solidFill>
                <a:srgbClr val="000000"/>
              </a:solidFill>
            </a:ln>
          </p:spPr>
          <p:txBody>
            <a:bodyPr wrap="square" lIns="0" tIns="0" rIns="0" bIns="0" rtlCol="0"/>
            <a:lstStyle/>
            <a:p>
              <a:endParaRPr/>
            </a:p>
          </p:txBody>
        </p:sp>
        <p:sp>
          <p:nvSpPr>
            <p:cNvPr id="11" name="object 11"/>
            <p:cNvSpPr/>
            <p:nvPr/>
          </p:nvSpPr>
          <p:spPr>
            <a:xfrm>
              <a:off x="2333627" y="8884661"/>
              <a:ext cx="76200" cy="88900"/>
            </a:xfrm>
            <a:custGeom>
              <a:avLst/>
              <a:gdLst/>
              <a:ahLst/>
              <a:cxnLst/>
              <a:rect l="l" t="t" r="r" b="b"/>
              <a:pathLst>
                <a:path w="76200" h="88900">
                  <a:moveTo>
                    <a:pt x="0" y="0"/>
                  </a:moveTo>
                  <a:lnTo>
                    <a:pt x="76200" y="44450"/>
                  </a:lnTo>
                  <a:lnTo>
                    <a:pt x="0" y="88900"/>
                  </a:lnTo>
                </a:path>
              </a:pathLst>
            </a:custGeom>
            <a:ln w="12700">
              <a:solidFill>
                <a:srgbClr val="000000"/>
              </a:solidFill>
            </a:ln>
          </p:spPr>
          <p:txBody>
            <a:bodyPr wrap="square" lIns="0" tIns="0" rIns="0" bIns="0" rtlCol="0"/>
            <a:lstStyle/>
            <a:p>
              <a:endParaRPr/>
            </a:p>
          </p:txBody>
        </p:sp>
        <p:sp>
          <p:nvSpPr>
            <p:cNvPr id="12" name="object 12"/>
            <p:cNvSpPr/>
            <p:nvPr/>
          </p:nvSpPr>
          <p:spPr>
            <a:xfrm>
              <a:off x="472823" y="8884661"/>
              <a:ext cx="76200" cy="88900"/>
            </a:xfrm>
            <a:custGeom>
              <a:avLst/>
              <a:gdLst/>
              <a:ahLst/>
              <a:cxnLst/>
              <a:rect l="l" t="t" r="r" b="b"/>
              <a:pathLst>
                <a:path w="76200" h="88900">
                  <a:moveTo>
                    <a:pt x="76200" y="88900"/>
                  </a:moveTo>
                  <a:lnTo>
                    <a:pt x="0" y="44450"/>
                  </a:lnTo>
                  <a:lnTo>
                    <a:pt x="76200" y="0"/>
                  </a:lnTo>
                </a:path>
              </a:pathLst>
            </a:custGeom>
            <a:ln w="12700">
              <a:solidFill>
                <a:srgbClr val="000000"/>
              </a:solidFill>
            </a:ln>
          </p:spPr>
          <p:txBody>
            <a:bodyPr wrap="square" lIns="0" tIns="0" rIns="0" bIns="0" rtlCol="0"/>
            <a:lstStyle/>
            <a:p>
              <a:endParaRPr/>
            </a:p>
          </p:txBody>
        </p:sp>
        <p:sp>
          <p:nvSpPr>
            <p:cNvPr id="13" name="object 13"/>
            <p:cNvSpPr/>
            <p:nvPr/>
          </p:nvSpPr>
          <p:spPr>
            <a:xfrm>
              <a:off x="3086100" y="6073520"/>
              <a:ext cx="0" cy="1613535"/>
            </a:xfrm>
            <a:custGeom>
              <a:avLst/>
              <a:gdLst/>
              <a:ahLst/>
              <a:cxnLst/>
              <a:rect l="l" t="t" r="r" b="b"/>
              <a:pathLst>
                <a:path h="1613534">
                  <a:moveTo>
                    <a:pt x="0" y="1613154"/>
                  </a:moveTo>
                  <a:lnTo>
                    <a:pt x="0" y="0"/>
                  </a:lnTo>
                </a:path>
              </a:pathLst>
            </a:custGeom>
            <a:ln w="12700">
              <a:solidFill>
                <a:srgbClr val="000000"/>
              </a:solidFill>
            </a:ln>
          </p:spPr>
          <p:txBody>
            <a:bodyPr wrap="square" lIns="0" tIns="0" rIns="0" bIns="0" rtlCol="0"/>
            <a:lstStyle/>
            <a:p>
              <a:endParaRPr/>
            </a:p>
          </p:txBody>
        </p:sp>
        <p:sp>
          <p:nvSpPr>
            <p:cNvPr id="14" name="object 14"/>
            <p:cNvSpPr/>
            <p:nvPr/>
          </p:nvSpPr>
          <p:spPr>
            <a:xfrm>
              <a:off x="3041655" y="6073518"/>
              <a:ext cx="88900" cy="76200"/>
            </a:xfrm>
            <a:custGeom>
              <a:avLst/>
              <a:gdLst/>
              <a:ahLst/>
              <a:cxnLst/>
              <a:rect l="l" t="t" r="r" b="b"/>
              <a:pathLst>
                <a:path w="88900" h="76200">
                  <a:moveTo>
                    <a:pt x="88900" y="76200"/>
                  </a:moveTo>
                  <a:lnTo>
                    <a:pt x="44450" y="0"/>
                  </a:lnTo>
                  <a:lnTo>
                    <a:pt x="0" y="76200"/>
                  </a:lnTo>
                </a:path>
              </a:pathLst>
            </a:custGeom>
            <a:ln w="12700">
              <a:solidFill>
                <a:srgbClr val="000000"/>
              </a:solidFill>
            </a:ln>
          </p:spPr>
          <p:txBody>
            <a:bodyPr wrap="square" lIns="0" tIns="0" rIns="0" bIns="0" rtlCol="0"/>
            <a:lstStyle/>
            <a:p>
              <a:endParaRPr/>
            </a:p>
          </p:txBody>
        </p:sp>
        <p:sp>
          <p:nvSpPr>
            <p:cNvPr id="15" name="object 15"/>
            <p:cNvSpPr/>
            <p:nvPr/>
          </p:nvSpPr>
          <p:spPr>
            <a:xfrm>
              <a:off x="3041653" y="7610472"/>
              <a:ext cx="88900" cy="76200"/>
            </a:xfrm>
            <a:custGeom>
              <a:avLst/>
              <a:gdLst/>
              <a:ahLst/>
              <a:cxnLst/>
              <a:rect l="l" t="t" r="r" b="b"/>
              <a:pathLst>
                <a:path w="88900" h="76200">
                  <a:moveTo>
                    <a:pt x="0" y="0"/>
                  </a:moveTo>
                  <a:lnTo>
                    <a:pt x="44450" y="76200"/>
                  </a:lnTo>
                  <a:lnTo>
                    <a:pt x="88900" y="0"/>
                  </a:lnTo>
                </a:path>
              </a:pathLst>
            </a:custGeom>
            <a:ln w="12700">
              <a:solidFill>
                <a:srgbClr val="000000"/>
              </a:solidFill>
            </a:ln>
          </p:spPr>
          <p:txBody>
            <a:bodyPr wrap="square" lIns="0" tIns="0" rIns="0" bIns="0" rtlCol="0"/>
            <a:lstStyle/>
            <a:p>
              <a:endParaRPr/>
            </a:p>
          </p:txBody>
        </p:sp>
        <p:sp>
          <p:nvSpPr>
            <p:cNvPr id="16" name="object 16"/>
            <p:cNvSpPr/>
            <p:nvPr/>
          </p:nvSpPr>
          <p:spPr>
            <a:xfrm>
              <a:off x="3511677" y="8929119"/>
              <a:ext cx="3651250" cy="1905"/>
            </a:xfrm>
            <a:custGeom>
              <a:avLst/>
              <a:gdLst/>
              <a:ahLst/>
              <a:cxnLst/>
              <a:rect l="l" t="t" r="r" b="b"/>
              <a:pathLst>
                <a:path w="3651250" h="1904">
                  <a:moveTo>
                    <a:pt x="0" y="1790"/>
                  </a:moveTo>
                  <a:lnTo>
                    <a:pt x="3651097" y="0"/>
                  </a:lnTo>
                </a:path>
              </a:pathLst>
            </a:custGeom>
            <a:ln w="12700">
              <a:solidFill>
                <a:srgbClr val="000000"/>
              </a:solidFill>
            </a:ln>
          </p:spPr>
          <p:txBody>
            <a:bodyPr wrap="square" lIns="0" tIns="0" rIns="0" bIns="0" rtlCol="0"/>
            <a:lstStyle/>
            <a:p>
              <a:endParaRPr/>
            </a:p>
          </p:txBody>
        </p:sp>
        <p:sp>
          <p:nvSpPr>
            <p:cNvPr id="17" name="object 17"/>
            <p:cNvSpPr/>
            <p:nvPr/>
          </p:nvSpPr>
          <p:spPr>
            <a:xfrm>
              <a:off x="7086548" y="8884713"/>
              <a:ext cx="76835" cy="88900"/>
            </a:xfrm>
            <a:custGeom>
              <a:avLst/>
              <a:gdLst/>
              <a:ahLst/>
              <a:cxnLst/>
              <a:rect l="l" t="t" r="r" b="b"/>
              <a:pathLst>
                <a:path w="76834" h="88900">
                  <a:moveTo>
                    <a:pt x="50" y="88899"/>
                  </a:moveTo>
                  <a:lnTo>
                    <a:pt x="76225" y="44411"/>
                  </a:lnTo>
                  <a:lnTo>
                    <a:pt x="0" y="0"/>
                  </a:lnTo>
                </a:path>
              </a:pathLst>
            </a:custGeom>
            <a:ln w="12700">
              <a:solidFill>
                <a:srgbClr val="000000"/>
              </a:solidFill>
            </a:ln>
          </p:spPr>
          <p:txBody>
            <a:bodyPr wrap="square" lIns="0" tIns="0" rIns="0" bIns="0" rtlCol="0"/>
            <a:lstStyle/>
            <a:p>
              <a:endParaRPr/>
            </a:p>
          </p:txBody>
        </p:sp>
        <p:sp>
          <p:nvSpPr>
            <p:cNvPr id="18" name="object 18"/>
            <p:cNvSpPr/>
            <p:nvPr/>
          </p:nvSpPr>
          <p:spPr>
            <a:xfrm>
              <a:off x="3511682" y="8886427"/>
              <a:ext cx="76835" cy="88900"/>
            </a:xfrm>
            <a:custGeom>
              <a:avLst/>
              <a:gdLst/>
              <a:ahLst/>
              <a:cxnLst/>
              <a:rect l="l" t="t" r="r" b="b"/>
              <a:pathLst>
                <a:path w="76835" h="88900">
                  <a:moveTo>
                    <a:pt x="76174" y="0"/>
                  </a:moveTo>
                  <a:lnTo>
                    <a:pt x="0" y="44488"/>
                  </a:lnTo>
                  <a:lnTo>
                    <a:pt x="76212" y="88899"/>
                  </a:lnTo>
                </a:path>
              </a:pathLst>
            </a:custGeom>
            <a:ln w="12700">
              <a:solidFill>
                <a:srgbClr val="000000"/>
              </a:solidFill>
            </a:ln>
          </p:spPr>
          <p:txBody>
            <a:bodyPr wrap="square" lIns="0" tIns="0" rIns="0" bIns="0" rtlCol="0"/>
            <a:lstStyle/>
            <a:p>
              <a:endParaRPr/>
            </a:p>
          </p:txBody>
        </p:sp>
        <p:sp>
          <p:nvSpPr>
            <p:cNvPr id="19" name="object 19"/>
            <p:cNvSpPr/>
            <p:nvPr/>
          </p:nvSpPr>
          <p:spPr>
            <a:xfrm>
              <a:off x="3511677" y="8394191"/>
              <a:ext cx="631825" cy="0"/>
            </a:xfrm>
            <a:custGeom>
              <a:avLst/>
              <a:gdLst/>
              <a:ahLst/>
              <a:cxnLst/>
              <a:rect l="l" t="t" r="r" b="b"/>
              <a:pathLst>
                <a:path w="631825">
                  <a:moveTo>
                    <a:pt x="0" y="0"/>
                  </a:moveTo>
                  <a:lnTo>
                    <a:pt x="631672" y="0"/>
                  </a:lnTo>
                </a:path>
              </a:pathLst>
            </a:custGeom>
            <a:ln w="12700">
              <a:solidFill>
                <a:srgbClr val="000000"/>
              </a:solidFill>
            </a:ln>
          </p:spPr>
          <p:txBody>
            <a:bodyPr wrap="square" lIns="0" tIns="0" rIns="0" bIns="0" rtlCol="0"/>
            <a:lstStyle/>
            <a:p>
              <a:endParaRPr/>
            </a:p>
          </p:txBody>
        </p:sp>
        <p:sp>
          <p:nvSpPr>
            <p:cNvPr id="20" name="object 20"/>
            <p:cNvSpPr/>
            <p:nvPr/>
          </p:nvSpPr>
          <p:spPr>
            <a:xfrm>
              <a:off x="4067153" y="8349738"/>
              <a:ext cx="76200" cy="88900"/>
            </a:xfrm>
            <a:custGeom>
              <a:avLst/>
              <a:gdLst/>
              <a:ahLst/>
              <a:cxnLst/>
              <a:rect l="l" t="t" r="r" b="b"/>
              <a:pathLst>
                <a:path w="76200" h="88900">
                  <a:moveTo>
                    <a:pt x="0" y="0"/>
                  </a:moveTo>
                  <a:lnTo>
                    <a:pt x="76200" y="44449"/>
                  </a:lnTo>
                  <a:lnTo>
                    <a:pt x="0" y="88899"/>
                  </a:lnTo>
                </a:path>
              </a:pathLst>
            </a:custGeom>
            <a:ln w="12700">
              <a:solidFill>
                <a:srgbClr val="000000"/>
              </a:solidFill>
            </a:ln>
          </p:spPr>
          <p:txBody>
            <a:bodyPr wrap="square" lIns="0" tIns="0" rIns="0" bIns="0" rtlCol="0"/>
            <a:lstStyle/>
            <a:p>
              <a:endParaRPr/>
            </a:p>
          </p:txBody>
        </p:sp>
        <p:sp>
          <p:nvSpPr>
            <p:cNvPr id="21" name="object 21"/>
            <p:cNvSpPr/>
            <p:nvPr/>
          </p:nvSpPr>
          <p:spPr>
            <a:xfrm>
              <a:off x="3511678" y="8349738"/>
              <a:ext cx="76200" cy="88900"/>
            </a:xfrm>
            <a:custGeom>
              <a:avLst/>
              <a:gdLst/>
              <a:ahLst/>
              <a:cxnLst/>
              <a:rect l="l" t="t" r="r" b="b"/>
              <a:pathLst>
                <a:path w="76200" h="88900">
                  <a:moveTo>
                    <a:pt x="76200" y="88899"/>
                  </a:moveTo>
                  <a:lnTo>
                    <a:pt x="0" y="44449"/>
                  </a:lnTo>
                  <a:lnTo>
                    <a:pt x="76200" y="0"/>
                  </a:lnTo>
                </a:path>
              </a:pathLst>
            </a:custGeom>
            <a:ln w="12700">
              <a:solidFill>
                <a:srgbClr val="000000"/>
              </a:solidFill>
            </a:ln>
          </p:spPr>
          <p:txBody>
            <a:bodyPr wrap="square" lIns="0" tIns="0" rIns="0" bIns="0" rtlCol="0"/>
            <a:lstStyle/>
            <a:p>
              <a:endParaRPr/>
            </a:p>
          </p:txBody>
        </p:sp>
        <p:sp>
          <p:nvSpPr>
            <p:cNvPr id="22" name="object 22"/>
            <p:cNvSpPr/>
            <p:nvPr/>
          </p:nvSpPr>
          <p:spPr>
            <a:xfrm>
              <a:off x="4168521" y="8394191"/>
              <a:ext cx="2451735" cy="0"/>
            </a:xfrm>
            <a:custGeom>
              <a:avLst/>
              <a:gdLst/>
              <a:ahLst/>
              <a:cxnLst/>
              <a:rect l="l" t="t" r="r" b="b"/>
              <a:pathLst>
                <a:path w="2451734">
                  <a:moveTo>
                    <a:pt x="0" y="0"/>
                  </a:moveTo>
                  <a:lnTo>
                    <a:pt x="2451354" y="0"/>
                  </a:lnTo>
                </a:path>
              </a:pathLst>
            </a:custGeom>
            <a:ln w="12700">
              <a:solidFill>
                <a:srgbClr val="000000"/>
              </a:solidFill>
            </a:ln>
          </p:spPr>
          <p:txBody>
            <a:bodyPr wrap="square" lIns="0" tIns="0" rIns="0" bIns="0" rtlCol="0"/>
            <a:lstStyle/>
            <a:p>
              <a:endParaRPr/>
            </a:p>
          </p:txBody>
        </p:sp>
        <p:sp>
          <p:nvSpPr>
            <p:cNvPr id="23" name="object 23"/>
            <p:cNvSpPr/>
            <p:nvPr/>
          </p:nvSpPr>
          <p:spPr>
            <a:xfrm>
              <a:off x="6543676" y="8349738"/>
              <a:ext cx="76200" cy="88900"/>
            </a:xfrm>
            <a:custGeom>
              <a:avLst/>
              <a:gdLst/>
              <a:ahLst/>
              <a:cxnLst/>
              <a:rect l="l" t="t" r="r" b="b"/>
              <a:pathLst>
                <a:path w="76200" h="88900">
                  <a:moveTo>
                    <a:pt x="0" y="0"/>
                  </a:moveTo>
                  <a:lnTo>
                    <a:pt x="76200" y="44449"/>
                  </a:lnTo>
                  <a:lnTo>
                    <a:pt x="0" y="88899"/>
                  </a:lnTo>
                </a:path>
              </a:pathLst>
            </a:custGeom>
            <a:ln w="12700">
              <a:solidFill>
                <a:srgbClr val="000000"/>
              </a:solidFill>
            </a:ln>
          </p:spPr>
          <p:txBody>
            <a:bodyPr wrap="square" lIns="0" tIns="0" rIns="0" bIns="0" rtlCol="0"/>
            <a:lstStyle/>
            <a:p>
              <a:endParaRPr/>
            </a:p>
          </p:txBody>
        </p:sp>
        <p:sp>
          <p:nvSpPr>
            <p:cNvPr id="24" name="object 24"/>
            <p:cNvSpPr/>
            <p:nvPr/>
          </p:nvSpPr>
          <p:spPr>
            <a:xfrm>
              <a:off x="4168523" y="8349738"/>
              <a:ext cx="76200" cy="88900"/>
            </a:xfrm>
            <a:custGeom>
              <a:avLst/>
              <a:gdLst/>
              <a:ahLst/>
              <a:cxnLst/>
              <a:rect l="l" t="t" r="r" b="b"/>
              <a:pathLst>
                <a:path w="76200" h="88900">
                  <a:moveTo>
                    <a:pt x="76200" y="88899"/>
                  </a:moveTo>
                  <a:lnTo>
                    <a:pt x="0" y="44449"/>
                  </a:lnTo>
                  <a:lnTo>
                    <a:pt x="76200" y="0"/>
                  </a:lnTo>
                </a:path>
              </a:pathLst>
            </a:custGeom>
            <a:ln w="12700">
              <a:solidFill>
                <a:srgbClr val="000000"/>
              </a:solidFill>
            </a:ln>
          </p:spPr>
          <p:txBody>
            <a:bodyPr wrap="square" lIns="0" tIns="0" rIns="0" bIns="0" rtlCol="0"/>
            <a:lstStyle/>
            <a:p>
              <a:endParaRPr/>
            </a:p>
          </p:txBody>
        </p:sp>
        <p:sp>
          <p:nvSpPr>
            <p:cNvPr id="25" name="object 25"/>
            <p:cNvSpPr/>
            <p:nvPr/>
          </p:nvSpPr>
          <p:spPr>
            <a:xfrm>
              <a:off x="6645020" y="8394191"/>
              <a:ext cx="518159" cy="0"/>
            </a:xfrm>
            <a:custGeom>
              <a:avLst/>
              <a:gdLst/>
              <a:ahLst/>
              <a:cxnLst/>
              <a:rect l="l" t="t" r="r" b="b"/>
              <a:pathLst>
                <a:path w="518159">
                  <a:moveTo>
                    <a:pt x="0" y="0"/>
                  </a:moveTo>
                  <a:lnTo>
                    <a:pt x="517779" y="0"/>
                  </a:lnTo>
                </a:path>
              </a:pathLst>
            </a:custGeom>
            <a:ln w="12700">
              <a:solidFill>
                <a:srgbClr val="000000"/>
              </a:solidFill>
            </a:ln>
          </p:spPr>
          <p:txBody>
            <a:bodyPr wrap="square" lIns="0" tIns="0" rIns="0" bIns="0" rtlCol="0"/>
            <a:lstStyle/>
            <a:p>
              <a:endParaRPr/>
            </a:p>
          </p:txBody>
        </p:sp>
        <p:sp>
          <p:nvSpPr>
            <p:cNvPr id="26" name="object 26"/>
            <p:cNvSpPr/>
            <p:nvPr/>
          </p:nvSpPr>
          <p:spPr>
            <a:xfrm>
              <a:off x="7086602" y="8349738"/>
              <a:ext cx="76200" cy="88900"/>
            </a:xfrm>
            <a:custGeom>
              <a:avLst/>
              <a:gdLst/>
              <a:ahLst/>
              <a:cxnLst/>
              <a:rect l="l" t="t" r="r" b="b"/>
              <a:pathLst>
                <a:path w="76200" h="88900">
                  <a:moveTo>
                    <a:pt x="0" y="0"/>
                  </a:moveTo>
                  <a:lnTo>
                    <a:pt x="76200" y="44449"/>
                  </a:lnTo>
                  <a:lnTo>
                    <a:pt x="0" y="88899"/>
                  </a:lnTo>
                </a:path>
              </a:pathLst>
            </a:custGeom>
            <a:ln w="12700">
              <a:solidFill>
                <a:srgbClr val="000000"/>
              </a:solidFill>
            </a:ln>
          </p:spPr>
          <p:txBody>
            <a:bodyPr wrap="square" lIns="0" tIns="0" rIns="0" bIns="0" rtlCol="0"/>
            <a:lstStyle/>
            <a:p>
              <a:endParaRPr/>
            </a:p>
          </p:txBody>
        </p:sp>
        <p:sp>
          <p:nvSpPr>
            <p:cNvPr id="27" name="object 27"/>
            <p:cNvSpPr/>
            <p:nvPr/>
          </p:nvSpPr>
          <p:spPr>
            <a:xfrm>
              <a:off x="6645023" y="8349738"/>
              <a:ext cx="76200" cy="88900"/>
            </a:xfrm>
            <a:custGeom>
              <a:avLst/>
              <a:gdLst/>
              <a:ahLst/>
              <a:cxnLst/>
              <a:rect l="l" t="t" r="r" b="b"/>
              <a:pathLst>
                <a:path w="76200" h="88900">
                  <a:moveTo>
                    <a:pt x="76200" y="88899"/>
                  </a:moveTo>
                  <a:lnTo>
                    <a:pt x="0" y="44449"/>
                  </a:lnTo>
                  <a:lnTo>
                    <a:pt x="76200" y="0"/>
                  </a:lnTo>
                </a:path>
              </a:pathLst>
            </a:custGeom>
            <a:ln w="12700">
              <a:solidFill>
                <a:srgbClr val="000000"/>
              </a:solidFill>
            </a:ln>
          </p:spPr>
          <p:txBody>
            <a:bodyPr wrap="square" lIns="0" tIns="0" rIns="0" bIns="0" rtlCol="0"/>
            <a:lstStyle/>
            <a:p>
              <a:endParaRPr/>
            </a:p>
          </p:txBody>
        </p:sp>
        <p:sp>
          <p:nvSpPr>
            <p:cNvPr id="28" name="object 28"/>
            <p:cNvSpPr/>
            <p:nvPr/>
          </p:nvSpPr>
          <p:spPr>
            <a:xfrm>
              <a:off x="4155947" y="8083299"/>
              <a:ext cx="0" cy="528955"/>
            </a:xfrm>
            <a:custGeom>
              <a:avLst/>
              <a:gdLst/>
              <a:ahLst/>
              <a:cxnLst/>
              <a:rect l="l" t="t" r="r" b="b"/>
              <a:pathLst>
                <a:path h="528954">
                  <a:moveTo>
                    <a:pt x="0" y="528815"/>
                  </a:moveTo>
                  <a:lnTo>
                    <a:pt x="0" y="0"/>
                  </a:lnTo>
                </a:path>
              </a:pathLst>
            </a:custGeom>
            <a:ln w="12700">
              <a:solidFill>
                <a:srgbClr val="000000"/>
              </a:solidFill>
              <a:prstDash val="sysDash"/>
            </a:ln>
          </p:spPr>
          <p:txBody>
            <a:bodyPr wrap="square" lIns="0" tIns="0" rIns="0" bIns="0" rtlCol="0"/>
            <a:lstStyle/>
            <a:p>
              <a:endParaRPr/>
            </a:p>
          </p:txBody>
        </p:sp>
        <p:sp>
          <p:nvSpPr>
            <p:cNvPr id="29" name="object 29"/>
            <p:cNvSpPr/>
            <p:nvPr/>
          </p:nvSpPr>
          <p:spPr>
            <a:xfrm>
              <a:off x="6632447" y="8103111"/>
              <a:ext cx="0" cy="509905"/>
            </a:xfrm>
            <a:custGeom>
              <a:avLst/>
              <a:gdLst/>
              <a:ahLst/>
              <a:cxnLst/>
              <a:rect l="l" t="t" r="r" b="b"/>
              <a:pathLst>
                <a:path h="509904">
                  <a:moveTo>
                    <a:pt x="0" y="509765"/>
                  </a:moveTo>
                  <a:lnTo>
                    <a:pt x="0" y="0"/>
                  </a:lnTo>
                </a:path>
              </a:pathLst>
            </a:custGeom>
            <a:ln w="12700">
              <a:solidFill>
                <a:srgbClr val="000000"/>
              </a:solidFill>
              <a:prstDash val="sysDash"/>
            </a:ln>
          </p:spPr>
          <p:txBody>
            <a:bodyPr wrap="square" lIns="0" tIns="0" rIns="0" bIns="0" rtlCol="0"/>
            <a:lstStyle/>
            <a:p>
              <a:endParaRPr/>
            </a:p>
          </p:txBody>
        </p:sp>
      </p:grpSp>
      <p:sp>
        <p:nvSpPr>
          <p:cNvPr id="30" name="object 30"/>
          <p:cNvSpPr txBox="1">
            <a:spLocks noGrp="1"/>
          </p:cNvSpPr>
          <p:nvPr>
            <p:ph type="title"/>
          </p:nvPr>
        </p:nvSpPr>
        <p:spPr>
          <a:xfrm>
            <a:off x="369026" y="1808150"/>
            <a:ext cx="6824797" cy="510774"/>
          </a:xfrm>
          <a:prstGeom prst="rect">
            <a:avLst/>
          </a:prstGeom>
        </p:spPr>
        <p:txBody>
          <a:bodyPr vert="horz" wrap="square" lIns="0" tIns="140074" rIns="0" bIns="0" rtlCol="0">
            <a:spAutoFit/>
          </a:bodyPr>
          <a:lstStyle/>
          <a:p>
            <a:pPr marL="12700">
              <a:lnSpc>
                <a:spcPct val="100000"/>
              </a:lnSpc>
              <a:spcBef>
                <a:spcPts val="100"/>
              </a:spcBef>
            </a:pPr>
            <a:r>
              <a:rPr dirty="0">
                <a:solidFill>
                  <a:srgbClr val="ED466E"/>
                </a:solidFill>
              </a:rPr>
              <a:t>Grande</a:t>
            </a:r>
            <a:r>
              <a:rPr spc="-45" dirty="0">
                <a:solidFill>
                  <a:srgbClr val="ED466E"/>
                </a:solidFill>
              </a:rPr>
              <a:t> </a:t>
            </a:r>
            <a:r>
              <a:rPr dirty="0">
                <a:solidFill>
                  <a:srgbClr val="ED466E"/>
                </a:solidFill>
              </a:rPr>
              <a:t>Panda</a:t>
            </a:r>
            <a:r>
              <a:rPr spc="-25" dirty="0">
                <a:solidFill>
                  <a:srgbClr val="ED466E"/>
                </a:solidFill>
              </a:rPr>
              <a:t> </a:t>
            </a:r>
            <a:r>
              <a:rPr lang="it-IT" dirty="0">
                <a:solidFill>
                  <a:srgbClr val="ED466E"/>
                </a:solidFill>
              </a:rPr>
              <a:t>è</a:t>
            </a:r>
            <a:r>
              <a:rPr dirty="0">
                <a:solidFill>
                  <a:srgbClr val="ED466E"/>
                </a:solidFill>
              </a:rPr>
              <a:t>…</a:t>
            </a:r>
            <a:r>
              <a:rPr spc="-20" dirty="0">
                <a:solidFill>
                  <a:srgbClr val="ED466E"/>
                </a:solidFill>
              </a:rPr>
              <a:t> </a:t>
            </a:r>
            <a:r>
              <a:rPr spc="-10" dirty="0">
                <a:solidFill>
                  <a:srgbClr val="ED466E"/>
                </a:solidFill>
              </a:rPr>
              <a:t>Iconic</a:t>
            </a:r>
            <a:r>
              <a:rPr lang="it-IT" spc="-10" dirty="0">
                <a:solidFill>
                  <a:srgbClr val="ED466E"/>
                </a:solidFill>
              </a:rPr>
              <a:t>a</a:t>
            </a:r>
            <a:r>
              <a:rPr spc="-10" dirty="0">
                <a:solidFill>
                  <a:srgbClr val="ED466E"/>
                </a:solidFill>
              </a:rPr>
              <a:t>!</a:t>
            </a:r>
          </a:p>
        </p:txBody>
      </p:sp>
      <p:sp>
        <p:nvSpPr>
          <p:cNvPr id="31" name="object 31"/>
          <p:cNvSpPr txBox="1"/>
          <p:nvPr/>
        </p:nvSpPr>
        <p:spPr>
          <a:xfrm>
            <a:off x="369026" y="2554269"/>
            <a:ext cx="6821170" cy="750847"/>
          </a:xfrm>
          <a:prstGeom prst="rect">
            <a:avLst/>
          </a:prstGeom>
        </p:spPr>
        <p:txBody>
          <a:bodyPr vert="horz" wrap="square" lIns="0" tIns="12065" rIns="0" bIns="0" rtlCol="0">
            <a:spAutoFit/>
          </a:bodyPr>
          <a:lstStyle/>
          <a:p>
            <a:pPr marL="12700" marR="5080">
              <a:lnSpc>
                <a:spcPct val="100000"/>
              </a:lnSpc>
              <a:spcBef>
                <a:spcPts val="95"/>
              </a:spcBef>
            </a:pPr>
            <a:r>
              <a:rPr lang="it-IT" sz="1600" dirty="0">
                <a:solidFill>
                  <a:srgbClr val="111111"/>
                </a:solidFill>
                <a:latin typeface="Poppins"/>
                <a:cs typeface="Poppins"/>
              </a:rPr>
              <a:t>Ondeggiando con il suo stile unico, la Nuova Fiat Grande Panda è l'orgogliosa erede di un'icona della </a:t>
            </a:r>
            <a:r>
              <a:rPr lang="it-IT" sz="1600" b="1" dirty="0">
                <a:solidFill>
                  <a:srgbClr val="111111"/>
                </a:solidFill>
                <a:latin typeface="Poppins"/>
                <a:cs typeface="Poppins"/>
              </a:rPr>
              <a:t>cultura automobilistica italiana</a:t>
            </a:r>
            <a:r>
              <a:rPr sz="1600" dirty="0">
                <a:solidFill>
                  <a:srgbClr val="111111"/>
                </a:solidFill>
                <a:latin typeface="Poppins"/>
                <a:cs typeface="Poppins"/>
              </a:rPr>
              <a:t>.</a:t>
            </a:r>
            <a:r>
              <a:rPr sz="1600" spc="-30" dirty="0">
                <a:solidFill>
                  <a:srgbClr val="111111"/>
                </a:solidFill>
                <a:latin typeface="Poppins"/>
                <a:cs typeface="Poppins"/>
              </a:rPr>
              <a:t> </a:t>
            </a:r>
            <a:r>
              <a:rPr lang="it-IT" sz="1600" dirty="0">
                <a:solidFill>
                  <a:srgbClr val="111111"/>
                </a:solidFill>
                <a:latin typeface="Poppins"/>
                <a:cs typeface="Poppins"/>
              </a:rPr>
              <a:t>Scopriamo perché sia così fantastica</a:t>
            </a:r>
            <a:r>
              <a:rPr sz="1600" spc="-10" dirty="0">
                <a:solidFill>
                  <a:srgbClr val="111111"/>
                </a:solidFill>
                <a:latin typeface="Poppins"/>
                <a:cs typeface="Poppins"/>
              </a:rPr>
              <a:t>.</a:t>
            </a:r>
            <a:endParaRPr sz="1600" dirty="0">
              <a:latin typeface="Poppins"/>
              <a:cs typeface="Poppins"/>
            </a:endParaRPr>
          </a:p>
        </p:txBody>
      </p:sp>
      <p:sp>
        <p:nvSpPr>
          <p:cNvPr id="32" name="object 32"/>
          <p:cNvSpPr txBox="1"/>
          <p:nvPr/>
        </p:nvSpPr>
        <p:spPr>
          <a:xfrm>
            <a:off x="369026" y="3627320"/>
            <a:ext cx="1421765" cy="299720"/>
          </a:xfrm>
          <a:prstGeom prst="rect">
            <a:avLst/>
          </a:prstGeom>
        </p:spPr>
        <p:txBody>
          <a:bodyPr vert="horz" wrap="square" lIns="0" tIns="12700" rIns="0" bIns="0" rtlCol="0">
            <a:spAutoFit/>
          </a:bodyPr>
          <a:lstStyle/>
          <a:p>
            <a:pPr marL="12700">
              <a:lnSpc>
                <a:spcPct val="100000"/>
              </a:lnSpc>
              <a:spcBef>
                <a:spcPts val="100"/>
              </a:spcBef>
            </a:pPr>
            <a:r>
              <a:rPr lang="it-IT" b="1" dirty="0">
                <a:solidFill>
                  <a:srgbClr val="FFFFFF"/>
                </a:solidFill>
                <a:latin typeface="Poppins"/>
                <a:cs typeface="Poppins"/>
              </a:rPr>
              <a:t>Gli </a:t>
            </a:r>
            <a:r>
              <a:rPr lang="it-IT" sz="1800" b="1" dirty="0">
                <a:solidFill>
                  <a:srgbClr val="FFFFFF"/>
                </a:solidFill>
                <a:latin typeface="Poppins"/>
                <a:cs typeface="Poppins"/>
              </a:rPr>
              <a:t>esterni</a:t>
            </a:r>
            <a:endParaRPr sz="1800" dirty="0">
              <a:latin typeface="Poppins"/>
              <a:cs typeface="Poppins"/>
            </a:endParaRPr>
          </a:p>
        </p:txBody>
      </p:sp>
      <p:pic>
        <p:nvPicPr>
          <p:cNvPr id="33" name="object 33"/>
          <p:cNvPicPr/>
          <p:nvPr/>
        </p:nvPicPr>
        <p:blipFill>
          <a:blip r:embed="rId5" cstate="print"/>
          <a:stretch>
            <a:fillRect/>
          </a:stretch>
        </p:blipFill>
        <p:spPr>
          <a:xfrm>
            <a:off x="3500628" y="9921240"/>
            <a:ext cx="559295" cy="557783"/>
          </a:xfrm>
          <a:prstGeom prst="rect">
            <a:avLst/>
          </a:prstGeom>
        </p:spPr>
      </p:pic>
      <p:sp>
        <p:nvSpPr>
          <p:cNvPr id="34" name="object 34"/>
          <p:cNvSpPr txBox="1"/>
          <p:nvPr/>
        </p:nvSpPr>
        <p:spPr>
          <a:xfrm>
            <a:off x="5140737" y="8596469"/>
            <a:ext cx="506730" cy="239395"/>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oppins"/>
                <a:cs typeface="Poppins"/>
              </a:rPr>
              <a:t>3.999</a:t>
            </a:r>
            <a:endParaRPr sz="1400">
              <a:latin typeface="Poppins"/>
              <a:cs typeface="Poppins"/>
            </a:endParaRPr>
          </a:p>
        </p:txBody>
      </p:sp>
      <p:sp>
        <p:nvSpPr>
          <p:cNvPr id="35" name="object 35"/>
          <p:cNvSpPr txBox="1"/>
          <p:nvPr/>
        </p:nvSpPr>
        <p:spPr>
          <a:xfrm>
            <a:off x="5143768" y="8042466"/>
            <a:ext cx="502284" cy="239395"/>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oppins"/>
                <a:cs typeface="Poppins"/>
              </a:rPr>
              <a:t>2.540</a:t>
            </a:r>
            <a:endParaRPr sz="1400">
              <a:latin typeface="Poppins"/>
              <a:cs typeface="Poppins"/>
            </a:endParaRPr>
          </a:p>
        </p:txBody>
      </p:sp>
      <p:sp>
        <p:nvSpPr>
          <p:cNvPr id="36" name="object 36"/>
          <p:cNvSpPr txBox="1"/>
          <p:nvPr/>
        </p:nvSpPr>
        <p:spPr>
          <a:xfrm>
            <a:off x="6756921" y="8042644"/>
            <a:ext cx="293370" cy="239395"/>
          </a:xfrm>
          <a:prstGeom prst="rect">
            <a:avLst/>
          </a:prstGeom>
        </p:spPr>
        <p:txBody>
          <a:bodyPr vert="horz" wrap="square" lIns="0" tIns="12700" rIns="0" bIns="0" rtlCol="0">
            <a:spAutoFit/>
          </a:bodyPr>
          <a:lstStyle/>
          <a:p>
            <a:pPr marL="12700">
              <a:lnSpc>
                <a:spcPct val="100000"/>
              </a:lnSpc>
              <a:spcBef>
                <a:spcPts val="100"/>
              </a:spcBef>
            </a:pPr>
            <a:r>
              <a:rPr sz="1400" i="1" spc="-25" dirty="0">
                <a:latin typeface="Poppins"/>
                <a:cs typeface="Poppins"/>
              </a:rPr>
              <a:t>671</a:t>
            </a:r>
            <a:endParaRPr sz="1400">
              <a:latin typeface="Poppins"/>
              <a:cs typeface="Poppins"/>
            </a:endParaRPr>
          </a:p>
        </p:txBody>
      </p:sp>
      <p:sp>
        <p:nvSpPr>
          <p:cNvPr id="37" name="object 37"/>
          <p:cNvSpPr txBox="1"/>
          <p:nvPr/>
        </p:nvSpPr>
        <p:spPr>
          <a:xfrm>
            <a:off x="3653114" y="8043893"/>
            <a:ext cx="348615" cy="239395"/>
          </a:xfrm>
          <a:prstGeom prst="rect">
            <a:avLst/>
          </a:prstGeom>
        </p:spPr>
        <p:txBody>
          <a:bodyPr vert="horz" wrap="square" lIns="0" tIns="12700" rIns="0" bIns="0" rtlCol="0">
            <a:spAutoFit/>
          </a:bodyPr>
          <a:lstStyle/>
          <a:p>
            <a:pPr marL="12700">
              <a:lnSpc>
                <a:spcPct val="100000"/>
              </a:lnSpc>
              <a:spcBef>
                <a:spcPts val="100"/>
              </a:spcBef>
            </a:pPr>
            <a:r>
              <a:rPr sz="1400" i="1" spc="-25" dirty="0">
                <a:latin typeface="Poppins"/>
                <a:cs typeface="Poppins"/>
              </a:rPr>
              <a:t>788</a:t>
            </a:r>
            <a:endParaRPr sz="1400">
              <a:latin typeface="Poppins"/>
              <a:cs typeface="Poppins"/>
            </a:endParaRPr>
          </a:p>
        </p:txBody>
      </p:sp>
      <p:sp>
        <p:nvSpPr>
          <p:cNvPr id="38" name="object 38"/>
          <p:cNvSpPr txBox="1"/>
          <p:nvPr/>
        </p:nvSpPr>
        <p:spPr>
          <a:xfrm>
            <a:off x="1219566" y="8077772"/>
            <a:ext cx="442595" cy="239395"/>
          </a:xfrm>
          <a:prstGeom prst="rect">
            <a:avLst/>
          </a:prstGeom>
        </p:spPr>
        <p:txBody>
          <a:bodyPr vert="horz" wrap="square" lIns="0" tIns="12700" rIns="0" bIns="0" rtlCol="0">
            <a:spAutoFit/>
          </a:bodyPr>
          <a:lstStyle/>
          <a:p>
            <a:pPr marL="12700">
              <a:lnSpc>
                <a:spcPct val="100000"/>
              </a:lnSpc>
              <a:spcBef>
                <a:spcPts val="100"/>
              </a:spcBef>
            </a:pPr>
            <a:r>
              <a:rPr sz="1400" i="1" spc="-10" dirty="0">
                <a:latin typeface="Poppins"/>
                <a:cs typeface="Poppins"/>
              </a:rPr>
              <a:t>1.745</a:t>
            </a:r>
            <a:endParaRPr sz="1400">
              <a:latin typeface="Poppins"/>
              <a:cs typeface="Poppins"/>
            </a:endParaRPr>
          </a:p>
        </p:txBody>
      </p:sp>
      <p:sp>
        <p:nvSpPr>
          <p:cNvPr id="39" name="object 39"/>
          <p:cNvSpPr txBox="1"/>
          <p:nvPr/>
        </p:nvSpPr>
        <p:spPr>
          <a:xfrm>
            <a:off x="1216000" y="8596648"/>
            <a:ext cx="429895" cy="239395"/>
          </a:xfrm>
          <a:prstGeom prst="rect">
            <a:avLst/>
          </a:prstGeom>
        </p:spPr>
        <p:txBody>
          <a:bodyPr vert="horz" wrap="square" lIns="0" tIns="12700" rIns="0" bIns="0" rtlCol="0">
            <a:spAutoFit/>
          </a:bodyPr>
          <a:lstStyle/>
          <a:p>
            <a:pPr marL="12700">
              <a:lnSpc>
                <a:spcPct val="100000"/>
              </a:lnSpc>
              <a:spcBef>
                <a:spcPts val="100"/>
              </a:spcBef>
            </a:pPr>
            <a:r>
              <a:rPr sz="1400" i="1" spc="-20" dirty="0">
                <a:latin typeface="Poppins"/>
                <a:cs typeface="Poppins"/>
              </a:rPr>
              <a:t>2.017</a:t>
            </a:r>
            <a:endParaRPr sz="1400">
              <a:latin typeface="Poppins"/>
              <a:cs typeface="Poppins"/>
            </a:endParaRPr>
          </a:p>
        </p:txBody>
      </p:sp>
      <p:sp>
        <p:nvSpPr>
          <p:cNvPr id="40" name="object 40"/>
          <p:cNvSpPr txBox="1"/>
          <p:nvPr/>
        </p:nvSpPr>
        <p:spPr>
          <a:xfrm>
            <a:off x="2773132" y="6652376"/>
            <a:ext cx="215444" cy="523124"/>
          </a:xfrm>
          <a:prstGeom prst="rect">
            <a:avLst/>
          </a:prstGeom>
        </p:spPr>
        <p:txBody>
          <a:bodyPr vert="vert270" wrap="square" lIns="0" tIns="22225" rIns="0" bIns="0" rtlCol="0">
            <a:spAutoFit/>
          </a:bodyPr>
          <a:lstStyle/>
          <a:p>
            <a:pPr marL="12700">
              <a:lnSpc>
                <a:spcPct val="100000"/>
              </a:lnSpc>
              <a:spcBef>
                <a:spcPts val="175"/>
              </a:spcBef>
            </a:pPr>
            <a:r>
              <a:rPr sz="1400" i="1" spc="-10" dirty="0">
                <a:latin typeface="Poppins"/>
                <a:cs typeface="Poppins"/>
              </a:rPr>
              <a:t>1.585</a:t>
            </a:r>
            <a:endParaRPr sz="1400" dirty="0">
              <a:latin typeface="Poppins"/>
              <a:cs typeface="Poppins"/>
            </a:endParaRPr>
          </a:p>
        </p:txBody>
      </p:sp>
      <p:grpSp>
        <p:nvGrpSpPr>
          <p:cNvPr id="41" name="object 41"/>
          <p:cNvGrpSpPr/>
          <p:nvPr/>
        </p:nvGrpSpPr>
        <p:grpSpPr>
          <a:xfrm>
            <a:off x="5747003" y="5655309"/>
            <a:ext cx="1057910" cy="888365"/>
            <a:chOff x="5747003" y="5655309"/>
            <a:chExt cx="1057910" cy="888365"/>
          </a:xfrm>
        </p:grpSpPr>
        <p:sp>
          <p:nvSpPr>
            <p:cNvPr id="42" name="object 42"/>
            <p:cNvSpPr/>
            <p:nvPr/>
          </p:nvSpPr>
          <p:spPr>
            <a:xfrm>
              <a:off x="6766559" y="5661659"/>
              <a:ext cx="0" cy="843915"/>
            </a:xfrm>
            <a:custGeom>
              <a:avLst/>
              <a:gdLst/>
              <a:ahLst/>
              <a:cxnLst/>
              <a:rect l="l" t="t" r="r" b="b"/>
              <a:pathLst>
                <a:path h="843915">
                  <a:moveTo>
                    <a:pt x="0" y="843318"/>
                  </a:moveTo>
                  <a:lnTo>
                    <a:pt x="0" y="0"/>
                  </a:lnTo>
                </a:path>
              </a:pathLst>
            </a:custGeom>
            <a:ln w="12700">
              <a:solidFill>
                <a:srgbClr val="000000"/>
              </a:solidFill>
              <a:prstDash val="sysDash"/>
            </a:ln>
          </p:spPr>
          <p:txBody>
            <a:bodyPr wrap="square" lIns="0" tIns="0" rIns="0" bIns="0" rtlCol="0"/>
            <a:lstStyle/>
            <a:p>
              <a:endParaRPr/>
            </a:p>
          </p:txBody>
        </p:sp>
        <p:pic>
          <p:nvPicPr>
            <p:cNvPr id="43" name="object 43"/>
            <p:cNvPicPr/>
            <p:nvPr/>
          </p:nvPicPr>
          <p:blipFill>
            <a:blip r:embed="rId6" cstate="print"/>
            <a:stretch>
              <a:fillRect/>
            </a:stretch>
          </p:blipFill>
          <p:spPr>
            <a:xfrm>
              <a:off x="6728459" y="6466877"/>
              <a:ext cx="76200" cy="76200"/>
            </a:xfrm>
            <a:prstGeom prst="rect">
              <a:avLst/>
            </a:prstGeom>
          </p:spPr>
        </p:pic>
        <p:sp>
          <p:nvSpPr>
            <p:cNvPr id="44" name="object 44"/>
            <p:cNvSpPr/>
            <p:nvPr/>
          </p:nvSpPr>
          <p:spPr>
            <a:xfrm>
              <a:off x="5747003" y="5661659"/>
              <a:ext cx="1024255" cy="0"/>
            </a:xfrm>
            <a:custGeom>
              <a:avLst/>
              <a:gdLst/>
              <a:ahLst/>
              <a:cxnLst/>
              <a:rect l="l" t="t" r="r" b="b"/>
              <a:pathLst>
                <a:path w="1024254">
                  <a:moveTo>
                    <a:pt x="0" y="0"/>
                  </a:moveTo>
                  <a:lnTo>
                    <a:pt x="1023937" y="0"/>
                  </a:lnTo>
                </a:path>
              </a:pathLst>
            </a:custGeom>
            <a:ln w="12700">
              <a:solidFill>
                <a:srgbClr val="000000"/>
              </a:solidFill>
              <a:prstDash val="sysDash"/>
            </a:ln>
          </p:spPr>
          <p:txBody>
            <a:bodyPr wrap="square" lIns="0" tIns="0" rIns="0" bIns="0" rtlCol="0"/>
            <a:lstStyle/>
            <a:p>
              <a:endParaRPr/>
            </a:p>
          </p:txBody>
        </p:sp>
      </p:grpSp>
      <p:sp>
        <p:nvSpPr>
          <p:cNvPr id="45" name="object 45"/>
          <p:cNvSpPr txBox="1"/>
          <p:nvPr/>
        </p:nvSpPr>
        <p:spPr>
          <a:xfrm>
            <a:off x="380577" y="4234469"/>
            <a:ext cx="6669714" cy="914738"/>
          </a:xfrm>
          <a:prstGeom prst="rect">
            <a:avLst/>
          </a:prstGeom>
        </p:spPr>
        <p:txBody>
          <a:bodyPr vert="horz" wrap="square" lIns="0" tIns="39370" rIns="0" bIns="0" rtlCol="0">
            <a:spAutoFit/>
          </a:bodyPr>
          <a:lstStyle/>
          <a:p>
            <a:pPr marL="12700" marR="5080">
              <a:lnSpc>
                <a:spcPts val="1730"/>
              </a:lnSpc>
              <a:spcBef>
                <a:spcPts val="310"/>
              </a:spcBef>
            </a:pPr>
            <a:r>
              <a:rPr lang="it-IT" sz="1600" dirty="0">
                <a:latin typeface="Poppins"/>
                <a:cs typeface="Poppins"/>
              </a:rPr>
              <a:t>Nel 2024, Grande Panda fa il suo debutto nel </a:t>
            </a:r>
            <a:r>
              <a:rPr lang="it-IT" sz="1600" b="1" dirty="0">
                <a:solidFill>
                  <a:srgbClr val="111111"/>
                </a:solidFill>
                <a:latin typeface="Poppins"/>
                <a:cs typeface="Poppins"/>
              </a:rPr>
              <a:t>segmento</a:t>
            </a:r>
            <a:r>
              <a:rPr lang="it-IT" sz="1600" dirty="0">
                <a:latin typeface="Poppins"/>
                <a:cs typeface="Poppins"/>
              </a:rPr>
              <a:t> </a:t>
            </a:r>
            <a:r>
              <a:rPr sz="1600" b="1" dirty="0">
                <a:latin typeface="Poppins"/>
                <a:cs typeface="Poppins"/>
              </a:rPr>
              <a:t>B</a:t>
            </a:r>
            <a:r>
              <a:rPr sz="1600" spc="-10" dirty="0">
                <a:latin typeface="Poppins"/>
                <a:cs typeface="Poppins"/>
              </a:rPr>
              <a:t>, </a:t>
            </a:r>
            <a:r>
              <a:rPr lang="it-IT" sz="1600" dirty="0">
                <a:latin typeface="Poppins"/>
                <a:cs typeface="Poppins"/>
              </a:rPr>
              <a:t>posizionandosi come la soluzione perfetta per coloro che vogliono muoversi agilmente </a:t>
            </a:r>
            <a:r>
              <a:rPr lang="it-IT" sz="1600" b="1" dirty="0">
                <a:latin typeface="Poppins"/>
                <a:cs typeface="Poppins"/>
              </a:rPr>
              <a:t>in città </a:t>
            </a:r>
            <a:r>
              <a:rPr lang="it-IT" sz="1600" dirty="0">
                <a:latin typeface="Poppins"/>
                <a:cs typeface="Poppins"/>
              </a:rPr>
              <a:t>senza rinunciare all'avventura</a:t>
            </a:r>
            <a:r>
              <a:rPr sz="1600" spc="-10" dirty="0">
                <a:latin typeface="Poppins"/>
                <a:cs typeface="Poppins"/>
              </a:rPr>
              <a:t>, </a:t>
            </a:r>
            <a:r>
              <a:rPr lang="it-IT" sz="1600" b="1" dirty="0">
                <a:latin typeface="Poppins"/>
                <a:cs typeface="Poppins"/>
              </a:rPr>
              <a:t>viaggi più lunghi</a:t>
            </a:r>
            <a:r>
              <a:rPr sz="1600" dirty="0">
                <a:latin typeface="Poppins"/>
                <a:cs typeface="Poppins"/>
              </a:rPr>
              <a:t>,</a:t>
            </a:r>
            <a:r>
              <a:rPr sz="1600" spc="-30" dirty="0">
                <a:latin typeface="Poppins"/>
                <a:cs typeface="Poppins"/>
              </a:rPr>
              <a:t> </a:t>
            </a:r>
            <a:r>
              <a:rPr lang="it-IT" sz="1600" dirty="0">
                <a:latin typeface="Poppins"/>
                <a:cs typeface="Poppins"/>
              </a:rPr>
              <a:t>e</a:t>
            </a:r>
            <a:r>
              <a:rPr sz="1600" spc="-25" dirty="0">
                <a:latin typeface="Poppins"/>
                <a:cs typeface="Poppins"/>
              </a:rPr>
              <a:t> </a:t>
            </a:r>
            <a:r>
              <a:rPr sz="1600" b="1" dirty="0">
                <a:latin typeface="Poppins"/>
                <a:cs typeface="Poppins"/>
              </a:rPr>
              <a:t>comfort</a:t>
            </a:r>
            <a:r>
              <a:rPr sz="1600" b="1" spc="75" dirty="0">
                <a:latin typeface="Poppins"/>
                <a:cs typeface="Poppins"/>
              </a:rPr>
              <a:t> </a:t>
            </a:r>
            <a:r>
              <a:rPr lang="it-IT" sz="1600" dirty="0">
                <a:latin typeface="Poppins"/>
                <a:cs typeface="Poppins"/>
              </a:rPr>
              <a:t>per tutti i passeggeri.</a:t>
            </a:r>
            <a:endParaRPr sz="1600" dirty="0">
              <a:latin typeface="Poppins"/>
              <a:cs typeface="Poppins"/>
            </a:endParaRPr>
          </a:p>
        </p:txBody>
      </p:sp>
      <p:sp>
        <p:nvSpPr>
          <p:cNvPr id="47" name="object 4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6</a:t>
            </a:fld>
            <a:endParaRPr spc="-25" dirty="0"/>
          </a:p>
        </p:txBody>
      </p:sp>
      <p:sp>
        <p:nvSpPr>
          <p:cNvPr id="46" name="object 46"/>
          <p:cNvSpPr txBox="1"/>
          <p:nvPr/>
        </p:nvSpPr>
        <p:spPr>
          <a:xfrm>
            <a:off x="6361083" y="9040676"/>
            <a:ext cx="545465" cy="239395"/>
          </a:xfrm>
          <a:prstGeom prst="rect">
            <a:avLst/>
          </a:prstGeom>
        </p:spPr>
        <p:txBody>
          <a:bodyPr vert="horz" wrap="square" lIns="0" tIns="12700" rIns="0" bIns="0" rtlCol="0">
            <a:spAutoFit/>
          </a:bodyPr>
          <a:lstStyle/>
          <a:p>
            <a:pPr marL="12700">
              <a:lnSpc>
                <a:spcPct val="100000"/>
              </a:lnSpc>
              <a:spcBef>
                <a:spcPts val="100"/>
              </a:spcBef>
            </a:pPr>
            <a:r>
              <a:rPr sz="1400" i="1" spc="-20" dirty="0">
                <a:latin typeface="Poppins"/>
                <a:cs typeface="Poppins"/>
              </a:rPr>
              <a:t>[mm]</a:t>
            </a:r>
            <a:endParaRPr sz="1400" dirty="0">
              <a:latin typeface="Poppins"/>
              <a:cs typeface="Poppins"/>
            </a:endParaRPr>
          </a:p>
        </p:txBody>
      </p:sp>
      <p:sp>
        <p:nvSpPr>
          <p:cNvPr id="49" name="CasellaDiTesto 48">
            <a:extLst>
              <a:ext uri="{FF2B5EF4-FFF2-40B4-BE49-F238E27FC236}">
                <a16:creationId xmlns:a16="http://schemas.microsoft.com/office/drawing/2014/main" id="{E75B6750-A2B5-A6C6-F95A-E8DBF8E4E69A}"/>
              </a:ext>
            </a:extLst>
          </p:cNvPr>
          <p:cNvSpPr txBox="1"/>
          <p:nvPr/>
        </p:nvSpPr>
        <p:spPr>
          <a:xfrm>
            <a:off x="3130553" y="5512208"/>
            <a:ext cx="2677407" cy="307777"/>
          </a:xfrm>
          <a:prstGeom prst="rect">
            <a:avLst/>
          </a:prstGeom>
          <a:noFill/>
        </p:spPr>
        <p:txBody>
          <a:bodyPr wrap="square">
            <a:spAutoFit/>
          </a:bodyPr>
          <a:lstStyle/>
          <a:p>
            <a:pPr algn="l">
              <a:lnSpc>
                <a:spcPct val="100000"/>
              </a:lnSpc>
            </a:pPr>
            <a:r>
              <a:rPr lang="it-IT" sz="1400" i="1" spc="-20" dirty="0">
                <a:latin typeface="Poppins"/>
                <a:cs typeface="Poppins"/>
              </a:rPr>
              <a:t>Volume del Bagagliaio 350 l</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0" y="1744980"/>
            <a:ext cx="7559038" cy="4241291"/>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196850" y="5952160"/>
            <a:ext cx="7086600" cy="3313151"/>
          </a:xfrm>
          <a:prstGeom prst="rect">
            <a:avLst/>
          </a:prstGeom>
        </p:spPr>
        <p:txBody>
          <a:bodyPr vert="horz" wrap="square" lIns="0" tIns="13335" rIns="0" bIns="0" rtlCol="0">
            <a:spAutoFit/>
          </a:bodyPr>
          <a:lstStyle/>
          <a:p>
            <a:pPr marL="354965" marR="146050" indent="-342900">
              <a:lnSpc>
                <a:spcPct val="107200"/>
              </a:lnSpc>
              <a:spcBef>
                <a:spcPts val="105"/>
              </a:spcBef>
              <a:buClr>
                <a:srgbClr val="C14668"/>
              </a:buClr>
              <a:buAutoNum type="alphaUcPeriod"/>
              <a:tabLst>
                <a:tab pos="354965" algn="l"/>
              </a:tabLst>
            </a:pPr>
            <a:r>
              <a:rPr lang="it-IT" sz="1600" b="1" dirty="0">
                <a:latin typeface="Poppins"/>
                <a:cs typeface="Poppins"/>
              </a:rPr>
              <a:t>Lampada frontale</a:t>
            </a:r>
            <a:r>
              <a:rPr sz="1600" dirty="0">
                <a:latin typeface="Poppins"/>
                <a:cs typeface="Poppins"/>
              </a:rPr>
              <a:t>.</a:t>
            </a:r>
            <a:r>
              <a:rPr sz="1600" spc="-20" dirty="0">
                <a:latin typeface="Poppins"/>
                <a:cs typeface="Poppins"/>
              </a:rPr>
              <a:t> </a:t>
            </a:r>
            <a:r>
              <a:rPr lang="it-IT" sz="1600" dirty="0">
                <a:latin typeface="Poppins"/>
                <a:cs typeface="Poppins"/>
              </a:rPr>
              <a:t>Con </a:t>
            </a:r>
            <a:r>
              <a:rPr lang="it-IT" sz="1600" dirty="0" err="1">
                <a:latin typeface="Poppins"/>
                <a:cs typeface="Poppins"/>
              </a:rPr>
              <a:t>Pix</a:t>
            </a:r>
            <a:r>
              <a:rPr lang="it-IT" sz="1600" dirty="0">
                <a:latin typeface="Poppins"/>
                <a:cs typeface="Poppins"/>
              </a:rPr>
              <a:t>(LED), trae ispirazione dall'arte pixel degli anni '80, dando all'auto un aspetto sia nostalgico che futuristico. Il design della luce integra anche il segnale di svolta</a:t>
            </a:r>
            <a:r>
              <a:rPr sz="1600" spc="-10" dirty="0">
                <a:latin typeface="Poppins"/>
                <a:cs typeface="Poppins"/>
              </a:rPr>
              <a:t>.</a:t>
            </a:r>
            <a:endParaRPr sz="1600" dirty="0">
              <a:latin typeface="Poppins"/>
              <a:cs typeface="Poppins"/>
            </a:endParaRPr>
          </a:p>
          <a:p>
            <a:pPr marL="353060" marR="179070" indent="-340995" algn="just">
              <a:lnSpc>
                <a:spcPct val="106900"/>
              </a:lnSpc>
              <a:spcBef>
                <a:spcPts val="805"/>
              </a:spcBef>
              <a:buClr>
                <a:srgbClr val="C14668"/>
              </a:buClr>
              <a:buAutoNum type="alphaUcPeriod"/>
              <a:tabLst>
                <a:tab pos="354965" algn="l"/>
              </a:tabLst>
            </a:pPr>
            <a:r>
              <a:rPr lang="it-IT" sz="1600" b="1" dirty="0">
                <a:latin typeface="Poppins"/>
                <a:cs typeface="Poppins"/>
              </a:rPr>
              <a:t>Griglia superiore anteriore</a:t>
            </a:r>
            <a:r>
              <a:rPr sz="1600" dirty="0">
                <a:latin typeface="Poppins"/>
                <a:cs typeface="Poppins"/>
              </a:rPr>
              <a:t>.</a:t>
            </a:r>
            <a:r>
              <a:rPr sz="1600" spc="-25" dirty="0">
                <a:latin typeface="Poppins"/>
                <a:cs typeface="Poppins"/>
              </a:rPr>
              <a:t> </a:t>
            </a:r>
            <a:r>
              <a:rPr lang="it-IT" sz="1600" dirty="0">
                <a:latin typeface="Poppins"/>
                <a:cs typeface="Poppins"/>
              </a:rPr>
              <a:t>Dipinto di nero con puntini grigi </a:t>
            </a:r>
            <a:r>
              <a:rPr lang="it-IT" sz="1600" dirty="0" err="1">
                <a:latin typeface="Poppins"/>
                <a:cs typeface="Poppins"/>
              </a:rPr>
              <a:t>tampografati</a:t>
            </a:r>
            <a:r>
              <a:rPr lang="it-IT" sz="1600" dirty="0">
                <a:latin typeface="Poppins"/>
                <a:cs typeface="Poppins"/>
              </a:rPr>
              <a:t>. Prende ispirazione dall'arte pixel degli anni '80, conferendo all'auto un aspetto sia nostalgico che futuristico.</a:t>
            </a:r>
            <a:endParaRPr sz="1600" dirty="0">
              <a:latin typeface="Poppins"/>
              <a:cs typeface="Poppins"/>
            </a:endParaRPr>
          </a:p>
          <a:p>
            <a:pPr marL="353695" marR="5080" indent="-341630" algn="just">
              <a:lnSpc>
                <a:spcPct val="106900"/>
              </a:lnSpc>
              <a:spcBef>
                <a:spcPts val="800"/>
              </a:spcBef>
              <a:buClr>
                <a:srgbClr val="C14668"/>
              </a:buClr>
              <a:buAutoNum type="alphaUcPeriod"/>
              <a:tabLst>
                <a:tab pos="354965" algn="l"/>
              </a:tabLst>
            </a:pPr>
            <a:r>
              <a:rPr lang="it-IT" sz="1600" b="1" dirty="0">
                <a:latin typeface="Poppins"/>
                <a:cs typeface="Poppins"/>
              </a:rPr>
              <a:t>Logo frontale</a:t>
            </a:r>
            <a:r>
              <a:rPr sz="1600" b="1" spc="-45" dirty="0">
                <a:latin typeface="Poppins"/>
                <a:cs typeface="Poppins"/>
              </a:rPr>
              <a:t> </a:t>
            </a:r>
            <a:r>
              <a:rPr sz="1600" b="1" dirty="0">
                <a:latin typeface="Poppins"/>
                <a:cs typeface="Poppins"/>
              </a:rPr>
              <a:t>Fiat</a:t>
            </a:r>
            <a:r>
              <a:rPr sz="1600" dirty="0">
                <a:latin typeface="Poppins"/>
                <a:cs typeface="Poppins"/>
              </a:rPr>
              <a:t>.</a:t>
            </a:r>
            <a:r>
              <a:rPr sz="1600" spc="-25" dirty="0">
                <a:latin typeface="Poppins"/>
                <a:cs typeface="Poppins"/>
              </a:rPr>
              <a:t> </a:t>
            </a:r>
            <a:r>
              <a:rPr lang="it-IT" sz="1600" dirty="0">
                <a:latin typeface="Poppins"/>
                <a:cs typeface="Poppins"/>
              </a:rPr>
              <a:t>Dipinto di bianco con rivestimento lucido. Posizionato di lato per ospitare la grafica della griglia frontale. Nella versione BEV, c'è uno sportello con un cavo a spirale.</a:t>
            </a:r>
            <a:endParaRPr sz="1600" dirty="0">
              <a:latin typeface="Poppins"/>
              <a:cs typeface="Poppins"/>
            </a:endParaRPr>
          </a:p>
          <a:p>
            <a:pPr marL="353695" indent="-340995" algn="just">
              <a:lnSpc>
                <a:spcPct val="100000"/>
              </a:lnSpc>
              <a:spcBef>
                <a:spcPts val="935"/>
              </a:spcBef>
              <a:buClr>
                <a:srgbClr val="C14668"/>
              </a:buClr>
              <a:buAutoNum type="alphaUcPeriod"/>
              <a:tabLst>
                <a:tab pos="353695" algn="l"/>
              </a:tabLst>
            </a:pPr>
            <a:r>
              <a:rPr lang="it-IT" sz="1600" b="1" dirty="0">
                <a:latin typeface="Poppins"/>
                <a:cs typeface="Poppins"/>
              </a:rPr>
              <a:t>Dettagli delle 4 strisce</a:t>
            </a:r>
            <a:r>
              <a:rPr sz="1600" dirty="0">
                <a:latin typeface="Poppins"/>
                <a:cs typeface="Poppins"/>
              </a:rPr>
              <a:t>.</a:t>
            </a:r>
            <a:r>
              <a:rPr sz="1600" spc="-20" dirty="0">
                <a:latin typeface="Poppins"/>
                <a:cs typeface="Poppins"/>
              </a:rPr>
              <a:t> </a:t>
            </a:r>
            <a:r>
              <a:rPr lang="it-IT" sz="1600" dirty="0">
                <a:latin typeface="Poppins"/>
                <a:cs typeface="Poppins"/>
              </a:rPr>
              <a:t>passaruota con logo a 4 strisce integrato.</a:t>
            </a:r>
            <a:endParaRPr sz="1600" dirty="0">
              <a:latin typeface="Poppins"/>
              <a:cs typeface="Poppins"/>
            </a:endParaRPr>
          </a:p>
          <a:p>
            <a:pPr marL="353695" indent="-340995" algn="just">
              <a:lnSpc>
                <a:spcPct val="100000"/>
              </a:lnSpc>
              <a:spcBef>
                <a:spcPts val="935"/>
              </a:spcBef>
              <a:buClr>
                <a:srgbClr val="C14668"/>
              </a:buClr>
              <a:buAutoNum type="alphaUcPeriod"/>
              <a:tabLst>
                <a:tab pos="353695" algn="l"/>
              </a:tabLst>
            </a:pPr>
            <a:r>
              <a:rPr lang="it-IT" sz="1600" b="1" dirty="0">
                <a:latin typeface="Poppins"/>
                <a:cs typeface="Poppins"/>
              </a:rPr>
              <a:t>Ruote</a:t>
            </a:r>
            <a:r>
              <a:rPr sz="1600" dirty="0">
                <a:latin typeface="Poppins"/>
                <a:cs typeface="Poppins"/>
              </a:rPr>
              <a:t>.</a:t>
            </a:r>
            <a:r>
              <a:rPr sz="1600" spc="-40" dirty="0">
                <a:latin typeface="Poppins"/>
                <a:cs typeface="Poppins"/>
              </a:rPr>
              <a:t> </a:t>
            </a:r>
            <a:r>
              <a:rPr lang="it-IT" sz="1600" dirty="0">
                <a:latin typeface="Poppins"/>
                <a:cs typeface="Poppins"/>
              </a:rPr>
              <a:t>Acciaio 16" verniciato bianco, con coprimozzo.</a:t>
            </a:r>
            <a:endParaRPr sz="1600" dirty="0">
              <a:latin typeface="Poppins"/>
              <a:cs typeface="Poppins"/>
            </a:endParaRPr>
          </a:p>
        </p:txBody>
      </p:sp>
      <p:sp>
        <p:nvSpPr>
          <p:cNvPr id="7" name="object 7"/>
          <p:cNvSpPr txBox="1">
            <a:spLocks noGrp="1"/>
          </p:cNvSpPr>
          <p:nvPr>
            <p:ph type="title"/>
          </p:nvPr>
        </p:nvSpPr>
        <p:spPr>
          <a:xfrm>
            <a:off x="369026" y="1935525"/>
            <a:ext cx="1578610" cy="699770"/>
          </a:xfrm>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RED</a:t>
            </a:r>
            <a:r>
              <a:rPr spc="-20" dirty="0">
                <a:solidFill>
                  <a:srgbClr val="ED466E"/>
                </a:solidFill>
              </a:rPr>
              <a:t> </a:t>
            </a:r>
            <a:r>
              <a:rPr spc="-10" dirty="0">
                <a:solidFill>
                  <a:srgbClr val="ED466E"/>
                </a:solidFill>
              </a:rPr>
              <a:t>(TBC)</a:t>
            </a:r>
          </a:p>
          <a:p>
            <a:pPr marL="12700">
              <a:lnSpc>
                <a:spcPct val="100000"/>
              </a:lnSpc>
              <a:spcBef>
                <a:spcPts val="25"/>
              </a:spcBef>
            </a:pPr>
            <a:r>
              <a:rPr sz="2000" spc="-10" dirty="0">
                <a:solidFill>
                  <a:srgbClr val="111111"/>
                </a:solidFill>
              </a:rPr>
              <a:t>Front</a:t>
            </a:r>
            <a:r>
              <a:rPr lang="it-IT" sz="2000" spc="-10" dirty="0" err="1">
                <a:solidFill>
                  <a:srgbClr val="111111"/>
                </a:solidFill>
              </a:rPr>
              <a:t>ale</a:t>
            </a:r>
            <a:endParaRPr sz="2000" dirty="0"/>
          </a:p>
        </p:txBody>
      </p:sp>
      <p:sp>
        <p:nvSpPr>
          <p:cNvPr id="8" name="object 8"/>
          <p:cNvSpPr/>
          <p:nvPr/>
        </p:nvSpPr>
        <p:spPr>
          <a:xfrm>
            <a:off x="3034283" y="3453383"/>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9" name="object 9"/>
          <p:cNvSpPr txBox="1"/>
          <p:nvPr/>
        </p:nvSpPr>
        <p:spPr>
          <a:xfrm>
            <a:off x="3103486" y="3451492"/>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0" name="object 10"/>
          <p:cNvSpPr/>
          <p:nvPr/>
        </p:nvSpPr>
        <p:spPr>
          <a:xfrm>
            <a:off x="1705355" y="34472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1" name="object 11"/>
          <p:cNvSpPr txBox="1"/>
          <p:nvPr/>
        </p:nvSpPr>
        <p:spPr>
          <a:xfrm>
            <a:off x="1782789" y="3445690"/>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2" name="object 12"/>
          <p:cNvSpPr/>
          <p:nvPr/>
        </p:nvSpPr>
        <p:spPr>
          <a:xfrm>
            <a:off x="931163" y="3369563"/>
            <a:ext cx="334010" cy="334010"/>
          </a:xfrm>
          <a:custGeom>
            <a:avLst/>
            <a:gdLst/>
            <a:ahLst/>
            <a:cxnLst/>
            <a:rect l="l" t="t" r="r" b="b"/>
            <a:pathLst>
              <a:path w="334009"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3" name="object 13"/>
          <p:cNvSpPr txBox="1"/>
          <p:nvPr/>
        </p:nvSpPr>
        <p:spPr>
          <a:xfrm>
            <a:off x="998753" y="3368942"/>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4" name="object 14"/>
          <p:cNvSpPr/>
          <p:nvPr/>
        </p:nvSpPr>
        <p:spPr>
          <a:xfrm>
            <a:off x="3973067" y="34472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5" name="object 15"/>
          <p:cNvSpPr txBox="1"/>
          <p:nvPr/>
        </p:nvSpPr>
        <p:spPr>
          <a:xfrm>
            <a:off x="4043833" y="3445690"/>
            <a:ext cx="19177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p:txBody>
      </p:sp>
      <p:sp>
        <p:nvSpPr>
          <p:cNvPr id="16" name="object 16"/>
          <p:cNvSpPr/>
          <p:nvPr/>
        </p:nvSpPr>
        <p:spPr>
          <a:xfrm>
            <a:off x="4056888" y="470458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7" name="object 17"/>
          <p:cNvSpPr txBox="1"/>
          <p:nvPr/>
        </p:nvSpPr>
        <p:spPr>
          <a:xfrm>
            <a:off x="4148695" y="4703614"/>
            <a:ext cx="1492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E</a:t>
            </a:r>
            <a:endParaRPr sz="1800">
              <a:latin typeface="Poppins"/>
              <a:cs typeface="Poppins"/>
            </a:endParaRPr>
          </a:p>
        </p:txBody>
      </p:sp>
      <p:sp>
        <p:nvSpPr>
          <p:cNvPr id="18" name="object 18"/>
          <p:cNvSpPr/>
          <p:nvPr/>
        </p:nvSpPr>
        <p:spPr>
          <a:xfrm>
            <a:off x="5591555" y="3369563"/>
            <a:ext cx="335280" cy="334010"/>
          </a:xfrm>
          <a:custGeom>
            <a:avLst/>
            <a:gdLst/>
            <a:ahLst/>
            <a:cxnLst/>
            <a:rect l="l" t="t" r="r" b="b"/>
            <a:pathLst>
              <a:path w="335279" h="334010">
                <a:moveTo>
                  <a:pt x="167640" y="0"/>
                </a:moveTo>
                <a:lnTo>
                  <a:pt x="123075" y="5961"/>
                </a:lnTo>
                <a:lnTo>
                  <a:pt x="83029" y="22783"/>
                </a:lnTo>
                <a:lnTo>
                  <a:pt x="49101" y="48877"/>
                </a:lnTo>
                <a:lnTo>
                  <a:pt x="22888" y="82651"/>
                </a:lnTo>
                <a:lnTo>
                  <a:pt x="5988" y="122515"/>
                </a:lnTo>
                <a:lnTo>
                  <a:pt x="0" y="166877"/>
                </a:lnTo>
                <a:lnTo>
                  <a:pt x="5988" y="211240"/>
                </a:lnTo>
                <a:lnTo>
                  <a:pt x="22888" y="251104"/>
                </a:lnTo>
                <a:lnTo>
                  <a:pt x="49101" y="284878"/>
                </a:lnTo>
                <a:lnTo>
                  <a:pt x="83029" y="310972"/>
                </a:lnTo>
                <a:lnTo>
                  <a:pt x="123075" y="327794"/>
                </a:lnTo>
                <a:lnTo>
                  <a:pt x="167640" y="333755"/>
                </a:lnTo>
                <a:lnTo>
                  <a:pt x="212204" y="327794"/>
                </a:lnTo>
                <a:lnTo>
                  <a:pt x="252250" y="310972"/>
                </a:lnTo>
                <a:lnTo>
                  <a:pt x="286178" y="284878"/>
                </a:lnTo>
                <a:lnTo>
                  <a:pt x="312391" y="251104"/>
                </a:lnTo>
                <a:lnTo>
                  <a:pt x="329291" y="211240"/>
                </a:lnTo>
                <a:lnTo>
                  <a:pt x="335280" y="166877"/>
                </a:lnTo>
                <a:lnTo>
                  <a:pt x="329291" y="122515"/>
                </a:lnTo>
                <a:lnTo>
                  <a:pt x="312391" y="82651"/>
                </a:lnTo>
                <a:lnTo>
                  <a:pt x="286178" y="48877"/>
                </a:lnTo>
                <a:lnTo>
                  <a:pt x="252250" y="22783"/>
                </a:lnTo>
                <a:lnTo>
                  <a:pt x="212204" y="5961"/>
                </a:lnTo>
                <a:lnTo>
                  <a:pt x="167640" y="0"/>
                </a:lnTo>
                <a:close/>
              </a:path>
            </a:pathLst>
          </a:custGeom>
          <a:solidFill>
            <a:srgbClr val="F4E02E"/>
          </a:solidFill>
        </p:spPr>
        <p:txBody>
          <a:bodyPr wrap="square" lIns="0" tIns="0" rIns="0" bIns="0" rtlCol="0"/>
          <a:lstStyle/>
          <a:p>
            <a:endParaRPr/>
          </a:p>
        </p:txBody>
      </p:sp>
      <p:sp>
        <p:nvSpPr>
          <p:cNvPr id="19" name="object 19"/>
          <p:cNvSpPr txBox="1"/>
          <p:nvPr/>
        </p:nvSpPr>
        <p:spPr>
          <a:xfrm>
            <a:off x="5683933" y="3368942"/>
            <a:ext cx="15049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F</a:t>
            </a:r>
            <a:endParaRPr sz="1800">
              <a:latin typeface="Poppins"/>
              <a:cs typeface="Poppins"/>
            </a:endParaRPr>
          </a:p>
        </p:txBody>
      </p:sp>
      <p:sp>
        <p:nvSpPr>
          <p:cNvPr id="20" name="object 20"/>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7</a:t>
            </a:fld>
            <a:endParaRPr spc="-25" dirty="0"/>
          </a:p>
        </p:txBody>
      </p:sp>
      <p:sp>
        <p:nvSpPr>
          <p:cNvPr id="21" name="object 2">
            <a:extLst>
              <a:ext uri="{FF2B5EF4-FFF2-40B4-BE49-F238E27FC236}">
                <a16:creationId xmlns:a16="http://schemas.microsoft.com/office/drawing/2014/main" id="{F80F44CA-F4F3-0C11-1C0C-93C00977222A}"/>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7559039" cy="10690858"/>
          </a:xfrm>
          <a:prstGeom prst="rect">
            <a:avLst/>
          </a:prstGeom>
        </p:spPr>
      </p:pic>
      <p:pic>
        <p:nvPicPr>
          <p:cNvPr id="4" name="object 4"/>
          <p:cNvPicPr/>
          <p:nvPr/>
        </p:nvPicPr>
        <p:blipFill>
          <a:blip r:embed="rId4" cstate="print"/>
          <a:stretch>
            <a:fillRect/>
          </a:stretch>
        </p:blipFill>
        <p:spPr>
          <a:xfrm>
            <a:off x="390143" y="396239"/>
            <a:ext cx="1687067" cy="569975"/>
          </a:xfrm>
          <a:prstGeom prst="rect">
            <a:avLst/>
          </a:prstGeom>
        </p:spPr>
      </p:pic>
      <p:pic>
        <p:nvPicPr>
          <p:cNvPr id="5" name="object 5"/>
          <p:cNvPicPr/>
          <p:nvPr/>
        </p:nvPicPr>
        <p:blipFill>
          <a:blip r:embed="rId5" cstate="print"/>
          <a:stretch>
            <a:fillRect/>
          </a:stretch>
        </p:blipFill>
        <p:spPr>
          <a:xfrm>
            <a:off x="3500628" y="9921240"/>
            <a:ext cx="559295" cy="557783"/>
          </a:xfrm>
          <a:prstGeom prst="rect">
            <a:avLst/>
          </a:prstGeom>
        </p:spPr>
      </p:pic>
      <p:sp>
        <p:nvSpPr>
          <p:cNvPr id="6" name="object 6"/>
          <p:cNvSpPr txBox="1"/>
          <p:nvPr/>
        </p:nvSpPr>
        <p:spPr>
          <a:xfrm>
            <a:off x="369027" y="1876512"/>
            <a:ext cx="6534150" cy="810260"/>
          </a:xfrm>
          <a:prstGeom prst="rect">
            <a:avLst/>
          </a:prstGeom>
        </p:spPr>
        <p:txBody>
          <a:bodyPr vert="horz" wrap="square" lIns="0" tIns="13335" rIns="0" bIns="0" rtlCol="0">
            <a:spAutoFit/>
          </a:bodyPr>
          <a:lstStyle/>
          <a:p>
            <a:pPr marL="354965" marR="5080" indent="-342900">
              <a:lnSpc>
                <a:spcPct val="107200"/>
              </a:lnSpc>
              <a:spcBef>
                <a:spcPts val="105"/>
              </a:spcBef>
              <a:tabLst>
                <a:tab pos="354965" algn="l"/>
              </a:tabLst>
            </a:pPr>
            <a:r>
              <a:rPr sz="1600" b="1" spc="-25" dirty="0">
                <a:solidFill>
                  <a:srgbClr val="C14668"/>
                </a:solidFill>
                <a:latin typeface="Poppins"/>
                <a:cs typeface="Poppins"/>
              </a:rPr>
              <a:t>F.</a:t>
            </a:r>
            <a:r>
              <a:rPr sz="1600" b="1" dirty="0">
                <a:solidFill>
                  <a:srgbClr val="C14668"/>
                </a:solidFill>
                <a:latin typeface="Poppins"/>
                <a:cs typeface="Poppins"/>
              </a:rPr>
              <a:t>	</a:t>
            </a:r>
            <a:r>
              <a:rPr lang="it-IT" sz="1600" b="1" dirty="0">
                <a:latin typeface="Poppins"/>
                <a:cs typeface="Poppins"/>
              </a:rPr>
              <a:t>Scritta laterale </a:t>
            </a:r>
            <a:r>
              <a:rPr sz="1600" b="1" spc="-25" dirty="0">
                <a:latin typeface="Poppins"/>
                <a:cs typeface="Poppins"/>
              </a:rPr>
              <a:t> </a:t>
            </a:r>
            <a:r>
              <a:rPr sz="1600" b="1" dirty="0">
                <a:latin typeface="Poppins"/>
                <a:cs typeface="Poppins"/>
              </a:rPr>
              <a:t>Panda</a:t>
            </a:r>
            <a:r>
              <a:rPr sz="1600" dirty="0">
                <a:latin typeface="Poppins"/>
                <a:cs typeface="Poppins"/>
              </a:rPr>
              <a:t>.</a:t>
            </a:r>
            <a:r>
              <a:rPr sz="1600" spc="-30" dirty="0">
                <a:latin typeface="Poppins"/>
                <a:cs typeface="Poppins"/>
              </a:rPr>
              <a:t> </a:t>
            </a:r>
            <a:r>
              <a:rPr lang="it-IT" sz="1600" dirty="0">
                <a:latin typeface="Poppins"/>
                <a:cs typeface="Poppins"/>
              </a:rPr>
              <a:t>Marchiata sul metallo. Quando si muove per le strade, questa macchina si assicura di far sapere agli altri che è, orgogliosamente, una Panda.</a:t>
            </a:r>
            <a:endParaRPr sz="1600" dirty="0">
              <a:latin typeface="Poppins"/>
              <a:cs typeface="Poppins"/>
            </a:endParaRPr>
          </a:p>
        </p:txBody>
      </p:sp>
      <p:sp>
        <p:nvSpPr>
          <p:cNvPr id="7" name="object 7"/>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8</a:t>
            </a:fld>
            <a:endParaRPr spc="-25" dirty="0"/>
          </a:p>
        </p:txBody>
      </p:sp>
      <p:sp>
        <p:nvSpPr>
          <p:cNvPr id="8" name="object 2">
            <a:extLst>
              <a:ext uri="{FF2B5EF4-FFF2-40B4-BE49-F238E27FC236}">
                <a16:creationId xmlns:a16="http://schemas.microsoft.com/office/drawing/2014/main" id="{44B23EEF-A206-8728-D913-4324CB494CD7}"/>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390143" y="396239"/>
            <a:ext cx="1687067" cy="569975"/>
          </a:xfrm>
          <a:prstGeom prst="rect">
            <a:avLst/>
          </a:prstGeom>
        </p:spPr>
      </p:pic>
      <p:pic>
        <p:nvPicPr>
          <p:cNvPr id="4" name="object 4"/>
          <p:cNvPicPr/>
          <p:nvPr/>
        </p:nvPicPr>
        <p:blipFill>
          <a:blip r:embed="rId4" cstate="print"/>
          <a:stretch>
            <a:fillRect/>
          </a:stretch>
        </p:blipFill>
        <p:spPr>
          <a:xfrm>
            <a:off x="3500628" y="9921240"/>
            <a:ext cx="559295" cy="557783"/>
          </a:xfrm>
          <a:prstGeom prst="rect">
            <a:avLst/>
          </a:prstGeom>
        </p:spPr>
      </p:pic>
      <p:pic>
        <p:nvPicPr>
          <p:cNvPr id="5" name="object 5"/>
          <p:cNvPicPr/>
          <p:nvPr/>
        </p:nvPicPr>
        <p:blipFill>
          <a:blip r:embed="rId5" cstate="print"/>
          <a:stretch>
            <a:fillRect/>
          </a:stretch>
        </p:blipFill>
        <p:spPr>
          <a:xfrm>
            <a:off x="0" y="1636776"/>
            <a:ext cx="7559038" cy="3799330"/>
          </a:xfrm>
          <a:prstGeom prst="rect">
            <a:avLst/>
          </a:prstGeom>
        </p:spPr>
      </p:pic>
      <p:sp>
        <p:nvSpPr>
          <p:cNvPr id="6" name="object 6"/>
          <p:cNvSpPr txBox="1"/>
          <p:nvPr/>
        </p:nvSpPr>
        <p:spPr>
          <a:xfrm>
            <a:off x="369027" y="5736890"/>
            <a:ext cx="6517640" cy="3666709"/>
          </a:xfrm>
          <a:prstGeom prst="rect">
            <a:avLst/>
          </a:prstGeom>
        </p:spPr>
        <p:txBody>
          <a:bodyPr vert="horz" wrap="square" lIns="0" tIns="131445" rIns="0" bIns="0" rtlCol="0">
            <a:spAutoFit/>
          </a:bodyPr>
          <a:lstStyle/>
          <a:p>
            <a:pPr marL="354965" indent="-342265">
              <a:lnSpc>
                <a:spcPct val="100000"/>
              </a:lnSpc>
              <a:spcBef>
                <a:spcPts val="1035"/>
              </a:spcBef>
              <a:buClr>
                <a:srgbClr val="C14668"/>
              </a:buClr>
              <a:buAutoNum type="alphaUcPeriod"/>
              <a:tabLst>
                <a:tab pos="354965" algn="l"/>
              </a:tabLst>
            </a:pPr>
            <a:r>
              <a:rPr lang="it-IT" sz="1600" b="1" dirty="0">
                <a:latin typeface="Poppins"/>
                <a:cs typeface="Poppins"/>
              </a:rPr>
              <a:t>Lampada posteriore</a:t>
            </a:r>
            <a:r>
              <a:rPr sz="1600" dirty="0">
                <a:latin typeface="Poppins"/>
                <a:cs typeface="Poppins"/>
              </a:rPr>
              <a:t>.</a:t>
            </a:r>
            <a:r>
              <a:rPr sz="1600" spc="-20" dirty="0">
                <a:latin typeface="Poppins"/>
                <a:cs typeface="Poppins"/>
              </a:rPr>
              <a:t> </a:t>
            </a:r>
            <a:r>
              <a:rPr lang="it-IT" sz="1600" dirty="0">
                <a:latin typeface="Poppins"/>
                <a:cs typeface="Poppins"/>
              </a:rPr>
              <a:t>Con </a:t>
            </a:r>
            <a:r>
              <a:rPr lang="it-IT" sz="1600" dirty="0" err="1">
                <a:latin typeface="Poppins"/>
                <a:cs typeface="Poppins"/>
              </a:rPr>
              <a:t>Pix</a:t>
            </a:r>
            <a:r>
              <a:rPr lang="it-IT" sz="1600" dirty="0">
                <a:latin typeface="Poppins"/>
                <a:cs typeface="Poppins"/>
              </a:rPr>
              <a:t>(LED), con </a:t>
            </a:r>
            <a:r>
              <a:rPr lang="it-IT" sz="1600" dirty="0" err="1">
                <a:latin typeface="Poppins"/>
                <a:cs typeface="Poppins"/>
              </a:rPr>
              <a:t>Pix</a:t>
            </a:r>
            <a:r>
              <a:rPr lang="it-IT" sz="1600" dirty="0">
                <a:latin typeface="Poppins"/>
                <a:cs typeface="Poppins"/>
              </a:rPr>
              <a:t>(LED) per un’alta visibilità.</a:t>
            </a:r>
            <a:endParaRPr sz="1600" dirty="0">
              <a:latin typeface="Poppins"/>
              <a:cs typeface="Poppins"/>
            </a:endParaRPr>
          </a:p>
          <a:p>
            <a:pPr marL="355600" marR="5080" indent="-343535">
              <a:lnSpc>
                <a:spcPct val="107500"/>
              </a:lnSpc>
              <a:spcBef>
                <a:spcPts val="790"/>
              </a:spcBef>
              <a:buClr>
                <a:srgbClr val="C14668"/>
              </a:buClr>
              <a:buAutoNum type="alphaUcPeriod"/>
              <a:tabLst>
                <a:tab pos="355600" algn="l"/>
              </a:tabLst>
            </a:pPr>
            <a:r>
              <a:rPr lang="it-IT" sz="1600" b="1" dirty="0">
                <a:latin typeface="Poppins"/>
                <a:cs typeface="Poppins"/>
              </a:rPr>
              <a:t>Porta di ricarica posteriore</a:t>
            </a:r>
            <a:r>
              <a:rPr sz="1600" dirty="0">
                <a:latin typeface="Poppins"/>
                <a:cs typeface="Poppins"/>
              </a:rPr>
              <a:t>.</a:t>
            </a:r>
            <a:r>
              <a:rPr sz="1600" spc="-30" dirty="0">
                <a:latin typeface="Poppins"/>
                <a:cs typeface="Poppins"/>
              </a:rPr>
              <a:t> </a:t>
            </a:r>
            <a:r>
              <a:rPr lang="it-IT" sz="1600" dirty="0">
                <a:latin typeface="Poppins"/>
                <a:cs typeface="Poppins"/>
              </a:rPr>
              <a:t>La porta di ricarica posteriore è sempre presente per la ricarica AC e DC (veloce).</a:t>
            </a:r>
            <a:endParaRPr sz="1600" dirty="0">
              <a:latin typeface="Poppins"/>
              <a:cs typeface="Poppins"/>
            </a:endParaRPr>
          </a:p>
          <a:p>
            <a:pPr marL="355600" marR="86995" indent="-343535">
              <a:lnSpc>
                <a:spcPct val="107200"/>
              </a:lnSpc>
              <a:spcBef>
                <a:spcPts val="790"/>
              </a:spcBef>
              <a:buClr>
                <a:srgbClr val="C14668"/>
              </a:buClr>
              <a:buAutoNum type="alphaUcPeriod"/>
              <a:tabLst>
                <a:tab pos="355600" algn="l"/>
              </a:tabLst>
            </a:pPr>
            <a:r>
              <a:rPr lang="it-IT" sz="1600" b="1" spc="-20" dirty="0">
                <a:latin typeface="Poppins"/>
                <a:cs typeface="Poppins"/>
              </a:rPr>
              <a:t>Logo del montante C</a:t>
            </a:r>
            <a:r>
              <a:rPr sz="1600" dirty="0">
                <a:latin typeface="Poppins"/>
                <a:cs typeface="Poppins"/>
              </a:rPr>
              <a:t>. </a:t>
            </a:r>
            <a:r>
              <a:rPr lang="it-IT" sz="1600" dirty="0">
                <a:latin typeface="Poppins"/>
                <a:cs typeface="Poppins"/>
              </a:rPr>
              <a:t>Un simpatico </a:t>
            </a:r>
            <a:r>
              <a:rPr lang="it-IT" sz="1600" dirty="0" err="1">
                <a:latin typeface="Poppins"/>
                <a:cs typeface="Poppins"/>
              </a:rPr>
              <a:t>easter-egg</a:t>
            </a:r>
            <a:r>
              <a:rPr lang="it-IT" sz="1600" dirty="0">
                <a:latin typeface="Poppins"/>
                <a:cs typeface="Poppins"/>
              </a:rPr>
              <a:t>, situato sul montante C, questo logo cambia tra la scritta Fiat e le vecchie 4 strisce, a seconda di dove lo guardi.</a:t>
            </a:r>
          </a:p>
          <a:p>
            <a:pPr marL="355600" marR="86995" indent="-343535">
              <a:lnSpc>
                <a:spcPct val="107200"/>
              </a:lnSpc>
              <a:spcBef>
                <a:spcPts val="790"/>
              </a:spcBef>
              <a:buClr>
                <a:srgbClr val="C14668"/>
              </a:buClr>
              <a:buAutoNum type="alphaUcPeriod"/>
              <a:tabLst>
                <a:tab pos="355600" algn="l"/>
              </a:tabLst>
            </a:pPr>
            <a:r>
              <a:rPr lang="it-IT" sz="1600" b="1" dirty="0">
                <a:latin typeface="Poppins"/>
                <a:cs typeface="Poppins"/>
              </a:rPr>
              <a:t>Logo posteriore Fiat</a:t>
            </a:r>
            <a:r>
              <a:rPr sz="1600" dirty="0">
                <a:latin typeface="Poppins"/>
                <a:cs typeface="Poppins"/>
              </a:rPr>
              <a:t>.</a:t>
            </a:r>
            <a:r>
              <a:rPr sz="1600" spc="-15" dirty="0">
                <a:latin typeface="Poppins"/>
                <a:cs typeface="Poppins"/>
              </a:rPr>
              <a:t> </a:t>
            </a:r>
            <a:r>
              <a:rPr lang="it-IT" sz="1600" dirty="0">
                <a:latin typeface="Poppins"/>
                <a:cs typeface="Poppins"/>
              </a:rPr>
              <a:t>Anche sul posteriore torna il logo Fiat, impresso sul metallo.</a:t>
            </a:r>
          </a:p>
          <a:p>
            <a:pPr marL="355600" marR="86995" indent="-343535">
              <a:lnSpc>
                <a:spcPct val="107200"/>
              </a:lnSpc>
              <a:spcBef>
                <a:spcPts val="790"/>
              </a:spcBef>
              <a:buClr>
                <a:srgbClr val="C14668"/>
              </a:buClr>
              <a:buFontTx/>
              <a:buAutoNum type="alphaUcPeriod"/>
              <a:tabLst>
                <a:tab pos="355600" algn="l"/>
              </a:tabLst>
            </a:pPr>
            <a:r>
              <a:rPr lang="en-US" sz="1600" b="1" dirty="0" err="1">
                <a:latin typeface="Poppins"/>
                <a:cs typeface="Poppins"/>
              </a:rPr>
              <a:t>Scritta</a:t>
            </a:r>
            <a:r>
              <a:rPr lang="en-US" sz="1600" b="1" dirty="0">
                <a:latin typeface="Poppins"/>
                <a:cs typeface="Poppins"/>
              </a:rPr>
              <a:t> Panda </a:t>
            </a:r>
            <a:r>
              <a:rPr lang="en-US" sz="1600" b="1" dirty="0" err="1">
                <a:latin typeface="Poppins"/>
                <a:cs typeface="Poppins"/>
              </a:rPr>
              <a:t>posteriore</a:t>
            </a:r>
            <a:r>
              <a:rPr lang="en-US" sz="1600" dirty="0">
                <a:latin typeface="Poppins"/>
                <a:cs typeface="Poppins"/>
              </a:rPr>
              <a:t>.</a:t>
            </a:r>
            <a:r>
              <a:rPr lang="en-US" sz="1600" spc="-30" dirty="0">
                <a:latin typeface="Poppins"/>
                <a:cs typeface="Poppins"/>
              </a:rPr>
              <a:t> </a:t>
            </a:r>
            <a:r>
              <a:rPr lang="it-IT" sz="1600" dirty="0">
                <a:latin typeface="Poppins"/>
                <a:cs typeface="Poppins"/>
              </a:rPr>
              <a:t>Una scritta Panda più piccola, modellata in nero opaco per adattarsi perfettamente alla chiusura del bagagliaio.</a:t>
            </a:r>
            <a:endParaRPr sz="1600" dirty="0">
              <a:latin typeface="Poppins"/>
              <a:cs typeface="Poppins"/>
            </a:endParaRPr>
          </a:p>
        </p:txBody>
      </p:sp>
      <p:sp>
        <p:nvSpPr>
          <p:cNvPr id="7" name="object 7"/>
          <p:cNvSpPr txBox="1">
            <a:spLocks noGrp="1"/>
          </p:cNvSpPr>
          <p:nvPr>
            <p:ph type="title"/>
          </p:nvPr>
        </p:nvSpPr>
        <p:spPr>
          <a:xfrm>
            <a:off x="369026" y="1935525"/>
            <a:ext cx="1578610" cy="699770"/>
          </a:xfrm>
          <a:prstGeom prst="rect">
            <a:avLst/>
          </a:prstGeom>
        </p:spPr>
        <p:txBody>
          <a:bodyPr vert="horz" wrap="square" lIns="0" tIns="12700" rIns="0" bIns="0" rtlCol="0">
            <a:spAutoFit/>
          </a:bodyPr>
          <a:lstStyle/>
          <a:p>
            <a:pPr marL="12700">
              <a:lnSpc>
                <a:spcPct val="100000"/>
              </a:lnSpc>
              <a:spcBef>
                <a:spcPts val="100"/>
              </a:spcBef>
            </a:pPr>
            <a:r>
              <a:rPr dirty="0">
                <a:solidFill>
                  <a:srgbClr val="ED466E"/>
                </a:solidFill>
              </a:rPr>
              <a:t>RED</a:t>
            </a:r>
            <a:r>
              <a:rPr spc="-20" dirty="0">
                <a:solidFill>
                  <a:srgbClr val="ED466E"/>
                </a:solidFill>
              </a:rPr>
              <a:t> </a:t>
            </a:r>
            <a:r>
              <a:rPr spc="-10" dirty="0">
                <a:solidFill>
                  <a:srgbClr val="ED466E"/>
                </a:solidFill>
              </a:rPr>
              <a:t>(TBC)</a:t>
            </a:r>
          </a:p>
          <a:p>
            <a:pPr marL="12700">
              <a:lnSpc>
                <a:spcPct val="100000"/>
              </a:lnSpc>
              <a:spcBef>
                <a:spcPts val="25"/>
              </a:spcBef>
            </a:pPr>
            <a:r>
              <a:rPr lang="it-IT" sz="2000" spc="-20" dirty="0">
                <a:solidFill>
                  <a:srgbClr val="111111"/>
                </a:solidFill>
              </a:rPr>
              <a:t>Posteriore</a:t>
            </a:r>
            <a:endParaRPr sz="2000" dirty="0"/>
          </a:p>
        </p:txBody>
      </p:sp>
      <p:sp>
        <p:nvSpPr>
          <p:cNvPr id="8" name="object 8"/>
          <p:cNvSpPr/>
          <p:nvPr/>
        </p:nvSpPr>
        <p:spPr>
          <a:xfrm>
            <a:off x="4268723" y="299770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9" name="object 9"/>
          <p:cNvSpPr txBox="1"/>
          <p:nvPr/>
        </p:nvSpPr>
        <p:spPr>
          <a:xfrm>
            <a:off x="4337900" y="2996294"/>
            <a:ext cx="19431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A</a:t>
            </a:r>
            <a:endParaRPr sz="1800">
              <a:latin typeface="Poppins"/>
              <a:cs typeface="Poppins"/>
            </a:endParaRPr>
          </a:p>
        </p:txBody>
      </p:sp>
      <p:sp>
        <p:nvSpPr>
          <p:cNvPr id="10" name="object 10"/>
          <p:cNvSpPr/>
          <p:nvPr/>
        </p:nvSpPr>
        <p:spPr>
          <a:xfrm>
            <a:off x="4021835" y="3372611"/>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1" name="object 11"/>
          <p:cNvSpPr txBox="1"/>
          <p:nvPr/>
        </p:nvSpPr>
        <p:spPr>
          <a:xfrm>
            <a:off x="4100086" y="3371641"/>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B</a:t>
            </a:r>
            <a:endParaRPr sz="1800">
              <a:latin typeface="Poppins"/>
              <a:cs typeface="Poppins"/>
            </a:endParaRPr>
          </a:p>
        </p:txBody>
      </p:sp>
      <p:sp>
        <p:nvSpPr>
          <p:cNvPr id="12" name="object 12"/>
          <p:cNvSpPr/>
          <p:nvPr/>
        </p:nvSpPr>
        <p:spPr>
          <a:xfrm>
            <a:off x="4021835" y="2540507"/>
            <a:ext cx="334010" cy="334010"/>
          </a:xfrm>
          <a:custGeom>
            <a:avLst/>
            <a:gdLst/>
            <a:ahLst/>
            <a:cxnLst/>
            <a:rect l="l" t="t" r="r" b="b"/>
            <a:pathLst>
              <a:path w="334010" h="334010">
                <a:moveTo>
                  <a:pt x="166878" y="0"/>
                </a:moveTo>
                <a:lnTo>
                  <a:pt x="122515" y="5961"/>
                </a:lnTo>
                <a:lnTo>
                  <a:pt x="82651" y="22783"/>
                </a:lnTo>
                <a:lnTo>
                  <a:pt x="48877" y="48877"/>
                </a:lnTo>
                <a:lnTo>
                  <a:pt x="22783" y="82651"/>
                </a:lnTo>
                <a:lnTo>
                  <a:pt x="5961" y="122515"/>
                </a:lnTo>
                <a:lnTo>
                  <a:pt x="0" y="166877"/>
                </a:lnTo>
                <a:lnTo>
                  <a:pt x="5961" y="211240"/>
                </a:lnTo>
                <a:lnTo>
                  <a:pt x="22783" y="251104"/>
                </a:lnTo>
                <a:lnTo>
                  <a:pt x="48877" y="284878"/>
                </a:lnTo>
                <a:lnTo>
                  <a:pt x="82651" y="310972"/>
                </a:lnTo>
                <a:lnTo>
                  <a:pt x="122515" y="327794"/>
                </a:lnTo>
                <a:lnTo>
                  <a:pt x="166878" y="333755"/>
                </a:lnTo>
                <a:lnTo>
                  <a:pt x="211240" y="327794"/>
                </a:lnTo>
                <a:lnTo>
                  <a:pt x="251104" y="310972"/>
                </a:lnTo>
                <a:lnTo>
                  <a:pt x="284878" y="284878"/>
                </a:lnTo>
                <a:lnTo>
                  <a:pt x="310972" y="251104"/>
                </a:lnTo>
                <a:lnTo>
                  <a:pt x="327794" y="211240"/>
                </a:lnTo>
                <a:lnTo>
                  <a:pt x="333756" y="166877"/>
                </a:lnTo>
                <a:lnTo>
                  <a:pt x="327794" y="122515"/>
                </a:lnTo>
                <a:lnTo>
                  <a:pt x="310972" y="82651"/>
                </a:lnTo>
                <a:lnTo>
                  <a:pt x="284878" y="48877"/>
                </a:lnTo>
                <a:lnTo>
                  <a:pt x="251104" y="22783"/>
                </a:lnTo>
                <a:lnTo>
                  <a:pt x="211240" y="5961"/>
                </a:lnTo>
                <a:lnTo>
                  <a:pt x="166878" y="0"/>
                </a:lnTo>
                <a:close/>
              </a:path>
            </a:pathLst>
          </a:custGeom>
          <a:solidFill>
            <a:srgbClr val="F4E02E"/>
          </a:solidFill>
        </p:spPr>
        <p:txBody>
          <a:bodyPr wrap="square" lIns="0" tIns="0" rIns="0" bIns="0" rtlCol="0"/>
          <a:lstStyle/>
          <a:p>
            <a:endParaRPr/>
          </a:p>
        </p:txBody>
      </p:sp>
      <p:sp>
        <p:nvSpPr>
          <p:cNvPr id="13" name="object 13"/>
          <p:cNvSpPr txBox="1"/>
          <p:nvPr/>
        </p:nvSpPr>
        <p:spPr>
          <a:xfrm>
            <a:off x="4089387" y="2539881"/>
            <a:ext cx="200025"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C</a:t>
            </a:r>
            <a:endParaRPr sz="1800">
              <a:latin typeface="Poppins"/>
              <a:cs typeface="Poppins"/>
            </a:endParaRPr>
          </a:p>
        </p:txBody>
      </p:sp>
      <p:sp>
        <p:nvSpPr>
          <p:cNvPr id="14" name="object 14"/>
          <p:cNvSpPr/>
          <p:nvPr/>
        </p:nvSpPr>
        <p:spPr>
          <a:xfrm>
            <a:off x="5567172" y="3038855"/>
            <a:ext cx="356870" cy="832485"/>
          </a:xfrm>
          <a:custGeom>
            <a:avLst/>
            <a:gdLst/>
            <a:ahLst/>
            <a:cxnLst/>
            <a:rect l="l" t="t" r="r" b="b"/>
            <a:pathLst>
              <a:path w="356870" h="832485">
                <a:moveTo>
                  <a:pt x="333756" y="166878"/>
                </a:moveTo>
                <a:lnTo>
                  <a:pt x="327787" y="122516"/>
                </a:lnTo>
                <a:lnTo>
                  <a:pt x="310972" y="82651"/>
                </a:lnTo>
                <a:lnTo>
                  <a:pt x="284873" y="48882"/>
                </a:lnTo>
                <a:lnTo>
                  <a:pt x="251104" y="22783"/>
                </a:lnTo>
                <a:lnTo>
                  <a:pt x="211239" y="5969"/>
                </a:lnTo>
                <a:lnTo>
                  <a:pt x="166878" y="0"/>
                </a:lnTo>
                <a:lnTo>
                  <a:pt x="122504" y="5969"/>
                </a:lnTo>
                <a:lnTo>
                  <a:pt x="82651" y="22783"/>
                </a:lnTo>
                <a:lnTo>
                  <a:pt x="48869" y="48882"/>
                </a:lnTo>
                <a:lnTo>
                  <a:pt x="22783" y="82651"/>
                </a:lnTo>
                <a:lnTo>
                  <a:pt x="5956" y="122516"/>
                </a:lnTo>
                <a:lnTo>
                  <a:pt x="0" y="166878"/>
                </a:lnTo>
                <a:lnTo>
                  <a:pt x="5956" y="211251"/>
                </a:lnTo>
                <a:lnTo>
                  <a:pt x="22783" y="251104"/>
                </a:lnTo>
                <a:lnTo>
                  <a:pt x="48869" y="284886"/>
                </a:lnTo>
                <a:lnTo>
                  <a:pt x="82651" y="310972"/>
                </a:lnTo>
                <a:lnTo>
                  <a:pt x="122504" y="327799"/>
                </a:lnTo>
                <a:lnTo>
                  <a:pt x="166878" y="333756"/>
                </a:lnTo>
                <a:lnTo>
                  <a:pt x="211239" y="327799"/>
                </a:lnTo>
                <a:lnTo>
                  <a:pt x="251104" y="310972"/>
                </a:lnTo>
                <a:lnTo>
                  <a:pt x="284873" y="284886"/>
                </a:lnTo>
                <a:lnTo>
                  <a:pt x="310972" y="251104"/>
                </a:lnTo>
                <a:lnTo>
                  <a:pt x="327787" y="211251"/>
                </a:lnTo>
                <a:lnTo>
                  <a:pt x="333756" y="166878"/>
                </a:lnTo>
                <a:close/>
              </a:path>
              <a:path w="356870" h="832485">
                <a:moveTo>
                  <a:pt x="356616" y="665226"/>
                </a:moveTo>
                <a:lnTo>
                  <a:pt x="350647" y="620864"/>
                </a:lnTo>
                <a:lnTo>
                  <a:pt x="333832" y="580999"/>
                </a:lnTo>
                <a:lnTo>
                  <a:pt x="307733" y="547230"/>
                </a:lnTo>
                <a:lnTo>
                  <a:pt x="273964" y="521131"/>
                </a:lnTo>
                <a:lnTo>
                  <a:pt x="234099" y="504317"/>
                </a:lnTo>
                <a:lnTo>
                  <a:pt x="189738" y="498348"/>
                </a:lnTo>
                <a:lnTo>
                  <a:pt x="145364" y="504317"/>
                </a:lnTo>
                <a:lnTo>
                  <a:pt x="105511" y="521131"/>
                </a:lnTo>
                <a:lnTo>
                  <a:pt x="71729" y="547230"/>
                </a:lnTo>
                <a:lnTo>
                  <a:pt x="45643" y="580999"/>
                </a:lnTo>
                <a:lnTo>
                  <a:pt x="28816" y="620864"/>
                </a:lnTo>
                <a:lnTo>
                  <a:pt x="22860" y="665226"/>
                </a:lnTo>
                <a:lnTo>
                  <a:pt x="28816" y="709599"/>
                </a:lnTo>
                <a:lnTo>
                  <a:pt x="45643" y="749452"/>
                </a:lnTo>
                <a:lnTo>
                  <a:pt x="71729" y="783234"/>
                </a:lnTo>
                <a:lnTo>
                  <a:pt x="105511" y="809320"/>
                </a:lnTo>
                <a:lnTo>
                  <a:pt x="145364" y="826147"/>
                </a:lnTo>
                <a:lnTo>
                  <a:pt x="189738" y="832104"/>
                </a:lnTo>
                <a:lnTo>
                  <a:pt x="234099" y="826147"/>
                </a:lnTo>
                <a:lnTo>
                  <a:pt x="273964" y="809320"/>
                </a:lnTo>
                <a:lnTo>
                  <a:pt x="307733" y="783234"/>
                </a:lnTo>
                <a:lnTo>
                  <a:pt x="333832" y="749452"/>
                </a:lnTo>
                <a:lnTo>
                  <a:pt x="350647" y="709599"/>
                </a:lnTo>
                <a:lnTo>
                  <a:pt x="356616" y="665226"/>
                </a:lnTo>
                <a:close/>
              </a:path>
            </a:pathLst>
          </a:custGeom>
          <a:solidFill>
            <a:srgbClr val="F4E02E"/>
          </a:solidFill>
        </p:spPr>
        <p:txBody>
          <a:bodyPr wrap="square" lIns="0" tIns="0" rIns="0" bIns="0" rtlCol="0"/>
          <a:lstStyle/>
          <a:p>
            <a:endParaRPr/>
          </a:p>
        </p:txBody>
      </p:sp>
      <p:sp>
        <p:nvSpPr>
          <p:cNvPr id="15" name="object 15"/>
          <p:cNvSpPr txBox="1"/>
          <p:nvPr/>
        </p:nvSpPr>
        <p:spPr>
          <a:xfrm>
            <a:off x="5637569" y="3037814"/>
            <a:ext cx="193040" cy="798195"/>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Poppins"/>
                <a:cs typeface="Poppins"/>
              </a:rPr>
              <a:t>D</a:t>
            </a:r>
            <a:endParaRPr sz="1800">
              <a:latin typeface="Poppins"/>
              <a:cs typeface="Poppins"/>
            </a:endParaRPr>
          </a:p>
          <a:p>
            <a:pPr marL="55880">
              <a:lnSpc>
                <a:spcPct val="100000"/>
              </a:lnSpc>
              <a:spcBef>
                <a:spcPts val="1760"/>
              </a:spcBef>
            </a:pPr>
            <a:r>
              <a:rPr sz="1800" b="1" spc="-50" dirty="0">
                <a:latin typeface="Poppins"/>
                <a:cs typeface="Poppins"/>
              </a:rPr>
              <a:t>E</a:t>
            </a:r>
            <a:endParaRPr sz="1800">
              <a:latin typeface="Poppins"/>
              <a:cs typeface="Poppins"/>
            </a:endParaRPr>
          </a:p>
        </p:txBody>
      </p:sp>
      <p:sp>
        <p:nvSpPr>
          <p:cNvPr id="16" name="object 16"/>
          <p:cNvSpPr txBox="1">
            <a:spLocks noGrp="1"/>
          </p:cNvSpPr>
          <p:nvPr>
            <p:ph type="sldNum" sz="quarter" idx="7"/>
          </p:nvPr>
        </p:nvSpPr>
        <p:spPr>
          <a:prstGeom prst="rect">
            <a:avLst/>
          </a:prstGeom>
        </p:spPr>
        <p:txBody>
          <a:bodyPr vert="horz" wrap="square" lIns="0" tIns="22225" rIns="0" bIns="0" rtlCol="0">
            <a:spAutoFit/>
          </a:bodyPr>
          <a:lstStyle/>
          <a:p>
            <a:pPr marL="38100">
              <a:lnSpc>
                <a:spcPct val="100000"/>
              </a:lnSpc>
              <a:spcBef>
                <a:spcPts val="175"/>
              </a:spcBef>
            </a:pPr>
            <a:fld id="{81D60167-4931-47E6-BA6A-407CBD079E47}" type="slidenum">
              <a:rPr spc="-25" dirty="0"/>
              <a:t>9</a:t>
            </a:fld>
            <a:endParaRPr spc="-25" dirty="0"/>
          </a:p>
        </p:txBody>
      </p:sp>
      <p:sp>
        <p:nvSpPr>
          <p:cNvPr id="17" name="object 2">
            <a:extLst>
              <a:ext uri="{FF2B5EF4-FFF2-40B4-BE49-F238E27FC236}">
                <a16:creationId xmlns:a16="http://schemas.microsoft.com/office/drawing/2014/main" id="{8DC8F4AE-80EB-3421-D1D0-D00CA2C3BA0C}"/>
              </a:ext>
            </a:extLst>
          </p:cNvPr>
          <p:cNvSpPr txBox="1"/>
          <p:nvPr/>
        </p:nvSpPr>
        <p:spPr>
          <a:xfrm>
            <a:off x="4540250" y="508248"/>
            <a:ext cx="2643440" cy="320601"/>
          </a:xfrm>
          <a:prstGeom prst="rect">
            <a:avLst/>
          </a:prstGeom>
        </p:spPr>
        <p:txBody>
          <a:bodyPr vert="horz" wrap="square" lIns="0" tIns="12700" rIns="0" bIns="0" rtlCol="0">
            <a:spAutoFit/>
          </a:bodyPr>
          <a:lstStyle/>
          <a:p>
            <a:pPr marL="12700">
              <a:lnSpc>
                <a:spcPct val="100000"/>
              </a:lnSpc>
              <a:spcBef>
                <a:spcPts val="100"/>
              </a:spcBef>
            </a:pPr>
            <a:r>
              <a:rPr lang="it-IT" sz="2000" b="1" dirty="0">
                <a:solidFill>
                  <a:srgbClr val="FFFFFF"/>
                </a:solidFill>
                <a:latin typeface="Poppins"/>
                <a:cs typeface="Poppins"/>
              </a:rPr>
              <a:t>PANDA È… ICONICA!</a:t>
            </a:r>
            <a:endParaRPr sz="2000" dirty="0">
              <a:latin typeface="Poppins"/>
              <a:cs typeface="Poppins"/>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TotalTime>
  <Words>3910</Words>
  <Application>Microsoft Office PowerPoint</Application>
  <PresentationFormat>Personalizzato</PresentationFormat>
  <Paragraphs>447</Paragraphs>
  <Slides>42</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42</vt:i4>
      </vt:variant>
    </vt:vector>
  </HeadingPairs>
  <TitlesOfParts>
    <vt:vector size="49" baseType="lpstr">
      <vt:lpstr>Arial</vt:lpstr>
      <vt:lpstr>Poppins</vt:lpstr>
      <vt:lpstr>Poppins Light</vt:lpstr>
      <vt:lpstr>Poppins Medium</vt:lpstr>
      <vt:lpstr>Symbol</vt:lpstr>
      <vt:lpstr>Times New Roman</vt:lpstr>
      <vt:lpstr>Office Theme</vt:lpstr>
      <vt:lpstr>Presentazione standard di PowerPoint</vt:lpstr>
      <vt:lpstr>Presentazione standard di PowerPoint</vt:lpstr>
      <vt:lpstr>INTRODUCIAMO LO SHOW</vt:lpstr>
      <vt:lpstr>Introduciamo lo show</vt:lpstr>
      <vt:lpstr>PANDA È… ICONICA!</vt:lpstr>
      <vt:lpstr>Grande Panda è… Iconica!</vt:lpstr>
      <vt:lpstr>RED (TBC) Frontale</vt:lpstr>
      <vt:lpstr>Presentazione standard di PowerPoint</vt:lpstr>
      <vt:lpstr>RED (TBC) Posteriore</vt:lpstr>
      <vt:lpstr>Presentazione standard di PowerPoint</vt:lpstr>
      <vt:lpstr>La Prima Frontale</vt:lpstr>
      <vt:lpstr>Presentazione standard di PowerPoint</vt:lpstr>
      <vt:lpstr>La Prima Posteriore</vt:lpstr>
      <vt:lpstr>Presentazione standard di PowerPoint</vt:lpstr>
      <vt:lpstr>Presentazione standard di PowerPoint</vt:lpstr>
      <vt:lpstr>Presentazione standard di PowerPoint</vt:lpstr>
      <vt:lpstr>Presentazione standard di PowerPoint</vt:lpstr>
      <vt:lpstr>RED (TBC) Posteriore</vt:lpstr>
      <vt:lpstr>La Prima Frontale</vt:lpstr>
      <vt:lpstr>Presentazione standard di PowerPoint</vt:lpstr>
      <vt:lpstr>Presentazione standard di PowerPoint</vt:lpstr>
      <vt:lpstr>La Prima Posteriore</vt:lpstr>
      <vt:lpstr>Presentazione standard di PowerPoint</vt:lpstr>
      <vt:lpstr>PANDA È… INGEGNOSA!</vt:lpstr>
      <vt:lpstr>Grande Panda è… Ingegnosa!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PANDA È … INCLUSIVA!</vt:lpstr>
      <vt:lpstr>Grande Panda è... Inclusiva!</vt:lpstr>
      <vt:lpstr>Presentazione standard di PowerPoint</vt:lpstr>
      <vt:lpstr>Presentazione standard di PowerPoint</vt:lpstr>
      <vt:lpstr>IL POSIZIONAMENTO DI MARKETING </vt:lpstr>
      <vt:lpstr>Il posizionamento di marketing</vt:lpstr>
      <vt:lpstr>Presentazione standard di PowerPoint</vt:lpstr>
      <vt:lpstr>ARRIVEDERCI AL PROSSIMO EPISODIO</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Simone Cirillo</dc:creator>
  <cp:lastModifiedBy>Patrizia Gariglio</cp:lastModifiedBy>
  <cp:revision>15</cp:revision>
  <dcterms:created xsi:type="dcterms:W3CDTF">2024-08-28T15:12:50Z</dcterms:created>
  <dcterms:modified xsi:type="dcterms:W3CDTF">2024-09-02T10:28:52Z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306AC940-EEB5-49ED-8B49-B60A4DE09151</vt:lpwstr>
  </property>
  <property fmtid="{D5CDD505-2E9C-101B-9397-08002B2CF9AE}" pid="3" name="ArticulatePath">
    <vt:lpwstr>Presentazione standard1</vt:lpwstr>
  </property>
  <property fmtid="{D5CDD505-2E9C-101B-9397-08002B2CF9AE}" pid="4" name="ContentTypeId">
    <vt:lpwstr>0x0101009792B0DDE5E67440AD6028E8245B873A</vt:lpwstr>
  </property>
  <property fmtid="{D5CDD505-2E9C-101B-9397-08002B2CF9AE}" pid="5" name="Created">
    <vt:filetime>2024-07-31T00:00:00Z</vt:filetime>
  </property>
  <property fmtid="{D5CDD505-2E9C-101B-9397-08002B2CF9AE}" pid="6" name="Creator">
    <vt:lpwstr>Acrobat PDFMaker 24 for PowerPoint</vt:lpwstr>
  </property>
  <property fmtid="{D5CDD505-2E9C-101B-9397-08002B2CF9AE}" pid="7" name="LastSaved">
    <vt:filetime>2024-08-28T00:00:00Z</vt:filetime>
  </property>
  <property fmtid="{D5CDD505-2E9C-101B-9397-08002B2CF9AE}" pid="8" name="Producer">
    <vt:lpwstr>Adobe PDF Library 24.2.197</vt:lpwstr>
  </property>
</Properties>
</file>