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147474959" r:id="rId4"/>
    <p:sldId id="2147474960" r:id="rId5"/>
    <p:sldId id="2147474961" r:id="rId6"/>
    <p:sldId id="2147474962" r:id="rId7"/>
    <p:sldId id="2147474963" r:id="rId8"/>
    <p:sldId id="2147474964" r:id="rId9"/>
    <p:sldId id="2147474965" r:id="rId10"/>
    <p:sldId id="2147474966" r:id="rId11"/>
    <p:sldId id="2147474967" r:id="rId12"/>
    <p:sldId id="2147474968" r:id="rId13"/>
    <p:sldId id="2147474969" r:id="rId14"/>
    <p:sldId id="2147474970" r:id="rId15"/>
    <p:sldId id="2147474971" r:id="rId16"/>
    <p:sldId id="2147474972" r:id="rId17"/>
    <p:sldId id="2147474973" r:id="rId18"/>
    <p:sldId id="2147474974" r:id="rId19"/>
    <p:sldId id="2147474975" r:id="rId20"/>
  </p:sldIdLst>
  <p:sldSz cx="12192000" cy="6858000"/>
  <p:notesSz cx="6858000" cy="9144000"/>
  <p:custDataLst>
    <p:tags r:id="rId22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BBF6"/>
    <a:srgbClr val="C2466A"/>
    <a:srgbClr val="44D3A0"/>
    <a:srgbClr val="FFCD2E"/>
    <a:srgbClr val="5E5C5D"/>
    <a:srgbClr val="94CFC6"/>
    <a:srgbClr val="000000"/>
    <a:srgbClr val="ECECEC"/>
    <a:srgbClr val="FAF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3" y="276"/>
      </p:cViewPr>
      <p:guideLst>
        <p:guide orient="horz" pos="2160"/>
        <p:guide pos="3840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CBE68-F9FA-4C5A-B075-26345B8E7CE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CBAFD-586F-4E95-9009-EF53D37B5CD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99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>
            <a:extLst>
              <a:ext uri="{FF2B5EF4-FFF2-40B4-BE49-F238E27FC236}">
                <a16:creationId xmlns:a16="http://schemas.microsoft.com/office/drawing/2014/main" id="{D783121A-6C76-5C4D-DCBF-69EF105F5E97}"/>
              </a:ext>
            </a:extLst>
          </p:cNvPr>
          <p:cNvSpPr/>
          <p:nvPr userDrawn="1"/>
        </p:nvSpPr>
        <p:spPr>
          <a:xfrm>
            <a:off x="-2" y="0"/>
            <a:ext cx="12192001" cy="6887491"/>
          </a:xfrm>
          <a:prstGeom prst="rect">
            <a:avLst/>
          </a:prstGeom>
          <a:solidFill>
            <a:srgbClr val="94C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2598" y="97149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524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A22A5-9E67-A1E3-4AF1-08E3A5A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A690C7-5BB3-E7EA-DAB5-E8D420F94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9309FB-EF18-4854-7E08-F5A65DBB6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A71022-D5E2-FDF2-F663-A1BFD2E0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D0355E-8800-F51D-5E61-801F1E57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6A014-2F85-0582-6002-1905354B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18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76830A-0C8F-A979-663C-B7B7186CA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88272-2975-3282-8A14-B56928770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E1AE31-755D-080F-DD7C-B35BE7281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0DAC92-866C-275C-39C4-CDC03ED00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B39D19-5CDD-7F90-9FD6-2FBD0360C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713D3D9-489C-741C-9870-F544426A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851207B-28D8-E81E-6E42-BD6568BE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283B1B-A964-69B6-7575-A0BBEDA3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9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63EEF-7658-6E68-0C00-C2756D1D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8FE3F1-9B6E-3D01-C081-006C68E2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534325-DEAC-028A-63E5-E3548CE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592378-458D-CD6C-6EEF-1C068647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6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65F2BF-FDC1-D322-D48A-84BB7377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07A175-C424-E171-854E-8F0EDD74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5CB45A-D94A-4A9F-E5BC-EDBBDD6F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56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34EDD9-3214-2999-FE59-DE9C3C80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76D0BE-252C-0CBD-393C-3BC780269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DCCC439-61F0-EB62-9F3F-BE6AE79FC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A83C3E-2319-211F-E3BA-1A207E60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9B3A8C-CE93-0855-A5FC-1B3DD3DD5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1D2E173-9A8C-7D26-CFEA-0DE55CCE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9550D-E396-1020-3489-A28D44EB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A0C0D9-7394-D2F1-9790-DA4580759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D3CC72-20EF-4C23-B689-176480630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F6AE84-2212-0ABC-6F00-BE821F7E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57E870-1818-B41E-AE29-FAFD768BF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59C56E-D50D-7AB4-686D-6E601A84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1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8196AC-363E-FA35-596D-40A18D4CF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C9ED760-CA61-8E9C-168F-D13CA6DCA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99172F-9D7B-9A3A-ED87-F582D625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640D19-F186-7506-2E01-8BC264F4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141645-0965-F6DB-CF53-A7D22A19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522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4D66B09-0E1D-90AE-72E3-317761713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599427-0A8E-D21E-3A27-8FE9B5C90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4C68AE-3FF4-BD2A-64DB-4CC42AD1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0C34A-15E6-5F37-17F5-1E8079F1C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ABFA84-4972-2751-DE29-99742EC1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53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13C9295-4E9F-B564-6F83-580370868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BB185855-116D-96F4-FAC1-AD7B5FFFAE8B}"/>
              </a:ext>
            </a:extLst>
          </p:cNvPr>
          <p:cNvPicPr/>
          <p:nvPr userDrawn="1"/>
        </p:nvPicPr>
        <p:blipFill>
          <a:blip r:embed="rId4" cstate="print"/>
          <a:srcRect l="60211" t="9373" r="4948" b="49901"/>
          <a:stretch>
            <a:fillRect/>
          </a:stretch>
        </p:blipFill>
        <p:spPr>
          <a:xfrm>
            <a:off x="9358312" y="1775351"/>
            <a:ext cx="2633663" cy="4353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401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AA592BE8-6898-F5A0-57EB-027E146FAFA5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17" y="0"/>
            <a:ext cx="12190283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73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13C9295-4E9F-B564-6F83-580370868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466A"/>
          </a:solidFill>
          <a:ln>
            <a:solidFill>
              <a:srgbClr val="C246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  <p:pic>
        <p:nvPicPr>
          <p:cNvPr id="5" name="object 2">
            <a:extLst>
              <a:ext uri="{FF2B5EF4-FFF2-40B4-BE49-F238E27FC236}">
                <a16:creationId xmlns:a16="http://schemas.microsoft.com/office/drawing/2014/main" id="{6AB234C3-A71B-B6F7-E4A7-07F273F5BBE5}"/>
              </a:ext>
            </a:extLst>
          </p:cNvPr>
          <p:cNvPicPr/>
          <p:nvPr userDrawn="1"/>
        </p:nvPicPr>
        <p:blipFill>
          <a:blip r:embed="rId4" cstate="print"/>
          <a:srcRect l="51327" t="8730" b="56729"/>
          <a:stretch>
            <a:fillRect/>
          </a:stretch>
        </p:blipFill>
        <p:spPr>
          <a:xfrm>
            <a:off x="8312786" y="1831794"/>
            <a:ext cx="3679189" cy="3692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01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object 16">
            <a:extLst>
              <a:ext uri="{FF2B5EF4-FFF2-40B4-BE49-F238E27FC236}">
                <a16:creationId xmlns:a16="http://schemas.microsoft.com/office/drawing/2014/main" id="{540264B1-9907-5A33-3DFB-B09941C8EB5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4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13C9295-4E9F-B564-6F83-5803708689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BBF6"/>
          </a:solidFill>
          <a:ln>
            <a:solidFill>
              <a:srgbClr val="40BBF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DD0929FB-DA65-C8CE-FD88-73B83366D0E2}"/>
              </a:ext>
            </a:extLst>
          </p:cNvPr>
          <p:cNvPicPr/>
          <p:nvPr userDrawn="1"/>
        </p:nvPicPr>
        <p:blipFill>
          <a:blip r:embed="rId4" cstate="print"/>
          <a:srcRect l="50981" t="2021" r="346" b="54055"/>
          <a:stretch>
            <a:fillRect/>
          </a:stretch>
        </p:blipFill>
        <p:spPr>
          <a:xfrm>
            <a:off x="8268052" y="1047749"/>
            <a:ext cx="3679189" cy="4695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97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08240A06-5F80-B827-E159-83FA7300598D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30F9D-326F-81E7-B746-6961E0B5A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A88A6E-9050-437B-8B4C-75C907F10FFF}" type="slidenum">
              <a:rPr lang="en-GB" smtClean="0"/>
              <a:pPr/>
              <a:t>‹N›</a:t>
            </a:fld>
            <a:endParaRPr lang="en-GB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69841D69-4C6C-DBB2-4CB3-1DCCE6EF7068}"/>
              </a:ext>
            </a:extLst>
          </p:cNvPr>
          <p:cNvGrpSpPr/>
          <p:nvPr userDrawn="1"/>
        </p:nvGrpSpPr>
        <p:grpSpPr>
          <a:xfrm>
            <a:off x="1909797" y="0"/>
            <a:ext cx="5401120" cy="3856589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21" name="Parallelogramma 20">
              <a:extLst>
                <a:ext uri="{FF2B5EF4-FFF2-40B4-BE49-F238E27FC236}">
                  <a16:creationId xmlns:a16="http://schemas.microsoft.com/office/drawing/2014/main" id="{A46B2BB4-E3C0-976A-C4C2-B6DDADC39BD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8F7DC81A-C84A-A131-0B45-6B8E04ECD04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Parallelogramma 23">
              <a:extLst>
                <a:ext uri="{FF2B5EF4-FFF2-40B4-BE49-F238E27FC236}">
                  <a16:creationId xmlns:a16="http://schemas.microsoft.com/office/drawing/2014/main" id="{95813917-FD2C-2101-F693-3FEB351DCD24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Parallelogramma 24">
              <a:extLst>
                <a:ext uri="{FF2B5EF4-FFF2-40B4-BE49-F238E27FC236}">
                  <a16:creationId xmlns:a16="http://schemas.microsoft.com/office/drawing/2014/main" id="{9E2ED340-E7E2-8918-84CA-139760ED1780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D20E83D-C6B8-B67F-556E-ADC8C45695E6}"/>
              </a:ext>
            </a:extLst>
          </p:cNvPr>
          <p:cNvSpPr txBox="1"/>
          <p:nvPr userDrawn="1"/>
        </p:nvSpPr>
        <p:spPr>
          <a:xfrm>
            <a:off x="5939855" y="267780"/>
            <a:ext cx="6095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FFFFFF"/>
                </a:solidFill>
                <a:latin typeface="Encode Sans" pitchFamily="2" charset="0"/>
              </a:rPr>
              <a:t>Fiat Grande Panda </a:t>
            </a:r>
            <a:r>
              <a:rPr lang="en-US" sz="1800" b="0" dirty="0">
                <a:solidFill>
                  <a:srgbClr val="FFFFFF"/>
                </a:solidFill>
                <a:latin typeface="Encode Sans" pitchFamily="2" charset="0"/>
              </a:rPr>
              <a:t>1.2 gasoline 100 HP</a:t>
            </a:r>
            <a:endParaRPr lang="en-US" sz="800" b="0" noProof="0" dirty="0">
              <a:solidFill>
                <a:prstClr val="black"/>
              </a:solidFill>
              <a:latin typeface="Encode Sans" pitchFamily="2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E937CB1-E01C-4317-B581-89540EE091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4" y="156457"/>
            <a:ext cx="634921" cy="48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72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E7616B-A3B8-5C43-B775-309E5803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D4E04-E3EE-033A-D321-7A3F98BF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34111-4BE3-315E-FF14-031D9F40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7D09C7-B1E1-25C3-ECF5-5AC8A87C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BFE452-DBD1-D962-7BB7-40DD2ECC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0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F3DE0-690E-11B3-50B0-78B5F795F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FBB60C-E72A-E2F0-EB60-92930E816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FE8256-7FA1-ACAC-236A-23AAE0CF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002219-53AA-222E-D556-B5800F08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295FDF-3C05-EA2F-4035-DD57595B8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4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606AB8-3410-FACC-FD43-9757D956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5B2032-0010-D48C-2A68-B5B91C375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6B9094-5BF2-783E-39B8-80237A7E8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1BDE23-CC74-4FCB-8406-48C47FCD6907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73DDFC-428A-D8DE-F0B8-FDC32889E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1F6E-3270-B467-ED41-592275A35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88A6E-9050-437B-8B4C-75C907F10FF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4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16.emf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colorful lines and a yellow sun&#10;&#10;Description automatically generated">
            <a:extLst>
              <a:ext uri="{FF2B5EF4-FFF2-40B4-BE49-F238E27FC236}">
                <a16:creationId xmlns:a16="http://schemas.microsoft.com/office/drawing/2014/main" id="{E13530D7-687F-FD10-EBD6-8D599F30E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22B7CC-3E5B-D75C-922E-C69DFAEBC492}"/>
              </a:ext>
            </a:extLst>
          </p:cNvPr>
          <p:cNvSpPr txBox="1"/>
          <p:nvPr/>
        </p:nvSpPr>
        <p:spPr>
          <a:xfrm>
            <a:off x="161364" y="4541513"/>
            <a:ext cx="484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FIAT GRANDE PANDA ICE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D9E18A-314D-812F-E237-CFD6AE7F87EC}"/>
              </a:ext>
            </a:extLst>
          </p:cNvPr>
          <p:cNvSpPr txBox="1"/>
          <p:nvPr/>
        </p:nvSpPr>
        <p:spPr>
          <a:xfrm>
            <a:off x="161364" y="5273159"/>
            <a:ext cx="6400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Encode Sans" pitchFamily="2" charset="0"/>
              </a:rPr>
              <a:t>Fiat Grande Panda 1.2 gasoline 100 HP</a:t>
            </a:r>
            <a:endParaRPr lang="en-US" sz="700" dirty="0">
              <a:solidFill>
                <a:prstClr val="black"/>
              </a:solidFill>
              <a:latin typeface="Encode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355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C4E1-292B-E013-A62A-DDE94E58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13EB07A-19C3-41BF-2A83-11B31CA35BD1}"/>
              </a:ext>
            </a:extLst>
          </p:cNvPr>
          <p:cNvSpPr/>
          <p:nvPr/>
        </p:nvSpPr>
        <p:spPr>
          <a:xfrm rot="21540000">
            <a:off x="-755295" y="1380459"/>
            <a:ext cx="7084989" cy="1339472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54F474F-3A7E-7C44-24CB-BCE6FAFE15ED}"/>
              </a:ext>
            </a:extLst>
          </p:cNvPr>
          <p:cNvSpPr txBox="1"/>
          <p:nvPr/>
        </p:nvSpPr>
        <p:spPr>
          <a:xfrm>
            <a:off x="360512" y="1487591"/>
            <a:ext cx="5735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Fiat Grande Panda is now available with different engine solution: what about the label on the rear side?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38C4C2B-494E-436D-5269-8D791C29F75C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FF7FC4F2-02FD-4121-187D-1A577CD31CA4}"/>
              </a:ext>
            </a:extLst>
          </p:cNvPr>
          <p:cNvSpPr txBox="1">
            <a:spLocks/>
          </p:cNvSpPr>
          <p:nvPr/>
        </p:nvSpPr>
        <p:spPr>
          <a:xfrm>
            <a:off x="552211" y="3134645"/>
            <a:ext cx="4469975" cy="18834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“E” on the BEV, no label on “Hybrid” and no label for the gasoline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“E” on the BEV, “Hybrid” on “Hybrid” and “1.2” for the gasoline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D3A0"/>
                </a:solidFill>
                <a:latin typeface="Encode Sans" pitchFamily="2" charset="77"/>
              </a:rPr>
              <a:t>“E” on the BEV, “Hybrid” on Hybrid and no label for the gasoline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1DF3FD-14CF-E3B5-5B5E-CB60B17C4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5190" r="18776" b="3376"/>
          <a:stretch>
            <a:fillRect/>
          </a:stretch>
        </p:blipFill>
        <p:spPr>
          <a:xfrm>
            <a:off x="6605588" y="1318735"/>
            <a:ext cx="5586412" cy="4405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91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6FD43-7ACF-100A-6630-5930C0AC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3979FD6-5BCE-E7F5-B37B-E9BB1881B21F}"/>
              </a:ext>
            </a:extLst>
          </p:cNvPr>
          <p:cNvSpPr txBox="1"/>
          <p:nvPr/>
        </p:nvSpPr>
        <p:spPr>
          <a:xfrm>
            <a:off x="1670199" y="3959328"/>
            <a:ext cx="573548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Encode Sans" pitchFamily="2" charset="0"/>
              </a:rPr>
              <a:t>GRANDE PANDA ICE</a:t>
            </a:r>
            <a:r>
              <a:rPr lang="en-US" sz="4000" b="1" dirty="0">
                <a:solidFill>
                  <a:schemeClr val="bg1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Encode Sans"/>
              </a:rPr>
              <a:t>Interior overview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4144E8B-E28F-4633-6A5F-9FD723AE9DDD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9FD518ED-B49C-CCED-F686-632C57260A25}"/>
              </a:ext>
            </a:extLst>
          </p:cNvPr>
          <p:cNvSpPr txBox="1">
            <a:spLocks/>
          </p:cNvSpPr>
          <p:nvPr/>
        </p:nvSpPr>
        <p:spPr>
          <a:xfrm>
            <a:off x="1715302" y="5444457"/>
            <a:ext cx="4469975" cy="299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chemeClr val="bg1"/>
                </a:solidFill>
                <a:latin typeface="Encode Sans" pitchFamily="2" charset="0"/>
                <a:ea typeface="+mn-lt"/>
                <a:cs typeface="Times New Roman" panose="02020603050405020304" pitchFamily="18" charset="0"/>
              </a:rPr>
              <a:t>Let now let’s explore the interior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49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ADA2E-FFA3-DC4B-B749-C1586384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6E26EB9-5A68-79BB-489E-2CE90C695DD6}"/>
              </a:ext>
            </a:extLst>
          </p:cNvPr>
          <p:cNvSpPr/>
          <p:nvPr/>
        </p:nvSpPr>
        <p:spPr>
          <a:xfrm rot="21540000">
            <a:off x="-757695" y="1380480"/>
            <a:ext cx="7084989" cy="1064439"/>
          </a:xfrm>
          <a:prstGeom prst="rect">
            <a:avLst/>
          </a:prstGeom>
          <a:solidFill>
            <a:srgbClr val="C2466A"/>
          </a:solidFill>
          <a:ln>
            <a:solidFill>
              <a:srgbClr val="C2466A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F385E68-760C-74D2-6427-E439FDF91FB4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EEE1047-8D70-7A47-1FFB-4B6FF282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9818" y="1989178"/>
            <a:ext cx="5492182" cy="29177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0F2F70D1-9CA6-32AE-256B-BB0FFDCD3945}"/>
              </a:ext>
            </a:extLst>
          </p:cNvPr>
          <p:cNvGrpSpPr/>
          <p:nvPr/>
        </p:nvGrpSpPr>
        <p:grpSpPr>
          <a:xfrm>
            <a:off x="682469" y="3061014"/>
            <a:ext cx="2884643" cy="1845886"/>
            <a:chOff x="749145" y="3434139"/>
            <a:chExt cx="2473642" cy="158288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B0DE0A8-F6EC-8FC1-295B-0B2B9D12F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9145" y="4580901"/>
              <a:ext cx="1107434" cy="436124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3707A58-9F6F-496D-02B7-9E42A3208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145" y="4007520"/>
              <a:ext cx="1339210" cy="436124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56A592A-A521-DBA9-8CC2-BAB1645A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145" y="3434139"/>
              <a:ext cx="2473642" cy="436124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AF1F0C-8150-2785-18C3-68512A8DD7C1}"/>
              </a:ext>
            </a:extLst>
          </p:cNvPr>
          <p:cNvSpPr txBox="1"/>
          <p:nvPr/>
        </p:nvSpPr>
        <p:spPr>
          <a:xfrm>
            <a:off x="620679" y="5231487"/>
            <a:ext cx="5362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cs typeface="Times New Roman" panose="02020603050405020304" pitchFamily="18" charset="0"/>
              </a:rPr>
              <a:t>… but with some different feature</a:t>
            </a:r>
            <a:r>
              <a:rPr lang="en-GB" sz="1400" b="1" dirty="0">
                <a:solidFill>
                  <a:prstClr val="black"/>
                </a:solidFill>
                <a:latin typeface="Encode Sans" pitchFamily="2" charset="0"/>
                <a:cs typeface="Times New Roman" panose="02020603050405020304" pitchFamily="18" charset="0"/>
              </a:rPr>
              <a:t>s.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ncode Sans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7BE794E7-57C4-68DA-6A17-E218C0A71357}"/>
              </a:ext>
            </a:extLst>
          </p:cNvPr>
          <p:cNvSpPr txBox="1">
            <a:spLocks/>
          </p:cNvSpPr>
          <p:nvPr/>
        </p:nvSpPr>
        <p:spPr>
          <a:xfrm>
            <a:off x="582579" y="2547679"/>
            <a:ext cx="4977770" cy="40030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The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same commercial offer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(3 trims) compared to Hybrid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6E46A9-6618-22AC-070C-B0EBB1B03F96}"/>
              </a:ext>
            </a:extLst>
          </p:cNvPr>
          <p:cNvSpPr txBox="1"/>
          <p:nvPr/>
        </p:nvSpPr>
        <p:spPr>
          <a:xfrm>
            <a:off x="360512" y="1458728"/>
            <a:ext cx="5735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Interior overview (1/2)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913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0C50-DAB8-BE51-9125-C5F6B1AA7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F88E6C4-4451-D2E2-A270-934DF68D1703}"/>
              </a:ext>
            </a:extLst>
          </p:cNvPr>
          <p:cNvSpPr/>
          <p:nvPr/>
        </p:nvSpPr>
        <p:spPr>
          <a:xfrm rot="21540000">
            <a:off x="-757695" y="1380480"/>
            <a:ext cx="7084989" cy="1064439"/>
          </a:xfrm>
          <a:prstGeom prst="rect">
            <a:avLst/>
          </a:prstGeom>
          <a:solidFill>
            <a:srgbClr val="C2466A"/>
          </a:solidFill>
          <a:ln>
            <a:solidFill>
              <a:srgbClr val="C2466A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9B2709-091E-3BE3-4DD9-3E16D538A838}"/>
              </a:ext>
            </a:extLst>
          </p:cNvPr>
          <p:cNvSpPr txBox="1"/>
          <p:nvPr/>
        </p:nvSpPr>
        <p:spPr>
          <a:xfrm>
            <a:off x="360512" y="1458728"/>
            <a:ext cx="5735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Interior overview (2/2)</a:t>
            </a:r>
          </a:p>
        </p:txBody>
      </p:sp>
      <p:sp>
        <p:nvSpPr>
          <p:cNvPr id="3" name="Google Shape;484;p61">
            <a:extLst>
              <a:ext uri="{FF2B5EF4-FFF2-40B4-BE49-F238E27FC236}">
                <a16:creationId xmlns:a16="http://schemas.microsoft.com/office/drawing/2014/main" id="{9DFB24AE-D8E3-110C-AF35-17F160582B2C}"/>
              </a:ext>
            </a:extLst>
          </p:cNvPr>
          <p:cNvSpPr txBox="1">
            <a:spLocks/>
          </p:cNvSpPr>
          <p:nvPr/>
        </p:nvSpPr>
        <p:spPr>
          <a:xfrm>
            <a:off x="376336" y="2779739"/>
            <a:ext cx="4977770" cy="15737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It’s easy and simple to image where the main difference are.</a:t>
            </a:r>
          </a:p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It’s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getting in the car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where you can find such main different features: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Parking brake lever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(manual)</a:t>
            </a:r>
          </a:p>
          <a:p>
            <a:pPr marL="342900" lvl="0" indent="-342900" defTabSz="9144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6 gears lever + reverse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(manual)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SzPct val="101000"/>
              <a:buFont typeface="+mj-lt"/>
              <a:buAutoNum type="arabicPeriod"/>
              <a:defRPr/>
            </a:pPr>
            <a:r>
              <a:rPr lang="en-US" sz="1400" b="1" dirty="0" err="1"/>
              <a:t>Start&amp;Stop</a:t>
            </a:r>
            <a:r>
              <a:rPr lang="en-US" sz="1400" b="1" dirty="0"/>
              <a:t> </a:t>
            </a:r>
            <a:r>
              <a:rPr lang="en-US" sz="1400" dirty="0"/>
              <a:t>with deactivation switch</a:t>
            </a:r>
            <a:endParaRPr lang="en-GB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211F7-E2A4-AD20-38BD-F7CFCC32EF18}"/>
              </a:ext>
            </a:extLst>
          </p:cNvPr>
          <p:cNvSpPr txBox="1"/>
          <p:nvPr/>
        </p:nvSpPr>
        <p:spPr>
          <a:xfrm>
            <a:off x="376336" y="4386919"/>
            <a:ext cx="4022017" cy="75658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US" dirty="0"/>
              <a:t>Due to this interior layout, central armrest and wireless charger are no longer available.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A514439-3DAD-84C8-F686-2F66CCAC0ECD}"/>
              </a:ext>
            </a:extLst>
          </p:cNvPr>
          <p:cNvGrpSpPr/>
          <p:nvPr/>
        </p:nvGrpSpPr>
        <p:grpSpPr>
          <a:xfrm>
            <a:off x="6653213" y="2108347"/>
            <a:ext cx="5538787" cy="3173266"/>
            <a:chOff x="2962437" y="3578175"/>
            <a:chExt cx="3961497" cy="215938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F273805-F1CA-F3A8-EFC5-CD7B590737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t="10736" r="8909" b="7936"/>
            <a:stretch/>
          </p:blipFill>
          <p:spPr bwMode="auto">
            <a:xfrm>
              <a:off x="2962437" y="3578175"/>
              <a:ext cx="3961497" cy="215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7C1697F3-4E73-165C-1B05-3DC4B9741ABF}"/>
                </a:ext>
              </a:extLst>
            </p:cNvPr>
            <p:cNvSpPr/>
            <p:nvPr/>
          </p:nvSpPr>
          <p:spPr>
            <a:xfrm>
              <a:off x="3620865" y="5153284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1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27AC47F4-523D-7F83-91D2-C5AF381C5FDC}"/>
                </a:ext>
              </a:extLst>
            </p:cNvPr>
            <p:cNvSpPr/>
            <p:nvPr/>
          </p:nvSpPr>
          <p:spPr>
            <a:xfrm>
              <a:off x="4249920" y="4757693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2</a:t>
              </a: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33194071-3706-05D6-37C4-91DD33C1D3FF}"/>
                </a:ext>
              </a:extLst>
            </p:cNvPr>
            <p:cNvSpPr/>
            <p:nvPr/>
          </p:nvSpPr>
          <p:spPr>
            <a:xfrm>
              <a:off x="4866005" y="4511259"/>
              <a:ext cx="252000" cy="252000"/>
            </a:xfrm>
            <a:prstGeom prst="round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Encode Sans" pitchFamily="2" charset="0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5536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A56B-0366-CDF7-AA5E-4622399B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156A6D-6B43-1982-287F-0A4EC7E170E0}"/>
              </a:ext>
            </a:extLst>
          </p:cNvPr>
          <p:cNvSpPr/>
          <p:nvPr/>
        </p:nvSpPr>
        <p:spPr>
          <a:xfrm rot="21540000">
            <a:off x="-751942" y="1380430"/>
            <a:ext cx="7084989" cy="1723762"/>
          </a:xfrm>
          <a:prstGeom prst="rect">
            <a:avLst/>
          </a:prstGeom>
          <a:solidFill>
            <a:srgbClr val="C2466A"/>
          </a:solidFill>
          <a:ln>
            <a:solidFill>
              <a:srgbClr val="C2466A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2B0CE-A636-DC62-F463-EF2CD661DE67}"/>
              </a:ext>
            </a:extLst>
          </p:cNvPr>
          <p:cNvSpPr txBox="1"/>
          <p:nvPr/>
        </p:nvSpPr>
        <p:spPr>
          <a:xfrm>
            <a:off x="360512" y="1458728"/>
            <a:ext cx="5735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Talking about Interiors, the “Gasoline” engine take back a features that was not available on “Hybrid”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C8234C1-C757-AD54-A13E-8332924AD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9818" y="1989178"/>
            <a:ext cx="5492182" cy="29177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7">
            <a:extLst>
              <a:ext uri="{FF2B5EF4-FFF2-40B4-BE49-F238E27FC236}">
                <a16:creationId xmlns:a16="http://schemas.microsoft.com/office/drawing/2014/main" id="{555A1B99-9675-345B-B494-215CB2D1DB68}"/>
              </a:ext>
            </a:extLst>
          </p:cNvPr>
          <p:cNvSpPr txBox="1">
            <a:spLocks/>
          </p:cNvSpPr>
          <p:nvPr/>
        </p:nvSpPr>
        <p:spPr>
          <a:xfrm>
            <a:off x="682592" y="3448039"/>
            <a:ext cx="4469975" cy="16571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“Head-up-display” available as optional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“Turbo” button for an extra gasoline power boost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>
                <a:solidFill>
                  <a:srgbClr val="44D3A0"/>
                </a:solidFill>
                <a:latin typeface="Encode Sans" pitchFamily="2" charset="77"/>
              </a:rPr>
              <a:t>Parking manual brake lever, 6 gears lever + reverse and </a:t>
            </a:r>
            <a:r>
              <a:rPr lang="en-US" sz="1400" dirty="0" err="1">
                <a:solidFill>
                  <a:srgbClr val="44D3A0"/>
                </a:solidFill>
                <a:latin typeface="Encode Sans" pitchFamily="2" charset="77"/>
              </a:rPr>
              <a:t>Start&amp;Stop</a:t>
            </a:r>
            <a:r>
              <a:rPr lang="en-US" sz="1400" dirty="0">
                <a:solidFill>
                  <a:srgbClr val="44D3A0"/>
                </a:solidFill>
                <a:latin typeface="Encode Sans" pitchFamily="2" charset="77"/>
              </a:rPr>
              <a:t> with deactivation switch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10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A378C8-D8F5-83AC-65FA-6CB5F7707998}"/>
              </a:ext>
            </a:extLst>
          </p:cNvPr>
          <p:cNvSpPr txBox="1"/>
          <p:nvPr/>
        </p:nvSpPr>
        <p:spPr>
          <a:xfrm>
            <a:off x="1670199" y="3959328"/>
            <a:ext cx="5735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Encode Sans"/>
              </a:rPr>
              <a:t>CUSTOMER BENEFIT</a:t>
            </a:r>
            <a:endParaRPr lang="en-US" sz="4000" b="1" dirty="0">
              <a:solidFill>
                <a:schemeClr val="bg1"/>
              </a:solidFill>
              <a:latin typeface="Encode Sans" pitchFamily="2" charset="0"/>
            </a:endParaRPr>
          </a:p>
        </p:txBody>
      </p:sp>
      <p:sp>
        <p:nvSpPr>
          <p:cNvPr id="3" name="Segnaposto contenuto 7">
            <a:extLst>
              <a:ext uri="{FF2B5EF4-FFF2-40B4-BE49-F238E27FC236}">
                <a16:creationId xmlns:a16="http://schemas.microsoft.com/office/drawing/2014/main" id="{3D5C842B-E258-C721-3677-DADB016FDCF5}"/>
              </a:ext>
            </a:extLst>
          </p:cNvPr>
          <p:cNvSpPr txBox="1">
            <a:spLocks/>
          </p:cNvSpPr>
          <p:nvPr/>
        </p:nvSpPr>
        <p:spPr>
          <a:xfrm>
            <a:off x="1743877" y="4720557"/>
            <a:ext cx="5342723" cy="526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chemeClr val="bg1"/>
                </a:solidFill>
                <a:latin typeface="Encode Sans" pitchFamily="2" charset="0"/>
              </a:rPr>
              <a:t>Customer benefits are at the heart of </a:t>
            </a:r>
            <a:br>
              <a:rPr lang="en-US" sz="1400" b="0" dirty="0">
                <a:solidFill>
                  <a:schemeClr val="bg1"/>
                </a:solidFill>
                <a:latin typeface="Encode Sans" pitchFamily="2" charset="0"/>
              </a:rPr>
            </a:br>
            <a:r>
              <a:rPr lang="en-US" sz="1400" b="0" dirty="0">
                <a:solidFill>
                  <a:schemeClr val="bg1"/>
                </a:solidFill>
                <a:latin typeface="Encode Sans" pitchFamily="2" charset="0"/>
              </a:rPr>
              <a:t>every design choice.</a:t>
            </a:r>
            <a:endParaRPr lang="it-IT" sz="1400" b="0" dirty="0">
              <a:solidFill>
                <a:schemeClr val="bg1"/>
              </a:solidFill>
              <a:latin typeface="Encode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949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59B6-1DD2-DC5A-8585-AC9289E8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EB3B9DE-3876-72EF-0A09-5FA5F52B6C6F}"/>
              </a:ext>
            </a:extLst>
          </p:cNvPr>
          <p:cNvSpPr/>
          <p:nvPr/>
        </p:nvSpPr>
        <p:spPr>
          <a:xfrm rot="21540000">
            <a:off x="-760954" y="1403364"/>
            <a:ext cx="4466041" cy="668016"/>
          </a:xfrm>
          <a:prstGeom prst="rect">
            <a:avLst/>
          </a:prstGeom>
          <a:solidFill>
            <a:srgbClr val="40BBF6"/>
          </a:solidFill>
          <a:ln>
            <a:solidFill>
              <a:srgbClr val="40BBF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B93D0D-7D49-4769-AAB7-8CC181CBC16E}"/>
              </a:ext>
            </a:extLst>
          </p:cNvPr>
          <p:cNvSpPr txBox="1"/>
          <p:nvPr/>
        </p:nvSpPr>
        <p:spPr>
          <a:xfrm>
            <a:off x="360512" y="1482544"/>
            <a:ext cx="5735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192" defTabSz="685783">
              <a:buClr>
                <a:srgbClr val="243782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Encode Sans"/>
              </a:rPr>
              <a:t>Customer Benefit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3146841-D258-42F5-CF04-52F100F3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03" y="1480094"/>
            <a:ext cx="6120698" cy="40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84;p61">
            <a:extLst>
              <a:ext uri="{FF2B5EF4-FFF2-40B4-BE49-F238E27FC236}">
                <a16:creationId xmlns:a16="http://schemas.microsoft.com/office/drawing/2014/main" id="{02841C84-529D-4A37-BAF9-6A3B65264327}"/>
              </a:ext>
            </a:extLst>
          </p:cNvPr>
          <p:cNvSpPr txBox="1">
            <a:spLocks/>
          </p:cNvSpPr>
          <p:nvPr/>
        </p:nvSpPr>
        <p:spPr>
          <a:xfrm>
            <a:off x="610991" y="2409391"/>
            <a:ext cx="4977770" cy="31871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Introducing the 1.2 gasoline engine in Fiat Grande Panda line-up </a:t>
            </a: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we are now available to enlarge and including a wider group of customers.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r>
              <a:rPr lang="it-IT" sz="1400" dirty="0"/>
              <a:t>🚀 </a:t>
            </a:r>
            <a:r>
              <a:rPr lang="en-GB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What the Customer gets</a:t>
            </a:r>
          </a:p>
          <a:p>
            <a:pPr marL="550862" indent="-285750" defTabSz="914400">
              <a:buClr>
                <a:schemeClr val="tx1"/>
              </a:buClr>
              <a:buSzTx/>
              <a:defRPr/>
            </a:pPr>
            <a:r>
              <a:rPr lang="en-GB" sz="1400" dirty="0">
                <a:cs typeface="Times New Roman" panose="02020603050405020304" pitchFamily="18" charset="0"/>
              </a:rPr>
              <a:t>affordable entry price</a:t>
            </a:r>
          </a:p>
          <a:p>
            <a:pPr marL="550862" indent="-285750">
              <a:buClr>
                <a:schemeClr val="tx1"/>
              </a:buClr>
              <a:defRPr/>
            </a:pPr>
            <a:r>
              <a:rPr lang="en-GB" sz="1400" dirty="0">
                <a:cs typeface="Times New Roman" panose="02020603050405020304" pitchFamily="18" charset="0"/>
              </a:rPr>
              <a:t>engaging driving with a 6-speed gearbox</a:t>
            </a:r>
          </a:p>
          <a:p>
            <a:pPr marL="550862" indent="-285750">
              <a:buClr>
                <a:schemeClr val="tx1"/>
              </a:buClr>
              <a:defRPr/>
            </a:pPr>
            <a:r>
              <a:rPr lang="en-US" sz="1400" dirty="0"/>
              <a:t>easy handling, ideal for city driving</a:t>
            </a:r>
          </a:p>
          <a:p>
            <a:pPr marL="285750" indent="-285750">
              <a:defRPr/>
            </a:pPr>
            <a:endParaRPr lang="en-US" sz="1400" b="1" dirty="0"/>
          </a:p>
          <a:p>
            <a:pPr marL="0" indent="0">
              <a:buNone/>
              <a:defRPr/>
            </a:pPr>
            <a:r>
              <a:rPr lang="it-IT" sz="1400" dirty="0"/>
              <a:t>🔥</a:t>
            </a:r>
            <a:r>
              <a:rPr lang="it-IT" sz="800" dirty="0"/>
              <a:t> </a:t>
            </a:r>
            <a:r>
              <a:rPr lang="en-US" sz="1400" b="1" dirty="0"/>
              <a:t>At the same time, we keep on going to offer: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good interior space in a compact footprint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stylish and SUV inspired design</a:t>
            </a:r>
          </a:p>
          <a:p>
            <a:pPr marL="444500" indent="-179388">
              <a:buClrTx/>
              <a:buSzTx/>
              <a:defRPr/>
            </a:pPr>
            <a:r>
              <a:rPr lang="en-GB" sz="1400" dirty="0">
                <a:solidFill>
                  <a:prstClr val="black"/>
                </a:solidFill>
                <a:cs typeface="Times New Roman" panose="02020603050405020304" pitchFamily="18" charset="0"/>
              </a:rPr>
              <a:t>Fiat brand with rich legacy and practical DNA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62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466AC-9899-10CD-FC05-7AB21790B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8A9314B-1BF6-C58B-3CBB-D7BFBBE06EAB}"/>
              </a:ext>
            </a:extLst>
          </p:cNvPr>
          <p:cNvSpPr/>
          <p:nvPr/>
        </p:nvSpPr>
        <p:spPr>
          <a:xfrm rot="21540000">
            <a:off x="-760999" y="1398134"/>
            <a:ext cx="5065390" cy="668016"/>
          </a:xfrm>
          <a:prstGeom prst="rect">
            <a:avLst/>
          </a:prstGeom>
          <a:solidFill>
            <a:srgbClr val="40BBF6"/>
          </a:solidFill>
          <a:ln>
            <a:solidFill>
              <a:srgbClr val="40BBF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425A29-63BB-B4A9-CE41-5F528D9FFD99}"/>
              </a:ext>
            </a:extLst>
          </p:cNvPr>
          <p:cNvSpPr txBox="1"/>
          <p:nvPr/>
        </p:nvSpPr>
        <p:spPr>
          <a:xfrm>
            <a:off x="360512" y="1482544"/>
            <a:ext cx="5735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192" defTabSz="685783">
              <a:buClr>
                <a:srgbClr val="243782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Encode Sans"/>
              </a:rPr>
              <a:t>Objection handling (1/2)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49522C5-3922-E20D-7926-B600F0AB3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03" y="1480094"/>
            <a:ext cx="6120698" cy="40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A1743033-157B-8B49-1E6C-F2945874AB09}"/>
              </a:ext>
            </a:extLst>
          </p:cNvPr>
          <p:cNvSpPr txBox="1">
            <a:spLocks/>
          </p:cNvSpPr>
          <p:nvPr/>
        </p:nvSpPr>
        <p:spPr>
          <a:xfrm>
            <a:off x="360512" y="2228402"/>
            <a:ext cx="5483076" cy="32651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GB" sz="1400" dirty="0"/>
              <a:t>Just to be confident how to manage potential customer doubts, let’s have  a look how to handling customer objection</a:t>
            </a:r>
          </a:p>
          <a:p>
            <a:pPr marL="0" indent="0">
              <a:spcAft>
                <a:spcPts val="600"/>
              </a:spcAft>
              <a:buNone/>
            </a:pPr>
            <a:endParaRPr lang="en-GB" sz="1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400" b="1" dirty="0"/>
              <a:t>Q: Why no automatic gearbox?</a:t>
            </a:r>
            <a:br>
              <a:rPr lang="en-GB" sz="1400" dirty="0"/>
            </a:br>
            <a:r>
              <a:rPr lang="en-GB" sz="1400" dirty="0"/>
              <a:t>A: For many customers, this engine is the base-point spot. It’s more affordable than automatic and never the less, 6-speed manual keeps things fun and frugal.</a:t>
            </a:r>
          </a:p>
          <a:p>
            <a:pPr marL="0" indent="0">
              <a:spcAft>
                <a:spcPts val="600"/>
              </a:spcAft>
              <a:buNone/>
            </a:pPr>
            <a:endParaRPr lang="en-GB" sz="1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GB" sz="1400" b="1" dirty="0"/>
              <a:t>Q: Isn’t it underpowered?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1400" dirty="0"/>
              <a:t>A: For its size and weight, it’s perfectly matched. Ideal for city and mixed driving. The engine and gearbox are tuned for responsiveness where it matters most – low to mid-range torque.</a:t>
            </a:r>
          </a:p>
          <a:p>
            <a:pPr marL="0" indent="0" fontAlgn="ctr">
              <a:buNone/>
            </a:pPr>
            <a:endParaRPr lang="en-GB" sz="1400" b="1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81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5CE31-FAE1-7C3E-BBB5-98458B04D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73CBBD43-55A1-30B5-9D5F-6B2BB4779854}"/>
              </a:ext>
            </a:extLst>
          </p:cNvPr>
          <p:cNvSpPr/>
          <p:nvPr/>
        </p:nvSpPr>
        <p:spPr>
          <a:xfrm rot="21540000">
            <a:off x="-760999" y="1398134"/>
            <a:ext cx="5065390" cy="668016"/>
          </a:xfrm>
          <a:prstGeom prst="rect">
            <a:avLst/>
          </a:prstGeom>
          <a:solidFill>
            <a:srgbClr val="40BBF6"/>
          </a:solidFill>
          <a:ln>
            <a:solidFill>
              <a:srgbClr val="40BBF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2E2BFB-1007-9110-BE60-1D8EE53784FF}"/>
              </a:ext>
            </a:extLst>
          </p:cNvPr>
          <p:cNvSpPr txBox="1"/>
          <p:nvPr/>
        </p:nvSpPr>
        <p:spPr>
          <a:xfrm>
            <a:off x="360512" y="1482544"/>
            <a:ext cx="5735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192" defTabSz="685783">
              <a:buClr>
                <a:srgbClr val="243782"/>
              </a:buClr>
              <a:defRPr/>
            </a:pPr>
            <a:r>
              <a:rPr lang="en-US" sz="2400" b="1" dirty="0">
                <a:solidFill>
                  <a:schemeClr val="bg1"/>
                </a:solidFill>
                <a:latin typeface="Encode Sans"/>
              </a:rPr>
              <a:t>Objection handling (2/2)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7C11308-ABFE-A82E-EB16-D683E6BC0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03" y="1480094"/>
            <a:ext cx="6120698" cy="40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84;p61">
            <a:extLst>
              <a:ext uri="{FF2B5EF4-FFF2-40B4-BE49-F238E27FC236}">
                <a16:creationId xmlns:a16="http://schemas.microsoft.com/office/drawing/2014/main" id="{978801B3-B7AB-7DEB-5BB4-452110309984}"/>
              </a:ext>
            </a:extLst>
          </p:cNvPr>
          <p:cNvSpPr txBox="1">
            <a:spLocks/>
          </p:cNvSpPr>
          <p:nvPr/>
        </p:nvSpPr>
        <p:spPr>
          <a:xfrm>
            <a:off x="371475" y="2305387"/>
            <a:ext cx="5405438" cy="28960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buNone/>
            </a:pPr>
            <a:r>
              <a:rPr lang="en-GB" sz="1400" b="1" dirty="0">
                <a:solidFill>
                  <a:srgbClr val="000000"/>
                </a:solidFill>
              </a:rPr>
              <a:t>Q: Is this an easy-going technology solution?</a:t>
            </a:r>
          </a:p>
          <a:p>
            <a:pPr marL="0" indent="0" fontAlgn="ctr">
              <a:buNone/>
            </a:pPr>
            <a:r>
              <a:rPr lang="en-GB" sz="1400" dirty="0">
                <a:solidFill>
                  <a:srgbClr val="000000"/>
                </a:solidFill>
              </a:rPr>
              <a:t>A: Not every customer wants the most up-to-date technology</a:t>
            </a:r>
            <a:r>
              <a:rPr lang="en-GB" sz="1400" dirty="0">
                <a:solidFill>
                  <a:srgbClr val="FF0000"/>
                </a:solidFill>
              </a:rPr>
              <a:t>.</a:t>
            </a:r>
            <a:r>
              <a:rPr lang="en-GB" sz="1400" dirty="0">
                <a:solidFill>
                  <a:srgbClr val="000000"/>
                </a:solidFill>
              </a:rPr>
              <a:t> This is a simple, efficient choice for short trips and low-cost ownership.</a:t>
            </a:r>
          </a:p>
          <a:p>
            <a:pPr marL="0" fontAlgn="ctr"/>
            <a:endParaRPr lang="en-GB" sz="1400" dirty="0">
              <a:solidFill>
                <a:srgbClr val="000000"/>
              </a:solidFill>
            </a:endParaRPr>
          </a:p>
          <a:p>
            <a:pPr marL="0" indent="0" fontAlgn="ctr">
              <a:buNone/>
            </a:pPr>
            <a:endParaRPr lang="en-GB" sz="1400" b="1" dirty="0"/>
          </a:p>
          <a:p>
            <a:pPr marL="0" indent="0" fontAlgn="ctr">
              <a:buNone/>
            </a:pPr>
            <a:r>
              <a:rPr lang="en-GB" sz="1400" b="1" dirty="0"/>
              <a:t>Q: Am I going to be satisfied with these engine performances?</a:t>
            </a:r>
          </a:p>
          <a:p>
            <a:pPr marL="0" indent="0" fontAlgn="ctr">
              <a:buNone/>
            </a:pPr>
            <a:r>
              <a:rPr lang="en-GB" sz="1400" dirty="0">
                <a:solidFill>
                  <a:srgbClr val="000000"/>
                </a:solidFill>
              </a:rPr>
              <a:t>A: This solution is ideal for city driving, with peppy response and optimized gearing for daily use.</a:t>
            </a:r>
            <a:endParaRPr lang="en-US" sz="1400" b="1" dirty="0">
              <a:solidFill>
                <a:srgbClr val="24388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779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EA7C-1652-6265-3439-6762C5B2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4090685-8368-D969-70F2-B377128F0216}"/>
              </a:ext>
            </a:extLst>
          </p:cNvPr>
          <p:cNvSpPr/>
          <p:nvPr/>
        </p:nvSpPr>
        <p:spPr>
          <a:xfrm rot="21540000">
            <a:off x="-761057" y="1391553"/>
            <a:ext cx="5819593" cy="668016"/>
          </a:xfrm>
          <a:prstGeom prst="rect">
            <a:avLst/>
          </a:prstGeom>
          <a:solidFill>
            <a:srgbClr val="40BBF6"/>
          </a:solidFill>
          <a:ln>
            <a:solidFill>
              <a:srgbClr val="40BBF6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0AAB42-48A7-8EF6-A7EC-7F1890204E99}"/>
              </a:ext>
            </a:extLst>
          </p:cNvPr>
          <p:cNvSpPr txBox="1"/>
          <p:nvPr/>
        </p:nvSpPr>
        <p:spPr>
          <a:xfrm>
            <a:off x="360512" y="1482544"/>
            <a:ext cx="5735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KEY POINTS TO REMEMBER</a:t>
            </a:r>
          </a:p>
        </p:txBody>
      </p:sp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14C70052-B6FB-1EB5-27B7-4D83B8C62051}"/>
              </a:ext>
            </a:extLst>
          </p:cNvPr>
          <p:cNvSpPr txBox="1">
            <a:spLocks/>
          </p:cNvSpPr>
          <p:nvPr/>
        </p:nvSpPr>
        <p:spPr>
          <a:xfrm>
            <a:off x="371475" y="2248479"/>
            <a:ext cx="6496050" cy="48395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Fiat Grande Panda 1.2 gasoline </a:t>
            </a:r>
            <a:r>
              <a:rPr lang="en-US" sz="1400" dirty="0">
                <a:solidFill>
                  <a:srgbClr val="383838"/>
                </a:solidFill>
              </a:rPr>
              <a:t>enlarge the engine type offer to be closer to the customer, to increase the commercial success already ‘on-the-air’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Considering the Hybrid version as a reference, main new features in summary are the following: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gasoline engine with 6-speed manual gearbox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parking manual brake lever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6 gears lever + reverse </a:t>
            </a:r>
          </a:p>
          <a:p>
            <a:pPr marL="538163" indent="-180975"/>
            <a:r>
              <a:rPr lang="en-US" sz="1400" dirty="0" err="1">
                <a:solidFill>
                  <a:srgbClr val="383838"/>
                </a:solidFill>
              </a:rPr>
              <a:t>Start&amp;Stop</a:t>
            </a:r>
            <a:r>
              <a:rPr lang="en-US" sz="1400" dirty="0">
                <a:solidFill>
                  <a:srgbClr val="383838"/>
                </a:solidFill>
              </a:rPr>
              <a:t> with deactivation switch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In terms of Exterior keep in mind:</a:t>
            </a:r>
          </a:p>
          <a:p>
            <a:pPr marL="538163" indent="-182563">
              <a:tabLst>
                <a:tab pos="447675" algn="l"/>
              </a:tabLst>
            </a:pPr>
            <a:r>
              <a:rPr lang="en-US" sz="1400" dirty="0">
                <a:solidFill>
                  <a:srgbClr val="383838"/>
                </a:solidFill>
              </a:rPr>
              <a:t>same 7 colors palette</a:t>
            </a:r>
          </a:p>
          <a:p>
            <a:pPr marL="538163" indent="-182563">
              <a:tabLst>
                <a:tab pos="447675" algn="l"/>
              </a:tabLst>
            </a:pPr>
            <a:r>
              <a:rPr lang="en-US" sz="1400" dirty="0">
                <a:solidFill>
                  <a:srgbClr val="383838"/>
                </a:solidFill>
              </a:rPr>
              <a:t>rear brakes are now drums type</a:t>
            </a:r>
          </a:p>
          <a:p>
            <a:pPr marL="538163" indent="-182563">
              <a:tabLst>
                <a:tab pos="447675" algn="l"/>
              </a:tabLst>
            </a:pPr>
            <a:r>
              <a:rPr lang="en-US" sz="1400" dirty="0">
                <a:solidFill>
                  <a:srgbClr val="383838"/>
                </a:solidFill>
              </a:rPr>
              <a:t>there is no rear sticker</a:t>
            </a:r>
            <a:endParaRPr lang="en-US" sz="1400" b="1" dirty="0">
              <a:solidFill>
                <a:srgbClr val="383838"/>
              </a:solidFill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383838"/>
                </a:solidFill>
              </a:rPr>
              <a:t>In terms of Interior, due to new layout: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same 3 trims: Icon, Pop and La Prima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central armrest is no longer available</a:t>
            </a:r>
          </a:p>
          <a:p>
            <a:pPr marL="538163" indent="-180975"/>
            <a:r>
              <a:rPr lang="en-US" sz="1400" dirty="0">
                <a:solidFill>
                  <a:srgbClr val="383838"/>
                </a:solidFill>
              </a:rPr>
              <a:t>wireless charger is no longer available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0F7D4A0-9A2A-DB09-01E4-F3633E6DE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9150" y="1713376"/>
            <a:ext cx="5492850" cy="366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07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84;p61">
            <a:extLst>
              <a:ext uri="{FF2B5EF4-FFF2-40B4-BE49-F238E27FC236}">
                <a16:creationId xmlns:a16="http://schemas.microsoft.com/office/drawing/2014/main" id="{A28442EA-F8B1-5104-A86D-C101AE8C6926}"/>
              </a:ext>
            </a:extLst>
          </p:cNvPr>
          <p:cNvSpPr txBox="1">
            <a:spLocks/>
          </p:cNvSpPr>
          <p:nvPr/>
        </p:nvSpPr>
        <p:spPr>
          <a:xfrm>
            <a:off x="396817" y="2562862"/>
            <a:ext cx="4095353" cy="14690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With the </a:t>
            </a:r>
            <a:r>
              <a:rPr lang="en-US" sz="1600" b="1" dirty="0"/>
              <a:t>New Grande Panda ICE</a:t>
            </a:r>
            <a:r>
              <a:rPr lang="en-US" sz="1600" dirty="0"/>
              <a:t>, Fiat updates its city car icon.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Let’s go and discover all its features.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AC9CC79F-2128-03C4-7311-4681533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2" t="7436" b="2252"/>
          <a:stretch>
            <a:fillRect/>
          </a:stretch>
        </p:blipFill>
        <p:spPr>
          <a:xfrm>
            <a:off x="5247734" y="1949079"/>
            <a:ext cx="6944266" cy="3091948"/>
          </a:xfrm>
          <a:prstGeom prst="roundRect">
            <a:avLst>
              <a:gd name="adj" fmla="val 0"/>
            </a:avLst>
          </a:prstGeom>
        </p:spPr>
      </p:pic>
      <p:grpSp>
        <p:nvGrpSpPr>
          <p:cNvPr id="36" name="Gruppo 35">
            <a:extLst>
              <a:ext uri="{FF2B5EF4-FFF2-40B4-BE49-F238E27FC236}">
                <a16:creationId xmlns:a16="http://schemas.microsoft.com/office/drawing/2014/main" id="{1CA5085B-21BA-DBF3-64C4-FC540415E637}"/>
              </a:ext>
            </a:extLst>
          </p:cNvPr>
          <p:cNvGrpSpPr/>
          <p:nvPr/>
        </p:nvGrpSpPr>
        <p:grpSpPr>
          <a:xfrm>
            <a:off x="10077779" y="4458293"/>
            <a:ext cx="1745080" cy="1246048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37" name="Parallelogramma 36">
              <a:extLst>
                <a:ext uri="{FF2B5EF4-FFF2-40B4-BE49-F238E27FC236}">
                  <a16:creationId xmlns:a16="http://schemas.microsoft.com/office/drawing/2014/main" id="{163C3FF3-23C5-44A4-A0E2-149C15128DFC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Parallelogramma 37">
              <a:extLst>
                <a:ext uri="{FF2B5EF4-FFF2-40B4-BE49-F238E27FC236}">
                  <a16:creationId xmlns:a16="http://schemas.microsoft.com/office/drawing/2014/main" id="{63FC35ED-DAC2-7F40-653E-923AF73A7982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Parallelogramma 38">
              <a:extLst>
                <a:ext uri="{FF2B5EF4-FFF2-40B4-BE49-F238E27FC236}">
                  <a16:creationId xmlns:a16="http://schemas.microsoft.com/office/drawing/2014/main" id="{FFE67ACA-0CDA-D74D-A0B1-983E2ECB07C0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Parallelogramma 39">
              <a:extLst>
                <a:ext uri="{FF2B5EF4-FFF2-40B4-BE49-F238E27FC236}">
                  <a16:creationId xmlns:a16="http://schemas.microsoft.com/office/drawing/2014/main" id="{FA3B269F-96C0-4F2A-9F61-EB59EFB47D53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2" name="Rettangolo 41">
            <a:extLst>
              <a:ext uri="{FF2B5EF4-FFF2-40B4-BE49-F238E27FC236}">
                <a16:creationId xmlns:a16="http://schemas.microsoft.com/office/drawing/2014/main" id="{80D1A542-D40A-C447-F8FC-C6B63816D24E}"/>
              </a:ext>
            </a:extLst>
          </p:cNvPr>
          <p:cNvSpPr/>
          <p:nvPr/>
        </p:nvSpPr>
        <p:spPr>
          <a:xfrm rot="21540000">
            <a:off x="-756000" y="1690694"/>
            <a:ext cx="5089833" cy="655535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771D235-A43B-BD6F-D494-8AF736C1D8A3}"/>
              </a:ext>
            </a:extLst>
          </p:cNvPr>
          <p:cNvSpPr txBox="1"/>
          <p:nvPr/>
        </p:nvSpPr>
        <p:spPr>
          <a:xfrm>
            <a:off x="303362" y="1787628"/>
            <a:ext cx="3659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</a:t>
            </a:r>
            <a:endParaRPr lang="en-US" sz="2400" b="1" dirty="0">
              <a:solidFill>
                <a:schemeClr val="bg1"/>
              </a:solidFill>
              <a:effectLst/>
              <a:latin typeface="Encode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12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44314-4780-3CE1-7FEA-C83C7049A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161F3AC9-6583-602B-E429-9B9A6D668075}"/>
              </a:ext>
            </a:extLst>
          </p:cNvPr>
          <p:cNvGrpSpPr/>
          <p:nvPr/>
        </p:nvGrpSpPr>
        <p:grpSpPr>
          <a:xfrm>
            <a:off x="10077779" y="4458293"/>
            <a:ext cx="1745080" cy="1246048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37" name="Parallelogramma 36">
              <a:extLst>
                <a:ext uri="{FF2B5EF4-FFF2-40B4-BE49-F238E27FC236}">
                  <a16:creationId xmlns:a16="http://schemas.microsoft.com/office/drawing/2014/main" id="{2C13B331-81A3-29D5-0743-BBB35DCB4BE4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Parallelogramma 37">
              <a:extLst>
                <a:ext uri="{FF2B5EF4-FFF2-40B4-BE49-F238E27FC236}">
                  <a16:creationId xmlns:a16="http://schemas.microsoft.com/office/drawing/2014/main" id="{604D3045-76FF-3161-811F-B5F7270E3799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Parallelogramma 38">
              <a:extLst>
                <a:ext uri="{FF2B5EF4-FFF2-40B4-BE49-F238E27FC236}">
                  <a16:creationId xmlns:a16="http://schemas.microsoft.com/office/drawing/2014/main" id="{7EBC2C50-9A0B-7AF4-E703-78A39DDCAFC3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Parallelogramma 39">
              <a:extLst>
                <a:ext uri="{FF2B5EF4-FFF2-40B4-BE49-F238E27FC236}">
                  <a16:creationId xmlns:a16="http://schemas.microsoft.com/office/drawing/2014/main" id="{06B38555-75F2-0C81-2C23-4504F5E05E54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E1EB915A-BAB5-8CC8-0E23-527B6B341A05}"/>
              </a:ext>
            </a:extLst>
          </p:cNvPr>
          <p:cNvSpPr txBox="1">
            <a:spLocks/>
          </p:cNvSpPr>
          <p:nvPr/>
        </p:nvSpPr>
        <p:spPr>
          <a:xfrm>
            <a:off x="396817" y="2562862"/>
            <a:ext cx="4946708" cy="32092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Welcome to this pill about Fiat Granda Panda product novelty.</a:t>
            </a:r>
          </a:p>
          <a:p>
            <a:pPr marL="0" indent="0">
              <a:buNone/>
            </a:pPr>
            <a:endParaRPr lang="en-GB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Before moving on with news, let’s recap a bit why </a:t>
            </a:r>
            <a:r>
              <a:rPr lang="en-GB" sz="1600" b="1" dirty="0">
                <a:cs typeface="Times New Roman" panose="02020603050405020304" pitchFamily="18" charset="0"/>
              </a:rPr>
              <a:t>Fiat Grande Panda is PANDASTIC</a:t>
            </a:r>
          </a:p>
          <a:p>
            <a:pPr marL="0" indent="0">
              <a:buNone/>
            </a:pPr>
            <a:endParaRPr lang="en-GB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We learned how Fiat Grande Panda world is based on the following 3 pillars:</a:t>
            </a:r>
          </a:p>
          <a:p>
            <a:pPr marL="285750" indent="-285750"/>
            <a:r>
              <a:rPr lang="en-GB" sz="1600" b="1" dirty="0"/>
              <a:t>Iconicity</a:t>
            </a:r>
          </a:p>
          <a:p>
            <a:pPr marL="285750" indent="-285750"/>
            <a:r>
              <a:rPr lang="en-GB" sz="1600" b="1" dirty="0"/>
              <a:t>Ingenuity</a:t>
            </a:r>
          </a:p>
          <a:p>
            <a:pPr marL="285750" indent="-285750"/>
            <a:r>
              <a:rPr lang="en-GB" sz="1600" b="1" dirty="0"/>
              <a:t>Inclusivity </a:t>
            </a:r>
            <a:endParaRPr lang="en-GB" sz="9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AE9721-180F-6874-F764-E166F23A7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t="8753" r="7412" b="11595"/>
          <a:stretch>
            <a:fillRect/>
          </a:stretch>
        </p:blipFill>
        <p:spPr>
          <a:xfrm>
            <a:off x="5698196" y="1778103"/>
            <a:ext cx="6493804" cy="3584455"/>
          </a:xfrm>
          <a:prstGeom prst="roundRect">
            <a:avLst>
              <a:gd name="adj" fmla="val 0"/>
            </a:avLst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215D9BE-535B-F8BA-B214-6288FB278A51}"/>
              </a:ext>
            </a:extLst>
          </p:cNvPr>
          <p:cNvSpPr/>
          <p:nvPr/>
        </p:nvSpPr>
        <p:spPr>
          <a:xfrm rot="21540000">
            <a:off x="-756000" y="1690694"/>
            <a:ext cx="5089833" cy="655535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D9D4D9-1F9D-EC32-D912-50B2A20226D0}"/>
              </a:ext>
            </a:extLst>
          </p:cNvPr>
          <p:cNvSpPr txBox="1"/>
          <p:nvPr/>
        </p:nvSpPr>
        <p:spPr>
          <a:xfrm>
            <a:off x="303362" y="1787628"/>
            <a:ext cx="3659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</a:t>
            </a:r>
            <a:endParaRPr lang="en-US" sz="2400" b="1" dirty="0">
              <a:solidFill>
                <a:schemeClr val="bg1"/>
              </a:solidFill>
              <a:effectLst/>
              <a:latin typeface="Encode San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174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88BC2-5762-FD4D-414C-41343B23F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29F693C7-4798-5F2B-E776-5AA9202A4B4E}"/>
              </a:ext>
            </a:extLst>
          </p:cNvPr>
          <p:cNvSpPr/>
          <p:nvPr/>
        </p:nvSpPr>
        <p:spPr>
          <a:xfrm rot="21540000">
            <a:off x="-756152" y="1673284"/>
            <a:ext cx="7084989" cy="655535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969E3D50-9D3B-2903-C67A-80B02712DCAA}"/>
              </a:ext>
            </a:extLst>
          </p:cNvPr>
          <p:cNvGrpSpPr/>
          <p:nvPr/>
        </p:nvGrpSpPr>
        <p:grpSpPr>
          <a:xfrm>
            <a:off x="10077779" y="4458293"/>
            <a:ext cx="1745080" cy="1246048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37" name="Parallelogramma 36">
              <a:extLst>
                <a:ext uri="{FF2B5EF4-FFF2-40B4-BE49-F238E27FC236}">
                  <a16:creationId xmlns:a16="http://schemas.microsoft.com/office/drawing/2014/main" id="{7DFE4DC9-B7C5-977C-739E-984C17322F93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Parallelogramma 37">
              <a:extLst>
                <a:ext uri="{FF2B5EF4-FFF2-40B4-BE49-F238E27FC236}">
                  <a16:creationId xmlns:a16="http://schemas.microsoft.com/office/drawing/2014/main" id="{5436D59C-2EFB-4B97-06F5-FB2BAB535CEF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Parallelogramma 38">
              <a:extLst>
                <a:ext uri="{FF2B5EF4-FFF2-40B4-BE49-F238E27FC236}">
                  <a16:creationId xmlns:a16="http://schemas.microsoft.com/office/drawing/2014/main" id="{4E0049E2-8A67-D125-EFBD-3BF6ED88EF1C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Parallelogramma 39">
              <a:extLst>
                <a:ext uri="{FF2B5EF4-FFF2-40B4-BE49-F238E27FC236}">
                  <a16:creationId xmlns:a16="http://schemas.microsoft.com/office/drawing/2014/main" id="{FFE984A7-2A34-27BE-A9E3-92EA5B8FB7DA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6B51108-9262-8BC6-4BAC-D51B1536E1E8}"/>
              </a:ext>
            </a:extLst>
          </p:cNvPr>
          <p:cNvSpPr txBox="1"/>
          <p:nvPr/>
        </p:nvSpPr>
        <p:spPr>
          <a:xfrm>
            <a:off x="360512" y="1778103"/>
            <a:ext cx="6930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Panda world goes pure gasoline (1/2)</a:t>
            </a:r>
          </a:p>
        </p:txBody>
      </p:sp>
      <p:sp>
        <p:nvSpPr>
          <p:cNvPr id="2" name="Google Shape;484;p61">
            <a:extLst>
              <a:ext uri="{FF2B5EF4-FFF2-40B4-BE49-F238E27FC236}">
                <a16:creationId xmlns:a16="http://schemas.microsoft.com/office/drawing/2014/main" id="{D5B4FF7A-5949-2EA5-06AD-CD4521AFAC6D}"/>
              </a:ext>
            </a:extLst>
          </p:cNvPr>
          <p:cNvSpPr txBox="1">
            <a:spLocks/>
          </p:cNvSpPr>
          <p:nvPr/>
        </p:nvSpPr>
        <p:spPr>
          <a:xfrm>
            <a:off x="396816" y="2562862"/>
            <a:ext cx="5865872" cy="32092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Let’s get a closer look about </a:t>
            </a:r>
            <a:r>
              <a:rPr lang="en-GB" sz="1600" b="1" dirty="0">
                <a:cs typeface="Times New Roman" panose="02020603050405020304" pitchFamily="18" charset="0"/>
              </a:rPr>
              <a:t>what’s going on </a:t>
            </a:r>
            <a:r>
              <a:rPr lang="en-GB" sz="1600" dirty="0">
                <a:cs typeface="Times New Roman" panose="02020603050405020304" pitchFamily="18" charset="0"/>
              </a:rPr>
              <a:t>the successful Fiat Grande Panda world!</a:t>
            </a:r>
          </a:p>
          <a:p>
            <a:pPr marL="0" indent="0">
              <a:buNone/>
            </a:pPr>
            <a:endParaRPr lang="en-GB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The current line-up based on:</a:t>
            </a:r>
          </a:p>
          <a:p>
            <a:pPr marL="285750" indent="-285750"/>
            <a:r>
              <a:rPr lang="en-GB" sz="1600" b="1" dirty="0">
                <a:cs typeface="Times New Roman" panose="02020603050405020304" pitchFamily="18" charset="0"/>
              </a:rPr>
              <a:t>100% pure electric </a:t>
            </a:r>
          </a:p>
          <a:p>
            <a:pPr marL="285750" indent="-285750"/>
            <a:r>
              <a:rPr lang="en-GB" sz="1600" b="1" dirty="0">
                <a:cs typeface="Times New Roman" panose="02020603050405020304" pitchFamily="18" charset="0"/>
              </a:rPr>
              <a:t>Hybrid </a:t>
            </a:r>
          </a:p>
          <a:p>
            <a:pPr marL="0" indent="0">
              <a:buNone/>
            </a:pPr>
            <a:endParaRPr lang="en-GB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600" dirty="0">
                <a:cs typeface="Times New Roman" panose="02020603050405020304" pitchFamily="18" charset="0"/>
              </a:rPr>
              <a:t>It’s now getting bigger thanks to the </a:t>
            </a:r>
            <a:r>
              <a:rPr lang="en-GB" sz="1600" b="1" dirty="0">
                <a:cs typeface="Times New Roman" panose="02020603050405020304" pitchFamily="18" charset="0"/>
              </a:rPr>
              <a:t>new gasoline engine.</a:t>
            </a:r>
          </a:p>
          <a:p>
            <a:pPr marL="0" indent="0">
              <a:buNone/>
            </a:pPr>
            <a:endParaRPr lang="en-GB" sz="1600" b="1" dirty="0">
              <a:cs typeface="Times New Roman" panose="02020603050405020304" pitchFamily="18" charset="0"/>
            </a:endParaRPr>
          </a:p>
        </p:txBody>
      </p:sp>
      <p:pic>
        <p:nvPicPr>
          <p:cNvPr id="7" name="Immagine 6" descr="Immagine che contiene edificio, aria aperta&#10;&#10;Il contenuto generato dall'IA potrebbe non essere corretto.">
            <a:extLst>
              <a:ext uri="{FF2B5EF4-FFF2-40B4-BE49-F238E27FC236}">
                <a16:creationId xmlns:a16="http://schemas.microsoft.com/office/drawing/2014/main" id="{28C92886-0878-5388-036C-4E1392E5C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8" y="1778103"/>
            <a:ext cx="5243512" cy="3495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805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21E61-191F-41FC-8ECD-6F85B89EF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974BA97-4B0D-2CD0-11EA-A71688818FD2}"/>
              </a:ext>
            </a:extLst>
          </p:cNvPr>
          <p:cNvSpPr/>
          <p:nvPr/>
        </p:nvSpPr>
        <p:spPr>
          <a:xfrm rot="21540000">
            <a:off x="-756152" y="1673284"/>
            <a:ext cx="7084989" cy="655535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CE83271E-EE86-F5DE-A3C9-EF815E3E8358}"/>
              </a:ext>
            </a:extLst>
          </p:cNvPr>
          <p:cNvGrpSpPr/>
          <p:nvPr/>
        </p:nvGrpSpPr>
        <p:grpSpPr>
          <a:xfrm>
            <a:off x="10077779" y="4458293"/>
            <a:ext cx="1745080" cy="1246048"/>
            <a:chOff x="1179718" y="-2"/>
            <a:chExt cx="5401120" cy="3856589"/>
          </a:xfrm>
          <a:solidFill>
            <a:schemeClr val="bg1">
              <a:alpha val="21176"/>
            </a:schemeClr>
          </a:solidFill>
        </p:grpSpPr>
        <p:sp>
          <p:nvSpPr>
            <p:cNvPr id="37" name="Parallelogramma 36">
              <a:extLst>
                <a:ext uri="{FF2B5EF4-FFF2-40B4-BE49-F238E27FC236}">
                  <a16:creationId xmlns:a16="http://schemas.microsoft.com/office/drawing/2014/main" id="{09BBDFD0-50F7-5BF9-77FC-044B0BEBCA4E}"/>
                </a:ext>
              </a:extLst>
            </p:cNvPr>
            <p:cNvSpPr/>
            <p:nvPr/>
          </p:nvSpPr>
          <p:spPr>
            <a:xfrm>
              <a:off x="117971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Parallelogramma 37">
              <a:extLst>
                <a:ext uri="{FF2B5EF4-FFF2-40B4-BE49-F238E27FC236}">
                  <a16:creationId xmlns:a16="http://schemas.microsoft.com/office/drawing/2014/main" id="{F92A6E46-FCF6-08D1-F4FB-5F9DE0FD3372}"/>
                </a:ext>
              </a:extLst>
            </p:cNvPr>
            <p:cNvSpPr/>
            <p:nvPr/>
          </p:nvSpPr>
          <p:spPr>
            <a:xfrm>
              <a:off x="2411553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Parallelogramma 38">
              <a:extLst>
                <a:ext uri="{FF2B5EF4-FFF2-40B4-BE49-F238E27FC236}">
                  <a16:creationId xmlns:a16="http://schemas.microsoft.com/office/drawing/2014/main" id="{07186557-3E3F-46CF-7639-B0A6181E6CF6}"/>
                </a:ext>
              </a:extLst>
            </p:cNvPr>
            <p:cNvSpPr/>
            <p:nvPr/>
          </p:nvSpPr>
          <p:spPr>
            <a:xfrm>
              <a:off x="4709398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Parallelogramma 39">
              <a:extLst>
                <a:ext uri="{FF2B5EF4-FFF2-40B4-BE49-F238E27FC236}">
                  <a16:creationId xmlns:a16="http://schemas.microsoft.com/office/drawing/2014/main" id="{2A24EF32-891F-C1D2-5528-2D0E6A49C006}"/>
                </a:ext>
              </a:extLst>
            </p:cNvPr>
            <p:cNvSpPr/>
            <p:nvPr/>
          </p:nvSpPr>
          <p:spPr>
            <a:xfrm>
              <a:off x="3515466" y="-2"/>
              <a:ext cx="1871440" cy="3856589"/>
            </a:xfrm>
            <a:prstGeom prst="parallelogram">
              <a:avLst>
                <a:gd name="adj" fmla="val 71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BFDBAE6-26A1-90E3-5ADB-D9C0DCE7EE45}"/>
              </a:ext>
            </a:extLst>
          </p:cNvPr>
          <p:cNvSpPr txBox="1"/>
          <p:nvPr/>
        </p:nvSpPr>
        <p:spPr>
          <a:xfrm>
            <a:off x="360512" y="1778103"/>
            <a:ext cx="6930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Panda world goes pure gasoline (2/2)</a:t>
            </a:r>
          </a:p>
        </p:txBody>
      </p:sp>
      <p:pic>
        <p:nvPicPr>
          <p:cNvPr id="3" name="Immagine 2" descr="Immagine che contiene motore, Ricambio auto&#10;&#10;Il contenuto generato dall'IA potrebbe non essere corretto.">
            <a:extLst>
              <a:ext uri="{FF2B5EF4-FFF2-40B4-BE49-F238E27FC236}">
                <a16:creationId xmlns:a16="http://schemas.microsoft.com/office/drawing/2014/main" id="{6662BED7-39EB-1630-AEB9-38D463D8B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9693" r="25124" b="14898"/>
          <a:stretch>
            <a:fillRect/>
          </a:stretch>
        </p:blipFill>
        <p:spPr>
          <a:xfrm>
            <a:off x="9380219" y="2559163"/>
            <a:ext cx="2368467" cy="2368467"/>
          </a:xfrm>
          <a:prstGeom prst="rect">
            <a:avLst/>
          </a:prstGeom>
        </p:spPr>
      </p:pic>
      <p:sp>
        <p:nvSpPr>
          <p:cNvPr id="4" name="Google Shape;484;p61">
            <a:extLst>
              <a:ext uri="{FF2B5EF4-FFF2-40B4-BE49-F238E27FC236}">
                <a16:creationId xmlns:a16="http://schemas.microsoft.com/office/drawing/2014/main" id="{63BD4D78-77C2-AAF3-3A72-059022384383}"/>
              </a:ext>
            </a:extLst>
          </p:cNvPr>
          <p:cNvSpPr txBox="1">
            <a:spLocks/>
          </p:cNvSpPr>
          <p:nvPr/>
        </p:nvSpPr>
        <p:spPr>
          <a:xfrm>
            <a:off x="9316398" y="4991570"/>
            <a:ext cx="2496110" cy="378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cs typeface="Times New Roman" panose="02020603050405020304" pitchFamily="18" charset="0"/>
              </a:rPr>
              <a:t>Detail on the 3 cylinders</a:t>
            </a:r>
          </a:p>
        </p:txBody>
      </p:sp>
      <p:sp>
        <p:nvSpPr>
          <p:cNvPr id="6" name="Google Shape;484;p61">
            <a:extLst>
              <a:ext uri="{FF2B5EF4-FFF2-40B4-BE49-F238E27FC236}">
                <a16:creationId xmlns:a16="http://schemas.microsoft.com/office/drawing/2014/main" id="{9FB7D414-CFB2-B28D-D460-DA85B1A2AD9C}"/>
              </a:ext>
            </a:extLst>
          </p:cNvPr>
          <p:cNvSpPr txBox="1">
            <a:spLocks/>
          </p:cNvSpPr>
          <p:nvPr/>
        </p:nvSpPr>
        <p:spPr>
          <a:xfrm>
            <a:off x="6771939" y="4991571"/>
            <a:ext cx="2368467" cy="378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cs typeface="Times New Roman" panose="02020603050405020304" pitchFamily="18" charset="0"/>
              </a:rPr>
              <a:t>This is the 1.2 engine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CA738B-1081-F3F1-5BFC-7202D8559076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Google Shape;484;p61">
            <a:extLst>
              <a:ext uri="{FF2B5EF4-FFF2-40B4-BE49-F238E27FC236}">
                <a16:creationId xmlns:a16="http://schemas.microsoft.com/office/drawing/2014/main" id="{29D71FE6-626E-00A2-C936-019249D44C1A}"/>
              </a:ext>
            </a:extLst>
          </p:cNvPr>
          <p:cNvSpPr txBox="1">
            <a:spLocks/>
          </p:cNvSpPr>
          <p:nvPr/>
        </p:nvSpPr>
        <p:spPr>
          <a:xfrm>
            <a:off x="369141" y="2742935"/>
            <a:ext cx="5726859" cy="17147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cs typeface="Times New Roman" panose="02020603050405020304" pitchFamily="18" charset="0"/>
              </a:rPr>
              <a:t>Fiat Grande Panda is now available with the new engine </a:t>
            </a:r>
          </a:p>
          <a:p>
            <a:pPr marL="0" indent="0">
              <a:buNone/>
            </a:pPr>
            <a:r>
              <a:rPr lang="en-US" sz="1600" b="1" dirty="0">
                <a:cs typeface="Times New Roman" panose="02020603050405020304" pitchFamily="18" charset="0"/>
              </a:rPr>
              <a:t>1.2 gasoline 100 HP with 6-speed manual transmission</a:t>
            </a:r>
            <a:r>
              <a:rPr lang="en-US" sz="1600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cs typeface="Times New Roman" panose="02020603050405020304" pitchFamily="18" charset="0"/>
              </a:rPr>
              <a:t>This smooth-running 3-cylinder engine delivers both lively performance and driving experience.</a:t>
            </a:r>
          </a:p>
        </p:txBody>
      </p:sp>
      <p:pic>
        <p:nvPicPr>
          <p:cNvPr id="12" name="Immagine 11" descr="Immagine che contiene Ricambio auto, motore&#10;&#10;Il contenuto generato dall'IA potrebbe non essere corretto.">
            <a:extLst>
              <a:ext uri="{FF2B5EF4-FFF2-40B4-BE49-F238E27FC236}">
                <a16:creationId xmlns:a16="http://schemas.microsoft.com/office/drawing/2014/main" id="{71999C8F-22A5-6963-5283-57A457558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19963" r="20852" b="12422"/>
          <a:stretch>
            <a:fillRect/>
          </a:stretch>
        </p:blipFill>
        <p:spPr>
          <a:xfrm>
            <a:off x="6771939" y="2559163"/>
            <a:ext cx="2368467" cy="2368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2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5237-DE63-EFA4-F397-E5A88910C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BEED0DC-AB34-3D48-C7C1-E52E27DBCECD}"/>
              </a:ext>
            </a:extLst>
          </p:cNvPr>
          <p:cNvSpPr/>
          <p:nvPr/>
        </p:nvSpPr>
        <p:spPr>
          <a:xfrm rot="21540000">
            <a:off x="-752740" y="1673255"/>
            <a:ext cx="7084989" cy="1046654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5C03913-2D05-B03B-9DE1-9E5688A0B2E0}"/>
              </a:ext>
            </a:extLst>
          </p:cNvPr>
          <p:cNvSpPr txBox="1"/>
          <p:nvPr/>
        </p:nvSpPr>
        <p:spPr>
          <a:xfrm>
            <a:off x="360512" y="1778103"/>
            <a:ext cx="5735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Fiat Grande Panda is now available with a new powertrain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D2FB062-B44C-537D-5AD9-268033E8F4F4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B0FB017B-9F3F-71DF-39E9-9FD585AB4C12}"/>
              </a:ext>
            </a:extLst>
          </p:cNvPr>
          <p:cNvSpPr txBox="1">
            <a:spLocks/>
          </p:cNvSpPr>
          <p:nvPr/>
        </p:nvSpPr>
        <p:spPr>
          <a:xfrm>
            <a:off x="762802" y="3134645"/>
            <a:ext cx="4469975" cy="18834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1.4 Pure Tech gasoline 100HP with 8-speed automatic transmission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latin typeface="Encode Sans" pitchFamily="2" charset="77"/>
              </a:rPr>
              <a:t>1.2 Pure Tech gasoline 100HP with 6-automatic transmission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D3A0"/>
                </a:solidFill>
                <a:latin typeface="Encode Sans" pitchFamily="2" charset="77"/>
              </a:rPr>
              <a:t>1.2 gasoline 100HP with 6-speed manual transmission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DFDC303-F356-043C-5369-341CF739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73" t="7436" r="12404" b="2252"/>
          <a:stretch>
            <a:fillRect/>
          </a:stretch>
        </p:blipFill>
        <p:spPr>
          <a:xfrm>
            <a:off x="6648449" y="1996704"/>
            <a:ext cx="5543551" cy="3091948"/>
          </a:xfrm>
          <a:prstGeom prst="roundRect">
            <a:avLst>
              <a:gd name="adj" fmla="val 0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23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D1A1A-8741-784E-AB70-B2D48917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44E8348-D1CA-806F-1270-F6D1FB1ECC1C}"/>
              </a:ext>
            </a:extLst>
          </p:cNvPr>
          <p:cNvSpPr txBox="1"/>
          <p:nvPr/>
        </p:nvSpPr>
        <p:spPr>
          <a:xfrm>
            <a:off x="1670199" y="3959328"/>
            <a:ext cx="573548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Encode Sans" pitchFamily="2" charset="0"/>
              </a:rPr>
              <a:t>GRANDE PANDA ICE</a:t>
            </a:r>
            <a:r>
              <a:rPr lang="en-US" sz="4000" b="1" dirty="0">
                <a:solidFill>
                  <a:schemeClr val="bg1"/>
                </a:solidFill>
                <a:latin typeface="Encode Sans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Encode Sans"/>
              </a:rPr>
              <a:t>Exterior overview</a:t>
            </a:r>
            <a:endParaRPr lang="en-US" sz="4000" b="1" dirty="0">
              <a:solidFill>
                <a:schemeClr val="bg1"/>
              </a:solidFill>
              <a:latin typeface="Encode Sans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B5ECB9B-F52B-FC29-6C94-43CDB96AF081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egnaposto contenuto 7">
            <a:extLst>
              <a:ext uri="{FF2B5EF4-FFF2-40B4-BE49-F238E27FC236}">
                <a16:creationId xmlns:a16="http://schemas.microsoft.com/office/drawing/2014/main" id="{DFD1A849-2C15-D6EA-4408-52BA6B2CAB11}"/>
              </a:ext>
            </a:extLst>
          </p:cNvPr>
          <p:cNvSpPr txBox="1">
            <a:spLocks/>
          </p:cNvSpPr>
          <p:nvPr/>
        </p:nvSpPr>
        <p:spPr>
          <a:xfrm>
            <a:off x="1715302" y="5444457"/>
            <a:ext cx="5988316" cy="2998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chemeClr val="bg1"/>
                </a:solidFill>
                <a:latin typeface="Encode Sans" pitchFamily="2" charset="0"/>
                <a:ea typeface="+mn-lt"/>
                <a:cs typeface="Times New Roman" panose="02020603050405020304" pitchFamily="18" charset="0"/>
              </a:rPr>
              <a:t>Let’s now discover the exterior of the new Grande Panda ICE.</a:t>
            </a:r>
            <a:endParaRPr lang="it-IT" sz="1400" b="0" dirty="0">
              <a:solidFill>
                <a:schemeClr val="bg1"/>
              </a:solidFill>
              <a:latin typeface="Encode Sans" pitchFamily="2" charset="0"/>
              <a:ea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43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E26CC-F63E-B34F-9A7B-BE50FA285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82D6E0D-3A11-56A7-54A3-54930BAF96E8}"/>
              </a:ext>
            </a:extLst>
          </p:cNvPr>
          <p:cNvSpPr/>
          <p:nvPr/>
        </p:nvSpPr>
        <p:spPr>
          <a:xfrm rot="21540000">
            <a:off x="-752590" y="1690368"/>
            <a:ext cx="5123828" cy="1046654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F0D8BB4-055A-7E67-B411-9CA5F5420559}"/>
              </a:ext>
            </a:extLst>
          </p:cNvPr>
          <p:cNvSpPr txBox="1"/>
          <p:nvPr/>
        </p:nvSpPr>
        <p:spPr>
          <a:xfrm>
            <a:off x="360512" y="1778103"/>
            <a:ext cx="5735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Exterior overview (1/2)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615733-A3E3-C3D5-8ABB-18D820BFFCCE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Google Shape;484;p61">
            <a:extLst>
              <a:ext uri="{FF2B5EF4-FFF2-40B4-BE49-F238E27FC236}">
                <a16:creationId xmlns:a16="http://schemas.microsoft.com/office/drawing/2014/main" id="{C61F0D37-073A-C026-28CE-B25859F2AD11}"/>
              </a:ext>
            </a:extLst>
          </p:cNvPr>
          <p:cNvSpPr txBox="1">
            <a:spLocks/>
          </p:cNvSpPr>
          <p:nvPr/>
        </p:nvSpPr>
        <p:spPr>
          <a:xfrm>
            <a:off x="443610" y="2948249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The easiest way to learn more about </a:t>
            </a:r>
            <a:r>
              <a:rPr lang="en-GB" sz="1400" b="1" dirty="0">
                <a:cs typeface="Times New Roman" panose="02020603050405020304" pitchFamily="18" charset="0"/>
              </a:rPr>
              <a:t>Fiat Grande Panda GASOLINE engine</a:t>
            </a:r>
            <a:r>
              <a:rPr lang="en-GB" sz="1400" dirty="0">
                <a:cs typeface="Times New Roman" panose="02020603050405020304" pitchFamily="18" charset="0"/>
              </a:rPr>
              <a:t> is having a comparison with the HYBRID engine, highlighting differences. </a:t>
            </a: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b="1" dirty="0">
                <a:cs typeface="Times New Roman" panose="02020603050405020304" pitchFamily="18" charset="0"/>
              </a:rPr>
              <a:t>Let’s start from the EXTERIOR</a:t>
            </a: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Same External </a:t>
            </a:r>
            <a:r>
              <a:rPr lang="en-GB" sz="1400" b="1" dirty="0" err="1">
                <a:cs typeface="Times New Roman" panose="02020603050405020304" pitchFamily="18" charset="0"/>
              </a:rPr>
              <a:t>color</a:t>
            </a:r>
            <a:r>
              <a:rPr lang="en-GB" sz="1400" b="1" dirty="0">
                <a:cs typeface="Times New Roman" panose="02020603050405020304" pitchFamily="18" charset="0"/>
              </a:rPr>
              <a:t> palette (7 </a:t>
            </a:r>
            <a:r>
              <a:rPr lang="en-GB" sz="1400" b="1" dirty="0" err="1">
                <a:cs typeface="Times New Roman" panose="02020603050405020304" pitchFamily="18" charset="0"/>
              </a:rPr>
              <a:t>colors</a:t>
            </a:r>
            <a:r>
              <a:rPr lang="en-GB" sz="1400" b="1" dirty="0">
                <a:cs typeface="Times New Roman" panose="02020603050405020304" pitchFamily="18" charset="0"/>
              </a:rPr>
              <a:t>) </a:t>
            </a:r>
            <a:r>
              <a:rPr lang="en-GB" sz="1400" dirty="0">
                <a:cs typeface="Times New Roman" panose="02020603050405020304" pitchFamily="18" charset="0"/>
              </a:rPr>
              <a:t>of Hybrid</a:t>
            </a:r>
          </a:p>
          <a:p>
            <a:pPr marL="0" indent="0" defTabSz="914400">
              <a:buClrTx/>
              <a:buSzTx/>
              <a:buNone/>
              <a:defRPr/>
            </a:pPr>
            <a:r>
              <a:rPr lang="en-GB" sz="1400" dirty="0">
                <a:cs typeface="Times New Roman" panose="02020603050405020304" pitchFamily="18" charset="0"/>
              </a:rPr>
              <a:t>but with a different feature.</a:t>
            </a: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1354B6B-241B-7F0C-FB48-858FD4F6CCDB}"/>
              </a:ext>
            </a:extLst>
          </p:cNvPr>
          <p:cNvGrpSpPr/>
          <p:nvPr/>
        </p:nvGrpSpPr>
        <p:grpSpPr>
          <a:xfrm>
            <a:off x="504899" y="4730531"/>
            <a:ext cx="4569709" cy="665161"/>
            <a:chOff x="2716728" y="3763184"/>
            <a:chExt cx="4569709" cy="665161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4E4194C-06E4-6D8A-EB2B-4F7A8B153125}"/>
                </a:ext>
              </a:extLst>
            </p:cNvPr>
            <p:cNvSpPr/>
            <p:nvPr/>
          </p:nvSpPr>
          <p:spPr>
            <a:xfrm>
              <a:off x="2827506" y="3787302"/>
              <a:ext cx="4448783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C6FF166E-4D52-9856-55C0-D25DAB14959B}"/>
                </a:ext>
              </a:extLst>
            </p:cNvPr>
            <p:cNvGrpSpPr/>
            <p:nvPr/>
          </p:nvGrpSpPr>
          <p:grpSpPr>
            <a:xfrm>
              <a:off x="2716728" y="3763184"/>
              <a:ext cx="4569709" cy="665161"/>
              <a:chOff x="529513" y="4007866"/>
              <a:chExt cx="5956802" cy="867065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37578F06-871D-020F-22E6-8D4CCC58F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004" t="49228" r="56327"/>
              <a:stretch/>
            </p:blipFill>
            <p:spPr>
              <a:xfrm>
                <a:off x="4848015" y="4119305"/>
                <a:ext cx="1638300" cy="755626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1CCCA4FC-11E8-DE0C-5A67-A4937E432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663" b="45596" l="9929" r="91489">
                            <a14:foregroundMark x1="12234" y1="23834" x2="14539" y2="26943"/>
                            <a14:foregroundMark x1="31028" y1="24870" x2="34929" y2="32642"/>
                            <a14:foregroundMark x1="48582" y1="24352" x2="50177" y2="29534"/>
                            <a14:foregroundMark x1="50532" y1="24352" x2="51773" y2="26943"/>
                            <a14:foregroundMark x1="69681" y1="24870" x2="70745" y2="26943"/>
                            <a14:foregroundMark x1="88121" y1="28497" x2="91489" y2="34197"/>
                          </a14:backgroundRemoval>
                        </a14:imgEffect>
                      </a14:imgLayer>
                    </a14:imgProps>
                  </a:ext>
                </a:extLst>
              </a:blip>
              <a:srcRect b="49228"/>
              <a:stretch/>
            </p:blipFill>
            <p:spPr>
              <a:xfrm>
                <a:off x="529513" y="4007866"/>
                <a:ext cx="4349194" cy="755626"/>
              </a:xfrm>
              <a:prstGeom prst="rect">
                <a:avLst/>
              </a:prstGeom>
            </p:spPr>
          </p:pic>
        </p:grp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BCDA20DC-6534-E598-3E99-69DCB2417A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46"/>
          <a:stretch>
            <a:fillRect/>
          </a:stretch>
        </p:blipFill>
        <p:spPr>
          <a:xfrm>
            <a:off x="6354005" y="4293793"/>
            <a:ext cx="1207629" cy="1188953"/>
          </a:xfrm>
          <a:prstGeom prst="ellipse">
            <a:avLst/>
          </a:prstGeom>
        </p:spPr>
      </p:pic>
      <p:sp>
        <p:nvSpPr>
          <p:cNvPr id="13" name="Google Shape;484;p61">
            <a:extLst>
              <a:ext uri="{FF2B5EF4-FFF2-40B4-BE49-F238E27FC236}">
                <a16:creationId xmlns:a16="http://schemas.microsoft.com/office/drawing/2014/main" id="{ED432449-09C9-30BE-3E0B-62656A3DC556}"/>
              </a:ext>
            </a:extLst>
          </p:cNvPr>
          <p:cNvSpPr txBox="1">
            <a:spLocks/>
          </p:cNvSpPr>
          <p:nvPr/>
        </p:nvSpPr>
        <p:spPr>
          <a:xfrm>
            <a:off x="7717266" y="4557996"/>
            <a:ext cx="4203271" cy="1387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The </a:t>
            </a:r>
            <a:r>
              <a:rPr lang="en-US" sz="1400" b="1" dirty="0">
                <a:cs typeface="Times New Roman" panose="02020603050405020304" pitchFamily="18" charset="0"/>
              </a:rPr>
              <a:t>(RED) badge </a:t>
            </a:r>
            <a:r>
              <a:rPr lang="en-US" sz="1400" dirty="0">
                <a:cs typeface="Times New Roman" panose="02020603050405020304" pitchFamily="18" charset="0"/>
              </a:rPr>
              <a:t>is applied on the B-pillars when you choose the red paint.</a:t>
            </a:r>
            <a:endParaRPr lang="en-GB" sz="1400" dirty="0">
              <a:cs typeface="Times New Roman" panose="02020603050405020304" pitchFamily="18" charset="0"/>
            </a:endParaRPr>
          </a:p>
          <a:p>
            <a:pPr marL="0" indent="0" defTabSz="914400">
              <a:buClrTx/>
              <a:buSzTx/>
              <a:buNone/>
              <a:defRPr/>
            </a:pPr>
            <a:endParaRPr lang="en-GB" sz="1400" b="1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  <a:p>
            <a:pPr marL="0" lvl="0" indent="0" defTabSz="914400">
              <a:buClrTx/>
              <a:buSzTx/>
              <a:buNone/>
              <a:defRPr/>
            </a:pPr>
            <a:endParaRPr lang="en-GB" sz="1400" dirty="0">
              <a:solidFill>
                <a:prstClr val="black"/>
              </a:solidFill>
              <a:latin typeface="Aptos" panose="02110004020202020204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3E1D9C8-0E29-EC0E-BC2F-BB5822552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041" r="-1016" b="8450"/>
          <a:stretch>
            <a:fillRect/>
          </a:stretch>
        </p:blipFill>
        <p:spPr bwMode="auto">
          <a:xfrm>
            <a:off x="6181729" y="1309440"/>
            <a:ext cx="6096000" cy="27148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06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EE888-3C45-F3FF-DEF9-20E0089A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B84087C7-8238-64F0-C7D8-7A84713C6778}"/>
              </a:ext>
            </a:extLst>
          </p:cNvPr>
          <p:cNvSpPr/>
          <p:nvPr/>
        </p:nvSpPr>
        <p:spPr>
          <a:xfrm rot="21540000">
            <a:off x="-752590" y="1447473"/>
            <a:ext cx="5123828" cy="1046654"/>
          </a:xfrm>
          <a:prstGeom prst="rect">
            <a:avLst/>
          </a:prstGeom>
          <a:solidFill>
            <a:srgbClr val="44D3A0"/>
          </a:solidFill>
          <a:ln>
            <a:solidFill>
              <a:srgbClr val="44D3A0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F4ECE53-B01C-CBF6-FF3B-633A5489FDF4}"/>
              </a:ext>
            </a:extLst>
          </p:cNvPr>
          <p:cNvSpPr txBox="1"/>
          <p:nvPr/>
        </p:nvSpPr>
        <p:spPr>
          <a:xfrm>
            <a:off x="360512" y="1535208"/>
            <a:ext cx="573548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GRANDE PANDA ICE: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Encode Sans" pitchFamily="2" charset="0"/>
              </a:rPr>
              <a:t>Exterior overview (2/2)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52D89F3-8295-B00C-D5B7-CC7B2464A830}"/>
              </a:ext>
            </a:extLst>
          </p:cNvPr>
          <p:cNvSpPr/>
          <p:nvPr/>
        </p:nvSpPr>
        <p:spPr>
          <a:xfrm>
            <a:off x="6771939" y="2173401"/>
            <a:ext cx="4001311" cy="2368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Google Shape;484;p61">
            <a:extLst>
              <a:ext uri="{FF2B5EF4-FFF2-40B4-BE49-F238E27FC236}">
                <a16:creationId xmlns:a16="http://schemas.microsoft.com/office/drawing/2014/main" id="{7C545280-9808-C3C0-0BCA-AC593BCB7BCD}"/>
              </a:ext>
            </a:extLst>
          </p:cNvPr>
          <p:cNvSpPr txBox="1">
            <a:spLocks/>
          </p:cNvSpPr>
          <p:nvPr/>
        </p:nvSpPr>
        <p:spPr>
          <a:xfrm>
            <a:off x="443610" y="2705354"/>
            <a:ext cx="4657015" cy="33162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1085850" indent="-171450" algn="l" defTabSz="514350" rtl="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algn="l" defTabSz="514350" rtl="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algn="l" defTabSz="514350" rtl="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algn="l" defTabSz="514350" rtl="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algn="l" defTabSz="514350" rtl="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Let's discover the exterior differences compared to </a:t>
            </a:r>
          </a:p>
          <a:p>
            <a:pPr marL="0" lvl="0" indent="0" defTabSz="914400">
              <a:buClrTx/>
              <a:buSzTx/>
              <a:buNone/>
              <a:defRPr/>
            </a:pPr>
            <a:r>
              <a:rPr lang="en-US" sz="1400" dirty="0">
                <a:cs typeface="Times New Roman" panose="02020603050405020304" pitchFamily="18" charset="0"/>
              </a:rPr>
              <a:t>the Hybrid version.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C656212-353F-E054-DEA1-E3889893E4C7}"/>
              </a:ext>
            </a:extLst>
          </p:cNvPr>
          <p:cNvSpPr txBox="1"/>
          <p:nvPr/>
        </p:nvSpPr>
        <p:spPr>
          <a:xfrm>
            <a:off x="443610" y="3337790"/>
            <a:ext cx="3083082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GB" b="1" dirty="0"/>
              <a:t>Rear brakes</a:t>
            </a:r>
            <a:r>
              <a:rPr lang="en-GB" dirty="0"/>
              <a:t>: drum (*)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7CE8CE-A1BD-BA19-296E-549FE5D957FF}"/>
              </a:ext>
            </a:extLst>
          </p:cNvPr>
          <p:cNvSpPr txBox="1"/>
          <p:nvPr/>
        </p:nvSpPr>
        <p:spPr>
          <a:xfrm>
            <a:off x="443610" y="5658422"/>
            <a:ext cx="4004423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marL="285750" lvl="0" indent="-285750" fontAlgn="auto">
              <a:buClrTx/>
              <a:buSzTx/>
              <a:buFont typeface="Arial" panose="020B0604020202020204" pitchFamily="34" charset="0"/>
              <a:buChar char="•"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pPr marL="0" indent="0">
              <a:buNone/>
            </a:pPr>
            <a:r>
              <a:rPr lang="en-GB" sz="1100" i="1" dirty="0"/>
              <a:t>(*) Front brakes are always ‘disc’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19BEE09-F48D-A466-4C5C-26AD32C01174}"/>
              </a:ext>
            </a:extLst>
          </p:cNvPr>
          <p:cNvSpPr txBox="1"/>
          <p:nvPr/>
        </p:nvSpPr>
        <p:spPr>
          <a:xfrm>
            <a:off x="3475490" y="3374258"/>
            <a:ext cx="3083082" cy="3077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it-IT"/>
            </a:defPPr>
            <a:lvl1pPr lvl="0" indent="0" fontAlgn="auto">
              <a:buClrTx/>
              <a:buSzTx/>
              <a:buFont typeface="Arial" panose="020B0604020202020204" pitchFamily="34" charset="0"/>
              <a:buNone/>
              <a:tabLst/>
              <a:defRPr kumimoji="0" sz="1400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+mn-lt"/>
                <a:cs typeface="Times New Roman" panose="02020603050405020304" pitchFamily="18" charset="0"/>
              </a:defRPr>
            </a:lvl1pPr>
            <a:lvl2pPr indent="-43180" defTabSz="514350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>
                <a:solidFill>
                  <a:srgbClr val="243782"/>
                </a:solidFill>
                <a:latin typeface="Encode Sans"/>
              </a:defRPr>
            </a:lvl2pPr>
            <a:lvl3pPr marL="1371600" indent="-228600" defTabSz="514350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>
                <a:solidFill>
                  <a:schemeClr val="accent1"/>
                </a:solidFill>
              </a:defRPr>
            </a:lvl3pPr>
            <a:lvl4pPr marL="1828800" indent="-228600" defTabSz="514350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>
                <a:solidFill>
                  <a:schemeClr val="accent1"/>
                </a:solidFill>
                <a:latin typeface="+mj-lt"/>
              </a:defRPr>
            </a:lvl4pPr>
            <a:lvl5pPr marL="2286000" indent="-317500" defTabSz="514350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5pPr>
            <a:lvl6pPr marL="27432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6pPr>
            <a:lvl7pPr marL="32004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7pPr>
            <a:lvl8pPr marL="36576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8pPr>
            <a:lvl9pPr marL="4114800" indent="-317500" defTabSz="514350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US" b="1" dirty="0"/>
              <a:t>No sticker on the back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DC27FE4-1D90-1B64-F930-6E94497E1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701" b="5586"/>
          <a:stretch>
            <a:fillRect/>
          </a:stretch>
        </p:blipFill>
        <p:spPr>
          <a:xfrm>
            <a:off x="3475490" y="3790352"/>
            <a:ext cx="2369516" cy="175975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1B035D6-5694-2902-4595-1F9E3D49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02" y="3790352"/>
            <a:ext cx="2639631" cy="175975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0BE7C1E-898A-B932-1A09-11561B8B4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27422" r="26682" b="9799"/>
          <a:stretch>
            <a:fillRect/>
          </a:stretch>
        </p:blipFill>
        <p:spPr bwMode="auto">
          <a:xfrm>
            <a:off x="6096000" y="1149640"/>
            <a:ext cx="6096000" cy="48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713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TEMA DI OFFICE" val="pKGUOuyQ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981</Words>
  <Application>Microsoft Office PowerPoint</Application>
  <PresentationFormat>Widescreen</PresentationFormat>
  <Paragraphs>131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Encode Sans</vt:lpstr>
      <vt:lpstr>Poppins ExtraBold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IVAN PERINO</dc:creator>
  <cp:lastModifiedBy>VALENTINA LAZZERIS</cp:lastModifiedBy>
  <cp:revision>62</cp:revision>
  <dcterms:created xsi:type="dcterms:W3CDTF">2025-07-11T15:58:17Z</dcterms:created>
  <dcterms:modified xsi:type="dcterms:W3CDTF">2025-07-31T15:22:50Z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de0bb8-21e0-4ae3-9906-7ac25165b779_Enabled">
    <vt:lpwstr>true</vt:lpwstr>
  </property>
  <property fmtid="{D5CDD505-2E9C-101B-9397-08002B2CF9AE}" pid="3" name="MSIP_Label_4cde0bb8-21e0-4ae3-9906-7ac25165b779_SetDate">
    <vt:lpwstr>2025-07-11T16:18:31Z</vt:lpwstr>
  </property>
  <property fmtid="{D5CDD505-2E9C-101B-9397-08002B2CF9AE}" pid="4" name="MSIP_Label_4cde0bb8-21e0-4ae3-9906-7ac25165b779_Method">
    <vt:lpwstr>Privileged</vt:lpwstr>
  </property>
  <property fmtid="{D5CDD505-2E9C-101B-9397-08002B2CF9AE}" pid="5" name="MSIP_Label_4cde0bb8-21e0-4ae3-9906-7ac25165b779_Name">
    <vt:lpwstr>C1 - Public</vt:lpwstr>
  </property>
  <property fmtid="{D5CDD505-2E9C-101B-9397-08002B2CF9AE}" pid="6" name="MSIP_Label_4cde0bb8-21e0-4ae3-9906-7ac25165b779_SiteId">
    <vt:lpwstr>d852d5cd-724c-4128-8812-ffa5db3f8507</vt:lpwstr>
  </property>
  <property fmtid="{D5CDD505-2E9C-101B-9397-08002B2CF9AE}" pid="7" name="MSIP_Label_4cde0bb8-21e0-4ae3-9906-7ac25165b779_ActionId">
    <vt:lpwstr>2afad09e-a97f-44bc-b6cd-1d0a2a6b92b5</vt:lpwstr>
  </property>
  <property fmtid="{D5CDD505-2E9C-101B-9397-08002B2CF9AE}" pid="8" name="MSIP_Label_4cde0bb8-21e0-4ae3-9906-7ac25165b779_ContentBits">
    <vt:lpwstr>0</vt:lpwstr>
  </property>
  <property fmtid="{D5CDD505-2E9C-101B-9397-08002B2CF9AE}" pid="9" name="ArticulateGUID">
    <vt:lpwstr>FC1A7DA4-EE5D-494D-8033-C82B4DBDA981</vt:lpwstr>
  </property>
  <property fmtid="{D5CDD505-2E9C-101B-9397-08002B2CF9AE}" pid="10" name="ArticulatePath">
    <vt:lpwstr>Fiat Grande Panda ICE Pill Beedeez Mercato Italia</vt:lpwstr>
  </property>
</Properties>
</file>