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147474763" r:id="rId2"/>
    <p:sldId id="2147474764" r:id="rId3"/>
    <p:sldId id="2147474988" r:id="rId4"/>
    <p:sldId id="2147474960" r:id="rId5"/>
    <p:sldId id="2147474972" r:id="rId6"/>
    <p:sldId id="2147474973" r:id="rId7"/>
    <p:sldId id="2147474990" r:id="rId8"/>
    <p:sldId id="2147474994" r:id="rId9"/>
    <p:sldId id="2147474978" r:id="rId10"/>
    <p:sldId id="2147474983" r:id="rId11"/>
    <p:sldId id="2147474992" r:id="rId12"/>
    <p:sldId id="2147474996" r:id="rId13"/>
    <p:sldId id="2147474979" r:id="rId14"/>
    <p:sldId id="2147474984" r:id="rId15"/>
    <p:sldId id="2147474991" r:id="rId16"/>
    <p:sldId id="2147474997" r:id="rId17"/>
    <p:sldId id="2147474977" r:id="rId18"/>
    <p:sldId id="2147474976" r:id="rId19"/>
    <p:sldId id="2147474998" r:id="rId20"/>
    <p:sldId id="2147474989" r:id="rId21"/>
  </p:sldIdLst>
  <p:sldSz cx="12192000" cy="6858000"/>
  <p:notesSz cx="6858000" cy="9144000"/>
  <p:custDataLst>
    <p:tags r:id="rId23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ECECEC"/>
    <a:srgbClr val="FAF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74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CBE68-F9FA-4C5A-B075-26345B8E7CE7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CBAFD-586F-4E95-9009-EF53D37B5C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9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B0558D-9850-B7B6-6372-6291579B8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7D0BF18-F001-6B93-AAAB-212A10ADC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1F5135-5AC5-10E6-B8CC-94E2F166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03F327-1A82-5591-ECF3-FFBBDEE7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30F9D-326F-81E7-B746-6961E0B5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2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8196AC-363E-FA35-596D-40A18D4CF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C9ED760-CA61-8E9C-168F-D13CA6DCA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99172F-9D7B-9A3A-ED87-F582D625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640D19-F186-7506-2E01-8BC264F4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141645-0965-F6DB-CF53-A7D22A19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52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4D66B09-0E1D-90AE-72E3-317761713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599427-0A8E-D21E-3A27-8FE9B5C90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4C68AE-3FF4-BD2A-64DB-4CC42AD1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00C34A-15E6-5F37-17F5-1E8079F1C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ABFA84-4972-2751-DE29-99742EC18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537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rmation of capsu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1571" y="1702781"/>
            <a:ext cx="9412447" cy="39446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capsule title (up to 67 words)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1566" y="3883831"/>
            <a:ext cx="9412447" cy="1043583"/>
          </a:xfrm>
          <a:prstGeom prst="rect">
            <a:avLst/>
          </a:prstGeom>
          <a:solidFill>
            <a:srgbClr val="002060"/>
          </a:solidFill>
          <a:ln>
            <a:solidFill>
              <a:srgbClr val="24388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400"/>
              <a:t>Click to add a capsule description (up to 300 words)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437581" y="1287921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Title ID of capsule</a:t>
            </a:r>
          </a:p>
        </p:txBody>
      </p:sp>
      <p:sp>
        <p:nvSpPr>
          <p:cNvPr id="8" name="6-Point Star 7"/>
          <p:cNvSpPr/>
          <p:nvPr userDrawn="1"/>
        </p:nvSpPr>
        <p:spPr>
          <a:xfrm>
            <a:off x="1272338" y="1384074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7581" y="3485612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Description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1254154" y="5398375"/>
            <a:ext cx="4533697" cy="1156971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437581" y="4949558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 of capsule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437581" y="2155827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Central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54125" y="2600324"/>
            <a:ext cx="9399888" cy="910256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central reference</a:t>
            </a:r>
          </a:p>
        </p:txBody>
      </p:sp>
      <p:sp>
        <p:nvSpPr>
          <p:cNvPr id="2" name="6-Point Star 7">
            <a:extLst>
              <a:ext uri="{FF2B5EF4-FFF2-40B4-BE49-F238E27FC236}">
                <a16:creationId xmlns:a16="http://schemas.microsoft.com/office/drawing/2014/main" id="{88C596BD-EC16-60B1-6A44-0A626C0F505D}"/>
              </a:ext>
            </a:extLst>
          </p:cNvPr>
          <p:cNvSpPr/>
          <p:nvPr userDrawn="1"/>
        </p:nvSpPr>
        <p:spPr>
          <a:xfrm>
            <a:off x="1272338" y="2269899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6-Point Star 7">
            <a:extLst>
              <a:ext uri="{FF2B5EF4-FFF2-40B4-BE49-F238E27FC236}">
                <a16:creationId xmlns:a16="http://schemas.microsoft.com/office/drawing/2014/main" id="{97BBF33C-D609-149F-BC77-33FCA1F9AFF5}"/>
              </a:ext>
            </a:extLst>
          </p:cNvPr>
          <p:cNvSpPr/>
          <p:nvPr userDrawn="1"/>
        </p:nvSpPr>
        <p:spPr>
          <a:xfrm>
            <a:off x="1272338" y="3590065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6-Point Star 7">
            <a:extLst>
              <a:ext uri="{FF2B5EF4-FFF2-40B4-BE49-F238E27FC236}">
                <a16:creationId xmlns:a16="http://schemas.microsoft.com/office/drawing/2014/main" id="{580BCE73-9F03-4837-294A-6DA4612A834C}"/>
              </a:ext>
            </a:extLst>
          </p:cNvPr>
          <p:cNvSpPr/>
          <p:nvPr userDrawn="1"/>
        </p:nvSpPr>
        <p:spPr>
          <a:xfrm>
            <a:off x="1272338" y="5069615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986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rmation of capsule (category, level, departments, track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1571" y="1702781"/>
            <a:ext cx="9412447" cy="39446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brand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1571" y="2690192"/>
            <a:ext cx="9412447" cy="701341"/>
          </a:xfrm>
          <a:prstGeom prst="rect">
            <a:avLst/>
          </a:prstGeom>
          <a:solidFill>
            <a:srgbClr val="002060"/>
          </a:solidFill>
          <a:ln>
            <a:solidFill>
              <a:srgbClr val="243881"/>
            </a:solidFill>
          </a:ln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/>
              <a:t>Click to add group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432730" y="1303432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Brand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2730" y="2303227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Group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432730" y="3591602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Languages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241570" y="3984476"/>
            <a:ext cx="9412447" cy="701341"/>
          </a:xfrm>
          <a:prstGeom prst="rect">
            <a:avLst/>
          </a:prstGeom>
          <a:solidFill>
            <a:srgbClr val="002060"/>
          </a:solidFill>
          <a:ln>
            <a:solidFill>
              <a:srgbClr val="243881"/>
            </a:solidFill>
          </a:ln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/>
              <a:t>Click to add languages</a:t>
            </a:r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432730" y="4874710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Tracks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241569" y="5277655"/>
            <a:ext cx="9412447" cy="701341"/>
          </a:xfrm>
          <a:prstGeom prst="rect">
            <a:avLst/>
          </a:prstGeom>
          <a:solidFill>
            <a:srgbClr val="002060"/>
          </a:solidFill>
          <a:ln>
            <a:solidFill>
              <a:srgbClr val="243881"/>
            </a:solidFill>
          </a:ln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/>
              <a:t>Click to add tracks/</a:t>
            </a:r>
            <a:r>
              <a:rPr lang="en-US" sz="2400" err="1"/>
              <a:t>subtracks</a:t>
            </a:r>
            <a:endParaRPr lang="en-US"/>
          </a:p>
        </p:txBody>
      </p:sp>
      <p:sp>
        <p:nvSpPr>
          <p:cNvPr id="2" name="6-Point Star 7">
            <a:extLst>
              <a:ext uri="{FF2B5EF4-FFF2-40B4-BE49-F238E27FC236}">
                <a16:creationId xmlns:a16="http://schemas.microsoft.com/office/drawing/2014/main" id="{926B4E35-0D1A-EC80-CC56-2173D7FA915C}"/>
              </a:ext>
            </a:extLst>
          </p:cNvPr>
          <p:cNvSpPr/>
          <p:nvPr userDrawn="1"/>
        </p:nvSpPr>
        <p:spPr>
          <a:xfrm>
            <a:off x="1272338" y="1407889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6-Point Star 7">
            <a:extLst>
              <a:ext uri="{FF2B5EF4-FFF2-40B4-BE49-F238E27FC236}">
                <a16:creationId xmlns:a16="http://schemas.microsoft.com/office/drawing/2014/main" id="{A4A8A93A-3612-9871-5777-7FB39010B9AF}"/>
              </a:ext>
            </a:extLst>
          </p:cNvPr>
          <p:cNvSpPr/>
          <p:nvPr userDrawn="1"/>
        </p:nvSpPr>
        <p:spPr>
          <a:xfrm>
            <a:off x="1272338" y="2392139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6-Point Star 7">
            <a:extLst>
              <a:ext uri="{FF2B5EF4-FFF2-40B4-BE49-F238E27FC236}">
                <a16:creationId xmlns:a16="http://schemas.microsoft.com/office/drawing/2014/main" id="{C97EB8AC-FFC0-D2B6-3F43-063C112E6437}"/>
              </a:ext>
            </a:extLst>
          </p:cNvPr>
          <p:cNvSpPr/>
          <p:nvPr userDrawn="1"/>
        </p:nvSpPr>
        <p:spPr>
          <a:xfrm>
            <a:off x="1272338" y="3697064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6-Point Star 7">
            <a:extLst>
              <a:ext uri="{FF2B5EF4-FFF2-40B4-BE49-F238E27FC236}">
                <a16:creationId xmlns:a16="http://schemas.microsoft.com/office/drawing/2014/main" id="{209CF3CE-0FF5-2A32-7BDA-4B79C5EE03DA}"/>
              </a:ext>
            </a:extLst>
          </p:cNvPr>
          <p:cNvSpPr/>
          <p:nvPr userDrawn="1"/>
        </p:nvSpPr>
        <p:spPr>
          <a:xfrm>
            <a:off x="1272338" y="4992464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86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E7616B-A3B8-5C43-B775-309E5803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6D4E04-E3EE-033A-D321-7A3F98BF6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934111-4BE3-315E-FF14-031D9F40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7D09C7-B1E1-25C3-ECF5-5AC8A87C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BFE452-DBD1-D962-7BB7-40DD2ECC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00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FF3DE0-690E-11B3-50B0-78B5F795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FBB60C-E72A-E2F0-EB60-92930E816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FE8256-7FA1-ACAC-236A-23AAE0CF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002219-53AA-222E-D556-B5800F08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295FDF-3C05-EA2F-4035-DD57595B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945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A22A5-9E67-A1E3-4AF1-08E3A5AA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A690C7-5BB3-E7EA-DAB5-E8D420F94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69309FB-EF18-4854-7E08-F5A65DBB6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A71022-D5E2-FDF2-F663-A1BFD2E0B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D0355E-8800-F51D-5E61-801F1E57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46A014-2F85-0582-6002-1905354B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18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76830A-0C8F-A979-663C-B7B7186CA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588272-2975-3282-8A14-B56928770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E1AE31-755D-080F-DD7C-B35BE7281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0DAC92-866C-275C-39C4-CDC03ED00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FB39D19-5CDD-7F90-9FD6-2FBD0360C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713D3D9-489C-741C-9870-F544426AF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851207B-28D8-E81E-6E42-BD6568BEB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6283B1B-A964-69B6-7575-A0BBEDA37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09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B63EEF-7658-6E68-0C00-C2756D1DE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8FE3F1-9B6E-3D01-C081-006C68E2D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5534325-DEAC-028A-63E5-E3548CE9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592378-458D-CD6C-6EEF-1C068647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36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D65F2BF-FDC1-D322-D48A-84BB73772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307A175-C424-E171-854E-8F0EDD741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5CB45A-D94A-4A9F-E5BC-EDBBDD6F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56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34EDD9-3214-2999-FE59-DE9C3C80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76D0BE-252C-0CBD-393C-3BC780269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DCCC439-61F0-EB62-9F3F-BE6AE79FC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A83C3E-2319-211F-E3BA-1A207E607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9B3A8C-CE93-0855-A5FC-1B3DD3DD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D2E173-9A8C-7D26-CFEA-0DE55CCE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9550D-E396-1020-3489-A28D44EB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A0C0D9-7394-D2F1-9790-DA4580759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D3CC72-20EF-4C23-B689-176480630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F6AE84-2212-0ABC-6F00-BE821F7E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157E870-1818-B41E-AE29-FAFD768BF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59C56E-D50D-7AB4-686D-6E601A84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21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E606AB8-3410-FACC-FD43-9757D956C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5B2032-0010-D48C-2A68-B5B91C375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6B9094-5BF2-783E-39B8-80237A7E8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1BDE23-CC74-4FCB-8406-48C47FCD6907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73DDFC-428A-D8DE-F0B8-FDC32889E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7A1F6E-3270-B467-ED41-592275A35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14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7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0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1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21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6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7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7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27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8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8.jpe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9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2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3.jpeg"/><Relationship Id="rId5" Type="http://schemas.openxmlformats.org/officeDocument/2006/relationships/image" Target="../media/image4.jpg"/><Relationship Id="rId10" Type="http://schemas.openxmlformats.org/officeDocument/2006/relationships/image" Target="../media/image16.emf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CAECAA0-0D56-14B4-A121-98B3958994B4}"/>
              </a:ext>
            </a:extLst>
          </p:cNvPr>
          <p:cNvSpPr/>
          <p:nvPr/>
        </p:nvSpPr>
        <p:spPr>
          <a:xfrm>
            <a:off x="4373933" y="5013673"/>
            <a:ext cx="1740501" cy="174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Encode Sans" pitchFamily="2" charset="0"/>
              </a:rPr>
              <a:t>Fiat Grande Panda 1.2 gasoline 100 HP</a:t>
            </a:r>
            <a:endParaRPr lang="en-US" sz="800" noProof="0" dirty="0">
              <a:solidFill>
                <a:prstClr val="black"/>
              </a:solidFill>
              <a:latin typeface="Encode Sans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 anchor="ctr">
            <a:normAutofit/>
          </a:bodyPr>
          <a:lstStyle/>
          <a:p>
            <a:r>
              <a:rPr lang="it-IT" sz="2000" b="0" dirty="0">
                <a:latin typeface="Encode Sans" pitchFamily="2" charset="0"/>
              </a:rPr>
              <a:t>Fiat Grande Panda </a:t>
            </a:r>
            <a:r>
              <a:rPr lang="it-IT" sz="2000" b="0" dirty="0" err="1">
                <a:latin typeface="Encode Sans" pitchFamily="2" charset="0"/>
              </a:rPr>
              <a:t>is</a:t>
            </a:r>
            <a:r>
              <a:rPr lang="it-IT" sz="2000" b="0" dirty="0">
                <a:latin typeface="Encode Sans" pitchFamily="2" charset="0"/>
              </a:rPr>
              <a:t> </a:t>
            </a:r>
            <a:r>
              <a:rPr lang="it-IT" sz="2000" b="0" dirty="0" err="1">
                <a:latin typeface="Encode Sans" pitchFamily="2" charset="0"/>
              </a:rPr>
              <a:t>now</a:t>
            </a:r>
            <a:r>
              <a:rPr lang="it-IT" sz="2000" b="0" dirty="0">
                <a:latin typeface="Encode Sans" pitchFamily="2" charset="0"/>
              </a:rPr>
              <a:t> </a:t>
            </a:r>
            <a:r>
              <a:rPr lang="it-IT" sz="2000" b="0" dirty="0" err="1">
                <a:latin typeface="Encode Sans" pitchFamily="2" charset="0"/>
              </a:rPr>
              <a:t>available</a:t>
            </a:r>
            <a:r>
              <a:rPr lang="it-IT" sz="2000" b="0" dirty="0">
                <a:latin typeface="Encode Sans" pitchFamily="2" charset="0"/>
              </a:rPr>
              <a:t> </a:t>
            </a:r>
            <a:r>
              <a:rPr lang="it-IT" sz="2000" b="0" dirty="0" err="1">
                <a:latin typeface="Encode Sans" pitchFamily="2" charset="0"/>
              </a:rPr>
              <a:t>powered</a:t>
            </a:r>
            <a:r>
              <a:rPr lang="it-IT" sz="2000" b="0" dirty="0">
                <a:latin typeface="Encode Sans" pitchFamily="2" charset="0"/>
              </a:rPr>
              <a:t> with the 1.2 gasoline </a:t>
            </a:r>
            <a:r>
              <a:rPr lang="it-IT" sz="2000" b="0" dirty="0" err="1">
                <a:latin typeface="Encode Sans" pitchFamily="2" charset="0"/>
              </a:rPr>
              <a:t>engine</a:t>
            </a:r>
            <a:r>
              <a:rPr lang="it-IT" sz="2000" b="0" dirty="0">
                <a:latin typeface="Encode Sans" pitchFamily="2" charset="0"/>
              </a:rPr>
              <a:t> 100</a:t>
            </a:r>
            <a:r>
              <a:rPr lang="it-IT" sz="2000" dirty="0">
                <a:latin typeface="Encode Sans" pitchFamily="2" charset="0"/>
              </a:rPr>
              <a:t> HP</a:t>
            </a:r>
            <a:endParaRPr lang="it-IT" sz="2000" b="0" dirty="0">
              <a:latin typeface="Encode Sans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it-IT" b="1" dirty="0">
                <a:latin typeface="Encode Sans" pitchFamily="2" charset="0"/>
              </a:rPr>
              <a:t>WWCPFI505697B09EN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1" y="449849"/>
            <a:ext cx="9683261" cy="33596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600"/>
              <a:t>  </a:t>
            </a:r>
            <a:r>
              <a:rPr lang="fr-FR" sz="1600" b="1" cap="all">
                <a:latin typeface="Encode Sans" pitchFamily="2" charset="0"/>
              </a:rPr>
              <a:t>HEADER / ID OF THE CAPSULES</a:t>
            </a:r>
            <a:endParaRPr lang="en-US" sz="1600" b="1" cap="all">
              <a:latin typeface="Encode Sans" pitchFamily="2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5D54420-F423-C45E-BBED-7E81F3A40899}"/>
              </a:ext>
            </a:extLst>
          </p:cNvPr>
          <p:cNvGrpSpPr/>
          <p:nvPr/>
        </p:nvGrpSpPr>
        <p:grpSpPr>
          <a:xfrm>
            <a:off x="3489803" y="4849612"/>
            <a:ext cx="1929105" cy="2068621"/>
            <a:chOff x="4390700" y="5120234"/>
            <a:chExt cx="3208240" cy="3440264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2A8EBCC-98DA-D857-307C-CDC0916E3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r="21816"/>
            <a:stretch/>
          </p:blipFill>
          <p:spPr>
            <a:xfrm>
              <a:off x="5041781" y="5636847"/>
              <a:ext cx="2557159" cy="2550634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83737D-1DAA-B437-E3EB-213B32DA8071}"/>
                </a:ext>
              </a:extLst>
            </p:cNvPr>
            <p:cNvSpPr/>
            <p:nvPr/>
          </p:nvSpPr>
          <p:spPr>
            <a:xfrm>
              <a:off x="4437432" y="5350033"/>
              <a:ext cx="550817" cy="3039390"/>
            </a:xfrm>
            <a:prstGeom prst="rect">
              <a:avLst/>
            </a:prstGeom>
            <a:solidFill>
              <a:srgbClr val="ED01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2D1B7633-4386-7FD0-04B8-65985677314B}"/>
                </a:ext>
              </a:extLst>
            </p:cNvPr>
            <p:cNvSpPr txBox="1"/>
            <p:nvPr/>
          </p:nvSpPr>
          <p:spPr>
            <a:xfrm>
              <a:off x="4390700" y="5120234"/>
              <a:ext cx="649202" cy="3440264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pPr algn="ctr"/>
              <a:r>
                <a:rPr lang="it-IT" sz="1100" b="1" dirty="0">
                  <a:solidFill>
                    <a:schemeClr val="bg1"/>
                  </a:solidFill>
                  <a:latin typeface="Encode Sans" pitchFamily="2" charset="77"/>
                </a:rPr>
                <a:t>MANDATORY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32812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484;p61">
            <a:extLst>
              <a:ext uri="{FF2B5EF4-FFF2-40B4-BE49-F238E27FC236}">
                <a16:creationId xmlns:a16="http://schemas.microsoft.com/office/drawing/2014/main" id="{99809807-5CF8-0D2E-C55B-BE58AFF09773}"/>
              </a:ext>
            </a:extLst>
          </p:cNvPr>
          <p:cNvSpPr txBox="1">
            <a:spLocks/>
          </p:cNvSpPr>
          <p:nvPr/>
        </p:nvSpPr>
        <p:spPr>
          <a:xfrm>
            <a:off x="2901917" y="1704716"/>
            <a:ext cx="4657015" cy="10515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ClrTx/>
              <a:buSzTx/>
              <a:buNone/>
              <a:defRPr/>
            </a:pPr>
            <a:r>
              <a:rPr lang="en-US" sz="1400" dirty="0">
                <a:cs typeface="Times New Roman" panose="02020603050405020304" pitchFamily="18" charset="0"/>
              </a:rPr>
              <a:t>Let's discover the exterior differences compared to </a:t>
            </a:r>
          </a:p>
          <a:p>
            <a:pPr marL="0" lvl="0" indent="0" defTabSz="914400">
              <a:buClrTx/>
              <a:buSzTx/>
              <a:buNone/>
              <a:defRPr/>
            </a:pPr>
            <a:r>
              <a:rPr lang="en-US" sz="1400" dirty="0">
                <a:cs typeface="Times New Roman" panose="02020603050405020304" pitchFamily="18" charset="0"/>
              </a:rPr>
              <a:t>the Hybrid version.</a:t>
            </a: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lvl="0" indent="0" defTabSz="914400">
              <a:buClrTx/>
              <a:buSzTx/>
              <a:buNone/>
              <a:defRPr/>
            </a:pPr>
            <a:endParaRPr lang="en-GB" sz="1400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E271275-E25D-1B43-8A47-3366442ABEC8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71AF0C7-E55F-9C02-50C7-E95DCEBD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4D57160-47B2-808F-B821-31CD28C9384C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30575B5-5B8F-299D-95F0-C9C5D4128143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8C5A33B-2E26-1C5E-03F8-E7EB588E089D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2A90943-42D1-6425-7A02-DCBA57836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577C92C-26BE-ACA0-FA2E-F011D60231EC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C861849-5042-B287-8334-D2798ABBE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1033740-0D0C-5DBB-D26F-9A0AFF7C8C42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B1B5D4F-0190-CF5A-8181-14376E6B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DBA6200-C22C-299D-9140-D3E48EB9BCEF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584D812-4324-C244-76E7-B2B288D9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CCFA10D-6661-7CD5-0A8B-20D35D22D266}"/>
                </a:ext>
              </a:extLst>
            </p:cNvPr>
            <p:cNvSpPr/>
            <p:nvPr/>
          </p:nvSpPr>
          <p:spPr>
            <a:xfrm>
              <a:off x="9204275" y="1704717"/>
              <a:ext cx="2254299" cy="2474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CCF2A3B-A322-2311-59E8-13E9B6B998D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Encode Sans"/>
                <a:ea typeface="+mn-ea"/>
                <a:cs typeface="+mn-cs"/>
              </a:rPr>
              <a:t>Card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Encode Sans"/>
              <a:ea typeface="+mn-ea"/>
              <a:cs typeface="+mn-cs"/>
            </a:endParaRP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03E7009A-7747-FF0C-8CA7-8B331622F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D23F739-65A1-C33D-00D6-3DEDBC9D5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22331" y="1889266"/>
            <a:ext cx="1781476" cy="11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D69E396-6968-CB92-92FB-D6B855442A3A}"/>
              </a:ext>
            </a:extLst>
          </p:cNvPr>
          <p:cNvSpPr txBox="1"/>
          <p:nvPr/>
        </p:nvSpPr>
        <p:spPr>
          <a:xfrm>
            <a:off x="2897588" y="2235451"/>
            <a:ext cx="3083082" cy="3077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lvl="0" indent="0" fontAlgn="auto">
              <a:buClrTx/>
              <a:buSzTx/>
              <a:buFont typeface="Arial" panose="020B0604020202020204" pitchFamily="34" charset="0"/>
              <a:buNone/>
              <a:tabLst/>
              <a:defRPr kumimoji="0" sz="1400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lt"/>
                <a:cs typeface="Times New Roman" panose="02020603050405020304" pitchFamily="18" charset="0"/>
              </a:defRPr>
            </a:lvl1pPr>
            <a:lvl2pPr indent="-43180" defTabSz="514350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>
                <a:solidFill>
                  <a:srgbClr val="243782"/>
                </a:solidFill>
                <a:latin typeface="Encode Sans"/>
              </a:defRPr>
            </a:lvl2pPr>
            <a:lvl3pPr marL="1371600" indent="-228600" defTabSz="514350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>
                <a:solidFill>
                  <a:schemeClr val="accent1"/>
                </a:solidFill>
              </a:defRPr>
            </a:lvl3pPr>
            <a:lvl4pPr marL="1828800" indent="-228600" defTabSz="514350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>
                <a:solidFill>
                  <a:schemeClr val="accent1"/>
                </a:solidFill>
                <a:latin typeface="+mj-lt"/>
              </a:defRPr>
            </a:lvl4pPr>
            <a:lvl5pPr marL="2286000" indent="-317500" defTabSz="514350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5pPr>
            <a:lvl6pPr marL="27432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6pPr>
            <a:lvl7pPr marL="32004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7pPr>
            <a:lvl8pPr marL="36576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8pPr>
            <a:lvl9pPr marL="41148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Rear brakes</a:t>
            </a:r>
            <a:r>
              <a:rPr lang="en-GB" dirty="0"/>
              <a:t>: drum (*)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576FCC6-449B-955B-B278-421ECFE040B1}"/>
              </a:ext>
            </a:extLst>
          </p:cNvPr>
          <p:cNvSpPr txBox="1"/>
          <p:nvPr/>
        </p:nvSpPr>
        <p:spPr>
          <a:xfrm>
            <a:off x="3079987" y="5917127"/>
            <a:ext cx="4004423" cy="3077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285750" lvl="0" indent="-285750" fontAlgn="auto">
              <a:buClrTx/>
              <a:buSzTx/>
              <a:buFont typeface="Arial" panose="020B0604020202020204" pitchFamily="34" charset="0"/>
              <a:buChar char="•"/>
              <a:tabLst/>
              <a:defRPr kumimoji="0" sz="1400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lt"/>
                <a:cs typeface="Times New Roman" panose="02020603050405020304" pitchFamily="18" charset="0"/>
              </a:defRPr>
            </a:lvl1pPr>
            <a:lvl2pPr indent="-43180" defTabSz="514350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>
                <a:solidFill>
                  <a:srgbClr val="243782"/>
                </a:solidFill>
                <a:latin typeface="Encode Sans"/>
              </a:defRPr>
            </a:lvl2pPr>
            <a:lvl3pPr marL="1371600" indent="-228600" defTabSz="514350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>
                <a:solidFill>
                  <a:schemeClr val="accent1"/>
                </a:solidFill>
              </a:defRPr>
            </a:lvl3pPr>
            <a:lvl4pPr marL="1828800" indent="-228600" defTabSz="514350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>
                <a:solidFill>
                  <a:schemeClr val="accent1"/>
                </a:solidFill>
                <a:latin typeface="+mj-lt"/>
              </a:defRPr>
            </a:lvl4pPr>
            <a:lvl5pPr marL="2286000" indent="-317500" defTabSz="514350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5pPr>
            <a:lvl6pPr marL="27432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6pPr>
            <a:lvl7pPr marL="32004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7pPr>
            <a:lvl8pPr marL="36576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8pPr>
            <a:lvl9pPr marL="41148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9pPr>
          </a:lstStyle>
          <a:p>
            <a:pPr marL="0" indent="0">
              <a:buNone/>
            </a:pPr>
            <a:r>
              <a:rPr lang="en-GB" sz="1100" i="1" dirty="0"/>
              <a:t>(*) Front brakes are always ‘disc’</a:t>
            </a:r>
          </a:p>
        </p:txBody>
      </p:sp>
      <p:sp>
        <p:nvSpPr>
          <p:cNvPr id="26" name="CasellaDiTesto 31">
            <a:extLst>
              <a:ext uri="{FF2B5EF4-FFF2-40B4-BE49-F238E27FC236}">
                <a16:creationId xmlns:a16="http://schemas.microsoft.com/office/drawing/2014/main" id="{0BBB7F7F-9F0B-1F50-7B85-ACE105671850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B3DAD66-0838-EEE1-5D7A-5A877AE1E33A}"/>
              </a:ext>
            </a:extLst>
          </p:cNvPr>
          <p:cNvSpPr txBox="1"/>
          <p:nvPr/>
        </p:nvSpPr>
        <p:spPr>
          <a:xfrm>
            <a:off x="2929182" y="4289731"/>
            <a:ext cx="3083082" cy="3077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lvl="0" indent="0" fontAlgn="auto">
              <a:buClrTx/>
              <a:buSzTx/>
              <a:buFont typeface="Arial" panose="020B0604020202020204" pitchFamily="34" charset="0"/>
              <a:buNone/>
              <a:tabLst/>
              <a:defRPr kumimoji="0" sz="1400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lt"/>
                <a:cs typeface="Times New Roman" panose="02020603050405020304" pitchFamily="18" charset="0"/>
              </a:defRPr>
            </a:lvl1pPr>
            <a:lvl2pPr indent="-43180" defTabSz="514350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>
                <a:solidFill>
                  <a:srgbClr val="243782"/>
                </a:solidFill>
                <a:latin typeface="Encode Sans"/>
              </a:defRPr>
            </a:lvl2pPr>
            <a:lvl3pPr marL="1371600" indent="-228600" defTabSz="514350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>
                <a:solidFill>
                  <a:schemeClr val="accent1"/>
                </a:solidFill>
              </a:defRPr>
            </a:lvl3pPr>
            <a:lvl4pPr marL="1828800" indent="-228600" defTabSz="514350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>
                <a:solidFill>
                  <a:schemeClr val="accent1"/>
                </a:solidFill>
                <a:latin typeface="+mj-lt"/>
              </a:defRPr>
            </a:lvl4pPr>
            <a:lvl5pPr marL="2286000" indent="-317500" defTabSz="514350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5pPr>
            <a:lvl6pPr marL="27432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6pPr>
            <a:lvl7pPr marL="32004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7pPr>
            <a:lvl8pPr marL="36576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8pPr>
            <a:lvl9pPr marL="41148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 sticker on the back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FFBE8DD-2F9D-8D95-5EF8-32F2CC272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9" b="16869"/>
          <a:stretch/>
        </p:blipFill>
        <p:spPr>
          <a:xfrm>
            <a:off x="3191710" y="4597508"/>
            <a:ext cx="2639631" cy="1166202"/>
          </a:xfrm>
          <a:prstGeom prst="rect">
            <a:avLst/>
          </a:prstGeom>
        </p:spPr>
      </p:pic>
      <p:sp>
        <p:nvSpPr>
          <p:cNvPr id="28" name="Google Shape;484;p61">
            <a:extLst>
              <a:ext uri="{FF2B5EF4-FFF2-40B4-BE49-F238E27FC236}">
                <a16:creationId xmlns:a16="http://schemas.microsoft.com/office/drawing/2014/main" id="{ED386AF7-0C18-3F51-0FC2-A8E629F4DA35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b="1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  <p:sp>
        <p:nvSpPr>
          <p:cNvPr id="32" name="CasellaDiTesto 13">
            <a:extLst>
              <a:ext uri="{FF2B5EF4-FFF2-40B4-BE49-F238E27FC236}">
                <a16:creationId xmlns:a16="http://schemas.microsoft.com/office/drawing/2014/main" id="{B539DCB9-BD7E-562C-9C14-5C67A9C1C96E}"/>
              </a:ext>
            </a:extLst>
          </p:cNvPr>
          <p:cNvSpPr txBox="1"/>
          <p:nvPr/>
        </p:nvSpPr>
        <p:spPr>
          <a:xfrm>
            <a:off x="2897588" y="952406"/>
            <a:ext cx="4937158" cy="723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GRANDE PANDA ICE: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Exterior overview (2/2)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69AD2CAF-8015-13A6-1CDD-FC34AD4A4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0621" y="2580640"/>
            <a:ext cx="2639631" cy="1759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959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4EED4-5945-A14A-1DFE-007CDC2DF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91BD7B3D-F4ED-0AF9-EDDC-FFE12F3EEE2F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D4D258B-6A9D-8A84-C077-03273AF87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32FC7951-1305-BD60-2A31-0CE9BBD9C550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AB0B2DE-D441-F437-F082-329BE826EB27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075E7D18-ECA5-3AAE-337B-695F6320F973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6FC1CCF9-D33D-C784-E189-671E45E77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0EB8368-3F63-5522-858F-C40B5E902B46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398710ED-381B-8CD4-6A33-B9F1620679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7DC075B-2356-A6A2-ED81-56F4DF010510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7C7ACF75-B1C7-8516-1DA4-EECB82BC8B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C2B86932-9640-A66D-A6EB-1BFA0388F599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AA64979-775C-4313-C68C-073B9E68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851D8339-2CD8-D615-5262-967674423595}"/>
                </a:ext>
              </a:extLst>
            </p:cNvPr>
            <p:cNvSpPr/>
            <p:nvPr/>
          </p:nvSpPr>
          <p:spPr>
            <a:xfrm>
              <a:off x="9204275" y="1734066"/>
              <a:ext cx="2254299" cy="2343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6FE76F3-A7E3-4408-AAC3-D845860C716E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Encode Sans"/>
              </a:rPr>
              <a:t>Quiz BEFORE topic</a:t>
            </a: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80C9A43B-9422-8477-3CDC-D62B0F8E5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C1FCD86C-217E-5D82-5C4B-4120C6653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2" b="3024"/>
          <a:stretch>
            <a:fillRect/>
          </a:stretch>
        </p:blipFill>
        <p:spPr>
          <a:xfrm>
            <a:off x="9224810" y="2034765"/>
            <a:ext cx="2191631" cy="1189661"/>
          </a:xfrm>
          <a:prstGeom prst="rect">
            <a:avLst/>
          </a:prstGeom>
        </p:spPr>
      </p:pic>
      <p:sp>
        <p:nvSpPr>
          <p:cNvPr id="4" name="CasellaDiTesto 31">
            <a:extLst>
              <a:ext uri="{FF2B5EF4-FFF2-40B4-BE49-F238E27FC236}">
                <a16:creationId xmlns:a16="http://schemas.microsoft.com/office/drawing/2014/main" id="{012F5AFC-F421-0F02-E75A-35406B0A2ACC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C283EDF8-F551-3BE1-E7BD-A6FC903EBF7C}"/>
              </a:ext>
            </a:extLst>
          </p:cNvPr>
          <p:cNvSpPr txBox="1">
            <a:spLocks/>
          </p:cNvSpPr>
          <p:nvPr/>
        </p:nvSpPr>
        <p:spPr>
          <a:xfrm>
            <a:off x="2839415" y="2769063"/>
            <a:ext cx="4469975" cy="188340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“E” on the BEV, no label on “Hybrid” and no label for the gasoline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rgbClr val="FF0000"/>
              </a:solidFill>
              <a:latin typeface="Encode Sans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“E” on the BEV, “Hybrid” on “Hybrid” and “1.2” for the gasoline</a:t>
            </a:r>
          </a:p>
          <a:p>
            <a:pPr algn="l" rtl="0"/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92D050"/>
                </a:solidFill>
                <a:latin typeface="Encode Sans" pitchFamily="2" charset="77"/>
              </a:rPr>
              <a:t>“E” on the BEV, “Hybrid” on Hybrid and no label for the gasoline</a:t>
            </a:r>
          </a:p>
        </p:txBody>
      </p:sp>
      <p:sp>
        <p:nvSpPr>
          <p:cNvPr id="20" name="CasellaDiTesto 13">
            <a:extLst>
              <a:ext uri="{FF2B5EF4-FFF2-40B4-BE49-F238E27FC236}">
                <a16:creationId xmlns:a16="http://schemas.microsoft.com/office/drawing/2014/main" id="{1F55AF8B-C6B1-696D-D139-7A29A3842EF4}"/>
              </a:ext>
            </a:extLst>
          </p:cNvPr>
          <p:cNvSpPr txBox="1"/>
          <p:nvPr/>
        </p:nvSpPr>
        <p:spPr>
          <a:xfrm>
            <a:off x="2749517" y="1525616"/>
            <a:ext cx="465701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Fiat Grande Panda is now available with different engine solution: what about the label on the rear side?</a:t>
            </a:r>
            <a:endParaRPr lang="en-US" sz="1800" b="1" dirty="0">
              <a:solidFill>
                <a:srgbClr val="243881"/>
              </a:solidFill>
              <a:effectLst/>
              <a:latin typeface="Encode Sans" pitchFamily="2" charset="0"/>
            </a:endParaRPr>
          </a:p>
        </p:txBody>
      </p:sp>
      <p:sp>
        <p:nvSpPr>
          <p:cNvPr id="22" name="Google Shape;484;p61">
            <a:extLst>
              <a:ext uri="{FF2B5EF4-FFF2-40B4-BE49-F238E27FC236}">
                <a16:creationId xmlns:a16="http://schemas.microsoft.com/office/drawing/2014/main" id="{E7865A93-8325-E0AC-70C0-EDA4E2B84C6F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422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50656-2022-9363-DE3C-E7F98ECC4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F9D48FB8-14F3-7AB0-A073-A24D679FE139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241B1C6D-A779-9FD8-3F9B-10791BAB9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959D45D4-8471-6617-5E42-615230409837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8D1DC34-DA2E-C18C-5855-6C43899D6046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AD818D4D-2E1C-F6AD-03B5-D5510737FFA4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AA2B1592-82B1-B188-FAFA-BABABF87D1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8952FB-CDFB-C66F-FF92-8CEDBCDAB10E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8EF33CD8-9F6D-1709-5CD4-467DEEFD6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E3BB433F-37E2-35C4-0867-2269F60D97FB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23BE1B97-647F-45B8-DC48-23A73BE52E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C97944F5-77B0-8469-353A-0CE69EA37D4E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738163D-8D7B-0E58-D2C3-7D39B4488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8D1346FC-95C4-B7DE-169E-8C099D6DDCAB}"/>
                </a:ext>
              </a:extLst>
            </p:cNvPr>
            <p:cNvSpPr/>
            <p:nvPr/>
          </p:nvSpPr>
          <p:spPr>
            <a:xfrm>
              <a:off x="9193427" y="1723768"/>
              <a:ext cx="2286000" cy="1545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0A76419B-2B60-6AE8-E166-9948A98EBE85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Encode Sans"/>
              </a:rPr>
              <a:t>COVER Card</a:t>
            </a: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2BEFDEAD-E852-1FA8-0A87-CB8B7E0A2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A588EF1D-93F6-B670-8CD2-80C79DBF31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138" b="8195"/>
          <a:stretch/>
        </p:blipFill>
        <p:spPr>
          <a:xfrm>
            <a:off x="9193426" y="1894948"/>
            <a:ext cx="2303819" cy="1058317"/>
          </a:xfrm>
          <a:prstGeom prst="rect">
            <a:avLst/>
          </a:prstGeom>
        </p:spPr>
      </p:pic>
      <p:sp>
        <p:nvSpPr>
          <p:cNvPr id="4" name="CasellaDiTesto 31">
            <a:extLst>
              <a:ext uri="{FF2B5EF4-FFF2-40B4-BE49-F238E27FC236}">
                <a16:creationId xmlns:a16="http://schemas.microsoft.com/office/drawing/2014/main" id="{BAFA9781-6CC9-CA21-2976-F2DD62632EC0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11" name="Google Shape;484;p61">
            <a:extLst>
              <a:ext uri="{FF2B5EF4-FFF2-40B4-BE49-F238E27FC236}">
                <a16:creationId xmlns:a16="http://schemas.microsoft.com/office/drawing/2014/main" id="{E2871540-5323-7BE3-C348-3E88F26F42C1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  <p:sp>
        <p:nvSpPr>
          <p:cNvPr id="17" name="CasellaDiTesto 13">
            <a:extLst>
              <a:ext uri="{FF2B5EF4-FFF2-40B4-BE49-F238E27FC236}">
                <a16:creationId xmlns:a16="http://schemas.microsoft.com/office/drawing/2014/main" id="{35901634-1E54-46C2-AC8E-474F7BFBAE53}"/>
              </a:ext>
            </a:extLst>
          </p:cNvPr>
          <p:cNvSpPr txBox="1"/>
          <p:nvPr/>
        </p:nvSpPr>
        <p:spPr>
          <a:xfrm>
            <a:off x="2749517" y="1525616"/>
            <a:ext cx="4657015" cy="723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b="1" dirty="0">
                <a:solidFill>
                  <a:srgbClr val="243782"/>
                </a:solidFill>
                <a:latin typeface="Encode Sans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782"/>
                </a:solidFill>
                <a:latin typeface="Encode Sans"/>
              </a:rPr>
              <a:t>Interior overview</a:t>
            </a:r>
            <a:endParaRPr lang="en-US" sz="1800" b="1" dirty="0">
              <a:solidFill>
                <a:srgbClr val="243881"/>
              </a:solidFill>
              <a:effectLst/>
              <a:latin typeface="Encode Sans" pitchFamily="2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30B3BFE6-24E5-0E48-1799-93AACDEE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708" y="1905358"/>
            <a:ext cx="2511834" cy="133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066FC40-9876-CE3D-7D5F-AE0CEBC44485}"/>
              </a:ext>
            </a:extLst>
          </p:cNvPr>
          <p:cNvSpPr txBox="1"/>
          <p:nvPr/>
        </p:nvSpPr>
        <p:spPr>
          <a:xfrm>
            <a:off x="2751819" y="2395068"/>
            <a:ext cx="4654713" cy="646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lvl="0" indent="0" fontAlgn="auto">
              <a:buClrTx/>
              <a:buSzTx/>
              <a:buFont typeface="Arial" panose="020B0604020202020204" pitchFamily="34" charset="0"/>
              <a:buNone/>
              <a:tabLst/>
              <a:defRPr kumimoji="0" sz="1400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lt"/>
                <a:cs typeface="Times New Roman" panose="02020603050405020304" pitchFamily="18" charset="0"/>
              </a:defRPr>
            </a:lvl1pPr>
            <a:lvl2pPr indent="-43180" defTabSz="514350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>
                <a:solidFill>
                  <a:srgbClr val="243782"/>
                </a:solidFill>
                <a:latin typeface="Encode Sans"/>
              </a:defRPr>
            </a:lvl2pPr>
            <a:lvl3pPr marL="1371600" indent="-228600" defTabSz="514350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>
                <a:solidFill>
                  <a:schemeClr val="accent1"/>
                </a:solidFill>
              </a:defRPr>
            </a:lvl3pPr>
            <a:lvl4pPr marL="1828800" indent="-228600" defTabSz="514350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>
                <a:solidFill>
                  <a:schemeClr val="accent1"/>
                </a:solidFill>
                <a:latin typeface="+mj-lt"/>
              </a:defRPr>
            </a:lvl4pPr>
            <a:lvl5pPr marL="2286000" indent="-317500" defTabSz="514350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5pPr>
            <a:lvl6pPr marL="27432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6pPr>
            <a:lvl7pPr marL="32004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7pPr>
            <a:lvl8pPr marL="36576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8pPr>
            <a:lvl9pPr marL="41148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9pPr>
          </a:lstStyle>
          <a:p>
            <a:pPr lvl="0">
              <a:defRPr/>
            </a:pPr>
            <a:r>
              <a:rPr lang="en-GB" dirty="0">
                <a:solidFill>
                  <a:prstClr val="black"/>
                </a:solidFill>
              </a:rPr>
              <a:t>Let now let’s explore the </a:t>
            </a:r>
            <a:r>
              <a:rPr lang="en-GB" b="1" dirty="0">
                <a:solidFill>
                  <a:prstClr val="black"/>
                </a:solidFill>
              </a:rPr>
              <a:t>interior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738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7ABBF560-8D1F-D11D-FD8F-EC101C62C9F1}"/>
              </a:ext>
            </a:extLst>
          </p:cNvPr>
          <p:cNvSpPr/>
          <p:nvPr/>
        </p:nvSpPr>
        <p:spPr>
          <a:xfrm>
            <a:off x="2916726" y="2756264"/>
            <a:ext cx="4495751" cy="2201464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E271275-E25D-1B43-8A47-3366442ABEC8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71AF0C7-E55F-9C02-50C7-E95DCEBD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4D57160-47B2-808F-B821-31CD28C9384C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30575B5-5B8F-299D-95F0-C9C5D4128143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8C5A33B-2E26-1C5E-03F8-E7EB588E089D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2A90943-42D1-6425-7A02-DCBA57836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577C92C-26BE-ACA0-FA2E-F011D60231EC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C861849-5042-B287-8334-D2798ABBE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1033740-0D0C-5DBB-D26F-9A0AFF7C8C42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B1B5D4F-0190-CF5A-8181-14376E6B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DBA6200-C22C-299D-9140-D3E48EB9BCEF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584D812-4324-C244-76E7-B2B288D9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CCFA10D-6661-7CD5-0A8B-20D35D22D266}"/>
                </a:ext>
              </a:extLst>
            </p:cNvPr>
            <p:cNvSpPr/>
            <p:nvPr/>
          </p:nvSpPr>
          <p:spPr>
            <a:xfrm>
              <a:off x="9204275" y="1704717"/>
              <a:ext cx="2254299" cy="2663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CCF2A3B-A322-2311-59E8-13E9B6B998D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Encode Sans"/>
                <a:ea typeface="+mn-ea"/>
                <a:cs typeface="+mn-cs"/>
              </a:rPr>
              <a:t>Card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Encode Sans"/>
              <a:ea typeface="+mn-ea"/>
              <a:cs typeface="+mn-cs"/>
            </a:endParaRP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03E7009A-7747-FF0C-8CA7-8B331622F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E8634887-421C-BFF6-A233-49BB4A591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072" y="4194114"/>
            <a:ext cx="1107434" cy="43612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88569F8E-34F8-1DDA-7C89-47E038119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072" y="3620733"/>
            <a:ext cx="1339210" cy="43612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ADDBAA63-C2CA-779B-9D0E-FC563444E3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5072" y="3047352"/>
            <a:ext cx="2473642" cy="436124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BF3FC07-920A-1856-0C67-2712A62AB777}"/>
              </a:ext>
            </a:extLst>
          </p:cNvPr>
          <p:cNvSpPr txBox="1"/>
          <p:nvPr/>
        </p:nvSpPr>
        <p:spPr>
          <a:xfrm>
            <a:off x="2872863" y="5330140"/>
            <a:ext cx="53625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cs typeface="Times New Roman" panose="02020603050405020304" pitchFamily="18" charset="0"/>
              </a:rPr>
              <a:t>… but with some different feature</a:t>
            </a:r>
            <a:r>
              <a:rPr lang="en-GB" sz="1400" b="1" dirty="0">
                <a:solidFill>
                  <a:prstClr val="black"/>
                </a:solidFill>
                <a:latin typeface="Encode Sans" pitchFamily="2" charset="0"/>
                <a:cs typeface="Times New Roman" panose="02020603050405020304" pitchFamily="18" charset="0"/>
              </a:rPr>
              <a:t>s.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31">
            <a:extLst>
              <a:ext uri="{FF2B5EF4-FFF2-40B4-BE49-F238E27FC236}">
                <a16:creationId xmlns:a16="http://schemas.microsoft.com/office/drawing/2014/main" id="{0DC1DAA8-A6B8-4636-7F3F-5B5415E6476D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20" name="Google Shape;484;p61">
            <a:extLst>
              <a:ext uri="{FF2B5EF4-FFF2-40B4-BE49-F238E27FC236}">
                <a16:creationId xmlns:a16="http://schemas.microsoft.com/office/drawing/2014/main" id="{B3DCB60B-791F-1E75-2A5B-1501E9CB408F}"/>
              </a:ext>
            </a:extLst>
          </p:cNvPr>
          <p:cNvSpPr txBox="1">
            <a:spLocks/>
          </p:cNvSpPr>
          <p:nvPr/>
        </p:nvSpPr>
        <p:spPr>
          <a:xfrm>
            <a:off x="2901917" y="1704716"/>
            <a:ext cx="4977770" cy="10515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lv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The </a:t>
            </a: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same commercial offer </a:t>
            </a: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(3 trims) compared to Hybrid</a:t>
            </a:r>
          </a:p>
          <a:p>
            <a:pPr marL="0" lv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17705757-2AED-34E3-EB8C-DAB00B52EC9D}"/>
              </a:ext>
            </a:extLst>
          </p:cNvPr>
          <p:cNvSpPr txBox="1"/>
          <p:nvPr/>
        </p:nvSpPr>
        <p:spPr>
          <a:xfrm>
            <a:off x="2901917" y="1197535"/>
            <a:ext cx="4937158" cy="723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b="1" dirty="0">
                <a:solidFill>
                  <a:srgbClr val="243782"/>
                </a:solidFill>
                <a:latin typeface="Encode Sans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782"/>
                </a:solidFill>
                <a:latin typeface="Encode Sans"/>
              </a:rPr>
              <a:t>Interior overview </a:t>
            </a: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(1/2)</a:t>
            </a:r>
          </a:p>
        </p:txBody>
      </p:sp>
      <p:sp>
        <p:nvSpPr>
          <p:cNvPr id="4" name="Google Shape;484;p61">
            <a:extLst>
              <a:ext uri="{FF2B5EF4-FFF2-40B4-BE49-F238E27FC236}">
                <a16:creationId xmlns:a16="http://schemas.microsoft.com/office/drawing/2014/main" id="{F4CCF78D-9196-CFB3-09E2-6D47B29F4F57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b="1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510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484;p61">
            <a:extLst>
              <a:ext uri="{FF2B5EF4-FFF2-40B4-BE49-F238E27FC236}">
                <a16:creationId xmlns:a16="http://schemas.microsoft.com/office/drawing/2014/main" id="{37A138D1-E3D8-8C2B-8D89-0BBFD2FC5792}"/>
              </a:ext>
            </a:extLst>
          </p:cNvPr>
          <p:cNvSpPr txBox="1">
            <a:spLocks/>
          </p:cNvSpPr>
          <p:nvPr/>
        </p:nvSpPr>
        <p:spPr>
          <a:xfrm>
            <a:off x="2901917" y="2036322"/>
            <a:ext cx="4977770" cy="1573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ClrTx/>
              <a:buSzTx/>
              <a:buNone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It’s easy and simple to image where the main difference are.</a:t>
            </a:r>
          </a:p>
          <a:p>
            <a:pPr marL="0" lvl="0" indent="0" defTabSz="914400">
              <a:buClrTx/>
              <a:buSzTx/>
              <a:buNone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It’s </a:t>
            </a: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getting in the car </a:t>
            </a: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where you can find such main different features: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SzPct val="101000"/>
              <a:buFont typeface="+mj-lt"/>
              <a:buAutoNum type="arabicPeriod"/>
              <a:defRPr/>
            </a:pP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Parking brake lever </a:t>
            </a: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(manual)</a:t>
            </a:r>
          </a:p>
          <a:p>
            <a:pPr marL="342900" lvl="0" indent="-342900" defTabSz="914400">
              <a:buClr>
                <a:schemeClr val="tx2">
                  <a:lumMod val="50000"/>
                  <a:lumOff val="50000"/>
                </a:schemeClr>
              </a:buClr>
              <a:buSzPct val="101000"/>
              <a:buFont typeface="+mj-lt"/>
              <a:buAutoNum type="arabicPeriod"/>
              <a:defRPr/>
            </a:pP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6 gears lever + reverse </a:t>
            </a: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(manual)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SzPct val="101000"/>
              <a:buFont typeface="+mj-lt"/>
              <a:buAutoNum type="arabicPeriod"/>
              <a:defRPr/>
            </a:pPr>
            <a:r>
              <a:rPr lang="en-US" sz="1400" b="1" dirty="0" err="1"/>
              <a:t>Start&amp;Stop</a:t>
            </a:r>
            <a:r>
              <a:rPr lang="en-US" sz="1400" b="1" dirty="0"/>
              <a:t> </a:t>
            </a:r>
            <a:r>
              <a:rPr lang="en-US" sz="1400" dirty="0"/>
              <a:t>with deactivation switch</a:t>
            </a:r>
            <a:endParaRPr lang="en-GB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E271275-E25D-1B43-8A47-3366442ABEC8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71AF0C7-E55F-9C02-50C7-E95DCEBD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4D57160-47B2-808F-B821-31CD28C9384C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30575B5-5B8F-299D-95F0-C9C5D4128143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8C5A33B-2E26-1C5E-03F8-E7EB588E089D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2A90943-42D1-6425-7A02-DCBA57836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577C92C-26BE-ACA0-FA2E-F011D60231EC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C861849-5042-B287-8334-D2798ABBE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1033740-0D0C-5DBB-D26F-9A0AFF7C8C42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B1B5D4F-0190-CF5A-8181-14376E6B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DBA6200-C22C-299D-9140-D3E48EB9BCEF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584D812-4324-C244-76E7-B2B288D9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CCFA10D-6661-7CD5-0A8B-20D35D22D266}"/>
                </a:ext>
              </a:extLst>
            </p:cNvPr>
            <p:cNvSpPr/>
            <p:nvPr/>
          </p:nvSpPr>
          <p:spPr>
            <a:xfrm>
              <a:off x="9204275" y="1704717"/>
              <a:ext cx="2254299" cy="2587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CCF2A3B-A322-2311-59E8-13E9B6B998D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Encode Sans"/>
                <a:ea typeface="+mn-ea"/>
                <a:cs typeface="+mn-cs"/>
              </a:rPr>
              <a:t>Card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Encode Sans"/>
              <a:ea typeface="+mn-ea"/>
              <a:cs typeface="+mn-cs"/>
            </a:endParaRP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03E7009A-7747-FF0C-8CA7-8B331622F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AF00E43-9707-989F-FA76-2CBA7FBA88C5}"/>
              </a:ext>
            </a:extLst>
          </p:cNvPr>
          <p:cNvSpPr txBox="1"/>
          <p:nvPr/>
        </p:nvSpPr>
        <p:spPr>
          <a:xfrm>
            <a:off x="2901917" y="5827360"/>
            <a:ext cx="4022017" cy="3077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lvl="0" indent="0" fontAlgn="auto">
              <a:buClrTx/>
              <a:buSzTx/>
              <a:buFont typeface="Arial" panose="020B0604020202020204" pitchFamily="34" charset="0"/>
              <a:buNone/>
              <a:tabLst/>
              <a:defRPr kumimoji="0" sz="14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ea typeface="+mn-lt"/>
                <a:cs typeface="Times New Roman" panose="02020603050405020304" pitchFamily="18" charset="0"/>
              </a:defRPr>
            </a:lvl1pPr>
            <a:lvl2pPr indent="-43180" defTabSz="514350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>
                <a:solidFill>
                  <a:srgbClr val="243782"/>
                </a:solidFill>
                <a:latin typeface="Encode Sans"/>
              </a:defRPr>
            </a:lvl2pPr>
            <a:lvl3pPr marL="1371600" indent="-228600" defTabSz="514350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>
                <a:solidFill>
                  <a:schemeClr val="accent1"/>
                </a:solidFill>
              </a:defRPr>
            </a:lvl3pPr>
            <a:lvl4pPr marL="1828800" indent="-228600" defTabSz="514350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>
                <a:solidFill>
                  <a:schemeClr val="accent1"/>
                </a:solidFill>
                <a:latin typeface="+mj-lt"/>
              </a:defRPr>
            </a:lvl4pPr>
            <a:lvl5pPr marL="2286000" indent="-317500" defTabSz="514350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5pPr>
            <a:lvl6pPr marL="27432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6pPr>
            <a:lvl7pPr marL="32004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7pPr>
            <a:lvl8pPr marL="36576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8pPr>
            <a:lvl9pPr marL="41148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en-US" dirty="0"/>
              <a:t>Due to this interior layout, central armrest and wireless charger are no longer available.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28183929-5A0A-B5E1-22FE-DCE05591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708" y="1905358"/>
            <a:ext cx="2511834" cy="133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4E7DA9EB-5D8E-5F0B-D408-A481169ECD36}"/>
              </a:ext>
            </a:extLst>
          </p:cNvPr>
          <p:cNvGrpSpPr/>
          <p:nvPr/>
        </p:nvGrpSpPr>
        <p:grpSpPr>
          <a:xfrm>
            <a:off x="2962437" y="3578175"/>
            <a:ext cx="3961497" cy="2159385"/>
            <a:chOff x="2962437" y="3578175"/>
            <a:chExt cx="3961497" cy="2159385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9016D992-0236-A47D-3B48-214C689DE1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7" t="10736" r="8909" b="7936"/>
            <a:stretch/>
          </p:blipFill>
          <p:spPr bwMode="auto">
            <a:xfrm>
              <a:off x="2962437" y="3578175"/>
              <a:ext cx="3961497" cy="2159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B9A063C2-CA35-88E9-9910-359567C79B33}"/>
                </a:ext>
              </a:extLst>
            </p:cNvPr>
            <p:cNvSpPr/>
            <p:nvPr/>
          </p:nvSpPr>
          <p:spPr>
            <a:xfrm>
              <a:off x="3620865" y="5153284"/>
              <a:ext cx="252000" cy="2520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Encode Sans" pitchFamily="2" charset="0"/>
                </a:rPr>
                <a:t>1</a:t>
              </a:r>
            </a:p>
          </p:txBody>
        </p:sp>
        <p:sp>
          <p:nvSpPr>
            <p:cNvPr id="22" name="Rettangolo con angoli arrotondati 21">
              <a:extLst>
                <a:ext uri="{FF2B5EF4-FFF2-40B4-BE49-F238E27FC236}">
                  <a16:creationId xmlns:a16="http://schemas.microsoft.com/office/drawing/2014/main" id="{9864010E-3E78-708F-1104-0FFFCE76DEA1}"/>
                </a:ext>
              </a:extLst>
            </p:cNvPr>
            <p:cNvSpPr/>
            <p:nvPr/>
          </p:nvSpPr>
          <p:spPr>
            <a:xfrm>
              <a:off x="4249920" y="4757693"/>
              <a:ext cx="252000" cy="2520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Encode Sans" pitchFamily="2" charset="0"/>
                </a:rPr>
                <a:t>2</a:t>
              </a:r>
            </a:p>
          </p:txBody>
        </p:sp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0F6D1DBE-3FC9-7809-2F8C-BB764B2C161E}"/>
                </a:ext>
              </a:extLst>
            </p:cNvPr>
            <p:cNvSpPr/>
            <p:nvPr/>
          </p:nvSpPr>
          <p:spPr>
            <a:xfrm>
              <a:off x="4866005" y="4511259"/>
              <a:ext cx="252000" cy="2520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Encode Sans" pitchFamily="2" charset="0"/>
                </a:rPr>
                <a:t>3</a:t>
              </a:r>
            </a:p>
          </p:txBody>
        </p:sp>
      </p:grpSp>
      <p:sp>
        <p:nvSpPr>
          <p:cNvPr id="38" name="CasellaDiTesto 31">
            <a:extLst>
              <a:ext uri="{FF2B5EF4-FFF2-40B4-BE49-F238E27FC236}">
                <a16:creationId xmlns:a16="http://schemas.microsoft.com/office/drawing/2014/main" id="{DC420E09-8583-8188-5ED8-4D4B5695F35F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27070C9D-6E9E-B2B8-58BB-62E7FFBB1569}"/>
              </a:ext>
            </a:extLst>
          </p:cNvPr>
          <p:cNvSpPr txBox="1"/>
          <p:nvPr/>
        </p:nvSpPr>
        <p:spPr>
          <a:xfrm>
            <a:off x="2901917" y="1126295"/>
            <a:ext cx="4937158" cy="723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b="1" dirty="0">
                <a:solidFill>
                  <a:srgbClr val="243782"/>
                </a:solidFill>
                <a:latin typeface="Encode Sans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782"/>
                </a:solidFill>
                <a:latin typeface="Encode Sans"/>
              </a:rPr>
              <a:t>Interior overview </a:t>
            </a: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(2/2)</a:t>
            </a:r>
          </a:p>
        </p:txBody>
      </p:sp>
      <p:sp>
        <p:nvSpPr>
          <p:cNvPr id="17" name="Google Shape;484;p61">
            <a:extLst>
              <a:ext uri="{FF2B5EF4-FFF2-40B4-BE49-F238E27FC236}">
                <a16:creationId xmlns:a16="http://schemas.microsoft.com/office/drawing/2014/main" id="{DD00ABFB-65C7-0D7A-4088-7B2FA110BD26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b="1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346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6E7D1-BAAB-CEFE-9669-F9EA0D9D2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C7837784-94FD-13B6-32DF-742C99EA36FC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782CF26-A0EF-7827-2B5C-BD052498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9F47BC96-2556-CF4C-473E-04C11C23AA4F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4004F073-EB54-CB50-0B42-5405893BCD75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A8677133-2141-1360-26D5-D9B334B5588B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E49F4F69-5695-1F97-C225-82ABCEEF5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AA7A812-5A05-E665-C8A6-B6202ED488B1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12C8E530-5088-8FE0-79AA-9DDEE85898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62EEF45-01F7-C8E3-6326-B55A2917FCAF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B8AA5D9B-A4A8-34B9-1516-18DC2B6B05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DE9BF37-CB27-6120-29F2-1C33CE6823D0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E37FE22-EFD7-D635-9937-05550A5CD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C90A8F48-E25E-593B-DB80-430993B1601B}"/>
                </a:ext>
              </a:extLst>
            </p:cNvPr>
            <p:cNvSpPr/>
            <p:nvPr/>
          </p:nvSpPr>
          <p:spPr>
            <a:xfrm>
              <a:off x="9204275" y="1734066"/>
              <a:ext cx="2254299" cy="2343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5840508-D3AA-0E50-FF56-69C6ADB1A49C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Encode Sans"/>
              </a:rPr>
              <a:t>Quiz BEFORE topic</a:t>
            </a: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5A0D09DC-0005-7B44-7B2F-38E2A9AA6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sp>
        <p:nvSpPr>
          <p:cNvPr id="4" name="CasellaDiTesto 31">
            <a:extLst>
              <a:ext uri="{FF2B5EF4-FFF2-40B4-BE49-F238E27FC236}">
                <a16:creationId xmlns:a16="http://schemas.microsoft.com/office/drawing/2014/main" id="{712F0AE9-8D46-ABAE-DAD9-9E01AB6DEB81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A330BA7B-F7CE-09ED-DFB6-B5CF2E7B6CF9}"/>
              </a:ext>
            </a:extLst>
          </p:cNvPr>
          <p:cNvSpPr txBox="1">
            <a:spLocks/>
          </p:cNvSpPr>
          <p:nvPr/>
        </p:nvSpPr>
        <p:spPr>
          <a:xfrm>
            <a:off x="2749517" y="3069602"/>
            <a:ext cx="4469975" cy="16571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“Head-up-display” available as optional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rgbClr val="FF0000"/>
              </a:solidFill>
              <a:latin typeface="Encode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“Turbo” button for an extra gasoline power boost</a:t>
            </a:r>
          </a:p>
          <a:p>
            <a:pPr algn="l" rtl="0"/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92D050"/>
                </a:solidFill>
                <a:latin typeface="Encode Sans" pitchFamily="2" charset="77"/>
              </a:rPr>
              <a:t>Parking manual brake lever, 6 gears lever + reverse and </a:t>
            </a:r>
            <a:r>
              <a:rPr lang="en-US" sz="1400" dirty="0" err="1">
                <a:solidFill>
                  <a:srgbClr val="92D050"/>
                </a:solidFill>
                <a:latin typeface="Encode Sans" pitchFamily="2" charset="77"/>
              </a:rPr>
              <a:t>Start&amp;Stop</a:t>
            </a:r>
            <a:r>
              <a:rPr lang="en-US" sz="1400" dirty="0">
                <a:solidFill>
                  <a:srgbClr val="92D050"/>
                </a:solidFill>
                <a:latin typeface="Encode Sans" pitchFamily="2" charset="77"/>
              </a:rPr>
              <a:t> with deactivation switch</a:t>
            </a:r>
          </a:p>
        </p:txBody>
      </p:sp>
      <p:sp>
        <p:nvSpPr>
          <p:cNvPr id="20" name="CasellaDiTesto 13">
            <a:extLst>
              <a:ext uri="{FF2B5EF4-FFF2-40B4-BE49-F238E27FC236}">
                <a16:creationId xmlns:a16="http://schemas.microsoft.com/office/drawing/2014/main" id="{C987D416-CA8A-6BEA-D4CB-6A960884E762}"/>
              </a:ext>
            </a:extLst>
          </p:cNvPr>
          <p:cNvSpPr txBox="1"/>
          <p:nvPr/>
        </p:nvSpPr>
        <p:spPr>
          <a:xfrm>
            <a:off x="2749517" y="1525616"/>
            <a:ext cx="465701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Talking about Interiors, the “Gasoline” engine take back a features that was not available on “Hybrid”</a:t>
            </a:r>
            <a:endParaRPr lang="en-US" sz="1800" b="1" dirty="0">
              <a:solidFill>
                <a:srgbClr val="243881"/>
              </a:solidFill>
              <a:effectLst/>
              <a:latin typeface="Encode Sans" pitchFamily="2" charset="0"/>
            </a:endParaRPr>
          </a:p>
        </p:txBody>
      </p:sp>
      <p:sp>
        <p:nvSpPr>
          <p:cNvPr id="22" name="Google Shape;484;p61">
            <a:extLst>
              <a:ext uri="{FF2B5EF4-FFF2-40B4-BE49-F238E27FC236}">
                <a16:creationId xmlns:a16="http://schemas.microsoft.com/office/drawing/2014/main" id="{A9DF7708-AEFF-3FAD-0475-8CFDF9510EC9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131B41BC-2838-642A-B94A-66396C3C0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708" y="1905358"/>
            <a:ext cx="2511834" cy="133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717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0ABF6-7188-501A-59E9-EAE660F8A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8FA697D0-4B59-C4F3-3923-E0F345E641E0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F154C43-C0CD-4717-D50E-3029A3C87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D064629A-83D0-B62B-C55C-FED952C76F28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0131EF0-8877-E249-9987-1EDA6896D7D2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2265558-3FDF-80C0-E21E-E840F65F4139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45D7CD1D-0888-AB8B-4AFA-DE166F272F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55A8DC2-39C2-7015-A03E-3D2A2317C723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34D8AE88-5E74-33A9-C79D-3A5852130C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24EF492-58CF-428C-30B4-638E09DE4E38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4EFE89D7-3D86-537D-629A-29D937EE35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50D4D83-6172-05A1-C092-2140E44091E1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4DA2C75A-4B66-4424-3E32-9B69DECA5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DB82191D-9D96-E445-F22F-70086D4B107B}"/>
                </a:ext>
              </a:extLst>
            </p:cNvPr>
            <p:cNvSpPr/>
            <p:nvPr/>
          </p:nvSpPr>
          <p:spPr>
            <a:xfrm>
              <a:off x="9193427" y="1723768"/>
              <a:ext cx="2286000" cy="1545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7C06FBF3-8126-DAF5-6AC0-AA39321744E8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Encode Sans"/>
              </a:rPr>
              <a:t>COVER Card</a:t>
            </a: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095B9ED6-3B17-9058-AEE4-359D1043A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DB4585F2-34C7-10C1-8691-2E076C20E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2" r="21120" b="12253"/>
          <a:stretch>
            <a:fillRect/>
          </a:stretch>
        </p:blipFill>
        <p:spPr>
          <a:xfrm>
            <a:off x="9193426" y="1894948"/>
            <a:ext cx="2303819" cy="1058317"/>
          </a:xfrm>
          <a:prstGeom prst="rect">
            <a:avLst/>
          </a:prstGeom>
        </p:spPr>
      </p:pic>
      <p:sp>
        <p:nvSpPr>
          <p:cNvPr id="4" name="CasellaDiTesto 31">
            <a:extLst>
              <a:ext uri="{FF2B5EF4-FFF2-40B4-BE49-F238E27FC236}">
                <a16:creationId xmlns:a16="http://schemas.microsoft.com/office/drawing/2014/main" id="{9E4E2638-6CD0-D764-8E9D-5C1CD2E510E7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2" name="Google Shape;484;p61">
            <a:extLst>
              <a:ext uri="{FF2B5EF4-FFF2-40B4-BE49-F238E27FC236}">
                <a16:creationId xmlns:a16="http://schemas.microsoft.com/office/drawing/2014/main" id="{EEF1E2AB-770A-89C2-6B0B-18F902B716D3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  <p:sp>
        <p:nvSpPr>
          <p:cNvPr id="17" name="CasellaDiTesto 13">
            <a:extLst>
              <a:ext uri="{FF2B5EF4-FFF2-40B4-BE49-F238E27FC236}">
                <a16:creationId xmlns:a16="http://schemas.microsoft.com/office/drawing/2014/main" id="{E0EEC367-48C1-46AE-0D0A-2E2D061C7625}"/>
              </a:ext>
            </a:extLst>
          </p:cNvPr>
          <p:cNvSpPr txBox="1"/>
          <p:nvPr/>
        </p:nvSpPr>
        <p:spPr>
          <a:xfrm>
            <a:off x="2749517" y="1525616"/>
            <a:ext cx="46570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782"/>
                </a:solidFill>
                <a:latin typeface="Encode Sans"/>
              </a:rPr>
              <a:t>CUSTOMER BENEFIT</a:t>
            </a:r>
            <a:endParaRPr lang="en-US" sz="1800" b="1" dirty="0">
              <a:solidFill>
                <a:srgbClr val="243881"/>
              </a:solidFill>
              <a:effectLst/>
              <a:latin typeface="Encode Sans" pitchFamily="2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7829F85-DF61-403F-ACCF-A73647E3C85C}"/>
              </a:ext>
            </a:extLst>
          </p:cNvPr>
          <p:cNvSpPr txBox="1"/>
          <p:nvPr/>
        </p:nvSpPr>
        <p:spPr>
          <a:xfrm>
            <a:off x="2749517" y="204722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Encode Sans" pitchFamily="2" charset="0"/>
              </a:rPr>
              <a:t>Customer benefits are at the heart of </a:t>
            </a:r>
            <a:br>
              <a:rPr lang="en-US" dirty="0">
                <a:latin typeface="Encode Sans" pitchFamily="2" charset="0"/>
              </a:rPr>
            </a:br>
            <a:r>
              <a:rPr lang="en-US" dirty="0">
                <a:latin typeface="Encode Sans" pitchFamily="2" charset="0"/>
              </a:rPr>
              <a:t>every design choice.</a:t>
            </a:r>
            <a:endParaRPr lang="it-IT" dirty="0">
              <a:latin typeface="Encode Sans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81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8E271275-E25D-1B43-8A47-3366442ABEC8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71AF0C7-E55F-9C02-50C7-E95DCEBD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4D57160-47B2-808F-B821-31CD28C9384C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30575B5-5B8F-299D-95F0-C9C5D4128143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8C5A33B-2E26-1C5E-03F8-E7EB588E089D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2A90943-42D1-6425-7A02-DCBA57836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577C92C-26BE-ACA0-FA2E-F011D60231EC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C861849-5042-B287-8334-D2798ABBE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1033740-0D0C-5DBB-D26F-9A0AFF7C8C42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B1B5D4F-0190-CF5A-8181-14376E6B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DBA6200-C22C-299D-9140-D3E48EB9BCEF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584D812-4324-C244-76E7-B2B288D9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CCFA10D-6661-7CD5-0A8B-20D35D22D266}"/>
                </a:ext>
              </a:extLst>
            </p:cNvPr>
            <p:cNvSpPr/>
            <p:nvPr/>
          </p:nvSpPr>
          <p:spPr>
            <a:xfrm>
              <a:off x="9204275" y="1704715"/>
              <a:ext cx="2254299" cy="2793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CCF2A3B-A322-2311-59E8-13E9B6B998D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Encode Sans"/>
                <a:ea typeface="+mn-ea"/>
                <a:cs typeface="+mn-cs"/>
              </a:rPr>
              <a:t>Card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Encode Sans"/>
              <a:ea typeface="+mn-ea"/>
              <a:cs typeface="+mn-cs"/>
            </a:endParaRP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03E7009A-7747-FF0C-8CA7-8B331622F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288C58C-1523-15B7-83E2-3D55E7F24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075" y="1938390"/>
            <a:ext cx="2308823" cy="153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031C8D3F-0089-C82D-8814-E1C843EB606C}"/>
              </a:ext>
            </a:extLst>
          </p:cNvPr>
          <p:cNvSpPr/>
          <p:nvPr/>
        </p:nvSpPr>
        <p:spPr>
          <a:xfrm>
            <a:off x="3089426" y="4891675"/>
            <a:ext cx="5838458" cy="5232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endParaRPr lang="it-IT" sz="1400" b="1" dirty="0">
              <a:solidFill>
                <a:prstClr val="black"/>
              </a:solidFill>
              <a:latin typeface="Encode Sans" pitchFamily="2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2" name="CasellaDiTesto 31">
            <a:extLst>
              <a:ext uri="{FF2B5EF4-FFF2-40B4-BE49-F238E27FC236}">
                <a16:creationId xmlns:a16="http://schemas.microsoft.com/office/drawing/2014/main" id="{FAD37983-25E3-16AC-7663-5F4E10CF40E1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24" name="Google Shape;484;p61">
            <a:extLst>
              <a:ext uri="{FF2B5EF4-FFF2-40B4-BE49-F238E27FC236}">
                <a16:creationId xmlns:a16="http://schemas.microsoft.com/office/drawing/2014/main" id="{841CBD88-A450-A049-426C-C46E576DCC22}"/>
              </a:ext>
            </a:extLst>
          </p:cNvPr>
          <p:cNvSpPr txBox="1">
            <a:spLocks/>
          </p:cNvSpPr>
          <p:nvPr/>
        </p:nvSpPr>
        <p:spPr>
          <a:xfrm>
            <a:off x="2882704" y="1704541"/>
            <a:ext cx="4977770" cy="31871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ClrTx/>
              <a:buSzTx/>
              <a:buNone/>
              <a:defRPr/>
            </a:pP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Introducing the 1.2 gasoline engine in Fiat Grande Panda line-up </a:t>
            </a: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we are now available to enlarge and including a wider group of customers.</a:t>
            </a:r>
          </a:p>
          <a:p>
            <a:pPr marL="0" lvl="0" indent="0" defTabSz="914400">
              <a:buClrTx/>
              <a:buSzTx/>
              <a:buNone/>
              <a:defRPr/>
            </a:pPr>
            <a:endParaRPr lang="en-GB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lvl="0" indent="0" defTabSz="914400">
              <a:buClrTx/>
              <a:buSzTx/>
              <a:buNone/>
              <a:defRPr/>
            </a:pPr>
            <a:r>
              <a:rPr lang="it-IT" sz="1400" dirty="0"/>
              <a:t>🚀 </a:t>
            </a: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What the Customer gets</a:t>
            </a:r>
          </a:p>
          <a:p>
            <a:pPr marL="550862" indent="-285750" defTabSz="914400">
              <a:buClr>
                <a:schemeClr val="tx1"/>
              </a:buClr>
              <a:buSzTx/>
              <a:defRPr/>
            </a:pPr>
            <a:r>
              <a:rPr lang="en-GB" sz="1400" dirty="0">
                <a:cs typeface="Times New Roman" panose="02020603050405020304" pitchFamily="18" charset="0"/>
              </a:rPr>
              <a:t>affordable entry price</a:t>
            </a:r>
          </a:p>
          <a:p>
            <a:pPr marL="550862" indent="-285750">
              <a:buClr>
                <a:schemeClr val="tx1"/>
              </a:buClr>
              <a:defRPr/>
            </a:pPr>
            <a:r>
              <a:rPr lang="en-GB" sz="1400" dirty="0">
                <a:cs typeface="Times New Roman" panose="02020603050405020304" pitchFamily="18" charset="0"/>
              </a:rPr>
              <a:t>engaging driving with a 6-speed gearbox</a:t>
            </a:r>
          </a:p>
          <a:p>
            <a:pPr marL="550862" indent="-285750">
              <a:buClr>
                <a:schemeClr val="tx1"/>
              </a:buClr>
              <a:defRPr/>
            </a:pPr>
            <a:r>
              <a:rPr lang="en-US" sz="1400" dirty="0"/>
              <a:t>easy handling, ideal for city driving</a:t>
            </a:r>
          </a:p>
          <a:p>
            <a:pPr marL="285750" indent="-285750">
              <a:defRPr/>
            </a:pPr>
            <a:endParaRPr lang="en-US" sz="1400" b="1" dirty="0"/>
          </a:p>
          <a:p>
            <a:pPr marL="0" indent="0">
              <a:buNone/>
              <a:defRPr/>
            </a:pPr>
            <a:r>
              <a:rPr lang="it-IT" sz="1400" dirty="0"/>
              <a:t>🔥</a:t>
            </a:r>
            <a:r>
              <a:rPr lang="it-IT" sz="800" dirty="0"/>
              <a:t> </a:t>
            </a:r>
            <a:r>
              <a:rPr lang="en-US" sz="1400" b="1" dirty="0"/>
              <a:t>At the same time, we keep on going to offer:</a:t>
            </a:r>
          </a:p>
          <a:p>
            <a:pPr marL="444500" indent="-179388">
              <a:buClrTx/>
              <a:buSzTx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good interior space in a compact footprint</a:t>
            </a:r>
          </a:p>
          <a:p>
            <a:pPr marL="444500" indent="-179388">
              <a:buClrTx/>
              <a:buSzTx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stylish and SUV inspired design</a:t>
            </a:r>
          </a:p>
          <a:p>
            <a:pPr marL="444500" indent="-179388">
              <a:buClrTx/>
              <a:buSzTx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Fiat brand with rich legacy and practical DNA</a:t>
            </a:r>
          </a:p>
        </p:txBody>
      </p:sp>
      <p:sp>
        <p:nvSpPr>
          <p:cNvPr id="25" name="CasellaDiTesto 13">
            <a:extLst>
              <a:ext uri="{FF2B5EF4-FFF2-40B4-BE49-F238E27FC236}">
                <a16:creationId xmlns:a16="http://schemas.microsoft.com/office/drawing/2014/main" id="{A62EF5BF-852F-F3F1-547B-BAEAA60A7A61}"/>
              </a:ext>
            </a:extLst>
          </p:cNvPr>
          <p:cNvSpPr txBox="1"/>
          <p:nvPr/>
        </p:nvSpPr>
        <p:spPr>
          <a:xfrm>
            <a:off x="2932439" y="1228880"/>
            <a:ext cx="46570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>
              <a:spcAft>
                <a:spcPts val="600"/>
              </a:spcAft>
              <a:defRPr b="1">
                <a:solidFill>
                  <a:srgbClr val="243881"/>
                </a:solidFill>
                <a:latin typeface="Encode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defTabSz="685783">
              <a:buClr>
                <a:srgbClr val="243782"/>
              </a:buClr>
              <a:defRPr/>
            </a:pPr>
            <a:r>
              <a:rPr lang="en-US" dirty="0">
                <a:solidFill>
                  <a:srgbClr val="243782"/>
                </a:solidFill>
                <a:latin typeface="Encode Sans"/>
              </a:rPr>
              <a:t>Customer Benefit</a:t>
            </a:r>
          </a:p>
        </p:txBody>
      </p:sp>
      <p:sp>
        <p:nvSpPr>
          <p:cNvPr id="20" name="Google Shape;484;p61">
            <a:extLst>
              <a:ext uri="{FF2B5EF4-FFF2-40B4-BE49-F238E27FC236}">
                <a16:creationId xmlns:a16="http://schemas.microsoft.com/office/drawing/2014/main" id="{2AC13B7C-592A-8B0B-26E5-8BD54B738D2C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171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8E271275-E25D-1B43-8A47-3366442ABEC8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71AF0C7-E55F-9C02-50C7-E95DCEBD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4D57160-47B2-808F-B821-31CD28C9384C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30575B5-5B8F-299D-95F0-C9C5D4128143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8C5A33B-2E26-1C5E-03F8-E7EB588E089D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2A90943-42D1-6425-7A02-DCBA57836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577C92C-26BE-ACA0-FA2E-F011D60231EC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C861849-5042-B287-8334-D2798ABBE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1033740-0D0C-5DBB-D26F-9A0AFF7C8C42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B1B5D4F-0190-CF5A-8181-14376E6B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DBA6200-C22C-299D-9140-D3E48EB9BCEF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584D812-4324-C244-76E7-B2B288D9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CCFA10D-6661-7CD5-0A8B-20D35D22D266}"/>
                </a:ext>
              </a:extLst>
            </p:cNvPr>
            <p:cNvSpPr/>
            <p:nvPr/>
          </p:nvSpPr>
          <p:spPr>
            <a:xfrm>
              <a:off x="9204275" y="1743075"/>
              <a:ext cx="2254299" cy="1418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CCF2A3B-A322-2311-59E8-13E9B6B998D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Encode Sans"/>
                <a:ea typeface="+mn-ea"/>
                <a:cs typeface="+mn-cs"/>
              </a:rPr>
              <a:t>Card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Encode Sans"/>
              <a:ea typeface="+mn-ea"/>
              <a:cs typeface="+mn-cs"/>
            </a:endParaRP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03E7009A-7747-FF0C-8CA7-8B331622F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4215B409-1A87-24BB-D6BB-49F626CB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12" y="1713172"/>
            <a:ext cx="2308823" cy="153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31">
            <a:extLst>
              <a:ext uri="{FF2B5EF4-FFF2-40B4-BE49-F238E27FC236}">
                <a16:creationId xmlns:a16="http://schemas.microsoft.com/office/drawing/2014/main" id="{2B69420C-D210-FB37-AF19-DF0EC5085FFE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20" name="Google Shape;484;p61">
            <a:extLst>
              <a:ext uri="{FF2B5EF4-FFF2-40B4-BE49-F238E27FC236}">
                <a16:creationId xmlns:a16="http://schemas.microsoft.com/office/drawing/2014/main" id="{AE961705-282F-63F7-4AFF-8CB0ADFF7346}"/>
              </a:ext>
            </a:extLst>
          </p:cNvPr>
          <p:cNvSpPr txBox="1">
            <a:spLocks/>
          </p:cNvSpPr>
          <p:nvPr/>
        </p:nvSpPr>
        <p:spPr>
          <a:xfrm>
            <a:off x="2882704" y="1704540"/>
            <a:ext cx="4977770" cy="4703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GB" sz="1200" dirty="0"/>
              <a:t>Just to be confident how to manage potential customer doubts, let’s have  a look how to handling customer objection</a:t>
            </a:r>
          </a:p>
          <a:p>
            <a:pPr marL="0" indent="0">
              <a:spcAft>
                <a:spcPts val="600"/>
              </a:spcAft>
              <a:buNone/>
            </a:pPr>
            <a:endParaRPr lang="en-GB" sz="1200" b="1" dirty="0"/>
          </a:p>
          <a:p>
            <a:pPr marL="0" indent="0">
              <a:spcAft>
                <a:spcPts val="600"/>
              </a:spcAft>
              <a:buNone/>
            </a:pPr>
            <a:r>
              <a:rPr lang="en-GB" sz="1200" b="1" dirty="0"/>
              <a:t>Q: Why no automatic gearbox?</a:t>
            </a:r>
            <a:br>
              <a:rPr lang="en-GB" sz="1200" dirty="0"/>
            </a:br>
            <a:r>
              <a:rPr lang="en-GB" sz="1200" dirty="0"/>
              <a:t>A: For many customers, this engine is the base-point spot. It’s more affordable than automatic and never the less, 6-speed manual keeps things fun and frugal.</a:t>
            </a:r>
          </a:p>
          <a:p>
            <a:pPr marL="0" indent="0">
              <a:spcAft>
                <a:spcPts val="600"/>
              </a:spcAft>
              <a:buNone/>
            </a:pPr>
            <a:endParaRPr lang="en-GB" sz="1200" b="1" dirty="0"/>
          </a:p>
          <a:p>
            <a:pPr marL="0" indent="0">
              <a:spcAft>
                <a:spcPts val="600"/>
              </a:spcAft>
              <a:buNone/>
            </a:pPr>
            <a:r>
              <a:rPr lang="en-GB" sz="1200" b="1" dirty="0"/>
              <a:t>Q: Isn’t it underpowered?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200" dirty="0"/>
              <a:t>A: For its size and weight, it’s perfectly matched. Ideal for city and mixed driving. The engine and gearbox are tuned for responsiveness where it matters most – low to mid-range torque.</a:t>
            </a:r>
          </a:p>
          <a:p>
            <a:pPr marL="0" indent="0" fontAlgn="ctr">
              <a:buNone/>
            </a:pP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22" name="CasellaDiTesto 13">
            <a:extLst>
              <a:ext uri="{FF2B5EF4-FFF2-40B4-BE49-F238E27FC236}">
                <a16:creationId xmlns:a16="http://schemas.microsoft.com/office/drawing/2014/main" id="{97E96097-ECE4-9581-E09E-B54DB3105FA5}"/>
              </a:ext>
            </a:extLst>
          </p:cNvPr>
          <p:cNvSpPr txBox="1"/>
          <p:nvPr/>
        </p:nvSpPr>
        <p:spPr>
          <a:xfrm>
            <a:off x="2932439" y="1228880"/>
            <a:ext cx="46570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>
              <a:spcAft>
                <a:spcPts val="600"/>
              </a:spcAft>
              <a:defRPr b="1">
                <a:solidFill>
                  <a:srgbClr val="243881"/>
                </a:solidFill>
                <a:latin typeface="Encode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43881"/>
                </a:solidFill>
              </a:rPr>
              <a:t>Objection handling (1/2)</a:t>
            </a:r>
          </a:p>
        </p:txBody>
      </p:sp>
      <p:sp>
        <p:nvSpPr>
          <p:cNvPr id="27" name="Google Shape;484;p61">
            <a:extLst>
              <a:ext uri="{FF2B5EF4-FFF2-40B4-BE49-F238E27FC236}">
                <a16:creationId xmlns:a16="http://schemas.microsoft.com/office/drawing/2014/main" id="{AF40959F-3012-221D-5008-DA2869CD166A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3035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CC00D-C11C-CCD1-A71A-1049BB004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0FEF97AF-ECA3-6500-7C60-633F091B5DFE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37A2D7B-8998-658A-E786-559B039DA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71F34C0-6B2D-A0A5-8338-375F1DAC77CA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52CC9FB5-2CE4-85C3-E506-14B4AA8A6922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4FF13AD-384F-2BF5-B299-1F4422CB4935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E8B00C35-1842-6EF4-18B6-C9CA221F1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6E7CF34-4876-0042-5C33-C955192F75AA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7031FFE1-7BD3-6F6F-9747-5C26EB3F3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53DCCB5-52B0-56EA-9733-8ACF9EB6F121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ADD48C7-BDC5-AA34-82AB-C3973ACE89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53C3CD8-C749-E310-B846-77695B09EA0B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32463D9-E43A-7E35-E709-19F10A350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E2F4828A-ED3E-3F82-F8B8-DAB491B6BF3C}"/>
                </a:ext>
              </a:extLst>
            </p:cNvPr>
            <p:cNvSpPr/>
            <p:nvPr/>
          </p:nvSpPr>
          <p:spPr>
            <a:xfrm>
              <a:off x="9204275" y="1743075"/>
              <a:ext cx="2254299" cy="1418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DEBBFEE5-A3A6-1B38-3887-2C5AD055B03B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Encode Sans"/>
                <a:ea typeface="+mn-ea"/>
                <a:cs typeface="+mn-cs"/>
              </a:rPr>
              <a:t>Card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Encode Sans"/>
              <a:ea typeface="+mn-ea"/>
              <a:cs typeface="+mn-cs"/>
            </a:endParaRP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C6FB8174-D36D-8C00-83D7-7088F9D5B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E1F0A6E5-1F66-2296-7F4D-A7E595133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12" y="1713172"/>
            <a:ext cx="2308823" cy="153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31">
            <a:extLst>
              <a:ext uri="{FF2B5EF4-FFF2-40B4-BE49-F238E27FC236}">
                <a16:creationId xmlns:a16="http://schemas.microsoft.com/office/drawing/2014/main" id="{9DA75200-3F09-229D-C8C5-5D89C3CD3BE2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20" name="Google Shape;484;p61">
            <a:extLst>
              <a:ext uri="{FF2B5EF4-FFF2-40B4-BE49-F238E27FC236}">
                <a16:creationId xmlns:a16="http://schemas.microsoft.com/office/drawing/2014/main" id="{9804ED1F-8DB9-D94C-B89B-BB249DC25DA7}"/>
              </a:ext>
            </a:extLst>
          </p:cNvPr>
          <p:cNvSpPr txBox="1">
            <a:spLocks/>
          </p:cNvSpPr>
          <p:nvPr/>
        </p:nvSpPr>
        <p:spPr>
          <a:xfrm>
            <a:off x="2882704" y="1704540"/>
            <a:ext cx="4977770" cy="4703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buNone/>
            </a:pPr>
            <a:endParaRPr lang="en-GB" sz="1200" b="1" dirty="0">
              <a:solidFill>
                <a:srgbClr val="000000"/>
              </a:solidFill>
            </a:endParaRPr>
          </a:p>
          <a:p>
            <a:pPr marL="0" indent="0" fontAlgn="ctr">
              <a:buNone/>
            </a:pPr>
            <a:r>
              <a:rPr lang="en-GB" sz="1200" b="1" dirty="0">
                <a:solidFill>
                  <a:srgbClr val="000000"/>
                </a:solidFill>
              </a:rPr>
              <a:t>Q: Is this an easy-going technology solution?</a:t>
            </a:r>
          </a:p>
          <a:p>
            <a:pPr marL="0" indent="0" fontAlgn="ctr">
              <a:buNone/>
            </a:pPr>
            <a:r>
              <a:rPr lang="en-GB" sz="1200" dirty="0">
                <a:solidFill>
                  <a:srgbClr val="000000"/>
                </a:solidFill>
              </a:rPr>
              <a:t>A: Not every customer wants the most up-to-date technology</a:t>
            </a:r>
            <a:r>
              <a:rPr lang="en-GB" sz="1200" dirty="0">
                <a:solidFill>
                  <a:srgbClr val="FF0000"/>
                </a:solidFill>
              </a:rPr>
              <a:t>.</a:t>
            </a:r>
            <a:r>
              <a:rPr lang="en-GB" sz="1200" dirty="0">
                <a:solidFill>
                  <a:srgbClr val="000000"/>
                </a:solidFill>
              </a:rPr>
              <a:t> This is a simple, efficient choice for short trips and low-cost ownership.</a:t>
            </a:r>
          </a:p>
          <a:p>
            <a:pPr marL="0" fontAlgn="ctr"/>
            <a:endParaRPr lang="en-GB" sz="1200" dirty="0">
              <a:solidFill>
                <a:srgbClr val="000000"/>
              </a:solidFill>
            </a:endParaRPr>
          </a:p>
          <a:p>
            <a:pPr marL="0" indent="0" fontAlgn="ctr">
              <a:buNone/>
            </a:pPr>
            <a:endParaRPr lang="en-GB" sz="1200" b="1" dirty="0"/>
          </a:p>
          <a:p>
            <a:pPr marL="0" indent="0" fontAlgn="ctr">
              <a:buNone/>
            </a:pPr>
            <a:r>
              <a:rPr lang="en-GB" sz="1200" b="1" dirty="0"/>
              <a:t>Q: Am I going to be satisfied with these engine performances?</a:t>
            </a:r>
          </a:p>
          <a:p>
            <a:pPr marL="0" indent="0" fontAlgn="ctr">
              <a:buNone/>
            </a:pPr>
            <a:r>
              <a:rPr lang="en-GB" sz="1200" dirty="0">
                <a:solidFill>
                  <a:srgbClr val="000000"/>
                </a:solidFill>
              </a:rPr>
              <a:t>A: This solution is ideal for city driving, with peppy response and optimized gearing for daily use.</a:t>
            </a:r>
            <a:endParaRPr lang="en-GB" sz="12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200" b="1" dirty="0">
                <a:solidFill>
                  <a:srgbClr val="243881"/>
                </a:solidFill>
              </a:rPr>
              <a:t> </a:t>
            </a:r>
          </a:p>
        </p:txBody>
      </p:sp>
      <p:sp>
        <p:nvSpPr>
          <p:cNvPr id="22" name="CasellaDiTesto 13">
            <a:extLst>
              <a:ext uri="{FF2B5EF4-FFF2-40B4-BE49-F238E27FC236}">
                <a16:creationId xmlns:a16="http://schemas.microsoft.com/office/drawing/2014/main" id="{6313B2A8-509C-1C11-8B13-677E400107AA}"/>
              </a:ext>
            </a:extLst>
          </p:cNvPr>
          <p:cNvSpPr txBox="1"/>
          <p:nvPr/>
        </p:nvSpPr>
        <p:spPr>
          <a:xfrm>
            <a:off x="2932439" y="1228880"/>
            <a:ext cx="46570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>
              <a:spcAft>
                <a:spcPts val="600"/>
              </a:spcAft>
              <a:defRPr b="1">
                <a:solidFill>
                  <a:srgbClr val="243881"/>
                </a:solidFill>
                <a:latin typeface="Encode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Objection handling (2/2)</a:t>
            </a:r>
          </a:p>
        </p:txBody>
      </p:sp>
      <p:sp>
        <p:nvSpPr>
          <p:cNvPr id="27" name="Google Shape;484;p61">
            <a:extLst>
              <a:ext uri="{FF2B5EF4-FFF2-40B4-BE49-F238E27FC236}">
                <a16:creationId xmlns:a16="http://schemas.microsoft.com/office/drawing/2014/main" id="{FD398EA1-7264-BFA5-015E-DD8F82EFB567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522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41568" y="1702781"/>
            <a:ext cx="9412447" cy="394468"/>
          </a:xfrm>
        </p:spPr>
        <p:txBody>
          <a:bodyPr anchor="ctr">
            <a:normAutofit lnSpcReduction="10000"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Encode Sans" pitchFamily="2" charset="0"/>
              </a:rPr>
              <a:t>FIAT</a:t>
            </a:r>
            <a:endParaRPr lang="en-US" dirty="0">
              <a:latin typeface="Encode Sans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 anchor="ctr">
            <a:normAutofit/>
          </a:bodyPr>
          <a:lstStyle/>
          <a:p>
            <a:pPr defTabSz="685800">
              <a:lnSpc>
                <a:spcPct val="115000"/>
              </a:lnSpc>
              <a:spcBef>
                <a:spcPts val="0"/>
              </a:spcBef>
            </a:pPr>
            <a:r>
              <a:rPr lang="en-US" b="0" dirty="0">
                <a:latin typeface="Encode Sans" pitchFamily="2" charset="0"/>
              </a:rPr>
              <a:t>PRODUCT</a:t>
            </a:r>
            <a:r>
              <a:rPr lang="en-US" dirty="0">
                <a:latin typeface="Encode Sans" pitchFamily="2" charset="0"/>
              </a:rPr>
              <a:t>: SAL1 + SAL2 + SAL3 + SAL4 + SAL5</a:t>
            </a:r>
            <a:endParaRPr lang="en-US" b="0" dirty="0">
              <a:latin typeface="Encode Sans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fr-FR" b="0" dirty="0">
                <a:latin typeface="Encode Sans" pitchFamily="2" charset="0"/>
              </a:rPr>
              <a:t>ENG</a:t>
            </a:r>
            <a:r>
              <a:rPr lang="fr-FR" dirty="0">
                <a:solidFill>
                  <a:srgbClr val="00B050"/>
                </a:solidFill>
                <a:latin typeface="Encode Sans" pitchFamily="2" charset="0"/>
              </a:rPr>
              <a:t> </a:t>
            </a:r>
            <a:endParaRPr lang="en-US" dirty="0">
              <a:solidFill>
                <a:srgbClr val="00B050"/>
              </a:solidFill>
              <a:latin typeface="Encode Sans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rmAutofit/>
          </a:bodyPr>
          <a:lstStyle/>
          <a:p>
            <a:r>
              <a:rPr lang="fr-FR" b="0" dirty="0">
                <a:latin typeface="Encode Sans" pitchFamily="2" charset="0"/>
              </a:rPr>
              <a:t>Fiat / Grande Panda</a:t>
            </a:r>
            <a:endParaRPr lang="en-US" b="0" dirty="0">
              <a:latin typeface="Encode Sans" pitchFamily="2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" y="449849"/>
            <a:ext cx="9683261" cy="33596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600">
                <a:latin typeface="Encode Sans" pitchFamily="2" charset="0"/>
              </a:rPr>
              <a:t> </a:t>
            </a:r>
            <a:r>
              <a:rPr lang="fr-FR" sz="1600" b="1" cap="all">
                <a:latin typeface="Encode Sans" pitchFamily="2" charset="0"/>
              </a:rPr>
              <a:t>HEADER / ID OF THE CAPSULES</a:t>
            </a:r>
            <a:endParaRPr lang="en-US" sz="1600" b="1" cap="all">
              <a:latin typeface="Encode San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289D4D-E895-7483-33F9-4ECF38E1F336}"/>
              </a:ext>
            </a:extLst>
          </p:cNvPr>
          <p:cNvSpPr txBox="1"/>
          <p:nvPr/>
        </p:nvSpPr>
        <p:spPr>
          <a:xfrm>
            <a:off x="2088933" y="487490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/ </a:t>
            </a:r>
            <a:r>
              <a:rPr lang="fr-FR" dirty="0" err="1"/>
              <a:t>subtrack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980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FCA85-868E-6633-F760-0D0C2AFE2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B8B9421F-2316-E11F-F6B3-EC1A60794273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827208AD-D9E0-8605-6AFE-B6F53200E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A33E060-A979-C2F8-FEA5-0978CDA96258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F85C8751-B609-47D4-DF37-4E65D16B76D0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F691CCC-45F0-10C6-FCDA-A278B50B14C9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22738707-4849-18D9-EA7B-436820BF85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89A1548-4061-8CCD-A538-88582515F050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3FBB73AD-A2E1-C9B0-14C4-18DD849410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0F54CB2-0B9D-086A-FC52-4B06B6ADE3B5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5E0751D5-20EC-4B58-6251-F5B7F1BE5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9F7B270-E612-8BEB-192B-FFF040043AE9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6C4867D4-6BC5-52D9-B511-092203566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FF67B1DC-2750-79EB-212E-7B5EBE832F80}"/>
                </a:ext>
              </a:extLst>
            </p:cNvPr>
            <p:cNvSpPr/>
            <p:nvPr/>
          </p:nvSpPr>
          <p:spPr>
            <a:xfrm>
              <a:off x="9204275" y="1734066"/>
              <a:ext cx="2254299" cy="2343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C4137B31-1872-A398-4D15-C1AA72A12A3F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Encode Sans"/>
              </a:rPr>
              <a:t>COVER Card</a:t>
            </a: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1A3CB719-9028-063E-799C-FA0120A51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sp>
        <p:nvSpPr>
          <p:cNvPr id="4" name="CasellaDiTesto 31">
            <a:extLst>
              <a:ext uri="{FF2B5EF4-FFF2-40B4-BE49-F238E27FC236}">
                <a16:creationId xmlns:a16="http://schemas.microsoft.com/office/drawing/2014/main" id="{93A2ECB1-43F3-6E8A-E765-C64EE591F2E8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16" name="CasellaDiTesto 13">
            <a:extLst>
              <a:ext uri="{FF2B5EF4-FFF2-40B4-BE49-F238E27FC236}">
                <a16:creationId xmlns:a16="http://schemas.microsoft.com/office/drawing/2014/main" id="{0B96EE3B-EA26-1303-20F6-17591783448D}"/>
              </a:ext>
            </a:extLst>
          </p:cNvPr>
          <p:cNvSpPr txBox="1"/>
          <p:nvPr/>
        </p:nvSpPr>
        <p:spPr>
          <a:xfrm>
            <a:off x="2749517" y="1268441"/>
            <a:ext cx="46570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>
              <a:spcAft>
                <a:spcPts val="600"/>
              </a:spcAft>
              <a:defRPr b="1">
                <a:solidFill>
                  <a:srgbClr val="243881"/>
                </a:solidFill>
                <a:latin typeface="Encode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243881"/>
                </a:solidFill>
              </a:rPr>
              <a:t>KEY POINTS TO REMEMBER</a:t>
            </a:r>
            <a:endParaRPr lang="en-US" sz="1800" b="1" dirty="0">
              <a:solidFill>
                <a:srgbClr val="243881"/>
              </a:solidFill>
              <a:effectLst/>
            </a:endParaRPr>
          </a:p>
        </p:txBody>
      </p:sp>
      <p:sp>
        <p:nvSpPr>
          <p:cNvPr id="24" name="Google Shape;484;p61">
            <a:extLst>
              <a:ext uri="{FF2B5EF4-FFF2-40B4-BE49-F238E27FC236}">
                <a16:creationId xmlns:a16="http://schemas.microsoft.com/office/drawing/2014/main" id="{9210BE20-7813-1688-074A-95E359DABF3F}"/>
              </a:ext>
            </a:extLst>
          </p:cNvPr>
          <p:cNvSpPr txBox="1">
            <a:spLocks/>
          </p:cNvSpPr>
          <p:nvPr/>
        </p:nvSpPr>
        <p:spPr>
          <a:xfrm>
            <a:off x="2749516" y="1796678"/>
            <a:ext cx="4657015" cy="48395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383838"/>
                </a:solidFill>
              </a:rPr>
              <a:t>Fiat Grande Panda 1.2 gasoline </a:t>
            </a:r>
            <a:r>
              <a:rPr lang="en-US" sz="1400" dirty="0">
                <a:solidFill>
                  <a:srgbClr val="383838"/>
                </a:solidFill>
              </a:rPr>
              <a:t>enlarge the engine type offer to be closer to the customer, to increase the commercial success already ‘on-the-air’</a:t>
            </a:r>
          </a:p>
          <a:p>
            <a:pPr marL="0" indent="0">
              <a:buNone/>
            </a:pPr>
            <a:endParaRPr lang="en-US" sz="1400" dirty="0">
              <a:solidFill>
                <a:srgbClr val="383838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383838"/>
                </a:solidFill>
              </a:rPr>
              <a:t>Considering the Hybrid version as a reference, main new features in summary are the following:</a:t>
            </a:r>
          </a:p>
          <a:p>
            <a:pPr marL="285750" indent="-285750"/>
            <a:r>
              <a:rPr lang="en-US" sz="1400" dirty="0">
                <a:solidFill>
                  <a:srgbClr val="383838"/>
                </a:solidFill>
              </a:rPr>
              <a:t>gasoline engine with 6-speed manual gearbox</a:t>
            </a:r>
          </a:p>
          <a:p>
            <a:pPr marL="285750" indent="-285750"/>
            <a:r>
              <a:rPr lang="en-US" sz="1400" dirty="0">
                <a:solidFill>
                  <a:srgbClr val="383838"/>
                </a:solidFill>
              </a:rPr>
              <a:t>parking manual brake lever</a:t>
            </a:r>
          </a:p>
          <a:p>
            <a:pPr marL="285750" indent="-285750"/>
            <a:r>
              <a:rPr lang="en-US" sz="1400" dirty="0">
                <a:solidFill>
                  <a:srgbClr val="383838"/>
                </a:solidFill>
              </a:rPr>
              <a:t>6 gears lever + reverse </a:t>
            </a:r>
          </a:p>
          <a:p>
            <a:pPr marL="285750" indent="-285750"/>
            <a:r>
              <a:rPr lang="en-US" sz="1400" dirty="0" err="1">
                <a:solidFill>
                  <a:srgbClr val="383838"/>
                </a:solidFill>
              </a:rPr>
              <a:t>Start&amp;Stop</a:t>
            </a:r>
            <a:r>
              <a:rPr lang="en-US" sz="1400" dirty="0">
                <a:solidFill>
                  <a:srgbClr val="383838"/>
                </a:solidFill>
              </a:rPr>
              <a:t> with deactivation switch</a:t>
            </a:r>
          </a:p>
          <a:p>
            <a:pPr marL="285750" indent="-285750"/>
            <a:endParaRPr lang="en-US" sz="1400" dirty="0">
              <a:solidFill>
                <a:srgbClr val="383838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383838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383838"/>
                </a:solidFill>
              </a:rPr>
              <a:t>In terms of Exterior keep in mind:</a:t>
            </a:r>
          </a:p>
          <a:p>
            <a:pPr marL="285750" indent="-285750"/>
            <a:r>
              <a:rPr lang="en-US" sz="1400" dirty="0">
                <a:solidFill>
                  <a:srgbClr val="383838"/>
                </a:solidFill>
              </a:rPr>
              <a:t>same 7 colors palette</a:t>
            </a:r>
          </a:p>
          <a:p>
            <a:pPr marL="285750" indent="-285750"/>
            <a:r>
              <a:rPr lang="en-US" sz="1400" dirty="0">
                <a:solidFill>
                  <a:srgbClr val="383838"/>
                </a:solidFill>
              </a:rPr>
              <a:t>rear brakes are now drums type</a:t>
            </a:r>
          </a:p>
          <a:p>
            <a:pPr marL="285750" indent="-285750"/>
            <a:r>
              <a:rPr lang="en-US" sz="1400" dirty="0">
                <a:solidFill>
                  <a:srgbClr val="383838"/>
                </a:solidFill>
              </a:rPr>
              <a:t>there is no rear sticker</a:t>
            </a:r>
          </a:p>
          <a:p>
            <a:pPr marL="0" indent="0">
              <a:buNone/>
            </a:pPr>
            <a:endParaRPr lang="en-US" sz="1400" b="1" dirty="0">
              <a:solidFill>
                <a:srgbClr val="383838"/>
              </a:solidFill>
            </a:endParaRPr>
          </a:p>
          <a:p>
            <a:pPr marL="0" indent="0">
              <a:buNone/>
            </a:pPr>
            <a:endParaRPr lang="en-US" sz="1400" b="1" dirty="0">
              <a:solidFill>
                <a:srgbClr val="383838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383838"/>
                </a:solidFill>
              </a:rPr>
              <a:t>In terms of Interior, due to new layout:</a:t>
            </a:r>
          </a:p>
          <a:p>
            <a:pPr marL="285750" indent="-285750"/>
            <a:r>
              <a:rPr lang="en-US" sz="1400" dirty="0">
                <a:solidFill>
                  <a:srgbClr val="383838"/>
                </a:solidFill>
              </a:rPr>
              <a:t>same 3 trims: Icon, Pop and La Prima</a:t>
            </a:r>
          </a:p>
          <a:p>
            <a:pPr marL="285750" indent="-285750"/>
            <a:r>
              <a:rPr lang="en-US" sz="1400" dirty="0">
                <a:solidFill>
                  <a:srgbClr val="383838"/>
                </a:solidFill>
              </a:rPr>
              <a:t>central armrest is no longer available</a:t>
            </a:r>
          </a:p>
          <a:p>
            <a:pPr marL="285750" indent="-285750"/>
            <a:r>
              <a:rPr lang="en-US" sz="1400" dirty="0">
                <a:solidFill>
                  <a:srgbClr val="383838"/>
                </a:solidFill>
              </a:rPr>
              <a:t>wireless charger is no longer available</a:t>
            </a:r>
          </a:p>
        </p:txBody>
      </p:sp>
      <p:sp>
        <p:nvSpPr>
          <p:cNvPr id="20" name="Google Shape;484;p61">
            <a:extLst>
              <a:ext uri="{FF2B5EF4-FFF2-40B4-BE49-F238E27FC236}">
                <a16:creationId xmlns:a16="http://schemas.microsoft.com/office/drawing/2014/main" id="{25A3A561-263B-67FD-955F-49DF834E58C0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1CFFB937-1F5A-35C2-8305-D5FEE1E4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77012" y="1713557"/>
            <a:ext cx="2308823" cy="153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099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988C2-5297-85BE-79E3-77F86F59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C919E5C3-C3F0-932C-8A66-C50DF89E6943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D49AAC8-6793-B8DA-89B2-7A5D0F8F8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99137EF8-C54C-12C8-E456-3FAD195705C9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CDB858C-CFD1-822F-2A37-2FCEA2972203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685EEF4B-CD68-5208-D05C-867CD6765E44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5758099B-9C65-8BDB-1DE1-1CD67F304D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70F5566-9760-87B7-9027-2AB5B660131A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B318FB33-EABC-D160-2A00-29E56B39E3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187382B-B454-BA31-4AEA-7658552BD65E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C8293C29-7494-306D-21ED-22FE6BF263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111A56F-75A7-8114-7B8F-AFB2016F35E3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D016E7AB-B1EB-5D3D-92E4-9BBECADCA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975A756E-7329-953F-908A-6274E96562AE}"/>
                </a:ext>
              </a:extLst>
            </p:cNvPr>
            <p:cNvSpPr/>
            <p:nvPr/>
          </p:nvSpPr>
          <p:spPr>
            <a:xfrm>
              <a:off x="9193427" y="1723768"/>
              <a:ext cx="2286000" cy="1545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BFC9BF4F-99F8-6700-D0F7-A675C2C0F4AC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Encode Sans"/>
              </a:rPr>
              <a:t>COVER Card</a:t>
            </a: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CB74D338-3D5C-5A8F-A2B8-F6E6D545A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7B48696D-016D-F608-AF19-6023C8183A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8" b="28"/>
          <a:stretch/>
        </p:blipFill>
        <p:spPr>
          <a:xfrm>
            <a:off x="9175607" y="1894948"/>
            <a:ext cx="2303819" cy="1058317"/>
          </a:xfrm>
          <a:prstGeom prst="rect">
            <a:avLst/>
          </a:prstGeom>
        </p:spPr>
      </p:pic>
      <p:sp>
        <p:nvSpPr>
          <p:cNvPr id="4" name="CasellaDiTesto 31">
            <a:extLst>
              <a:ext uri="{FF2B5EF4-FFF2-40B4-BE49-F238E27FC236}">
                <a16:creationId xmlns:a16="http://schemas.microsoft.com/office/drawing/2014/main" id="{BAB26FBC-8242-4A03-3E81-B9923AA14CA0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11" name="Google Shape;484;p61">
            <a:extLst>
              <a:ext uri="{FF2B5EF4-FFF2-40B4-BE49-F238E27FC236}">
                <a16:creationId xmlns:a16="http://schemas.microsoft.com/office/drawing/2014/main" id="{15E8732A-C4A5-A676-E80A-89B6F7BAE441}"/>
              </a:ext>
            </a:extLst>
          </p:cNvPr>
          <p:cNvSpPr txBox="1">
            <a:spLocks/>
          </p:cNvSpPr>
          <p:nvPr/>
        </p:nvSpPr>
        <p:spPr>
          <a:xfrm>
            <a:off x="2749517" y="1931260"/>
            <a:ext cx="4657015" cy="480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383838"/>
                </a:solidFill>
              </a:rPr>
              <a:t>With the </a:t>
            </a:r>
            <a:r>
              <a:rPr lang="en-US" sz="1400" b="1" dirty="0">
                <a:solidFill>
                  <a:srgbClr val="383838"/>
                </a:solidFill>
              </a:rPr>
              <a:t>New Grande Panda ICE</a:t>
            </a:r>
            <a:r>
              <a:rPr lang="en-US" sz="1400" dirty="0">
                <a:solidFill>
                  <a:srgbClr val="383838"/>
                </a:solidFill>
              </a:rPr>
              <a:t>, Fiat updates its city car icon.</a:t>
            </a:r>
          </a:p>
          <a:p>
            <a:pPr marL="0" indent="0">
              <a:buNone/>
            </a:pPr>
            <a:endParaRPr lang="en-US" sz="1400" dirty="0">
              <a:solidFill>
                <a:srgbClr val="383838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383838"/>
                </a:solidFill>
              </a:rPr>
              <a:t>Let’s go and discover all its features.</a:t>
            </a:r>
          </a:p>
        </p:txBody>
      </p:sp>
      <p:sp>
        <p:nvSpPr>
          <p:cNvPr id="16" name="CasellaDiTesto 13">
            <a:extLst>
              <a:ext uri="{FF2B5EF4-FFF2-40B4-BE49-F238E27FC236}">
                <a16:creationId xmlns:a16="http://schemas.microsoft.com/office/drawing/2014/main" id="{97F23CFE-6586-8123-EBE0-D343C655DDC9}"/>
              </a:ext>
            </a:extLst>
          </p:cNvPr>
          <p:cNvSpPr txBox="1"/>
          <p:nvPr/>
        </p:nvSpPr>
        <p:spPr>
          <a:xfrm>
            <a:off x="2749517" y="1525616"/>
            <a:ext cx="46570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endParaRPr lang="en-US" sz="1800" b="1" dirty="0">
              <a:solidFill>
                <a:srgbClr val="243881"/>
              </a:solidFill>
              <a:effectLst/>
              <a:latin typeface="Encode Sans" pitchFamily="2" charset="0"/>
            </a:endParaRPr>
          </a:p>
        </p:txBody>
      </p:sp>
      <p:sp>
        <p:nvSpPr>
          <p:cNvPr id="20" name="Google Shape;484;p61">
            <a:extLst>
              <a:ext uri="{FF2B5EF4-FFF2-40B4-BE49-F238E27FC236}">
                <a16:creationId xmlns:a16="http://schemas.microsoft.com/office/drawing/2014/main" id="{C0E25CB2-24D6-F23F-E9C6-80C848627466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089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8E271275-E25D-1B43-8A47-3366442ABEC8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71AF0C7-E55F-9C02-50C7-E95DCEBD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4D57160-47B2-808F-B821-31CD28C9384C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30575B5-5B8F-299D-95F0-C9C5D4128143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8C5A33B-2E26-1C5E-03F8-E7EB588E089D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2A90943-42D1-6425-7A02-DCBA57836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577C92C-26BE-ACA0-FA2E-F011D60231EC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C861849-5042-B287-8334-D2798ABBE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1033740-0D0C-5DBB-D26F-9A0AFF7C8C42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B1B5D4F-0190-CF5A-8181-14376E6B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DBA6200-C22C-299D-9140-D3E48EB9BCEF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584D812-4324-C244-76E7-B2B288D9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CCFA10D-6661-7CD5-0A8B-20D35D22D266}"/>
                </a:ext>
              </a:extLst>
            </p:cNvPr>
            <p:cNvSpPr/>
            <p:nvPr/>
          </p:nvSpPr>
          <p:spPr>
            <a:xfrm>
              <a:off x="9204275" y="1696996"/>
              <a:ext cx="2254299" cy="2529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CCF2A3B-A322-2311-59E8-13E9B6B998D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Encode Sans"/>
              </a:rPr>
              <a:t>WELCOME Card</a:t>
            </a: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03E7009A-7747-FF0C-8CA7-8B331622F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ED187833-3426-729A-DFA2-0673578DF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4275" y="1977225"/>
            <a:ext cx="2263522" cy="1334411"/>
          </a:xfrm>
          <a:prstGeom prst="rect">
            <a:avLst/>
          </a:prstGeom>
        </p:spPr>
      </p:pic>
      <p:sp>
        <p:nvSpPr>
          <p:cNvPr id="16" name="CasellaDiTesto 31">
            <a:extLst>
              <a:ext uri="{FF2B5EF4-FFF2-40B4-BE49-F238E27FC236}">
                <a16:creationId xmlns:a16="http://schemas.microsoft.com/office/drawing/2014/main" id="{4C3BE5B7-F4BB-ED1F-8AB8-2A4FE1726FFF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17" name="Google Shape;484;p61">
            <a:extLst>
              <a:ext uri="{FF2B5EF4-FFF2-40B4-BE49-F238E27FC236}">
                <a16:creationId xmlns:a16="http://schemas.microsoft.com/office/drawing/2014/main" id="{37A2E5A2-ED1E-61E0-70ED-816F2C3663ED}"/>
              </a:ext>
            </a:extLst>
          </p:cNvPr>
          <p:cNvSpPr txBox="1">
            <a:spLocks/>
          </p:cNvSpPr>
          <p:nvPr/>
        </p:nvSpPr>
        <p:spPr>
          <a:xfrm>
            <a:off x="2749517" y="1931261"/>
            <a:ext cx="4657015" cy="33162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cs typeface="Times New Roman" panose="02020603050405020304" pitchFamily="18" charset="0"/>
              </a:rPr>
              <a:t>Welcome to this pill about Fiat Granda Panda product novelty.</a:t>
            </a:r>
          </a:p>
          <a:p>
            <a:pPr marL="0" indent="0">
              <a:buNone/>
            </a:pPr>
            <a:endParaRPr lang="en-GB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400" dirty="0">
                <a:cs typeface="Times New Roman" panose="02020603050405020304" pitchFamily="18" charset="0"/>
              </a:rPr>
              <a:t>Before moving on with news, let’s recap a bit why </a:t>
            </a:r>
            <a:r>
              <a:rPr lang="en-GB" sz="1400" b="1" dirty="0">
                <a:cs typeface="Times New Roman" panose="02020603050405020304" pitchFamily="18" charset="0"/>
              </a:rPr>
              <a:t>Fiat Grande Panda is PANDASTIC</a:t>
            </a:r>
          </a:p>
          <a:p>
            <a:pPr marL="0" indent="0">
              <a:buNone/>
            </a:pPr>
            <a:endParaRPr lang="en-GB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400" dirty="0">
                <a:cs typeface="Times New Roman" panose="02020603050405020304" pitchFamily="18" charset="0"/>
              </a:rPr>
              <a:t>We learned how Fiat Grande Panda world is based on the following 3 pillars:</a:t>
            </a:r>
          </a:p>
          <a:p>
            <a:pPr marL="0" indent="0">
              <a:buNone/>
            </a:pPr>
            <a:endParaRPr lang="en-GB" sz="1400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GB" sz="1400" b="1" dirty="0"/>
              <a:t>Iconicity</a:t>
            </a:r>
          </a:p>
          <a:p>
            <a:pPr marL="285750" indent="-285750"/>
            <a:r>
              <a:rPr lang="en-GB" sz="1400" b="1" dirty="0"/>
              <a:t>Ingenuity</a:t>
            </a:r>
          </a:p>
          <a:p>
            <a:pPr marL="285750" indent="-285750"/>
            <a:r>
              <a:rPr lang="en-GB" sz="1400" b="1" dirty="0"/>
              <a:t>Inclusivity </a:t>
            </a:r>
            <a:endParaRPr lang="en-GB" sz="800" dirty="0"/>
          </a:p>
          <a:p>
            <a:pPr marL="0" indent="0">
              <a:buNone/>
            </a:pPr>
            <a:endParaRPr lang="en-GB" sz="1400" dirty="0">
              <a:cs typeface="Times New Roman" panose="02020603050405020304" pitchFamily="18" charset="0"/>
            </a:endParaRPr>
          </a:p>
        </p:txBody>
      </p:sp>
      <p:sp>
        <p:nvSpPr>
          <p:cNvPr id="20" name="CasellaDiTesto 13">
            <a:extLst>
              <a:ext uri="{FF2B5EF4-FFF2-40B4-BE49-F238E27FC236}">
                <a16:creationId xmlns:a16="http://schemas.microsoft.com/office/drawing/2014/main" id="{78943143-4AFC-AB90-481B-5FC266F77B01}"/>
              </a:ext>
            </a:extLst>
          </p:cNvPr>
          <p:cNvSpPr txBox="1"/>
          <p:nvPr/>
        </p:nvSpPr>
        <p:spPr>
          <a:xfrm>
            <a:off x="2749517" y="1525616"/>
            <a:ext cx="46570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endParaRPr lang="en-US" sz="1800" b="1" dirty="0">
              <a:solidFill>
                <a:srgbClr val="243881"/>
              </a:solidFill>
              <a:effectLst/>
              <a:latin typeface="Encode Sans" pitchFamily="2" charset="0"/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25730701-3915-67D6-7DFD-B99C33ACD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5293" y="1525616"/>
            <a:ext cx="2687305" cy="1492947"/>
          </a:xfrm>
          <a:prstGeom prst="rect">
            <a:avLst/>
          </a:prstGeom>
        </p:spPr>
      </p:pic>
      <p:sp>
        <p:nvSpPr>
          <p:cNvPr id="22" name="Google Shape;484;p61">
            <a:extLst>
              <a:ext uri="{FF2B5EF4-FFF2-40B4-BE49-F238E27FC236}">
                <a16:creationId xmlns:a16="http://schemas.microsoft.com/office/drawing/2014/main" id="{4CA024B3-4826-9D35-3890-2ED95E6047C8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222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8E271275-E25D-1B43-8A47-3366442ABEC8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71AF0C7-E55F-9C02-50C7-E95DCEBD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4D57160-47B2-808F-B821-31CD28C9384C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30575B5-5B8F-299D-95F0-C9C5D4128143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8C5A33B-2E26-1C5E-03F8-E7EB588E089D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2A90943-42D1-6425-7A02-DCBA57836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577C92C-26BE-ACA0-FA2E-F011D60231EC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C861849-5042-B287-8334-D2798ABBE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1033740-0D0C-5DBB-D26F-9A0AFF7C8C42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B1B5D4F-0190-CF5A-8181-14376E6B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DBA6200-C22C-299D-9140-D3E48EB9BCEF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CCFA10D-6661-7CD5-0A8B-20D35D22D266}"/>
                </a:ext>
              </a:extLst>
            </p:cNvPr>
            <p:cNvSpPr/>
            <p:nvPr/>
          </p:nvSpPr>
          <p:spPr>
            <a:xfrm>
              <a:off x="9204275" y="1720715"/>
              <a:ext cx="2254299" cy="2595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CCF2A3B-A322-2311-59E8-13E9B6B998D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Encode Sans"/>
                <a:ea typeface="+mn-ea"/>
                <a:cs typeface="+mn-cs"/>
              </a:rPr>
              <a:t>Card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Encode Sans"/>
              <a:ea typeface="+mn-ea"/>
              <a:cs typeface="+mn-cs"/>
            </a:endParaRP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03E7009A-7747-FF0C-8CA7-8B331622F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sp>
        <p:nvSpPr>
          <p:cNvPr id="16" name="CasellaDiTesto 31">
            <a:extLst>
              <a:ext uri="{FF2B5EF4-FFF2-40B4-BE49-F238E27FC236}">
                <a16:creationId xmlns:a16="http://schemas.microsoft.com/office/drawing/2014/main" id="{4CE64C45-503D-CCF5-A806-867E3B23CB83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20" name="Google Shape;484;p61">
            <a:extLst>
              <a:ext uri="{FF2B5EF4-FFF2-40B4-BE49-F238E27FC236}">
                <a16:creationId xmlns:a16="http://schemas.microsoft.com/office/drawing/2014/main" id="{0B086357-144C-6186-C6F4-F6205DA259BA}"/>
              </a:ext>
            </a:extLst>
          </p:cNvPr>
          <p:cNvSpPr txBox="1">
            <a:spLocks/>
          </p:cNvSpPr>
          <p:nvPr/>
        </p:nvSpPr>
        <p:spPr>
          <a:xfrm>
            <a:off x="2749517" y="1931261"/>
            <a:ext cx="4657015" cy="33162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cs typeface="Times New Roman" panose="02020603050405020304" pitchFamily="18" charset="0"/>
              </a:rPr>
              <a:t>Let’s get a closer look about </a:t>
            </a:r>
            <a:r>
              <a:rPr lang="en-GB" sz="1400" b="1" dirty="0">
                <a:cs typeface="Times New Roman" panose="02020603050405020304" pitchFamily="18" charset="0"/>
              </a:rPr>
              <a:t>what’s going on </a:t>
            </a:r>
            <a:r>
              <a:rPr lang="en-GB" sz="1400" dirty="0">
                <a:cs typeface="Times New Roman" panose="02020603050405020304" pitchFamily="18" charset="0"/>
              </a:rPr>
              <a:t>the successful Fiat Grande Panda world!</a:t>
            </a:r>
          </a:p>
          <a:p>
            <a:pPr marL="0" indent="0">
              <a:buNone/>
            </a:pPr>
            <a:endParaRPr lang="en-GB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400" dirty="0">
                <a:cs typeface="Times New Roman" panose="02020603050405020304" pitchFamily="18" charset="0"/>
              </a:rPr>
              <a:t>The current line-up based on:</a:t>
            </a:r>
          </a:p>
          <a:p>
            <a:pPr marL="285750" indent="-285750"/>
            <a:r>
              <a:rPr lang="en-GB" sz="1400" b="1" dirty="0">
                <a:cs typeface="Times New Roman" panose="02020603050405020304" pitchFamily="18" charset="0"/>
              </a:rPr>
              <a:t>100% pure electric </a:t>
            </a:r>
          </a:p>
          <a:p>
            <a:pPr marL="285750" indent="-285750"/>
            <a:r>
              <a:rPr lang="en-GB" sz="1400" b="1" dirty="0">
                <a:cs typeface="Times New Roman" panose="02020603050405020304" pitchFamily="18" charset="0"/>
              </a:rPr>
              <a:t>Hybrid </a:t>
            </a:r>
          </a:p>
          <a:p>
            <a:pPr marL="0" indent="0">
              <a:buNone/>
            </a:pPr>
            <a:endParaRPr lang="en-GB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400" dirty="0">
                <a:cs typeface="Times New Roman" panose="02020603050405020304" pitchFamily="18" charset="0"/>
              </a:rPr>
              <a:t>It’s now getting bigger thanks to the </a:t>
            </a:r>
            <a:r>
              <a:rPr lang="en-GB" sz="1400" b="1" dirty="0">
                <a:cs typeface="Times New Roman" panose="02020603050405020304" pitchFamily="18" charset="0"/>
              </a:rPr>
              <a:t>new gasoline engine.</a:t>
            </a:r>
          </a:p>
          <a:p>
            <a:pPr marL="0" indent="0">
              <a:buNone/>
            </a:pPr>
            <a:endParaRPr lang="en-GB" sz="1400" b="1" dirty="0">
              <a:cs typeface="Times New Roman" panose="02020603050405020304" pitchFamily="18" charset="0"/>
            </a:endParaRPr>
          </a:p>
        </p:txBody>
      </p:sp>
      <p:sp>
        <p:nvSpPr>
          <p:cNvPr id="22" name="CasellaDiTesto 13">
            <a:extLst>
              <a:ext uri="{FF2B5EF4-FFF2-40B4-BE49-F238E27FC236}">
                <a16:creationId xmlns:a16="http://schemas.microsoft.com/office/drawing/2014/main" id="{86976B1B-2CD0-CA7A-ECB3-9A5BE6903569}"/>
              </a:ext>
            </a:extLst>
          </p:cNvPr>
          <p:cNvSpPr txBox="1"/>
          <p:nvPr/>
        </p:nvSpPr>
        <p:spPr>
          <a:xfrm>
            <a:off x="2749517" y="1525616"/>
            <a:ext cx="46570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b="1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</p:txBody>
      </p:sp>
      <p:pic>
        <p:nvPicPr>
          <p:cNvPr id="29" name="Immagine 28" descr="Immagine che contiene edificio, aria aperta&#10;&#10;Il contenuto generato dall'IA potrebbe non essere corretto.">
            <a:extLst>
              <a:ext uri="{FF2B5EF4-FFF2-40B4-BE49-F238E27FC236}">
                <a16:creationId xmlns:a16="http://schemas.microsoft.com/office/drawing/2014/main" id="{F52E56BB-452C-0BB5-92E1-26EA437D8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96" y="1931261"/>
            <a:ext cx="2253994" cy="1502662"/>
          </a:xfrm>
          <a:prstGeom prst="rect">
            <a:avLst/>
          </a:prstGeom>
        </p:spPr>
      </p:pic>
      <p:sp>
        <p:nvSpPr>
          <p:cNvPr id="11" name="Google Shape;484;p61">
            <a:extLst>
              <a:ext uri="{FF2B5EF4-FFF2-40B4-BE49-F238E27FC236}">
                <a16:creationId xmlns:a16="http://schemas.microsoft.com/office/drawing/2014/main" id="{61D16192-2EBE-628E-998A-A1E1D7E4D4F2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200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8E271275-E25D-1B43-8A47-3366442ABEC8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71AF0C7-E55F-9C02-50C7-E95DCEBD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4D57160-47B2-808F-B821-31CD28C9384C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30575B5-5B8F-299D-95F0-C9C5D4128143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8C5A33B-2E26-1C5E-03F8-E7EB588E089D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2A90943-42D1-6425-7A02-DCBA57836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577C92C-26BE-ACA0-FA2E-F011D60231EC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C861849-5042-B287-8334-D2798ABBE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1033740-0D0C-5DBB-D26F-9A0AFF7C8C42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B1B5D4F-0190-CF5A-8181-14376E6B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DBA6200-C22C-299D-9140-D3E48EB9BCEF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584D812-4324-C244-76E7-B2B288D9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CCFA10D-6661-7CD5-0A8B-20D35D22D266}"/>
                </a:ext>
              </a:extLst>
            </p:cNvPr>
            <p:cNvSpPr/>
            <p:nvPr/>
          </p:nvSpPr>
          <p:spPr>
            <a:xfrm>
              <a:off x="9204275" y="1713470"/>
              <a:ext cx="2254299" cy="2833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CCF2A3B-A322-2311-59E8-13E9B6B998D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Encode Sans"/>
                <a:ea typeface="+mn-ea"/>
                <a:cs typeface="+mn-cs"/>
              </a:rPr>
              <a:t>Card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Encode Sans"/>
              <a:ea typeface="+mn-ea"/>
              <a:cs typeface="+mn-cs"/>
            </a:endParaRP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03E7009A-7747-FF0C-8CA7-8B331622F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24" name="Immagine 23" descr="Immagine che contiene motore, Ricambio auto&#10;&#10;Il contenuto generato dall'IA potrebbe non essere corretto.">
            <a:extLst>
              <a:ext uri="{FF2B5EF4-FFF2-40B4-BE49-F238E27FC236}">
                <a16:creationId xmlns:a16="http://schemas.microsoft.com/office/drawing/2014/main" id="{31A36D6A-35BA-B4E6-8307-8CD4839E5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t="23729" r="24217" b="39735"/>
          <a:stretch>
            <a:fillRect/>
          </a:stretch>
        </p:blipFill>
        <p:spPr>
          <a:xfrm>
            <a:off x="5329018" y="3865124"/>
            <a:ext cx="2368467" cy="1322961"/>
          </a:xfrm>
          <a:prstGeom prst="rect">
            <a:avLst/>
          </a:prstGeom>
        </p:spPr>
      </p:pic>
      <p:sp>
        <p:nvSpPr>
          <p:cNvPr id="11" name="Google Shape;484;p61">
            <a:extLst>
              <a:ext uri="{FF2B5EF4-FFF2-40B4-BE49-F238E27FC236}">
                <a16:creationId xmlns:a16="http://schemas.microsoft.com/office/drawing/2014/main" id="{B5440104-1D56-68B8-813D-797F4AD259B4}"/>
              </a:ext>
            </a:extLst>
          </p:cNvPr>
          <p:cNvSpPr txBox="1">
            <a:spLocks/>
          </p:cNvSpPr>
          <p:nvPr/>
        </p:nvSpPr>
        <p:spPr>
          <a:xfrm>
            <a:off x="5358264" y="5242661"/>
            <a:ext cx="2496110" cy="378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cs typeface="Times New Roman" panose="02020603050405020304" pitchFamily="18" charset="0"/>
              </a:rPr>
              <a:t>Detail on the 3 cylinders</a:t>
            </a:r>
          </a:p>
        </p:txBody>
      </p:sp>
      <p:sp>
        <p:nvSpPr>
          <p:cNvPr id="16" name="CasellaDiTesto 13">
            <a:extLst>
              <a:ext uri="{FF2B5EF4-FFF2-40B4-BE49-F238E27FC236}">
                <a16:creationId xmlns:a16="http://schemas.microsoft.com/office/drawing/2014/main" id="{4CEF92A6-3C54-5F23-64D1-66EBE6A1A58C}"/>
              </a:ext>
            </a:extLst>
          </p:cNvPr>
          <p:cNvSpPr txBox="1"/>
          <p:nvPr/>
        </p:nvSpPr>
        <p:spPr>
          <a:xfrm>
            <a:off x="2749517" y="1525616"/>
            <a:ext cx="46570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b="1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</p:txBody>
      </p:sp>
      <p:pic>
        <p:nvPicPr>
          <p:cNvPr id="17" name="Immagine 16" descr="Immagine che contiene Ricambio auto, motore&#10;&#10;Il contenuto generato dall'IA potrebbe non essere corretto.">
            <a:extLst>
              <a:ext uri="{FF2B5EF4-FFF2-40B4-BE49-F238E27FC236}">
                <a16:creationId xmlns:a16="http://schemas.microsoft.com/office/drawing/2014/main" id="{510640DE-1A8A-C96E-3579-D16D866F51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22026" r="29197" b="45482"/>
          <a:stretch>
            <a:fillRect/>
          </a:stretch>
        </p:blipFill>
        <p:spPr>
          <a:xfrm>
            <a:off x="9204276" y="2087118"/>
            <a:ext cx="2260360" cy="1316948"/>
          </a:xfrm>
          <a:prstGeom prst="rect">
            <a:avLst/>
          </a:prstGeom>
        </p:spPr>
      </p:pic>
      <p:sp>
        <p:nvSpPr>
          <p:cNvPr id="22" name="CasellaDiTesto 31">
            <a:extLst>
              <a:ext uri="{FF2B5EF4-FFF2-40B4-BE49-F238E27FC236}">
                <a16:creationId xmlns:a16="http://schemas.microsoft.com/office/drawing/2014/main" id="{B57B2F69-4365-F28D-8489-059B15807669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20" name="Google Shape;484;p61">
            <a:extLst>
              <a:ext uri="{FF2B5EF4-FFF2-40B4-BE49-F238E27FC236}">
                <a16:creationId xmlns:a16="http://schemas.microsoft.com/office/drawing/2014/main" id="{4F44AB2C-C6A5-8537-3FBE-47BFD15A52F4}"/>
              </a:ext>
            </a:extLst>
          </p:cNvPr>
          <p:cNvSpPr txBox="1">
            <a:spLocks/>
          </p:cNvSpPr>
          <p:nvPr/>
        </p:nvSpPr>
        <p:spPr>
          <a:xfrm>
            <a:off x="2901917" y="2083661"/>
            <a:ext cx="4657015" cy="33162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cs typeface="Times New Roman" panose="02020603050405020304" pitchFamily="18" charset="0"/>
              </a:rPr>
              <a:t>Fiat Grande Panda is now available with the new engine </a:t>
            </a:r>
          </a:p>
          <a:p>
            <a:pPr marL="0" indent="0">
              <a:buNone/>
            </a:pPr>
            <a:r>
              <a:rPr lang="en-US" sz="1400" b="1" dirty="0">
                <a:cs typeface="Times New Roman" panose="02020603050405020304" pitchFamily="18" charset="0"/>
              </a:rPr>
              <a:t>1.2 gasoline 100HP with 6-speed manual transmission</a:t>
            </a:r>
            <a:r>
              <a:rPr lang="en-US" sz="1400" dirty="0"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" dirty="0">
                <a:cs typeface="Times New Roman" panose="02020603050405020304" pitchFamily="18" charset="0"/>
              </a:rPr>
              <a:t>This smooth-running 3-cylinder engine delivers both lively performance and driving experience.</a:t>
            </a:r>
          </a:p>
        </p:txBody>
      </p:sp>
      <p:sp>
        <p:nvSpPr>
          <p:cNvPr id="26" name="Google Shape;484;p61">
            <a:extLst>
              <a:ext uri="{FF2B5EF4-FFF2-40B4-BE49-F238E27FC236}">
                <a16:creationId xmlns:a16="http://schemas.microsoft.com/office/drawing/2014/main" id="{AC1E2DB5-3396-9D7A-F95E-424D77B3B212}"/>
              </a:ext>
            </a:extLst>
          </p:cNvPr>
          <p:cNvSpPr txBox="1">
            <a:spLocks/>
          </p:cNvSpPr>
          <p:nvPr/>
        </p:nvSpPr>
        <p:spPr>
          <a:xfrm>
            <a:off x="2791212" y="6064569"/>
            <a:ext cx="2496110" cy="378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cs typeface="Times New Roman" panose="02020603050405020304" pitchFamily="18" charset="0"/>
              </a:rPr>
              <a:t>This is the 1.2 engine </a:t>
            </a:r>
          </a:p>
        </p:txBody>
      </p:sp>
      <p:sp>
        <p:nvSpPr>
          <p:cNvPr id="31" name="Google Shape;484;p61">
            <a:extLst>
              <a:ext uri="{FF2B5EF4-FFF2-40B4-BE49-F238E27FC236}">
                <a16:creationId xmlns:a16="http://schemas.microsoft.com/office/drawing/2014/main" id="{85610B2B-0F40-010C-1434-D6A69C4147B9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48D61C5B-311E-9C35-D64C-992B04F7A156}"/>
              </a:ext>
            </a:extLst>
          </p:cNvPr>
          <p:cNvGrpSpPr/>
          <p:nvPr/>
        </p:nvGrpSpPr>
        <p:grpSpPr>
          <a:xfrm>
            <a:off x="2742864" y="3632162"/>
            <a:ext cx="4001311" cy="2368467"/>
            <a:chOff x="2742864" y="3632162"/>
            <a:chExt cx="4001311" cy="2368467"/>
          </a:xfrm>
        </p:grpSpPr>
        <p:pic>
          <p:nvPicPr>
            <p:cNvPr id="25" name="Immagine 24" descr="Immagine che contiene Ricambio auto, motore&#10;&#10;Il contenuto generato dall'IA potrebbe non essere corretto.">
              <a:extLst>
                <a:ext uri="{FF2B5EF4-FFF2-40B4-BE49-F238E27FC236}">
                  <a16:creationId xmlns:a16="http://schemas.microsoft.com/office/drawing/2014/main" id="{926DB691-B5DF-DDF8-084E-3A99942C2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3" t="19963" r="20852" b="12422"/>
            <a:stretch>
              <a:fillRect/>
            </a:stretch>
          </p:blipFill>
          <p:spPr>
            <a:xfrm>
              <a:off x="2855034" y="3632162"/>
              <a:ext cx="2368467" cy="2368467"/>
            </a:xfrm>
            <a:prstGeom prst="rect">
              <a:avLst/>
            </a:prstGeom>
          </p:spPr>
        </p:pic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135DCC9D-4AB3-9B98-4B4D-202CE7C83EE0}"/>
                </a:ext>
              </a:extLst>
            </p:cNvPr>
            <p:cNvSpPr/>
            <p:nvPr/>
          </p:nvSpPr>
          <p:spPr>
            <a:xfrm>
              <a:off x="2742864" y="3632162"/>
              <a:ext cx="4001311" cy="23684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78154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64140-CCBD-F04E-921B-472BD4298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325ADC5B-7918-64CD-99FE-DCF77CCF9CE7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7365395-60E2-56DA-8992-06F763953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456BCD26-DBE5-739E-DA56-BB5D8878B0EC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BD3628B5-4F50-7B22-1E94-97510BA268A5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E5876CD-ED99-8A59-E15F-160DB290286D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56193421-589F-D920-DC15-BEE5F5BBB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6B8CE603-D7B8-ED85-E65B-7C8D74ED07D3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3A4C043C-E9A5-A30D-A4E1-F64301A0D6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B17B295-F320-C42F-2928-014CCB1E0CC7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8F202D12-D818-2560-73C2-4F67D1E4C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7EB49B4B-BB11-FB98-FA1B-E246A0E0A34A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9F5D86AA-ABF7-F468-3E26-DBFCCA3E9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01D5CE3-E1E8-1542-455C-CEDB28788DDF}"/>
                </a:ext>
              </a:extLst>
            </p:cNvPr>
            <p:cNvSpPr/>
            <p:nvPr/>
          </p:nvSpPr>
          <p:spPr>
            <a:xfrm>
              <a:off x="9204275" y="1734066"/>
              <a:ext cx="2254299" cy="2343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15B181AD-511D-2C4A-B45B-0B795F1F3F4B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Encode Sans"/>
              </a:rPr>
              <a:t>Quiz BEFORE topic</a:t>
            </a: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458D05F2-1B01-A266-76BE-BDBD1020C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76E24144-5F75-601A-3CEB-6B97A5ABDB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138" b="8195"/>
          <a:stretch/>
        </p:blipFill>
        <p:spPr>
          <a:xfrm>
            <a:off x="9224810" y="2034765"/>
            <a:ext cx="2191631" cy="1006781"/>
          </a:xfrm>
          <a:prstGeom prst="rect">
            <a:avLst/>
          </a:prstGeom>
        </p:spPr>
      </p:pic>
      <p:sp>
        <p:nvSpPr>
          <p:cNvPr id="4" name="CasellaDiTesto 31">
            <a:extLst>
              <a:ext uri="{FF2B5EF4-FFF2-40B4-BE49-F238E27FC236}">
                <a16:creationId xmlns:a16="http://schemas.microsoft.com/office/drawing/2014/main" id="{FB254445-CBA1-4E50-C3FE-F9F44F3CAF68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5DF1FC33-2836-3A55-CBD6-219867FA35E5}"/>
              </a:ext>
            </a:extLst>
          </p:cNvPr>
          <p:cNvSpPr txBox="1">
            <a:spLocks/>
          </p:cNvSpPr>
          <p:nvPr/>
        </p:nvSpPr>
        <p:spPr>
          <a:xfrm>
            <a:off x="2780085" y="2538155"/>
            <a:ext cx="4469975" cy="188340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1.4 Pure Tech gasoline 100HP with 8-speed automatic transmission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rgbClr val="FF0000"/>
              </a:solidFill>
              <a:latin typeface="Encode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1.2 Pure Tech gasoline 100HP with 6-automatic transmission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92D050"/>
                </a:solidFill>
                <a:latin typeface="Encode Sans" pitchFamily="2" charset="77"/>
              </a:rPr>
              <a:t>1.2 gasoline 100HP with 6-speed manual transmission</a:t>
            </a:r>
            <a:r>
              <a:rPr lang="en-US" sz="1400" dirty="0">
                <a:solidFill>
                  <a:srgbClr val="92D050"/>
                </a:solidFill>
                <a:latin typeface="Encode Sans" pitchFamily="2" charset="77"/>
              </a:rPr>
              <a:t> </a:t>
            </a:r>
          </a:p>
        </p:txBody>
      </p:sp>
      <p:sp>
        <p:nvSpPr>
          <p:cNvPr id="20" name="CasellaDiTesto 13">
            <a:extLst>
              <a:ext uri="{FF2B5EF4-FFF2-40B4-BE49-F238E27FC236}">
                <a16:creationId xmlns:a16="http://schemas.microsoft.com/office/drawing/2014/main" id="{B19BA44C-A955-39B6-A9CB-2D0F503ECDE1}"/>
              </a:ext>
            </a:extLst>
          </p:cNvPr>
          <p:cNvSpPr txBox="1"/>
          <p:nvPr/>
        </p:nvSpPr>
        <p:spPr>
          <a:xfrm>
            <a:off x="2749517" y="1525616"/>
            <a:ext cx="465701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43881"/>
                </a:solidFill>
                <a:effectLst/>
                <a:latin typeface="Encode Sans" pitchFamily="2" charset="0"/>
              </a:rPr>
              <a:t>Fiat Grande Panda is now available with a new powertrain</a:t>
            </a:r>
          </a:p>
        </p:txBody>
      </p:sp>
      <p:sp>
        <p:nvSpPr>
          <p:cNvPr id="25" name="Google Shape;484;p61">
            <a:extLst>
              <a:ext uri="{FF2B5EF4-FFF2-40B4-BE49-F238E27FC236}">
                <a16:creationId xmlns:a16="http://schemas.microsoft.com/office/drawing/2014/main" id="{2314D994-ED4F-AE99-7759-D0FBD983CD03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619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01AF3-268B-BF19-172A-EEB086C64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6903CE56-268C-C535-84BB-9390CE18F608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A98483F-36AF-2F0C-2085-C0AC904CD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FBECFC1-C23C-1B64-8D48-0A510DBDF1A7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23E71FE-E998-DFF1-4B48-781066C5A46E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504D3E0-D957-8A87-9952-E7A01D96012A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A1BFBDC3-D3D1-9C67-E306-A77934416E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92031B9-1849-56C0-4BEA-166A98A8E5B4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C9D4FE54-8979-665F-28A6-3C52A2D55D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2B3381C-FFFE-9126-380D-0A2A8838B83B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38D76F5B-4370-4BAB-AA0E-C5C6BB4C7F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EA79205-A0EE-0765-2B4C-7A532B3481EC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5E5AA07-97D1-2C7B-A95C-88F442617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BC695387-4998-465A-0198-B0931C27BF67}"/>
                </a:ext>
              </a:extLst>
            </p:cNvPr>
            <p:cNvSpPr/>
            <p:nvPr/>
          </p:nvSpPr>
          <p:spPr>
            <a:xfrm>
              <a:off x="9193427" y="1723768"/>
              <a:ext cx="2286000" cy="1545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CFFF886E-96B3-8963-9D12-746B02079D9B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Encode Sans"/>
              </a:rPr>
              <a:t>COVER Card</a:t>
            </a: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895CCB61-D0ED-FAE8-546E-9AFEDF722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sp>
        <p:nvSpPr>
          <p:cNvPr id="4" name="CasellaDiTesto 31">
            <a:extLst>
              <a:ext uri="{FF2B5EF4-FFF2-40B4-BE49-F238E27FC236}">
                <a16:creationId xmlns:a16="http://schemas.microsoft.com/office/drawing/2014/main" id="{597AF37D-9DE7-17BF-9CC1-9B7853FA1C9A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16" name="CasellaDiTesto 13">
            <a:extLst>
              <a:ext uri="{FF2B5EF4-FFF2-40B4-BE49-F238E27FC236}">
                <a16:creationId xmlns:a16="http://schemas.microsoft.com/office/drawing/2014/main" id="{957C5874-9F15-E701-0EC9-BD205A3CDB82}"/>
              </a:ext>
            </a:extLst>
          </p:cNvPr>
          <p:cNvSpPr txBox="1"/>
          <p:nvPr/>
        </p:nvSpPr>
        <p:spPr>
          <a:xfrm>
            <a:off x="2749517" y="1525616"/>
            <a:ext cx="4657015" cy="723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b="1" dirty="0">
                <a:solidFill>
                  <a:srgbClr val="243782"/>
                </a:solidFill>
                <a:latin typeface="Encode Sans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782"/>
                </a:solidFill>
                <a:latin typeface="Encode Sans"/>
              </a:rPr>
              <a:t>Exterior overview</a:t>
            </a:r>
            <a:endParaRPr lang="en-US" sz="1800" b="1" dirty="0">
              <a:solidFill>
                <a:srgbClr val="243881"/>
              </a:solidFill>
              <a:effectLst/>
              <a:latin typeface="Encode Sans" pitchFamily="2" charset="0"/>
            </a:endParaRPr>
          </a:p>
        </p:txBody>
      </p:sp>
      <p:sp>
        <p:nvSpPr>
          <p:cNvPr id="2" name="Google Shape;484;p61">
            <a:extLst>
              <a:ext uri="{FF2B5EF4-FFF2-40B4-BE49-F238E27FC236}">
                <a16:creationId xmlns:a16="http://schemas.microsoft.com/office/drawing/2014/main" id="{B723C3E8-4A7C-154E-A53B-C54DFFFC63AA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  <p:pic>
        <p:nvPicPr>
          <p:cNvPr id="22" name="Immagine 21" descr="Immagine che contiene veicolo, ruota, Veicolo terrestre, aria aperta&#10;&#10;Il contenuto generato dall'IA potrebbe non essere corretto.">
            <a:extLst>
              <a:ext uri="{FF2B5EF4-FFF2-40B4-BE49-F238E27FC236}">
                <a16:creationId xmlns:a16="http://schemas.microsoft.com/office/drawing/2014/main" id="{39F412CB-97BA-901F-7E9F-F8FA8F064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8" t="22357" r="16338" b="8653"/>
          <a:stretch>
            <a:fillRect/>
          </a:stretch>
        </p:blipFill>
        <p:spPr>
          <a:xfrm>
            <a:off x="9264962" y="1887307"/>
            <a:ext cx="2142930" cy="146226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56826DF-2882-ED54-A7A7-BC9124441597}"/>
              </a:ext>
            </a:extLst>
          </p:cNvPr>
          <p:cNvSpPr txBox="1"/>
          <p:nvPr/>
        </p:nvSpPr>
        <p:spPr>
          <a:xfrm>
            <a:off x="2749517" y="2429728"/>
            <a:ext cx="4425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Encode Sans" pitchFamily="2" charset="0"/>
                <a:ea typeface="+mn-lt"/>
                <a:cs typeface="Times New Roman" panose="02020603050405020304" pitchFamily="18" charset="0"/>
              </a:rPr>
              <a:t>Let’s now discover the exterior of the new Grande Panda ICE.</a:t>
            </a:r>
            <a:endParaRPr lang="it-IT" sz="1400" dirty="0">
              <a:latin typeface="Encode Sans" pitchFamily="2" charset="0"/>
              <a:ea typeface="+mn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84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484;p61">
            <a:extLst>
              <a:ext uri="{FF2B5EF4-FFF2-40B4-BE49-F238E27FC236}">
                <a16:creationId xmlns:a16="http://schemas.microsoft.com/office/drawing/2014/main" id="{DDEB4A53-3A6C-F320-22F8-CEAB8C8F3FD5}"/>
              </a:ext>
            </a:extLst>
          </p:cNvPr>
          <p:cNvSpPr txBox="1">
            <a:spLocks/>
          </p:cNvSpPr>
          <p:nvPr/>
        </p:nvSpPr>
        <p:spPr>
          <a:xfrm>
            <a:off x="2901917" y="2102708"/>
            <a:ext cx="4657015" cy="33162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ClrTx/>
              <a:buSzTx/>
              <a:buNone/>
              <a:defRPr/>
            </a:pPr>
            <a:r>
              <a:rPr lang="en-GB" sz="1400" dirty="0">
                <a:cs typeface="Times New Roman" panose="02020603050405020304" pitchFamily="18" charset="0"/>
              </a:rPr>
              <a:t>The easiest way to learn more about </a:t>
            </a:r>
            <a:r>
              <a:rPr lang="en-GB" sz="1400" b="1" dirty="0">
                <a:cs typeface="Times New Roman" panose="02020603050405020304" pitchFamily="18" charset="0"/>
              </a:rPr>
              <a:t>Fiat Grande Panda GASOLINE engine</a:t>
            </a:r>
            <a:r>
              <a:rPr lang="en-GB" sz="1400" dirty="0">
                <a:cs typeface="Times New Roman" panose="02020603050405020304" pitchFamily="18" charset="0"/>
              </a:rPr>
              <a:t> is having a comparison with the HYBRID engine, highlighting differences. </a:t>
            </a:r>
          </a:p>
          <a:p>
            <a:pPr marL="0" lvl="0" indent="0" defTabSz="914400">
              <a:buClrTx/>
              <a:buSzTx/>
              <a:buNone/>
              <a:defRPr/>
            </a:pPr>
            <a:endParaRPr lang="en-GB" sz="1400" dirty="0"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r>
              <a:rPr lang="en-GB" sz="1400" b="1" dirty="0">
                <a:cs typeface="Times New Roman" panose="02020603050405020304" pitchFamily="18" charset="0"/>
              </a:rPr>
              <a:t>Let’s start from the EXTERIOR</a:t>
            </a:r>
          </a:p>
          <a:p>
            <a:pPr marL="0" indent="0" defTabSz="914400">
              <a:buClrTx/>
              <a:buSzTx/>
              <a:buNone/>
              <a:defRPr/>
            </a:pPr>
            <a:r>
              <a:rPr lang="en-GB" sz="1400" dirty="0">
                <a:cs typeface="Times New Roman" panose="02020603050405020304" pitchFamily="18" charset="0"/>
              </a:rPr>
              <a:t>Same External </a:t>
            </a:r>
            <a:r>
              <a:rPr lang="en-GB" sz="1400" b="1" dirty="0" err="1">
                <a:cs typeface="Times New Roman" panose="02020603050405020304" pitchFamily="18" charset="0"/>
              </a:rPr>
              <a:t>color</a:t>
            </a:r>
            <a:r>
              <a:rPr lang="en-GB" sz="1400" b="1" dirty="0">
                <a:cs typeface="Times New Roman" panose="02020603050405020304" pitchFamily="18" charset="0"/>
              </a:rPr>
              <a:t> palette (7 </a:t>
            </a:r>
            <a:r>
              <a:rPr lang="en-GB" sz="1400" b="1" dirty="0" err="1">
                <a:cs typeface="Times New Roman" panose="02020603050405020304" pitchFamily="18" charset="0"/>
              </a:rPr>
              <a:t>colors</a:t>
            </a:r>
            <a:r>
              <a:rPr lang="en-GB" sz="1400" b="1" dirty="0">
                <a:cs typeface="Times New Roman" panose="02020603050405020304" pitchFamily="18" charset="0"/>
              </a:rPr>
              <a:t>) </a:t>
            </a:r>
            <a:r>
              <a:rPr lang="en-GB" sz="1400" dirty="0">
                <a:cs typeface="Times New Roman" panose="02020603050405020304" pitchFamily="18" charset="0"/>
              </a:rPr>
              <a:t>of Hybrid</a:t>
            </a:r>
          </a:p>
          <a:p>
            <a:pPr marL="0" indent="0" defTabSz="914400">
              <a:buClrTx/>
              <a:buSzTx/>
              <a:buNone/>
              <a:defRPr/>
            </a:pPr>
            <a:r>
              <a:rPr lang="en-GB" sz="1400" dirty="0">
                <a:cs typeface="Times New Roman" panose="02020603050405020304" pitchFamily="18" charset="0"/>
              </a:rPr>
              <a:t>but with a different feature.</a:t>
            </a: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r>
              <a:rPr lang="en-US" sz="1400" dirty="0">
                <a:cs typeface="Times New Roman" panose="02020603050405020304" pitchFamily="18" charset="0"/>
              </a:rPr>
              <a:t>The </a:t>
            </a:r>
            <a:r>
              <a:rPr lang="en-US" sz="1400" b="1" dirty="0">
                <a:cs typeface="Times New Roman" panose="02020603050405020304" pitchFamily="18" charset="0"/>
              </a:rPr>
              <a:t>(RED) badge </a:t>
            </a:r>
            <a:r>
              <a:rPr lang="en-US" sz="1400" dirty="0">
                <a:cs typeface="Times New Roman" panose="02020603050405020304" pitchFamily="18" charset="0"/>
              </a:rPr>
              <a:t>is applied on the B-pillars when you choose the red paint.</a:t>
            </a:r>
            <a:endParaRPr lang="en-GB" sz="1400" dirty="0"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lvl="0" indent="0" defTabSz="914400">
              <a:buClrTx/>
              <a:buSzTx/>
              <a:buNone/>
              <a:defRPr/>
            </a:pPr>
            <a:endParaRPr lang="en-GB" sz="1400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E271275-E25D-1B43-8A47-3366442ABEC8}"/>
              </a:ext>
            </a:extLst>
          </p:cNvPr>
          <p:cNvGrpSpPr/>
          <p:nvPr/>
        </p:nvGrpSpPr>
        <p:grpSpPr>
          <a:xfrm>
            <a:off x="7999655" y="1348424"/>
            <a:ext cx="3634584" cy="5393101"/>
            <a:chOff x="7999655" y="1348424"/>
            <a:chExt cx="3634584" cy="5393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71AF0C7-E55F-9C02-50C7-E95DCEBD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934" y="1348424"/>
              <a:ext cx="2687305" cy="539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4D57160-47B2-808F-B821-31CD28C9384C}"/>
                </a:ext>
              </a:extLst>
            </p:cNvPr>
            <p:cNvSpPr/>
            <p:nvPr/>
          </p:nvSpPr>
          <p:spPr>
            <a:xfrm>
              <a:off x="9242376" y="3269548"/>
              <a:ext cx="2142930" cy="42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30575B5-5B8F-299D-95F0-C9C5D4128143}"/>
                </a:ext>
              </a:extLst>
            </p:cNvPr>
            <p:cNvSpPr/>
            <p:nvPr/>
          </p:nvSpPr>
          <p:spPr>
            <a:xfrm>
              <a:off x="9242376" y="4149617"/>
              <a:ext cx="2142930" cy="1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8C5A33B-2E26-1C5E-03F8-E7EB588E089D}"/>
                </a:ext>
              </a:extLst>
            </p:cNvPr>
            <p:cNvSpPr/>
            <p:nvPr/>
          </p:nvSpPr>
          <p:spPr>
            <a:xfrm>
              <a:off x="10133180" y="6135137"/>
              <a:ext cx="976661" cy="232538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2A90943-42D1-6425-7A02-DCBA57836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59" y="2580640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577C92C-26BE-ACA0-FA2E-F011D60231EC}"/>
                </a:ext>
              </a:extLst>
            </p:cNvPr>
            <p:cNvSpPr txBox="1"/>
            <p:nvPr/>
          </p:nvSpPr>
          <p:spPr>
            <a:xfrm>
              <a:off x="7999655" y="2275840"/>
              <a:ext cx="632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Image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C861849-5042-B287-8334-D2798ABBE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3410029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1033740-0D0C-5DBB-D26F-9A0AFF7C8C42}"/>
                </a:ext>
              </a:extLst>
            </p:cNvPr>
            <p:cNvSpPr txBox="1"/>
            <p:nvPr/>
          </p:nvSpPr>
          <p:spPr>
            <a:xfrm>
              <a:off x="8020261" y="3105229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Text1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B1B5D4F-0190-CF5A-8181-14376E6B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9591" y="5070158"/>
              <a:ext cx="54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DBA6200-C22C-299D-9140-D3E48EB9BCEF}"/>
                </a:ext>
              </a:extLst>
            </p:cNvPr>
            <p:cNvSpPr txBox="1"/>
            <p:nvPr/>
          </p:nvSpPr>
          <p:spPr>
            <a:xfrm>
              <a:off x="8020261" y="4765358"/>
              <a:ext cx="575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Text2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584D812-4324-C244-76E7-B2B288D9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79" y="3521075"/>
              <a:ext cx="2122171" cy="511533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CCFA10D-6661-7CD5-0A8B-20D35D22D266}"/>
                </a:ext>
              </a:extLst>
            </p:cNvPr>
            <p:cNvSpPr/>
            <p:nvPr/>
          </p:nvSpPr>
          <p:spPr>
            <a:xfrm>
              <a:off x="9194751" y="1720233"/>
              <a:ext cx="2290854" cy="3135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CCF2A3B-A322-2311-59E8-13E9B6B998D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rgbClr val="24378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Encode Sans"/>
                <a:ea typeface="+mn-ea"/>
                <a:cs typeface="+mn-cs"/>
              </a:rPr>
              <a:t>Card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Encode Sans"/>
              <a:ea typeface="+mn-ea"/>
              <a:cs typeface="+mn-cs"/>
            </a:endParaRPr>
          </a:p>
        </p:txBody>
      </p:sp>
      <p:pic>
        <p:nvPicPr>
          <p:cNvPr id="23" name="Immagine 22" descr="Immagine che contiene Carattere, design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03E7009A-7747-FF0C-8CA7-8B331622F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2037"/>
          <a:stretch/>
        </p:blipFill>
        <p:spPr>
          <a:xfrm>
            <a:off x="9938763" y="339508"/>
            <a:ext cx="2092889" cy="53915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D23F739-65A1-C33D-00D6-3DEDBC9D5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57247" y="1888103"/>
            <a:ext cx="1765861" cy="11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6A5B6407-B5CB-82EA-263B-498D5E21BA9F}"/>
              </a:ext>
            </a:extLst>
          </p:cNvPr>
          <p:cNvGrpSpPr/>
          <p:nvPr/>
        </p:nvGrpSpPr>
        <p:grpSpPr>
          <a:xfrm>
            <a:off x="2716728" y="3763184"/>
            <a:ext cx="4569709" cy="665161"/>
            <a:chOff x="2716728" y="3763184"/>
            <a:chExt cx="4569709" cy="665161"/>
          </a:xfrm>
        </p:grpSpPr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A9740E6A-6F2B-3D48-AE1D-0ADBC314ABBE}"/>
                </a:ext>
              </a:extLst>
            </p:cNvPr>
            <p:cNvSpPr/>
            <p:nvPr/>
          </p:nvSpPr>
          <p:spPr>
            <a:xfrm>
              <a:off x="2827506" y="3787302"/>
              <a:ext cx="4448783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80EC8F15-5342-21FE-6A43-646C623A5363}"/>
                </a:ext>
              </a:extLst>
            </p:cNvPr>
            <p:cNvGrpSpPr/>
            <p:nvPr/>
          </p:nvGrpSpPr>
          <p:grpSpPr>
            <a:xfrm>
              <a:off x="2716728" y="3763184"/>
              <a:ext cx="4569709" cy="665161"/>
              <a:chOff x="529513" y="4007866"/>
              <a:chExt cx="5956802" cy="867065"/>
            </a:xfrm>
          </p:grpSpPr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EB6D57FF-9B9A-2A3A-5EB9-F64AF353A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6004" t="49228" r="56327"/>
              <a:stretch/>
            </p:blipFill>
            <p:spPr>
              <a:xfrm>
                <a:off x="4848015" y="4119305"/>
                <a:ext cx="1638300" cy="755626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CC2CE572-DD46-73C7-A41D-FDF52306B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663" b="45596" l="9929" r="91489">
                            <a14:foregroundMark x1="12234" y1="23834" x2="14539" y2="26943"/>
                            <a14:foregroundMark x1="31028" y1="24870" x2="34929" y2="32642"/>
                            <a14:foregroundMark x1="48582" y1="24352" x2="50177" y2="29534"/>
                            <a14:foregroundMark x1="50532" y1="24352" x2="51773" y2="26943"/>
                            <a14:foregroundMark x1="69681" y1="24870" x2="70745" y2="26943"/>
                            <a14:foregroundMark x1="88121" y1="28497" x2="91489" y2="34197"/>
                          </a14:backgroundRemoval>
                        </a14:imgEffect>
                      </a14:imgLayer>
                    </a14:imgProps>
                  </a:ext>
                </a:extLst>
              </a:blip>
              <a:srcRect b="49228"/>
              <a:stretch/>
            </p:blipFill>
            <p:spPr>
              <a:xfrm>
                <a:off x="529513" y="4007866"/>
                <a:ext cx="4349194" cy="755626"/>
              </a:xfrm>
              <a:prstGeom prst="rect">
                <a:avLst/>
              </a:prstGeom>
            </p:spPr>
          </p:pic>
        </p:grpSp>
      </p:grpSp>
      <p:sp>
        <p:nvSpPr>
          <p:cNvPr id="20" name="CasellaDiTesto 31">
            <a:extLst>
              <a:ext uri="{FF2B5EF4-FFF2-40B4-BE49-F238E27FC236}">
                <a16:creationId xmlns:a16="http://schemas.microsoft.com/office/drawing/2014/main" id="{A3E8FE09-A1D3-5E22-DB06-60A5BD544A7B}"/>
              </a:ext>
            </a:extLst>
          </p:cNvPr>
          <p:cNvSpPr txBox="1"/>
          <p:nvPr/>
        </p:nvSpPr>
        <p:spPr>
          <a:xfrm>
            <a:off x="42036" y="995834"/>
            <a:ext cx="57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Index</a:t>
            </a:r>
          </a:p>
        </p:txBody>
      </p:sp>
      <p:sp>
        <p:nvSpPr>
          <p:cNvPr id="32" name="CasellaDiTesto 13">
            <a:extLst>
              <a:ext uri="{FF2B5EF4-FFF2-40B4-BE49-F238E27FC236}">
                <a16:creationId xmlns:a16="http://schemas.microsoft.com/office/drawing/2014/main" id="{EB171081-21C2-EC93-64AC-E63B0F7E78A6}"/>
              </a:ext>
            </a:extLst>
          </p:cNvPr>
          <p:cNvSpPr txBox="1"/>
          <p:nvPr/>
        </p:nvSpPr>
        <p:spPr>
          <a:xfrm>
            <a:off x="2901917" y="1373213"/>
            <a:ext cx="4937158" cy="723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GRANDE PANDA ICE: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43881"/>
                </a:solidFill>
                <a:latin typeface="Encode Sans" pitchFamily="2" charset="0"/>
              </a:rPr>
              <a:t>Exterior overview (1/2)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48D7445-BF2A-85A1-E1EC-A6766FDC8C2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546"/>
          <a:stretch>
            <a:fillRect/>
          </a:stretch>
        </p:blipFill>
        <p:spPr>
          <a:xfrm>
            <a:off x="3001205" y="5325317"/>
            <a:ext cx="1207629" cy="1188953"/>
          </a:xfrm>
          <a:prstGeom prst="ellipse">
            <a:avLst/>
          </a:prstGeom>
        </p:spPr>
      </p:pic>
      <p:sp>
        <p:nvSpPr>
          <p:cNvPr id="28" name="Google Shape;484;p61">
            <a:extLst>
              <a:ext uri="{FF2B5EF4-FFF2-40B4-BE49-F238E27FC236}">
                <a16:creationId xmlns:a16="http://schemas.microsoft.com/office/drawing/2014/main" id="{96B32779-2777-8E73-19C1-2117781A2723}"/>
              </a:ext>
            </a:extLst>
          </p:cNvPr>
          <p:cNvSpPr txBox="1">
            <a:spLocks/>
          </p:cNvSpPr>
          <p:nvPr/>
        </p:nvSpPr>
        <p:spPr>
          <a:xfrm>
            <a:off x="-1" y="1311442"/>
            <a:ext cx="2225120" cy="53247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457200" lvl="0" indent="-228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914400" lvl="1" indent="-3175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 pitchFamily="2" charset="0"/>
              <a:buNone/>
              <a:defRPr sz="9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lvl="4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GRANDE PANDA ICE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WELCOME Card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Panda world goes pure gasoline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b="1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b="1" dirty="0">
                <a:solidFill>
                  <a:srgbClr val="243782"/>
                </a:solidFill>
                <a:latin typeface="Encode Sans"/>
              </a:rPr>
              <a:t>: Exterior overview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Exterior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881"/>
                </a:solidFill>
                <a:latin typeface="Encode Sans" pitchFamily="2" charset="0"/>
              </a:rPr>
              <a:t>GRANDE PANDA ICE</a:t>
            </a:r>
            <a:r>
              <a:rPr lang="en-US" sz="800" dirty="0">
                <a:solidFill>
                  <a:srgbClr val="243782"/>
                </a:solidFill>
                <a:latin typeface="Encode Sans"/>
              </a:rPr>
              <a:t>: Interior overview 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Quiz before topic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Notion cover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Customer Benefit 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(1/2)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Objection handling (2/2)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800" dirty="0">
                <a:solidFill>
                  <a:srgbClr val="243782"/>
                </a:solidFill>
                <a:latin typeface="Encode Sans"/>
              </a:rPr>
              <a:t>Key concepts to remember</a:t>
            </a: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endParaRPr lang="en-US" sz="800" dirty="0">
              <a:solidFill>
                <a:srgbClr val="243782"/>
              </a:solidFill>
              <a:latin typeface="Encode Sans"/>
            </a:endParaRPr>
          </a:p>
          <a:p>
            <a:pPr marL="65192" indent="0" defTabSz="685783">
              <a:spcAft>
                <a:spcPts val="600"/>
              </a:spcAft>
              <a:buClr>
                <a:srgbClr val="243782"/>
              </a:buClr>
              <a:defRPr/>
            </a:pPr>
            <a:r>
              <a:rPr lang="en-US" sz="1600" b="1" dirty="0">
                <a:solidFill>
                  <a:srgbClr val="243782"/>
                </a:solidFill>
                <a:latin typeface="Encode Sans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2488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4173</TotalTime>
  <Words>2766</Words>
  <Application>Microsoft Office PowerPoint</Application>
  <PresentationFormat>Widescreen</PresentationFormat>
  <Paragraphs>727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Encode Sans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IVAN PERINO</dc:creator>
  <cp:lastModifiedBy>Patrizia Gariglio</cp:lastModifiedBy>
  <cp:revision>93</cp:revision>
  <dcterms:created xsi:type="dcterms:W3CDTF">2025-07-11T15:58:17Z</dcterms:created>
  <dcterms:modified xsi:type="dcterms:W3CDTF">2025-07-30T15:35:26Z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cde0bb8-21e0-4ae3-9906-7ac25165b779_Enabled">
    <vt:lpwstr>true</vt:lpwstr>
  </property>
  <property fmtid="{D5CDD505-2E9C-101B-9397-08002B2CF9AE}" pid="3" name="MSIP_Label_4cde0bb8-21e0-4ae3-9906-7ac25165b779_SetDate">
    <vt:lpwstr>2025-07-11T16:18:31Z</vt:lpwstr>
  </property>
  <property fmtid="{D5CDD505-2E9C-101B-9397-08002B2CF9AE}" pid="4" name="MSIP_Label_4cde0bb8-21e0-4ae3-9906-7ac25165b779_Method">
    <vt:lpwstr>Privileged</vt:lpwstr>
  </property>
  <property fmtid="{D5CDD505-2E9C-101B-9397-08002B2CF9AE}" pid="5" name="MSIP_Label_4cde0bb8-21e0-4ae3-9906-7ac25165b779_Name">
    <vt:lpwstr>C1 - Public</vt:lpwstr>
  </property>
  <property fmtid="{D5CDD505-2E9C-101B-9397-08002B2CF9AE}" pid="6" name="MSIP_Label_4cde0bb8-21e0-4ae3-9906-7ac25165b779_SiteId">
    <vt:lpwstr>d852d5cd-724c-4128-8812-ffa5db3f8507</vt:lpwstr>
  </property>
  <property fmtid="{D5CDD505-2E9C-101B-9397-08002B2CF9AE}" pid="7" name="MSIP_Label_4cde0bb8-21e0-4ae3-9906-7ac25165b779_ActionId">
    <vt:lpwstr>2afad09e-a97f-44bc-b6cd-1d0a2a6b92b5</vt:lpwstr>
  </property>
  <property fmtid="{D5CDD505-2E9C-101B-9397-08002B2CF9AE}" pid="8" name="MSIP_Label_4cde0bb8-21e0-4ae3-9906-7ac25165b779_ContentBits">
    <vt:lpwstr>0</vt:lpwstr>
  </property>
  <property fmtid="{D5CDD505-2E9C-101B-9397-08002B2CF9AE}" pid="9" name="ArticulateGUID">
    <vt:lpwstr>FC1A7DA4-EE5D-494D-8033-C82B4DBDA981</vt:lpwstr>
  </property>
  <property fmtid="{D5CDD505-2E9C-101B-9397-08002B2CF9AE}" pid="10" name="ArticulatePath">
    <vt:lpwstr>Fiat Grande Panda ICE Pill Beedeez Mercato Italia</vt:lpwstr>
  </property>
</Properties>
</file>