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7" r:id="rId5"/>
    <p:sldId id="2146849291" r:id="rId6"/>
    <p:sldId id="2147196345" r:id="rId7"/>
    <p:sldId id="2147196340" r:id="rId8"/>
    <p:sldId id="2147196346" r:id="rId9"/>
    <p:sldId id="2147196342" r:id="rId10"/>
    <p:sldId id="2147196333" r:id="rId11"/>
    <p:sldId id="2147196347" r:id="rId12"/>
    <p:sldId id="2147196348" r:id="rId13"/>
    <p:sldId id="2147196349" r:id="rId14"/>
    <p:sldId id="2147196350" r:id="rId15"/>
    <p:sldId id="2147196341" r:id="rId16"/>
    <p:sldId id="2147196351" r:id="rId17"/>
    <p:sldId id="2147196352" r:id="rId18"/>
  </p:sldIdLst>
  <p:sldSz cx="12192000" cy="6858000"/>
  <p:notesSz cx="6858000" cy="9144000"/>
  <p:custDataLst>
    <p:tags r:id="rId2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1277" userDrawn="1">
          <p15:clr>
            <a:srgbClr val="A4A3A4"/>
          </p15:clr>
        </p15:guide>
        <p15:guide id="3" pos="1209" userDrawn="1">
          <p15:clr>
            <a:srgbClr val="A4A3A4"/>
          </p15:clr>
        </p15:guide>
        <p15:guide id="4" pos="3046" userDrawn="1">
          <p15:clr>
            <a:srgbClr val="A4A3A4"/>
          </p15:clr>
        </p15:guide>
        <p15:guide id="5" orient="horz" pos="1230" userDrawn="1">
          <p15:clr>
            <a:srgbClr val="A4A3A4"/>
          </p15:clr>
        </p15:guide>
        <p15:guide id="6" pos="7491" userDrawn="1">
          <p15:clr>
            <a:srgbClr val="A4A3A4"/>
          </p15:clr>
        </p15:guide>
        <p15:guide id="7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981A67-390C-43B1-7E8A-7E6AF6EA6D0A}" name="OLEKSANDR LYKHATSKYI" initials="OL" userId="S::SC01797@inetpsa.com::747e4ea8-d205-4f01-a872-d31c5057bf21" providerId="AD"/>
  <p188:author id="{E3095C6E-A02A-4949-139A-8D20865053BB}" name="ALESSANDRO CORGNATI" initials="AC" userId="S::F26203C@inetpsa.com::adcac4d5-38f5-45d6-bede-271e591b43be" providerId="AD"/>
  <p188:author id="{1F5372B9-9C57-C8DC-2E96-BE720A0623EC}" name="Marco Giacomasso" initials="MG" userId="7ba45aa73ff9a13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09"/>
    <a:srgbClr val="EAAD00"/>
    <a:srgbClr val="5B606B"/>
    <a:srgbClr val="4B4F59"/>
    <a:srgbClr val="000000"/>
    <a:srgbClr val="CD9A00"/>
    <a:srgbClr val="616672"/>
    <a:srgbClr val="57A6C7"/>
    <a:srgbClr val="22A5F6"/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4"/>
    <p:restoredTop sz="94719"/>
  </p:normalViewPr>
  <p:slideViewPr>
    <p:cSldViewPr snapToGrid="0">
      <p:cViewPr varScale="1">
        <p:scale>
          <a:sx n="96" d="100"/>
          <a:sy n="96" d="100"/>
        </p:scale>
        <p:origin x="1521" y="405"/>
      </p:cViewPr>
      <p:guideLst>
        <p:guide orient="horz" pos="845"/>
        <p:guide pos="1277"/>
        <p:guide pos="1209"/>
        <p:guide pos="3046"/>
        <p:guide orient="horz" pos="1230"/>
        <p:guide pos="7491"/>
        <p:guide orient="horz" pos="22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9407AF4-8C4B-EEDB-9E7D-D8498B0499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025FE4-B4BD-4302-C8A1-4A6FB83352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5ED49-A5D6-4D43-A3A7-73F21210F8BA}" type="datetimeFigureOut">
              <a:rPr lang="it-IT" smtClean="0"/>
              <a:t>31/07/2025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8C2EAE-3B01-E0D8-4021-F92B191004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EA1972-278C-BE63-98E8-3FFC07EA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BD6C-9763-4F7B-8964-8888D939EA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181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A69B0-BEB5-4D92-9FFA-7E4B0F491B3B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EDED5-F6C4-4F63-AC28-44D7225AFC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2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f7f9e2cabe_1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f7f9e2cabe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61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5B8E-905F-258E-9384-D72749BF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5E076-84A3-C617-E677-121ECA311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8ABE4-F0C1-E66F-32EE-CD9B183F7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F01CC-F419-5310-74A4-853D1574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8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83BF-32C0-CB90-53A5-7C5AD9C9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E917D-F42E-41C7-8C4B-CE6E8B172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921A6-8A79-6690-4C65-6471225A8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2E879-18C6-ECAF-02D3-A6B1090F5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28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72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65CE-55EF-116C-15B7-78256331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206BD-31E0-2BD3-0180-DB0034786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7D1BF-F81D-2141-A034-9C40F1BF2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7FF90-2736-6BA3-532E-AD241FA6A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54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9E5B9-7D22-15F9-8B3C-70C8BFDE7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D84F8-8F1E-995F-C5D3-88A14AE3D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189AE-73CB-921F-AE28-BBB8178C2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74D1-2AE9-BFFE-CC5B-EBD9AEA94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2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0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7D79-9688-5C55-0BD0-476E2EBB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67DDD-A95C-295B-763C-650C10533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99DBB-C7DD-30DF-E761-0ECDD0777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4AB87-47DB-45D2-CCF9-D00756F4D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5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7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C4AC5-B53E-C177-2AB8-6FC7BB35C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3EDC8-E4D3-63E5-4A04-1B4D0E49F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03369-D3AB-DD27-468B-AA6D739EB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44861-1107-D6D6-B702-2CF06C86E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36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6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32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6434D-8D71-8815-B70D-DBFC6CDF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603E2B-24BF-24E0-1F82-D9A18F517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D73D8-3ADC-C66D-ECC9-FB79DCFFE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30CA-6FB5-025E-0389-3EA99DED5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5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59078-7AED-A475-9C23-72804D526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9993D-BFC8-2850-3F84-0890B729F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13968-C36A-8541-1CD4-C5F57E8EF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658CC-3E78-6907-E588-253D51D5F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ED5-F6C4-4F63-AC28-44D7225AFC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1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userDrawn="1">
  <p:cSld name="Diapositiva titol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2958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Titolo e contenuto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E0CD26-9F4C-A4E1-0EAC-9ED07A9AB4D1}"/>
              </a:ext>
            </a:extLst>
          </p:cNvPr>
          <p:cNvSpPr/>
          <p:nvPr userDrawn="1"/>
        </p:nvSpPr>
        <p:spPr>
          <a:xfrm>
            <a:off x="1" y="0"/>
            <a:ext cx="1485900" cy="6858000"/>
          </a:xfrm>
          <a:prstGeom prst="rect">
            <a:avLst/>
          </a:prstGeom>
          <a:gradFill flip="none" rotWithShape="1">
            <a:gsLst>
              <a:gs pos="0">
                <a:srgbClr val="D29500"/>
              </a:gs>
              <a:gs pos="100000">
                <a:srgbClr val="FFC923"/>
              </a:gs>
              <a:gs pos="52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EC153D-2FAB-4D95-5EC9-5FB4A24327F3}"/>
              </a:ext>
            </a:extLst>
          </p:cNvPr>
          <p:cNvSpPr txBox="1"/>
          <p:nvPr userDrawn="1"/>
        </p:nvSpPr>
        <p:spPr>
          <a:xfrm rot="16200000">
            <a:off x="-2207960" y="2062364"/>
            <a:ext cx="59018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0" i="0" u="none" strike="noStrike" dirty="0">
                <a:solidFill>
                  <a:schemeClr val="bg1"/>
                </a:solidFill>
                <a:effectLst/>
              </a:rPr>
              <a:t>Avenger MY26 &amp; new </a:t>
            </a:r>
            <a:r>
              <a:rPr lang="it-IT" sz="2200" b="0" i="0" u="none" strike="noStrike" dirty="0" err="1">
                <a:solidFill>
                  <a:schemeClr val="bg1"/>
                </a:solidFill>
                <a:effectLst/>
              </a:rPr>
              <a:t>Safety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sz="2200" b="0" i="0" u="none" strike="noStrike" dirty="0" err="1">
                <a:solidFill>
                  <a:schemeClr val="bg1"/>
                </a:solidFill>
                <a:effectLst/>
              </a:rPr>
              <a:t>Warnings</a:t>
            </a:r>
            <a:endParaRPr lang="it-IT" sz="2200" b="0" i="0" u="none" strike="noStrike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13" name="Connettore 1 4">
            <a:extLst>
              <a:ext uri="{FF2B5EF4-FFF2-40B4-BE49-F238E27FC236}">
                <a16:creationId xmlns:a16="http://schemas.microsoft.com/office/drawing/2014/main" id="{4B51D100-8B56-CED9-CDD9-7F2031ECAB9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42951" y="5050242"/>
            <a:ext cx="0" cy="743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99303CD-731D-C39B-7F95-66FD93D13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73872" y="0"/>
            <a:ext cx="10618128" cy="6858000"/>
          </a:xfrm>
          <a:prstGeom prst="rect">
            <a:avLst/>
          </a:prstGeom>
        </p:spPr>
      </p:pic>
      <p:pic>
        <p:nvPicPr>
          <p:cNvPr id="3" name="Google Shape;1653;p282" descr="Jeep logo">
            <a:extLst>
              <a:ext uri="{FF2B5EF4-FFF2-40B4-BE49-F238E27FC236}">
                <a16:creationId xmlns:a16="http://schemas.microsoft.com/office/drawing/2014/main" id="{81AFA6F7-497D-4FB9-5E57-739F14A1D54E}"/>
              </a:ext>
            </a:extLst>
          </p:cNvPr>
          <p:cNvPicPr preferRelativeResize="0"/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394" y="5908024"/>
            <a:ext cx="1003115" cy="39778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20168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E9C457-AB5F-5B34-5318-4B3B1C120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" descr="Immagine">
            <a:extLst>
              <a:ext uri="{FF2B5EF4-FFF2-40B4-BE49-F238E27FC236}">
                <a16:creationId xmlns:a16="http://schemas.microsoft.com/office/drawing/2014/main" id="{C8D090E0-4DD4-9410-9603-C42705A506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8541" y="5067989"/>
            <a:ext cx="2053459" cy="180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653;p282">
            <a:extLst>
              <a:ext uri="{FF2B5EF4-FFF2-40B4-BE49-F238E27FC236}">
                <a16:creationId xmlns:a16="http://schemas.microsoft.com/office/drawing/2014/main" id="{1E2CD31A-C92E-A8A3-C1DC-3CF2AA9D98A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174" y="564319"/>
            <a:ext cx="1669651" cy="695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B069B2-9664-6D11-9576-7C5BFC3D5B67}"/>
              </a:ext>
            </a:extLst>
          </p:cNvPr>
          <p:cNvGrpSpPr/>
          <p:nvPr/>
        </p:nvGrpSpPr>
        <p:grpSpPr>
          <a:xfrm>
            <a:off x="2750835" y="1392994"/>
            <a:ext cx="7663700" cy="1520211"/>
            <a:chOff x="2463196" y="1326612"/>
            <a:chExt cx="7663700" cy="152021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3370199-29E0-C447-564E-0C8EA87F6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463196" y="1543995"/>
              <a:ext cx="5459422" cy="33467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57566CF-3E58-D8F0-2A0D-982F98E53468}"/>
                </a:ext>
              </a:extLst>
            </p:cNvPr>
            <p:cNvSpPr/>
            <p:nvPr/>
          </p:nvSpPr>
          <p:spPr>
            <a:xfrm>
              <a:off x="8007404" y="1326612"/>
              <a:ext cx="2119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4400" b="1" kern="0" dirty="0">
                  <a:solidFill>
                    <a:schemeClr val="bg1"/>
                  </a:solidFill>
                  <a:cs typeface="Calibri" panose="020F0502020204030204" pitchFamily="34" charset="0"/>
                  <a:sym typeface="Arial"/>
                </a:rPr>
                <a:t>MY26</a:t>
              </a:r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3B9D1B21-3CED-EECE-ED9D-184940F2DDFA}"/>
                </a:ext>
              </a:extLst>
            </p:cNvPr>
            <p:cNvSpPr/>
            <p:nvPr/>
          </p:nvSpPr>
          <p:spPr>
            <a:xfrm>
              <a:off x="2463197" y="2077382"/>
              <a:ext cx="7148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it-IT" sz="4400" dirty="0">
                  <a:solidFill>
                    <a:schemeClr val="bg1"/>
                  </a:solidFill>
                </a:rPr>
                <a:t>&amp; new </a:t>
              </a:r>
              <a:r>
                <a:rPr lang="it-IT" sz="4400" dirty="0" err="1">
                  <a:solidFill>
                    <a:schemeClr val="bg1"/>
                  </a:solidFill>
                </a:rPr>
                <a:t>Safety</a:t>
              </a:r>
              <a:r>
                <a:rPr lang="it-IT" sz="4400" dirty="0">
                  <a:solidFill>
                    <a:schemeClr val="bg1"/>
                  </a:solidFill>
                </a:rPr>
                <a:t> </a:t>
              </a:r>
              <a:r>
                <a:rPr lang="it-IT" sz="4400" dirty="0" err="1">
                  <a:solidFill>
                    <a:schemeClr val="bg1"/>
                  </a:solidFill>
                </a:rPr>
                <a:t>Warnings</a:t>
              </a:r>
              <a:endParaRPr lang="en-GB" sz="4400" b="1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667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41466-44C1-761A-B271-B6DF108AD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B0C32D7-C9C6-D6E8-9C87-666EF3E4130B}"/>
              </a:ext>
            </a:extLst>
          </p:cNvPr>
          <p:cNvSpPr/>
          <p:nvPr/>
        </p:nvSpPr>
        <p:spPr>
          <a:xfrm>
            <a:off x="6761748" y="321312"/>
            <a:ext cx="5157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 26: PRODUCT CHANGES (3/4)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FD874EF-A86A-8533-D4BD-5A6A3172F196}"/>
              </a:ext>
            </a:extLst>
          </p:cNvPr>
          <p:cNvSpPr/>
          <p:nvPr/>
        </p:nvSpPr>
        <p:spPr>
          <a:xfrm>
            <a:off x="6778592" y="1651419"/>
            <a:ext cx="5123461" cy="28007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Latest product changes which impact the BEV version only: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 to Load availability (V2L)</a:t>
            </a:r>
          </a:p>
          <a:p>
            <a:pPr marL="285750" indent="-285750"/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V2L allows electric vehicles to supply power from its battery to external electrical devices and appliances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V2L provides power of up to 3.6 kW AC (16A) and energy is supplied through specific adapter.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Adapter is sold through F2Move and Dealers/Aftersales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October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3E6E06-7F79-AFF1-74E0-A8CE34C63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r="35712"/>
          <a:stretch>
            <a:fillRect/>
          </a:stretch>
        </p:blipFill>
        <p:spPr>
          <a:xfrm>
            <a:off x="1476376" y="0"/>
            <a:ext cx="4823360" cy="68580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1CFBE36-0269-50D4-3941-BC174D29D153}"/>
              </a:ext>
            </a:extLst>
          </p:cNvPr>
          <p:cNvGrpSpPr/>
          <p:nvPr/>
        </p:nvGrpSpPr>
        <p:grpSpPr>
          <a:xfrm>
            <a:off x="6778592" y="4848763"/>
            <a:ext cx="5224557" cy="1294834"/>
            <a:chOff x="552590" y="1593790"/>
            <a:chExt cx="7523752" cy="198704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297E94D-FD5F-8387-7095-55006356C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200" t="28347" r="42328" b="49047"/>
            <a:stretch/>
          </p:blipFill>
          <p:spPr>
            <a:xfrm>
              <a:off x="4582664" y="1802835"/>
              <a:ext cx="3493678" cy="1778001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A7B42F3F-1D5C-49F7-F294-075804090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0" y="1593790"/>
              <a:ext cx="2091030" cy="177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orme libre : forme 5">
              <a:extLst>
                <a:ext uri="{FF2B5EF4-FFF2-40B4-BE49-F238E27FC236}">
                  <a16:creationId xmlns:a16="http://schemas.microsoft.com/office/drawing/2014/main" id="{EDE18F90-EF1D-0B1F-3B6D-808EB6DF3D2A}"/>
                </a:ext>
              </a:extLst>
            </p:cNvPr>
            <p:cNvSpPr/>
            <p:nvPr/>
          </p:nvSpPr>
          <p:spPr>
            <a:xfrm>
              <a:off x="2352251" y="2849969"/>
              <a:ext cx="2177591" cy="484081"/>
            </a:xfrm>
            <a:custGeom>
              <a:avLst/>
              <a:gdLst>
                <a:gd name="connsiteX0" fmla="*/ 0 w 2177591"/>
                <a:gd name="connsiteY0" fmla="*/ 88074 h 484081"/>
                <a:gd name="connsiteX1" fmla="*/ 480767 w 2177591"/>
                <a:gd name="connsiteY1" fmla="*/ 484000 h 484081"/>
                <a:gd name="connsiteX2" fmla="*/ 1310325 w 2177591"/>
                <a:gd name="connsiteY2" fmla="*/ 59793 h 484081"/>
                <a:gd name="connsiteX3" fmla="*/ 2177591 w 2177591"/>
                <a:gd name="connsiteY3" fmla="*/ 3233 h 484081"/>
                <a:gd name="connsiteX4" fmla="*/ 2177591 w 2177591"/>
                <a:gd name="connsiteY4" fmla="*/ 3233 h 48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591" h="484081">
                  <a:moveTo>
                    <a:pt x="0" y="88074"/>
                  </a:moveTo>
                  <a:cubicBezTo>
                    <a:pt x="131190" y="288393"/>
                    <a:pt x="262380" y="488713"/>
                    <a:pt x="480767" y="484000"/>
                  </a:cubicBezTo>
                  <a:cubicBezTo>
                    <a:pt x="699154" y="479287"/>
                    <a:pt x="1027521" y="139921"/>
                    <a:pt x="1310325" y="59793"/>
                  </a:cubicBezTo>
                  <a:cubicBezTo>
                    <a:pt x="1593129" y="-20335"/>
                    <a:pt x="2177591" y="3233"/>
                    <a:pt x="2177591" y="3233"/>
                  </a:cubicBezTo>
                  <a:lnTo>
                    <a:pt x="2177591" y="3233"/>
                  </a:lnTo>
                </a:path>
              </a:pathLst>
            </a:custGeom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552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47E95-DABF-02CA-7055-71C67C843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B3145EDD-F0AF-0802-C73E-ED17353EFF12}"/>
              </a:ext>
            </a:extLst>
          </p:cNvPr>
          <p:cNvGrpSpPr/>
          <p:nvPr/>
        </p:nvGrpSpPr>
        <p:grpSpPr>
          <a:xfrm>
            <a:off x="7242223" y="3977671"/>
            <a:ext cx="4279216" cy="1672394"/>
            <a:chOff x="6910152" y="4281469"/>
            <a:chExt cx="4991901" cy="1950924"/>
          </a:xfrm>
        </p:grpSpPr>
        <p:pic>
          <p:nvPicPr>
            <p:cNvPr id="6" name="Immagine 5" descr="Immagine che contiene Ricambio auto, ruota, veicolo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6C659502-DBD2-70E1-2725-CA282A2F1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152" y="4281469"/>
              <a:ext cx="2465607" cy="925112"/>
            </a:xfrm>
            <a:prstGeom prst="rect">
              <a:avLst/>
            </a:prstGeom>
          </p:spPr>
        </p:pic>
        <p:pic>
          <p:nvPicPr>
            <p:cNvPr id="10" name="Immagine 9" descr="Immagine che contiene Veicolo terrestre, veicolo, testo, ruota&#10;&#10;Il contenuto generato dall'IA potrebbe non essere corretto.">
              <a:extLst>
                <a:ext uri="{FF2B5EF4-FFF2-40B4-BE49-F238E27FC236}">
                  <a16:creationId xmlns:a16="http://schemas.microsoft.com/office/drawing/2014/main" id="{57EB807D-9551-96BF-8651-9897002B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089" y="4281469"/>
              <a:ext cx="2466964" cy="925112"/>
            </a:xfrm>
            <a:prstGeom prst="rect">
              <a:avLst/>
            </a:prstGeom>
          </p:spPr>
        </p:pic>
        <p:pic>
          <p:nvPicPr>
            <p:cNvPr id="11" name="Immagine 10" descr="Immagine che contiene testo, schermata, Cellulare, design&#10;&#10;Il contenuto generato dall'IA potrebbe non essere corretto.">
              <a:extLst>
                <a:ext uri="{FF2B5EF4-FFF2-40B4-BE49-F238E27FC236}">
                  <a16:creationId xmlns:a16="http://schemas.microsoft.com/office/drawing/2014/main" id="{8457177D-4AA1-7B1E-ED24-BD57E0244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295" y="5292302"/>
              <a:ext cx="2506908" cy="940091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47A60A37-2024-B8CB-BF82-C9D00A5408B6}"/>
              </a:ext>
            </a:extLst>
          </p:cNvPr>
          <p:cNvSpPr/>
          <p:nvPr/>
        </p:nvSpPr>
        <p:spPr>
          <a:xfrm>
            <a:off x="6761748" y="321312"/>
            <a:ext cx="5157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 26: PRODUCT CHANGES (4/4)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CC803A3-5283-2E07-B65B-CA38FD71AB24}"/>
              </a:ext>
            </a:extLst>
          </p:cNvPr>
          <p:cNvSpPr/>
          <p:nvPr/>
        </p:nvSpPr>
        <p:spPr>
          <a:xfrm>
            <a:off x="6778592" y="1651419"/>
            <a:ext cx="5123461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Latest product changes which impact the BEV version only: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 Charge Limit Warning</a:t>
            </a:r>
          </a:p>
          <a:p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600" u="sng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function allows customer to optimize charging speed and battery life by limiting the charge percentage to 80%.</a:t>
            </a:r>
          </a:p>
          <a:p>
            <a:endParaRPr lang="en-US" sz="1600" dirty="0">
              <a:solidFill>
                <a:srgbClr val="4B4F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Below are screenshots highlighting the warnings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and Cluster display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0499EC-540A-1086-A23A-C2B285D72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r="35712"/>
          <a:stretch>
            <a:fillRect/>
          </a:stretch>
        </p:blipFill>
        <p:spPr>
          <a:xfrm>
            <a:off x="1476376" y="0"/>
            <a:ext cx="4823360" cy="6858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AFC3F7-E573-CDA5-C804-D524497F296C}"/>
              </a:ext>
            </a:extLst>
          </p:cNvPr>
          <p:cNvSpPr txBox="1"/>
          <p:nvPr/>
        </p:nvSpPr>
        <p:spPr>
          <a:xfrm>
            <a:off x="6892892" y="5703004"/>
            <a:ext cx="6095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App</a:t>
            </a:r>
          </a:p>
          <a:p>
            <a:pPr marL="285750" indent="-285750"/>
            <a:endParaRPr lang="en-US" sz="1600" dirty="0">
              <a:solidFill>
                <a:srgbClr val="4B4F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October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43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D9A4BA-A9E4-FDCA-A048-322C3FAE3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29616" r="174" b="5646"/>
          <a:stretch>
            <a:fillRect/>
          </a:stretch>
        </p:blipFill>
        <p:spPr>
          <a:xfrm>
            <a:off x="1483660" y="0"/>
            <a:ext cx="10708339" cy="47053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0453" y="4988562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1" y="5734050"/>
            <a:ext cx="985197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important to remember about this capsules dedicated to the Jeep</a:t>
            </a:r>
            <a:r>
              <a:rPr lang="en-US" sz="1600" baseline="-250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Avenger MY 26?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80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E6C3-2651-F373-690B-D70B6632E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790C87-1805-4272-7399-36A3F3E6F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1" b="14068"/>
          <a:stretch>
            <a:fillRect/>
          </a:stretch>
        </p:blipFill>
        <p:spPr>
          <a:xfrm>
            <a:off x="1483660" y="0"/>
            <a:ext cx="10708339" cy="323408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168A6F-A4CD-C5CD-1145-D6CDF383DD14}"/>
              </a:ext>
            </a:extLst>
          </p:cNvPr>
          <p:cNvSpPr/>
          <p:nvPr/>
        </p:nvSpPr>
        <p:spPr>
          <a:xfrm>
            <a:off x="1906389" y="3429000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POINTS TO REMEMBER (1/2)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97359-7F4A-440C-0B84-DC1550B65851}"/>
              </a:ext>
            </a:extLst>
          </p:cNvPr>
          <p:cNvSpPr/>
          <p:nvPr/>
        </p:nvSpPr>
        <p:spPr>
          <a:xfrm>
            <a:off x="1906387" y="4174488"/>
            <a:ext cx="9851973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Two years after its official launch, the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Jeep</a:t>
            </a:r>
            <a:r>
              <a:rPr lang="en-US" sz="1600" b="1" baseline="-25000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Avenger has surpassed 200,000 orders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It is the best-selling model in its class in Italy, while it ranks among the top ten in Europe.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endParaRPr lang="en-US" sz="1600" dirty="0">
              <a:solidFill>
                <a:srgbClr val="4B4F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endParaRPr lang="en-US" sz="1600" dirty="0">
              <a:solidFill>
                <a:srgbClr val="4B4F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MY 26 version Avenger is renewed in continuity with the MY 25 one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keeping unchanged:</a:t>
            </a:r>
          </a:p>
          <a:p>
            <a:pPr marL="893763" indent="-357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structure</a:t>
            </a:r>
          </a:p>
          <a:p>
            <a:pPr marL="893763" indent="-357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trim levels</a:t>
            </a:r>
          </a:p>
          <a:p>
            <a:pPr marL="893763" indent="-3571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pack strategy</a:t>
            </a:r>
          </a:p>
          <a:p>
            <a:endParaRPr lang="en-US" sz="1600" dirty="0">
              <a:solidFill>
                <a:srgbClr val="4B4F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45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69B35-2206-780B-14B1-C43A5F98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CC724B-53F2-D7C5-C50F-E9091DE6F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4" b="19175"/>
          <a:stretch>
            <a:fillRect/>
          </a:stretch>
        </p:blipFill>
        <p:spPr>
          <a:xfrm>
            <a:off x="1483660" y="0"/>
            <a:ext cx="10708339" cy="244005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37734FA-6863-A477-16E9-1736B97C8B2B}"/>
              </a:ext>
            </a:extLst>
          </p:cNvPr>
          <p:cNvSpPr/>
          <p:nvPr/>
        </p:nvSpPr>
        <p:spPr>
          <a:xfrm>
            <a:off x="1906389" y="2564293"/>
            <a:ext cx="62896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POINTS TO REMEMBER (2/2)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4819F-8DD3-283D-6CE8-123DF4448B45}"/>
              </a:ext>
            </a:extLst>
          </p:cNvPr>
          <p:cNvSpPr/>
          <p:nvPr/>
        </p:nvSpPr>
        <p:spPr>
          <a:xfrm>
            <a:off x="1906387" y="3309781"/>
            <a:ext cx="10497648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26 introduce novelties concerning Product and Engines Range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Engines range update applies to: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 ICE 100HP manual transmission engine will no longer be available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e-Hybrid 1.2 110 HP engine complies with Euro 6 E Bis homologation</a:t>
            </a:r>
          </a:p>
          <a:p>
            <a:endParaRPr lang="en-US" sz="1600" dirty="0">
              <a:solidFill>
                <a:srgbClr val="FFC20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1600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 updates refer to</a:t>
            </a:r>
            <a:r>
              <a:rPr lang="en-US" sz="1600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headliner for all the versions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the DAA Camera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Availability of the Vehicle to Load (V2L)</a:t>
            </a:r>
          </a:p>
          <a:p>
            <a:pPr marL="625475" indent="-177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the 80% Charge Limit Warning</a:t>
            </a:r>
          </a:p>
          <a:p>
            <a:endParaRPr lang="en-US" sz="1600" dirty="0">
              <a:solidFill>
                <a:srgbClr val="FFC20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 sales with the new Jeep</a:t>
            </a:r>
            <a:r>
              <a:rPr lang="en-US" sz="2000" b="1" baseline="-25000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20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Avenger MY 26!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9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3" y="321312"/>
            <a:ext cx="638460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3" y="1341438"/>
            <a:ext cx="3036183" cy="15314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Launched in 2023, Avenger won "Car of the Year" achievement with 200,000 orders, driven by design, capability, and technology.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06CF1C-3A51-D4A0-BC90-8050E97B9C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28" t="8578" r="24134" b="9384"/>
          <a:stretch>
            <a:fillRect/>
          </a:stretch>
        </p:blipFill>
        <p:spPr>
          <a:xfrm>
            <a:off x="5707780" y="0"/>
            <a:ext cx="648421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4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7ECA9-7D5A-28D2-6007-91A623A86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AFA4191-9FA3-D9D6-18D6-08C11409543F}"/>
              </a:ext>
            </a:extLst>
          </p:cNvPr>
          <p:cNvSpPr/>
          <p:nvPr/>
        </p:nvSpPr>
        <p:spPr>
          <a:xfrm>
            <a:off x="1930454" y="321312"/>
            <a:ext cx="37447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When talking about Design, what «Design to work» mean?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05231-D14D-09EB-F6F4-93D3C8721F3D}"/>
              </a:ext>
            </a:extLst>
          </p:cNvPr>
          <p:cNvSpPr/>
          <p:nvPr/>
        </p:nvSpPr>
        <p:spPr>
          <a:xfrm>
            <a:off x="1930454" y="3102047"/>
            <a:ext cx="3679772" cy="18774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More dynamic lines for an aesthetic that catches people's attention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Taut lines typical of SUVs primarily oriented towards off-road use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Calibri"/>
                <a:cs typeface="Calibri"/>
              </a:rPr>
              <a:t>Functional design oriented to the 360° body protection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64A2ED-BD4F-8232-3772-21C255DBB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76" r="9915"/>
          <a:stretch>
            <a:fillRect/>
          </a:stretch>
        </p:blipFill>
        <p:spPr>
          <a:xfrm>
            <a:off x="5789543" y="0"/>
            <a:ext cx="6402456" cy="6843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82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54" y="321312"/>
            <a:ext cx="535989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Speaking of Capability, what is the secret of unparalleled traction and off-road performance of JEEP</a:t>
            </a:r>
            <a:r>
              <a:rPr lang="en-US" sz="3500" b="1" kern="0" baseline="-2500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®</a:t>
            </a: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Avenger 4xe?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454" y="3549150"/>
            <a:ext cx="4865702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The carbon driveshaft combined with the  off road </a:t>
            </a:r>
            <a:r>
              <a:rPr lang="en-US" sz="1600" dirty="0" err="1">
                <a:solidFill>
                  <a:srgbClr val="4B4F59"/>
                </a:solidFill>
                <a:latin typeface="Calibri"/>
                <a:cs typeface="Calibri"/>
              </a:rPr>
              <a:t>tyres</a:t>
            </a: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  specifically developed for Avenger 4xe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The carbon driveshaft with limited slip differential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Jeep</a:t>
            </a:r>
            <a:r>
              <a:rPr lang="en-US" sz="1600" b="1" baseline="-25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combines AWD and 48V hybrid tech for seamless, electrified driving in all conditions</a:t>
            </a:r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endParaRPr lang="en-US" sz="1600" dirty="0">
              <a:solidFill>
                <a:srgbClr val="4B4F59"/>
              </a:solidFill>
              <a:latin typeface="Calibri"/>
              <a:cs typeface="Calibri"/>
            </a:endParaRPr>
          </a:p>
        </p:txBody>
      </p:sp>
      <p:pic>
        <p:nvPicPr>
          <p:cNvPr id="8" name="Immagine 7" descr="Immagine che contiene aria aperta, Veicolo terrestre, veicolo, nuvola&#10;&#10;Il contenuto generato dall'IA potrebbe non essere corretto.">
            <a:extLst>
              <a:ext uri="{FF2B5EF4-FFF2-40B4-BE49-F238E27FC236}">
                <a16:creationId xmlns:a16="http://schemas.microsoft.com/office/drawing/2014/main" id="{D65EAE43-5454-31C3-3A00-A4067A522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t="7640" r="29820"/>
          <a:stretch>
            <a:fillRect/>
          </a:stretch>
        </p:blipFill>
        <p:spPr>
          <a:xfrm>
            <a:off x="7540171" y="0"/>
            <a:ext cx="46518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03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0844-E72E-D2AE-D035-FDCC3251E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0D6D85D-9E31-7F19-801F-775F8D518C4D}"/>
              </a:ext>
            </a:extLst>
          </p:cNvPr>
          <p:cNvSpPr/>
          <p:nvPr/>
        </p:nvSpPr>
        <p:spPr>
          <a:xfrm>
            <a:off x="1930454" y="321312"/>
            <a:ext cx="40421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Speaking of Technology, how does "power looping" work?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25539-A195-E63F-7504-6305C22AD48F}"/>
              </a:ext>
            </a:extLst>
          </p:cNvPr>
          <p:cNvSpPr/>
          <p:nvPr/>
        </p:nvSpPr>
        <p:spPr>
          <a:xfrm>
            <a:off x="1930454" y="2997607"/>
            <a:ext cx="4165546" cy="32624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accent6"/>
                </a:solidFill>
                <a:latin typeface="Calibri"/>
                <a:cs typeface="Calibri"/>
              </a:rPr>
              <a:t>Front thermal engine provides traction to the front wheels. Front electric motor acts as generator and powers the rear electric one providing traction to rear wheels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Front thermal engine provides traction to the rear wheels. Rear electric motor provides traction to front wheels</a:t>
            </a: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Front thermal engine works as a generator and supplies energy to the rear e-motor, which drives the rear wheels.</a:t>
            </a:r>
            <a:endParaRPr lang="it-IT" sz="1600" dirty="0">
              <a:solidFill>
                <a:srgbClr val="4B4F59"/>
              </a:solidFill>
              <a:latin typeface="Calibri"/>
              <a:cs typeface="Calibri"/>
            </a:endParaRPr>
          </a:p>
          <a:p>
            <a:pPr marL="266700" indent="-266700">
              <a:spcAft>
                <a:spcPts val="1200"/>
              </a:spcAft>
              <a:buFont typeface="+mj-lt"/>
              <a:buAutoNum type="arabicPeriod"/>
            </a:pPr>
            <a:endParaRPr lang="en-US" sz="1600" dirty="0">
              <a:solidFill>
                <a:srgbClr val="4B4F59"/>
              </a:solidFill>
              <a:latin typeface="Calibri"/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916E5D-CCB5-577F-E0A2-843996BE3B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25" r="25522"/>
          <a:stretch>
            <a:fillRect/>
          </a:stretch>
        </p:blipFill>
        <p:spPr>
          <a:xfrm rot="10800000" flipV="1">
            <a:off x="6531428" y="0"/>
            <a:ext cx="566057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09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761748" y="321312"/>
            <a:ext cx="5157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MY26: CONTINUITY WITH MY25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7D9A95-71AB-5377-ED56-CC4627E4B6B3}"/>
              </a:ext>
            </a:extLst>
          </p:cNvPr>
          <p:cNvSpPr/>
          <p:nvPr/>
        </p:nvSpPr>
        <p:spPr>
          <a:xfrm>
            <a:off x="6795436" y="1964243"/>
            <a:ext cx="5123461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This year too, Jeep</a:t>
            </a:r>
            <a:r>
              <a:rPr lang="en-US" sz="1600" baseline="-25000" dirty="0">
                <a:solidFill>
                  <a:srgbClr val="4B4F59"/>
                </a:solidFill>
                <a:latin typeface="Calibri"/>
                <a:cs typeface="Calibri"/>
              </a:rPr>
              <a:t>®</a:t>
            </a: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 Avenger is being renewed but it does so in full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continuity with the MY 25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keeping unchanged:</a:t>
            </a:r>
          </a:p>
          <a:p>
            <a:endParaRPr lang="en-US" sz="1600" dirty="0">
              <a:solidFill>
                <a:srgbClr val="4B4F59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range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trim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pack strategy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According to markets derogation rules the Petrol Manual transmission will be closed for orders in two phases: </a:t>
            </a:r>
            <a:b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</a:br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July ‘25 or October ‘25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4B4F59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MY 26 will maintain the model series “2” as MY 25</a:t>
            </a:r>
          </a:p>
          <a:p>
            <a:endParaRPr lang="en-US" sz="1600" dirty="0">
              <a:solidFill>
                <a:srgbClr val="4B4F59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The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26 version instead introduces novelties concerning Product.</a:t>
            </a:r>
            <a:endParaRPr lang="en-US" sz="1600" dirty="0">
              <a:solidFill>
                <a:srgbClr val="FFC20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/>
                <a:cs typeface="Calibri"/>
              </a:rPr>
              <a:t>Let’s discover the details.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C721CE-00B7-147C-E112-CA9F17CD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64" r="31473"/>
          <a:stretch>
            <a:fillRect/>
          </a:stretch>
        </p:blipFill>
        <p:spPr>
          <a:xfrm>
            <a:off x="1476376" y="0"/>
            <a:ext cx="482336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82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49" y="4332514"/>
            <a:ext cx="9961513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second MY 26 novelty concerns the </a:t>
            </a:r>
            <a:r>
              <a:rPr lang="en-US" sz="14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 range update and compliance with emission regulation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details: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Engines range: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100 HP 1.2 ICE manual transmission engine is being discontinued.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engine's runout phase occurs as follows:</a:t>
            </a:r>
          </a:p>
          <a:p>
            <a:pPr marL="715963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 October: closing orders</a:t>
            </a:r>
          </a:p>
          <a:p>
            <a:pPr marL="715963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 December: stop production</a:t>
            </a:r>
          </a:p>
          <a:p>
            <a:pPr marL="342900" lvl="1" indent="-342900">
              <a:buFont typeface="+mj-lt"/>
              <a:buAutoNum type="arabicPeriod" startAt="2"/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 compliance: </a:t>
            </a:r>
            <a:r>
              <a:rPr lang="en-US" sz="14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e-Hybrid 1.2 110 HP engine complies with Euro 6 E Bis homologation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478AD67-DF83-2DBA-1158-5835818509E6}"/>
              </a:ext>
            </a:extLst>
          </p:cNvPr>
          <p:cNvSpPr/>
          <p:nvPr/>
        </p:nvSpPr>
        <p:spPr>
          <a:xfrm>
            <a:off x="1930453" y="3591856"/>
            <a:ext cx="1011556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 26: ENGINES RANGE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DEE4515-38E9-38A2-095A-03A135CD3F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8" t="35527" r="1497" b="21072"/>
          <a:stretch>
            <a:fillRect/>
          </a:stretch>
        </p:blipFill>
        <p:spPr>
          <a:xfrm>
            <a:off x="1480802" y="0"/>
            <a:ext cx="10711198" cy="3320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91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ECCA-5ED5-324E-3975-A83D395B0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4D20A91-1785-1F7F-3236-9C7F9D994EA9}"/>
              </a:ext>
            </a:extLst>
          </p:cNvPr>
          <p:cNvSpPr/>
          <p:nvPr/>
        </p:nvSpPr>
        <p:spPr>
          <a:xfrm>
            <a:off x="6761748" y="321312"/>
            <a:ext cx="5157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 26: PRODUCT CHANGES (1/4)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AEA363B-4416-2177-401F-6A9CC9F20A87}"/>
              </a:ext>
            </a:extLst>
          </p:cNvPr>
          <p:cNvSpPr/>
          <p:nvPr/>
        </p:nvSpPr>
        <p:spPr>
          <a:xfrm>
            <a:off x="6795437" y="1661044"/>
            <a:ext cx="5123461" cy="15542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 updates refer to: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Headliner</a:t>
            </a:r>
          </a:p>
          <a:p>
            <a:pPr indent="-285750">
              <a:spcAft>
                <a:spcPts val="600"/>
              </a:spcAft>
            </a:pP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Avenger versions will have the black headliner, actually dedicated to 4xe</a:t>
            </a:r>
          </a:p>
          <a:p>
            <a:pPr marL="285750" indent="-285750">
              <a:spcAft>
                <a:spcPts val="600"/>
              </a:spcAft>
            </a:pPr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October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DF036A-7756-3657-8571-46146E78A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21097"/>
          <a:stretch>
            <a:fillRect/>
          </a:stretch>
        </p:blipFill>
        <p:spPr>
          <a:xfrm>
            <a:off x="1476376" y="0"/>
            <a:ext cx="4823360" cy="6858000"/>
          </a:xfrm>
          <a:prstGeom prst="rect">
            <a:avLst/>
          </a:prstGeom>
        </p:spPr>
      </p:pic>
      <p:pic>
        <p:nvPicPr>
          <p:cNvPr id="5" name="Immagine 4" descr="Immagine che contiene automobile, seggiolino per auto, trasporto, volante&#10;&#10;Il contenuto generato dall'IA potrebbe non essere corretto.">
            <a:extLst>
              <a:ext uri="{FF2B5EF4-FFF2-40B4-BE49-F238E27FC236}">
                <a16:creationId xmlns:a16="http://schemas.microsoft.com/office/drawing/2014/main" id="{02AA1D8B-33CB-4F19-4733-44AD8055E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"/>
          <a:stretch>
            <a:fillRect/>
          </a:stretch>
        </p:blipFill>
        <p:spPr>
          <a:xfrm>
            <a:off x="6939974" y="3423402"/>
            <a:ext cx="4658469" cy="3113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5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87BE-1197-C062-5770-9C71471E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9BE253A-BB3B-34E9-2363-C5C85CBE909C}"/>
              </a:ext>
            </a:extLst>
          </p:cNvPr>
          <p:cNvSpPr/>
          <p:nvPr/>
        </p:nvSpPr>
        <p:spPr>
          <a:xfrm>
            <a:off x="6761748" y="321312"/>
            <a:ext cx="51571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EAA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AVENGER MY 26: PRODUCT CHANGES (2/4)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A572636-CAF3-F07E-1609-21188B9AE138}"/>
              </a:ext>
            </a:extLst>
          </p:cNvPr>
          <p:cNvSpPr/>
          <p:nvPr/>
        </p:nvSpPr>
        <p:spPr>
          <a:xfrm>
            <a:off x="6778592" y="1651419"/>
            <a:ext cx="5123461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 Camera</a:t>
            </a:r>
          </a:p>
          <a:p>
            <a:pPr marL="285750" indent="-285750"/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the Driver Attention Assist Camera available as standard</a:t>
            </a:r>
          </a:p>
          <a:p>
            <a:pPr marL="285750" indent="-285750"/>
            <a:r>
              <a:rPr lang="en-US" sz="1600" b="1" dirty="0">
                <a:solidFill>
                  <a:srgbClr val="FFC20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When: </a:t>
            </a:r>
            <a:r>
              <a:rPr lang="en-US" sz="1600" dirty="0">
                <a:solidFill>
                  <a:srgbClr val="4B4F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October BEV, Q1 ‘26 e-Hybrid/4xe</a:t>
            </a:r>
          </a:p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67BE99-C045-5967-7E3A-3EA3E29E9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5" r="22907"/>
          <a:stretch>
            <a:fillRect/>
          </a:stretch>
        </p:blipFill>
        <p:spPr>
          <a:xfrm>
            <a:off x="1476376" y="0"/>
            <a:ext cx="482336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E25AAA-7930-E7ED-2ABD-526CA28397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12"/>
          <a:stretch>
            <a:fillRect/>
          </a:stretch>
        </p:blipFill>
        <p:spPr>
          <a:xfrm>
            <a:off x="7059545" y="2964610"/>
            <a:ext cx="4514833" cy="3504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588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iTRJ0sco"/>
  <p:tag name="ARTICULATE_DESIGN_ID_PERSONALIZZA STRUTTURA" val="U1ateGuw"/>
  <p:tag name="ARTICULATE_DESIGN_ID_1_PERSONALIZZA STRUTTURA" val="IhkHQmXD"/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B943AC203684599DF6BB292D4C1A7" ma:contentTypeVersion="11" ma:contentTypeDescription="Crée un document." ma:contentTypeScope="" ma:versionID="cfacf7c4b09c5da154281b6d2fd92e6f">
  <xsd:schema xmlns:xsd="http://www.w3.org/2001/XMLSchema" xmlns:xs="http://www.w3.org/2001/XMLSchema" xmlns:p="http://schemas.microsoft.com/office/2006/metadata/properties" xmlns:ns3="185588e2-483f-4b85-a446-ee042caf0e4d" xmlns:ns4="e360540c-a9b4-4472-aa99-110dbc70b55d" targetNamespace="http://schemas.microsoft.com/office/2006/metadata/properties" ma:root="true" ma:fieldsID="acfc8f6df3379b6f5a79f780ed3db6ab" ns3:_="" ns4:_="">
    <xsd:import namespace="185588e2-483f-4b85-a446-ee042caf0e4d"/>
    <xsd:import namespace="e360540c-a9b4-4472-aa99-110dbc70b55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588e2-483f-4b85-a446-ee042caf0e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0540c-a9b4-4472-aa99-110dbc70b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E6DB60-BBAB-4EAC-86CB-F8A1D07E066C}">
  <ds:schemaRefs>
    <ds:schemaRef ds:uri="185588e2-483f-4b85-a446-ee042caf0e4d"/>
    <ds:schemaRef ds:uri="e360540c-a9b4-4472-aa99-110dbc70b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D3040F3-9D85-44CC-91B3-28A4EF93FE55}">
  <ds:schemaRefs>
    <ds:schemaRef ds:uri="185588e2-483f-4b85-a446-ee042caf0e4d"/>
    <ds:schemaRef ds:uri="e360540c-a9b4-4472-aa99-110dbc70b5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1B705C-6487-497B-87F9-34BB2E286A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780</Words>
  <Application>Microsoft Office PowerPoint</Application>
  <PresentationFormat>Widescreen</PresentationFormat>
  <Paragraphs>109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7" baseType="lpstr">
      <vt:lpstr>Arial</vt:lpstr>
      <vt:lpstr>Calibri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Raytheon Professional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Eustache</dc:creator>
  <cp:lastModifiedBy>VALENTINA LAZZERIS</cp:lastModifiedBy>
  <cp:revision>24</cp:revision>
  <dcterms:created xsi:type="dcterms:W3CDTF">2021-10-22T11:14:12Z</dcterms:created>
  <dcterms:modified xsi:type="dcterms:W3CDTF">2025-07-31T13:00:17Z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2022-07-18T06:56:51Z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78d5bbff-18d1-4053-80ff-75e4cdd410d5</vt:lpwstr>
  </property>
  <property fmtid="{D5CDD505-2E9C-101B-9397-08002B2CF9AE}" pid="8" name="MSIP_Label_2fd53d93-3f4c-4b90-b511-bd6bdbb4fba9_ContentBits">
    <vt:lpwstr>0</vt:lpwstr>
  </property>
  <property fmtid="{D5CDD505-2E9C-101B-9397-08002B2CF9AE}" pid="9" name="ContentTypeId">
    <vt:lpwstr>0x010100D1AB943AC203684599DF6BB292D4C1A7</vt:lpwstr>
  </property>
  <property fmtid="{D5CDD505-2E9C-101B-9397-08002B2CF9AE}" pid="10" name="ArticulateGUID">
    <vt:lpwstr>267232A0-D912-4740-9CD9-B928DDCC03D0</vt:lpwstr>
  </property>
  <property fmtid="{D5CDD505-2E9C-101B-9397-08002B2CF9AE}" pid="11" name="ArticulatePath">
    <vt:lpwstr>Jeep Avenger 4xe Model Reveal_KOINE</vt:lpwstr>
  </property>
</Properties>
</file>