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57" r:id="rId5"/>
    <p:sldId id="2146849291" r:id="rId6"/>
    <p:sldId id="2147196329" r:id="rId7"/>
    <p:sldId id="2147196330" r:id="rId8"/>
    <p:sldId id="2146849303" r:id="rId9"/>
    <p:sldId id="2147196332" r:id="rId10"/>
    <p:sldId id="2147196333" r:id="rId11"/>
    <p:sldId id="2147196334" r:id="rId12"/>
    <p:sldId id="2147196335" r:id="rId13"/>
    <p:sldId id="2147196336" r:id="rId14"/>
    <p:sldId id="2147196337" r:id="rId15"/>
    <p:sldId id="2147196338" r:id="rId16"/>
    <p:sldId id="2147196339" r:id="rId17"/>
    <p:sldId id="2147196340" r:id="rId18"/>
    <p:sldId id="2147196341" r:id="rId19"/>
    <p:sldId id="2147196342" r:id="rId20"/>
    <p:sldId id="2147196343" r:id="rId21"/>
    <p:sldId id="2147196344" r:id="rId22"/>
  </p:sldIdLst>
  <p:sldSz cx="12192000" cy="6858000"/>
  <p:notesSz cx="6858000" cy="9144000"/>
  <p:custDataLst>
    <p:tags r:id="rId25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1277" userDrawn="1">
          <p15:clr>
            <a:srgbClr val="A4A3A4"/>
          </p15:clr>
        </p15:guide>
        <p15:guide id="3" pos="1209" userDrawn="1">
          <p15:clr>
            <a:srgbClr val="A4A3A4"/>
          </p15:clr>
        </p15:guide>
        <p15:guide id="4" pos="3046" userDrawn="1">
          <p15:clr>
            <a:srgbClr val="A4A3A4"/>
          </p15:clr>
        </p15:guide>
        <p15:guide id="5" orient="horz" pos="1230" userDrawn="1">
          <p15:clr>
            <a:srgbClr val="A4A3A4"/>
          </p15:clr>
        </p15:guide>
        <p15:guide id="6" pos="7491" userDrawn="1">
          <p15:clr>
            <a:srgbClr val="A4A3A4"/>
          </p15:clr>
        </p15:guide>
        <p15:guide id="7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981A67-390C-43B1-7E8A-7E6AF6EA6D0A}" name="OLEKSANDR LYKHATSKYI" initials="OL" userId="S::SC01797@inetpsa.com::747e4ea8-d205-4f01-a872-d31c5057bf21" providerId="AD"/>
  <p188:author id="{E3095C6E-A02A-4949-139A-8D20865053BB}" name="ALESSANDRO CORGNATI" initials="AC" userId="S::F26203C@inetpsa.com::adcac4d5-38f5-45d6-bede-271e591b43be" providerId="AD"/>
  <p188:author id="{1F5372B9-9C57-C8DC-2E96-BE720A0623EC}" name="Marco Giacomasso" initials="MG" userId="7ba45aa73ff9a13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D00"/>
    <a:srgbClr val="5B606B"/>
    <a:srgbClr val="4B4F59"/>
    <a:srgbClr val="000000"/>
    <a:srgbClr val="CD9A00"/>
    <a:srgbClr val="616672"/>
    <a:srgbClr val="57A6C7"/>
    <a:srgbClr val="22A5F6"/>
    <a:srgbClr val="009AD0"/>
    <a:srgbClr val="9CC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4"/>
    <p:restoredTop sz="94719"/>
  </p:normalViewPr>
  <p:slideViewPr>
    <p:cSldViewPr snapToGrid="0">
      <p:cViewPr>
        <p:scale>
          <a:sx n="73" d="100"/>
          <a:sy n="73" d="100"/>
        </p:scale>
        <p:origin x="2190" y="294"/>
      </p:cViewPr>
      <p:guideLst>
        <p:guide orient="horz" pos="845"/>
        <p:guide pos="1277"/>
        <p:guide pos="1209"/>
        <p:guide pos="3046"/>
        <p:guide orient="horz" pos="1230"/>
        <p:guide pos="7491"/>
        <p:guide orient="horz" pos="22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9407AF4-8C4B-EEDB-9E7D-D8498B0499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025FE4-B4BD-4302-C8A1-4A6FB83352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5ED49-A5D6-4D43-A3A7-73F21210F8BA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8C2EAE-3B01-E0D8-4021-F92B191004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EA1972-278C-BE63-98E8-3FFC07EA8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6BD6C-9763-4F7B-8964-8888D939EA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181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A69B0-BEB5-4D92-9FFA-7E4B0F491B3B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EDED5-F6C4-4F63-AC28-44D7225AFC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2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f7f9e2cabe_1_3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gf7f9e2cabe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4618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81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749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353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937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070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72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69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308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930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00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425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09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DED5-F6C4-4F63-AC28-44D7225AFC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78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900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32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273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47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userDrawn="1">
  <p:cSld name="Diapositiva titol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2958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userDrawn="1">
  <p:cSld name="Titolo e contenuto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4E0CD26-9F4C-A4E1-0EAC-9ED07A9AB4D1}"/>
              </a:ext>
            </a:extLst>
          </p:cNvPr>
          <p:cNvSpPr/>
          <p:nvPr userDrawn="1"/>
        </p:nvSpPr>
        <p:spPr>
          <a:xfrm>
            <a:off x="1" y="0"/>
            <a:ext cx="1485900" cy="6858000"/>
          </a:xfrm>
          <a:prstGeom prst="rect">
            <a:avLst/>
          </a:prstGeom>
          <a:gradFill flip="none" rotWithShape="1">
            <a:gsLst>
              <a:gs pos="0">
                <a:srgbClr val="D29500"/>
              </a:gs>
              <a:gs pos="100000">
                <a:srgbClr val="FFC923"/>
              </a:gs>
              <a:gs pos="52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EC153D-2FAB-4D95-5EC9-5FB4A24327F3}"/>
              </a:ext>
            </a:extLst>
          </p:cNvPr>
          <p:cNvSpPr txBox="1"/>
          <p:nvPr userDrawn="1"/>
        </p:nvSpPr>
        <p:spPr>
          <a:xfrm rot="16200000">
            <a:off x="-1871409" y="2383528"/>
            <a:ext cx="522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Avenger </a:t>
            </a:r>
            <a:r>
              <a:rPr lang="it-IT" sz="2400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4xe</a:t>
            </a:r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nettore 1 4">
            <a:extLst>
              <a:ext uri="{FF2B5EF4-FFF2-40B4-BE49-F238E27FC236}">
                <a16:creationId xmlns:a16="http://schemas.microsoft.com/office/drawing/2014/main" id="{4B51D100-8B56-CED9-CDD9-7F2031ECAB9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42951" y="5050242"/>
            <a:ext cx="0" cy="7432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999303CD-731D-C39B-7F95-66FD93D13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573872" y="0"/>
            <a:ext cx="10618128" cy="6858000"/>
          </a:xfrm>
          <a:prstGeom prst="rect">
            <a:avLst/>
          </a:prstGeom>
        </p:spPr>
      </p:pic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81AFA6F7-497D-4FB9-5E57-739F14A1D54E}"/>
              </a:ext>
            </a:extLst>
          </p:cNvPr>
          <p:cNvPicPr preferRelativeResize="0"/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394" y="5908024"/>
            <a:ext cx="1003115" cy="3977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8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  <p:extLst>
      <p:ext uri="{BB962C8B-B14F-4D97-AF65-F5344CB8AC3E}">
        <p14:creationId xmlns:p14="http://schemas.microsoft.com/office/powerpoint/2010/main" val="1201684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E9C457-AB5F-5B34-5318-4B3B1C1209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C8D090E0-4DD4-9410-9603-C42705A506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8541" y="5067989"/>
            <a:ext cx="2053459" cy="180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1653;p282">
            <a:extLst>
              <a:ext uri="{FF2B5EF4-FFF2-40B4-BE49-F238E27FC236}">
                <a16:creationId xmlns:a16="http://schemas.microsoft.com/office/drawing/2014/main" id="{1E2CD31A-C92E-A8A3-C1DC-3CF2AA9D98AD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174" y="761637"/>
            <a:ext cx="1669651" cy="695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4FB069B2-9664-6D11-9576-7C5BFC3D5B67}"/>
              </a:ext>
            </a:extLst>
          </p:cNvPr>
          <p:cNvGrpSpPr/>
          <p:nvPr/>
        </p:nvGrpSpPr>
        <p:grpSpPr>
          <a:xfrm>
            <a:off x="2750835" y="1590312"/>
            <a:ext cx="6690330" cy="769441"/>
            <a:chOff x="2463196" y="1326612"/>
            <a:chExt cx="6690330" cy="76944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3370199-29E0-C447-564E-0C8EA87F6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463196" y="1543995"/>
              <a:ext cx="5459422" cy="334677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57566CF-3E58-D8F0-2A0D-982F98E53468}"/>
                </a:ext>
              </a:extLst>
            </p:cNvPr>
            <p:cNvSpPr/>
            <p:nvPr/>
          </p:nvSpPr>
          <p:spPr>
            <a:xfrm>
              <a:off x="8007404" y="1326612"/>
              <a:ext cx="11461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4400" b="1" kern="0">
                  <a:solidFill>
                    <a:schemeClr val="bg1"/>
                  </a:solidFill>
                  <a:cs typeface="Calibri" panose="020F0502020204030204" pitchFamily="34" charset="0"/>
                  <a:sym typeface="Arial"/>
                </a:rPr>
                <a:t>4xe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6678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53" y="321312"/>
            <a:ext cx="28891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MORE FREEDOM </a:t>
            </a:r>
            <a:r>
              <a:rPr lang="en-GB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(2/2)</a:t>
            </a:r>
            <a:r>
              <a:rPr lang="en-GB" sz="28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GB" sz="3500" b="1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0452" y="1952625"/>
            <a:ext cx="2889198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On top, the Avenger 4xe is equipped with an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innovative Multilink rear suspension scheme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. This feature, typically found on bigger vehicles enhances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articulation on the rear axle, resulting in increased comfort on rough roads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359"/>
          <a:stretch/>
        </p:blipFill>
        <p:spPr>
          <a:xfrm>
            <a:off x="5200649" y="0"/>
            <a:ext cx="698025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070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9" b="8213"/>
          <a:stretch/>
        </p:blipFill>
        <p:spPr>
          <a:xfrm>
            <a:off x="1483660" y="0"/>
            <a:ext cx="10708339" cy="330517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30453" y="3531237"/>
            <a:ext cx="62896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MORE AVENGER </a:t>
            </a:r>
            <a:r>
              <a:rPr lang="en-GB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(1/2)</a:t>
            </a:r>
            <a:r>
              <a:rPr lang="en-GB" sz="28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GB" sz="3500" b="1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0451" y="4276725"/>
            <a:ext cx="9851973" cy="22775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The Jeep Avenger 4xe spirit emerges also from many exterior and interior elements specifically designed for it.</a:t>
            </a:r>
          </a:p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Let’s start with the Exterior details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:</a:t>
            </a:r>
          </a:p>
          <a:p>
            <a:pPr marL="285750" indent="-2000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New front and rear bumpers made in mold-in-color material with anti-scratch finishing </a:t>
            </a:r>
          </a:p>
          <a:p>
            <a:pPr marL="285750" indent="-2000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Redesigned fog lights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positioned slightly higher to enhance night visibility</a:t>
            </a:r>
          </a:p>
          <a:p>
            <a:pPr marL="285750" indent="-2000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Rear tow-hook</a:t>
            </a:r>
          </a:p>
          <a:p>
            <a:pPr marL="285750" indent="-2000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Standard roof bars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to enhance load capacity</a:t>
            </a:r>
          </a:p>
          <a:p>
            <a:pPr marL="285750" indent="-2000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Standard M+S tyres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97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8" b="21223"/>
          <a:stretch/>
        </p:blipFill>
        <p:spPr>
          <a:xfrm>
            <a:off x="1483660" y="0"/>
            <a:ext cx="10708339" cy="424536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30453" y="4359912"/>
            <a:ext cx="62896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MORE AVENGER </a:t>
            </a:r>
            <a:r>
              <a:rPr lang="en-GB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(2/2)</a:t>
            </a:r>
            <a:r>
              <a:rPr lang="en-GB" sz="28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GB" sz="3500" b="1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0451" y="5105400"/>
            <a:ext cx="9851973" cy="13080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And stepping inside here too important innovations concern the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seat materials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that for Avenger 4xe are:</a:t>
            </a:r>
          </a:p>
          <a:p>
            <a:pPr marL="285750" indent="-2000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completely washable</a:t>
            </a:r>
          </a:p>
          <a:p>
            <a:pPr marL="285750" indent="-2000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two times more resistant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than conventional ones</a:t>
            </a:r>
          </a:p>
          <a:p>
            <a:pPr marL="85725">
              <a:spcAft>
                <a:spcPts val="6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perfect for adventurers who embrace the great outdoors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702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53" y="321312"/>
            <a:ext cx="3775021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Before closing, some questions to check if everything is clear.</a:t>
            </a:r>
          </a:p>
          <a:p>
            <a:pPr defTabSz="1219170">
              <a:buClr>
                <a:srgbClr val="000000"/>
              </a:buClr>
            </a:pP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 Avenger 4xe, are speed and ground clearance…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3" y="4514229"/>
            <a:ext cx="3775021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>
                <a:solidFill>
                  <a:srgbClr val="4B4F59"/>
                </a:solidFill>
                <a:latin typeface="Calibri"/>
                <a:cs typeface="Calibri"/>
              </a:rPr>
              <a:t>the same of the Avenger e-Hybrid version?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>
                <a:solidFill>
                  <a:srgbClr val="4B4F59"/>
                </a:solidFill>
                <a:latin typeface="Calibri"/>
                <a:cs typeface="Calibri"/>
              </a:rPr>
              <a:t>different due to type-approval reasons?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b="1">
                <a:solidFill>
                  <a:schemeClr val="accent6"/>
                </a:solidFill>
                <a:latin typeface="Calibri"/>
                <a:cs typeface="Calibri"/>
              </a:rPr>
              <a:t>both improved vs e-Hybrid: 194 km/h (+10 km/h) and 210 mm (+10 mm)?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87B9D93-8D73-0655-8D19-7937708FD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 r="21192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01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53" y="321312"/>
            <a:ext cx="377502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the Avenger 4xe powertrain composed by…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4" y="2590179"/>
            <a:ext cx="3679772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>
                <a:solidFill>
                  <a:srgbClr val="4B4F59"/>
                </a:solidFill>
                <a:latin typeface="Calibri"/>
                <a:cs typeface="Calibri"/>
              </a:rPr>
              <a:t>a 136 HP (100 kW) thermal engine with one electric motor of 21 Kw?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>
                <a:solidFill>
                  <a:srgbClr val="4B4F59"/>
                </a:solidFill>
                <a:latin typeface="Calibri"/>
                <a:cs typeface="Calibri"/>
              </a:rPr>
              <a:t>a 136 HP (100 kW) electric motor with one thermal engine of 21 kW?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b="1">
                <a:solidFill>
                  <a:schemeClr val="accent6"/>
                </a:solidFill>
                <a:latin typeface="Calibri"/>
                <a:cs typeface="Calibri"/>
              </a:rPr>
              <a:t>a 136 HP (100 kW) thermal engine with two electric motors of 21 kW each?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87B9D93-8D73-0655-8D19-7937708FD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r="25572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034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0" b="5174"/>
          <a:stretch/>
        </p:blipFill>
        <p:spPr>
          <a:xfrm>
            <a:off x="1483660" y="0"/>
            <a:ext cx="10708339" cy="470535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30453" y="4988562"/>
            <a:ext cx="62896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CONCLUSION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1" y="5734050"/>
            <a:ext cx="985197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What is important to remember from this capsules dedicated to the Reveal of the new Jeep Avenger 4xe?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80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87B9D93-8D73-0655-8D19-7937708FD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24183"/>
          <a:stretch/>
        </p:blipFill>
        <p:spPr>
          <a:xfrm>
            <a:off x="1476375" y="0"/>
            <a:ext cx="5714999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588303" y="321312"/>
            <a:ext cx="38702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KEY POINTS </a:t>
            </a:r>
            <a:b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REMEMBER </a:t>
            </a:r>
            <a:r>
              <a:rPr lang="en-US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(1/3)</a:t>
            </a:r>
            <a:endParaRPr lang="en-US" sz="3500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7D9A95-71AB-5377-ED56-CC4627E4B6B3}"/>
              </a:ext>
            </a:extLst>
          </p:cNvPr>
          <p:cNvSpPr/>
          <p:nvPr/>
        </p:nvSpPr>
        <p:spPr>
          <a:xfrm>
            <a:off x="7588301" y="1973869"/>
            <a:ext cx="4156024" cy="42011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For the first time, Jeep</a:t>
            </a:r>
            <a:r>
              <a:rPr lang="en-US" sz="1600" baseline="-25000">
                <a:solidFill>
                  <a:srgbClr val="5B606B"/>
                </a:solidFill>
                <a:latin typeface="Calibri"/>
                <a:cs typeface="Calibri"/>
              </a:rPr>
              <a:t>®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 introduces the innovative 48V hybrid technology with the new Avenger 4xe.</a:t>
            </a:r>
          </a:p>
          <a:p>
            <a:pPr>
              <a:spcAft>
                <a:spcPts val="18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The Product uniqueness vs the e-Hybrid version are many, here below a recap:</a:t>
            </a:r>
          </a:p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SPECIFIC COMPONENTS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: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48V HYBRID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136 HP ICE engine + two 21 kW electric motors  (front &amp; rear)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+10MM GROUND CLEAREANCE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M+S TYRES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DEDICATED MULTI-LINK REAR SUSPENSION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820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87B9D93-8D73-0655-8D19-7937708FD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24183"/>
          <a:stretch/>
        </p:blipFill>
        <p:spPr>
          <a:xfrm>
            <a:off x="1476375" y="0"/>
            <a:ext cx="5714999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588303" y="321312"/>
            <a:ext cx="38702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KEY POINTS </a:t>
            </a:r>
            <a:b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REMEMBER </a:t>
            </a:r>
            <a:r>
              <a:rPr lang="en-US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(2/3)</a:t>
            </a:r>
            <a:endParaRPr lang="en-US" sz="3500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7D9A95-71AB-5377-ED56-CC4627E4B6B3}"/>
              </a:ext>
            </a:extLst>
          </p:cNvPr>
          <p:cNvSpPr/>
          <p:nvPr/>
        </p:nvSpPr>
        <p:spPr>
          <a:xfrm>
            <a:off x="7588301" y="1973869"/>
            <a:ext cx="4156024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SPECIFIC EXTERIORS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: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NEW FRONT &amp; REAR BUMPERS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FOGLIGHTS DESIGN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ROOF RAILS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REAR TOW HOOK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3473A-E29A-6088-A453-EEB115F99F88}"/>
              </a:ext>
            </a:extLst>
          </p:cNvPr>
          <p:cNvSpPr/>
          <p:nvPr/>
        </p:nvSpPr>
        <p:spPr>
          <a:xfrm>
            <a:off x="7588301" y="4297969"/>
            <a:ext cx="4156024" cy="9848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SPECIFIC INTERIORS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: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NEW seats with washable &amp; durable materials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8583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87B9D93-8D73-0655-8D19-7937708FDA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r="22218"/>
          <a:stretch/>
        </p:blipFill>
        <p:spPr>
          <a:xfrm>
            <a:off x="1476375" y="0"/>
            <a:ext cx="5714999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588303" y="321312"/>
            <a:ext cx="38702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KEY POINTS </a:t>
            </a:r>
            <a:b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REMEMBER </a:t>
            </a:r>
            <a:r>
              <a:rPr lang="en-US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(3/3)</a:t>
            </a:r>
            <a:endParaRPr lang="en-US" sz="3500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7D9A95-71AB-5377-ED56-CC4627E4B6B3}"/>
              </a:ext>
            </a:extLst>
          </p:cNvPr>
          <p:cNvSpPr/>
          <p:nvPr/>
        </p:nvSpPr>
        <p:spPr>
          <a:xfrm>
            <a:off x="7588301" y="1973869"/>
            <a:ext cx="4156024" cy="39087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5725">
              <a:spcAft>
                <a:spcPts val="1200"/>
              </a:spcAft>
              <a:buClr>
                <a:srgbClr val="EAAD00"/>
              </a:buClr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Before closing, remember a last important info regarding the TIMING for the launch of the model:</a:t>
            </a:r>
          </a:p>
          <a:p>
            <a:pPr marL="85725">
              <a:spcAft>
                <a:spcPts val="1200"/>
              </a:spcAft>
              <a:buClr>
                <a:srgbClr val="EAAD00"/>
              </a:buClr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The Jeep</a:t>
            </a:r>
            <a:r>
              <a:rPr lang="en-US" sz="1600" baseline="-25000">
                <a:solidFill>
                  <a:srgbClr val="5B606B"/>
                </a:solidFill>
                <a:latin typeface="Calibri"/>
                <a:cs typeface="Calibri"/>
              </a:rPr>
              <a:t>®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Avenger 4xe’s orders will be opened by the end of 2024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.</a:t>
            </a:r>
          </a:p>
          <a:p>
            <a:pPr marL="85725">
              <a:spcAft>
                <a:spcPts val="1200"/>
              </a:spcAft>
              <a:buClr>
                <a:srgbClr val="EAAD00"/>
              </a:buClr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In the meanwhile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, there will be many customers who will come to the dealership asking for the Avenger 4xe. For this phase the guidelines are as follows: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Keep focus on Avenger FWD line-up;  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Convert possible interested customer to Avenger FWD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leveraging on product USP </a:t>
            </a:r>
            <a:br>
              <a:rPr lang="en-US" sz="1600">
                <a:solidFill>
                  <a:srgbClr val="5B606B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&amp; best-in-class capabilities.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5616F5-62DF-A0C7-208C-213EB7E1A1C3}"/>
              </a:ext>
            </a:extLst>
          </p:cNvPr>
          <p:cNvSpPr txBox="1"/>
          <p:nvPr/>
        </p:nvSpPr>
        <p:spPr>
          <a:xfrm>
            <a:off x="1724024" y="5613358"/>
            <a:ext cx="5219700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latin typeface="+mn-lt"/>
              </a:rPr>
              <a:t>For those customers fully oriented on a 4x4 with urgent timing constraint </a:t>
            </a:r>
            <a:r>
              <a:rPr lang="en-US" sz="1800" b="1">
                <a:latin typeface="+mn-lt"/>
                <a:sym typeface="Wingdings" panose="05000000000000000000" pitchFamily="2" charset="2"/>
              </a:rPr>
              <a:t></a:t>
            </a:r>
            <a:r>
              <a:rPr lang="en-US" sz="1800" b="1">
                <a:latin typeface="+mn-lt"/>
              </a:rPr>
              <a:t> Convert them to Renegade 4xe.</a:t>
            </a:r>
            <a:endParaRPr lang="en-US" sz="18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23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87B9D93-8D73-0655-8D19-7937708FD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7813" r="24375" b="7813"/>
          <a:stretch/>
        </p:blipFill>
        <p:spPr>
          <a:xfrm>
            <a:off x="5211746" y="0"/>
            <a:ext cx="6980253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30453" y="321312"/>
            <a:ext cx="638460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4xe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3" y="1341438"/>
            <a:ext cx="2660597" cy="22701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4B4F59"/>
                </a:solidFill>
                <a:latin typeface="Calibri"/>
                <a:cs typeface="Calibri"/>
              </a:rPr>
              <a:t>Jeep</a:t>
            </a:r>
            <a:r>
              <a:rPr lang="en-US" sz="1600" baseline="-25000">
                <a:solidFill>
                  <a:srgbClr val="4B4F59"/>
                </a:solidFill>
                <a:latin typeface="Calibri"/>
                <a:cs typeface="Calibri"/>
              </a:rPr>
              <a:t>®</a:t>
            </a:r>
            <a:r>
              <a:rPr lang="en-US" sz="1600">
                <a:solidFill>
                  <a:srgbClr val="4B4F59"/>
                </a:solidFill>
                <a:latin typeface="Calibri"/>
                <a:cs typeface="Calibri"/>
              </a:rPr>
              <a:t> proudly presents the Avenger 4xe to a renowned crowd of European journalists, bringing more fun, more freedom and more Avenger to the world.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47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53" y="321312"/>
            <a:ext cx="27748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4xe Unveils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2" y="1973869"/>
            <a:ext cx="2916000" cy="22701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After the presentation of the Powertrain technology, the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Jeep</a:t>
            </a:r>
            <a:r>
              <a:rPr lang="en-US" sz="1600" b="1" baseline="-25000">
                <a:solidFill>
                  <a:srgbClr val="EAAD00"/>
                </a:solidFill>
                <a:latin typeface="Calibri"/>
                <a:cs typeface="Calibri"/>
              </a:rPr>
              <a:t>®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 Brand unveils the all new Avenger 4xe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celebrating its rich heritage of exploration and groundbreaking design.</a:t>
            </a:r>
          </a:p>
        </p:txBody>
      </p:sp>
      <p:pic>
        <p:nvPicPr>
          <p:cNvPr id="3" name="Immagine 2" descr="Immagine che contiene veicolo, Veicolo terrestre, ruota, aria aperta&#10;&#10;Descrizione generata automaticamente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r="21852"/>
          <a:stretch/>
        </p:blipFill>
        <p:spPr>
          <a:xfrm>
            <a:off x="5200649" y="0"/>
            <a:ext cx="698025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14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53" y="321312"/>
            <a:ext cx="27748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4xe Unveils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2" y="1973869"/>
            <a:ext cx="2916000" cy="35319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The Jeep Avenger 4xe signifies the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response to the evolving demands of customers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After the launch of the Petrol Manual Transmission, Full Electric Version and the recently e-Hybrid,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the Avenger completes the line up with the 4xe All Wheel Drive Version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r="16066"/>
          <a:stretch/>
        </p:blipFill>
        <p:spPr>
          <a:xfrm>
            <a:off x="5200649" y="0"/>
            <a:ext cx="698025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B0859-4950-1C25-9A87-08BE8D246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4593" r="444" b="11190"/>
          <a:stretch/>
        </p:blipFill>
        <p:spPr>
          <a:xfrm>
            <a:off x="1485901" y="2996980"/>
            <a:ext cx="10691994" cy="386102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17C3C64-4226-823B-415A-3843180514FF}"/>
              </a:ext>
            </a:extLst>
          </p:cNvPr>
          <p:cNvSpPr/>
          <p:nvPr/>
        </p:nvSpPr>
        <p:spPr>
          <a:xfrm>
            <a:off x="1919288" y="321312"/>
            <a:ext cx="934878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ONE OF THE BIGGEST STORIES OF JEEP</a:t>
            </a:r>
            <a:endParaRPr lang="en-US" sz="3500" b="1" kern="0" dirty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B524268-9EDC-6D75-C5BA-1294CD1C19E7}"/>
              </a:ext>
            </a:extLst>
          </p:cNvPr>
          <p:cNvSpPr/>
          <p:nvPr/>
        </p:nvSpPr>
        <p:spPr>
          <a:xfrm>
            <a:off x="3041833" y="1333951"/>
            <a:ext cx="9040811" cy="1346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>
                <a:solidFill>
                  <a:srgbClr val="5B606B"/>
                </a:solidFill>
                <a:latin typeface="Calibri" panose="020F0502020204030204" pitchFamily="34" charset="0"/>
              </a:rPr>
              <a:t>Eric Laforge – Head of Jeep Brand in Enlarged Europe has commented : “</a:t>
            </a:r>
            <a:r>
              <a:rPr lang="en-US" sz="1600" b="1">
                <a:solidFill>
                  <a:srgbClr val="EAAD00"/>
                </a:solidFill>
                <a:latin typeface="Calibri" panose="020F0502020204030204" pitchFamily="34" charset="0"/>
              </a:rPr>
              <a:t>Avenger is one of the biggest success stories of Jeep in Europe with 80.000 orders from final customers </a:t>
            </a:r>
            <a:r>
              <a:rPr lang="en-US" sz="1600">
                <a:solidFill>
                  <a:srgbClr val="5B606B"/>
                </a:solidFill>
                <a:latin typeface="Calibri" panose="020F0502020204030204" pitchFamily="34" charset="0"/>
              </a:rPr>
              <a:t>of which almost 30% full electric. Thanks to this success, </a:t>
            </a:r>
            <a:r>
              <a:rPr lang="en-US" sz="1600" b="1">
                <a:solidFill>
                  <a:srgbClr val="EAAD00"/>
                </a:solidFill>
                <a:latin typeface="Calibri" panose="020F0502020204030204" pitchFamily="34" charset="0"/>
              </a:rPr>
              <a:t>Avenger 4xe will be the new benchmark in the “B- SUV” segment</a:t>
            </a:r>
            <a:r>
              <a:rPr lang="en-US" sz="1600">
                <a:solidFill>
                  <a:srgbClr val="5B606B"/>
                </a:solidFill>
                <a:latin typeface="Calibri" panose="020F0502020204030204" pitchFamily="34" charset="0"/>
              </a:rPr>
              <a:t>, offering exclusive design, </a:t>
            </a:r>
            <a:r>
              <a:rPr lang="en-US" sz="1600" b="1">
                <a:solidFill>
                  <a:srgbClr val="EAAD00"/>
                </a:solidFill>
                <a:latin typeface="Calibri" panose="020F0502020204030204" pitchFamily="34" charset="0"/>
              </a:rPr>
              <a:t>all-round capability</a:t>
            </a:r>
            <a:r>
              <a:rPr lang="en-US" sz="1600">
                <a:solidFill>
                  <a:srgbClr val="5B606B"/>
                </a:solidFill>
                <a:latin typeface="Calibri" panose="020F0502020204030204" pitchFamily="34" charset="0"/>
              </a:rPr>
              <a:t>, top performance, and the full expression of the Jeep brand’s values”.</a:t>
            </a:r>
            <a:endParaRPr lang="en-US" sz="2000" b="1" dirty="0">
              <a:solidFill>
                <a:srgbClr val="EAAD0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6F5EA67-8478-FE51-CAF0-77D7550108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5389" b="14731"/>
          <a:stretch/>
        </p:blipFill>
        <p:spPr>
          <a:xfrm>
            <a:off x="1673591" y="1356396"/>
            <a:ext cx="1317260" cy="1258887"/>
          </a:xfrm>
          <a:prstGeom prst="rect">
            <a:avLst/>
          </a:prstGeom>
          <a:ln>
            <a:solidFill>
              <a:srgbClr val="EAAD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19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893" r="720" b="19268"/>
          <a:stretch/>
        </p:blipFill>
        <p:spPr>
          <a:xfrm>
            <a:off x="1485901" y="0"/>
            <a:ext cx="10695002" cy="3429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30453" y="3643491"/>
            <a:ext cx="45751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MORE FUN </a:t>
            </a:r>
            <a:r>
              <a:rPr lang="en-GB" sz="2800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(1/3) </a:t>
            </a:r>
            <a:endParaRPr lang="en-GB" sz="3500" kern="0" dirty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0450" y="4384149"/>
            <a:ext cx="5841949" cy="2054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What is the secret of this </a:t>
            </a:r>
            <a:r>
              <a:rPr lang="en-US" sz="1600" b="1">
                <a:solidFill>
                  <a:srgbClr val="EAAD00"/>
                </a:solidFill>
                <a:latin typeface="Calibri" panose="020F0502020204030204" pitchFamily="34" charset="0"/>
              </a:rPr>
              <a:t>all round capability?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The 4xe Avenger powertrain lies a dynamic </a:t>
            </a:r>
            <a:r>
              <a:rPr lang="en-US" sz="1600" b="1">
                <a:solidFill>
                  <a:srgbClr val="EAAD00"/>
                </a:solidFill>
                <a:latin typeface="Calibri" panose="020F0502020204030204" pitchFamily="34" charset="0"/>
              </a:rPr>
              <a:t>48V hybrid system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, featuring a </a:t>
            </a:r>
            <a:r>
              <a:rPr lang="en-US" sz="1600" b="1">
                <a:solidFill>
                  <a:srgbClr val="EAAD00"/>
                </a:solidFill>
                <a:latin typeface="Calibri" panose="020F0502020204030204" pitchFamily="34" charset="0"/>
              </a:rPr>
              <a:t>1.2-liter turbo engine 136 HP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, augmented by </a:t>
            </a:r>
            <a:r>
              <a:rPr lang="en-US" sz="1600" b="1">
                <a:solidFill>
                  <a:srgbClr val="EAAD00"/>
                </a:solidFill>
                <a:latin typeface="Calibri" panose="020F0502020204030204" pitchFamily="34" charset="0"/>
              </a:rPr>
              <a:t>dual 21 kW electric motors positioned both at the front and rear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of the vehicle and paired with an </a:t>
            </a:r>
            <a:r>
              <a:rPr lang="en-US" sz="1600" b="1">
                <a:solidFill>
                  <a:srgbClr val="EAAD00"/>
                </a:solidFill>
                <a:latin typeface="Calibri" panose="020F0502020204030204" pitchFamily="34" charset="0"/>
              </a:rPr>
              <a:t>automatic 6-speed dual-clutch transmission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.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D87C77A-796C-04F9-D35B-9F2528ED5E53}"/>
              </a:ext>
            </a:extLst>
          </p:cNvPr>
          <p:cNvGrpSpPr/>
          <p:nvPr/>
        </p:nvGrpSpPr>
        <p:grpSpPr>
          <a:xfrm>
            <a:off x="7986532" y="4273653"/>
            <a:ext cx="4105640" cy="2165161"/>
            <a:chOff x="2640514" y="3387205"/>
            <a:chExt cx="4314468" cy="238803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B195756-DDAD-082C-857E-7F702ACE7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0514" y="3387205"/>
              <a:ext cx="4314468" cy="2388033"/>
            </a:xfrm>
            <a:prstGeom prst="rect">
              <a:avLst/>
            </a:prstGeom>
          </p:spPr>
        </p:pic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57EF2ED6-8A8E-05A6-A69D-2ABCD395A4CF}"/>
                </a:ext>
              </a:extLst>
            </p:cNvPr>
            <p:cNvSpPr/>
            <p:nvPr/>
          </p:nvSpPr>
          <p:spPr>
            <a:xfrm>
              <a:off x="3228975" y="4225925"/>
              <a:ext cx="473075" cy="784225"/>
            </a:xfrm>
            <a:prstGeom prst="roundRect">
              <a:avLst>
                <a:gd name="adj" fmla="val 9956"/>
              </a:avLst>
            </a:prstGeom>
            <a:solidFill>
              <a:srgbClr val="737476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it-IT" sz="1000" dirty="0"/>
                <a:t>136 </a:t>
              </a:r>
            </a:p>
            <a:p>
              <a:pPr algn="ctr"/>
              <a:r>
                <a:rPr lang="it-IT" sz="1000" dirty="0"/>
                <a:t>HP </a:t>
              </a:r>
            </a:p>
            <a:p>
              <a:pPr algn="ctr"/>
              <a:r>
                <a:rPr lang="it-IT" sz="1000" dirty="0"/>
                <a:t>ICE</a:t>
              </a:r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2E7E2490-3836-884F-EC27-AC23AB1CC90B}"/>
                </a:ext>
              </a:extLst>
            </p:cNvPr>
            <p:cNvSpPr/>
            <p:nvPr/>
          </p:nvSpPr>
          <p:spPr>
            <a:xfrm>
              <a:off x="3733825" y="4227438"/>
              <a:ext cx="565125" cy="784225"/>
            </a:xfrm>
            <a:prstGeom prst="roundRect">
              <a:avLst>
                <a:gd name="adj" fmla="val 9956"/>
              </a:avLst>
            </a:prstGeom>
            <a:solidFill>
              <a:srgbClr val="2E689C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it-IT" sz="1000" dirty="0"/>
                <a:t>21 Kw</a:t>
              </a:r>
            </a:p>
            <a:p>
              <a:pPr algn="ctr"/>
              <a:r>
                <a:rPr lang="it-IT" sz="900" dirty="0"/>
                <a:t>Emotor</a:t>
              </a:r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85A09355-8C2E-90B3-39BB-976765BC1652}"/>
                </a:ext>
              </a:extLst>
            </p:cNvPr>
            <p:cNvSpPr/>
            <p:nvPr/>
          </p:nvSpPr>
          <p:spPr>
            <a:xfrm rot="16200000">
              <a:off x="4431730" y="4784155"/>
              <a:ext cx="738757" cy="291083"/>
            </a:xfrm>
            <a:prstGeom prst="roundRect">
              <a:avLst>
                <a:gd name="adj" fmla="val 9956"/>
              </a:avLst>
            </a:prstGeom>
            <a:solidFill>
              <a:srgbClr val="2E689C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it-IT" sz="800" dirty="0"/>
                <a:t>BATTERY</a:t>
              </a:r>
              <a:endParaRPr lang="it-IT" sz="700" dirty="0"/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3F2CBAD6-B4ED-F04C-ABB5-DDE2DA421068}"/>
                </a:ext>
              </a:extLst>
            </p:cNvPr>
            <p:cNvSpPr/>
            <p:nvPr/>
          </p:nvSpPr>
          <p:spPr>
            <a:xfrm>
              <a:off x="5817493" y="4221088"/>
              <a:ext cx="565125" cy="784225"/>
            </a:xfrm>
            <a:prstGeom prst="roundRect">
              <a:avLst>
                <a:gd name="adj" fmla="val 9956"/>
              </a:avLst>
            </a:prstGeom>
            <a:solidFill>
              <a:srgbClr val="2E689C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it-IT" sz="1000" dirty="0"/>
                <a:t>21 Kw</a:t>
              </a:r>
            </a:p>
            <a:p>
              <a:pPr algn="ctr"/>
              <a:r>
                <a:rPr lang="it-IT" sz="900" dirty="0"/>
                <a:t>Emotor</a:t>
              </a:r>
            </a:p>
          </p:txBody>
        </p:sp>
        <p:sp>
          <p:nvSpPr>
            <p:cNvPr id="12" name="Freccia a destra 11">
              <a:extLst>
                <a:ext uri="{FF2B5EF4-FFF2-40B4-BE49-F238E27FC236}">
                  <a16:creationId xmlns:a16="http://schemas.microsoft.com/office/drawing/2014/main" id="{A6240A1C-5693-59B7-023A-261DAB39F0A9}"/>
                </a:ext>
              </a:extLst>
            </p:cNvPr>
            <p:cNvSpPr/>
            <p:nvPr/>
          </p:nvSpPr>
          <p:spPr>
            <a:xfrm>
              <a:off x="4267200" y="4298950"/>
              <a:ext cx="1584326" cy="323850"/>
            </a:xfrm>
            <a:prstGeom prst="rightArrow">
              <a:avLst/>
            </a:prstGeom>
            <a:solidFill>
              <a:srgbClr val="2E689C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ccia in giù 12">
              <a:extLst>
                <a:ext uri="{FF2B5EF4-FFF2-40B4-BE49-F238E27FC236}">
                  <a16:creationId xmlns:a16="http://schemas.microsoft.com/office/drawing/2014/main" id="{EDAE6917-45A4-F0D3-5AF8-9D931B3104B9}"/>
                </a:ext>
              </a:extLst>
            </p:cNvPr>
            <p:cNvSpPr/>
            <p:nvPr/>
          </p:nvSpPr>
          <p:spPr>
            <a:xfrm>
              <a:off x="3267075" y="4984750"/>
              <a:ext cx="393700" cy="454025"/>
            </a:xfrm>
            <a:prstGeom prst="downArrow">
              <a:avLst/>
            </a:prstGeom>
            <a:solidFill>
              <a:srgbClr val="A1D96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Freccia in giù 13">
              <a:extLst>
                <a:ext uri="{FF2B5EF4-FFF2-40B4-BE49-F238E27FC236}">
                  <a16:creationId xmlns:a16="http://schemas.microsoft.com/office/drawing/2014/main" id="{6CC739C3-31E7-05BC-F44D-4D1E77BD12A9}"/>
                </a:ext>
              </a:extLst>
            </p:cNvPr>
            <p:cNvSpPr/>
            <p:nvPr/>
          </p:nvSpPr>
          <p:spPr>
            <a:xfrm rot="10800000">
              <a:off x="3263900" y="3778250"/>
              <a:ext cx="393700" cy="463550"/>
            </a:xfrm>
            <a:prstGeom prst="downArrow">
              <a:avLst/>
            </a:prstGeom>
            <a:solidFill>
              <a:srgbClr val="A1D96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Freccia in giù 14">
              <a:extLst>
                <a:ext uri="{FF2B5EF4-FFF2-40B4-BE49-F238E27FC236}">
                  <a16:creationId xmlns:a16="http://schemas.microsoft.com/office/drawing/2014/main" id="{CDEE1D38-C7FD-141A-E253-2D4EACD3C001}"/>
                </a:ext>
              </a:extLst>
            </p:cNvPr>
            <p:cNvSpPr/>
            <p:nvPr/>
          </p:nvSpPr>
          <p:spPr>
            <a:xfrm>
              <a:off x="5892676" y="4984750"/>
              <a:ext cx="393700" cy="454025"/>
            </a:xfrm>
            <a:prstGeom prst="downArrow">
              <a:avLst/>
            </a:prstGeom>
            <a:solidFill>
              <a:srgbClr val="A1D96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Freccia in giù 15">
              <a:extLst>
                <a:ext uri="{FF2B5EF4-FFF2-40B4-BE49-F238E27FC236}">
                  <a16:creationId xmlns:a16="http://schemas.microsoft.com/office/drawing/2014/main" id="{336EB000-B0E2-3167-6978-B575CB425B66}"/>
                </a:ext>
              </a:extLst>
            </p:cNvPr>
            <p:cNvSpPr/>
            <p:nvPr/>
          </p:nvSpPr>
          <p:spPr>
            <a:xfrm rot="10800000">
              <a:off x="5889501" y="3778250"/>
              <a:ext cx="393700" cy="463550"/>
            </a:xfrm>
            <a:prstGeom prst="downArrow">
              <a:avLst/>
            </a:prstGeom>
            <a:solidFill>
              <a:srgbClr val="A1D96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466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893" r="720" b="19268"/>
          <a:stretch/>
        </p:blipFill>
        <p:spPr>
          <a:xfrm>
            <a:off x="1485901" y="0"/>
            <a:ext cx="10695002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30449" y="4395083"/>
            <a:ext cx="9961513" cy="17851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And as a result the Avenger 4xe performances are excellent: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Max speed 194 Km/h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(+10 km/h compared to the e-hybrid model)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0-100 km/h: 9,5 sec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and sets a new benchmark in the Avenger hybrid line-up, offering the highest power and torque output, with 36 HP and 25 Nm more than the e-Hybrid FWD version.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478AD67-DF83-2DBA-1158-5835818509E6}"/>
              </a:ext>
            </a:extLst>
          </p:cNvPr>
          <p:cNvSpPr/>
          <p:nvPr/>
        </p:nvSpPr>
        <p:spPr>
          <a:xfrm>
            <a:off x="1930453" y="3654425"/>
            <a:ext cx="45751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MORE FUN </a:t>
            </a:r>
            <a:r>
              <a:rPr lang="en-GB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(2/3) </a:t>
            </a:r>
            <a:endParaRPr lang="en-GB" sz="3500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91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E8168A8-71FE-2F34-1ACD-AB9E3910C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9" b="18896"/>
          <a:stretch/>
        </p:blipFill>
        <p:spPr>
          <a:xfrm>
            <a:off x="1485901" y="0"/>
            <a:ext cx="10695002" cy="43855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30450" y="5319008"/>
            <a:ext cx="7994600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On top to that also an important improvement on Off Road characteristics: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+ 10 mm increase in ground clearance</a:t>
            </a:r>
          </a:p>
          <a:p>
            <a:pPr marL="285750" indent="-20002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Water fording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up to 400 mm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478AD67-DF83-2DBA-1158-5835818509E6}"/>
              </a:ext>
            </a:extLst>
          </p:cNvPr>
          <p:cNvSpPr/>
          <p:nvPr/>
        </p:nvSpPr>
        <p:spPr>
          <a:xfrm>
            <a:off x="1930453" y="4578350"/>
            <a:ext cx="45751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MORE FUN </a:t>
            </a:r>
            <a:r>
              <a:rPr lang="en-GB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(3/3) </a:t>
            </a:r>
            <a:endParaRPr lang="en-GB" sz="3500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504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53" y="321312"/>
            <a:ext cx="28891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MORE FREEDOM </a:t>
            </a:r>
            <a:r>
              <a:rPr lang="en-GB" sz="2800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(1/2)</a:t>
            </a:r>
            <a:r>
              <a:rPr lang="en-GB" sz="28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GB" sz="3500" b="1" kern="0">
              <a:solidFill>
                <a:srgbClr val="EAAD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0451" y="1796929"/>
            <a:ext cx="3013023" cy="47397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Jeep</a:t>
            </a:r>
            <a:r>
              <a:rPr lang="en-US" sz="1600" baseline="-25000">
                <a:solidFill>
                  <a:srgbClr val="5B606B"/>
                </a:solidFill>
                <a:latin typeface="Calibri"/>
                <a:cs typeface="Calibri"/>
              </a:rPr>
              <a:t>®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 Avenger 4xe is equipped with a smart all-wheel-drive system which, depending on the drive modes, allows:</a:t>
            </a:r>
          </a:p>
          <a:p>
            <a:pPr marL="180975" indent="-18097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At low speeds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(between –</a:t>
            </a:r>
            <a:br>
              <a:rPr lang="en-US" sz="1600">
                <a:solidFill>
                  <a:srgbClr val="5B606B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30 and +30 km/h):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traction on all four wheels is permanent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, with a 50:50 split</a:t>
            </a:r>
          </a:p>
          <a:p>
            <a:pPr marL="180975" indent="-18097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At medium speeds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(30 to </a:t>
            </a:r>
            <a:br>
              <a:rPr lang="en-US" sz="1600">
                <a:solidFill>
                  <a:srgbClr val="5B606B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90 km/h):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the rear axle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drive activates 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only upon demand</a:t>
            </a:r>
          </a:p>
          <a:p>
            <a:pPr marL="180975" indent="-180975"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At high speeds 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(above 90 km/h):</a:t>
            </a:r>
            <a:r>
              <a:rPr lang="en-US" sz="1600" b="1">
                <a:solidFill>
                  <a:srgbClr val="EAAD00"/>
                </a:solidFill>
                <a:latin typeface="Calibri"/>
                <a:cs typeface="Calibri"/>
              </a:rPr>
              <a:t> forward drive becomes permanent</a:t>
            </a: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, and the rear </a:t>
            </a:r>
            <a:br>
              <a:rPr lang="en-US" sz="1600">
                <a:solidFill>
                  <a:srgbClr val="5B606B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5B606B"/>
                </a:solidFill>
                <a:latin typeface="Calibri"/>
                <a:cs typeface="Calibri"/>
              </a:rPr>
              <a:t>e-motor disengages from the axle to minimize fuel consumption.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r="24618"/>
          <a:stretch/>
        </p:blipFill>
        <p:spPr>
          <a:xfrm>
            <a:off x="5200649" y="0"/>
            <a:ext cx="698025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4654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OFFICE THEME" val="iTRJ0sco"/>
  <p:tag name="ARTICULATE_DESIGN_ID_PERSONALIZZA STRUTTURA" val="U1ateGuw"/>
  <p:tag name="ARTICULATE_DESIGN_ID_1_PERSONALIZZA STRUTTURA" val="IhkHQmXD"/>
  <p:tag name="ARTICULATE_SLIDE_COUNT" val="1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AB943AC203684599DF6BB292D4C1A7" ma:contentTypeVersion="11" ma:contentTypeDescription="Crée un document." ma:contentTypeScope="" ma:versionID="cfacf7c4b09c5da154281b6d2fd92e6f">
  <xsd:schema xmlns:xsd="http://www.w3.org/2001/XMLSchema" xmlns:xs="http://www.w3.org/2001/XMLSchema" xmlns:p="http://schemas.microsoft.com/office/2006/metadata/properties" xmlns:ns3="185588e2-483f-4b85-a446-ee042caf0e4d" xmlns:ns4="e360540c-a9b4-4472-aa99-110dbc70b55d" targetNamespace="http://schemas.microsoft.com/office/2006/metadata/properties" ma:root="true" ma:fieldsID="acfc8f6df3379b6f5a79f780ed3db6ab" ns3:_="" ns4:_="">
    <xsd:import namespace="185588e2-483f-4b85-a446-ee042caf0e4d"/>
    <xsd:import namespace="e360540c-a9b4-4472-aa99-110dbc70b55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5588e2-483f-4b85-a446-ee042caf0e4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0540c-a9b4-4472-aa99-110dbc70b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E6DB60-BBAB-4EAC-86CB-F8A1D07E066C}">
  <ds:schemaRefs>
    <ds:schemaRef ds:uri="185588e2-483f-4b85-a446-ee042caf0e4d"/>
    <ds:schemaRef ds:uri="e360540c-a9b4-4472-aa99-110dbc70b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D3040F3-9D85-44CC-91B3-28A4EF93FE55}">
  <ds:schemaRefs>
    <ds:schemaRef ds:uri="185588e2-483f-4b85-a446-ee042caf0e4d"/>
    <ds:schemaRef ds:uri="e360540c-a9b4-4472-aa99-110dbc70b5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1B705C-6487-497B-87F9-34BB2E286A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996</Words>
  <Application>Microsoft Office PowerPoint</Application>
  <PresentationFormat>Widescreen</PresentationFormat>
  <Paragraphs>102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Courier New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Raytheon Professional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 Eustache</dc:creator>
  <cp:lastModifiedBy>Patrizia Gariglio</cp:lastModifiedBy>
  <cp:revision>19</cp:revision>
  <dcterms:created xsi:type="dcterms:W3CDTF">2021-10-22T11:14:12Z</dcterms:created>
  <dcterms:modified xsi:type="dcterms:W3CDTF">2024-05-30T10:05:51Z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d53d93-3f4c-4b90-b511-bd6bdbb4fba9_Enabled">
    <vt:lpwstr>true</vt:lpwstr>
  </property>
  <property fmtid="{D5CDD505-2E9C-101B-9397-08002B2CF9AE}" pid="3" name="MSIP_Label_2fd53d93-3f4c-4b90-b511-bd6bdbb4fba9_SetDate">
    <vt:lpwstr>2022-07-18T06:56:51Z</vt:lpwstr>
  </property>
  <property fmtid="{D5CDD505-2E9C-101B-9397-08002B2CF9AE}" pid="4" name="MSIP_Label_2fd53d93-3f4c-4b90-b511-bd6bdbb4fba9_Method">
    <vt:lpwstr>Standard</vt:lpwstr>
  </property>
  <property fmtid="{D5CDD505-2E9C-101B-9397-08002B2CF9AE}" pid="5" name="MSIP_Label_2fd53d93-3f4c-4b90-b511-bd6bdbb4fba9_Name">
    <vt:lpwstr>2fd53d93-3f4c-4b90-b511-bd6bdbb4fba9</vt:lpwstr>
  </property>
  <property fmtid="{D5CDD505-2E9C-101B-9397-08002B2CF9AE}" pid="6" name="MSIP_Label_2fd53d93-3f4c-4b90-b511-bd6bdbb4fba9_SiteId">
    <vt:lpwstr>d852d5cd-724c-4128-8812-ffa5db3f8507</vt:lpwstr>
  </property>
  <property fmtid="{D5CDD505-2E9C-101B-9397-08002B2CF9AE}" pid="7" name="MSIP_Label_2fd53d93-3f4c-4b90-b511-bd6bdbb4fba9_ActionId">
    <vt:lpwstr>78d5bbff-18d1-4053-80ff-75e4cdd410d5</vt:lpwstr>
  </property>
  <property fmtid="{D5CDD505-2E9C-101B-9397-08002B2CF9AE}" pid="8" name="MSIP_Label_2fd53d93-3f4c-4b90-b511-bd6bdbb4fba9_ContentBits">
    <vt:lpwstr>0</vt:lpwstr>
  </property>
  <property fmtid="{D5CDD505-2E9C-101B-9397-08002B2CF9AE}" pid="9" name="ContentTypeId">
    <vt:lpwstr>0x010100D1AB943AC203684599DF6BB292D4C1A7</vt:lpwstr>
  </property>
  <property fmtid="{D5CDD505-2E9C-101B-9397-08002B2CF9AE}" pid="10" name="ArticulateGUID">
    <vt:lpwstr>267232A0-D912-4740-9CD9-B928DDCC03D0</vt:lpwstr>
  </property>
  <property fmtid="{D5CDD505-2E9C-101B-9397-08002B2CF9AE}" pid="11" name="ArticulatePath">
    <vt:lpwstr>Jeep Avenger 4xe Model Reveal_KOINE</vt:lpwstr>
  </property>
</Properties>
</file>