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.xml" ContentType="application/vnd.openxmlformats-officedocument.presentationml.notesSlide+xml"/>
  <Override PartName="/ppt/tags/tag11.xml" ContentType="application/vnd.openxmlformats-officedocument.presentationml.tags+xml"/>
  <Override PartName="/ppt/notesSlides/notesSlide2.xml" ContentType="application/vnd.openxmlformats-officedocument.presentationml.notesSlide+xml"/>
  <Override PartName="/ppt/tags/tag12.xml" ContentType="application/vnd.openxmlformats-officedocument.presentationml.tags+xml"/>
  <Override PartName="/ppt/notesSlides/notesSlide3.xml" ContentType="application/vnd.openxmlformats-officedocument.presentationml.notesSlide+xml"/>
  <Override PartName="/ppt/tags/tag13.xml" ContentType="application/vnd.openxmlformats-officedocument.presentationml.tags+xml"/>
  <Override PartName="/ppt/notesSlides/notesSlide4.xml" ContentType="application/vnd.openxmlformats-officedocument.presentationml.notesSlide+xml"/>
  <Override PartName="/ppt/tags/tag14.xml" ContentType="application/vnd.openxmlformats-officedocument.presentationml.tags+xml"/>
  <Override PartName="/ppt/notesSlides/notesSlide5.xml" ContentType="application/vnd.openxmlformats-officedocument.presentationml.notesSlide+xml"/>
  <Override PartName="/ppt/tags/tag15.xml" ContentType="application/vnd.openxmlformats-officedocument.presentationml.tags+xml"/>
  <Override PartName="/ppt/notesSlides/notesSlide6.xml" ContentType="application/vnd.openxmlformats-officedocument.presentationml.notesSlide+xml"/>
  <Override PartName="/ppt/tags/tag16.xml" ContentType="application/vnd.openxmlformats-officedocument.presentationml.tags+xml"/>
  <Override PartName="/ppt/notesSlides/notesSlide7.xml" ContentType="application/vnd.openxmlformats-officedocument.presentationml.notesSlide+xml"/>
  <Override PartName="/ppt/tags/tag17.xml" ContentType="application/vnd.openxmlformats-officedocument.presentationml.tags+xml"/>
  <Override PartName="/ppt/notesSlides/notesSlide8.xml" ContentType="application/vnd.openxmlformats-officedocument.presentationml.notesSlide+xml"/>
  <Override PartName="/ppt/tags/tag18.xml" ContentType="application/vnd.openxmlformats-officedocument.presentationml.tags+xml"/>
  <Override PartName="/ppt/notesSlides/notesSlide9.xml" ContentType="application/vnd.openxmlformats-officedocument.presentationml.notesSlide+xml"/>
  <Override PartName="/ppt/tags/tag19.xml" ContentType="application/vnd.openxmlformats-officedocument.presentationml.tags+xml"/>
  <Override PartName="/ppt/notesSlides/notesSlide10.xml" ContentType="application/vnd.openxmlformats-officedocument.presentationml.notesSlide+xml"/>
  <Override PartName="/ppt/tags/tag20.xml" ContentType="application/vnd.openxmlformats-officedocument.presentationml.tags+xml"/>
  <Override PartName="/ppt/notesSlides/notesSlide11.xml" ContentType="application/vnd.openxmlformats-officedocument.presentationml.notesSlide+xml"/>
  <Override PartName="/ppt/tags/tag21.xml" ContentType="application/vnd.openxmlformats-officedocument.presentationml.tags+xml"/>
  <Override PartName="/ppt/notesSlides/notesSlide12.xml" ContentType="application/vnd.openxmlformats-officedocument.presentationml.notesSlide+xml"/>
  <Override PartName="/ppt/tags/tag22.xml" ContentType="application/vnd.openxmlformats-officedocument.presentationml.tags+xml"/>
  <Override PartName="/ppt/notesSlides/notesSlide13.xml" ContentType="application/vnd.openxmlformats-officedocument.presentationml.notesSlide+xml"/>
  <Override PartName="/ppt/tags/tag23.xml" ContentType="application/vnd.openxmlformats-officedocument.presentationml.tags+xml"/>
  <Override PartName="/ppt/notesSlides/notesSlide14.xml" ContentType="application/vnd.openxmlformats-officedocument.presentationml.notesSlide+xml"/>
  <Override PartName="/ppt/tags/tag24.xml" ContentType="application/vnd.openxmlformats-officedocument.presentationml.tags+xml"/>
  <Override PartName="/ppt/notesSlides/notesSlide15.xml" ContentType="application/vnd.openxmlformats-officedocument.presentationml.notesSlide+xml"/>
  <Override PartName="/ppt/tags/tag25.xml" ContentType="application/vnd.openxmlformats-officedocument.presentationml.tags+xml"/>
  <Override PartName="/ppt/notesSlides/notesSlide16.xml" ContentType="application/vnd.openxmlformats-officedocument.presentationml.notesSlide+xml"/>
  <Override PartName="/ppt/tags/tag26.xml" ContentType="application/vnd.openxmlformats-officedocument.presentationml.tags+xml"/>
  <Override PartName="/ppt/notesSlides/notesSlide17.xml" ContentType="application/vnd.openxmlformats-officedocument.presentationml.notesSlide+xml"/>
  <Override PartName="/ppt/tags/tag27.xml" ContentType="application/vnd.openxmlformats-officedocument.presentationml.tags+xml"/>
  <Override PartName="/ppt/notesSlides/notesSlide18.xml" ContentType="application/vnd.openxmlformats-officedocument.presentationml.notesSlide+xml"/>
  <Override PartName="/ppt/tags/tag28.xml" ContentType="application/vnd.openxmlformats-officedocument.presentationml.tags+xml"/>
  <Override PartName="/ppt/notesSlides/notesSlide19.xml" ContentType="application/vnd.openxmlformats-officedocument.presentationml.notesSlide+xml"/>
  <Override PartName="/ppt/tags/tag29.xml" ContentType="application/vnd.openxmlformats-officedocument.presentationml.tags+xml"/>
  <Override PartName="/ppt/notesSlides/notesSlide2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64" r:id="rId5"/>
  </p:sldMasterIdLst>
  <p:notesMasterIdLst>
    <p:notesMasterId r:id="rId27"/>
  </p:notesMasterIdLst>
  <p:handoutMasterIdLst>
    <p:handoutMasterId r:id="rId28"/>
  </p:handoutMasterIdLst>
  <p:sldIdLst>
    <p:sldId id="2147474767" r:id="rId6"/>
    <p:sldId id="257" r:id="rId7"/>
    <p:sldId id="2146849291" r:id="rId8"/>
    <p:sldId id="2147196345" r:id="rId9"/>
    <p:sldId id="2146849303" r:id="rId10"/>
    <p:sldId id="2147196346" r:id="rId11"/>
    <p:sldId id="2147196347" r:id="rId12"/>
    <p:sldId id="2147196348" r:id="rId13"/>
    <p:sldId id="2147196349" r:id="rId14"/>
    <p:sldId id="2147196350" r:id="rId15"/>
    <p:sldId id="2147196351" r:id="rId16"/>
    <p:sldId id="2147474765" r:id="rId17"/>
    <p:sldId id="2147196353" r:id="rId18"/>
    <p:sldId id="2147196354" r:id="rId19"/>
    <p:sldId id="2147196355" r:id="rId20"/>
    <p:sldId id="2147196356" r:id="rId21"/>
    <p:sldId id="2147196357" r:id="rId22"/>
    <p:sldId id="2147196358" r:id="rId23"/>
    <p:sldId id="2147196359" r:id="rId24"/>
    <p:sldId id="2147196360" r:id="rId25"/>
    <p:sldId id="2147196361" r:id="rId26"/>
  </p:sldIdLst>
  <p:sldSz cx="9144000" cy="5143500" type="screen16x9"/>
  <p:notesSz cx="6858000" cy="9144000"/>
  <p:custDataLst>
    <p:tags r:id="rId29"/>
  </p:custDataLst>
  <p:defaultTextStyle>
    <a:defPPr>
      <a:defRPr lang="fr-FR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1" userDrawn="1">
          <p15:clr>
            <a:srgbClr val="A4A3A4"/>
          </p15:clr>
        </p15:guide>
        <p15:guide id="3" pos="816" userDrawn="1">
          <p15:clr>
            <a:srgbClr val="A4A3A4"/>
          </p15:clr>
        </p15:guide>
        <p15:guide id="7" orient="horz" pos="14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6981A67-390C-43B1-7E8A-7E6AF6EA6D0A}" name="OLEKSANDR LYKHATSKYI" initials="OL" userId="S::SC01797@inetpsa.com::747e4ea8-d205-4f01-a872-d31c5057bf21" providerId="AD"/>
  <p188:author id="{E3095C6E-A02A-4949-139A-8D20865053BB}" name="ALESSANDRO CORGNATI" initials="AC" userId="S::F26203C@inetpsa.com::adcac4d5-38f5-45d6-bede-271e591b43be" providerId="AD"/>
  <p188:author id="{1F5372B9-9C57-C8DC-2E96-BE720A0623EC}" name="Marco Giacomasso" initials="MG" userId="7ba45aa73ff9a13b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4F59"/>
    <a:srgbClr val="F2B800"/>
    <a:srgbClr val="EAEBEE"/>
    <a:srgbClr val="EAAD00"/>
    <a:srgbClr val="5B606B"/>
    <a:srgbClr val="000000"/>
    <a:srgbClr val="CD9A00"/>
    <a:srgbClr val="616672"/>
    <a:srgbClr val="57A6C7"/>
    <a:srgbClr val="22A5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584"/>
    <p:restoredTop sz="95765" autoAdjust="0"/>
  </p:normalViewPr>
  <p:slideViewPr>
    <p:cSldViewPr snapToGrid="0">
      <p:cViewPr varScale="1">
        <p:scale>
          <a:sx n="124" d="100"/>
          <a:sy n="124" d="100"/>
        </p:scale>
        <p:origin x="798" y="96"/>
      </p:cViewPr>
      <p:guideLst>
        <p:guide orient="horz" pos="1121"/>
        <p:guide pos="816"/>
        <p:guide orient="horz" pos="14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8/10/relationships/authors" Target="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99407AF4-8C4B-EEDB-9E7D-D8498B0499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5025FE4-B4BD-4302-C8A1-4A6FB833523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15ED49-A5D6-4D43-A3A7-73F21210F8BA}" type="datetimeFigureOut">
              <a:rPr lang="it-IT" smtClean="0"/>
              <a:t>25/09/2024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28C2EAE-3B01-E0D8-4021-F92B191004B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CEA1972-278C-BE63-98E8-3FFC07EA81D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96BD6C-9763-4F7B-8964-8888D939EA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51816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CA69B0-BEB5-4D92-9FFA-7E4B0F491B3B}" type="datetimeFigureOut">
              <a:rPr lang="en-GB" smtClean="0"/>
              <a:t>25/09/2024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BEDED5-F6C4-4F63-AC28-44D7225AFC29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5321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gf7f9e2cabe_1_3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gf7f9e2cabe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846180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BEDED5-F6C4-4F63-AC28-44D7225AFC2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06458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BEDED5-F6C4-4F63-AC28-44D7225AFC2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1794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BEDED5-F6C4-4F63-AC28-44D7225AFC2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52836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BEDED5-F6C4-4F63-AC28-44D7225AFC2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2875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BEDED5-F6C4-4F63-AC28-44D7225AFC2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61609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BEDED5-F6C4-4F63-AC28-44D7225AFC29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137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BEDED5-F6C4-4F63-AC28-44D7225AFC29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85188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BEDED5-F6C4-4F63-AC28-44D7225AFC29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77430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BEDED5-F6C4-4F63-AC28-44D7225AFC29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1834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BEDED5-F6C4-4F63-AC28-44D7225AFC29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107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BEDED5-F6C4-4F63-AC28-44D7225AFC2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40028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BEDED5-F6C4-4F63-AC28-44D7225AFC29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5472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BEDED5-F6C4-4F63-AC28-44D7225AFC2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49867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BEDED5-F6C4-4F63-AC28-44D7225AFC2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6782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BEDED5-F6C4-4F63-AC28-44D7225AFC2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76868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BEDED5-F6C4-4F63-AC28-44D7225AFC2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81812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BEDED5-F6C4-4F63-AC28-44D7225AFC2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26902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BEDED5-F6C4-4F63-AC28-44D7225AFC2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29680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BEDED5-F6C4-4F63-AC28-44D7225AFC2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3975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userDrawn="1">
  <p:cSld name="Diapositiva titolo"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529584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userDrawn="1">
  <p:cSld name="Titolo e contenuto"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D4E0CD26-9F4C-A4E1-0EAC-9ED07A9AB4D1}"/>
              </a:ext>
            </a:extLst>
          </p:cNvPr>
          <p:cNvSpPr/>
          <p:nvPr userDrawn="1"/>
        </p:nvSpPr>
        <p:spPr>
          <a:xfrm>
            <a:off x="1" y="0"/>
            <a:ext cx="922019" cy="5143500"/>
          </a:xfrm>
          <a:prstGeom prst="rect">
            <a:avLst/>
          </a:prstGeom>
          <a:gradFill flip="none" rotWithShape="1">
            <a:gsLst>
              <a:gs pos="0">
                <a:srgbClr val="D29500"/>
              </a:gs>
              <a:gs pos="100000">
                <a:srgbClr val="FFC923"/>
              </a:gs>
              <a:gs pos="52000">
                <a:schemeClr val="accent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13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4EC153D-2FAB-4D95-5EC9-5FB4A24327F3}"/>
              </a:ext>
            </a:extLst>
          </p:cNvPr>
          <p:cNvSpPr txBox="1"/>
          <p:nvPr userDrawn="1"/>
        </p:nvSpPr>
        <p:spPr>
          <a:xfrm rot="16200000">
            <a:off x="-1499760" y="1791494"/>
            <a:ext cx="39215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i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Renegade 2025 </a:t>
            </a:r>
            <a:r>
              <a:rPr lang="en-US" sz="1600" b="0" i="0" baseline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Range Update </a:t>
            </a:r>
          </a:p>
        </p:txBody>
      </p:sp>
      <p:cxnSp>
        <p:nvCxnSpPr>
          <p:cNvPr id="13" name="Connettore 1 4">
            <a:extLst>
              <a:ext uri="{FF2B5EF4-FFF2-40B4-BE49-F238E27FC236}">
                <a16:creationId xmlns:a16="http://schemas.microsoft.com/office/drawing/2014/main" id="{4B51D100-8B56-CED9-CDD9-7F2031ECAB98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461010" y="3787682"/>
            <a:ext cx="0" cy="55742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Google Shape;1653;p282" descr="Jeep logo">
            <a:extLst>
              <a:ext uri="{FF2B5EF4-FFF2-40B4-BE49-F238E27FC236}">
                <a16:creationId xmlns:a16="http://schemas.microsoft.com/office/drawing/2014/main" id="{81AFA6F7-497D-4FB9-5E57-739F14A1D54E}"/>
              </a:ext>
            </a:extLst>
          </p:cNvPr>
          <p:cNvPicPr preferRelativeResize="0"/>
          <p:nvPr userDrawn="1"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84842" y="4431019"/>
            <a:ext cx="752336" cy="29834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688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userDrawn="1">
  <p:cSld name="Diapositiva titolo"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3330845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userDrawn="1">
  <p:cSld name="Titolo e contenuto"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D4E0CD26-9F4C-A4E1-0EAC-9ED07A9AB4D1}"/>
              </a:ext>
            </a:extLst>
          </p:cNvPr>
          <p:cNvSpPr/>
          <p:nvPr userDrawn="1"/>
        </p:nvSpPr>
        <p:spPr>
          <a:xfrm>
            <a:off x="1" y="0"/>
            <a:ext cx="922019" cy="5143500"/>
          </a:xfrm>
          <a:prstGeom prst="rect">
            <a:avLst/>
          </a:prstGeom>
          <a:gradFill flip="none" rotWithShape="1">
            <a:gsLst>
              <a:gs pos="0">
                <a:srgbClr val="D29500"/>
              </a:gs>
              <a:gs pos="100000">
                <a:srgbClr val="FFC923"/>
              </a:gs>
              <a:gs pos="52000">
                <a:schemeClr val="accent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13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4EC153D-2FAB-4D95-5EC9-5FB4A24327F3}"/>
              </a:ext>
            </a:extLst>
          </p:cNvPr>
          <p:cNvSpPr txBox="1"/>
          <p:nvPr userDrawn="1"/>
        </p:nvSpPr>
        <p:spPr>
          <a:xfrm rot="16200000">
            <a:off x="-1499760" y="1791494"/>
            <a:ext cx="39215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i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Compass 2025 </a:t>
            </a:r>
            <a:r>
              <a:rPr lang="en-US" sz="1600" b="0" i="0" baseline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Range Update </a:t>
            </a:r>
          </a:p>
        </p:txBody>
      </p:sp>
      <p:cxnSp>
        <p:nvCxnSpPr>
          <p:cNvPr id="13" name="Connettore 1 4">
            <a:extLst>
              <a:ext uri="{FF2B5EF4-FFF2-40B4-BE49-F238E27FC236}">
                <a16:creationId xmlns:a16="http://schemas.microsoft.com/office/drawing/2014/main" id="{4B51D100-8B56-CED9-CDD9-7F2031ECAB98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461010" y="3787682"/>
            <a:ext cx="0" cy="55742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Google Shape;1653;p282" descr="Jeep logo">
            <a:extLst>
              <a:ext uri="{FF2B5EF4-FFF2-40B4-BE49-F238E27FC236}">
                <a16:creationId xmlns:a16="http://schemas.microsoft.com/office/drawing/2014/main" id="{81AFA6F7-497D-4FB9-5E57-739F14A1D54E}"/>
              </a:ext>
            </a:extLst>
          </p:cNvPr>
          <p:cNvPicPr preferRelativeResize="0"/>
          <p:nvPr userDrawn="1"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84842" y="4431019"/>
            <a:ext cx="752336" cy="29834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9185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formation of capsu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31179" y="1277086"/>
            <a:ext cx="7059335" cy="295851"/>
          </a:xfrm>
          <a:prstGeom prst="rect">
            <a:avLst/>
          </a:prstGeom>
          <a:solidFill>
            <a:srgbClr val="002060"/>
          </a:solidFill>
        </p:spPr>
        <p:txBody>
          <a:bodyPr/>
          <a:lstStyle>
            <a:lvl1pPr marL="0" indent="0" algn="ctr">
              <a:buNone/>
              <a:defRPr sz="1800" b="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Click to add capsule title (up to 67 words)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931175" y="2603787"/>
            <a:ext cx="7059335" cy="782687"/>
          </a:xfrm>
          <a:prstGeom prst="rect">
            <a:avLst/>
          </a:prstGeom>
          <a:solidFill>
            <a:srgbClr val="002060"/>
          </a:solidFill>
          <a:ln>
            <a:solidFill>
              <a:srgbClr val="24388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800" dirty="0"/>
              <a:t>Click to add a capsule description (up to 300 words)</a:t>
            </a: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1078186" y="965941"/>
            <a:ext cx="1566644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dirty="0"/>
              <a:t>Memento Title</a:t>
            </a:r>
          </a:p>
        </p:txBody>
      </p:sp>
      <p:sp>
        <p:nvSpPr>
          <p:cNvPr id="8" name="6-Point Star 7"/>
          <p:cNvSpPr/>
          <p:nvPr userDrawn="1"/>
        </p:nvSpPr>
        <p:spPr>
          <a:xfrm>
            <a:off x="954253" y="1038056"/>
            <a:ext cx="105404" cy="120166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078186" y="2305122"/>
            <a:ext cx="1566644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dirty="0"/>
              <a:t>Description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 hasCustomPrompt="1"/>
          </p:nvPr>
        </p:nvSpPr>
        <p:spPr>
          <a:xfrm>
            <a:off x="940616" y="3739694"/>
            <a:ext cx="3400273" cy="1279457"/>
          </a:xfrm>
          <a:prstGeom prst="rect">
            <a:avLst/>
          </a:prstGeom>
          <a:noFill/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1078186" y="1616871"/>
            <a:ext cx="1566644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dirty="0"/>
              <a:t>Central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940594" y="1950243"/>
            <a:ext cx="7049916" cy="295648"/>
          </a:xfrm>
          <a:prstGeom prst="rect">
            <a:avLst/>
          </a:prstGeom>
          <a:solidFill>
            <a:srgbClr val="002060"/>
          </a:solidFill>
        </p:spPr>
        <p:txBody>
          <a:bodyPr/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central reference</a:t>
            </a:r>
          </a:p>
        </p:txBody>
      </p:sp>
      <p:sp>
        <p:nvSpPr>
          <p:cNvPr id="2" name="6-Point Star 7">
            <a:extLst>
              <a:ext uri="{FF2B5EF4-FFF2-40B4-BE49-F238E27FC236}">
                <a16:creationId xmlns:a16="http://schemas.microsoft.com/office/drawing/2014/main" id="{88C596BD-EC16-60B1-6A44-0A626C0F505D}"/>
              </a:ext>
            </a:extLst>
          </p:cNvPr>
          <p:cNvSpPr/>
          <p:nvPr userDrawn="1"/>
        </p:nvSpPr>
        <p:spPr>
          <a:xfrm>
            <a:off x="954253" y="1702425"/>
            <a:ext cx="105404" cy="120166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" name="6-Point Star 7">
            <a:extLst>
              <a:ext uri="{FF2B5EF4-FFF2-40B4-BE49-F238E27FC236}">
                <a16:creationId xmlns:a16="http://schemas.microsoft.com/office/drawing/2014/main" id="{97BBF33C-D609-149F-BC77-33FCA1F9AFF5}"/>
              </a:ext>
            </a:extLst>
          </p:cNvPr>
          <p:cNvSpPr/>
          <p:nvPr userDrawn="1"/>
        </p:nvSpPr>
        <p:spPr>
          <a:xfrm>
            <a:off x="954253" y="2383462"/>
            <a:ext cx="105404" cy="120166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3146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tags" Target="../tags/tag5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4"/>
    </p:custDataLst>
    <p:extLst>
      <p:ext uri="{BB962C8B-B14F-4D97-AF65-F5344CB8AC3E}">
        <p14:creationId xmlns:p14="http://schemas.microsoft.com/office/powerpoint/2010/main" val="12016844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5"/>
    </p:custDataLst>
    <p:extLst>
      <p:ext uri="{BB962C8B-B14F-4D97-AF65-F5344CB8AC3E}">
        <p14:creationId xmlns:p14="http://schemas.microsoft.com/office/powerpoint/2010/main" val="16624886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9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27.png"/><Relationship Id="rId5" Type="http://schemas.openxmlformats.org/officeDocument/2006/relationships/image" Target="../media/image6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6" Type="http://schemas.openxmlformats.org/officeDocument/2006/relationships/image" Target="../media/image4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16.png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18.jpeg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940593" y="1341977"/>
            <a:ext cx="7059335" cy="295851"/>
          </a:xfrm>
        </p:spPr>
        <p:txBody>
          <a:bodyPr/>
          <a:lstStyle/>
          <a:p>
            <a:r>
              <a:rPr lang="en-US" sz="1350" dirty="0"/>
              <a:t>Jeep® </a:t>
            </a:r>
            <a:r>
              <a:rPr lang="it-IT" sz="1350" dirty="0"/>
              <a:t>Renegade </a:t>
            </a:r>
            <a:r>
              <a:rPr lang="en-US" altLang="it-IT" sz="1350" dirty="0"/>
              <a:t>2025 Range Update </a:t>
            </a:r>
            <a:endParaRPr lang="it-IT" sz="1350" dirty="0"/>
          </a:p>
          <a:p>
            <a:endParaRPr lang="it-IT" sz="135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 anchor="ctr">
            <a:norm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altLang="it-IT" sz="15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it-IT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Renegade 2025 changes its commercial offer and range.                                               Let's discover the Renegade 2025 Range Update together.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altLang="it-IT" sz="15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940594" y="1950040"/>
            <a:ext cx="7049916" cy="295851"/>
          </a:xfrm>
        </p:spPr>
        <p:txBody>
          <a:bodyPr anchor="ctr"/>
          <a:lstStyle/>
          <a:p>
            <a:pPr>
              <a:buClr>
                <a:srgbClr val="000000"/>
              </a:buClr>
            </a:pPr>
            <a:endParaRPr lang="en-US" sz="1350" dirty="0"/>
          </a:p>
          <a:p>
            <a:pPr>
              <a:buClr>
                <a:srgbClr val="000000"/>
              </a:buClr>
            </a:pPr>
            <a:r>
              <a:rPr lang="en-US" sz="1350" dirty="0"/>
              <a:t>WWCPJE505759M01EN</a:t>
            </a:r>
          </a:p>
          <a:p>
            <a:endParaRPr lang="en-US" sz="1400" b="0" dirty="0"/>
          </a:p>
        </p:txBody>
      </p:sp>
      <p:pic>
        <p:nvPicPr>
          <p:cNvPr id="8" name="object 4">
            <a:extLst>
              <a:ext uri="{FF2B5EF4-FFF2-40B4-BE49-F238E27FC236}">
                <a16:creationId xmlns:a16="http://schemas.microsoft.com/office/drawing/2014/main" id="{9168DE0C-3E1B-EF73-07E4-C10689221AE3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6531" y="4648284"/>
            <a:ext cx="244034" cy="242480"/>
          </a:xfrm>
          <a:prstGeom prst="rect">
            <a:avLst/>
          </a:prstGeom>
        </p:spPr>
      </p:pic>
      <p:pic>
        <p:nvPicPr>
          <p:cNvPr id="10" name="Image 11">
            <a:extLst>
              <a:ext uri="{FF2B5EF4-FFF2-40B4-BE49-F238E27FC236}">
                <a16:creationId xmlns:a16="http://schemas.microsoft.com/office/drawing/2014/main" id="{CA930D95-A1B0-86C1-B0AC-B17B3E031F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6708" y="293184"/>
            <a:ext cx="1358564" cy="3952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0634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uppo 50">
            <a:extLst>
              <a:ext uri="{FF2B5EF4-FFF2-40B4-BE49-F238E27FC236}">
                <a16:creationId xmlns:a16="http://schemas.microsoft.com/office/drawing/2014/main" id="{6A8EB90C-7420-1EFC-4F8C-08EFB6C88385}"/>
              </a:ext>
            </a:extLst>
          </p:cNvPr>
          <p:cNvGrpSpPr/>
          <p:nvPr/>
        </p:nvGrpSpPr>
        <p:grpSpPr>
          <a:xfrm>
            <a:off x="3294243" y="1410237"/>
            <a:ext cx="3363552" cy="3546137"/>
            <a:chOff x="3355203" y="1410237"/>
            <a:chExt cx="3363552" cy="3546137"/>
          </a:xfrm>
        </p:grpSpPr>
        <p:sp>
          <p:nvSpPr>
            <p:cNvPr id="46" name="Rettangolo 45">
              <a:extLst>
                <a:ext uri="{FF2B5EF4-FFF2-40B4-BE49-F238E27FC236}">
                  <a16:creationId xmlns:a16="http://schemas.microsoft.com/office/drawing/2014/main" id="{396885B0-7943-F803-92B9-004767056017}"/>
                </a:ext>
              </a:extLst>
            </p:cNvPr>
            <p:cNvSpPr/>
            <p:nvPr/>
          </p:nvSpPr>
          <p:spPr>
            <a:xfrm>
              <a:off x="3587426" y="1410237"/>
              <a:ext cx="2906083" cy="354613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Triangolo isoscele 47">
              <a:extLst>
                <a:ext uri="{FF2B5EF4-FFF2-40B4-BE49-F238E27FC236}">
                  <a16:creationId xmlns:a16="http://schemas.microsoft.com/office/drawing/2014/main" id="{A3A5544F-71A7-3455-F8D6-07115DCB4488}"/>
                </a:ext>
              </a:extLst>
            </p:cNvPr>
            <p:cNvSpPr/>
            <p:nvPr/>
          </p:nvSpPr>
          <p:spPr>
            <a:xfrm rot="5400000">
              <a:off x="6449165" y="2394224"/>
              <a:ext cx="289560" cy="249621"/>
            </a:xfrm>
            <a:prstGeom prst="triangl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riangolo isoscele 48">
              <a:extLst>
                <a:ext uri="{FF2B5EF4-FFF2-40B4-BE49-F238E27FC236}">
                  <a16:creationId xmlns:a16="http://schemas.microsoft.com/office/drawing/2014/main" id="{9E9DE919-A682-B3AF-84B5-634562737662}"/>
                </a:ext>
              </a:extLst>
            </p:cNvPr>
            <p:cNvSpPr/>
            <p:nvPr/>
          </p:nvSpPr>
          <p:spPr>
            <a:xfrm rot="16200000">
              <a:off x="3335236" y="1748127"/>
              <a:ext cx="289560" cy="249621"/>
            </a:xfrm>
            <a:prstGeom prst="triangl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riangolo isoscele 49">
              <a:extLst>
                <a:ext uri="{FF2B5EF4-FFF2-40B4-BE49-F238E27FC236}">
                  <a16:creationId xmlns:a16="http://schemas.microsoft.com/office/drawing/2014/main" id="{8B2DA53F-1E11-ECC6-5D6F-AC20758A30C8}"/>
                </a:ext>
              </a:extLst>
            </p:cNvPr>
            <p:cNvSpPr/>
            <p:nvPr/>
          </p:nvSpPr>
          <p:spPr>
            <a:xfrm rot="16200000">
              <a:off x="3335234" y="4306424"/>
              <a:ext cx="289560" cy="249621"/>
            </a:xfrm>
            <a:prstGeom prst="triangl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riangolo isoscele 23">
              <a:extLst>
                <a:ext uri="{FF2B5EF4-FFF2-40B4-BE49-F238E27FC236}">
                  <a16:creationId xmlns:a16="http://schemas.microsoft.com/office/drawing/2014/main" id="{10CAAE85-D4DE-28C3-25CB-82BFA69C28B0}"/>
                </a:ext>
              </a:extLst>
            </p:cNvPr>
            <p:cNvSpPr/>
            <p:nvPr/>
          </p:nvSpPr>
          <p:spPr>
            <a:xfrm rot="16200000">
              <a:off x="3335234" y="3167189"/>
              <a:ext cx="289560" cy="249621"/>
            </a:xfrm>
            <a:prstGeom prst="triangl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ettangolo 9">
            <a:extLst>
              <a:ext uri="{FF2B5EF4-FFF2-40B4-BE49-F238E27FC236}">
                <a16:creationId xmlns:a16="http://schemas.microsoft.com/office/drawing/2014/main" id="{A17C3C64-4226-823B-415A-3843180514FF}"/>
              </a:ext>
            </a:extLst>
          </p:cNvPr>
          <p:cNvSpPr/>
          <p:nvPr/>
        </p:nvSpPr>
        <p:spPr>
          <a:xfrm>
            <a:off x="1300267" y="240984"/>
            <a:ext cx="7011590" cy="52322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defTabSz="914378">
              <a:buClr>
                <a:srgbClr val="000000"/>
              </a:buClr>
            </a:pPr>
            <a:r>
              <a:rPr lang="en-US" sz="2800" b="1" kern="0" dirty="0">
                <a:solidFill>
                  <a:schemeClr val="accent4"/>
                </a:solidFill>
                <a:cs typeface="Calibri" panose="020F0502020204030204" pitchFamily="34" charset="0"/>
                <a:sym typeface="Arial"/>
              </a:rPr>
              <a:t>TRIM LEVEL EQUIPMENTS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0B524268-9EDC-6D75-C5BA-1294CD1C19E7}"/>
              </a:ext>
            </a:extLst>
          </p:cNvPr>
          <p:cNvSpPr/>
          <p:nvPr/>
        </p:nvSpPr>
        <p:spPr>
          <a:xfrm>
            <a:off x="1295400" y="773749"/>
            <a:ext cx="7642860" cy="692497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300" dirty="0">
                <a:solidFill>
                  <a:srgbClr val="4B4F59"/>
                </a:solidFill>
                <a:cs typeface="Calibri"/>
              </a:rPr>
              <a:t>Let’s now do a quick review of the Renegade range to see in more detail the complete </a:t>
            </a:r>
            <a:r>
              <a:rPr lang="en-US" sz="1300" b="1" dirty="0">
                <a:solidFill>
                  <a:srgbClr val="F2B800"/>
                </a:solidFill>
                <a:cs typeface="Calibri"/>
              </a:rPr>
              <a:t>equipment of THE NORTH STAR </a:t>
            </a:r>
            <a:r>
              <a:rPr lang="en-US" sz="1300" dirty="0">
                <a:solidFill>
                  <a:srgbClr val="4B4F59"/>
                </a:solidFill>
                <a:cs typeface="Calibri"/>
              </a:rPr>
              <a:t>but also to highlight the new equipment introduced on Renegade, Altitude and Summit.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3EED6B8-E94E-C248-B58F-4BF7C4DCA93E}"/>
              </a:ext>
            </a:extLst>
          </p:cNvPr>
          <p:cNvSpPr txBox="1"/>
          <p:nvPr/>
        </p:nvSpPr>
        <p:spPr>
          <a:xfrm>
            <a:off x="1252361" y="1409626"/>
            <a:ext cx="1836547" cy="121917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72000" tIns="72000" rIns="72000" bIns="0" rtlCol="0">
            <a:spAutoFit/>
          </a:bodyPr>
          <a:lstStyle/>
          <a:p>
            <a:r>
              <a:rPr lang="en-US" sz="1100" b="1" dirty="0">
                <a:solidFill>
                  <a:srgbClr val="F2B800"/>
                </a:solidFill>
                <a:latin typeface="Encode Sans" pitchFamily="2" charset="0"/>
                <a:cs typeface="Calibri" panose="020F0502020204030204" pitchFamily="34" charset="0"/>
              </a:rPr>
              <a:t>Δ vs MY24:</a:t>
            </a:r>
          </a:p>
          <a:p>
            <a:pPr marL="171450" indent="-171450">
              <a:buFont typeface="Encode Sans" pitchFamily="2" charset="0"/>
              <a:buChar char="‐"/>
            </a:pPr>
            <a:r>
              <a:rPr lang="en-US" sz="1050" dirty="0">
                <a:solidFill>
                  <a:srgbClr val="4B4F59"/>
                </a:solidFill>
                <a:latin typeface="Encode Sans" pitchFamily="2" charset="0"/>
                <a:cs typeface="Calibri" panose="020F0502020204030204" pitchFamily="34" charset="0"/>
              </a:rPr>
              <a:t>Two tone roof (opt)</a:t>
            </a:r>
          </a:p>
          <a:p>
            <a:pPr marL="171450" indent="-171450">
              <a:buFont typeface="Encode Sans" pitchFamily="2" charset="0"/>
              <a:buChar char="‐"/>
            </a:pPr>
            <a:r>
              <a:rPr lang="en-US" sz="1050" dirty="0">
                <a:solidFill>
                  <a:srgbClr val="4B4F59"/>
                </a:solidFill>
                <a:latin typeface="Encode Sans" pitchFamily="2" charset="0"/>
                <a:cs typeface="Calibri" panose="020F0502020204030204" pitchFamily="34" charset="0"/>
              </a:rPr>
              <a:t>E-hybrid Badge</a:t>
            </a:r>
          </a:p>
          <a:p>
            <a:pPr marL="171450" indent="-171450">
              <a:buFont typeface="Encode Sans" pitchFamily="2" charset="0"/>
              <a:buChar char="‐"/>
            </a:pPr>
            <a:r>
              <a:rPr lang="en-US" sz="1050" dirty="0">
                <a:solidFill>
                  <a:srgbClr val="4B4F59"/>
                </a:solidFill>
                <a:latin typeface="Encode Sans" pitchFamily="2" charset="0"/>
                <a:cs typeface="Calibri" panose="020F0502020204030204" pitchFamily="34" charset="0"/>
              </a:rPr>
              <a:t>Nav</a:t>
            </a:r>
          </a:p>
          <a:p>
            <a:r>
              <a:rPr lang="en-US" sz="1100" b="1" dirty="0">
                <a:solidFill>
                  <a:srgbClr val="F2B800"/>
                </a:solidFill>
                <a:latin typeface="Encode Sans" pitchFamily="2" charset="0"/>
                <a:cs typeface="Calibri" panose="020F0502020204030204" pitchFamily="34" charset="0"/>
              </a:rPr>
              <a:t>Δ vs Altitude:</a:t>
            </a:r>
          </a:p>
          <a:p>
            <a:r>
              <a:rPr lang="en-US" sz="1050" dirty="0">
                <a:solidFill>
                  <a:srgbClr val="4B4F59"/>
                </a:solidFill>
                <a:latin typeface="Encode Sans" pitchFamily="2" charset="0"/>
                <a:cs typeface="Calibri" panose="020F0502020204030204" pitchFamily="34" charset="0"/>
              </a:rPr>
              <a:t>+ </a:t>
            </a:r>
            <a:r>
              <a:rPr lang="en-US" sz="1050" dirty="0" err="1">
                <a:solidFill>
                  <a:srgbClr val="4B4F59"/>
                </a:solidFill>
                <a:latin typeface="Encode Sans" pitchFamily="2" charset="0"/>
                <a:cs typeface="Calibri" panose="020F0502020204030204" pitchFamily="34" charset="0"/>
              </a:rPr>
              <a:t>Metakrome</a:t>
            </a:r>
            <a:r>
              <a:rPr lang="en-US" sz="1050" dirty="0">
                <a:solidFill>
                  <a:srgbClr val="4B4F59"/>
                </a:solidFill>
                <a:latin typeface="Encode Sans" pitchFamily="2" charset="0"/>
                <a:cs typeface="Calibri" panose="020F0502020204030204" pitchFamily="34" charset="0"/>
              </a:rPr>
              <a:t> front rings </a:t>
            </a:r>
            <a:br>
              <a:rPr lang="en-US" sz="1050" dirty="0">
                <a:solidFill>
                  <a:srgbClr val="4B4F59"/>
                </a:solidFill>
                <a:latin typeface="Encode Sans" pitchFamily="2" charset="0"/>
                <a:cs typeface="Calibri" panose="020F0502020204030204" pitchFamily="34" charset="0"/>
              </a:rPr>
            </a:br>
            <a:r>
              <a:rPr lang="en-US" sz="1050" dirty="0">
                <a:solidFill>
                  <a:srgbClr val="4B4F59"/>
                </a:solidFill>
                <a:latin typeface="Encode Sans" pitchFamily="2" charset="0"/>
                <a:cs typeface="Calibri" panose="020F0502020204030204" pitchFamily="34" charset="0"/>
              </a:rPr>
              <a:t>and skid plate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BC874E10-302F-2FF4-0917-63822CCA28A3}"/>
              </a:ext>
            </a:extLst>
          </p:cNvPr>
          <p:cNvSpPr txBox="1"/>
          <p:nvPr/>
        </p:nvSpPr>
        <p:spPr>
          <a:xfrm>
            <a:off x="1252360" y="4048433"/>
            <a:ext cx="1836547" cy="88831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72000" tIns="72000" rIns="72000" bIns="0" rtlCol="0">
            <a:spAutoFit/>
          </a:bodyPr>
          <a:lstStyle/>
          <a:p>
            <a:r>
              <a:rPr lang="en-US" sz="1100" b="1" dirty="0">
                <a:solidFill>
                  <a:srgbClr val="F2B800"/>
                </a:solidFill>
                <a:latin typeface="Encode Sans" pitchFamily="2" charset="0"/>
                <a:cs typeface="Calibri" panose="020F0502020204030204" pitchFamily="34" charset="0"/>
              </a:rPr>
              <a:t>Δ vs MY24:</a:t>
            </a:r>
          </a:p>
          <a:p>
            <a:pPr marL="171450" indent="-171450">
              <a:buFont typeface="Encode Sans" pitchFamily="2" charset="0"/>
              <a:buChar char="‐"/>
            </a:pPr>
            <a:r>
              <a:rPr lang="en-US" sz="1050" dirty="0">
                <a:solidFill>
                  <a:srgbClr val="4B4F59"/>
                </a:solidFill>
                <a:latin typeface="Encode Sans" pitchFamily="2" charset="0"/>
                <a:cs typeface="Calibri" panose="020F0502020204030204" pitchFamily="34" charset="0"/>
              </a:rPr>
              <a:t>2° Row USB</a:t>
            </a:r>
          </a:p>
          <a:p>
            <a:pPr marL="171450" indent="-171450">
              <a:buFont typeface="Encode Sans" pitchFamily="2" charset="0"/>
              <a:buChar char="‐"/>
            </a:pPr>
            <a:r>
              <a:rPr lang="en-US" sz="1050" dirty="0" err="1">
                <a:solidFill>
                  <a:srgbClr val="4B4F59"/>
                </a:solidFill>
                <a:latin typeface="Encode Sans" pitchFamily="2" charset="0"/>
                <a:cs typeface="Calibri" panose="020F0502020204030204" pitchFamily="34" charset="0"/>
              </a:rPr>
              <a:t>Metakrome</a:t>
            </a:r>
            <a:r>
              <a:rPr lang="en-US" sz="1050" dirty="0">
                <a:solidFill>
                  <a:srgbClr val="4B4F59"/>
                </a:solidFill>
                <a:latin typeface="Encode Sans" pitchFamily="2" charset="0"/>
                <a:cs typeface="Calibri" panose="020F0502020204030204" pitchFamily="34" charset="0"/>
              </a:rPr>
              <a:t> front rings and skid plate</a:t>
            </a:r>
          </a:p>
          <a:p>
            <a:pPr marL="171450" indent="-171450">
              <a:buFont typeface="Encode Sans" pitchFamily="2" charset="0"/>
              <a:buChar char="‐"/>
            </a:pPr>
            <a:r>
              <a:rPr lang="en-US" sz="1050" dirty="0">
                <a:solidFill>
                  <a:srgbClr val="4B4F59"/>
                </a:solidFill>
                <a:latin typeface="Encode Sans" pitchFamily="2" charset="0"/>
                <a:cs typeface="Calibri" panose="020F0502020204030204" pitchFamily="34" charset="0"/>
              </a:rPr>
              <a:t>E-hybrid Badge</a:t>
            </a:r>
            <a:endParaRPr lang="en-US" sz="1100" dirty="0">
              <a:solidFill>
                <a:srgbClr val="4B4F59"/>
              </a:solidFill>
              <a:latin typeface="Encode Sans" pitchFamily="2" charset="0"/>
              <a:cs typeface="Calibri" panose="020F0502020204030204" pitchFamily="34" charset="0"/>
            </a:endParaRP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9EDDBF98-1E47-627A-3DEF-45ADED8228A3}"/>
              </a:ext>
            </a:extLst>
          </p:cNvPr>
          <p:cNvSpPr txBox="1"/>
          <p:nvPr/>
        </p:nvSpPr>
        <p:spPr>
          <a:xfrm>
            <a:off x="6704547" y="1503203"/>
            <a:ext cx="2195532" cy="334707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72000" tIns="36000" rIns="72000" bIns="36000" rtlCol="0">
            <a:spAutoFit/>
          </a:bodyPr>
          <a:lstStyle/>
          <a:p>
            <a:r>
              <a:rPr lang="en-US" sz="1100" b="1" dirty="0">
                <a:solidFill>
                  <a:srgbClr val="F2B800"/>
                </a:solidFill>
                <a:latin typeface="Encode Sans" pitchFamily="2" charset="0"/>
                <a:cs typeface="Calibri" panose="020F0502020204030204" pitchFamily="34" charset="0"/>
              </a:rPr>
              <a:t>EXTERIOR:</a:t>
            </a:r>
          </a:p>
          <a:p>
            <a:pPr marL="171450" indent="-171450" rtl="0">
              <a:buFont typeface="Courier New" panose="02070309020205020404" pitchFamily="49" charset="0"/>
              <a:buChar char="o"/>
            </a:pPr>
            <a:r>
              <a:rPr lang="en-US" sz="1050" dirty="0">
                <a:solidFill>
                  <a:srgbClr val="4B4F59"/>
                </a:solidFill>
                <a:effectLst/>
              </a:rPr>
              <a:t>17” Black alloy wheels with summer tire</a:t>
            </a:r>
          </a:p>
          <a:p>
            <a:pPr marL="171450" indent="-171450" rtl="0">
              <a:buFont typeface="Courier New" panose="02070309020205020404" pitchFamily="49" charset="0"/>
              <a:buChar char="o"/>
            </a:pPr>
            <a:r>
              <a:rPr lang="en-US" sz="1050" dirty="0">
                <a:solidFill>
                  <a:srgbClr val="4B4F59"/>
                </a:solidFill>
                <a:effectLst/>
              </a:rPr>
              <a:t>Dual-pane panoramic sunroof</a:t>
            </a:r>
          </a:p>
          <a:p>
            <a:pPr marL="171450" indent="-171450" rtl="0">
              <a:buFont typeface="Courier New" panose="02070309020205020404" pitchFamily="49" charset="0"/>
              <a:buChar char="o"/>
            </a:pPr>
            <a:r>
              <a:rPr lang="en-US" sz="1050" dirty="0">
                <a:solidFill>
                  <a:srgbClr val="4B4F59"/>
                </a:solidFill>
                <a:effectLst/>
              </a:rPr>
              <a:t>Dedicated hood decal</a:t>
            </a:r>
          </a:p>
          <a:p>
            <a:pPr marL="171450" indent="-171450" rtl="0">
              <a:buFont typeface="Courier New" panose="02070309020205020404" pitchFamily="49" charset="0"/>
              <a:buChar char="o"/>
            </a:pPr>
            <a:r>
              <a:rPr lang="en-US" sz="1050" dirty="0">
                <a:solidFill>
                  <a:srgbClr val="4B4F59"/>
                </a:solidFill>
                <a:effectLst/>
              </a:rPr>
              <a:t>Dedicated badge</a:t>
            </a:r>
          </a:p>
          <a:p>
            <a:pPr marL="171450" indent="-171450" rtl="0">
              <a:buFont typeface="Courier New" panose="02070309020205020404" pitchFamily="49" charset="0"/>
              <a:buChar char="o"/>
            </a:pPr>
            <a:r>
              <a:rPr lang="en-US" sz="1050" dirty="0">
                <a:solidFill>
                  <a:srgbClr val="4B4F59"/>
                </a:solidFill>
                <a:effectLst/>
              </a:rPr>
              <a:t>Two tone roof with new roof cut design</a:t>
            </a:r>
          </a:p>
          <a:p>
            <a:pPr marL="171450" indent="-171450" rtl="0">
              <a:buFont typeface="Courier New" panose="02070309020205020404" pitchFamily="49" charset="0"/>
              <a:buChar char="o"/>
            </a:pPr>
            <a:r>
              <a:rPr lang="en-US" sz="1050" dirty="0">
                <a:solidFill>
                  <a:srgbClr val="4B4F59"/>
                </a:solidFill>
                <a:effectLst/>
              </a:rPr>
              <a:t>Privacy glasses</a:t>
            </a:r>
          </a:p>
          <a:p>
            <a:pPr marL="171450" indent="-171450" rtl="0">
              <a:buFont typeface="Courier New" panose="02070309020205020404" pitchFamily="49" charset="0"/>
              <a:buChar char="o"/>
            </a:pPr>
            <a:endParaRPr lang="en-US" sz="1050" dirty="0">
              <a:solidFill>
                <a:srgbClr val="4B4F59"/>
              </a:solidFill>
              <a:effectLst/>
            </a:endParaRPr>
          </a:p>
          <a:p>
            <a:r>
              <a:rPr lang="en-US" sz="1100" b="1" dirty="0">
                <a:solidFill>
                  <a:srgbClr val="F2B800"/>
                </a:solidFill>
                <a:latin typeface="Encode Sans" pitchFamily="2" charset="0"/>
                <a:cs typeface="Calibri" panose="020F0502020204030204" pitchFamily="34" charset="0"/>
              </a:rPr>
              <a:t>INTERIOR:</a:t>
            </a:r>
          </a:p>
          <a:p>
            <a:pPr marL="171450" indent="-171450" rtl="0">
              <a:buFont typeface="Courier New" panose="02070309020205020404" pitchFamily="49" charset="0"/>
              <a:buChar char="o"/>
            </a:pPr>
            <a:r>
              <a:rPr lang="en-US" sz="1050" dirty="0">
                <a:solidFill>
                  <a:srgbClr val="4B4F59"/>
                </a:solidFill>
                <a:effectLst/>
              </a:rPr>
              <a:t>Dedicated high resistance seats material</a:t>
            </a:r>
          </a:p>
          <a:p>
            <a:pPr marL="171450" indent="-171450" rtl="0">
              <a:buFont typeface="Courier New" panose="02070309020205020404" pitchFamily="49" charset="0"/>
              <a:buChar char="o"/>
            </a:pPr>
            <a:r>
              <a:rPr lang="en-US" sz="1050" dirty="0">
                <a:solidFill>
                  <a:srgbClr val="4B4F59"/>
                </a:solidFill>
                <a:effectLst/>
              </a:rPr>
              <a:t>Dedicated floor mats</a:t>
            </a:r>
          </a:p>
          <a:p>
            <a:pPr marL="171450" indent="-171450" rtl="0">
              <a:buFont typeface="Courier New" panose="02070309020205020404" pitchFamily="49" charset="0"/>
              <a:buChar char="o"/>
            </a:pPr>
            <a:r>
              <a:rPr lang="en-US" sz="1050" dirty="0">
                <a:solidFill>
                  <a:srgbClr val="4B4F59"/>
                </a:solidFill>
                <a:effectLst/>
              </a:rPr>
              <a:t>Dedicated air vents bezel</a:t>
            </a:r>
          </a:p>
          <a:p>
            <a:pPr marL="171450" indent="-171450" rtl="0">
              <a:buFont typeface="Courier New" panose="02070309020205020404" pitchFamily="49" charset="0"/>
              <a:buChar char="o"/>
            </a:pPr>
            <a:r>
              <a:rPr lang="en-US" sz="1050" dirty="0">
                <a:solidFill>
                  <a:srgbClr val="4B4F59"/>
                </a:solidFill>
                <a:effectLst/>
              </a:rPr>
              <a:t>Parking sensors/Park assist</a:t>
            </a:r>
          </a:p>
          <a:p>
            <a:pPr marL="171450" indent="-171450" rtl="0">
              <a:buFont typeface="Courier New" panose="02070309020205020404" pitchFamily="49" charset="0"/>
              <a:buChar char="o"/>
            </a:pPr>
            <a:endParaRPr lang="en-US" sz="1050" b="1" dirty="0">
              <a:solidFill>
                <a:srgbClr val="F2B800"/>
              </a:solidFill>
              <a:cs typeface="Calibri" panose="020F0502020204030204" pitchFamily="34" charset="0"/>
            </a:endParaRPr>
          </a:p>
          <a:p>
            <a:r>
              <a:rPr lang="en-US" sz="1100" b="1" dirty="0">
                <a:solidFill>
                  <a:srgbClr val="F2B800"/>
                </a:solidFill>
                <a:latin typeface="Encode Sans" pitchFamily="2" charset="0"/>
                <a:cs typeface="Calibri" panose="020F0502020204030204" pitchFamily="34" charset="0"/>
              </a:rPr>
              <a:t>COMFORT:</a:t>
            </a:r>
          </a:p>
          <a:p>
            <a:pPr marL="171450" indent="-171450" rtl="0">
              <a:buFont typeface="Courier New" panose="02070309020205020404" pitchFamily="49" charset="0"/>
              <a:buChar char="o"/>
            </a:pPr>
            <a:r>
              <a:rPr lang="en-US" sz="1050" dirty="0">
                <a:solidFill>
                  <a:srgbClr val="4B4F59"/>
                </a:solidFill>
                <a:effectLst/>
              </a:rPr>
              <a:t>Mode 3 charging cable (specific for PHEV)</a:t>
            </a:r>
            <a:endParaRPr lang="en-US" sz="1000" dirty="0">
              <a:solidFill>
                <a:srgbClr val="4B4F59"/>
              </a:solidFill>
              <a:effectLst/>
            </a:endParaRPr>
          </a:p>
        </p:txBody>
      </p:sp>
      <p:pic>
        <p:nvPicPr>
          <p:cNvPr id="3" name="Picture 63">
            <a:extLst>
              <a:ext uri="{FF2B5EF4-FFF2-40B4-BE49-F238E27FC236}">
                <a16:creationId xmlns:a16="http://schemas.microsoft.com/office/drawing/2014/main" id="{0F62E105-404D-EE4B-A6EF-4648881BB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426" y="1423406"/>
            <a:ext cx="993697" cy="70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116;gd148027e98_1_140">
            <a:extLst>
              <a:ext uri="{FF2B5EF4-FFF2-40B4-BE49-F238E27FC236}">
                <a16:creationId xmlns:a16="http://schemas.microsoft.com/office/drawing/2014/main" id="{FB92BA15-0F67-BAF2-A4E1-37E2214586A7}"/>
              </a:ext>
            </a:extLst>
          </p:cNvPr>
          <p:cNvSpPr/>
          <p:nvPr/>
        </p:nvSpPr>
        <p:spPr>
          <a:xfrm rot="10800000">
            <a:off x="4515980" y="2439486"/>
            <a:ext cx="144000" cy="504000"/>
          </a:xfrm>
          <a:prstGeom prst="downArrow">
            <a:avLst/>
          </a:prstGeom>
          <a:gradFill>
            <a:gsLst>
              <a:gs pos="0">
                <a:srgbClr val="EAEBEE"/>
              </a:gs>
              <a:gs pos="100000">
                <a:schemeClr val="tx2">
                  <a:lumMod val="75000"/>
                </a:schemeClr>
              </a:gs>
            </a:gsLst>
            <a:lin ang="5400012" scaled="0"/>
          </a:gra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732">
              <a:buClr>
                <a:srgbClr val="272B35"/>
              </a:buClr>
              <a:buSzPts val="1800"/>
              <a:defRPr/>
            </a:pPr>
            <a:endParaRPr lang="it-IT" sz="1350" kern="1200">
              <a:latin typeface="Encode Sans" pitchFamily="2" charset="0"/>
              <a:ea typeface="+mn-ea"/>
              <a:cs typeface="+mn-cs"/>
            </a:endParaRPr>
          </a:p>
        </p:txBody>
      </p:sp>
      <p:sp>
        <p:nvSpPr>
          <p:cNvPr id="6" name="Google Shape;1059;p103">
            <a:extLst>
              <a:ext uri="{FF2B5EF4-FFF2-40B4-BE49-F238E27FC236}">
                <a16:creationId xmlns:a16="http://schemas.microsoft.com/office/drawing/2014/main" id="{650B43FE-8C60-BB06-3B7B-1C8BB811F43C}"/>
              </a:ext>
            </a:extLst>
          </p:cNvPr>
          <p:cNvSpPr txBox="1"/>
          <p:nvPr/>
        </p:nvSpPr>
        <p:spPr>
          <a:xfrm>
            <a:off x="3826966" y="3361677"/>
            <a:ext cx="1615848" cy="212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 defTabSz="685715">
              <a:buClrTx/>
              <a:defRPr/>
            </a:pPr>
            <a:r>
              <a:rPr lang="en" sz="900" b="1" kern="1200" dirty="0">
                <a:latin typeface="Encode Sans" pitchFamily="2" charset="0"/>
                <a:ea typeface="Encode Sans"/>
                <a:cs typeface="Encode Sans"/>
                <a:sym typeface="Encode Sans"/>
              </a:rPr>
              <a:t>ALTITUDE</a:t>
            </a:r>
          </a:p>
        </p:txBody>
      </p:sp>
      <p:sp>
        <p:nvSpPr>
          <p:cNvPr id="7" name="Google Shape;1059;p103">
            <a:extLst>
              <a:ext uri="{FF2B5EF4-FFF2-40B4-BE49-F238E27FC236}">
                <a16:creationId xmlns:a16="http://schemas.microsoft.com/office/drawing/2014/main" id="{FDE7AE35-5EEB-EF07-031B-2BCABDE9AB4B}"/>
              </a:ext>
            </a:extLst>
          </p:cNvPr>
          <p:cNvSpPr txBox="1"/>
          <p:nvPr/>
        </p:nvSpPr>
        <p:spPr>
          <a:xfrm>
            <a:off x="5687431" y="2519034"/>
            <a:ext cx="586945" cy="189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spAutoFit/>
          </a:bodyPr>
          <a:lstStyle/>
          <a:p>
            <a:pPr algn="ctr" defTabSz="685715">
              <a:buClrTx/>
              <a:defRPr/>
            </a:pPr>
            <a:r>
              <a:rPr lang="it-IT" sz="700" i="1" kern="1200" dirty="0">
                <a:latin typeface="Encode Sans" pitchFamily="2" charset="0"/>
                <a:ea typeface="Encode Sans"/>
                <a:cs typeface="Encode Sans"/>
                <a:sym typeface="Encode Sans"/>
              </a:rPr>
              <a:t>240HP</a:t>
            </a:r>
          </a:p>
        </p:txBody>
      </p:sp>
      <p:sp>
        <p:nvSpPr>
          <p:cNvPr id="8" name="Google Shape;1059;p103">
            <a:extLst>
              <a:ext uri="{FF2B5EF4-FFF2-40B4-BE49-F238E27FC236}">
                <a16:creationId xmlns:a16="http://schemas.microsoft.com/office/drawing/2014/main" id="{A8EB08AB-0D51-55B6-A1DF-5A7D2B22FF14}"/>
              </a:ext>
            </a:extLst>
          </p:cNvPr>
          <p:cNvSpPr txBox="1"/>
          <p:nvPr/>
        </p:nvSpPr>
        <p:spPr>
          <a:xfrm>
            <a:off x="4179303" y="2001605"/>
            <a:ext cx="811094" cy="319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 defTabSz="685715">
              <a:buClrTx/>
              <a:defRPr/>
            </a:pPr>
            <a:r>
              <a:rPr lang="en" sz="900" b="1" kern="1200" dirty="0">
                <a:latin typeface="Encode Sans" pitchFamily="2" charset="0"/>
                <a:ea typeface="Encode Sans"/>
                <a:cs typeface="Encode Sans"/>
                <a:sym typeface="Encode Sans"/>
              </a:rPr>
              <a:t>SUMMIT</a:t>
            </a:r>
          </a:p>
          <a:p>
            <a:pPr algn="ctr" defTabSz="685715">
              <a:buClrTx/>
              <a:defRPr/>
            </a:pPr>
            <a:endParaRPr lang="en" sz="900" b="1" kern="1200" dirty="0">
              <a:latin typeface="Encode Sans" pitchFamily="2" charset="0"/>
              <a:ea typeface="Encode Sans"/>
              <a:cs typeface="Encode Sans"/>
              <a:sym typeface="Encode Sans"/>
            </a:endParaRPr>
          </a:p>
        </p:txBody>
      </p:sp>
      <p:sp>
        <p:nvSpPr>
          <p:cNvPr id="9" name="Google Shape;116;gd148027e98_1_140">
            <a:extLst>
              <a:ext uri="{FF2B5EF4-FFF2-40B4-BE49-F238E27FC236}">
                <a16:creationId xmlns:a16="http://schemas.microsoft.com/office/drawing/2014/main" id="{6ED6BC11-0EEA-3927-E2DB-71F47318D89F}"/>
              </a:ext>
            </a:extLst>
          </p:cNvPr>
          <p:cNvSpPr/>
          <p:nvPr/>
        </p:nvSpPr>
        <p:spPr>
          <a:xfrm rot="12967608">
            <a:off x="4758999" y="2733942"/>
            <a:ext cx="151575" cy="499855"/>
          </a:xfrm>
          <a:prstGeom prst="downArrow">
            <a:avLst/>
          </a:prstGeom>
          <a:gradFill>
            <a:gsLst>
              <a:gs pos="0">
                <a:srgbClr val="EAEBEE"/>
              </a:gs>
              <a:gs pos="100000">
                <a:schemeClr val="tx2">
                  <a:lumMod val="75000"/>
                </a:schemeClr>
              </a:gs>
            </a:gsLst>
            <a:lin ang="5400012" scaled="0"/>
          </a:gra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732">
              <a:buClr>
                <a:srgbClr val="272B35"/>
              </a:buClr>
              <a:buSzPts val="1800"/>
              <a:defRPr/>
            </a:pPr>
            <a:endParaRPr lang="it-IT" sz="1350" kern="1200">
              <a:latin typeface="Encode Sans" pitchFamily="2" charset="0"/>
              <a:ea typeface="+mn-ea"/>
              <a:cs typeface="+mn-cs"/>
            </a:endParaRPr>
          </a:p>
        </p:txBody>
      </p:sp>
      <p:pic>
        <p:nvPicPr>
          <p:cNvPr id="11" name="Picture 6" descr="BLUE SHADE">
            <a:extLst>
              <a:ext uri="{FF2B5EF4-FFF2-40B4-BE49-F238E27FC236}">
                <a16:creationId xmlns:a16="http://schemas.microsoft.com/office/drawing/2014/main" id="{26846C35-DF0B-E8A5-C9A6-3F201C745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187" y="2976628"/>
            <a:ext cx="817833" cy="47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Scopri la gamma Jeep | EURO VECTOR S.R.L.">
            <a:extLst>
              <a:ext uri="{FF2B5EF4-FFF2-40B4-BE49-F238E27FC236}">
                <a16:creationId xmlns:a16="http://schemas.microsoft.com/office/drawing/2014/main" id="{EC9F3E5B-3104-B48A-6F59-B448C9F7A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547" y="2455960"/>
            <a:ext cx="403318" cy="11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1059;p103">
            <a:extLst>
              <a:ext uri="{FF2B5EF4-FFF2-40B4-BE49-F238E27FC236}">
                <a16:creationId xmlns:a16="http://schemas.microsoft.com/office/drawing/2014/main" id="{5487F7B2-827F-75EF-5A6E-291D27EDE8BC}"/>
              </a:ext>
            </a:extLst>
          </p:cNvPr>
          <p:cNvSpPr txBox="1"/>
          <p:nvPr/>
        </p:nvSpPr>
        <p:spPr>
          <a:xfrm>
            <a:off x="4112263" y="4598183"/>
            <a:ext cx="903076" cy="212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 defTabSz="685715">
              <a:buClrTx/>
              <a:defRPr/>
            </a:pPr>
            <a:r>
              <a:rPr lang="it-IT" sz="900" b="1" kern="1200" dirty="0">
                <a:latin typeface="Encode Sans" pitchFamily="2" charset="0"/>
                <a:ea typeface="Encode Sans"/>
                <a:cs typeface="Encode Sans"/>
                <a:sym typeface="Encode Sans"/>
              </a:rPr>
              <a:t>RENEGADE </a:t>
            </a:r>
          </a:p>
        </p:txBody>
      </p:sp>
      <p:sp>
        <p:nvSpPr>
          <p:cNvPr id="15" name="Google Shape;116;gd148027e98_1_140">
            <a:extLst>
              <a:ext uri="{FF2B5EF4-FFF2-40B4-BE49-F238E27FC236}">
                <a16:creationId xmlns:a16="http://schemas.microsoft.com/office/drawing/2014/main" id="{686309D8-7D73-C851-6E8C-037B4832090E}"/>
              </a:ext>
            </a:extLst>
          </p:cNvPr>
          <p:cNvSpPr/>
          <p:nvPr/>
        </p:nvSpPr>
        <p:spPr>
          <a:xfrm rot="10800000">
            <a:off x="4508100" y="3734052"/>
            <a:ext cx="144000" cy="504000"/>
          </a:xfrm>
          <a:prstGeom prst="downArrow">
            <a:avLst/>
          </a:prstGeom>
          <a:gradFill>
            <a:gsLst>
              <a:gs pos="0">
                <a:srgbClr val="EAEBEE"/>
              </a:gs>
              <a:gs pos="100000">
                <a:schemeClr val="tx2">
                  <a:lumMod val="75000"/>
                </a:schemeClr>
              </a:gs>
            </a:gsLst>
            <a:lin ang="5400012" scaled="0"/>
          </a:gra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732">
              <a:buClr>
                <a:srgbClr val="272B35"/>
              </a:buClr>
              <a:buSzPts val="1800"/>
              <a:defRPr/>
            </a:pPr>
            <a:endParaRPr lang="it-IT" sz="1350" kern="1200">
              <a:latin typeface="Encode Sans" pitchFamily="2" charset="0"/>
              <a:ea typeface="+mn-ea"/>
              <a:cs typeface="+mn-cs"/>
            </a:endParaRPr>
          </a:p>
        </p:txBody>
      </p:sp>
      <p:pic>
        <p:nvPicPr>
          <p:cNvPr id="17" name="Picture 2" descr="ALPINE WHITE">
            <a:extLst>
              <a:ext uri="{FF2B5EF4-FFF2-40B4-BE49-F238E27FC236}">
                <a16:creationId xmlns:a16="http://schemas.microsoft.com/office/drawing/2014/main" id="{D8D838CC-0D01-B2F0-71F0-102D9B4FE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299" y="4202005"/>
            <a:ext cx="817833" cy="47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BEE67DE7-0B19-EBEE-46DD-D66C283C48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9" b="8459"/>
          <a:stretch/>
        </p:blipFill>
        <p:spPr>
          <a:xfrm>
            <a:off x="4860074" y="2222401"/>
            <a:ext cx="1070243" cy="500355"/>
          </a:xfrm>
          <a:prstGeom prst="rect">
            <a:avLst/>
          </a:prstGeom>
        </p:spPr>
      </p:pic>
      <p:sp>
        <p:nvSpPr>
          <p:cNvPr id="19" name="Google Shape;1059;p103">
            <a:extLst>
              <a:ext uri="{FF2B5EF4-FFF2-40B4-BE49-F238E27FC236}">
                <a16:creationId xmlns:a16="http://schemas.microsoft.com/office/drawing/2014/main" id="{EB559317-3D8C-8292-DD1D-5D12A4F7757E}"/>
              </a:ext>
            </a:extLst>
          </p:cNvPr>
          <p:cNvSpPr txBox="1"/>
          <p:nvPr/>
        </p:nvSpPr>
        <p:spPr>
          <a:xfrm>
            <a:off x="4912819" y="2665499"/>
            <a:ext cx="972770" cy="276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 defTabSz="685715">
              <a:buClrTx/>
              <a:defRPr/>
            </a:pPr>
            <a:r>
              <a:rPr lang="en" sz="900" b="1" kern="1200" dirty="0">
                <a:latin typeface="Encode Sans" pitchFamily="2" charset="0"/>
                <a:ea typeface="Encode Sans"/>
                <a:cs typeface="Encode Sans"/>
                <a:sym typeface="Encode Sans"/>
              </a:rPr>
              <a:t>NORTH STAR</a:t>
            </a:r>
          </a:p>
        </p:txBody>
      </p:sp>
      <p:sp>
        <p:nvSpPr>
          <p:cNvPr id="20" name="TextBox 3">
            <a:extLst>
              <a:ext uri="{FF2B5EF4-FFF2-40B4-BE49-F238E27FC236}">
                <a16:creationId xmlns:a16="http://schemas.microsoft.com/office/drawing/2014/main" id="{6D796058-BDCD-DD7C-E8B0-041AF90EDF8C}"/>
              </a:ext>
            </a:extLst>
          </p:cNvPr>
          <p:cNvSpPr txBox="1"/>
          <p:nvPr/>
        </p:nvSpPr>
        <p:spPr>
          <a:xfrm>
            <a:off x="3503607" y="1703399"/>
            <a:ext cx="8178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it-IT" sz="1000" b="1" i="1" kern="1200" dirty="0">
                <a:solidFill>
                  <a:srgbClr val="64B20A"/>
                </a:solidFill>
                <a:latin typeface="Encode Sans" pitchFamily="2" charset="0"/>
                <a:ea typeface="+mn-ea"/>
                <a:cs typeface="+mn-cs"/>
              </a:rPr>
              <a:t>E-</a:t>
            </a:r>
            <a:r>
              <a:rPr lang="it-IT" sz="1000" b="1" i="1" kern="1200" dirty="0" err="1">
                <a:solidFill>
                  <a:srgbClr val="64B20A"/>
                </a:solidFill>
                <a:latin typeface="Encode Sans" pitchFamily="2" charset="0"/>
                <a:ea typeface="+mn-ea"/>
                <a:cs typeface="+mn-cs"/>
              </a:rPr>
              <a:t>hybrid</a:t>
            </a:r>
            <a:endParaRPr lang="en-US" sz="1000" b="1" i="1" kern="1200" dirty="0">
              <a:solidFill>
                <a:srgbClr val="64B20A"/>
              </a:solidFill>
              <a:latin typeface="Encode Sans" pitchFamily="2" charset="0"/>
              <a:ea typeface="+mn-ea"/>
              <a:cs typeface="+mn-cs"/>
            </a:endParaRPr>
          </a:p>
        </p:txBody>
      </p:sp>
      <p:sp>
        <p:nvSpPr>
          <p:cNvPr id="21" name="TextBox 4">
            <a:extLst>
              <a:ext uri="{FF2B5EF4-FFF2-40B4-BE49-F238E27FC236}">
                <a16:creationId xmlns:a16="http://schemas.microsoft.com/office/drawing/2014/main" id="{97583CA8-CD98-42A9-D19C-AC8AF926E06C}"/>
              </a:ext>
            </a:extLst>
          </p:cNvPr>
          <p:cNvSpPr txBox="1"/>
          <p:nvPr/>
        </p:nvSpPr>
        <p:spPr>
          <a:xfrm>
            <a:off x="3529167" y="3053628"/>
            <a:ext cx="8178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it-IT" sz="1000" b="1" i="1" kern="1200" dirty="0">
                <a:solidFill>
                  <a:srgbClr val="64B20A"/>
                </a:solidFill>
                <a:latin typeface="Encode Sans" pitchFamily="2" charset="0"/>
                <a:ea typeface="+mn-ea"/>
                <a:cs typeface="+mn-cs"/>
              </a:rPr>
              <a:t>E-</a:t>
            </a:r>
            <a:r>
              <a:rPr lang="it-IT" sz="1000" b="1" i="1" kern="1200" dirty="0" err="1">
                <a:solidFill>
                  <a:srgbClr val="64B20A"/>
                </a:solidFill>
                <a:latin typeface="Encode Sans" pitchFamily="2" charset="0"/>
                <a:ea typeface="+mn-ea"/>
                <a:cs typeface="+mn-cs"/>
              </a:rPr>
              <a:t>hybrid</a:t>
            </a:r>
            <a:endParaRPr lang="en-US" sz="1000" b="1" i="1" kern="1200" dirty="0">
              <a:solidFill>
                <a:srgbClr val="64B20A"/>
              </a:solidFill>
              <a:latin typeface="Encode Sans" pitchFamily="2" charset="0"/>
              <a:ea typeface="+mn-ea"/>
              <a:cs typeface="+mn-cs"/>
            </a:endParaRPr>
          </a:p>
        </p:txBody>
      </p:sp>
      <p:sp>
        <p:nvSpPr>
          <p:cNvPr id="22" name="TextBox 6">
            <a:extLst>
              <a:ext uri="{FF2B5EF4-FFF2-40B4-BE49-F238E27FC236}">
                <a16:creationId xmlns:a16="http://schemas.microsoft.com/office/drawing/2014/main" id="{5215682A-3F50-291E-C3AF-36E6D2D9A8CB}"/>
              </a:ext>
            </a:extLst>
          </p:cNvPr>
          <p:cNvSpPr txBox="1"/>
          <p:nvPr/>
        </p:nvSpPr>
        <p:spPr>
          <a:xfrm>
            <a:off x="3534216" y="4308124"/>
            <a:ext cx="8178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it-IT" sz="1000" b="1" i="1" kern="1200" dirty="0">
                <a:solidFill>
                  <a:srgbClr val="64B20A"/>
                </a:solidFill>
                <a:latin typeface="Encode Sans" pitchFamily="2" charset="0"/>
                <a:ea typeface="+mn-ea"/>
                <a:cs typeface="+mn-cs"/>
              </a:rPr>
              <a:t>E-</a:t>
            </a:r>
            <a:r>
              <a:rPr lang="it-IT" sz="1000" b="1" i="1" kern="1200" dirty="0" err="1">
                <a:solidFill>
                  <a:srgbClr val="64B20A"/>
                </a:solidFill>
                <a:latin typeface="Encode Sans" pitchFamily="2" charset="0"/>
                <a:ea typeface="+mn-ea"/>
                <a:cs typeface="+mn-cs"/>
              </a:rPr>
              <a:t>hybrid</a:t>
            </a:r>
            <a:endParaRPr lang="en-US" sz="1000" b="1" i="1" kern="1200" dirty="0">
              <a:solidFill>
                <a:srgbClr val="64B20A"/>
              </a:solidFill>
              <a:latin typeface="Encode Sans" pitchFamily="2" charset="0"/>
              <a:ea typeface="+mn-ea"/>
              <a:cs typeface="+mn-cs"/>
            </a:endParaRPr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CD1C339E-775B-7E09-21A4-F5F53212EB20}"/>
              </a:ext>
            </a:extLst>
          </p:cNvPr>
          <p:cNvSpPr txBox="1"/>
          <p:nvPr/>
        </p:nvSpPr>
        <p:spPr>
          <a:xfrm>
            <a:off x="5699070" y="2257407"/>
            <a:ext cx="78490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it-IT" sz="1000" b="1" i="1" kern="1200" dirty="0">
                <a:solidFill>
                  <a:srgbClr val="64B20A"/>
                </a:solidFill>
                <a:latin typeface="Encode Sans" pitchFamily="2" charset="0"/>
                <a:ea typeface="+mn-ea"/>
                <a:cs typeface="+mn-cs"/>
              </a:rPr>
              <a:t>E-</a:t>
            </a:r>
            <a:r>
              <a:rPr lang="it-IT" sz="1000" b="1" i="1" kern="1200" dirty="0" err="1">
                <a:solidFill>
                  <a:srgbClr val="64B20A"/>
                </a:solidFill>
                <a:latin typeface="Encode Sans" pitchFamily="2" charset="0"/>
                <a:ea typeface="+mn-ea"/>
                <a:cs typeface="+mn-cs"/>
              </a:rPr>
              <a:t>hybrid</a:t>
            </a:r>
            <a:endParaRPr lang="en-US" sz="1000" b="1" i="1" kern="1200" dirty="0">
              <a:solidFill>
                <a:srgbClr val="64B20A"/>
              </a:solidFill>
              <a:latin typeface="Encode Sans" pitchFamily="2" charset="0"/>
              <a:ea typeface="+mn-ea"/>
              <a:cs typeface="+mn-cs"/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90F28CA9-55C9-715C-7318-3953527EBDD2}"/>
              </a:ext>
            </a:extLst>
          </p:cNvPr>
          <p:cNvSpPr txBox="1"/>
          <p:nvPr/>
        </p:nvSpPr>
        <p:spPr>
          <a:xfrm>
            <a:off x="1252361" y="2729030"/>
            <a:ext cx="1836547" cy="121917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72000" tIns="72000" rIns="72000" bIns="0" rtlCol="0">
            <a:spAutoFit/>
          </a:bodyPr>
          <a:lstStyle/>
          <a:p>
            <a:r>
              <a:rPr lang="en-US" sz="1100" b="1" dirty="0">
                <a:solidFill>
                  <a:srgbClr val="F2B800"/>
                </a:solidFill>
                <a:latin typeface="Encode Sans" pitchFamily="2" charset="0"/>
                <a:cs typeface="Calibri" panose="020F0502020204030204" pitchFamily="34" charset="0"/>
              </a:rPr>
              <a:t>Δ vs MY24:</a:t>
            </a:r>
          </a:p>
          <a:p>
            <a:pPr marL="171450" indent="-171450">
              <a:buFont typeface="Encode Sans" pitchFamily="2" charset="0"/>
              <a:buChar char="‐"/>
            </a:pPr>
            <a:r>
              <a:rPr lang="en-US" sz="1050" dirty="0">
                <a:solidFill>
                  <a:srgbClr val="4B4F59"/>
                </a:solidFill>
                <a:latin typeface="Encode Sans" pitchFamily="2" charset="0"/>
                <a:cs typeface="Calibri" panose="020F0502020204030204" pitchFamily="34" charset="0"/>
              </a:rPr>
              <a:t>NAV VS MY24</a:t>
            </a:r>
          </a:p>
          <a:p>
            <a:pPr marL="171450" indent="-171450">
              <a:buFont typeface="Encode Sans" pitchFamily="2" charset="0"/>
              <a:buChar char="‐"/>
            </a:pPr>
            <a:r>
              <a:rPr lang="en-US" sz="1050" dirty="0">
                <a:solidFill>
                  <a:srgbClr val="4B4F59"/>
                </a:solidFill>
                <a:latin typeface="Encode Sans" pitchFamily="2" charset="0"/>
                <a:cs typeface="Calibri" panose="020F0502020204030204" pitchFamily="34" charset="0"/>
              </a:rPr>
              <a:t>E-hybrid Badge</a:t>
            </a:r>
          </a:p>
          <a:p>
            <a:pPr marL="171450" indent="-171450">
              <a:buFont typeface="Encode Sans" pitchFamily="2" charset="0"/>
              <a:buChar char="‐"/>
            </a:pPr>
            <a:r>
              <a:rPr lang="en-US" sz="1050" dirty="0" err="1">
                <a:solidFill>
                  <a:srgbClr val="4B4F59"/>
                </a:solidFill>
                <a:latin typeface="Encode Sans" pitchFamily="2" charset="0"/>
                <a:cs typeface="Calibri" panose="020F0502020204030204" pitchFamily="34" charset="0"/>
              </a:rPr>
              <a:t>Metakrome</a:t>
            </a:r>
            <a:r>
              <a:rPr lang="en-US" sz="1050" dirty="0">
                <a:solidFill>
                  <a:srgbClr val="4B4F59"/>
                </a:solidFill>
                <a:latin typeface="Encode Sans" pitchFamily="2" charset="0"/>
                <a:cs typeface="Calibri" panose="020F0502020204030204" pitchFamily="34" charset="0"/>
              </a:rPr>
              <a:t> front rings and skid </a:t>
            </a:r>
            <a:r>
              <a:rPr lang="en-US" sz="1050" dirty="0" err="1">
                <a:solidFill>
                  <a:srgbClr val="4B4F59"/>
                </a:solidFill>
                <a:latin typeface="Encode Sans" pitchFamily="2" charset="0"/>
                <a:cs typeface="Calibri" panose="020F0502020204030204" pitchFamily="34" charset="0"/>
              </a:rPr>
              <a:t>plateVS</a:t>
            </a:r>
            <a:r>
              <a:rPr lang="en-US" sz="1050" dirty="0">
                <a:solidFill>
                  <a:srgbClr val="4B4F59"/>
                </a:solidFill>
                <a:latin typeface="Encode Sans" pitchFamily="2" charset="0"/>
                <a:cs typeface="Calibri" panose="020F0502020204030204" pitchFamily="34" charset="0"/>
              </a:rPr>
              <a:t> MY24</a:t>
            </a:r>
          </a:p>
          <a:p>
            <a:r>
              <a:rPr lang="en-US" sz="1100" b="1" dirty="0">
                <a:solidFill>
                  <a:srgbClr val="F2B800"/>
                </a:solidFill>
                <a:latin typeface="Encode Sans" pitchFamily="2" charset="0"/>
                <a:cs typeface="Calibri" panose="020F0502020204030204" pitchFamily="34" charset="0"/>
              </a:rPr>
              <a:t>Δ vs Renegade:</a:t>
            </a:r>
          </a:p>
          <a:p>
            <a:r>
              <a:rPr lang="en-US" sz="1050" dirty="0">
                <a:solidFill>
                  <a:srgbClr val="4B4F59"/>
                </a:solidFill>
                <a:latin typeface="Encode Sans" pitchFamily="2" charset="0"/>
                <a:cs typeface="Calibri" panose="020F0502020204030204" pitchFamily="34" charset="0"/>
              </a:rPr>
              <a:t>+ 2° Row USB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83659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A17C3C64-4226-823B-415A-3843180514FF}"/>
              </a:ext>
            </a:extLst>
          </p:cNvPr>
          <p:cNvSpPr/>
          <p:nvPr/>
        </p:nvSpPr>
        <p:spPr>
          <a:xfrm>
            <a:off x="1300267" y="240984"/>
            <a:ext cx="7011590" cy="52322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defTabSz="914378">
              <a:buClr>
                <a:srgbClr val="000000"/>
              </a:buClr>
            </a:pPr>
            <a:r>
              <a:rPr lang="en-US" sz="2800" b="1" kern="0" dirty="0">
                <a:solidFill>
                  <a:schemeClr val="accent4"/>
                </a:solidFill>
                <a:cs typeface="Calibri" panose="020F0502020204030204" pitchFamily="34" charset="0"/>
                <a:sym typeface="Arial"/>
              </a:rPr>
              <a:t>FOCUS ON WHEELS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0B524268-9EDC-6D75-C5BA-1294CD1C19E7}"/>
              </a:ext>
            </a:extLst>
          </p:cNvPr>
          <p:cNvSpPr/>
          <p:nvPr/>
        </p:nvSpPr>
        <p:spPr>
          <a:xfrm>
            <a:off x="1295399" y="1902382"/>
            <a:ext cx="2634989" cy="1665264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400" dirty="0">
                <a:solidFill>
                  <a:srgbClr val="4B4F59"/>
                </a:solidFill>
                <a:cs typeface="Calibri"/>
              </a:rPr>
              <a:t>And we continue by making a </a:t>
            </a:r>
            <a:r>
              <a:rPr lang="en-US" sz="1400" b="1" dirty="0">
                <a:solidFill>
                  <a:srgbClr val="F2B800"/>
                </a:solidFill>
                <a:cs typeface="Calibri"/>
              </a:rPr>
              <a:t>focus on the alloy wheel offer</a:t>
            </a:r>
            <a:r>
              <a:rPr lang="en-US" sz="1400" dirty="0">
                <a:solidFill>
                  <a:srgbClr val="4B4F59"/>
                </a:solidFill>
                <a:cs typeface="Calibri"/>
              </a:rPr>
              <a:t>, highlighting the Renegade 2025 Range Update  variations on the various trims:</a:t>
            </a:r>
          </a:p>
        </p:txBody>
      </p:sp>
      <p:sp>
        <p:nvSpPr>
          <p:cNvPr id="6" name="Google Shape;4827;gbbb7315b75_6_17">
            <a:extLst>
              <a:ext uri="{FF2B5EF4-FFF2-40B4-BE49-F238E27FC236}">
                <a16:creationId xmlns:a16="http://schemas.microsoft.com/office/drawing/2014/main" id="{FD121B4B-D98F-BBC1-A8BD-D383414E8A01}"/>
              </a:ext>
            </a:extLst>
          </p:cNvPr>
          <p:cNvSpPr txBox="1"/>
          <p:nvPr/>
        </p:nvSpPr>
        <p:spPr>
          <a:xfrm>
            <a:off x="4315231" y="1198551"/>
            <a:ext cx="506693" cy="646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694" rIns="0" bIns="45694" anchor="t" anchorCtr="0">
            <a:spAutoFit/>
          </a:bodyPr>
          <a:lstStyle/>
          <a:p>
            <a:pPr algn="r"/>
            <a:r>
              <a:rPr lang="en-US" sz="1800" b="1" dirty="0"/>
              <a:t>16’’</a:t>
            </a:r>
            <a:endParaRPr sz="1800" b="1" dirty="0"/>
          </a:p>
          <a:p>
            <a:pPr algn="r"/>
            <a:endParaRPr sz="1800" b="1" dirty="0"/>
          </a:p>
        </p:txBody>
      </p:sp>
      <p:sp>
        <p:nvSpPr>
          <p:cNvPr id="7" name="Google Shape;4828;gbbb7315b75_6_17">
            <a:extLst>
              <a:ext uri="{FF2B5EF4-FFF2-40B4-BE49-F238E27FC236}">
                <a16:creationId xmlns:a16="http://schemas.microsoft.com/office/drawing/2014/main" id="{D44F405F-6A60-F4A2-AA6A-6919BF367974}"/>
              </a:ext>
            </a:extLst>
          </p:cNvPr>
          <p:cNvSpPr txBox="1"/>
          <p:nvPr/>
        </p:nvSpPr>
        <p:spPr>
          <a:xfrm>
            <a:off x="4271826" y="2564765"/>
            <a:ext cx="550098" cy="369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694" rIns="0" bIns="45694" anchor="t" anchorCtr="0">
            <a:spAutoFit/>
          </a:bodyPr>
          <a:lstStyle/>
          <a:p>
            <a:pPr algn="r"/>
            <a:r>
              <a:rPr lang="en-US" sz="1800" b="1" dirty="0"/>
              <a:t>17’’</a:t>
            </a:r>
            <a:endParaRPr sz="1800" b="1" dirty="0"/>
          </a:p>
        </p:txBody>
      </p:sp>
      <p:sp>
        <p:nvSpPr>
          <p:cNvPr id="8" name="Google Shape;4829;gbbb7315b75_6_17">
            <a:extLst>
              <a:ext uri="{FF2B5EF4-FFF2-40B4-BE49-F238E27FC236}">
                <a16:creationId xmlns:a16="http://schemas.microsoft.com/office/drawing/2014/main" id="{56C42B68-6EDE-F8B0-F5B1-115FD9FCFF7A}"/>
              </a:ext>
            </a:extLst>
          </p:cNvPr>
          <p:cNvSpPr txBox="1"/>
          <p:nvPr/>
        </p:nvSpPr>
        <p:spPr>
          <a:xfrm>
            <a:off x="4292082" y="3891487"/>
            <a:ext cx="529842" cy="369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694" rIns="0" bIns="45694" anchor="t" anchorCtr="0">
            <a:spAutoFit/>
          </a:bodyPr>
          <a:lstStyle/>
          <a:p>
            <a:pPr algn="r"/>
            <a:r>
              <a:rPr lang="en-US" sz="1800" b="1" dirty="0"/>
              <a:t>18’’</a:t>
            </a:r>
            <a:endParaRPr sz="1800" b="1" dirty="0"/>
          </a:p>
        </p:txBody>
      </p:sp>
      <p:grpSp>
        <p:nvGrpSpPr>
          <p:cNvPr id="53" name="Gruppo 52">
            <a:extLst>
              <a:ext uri="{FF2B5EF4-FFF2-40B4-BE49-F238E27FC236}">
                <a16:creationId xmlns:a16="http://schemas.microsoft.com/office/drawing/2014/main" id="{090AC973-359C-6FC5-6A6B-620FA135E7EE}"/>
              </a:ext>
            </a:extLst>
          </p:cNvPr>
          <p:cNvGrpSpPr/>
          <p:nvPr/>
        </p:nvGrpSpPr>
        <p:grpSpPr>
          <a:xfrm>
            <a:off x="4334924" y="2101176"/>
            <a:ext cx="4123276" cy="1339435"/>
            <a:chOff x="4672762" y="2143028"/>
            <a:chExt cx="3600000" cy="1339435"/>
          </a:xfrm>
        </p:grpSpPr>
        <p:cxnSp>
          <p:nvCxnSpPr>
            <p:cNvPr id="21" name="Connettore diritto 20">
              <a:extLst>
                <a:ext uri="{FF2B5EF4-FFF2-40B4-BE49-F238E27FC236}">
                  <a16:creationId xmlns:a16="http://schemas.microsoft.com/office/drawing/2014/main" id="{8D3E1F8E-77A3-6801-6C05-8D667A34544D}"/>
                </a:ext>
              </a:extLst>
            </p:cNvPr>
            <p:cNvCxnSpPr/>
            <p:nvPr/>
          </p:nvCxnSpPr>
          <p:spPr>
            <a:xfrm>
              <a:off x="4672762" y="2143028"/>
              <a:ext cx="3600000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diritto 21">
              <a:extLst>
                <a:ext uri="{FF2B5EF4-FFF2-40B4-BE49-F238E27FC236}">
                  <a16:creationId xmlns:a16="http://schemas.microsoft.com/office/drawing/2014/main" id="{6FAFA0DA-5115-D598-F6A5-86BB22ADEFBE}"/>
                </a:ext>
              </a:extLst>
            </p:cNvPr>
            <p:cNvCxnSpPr>
              <a:cxnSpLocks/>
            </p:cNvCxnSpPr>
            <p:nvPr/>
          </p:nvCxnSpPr>
          <p:spPr>
            <a:xfrm>
              <a:off x="4672762" y="3482463"/>
              <a:ext cx="3600000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Google Shape;4826;gbbb7315b75_6_17">
            <a:extLst>
              <a:ext uri="{FF2B5EF4-FFF2-40B4-BE49-F238E27FC236}">
                <a16:creationId xmlns:a16="http://schemas.microsoft.com/office/drawing/2014/main" id="{EDD301AF-4870-0716-7FEE-2C5AAC2AA814}"/>
              </a:ext>
            </a:extLst>
          </p:cNvPr>
          <p:cNvSpPr txBox="1"/>
          <p:nvPr/>
        </p:nvSpPr>
        <p:spPr>
          <a:xfrm>
            <a:off x="4803119" y="1810232"/>
            <a:ext cx="1153860" cy="276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694" rIns="91425" bIns="45694" anchor="t" anchorCtr="0">
            <a:spAutoFit/>
          </a:bodyPr>
          <a:lstStyle>
            <a:defPPr>
              <a:defRPr lang="it-IT"/>
            </a:defPPr>
            <a:lvl1pPr algn="ctr">
              <a:defRPr sz="1200"/>
            </a:lvl1pPr>
          </a:lstStyle>
          <a:p>
            <a:r>
              <a:rPr lang="en-US" dirty="0"/>
              <a:t>Renegade</a:t>
            </a:r>
            <a:endParaRPr dirty="0"/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E833BC03-B0D6-6EF8-A1E6-3E7529C6C53E}"/>
              </a:ext>
            </a:extLst>
          </p:cNvPr>
          <p:cNvGrpSpPr/>
          <p:nvPr/>
        </p:nvGrpSpPr>
        <p:grpSpPr>
          <a:xfrm>
            <a:off x="4780170" y="2011399"/>
            <a:ext cx="3760348" cy="1434098"/>
            <a:chOff x="2706107" y="4081150"/>
            <a:chExt cx="3760348" cy="1434098"/>
          </a:xfrm>
        </p:grpSpPr>
        <p:sp>
          <p:nvSpPr>
            <p:cNvPr id="20" name="Google Shape;4825;gbbb7315b75_6_17">
              <a:extLst>
                <a:ext uri="{FF2B5EF4-FFF2-40B4-BE49-F238E27FC236}">
                  <a16:creationId xmlns:a16="http://schemas.microsoft.com/office/drawing/2014/main" id="{CB4823DA-D96C-719C-422C-57C451340A86}"/>
                </a:ext>
              </a:extLst>
            </p:cNvPr>
            <p:cNvSpPr txBox="1"/>
            <p:nvPr/>
          </p:nvSpPr>
          <p:spPr>
            <a:xfrm>
              <a:off x="2706107" y="5053636"/>
              <a:ext cx="1235916" cy="4616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694" rIns="91425" bIns="45694" anchor="t" anchorCtr="0">
              <a:spAutoFit/>
            </a:bodyPr>
            <a:lstStyle/>
            <a:p>
              <a:pPr algn="ctr"/>
              <a:r>
                <a:rPr lang="en-US" sz="1200" dirty="0"/>
                <a:t>Altitude </a:t>
              </a:r>
            </a:p>
            <a:p>
              <a:pPr algn="ctr"/>
              <a:r>
                <a:rPr lang="en-US" sz="1200" dirty="0"/>
                <a:t>Summer/M+S</a:t>
              </a:r>
            </a:p>
          </p:txBody>
        </p:sp>
        <p:pic>
          <p:nvPicPr>
            <p:cNvPr id="23" name="Immagine 7">
              <a:extLst>
                <a:ext uri="{FF2B5EF4-FFF2-40B4-BE49-F238E27FC236}">
                  <a16:creationId xmlns:a16="http://schemas.microsoft.com/office/drawing/2014/main" id="{D2F034B7-7A7F-19D7-A5D9-1350981E13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5105" y="4184142"/>
              <a:ext cx="978044" cy="9930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35">
              <a:extLst>
                <a:ext uri="{FF2B5EF4-FFF2-40B4-BE49-F238E27FC236}">
                  <a16:creationId xmlns:a16="http://schemas.microsoft.com/office/drawing/2014/main" id="{6CAE4A78-0C0F-45A6-44CD-83DC3B8229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915959" y="4081150"/>
              <a:ext cx="1314580" cy="1154501"/>
            </a:xfrm>
            <a:prstGeom prst="rect">
              <a:avLst/>
            </a:prstGeom>
          </p:spPr>
        </p:pic>
        <p:sp>
          <p:nvSpPr>
            <p:cNvPr id="26" name="Google Shape;4825;gbbb7315b75_6_17">
              <a:extLst>
                <a:ext uri="{FF2B5EF4-FFF2-40B4-BE49-F238E27FC236}">
                  <a16:creationId xmlns:a16="http://schemas.microsoft.com/office/drawing/2014/main" id="{ABEEA744-223D-65F6-B181-8709247AF20E}"/>
                </a:ext>
              </a:extLst>
            </p:cNvPr>
            <p:cNvSpPr txBox="1"/>
            <p:nvPr/>
          </p:nvSpPr>
          <p:spPr>
            <a:xfrm>
              <a:off x="3941345" y="5053636"/>
              <a:ext cx="1235916" cy="4616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694" rIns="91425" bIns="45694" anchor="t" anchorCtr="0">
              <a:spAutoFit/>
            </a:bodyPr>
            <a:lstStyle/>
            <a:p>
              <a:pPr algn="ctr"/>
              <a:r>
                <a:rPr lang="en-US" sz="1200" dirty="0"/>
                <a:t>Altitude</a:t>
              </a:r>
            </a:p>
            <a:p>
              <a:pPr algn="ctr"/>
              <a:r>
                <a:rPr lang="en-US" sz="1200" dirty="0"/>
                <a:t>Summer/ M+S</a:t>
              </a:r>
            </a:p>
          </p:txBody>
        </p:sp>
        <p:pic>
          <p:nvPicPr>
            <p:cNvPr id="27" name="Picture 29">
              <a:extLst>
                <a:ext uri="{FF2B5EF4-FFF2-40B4-BE49-F238E27FC236}">
                  <a16:creationId xmlns:a16="http://schemas.microsoft.com/office/drawing/2014/main" id="{21257A61-889A-91CB-D179-7B61A1AAB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15014" y="4255850"/>
              <a:ext cx="798268" cy="791576"/>
            </a:xfrm>
            <a:prstGeom prst="rect">
              <a:avLst/>
            </a:prstGeom>
          </p:spPr>
        </p:pic>
        <p:sp>
          <p:nvSpPr>
            <p:cNvPr id="28" name="Google Shape;4825;gbbb7315b75_6_17">
              <a:extLst>
                <a:ext uri="{FF2B5EF4-FFF2-40B4-BE49-F238E27FC236}">
                  <a16:creationId xmlns:a16="http://schemas.microsoft.com/office/drawing/2014/main" id="{4A9C5357-5CB7-4049-E309-28750311F2E9}"/>
                </a:ext>
              </a:extLst>
            </p:cNvPr>
            <p:cNvSpPr txBox="1"/>
            <p:nvPr/>
          </p:nvSpPr>
          <p:spPr>
            <a:xfrm>
              <a:off x="5230539" y="5053636"/>
              <a:ext cx="1235916" cy="4616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694" rIns="91425" bIns="45694" anchor="t" anchorCtr="0">
              <a:spAutoFit/>
            </a:bodyPr>
            <a:lstStyle/>
            <a:p>
              <a:pPr algn="ctr"/>
              <a:r>
                <a:rPr lang="en-US" sz="1200" dirty="0"/>
                <a:t>North Star</a:t>
              </a:r>
            </a:p>
            <a:p>
              <a:pPr algn="ctr"/>
              <a:r>
                <a:rPr lang="it-IT" sz="1200" dirty="0">
                  <a:latin typeface="Encode Sans" pitchFamily="2" charset="0"/>
                </a:rPr>
                <a:t>MHEV/PHEV</a:t>
              </a:r>
              <a:endParaRPr lang="en-US" sz="1200" dirty="0"/>
            </a:p>
          </p:txBody>
        </p:sp>
      </p:grpSp>
      <p:grpSp>
        <p:nvGrpSpPr>
          <p:cNvPr id="29" name="Gruppo 28">
            <a:extLst>
              <a:ext uri="{FF2B5EF4-FFF2-40B4-BE49-F238E27FC236}">
                <a16:creationId xmlns:a16="http://schemas.microsoft.com/office/drawing/2014/main" id="{FD49D0B0-13D7-682C-FFA2-BB4F5943FABE}"/>
              </a:ext>
            </a:extLst>
          </p:cNvPr>
          <p:cNvGrpSpPr/>
          <p:nvPr/>
        </p:nvGrpSpPr>
        <p:grpSpPr>
          <a:xfrm>
            <a:off x="4740141" y="3495338"/>
            <a:ext cx="2554461" cy="1142263"/>
            <a:chOff x="3049314" y="5842440"/>
            <a:chExt cx="2554461" cy="1142263"/>
          </a:xfrm>
        </p:grpSpPr>
        <p:sp>
          <p:nvSpPr>
            <p:cNvPr id="32" name="Google Shape;4825;gbbb7315b75_6_17">
              <a:extLst>
                <a:ext uri="{FF2B5EF4-FFF2-40B4-BE49-F238E27FC236}">
                  <a16:creationId xmlns:a16="http://schemas.microsoft.com/office/drawing/2014/main" id="{B76AF612-B4F1-C83D-8C62-B8460102EBCA}"/>
                </a:ext>
              </a:extLst>
            </p:cNvPr>
            <p:cNvSpPr txBox="1"/>
            <p:nvPr/>
          </p:nvSpPr>
          <p:spPr>
            <a:xfrm>
              <a:off x="3049314" y="6707757"/>
              <a:ext cx="1235916" cy="2769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694" rIns="91425" bIns="45694" anchor="t" anchorCtr="0">
              <a:spAutoFit/>
            </a:bodyPr>
            <a:lstStyle/>
            <a:p>
              <a:pPr algn="ctr"/>
              <a:r>
                <a:rPr lang="en-US" sz="1200" dirty="0"/>
                <a:t>Altitude</a:t>
              </a:r>
            </a:p>
          </p:txBody>
        </p:sp>
        <p:sp>
          <p:nvSpPr>
            <p:cNvPr id="33" name="Google Shape;4825;gbbb7315b75_6_17">
              <a:extLst>
                <a:ext uri="{FF2B5EF4-FFF2-40B4-BE49-F238E27FC236}">
                  <a16:creationId xmlns:a16="http://schemas.microsoft.com/office/drawing/2014/main" id="{10EA9ECE-5CFF-197E-533D-D653CEC51F52}"/>
                </a:ext>
              </a:extLst>
            </p:cNvPr>
            <p:cNvSpPr txBox="1"/>
            <p:nvPr/>
          </p:nvSpPr>
          <p:spPr>
            <a:xfrm>
              <a:off x="4367859" y="6707757"/>
              <a:ext cx="1235916" cy="2769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694" rIns="91425" bIns="45694" anchor="t" anchorCtr="0">
              <a:spAutoFit/>
            </a:bodyPr>
            <a:lstStyle/>
            <a:p>
              <a:pPr algn="ctr"/>
              <a:r>
                <a:rPr lang="en-US" sz="1200" dirty="0"/>
                <a:t>Summit</a:t>
              </a:r>
            </a:p>
          </p:txBody>
        </p:sp>
        <p:pic>
          <p:nvPicPr>
            <p:cNvPr id="34" name="Picture 36">
              <a:extLst>
                <a:ext uri="{FF2B5EF4-FFF2-40B4-BE49-F238E27FC236}">
                  <a16:creationId xmlns:a16="http://schemas.microsoft.com/office/drawing/2014/main" id="{920CCD3F-1BD1-6092-C23C-4A08585165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131943" y="5842440"/>
              <a:ext cx="997576" cy="959390"/>
            </a:xfrm>
            <a:prstGeom prst="rect">
              <a:avLst/>
            </a:prstGeom>
          </p:spPr>
        </p:pic>
        <p:pic>
          <p:nvPicPr>
            <p:cNvPr id="35" name="Picture 7">
              <a:extLst>
                <a:ext uri="{FF2B5EF4-FFF2-40B4-BE49-F238E27FC236}">
                  <a16:creationId xmlns:a16="http://schemas.microsoft.com/office/drawing/2014/main" id="{4E17D610-161A-F0E3-E532-93CCEFA10A0C}"/>
                </a:ext>
                <a:ext uri="{147F2762-F138-4A5C-976F-8EAC2B608ADB}">
                  <a16:predDERef xmlns:a16="http://schemas.microsoft.com/office/drawing/2014/main" pred="{D9D0680C-04C1-48BE-8EAA-53FF0678746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47431" y="5851760"/>
              <a:ext cx="940748" cy="951496"/>
            </a:xfrm>
            <a:prstGeom prst="rect">
              <a:avLst/>
            </a:prstGeom>
          </p:spPr>
        </p:pic>
      </p:grpSp>
      <p:pic>
        <p:nvPicPr>
          <p:cNvPr id="38" name="Immagine 6">
            <a:extLst>
              <a:ext uri="{FF2B5EF4-FFF2-40B4-BE49-F238E27FC236}">
                <a16:creationId xmlns:a16="http://schemas.microsoft.com/office/drawing/2014/main" id="{2C966AC8-C3E0-15AC-06CA-5629EA267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884" y="910140"/>
            <a:ext cx="994328" cy="99190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Immagine 38" descr="Immagine che contiene Elementi grafici, rosso, Carattere, logo&#10;&#10;Descrizione generata automaticamente">
            <a:extLst>
              <a:ext uri="{FF2B5EF4-FFF2-40B4-BE49-F238E27FC236}">
                <a16:creationId xmlns:a16="http://schemas.microsoft.com/office/drawing/2014/main" id="{397A9753-58A7-BB08-1A16-9EC2493EA4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159" y="2159615"/>
            <a:ext cx="492443" cy="492443"/>
          </a:xfrm>
          <a:prstGeom prst="rect">
            <a:avLst/>
          </a:prstGeom>
        </p:spPr>
      </p:pic>
      <p:pic>
        <p:nvPicPr>
          <p:cNvPr id="49" name="Immagine 48" descr="Immagine che contiene Elementi grafici, rosso, Carattere, logo&#10;&#10;Descrizione generata automaticamente">
            <a:extLst>
              <a:ext uri="{FF2B5EF4-FFF2-40B4-BE49-F238E27FC236}">
                <a16:creationId xmlns:a16="http://schemas.microsoft.com/office/drawing/2014/main" id="{CA936E84-B40F-1551-997B-58578570EB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702" y="3540501"/>
            <a:ext cx="492443" cy="4924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32258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A17C3C64-4226-823B-415A-3843180514FF}"/>
              </a:ext>
            </a:extLst>
          </p:cNvPr>
          <p:cNvSpPr/>
          <p:nvPr/>
        </p:nvSpPr>
        <p:spPr>
          <a:xfrm>
            <a:off x="1300267" y="240984"/>
            <a:ext cx="7011590" cy="52322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defTabSz="914378">
              <a:buClr>
                <a:srgbClr val="000000"/>
              </a:buClr>
            </a:pPr>
            <a:r>
              <a:rPr lang="en-US" sz="2800" b="1" kern="0" dirty="0">
                <a:solidFill>
                  <a:schemeClr val="accent4"/>
                </a:solidFill>
                <a:cs typeface="Calibri" panose="020F0502020204030204" pitchFamily="34" charset="0"/>
                <a:sym typeface="Arial"/>
              </a:rPr>
              <a:t>NEW BI-COLOR PAINT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0B524268-9EDC-6D75-C5BA-1294CD1C19E7}"/>
              </a:ext>
            </a:extLst>
          </p:cNvPr>
          <p:cNvSpPr/>
          <p:nvPr/>
        </p:nvSpPr>
        <p:spPr>
          <a:xfrm>
            <a:off x="1295400" y="949882"/>
            <a:ext cx="7604760" cy="372603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400" dirty="0">
                <a:solidFill>
                  <a:srgbClr val="4B4F59"/>
                </a:solidFill>
                <a:cs typeface="Calibri"/>
              </a:rPr>
              <a:t>Renegade 2025 Range Update also introduces </a:t>
            </a:r>
            <a:r>
              <a:rPr lang="en-US" sz="1400" b="1" dirty="0">
                <a:solidFill>
                  <a:srgbClr val="F2B800"/>
                </a:solidFill>
                <a:cs typeface="Calibri"/>
              </a:rPr>
              <a:t>important news on the color offering grid</a:t>
            </a:r>
            <a:r>
              <a:rPr lang="en-US" sz="1400" dirty="0">
                <a:solidFill>
                  <a:srgbClr val="4B4F59"/>
                </a:solidFill>
                <a:cs typeface="Calibri"/>
              </a:rPr>
              <a:t>: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F8B2AD1-F066-3989-CFC5-DD5A85ADDBC8}"/>
              </a:ext>
            </a:extLst>
          </p:cNvPr>
          <p:cNvSpPr txBox="1"/>
          <p:nvPr/>
        </p:nvSpPr>
        <p:spPr>
          <a:xfrm>
            <a:off x="1632968" y="2462343"/>
            <a:ext cx="2799318" cy="954107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defPPr>
              <a:defRPr lang="fr-FR"/>
            </a:defPPr>
            <a:lvl1pPr>
              <a:lnSpc>
                <a:spcPct val="150000"/>
              </a:lnSpc>
              <a:spcAft>
                <a:spcPts val="600"/>
              </a:spcAft>
              <a:defRPr sz="1400">
                <a:solidFill>
                  <a:srgbClr val="4B4F59"/>
                </a:solidFill>
                <a:cs typeface="Calibri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it-IT" sz="1800" b="1" dirty="0">
                <a:solidFill>
                  <a:srgbClr val="F2B800"/>
                </a:solidFill>
              </a:rPr>
              <a:t>TECHNO GREEN</a:t>
            </a:r>
            <a:br>
              <a:rPr lang="it-IT" sz="1800" b="1" dirty="0">
                <a:solidFill>
                  <a:srgbClr val="F2B800"/>
                </a:solidFill>
              </a:rPr>
            </a:br>
            <a:r>
              <a:rPr lang="it-IT" dirty="0"/>
              <a:t>with</a:t>
            </a:r>
            <a:r>
              <a:rPr lang="it-IT" b="1" dirty="0">
                <a:solidFill>
                  <a:srgbClr val="F2B800"/>
                </a:solidFill>
              </a:rPr>
              <a:t> Black </a:t>
            </a:r>
            <a:r>
              <a:rPr lang="it-IT" b="1" dirty="0" err="1">
                <a:solidFill>
                  <a:srgbClr val="F2B800"/>
                </a:solidFill>
              </a:rPr>
              <a:t>Roof</a:t>
            </a:r>
            <a:endParaRPr lang="it-IT" b="1" dirty="0">
              <a:solidFill>
                <a:srgbClr val="F2B800"/>
              </a:solidFill>
            </a:endParaRPr>
          </a:p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it-IT" b="1" dirty="0">
                <a:solidFill>
                  <a:srgbClr val="F2B800"/>
                </a:solidFill>
              </a:rPr>
              <a:t>New </a:t>
            </a:r>
            <a:r>
              <a:rPr lang="it-IT" b="1" dirty="0" err="1">
                <a:solidFill>
                  <a:srgbClr val="F2B800"/>
                </a:solidFill>
              </a:rPr>
              <a:t>paint</a:t>
            </a:r>
            <a:r>
              <a:rPr lang="it-IT" b="1" dirty="0">
                <a:solidFill>
                  <a:srgbClr val="F2B800"/>
                </a:solidFill>
              </a:rPr>
              <a:t> </a:t>
            </a:r>
            <a:r>
              <a:rPr lang="it-IT" dirty="0"/>
              <a:t>for </a:t>
            </a:r>
            <a:r>
              <a:rPr lang="it-IT" b="1" dirty="0">
                <a:solidFill>
                  <a:srgbClr val="F2B800"/>
                </a:solidFill>
              </a:rPr>
              <a:t>free </a:t>
            </a:r>
            <a:r>
              <a:rPr lang="it-IT" dirty="0"/>
              <a:t>on </a:t>
            </a:r>
            <a:r>
              <a:rPr lang="it-IT" b="1" dirty="0">
                <a:solidFill>
                  <a:srgbClr val="F2B800"/>
                </a:solidFill>
              </a:rPr>
              <a:t>North Star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10D0BAF-8E2D-04AF-F993-512D0046076F}"/>
              </a:ext>
            </a:extLst>
          </p:cNvPr>
          <p:cNvSpPr txBox="1"/>
          <p:nvPr/>
        </p:nvSpPr>
        <p:spPr>
          <a:xfrm>
            <a:off x="5816259" y="2499481"/>
            <a:ext cx="2212944" cy="954107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defPPr>
              <a:defRPr lang="fr-FR"/>
            </a:defPPr>
            <a:lvl1pPr>
              <a:lnSpc>
                <a:spcPct val="150000"/>
              </a:lnSpc>
              <a:spcAft>
                <a:spcPts val="600"/>
              </a:spcAft>
              <a:defRPr sz="1400">
                <a:solidFill>
                  <a:srgbClr val="4B4F59"/>
                </a:solidFill>
                <a:cs typeface="Calibri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it-IT" sz="1800" b="1" dirty="0">
                <a:solidFill>
                  <a:srgbClr val="F2B800"/>
                </a:solidFill>
              </a:rPr>
              <a:t>SOLAR YELLOW</a:t>
            </a:r>
          </a:p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it-IT" b="1" dirty="0">
                <a:solidFill>
                  <a:srgbClr val="F2B800"/>
                </a:solidFill>
              </a:rPr>
              <a:t>New </a:t>
            </a:r>
            <a:r>
              <a:rPr lang="it-IT" b="1" dirty="0" err="1">
                <a:solidFill>
                  <a:srgbClr val="F2B800"/>
                </a:solidFill>
              </a:rPr>
              <a:t>paint</a:t>
            </a:r>
            <a:r>
              <a:rPr lang="it-IT" b="1" dirty="0">
                <a:solidFill>
                  <a:srgbClr val="F2B800"/>
                </a:solidFill>
              </a:rPr>
              <a:t> </a:t>
            </a:r>
            <a:r>
              <a:rPr lang="it-IT" dirty="0"/>
              <a:t>for </a:t>
            </a:r>
            <a:r>
              <a:rPr lang="it-IT" b="1" dirty="0">
                <a:solidFill>
                  <a:srgbClr val="F2B800"/>
                </a:solidFill>
              </a:rPr>
              <a:t>free </a:t>
            </a:r>
            <a:r>
              <a:rPr lang="it-IT" dirty="0"/>
              <a:t>on </a:t>
            </a:r>
            <a:r>
              <a:rPr lang="it-IT" b="1" dirty="0">
                <a:solidFill>
                  <a:srgbClr val="F2B800"/>
                </a:solidFill>
              </a:rPr>
              <a:t>Renegade </a:t>
            </a:r>
            <a:r>
              <a:rPr lang="it-IT" dirty="0"/>
              <a:t>and</a:t>
            </a:r>
            <a:r>
              <a:rPr lang="it-IT" b="1" dirty="0">
                <a:solidFill>
                  <a:srgbClr val="F2B800"/>
                </a:solidFill>
              </a:rPr>
              <a:t> Summit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5582BECB-DD5D-06F2-8F46-D5095425D0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3249"/>
          <a:stretch/>
        </p:blipFill>
        <p:spPr>
          <a:xfrm>
            <a:off x="5428727" y="3419491"/>
            <a:ext cx="3089419" cy="1725497"/>
          </a:xfrm>
          <a:prstGeom prst="rect">
            <a:avLst/>
          </a:prstGeom>
        </p:spPr>
      </p:pic>
      <p:grpSp>
        <p:nvGrpSpPr>
          <p:cNvPr id="26" name="Gruppo 25">
            <a:extLst>
              <a:ext uri="{FF2B5EF4-FFF2-40B4-BE49-F238E27FC236}">
                <a16:creationId xmlns:a16="http://schemas.microsoft.com/office/drawing/2014/main" id="{2F21256E-0D19-7C60-B316-D84A05BDF0C2}"/>
              </a:ext>
            </a:extLst>
          </p:cNvPr>
          <p:cNvGrpSpPr/>
          <p:nvPr/>
        </p:nvGrpSpPr>
        <p:grpSpPr>
          <a:xfrm>
            <a:off x="1416441" y="3218866"/>
            <a:ext cx="3029982" cy="1990507"/>
            <a:chOff x="1113688" y="2762250"/>
            <a:chExt cx="3029982" cy="1990507"/>
          </a:xfrm>
        </p:grpSpPr>
        <p:pic>
          <p:nvPicPr>
            <p:cNvPr id="20" name="Immagine 19">
              <a:extLst>
                <a:ext uri="{FF2B5EF4-FFF2-40B4-BE49-F238E27FC236}">
                  <a16:creationId xmlns:a16="http://schemas.microsoft.com/office/drawing/2014/main" id="{ED7473D6-C756-CAF7-1932-2676D7343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6776" r="10102"/>
            <a:stretch/>
          </p:blipFill>
          <p:spPr>
            <a:xfrm>
              <a:off x="1113688" y="2762250"/>
              <a:ext cx="3029982" cy="1990507"/>
            </a:xfrm>
            <a:prstGeom prst="rect">
              <a:avLst/>
            </a:prstGeom>
          </p:spPr>
        </p:pic>
        <p:pic>
          <p:nvPicPr>
            <p:cNvPr id="24" name="Immagine 23">
              <a:extLst>
                <a:ext uri="{FF2B5EF4-FFF2-40B4-BE49-F238E27FC236}">
                  <a16:creationId xmlns:a16="http://schemas.microsoft.com/office/drawing/2014/main" id="{5A0160B0-4F4F-0598-96BA-5861451466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70281" y="2942181"/>
              <a:ext cx="582009" cy="582009"/>
            </a:xfrm>
            <a:prstGeom prst="rect">
              <a:avLst/>
            </a:prstGeom>
          </p:spPr>
        </p:pic>
      </p:grpSp>
      <p:cxnSp>
        <p:nvCxnSpPr>
          <p:cNvPr id="28" name="Connettore diritto 27">
            <a:extLst>
              <a:ext uri="{FF2B5EF4-FFF2-40B4-BE49-F238E27FC236}">
                <a16:creationId xmlns:a16="http://schemas.microsoft.com/office/drawing/2014/main" id="{41DF72F3-297C-4636-12A6-60F9E875932F}"/>
              </a:ext>
            </a:extLst>
          </p:cNvPr>
          <p:cNvCxnSpPr>
            <a:cxnSpLocks/>
          </p:cNvCxnSpPr>
          <p:nvPr/>
        </p:nvCxnSpPr>
        <p:spPr>
          <a:xfrm>
            <a:off x="5124272" y="2710167"/>
            <a:ext cx="0" cy="2205398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4">
            <a:extLst>
              <a:ext uri="{FF2B5EF4-FFF2-40B4-BE49-F238E27FC236}">
                <a16:creationId xmlns:a16="http://schemas.microsoft.com/office/drawing/2014/main" id="{45955A63-93CE-E7C3-3792-4F2B7B784D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34113" t="19694" r="16791" b="54038"/>
          <a:stretch/>
        </p:blipFill>
        <p:spPr>
          <a:xfrm>
            <a:off x="4106221" y="1277133"/>
            <a:ext cx="3733308" cy="1090726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AD2390D7-177E-D5D3-445F-EA83C30E22B3}"/>
              </a:ext>
            </a:extLst>
          </p:cNvPr>
          <p:cNvSpPr txBox="1"/>
          <p:nvPr/>
        </p:nvSpPr>
        <p:spPr>
          <a:xfrm>
            <a:off x="1355499" y="1352199"/>
            <a:ext cx="2212944" cy="1015663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defPPr>
              <a:defRPr lang="fr-FR"/>
            </a:defPPr>
            <a:lvl1pPr>
              <a:lnSpc>
                <a:spcPct val="150000"/>
              </a:lnSpc>
              <a:spcAft>
                <a:spcPts val="600"/>
              </a:spcAft>
              <a:defRPr sz="1400">
                <a:solidFill>
                  <a:srgbClr val="4B4F59"/>
                </a:solidFill>
                <a:cs typeface="Calibri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en-US" sz="1800" b="1" dirty="0">
                <a:solidFill>
                  <a:srgbClr val="F2B800"/>
                </a:solidFill>
              </a:rPr>
              <a:t>NEW BLACK ROOF CUT DESIGN</a:t>
            </a:r>
          </a:p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Available on all the Trims</a:t>
            </a:r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B1EEDA45-A899-5941-C821-5A840129FCC2}"/>
              </a:ext>
            </a:extLst>
          </p:cNvPr>
          <p:cNvCxnSpPr>
            <a:cxnSpLocks/>
          </p:cNvCxnSpPr>
          <p:nvPr/>
        </p:nvCxnSpPr>
        <p:spPr>
          <a:xfrm>
            <a:off x="1355498" y="2442991"/>
            <a:ext cx="7416000" cy="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1234331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A17C3C64-4226-823B-415A-3843180514FF}"/>
              </a:ext>
            </a:extLst>
          </p:cNvPr>
          <p:cNvSpPr/>
          <p:nvPr/>
        </p:nvSpPr>
        <p:spPr>
          <a:xfrm>
            <a:off x="1300267" y="240984"/>
            <a:ext cx="7011590" cy="52322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defTabSz="914378">
              <a:buClr>
                <a:srgbClr val="000000"/>
              </a:buClr>
            </a:pPr>
            <a:r>
              <a:rPr lang="en-US" sz="2800" b="1" kern="0" dirty="0">
                <a:solidFill>
                  <a:schemeClr val="accent4"/>
                </a:solidFill>
                <a:cs typeface="Calibri" panose="020F0502020204030204" pitchFamily="34" charset="0"/>
                <a:sym typeface="Arial"/>
              </a:rPr>
              <a:t>RANGE EVOLUTION </a:t>
            </a:r>
            <a:r>
              <a:rPr lang="en-US" sz="2800" kern="0" dirty="0">
                <a:solidFill>
                  <a:schemeClr val="accent4"/>
                </a:solidFill>
                <a:cs typeface="Calibri" panose="020F0502020204030204" pitchFamily="34" charset="0"/>
                <a:sym typeface="Arial"/>
              </a:rPr>
              <a:t>(1/3)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0B524268-9EDC-6D75-C5BA-1294CD1C19E7}"/>
              </a:ext>
            </a:extLst>
          </p:cNvPr>
          <p:cNvSpPr/>
          <p:nvPr/>
        </p:nvSpPr>
        <p:spPr>
          <a:xfrm>
            <a:off x="1295399" y="949882"/>
            <a:ext cx="7661853" cy="695768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400" dirty="0">
                <a:solidFill>
                  <a:srgbClr val="4B4F59"/>
                </a:solidFill>
                <a:cs typeface="Calibri"/>
              </a:rPr>
              <a:t>… and to complete the product news a look on the </a:t>
            </a:r>
            <a:r>
              <a:rPr lang="en-US" sz="1400" b="1" dirty="0">
                <a:solidFill>
                  <a:srgbClr val="F2B800"/>
                </a:solidFill>
                <a:cs typeface="Calibri"/>
              </a:rPr>
              <a:t>changes introduced on the badges/finishing </a:t>
            </a:r>
            <a:r>
              <a:rPr lang="en-US" sz="1400" dirty="0">
                <a:solidFill>
                  <a:srgbClr val="4B4F59"/>
                </a:solidFill>
                <a:cs typeface="Calibri"/>
              </a:rPr>
              <a:t>that equip the different versions: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F8B2AD1-F066-3989-CFC5-DD5A85ADDBC8}"/>
              </a:ext>
            </a:extLst>
          </p:cNvPr>
          <p:cNvSpPr txBox="1"/>
          <p:nvPr/>
        </p:nvSpPr>
        <p:spPr>
          <a:xfrm>
            <a:off x="1126504" y="1717516"/>
            <a:ext cx="3600000" cy="1434432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defPPr>
              <a:defRPr lang="fr-FR"/>
            </a:defPPr>
            <a:lvl1pPr>
              <a:lnSpc>
                <a:spcPct val="150000"/>
              </a:lnSpc>
              <a:spcAft>
                <a:spcPts val="600"/>
              </a:spcAft>
              <a:defRPr sz="1400">
                <a:solidFill>
                  <a:srgbClr val="4B4F59"/>
                </a:solidFill>
                <a:cs typeface="Calibri"/>
              </a:defRPr>
            </a:lvl1pPr>
          </a:lstStyle>
          <a:p>
            <a:pPr algn="ctr">
              <a:spcAft>
                <a:spcPts val="0"/>
              </a:spcAft>
            </a:pPr>
            <a:r>
              <a:rPr lang="it-IT" sz="1800" b="1" dirty="0">
                <a:solidFill>
                  <a:srgbClr val="F2B800"/>
                </a:solidFill>
              </a:rPr>
              <a:t>WHAT</a:t>
            </a:r>
          </a:p>
          <a:p>
            <a:pPr algn="ctr">
              <a:spcAft>
                <a:spcPts val="0"/>
              </a:spcAft>
            </a:pPr>
            <a:r>
              <a:rPr lang="en-US" b="1" dirty="0"/>
              <a:t>e-hybrid badge </a:t>
            </a:r>
          </a:p>
          <a:p>
            <a:pPr algn="ctr">
              <a:spcAft>
                <a:spcPts val="0"/>
              </a:spcAft>
            </a:pPr>
            <a:r>
              <a:rPr lang="en-US" b="1" dirty="0"/>
              <a:t>elimination on all trim level</a:t>
            </a:r>
          </a:p>
          <a:p>
            <a:pPr algn="ctr">
              <a:spcAft>
                <a:spcPts val="0"/>
              </a:spcAft>
            </a:pPr>
            <a:endParaRPr lang="it-IT" b="1" dirty="0">
              <a:solidFill>
                <a:srgbClr val="F2B800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10D0BAF-8E2D-04AF-F993-512D0046076F}"/>
              </a:ext>
            </a:extLst>
          </p:cNvPr>
          <p:cNvSpPr txBox="1"/>
          <p:nvPr/>
        </p:nvSpPr>
        <p:spPr>
          <a:xfrm>
            <a:off x="5152241" y="1717516"/>
            <a:ext cx="3747909" cy="1434432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defPPr>
              <a:defRPr lang="fr-FR"/>
            </a:defPPr>
            <a:lvl1pPr>
              <a:lnSpc>
                <a:spcPct val="150000"/>
              </a:lnSpc>
              <a:spcAft>
                <a:spcPts val="600"/>
              </a:spcAft>
              <a:defRPr sz="1400">
                <a:solidFill>
                  <a:srgbClr val="4B4F59"/>
                </a:solidFill>
                <a:cs typeface="Calibri"/>
              </a:defRPr>
            </a:lvl1pPr>
          </a:lstStyle>
          <a:p>
            <a:pPr algn="ctr">
              <a:spcAft>
                <a:spcPts val="0"/>
              </a:spcAft>
            </a:pPr>
            <a:r>
              <a:rPr lang="it-IT" sz="1800" b="1" dirty="0">
                <a:solidFill>
                  <a:srgbClr val="F2B800"/>
                </a:solidFill>
              </a:rPr>
              <a:t>WHY</a:t>
            </a:r>
          </a:p>
          <a:p>
            <a:pPr algn="ctr">
              <a:spcAft>
                <a:spcPts val="0"/>
              </a:spcAft>
            </a:pPr>
            <a:r>
              <a:rPr lang="en-US" dirty="0"/>
              <a:t>No Conventional engines available in the range: e-Hybrid is the standard engine e does not need of specific badge</a:t>
            </a:r>
          </a:p>
        </p:txBody>
      </p:sp>
      <p:cxnSp>
        <p:nvCxnSpPr>
          <p:cNvPr id="28" name="Connettore diritto 27">
            <a:extLst>
              <a:ext uri="{FF2B5EF4-FFF2-40B4-BE49-F238E27FC236}">
                <a16:creationId xmlns:a16="http://schemas.microsoft.com/office/drawing/2014/main" id="{41DF72F3-297C-4636-12A6-60F9E875932F}"/>
              </a:ext>
            </a:extLst>
          </p:cNvPr>
          <p:cNvCxnSpPr>
            <a:cxnSpLocks/>
          </p:cNvCxnSpPr>
          <p:nvPr/>
        </p:nvCxnSpPr>
        <p:spPr>
          <a:xfrm>
            <a:off x="4939373" y="1759950"/>
            <a:ext cx="0" cy="3158747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FB0A814-3D59-1C0E-91F7-B5AEB427F817}"/>
              </a:ext>
            </a:extLst>
          </p:cNvPr>
          <p:cNvSpPr txBox="1"/>
          <p:nvPr/>
        </p:nvSpPr>
        <p:spPr>
          <a:xfrm>
            <a:off x="1126504" y="3174806"/>
            <a:ext cx="3600000" cy="452688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defPPr>
              <a:defRPr lang="fr-FR"/>
            </a:defPPr>
            <a:lvl1pPr>
              <a:lnSpc>
                <a:spcPct val="150000"/>
              </a:lnSpc>
              <a:spcAft>
                <a:spcPts val="600"/>
              </a:spcAft>
              <a:defRPr sz="1400">
                <a:solidFill>
                  <a:srgbClr val="4B4F59"/>
                </a:solidFill>
                <a:cs typeface="Calibri"/>
              </a:defRPr>
            </a:lvl1pPr>
          </a:lstStyle>
          <a:p>
            <a:pPr algn="ctr">
              <a:spcAft>
                <a:spcPts val="0"/>
              </a:spcAft>
            </a:pPr>
            <a:r>
              <a:rPr lang="it-IT" sz="1800" b="1" dirty="0">
                <a:solidFill>
                  <a:srgbClr val="F2B800"/>
                </a:solidFill>
              </a:rPr>
              <a:t>WAS</a:t>
            </a:r>
            <a:endParaRPr lang="it-IT" b="1" dirty="0">
              <a:solidFill>
                <a:srgbClr val="F2B800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BF6E470-AF2A-BC3D-59FD-CDFA3012E1F5}"/>
              </a:ext>
            </a:extLst>
          </p:cNvPr>
          <p:cNvSpPr txBox="1"/>
          <p:nvPr/>
        </p:nvSpPr>
        <p:spPr>
          <a:xfrm>
            <a:off x="5152241" y="3174806"/>
            <a:ext cx="3747909" cy="452688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defPPr>
              <a:defRPr lang="fr-FR"/>
            </a:defPPr>
            <a:lvl1pPr>
              <a:lnSpc>
                <a:spcPct val="150000"/>
              </a:lnSpc>
              <a:spcAft>
                <a:spcPts val="600"/>
              </a:spcAft>
              <a:defRPr sz="1400">
                <a:solidFill>
                  <a:srgbClr val="4B4F59"/>
                </a:solidFill>
                <a:cs typeface="Calibri"/>
              </a:defRPr>
            </a:lvl1pPr>
          </a:lstStyle>
          <a:p>
            <a:pPr algn="ctr">
              <a:spcAft>
                <a:spcPts val="0"/>
              </a:spcAft>
            </a:pPr>
            <a:r>
              <a:rPr lang="it-IT" sz="1800" b="1" dirty="0">
                <a:solidFill>
                  <a:srgbClr val="F2B800"/>
                </a:solidFill>
              </a:rPr>
              <a:t>BECOMES</a:t>
            </a:r>
            <a:endParaRPr lang="en-US" dirty="0"/>
          </a:p>
        </p:txBody>
      </p:sp>
      <p:pic>
        <p:nvPicPr>
          <p:cNvPr id="8" name="Picture 13">
            <a:extLst>
              <a:ext uri="{FF2B5EF4-FFF2-40B4-BE49-F238E27FC236}">
                <a16:creationId xmlns:a16="http://schemas.microsoft.com/office/drawing/2014/main" id="{82B34C29-3AE1-A773-3BD6-1A77C6ADC5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573" t="37906" r="50899" b="33390"/>
          <a:stretch/>
        </p:blipFill>
        <p:spPr>
          <a:xfrm>
            <a:off x="2191492" y="3627494"/>
            <a:ext cx="1156000" cy="1284753"/>
          </a:xfrm>
          <a:prstGeom prst="rect">
            <a:avLst/>
          </a:prstGeom>
        </p:spPr>
      </p:pic>
      <p:grpSp>
        <p:nvGrpSpPr>
          <p:cNvPr id="17" name="Group 14">
            <a:extLst>
              <a:ext uri="{FF2B5EF4-FFF2-40B4-BE49-F238E27FC236}">
                <a16:creationId xmlns:a16="http://schemas.microsoft.com/office/drawing/2014/main" id="{0F823E0F-9231-218D-D7EB-C05D4FD4CDAA}"/>
              </a:ext>
            </a:extLst>
          </p:cNvPr>
          <p:cNvGrpSpPr/>
          <p:nvPr/>
        </p:nvGrpSpPr>
        <p:grpSpPr>
          <a:xfrm>
            <a:off x="6196018" y="3621043"/>
            <a:ext cx="1325244" cy="1297654"/>
            <a:chOff x="4929992" y="2673606"/>
            <a:chExt cx="1422465" cy="1549831"/>
          </a:xfrm>
        </p:grpSpPr>
        <p:pic>
          <p:nvPicPr>
            <p:cNvPr id="18" name="Picture 15">
              <a:extLst>
                <a:ext uri="{FF2B5EF4-FFF2-40B4-BE49-F238E27FC236}">
                  <a16:creationId xmlns:a16="http://schemas.microsoft.com/office/drawing/2014/main" id="{1BF398E7-393D-78A4-34CF-884D7DFFC2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3857" t="36244" r="50586" b="33625"/>
            <a:stretch/>
          </p:blipFill>
          <p:spPr>
            <a:xfrm>
              <a:off x="4929992" y="2673606"/>
              <a:ext cx="1422465" cy="1549831"/>
            </a:xfrm>
            <a:prstGeom prst="rect">
              <a:avLst/>
            </a:prstGeom>
          </p:spPr>
        </p:pic>
        <p:pic>
          <p:nvPicPr>
            <p:cNvPr id="19" name="Picture 16">
              <a:extLst>
                <a:ext uri="{FF2B5EF4-FFF2-40B4-BE49-F238E27FC236}">
                  <a16:creationId xmlns:a16="http://schemas.microsoft.com/office/drawing/2014/main" id="{6732604B-C0EF-7E6B-ED05-651FBACCA6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5838" t="52301" r="42302" b="44899"/>
            <a:stretch/>
          </p:blipFill>
          <p:spPr>
            <a:xfrm>
              <a:off x="5652120" y="3507854"/>
              <a:ext cx="170168" cy="144016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8813162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A17C3C64-4226-823B-415A-3843180514FF}"/>
              </a:ext>
            </a:extLst>
          </p:cNvPr>
          <p:cNvSpPr/>
          <p:nvPr/>
        </p:nvSpPr>
        <p:spPr>
          <a:xfrm>
            <a:off x="1300267" y="240984"/>
            <a:ext cx="7011590" cy="52322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defTabSz="914378">
              <a:buClr>
                <a:srgbClr val="000000"/>
              </a:buClr>
            </a:pPr>
            <a:r>
              <a:rPr lang="en-US" sz="2800" b="1" kern="0" dirty="0">
                <a:solidFill>
                  <a:schemeClr val="accent4"/>
                </a:solidFill>
                <a:cs typeface="Calibri" panose="020F0502020204030204" pitchFamily="34" charset="0"/>
                <a:sym typeface="Arial"/>
              </a:rPr>
              <a:t>RANGE EVOLUTION </a:t>
            </a:r>
            <a:r>
              <a:rPr lang="en-US" sz="2800" kern="0" dirty="0">
                <a:solidFill>
                  <a:schemeClr val="accent4"/>
                </a:solidFill>
                <a:cs typeface="Calibri" panose="020F0502020204030204" pitchFamily="34" charset="0"/>
                <a:sym typeface="Arial"/>
              </a:rPr>
              <a:t>(2/3)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F8B2AD1-F066-3989-CFC5-DD5A85ADDBC8}"/>
              </a:ext>
            </a:extLst>
          </p:cNvPr>
          <p:cNvSpPr txBox="1"/>
          <p:nvPr/>
        </p:nvSpPr>
        <p:spPr>
          <a:xfrm>
            <a:off x="1126504" y="1161655"/>
            <a:ext cx="3600000" cy="1434432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defPPr>
              <a:defRPr lang="fr-FR"/>
            </a:defPPr>
            <a:lvl1pPr>
              <a:lnSpc>
                <a:spcPct val="150000"/>
              </a:lnSpc>
              <a:spcAft>
                <a:spcPts val="600"/>
              </a:spcAft>
              <a:defRPr sz="1400">
                <a:solidFill>
                  <a:srgbClr val="4B4F59"/>
                </a:solidFill>
                <a:cs typeface="Calibri"/>
              </a:defRPr>
            </a:lvl1pPr>
          </a:lstStyle>
          <a:p>
            <a:pPr algn="ctr">
              <a:spcAft>
                <a:spcPts val="0"/>
              </a:spcAft>
            </a:pPr>
            <a:r>
              <a:rPr lang="it-IT" sz="1800" b="1" dirty="0">
                <a:solidFill>
                  <a:srgbClr val="F2B800"/>
                </a:solidFill>
              </a:rPr>
              <a:t>WHAT</a:t>
            </a:r>
          </a:p>
          <a:p>
            <a:pPr algn="ctr">
              <a:spcAft>
                <a:spcPts val="0"/>
              </a:spcAft>
            </a:pPr>
            <a:r>
              <a:rPr lang="en-US" b="1" dirty="0"/>
              <a:t>Front Grid Rings &amp; Rear Skid plate:</a:t>
            </a:r>
          </a:p>
          <a:p>
            <a:pPr algn="ctr">
              <a:spcAft>
                <a:spcPts val="0"/>
              </a:spcAft>
            </a:pPr>
            <a:r>
              <a:rPr lang="en-US" b="1" dirty="0"/>
              <a:t>from </a:t>
            </a:r>
            <a:r>
              <a:rPr lang="en-US" b="1" dirty="0" err="1"/>
              <a:t>Metakrome</a:t>
            </a:r>
            <a:r>
              <a:rPr lang="en-US" b="1" dirty="0"/>
              <a:t> silver glossy to Glossy Black on Renegade and Altitude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10D0BAF-8E2D-04AF-F993-512D0046076F}"/>
              </a:ext>
            </a:extLst>
          </p:cNvPr>
          <p:cNvSpPr txBox="1"/>
          <p:nvPr/>
        </p:nvSpPr>
        <p:spPr>
          <a:xfrm>
            <a:off x="5152241" y="1161655"/>
            <a:ext cx="3747909" cy="1434432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defPPr>
              <a:defRPr lang="fr-FR"/>
            </a:defPPr>
            <a:lvl1pPr>
              <a:lnSpc>
                <a:spcPct val="150000"/>
              </a:lnSpc>
              <a:spcAft>
                <a:spcPts val="600"/>
              </a:spcAft>
              <a:defRPr sz="1400">
                <a:solidFill>
                  <a:srgbClr val="4B4F59"/>
                </a:solidFill>
                <a:cs typeface="Calibri"/>
              </a:defRPr>
            </a:lvl1pPr>
          </a:lstStyle>
          <a:p>
            <a:pPr algn="ctr">
              <a:spcAft>
                <a:spcPts val="0"/>
              </a:spcAft>
            </a:pPr>
            <a:r>
              <a:rPr lang="it-IT" sz="1800" b="1" dirty="0">
                <a:solidFill>
                  <a:srgbClr val="F2B800"/>
                </a:solidFill>
              </a:rPr>
              <a:t>WHY</a:t>
            </a:r>
          </a:p>
          <a:p>
            <a:pPr algn="ctr">
              <a:spcAft>
                <a:spcPts val="0"/>
              </a:spcAft>
            </a:pPr>
            <a:r>
              <a:rPr lang="en-US" dirty="0"/>
              <a:t>Differentiate the range of </a:t>
            </a:r>
            <a:r>
              <a:rPr lang="en-US" dirty="0" err="1"/>
              <a:t>Onroad</a:t>
            </a:r>
            <a:r>
              <a:rPr lang="en-US" dirty="0"/>
              <a:t> version, keeping the high trim Summit more distinctive with painted version rings and skid plate.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FB0A814-3D59-1C0E-91F7-B5AEB427F817}"/>
              </a:ext>
            </a:extLst>
          </p:cNvPr>
          <p:cNvSpPr txBox="1"/>
          <p:nvPr/>
        </p:nvSpPr>
        <p:spPr>
          <a:xfrm>
            <a:off x="1126504" y="2609576"/>
            <a:ext cx="3600000" cy="452688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defPPr>
              <a:defRPr lang="fr-FR"/>
            </a:defPPr>
            <a:lvl1pPr>
              <a:lnSpc>
                <a:spcPct val="150000"/>
              </a:lnSpc>
              <a:spcAft>
                <a:spcPts val="600"/>
              </a:spcAft>
              <a:defRPr sz="1400">
                <a:solidFill>
                  <a:srgbClr val="4B4F59"/>
                </a:solidFill>
                <a:cs typeface="Calibri"/>
              </a:defRPr>
            </a:lvl1pPr>
          </a:lstStyle>
          <a:p>
            <a:pPr algn="ctr">
              <a:spcAft>
                <a:spcPts val="0"/>
              </a:spcAft>
            </a:pPr>
            <a:r>
              <a:rPr lang="it-IT" sz="1800" b="1" dirty="0">
                <a:solidFill>
                  <a:srgbClr val="F2B800"/>
                </a:solidFill>
              </a:rPr>
              <a:t>WAS</a:t>
            </a:r>
            <a:endParaRPr lang="it-IT" b="1" dirty="0">
              <a:solidFill>
                <a:srgbClr val="F2B800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BF6E470-AF2A-BC3D-59FD-CDFA3012E1F5}"/>
              </a:ext>
            </a:extLst>
          </p:cNvPr>
          <p:cNvSpPr txBox="1"/>
          <p:nvPr/>
        </p:nvSpPr>
        <p:spPr>
          <a:xfrm>
            <a:off x="5152241" y="2609576"/>
            <a:ext cx="3747909" cy="452688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defPPr>
              <a:defRPr lang="fr-FR"/>
            </a:defPPr>
            <a:lvl1pPr>
              <a:lnSpc>
                <a:spcPct val="150000"/>
              </a:lnSpc>
              <a:spcAft>
                <a:spcPts val="600"/>
              </a:spcAft>
              <a:defRPr sz="1400">
                <a:solidFill>
                  <a:srgbClr val="4B4F59"/>
                </a:solidFill>
                <a:cs typeface="Calibri"/>
              </a:defRPr>
            </a:lvl1pPr>
          </a:lstStyle>
          <a:p>
            <a:pPr algn="ctr">
              <a:spcAft>
                <a:spcPts val="0"/>
              </a:spcAft>
            </a:pPr>
            <a:r>
              <a:rPr lang="it-IT" sz="1800" b="1" dirty="0">
                <a:solidFill>
                  <a:srgbClr val="F2B800"/>
                </a:solidFill>
              </a:rPr>
              <a:t>BECOMES</a:t>
            </a:r>
            <a:endParaRPr lang="en-US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ECF2BDED-5788-FCEA-6802-669F3905B84F}"/>
              </a:ext>
            </a:extLst>
          </p:cNvPr>
          <p:cNvGrpSpPr/>
          <p:nvPr/>
        </p:nvGrpSpPr>
        <p:grpSpPr>
          <a:xfrm>
            <a:off x="5997672" y="3195172"/>
            <a:ext cx="1901788" cy="1613048"/>
            <a:chOff x="4351903" y="5525375"/>
            <a:chExt cx="1538053" cy="1304537"/>
          </a:xfrm>
        </p:grpSpPr>
        <p:pic>
          <p:nvPicPr>
            <p:cNvPr id="15" name="Immagine 27">
              <a:extLst>
                <a:ext uri="{FF2B5EF4-FFF2-40B4-BE49-F238E27FC236}">
                  <a16:creationId xmlns:a16="http://schemas.microsoft.com/office/drawing/2014/main" id="{C973D67B-1022-3795-7106-2C19304BB7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3767" r="8325" b="26119"/>
            <a:stretch/>
          </p:blipFill>
          <p:spPr>
            <a:xfrm>
              <a:off x="4351903" y="5525375"/>
              <a:ext cx="1534547" cy="464665"/>
            </a:xfrm>
            <a:prstGeom prst="rect">
              <a:avLst/>
            </a:prstGeom>
          </p:spPr>
        </p:pic>
        <p:pic>
          <p:nvPicPr>
            <p:cNvPr id="16" name="Picture 27">
              <a:extLst>
                <a:ext uri="{FF2B5EF4-FFF2-40B4-BE49-F238E27FC236}">
                  <a16:creationId xmlns:a16="http://schemas.microsoft.com/office/drawing/2014/main" id="{22DECF62-2119-6DAF-A3DA-114C0A17F5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8907" t="56812" r="5610" b="24054"/>
            <a:stretch/>
          </p:blipFill>
          <p:spPr>
            <a:xfrm>
              <a:off x="4355059" y="6084823"/>
              <a:ext cx="1534897" cy="745089"/>
            </a:xfrm>
            <a:prstGeom prst="rect">
              <a:avLst/>
            </a:prstGeom>
          </p:spPr>
        </p:pic>
      </p:grp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BBA9FC84-0444-8130-7F33-A2C51D91682E}"/>
              </a:ext>
            </a:extLst>
          </p:cNvPr>
          <p:cNvGrpSpPr/>
          <p:nvPr/>
        </p:nvGrpSpPr>
        <p:grpSpPr>
          <a:xfrm>
            <a:off x="1962736" y="3180285"/>
            <a:ext cx="1927536" cy="1629025"/>
            <a:chOff x="2837598" y="3838502"/>
            <a:chExt cx="1558876" cy="1317458"/>
          </a:xfrm>
        </p:grpSpPr>
        <p:pic>
          <p:nvPicPr>
            <p:cNvPr id="17" name="Picture 2" descr="ALPINE WHITE">
              <a:extLst>
                <a:ext uri="{FF2B5EF4-FFF2-40B4-BE49-F238E27FC236}">
                  <a16:creationId xmlns:a16="http://schemas.microsoft.com/office/drawing/2014/main" id="{E26DCF1B-3834-D211-DDB8-71FB3552887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74" t="37407" r="47660" b="42231"/>
            <a:stretch/>
          </p:blipFill>
          <p:spPr bwMode="auto">
            <a:xfrm>
              <a:off x="2837598" y="3838502"/>
              <a:ext cx="1558876" cy="490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6">
              <a:extLst>
                <a:ext uri="{FF2B5EF4-FFF2-40B4-BE49-F238E27FC236}">
                  <a16:creationId xmlns:a16="http://schemas.microsoft.com/office/drawing/2014/main" id="{5D7B13E2-2C30-A1E9-D82F-B263FC3A1E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5135" t="58428" r="48473" b="21998"/>
            <a:stretch/>
          </p:blipFill>
          <p:spPr>
            <a:xfrm>
              <a:off x="2840763" y="4426250"/>
              <a:ext cx="1555711" cy="729710"/>
            </a:xfrm>
            <a:prstGeom prst="rect">
              <a:avLst/>
            </a:prstGeom>
          </p:spPr>
        </p:pic>
      </p:grpSp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98684283-B336-39B8-38E6-E0D0D09269BE}"/>
              </a:ext>
            </a:extLst>
          </p:cNvPr>
          <p:cNvCxnSpPr>
            <a:cxnSpLocks/>
          </p:cNvCxnSpPr>
          <p:nvPr/>
        </p:nvCxnSpPr>
        <p:spPr>
          <a:xfrm>
            <a:off x="4939373" y="1143000"/>
            <a:ext cx="0" cy="379476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9639610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A17C3C64-4226-823B-415A-3843180514FF}"/>
              </a:ext>
            </a:extLst>
          </p:cNvPr>
          <p:cNvSpPr/>
          <p:nvPr/>
        </p:nvSpPr>
        <p:spPr>
          <a:xfrm>
            <a:off x="1300267" y="240984"/>
            <a:ext cx="7011590" cy="52322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defTabSz="914378">
              <a:buClr>
                <a:srgbClr val="000000"/>
              </a:buClr>
            </a:pPr>
            <a:r>
              <a:rPr lang="en-US" sz="2800" b="1" kern="0" dirty="0">
                <a:solidFill>
                  <a:schemeClr val="accent4"/>
                </a:solidFill>
                <a:cs typeface="Calibri" panose="020F0502020204030204" pitchFamily="34" charset="0"/>
                <a:sym typeface="Arial"/>
              </a:rPr>
              <a:t>RANGE EVOLUTION </a:t>
            </a:r>
            <a:r>
              <a:rPr lang="en-US" sz="2800" kern="0" dirty="0">
                <a:solidFill>
                  <a:schemeClr val="accent4"/>
                </a:solidFill>
                <a:cs typeface="Calibri" panose="020F0502020204030204" pitchFamily="34" charset="0"/>
                <a:sym typeface="Arial"/>
              </a:rPr>
              <a:t>(3/3)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F8B2AD1-F066-3989-CFC5-DD5A85ADDBC8}"/>
              </a:ext>
            </a:extLst>
          </p:cNvPr>
          <p:cNvSpPr txBox="1"/>
          <p:nvPr/>
        </p:nvSpPr>
        <p:spPr>
          <a:xfrm>
            <a:off x="1126504" y="1168876"/>
            <a:ext cx="3600000" cy="1111266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defPPr>
              <a:defRPr lang="fr-FR"/>
            </a:defPPr>
            <a:lvl1pPr>
              <a:lnSpc>
                <a:spcPct val="150000"/>
              </a:lnSpc>
              <a:spcAft>
                <a:spcPts val="600"/>
              </a:spcAft>
              <a:defRPr sz="1400">
                <a:solidFill>
                  <a:srgbClr val="4B4F59"/>
                </a:solidFill>
                <a:cs typeface="Calibri"/>
              </a:defRPr>
            </a:lvl1pPr>
          </a:lstStyle>
          <a:p>
            <a:pPr algn="ctr">
              <a:spcAft>
                <a:spcPts val="0"/>
              </a:spcAft>
            </a:pPr>
            <a:r>
              <a:rPr lang="it-IT" sz="1800" b="1" dirty="0">
                <a:solidFill>
                  <a:srgbClr val="F2B800"/>
                </a:solidFill>
              </a:rPr>
              <a:t>WHAT</a:t>
            </a:r>
          </a:p>
          <a:p>
            <a:pPr algn="ctr">
              <a:spcAft>
                <a:spcPts val="0"/>
              </a:spcAft>
            </a:pPr>
            <a:r>
              <a:rPr lang="en-US" b="1" dirty="0"/>
              <a:t>All range bi-color </a:t>
            </a:r>
            <a:br>
              <a:rPr lang="en-US" b="1" dirty="0"/>
            </a:br>
            <a:r>
              <a:rPr lang="en-US" b="1" dirty="0"/>
              <a:t>with new cut roof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10D0BAF-8E2D-04AF-F993-512D0046076F}"/>
              </a:ext>
            </a:extLst>
          </p:cNvPr>
          <p:cNvSpPr txBox="1"/>
          <p:nvPr/>
        </p:nvSpPr>
        <p:spPr>
          <a:xfrm>
            <a:off x="5152241" y="1168876"/>
            <a:ext cx="3747909" cy="1111266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defPPr>
              <a:defRPr lang="fr-FR"/>
            </a:defPPr>
            <a:lvl1pPr>
              <a:lnSpc>
                <a:spcPct val="150000"/>
              </a:lnSpc>
              <a:spcAft>
                <a:spcPts val="600"/>
              </a:spcAft>
              <a:defRPr sz="1400">
                <a:solidFill>
                  <a:srgbClr val="4B4F59"/>
                </a:solidFill>
                <a:cs typeface="Calibri"/>
              </a:defRPr>
            </a:lvl1pPr>
          </a:lstStyle>
          <a:p>
            <a:pPr algn="ctr">
              <a:spcAft>
                <a:spcPts val="0"/>
              </a:spcAft>
            </a:pPr>
            <a:r>
              <a:rPr lang="it-IT" sz="1800" b="1" dirty="0">
                <a:solidFill>
                  <a:srgbClr val="F2B800"/>
                </a:solidFill>
              </a:rPr>
              <a:t>WHY</a:t>
            </a:r>
          </a:p>
          <a:p>
            <a:pPr algn="ctr">
              <a:spcAft>
                <a:spcPts val="0"/>
              </a:spcAft>
            </a:pPr>
            <a:r>
              <a:rPr lang="en-US" dirty="0"/>
              <a:t>To integrate the Jeep Renegade’s dynamic silhouette with rugged sophistication.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FB0A814-3D59-1C0E-91F7-B5AEB427F817}"/>
              </a:ext>
            </a:extLst>
          </p:cNvPr>
          <p:cNvSpPr txBox="1"/>
          <p:nvPr/>
        </p:nvSpPr>
        <p:spPr>
          <a:xfrm>
            <a:off x="1126504" y="2821067"/>
            <a:ext cx="3600000" cy="452688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defPPr>
              <a:defRPr lang="fr-FR"/>
            </a:defPPr>
            <a:lvl1pPr>
              <a:lnSpc>
                <a:spcPct val="150000"/>
              </a:lnSpc>
              <a:spcAft>
                <a:spcPts val="600"/>
              </a:spcAft>
              <a:defRPr sz="1400">
                <a:solidFill>
                  <a:srgbClr val="4B4F59"/>
                </a:solidFill>
                <a:cs typeface="Calibri"/>
              </a:defRPr>
            </a:lvl1pPr>
          </a:lstStyle>
          <a:p>
            <a:pPr algn="ctr">
              <a:spcAft>
                <a:spcPts val="0"/>
              </a:spcAft>
            </a:pPr>
            <a:r>
              <a:rPr lang="it-IT" sz="1800" b="1" dirty="0">
                <a:solidFill>
                  <a:srgbClr val="F2B800"/>
                </a:solidFill>
              </a:rPr>
              <a:t>WAS</a:t>
            </a:r>
            <a:endParaRPr lang="it-IT" b="1" dirty="0">
              <a:solidFill>
                <a:srgbClr val="F2B800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BF6E470-AF2A-BC3D-59FD-CDFA3012E1F5}"/>
              </a:ext>
            </a:extLst>
          </p:cNvPr>
          <p:cNvSpPr txBox="1"/>
          <p:nvPr/>
        </p:nvSpPr>
        <p:spPr>
          <a:xfrm>
            <a:off x="5152241" y="2821067"/>
            <a:ext cx="3747909" cy="452688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defPPr>
              <a:defRPr lang="fr-FR"/>
            </a:defPPr>
            <a:lvl1pPr>
              <a:lnSpc>
                <a:spcPct val="150000"/>
              </a:lnSpc>
              <a:spcAft>
                <a:spcPts val="600"/>
              </a:spcAft>
              <a:defRPr sz="1400">
                <a:solidFill>
                  <a:srgbClr val="4B4F59"/>
                </a:solidFill>
                <a:cs typeface="Calibri"/>
              </a:defRPr>
            </a:lvl1pPr>
          </a:lstStyle>
          <a:p>
            <a:pPr algn="ctr">
              <a:spcAft>
                <a:spcPts val="0"/>
              </a:spcAft>
            </a:pPr>
            <a:r>
              <a:rPr lang="it-IT" sz="1800" b="1" dirty="0">
                <a:solidFill>
                  <a:srgbClr val="F2B800"/>
                </a:solidFill>
              </a:rPr>
              <a:t>BECOMES</a:t>
            </a:r>
            <a:endParaRPr lang="en-US" dirty="0"/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31239FC0-BC35-B5C4-4173-51638192F07B}"/>
              </a:ext>
            </a:extLst>
          </p:cNvPr>
          <p:cNvCxnSpPr>
            <a:cxnSpLocks/>
          </p:cNvCxnSpPr>
          <p:nvPr/>
        </p:nvCxnSpPr>
        <p:spPr>
          <a:xfrm>
            <a:off x="4939373" y="1143000"/>
            <a:ext cx="0" cy="379476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34">
            <a:extLst>
              <a:ext uri="{FF2B5EF4-FFF2-40B4-BE49-F238E27FC236}">
                <a16:creationId xmlns:a16="http://schemas.microsoft.com/office/drawing/2014/main" id="{58F719F7-16BE-B54F-AFED-CECDE1FC67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766" t="27600" r="26375" b="54595"/>
          <a:stretch/>
        </p:blipFill>
        <p:spPr>
          <a:xfrm>
            <a:off x="1147584" y="3634702"/>
            <a:ext cx="3569866" cy="920062"/>
          </a:xfrm>
          <a:prstGeom prst="rect">
            <a:avLst/>
          </a:prstGeom>
        </p:spPr>
      </p:pic>
      <p:pic>
        <p:nvPicPr>
          <p:cNvPr id="12" name="Immagine 3106" descr="Immagine che contiene ruota, veicolo, pneumatico, Veicolo terrestre&#10;&#10;Descrizione generata automaticamente">
            <a:extLst>
              <a:ext uri="{FF2B5EF4-FFF2-40B4-BE49-F238E27FC236}">
                <a16:creationId xmlns:a16="http://schemas.microsoft.com/office/drawing/2014/main" id="{34780146-6344-CD94-A733-B4FD04AB00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227" t="21554" r="19675" b="53859"/>
          <a:stretch/>
        </p:blipFill>
        <p:spPr>
          <a:xfrm>
            <a:off x="5244363" y="3553237"/>
            <a:ext cx="3313876" cy="10393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19787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295400" y="240984"/>
            <a:ext cx="5234900" cy="52322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defTabSz="914378">
              <a:buClr>
                <a:srgbClr val="000000"/>
              </a:buClr>
            </a:pPr>
            <a:r>
              <a:rPr lang="en-GB" sz="2800" b="1" kern="0" dirty="0">
                <a:solidFill>
                  <a:schemeClr val="accent4"/>
                </a:solidFill>
                <a:latin typeface="+mj-lt"/>
                <a:cs typeface="Calibri" panose="020F0502020204030204" pitchFamily="34" charset="0"/>
                <a:sym typeface="Arial"/>
              </a:rPr>
              <a:t>NEW PACK STRATEGY </a:t>
            </a:r>
            <a:r>
              <a:rPr lang="en-GB" sz="2800" kern="0" dirty="0">
                <a:solidFill>
                  <a:schemeClr val="accent4"/>
                </a:solidFill>
                <a:latin typeface="+mj-lt"/>
                <a:cs typeface="Calibri" panose="020F0502020204030204" pitchFamily="34" charset="0"/>
                <a:sym typeface="Arial"/>
              </a:rPr>
              <a:t>(1/3)</a:t>
            </a:r>
          </a:p>
        </p:txBody>
      </p:sp>
      <p:sp>
        <p:nvSpPr>
          <p:cNvPr id="4" name="Rectangle 3"/>
          <p:cNvSpPr/>
          <p:nvPr/>
        </p:nvSpPr>
        <p:spPr>
          <a:xfrm>
            <a:off x="1295400" y="947873"/>
            <a:ext cx="4251960" cy="3719673"/>
          </a:xfrm>
          <a:prstGeom prst="rect">
            <a:avLst/>
          </a:prstGeom>
        </p:spPr>
        <p:txBody>
          <a:bodyPr wrap="square" lIns="0" tIns="34290" rIns="0" bIns="34290" anchor="t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400" dirty="0">
                <a:solidFill>
                  <a:srgbClr val="4B4F59"/>
                </a:solidFill>
                <a:cs typeface="Calibri"/>
              </a:rPr>
              <a:t>We can now complete the Renegade news with a close look on the Pack Strategy finalized to make the Renegade offer simple and lean.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400" dirty="0">
                <a:solidFill>
                  <a:srgbClr val="4B4F59"/>
                </a:solidFill>
                <a:cs typeface="Calibri"/>
              </a:rPr>
              <a:t>In summary: </a:t>
            </a:r>
          </a:p>
          <a:p>
            <a:pPr marL="266700" indent="-171450">
              <a:lnSpc>
                <a:spcPct val="150000"/>
              </a:lnSpc>
              <a:spcAft>
                <a:spcPts val="600"/>
              </a:spcAft>
              <a:buClr>
                <a:srgbClr val="EAAD00"/>
              </a:buClr>
              <a:buFont typeface="Courier New" panose="02070309020205020404" pitchFamily="49" charset="0"/>
              <a:buChar char="o"/>
            </a:pPr>
            <a:r>
              <a:rPr lang="en-US" sz="1400" b="1" dirty="0">
                <a:solidFill>
                  <a:srgbClr val="F2B800"/>
                </a:solidFill>
                <a:cs typeface="Calibri"/>
              </a:rPr>
              <a:t>4 Packs available only, identical for all versions</a:t>
            </a:r>
          </a:p>
          <a:p>
            <a:pPr marL="266700" indent="-171450">
              <a:lnSpc>
                <a:spcPct val="150000"/>
              </a:lnSpc>
              <a:spcAft>
                <a:spcPts val="600"/>
              </a:spcAft>
              <a:buClr>
                <a:srgbClr val="EAAD00"/>
              </a:buClr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4B4F59"/>
                </a:solidFill>
                <a:cs typeface="Calibri"/>
              </a:rPr>
              <a:t>a few only stand alone opt to complete the offer, as for example:</a:t>
            </a:r>
          </a:p>
          <a:p>
            <a:pPr marL="625475" lvl="1" indent="-187325">
              <a:lnSpc>
                <a:spcPct val="150000"/>
              </a:lnSpc>
              <a:spcAft>
                <a:spcPts val="600"/>
              </a:spcAft>
              <a:buClr>
                <a:srgbClr val="EAAD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B4F59"/>
                </a:solidFill>
                <a:cs typeface="Calibri"/>
              </a:rPr>
              <a:t>Sunroof </a:t>
            </a:r>
          </a:p>
          <a:p>
            <a:pPr marL="625475" lvl="1" indent="-187325">
              <a:lnSpc>
                <a:spcPct val="150000"/>
              </a:lnSpc>
              <a:spcAft>
                <a:spcPts val="600"/>
              </a:spcAft>
              <a:buClr>
                <a:srgbClr val="EAAD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B4F59"/>
                </a:solidFill>
                <a:cs typeface="Calibri"/>
              </a:rPr>
              <a:t>NAV</a:t>
            </a:r>
          </a:p>
          <a:p>
            <a:pPr marL="625475" lvl="1" indent="-187325">
              <a:lnSpc>
                <a:spcPct val="150000"/>
              </a:lnSpc>
              <a:spcAft>
                <a:spcPts val="600"/>
              </a:spcAft>
              <a:buClr>
                <a:srgbClr val="EAAD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B4F59"/>
                </a:solidFill>
                <a:cs typeface="Calibri"/>
              </a:rPr>
              <a:t>Height adjustment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B8D4E454-AE85-13D3-F349-F3E795286DE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762" r="54612"/>
          <a:stretch/>
        </p:blipFill>
        <p:spPr>
          <a:xfrm>
            <a:off x="6253328" y="0"/>
            <a:ext cx="2890672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89689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295400" y="240984"/>
            <a:ext cx="5234900" cy="52322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defTabSz="914378">
              <a:buClr>
                <a:srgbClr val="000000"/>
              </a:buClr>
            </a:pPr>
            <a:r>
              <a:rPr lang="en-GB" sz="2800" b="1" kern="0" dirty="0">
                <a:solidFill>
                  <a:schemeClr val="accent4"/>
                </a:solidFill>
                <a:latin typeface="+mj-lt"/>
                <a:cs typeface="Calibri" panose="020F0502020204030204" pitchFamily="34" charset="0"/>
                <a:sym typeface="Arial"/>
              </a:rPr>
              <a:t>NEW PACK STRATEGY </a:t>
            </a:r>
            <a:r>
              <a:rPr lang="en-GB" sz="2800" kern="0" dirty="0">
                <a:solidFill>
                  <a:schemeClr val="accent4"/>
                </a:solidFill>
                <a:latin typeface="+mj-lt"/>
                <a:cs typeface="Calibri" panose="020F0502020204030204" pitchFamily="34" charset="0"/>
                <a:sym typeface="Arial"/>
              </a:rPr>
              <a:t>(2/3)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F8A94E3-4869-5F5F-3D81-5D1BBF4656CB}"/>
              </a:ext>
            </a:extLst>
          </p:cNvPr>
          <p:cNvSpPr txBox="1"/>
          <p:nvPr/>
        </p:nvSpPr>
        <p:spPr>
          <a:xfrm>
            <a:off x="1998900" y="2010492"/>
            <a:ext cx="15367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2B800"/>
                </a:solidFill>
                <a:cs typeface="Calibri"/>
              </a:rPr>
              <a:t>TECH PACK</a:t>
            </a:r>
          </a:p>
          <a:p>
            <a:r>
              <a:rPr lang="en-US" sz="1400" b="1" dirty="0">
                <a:solidFill>
                  <a:srgbClr val="F2B800"/>
                </a:solidFill>
                <a:cs typeface="Calibri"/>
              </a:rPr>
              <a:t>(Altitude / Standard on Summit)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623F8F4-CE9E-BC34-261A-C03F43129317}"/>
              </a:ext>
            </a:extLst>
          </p:cNvPr>
          <p:cNvSpPr txBox="1"/>
          <p:nvPr/>
        </p:nvSpPr>
        <p:spPr>
          <a:xfrm>
            <a:off x="3637472" y="3879586"/>
            <a:ext cx="2420428" cy="823302"/>
          </a:xfrm>
          <a:prstGeom prst="rect">
            <a:avLst/>
          </a:prstGeom>
          <a:noFill/>
        </p:spPr>
        <p:txBody>
          <a:bodyPr wrap="square" lIns="0" tIns="34290" rIns="0" bIns="34290" rtlCol="0" anchor="t">
            <a:spAutoFit/>
          </a:bodyPr>
          <a:lstStyle/>
          <a:p>
            <a:pPr marL="266700" lvl="1" indent="-171450">
              <a:spcAft>
                <a:spcPts val="600"/>
              </a:spcAft>
              <a:buClr>
                <a:srgbClr val="EAAD00"/>
              </a:buClr>
              <a:buFont typeface="Courier New" panose="02070309020205020404" pitchFamily="49" charset="0"/>
              <a:buChar char="o"/>
            </a:pPr>
            <a:r>
              <a:rPr lang="en-US" sz="1300" dirty="0">
                <a:solidFill>
                  <a:srgbClr val="4B4F59"/>
                </a:solidFill>
                <a:cs typeface="Calibri"/>
                <a:sym typeface="Arial"/>
              </a:rPr>
              <a:t>Blind spot detection</a:t>
            </a:r>
          </a:p>
          <a:p>
            <a:pPr marL="266700" lvl="1" indent="-171450">
              <a:spcAft>
                <a:spcPts val="600"/>
              </a:spcAft>
              <a:buClr>
                <a:srgbClr val="EAAD00"/>
              </a:buClr>
              <a:buFont typeface="Courier New" panose="02070309020205020404" pitchFamily="49" charset="0"/>
              <a:buChar char="o"/>
            </a:pPr>
            <a:r>
              <a:rPr lang="en-US" sz="1300" dirty="0">
                <a:solidFill>
                  <a:srgbClr val="4B4F59"/>
                </a:solidFill>
                <a:cs typeface="Calibri"/>
                <a:sym typeface="Arial"/>
              </a:rPr>
              <a:t>Passive entry/Keyless Go</a:t>
            </a:r>
          </a:p>
          <a:p>
            <a:pPr marL="266700" lvl="1" indent="-171450">
              <a:spcAft>
                <a:spcPts val="600"/>
              </a:spcAft>
              <a:buClr>
                <a:srgbClr val="EAAD00"/>
              </a:buClr>
              <a:buFont typeface="Courier New" panose="02070309020205020404" pitchFamily="49" charset="0"/>
              <a:buChar char="o"/>
            </a:pPr>
            <a:r>
              <a:rPr lang="en-US" sz="1300" dirty="0">
                <a:solidFill>
                  <a:srgbClr val="4B4F59"/>
                </a:solidFill>
                <a:cs typeface="Calibri"/>
                <a:sym typeface="Arial"/>
              </a:rPr>
              <a:t>Adaptive Cruise Control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3C0CD9E-02AE-4875-74AC-7DD6AC0B8269}"/>
              </a:ext>
            </a:extLst>
          </p:cNvPr>
          <p:cNvSpPr txBox="1"/>
          <p:nvPr/>
        </p:nvSpPr>
        <p:spPr>
          <a:xfrm>
            <a:off x="3637472" y="2010492"/>
            <a:ext cx="2489008" cy="1377300"/>
          </a:xfrm>
          <a:prstGeom prst="rect">
            <a:avLst/>
          </a:prstGeom>
          <a:noFill/>
        </p:spPr>
        <p:txBody>
          <a:bodyPr wrap="square" lIns="0" tIns="34290" rIns="0" bIns="34290" rtlCol="0" anchor="t">
            <a:spAutoFit/>
          </a:bodyPr>
          <a:lstStyle/>
          <a:p>
            <a:pPr marL="266700" lvl="1" indent="-171450">
              <a:spcAft>
                <a:spcPts val="600"/>
              </a:spcAft>
              <a:buClr>
                <a:srgbClr val="EAAD00"/>
              </a:buClr>
              <a:buFont typeface="Courier New" panose="02070309020205020404" pitchFamily="49" charset="0"/>
              <a:buChar char="o"/>
            </a:pPr>
            <a:r>
              <a:rPr lang="en-US" sz="1300" dirty="0">
                <a:solidFill>
                  <a:srgbClr val="4B4F59"/>
                </a:solidFill>
                <a:cs typeface="Calibri"/>
                <a:sym typeface="Arial"/>
              </a:rPr>
              <a:t>Blind spot detection</a:t>
            </a:r>
          </a:p>
          <a:p>
            <a:pPr marL="266700" lvl="1" indent="-171450">
              <a:spcAft>
                <a:spcPts val="600"/>
              </a:spcAft>
              <a:buClr>
                <a:srgbClr val="EAAD00"/>
              </a:buClr>
              <a:buFont typeface="Courier New" panose="02070309020205020404" pitchFamily="49" charset="0"/>
              <a:buChar char="o"/>
            </a:pPr>
            <a:r>
              <a:rPr lang="en-US" sz="1300" dirty="0">
                <a:solidFill>
                  <a:srgbClr val="4B4F59"/>
                </a:solidFill>
                <a:cs typeface="Calibri"/>
                <a:sym typeface="Arial"/>
              </a:rPr>
              <a:t>Passive entry/Keyless Go</a:t>
            </a:r>
          </a:p>
          <a:p>
            <a:pPr marL="266700" lvl="1" indent="-171450">
              <a:spcAft>
                <a:spcPts val="600"/>
              </a:spcAft>
              <a:buClr>
                <a:srgbClr val="EAAD00"/>
              </a:buClr>
              <a:buFont typeface="Courier New" panose="02070309020205020404" pitchFamily="49" charset="0"/>
              <a:buChar char="o"/>
            </a:pPr>
            <a:r>
              <a:rPr lang="en-US" sz="1300" dirty="0">
                <a:solidFill>
                  <a:srgbClr val="4B4F59"/>
                </a:solidFill>
                <a:cs typeface="Calibri"/>
                <a:sym typeface="Arial"/>
              </a:rPr>
              <a:t>F/R parking sensors</a:t>
            </a:r>
          </a:p>
          <a:p>
            <a:pPr marL="266700" lvl="1" indent="-171450">
              <a:spcAft>
                <a:spcPts val="600"/>
              </a:spcAft>
              <a:buClr>
                <a:srgbClr val="EAAD00"/>
              </a:buClr>
              <a:buFont typeface="Courier New" panose="02070309020205020404" pitchFamily="49" charset="0"/>
              <a:buChar char="o"/>
            </a:pPr>
            <a:r>
              <a:rPr lang="en-US" sz="1300" dirty="0">
                <a:solidFill>
                  <a:srgbClr val="4B4F59"/>
                </a:solidFill>
                <a:cs typeface="Calibri"/>
                <a:sym typeface="Arial"/>
              </a:rPr>
              <a:t>Park assist</a:t>
            </a:r>
          </a:p>
          <a:p>
            <a:pPr marL="266700" lvl="1" indent="-171450">
              <a:spcAft>
                <a:spcPts val="600"/>
              </a:spcAft>
              <a:buClr>
                <a:srgbClr val="EAAD00"/>
              </a:buClr>
              <a:buFont typeface="Courier New" panose="02070309020205020404" pitchFamily="49" charset="0"/>
              <a:buChar char="o"/>
            </a:pPr>
            <a:r>
              <a:rPr lang="en-US" sz="1300" dirty="0">
                <a:solidFill>
                  <a:srgbClr val="4B4F59"/>
                </a:solidFill>
                <a:cs typeface="Calibri"/>
                <a:sym typeface="Arial"/>
              </a:rPr>
              <a:t>Adaptive Cruise Control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7A84368-85E7-C22A-EA15-A4C80341A31F}"/>
              </a:ext>
            </a:extLst>
          </p:cNvPr>
          <p:cNvSpPr txBox="1"/>
          <p:nvPr/>
        </p:nvSpPr>
        <p:spPr>
          <a:xfrm>
            <a:off x="3637472" y="1539312"/>
            <a:ext cx="20501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err="1">
                <a:solidFill>
                  <a:srgbClr val="4B4F59"/>
                </a:solidFill>
                <a:cs typeface="Calibri"/>
              </a:rPr>
              <a:t>Contents</a:t>
            </a:r>
            <a:endParaRPr lang="it-IT" sz="1400" b="1" dirty="0">
              <a:solidFill>
                <a:srgbClr val="4B4F59"/>
              </a:solidFill>
              <a:cs typeface="Calibri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EF3EFDC-F1F5-A76D-0424-1F4D964649D5}"/>
              </a:ext>
            </a:extLst>
          </p:cNvPr>
          <p:cNvSpPr txBox="1"/>
          <p:nvPr/>
        </p:nvSpPr>
        <p:spPr>
          <a:xfrm>
            <a:off x="1292269" y="1863857"/>
            <a:ext cx="716280" cy="76944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it-IT" sz="4400" dirty="0">
                <a:solidFill>
                  <a:srgbClr val="F2B800"/>
                </a:solidFill>
                <a:cs typeface="Calibri"/>
              </a:rPr>
              <a:t>01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B3F6C03-AA92-4E77-487B-16780AAF8878}"/>
              </a:ext>
            </a:extLst>
          </p:cNvPr>
          <p:cNvSpPr txBox="1"/>
          <p:nvPr/>
        </p:nvSpPr>
        <p:spPr>
          <a:xfrm>
            <a:off x="1998900" y="3879586"/>
            <a:ext cx="15367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2B800"/>
                </a:solidFill>
                <a:cs typeface="Calibri"/>
              </a:rPr>
              <a:t>TECH PACK NORTH STAR</a:t>
            </a:r>
          </a:p>
          <a:p>
            <a:r>
              <a:rPr lang="en-US" sz="1400" b="1" dirty="0">
                <a:solidFill>
                  <a:srgbClr val="F2B800"/>
                </a:solidFill>
                <a:cs typeface="Calibri"/>
              </a:rPr>
              <a:t>(North Star)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37A5A31-9541-F9F8-C590-A5488BE35EF2}"/>
              </a:ext>
            </a:extLst>
          </p:cNvPr>
          <p:cNvSpPr txBox="1"/>
          <p:nvPr/>
        </p:nvSpPr>
        <p:spPr>
          <a:xfrm>
            <a:off x="1292269" y="3732951"/>
            <a:ext cx="716280" cy="76944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it-IT" sz="4400" dirty="0">
                <a:solidFill>
                  <a:srgbClr val="F2B800"/>
                </a:solidFill>
                <a:cs typeface="Calibri"/>
              </a:rPr>
              <a:t>02</a:t>
            </a:r>
          </a:p>
        </p:txBody>
      </p: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39075B31-3123-A667-CA27-ED732DCAC6D6}"/>
              </a:ext>
            </a:extLst>
          </p:cNvPr>
          <p:cNvCxnSpPr>
            <a:cxnSpLocks/>
          </p:cNvCxnSpPr>
          <p:nvPr/>
        </p:nvCxnSpPr>
        <p:spPr>
          <a:xfrm>
            <a:off x="1181100" y="3537470"/>
            <a:ext cx="4663440" cy="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3">
            <a:extLst>
              <a:ext uri="{FF2B5EF4-FFF2-40B4-BE49-F238E27FC236}">
                <a16:creationId xmlns:a16="http://schemas.microsoft.com/office/drawing/2014/main" id="{E3A0E8E0-9F42-B7DC-AC82-C38825016334}"/>
              </a:ext>
            </a:extLst>
          </p:cNvPr>
          <p:cNvSpPr/>
          <p:nvPr/>
        </p:nvSpPr>
        <p:spPr>
          <a:xfrm>
            <a:off x="1295400" y="947873"/>
            <a:ext cx="4251960" cy="349519"/>
          </a:xfrm>
          <a:prstGeom prst="rect">
            <a:avLst/>
          </a:prstGeom>
        </p:spPr>
        <p:txBody>
          <a:bodyPr wrap="square" lIns="0" tIns="34290" rIns="0" bIns="34290" anchor="t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400" dirty="0">
                <a:solidFill>
                  <a:srgbClr val="4B4F59"/>
                </a:solidFill>
                <a:cs typeface="Calibri"/>
              </a:rPr>
              <a:t>Let’s discover the names and contents of the 4 Packs: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FEDF594-FEE7-FDE3-D762-263621F7A7C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762" r="54612"/>
          <a:stretch/>
        </p:blipFill>
        <p:spPr>
          <a:xfrm>
            <a:off x="6253328" y="0"/>
            <a:ext cx="2890672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2570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295400" y="240984"/>
            <a:ext cx="5234900" cy="52322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defTabSz="914378">
              <a:buClr>
                <a:srgbClr val="000000"/>
              </a:buClr>
            </a:pPr>
            <a:r>
              <a:rPr lang="en-GB" sz="2800" b="1" kern="0" dirty="0">
                <a:solidFill>
                  <a:schemeClr val="accent4"/>
                </a:solidFill>
                <a:latin typeface="+mj-lt"/>
                <a:cs typeface="Calibri" panose="020F0502020204030204" pitchFamily="34" charset="0"/>
                <a:sym typeface="Arial"/>
              </a:rPr>
              <a:t>NEW PACK STRATEGY </a:t>
            </a:r>
            <a:r>
              <a:rPr lang="en-GB" sz="2800" kern="0" dirty="0">
                <a:solidFill>
                  <a:schemeClr val="accent4"/>
                </a:solidFill>
                <a:latin typeface="+mj-lt"/>
                <a:cs typeface="Calibri" panose="020F0502020204030204" pitchFamily="34" charset="0"/>
                <a:sym typeface="Arial"/>
              </a:rPr>
              <a:t>(3/3)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F8A94E3-4869-5F5F-3D81-5D1BBF4656CB}"/>
              </a:ext>
            </a:extLst>
          </p:cNvPr>
          <p:cNvSpPr txBox="1"/>
          <p:nvPr/>
        </p:nvSpPr>
        <p:spPr>
          <a:xfrm>
            <a:off x="1998900" y="1819195"/>
            <a:ext cx="14574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F2B800"/>
                </a:solidFill>
                <a:cs typeface="Calibri"/>
              </a:rPr>
              <a:t>WINTER PACK</a:t>
            </a:r>
          </a:p>
          <a:p>
            <a:r>
              <a:rPr lang="en-US" sz="1400" b="1" dirty="0">
                <a:solidFill>
                  <a:srgbClr val="F2B800"/>
                </a:solidFill>
                <a:cs typeface="Calibri"/>
              </a:rPr>
              <a:t>(Renegade, Altitude, North Star, Standard on Summit)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623F8F4-CE9E-BC34-261A-C03F43129317}"/>
              </a:ext>
            </a:extLst>
          </p:cNvPr>
          <p:cNvSpPr txBox="1"/>
          <p:nvPr/>
        </p:nvSpPr>
        <p:spPr>
          <a:xfrm>
            <a:off x="3596531" y="3844408"/>
            <a:ext cx="2359530" cy="823302"/>
          </a:xfrm>
          <a:prstGeom prst="rect">
            <a:avLst/>
          </a:prstGeom>
          <a:noFill/>
        </p:spPr>
        <p:txBody>
          <a:bodyPr wrap="square" lIns="0" tIns="34290" rIns="0" bIns="34290" rtlCol="0" anchor="t">
            <a:spAutoFit/>
          </a:bodyPr>
          <a:lstStyle/>
          <a:p>
            <a:pPr marL="266700" lvl="1" indent="-171450">
              <a:spcAft>
                <a:spcPts val="600"/>
              </a:spcAft>
              <a:buClr>
                <a:srgbClr val="EAAD00"/>
              </a:buClr>
              <a:buFont typeface="Courier New" panose="02070309020205020404" pitchFamily="49" charset="0"/>
              <a:buChar char="o"/>
            </a:pPr>
            <a:r>
              <a:rPr lang="en-US" sz="1300" dirty="0">
                <a:solidFill>
                  <a:srgbClr val="4B4F59"/>
                </a:solidFill>
                <a:cs typeface="Calibri"/>
                <a:sym typeface="Arial"/>
              </a:rPr>
              <a:t>Winter Pack</a:t>
            </a:r>
          </a:p>
          <a:p>
            <a:pPr marL="266700" lvl="1" indent="-171450">
              <a:spcAft>
                <a:spcPts val="600"/>
              </a:spcAft>
              <a:buClr>
                <a:srgbClr val="EAAD00"/>
              </a:buClr>
              <a:buFont typeface="Courier New" panose="02070309020205020404" pitchFamily="49" charset="0"/>
              <a:buChar char="o"/>
            </a:pPr>
            <a:r>
              <a:rPr lang="en-US" sz="1300" dirty="0">
                <a:solidFill>
                  <a:srgbClr val="4B4F59"/>
                </a:solidFill>
                <a:cs typeface="Calibri"/>
                <a:sym typeface="Arial"/>
              </a:rPr>
              <a:t>Leather seats</a:t>
            </a:r>
          </a:p>
          <a:p>
            <a:pPr marL="266700" lvl="1" indent="-171450">
              <a:spcAft>
                <a:spcPts val="600"/>
              </a:spcAft>
              <a:buClr>
                <a:srgbClr val="EAAD00"/>
              </a:buClr>
              <a:buFont typeface="Courier New" panose="02070309020205020404" pitchFamily="49" charset="0"/>
              <a:buChar char="o"/>
            </a:pPr>
            <a:r>
              <a:rPr lang="en-US" sz="1300" dirty="0">
                <a:solidFill>
                  <a:srgbClr val="4B4F59"/>
                </a:solidFill>
                <a:cs typeface="Calibri"/>
                <a:sym typeface="Arial"/>
              </a:rPr>
              <a:t>Power seats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3C0CD9E-02AE-4875-74AC-7DD6AC0B8269}"/>
              </a:ext>
            </a:extLst>
          </p:cNvPr>
          <p:cNvSpPr txBox="1"/>
          <p:nvPr/>
        </p:nvSpPr>
        <p:spPr>
          <a:xfrm>
            <a:off x="3596531" y="1819195"/>
            <a:ext cx="2298508" cy="1300356"/>
          </a:xfrm>
          <a:prstGeom prst="rect">
            <a:avLst/>
          </a:prstGeom>
          <a:noFill/>
        </p:spPr>
        <p:txBody>
          <a:bodyPr wrap="square" lIns="0" tIns="34290" rIns="0" bIns="34290" rtlCol="0" anchor="t">
            <a:spAutoFit/>
          </a:bodyPr>
          <a:lstStyle/>
          <a:p>
            <a:pPr marL="266700" lvl="1" indent="-171450">
              <a:spcAft>
                <a:spcPts val="600"/>
              </a:spcAft>
              <a:buClr>
                <a:srgbClr val="EAAD00"/>
              </a:buClr>
              <a:buFont typeface="Courier New" panose="02070309020205020404" pitchFamily="49" charset="0"/>
              <a:buChar char="o"/>
            </a:pPr>
            <a:r>
              <a:rPr lang="en-US" sz="1300" dirty="0">
                <a:solidFill>
                  <a:srgbClr val="4B4F59"/>
                </a:solidFill>
                <a:cs typeface="Calibri"/>
                <a:sym typeface="Arial"/>
              </a:rPr>
              <a:t>Heated seats</a:t>
            </a:r>
          </a:p>
          <a:p>
            <a:pPr marL="266700" lvl="1" indent="-171450">
              <a:spcAft>
                <a:spcPts val="600"/>
              </a:spcAft>
              <a:buClr>
                <a:srgbClr val="EAAD00"/>
              </a:buClr>
              <a:buFont typeface="Courier New" panose="02070309020205020404" pitchFamily="49" charset="0"/>
              <a:buChar char="o"/>
            </a:pPr>
            <a:r>
              <a:rPr lang="en-US" sz="1300" dirty="0">
                <a:solidFill>
                  <a:srgbClr val="4B4F59"/>
                </a:solidFill>
                <a:cs typeface="Calibri"/>
                <a:sym typeface="Arial"/>
              </a:rPr>
              <a:t>Heated steering wheel</a:t>
            </a:r>
          </a:p>
          <a:p>
            <a:pPr marL="266700" lvl="1" indent="-171450">
              <a:spcAft>
                <a:spcPts val="600"/>
              </a:spcAft>
              <a:buClr>
                <a:srgbClr val="EAAD00"/>
              </a:buClr>
              <a:buFont typeface="Courier New" panose="02070309020205020404" pitchFamily="49" charset="0"/>
              <a:buChar char="o"/>
            </a:pPr>
            <a:r>
              <a:rPr lang="en-US" sz="1300" dirty="0">
                <a:solidFill>
                  <a:srgbClr val="4B4F59"/>
                </a:solidFill>
                <a:cs typeface="Calibri"/>
                <a:sym typeface="Arial"/>
              </a:rPr>
              <a:t>Windshield </a:t>
            </a:r>
            <a:r>
              <a:rPr lang="en-US" sz="1300" dirty="0" err="1">
                <a:solidFill>
                  <a:srgbClr val="4B4F59"/>
                </a:solidFill>
                <a:cs typeface="Calibri"/>
                <a:sym typeface="Arial"/>
              </a:rPr>
              <a:t>de-icer</a:t>
            </a:r>
            <a:endParaRPr lang="en-US" sz="1300" dirty="0">
              <a:solidFill>
                <a:srgbClr val="4B4F59"/>
              </a:solidFill>
              <a:cs typeface="Calibri"/>
              <a:sym typeface="Arial"/>
            </a:endParaRPr>
          </a:p>
          <a:p>
            <a:pPr marL="266700" lvl="1" indent="-171450">
              <a:spcAft>
                <a:spcPts val="600"/>
              </a:spcAft>
              <a:buClr>
                <a:srgbClr val="EAAD00"/>
              </a:buClr>
              <a:buFont typeface="Courier New" panose="02070309020205020404" pitchFamily="49" charset="0"/>
              <a:buChar char="o"/>
            </a:pPr>
            <a:r>
              <a:rPr lang="en-US" sz="1300" dirty="0">
                <a:solidFill>
                  <a:srgbClr val="4B4F59"/>
                </a:solidFill>
                <a:cs typeface="Calibri"/>
                <a:sym typeface="Arial"/>
              </a:rPr>
              <a:t>Steering wheel w/leather wrap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7A84368-85E7-C22A-EA15-A4C80341A31F}"/>
              </a:ext>
            </a:extLst>
          </p:cNvPr>
          <p:cNvSpPr txBox="1"/>
          <p:nvPr/>
        </p:nvSpPr>
        <p:spPr>
          <a:xfrm>
            <a:off x="3619391" y="1391185"/>
            <a:ext cx="20501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err="1">
                <a:solidFill>
                  <a:srgbClr val="4B4F59"/>
                </a:solidFill>
                <a:cs typeface="Calibri"/>
              </a:rPr>
              <a:t>Contents</a:t>
            </a:r>
            <a:endParaRPr lang="it-IT" sz="1400" b="1" dirty="0">
              <a:solidFill>
                <a:srgbClr val="4B4F59"/>
              </a:solidFill>
              <a:cs typeface="Calibri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EF3EFDC-F1F5-A76D-0424-1F4D964649D5}"/>
              </a:ext>
            </a:extLst>
          </p:cNvPr>
          <p:cNvSpPr txBox="1"/>
          <p:nvPr/>
        </p:nvSpPr>
        <p:spPr>
          <a:xfrm>
            <a:off x="1292269" y="1672560"/>
            <a:ext cx="716280" cy="76944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it-IT" sz="4400" dirty="0">
                <a:solidFill>
                  <a:srgbClr val="F2B800"/>
                </a:solidFill>
                <a:cs typeface="Calibri"/>
              </a:rPr>
              <a:t>03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B3F6C03-AA92-4E77-487B-16780AAF8878}"/>
              </a:ext>
            </a:extLst>
          </p:cNvPr>
          <p:cNvSpPr txBox="1"/>
          <p:nvPr/>
        </p:nvSpPr>
        <p:spPr>
          <a:xfrm>
            <a:off x="1998900" y="3844408"/>
            <a:ext cx="1638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F2B800"/>
                </a:solidFill>
                <a:cs typeface="Calibri"/>
              </a:rPr>
              <a:t>COMFORT PACK</a:t>
            </a:r>
          </a:p>
          <a:p>
            <a:r>
              <a:rPr lang="it-IT" sz="1400" b="1" dirty="0">
                <a:solidFill>
                  <a:srgbClr val="F2B800"/>
                </a:solidFill>
                <a:cs typeface="Calibri"/>
              </a:rPr>
              <a:t>(Summit)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37A5A31-9541-F9F8-C590-A5488BE35EF2}"/>
              </a:ext>
            </a:extLst>
          </p:cNvPr>
          <p:cNvSpPr txBox="1"/>
          <p:nvPr/>
        </p:nvSpPr>
        <p:spPr>
          <a:xfrm>
            <a:off x="1196340" y="3697773"/>
            <a:ext cx="812209" cy="76944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it-IT" sz="4400" dirty="0">
                <a:solidFill>
                  <a:srgbClr val="F2B800"/>
                </a:solidFill>
                <a:cs typeface="Calibri"/>
              </a:rPr>
              <a:t>04</a:t>
            </a:r>
          </a:p>
        </p:txBody>
      </p:sp>
      <p:pic>
        <p:nvPicPr>
          <p:cNvPr id="4" name="Picture 2" descr="Winter Icon 1184672">
            <a:extLst>
              <a:ext uri="{FF2B5EF4-FFF2-40B4-BE49-F238E27FC236}">
                <a16:creationId xmlns:a16="http://schemas.microsoft.com/office/drawing/2014/main" id="{0F2747C9-E1E4-2574-EB89-E1B85C4DF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9740" y="1697925"/>
            <a:ext cx="769441" cy="76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7822BB3C-AE18-05D6-965D-A51630CABD19}"/>
              </a:ext>
            </a:extLst>
          </p:cNvPr>
          <p:cNvCxnSpPr>
            <a:cxnSpLocks/>
          </p:cNvCxnSpPr>
          <p:nvPr/>
        </p:nvCxnSpPr>
        <p:spPr>
          <a:xfrm>
            <a:off x="1181100" y="3514135"/>
            <a:ext cx="4663440" cy="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3">
            <a:extLst>
              <a:ext uri="{FF2B5EF4-FFF2-40B4-BE49-F238E27FC236}">
                <a16:creationId xmlns:a16="http://schemas.microsoft.com/office/drawing/2014/main" id="{ADCA3FED-44ED-76BC-AF25-9BE456BA61D4}"/>
              </a:ext>
            </a:extLst>
          </p:cNvPr>
          <p:cNvSpPr/>
          <p:nvPr/>
        </p:nvSpPr>
        <p:spPr>
          <a:xfrm>
            <a:off x="1295400" y="947873"/>
            <a:ext cx="4251960" cy="349519"/>
          </a:xfrm>
          <a:prstGeom prst="rect">
            <a:avLst/>
          </a:prstGeom>
        </p:spPr>
        <p:txBody>
          <a:bodyPr wrap="square" lIns="0" tIns="34290" rIns="0" bIns="34290" anchor="t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400" dirty="0">
                <a:solidFill>
                  <a:srgbClr val="4B4F59"/>
                </a:solidFill>
                <a:cs typeface="Calibri"/>
              </a:rPr>
              <a:t>Let’s discover the names and contents of the 4 Packs:</a:t>
            </a:r>
          </a:p>
        </p:txBody>
      </p:sp>
      <p:pic>
        <p:nvPicPr>
          <p:cNvPr id="15" name="Immagine 21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9ADBA47C-90E2-9AC9-A1CB-5BD332DB429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5125351" y="3926597"/>
            <a:ext cx="658923" cy="658923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06C83A36-C446-A15E-25E5-468314EDCA4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3762" r="54612"/>
          <a:stretch/>
        </p:blipFill>
        <p:spPr>
          <a:xfrm>
            <a:off x="6253328" y="0"/>
            <a:ext cx="2890672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54540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178A59D6-1A38-3EA5-F1F6-BFC1DA44D6B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7785" b="7444"/>
          <a:stretch/>
        </p:blipFill>
        <p:spPr>
          <a:xfrm>
            <a:off x="922020" y="0"/>
            <a:ext cx="8221980" cy="3459480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1295400" y="3652980"/>
            <a:ext cx="5234900" cy="52322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defTabSz="914378">
              <a:buClr>
                <a:srgbClr val="000000"/>
              </a:buClr>
            </a:pPr>
            <a:r>
              <a:rPr lang="en-GB" sz="2800" b="1" kern="0" dirty="0">
                <a:solidFill>
                  <a:schemeClr val="accent4"/>
                </a:solidFill>
                <a:latin typeface="+mj-lt"/>
                <a:cs typeface="Calibri" panose="020F0502020204030204" pitchFamily="34" charset="0"/>
                <a:sym typeface="Arial"/>
              </a:rPr>
              <a:t>CONCLUSION</a:t>
            </a:r>
            <a:endParaRPr lang="en-GB" sz="2800" kern="0" dirty="0">
              <a:solidFill>
                <a:schemeClr val="accent4"/>
              </a:solidFill>
              <a:latin typeface="+mj-lt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623F8F4-CE9E-BC34-261A-C03F43129317}"/>
              </a:ext>
            </a:extLst>
          </p:cNvPr>
          <p:cNvSpPr txBox="1"/>
          <p:nvPr/>
        </p:nvSpPr>
        <p:spPr>
          <a:xfrm>
            <a:off x="1229552" y="4275656"/>
            <a:ext cx="7533448" cy="284693"/>
          </a:xfrm>
          <a:prstGeom prst="rect">
            <a:avLst/>
          </a:prstGeom>
          <a:noFill/>
        </p:spPr>
        <p:txBody>
          <a:bodyPr wrap="square" lIns="0" tIns="34290" rIns="0" bIns="34290" rtlCol="0" anchor="t">
            <a:spAutoFit/>
          </a:bodyPr>
          <a:lstStyle/>
          <a:p>
            <a:pPr marL="95250" lvl="1">
              <a:spcAft>
                <a:spcPts val="600"/>
              </a:spcAft>
              <a:buClr>
                <a:srgbClr val="EAAD00"/>
              </a:buClr>
            </a:pPr>
            <a:r>
              <a:rPr lang="en-US" sz="1400" b="1" dirty="0">
                <a:solidFill>
                  <a:srgbClr val="4B4F59"/>
                </a:solidFill>
                <a:cs typeface="Calibri"/>
                <a:sym typeface="Arial"/>
              </a:rPr>
              <a:t>What is important to remember about the Jeep</a:t>
            </a:r>
            <a:r>
              <a:rPr lang="en-US" sz="1400" b="1" baseline="-25000" dirty="0">
                <a:solidFill>
                  <a:srgbClr val="4B4F59"/>
                </a:solidFill>
                <a:latin typeface="Encode Sans" pitchFamily="2" charset="0"/>
                <a:cs typeface="Calibri"/>
                <a:sym typeface="Arial"/>
              </a:rPr>
              <a:t>®</a:t>
            </a:r>
            <a:r>
              <a:rPr lang="en-US" sz="1400" dirty="0">
                <a:solidFill>
                  <a:srgbClr val="4B4F59"/>
                </a:solidFill>
                <a:cs typeface="Calibri"/>
                <a:sym typeface="Arial"/>
              </a:rPr>
              <a:t> </a:t>
            </a:r>
            <a:r>
              <a:rPr lang="en-US" sz="1400" b="1" dirty="0">
                <a:solidFill>
                  <a:srgbClr val="4B4F59"/>
                </a:solidFill>
                <a:cs typeface="Calibri"/>
                <a:sym typeface="Arial"/>
              </a:rPr>
              <a:t>Renegade 2025 Range Update?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44610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E38CC2B8-31CC-1AF8-4DA8-3F76E7700D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0" b="2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Google Shape;1653;p282">
            <a:extLst>
              <a:ext uri="{FF2B5EF4-FFF2-40B4-BE49-F238E27FC236}">
                <a16:creationId xmlns:a16="http://schemas.microsoft.com/office/drawing/2014/main" id="{1E2CD31A-C92E-A8A3-C1DC-3CF2AA9D98AD}"/>
              </a:ext>
            </a:extLst>
          </p:cNvPr>
          <p:cNvPicPr preferRelativeResize="0"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12785" y="91808"/>
            <a:ext cx="671839" cy="27993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557566CF-3E58-D8F0-2A0D-982F98E53468}"/>
              </a:ext>
            </a:extLst>
          </p:cNvPr>
          <p:cNvSpPr/>
          <p:nvPr/>
        </p:nvSpPr>
        <p:spPr>
          <a:xfrm>
            <a:off x="0" y="603409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8">
              <a:buClr>
                <a:srgbClr val="000000"/>
              </a:buClr>
            </a:pPr>
            <a:r>
              <a:rPr lang="en-GB" sz="3600" b="1" kern="0" cap="all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  <a:sym typeface="Arial"/>
              </a:rPr>
              <a:t>RENEGADE 2025 </a:t>
            </a:r>
            <a:r>
              <a:rPr lang="en-GB" sz="3600" b="1" kern="0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  <a:sym typeface="Arial"/>
              </a:rPr>
              <a:t>Range Update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66786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295400" y="240984"/>
            <a:ext cx="7498080" cy="52322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defTabSz="914378">
              <a:buClr>
                <a:srgbClr val="000000"/>
              </a:buClr>
            </a:pPr>
            <a:r>
              <a:rPr lang="en-GB" sz="2800" b="1" kern="0" dirty="0">
                <a:solidFill>
                  <a:schemeClr val="accent4"/>
                </a:solidFill>
                <a:latin typeface="+mj-lt"/>
                <a:cs typeface="Calibri" panose="020F0502020204030204" pitchFamily="34" charset="0"/>
                <a:sym typeface="Arial"/>
              </a:rPr>
              <a:t>KEY POINTS TO REMEMBER </a:t>
            </a:r>
            <a:r>
              <a:rPr lang="en-GB" sz="2800" kern="0" dirty="0">
                <a:solidFill>
                  <a:schemeClr val="accent4"/>
                </a:solidFill>
                <a:latin typeface="+mj-lt"/>
                <a:cs typeface="Calibri" panose="020F0502020204030204" pitchFamily="34" charset="0"/>
                <a:sym typeface="Arial"/>
              </a:rPr>
              <a:t>(1/2)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611DA5A9-B00D-C3FB-611A-6CEB82925EF0}"/>
              </a:ext>
            </a:extLst>
          </p:cNvPr>
          <p:cNvSpPr/>
          <p:nvPr/>
        </p:nvSpPr>
        <p:spPr>
          <a:xfrm>
            <a:off x="1295400" y="949882"/>
            <a:ext cx="7604760" cy="3896644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400" b="1" dirty="0">
                <a:solidFill>
                  <a:srgbClr val="F2B800"/>
                </a:solidFill>
                <a:cs typeface="Calibri"/>
              </a:rPr>
              <a:t>Renegade 2025 Range Update is renewed </a:t>
            </a:r>
            <a:r>
              <a:rPr lang="en-US" sz="1400" dirty="0">
                <a:solidFill>
                  <a:srgbClr val="4B4F59"/>
                </a:solidFill>
                <a:cs typeface="Calibri"/>
              </a:rPr>
              <a:t>to continue to be the market leader in its segment. The new features in summary are the following:</a:t>
            </a:r>
          </a:p>
          <a:p>
            <a:pPr marL="266700" lvl="1" indent="-171450">
              <a:lnSpc>
                <a:spcPct val="150000"/>
              </a:lnSpc>
              <a:spcAft>
                <a:spcPts val="600"/>
              </a:spcAft>
              <a:buClr>
                <a:srgbClr val="EAAD00"/>
              </a:buClr>
              <a:buFont typeface="Courier New" panose="02070309020205020404" pitchFamily="49" charset="0"/>
              <a:buChar char="o"/>
            </a:pPr>
            <a:r>
              <a:rPr lang="en-US" sz="1400" b="1" dirty="0">
                <a:solidFill>
                  <a:srgbClr val="F2B800"/>
                </a:solidFill>
                <a:cs typeface="Calibri"/>
              </a:rPr>
              <a:t>New range with 4 Trims </a:t>
            </a:r>
            <a:r>
              <a:rPr lang="en-US" sz="1400" dirty="0">
                <a:solidFill>
                  <a:srgbClr val="4B4F59"/>
                </a:solidFill>
                <a:cs typeface="Calibri"/>
              </a:rPr>
              <a:t>(instead of 5) one of which is completely new, the NORTH STAR</a:t>
            </a:r>
          </a:p>
          <a:p>
            <a:pPr marL="266700" lvl="1" indent="-171450">
              <a:lnSpc>
                <a:spcPct val="150000"/>
              </a:lnSpc>
              <a:spcAft>
                <a:spcPts val="600"/>
              </a:spcAft>
              <a:buClr>
                <a:srgbClr val="EAAD00"/>
              </a:buClr>
              <a:buFont typeface="Courier New" panose="02070309020205020404" pitchFamily="49" charset="0"/>
              <a:buChar char="o"/>
            </a:pPr>
            <a:r>
              <a:rPr lang="en-US" sz="1400" b="1" dirty="0">
                <a:solidFill>
                  <a:srgbClr val="F2B800"/>
                </a:solidFill>
                <a:cs typeface="Calibri"/>
              </a:rPr>
              <a:t>NORTH STAR new trim </a:t>
            </a:r>
            <a:r>
              <a:rPr lang="en-US" sz="1400" dirty="0">
                <a:solidFill>
                  <a:srgbClr val="4B4F59"/>
                </a:solidFill>
                <a:cs typeface="Calibri"/>
              </a:rPr>
              <a:t>characterized by:</a:t>
            </a:r>
          </a:p>
          <a:p>
            <a:pPr marL="541338" indent="-182563">
              <a:lnSpc>
                <a:spcPct val="150000"/>
              </a:lnSpc>
              <a:spcAft>
                <a:spcPts val="600"/>
              </a:spcAft>
              <a:buClr>
                <a:srgbClr val="F2B8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B4F59"/>
                </a:solidFill>
                <a:cs typeface="Calibri"/>
              </a:rPr>
              <a:t>New and exclusive </a:t>
            </a:r>
            <a:r>
              <a:rPr lang="en-US" sz="1400" b="1" dirty="0">
                <a:solidFill>
                  <a:srgbClr val="F2B800"/>
                </a:solidFill>
                <a:cs typeface="Calibri"/>
              </a:rPr>
              <a:t>body bi-color with new cut black roof</a:t>
            </a:r>
            <a:endParaRPr lang="en-US" sz="1400" dirty="0">
              <a:solidFill>
                <a:srgbClr val="4B4F59"/>
              </a:solidFill>
              <a:cs typeface="Calibri"/>
            </a:endParaRPr>
          </a:p>
          <a:p>
            <a:pPr marL="541338" indent="-182563">
              <a:lnSpc>
                <a:spcPct val="150000"/>
              </a:lnSpc>
              <a:spcAft>
                <a:spcPts val="600"/>
              </a:spcAft>
              <a:buClr>
                <a:srgbClr val="F2B800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F2B800"/>
                </a:solidFill>
                <a:cs typeface="Calibri"/>
              </a:rPr>
              <a:t>Dedicated exterior and interior finishing</a:t>
            </a:r>
          </a:p>
          <a:p>
            <a:pPr marL="541338" indent="-182563">
              <a:lnSpc>
                <a:spcPct val="150000"/>
              </a:lnSpc>
              <a:spcAft>
                <a:spcPts val="600"/>
              </a:spcAft>
              <a:buClr>
                <a:srgbClr val="F2B800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F2B800"/>
                </a:solidFill>
                <a:cs typeface="Calibri"/>
              </a:rPr>
              <a:t>Dedicated hood decal and specific badge</a:t>
            </a:r>
          </a:p>
          <a:p>
            <a:pPr marL="541338" indent="-182563">
              <a:lnSpc>
                <a:spcPct val="150000"/>
              </a:lnSpc>
              <a:spcAft>
                <a:spcPts val="600"/>
              </a:spcAft>
              <a:buClr>
                <a:srgbClr val="F2B8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B4F59"/>
                </a:solidFill>
                <a:cs typeface="Calibri"/>
              </a:rPr>
              <a:t>New </a:t>
            </a:r>
            <a:r>
              <a:rPr lang="en-US" sz="1400" b="1" dirty="0">
                <a:solidFill>
                  <a:srgbClr val="F2B800"/>
                </a:solidFill>
                <a:cs typeface="Calibri"/>
              </a:rPr>
              <a:t>high resistance seats material</a:t>
            </a:r>
          </a:p>
          <a:p>
            <a:pPr marL="541338" indent="-182563">
              <a:lnSpc>
                <a:spcPct val="150000"/>
              </a:lnSpc>
              <a:spcAft>
                <a:spcPts val="600"/>
              </a:spcAft>
              <a:buClr>
                <a:srgbClr val="F2B800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F2B800"/>
                </a:solidFill>
                <a:cs typeface="Calibri"/>
              </a:rPr>
              <a:t>Dedicated floor mat</a:t>
            </a:r>
          </a:p>
          <a:p>
            <a:pPr marL="541338" indent="-182563">
              <a:lnSpc>
                <a:spcPct val="150000"/>
              </a:lnSpc>
              <a:spcAft>
                <a:spcPts val="600"/>
              </a:spcAft>
              <a:buClr>
                <a:srgbClr val="F2B8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B4F59"/>
                </a:solidFill>
                <a:cs typeface="Calibri"/>
              </a:rPr>
              <a:t>Standard </a:t>
            </a:r>
            <a:r>
              <a:rPr lang="en-US" sz="1400" b="1" dirty="0">
                <a:solidFill>
                  <a:srgbClr val="F2B800"/>
                </a:solidFill>
                <a:cs typeface="Calibri"/>
              </a:rPr>
              <a:t>Dual pane Sunroof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96485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295400" y="240984"/>
            <a:ext cx="7498080" cy="52322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defTabSz="914378">
              <a:buClr>
                <a:srgbClr val="000000"/>
              </a:buClr>
            </a:pPr>
            <a:r>
              <a:rPr lang="en-GB" sz="2800" b="1" kern="0" dirty="0">
                <a:solidFill>
                  <a:schemeClr val="accent4"/>
                </a:solidFill>
                <a:latin typeface="+mj-lt"/>
                <a:cs typeface="Calibri" panose="020F0502020204030204" pitchFamily="34" charset="0"/>
                <a:sym typeface="Arial"/>
              </a:rPr>
              <a:t>KEY POINTS TO REMEMBER </a:t>
            </a:r>
            <a:r>
              <a:rPr lang="en-GB" sz="2800" kern="0" dirty="0">
                <a:solidFill>
                  <a:schemeClr val="accent4"/>
                </a:solidFill>
                <a:latin typeface="+mj-lt"/>
                <a:cs typeface="Calibri" panose="020F0502020204030204" pitchFamily="34" charset="0"/>
                <a:sym typeface="Arial"/>
              </a:rPr>
              <a:t>(2/2)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611DA5A9-B00D-C3FB-611A-6CEB82925EF0}"/>
              </a:ext>
            </a:extLst>
          </p:cNvPr>
          <p:cNvSpPr/>
          <p:nvPr/>
        </p:nvSpPr>
        <p:spPr>
          <a:xfrm>
            <a:off x="1295400" y="949882"/>
            <a:ext cx="7604760" cy="3265702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266700" lvl="1" indent="-171450">
              <a:lnSpc>
                <a:spcPct val="150000"/>
              </a:lnSpc>
              <a:spcAft>
                <a:spcPts val="300"/>
              </a:spcAft>
              <a:buClr>
                <a:srgbClr val="EAAD00"/>
              </a:buClr>
              <a:buFont typeface="Courier New" panose="02070309020205020404" pitchFamily="49" charset="0"/>
              <a:buChar char="o"/>
            </a:pPr>
            <a:r>
              <a:rPr lang="en-US" sz="1400" b="1" dirty="0">
                <a:solidFill>
                  <a:srgbClr val="F2B800"/>
                </a:solidFill>
                <a:cs typeface="Calibri"/>
              </a:rPr>
              <a:t>New trim levels equipment</a:t>
            </a:r>
          </a:p>
          <a:p>
            <a:pPr marL="266700" lvl="1" indent="-171450">
              <a:lnSpc>
                <a:spcPct val="150000"/>
              </a:lnSpc>
              <a:spcAft>
                <a:spcPts val="300"/>
              </a:spcAft>
              <a:buClr>
                <a:srgbClr val="EAAD00"/>
              </a:buClr>
              <a:buFont typeface="Courier New" panose="02070309020205020404" pitchFamily="49" charset="0"/>
              <a:buChar char="o"/>
            </a:pPr>
            <a:r>
              <a:rPr lang="en-US" sz="1400" b="1" dirty="0">
                <a:solidFill>
                  <a:srgbClr val="F2B800"/>
                </a:solidFill>
                <a:cs typeface="Calibri"/>
              </a:rPr>
              <a:t>17'' Alloy wheels specific for NORTH STAR</a:t>
            </a:r>
            <a:endParaRPr lang="en-US" sz="1400" dirty="0">
              <a:solidFill>
                <a:srgbClr val="4B4F59"/>
              </a:solidFill>
              <a:cs typeface="Calibri"/>
            </a:endParaRPr>
          </a:p>
          <a:p>
            <a:pPr marL="266700" lvl="1" indent="-171450">
              <a:lnSpc>
                <a:spcPct val="150000"/>
              </a:lnSpc>
              <a:spcAft>
                <a:spcPts val="300"/>
              </a:spcAft>
              <a:buClr>
                <a:srgbClr val="EAAD00"/>
              </a:buClr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4B4F59"/>
                </a:solidFill>
                <a:cs typeface="Calibri"/>
              </a:rPr>
              <a:t>Range evolution with </a:t>
            </a:r>
            <a:r>
              <a:rPr lang="en-US" sz="1400" b="1" dirty="0">
                <a:solidFill>
                  <a:srgbClr val="F2B800"/>
                </a:solidFill>
                <a:cs typeface="Calibri"/>
              </a:rPr>
              <a:t>changes on the badges/finishing </a:t>
            </a:r>
            <a:r>
              <a:rPr lang="en-US" sz="1400" dirty="0">
                <a:solidFill>
                  <a:srgbClr val="4B4F59"/>
                </a:solidFill>
                <a:cs typeface="Calibri"/>
              </a:rPr>
              <a:t>that equip the different versions</a:t>
            </a:r>
            <a:endParaRPr lang="en-US" sz="1400" b="1" dirty="0">
              <a:solidFill>
                <a:srgbClr val="4B4F59"/>
              </a:solidFill>
              <a:cs typeface="Calibri"/>
            </a:endParaRPr>
          </a:p>
          <a:p>
            <a:pPr marL="266700" lvl="1" indent="-171450">
              <a:lnSpc>
                <a:spcPct val="150000"/>
              </a:lnSpc>
              <a:spcAft>
                <a:spcPts val="300"/>
              </a:spcAft>
              <a:buClr>
                <a:srgbClr val="EAAD00"/>
              </a:buClr>
              <a:buFont typeface="Courier New" panose="02070309020205020404" pitchFamily="49" charset="0"/>
              <a:buChar char="o"/>
            </a:pPr>
            <a:r>
              <a:rPr lang="en-US" sz="1400" b="1" dirty="0">
                <a:solidFill>
                  <a:srgbClr val="F2B800"/>
                </a:solidFill>
                <a:cs typeface="Calibri"/>
              </a:rPr>
              <a:t>Pack strategy </a:t>
            </a:r>
            <a:r>
              <a:rPr lang="en-US" sz="1400" dirty="0">
                <a:solidFill>
                  <a:srgbClr val="4B4F59"/>
                </a:solidFill>
                <a:cs typeface="Calibri"/>
              </a:rPr>
              <a:t>characterized by:</a:t>
            </a:r>
          </a:p>
          <a:p>
            <a:pPr marL="541338" indent="-182563">
              <a:lnSpc>
                <a:spcPct val="150000"/>
              </a:lnSpc>
              <a:spcAft>
                <a:spcPts val="300"/>
              </a:spcAft>
              <a:buClr>
                <a:srgbClr val="F2B8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B4F59"/>
                </a:solidFill>
                <a:cs typeface="Calibri"/>
              </a:rPr>
              <a:t>4 Packs available only, identical for all versions</a:t>
            </a:r>
          </a:p>
          <a:p>
            <a:pPr marL="541338" indent="-182563">
              <a:lnSpc>
                <a:spcPct val="150000"/>
              </a:lnSpc>
              <a:spcAft>
                <a:spcPts val="300"/>
              </a:spcAft>
              <a:buClr>
                <a:srgbClr val="F2B8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B4F59"/>
                </a:solidFill>
                <a:cs typeface="Calibri"/>
              </a:rPr>
              <a:t>a few only stand alone opt to complete the offer, as for example:</a:t>
            </a:r>
          </a:p>
          <a:p>
            <a:pPr marL="898525" lvl="1" indent="-182563">
              <a:lnSpc>
                <a:spcPct val="150000"/>
              </a:lnSpc>
              <a:spcAft>
                <a:spcPts val="300"/>
              </a:spcAft>
              <a:buClr>
                <a:srgbClr val="F2B800"/>
              </a:buClr>
              <a:buFont typeface="Encode Sans" pitchFamily="2" charset="0"/>
              <a:buChar char="‐"/>
            </a:pPr>
            <a:r>
              <a:rPr lang="en-US" sz="1400" dirty="0">
                <a:solidFill>
                  <a:srgbClr val="4B4F59"/>
                </a:solidFill>
                <a:cs typeface="Calibri"/>
              </a:rPr>
              <a:t>Sunroof</a:t>
            </a:r>
          </a:p>
          <a:p>
            <a:pPr marL="898525" lvl="1" indent="-182563">
              <a:lnSpc>
                <a:spcPct val="150000"/>
              </a:lnSpc>
              <a:spcAft>
                <a:spcPts val="300"/>
              </a:spcAft>
              <a:buClr>
                <a:srgbClr val="F2B800"/>
              </a:buClr>
              <a:buFont typeface="Encode Sans" pitchFamily="2" charset="0"/>
              <a:buChar char="‐"/>
            </a:pPr>
            <a:r>
              <a:rPr lang="en-US" sz="1400" dirty="0">
                <a:solidFill>
                  <a:srgbClr val="4B4F59"/>
                </a:solidFill>
                <a:cs typeface="Calibri"/>
              </a:rPr>
              <a:t>NAV </a:t>
            </a:r>
          </a:p>
          <a:p>
            <a:pPr marL="898525" lvl="1" indent="-182563">
              <a:lnSpc>
                <a:spcPct val="150000"/>
              </a:lnSpc>
              <a:spcAft>
                <a:spcPts val="300"/>
              </a:spcAft>
              <a:buClr>
                <a:srgbClr val="F2B800"/>
              </a:buClr>
              <a:buFont typeface="Encode Sans" pitchFamily="2" charset="0"/>
              <a:buChar char="‐"/>
            </a:pPr>
            <a:r>
              <a:rPr lang="en-US" sz="1400" dirty="0">
                <a:solidFill>
                  <a:srgbClr val="4B4F59"/>
                </a:solidFill>
                <a:cs typeface="Calibri"/>
              </a:rPr>
              <a:t>Height adjustment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1297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magine 20">
            <a:extLst>
              <a:ext uri="{FF2B5EF4-FFF2-40B4-BE49-F238E27FC236}">
                <a16:creationId xmlns:a16="http://schemas.microsoft.com/office/drawing/2014/main" id="{CF21781E-8B39-9B7E-9DE6-CF4175572C6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562" r="34418"/>
          <a:stretch/>
        </p:blipFill>
        <p:spPr>
          <a:xfrm>
            <a:off x="4572000" y="1"/>
            <a:ext cx="4572000" cy="5143499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1303059" y="240984"/>
            <a:ext cx="2985605" cy="954107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defTabSz="914378">
              <a:buClr>
                <a:srgbClr val="000000"/>
              </a:buClr>
            </a:pPr>
            <a:r>
              <a:rPr lang="en-GB" sz="2800" b="1" kern="0" dirty="0">
                <a:solidFill>
                  <a:schemeClr val="accent4"/>
                </a:solidFill>
                <a:latin typeface="+mj-lt"/>
                <a:cs typeface="Calibri" panose="020F0502020204030204" pitchFamily="34" charset="0"/>
                <a:sym typeface="Arial"/>
              </a:rPr>
              <a:t>RENEGADE 2025 RANGE UPDATE</a:t>
            </a:r>
          </a:p>
        </p:txBody>
      </p:sp>
      <p:sp>
        <p:nvSpPr>
          <p:cNvPr id="4" name="Rectangle 3"/>
          <p:cNvSpPr/>
          <p:nvPr/>
        </p:nvSpPr>
        <p:spPr>
          <a:xfrm>
            <a:off x="1303060" y="1786054"/>
            <a:ext cx="2781260" cy="1949957"/>
          </a:xfrm>
          <a:prstGeom prst="rect">
            <a:avLst/>
          </a:prstGeom>
        </p:spPr>
        <p:txBody>
          <a:bodyPr wrap="square" lIns="0" tIns="34290" rIns="0" bIns="34290" anchor="t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1400" dirty="0">
                <a:solidFill>
                  <a:srgbClr val="4B4F59"/>
                </a:solidFill>
                <a:cs typeface="Calibri"/>
              </a:rPr>
              <a:t>Timeless style faithful to the Jeep brand origins: this is Renegade to maintain its market leadership.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endParaRPr lang="en-US" sz="1400" dirty="0">
              <a:solidFill>
                <a:srgbClr val="4B4F59"/>
              </a:solidFill>
              <a:cs typeface="Calibri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1400" dirty="0">
                <a:solidFill>
                  <a:srgbClr val="4B4F59"/>
                </a:solidFill>
                <a:cs typeface="Calibri"/>
              </a:rPr>
              <a:t>Let's go and find out the details.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1477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AAF0494B-35AB-9955-5FCE-0D5C1F2508E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1762"/>
          <a:stretch/>
        </p:blipFill>
        <p:spPr>
          <a:xfrm>
            <a:off x="2856199" y="1011300"/>
            <a:ext cx="6287801" cy="3891216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1295400" y="240984"/>
            <a:ext cx="5234900" cy="52322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defTabSz="914378">
              <a:buClr>
                <a:srgbClr val="000000"/>
              </a:buClr>
            </a:pPr>
            <a:r>
              <a:rPr lang="en-GB" sz="2800" b="1" kern="0" dirty="0">
                <a:solidFill>
                  <a:schemeClr val="accent4"/>
                </a:solidFill>
                <a:latin typeface="+mj-lt"/>
                <a:cs typeface="Calibri" panose="020F0502020204030204" pitchFamily="34" charset="0"/>
                <a:sym typeface="Arial"/>
              </a:rPr>
              <a:t>RENEGADE EVOLUTION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1295400" y="1168853"/>
            <a:ext cx="6896060" cy="2516073"/>
          </a:xfrm>
          <a:prstGeom prst="rect">
            <a:avLst/>
          </a:prstGeom>
        </p:spPr>
        <p:txBody>
          <a:bodyPr wrap="square" lIns="0" tIns="34290" rIns="0" bIns="34290" anchor="t">
            <a:spAutoFit/>
          </a:bodyPr>
          <a:lstStyle/>
          <a:p>
            <a:pPr>
              <a:spcAft>
                <a:spcPts val="1800"/>
              </a:spcAft>
            </a:pPr>
            <a:r>
              <a:rPr lang="en-US" sz="1400" b="1" dirty="0">
                <a:solidFill>
                  <a:srgbClr val="F2B800"/>
                </a:solidFill>
                <a:cs typeface="Calibri"/>
              </a:rPr>
              <a:t>The Renegade 2025 Range Update novelties can be summarized as follows</a:t>
            </a:r>
            <a:r>
              <a:rPr lang="en-US" sz="1400" dirty="0">
                <a:solidFill>
                  <a:schemeClr val="accent4"/>
                </a:solidFill>
                <a:cs typeface="Calibri"/>
              </a:rPr>
              <a:t>:</a:t>
            </a:r>
          </a:p>
          <a:p>
            <a:pPr marL="266700" indent="-171450">
              <a:spcAft>
                <a:spcPts val="1800"/>
              </a:spcAft>
              <a:buClr>
                <a:srgbClr val="EAAD00"/>
              </a:buClr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4B4F59"/>
                </a:solidFill>
                <a:cs typeface="Calibri"/>
              </a:rPr>
              <a:t>Range novelties</a:t>
            </a:r>
          </a:p>
          <a:p>
            <a:pPr marL="266700" indent="-171450">
              <a:spcAft>
                <a:spcPts val="1800"/>
              </a:spcAft>
              <a:buClr>
                <a:srgbClr val="EAAD00"/>
              </a:buClr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4B4F59"/>
                </a:solidFill>
                <a:cs typeface="Calibri"/>
              </a:rPr>
              <a:t>New buzz model: NORTH STAR</a:t>
            </a:r>
          </a:p>
          <a:p>
            <a:pPr marL="266700" indent="-171450">
              <a:spcAft>
                <a:spcPts val="1800"/>
              </a:spcAft>
              <a:buClr>
                <a:srgbClr val="EAAD00"/>
              </a:buClr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4B4F59"/>
                </a:solidFill>
                <a:cs typeface="Calibri"/>
              </a:rPr>
              <a:t>Trim level equipment review</a:t>
            </a:r>
          </a:p>
          <a:p>
            <a:pPr marL="266700" indent="-171450">
              <a:spcAft>
                <a:spcPts val="1800"/>
              </a:spcAft>
              <a:buClr>
                <a:srgbClr val="EAAD00"/>
              </a:buClr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4B4F59"/>
                </a:solidFill>
                <a:cs typeface="Calibri"/>
              </a:rPr>
              <a:t>New bicolor paint</a:t>
            </a:r>
          </a:p>
          <a:p>
            <a:pPr marL="266700" indent="-171450">
              <a:spcAft>
                <a:spcPts val="1800"/>
              </a:spcAft>
              <a:buClr>
                <a:srgbClr val="EAAD00"/>
              </a:buClr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4B4F59"/>
                </a:solidFill>
                <a:cs typeface="Calibri"/>
              </a:rPr>
              <a:t>Bi – color new roof cut design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6163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ttangolo 44">
            <a:extLst>
              <a:ext uri="{FF2B5EF4-FFF2-40B4-BE49-F238E27FC236}">
                <a16:creationId xmlns:a16="http://schemas.microsoft.com/office/drawing/2014/main" id="{FB8C4533-95EF-032A-EEEC-CAB303FC3963}"/>
              </a:ext>
            </a:extLst>
          </p:cNvPr>
          <p:cNvSpPr/>
          <p:nvPr/>
        </p:nvSpPr>
        <p:spPr>
          <a:xfrm>
            <a:off x="1295400" y="2179320"/>
            <a:ext cx="3354942" cy="27813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Rettangolo 45">
            <a:extLst>
              <a:ext uri="{FF2B5EF4-FFF2-40B4-BE49-F238E27FC236}">
                <a16:creationId xmlns:a16="http://schemas.microsoft.com/office/drawing/2014/main" id="{396885B0-7943-F803-92B9-004767056017}"/>
              </a:ext>
            </a:extLst>
          </p:cNvPr>
          <p:cNvSpPr/>
          <p:nvPr/>
        </p:nvSpPr>
        <p:spPr>
          <a:xfrm>
            <a:off x="5241706" y="2179320"/>
            <a:ext cx="3354942" cy="27813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17C3C64-4226-823B-415A-3843180514FF}"/>
              </a:ext>
            </a:extLst>
          </p:cNvPr>
          <p:cNvSpPr/>
          <p:nvPr/>
        </p:nvSpPr>
        <p:spPr>
          <a:xfrm>
            <a:off x="1300267" y="240984"/>
            <a:ext cx="7011590" cy="52322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defTabSz="914378">
              <a:buClr>
                <a:srgbClr val="000000"/>
              </a:buClr>
            </a:pPr>
            <a:r>
              <a:rPr lang="en-US" sz="2800" b="1" kern="0" dirty="0">
                <a:solidFill>
                  <a:schemeClr val="accent4"/>
                </a:solidFill>
                <a:cs typeface="Calibri" panose="020F0502020204030204" pitchFamily="34" charset="0"/>
                <a:sym typeface="Arial"/>
              </a:rPr>
              <a:t>THE NEW RANGE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0B524268-9EDC-6D75-C5BA-1294CD1C19E7}"/>
              </a:ext>
            </a:extLst>
          </p:cNvPr>
          <p:cNvSpPr/>
          <p:nvPr/>
        </p:nvSpPr>
        <p:spPr>
          <a:xfrm>
            <a:off x="1295400" y="876997"/>
            <a:ext cx="7848600" cy="1123384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300" b="1" dirty="0">
                <a:solidFill>
                  <a:srgbClr val="F2B800"/>
                </a:solidFill>
                <a:cs typeface="Calibri"/>
              </a:rPr>
              <a:t>The Renegade range changes </a:t>
            </a:r>
            <a:r>
              <a:rPr lang="en-US" sz="1300" dirty="0">
                <a:solidFill>
                  <a:srgbClr val="4B4F59"/>
                </a:solidFill>
                <a:cs typeface="Calibri"/>
              </a:rPr>
              <a:t>for an even more simple and lean line-up, </a:t>
            </a:r>
            <a:r>
              <a:rPr lang="en-US" sz="1300" b="1" dirty="0">
                <a:solidFill>
                  <a:srgbClr val="F2B800"/>
                </a:solidFill>
                <a:cs typeface="Calibri"/>
              </a:rPr>
              <a:t>moving from 5 to 4 trims</a:t>
            </a:r>
            <a:r>
              <a:rPr lang="en-US" sz="1300" dirty="0">
                <a:solidFill>
                  <a:srgbClr val="F2B800"/>
                </a:solidFill>
                <a:cs typeface="Calibri"/>
              </a:rPr>
              <a:t>:</a:t>
            </a:r>
          </a:p>
          <a:p>
            <a:pPr marL="266700" indent="-171450">
              <a:spcAft>
                <a:spcPts val="600"/>
              </a:spcAft>
              <a:buClr>
                <a:srgbClr val="EAAD00"/>
              </a:buClr>
              <a:buFont typeface="Courier New" panose="02070309020205020404" pitchFamily="49" charset="0"/>
              <a:buChar char="o"/>
            </a:pPr>
            <a:r>
              <a:rPr lang="en-US" sz="1300" dirty="0">
                <a:solidFill>
                  <a:srgbClr val="4B4F59"/>
                </a:solidFill>
                <a:cs typeface="Calibri"/>
              </a:rPr>
              <a:t>Renegade, Altitude and Summit trims confirmed</a:t>
            </a:r>
          </a:p>
          <a:p>
            <a:pPr marL="266700" indent="-171450">
              <a:spcAft>
                <a:spcPts val="600"/>
              </a:spcAft>
              <a:buClr>
                <a:srgbClr val="EAAD00"/>
              </a:buClr>
              <a:buFont typeface="Courier New" panose="02070309020205020404" pitchFamily="49" charset="0"/>
              <a:buChar char="o"/>
            </a:pPr>
            <a:r>
              <a:rPr lang="en-US" sz="1300" dirty="0">
                <a:solidFill>
                  <a:srgbClr val="4B4F59"/>
                </a:solidFill>
                <a:cs typeface="Calibri"/>
              </a:rPr>
              <a:t>Overland and </a:t>
            </a:r>
            <a:r>
              <a:rPr lang="en-US" sz="1300" dirty="0" err="1">
                <a:solidFill>
                  <a:srgbClr val="4B4F59"/>
                </a:solidFill>
                <a:cs typeface="Calibri"/>
              </a:rPr>
              <a:t>Trailhawk</a:t>
            </a:r>
            <a:r>
              <a:rPr lang="en-US" sz="1300" dirty="0">
                <a:solidFill>
                  <a:srgbClr val="4B4F59"/>
                </a:solidFill>
                <a:cs typeface="Calibri"/>
              </a:rPr>
              <a:t> are closed and a </a:t>
            </a:r>
            <a:r>
              <a:rPr lang="en-US" sz="1300" b="1" dirty="0">
                <a:solidFill>
                  <a:srgbClr val="F2B800"/>
                </a:solidFill>
                <a:cs typeface="Calibri"/>
              </a:rPr>
              <a:t>new fresh look with the NORTH STAR trim is introduced</a:t>
            </a:r>
            <a:r>
              <a:rPr lang="en-US" sz="1300" dirty="0">
                <a:solidFill>
                  <a:srgbClr val="4B4F59"/>
                </a:solidFill>
                <a:cs typeface="Calibri"/>
              </a:rPr>
              <a:t>.</a:t>
            </a:r>
          </a:p>
          <a:p>
            <a:pPr marL="266700" indent="-171450">
              <a:spcAft>
                <a:spcPts val="600"/>
              </a:spcAft>
              <a:buClr>
                <a:srgbClr val="EAAD00"/>
              </a:buClr>
              <a:buFont typeface="Courier New" panose="02070309020205020404" pitchFamily="49" charset="0"/>
              <a:buChar char="o"/>
            </a:pPr>
            <a:r>
              <a:rPr lang="en-US" sz="1300" b="1" dirty="0">
                <a:solidFill>
                  <a:srgbClr val="F2B800"/>
                </a:solidFill>
                <a:cs typeface="Calibri"/>
              </a:rPr>
              <a:t>The NORTH STAR is the only trim available in PHEV and E-hybrid versions</a:t>
            </a:r>
            <a:r>
              <a:rPr lang="en-US" sz="1300" dirty="0">
                <a:solidFill>
                  <a:srgbClr val="4B4F59"/>
                </a:solidFill>
                <a:cs typeface="Calibri"/>
              </a:rPr>
              <a:t>.</a:t>
            </a:r>
          </a:p>
        </p:txBody>
      </p:sp>
      <p:sp>
        <p:nvSpPr>
          <p:cNvPr id="43" name="Google Shape;2094;p3">
            <a:extLst>
              <a:ext uri="{FF2B5EF4-FFF2-40B4-BE49-F238E27FC236}">
                <a16:creationId xmlns:a16="http://schemas.microsoft.com/office/drawing/2014/main" id="{3A195C48-CC48-389B-C3EE-766E4895ADE5}"/>
              </a:ext>
            </a:extLst>
          </p:cNvPr>
          <p:cNvSpPr/>
          <p:nvPr/>
        </p:nvSpPr>
        <p:spPr>
          <a:xfrm>
            <a:off x="1295400" y="2232495"/>
            <a:ext cx="3354941" cy="273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72000" rIns="54000" bIns="72000" anchor="ctr" anchorCtr="0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ts val="975"/>
              </a:lnSpc>
              <a:spcBef>
                <a:spcPts val="0"/>
              </a:spcBef>
              <a:spcAft>
                <a:spcPts val="0"/>
              </a:spcAft>
              <a:buClr>
                <a:srgbClr val="272B35"/>
              </a:buClr>
              <a:buSzPts val="1800"/>
              <a:buFont typeface="Arial"/>
              <a:buNone/>
              <a:tabLst/>
              <a:defRPr/>
            </a:pPr>
            <a:r>
              <a:rPr kumimoji="0" lang="it-IT" sz="1400" b="1" i="0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Encode Sans"/>
              </a:rPr>
              <a:t>MY24</a:t>
            </a:r>
          </a:p>
        </p:txBody>
      </p:sp>
      <p:sp>
        <p:nvSpPr>
          <p:cNvPr id="44" name="Google Shape;2094;p3">
            <a:extLst>
              <a:ext uri="{FF2B5EF4-FFF2-40B4-BE49-F238E27FC236}">
                <a16:creationId xmlns:a16="http://schemas.microsoft.com/office/drawing/2014/main" id="{64BEBF13-0F7D-82BD-2E95-A3163A858048}"/>
              </a:ext>
            </a:extLst>
          </p:cNvPr>
          <p:cNvSpPr/>
          <p:nvPr/>
        </p:nvSpPr>
        <p:spPr>
          <a:xfrm>
            <a:off x="5253982" y="2232495"/>
            <a:ext cx="3342666" cy="273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72000" rIns="54000" bIns="72000" anchor="ctr" anchorCtr="0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ts val="975"/>
              </a:lnSpc>
              <a:spcBef>
                <a:spcPts val="0"/>
              </a:spcBef>
              <a:spcAft>
                <a:spcPts val="0"/>
              </a:spcAft>
              <a:buClr>
                <a:srgbClr val="272B35"/>
              </a:buClr>
              <a:buSzPts val="1800"/>
              <a:buFont typeface="Arial"/>
              <a:buNone/>
              <a:tabLst/>
              <a:defRPr/>
            </a:pPr>
            <a:r>
              <a:rPr kumimoji="0" lang="it-IT" sz="14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Encode Sans" pitchFamily="2" charset="0"/>
                <a:cs typeface="Arial"/>
                <a:sym typeface="Encode Sans"/>
              </a:rPr>
              <a:t>Renegade 2025 Range Update </a:t>
            </a:r>
          </a:p>
        </p:txBody>
      </p:sp>
      <p:sp>
        <p:nvSpPr>
          <p:cNvPr id="105" name="Google Shape;116;gd148027e98_1_140">
            <a:extLst>
              <a:ext uri="{FF2B5EF4-FFF2-40B4-BE49-F238E27FC236}">
                <a16:creationId xmlns:a16="http://schemas.microsoft.com/office/drawing/2014/main" id="{69F66C97-4CFA-5172-E46D-595E87A2BA0E}"/>
              </a:ext>
            </a:extLst>
          </p:cNvPr>
          <p:cNvSpPr/>
          <p:nvPr/>
        </p:nvSpPr>
        <p:spPr>
          <a:xfrm rot="10800000">
            <a:off x="3402141" y="3122066"/>
            <a:ext cx="158572" cy="285858"/>
          </a:xfrm>
          <a:prstGeom prst="downArrow">
            <a:avLst/>
          </a:prstGeom>
          <a:gradFill>
            <a:gsLst>
              <a:gs pos="0">
                <a:srgbClr val="EAEBEE"/>
              </a:gs>
              <a:gs pos="100000">
                <a:schemeClr val="tx2">
                  <a:lumMod val="75000"/>
                </a:schemeClr>
              </a:gs>
            </a:gsLst>
            <a:lin ang="5400012" scaled="0"/>
          </a:gra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732">
              <a:buClr>
                <a:srgbClr val="272B35"/>
              </a:buClr>
              <a:buSzPts val="1800"/>
            </a:pPr>
            <a:endParaRPr lang="it-IT">
              <a:latin typeface="Encode Sans" pitchFamily="2" charset="0"/>
            </a:endParaRPr>
          </a:p>
        </p:txBody>
      </p:sp>
      <p:pic>
        <p:nvPicPr>
          <p:cNvPr id="112" name="Picture 5">
            <a:extLst>
              <a:ext uri="{FF2B5EF4-FFF2-40B4-BE49-F238E27FC236}">
                <a16:creationId xmlns:a16="http://schemas.microsoft.com/office/drawing/2014/main" id="{93FFB2F1-FB7A-93F4-029A-FA0304AA7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486" y="2330825"/>
            <a:ext cx="970127" cy="685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" name="Google Shape;116;gd148027e98_1_140">
            <a:extLst>
              <a:ext uri="{FF2B5EF4-FFF2-40B4-BE49-F238E27FC236}">
                <a16:creationId xmlns:a16="http://schemas.microsoft.com/office/drawing/2014/main" id="{6195E070-3813-D8F7-7AD6-215B621F188C}"/>
              </a:ext>
            </a:extLst>
          </p:cNvPr>
          <p:cNvSpPr/>
          <p:nvPr/>
        </p:nvSpPr>
        <p:spPr>
          <a:xfrm rot="10800000">
            <a:off x="2461753" y="3129329"/>
            <a:ext cx="155048" cy="406682"/>
          </a:xfrm>
          <a:prstGeom prst="downArrow">
            <a:avLst/>
          </a:prstGeom>
          <a:gradFill>
            <a:gsLst>
              <a:gs pos="0">
                <a:srgbClr val="EAEBEE"/>
              </a:gs>
              <a:gs pos="100000">
                <a:schemeClr val="tx2">
                  <a:lumMod val="75000"/>
                </a:schemeClr>
              </a:gs>
            </a:gsLst>
            <a:lin ang="5400012" scaled="0"/>
          </a:gra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732">
              <a:buClr>
                <a:srgbClr val="272B35"/>
              </a:buClr>
              <a:buSzPts val="1800"/>
              <a:defRPr/>
            </a:pPr>
            <a:endParaRPr lang="it-IT" sz="1350" kern="1200">
              <a:latin typeface="Encode Sans" pitchFamily="2" charset="0"/>
              <a:ea typeface="+mn-ea"/>
              <a:cs typeface="+mn-cs"/>
            </a:endParaRPr>
          </a:p>
        </p:txBody>
      </p:sp>
      <p:sp>
        <p:nvSpPr>
          <p:cNvPr id="114" name="Google Shape;1059;p103">
            <a:extLst>
              <a:ext uri="{FF2B5EF4-FFF2-40B4-BE49-F238E27FC236}">
                <a16:creationId xmlns:a16="http://schemas.microsoft.com/office/drawing/2014/main" id="{88C57135-4A07-B08A-E127-992E1195147E}"/>
              </a:ext>
            </a:extLst>
          </p:cNvPr>
          <p:cNvSpPr txBox="1"/>
          <p:nvPr/>
        </p:nvSpPr>
        <p:spPr>
          <a:xfrm>
            <a:off x="1902267" y="3885958"/>
            <a:ext cx="1228326" cy="276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 defTabSz="685715">
              <a:buClrTx/>
              <a:defRPr/>
            </a:pPr>
            <a:r>
              <a:rPr lang="en" sz="900" b="1" kern="1200" dirty="0">
                <a:latin typeface="Encode Sans" pitchFamily="2" charset="0"/>
                <a:ea typeface="Encode Sans"/>
                <a:cs typeface="Encode Sans"/>
                <a:sym typeface="Encode Sans"/>
              </a:rPr>
              <a:t>ALTITUDE</a:t>
            </a:r>
          </a:p>
        </p:txBody>
      </p:sp>
      <p:sp>
        <p:nvSpPr>
          <p:cNvPr id="115" name="Google Shape;1065;p103">
            <a:extLst>
              <a:ext uri="{FF2B5EF4-FFF2-40B4-BE49-F238E27FC236}">
                <a16:creationId xmlns:a16="http://schemas.microsoft.com/office/drawing/2014/main" id="{74D4D674-9F24-8080-2AC4-0FF93ADBE9D2}"/>
              </a:ext>
            </a:extLst>
          </p:cNvPr>
          <p:cNvSpPr txBox="1"/>
          <p:nvPr/>
        </p:nvSpPr>
        <p:spPr>
          <a:xfrm>
            <a:off x="3159193" y="2898908"/>
            <a:ext cx="894914" cy="276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 defTabSz="685715">
              <a:buClrTx/>
              <a:defRPr/>
            </a:pPr>
            <a:r>
              <a:rPr lang="it-IT" sz="900" b="1" kern="1200" dirty="0">
                <a:latin typeface="Encode Sans" pitchFamily="2" charset="0"/>
                <a:ea typeface="Encode Sans"/>
                <a:cs typeface="Encode Sans"/>
                <a:sym typeface="Encode Sans"/>
              </a:rPr>
              <a:t>TRAILHAWK</a:t>
            </a:r>
          </a:p>
        </p:txBody>
      </p:sp>
      <p:pic>
        <p:nvPicPr>
          <p:cNvPr id="116" name="Picture 8" descr="COLORADO RED">
            <a:extLst>
              <a:ext uri="{FF2B5EF4-FFF2-40B4-BE49-F238E27FC236}">
                <a16:creationId xmlns:a16="http://schemas.microsoft.com/office/drawing/2014/main" id="{96453030-8502-6858-3172-52E8DAABB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795" y="2494907"/>
            <a:ext cx="798435" cy="46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" name="Google Shape;1059;p103">
            <a:extLst>
              <a:ext uri="{FF2B5EF4-FFF2-40B4-BE49-F238E27FC236}">
                <a16:creationId xmlns:a16="http://schemas.microsoft.com/office/drawing/2014/main" id="{37C4632D-E285-8F62-67E7-2B1CC4756D3D}"/>
              </a:ext>
            </a:extLst>
          </p:cNvPr>
          <p:cNvSpPr txBox="1"/>
          <p:nvPr/>
        </p:nvSpPr>
        <p:spPr>
          <a:xfrm>
            <a:off x="3195338" y="3578173"/>
            <a:ext cx="894912" cy="276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 defTabSz="685715">
              <a:buClrTx/>
              <a:defRPr/>
            </a:pPr>
            <a:r>
              <a:rPr lang="en" sz="900" b="1" kern="1200" dirty="0">
                <a:latin typeface="Encode Sans"/>
                <a:ea typeface="Encode Sans"/>
                <a:cs typeface="Encode Sans"/>
                <a:sym typeface="Encode Sans"/>
              </a:rPr>
              <a:t>OVERLAND</a:t>
            </a:r>
            <a:endParaRPr lang="en" sz="900" b="1" kern="1200" dirty="0">
              <a:latin typeface="Encode Sans" pitchFamily="2" charset="0"/>
              <a:ea typeface="Encode Sans"/>
              <a:cs typeface="Encode Sans"/>
              <a:sym typeface="Encode Sans"/>
            </a:endParaRPr>
          </a:p>
        </p:txBody>
      </p:sp>
      <p:sp>
        <p:nvSpPr>
          <p:cNvPr id="119" name="Google Shape;1059;p103">
            <a:extLst>
              <a:ext uri="{FF2B5EF4-FFF2-40B4-BE49-F238E27FC236}">
                <a16:creationId xmlns:a16="http://schemas.microsoft.com/office/drawing/2014/main" id="{D5EDDDD2-FAB3-6C78-622F-80AC9E0EDC28}"/>
              </a:ext>
            </a:extLst>
          </p:cNvPr>
          <p:cNvSpPr txBox="1"/>
          <p:nvPr/>
        </p:nvSpPr>
        <p:spPr>
          <a:xfrm>
            <a:off x="3889754" y="2702942"/>
            <a:ext cx="573024" cy="184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spAutoFit/>
          </a:bodyPr>
          <a:lstStyle/>
          <a:p>
            <a:pPr algn="ctr" defTabSz="685715">
              <a:buClrTx/>
              <a:defRPr/>
            </a:pPr>
            <a:r>
              <a:rPr lang="it-IT" sz="700" i="1" kern="1200">
                <a:latin typeface="Encode Sans" pitchFamily="2" charset="0"/>
                <a:ea typeface="Encode Sans"/>
                <a:cs typeface="Encode Sans"/>
                <a:sym typeface="Encode Sans"/>
              </a:rPr>
              <a:t>240HP</a:t>
            </a:r>
          </a:p>
        </p:txBody>
      </p:sp>
      <p:sp>
        <p:nvSpPr>
          <p:cNvPr id="120" name="Google Shape;1059;p103">
            <a:extLst>
              <a:ext uri="{FF2B5EF4-FFF2-40B4-BE49-F238E27FC236}">
                <a16:creationId xmlns:a16="http://schemas.microsoft.com/office/drawing/2014/main" id="{C706B304-6C8A-3B66-1CFD-18510A039280}"/>
              </a:ext>
            </a:extLst>
          </p:cNvPr>
          <p:cNvSpPr txBox="1"/>
          <p:nvPr/>
        </p:nvSpPr>
        <p:spPr>
          <a:xfrm>
            <a:off x="3920837" y="3410142"/>
            <a:ext cx="573024" cy="184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spAutoFit/>
          </a:bodyPr>
          <a:lstStyle/>
          <a:p>
            <a:pPr algn="ctr" defTabSz="685715">
              <a:buClrTx/>
              <a:defRPr/>
            </a:pPr>
            <a:r>
              <a:rPr lang="it-IT" sz="700" i="1" kern="1200">
                <a:latin typeface="Encode Sans" pitchFamily="2" charset="0"/>
                <a:ea typeface="Encode Sans"/>
                <a:cs typeface="Encode Sans"/>
                <a:sym typeface="Encode Sans"/>
              </a:rPr>
              <a:t>240HP</a:t>
            </a:r>
          </a:p>
        </p:txBody>
      </p:sp>
      <p:pic>
        <p:nvPicPr>
          <p:cNvPr id="121" name="Picture 4" descr="logo e-hybrid">
            <a:extLst>
              <a:ext uri="{FF2B5EF4-FFF2-40B4-BE49-F238E27FC236}">
                <a16:creationId xmlns:a16="http://schemas.microsoft.com/office/drawing/2014/main" id="{5A8446E3-3149-2507-A817-B072DABA7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279" y="3532184"/>
            <a:ext cx="236995" cy="17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Google Shape;1059;p103">
            <a:extLst>
              <a:ext uri="{FF2B5EF4-FFF2-40B4-BE49-F238E27FC236}">
                <a16:creationId xmlns:a16="http://schemas.microsoft.com/office/drawing/2014/main" id="{8DE32EE3-0C27-9D0C-E3EC-F4EC9FA27D64}"/>
              </a:ext>
            </a:extLst>
          </p:cNvPr>
          <p:cNvSpPr txBox="1"/>
          <p:nvPr/>
        </p:nvSpPr>
        <p:spPr>
          <a:xfrm>
            <a:off x="1456513" y="3800178"/>
            <a:ext cx="573024" cy="184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spAutoFit/>
          </a:bodyPr>
          <a:lstStyle/>
          <a:p>
            <a:pPr algn="ctr" defTabSz="685715">
              <a:buClrTx/>
              <a:defRPr/>
            </a:pPr>
            <a:r>
              <a:rPr lang="it-IT" sz="700" i="1" kern="1200">
                <a:latin typeface="Encode Sans" pitchFamily="2" charset="0"/>
                <a:ea typeface="Encode Sans"/>
                <a:cs typeface="Encode Sans"/>
                <a:sym typeface="Encode Sans"/>
              </a:rPr>
              <a:t>190HP</a:t>
            </a:r>
          </a:p>
        </p:txBody>
      </p:sp>
      <p:sp>
        <p:nvSpPr>
          <p:cNvPr id="123" name="CasellaDiTesto 2078">
            <a:extLst>
              <a:ext uri="{FF2B5EF4-FFF2-40B4-BE49-F238E27FC236}">
                <a16:creationId xmlns:a16="http://schemas.microsoft.com/office/drawing/2014/main" id="{0249DDA9-08F8-E898-7204-13A8B8325520}"/>
              </a:ext>
            </a:extLst>
          </p:cNvPr>
          <p:cNvSpPr txBox="1"/>
          <p:nvPr/>
        </p:nvSpPr>
        <p:spPr>
          <a:xfrm rot="20788467">
            <a:off x="3736948" y="3106794"/>
            <a:ext cx="9280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>
              <a:buClrTx/>
              <a:defRPr/>
            </a:pPr>
            <a:r>
              <a:rPr lang="it-IT" sz="800" b="1" kern="1200" dirty="0">
                <a:ea typeface="+mn-ea"/>
                <a:cs typeface="+mn-cs"/>
              </a:rPr>
              <a:t>UPDATE</a:t>
            </a:r>
          </a:p>
        </p:txBody>
      </p:sp>
      <p:sp>
        <p:nvSpPr>
          <p:cNvPr id="124" name="Google Shape;1059;p103">
            <a:extLst>
              <a:ext uri="{FF2B5EF4-FFF2-40B4-BE49-F238E27FC236}">
                <a16:creationId xmlns:a16="http://schemas.microsoft.com/office/drawing/2014/main" id="{DCF7DAC4-4EFC-AC14-4EDC-D06C65097AC0}"/>
              </a:ext>
            </a:extLst>
          </p:cNvPr>
          <p:cNvSpPr txBox="1"/>
          <p:nvPr/>
        </p:nvSpPr>
        <p:spPr>
          <a:xfrm>
            <a:off x="2073750" y="2907883"/>
            <a:ext cx="950270" cy="415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 defTabSz="685715">
              <a:buClrTx/>
              <a:defRPr/>
            </a:pPr>
            <a:r>
              <a:rPr lang="en" sz="900" b="1" kern="1200" dirty="0">
                <a:latin typeface="Encode Sans" pitchFamily="2" charset="0"/>
                <a:ea typeface="Encode Sans"/>
                <a:cs typeface="Encode Sans"/>
                <a:sym typeface="Encode Sans"/>
              </a:rPr>
              <a:t>SUMMIT</a:t>
            </a:r>
          </a:p>
          <a:p>
            <a:pPr algn="ctr" defTabSz="685715">
              <a:buClrTx/>
              <a:defRPr/>
            </a:pPr>
            <a:endParaRPr lang="en" sz="900" b="1" kern="1200" dirty="0">
              <a:latin typeface="Encode Sans" pitchFamily="2" charset="0"/>
              <a:ea typeface="Encode Sans"/>
              <a:cs typeface="Encode Sans"/>
              <a:sym typeface="Encode Sans"/>
            </a:endParaRPr>
          </a:p>
        </p:txBody>
      </p:sp>
      <p:pic>
        <p:nvPicPr>
          <p:cNvPr id="125" name="Picture 4" descr="logo e-hybrid">
            <a:extLst>
              <a:ext uri="{FF2B5EF4-FFF2-40B4-BE49-F238E27FC236}">
                <a16:creationId xmlns:a16="http://schemas.microsoft.com/office/drawing/2014/main" id="{4F65E353-B523-28FA-9533-A9148B644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924" y="2615604"/>
            <a:ext cx="236995" cy="17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" name="Google Shape;1059;p103">
            <a:extLst>
              <a:ext uri="{FF2B5EF4-FFF2-40B4-BE49-F238E27FC236}">
                <a16:creationId xmlns:a16="http://schemas.microsoft.com/office/drawing/2014/main" id="{A79AF8E4-E55F-1C91-0FFB-95B6183CB418}"/>
              </a:ext>
            </a:extLst>
          </p:cNvPr>
          <p:cNvSpPr txBox="1"/>
          <p:nvPr/>
        </p:nvSpPr>
        <p:spPr>
          <a:xfrm>
            <a:off x="1476125" y="2883597"/>
            <a:ext cx="573024" cy="184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spAutoFit/>
          </a:bodyPr>
          <a:lstStyle/>
          <a:p>
            <a:pPr algn="ctr" defTabSz="685715">
              <a:buClrTx/>
              <a:defRPr/>
            </a:pPr>
            <a:r>
              <a:rPr lang="it-IT" sz="700" i="1" kern="1200">
                <a:latin typeface="Encode Sans" pitchFamily="2" charset="0"/>
                <a:ea typeface="Encode Sans"/>
                <a:cs typeface="Encode Sans"/>
                <a:sym typeface="Encode Sans"/>
              </a:rPr>
              <a:t>190HP</a:t>
            </a:r>
          </a:p>
        </p:txBody>
      </p:sp>
      <p:sp>
        <p:nvSpPr>
          <p:cNvPr id="127" name="Google Shape;116;gd148027e98_1_140">
            <a:extLst>
              <a:ext uri="{FF2B5EF4-FFF2-40B4-BE49-F238E27FC236}">
                <a16:creationId xmlns:a16="http://schemas.microsoft.com/office/drawing/2014/main" id="{64ACACFA-5504-7BC3-3E28-BEC8CA77E366}"/>
              </a:ext>
            </a:extLst>
          </p:cNvPr>
          <p:cNvSpPr/>
          <p:nvPr/>
        </p:nvSpPr>
        <p:spPr>
          <a:xfrm rot="14400000">
            <a:off x="2922985" y="3385713"/>
            <a:ext cx="167844" cy="487999"/>
          </a:xfrm>
          <a:prstGeom prst="downArrow">
            <a:avLst/>
          </a:prstGeom>
          <a:gradFill>
            <a:gsLst>
              <a:gs pos="0">
                <a:srgbClr val="EAEBEE"/>
              </a:gs>
              <a:gs pos="100000">
                <a:schemeClr val="tx2">
                  <a:lumMod val="75000"/>
                </a:schemeClr>
              </a:gs>
            </a:gsLst>
            <a:lin ang="5400012" scaled="0"/>
          </a:gra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732">
              <a:buClr>
                <a:srgbClr val="272B35"/>
              </a:buClr>
              <a:buSzPts val="1800"/>
              <a:defRPr/>
            </a:pPr>
            <a:endParaRPr lang="it-IT" sz="1350" kern="1200">
              <a:latin typeface="Encode Sans" pitchFamily="2" charset="0"/>
              <a:ea typeface="+mn-ea"/>
              <a:cs typeface="+mn-cs"/>
            </a:endParaRPr>
          </a:p>
        </p:txBody>
      </p:sp>
      <p:pic>
        <p:nvPicPr>
          <p:cNvPr id="128" name="Picture 6" descr="BLUE SHADE">
            <a:extLst>
              <a:ext uri="{FF2B5EF4-FFF2-40B4-BE49-F238E27FC236}">
                <a16:creationId xmlns:a16="http://schemas.microsoft.com/office/drawing/2014/main" id="{7C3C2735-7BD1-3C08-E873-506095FF8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192" y="3490803"/>
            <a:ext cx="798435" cy="46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2" descr="Scopri la gamma Jeep | EURO VECTOR S.R.L.">
            <a:extLst>
              <a:ext uri="{FF2B5EF4-FFF2-40B4-BE49-F238E27FC236}">
                <a16:creationId xmlns:a16="http://schemas.microsoft.com/office/drawing/2014/main" id="{7398FC9A-8B10-FE56-7AD4-E177214D1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546" y="2780172"/>
            <a:ext cx="393752" cy="114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Picture 2" descr="Scopri la gamma Jeep | EURO VECTOR S.R.L.">
            <a:extLst>
              <a:ext uri="{FF2B5EF4-FFF2-40B4-BE49-F238E27FC236}">
                <a16:creationId xmlns:a16="http://schemas.microsoft.com/office/drawing/2014/main" id="{38915405-4178-2742-1651-84084BF42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934" y="3713705"/>
            <a:ext cx="393752" cy="114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" name="Picture 2" descr="Scopri la gamma Jeep | EURO VECTOR S.R.L.">
            <a:extLst>
              <a:ext uri="{FF2B5EF4-FFF2-40B4-BE49-F238E27FC236}">
                <a16:creationId xmlns:a16="http://schemas.microsoft.com/office/drawing/2014/main" id="{65D6EE3A-4563-62A6-3822-055CE8477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498" y="2628087"/>
            <a:ext cx="393752" cy="114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2" descr="Scopri la gamma Jeep | EURO VECTOR S.R.L.">
            <a:extLst>
              <a:ext uri="{FF2B5EF4-FFF2-40B4-BE49-F238E27FC236}">
                <a16:creationId xmlns:a16="http://schemas.microsoft.com/office/drawing/2014/main" id="{F3972CF1-AC08-3962-303F-57625D116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445" y="3344715"/>
            <a:ext cx="393752" cy="114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" name="Google Shape;1059;p103">
            <a:extLst>
              <a:ext uri="{FF2B5EF4-FFF2-40B4-BE49-F238E27FC236}">
                <a16:creationId xmlns:a16="http://schemas.microsoft.com/office/drawing/2014/main" id="{FBD15D9D-4464-D92E-547C-212EAE8FB796}"/>
              </a:ext>
            </a:extLst>
          </p:cNvPr>
          <p:cNvSpPr txBox="1"/>
          <p:nvPr/>
        </p:nvSpPr>
        <p:spPr>
          <a:xfrm>
            <a:off x="2049149" y="4699533"/>
            <a:ext cx="982463" cy="276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 defTabSz="685715">
              <a:buClrTx/>
              <a:defRPr/>
            </a:pPr>
            <a:r>
              <a:rPr lang="it-IT" sz="900" b="1" kern="1200" dirty="0">
                <a:latin typeface="Encode Sans" pitchFamily="2" charset="0"/>
                <a:ea typeface="Encode Sans"/>
                <a:cs typeface="Encode Sans"/>
                <a:sym typeface="Encode Sans"/>
              </a:rPr>
              <a:t>RENEGADE</a:t>
            </a:r>
          </a:p>
        </p:txBody>
      </p:sp>
      <p:pic>
        <p:nvPicPr>
          <p:cNvPr id="134" name="Picture 4" descr="logo e-hybrid">
            <a:extLst>
              <a:ext uri="{FF2B5EF4-FFF2-40B4-BE49-F238E27FC236}">
                <a16:creationId xmlns:a16="http://schemas.microsoft.com/office/drawing/2014/main" id="{D92A8687-886B-80E2-7E2F-24F4805D6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394" y="4457740"/>
            <a:ext cx="236995" cy="17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" name="Google Shape;116;gd148027e98_1_140">
            <a:extLst>
              <a:ext uri="{FF2B5EF4-FFF2-40B4-BE49-F238E27FC236}">
                <a16:creationId xmlns:a16="http://schemas.microsoft.com/office/drawing/2014/main" id="{ABAE6180-11CD-60F9-81D2-B76109F20F07}"/>
              </a:ext>
            </a:extLst>
          </p:cNvPr>
          <p:cNvSpPr/>
          <p:nvPr/>
        </p:nvSpPr>
        <p:spPr>
          <a:xfrm rot="10800000">
            <a:off x="2459984" y="4123385"/>
            <a:ext cx="155049" cy="298291"/>
          </a:xfrm>
          <a:prstGeom prst="downArrow">
            <a:avLst/>
          </a:prstGeom>
          <a:gradFill>
            <a:gsLst>
              <a:gs pos="0">
                <a:srgbClr val="EAEBEE"/>
              </a:gs>
              <a:gs pos="100000">
                <a:schemeClr val="tx2">
                  <a:lumMod val="75000"/>
                </a:schemeClr>
              </a:gs>
            </a:gsLst>
            <a:lin ang="5400012" scaled="0"/>
          </a:gra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732">
              <a:buClr>
                <a:srgbClr val="272B35"/>
              </a:buClr>
              <a:buSzPts val="1800"/>
              <a:defRPr/>
            </a:pPr>
            <a:endParaRPr lang="it-IT" sz="1350" kern="1200">
              <a:latin typeface="Encode Sans" pitchFamily="2" charset="0"/>
              <a:ea typeface="+mn-ea"/>
              <a:cs typeface="+mn-cs"/>
            </a:endParaRPr>
          </a:p>
        </p:txBody>
      </p:sp>
      <p:pic>
        <p:nvPicPr>
          <p:cNvPr id="136" name="Picture 2" descr="ALPINE WHITE">
            <a:extLst>
              <a:ext uri="{FF2B5EF4-FFF2-40B4-BE49-F238E27FC236}">
                <a16:creationId xmlns:a16="http://schemas.microsoft.com/office/drawing/2014/main" id="{9D61209C-AC1D-246D-50A8-612D8D3A4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534" y="4300180"/>
            <a:ext cx="798435" cy="46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7" name="Gruppo 106">
            <a:extLst>
              <a:ext uri="{FF2B5EF4-FFF2-40B4-BE49-F238E27FC236}">
                <a16:creationId xmlns:a16="http://schemas.microsoft.com/office/drawing/2014/main" id="{8172CFA9-F7F2-8BBF-87B7-65F986BD4266}"/>
              </a:ext>
            </a:extLst>
          </p:cNvPr>
          <p:cNvGrpSpPr/>
          <p:nvPr/>
        </p:nvGrpSpPr>
        <p:grpSpPr>
          <a:xfrm>
            <a:off x="3107998" y="4705244"/>
            <a:ext cx="1340618" cy="204729"/>
            <a:chOff x="4456501" y="6481520"/>
            <a:chExt cx="1302477" cy="198905"/>
          </a:xfrm>
        </p:grpSpPr>
        <p:pic>
          <p:nvPicPr>
            <p:cNvPr id="108" name="Picture 4" descr="logo e-hybrid">
              <a:extLst>
                <a:ext uri="{FF2B5EF4-FFF2-40B4-BE49-F238E27FC236}">
                  <a16:creationId xmlns:a16="http://schemas.microsoft.com/office/drawing/2014/main" id="{3FD9F881-4223-B462-AE2B-B8F0BB0013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6501" y="6531296"/>
              <a:ext cx="134031" cy="989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9" name="Google Shape;1059;p103">
              <a:extLst>
                <a:ext uri="{FF2B5EF4-FFF2-40B4-BE49-F238E27FC236}">
                  <a16:creationId xmlns:a16="http://schemas.microsoft.com/office/drawing/2014/main" id="{6745E5A2-0960-B1A0-2384-702178AFA78D}"/>
                </a:ext>
              </a:extLst>
            </p:cNvPr>
            <p:cNvSpPr txBox="1"/>
            <p:nvPr/>
          </p:nvSpPr>
          <p:spPr>
            <a:xfrm>
              <a:off x="4571595" y="6486294"/>
              <a:ext cx="521914" cy="1941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spAutoFit/>
            </a:bodyPr>
            <a:lstStyle/>
            <a:p>
              <a:pPr defTabSz="685732">
                <a:buClrTx/>
                <a:defRPr/>
              </a:pPr>
              <a:r>
                <a:rPr lang="it-IT" sz="700" i="1" kern="1200" dirty="0">
                  <a:latin typeface="Encode Sans" pitchFamily="2" charset="0"/>
                  <a:ea typeface="Encode Sans"/>
                  <a:cs typeface="Encode Sans"/>
                  <a:sym typeface="Encode Sans"/>
                </a:rPr>
                <a:t>MHEV</a:t>
              </a:r>
            </a:p>
          </p:txBody>
        </p:sp>
        <p:sp>
          <p:nvSpPr>
            <p:cNvPr id="110" name="Google Shape;1059;p103">
              <a:extLst>
                <a:ext uri="{FF2B5EF4-FFF2-40B4-BE49-F238E27FC236}">
                  <a16:creationId xmlns:a16="http://schemas.microsoft.com/office/drawing/2014/main" id="{1EEBB8F0-FA84-B26E-3B78-D8094DBBE55F}"/>
                </a:ext>
              </a:extLst>
            </p:cNvPr>
            <p:cNvSpPr txBox="1"/>
            <p:nvPr/>
          </p:nvSpPr>
          <p:spPr>
            <a:xfrm>
              <a:off x="5313309" y="6481520"/>
              <a:ext cx="445669" cy="1941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spAutoFit/>
            </a:bodyPr>
            <a:lstStyle/>
            <a:p>
              <a:pPr defTabSz="685732">
                <a:buClrTx/>
                <a:defRPr/>
              </a:pPr>
              <a:r>
                <a:rPr lang="it-IT" sz="700" i="1" kern="1200" dirty="0">
                  <a:latin typeface="Encode Sans" pitchFamily="2" charset="0"/>
                  <a:ea typeface="Encode Sans"/>
                  <a:cs typeface="Encode Sans"/>
                  <a:sym typeface="Encode Sans"/>
                </a:rPr>
                <a:t>PHEV</a:t>
              </a:r>
            </a:p>
          </p:txBody>
        </p:sp>
        <p:pic>
          <p:nvPicPr>
            <p:cNvPr id="111" name="Picture 2" descr="Scopri la gamma Jeep | EURO VECTOR S.R.L.">
              <a:extLst>
                <a:ext uri="{FF2B5EF4-FFF2-40B4-BE49-F238E27FC236}">
                  <a16:creationId xmlns:a16="http://schemas.microsoft.com/office/drawing/2014/main" id="{E4084337-B679-FFE2-8823-AADFC511CB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4045" y="6504608"/>
              <a:ext cx="525074" cy="153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7" name="Gruppo 136">
            <a:extLst>
              <a:ext uri="{FF2B5EF4-FFF2-40B4-BE49-F238E27FC236}">
                <a16:creationId xmlns:a16="http://schemas.microsoft.com/office/drawing/2014/main" id="{D93A03A0-16E4-0BFC-7BCC-094F1400BD05}"/>
              </a:ext>
            </a:extLst>
          </p:cNvPr>
          <p:cNvGrpSpPr/>
          <p:nvPr/>
        </p:nvGrpSpPr>
        <p:grpSpPr>
          <a:xfrm>
            <a:off x="5321892" y="2375829"/>
            <a:ext cx="3224480" cy="2534144"/>
            <a:chOff x="5200831" y="1502062"/>
            <a:chExt cx="4197904" cy="3299162"/>
          </a:xfrm>
        </p:grpSpPr>
        <p:pic>
          <p:nvPicPr>
            <p:cNvPr id="138" name="Picture 63">
              <a:extLst>
                <a:ext uri="{FF2B5EF4-FFF2-40B4-BE49-F238E27FC236}">
                  <a16:creationId xmlns:a16="http://schemas.microsoft.com/office/drawing/2014/main" id="{9536758A-FD6B-ADFF-019F-84285BE764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8645" y="1502062"/>
              <a:ext cx="1293680" cy="914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9" name="Google Shape;116;gd148027e98_1_140">
              <a:extLst>
                <a:ext uri="{FF2B5EF4-FFF2-40B4-BE49-F238E27FC236}">
                  <a16:creationId xmlns:a16="http://schemas.microsoft.com/office/drawing/2014/main" id="{99D1CD27-D128-6E42-3F58-FBCCD2F71FEE}"/>
                </a:ext>
              </a:extLst>
            </p:cNvPr>
            <p:cNvSpPr/>
            <p:nvPr/>
          </p:nvSpPr>
          <p:spPr>
            <a:xfrm rot="10800000">
              <a:off x="6564124" y="2562818"/>
              <a:ext cx="201695" cy="426622"/>
            </a:xfrm>
            <a:prstGeom prst="downArrow">
              <a:avLst/>
            </a:prstGeom>
            <a:gradFill>
              <a:gsLst>
                <a:gs pos="0">
                  <a:srgbClr val="EAEBEE"/>
                </a:gs>
                <a:gs pos="100000">
                  <a:schemeClr val="tx2">
                    <a:lumMod val="75000"/>
                  </a:scheme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732">
                <a:buClr>
                  <a:srgbClr val="272B35"/>
                </a:buClr>
                <a:buSzPts val="1800"/>
                <a:defRPr/>
              </a:pPr>
              <a:endParaRPr lang="it-IT" sz="1350" kern="1200">
                <a:latin typeface="Encode Sans" pitchFamily="2" charset="0"/>
                <a:ea typeface="+mn-ea"/>
                <a:cs typeface="+mn-cs"/>
              </a:endParaRPr>
            </a:p>
          </p:txBody>
        </p:sp>
        <p:sp>
          <p:nvSpPr>
            <p:cNvPr id="140" name="Google Shape;1059;p103">
              <a:extLst>
                <a:ext uri="{FF2B5EF4-FFF2-40B4-BE49-F238E27FC236}">
                  <a16:creationId xmlns:a16="http://schemas.microsoft.com/office/drawing/2014/main" id="{DC4297F3-847C-EE5C-B7CF-D811FCFC583B}"/>
                </a:ext>
              </a:extLst>
            </p:cNvPr>
            <p:cNvSpPr txBox="1"/>
            <p:nvPr/>
          </p:nvSpPr>
          <p:spPr>
            <a:xfrm>
              <a:off x="5592046" y="3497265"/>
              <a:ext cx="2103649" cy="2769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spAutoFit/>
            </a:bodyPr>
            <a:lstStyle/>
            <a:p>
              <a:pPr algn="ctr" defTabSz="685715">
                <a:buClrTx/>
                <a:defRPr/>
              </a:pPr>
              <a:r>
                <a:rPr lang="en" sz="900" b="1" kern="1200" dirty="0">
                  <a:latin typeface="Encode Sans" pitchFamily="2" charset="0"/>
                  <a:ea typeface="Encode Sans"/>
                  <a:cs typeface="Encode Sans"/>
                  <a:sym typeface="Encode Sans"/>
                </a:rPr>
                <a:t>ALTITUDE</a:t>
              </a:r>
            </a:p>
          </p:txBody>
        </p:sp>
        <p:sp>
          <p:nvSpPr>
            <p:cNvPr id="141" name="Google Shape;1059;p103">
              <a:extLst>
                <a:ext uri="{FF2B5EF4-FFF2-40B4-BE49-F238E27FC236}">
                  <a16:creationId xmlns:a16="http://schemas.microsoft.com/office/drawing/2014/main" id="{FD99E94A-9F66-439B-CBFB-144B224902F1}"/>
                </a:ext>
              </a:extLst>
            </p:cNvPr>
            <p:cNvSpPr txBox="1"/>
            <p:nvPr/>
          </p:nvSpPr>
          <p:spPr>
            <a:xfrm>
              <a:off x="8361730" y="2562816"/>
              <a:ext cx="764135" cy="2461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spAutoFit/>
            </a:bodyPr>
            <a:lstStyle/>
            <a:p>
              <a:pPr algn="ctr" defTabSz="685715">
                <a:buClrTx/>
                <a:defRPr/>
              </a:pPr>
              <a:r>
                <a:rPr lang="it-IT" sz="700" i="1" kern="1200" dirty="0">
                  <a:latin typeface="Encode Sans" pitchFamily="2" charset="0"/>
                  <a:ea typeface="Encode Sans"/>
                  <a:cs typeface="Encode Sans"/>
                  <a:sym typeface="Encode Sans"/>
                </a:rPr>
                <a:t>240HP</a:t>
              </a:r>
            </a:p>
          </p:txBody>
        </p:sp>
        <p:sp>
          <p:nvSpPr>
            <p:cNvPr id="142" name="Google Shape;1059;p103">
              <a:extLst>
                <a:ext uri="{FF2B5EF4-FFF2-40B4-BE49-F238E27FC236}">
                  <a16:creationId xmlns:a16="http://schemas.microsoft.com/office/drawing/2014/main" id="{37DD446F-4405-BEB3-0880-700F9DAEEFB4}"/>
                </a:ext>
              </a:extLst>
            </p:cNvPr>
            <p:cNvSpPr txBox="1"/>
            <p:nvPr/>
          </p:nvSpPr>
          <p:spPr>
            <a:xfrm>
              <a:off x="6140032" y="2254810"/>
              <a:ext cx="1055951" cy="4154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spAutoFit/>
            </a:bodyPr>
            <a:lstStyle/>
            <a:p>
              <a:pPr algn="ctr" defTabSz="685715">
                <a:buClrTx/>
                <a:defRPr/>
              </a:pPr>
              <a:r>
                <a:rPr lang="en" sz="900" b="1" kern="1200" dirty="0">
                  <a:latin typeface="Encode Sans" pitchFamily="2" charset="0"/>
                  <a:ea typeface="Encode Sans"/>
                  <a:cs typeface="Encode Sans"/>
                  <a:sym typeface="Encode Sans"/>
                </a:rPr>
                <a:t>SUMMIT</a:t>
              </a:r>
            </a:p>
            <a:p>
              <a:pPr algn="ctr" defTabSz="685715">
                <a:buClrTx/>
                <a:defRPr/>
              </a:pPr>
              <a:endParaRPr lang="en" sz="900" b="1" kern="1200" dirty="0">
                <a:latin typeface="Encode Sans" pitchFamily="2" charset="0"/>
                <a:ea typeface="Encode Sans"/>
                <a:cs typeface="Encode Sans"/>
                <a:sym typeface="Encode Sans"/>
              </a:endParaRPr>
            </a:p>
          </p:txBody>
        </p:sp>
        <p:sp>
          <p:nvSpPr>
            <p:cNvPr id="143" name="Google Shape;116;gd148027e98_1_140">
              <a:extLst>
                <a:ext uri="{FF2B5EF4-FFF2-40B4-BE49-F238E27FC236}">
                  <a16:creationId xmlns:a16="http://schemas.microsoft.com/office/drawing/2014/main" id="{3149E97F-F98C-3943-AB93-9836DB7578E3}"/>
                </a:ext>
              </a:extLst>
            </p:cNvPr>
            <p:cNvSpPr/>
            <p:nvPr/>
          </p:nvSpPr>
          <p:spPr>
            <a:xfrm rot="14400000">
              <a:off x="7031256" y="2710616"/>
              <a:ext cx="197333" cy="650754"/>
            </a:xfrm>
            <a:prstGeom prst="downArrow">
              <a:avLst/>
            </a:prstGeom>
            <a:gradFill>
              <a:gsLst>
                <a:gs pos="0">
                  <a:srgbClr val="EAEBEE"/>
                </a:gs>
                <a:gs pos="100000">
                  <a:schemeClr val="tx2">
                    <a:lumMod val="75000"/>
                  </a:scheme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732">
                <a:buClr>
                  <a:srgbClr val="272B35"/>
                </a:buClr>
                <a:buSzPts val="1800"/>
                <a:defRPr/>
              </a:pPr>
              <a:endParaRPr lang="it-IT" sz="1350" kern="1200">
                <a:latin typeface="Encode Sans" pitchFamily="2" charset="0"/>
                <a:ea typeface="+mn-ea"/>
                <a:cs typeface="+mn-cs"/>
              </a:endParaRPr>
            </a:p>
          </p:txBody>
        </p:sp>
        <p:pic>
          <p:nvPicPr>
            <p:cNvPr id="144" name="Picture 6" descr="BLUE SHADE">
              <a:extLst>
                <a:ext uri="{FF2B5EF4-FFF2-40B4-BE49-F238E27FC236}">
                  <a16:creationId xmlns:a16="http://schemas.microsoft.com/office/drawing/2014/main" id="{4DB9A9D4-DF15-5F0B-D795-2CB461E441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4843" y="2995975"/>
              <a:ext cx="1064725" cy="621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" name="Picture 2" descr="Scopri la gamma Jeep | EURO VECTOR S.R.L.">
              <a:extLst>
                <a:ext uri="{FF2B5EF4-FFF2-40B4-BE49-F238E27FC236}">
                  <a16:creationId xmlns:a16="http://schemas.microsoft.com/office/drawing/2014/main" id="{84EEA3DF-C9C3-4779-A16B-7D1D4C02AA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84258" y="2480701"/>
              <a:ext cx="525074" cy="153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6" name="Google Shape;1059;p103">
              <a:extLst>
                <a:ext uri="{FF2B5EF4-FFF2-40B4-BE49-F238E27FC236}">
                  <a16:creationId xmlns:a16="http://schemas.microsoft.com/office/drawing/2014/main" id="{A75B45C4-83DB-39AC-1DA9-8DD58BD686E7}"/>
                </a:ext>
              </a:extLst>
            </p:cNvPr>
            <p:cNvSpPr txBox="1"/>
            <p:nvPr/>
          </p:nvSpPr>
          <p:spPr>
            <a:xfrm>
              <a:off x="6052754" y="4524247"/>
              <a:ext cx="1175701" cy="2769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spAutoFit/>
            </a:bodyPr>
            <a:lstStyle/>
            <a:p>
              <a:pPr algn="ctr" defTabSz="685715">
                <a:buClrTx/>
                <a:defRPr/>
              </a:pPr>
              <a:r>
                <a:rPr lang="it-IT" sz="900" b="1" kern="1200" dirty="0">
                  <a:latin typeface="Encode Sans" pitchFamily="2" charset="0"/>
                  <a:ea typeface="Encode Sans"/>
                  <a:cs typeface="Encode Sans"/>
                  <a:sym typeface="Encode Sans"/>
                </a:rPr>
                <a:t>RENEGADE </a:t>
              </a:r>
            </a:p>
          </p:txBody>
        </p:sp>
        <p:sp>
          <p:nvSpPr>
            <p:cNvPr id="147" name="Google Shape;116;gd148027e98_1_140">
              <a:extLst>
                <a:ext uri="{FF2B5EF4-FFF2-40B4-BE49-F238E27FC236}">
                  <a16:creationId xmlns:a16="http://schemas.microsoft.com/office/drawing/2014/main" id="{8CF547C4-F8C8-3422-869C-E94BE6B302A4}"/>
                </a:ext>
              </a:extLst>
            </p:cNvPr>
            <p:cNvSpPr/>
            <p:nvPr/>
          </p:nvSpPr>
          <p:spPr>
            <a:xfrm rot="10800000">
              <a:off x="6553865" y="3752595"/>
              <a:ext cx="201695" cy="484524"/>
            </a:xfrm>
            <a:prstGeom prst="downArrow">
              <a:avLst/>
            </a:prstGeom>
            <a:gradFill>
              <a:gsLst>
                <a:gs pos="0">
                  <a:srgbClr val="EAEBEE"/>
                </a:gs>
                <a:gs pos="100000">
                  <a:schemeClr val="tx2">
                    <a:lumMod val="75000"/>
                  </a:scheme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732">
                <a:buClr>
                  <a:srgbClr val="272B35"/>
                </a:buClr>
                <a:buSzPts val="1800"/>
                <a:defRPr/>
              </a:pPr>
              <a:endParaRPr lang="it-IT" sz="1350" kern="1200">
                <a:latin typeface="Encode Sans" pitchFamily="2" charset="0"/>
                <a:ea typeface="+mn-ea"/>
                <a:cs typeface="+mn-cs"/>
              </a:endParaRPr>
            </a:p>
          </p:txBody>
        </p:sp>
        <p:pic>
          <p:nvPicPr>
            <p:cNvPr id="148" name="Picture 2" descr="ALPINE WHITE">
              <a:extLst>
                <a:ext uri="{FF2B5EF4-FFF2-40B4-BE49-F238E27FC236}">
                  <a16:creationId xmlns:a16="http://schemas.microsoft.com/office/drawing/2014/main" id="{29043112-4B6D-491F-1B0B-DF5B39C4E2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5820" y="4008469"/>
              <a:ext cx="1064725" cy="621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9" name="Immagine 17">
              <a:extLst>
                <a:ext uri="{FF2B5EF4-FFF2-40B4-BE49-F238E27FC236}">
                  <a16:creationId xmlns:a16="http://schemas.microsoft.com/office/drawing/2014/main" id="{4CC68FC2-F44E-3A9A-043A-581BB8B6F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59" b="8459"/>
            <a:stretch/>
          </p:blipFill>
          <p:spPr>
            <a:xfrm>
              <a:off x="7317328" y="2202651"/>
              <a:ext cx="1393334" cy="651404"/>
            </a:xfrm>
            <a:prstGeom prst="rect">
              <a:avLst/>
            </a:prstGeom>
          </p:spPr>
        </p:pic>
        <p:sp>
          <p:nvSpPr>
            <p:cNvPr id="150" name="Google Shape;1059;p103">
              <a:extLst>
                <a:ext uri="{FF2B5EF4-FFF2-40B4-BE49-F238E27FC236}">
                  <a16:creationId xmlns:a16="http://schemas.microsoft.com/office/drawing/2014/main" id="{30A46E04-F1DA-9EEA-63DC-547A8996441D}"/>
                </a:ext>
              </a:extLst>
            </p:cNvPr>
            <p:cNvSpPr txBox="1"/>
            <p:nvPr/>
          </p:nvSpPr>
          <p:spPr>
            <a:xfrm>
              <a:off x="7363268" y="2813594"/>
              <a:ext cx="1266435" cy="5409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spAutoFit/>
            </a:bodyPr>
            <a:lstStyle/>
            <a:p>
              <a:pPr algn="ctr" defTabSz="685715">
                <a:buClrTx/>
                <a:defRPr/>
              </a:pPr>
              <a:r>
                <a:rPr lang="en" sz="900" b="1" kern="1200" dirty="0">
                  <a:latin typeface="Encode Sans" pitchFamily="2" charset="0"/>
                  <a:ea typeface="Encode Sans"/>
                  <a:cs typeface="Encode Sans"/>
                  <a:sym typeface="Encode Sans"/>
                </a:rPr>
                <a:t>NORTH STAR</a:t>
              </a:r>
            </a:p>
            <a:p>
              <a:pPr algn="ctr" defTabSz="685715">
                <a:buClrTx/>
                <a:defRPr/>
              </a:pPr>
              <a:endParaRPr lang="en" sz="900" b="1" kern="1200" dirty="0">
                <a:latin typeface="Encode Sans" pitchFamily="2" charset="0"/>
                <a:ea typeface="Encode Sans"/>
                <a:cs typeface="Encode Sans"/>
                <a:sym typeface="Encode Sans"/>
              </a:endParaRPr>
            </a:p>
          </p:txBody>
        </p:sp>
        <p:sp>
          <p:nvSpPr>
            <p:cNvPr id="151" name="TextBox 3">
              <a:extLst>
                <a:ext uri="{FF2B5EF4-FFF2-40B4-BE49-F238E27FC236}">
                  <a16:creationId xmlns:a16="http://schemas.microsoft.com/office/drawing/2014/main" id="{7E55D95D-7696-446A-D73A-E6C5BB18C32C}"/>
                </a:ext>
              </a:extLst>
            </p:cNvPr>
            <p:cNvSpPr txBox="1"/>
            <p:nvPr/>
          </p:nvSpPr>
          <p:spPr>
            <a:xfrm>
              <a:off x="5200831" y="1866580"/>
              <a:ext cx="1598605" cy="268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buClrTx/>
              </a:pPr>
              <a:r>
                <a:rPr lang="it-IT" sz="1050" b="1" i="1" kern="1200" dirty="0">
                  <a:solidFill>
                    <a:srgbClr val="64B20A"/>
                  </a:solidFill>
                  <a:latin typeface="Encode Sans" pitchFamily="2" charset="0"/>
                  <a:ea typeface="+mn-ea"/>
                  <a:cs typeface="+mn-cs"/>
                </a:rPr>
                <a:t>E-</a:t>
              </a:r>
              <a:r>
                <a:rPr lang="it-IT" sz="1050" b="1" i="1" kern="1200" dirty="0" err="1">
                  <a:solidFill>
                    <a:srgbClr val="64B20A"/>
                  </a:solidFill>
                  <a:latin typeface="Encode Sans" pitchFamily="2" charset="0"/>
                  <a:ea typeface="+mn-ea"/>
                  <a:cs typeface="+mn-cs"/>
                </a:rPr>
                <a:t>hybrid</a:t>
              </a:r>
              <a:endParaRPr lang="en-US" sz="1050" b="1" i="1" kern="1200" dirty="0">
                <a:solidFill>
                  <a:srgbClr val="64B20A"/>
                </a:solidFill>
                <a:latin typeface="Encode Sans" pitchFamily="2" charset="0"/>
                <a:ea typeface="+mn-ea"/>
                <a:cs typeface="+mn-cs"/>
              </a:endParaRPr>
            </a:p>
          </p:txBody>
        </p:sp>
        <p:sp>
          <p:nvSpPr>
            <p:cNvPr id="152" name="TextBox 4">
              <a:extLst>
                <a:ext uri="{FF2B5EF4-FFF2-40B4-BE49-F238E27FC236}">
                  <a16:creationId xmlns:a16="http://schemas.microsoft.com/office/drawing/2014/main" id="{9B16C33F-DD7E-E72F-7315-59F121A5C76F}"/>
                </a:ext>
              </a:extLst>
            </p:cNvPr>
            <p:cNvSpPr txBox="1"/>
            <p:nvPr/>
          </p:nvSpPr>
          <p:spPr>
            <a:xfrm>
              <a:off x="5234107" y="3096221"/>
              <a:ext cx="1598605" cy="268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buClrTx/>
              </a:pPr>
              <a:r>
                <a:rPr lang="it-IT" sz="1050" b="1" i="1" kern="1200" dirty="0">
                  <a:solidFill>
                    <a:srgbClr val="64B20A"/>
                  </a:solidFill>
                  <a:latin typeface="Encode Sans" pitchFamily="2" charset="0"/>
                  <a:ea typeface="+mn-ea"/>
                  <a:cs typeface="+mn-cs"/>
                </a:rPr>
                <a:t>E-</a:t>
              </a:r>
              <a:r>
                <a:rPr lang="it-IT" sz="1050" b="1" i="1" kern="1200" dirty="0" err="1">
                  <a:solidFill>
                    <a:srgbClr val="64B20A"/>
                  </a:solidFill>
                  <a:latin typeface="Encode Sans" pitchFamily="2" charset="0"/>
                  <a:ea typeface="+mn-ea"/>
                  <a:cs typeface="+mn-cs"/>
                </a:rPr>
                <a:t>hybrid</a:t>
              </a:r>
              <a:endParaRPr lang="en-US" sz="1050" b="1" i="1" kern="1200" dirty="0">
                <a:solidFill>
                  <a:srgbClr val="64B20A"/>
                </a:solidFill>
                <a:latin typeface="Encode Sans" pitchFamily="2" charset="0"/>
                <a:ea typeface="+mn-ea"/>
                <a:cs typeface="+mn-cs"/>
              </a:endParaRPr>
            </a:p>
          </p:txBody>
        </p:sp>
        <p:sp>
          <p:nvSpPr>
            <p:cNvPr id="153" name="TextBox 6">
              <a:extLst>
                <a:ext uri="{FF2B5EF4-FFF2-40B4-BE49-F238E27FC236}">
                  <a16:creationId xmlns:a16="http://schemas.microsoft.com/office/drawing/2014/main" id="{645D6E2F-1407-8147-480E-F46C0967FDB2}"/>
                </a:ext>
              </a:extLst>
            </p:cNvPr>
            <p:cNvSpPr txBox="1"/>
            <p:nvPr/>
          </p:nvSpPr>
          <p:spPr>
            <a:xfrm>
              <a:off x="5240680" y="4146623"/>
              <a:ext cx="1598605" cy="268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buClrTx/>
              </a:pPr>
              <a:r>
                <a:rPr lang="it-IT" sz="1050" b="1" i="1" kern="1200" dirty="0">
                  <a:solidFill>
                    <a:srgbClr val="64B20A"/>
                  </a:solidFill>
                  <a:latin typeface="Encode Sans" pitchFamily="2" charset="0"/>
                  <a:ea typeface="+mn-ea"/>
                  <a:cs typeface="+mn-cs"/>
                </a:rPr>
                <a:t>E-</a:t>
              </a:r>
              <a:r>
                <a:rPr lang="it-IT" sz="1050" b="1" i="1" kern="1200" dirty="0" err="1">
                  <a:solidFill>
                    <a:srgbClr val="64B20A"/>
                  </a:solidFill>
                  <a:latin typeface="Encode Sans" pitchFamily="2" charset="0"/>
                  <a:ea typeface="+mn-ea"/>
                  <a:cs typeface="+mn-cs"/>
                </a:rPr>
                <a:t>hybrid</a:t>
              </a:r>
              <a:endParaRPr lang="en-US" sz="1050" b="1" i="1" kern="1200" dirty="0">
                <a:solidFill>
                  <a:srgbClr val="64B20A"/>
                </a:solidFill>
                <a:latin typeface="Encode Sans" pitchFamily="2" charset="0"/>
                <a:ea typeface="+mn-ea"/>
                <a:cs typeface="+mn-cs"/>
              </a:endParaRPr>
            </a:p>
          </p:txBody>
        </p:sp>
        <p:sp>
          <p:nvSpPr>
            <p:cNvPr id="154" name="TextBox 7">
              <a:extLst>
                <a:ext uri="{FF2B5EF4-FFF2-40B4-BE49-F238E27FC236}">
                  <a16:creationId xmlns:a16="http://schemas.microsoft.com/office/drawing/2014/main" id="{7DE7908C-9A06-1998-8FC5-C4DE4DF6936C}"/>
                </a:ext>
              </a:extLst>
            </p:cNvPr>
            <p:cNvSpPr txBox="1"/>
            <p:nvPr/>
          </p:nvSpPr>
          <p:spPr>
            <a:xfrm>
              <a:off x="8376882" y="2222208"/>
              <a:ext cx="1021853" cy="330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buClrTx/>
              </a:pPr>
              <a:r>
                <a:rPr lang="it-IT" sz="1050" b="1" i="1" kern="1200" dirty="0">
                  <a:solidFill>
                    <a:srgbClr val="64B20A"/>
                  </a:solidFill>
                  <a:latin typeface="Encode Sans" pitchFamily="2" charset="0"/>
                  <a:ea typeface="+mn-ea"/>
                  <a:cs typeface="+mn-cs"/>
                </a:rPr>
                <a:t>E-</a:t>
              </a:r>
              <a:r>
                <a:rPr lang="it-IT" sz="1050" b="1" i="1" kern="1200" dirty="0" err="1">
                  <a:solidFill>
                    <a:srgbClr val="64B20A"/>
                  </a:solidFill>
                  <a:latin typeface="Encode Sans" pitchFamily="2" charset="0"/>
                  <a:ea typeface="+mn-ea"/>
                  <a:cs typeface="+mn-cs"/>
                </a:rPr>
                <a:t>hybrid</a:t>
              </a:r>
              <a:endParaRPr lang="en-US" sz="1050" b="1" i="1" kern="1200" dirty="0">
                <a:solidFill>
                  <a:srgbClr val="64B20A"/>
                </a:solidFill>
                <a:latin typeface="Encode Sans" pitchFamily="2" charset="0"/>
                <a:ea typeface="+mn-ea"/>
                <a:cs typeface="+mn-cs"/>
              </a:endParaRPr>
            </a:p>
          </p:txBody>
        </p:sp>
      </p:grpSp>
      <p:pic>
        <p:nvPicPr>
          <p:cNvPr id="118" name="Immagine 2070">
            <a:extLst>
              <a:ext uri="{FF2B5EF4-FFF2-40B4-BE49-F238E27FC236}">
                <a16:creationId xmlns:a16="http://schemas.microsoft.com/office/drawing/2014/main" id="{9BD45F42-C5F0-22F5-A83B-87FBDBC11DF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336" y="3078131"/>
            <a:ext cx="891885" cy="6306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01984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F7EA32F-B95B-45C1-AD1E-C6FA1522587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1672"/>
          <a:stretch/>
        </p:blipFill>
        <p:spPr>
          <a:xfrm>
            <a:off x="2849759" y="1056376"/>
            <a:ext cx="6294241" cy="3891216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1295400" y="240984"/>
            <a:ext cx="5234900" cy="52322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defTabSz="914378">
              <a:buClr>
                <a:srgbClr val="000000"/>
              </a:buClr>
            </a:pPr>
            <a:r>
              <a:rPr lang="en-GB" sz="2800" b="1" kern="0" dirty="0">
                <a:solidFill>
                  <a:schemeClr val="accent4"/>
                </a:solidFill>
                <a:latin typeface="+mj-lt"/>
                <a:cs typeface="Calibri" panose="020F0502020204030204" pitchFamily="34" charset="0"/>
                <a:sym typeface="Arial"/>
              </a:rPr>
              <a:t>THE NORTH STAR </a:t>
            </a:r>
            <a:r>
              <a:rPr lang="en-GB" sz="2800" kern="0" dirty="0">
                <a:solidFill>
                  <a:schemeClr val="accent4"/>
                </a:solidFill>
                <a:latin typeface="+mj-lt"/>
                <a:cs typeface="Calibri" panose="020F0502020204030204" pitchFamily="34" charset="0"/>
                <a:sym typeface="Arial"/>
              </a:rPr>
              <a:t>(1/4)</a:t>
            </a:r>
          </a:p>
        </p:txBody>
      </p:sp>
      <p:sp>
        <p:nvSpPr>
          <p:cNvPr id="4" name="Rectangle 3"/>
          <p:cNvSpPr/>
          <p:nvPr/>
        </p:nvSpPr>
        <p:spPr>
          <a:xfrm>
            <a:off x="1295400" y="909773"/>
            <a:ext cx="7719060" cy="3057953"/>
          </a:xfrm>
          <a:prstGeom prst="rect">
            <a:avLst/>
          </a:prstGeom>
        </p:spPr>
        <p:txBody>
          <a:bodyPr wrap="square" lIns="0" tIns="34290" rIns="0" bIns="3429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>
                <a:solidFill>
                  <a:srgbClr val="F2B800"/>
                </a:solidFill>
                <a:cs typeface="Calibri"/>
              </a:rPr>
              <a:t>The NORTH STAR trim celebrates the 1Million unit sold in Europe </a:t>
            </a:r>
            <a:r>
              <a:rPr lang="en-US" sz="1400" dirty="0">
                <a:solidFill>
                  <a:srgbClr val="4B4F59"/>
                </a:solidFill>
                <a:cs typeface="Calibri"/>
              </a:rPr>
              <a:t>by Compass &amp; Renegade.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1400" dirty="0">
                <a:solidFill>
                  <a:srgbClr val="4B4F59"/>
                </a:solidFill>
                <a:cs typeface="Calibri"/>
              </a:rPr>
              <a:t>This unique and exclusive trim leverage on the 3 pillars that have built the success of these models:</a:t>
            </a:r>
            <a:endParaRPr lang="en-US" sz="1400" dirty="0">
              <a:solidFill>
                <a:srgbClr val="EAAD00"/>
              </a:solidFill>
              <a:cs typeface="Calibri"/>
            </a:endParaRPr>
          </a:p>
          <a:p>
            <a:pPr marL="266700" indent="-171450">
              <a:lnSpc>
                <a:spcPct val="150000"/>
              </a:lnSpc>
              <a:spcAft>
                <a:spcPts val="1200"/>
              </a:spcAft>
              <a:buClr>
                <a:srgbClr val="EAAD00"/>
              </a:buClr>
              <a:buFont typeface="Courier New" panose="02070309020205020404" pitchFamily="49" charset="0"/>
              <a:buChar char="o"/>
            </a:pPr>
            <a:r>
              <a:rPr lang="en-US" sz="1400" b="1" dirty="0">
                <a:solidFill>
                  <a:srgbClr val="F2B800"/>
                </a:solidFill>
                <a:cs typeface="Calibri"/>
              </a:rPr>
              <a:t>STYLE </a:t>
            </a:r>
          </a:p>
          <a:p>
            <a:pPr marL="266700" indent="-171450">
              <a:lnSpc>
                <a:spcPct val="150000"/>
              </a:lnSpc>
              <a:spcAft>
                <a:spcPts val="1200"/>
              </a:spcAft>
              <a:buClr>
                <a:srgbClr val="EAAD00"/>
              </a:buClr>
              <a:buFont typeface="Courier New" panose="02070309020205020404" pitchFamily="49" charset="0"/>
              <a:buChar char="o"/>
            </a:pPr>
            <a:r>
              <a:rPr lang="en-US" sz="1400" b="1" dirty="0">
                <a:solidFill>
                  <a:srgbClr val="F2B800"/>
                </a:solidFill>
                <a:cs typeface="Calibri"/>
              </a:rPr>
              <a:t>ROBUSTNESS</a:t>
            </a:r>
          </a:p>
          <a:p>
            <a:pPr marL="266700" indent="-171450">
              <a:lnSpc>
                <a:spcPct val="150000"/>
              </a:lnSpc>
              <a:spcAft>
                <a:spcPts val="1200"/>
              </a:spcAft>
              <a:buClr>
                <a:srgbClr val="EAAD00"/>
              </a:buClr>
              <a:buFont typeface="Courier New" panose="02070309020205020404" pitchFamily="49" charset="0"/>
              <a:buChar char="o"/>
            </a:pPr>
            <a:r>
              <a:rPr lang="en-US" sz="1400" b="1" dirty="0">
                <a:solidFill>
                  <a:srgbClr val="F2B800"/>
                </a:solidFill>
                <a:cs typeface="Calibri"/>
              </a:rPr>
              <a:t>JEEPNESS</a:t>
            </a:r>
          </a:p>
          <a:p>
            <a:pPr marL="95250">
              <a:lnSpc>
                <a:spcPct val="150000"/>
              </a:lnSpc>
              <a:spcAft>
                <a:spcPts val="1200"/>
              </a:spcAft>
              <a:buClr>
                <a:srgbClr val="EAAD00"/>
              </a:buClr>
            </a:pPr>
            <a:endParaRPr lang="en-US" sz="1400" dirty="0">
              <a:solidFill>
                <a:srgbClr val="4B4F59"/>
              </a:solidFill>
              <a:cs typeface="Calibri"/>
            </a:endParaRPr>
          </a:p>
          <a:p>
            <a:pPr marL="95250">
              <a:lnSpc>
                <a:spcPct val="150000"/>
              </a:lnSpc>
              <a:spcAft>
                <a:spcPts val="1200"/>
              </a:spcAft>
              <a:buClr>
                <a:srgbClr val="EAAD00"/>
              </a:buClr>
            </a:pPr>
            <a:r>
              <a:rPr lang="en-US" sz="1400" dirty="0">
                <a:solidFill>
                  <a:srgbClr val="4B4F59"/>
                </a:solidFill>
                <a:cs typeface="Calibri"/>
              </a:rPr>
              <a:t>Let’s know the details.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0033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295400" y="240984"/>
            <a:ext cx="5387340" cy="52322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defTabSz="914378">
              <a:buClr>
                <a:srgbClr val="000000"/>
              </a:buClr>
            </a:pPr>
            <a:r>
              <a:rPr lang="en-GB" sz="2800" b="1" kern="0" dirty="0">
                <a:solidFill>
                  <a:schemeClr val="accent4"/>
                </a:solidFill>
                <a:latin typeface="+mj-lt"/>
                <a:cs typeface="Calibri" panose="020F0502020204030204" pitchFamily="34" charset="0"/>
                <a:sym typeface="Arial"/>
              </a:rPr>
              <a:t>THE NORTH STAR </a:t>
            </a:r>
            <a:r>
              <a:rPr lang="en-GB" sz="2800" kern="0" dirty="0">
                <a:solidFill>
                  <a:schemeClr val="accent4"/>
                </a:solidFill>
                <a:latin typeface="+mj-lt"/>
                <a:cs typeface="Calibri" panose="020F0502020204030204" pitchFamily="34" charset="0"/>
                <a:sym typeface="Arial"/>
              </a:rPr>
              <a:t>(2/4)</a:t>
            </a:r>
          </a:p>
        </p:txBody>
      </p:sp>
      <p:sp>
        <p:nvSpPr>
          <p:cNvPr id="4" name="Rectangle 3"/>
          <p:cNvSpPr/>
          <p:nvPr/>
        </p:nvSpPr>
        <p:spPr>
          <a:xfrm>
            <a:off x="1295400" y="868851"/>
            <a:ext cx="7246620" cy="284693"/>
          </a:xfrm>
          <a:prstGeom prst="rect">
            <a:avLst/>
          </a:prstGeom>
        </p:spPr>
        <p:txBody>
          <a:bodyPr wrap="square" lIns="0" tIns="34290" rIns="0" bIns="34290" anchor="t">
            <a:spAutoFit/>
          </a:bodyPr>
          <a:lstStyle/>
          <a:p>
            <a:r>
              <a:rPr lang="en-US" sz="1400" b="1" dirty="0">
                <a:solidFill>
                  <a:srgbClr val="F2B800"/>
                </a:solidFill>
                <a:cs typeface="Calibri"/>
              </a:rPr>
              <a:t>STYLE </a:t>
            </a:r>
            <a:r>
              <a:rPr lang="en-US" sz="1400" dirty="0">
                <a:solidFill>
                  <a:srgbClr val="4B4F59"/>
                </a:solidFill>
                <a:cs typeface="Calibri"/>
              </a:rPr>
              <a:t>elements: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C1082FF8-1CCE-E6E9-9F3B-6C949CFE8D6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662335" y="2448187"/>
            <a:ext cx="2336740" cy="1231638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7A47DADF-32BF-DA92-13F5-CDC4693B0F8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4826" t="29502" r="22724" b="29502"/>
          <a:stretch/>
        </p:blipFill>
        <p:spPr>
          <a:xfrm>
            <a:off x="4229100" y="1120372"/>
            <a:ext cx="2336740" cy="1232265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1568BF64-2456-3812-D78E-D30341530E34}"/>
              </a:ext>
            </a:extLst>
          </p:cNvPr>
          <p:cNvSpPr/>
          <p:nvPr/>
        </p:nvSpPr>
        <p:spPr>
          <a:xfrm>
            <a:off x="1120140" y="1378714"/>
            <a:ext cx="2959491" cy="715581"/>
          </a:xfrm>
          <a:prstGeom prst="rect">
            <a:avLst/>
          </a:prstGeom>
        </p:spPr>
        <p:txBody>
          <a:bodyPr wrap="square" lIns="68580" tIns="34290" rIns="68580" bIns="34290" anchor="ctr">
            <a:spAutoFit/>
          </a:bodyPr>
          <a:lstStyle/>
          <a:p>
            <a:pPr algn="r">
              <a:buClr>
                <a:srgbClr val="EAAD00"/>
              </a:buClr>
            </a:pPr>
            <a:r>
              <a:rPr lang="en-US" sz="1400" dirty="0">
                <a:solidFill>
                  <a:srgbClr val="4B4F59"/>
                </a:solidFill>
                <a:cs typeface="Calibri"/>
              </a:rPr>
              <a:t>New exclusive color </a:t>
            </a:r>
            <a:r>
              <a:rPr lang="en-US" sz="1400" b="1" dirty="0">
                <a:solidFill>
                  <a:srgbClr val="F2B800"/>
                </a:solidFill>
                <a:cs typeface="Calibri"/>
              </a:rPr>
              <a:t>TECHNOGREEN with bi-color New roof cut design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40A3D205-23E2-B32D-C86C-F2BBDF9740AC}"/>
              </a:ext>
            </a:extLst>
          </p:cNvPr>
          <p:cNvSpPr/>
          <p:nvPr/>
        </p:nvSpPr>
        <p:spPr>
          <a:xfrm>
            <a:off x="1394562" y="2813938"/>
            <a:ext cx="2738043" cy="500137"/>
          </a:xfrm>
          <a:prstGeom prst="rect">
            <a:avLst/>
          </a:prstGeom>
        </p:spPr>
        <p:txBody>
          <a:bodyPr wrap="square" lIns="68580" tIns="34290" rIns="68580" bIns="34290" anchor="ctr">
            <a:spAutoFit/>
          </a:bodyPr>
          <a:lstStyle/>
          <a:p>
            <a:pPr algn="r">
              <a:buClr>
                <a:srgbClr val="EAAD00"/>
              </a:buClr>
            </a:pPr>
            <a:r>
              <a:rPr lang="en-US" sz="1400" b="1" dirty="0">
                <a:solidFill>
                  <a:srgbClr val="F2B800"/>
                </a:solidFill>
                <a:cs typeface="Calibri"/>
              </a:rPr>
              <a:t>Dedicated exterior </a:t>
            </a:r>
            <a:r>
              <a:rPr lang="en-US" sz="1400" dirty="0">
                <a:solidFill>
                  <a:srgbClr val="4B4F59"/>
                </a:solidFill>
                <a:cs typeface="Calibri"/>
              </a:rPr>
              <a:t>and</a:t>
            </a:r>
            <a:r>
              <a:rPr lang="en-US" sz="1400" b="1" dirty="0">
                <a:solidFill>
                  <a:srgbClr val="F2B800"/>
                </a:solidFill>
                <a:cs typeface="Calibri"/>
              </a:rPr>
              <a:t> </a:t>
            </a:r>
            <a:br>
              <a:rPr lang="en-US" sz="1400" b="1" dirty="0">
                <a:solidFill>
                  <a:srgbClr val="F2B800"/>
                </a:solidFill>
                <a:cs typeface="Calibri"/>
              </a:rPr>
            </a:br>
            <a:r>
              <a:rPr lang="en-US" sz="1400" b="1" dirty="0">
                <a:solidFill>
                  <a:srgbClr val="F2B800"/>
                </a:solidFill>
                <a:cs typeface="Calibri"/>
              </a:rPr>
              <a:t>interior finishing</a:t>
            </a: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9CF06E3C-0EA6-F7AC-B9D9-95F254D6BC78}"/>
              </a:ext>
            </a:extLst>
          </p:cNvPr>
          <p:cNvSpPr/>
          <p:nvPr/>
        </p:nvSpPr>
        <p:spPr>
          <a:xfrm>
            <a:off x="1120140" y="4156829"/>
            <a:ext cx="3018137" cy="469359"/>
          </a:xfrm>
          <a:prstGeom prst="rect">
            <a:avLst/>
          </a:prstGeom>
        </p:spPr>
        <p:txBody>
          <a:bodyPr wrap="square" lIns="68580" tIns="34290" rIns="68580" bIns="34290" anchor="ctr">
            <a:spAutoFit/>
          </a:bodyPr>
          <a:lstStyle/>
          <a:p>
            <a:pPr algn="r">
              <a:buClr>
                <a:srgbClr val="EAAD00"/>
              </a:buClr>
            </a:pPr>
            <a:r>
              <a:rPr lang="en-US" sz="1400" b="1" dirty="0">
                <a:solidFill>
                  <a:srgbClr val="F2B800"/>
                </a:solidFill>
                <a:cs typeface="Calibri"/>
              </a:rPr>
              <a:t>Dedicated hood decal and Badge*</a:t>
            </a:r>
            <a:br>
              <a:rPr lang="en-US" sz="1400" b="1" dirty="0">
                <a:solidFill>
                  <a:srgbClr val="F2B800"/>
                </a:solidFill>
                <a:cs typeface="Calibri"/>
              </a:rPr>
            </a:br>
            <a:r>
              <a:rPr lang="en-US" sz="1100" b="1" i="1" dirty="0">
                <a:solidFill>
                  <a:srgbClr val="4B4F59"/>
                </a:solidFill>
                <a:cs typeface="Calibri"/>
              </a:rPr>
              <a:t>*Image to be confirmed </a:t>
            </a:r>
            <a:endParaRPr lang="en-US" sz="1400" b="1" i="1" dirty="0">
              <a:solidFill>
                <a:srgbClr val="4B4F59"/>
              </a:solidFill>
              <a:cs typeface="Calibri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FAA04AF-EC7E-D564-2748-168CC921566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225" t="40355" r="58940" b="25039"/>
          <a:stretch/>
        </p:blipFill>
        <p:spPr>
          <a:xfrm>
            <a:off x="4229100" y="2447560"/>
            <a:ext cx="2336740" cy="1232265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CA698A3F-64E6-1199-62E1-DDE66B35E71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6825" t="36046" r="51581" b="33445"/>
          <a:stretch/>
        </p:blipFill>
        <p:spPr>
          <a:xfrm>
            <a:off x="4229100" y="3775376"/>
            <a:ext cx="2336740" cy="1232265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16" name="Immagine 15" descr="Immagine che contiene testo, cerchio, Carattere, logo&#10;&#10;Descrizione generata automaticamente">
            <a:extLst>
              <a:ext uri="{FF2B5EF4-FFF2-40B4-BE49-F238E27FC236}">
                <a16:creationId xmlns:a16="http://schemas.microsoft.com/office/drawing/2014/main" id="{DA105E5F-C9EB-3F34-018B-291D410E7C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663" y="4220251"/>
            <a:ext cx="787390" cy="787390"/>
          </a:xfrm>
          <a:prstGeom prst="rect">
            <a:avLst/>
          </a:prstGeom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18338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295400" y="240984"/>
            <a:ext cx="5387340" cy="52322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defTabSz="914378">
              <a:buClr>
                <a:srgbClr val="000000"/>
              </a:buClr>
            </a:pPr>
            <a:r>
              <a:rPr lang="en-GB" sz="2800" b="1" kern="0" dirty="0">
                <a:solidFill>
                  <a:schemeClr val="accent4"/>
                </a:solidFill>
                <a:latin typeface="+mj-lt"/>
                <a:cs typeface="Calibri" panose="020F0502020204030204" pitchFamily="34" charset="0"/>
                <a:sym typeface="Arial"/>
              </a:rPr>
              <a:t>THE NORTH STAR </a:t>
            </a:r>
            <a:r>
              <a:rPr lang="en-GB" sz="2800" kern="0" dirty="0">
                <a:solidFill>
                  <a:schemeClr val="accent4"/>
                </a:solidFill>
                <a:latin typeface="+mj-lt"/>
                <a:cs typeface="Calibri" panose="020F0502020204030204" pitchFamily="34" charset="0"/>
                <a:sym typeface="Arial"/>
              </a:rPr>
              <a:t>(3/4)</a:t>
            </a:r>
          </a:p>
        </p:txBody>
      </p:sp>
      <p:sp>
        <p:nvSpPr>
          <p:cNvPr id="4" name="Rectangle 3"/>
          <p:cNvSpPr/>
          <p:nvPr/>
        </p:nvSpPr>
        <p:spPr>
          <a:xfrm>
            <a:off x="1295400" y="868851"/>
            <a:ext cx="7246620" cy="284693"/>
          </a:xfrm>
          <a:prstGeom prst="rect">
            <a:avLst/>
          </a:prstGeom>
        </p:spPr>
        <p:txBody>
          <a:bodyPr wrap="square" lIns="0" tIns="34290" rIns="0" bIns="34290" anchor="t">
            <a:spAutoFit/>
          </a:bodyPr>
          <a:lstStyle/>
          <a:p>
            <a:r>
              <a:rPr lang="en-US" sz="1400" b="1" dirty="0">
                <a:solidFill>
                  <a:srgbClr val="F2B800"/>
                </a:solidFill>
                <a:cs typeface="Calibri"/>
              </a:rPr>
              <a:t>ROBUSTNESS </a:t>
            </a:r>
            <a:r>
              <a:rPr lang="en-US" sz="1400" dirty="0">
                <a:solidFill>
                  <a:srgbClr val="4B4F59"/>
                </a:solidFill>
                <a:cs typeface="Calibri"/>
              </a:rPr>
              <a:t>elements:</a:t>
            </a:r>
            <a:endParaRPr lang="en-US" sz="1200" dirty="0">
              <a:solidFill>
                <a:srgbClr val="4B4F59"/>
              </a:solidFill>
              <a:cs typeface="Calibri"/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1568BF64-2456-3812-D78E-D30341530E34}"/>
              </a:ext>
            </a:extLst>
          </p:cNvPr>
          <p:cNvSpPr/>
          <p:nvPr/>
        </p:nvSpPr>
        <p:spPr>
          <a:xfrm>
            <a:off x="1295400" y="3880780"/>
            <a:ext cx="2784232" cy="284693"/>
          </a:xfrm>
          <a:prstGeom prst="rect">
            <a:avLst/>
          </a:prstGeom>
        </p:spPr>
        <p:txBody>
          <a:bodyPr wrap="square" lIns="68580" tIns="34290" rIns="68580" bIns="34290" anchor="t">
            <a:spAutoFit/>
          </a:bodyPr>
          <a:lstStyle/>
          <a:p>
            <a:pPr algn="r">
              <a:buClr>
                <a:srgbClr val="EAAD00"/>
              </a:buClr>
            </a:pPr>
            <a:r>
              <a:rPr lang="en-US" sz="1400" b="1" dirty="0">
                <a:solidFill>
                  <a:srgbClr val="F2B800"/>
                </a:solidFill>
                <a:cs typeface="Calibri"/>
              </a:rPr>
              <a:t>Specific floor mat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73F2DE8-9210-4BF0-7536-683A9D10EF0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489" t="8326" r="57602"/>
          <a:stretch/>
        </p:blipFill>
        <p:spPr>
          <a:xfrm>
            <a:off x="6851650" y="1597827"/>
            <a:ext cx="1035050" cy="2123621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56D6C9A-857D-7E09-0B85-03AB0992753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5" r="25"/>
          <a:stretch/>
        </p:blipFill>
        <p:spPr>
          <a:xfrm>
            <a:off x="4229100" y="1339485"/>
            <a:ext cx="2336740" cy="1232265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4EABDA49-BF60-03B6-EF08-AA3CFA087E56}"/>
              </a:ext>
            </a:extLst>
          </p:cNvPr>
          <p:cNvSpPr/>
          <p:nvPr/>
        </p:nvSpPr>
        <p:spPr>
          <a:xfrm>
            <a:off x="1120140" y="1597827"/>
            <a:ext cx="2959491" cy="715581"/>
          </a:xfrm>
          <a:prstGeom prst="rect">
            <a:avLst/>
          </a:prstGeom>
        </p:spPr>
        <p:txBody>
          <a:bodyPr wrap="square" lIns="68580" tIns="34290" rIns="68580" bIns="34290" anchor="ctr">
            <a:spAutoFit/>
          </a:bodyPr>
          <a:lstStyle/>
          <a:p>
            <a:pPr algn="r">
              <a:buClr>
                <a:srgbClr val="EAAD00"/>
              </a:buClr>
            </a:pPr>
            <a:r>
              <a:rPr lang="en-US" sz="1400" b="1" dirty="0">
                <a:solidFill>
                  <a:srgbClr val="F2B800"/>
                </a:solidFill>
                <a:cs typeface="Calibri"/>
              </a:rPr>
              <a:t>New High Resistance seats material</a:t>
            </a:r>
          </a:p>
          <a:p>
            <a:pPr algn="r">
              <a:buClr>
                <a:srgbClr val="EAAD00"/>
              </a:buClr>
            </a:pPr>
            <a:endParaRPr lang="en-US" sz="1400" b="1" dirty="0">
              <a:solidFill>
                <a:srgbClr val="F2B800"/>
              </a:solidFill>
              <a:cs typeface="Calibri"/>
            </a:endParaRPr>
          </a:p>
        </p:txBody>
      </p:sp>
      <p:pic>
        <p:nvPicPr>
          <p:cNvPr id="7" name="Immagine 6" descr="Immagine che contiene automobile, automobilistico, leva&#10;&#10;Descrizione generata automaticamente">
            <a:extLst>
              <a:ext uri="{FF2B5EF4-FFF2-40B4-BE49-F238E27FC236}">
                <a16:creationId xmlns:a16="http://schemas.microsoft.com/office/drawing/2014/main" id="{2536F39F-C22A-FC54-5159-9B09C929DE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10"/>
          <a:stretch/>
        </p:blipFill>
        <p:spPr>
          <a:xfrm>
            <a:off x="4229100" y="3406995"/>
            <a:ext cx="2336740" cy="1232265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8" name="Immagine 7" descr="Immagine che contiene testo, Carattere, schermata, design&#10;&#10;Descrizione generata automaticamente">
            <a:extLst>
              <a:ext uri="{FF2B5EF4-FFF2-40B4-BE49-F238E27FC236}">
                <a16:creationId xmlns:a16="http://schemas.microsoft.com/office/drawing/2014/main" id="{0F05EAE5-06CA-8691-3737-5EAFFADA91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972" y="2679635"/>
            <a:ext cx="655776" cy="965613"/>
          </a:xfrm>
          <a:prstGeom prst="rect">
            <a:avLst/>
          </a:prstGeom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5206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295400" y="240984"/>
            <a:ext cx="5387340" cy="52322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defTabSz="914378">
              <a:buClr>
                <a:srgbClr val="000000"/>
              </a:buClr>
            </a:pPr>
            <a:r>
              <a:rPr lang="en-GB" sz="2800" b="1" kern="0" dirty="0">
                <a:solidFill>
                  <a:schemeClr val="accent4"/>
                </a:solidFill>
                <a:latin typeface="+mj-lt"/>
                <a:cs typeface="Calibri" panose="020F0502020204030204" pitchFamily="34" charset="0"/>
                <a:sym typeface="Arial"/>
              </a:rPr>
              <a:t>THE NORTH STAR </a:t>
            </a:r>
            <a:r>
              <a:rPr lang="en-GB" sz="2800" kern="0" dirty="0">
                <a:solidFill>
                  <a:schemeClr val="accent4"/>
                </a:solidFill>
                <a:latin typeface="+mj-lt"/>
                <a:cs typeface="Calibri" panose="020F0502020204030204" pitchFamily="34" charset="0"/>
                <a:sym typeface="Arial"/>
              </a:rPr>
              <a:t>(4/4)</a:t>
            </a:r>
          </a:p>
        </p:txBody>
      </p:sp>
      <p:sp>
        <p:nvSpPr>
          <p:cNvPr id="4" name="Rectangle 3"/>
          <p:cNvSpPr/>
          <p:nvPr/>
        </p:nvSpPr>
        <p:spPr>
          <a:xfrm>
            <a:off x="1295400" y="868851"/>
            <a:ext cx="7246620" cy="284693"/>
          </a:xfrm>
          <a:prstGeom prst="rect">
            <a:avLst/>
          </a:prstGeom>
        </p:spPr>
        <p:txBody>
          <a:bodyPr wrap="square" lIns="0" tIns="34290" rIns="0" bIns="34290" anchor="t">
            <a:spAutoFit/>
          </a:bodyPr>
          <a:lstStyle/>
          <a:p>
            <a:r>
              <a:rPr lang="en-US" sz="1400" b="1" dirty="0">
                <a:solidFill>
                  <a:srgbClr val="F2B800"/>
                </a:solidFill>
                <a:cs typeface="Calibri"/>
              </a:rPr>
              <a:t>JEEPNESS </a:t>
            </a:r>
            <a:r>
              <a:rPr lang="en-US" sz="1400" dirty="0">
                <a:solidFill>
                  <a:srgbClr val="4B4F59"/>
                </a:solidFill>
                <a:cs typeface="Calibri"/>
              </a:rPr>
              <a:t>elements:</a:t>
            </a:r>
            <a:endParaRPr lang="en-US" sz="1200" dirty="0">
              <a:solidFill>
                <a:srgbClr val="4B4F59"/>
              </a:solidFill>
              <a:cs typeface="Calibri"/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1568BF64-2456-3812-D78E-D30341530E34}"/>
              </a:ext>
            </a:extLst>
          </p:cNvPr>
          <p:cNvSpPr/>
          <p:nvPr/>
        </p:nvSpPr>
        <p:spPr>
          <a:xfrm>
            <a:off x="1668780" y="2213959"/>
            <a:ext cx="3886201" cy="715581"/>
          </a:xfrm>
          <a:prstGeom prst="rect">
            <a:avLst/>
          </a:prstGeom>
        </p:spPr>
        <p:txBody>
          <a:bodyPr wrap="square" lIns="68580" tIns="34290" rIns="68580" bIns="34290" anchor="t">
            <a:spAutoFit/>
          </a:bodyPr>
          <a:lstStyle/>
          <a:p>
            <a:pPr algn="r">
              <a:buClr>
                <a:srgbClr val="EAAD00"/>
              </a:buClr>
            </a:pPr>
            <a:r>
              <a:rPr lang="en-US" sz="1400" b="1" dirty="0">
                <a:solidFill>
                  <a:srgbClr val="F2B800"/>
                </a:solidFill>
                <a:cs typeface="Calibri"/>
              </a:rPr>
              <a:t>Standard Open Air experience </a:t>
            </a:r>
            <a:r>
              <a:rPr lang="en-US" sz="1400" dirty="0">
                <a:solidFill>
                  <a:srgbClr val="4B4F59"/>
                </a:solidFill>
                <a:cs typeface="Calibri"/>
              </a:rPr>
              <a:t>thanks </a:t>
            </a:r>
          </a:p>
          <a:p>
            <a:pPr algn="r">
              <a:buClr>
                <a:srgbClr val="EAAD00"/>
              </a:buClr>
            </a:pPr>
            <a:r>
              <a:rPr lang="en-US" sz="1400" dirty="0">
                <a:solidFill>
                  <a:srgbClr val="4B4F59"/>
                </a:solidFill>
                <a:cs typeface="Calibri"/>
              </a:rPr>
              <a:t>to the </a:t>
            </a:r>
            <a:r>
              <a:rPr lang="en-US" sz="1400" b="1" dirty="0">
                <a:solidFill>
                  <a:srgbClr val="F2B800"/>
                </a:solidFill>
                <a:cs typeface="Calibri"/>
              </a:rPr>
              <a:t>Dual pane sunroof, </a:t>
            </a:r>
            <a:r>
              <a:rPr lang="en-US" sz="1400" dirty="0">
                <a:solidFill>
                  <a:srgbClr val="4B4F59"/>
                </a:solidFill>
                <a:cs typeface="Calibri"/>
              </a:rPr>
              <a:t>which allows </a:t>
            </a:r>
          </a:p>
          <a:p>
            <a:pPr algn="r">
              <a:buClr>
                <a:srgbClr val="EAAD00"/>
              </a:buClr>
            </a:pPr>
            <a:r>
              <a:rPr lang="en-US" sz="1400" dirty="0">
                <a:solidFill>
                  <a:srgbClr val="4B4F59"/>
                </a:solidFill>
                <a:cs typeface="Calibri"/>
              </a:rPr>
              <a:t>a unique and typically Jeep</a:t>
            </a:r>
            <a:r>
              <a:rPr lang="en-US" sz="1400" baseline="-25000" dirty="0">
                <a:solidFill>
                  <a:srgbClr val="4B4F59"/>
                </a:solidFill>
                <a:latin typeface="Encode Sans" pitchFamily="2" charset="0"/>
                <a:cs typeface="Calibri"/>
              </a:rPr>
              <a:t>®</a:t>
            </a:r>
            <a:r>
              <a:rPr lang="en-US" sz="1400" dirty="0">
                <a:solidFill>
                  <a:srgbClr val="4B4F59"/>
                </a:solidFill>
                <a:cs typeface="Calibri"/>
              </a:rPr>
              <a:t> travel experience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549997CC-E560-2093-609F-079D1861DAC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714358" y="1438275"/>
            <a:ext cx="2729243" cy="2266950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73374CB9-E83C-7CD3-3BDB-012373DE7EDD}"/>
              </a:ext>
            </a:extLst>
          </p:cNvPr>
          <p:cNvSpPr/>
          <p:nvPr/>
        </p:nvSpPr>
        <p:spPr>
          <a:xfrm>
            <a:off x="1363981" y="3928459"/>
            <a:ext cx="7081836" cy="500137"/>
          </a:xfrm>
          <a:prstGeom prst="rect">
            <a:avLst/>
          </a:prstGeom>
        </p:spPr>
        <p:txBody>
          <a:bodyPr wrap="square" lIns="68580" tIns="34290" rIns="68580" bIns="34290" anchor="t">
            <a:spAutoFit/>
          </a:bodyPr>
          <a:lstStyle/>
          <a:p>
            <a:pPr algn="r">
              <a:buClr>
                <a:srgbClr val="EAAD00"/>
              </a:buClr>
            </a:pPr>
            <a:r>
              <a:rPr lang="en-US" sz="1400" dirty="0">
                <a:solidFill>
                  <a:srgbClr val="4B4F59"/>
                </a:solidFill>
                <a:cs typeface="Calibri"/>
              </a:rPr>
              <a:t>In short, a unique mix of elements that allow </a:t>
            </a:r>
            <a:r>
              <a:rPr lang="en-US" sz="1400" b="1" dirty="0">
                <a:solidFill>
                  <a:srgbClr val="F2B800"/>
                </a:solidFill>
                <a:cs typeface="Calibri"/>
              </a:rPr>
              <a:t>NORTH STAR </a:t>
            </a:r>
            <a:r>
              <a:rPr lang="en-US" sz="1400" dirty="0">
                <a:solidFill>
                  <a:srgbClr val="4B4F59"/>
                </a:solidFill>
                <a:cs typeface="Calibri"/>
              </a:rPr>
              <a:t>to best represent the </a:t>
            </a:r>
            <a:r>
              <a:rPr lang="en-US" sz="1400" b="1" dirty="0">
                <a:solidFill>
                  <a:srgbClr val="F2B800"/>
                </a:solidFill>
                <a:cs typeface="Calibri"/>
              </a:rPr>
              <a:t>authenticity of Jeep</a:t>
            </a:r>
            <a:r>
              <a:rPr lang="en-US" sz="1400" b="1" baseline="-25000" dirty="0">
                <a:solidFill>
                  <a:srgbClr val="F2B800"/>
                </a:solidFill>
                <a:cs typeface="Calibri"/>
              </a:rPr>
              <a:t>®</a:t>
            </a:r>
            <a:r>
              <a:rPr lang="en-US" sz="1400" b="1" dirty="0">
                <a:solidFill>
                  <a:srgbClr val="F2B800"/>
                </a:solidFill>
                <a:cs typeface="Calibri"/>
              </a:rPr>
              <a:t> </a:t>
            </a:r>
            <a:r>
              <a:rPr lang="en-US" sz="1400" dirty="0">
                <a:solidFill>
                  <a:srgbClr val="4B4F59"/>
                </a:solidFill>
                <a:cs typeface="Calibri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64358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1_OFFICE THEME" val="iTRJ0sco"/>
  <p:tag name="ARTICULATE_DESIGN_ID_PERSONALIZZA STRUTTURA" val="U1ateGuw"/>
  <p:tag name="ARTICULATE_DESIGN_ID_1_PERSONALIZZA STRUTTURA" val="IhkHQmXD"/>
  <p:tag name="ARTICULATE_SLIDE_THUMBNAIL_REFRESH" val="1"/>
  <p:tag name="ARTICULATE_SLIDE_COUNT" val="22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ffice Theme">
  <a:themeElements>
    <a:clrScheme name="Tema di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alizzato 2">
      <a:majorFont>
        <a:latin typeface="Encode Sans"/>
        <a:ea typeface=""/>
        <a:cs typeface=""/>
      </a:majorFont>
      <a:minorFont>
        <a:latin typeface="Encode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Tema di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alizzato 2">
      <a:majorFont>
        <a:latin typeface="Encode Sans"/>
        <a:ea typeface=""/>
        <a:cs typeface=""/>
      </a:majorFont>
      <a:minorFont>
        <a:latin typeface="Encode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B479F897CF66E14EBD8CAAC4D6D27C9D" ma:contentTypeVersion="14" ma:contentTypeDescription="Creare un nuovo documento." ma:contentTypeScope="" ma:versionID="80d1fdca19b3d5372efbf108ec063e3b">
  <xsd:schema xmlns:xsd="http://www.w3.org/2001/XMLSchema" xmlns:xs="http://www.w3.org/2001/XMLSchema" xmlns:p="http://schemas.microsoft.com/office/2006/metadata/properties" xmlns:ns2="a00d724c-595a-4adc-9ce8-791a9f545e1c" xmlns:ns3="e757ac0f-d104-4000-b54d-9ad7e533322e" targetNamespace="http://schemas.microsoft.com/office/2006/metadata/properties" ma:root="true" ma:fieldsID="b4bffb743638010269083dd669265c37" ns2:_="" ns3:_="">
    <xsd:import namespace="a00d724c-595a-4adc-9ce8-791a9f545e1c"/>
    <xsd:import namespace="e757ac0f-d104-4000-b54d-9ad7e533322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0d724c-595a-4adc-9ce8-791a9f545e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Tag immagine" ma:readOnly="false" ma:fieldId="{5cf76f15-5ced-4ddc-b409-7134ff3c332f}" ma:taxonomyMulti="true" ma:sspId="9247bebf-ce0e-4fa1-bae7-748a1283d6f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57ac0f-d104-4000-b54d-9ad7e533322e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4f8987c1-b4a9-44a5-a1ed-28720e197676}" ma:internalName="TaxCatchAll" ma:showField="CatchAllData" ma:web="e757ac0f-d104-4000-b54d-9ad7e533322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00d724c-595a-4adc-9ce8-791a9f545e1c">
      <Terms xmlns="http://schemas.microsoft.com/office/infopath/2007/PartnerControls"/>
    </lcf76f155ced4ddcb4097134ff3c332f>
    <TaxCatchAll xmlns="e757ac0f-d104-4000-b54d-9ad7e533322e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4C9FB3A-1BAD-4E27-81CF-9A232D7EDD37}"/>
</file>

<file path=customXml/itemProps2.xml><?xml version="1.0" encoding="utf-8"?>
<ds:datastoreItem xmlns:ds="http://schemas.openxmlformats.org/officeDocument/2006/customXml" ds:itemID="{2D3040F3-9D85-44CC-91B3-28A4EF93FE55}">
  <ds:schemaRefs>
    <ds:schemaRef ds:uri="185588e2-483f-4b85-a446-ee042caf0e4d"/>
    <ds:schemaRef ds:uri="e360540c-a9b4-4472-aa99-110dbc70b55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31B705C-6487-497B-87F9-34BB2E286AB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986</TotalTime>
  <Words>1133</Words>
  <Application>Microsoft Office PowerPoint</Application>
  <PresentationFormat>Presentazione su schermo (16:9)</PresentationFormat>
  <Paragraphs>239</Paragraphs>
  <Slides>21</Slides>
  <Notes>20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21</vt:i4>
      </vt:variant>
    </vt:vector>
  </HeadingPairs>
  <TitlesOfParts>
    <vt:vector size="27" baseType="lpstr">
      <vt:lpstr>Arial</vt:lpstr>
      <vt:lpstr>Calibri</vt:lpstr>
      <vt:lpstr>Courier New</vt:lpstr>
      <vt:lpstr>Encode Sans</vt:lpstr>
      <vt:lpstr>1_Office Theme</vt:lpstr>
      <vt:lpstr>2_Office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Raytheon Professional Services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Damien Eustache</dc:creator>
  <cp:lastModifiedBy>GIUSEPPINA MARTORELLA</cp:lastModifiedBy>
  <cp:revision>35</cp:revision>
  <dcterms:created xsi:type="dcterms:W3CDTF">2021-10-22T11:14:12Z</dcterms:created>
  <dcterms:modified xsi:type="dcterms:W3CDTF">2024-09-25T13:34:51Z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fd53d93-3f4c-4b90-b511-bd6bdbb4fba9_Enabled">
    <vt:lpwstr>true</vt:lpwstr>
  </property>
  <property fmtid="{D5CDD505-2E9C-101B-9397-08002B2CF9AE}" pid="3" name="MSIP_Label_2fd53d93-3f4c-4b90-b511-bd6bdbb4fba9_SetDate">
    <vt:lpwstr>2022-07-18T06:56:51Z</vt:lpwstr>
  </property>
  <property fmtid="{D5CDD505-2E9C-101B-9397-08002B2CF9AE}" pid="4" name="MSIP_Label_2fd53d93-3f4c-4b90-b511-bd6bdbb4fba9_Method">
    <vt:lpwstr>Standard</vt:lpwstr>
  </property>
  <property fmtid="{D5CDD505-2E9C-101B-9397-08002B2CF9AE}" pid="5" name="MSIP_Label_2fd53d93-3f4c-4b90-b511-bd6bdbb4fba9_Name">
    <vt:lpwstr>2fd53d93-3f4c-4b90-b511-bd6bdbb4fba9</vt:lpwstr>
  </property>
  <property fmtid="{D5CDD505-2E9C-101B-9397-08002B2CF9AE}" pid="6" name="MSIP_Label_2fd53d93-3f4c-4b90-b511-bd6bdbb4fba9_SiteId">
    <vt:lpwstr>d852d5cd-724c-4128-8812-ffa5db3f8507</vt:lpwstr>
  </property>
  <property fmtid="{D5CDD505-2E9C-101B-9397-08002B2CF9AE}" pid="7" name="MSIP_Label_2fd53d93-3f4c-4b90-b511-bd6bdbb4fba9_ActionId">
    <vt:lpwstr>78d5bbff-18d1-4053-80ff-75e4cdd410d5</vt:lpwstr>
  </property>
  <property fmtid="{D5CDD505-2E9C-101B-9397-08002B2CF9AE}" pid="8" name="MSIP_Label_2fd53d93-3f4c-4b90-b511-bd6bdbb4fba9_ContentBits">
    <vt:lpwstr>0</vt:lpwstr>
  </property>
  <property fmtid="{D5CDD505-2E9C-101B-9397-08002B2CF9AE}" pid="9" name="ContentTypeId">
    <vt:lpwstr>0x010100B479F897CF66E14EBD8CAAC4D6D27C9D</vt:lpwstr>
  </property>
  <property fmtid="{D5CDD505-2E9C-101B-9397-08002B2CF9AE}" pid="10" name="ArticulateGUID">
    <vt:lpwstr>267232A0-D912-4740-9CD9-B928DDCC03D0</vt:lpwstr>
  </property>
  <property fmtid="{D5CDD505-2E9C-101B-9397-08002B2CF9AE}" pid="11" name="ArticulatePath">
    <vt:lpwstr>Jeep Avenger 4xe Model Reveal_KOINE</vt:lpwstr>
  </property>
</Properties>
</file>