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147196841" r:id="rId2"/>
    <p:sldId id="2147196842" r:id="rId3"/>
    <p:sldId id="2147196843" r:id="rId4"/>
    <p:sldId id="2147196844" r:id="rId5"/>
    <p:sldId id="2147196846" r:id="rId6"/>
    <p:sldId id="2147196847" r:id="rId7"/>
    <p:sldId id="2147196848" r:id="rId8"/>
    <p:sldId id="2147196856" r:id="rId9"/>
    <p:sldId id="2147196849" r:id="rId10"/>
    <p:sldId id="2147196852" r:id="rId11"/>
    <p:sldId id="2147196857" r:id="rId12"/>
    <p:sldId id="2147196860" r:id="rId13"/>
    <p:sldId id="2147196858" r:id="rId14"/>
    <p:sldId id="2147196862" r:id="rId15"/>
    <p:sldId id="2147196863" r:id="rId16"/>
    <p:sldId id="2147196864" r:id="rId17"/>
    <p:sldId id="2147196865" r:id="rId18"/>
    <p:sldId id="2147196866" r:id="rId19"/>
    <p:sldId id="2147196867" r:id="rId20"/>
    <p:sldId id="2147196869" r:id="rId21"/>
    <p:sldId id="2147196870" r:id="rId22"/>
    <p:sldId id="2147196871" r:id="rId23"/>
    <p:sldId id="2147196872" r:id="rId24"/>
    <p:sldId id="2147196873" r:id="rId25"/>
    <p:sldId id="2147196874" r:id="rId26"/>
    <p:sldId id="2147196875" r:id="rId27"/>
    <p:sldId id="2147196876" r:id="rId28"/>
    <p:sldId id="2147196877" r:id="rId29"/>
    <p:sldId id="2147196878" r:id="rId30"/>
    <p:sldId id="2147196880" r:id="rId31"/>
    <p:sldId id="2147196881" r:id="rId32"/>
    <p:sldId id="2147196882" r:id="rId33"/>
    <p:sldId id="2147196883" r:id="rId34"/>
    <p:sldId id="2147196884" r:id="rId35"/>
    <p:sldId id="2147196885" r:id="rId36"/>
    <p:sldId id="2147196887" r:id="rId37"/>
    <p:sldId id="2147196888" r:id="rId38"/>
    <p:sldId id="2147196889" r:id="rId39"/>
    <p:sldId id="2147196890" r:id="rId40"/>
    <p:sldId id="2147196891" r:id="rId41"/>
    <p:sldId id="2147196892" r:id="rId42"/>
    <p:sldId id="2147196893" r:id="rId43"/>
    <p:sldId id="2147196894" r:id="rId44"/>
    <p:sldId id="2147196895" r:id="rId45"/>
    <p:sldId id="2147196896" r:id="rId46"/>
    <p:sldId id="2147196897" r:id="rId47"/>
    <p:sldId id="2147196859" r:id="rId48"/>
    <p:sldId id="2147196899" r:id="rId49"/>
    <p:sldId id="2147196900" r:id="rId50"/>
  </p:sldIdLst>
  <p:sldSz cx="6858000" cy="9906000" type="A4"/>
  <p:notesSz cx="6858000" cy="9144000"/>
  <p:custDataLst>
    <p:tags r:id="rId52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72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10" orient="horz" pos="6000" userDrawn="1">
          <p15:clr>
            <a:srgbClr val="A4A3A4"/>
          </p15:clr>
        </p15:guide>
        <p15:guide id="12" pos="2160">
          <p15:clr>
            <a:srgbClr val="A4A3A4"/>
          </p15:clr>
        </p15:guide>
        <p15:guide id="13" pos="242">
          <p15:clr>
            <a:srgbClr val="A4A3A4"/>
          </p15:clr>
        </p15:guide>
        <p15:guide id="14" pos="4078">
          <p15:clr>
            <a:srgbClr val="A4A3A4"/>
          </p15:clr>
        </p15:guide>
        <p15:guide id="15" orient="horz" pos="580" userDrawn="1">
          <p15:clr>
            <a:srgbClr val="A4A3A4"/>
          </p15:clr>
        </p15:guide>
        <p15:guide id="16" orient="horz" pos="353" userDrawn="1">
          <p15:clr>
            <a:srgbClr val="A4A3A4"/>
          </p15:clr>
        </p15:guide>
        <p15:guide id="18" orient="horz" pos="1260" userDrawn="1">
          <p15:clr>
            <a:srgbClr val="A4A3A4"/>
          </p15:clr>
        </p15:guide>
        <p15:guide id="19" orient="horz" pos="1578" userDrawn="1">
          <p15:clr>
            <a:srgbClr val="A4A3A4"/>
          </p15:clr>
        </p15:guide>
        <p15:guide id="20" orient="horz" pos="693" userDrawn="1">
          <p15:clr>
            <a:srgbClr val="A4A3A4"/>
          </p15:clr>
        </p15:guide>
        <p15:guide id="21" orient="horz" pos="26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A46"/>
    <a:srgbClr val="7D7D7D"/>
    <a:srgbClr val="E7E6E6"/>
    <a:srgbClr val="848484"/>
    <a:srgbClr val="747474"/>
    <a:srgbClr val="919293"/>
    <a:srgbClr val="939F89"/>
    <a:srgbClr val="768FA2"/>
    <a:srgbClr val="9AA591"/>
    <a:srgbClr val="757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60" y="72"/>
      </p:cViewPr>
      <p:guideLst>
        <p:guide orient="horz" pos="4572"/>
        <p:guide pos="7446"/>
        <p:guide orient="horz" pos="6000"/>
        <p:guide pos="2160"/>
        <p:guide pos="242"/>
        <p:guide pos="4078"/>
        <p:guide orient="horz" pos="580"/>
        <p:guide orient="horz" pos="353"/>
        <p:guide orient="horz" pos="1260"/>
        <p:guide orient="horz" pos="1578"/>
        <p:guide orient="horz" pos="693"/>
        <p:guide orient="horz" pos="26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886"/>
    </p:cViewPr>
  </p:sorterViewPr>
  <p:notesViewPr>
    <p:cSldViewPr snapToGrid="0" showGuides="1">
      <p:cViewPr varScale="1">
        <p:scale>
          <a:sx n="93" d="100"/>
          <a:sy n="93" d="100"/>
        </p:scale>
        <p:origin x="13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itchFamily="2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itchFamily="2" charset="0"/>
              </a:defRPr>
            </a:lvl1pPr>
          </a:lstStyle>
          <a:p>
            <a:fld id="{C5B3BDB7-FCB8-44CA-A1BB-8F21B8FF3AE4}" type="datetimeFigureOut">
              <a:rPr lang="it-IT" smtClean="0"/>
              <a:pPr/>
              <a:t>31/07/2024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itchFamily="2" charset="0"/>
              </a:defRPr>
            </a:lvl1pPr>
          </a:lstStyle>
          <a:p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A7FDED4-437E-7145-39A0-7A0251CC4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0E1E4-79FC-4DD4-BA01-0D9D1F40FE3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9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150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4892" y="1"/>
            <a:ext cx="6862892" cy="561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2297113" y="99739"/>
            <a:ext cx="382283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800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2166253" y="61278"/>
            <a:ext cx="0" cy="4462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04" y="85512"/>
            <a:ext cx="954688" cy="39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7475" y="9595413"/>
            <a:ext cx="1543050" cy="310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4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4892" y="1"/>
            <a:ext cx="6862892" cy="561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2297113" y="99739"/>
            <a:ext cx="382283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800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2166253" y="61278"/>
            <a:ext cx="0" cy="4462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04" y="85512"/>
            <a:ext cx="954688" cy="39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7475" y="9595413"/>
            <a:ext cx="1543050" cy="310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9BD519D-9BD5-1F3C-580D-4D5D672C361A}"/>
              </a:ext>
            </a:extLst>
          </p:cNvPr>
          <p:cNvSpPr/>
          <p:nvPr userDrawn="1"/>
        </p:nvSpPr>
        <p:spPr>
          <a:xfrm>
            <a:off x="384175" y="7258050"/>
            <a:ext cx="6096344" cy="17953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E5987024-A42F-B7BA-FDA6-1DBDA969D907}"/>
              </a:ext>
            </a:extLst>
          </p:cNvPr>
          <p:cNvSpPr txBox="1"/>
          <p:nvPr userDrawn="1"/>
        </p:nvSpPr>
        <p:spPr>
          <a:xfrm>
            <a:off x="377481" y="5886023"/>
            <a:ext cx="1954213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engine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hp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" name="distinctive design">
            <a:extLst>
              <a:ext uri="{FF2B5EF4-FFF2-40B4-BE49-F238E27FC236}">
                <a16:creationId xmlns:a16="http://schemas.microsoft.com/office/drawing/2014/main" id="{43E672EB-09CE-C6F6-9208-B13931C1B23F}"/>
              </a:ext>
            </a:extLst>
          </p:cNvPr>
          <p:cNvSpPr txBox="1"/>
          <p:nvPr userDrawn="1"/>
        </p:nvSpPr>
        <p:spPr>
          <a:xfrm>
            <a:off x="377482" y="6282805"/>
            <a:ext cx="2525101" cy="45140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engine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torque (N</a:t>
            </a:r>
            <a:r>
              <a:rPr kumimoji="0" lang="it-IT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</a:p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(@ </a:t>
            </a:r>
            <a:r>
              <a:rPr kumimoji="0" lang="it-IT" sz="11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wheels</a:t>
            </a:r>
            <a:r>
              <a:rPr kumimoji="0" lang="it-IT" sz="11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  <a:endParaRPr kumimoji="0" lang="it-IT" sz="11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310B5A9C-B886-6ECA-3B2B-1344C93A086E}"/>
              </a:ext>
            </a:extLst>
          </p:cNvPr>
          <p:cNvSpPr txBox="1"/>
          <p:nvPr userDrawn="1"/>
        </p:nvSpPr>
        <p:spPr>
          <a:xfrm>
            <a:off x="377482" y="3998501"/>
            <a:ext cx="2477254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GROUND CLEAREANCE (</a:t>
            </a:r>
            <a:r>
              <a:rPr kumimoji="0" lang="it-IT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mm)</a:t>
            </a:r>
          </a:p>
        </p:txBody>
      </p:sp>
      <p:sp>
        <p:nvSpPr>
          <p:cNvPr id="7" name="distinctive design">
            <a:extLst>
              <a:ext uri="{FF2B5EF4-FFF2-40B4-BE49-F238E27FC236}">
                <a16:creationId xmlns:a16="http://schemas.microsoft.com/office/drawing/2014/main" id="{11AB8894-FD68-1BDE-ACC1-BA9F43958941}"/>
              </a:ext>
            </a:extLst>
          </p:cNvPr>
          <p:cNvSpPr txBox="1"/>
          <p:nvPr userDrawn="1"/>
        </p:nvSpPr>
        <p:spPr>
          <a:xfrm>
            <a:off x="377482" y="4484669"/>
            <a:ext cx="2477254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Approach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1C027980-FA0E-88D0-008A-B57D59D19446}"/>
              </a:ext>
            </a:extLst>
          </p:cNvPr>
          <p:cNvSpPr txBox="1"/>
          <p:nvPr userDrawn="1"/>
        </p:nvSpPr>
        <p:spPr>
          <a:xfrm>
            <a:off x="377482" y="4960826"/>
            <a:ext cx="2477254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Breakover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9" name="distinctive design">
            <a:extLst>
              <a:ext uri="{FF2B5EF4-FFF2-40B4-BE49-F238E27FC236}">
                <a16:creationId xmlns:a16="http://schemas.microsoft.com/office/drawing/2014/main" id="{CB571BE0-AFD8-7E5C-DE66-7C2F8FBBBBD9}"/>
              </a:ext>
            </a:extLst>
          </p:cNvPr>
          <p:cNvSpPr txBox="1"/>
          <p:nvPr userDrawn="1"/>
        </p:nvSpPr>
        <p:spPr>
          <a:xfrm>
            <a:off x="377482" y="5418905"/>
            <a:ext cx="2477254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Departure</a:t>
            </a: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10" name="Immagine 9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D16B7C9-4D0D-3A9D-5453-87C8E2A6B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59" y="2558015"/>
            <a:ext cx="2211271" cy="105588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B344441D-0492-A7BF-F777-B205DBDAF9EF}"/>
              </a:ext>
            </a:extLst>
          </p:cNvPr>
          <p:cNvSpPr txBox="1"/>
          <p:nvPr userDrawn="1"/>
        </p:nvSpPr>
        <p:spPr>
          <a:xfrm>
            <a:off x="2703315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Avenger 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4xe</a:t>
            </a:r>
          </a:p>
        </p:txBody>
      </p:sp>
      <p:sp>
        <p:nvSpPr>
          <p:cNvPr id="24" name="distinctive design">
            <a:extLst>
              <a:ext uri="{FF2B5EF4-FFF2-40B4-BE49-F238E27FC236}">
                <a16:creationId xmlns:a16="http://schemas.microsoft.com/office/drawing/2014/main" id="{3DEEE976-7F12-02B9-2B3F-959D1556A729}"/>
              </a:ext>
            </a:extLst>
          </p:cNvPr>
          <p:cNvSpPr txBox="1"/>
          <p:nvPr userDrawn="1"/>
        </p:nvSpPr>
        <p:spPr>
          <a:xfrm>
            <a:off x="2924127" y="5901783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28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5" name="distinctive design">
            <a:extLst>
              <a:ext uri="{FF2B5EF4-FFF2-40B4-BE49-F238E27FC236}">
                <a16:creationId xmlns:a16="http://schemas.microsoft.com/office/drawing/2014/main" id="{F385CDD1-BFE3-9ECC-4474-F77C80A61938}"/>
              </a:ext>
            </a:extLst>
          </p:cNvPr>
          <p:cNvSpPr txBox="1"/>
          <p:nvPr userDrawn="1"/>
        </p:nvSpPr>
        <p:spPr>
          <a:xfrm>
            <a:off x="2924127" y="6267416"/>
            <a:ext cx="1358457" cy="48218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88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(~1900)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6" name="distinctive design">
            <a:extLst>
              <a:ext uri="{FF2B5EF4-FFF2-40B4-BE49-F238E27FC236}">
                <a16:creationId xmlns:a16="http://schemas.microsoft.com/office/drawing/2014/main" id="{F0A1D012-D426-9D83-9BBD-20C055990ED9}"/>
              </a:ext>
            </a:extLst>
          </p:cNvPr>
          <p:cNvSpPr txBox="1"/>
          <p:nvPr userDrawn="1"/>
        </p:nvSpPr>
        <p:spPr>
          <a:xfrm>
            <a:off x="2924127" y="3998501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210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7" name="distinctive design">
            <a:extLst>
              <a:ext uri="{FF2B5EF4-FFF2-40B4-BE49-F238E27FC236}">
                <a16:creationId xmlns:a16="http://schemas.microsoft.com/office/drawing/2014/main" id="{98F4F85B-FAF9-3D0F-044A-52B36EBF37D1}"/>
              </a:ext>
            </a:extLst>
          </p:cNvPr>
          <p:cNvSpPr txBox="1"/>
          <p:nvPr userDrawn="1"/>
        </p:nvSpPr>
        <p:spPr>
          <a:xfrm>
            <a:off x="2924127" y="44846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22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8" name="distinctive design">
            <a:extLst>
              <a:ext uri="{FF2B5EF4-FFF2-40B4-BE49-F238E27FC236}">
                <a16:creationId xmlns:a16="http://schemas.microsoft.com/office/drawing/2014/main" id="{87CC0166-6F81-C268-F22A-5FCBA39684B8}"/>
              </a:ext>
            </a:extLst>
          </p:cNvPr>
          <p:cNvSpPr txBox="1"/>
          <p:nvPr userDrawn="1"/>
        </p:nvSpPr>
        <p:spPr>
          <a:xfrm>
            <a:off x="2924127" y="496082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21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9" name="distinctive design">
            <a:extLst>
              <a:ext uri="{FF2B5EF4-FFF2-40B4-BE49-F238E27FC236}">
                <a16:creationId xmlns:a16="http://schemas.microsoft.com/office/drawing/2014/main" id="{407068D6-0195-30AC-BE9E-9342CE3EB758}"/>
              </a:ext>
            </a:extLst>
          </p:cNvPr>
          <p:cNvSpPr txBox="1"/>
          <p:nvPr userDrawn="1"/>
        </p:nvSpPr>
        <p:spPr>
          <a:xfrm>
            <a:off x="2924127" y="541890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35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9658A651-95EF-B97A-9BE9-47801A28BC88}"/>
              </a:ext>
            </a:extLst>
          </p:cNvPr>
          <p:cNvGrpSpPr/>
          <p:nvPr userDrawn="1"/>
        </p:nvGrpSpPr>
        <p:grpSpPr>
          <a:xfrm>
            <a:off x="377482" y="3898312"/>
            <a:ext cx="6078075" cy="2374240"/>
            <a:chOff x="377482" y="3898312"/>
            <a:chExt cx="10518315" cy="2374240"/>
          </a:xfrm>
        </p:grpSpPr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932C9083-F7A0-F222-CA3C-979E5F1F3FAD}"/>
                </a:ext>
              </a:extLst>
            </p:cNvPr>
            <p:cNvCxnSpPr>
              <a:cxnSpLocks/>
            </p:cNvCxnSpPr>
            <p:nvPr/>
          </p:nvCxnSpPr>
          <p:spPr>
            <a:xfrm>
              <a:off x="377482" y="4373160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21A54A8B-0372-F04B-DF47-48CAB076F066}"/>
                </a:ext>
              </a:extLst>
            </p:cNvPr>
            <p:cNvCxnSpPr/>
            <p:nvPr/>
          </p:nvCxnSpPr>
          <p:spPr>
            <a:xfrm>
              <a:off x="377482" y="4848008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9DD10332-FFA3-A3D2-2FBF-7FF1830C266A}"/>
                </a:ext>
              </a:extLst>
            </p:cNvPr>
            <p:cNvCxnSpPr/>
            <p:nvPr/>
          </p:nvCxnSpPr>
          <p:spPr>
            <a:xfrm>
              <a:off x="377482" y="532285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B855AF61-5FC0-347F-1DDF-1C9340BB9DA4}"/>
                </a:ext>
              </a:extLst>
            </p:cNvPr>
            <p:cNvCxnSpPr/>
            <p:nvPr/>
          </p:nvCxnSpPr>
          <p:spPr>
            <a:xfrm>
              <a:off x="377482" y="5797704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0EA10677-0E64-AA6E-E490-7D0C1520E651}"/>
                </a:ext>
              </a:extLst>
            </p:cNvPr>
            <p:cNvCxnSpPr/>
            <p:nvPr/>
          </p:nvCxnSpPr>
          <p:spPr>
            <a:xfrm>
              <a:off x="377482" y="627255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A19100F1-7AB0-EDC6-0154-09DFB973E016}"/>
                </a:ext>
              </a:extLst>
            </p:cNvPr>
            <p:cNvCxnSpPr/>
            <p:nvPr/>
          </p:nvCxnSpPr>
          <p:spPr>
            <a:xfrm>
              <a:off x="377482" y="389831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EC72C983-845A-650A-08BF-E1255A5E1B17}"/>
              </a:ext>
            </a:extLst>
          </p:cNvPr>
          <p:cNvSpPr txBox="1"/>
          <p:nvPr userDrawn="1"/>
        </p:nvSpPr>
        <p:spPr>
          <a:xfrm>
            <a:off x="446730" y="7305483"/>
            <a:ext cx="597123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Benchmark panel speaks very clearly! 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Jeep</a:t>
            </a:r>
            <a:r>
              <a:rPr lang="en-US" sz="2400" baseline="-250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®</a:t>
            </a:r>
            <a:r>
              <a:rPr lang="en-US" sz="24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Avenger 4xe is the best for: 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01D6A935-AD44-324C-236F-BA1387467184}"/>
              </a:ext>
            </a:extLst>
          </p:cNvPr>
          <p:cNvSpPr txBox="1"/>
          <p:nvPr userDrawn="1"/>
        </p:nvSpPr>
        <p:spPr>
          <a:xfrm>
            <a:off x="1328884" y="8156950"/>
            <a:ext cx="27622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buFont typeface="Courier New" panose="02070309020205020404" pitchFamily="49" charset="0"/>
              <a:buChar char="o"/>
            </a:pPr>
            <a:r>
              <a:rPr lang="en-US" sz="1600" b="1" dirty="0">
                <a:sym typeface="Arial"/>
              </a:rPr>
              <a:t>Offroad angles</a:t>
            </a:r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en-US" sz="1600" b="1" dirty="0">
                <a:sym typeface="Arial"/>
              </a:rPr>
              <a:t>Ground clearance</a:t>
            </a:r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en-US" sz="1600" b="1" dirty="0">
                <a:sym typeface="Arial"/>
              </a:rPr>
              <a:t>Torque at rear wheels</a:t>
            </a:r>
          </a:p>
        </p:txBody>
      </p:sp>
      <p:pic>
        <p:nvPicPr>
          <p:cNvPr id="65" name="sce54e92dcb04fa48ec9f17b449ecaad">
            <a:extLst>
              <a:ext uri="{FF2B5EF4-FFF2-40B4-BE49-F238E27FC236}">
                <a16:creationId xmlns:a16="http://schemas.microsoft.com/office/drawing/2014/main" id="{E9589A80-FD2A-2EDE-7015-066CE83CA142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730" y="8150861"/>
            <a:ext cx="900203" cy="900203"/>
          </a:xfrm>
          <a:prstGeom prst="rect">
            <a:avLst/>
          </a:prstGeom>
        </p:spPr>
      </p:pic>
      <p:pic>
        <p:nvPicPr>
          <p:cNvPr id="78" name="sa0a307b5fef4966a868f078f4c1c487">
            <a:extLst>
              <a:ext uri="{FF2B5EF4-FFF2-40B4-BE49-F238E27FC236}">
                <a16:creationId xmlns:a16="http://schemas.microsoft.com/office/drawing/2014/main" id="{F6EE4B90-5186-D893-6FCF-CD75EFD4CE55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558" y="3952755"/>
            <a:ext cx="349596" cy="377376"/>
          </a:xfrm>
          <a:prstGeom prst="rect">
            <a:avLst/>
          </a:prstGeom>
        </p:spPr>
      </p:pic>
      <p:pic>
        <p:nvPicPr>
          <p:cNvPr id="79" name="sa0a307b5fef4966a868f078f4c1c487">
            <a:extLst>
              <a:ext uri="{FF2B5EF4-FFF2-40B4-BE49-F238E27FC236}">
                <a16:creationId xmlns:a16="http://schemas.microsoft.com/office/drawing/2014/main" id="{B93C9E56-2D42-D40A-499A-5CB7971BF76D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558" y="4433615"/>
            <a:ext cx="349596" cy="377376"/>
          </a:xfrm>
          <a:prstGeom prst="rect">
            <a:avLst/>
          </a:prstGeom>
        </p:spPr>
      </p:pic>
      <p:pic>
        <p:nvPicPr>
          <p:cNvPr id="80" name="sa0a307b5fef4966a868f078f4c1c487">
            <a:extLst>
              <a:ext uri="{FF2B5EF4-FFF2-40B4-BE49-F238E27FC236}">
                <a16:creationId xmlns:a16="http://schemas.microsoft.com/office/drawing/2014/main" id="{0CDF85D3-D5CD-7B40-E7E7-0B2AF27EC696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558" y="4905310"/>
            <a:ext cx="349596" cy="377376"/>
          </a:xfrm>
          <a:prstGeom prst="rect">
            <a:avLst/>
          </a:prstGeom>
        </p:spPr>
      </p:pic>
      <p:pic>
        <p:nvPicPr>
          <p:cNvPr id="81" name="sa0a307b5fef4966a868f078f4c1c487">
            <a:extLst>
              <a:ext uri="{FF2B5EF4-FFF2-40B4-BE49-F238E27FC236}">
                <a16:creationId xmlns:a16="http://schemas.microsoft.com/office/drawing/2014/main" id="{62808312-7F71-ED36-7036-8C7D28F4EE05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558" y="5851043"/>
            <a:ext cx="349596" cy="377376"/>
          </a:xfrm>
          <a:prstGeom prst="rect">
            <a:avLst/>
          </a:prstGeom>
        </p:spPr>
      </p:pic>
      <p:pic>
        <p:nvPicPr>
          <p:cNvPr id="82" name="sa0a307b5fef4966a868f078f4c1c487">
            <a:extLst>
              <a:ext uri="{FF2B5EF4-FFF2-40B4-BE49-F238E27FC236}">
                <a16:creationId xmlns:a16="http://schemas.microsoft.com/office/drawing/2014/main" id="{583E0D5C-1374-6846-9EDB-AA23F1959AAB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6558" y="6338018"/>
            <a:ext cx="349596" cy="377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5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4892" y="1"/>
            <a:ext cx="6862892" cy="561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2297113" y="99739"/>
            <a:ext cx="382283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800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800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800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2166253" y="61278"/>
            <a:ext cx="0" cy="4462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04" y="85512"/>
            <a:ext cx="954688" cy="39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7475" y="9595413"/>
            <a:ext cx="1543050" cy="310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D16B7C9-4D0D-3A9D-5453-87C8E2A6B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59" y="2558015"/>
            <a:ext cx="2211271" cy="105588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B344441D-0492-A7BF-F777-B205DBDAF9EF}"/>
              </a:ext>
            </a:extLst>
          </p:cNvPr>
          <p:cNvSpPr txBox="1"/>
          <p:nvPr userDrawn="1"/>
        </p:nvSpPr>
        <p:spPr>
          <a:xfrm>
            <a:off x="2703315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Avenger 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4xe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0BCB56B3-E658-F2BD-1293-A80D68AF4BC5}"/>
              </a:ext>
            </a:extLst>
          </p:cNvPr>
          <p:cNvGrpSpPr/>
          <p:nvPr userDrawn="1"/>
        </p:nvGrpSpPr>
        <p:grpSpPr>
          <a:xfrm>
            <a:off x="384175" y="3906347"/>
            <a:ext cx="6092825" cy="2902874"/>
            <a:chOff x="227012" y="2458547"/>
            <a:chExt cx="10518315" cy="2902874"/>
          </a:xfrm>
        </p:grpSpPr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6F6B5802-C07B-FD66-5EF8-284D0627FC88}"/>
                </a:ext>
              </a:extLst>
            </p:cNvPr>
            <p:cNvCxnSpPr>
              <a:cxnSpLocks/>
            </p:cNvCxnSpPr>
            <p:nvPr/>
          </p:nvCxnSpPr>
          <p:spPr>
            <a:xfrm>
              <a:off x="227012" y="282186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16A35749-B4CD-9A15-0E0D-57925882A1D9}"/>
                </a:ext>
              </a:extLst>
            </p:cNvPr>
            <p:cNvCxnSpPr/>
            <p:nvPr/>
          </p:nvCxnSpPr>
          <p:spPr>
            <a:xfrm>
              <a:off x="227012" y="318518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E161714F-7F15-87FA-821C-6941E8EDA910}"/>
                </a:ext>
              </a:extLst>
            </p:cNvPr>
            <p:cNvCxnSpPr/>
            <p:nvPr/>
          </p:nvCxnSpPr>
          <p:spPr>
            <a:xfrm>
              <a:off x="227012" y="354850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7961838F-0629-1FED-CD75-1E2B3D4C4792}"/>
                </a:ext>
              </a:extLst>
            </p:cNvPr>
            <p:cNvCxnSpPr/>
            <p:nvPr/>
          </p:nvCxnSpPr>
          <p:spPr>
            <a:xfrm>
              <a:off x="227012" y="391182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ABF26A6A-2DAF-8D3C-7B54-5F62F84435B5}"/>
                </a:ext>
              </a:extLst>
            </p:cNvPr>
            <p:cNvCxnSpPr/>
            <p:nvPr/>
          </p:nvCxnSpPr>
          <p:spPr>
            <a:xfrm>
              <a:off x="227012" y="4275144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1CEF5BC5-7DB6-5A3E-09A4-D1FEC62B6855}"/>
                </a:ext>
              </a:extLst>
            </p:cNvPr>
            <p:cNvCxnSpPr/>
            <p:nvPr/>
          </p:nvCxnSpPr>
          <p:spPr>
            <a:xfrm>
              <a:off x="227012" y="463846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AEA25A07-F699-E6A0-3583-A6C064273227}"/>
                </a:ext>
              </a:extLst>
            </p:cNvPr>
            <p:cNvCxnSpPr/>
            <p:nvPr/>
          </p:nvCxnSpPr>
          <p:spPr>
            <a:xfrm>
              <a:off x="227012" y="2458547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E1B63D6B-C723-2327-C0F4-2B43657DE725}"/>
                </a:ext>
              </a:extLst>
            </p:cNvPr>
            <p:cNvCxnSpPr/>
            <p:nvPr/>
          </p:nvCxnSpPr>
          <p:spPr>
            <a:xfrm>
              <a:off x="227012" y="499810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E9C84068-A419-7FB9-D167-6FE658B7BCFE}"/>
                </a:ext>
              </a:extLst>
            </p:cNvPr>
            <p:cNvCxnSpPr/>
            <p:nvPr/>
          </p:nvCxnSpPr>
          <p:spPr>
            <a:xfrm>
              <a:off x="227012" y="5361421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13AF41-13EE-5A88-50ED-CB9FE093A23F}"/>
              </a:ext>
            </a:extLst>
          </p:cNvPr>
          <p:cNvSpPr txBox="1"/>
          <p:nvPr userDrawn="1"/>
        </p:nvSpPr>
        <p:spPr>
          <a:xfrm>
            <a:off x="425728" y="7676112"/>
            <a:ext cx="6048097" cy="11539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tIns="108000" bIns="10800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is the most compact all-wheel drive B-SUV with </a:t>
            </a:r>
            <a:r>
              <a:rPr lang="en-US" sz="2000" dirty="0">
                <a:latin typeface="Encode Sans ExtraBold" pitchFamily="2" charset="0"/>
                <a:sym typeface="Arial"/>
              </a:rPr>
              <a:t>THE BEST BALANCE </a:t>
            </a:r>
            <a:r>
              <a:rPr lang="en-US" sz="20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of… </a:t>
            </a:r>
          </a:p>
          <a:p>
            <a:pPr algn="ctr">
              <a:lnSpc>
                <a:spcPts val="2500"/>
              </a:lnSpc>
            </a:pPr>
            <a:r>
              <a:rPr lang="en-US" sz="2000" dirty="0">
                <a:latin typeface="Encode Sans ExtraBold" pitchFamily="2" charset="0"/>
                <a:sym typeface="Arial"/>
              </a:rPr>
              <a:t>Performances and Emissions</a:t>
            </a:r>
          </a:p>
        </p:txBody>
      </p:sp>
      <p:sp>
        <p:nvSpPr>
          <p:cNvPr id="17" name="distinctive design">
            <a:extLst>
              <a:ext uri="{FF2B5EF4-FFF2-40B4-BE49-F238E27FC236}">
                <a16:creationId xmlns:a16="http://schemas.microsoft.com/office/drawing/2014/main" id="{EC78D6E2-9012-F3AA-028E-A6709AFCA889}"/>
              </a:ext>
            </a:extLst>
          </p:cNvPr>
          <p:cNvSpPr txBox="1"/>
          <p:nvPr userDrawn="1"/>
        </p:nvSpPr>
        <p:spPr>
          <a:xfrm>
            <a:off x="2930820" y="5412408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230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8" name="distinctive design">
            <a:extLst>
              <a:ext uri="{FF2B5EF4-FFF2-40B4-BE49-F238E27FC236}">
                <a16:creationId xmlns:a16="http://schemas.microsoft.com/office/drawing/2014/main" id="{6E96DC1A-CBC9-173A-0A09-5954AD9E69DD}"/>
              </a:ext>
            </a:extLst>
          </p:cNvPr>
          <p:cNvSpPr txBox="1"/>
          <p:nvPr userDrawn="1"/>
        </p:nvSpPr>
        <p:spPr>
          <a:xfrm>
            <a:off x="2930820" y="578411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194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7F56DC35-DA1B-7A37-9C30-BBD0EA0875FD}"/>
              </a:ext>
            </a:extLst>
          </p:cNvPr>
          <p:cNvSpPr txBox="1"/>
          <p:nvPr userDrawn="1"/>
        </p:nvSpPr>
        <p:spPr>
          <a:xfrm>
            <a:off x="2930820" y="395167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4.09/1.81/1.53</a:t>
            </a: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7B68474E-5F0C-276D-5456-9EFD2941126D}"/>
              </a:ext>
            </a:extLst>
          </p:cNvPr>
          <p:cNvSpPr txBox="1"/>
          <p:nvPr userDrawn="1"/>
        </p:nvSpPr>
        <p:spPr>
          <a:xfrm>
            <a:off x="2930820" y="431860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48v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hybrid</a:t>
            </a:r>
            <a:endParaRPr kumimoji="0" lang="it-IT" sz="1400" b="1" i="0" u="none" strike="noStrike" kern="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1" name="distinctive design">
            <a:extLst>
              <a:ext uri="{FF2B5EF4-FFF2-40B4-BE49-F238E27FC236}">
                <a16:creationId xmlns:a16="http://schemas.microsoft.com/office/drawing/2014/main" id="{0561334E-AEB6-A2E5-80DB-6AC301191973}"/>
              </a:ext>
            </a:extLst>
          </p:cNvPr>
          <p:cNvSpPr txBox="1"/>
          <p:nvPr userDrawn="1"/>
        </p:nvSpPr>
        <p:spPr>
          <a:xfrm>
            <a:off x="2930820" y="469245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AUTOMATIC</a:t>
            </a:r>
          </a:p>
        </p:txBody>
      </p:sp>
      <p:sp>
        <p:nvSpPr>
          <p:cNvPr id="22" name="distinctive design">
            <a:extLst>
              <a:ext uri="{FF2B5EF4-FFF2-40B4-BE49-F238E27FC236}">
                <a16:creationId xmlns:a16="http://schemas.microsoft.com/office/drawing/2014/main" id="{2A762C01-DDF6-7463-3C47-8195351EFDA0}"/>
              </a:ext>
            </a:extLst>
          </p:cNvPr>
          <p:cNvSpPr txBox="1"/>
          <p:nvPr userDrawn="1"/>
        </p:nvSpPr>
        <p:spPr>
          <a:xfrm>
            <a:off x="2930820" y="50524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136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3" name="distinctive design">
            <a:extLst>
              <a:ext uri="{FF2B5EF4-FFF2-40B4-BE49-F238E27FC236}">
                <a16:creationId xmlns:a16="http://schemas.microsoft.com/office/drawing/2014/main" id="{15E4C65B-EF09-A7C1-0DBC-3FB76DA2C579}"/>
              </a:ext>
            </a:extLst>
          </p:cNvPr>
          <p:cNvSpPr txBox="1"/>
          <p:nvPr userDrawn="1"/>
        </p:nvSpPr>
        <p:spPr>
          <a:xfrm>
            <a:off x="384175" y="3983425"/>
            <a:ext cx="1122692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L/W/H</a:t>
            </a:r>
          </a:p>
        </p:txBody>
      </p:sp>
      <p:sp>
        <p:nvSpPr>
          <p:cNvPr id="30" name="distinctive design">
            <a:extLst>
              <a:ext uri="{FF2B5EF4-FFF2-40B4-BE49-F238E27FC236}">
                <a16:creationId xmlns:a16="http://schemas.microsoft.com/office/drawing/2014/main" id="{A01F6541-A1A4-F609-E89D-BEDDBFC388D6}"/>
              </a:ext>
            </a:extLst>
          </p:cNvPr>
          <p:cNvSpPr txBox="1"/>
          <p:nvPr userDrawn="1"/>
        </p:nvSpPr>
        <p:spPr>
          <a:xfrm>
            <a:off x="384175" y="4354956"/>
            <a:ext cx="1358457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 err="1">
                <a:sym typeface="DIN Pro"/>
              </a:rPr>
              <a:t>Fuel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type</a:t>
            </a:r>
            <a:endParaRPr lang="it-IT" dirty="0">
              <a:sym typeface="DIN Pro"/>
            </a:endParaRPr>
          </a:p>
        </p:txBody>
      </p:sp>
      <p:sp>
        <p:nvSpPr>
          <p:cNvPr id="31" name="distinctive design">
            <a:extLst>
              <a:ext uri="{FF2B5EF4-FFF2-40B4-BE49-F238E27FC236}">
                <a16:creationId xmlns:a16="http://schemas.microsoft.com/office/drawing/2014/main" id="{A0156086-F8FE-C44A-8CED-755477223C33}"/>
              </a:ext>
            </a:extLst>
          </p:cNvPr>
          <p:cNvSpPr txBox="1"/>
          <p:nvPr userDrawn="1"/>
        </p:nvSpPr>
        <p:spPr>
          <a:xfrm>
            <a:off x="384175" y="5083794"/>
            <a:ext cx="1358457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hp</a:t>
            </a:r>
          </a:p>
        </p:txBody>
      </p:sp>
      <p:sp>
        <p:nvSpPr>
          <p:cNvPr id="32" name="distinctive design">
            <a:extLst>
              <a:ext uri="{FF2B5EF4-FFF2-40B4-BE49-F238E27FC236}">
                <a16:creationId xmlns:a16="http://schemas.microsoft.com/office/drawing/2014/main" id="{40902A34-8275-6EAC-689A-58777F06678C}"/>
              </a:ext>
            </a:extLst>
          </p:cNvPr>
          <p:cNvSpPr txBox="1"/>
          <p:nvPr userDrawn="1"/>
        </p:nvSpPr>
        <p:spPr>
          <a:xfrm>
            <a:off x="384175" y="5815435"/>
            <a:ext cx="1837048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Max speed (km/h)</a:t>
            </a:r>
          </a:p>
        </p:txBody>
      </p:sp>
      <p:sp>
        <p:nvSpPr>
          <p:cNvPr id="33" name="distinctive design">
            <a:extLst>
              <a:ext uri="{FF2B5EF4-FFF2-40B4-BE49-F238E27FC236}">
                <a16:creationId xmlns:a16="http://schemas.microsoft.com/office/drawing/2014/main" id="{98164BF1-2180-8083-F1E3-9EBE00BB263F}"/>
              </a:ext>
            </a:extLst>
          </p:cNvPr>
          <p:cNvSpPr txBox="1"/>
          <p:nvPr userDrawn="1"/>
        </p:nvSpPr>
        <p:spPr>
          <a:xfrm>
            <a:off x="384175" y="6170209"/>
            <a:ext cx="1643733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Acceleration (s)</a:t>
            </a:r>
          </a:p>
        </p:txBody>
      </p:sp>
      <p:sp>
        <p:nvSpPr>
          <p:cNvPr id="34" name="distinctive design">
            <a:extLst>
              <a:ext uri="{FF2B5EF4-FFF2-40B4-BE49-F238E27FC236}">
                <a16:creationId xmlns:a16="http://schemas.microsoft.com/office/drawing/2014/main" id="{28C9A384-46C8-F1B2-E5A5-5EC7020EDE9E}"/>
              </a:ext>
            </a:extLst>
          </p:cNvPr>
          <p:cNvSpPr txBox="1"/>
          <p:nvPr userDrawn="1"/>
        </p:nvSpPr>
        <p:spPr>
          <a:xfrm>
            <a:off x="384175" y="5443733"/>
            <a:ext cx="1358457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Torque (Nm)</a:t>
            </a:r>
          </a:p>
        </p:txBody>
      </p:sp>
      <p:sp>
        <p:nvSpPr>
          <p:cNvPr id="35" name="distinctive design">
            <a:extLst>
              <a:ext uri="{FF2B5EF4-FFF2-40B4-BE49-F238E27FC236}">
                <a16:creationId xmlns:a16="http://schemas.microsoft.com/office/drawing/2014/main" id="{98CECA2F-D222-FD43-D41D-FC91F106BBE6}"/>
              </a:ext>
            </a:extLst>
          </p:cNvPr>
          <p:cNvSpPr txBox="1"/>
          <p:nvPr userDrawn="1"/>
        </p:nvSpPr>
        <p:spPr>
          <a:xfrm>
            <a:off x="384175" y="6527611"/>
            <a:ext cx="2525101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Co</a:t>
            </a:r>
            <a:r>
              <a:rPr lang="it-IT" baseline="-25000" dirty="0">
                <a:sym typeface="DIN Pro"/>
              </a:rPr>
              <a:t>2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combined</a:t>
            </a:r>
            <a:r>
              <a:rPr lang="it-IT" dirty="0">
                <a:sym typeface="DIN Pro"/>
              </a:rPr>
              <a:t> (g/km)</a:t>
            </a:r>
          </a:p>
        </p:txBody>
      </p:sp>
      <p:sp>
        <p:nvSpPr>
          <p:cNvPr id="40" name="distinctive design">
            <a:extLst>
              <a:ext uri="{FF2B5EF4-FFF2-40B4-BE49-F238E27FC236}">
                <a16:creationId xmlns:a16="http://schemas.microsoft.com/office/drawing/2014/main" id="{E1E5722F-2FB0-07C8-5820-1E7D864CD75D}"/>
              </a:ext>
            </a:extLst>
          </p:cNvPr>
          <p:cNvSpPr txBox="1"/>
          <p:nvPr userDrawn="1"/>
        </p:nvSpPr>
        <p:spPr>
          <a:xfrm>
            <a:off x="384175" y="4723780"/>
            <a:ext cx="1358457" cy="2040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dirty="0">
                <a:sym typeface="DIN Pro"/>
              </a:rPr>
              <a:t>transmission</a:t>
            </a:r>
          </a:p>
        </p:txBody>
      </p:sp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6FF7BD29-E8EF-C3A8-62E5-DB27267B43AF}"/>
              </a:ext>
            </a:extLst>
          </p:cNvPr>
          <p:cNvSpPr txBox="1"/>
          <p:nvPr userDrawn="1"/>
        </p:nvSpPr>
        <p:spPr>
          <a:xfrm>
            <a:off x="2930820" y="6138884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9.5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2" name="distinctive design">
            <a:extLst>
              <a:ext uri="{FF2B5EF4-FFF2-40B4-BE49-F238E27FC236}">
                <a16:creationId xmlns:a16="http://schemas.microsoft.com/office/drawing/2014/main" id="{F19B887D-9CD1-F30D-587A-D370494C3ED7}"/>
              </a:ext>
            </a:extLst>
          </p:cNvPr>
          <p:cNvSpPr txBox="1"/>
          <p:nvPr userDrawn="1"/>
        </p:nvSpPr>
        <p:spPr>
          <a:xfrm>
            <a:off x="2930820" y="649628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124-126*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5" name="distinctive design">
            <a:extLst>
              <a:ext uri="{FF2B5EF4-FFF2-40B4-BE49-F238E27FC236}">
                <a16:creationId xmlns:a16="http://schemas.microsoft.com/office/drawing/2014/main" id="{F0156F56-6BBF-063C-1904-CEDF7EF8F78E}"/>
              </a:ext>
            </a:extLst>
          </p:cNvPr>
          <p:cNvSpPr txBox="1"/>
          <p:nvPr userDrawn="1"/>
        </p:nvSpPr>
        <p:spPr>
          <a:xfrm>
            <a:off x="354978" y="7081636"/>
            <a:ext cx="2775307" cy="22057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i="1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*PRE- HOMOLOGATION DATA</a:t>
            </a:r>
            <a:endParaRPr kumimoji="0" lang="it-IT" sz="110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7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707E8900-1F3C-A968-BD97-8E4FF5983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7475" y="9595413"/>
            <a:ext cx="1543050" cy="310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45422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LT Std 65 Medium" panose="020B05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11.jpeg"/><Relationship Id="rId7" Type="http://schemas.openxmlformats.org/officeDocument/2006/relationships/slide" Target="slide2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slide" Target="slide13.xml"/><Relationship Id="rId11" Type="http://schemas.openxmlformats.org/officeDocument/2006/relationships/slide" Target="slide3.xml"/><Relationship Id="rId5" Type="http://schemas.openxmlformats.org/officeDocument/2006/relationships/slide" Target="slide4.xml"/><Relationship Id="rId10" Type="http://schemas.openxmlformats.org/officeDocument/2006/relationships/slide" Target="slide36.xml"/><Relationship Id="rId4" Type="http://schemas.openxmlformats.org/officeDocument/2006/relationships/slide" Target="slide6.xml"/><Relationship Id="rId9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7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0.jpg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4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slide" Target="slide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15.sv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0.png"/><Relationship Id="rId11" Type="http://schemas.openxmlformats.org/officeDocument/2006/relationships/slide" Target="slide2.xml"/><Relationship Id="rId5" Type="http://schemas.openxmlformats.org/officeDocument/2006/relationships/image" Target="../media/image59.jpeg"/><Relationship Id="rId10" Type="http://schemas.microsoft.com/office/2007/relationships/hdphoto" Target="../media/hdphoto3.wdp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9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slide" Target="slide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slide" Target="slide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9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slide" Target="slide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8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5.svg"/><Relationship Id="rId4" Type="http://schemas.openxmlformats.org/officeDocument/2006/relationships/image" Target="../media/image79.pn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5.svg"/><Relationship Id="rId3" Type="http://schemas.openxmlformats.org/officeDocument/2006/relationships/image" Target="../media/image83.png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86.png"/><Relationship Id="rId11" Type="http://schemas.openxmlformats.org/officeDocument/2006/relationships/slide" Target="slide2.xml"/><Relationship Id="rId5" Type="http://schemas.openxmlformats.org/officeDocument/2006/relationships/image" Target="../media/image85.png"/><Relationship Id="rId10" Type="http://schemas.microsoft.com/office/2007/relationships/hdphoto" Target="../media/hdphoto7.wdp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9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slide" Target="slide2.xml"/><Relationship Id="rId5" Type="http://schemas.microsoft.com/office/2007/relationships/hdphoto" Target="../media/hdphoto8.wdp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94.png"/><Relationship Id="rId11" Type="http://schemas.openxmlformats.org/officeDocument/2006/relationships/slide" Target="slide2.xml"/><Relationship Id="rId5" Type="http://schemas.openxmlformats.org/officeDocument/2006/relationships/image" Target="../media/image93.png"/><Relationship Id="rId10" Type="http://schemas.openxmlformats.org/officeDocument/2006/relationships/image" Target="../media/image33.svg"/><Relationship Id="rId4" Type="http://schemas.openxmlformats.org/officeDocument/2006/relationships/image" Target="../media/image92.png"/><Relationship Id="rId9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5.svg"/><Relationship Id="rId4" Type="http://schemas.openxmlformats.org/officeDocument/2006/relationships/image" Target="../media/image98.jpeg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slide" Target="slide2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5.sv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1E5729-4660-4F9F-B4D4-964BC5D52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0" r="3776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D9A632A-B8E7-1248-7776-CDE9BC3BCCF2}"/>
              </a:ext>
            </a:extLst>
          </p:cNvPr>
          <p:cNvSpPr/>
          <p:nvPr/>
        </p:nvSpPr>
        <p:spPr>
          <a:xfrm>
            <a:off x="0" y="2391980"/>
            <a:ext cx="6858000" cy="89993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88000"/>
                </a:schemeClr>
              </a:gs>
              <a:gs pos="95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b"/>
          <a:lstStyle/>
          <a:p>
            <a:pPr algn="ctr"/>
            <a:endParaRPr lang="en-US" sz="2000" cap="all" dirty="0">
              <a:latin typeface="Encode Sans ExtraBold" pitchFamily="2" charset="0"/>
            </a:endParaRPr>
          </a:p>
        </p:txBody>
      </p:sp>
      <p:pic>
        <p:nvPicPr>
          <p:cNvPr id="8" name="Google Shape;1653;p282">
            <a:extLst>
              <a:ext uri="{FF2B5EF4-FFF2-40B4-BE49-F238E27FC236}">
                <a16:creationId xmlns:a16="http://schemas.microsoft.com/office/drawing/2014/main" id="{CF74DC15-6B7A-C99B-F55E-3FB6DF515FC2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898" y="399687"/>
            <a:ext cx="2132204" cy="790938"/>
          </a:xfrm>
          <a:prstGeom prst="rect">
            <a:avLst/>
          </a:prstGeom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B0DCCA29-7E43-4CB1-A3E5-11CE8B211C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6349" y="1590312"/>
            <a:ext cx="6025303" cy="45720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210D28E-E7BC-846A-6CAC-A59F37AD09DE}"/>
              </a:ext>
            </a:extLst>
          </p:cNvPr>
          <p:cNvSpPr/>
          <p:nvPr/>
        </p:nvSpPr>
        <p:spPr>
          <a:xfrm>
            <a:off x="0" y="2391980"/>
            <a:ext cx="6858000" cy="83099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4800" kern="0" dirty="0">
                <a:solidFill>
                  <a:schemeClr val="accent4"/>
                </a:solidFill>
                <a:latin typeface="Encode Sans ExtraBold" pitchFamily="2" charset="0"/>
                <a:cs typeface="Calibri" panose="020F0502020204030204" pitchFamily="34" charset="0"/>
                <a:sym typeface="Arial"/>
              </a:rPr>
              <a:t>4xe </a:t>
            </a:r>
            <a:r>
              <a:rPr lang="en-GB" sz="4400" kern="0" dirty="0">
                <a:solidFill>
                  <a:schemeClr val="accent4"/>
                </a:solidFill>
                <a:cs typeface="Calibri" panose="020F0502020204030204" pitchFamily="34" charset="0"/>
                <a:sym typeface="Arial"/>
              </a:rPr>
              <a:t>&amp; </a:t>
            </a:r>
            <a:r>
              <a:rPr lang="en-GB" sz="4400" kern="0" dirty="0">
                <a:solidFill>
                  <a:schemeClr val="accent4"/>
                </a:solidFill>
                <a:latin typeface="Encode Sans ExtraBold" pitchFamily="2" charset="0"/>
                <a:cs typeface="Calibri" panose="020F0502020204030204" pitchFamily="34" charset="0"/>
                <a:sym typeface="Arial"/>
              </a:rPr>
              <a:t>MY25</a:t>
            </a:r>
            <a:endParaRPr lang="en-GB" sz="3600" kern="0" dirty="0">
              <a:solidFill>
                <a:schemeClr val="accent4"/>
              </a:solidFill>
              <a:latin typeface="Encode Sans ExtraBold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74097FE3-5FAF-F1EC-404B-F8DB5ECB12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657475" y="9283894"/>
            <a:ext cx="1543050" cy="527403"/>
          </a:xfrm>
        </p:spPr>
        <p:txBody>
          <a:bodyPr/>
          <a:lstStyle/>
          <a:p>
            <a:fld id="{C12C1504-CC08-4DFE-98C9-6B0D7ABD0E13}" type="slidenum">
              <a:rPr lang="it-IT" smtClean="0"/>
              <a:pPr/>
              <a:t>1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7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3E66608F-ACF3-1404-56B0-5A50545375EE}"/>
              </a:ext>
            </a:extLst>
          </p:cNvPr>
          <p:cNvSpPr txBox="1">
            <a:spLocks/>
          </p:cNvSpPr>
          <p:nvPr/>
        </p:nvSpPr>
        <p:spPr>
          <a:xfrm>
            <a:off x="395750" y="1111342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CAPABILITY – </a:t>
            </a:r>
            <a:r>
              <a:rPr lang="it-IT" sz="2800" dirty="0" err="1"/>
              <a:t>selec</a:t>
            </a:r>
            <a:r>
              <a:rPr lang="it-IT" sz="2800" dirty="0"/>
              <a:t> </a:t>
            </a:r>
            <a:r>
              <a:rPr lang="it-IT" sz="2800" dirty="0" err="1"/>
              <a:t>terrain</a:t>
            </a:r>
            <a:endParaRPr lang="it-IT" sz="2800" dirty="0"/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9E4C1395-C96B-1E60-3A26-88BF8D9222D4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46E5D7-B35F-12CB-DCA9-70C4D167CEA7}"/>
              </a:ext>
            </a:extLst>
          </p:cNvPr>
          <p:cNvSpPr txBox="1"/>
          <p:nvPr/>
        </p:nvSpPr>
        <p:spPr>
          <a:xfrm>
            <a:off x="390676" y="2000250"/>
            <a:ext cx="6083149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algn="ctr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b="1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JEEP</a:t>
            </a:r>
            <a:r>
              <a:rPr lang="en-US" baseline="-25000" dirty="0"/>
              <a:t>®</a:t>
            </a:r>
            <a:r>
              <a:rPr lang="en-US" dirty="0"/>
              <a:t> AVENGER 4xe </a:t>
            </a:r>
            <a:r>
              <a:rPr lang="en-US" dirty="0" err="1">
                <a:sym typeface="Encode Sans"/>
              </a:rPr>
              <a:t>Selec</a:t>
            </a:r>
            <a:r>
              <a:rPr lang="en-US" dirty="0">
                <a:sym typeface="Encode Sans"/>
              </a:rPr>
              <a:t>-Terrain drive mode differences - 4x2 versus 4xe</a:t>
            </a:r>
          </a:p>
        </p:txBody>
      </p:sp>
      <p:pic>
        <p:nvPicPr>
          <p:cNvPr id="5" name="Immagine 4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1A01D10E-E638-4D2C-F7CC-97DBB6980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/>
        </p:blipFill>
        <p:spPr>
          <a:xfrm>
            <a:off x="1912381" y="3018876"/>
            <a:ext cx="1757500" cy="930717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5ECCC41-5ACD-0987-1D5B-46D8738F1263}"/>
              </a:ext>
            </a:extLst>
          </p:cNvPr>
          <p:cNvSpPr/>
          <p:nvPr/>
        </p:nvSpPr>
        <p:spPr>
          <a:xfrm>
            <a:off x="2961178" y="3024938"/>
            <a:ext cx="615534" cy="3029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77"/>
              </a:rPr>
              <a:t>4xe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A101CA8-DF61-4AE1-0AE9-3768781C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1" y="3171144"/>
            <a:ext cx="1588802" cy="7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AA59F54-F211-9855-A2A3-05545BB83600}"/>
              </a:ext>
            </a:extLst>
          </p:cNvPr>
          <p:cNvSpPr/>
          <p:nvPr/>
        </p:nvSpPr>
        <p:spPr>
          <a:xfrm>
            <a:off x="1351178" y="3039531"/>
            <a:ext cx="615535" cy="302955"/>
          </a:xfrm>
          <a:prstGeom prst="roundRect">
            <a:avLst>
              <a:gd name="adj" fmla="val 50000"/>
            </a:avLst>
          </a:prstGeom>
          <a:solidFill>
            <a:srgbClr val="CFC7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77"/>
              </a:rPr>
              <a:t>4x2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D46D9935-2AEF-6986-5A81-70E791AF2FB9}"/>
              </a:ext>
            </a:extLst>
          </p:cNvPr>
          <p:cNvGrpSpPr/>
          <p:nvPr/>
        </p:nvGrpSpPr>
        <p:grpSpPr>
          <a:xfrm>
            <a:off x="384175" y="5672055"/>
            <a:ext cx="6083149" cy="2791296"/>
            <a:chOff x="384175" y="5544730"/>
            <a:chExt cx="6083149" cy="2791296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FEDFE1C6-D992-74A8-2055-2F7986637F1A}"/>
                </a:ext>
              </a:extLst>
            </p:cNvPr>
            <p:cNvCxnSpPr/>
            <p:nvPr/>
          </p:nvCxnSpPr>
          <p:spPr>
            <a:xfrm>
              <a:off x="384175" y="5544730"/>
              <a:ext cx="6083149" cy="0"/>
            </a:xfrm>
            <a:prstGeom prst="line">
              <a:avLst/>
            </a:prstGeom>
            <a:ln w="952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2DB30538-6D2F-A391-E342-9FB50A0EDE28}"/>
                </a:ext>
              </a:extLst>
            </p:cNvPr>
            <p:cNvCxnSpPr/>
            <p:nvPr/>
          </p:nvCxnSpPr>
          <p:spPr>
            <a:xfrm>
              <a:off x="384175" y="8336026"/>
              <a:ext cx="6083149" cy="0"/>
            </a:xfrm>
            <a:prstGeom prst="line">
              <a:avLst/>
            </a:prstGeom>
            <a:ln w="952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D1517F84-9001-BC0D-0C9A-D2F3E7D2773B}"/>
                </a:ext>
              </a:extLst>
            </p:cNvPr>
            <p:cNvCxnSpPr/>
            <p:nvPr/>
          </p:nvCxnSpPr>
          <p:spPr>
            <a:xfrm>
              <a:off x="384175" y="7019727"/>
              <a:ext cx="6083149" cy="0"/>
            </a:xfrm>
            <a:prstGeom prst="line">
              <a:avLst/>
            </a:prstGeom>
            <a:ln w="952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3793D94A-89D1-A48E-C525-CA03EDF9EEC9}"/>
              </a:ext>
            </a:extLst>
          </p:cNvPr>
          <p:cNvSpPr/>
          <p:nvPr/>
        </p:nvSpPr>
        <p:spPr>
          <a:xfrm>
            <a:off x="384176" y="8948376"/>
            <a:ext cx="2939175" cy="288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4000">
                <a:srgbClr val="CFC7BE"/>
              </a:gs>
              <a:gs pos="88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  <a:latin typeface="Encode Sans" pitchFamily="2" charset="77"/>
              </a:rPr>
              <a:t>SNOW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B97ED85-5107-62D7-BD0E-FC51C905C942}"/>
              </a:ext>
            </a:extLst>
          </p:cNvPr>
          <p:cNvGrpSpPr/>
          <p:nvPr/>
        </p:nvGrpSpPr>
        <p:grpSpPr>
          <a:xfrm>
            <a:off x="384175" y="7472301"/>
            <a:ext cx="2939176" cy="668980"/>
            <a:chOff x="384175" y="7095100"/>
            <a:chExt cx="2939176" cy="668980"/>
          </a:xfrm>
        </p:grpSpPr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FE34BA18-DF0A-52F3-0681-8F7007FC3939}"/>
                </a:ext>
              </a:extLst>
            </p:cNvPr>
            <p:cNvSpPr/>
            <p:nvPr/>
          </p:nvSpPr>
          <p:spPr>
            <a:xfrm>
              <a:off x="1912381" y="7291678"/>
              <a:ext cx="1410970" cy="288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SAND / MUD</a:t>
              </a:r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6D7028CE-FB4E-486E-078F-16BA6EE3C5D5}"/>
                </a:ext>
              </a:extLst>
            </p:cNvPr>
            <p:cNvSpPr/>
            <p:nvPr/>
          </p:nvSpPr>
          <p:spPr>
            <a:xfrm>
              <a:off x="384175" y="7476080"/>
              <a:ext cx="1459584" cy="288000"/>
            </a:xfrm>
            <a:prstGeom prst="roundRect">
              <a:avLst>
                <a:gd name="adj" fmla="val 50000"/>
              </a:avLst>
            </a:prstGeom>
            <a:solidFill>
              <a:srgbClr val="CFC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MUD</a:t>
              </a:r>
            </a:p>
          </p:txBody>
        </p:sp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A3D6E77C-C1FC-2EA1-5A4C-BA4FD1DA4576}"/>
                </a:ext>
              </a:extLst>
            </p:cNvPr>
            <p:cNvSpPr/>
            <p:nvPr/>
          </p:nvSpPr>
          <p:spPr>
            <a:xfrm>
              <a:off x="384175" y="7095100"/>
              <a:ext cx="1459584" cy="288000"/>
            </a:xfrm>
            <a:prstGeom prst="roundRect">
              <a:avLst>
                <a:gd name="adj" fmla="val 50000"/>
              </a:avLst>
            </a:prstGeom>
            <a:solidFill>
              <a:srgbClr val="CFC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SAND</a:t>
              </a:r>
            </a:p>
          </p:txBody>
        </p:sp>
      </p:grp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26C6199-D894-F83F-478F-35CBB8EA1F37}"/>
              </a:ext>
            </a:extLst>
          </p:cNvPr>
          <p:cNvSpPr/>
          <p:nvPr/>
        </p:nvSpPr>
        <p:spPr>
          <a:xfrm>
            <a:off x="384176" y="6281521"/>
            <a:ext cx="2939175" cy="288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4000">
                <a:srgbClr val="CFC7BE"/>
              </a:gs>
              <a:gs pos="88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77"/>
              </a:rPr>
              <a:t>SPORT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AF437BB2-8E70-DFF8-A391-39D2B4030453}"/>
              </a:ext>
            </a:extLst>
          </p:cNvPr>
          <p:cNvGrpSpPr/>
          <p:nvPr/>
        </p:nvGrpSpPr>
        <p:grpSpPr>
          <a:xfrm>
            <a:off x="384175" y="4445742"/>
            <a:ext cx="2939176" cy="668980"/>
            <a:chOff x="384175" y="4220279"/>
            <a:chExt cx="2939176" cy="668980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A134553E-BDBD-3A78-26A2-F8766D395FD9}"/>
                </a:ext>
              </a:extLst>
            </p:cNvPr>
            <p:cNvSpPr/>
            <p:nvPr/>
          </p:nvSpPr>
          <p:spPr>
            <a:xfrm>
              <a:off x="384175" y="4601259"/>
              <a:ext cx="1459584" cy="288000"/>
            </a:xfrm>
            <a:prstGeom prst="roundRect">
              <a:avLst>
                <a:gd name="adj" fmla="val 50000"/>
              </a:avLst>
            </a:prstGeom>
            <a:solidFill>
              <a:srgbClr val="CFC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NORMAL</a:t>
              </a: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6141D038-1301-7C53-AF39-B2EDDA7A4A61}"/>
                </a:ext>
              </a:extLst>
            </p:cNvPr>
            <p:cNvSpPr/>
            <p:nvPr/>
          </p:nvSpPr>
          <p:spPr>
            <a:xfrm>
              <a:off x="384175" y="4220279"/>
              <a:ext cx="1459584" cy="288000"/>
            </a:xfrm>
            <a:prstGeom prst="roundRect">
              <a:avLst>
                <a:gd name="adj" fmla="val 50000"/>
              </a:avLst>
            </a:prstGeom>
            <a:solidFill>
              <a:srgbClr val="CFC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ECO</a:t>
              </a:r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5C1AA228-D805-E2DC-7AB3-F4FBF68C956E}"/>
                </a:ext>
              </a:extLst>
            </p:cNvPr>
            <p:cNvSpPr/>
            <p:nvPr/>
          </p:nvSpPr>
          <p:spPr>
            <a:xfrm>
              <a:off x="1912381" y="4425341"/>
              <a:ext cx="1410970" cy="288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ncode Sans" pitchFamily="2" charset="77"/>
                </a:rPr>
                <a:t>AUTO</a:t>
              </a: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3641F24-8674-6F10-69C7-65A26776F8A3}"/>
              </a:ext>
            </a:extLst>
          </p:cNvPr>
          <p:cNvSpPr txBox="1"/>
          <p:nvPr/>
        </p:nvSpPr>
        <p:spPr>
          <a:xfrm>
            <a:off x="3440586" y="8812676"/>
            <a:ext cx="3033238" cy="55399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500" dirty="0"/>
              <a:t>AWD lock up to 30km/h, </a:t>
            </a:r>
            <a:br>
              <a:rPr lang="en-US" sz="1500" dirty="0"/>
            </a:br>
            <a:r>
              <a:rPr lang="en-US" sz="1500" dirty="0"/>
              <a:t>30-90km/h AWD on demand.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F653CB5-3CFE-6C7A-EFBE-076859CEA53B}"/>
              </a:ext>
            </a:extLst>
          </p:cNvPr>
          <p:cNvSpPr txBox="1"/>
          <p:nvPr/>
        </p:nvSpPr>
        <p:spPr>
          <a:xfrm>
            <a:off x="3440587" y="7298960"/>
            <a:ext cx="3033238" cy="101566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500" dirty="0"/>
              <a:t>ESP and ASR calibration merged for the two drive modes, AWD lock up to 30km/h, 30-90km/h AWD on demand.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95FCFCE-84D5-DC31-5DE6-1E3A364673E3}"/>
              </a:ext>
            </a:extLst>
          </p:cNvPr>
          <p:cNvSpPr txBox="1"/>
          <p:nvPr/>
        </p:nvSpPr>
        <p:spPr>
          <a:xfrm>
            <a:off x="3440587" y="5802274"/>
            <a:ext cx="3033238" cy="124649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500" dirty="0"/>
              <a:t>AWD management up to 40km/h, energy supplied to rear motor both from battery and front electric motor for maximum boost. Above 40kph permanent FWD.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3EB0EAE-01A7-7E09-70A5-C57970670182}"/>
              </a:ext>
            </a:extLst>
          </p:cNvPr>
          <p:cNvSpPr txBox="1"/>
          <p:nvPr/>
        </p:nvSpPr>
        <p:spPr>
          <a:xfrm>
            <a:off x="3440587" y="4041568"/>
            <a:ext cx="3033238" cy="147732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500" dirty="0"/>
              <a:t>Auto mode automatically adapt to drive needs with AWD on demand: reducing consumption and allowing electric drive at low speed in FWD condition and activating the AWD when needed.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9444F0F-145F-EE3C-C545-A5ACC8DECD88}"/>
              </a:ext>
            </a:extLst>
          </p:cNvPr>
          <p:cNvSpPr/>
          <p:nvPr/>
        </p:nvSpPr>
        <p:spPr>
          <a:xfrm>
            <a:off x="3429000" y="3394544"/>
            <a:ext cx="3033239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77"/>
              </a:rPr>
              <a:t>4xe differences</a:t>
            </a:r>
          </a:p>
        </p:txBody>
      </p:sp>
      <p:pic>
        <p:nvPicPr>
          <p:cNvPr id="9" name="Elemento grafico 8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C6FD21D6-32DF-6F74-DB6C-F0DEDA6F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6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3E201406-4EA9-7518-2449-4EE84888488E}"/>
              </a:ext>
            </a:extLst>
          </p:cNvPr>
          <p:cNvSpPr txBox="1">
            <a:spLocks/>
          </p:cNvSpPr>
          <p:nvPr/>
        </p:nvSpPr>
        <p:spPr>
          <a:xfrm>
            <a:off x="395750" y="1111342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CAPABILITY – ADDITIONAL INFO</a:t>
            </a: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6F081646-79EB-C037-E375-024B9F4B966F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4A0B76-7A90-BDBE-47A9-A0F11DEB8944}"/>
              </a:ext>
            </a:extLst>
          </p:cNvPr>
          <p:cNvSpPr txBox="1"/>
          <p:nvPr/>
        </p:nvSpPr>
        <p:spPr>
          <a:xfrm>
            <a:off x="395749" y="2309210"/>
            <a:ext cx="6078075" cy="256711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>
              <a:spcAft>
                <a:spcPts val="1200"/>
              </a:spcAft>
            </a:pPr>
            <a:r>
              <a:rPr lang="it-IT" dirty="0"/>
              <a:t>Jeep</a:t>
            </a:r>
            <a:r>
              <a:rPr lang="it-IT" baseline="-25000" dirty="0"/>
              <a:t>®</a:t>
            </a:r>
            <a:r>
              <a:rPr lang="it-IT" dirty="0"/>
              <a:t> Avenger 4xe's 48V </a:t>
            </a:r>
            <a:r>
              <a:rPr lang="it-IT" dirty="0" err="1"/>
              <a:t>Hybrid</a:t>
            </a:r>
            <a:r>
              <a:rPr lang="it-IT" dirty="0"/>
              <a:t> system </a:t>
            </a:r>
            <a:r>
              <a:rPr lang="it-IT" dirty="0" err="1"/>
              <a:t>allows</a:t>
            </a:r>
            <a:r>
              <a:rPr lang="it-IT" dirty="0"/>
              <a:t> to drive in </a:t>
            </a:r>
            <a:r>
              <a:rPr lang="it-IT" b="1" dirty="0"/>
              <a:t>100% </a:t>
            </a:r>
            <a:r>
              <a:rPr lang="it-IT" b="1" dirty="0" err="1"/>
              <a:t>electric</a:t>
            </a:r>
            <a:r>
              <a:rPr lang="it-IT" b="1" dirty="0"/>
              <a:t> mode </a:t>
            </a:r>
            <a:r>
              <a:rPr lang="it-IT" b="1" dirty="0" err="1"/>
              <a:t>at</a:t>
            </a:r>
            <a:r>
              <a:rPr lang="it-IT" b="1" dirty="0"/>
              <a:t> low speeds </a:t>
            </a:r>
            <a:r>
              <a:rPr lang="it-IT" b="1" dirty="0" err="1"/>
              <a:t>when</a:t>
            </a:r>
            <a:r>
              <a:rPr lang="it-IT" b="1" dirty="0"/>
              <a:t> AWD </a:t>
            </a:r>
            <a:r>
              <a:rPr lang="it-IT" b="1" dirty="0" err="1"/>
              <a:t>isn’t</a:t>
            </a:r>
            <a:r>
              <a:rPr lang="it-IT" b="1" dirty="0"/>
              <a:t> </a:t>
            </a:r>
            <a:r>
              <a:rPr lang="it-IT" b="1" dirty="0" err="1"/>
              <a:t>active</a:t>
            </a:r>
            <a:r>
              <a:rPr lang="it-IT" dirty="0"/>
              <a:t>.</a:t>
            </a:r>
            <a:r>
              <a:rPr lang="it-IT" b="1" dirty="0"/>
              <a:t> </a:t>
            </a:r>
          </a:p>
          <a:p>
            <a:pPr>
              <a:spcAft>
                <a:spcPts val="1200"/>
              </a:spcAft>
            </a:pPr>
            <a:r>
              <a:rPr lang="it-IT" b="1" dirty="0"/>
              <a:t>No transmission </a:t>
            </a:r>
            <a:r>
              <a:rPr lang="it-IT" b="1" dirty="0" err="1"/>
              <a:t>shaft</a:t>
            </a:r>
            <a:r>
              <a:rPr lang="it-IT" b="1" dirty="0"/>
              <a:t>! </a:t>
            </a:r>
            <a:r>
              <a:rPr lang="it-IT" dirty="0"/>
              <a:t>Traction on the </a:t>
            </a:r>
            <a:r>
              <a:rPr lang="it-IT" dirty="0" err="1"/>
              <a:t>rear</a:t>
            </a:r>
            <a:r>
              <a:rPr lang="it-IT" dirty="0"/>
              <a:t> </a:t>
            </a:r>
            <a:r>
              <a:rPr lang="it-IT" dirty="0" err="1"/>
              <a:t>wheels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entrusted</a:t>
            </a:r>
            <a:r>
              <a:rPr lang="it-IT" dirty="0"/>
              <a:t> to </a:t>
            </a:r>
            <a:r>
              <a:rPr lang="it-IT" dirty="0" err="1"/>
              <a:t>electric</a:t>
            </a:r>
            <a:r>
              <a:rPr lang="it-IT" dirty="0"/>
              <a:t>.</a:t>
            </a:r>
          </a:p>
          <a:p>
            <a:pPr>
              <a:spcAft>
                <a:spcPts val="1200"/>
              </a:spcAft>
            </a:pPr>
            <a:r>
              <a:rPr lang="it-IT" dirty="0"/>
              <a:t>System </a:t>
            </a:r>
            <a:r>
              <a:rPr lang="it-IT" b="1" dirty="0" err="1"/>
              <a:t>guarantees</a:t>
            </a:r>
            <a:r>
              <a:rPr lang="it-IT" b="1" dirty="0"/>
              <a:t> 4x4 </a:t>
            </a:r>
            <a:r>
              <a:rPr lang="it-IT" b="1" dirty="0" err="1"/>
              <a:t>availability</a:t>
            </a:r>
            <a:r>
              <a:rPr lang="it-IT" b="1" dirty="0"/>
              <a:t> </a:t>
            </a:r>
            <a:r>
              <a:rPr lang="it-IT" dirty="0" err="1"/>
              <a:t>despite</a:t>
            </a:r>
            <a:r>
              <a:rPr lang="it-IT" dirty="0"/>
              <a:t> the </a:t>
            </a:r>
            <a:r>
              <a:rPr lang="it-IT" dirty="0" err="1"/>
              <a:t>level</a:t>
            </a:r>
            <a:r>
              <a:rPr lang="it-IT" dirty="0"/>
              <a:t> of </a:t>
            </a:r>
            <a:r>
              <a:rPr lang="it-IT" dirty="0" err="1"/>
              <a:t>charge</a:t>
            </a:r>
            <a:r>
              <a:rPr lang="it-IT" dirty="0"/>
              <a:t> of the </a:t>
            </a:r>
            <a:r>
              <a:rPr lang="it-IT" dirty="0" err="1"/>
              <a:t>battery</a:t>
            </a:r>
            <a:r>
              <a:rPr lang="it-IT" dirty="0"/>
              <a:t> thanks to Power Looping Technology.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ABE378-CACC-934E-B41A-043344FBC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7"/>
          <a:stretch/>
        </p:blipFill>
        <p:spPr>
          <a:xfrm>
            <a:off x="0" y="5361007"/>
            <a:ext cx="6858000" cy="3853405"/>
          </a:xfrm>
          <a:prstGeom prst="rect">
            <a:avLst/>
          </a:prstGeom>
        </p:spPr>
      </p:pic>
      <p:pic>
        <p:nvPicPr>
          <p:cNvPr id="6" name="Elemento grafico 5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392CE1B6-0530-4B49-CE5E-6B9B14FE3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6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3E201406-4EA9-7518-2449-4EE84888488E}"/>
              </a:ext>
            </a:extLst>
          </p:cNvPr>
          <p:cNvSpPr txBox="1">
            <a:spLocks/>
          </p:cNvSpPr>
          <p:nvPr/>
        </p:nvSpPr>
        <p:spPr>
          <a:xfrm>
            <a:off x="395750" y="1111342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en-US" sz="2800" dirty="0"/>
              <a:t>CAPABILITY – SLOPES PERFORMANCES </a:t>
            </a: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6F081646-79EB-C037-E375-024B9F4B966F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3A3240-6297-1E38-120A-D3A378A9C87D}"/>
              </a:ext>
            </a:extLst>
          </p:cNvPr>
          <p:cNvSpPr txBox="1"/>
          <p:nvPr/>
        </p:nvSpPr>
        <p:spPr>
          <a:xfrm>
            <a:off x="384174" y="2256041"/>
            <a:ext cx="6275417" cy="19543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/>
              <a:t>Avenger 4xe promises to overcome slopes on challenging terrain!</a:t>
            </a:r>
          </a:p>
          <a:p>
            <a:pPr indent="-36195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Look at performances:</a:t>
            </a:r>
          </a:p>
          <a:p>
            <a:pPr indent="-269875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40% - gravel</a:t>
            </a:r>
          </a:p>
          <a:p>
            <a:pPr indent="-269875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up to 20% - front </a:t>
            </a:r>
            <a:br>
              <a:rPr lang="en-US" dirty="0"/>
            </a:br>
            <a:r>
              <a:rPr lang="en-US" dirty="0"/>
              <a:t>axle total grip </a:t>
            </a:r>
            <a:br>
              <a:rPr lang="en-US" dirty="0"/>
            </a:br>
            <a:r>
              <a:rPr lang="en-US" dirty="0"/>
              <a:t>absence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2260383-DF89-0C9D-C0FF-697A0C3ECE49}"/>
              </a:ext>
            </a:extLst>
          </p:cNvPr>
          <p:cNvGrpSpPr/>
          <p:nvPr/>
        </p:nvGrpSpPr>
        <p:grpSpPr>
          <a:xfrm>
            <a:off x="2271394" y="3341377"/>
            <a:ext cx="3132827" cy="1461619"/>
            <a:chOff x="502709" y="4439306"/>
            <a:chExt cx="4620215" cy="2155559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36A0332A-F4C6-EEEC-C7B6-A3C21F4653AA}"/>
                </a:ext>
              </a:extLst>
            </p:cNvPr>
            <p:cNvSpPr/>
            <p:nvPr/>
          </p:nvSpPr>
          <p:spPr>
            <a:xfrm>
              <a:off x="502709" y="4887446"/>
              <a:ext cx="4620215" cy="1707419"/>
            </a:xfrm>
            <a:custGeom>
              <a:avLst/>
              <a:gdLst>
                <a:gd name="connsiteX0" fmla="*/ 0 w 4588184"/>
                <a:gd name="connsiteY0" fmla="*/ 1707419 h 1707419"/>
                <a:gd name="connsiteX1" fmla="*/ 655455 w 4588184"/>
                <a:gd name="connsiteY1" fmla="*/ 1707419 h 1707419"/>
                <a:gd name="connsiteX2" fmla="*/ 1723604 w 4588184"/>
                <a:gd name="connsiteY2" fmla="*/ 1173345 h 1707419"/>
                <a:gd name="connsiteX3" fmla="*/ 1820708 w 4588184"/>
                <a:gd name="connsiteY3" fmla="*/ 1173345 h 1707419"/>
                <a:gd name="connsiteX4" fmla="*/ 1917813 w 4588184"/>
                <a:gd name="connsiteY4" fmla="*/ 1124793 h 1707419"/>
                <a:gd name="connsiteX5" fmla="*/ 2023009 w 4588184"/>
                <a:gd name="connsiteY5" fmla="*/ 1019596 h 1707419"/>
                <a:gd name="connsiteX6" fmla="*/ 2120114 w 4588184"/>
                <a:gd name="connsiteY6" fmla="*/ 930584 h 1707419"/>
                <a:gd name="connsiteX7" fmla="*/ 2435703 w 4588184"/>
                <a:gd name="connsiteY7" fmla="*/ 809204 h 1707419"/>
                <a:gd name="connsiteX8" fmla="*/ 2775568 w 4588184"/>
                <a:gd name="connsiteY8" fmla="*/ 695915 h 1707419"/>
                <a:gd name="connsiteX9" fmla="*/ 3520036 w 4588184"/>
                <a:gd name="connsiteY9" fmla="*/ 315589 h 1707419"/>
                <a:gd name="connsiteX10" fmla="*/ 3859901 w 4588184"/>
                <a:gd name="connsiteY10" fmla="*/ 145657 h 1707419"/>
                <a:gd name="connsiteX11" fmla="*/ 3965098 w 4588184"/>
                <a:gd name="connsiteY11" fmla="*/ 97104 h 1707419"/>
                <a:gd name="connsiteX12" fmla="*/ 4070294 w 4588184"/>
                <a:gd name="connsiteY12" fmla="*/ 80920 h 1707419"/>
                <a:gd name="connsiteX13" fmla="*/ 4240227 w 4588184"/>
                <a:gd name="connsiteY13" fmla="*/ 0 h 1707419"/>
                <a:gd name="connsiteX14" fmla="*/ 4345423 w 4588184"/>
                <a:gd name="connsiteY14" fmla="*/ 8092 h 1707419"/>
                <a:gd name="connsiteX15" fmla="*/ 4458712 w 4588184"/>
                <a:gd name="connsiteY15" fmla="*/ 8092 h 1707419"/>
                <a:gd name="connsiteX16" fmla="*/ 4588184 w 4588184"/>
                <a:gd name="connsiteY16" fmla="*/ 16184 h 1707419"/>
                <a:gd name="connsiteX0" fmla="*/ 0 w 4353515"/>
                <a:gd name="connsiteY0" fmla="*/ 1707419 h 1707419"/>
                <a:gd name="connsiteX1" fmla="*/ 420786 w 4353515"/>
                <a:gd name="connsiteY1" fmla="*/ 1707419 h 1707419"/>
                <a:gd name="connsiteX2" fmla="*/ 1488935 w 4353515"/>
                <a:gd name="connsiteY2" fmla="*/ 1173345 h 1707419"/>
                <a:gd name="connsiteX3" fmla="*/ 1586039 w 4353515"/>
                <a:gd name="connsiteY3" fmla="*/ 1173345 h 1707419"/>
                <a:gd name="connsiteX4" fmla="*/ 1683144 w 4353515"/>
                <a:gd name="connsiteY4" fmla="*/ 1124793 h 1707419"/>
                <a:gd name="connsiteX5" fmla="*/ 1788340 w 4353515"/>
                <a:gd name="connsiteY5" fmla="*/ 1019596 h 1707419"/>
                <a:gd name="connsiteX6" fmla="*/ 1885445 w 4353515"/>
                <a:gd name="connsiteY6" fmla="*/ 930584 h 1707419"/>
                <a:gd name="connsiteX7" fmla="*/ 2201034 w 4353515"/>
                <a:gd name="connsiteY7" fmla="*/ 809204 h 1707419"/>
                <a:gd name="connsiteX8" fmla="*/ 2540899 w 4353515"/>
                <a:gd name="connsiteY8" fmla="*/ 695915 h 1707419"/>
                <a:gd name="connsiteX9" fmla="*/ 3285367 w 4353515"/>
                <a:gd name="connsiteY9" fmla="*/ 315589 h 1707419"/>
                <a:gd name="connsiteX10" fmla="*/ 3625232 w 4353515"/>
                <a:gd name="connsiteY10" fmla="*/ 145657 h 1707419"/>
                <a:gd name="connsiteX11" fmla="*/ 3730429 w 4353515"/>
                <a:gd name="connsiteY11" fmla="*/ 97104 h 1707419"/>
                <a:gd name="connsiteX12" fmla="*/ 3835625 w 4353515"/>
                <a:gd name="connsiteY12" fmla="*/ 80920 h 1707419"/>
                <a:gd name="connsiteX13" fmla="*/ 4005558 w 4353515"/>
                <a:gd name="connsiteY13" fmla="*/ 0 h 1707419"/>
                <a:gd name="connsiteX14" fmla="*/ 4110754 w 4353515"/>
                <a:gd name="connsiteY14" fmla="*/ 8092 h 1707419"/>
                <a:gd name="connsiteX15" fmla="*/ 4224043 w 4353515"/>
                <a:gd name="connsiteY15" fmla="*/ 8092 h 1707419"/>
                <a:gd name="connsiteX16" fmla="*/ 4353515 w 4353515"/>
                <a:gd name="connsiteY16" fmla="*/ 16184 h 1707419"/>
                <a:gd name="connsiteX0" fmla="*/ 0 w 4620215"/>
                <a:gd name="connsiteY0" fmla="*/ 1707419 h 1707419"/>
                <a:gd name="connsiteX1" fmla="*/ 420786 w 4620215"/>
                <a:gd name="connsiteY1" fmla="*/ 1707419 h 1707419"/>
                <a:gd name="connsiteX2" fmla="*/ 1488935 w 4620215"/>
                <a:gd name="connsiteY2" fmla="*/ 1173345 h 1707419"/>
                <a:gd name="connsiteX3" fmla="*/ 1586039 w 4620215"/>
                <a:gd name="connsiteY3" fmla="*/ 1173345 h 1707419"/>
                <a:gd name="connsiteX4" fmla="*/ 1683144 w 4620215"/>
                <a:gd name="connsiteY4" fmla="*/ 1124793 h 1707419"/>
                <a:gd name="connsiteX5" fmla="*/ 1788340 w 4620215"/>
                <a:gd name="connsiteY5" fmla="*/ 1019596 h 1707419"/>
                <a:gd name="connsiteX6" fmla="*/ 1885445 w 4620215"/>
                <a:gd name="connsiteY6" fmla="*/ 930584 h 1707419"/>
                <a:gd name="connsiteX7" fmla="*/ 2201034 w 4620215"/>
                <a:gd name="connsiteY7" fmla="*/ 809204 h 1707419"/>
                <a:gd name="connsiteX8" fmla="*/ 2540899 w 4620215"/>
                <a:gd name="connsiteY8" fmla="*/ 695915 h 1707419"/>
                <a:gd name="connsiteX9" fmla="*/ 3285367 w 4620215"/>
                <a:gd name="connsiteY9" fmla="*/ 315589 h 1707419"/>
                <a:gd name="connsiteX10" fmla="*/ 3625232 w 4620215"/>
                <a:gd name="connsiteY10" fmla="*/ 145657 h 1707419"/>
                <a:gd name="connsiteX11" fmla="*/ 3730429 w 4620215"/>
                <a:gd name="connsiteY11" fmla="*/ 97104 h 1707419"/>
                <a:gd name="connsiteX12" fmla="*/ 3835625 w 4620215"/>
                <a:gd name="connsiteY12" fmla="*/ 80920 h 1707419"/>
                <a:gd name="connsiteX13" fmla="*/ 4005558 w 4620215"/>
                <a:gd name="connsiteY13" fmla="*/ 0 h 1707419"/>
                <a:gd name="connsiteX14" fmla="*/ 4110754 w 4620215"/>
                <a:gd name="connsiteY14" fmla="*/ 8092 h 1707419"/>
                <a:gd name="connsiteX15" fmla="*/ 4224043 w 4620215"/>
                <a:gd name="connsiteY15" fmla="*/ 8092 h 1707419"/>
                <a:gd name="connsiteX16" fmla="*/ 4620215 w 4620215"/>
                <a:gd name="connsiteY16" fmla="*/ 6659 h 170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0215" h="1707419">
                  <a:moveTo>
                    <a:pt x="0" y="1707419"/>
                  </a:moveTo>
                  <a:lnTo>
                    <a:pt x="420786" y="1707419"/>
                  </a:lnTo>
                  <a:lnTo>
                    <a:pt x="1488935" y="1173345"/>
                  </a:lnTo>
                  <a:lnTo>
                    <a:pt x="1586039" y="1173345"/>
                  </a:lnTo>
                  <a:lnTo>
                    <a:pt x="1683144" y="1124793"/>
                  </a:lnTo>
                  <a:lnTo>
                    <a:pt x="1788340" y="1019596"/>
                  </a:lnTo>
                  <a:lnTo>
                    <a:pt x="1885445" y="930584"/>
                  </a:lnTo>
                  <a:lnTo>
                    <a:pt x="2201034" y="809204"/>
                  </a:lnTo>
                  <a:lnTo>
                    <a:pt x="2540899" y="695915"/>
                  </a:lnTo>
                  <a:lnTo>
                    <a:pt x="3285367" y="315589"/>
                  </a:lnTo>
                  <a:lnTo>
                    <a:pt x="3625232" y="145657"/>
                  </a:lnTo>
                  <a:lnTo>
                    <a:pt x="3730429" y="97104"/>
                  </a:lnTo>
                  <a:lnTo>
                    <a:pt x="3835625" y="80920"/>
                  </a:lnTo>
                  <a:lnTo>
                    <a:pt x="4005558" y="0"/>
                  </a:lnTo>
                  <a:lnTo>
                    <a:pt x="4110754" y="8092"/>
                  </a:lnTo>
                  <a:lnTo>
                    <a:pt x="4224043" y="8092"/>
                  </a:lnTo>
                  <a:cubicBezTo>
                    <a:pt x="4267200" y="10789"/>
                    <a:pt x="4577058" y="3962"/>
                    <a:pt x="4620215" y="6659"/>
                  </a:cubicBezTo>
                </a:path>
              </a:pathLst>
            </a:cu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560C795-3A5A-0657-45BF-ABD5E9C9F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87" t="32388" r="18054" b="169"/>
            <a:stretch/>
          </p:blipFill>
          <p:spPr>
            <a:xfrm rot="20084138">
              <a:off x="624087" y="4439306"/>
              <a:ext cx="3383433" cy="1477708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9CFC64-2BA7-06AB-A10F-93452C2AAAE1}"/>
              </a:ext>
            </a:extLst>
          </p:cNvPr>
          <p:cNvSpPr txBox="1"/>
          <p:nvPr/>
        </p:nvSpPr>
        <p:spPr>
          <a:xfrm>
            <a:off x="384175" y="5770119"/>
            <a:ext cx="6089650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WHAT IS THE REASON WHY?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Jeep</a:t>
            </a:r>
            <a:r>
              <a:rPr lang="en-US" sz="1600" baseline="-25000" dirty="0"/>
              <a:t>®</a:t>
            </a:r>
            <a:r>
              <a:rPr lang="en-US" sz="1600" dirty="0"/>
              <a:t> Avenger 4xe is equipped with a reducer coupled to the rear </a:t>
            </a:r>
            <a:r>
              <a:rPr lang="en-US" sz="1600" dirty="0" err="1"/>
              <a:t>eMotor</a:t>
            </a:r>
            <a:r>
              <a:rPr lang="en-US" sz="1600" dirty="0"/>
              <a:t> capable of ensuring 1900 Nm torque at rear wheels </a:t>
            </a:r>
            <a:r>
              <a:rPr lang="en-US" sz="1600" dirty="0" err="1"/>
              <a:t>multipying</a:t>
            </a:r>
            <a:r>
              <a:rPr lang="en-US" sz="1600" dirty="0"/>
              <a:t> 88Nm of the electric motor by 22.7 ratio!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3219A73-0E89-1854-A5AB-EAA2870A7367}"/>
              </a:ext>
            </a:extLst>
          </p:cNvPr>
          <p:cNvGrpSpPr/>
          <p:nvPr/>
        </p:nvGrpSpPr>
        <p:grpSpPr>
          <a:xfrm>
            <a:off x="1371109" y="7076717"/>
            <a:ext cx="4115782" cy="2326463"/>
            <a:chOff x="1798199" y="3907740"/>
            <a:chExt cx="5188920" cy="2933058"/>
          </a:xfrm>
        </p:grpSpPr>
        <p:pic>
          <p:nvPicPr>
            <p:cNvPr id="18" name="Immagine 55">
              <a:extLst>
                <a:ext uri="{FF2B5EF4-FFF2-40B4-BE49-F238E27FC236}">
                  <a16:creationId xmlns:a16="http://schemas.microsoft.com/office/drawing/2014/main" id="{3C910BAC-1E33-2917-C241-58090C1FC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29" b="97554" l="888" r="92604">
                          <a14:foregroundMark x1="21598" y1="13456" x2="30027" y2="8477"/>
                          <a14:foregroundMark x1="35915" y1="6725" x2="46066" y2="5151"/>
                          <a14:foregroundMark x1="61751" y1="4756" x2="64555" y2="5253"/>
                          <a14:foregroundMark x1="83747" y1="12217" x2="86095" y2="13761"/>
                          <a14:foregroundMark x1="76493" y1="7446" x2="81396" y2="10671"/>
                          <a14:foregroundMark x1="86095" y1="13761" x2="95858" y2="33945"/>
                          <a14:foregroundMark x1="96897" y1="46033" x2="97036" y2="49409"/>
                          <a14:foregroundMark x1="96493" y1="36222" x2="96863" y2="45222"/>
                          <a14:foregroundMark x1="93467" y1="59832" x2="92899" y2="61468"/>
                          <a14:foregroundMark x1="92430" y1="61544" x2="83432" y2="62997"/>
                          <a14:foregroundMark x1="92899" y1="61468" x2="92589" y2="61518"/>
                          <a14:foregroundMark x1="10059" y1="46789" x2="1775" y2="54740"/>
                          <a14:foregroundMark x1="1697" y1="57492" x2="1479" y2="65138"/>
                          <a14:foregroundMark x1="1775" y1="54740" x2="1697" y2="57492"/>
                          <a14:foregroundMark x1="6447" y1="84326" x2="7101" y2="86850"/>
                          <a14:foregroundMark x1="5654" y1="81264" x2="5963" y2="82455"/>
                          <a14:foregroundMark x1="5063" y1="78980" x2="5589" y2="81010"/>
                          <a14:foregroundMark x1="1479" y1="65138" x2="1775" y2="66282"/>
                          <a14:foregroundMark x1="9320" y1="89420" x2="14497" y2="95413"/>
                          <a14:foregroundMark x1="7383" y1="87177" x2="7697" y2="87541"/>
                          <a14:foregroundMark x1="14497" y1="95413" x2="21452" y2="97467"/>
                          <a14:foregroundMark x1="1775" y1="57492" x2="0" y2="60856"/>
                          <a14:foregroundMark x1="7101" y1="47401" x2="1775" y2="57492"/>
                          <a14:foregroundMark x1="2320" y1="66319" x2="2688" y2="67186"/>
                          <a14:foregroundMark x1="0" y1="60856" x2="2000" y2="65565"/>
                          <a14:foregroundMark x1="6262" y1="79784" x2="6622" y2="82236"/>
                          <a14:foregroundMark x1="6133" y1="78899" x2="6218" y2="79479"/>
                          <a14:foregroundMark x1="6090" y1="78609" x2="6133" y2="78899"/>
                          <a14:foregroundMark x1="1622" y1="55175" x2="1775" y2="51070"/>
                          <a14:foregroundMark x1="1183" y1="66972" x2="1302" y2="63781"/>
                          <a14:foregroundMark x1="11243" y1="92049" x2="20118" y2="97859"/>
                          <a14:foregroundMark x1="20118" y1="97859" x2="21234" y2="97831"/>
                          <a14:foregroundMark x1="19527" y1="90826" x2="27424" y2="94226"/>
                          <a14:foregroundMark x1="27157" y1="94242" x2="20710" y2="91743"/>
                          <a14:foregroundMark x1="20710" y1="91743" x2="19822" y2="90826"/>
                          <a14:foregroundMark x1="56805" y1="65138" x2="75740" y2="53823"/>
                          <a14:foregroundMark x1="75740" y1="53823" x2="58876" y2="52294"/>
                          <a14:foregroundMark x1="58876" y1="52294" x2="55325" y2="64220"/>
                          <a14:foregroundMark x1="55325" y1="64220" x2="57396" y2="64832"/>
                          <a14:foregroundMark x1="37278" y1="6422" x2="47041" y2="2446"/>
                          <a14:foregroundMark x1="47041" y1="2446" x2="47362" y2="2420"/>
                          <a14:foregroundMark x1="60618" y1="2852" x2="64636" y2="5130"/>
                          <a14:backgroundMark x1="296" y1="79817" x2="888" y2="69113"/>
                          <a14:backgroundMark x1="888" y1="69113" x2="4438" y2="79205"/>
                          <a14:backgroundMark x1="4438" y1="79205" x2="592" y2="69419"/>
                          <a14:backgroundMark x1="592" y1="69419" x2="2071" y2="70336"/>
                          <a14:backgroundMark x1="0" y1="67890" x2="888" y2="57492"/>
                          <a14:backgroundMark x1="888" y1="57492" x2="888" y2="57492"/>
                          <a14:backgroundMark x1="5325" y1="81651" x2="5621" y2="81346"/>
                          <a14:backgroundMark x1="4734" y1="78899" x2="4734" y2="78899"/>
                          <a14:backgroundMark x1="20118" y1="99694" x2="33136" y2="99083"/>
                          <a14:backgroundMark x1="33136" y1="99083" x2="22781" y2="98777"/>
                          <a14:backgroundMark x1="22781" y1="98777" x2="33136" y2="98165"/>
                          <a14:backgroundMark x1="33136" y1="98165" x2="37278" y2="98471"/>
                          <a14:backgroundMark x1="40828" y1="96024" x2="49704" y2="92049"/>
                          <a14:backgroundMark x1="40828" y1="94801" x2="41124" y2="95719"/>
                          <a14:backgroundMark x1="93787" y1="60856" x2="95562" y2="49235"/>
                          <a14:backgroundMark x1="95562" y1="49235" x2="94379" y2="59939"/>
                          <a14:backgroundMark x1="94379" y1="59939" x2="93787" y2="60245"/>
                          <a14:backgroundMark x1="92604" y1="59021" x2="92899" y2="59633"/>
                          <a14:backgroundMark x1="92899" y1="60245" x2="93491" y2="59021"/>
                          <a14:backgroundMark x1="93491" y1="61162" x2="94083" y2="58716"/>
                          <a14:backgroundMark x1="95858" y1="33945" x2="95562" y2="36086"/>
                          <a14:backgroundMark x1="48225" y1="1529" x2="59467" y2="917"/>
                          <a14:backgroundMark x1="59467" y1="917" x2="48817" y2="306"/>
                          <a14:backgroundMark x1="48817" y1="306" x2="54142" y2="1223"/>
                          <a14:backgroundMark x1="64793" y1="4893" x2="75740" y2="6116"/>
                          <a14:backgroundMark x1="75740" y1="6116" x2="76923" y2="7034"/>
                          <a14:backgroundMark x1="81657" y1="10398" x2="84024" y2="11927"/>
                          <a14:backgroundMark x1="31065" y1="6728" x2="36095" y2="6422"/>
                          <a14:backgroundMark x1="6805" y1="86239" x2="5325" y2="82569"/>
                          <a14:backgroundMark x1="6805" y1="87156" x2="7396" y2="87156"/>
                          <a14:backgroundMark x1="5621" y1="82569" x2="6213" y2="84404"/>
                          <a14:backgroundMark x1="10651" y1="92661" x2="9172" y2="91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208"/>
            <a:stretch/>
          </p:blipFill>
          <p:spPr>
            <a:xfrm>
              <a:off x="3148001" y="3968378"/>
              <a:ext cx="2971511" cy="28724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ZoneTexte 11">
              <a:extLst>
                <a:ext uri="{FF2B5EF4-FFF2-40B4-BE49-F238E27FC236}">
                  <a16:creationId xmlns:a16="http://schemas.microsoft.com/office/drawing/2014/main" id="{CE7CC610-D8BE-52E3-B8A1-01B1DDAC9415}"/>
                </a:ext>
              </a:extLst>
            </p:cNvPr>
            <p:cNvSpPr txBox="1"/>
            <p:nvPr/>
          </p:nvSpPr>
          <p:spPr>
            <a:xfrm>
              <a:off x="1798199" y="4476825"/>
              <a:ext cx="1765970" cy="7372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eMotor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 48 V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(21 kW)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0" name="ZoneTexte 13">
              <a:extLst>
                <a:ext uri="{FF2B5EF4-FFF2-40B4-BE49-F238E27FC236}">
                  <a16:creationId xmlns:a16="http://schemas.microsoft.com/office/drawing/2014/main" id="{FCD1D1F3-FFCA-87E6-E241-C0EC2B8C8C16}"/>
                </a:ext>
              </a:extLst>
            </p:cNvPr>
            <p:cNvSpPr txBox="1"/>
            <p:nvPr/>
          </p:nvSpPr>
          <p:spPr>
            <a:xfrm>
              <a:off x="5421932" y="3907740"/>
              <a:ext cx="1565187" cy="426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Inverter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endParaRPr>
            </a:p>
          </p:txBody>
        </p:sp>
        <p:sp>
          <p:nvSpPr>
            <p:cNvPr id="21" name="ZoneTexte 15">
              <a:extLst>
                <a:ext uri="{FF2B5EF4-FFF2-40B4-BE49-F238E27FC236}">
                  <a16:creationId xmlns:a16="http://schemas.microsoft.com/office/drawing/2014/main" id="{37C007ED-9368-8515-26C1-7A39C948F995}"/>
                </a:ext>
              </a:extLst>
            </p:cNvPr>
            <p:cNvSpPr txBox="1"/>
            <p:nvPr/>
          </p:nvSpPr>
          <p:spPr>
            <a:xfrm>
              <a:off x="4523483" y="6269847"/>
              <a:ext cx="1360100" cy="426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Reducer</a:t>
              </a:r>
            </a:p>
          </p:txBody>
        </p:sp>
      </p:grpSp>
      <p:sp>
        <p:nvSpPr>
          <p:cNvPr id="22" name="ZoneTexte 11">
            <a:extLst>
              <a:ext uri="{FF2B5EF4-FFF2-40B4-BE49-F238E27FC236}">
                <a16:creationId xmlns:a16="http://schemas.microsoft.com/office/drawing/2014/main" id="{71CC92D2-8DDE-3AF3-2741-E55664746D8D}"/>
              </a:ext>
            </a:extLst>
          </p:cNvPr>
          <p:cNvSpPr txBox="1"/>
          <p:nvPr/>
        </p:nvSpPr>
        <p:spPr>
          <a:xfrm>
            <a:off x="3967107" y="3848996"/>
            <a:ext cx="2506718" cy="52322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Engine torque: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88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Nm</a:t>
            </a:r>
          </a:p>
        </p:txBody>
      </p:sp>
      <p:sp>
        <p:nvSpPr>
          <p:cNvPr id="23" name="ZoneTexte 11">
            <a:extLst>
              <a:ext uri="{FF2B5EF4-FFF2-40B4-BE49-F238E27FC236}">
                <a16:creationId xmlns:a16="http://schemas.microsoft.com/office/drawing/2014/main" id="{97C22A6F-EB8F-1037-8619-C74E2C3B8265}"/>
              </a:ext>
            </a:extLst>
          </p:cNvPr>
          <p:cNvSpPr txBox="1"/>
          <p:nvPr/>
        </p:nvSpPr>
        <p:spPr>
          <a:xfrm>
            <a:off x="3967107" y="4273580"/>
            <a:ext cx="2506718" cy="52322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Reducer ratio: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22.7:1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94EEC00A-77B1-A321-1CB5-EE7179357526}"/>
              </a:ext>
            </a:extLst>
          </p:cNvPr>
          <p:cNvCxnSpPr>
            <a:cxnSpLocks/>
            <a:endCxn id="11" idx="1"/>
          </p:cNvCxnSpPr>
          <p:nvPr/>
        </p:nvCxnSpPr>
        <p:spPr>
          <a:xfrm flipH="1" flipV="1">
            <a:off x="2556716" y="4802996"/>
            <a:ext cx="3917109" cy="6592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1">
            <a:extLst>
              <a:ext uri="{FF2B5EF4-FFF2-40B4-BE49-F238E27FC236}">
                <a16:creationId xmlns:a16="http://schemas.microsoft.com/office/drawing/2014/main" id="{BD3C56A9-E18E-73E8-2458-A986BFE24416}"/>
              </a:ext>
            </a:extLst>
          </p:cNvPr>
          <p:cNvSpPr txBox="1"/>
          <p:nvPr/>
        </p:nvSpPr>
        <p:spPr>
          <a:xfrm>
            <a:off x="3042286" y="4783889"/>
            <a:ext cx="3431539" cy="52322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Encode Sans" pitchFamily="2" charset="0"/>
              </a:rPr>
              <a:t>T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orque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 at rear wheels: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1900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Nm</a:t>
            </a:r>
          </a:p>
        </p:txBody>
      </p:sp>
      <p:pic>
        <p:nvPicPr>
          <p:cNvPr id="4" name="Elemento grafico 3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4FD9D2BF-45C7-0076-7757-F4331B558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9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DEDICATED DESIGN </a:t>
            </a:r>
            <a:br>
              <a:rPr lang="it-IT" sz="2800" dirty="0"/>
            </a:br>
            <a:r>
              <a:rPr lang="it-IT" sz="2800" dirty="0"/>
              <a:t>TO FUNCTION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9C2763-FD47-4A31-BBA8-BD4BCE520F41}"/>
              </a:ext>
            </a:extLst>
          </p:cNvPr>
          <p:cNvSpPr txBox="1"/>
          <p:nvPr/>
        </p:nvSpPr>
        <p:spPr>
          <a:xfrm>
            <a:off x="395751" y="2933338"/>
            <a:ext cx="2891460" cy="479849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266700" indent="-266700">
              <a:spcAft>
                <a:spcPts val="1800"/>
              </a:spcAft>
            </a:pPr>
            <a:r>
              <a:rPr lang="en-US" dirty="0"/>
              <a:t>Jeep</a:t>
            </a:r>
            <a:r>
              <a:rPr lang="en-US" baseline="-25000" dirty="0"/>
              <a:t>®</a:t>
            </a:r>
            <a:r>
              <a:rPr lang="en-US" dirty="0"/>
              <a:t> Avenger 4xe design </a:t>
            </a:r>
            <a:r>
              <a:rPr lang="en-US" b="1" dirty="0"/>
              <a:t>prioritized vehicle's protection</a:t>
            </a:r>
            <a:r>
              <a:rPr lang="en-US" dirty="0"/>
              <a:t>.</a:t>
            </a:r>
          </a:p>
          <a:p>
            <a:pPr marL="266700" indent="-266700">
              <a:spcAft>
                <a:spcPts val="1800"/>
              </a:spcAft>
            </a:pPr>
            <a:r>
              <a:rPr lang="en-US" dirty="0"/>
              <a:t>This includes redesigned </a:t>
            </a:r>
            <a:r>
              <a:rPr lang="en-US" b="1" dirty="0"/>
              <a:t>fog lights </a:t>
            </a:r>
            <a:r>
              <a:rPr lang="en-US" dirty="0"/>
              <a:t>positioned slightly higher and outward.</a:t>
            </a:r>
          </a:p>
          <a:p>
            <a:pPr marL="266700" indent="-266700">
              <a:spcAft>
                <a:spcPts val="1800"/>
              </a:spcAft>
            </a:pPr>
            <a:r>
              <a:rPr lang="en-US" b="1" dirty="0"/>
              <a:t>Roof rails </a:t>
            </a:r>
            <a:r>
              <a:rPr lang="en-US" dirty="0"/>
              <a:t>are adding new cargo functionality.</a:t>
            </a:r>
            <a:endParaRPr lang="en-US" b="1" dirty="0"/>
          </a:p>
          <a:p>
            <a:pPr marL="266700" indent="-266700">
              <a:spcAft>
                <a:spcPts val="1800"/>
              </a:spcAft>
            </a:pPr>
            <a:r>
              <a:rPr lang="en-US" b="1" dirty="0"/>
              <a:t>Rear tow hook </a:t>
            </a:r>
            <a:r>
              <a:rPr lang="en-US" dirty="0"/>
              <a:t>is always useful to help/been helped by a friend offroad!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9919CF-D0E5-B575-E1FF-7B7DBC3EA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6" t="15805" r="11565" b="6181"/>
          <a:stretch/>
        </p:blipFill>
        <p:spPr>
          <a:xfrm>
            <a:off x="3429001" y="2933338"/>
            <a:ext cx="3429000" cy="4833274"/>
          </a:xfrm>
          <a:prstGeom prst="rect">
            <a:avLst/>
          </a:prstGeom>
        </p:spPr>
      </p:pic>
      <p:pic>
        <p:nvPicPr>
          <p:cNvPr id="4" name="Elemento grafico 3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BBD8FED5-C180-BEDF-7FDA-CF38FB487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5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4866964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DEDICATED DESIGN </a:t>
            </a:r>
            <a:br>
              <a:rPr lang="it-IT" sz="2800" dirty="0"/>
            </a:br>
            <a:r>
              <a:rPr lang="it-IT" sz="2800" dirty="0"/>
              <a:t>TO FUNCTION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4676001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529923-BD83-C335-F3E9-D9B103578D15}"/>
              </a:ext>
            </a:extLst>
          </p:cNvPr>
          <p:cNvSpPr txBox="1"/>
          <p:nvPr/>
        </p:nvSpPr>
        <p:spPr>
          <a:xfrm>
            <a:off x="384176" y="6012034"/>
            <a:ext cx="6089650" cy="30931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266700" indent="-266700">
              <a:spcAft>
                <a:spcPts val="600"/>
              </a:spcAft>
            </a:pPr>
            <a:r>
              <a:rPr lang="en-US" b="1" dirty="0"/>
              <a:t>Front and rear bumpers </a:t>
            </a:r>
            <a:r>
              <a:rPr lang="en-US" dirty="0"/>
              <a:t>are made in mold-in-color material with anti-scratch finishing and protecting number plate from impact.</a:t>
            </a:r>
          </a:p>
          <a:p>
            <a:pPr marL="266700" indent="-266700">
              <a:spcAft>
                <a:spcPts val="600"/>
              </a:spcAft>
            </a:pPr>
            <a:r>
              <a:rPr lang="en-US" b="1" dirty="0"/>
              <a:t>Front lower grill </a:t>
            </a:r>
            <a:r>
              <a:rPr lang="en-US" dirty="0"/>
              <a:t>and the radar are protected by robust bumpered ensuring durability in rugged environments.</a:t>
            </a:r>
          </a:p>
          <a:p>
            <a:pPr marL="266700" indent="-266700">
              <a:spcAft>
                <a:spcPts val="600"/>
              </a:spcAft>
            </a:pPr>
            <a:r>
              <a:rPr lang="en-US" dirty="0"/>
              <a:t>Jeep</a:t>
            </a:r>
            <a:r>
              <a:rPr lang="en-US" baseline="-25000" dirty="0"/>
              <a:t>®</a:t>
            </a:r>
            <a:r>
              <a:rPr lang="en-US" dirty="0"/>
              <a:t> Avenger 4xe also features </a:t>
            </a:r>
            <a:r>
              <a:rPr lang="en-US" b="1" dirty="0"/>
              <a:t>hood sticker (opt)</a:t>
            </a:r>
            <a:r>
              <a:rPr lang="en-US" dirty="0"/>
              <a:t>.</a:t>
            </a:r>
          </a:p>
          <a:p>
            <a:pPr marL="625475" lvl="1" indent="-266700"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It’s made of </a:t>
            </a:r>
            <a:r>
              <a:rPr lang="en-US" sz="1600" b="1" dirty="0"/>
              <a:t>matt color </a:t>
            </a:r>
            <a:r>
              <a:rPr lang="en-US" sz="1600" dirty="0"/>
              <a:t>to prevent unpleasant sun reflections while driving.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795544-E9F7-3CC2-FFE4-9D2ED7000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7" t="30230" r="13477" b="12054"/>
          <a:stretch/>
        </p:blipFill>
        <p:spPr>
          <a:xfrm>
            <a:off x="0" y="560388"/>
            <a:ext cx="6858000" cy="3791693"/>
          </a:xfrm>
          <a:prstGeom prst="rect">
            <a:avLst/>
          </a:prstGeom>
        </p:spPr>
      </p:pic>
      <p:pic>
        <p:nvPicPr>
          <p:cNvPr id="2" name="Elemento grafico 1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D8F88232-7B36-A29E-BC41-5E6621644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9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– UNIQUENESS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635AF48A-C44C-5CC7-C027-43EF2044C002}"/>
              </a:ext>
            </a:extLst>
          </p:cNvPr>
          <p:cNvSpPr txBox="1"/>
          <p:nvPr/>
        </p:nvSpPr>
        <p:spPr>
          <a:xfrm>
            <a:off x="3009418" y="2029734"/>
            <a:ext cx="3464407" cy="256711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266700" indent="-266700"/>
            <a:r>
              <a:rPr lang="it-IT" dirty="0">
                <a:sym typeface="DIN Pro"/>
              </a:rPr>
              <a:t>NEW FRONT &amp; REAR BUMPERS</a:t>
            </a:r>
          </a:p>
          <a:p>
            <a:pPr marL="266700" indent="-266700"/>
            <a:r>
              <a:rPr lang="it-IT" dirty="0">
                <a:sym typeface="DIN Pro"/>
              </a:rPr>
              <a:t>FOGLIGHTS DESIGN</a:t>
            </a:r>
          </a:p>
          <a:p>
            <a:pPr marL="266700" indent="-266700"/>
            <a:r>
              <a:rPr lang="it-IT" dirty="0">
                <a:sym typeface="DIN Pro"/>
              </a:rPr>
              <a:t>ROOF RAILS</a:t>
            </a:r>
          </a:p>
          <a:p>
            <a:pPr marL="266700" indent="-266700"/>
            <a:r>
              <a:rPr lang="it-IT" dirty="0">
                <a:sym typeface="DIN Pro"/>
              </a:rPr>
              <a:t>REAR TOW HOOK</a:t>
            </a:r>
          </a:p>
          <a:p>
            <a:pPr marL="266700" indent="-266700"/>
            <a:r>
              <a:rPr lang="it-IT" dirty="0">
                <a:sym typeface="DIN Pro"/>
              </a:rPr>
              <a:t>17" BLACK ALLOY WHEELS WITH M+S TYRES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AFFD7BF-8BD8-B761-2888-91DA0A26D35F}"/>
              </a:ext>
            </a:extLst>
          </p:cNvPr>
          <p:cNvGrpSpPr/>
          <p:nvPr/>
        </p:nvGrpSpPr>
        <p:grpSpPr>
          <a:xfrm>
            <a:off x="384175" y="2181262"/>
            <a:ext cx="2393750" cy="1950276"/>
            <a:chOff x="395750" y="2500106"/>
            <a:chExt cx="2393750" cy="1950276"/>
          </a:xfrm>
        </p:grpSpPr>
        <p:sp>
          <p:nvSpPr>
            <p:cNvPr id="5" name="distinctive design">
              <a:extLst>
                <a:ext uri="{FF2B5EF4-FFF2-40B4-BE49-F238E27FC236}">
                  <a16:creationId xmlns:a16="http://schemas.microsoft.com/office/drawing/2014/main" id="{BF49794E-88E7-E503-15A9-FD074C145FFD}"/>
                </a:ext>
              </a:extLst>
            </p:cNvPr>
            <p:cNvSpPr txBox="1"/>
            <p:nvPr/>
          </p:nvSpPr>
          <p:spPr>
            <a:xfrm>
              <a:off x="414701" y="3356612"/>
              <a:ext cx="2368548" cy="91307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i="0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SPECIFIC 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EXTERIOR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EC00672-42C3-F776-E91C-2768FDEB5024}"/>
                </a:ext>
              </a:extLst>
            </p:cNvPr>
            <p:cNvGrpSpPr/>
            <p:nvPr/>
          </p:nvGrpSpPr>
          <p:grpSpPr>
            <a:xfrm>
              <a:off x="395750" y="2500106"/>
              <a:ext cx="2393750" cy="1950276"/>
              <a:chOff x="2000351" y="4269549"/>
              <a:chExt cx="2393750" cy="1838325"/>
            </a:xfrm>
          </p:grpSpPr>
          <p:sp>
            <p:nvSpPr>
              <p:cNvPr id="8" name="Figura a mano libera: forma 7">
                <a:extLst>
                  <a:ext uri="{FF2B5EF4-FFF2-40B4-BE49-F238E27FC236}">
                    <a16:creationId xmlns:a16="http://schemas.microsoft.com/office/drawing/2014/main" id="{D7A752EF-15E6-56FB-4C36-FA48F92BE4CB}"/>
                  </a:ext>
                </a:extLst>
              </p:cNvPr>
              <p:cNvSpPr/>
              <p:nvPr/>
            </p:nvSpPr>
            <p:spPr>
              <a:xfrm>
                <a:off x="3984526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igura a mano libera: forma 8">
                <a:extLst>
                  <a:ext uri="{FF2B5EF4-FFF2-40B4-BE49-F238E27FC236}">
                    <a16:creationId xmlns:a16="http://schemas.microsoft.com/office/drawing/2014/main" id="{56BA9C36-BD44-9ED9-D91B-9D3226543CC9}"/>
                  </a:ext>
                </a:extLst>
              </p:cNvPr>
              <p:cNvSpPr/>
              <p:nvPr/>
            </p:nvSpPr>
            <p:spPr>
              <a:xfrm flipH="1">
                <a:off x="2000351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380D957-E30A-28E7-56AB-D43302EF8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37650" y="2564896"/>
              <a:ext cx="922649" cy="922649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57EBE472-0513-7667-F04A-1A59FD708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5" t="32589" r="19105" b="15560"/>
          <a:stretch/>
        </p:blipFill>
        <p:spPr>
          <a:xfrm>
            <a:off x="0" y="4953000"/>
            <a:ext cx="6858000" cy="4572831"/>
          </a:xfrm>
          <a:prstGeom prst="rect">
            <a:avLst/>
          </a:prstGeom>
        </p:spPr>
      </p:pic>
      <p:pic>
        <p:nvPicPr>
          <p:cNvPr id="2" name="Elemento grafico 1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56E10873-5CBE-48DF-2AD1-B04E2ACF1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2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veicolo, ruota, Veicolo terrestre, pneumatico&#10;&#10;Descrizione generata automaticamente">
            <a:extLst>
              <a:ext uri="{FF2B5EF4-FFF2-40B4-BE49-F238E27FC236}">
                <a16:creationId xmlns:a16="http://schemas.microsoft.com/office/drawing/2014/main" id="{2E59C6BF-D701-253B-8286-9446FBD8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292" r="15550" b="362"/>
          <a:stretch/>
        </p:blipFill>
        <p:spPr>
          <a:xfrm>
            <a:off x="-1" y="2997844"/>
            <a:ext cx="6858001" cy="6204626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AVENGER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4xe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6F10E7-FD00-EB46-7DAA-9C49BD77433F}"/>
              </a:ext>
            </a:extLst>
          </p:cNvPr>
          <p:cNvSpPr txBox="1"/>
          <p:nvPr/>
        </p:nvSpPr>
        <p:spPr>
          <a:xfrm>
            <a:off x="384175" y="2017469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</a:t>
            </a:r>
            <a:r>
              <a:rPr kumimoji="0" lang="en-US" sz="18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components - Exterior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C5E7D3-F372-5421-A3EB-63A0FA4716AB}"/>
              </a:ext>
            </a:extLst>
          </p:cNvPr>
          <p:cNvSpPr txBox="1"/>
          <p:nvPr/>
        </p:nvSpPr>
        <p:spPr>
          <a:xfrm>
            <a:off x="5004400" y="3441935"/>
            <a:ext cx="1469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>
                <a:solidFill>
                  <a:schemeClr val="bg1"/>
                </a:solidFill>
              </a:rPr>
              <a:t>ROOF RAILS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54FBB7E-1D06-0C2D-073A-B1A44326B3E1}"/>
              </a:ext>
            </a:extLst>
          </p:cNvPr>
          <p:cNvGrpSpPr/>
          <p:nvPr/>
        </p:nvGrpSpPr>
        <p:grpSpPr>
          <a:xfrm>
            <a:off x="5559112" y="4172467"/>
            <a:ext cx="360000" cy="360000"/>
            <a:chOff x="5658104" y="2116853"/>
            <a:chExt cx="360000" cy="360000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C264BBB1-9749-D6AF-0C96-340A5605D305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99D5F203-923E-5CC8-0AA5-E2BF6B2145CF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D442F29-F5AD-09B5-222F-F7139CA75C9D}"/>
              </a:ext>
            </a:extLst>
          </p:cNvPr>
          <p:cNvCxnSpPr>
            <a:cxnSpLocks/>
            <a:stCxn id="20" idx="0"/>
            <a:endCxn id="18" idx="2"/>
          </p:cNvCxnSpPr>
          <p:nvPr/>
        </p:nvCxnSpPr>
        <p:spPr>
          <a:xfrm flipV="1">
            <a:off x="5739112" y="3749712"/>
            <a:ext cx="1" cy="42275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E5FE2D7-E8A1-B3D8-29B4-E82DD5DEB184}"/>
              </a:ext>
            </a:extLst>
          </p:cNvPr>
          <p:cNvSpPr txBox="1"/>
          <p:nvPr/>
        </p:nvSpPr>
        <p:spPr>
          <a:xfrm>
            <a:off x="2208054" y="3255870"/>
            <a:ext cx="2061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HOOD STICKER</a:t>
            </a:r>
          </a:p>
          <a:p>
            <a:r>
              <a:rPr lang="it-IT" dirty="0"/>
              <a:t>MOPAR ACCESSORY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75C8D8-878C-C7C3-2B81-307B98F8050D}"/>
              </a:ext>
            </a:extLst>
          </p:cNvPr>
          <p:cNvGrpSpPr/>
          <p:nvPr/>
        </p:nvGrpSpPr>
        <p:grpSpPr>
          <a:xfrm>
            <a:off x="2279315" y="5008704"/>
            <a:ext cx="360000" cy="360000"/>
            <a:chOff x="5658104" y="2116853"/>
            <a:chExt cx="360000" cy="360000"/>
          </a:xfrm>
        </p:grpSpPr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DD0DA78E-06C1-BA9F-11B6-F60A2D8DB973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95D9C2F0-6980-798D-D47C-43B387B26627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76C1091-57B8-B986-3837-A1204302D63B}"/>
              </a:ext>
            </a:extLst>
          </p:cNvPr>
          <p:cNvCxnSpPr>
            <a:cxnSpLocks/>
            <a:stCxn id="25" idx="7"/>
            <a:endCxn id="23" idx="2"/>
          </p:cNvCxnSpPr>
          <p:nvPr/>
        </p:nvCxnSpPr>
        <p:spPr>
          <a:xfrm flipV="1">
            <a:off x="2586594" y="3779090"/>
            <a:ext cx="652277" cy="12823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2CFC2AB-7668-E44F-5C8F-3D70B784E52D}"/>
              </a:ext>
            </a:extLst>
          </p:cNvPr>
          <p:cNvSpPr txBox="1"/>
          <p:nvPr/>
        </p:nvSpPr>
        <p:spPr>
          <a:xfrm>
            <a:off x="386310" y="8154989"/>
            <a:ext cx="22219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NEW FRONT BUMPERS ANTI SCRATCH </a:t>
            </a:r>
          </a:p>
          <a:p>
            <a:pPr marL="0" marR="0" lvl="0" indent="0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MOULD-IN COLOUR MATERIAL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4F81EAF1-DB87-CBFA-7B33-C4A9639FB260}"/>
              </a:ext>
            </a:extLst>
          </p:cNvPr>
          <p:cNvGrpSpPr/>
          <p:nvPr/>
        </p:nvGrpSpPr>
        <p:grpSpPr>
          <a:xfrm>
            <a:off x="960137" y="6985843"/>
            <a:ext cx="360000" cy="360000"/>
            <a:chOff x="5658104" y="2116853"/>
            <a:chExt cx="360000" cy="360000"/>
          </a:xfrm>
        </p:grpSpPr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99825213-394A-CCB0-D690-321DD2486AA9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D6224880-9255-5BC2-0914-F295B38841DA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495DE131-C7FC-2A95-D589-0B5C4FF131D7}"/>
              </a:ext>
            </a:extLst>
          </p:cNvPr>
          <p:cNvCxnSpPr>
            <a:cxnSpLocks/>
            <a:stCxn id="30" idx="0"/>
            <a:endCxn id="32" idx="4"/>
          </p:cNvCxnSpPr>
          <p:nvPr/>
        </p:nvCxnSpPr>
        <p:spPr>
          <a:xfrm flipH="1" flipV="1">
            <a:off x="1140137" y="7345843"/>
            <a:ext cx="357139" cy="809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75C4A54-0CB0-CC99-3C3E-5B9112019C14}"/>
              </a:ext>
            </a:extLst>
          </p:cNvPr>
          <p:cNvSpPr txBox="1"/>
          <p:nvPr/>
        </p:nvSpPr>
        <p:spPr>
          <a:xfrm>
            <a:off x="351894" y="3794327"/>
            <a:ext cx="16761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GRILLE CARRIER</a:t>
            </a:r>
          </a:p>
          <a:p>
            <a:pPr marL="0" marR="0" lvl="0" indent="0" algn="l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MOULD-IN COLOUR MATERIAL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AAFDF5D-3758-856C-F153-FF2D09F43095}"/>
              </a:ext>
            </a:extLst>
          </p:cNvPr>
          <p:cNvGrpSpPr/>
          <p:nvPr/>
        </p:nvGrpSpPr>
        <p:grpSpPr>
          <a:xfrm>
            <a:off x="1087416" y="5750211"/>
            <a:ext cx="360000" cy="360000"/>
            <a:chOff x="5658104" y="2116853"/>
            <a:chExt cx="360000" cy="360000"/>
          </a:xfrm>
        </p:grpSpPr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CFAA0A31-75DD-2C7C-DDF8-006B3A4CCE78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286F0B3B-DC92-7160-0932-9BEF88EE1510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3D70A342-34F6-A1A5-34B2-82F65DEAA7AE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872748" y="4748434"/>
            <a:ext cx="394668" cy="10017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9213A5A-D7AE-5751-6DEB-1065CA420C2D}"/>
              </a:ext>
            </a:extLst>
          </p:cNvPr>
          <p:cNvGrpSpPr/>
          <p:nvPr/>
        </p:nvGrpSpPr>
        <p:grpSpPr>
          <a:xfrm>
            <a:off x="3249000" y="6322867"/>
            <a:ext cx="360000" cy="360000"/>
            <a:chOff x="5658104" y="2116853"/>
            <a:chExt cx="360000" cy="360000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2C334DA6-3297-B5F0-A03C-B1C2DD9170B4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F9797453-89C7-344C-3037-694E6F39D9FA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B9B5BB0-D747-AF30-CCAD-D3B0BCE668FE}"/>
              </a:ext>
            </a:extLst>
          </p:cNvPr>
          <p:cNvSpPr txBox="1"/>
          <p:nvPr/>
        </p:nvSpPr>
        <p:spPr>
          <a:xfrm>
            <a:off x="5229395" y="7275382"/>
            <a:ext cx="13369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 dirty="0">
                <a:solidFill>
                  <a:schemeClr val="bg1"/>
                </a:solidFill>
              </a:rPr>
              <a:t>SPECIFIC FOGLIGHTS DESIGN</a:t>
            </a:r>
            <a:endParaRPr kumimoji="0" lang="en-US" sz="1100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DIN Pro"/>
            </a:endParaRP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0209A6FD-0765-CBB6-19C6-35DE8116ADB2}"/>
              </a:ext>
            </a:extLst>
          </p:cNvPr>
          <p:cNvCxnSpPr>
            <a:cxnSpLocks/>
            <a:stCxn id="43" idx="1"/>
            <a:endCxn id="41" idx="5"/>
          </p:cNvCxnSpPr>
          <p:nvPr/>
        </p:nvCxnSpPr>
        <p:spPr>
          <a:xfrm flipH="1" flipV="1">
            <a:off x="3556279" y="6630146"/>
            <a:ext cx="1673116" cy="10145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6F3B999D-13CB-930B-2C3A-75D91C6B631A}"/>
              </a:ext>
            </a:extLst>
          </p:cNvPr>
          <p:cNvGrpSpPr/>
          <p:nvPr/>
        </p:nvGrpSpPr>
        <p:grpSpPr>
          <a:xfrm>
            <a:off x="2135629" y="6752059"/>
            <a:ext cx="360000" cy="360000"/>
            <a:chOff x="5658104" y="2116853"/>
            <a:chExt cx="360000" cy="360000"/>
          </a:xfrm>
        </p:grpSpPr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F728C5F3-9F5E-DB64-AC8D-F1F49F652957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C643D8A8-8394-7432-337A-6C53EE7C70CF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61C70FD6-6776-94C0-4B75-30B97294C2C6}"/>
              </a:ext>
            </a:extLst>
          </p:cNvPr>
          <p:cNvCxnSpPr>
            <a:cxnSpLocks/>
            <a:stCxn id="46" idx="5"/>
            <a:endCxn id="49" idx="1"/>
          </p:cNvCxnSpPr>
          <p:nvPr/>
        </p:nvCxnSpPr>
        <p:spPr>
          <a:xfrm>
            <a:off x="2442908" y="7059338"/>
            <a:ext cx="1209656" cy="15218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DFC9B1A-301A-0975-A71D-F1478FB70A37}"/>
              </a:ext>
            </a:extLst>
          </p:cNvPr>
          <p:cNvSpPr txBox="1"/>
          <p:nvPr/>
        </p:nvSpPr>
        <p:spPr>
          <a:xfrm>
            <a:off x="3652564" y="8319567"/>
            <a:ext cx="2573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 dirty="0"/>
              <a:t>BUMPER GREEN ACCENT</a:t>
            </a:r>
          </a:p>
          <a:p>
            <a:pPr algn="l"/>
            <a:r>
              <a:rPr lang="it-IT" dirty="0"/>
              <a:t>MOPAR ACCESSORY </a:t>
            </a:r>
          </a:p>
        </p:txBody>
      </p:sp>
      <p:pic>
        <p:nvPicPr>
          <p:cNvPr id="2" name="Elemento grafico 1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F70B30DF-05BC-9A4B-775E-9CAE068C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neumatico, veicolo, Veicolo terrestre, ruota&#10;&#10;Descrizione generata automaticamente">
            <a:extLst>
              <a:ext uri="{FF2B5EF4-FFF2-40B4-BE49-F238E27FC236}">
                <a16:creationId xmlns:a16="http://schemas.microsoft.com/office/drawing/2014/main" id="{90095196-27CB-E968-9B6B-F3664A39A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" r="13153" b="378"/>
          <a:stretch/>
        </p:blipFill>
        <p:spPr>
          <a:xfrm>
            <a:off x="-1" y="2997843"/>
            <a:ext cx="6858001" cy="6181367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AVENGER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4xe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6F10E7-FD00-EB46-7DAA-9C49BD77433F}"/>
              </a:ext>
            </a:extLst>
          </p:cNvPr>
          <p:cNvSpPr txBox="1"/>
          <p:nvPr/>
        </p:nvSpPr>
        <p:spPr>
          <a:xfrm>
            <a:off x="384175" y="2017469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</a:t>
            </a:r>
            <a:r>
              <a:rPr kumimoji="0" lang="en-US" sz="18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components - Exterior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sp>
        <p:nvSpPr>
          <p:cNvPr id="3" name="distinctive design">
            <a:extLst>
              <a:ext uri="{FF2B5EF4-FFF2-40B4-BE49-F238E27FC236}">
                <a16:creationId xmlns:a16="http://schemas.microsoft.com/office/drawing/2014/main" id="{7E179054-E632-CD19-C136-43412BB56F58}"/>
              </a:ext>
            </a:extLst>
          </p:cNvPr>
          <p:cNvSpPr txBox="1"/>
          <p:nvPr/>
        </p:nvSpPr>
        <p:spPr>
          <a:xfrm>
            <a:off x="378936" y="8031784"/>
            <a:ext cx="1514476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ym typeface="DIN Pro"/>
              </a:rPr>
              <a:t>DEDICATED REAR </a:t>
            </a:r>
            <a:r>
              <a:rPr lang="it-IT" dirty="0"/>
              <a:t>BUMPER</a:t>
            </a:r>
            <a:endParaRPr lang="it-IT" dirty="0">
              <a:sym typeface="DIN Pro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75A017-7CE1-F20F-26CC-7C64A95D5551}"/>
              </a:ext>
            </a:extLst>
          </p:cNvPr>
          <p:cNvSpPr txBox="1"/>
          <p:nvPr/>
        </p:nvSpPr>
        <p:spPr>
          <a:xfrm>
            <a:off x="1167474" y="8748339"/>
            <a:ext cx="2309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schemeClr val="bg1"/>
                </a:solidFill>
              </a:rPr>
              <a:t>REAR TOW HOOK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0CA49EC-CC83-B380-56B3-6EEF27A04B3D}"/>
              </a:ext>
            </a:extLst>
          </p:cNvPr>
          <p:cNvGrpSpPr/>
          <p:nvPr/>
        </p:nvGrpSpPr>
        <p:grpSpPr>
          <a:xfrm>
            <a:off x="2142084" y="6768246"/>
            <a:ext cx="360000" cy="360000"/>
            <a:chOff x="5658104" y="2116853"/>
            <a:chExt cx="360000" cy="36000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45A7BCC-6BC7-A234-C6E5-063F118931FA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AF68603B-8F83-D11E-2C1E-65DF6943DB93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5340A23-CAD2-C5B1-3364-8491499276FB}"/>
              </a:ext>
            </a:extLst>
          </p:cNvPr>
          <p:cNvCxnSpPr>
            <a:cxnSpLocks/>
            <a:stCxn id="4" idx="0"/>
            <a:endCxn id="6" idx="4"/>
          </p:cNvCxnSpPr>
          <p:nvPr/>
        </p:nvCxnSpPr>
        <p:spPr>
          <a:xfrm flipV="1">
            <a:off x="2322084" y="7128246"/>
            <a:ext cx="0" cy="162009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id="{B2AD5C3D-62E9-2851-DF80-D9AA68EB43A4}"/>
              </a:ext>
            </a:extLst>
          </p:cNvPr>
          <p:cNvGrpSpPr/>
          <p:nvPr/>
        </p:nvGrpSpPr>
        <p:grpSpPr>
          <a:xfrm>
            <a:off x="956174" y="6642780"/>
            <a:ext cx="360000" cy="360000"/>
            <a:chOff x="5658104" y="2116853"/>
            <a:chExt cx="360000" cy="360000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048B93C-A4AA-B72B-9EBF-D325023C87A3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0B6661D0-8CC0-7BEE-163A-E617AC706398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64A763A-CF36-A4AC-5FC5-8C2EE6FD19F7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136174" y="7002780"/>
            <a:ext cx="0" cy="1029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stinctive design">
            <a:extLst>
              <a:ext uri="{FF2B5EF4-FFF2-40B4-BE49-F238E27FC236}">
                <a16:creationId xmlns:a16="http://schemas.microsoft.com/office/drawing/2014/main" id="{8EF94DCF-D280-0723-8D92-D17D4EF72B01}"/>
              </a:ext>
            </a:extLst>
          </p:cNvPr>
          <p:cNvSpPr txBox="1"/>
          <p:nvPr/>
        </p:nvSpPr>
        <p:spPr>
          <a:xfrm>
            <a:off x="4500524" y="7839448"/>
            <a:ext cx="2224802" cy="95410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 dirty="0">
                <a:sym typeface="DIN Pro"/>
              </a:rPr>
              <a:t>17’’ BLACK ALLOY WHEELS WITH M+S TYRES (</a:t>
            </a:r>
            <a:r>
              <a:rPr lang="it-IT" dirty="0" err="1">
                <a:sym typeface="DIN Pro"/>
              </a:rPr>
              <a:t>All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Terrain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tyres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available</a:t>
            </a:r>
            <a:r>
              <a:rPr lang="it-IT" dirty="0">
                <a:sym typeface="DIN Pro"/>
              </a:rPr>
              <a:t> </a:t>
            </a:r>
            <a:r>
              <a:rPr lang="it-IT" dirty="0" err="1">
                <a:sym typeface="DIN Pro"/>
              </a:rPr>
              <a:t>as</a:t>
            </a:r>
            <a:r>
              <a:rPr lang="it-IT" dirty="0">
                <a:sym typeface="DIN Pro"/>
              </a:rPr>
              <a:t> option)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8AF26CD-25A8-A4F7-A264-BEA57FED6261}"/>
              </a:ext>
            </a:extLst>
          </p:cNvPr>
          <p:cNvGrpSpPr/>
          <p:nvPr/>
        </p:nvGrpSpPr>
        <p:grpSpPr>
          <a:xfrm>
            <a:off x="3621761" y="7038246"/>
            <a:ext cx="360000" cy="360000"/>
            <a:chOff x="5658104" y="2116853"/>
            <a:chExt cx="360000" cy="360000"/>
          </a:xfrm>
        </p:grpSpPr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EFF1D901-90F8-10DC-66A5-529A01AF4BE1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998D75A4-3AED-0BB3-1D11-77FE25D9BBBF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08DDDA47-BE91-9F7F-2638-5BC572B6E070}"/>
              </a:ext>
            </a:extLst>
          </p:cNvPr>
          <p:cNvCxnSpPr>
            <a:cxnSpLocks/>
            <a:stCxn id="28" idx="1"/>
            <a:endCxn id="50" idx="5"/>
          </p:cNvCxnSpPr>
          <p:nvPr/>
        </p:nvCxnSpPr>
        <p:spPr>
          <a:xfrm flipH="1" flipV="1">
            <a:off x="3929040" y="7345525"/>
            <a:ext cx="571484" cy="9709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7BDC61E3-16BA-A387-03B6-B078B3017086}"/>
              </a:ext>
            </a:extLst>
          </p:cNvPr>
          <p:cNvGrpSpPr/>
          <p:nvPr/>
        </p:nvGrpSpPr>
        <p:grpSpPr>
          <a:xfrm>
            <a:off x="5342925" y="5961018"/>
            <a:ext cx="360000" cy="360000"/>
            <a:chOff x="5658104" y="2116853"/>
            <a:chExt cx="360000" cy="360000"/>
          </a:xfrm>
        </p:grpSpPr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80B77A4-2DB9-6234-F6A3-6C228E4F79E5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23A92EEB-886B-8927-95E4-4F526441F80A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3330DBA9-80F5-1E78-FB98-E098B24ED43F}"/>
              </a:ext>
            </a:extLst>
          </p:cNvPr>
          <p:cNvCxnSpPr>
            <a:cxnSpLocks/>
            <a:stCxn id="57" idx="2"/>
            <a:endCxn id="54" idx="0"/>
          </p:cNvCxnSpPr>
          <p:nvPr/>
        </p:nvCxnSpPr>
        <p:spPr>
          <a:xfrm>
            <a:off x="5522925" y="3588915"/>
            <a:ext cx="0" cy="23721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DA24EF2E-F1D9-4A8A-87CB-08DDB6949441}"/>
              </a:ext>
            </a:extLst>
          </p:cNvPr>
          <p:cNvSpPr txBox="1"/>
          <p:nvPr/>
        </p:nvSpPr>
        <p:spPr>
          <a:xfrm>
            <a:off x="4368315" y="3281138"/>
            <a:ext cx="2309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1"/>
                </a:solidFill>
              </a:rPr>
              <a:t>BLACK LOGOS</a:t>
            </a:r>
          </a:p>
        </p:txBody>
      </p:sp>
      <p:pic>
        <p:nvPicPr>
          <p:cNvPr id="15" name="Elemento grafico 14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FF839FD4-047A-A8A8-8081-C4B851145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4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– UNIQUENESS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635AF48A-C44C-5CC7-C027-43EF2044C002}"/>
              </a:ext>
            </a:extLst>
          </p:cNvPr>
          <p:cNvSpPr txBox="1"/>
          <p:nvPr/>
        </p:nvSpPr>
        <p:spPr>
          <a:xfrm>
            <a:off x="3009418" y="2422398"/>
            <a:ext cx="3426065" cy="1520673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NEW SEATS </a:t>
            </a:r>
            <a:r>
              <a:rPr lang="en-US" dirty="0">
                <a:sym typeface="DIN Pro"/>
              </a:rPr>
              <a:t>WITH </a:t>
            </a:r>
            <a:r>
              <a:rPr lang="it-IT" dirty="0"/>
              <a:t>INNOVATIVE </a:t>
            </a:r>
            <a:r>
              <a:rPr lang="en-US" dirty="0">
                <a:sym typeface="DIN Pro"/>
              </a:rPr>
              <a:t>WASHABLE</a:t>
            </a:r>
            <a:r>
              <a:rPr lang="it-IT" dirty="0"/>
              <a:t> MATERIALS TWICE MORE DURABLE THAN A CONVENTIONAL FABRIC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7EBE472-0513-7667-F04A-1A59FD708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" r="28"/>
          <a:stretch/>
        </p:blipFill>
        <p:spPr>
          <a:xfrm>
            <a:off x="0" y="4953000"/>
            <a:ext cx="6858000" cy="457283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E8D15898-BAED-8675-BB54-2FCF1DAF0170}"/>
              </a:ext>
            </a:extLst>
          </p:cNvPr>
          <p:cNvGrpSpPr/>
          <p:nvPr/>
        </p:nvGrpSpPr>
        <p:grpSpPr>
          <a:xfrm>
            <a:off x="384175" y="2207597"/>
            <a:ext cx="2393750" cy="1950276"/>
            <a:chOff x="384175" y="2000250"/>
            <a:chExt cx="2393750" cy="195027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2AFFD7BF-8BD8-B761-2888-91DA0A26D35F}"/>
                </a:ext>
              </a:extLst>
            </p:cNvPr>
            <p:cNvGrpSpPr/>
            <p:nvPr/>
          </p:nvGrpSpPr>
          <p:grpSpPr>
            <a:xfrm>
              <a:off x="384175" y="2000250"/>
              <a:ext cx="2393750" cy="1950276"/>
              <a:chOff x="395750" y="2500106"/>
              <a:chExt cx="2393750" cy="1950276"/>
            </a:xfrm>
          </p:grpSpPr>
          <p:sp>
            <p:nvSpPr>
              <p:cNvPr id="5" name="distinctive design">
                <a:extLst>
                  <a:ext uri="{FF2B5EF4-FFF2-40B4-BE49-F238E27FC236}">
                    <a16:creationId xmlns:a16="http://schemas.microsoft.com/office/drawing/2014/main" id="{BF49794E-88E7-E503-15A9-FD074C145FFD}"/>
                  </a:ext>
                </a:extLst>
              </p:cNvPr>
              <p:cNvSpPr txBox="1"/>
              <p:nvPr/>
            </p:nvSpPr>
            <p:spPr>
              <a:xfrm>
                <a:off x="414701" y="3356612"/>
                <a:ext cx="2368548" cy="913070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 algn="l">
                  <a:lnSpc>
                    <a:spcPts val="3000"/>
                  </a:lnSpc>
                  <a:defRPr sz="4000" cap="all">
                    <a:solidFill>
                      <a:srgbClr val="FFFFFF"/>
                    </a:solidFill>
                    <a:latin typeface="DIN Pro Regular"/>
                    <a:ea typeface="DIN Pro Regular"/>
                    <a:cs typeface="DIN Pro Regular"/>
                    <a:sym typeface="DIN Pro"/>
                  </a:defRPr>
                </a:lvl1pPr>
              </a:lstStyle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i="0" u="none" strike="noStrike" kern="0" cap="all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ncode Sans" pitchFamily="2" charset="0"/>
                    <a:sym typeface="DIN Pro"/>
                  </a:rPr>
                  <a:t>SPECIFIC </a:t>
                </a:r>
              </a:p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Encode Sans" pitchFamily="2" charset="0"/>
                    <a:sym typeface="DIN Pro"/>
                  </a:rPr>
                  <a:t>INTERIOR</a:t>
                </a:r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9EC00672-42C3-F776-E91C-2768FDEB5024}"/>
                  </a:ext>
                </a:extLst>
              </p:cNvPr>
              <p:cNvGrpSpPr/>
              <p:nvPr/>
            </p:nvGrpSpPr>
            <p:grpSpPr>
              <a:xfrm>
                <a:off x="395750" y="2500106"/>
                <a:ext cx="2393750" cy="1950276"/>
                <a:chOff x="2000351" y="4269549"/>
                <a:chExt cx="2393750" cy="1838325"/>
              </a:xfrm>
            </p:grpSpPr>
            <p:sp>
              <p:nvSpPr>
                <p:cNvPr id="8" name="Figura a mano libera: forma 7">
                  <a:extLst>
                    <a:ext uri="{FF2B5EF4-FFF2-40B4-BE49-F238E27FC236}">
                      <a16:creationId xmlns:a16="http://schemas.microsoft.com/office/drawing/2014/main" id="{D7A752EF-15E6-56FB-4C36-FA48F92BE4CB}"/>
                    </a:ext>
                  </a:extLst>
                </p:cNvPr>
                <p:cNvSpPr/>
                <p:nvPr/>
              </p:nvSpPr>
              <p:spPr>
                <a:xfrm>
                  <a:off x="3984526" y="4269549"/>
                  <a:ext cx="409575" cy="1838325"/>
                </a:xfrm>
                <a:custGeom>
                  <a:avLst/>
                  <a:gdLst>
                    <a:gd name="connsiteX0" fmla="*/ 0 w 409575"/>
                    <a:gd name="connsiteY0" fmla="*/ 0 h 1838325"/>
                    <a:gd name="connsiteX1" fmla="*/ 409575 w 409575"/>
                    <a:gd name="connsiteY1" fmla="*/ 0 h 1838325"/>
                    <a:gd name="connsiteX2" fmla="*/ 409575 w 409575"/>
                    <a:gd name="connsiteY2" fmla="*/ 1838325 h 1838325"/>
                    <a:gd name="connsiteX3" fmla="*/ 9525 w 409575"/>
                    <a:gd name="connsiteY3" fmla="*/ 1838325 h 183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575" h="1838325">
                      <a:moveTo>
                        <a:pt x="0" y="0"/>
                      </a:moveTo>
                      <a:lnTo>
                        <a:pt x="409575" y="0"/>
                      </a:lnTo>
                      <a:lnTo>
                        <a:pt x="409575" y="1838325"/>
                      </a:lnTo>
                      <a:lnTo>
                        <a:pt x="9525" y="1838325"/>
                      </a:lnTo>
                    </a:path>
                  </a:pathLst>
                </a:custGeom>
                <a:noFill/>
                <a:ln w="95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igura a mano libera: forma 8">
                  <a:extLst>
                    <a:ext uri="{FF2B5EF4-FFF2-40B4-BE49-F238E27FC236}">
                      <a16:creationId xmlns:a16="http://schemas.microsoft.com/office/drawing/2014/main" id="{56BA9C36-BD44-9ED9-D91B-9D3226543CC9}"/>
                    </a:ext>
                  </a:extLst>
                </p:cNvPr>
                <p:cNvSpPr/>
                <p:nvPr/>
              </p:nvSpPr>
              <p:spPr>
                <a:xfrm flipH="1">
                  <a:off x="2000351" y="4269549"/>
                  <a:ext cx="409575" cy="1838325"/>
                </a:xfrm>
                <a:custGeom>
                  <a:avLst/>
                  <a:gdLst>
                    <a:gd name="connsiteX0" fmla="*/ 0 w 409575"/>
                    <a:gd name="connsiteY0" fmla="*/ 0 h 1838325"/>
                    <a:gd name="connsiteX1" fmla="*/ 409575 w 409575"/>
                    <a:gd name="connsiteY1" fmla="*/ 0 h 1838325"/>
                    <a:gd name="connsiteX2" fmla="*/ 409575 w 409575"/>
                    <a:gd name="connsiteY2" fmla="*/ 1838325 h 1838325"/>
                    <a:gd name="connsiteX3" fmla="*/ 9525 w 409575"/>
                    <a:gd name="connsiteY3" fmla="*/ 1838325 h 183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575" h="1838325">
                      <a:moveTo>
                        <a:pt x="0" y="0"/>
                      </a:moveTo>
                      <a:lnTo>
                        <a:pt x="409575" y="0"/>
                      </a:lnTo>
                      <a:lnTo>
                        <a:pt x="409575" y="1838325"/>
                      </a:lnTo>
                      <a:lnTo>
                        <a:pt x="9525" y="1838325"/>
                      </a:lnTo>
                    </a:path>
                  </a:pathLst>
                </a:custGeom>
                <a:noFill/>
                <a:ln w="95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B59CA421-B978-ADF3-39B5-61E417AB5541}"/>
                </a:ext>
              </a:extLst>
            </p:cNvPr>
            <p:cNvGrpSpPr/>
            <p:nvPr/>
          </p:nvGrpSpPr>
          <p:grpSpPr>
            <a:xfrm>
              <a:off x="1299995" y="2065830"/>
              <a:ext cx="605695" cy="783526"/>
              <a:chOff x="3441197" y="4298167"/>
              <a:chExt cx="699505" cy="904878"/>
            </a:xfrm>
          </p:grpSpPr>
          <p:sp>
            <p:nvSpPr>
              <p:cNvPr id="23" name="Figura a mano libera: forma 22">
                <a:extLst>
                  <a:ext uri="{FF2B5EF4-FFF2-40B4-BE49-F238E27FC236}">
                    <a16:creationId xmlns:a16="http://schemas.microsoft.com/office/drawing/2014/main" id="{523AAF60-3A4F-66AC-9314-9DF5712A1A7F}"/>
                  </a:ext>
                </a:extLst>
              </p:cNvPr>
              <p:cNvSpPr/>
              <p:nvPr/>
            </p:nvSpPr>
            <p:spPr>
              <a:xfrm>
                <a:off x="3776662" y="4460797"/>
                <a:ext cx="28575" cy="134873"/>
              </a:xfrm>
              <a:custGeom>
                <a:avLst/>
                <a:gdLst>
                  <a:gd name="connsiteX0" fmla="*/ 0 w 28575"/>
                  <a:gd name="connsiteY0" fmla="*/ 14288 h 134873"/>
                  <a:gd name="connsiteX1" fmla="*/ 0 w 28575"/>
                  <a:gd name="connsiteY1" fmla="*/ 120587 h 134873"/>
                  <a:gd name="connsiteX2" fmla="*/ 14288 w 28575"/>
                  <a:gd name="connsiteY2" fmla="*/ 134874 h 134873"/>
                  <a:gd name="connsiteX3" fmla="*/ 28575 w 28575"/>
                  <a:gd name="connsiteY3" fmla="*/ 120587 h 134873"/>
                  <a:gd name="connsiteX4" fmla="*/ 28575 w 28575"/>
                  <a:gd name="connsiteY4" fmla="*/ 14288 h 134873"/>
                  <a:gd name="connsiteX5" fmla="*/ 14288 w 28575"/>
                  <a:gd name="connsiteY5" fmla="*/ 0 h 134873"/>
                  <a:gd name="connsiteX6" fmla="*/ 0 w 28575"/>
                  <a:gd name="connsiteY6" fmla="*/ 14288 h 13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5" h="134873">
                    <a:moveTo>
                      <a:pt x="0" y="14288"/>
                    </a:moveTo>
                    <a:lnTo>
                      <a:pt x="0" y="120587"/>
                    </a:lnTo>
                    <a:cubicBezTo>
                      <a:pt x="0" y="128473"/>
                      <a:pt x="6401" y="134874"/>
                      <a:pt x="14288" y="134874"/>
                    </a:cubicBezTo>
                    <a:cubicBezTo>
                      <a:pt x="22174" y="134874"/>
                      <a:pt x="28575" y="128473"/>
                      <a:pt x="28575" y="120587"/>
                    </a:cubicBezTo>
                    <a:lnTo>
                      <a:pt x="28575" y="14288"/>
                    </a:lnTo>
                    <a:cubicBezTo>
                      <a:pt x="28575" y="6401"/>
                      <a:pt x="22174" y="0"/>
                      <a:pt x="14288" y="0"/>
                    </a:cubicBezTo>
                    <a:cubicBezTo>
                      <a:pt x="6401" y="0"/>
                      <a:pt x="0" y="6401"/>
                      <a:pt x="0" y="14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igura a mano libera: forma 23">
                <a:extLst>
                  <a:ext uri="{FF2B5EF4-FFF2-40B4-BE49-F238E27FC236}">
                    <a16:creationId xmlns:a16="http://schemas.microsoft.com/office/drawing/2014/main" id="{33B68C2A-EA9F-A655-6A84-5636A3A1C8A4}"/>
                  </a:ext>
                </a:extLst>
              </p:cNvPr>
              <p:cNvSpPr/>
              <p:nvPr/>
            </p:nvSpPr>
            <p:spPr>
              <a:xfrm>
                <a:off x="3594049" y="4298167"/>
                <a:ext cx="393801" cy="185118"/>
              </a:xfrm>
              <a:custGeom>
                <a:avLst/>
                <a:gdLst>
                  <a:gd name="connsiteX0" fmla="*/ 393802 w 393801"/>
                  <a:gd name="connsiteY0" fmla="*/ 42863 h 185118"/>
                  <a:gd name="connsiteX1" fmla="*/ 381248 w 393801"/>
                  <a:gd name="connsiteY1" fmla="*/ 12554 h 185118"/>
                  <a:gd name="connsiteX2" fmla="*/ 350939 w 393801"/>
                  <a:gd name="connsiteY2" fmla="*/ 0 h 185118"/>
                  <a:gd name="connsiteX3" fmla="*/ 42863 w 393801"/>
                  <a:gd name="connsiteY3" fmla="*/ 0 h 185118"/>
                  <a:gd name="connsiteX4" fmla="*/ 12554 w 393801"/>
                  <a:gd name="connsiteY4" fmla="*/ 12554 h 185118"/>
                  <a:gd name="connsiteX5" fmla="*/ 0 w 393801"/>
                  <a:gd name="connsiteY5" fmla="*/ 42863 h 185118"/>
                  <a:gd name="connsiteX6" fmla="*/ 0 w 393801"/>
                  <a:gd name="connsiteY6" fmla="*/ 101613 h 185118"/>
                  <a:gd name="connsiteX7" fmla="*/ 83515 w 393801"/>
                  <a:gd name="connsiteY7" fmla="*/ 185118 h 185118"/>
                  <a:gd name="connsiteX8" fmla="*/ 310286 w 393801"/>
                  <a:gd name="connsiteY8" fmla="*/ 185118 h 185118"/>
                  <a:gd name="connsiteX9" fmla="*/ 393802 w 393801"/>
                  <a:gd name="connsiteY9" fmla="*/ 101613 h 185118"/>
                  <a:gd name="connsiteX10" fmla="*/ 393802 w 393801"/>
                  <a:gd name="connsiteY10" fmla="*/ 42863 h 185118"/>
                  <a:gd name="connsiteX11" fmla="*/ 365227 w 393801"/>
                  <a:gd name="connsiteY11" fmla="*/ 42863 h 185118"/>
                  <a:gd name="connsiteX12" fmla="*/ 365227 w 393801"/>
                  <a:gd name="connsiteY12" fmla="*/ 101613 h 185118"/>
                  <a:gd name="connsiteX13" fmla="*/ 310286 w 393801"/>
                  <a:gd name="connsiteY13" fmla="*/ 156543 h 185118"/>
                  <a:gd name="connsiteX14" fmla="*/ 83515 w 393801"/>
                  <a:gd name="connsiteY14" fmla="*/ 156543 h 185118"/>
                  <a:gd name="connsiteX15" fmla="*/ 28575 w 393801"/>
                  <a:gd name="connsiteY15" fmla="*/ 101613 h 185118"/>
                  <a:gd name="connsiteX16" fmla="*/ 28575 w 393801"/>
                  <a:gd name="connsiteY16" fmla="*/ 42863 h 185118"/>
                  <a:gd name="connsiteX17" fmla="*/ 32766 w 393801"/>
                  <a:gd name="connsiteY17" fmla="*/ 32756 h 185118"/>
                  <a:gd name="connsiteX18" fmla="*/ 42863 w 393801"/>
                  <a:gd name="connsiteY18" fmla="*/ 28575 h 185118"/>
                  <a:gd name="connsiteX19" fmla="*/ 350939 w 393801"/>
                  <a:gd name="connsiteY19" fmla="*/ 28575 h 185118"/>
                  <a:gd name="connsiteX20" fmla="*/ 361036 w 393801"/>
                  <a:gd name="connsiteY20" fmla="*/ 32756 h 185118"/>
                  <a:gd name="connsiteX21" fmla="*/ 365227 w 393801"/>
                  <a:gd name="connsiteY21" fmla="*/ 42863 h 18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3801" h="185118">
                    <a:moveTo>
                      <a:pt x="393802" y="42863"/>
                    </a:moveTo>
                    <a:cubicBezTo>
                      <a:pt x="393802" y="31499"/>
                      <a:pt x="389277" y="20593"/>
                      <a:pt x="381248" y="12554"/>
                    </a:cubicBezTo>
                    <a:cubicBezTo>
                      <a:pt x="373209" y="4515"/>
                      <a:pt x="362302" y="0"/>
                      <a:pt x="350939" y="0"/>
                    </a:cubicBezTo>
                    <a:cubicBezTo>
                      <a:pt x="282740" y="0"/>
                      <a:pt x="111062" y="0"/>
                      <a:pt x="42863" y="0"/>
                    </a:cubicBezTo>
                    <a:cubicBezTo>
                      <a:pt x="31499" y="0"/>
                      <a:pt x="20593" y="4515"/>
                      <a:pt x="12554" y="12554"/>
                    </a:cubicBezTo>
                    <a:cubicBezTo>
                      <a:pt x="4524" y="20593"/>
                      <a:pt x="0" y="31499"/>
                      <a:pt x="0" y="42863"/>
                    </a:cubicBezTo>
                    <a:cubicBezTo>
                      <a:pt x="0" y="59379"/>
                      <a:pt x="0" y="80915"/>
                      <a:pt x="0" y="101613"/>
                    </a:cubicBezTo>
                    <a:cubicBezTo>
                      <a:pt x="0" y="147733"/>
                      <a:pt x="37395" y="185118"/>
                      <a:pt x="83515" y="185118"/>
                    </a:cubicBezTo>
                    <a:cubicBezTo>
                      <a:pt x="148523" y="185118"/>
                      <a:pt x="245278" y="185118"/>
                      <a:pt x="310286" y="185118"/>
                    </a:cubicBezTo>
                    <a:cubicBezTo>
                      <a:pt x="356406" y="185118"/>
                      <a:pt x="393802" y="147733"/>
                      <a:pt x="393802" y="101613"/>
                    </a:cubicBezTo>
                    <a:lnTo>
                      <a:pt x="393802" y="42863"/>
                    </a:lnTo>
                    <a:close/>
                    <a:moveTo>
                      <a:pt x="365227" y="42863"/>
                    </a:moveTo>
                    <a:lnTo>
                      <a:pt x="365227" y="101613"/>
                    </a:lnTo>
                    <a:cubicBezTo>
                      <a:pt x="365227" y="131950"/>
                      <a:pt x="340624" y="156543"/>
                      <a:pt x="310286" y="156543"/>
                    </a:cubicBezTo>
                    <a:cubicBezTo>
                      <a:pt x="310286" y="156543"/>
                      <a:pt x="83515" y="156543"/>
                      <a:pt x="83515" y="156543"/>
                    </a:cubicBezTo>
                    <a:cubicBezTo>
                      <a:pt x="53178" y="156543"/>
                      <a:pt x="28575" y="131950"/>
                      <a:pt x="28575" y="101613"/>
                    </a:cubicBezTo>
                    <a:cubicBezTo>
                      <a:pt x="28575" y="80915"/>
                      <a:pt x="28575" y="59379"/>
                      <a:pt x="28575" y="42863"/>
                    </a:cubicBezTo>
                    <a:cubicBezTo>
                      <a:pt x="28575" y="39072"/>
                      <a:pt x="30080" y="35443"/>
                      <a:pt x="32766" y="32756"/>
                    </a:cubicBezTo>
                    <a:cubicBezTo>
                      <a:pt x="35443" y="30080"/>
                      <a:pt x="39081" y="28575"/>
                      <a:pt x="42863" y="28575"/>
                    </a:cubicBezTo>
                    <a:lnTo>
                      <a:pt x="350939" y="28575"/>
                    </a:lnTo>
                    <a:cubicBezTo>
                      <a:pt x="354721" y="28575"/>
                      <a:pt x="358359" y="30080"/>
                      <a:pt x="361036" y="32756"/>
                    </a:cubicBezTo>
                    <a:cubicBezTo>
                      <a:pt x="363722" y="35443"/>
                      <a:pt x="365227" y="39072"/>
                      <a:pt x="365227" y="428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igura a mano libera: forma 24">
                <a:extLst>
                  <a:ext uri="{FF2B5EF4-FFF2-40B4-BE49-F238E27FC236}">
                    <a16:creationId xmlns:a16="http://schemas.microsoft.com/office/drawing/2014/main" id="{3C30F674-2370-4760-98AE-2EDF7EE4D7B1}"/>
                  </a:ext>
                </a:extLst>
              </p:cNvPr>
              <p:cNvSpPr/>
              <p:nvPr/>
            </p:nvSpPr>
            <p:spPr>
              <a:xfrm>
                <a:off x="3441197" y="4567096"/>
                <a:ext cx="699505" cy="557098"/>
              </a:xfrm>
              <a:custGeom>
                <a:avLst/>
                <a:gdLst>
                  <a:gd name="connsiteX0" fmla="*/ 587516 w 699505"/>
                  <a:gd name="connsiteY0" fmla="*/ 557098 h 557098"/>
                  <a:gd name="connsiteX1" fmla="*/ 656639 w 699505"/>
                  <a:gd name="connsiteY1" fmla="*/ 557098 h 557098"/>
                  <a:gd name="connsiteX2" fmla="*/ 689271 w 699505"/>
                  <a:gd name="connsiteY2" fmla="*/ 542030 h 557098"/>
                  <a:gd name="connsiteX3" fmla="*/ 698958 w 699505"/>
                  <a:gd name="connsiteY3" fmla="*/ 507416 h 557098"/>
                  <a:gd name="connsiteX4" fmla="*/ 636979 w 699505"/>
                  <a:gd name="connsiteY4" fmla="*/ 122501 h 557098"/>
                  <a:gd name="connsiteX5" fmla="*/ 493170 w 699505"/>
                  <a:gd name="connsiteY5" fmla="*/ 0 h 557098"/>
                  <a:gd name="connsiteX6" fmla="*/ 206335 w 699505"/>
                  <a:gd name="connsiteY6" fmla="*/ 0 h 557098"/>
                  <a:gd name="connsiteX7" fmla="*/ 62526 w 699505"/>
                  <a:gd name="connsiteY7" fmla="*/ 122501 h 557098"/>
                  <a:gd name="connsiteX8" fmla="*/ 547 w 699505"/>
                  <a:gd name="connsiteY8" fmla="*/ 507416 h 557098"/>
                  <a:gd name="connsiteX9" fmla="*/ 10234 w 699505"/>
                  <a:gd name="connsiteY9" fmla="*/ 542030 h 557098"/>
                  <a:gd name="connsiteX10" fmla="*/ 42867 w 699505"/>
                  <a:gd name="connsiteY10" fmla="*/ 557098 h 557098"/>
                  <a:gd name="connsiteX11" fmla="*/ 66050 w 699505"/>
                  <a:gd name="connsiteY11" fmla="*/ 557098 h 557098"/>
                  <a:gd name="connsiteX12" fmla="*/ 80338 w 699505"/>
                  <a:gd name="connsiteY12" fmla="*/ 542811 h 557098"/>
                  <a:gd name="connsiteX13" fmla="*/ 66050 w 699505"/>
                  <a:gd name="connsiteY13" fmla="*/ 528523 h 557098"/>
                  <a:gd name="connsiteX14" fmla="*/ 42867 w 699505"/>
                  <a:gd name="connsiteY14" fmla="*/ 528523 h 557098"/>
                  <a:gd name="connsiteX15" fmla="*/ 31989 w 699505"/>
                  <a:gd name="connsiteY15" fmla="*/ 523494 h 557098"/>
                  <a:gd name="connsiteX16" fmla="*/ 28760 w 699505"/>
                  <a:gd name="connsiteY16" fmla="*/ 511959 h 557098"/>
                  <a:gd name="connsiteX17" fmla="*/ 90739 w 699505"/>
                  <a:gd name="connsiteY17" fmla="*/ 127044 h 557098"/>
                  <a:gd name="connsiteX18" fmla="*/ 206335 w 699505"/>
                  <a:gd name="connsiteY18" fmla="*/ 28575 h 557098"/>
                  <a:gd name="connsiteX19" fmla="*/ 493170 w 699505"/>
                  <a:gd name="connsiteY19" fmla="*/ 28575 h 557098"/>
                  <a:gd name="connsiteX20" fmla="*/ 608766 w 699505"/>
                  <a:gd name="connsiteY20" fmla="*/ 127044 h 557098"/>
                  <a:gd name="connsiteX21" fmla="*/ 670745 w 699505"/>
                  <a:gd name="connsiteY21" fmla="*/ 511959 h 557098"/>
                  <a:gd name="connsiteX22" fmla="*/ 667516 w 699505"/>
                  <a:gd name="connsiteY22" fmla="*/ 523494 h 557098"/>
                  <a:gd name="connsiteX23" fmla="*/ 656639 w 699505"/>
                  <a:gd name="connsiteY23" fmla="*/ 528523 h 557098"/>
                  <a:gd name="connsiteX24" fmla="*/ 587516 w 699505"/>
                  <a:gd name="connsiteY24" fmla="*/ 528523 h 557098"/>
                  <a:gd name="connsiteX25" fmla="*/ 573228 w 699505"/>
                  <a:gd name="connsiteY25" fmla="*/ 542811 h 557098"/>
                  <a:gd name="connsiteX26" fmla="*/ 587516 w 699505"/>
                  <a:gd name="connsiteY26" fmla="*/ 557098 h 5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9505" h="557098">
                    <a:moveTo>
                      <a:pt x="587516" y="557098"/>
                    </a:moveTo>
                    <a:lnTo>
                      <a:pt x="656639" y="557098"/>
                    </a:lnTo>
                    <a:cubicBezTo>
                      <a:pt x="669202" y="557098"/>
                      <a:pt x="681127" y="551583"/>
                      <a:pt x="689271" y="542030"/>
                    </a:cubicBezTo>
                    <a:cubicBezTo>
                      <a:pt x="697415" y="532467"/>
                      <a:pt x="700958" y="519817"/>
                      <a:pt x="698958" y="507416"/>
                    </a:cubicBezTo>
                    <a:cubicBezTo>
                      <a:pt x="686795" y="431863"/>
                      <a:pt x="656534" y="243954"/>
                      <a:pt x="636979" y="122501"/>
                    </a:cubicBezTo>
                    <a:cubicBezTo>
                      <a:pt x="625606" y="51902"/>
                      <a:pt x="564675" y="0"/>
                      <a:pt x="493170" y="0"/>
                    </a:cubicBezTo>
                    <a:cubicBezTo>
                      <a:pt x="408046" y="0"/>
                      <a:pt x="291460" y="0"/>
                      <a:pt x="206335" y="0"/>
                    </a:cubicBezTo>
                    <a:cubicBezTo>
                      <a:pt x="134830" y="0"/>
                      <a:pt x="73899" y="51902"/>
                      <a:pt x="62526" y="122501"/>
                    </a:cubicBezTo>
                    <a:cubicBezTo>
                      <a:pt x="42971" y="243954"/>
                      <a:pt x="12710" y="431863"/>
                      <a:pt x="547" y="507416"/>
                    </a:cubicBezTo>
                    <a:cubicBezTo>
                      <a:pt x="-1453" y="519817"/>
                      <a:pt x="2090" y="532467"/>
                      <a:pt x="10234" y="542030"/>
                    </a:cubicBezTo>
                    <a:cubicBezTo>
                      <a:pt x="18378" y="551583"/>
                      <a:pt x="30303" y="557098"/>
                      <a:pt x="42867" y="557098"/>
                    </a:cubicBezTo>
                    <a:lnTo>
                      <a:pt x="66050" y="557098"/>
                    </a:lnTo>
                    <a:cubicBezTo>
                      <a:pt x="73937" y="557098"/>
                      <a:pt x="80338" y="550697"/>
                      <a:pt x="80338" y="542811"/>
                    </a:cubicBezTo>
                    <a:cubicBezTo>
                      <a:pt x="80338" y="534924"/>
                      <a:pt x="73937" y="528523"/>
                      <a:pt x="66050" y="528523"/>
                    </a:cubicBezTo>
                    <a:lnTo>
                      <a:pt x="42867" y="528523"/>
                    </a:lnTo>
                    <a:cubicBezTo>
                      <a:pt x="38676" y="528523"/>
                      <a:pt x="34704" y="526685"/>
                      <a:pt x="31989" y="523494"/>
                    </a:cubicBezTo>
                    <a:cubicBezTo>
                      <a:pt x="29274" y="520313"/>
                      <a:pt x="28093" y="516093"/>
                      <a:pt x="28760" y="511959"/>
                    </a:cubicBezTo>
                    <a:cubicBezTo>
                      <a:pt x="40923" y="436407"/>
                      <a:pt x="71184" y="248498"/>
                      <a:pt x="90739" y="127044"/>
                    </a:cubicBezTo>
                    <a:cubicBezTo>
                      <a:pt x="99883" y="70294"/>
                      <a:pt x="148861" y="28575"/>
                      <a:pt x="206335" y="28575"/>
                    </a:cubicBezTo>
                    <a:cubicBezTo>
                      <a:pt x="291460" y="28575"/>
                      <a:pt x="408046" y="28575"/>
                      <a:pt x="493170" y="28575"/>
                    </a:cubicBezTo>
                    <a:cubicBezTo>
                      <a:pt x="550644" y="28575"/>
                      <a:pt x="599622" y="70294"/>
                      <a:pt x="608766" y="127044"/>
                    </a:cubicBezTo>
                    <a:cubicBezTo>
                      <a:pt x="628321" y="248498"/>
                      <a:pt x="658582" y="436407"/>
                      <a:pt x="670745" y="511959"/>
                    </a:cubicBezTo>
                    <a:cubicBezTo>
                      <a:pt x="671412" y="516093"/>
                      <a:pt x="670231" y="520313"/>
                      <a:pt x="667516" y="523494"/>
                    </a:cubicBezTo>
                    <a:cubicBezTo>
                      <a:pt x="664801" y="526685"/>
                      <a:pt x="660829" y="528523"/>
                      <a:pt x="656639" y="528523"/>
                    </a:cubicBezTo>
                    <a:cubicBezTo>
                      <a:pt x="656639" y="528523"/>
                      <a:pt x="587516" y="528523"/>
                      <a:pt x="587516" y="528523"/>
                    </a:cubicBezTo>
                    <a:cubicBezTo>
                      <a:pt x="579638" y="528523"/>
                      <a:pt x="573228" y="534924"/>
                      <a:pt x="573228" y="542811"/>
                    </a:cubicBezTo>
                    <a:cubicBezTo>
                      <a:pt x="573228" y="550697"/>
                      <a:pt x="579638" y="557098"/>
                      <a:pt x="587516" y="55709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igura a mano libera: forma 25">
                <a:extLst>
                  <a:ext uri="{FF2B5EF4-FFF2-40B4-BE49-F238E27FC236}">
                    <a16:creationId xmlns:a16="http://schemas.microsoft.com/office/drawing/2014/main" id="{41B1A76C-8CBA-9CC0-5C1A-28736A62FDE8}"/>
                  </a:ext>
                </a:extLst>
              </p:cNvPr>
              <p:cNvSpPr/>
              <p:nvPr/>
            </p:nvSpPr>
            <p:spPr>
              <a:xfrm>
                <a:off x="3595543" y="4628922"/>
                <a:ext cx="69632" cy="283506"/>
              </a:xfrm>
              <a:custGeom>
                <a:avLst/>
                <a:gdLst>
                  <a:gd name="connsiteX0" fmla="*/ 41235 w 69632"/>
                  <a:gd name="connsiteY0" fmla="*/ 12021 h 283506"/>
                  <a:gd name="connsiteX1" fmla="*/ 182 w 69632"/>
                  <a:gd name="connsiteY1" fmla="*/ 266949 h 283506"/>
                  <a:gd name="connsiteX2" fmla="*/ 12021 w 69632"/>
                  <a:gd name="connsiteY2" fmla="*/ 283322 h 283506"/>
                  <a:gd name="connsiteX3" fmla="*/ 28395 w 69632"/>
                  <a:gd name="connsiteY3" fmla="*/ 271492 h 283506"/>
                  <a:gd name="connsiteX4" fmla="*/ 69448 w 69632"/>
                  <a:gd name="connsiteY4" fmla="*/ 16565 h 283506"/>
                  <a:gd name="connsiteX5" fmla="*/ 57618 w 69632"/>
                  <a:gd name="connsiteY5" fmla="*/ 182 h 283506"/>
                  <a:gd name="connsiteX6" fmla="*/ 41235 w 69632"/>
                  <a:gd name="connsiteY6" fmla="*/ 12021 h 2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632" h="283506">
                    <a:moveTo>
                      <a:pt x="41235" y="12021"/>
                    </a:moveTo>
                    <a:cubicBezTo>
                      <a:pt x="29347" y="85831"/>
                      <a:pt x="13517" y="184186"/>
                      <a:pt x="182" y="266949"/>
                    </a:cubicBezTo>
                    <a:cubicBezTo>
                      <a:pt x="-1066" y="274731"/>
                      <a:pt x="4240" y="282074"/>
                      <a:pt x="12021" y="283322"/>
                    </a:cubicBezTo>
                    <a:cubicBezTo>
                      <a:pt x="19803" y="284579"/>
                      <a:pt x="27147" y="279274"/>
                      <a:pt x="28395" y="271492"/>
                    </a:cubicBezTo>
                    <a:cubicBezTo>
                      <a:pt x="41730" y="188729"/>
                      <a:pt x="57560" y="90374"/>
                      <a:pt x="69448" y="16565"/>
                    </a:cubicBezTo>
                    <a:cubicBezTo>
                      <a:pt x="70705" y="8783"/>
                      <a:pt x="65400" y="1439"/>
                      <a:pt x="57618" y="182"/>
                    </a:cubicBezTo>
                    <a:cubicBezTo>
                      <a:pt x="49826" y="-1066"/>
                      <a:pt x="42492" y="4240"/>
                      <a:pt x="41235" y="12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igura a mano libera: forma 26">
                <a:extLst>
                  <a:ext uri="{FF2B5EF4-FFF2-40B4-BE49-F238E27FC236}">
                    <a16:creationId xmlns:a16="http://schemas.microsoft.com/office/drawing/2014/main" id="{B79BEBBF-1728-4587-2611-1DB0035E1CA0}"/>
                  </a:ext>
                </a:extLst>
              </p:cNvPr>
              <p:cNvSpPr/>
              <p:nvPr/>
            </p:nvSpPr>
            <p:spPr>
              <a:xfrm>
                <a:off x="3916724" y="4628922"/>
                <a:ext cx="69632" cy="283506"/>
              </a:xfrm>
              <a:custGeom>
                <a:avLst/>
                <a:gdLst>
                  <a:gd name="connsiteX0" fmla="*/ 184 w 69632"/>
                  <a:gd name="connsiteY0" fmla="*/ 16565 h 283506"/>
                  <a:gd name="connsiteX1" fmla="*/ 41237 w 69632"/>
                  <a:gd name="connsiteY1" fmla="*/ 271492 h 283506"/>
                  <a:gd name="connsiteX2" fmla="*/ 57611 w 69632"/>
                  <a:gd name="connsiteY2" fmla="*/ 283322 h 283506"/>
                  <a:gd name="connsiteX3" fmla="*/ 69450 w 69632"/>
                  <a:gd name="connsiteY3" fmla="*/ 266949 h 283506"/>
                  <a:gd name="connsiteX4" fmla="*/ 28397 w 69632"/>
                  <a:gd name="connsiteY4" fmla="*/ 12021 h 283506"/>
                  <a:gd name="connsiteX5" fmla="*/ 12014 w 69632"/>
                  <a:gd name="connsiteY5" fmla="*/ 182 h 283506"/>
                  <a:gd name="connsiteX6" fmla="*/ 184 w 69632"/>
                  <a:gd name="connsiteY6" fmla="*/ 16565 h 2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632" h="283506">
                    <a:moveTo>
                      <a:pt x="184" y="16565"/>
                    </a:moveTo>
                    <a:cubicBezTo>
                      <a:pt x="12072" y="90374"/>
                      <a:pt x="27902" y="188729"/>
                      <a:pt x="41237" y="271492"/>
                    </a:cubicBezTo>
                    <a:cubicBezTo>
                      <a:pt x="42485" y="279274"/>
                      <a:pt x="49829" y="284579"/>
                      <a:pt x="57611" y="283322"/>
                    </a:cubicBezTo>
                    <a:cubicBezTo>
                      <a:pt x="65393" y="282074"/>
                      <a:pt x="70698" y="274731"/>
                      <a:pt x="69450" y="266949"/>
                    </a:cubicBezTo>
                    <a:cubicBezTo>
                      <a:pt x="56115" y="184186"/>
                      <a:pt x="40285" y="85831"/>
                      <a:pt x="28397" y="12021"/>
                    </a:cubicBezTo>
                    <a:cubicBezTo>
                      <a:pt x="27140" y="4240"/>
                      <a:pt x="19806" y="-1066"/>
                      <a:pt x="12014" y="182"/>
                    </a:cubicBezTo>
                    <a:cubicBezTo>
                      <a:pt x="4233" y="1439"/>
                      <a:pt x="-1073" y="8783"/>
                      <a:pt x="184" y="1656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igura a mano libera: forma 27">
                <a:extLst>
                  <a:ext uri="{FF2B5EF4-FFF2-40B4-BE49-F238E27FC236}">
                    <a16:creationId xmlns:a16="http://schemas.microsoft.com/office/drawing/2014/main" id="{19412017-DF60-329C-A94E-844B3D3D26D5}"/>
                  </a:ext>
                </a:extLst>
              </p:cNvPr>
              <p:cNvSpPr/>
              <p:nvPr/>
            </p:nvSpPr>
            <p:spPr>
              <a:xfrm>
                <a:off x="3616070" y="4808659"/>
                <a:ext cx="349758" cy="28575"/>
              </a:xfrm>
              <a:custGeom>
                <a:avLst/>
                <a:gdLst>
                  <a:gd name="connsiteX0" fmla="*/ 14288 w 349758"/>
                  <a:gd name="connsiteY0" fmla="*/ 28575 h 28575"/>
                  <a:gd name="connsiteX1" fmla="*/ 335471 w 349758"/>
                  <a:gd name="connsiteY1" fmla="*/ 28575 h 28575"/>
                  <a:gd name="connsiteX2" fmla="*/ 349758 w 349758"/>
                  <a:gd name="connsiteY2" fmla="*/ 14288 h 28575"/>
                  <a:gd name="connsiteX3" fmla="*/ 335471 w 349758"/>
                  <a:gd name="connsiteY3" fmla="*/ 0 h 28575"/>
                  <a:gd name="connsiteX4" fmla="*/ 14288 w 349758"/>
                  <a:gd name="connsiteY4" fmla="*/ 0 h 28575"/>
                  <a:gd name="connsiteX5" fmla="*/ 0 w 349758"/>
                  <a:gd name="connsiteY5" fmla="*/ 14288 h 28575"/>
                  <a:gd name="connsiteX6" fmla="*/ 14288 w 349758"/>
                  <a:gd name="connsiteY6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9758" h="28575">
                    <a:moveTo>
                      <a:pt x="14288" y="28575"/>
                    </a:moveTo>
                    <a:lnTo>
                      <a:pt x="335471" y="28575"/>
                    </a:lnTo>
                    <a:cubicBezTo>
                      <a:pt x="343357" y="28575"/>
                      <a:pt x="349758" y="22165"/>
                      <a:pt x="349758" y="14288"/>
                    </a:cubicBezTo>
                    <a:cubicBezTo>
                      <a:pt x="349758" y="6401"/>
                      <a:pt x="343357" y="0"/>
                      <a:pt x="335471" y="0"/>
                    </a:cubicBezTo>
                    <a:lnTo>
                      <a:pt x="14288" y="0"/>
                    </a:lnTo>
                    <a:cubicBezTo>
                      <a:pt x="6401" y="0"/>
                      <a:pt x="0" y="6401"/>
                      <a:pt x="0" y="14288"/>
                    </a:cubicBezTo>
                    <a:cubicBezTo>
                      <a:pt x="0" y="22165"/>
                      <a:pt x="6401" y="28575"/>
                      <a:pt x="14288" y="28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igura a mano libera: forma 28">
                <a:extLst>
                  <a:ext uri="{FF2B5EF4-FFF2-40B4-BE49-F238E27FC236}">
                    <a16:creationId xmlns:a16="http://schemas.microsoft.com/office/drawing/2014/main" id="{CC29DF17-8090-FC22-1742-91F5F3D76075}"/>
                  </a:ext>
                </a:extLst>
              </p:cNvPr>
              <p:cNvSpPr/>
              <p:nvPr/>
            </p:nvSpPr>
            <p:spPr>
              <a:xfrm>
                <a:off x="3624024" y="4992539"/>
                <a:ext cx="333851" cy="210506"/>
              </a:xfrm>
              <a:custGeom>
                <a:avLst/>
                <a:gdLst>
                  <a:gd name="connsiteX0" fmla="*/ 144523 w 333851"/>
                  <a:gd name="connsiteY0" fmla="*/ 191691 h 210506"/>
                  <a:gd name="connsiteX1" fmla="*/ 21432 w 333851"/>
                  <a:gd name="connsiteY1" fmla="*/ 40939 h 210506"/>
                  <a:gd name="connsiteX2" fmla="*/ 1915 w 333851"/>
                  <a:gd name="connsiteY2" fmla="*/ 46168 h 210506"/>
                  <a:gd name="connsiteX3" fmla="*/ 7144 w 333851"/>
                  <a:gd name="connsiteY3" fmla="*/ 65685 h 210506"/>
                  <a:gd name="connsiteX4" fmla="*/ 117415 w 333851"/>
                  <a:gd name="connsiteY4" fmla="*/ 200740 h 210506"/>
                  <a:gd name="connsiteX5" fmla="*/ 135493 w 333851"/>
                  <a:gd name="connsiteY5" fmla="*/ 209769 h 210506"/>
                  <a:gd name="connsiteX6" fmla="*/ 144523 w 333851"/>
                  <a:gd name="connsiteY6" fmla="*/ 191691 h 210506"/>
                  <a:gd name="connsiteX7" fmla="*/ 312420 w 333851"/>
                  <a:gd name="connsiteY7" fmla="*/ 40939 h 210506"/>
                  <a:gd name="connsiteX8" fmla="*/ 189329 w 333851"/>
                  <a:gd name="connsiteY8" fmla="*/ 191691 h 210506"/>
                  <a:gd name="connsiteX9" fmla="*/ 198358 w 333851"/>
                  <a:gd name="connsiteY9" fmla="*/ 209769 h 210506"/>
                  <a:gd name="connsiteX10" fmla="*/ 216437 w 333851"/>
                  <a:gd name="connsiteY10" fmla="*/ 200740 h 210506"/>
                  <a:gd name="connsiteX11" fmla="*/ 326708 w 333851"/>
                  <a:gd name="connsiteY11" fmla="*/ 65685 h 210506"/>
                  <a:gd name="connsiteX12" fmla="*/ 331937 w 333851"/>
                  <a:gd name="connsiteY12" fmla="*/ 46168 h 210506"/>
                  <a:gd name="connsiteX13" fmla="*/ 312420 w 333851"/>
                  <a:gd name="connsiteY13" fmla="*/ 40939 h 210506"/>
                  <a:gd name="connsiteX14" fmla="*/ 29861 w 333851"/>
                  <a:gd name="connsiteY14" fmla="*/ 26661 h 210506"/>
                  <a:gd name="connsiteX15" fmla="*/ 303991 w 333851"/>
                  <a:gd name="connsiteY15" fmla="*/ 26661 h 210506"/>
                  <a:gd name="connsiteX16" fmla="*/ 309220 w 333851"/>
                  <a:gd name="connsiteY16" fmla="*/ 7144 h 210506"/>
                  <a:gd name="connsiteX17" fmla="*/ 289703 w 333851"/>
                  <a:gd name="connsiteY17" fmla="*/ 1915 h 210506"/>
                  <a:gd name="connsiteX18" fmla="*/ 44149 w 333851"/>
                  <a:gd name="connsiteY18" fmla="*/ 1915 h 210506"/>
                  <a:gd name="connsiteX19" fmla="*/ 24632 w 333851"/>
                  <a:gd name="connsiteY19" fmla="*/ 7144 h 210506"/>
                  <a:gd name="connsiteX20" fmla="*/ 29861 w 333851"/>
                  <a:gd name="connsiteY20" fmla="*/ 26661 h 21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3851" h="210506">
                    <a:moveTo>
                      <a:pt x="144523" y="191691"/>
                    </a:moveTo>
                    <a:cubicBezTo>
                      <a:pt x="123587" y="129016"/>
                      <a:pt x="80363" y="74962"/>
                      <a:pt x="21432" y="40939"/>
                    </a:cubicBezTo>
                    <a:cubicBezTo>
                      <a:pt x="14602" y="36995"/>
                      <a:pt x="5858" y="39339"/>
                      <a:pt x="1915" y="46168"/>
                    </a:cubicBezTo>
                    <a:cubicBezTo>
                      <a:pt x="-2029" y="52997"/>
                      <a:pt x="315" y="61741"/>
                      <a:pt x="7144" y="65685"/>
                    </a:cubicBezTo>
                    <a:cubicBezTo>
                      <a:pt x="59941" y="96165"/>
                      <a:pt x="98660" y="144590"/>
                      <a:pt x="117415" y="200740"/>
                    </a:cubicBezTo>
                    <a:cubicBezTo>
                      <a:pt x="119911" y="208217"/>
                      <a:pt x="128016" y="212265"/>
                      <a:pt x="135493" y="209769"/>
                    </a:cubicBezTo>
                    <a:cubicBezTo>
                      <a:pt x="142971" y="207264"/>
                      <a:pt x="147019" y="199168"/>
                      <a:pt x="144523" y="191691"/>
                    </a:cubicBezTo>
                    <a:close/>
                    <a:moveTo>
                      <a:pt x="312420" y="40939"/>
                    </a:moveTo>
                    <a:cubicBezTo>
                      <a:pt x="253489" y="74962"/>
                      <a:pt x="210265" y="129016"/>
                      <a:pt x="189329" y="191691"/>
                    </a:cubicBezTo>
                    <a:cubicBezTo>
                      <a:pt x="186833" y="199168"/>
                      <a:pt x="190881" y="207264"/>
                      <a:pt x="198358" y="209769"/>
                    </a:cubicBezTo>
                    <a:cubicBezTo>
                      <a:pt x="205836" y="212265"/>
                      <a:pt x="213941" y="208217"/>
                      <a:pt x="216437" y="200740"/>
                    </a:cubicBezTo>
                    <a:cubicBezTo>
                      <a:pt x="235192" y="144590"/>
                      <a:pt x="273911" y="96165"/>
                      <a:pt x="326708" y="65685"/>
                    </a:cubicBezTo>
                    <a:cubicBezTo>
                      <a:pt x="333537" y="61741"/>
                      <a:pt x="335880" y="52997"/>
                      <a:pt x="331937" y="46168"/>
                    </a:cubicBezTo>
                    <a:cubicBezTo>
                      <a:pt x="327994" y="39339"/>
                      <a:pt x="319250" y="36995"/>
                      <a:pt x="312420" y="40939"/>
                    </a:cubicBezTo>
                    <a:close/>
                    <a:moveTo>
                      <a:pt x="29861" y="26661"/>
                    </a:moveTo>
                    <a:cubicBezTo>
                      <a:pt x="114672" y="75629"/>
                      <a:pt x="219180" y="75629"/>
                      <a:pt x="303991" y="26661"/>
                    </a:cubicBezTo>
                    <a:cubicBezTo>
                      <a:pt x="310820" y="22717"/>
                      <a:pt x="313163" y="13973"/>
                      <a:pt x="309220" y="7144"/>
                    </a:cubicBezTo>
                    <a:cubicBezTo>
                      <a:pt x="305277" y="315"/>
                      <a:pt x="296533" y="-2029"/>
                      <a:pt x="289703" y="1915"/>
                    </a:cubicBezTo>
                    <a:cubicBezTo>
                      <a:pt x="213732" y="45777"/>
                      <a:pt x="120120" y="45777"/>
                      <a:pt x="44149" y="1915"/>
                    </a:cubicBezTo>
                    <a:cubicBezTo>
                      <a:pt x="37319" y="-2029"/>
                      <a:pt x="28575" y="315"/>
                      <a:pt x="24632" y="7144"/>
                    </a:cubicBezTo>
                    <a:cubicBezTo>
                      <a:pt x="20689" y="13973"/>
                      <a:pt x="23032" y="22717"/>
                      <a:pt x="29861" y="2666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igura a mano libera: forma 29">
                <a:extLst>
                  <a:ext uri="{FF2B5EF4-FFF2-40B4-BE49-F238E27FC236}">
                    <a16:creationId xmlns:a16="http://schemas.microsoft.com/office/drawing/2014/main" id="{4D72AC1D-E55E-3738-CA56-5218E7466C1B}"/>
                  </a:ext>
                </a:extLst>
              </p:cNvPr>
              <p:cNvSpPr/>
              <p:nvPr/>
            </p:nvSpPr>
            <p:spPr>
              <a:xfrm>
                <a:off x="3548767" y="4870353"/>
                <a:ext cx="484365" cy="332691"/>
              </a:xfrm>
              <a:custGeom>
                <a:avLst/>
                <a:gdLst>
                  <a:gd name="connsiteX0" fmla="*/ 40824 w 484365"/>
                  <a:gd name="connsiteY0" fmla="*/ 313620 h 332691"/>
                  <a:gd name="connsiteX1" fmla="*/ 28575 w 484365"/>
                  <a:gd name="connsiteY1" fmla="*/ 242183 h 332691"/>
                  <a:gd name="connsiteX2" fmla="*/ 242183 w 484365"/>
                  <a:gd name="connsiteY2" fmla="*/ 28575 h 332691"/>
                  <a:gd name="connsiteX3" fmla="*/ 455790 w 484365"/>
                  <a:gd name="connsiteY3" fmla="*/ 242183 h 332691"/>
                  <a:gd name="connsiteX4" fmla="*/ 443541 w 484365"/>
                  <a:gd name="connsiteY4" fmla="*/ 313620 h 332691"/>
                  <a:gd name="connsiteX5" fmla="*/ 452218 w 484365"/>
                  <a:gd name="connsiteY5" fmla="*/ 331861 h 332691"/>
                  <a:gd name="connsiteX6" fmla="*/ 470459 w 484365"/>
                  <a:gd name="connsiteY6" fmla="*/ 323183 h 332691"/>
                  <a:gd name="connsiteX7" fmla="*/ 484365 w 484365"/>
                  <a:gd name="connsiteY7" fmla="*/ 242183 h 332691"/>
                  <a:gd name="connsiteX8" fmla="*/ 242183 w 484365"/>
                  <a:gd name="connsiteY8" fmla="*/ 0 h 332691"/>
                  <a:gd name="connsiteX9" fmla="*/ 0 w 484365"/>
                  <a:gd name="connsiteY9" fmla="*/ 242183 h 332691"/>
                  <a:gd name="connsiteX10" fmla="*/ 13907 w 484365"/>
                  <a:gd name="connsiteY10" fmla="*/ 323183 h 332691"/>
                  <a:gd name="connsiteX11" fmla="*/ 32147 w 484365"/>
                  <a:gd name="connsiteY11" fmla="*/ 331861 h 332691"/>
                  <a:gd name="connsiteX12" fmla="*/ 40824 w 484365"/>
                  <a:gd name="connsiteY12" fmla="*/ 313620 h 332691"/>
                  <a:gd name="connsiteX13" fmla="*/ 411051 w 484365"/>
                  <a:gd name="connsiteY13" fmla="*/ 324688 h 332691"/>
                  <a:gd name="connsiteX14" fmla="*/ 430111 w 484365"/>
                  <a:gd name="connsiteY14" fmla="*/ 242183 h 332691"/>
                  <a:gd name="connsiteX15" fmla="*/ 242183 w 484365"/>
                  <a:gd name="connsiteY15" fmla="*/ 54264 h 332691"/>
                  <a:gd name="connsiteX16" fmla="*/ 54254 w 484365"/>
                  <a:gd name="connsiteY16" fmla="*/ 242183 h 332691"/>
                  <a:gd name="connsiteX17" fmla="*/ 73314 w 484365"/>
                  <a:gd name="connsiteY17" fmla="*/ 324688 h 332691"/>
                  <a:gd name="connsiteX18" fmla="*/ 92431 w 484365"/>
                  <a:gd name="connsiteY18" fmla="*/ 331232 h 332691"/>
                  <a:gd name="connsiteX19" fmla="*/ 98974 w 484365"/>
                  <a:gd name="connsiteY19" fmla="*/ 312115 h 332691"/>
                  <a:gd name="connsiteX20" fmla="*/ 82829 w 484365"/>
                  <a:gd name="connsiteY20" fmla="*/ 242183 h 332691"/>
                  <a:gd name="connsiteX21" fmla="*/ 242183 w 484365"/>
                  <a:gd name="connsiteY21" fmla="*/ 82839 h 332691"/>
                  <a:gd name="connsiteX22" fmla="*/ 401536 w 484365"/>
                  <a:gd name="connsiteY22" fmla="*/ 242183 h 332691"/>
                  <a:gd name="connsiteX23" fmla="*/ 385391 w 484365"/>
                  <a:gd name="connsiteY23" fmla="*/ 312115 h 332691"/>
                  <a:gd name="connsiteX24" fmla="*/ 391935 w 484365"/>
                  <a:gd name="connsiteY24" fmla="*/ 331232 h 332691"/>
                  <a:gd name="connsiteX25" fmla="*/ 411051 w 484365"/>
                  <a:gd name="connsiteY25" fmla="*/ 324688 h 33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84365" h="332691">
                    <a:moveTo>
                      <a:pt x="40824" y="313620"/>
                    </a:moveTo>
                    <a:cubicBezTo>
                      <a:pt x="32890" y="291284"/>
                      <a:pt x="28575" y="267233"/>
                      <a:pt x="28575" y="242183"/>
                    </a:cubicBezTo>
                    <a:cubicBezTo>
                      <a:pt x="28575" y="124292"/>
                      <a:pt x="124292" y="28575"/>
                      <a:pt x="242183" y="28575"/>
                    </a:cubicBezTo>
                    <a:cubicBezTo>
                      <a:pt x="360074" y="28575"/>
                      <a:pt x="455790" y="124292"/>
                      <a:pt x="455790" y="242183"/>
                    </a:cubicBezTo>
                    <a:cubicBezTo>
                      <a:pt x="455790" y="267233"/>
                      <a:pt x="451475" y="291284"/>
                      <a:pt x="443541" y="313620"/>
                    </a:cubicBezTo>
                    <a:cubicBezTo>
                      <a:pt x="440893" y="321050"/>
                      <a:pt x="444789" y="329222"/>
                      <a:pt x="452218" y="331861"/>
                    </a:cubicBezTo>
                    <a:cubicBezTo>
                      <a:pt x="459648" y="334509"/>
                      <a:pt x="467820" y="330613"/>
                      <a:pt x="470459" y="323183"/>
                    </a:cubicBezTo>
                    <a:cubicBezTo>
                      <a:pt x="479460" y="297856"/>
                      <a:pt x="484365" y="270586"/>
                      <a:pt x="484365" y="242183"/>
                    </a:cubicBezTo>
                    <a:cubicBezTo>
                      <a:pt x="484365" y="108518"/>
                      <a:pt x="375847" y="0"/>
                      <a:pt x="242183" y="0"/>
                    </a:cubicBezTo>
                    <a:cubicBezTo>
                      <a:pt x="108518" y="0"/>
                      <a:pt x="0" y="108518"/>
                      <a:pt x="0" y="242183"/>
                    </a:cubicBezTo>
                    <a:cubicBezTo>
                      <a:pt x="0" y="270586"/>
                      <a:pt x="4905" y="297856"/>
                      <a:pt x="13907" y="323183"/>
                    </a:cubicBezTo>
                    <a:cubicBezTo>
                      <a:pt x="16545" y="330613"/>
                      <a:pt x="24717" y="334509"/>
                      <a:pt x="32147" y="331861"/>
                    </a:cubicBezTo>
                    <a:cubicBezTo>
                      <a:pt x="39576" y="329222"/>
                      <a:pt x="43472" y="321050"/>
                      <a:pt x="40824" y="313620"/>
                    </a:cubicBezTo>
                    <a:close/>
                    <a:moveTo>
                      <a:pt x="411051" y="324688"/>
                    </a:moveTo>
                    <a:cubicBezTo>
                      <a:pt x="423253" y="299771"/>
                      <a:pt x="430111" y="271767"/>
                      <a:pt x="430111" y="242183"/>
                    </a:cubicBezTo>
                    <a:cubicBezTo>
                      <a:pt x="430111" y="138465"/>
                      <a:pt x="345900" y="54264"/>
                      <a:pt x="242183" y="54264"/>
                    </a:cubicBezTo>
                    <a:cubicBezTo>
                      <a:pt x="138465" y="54264"/>
                      <a:pt x="54254" y="138465"/>
                      <a:pt x="54254" y="242183"/>
                    </a:cubicBezTo>
                    <a:cubicBezTo>
                      <a:pt x="54254" y="271767"/>
                      <a:pt x="61112" y="299771"/>
                      <a:pt x="73314" y="324688"/>
                    </a:cubicBezTo>
                    <a:cubicBezTo>
                      <a:pt x="76781" y="331765"/>
                      <a:pt x="85354" y="334699"/>
                      <a:pt x="92431" y="331232"/>
                    </a:cubicBezTo>
                    <a:cubicBezTo>
                      <a:pt x="99517" y="327765"/>
                      <a:pt x="102451" y="319202"/>
                      <a:pt x="98974" y="312115"/>
                    </a:cubicBezTo>
                    <a:cubicBezTo>
                      <a:pt x="88630" y="290998"/>
                      <a:pt x="82829" y="267262"/>
                      <a:pt x="82829" y="242183"/>
                    </a:cubicBezTo>
                    <a:cubicBezTo>
                      <a:pt x="82829" y="154238"/>
                      <a:pt x="154238" y="82839"/>
                      <a:pt x="242183" y="82839"/>
                    </a:cubicBezTo>
                    <a:cubicBezTo>
                      <a:pt x="330127" y="82839"/>
                      <a:pt x="401536" y="154238"/>
                      <a:pt x="401536" y="242183"/>
                    </a:cubicBezTo>
                    <a:cubicBezTo>
                      <a:pt x="401536" y="267262"/>
                      <a:pt x="395735" y="290998"/>
                      <a:pt x="385391" y="312115"/>
                    </a:cubicBezTo>
                    <a:cubicBezTo>
                      <a:pt x="381914" y="319202"/>
                      <a:pt x="384848" y="327765"/>
                      <a:pt x="391935" y="331232"/>
                    </a:cubicBezTo>
                    <a:cubicBezTo>
                      <a:pt x="399012" y="334699"/>
                      <a:pt x="407584" y="331765"/>
                      <a:pt x="411051" y="3246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Elemento grafico 1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78765CCD-F3C7-B3BF-5D3D-12BFC5DA9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3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57EBE472-0513-7667-F04A-1A59FD708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2" r="13032"/>
          <a:stretch/>
        </p:blipFill>
        <p:spPr>
          <a:xfrm>
            <a:off x="-1" y="2997843"/>
            <a:ext cx="6858001" cy="6181367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04 | NEW JEEP</a:t>
            </a:r>
            <a:r>
              <a:rPr lang="en-US" baseline="-25000" dirty="0"/>
              <a:t>®</a:t>
            </a:r>
            <a:r>
              <a:rPr lang="en-US" dirty="0"/>
              <a:t> AVENGER 4xe &amp; MY25 - DEDICATED DESIGN TO FUNCTION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87A2D006-1298-9980-9577-D2D097BE99E7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AVENGER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4xe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C80C26-35B2-8789-AFFA-2D2A8E795050}"/>
              </a:ext>
            </a:extLst>
          </p:cNvPr>
          <p:cNvSpPr txBox="1"/>
          <p:nvPr/>
        </p:nvSpPr>
        <p:spPr>
          <a:xfrm>
            <a:off x="384175" y="2017469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components - Interior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sp>
        <p:nvSpPr>
          <p:cNvPr id="10" name="distinctive design">
            <a:extLst>
              <a:ext uri="{FF2B5EF4-FFF2-40B4-BE49-F238E27FC236}">
                <a16:creationId xmlns:a16="http://schemas.microsoft.com/office/drawing/2014/main" id="{48452C2E-8DC5-AB4E-8EEA-F9892E70BF8F}"/>
              </a:ext>
            </a:extLst>
          </p:cNvPr>
          <p:cNvSpPr txBox="1"/>
          <p:nvPr/>
        </p:nvSpPr>
        <p:spPr>
          <a:xfrm>
            <a:off x="359998" y="7653662"/>
            <a:ext cx="1619273" cy="1169551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ym typeface="DIN Pro"/>
              </a:rPr>
              <a:t>NEW SEATS WITH WASHABLE </a:t>
            </a:r>
            <a:br>
              <a:rPr lang="en-US" dirty="0">
                <a:sym typeface="DIN Pro"/>
              </a:rPr>
            </a:br>
            <a:r>
              <a:rPr lang="en-US" dirty="0">
                <a:sym typeface="DIN Pro"/>
              </a:rPr>
              <a:t>&amp; DURABLE MATERIALS</a:t>
            </a:r>
            <a:endParaRPr lang="it-IT" dirty="0">
              <a:sym typeface="DIN Pro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DAD25A1-4C80-6814-A88E-D4F592A550BE}"/>
              </a:ext>
            </a:extLst>
          </p:cNvPr>
          <p:cNvGrpSpPr/>
          <p:nvPr/>
        </p:nvGrpSpPr>
        <p:grpSpPr>
          <a:xfrm>
            <a:off x="3428999" y="8058437"/>
            <a:ext cx="360000" cy="360000"/>
            <a:chOff x="5658104" y="2116853"/>
            <a:chExt cx="360000" cy="36000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9E2F0393-0D0C-0EAF-89D4-BD914AA630E4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C6AC5BF-CB9E-19CB-DE65-67771E270C52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860D3F4-708D-EC8C-603D-1BE8BB9F175B}"/>
              </a:ext>
            </a:extLst>
          </p:cNvPr>
          <p:cNvCxnSpPr>
            <a:cxnSpLocks/>
            <a:stCxn id="10" idx="3"/>
            <a:endCxn id="15" idx="2"/>
          </p:cNvCxnSpPr>
          <p:nvPr/>
        </p:nvCxnSpPr>
        <p:spPr>
          <a:xfrm flipV="1">
            <a:off x="1979271" y="8238437"/>
            <a:ext cx="1449728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C0167A3F-D598-D216-1DA7-6C38030246F8}"/>
              </a:ext>
            </a:extLst>
          </p:cNvPr>
          <p:cNvSpPr txBox="1"/>
          <p:nvPr/>
        </p:nvSpPr>
        <p:spPr>
          <a:xfrm>
            <a:off x="4200525" y="3171796"/>
            <a:ext cx="1216427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>
                <a:sym typeface="DIN Pro"/>
              </a:rPr>
              <a:t>BLACK HEADLINER</a:t>
            </a:r>
            <a:endParaRPr lang="it-IT" dirty="0">
              <a:sym typeface="DIN Pro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0D2B40C-5222-4679-7FF5-941C9A4FC2A9}"/>
              </a:ext>
            </a:extLst>
          </p:cNvPr>
          <p:cNvGrpSpPr/>
          <p:nvPr/>
        </p:nvGrpSpPr>
        <p:grpSpPr>
          <a:xfrm>
            <a:off x="3068999" y="3907918"/>
            <a:ext cx="360000" cy="360000"/>
            <a:chOff x="5658104" y="2116853"/>
            <a:chExt cx="360000" cy="360000"/>
          </a:xfrm>
        </p:grpSpPr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B60751F9-E8B1-36AC-7301-E0494F0075B6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4ACF0197-3184-73AB-032E-6BDF0FF76DBB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rgbClr val="91BA4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A6B9E8B0-7AAD-9339-3B7E-468D4F3FFD78}"/>
              </a:ext>
            </a:extLst>
          </p:cNvPr>
          <p:cNvCxnSpPr>
            <a:cxnSpLocks/>
            <a:stCxn id="32" idx="6"/>
            <a:endCxn id="20" idx="1"/>
          </p:cNvCxnSpPr>
          <p:nvPr/>
        </p:nvCxnSpPr>
        <p:spPr>
          <a:xfrm flipV="1">
            <a:off x="3428999" y="3433406"/>
            <a:ext cx="771526" cy="6545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lemento grafico 2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DD71AE43-C927-6356-0B66-A79D95FDA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698CC8F-CF1D-4F4F-5CB0-715AEAD21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98" b="6371"/>
          <a:stretch/>
        </p:blipFill>
        <p:spPr>
          <a:xfrm>
            <a:off x="0" y="561993"/>
            <a:ext cx="6858000" cy="2676525"/>
          </a:xfrm>
          <a:prstGeom prst="rect">
            <a:avLst/>
          </a:prstGeom>
        </p:spPr>
      </p:pic>
      <p:sp>
        <p:nvSpPr>
          <p:cNvPr id="3" name="CasellaDiTesto 2">
            <a:hlinkClick r:id="rId4" action="ppaction://hlinksldjump"/>
            <a:extLst>
              <a:ext uri="{FF2B5EF4-FFF2-40B4-BE49-F238E27FC236}">
                <a16:creationId xmlns:a16="http://schemas.microsoft.com/office/drawing/2014/main" id="{4EF30307-DB5A-2F9D-B404-5BB916BE6F8B}"/>
              </a:ext>
            </a:extLst>
          </p:cNvPr>
          <p:cNvSpPr txBox="1"/>
          <p:nvPr/>
        </p:nvSpPr>
        <p:spPr>
          <a:xfrm>
            <a:off x="600750" y="5535917"/>
            <a:ext cx="60913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47675" indent="-447675">
              <a:spcAft>
                <a:spcPts val="3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03 | NEW JEEP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AVENGER 4xe – IMPROVED TECHNOLOGY</a:t>
            </a:r>
          </a:p>
        </p:txBody>
      </p:sp>
      <p:sp>
        <p:nvSpPr>
          <p:cNvPr id="4" name="CasellaDiTesto 3">
            <a:hlinkClick r:id="rId5" action="ppaction://hlinksldjump"/>
            <a:extLst>
              <a:ext uri="{FF2B5EF4-FFF2-40B4-BE49-F238E27FC236}">
                <a16:creationId xmlns:a16="http://schemas.microsoft.com/office/drawing/2014/main" id="{3AE94B7D-DEF7-A11B-51EE-A168C31C947E}"/>
              </a:ext>
            </a:extLst>
          </p:cNvPr>
          <p:cNvSpPr txBox="1"/>
          <p:nvPr/>
        </p:nvSpPr>
        <p:spPr>
          <a:xfrm>
            <a:off x="600750" y="4934324"/>
            <a:ext cx="6090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27038" indent="-427038">
              <a:spcAft>
                <a:spcPts val="3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02 | THE JEEP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AVENGER 4xe CUSTOMER </a:t>
            </a:r>
          </a:p>
        </p:txBody>
      </p:sp>
      <p:sp>
        <p:nvSpPr>
          <p:cNvPr id="5" name="CasellaDiTesto 4">
            <a:hlinkClick r:id="rId6" action="ppaction://hlinksldjump"/>
            <a:extLst>
              <a:ext uri="{FF2B5EF4-FFF2-40B4-BE49-F238E27FC236}">
                <a16:creationId xmlns:a16="http://schemas.microsoft.com/office/drawing/2014/main" id="{889A782B-11B5-7363-FDD8-D866BD76915C}"/>
              </a:ext>
            </a:extLst>
          </p:cNvPr>
          <p:cNvSpPr txBox="1"/>
          <p:nvPr/>
        </p:nvSpPr>
        <p:spPr>
          <a:xfrm>
            <a:off x="600750" y="6414509"/>
            <a:ext cx="6089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>
                <a:solidFill>
                  <a:schemeClr val="bg1">
                    <a:lumMod val="95000"/>
                  </a:schemeClr>
                </a:solidFill>
                <a:latin typeface="Encode Sans Light" pitchFamily="2" charset="0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04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| DEDICATED DESIGN TO FUNCTION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B32AEA-A112-FBCF-15E7-362DBF34D235}"/>
              </a:ext>
            </a:extLst>
          </p:cNvPr>
          <p:cNvSpPr txBox="1"/>
          <p:nvPr/>
        </p:nvSpPr>
        <p:spPr>
          <a:xfrm>
            <a:off x="360111" y="3508382"/>
            <a:ext cx="6089650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 ExtraBold" pitchFamily="2" charset="0"/>
                <a:sym typeface="Arial"/>
              </a:rPr>
              <a:t>SUMMARY</a:t>
            </a:r>
            <a:endParaRPr kumimoji="0" lang="it-IT" sz="2800" b="0" i="0" u="none" strike="noStrike" kern="0" cap="none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Encode Sans ExtraBold" pitchFamily="2" charset="0"/>
              <a:sym typeface="Arial"/>
            </a:endParaRPr>
          </a:p>
        </p:txBody>
      </p:sp>
      <p:sp>
        <p:nvSpPr>
          <p:cNvPr id="7" name="CasellaDiTesto 6">
            <a:hlinkClick r:id="rId7" action="ppaction://hlinksldjump"/>
            <a:extLst>
              <a:ext uri="{FF2B5EF4-FFF2-40B4-BE49-F238E27FC236}">
                <a16:creationId xmlns:a16="http://schemas.microsoft.com/office/drawing/2014/main" id="{A87714EA-2B94-7DED-090E-F0E91146F892}"/>
              </a:ext>
            </a:extLst>
          </p:cNvPr>
          <p:cNvSpPr txBox="1"/>
          <p:nvPr/>
        </p:nvSpPr>
        <p:spPr>
          <a:xfrm>
            <a:off x="600750" y="7016102"/>
            <a:ext cx="60896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>
                <a:solidFill>
                  <a:schemeClr val="bg1">
                    <a:lumMod val="95000"/>
                  </a:schemeClr>
                </a:solidFill>
                <a:latin typeface="Encode Sans Light" pitchFamily="2" charset="0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05 | THE NORTH FACE LAUNCH EDITION (TNF)</a:t>
            </a:r>
          </a:p>
        </p:txBody>
      </p:sp>
      <p:sp>
        <p:nvSpPr>
          <p:cNvPr id="8" name="CasellaDiTesto 7">
            <a:hlinkClick r:id="rId8" action="ppaction://hlinksldjump"/>
            <a:extLst>
              <a:ext uri="{FF2B5EF4-FFF2-40B4-BE49-F238E27FC236}">
                <a16:creationId xmlns:a16="http://schemas.microsoft.com/office/drawing/2014/main" id="{4F8B10DA-1685-D31B-BEC4-F20C246CDB48}"/>
              </a:ext>
            </a:extLst>
          </p:cNvPr>
          <p:cNvSpPr txBox="1"/>
          <p:nvPr/>
        </p:nvSpPr>
        <p:spPr>
          <a:xfrm>
            <a:off x="600751" y="7617695"/>
            <a:ext cx="60805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>
                <a:solidFill>
                  <a:schemeClr val="bg1">
                    <a:lumMod val="95000"/>
                  </a:schemeClr>
                </a:solidFill>
                <a:latin typeface="Encode Sans Light" pitchFamily="2" charset="0"/>
              </a:defRPr>
            </a:lvl1pPr>
          </a:lstStyle>
          <a:p>
            <a:pPr marL="447675" indent="-447675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06 | NEW JEEP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®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AVENGER 4xe VS COMPETITORS</a:t>
            </a:r>
          </a:p>
        </p:txBody>
      </p:sp>
      <p:sp>
        <p:nvSpPr>
          <p:cNvPr id="9" name="CasellaDiTesto 8">
            <a:hlinkClick r:id="rId9" action="ppaction://hlinksldjump"/>
            <a:extLst>
              <a:ext uri="{FF2B5EF4-FFF2-40B4-BE49-F238E27FC236}">
                <a16:creationId xmlns:a16="http://schemas.microsoft.com/office/drawing/2014/main" id="{8804D54F-4545-57B9-EF0A-038910A306FB}"/>
              </a:ext>
            </a:extLst>
          </p:cNvPr>
          <p:cNvSpPr txBox="1"/>
          <p:nvPr/>
        </p:nvSpPr>
        <p:spPr>
          <a:xfrm>
            <a:off x="600750" y="8820880"/>
            <a:ext cx="6089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>
                <a:solidFill>
                  <a:schemeClr val="bg1">
                    <a:lumMod val="95000"/>
                  </a:schemeClr>
                </a:solidFill>
                <a:latin typeface="Encode Sans Light" pitchFamily="2" charset="0"/>
              </a:defRPr>
            </a:lvl1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08 | TECHNOLOGY INNOVATION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0" name="CasellaDiTesto 9">
            <a:hlinkClick r:id="rId10" action="ppaction://hlinksldjump"/>
            <a:extLst>
              <a:ext uri="{FF2B5EF4-FFF2-40B4-BE49-F238E27FC236}">
                <a16:creationId xmlns:a16="http://schemas.microsoft.com/office/drawing/2014/main" id="{C52AE645-4839-4D81-CF25-811E1C81A2A1}"/>
              </a:ext>
            </a:extLst>
          </p:cNvPr>
          <p:cNvSpPr txBox="1"/>
          <p:nvPr/>
        </p:nvSpPr>
        <p:spPr>
          <a:xfrm>
            <a:off x="600750" y="8219288"/>
            <a:ext cx="6089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2400"/>
              </a:spcAft>
              <a:defRPr>
                <a:solidFill>
                  <a:schemeClr val="bg1">
                    <a:lumMod val="95000"/>
                  </a:schemeClr>
                </a:solidFill>
                <a:latin typeface="Encode Sans Light" pitchFamily="2" charset="0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07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| JEEP</a:t>
            </a:r>
            <a:r>
              <a:rPr lang="en-US" baseline="-25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®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AVENGER MY25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" name="CasellaDiTesto 1">
            <a:hlinkClick r:id="rId11" action="ppaction://hlinksldjump"/>
            <a:extLst>
              <a:ext uri="{FF2B5EF4-FFF2-40B4-BE49-F238E27FC236}">
                <a16:creationId xmlns:a16="http://schemas.microsoft.com/office/drawing/2014/main" id="{48832765-DAEB-0BC8-78C8-720BFF8DBAD1}"/>
              </a:ext>
            </a:extLst>
          </p:cNvPr>
          <p:cNvSpPr txBox="1"/>
          <p:nvPr/>
        </p:nvSpPr>
        <p:spPr>
          <a:xfrm>
            <a:off x="600750" y="4332731"/>
            <a:ext cx="6088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427038" indent="-427038">
              <a:spcAft>
                <a:spcPts val="3200"/>
              </a:spcAft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01 | INTRODUCTION</a:t>
            </a:r>
          </a:p>
        </p:txBody>
      </p:sp>
      <p:pic>
        <p:nvPicPr>
          <p:cNvPr id="13" name="Image 3">
            <a:hlinkClick r:id="rId11" action="ppaction://hlinksldjump"/>
            <a:extLst>
              <a:ext uri="{FF2B5EF4-FFF2-40B4-BE49-F238E27FC236}">
                <a16:creationId xmlns:a16="http://schemas.microsoft.com/office/drawing/2014/main" id="{60FD9A29-352A-FA88-363C-8B8DB26E9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4345799"/>
            <a:ext cx="357314" cy="369333"/>
          </a:xfrm>
          <a:prstGeom prst="rect">
            <a:avLst/>
          </a:prstGeom>
        </p:spPr>
      </p:pic>
      <p:pic>
        <p:nvPicPr>
          <p:cNvPr id="15" name="Image 3">
            <a:hlinkClick r:id="rId5" action="ppaction://hlinksldjump"/>
            <a:extLst>
              <a:ext uri="{FF2B5EF4-FFF2-40B4-BE49-F238E27FC236}">
                <a16:creationId xmlns:a16="http://schemas.microsoft.com/office/drawing/2014/main" id="{E4611C36-14D0-DA1B-B3E1-E916591030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4947392"/>
            <a:ext cx="357314" cy="369333"/>
          </a:xfrm>
          <a:prstGeom prst="rect">
            <a:avLst/>
          </a:prstGeom>
        </p:spPr>
      </p:pic>
      <p:pic>
        <p:nvPicPr>
          <p:cNvPr id="16" name="Image 3">
            <a:hlinkClick r:id="rId4" action="ppaction://hlinksldjump"/>
            <a:extLst>
              <a:ext uri="{FF2B5EF4-FFF2-40B4-BE49-F238E27FC236}">
                <a16:creationId xmlns:a16="http://schemas.microsoft.com/office/drawing/2014/main" id="{B4386B14-09DF-628D-4B86-B4969266519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5580655"/>
            <a:ext cx="357314" cy="369333"/>
          </a:xfrm>
          <a:prstGeom prst="rect">
            <a:avLst/>
          </a:prstGeom>
        </p:spPr>
      </p:pic>
      <p:pic>
        <p:nvPicPr>
          <p:cNvPr id="17" name="Image 3">
            <a:hlinkClick r:id="rId6" action="ppaction://hlinksldjump"/>
            <a:extLst>
              <a:ext uri="{FF2B5EF4-FFF2-40B4-BE49-F238E27FC236}">
                <a16:creationId xmlns:a16="http://schemas.microsoft.com/office/drawing/2014/main" id="{025B60D8-F7EE-F7C7-7154-7268C6F5D01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6432442"/>
            <a:ext cx="357314" cy="369333"/>
          </a:xfrm>
          <a:prstGeom prst="rect">
            <a:avLst/>
          </a:prstGeom>
        </p:spPr>
      </p:pic>
      <p:pic>
        <p:nvPicPr>
          <p:cNvPr id="18" name="Image 3">
            <a:hlinkClick r:id="rId7" action="ppaction://hlinksldjump"/>
            <a:extLst>
              <a:ext uri="{FF2B5EF4-FFF2-40B4-BE49-F238E27FC236}">
                <a16:creationId xmlns:a16="http://schemas.microsoft.com/office/drawing/2014/main" id="{204BB202-CB9B-5D52-2F2A-C272C5A51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7021743"/>
            <a:ext cx="357314" cy="369333"/>
          </a:xfrm>
          <a:prstGeom prst="rect">
            <a:avLst/>
          </a:prstGeom>
        </p:spPr>
      </p:pic>
      <p:pic>
        <p:nvPicPr>
          <p:cNvPr id="19" name="Image 3">
            <a:hlinkClick r:id="rId8" action="ppaction://hlinksldjump"/>
            <a:extLst>
              <a:ext uri="{FF2B5EF4-FFF2-40B4-BE49-F238E27FC236}">
                <a16:creationId xmlns:a16="http://schemas.microsoft.com/office/drawing/2014/main" id="{79D1A713-73F3-AF87-0737-32F8C70DE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7635628"/>
            <a:ext cx="357314" cy="369333"/>
          </a:xfrm>
          <a:prstGeom prst="rect">
            <a:avLst/>
          </a:prstGeom>
        </p:spPr>
      </p:pic>
      <p:pic>
        <p:nvPicPr>
          <p:cNvPr id="20" name="Image 3">
            <a:hlinkClick r:id="rId10" action="ppaction://hlinksldjump"/>
            <a:extLst>
              <a:ext uri="{FF2B5EF4-FFF2-40B4-BE49-F238E27FC236}">
                <a16:creationId xmlns:a16="http://schemas.microsoft.com/office/drawing/2014/main" id="{5DCBCEB3-8CD3-3FBE-D1DB-F9B971045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8249513"/>
            <a:ext cx="357314" cy="369333"/>
          </a:xfrm>
          <a:prstGeom prst="rect">
            <a:avLst/>
          </a:prstGeom>
        </p:spPr>
      </p:pic>
      <p:pic>
        <p:nvPicPr>
          <p:cNvPr id="21" name="Image 3">
            <a:hlinkClick r:id="rId9" action="ppaction://hlinksldjump"/>
            <a:extLst>
              <a:ext uri="{FF2B5EF4-FFF2-40B4-BE49-F238E27FC236}">
                <a16:creationId xmlns:a16="http://schemas.microsoft.com/office/drawing/2014/main" id="{7536B6F9-0119-8DFD-EA88-3B553EF65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5468" y="8820879"/>
            <a:ext cx="357314" cy="369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</a:b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– REASON WHY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5A31AA-3ECE-98D1-DCCE-5DCF6D3088E6}"/>
              </a:ext>
            </a:extLst>
          </p:cNvPr>
          <p:cNvSpPr txBox="1"/>
          <p:nvPr/>
        </p:nvSpPr>
        <p:spPr>
          <a:xfrm>
            <a:off x="384175" y="2505075"/>
            <a:ext cx="6078075" cy="24901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it-IT" sz="1600" b="1" dirty="0"/>
              <a:t>Jeep</a:t>
            </a:r>
            <a:r>
              <a:rPr lang="it-IT" sz="1600" b="1" baseline="-25000" dirty="0"/>
              <a:t>®</a:t>
            </a:r>
            <a:r>
              <a:rPr lang="it-IT" sz="1600" b="1" dirty="0"/>
              <a:t> </a:t>
            </a:r>
            <a:r>
              <a:rPr lang="en-US" sz="1600" b="1" dirty="0"/>
              <a:t>SUVs are unique tools to experience the outdoors</a:t>
            </a:r>
            <a:r>
              <a:rPr lang="en-US" sz="1600" dirty="0"/>
              <a:t> and they have always been able </a:t>
            </a:r>
            <a:r>
              <a:rPr lang="en-US" sz="1600" b="1" dirty="0"/>
              <a:t>to satisfy Customer needs </a:t>
            </a:r>
            <a:r>
              <a:rPr lang="en-US" sz="1600" dirty="0"/>
              <a:t>thanks products able </a:t>
            </a:r>
            <a:r>
              <a:rPr lang="en-US" sz="1600" b="1" dirty="0"/>
              <a:t>to provide a sense of freedom, comfort and safety even in the most extreme situations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it-IT" sz="1600" b="1" dirty="0"/>
              <a:t>Jeep</a:t>
            </a:r>
            <a:r>
              <a:rPr lang="it-IT" sz="1600" b="1" baseline="-25000" dirty="0"/>
              <a:t>®</a:t>
            </a:r>
            <a:r>
              <a:rPr lang="it-IT" sz="1600" b="1" dirty="0"/>
              <a:t> </a:t>
            </a:r>
            <a:r>
              <a:rPr lang="en-US" sz="1600" dirty="0"/>
              <a:t>shares with </a:t>
            </a:r>
            <a:r>
              <a:rPr lang="en-US" sz="1600" b="1" dirty="0"/>
              <a:t>The North Face</a:t>
            </a:r>
            <a:r>
              <a:rPr lang="en-US" sz="1600" b="1" dirty="0">
                <a:solidFill>
                  <a:schemeClr val="tx1"/>
                </a:solidFill>
              </a:rPr>
              <a:t>®</a:t>
            </a:r>
            <a:r>
              <a:rPr lang="en-US" sz="1600" b="1" dirty="0"/>
              <a:t> strong </a:t>
            </a:r>
            <a:r>
              <a:rPr lang="en-US" sz="1600" dirty="0"/>
              <a:t>values like </a:t>
            </a:r>
            <a:r>
              <a:rPr lang="en-US" sz="1600" b="1" dirty="0"/>
              <a:t>the empowerment to explore </a:t>
            </a:r>
            <a:r>
              <a:rPr lang="en-US" sz="1600" dirty="0"/>
              <a:t>and the </a:t>
            </a:r>
            <a:r>
              <a:rPr lang="en-US" sz="1600" b="1" dirty="0"/>
              <a:t>outdoor life in nature</a:t>
            </a:r>
            <a:r>
              <a:rPr lang="en-US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F93456-9B18-6694-9BA2-94D88AAD5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5" r="4635" b="6317"/>
          <a:stretch/>
        </p:blipFill>
        <p:spPr>
          <a:xfrm>
            <a:off x="1666754" y="5354071"/>
            <a:ext cx="3512916" cy="23413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34DBA4-9727-6EBA-EB43-C5BF2656DEB9}"/>
              </a:ext>
            </a:extLst>
          </p:cNvPr>
          <p:cNvSpPr txBox="1"/>
          <p:nvPr/>
        </p:nvSpPr>
        <p:spPr>
          <a:xfrm>
            <a:off x="395748" y="7914624"/>
            <a:ext cx="6078078" cy="15081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sz="1800" dirty="0"/>
              <a:t>Jeep</a:t>
            </a:r>
            <a:r>
              <a:rPr lang="it-IT" sz="1800" baseline="-25000" dirty="0"/>
              <a:t>®</a:t>
            </a:r>
            <a:r>
              <a:rPr lang="it-IT" sz="1800" dirty="0"/>
              <a:t> </a:t>
            </a:r>
            <a:r>
              <a:rPr lang="it-IT" dirty="0"/>
              <a:t>and The North Face</a:t>
            </a:r>
            <a:r>
              <a:rPr lang="en-US" dirty="0"/>
              <a:t>®</a:t>
            </a:r>
            <a:r>
              <a:rPr lang="it-IT" dirty="0"/>
              <a:t> </a:t>
            </a:r>
            <a:r>
              <a:rPr lang="it-IT" dirty="0" err="1"/>
              <a:t>meet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in a strong </a:t>
            </a:r>
            <a:r>
              <a:rPr lang="it-IT" dirty="0" err="1"/>
              <a:t>message</a:t>
            </a:r>
            <a:r>
              <a:rPr lang="it-IT" dirty="0"/>
              <a:t>:</a:t>
            </a:r>
          </a:p>
          <a:p>
            <a:pPr algn="ctr"/>
            <a:r>
              <a:rPr lang="it-IT" sz="2800" b="1" dirty="0">
                <a:solidFill>
                  <a:schemeClr val="accent4"/>
                </a:solidFill>
              </a:rPr>
              <a:t>EXPLORE TOGETHER, </a:t>
            </a:r>
            <a:br>
              <a:rPr lang="it-IT" sz="2800" b="1" dirty="0">
                <a:solidFill>
                  <a:schemeClr val="accent4"/>
                </a:solidFill>
              </a:rPr>
            </a:br>
            <a:r>
              <a:rPr lang="it-IT" sz="2800" b="1" dirty="0">
                <a:solidFill>
                  <a:schemeClr val="accent4"/>
                </a:solidFill>
              </a:rPr>
              <a:t>EXPLORE TO GET THERE</a:t>
            </a:r>
          </a:p>
        </p:txBody>
      </p:sp>
      <p:pic>
        <p:nvPicPr>
          <p:cNvPr id="2" name="Elemento grafico 1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40715BDA-E79A-2CBF-84BD-918515E5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2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</a:b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– REASON WHY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11BBF1B-17A6-0D7C-573F-3A5F118BD8D1}"/>
              </a:ext>
            </a:extLst>
          </p:cNvPr>
          <p:cNvSpPr/>
          <p:nvPr/>
        </p:nvSpPr>
        <p:spPr>
          <a:xfrm>
            <a:off x="384175" y="2505075"/>
            <a:ext cx="6078075" cy="477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dirty="0">
                <a:solidFill>
                  <a:schemeClr val="tx1"/>
                </a:solidFill>
              </a:rPr>
              <a:t>The </a:t>
            </a:r>
            <a:r>
              <a:rPr lang="it-IT" sz="1600" b="1" dirty="0">
                <a:solidFill>
                  <a:schemeClr val="tx1"/>
                </a:solidFill>
              </a:rPr>
              <a:t>partnership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between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b="1" dirty="0">
                <a:solidFill>
                  <a:schemeClr val="tx1"/>
                </a:solidFill>
              </a:rPr>
              <a:t>Jeep</a:t>
            </a:r>
            <a:r>
              <a:rPr lang="it-IT" sz="1600" b="1" baseline="-25000" dirty="0">
                <a:solidFill>
                  <a:schemeClr val="tx1"/>
                </a:solidFill>
              </a:rPr>
              <a:t>®</a:t>
            </a:r>
            <a:r>
              <a:rPr lang="it-IT" sz="1600" b="1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and </a:t>
            </a:r>
            <a:r>
              <a:rPr lang="en-US" sz="1600" b="1" dirty="0">
                <a:solidFill>
                  <a:schemeClr val="tx1"/>
                </a:solidFill>
              </a:rPr>
              <a:t>The North Face®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based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on </a:t>
            </a:r>
            <a:r>
              <a:rPr lang="it-IT" sz="1600" dirty="0" err="1">
                <a:solidFill>
                  <a:schemeClr val="tx1"/>
                </a:solidFill>
              </a:rPr>
              <a:t>many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pillars</a:t>
            </a:r>
            <a:r>
              <a:rPr lang="it-IT" sz="1600" dirty="0">
                <a:solidFill>
                  <a:schemeClr val="tx1"/>
                </a:solidFill>
              </a:rPr>
              <a:t> &amp; common points:</a:t>
            </a:r>
          </a:p>
          <a:p>
            <a:pPr marL="3619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2 American brands in expansion in Europe</a:t>
            </a:r>
          </a:p>
          <a:p>
            <a:pPr marL="3619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Both brands focus on Outdoor and exploration </a:t>
            </a:r>
            <a:r>
              <a:rPr lang="en-US" sz="1600" dirty="0">
                <a:solidFill>
                  <a:schemeClr val="tx1"/>
                </a:solidFill>
              </a:rPr>
              <a:t>- empower to explore - live the nature and have fun </a:t>
            </a:r>
          </a:p>
          <a:p>
            <a:pPr marL="3619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Both iconic products</a:t>
            </a:r>
            <a:r>
              <a:rPr lang="en-US" sz="1600" dirty="0">
                <a:solidFill>
                  <a:schemeClr val="tx1"/>
                </a:solidFill>
              </a:rPr>
              <a:t>: Jeep</a:t>
            </a:r>
            <a:r>
              <a:rPr lang="it-IT" sz="1600" b="1" baseline="-25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Willys / TNF Dome tent</a:t>
            </a:r>
          </a:p>
          <a:p>
            <a:pPr marL="3619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Entry point </a:t>
            </a:r>
            <a:r>
              <a:rPr lang="en-US" sz="1600" dirty="0">
                <a:solidFill>
                  <a:schemeClr val="tx1"/>
                </a:solidFill>
              </a:rPr>
              <a:t>for exploration = Avenger 4xe will be the entry point of Jeep</a:t>
            </a:r>
            <a:r>
              <a:rPr lang="it-IT" sz="1600" b="1" baseline="-25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4x4 line-up</a:t>
            </a:r>
          </a:p>
          <a:p>
            <a:pPr marL="3619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Both brands </a:t>
            </a:r>
          </a:p>
          <a:p>
            <a:pPr marL="8191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have a strong community</a:t>
            </a:r>
            <a:endParaRPr lang="en-US" sz="1600" dirty="0">
              <a:solidFill>
                <a:schemeClr val="tx1"/>
              </a:solidFill>
            </a:endParaRPr>
          </a:p>
          <a:p>
            <a:pPr marL="8191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offer sustainable products</a:t>
            </a:r>
          </a:p>
          <a:p>
            <a:pPr marL="8191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</a:rPr>
              <a:t>design is driven by functionality</a:t>
            </a:r>
            <a:r>
              <a:rPr lang="en-US" sz="1600" dirty="0">
                <a:solidFill>
                  <a:schemeClr val="tx1"/>
                </a:solidFill>
              </a:rPr>
              <a:t>: right material in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 right place, durable performing materials performance and extra functionality obtained by ultra-storage systems</a:t>
            </a:r>
          </a:p>
        </p:txBody>
      </p:sp>
      <p:pic>
        <p:nvPicPr>
          <p:cNvPr id="2" name="Elemento grafico 1" descr="Home contorno">
            <a:hlinkClick r:id="rId3" action="ppaction://hlinksldjump"/>
            <a:extLst>
              <a:ext uri="{FF2B5EF4-FFF2-40B4-BE49-F238E27FC236}">
                <a16:creationId xmlns:a16="http://schemas.microsoft.com/office/drawing/2014/main" id="{3956A1C5-4CCD-2947-851F-A8E0E7B3B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9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</a:b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– REASON WHY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pic>
        <p:nvPicPr>
          <p:cNvPr id="2" name="Picture 6" descr="Amplifica la tua visione, osserva il mondo da una prospettiva più alta |  Skyway Monte Bianco">
            <a:extLst>
              <a:ext uri="{FF2B5EF4-FFF2-40B4-BE49-F238E27FC236}">
                <a16:creationId xmlns:a16="http://schemas.microsoft.com/office/drawing/2014/main" id="{EFEEE113-E77A-4854-1369-F5F5E2CB0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7" b="18876"/>
          <a:stretch/>
        </p:blipFill>
        <p:spPr bwMode="auto">
          <a:xfrm>
            <a:off x="1285875" y="2233633"/>
            <a:ext cx="4286250" cy="41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D5B179-DE29-F53D-3BF6-33DDB17E0C6A}"/>
              </a:ext>
            </a:extLst>
          </p:cNvPr>
          <p:cNvSpPr txBox="1"/>
          <p:nvPr/>
        </p:nvSpPr>
        <p:spPr>
          <a:xfrm>
            <a:off x="384175" y="6562014"/>
            <a:ext cx="6089650" cy="284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1800"/>
              </a:spcAft>
            </a:pPr>
            <a:r>
              <a:rPr lang="en-US" sz="1600" dirty="0"/>
              <a:t>With these premises, the </a:t>
            </a:r>
            <a:r>
              <a:rPr lang="it-IT" sz="1600" b="1" dirty="0"/>
              <a:t>Jeep</a:t>
            </a:r>
            <a:r>
              <a:rPr lang="it-IT" sz="1600" b="1" baseline="-25000" dirty="0"/>
              <a:t>®</a:t>
            </a:r>
            <a:r>
              <a:rPr lang="it-IT" sz="1600" b="1" dirty="0"/>
              <a:t> </a:t>
            </a:r>
            <a:r>
              <a:rPr lang="en-US" sz="1600" b="1" dirty="0"/>
              <a:t>Avenger 4xe "The North Face" Launch Edition </a:t>
            </a:r>
            <a:r>
              <a:rPr lang="en-US" sz="1600" dirty="0"/>
              <a:t>was born. </a:t>
            </a:r>
          </a:p>
          <a:p>
            <a:pPr>
              <a:lnSpc>
                <a:spcPts val="2600"/>
              </a:lnSpc>
              <a:spcAft>
                <a:spcPts val="1800"/>
              </a:spcAft>
            </a:pPr>
            <a:r>
              <a:rPr lang="en-US" sz="1600" dirty="0"/>
              <a:t>Only 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</a:rPr>
              <a:t>4806 </a:t>
            </a:r>
            <a:r>
              <a:rPr lang="en-US" sz="1600" b="1" dirty="0"/>
              <a:t>units </a:t>
            </a:r>
            <a:r>
              <a:rPr lang="en-US" sz="1600" dirty="0"/>
              <a:t>will be produced, a value that refers to the new official height of </a:t>
            </a:r>
            <a:r>
              <a:rPr lang="en-US" sz="1600" b="1" dirty="0"/>
              <a:t>Mont Blanc is the highest mountain in Europe and the symbol of the pinnacle of the two brands</a:t>
            </a:r>
            <a:r>
              <a:rPr lang="en-US" sz="1600" dirty="0"/>
              <a:t>.</a:t>
            </a:r>
            <a:endParaRPr lang="en-US" sz="1600" b="1" dirty="0"/>
          </a:p>
          <a:p>
            <a:pPr>
              <a:lnSpc>
                <a:spcPts val="2600"/>
              </a:lnSpc>
              <a:spcAft>
                <a:spcPts val="1800"/>
              </a:spcAft>
            </a:pPr>
            <a:r>
              <a:rPr lang="en-US" sz="1600" dirty="0"/>
              <a:t>This version will feature a series of specific exterior and interior aesthetic details that will make it truly unique.</a:t>
            </a:r>
          </a:p>
        </p:txBody>
      </p:sp>
      <p:pic>
        <p:nvPicPr>
          <p:cNvPr id="5" name="Picture 8" descr="The North Face Logo and symbol, meaning, history, PNG, brand">
            <a:extLst>
              <a:ext uri="{FF2B5EF4-FFF2-40B4-BE49-F238E27FC236}">
                <a16:creationId xmlns:a16="http://schemas.microsoft.com/office/drawing/2014/main" id="{15354C28-FE7D-2B97-BC7C-D35DC86F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278" y="2430402"/>
            <a:ext cx="2021176" cy="10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7F1783F0-8906-0B7F-283A-F10315806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1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  <a:b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</a:b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- UNIQUENESS</a:t>
            </a: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635AF48A-C44C-5CC7-C027-43EF2044C002}"/>
              </a:ext>
            </a:extLst>
          </p:cNvPr>
          <p:cNvSpPr txBox="1"/>
          <p:nvPr/>
        </p:nvSpPr>
        <p:spPr>
          <a:xfrm>
            <a:off x="3009418" y="2528225"/>
            <a:ext cx="3426065" cy="359816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FRONT BUMPER </a:t>
            </a:r>
            <a:r>
              <a:rPr lang="en-US" dirty="0">
                <a:sym typeface="DIN Pro"/>
              </a:rPr>
              <a:t>WITH SUMMIT GOLD TOUCHES</a:t>
            </a:r>
          </a:p>
          <a:p>
            <a:r>
              <a:rPr lang="en-US" dirty="0">
                <a:sym typeface="DIN Pro"/>
              </a:rPr>
              <a:t>DEDICATED ANTI-REFLECTION </a:t>
            </a: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HOOD STICKER "THE NORTH FACE"</a:t>
            </a:r>
          </a:p>
          <a:p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NEW 7 SLOTS </a:t>
            </a:r>
            <a:r>
              <a:rPr lang="en-US" dirty="0">
                <a:sym typeface="DIN Pro"/>
              </a:rPr>
              <a:t>DESIGN WITH TOPOGRAPHIC LINES </a:t>
            </a:r>
          </a:p>
          <a:p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SUMMIT GOLD DOOR LOGO </a:t>
            </a:r>
            <a:r>
              <a:rPr lang="en-US" dirty="0">
                <a:sym typeface="DIN Pro"/>
              </a:rPr>
              <a:t>WITH TOPOGRAPHIC LINES 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AFFD7BF-8BD8-B761-2888-91DA0A26D35F}"/>
              </a:ext>
            </a:extLst>
          </p:cNvPr>
          <p:cNvGrpSpPr/>
          <p:nvPr/>
        </p:nvGrpSpPr>
        <p:grpSpPr>
          <a:xfrm>
            <a:off x="384175" y="2670119"/>
            <a:ext cx="2393750" cy="1950276"/>
            <a:chOff x="395750" y="2500106"/>
            <a:chExt cx="2393750" cy="1950276"/>
          </a:xfrm>
        </p:grpSpPr>
        <p:sp>
          <p:nvSpPr>
            <p:cNvPr id="5" name="distinctive design">
              <a:extLst>
                <a:ext uri="{FF2B5EF4-FFF2-40B4-BE49-F238E27FC236}">
                  <a16:creationId xmlns:a16="http://schemas.microsoft.com/office/drawing/2014/main" id="{BF49794E-88E7-E503-15A9-FD074C145FFD}"/>
                </a:ext>
              </a:extLst>
            </p:cNvPr>
            <p:cNvSpPr txBox="1"/>
            <p:nvPr/>
          </p:nvSpPr>
          <p:spPr>
            <a:xfrm>
              <a:off x="414701" y="3356612"/>
              <a:ext cx="2368548" cy="91307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i="0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SPECIFIC 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EXTERIOR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EC00672-42C3-F776-E91C-2768FDEB5024}"/>
                </a:ext>
              </a:extLst>
            </p:cNvPr>
            <p:cNvGrpSpPr/>
            <p:nvPr/>
          </p:nvGrpSpPr>
          <p:grpSpPr>
            <a:xfrm>
              <a:off x="395750" y="2500106"/>
              <a:ext cx="2393750" cy="1950276"/>
              <a:chOff x="2000351" y="4269549"/>
              <a:chExt cx="2393750" cy="1838325"/>
            </a:xfrm>
          </p:grpSpPr>
          <p:sp>
            <p:nvSpPr>
              <p:cNvPr id="8" name="Figura a mano libera: forma 7">
                <a:extLst>
                  <a:ext uri="{FF2B5EF4-FFF2-40B4-BE49-F238E27FC236}">
                    <a16:creationId xmlns:a16="http://schemas.microsoft.com/office/drawing/2014/main" id="{D7A752EF-15E6-56FB-4C36-FA48F92BE4CB}"/>
                  </a:ext>
                </a:extLst>
              </p:cNvPr>
              <p:cNvSpPr/>
              <p:nvPr/>
            </p:nvSpPr>
            <p:spPr>
              <a:xfrm>
                <a:off x="3984526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igura a mano libera: forma 8">
                <a:extLst>
                  <a:ext uri="{FF2B5EF4-FFF2-40B4-BE49-F238E27FC236}">
                    <a16:creationId xmlns:a16="http://schemas.microsoft.com/office/drawing/2014/main" id="{56BA9C36-BD44-9ED9-D91B-9D3226543CC9}"/>
                  </a:ext>
                </a:extLst>
              </p:cNvPr>
              <p:cNvSpPr/>
              <p:nvPr/>
            </p:nvSpPr>
            <p:spPr>
              <a:xfrm flipH="1">
                <a:off x="2000351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380D957-E30A-28E7-56AB-D43302EF8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37650" y="2564896"/>
              <a:ext cx="922649" cy="922649"/>
            </a:xfrm>
            <a:prstGeom prst="rect">
              <a:avLst/>
            </a:prstGeom>
          </p:spPr>
        </p:pic>
      </p:grp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pic>
        <p:nvPicPr>
          <p:cNvPr id="3" name="Immagine 2" descr="Immagine che contiene veicolo, Veicolo terrestre, pneumatico, Esterno dell'automobile&#10;&#10;Descrizione generata automaticamente">
            <a:extLst>
              <a:ext uri="{FF2B5EF4-FFF2-40B4-BE49-F238E27FC236}">
                <a16:creationId xmlns:a16="http://schemas.microsoft.com/office/drawing/2014/main" id="{E1877E74-4621-A1E7-6DE2-581315B2B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5" r="33693"/>
          <a:stretch/>
        </p:blipFill>
        <p:spPr>
          <a:xfrm>
            <a:off x="0" y="6730688"/>
            <a:ext cx="6858000" cy="2794312"/>
          </a:xfrm>
          <a:prstGeom prst="rect">
            <a:avLst/>
          </a:prstGeom>
        </p:spPr>
      </p:pic>
      <p:pic>
        <p:nvPicPr>
          <p:cNvPr id="4" name="Elemento grafico 3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70966145-74B5-9ABE-6E14-23C3AF21E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0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6F10E7-FD00-EB46-7DAA-9C49BD77433F}"/>
              </a:ext>
            </a:extLst>
          </p:cNvPr>
          <p:cNvSpPr txBox="1"/>
          <p:nvPr/>
        </p:nvSpPr>
        <p:spPr>
          <a:xfrm>
            <a:off x="384175" y="1922592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components - Exterior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A8653C-9A63-6AEF-390E-D1B94AA1D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26" b="17090"/>
          <a:stretch/>
        </p:blipFill>
        <p:spPr>
          <a:xfrm>
            <a:off x="0" y="4232562"/>
            <a:ext cx="6858000" cy="301288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34DAD64-192D-8BFC-0252-D5CF15716502}"/>
              </a:ext>
            </a:extLst>
          </p:cNvPr>
          <p:cNvGrpSpPr/>
          <p:nvPr/>
        </p:nvGrpSpPr>
        <p:grpSpPr>
          <a:xfrm>
            <a:off x="2477475" y="6263216"/>
            <a:ext cx="360000" cy="360000"/>
            <a:chOff x="5658104" y="2116853"/>
            <a:chExt cx="360000" cy="360000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003B3122-11C6-5CEE-C4A7-3C3C627A9B1E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762A8EBB-9AA9-2422-9D39-74740D25F185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E4890E24-87E4-5ABA-03AD-8F2E121C810D}"/>
              </a:ext>
            </a:extLst>
          </p:cNvPr>
          <p:cNvGrpSpPr/>
          <p:nvPr/>
        </p:nvGrpSpPr>
        <p:grpSpPr>
          <a:xfrm>
            <a:off x="1220410" y="5479124"/>
            <a:ext cx="360000" cy="360000"/>
            <a:chOff x="5658104" y="2116853"/>
            <a:chExt cx="360000" cy="360000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8B0E4D62-D55E-CED6-6222-FF7BF6860EB8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15DE7EAA-D92B-65CE-1441-278017FE08B7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8C2A037-246C-1E4D-01EA-24E51C53C634}"/>
              </a:ext>
            </a:extLst>
          </p:cNvPr>
          <p:cNvGrpSpPr/>
          <p:nvPr/>
        </p:nvGrpSpPr>
        <p:grpSpPr>
          <a:xfrm>
            <a:off x="2030410" y="5209124"/>
            <a:ext cx="360000" cy="360000"/>
            <a:chOff x="5658104" y="2116853"/>
            <a:chExt cx="360000" cy="360000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F60F0819-B8B5-9605-3D50-0691301FFAC5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333B3F3-A8E1-456F-A626-55D63F649802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1BB7720-28DC-6943-7367-12C6B5BC5DE7}"/>
              </a:ext>
            </a:extLst>
          </p:cNvPr>
          <p:cNvCxnSpPr>
            <a:cxnSpLocks/>
            <a:stCxn id="8" idx="0"/>
            <a:endCxn id="66" idx="0"/>
          </p:cNvCxnSpPr>
          <p:nvPr/>
        </p:nvCxnSpPr>
        <p:spPr>
          <a:xfrm flipV="1">
            <a:off x="1400410" y="2511796"/>
            <a:ext cx="56640" cy="296732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02F4DB7-4B69-A68A-AC49-7B69E7D4A496}"/>
              </a:ext>
            </a:extLst>
          </p:cNvPr>
          <p:cNvCxnSpPr>
            <a:cxnSpLocks/>
            <a:stCxn id="65" idx="0"/>
            <a:endCxn id="5" idx="6"/>
          </p:cNvCxnSpPr>
          <p:nvPr/>
        </p:nvCxnSpPr>
        <p:spPr>
          <a:xfrm flipH="1" flipV="1">
            <a:off x="2837475" y="6443216"/>
            <a:ext cx="2556350" cy="107355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AB916F58-BD2B-6A71-ABE4-8D42AD8ABEDB}"/>
              </a:ext>
            </a:extLst>
          </p:cNvPr>
          <p:cNvCxnSpPr>
            <a:cxnSpLocks/>
            <a:stCxn id="63" idx="0"/>
            <a:endCxn id="11" idx="3"/>
          </p:cNvCxnSpPr>
          <p:nvPr/>
        </p:nvCxnSpPr>
        <p:spPr>
          <a:xfrm flipV="1">
            <a:off x="1464172" y="5516403"/>
            <a:ext cx="618959" cy="199644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F679417E-304A-E93C-2783-AA9F63DD4F19}"/>
              </a:ext>
            </a:extLst>
          </p:cNvPr>
          <p:cNvSpPr txBox="1"/>
          <p:nvPr/>
        </p:nvSpPr>
        <p:spPr>
          <a:xfrm>
            <a:off x="2537050" y="2512890"/>
            <a:ext cx="2974755" cy="738664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/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 </a:t>
            </a:r>
          </a:p>
          <a:p>
            <a:r>
              <a:rPr lang="it-IT" dirty="0">
                <a:sym typeface="DIN Pro"/>
              </a:rPr>
              <a:t>SEVEN SLOTS WITH CONTOUR LINES &amp; GLOSSY BLACK RINGS</a:t>
            </a:r>
          </a:p>
        </p:txBody>
      </p:sp>
      <p:sp>
        <p:nvSpPr>
          <p:cNvPr id="52" name="distinctive design">
            <a:extLst>
              <a:ext uri="{FF2B5EF4-FFF2-40B4-BE49-F238E27FC236}">
                <a16:creationId xmlns:a16="http://schemas.microsoft.com/office/drawing/2014/main" id="{37C4625D-9F46-79C5-5043-50A6E5AEBCC4}"/>
              </a:ext>
            </a:extLst>
          </p:cNvPr>
          <p:cNvSpPr txBox="1"/>
          <p:nvPr/>
        </p:nvSpPr>
        <p:spPr>
          <a:xfrm>
            <a:off x="4339638" y="9001780"/>
            <a:ext cx="1774187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pPr algn="l"/>
            <a:r>
              <a:rPr lang="it-IT" dirty="0">
                <a:sym typeface="DIN Pro"/>
              </a:rPr>
              <a:t>TNF SPECIFIC</a:t>
            </a:r>
          </a:p>
          <a:p>
            <a:pPr algn="l"/>
            <a:r>
              <a:rPr lang="it-IT" dirty="0">
                <a:solidFill>
                  <a:schemeClr val="tx1"/>
                </a:solidFill>
              </a:rPr>
              <a:t>IN SUMMIT GOLD</a:t>
            </a:r>
          </a:p>
        </p:txBody>
      </p:sp>
      <p:sp>
        <p:nvSpPr>
          <p:cNvPr id="53" name="distinctive design">
            <a:extLst>
              <a:ext uri="{FF2B5EF4-FFF2-40B4-BE49-F238E27FC236}">
                <a16:creationId xmlns:a16="http://schemas.microsoft.com/office/drawing/2014/main" id="{9A83C29E-D256-E4CE-8DD7-660AC18B8044}"/>
              </a:ext>
            </a:extLst>
          </p:cNvPr>
          <p:cNvSpPr txBox="1"/>
          <p:nvPr/>
        </p:nvSpPr>
        <p:spPr>
          <a:xfrm>
            <a:off x="377051" y="9001780"/>
            <a:ext cx="3075000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</a:t>
            </a:r>
          </a:p>
          <a:p>
            <a:r>
              <a:rPr lang="it-IT" dirty="0">
                <a:solidFill>
                  <a:schemeClr val="tx1"/>
                </a:solidFill>
                <a:sym typeface="DIN Pro"/>
              </a:rPr>
              <a:t>HOOD STICKER IN SUMMIT GOLD</a:t>
            </a:r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639001B3-65EA-2B1B-A6B9-9C639EBC5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72" y="7512843"/>
            <a:ext cx="2160000" cy="1496062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980185E4-9596-1BAA-96F6-21F46A2F7C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825" y="7516769"/>
            <a:ext cx="2160000" cy="1491352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AFA70697-B9A3-5CBE-C45A-1AE43420A4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50" y="2511796"/>
            <a:ext cx="2160000" cy="1496062"/>
          </a:xfrm>
          <a:prstGeom prst="rect">
            <a:avLst/>
          </a:prstGeom>
        </p:spPr>
      </p:pic>
      <p:pic>
        <p:nvPicPr>
          <p:cNvPr id="2" name="Elemento grafico 1" descr="Home contorno">
            <a:hlinkClick r:id="rId7" action="ppaction://hlinksldjump"/>
            <a:extLst>
              <a:ext uri="{FF2B5EF4-FFF2-40B4-BE49-F238E27FC236}">
                <a16:creationId xmlns:a16="http://schemas.microsoft.com/office/drawing/2014/main" id="{E0761923-A67A-344A-2C25-6ED72922B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9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A8653C-9A63-6AEF-390E-D1B94AA1D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2" b="16571"/>
          <a:stretch/>
        </p:blipFill>
        <p:spPr>
          <a:xfrm>
            <a:off x="0" y="4232275"/>
            <a:ext cx="6858000" cy="302577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4890E24-87E4-5ABA-03AD-8F2E121C810D}"/>
              </a:ext>
            </a:extLst>
          </p:cNvPr>
          <p:cNvGrpSpPr/>
          <p:nvPr/>
        </p:nvGrpSpPr>
        <p:grpSpPr>
          <a:xfrm>
            <a:off x="2477475" y="5674621"/>
            <a:ext cx="360000" cy="360000"/>
            <a:chOff x="5658104" y="2116853"/>
            <a:chExt cx="360000" cy="360000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8B0E4D62-D55E-CED6-6222-FF7BF6860EB8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15DE7EAA-D92B-65CE-1441-278017FE08B7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8C2A037-246C-1E4D-01EA-24E51C53C634}"/>
              </a:ext>
            </a:extLst>
          </p:cNvPr>
          <p:cNvGrpSpPr/>
          <p:nvPr/>
        </p:nvGrpSpPr>
        <p:grpSpPr>
          <a:xfrm>
            <a:off x="1282071" y="6227696"/>
            <a:ext cx="360000" cy="360000"/>
            <a:chOff x="5658104" y="2116853"/>
            <a:chExt cx="360000" cy="360000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F60F0819-B8B5-9605-3D50-0691301FFAC5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333B3F3-A8E1-456F-A626-55D63F649802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1BB7720-28DC-6943-7367-12C6B5BC5DE7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2657475" y="4001138"/>
            <a:ext cx="0" cy="167348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AB916F58-BD2B-6A71-ABE4-8D42AD8ABEDB}"/>
              </a:ext>
            </a:extLst>
          </p:cNvPr>
          <p:cNvCxnSpPr>
            <a:cxnSpLocks/>
            <a:stCxn id="15" idx="0"/>
            <a:endCxn id="11" idx="4"/>
          </p:cNvCxnSpPr>
          <p:nvPr/>
        </p:nvCxnSpPr>
        <p:spPr>
          <a:xfrm flipV="1">
            <a:off x="1462071" y="6587696"/>
            <a:ext cx="0" cy="9323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F679417E-304A-E93C-2783-AA9F63DD4F19}"/>
              </a:ext>
            </a:extLst>
          </p:cNvPr>
          <p:cNvSpPr txBox="1"/>
          <p:nvPr/>
        </p:nvSpPr>
        <p:spPr>
          <a:xfrm>
            <a:off x="3737476" y="2508788"/>
            <a:ext cx="2736350" cy="738664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/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 </a:t>
            </a:r>
          </a:p>
          <a:p>
            <a:r>
              <a:rPr lang="en-US" dirty="0">
                <a:sym typeface="DIN Pro"/>
              </a:rPr>
              <a:t>AVENGER LOGO WITH SUMMIT GOLD CONTOURS</a:t>
            </a:r>
          </a:p>
        </p:txBody>
      </p:sp>
      <p:sp>
        <p:nvSpPr>
          <p:cNvPr id="53" name="distinctive design">
            <a:extLst>
              <a:ext uri="{FF2B5EF4-FFF2-40B4-BE49-F238E27FC236}">
                <a16:creationId xmlns:a16="http://schemas.microsoft.com/office/drawing/2014/main" id="{9A83C29E-D256-E4CE-8DD7-660AC18B8044}"/>
              </a:ext>
            </a:extLst>
          </p:cNvPr>
          <p:cNvSpPr txBox="1"/>
          <p:nvPr/>
        </p:nvSpPr>
        <p:spPr>
          <a:xfrm>
            <a:off x="2567474" y="7543531"/>
            <a:ext cx="2598937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</a:t>
            </a:r>
          </a:p>
          <a:p>
            <a:r>
              <a:rPr lang="it-IT" dirty="0">
                <a:solidFill>
                  <a:schemeClr val="tx1"/>
                </a:solidFill>
                <a:sym typeface="DIN Pro"/>
              </a:rPr>
              <a:t>SUMMIT GOLD WHEELCAP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2D770E-698F-9CBA-14B0-7FA3C6AB1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475" y="2505075"/>
            <a:ext cx="2160000" cy="14960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ED494DA-C69A-63B8-CB98-1F0A39AED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71" y="7520095"/>
            <a:ext cx="2160000" cy="149606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AC5D1FF-7364-76B9-9DB0-3C58F23E5599}"/>
              </a:ext>
            </a:extLst>
          </p:cNvPr>
          <p:cNvSpPr txBox="1"/>
          <p:nvPr/>
        </p:nvSpPr>
        <p:spPr>
          <a:xfrm>
            <a:off x="384175" y="1922592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components - Exterior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pic>
        <p:nvPicPr>
          <p:cNvPr id="4" name="Elemento grafico 3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F009A3FC-1D51-B39F-4E0D-9BE7106AD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2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- UNIQUENESS</a:t>
            </a: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635AF48A-C44C-5CC7-C027-43EF2044C002}"/>
              </a:ext>
            </a:extLst>
          </p:cNvPr>
          <p:cNvSpPr txBox="1"/>
          <p:nvPr/>
        </p:nvSpPr>
        <p:spPr>
          <a:xfrm>
            <a:off x="3009418" y="2528225"/>
            <a:ext cx="3464407" cy="1969770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276225">
              <a:lnSpc>
                <a:spcPct val="100000"/>
              </a:lnSpc>
            </a:pP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New seats </a:t>
            </a:r>
            <a:r>
              <a:rPr lang="en-US" dirty="0">
                <a:sym typeface="DIN Pro"/>
              </a:rPr>
              <a:t>made with washable &amp; durable materials, Summit Gold finishing</a:t>
            </a:r>
          </a:p>
          <a:p>
            <a:pPr marL="622300" indent="-2667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In the front: TNF jacket profile </a:t>
            </a:r>
          </a:p>
          <a:p>
            <a:pPr marL="622300" indent="-2667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In the back: TNF logo, TNF backpacks extra cargo </a:t>
            </a:r>
            <a:r>
              <a:rPr lang="it-IT" dirty="0"/>
              <a:t>system and hooks</a:t>
            </a:r>
            <a:endParaRPr lang="en-US" dirty="0">
              <a:solidFill>
                <a:schemeClr val="accent4"/>
              </a:solidFill>
              <a:latin typeface="Encode Sans ExtraBold" pitchFamily="2" charset="0"/>
              <a:sym typeface="DIN Pro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pic>
        <p:nvPicPr>
          <p:cNvPr id="3" name="Immagine 2" descr="Immagine che contiene veicolo, Veicolo terrestre, pneumatico, Esterno dell'automobile&#10;&#10;Descrizione generata automaticamente">
            <a:extLst>
              <a:ext uri="{FF2B5EF4-FFF2-40B4-BE49-F238E27FC236}">
                <a16:creationId xmlns:a16="http://schemas.microsoft.com/office/drawing/2014/main" id="{E1877E74-4621-A1E7-6DE2-581315B2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5" t="8534" r="33693"/>
          <a:stretch/>
        </p:blipFill>
        <p:spPr>
          <a:xfrm>
            <a:off x="0" y="6969146"/>
            <a:ext cx="6858000" cy="2555853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9AE4FDF1-B0E5-9A08-2AE9-8C1AA67D7263}"/>
              </a:ext>
            </a:extLst>
          </p:cNvPr>
          <p:cNvGrpSpPr/>
          <p:nvPr/>
        </p:nvGrpSpPr>
        <p:grpSpPr>
          <a:xfrm>
            <a:off x="384175" y="2498741"/>
            <a:ext cx="2393750" cy="1950276"/>
            <a:chOff x="384175" y="2498741"/>
            <a:chExt cx="2393750" cy="195027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2AFFD7BF-8BD8-B761-2888-91DA0A26D35F}"/>
                </a:ext>
              </a:extLst>
            </p:cNvPr>
            <p:cNvGrpSpPr/>
            <p:nvPr/>
          </p:nvGrpSpPr>
          <p:grpSpPr>
            <a:xfrm>
              <a:off x="384175" y="2498741"/>
              <a:ext cx="2393750" cy="1950276"/>
              <a:chOff x="395750" y="2500106"/>
              <a:chExt cx="2393750" cy="1950276"/>
            </a:xfrm>
          </p:grpSpPr>
          <p:sp>
            <p:nvSpPr>
              <p:cNvPr id="5" name="distinctive design">
                <a:extLst>
                  <a:ext uri="{FF2B5EF4-FFF2-40B4-BE49-F238E27FC236}">
                    <a16:creationId xmlns:a16="http://schemas.microsoft.com/office/drawing/2014/main" id="{BF49794E-88E7-E503-15A9-FD074C145FFD}"/>
                  </a:ext>
                </a:extLst>
              </p:cNvPr>
              <p:cNvSpPr txBox="1"/>
              <p:nvPr/>
            </p:nvSpPr>
            <p:spPr>
              <a:xfrm>
                <a:off x="414701" y="3356612"/>
                <a:ext cx="2368548" cy="913070"/>
              </a:xfrm>
              <a:prstGeom prst="rect">
                <a:avLst/>
              </a:prstGeom>
              <a:ln w="12700"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 algn="l">
                  <a:lnSpc>
                    <a:spcPts val="3000"/>
                  </a:lnSpc>
                  <a:defRPr sz="4000" cap="all">
                    <a:solidFill>
                      <a:srgbClr val="FFFFFF"/>
                    </a:solidFill>
                    <a:latin typeface="DIN Pro Regular"/>
                    <a:ea typeface="DIN Pro Regular"/>
                    <a:cs typeface="DIN Pro Regular"/>
                    <a:sym typeface="DIN Pro"/>
                  </a:defRPr>
                </a:lvl1pPr>
              </a:lstStyle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i="0" u="none" strike="noStrike" kern="0" cap="all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ncode Sans" pitchFamily="2" charset="0"/>
                    <a:sym typeface="DIN Pro"/>
                  </a:rPr>
                  <a:t>SPECIFIC </a:t>
                </a:r>
              </a:p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Encode Sans" pitchFamily="2" charset="0"/>
                    <a:sym typeface="DIN Pro"/>
                  </a:rPr>
                  <a:t>INTERIOR</a:t>
                </a:r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9EC00672-42C3-F776-E91C-2768FDEB5024}"/>
                  </a:ext>
                </a:extLst>
              </p:cNvPr>
              <p:cNvGrpSpPr/>
              <p:nvPr/>
            </p:nvGrpSpPr>
            <p:grpSpPr>
              <a:xfrm>
                <a:off x="395750" y="2500106"/>
                <a:ext cx="2393750" cy="1950276"/>
                <a:chOff x="2000351" y="4269549"/>
                <a:chExt cx="2393750" cy="1838325"/>
              </a:xfrm>
            </p:grpSpPr>
            <p:sp>
              <p:nvSpPr>
                <p:cNvPr id="8" name="Figura a mano libera: forma 7">
                  <a:extLst>
                    <a:ext uri="{FF2B5EF4-FFF2-40B4-BE49-F238E27FC236}">
                      <a16:creationId xmlns:a16="http://schemas.microsoft.com/office/drawing/2014/main" id="{D7A752EF-15E6-56FB-4C36-FA48F92BE4CB}"/>
                    </a:ext>
                  </a:extLst>
                </p:cNvPr>
                <p:cNvSpPr/>
                <p:nvPr/>
              </p:nvSpPr>
              <p:spPr>
                <a:xfrm>
                  <a:off x="3984526" y="4269549"/>
                  <a:ext cx="409575" cy="1838325"/>
                </a:xfrm>
                <a:custGeom>
                  <a:avLst/>
                  <a:gdLst>
                    <a:gd name="connsiteX0" fmla="*/ 0 w 409575"/>
                    <a:gd name="connsiteY0" fmla="*/ 0 h 1838325"/>
                    <a:gd name="connsiteX1" fmla="*/ 409575 w 409575"/>
                    <a:gd name="connsiteY1" fmla="*/ 0 h 1838325"/>
                    <a:gd name="connsiteX2" fmla="*/ 409575 w 409575"/>
                    <a:gd name="connsiteY2" fmla="*/ 1838325 h 1838325"/>
                    <a:gd name="connsiteX3" fmla="*/ 9525 w 409575"/>
                    <a:gd name="connsiteY3" fmla="*/ 1838325 h 183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575" h="1838325">
                      <a:moveTo>
                        <a:pt x="0" y="0"/>
                      </a:moveTo>
                      <a:lnTo>
                        <a:pt x="409575" y="0"/>
                      </a:lnTo>
                      <a:lnTo>
                        <a:pt x="409575" y="1838325"/>
                      </a:lnTo>
                      <a:lnTo>
                        <a:pt x="9525" y="1838325"/>
                      </a:lnTo>
                    </a:path>
                  </a:pathLst>
                </a:custGeom>
                <a:noFill/>
                <a:ln w="95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igura a mano libera: forma 8">
                  <a:extLst>
                    <a:ext uri="{FF2B5EF4-FFF2-40B4-BE49-F238E27FC236}">
                      <a16:creationId xmlns:a16="http://schemas.microsoft.com/office/drawing/2014/main" id="{56BA9C36-BD44-9ED9-D91B-9D3226543CC9}"/>
                    </a:ext>
                  </a:extLst>
                </p:cNvPr>
                <p:cNvSpPr/>
                <p:nvPr/>
              </p:nvSpPr>
              <p:spPr>
                <a:xfrm flipH="1">
                  <a:off x="2000351" y="4269549"/>
                  <a:ext cx="409575" cy="1838325"/>
                </a:xfrm>
                <a:custGeom>
                  <a:avLst/>
                  <a:gdLst>
                    <a:gd name="connsiteX0" fmla="*/ 0 w 409575"/>
                    <a:gd name="connsiteY0" fmla="*/ 0 h 1838325"/>
                    <a:gd name="connsiteX1" fmla="*/ 409575 w 409575"/>
                    <a:gd name="connsiteY1" fmla="*/ 0 h 1838325"/>
                    <a:gd name="connsiteX2" fmla="*/ 409575 w 409575"/>
                    <a:gd name="connsiteY2" fmla="*/ 1838325 h 1838325"/>
                    <a:gd name="connsiteX3" fmla="*/ 9525 w 409575"/>
                    <a:gd name="connsiteY3" fmla="*/ 1838325 h 1838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575" h="1838325">
                      <a:moveTo>
                        <a:pt x="0" y="0"/>
                      </a:moveTo>
                      <a:lnTo>
                        <a:pt x="409575" y="0"/>
                      </a:lnTo>
                      <a:lnTo>
                        <a:pt x="409575" y="1838325"/>
                      </a:lnTo>
                      <a:lnTo>
                        <a:pt x="9525" y="1838325"/>
                      </a:lnTo>
                    </a:path>
                  </a:pathLst>
                </a:custGeom>
                <a:noFill/>
                <a:ln w="95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37384EE-FD2B-F038-9F03-9BE2870308F9}"/>
                </a:ext>
              </a:extLst>
            </p:cNvPr>
            <p:cNvGrpSpPr/>
            <p:nvPr/>
          </p:nvGrpSpPr>
          <p:grpSpPr>
            <a:xfrm>
              <a:off x="1299995" y="2573110"/>
              <a:ext cx="605695" cy="783526"/>
              <a:chOff x="3441197" y="4298167"/>
              <a:chExt cx="699505" cy="904878"/>
            </a:xfrm>
          </p:grpSpPr>
          <p:sp>
            <p:nvSpPr>
              <p:cNvPr id="13" name="Figura a mano libera: forma 12">
                <a:extLst>
                  <a:ext uri="{FF2B5EF4-FFF2-40B4-BE49-F238E27FC236}">
                    <a16:creationId xmlns:a16="http://schemas.microsoft.com/office/drawing/2014/main" id="{A7F16CA1-589F-2614-072D-2988190FA572}"/>
                  </a:ext>
                </a:extLst>
              </p:cNvPr>
              <p:cNvSpPr/>
              <p:nvPr/>
            </p:nvSpPr>
            <p:spPr>
              <a:xfrm>
                <a:off x="3776662" y="4460797"/>
                <a:ext cx="28575" cy="134873"/>
              </a:xfrm>
              <a:custGeom>
                <a:avLst/>
                <a:gdLst>
                  <a:gd name="connsiteX0" fmla="*/ 0 w 28575"/>
                  <a:gd name="connsiteY0" fmla="*/ 14288 h 134873"/>
                  <a:gd name="connsiteX1" fmla="*/ 0 w 28575"/>
                  <a:gd name="connsiteY1" fmla="*/ 120587 h 134873"/>
                  <a:gd name="connsiteX2" fmla="*/ 14288 w 28575"/>
                  <a:gd name="connsiteY2" fmla="*/ 134874 h 134873"/>
                  <a:gd name="connsiteX3" fmla="*/ 28575 w 28575"/>
                  <a:gd name="connsiteY3" fmla="*/ 120587 h 134873"/>
                  <a:gd name="connsiteX4" fmla="*/ 28575 w 28575"/>
                  <a:gd name="connsiteY4" fmla="*/ 14288 h 134873"/>
                  <a:gd name="connsiteX5" fmla="*/ 14288 w 28575"/>
                  <a:gd name="connsiteY5" fmla="*/ 0 h 134873"/>
                  <a:gd name="connsiteX6" fmla="*/ 0 w 28575"/>
                  <a:gd name="connsiteY6" fmla="*/ 14288 h 13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5" h="134873">
                    <a:moveTo>
                      <a:pt x="0" y="14288"/>
                    </a:moveTo>
                    <a:lnTo>
                      <a:pt x="0" y="120587"/>
                    </a:lnTo>
                    <a:cubicBezTo>
                      <a:pt x="0" y="128473"/>
                      <a:pt x="6401" y="134874"/>
                      <a:pt x="14288" y="134874"/>
                    </a:cubicBezTo>
                    <a:cubicBezTo>
                      <a:pt x="22174" y="134874"/>
                      <a:pt x="28575" y="128473"/>
                      <a:pt x="28575" y="120587"/>
                    </a:cubicBezTo>
                    <a:lnTo>
                      <a:pt x="28575" y="14288"/>
                    </a:lnTo>
                    <a:cubicBezTo>
                      <a:pt x="28575" y="6401"/>
                      <a:pt x="22174" y="0"/>
                      <a:pt x="14288" y="0"/>
                    </a:cubicBezTo>
                    <a:cubicBezTo>
                      <a:pt x="6401" y="0"/>
                      <a:pt x="0" y="6401"/>
                      <a:pt x="0" y="14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igura a mano libera: forma 13">
                <a:extLst>
                  <a:ext uri="{FF2B5EF4-FFF2-40B4-BE49-F238E27FC236}">
                    <a16:creationId xmlns:a16="http://schemas.microsoft.com/office/drawing/2014/main" id="{2D9AA1EF-A392-61DE-D810-AA55742CF5A1}"/>
                  </a:ext>
                </a:extLst>
              </p:cNvPr>
              <p:cNvSpPr/>
              <p:nvPr/>
            </p:nvSpPr>
            <p:spPr>
              <a:xfrm>
                <a:off x="3594049" y="4298167"/>
                <a:ext cx="393801" cy="185118"/>
              </a:xfrm>
              <a:custGeom>
                <a:avLst/>
                <a:gdLst>
                  <a:gd name="connsiteX0" fmla="*/ 393802 w 393801"/>
                  <a:gd name="connsiteY0" fmla="*/ 42863 h 185118"/>
                  <a:gd name="connsiteX1" fmla="*/ 381248 w 393801"/>
                  <a:gd name="connsiteY1" fmla="*/ 12554 h 185118"/>
                  <a:gd name="connsiteX2" fmla="*/ 350939 w 393801"/>
                  <a:gd name="connsiteY2" fmla="*/ 0 h 185118"/>
                  <a:gd name="connsiteX3" fmla="*/ 42863 w 393801"/>
                  <a:gd name="connsiteY3" fmla="*/ 0 h 185118"/>
                  <a:gd name="connsiteX4" fmla="*/ 12554 w 393801"/>
                  <a:gd name="connsiteY4" fmla="*/ 12554 h 185118"/>
                  <a:gd name="connsiteX5" fmla="*/ 0 w 393801"/>
                  <a:gd name="connsiteY5" fmla="*/ 42863 h 185118"/>
                  <a:gd name="connsiteX6" fmla="*/ 0 w 393801"/>
                  <a:gd name="connsiteY6" fmla="*/ 101613 h 185118"/>
                  <a:gd name="connsiteX7" fmla="*/ 83515 w 393801"/>
                  <a:gd name="connsiteY7" fmla="*/ 185118 h 185118"/>
                  <a:gd name="connsiteX8" fmla="*/ 310286 w 393801"/>
                  <a:gd name="connsiteY8" fmla="*/ 185118 h 185118"/>
                  <a:gd name="connsiteX9" fmla="*/ 393802 w 393801"/>
                  <a:gd name="connsiteY9" fmla="*/ 101613 h 185118"/>
                  <a:gd name="connsiteX10" fmla="*/ 393802 w 393801"/>
                  <a:gd name="connsiteY10" fmla="*/ 42863 h 185118"/>
                  <a:gd name="connsiteX11" fmla="*/ 365227 w 393801"/>
                  <a:gd name="connsiteY11" fmla="*/ 42863 h 185118"/>
                  <a:gd name="connsiteX12" fmla="*/ 365227 w 393801"/>
                  <a:gd name="connsiteY12" fmla="*/ 101613 h 185118"/>
                  <a:gd name="connsiteX13" fmla="*/ 310286 w 393801"/>
                  <a:gd name="connsiteY13" fmla="*/ 156543 h 185118"/>
                  <a:gd name="connsiteX14" fmla="*/ 83515 w 393801"/>
                  <a:gd name="connsiteY14" fmla="*/ 156543 h 185118"/>
                  <a:gd name="connsiteX15" fmla="*/ 28575 w 393801"/>
                  <a:gd name="connsiteY15" fmla="*/ 101613 h 185118"/>
                  <a:gd name="connsiteX16" fmla="*/ 28575 w 393801"/>
                  <a:gd name="connsiteY16" fmla="*/ 42863 h 185118"/>
                  <a:gd name="connsiteX17" fmla="*/ 32766 w 393801"/>
                  <a:gd name="connsiteY17" fmla="*/ 32756 h 185118"/>
                  <a:gd name="connsiteX18" fmla="*/ 42863 w 393801"/>
                  <a:gd name="connsiteY18" fmla="*/ 28575 h 185118"/>
                  <a:gd name="connsiteX19" fmla="*/ 350939 w 393801"/>
                  <a:gd name="connsiteY19" fmla="*/ 28575 h 185118"/>
                  <a:gd name="connsiteX20" fmla="*/ 361036 w 393801"/>
                  <a:gd name="connsiteY20" fmla="*/ 32756 h 185118"/>
                  <a:gd name="connsiteX21" fmla="*/ 365227 w 393801"/>
                  <a:gd name="connsiteY21" fmla="*/ 42863 h 18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3801" h="185118">
                    <a:moveTo>
                      <a:pt x="393802" y="42863"/>
                    </a:moveTo>
                    <a:cubicBezTo>
                      <a:pt x="393802" y="31499"/>
                      <a:pt x="389277" y="20593"/>
                      <a:pt x="381248" y="12554"/>
                    </a:cubicBezTo>
                    <a:cubicBezTo>
                      <a:pt x="373209" y="4515"/>
                      <a:pt x="362302" y="0"/>
                      <a:pt x="350939" y="0"/>
                    </a:cubicBezTo>
                    <a:cubicBezTo>
                      <a:pt x="282740" y="0"/>
                      <a:pt x="111062" y="0"/>
                      <a:pt x="42863" y="0"/>
                    </a:cubicBezTo>
                    <a:cubicBezTo>
                      <a:pt x="31499" y="0"/>
                      <a:pt x="20593" y="4515"/>
                      <a:pt x="12554" y="12554"/>
                    </a:cubicBezTo>
                    <a:cubicBezTo>
                      <a:pt x="4524" y="20593"/>
                      <a:pt x="0" y="31499"/>
                      <a:pt x="0" y="42863"/>
                    </a:cubicBezTo>
                    <a:cubicBezTo>
                      <a:pt x="0" y="59379"/>
                      <a:pt x="0" y="80915"/>
                      <a:pt x="0" y="101613"/>
                    </a:cubicBezTo>
                    <a:cubicBezTo>
                      <a:pt x="0" y="147733"/>
                      <a:pt x="37395" y="185118"/>
                      <a:pt x="83515" y="185118"/>
                    </a:cubicBezTo>
                    <a:cubicBezTo>
                      <a:pt x="148523" y="185118"/>
                      <a:pt x="245278" y="185118"/>
                      <a:pt x="310286" y="185118"/>
                    </a:cubicBezTo>
                    <a:cubicBezTo>
                      <a:pt x="356406" y="185118"/>
                      <a:pt x="393802" y="147733"/>
                      <a:pt x="393802" y="101613"/>
                    </a:cubicBezTo>
                    <a:lnTo>
                      <a:pt x="393802" y="42863"/>
                    </a:lnTo>
                    <a:close/>
                    <a:moveTo>
                      <a:pt x="365227" y="42863"/>
                    </a:moveTo>
                    <a:lnTo>
                      <a:pt x="365227" y="101613"/>
                    </a:lnTo>
                    <a:cubicBezTo>
                      <a:pt x="365227" y="131950"/>
                      <a:pt x="340624" y="156543"/>
                      <a:pt x="310286" y="156543"/>
                    </a:cubicBezTo>
                    <a:cubicBezTo>
                      <a:pt x="310286" y="156543"/>
                      <a:pt x="83515" y="156543"/>
                      <a:pt x="83515" y="156543"/>
                    </a:cubicBezTo>
                    <a:cubicBezTo>
                      <a:pt x="53178" y="156543"/>
                      <a:pt x="28575" y="131950"/>
                      <a:pt x="28575" y="101613"/>
                    </a:cubicBezTo>
                    <a:cubicBezTo>
                      <a:pt x="28575" y="80915"/>
                      <a:pt x="28575" y="59379"/>
                      <a:pt x="28575" y="42863"/>
                    </a:cubicBezTo>
                    <a:cubicBezTo>
                      <a:pt x="28575" y="39072"/>
                      <a:pt x="30080" y="35443"/>
                      <a:pt x="32766" y="32756"/>
                    </a:cubicBezTo>
                    <a:cubicBezTo>
                      <a:pt x="35443" y="30080"/>
                      <a:pt x="39081" y="28575"/>
                      <a:pt x="42863" y="28575"/>
                    </a:cubicBezTo>
                    <a:lnTo>
                      <a:pt x="350939" y="28575"/>
                    </a:lnTo>
                    <a:cubicBezTo>
                      <a:pt x="354721" y="28575"/>
                      <a:pt x="358359" y="30080"/>
                      <a:pt x="361036" y="32756"/>
                    </a:cubicBezTo>
                    <a:cubicBezTo>
                      <a:pt x="363722" y="35443"/>
                      <a:pt x="365227" y="39072"/>
                      <a:pt x="365227" y="428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igura a mano libera: forma 14">
                <a:extLst>
                  <a:ext uri="{FF2B5EF4-FFF2-40B4-BE49-F238E27FC236}">
                    <a16:creationId xmlns:a16="http://schemas.microsoft.com/office/drawing/2014/main" id="{E45C0942-7918-0C51-5313-6911593E0AC0}"/>
                  </a:ext>
                </a:extLst>
              </p:cNvPr>
              <p:cNvSpPr/>
              <p:nvPr/>
            </p:nvSpPr>
            <p:spPr>
              <a:xfrm>
                <a:off x="3441197" y="4567096"/>
                <a:ext cx="699505" cy="557098"/>
              </a:xfrm>
              <a:custGeom>
                <a:avLst/>
                <a:gdLst>
                  <a:gd name="connsiteX0" fmla="*/ 587516 w 699505"/>
                  <a:gd name="connsiteY0" fmla="*/ 557098 h 557098"/>
                  <a:gd name="connsiteX1" fmla="*/ 656639 w 699505"/>
                  <a:gd name="connsiteY1" fmla="*/ 557098 h 557098"/>
                  <a:gd name="connsiteX2" fmla="*/ 689271 w 699505"/>
                  <a:gd name="connsiteY2" fmla="*/ 542030 h 557098"/>
                  <a:gd name="connsiteX3" fmla="*/ 698958 w 699505"/>
                  <a:gd name="connsiteY3" fmla="*/ 507416 h 557098"/>
                  <a:gd name="connsiteX4" fmla="*/ 636979 w 699505"/>
                  <a:gd name="connsiteY4" fmla="*/ 122501 h 557098"/>
                  <a:gd name="connsiteX5" fmla="*/ 493170 w 699505"/>
                  <a:gd name="connsiteY5" fmla="*/ 0 h 557098"/>
                  <a:gd name="connsiteX6" fmla="*/ 206335 w 699505"/>
                  <a:gd name="connsiteY6" fmla="*/ 0 h 557098"/>
                  <a:gd name="connsiteX7" fmla="*/ 62526 w 699505"/>
                  <a:gd name="connsiteY7" fmla="*/ 122501 h 557098"/>
                  <a:gd name="connsiteX8" fmla="*/ 547 w 699505"/>
                  <a:gd name="connsiteY8" fmla="*/ 507416 h 557098"/>
                  <a:gd name="connsiteX9" fmla="*/ 10234 w 699505"/>
                  <a:gd name="connsiteY9" fmla="*/ 542030 h 557098"/>
                  <a:gd name="connsiteX10" fmla="*/ 42867 w 699505"/>
                  <a:gd name="connsiteY10" fmla="*/ 557098 h 557098"/>
                  <a:gd name="connsiteX11" fmla="*/ 66050 w 699505"/>
                  <a:gd name="connsiteY11" fmla="*/ 557098 h 557098"/>
                  <a:gd name="connsiteX12" fmla="*/ 80338 w 699505"/>
                  <a:gd name="connsiteY12" fmla="*/ 542811 h 557098"/>
                  <a:gd name="connsiteX13" fmla="*/ 66050 w 699505"/>
                  <a:gd name="connsiteY13" fmla="*/ 528523 h 557098"/>
                  <a:gd name="connsiteX14" fmla="*/ 42867 w 699505"/>
                  <a:gd name="connsiteY14" fmla="*/ 528523 h 557098"/>
                  <a:gd name="connsiteX15" fmla="*/ 31989 w 699505"/>
                  <a:gd name="connsiteY15" fmla="*/ 523494 h 557098"/>
                  <a:gd name="connsiteX16" fmla="*/ 28760 w 699505"/>
                  <a:gd name="connsiteY16" fmla="*/ 511959 h 557098"/>
                  <a:gd name="connsiteX17" fmla="*/ 90739 w 699505"/>
                  <a:gd name="connsiteY17" fmla="*/ 127044 h 557098"/>
                  <a:gd name="connsiteX18" fmla="*/ 206335 w 699505"/>
                  <a:gd name="connsiteY18" fmla="*/ 28575 h 557098"/>
                  <a:gd name="connsiteX19" fmla="*/ 493170 w 699505"/>
                  <a:gd name="connsiteY19" fmla="*/ 28575 h 557098"/>
                  <a:gd name="connsiteX20" fmla="*/ 608766 w 699505"/>
                  <a:gd name="connsiteY20" fmla="*/ 127044 h 557098"/>
                  <a:gd name="connsiteX21" fmla="*/ 670745 w 699505"/>
                  <a:gd name="connsiteY21" fmla="*/ 511959 h 557098"/>
                  <a:gd name="connsiteX22" fmla="*/ 667516 w 699505"/>
                  <a:gd name="connsiteY22" fmla="*/ 523494 h 557098"/>
                  <a:gd name="connsiteX23" fmla="*/ 656639 w 699505"/>
                  <a:gd name="connsiteY23" fmla="*/ 528523 h 557098"/>
                  <a:gd name="connsiteX24" fmla="*/ 587516 w 699505"/>
                  <a:gd name="connsiteY24" fmla="*/ 528523 h 557098"/>
                  <a:gd name="connsiteX25" fmla="*/ 573228 w 699505"/>
                  <a:gd name="connsiteY25" fmla="*/ 542811 h 557098"/>
                  <a:gd name="connsiteX26" fmla="*/ 587516 w 699505"/>
                  <a:gd name="connsiteY26" fmla="*/ 557098 h 5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9505" h="557098">
                    <a:moveTo>
                      <a:pt x="587516" y="557098"/>
                    </a:moveTo>
                    <a:lnTo>
                      <a:pt x="656639" y="557098"/>
                    </a:lnTo>
                    <a:cubicBezTo>
                      <a:pt x="669202" y="557098"/>
                      <a:pt x="681127" y="551583"/>
                      <a:pt x="689271" y="542030"/>
                    </a:cubicBezTo>
                    <a:cubicBezTo>
                      <a:pt x="697415" y="532467"/>
                      <a:pt x="700958" y="519817"/>
                      <a:pt x="698958" y="507416"/>
                    </a:cubicBezTo>
                    <a:cubicBezTo>
                      <a:pt x="686795" y="431863"/>
                      <a:pt x="656534" y="243954"/>
                      <a:pt x="636979" y="122501"/>
                    </a:cubicBezTo>
                    <a:cubicBezTo>
                      <a:pt x="625606" y="51902"/>
                      <a:pt x="564675" y="0"/>
                      <a:pt x="493170" y="0"/>
                    </a:cubicBezTo>
                    <a:cubicBezTo>
                      <a:pt x="408046" y="0"/>
                      <a:pt x="291460" y="0"/>
                      <a:pt x="206335" y="0"/>
                    </a:cubicBezTo>
                    <a:cubicBezTo>
                      <a:pt x="134830" y="0"/>
                      <a:pt x="73899" y="51902"/>
                      <a:pt x="62526" y="122501"/>
                    </a:cubicBezTo>
                    <a:cubicBezTo>
                      <a:pt x="42971" y="243954"/>
                      <a:pt x="12710" y="431863"/>
                      <a:pt x="547" y="507416"/>
                    </a:cubicBezTo>
                    <a:cubicBezTo>
                      <a:pt x="-1453" y="519817"/>
                      <a:pt x="2090" y="532467"/>
                      <a:pt x="10234" y="542030"/>
                    </a:cubicBezTo>
                    <a:cubicBezTo>
                      <a:pt x="18378" y="551583"/>
                      <a:pt x="30303" y="557098"/>
                      <a:pt x="42867" y="557098"/>
                    </a:cubicBezTo>
                    <a:lnTo>
                      <a:pt x="66050" y="557098"/>
                    </a:lnTo>
                    <a:cubicBezTo>
                      <a:pt x="73937" y="557098"/>
                      <a:pt x="80338" y="550697"/>
                      <a:pt x="80338" y="542811"/>
                    </a:cubicBezTo>
                    <a:cubicBezTo>
                      <a:pt x="80338" y="534924"/>
                      <a:pt x="73937" y="528523"/>
                      <a:pt x="66050" y="528523"/>
                    </a:cubicBezTo>
                    <a:lnTo>
                      <a:pt x="42867" y="528523"/>
                    </a:lnTo>
                    <a:cubicBezTo>
                      <a:pt x="38676" y="528523"/>
                      <a:pt x="34704" y="526685"/>
                      <a:pt x="31989" y="523494"/>
                    </a:cubicBezTo>
                    <a:cubicBezTo>
                      <a:pt x="29274" y="520313"/>
                      <a:pt x="28093" y="516093"/>
                      <a:pt x="28760" y="511959"/>
                    </a:cubicBezTo>
                    <a:cubicBezTo>
                      <a:pt x="40923" y="436407"/>
                      <a:pt x="71184" y="248498"/>
                      <a:pt x="90739" y="127044"/>
                    </a:cubicBezTo>
                    <a:cubicBezTo>
                      <a:pt x="99883" y="70294"/>
                      <a:pt x="148861" y="28575"/>
                      <a:pt x="206335" y="28575"/>
                    </a:cubicBezTo>
                    <a:cubicBezTo>
                      <a:pt x="291460" y="28575"/>
                      <a:pt x="408046" y="28575"/>
                      <a:pt x="493170" y="28575"/>
                    </a:cubicBezTo>
                    <a:cubicBezTo>
                      <a:pt x="550644" y="28575"/>
                      <a:pt x="599622" y="70294"/>
                      <a:pt x="608766" y="127044"/>
                    </a:cubicBezTo>
                    <a:cubicBezTo>
                      <a:pt x="628321" y="248498"/>
                      <a:pt x="658582" y="436407"/>
                      <a:pt x="670745" y="511959"/>
                    </a:cubicBezTo>
                    <a:cubicBezTo>
                      <a:pt x="671412" y="516093"/>
                      <a:pt x="670231" y="520313"/>
                      <a:pt x="667516" y="523494"/>
                    </a:cubicBezTo>
                    <a:cubicBezTo>
                      <a:pt x="664801" y="526685"/>
                      <a:pt x="660829" y="528523"/>
                      <a:pt x="656639" y="528523"/>
                    </a:cubicBezTo>
                    <a:cubicBezTo>
                      <a:pt x="656639" y="528523"/>
                      <a:pt x="587516" y="528523"/>
                      <a:pt x="587516" y="528523"/>
                    </a:cubicBezTo>
                    <a:cubicBezTo>
                      <a:pt x="579638" y="528523"/>
                      <a:pt x="573228" y="534924"/>
                      <a:pt x="573228" y="542811"/>
                    </a:cubicBezTo>
                    <a:cubicBezTo>
                      <a:pt x="573228" y="550697"/>
                      <a:pt x="579638" y="557098"/>
                      <a:pt x="587516" y="55709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igura a mano libera: forma 16">
                <a:extLst>
                  <a:ext uri="{FF2B5EF4-FFF2-40B4-BE49-F238E27FC236}">
                    <a16:creationId xmlns:a16="http://schemas.microsoft.com/office/drawing/2014/main" id="{AC2B26E1-88D3-CECB-155E-AE646210A724}"/>
                  </a:ext>
                </a:extLst>
              </p:cNvPr>
              <p:cNvSpPr/>
              <p:nvPr/>
            </p:nvSpPr>
            <p:spPr>
              <a:xfrm>
                <a:off x="3595543" y="4628922"/>
                <a:ext cx="69632" cy="283506"/>
              </a:xfrm>
              <a:custGeom>
                <a:avLst/>
                <a:gdLst>
                  <a:gd name="connsiteX0" fmla="*/ 41235 w 69632"/>
                  <a:gd name="connsiteY0" fmla="*/ 12021 h 283506"/>
                  <a:gd name="connsiteX1" fmla="*/ 182 w 69632"/>
                  <a:gd name="connsiteY1" fmla="*/ 266949 h 283506"/>
                  <a:gd name="connsiteX2" fmla="*/ 12021 w 69632"/>
                  <a:gd name="connsiteY2" fmla="*/ 283322 h 283506"/>
                  <a:gd name="connsiteX3" fmla="*/ 28395 w 69632"/>
                  <a:gd name="connsiteY3" fmla="*/ 271492 h 283506"/>
                  <a:gd name="connsiteX4" fmla="*/ 69448 w 69632"/>
                  <a:gd name="connsiteY4" fmla="*/ 16565 h 283506"/>
                  <a:gd name="connsiteX5" fmla="*/ 57618 w 69632"/>
                  <a:gd name="connsiteY5" fmla="*/ 182 h 283506"/>
                  <a:gd name="connsiteX6" fmla="*/ 41235 w 69632"/>
                  <a:gd name="connsiteY6" fmla="*/ 12021 h 2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632" h="283506">
                    <a:moveTo>
                      <a:pt x="41235" y="12021"/>
                    </a:moveTo>
                    <a:cubicBezTo>
                      <a:pt x="29347" y="85831"/>
                      <a:pt x="13517" y="184186"/>
                      <a:pt x="182" y="266949"/>
                    </a:cubicBezTo>
                    <a:cubicBezTo>
                      <a:pt x="-1066" y="274731"/>
                      <a:pt x="4240" y="282074"/>
                      <a:pt x="12021" y="283322"/>
                    </a:cubicBezTo>
                    <a:cubicBezTo>
                      <a:pt x="19803" y="284579"/>
                      <a:pt x="27147" y="279274"/>
                      <a:pt x="28395" y="271492"/>
                    </a:cubicBezTo>
                    <a:cubicBezTo>
                      <a:pt x="41730" y="188729"/>
                      <a:pt x="57560" y="90374"/>
                      <a:pt x="69448" y="16565"/>
                    </a:cubicBezTo>
                    <a:cubicBezTo>
                      <a:pt x="70705" y="8783"/>
                      <a:pt x="65400" y="1439"/>
                      <a:pt x="57618" y="182"/>
                    </a:cubicBezTo>
                    <a:cubicBezTo>
                      <a:pt x="49826" y="-1066"/>
                      <a:pt x="42492" y="4240"/>
                      <a:pt x="41235" y="12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igura a mano libera: forma 17">
                <a:extLst>
                  <a:ext uri="{FF2B5EF4-FFF2-40B4-BE49-F238E27FC236}">
                    <a16:creationId xmlns:a16="http://schemas.microsoft.com/office/drawing/2014/main" id="{7CF43B23-4E65-7CCA-9086-51D83F809ECF}"/>
                  </a:ext>
                </a:extLst>
              </p:cNvPr>
              <p:cNvSpPr/>
              <p:nvPr/>
            </p:nvSpPr>
            <p:spPr>
              <a:xfrm>
                <a:off x="3916724" y="4628922"/>
                <a:ext cx="69632" cy="283506"/>
              </a:xfrm>
              <a:custGeom>
                <a:avLst/>
                <a:gdLst>
                  <a:gd name="connsiteX0" fmla="*/ 184 w 69632"/>
                  <a:gd name="connsiteY0" fmla="*/ 16565 h 283506"/>
                  <a:gd name="connsiteX1" fmla="*/ 41237 w 69632"/>
                  <a:gd name="connsiteY1" fmla="*/ 271492 h 283506"/>
                  <a:gd name="connsiteX2" fmla="*/ 57611 w 69632"/>
                  <a:gd name="connsiteY2" fmla="*/ 283322 h 283506"/>
                  <a:gd name="connsiteX3" fmla="*/ 69450 w 69632"/>
                  <a:gd name="connsiteY3" fmla="*/ 266949 h 283506"/>
                  <a:gd name="connsiteX4" fmla="*/ 28397 w 69632"/>
                  <a:gd name="connsiteY4" fmla="*/ 12021 h 283506"/>
                  <a:gd name="connsiteX5" fmla="*/ 12014 w 69632"/>
                  <a:gd name="connsiteY5" fmla="*/ 182 h 283506"/>
                  <a:gd name="connsiteX6" fmla="*/ 184 w 69632"/>
                  <a:gd name="connsiteY6" fmla="*/ 16565 h 2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632" h="283506">
                    <a:moveTo>
                      <a:pt x="184" y="16565"/>
                    </a:moveTo>
                    <a:cubicBezTo>
                      <a:pt x="12072" y="90374"/>
                      <a:pt x="27902" y="188729"/>
                      <a:pt x="41237" y="271492"/>
                    </a:cubicBezTo>
                    <a:cubicBezTo>
                      <a:pt x="42485" y="279274"/>
                      <a:pt x="49829" y="284579"/>
                      <a:pt x="57611" y="283322"/>
                    </a:cubicBezTo>
                    <a:cubicBezTo>
                      <a:pt x="65393" y="282074"/>
                      <a:pt x="70698" y="274731"/>
                      <a:pt x="69450" y="266949"/>
                    </a:cubicBezTo>
                    <a:cubicBezTo>
                      <a:pt x="56115" y="184186"/>
                      <a:pt x="40285" y="85831"/>
                      <a:pt x="28397" y="12021"/>
                    </a:cubicBezTo>
                    <a:cubicBezTo>
                      <a:pt x="27140" y="4240"/>
                      <a:pt x="19806" y="-1066"/>
                      <a:pt x="12014" y="182"/>
                    </a:cubicBezTo>
                    <a:cubicBezTo>
                      <a:pt x="4233" y="1439"/>
                      <a:pt x="-1073" y="8783"/>
                      <a:pt x="184" y="1656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igura a mano libera: forma 18">
                <a:extLst>
                  <a:ext uri="{FF2B5EF4-FFF2-40B4-BE49-F238E27FC236}">
                    <a16:creationId xmlns:a16="http://schemas.microsoft.com/office/drawing/2014/main" id="{A184BD3C-A56C-6DB1-3152-F62DA184F1CA}"/>
                  </a:ext>
                </a:extLst>
              </p:cNvPr>
              <p:cNvSpPr/>
              <p:nvPr/>
            </p:nvSpPr>
            <p:spPr>
              <a:xfrm>
                <a:off x="3616070" y="4808659"/>
                <a:ext cx="349758" cy="28575"/>
              </a:xfrm>
              <a:custGeom>
                <a:avLst/>
                <a:gdLst>
                  <a:gd name="connsiteX0" fmla="*/ 14288 w 349758"/>
                  <a:gd name="connsiteY0" fmla="*/ 28575 h 28575"/>
                  <a:gd name="connsiteX1" fmla="*/ 335471 w 349758"/>
                  <a:gd name="connsiteY1" fmla="*/ 28575 h 28575"/>
                  <a:gd name="connsiteX2" fmla="*/ 349758 w 349758"/>
                  <a:gd name="connsiteY2" fmla="*/ 14288 h 28575"/>
                  <a:gd name="connsiteX3" fmla="*/ 335471 w 349758"/>
                  <a:gd name="connsiteY3" fmla="*/ 0 h 28575"/>
                  <a:gd name="connsiteX4" fmla="*/ 14288 w 349758"/>
                  <a:gd name="connsiteY4" fmla="*/ 0 h 28575"/>
                  <a:gd name="connsiteX5" fmla="*/ 0 w 349758"/>
                  <a:gd name="connsiteY5" fmla="*/ 14288 h 28575"/>
                  <a:gd name="connsiteX6" fmla="*/ 14288 w 349758"/>
                  <a:gd name="connsiteY6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9758" h="28575">
                    <a:moveTo>
                      <a:pt x="14288" y="28575"/>
                    </a:moveTo>
                    <a:lnTo>
                      <a:pt x="335471" y="28575"/>
                    </a:lnTo>
                    <a:cubicBezTo>
                      <a:pt x="343357" y="28575"/>
                      <a:pt x="349758" y="22165"/>
                      <a:pt x="349758" y="14288"/>
                    </a:cubicBezTo>
                    <a:cubicBezTo>
                      <a:pt x="349758" y="6401"/>
                      <a:pt x="343357" y="0"/>
                      <a:pt x="335471" y="0"/>
                    </a:cubicBezTo>
                    <a:lnTo>
                      <a:pt x="14288" y="0"/>
                    </a:lnTo>
                    <a:cubicBezTo>
                      <a:pt x="6401" y="0"/>
                      <a:pt x="0" y="6401"/>
                      <a:pt x="0" y="14288"/>
                    </a:cubicBezTo>
                    <a:cubicBezTo>
                      <a:pt x="0" y="22165"/>
                      <a:pt x="6401" y="28575"/>
                      <a:pt x="14288" y="28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igura a mano libera: forma 19">
                <a:extLst>
                  <a:ext uri="{FF2B5EF4-FFF2-40B4-BE49-F238E27FC236}">
                    <a16:creationId xmlns:a16="http://schemas.microsoft.com/office/drawing/2014/main" id="{6CDFB158-25AD-C8C1-7BAA-94520F5AD375}"/>
                  </a:ext>
                </a:extLst>
              </p:cNvPr>
              <p:cNvSpPr/>
              <p:nvPr/>
            </p:nvSpPr>
            <p:spPr>
              <a:xfrm>
                <a:off x="3624024" y="4992539"/>
                <a:ext cx="333851" cy="210506"/>
              </a:xfrm>
              <a:custGeom>
                <a:avLst/>
                <a:gdLst>
                  <a:gd name="connsiteX0" fmla="*/ 144523 w 333851"/>
                  <a:gd name="connsiteY0" fmla="*/ 191691 h 210506"/>
                  <a:gd name="connsiteX1" fmla="*/ 21432 w 333851"/>
                  <a:gd name="connsiteY1" fmla="*/ 40939 h 210506"/>
                  <a:gd name="connsiteX2" fmla="*/ 1915 w 333851"/>
                  <a:gd name="connsiteY2" fmla="*/ 46168 h 210506"/>
                  <a:gd name="connsiteX3" fmla="*/ 7144 w 333851"/>
                  <a:gd name="connsiteY3" fmla="*/ 65685 h 210506"/>
                  <a:gd name="connsiteX4" fmla="*/ 117415 w 333851"/>
                  <a:gd name="connsiteY4" fmla="*/ 200740 h 210506"/>
                  <a:gd name="connsiteX5" fmla="*/ 135493 w 333851"/>
                  <a:gd name="connsiteY5" fmla="*/ 209769 h 210506"/>
                  <a:gd name="connsiteX6" fmla="*/ 144523 w 333851"/>
                  <a:gd name="connsiteY6" fmla="*/ 191691 h 210506"/>
                  <a:gd name="connsiteX7" fmla="*/ 312420 w 333851"/>
                  <a:gd name="connsiteY7" fmla="*/ 40939 h 210506"/>
                  <a:gd name="connsiteX8" fmla="*/ 189329 w 333851"/>
                  <a:gd name="connsiteY8" fmla="*/ 191691 h 210506"/>
                  <a:gd name="connsiteX9" fmla="*/ 198358 w 333851"/>
                  <a:gd name="connsiteY9" fmla="*/ 209769 h 210506"/>
                  <a:gd name="connsiteX10" fmla="*/ 216437 w 333851"/>
                  <a:gd name="connsiteY10" fmla="*/ 200740 h 210506"/>
                  <a:gd name="connsiteX11" fmla="*/ 326708 w 333851"/>
                  <a:gd name="connsiteY11" fmla="*/ 65685 h 210506"/>
                  <a:gd name="connsiteX12" fmla="*/ 331937 w 333851"/>
                  <a:gd name="connsiteY12" fmla="*/ 46168 h 210506"/>
                  <a:gd name="connsiteX13" fmla="*/ 312420 w 333851"/>
                  <a:gd name="connsiteY13" fmla="*/ 40939 h 210506"/>
                  <a:gd name="connsiteX14" fmla="*/ 29861 w 333851"/>
                  <a:gd name="connsiteY14" fmla="*/ 26661 h 210506"/>
                  <a:gd name="connsiteX15" fmla="*/ 303991 w 333851"/>
                  <a:gd name="connsiteY15" fmla="*/ 26661 h 210506"/>
                  <a:gd name="connsiteX16" fmla="*/ 309220 w 333851"/>
                  <a:gd name="connsiteY16" fmla="*/ 7144 h 210506"/>
                  <a:gd name="connsiteX17" fmla="*/ 289703 w 333851"/>
                  <a:gd name="connsiteY17" fmla="*/ 1915 h 210506"/>
                  <a:gd name="connsiteX18" fmla="*/ 44149 w 333851"/>
                  <a:gd name="connsiteY18" fmla="*/ 1915 h 210506"/>
                  <a:gd name="connsiteX19" fmla="*/ 24632 w 333851"/>
                  <a:gd name="connsiteY19" fmla="*/ 7144 h 210506"/>
                  <a:gd name="connsiteX20" fmla="*/ 29861 w 333851"/>
                  <a:gd name="connsiteY20" fmla="*/ 26661 h 21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3851" h="210506">
                    <a:moveTo>
                      <a:pt x="144523" y="191691"/>
                    </a:moveTo>
                    <a:cubicBezTo>
                      <a:pt x="123587" y="129016"/>
                      <a:pt x="80363" y="74962"/>
                      <a:pt x="21432" y="40939"/>
                    </a:cubicBezTo>
                    <a:cubicBezTo>
                      <a:pt x="14602" y="36995"/>
                      <a:pt x="5858" y="39339"/>
                      <a:pt x="1915" y="46168"/>
                    </a:cubicBezTo>
                    <a:cubicBezTo>
                      <a:pt x="-2029" y="52997"/>
                      <a:pt x="315" y="61741"/>
                      <a:pt x="7144" y="65685"/>
                    </a:cubicBezTo>
                    <a:cubicBezTo>
                      <a:pt x="59941" y="96165"/>
                      <a:pt x="98660" y="144590"/>
                      <a:pt x="117415" y="200740"/>
                    </a:cubicBezTo>
                    <a:cubicBezTo>
                      <a:pt x="119911" y="208217"/>
                      <a:pt x="128016" y="212265"/>
                      <a:pt x="135493" y="209769"/>
                    </a:cubicBezTo>
                    <a:cubicBezTo>
                      <a:pt x="142971" y="207264"/>
                      <a:pt x="147019" y="199168"/>
                      <a:pt x="144523" y="191691"/>
                    </a:cubicBezTo>
                    <a:close/>
                    <a:moveTo>
                      <a:pt x="312420" y="40939"/>
                    </a:moveTo>
                    <a:cubicBezTo>
                      <a:pt x="253489" y="74962"/>
                      <a:pt x="210265" y="129016"/>
                      <a:pt x="189329" y="191691"/>
                    </a:cubicBezTo>
                    <a:cubicBezTo>
                      <a:pt x="186833" y="199168"/>
                      <a:pt x="190881" y="207264"/>
                      <a:pt x="198358" y="209769"/>
                    </a:cubicBezTo>
                    <a:cubicBezTo>
                      <a:pt x="205836" y="212265"/>
                      <a:pt x="213941" y="208217"/>
                      <a:pt x="216437" y="200740"/>
                    </a:cubicBezTo>
                    <a:cubicBezTo>
                      <a:pt x="235192" y="144590"/>
                      <a:pt x="273911" y="96165"/>
                      <a:pt x="326708" y="65685"/>
                    </a:cubicBezTo>
                    <a:cubicBezTo>
                      <a:pt x="333537" y="61741"/>
                      <a:pt x="335880" y="52997"/>
                      <a:pt x="331937" y="46168"/>
                    </a:cubicBezTo>
                    <a:cubicBezTo>
                      <a:pt x="327994" y="39339"/>
                      <a:pt x="319250" y="36995"/>
                      <a:pt x="312420" y="40939"/>
                    </a:cubicBezTo>
                    <a:close/>
                    <a:moveTo>
                      <a:pt x="29861" y="26661"/>
                    </a:moveTo>
                    <a:cubicBezTo>
                      <a:pt x="114672" y="75629"/>
                      <a:pt x="219180" y="75629"/>
                      <a:pt x="303991" y="26661"/>
                    </a:cubicBezTo>
                    <a:cubicBezTo>
                      <a:pt x="310820" y="22717"/>
                      <a:pt x="313163" y="13973"/>
                      <a:pt x="309220" y="7144"/>
                    </a:cubicBezTo>
                    <a:cubicBezTo>
                      <a:pt x="305277" y="315"/>
                      <a:pt x="296533" y="-2029"/>
                      <a:pt x="289703" y="1915"/>
                    </a:cubicBezTo>
                    <a:cubicBezTo>
                      <a:pt x="213732" y="45777"/>
                      <a:pt x="120120" y="45777"/>
                      <a:pt x="44149" y="1915"/>
                    </a:cubicBezTo>
                    <a:cubicBezTo>
                      <a:pt x="37319" y="-2029"/>
                      <a:pt x="28575" y="315"/>
                      <a:pt x="24632" y="7144"/>
                    </a:cubicBezTo>
                    <a:cubicBezTo>
                      <a:pt x="20689" y="13973"/>
                      <a:pt x="23032" y="22717"/>
                      <a:pt x="29861" y="2666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igura a mano libera: forma 20">
                <a:extLst>
                  <a:ext uri="{FF2B5EF4-FFF2-40B4-BE49-F238E27FC236}">
                    <a16:creationId xmlns:a16="http://schemas.microsoft.com/office/drawing/2014/main" id="{8FEDA962-60FC-64C3-3988-28AFF33B62C7}"/>
                  </a:ext>
                </a:extLst>
              </p:cNvPr>
              <p:cNvSpPr/>
              <p:nvPr/>
            </p:nvSpPr>
            <p:spPr>
              <a:xfrm>
                <a:off x="3548767" y="4870353"/>
                <a:ext cx="484365" cy="332691"/>
              </a:xfrm>
              <a:custGeom>
                <a:avLst/>
                <a:gdLst>
                  <a:gd name="connsiteX0" fmla="*/ 40824 w 484365"/>
                  <a:gd name="connsiteY0" fmla="*/ 313620 h 332691"/>
                  <a:gd name="connsiteX1" fmla="*/ 28575 w 484365"/>
                  <a:gd name="connsiteY1" fmla="*/ 242183 h 332691"/>
                  <a:gd name="connsiteX2" fmla="*/ 242183 w 484365"/>
                  <a:gd name="connsiteY2" fmla="*/ 28575 h 332691"/>
                  <a:gd name="connsiteX3" fmla="*/ 455790 w 484365"/>
                  <a:gd name="connsiteY3" fmla="*/ 242183 h 332691"/>
                  <a:gd name="connsiteX4" fmla="*/ 443541 w 484365"/>
                  <a:gd name="connsiteY4" fmla="*/ 313620 h 332691"/>
                  <a:gd name="connsiteX5" fmla="*/ 452218 w 484365"/>
                  <a:gd name="connsiteY5" fmla="*/ 331861 h 332691"/>
                  <a:gd name="connsiteX6" fmla="*/ 470459 w 484365"/>
                  <a:gd name="connsiteY6" fmla="*/ 323183 h 332691"/>
                  <a:gd name="connsiteX7" fmla="*/ 484365 w 484365"/>
                  <a:gd name="connsiteY7" fmla="*/ 242183 h 332691"/>
                  <a:gd name="connsiteX8" fmla="*/ 242183 w 484365"/>
                  <a:gd name="connsiteY8" fmla="*/ 0 h 332691"/>
                  <a:gd name="connsiteX9" fmla="*/ 0 w 484365"/>
                  <a:gd name="connsiteY9" fmla="*/ 242183 h 332691"/>
                  <a:gd name="connsiteX10" fmla="*/ 13907 w 484365"/>
                  <a:gd name="connsiteY10" fmla="*/ 323183 h 332691"/>
                  <a:gd name="connsiteX11" fmla="*/ 32147 w 484365"/>
                  <a:gd name="connsiteY11" fmla="*/ 331861 h 332691"/>
                  <a:gd name="connsiteX12" fmla="*/ 40824 w 484365"/>
                  <a:gd name="connsiteY12" fmla="*/ 313620 h 332691"/>
                  <a:gd name="connsiteX13" fmla="*/ 411051 w 484365"/>
                  <a:gd name="connsiteY13" fmla="*/ 324688 h 332691"/>
                  <a:gd name="connsiteX14" fmla="*/ 430111 w 484365"/>
                  <a:gd name="connsiteY14" fmla="*/ 242183 h 332691"/>
                  <a:gd name="connsiteX15" fmla="*/ 242183 w 484365"/>
                  <a:gd name="connsiteY15" fmla="*/ 54264 h 332691"/>
                  <a:gd name="connsiteX16" fmla="*/ 54254 w 484365"/>
                  <a:gd name="connsiteY16" fmla="*/ 242183 h 332691"/>
                  <a:gd name="connsiteX17" fmla="*/ 73314 w 484365"/>
                  <a:gd name="connsiteY17" fmla="*/ 324688 h 332691"/>
                  <a:gd name="connsiteX18" fmla="*/ 92431 w 484365"/>
                  <a:gd name="connsiteY18" fmla="*/ 331232 h 332691"/>
                  <a:gd name="connsiteX19" fmla="*/ 98974 w 484365"/>
                  <a:gd name="connsiteY19" fmla="*/ 312115 h 332691"/>
                  <a:gd name="connsiteX20" fmla="*/ 82829 w 484365"/>
                  <a:gd name="connsiteY20" fmla="*/ 242183 h 332691"/>
                  <a:gd name="connsiteX21" fmla="*/ 242183 w 484365"/>
                  <a:gd name="connsiteY21" fmla="*/ 82839 h 332691"/>
                  <a:gd name="connsiteX22" fmla="*/ 401536 w 484365"/>
                  <a:gd name="connsiteY22" fmla="*/ 242183 h 332691"/>
                  <a:gd name="connsiteX23" fmla="*/ 385391 w 484365"/>
                  <a:gd name="connsiteY23" fmla="*/ 312115 h 332691"/>
                  <a:gd name="connsiteX24" fmla="*/ 391935 w 484365"/>
                  <a:gd name="connsiteY24" fmla="*/ 331232 h 332691"/>
                  <a:gd name="connsiteX25" fmla="*/ 411051 w 484365"/>
                  <a:gd name="connsiteY25" fmla="*/ 324688 h 33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84365" h="332691">
                    <a:moveTo>
                      <a:pt x="40824" y="313620"/>
                    </a:moveTo>
                    <a:cubicBezTo>
                      <a:pt x="32890" y="291284"/>
                      <a:pt x="28575" y="267233"/>
                      <a:pt x="28575" y="242183"/>
                    </a:cubicBezTo>
                    <a:cubicBezTo>
                      <a:pt x="28575" y="124292"/>
                      <a:pt x="124292" y="28575"/>
                      <a:pt x="242183" y="28575"/>
                    </a:cubicBezTo>
                    <a:cubicBezTo>
                      <a:pt x="360074" y="28575"/>
                      <a:pt x="455790" y="124292"/>
                      <a:pt x="455790" y="242183"/>
                    </a:cubicBezTo>
                    <a:cubicBezTo>
                      <a:pt x="455790" y="267233"/>
                      <a:pt x="451475" y="291284"/>
                      <a:pt x="443541" y="313620"/>
                    </a:cubicBezTo>
                    <a:cubicBezTo>
                      <a:pt x="440893" y="321050"/>
                      <a:pt x="444789" y="329222"/>
                      <a:pt x="452218" y="331861"/>
                    </a:cubicBezTo>
                    <a:cubicBezTo>
                      <a:pt x="459648" y="334509"/>
                      <a:pt x="467820" y="330613"/>
                      <a:pt x="470459" y="323183"/>
                    </a:cubicBezTo>
                    <a:cubicBezTo>
                      <a:pt x="479460" y="297856"/>
                      <a:pt x="484365" y="270586"/>
                      <a:pt x="484365" y="242183"/>
                    </a:cubicBezTo>
                    <a:cubicBezTo>
                      <a:pt x="484365" y="108518"/>
                      <a:pt x="375847" y="0"/>
                      <a:pt x="242183" y="0"/>
                    </a:cubicBezTo>
                    <a:cubicBezTo>
                      <a:pt x="108518" y="0"/>
                      <a:pt x="0" y="108518"/>
                      <a:pt x="0" y="242183"/>
                    </a:cubicBezTo>
                    <a:cubicBezTo>
                      <a:pt x="0" y="270586"/>
                      <a:pt x="4905" y="297856"/>
                      <a:pt x="13907" y="323183"/>
                    </a:cubicBezTo>
                    <a:cubicBezTo>
                      <a:pt x="16545" y="330613"/>
                      <a:pt x="24717" y="334509"/>
                      <a:pt x="32147" y="331861"/>
                    </a:cubicBezTo>
                    <a:cubicBezTo>
                      <a:pt x="39576" y="329222"/>
                      <a:pt x="43472" y="321050"/>
                      <a:pt x="40824" y="313620"/>
                    </a:cubicBezTo>
                    <a:close/>
                    <a:moveTo>
                      <a:pt x="411051" y="324688"/>
                    </a:moveTo>
                    <a:cubicBezTo>
                      <a:pt x="423253" y="299771"/>
                      <a:pt x="430111" y="271767"/>
                      <a:pt x="430111" y="242183"/>
                    </a:cubicBezTo>
                    <a:cubicBezTo>
                      <a:pt x="430111" y="138465"/>
                      <a:pt x="345900" y="54264"/>
                      <a:pt x="242183" y="54264"/>
                    </a:cubicBezTo>
                    <a:cubicBezTo>
                      <a:pt x="138465" y="54264"/>
                      <a:pt x="54254" y="138465"/>
                      <a:pt x="54254" y="242183"/>
                    </a:cubicBezTo>
                    <a:cubicBezTo>
                      <a:pt x="54254" y="271767"/>
                      <a:pt x="61112" y="299771"/>
                      <a:pt x="73314" y="324688"/>
                    </a:cubicBezTo>
                    <a:cubicBezTo>
                      <a:pt x="76781" y="331765"/>
                      <a:pt x="85354" y="334699"/>
                      <a:pt x="92431" y="331232"/>
                    </a:cubicBezTo>
                    <a:cubicBezTo>
                      <a:pt x="99517" y="327765"/>
                      <a:pt x="102451" y="319202"/>
                      <a:pt x="98974" y="312115"/>
                    </a:cubicBezTo>
                    <a:cubicBezTo>
                      <a:pt x="88630" y="290998"/>
                      <a:pt x="82829" y="267262"/>
                      <a:pt x="82829" y="242183"/>
                    </a:cubicBezTo>
                    <a:cubicBezTo>
                      <a:pt x="82829" y="154238"/>
                      <a:pt x="154238" y="82839"/>
                      <a:pt x="242183" y="82839"/>
                    </a:cubicBezTo>
                    <a:cubicBezTo>
                      <a:pt x="330127" y="82839"/>
                      <a:pt x="401536" y="154238"/>
                      <a:pt x="401536" y="242183"/>
                    </a:cubicBezTo>
                    <a:cubicBezTo>
                      <a:pt x="401536" y="267262"/>
                      <a:pt x="395735" y="290998"/>
                      <a:pt x="385391" y="312115"/>
                    </a:cubicBezTo>
                    <a:cubicBezTo>
                      <a:pt x="381914" y="319202"/>
                      <a:pt x="384848" y="327765"/>
                      <a:pt x="391935" y="331232"/>
                    </a:cubicBezTo>
                    <a:cubicBezTo>
                      <a:pt x="399012" y="334699"/>
                      <a:pt x="407584" y="331765"/>
                      <a:pt x="411051" y="32468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3" name="distinctive design">
            <a:extLst>
              <a:ext uri="{FF2B5EF4-FFF2-40B4-BE49-F238E27FC236}">
                <a16:creationId xmlns:a16="http://schemas.microsoft.com/office/drawing/2014/main" id="{ECD43A2A-6693-DD4D-6180-EDC6BBF0D9E0}"/>
              </a:ext>
            </a:extLst>
          </p:cNvPr>
          <p:cNvSpPr txBox="1"/>
          <p:nvPr/>
        </p:nvSpPr>
        <p:spPr>
          <a:xfrm>
            <a:off x="395750" y="4768089"/>
            <a:ext cx="6078075" cy="204671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pPr marL="276225">
              <a:lnSpc>
                <a:spcPct val="100000"/>
              </a:lnSpc>
            </a:pP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New dashboard </a:t>
            </a:r>
            <a:r>
              <a:rPr lang="en-US" dirty="0">
                <a:sym typeface="DIN Pro"/>
              </a:rPr>
              <a:t>with topographic lines &amp; Mont Blanc profile </a:t>
            </a:r>
            <a:r>
              <a:rPr lang="it-IT" dirty="0"/>
              <a:t>and "one of 4.806" logo</a:t>
            </a:r>
            <a:endParaRPr lang="en-US" dirty="0">
              <a:sym typeface="DIN Pro"/>
            </a:endParaRPr>
          </a:p>
          <a:p>
            <a:pPr marL="276225">
              <a:lnSpc>
                <a:spcPct val="100000"/>
              </a:lnSpc>
            </a:pPr>
            <a:r>
              <a:rPr lang="en-US" dirty="0">
                <a:sym typeface="DIN Pro"/>
              </a:rPr>
              <a:t>Innovative </a:t>
            </a: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rubber mats </a:t>
            </a:r>
            <a:r>
              <a:rPr lang="en-US" dirty="0">
                <a:sym typeface="DIN Pro"/>
              </a:rPr>
              <a:t>with Alps relief</a:t>
            </a:r>
          </a:p>
          <a:p>
            <a:pPr marL="276225">
              <a:lnSpc>
                <a:spcPct val="100000"/>
              </a:lnSpc>
            </a:pPr>
            <a:r>
              <a:rPr lang="en-US" dirty="0" err="1">
                <a:sym typeface="DIN Pro"/>
              </a:rPr>
              <a:t>Padcover</a:t>
            </a:r>
            <a:r>
              <a:rPr lang="en-US" dirty="0">
                <a:sym typeface="DIN Pro"/>
              </a:rPr>
              <a:t> with </a:t>
            </a: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TNF</a:t>
            </a:r>
            <a:r>
              <a:rPr lang="en-US" dirty="0">
                <a:sym typeface="DIN Pro"/>
              </a:rPr>
              <a:t> logo</a:t>
            </a:r>
          </a:p>
          <a:p>
            <a:pPr marL="276225">
              <a:lnSpc>
                <a:spcPct val="100000"/>
              </a:lnSpc>
            </a:pPr>
            <a:r>
              <a:rPr lang="en-US" dirty="0">
                <a:sym typeface="DIN Pro"/>
              </a:rPr>
              <a:t>Rear seats recall the vision that climbers had when they climbed the mountain in the fog and only saw </a:t>
            </a:r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the North Face logo </a:t>
            </a:r>
            <a:r>
              <a:rPr lang="en-US" dirty="0">
                <a:sym typeface="DIN Pro"/>
              </a:rPr>
              <a:t>and the backpack straps.</a:t>
            </a:r>
          </a:p>
        </p:txBody>
      </p:sp>
      <p:pic>
        <p:nvPicPr>
          <p:cNvPr id="10" name="Elemento grafico 9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7CBBEF54-08CE-452D-9CCE-215562B76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</a:t>
            </a:r>
            <a:endParaRPr lang="en-US" sz="2800" cap="all" dirty="0">
              <a:solidFill>
                <a:srgbClr val="91BA46"/>
              </a:solidFill>
              <a:latin typeface="Encode Sans ExtraBold" pitchFamily="2" charset="0"/>
              <a:sym typeface="Arial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6F10E7-FD00-EB46-7DAA-9C49BD77433F}"/>
              </a:ext>
            </a:extLst>
          </p:cNvPr>
          <p:cNvSpPr txBox="1"/>
          <p:nvPr/>
        </p:nvSpPr>
        <p:spPr>
          <a:xfrm>
            <a:off x="384175" y="1725573"/>
            <a:ext cx="47822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sym typeface="Arial"/>
              </a:rPr>
              <a:t>Specific components - Interior</a:t>
            </a:r>
            <a:endParaRPr kumimoji="0" lang="it-IT" sz="3200" i="0" u="none" strike="noStrike" kern="0" cap="none" normalizeH="0" baseline="0" noProof="0" dirty="0">
              <a:ln>
                <a:noFill/>
              </a:ln>
              <a:effectLst/>
              <a:uLnTx/>
              <a:uFillTx/>
              <a:ea typeface="+mn-ea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A8653C-9A63-6AEF-390E-D1B94AA1D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33" b="8098"/>
          <a:stretch/>
        </p:blipFill>
        <p:spPr>
          <a:xfrm>
            <a:off x="0" y="4354151"/>
            <a:ext cx="6858000" cy="276970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834DAD64-192D-8BFC-0252-D5CF15716502}"/>
              </a:ext>
            </a:extLst>
          </p:cNvPr>
          <p:cNvGrpSpPr/>
          <p:nvPr/>
        </p:nvGrpSpPr>
        <p:grpSpPr>
          <a:xfrm>
            <a:off x="3779797" y="6507822"/>
            <a:ext cx="360000" cy="360000"/>
            <a:chOff x="5658104" y="2116853"/>
            <a:chExt cx="360000" cy="360000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003B3122-11C6-5CEE-C4A7-3C3C627A9B1E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762A8EBB-9AA9-2422-9D39-74740D25F185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8C2A037-246C-1E4D-01EA-24E51C53C634}"/>
              </a:ext>
            </a:extLst>
          </p:cNvPr>
          <p:cNvGrpSpPr/>
          <p:nvPr/>
        </p:nvGrpSpPr>
        <p:grpSpPr>
          <a:xfrm>
            <a:off x="768319" y="6507822"/>
            <a:ext cx="360000" cy="360000"/>
            <a:chOff x="5658104" y="2116853"/>
            <a:chExt cx="360000" cy="360000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F60F0819-B8B5-9605-3D50-0691301FFAC5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333B3F3-A8E1-456F-A626-55D63F649802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1BB7720-28DC-6943-7367-12C6B5BC5DE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1464175" y="4106491"/>
            <a:ext cx="1246021" cy="157569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02F4DB7-4B69-A68A-AC49-7B69E7D4A496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4087076" y="6815101"/>
            <a:ext cx="387153" cy="47266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AB916F58-BD2B-6A71-ABE4-8D42AD8ABEDB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1075598" y="6815101"/>
            <a:ext cx="400152" cy="47266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F679417E-304A-E93C-2783-AA9F63DD4F19}"/>
              </a:ext>
            </a:extLst>
          </p:cNvPr>
          <p:cNvSpPr txBox="1"/>
          <p:nvPr/>
        </p:nvSpPr>
        <p:spPr>
          <a:xfrm>
            <a:off x="395750" y="2202828"/>
            <a:ext cx="2541962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/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 </a:t>
            </a:r>
          </a:p>
          <a:p>
            <a:r>
              <a:rPr lang="it-IT" dirty="0">
                <a:sym typeface="DIN Pro"/>
              </a:rPr>
              <a:t>PADCOVER AND BEZELS</a:t>
            </a:r>
          </a:p>
        </p:txBody>
      </p:sp>
      <p:sp>
        <p:nvSpPr>
          <p:cNvPr id="52" name="distinctive design">
            <a:extLst>
              <a:ext uri="{FF2B5EF4-FFF2-40B4-BE49-F238E27FC236}">
                <a16:creationId xmlns:a16="http://schemas.microsoft.com/office/drawing/2014/main" id="{37C4625D-9F46-79C5-5043-50A6E5AEBCC4}"/>
              </a:ext>
            </a:extLst>
          </p:cNvPr>
          <p:cNvSpPr txBox="1"/>
          <p:nvPr/>
        </p:nvSpPr>
        <p:spPr>
          <a:xfrm>
            <a:off x="3429000" y="8786336"/>
            <a:ext cx="3041923" cy="738664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pPr algn="l"/>
            <a:r>
              <a:rPr lang="it-IT" dirty="0">
                <a:sym typeface="DIN Pro"/>
              </a:rPr>
              <a:t>TNF SPECIFIC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MATERIAL, LOGO AND BACK REFINEMENT WITH TNF HOOK</a:t>
            </a:r>
          </a:p>
        </p:txBody>
      </p:sp>
      <p:sp>
        <p:nvSpPr>
          <p:cNvPr id="53" name="distinctive design">
            <a:extLst>
              <a:ext uri="{FF2B5EF4-FFF2-40B4-BE49-F238E27FC236}">
                <a16:creationId xmlns:a16="http://schemas.microsoft.com/office/drawing/2014/main" id="{9A83C29E-D256-E4CE-8DD7-660AC18B8044}"/>
              </a:ext>
            </a:extLst>
          </p:cNvPr>
          <p:cNvSpPr txBox="1"/>
          <p:nvPr/>
        </p:nvSpPr>
        <p:spPr>
          <a:xfrm>
            <a:off x="377052" y="8786336"/>
            <a:ext cx="2782838" cy="738664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</a:t>
            </a:r>
          </a:p>
          <a:p>
            <a:r>
              <a:rPr lang="en-US" dirty="0">
                <a:solidFill>
                  <a:schemeClr val="tx1"/>
                </a:solidFill>
                <a:sym typeface="DIN Pro"/>
              </a:rPr>
              <a:t>NEW SEATS WITH WASHABLE &amp; DURABLE MATERIALS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86075D-BA88-7156-2B51-02AC5D382400}"/>
              </a:ext>
            </a:extLst>
          </p:cNvPr>
          <p:cNvGrpSpPr/>
          <p:nvPr/>
        </p:nvGrpSpPr>
        <p:grpSpPr>
          <a:xfrm>
            <a:off x="4658917" y="5917131"/>
            <a:ext cx="360000" cy="360000"/>
            <a:chOff x="5658104" y="2116853"/>
            <a:chExt cx="360000" cy="360000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8B0E34A-9BE4-F251-2BAB-B6CDE589E1FB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01FB9D6C-7948-B0AF-AE63-1B86E19C5DA0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0946A15-4867-EE76-7FD1-7691E93B9A56}"/>
              </a:ext>
            </a:extLst>
          </p:cNvPr>
          <p:cNvGrpSpPr/>
          <p:nvPr/>
        </p:nvGrpSpPr>
        <p:grpSpPr>
          <a:xfrm>
            <a:off x="2657475" y="5629464"/>
            <a:ext cx="360000" cy="360000"/>
            <a:chOff x="5658104" y="2116853"/>
            <a:chExt cx="360000" cy="360000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9102651E-F187-78F6-CC06-278F8E1EF8F7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52C43199-25E6-B302-EBC5-9432B0315A99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C9294A1-9004-DB4D-3A89-7918D7670FAF}"/>
              </a:ext>
            </a:extLst>
          </p:cNvPr>
          <p:cNvGrpSpPr/>
          <p:nvPr/>
        </p:nvGrpSpPr>
        <p:grpSpPr>
          <a:xfrm>
            <a:off x="6110923" y="4583993"/>
            <a:ext cx="360000" cy="360000"/>
            <a:chOff x="5658104" y="2116853"/>
            <a:chExt cx="360000" cy="360000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13BC40DA-B35D-373C-E097-1A8969ABE4B8}"/>
                </a:ext>
              </a:extLst>
            </p:cNvPr>
            <p:cNvSpPr/>
            <p:nvPr/>
          </p:nvSpPr>
          <p:spPr>
            <a:xfrm>
              <a:off x="5658104" y="2116853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68EEC00A-64FD-DF95-7F2A-65348E6DE07B}"/>
                </a:ext>
              </a:extLst>
            </p:cNvPr>
            <p:cNvSpPr/>
            <p:nvPr/>
          </p:nvSpPr>
          <p:spPr>
            <a:xfrm>
              <a:off x="5748104" y="2206853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distinctive design">
            <a:extLst>
              <a:ext uri="{FF2B5EF4-FFF2-40B4-BE49-F238E27FC236}">
                <a16:creationId xmlns:a16="http://schemas.microsoft.com/office/drawing/2014/main" id="{E973CD43-FFD1-D72A-931D-389717954986}"/>
              </a:ext>
            </a:extLst>
          </p:cNvPr>
          <p:cNvSpPr txBox="1"/>
          <p:nvPr/>
        </p:nvSpPr>
        <p:spPr>
          <a:xfrm>
            <a:off x="5018917" y="5825980"/>
            <a:ext cx="1522081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 cap="all" dirty="0"/>
              <a:t>TNF SPECIFIC</a:t>
            </a:r>
          </a:p>
          <a:p>
            <a:pPr algn="l"/>
            <a:r>
              <a:rPr lang="fr-FR" cap="all" dirty="0">
                <a:solidFill>
                  <a:schemeClr val="bg1"/>
                </a:solidFill>
              </a:rPr>
              <a:t>RUBBER MATS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7DE4FFD2-3CDA-1FBE-3EF4-D6D671E24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75" y="2724710"/>
            <a:ext cx="2160000" cy="149606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0029C81-6E93-884A-00C7-0A5A9DBDA9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2" r="43756"/>
          <a:stretch/>
        </p:blipFill>
        <p:spPr>
          <a:xfrm>
            <a:off x="395750" y="7258050"/>
            <a:ext cx="1100138" cy="1496064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9E06006-47F7-FA3F-1E2D-3E44CD6FE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8457"/>
          <a:stretch/>
        </p:blipFill>
        <p:spPr bwMode="auto">
          <a:xfrm>
            <a:off x="1475750" y="7255528"/>
            <a:ext cx="1100138" cy="1501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33E79DBE-2F1E-BB32-497E-EF2C7C466C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2732525"/>
            <a:ext cx="2148717" cy="1488249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B900050F-16EA-0BEA-09EC-47A18D979B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429000" y="7253006"/>
            <a:ext cx="1061595" cy="1501107"/>
          </a:xfrm>
          <a:prstGeom prst="rect">
            <a:avLst/>
          </a:prstGeom>
        </p:spPr>
      </p:pic>
      <p:pic>
        <p:nvPicPr>
          <p:cNvPr id="43" name="Picture 2" descr="The North Face Borealis Classic, Zaino Unisex Adulto">
            <a:extLst>
              <a:ext uri="{FF2B5EF4-FFF2-40B4-BE49-F238E27FC236}">
                <a16:creationId xmlns:a16="http://schemas.microsoft.com/office/drawing/2014/main" id="{DB9E0CEA-A4AF-AA7A-429E-9F6CF52E2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687" t="-5895" r="-8687" b="-4887"/>
          <a:stretch/>
        </p:blipFill>
        <p:spPr bwMode="auto">
          <a:xfrm>
            <a:off x="4474229" y="7253005"/>
            <a:ext cx="1089376" cy="1501107"/>
          </a:xfrm>
          <a:prstGeom prst="rect">
            <a:avLst/>
          </a:prstGeom>
          <a:solidFill>
            <a:srgbClr val="D9D9D9"/>
          </a:solidFill>
        </p:spPr>
      </p:pic>
      <p:sp>
        <p:nvSpPr>
          <p:cNvPr id="47" name="distinctive design">
            <a:extLst>
              <a:ext uri="{FF2B5EF4-FFF2-40B4-BE49-F238E27FC236}">
                <a16:creationId xmlns:a16="http://schemas.microsoft.com/office/drawing/2014/main" id="{A43D94D2-A7B9-5EBD-E506-A570D6EF953F}"/>
              </a:ext>
            </a:extLst>
          </p:cNvPr>
          <p:cNvSpPr txBox="1"/>
          <p:nvPr/>
        </p:nvSpPr>
        <p:spPr>
          <a:xfrm>
            <a:off x="3429000" y="2180791"/>
            <a:ext cx="3368600" cy="523220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/>
            </a:lvl1pPr>
          </a:lstStyle>
          <a:p>
            <a:r>
              <a:rPr lang="it-IT" dirty="0">
                <a:solidFill>
                  <a:schemeClr val="accent4"/>
                </a:solidFill>
                <a:sym typeface="DIN Pro"/>
              </a:rPr>
              <a:t>TNF SPECIFIC </a:t>
            </a:r>
          </a:p>
          <a:p>
            <a:r>
              <a:rPr lang="fr-FR" cap="all" dirty="0">
                <a:sym typeface="DIN Pro"/>
              </a:rPr>
              <a:t>Contour </a:t>
            </a:r>
            <a:r>
              <a:rPr lang="fr-FR" cap="all" dirty="0" err="1">
                <a:sym typeface="DIN Pro"/>
              </a:rPr>
              <a:t>line+mont</a:t>
            </a:r>
            <a:r>
              <a:rPr lang="fr-FR" cap="all" dirty="0">
                <a:sym typeface="DIN Pro"/>
              </a:rPr>
              <a:t> blanc logo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FFBE876D-FF4D-58E4-4EA1-D39A1B939E08}"/>
              </a:ext>
            </a:extLst>
          </p:cNvPr>
          <p:cNvCxnSpPr>
            <a:cxnSpLocks/>
            <a:stCxn id="31" idx="2"/>
            <a:endCxn id="41" idx="2"/>
          </p:cNvCxnSpPr>
          <p:nvPr/>
        </p:nvCxnSpPr>
        <p:spPr>
          <a:xfrm flipH="1" flipV="1">
            <a:off x="4503359" y="4220774"/>
            <a:ext cx="1607564" cy="54321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Elemento grafico 1" descr="Home contorno">
            <a:hlinkClick r:id="rId11" action="ppaction://hlinksldjump"/>
            <a:extLst>
              <a:ext uri="{FF2B5EF4-FFF2-40B4-BE49-F238E27FC236}">
                <a16:creationId xmlns:a16="http://schemas.microsoft.com/office/drawing/2014/main" id="{780B232A-9CE0-E56F-A397-4BDE3CC784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1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</a:t>
            </a:r>
            <a:r>
              <a:rPr lang="en-US" sz="2800" cap="none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4xe</a:t>
            </a: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</a:t>
            </a:r>
            <a:r>
              <a:rPr lang="en-US" sz="2800" cap="all" dirty="0">
                <a:solidFill>
                  <a:schemeClr val="bg1">
                    <a:lumMod val="65000"/>
                  </a:schemeClr>
                </a:solidFill>
                <a:latin typeface="Encode Sans ExtraBold" pitchFamily="2" charset="0"/>
                <a:sym typeface="Arial"/>
              </a:rPr>
              <a:t>The North Face 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cap="all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- UNIQUENESS</a:t>
            </a: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635AF48A-C44C-5CC7-C027-43EF2044C002}"/>
              </a:ext>
            </a:extLst>
          </p:cNvPr>
          <p:cNvSpPr txBox="1"/>
          <p:nvPr/>
        </p:nvSpPr>
        <p:spPr>
          <a:xfrm>
            <a:off x="3009418" y="3198808"/>
            <a:ext cx="3464407" cy="78200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rIns="0">
            <a:spAutoFit/>
          </a:bodyPr>
          <a:lstStyle>
            <a:defPPr>
              <a:defRPr lang="fr-FR"/>
            </a:defPPr>
            <a:lvl1pPr marL="361950" indent="-276225" defTabSz="60957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  <a:defRPr sz="1600"/>
            </a:lvl1pPr>
          </a:lstStyle>
          <a:p>
            <a: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  <a:t>THE NORTH FACE </a:t>
            </a:r>
            <a:br>
              <a:rPr lang="en-US" dirty="0">
                <a:solidFill>
                  <a:schemeClr val="accent4"/>
                </a:solidFill>
                <a:latin typeface="Encode Sans ExtraBold" pitchFamily="2" charset="0"/>
                <a:sym typeface="DIN Pro"/>
              </a:rPr>
            </a:br>
            <a:r>
              <a:rPr lang="en-US" dirty="0">
                <a:sym typeface="DIN Pro"/>
              </a:rPr>
              <a:t>EXPLORATION KIT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pic>
        <p:nvPicPr>
          <p:cNvPr id="3" name="Immagine 2" descr="Immagine che contiene veicolo, Veicolo terrestre, pneumatico, Esterno dell'automobile&#10;&#10;Descrizione generata automaticamente">
            <a:extLst>
              <a:ext uri="{FF2B5EF4-FFF2-40B4-BE49-F238E27FC236}">
                <a16:creationId xmlns:a16="http://schemas.microsoft.com/office/drawing/2014/main" id="{E1877E74-4621-A1E7-6DE2-581315B2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5" t="622" r="33693" b="-1"/>
          <a:stretch/>
        </p:blipFill>
        <p:spPr>
          <a:xfrm>
            <a:off x="0" y="6748042"/>
            <a:ext cx="6858000" cy="277695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2AFFD7BF-8BD8-B761-2888-91DA0A26D35F}"/>
              </a:ext>
            </a:extLst>
          </p:cNvPr>
          <p:cNvGrpSpPr/>
          <p:nvPr/>
        </p:nvGrpSpPr>
        <p:grpSpPr>
          <a:xfrm>
            <a:off x="384175" y="2730234"/>
            <a:ext cx="2393750" cy="1950276"/>
            <a:chOff x="395750" y="2500106"/>
            <a:chExt cx="2393750" cy="1950276"/>
          </a:xfrm>
        </p:grpSpPr>
        <p:sp>
          <p:nvSpPr>
            <p:cNvPr id="5" name="distinctive design">
              <a:extLst>
                <a:ext uri="{FF2B5EF4-FFF2-40B4-BE49-F238E27FC236}">
                  <a16:creationId xmlns:a16="http://schemas.microsoft.com/office/drawing/2014/main" id="{BF49794E-88E7-E503-15A9-FD074C145FFD}"/>
                </a:ext>
              </a:extLst>
            </p:cNvPr>
            <p:cNvSpPr txBox="1"/>
            <p:nvPr/>
          </p:nvSpPr>
          <p:spPr>
            <a:xfrm>
              <a:off x="414701" y="3364306"/>
              <a:ext cx="2368548" cy="897682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i="0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SPECIFIC </a:t>
              </a:r>
            </a:p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7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EQUIPMENTS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EC00672-42C3-F776-E91C-2768FDEB5024}"/>
                </a:ext>
              </a:extLst>
            </p:cNvPr>
            <p:cNvGrpSpPr/>
            <p:nvPr/>
          </p:nvGrpSpPr>
          <p:grpSpPr>
            <a:xfrm>
              <a:off x="395750" y="2500106"/>
              <a:ext cx="2393750" cy="1950276"/>
              <a:chOff x="2000351" y="4269549"/>
              <a:chExt cx="2393750" cy="1838325"/>
            </a:xfrm>
          </p:grpSpPr>
          <p:sp>
            <p:nvSpPr>
              <p:cNvPr id="8" name="Figura a mano libera: forma 7">
                <a:extLst>
                  <a:ext uri="{FF2B5EF4-FFF2-40B4-BE49-F238E27FC236}">
                    <a16:creationId xmlns:a16="http://schemas.microsoft.com/office/drawing/2014/main" id="{D7A752EF-15E6-56FB-4C36-FA48F92BE4CB}"/>
                  </a:ext>
                </a:extLst>
              </p:cNvPr>
              <p:cNvSpPr/>
              <p:nvPr/>
            </p:nvSpPr>
            <p:spPr>
              <a:xfrm>
                <a:off x="3984526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igura a mano libera: forma 8">
                <a:extLst>
                  <a:ext uri="{FF2B5EF4-FFF2-40B4-BE49-F238E27FC236}">
                    <a16:creationId xmlns:a16="http://schemas.microsoft.com/office/drawing/2014/main" id="{56BA9C36-BD44-9ED9-D91B-9D3226543CC9}"/>
                  </a:ext>
                </a:extLst>
              </p:cNvPr>
              <p:cNvSpPr/>
              <p:nvPr/>
            </p:nvSpPr>
            <p:spPr>
              <a:xfrm flipH="1">
                <a:off x="2000351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s8d3c8751d4d4714a63f9478177e36cd">
            <a:extLst>
              <a:ext uri="{FF2B5EF4-FFF2-40B4-BE49-F238E27FC236}">
                <a16:creationId xmlns:a16="http://schemas.microsoft.com/office/drawing/2014/main" id="{9740F75D-3B73-D01B-2F33-01ACAC5A8AE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614" y="2779844"/>
            <a:ext cx="566455" cy="867797"/>
          </a:xfrm>
          <a:prstGeom prst="rect">
            <a:avLst/>
          </a:prstGeom>
        </p:spPr>
      </p:pic>
      <p:pic>
        <p:nvPicPr>
          <p:cNvPr id="4" name="Elemento grafico 3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F296C78D-B771-86E7-D17E-A120FEB67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6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47809"/>
            <a:ext cx="6078075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sz="2400" dirty="0">
                <a:sym typeface="Arial"/>
              </a:rPr>
              <a:t>THE NORTH FACE EXPLORATION KIT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05 | NEW JEEP</a:t>
            </a:r>
            <a:r>
              <a:rPr lang="en-US" baseline="-25000" dirty="0"/>
              <a:t>®</a:t>
            </a:r>
            <a:r>
              <a:rPr lang="en-US" dirty="0"/>
              <a:t> AVENGER 4xe &amp; MY25 - THE NORTH FACE LAUNCH EDITION</a:t>
            </a:r>
          </a:p>
        </p:txBody>
      </p:sp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5B327D45-5061-14DC-B9BC-20B5ACC2AE89}"/>
              </a:ext>
            </a:extLst>
          </p:cNvPr>
          <p:cNvSpPr txBox="1"/>
          <p:nvPr/>
        </p:nvSpPr>
        <p:spPr>
          <a:xfrm>
            <a:off x="2533699" y="3770908"/>
            <a:ext cx="179060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Tent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14" name="CasellaDiTesto 15">
            <a:extLst>
              <a:ext uri="{FF2B5EF4-FFF2-40B4-BE49-F238E27FC236}">
                <a16:creationId xmlns:a16="http://schemas.microsoft.com/office/drawing/2014/main" id="{6CCB9478-60FE-9F84-3719-E01BA5335A90}"/>
              </a:ext>
            </a:extLst>
          </p:cNvPr>
          <p:cNvSpPr txBox="1"/>
          <p:nvPr/>
        </p:nvSpPr>
        <p:spPr>
          <a:xfrm>
            <a:off x="2607305" y="8522774"/>
            <a:ext cx="164338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Water bottle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C9FFF02D-EF77-EE32-F17A-030693530F46}"/>
              </a:ext>
            </a:extLst>
          </p:cNvPr>
          <p:cNvSpPr txBox="1"/>
          <p:nvPr/>
        </p:nvSpPr>
        <p:spPr>
          <a:xfrm>
            <a:off x="2365240" y="6382705"/>
            <a:ext cx="212751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Duffle </a:t>
            </a:r>
            <a:r>
              <a:rPr lang="en-GB" sz="1600" dirty="0">
                <a:latin typeface="Encode San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ag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sp>
        <p:nvSpPr>
          <p:cNvPr id="17" name="CasellaDiTesto 904">
            <a:extLst>
              <a:ext uri="{FF2B5EF4-FFF2-40B4-BE49-F238E27FC236}">
                <a16:creationId xmlns:a16="http://schemas.microsoft.com/office/drawing/2014/main" id="{472A562B-F3F7-F828-6894-D4382F2569CA}"/>
              </a:ext>
            </a:extLst>
          </p:cNvPr>
          <p:cNvSpPr txBox="1"/>
          <p:nvPr/>
        </p:nvSpPr>
        <p:spPr>
          <a:xfrm>
            <a:off x="395749" y="8786599"/>
            <a:ext cx="60780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With both Jeep</a:t>
            </a:r>
            <a:r>
              <a:rPr kumimoji="0" lang="en-GB" sz="2400" b="1" i="0" u="none" strike="noStrike" kern="1200" cap="none" spc="0" normalizeH="0" baseline="-2500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®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&amp;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The North Face logos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Encode Sans" pitchFamily="2" charset="0"/>
              <a:ea typeface="+mn-ea"/>
              <a:cs typeface="+mn-cs"/>
            </a:endParaRPr>
          </a:p>
        </p:txBody>
      </p:sp>
      <p:pic>
        <p:nvPicPr>
          <p:cNvPr id="18" name="Immagine 1">
            <a:extLst>
              <a:ext uri="{FF2B5EF4-FFF2-40B4-BE49-F238E27FC236}">
                <a16:creationId xmlns:a16="http://schemas.microsoft.com/office/drawing/2014/main" id="{E7841D6E-BB59-9BBC-3AC3-9EEC6CCED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82"/>
          <a:stretch/>
        </p:blipFill>
        <p:spPr>
          <a:xfrm>
            <a:off x="2283892" y="2247589"/>
            <a:ext cx="2290216" cy="1514277"/>
          </a:xfrm>
          <a:prstGeom prst="rect">
            <a:avLst/>
          </a:prstGeom>
        </p:spPr>
      </p:pic>
      <p:pic>
        <p:nvPicPr>
          <p:cNvPr id="19" name="Immagine 8">
            <a:extLst>
              <a:ext uri="{FF2B5EF4-FFF2-40B4-BE49-F238E27FC236}">
                <a16:creationId xmlns:a16="http://schemas.microsoft.com/office/drawing/2014/main" id="{08C8149C-0BE5-03DD-67E6-1E2F0E5B0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690" y="4559559"/>
            <a:ext cx="1492619" cy="1814104"/>
          </a:xfrm>
          <a:prstGeom prst="rect">
            <a:avLst/>
          </a:prstGeom>
        </p:spPr>
      </p:pic>
      <p:pic>
        <p:nvPicPr>
          <p:cNvPr id="20" name="Immagine 9">
            <a:extLst>
              <a:ext uri="{FF2B5EF4-FFF2-40B4-BE49-F238E27FC236}">
                <a16:creationId xmlns:a16="http://schemas.microsoft.com/office/drawing/2014/main" id="{14402F5B-C71C-973B-7658-6275AB4B20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86"/>
          <a:stretch/>
        </p:blipFill>
        <p:spPr>
          <a:xfrm>
            <a:off x="2971858" y="7171356"/>
            <a:ext cx="914282" cy="134237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9C7725C-E974-BA4F-20B3-6D7CF1EE6EE3}"/>
              </a:ext>
            </a:extLst>
          </p:cNvPr>
          <p:cNvSpPr txBox="1"/>
          <p:nvPr/>
        </p:nvSpPr>
        <p:spPr>
          <a:xfrm>
            <a:off x="395750" y="1578390"/>
            <a:ext cx="607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Dedicated</a:t>
            </a:r>
            <a:r>
              <a:rPr lang="it-IT" sz="1600" dirty="0"/>
              <a:t> to </a:t>
            </a:r>
            <a:r>
              <a:rPr lang="it-IT" sz="1600" dirty="0" err="1"/>
              <a:t>those</a:t>
            </a:r>
            <a:r>
              <a:rPr lang="it-IT" sz="1600" dirty="0"/>
              <a:t> Customers </a:t>
            </a:r>
            <a:r>
              <a:rPr lang="it-IT" sz="1600" dirty="0" err="1"/>
              <a:t>who</a:t>
            </a:r>
            <a:r>
              <a:rPr lang="it-IT" sz="1600" dirty="0"/>
              <a:t> </a:t>
            </a:r>
            <a:r>
              <a:rPr lang="it-IT" sz="1600" dirty="0" err="1"/>
              <a:t>perfectly</a:t>
            </a:r>
            <a:r>
              <a:rPr lang="it-IT" sz="1600" dirty="0"/>
              <a:t> </a:t>
            </a:r>
            <a:r>
              <a:rPr lang="it-IT" sz="1600" dirty="0" err="1"/>
              <a:t>embody</a:t>
            </a:r>
            <a:r>
              <a:rPr lang="it-IT" sz="1600" dirty="0"/>
              <a:t> the </a:t>
            </a:r>
            <a:r>
              <a:rPr lang="it-IT" sz="1600" dirty="0" err="1"/>
              <a:t>spirit</a:t>
            </a:r>
            <a:r>
              <a:rPr lang="it-IT" sz="1600" dirty="0"/>
              <a:t> </a:t>
            </a:r>
            <a:br>
              <a:rPr lang="it-IT" sz="1600" dirty="0"/>
            </a:br>
            <a:r>
              <a:rPr lang="it-IT" sz="1600" dirty="0"/>
              <a:t>of </a:t>
            </a:r>
            <a:r>
              <a:rPr lang="it-IT" sz="1600" dirty="0" err="1"/>
              <a:t>both</a:t>
            </a:r>
            <a:r>
              <a:rPr lang="it-IT" sz="1600" dirty="0"/>
              <a:t> brands… </a:t>
            </a:r>
          </a:p>
        </p:txBody>
      </p:sp>
      <p:sp>
        <p:nvSpPr>
          <p:cNvPr id="22" name="Segno di addizione 21">
            <a:extLst>
              <a:ext uri="{FF2B5EF4-FFF2-40B4-BE49-F238E27FC236}">
                <a16:creationId xmlns:a16="http://schemas.microsoft.com/office/drawing/2014/main" id="{52F0A577-616A-6230-B665-BCCD91CCEA40}"/>
              </a:ext>
            </a:extLst>
          </p:cNvPr>
          <p:cNvSpPr/>
          <p:nvPr/>
        </p:nvSpPr>
        <p:spPr>
          <a:xfrm>
            <a:off x="3212993" y="4118504"/>
            <a:ext cx="432013" cy="432013"/>
          </a:xfrm>
          <a:prstGeom prst="mathPlus">
            <a:avLst>
              <a:gd name="adj1" fmla="val 15603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egno di addizione 22">
            <a:extLst>
              <a:ext uri="{FF2B5EF4-FFF2-40B4-BE49-F238E27FC236}">
                <a16:creationId xmlns:a16="http://schemas.microsoft.com/office/drawing/2014/main" id="{46F80548-AF1A-0B53-EAB0-4DC035AA5697}"/>
              </a:ext>
            </a:extLst>
          </p:cNvPr>
          <p:cNvSpPr/>
          <p:nvPr/>
        </p:nvSpPr>
        <p:spPr>
          <a:xfrm>
            <a:off x="3212993" y="6730301"/>
            <a:ext cx="432013" cy="432013"/>
          </a:xfrm>
          <a:prstGeom prst="mathPlus">
            <a:avLst>
              <a:gd name="adj1" fmla="val 15603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CBC0B82B-E92F-00AB-6DEA-D7C7AE0DC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94E083-FD08-D2E7-CB69-7B0975A35AC3}"/>
              </a:ext>
            </a:extLst>
          </p:cNvPr>
          <p:cNvSpPr txBox="1"/>
          <p:nvPr/>
        </p:nvSpPr>
        <p:spPr>
          <a:xfrm>
            <a:off x="588716" y="9145780"/>
            <a:ext cx="558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i="1" dirty="0"/>
              <a:t>The products of the Exploration Kit </a:t>
            </a:r>
            <a:r>
              <a:rPr lang="it-IT" sz="1200" i="1" dirty="0" err="1"/>
              <a:t>will</a:t>
            </a:r>
            <a:r>
              <a:rPr lang="it-IT" sz="1200" i="1" dirty="0"/>
              <a:t> be </a:t>
            </a:r>
            <a:r>
              <a:rPr lang="it-IT" sz="1200" i="1" dirty="0" err="1"/>
              <a:t>covered</a:t>
            </a:r>
            <a:r>
              <a:rPr lang="it-IT" sz="1200" i="1" dirty="0"/>
              <a:t> by The North Face </a:t>
            </a:r>
            <a:r>
              <a:rPr lang="it-IT" sz="1200" i="1" dirty="0" err="1"/>
              <a:t>warranty</a:t>
            </a:r>
            <a:r>
              <a:rPr lang="it-IT" sz="1200" i="1" dirty="0"/>
              <a:t>. </a:t>
            </a:r>
            <a:r>
              <a:rPr lang="it-IT" sz="1200" i="1" dirty="0" err="1"/>
              <a:t>Further</a:t>
            </a:r>
            <a:r>
              <a:rPr lang="it-IT" sz="1200" i="1" dirty="0"/>
              <a:t> </a:t>
            </a:r>
            <a:r>
              <a:rPr lang="it-IT" sz="1200" i="1" dirty="0" err="1"/>
              <a:t>details</a:t>
            </a:r>
            <a:r>
              <a:rPr lang="it-IT" sz="1200" i="1" dirty="0"/>
              <a:t> </a:t>
            </a:r>
            <a:r>
              <a:rPr lang="it-IT" sz="1200" i="1" dirty="0" err="1"/>
              <a:t>will</a:t>
            </a:r>
            <a:r>
              <a:rPr lang="it-IT" sz="1200" i="1" dirty="0"/>
              <a:t> follow in a </a:t>
            </a:r>
            <a:r>
              <a:rPr lang="it-IT" sz="1200" i="1" dirty="0" err="1"/>
              <a:t>dedicated</a:t>
            </a:r>
            <a:r>
              <a:rPr lang="it-IT" sz="1200" i="1" dirty="0"/>
              <a:t> </a:t>
            </a:r>
            <a:r>
              <a:rPr lang="it-IT" sz="1200" i="1" dirty="0" err="1"/>
              <a:t>communication</a:t>
            </a:r>
            <a:r>
              <a:rPr lang="it-IT" sz="1200" i="1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23428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welcome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01 | NEW JEEP</a:t>
            </a:r>
            <a:r>
              <a:rPr lang="en-US" baseline="-25000" dirty="0"/>
              <a:t>®</a:t>
            </a:r>
            <a:r>
              <a:rPr lang="en-US" dirty="0"/>
              <a:t> AVENGER 4xe &amp; MY25 - INTRODUCTION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2BDEA38-DB17-44A4-1232-19AED989A8C5}"/>
              </a:ext>
            </a:extLst>
          </p:cNvPr>
          <p:cNvSpPr txBox="1"/>
          <p:nvPr/>
        </p:nvSpPr>
        <p:spPr>
          <a:xfrm>
            <a:off x="384175" y="2011825"/>
            <a:ext cx="6078075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algn="ctr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240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WELCOME TO THIS ON LINE TRAINING SESSION DEDICATED TO NEW JEEP</a:t>
            </a:r>
            <a:r>
              <a:rPr lang="en-US" sz="1800" baseline="-25000" dirty="0">
                <a:solidFill>
                  <a:schemeClr val="tx1"/>
                </a:solidFill>
              </a:rPr>
              <a:t>®</a:t>
            </a:r>
            <a:r>
              <a:rPr lang="en-US" sz="1800" dirty="0">
                <a:solidFill>
                  <a:schemeClr val="tx1"/>
                </a:solidFill>
              </a:rPr>
              <a:t> AVENGER 4</a:t>
            </a:r>
            <a:r>
              <a:rPr lang="en-US" sz="1800" cap="none" dirty="0">
                <a:solidFill>
                  <a:schemeClr val="tx1"/>
                </a:solidFill>
              </a:rPr>
              <a:t>xe</a:t>
            </a:r>
            <a:r>
              <a:rPr lang="en-US" sz="1800" dirty="0">
                <a:solidFill>
                  <a:schemeClr val="tx1"/>
                </a:solidFill>
              </a:rPr>
              <a:t> &amp; MY25!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BBDA54B-83DE-94B4-56DF-0C269232C756}"/>
              </a:ext>
            </a:extLst>
          </p:cNvPr>
          <p:cNvSpPr txBox="1"/>
          <p:nvPr/>
        </p:nvSpPr>
        <p:spPr>
          <a:xfrm>
            <a:off x="395750" y="2972953"/>
            <a:ext cx="6078075" cy="152067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kern="100" dirty="0">
                <a:ea typeface="Calibri" panose="020F0502020204030204" pitchFamily="34" charset="0"/>
                <a:cs typeface="Arial" panose="020B0604020202020204" pitchFamily="34" charset="0"/>
              </a:rPr>
              <a:t>At the end of the session, you’ll have a detailed overview about Jeep</a:t>
            </a:r>
            <a:r>
              <a:rPr lang="en-US" sz="160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en-US" sz="1600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Avenger 4xe that brings together Avenger’s distinctive looks, compactness and versatility 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coupled </a:t>
            </a: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Jeep</a:t>
            </a:r>
            <a:r>
              <a:rPr lang="en-US" sz="1600" kern="100" baseline="-25000" dirty="0"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brand’s All-Wheel-Drive system performances.</a:t>
            </a:r>
            <a:endParaRPr lang="en-US" sz="1600" kern="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905EC18-CAE8-9B4D-0A83-36C90E0FD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91" t="-1" r="28182" b="-1"/>
          <a:stretch/>
        </p:blipFill>
        <p:spPr>
          <a:xfrm>
            <a:off x="0" y="4953000"/>
            <a:ext cx="6858000" cy="4572000"/>
          </a:xfrm>
          <a:prstGeom prst="rect">
            <a:avLst/>
          </a:prstGeom>
        </p:spPr>
      </p:pic>
      <p:pic>
        <p:nvPicPr>
          <p:cNvPr id="3" name="Elemento grafico 2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81C36388-7528-832A-E8BA-94B5038BE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1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Capabilities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pic>
        <p:nvPicPr>
          <p:cNvPr id="30" name="Picture 2" descr="Auto Nuove Toyota Yaris Cross concessionaria ufficiale Toyota">
            <a:extLst>
              <a:ext uri="{FF2B5EF4-FFF2-40B4-BE49-F238E27FC236}">
                <a16:creationId xmlns:a16="http://schemas.microsoft.com/office/drawing/2014/main" id="{D088F1F5-317C-F2CB-6860-8573091A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962" y="2715702"/>
            <a:ext cx="1563326" cy="7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istinctive design">
            <a:extLst>
              <a:ext uri="{FF2B5EF4-FFF2-40B4-BE49-F238E27FC236}">
                <a16:creationId xmlns:a16="http://schemas.microsoft.com/office/drawing/2014/main" id="{253BAD33-133B-FDDA-F59F-3246F0DD7E2D}"/>
              </a:ext>
            </a:extLst>
          </p:cNvPr>
          <p:cNvSpPr txBox="1"/>
          <p:nvPr/>
        </p:nvSpPr>
        <p:spPr>
          <a:xfrm>
            <a:off x="4689585" y="3537922"/>
            <a:ext cx="1800080" cy="48218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Yaris cross AWD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32" name="Picture 2" descr="Toyota Clipart Toyota Logo - Toyota Logo No Background - Png Download  (#484443) - PinClipart">
            <a:extLst>
              <a:ext uri="{FF2B5EF4-FFF2-40B4-BE49-F238E27FC236}">
                <a16:creationId xmlns:a16="http://schemas.microsoft.com/office/drawing/2014/main" id="{406D19FC-D64E-7A19-2217-F56ED0B0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89796" l="6939" r="94150">
                        <a14:foregroundMark x1="10068" y1="57885" x2="11020" y2="43414"/>
                        <a14:foregroundMark x1="6939" y1="48980" x2="6939" y2="48980"/>
                        <a14:foregroundMark x1="40272" y1="11874" x2="58231" y2="10019"/>
                        <a14:foregroundMark x1="58231" y1="10019" x2="63129" y2="10761"/>
                        <a14:foregroundMark x1="43129" y1="88126" x2="50476" y2="88312"/>
                        <a14:foregroundMark x1="50476" y1="88312" x2="57143" y2="87570"/>
                        <a14:foregroundMark x1="88163" y1="30983" x2="92245" y2="45269"/>
                        <a14:foregroundMark x1="92245" y1="45269" x2="90340" y2="60482"/>
                        <a14:foregroundMark x1="90340" y1="60482" x2="87891" y2="65492"/>
                        <a14:foregroundMark x1="94150" y1="48794" x2="94150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838" y="2613526"/>
            <a:ext cx="397575" cy="2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istinctive design">
            <a:extLst>
              <a:ext uri="{FF2B5EF4-FFF2-40B4-BE49-F238E27FC236}">
                <a16:creationId xmlns:a16="http://schemas.microsoft.com/office/drawing/2014/main" id="{0C09891E-89A4-062D-E472-1B0C89148C91}"/>
              </a:ext>
            </a:extLst>
          </p:cNvPr>
          <p:cNvSpPr txBox="1"/>
          <p:nvPr/>
        </p:nvSpPr>
        <p:spPr>
          <a:xfrm>
            <a:off x="4910397" y="590209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5.3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34" name="distinctive design">
            <a:extLst>
              <a:ext uri="{FF2B5EF4-FFF2-40B4-BE49-F238E27FC236}">
                <a16:creationId xmlns:a16="http://schemas.microsoft.com/office/drawing/2014/main" id="{FCF25CCD-F4B6-982C-8B4F-92D38EF7D130}"/>
              </a:ext>
            </a:extLst>
          </p:cNvPr>
          <p:cNvSpPr txBox="1"/>
          <p:nvPr/>
        </p:nvSpPr>
        <p:spPr>
          <a:xfrm>
            <a:off x="4910397" y="6267416"/>
            <a:ext cx="1358457" cy="48218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52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(~550)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35" name="distinctive design">
            <a:extLst>
              <a:ext uri="{FF2B5EF4-FFF2-40B4-BE49-F238E27FC236}">
                <a16:creationId xmlns:a16="http://schemas.microsoft.com/office/drawing/2014/main" id="{84F4156F-A3CC-1C31-2C7B-B314AC8B9DE6}"/>
              </a:ext>
            </a:extLst>
          </p:cNvPr>
          <p:cNvSpPr txBox="1"/>
          <p:nvPr/>
        </p:nvSpPr>
        <p:spPr>
          <a:xfrm>
            <a:off x="4910397" y="3998501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170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36" name="distinctive design">
            <a:extLst>
              <a:ext uri="{FF2B5EF4-FFF2-40B4-BE49-F238E27FC236}">
                <a16:creationId xmlns:a16="http://schemas.microsoft.com/office/drawing/2014/main" id="{28B502C7-9589-4CB5-F362-F35E4F9E19CC}"/>
              </a:ext>
            </a:extLst>
          </p:cNvPr>
          <p:cNvSpPr txBox="1"/>
          <p:nvPr/>
        </p:nvSpPr>
        <p:spPr>
          <a:xfrm>
            <a:off x="4910397" y="44846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37" name="distinctive design">
            <a:extLst>
              <a:ext uri="{FF2B5EF4-FFF2-40B4-BE49-F238E27FC236}">
                <a16:creationId xmlns:a16="http://schemas.microsoft.com/office/drawing/2014/main" id="{80709396-C1E8-AD54-1BF4-510CCF393518}"/>
              </a:ext>
            </a:extLst>
          </p:cNvPr>
          <p:cNvSpPr txBox="1"/>
          <p:nvPr/>
        </p:nvSpPr>
        <p:spPr>
          <a:xfrm>
            <a:off x="4910397" y="496082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19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38" name="distinctive design">
            <a:extLst>
              <a:ext uri="{FF2B5EF4-FFF2-40B4-BE49-F238E27FC236}">
                <a16:creationId xmlns:a16="http://schemas.microsoft.com/office/drawing/2014/main" id="{C7230A51-7DC8-7216-B3F7-0CC0667CB177}"/>
              </a:ext>
            </a:extLst>
          </p:cNvPr>
          <p:cNvSpPr txBox="1"/>
          <p:nvPr/>
        </p:nvSpPr>
        <p:spPr>
          <a:xfrm>
            <a:off x="4910397" y="541890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35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3" name="distinctive design">
            <a:extLst>
              <a:ext uri="{FF2B5EF4-FFF2-40B4-BE49-F238E27FC236}">
                <a16:creationId xmlns:a16="http://schemas.microsoft.com/office/drawing/2014/main" id="{04B4DF25-FAB3-D67A-F236-01752ECA83EF}"/>
              </a:ext>
            </a:extLst>
          </p:cNvPr>
          <p:cNvSpPr txBox="1"/>
          <p:nvPr/>
        </p:nvSpPr>
        <p:spPr>
          <a:xfrm>
            <a:off x="4483990" y="2187773"/>
            <a:ext cx="2211270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Product reference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C5C12D0F-1EDD-2BB7-5C22-B3FA27DA5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8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Capabilities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pic>
        <p:nvPicPr>
          <p:cNvPr id="39" name="Picture 4" descr="2023 Suzuki Vitara price and specs: Shadow models join the range | CarExpert">
            <a:extLst>
              <a:ext uri="{FF2B5EF4-FFF2-40B4-BE49-F238E27FC236}">
                <a16:creationId xmlns:a16="http://schemas.microsoft.com/office/drawing/2014/main" id="{1EC2E45B-985C-D068-0D54-AE80517B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21599" y="2725227"/>
            <a:ext cx="1563325" cy="10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distinctive design">
            <a:extLst>
              <a:ext uri="{FF2B5EF4-FFF2-40B4-BE49-F238E27FC236}">
                <a16:creationId xmlns:a16="http://schemas.microsoft.com/office/drawing/2014/main" id="{7DCF3246-FA75-7E7C-A4ED-06706D5E4A17}"/>
              </a:ext>
            </a:extLst>
          </p:cNvPr>
          <p:cNvSpPr txBox="1"/>
          <p:nvPr/>
        </p:nvSpPr>
        <p:spPr>
          <a:xfrm>
            <a:off x="4703221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VITARA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allgrip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DB6738D6-2AD5-A975-F5F5-8A38C8FB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900" y="2640283"/>
            <a:ext cx="1220723" cy="2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distinctive design">
            <a:extLst>
              <a:ext uri="{FF2B5EF4-FFF2-40B4-BE49-F238E27FC236}">
                <a16:creationId xmlns:a16="http://schemas.microsoft.com/office/drawing/2014/main" id="{0ADC4894-20E7-E6B4-ACDB-83C9B82D5AEB}"/>
              </a:ext>
            </a:extLst>
          </p:cNvPr>
          <p:cNvSpPr txBox="1"/>
          <p:nvPr/>
        </p:nvSpPr>
        <p:spPr>
          <a:xfrm>
            <a:off x="4924033" y="5912723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-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3" name="distinctive design">
            <a:extLst>
              <a:ext uri="{FF2B5EF4-FFF2-40B4-BE49-F238E27FC236}">
                <a16:creationId xmlns:a16="http://schemas.microsoft.com/office/drawing/2014/main" id="{1F151255-36B9-BE13-4241-7DF96132B71F}"/>
              </a:ext>
            </a:extLst>
          </p:cNvPr>
          <p:cNvSpPr txBox="1"/>
          <p:nvPr/>
        </p:nvSpPr>
        <p:spPr>
          <a:xfrm>
            <a:off x="4924033" y="6375137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-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4" name="distinctive design">
            <a:extLst>
              <a:ext uri="{FF2B5EF4-FFF2-40B4-BE49-F238E27FC236}">
                <a16:creationId xmlns:a16="http://schemas.microsoft.com/office/drawing/2014/main" id="{BCB93389-8DF5-773F-30A5-E27C61773166}"/>
              </a:ext>
            </a:extLst>
          </p:cNvPr>
          <p:cNvSpPr txBox="1"/>
          <p:nvPr/>
        </p:nvSpPr>
        <p:spPr>
          <a:xfrm>
            <a:off x="4924033" y="3998501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175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5" name="distinctive design">
            <a:extLst>
              <a:ext uri="{FF2B5EF4-FFF2-40B4-BE49-F238E27FC236}">
                <a16:creationId xmlns:a16="http://schemas.microsoft.com/office/drawing/2014/main" id="{0D9919CD-46D7-8538-49F1-5BA9038D8E7A}"/>
              </a:ext>
            </a:extLst>
          </p:cNvPr>
          <p:cNvSpPr txBox="1"/>
          <p:nvPr/>
        </p:nvSpPr>
        <p:spPr>
          <a:xfrm>
            <a:off x="4924033" y="44846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6" name="distinctive design">
            <a:extLst>
              <a:ext uri="{FF2B5EF4-FFF2-40B4-BE49-F238E27FC236}">
                <a16:creationId xmlns:a16="http://schemas.microsoft.com/office/drawing/2014/main" id="{A028C548-41C8-7DEA-2173-14C814E6EF5F}"/>
              </a:ext>
            </a:extLst>
          </p:cNvPr>
          <p:cNvSpPr txBox="1"/>
          <p:nvPr/>
        </p:nvSpPr>
        <p:spPr>
          <a:xfrm>
            <a:off x="4924033" y="496082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47" name="distinctive design">
            <a:extLst>
              <a:ext uri="{FF2B5EF4-FFF2-40B4-BE49-F238E27FC236}">
                <a16:creationId xmlns:a16="http://schemas.microsoft.com/office/drawing/2014/main" id="{41F27D58-C67B-2622-D133-B91F2B0B08C1}"/>
              </a:ext>
            </a:extLst>
          </p:cNvPr>
          <p:cNvSpPr txBox="1"/>
          <p:nvPr/>
        </p:nvSpPr>
        <p:spPr>
          <a:xfrm>
            <a:off x="4924033" y="541890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4" name="distinctive design">
            <a:extLst>
              <a:ext uri="{FF2B5EF4-FFF2-40B4-BE49-F238E27FC236}">
                <a16:creationId xmlns:a16="http://schemas.microsoft.com/office/drawing/2014/main" id="{64DD5499-DD71-F535-79A6-421E063F8090}"/>
              </a:ext>
            </a:extLst>
          </p:cNvPr>
          <p:cNvSpPr txBox="1"/>
          <p:nvPr/>
        </p:nvSpPr>
        <p:spPr>
          <a:xfrm>
            <a:off x="4498940" y="2193545"/>
            <a:ext cx="2208643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4</a:t>
            </a:r>
            <a:r>
              <a:rPr lang="en-US" dirty="0"/>
              <a:t>xe</a:t>
            </a:r>
            <a:r>
              <a:rPr lang="en-US" cap="all" dirty="0"/>
              <a:t> </a:t>
            </a:r>
            <a:r>
              <a:rPr lang="en-US" cap="all" dirty="0" err="1"/>
              <a:t>speciAlist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3" name="Elemento grafico 2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97E5B94F-A18B-0B44-1FD0-4915F4594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2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Capabilities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pic>
        <p:nvPicPr>
          <p:cNvPr id="48" name="Picture 16" descr="Volkswagen Nuovo T-Roc 1.0 TSI Edition Plus - Noleggio Autorigoldi">
            <a:extLst>
              <a:ext uri="{FF2B5EF4-FFF2-40B4-BE49-F238E27FC236}">
                <a16:creationId xmlns:a16="http://schemas.microsoft.com/office/drawing/2014/main" id="{47A1C436-51A5-9F79-5E1D-7E9B907B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941" y="2715702"/>
            <a:ext cx="1563325" cy="7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distinctive design">
            <a:extLst>
              <a:ext uri="{FF2B5EF4-FFF2-40B4-BE49-F238E27FC236}">
                <a16:creationId xmlns:a16="http://schemas.microsoft.com/office/drawing/2014/main" id="{25AE7A82-F738-8B3A-60BF-EFD4CF93ACC6}"/>
              </a:ext>
            </a:extLst>
          </p:cNvPr>
          <p:cNvSpPr txBox="1"/>
          <p:nvPr/>
        </p:nvSpPr>
        <p:spPr>
          <a:xfrm>
            <a:off x="4653563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T-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roc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4motion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A6C444BA-D7D6-7973-5BD5-656F0EF7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685" y="2595385"/>
            <a:ext cx="327837" cy="3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413F105B-553A-2468-4CA7-6B95F7119FAE}"/>
              </a:ext>
            </a:extLst>
          </p:cNvPr>
          <p:cNvSpPr txBox="1"/>
          <p:nvPr/>
        </p:nvSpPr>
        <p:spPr>
          <a:xfrm>
            <a:off x="4874375" y="590274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-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2" name="distinctive design">
            <a:extLst>
              <a:ext uri="{FF2B5EF4-FFF2-40B4-BE49-F238E27FC236}">
                <a16:creationId xmlns:a16="http://schemas.microsoft.com/office/drawing/2014/main" id="{FB3CDB41-4F7B-1994-AD4B-A1D2464C2C64}"/>
              </a:ext>
            </a:extLst>
          </p:cNvPr>
          <p:cNvSpPr txBox="1"/>
          <p:nvPr/>
        </p:nvSpPr>
        <p:spPr>
          <a:xfrm>
            <a:off x="4874375" y="6384662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-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3" name="distinctive design">
            <a:extLst>
              <a:ext uri="{FF2B5EF4-FFF2-40B4-BE49-F238E27FC236}">
                <a16:creationId xmlns:a16="http://schemas.microsoft.com/office/drawing/2014/main" id="{7F30B385-812B-35F7-687C-D8B72365C7A0}"/>
              </a:ext>
            </a:extLst>
          </p:cNvPr>
          <p:cNvSpPr txBox="1"/>
          <p:nvPr/>
        </p:nvSpPr>
        <p:spPr>
          <a:xfrm>
            <a:off x="4874375" y="3998501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161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4" name="distinctive design">
            <a:extLst>
              <a:ext uri="{FF2B5EF4-FFF2-40B4-BE49-F238E27FC236}">
                <a16:creationId xmlns:a16="http://schemas.microsoft.com/office/drawing/2014/main" id="{B9A207C2-2D73-D1FB-47DE-58E4D636E2D2}"/>
              </a:ext>
            </a:extLst>
          </p:cNvPr>
          <p:cNvSpPr txBox="1"/>
          <p:nvPr/>
        </p:nvSpPr>
        <p:spPr>
          <a:xfrm>
            <a:off x="4874375" y="44846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16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5" name="distinctive design">
            <a:extLst>
              <a:ext uri="{FF2B5EF4-FFF2-40B4-BE49-F238E27FC236}">
                <a16:creationId xmlns:a16="http://schemas.microsoft.com/office/drawing/2014/main" id="{9E47A4D7-0CDF-D273-5010-2E13D39EAD59}"/>
              </a:ext>
            </a:extLst>
          </p:cNvPr>
          <p:cNvSpPr txBox="1"/>
          <p:nvPr/>
        </p:nvSpPr>
        <p:spPr>
          <a:xfrm>
            <a:off x="4874375" y="496082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13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6" name="distinctive design">
            <a:extLst>
              <a:ext uri="{FF2B5EF4-FFF2-40B4-BE49-F238E27FC236}">
                <a16:creationId xmlns:a16="http://schemas.microsoft.com/office/drawing/2014/main" id="{29AD85F5-4434-51DC-34DB-C1D94BAB78C5}"/>
              </a:ext>
            </a:extLst>
          </p:cNvPr>
          <p:cNvSpPr txBox="1"/>
          <p:nvPr/>
        </p:nvSpPr>
        <p:spPr>
          <a:xfrm>
            <a:off x="4874375" y="541890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5" name="distinctive design">
            <a:extLst>
              <a:ext uri="{FF2B5EF4-FFF2-40B4-BE49-F238E27FC236}">
                <a16:creationId xmlns:a16="http://schemas.microsoft.com/office/drawing/2014/main" id="{6FFEEF08-AD3C-CDB8-3995-30244DC6107E}"/>
              </a:ext>
            </a:extLst>
          </p:cNvPr>
          <p:cNvSpPr txBox="1"/>
          <p:nvPr/>
        </p:nvSpPr>
        <p:spPr>
          <a:xfrm>
            <a:off x="4633382" y="2190688"/>
            <a:ext cx="1840443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Brand to kill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3" name="Elemento grafico 2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6249FC2F-63DC-763F-2599-C88B3EDD6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Performances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sp>
        <p:nvSpPr>
          <p:cNvPr id="54" name="distinctive design">
            <a:extLst>
              <a:ext uri="{FF2B5EF4-FFF2-40B4-BE49-F238E27FC236}">
                <a16:creationId xmlns:a16="http://schemas.microsoft.com/office/drawing/2014/main" id="{5D802E82-3830-8527-CC81-FD225E63E612}"/>
              </a:ext>
            </a:extLst>
          </p:cNvPr>
          <p:cNvSpPr txBox="1"/>
          <p:nvPr/>
        </p:nvSpPr>
        <p:spPr>
          <a:xfrm>
            <a:off x="4910397" y="5412408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120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5" name="distinctive design">
            <a:extLst>
              <a:ext uri="{FF2B5EF4-FFF2-40B4-BE49-F238E27FC236}">
                <a16:creationId xmlns:a16="http://schemas.microsoft.com/office/drawing/2014/main" id="{C990FEAB-76E6-FBF7-A678-EC29388A615B}"/>
              </a:ext>
            </a:extLst>
          </p:cNvPr>
          <p:cNvSpPr txBox="1"/>
          <p:nvPr/>
        </p:nvSpPr>
        <p:spPr>
          <a:xfrm>
            <a:off x="4910397" y="578411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170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6" name="distinctive design">
            <a:extLst>
              <a:ext uri="{FF2B5EF4-FFF2-40B4-BE49-F238E27FC236}">
                <a16:creationId xmlns:a16="http://schemas.microsoft.com/office/drawing/2014/main" id="{CF4E699A-493A-A702-E0FF-DB6A39B4AFB7}"/>
              </a:ext>
            </a:extLst>
          </p:cNvPr>
          <p:cNvSpPr txBox="1"/>
          <p:nvPr/>
        </p:nvSpPr>
        <p:spPr>
          <a:xfrm>
            <a:off x="4910397" y="395167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4.18/1.77/1.60</a:t>
            </a:r>
          </a:p>
        </p:txBody>
      </p:sp>
      <p:sp>
        <p:nvSpPr>
          <p:cNvPr id="57" name="distinctive design">
            <a:extLst>
              <a:ext uri="{FF2B5EF4-FFF2-40B4-BE49-F238E27FC236}">
                <a16:creationId xmlns:a16="http://schemas.microsoft.com/office/drawing/2014/main" id="{20542E6F-DA65-4E3E-BC52-01C366EE1A78}"/>
              </a:ext>
            </a:extLst>
          </p:cNvPr>
          <p:cNvSpPr txBox="1"/>
          <p:nvPr/>
        </p:nvSpPr>
        <p:spPr>
          <a:xfrm>
            <a:off x="4910397" y="431860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HEV</a:t>
            </a:r>
          </a:p>
        </p:txBody>
      </p:sp>
      <p:sp>
        <p:nvSpPr>
          <p:cNvPr id="58" name="distinctive design">
            <a:extLst>
              <a:ext uri="{FF2B5EF4-FFF2-40B4-BE49-F238E27FC236}">
                <a16:creationId xmlns:a16="http://schemas.microsoft.com/office/drawing/2014/main" id="{9D982A8C-A6A1-2BBA-7F07-B958F2D7D111}"/>
              </a:ext>
            </a:extLst>
          </p:cNvPr>
          <p:cNvSpPr txBox="1"/>
          <p:nvPr/>
        </p:nvSpPr>
        <p:spPr>
          <a:xfrm>
            <a:off x="4910397" y="469245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AUTOMATIC</a:t>
            </a:r>
          </a:p>
        </p:txBody>
      </p:sp>
      <p:sp>
        <p:nvSpPr>
          <p:cNvPr id="59" name="distinctive design">
            <a:extLst>
              <a:ext uri="{FF2B5EF4-FFF2-40B4-BE49-F238E27FC236}">
                <a16:creationId xmlns:a16="http://schemas.microsoft.com/office/drawing/2014/main" id="{034B6681-495B-769D-3372-AD6CD0A52085}"/>
              </a:ext>
            </a:extLst>
          </p:cNvPr>
          <p:cNvSpPr txBox="1"/>
          <p:nvPr/>
        </p:nvSpPr>
        <p:spPr>
          <a:xfrm>
            <a:off x="4910397" y="50524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116/130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0" name="distinctive design">
            <a:extLst>
              <a:ext uri="{FF2B5EF4-FFF2-40B4-BE49-F238E27FC236}">
                <a16:creationId xmlns:a16="http://schemas.microsoft.com/office/drawing/2014/main" id="{1824DE42-31A5-9A8E-B350-CA25A22E6DCB}"/>
              </a:ext>
            </a:extLst>
          </p:cNvPr>
          <p:cNvSpPr txBox="1"/>
          <p:nvPr/>
        </p:nvSpPr>
        <p:spPr>
          <a:xfrm>
            <a:off x="4910397" y="6138884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11.8/11.3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1" name="distinctive design">
            <a:extLst>
              <a:ext uri="{FF2B5EF4-FFF2-40B4-BE49-F238E27FC236}">
                <a16:creationId xmlns:a16="http://schemas.microsoft.com/office/drawing/2014/main" id="{9B2E9AE2-5C05-ED51-89EB-5A97BD965FAA}"/>
              </a:ext>
            </a:extLst>
          </p:cNvPr>
          <p:cNvSpPr txBox="1"/>
          <p:nvPr/>
        </p:nvSpPr>
        <p:spPr>
          <a:xfrm>
            <a:off x="4910397" y="649628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108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86" name="Picture 2" descr="Auto Nuove Toyota Yaris Cross concessionaria ufficiale Toyota">
            <a:extLst>
              <a:ext uri="{FF2B5EF4-FFF2-40B4-BE49-F238E27FC236}">
                <a16:creationId xmlns:a16="http://schemas.microsoft.com/office/drawing/2014/main" id="{E3AD8F07-051B-DE4B-0A68-5EA2EBB6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903" y="2715702"/>
            <a:ext cx="1563326" cy="7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distinctive design">
            <a:extLst>
              <a:ext uri="{FF2B5EF4-FFF2-40B4-BE49-F238E27FC236}">
                <a16:creationId xmlns:a16="http://schemas.microsoft.com/office/drawing/2014/main" id="{92663B9F-79E0-975D-DBC8-4994BBB59FAE}"/>
              </a:ext>
            </a:extLst>
          </p:cNvPr>
          <p:cNvSpPr txBox="1"/>
          <p:nvPr/>
        </p:nvSpPr>
        <p:spPr>
          <a:xfrm>
            <a:off x="4689585" y="3537922"/>
            <a:ext cx="1800080" cy="48218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Yaris cross AWD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88" name="Picture 2" descr="Toyota Clipart Toyota Logo - Toyota Logo No Background - Png Download  (#484443) - PinClipart">
            <a:extLst>
              <a:ext uri="{FF2B5EF4-FFF2-40B4-BE49-F238E27FC236}">
                <a16:creationId xmlns:a16="http://schemas.microsoft.com/office/drawing/2014/main" id="{333A616F-68F7-9959-73EE-2447631B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89796" l="6939" r="94150">
                        <a14:foregroundMark x1="10068" y1="57885" x2="11020" y2="43414"/>
                        <a14:foregroundMark x1="6939" y1="48980" x2="6939" y2="48980"/>
                        <a14:foregroundMark x1="40272" y1="11874" x2="58231" y2="10019"/>
                        <a14:foregroundMark x1="58231" y1="10019" x2="63129" y2="10761"/>
                        <a14:foregroundMark x1="43129" y1="88126" x2="50476" y2="88312"/>
                        <a14:foregroundMark x1="50476" y1="88312" x2="57143" y2="87570"/>
                        <a14:foregroundMark x1="88163" y1="30983" x2="92245" y2="45269"/>
                        <a14:foregroundMark x1="92245" y1="45269" x2="90340" y2="60482"/>
                        <a14:foregroundMark x1="90340" y1="60482" x2="87891" y2="65492"/>
                        <a14:foregroundMark x1="94150" y1="48794" x2="94150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779" y="2613526"/>
            <a:ext cx="397575" cy="2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distinctive design">
            <a:extLst>
              <a:ext uri="{FF2B5EF4-FFF2-40B4-BE49-F238E27FC236}">
                <a16:creationId xmlns:a16="http://schemas.microsoft.com/office/drawing/2014/main" id="{9DDC1F2D-945B-59BB-9C77-D26E8DC31E01}"/>
              </a:ext>
            </a:extLst>
          </p:cNvPr>
          <p:cNvSpPr txBox="1"/>
          <p:nvPr/>
        </p:nvSpPr>
        <p:spPr>
          <a:xfrm>
            <a:off x="4483990" y="2187773"/>
            <a:ext cx="2211270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Product reference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2301C172-EAA1-A2C3-4B71-5CC2B1F4E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9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Performances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sp>
        <p:nvSpPr>
          <p:cNvPr id="63" name="distinctive design">
            <a:extLst>
              <a:ext uri="{FF2B5EF4-FFF2-40B4-BE49-F238E27FC236}">
                <a16:creationId xmlns:a16="http://schemas.microsoft.com/office/drawing/2014/main" id="{4A009F84-48C0-6815-DBA0-BC5F37318C75}"/>
              </a:ext>
            </a:extLst>
          </p:cNvPr>
          <p:cNvSpPr txBox="1"/>
          <p:nvPr/>
        </p:nvSpPr>
        <p:spPr>
          <a:xfrm>
            <a:off x="4924033" y="5412408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235/138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4" name="distinctive design">
            <a:extLst>
              <a:ext uri="{FF2B5EF4-FFF2-40B4-BE49-F238E27FC236}">
                <a16:creationId xmlns:a16="http://schemas.microsoft.com/office/drawing/2014/main" id="{45859A2B-3E0B-F000-8035-589EE4143A35}"/>
              </a:ext>
            </a:extLst>
          </p:cNvPr>
          <p:cNvSpPr txBox="1"/>
          <p:nvPr/>
        </p:nvSpPr>
        <p:spPr>
          <a:xfrm>
            <a:off x="4924033" y="578411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190/180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5" name="distinctive design">
            <a:extLst>
              <a:ext uri="{FF2B5EF4-FFF2-40B4-BE49-F238E27FC236}">
                <a16:creationId xmlns:a16="http://schemas.microsoft.com/office/drawing/2014/main" id="{BB4EDA85-A89A-E661-0704-97A8CB514A52}"/>
              </a:ext>
            </a:extLst>
          </p:cNvPr>
          <p:cNvSpPr txBox="1"/>
          <p:nvPr/>
        </p:nvSpPr>
        <p:spPr>
          <a:xfrm>
            <a:off x="4924033" y="395167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4.19/1.78/1.60</a:t>
            </a:r>
          </a:p>
        </p:txBody>
      </p:sp>
      <p:sp>
        <p:nvSpPr>
          <p:cNvPr id="66" name="distinctive design">
            <a:extLst>
              <a:ext uri="{FF2B5EF4-FFF2-40B4-BE49-F238E27FC236}">
                <a16:creationId xmlns:a16="http://schemas.microsoft.com/office/drawing/2014/main" id="{2CA40E2E-CF83-E4BF-F38C-9158F33AEFB6}"/>
              </a:ext>
            </a:extLst>
          </p:cNvPr>
          <p:cNvSpPr txBox="1"/>
          <p:nvPr/>
        </p:nvSpPr>
        <p:spPr>
          <a:xfrm>
            <a:off x="4924033" y="431860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MHEV/HEV</a:t>
            </a:r>
          </a:p>
        </p:txBody>
      </p:sp>
      <p:sp>
        <p:nvSpPr>
          <p:cNvPr id="67" name="distinctive design">
            <a:extLst>
              <a:ext uri="{FF2B5EF4-FFF2-40B4-BE49-F238E27FC236}">
                <a16:creationId xmlns:a16="http://schemas.microsoft.com/office/drawing/2014/main" id="{0383F4AF-4FED-CF3C-C823-CAC753043939}"/>
              </a:ext>
            </a:extLst>
          </p:cNvPr>
          <p:cNvSpPr txBox="1"/>
          <p:nvPr/>
        </p:nvSpPr>
        <p:spPr>
          <a:xfrm>
            <a:off x="4498940" y="4710409"/>
            <a:ext cx="2208642" cy="23083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MANUAL/AUTOMATIC</a:t>
            </a:r>
          </a:p>
        </p:txBody>
      </p:sp>
      <p:sp>
        <p:nvSpPr>
          <p:cNvPr id="68" name="distinctive design">
            <a:extLst>
              <a:ext uri="{FF2B5EF4-FFF2-40B4-BE49-F238E27FC236}">
                <a16:creationId xmlns:a16="http://schemas.microsoft.com/office/drawing/2014/main" id="{42D39E4D-A0AD-7B13-F6BA-5645ECE5FFA4}"/>
              </a:ext>
            </a:extLst>
          </p:cNvPr>
          <p:cNvSpPr txBox="1"/>
          <p:nvPr/>
        </p:nvSpPr>
        <p:spPr>
          <a:xfrm>
            <a:off x="4924033" y="50524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129/114</a:t>
            </a:r>
          </a:p>
        </p:txBody>
      </p:sp>
      <p:sp>
        <p:nvSpPr>
          <p:cNvPr id="69" name="distinctive design">
            <a:extLst>
              <a:ext uri="{FF2B5EF4-FFF2-40B4-BE49-F238E27FC236}">
                <a16:creationId xmlns:a16="http://schemas.microsoft.com/office/drawing/2014/main" id="{2B246EDF-C8D2-5F03-C0DF-E6D9615304F7}"/>
              </a:ext>
            </a:extLst>
          </p:cNvPr>
          <p:cNvSpPr txBox="1"/>
          <p:nvPr/>
        </p:nvSpPr>
        <p:spPr>
          <a:xfrm>
            <a:off x="4924033" y="6138884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10.2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0" name="distinctive design">
            <a:extLst>
              <a:ext uri="{FF2B5EF4-FFF2-40B4-BE49-F238E27FC236}">
                <a16:creationId xmlns:a16="http://schemas.microsoft.com/office/drawing/2014/main" id="{08E3C2D7-35CB-D8DF-9F4D-FDB7E30E81C6}"/>
              </a:ext>
            </a:extLst>
          </p:cNvPr>
          <p:cNvSpPr txBox="1"/>
          <p:nvPr/>
        </p:nvSpPr>
        <p:spPr>
          <a:xfrm>
            <a:off x="4924033" y="649628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128-126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3" name="Picture 4" descr="2023 Suzuki Vitara price and specs: Shadow models join the range | CarExpert">
            <a:extLst>
              <a:ext uri="{FF2B5EF4-FFF2-40B4-BE49-F238E27FC236}">
                <a16:creationId xmlns:a16="http://schemas.microsoft.com/office/drawing/2014/main" id="{52A34EE4-6CAD-FC9D-892C-58CE6CFF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21599" y="2725227"/>
            <a:ext cx="1563325" cy="10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A0C92D15-5D94-D10B-32D0-FFA2FA55F023}"/>
              </a:ext>
            </a:extLst>
          </p:cNvPr>
          <p:cNvSpPr txBox="1"/>
          <p:nvPr/>
        </p:nvSpPr>
        <p:spPr>
          <a:xfrm>
            <a:off x="4703221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VITARA 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allgrip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A0CAB-785B-0DBC-6A39-F745CAEA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900" y="2640283"/>
            <a:ext cx="1220723" cy="2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istinctive design">
            <a:extLst>
              <a:ext uri="{FF2B5EF4-FFF2-40B4-BE49-F238E27FC236}">
                <a16:creationId xmlns:a16="http://schemas.microsoft.com/office/drawing/2014/main" id="{DFDE49DD-68E3-779A-E29C-829AC97A689A}"/>
              </a:ext>
            </a:extLst>
          </p:cNvPr>
          <p:cNvSpPr txBox="1"/>
          <p:nvPr/>
        </p:nvSpPr>
        <p:spPr>
          <a:xfrm>
            <a:off x="4498940" y="2193545"/>
            <a:ext cx="2208643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4</a:t>
            </a:r>
            <a:r>
              <a:rPr lang="en-US" dirty="0"/>
              <a:t>xe</a:t>
            </a:r>
            <a:r>
              <a:rPr lang="en-US" cap="all" dirty="0"/>
              <a:t> </a:t>
            </a:r>
            <a:r>
              <a:rPr lang="en-US" cap="all" dirty="0" err="1"/>
              <a:t>speciAlist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6" name="Elemento grafico 5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250A4ACA-7E28-296E-E7E5-022389F9C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2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4</a:t>
            </a:r>
            <a:r>
              <a:rPr lang="en-US" cap="none" dirty="0">
                <a:sym typeface="Arial"/>
              </a:rPr>
              <a:t>xe</a:t>
            </a:r>
            <a:r>
              <a:rPr lang="en-US" dirty="0">
                <a:sym typeface="Arial"/>
              </a:rPr>
              <a:t> Competitors - Performances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06 | NEW JEEP</a:t>
            </a:r>
            <a:r>
              <a:rPr lang="en-US" baseline="-25000" dirty="0"/>
              <a:t>®</a:t>
            </a:r>
            <a:r>
              <a:rPr lang="en-US" dirty="0"/>
              <a:t> AVENGER 4xe VS COMPETITORS</a:t>
            </a:r>
          </a:p>
        </p:txBody>
      </p:sp>
      <p:sp>
        <p:nvSpPr>
          <p:cNvPr id="72" name="distinctive design">
            <a:extLst>
              <a:ext uri="{FF2B5EF4-FFF2-40B4-BE49-F238E27FC236}">
                <a16:creationId xmlns:a16="http://schemas.microsoft.com/office/drawing/2014/main" id="{191C8FDD-0BC4-E78B-EE9D-F1B7DC865E9F}"/>
              </a:ext>
            </a:extLst>
          </p:cNvPr>
          <p:cNvSpPr txBox="1"/>
          <p:nvPr/>
        </p:nvSpPr>
        <p:spPr>
          <a:xfrm>
            <a:off x="4874375" y="5412408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360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3" name="distinctive design">
            <a:extLst>
              <a:ext uri="{FF2B5EF4-FFF2-40B4-BE49-F238E27FC236}">
                <a16:creationId xmlns:a16="http://schemas.microsoft.com/office/drawing/2014/main" id="{AB97143E-B453-5F6E-FCFB-D89ED578B687}"/>
              </a:ext>
            </a:extLst>
          </p:cNvPr>
          <p:cNvSpPr txBox="1"/>
          <p:nvPr/>
        </p:nvSpPr>
        <p:spPr>
          <a:xfrm>
            <a:off x="4874375" y="5784110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200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4" name="distinctive design">
            <a:extLst>
              <a:ext uri="{FF2B5EF4-FFF2-40B4-BE49-F238E27FC236}">
                <a16:creationId xmlns:a16="http://schemas.microsoft.com/office/drawing/2014/main" id="{E4E526A4-AE96-8C50-819D-D4ED177EBCDC}"/>
              </a:ext>
            </a:extLst>
          </p:cNvPr>
          <p:cNvSpPr txBox="1"/>
          <p:nvPr/>
        </p:nvSpPr>
        <p:spPr>
          <a:xfrm>
            <a:off x="4874375" y="395167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4.24/1.82/1.56</a:t>
            </a:r>
          </a:p>
        </p:txBody>
      </p:sp>
      <p:sp>
        <p:nvSpPr>
          <p:cNvPr id="75" name="distinctive design">
            <a:extLst>
              <a:ext uri="{FF2B5EF4-FFF2-40B4-BE49-F238E27FC236}">
                <a16:creationId xmlns:a16="http://schemas.microsoft.com/office/drawing/2014/main" id="{C45AFDB2-6E5D-93C5-CC3C-4278F02AEEA7}"/>
              </a:ext>
            </a:extLst>
          </p:cNvPr>
          <p:cNvSpPr txBox="1"/>
          <p:nvPr/>
        </p:nvSpPr>
        <p:spPr>
          <a:xfrm>
            <a:off x="4874375" y="431860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DIESEL</a:t>
            </a:r>
          </a:p>
        </p:txBody>
      </p:sp>
      <p:sp>
        <p:nvSpPr>
          <p:cNvPr id="76" name="distinctive design">
            <a:extLst>
              <a:ext uri="{FF2B5EF4-FFF2-40B4-BE49-F238E27FC236}">
                <a16:creationId xmlns:a16="http://schemas.microsoft.com/office/drawing/2014/main" id="{EB44F6B3-44C7-689B-68EF-2FCE64BD88E4}"/>
              </a:ext>
            </a:extLst>
          </p:cNvPr>
          <p:cNvSpPr txBox="1"/>
          <p:nvPr/>
        </p:nvSpPr>
        <p:spPr>
          <a:xfrm>
            <a:off x="4874375" y="4692455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AUTOMATIC</a:t>
            </a:r>
          </a:p>
        </p:txBody>
      </p:sp>
      <p:sp>
        <p:nvSpPr>
          <p:cNvPr id="77" name="distinctive design">
            <a:extLst>
              <a:ext uri="{FF2B5EF4-FFF2-40B4-BE49-F238E27FC236}">
                <a16:creationId xmlns:a16="http://schemas.microsoft.com/office/drawing/2014/main" id="{28DFEE82-4517-661B-97A4-5EF4A68330DD}"/>
              </a:ext>
            </a:extLst>
          </p:cNvPr>
          <p:cNvSpPr txBox="1"/>
          <p:nvPr/>
        </p:nvSpPr>
        <p:spPr>
          <a:xfrm>
            <a:off x="4874375" y="5052469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150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8" name="distinctive design">
            <a:extLst>
              <a:ext uri="{FF2B5EF4-FFF2-40B4-BE49-F238E27FC236}">
                <a16:creationId xmlns:a16="http://schemas.microsoft.com/office/drawing/2014/main" id="{3B23F183-1E03-28B7-BEDE-AD3A92643734}"/>
              </a:ext>
            </a:extLst>
          </p:cNvPr>
          <p:cNvSpPr txBox="1"/>
          <p:nvPr/>
        </p:nvSpPr>
        <p:spPr>
          <a:xfrm>
            <a:off x="4874375" y="6138884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8.5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79" name="distinctive design">
            <a:extLst>
              <a:ext uri="{FF2B5EF4-FFF2-40B4-BE49-F238E27FC236}">
                <a16:creationId xmlns:a16="http://schemas.microsoft.com/office/drawing/2014/main" id="{C6357736-E5EB-479D-8E67-99164750EECB}"/>
              </a:ext>
            </a:extLst>
          </p:cNvPr>
          <p:cNvSpPr txBox="1"/>
          <p:nvPr/>
        </p:nvSpPr>
        <p:spPr>
          <a:xfrm>
            <a:off x="4874375" y="6496286"/>
            <a:ext cx="1358457" cy="2667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144</a:t>
            </a:r>
            <a:endParaRPr kumimoji="0" lang="it-IT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3" name="Picture 16" descr="Volkswagen Nuovo T-Roc 1.0 TSI Edition Plus - Noleggio Autorigoldi">
            <a:extLst>
              <a:ext uri="{FF2B5EF4-FFF2-40B4-BE49-F238E27FC236}">
                <a16:creationId xmlns:a16="http://schemas.microsoft.com/office/drawing/2014/main" id="{4E3682CE-343B-A61A-753E-468B5E8F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941" y="2715702"/>
            <a:ext cx="1563325" cy="7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2C8D8875-1C63-4760-8029-FA366EAEDCA5}"/>
              </a:ext>
            </a:extLst>
          </p:cNvPr>
          <p:cNvSpPr txBox="1"/>
          <p:nvPr/>
        </p:nvSpPr>
        <p:spPr>
          <a:xfrm>
            <a:off x="4653563" y="3537922"/>
            <a:ext cx="1800080" cy="26674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5400" tIns="25400" rIns="25400" bIns="25400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T-</a:t>
            </a:r>
            <a:r>
              <a:rPr kumimoji="0" lang="it-IT" sz="1400" b="1" i="0" u="none" strike="noStrike" kern="0" cap="all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roc</a:t>
            </a:r>
            <a:r>
              <a:rPr kumimoji="0" lang="it-IT" sz="14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4motion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DECC6D5-2B44-A89F-ED98-615245FB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685" y="2595385"/>
            <a:ext cx="327837" cy="3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istinctive design">
            <a:extLst>
              <a:ext uri="{FF2B5EF4-FFF2-40B4-BE49-F238E27FC236}">
                <a16:creationId xmlns:a16="http://schemas.microsoft.com/office/drawing/2014/main" id="{7F09EE7D-5943-F6A3-573E-494724F16821}"/>
              </a:ext>
            </a:extLst>
          </p:cNvPr>
          <p:cNvSpPr txBox="1"/>
          <p:nvPr/>
        </p:nvSpPr>
        <p:spPr>
          <a:xfrm>
            <a:off x="4633382" y="2190688"/>
            <a:ext cx="1840443" cy="307777"/>
          </a:xfrm>
          <a:prstGeom prst="rect">
            <a:avLst/>
          </a:prstGeom>
          <a:noFill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algn="ctr" defTabSz="41275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0">
                <a:solidFill>
                  <a:schemeClr val="accent4"/>
                </a:solidFill>
              </a:defRPr>
            </a:lvl1pPr>
          </a:lstStyle>
          <a:p>
            <a:r>
              <a:rPr lang="en-US" cap="all" dirty="0"/>
              <a:t>Brand to kill</a:t>
            </a:r>
            <a:endParaRPr lang="en-US" cap="all" dirty="0">
              <a:solidFill>
                <a:schemeClr val="bg1"/>
              </a:solidFill>
            </a:endParaRPr>
          </a:p>
        </p:txBody>
      </p:sp>
      <p:pic>
        <p:nvPicPr>
          <p:cNvPr id="6" name="Elemento grafico 5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76001044-BDF3-05EF-1FB9-752728AA0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3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>
            <a:extLst>
              <a:ext uri="{FF2B5EF4-FFF2-40B4-BE49-F238E27FC236}">
                <a16:creationId xmlns:a16="http://schemas.microsoft.com/office/drawing/2014/main" id="{769F9163-FD11-73FC-4A9C-FBA4FC91B632}"/>
              </a:ext>
            </a:extLst>
          </p:cNvPr>
          <p:cNvSpPr/>
          <p:nvPr/>
        </p:nvSpPr>
        <p:spPr>
          <a:xfrm>
            <a:off x="614608" y="1744937"/>
            <a:ext cx="562878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it-IT" sz="13800" kern="0" cap="all" spc="300" dirty="0">
                <a:solidFill>
                  <a:schemeClr val="bg2"/>
                </a:solidFill>
                <a:latin typeface="Encode Sans ExtraBold" pitchFamily="2" charset="0"/>
              </a:rPr>
              <a:t>MY24</a:t>
            </a:r>
            <a:endParaRPr lang="it-IT" sz="16600" kern="0" cap="all" spc="300" dirty="0">
              <a:solidFill>
                <a:schemeClr val="bg2"/>
              </a:solidFill>
              <a:latin typeface="Encode Sans ExtraBold" pitchFamily="2" charset="0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LINE-UP EVOLUTION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A61A520-9F05-9E2E-5129-379016768FD2}"/>
              </a:ext>
            </a:extLst>
          </p:cNvPr>
          <p:cNvGrpSpPr/>
          <p:nvPr/>
        </p:nvGrpSpPr>
        <p:grpSpPr>
          <a:xfrm>
            <a:off x="2901911" y="3158234"/>
            <a:ext cx="1109210" cy="879768"/>
            <a:chOff x="3959649" y="2383991"/>
            <a:chExt cx="3094705" cy="2454559"/>
          </a:xfrm>
        </p:grpSpPr>
        <p:pic>
          <p:nvPicPr>
            <p:cNvPr id="8" name="Picture 4" descr="Jeep - Nuova Jeep Avenger | Centralcar S.p.a.">
              <a:extLst>
                <a:ext uri="{FF2B5EF4-FFF2-40B4-BE49-F238E27FC236}">
                  <a16:creationId xmlns:a16="http://schemas.microsoft.com/office/drawing/2014/main" id="{7AF524A1-8983-E2DD-421A-8716352CF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649" y="2383991"/>
              <a:ext cx="3094705" cy="206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1201;gbe54bc4bd6_1_120">
              <a:extLst>
                <a:ext uri="{FF2B5EF4-FFF2-40B4-BE49-F238E27FC236}">
                  <a16:creationId xmlns:a16="http://schemas.microsoft.com/office/drawing/2014/main" id="{EF29513A-7F88-1DC8-C218-6DA45C12CE94}"/>
                </a:ext>
              </a:extLst>
            </p:cNvPr>
            <p:cNvSpPr txBox="1"/>
            <p:nvPr/>
          </p:nvSpPr>
          <p:spPr>
            <a:xfrm>
              <a:off x="4018534" y="4143701"/>
              <a:ext cx="3035820" cy="694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E-HYBRID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F39B5E5-B8CF-6E59-A7DE-77592C281078}"/>
              </a:ext>
            </a:extLst>
          </p:cNvPr>
          <p:cNvGrpSpPr/>
          <p:nvPr/>
        </p:nvGrpSpPr>
        <p:grpSpPr>
          <a:xfrm>
            <a:off x="1062459" y="3154645"/>
            <a:ext cx="1109210" cy="940980"/>
            <a:chOff x="466739" y="2351672"/>
            <a:chExt cx="3094705" cy="2625341"/>
          </a:xfrm>
        </p:grpSpPr>
        <p:pic>
          <p:nvPicPr>
            <p:cNvPr id="11" name="Picture 6" descr="Jeep - Nuova Jeep Avenger | Centralcar S.p.a.">
              <a:extLst>
                <a:ext uri="{FF2B5EF4-FFF2-40B4-BE49-F238E27FC236}">
                  <a16:creationId xmlns:a16="http://schemas.microsoft.com/office/drawing/2014/main" id="{029FE2DF-FD17-773E-E4CA-3E59FA7FF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39" y="2351672"/>
              <a:ext cx="3094705" cy="206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1201;gbe54bc4bd6_1_120">
              <a:extLst>
                <a:ext uri="{FF2B5EF4-FFF2-40B4-BE49-F238E27FC236}">
                  <a16:creationId xmlns:a16="http://schemas.microsoft.com/office/drawing/2014/main" id="{5D1FCC71-B6E0-69C1-1C78-2C4FAC805E93}"/>
                </a:ext>
              </a:extLst>
            </p:cNvPr>
            <p:cNvSpPr txBox="1"/>
            <p:nvPr/>
          </p:nvSpPr>
          <p:spPr>
            <a:xfrm>
              <a:off x="753323" y="4118427"/>
              <a:ext cx="2580423" cy="858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PETROL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D9876A-0ED7-716D-8CB2-A31AEEC95067}"/>
              </a:ext>
            </a:extLst>
          </p:cNvPr>
          <p:cNvGrpSpPr/>
          <p:nvPr/>
        </p:nvGrpSpPr>
        <p:grpSpPr>
          <a:xfrm>
            <a:off x="4621528" y="3144261"/>
            <a:ext cx="1257333" cy="889598"/>
            <a:chOff x="7360059" y="2364446"/>
            <a:chExt cx="3507966" cy="2481984"/>
          </a:xfrm>
        </p:grpSpPr>
        <p:sp>
          <p:nvSpPr>
            <p:cNvPr id="15" name="Google Shape;1201;gbe54bc4bd6_1_120">
              <a:extLst>
                <a:ext uri="{FF2B5EF4-FFF2-40B4-BE49-F238E27FC236}">
                  <a16:creationId xmlns:a16="http://schemas.microsoft.com/office/drawing/2014/main" id="{0D78F1A3-DA2F-8201-A315-81E8BB51C76B}"/>
                </a:ext>
              </a:extLst>
            </p:cNvPr>
            <p:cNvSpPr txBox="1"/>
            <p:nvPr/>
          </p:nvSpPr>
          <p:spPr>
            <a:xfrm>
              <a:off x="8012043" y="4151582"/>
              <a:ext cx="2176949" cy="694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BEV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" name="Picture 2" descr="Nuova Jeep Avenger BEV BEV 156cv Summit elettrico: offerte, promozioni e  configuratore auto - Denicar">
              <a:extLst>
                <a:ext uri="{FF2B5EF4-FFF2-40B4-BE49-F238E27FC236}">
                  <a16:creationId xmlns:a16="http://schemas.microsoft.com/office/drawing/2014/main" id="{A2E02514-547D-7092-940B-EA33ADF8C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059" y="2364446"/>
              <a:ext cx="3507966" cy="1753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DF85188-4BDD-4C5B-281F-D7D9CE2253DE}"/>
              </a:ext>
            </a:extLst>
          </p:cNvPr>
          <p:cNvGrpSpPr/>
          <p:nvPr/>
        </p:nvGrpSpPr>
        <p:grpSpPr>
          <a:xfrm>
            <a:off x="4629793" y="4273190"/>
            <a:ext cx="1240803" cy="1035271"/>
            <a:chOff x="3308350" y="3295602"/>
            <a:chExt cx="1240803" cy="1035271"/>
          </a:xfrm>
        </p:grpSpPr>
        <p:sp>
          <p:nvSpPr>
            <p:cNvPr id="20" name="Google Shape;1196;gbe54bc4bd6_1_120">
              <a:extLst>
                <a:ext uri="{FF2B5EF4-FFF2-40B4-BE49-F238E27FC236}">
                  <a16:creationId xmlns:a16="http://schemas.microsoft.com/office/drawing/2014/main" id="{8D20B3AE-B493-12BE-FF02-C9E04235C940}"/>
                </a:ext>
              </a:extLst>
            </p:cNvPr>
            <p:cNvSpPr/>
            <p:nvPr/>
          </p:nvSpPr>
          <p:spPr>
            <a:xfrm>
              <a:off x="3433153" y="3295602"/>
              <a:ext cx="1116000" cy="2538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SUMMIT</a:t>
              </a:r>
            </a:p>
          </p:txBody>
        </p:sp>
        <p:sp>
          <p:nvSpPr>
            <p:cNvPr id="21" name="Google Shape;1196;gbe54bc4bd6_1_120">
              <a:extLst>
                <a:ext uri="{FF2B5EF4-FFF2-40B4-BE49-F238E27FC236}">
                  <a16:creationId xmlns:a16="http://schemas.microsoft.com/office/drawing/2014/main" id="{4216F933-27D9-B850-79B6-98D443652E11}"/>
                </a:ext>
              </a:extLst>
            </p:cNvPr>
            <p:cNvSpPr/>
            <p:nvPr/>
          </p:nvSpPr>
          <p:spPr>
            <a:xfrm>
              <a:off x="3433153" y="3686295"/>
              <a:ext cx="1116000" cy="2538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 dirty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ALTITUDE</a:t>
              </a:r>
            </a:p>
          </p:txBody>
        </p:sp>
        <p:sp>
          <p:nvSpPr>
            <p:cNvPr id="22" name="Google Shape;1196;gbe54bc4bd6_1_120">
              <a:extLst>
                <a:ext uri="{FF2B5EF4-FFF2-40B4-BE49-F238E27FC236}">
                  <a16:creationId xmlns:a16="http://schemas.microsoft.com/office/drawing/2014/main" id="{C3E55929-DB83-9CA8-FE8F-FEC276536DBD}"/>
                </a:ext>
              </a:extLst>
            </p:cNvPr>
            <p:cNvSpPr/>
            <p:nvPr/>
          </p:nvSpPr>
          <p:spPr>
            <a:xfrm>
              <a:off x="3433153" y="4076988"/>
              <a:ext cx="1116000" cy="2538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 dirty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LONGITUDE</a:t>
              </a:r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1FA1D1ED-FDB9-8265-6EC0-A457D73CA212}"/>
                </a:ext>
              </a:extLst>
            </p:cNvPr>
            <p:cNvGrpSpPr/>
            <p:nvPr/>
          </p:nvGrpSpPr>
          <p:grpSpPr>
            <a:xfrm>
              <a:off x="3308350" y="3371850"/>
              <a:ext cx="0" cy="848950"/>
              <a:chOff x="3308350" y="3371850"/>
              <a:chExt cx="0" cy="848950"/>
            </a:xfrm>
          </p:grpSpPr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26534FC4-D727-9699-B535-364562B26D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BE3606D4-C8B0-3A87-4F95-F1666A3922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B24BCC6C-43E1-A1CD-46DA-89B9D5BB70DA}"/>
              </a:ext>
            </a:extLst>
          </p:cNvPr>
          <p:cNvGrpSpPr/>
          <p:nvPr/>
        </p:nvGrpSpPr>
        <p:grpSpPr>
          <a:xfrm>
            <a:off x="2775840" y="6272250"/>
            <a:ext cx="1240129" cy="1035271"/>
            <a:chOff x="1813088" y="5294662"/>
            <a:chExt cx="1240129" cy="1035271"/>
          </a:xfrm>
        </p:grpSpPr>
        <p:sp>
          <p:nvSpPr>
            <p:cNvPr id="27" name="Google Shape;1196;gbe54bc4bd6_1_120">
              <a:extLst>
                <a:ext uri="{FF2B5EF4-FFF2-40B4-BE49-F238E27FC236}">
                  <a16:creationId xmlns:a16="http://schemas.microsoft.com/office/drawing/2014/main" id="{CD7C3317-2F6F-91D5-D8C8-D1E707659D45}"/>
                </a:ext>
              </a:extLst>
            </p:cNvPr>
            <p:cNvSpPr/>
            <p:nvPr/>
          </p:nvSpPr>
          <p:spPr>
            <a:xfrm>
              <a:off x="1937217" y="5294662"/>
              <a:ext cx="1116000" cy="253885"/>
            </a:xfrm>
            <a:prstGeom prst="rect">
              <a:avLst/>
            </a:prstGeom>
            <a:solidFill>
              <a:srgbClr val="91BA46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SUMMIT</a:t>
              </a:r>
            </a:p>
          </p:txBody>
        </p:sp>
        <p:sp>
          <p:nvSpPr>
            <p:cNvPr id="28" name="Google Shape;1196;gbe54bc4bd6_1_120">
              <a:extLst>
                <a:ext uri="{FF2B5EF4-FFF2-40B4-BE49-F238E27FC236}">
                  <a16:creationId xmlns:a16="http://schemas.microsoft.com/office/drawing/2014/main" id="{101AC56D-D028-A408-02D7-9F4F449F1881}"/>
                </a:ext>
              </a:extLst>
            </p:cNvPr>
            <p:cNvSpPr/>
            <p:nvPr/>
          </p:nvSpPr>
          <p:spPr>
            <a:xfrm>
              <a:off x="1937217" y="5685355"/>
              <a:ext cx="1116000" cy="253885"/>
            </a:xfrm>
            <a:prstGeom prst="rect">
              <a:avLst/>
            </a:prstGeom>
            <a:solidFill>
              <a:srgbClr val="91BA46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 dirty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ALTITUDE</a:t>
              </a:r>
            </a:p>
          </p:txBody>
        </p:sp>
        <p:sp>
          <p:nvSpPr>
            <p:cNvPr id="29" name="Google Shape;1196;gbe54bc4bd6_1_120">
              <a:extLst>
                <a:ext uri="{FF2B5EF4-FFF2-40B4-BE49-F238E27FC236}">
                  <a16:creationId xmlns:a16="http://schemas.microsoft.com/office/drawing/2014/main" id="{76E5A79B-7D60-C5F1-ED68-40DEAC5ED7AB}"/>
                </a:ext>
              </a:extLst>
            </p:cNvPr>
            <p:cNvSpPr/>
            <p:nvPr/>
          </p:nvSpPr>
          <p:spPr>
            <a:xfrm>
              <a:off x="1937217" y="6076048"/>
              <a:ext cx="1116000" cy="253885"/>
            </a:xfrm>
            <a:prstGeom prst="rect">
              <a:avLst/>
            </a:prstGeom>
            <a:solidFill>
              <a:srgbClr val="91BA46"/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algn="ctr" defTabSz="685800">
                <a:buSzPts val="1000"/>
              </a:pPr>
              <a:r>
                <a:rPr lang="it-IT" sz="1200" kern="0" dirty="0">
                  <a:solidFill>
                    <a:schemeClr val="bg1"/>
                  </a:solidFill>
                  <a:latin typeface="Encode Sans SemiCondensed SemiB" pitchFamily="2" charset="0"/>
                  <a:sym typeface="Century Gothic"/>
                </a:rPr>
                <a:t>LONGITUDE</a:t>
              </a: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D131E7A4-BA56-7994-B269-851A12C6E229}"/>
                </a:ext>
              </a:extLst>
            </p:cNvPr>
            <p:cNvGrpSpPr/>
            <p:nvPr/>
          </p:nvGrpSpPr>
          <p:grpSpPr>
            <a:xfrm>
              <a:off x="1813088" y="5362889"/>
              <a:ext cx="0" cy="848950"/>
              <a:chOff x="3308350" y="3371850"/>
              <a:chExt cx="0" cy="848950"/>
            </a:xfrm>
          </p:grpSpPr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D39145CD-24AF-DD1E-8AC7-8A7E5316B4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id="{1C2584B4-1912-C24E-60DE-78C21D2DD8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9516D528-98BD-375F-2A84-4BF4C90C74B6}"/>
              </a:ext>
            </a:extLst>
          </p:cNvPr>
          <p:cNvGrpSpPr/>
          <p:nvPr/>
        </p:nvGrpSpPr>
        <p:grpSpPr>
          <a:xfrm>
            <a:off x="1062459" y="6665535"/>
            <a:ext cx="1222101" cy="1032679"/>
            <a:chOff x="314226" y="5687947"/>
            <a:chExt cx="1222101" cy="1032679"/>
          </a:xfrm>
        </p:grpSpPr>
        <p:sp>
          <p:nvSpPr>
            <p:cNvPr id="66" name="Google Shape;1196;gbe54bc4bd6_1_120">
              <a:extLst>
                <a:ext uri="{FF2B5EF4-FFF2-40B4-BE49-F238E27FC236}">
                  <a16:creationId xmlns:a16="http://schemas.microsoft.com/office/drawing/2014/main" id="{305DADA3-936E-958E-036D-5303CF2A1E4F}"/>
                </a:ext>
              </a:extLst>
            </p:cNvPr>
            <p:cNvSpPr/>
            <p:nvPr/>
          </p:nvSpPr>
          <p:spPr>
            <a:xfrm>
              <a:off x="420327" y="5687947"/>
              <a:ext cx="1116000" cy="253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20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 SemiCondensed SemiB" pitchFamily="2" charset="0"/>
                  <a:ea typeface="Century Gothic"/>
                  <a:cs typeface="Century Gothic"/>
                  <a:sym typeface="Century Gothic"/>
                </a:rPr>
                <a:t>SUMMIT</a:t>
              </a:r>
            </a:p>
          </p:txBody>
        </p:sp>
        <p:sp>
          <p:nvSpPr>
            <p:cNvPr id="67" name="Google Shape;1196;gbe54bc4bd6_1_120">
              <a:extLst>
                <a:ext uri="{FF2B5EF4-FFF2-40B4-BE49-F238E27FC236}">
                  <a16:creationId xmlns:a16="http://schemas.microsoft.com/office/drawing/2014/main" id="{CABBC096-9A2E-2A3C-E001-B06FD15B7A46}"/>
                </a:ext>
              </a:extLst>
            </p:cNvPr>
            <p:cNvSpPr/>
            <p:nvPr/>
          </p:nvSpPr>
          <p:spPr>
            <a:xfrm>
              <a:off x="420327" y="6076048"/>
              <a:ext cx="1116000" cy="253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200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 SemiCondensed SemiB" pitchFamily="2" charset="0"/>
                  <a:ea typeface="Century Gothic"/>
                  <a:cs typeface="Century Gothic"/>
                  <a:sym typeface="Century Gothic"/>
                </a:rPr>
                <a:t>ALTITUDE</a:t>
              </a:r>
            </a:p>
          </p:txBody>
        </p:sp>
        <p:sp>
          <p:nvSpPr>
            <p:cNvPr id="68" name="Google Shape;1196;gbe54bc4bd6_1_120">
              <a:extLst>
                <a:ext uri="{FF2B5EF4-FFF2-40B4-BE49-F238E27FC236}">
                  <a16:creationId xmlns:a16="http://schemas.microsoft.com/office/drawing/2014/main" id="{16524AC4-0D29-6E9F-D116-E5E31B5808F5}"/>
                </a:ext>
              </a:extLst>
            </p:cNvPr>
            <p:cNvSpPr/>
            <p:nvPr/>
          </p:nvSpPr>
          <p:spPr>
            <a:xfrm>
              <a:off x="420327" y="6466741"/>
              <a:ext cx="1116000" cy="253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spcFirstLastPara="1" wrap="square" lIns="0" tIns="34275" rIns="0" bIns="34275" anchor="ctr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/>
                <a:defRPr/>
              </a:pPr>
              <a:r>
                <a:rPr kumimoji="0" lang="it-IT" sz="1200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Encode Sans SemiCondensed SemiB" pitchFamily="2" charset="0"/>
                  <a:ea typeface="Century Gothic"/>
                  <a:cs typeface="Century Gothic"/>
                  <a:sym typeface="Century Gothic"/>
                </a:rPr>
                <a:t>LONGITUDE</a:t>
              </a:r>
            </a:p>
          </p:txBody>
        </p:sp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95D64B6C-1417-19C8-C4E7-56404CE895BA}"/>
                </a:ext>
              </a:extLst>
            </p:cNvPr>
            <p:cNvGrpSpPr/>
            <p:nvPr/>
          </p:nvGrpSpPr>
          <p:grpSpPr>
            <a:xfrm>
              <a:off x="314226" y="5741743"/>
              <a:ext cx="0" cy="848950"/>
              <a:chOff x="3308350" y="3371850"/>
              <a:chExt cx="0" cy="848950"/>
            </a:xfrm>
          </p:grpSpPr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F87F9DF3-5252-403D-8DCD-7FFEFAAE4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2 70">
                <a:extLst>
                  <a:ext uri="{FF2B5EF4-FFF2-40B4-BE49-F238E27FC236}">
                    <a16:creationId xmlns:a16="http://schemas.microsoft.com/office/drawing/2014/main" id="{EF9BCAEA-E9FB-7F2A-690D-4BBBEA680C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B7491290-3F64-2860-3675-085846722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8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AVENGER LINE-UP EVOLUTION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E55489-C736-7C26-C86A-0527C73FAF1E}"/>
              </a:ext>
            </a:extLst>
          </p:cNvPr>
          <p:cNvSpPr/>
          <p:nvPr/>
        </p:nvSpPr>
        <p:spPr>
          <a:xfrm>
            <a:off x="614608" y="1744937"/>
            <a:ext cx="562878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it-IT" sz="13800" kern="0" cap="all" spc="300" dirty="0">
                <a:solidFill>
                  <a:schemeClr val="bg2"/>
                </a:solidFill>
                <a:latin typeface="Encode Sans ExtraBold" pitchFamily="2" charset="0"/>
              </a:rPr>
              <a:t>MY25</a:t>
            </a:r>
            <a:endParaRPr lang="it-IT" sz="16600" kern="0" cap="all" spc="300" dirty="0">
              <a:solidFill>
                <a:schemeClr val="bg2"/>
              </a:solidFill>
              <a:latin typeface="Encode Sans ExtraBold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DD8EABD-E9A0-7E59-EF0A-1661867AC58E}"/>
              </a:ext>
            </a:extLst>
          </p:cNvPr>
          <p:cNvGrpSpPr/>
          <p:nvPr/>
        </p:nvGrpSpPr>
        <p:grpSpPr>
          <a:xfrm>
            <a:off x="3609142" y="3057216"/>
            <a:ext cx="1107492" cy="970520"/>
            <a:chOff x="5690165" y="2216186"/>
            <a:chExt cx="2456595" cy="215276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A632A27-E26A-A2D5-53C2-87709F30C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120020" y="4072572"/>
              <a:ext cx="1596883" cy="29638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1265EA4-0405-77CA-2EAD-70A1CE854A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90165" y="2269730"/>
              <a:ext cx="2456595" cy="154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7793CA56-4E6B-1769-637B-1E68F182EC2E}"/>
                </a:ext>
              </a:extLst>
            </p:cNvPr>
            <p:cNvSpPr txBox="1"/>
            <p:nvPr/>
          </p:nvSpPr>
          <p:spPr>
            <a:xfrm rot="20788467">
              <a:off x="6727914" y="2216186"/>
              <a:ext cx="1321653" cy="432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 ExtraBold" pitchFamily="2" charset="0"/>
                </a:rPr>
                <a:t>NEW</a:t>
              </a:r>
            </a:p>
          </p:txBody>
        </p: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325D3910-B891-DE9C-744E-A6646F5F8E02}"/>
              </a:ext>
            </a:extLst>
          </p:cNvPr>
          <p:cNvGrpSpPr/>
          <p:nvPr/>
        </p:nvGrpSpPr>
        <p:grpSpPr>
          <a:xfrm>
            <a:off x="2058815" y="3158234"/>
            <a:ext cx="1109210" cy="879768"/>
            <a:chOff x="3959649" y="2383991"/>
            <a:chExt cx="3094705" cy="2454559"/>
          </a:xfrm>
        </p:grpSpPr>
        <p:pic>
          <p:nvPicPr>
            <p:cNvPr id="74" name="Picture 4" descr="Jeep - Nuova Jeep Avenger | Centralcar S.p.a.">
              <a:extLst>
                <a:ext uri="{FF2B5EF4-FFF2-40B4-BE49-F238E27FC236}">
                  <a16:creationId xmlns:a16="http://schemas.microsoft.com/office/drawing/2014/main" id="{DBC6767D-BBAB-BBB6-3457-6BC3EED1E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649" y="2383991"/>
              <a:ext cx="3094705" cy="206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Google Shape;1201;gbe54bc4bd6_1_120">
              <a:extLst>
                <a:ext uri="{FF2B5EF4-FFF2-40B4-BE49-F238E27FC236}">
                  <a16:creationId xmlns:a16="http://schemas.microsoft.com/office/drawing/2014/main" id="{F3B56822-AE2B-718A-5A15-318E5040D964}"/>
                </a:ext>
              </a:extLst>
            </p:cNvPr>
            <p:cNvSpPr txBox="1"/>
            <p:nvPr/>
          </p:nvSpPr>
          <p:spPr>
            <a:xfrm>
              <a:off x="4018534" y="4143701"/>
              <a:ext cx="3035820" cy="694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E-HYBRID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CCEBA8D3-BF5A-2556-E58B-62D960C371AD}"/>
              </a:ext>
            </a:extLst>
          </p:cNvPr>
          <p:cNvGrpSpPr/>
          <p:nvPr/>
        </p:nvGrpSpPr>
        <p:grpSpPr>
          <a:xfrm>
            <a:off x="504938" y="3154645"/>
            <a:ext cx="1109210" cy="940980"/>
            <a:chOff x="466739" y="2351672"/>
            <a:chExt cx="3094705" cy="2625341"/>
          </a:xfrm>
        </p:grpSpPr>
        <p:pic>
          <p:nvPicPr>
            <p:cNvPr id="77" name="Picture 6" descr="Jeep - Nuova Jeep Avenger | Centralcar S.p.a.">
              <a:extLst>
                <a:ext uri="{FF2B5EF4-FFF2-40B4-BE49-F238E27FC236}">
                  <a16:creationId xmlns:a16="http://schemas.microsoft.com/office/drawing/2014/main" id="{0594E93A-691C-C8E5-95A8-00FD559F6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39" y="2351672"/>
              <a:ext cx="3094705" cy="206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Google Shape;1201;gbe54bc4bd6_1_120">
              <a:extLst>
                <a:ext uri="{FF2B5EF4-FFF2-40B4-BE49-F238E27FC236}">
                  <a16:creationId xmlns:a16="http://schemas.microsoft.com/office/drawing/2014/main" id="{6FCA1671-F33B-6B8D-EA03-42119A039FA6}"/>
                </a:ext>
              </a:extLst>
            </p:cNvPr>
            <p:cNvSpPr txBox="1"/>
            <p:nvPr/>
          </p:nvSpPr>
          <p:spPr>
            <a:xfrm>
              <a:off x="651853" y="4118427"/>
              <a:ext cx="2783362" cy="858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PETROL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011504CA-0ACB-4F93-3501-E33472266684}"/>
              </a:ext>
            </a:extLst>
          </p:cNvPr>
          <p:cNvGrpSpPr/>
          <p:nvPr/>
        </p:nvGrpSpPr>
        <p:grpSpPr>
          <a:xfrm>
            <a:off x="5092558" y="3144261"/>
            <a:ext cx="1257333" cy="889598"/>
            <a:chOff x="7360059" y="2364446"/>
            <a:chExt cx="3507966" cy="2481984"/>
          </a:xfrm>
        </p:grpSpPr>
        <p:sp>
          <p:nvSpPr>
            <p:cNvPr id="80" name="Google Shape;1201;gbe54bc4bd6_1_120">
              <a:extLst>
                <a:ext uri="{FF2B5EF4-FFF2-40B4-BE49-F238E27FC236}">
                  <a16:creationId xmlns:a16="http://schemas.microsoft.com/office/drawing/2014/main" id="{D60E55A3-8650-A96B-07E6-CEFBE7D41F91}"/>
                </a:ext>
              </a:extLst>
            </p:cNvPr>
            <p:cNvSpPr txBox="1"/>
            <p:nvPr/>
          </p:nvSpPr>
          <p:spPr>
            <a:xfrm>
              <a:off x="8012043" y="4151582"/>
              <a:ext cx="2176949" cy="694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Century Gothic"/>
                  <a:cs typeface="Century Gothic"/>
                  <a:sym typeface="Century Gothic"/>
                </a:rPr>
                <a:t>BEV</a:t>
              </a:r>
              <a:endParaRPr kumimoji="0" lang="it-IT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" name="Picture 2" descr="Nuova Jeep Avenger BEV BEV 156cv Summit elettrico: offerte, promozioni e  configuratore auto - Denicar">
              <a:extLst>
                <a:ext uri="{FF2B5EF4-FFF2-40B4-BE49-F238E27FC236}">
                  <a16:creationId xmlns:a16="http://schemas.microsoft.com/office/drawing/2014/main" id="{AB5ACD08-B7F1-C5AA-4A62-D4CA3EA76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059" y="2364446"/>
              <a:ext cx="3507966" cy="1753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D2792F51-DB6D-1D56-A21A-DCF13DAE7D49}"/>
              </a:ext>
            </a:extLst>
          </p:cNvPr>
          <p:cNvGrpSpPr/>
          <p:nvPr/>
        </p:nvGrpSpPr>
        <p:grpSpPr>
          <a:xfrm>
            <a:off x="5044966" y="4273190"/>
            <a:ext cx="1335394" cy="1035271"/>
            <a:chOff x="9429945" y="3295602"/>
            <a:chExt cx="1335394" cy="1035271"/>
          </a:xfrm>
        </p:grpSpPr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3C3150D6-0C93-CEFD-7D46-654DE984ABEC}"/>
                </a:ext>
              </a:extLst>
            </p:cNvPr>
            <p:cNvGrpSpPr/>
            <p:nvPr/>
          </p:nvGrpSpPr>
          <p:grpSpPr>
            <a:xfrm>
              <a:off x="9541339" y="3295602"/>
              <a:ext cx="1224000" cy="1035271"/>
              <a:chOff x="9541339" y="3295602"/>
              <a:chExt cx="1224000" cy="1035271"/>
            </a:xfrm>
          </p:grpSpPr>
          <p:sp>
            <p:nvSpPr>
              <p:cNvPr id="87" name="Google Shape;1196;gbe54bc4bd6_1_120">
                <a:extLst>
                  <a:ext uri="{FF2B5EF4-FFF2-40B4-BE49-F238E27FC236}">
                    <a16:creationId xmlns:a16="http://schemas.microsoft.com/office/drawing/2014/main" id="{160E5C01-9899-962A-8BD9-B1A3509DC63E}"/>
                  </a:ext>
                </a:extLst>
              </p:cNvPr>
              <p:cNvSpPr/>
              <p:nvPr/>
            </p:nvSpPr>
            <p:spPr>
              <a:xfrm>
                <a:off x="9541339" y="3295602"/>
                <a:ext cx="1224000" cy="253885"/>
              </a:xfrm>
              <a:prstGeom prst="rect">
                <a:avLst/>
              </a:prstGeom>
              <a:solidFill>
                <a:srgbClr val="0085B4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SUMMIT (PACK)</a:t>
                </a:r>
              </a:p>
            </p:txBody>
          </p:sp>
          <p:sp>
            <p:nvSpPr>
              <p:cNvPr id="88" name="Google Shape;1196;gbe54bc4bd6_1_120">
                <a:extLst>
                  <a:ext uri="{FF2B5EF4-FFF2-40B4-BE49-F238E27FC236}">
                    <a16:creationId xmlns:a16="http://schemas.microsoft.com/office/drawing/2014/main" id="{7DA63627-CB71-7260-1A77-26FAA1AAC238}"/>
                  </a:ext>
                </a:extLst>
              </p:cNvPr>
              <p:cNvSpPr/>
              <p:nvPr/>
            </p:nvSpPr>
            <p:spPr>
              <a:xfrm>
                <a:off x="9541339" y="3686295"/>
                <a:ext cx="1224000" cy="25388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 dirty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ALTITUDE</a:t>
                </a:r>
              </a:p>
            </p:txBody>
          </p:sp>
          <p:sp>
            <p:nvSpPr>
              <p:cNvPr id="89" name="Google Shape;1196;gbe54bc4bd6_1_120">
                <a:extLst>
                  <a:ext uri="{FF2B5EF4-FFF2-40B4-BE49-F238E27FC236}">
                    <a16:creationId xmlns:a16="http://schemas.microsoft.com/office/drawing/2014/main" id="{191D650F-0D14-71BB-9898-51C01ADFCE24}"/>
                  </a:ext>
                </a:extLst>
              </p:cNvPr>
              <p:cNvSpPr/>
              <p:nvPr/>
            </p:nvSpPr>
            <p:spPr>
              <a:xfrm>
                <a:off x="9541339" y="4076988"/>
                <a:ext cx="1224000" cy="25388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 dirty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LONGITUDE</a:t>
                </a:r>
              </a:p>
            </p:txBody>
          </p:sp>
        </p:grpSp>
        <p:grpSp>
          <p:nvGrpSpPr>
            <p:cNvPr id="84" name="Gruppo 83">
              <a:extLst>
                <a:ext uri="{FF2B5EF4-FFF2-40B4-BE49-F238E27FC236}">
                  <a16:creationId xmlns:a16="http://schemas.microsoft.com/office/drawing/2014/main" id="{307163B7-DC4F-BEB0-D69D-911D3DEE09A1}"/>
                </a:ext>
              </a:extLst>
            </p:cNvPr>
            <p:cNvGrpSpPr/>
            <p:nvPr/>
          </p:nvGrpSpPr>
          <p:grpSpPr>
            <a:xfrm>
              <a:off x="9429945" y="3371850"/>
              <a:ext cx="0" cy="848950"/>
              <a:chOff x="3308350" y="3371850"/>
              <a:chExt cx="0" cy="848950"/>
            </a:xfrm>
          </p:grpSpPr>
          <p:cxnSp>
            <p:nvCxnSpPr>
              <p:cNvPr id="85" name="Connettore 2 84">
                <a:extLst>
                  <a:ext uri="{FF2B5EF4-FFF2-40B4-BE49-F238E27FC236}">
                    <a16:creationId xmlns:a16="http://schemas.microsoft.com/office/drawing/2014/main" id="{84039ABF-03AE-E8F7-A993-B2BBBEDAAE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2 85">
                <a:extLst>
                  <a:ext uri="{FF2B5EF4-FFF2-40B4-BE49-F238E27FC236}">
                    <a16:creationId xmlns:a16="http://schemas.microsoft.com/office/drawing/2014/main" id="{39E5BAEF-EABD-F59F-724C-E678C9F055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91CD7721-273F-5A63-5ACD-870CD266C0CD}"/>
              </a:ext>
            </a:extLst>
          </p:cNvPr>
          <p:cNvGrpSpPr/>
          <p:nvPr/>
        </p:nvGrpSpPr>
        <p:grpSpPr>
          <a:xfrm>
            <a:off x="3502415" y="5490864"/>
            <a:ext cx="1320947" cy="1035271"/>
            <a:chOff x="7978218" y="4513276"/>
            <a:chExt cx="1320947" cy="1035271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BE88892E-1B26-C9D5-F44F-AD59CEA758F6}"/>
                </a:ext>
              </a:extLst>
            </p:cNvPr>
            <p:cNvGrpSpPr/>
            <p:nvPr/>
          </p:nvGrpSpPr>
          <p:grpSpPr>
            <a:xfrm>
              <a:off x="8075165" y="4513276"/>
              <a:ext cx="1224000" cy="1035271"/>
              <a:chOff x="8205264" y="4513276"/>
              <a:chExt cx="1224000" cy="1035271"/>
            </a:xfrm>
          </p:grpSpPr>
          <p:sp>
            <p:nvSpPr>
              <p:cNvPr id="95" name="Google Shape;1196;gbe54bc4bd6_1_120">
                <a:extLst>
                  <a:ext uri="{FF2B5EF4-FFF2-40B4-BE49-F238E27FC236}">
                    <a16:creationId xmlns:a16="http://schemas.microsoft.com/office/drawing/2014/main" id="{0BF5A9C9-87DF-99E8-E47C-80A7838CEB20}"/>
                  </a:ext>
                </a:extLst>
              </p:cNvPr>
              <p:cNvSpPr/>
              <p:nvPr/>
            </p:nvSpPr>
            <p:spPr>
              <a:xfrm>
                <a:off x="8205264" y="4513276"/>
                <a:ext cx="1224000" cy="253885"/>
              </a:xfrm>
              <a:prstGeom prst="rect">
                <a:avLst/>
              </a:prstGeom>
              <a:solidFill>
                <a:srgbClr val="91BA46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TNF</a:t>
                </a:r>
              </a:p>
            </p:txBody>
          </p:sp>
          <p:sp>
            <p:nvSpPr>
              <p:cNvPr id="96" name="Google Shape;1196;gbe54bc4bd6_1_120">
                <a:extLst>
                  <a:ext uri="{FF2B5EF4-FFF2-40B4-BE49-F238E27FC236}">
                    <a16:creationId xmlns:a16="http://schemas.microsoft.com/office/drawing/2014/main" id="{31D201B5-BEB5-875C-DE9E-4B22C97AF15D}"/>
                  </a:ext>
                </a:extLst>
              </p:cNvPr>
              <p:cNvSpPr/>
              <p:nvPr/>
            </p:nvSpPr>
            <p:spPr>
              <a:xfrm>
                <a:off x="8205264" y="4903969"/>
                <a:ext cx="1224000" cy="253885"/>
              </a:xfrm>
              <a:prstGeom prst="rect">
                <a:avLst/>
              </a:prstGeom>
              <a:solidFill>
                <a:srgbClr val="759739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OVERLAND (PK)</a:t>
                </a:r>
              </a:p>
            </p:txBody>
          </p:sp>
          <p:sp>
            <p:nvSpPr>
              <p:cNvPr id="97" name="Google Shape;1196;gbe54bc4bd6_1_120">
                <a:extLst>
                  <a:ext uri="{FF2B5EF4-FFF2-40B4-BE49-F238E27FC236}">
                    <a16:creationId xmlns:a16="http://schemas.microsoft.com/office/drawing/2014/main" id="{EED85ACE-CDAD-7A8A-8B7F-5A0DAA3BFBEE}"/>
                  </a:ext>
                </a:extLst>
              </p:cNvPr>
              <p:cNvSpPr/>
              <p:nvPr/>
            </p:nvSpPr>
            <p:spPr>
              <a:xfrm>
                <a:off x="8205264" y="5294662"/>
                <a:ext cx="1224000" cy="253885"/>
              </a:xfrm>
              <a:prstGeom prst="rect">
                <a:avLst/>
              </a:prstGeom>
              <a:solidFill>
                <a:srgbClr val="91BA46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UPLAND</a:t>
                </a:r>
              </a:p>
            </p:txBody>
          </p:sp>
        </p:grpSp>
        <p:grpSp>
          <p:nvGrpSpPr>
            <p:cNvPr id="92" name="Gruppo 91">
              <a:extLst>
                <a:ext uri="{FF2B5EF4-FFF2-40B4-BE49-F238E27FC236}">
                  <a16:creationId xmlns:a16="http://schemas.microsoft.com/office/drawing/2014/main" id="{1EF3CC94-48C2-77C5-DCC3-3DA880D6402D}"/>
                </a:ext>
              </a:extLst>
            </p:cNvPr>
            <p:cNvGrpSpPr/>
            <p:nvPr/>
          </p:nvGrpSpPr>
          <p:grpSpPr>
            <a:xfrm>
              <a:off x="7978218" y="4584705"/>
              <a:ext cx="0" cy="848950"/>
              <a:chOff x="3308350" y="3371850"/>
              <a:chExt cx="0" cy="848950"/>
            </a:xfrm>
          </p:grpSpPr>
          <p:cxnSp>
            <p:nvCxnSpPr>
              <p:cNvPr id="93" name="Connettore 2 92">
                <a:extLst>
                  <a:ext uri="{FF2B5EF4-FFF2-40B4-BE49-F238E27FC236}">
                    <a16:creationId xmlns:a16="http://schemas.microsoft.com/office/drawing/2014/main" id="{28A62F70-5ECD-C16E-241C-BA6F33EA07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2 93">
                <a:extLst>
                  <a:ext uri="{FF2B5EF4-FFF2-40B4-BE49-F238E27FC236}">
                    <a16:creationId xmlns:a16="http://schemas.microsoft.com/office/drawing/2014/main" id="{64A74F64-5D5A-C9CF-21FD-D4BC370EBC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FBAB83D5-C0A9-1AD6-E017-52E4528BE131}"/>
              </a:ext>
            </a:extLst>
          </p:cNvPr>
          <p:cNvGrpSpPr/>
          <p:nvPr/>
        </p:nvGrpSpPr>
        <p:grpSpPr>
          <a:xfrm>
            <a:off x="1946029" y="6272250"/>
            <a:ext cx="1334782" cy="1035271"/>
            <a:chOff x="6498210" y="5294662"/>
            <a:chExt cx="1334782" cy="1035271"/>
          </a:xfrm>
        </p:grpSpPr>
        <p:grpSp>
          <p:nvGrpSpPr>
            <p:cNvPr id="99" name="Gruppo 98">
              <a:extLst>
                <a:ext uri="{FF2B5EF4-FFF2-40B4-BE49-F238E27FC236}">
                  <a16:creationId xmlns:a16="http://schemas.microsoft.com/office/drawing/2014/main" id="{E83AD6B8-F08A-A282-9BAA-50360B539260}"/>
                </a:ext>
              </a:extLst>
            </p:cNvPr>
            <p:cNvGrpSpPr/>
            <p:nvPr/>
          </p:nvGrpSpPr>
          <p:grpSpPr>
            <a:xfrm>
              <a:off x="6608992" y="5294662"/>
              <a:ext cx="1224000" cy="1035271"/>
              <a:chOff x="6735332" y="5294662"/>
              <a:chExt cx="1224000" cy="1035271"/>
            </a:xfrm>
          </p:grpSpPr>
          <p:sp>
            <p:nvSpPr>
              <p:cNvPr id="103" name="Google Shape;1196;gbe54bc4bd6_1_120">
                <a:extLst>
                  <a:ext uri="{FF2B5EF4-FFF2-40B4-BE49-F238E27FC236}">
                    <a16:creationId xmlns:a16="http://schemas.microsoft.com/office/drawing/2014/main" id="{D38DD4C8-669E-C039-B53B-1BDE0EFF30A3}"/>
                  </a:ext>
                </a:extLst>
              </p:cNvPr>
              <p:cNvSpPr/>
              <p:nvPr/>
            </p:nvSpPr>
            <p:spPr>
              <a:xfrm>
                <a:off x="6735332" y="5294662"/>
                <a:ext cx="1224000" cy="253885"/>
              </a:xfrm>
              <a:prstGeom prst="rect">
                <a:avLst/>
              </a:prstGeom>
              <a:solidFill>
                <a:srgbClr val="759739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SUMMIT (PACK)</a:t>
                </a:r>
              </a:p>
            </p:txBody>
          </p:sp>
          <p:sp>
            <p:nvSpPr>
              <p:cNvPr id="104" name="Google Shape;1196;gbe54bc4bd6_1_120">
                <a:extLst>
                  <a:ext uri="{FF2B5EF4-FFF2-40B4-BE49-F238E27FC236}">
                    <a16:creationId xmlns:a16="http://schemas.microsoft.com/office/drawing/2014/main" id="{A391203E-717E-996C-691D-D49C77479D9F}"/>
                  </a:ext>
                </a:extLst>
              </p:cNvPr>
              <p:cNvSpPr/>
              <p:nvPr/>
            </p:nvSpPr>
            <p:spPr>
              <a:xfrm>
                <a:off x="6735332" y="5685355"/>
                <a:ext cx="1224000" cy="253885"/>
              </a:xfrm>
              <a:prstGeom prst="rect">
                <a:avLst/>
              </a:prstGeom>
              <a:solidFill>
                <a:srgbClr val="91BA46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 dirty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ALTITUDE</a:t>
                </a:r>
              </a:p>
            </p:txBody>
          </p:sp>
          <p:sp>
            <p:nvSpPr>
              <p:cNvPr id="105" name="Google Shape;1196;gbe54bc4bd6_1_120">
                <a:extLst>
                  <a:ext uri="{FF2B5EF4-FFF2-40B4-BE49-F238E27FC236}">
                    <a16:creationId xmlns:a16="http://schemas.microsoft.com/office/drawing/2014/main" id="{B6A35CB1-D7F8-2415-04D3-91B853C361F5}"/>
                  </a:ext>
                </a:extLst>
              </p:cNvPr>
              <p:cNvSpPr/>
              <p:nvPr/>
            </p:nvSpPr>
            <p:spPr>
              <a:xfrm>
                <a:off x="6735332" y="6076048"/>
                <a:ext cx="1224000" cy="253885"/>
              </a:xfrm>
              <a:prstGeom prst="rect">
                <a:avLst/>
              </a:prstGeom>
              <a:solidFill>
                <a:srgbClr val="91BA46"/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algn="ctr" defTabSz="685800">
                  <a:buSzPts val="1000"/>
                </a:pPr>
                <a:r>
                  <a:rPr lang="it-IT" sz="1200" kern="0" dirty="0">
                    <a:solidFill>
                      <a:schemeClr val="bg1"/>
                    </a:solidFill>
                    <a:latin typeface="Encode Sans SemiCondensed SemiB" pitchFamily="2" charset="0"/>
                    <a:sym typeface="Century Gothic"/>
                  </a:rPr>
                  <a:t>LONGITUDE</a:t>
                </a:r>
              </a:p>
            </p:txBody>
          </p:sp>
        </p:grpSp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7FB06BCF-3E8A-0D63-6132-F20D216B06B7}"/>
                </a:ext>
              </a:extLst>
            </p:cNvPr>
            <p:cNvGrpSpPr/>
            <p:nvPr/>
          </p:nvGrpSpPr>
          <p:grpSpPr>
            <a:xfrm>
              <a:off x="6498210" y="5362889"/>
              <a:ext cx="0" cy="848950"/>
              <a:chOff x="3308350" y="3371850"/>
              <a:chExt cx="0" cy="848950"/>
            </a:xfrm>
          </p:grpSpPr>
          <p:cxnSp>
            <p:nvCxnSpPr>
              <p:cNvPr id="101" name="Connettore 2 100">
                <a:extLst>
                  <a:ext uri="{FF2B5EF4-FFF2-40B4-BE49-F238E27FC236}">
                    <a16:creationId xmlns:a16="http://schemas.microsoft.com/office/drawing/2014/main" id="{F2F8D8F7-2016-4594-677B-2EEB8030CE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2 101">
                <a:extLst>
                  <a:ext uri="{FF2B5EF4-FFF2-40B4-BE49-F238E27FC236}">
                    <a16:creationId xmlns:a16="http://schemas.microsoft.com/office/drawing/2014/main" id="{61866E8C-7985-AB8E-1032-13B657146E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E4E0F543-CA16-3F7D-A81A-E03038B2D5BF}"/>
              </a:ext>
            </a:extLst>
          </p:cNvPr>
          <p:cNvGrpSpPr/>
          <p:nvPr/>
        </p:nvGrpSpPr>
        <p:grpSpPr>
          <a:xfrm>
            <a:off x="394661" y="6665535"/>
            <a:ext cx="1329764" cy="1032679"/>
            <a:chOff x="5037055" y="5687947"/>
            <a:chExt cx="1329764" cy="1032679"/>
          </a:xfrm>
        </p:grpSpPr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24871C07-2905-F6F2-253B-9449C77DCA32}"/>
                </a:ext>
              </a:extLst>
            </p:cNvPr>
            <p:cNvGrpSpPr/>
            <p:nvPr/>
          </p:nvGrpSpPr>
          <p:grpSpPr>
            <a:xfrm>
              <a:off x="5142819" y="5687947"/>
              <a:ext cx="1224000" cy="1032679"/>
              <a:chOff x="5180919" y="5687947"/>
              <a:chExt cx="1224000" cy="1032679"/>
            </a:xfrm>
          </p:grpSpPr>
          <p:sp>
            <p:nvSpPr>
              <p:cNvPr id="111" name="Google Shape;1196;gbe54bc4bd6_1_120">
                <a:extLst>
                  <a:ext uri="{FF2B5EF4-FFF2-40B4-BE49-F238E27FC236}">
                    <a16:creationId xmlns:a16="http://schemas.microsoft.com/office/drawing/2014/main" id="{C97CBD1C-DF3B-CE02-003C-BBBF4A3F7AFF}"/>
                  </a:ext>
                </a:extLst>
              </p:cNvPr>
              <p:cNvSpPr/>
              <p:nvPr/>
            </p:nvSpPr>
            <p:spPr>
              <a:xfrm>
                <a:off x="5180919" y="5687947"/>
                <a:ext cx="1224000" cy="2538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000"/>
                  <a:buFontTx/>
                  <a:buNone/>
                  <a:tabLst/>
                  <a:defRPr/>
                </a:pPr>
                <a:r>
                  <a:rPr lang="it-IT" sz="1200" kern="0">
                    <a:solidFill>
                      <a:srgbClr val="262626"/>
                    </a:solidFill>
                    <a:latin typeface="Encode Sans SemiCondensed SemiB" pitchFamily="2" charset="0"/>
                    <a:sym typeface="Century Gothic"/>
                  </a:rPr>
                  <a:t>SUMMIT (PACK)</a:t>
                </a:r>
              </a:p>
            </p:txBody>
          </p:sp>
          <p:sp>
            <p:nvSpPr>
              <p:cNvPr id="112" name="Google Shape;1196;gbe54bc4bd6_1_120">
                <a:extLst>
                  <a:ext uri="{FF2B5EF4-FFF2-40B4-BE49-F238E27FC236}">
                    <a16:creationId xmlns:a16="http://schemas.microsoft.com/office/drawing/2014/main" id="{FBC686BC-4AD3-0591-4DCD-62F2D8D2471D}"/>
                  </a:ext>
                </a:extLst>
              </p:cNvPr>
              <p:cNvSpPr/>
              <p:nvPr/>
            </p:nvSpPr>
            <p:spPr>
              <a:xfrm>
                <a:off x="5180919" y="6076048"/>
                <a:ext cx="1224000" cy="25388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000"/>
                  <a:buFontTx/>
                  <a:buNone/>
                  <a:tabLst/>
                  <a:defRPr/>
                </a:pPr>
                <a:r>
                  <a:rPr kumimoji="0" lang="it-IT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Encode Sans SemiCondensed SemiB" pitchFamily="2" charset="0"/>
                    <a:ea typeface="Century Gothic"/>
                    <a:cs typeface="Century Gothic"/>
                    <a:sym typeface="Century Gothic"/>
                  </a:rPr>
                  <a:t>ALTITUDE</a:t>
                </a:r>
              </a:p>
            </p:txBody>
          </p:sp>
          <p:sp>
            <p:nvSpPr>
              <p:cNvPr id="113" name="Google Shape;1196;gbe54bc4bd6_1_120">
                <a:extLst>
                  <a:ext uri="{FF2B5EF4-FFF2-40B4-BE49-F238E27FC236}">
                    <a16:creationId xmlns:a16="http://schemas.microsoft.com/office/drawing/2014/main" id="{B5BBCF4B-0EE3-CE17-4F7D-16BC3AD0DAA1}"/>
                  </a:ext>
                </a:extLst>
              </p:cNvPr>
              <p:cNvSpPr/>
              <p:nvPr/>
            </p:nvSpPr>
            <p:spPr>
              <a:xfrm>
                <a:off x="5180919" y="6466741"/>
                <a:ext cx="1224000" cy="25388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spcFirstLastPara="1" wrap="square" lIns="0" tIns="34275" rIns="0" bIns="34275" anchor="ctr" anchorCtr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ts val="1000"/>
                  <a:buFontTx/>
                  <a:buNone/>
                  <a:tabLst/>
                  <a:defRPr/>
                </a:pPr>
                <a:r>
                  <a:rPr kumimoji="0" lang="it-IT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Encode Sans SemiCondensed SemiB" pitchFamily="2" charset="0"/>
                    <a:ea typeface="Century Gothic"/>
                    <a:cs typeface="Century Gothic"/>
                    <a:sym typeface="Century Gothic"/>
                  </a:rPr>
                  <a:t>LONGITUDE</a:t>
                </a:r>
              </a:p>
            </p:txBody>
          </p:sp>
        </p:grpSp>
        <p:grpSp>
          <p:nvGrpSpPr>
            <p:cNvPr id="108" name="Gruppo 107">
              <a:extLst>
                <a:ext uri="{FF2B5EF4-FFF2-40B4-BE49-F238E27FC236}">
                  <a16:creationId xmlns:a16="http://schemas.microsoft.com/office/drawing/2014/main" id="{93A6BE0D-7502-429C-46E9-C14B4123D8C9}"/>
                </a:ext>
              </a:extLst>
            </p:cNvPr>
            <p:cNvGrpSpPr/>
            <p:nvPr/>
          </p:nvGrpSpPr>
          <p:grpSpPr>
            <a:xfrm>
              <a:off x="5037055" y="5741743"/>
              <a:ext cx="0" cy="848950"/>
              <a:chOff x="3308350" y="3371850"/>
              <a:chExt cx="0" cy="848950"/>
            </a:xfrm>
          </p:grpSpPr>
          <p:cxnSp>
            <p:nvCxnSpPr>
              <p:cNvPr id="109" name="Connettore 2 108">
                <a:extLst>
                  <a:ext uri="{FF2B5EF4-FFF2-40B4-BE49-F238E27FC236}">
                    <a16:creationId xmlns:a16="http://schemas.microsoft.com/office/drawing/2014/main" id="{19644C28-9E94-958A-84C0-DD1C1F41AD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86080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2 109">
                <a:extLst>
                  <a:ext uri="{FF2B5EF4-FFF2-40B4-BE49-F238E27FC236}">
                    <a16:creationId xmlns:a16="http://schemas.microsoft.com/office/drawing/2014/main" id="{A4FE52E4-5461-901D-4BEB-2B9CB2D88F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8350" y="3371850"/>
                <a:ext cx="0" cy="360000"/>
              </a:xfrm>
              <a:prstGeom prst="straightConnector1">
                <a:avLst/>
              </a:prstGeom>
              <a:ln>
                <a:solidFill>
                  <a:schemeClr val="tx2">
                    <a:lumMod val="9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Elemento grafico 5" descr="Home contorno">
            <a:hlinkClick r:id="rId8" action="ppaction://hlinksldjump"/>
            <a:extLst>
              <a:ext uri="{FF2B5EF4-FFF2-40B4-BE49-F238E27FC236}">
                <a16:creationId xmlns:a16="http://schemas.microsoft.com/office/drawing/2014/main" id="{E576B943-777E-7A02-DDAE-04B8BDA91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6">
            <a:extLst>
              <a:ext uri="{FF2B5EF4-FFF2-40B4-BE49-F238E27FC236}">
                <a16:creationId xmlns:a16="http://schemas.microsoft.com/office/drawing/2014/main" id="{4C84B8E4-9E6B-6F14-C800-58BD7F40E358}"/>
              </a:ext>
            </a:extLst>
          </p:cNvPr>
          <p:cNvSpPr txBox="1"/>
          <p:nvPr/>
        </p:nvSpPr>
        <p:spPr>
          <a:xfrm>
            <a:off x="376177" y="2575333"/>
            <a:ext cx="2952000" cy="201169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16'' alloy wheels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headlamps reflector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Body color door handles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Grey skid plates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MY25 LINE-UP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58C6A0F-3895-2FDB-ABD9-A9CD2B830DBE}"/>
              </a:ext>
            </a:extLst>
          </p:cNvPr>
          <p:cNvGrpSpPr/>
          <p:nvPr/>
        </p:nvGrpSpPr>
        <p:grpSpPr>
          <a:xfrm>
            <a:off x="3417425" y="8990670"/>
            <a:ext cx="3044825" cy="490082"/>
            <a:chOff x="8230839" y="6202694"/>
            <a:chExt cx="2700002" cy="490082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CE50E64-C368-BAB1-2DF9-ACBCE191AC61}"/>
                </a:ext>
              </a:extLst>
            </p:cNvPr>
            <p:cNvSpPr txBox="1"/>
            <p:nvPr/>
          </p:nvSpPr>
          <p:spPr>
            <a:xfrm>
              <a:off x="8230841" y="6202694"/>
              <a:ext cx="2700000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Mandatory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delta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content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vs ICE for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electric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platform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constraints</a:t>
              </a:r>
              <a:endPara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endParaRPr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15A5C6BF-C87F-7A91-95FE-4946867B8C85}"/>
                </a:ext>
              </a:extLst>
            </p:cNvPr>
            <p:cNvSpPr txBox="1"/>
            <p:nvPr/>
          </p:nvSpPr>
          <p:spPr>
            <a:xfrm>
              <a:off x="8230839" y="6538888"/>
              <a:ext cx="2700001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Additional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</a:t>
              </a:r>
              <a:r>
                <a:rPr kumimoji="0" lang="it-IT" sz="1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contents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Encode Sans" pitchFamily="2" charset="0"/>
                  <a:cs typeface="Arial"/>
                  <a:sym typeface="Arial"/>
                </a:rPr>
                <a:t> vs MY24</a:t>
              </a:r>
            </a:p>
          </p:txBody>
        </p:sp>
      </p:grp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3DD9D374-98EA-D8EF-FD53-55E43BBED824}"/>
              </a:ext>
            </a:extLst>
          </p:cNvPr>
          <p:cNvSpPr txBox="1"/>
          <p:nvPr/>
        </p:nvSpPr>
        <p:spPr>
          <a:xfrm>
            <a:off x="376177" y="9014879"/>
            <a:ext cx="2361875" cy="580534"/>
          </a:xfrm>
          <a:prstGeom prst="rect">
            <a:avLst/>
          </a:prstGeom>
          <a:solidFill>
            <a:srgbClr val="C00000"/>
          </a:solidFill>
        </p:spPr>
        <p:txBody>
          <a:bodyPr wrap="square" lIns="36000" tIns="36000" rIns="36000" bIns="360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REMOVED CONTENTS vs MY24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entry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Handsfree liftgate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211AC089-B215-C489-D276-DC92B3801EA6}"/>
              </a:ext>
            </a:extLst>
          </p:cNvPr>
          <p:cNvSpPr txBox="1"/>
          <p:nvPr/>
        </p:nvSpPr>
        <p:spPr>
          <a:xfrm>
            <a:off x="512980" y="1879911"/>
            <a:ext cx="48707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Longitude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0024838-4462-9592-8AB6-1BEA0C6D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342" y="1648293"/>
            <a:ext cx="1594658" cy="8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1A38739-370E-243C-90FF-8EDF18CAA3C2}"/>
              </a:ext>
            </a:extLst>
          </p:cNvPr>
          <p:cNvSpPr txBox="1"/>
          <p:nvPr/>
        </p:nvSpPr>
        <p:spPr>
          <a:xfrm>
            <a:off x="3529825" y="2575333"/>
            <a:ext cx="2932424" cy="201169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Black Grained dashboard &amp; fabric seats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Urethane steering wheel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6-way manual driver seat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4-way manual passenger seat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Front armrest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&amp; power adjustable side mirrors</a:t>
            </a: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A36C4C2F-1F56-B247-77DA-D98E0CBF4F11}"/>
              </a:ext>
            </a:extLst>
          </p:cNvPr>
          <p:cNvSpPr txBox="1"/>
          <p:nvPr/>
        </p:nvSpPr>
        <p:spPr>
          <a:xfrm>
            <a:off x="376177" y="4748724"/>
            <a:ext cx="6078075" cy="3950688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numCol="1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10.25” radio screen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7’’ full digital cluster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Cruise Control 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Autonomous Emergency Braking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Recognition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Lane Keep Assist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Attention Assist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Hill Descent Control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Selec-Terrain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parking sensors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Electric parking brake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Telematic Box &amp; Connected services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Wiring preparation for towing (Petrol/e-Hybrid)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start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A/C mono zone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Go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Mode 3 charging cable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7B9EA01-9603-3AA6-3867-DC6B5B9CB1C2}"/>
              </a:ext>
            </a:extLst>
          </p:cNvPr>
          <p:cNvCxnSpPr/>
          <p:nvPr/>
        </p:nvCxnSpPr>
        <p:spPr>
          <a:xfrm>
            <a:off x="0" y="1658390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lemento grafico 2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780B08D5-BC35-88DB-09A8-26AB9FDF8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0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6">
            <a:extLst>
              <a:ext uri="{FF2B5EF4-FFF2-40B4-BE49-F238E27FC236}">
                <a16:creationId xmlns:a16="http://schemas.microsoft.com/office/drawing/2014/main" id="{4C84B8E4-9E6B-6F14-C800-58BD7F40E358}"/>
              </a:ext>
            </a:extLst>
          </p:cNvPr>
          <p:cNvSpPr txBox="1"/>
          <p:nvPr/>
        </p:nvSpPr>
        <p:spPr>
          <a:xfrm>
            <a:off x="376177" y="2564100"/>
            <a:ext cx="1620000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17'' alloy wheels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skid plates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Led foglamps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MY25 LINE-UP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8" name="CasellaDiTesto 6">
            <a:extLst>
              <a:ext uri="{FF2B5EF4-FFF2-40B4-BE49-F238E27FC236}">
                <a16:creationId xmlns:a16="http://schemas.microsoft.com/office/drawing/2014/main" id="{15A5C6BF-C87F-7A91-95FE-4946867B8C85}"/>
              </a:ext>
            </a:extLst>
          </p:cNvPr>
          <p:cNvSpPr txBox="1"/>
          <p:nvPr/>
        </p:nvSpPr>
        <p:spPr>
          <a:xfrm>
            <a:off x="3417425" y="9091643"/>
            <a:ext cx="304482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Additional</a:t>
            </a: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contents</a:t>
            </a: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MY24</a:t>
            </a: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3DD9D374-98EA-D8EF-FD53-55E43BBED824}"/>
              </a:ext>
            </a:extLst>
          </p:cNvPr>
          <p:cNvSpPr txBox="1"/>
          <p:nvPr/>
        </p:nvSpPr>
        <p:spPr>
          <a:xfrm>
            <a:off x="395750" y="9072685"/>
            <a:ext cx="2361875" cy="580534"/>
          </a:xfrm>
          <a:prstGeom prst="rect">
            <a:avLst/>
          </a:prstGeom>
          <a:solidFill>
            <a:srgbClr val="C00000"/>
          </a:solidFill>
        </p:spPr>
        <p:txBody>
          <a:bodyPr wrap="square" lIns="36000" tIns="36000" rIns="36000" bIns="360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REMOVED CONTENTS vs MY24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entry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Handsfree liftgate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211AC089-B215-C489-D276-DC92B3801EA6}"/>
              </a:ext>
            </a:extLst>
          </p:cNvPr>
          <p:cNvSpPr txBox="1"/>
          <p:nvPr/>
        </p:nvSpPr>
        <p:spPr>
          <a:xfrm>
            <a:off x="3429000" y="1833158"/>
            <a:ext cx="1954711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(Longitude+)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0024838-4462-9592-8AB6-1BEA0C6D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342" y="1671785"/>
            <a:ext cx="1594658" cy="8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1A38739-370E-243C-90FF-8EDF18CAA3C2}"/>
              </a:ext>
            </a:extLst>
          </p:cNvPr>
          <p:cNvSpPr txBox="1"/>
          <p:nvPr/>
        </p:nvSpPr>
        <p:spPr>
          <a:xfrm>
            <a:off x="2115000" y="2564100"/>
            <a:ext cx="2124000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Cloth/vinyl premium seats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dashboard &amp; interior inserts (NO ICE)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Synt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. Leather steering wheel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A36C4C2F-1F56-B247-77DA-D98E0CBF4F11}"/>
              </a:ext>
            </a:extLst>
          </p:cNvPr>
          <p:cNvSpPr txBox="1"/>
          <p:nvPr/>
        </p:nvSpPr>
        <p:spPr>
          <a:xfrm>
            <a:off x="4357823" y="2564100"/>
            <a:ext cx="2124000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numCol="1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Adaptive Cruise Control (ACC)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10.25’’ Full Digital Cluster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180° rear camera with “drone view”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Automatic high beam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start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dimming mirror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20DA79BF-7D71-D6DA-2D1A-82D9E32DD389}"/>
              </a:ext>
            </a:extLst>
          </p:cNvPr>
          <p:cNvSpPr txBox="1"/>
          <p:nvPr/>
        </p:nvSpPr>
        <p:spPr>
          <a:xfrm>
            <a:off x="376177" y="6095432"/>
            <a:ext cx="1620000" cy="2843091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18'' alloy wheels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front &amp; rear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82ED131E-9B7D-4309-7EB6-21A2A7BA4BDB}"/>
              </a:ext>
            </a:extLst>
          </p:cNvPr>
          <p:cNvSpPr txBox="1"/>
          <p:nvPr/>
        </p:nvSpPr>
        <p:spPr>
          <a:xfrm>
            <a:off x="3429000" y="5329765"/>
            <a:ext cx="1954711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Summit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</a:t>
            </a: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+)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80161C-7102-4757-EF8E-E26B3585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342" y="5213752"/>
            <a:ext cx="1594658" cy="8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6">
            <a:extLst>
              <a:ext uri="{FF2B5EF4-FFF2-40B4-BE49-F238E27FC236}">
                <a16:creationId xmlns:a16="http://schemas.microsoft.com/office/drawing/2014/main" id="{B6BCB926-B0CA-9FE9-C181-789EAF6744F7}"/>
              </a:ext>
            </a:extLst>
          </p:cNvPr>
          <p:cNvSpPr txBox="1"/>
          <p:nvPr/>
        </p:nvSpPr>
        <p:spPr>
          <a:xfrm>
            <a:off x="2115000" y="6095432"/>
            <a:ext cx="1620000" cy="2843091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Multi-color Ambient Light*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Electrochromic “frameless” rear-view mirror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3606CACB-CA58-C762-DC5B-0D56AAA85844}"/>
              </a:ext>
            </a:extLst>
          </p:cNvPr>
          <p:cNvSpPr txBox="1"/>
          <p:nvPr/>
        </p:nvSpPr>
        <p:spPr>
          <a:xfrm>
            <a:off x="3853823" y="6095432"/>
            <a:ext cx="2628000" cy="2843091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numCol="1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Adaptive cruise control (ACC)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10.25’’ Full Digital Cluster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Wireless charger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Blind spot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360° parking sensors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Power foldable mirrors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L2 Autonomous Driving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(e-Hybrid/BEV)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Compartments Mopar Rubber Mats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PadCover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(e-Hybrid/BEV)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AF7B8C6-C2FD-C884-C877-07AD1ACC26D6}"/>
              </a:ext>
            </a:extLst>
          </p:cNvPr>
          <p:cNvCxnSpPr/>
          <p:nvPr/>
        </p:nvCxnSpPr>
        <p:spPr>
          <a:xfrm>
            <a:off x="0" y="5213752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BDC7E3D-A487-E4FE-157E-324840118605}"/>
              </a:ext>
            </a:extLst>
          </p:cNvPr>
          <p:cNvCxnSpPr/>
          <p:nvPr/>
        </p:nvCxnSpPr>
        <p:spPr>
          <a:xfrm>
            <a:off x="0" y="1658390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lemento grafico 5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DCB3FA2C-AF3F-2916-7868-B197251E4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8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B93BD21-982E-F3D0-C3D3-A403D97E2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149" y="6642880"/>
            <a:ext cx="5097632" cy="305830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noProof="1" dirty="0" smtClean="0"/>
              <a:pPr/>
              <a:t>4</a:t>
            </a:fld>
            <a:endParaRPr lang="en-US" noProof="1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23428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en-US" sz="2800" noProof="1"/>
              <a:t>4X4 OVERVIEW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noProof="1"/>
              <a:t>02 | THE JEEP</a:t>
            </a:r>
            <a:r>
              <a:rPr lang="en-US" baseline="-25000" noProof="1"/>
              <a:t>®</a:t>
            </a:r>
            <a:r>
              <a:rPr lang="en-US" noProof="1"/>
              <a:t> AVENGER 4xe CUSTOMER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B8DEF5D-12CA-6392-EE45-8410B05749B8}"/>
              </a:ext>
            </a:extLst>
          </p:cNvPr>
          <p:cNvSpPr/>
          <p:nvPr/>
        </p:nvSpPr>
        <p:spPr>
          <a:xfrm>
            <a:off x="395750" y="2981089"/>
            <a:ext cx="1618064" cy="9473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3" name="distinctive design">
            <a:extLst>
              <a:ext uri="{FF2B5EF4-FFF2-40B4-BE49-F238E27FC236}">
                <a16:creationId xmlns:a16="http://schemas.microsoft.com/office/drawing/2014/main" id="{E6E5F812-28AA-4D63-9857-F5478C4798A6}"/>
              </a:ext>
            </a:extLst>
          </p:cNvPr>
          <p:cNvSpPr txBox="1"/>
          <p:nvPr/>
        </p:nvSpPr>
        <p:spPr>
          <a:xfrm>
            <a:off x="395750" y="2015952"/>
            <a:ext cx="1618064" cy="96513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36000" rIns="0" bIns="0" anchor="ctr">
            <a:no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4x4 WEIGHT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B/C-SUV 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SEGMENT </a:t>
            </a:r>
          </a:p>
        </p:txBody>
      </p:sp>
      <p:pic>
        <p:nvPicPr>
          <p:cNvPr id="4" name="Google Shape;1653;p282">
            <a:extLst>
              <a:ext uri="{FF2B5EF4-FFF2-40B4-BE49-F238E27FC236}">
                <a16:creationId xmlns:a16="http://schemas.microsoft.com/office/drawing/2014/main" id="{65E365C7-D516-2C35-7D81-E7E7D3CA8AB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29" y="3324267"/>
            <a:ext cx="1236307" cy="515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45D3DF-A7A8-4C88-06AE-D5E30E7A1CB5}"/>
              </a:ext>
            </a:extLst>
          </p:cNvPr>
          <p:cNvSpPr txBox="1"/>
          <p:nvPr/>
        </p:nvSpPr>
        <p:spPr>
          <a:xfrm>
            <a:off x="734621" y="2940984"/>
            <a:ext cx="940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vs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9641D3DE-23DE-E260-8CD4-6E1AC228F527}"/>
              </a:ext>
            </a:extLst>
          </p:cNvPr>
          <p:cNvGrpSpPr/>
          <p:nvPr/>
        </p:nvGrpSpPr>
        <p:grpSpPr>
          <a:xfrm rot="5400000">
            <a:off x="2392247" y="1508822"/>
            <a:ext cx="3581717" cy="4581438"/>
            <a:chOff x="1644791" y="4295815"/>
            <a:chExt cx="8017975" cy="2172135"/>
          </a:xfrm>
        </p:grpSpPr>
        <p:sp>
          <p:nvSpPr>
            <p:cNvPr id="50" name="distinctive design">
              <a:extLst>
                <a:ext uri="{FF2B5EF4-FFF2-40B4-BE49-F238E27FC236}">
                  <a16:creationId xmlns:a16="http://schemas.microsoft.com/office/drawing/2014/main" id="{2084BDA3-7222-D22A-DDF2-BC9C9AC79D03}"/>
                </a:ext>
              </a:extLst>
            </p:cNvPr>
            <p:cNvSpPr txBox="1"/>
            <p:nvPr/>
          </p:nvSpPr>
          <p:spPr>
            <a:xfrm rot="16200000">
              <a:off x="3344065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2019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1" name="distinctive design">
              <a:extLst>
                <a:ext uri="{FF2B5EF4-FFF2-40B4-BE49-F238E27FC236}">
                  <a16:creationId xmlns:a16="http://schemas.microsoft.com/office/drawing/2014/main" id="{AF312C0F-C6FB-FB16-EFD3-49A62D5A1EAA}"/>
                </a:ext>
              </a:extLst>
            </p:cNvPr>
            <p:cNvSpPr txBox="1"/>
            <p:nvPr/>
          </p:nvSpPr>
          <p:spPr>
            <a:xfrm rot="16200000">
              <a:off x="4739287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2020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2" name="distinctive design">
              <a:extLst>
                <a:ext uri="{FF2B5EF4-FFF2-40B4-BE49-F238E27FC236}">
                  <a16:creationId xmlns:a16="http://schemas.microsoft.com/office/drawing/2014/main" id="{1C4083A5-2218-C796-60FC-C0ECBC431078}"/>
                </a:ext>
              </a:extLst>
            </p:cNvPr>
            <p:cNvSpPr txBox="1"/>
            <p:nvPr/>
          </p:nvSpPr>
          <p:spPr>
            <a:xfrm rot="16200000">
              <a:off x="6106240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2021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3" name="distinctive design">
              <a:extLst>
                <a:ext uri="{FF2B5EF4-FFF2-40B4-BE49-F238E27FC236}">
                  <a16:creationId xmlns:a16="http://schemas.microsoft.com/office/drawing/2014/main" id="{A7E8A3B4-CB7A-5B7F-7FDB-5656350499BF}"/>
                </a:ext>
              </a:extLst>
            </p:cNvPr>
            <p:cNvSpPr txBox="1"/>
            <p:nvPr/>
          </p:nvSpPr>
          <p:spPr>
            <a:xfrm rot="16200000">
              <a:off x="7492053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2022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4" name="distinctive design">
              <a:extLst>
                <a:ext uri="{FF2B5EF4-FFF2-40B4-BE49-F238E27FC236}">
                  <a16:creationId xmlns:a16="http://schemas.microsoft.com/office/drawing/2014/main" id="{388EBF74-F48E-3ED2-9270-F06C4B90D0D4}"/>
                </a:ext>
              </a:extLst>
            </p:cNvPr>
            <p:cNvSpPr txBox="1"/>
            <p:nvPr/>
          </p:nvSpPr>
          <p:spPr>
            <a:xfrm rot="16200000">
              <a:off x="8880145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2023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5" name="distinctive design">
              <a:extLst>
                <a:ext uri="{FF2B5EF4-FFF2-40B4-BE49-F238E27FC236}">
                  <a16:creationId xmlns:a16="http://schemas.microsoft.com/office/drawing/2014/main" id="{45FD053C-D3BA-5564-70E4-3E296BB882FD}"/>
                </a:ext>
              </a:extLst>
            </p:cNvPr>
            <p:cNvSpPr txBox="1"/>
            <p:nvPr/>
          </p:nvSpPr>
          <p:spPr>
            <a:xfrm rot="16200000">
              <a:off x="1955109" y="5840590"/>
              <a:ext cx="422772" cy="8319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all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2018</a:t>
              </a:r>
              <a:endParaRPr kumimoji="0" lang="en-US" sz="16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endParaRPr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D915FD89-CAED-3ACC-61EB-30DCB74862E9}"/>
                </a:ext>
              </a:extLst>
            </p:cNvPr>
            <p:cNvSpPr/>
            <p:nvPr/>
          </p:nvSpPr>
          <p:spPr>
            <a:xfrm>
              <a:off x="1644791" y="5298554"/>
              <a:ext cx="551186" cy="7093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18%</a:t>
              </a: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017E5D29-610A-DDE4-8134-E2CFD43CB572}"/>
                </a:ext>
              </a:extLst>
            </p:cNvPr>
            <p:cNvSpPr/>
            <p:nvPr/>
          </p:nvSpPr>
          <p:spPr>
            <a:xfrm>
              <a:off x="2195976" y="4805497"/>
              <a:ext cx="551186" cy="120240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31%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ECB180D3-337A-5CDC-54DB-5EB74449B3B6}"/>
                </a:ext>
              </a:extLst>
            </p:cNvPr>
            <p:cNvSpPr/>
            <p:nvPr/>
          </p:nvSpPr>
          <p:spPr>
            <a:xfrm>
              <a:off x="3027909" y="5375517"/>
              <a:ext cx="551186" cy="632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16%</a:t>
              </a: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C09BDC9C-6D46-812D-8C6F-5D373893B04E}"/>
                </a:ext>
              </a:extLst>
            </p:cNvPr>
            <p:cNvSpPr/>
            <p:nvPr/>
          </p:nvSpPr>
          <p:spPr>
            <a:xfrm>
              <a:off x="3579098" y="5146612"/>
              <a:ext cx="551186" cy="8612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22%</a:t>
              </a: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57BF40DD-5329-42D4-892C-C340C066F825}"/>
                </a:ext>
              </a:extLst>
            </p:cNvPr>
            <p:cNvSpPr/>
            <p:nvPr/>
          </p:nvSpPr>
          <p:spPr>
            <a:xfrm>
              <a:off x="4411034" y="5418708"/>
              <a:ext cx="551186" cy="589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15%</a:t>
              </a: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2876CEBA-7AF4-EBA8-B66A-E15698A80731}"/>
                </a:ext>
              </a:extLst>
            </p:cNvPr>
            <p:cNvSpPr/>
            <p:nvPr/>
          </p:nvSpPr>
          <p:spPr>
            <a:xfrm>
              <a:off x="4962213" y="4901062"/>
              <a:ext cx="551186" cy="11068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28%</a:t>
              </a: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F6882295-D40F-A2FC-29DD-3EBBB0A86E7B}"/>
                </a:ext>
              </a:extLst>
            </p:cNvPr>
            <p:cNvSpPr/>
            <p:nvPr/>
          </p:nvSpPr>
          <p:spPr>
            <a:xfrm>
              <a:off x="5794152" y="5458525"/>
              <a:ext cx="551186" cy="5493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14%</a:t>
              </a: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75078677-01D7-FCA7-804A-3A71E30FA918}"/>
                </a:ext>
              </a:extLst>
            </p:cNvPr>
            <p:cNvSpPr/>
            <p:nvPr/>
          </p:nvSpPr>
          <p:spPr>
            <a:xfrm>
              <a:off x="6345338" y="4960505"/>
              <a:ext cx="551186" cy="10473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27%</a:t>
              </a:r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A49B0F5A-8C8C-6608-5E25-BCB6440597BA}"/>
                </a:ext>
              </a:extLst>
            </p:cNvPr>
            <p:cNvSpPr/>
            <p:nvPr/>
          </p:nvSpPr>
          <p:spPr>
            <a:xfrm>
              <a:off x="7177274" y="5418708"/>
              <a:ext cx="551186" cy="5891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14%</a:t>
              </a: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B1E9E849-7BFB-E731-5C87-97ACB81B10C1}"/>
                </a:ext>
              </a:extLst>
            </p:cNvPr>
            <p:cNvSpPr/>
            <p:nvPr/>
          </p:nvSpPr>
          <p:spPr>
            <a:xfrm>
              <a:off x="7728453" y="4295815"/>
              <a:ext cx="551186" cy="17120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44%</a:t>
              </a: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E4A813F4-39A5-CDBC-C0F9-6780B7FF77B3}"/>
                </a:ext>
              </a:extLst>
            </p:cNvPr>
            <p:cNvSpPr/>
            <p:nvPr/>
          </p:nvSpPr>
          <p:spPr>
            <a:xfrm>
              <a:off x="8560395" y="5438617"/>
              <a:ext cx="551186" cy="5692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15%</a:t>
              </a:r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FBED0270-BDFD-53E7-F143-A517E5E7AC25}"/>
                </a:ext>
              </a:extLst>
            </p:cNvPr>
            <p:cNvSpPr/>
            <p:nvPr/>
          </p:nvSpPr>
          <p:spPr>
            <a:xfrm>
              <a:off x="9111580" y="4988664"/>
              <a:ext cx="551186" cy="10192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72000" rIns="0" bIns="72000" rtlCol="0" anchor="t">
              <a:spAutoFit/>
            </a:bodyPr>
            <a:lstStyle/>
            <a:p>
              <a:pPr algn="r"/>
              <a:r>
                <a:rPr lang="en-US" sz="1600" b="1" noProof="1">
                  <a:solidFill>
                    <a:schemeClr val="tx1"/>
                  </a:solidFill>
                </a:rPr>
                <a:t>26%</a:t>
              </a:r>
            </a:p>
          </p:txBody>
        </p:sp>
      </p:grpSp>
      <p:sp>
        <p:nvSpPr>
          <p:cNvPr id="70" name="distinctive design">
            <a:extLst>
              <a:ext uri="{FF2B5EF4-FFF2-40B4-BE49-F238E27FC236}">
                <a16:creationId xmlns:a16="http://schemas.microsoft.com/office/drawing/2014/main" id="{1A83281E-4F01-C8A4-4359-4F80E1A67744}"/>
              </a:ext>
            </a:extLst>
          </p:cNvPr>
          <p:cNvSpPr txBox="1"/>
          <p:nvPr/>
        </p:nvSpPr>
        <p:spPr>
          <a:xfrm>
            <a:off x="395750" y="6232377"/>
            <a:ext cx="6078074" cy="91339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25400" rIns="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4x4 </a:t>
            </a:r>
            <a:r>
              <a:rPr kumimoji="0" lang="en-US" sz="20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is part of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Jeep</a:t>
            </a:r>
            <a:r>
              <a:rPr kumimoji="0" lang="en-US" sz="2000" b="1" i="0" u="none" strike="noStrike" kern="0" cap="none" spc="0" normalizeH="0" baseline="-2500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®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DNA </a:t>
            </a:r>
            <a:r>
              <a:rPr kumimoji="0" lang="en-US" sz="20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with a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high value recognized </a:t>
            </a:r>
            <a:r>
              <a:rPr kumimoji="0" lang="en-US" sz="20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by the </a:t>
            </a:r>
            <a:r>
              <a:rPr lang="en-US" sz="2000" kern="0" cap="none" noProof="1">
                <a:solidFill>
                  <a:schemeClr val="tx1"/>
                </a:solidFill>
                <a:latin typeface="Encode Sans" pitchFamily="2" charset="0"/>
              </a:rPr>
              <a:t>Market </a:t>
            </a:r>
          </a:p>
        </p:txBody>
      </p:sp>
      <p:sp>
        <p:nvSpPr>
          <p:cNvPr id="71" name="distinctive design">
            <a:extLst>
              <a:ext uri="{FF2B5EF4-FFF2-40B4-BE49-F238E27FC236}">
                <a16:creationId xmlns:a16="http://schemas.microsoft.com/office/drawing/2014/main" id="{2219ADE5-3281-15A6-B9F3-A563B7AE6703}"/>
              </a:ext>
            </a:extLst>
          </p:cNvPr>
          <p:cNvSpPr txBox="1"/>
          <p:nvPr/>
        </p:nvSpPr>
        <p:spPr>
          <a:xfrm>
            <a:off x="391434" y="7460641"/>
            <a:ext cx="1931106" cy="137505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25400" rIns="0" bIns="25400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Avenger 4xe </a:t>
            </a:r>
            <a:b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</a:br>
            <a:r>
              <a:rPr kumimoji="0" lang="en-US" sz="20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is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more than </a:t>
            </a:r>
            <a:b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</a:b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 powertrain</a:t>
            </a:r>
          </a:p>
        </p:txBody>
      </p:sp>
      <p:pic>
        <p:nvPicPr>
          <p:cNvPr id="7" name="Elemento grafico 6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0836E7E2-C3AF-1F71-B917-E4652CE70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8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6">
            <a:extLst>
              <a:ext uri="{FF2B5EF4-FFF2-40B4-BE49-F238E27FC236}">
                <a16:creationId xmlns:a16="http://schemas.microsoft.com/office/drawing/2014/main" id="{4C84B8E4-9E6B-6F14-C800-58BD7F40E358}"/>
              </a:ext>
            </a:extLst>
          </p:cNvPr>
          <p:cNvSpPr txBox="1"/>
          <p:nvPr/>
        </p:nvSpPr>
        <p:spPr>
          <a:xfrm>
            <a:off x="376177" y="2438778"/>
            <a:ext cx="2952000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17‘’ black alloy wheels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M+S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tyres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New front &amp; rear bumpers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headlamps reflector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Body color door handles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skid plates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Led foglamps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tow hook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Roof Rails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MY25 LINE-UP </a:t>
            </a:r>
            <a:r>
              <a:rPr lang="en-US" sz="2800" kern="0" cap="none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4x</a:t>
            </a:r>
            <a:r>
              <a:rPr lang="en-US" sz="2800" kern="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e</a:t>
            </a:r>
            <a:r>
              <a:rPr lang="en-US" sz="2800" kern="0" cap="none" dirty="0">
                <a:latin typeface="Encode Sans ExtraBold" pitchFamily="2" charset="0"/>
                <a:sym typeface="Arial"/>
              </a:rPr>
              <a:t> </a:t>
            </a:r>
            <a:endParaRPr lang="en-US" dirty="0">
              <a:sym typeface="Arial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8" name="CasellaDiTesto 6">
            <a:extLst>
              <a:ext uri="{FF2B5EF4-FFF2-40B4-BE49-F238E27FC236}">
                <a16:creationId xmlns:a16="http://schemas.microsoft.com/office/drawing/2014/main" id="{15A5C6BF-C87F-7A91-95FE-4946867B8C85}"/>
              </a:ext>
            </a:extLst>
          </p:cNvPr>
          <p:cNvSpPr txBox="1"/>
          <p:nvPr/>
        </p:nvSpPr>
        <p:spPr>
          <a:xfrm>
            <a:off x="3417425" y="9157779"/>
            <a:ext cx="304482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1000" b="1" kern="0" dirty="0" err="1">
                <a:solidFill>
                  <a:srgbClr val="FFC000">
                    <a:lumMod val="75000"/>
                  </a:srgbClr>
                </a:solidFill>
                <a:latin typeface="Encode Sans" pitchFamily="2" charset="0"/>
              </a:rPr>
              <a:t>Additional</a:t>
            </a:r>
            <a:r>
              <a:rPr lang="it-IT" sz="1000" b="1" kern="0" dirty="0">
                <a:solidFill>
                  <a:srgbClr val="FFC000">
                    <a:lumMod val="75000"/>
                  </a:srgbClr>
                </a:solidFill>
                <a:latin typeface="Encode Sans" pitchFamily="2" charset="0"/>
              </a:rPr>
              <a:t> </a:t>
            </a:r>
            <a:r>
              <a:rPr lang="it-IT" sz="1000" b="1" kern="0" dirty="0" err="1">
                <a:solidFill>
                  <a:srgbClr val="FFC000">
                    <a:lumMod val="75000"/>
                  </a:srgbClr>
                </a:solidFill>
                <a:latin typeface="Encode Sans" pitchFamily="2" charset="0"/>
              </a:rPr>
              <a:t>contents</a:t>
            </a:r>
            <a:r>
              <a:rPr lang="it-IT" sz="1000" b="1" kern="0" dirty="0">
                <a:solidFill>
                  <a:srgbClr val="FFC000">
                    <a:lumMod val="75000"/>
                  </a:srgbClr>
                </a:solidFill>
                <a:latin typeface="Encode Sans" pitchFamily="2" charset="0"/>
              </a:rPr>
              <a:t> vs Altitude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211AC089-B215-C489-D276-DC92B3801EA6}"/>
              </a:ext>
            </a:extLst>
          </p:cNvPr>
          <p:cNvSpPr txBox="1"/>
          <p:nvPr/>
        </p:nvSpPr>
        <p:spPr>
          <a:xfrm>
            <a:off x="512980" y="1842795"/>
            <a:ext cx="48707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91BA46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Upland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1A38739-370E-243C-90FF-8EDF18CAA3C2}"/>
              </a:ext>
            </a:extLst>
          </p:cNvPr>
          <p:cNvSpPr txBox="1"/>
          <p:nvPr/>
        </p:nvSpPr>
        <p:spPr>
          <a:xfrm>
            <a:off x="3529825" y="2438778"/>
            <a:ext cx="2932424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Silver dashboard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fabric washable &amp; durable seats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Synt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leather steering wheel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6-way manual driver seat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4-way manual passenger seat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Front armrest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&amp; power adjustable side mirrors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A36C4C2F-1F56-B247-77DA-D98E0CBF4F11}"/>
              </a:ext>
            </a:extLst>
          </p:cNvPr>
          <p:cNvSpPr txBox="1"/>
          <p:nvPr/>
        </p:nvSpPr>
        <p:spPr>
          <a:xfrm>
            <a:off x="376177" y="5077234"/>
            <a:ext cx="6078075" cy="3950688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numCol="1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10.25” radio screen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10.25’’ full digital cluster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A/C mono zone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Adaptive Cruise control 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Autonomous Emergency Braking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Recognition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Lane Keep Assist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Attention Assist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Hill Descent Control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Selec-Terrain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Electric parking brake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Telematic Box &amp; Connected Services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Wiring preparation for towing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180° rear camera with “drone view”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Automatic high beam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Keyless start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Auto dimming mirror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pic>
        <p:nvPicPr>
          <p:cNvPr id="5" name="Immagine 4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293F962-9399-98A5-2E5A-150EA0BC3E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092" y="1634933"/>
            <a:ext cx="1615131" cy="668788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F5AA3EA-1934-EE93-F3A8-C884EFA13851}"/>
              </a:ext>
            </a:extLst>
          </p:cNvPr>
          <p:cNvCxnSpPr/>
          <p:nvPr/>
        </p:nvCxnSpPr>
        <p:spPr>
          <a:xfrm>
            <a:off x="0" y="1658390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lemento grafico 2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72D709DC-AE3A-98C4-53B8-74B910ACE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2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6">
            <a:extLst>
              <a:ext uri="{FF2B5EF4-FFF2-40B4-BE49-F238E27FC236}">
                <a16:creationId xmlns:a16="http://schemas.microsoft.com/office/drawing/2014/main" id="{4C84B8E4-9E6B-6F14-C800-58BD7F40E358}"/>
              </a:ext>
            </a:extLst>
          </p:cNvPr>
          <p:cNvSpPr txBox="1"/>
          <p:nvPr/>
        </p:nvSpPr>
        <p:spPr>
          <a:xfrm>
            <a:off x="376177" y="2574532"/>
            <a:ext cx="1496301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Full LED front headlamps projector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Rear LED lights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Privacy glass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MY25 LINE-UP </a:t>
            </a:r>
            <a:r>
              <a:rPr lang="en-US" sz="2800" kern="0" cap="none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4x</a:t>
            </a:r>
            <a:r>
              <a:rPr lang="en-US" sz="2800" kern="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e</a:t>
            </a:r>
            <a:r>
              <a:rPr lang="en-US" sz="2800" kern="0" cap="none" dirty="0">
                <a:latin typeface="Encode Sans ExtraBold" pitchFamily="2" charset="0"/>
                <a:sym typeface="Arial"/>
              </a:rPr>
              <a:t> </a:t>
            </a:r>
            <a:endParaRPr lang="en-US" dirty="0">
              <a:sym typeface="Arial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211AC089-B215-C489-D276-DC92B3801EA6}"/>
              </a:ext>
            </a:extLst>
          </p:cNvPr>
          <p:cNvSpPr txBox="1"/>
          <p:nvPr/>
        </p:nvSpPr>
        <p:spPr>
          <a:xfrm>
            <a:off x="3382700" y="1808865"/>
            <a:ext cx="1954711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91BA46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Overland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 </a:t>
            </a:r>
            <a:r>
              <a:rPr kumimoji="0" lang="it-IT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</a:t>
            </a: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</a:t>
            </a:r>
            <a:r>
              <a:rPr kumimoji="0" lang="it-IT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Upland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01A38739-370E-243C-90FF-8EDF18CAA3C2}"/>
              </a:ext>
            </a:extLst>
          </p:cNvPr>
          <p:cNvSpPr txBox="1"/>
          <p:nvPr/>
        </p:nvSpPr>
        <p:spPr>
          <a:xfrm>
            <a:off x="2009474" y="2574532"/>
            <a:ext cx="1496301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 multi color ambient light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Velour floor mats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A36C4C2F-1F56-B247-77DA-D98E0CBF4F11}"/>
              </a:ext>
            </a:extLst>
          </p:cNvPr>
          <p:cNvSpPr txBox="1"/>
          <p:nvPr/>
        </p:nvSpPr>
        <p:spPr>
          <a:xfrm>
            <a:off x="3642772" y="2574532"/>
            <a:ext cx="2839052" cy="2442583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numCol="1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360° parking sensors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L2 assisted driving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Wireless charger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Foldable mirrors with puddle lights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Blind Spot Monitor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Frameless auto dimming mirror</a:t>
            </a:r>
          </a:p>
          <a:p>
            <a:pPr marL="171450" marR="0" lvl="0" indent="-171450" algn="l" defTabSz="1219108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Compartments Mopar Rubber Mats</a:t>
            </a:r>
          </a:p>
          <a:p>
            <a:pPr marL="171450" marR="0" lvl="0" indent="-171450" algn="l" defTabSz="1219108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Mopar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Wingdings" panose="05000000000000000000" pitchFamily="2" charset="2"/>
              </a:rPr>
              <a:t>PadCover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20DA79BF-7D71-D6DA-2D1A-82D9E32DD389}"/>
              </a:ext>
            </a:extLst>
          </p:cNvPr>
          <p:cNvSpPr txBox="1"/>
          <p:nvPr/>
        </p:nvSpPr>
        <p:spPr>
          <a:xfrm>
            <a:off x="376177" y="6043797"/>
            <a:ext cx="1795386" cy="315466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54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EXTERIOR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17‘’ black alloy wheels with gold accents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Anti-reflection hood sticker with The North Face logo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272B35"/>
                </a:solidFill>
                <a:latin typeface="Encode Sans" pitchFamily="2" charset="0"/>
              </a:rPr>
              <a:t>Jeep</a:t>
            </a:r>
            <a:r>
              <a:rPr lang="en-US" kern="0" baseline="-25000" dirty="0">
                <a:solidFill>
                  <a:srgbClr val="272B35"/>
                </a:solidFill>
                <a:latin typeface="Encode Sans" pitchFamily="2" charset="0"/>
              </a:rPr>
              <a:t>®</a:t>
            </a:r>
            <a:r>
              <a:rPr lang="en-US" kern="0" dirty="0">
                <a:solidFill>
                  <a:srgbClr val="272B35"/>
                </a:solidFill>
                <a:latin typeface="Encode Sans" pitchFamily="2" charset="0"/>
              </a:rPr>
              <a:t> 7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slots with topographic lines and glossy black rings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Summit gold plate protection insert</a:t>
            </a:r>
          </a:p>
        </p:txBody>
      </p:sp>
      <p:sp>
        <p:nvSpPr>
          <p:cNvPr id="11" name="CasellaDiTesto 6">
            <a:extLst>
              <a:ext uri="{FF2B5EF4-FFF2-40B4-BE49-F238E27FC236}">
                <a16:creationId xmlns:a16="http://schemas.microsoft.com/office/drawing/2014/main" id="{B6BCB926-B0CA-9FE9-C181-789EAF6744F7}"/>
              </a:ext>
            </a:extLst>
          </p:cNvPr>
          <p:cNvSpPr txBox="1"/>
          <p:nvPr/>
        </p:nvSpPr>
        <p:spPr>
          <a:xfrm>
            <a:off x="2334263" y="6043797"/>
            <a:ext cx="2514874" cy="315466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54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INTERIOR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seats (washable &amp; durable) with Summit gold profile, The North Face logo and extra cargo system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dashboard with topographic lines &amp; Mont Blanc profile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rubber floor mats with mountains profile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Dedicated pad cover with The North Face logo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Interior multi color ambient light</a:t>
            </a: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3606CACB-CA58-C762-DC5B-0D56AAA85844}"/>
              </a:ext>
            </a:extLst>
          </p:cNvPr>
          <p:cNvSpPr txBox="1"/>
          <p:nvPr/>
        </p:nvSpPr>
        <p:spPr>
          <a:xfrm>
            <a:off x="5011838" y="6043797"/>
            <a:ext cx="1469984" cy="315466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54000" tIns="36000" rIns="36000" bIns="36000" numCol="1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FEATURES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Navigation system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front seats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Passive entry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Handfree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power liftgate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AF7B8C6-C2FD-C884-C877-07AD1ACC26D6}"/>
              </a:ext>
            </a:extLst>
          </p:cNvPr>
          <p:cNvCxnSpPr/>
          <p:nvPr/>
        </p:nvCxnSpPr>
        <p:spPr>
          <a:xfrm>
            <a:off x="0" y="5207650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5D9EFE27-3409-92EE-173E-44AB72ED0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232" y="1784097"/>
            <a:ext cx="1631072" cy="675389"/>
          </a:xfrm>
          <a:prstGeom prst="rect">
            <a:avLst/>
          </a:prstGeom>
        </p:spPr>
      </p:pic>
      <p:sp>
        <p:nvSpPr>
          <p:cNvPr id="19" name="CasellaDiTesto 5">
            <a:extLst>
              <a:ext uri="{FF2B5EF4-FFF2-40B4-BE49-F238E27FC236}">
                <a16:creationId xmlns:a16="http://schemas.microsoft.com/office/drawing/2014/main" id="{C2CDD4CF-D8EA-D06F-02AE-6A4FBE4FB1D7}"/>
              </a:ext>
            </a:extLst>
          </p:cNvPr>
          <p:cNvSpPr txBox="1"/>
          <p:nvPr/>
        </p:nvSpPr>
        <p:spPr>
          <a:xfrm>
            <a:off x="2292588" y="5272479"/>
            <a:ext cx="3044823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91BA46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The North Face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In </a:t>
            </a:r>
            <a:r>
              <a:rPr kumimoji="0" lang="it-IT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addition</a:t>
            </a:r>
            <a:r>
              <a:rPr kumimoji="0" lang="it-IT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vs Overland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pic>
        <p:nvPicPr>
          <p:cNvPr id="20" name="Immagine 19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6BAFF927-5795-9304-46D2-BF0470A6C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232" y="5236136"/>
            <a:ext cx="1631072" cy="675389"/>
          </a:xfrm>
          <a:prstGeom prst="rect">
            <a:avLst/>
          </a:prstGeom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75C4641-1C7D-FF5D-B986-59EDD7CC1576}"/>
              </a:ext>
            </a:extLst>
          </p:cNvPr>
          <p:cNvCxnSpPr/>
          <p:nvPr/>
        </p:nvCxnSpPr>
        <p:spPr>
          <a:xfrm>
            <a:off x="0" y="1658390"/>
            <a:ext cx="685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lemento grafico 3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D1DCF985-04FD-A382-98AF-FFEF6C588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PACK STRATEGY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40" name="CasellaDiTesto 6">
            <a:extLst>
              <a:ext uri="{FF2B5EF4-FFF2-40B4-BE49-F238E27FC236}">
                <a16:creationId xmlns:a16="http://schemas.microsoft.com/office/drawing/2014/main" id="{5E5656CD-2B34-8A16-8E22-5180BF904E2F}"/>
              </a:ext>
            </a:extLst>
          </p:cNvPr>
          <p:cNvSpPr txBox="1"/>
          <p:nvPr/>
        </p:nvSpPr>
        <p:spPr>
          <a:xfrm>
            <a:off x="384175" y="1981923"/>
            <a:ext cx="2881495" cy="2245844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INFOTAINMENT &amp; CONVENIENCE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Navigation System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Information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10.25” digital cluster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ACC – Adaptive Cruise Control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Techno leather steering wheel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LED fog lamps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2nd row charging USB type C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Height adjustable cargo floor</a:t>
            </a:r>
          </a:p>
        </p:txBody>
      </p:sp>
      <p:sp>
        <p:nvSpPr>
          <p:cNvPr id="41" name="CasellaDiTesto 6">
            <a:extLst>
              <a:ext uri="{FF2B5EF4-FFF2-40B4-BE49-F238E27FC236}">
                <a16:creationId xmlns:a16="http://schemas.microsoft.com/office/drawing/2014/main" id="{550FF2E1-5B03-A784-E81E-AD526606A027}"/>
              </a:ext>
            </a:extLst>
          </p:cNvPr>
          <p:cNvSpPr txBox="1"/>
          <p:nvPr/>
        </p:nvSpPr>
        <p:spPr>
          <a:xfrm>
            <a:off x="3394275" y="1981923"/>
            <a:ext cx="1396361" cy="2245844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WINTER PACK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seats</a:t>
            </a:r>
          </a:p>
        </p:txBody>
      </p:sp>
      <p:sp>
        <p:nvSpPr>
          <p:cNvPr id="43" name="CasellaDiTesto 6">
            <a:extLst>
              <a:ext uri="{FF2B5EF4-FFF2-40B4-BE49-F238E27FC236}">
                <a16:creationId xmlns:a16="http://schemas.microsoft.com/office/drawing/2014/main" id="{6CE382C4-C7DE-85ED-7907-1AC9DB790E93}"/>
              </a:ext>
            </a:extLst>
          </p:cNvPr>
          <p:cNvSpPr txBox="1"/>
          <p:nvPr/>
        </p:nvSpPr>
        <p:spPr>
          <a:xfrm>
            <a:off x="384175" y="4616864"/>
            <a:ext cx="2881495" cy="245526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INFOTAINMENT &amp; CONVENIENCE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Navigation System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Information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JBL Premium Audio (Petrol/e-Hybrid)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Passive entry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Hands free Power liftgate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Mopar storage compartments rubber mats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PadCover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(Bev/e-Hybrid)</a:t>
            </a:r>
          </a:p>
        </p:txBody>
      </p:sp>
      <p:sp>
        <p:nvSpPr>
          <p:cNvPr id="44" name="CasellaDiTesto 6">
            <a:extLst>
              <a:ext uri="{FF2B5EF4-FFF2-40B4-BE49-F238E27FC236}">
                <a16:creationId xmlns:a16="http://schemas.microsoft.com/office/drawing/2014/main" id="{A51F3603-9A40-0A29-71CB-E9B3C0190471}"/>
              </a:ext>
            </a:extLst>
          </p:cNvPr>
          <p:cNvSpPr txBox="1"/>
          <p:nvPr/>
        </p:nvSpPr>
        <p:spPr>
          <a:xfrm>
            <a:off x="3394275" y="4616864"/>
            <a:ext cx="1396361" cy="245526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WINTER PACK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seats</a:t>
            </a:r>
          </a:p>
        </p:txBody>
      </p:sp>
      <p:sp>
        <p:nvSpPr>
          <p:cNvPr id="45" name="CasellaDiTesto 6">
            <a:extLst>
              <a:ext uri="{FF2B5EF4-FFF2-40B4-BE49-F238E27FC236}">
                <a16:creationId xmlns:a16="http://schemas.microsoft.com/office/drawing/2014/main" id="{289ED6AE-9C8D-6B35-E04A-40222DCF77EC}"/>
              </a:ext>
            </a:extLst>
          </p:cNvPr>
          <p:cNvSpPr txBox="1"/>
          <p:nvPr/>
        </p:nvSpPr>
        <p:spPr>
          <a:xfrm>
            <a:off x="4919241" y="4616864"/>
            <a:ext cx="1554584" cy="2455265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LEATHER PACK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Leather seats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electric regulation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massage function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seats</a:t>
            </a:r>
          </a:p>
        </p:txBody>
      </p:sp>
      <p:sp>
        <p:nvSpPr>
          <p:cNvPr id="46" name="CasellaDiTesto 6">
            <a:extLst>
              <a:ext uri="{FF2B5EF4-FFF2-40B4-BE49-F238E27FC236}">
                <a16:creationId xmlns:a16="http://schemas.microsoft.com/office/drawing/2014/main" id="{6431EC9D-8D73-5C7F-FBDF-F65F9B22B2E9}"/>
              </a:ext>
            </a:extLst>
          </p:cNvPr>
          <p:cNvSpPr txBox="1"/>
          <p:nvPr/>
        </p:nvSpPr>
        <p:spPr>
          <a:xfrm>
            <a:off x="384175" y="7461226"/>
            <a:ext cx="2881495" cy="205569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INFOTAINMENT &amp; CONVENIENCE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Navigation System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Traffic sign information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Passive entry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Hands free Power liftgate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Mopar storage compartments rubber mats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Mopar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PadCover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 (Bev/e-Hybrid)</a:t>
            </a:r>
          </a:p>
        </p:txBody>
      </p:sp>
      <p:sp>
        <p:nvSpPr>
          <p:cNvPr id="47" name="CasellaDiTesto 6">
            <a:extLst>
              <a:ext uri="{FF2B5EF4-FFF2-40B4-BE49-F238E27FC236}">
                <a16:creationId xmlns:a16="http://schemas.microsoft.com/office/drawing/2014/main" id="{F6853852-F562-54B8-2B72-E4B1E4B893C7}"/>
              </a:ext>
            </a:extLst>
          </p:cNvPr>
          <p:cNvSpPr txBox="1"/>
          <p:nvPr/>
        </p:nvSpPr>
        <p:spPr>
          <a:xfrm>
            <a:off x="3394275" y="7461226"/>
            <a:ext cx="1396361" cy="205569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WINTER PACK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seats</a:t>
            </a:r>
          </a:p>
        </p:txBody>
      </p:sp>
      <p:sp>
        <p:nvSpPr>
          <p:cNvPr id="48" name="CasellaDiTesto 6">
            <a:extLst>
              <a:ext uri="{FF2B5EF4-FFF2-40B4-BE49-F238E27FC236}">
                <a16:creationId xmlns:a16="http://schemas.microsoft.com/office/drawing/2014/main" id="{F700BDF9-670D-E246-949F-7821FB0E67EF}"/>
              </a:ext>
            </a:extLst>
          </p:cNvPr>
          <p:cNvSpPr txBox="1"/>
          <p:nvPr/>
        </p:nvSpPr>
        <p:spPr>
          <a:xfrm>
            <a:off x="4919241" y="7461226"/>
            <a:ext cx="1554584" cy="205569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36000" tIns="36000" rIns="36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/>
                <a:cs typeface="Arial"/>
                <a:sym typeface="Arial"/>
              </a:rPr>
              <a:t>LEATHER PACK 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/>
              <a:cs typeface="Arial"/>
              <a:sym typeface="Arial"/>
            </a:endParaRP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Leather seats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electric regulation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Driver massage function 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windshield</a:t>
            </a:r>
          </a:p>
          <a:p>
            <a:pPr marL="171450" marR="0" lvl="0" indent="-17145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Heated seats</a:t>
            </a:r>
          </a:p>
        </p:txBody>
      </p:sp>
      <p:sp>
        <p:nvSpPr>
          <p:cNvPr id="49" name="CasellaDiTesto 5">
            <a:extLst>
              <a:ext uri="{FF2B5EF4-FFF2-40B4-BE49-F238E27FC236}">
                <a16:creationId xmlns:a16="http://schemas.microsoft.com/office/drawing/2014/main" id="{633F1C7C-2984-7C4C-2600-C5EDBB752D94}"/>
              </a:ext>
            </a:extLst>
          </p:cNvPr>
          <p:cNvSpPr txBox="1"/>
          <p:nvPr/>
        </p:nvSpPr>
        <p:spPr>
          <a:xfrm>
            <a:off x="406042" y="1634933"/>
            <a:ext cx="487073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LONGITUDE</a:t>
            </a:r>
          </a:p>
        </p:txBody>
      </p:sp>
      <p:sp>
        <p:nvSpPr>
          <p:cNvPr id="50" name="CasellaDiTesto 5">
            <a:extLst>
              <a:ext uri="{FF2B5EF4-FFF2-40B4-BE49-F238E27FC236}">
                <a16:creationId xmlns:a16="http://schemas.microsoft.com/office/drawing/2014/main" id="{952146C5-836D-4927-1C90-9A767BAE9104}"/>
              </a:ext>
            </a:extLst>
          </p:cNvPr>
          <p:cNvSpPr txBox="1"/>
          <p:nvPr/>
        </p:nvSpPr>
        <p:spPr>
          <a:xfrm>
            <a:off x="406042" y="4283965"/>
            <a:ext cx="487073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 &amp; SUMMIT</a:t>
            </a:r>
          </a:p>
        </p:txBody>
      </p:sp>
      <p:sp>
        <p:nvSpPr>
          <p:cNvPr id="51" name="CasellaDiTesto 5">
            <a:extLst>
              <a:ext uri="{FF2B5EF4-FFF2-40B4-BE49-F238E27FC236}">
                <a16:creationId xmlns:a16="http://schemas.microsoft.com/office/drawing/2014/main" id="{736730ED-D2E8-409B-2C58-CC6B246CB0D0}"/>
              </a:ext>
            </a:extLst>
          </p:cNvPr>
          <p:cNvSpPr txBox="1"/>
          <p:nvPr/>
        </p:nvSpPr>
        <p:spPr>
          <a:xfrm>
            <a:off x="406042" y="7129220"/>
            <a:ext cx="487073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UPLAND &amp; OVERLAND</a:t>
            </a:r>
          </a:p>
        </p:txBody>
      </p:sp>
      <p:pic>
        <p:nvPicPr>
          <p:cNvPr id="52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D1191E79-BE1F-A2B4-0D2C-30EEF696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989" y="3704450"/>
            <a:ext cx="437184" cy="4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850022A2-F8E4-233F-BC26-C2CE99A0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989" y="6538245"/>
            <a:ext cx="437184" cy="4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eated-seat Icons - Free SVG &amp; PNG Heated-seat Images - Noun Project">
            <a:extLst>
              <a:ext uri="{FF2B5EF4-FFF2-40B4-BE49-F238E27FC236}">
                <a16:creationId xmlns:a16="http://schemas.microsoft.com/office/drawing/2014/main" id="{552C2FFF-090E-CE0C-F3B3-0BFDA3DE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989" y="8985250"/>
            <a:ext cx="437184" cy="4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lemento grafico 2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CFB6DEB2-DDEE-7596-B2ED-0DF6F4D10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5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MY25 LINE-UP </a:t>
            </a:r>
            <a:r>
              <a:rPr lang="en-US" sz="2800" kern="0" cap="none" dirty="0">
                <a:solidFill>
                  <a:schemeClr val="tx1"/>
                </a:solidFill>
                <a:latin typeface="Encode Sans ExtraBold" pitchFamily="2" charset="0"/>
                <a:sym typeface="Arial"/>
              </a:rPr>
              <a:t>4x</a:t>
            </a:r>
            <a:r>
              <a:rPr lang="en-US" sz="2800" kern="0" cap="none" dirty="0">
                <a:solidFill>
                  <a:srgbClr val="91BA46"/>
                </a:solidFill>
                <a:latin typeface="Encode Sans ExtraBold" pitchFamily="2" charset="0"/>
                <a:sym typeface="Arial"/>
              </a:rPr>
              <a:t>e</a:t>
            </a:r>
            <a:r>
              <a:rPr lang="en-US" sz="2800" kern="0" cap="none" dirty="0">
                <a:latin typeface="Encode Sans ExtraBold" pitchFamily="2" charset="0"/>
                <a:sym typeface="Arial"/>
              </a:rPr>
              <a:t> </a:t>
            </a:r>
            <a:endParaRPr lang="en-US" dirty="0">
              <a:sym typeface="Arial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pic>
        <p:nvPicPr>
          <p:cNvPr id="5" name="Picture 6" descr="Jeep - Nuova Jeep Avenger | Centralcar S.p.a.">
            <a:extLst>
              <a:ext uri="{FF2B5EF4-FFF2-40B4-BE49-F238E27FC236}">
                <a16:creationId xmlns:a16="http://schemas.microsoft.com/office/drawing/2014/main" id="{23D04364-3EE2-A970-EB8F-8F758FA1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04" y="2781837"/>
            <a:ext cx="1263821" cy="8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461A5C6-4529-D8BC-6FDC-C14062E42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2061" y="2757829"/>
            <a:ext cx="1293645" cy="8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eep - Nuova Jeep Avenger | Centralcar S.p.a.">
            <a:extLst>
              <a:ext uri="{FF2B5EF4-FFF2-40B4-BE49-F238E27FC236}">
                <a16:creationId xmlns:a16="http://schemas.microsoft.com/office/drawing/2014/main" id="{22A8E846-BDEE-FFF2-43AD-7E6C7D79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177" y="2811420"/>
            <a:ext cx="1293645" cy="8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5">
            <a:extLst>
              <a:ext uri="{FF2B5EF4-FFF2-40B4-BE49-F238E27FC236}">
                <a16:creationId xmlns:a16="http://schemas.microsoft.com/office/drawing/2014/main" id="{3453B222-D112-966F-90BA-B24FDB1795D7}"/>
              </a:ext>
            </a:extLst>
          </p:cNvPr>
          <p:cNvSpPr txBox="1"/>
          <p:nvPr/>
        </p:nvSpPr>
        <p:spPr>
          <a:xfrm>
            <a:off x="406042" y="2519662"/>
            <a:ext cx="202127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LONGITUDE</a:t>
            </a:r>
          </a:p>
        </p:txBody>
      </p:sp>
      <p:sp>
        <p:nvSpPr>
          <p:cNvPr id="32" name="CasellaDiTesto 5">
            <a:extLst>
              <a:ext uri="{FF2B5EF4-FFF2-40B4-BE49-F238E27FC236}">
                <a16:creationId xmlns:a16="http://schemas.microsoft.com/office/drawing/2014/main" id="{A8F3355C-6881-5C3B-4132-58A0E4F5D13A}"/>
              </a:ext>
            </a:extLst>
          </p:cNvPr>
          <p:cNvSpPr txBox="1"/>
          <p:nvPr/>
        </p:nvSpPr>
        <p:spPr>
          <a:xfrm>
            <a:off x="2427320" y="2273441"/>
            <a:ext cx="2029879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ALTITUDE &amp; SUMMIT</a:t>
            </a:r>
          </a:p>
        </p:txBody>
      </p:sp>
      <p:sp>
        <p:nvSpPr>
          <p:cNvPr id="33" name="CasellaDiTesto 5">
            <a:extLst>
              <a:ext uri="{FF2B5EF4-FFF2-40B4-BE49-F238E27FC236}">
                <a16:creationId xmlns:a16="http://schemas.microsoft.com/office/drawing/2014/main" id="{BECEE336-0A01-9415-D4D4-012F0B02AD5E}"/>
              </a:ext>
            </a:extLst>
          </p:cNvPr>
          <p:cNvSpPr txBox="1"/>
          <p:nvPr/>
        </p:nvSpPr>
        <p:spPr>
          <a:xfrm>
            <a:off x="4430681" y="2027219"/>
            <a:ext cx="2056400" cy="830997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4xe UPLAND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&amp; OVERLAND and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cs typeface="Arial"/>
                <a:sym typeface="Arial"/>
              </a:rPr>
              <a:t>THE NORTH FACE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6EF8D4D-E4FD-C17C-8E0C-A121D651F768}"/>
              </a:ext>
            </a:extLst>
          </p:cNvPr>
          <p:cNvGrpSpPr/>
          <p:nvPr/>
        </p:nvGrpSpPr>
        <p:grpSpPr>
          <a:xfrm>
            <a:off x="384175" y="2000250"/>
            <a:ext cx="6089650" cy="7100208"/>
            <a:chOff x="384175" y="1646877"/>
            <a:chExt cx="6089650" cy="6858000"/>
          </a:xfrm>
        </p:grpSpPr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9AF7B8C6-C2FD-C884-C877-07AD1ACC26D6}"/>
                </a:ext>
              </a:extLst>
            </p:cNvPr>
            <p:cNvCxnSpPr/>
            <p:nvPr/>
          </p:nvCxnSpPr>
          <p:spPr>
            <a:xfrm rot="5400000">
              <a:off x="1014942" y="5075877"/>
              <a:ext cx="685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F75C4641-1C7D-FF5D-B986-59EDD7CC1576}"/>
                </a:ext>
              </a:extLst>
            </p:cNvPr>
            <p:cNvCxnSpPr/>
            <p:nvPr/>
          </p:nvCxnSpPr>
          <p:spPr>
            <a:xfrm rot="5400000">
              <a:off x="3044825" y="5075877"/>
              <a:ext cx="685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A2C55131-C032-8C94-4142-EAC14BF616AD}"/>
                </a:ext>
              </a:extLst>
            </p:cNvPr>
            <p:cNvCxnSpPr/>
            <p:nvPr/>
          </p:nvCxnSpPr>
          <p:spPr>
            <a:xfrm rot="5400000">
              <a:off x="-1014941" y="5075877"/>
              <a:ext cx="685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68ECBC8F-6080-D4B7-DDC6-FBE3671C0644}"/>
                </a:ext>
              </a:extLst>
            </p:cNvPr>
            <p:cNvCxnSpPr/>
            <p:nvPr/>
          </p:nvCxnSpPr>
          <p:spPr>
            <a:xfrm rot="5400000">
              <a:off x="-3044825" y="5075877"/>
              <a:ext cx="6858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288F0E66-17CC-2B34-80B0-8ACCCEDEEDC9}"/>
              </a:ext>
            </a:extLst>
          </p:cNvPr>
          <p:cNvSpPr/>
          <p:nvPr/>
        </p:nvSpPr>
        <p:spPr>
          <a:xfrm>
            <a:off x="384175" y="3886560"/>
            <a:ext cx="4043331" cy="106644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 anchorCtr="0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HEAT PUMP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tx1"/>
                </a:solidFill>
                <a:latin typeface="Encode Sans" pitchFamily="2" charset="0"/>
              </a:rPr>
              <a:t>(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only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 on BEV)</a:t>
            </a:r>
          </a:p>
        </p:txBody>
      </p:sp>
      <p:pic>
        <p:nvPicPr>
          <p:cNvPr id="28" name="Picture 2" descr="Icona della ventola su sfondo bianco illustrazione vettoriale | Vettore  Premium">
            <a:extLst>
              <a:ext uri="{FF2B5EF4-FFF2-40B4-BE49-F238E27FC236}">
                <a16:creationId xmlns:a16="http://schemas.microsoft.com/office/drawing/2014/main" id="{E2691958-9322-8E5E-A172-A2C60ED1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799" y1="50639" x2="50799" y2="5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436" y="3952374"/>
            <a:ext cx="934811" cy="9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5264AF45-A036-0C37-6919-6F31F961143B}"/>
              </a:ext>
            </a:extLst>
          </p:cNvPr>
          <p:cNvSpPr/>
          <p:nvPr/>
        </p:nvSpPr>
        <p:spPr>
          <a:xfrm>
            <a:off x="384175" y="5108797"/>
            <a:ext cx="4043331" cy="106644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 anchorCtr="0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FIX &amp; GO KIT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2383D18C-EF9A-C7C6-0424-B2513A2FAA35}"/>
              </a:ext>
            </a:extLst>
          </p:cNvPr>
          <p:cNvSpPr/>
          <p:nvPr/>
        </p:nvSpPr>
        <p:spPr>
          <a:xfrm>
            <a:off x="384175" y="6330394"/>
            <a:ext cx="3028390" cy="106644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numCol="2" rtlCol="0" anchor="ctr" anchorCtr="0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M+S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TIRES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6FDE771-17A9-AFC3-AEBF-20DE555730A5}"/>
              </a:ext>
            </a:extLst>
          </p:cNvPr>
          <p:cNvSpPr txBox="1"/>
          <p:nvPr/>
        </p:nvSpPr>
        <p:spPr>
          <a:xfrm>
            <a:off x="1723163" y="6540448"/>
            <a:ext cx="1638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Not available </a:t>
            </a:r>
            <a:b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</a:b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on Summit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DB9E3369-A7C6-27E0-3C0A-ABF900B17CA5}"/>
              </a:ext>
            </a:extLst>
          </p:cNvPr>
          <p:cNvSpPr/>
          <p:nvPr/>
        </p:nvSpPr>
        <p:spPr>
          <a:xfrm>
            <a:off x="2414057" y="7551991"/>
            <a:ext cx="4059766" cy="106644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numCol="2" rtlCol="0" anchor="ctr" anchorCtr="0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OPEN AIR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SUNROOF</a:t>
            </a:r>
          </a:p>
        </p:txBody>
      </p:sp>
      <p:pic>
        <p:nvPicPr>
          <p:cNvPr id="29" name="Picture 8" descr="Air Pump PNG Transparent Images - PNG All">
            <a:extLst>
              <a:ext uri="{FF2B5EF4-FFF2-40B4-BE49-F238E27FC236}">
                <a16:creationId xmlns:a16="http://schemas.microsoft.com/office/drawing/2014/main" id="{38DD492E-769B-BBF0-A4D7-028BCA01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722" y="5357445"/>
            <a:ext cx="561509" cy="6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230 Tetto Apribile Illustrazioni stock, grafiche vettoriali royalty-free e  clip art - iStock">
            <a:extLst>
              <a:ext uri="{FF2B5EF4-FFF2-40B4-BE49-F238E27FC236}">
                <a16:creationId xmlns:a16="http://schemas.microsoft.com/office/drawing/2014/main" id="{CE616721-A0CC-4AD2-50ED-ABF08A488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881" y="7648491"/>
            <a:ext cx="1131006" cy="7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C382FB5-B8F0-A06F-738B-05118D4976C5}"/>
              </a:ext>
            </a:extLst>
          </p:cNvPr>
          <p:cNvSpPr txBox="1"/>
          <p:nvPr/>
        </p:nvSpPr>
        <p:spPr>
          <a:xfrm>
            <a:off x="4022306" y="7762045"/>
            <a:ext cx="1638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Without roof rails on 4xe</a:t>
            </a:r>
          </a:p>
        </p:txBody>
      </p:sp>
      <p:pic>
        <p:nvPicPr>
          <p:cNvPr id="3" name="Elemento grafico 2" descr="Home contorno">
            <a:hlinkClick r:id="rId11" action="ppaction://hlinksldjump"/>
            <a:extLst>
              <a:ext uri="{FF2B5EF4-FFF2-40B4-BE49-F238E27FC236}">
                <a16:creationId xmlns:a16="http://schemas.microsoft.com/office/drawing/2014/main" id="{AD8C7602-0F02-73ED-F361-71A9DD48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6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490877F-4E4C-F0CF-3A3C-A95AE6D6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99" y="4697795"/>
            <a:ext cx="4838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COLOR PALETTE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9C512B3A-204A-A3AE-2E08-7A371F8B912A}"/>
              </a:ext>
            </a:extLst>
          </p:cNvPr>
          <p:cNvGrpSpPr/>
          <p:nvPr/>
        </p:nvGrpSpPr>
        <p:grpSpPr>
          <a:xfrm>
            <a:off x="1607938" y="9330531"/>
            <a:ext cx="3642124" cy="331757"/>
            <a:chOff x="628102" y="9330531"/>
            <a:chExt cx="3642124" cy="331757"/>
          </a:xfrm>
        </p:grpSpPr>
        <p:sp>
          <p:nvSpPr>
            <p:cNvPr id="54" name="TextBox 2">
              <a:extLst>
                <a:ext uri="{FF2B5EF4-FFF2-40B4-BE49-F238E27FC236}">
                  <a16:creationId xmlns:a16="http://schemas.microsoft.com/office/drawing/2014/main" id="{CA4B0447-549E-7864-4224-EA959ACCBFA2}"/>
                </a:ext>
              </a:extLst>
            </p:cNvPr>
            <p:cNvSpPr txBox="1"/>
            <p:nvPr/>
          </p:nvSpPr>
          <p:spPr>
            <a:xfrm>
              <a:off x="1345268" y="9373300"/>
              <a:ext cx="29249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*Available also BICOLOR with Volcano Roof 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91EAADEE-DA1D-27C5-EFC4-95060D57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37" b="94825" l="3653" r="96880">
                          <a14:foregroundMark x1="12557" y1="28311" x2="8600" y2="33181"/>
                          <a14:foregroundMark x1="8600" y1="33181" x2="5936" y2="40030"/>
                          <a14:foregroundMark x1="5936" y1="40030" x2="4490" y2="48250"/>
                          <a14:foregroundMark x1="4262" y1="49772" x2="3805" y2="66058"/>
                          <a14:foregroundMark x1="3805" y1="66058" x2="4718" y2="70015"/>
                          <a14:foregroundMark x1="4795" y1="70320" x2="4795" y2="70320"/>
                          <a14:foregroundMark x1="4947" y1="71233" x2="5099" y2="72451"/>
                          <a14:foregroundMark x1="5175" y1="72907" x2="8524" y2="81887"/>
                          <a14:foregroundMark x1="8524" y1="81887" x2="11720" y2="70776"/>
                          <a14:foregroundMark x1="11720" y1="70776" x2="13014" y2="84170"/>
                          <a14:foregroundMark x1="13014" y1="84170" x2="17352" y2="93760"/>
                          <a14:foregroundMark x1="17352" y1="93760" x2="25266" y2="94368"/>
                          <a14:foregroundMark x1="25266" y1="94368" x2="27321" y2="86149"/>
                          <a14:foregroundMark x1="27321" y1="86149" x2="27245" y2="74125"/>
                          <a14:foregroundMark x1="27245" y1="74125" x2="23592" y2="70624"/>
                          <a14:foregroundMark x1="23592" y1="70624" x2="14916" y2="72603"/>
                          <a14:foregroundMark x1="14916" y1="72603" x2="36910" y2="20091"/>
                          <a14:foregroundMark x1="36910" y1="20091" x2="42542" y2="14764"/>
                          <a14:foregroundMark x1="42542" y1="14764" x2="78615" y2="13851"/>
                          <a14:foregroundMark x1="78615" y1="13851" x2="92542" y2="40791"/>
                          <a14:foregroundMark x1="92542" y1="40791" x2="95738" y2="56621"/>
                          <a14:foregroundMark x1="95738" y1="56621" x2="96119" y2="69254"/>
                          <a14:foregroundMark x1="96119" y1="69254" x2="83486" y2="90107"/>
                          <a14:foregroundMark x1="83486" y1="90107" x2="78006" y2="84018"/>
                          <a14:foregroundMark x1="78006" y1="84018" x2="69787" y2="82192"/>
                          <a14:foregroundMark x1="69787" y1="82192" x2="61644" y2="88128"/>
                          <a14:foregroundMark x1="61644" y1="88128" x2="33409" y2="88737"/>
                          <a14:foregroundMark x1="33409" y1="88737" x2="31887" y2="78539"/>
                          <a14:foregroundMark x1="31887" y1="78539" x2="55175" y2="74886"/>
                          <a14:foregroundMark x1="55175" y1="74886" x2="74125" y2="76104"/>
                          <a14:foregroundMark x1="74125" y1="76104" x2="41629" y2="73364"/>
                          <a14:foregroundMark x1="41629" y1="73364" x2="30822" y2="37747"/>
                          <a14:foregroundMark x1="30822" y1="37747" x2="42085" y2="40944"/>
                          <a14:foregroundMark x1="42085" y1="40944" x2="46119" y2="32725"/>
                          <a14:foregroundMark x1="46119" y1="32725" x2="58067" y2="41248"/>
                          <a14:foregroundMark x1="58067" y1="41248" x2="63927" y2="36834"/>
                          <a14:foregroundMark x1="63927" y1="36834" x2="76180" y2="36377"/>
                          <a14:foregroundMark x1="76180" y1="36377" x2="91400" y2="45358"/>
                          <a14:foregroundMark x1="91400" y1="45358" x2="95967" y2="43988"/>
                          <a14:foregroundMark x1="95967" y1="43988" x2="97260" y2="68493"/>
                          <a14:foregroundMark x1="97260" y1="68493" x2="95814" y2="76865"/>
                          <a14:foregroundMark x1="95814" y1="76865" x2="95662" y2="61035"/>
                          <a14:foregroundMark x1="95662" y1="61035" x2="92998" y2="43988"/>
                          <a14:foregroundMark x1="92998" y1="43988" x2="82877" y2="48250"/>
                          <a14:foregroundMark x1="82877" y1="48250" x2="77626" y2="66058"/>
                          <a14:foregroundMark x1="77626" y1="66058" x2="76941" y2="81431"/>
                          <a14:foregroundMark x1="76941" y1="81431" x2="72907" y2="87215"/>
                          <a14:foregroundMark x1="72907" y1="87215" x2="28615" y2="91629"/>
                          <a14:foregroundMark x1="28615" y1="91629" x2="23288" y2="90715"/>
                          <a14:foregroundMark x1="23288" y1="90715" x2="17199" y2="83714"/>
                          <a14:foregroundMark x1="17199" y1="83714" x2="27169" y2="84170"/>
                          <a14:foregroundMark x1="27169" y1="84170" x2="16971" y2="74734"/>
                          <a14:foregroundMark x1="16971" y1="74734" x2="17428" y2="85388"/>
                          <a14:foregroundMark x1="17428" y1="85388" x2="11416" y2="83866"/>
                          <a14:foregroundMark x1="11416" y1="83866" x2="5403" y2="77778"/>
                          <a14:foregroundMark x1="5403" y1="77778" x2="6621" y2="63014"/>
                          <a14:foregroundMark x1="6621" y1="63014" x2="18265" y2="33486"/>
                          <a14:foregroundMark x1="18265" y1="33486" x2="24886" y2="24810"/>
                          <a14:foregroundMark x1="24886" y1="24810" x2="28539" y2="38356"/>
                          <a14:foregroundMark x1="28539" y1="38356" x2="35769" y2="18417"/>
                          <a14:foregroundMark x1="35769" y1="18417" x2="44521" y2="9437"/>
                          <a14:foregroundMark x1="44521" y1="9437" x2="71537" y2="6697"/>
                          <a14:foregroundMark x1="71537" y1="6697" x2="82953" y2="6697"/>
                          <a14:foregroundMark x1="82953" y1="6697" x2="95738" y2="30289"/>
                          <a14:foregroundMark x1="95738" y1="30289" x2="88889" y2="23896"/>
                          <a14:foregroundMark x1="88889" y1="23896" x2="86530" y2="16286"/>
                          <a14:foregroundMark x1="86530" y1="16286" x2="76636" y2="11416"/>
                          <a14:foregroundMark x1="76636" y1="11416" x2="44901" y2="7002"/>
                          <a14:foregroundMark x1="44901" y1="7002" x2="39422" y2="11111"/>
                          <a14:foregroundMark x1="39422" y1="11111" x2="36073" y2="19026"/>
                          <a14:foregroundMark x1="36073" y1="19026" x2="30289" y2="26180"/>
                          <a14:foregroundMark x1="30289" y1="26180" x2="32268" y2="35921"/>
                          <a14:foregroundMark x1="32268" y1="35921" x2="39193" y2="29985"/>
                          <a14:foregroundMark x1="39193" y1="29985" x2="35997" y2="57382"/>
                          <a14:foregroundMark x1="35997" y1="57382" x2="30898" y2="56621"/>
                          <a14:foregroundMark x1="30898" y1="56621" x2="31887" y2="48706"/>
                          <a14:foregroundMark x1="31887" y1="48706" x2="45890" y2="48706"/>
                          <a14:foregroundMark x1="45890" y1="48706" x2="55175" y2="47184"/>
                          <a14:foregroundMark x1="55175" y1="47184" x2="62938" y2="38356"/>
                          <a14:foregroundMark x1="62938" y1="38356" x2="67504" y2="51598"/>
                          <a14:foregroundMark x1="67504" y1="51598" x2="86986" y2="51750"/>
                          <a14:foregroundMark x1="86986" y1="51750" x2="92998" y2="62100"/>
                          <a14:foregroundMark x1="92998" y1="62100" x2="90944" y2="43531"/>
                          <a14:foregroundMark x1="90944" y1="43531" x2="93760" y2="60731"/>
                          <a14:foregroundMark x1="93760" y1="60731" x2="90868" y2="72603"/>
                          <a14:foregroundMark x1="90868" y1="72603" x2="85769" y2="77473"/>
                          <a14:foregroundMark x1="85769" y1="77473" x2="82648" y2="89498"/>
                          <a14:foregroundMark x1="82648" y1="89498" x2="77702" y2="73516"/>
                          <a14:foregroundMark x1="77702" y1="73516" x2="60731" y2="65145"/>
                          <a14:foregroundMark x1="60731" y1="65145" x2="39574" y2="74429"/>
                          <a14:foregroundMark x1="39574" y1="74429" x2="34094" y2="82953"/>
                          <a14:foregroundMark x1="34094" y1="82953" x2="40411" y2="84779"/>
                          <a14:foregroundMark x1="40411" y1="84779" x2="67656" y2="75342"/>
                          <a14:foregroundMark x1="67656" y1="75342" x2="71918" y2="82192"/>
                          <a14:foregroundMark x1="71918" y1="82192" x2="79528" y2="69254"/>
                          <a14:foregroundMark x1="79528" y1="69254" x2="92161" y2="65297"/>
                          <a14:foregroundMark x1="92161" y1="65297" x2="92846" y2="57382"/>
                          <a14:foregroundMark x1="92846" y1="57382" x2="93607" y2="55251"/>
                          <a14:foregroundMark x1="42770" y1="17504" x2="75875" y2="24505"/>
                          <a14:foregroundMark x1="75875" y1="24505" x2="83562" y2="22527"/>
                          <a14:foregroundMark x1="17656" y1="86606" x2="20776" y2="94368"/>
                          <a14:foregroundMark x1="20776" y1="94368" x2="25038" y2="94977"/>
                          <a14:foregroundMark x1="25038" y1="94977" x2="25342" y2="93607"/>
                          <a14:foregroundMark x1="80137" y1="75799" x2="80898" y2="86149"/>
                          <a14:foregroundMark x1="80898" y1="86149" x2="79756" y2="93760"/>
                          <a14:foregroundMark x1="79756" y1="93760" x2="86682" y2="93151"/>
                          <a14:foregroundMark x1="86682" y1="93151" x2="90107" y2="82801"/>
                          <a14:foregroundMark x1="90107" y1="82801" x2="90183" y2="81735"/>
                          <a14:foregroundMark x1="96880" y1="72298" x2="95967" y2="31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102" y="9330531"/>
              <a:ext cx="663513" cy="331757"/>
            </a:xfrm>
            <a:prstGeom prst="rect">
              <a:avLst/>
            </a:prstGeom>
            <a:noFill/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B5B194FF-72E5-61A2-F9AB-1C815AFE59A1}"/>
              </a:ext>
            </a:extLst>
          </p:cNvPr>
          <p:cNvGrpSpPr/>
          <p:nvPr/>
        </p:nvGrpSpPr>
        <p:grpSpPr>
          <a:xfrm>
            <a:off x="1507775" y="7254031"/>
            <a:ext cx="3842450" cy="1616730"/>
            <a:chOff x="5174530" y="3871063"/>
            <a:chExt cx="3842450" cy="1616730"/>
          </a:xfrm>
        </p:grpSpPr>
        <p:sp>
          <p:nvSpPr>
            <p:cNvPr id="11" name="CasellaDiTesto 77">
              <a:extLst>
                <a:ext uri="{FF2B5EF4-FFF2-40B4-BE49-F238E27FC236}">
                  <a16:creationId xmlns:a16="http://schemas.microsoft.com/office/drawing/2014/main" id="{129D7954-E670-0FBA-05A0-7A3F154375AD}"/>
                </a:ext>
              </a:extLst>
            </p:cNvPr>
            <p:cNvSpPr txBox="1"/>
            <p:nvPr/>
          </p:nvSpPr>
          <p:spPr>
            <a:xfrm>
              <a:off x="5174530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Sun* </a:t>
              </a:r>
            </a:p>
          </p:txBody>
        </p:sp>
        <p:sp>
          <p:nvSpPr>
            <p:cNvPr id="13" name="CasellaDiTesto 77">
              <a:extLst>
                <a:ext uri="{FF2B5EF4-FFF2-40B4-BE49-F238E27FC236}">
                  <a16:creationId xmlns:a16="http://schemas.microsoft.com/office/drawing/2014/main" id="{B7866F09-9F12-7748-8D35-8A48692C71A1}"/>
                </a:ext>
              </a:extLst>
            </p:cNvPr>
            <p:cNvSpPr txBox="1"/>
            <p:nvPr/>
          </p:nvSpPr>
          <p:spPr>
            <a:xfrm>
              <a:off x="7936980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Granite*</a:t>
              </a:r>
            </a:p>
          </p:txBody>
        </p:sp>
        <p:sp>
          <p:nvSpPr>
            <p:cNvPr id="14" name="CasellaDiTesto 77">
              <a:extLst>
                <a:ext uri="{FF2B5EF4-FFF2-40B4-BE49-F238E27FC236}">
                  <a16:creationId xmlns:a16="http://schemas.microsoft.com/office/drawing/2014/main" id="{365170DE-F914-6A0B-F571-D31771808D40}"/>
                </a:ext>
              </a:extLst>
            </p:cNvPr>
            <p:cNvSpPr txBox="1"/>
            <p:nvPr/>
          </p:nvSpPr>
          <p:spPr>
            <a:xfrm>
              <a:off x="6555754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Stone*</a:t>
              </a:r>
            </a:p>
          </p:txBody>
        </p: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40AA3592-6A5D-BFDC-A054-46AA1D748D0F}"/>
                </a:ext>
              </a:extLst>
            </p:cNvPr>
            <p:cNvGrpSpPr/>
            <p:nvPr/>
          </p:nvGrpSpPr>
          <p:grpSpPr>
            <a:xfrm>
              <a:off x="5340658" y="4423834"/>
              <a:ext cx="714376" cy="714374"/>
              <a:chOff x="619125" y="1409701"/>
              <a:chExt cx="714376" cy="714374"/>
            </a:xfrm>
          </p:grpSpPr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0A6800C2-39D4-F1C2-2666-57D820778E80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95B68D75-0402-A23E-BA80-BDDFEA64F0F1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rgbClr val="D4B655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F6899B84-7721-4113-F559-833FF8CD7963}"/>
                </a:ext>
              </a:extLst>
            </p:cNvPr>
            <p:cNvGrpSpPr/>
            <p:nvPr/>
          </p:nvGrpSpPr>
          <p:grpSpPr>
            <a:xfrm>
              <a:off x="8094766" y="4423834"/>
              <a:ext cx="714376" cy="714374"/>
              <a:chOff x="619125" y="1409701"/>
              <a:chExt cx="714376" cy="714374"/>
            </a:xfrm>
          </p:grpSpPr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A888E97A-3DDB-FC36-09FD-F42D81C2240A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0D2C6538-06F4-22A4-6D21-41E619F0DD2B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rgbClr val="A4A6A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6263367B-72ED-40FF-819A-F6EA6A22D5D6}"/>
                </a:ext>
              </a:extLst>
            </p:cNvPr>
            <p:cNvGrpSpPr/>
            <p:nvPr/>
          </p:nvGrpSpPr>
          <p:grpSpPr>
            <a:xfrm>
              <a:off x="6717711" y="4423834"/>
              <a:ext cx="714376" cy="714374"/>
              <a:chOff x="619125" y="1409701"/>
              <a:chExt cx="714376" cy="714374"/>
            </a:xfrm>
          </p:grpSpPr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E336769F-EF54-2D74-38F3-F3CE7094A78F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BE5C1BF-B8C9-02DB-118B-529D83E8C238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rgbClr val="BEB6A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8" name="Connettore a gomito 57">
              <a:extLst>
                <a:ext uri="{FF2B5EF4-FFF2-40B4-BE49-F238E27FC236}">
                  <a16:creationId xmlns:a16="http://schemas.microsoft.com/office/drawing/2014/main" id="{0040372B-B382-C5AD-78C5-CD1B9ABACDB7}"/>
                </a:ext>
              </a:extLst>
            </p:cNvPr>
            <p:cNvCxnSpPr>
              <a:cxnSpLocks/>
              <a:stCxn id="49" idx="0"/>
              <a:endCxn id="46" idx="0"/>
            </p:cNvCxnSpPr>
            <p:nvPr/>
          </p:nvCxnSpPr>
          <p:spPr>
            <a:xfrm rot="16200000" flipV="1">
              <a:off x="7074900" y="3046780"/>
              <a:ext cx="12700" cy="2754108"/>
            </a:xfrm>
            <a:prstGeom prst="bentConnector3">
              <a:avLst>
                <a:gd name="adj1" fmla="val 2925000"/>
              </a:avLst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sellaDiTesto 56">
              <a:extLst>
                <a:ext uri="{FF2B5EF4-FFF2-40B4-BE49-F238E27FC236}">
                  <a16:creationId xmlns:a16="http://schemas.microsoft.com/office/drawing/2014/main" id="{7692E63F-7B3F-2FFA-0293-0C9BEEECD665}"/>
                </a:ext>
              </a:extLst>
            </p:cNvPr>
            <p:cNvSpPr txBox="1"/>
            <p:nvPr/>
          </p:nvSpPr>
          <p:spPr>
            <a:xfrm>
              <a:off x="6240840" y="3871063"/>
              <a:ext cx="1680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>
                  <a:highlight>
                    <a:srgbClr val="FFFFFF"/>
                  </a:highlight>
                </a:defRPr>
              </a:lvl1pPr>
            </a:lstStyle>
            <a:p>
              <a:r>
                <a:rPr lang="en-US" sz="1600" b="1" dirty="0"/>
                <a:t>METALLIC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54FEC5DF-969A-C06D-A765-2C6058316DF8}"/>
              </a:ext>
            </a:extLst>
          </p:cNvPr>
          <p:cNvGrpSpPr/>
          <p:nvPr/>
        </p:nvGrpSpPr>
        <p:grpSpPr>
          <a:xfrm>
            <a:off x="648130" y="3156377"/>
            <a:ext cx="5561740" cy="1616730"/>
            <a:chOff x="-350367" y="3871063"/>
            <a:chExt cx="5561740" cy="1616730"/>
          </a:xfrm>
        </p:grpSpPr>
        <p:sp>
          <p:nvSpPr>
            <p:cNvPr id="4" name="CasellaDiTesto 77">
              <a:extLst>
                <a:ext uri="{FF2B5EF4-FFF2-40B4-BE49-F238E27FC236}">
                  <a16:creationId xmlns:a16="http://schemas.microsoft.com/office/drawing/2014/main" id="{57F7956F-525E-3F7D-4EF2-40F28D6CBCAC}"/>
                </a:ext>
              </a:extLst>
            </p:cNvPr>
            <p:cNvSpPr txBox="1"/>
            <p:nvPr/>
          </p:nvSpPr>
          <p:spPr>
            <a:xfrm>
              <a:off x="-350367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Snow* </a:t>
              </a:r>
            </a:p>
          </p:txBody>
        </p:sp>
        <p:sp>
          <p:nvSpPr>
            <p:cNvPr id="8" name="CasellaDiTesto 77">
              <a:extLst>
                <a:ext uri="{FF2B5EF4-FFF2-40B4-BE49-F238E27FC236}">
                  <a16:creationId xmlns:a16="http://schemas.microsoft.com/office/drawing/2014/main" id="{952AE333-AB2F-9665-DC64-F704A58AA358}"/>
                </a:ext>
              </a:extLst>
            </p:cNvPr>
            <p:cNvSpPr txBox="1"/>
            <p:nvPr/>
          </p:nvSpPr>
          <p:spPr>
            <a:xfrm>
              <a:off x="1030858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Volcano</a:t>
              </a:r>
            </a:p>
          </p:txBody>
        </p:sp>
        <p:sp>
          <p:nvSpPr>
            <p:cNvPr id="9" name="CasellaDiTesto 77">
              <a:extLst>
                <a:ext uri="{FF2B5EF4-FFF2-40B4-BE49-F238E27FC236}">
                  <a16:creationId xmlns:a16="http://schemas.microsoft.com/office/drawing/2014/main" id="{0634837A-083E-4FC7-A2A0-75D798864B4D}"/>
                </a:ext>
              </a:extLst>
            </p:cNvPr>
            <p:cNvSpPr txBox="1"/>
            <p:nvPr/>
          </p:nvSpPr>
          <p:spPr>
            <a:xfrm>
              <a:off x="2412082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Ruby*</a:t>
              </a:r>
            </a:p>
          </p:txBody>
        </p:sp>
        <p:sp>
          <p:nvSpPr>
            <p:cNvPr id="10" name="CasellaDiTesto 77">
              <a:extLst>
                <a:ext uri="{FF2B5EF4-FFF2-40B4-BE49-F238E27FC236}">
                  <a16:creationId xmlns:a16="http://schemas.microsoft.com/office/drawing/2014/main" id="{EB65AE57-26AC-923C-82F1-C225E196A8EF}"/>
                </a:ext>
              </a:extLst>
            </p:cNvPr>
            <p:cNvSpPr txBox="1"/>
            <p:nvPr/>
          </p:nvSpPr>
          <p:spPr>
            <a:xfrm>
              <a:off x="3793306" y="5180016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Concrete* </a:t>
              </a: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7052523-F3BA-4A01-B070-7333E8A53ED7}"/>
                </a:ext>
              </a:extLst>
            </p:cNvPr>
            <p:cNvGrpSpPr/>
            <p:nvPr/>
          </p:nvGrpSpPr>
          <p:grpSpPr>
            <a:xfrm>
              <a:off x="-167554" y="4423834"/>
              <a:ext cx="714376" cy="714374"/>
              <a:chOff x="619125" y="1409701"/>
              <a:chExt cx="714376" cy="714374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3F91DA3B-C4B3-B952-45C5-2469CF814561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A01DF213-AB90-41CA-9017-4FF5DEC981D9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FF98DA27-C8E7-E794-F398-2AEC5EFCA2D8}"/>
                </a:ext>
              </a:extLst>
            </p:cNvPr>
            <p:cNvGrpSpPr/>
            <p:nvPr/>
          </p:nvGrpSpPr>
          <p:grpSpPr>
            <a:xfrm>
              <a:off x="1209499" y="4423834"/>
              <a:ext cx="714376" cy="714374"/>
              <a:chOff x="619125" y="1409701"/>
              <a:chExt cx="714376" cy="714374"/>
            </a:xfrm>
          </p:grpSpPr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C1AD1996-7C5D-4567-869C-8EC1E56ABBA4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53C61ED6-2BBC-2464-F9AF-AEF8C49E558E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rgbClr val="201E1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D7655ADF-F6FE-0EC5-6A2C-9FE33BFA3974}"/>
                </a:ext>
              </a:extLst>
            </p:cNvPr>
            <p:cNvGrpSpPr/>
            <p:nvPr/>
          </p:nvGrpSpPr>
          <p:grpSpPr>
            <a:xfrm>
              <a:off x="2586552" y="4423834"/>
              <a:ext cx="714376" cy="714374"/>
              <a:chOff x="619125" y="1409701"/>
              <a:chExt cx="714376" cy="714374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852543DA-9F0E-4B13-33B1-09F9AC3C13FA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7B211CBB-0906-7739-EDFD-D8FA7C9527D1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rgbClr val="73141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2822F5D3-E60D-87B3-8DEC-CA5C3C5312A0}"/>
                </a:ext>
              </a:extLst>
            </p:cNvPr>
            <p:cNvGrpSpPr/>
            <p:nvPr/>
          </p:nvGrpSpPr>
          <p:grpSpPr>
            <a:xfrm>
              <a:off x="3963605" y="4423834"/>
              <a:ext cx="714376" cy="714374"/>
              <a:chOff x="619125" y="1409701"/>
              <a:chExt cx="714376" cy="714374"/>
            </a:xfrm>
          </p:grpSpPr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B69B5E83-789C-3514-2619-E2D320095415}"/>
                  </a:ext>
                </a:extLst>
              </p:cNvPr>
              <p:cNvSpPr/>
              <p:nvPr/>
            </p:nvSpPr>
            <p:spPr>
              <a:xfrm>
                <a:off x="619125" y="1409701"/>
                <a:ext cx="714376" cy="714374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5B167333-BA18-794E-3757-1840EC6924E5}"/>
                  </a:ext>
                </a:extLst>
              </p:cNvPr>
              <p:cNvSpPr/>
              <p:nvPr/>
            </p:nvSpPr>
            <p:spPr>
              <a:xfrm>
                <a:off x="733425" y="1524000"/>
                <a:ext cx="485775" cy="4857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6" name="Connettore a gomito 55">
              <a:extLst>
                <a:ext uri="{FF2B5EF4-FFF2-40B4-BE49-F238E27FC236}">
                  <a16:creationId xmlns:a16="http://schemas.microsoft.com/office/drawing/2014/main" id="{796E9896-0097-8E32-B439-D6D9C7D4136F}"/>
                </a:ext>
              </a:extLst>
            </p:cNvPr>
            <p:cNvCxnSpPr>
              <a:cxnSpLocks/>
              <a:stCxn id="40" idx="0"/>
              <a:endCxn id="18" idx="0"/>
            </p:cNvCxnSpPr>
            <p:nvPr/>
          </p:nvCxnSpPr>
          <p:spPr>
            <a:xfrm rot="16200000" flipV="1">
              <a:off x="2255214" y="2358254"/>
              <a:ext cx="12700" cy="4131159"/>
            </a:xfrm>
            <a:prstGeom prst="bentConnector3">
              <a:avLst>
                <a:gd name="adj1" fmla="val 3074984"/>
              </a:avLst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299C58D1-8056-CB91-4270-BC6B068FBBBF}"/>
                </a:ext>
              </a:extLst>
            </p:cNvPr>
            <p:cNvSpPr txBox="1"/>
            <p:nvPr/>
          </p:nvSpPr>
          <p:spPr>
            <a:xfrm>
              <a:off x="1252753" y="3871063"/>
              <a:ext cx="2162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>
                  <a:highlight>
                    <a:srgbClr val="FFFFFF"/>
                  </a:highlight>
                </a:defRPr>
              </a:lvl1pPr>
            </a:lstStyle>
            <a:p>
              <a:r>
                <a:rPr lang="en-US" sz="1600" b="1" dirty="0"/>
                <a:t>SOLID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EDC03AA2-AE07-E1A0-01EC-EE22D7C4D050}"/>
                </a:ext>
              </a:extLst>
            </p:cNvPr>
            <p:cNvSpPr txBox="1"/>
            <p:nvPr/>
          </p:nvSpPr>
          <p:spPr>
            <a:xfrm rot="20652234">
              <a:off x="3160032" y="4218927"/>
              <a:ext cx="6488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1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Free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F440C03-05B8-D6DC-B41F-1BE234124E30}"/>
                </a:ext>
              </a:extLst>
            </p:cNvPr>
            <p:cNvSpPr txBox="1"/>
            <p:nvPr/>
          </p:nvSpPr>
          <p:spPr>
            <a:xfrm rot="20652234">
              <a:off x="4562479" y="4218927"/>
              <a:ext cx="6488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Encode Sans" pitchFamily="2" charset="0"/>
                  <a:ea typeface="+mn-ea"/>
                  <a:cs typeface="+mn-cs"/>
                </a:rPr>
                <a:t>New!</a:t>
              </a:r>
            </a:p>
          </p:txBody>
        </p:sp>
      </p:grp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AB9A84F1-9BB3-C233-C3C7-CB5F9E9B4B1F}"/>
              </a:ext>
            </a:extLst>
          </p:cNvPr>
          <p:cNvSpPr txBox="1"/>
          <p:nvPr/>
        </p:nvSpPr>
        <p:spPr>
          <a:xfrm>
            <a:off x="384175" y="1857046"/>
            <a:ext cx="6089650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/>
              <a:t>Thanks to a wide offer that includes </a:t>
            </a:r>
            <a:r>
              <a:rPr lang="en-US" sz="1600" b="1" dirty="0"/>
              <a:t>4 solid </a:t>
            </a:r>
            <a:r>
              <a:rPr lang="en-US" sz="1600" dirty="0"/>
              <a:t>and </a:t>
            </a:r>
            <a:r>
              <a:rPr lang="en-US" sz="1600" b="1" dirty="0"/>
              <a:t>3 metallic </a:t>
            </a:r>
            <a:r>
              <a:rPr lang="en-US" sz="1600" b="1" dirty="0" err="1"/>
              <a:t>colours</a:t>
            </a:r>
            <a:r>
              <a:rPr lang="en-US" sz="1600" dirty="0"/>
              <a:t>, in addition to </a:t>
            </a:r>
            <a:r>
              <a:rPr lang="en-US" sz="1600" b="1" dirty="0"/>
              <a:t>BICOLOR version</a:t>
            </a:r>
            <a:r>
              <a:rPr lang="en-US" sz="1600" dirty="0"/>
              <a:t>, Jeep</a:t>
            </a:r>
            <a:r>
              <a:rPr lang="en-US" sz="1600" baseline="-25000" dirty="0"/>
              <a:t>®</a:t>
            </a:r>
            <a:r>
              <a:rPr lang="en-US" sz="1600" dirty="0"/>
              <a:t> Avenger MY25 color palette allows to the Customer to choose the preferred aesthetic solution. The </a:t>
            </a:r>
            <a:r>
              <a:rPr lang="en-US" sz="1600" b="1" dirty="0"/>
              <a:t>new Concrete color</a:t>
            </a:r>
            <a:r>
              <a:rPr lang="en-US" sz="1600" dirty="0"/>
              <a:t> is dedicated to </a:t>
            </a:r>
            <a:r>
              <a:rPr lang="en-US" sz="1600" b="1" dirty="0"/>
              <a:t>The North Face </a:t>
            </a:r>
            <a:r>
              <a:rPr lang="en-US" sz="1600" dirty="0"/>
              <a:t>launch.</a:t>
            </a:r>
          </a:p>
        </p:txBody>
      </p:sp>
      <p:pic>
        <p:nvPicPr>
          <p:cNvPr id="3" name="Elemento grafico 2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6388E866-3E52-D224-F0A8-371E8AE9C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9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asellaDiTesto 6">
            <a:extLst>
              <a:ext uri="{FF2B5EF4-FFF2-40B4-BE49-F238E27FC236}">
                <a16:creationId xmlns:a16="http://schemas.microsoft.com/office/drawing/2014/main" id="{B04AE7BE-CA4E-2539-0982-5A5C67AF0DED}"/>
              </a:ext>
            </a:extLst>
          </p:cNvPr>
          <p:cNvSpPr txBox="1"/>
          <p:nvPr/>
        </p:nvSpPr>
        <p:spPr>
          <a:xfrm>
            <a:off x="386711" y="6758869"/>
            <a:ext cx="2952000" cy="2601789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80" name="CasellaDiTesto 6">
            <a:extLst>
              <a:ext uri="{FF2B5EF4-FFF2-40B4-BE49-F238E27FC236}">
                <a16:creationId xmlns:a16="http://schemas.microsoft.com/office/drawing/2014/main" id="{9A17E8FC-CAC8-26CE-D3F9-E898AC71D6C6}"/>
              </a:ext>
            </a:extLst>
          </p:cNvPr>
          <p:cNvSpPr txBox="1"/>
          <p:nvPr/>
        </p:nvSpPr>
        <p:spPr>
          <a:xfrm>
            <a:off x="3521825" y="6758869"/>
            <a:ext cx="2952000" cy="2601789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77" name="CasellaDiTesto 6">
            <a:extLst>
              <a:ext uri="{FF2B5EF4-FFF2-40B4-BE49-F238E27FC236}">
                <a16:creationId xmlns:a16="http://schemas.microsoft.com/office/drawing/2014/main" id="{8287CBE4-AD1D-33DF-A8AE-974E8AF9589F}"/>
              </a:ext>
            </a:extLst>
          </p:cNvPr>
          <p:cNvSpPr txBox="1"/>
          <p:nvPr/>
        </p:nvSpPr>
        <p:spPr>
          <a:xfrm>
            <a:off x="386711" y="4385643"/>
            <a:ext cx="2952000" cy="222430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78" name="CasellaDiTesto 6">
            <a:extLst>
              <a:ext uri="{FF2B5EF4-FFF2-40B4-BE49-F238E27FC236}">
                <a16:creationId xmlns:a16="http://schemas.microsoft.com/office/drawing/2014/main" id="{E7F71C85-37C0-9A4E-EA8F-6444F64C7BD9}"/>
              </a:ext>
            </a:extLst>
          </p:cNvPr>
          <p:cNvSpPr txBox="1"/>
          <p:nvPr/>
        </p:nvSpPr>
        <p:spPr>
          <a:xfrm>
            <a:off x="3521825" y="4385643"/>
            <a:ext cx="2952000" cy="222430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76" name="CasellaDiTesto 6">
            <a:extLst>
              <a:ext uri="{FF2B5EF4-FFF2-40B4-BE49-F238E27FC236}">
                <a16:creationId xmlns:a16="http://schemas.microsoft.com/office/drawing/2014/main" id="{A99F7E1B-39AD-E5BC-BEB8-1EFEA790E102}"/>
              </a:ext>
            </a:extLst>
          </p:cNvPr>
          <p:cNvSpPr txBox="1"/>
          <p:nvPr/>
        </p:nvSpPr>
        <p:spPr>
          <a:xfrm>
            <a:off x="386711" y="2012416"/>
            <a:ext cx="2952000" cy="2224306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lIns="72000" tIns="36000" rIns="72000" bIns="3600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" pitchFamily="2" charset="0"/>
              <a:cs typeface="Arial"/>
              <a:sym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it-IT"/>
            </a:defPPr>
            <a:lvl1pPr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2800" b="0" i="0" cap="all">
                <a:solidFill>
                  <a:schemeClr val="accent4"/>
                </a:solidFill>
                <a:latin typeface="Encode Sans ExtraBold" pitchFamily="2" charset="0"/>
              </a:defRPr>
            </a:lvl1pPr>
          </a:lstStyle>
          <a:p>
            <a:r>
              <a:rPr lang="en-US" dirty="0">
                <a:sym typeface="Arial"/>
              </a:rPr>
              <a:t>WHEELS RANGE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sp>
        <p:nvSpPr>
          <p:cNvPr id="6" name="CasellaDiTesto 53">
            <a:extLst>
              <a:ext uri="{FF2B5EF4-FFF2-40B4-BE49-F238E27FC236}">
                <a16:creationId xmlns:a16="http://schemas.microsoft.com/office/drawing/2014/main" id="{67B13ED7-4738-F801-583F-D77EB318E5B8}"/>
              </a:ext>
            </a:extLst>
          </p:cNvPr>
          <p:cNvSpPr txBox="1"/>
          <p:nvPr/>
        </p:nvSpPr>
        <p:spPr>
          <a:xfrm>
            <a:off x="403431" y="2082494"/>
            <a:ext cx="2956319" cy="34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16" ALLOY - PAINTED</a:t>
            </a:r>
          </a:p>
        </p:txBody>
      </p:sp>
      <p:sp>
        <p:nvSpPr>
          <p:cNvPr id="7" name="CasellaDiTesto 53">
            <a:extLst>
              <a:ext uri="{FF2B5EF4-FFF2-40B4-BE49-F238E27FC236}">
                <a16:creationId xmlns:a16="http://schemas.microsoft.com/office/drawing/2014/main" id="{E5A6069D-090F-7497-67AC-BC10B22B13EB}"/>
              </a:ext>
            </a:extLst>
          </p:cNvPr>
          <p:cNvSpPr txBox="1"/>
          <p:nvPr/>
        </p:nvSpPr>
        <p:spPr>
          <a:xfrm>
            <a:off x="403431" y="4385643"/>
            <a:ext cx="2904265" cy="34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17" ALLOY - PAINTED</a:t>
            </a:r>
          </a:p>
        </p:txBody>
      </p:sp>
      <p:sp>
        <p:nvSpPr>
          <p:cNvPr id="21" name="CasellaDiTesto 53">
            <a:extLst>
              <a:ext uri="{FF2B5EF4-FFF2-40B4-BE49-F238E27FC236}">
                <a16:creationId xmlns:a16="http://schemas.microsoft.com/office/drawing/2014/main" id="{306B0E2F-5A9A-898C-84B7-482BC062A812}"/>
              </a:ext>
            </a:extLst>
          </p:cNvPr>
          <p:cNvSpPr txBox="1"/>
          <p:nvPr/>
        </p:nvSpPr>
        <p:spPr>
          <a:xfrm>
            <a:off x="445054" y="6785013"/>
            <a:ext cx="3285516" cy="34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18" ALLOY – DIAMOND CUT</a:t>
            </a:r>
          </a:p>
        </p:txBody>
      </p:sp>
      <p:sp>
        <p:nvSpPr>
          <p:cNvPr id="24" name="CasellaDiTesto 53">
            <a:extLst>
              <a:ext uri="{FF2B5EF4-FFF2-40B4-BE49-F238E27FC236}">
                <a16:creationId xmlns:a16="http://schemas.microsoft.com/office/drawing/2014/main" id="{63CEECBF-2101-30CC-2DD9-FE7CD2E39C5D}"/>
              </a:ext>
            </a:extLst>
          </p:cNvPr>
          <p:cNvSpPr txBox="1"/>
          <p:nvPr/>
        </p:nvSpPr>
        <p:spPr>
          <a:xfrm>
            <a:off x="1836117" y="2990124"/>
            <a:ext cx="1995622" cy="31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Grey gloss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8564B04-4250-293A-6956-9C16D7A594B1}"/>
              </a:ext>
            </a:extLst>
          </p:cNvPr>
          <p:cNvSpPr txBox="1"/>
          <p:nvPr/>
        </p:nvSpPr>
        <p:spPr>
          <a:xfrm>
            <a:off x="1853606" y="5375517"/>
            <a:ext cx="1995624" cy="31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SILVER Gloss</a:t>
            </a:r>
          </a:p>
        </p:txBody>
      </p:sp>
      <p:sp>
        <p:nvSpPr>
          <p:cNvPr id="29" name="CasellaDiTesto 53">
            <a:extLst>
              <a:ext uri="{FF2B5EF4-FFF2-40B4-BE49-F238E27FC236}">
                <a16:creationId xmlns:a16="http://schemas.microsoft.com/office/drawing/2014/main" id="{7FFFBD0D-1033-1F45-EF68-95FCC08D301C}"/>
              </a:ext>
            </a:extLst>
          </p:cNvPr>
          <p:cNvSpPr txBox="1"/>
          <p:nvPr/>
        </p:nvSpPr>
        <p:spPr>
          <a:xfrm>
            <a:off x="1923815" y="7465555"/>
            <a:ext cx="141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2-tone matt black w/diamond cut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D76F7B86-FBDF-EF12-B5B1-6B5C4FA0AB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07" y="7129290"/>
            <a:ext cx="1626635" cy="162663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46CA0FC-65B9-C7C4-7A24-F521E83CE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54" y="2407016"/>
            <a:ext cx="1478760" cy="1478760"/>
          </a:xfrm>
          <a:prstGeom prst="rect">
            <a:avLst/>
          </a:prstGeom>
        </p:spPr>
      </p:pic>
      <p:pic>
        <p:nvPicPr>
          <p:cNvPr id="32" name="object 39">
            <a:extLst>
              <a:ext uri="{FF2B5EF4-FFF2-40B4-BE49-F238E27FC236}">
                <a16:creationId xmlns:a16="http://schemas.microsoft.com/office/drawing/2014/main" id="{B703702A-CC49-8B15-6578-AC355B7820A2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15" y="4864632"/>
            <a:ext cx="1350199" cy="1334315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55AB3C5-1CDA-584F-4E37-55C23237196F}"/>
              </a:ext>
            </a:extLst>
          </p:cNvPr>
          <p:cNvSpPr txBox="1"/>
          <p:nvPr/>
        </p:nvSpPr>
        <p:spPr>
          <a:xfrm>
            <a:off x="403431" y="3863271"/>
            <a:ext cx="241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LONGITUDE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96114A5-C943-1192-A13C-4A27A019AAD3}"/>
              </a:ext>
            </a:extLst>
          </p:cNvPr>
          <p:cNvSpPr txBox="1"/>
          <p:nvPr/>
        </p:nvSpPr>
        <p:spPr>
          <a:xfrm>
            <a:off x="403431" y="6248664"/>
            <a:ext cx="2328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ALTITUDE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A6B1B01-4331-CA29-140B-0782281FB9D8}"/>
              </a:ext>
            </a:extLst>
          </p:cNvPr>
          <p:cNvSpPr txBox="1"/>
          <p:nvPr/>
        </p:nvSpPr>
        <p:spPr>
          <a:xfrm>
            <a:off x="384175" y="8799608"/>
            <a:ext cx="283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Standard on SUMMIT /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ea"/>
                <a:cs typeface="+mn-cs"/>
              </a:rPr>
              <a:t>Opt on ALTITUDE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D4CC527-27B5-516C-6485-3A91CF6BA1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244" y="7227797"/>
            <a:ext cx="1433746" cy="1429622"/>
          </a:xfrm>
          <a:prstGeom prst="rect">
            <a:avLst/>
          </a:prstGeom>
          <a:ln w="38100">
            <a:noFill/>
          </a:ln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38C3EA0-3B61-02DA-1FB0-C11E6A641438}"/>
              </a:ext>
            </a:extLst>
          </p:cNvPr>
          <p:cNvSpPr txBox="1"/>
          <p:nvPr/>
        </p:nvSpPr>
        <p:spPr>
          <a:xfrm>
            <a:off x="3529397" y="8892174"/>
            <a:ext cx="3394068" cy="31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</a:defRPr>
            </a:lvl1pPr>
          </a:lstStyle>
          <a:p>
            <a:r>
              <a:rPr lang="it-IT" dirty="0" err="1"/>
              <a:t>Accessory</a:t>
            </a:r>
            <a:r>
              <a:rPr lang="it-IT" dirty="0"/>
              <a:t> by</a:t>
            </a:r>
          </a:p>
        </p:txBody>
      </p:sp>
      <p:sp>
        <p:nvSpPr>
          <p:cNvPr id="39" name="CasellaDiTesto 53">
            <a:extLst>
              <a:ext uri="{FF2B5EF4-FFF2-40B4-BE49-F238E27FC236}">
                <a16:creationId xmlns:a16="http://schemas.microsoft.com/office/drawing/2014/main" id="{3547393A-B114-9EAB-2A90-5B63B87177CA}"/>
              </a:ext>
            </a:extLst>
          </p:cNvPr>
          <p:cNvSpPr txBox="1"/>
          <p:nvPr/>
        </p:nvSpPr>
        <p:spPr>
          <a:xfrm>
            <a:off x="5097017" y="7465555"/>
            <a:ext cx="1339547" cy="954107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>
            <a:defPPr>
              <a:defRPr lang="fr-FR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</a:defRPr>
            </a:lvl1pPr>
          </a:lstStyle>
          <a:p>
            <a:r>
              <a:rPr lang="en-US" dirty="0"/>
              <a:t>2-tone GLOSS black w/Blue touches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7C76A604-9D15-E091-AF92-6B32C15D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57" y="8873203"/>
            <a:ext cx="398448" cy="38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3E39817-75F6-D3D5-02BB-8705803D9D99}"/>
              </a:ext>
            </a:extLst>
          </p:cNvPr>
          <p:cNvSpPr txBox="1"/>
          <p:nvPr/>
        </p:nvSpPr>
        <p:spPr>
          <a:xfrm>
            <a:off x="3556524" y="6248664"/>
            <a:ext cx="175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</a:defRPr>
            </a:lvl1pPr>
          </a:lstStyle>
          <a:p>
            <a:r>
              <a:rPr lang="it-IT" dirty="0"/>
              <a:t>Standard on 4xe</a:t>
            </a: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77B63C27-C60D-1D45-5176-56FEAC48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397" y="4747385"/>
            <a:ext cx="1485777" cy="14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ttangolo 81">
            <a:extLst>
              <a:ext uri="{FF2B5EF4-FFF2-40B4-BE49-F238E27FC236}">
                <a16:creationId xmlns:a16="http://schemas.microsoft.com/office/drawing/2014/main" id="{7EC1393B-E923-6497-174E-B6190008C101}"/>
              </a:ext>
            </a:extLst>
          </p:cNvPr>
          <p:cNvSpPr/>
          <p:nvPr/>
        </p:nvSpPr>
        <p:spPr>
          <a:xfrm>
            <a:off x="3519291" y="2012416"/>
            <a:ext cx="2951998" cy="222430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b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BENEFITS?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sym typeface="Arial"/>
              </a:rPr>
              <a:t>16", 17" or 18" inches, Customer will always find the most effective solution to his/her needs</a:t>
            </a:r>
          </a:p>
        </p:txBody>
      </p:sp>
      <p:pic>
        <p:nvPicPr>
          <p:cNvPr id="83" name="se37fe7ad7e344b5bc90cdd4541c3c1e">
            <a:extLst>
              <a:ext uri="{FF2B5EF4-FFF2-40B4-BE49-F238E27FC236}">
                <a16:creationId xmlns:a16="http://schemas.microsoft.com/office/drawing/2014/main" id="{C8018EE2-82CD-750E-DCC1-A7290BD5D3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04305" y="2195535"/>
            <a:ext cx="497900" cy="478217"/>
          </a:xfrm>
          <a:prstGeom prst="rect">
            <a:avLst/>
          </a:prstGeom>
        </p:spPr>
      </p:pic>
      <p:pic>
        <p:nvPicPr>
          <p:cNvPr id="3" name="Elemento grafico 2" descr="Home contorno">
            <a:hlinkClick r:id="rId11" action="ppaction://hlinksldjump"/>
            <a:extLst>
              <a:ext uri="{FF2B5EF4-FFF2-40B4-BE49-F238E27FC236}">
                <a16:creationId xmlns:a16="http://schemas.microsoft.com/office/drawing/2014/main" id="{27FF692E-0365-F61D-DB3B-44EFB1772E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098B722C-2BF8-CA92-56D2-42A7F9B0342C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07 | JEEP</a:t>
            </a:r>
            <a:r>
              <a:rPr lang="en-US" baseline="-25000" dirty="0"/>
              <a:t>®</a:t>
            </a:r>
            <a:r>
              <a:rPr lang="en-US" dirty="0"/>
              <a:t> AVENGER MY25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9B679E6-A2E1-275F-99C1-C574C9A8094E}"/>
              </a:ext>
            </a:extLst>
          </p:cNvPr>
          <p:cNvGrpSpPr/>
          <p:nvPr/>
        </p:nvGrpSpPr>
        <p:grpSpPr>
          <a:xfrm>
            <a:off x="758141" y="2434560"/>
            <a:ext cx="5341717" cy="2270475"/>
            <a:chOff x="-746321" y="2622134"/>
            <a:chExt cx="5369318" cy="2282207"/>
          </a:xfrm>
        </p:grpSpPr>
        <p:sp>
          <p:nvSpPr>
            <p:cNvPr id="4" name="Title 6">
              <a:extLst>
                <a:ext uri="{FF2B5EF4-FFF2-40B4-BE49-F238E27FC236}">
                  <a16:creationId xmlns:a16="http://schemas.microsoft.com/office/drawing/2014/main" id="{3628597B-DB4F-F7FC-FF86-2B37DE6774E6}"/>
                </a:ext>
              </a:extLst>
            </p:cNvPr>
            <p:cNvSpPr txBox="1">
              <a:spLocks/>
            </p:cNvSpPr>
            <p:nvPr/>
          </p:nvSpPr>
          <p:spPr>
            <a:xfrm>
              <a:off x="-746321" y="4564038"/>
              <a:ext cx="5369318" cy="34030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fr-FR"/>
              </a:defPPr>
              <a:lvl1pPr marR="0" lvl="0" indent="0" algn="ctr" defTabSz="41275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0">
                  <a:solidFill>
                    <a:schemeClr val="accent4"/>
                  </a:solidFill>
                </a:defRPr>
              </a:lvl1pPr>
            </a:lstStyle>
            <a:p>
              <a:r>
                <a:rPr lang="fr-FR" sz="1600" dirty="0">
                  <a:sym typeface="Arial"/>
                </a:rPr>
                <a:t>YELLOW DAHSBOARD &amp; SEATS OPTIONS REMOVAL </a:t>
              </a:r>
            </a:p>
          </p:txBody>
        </p:sp>
        <p:pic>
          <p:nvPicPr>
            <p:cNvPr id="5" name="Immagine 4" descr="Immagine che contiene automobile, veicolo, volante, Console centrale&#10;&#10;Descrizione generata automaticamente">
              <a:extLst>
                <a:ext uri="{FF2B5EF4-FFF2-40B4-BE49-F238E27FC236}">
                  <a16:creationId xmlns:a16="http://schemas.microsoft.com/office/drawing/2014/main" id="{49A35479-1C99-A04F-2433-D60D5826F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374" y="2622134"/>
              <a:ext cx="3209926" cy="1908987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37412E16-0D03-38CD-9672-3D5DA6684F7C}"/>
              </a:ext>
            </a:extLst>
          </p:cNvPr>
          <p:cNvSpPr/>
          <p:nvPr/>
        </p:nvSpPr>
        <p:spPr>
          <a:xfrm>
            <a:off x="384175" y="1707862"/>
            <a:ext cx="607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Jeep</a:t>
            </a:r>
            <a:r>
              <a:rPr lang="en-US" sz="1600" baseline="-250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schemeClr val="tx1"/>
                </a:solidFill>
              </a:rPr>
              <a:t> Avenger My25 range simplification is completed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by the following product updates:</a:t>
            </a:r>
            <a:endParaRPr lang="it-IT" sz="1600" dirty="0">
              <a:solidFill>
                <a:schemeClr val="tx1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053ED89-2384-2E17-2741-CAB7DEFD2001}"/>
              </a:ext>
            </a:extLst>
          </p:cNvPr>
          <p:cNvGrpSpPr/>
          <p:nvPr/>
        </p:nvGrpSpPr>
        <p:grpSpPr>
          <a:xfrm>
            <a:off x="1248966" y="4829943"/>
            <a:ext cx="4371642" cy="2271722"/>
            <a:chOff x="3208322" y="2619497"/>
            <a:chExt cx="4394230" cy="2283460"/>
          </a:xfrm>
        </p:grpSpPr>
        <p:sp>
          <p:nvSpPr>
            <p:cNvPr id="10" name="Title 6">
              <a:extLst>
                <a:ext uri="{FF2B5EF4-FFF2-40B4-BE49-F238E27FC236}">
                  <a16:creationId xmlns:a16="http://schemas.microsoft.com/office/drawing/2014/main" id="{6ED89056-5773-284B-FC6C-EFAF931838BE}"/>
                </a:ext>
              </a:extLst>
            </p:cNvPr>
            <p:cNvSpPr txBox="1">
              <a:spLocks/>
            </p:cNvSpPr>
            <p:nvPr/>
          </p:nvSpPr>
          <p:spPr>
            <a:xfrm>
              <a:off x="3208322" y="4562654"/>
              <a:ext cx="4394230" cy="34030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fr-FR"/>
              </a:defPPr>
              <a:lvl1pPr marR="0" lvl="0" indent="0" algn="ctr" defTabSz="41275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0">
                  <a:solidFill>
                    <a:schemeClr val="accent4"/>
                  </a:solidFill>
                </a:defRPr>
              </a:lvl1pPr>
            </a:lstStyle>
            <a:p>
              <a:r>
                <a:rPr lang="fr-FR" sz="1600" dirty="0">
                  <a:sym typeface="Arial"/>
                </a:rPr>
                <a:t>JEEP</a:t>
              </a:r>
              <a:r>
                <a:rPr lang="fr-FR" sz="1600" baseline="-25000" dirty="0">
                  <a:sym typeface="Arial"/>
                </a:rPr>
                <a:t>®</a:t>
              </a:r>
              <a:r>
                <a:rPr lang="fr-FR" sz="1600" dirty="0">
                  <a:sym typeface="Arial"/>
                </a:rPr>
                <a:t> LOGO LOWER GRILLE UPDATE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50898BA-9A4E-6F67-E1A4-B616E6086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0474" y="2619497"/>
              <a:ext cx="3209926" cy="1908987"/>
            </a:xfrm>
            <a:prstGeom prst="rect">
              <a:avLst/>
            </a:prstGeom>
          </p:spPr>
        </p:pic>
        <p:pic>
          <p:nvPicPr>
            <p:cNvPr id="13" name="Picture 2" descr="A grey and white image of a jeep">
              <a:extLst>
                <a:ext uri="{FF2B5EF4-FFF2-40B4-BE49-F238E27FC236}">
                  <a16:creationId xmlns:a16="http://schemas.microsoft.com/office/drawing/2014/main" id="{A4F6A4C1-BBFB-3696-9D5E-CF924EE5F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014" y="2619497"/>
              <a:ext cx="1319386" cy="903671"/>
            </a:xfrm>
            <a:prstGeom prst="rect">
              <a:avLst/>
            </a:prstGeom>
            <a:noFill/>
            <a:ln>
              <a:solidFill>
                <a:srgbClr val="F8F8F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BF2AD4DC-E35C-E49D-43BA-D2BF0AA61759}"/>
                </a:ext>
              </a:extLst>
            </p:cNvPr>
            <p:cNvSpPr/>
            <p:nvPr/>
          </p:nvSpPr>
          <p:spPr>
            <a:xfrm>
              <a:off x="4767264" y="3696488"/>
              <a:ext cx="609600" cy="60960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0000"/>
                </a:highlight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8D05EFF-857E-43AF-9FD0-AA5ED9833AC6}"/>
              </a:ext>
            </a:extLst>
          </p:cNvPr>
          <p:cNvGrpSpPr/>
          <p:nvPr/>
        </p:nvGrpSpPr>
        <p:grpSpPr>
          <a:xfrm>
            <a:off x="1099596" y="7226574"/>
            <a:ext cx="4340505" cy="2298426"/>
            <a:chOff x="6331495" y="2619497"/>
            <a:chExt cx="4362932" cy="2310302"/>
          </a:xfrm>
        </p:grpSpPr>
        <p:sp>
          <p:nvSpPr>
            <p:cNvPr id="17" name="Title 6">
              <a:extLst>
                <a:ext uri="{FF2B5EF4-FFF2-40B4-BE49-F238E27FC236}">
                  <a16:creationId xmlns:a16="http://schemas.microsoft.com/office/drawing/2014/main" id="{6D690C99-6814-9B1C-B7D6-8BDCB412C34D}"/>
                </a:ext>
              </a:extLst>
            </p:cNvPr>
            <p:cNvSpPr txBox="1">
              <a:spLocks/>
            </p:cNvSpPr>
            <p:nvPr/>
          </p:nvSpPr>
          <p:spPr>
            <a:xfrm>
              <a:off x="6331495" y="4589496"/>
              <a:ext cx="3716399" cy="340303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>
              <a:defPPr>
                <a:defRPr lang="fr-FR"/>
              </a:defPPr>
              <a:lvl1pPr marR="0" lvl="0" indent="0" algn="ctr" defTabSz="41275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kern="0">
                  <a:solidFill>
                    <a:schemeClr val="accent4"/>
                  </a:solidFill>
                </a:defRPr>
              </a:lvl1pPr>
            </a:lstStyle>
            <a:p>
              <a:r>
                <a:rPr lang="fr-FR" sz="1600" dirty="0">
                  <a:sym typeface="Arial"/>
                </a:rPr>
                <a:t>BADGE REMOVAL (ONLY e HYBRID)</a:t>
              </a:r>
            </a:p>
          </p:txBody>
        </p:sp>
        <p:pic>
          <p:nvPicPr>
            <p:cNvPr id="18" name="Immagine 17" descr="Immagine che contiene cielo, Veicolo terrestre, veicolo, aria aperta&#10;&#10;Descrizione generata automaticamente">
              <a:extLst>
                <a:ext uri="{FF2B5EF4-FFF2-40B4-BE49-F238E27FC236}">
                  <a16:creationId xmlns:a16="http://schemas.microsoft.com/office/drawing/2014/main" id="{DD661EDF-4A4F-FBE7-7AE6-0D5D5548D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3739" y="2619497"/>
              <a:ext cx="3209926" cy="1908987"/>
            </a:xfrm>
            <a:prstGeom prst="rect">
              <a:avLst/>
            </a:prstGeom>
          </p:spPr>
        </p:pic>
        <p:pic>
          <p:nvPicPr>
            <p:cNvPr id="19" name="Picture 2" descr="Nuova Jeep Renegade e-Hybrid - Prestazioni | Jeep">
              <a:extLst>
                <a:ext uri="{FF2B5EF4-FFF2-40B4-BE49-F238E27FC236}">
                  <a16:creationId xmlns:a16="http://schemas.microsoft.com/office/drawing/2014/main" id="{7C7A18C7-7D74-8B95-C709-2ABCA9FE22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459"/>
            <a:stretch/>
          </p:blipFill>
          <p:spPr bwMode="auto">
            <a:xfrm>
              <a:off x="10038046" y="4549387"/>
              <a:ext cx="656381" cy="36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E52E785F-78AE-4BF7-DB6B-28005239E363}"/>
                </a:ext>
              </a:extLst>
            </p:cNvPr>
            <p:cNvSpPr/>
            <p:nvPr/>
          </p:nvSpPr>
          <p:spPr>
            <a:xfrm>
              <a:off x="8039102" y="3269190"/>
              <a:ext cx="609600" cy="60960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Elemento grafico 5" descr="Home contorno">
            <a:hlinkClick r:id="rId8" action="ppaction://hlinksldjump"/>
            <a:extLst>
              <a:ext uri="{FF2B5EF4-FFF2-40B4-BE49-F238E27FC236}">
                <a16:creationId xmlns:a16="http://schemas.microsoft.com/office/drawing/2014/main" id="{713681D6-1EA8-61B8-16AF-E4B561E5C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5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CONNECTED SERVICES </a:t>
            </a:r>
            <a:br>
              <a:rPr lang="it-IT" sz="2800" dirty="0"/>
            </a:br>
            <a:r>
              <a:rPr lang="it-IT" sz="2800" dirty="0"/>
              <a:t>– THE OFFER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it-IT" dirty="0"/>
              <a:t>08 | TECHNOLOGY INNOVATION </a:t>
            </a:r>
          </a:p>
        </p:txBody>
      </p:sp>
      <p:sp>
        <p:nvSpPr>
          <p:cNvPr id="3" name="Google Shape;120;p6">
            <a:extLst>
              <a:ext uri="{FF2B5EF4-FFF2-40B4-BE49-F238E27FC236}">
                <a16:creationId xmlns:a16="http://schemas.microsoft.com/office/drawing/2014/main" id="{48EBDC5C-E64A-273D-404A-CBED1DD146A4}"/>
              </a:ext>
            </a:extLst>
          </p:cNvPr>
          <p:cNvSpPr txBox="1"/>
          <p:nvPr/>
        </p:nvSpPr>
        <p:spPr>
          <a:xfrm>
            <a:off x="2946079" y="2983475"/>
            <a:ext cx="3541758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2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Encode Sans" pitchFamily="2" charset="0"/>
              </a:defRPr>
            </a:lvl1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These services are available from the moment of vehicle delivery to the Customer and have a duration: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9A5CEB-DC17-B5F1-9ADF-DEFDFFA1EB44}"/>
              </a:ext>
            </a:extLst>
          </p:cNvPr>
          <p:cNvSpPr txBox="1"/>
          <p:nvPr/>
        </p:nvSpPr>
        <p:spPr>
          <a:xfrm>
            <a:off x="384175" y="4655163"/>
            <a:ext cx="6089650" cy="400110"/>
          </a:xfrm>
          <a:prstGeom prst="rect">
            <a:avLst/>
          </a:prstGeom>
          <a:solidFill>
            <a:srgbClr val="91BA46"/>
          </a:solidFill>
        </p:spPr>
        <p:txBody>
          <a:bodyPr wrap="square" lIns="0" rIns="0">
            <a:spAutoFit/>
          </a:bodyPr>
          <a:lstStyle/>
          <a:p>
            <a:pPr algn="ctr">
              <a:buClr>
                <a:srgbClr val="FFFFFF"/>
              </a:buClr>
              <a:buSzPts val="1000"/>
              <a:defRPr/>
            </a:pPr>
            <a:r>
              <a:rPr lang="en-US" sz="2000" b="1" kern="0" dirty="0">
                <a:solidFill>
                  <a:schemeClr val="bg1"/>
                </a:solidFill>
                <a:latin typeface="Encode Sans" pitchFamily="2" charset="0"/>
                <a:sym typeface="Arial"/>
              </a:rPr>
              <a:t>Lifetime for SOS Call 10 years for other services</a:t>
            </a:r>
            <a:endParaRPr kumimoji="0" lang="en-US" sz="2000" b="1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052575-2A5C-3429-3FDB-403FA9D1BB11}"/>
              </a:ext>
            </a:extLst>
          </p:cNvPr>
          <p:cNvSpPr txBox="1"/>
          <p:nvPr/>
        </p:nvSpPr>
        <p:spPr>
          <a:xfrm>
            <a:off x="395751" y="8454561"/>
            <a:ext cx="6089650" cy="400110"/>
          </a:xfrm>
          <a:prstGeom prst="rect">
            <a:avLst/>
          </a:prstGeom>
          <a:solidFill>
            <a:srgbClr val="00B0F0"/>
          </a:solidFill>
        </p:spPr>
        <p:txBody>
          <a:bodyPr wrap="square" lIns="0" rIns="0">
            <a:spAutoFit/>
          </a:bodyPr>
          <a:lstStyle/>
          <a:p>
            <a:pPr lvl="0" algn="ctr">
              <a:buClr>
                <a:srgbClr val="FFFFFF"/>
              </a:buClr>
              <a:buSzPts val="1000"/>
              <a:defRPr/>
            </a:pPr>
            <a:r>
              <a:rPr lang="en-US" sz="2000" b="1" kern="0" dirty="0">
                <a:solidFill>
                  <a:schemeClr val="bg1"/>
                </a:solidFill>
                <a:latin typeface="Encode Sans" pitchFamily="2" charset="0"/>
                <a:sym typeface="Arial"/>
              </a:rPr>
              <a:t>6 months for Jeep</a:t>
            </a:r>
            <a:r>
              <a:rPr lang="en-US" sz="2000" b="1" kern="0" baseline="-25000" dirty="0">
                <a:solidFill>
                  <a:schemeClr val="bg1"/>
                </a:solidFill>
                <a:latin typeface="Encode Sans" pitchFamily="2" charset="0"/>
                <a:sym typeface="Arial"/>
              </a:rPr>
              <a:t>®</a:t>
            </a:r>
            <a:r>
              <a:rPr lang="en-US" sz="2000" b="1" kern="0" dirty="0">
                <a:solidFill>
                  <a:schemeClr val="bg1"/>
                </a:solidFill>
                <a:latin typeface="Encode Sans" pitchFamily="2" charset="0"/>
                <a:sym typeface="Arial"/>
              </a:rPr>
              <a:t> Avenger </a:t>
            </a:r>
            <a:endParaRPr kumimoji="0" lang="en-US" sz="2000" b="1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ncode Sans" pitchFamily="2" charset="0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B35EE2-D577-56BE-609A-E77B4D8CA3CE}"/>
              </a:ext>
            </a:extLst>
          </p:cNvPr>
          <p:cNvSpPr txBox="1"/>
          <p:nvPr/>
        </p:nvSpPr>
        <p:spPr>
          <a:xfrm>
            <a:off x="2946079" y="6156509"/>
            <a:ext cx="3527746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Encode Sans" pitchFamily="2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These services are offered on a free trial basis with the car for a limited time. 
It is the Customer's decision whether to renew them or not. 
Trial period duration is: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148ADCF-423D-306E-FC31-E46925190890}"/>
              </a:ext>
            </a:extLst>
          </p:cNvPr>
          <p:cNvGrpSpPr/>
          <p:nvPr/>
        </p:nvGrpSpPr>
        <p:grpSpPr>
          <a:xfrm>
            <a:off x="401075" y="2485381"/>
            <a:ext cx="2393750" cy="1950276"/>
            <a:chOff x="395750" y="2500106"/>
            <a:chExt cx="2393750" cy="1950276"/>
          </a:xfrm>
        </p:grpSpPr>
        <p:sp>
          <p:nvSpPr>
            <p:cNvPr id="28" name="distinctive design">
              <a:extLst>
                <a:ext uri="{FF2B5EF4-FFF2-40B4-BE49-F238E27FC236}">
                  <a16:creationId xmlns:a16="http://schemas.microsoft.com/office/drawing/2014/main" id="{1CB17D47-8EAA-05E8-5694-2898E5911C03}"/>
                </a:ext>
              </a:extLst>
            </p:cNvPr>
            <p:cNvSpPr txBox="1"/>
            <p:nvPr/>
          </p:nvSpPr>
          <p:spPr>
            <a:xfrm>
              <a:off x="414701" y="3202725"/>
              <a:ext cx="2368548" cy="12208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all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CONNECT </a:t>
              </a:r>
            </a:p>
            <a:p>
              <a:pPr marL="0" marR="0" lvl="0" indent="0" algn="ctr" defTabSz="412750" rtl="0" eaLnBrk="1" fontAlgn="auto" latinLnBrk="0" hangingPunct="0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all" spc="0" normalizeH="0" baseline="0" dirty="0">
                  <a:ln>
                    <a:noFill/>
                  </a:ln>
                  <a:solidFill>
                    <a:srgbClr val="91BA46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ONE</a:t>
              </a:r>
            </a:p>
          </p:txBody>
        </p: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F3B41012-9E72-69D5-6F93-58D296FA4B5A}"/>
                </a:ext>
              </a:extLst>
            </p:cNvPr>
            <p:cNvGrpSpPr/>
            <p:nvPr/>
          </p:nvGrpSpPr>
          <p:grpSpPr>
            <a:xfrm>
              <a:off x="395750" y="2500106"/>
              <a:ext cx="2393750" cy="1950276"/>
              <a:chOff x="2000351" y="4269549"/>
              <a:chExt cx="2393750" cy="1838325"/>
            </a:xfrm>
          </p:grpSpPr>
          <p:sp>
            <p:nvSpPr>
              <p:cNvPr id="31" name="Figura a mano libera: forma 30">
                <a:extLst>
                  <a:ext uri="{FF2B5EF4-FFF2-40B4-BE49-F238E27FC236}">
                    <a16:creationId xmlns:a16="http://schemas.microsoft.com/office/drawing/2014/main" id="{EC499406-A0D2-2173-4E18-9C7CA3BAC617}"/>
                  </a:ext>
                </a:extLst>
              </p:cNvPr>
              <p:cNvSpPr/>
              <p:nvPr/>
            </p:nvSpPr>
            <p:spPr>
              <a:xfrm>
                <a:off x="3984526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Figura a mano libera: forma 31">
                <a:extLst>
                  <a:ext uri="{FF2B5EF4-FFF2-40B4-BE49-F238E27FC236}">
                    <a16:creationId xmlns:a16="http://schemas.microsoft.com/office/drawing/2014/main" id="{DB1F535F-3180-2836-AFB5-94B82DF406AD}"/>
                  </a:ext>
                </a:extLst>
              </p:cNvPr>
              <p:cNvSpPr/>
              <p:nvPr/>
            </p:nvSpPr>
            <p:spPr>
              <a:xfrm flipH="1">
                <a:off x="2000351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BD1F85DE-4563-8E36-7D12-3EB5FC48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37650" y="2564896"/>
              <a:ext cx="922649" cy="922649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69E045AE-275F-2F86-E577-E4934DF0C626}"/>
              </a:ext>
            </a:extLst>
          </p:cNvPr>
          <p:cNvGrpSpPr/>
          <p:nvPr/>
        </p:nvGrpSpPr>
        <p:grpSpPr>
          <a:xfrm>
            <a:off x="401075" y="6098129"/>
            <a:ext cx="2393750" cy="1950276"/>
            <a:chOff x="395750" y="2500106"/>
            <a:chExt cx="2393750" cy="1950276"/>
          </a:xfrm>
        </p:grpSpPr>
        <p:sp>
          <p:nvSpPr>
            <p:cNvPr id="34" name="distinctive design">
              <a:extLst>
                <a:ext uri="{FF2B5EF4-FFF2-40B4-BE49-F238E27FC236}">
                  <a16:creationId xmlns:a16="http://schemas.microsoft.com/office/drawing/2014/main" id="{6629FFEA-1A83-1D22-1080-86642E42FB32}"/>
                </a:ext>
              </a:extLst>
            </p:cNvPr>
            <p:cNvSpPr txBox="1"/>
            <p:nvPr/>
          </p:nvSpPr>
          <p:spPr>
            <a:xfrm>
              <a:off x="414701" y="3202725"/>
              <a:ext cx="2368548" cy="1220847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all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CONNECT </a:t>
              </a:r>
            </a:p>
            <a:p>
              <a:pPr marL="0" marR="0" lvl="0" indent="0" algn="ctr" defTabSz="412750" rtl="0" eaLnBrk="1" fontAlgn="auto" latinLnBrk="0" hangingPunct="0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all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Encode Sans" pitchFamily="2" charset="0"/>
                  <a:sym typeface="DIN Pro"/>
                </a:rPr>
                <a:t>PLUS</a:t>
              </a:r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9EC963AC-3675-402F-E66E-1AA2649C82CE}"/>
                </a:ext>
              </a:extLst>
            </p:cNvPr>
            <p:cNvGrpSpPr/>
            <p:nvPr/>
          </p:nvGrpSpPr>
          <p:grpSpPr>
            <a:xfrm>
              <a:off x="395750" y="2500106"/>
              <a:ext cx="2393750" cy="1950276"/>
              <a:chOff x="2000351" y="4269549"/>
              <a:chExt cx="2393750" cy="1838325"/>
            </a:xfrm>
          </p:grpSpPr>
          <p:sp>
            <p:nvSpPr>
              <p:cNvPr id="37" name="Figura a mano libera: forma 36">
                <a:extLst>
                  <a:ext uri="{FF2B5EF4-FFF2-40B4-BE49-F238E27FC236}">
                    <a16:creationId xmlns:a16="http://schemas.microsoft.com/office/drawing/2014/main" id="{43FEAF64-7ADD-5842-5A4C-3ADA1EC5494D}"/>
                  </a:ext>
                </a:extLst>
              </p:cNvPr>
              <p:cNvSpPr/>
              <p:nvPr/>
            </p:nvSpPr>
            <p:spPr>
              <a:xfrm>
                <a:off x="3984526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igura a mano libera: forma 37">
                <a:extLst>
                  <a:ext uri="{FF2B5EF4-FFF2-40B4-BE49-F238E27FC236}">
                    <a16:creationId xmlns:a16="http://schemas.microsoft.com/office/drawing/2014/main" id="{C54F5D4C-8404-DF86-8E01-A5F8AAFE2F02}"/>
                  </a:ext>
                </a:extLst>
              </p:cNvPr>
              <p:cNvSpPr/>
              <p:nvPr/>
            </p:nvSpPr>
            <p:spPr>
              <a:xfrm flipH="1">
                <a:off x="2000351" y="4269549"/>
                <a:ext cx="409575" cy="1838325"/>
              </a:xfrm>
              <a:custGeom>
                <a:avLst/>
                <a:gdLst>
                  <a:gd name="connsiteX0" fmla="*/ 0 w 409575"/>
                  <a:gd name="connsiteY0" fmla="*/ 0 h 1838325"/>
                  <a:gd name="connsiteX1" fmla="*/ 409575 w 409575"/>
                  <a:gd name="connsiteY1" fmla="*/ 0 h 1838325"/>
                  <a:gd name="connsiteX2" fmla="*/ 409575 w 409575"/>
                  <a:gd name="connsiteY2" fmla="*/ 1838325 h 1838325"/>
                  <a:gd name="connsiteX3" fmla="*/ 9525 w 409575"/>
                  <a:gd name="connsiteY3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1838325">
                    <a:moveTo>
                      <a:pt x="0" y="0"/>
                    </a:moveTo>
                    <a:lnTo>
                      <a:pt x="409575" y="0"/>
                    </a:lnTo>
                    <a:lnTo>
                      <a:pt x="409575" y="1838325"/>
                    </a:lnTo>
                    <a:lnTo>
                      <a:pt x="9525" y="1838325"/>
                    </a:lnTo>
                  </a:path>
                </a:pathLst>
              </a:custGeom>
              <a:noFill/>
              <a:ln w="95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0DEA8A05-5DB9-9669-6DEE-961ABE4C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222405" y="2671376"/>
              <a:ext cx="837894" cy="789554"/>
            </a:xfrm>
            <a:prstGeom prst="rect">
              <a:avLst/>
            </a:prstGeom>
          </p:spPr>
        </p:pic>
      </p:grpSp>
      <p:pic>
        <p:nvPicPr>
          <p:cNvPr id="2" name="Elemento grafico 1" descr="Home contorno">
            <a:hlinkClick r:id="rId5" action="ppaction://hlinksldjump"/>
            <a:extLst>
              <a:ext uri="{FF2B5EF4-FFF2-40B4-BE49-F238E27FC236}">
                <a16:creationId xmlns:a16="http://schemas.microsoft.com/office/drawing/2014/main" id="{54BE9D8C-E234-7B66-B8C0-2361C2414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4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713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en-US" sz="2800" dirty="0"/>
              <a:t>CONNECTED SERVICES </a:t>
            </a:r>
            <a:br>
              <a:rPr lang="en-US" sz="2800" dirty="0"/>
            </a:br>
            <a:r>
              <a:rPr lang="en-US" sz="2800" dirty="0"/>
              <a:t>– CHAT GPT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08 | TECHNOLOGY INNOVATION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02A5E08-BB33-300B-F29D-558C54A03328}"/>
              </a:ext>
            </a:extLst>
          </p:cNvPr>
          <p:cNvSpPr txBox="1">
            <a:spLocks/>
          </p:cNvSpPr>
          <p:nvPr/>
        </p:nvSpPr>
        <p:spPr>
          <a:xfrm>
            <a:off x="384175" y="6290584"/>
            <a:ext cx="6089650" cy="2879295"/>
          </a:xfrm>
          <a:prstGeom prst="rect">
            <a:avLst/>
          </a:prstGeom>
        </p:spPr>
        <p:txBody>
          <a:bodyPr lIns="0" rIns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600" dirty="0">
                <a:latin typeface="+mn-lt"/>
              </a:rPr>
              <a:t>Welcome to the future! </a:t>
            </a:r>
          </a:p>
          <a:p>
            <a:pPr>
              <a:spcAft>
                <a:spcPts val="1200"/>
              </a:spcAft>
            </a:pPr>
            <a:r>
              <a:rPr lang="en-US" sz="1600" b="1" dirty="0">
                <a:latin typeface="+mn-lt"/>
              </a:rPr>
              <a:t>ChatGPT</a:t>
            </a:r>
            <a:r>
              <a:rPr lang="en-US" sz="1600" dirty="0">
                <a:latin typeface="+mn-lt"/>
              </a:rPr>
              <a:t> is the high-tech evolution of Natural Voice Recognition to go further in your requests addressed to your vehicle, thanks to generative artificial intelligence.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n-lt"/>
              </a:rPr>
              <a:t>Use natural language and ask complex questions, to get advices or explanations all along your trip.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n-lt"/>
              </a:rPr>
              <a:t>ChatGPT will always have a proposal to </a:t>
            </a:r>
            <a:r>
              <a:rPr lang="en-US" sz="1600" b="1" dirty="0">
                <a:latin typeface="+mn-lt"/>
              </a:rPr>
              <a:t>facilitate your trip </a:t>
            </a:r>
            <a:r>
              <a:rPr lang="en-US" sz="1600" dirty="0">
                <a:latin typeface="+mn-lt"/>
              </a:rPr>
              <a:t>and offer you an exciting experience, </a:t>
            </a:r>
            <a:r>
              <a:rPr lang="en-US" sz="1600" b="1" kern="0" dirty="0">
                <a:solidFill>
                  <a:schemeClr val="tx1"/>
                </a:solidFill>
                <a:latin typeface="+mn-lt"/>
              </a:rPr>
              <a:t>while keeping your hands on the steering wheel and your eyes on the road</a:t>
            </a:r>
            <a:r>
              <a:rPr lang="en-US" sz="1600" kern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18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9AE82D-EE63-54D7-7C13-ACD53FEF987E}"/>
              </a:ext>
            </a:extLst>
          </p:cNvPr>
          <p:cNvSpPr txBox="1"/>
          <p:nvPr/>
        </p:nvSpPr>
        <p:spPr>
          <a:xfrm>
            <a:off x="384174" y="5846708"/>
            <a:ext cx="5711825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/>
              <a:t>A GREAT NOVELTY!</a:t>
            </a:r>
          </a:p>
        </p:txBody>
      </p:sp>
      <p:pic>
        <p:nvPicPr>
          <p:cNvPr id="8" name="Immagine 7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id="{32D0BB75-055D-4DF1-6C23-CA2AC4DC3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8" r="18888"/>
          <a:stretch/>
        </p:blipFill>
        <p:spPr>
          <a:xfrm>
            <a:off x="0" y="2496911"/>
            <a:ext cx="6858000" cy="3108960"/>
          </a:xfrm>
          <a:prstGeom prst="rect">
            <a:avLst/>
          </a:prstGeom>
        </p:spPr>
      </p:pic>
      <p:pic>
        <p:nvPicPr>
          <p:cNvPr id="3" name="Elemento grafico 2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2D17C8CE-6189-0DE5-AC1B-4E68C8CEE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0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Veicolo terrestre, veicolo, aria aperta, ruota&#10;&#10;Descrizione generata automaticamente">
            <a:extLst>
              <a:ext uri="{FF2B5EF4-FFF2-40B4-BE49-F238E27FC236}">
                <a16:creationId xmlns:a16="http://schemas.microsoft.com/office/drawing/2014/main" id="{B1D00257-9F79-31CC-A09F-483C5B126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9"/>
          <a:stretch/>
        </p:blipFill>
        <p:spPr>
          <a:xfrm>
            <a:off x="0" y="558701"/>
            <a:ext cx="6858000" cy="93473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CAB0C3-EED4-D919-BD33-6F8B449EA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713EC8-FCDC-3F88-5F14-A0DA6C6AEBBA}"/>
              </a:ext>
            </a:extLst>
          </p:cNvPr>
          <p:cNvSpPr txBox="1"/>
          <p:nvPr/>
        </p:nvSpPr>
        <p:spPr>
          <a:xfrm>
            <a:off x="723276" y="4401354"/>
            <a:ext cx="5411449" cy="89255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  <a:b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ATTENTION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7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25A297-0A4D-4BD3-8A9A-58B473E41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17" b="10377"/>
          <a:stretch/>
        </p:blipFill>
        <p:spPr>
          <a:xfrm>
            <a:off x="0" y="6910086"/>
            <a:ext cx="6858000" cy="2614914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23428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en-US" sz="2800" dirty="0"/>
              <a:t>JEEP</a:t>
            </a:r>
            <a:r>
              <a:rPr lang="en-US" sz="2800" baseline="-25000" dirty="0"/>
              <a:t>®</a:t>
            </a:r>
            <a:r>
              <a:rPr lang="en-US" sz="2800" dirty="0"/>
              <a:t> AVENGER 4</a:t>
            </a:r>
            <a:r>
              <a:rPr lang="en-US" sz="2800" cap="none" dirty="0"/>
              <a:t>xe</a:t>
            </a:r>
            <a:r>
              <a:rPr lang="en-US" sz="2800" dirty="0"/>
              <a:t> – </a:t>
            </a:r>
            <a:r>
              <a:rPr lang="en-US" sz="2800" dirty="0" err="1"/>
              <a:t>cUSTOMERS</a:t>
            </a:r>
            <a:r>
              <a:rPr lang="en-US" sz="2800" dirty="0"/>
              <a:t> PROFILE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02 | THE JEEP</a:t>
            </a:r>
            <a:r>
              <a:rPr lang="en-US" baseline="-25000" dirty="0"/>
              <a:t>®</a:t>
            </a:r>
            <a:r>
              <a:rPr lang="en-US" dirty="0"/>
              <a:t> AVENGER 4xe CUSTOMER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555C22-E5B7-B75C-E9C4-30B596431D99}"/>
              </a:ext>
            </a:extLst>
          </p:cNvPr>
          <p:cNvSpPr txBox="1"/>
          <p:nvPr/>
        </p:nvSpPr>
        <p:spPr>
          <a:xfrm>
            <a:off x="384175" y="2516650"/>
            <a:ext cx="6078074" cy="421653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lvl="0">
              <a:spcAft>
                <a:spcPts val="1200"/>
              </a:spcAft>
              <a:tabLst>
                <a:tab pos="-990600" algn="l"/>
                <a:tab pos="540385" algn="l"/>
              </a:tabLst>
            </a:pPr>
            <a:r>
              <a:rPr lang="en-US" sz="1600" dirty="0">
                <a:ea typeface="Arial" panose="020B0604020202020204" pitchFamily="34" charset="0"/>
                <a:cs typeface="Arial" panose="020B0604020202020204" pitchFamily="34" charset="0"/>
              </a:rPr>
              <a:t>JEEP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®</a:t>
            </a:r>
            <a:r>
              <a:rPr lang="en-US" sz="16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AVENGER 4xe </a:t>
            </a:r>
            <a:r>
              <a:rPr lang="en-US" sz="1600" dirty="0">
                <a:ea typeface="Arial" panose="020B0604020202020204" pitchFamily="34" charset="0"/>
                <a:cs typeface="Arial" panose="020B0604020202020204" pitchFamily="34" charset="0"/>
              </a:rPr>
              <a:t>PERMITS TO ATTRACT </a:t>
            </a:r>
            <a:r>
              <a:rPr lang="en-US" sz="16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MANY DIFFERENT CUSTOMER CLUSTERS</a:t>
            </a:r>
            <a:r>
              <a:rPr lang="en-US" sz="1600" b="1" dirty="0">
                <a:ea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0">
              <a:spcAft>
                <a:spcPts val="1200"/>
              </a:spcAft>
              <a:tabLst>
                <a:tab pos="-990600" algn="l"/>
                <a:tab pos="540385" algn="l"/>
              </a:tabLst>
            </a:pPr>
            <a:r>
              <a:rPr lang="en-US" sz="1600" b="1" dirty="0">
                <a:solidFill>
                  <a:schemeClr val="accent4"/>
                </a:solidFill>
                <a:ea typeface="Arial" panose="020B0604020202020204" pitchFamily="34" charset="0"/>
                <a:cs typeface="Arial" panose="020B0604020202020204" pitchFamily="34" charset="0"/>
              </a:rPr>
              <a:t>Who they are?</a:t>
            </a:r>
          </a:p>
          <a:p>
            <a:pPr marL="285750" lvl="0" indent="-285750">
              <a:spcAft>
                <a:spcPts val="1200"/>
              </a:spcAft>
              <a:buClr>
                <a:schemeClr val="accent4"/>
              </a:buClr>
              <a:buFont typeface="Helvetica" pitchFamily="2" charset="0"/>
              <a:buChar char="●"/>
              <a:tabLst>
                <a:tab pos="-990600" algn="l"/>
                <a:tab pos="540385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pen air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enthusiasts</a:t>
            </a: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those who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love and practice sports</a:t>
            </a:r>
            <a:endParaRPr lang="it-IT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1200"/>
              </a:spcAft>
              <a:buClr>
                <a:schemeClr val="accent4"/>
              </a:buClr>
              <a:buFont typeface="Helvetica" pitchFamily="2" charset="0"/>
              <a:buChar char="●"/>
              <a:tabLst>
                <a:tab pos="-990600" algn="l"/>
                <a:tab pos="540385" algn="l"/>
              </a:tabLst>
            </a:pP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Past 4x4 owners 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who wouldn’t give up additional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traction and safety 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provided by all-wheel-drive</a:t>
            </a:r>
            <a:endParaRPr lang="it-IT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1200"/>
              </a:spcAft>
              <a:buClr>
                <a:schemeClr val="accent4"/>
              </a:buClr>
              <a:buFont typeface="Helvetica" pitchFamily="2" charset="0"/>
              <a:buChar char="●"/>
              <a:tabLst>
                <a:tab pos="-990600" algn="l"/>
                <a:tab pos="540385" algn="l"/>
              </a:tabLst>
            </a:pP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rban Customers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who need a compact car during working week</a:t>
            </a: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but love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weekend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outdoor escapades</a:t>
            </a:r>
            <a:endParaRPr lang="it-IT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1200"/>
              </a:spcAft>
              <a:buClr>
                <a:schemeClr val="accent4"/>
              </a:buClr>
              <a:buFont typeface="Helvetica" pitchFamily="2" charset="0"/>
              <a:buChar char="●"/>
              <a:tabLst>
                <a:tab pos="-990600" algn="l"/>
                <a:tab pos="540385" algn="l"/>
              </a:tabLst>
            </a:pP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eople who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are not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“into offroad” but want to 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stand out from the crowd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it-IT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1200"/>
              </a:spcAft>
              <a:buClr>
                <a:schemeClr val="accent4"/>
              </a:buClr>
              <a:buFont typeface="Helvetica" pitchFamily="2" charset="0"/>
              <a:buChar char="●"/>
              <a:tabLst>
                <a:tab pos="-990600" algn="l"/>
                <a:tab pos="540385" algn="l"/>
              </a:tabLst>
            </a:pP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leets and professionals </a:t>
            </a:r>
            <a:r>
              <a:rPr lang="en-US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who need a car capable to cope with extreme conditions</a:t>
            </a:r>
            <a:endParaRPr lang="it-IT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lemento grafico 4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C2F3DC85-7807-9EAF-19E8-65438FD2A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09864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PERFORMANCES EVALUATION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DC3ACB0-B40D-80DF-DE28-938E96DB1A15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478C8737-4E4D-90AD-B75E-989CBF4C4976}"/>
              </a:ext>
            </a:extLst>
          </p:cNvPr>
          <p:cNvSpPr txBox="1">
            <a:spLocks/>
          </p:cNvSpPr>
          <p:nvPr/>
        </p:nvSpPr>
        <p:spPr>
          <a:xfrm>
            <a:off x="370497" y="9432067"/>
            <a:ext cx="3011817" cy="3238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*Pre-homologation data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0229996-E5F8-5F56-4FFA-DC2A7867D43E}"/>
              </a:ext>
            </a:extLst>
          </p:cNvPr>
          <p:cNvSpPr txBox="1">
            <a:spLocks/>
          </p:cNvSpPr>
          <p:nvPr/>
        </p:nvSpPr>
        <p:spPr>
          <a:xfrm>
            <a:off x="4698673" y="4661097"/>
            <a:ext cx="1874552" cy="3497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77"/>
                <a:sym typeface="Arial"/>
              </a:rPr>
              <a:t>100</a:t>
            </a: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 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kW (136Hp)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F49162A-A899-FEE3-1103-C0154AE69966}"/>
              </a:ext>
            </a:extLst>
          </p:cNvPr>
          <p:cNvSpPr txBox="1">
            <a:spLocks/>
          </p:cNvSpPr>
          <p:nvPr/>
        </p:nvSpPr>
        <p:spPr>
          <a:xfrm>
            <a:off x="4698673" y="5199109"/>
            <a:ext cx="1874552" cy="349702"/>
          </a:xfrm>
          <a:prstGeom prst="rect">
            <a:avLst/>
          </a:prstGeom>
        </p:spPr>
        <p:txBody>
          <a:bodyPr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21+21</a:t>
            </a: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 </a:t>
            </a:r>
            <a:r>
              <a:rPr lang="fr-FR" sz="1600" dirty="0">
                <a:latin typeface="Encode Sans" pitchFamily="2" charset="77"/>
                <a:sym typeface="Arial"/>
              </a:rPr>
              <a:t>kW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5C7DBA1E-75D8-2543-663D-8FA7DF229C02}"/>
              </a:ext>
            </a:extLst>
          </p:cNvPr>
          <p:cNvSpPr txBox="1">
            <a:spLocks/>
          </p:cNvSpPr>
          <p:nvPr/>
        </p:nvSpPr>
        <p:spPr>
          <a:xfrm>
            <a:off x="4938072" y="5737121"/>
            <a:ext cx="1395755" cy="349702"/>
          </a:xfrm>
          <a:prstGeom prst="rect">
            <a:avLst/>
          </a:prstGeom>
        </p:spPr>
        <p:txBody>
          <a:bodyPr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230</a:t>
            </a: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 </a:t>
            </a:r>
            <a:r>
              <a:rPr lang="fr-FR" sz="1600">
                <a:latin typeface="Encode Sans" pitchFamily="2" charset="77"/>
                <a:sym typeface="Arial"/>
              </a:rPr>
              <a:t>Nm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92B6A33-978C-1B86-265E-8D6301DD9B26}"/>
              </a:ext>
            </a:extLst>
          </p:cNvPr>
          <p:cNvSpPr txBox="1">
            <a:spLocks/>
          </p:cNvSpPr>
          <p:nvPr/>
        </p:nvSpPr>
        <p:spPr>
          <a:xfrm>
            <a:off x="4698673" y="7360949"/>
            <a:ext cx="1874552" cy="349702"/>
          </a:xfrm>
          <a:prstGeom prst="rect">
            <a:avLst/>
          </a:prstGeom>
        </p:spPr>
        <p:txBody>
          <a:bodyPr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194</a:t>
            </a: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 </a:t>
            </a:r>
            <a:r>
              <a:rPr lang="fr-FR" sz="1600" dirty="0">
                <a:latin typeface="Encode Sans" pitchFamily="2" charset="77"/>
                <a:sym typeface="Arial"/>
              </a:rPr>
              <a:t>km/h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F3F40BB-14CB-C992-28B2-E74A1809D871}"/>
              </a:ext>
            </a:extLst>
          </p:cNvPr>
          <p:cNvSpPr txBox="1">
            <a:spLocks/>
          </p:cNvSpPr>
          <p:nvPr/>
        </p:nvSpPr>
        <p:spPr>
          <a:xfrm>
            <a:off x="4938072" y="7898961"/>
            <a:ext cx="1395755" cy="349702"/>
          </a:xfrm>
          <a:prstGeom prst="rect">
            <a:avLst/>
          </a:prstGeom>
        </p:spPr>
        <p:txBody>
          <a:bodyPr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9.5</a:t>
            </a: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 </a:t>
            </a:r>
            <a:r>
              <a:rPr lang="fr-FR" sz="1600">
                <a:latin typeface="Encode Sans" pitchFamily="2" charset="77"/>
                <a:sym typeface="Arial"/>
              </a:rPr>
              <a:t>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FCE700-A29A-1123-1E91-E8D90AD2E93A}"/>
              </a:ext>
            </a:extLst>
          </p:cNvPr>
          <p:cNvSpPr txBox="1">
            <a:spLocks/>
          </p:cNvSpPr>
          <p:nvPr/>
        </p:nvSpPr>
        <p:spPr>
          <a:xfrm>
            <a:off x="1006936" y="7388649"/>
            <a:ext cx="3945463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SPEED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4F9A78-8C3F-CF73-2909-F706584BF366}"/>
              </a:ext>
            </a:extLst>
          </p:cNvPr>
          <p:cNvSpPr txBox="1">
            <a:spLocks/>
          </p:cNvSpPr>
          <p:nvPr/>
        </p:nvSpPr>
        <p:spPr>
          <a:xfrm>
            <a:off x="1006936" y="7926661"/>
            <a:ext cx="3945463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0-100 ACCELERATION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D24FEBB7-81F2-FB22-C62B-3F85DED55AEF}"/>
              </a:ext>
            </a:extLst>
          </p:cNvPr>
          <p:cNvSpPr txBox="1">
            <a:spLocks/>
          </p:cNvSpPr>
          <p:nvPr/>
        </p:nvSpPr>
        <p:spPr>
          <a:xfrm>
            <a:off x="1010163" y="4688797"/>
            <a:ext cx="3934736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POWER THERMAL ENGINE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11797B6-57A9-643C-E770-7F7C273A620E}"/>
              </a:ext>
            </a:extLst>
          </p:cNvPr>
          <p:cNvSpPr txBox="1">
            <a:spLocks/>
          </p:cNvSpPr>
          <p:nvPr/>
        </p:nvSpPr>
        <p:spPr>
          <a:xfrm>
            <a:off x="1006937" y="5764821"/>
            <a:ext cx="3945464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TORQUE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46F58C4-0CE0-9BA8-6309-E074074C164D}"/>
              </a:ext>
            </a:extLst>
          </p:cNvPr>
          <p:cNvSpPr txBox="1">
            <a:spLocks/>
          </p:cNvSpPr>
          <p:nvPr/>
        </p:nvSpPr>
        <p:spPr>
          <a:xfrm>
            <a:off x="1006936" y="5226809"/>
            <a:ext cx="3945464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POWER ELECTRIC ENGINES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5EDAA7E-3F9B-52B0-B19A-7DAEEE6F6FD5}"/>
              </a:ext>
            </a:extLst>
          </p:cNvPr>
          <p:cNvSpPr txBox="1">
            <a:spLocks/>
          </p:cNvSpPr>
          <p:nvPr/>
        </p:nvSpPr>
        <p:spPr>
          <a:xfrm>
            <a:off x="1006936" y="8472293"/>
            <a:ext cx="3945464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WLTP CO</a:t>
            </a:r>
            <a:r>
              <a:rPr kumimoji="0" lang="fr-FR" sz="1600" i="0" u="none" strike="noStrike" kern="1200" cap="none" normalizeH="0" baseline="-2500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2</a:t>
            </a:r>
            <a:r>
              <a:rPr kumimoji="0" lang="fr-FR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COMBINED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28B7EAD-F08A-B2F5-593F-47D3DF61951D}"/>
              </a:ext>
            </a:extLst>
          </p:cNvPr>
          <p:cNvSpPr txBox="1">
            <a:spLocks/>
          </p:cNvSpPr>
          <p:nvPr/>
        </p:nvSpPr>
        <p:spPr>
          <a:xfrm>
            <a:off x="1010161" y="8886157"/>
            <a:ext cx="3934743" cy="535531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WLTP FUEL 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CONSUMPTIONS COMBINED </a:t>
            </a:r>
          </a:p>
        </p:txBody>
      </p:sp>
      <p:pic>
        <p:nvPicPr>
          <p:cNvPr id="15" name="s77c74424b714dc7885e70d698d323fa">
            <a:extLst>
              <a:ext uri="{FF2B5EF4-FFF2-40B4-BE49-F238E27FC236}">
                <a16:creationId xmlns:a16="http://schemas.microsoft.com/office/drawing/2014/main" id="{59027A64-2FD7-52CC-4F2B-786AF112BF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70497" y="4575584"/>
            <a:ext cx="539820" cy="539820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06BF1AB6-3A30-57F6-F114-53DF86DC8D0D}"/>
              </a:ext>
            </a:extLst>
          </p:cNvPr>
          <p:cNvGrpSpPr/>
          <p:nvPr/>
        </p:nvGrpSpPr>
        <p:grpSpPr>
          <a:xfrm>
            <a:off x="370497" y="5112548"/>
            <a:ext cx="539820" cy="539820"/>
            <a:chOff x="3698741" y="3336429"/>
            <a:chExt cx="539820" cy="539820"/>
          </a:xfrm>
        </p:grpSpPr>
        <p:pic>
          <p:nvPicPr>
            <p:cNvPr id="20" name="s77c74424b714dc7885e70d698d323fa">
              <a:extLst>
                <a:ext uri="{FF2B5EF4-FFF2-40B4-BE49-F238E27FC236}">
                  <a16:creationId xmlns:a16="http://schemas.microsoft.com/office/drawing/2014/main" id="{ADC8DD66-1BF2-79E0-BCF8-6C3D1E4A310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698741" y="3336429"/>
              <a:ext cx="539820" cy="539820"/>
            </a:xfrm>
            <a:prstGeom prst="rect">
              <a:avLst/>
            </a:prstGeom>
          </p:spPr>
        </p:pic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F78F327A-5886-E8A6-32D9-4E24E69236CE}"/>
                </a:ext>
              </a:extLst>
            </p:cNvPr>
            <p:cNvSpPr/>
            <p:nvPr/>
          </p:nvSpPr>
          <p:spPr>
            <a:xfrm>
              <a:off x="3891373" y="3540163"/>
              <a:ext cx="154557" cy="181433"/>
            </a:xfrm>
            <a:custGeom>
              <a:avLst/>
              <a:gdLst>
                <a:gd name="connsiteX0" fmla="*/ 9894 w 220648"/>
                <a:gd name="connsiteY0" fmla="*/ 148705 h 259016"/>
                <a:gd name="connsiteX1" fmla="*/ 76835 w 220648"/>
                <a:gd name="connsiteY1" fmla="*/ 148705 h 259016"/>
                <a:gd name="connsiteX2" fmla="*/ 34282 w 220648"/>
                <a:gd name="connsiteY2" fmla="*/ 245284 h 259016"/>
                <a:gd name="connsiteX3" fmla="*/ 37318 w 220648"/>
                <a:gd name="connsiteY3" fmla="*/ 257213 h 259016"/>
                <a:gd name="connsiteX4" fmla="*/ 49582 w 220648"/>
                <a:gd name="connsiteY4" fmla="*/ 256281 h 259016"/>
                <a:gd name="connsiteX5" fmla="*/ 217405 w 220648"/>
                <a:gd name="connsiteY5" fmla="*/ 98024 h 259016"/>
                <a:gd name="connsiteX6" fmla="*/ 219963 w 220648"/>
                <a:gd name="connsiteY6" fmla="*/ 87290 h 259016"/>
                <a:gd name="connsiteX7" fmla="*/ 210711 w 220648"/>
                <a:gd name="connsiteY7" fmla="*/ 81290 h 259016"/>
                <a:gd name="connsiteX8" fmla="*/ 126561 w 220648"/>
                <a:gd name="connsiteY8" fmla="*/ 81290 h 259016"/>
                <a:gd name="connsiteX9" fmla="*/ 162899 w 220648"/>
                <a:gd name="connsiteY9" fmla="*/ 14349 h 259016"/>
                <a:gd name="connsiteX10" fmla="*/ 162826 w 220648"/>
                <a:gd name="connsiteY10" fmla="*/ 4643 h 259016"/>
                <a:gd name="connsiteX11" fmla="*/ 154292 w 220648"/>
                <a:gd name="connsiteY11" fmla="*/ 6 h 259016"/>
                <a:gd name="connsiteX12" fmla="*/ 74444 w 220648"/>
                <a:gd name="connsiteY12" fmla="*/ 6 h 259016"/>
                <a:gd name="connsiteX13" fmla="*/ 65839 w 220648"/>
                <a:gd name="connsiteY13" fmla="*/ 5265 h 259016"/>
                <a:gd name="connsiteX14" fmla="*/ 1291 w 220648"/>
                <a:gd name="connsiteY14" fmla="*/ 134360 h 259016"/>
                <a:gd name="connsiteX15" fmla="*/ 1363 w 220648"/>
                <a:gd name="connsiteY15" fmla="*/ 144066 h 259016"/>
                <a:gd name="connsiteX16" fmla="*/ 9897 w 220648"/>
                <a:gd name="connsiteY16" fmla="*/ 148704 h 259016"/>
                <a:gd name="connsiteX17" fmla="*/ 80176 w 220648"/>
                <a:gd name="connsiteY17" fmla="*/ 19609 h 259016"/>
                <a:gd name="connsiteX18" fmla="*/ 138029 w 220648"/>
                <a:gd name="connsiteY18" fmla="*/ 19609 h 259016"/>
                <a:gd name="connsiteX19" fmla="*/ 101692 w 220648"/>
                <a:gd name="connsiteY19" fmla="*/ 86550 h 259016"/>
                <a:gd name="connsiteX20" fmla="*/ 101764 w 220648"/>
                <a:gd name="connsiteY20" fmla="*/ 96256 h 259016"/>
                <a:gd name="connsiteX21" fmla="*/ 110298 w 220648"/>
                <a:gd name="connsiteY21" fmla="*/ 100893 h 259016"/>
                <a:gd name="connsiteX22" fmla="*/ 186798 w 220648"/>
                <a:gd name="connsiteY22" fmla="*/ 100893 h 259016"/>
                <a:gd name="connsiteX23" fmla="*/ 70616 w 220648"/>
                <a:gd name="connsiteY23" fmla="*/ 209425 h 259016"/>
                <a:gd name="connsiteX24" fmla="*/ 100260 w 220648"/>
                <a:gd name="connsiteY24" fmla="*/ 142968 h 259016"/>
                <a:gd name="connsiteX25" fmla="*/ 99543 w 220648"/>
                <a:gd name="connsiteY25" fmla="*/ 133979 h 259016"/>
                <a:gd name="connsiteX26" fmla="*/ 91653 w 220648"/>
                <a:gd name="connsiteY26" fmla="*/ 129581 h 259016"/>
                <a:gd name="connsiteX27" fmla="*/ 25196 w 220648"/>
                <a:gd name="connsiteY27" fmla="*/ 129581 h 2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0648" h="259016">
                  <a:moveTo>
                    <a:pt x="9894" y="148705"/>
                  </a:moveTo>
                  <a:lnTo>
                    <a:pt x="76835" y="148705"/>
                  </a:lnTo>
                  <a:lnTo>
                    <a:pt x="34282" y="245284"/>
                  </a:lnTo>
                  <a:cubicBezTo>
                    <a:pt x="32250" y="249468"/>
                    <a:pt x="33541" y="254512"/>
                    <a:pt x="37318" y="257213"/>
                  </a:cubicBezTo>
                  <a:cubicBezTo>
                    <a:pt x="41071" y="259939"/>
                    <a:pt x="46259" y="259532"/>
                    <a:pt x="49582" y="256281"/>
                  </a:cubicBezTo>
                  <a:lnTo>
                    <a:pt x="217405" y="98024"/>
                  </a:lnTo>
                  <a:cubicBezTo>
                    <a:pt x="220441" y="95347"/>
                    <a:pt x="221469" y="91044"/>
                    <a:pt x="219963" y="87290"/>
                  </a:cubicBezTo>
                  <a:cubicBezTo>
                    <a:pt x="218457" y="83537"/>
                    <a:pt x="214751" y="81123"/>
                    <a:pt x="210711" y="81290"/>
                  </a:cubicBezTo>
                  <a:lnTo>
                    <a:pt x="126561" y="81290"/>
                  </a:lnTo>
                  <a:lnTo>
                    <a:pt x="162899" y="14349"/>
                  </a:lnTo>
                  <a:cubicBezTo>
                    <a:pt x="164643" y="11337"/>
                    <a:pt x="164620" y="7631"/>
                    <a:pt x="162826" y="4643"/>
                  </a:cubicBezTo>
                  <a:cubicBezTo>
                    <a:pt x="161034" y="1655"/>
                    <a:pt x="157758" y="-114"/>
                    <a:pt x="154292" y="6"/>
                  </a:cubicBezTo>
                  <a:lnTo>
                    <a:pt x="74444" y="6"/>
                  </a:lnTo>
                  <a:cubicBezTo>
                    <a:pt x="70811" y="-18"/>
                    <a:pt x="67464" y="2014"/>
                    <a:pt x="65839" y="5265"/>
                  </a:cubicBezTo>
                  <a:lnTo>
                    <a:pt x="1291" y="134360"/>
                  </a:lnTo>
                  <a:cubicBezTo>
                    <a:pt x="-454" y="137372"/>
                    <a:pt x="-430" y="141078"/>
                    <a:pt x="1363" y="144066"/>
                  </a:cubicBezTo>
                  <a:cubicBezTo>
                    <a:pt x="3156" y="147054"/>
                    <a:pt x="6431" y="148823"/>
                    <a:pt x="9897" y="148704"/>
                  </a:cubicBezTo>
                  <a:close/>
                  <a:moveTo>
                    <a:pt x="80176" y="19609"/>
                  </a:moveTo>
                  <a:lnTo>
                    <a:pt x="138029" y="19609"/>
                  </a:lnTo>
                  <a:lnTo>
                    <a:pt x="101692" y="86550"/>
                  </a:lnTo>
                  <a:cubicBezTo>
                    <a:pt x="99947" y="89562"/>
                    <a:pt x="99970" y="93268"/>
                    <a:pt x="101764" y="96256"/>
                  </a:cubicBezTo>
                  <a:cubicBezTo>
                    <a:pt x="103557" y="99244"/>
                    <a:pt x="106832" y="101013"/>
                    <a:pt x="110298" y="100893"/>
                  </a:cubicBezTo>
                  <a:lnTo>
                    <a:pt x="186798" y="100893"/>
                  </a:lnTo>
                  <a:lnTo>
                    <a:pt x="70616" y="209425"/>
                  </a:lnTo>
                  <a:lnTo>
                    <a:pt x="100260" y="142968"/>
                  </a:lnTo>
                  <a:cubicBezTo>
                    <a:pt x="101551" y="140028"/>
                    <a:pt x="101264" y="136657"/>
                    <a:pt x="99543" y="133979"/>
                  </a:cubicBezTo>
                  <a:cubicBezTo>
                    <a:pt x="97822" y="131278"/>
                    <a:pt x="94857" y="129628"/>
                    <a:pt x="91653" y="129581"/>
                  </a:cubicBezTo>
                  <a:lnTo>
                    <a:pt x="25196" y="129581"/>
                  </a:ln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2" name="sb3a4c55e2d242548a96eccea18afd31">
            <a:extLst>
              <a:ext uri="{FF2B5EF4-FFF2-40B4-BE49-F238E27FC236}">
                <a16:creationId xmlns:a16="http://schemas.microsoft.com/office/drawing/2014/main" id="{332CD65F-AC68-3F95-2798-387E6CCC39E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557" y="7205810"/>
            <a:ext cx="648000" cy="648000"/>
          </a:xfrm>
          <a:prstGeom prst="rect">
            <a:avLst/>
          </a:prstGeom>
        </p:spPr>
      </p:pic>
      <p:pic>
        <p:nvPicPr>
          <p:cNvPr id="23" name="s00cffdf6bbb48459ec3d58f5772cf00">
            <a:extLst>
              <a:ext uri="{FF2B5EF4-FFF2-40B4-BE49-F238E27FC236}">
                <a16:creationId xmlns:a16="http://schemas.microsoft.com/office/drawing/2014/main" id="{B63AA9A5-9AFF-2CF5-CAA6-0D2FD78EFC4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8832" y="5622089"/>
            <a:ext cx="583151" cy="583151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8DBDCE7-7AF3-281A-FF96-F8DBB31E7AD2}"/>
              </a:ext>
            </a:extLst>
          </p:cNvPr>
          <p:cNvGrpSpPr/>
          <p:nvPr/>
        </p:nvGrpSpPr>
        <p:grpSpPr>
          <a:xfrm>
            <a:off x="443998" y="8926412"/>
            <a:ext cx="392819" cy="468000"/>
            <a:chOff x="3772244" y="6099547"/>
            <a:chExt cx="392819" cy="502048"/>
          </a:xfrm>
        </p:grpSpPr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DD8EBFA3-F463-48C3-25CA-9A20A6AE1001}"/>
                </a:ext>
              </a:extLst>
            </p:cNvPr>
            <p:cNvSpPr/>
            <p:nvPr/>
          </p:nvSpPr>
          <p:spPr>
            <a:xfrm>
              <a:off x="3783806" y="6112669"/>
              <a:ext cx="138113" cy="247650"/>
            </a:xfrm>
            <a:custGeom>
              <a:avLst/>
              <a:gdLst>
                <a:gd name="connsiteX0" fmla="*/ 73819 w 138113"/>
                <a:gd name="connsiteY0" fmla="*/ 0 h 247650"/>
                <a:gd name="connsiteX1" fmla="*/ 138113 w 138113"/>
                <a:gd name="connsiteY1" fmla="*/ 133350 h 247650"/>
                <a:gd name="connsiteX2" fmla="*/ 133350 w 138113"/>
                <a:gd name="connsiteY2" fmla="*/ 202406 h 247650"/>
                <a:gd name="connsiteX3" fmla="*/ 107157 w 138113"/>
                <a:gd name="connsiteY3" fmla="*/ 247650 h 247650"/>
                <a:gd name="connsiteX4" fmla="*/ 54769 w 138113"/>
                <a:gd name="connsiteY4" fmla="*/ 247650 h 247650"/>
                <a:gd name="connsiteX5" fmla="*/ 4763 w 138113"/>
                <a:gd name="connsiteY5" fmla="*/ 200025 h 247650"/>
                <a:gd name="connsiteX6" fmla="*/ 0 w 138113"/>
                <a:gd name="connsiteY6" fmla="*/ 150019 h 247650"/>
                <a:gd name="connsiteX7" fmla="*/ 28575 w 138113"/>
                <a:gd name="connsiteY7" fmla="*/ 71437 h 247650"/>
                <a:gd name="connsiteX8" fmla="*/ 73819 w 138113"/>
                <a:gd name="connsiteY8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13" h="247650">
                  <a:moveTo>
                    <a:pt x="73819" y="0"/>
                  </a:moveTo>
                  <a:lnTo>
                    <a:pt x="138113" y="133350"/>
                  </a:lnTo>
                  <a:lnTo>
                    <a:pt x="133350" y="202406"/>
                  </a:lnTo>
                  <a:lnTo>
                    <a:pt x="107157" y="247650"/>
                  </a:lnTo>
                  <a:lnTo>
                    <a:pt x="54769" y="247650"/>
                  </a:lnTo>
                  <a:lnTo>
                    <a:pt x="4763" y="200025"/>
                  </a:lnTo>
                  <a:lnTo>
                    <a:pt x="0" y="150019"/>
                  </a:lnTo>
                  <a:lnTo>
                    <a:pt x="28575" y="71437"/>
                  </a:lnTo>
                  <a:lnTo>
                    <a:pt x="738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90C4F09E-966D-7229-D3D3-0082EC39ED73}"/>
                </a:ext>
              </a:extLst>
            </p:cNvPr>
            <p:cNvSpPr/>
            <p:nvPr/>
          </p:nvSpPr>
          <p:spPr>
            <a:xfrm>
              <a:off x="3947064" y="6337003"/>
              <a:ext cx="132956" cy="134493"/>
            </a:xfrm>
            <a:custGeom>
              <a:avLst/>
              <a:gdLst>
                <a:gd name="connsiteX0" fmla="*/ 43986 w 132956"/>
                <a:gd name="connsiteY0" fmla="*/ 134493 h 134493"/>
                <a:gd name="connsiteX1" fmla="*/ 87960 w 132956"/>
                <a:gd name="connsiteY1" fmla="*/ 90496 h 134493"/>
                <a:gd name="connsiteX2" fmla="*/ 81446 w 132956"/>
                <a:gd name="connsiteY2" fmla="*/ 67761 h 134493"/>
                <a:gd name="connsiteX3" fmla="*/ 129598 w 132956"/>
                <a:gd name="connsiteY3" fmla="*/ 19584 h 134493"/>
                <a:gd name="connsiteX4" fmla="*/ 129598 w 132956"/>
                <a:gd name="connsiteY4" fmla="*/ 3360 h 134493"/>
                <a:gd name="connsiteX5" fmla="*/ 113382 w 132956"/>
                <a:gd name="connsiteY5" fmla="*/ 3360 h 134493"/>
                <a:gd name="connsiteX6" fmla="*/ 64802 w 132956"/>
                <a:gd name="connsiteY6" fmla="*/ 51971 h 134493"/>
                <a:gd name="connsiteX7" fmla="*/ 43986 w 132956"/>
                <a:gd name="connsiteY7" fmla="*/ 46481 h 134493"/>
                <a:gd name="connsiteX8" fmla="*/ 0 w 132956"/>
                <a:gd name="connsiteY8" fmla="*/ 90496 h 134493"/>
                <a:gd name="connsiteX9" fmla="*/ 43986 w 132956"/>
                <a:gd name="connsiteY9" fmla="*/ 134493 h 134493"/>
                <a:gd name="connsiteX10" fmla="*/ 43986 w 132956"/>
                <a:gd name="connsiteY10" fmla="*/ 69431 h 134493"/>
                <a:gd name="connsiteX11" fmla="*/ 65022 w 132956"/>
                <a:gd name="connsiteY11" fmla="*/ 90496 h 134493"/>
                <a:gd name="connsiteX12" fmla="*/ 43986 w 132956"/>
                <a:gd name="connsiteY12" fmla="*/ 111543 h 134493"/>
                <a:gd name="connsiteX13" fmla="*/ 22938 w 132956"/>
                <a:gd name="connsiteY13" fmla="*/ 90496 h 134493"/>
                <a:gd name="connsiteX14" fmla="*/ 43986 w 132956"/>
                <a:gd name="connsiteY14" fmla="*/ 69431 h 1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956" h="134493">
                  <a:moveTo>
                    <a:pt x="43986" y="134493"/>
                  </a:moveTo>
                  <a:cubicBezTo>
                    <a:pt x="68221" y="134493"/>
                    <a:pt x="87960" y="114750"/>
                    <a:pt x="87960" y="90496"/>
                  </a:cubicBezTo>
                  <a:cubicBezTo>
                    <a:pt x="87960" y="82149"/>
                    <a:pt x="85495" y="74425"/>
                    <a:pt x="81446" y="67761"/>
                  </a:cubicBezTo>
                  <a:lnTo>
                    <a:pt x="129598" y="19584"/>
                  </a:lnTo>
                  <a:cubicBezTo>
                    <a:pt x="134075" y="15104"/>
                    <a:pt x="134075" y="7840"/>
                    <a:pt x="129598" y="3360"/>
                  </a:cubicBezTo>
                  <a:cubicBezTo>
                    <a:pt x="125120" y="-1120"/>
                    <a:pt x="117860" y="-1120"/>
                    <a:pt x="113382" y="3360"/>
                  </a:cubicBezTo>
                  <a:lnTo>
                    <a:pt x="64802" y="51971"/>
                  </a:lnTo>
                  <a:cubicBezTo>
                    <a:pt x="58575" y="48574"/>
                    <a:pt x="51553" y="46481"/>
                    <a:pt x="43986" y="46481"/>
                  </a:cubicBezTo>
                  <a:cubicBezTo>
                    <a:pt x="19739" y="46481"/>
                    <a:pt x="0" y="66225"/>
                    <a:pt x="0" y="90496"/>
                  </a:cubicBezTo>
                  <a:cubicBezTo>
                    <a:pt x="6" y="114750"/>
                    <a:pt x="19739" y="134493"/>
                    <a:pt x="43986" y="134493"/>
                  </a:cubicBezTo>
                  <a:close/>
                  <a:moveTo>
                    <a:pt x="43986" y="69431"/>
                  </a:moveTo>
                  <a:cubicBezTo>
                    <a:pt x="55590" y="69431"/>
                    <a:pt x="65022" y="78887"/>
                    <a:pt x="65022" y="90496"/>
                  </a:cubicBezTo>
                  <a:cubicBezTo>
                    <a:pt x="65022" y="102106"/>
                    <a:pt x="55590" y="111543"/>
                    <a:pt x="43986" y="111543"/>
                  </a:cubicBezTo>
                  <a:cubicBezTo>
                    <a:pt x="32383" y="111543"/>
                    <a:pt x="22938" y="102106"/>
                    <a:pt x="22938" y="90496"/>
                  </a:cubicBezTo>
                  <a:cubicBezTo>
                    <a:pt x="22938" y="78887"/>
                    <a:pt x="32383" y="69431"/>
                    <a:pt x="43986" y="69431"/>
                  </a:cubicBezTo>
                  <a:close/>
                </a:path>
              </a:pathLst>
            </a:custGeom>
            <a:solidFill>
              <a:schemeClr val="accent4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60319FF1-3BB5-D5F1-F7C5-A9A5D970E306}"/>
                </a:ext>
              </a:extLst>
            </p:cNvPr>
            <p:cNvSpPr/>
            <p:nvPr/>
          </p:nvSpPr>
          <p:spPr>
            <a:xfrm>
              <a:off x="3817026" y="6253380"/>
              <a:ext cx="348037" cy="348215"/>
            </a:xfrm>
            <a:custGeom>
              <a:avLst/>
              <a:gdLst>
                <a:gd name="connsiteX0" fmla="*/ 348031 w 348037"/>
                <a:gd name="connsiteY0" fmla="*/ 174120 h 348215"/>
                <a:gd name="connsiteX1" fmla="*/ 348031 w 348037"/>
                <a:gd name="connsiteY1" fmla="*/ 174096 h 348215"/>
                <a:gd name="connsiteX2" fmla="*/ 174025 w 348037"/>
                <a:gd name="connsiteY2" fmla="*/ 0 h 348215"/>
                <a:gd name="connsiteX3" fmla="*/ 162556 w 348037"/>
                <a:gd name="connsiteY3" fmla="*/ 11475 h 348215"/>
                <a:gd name="connsiteX4" fmla="*/ 162556 w 348037"/>
                <a:gd name="connsiteY4" fmla="*/ 43997 h 348215"/>
                <a:gd name="connsiteX5" fmla="*/ 174025 w 348037"/>
                <a:gd name="connsiteY5" fmla="*/ 55472 h 348215"/>
                <a:gd name="connsiteX6" fmla="*/ 185494 w 348037"/>
                <a:gd name="connsiteY6" fmla="*/ 43997 h 348215"/>
                <a:gd name="connsiteX7" fmla="*/ 185494 w 348037"/>
                <a:gd name="connsiteY7" fmla="*/ 23531 h 348215"/>
                <a:gd name="connsiteX8" fmla="*/ 324518 w 348037"/>
                <a:gd name="connsiteY8" fmla="*/ 162645 h 348215"/>
                <a:gd name="connsiteX9" fmla="*/ 304063 w 348037"/>
                <a:gd name="connsiteY9" fmla="*/ 162645 h 348215"/>
                <a:gd name="connsiteX10" fmla="*/ 292594 w 348037"/>
                <a:gd name="connsiteY10" fmla="*/ 174120 h 348215"/>
                <a:gd name="connsiteX11" fmla="*/ 304063 w 348037"/>
                <a:gd name="connsiteY11" fmla="*/ 185595 h 348215"/>
                <a:gd name="connsiteX12" fmla="*/ 324518 w 348037"/>
                <a:gd name="connsiteY12" fmla="*/ 185595 h 348215"/>
                <a:gd name="connsiteX13" fmla="*/ 185500 w 348037"/>
                <a:gd name="connsiteY13" fmla="*/ 324684 h 348215"/>
                <a:gd name="connsiteX14" fmla="*/ 185500 w 348037"/>
                <a:gd name="connsiteY14" fmla="*/ 304219 h 348215"/>
                <a:gd name="connsiteX15" fmla="*/ 174031 w 348037"/>
                <a:gd name="connsiteY15" fmla="*/ 292744 h 348215"/>
                <a:gd name="connsiteX16" fmla="*/ 162562 w 348037"/>
                <a:gd name="connsiteY16" fmla="*/ 304219 h 348215"/>
                <a:gd name="connsiteX17" fmla="*/ 162562 w 348037"/>
                <a:gd name="connsiteY17" fmla="*/ 324684 h 348215"/>
                <a:gd name="connsiteX18" fmla="*/ 23519 w 348037"/>
                <a:gd name="connsiteY18" fmla="*/ 185595 h 348215"/>
                <a:gd name="connsiteX19" fmla="*/ 43980 w 348037"/>
                <a:gd name="connsiteY19" fmla="*/ 185595 h 348215"/>
                <a:gd name="connsiteX20" fmla="*/ 55449 w 348037"/>
                <a:gd name="connsiteY20" fmla="*/ 174120 h 348215"/>
                <a:gd name="connsiteX21" fmla="*/ 43980 w 348037"/>
                <a:gd name="connsiteY21" fmla="*/ 162645 h 348215"/>
                <a:gd name="connsiteX22" fmla="*/ 11579 w 348037"/>
                <a:gd name="connsiteY22" fmla="*/ 162645 h 348215"/>
                <a:gd name="connsiteX23" fmla="*/ 11469 w 348037"/>
                <a:gd name="connsiteY23" fmla="*/ 162621 h 348215"/>
                <a:gd name="connsiteX24" fmla="*/ 0 w 348037"/>
                <a:gd name="connsiteY24" fmla="*/ 174096 h 348215"/>
                <a:gd name="connsiteX25" fmla="*/ 0 w 348037"/>
                <a:gd name="connsiteY25" fmla="*/ 174120 h 348215"/>
                <a:gd name="connsiteX26" fmla="*/ 0 w 348037"/>
                <a:gd name="connsiteY26" fmla="*/ 174120 h 348215"/>
                <a:gd name="connsiteX27" fmla="*/ 0 w 348037"/>
                <a:gd name="connsiteY27" fmla="*/ 174132 h 348215"/>
                <a:gd name="connsiteX28" fmla="*/ 174031 w 348037"/>
                <a:gd name="connsiteY28" fmla="*/ 348216 h 348215"/>
                <a:gd name="connsiteX29" fmla="*/ 348037 w 348037"/>
                <a:gd name="connsiteY29" fmla="*/ 174132 h 348215"/>
                <a:gd name="connsiteX30" fmla="*/ 348037 w 348037"/>
                <a:gd name="connsiteY30" fmla="*/ 174120 h 348215"/>
                <a:gd name="connsiteX31" fmla="*/ 348031 w 348037"/>
                <a:gd name="connsiteY31" fmla="*/ 174120 h 3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8037" h="348215">
                  <a:moveTo>
                    <a:pt x="348031" y="174120"/>
                  </a:moveTo>
                  <a:lnTo>
                    <a:pt x="348031" y="174096"/>
                  </a:lnTo>
                  <a:cubicBezTo>
                    <a:pt x="348031" y="78103"/>
                    <a:pt x="269968" y="0"/>
                    <a:pt x="174025" y="0"/>
                  </a:cubicBezTo>
                  <a:cubicBezTo>
                    <a:pt x="167688" y="0"/>
                    <a:pt x="162556" y="5135"/>
                    <a:pt x="162556" y="11475"/>
                  </a:cubicBezTo>
                  <a:lnTo>
                    <a:pt x="162556" y="43997"/>
                  </a:lnTo>
                  <a:cubicBezTo>
                    <a:pt x="162556" y="50337"/>
                    <a:pt x="167688" y="55472"/>
                    <a:pt x="174025" y="55472"/>
                  </a:cubicBezTo>
                  <a:cubicBezTo>
                    <a:pt x="180362" y="55472"/>
                    <a:pt x="185494" y="50337"/>
                    <a:pt x="185494" y="43997"/>
                  </a:cubicBezTo>
                  <a:lnTo>
                    <a:pt x="185494" y="23531"/>
                  </a:lnTo>
                  <a:cubicBezTo>
                    <a:pt x="259655" y="29143"/>
                    <a:pt x="318915" y="88434"/>
                    <a:pt x="324518" y="162645"/>
                  </a:cubicBezTo>
                  <a:lnTo>
                    <a:pt x="304063" y="162645"/>
                  </a:lnTo>
                  <a:cubicBezTo>
                    <a:pt x="297726" y="162645"/>
                    <a:pt x="292594" y="167780"/>
                    <a:pt x="292594" y="174120"/>
                  </a:cubicBezTo>
                  <a:cubicBezTo>
                    <a:pt x="292594" y="180460"/>
                    <a:pt x="297726" y="185595"/>
                    <a:pt x="304063" y="185595"/>
                  </a:cubicBezTo>
                  <a:lnTo>
                    <a:pt x="324518" y="185595"/>
                  </a:lnTo>
                  <a:cubicBezTo>
                    <a:pt x="318896" y="259782"/>
                    <a:pt x="259649" y="319072"/>
                    <a:pt x="185500" y="324684"/>
                  </a:cubicBezTo>
                  <a:lnTo>
                    <a:pt x="185500" y="304219"/>
                  </a:lnTo>
                  <a:cubicBezTo>
                    <a:pt x="185500" y="297879"/>
                    <a:pt x="180368" y="292744"/>
                    <a:pt x="174031" y="292744"/>
                  </a:cubicBezTo>
                  <a:cubicBezTo>
                    <a:pt x="167694" y="292744"/>
                    <a:pt x="162562" y="297879"/>
                    <a:pt x="162562" y="304219"/>
                  </a:cubicBezTo>
                  <a:lnTo>
                    <a:pt x="162562" y="324684"/>
                  </a:lnTo>
                  <a:cubicBezTo>
                    <a:pt x="88413" y="319072"/>
                    <a:pt x="29141" y="259782"/>
                    <a:pt x="23519" y="185595"/>
                  </a:cubicBezTo>
                  <a:lnTo>
                    <a:pt x="43980" y="185595"/>
                  </a:lnTo>
                  <a:cubicBezTo>
                    <a:pt x="50317" y="185595"/>
                    <a:pt x="55449" y="180460"/>
                    <a:pt x="55449" y="174120"/>
                  </a:cubicBezTo>
                  <a:cubicBezTo>
                    <a:pt x="55449" y="167780"/>
                    <a:pt x="50317" y="162645"/>
                    <a:pt x="43980" y="162645"/>
                  </a:cubicBezTo>
                  <a:lnTo>
                    <a:pt x="11579" y="162645"/>
                  </a:lnTo>
                  <a:cubicBezTo>
                    <a:pt x="11543" y="162645"/>
                    <a:pt x="11506" y="162621"/>
                    <a:pt x="11469" y="162621"/>
                  </a:cubicBezTo>
                  <a:cubicBezTo>
                    <a:pt x="5132" y="162621"/>
                    <a:pt x="0" y="167755"/>
                    <a:pt x="0" y="174096"/>
                  </a:cubicBezTo>
                  <a:lnTo>
                    <a:pt x="0" y="174120"/>
                  </a:lnTo>
                  <a:lnTo>
                    <a:pt x="0" y="174120"/>
                  </a:lnTo>
                  <a:lnTo>
                    <a:pt x="0" y="174132"/>
                  </a:lnTo>
                  <a:cubicBezTo>
                    <a:pt x="18" y="270137"/>
                    <a:pt x="78076" y="348216"/>
                    <a:pt x="174031" y="348216"/>
                  </a:cubicBezTo>
                  <a:cubicBezTo>
                    <a:pt x="269962" y="348216"/>
                    <a:pt x="348019" y="270131"/>
                    <a:pt x="348037" y="174132"/>
                  </a:cubicBezTo>
                  <a:lnTo>
                    <a:pt x="348037" y="174120"/>
                  </a:lnTo>
                  <a:lnTo>
                    <a:pt x="348031" y="174120"/>
                  </a:lnTo>
                  <a:close/>
                </a:path>
              </a:pathLst>
            </a:custGeom>
            <a:solidFill>
              <a:schemeClr val="accent4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32F81F3D-4291-86E1-1877-3454653FDF99}"/>
                </a:ext>
              </a:extLst>
            </p:cNvPr>
            <p:cNvSpPr/>
            <p:nvPr/>
          </p:nvSpPr>
          <p:spPr>
            <a:xfrm>
              <a:off x="3772244" y="6099547"/>
              <a:ext cx="165246" cy="274347"/>
            </a:xfrm>
            <a:custGeom>
              <a:avLst/>
              <a:gdLst>
                <a:gd name="connsiteX0" fmla="*/ 165247 w 165246"/>
                <a:gd name="connsiteY0" fmla="*/ 183533 h 274347"/>
                <a:gd name="connsiteX1" fmla="*/ 92487 w 165246"/>
                <a:gd name="connsiteY1" fmla="*/ 5624 h 274347"/>
                <a:gd name="connsiteX2" fmla="*/ 82645 w 165246"/>
                <a:gd name="connsiteY2" fmla="*/ 0 h 274347"/>
                <a:gd name="connsiteX3" fmla="*/ 82620 w 165246"/>
                <a:gd name="connsiteY3" fmla="*/ 0 h 274347"/>
                <a:gd name="connsiteX4" fmla="*/ 72778 w 165246"/>
                <a:gd name="connsiteY4" fmla="*/ 5581 h 274347"/>
                <a:gd name="connsiteX5" fmla="*/ 0 w 165246"/>
                <a:gd name="connsiteY5" fmla="*/ 183533 h 274347"/>
                <a:gd name="connsiteX6" fmla="*/ 83018 w 165246"/>
                <a:gd name="connsiteY6" fmla="*/ 274347 h 274347"/>
                <a:gd name="connsiteX7" fmla="*/ 165247 w 165246"/>
                <a:gd name="connsiteY7" fmla="*/ 183533 h 274347"/>
                <a:gd name="connsiteX8" fmla="*/ 22938 w 165246"/>
                <a:gd name="connsiteY8" fmla="*/ 183533 h 274347"/>
                <a:gd name="connsiteX9" fmla="*/ 82590 w 165246"/>
                <a:gd name="connsiteY9" fmla="*/ 34517 h 274347"/>
                <a:gd name="connsiteX10" fmla="*/ 142309 w 165246"/>
                <a:gd name="connsiteY10" fmla="*/ 183533 h 274347"/>
                <a:gd name="connsiteX11" fmla="*/ 123591 w 165246"/>
                <a:gd name="connsiteY11" fmla="*/ 234990 h 274347"/>
                <a:gd name="connsiteX12" fmla="*/ 83012 w 165246"/>
                <a:gd name="connsiteY12" fmla="*/ 251397 h 274347"/>
                <a:gd name="connsiteX13" fmla="*/ 22938 w 165246"/>
                <a:gd name="connsiteY13" fmla="*/ 183533 h 27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246" h="274347">
                  <a:moveTo>
                    <a:pt x="165247" y="183533"/>
                  </a:moveTo>
                  <a:cubicBezTo>
                    <a:pt x="165247" y="129028"/>
                    <a:pt x="95460" y="10643"/>
                    <a:pt x="92487" y="5624"/>
                  </a:cubicBezTo>
                  <a:cubicBezTo>
                    <a:pt x="90426" y="2148"/>
                    <a:pt x="86688" y="0"/>
                    <a:pt x="82645" y="0"/>
                  </a:cubicBezTo>
                  <a:cubicBezTo>
                    <a:pt x="82645" y="0"/>
                    <a:pt x="82633" y="0"/>
                    <a:pt x="82620" y="0"/>
                  </a:cubicBezTo>
                  <a:cubicBezTo>
                    <a:pt x="78589" y="0"/>
                    <a:pt x="74846" y="2130"/>
                    <a:pt x="72778" y="5581"/>
                  </a:cubicBezTo>
                  <a:cubicBezTo>
                    <a:pt x="69812" y="10557"/>
                    <a:pt x="0" y="127951"/>
                    <a:pt x="0" y="183533"/>
                  </a:cubicBezTo>
                  <a:cubicBezTo>
                    <a:pt x="0" y="243148"/>
                    <a:pt x="41766" y="274347"/>
                    <a:pt x="83018" y="274347"/>
                  </a:cubicBezTo>
                  <a:cubicBezTo>
                    <a:pt x="123873" y="274341"/>
                    <a:pt x="165247" y="243148"/>
                    <a:pt x="165247" y="183533"/>
                  </a:cubicBezTo>
                  <a:close/>
                  <a:moveTo>
                    <a:pt x="22938" y="183533"/>
                  </a:moveTo>
                  <a:cubicBezTo>
                    <a:pt x="22938" y="148459"/>
                    <a:pt x="59878" y="75080"/>
                    <a:pt x="82590" y="34517"/>
                  </a:cubicBezTo>
                  <a:cubicBezTo>
                    <a:pt x="105296" y="75349"/>
                    <a:pt x="142309" y="149157"/>
                    <a:pt x="142309" y="183533"/>
                  </a:cubicBezTo>
                  <a:cubicBezTo>
                    <a:pt x="142309" y="205002"/>
                    <a:pt x="135837" y="222799"/>
                    <a:pt x="123591" y="234990"/>
                  </a:cubicBezTo>
                  <a:cubicBezTo>
                    <a:pt x="112960" y="245571"/>
                    <a:pt x="98549" y="251397"/>
                    <a:pt x="83012" y="251397"/>
                  </a:cubicBezTo>
                  <a:cubicBezTo>
                    <a:pt x="54073" y="251391"/>
                    <a:pt x="22938" y="230167"/>
                    <a:pt x="22938" y="183533"/>
                  </a:cubicBezTo>
                  <a:close/>
                </a:path>
              </a:pathLst>
            </a:custGeom>
            <a:solidFill>
              <a:schemeClr val="accent4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D2378047-8CB1-52D8-177D-6DA272F3593F}"/>
                </a:ext>
              </a:extLst>
            </p:cNvPr>
            <p:cNvSpPr/>
            <p:nvPr/>
          </p:nvSpPr>
          <p:spPr>
            <a:xfrm>
              <a:off x="3963135" y="6396911"/>
              <a:ext cx="55817" cy="5581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7867BADF-AB61-5116-373D-996179D9A21E}"/>
              </a:ext>
            </a:extLst>
          </p:cNvPr>
          <p:cNvGrpSpPr/>
          <p:nvPr/>
        </p:nvGrpSpPr>
        <p:grpSpPr>
          <a:xfrm>
            <a:off x="395007" y="7903572"/>
            <a:ext cx="560250" cy="346821"/>
            <a:chOff x="3732401" y="5085031"/>
            <a:chExt cx="472500" cy="292500"/>
          </a:xfrm>
        </p:grpSpPr>
        <p:sp>
          <p:nvSpPr>
            <p:cNvPr id="31" name="s7e7ef28f69c42198197dce392c623b5">
              <a:extLst>
                <a:ext uri="{FF2B5EF4-FFF2-40B4-BE49-F238E27FC236}">
                  <a16:creationId xmlns:a16="http://schemas.microsoft.com/office/drawing/2014/main" id="{374E29ED-C4BA-D581-BADF-395DA9F0E8AD}"/>
                </a:ext>
              </a:extLst>
            </p:cNvPr>
            <p:cNvSpPr/>
            <p:nvPr/>
          </p:nvSpPr>
          <p:spPr>
            <a:xfrm>
              <a:off x="3732401" y="5085031"/>
              <a:ext cx="472500" cy="292500"/>
            </a:xfrm>
            <a:custGeom>
              <a:avLst/>
              <a:gdLst>
                <a:gd name="connsiteX0" fmla="*/ 11250 w 472500"/>
                <a:gd name="connsiteY0" fmla="*/ 0 h 292500"/>
                <a:gd name="connsiteX1" fmla="*/ 0 w 472500"/>
                <a:gd name="connsiteY1" fmla="*/ 11250 h 292500"/>
                <a:gd name="connsiteX2" fmla="*/ 11250 w 472500"/>
                <a:gd name="connsiteY2" fmla="*/ 22500 h 292500"/>
                <a:gd name="connsiteX3" fmla="*/ 146250 w 472500"/>
                <a:gd name="connsiteY3" fmla="*/ 22500 h 292500"/>
                <a:gd name="connsiteX4" fmla="*/ 157500 w 472500"/>
                <a:gd name="connsiteY4" fmla="*/ 11250 h 292500"/>
                <a:gd name="connsiteX5" fmla="*/ 146250 w 472500"/>
                <a:gd name="connsiteY5" fmla="*/ 0 h 292500"/>
                <a:gd name="connsiteX6" fmla="*/ 11250 w 472500"/>
                <a:gd name="connsiteY6" fmla="*/ 0 h 292500"/>
                <a:gd name="connsiteX7" fmla="*/ 191250 w 472500"/>
                <a:gd name="connsiteY7" fmla="*/ 0 h 292500"/>
                <a:gd name="connsiteX8" fmla="*/ 180000 w 472500"/>
                <a:gd name="connsiteY8" fmla="*/ 11250 h 292500"/>
                <a:gd name="connsiteX9" fmla="*/ 191250 w 472500"/>
                <a:gd name="connsiteY9" fmla="*/ 22500 h 292500"/>
                <a:gd name="connsiteX10" fmla="*/ 236250 w 472500"/>
                <a:gd name="connsiteY10" fmla="*/ 22500 h 292500"/>
                <a:gd name="connsiteX11" fmla="*/ 247500 w 472500"/>
                <a:gd name="connsiteY11" fmla="*/ 11250 h 292500"/>
                <a:gd name="connsiteX12" fmla="*/ 236250 w 472500"/>
                <a:gd name="connsiteY12" fmla="*/ 0 h 292500"/>
                <a:gd name="connsiteX13" fmla="*/ 191250 w 472500"/>
                <a:gd name="connsiteY13" fmla="*/ 0 h 292500"/>
                <a:gd name="connsiteX14" fmla="*/ 45000 w 472500"/>
                <a:gd name="connsiteY14" fmla="*/ 45000 h 292500"/>
                <a:gd name="connsiteX15" fmla="*/ 33750 w 472500"/>
                <a:gd name="connsiteY15" fmla="*/ 56250 h 292500"/>
                <a:gd name="connsiteX16" fmla="*/ 45000 w 472500"/>
                <a:gd name="connsiteY16" fmla="*/ 67500 h 292500"/>
                <a:gd name="connsiteX17" fmla="*/ 67500 w 472500"/>
                <a:gd name="connsiteY17" fmla="*/ 67500 h 292500"/>
                <a:gd name="connsiteX18" fmla="*/ 78750 w 472500"/>
                <a:gd name="connsiteY18" fmla="*/ 56250 h 292500"/>
                <a:gd name="connsiteX19" fmla="*/ 67500 w 472500"/>
                <a:gd name="connsiteY19" fmla="*/ 45000 h 292500"/>
                <a:gd name="connsiteX20" fmla="*/ 45000 w 472500"/>
                <a:gd name="connsiteY20" fmla="*/ 45000 h 292500"/>
                <a:gd name="connsiteX21" fmla="*/ 112500 w 472500"/>
                <a:gd name="connsiteY21" fmla="*/ 45000 h 292500"/>
                <a:gd name="connsiteX22" fmla="*/ 101250 w 472500"/>
                <a:gd name="connsiteY22" fmla="*/ 56250 h 292500"/>
                <a:gd name="connsiteX23" fmla="*/ 112500 w 472500"/>
                <a:gd name="connsiteY23" fmla="*/ 67500 h 292500"/>
                <a:gd name="connsiteX24" fmla="*/ 180000 w 472500"/>
                <a:gd name="connsiteY24" fmla="*/ 67500 h 292500"/>
                <a:gd name="connsiteX25" fmla="*/ 191250 w 472500"/>
                <a:gd name="connsiteY25" fmla="*/ 56250 h 292500"/>
                <a:gd name="connsiteX26" fmla="*/ 180000 w 472500"/>
                <a:gd name="connsiteY26" fmla="*/ 45000 h 292500"/>
                <a:gd name="connsiteX27" fmla="*/ 112500 w 472500"/>
                <a:gd name="connsiteY27" fmla="*/ 45000 h 292500"/>
                <a:gd name="connsiteX28" fmla="*/ 225000 w 472500"/>
                <a:gd name="connsiteY28" fmla="*/ 45000 h 292500"/>
                <a:gd name="connsiteX29" fmla="*/ 213750 w 472500"/>
                <a:gd name="connsiteY29" fmla="*/ 56250 h 292500"/>
                <a:gd name="connsiteX30" fmla="*/ 225000 w 472500"/>
                <a:gd name="connsiteY30" fmla="*/ 67500 h 292500"/>
                <a:gd name="connsiteX31" fmla="*/ 270000 w 472500"/>
                <a:gd name="connsiteY31" fmla="*/ 67500 h 292500"/>
                <a:gd name="connsiteX32" fmla="*/ 281250 w 472500"/>
                <a:gd name="connsiteY32" fmla="*/ 56250 h 292500"/>
                <a:gd name="connsiteX33" fmla="*/ 270000 w 472500"/>
                <a:gd name="connsiteY33" fmla="*/ 45000 h 292500"/>
                <a:gd name="connsiteX34" fmla="*/ 225000 w 472500"/>
                <a:gd name="connsiteY34" fmla="*/ 45000 h 292500"/>
                <a:gd name="connsiteX35" fmla="*/ 370721 w 472500"/>
                <a:gd name="connsiteY35" fmla="*/ 67523 h 292500"/>
                <a:gd name="connsiteX36" fmla="*/ 366221 w 472500"/>
                <a:gd name="connsiteY36" fmla="*/ 68681 h 292500"/>
                <a:gd name="connsiteX37" fmla="*/ 360000 w 472500"/>
                <a:gd name="connsiteY37" fmla="*/ 78750 h 292500"/>
                <a:gd name="connsiteX38" fmla="*/ 360000 w 472500"/>
                <a:gd name="connsiteY38" fmla="*/ 112500 h 292500"/>
                <a:gd name="connsiteX39" fmla="*/ 135000 w 472500"/>
                <a:gd name="connsiteY39" fmla="*/ 112500 h 292500"/>
                <a:gd name="connsiteX40" fmla="*/ 123750 w 472500"/>
                <a:gd name="connsiteY40" fmla="*/ 123750 h 292500"/>
                <a:gd name="connsiteX41" fmla="*/ 135000 w 472500"/>
                <a:gd name="connsiteY41" fmla="*/ 135000 h 292500"/>
                <a:gd name="connsiteX42" fmla="*/ 371250 w 472500"/>
                <a:gd name="connsiteY42" fmla="*/ 135000 h 292500"/>
                <a:gd name="connsiteX43" fmla="*/ 382500 w 472500"/>
                <a:gd name="connsiteY43" fmla="*/ 123750 h 292500"/>
                <a:gd name="connsiteX44" fmla="*/ 382500 w 472500"/>
                <a:gd name="connsiteY44" fmla="*/ 101250 h 292500"/>
                <a:gd name="connsiteX45" fmla="*/ 442485 w 472500"/>
                <a:gd name="connsiteY45" fmla="*/ 146250 h 292500"/>
                <a:gd name="connsiteX46" fmla="*/ 382500 w 472500"/>
                <a:gd name="connsiteY46" fmla="*/ 191250 h 292500"/>
                <a:gd name="connsiteX47" fmla="*/ 382500 w 472500"/>
                <a:gd name="connsiteY47" fmla="*/ 168750 h 292500"/>
                <a:gd name="connsiteX48" fmla="*/ 371250 w 472500"/>
                <a:gd name="connsiteY48" fmla="*/ 157500 h 292500"/>
                <a:gd name="connsiteX49" fmla="*/ 135000 w 472500"/>
                <a:gd name="connsiteY49" fmla="*/ 157500 h 292500"/>
                <a:gd name="connsiteX50" fmla="*/ 123750 w 472500"/>
                <a:gd name="connsiteY50" fmla="*/ 168750 h 292500"/>
                <a:gd name="connsiteX51" fmla="*/ 135000 w 472500"/>
                <a:gd name="connsiteY51" fmla="*/ 180000 h 292500"/>
                <a:gd name="connsiteX52" fmla="*/ 360000 w 472500"/>
                <a:gd name="connsiteY52" fmla="*/ 180000 h 292500"/>
                <a:gd name="connsiteX53" fmla="*/ 360000 w 472500"/>
                <a:gd name="connsiteY53" fmla="*/ 213750 h 292500"/>
                <a:gd name="connsiteX54" fmla="*/ 366221 w 472500"/>
                <a:gd name="connsiteY54" fmla="*/ 223819 h 292500"/>
                <a:gd name="connsiteX55" fmla="*/ 378000 w 472500"/>
                <a:gd name="connsiteY55" fmla="*/ 222761 h 292500"/>
                <a:gd name="connsiteX56" fmla="*/ 468000 w 472500"/>
                <a:gd name="connsiteY56" fmla="*/ 155261 h 292500"/>
                <a:gd name="connsiteX57" fmla="*/ 472500 w 472500"/>
                <a:gd name="connsiteY57" fmla="*/ 146250 h 292500"/>
                <a:gd name="connsiteX58" fmla="*/ 468000 w 472500"/>
                <a:gd name="connsiteY58" fmla="*/ 137239 h 292500"/>
                <a:gd name="connsiteX59" fmla="*/ 378000 w 472500"/>
                <a:gd name="connsiteY59" fmla="*/ 69739 h 292500"/>
                <a:gd name="connsiteX60" fmla="*/ 370721 w 472500"/>
                <a:gd name="connsiteY60" fmla="*/ 67523 h 292500"/>
                <a:gd name="connsiteX61" fmla="*/ 56250 w 472500"/>
                <a:gd name="connsiteY61" fmla="*/ 90000 h 292500"/>
                <a:gd name="connsiteX62" fmla="*/ 0 w 472500"/>
                <a:gd name="connsiteY62" fmla="*/ 146250 h 292500"/>
                <a:gd name="connsiteX63" fmla="*/ 56250 w 472500"/>
                <a:gd name="connsiteY63" fmla="*/ 202500 h 292500"/>
                <a:gd name="connsiteX64" fmla="*/ 112500 w 472500"/>
                <a:gd name="connsiteY64" fmla="*/ 146250 h 292500"/>
                <a:gd name="connsiteX65" fmla="*/ 56250 w 472500"/>
                <a:gd name="connsiteY65" fmla="*/ 90000 h 292500"/>
                <a:gd name="connsiteX66" fmla="*/ 56250 w 472500"/>
                <a:gd name="connsiteY66" fmla="*/ 112500 h 292500"/>
                <a:gd name="connsiteX67" fmla="*/ 90000 w 472500"/>
                <a:gd name="connsiteY67" fmla="*/ 146250 h 292500"/>
                <a:gd name="connsiteX68" fmla="*/ 56250 w 472500"/>
                <a:gd name="connsiteY68" fmla="*/ 180000 h 292500"/>
                <a:gd name="connsiteX69" fmla="*/ 22500 w 472500"/>
                <a:gd name="connsiteY69" fmla="*/ 146250 h 292500"/>
                <a:gd name="connsiteX70" fmla="*/ 56250 w 472500"/>
                <a:gd name="connsiteY70" fmla="*/ 112500 h 292500"/>
                <a:gd name="connsiteX71" fmla="*/ 45000 w 472500"/>
                <a:gd name="connsiteY71" fmla="*/ 225000 h 292500"/>
                <a:gd name="connsiteX72" fmla="*/ 33750 w 472500"/>
                <a:gd name="connsiteY72" fmla="*/ 236250 h 292500"/>
                <a:gd name="connsiteX73" fmla="*/ 45000 w 472500"/>
                <a:gd name="connsiteY73" fmla="*/ 247500 h 292500"/>
                <a:gd name="connsiteX74" fmla="*/ 67500 w 472500"/>
                <a:gd name="connsiteY74" fmla="*/ 247500 h 292500"/>
                <a:gd name="connsiteX75" fmla="*/ 78750 w 472500"/>
                <a:gd name="connsiteY75" fmla="*/ 236250 h 292500"/>
                <a:gd name="connsiteX76" fmla="*/ 67500 w 472500"/>
                <a:gd name="connsiteY76" fmla="*/ 225000 h 292500"/>
                <a:gd name="connsiteX77" fmla="*/ 45000 w 472500"/>
                <a:gd name="connsiteY77" fmla="*/ 225000 h 292500"/>
                <a:gd name="connsiteX78" fmla="*/ 112500 w 472500"/>
                <a:gd name="connsiteY78" fmla="*/ 225000 h 292500"/>
                <a:gd name="connsiteX79" fmla="*/ 101250 w 472500"/>
                <a:gd name="connsiteY79" fmla="*/ 236250 h 292500"/>
                <a:gd name="connsiteX80" fmla="*/ 112500 w 472500"/>
                <a:gd name="connsiteY80" fmla="*/ 247500 h 292500"/>
                <a:gd name="connsiteX81" fmla="*/ 180000 w 472500"/>
                <a:gd name="connsiteY81" fmla="*/ 247500 h 292500"/>
                <a:gd name="connsiteX82" fmla="*/ 191250 w 472500"/>
                <a:gd name="connsiteY82" fmla="*/ 236250 h 292500"/>
                <a:gd name="connsiteX83" fmla="*/ 180000 w 472500"/>
                <a:gd name="connsiteY83" fmla="*/ 225000 h 292500"/>
                <a:gd name="connsiteX84" fmla="*/ 112500 w 472500"/>
                <a:gd name="connsiteY84" fmla="*/ 225000 h 292500"/>
                <a:gd name="connsiteX85" fmla="*/ 225000 w 472500"/>
                <a:gd name="connsiteY85" fmla="*/ 225000 h 292500"/>
                <a:gd name="connsiteX86" fmla="*/ 213750 w 472500"/>
                <a:gd name="connsiteY86" fmla="*/ 236250 h 292500"/>
                <a:gd name="connsiteX87" fmla="*/ 225000 w 472500"/>
                <a:gd name="connsiteY87" fmla="*/ 247500 h 292500"/>
                <a:gd name="connsiteX88" fmla="*/ 270000 w 472500"/>
                <a:gd name="connsiteY88" fmla="*/ 247500 h 292500"/>
                <a:gd name="connsiteX89" fmla="*/ 281250 w 472500"/>
                <a:gd name="connsiteY89" fmla="*/ 236250 h 292500"/>
                <a:gd name="connsiteX90" fmla="*/ 270000 w 472500"/>
                <a:gd name="connsiteY90" fmla="*/ 225000 h 292500"/>
                <a:gd name="connsiteX91" fmla="*/ 225000 w 472500"/>
                <a:gd name="connsiteY91" fmla="*/ 225000 h 292500"/>
                <a:gd name="connsiteX92" fmla="*/ 11250 w 472500"/>
                <a:gd name="connsiteY92" fmla="*/ 270000 h 292500"/>
                <a:gd name="connsiteX93" fmla="*/ 0 w 472500"/>
                <a:gd name="connsiteY93" fmla="*/ 281250 h 292500"/>
                <a:gd name="connsiteX94" fmla="*/ 11250 w 472500"/>
                <a:gd name="connsiteY94" fmla="*/ 292500 h 292500"/>
                <a:gd name="connsiteX95" fmla="*/ 146250 w 472500"/>
                <a:gd name="connsiteY95" fmla="*/ 292500 h 292500"/>
                <a:gd name="connsiteX96" fmla="*/ 157500 w 472500"/>
                <a:gd name="connsiteY96" fmla="*/ 281250 h 292500"/>
                <a:gd name="connsiteX97" fmla="*/ 146250 w 472500"/>
                <a:gd name="connsiteY97" fmla="*/ 270000 h 292500"/>
                <a:gd name="connsiteX98" fmla="*/ 11250 w 472500"/>
                <a:gd name="connsiteY98" fmla="*/ 270000 h 292500"/>
                <a:gd name="connsiteX99" fmla="*/ 191250 w 472500"/>
                <a:gd name="connsiteY99" fmla="*/ 270000 h 292500"/>
                <a:gd name="connsiteX100" fmla="*/ 180000 w 472500"/>
                <a:gd name="connsiteY100" fmla="*/ 281250 h 292500"/>
                <a:gd name="connsiteX101" fmla="*/ 191250 w 472500"/>
                <a:gd name="connsiteY101" fmla="*/ 292500 h 292500"/>
                <a:gd name="connsiteX102" fmla="*/ 236250 w 472500"/>
                <a:gd name="connsiteY102" fmla="*/ 292500 h 292500"/>
                <a:gd name="connsiteX103" fmla="*/ 247500 w 472500"/>
                <a:gd name="connsiteY103" fmla="*/ 281250 h 292500"/>
                <a:gd name="connsiteX104" fmla="*/ 236250 w 472500"/>
                <a:gd name="connsiteY104" fmla="*/ 270000 h 292500"/>
                <a:gd name="connsiteX105" fmla="*/ 191250 w 472500"/>
                <a:gd name="connsiteY105" fmla="*/ 270000 h 29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72500" h="292500">
                  <a:moveTo>
                    <a:pt x="11250" y="0"/>
                  </a:moveTo>
                  <a:cubicBezTo>
                    <a:pt x="5040" y="0"/>
                    <a:pt x="0" y="5040"/>
                    <a:pt x="0" y="11250"/>
                  </a:cubicBezTo>
                  <a:cubicBezTo>
                    <a:pt x="0" y="17460"/>
                    <a:pt x="5040" y="22500"/>
                    <a:pt x="11250" y="22500"/>
                  </a:cubicBezTo>
                  <a:lnTo>
                    <a:pt x="146250" y="22500"/>
                  </a:lnTo>
                  <a:cubicBezTo>
                    <a:pt x="152460" y="22500"/>
                    <a:pt x="157500" y="17460"/>
                    <a:pt x="157500" y="11250"/>
                  </a:cubicBezTo>
                  <a:cubicBezTo>
                    <a:pt x="157500" y="5040"/>
                    <a:pt x="152460" y="0"/>
                    <a:pt x="146250" y="0"/>
                  </a:cubicBezTo>
                  <a:lnTo>
                    <a:pt x="11250" y="0"/>
                  </a:lnTo>
                  <a:close/>
                  <a:moveTo>
                    <a:pt x="191250" y="0"/>
                  </a:moveTo>
                  <a:cubicBezTo>
                    <a:pt x="185040" y="0"/>
                    <a:pt x="180000" y="5040"/>
                    <a:pt x="180000" y="11250"/>
                  </a:cubicBezTo>
                  <a:cubicBezTo>
                    <a:pt x="180000" y="17460"/>
                    <a:pt x="185040" y="22500"/>
                    <a:pt x="191250" y="22500"/>
                  </a:cubicBezTo>
                  <a:lnTo>
                    <a:pt x="236250" y="22500"/>
                  </a:lnTo>
                  <a:cubicBezTo>
                    <a:pt x="242460" y="22500"/>
                    <a:pt x="247500" y="17460"/>
                    <a:pt x="247500" y="11250"/>
                  </a:cubicBezTo>
                  <a:cubicBezTo>
                    <a:pt x="247500" y="5040"/>
                    <a:pt x="242460" y="0"/>
                    <a:pt x="236250" y="0"/>
                  </a:cubicBezTo>
                  <a:lnTo>
                    <a:pt x="191250" y="0"/>
                  </a:lnTo>
                  <a:close/>
                  <a:moveTo>
                    <a:pt x="45000" y="45000"/>
                  </a:moveTo>
                  <a:cubicBezTo>
                    <a:pt x="38790" y="45000"/>
                    <a:pt x="33750" y="50040"/>
                    <a:pt x="33750" y="56250"/>
                  </a:cubicBezTo>
                  <a:cubicBezTo>
                    <a:pt x="33750" y="62460"/>
                    <a:pt x="38790" y="67500"/>
                    <a:pt x="45000" y="67500"/>
                  </a:cubicBezTo>
                  <a:lnTo>
                    <a:pt x="67500" y="67500"/>
                  </a:lnTo>
                  <a:cubicBezTo>
                    <a:pt x="73710" y="67500"/>
                    <a:pt x="78750" y="62460"/>
                    <a:pt x="78750" y="56250"/>
                  </a:cubicBezTo>
                  <a:cubicBezTo>
                    <a:pt x="78750" y="50040"/>
                    <a:pt x="73710" y="45000"/>
                    <a:pt x="67500" y="45000"/>
                  </a:cubicBezTo>
                  <a:lnTo>
                    <a:pt x="45000" y="45000"/>
                  </a:lnTo>
                  <a:close/>
                  <a:moveTo>
                    <a:pt x="112500" y="45000"/>
                  </a:moveTo>
                  <a:cubicBezTo>
                    <a:pt x="106290" y="45000"/>
                    <a:pt x="101250" y="50040"/>
                    <a:pt x="101250" y="56250"/>
                  </a:cubicBezTo>
                  <a:cubicBezTo>
                    <a:pt x="101250" y="62460"/>
                    <a:pt x="106290" y="67500"/>
                    <a:pt x="112500" y="67500"/>
                  </a:cubicBezTo>
                  <a:lnTo>
                    <a:pt x="180000" y="67500"/>
                  </a:lnTo>
                  <a:cubicBezTo>
                    <a:pt x="186210" y="67500"/>
                    <a:pt x="191250" y="62460"/>
                    <a:pt x="191250" y="56250"/>
                  </a:cubicBezTo>
                  <a:cubicBezTo>
                    <a:pt x="191250" y="50040"/>
                    <a:pt x="186210" y="45000"/>
                    <a:pt x="180000" y="45000"/>
                  </a:cubicBezTo>
                  <a:lnTo>
                    <a:pt x="112500" y="45000"/>
                  </a:lnTo>
                  <a:close/>
                  <a:moveTo>
                    <a:pt x="225000" y="45000"/>
                  </a:moveTo>
                  <a:cubicBezTo>
                    <a:pt x="218790" y="45000"/>
                    <a:pt x="213750" y="50040"/>
                    <a:pt x="213750" y="56250"/>
                  </a:cubicBezTo>
                  <a:cubicBezTo>
                    <a:pt x="213750" y="62460"/>
                    <a:pt x="218790" y="67500"/>
                    <a:pt x="225000" y="67500"/>
                  </a:cubicBezTo>
                  <a:lnTo>
                    <a:pt x="270000" y="67500"/>
                  </a:lnTo>
                  <a:cubicBezTo>
                    <a:pt x="276210" y="67500"/>
                    <a:pt x="281250" y="62460"/>
                    <a:pt x="281250" y="56250"/>
                  </a:cubicBezTo>
                  <a:cubicBezTo>
                    <a:pt x="281250" y="50040"/>
                    <a:pt x="276210" y="45000"/>
                    <a:pt x="270000" y="45000"/>
                  </a:cubicBezTo>
                  <a:lnTo>
                    <a:pt x="225000" y="45000"/>
                  </a:lnTo>
                  <a:close/>
                  <a:moveTo>
                    <a:pt x="370721" y="67523"/>
                  </a:moveTo>
                  <a:cubicBezTo>
                    <a:pt x="369180" y="67590"/>
                    <a:pt x="367650" y="67973"/>
                    <a:pt x="366221" y="68681"/>
                  </a:cubicBezTo>
                  <a:cubicBezTo>
                    <a:pt x="362408" y="70583"/>
                    <a:pt x="360000" y="74486"/>
                    <a:pt x="360000" y="78750"/>
                  </a:cubicBezTo>
                  <a:lnTo>
                    <a:pt x="360000" y="112500"/>
                  </a:lnTo>
                  <a:lnTo>
                    <a:pt x="135000" y="112500"/>
                  </a:lnTo>
                  <a:cubicBezTo>
                    <a:pt x="128790" y="112500"/>
                    <a:pt x="123750" y="117540"/>
                    <a:pt x="123750" y="123750"/>
                  </a:cubicBezTo>
                  <a:cubicBezTo>
                    <a:pt x="123750" y="129960"/>
                    <a:pt x="128790" y="135000"/>
                    <a:pt x="135000" y="135000"/>
                  </a:cubicBezTo>
                  <a:lnTo>
                    <a:pt x="371250" y="135000"/>
                  </a:lnTo>
                  <a:cubicBezTo>
                    <a:pt x="377460" y="135000"/>
                    <a:pt x="382500" y="129960"/>
                    <a:pt x="382500" y="123750"/>
                  </a:cubicBezTo>
                  <a:lnTo>
                    <a:pt x="382500" y="101250"/>
                  </a:lnTo>
                  <a:lnTo>
                    <a:pt x="442485" y="146250"/>
                  </a:lnTo>
                  <a:lnTo>
                    <a:pt x="382500" y="191250"/>
                  </a:lnTo>
                  <a:lnTo>
                    <a:pt x="382500" y="168750"/>
                  </a:lnTo>
                  <a:cubicBezTo>
                    <a:pt x="382500" y="162540"/>
                    <a:pt x="377460" y="157500"/>
                    <a:pt x="371250" y="157500"/>
                  </a:cubicBezTo>
                  <a:lnTo>
                    <a:pt x="135000" y="157500"/>
                  </a:lnTo>
                  <a:cubicBezTo>
                    <a:pt x="128790" y="157500"/>
                    <a:pt x="123750" y="162540"/>
                    <a:pt x="123750" y="168750"/>
                  </a:cubicBezTo>
                  <a:cubicBezTo>
                    <a:pt x="123750" y="174960"/>
                    <a:pt x="128790" y="180000"/>
                    <a:pt x="135000" y="180000"/>
                  </a:cubicBezTo>
                  <a:lnTo>
                    <a:pt x="360000" y="180000"/>
                  </a:lnTo>
                  <a:lnTo>
                    <a:pt x="360000" y="213750"/>
                  </a:lnTo>
                  <a:cubicBezTo>
                    <a:pt x="360000" y="218014"/>
                    <a:pt x="362408" y="221918"/>
                    <a:pt x="366221" y="223819"/>
                  </a:cubicBezTo>
                  <a:cubicBezTo>
                    <a:pt x="370035" y="225731"/>
                    <a:pt x="374591" y="225315"/>
                    <a:pt x="378000" y="222761"/>
                  </a:cubicBezTo>
                  <a:lnTo>
                    <a:pt x="468000" y="155261"/>
                  </a:lnTo>
                  <a:cubicBezTo>
                    <a:pt x="470835" y="153135"/>
                    <a:pt x="472500" y="149794"/>
                    <a:pt x="472500" y="146250"/>
                  </a:cubicBezTo>
                  <a:cubicBezTo>
                    <a:pt x="472500" y="142706"/>
                    <a:pt x="470835" y="139365"/>
                    <a:pt x="468000" y="137239"/>
                  </a:cubicBezTo>
                  <a:lnTo>
                    <a:pt x="378000" y="69739"/>
                  </a:lnTo>
                  <a:cubicBezTo>
                    <a:pt x="375863" y="68141"/>
                    <a:pt x="373286" y="67399"/>
                    <a:pt x="370721" y="67523"/>
                  </a:cubicBezTo>
                  <a:close/>
                  <a:moveTo>
                    <a:pt x="56250" y="90000"/>
                  </a:moveTo>
                  <a:cubicBezTo>
                    <a:pt x="25200" y="90000"/>
                    <a:pt x="0" y="115200"/>
                    <a:pt x="0" y="146250"/>
                  </a:cubicBezTo>
                  <a:cubicBezTo>
                    <a:pt x="0" y="177300"/>
                    <a:pt x="25200" y="202500"/>
                    <a:pt x="56250" y="202500"/>
                  </a:cubicBezTo>
                  <a:cubicBezTo>
                    <a:pt x="87300" y="202500"/>
                    <a:pt x="112500" y="177300"/>
                    <a:pt x="112500" y="146250"/>
                  </a:cubicBezTo>
                  <a:cubicBezTo>
                    <a:pt x="112500" y="115200"/>
                    <a:pt x="87300" y="90000"/>
                    <a:pt x="56250" y="90000"/>
                  </a:cubicBezTo>
                  <a:close/>
                  <a:moveTo>
                    <a:pt x="56250" y="112500"/>
                  </a:moveTo>
                  <a:cubicBezTo>
                    <a:pt x="74880" y="112500"/>
                    <a:pt x="90000" y="127620"/>
                    <a:pt x="90000" y="146250"/>
                  </a:cubicBezTo>
                  <a:cubicBezTo>
                    <a:pt x="90000" y="164880"/>
                    <a:pt x="74880" y="180000"/>
                    <a:pt x="56250" y="180000"/>
                  </a:cubicBezTo>
                  <a:cubicBezTo>
                    <a:pt x="37620" y="180000"/>
                    <a:pt x="22500" y="164880"/>
                    <a:pt x="22500" y="146250"/>
                  </a:cubicBezTo>
                  <a:cubicBezTo>
                    <a:pt x="22500" y="127620"/>
                    <a:pt x="37620" y="112500"/>
                    <a:pt x="56250" y="112500"/>
                  </a:cubicBezTo>
                  <a:close/>
                  <a:moveTo>
                    <a:pt x="45000" y="225000"/>
                  </a:moveTo>
                  <a:cubicBezTo>
                    <a:pt x="38790" y="225000"/>
                    <a:pt x="33750" y="230040"/>
                    <a:pt x="33750" y="236250"/>
                  </a:cubicBezTo>
                  <a:cubicBezTo>
                    <a:pt x="33750" y="242460"/>
                    <a:pt x="38790" y="247500"/>
                    <a:pt x="45000" y="247500"/>
                  </a:cubicBezTo>
                  <a:lnTo>
                    <a:pt x="67500" y="247500"/>
                  </a:lnTo>
                  <a:cubicBezTo>
                    <a:pt x="73710" y="247500"/>
                    <a:pt x="78750" y="242460"/>
                    <a:pt x="78750" y="236250"/>
                  </a:cubicBezTo>
                  <a:cubicBezTo>
                    <a:pt x="78750" y="230040"/>
                    <a:pt x="73710" y="225000"/>
                    <a:pt x="67500" y="225000"/>
                  </a:cubicBezTo>
                  <a:lnTo>
                    <a:pt x="45000" y="225000"/>
                  </a:lnTo>
                  <a:close/>
                  <a:moveTo>
                    <a:pt x="112500" y="225000"/>
                  </a:moveTo>
                  <a:cubicBezTo>
                    <a:pt x="106290" y="225000"/>
                    <a:pt x="101250" y="230040"/>
                    <a:pt x="101250" y="236250"/>
                  </a:cubicBezTo>
                  <a:cubicBezTo>
                    <a:pt x="101250" y="242460"/>
                    <a:pt x="106290" y="247500"/>
                    <a:pt x="112500" y="247500"/>
                  </a:cubicBezTo>
                  <a:lnTo>
                    <a:pt x="180000" y="247500"/>
                  </a:lnTo>
                  <a:cubicBezTo>
                    <a:pt x="186210" y="247500"/>
                    <a:pt x="191250" y="242460"/>
                    <a:pt x="191250" y="236250"/>
                  </a:cubicBezTo>
                  <a:cubicBezTo>
                    <a:pt x="191250" y="230040"/>
                    <a:pt x="186210" y="225000"/>
                    <a:pt x="180000" y="225000"/>
                  </a:cubicBezTo>
                  <a:lnTo>
                    <a:pt x="112500" y="225000"/>
                  </a:lnTo>
                  <a:close/>
                  <a:moveTo>
                    <a:pt x="225000" y="225000"/>
                  </a:moveTo>
                  <a:cubicBezTo>
                    <a:pt x="218790" y="225000"/>
                    <a:pt x="213750" y="230040"/>
                    <a:pt x="213750" y="236250"/>
                  </a:cubicBezTo>
                  <a:cubicBezTo>
                    <a:pt x="213750" y="242460"/>
                    <a:pt x="218790" y="247500"/>
                    <a:pt x="225000" y="247500"/>
                  </a:cubicBezTo>
                  <a:lnTo>
                    <a:pt x="270000" y="247500"/>
                  </a:lnTo>
                  <a:cubicBezTo>
                    <a:pt x="276210" y="247500"/>
                    <a:pt x="281250" y="242460"/>
                    <a:pt x="281250" y="236250"/>
                  </a:cubicBezTo>
                  <a:cubicBezTo>
                    <a:pt x="281250" y="230040"/>
                    <a:pt x="276210" y="225000"/>
                    <a:pt x="270000" y="225000"/>
                  </a:cubicBezTo>
                  <a:lnTo>
                    <a:pt x="225000" y="225000"/>
                  </a:lnTo>
                  <a:close/>
                  <a:moveTo>
                    <a:pt x="11250" y="270000"/>
                  </a:moveTo>
                  <a:cubicBezTo>
                    <a:pt x="5040" y="270000"/>
                    <a:pt x="0" y="275040"/>
                    <a:pt x="0" y="281250"/>
                  </a:cubicBezTo>
                  <a:cubicBezTo>
                    <a:pt x="0" y="287460"/>
                    <a:pt x="5040" y="292500"/>
                    <a:pt x="11250" y="292500"/>
                  </a:cubicBezTo>
                  <a:lnTo>
                    <a:pt x="146250" y="292500"/>
                  </a:lnTo>
                  <a:cubicBezTo>
                    <a:pt x="152460" y="292500"/>
                    <a:pt x="157500" y="287460"/>
                    <a:pt x="157500" y="281250"/>
                  </a:cubicBezTo>
                  <a:cubicBezTo>
                    <a:pt x="157500" y="275040"/>
                    <a:pt x="152460" y="270000"/>
                    <a:pt x="146250" y="270000"/>
                  </a:cubicBezTo>
                  <a:lnTo>
                    <a:pt x="11250" y="270000"/>
                  </a:lnTo>
                  <a:close/>
                  <a:moveTo>
                    <a:pt x="191250" y="270000"/>
                  </a:moveTo>
                  <a:cubicBezTo>
                    <a:pt x="185040" y="270000"/>
                    <a:pt x="180000" y="275040"/>
                    <a:pt x="180000" y="281250"/>
                  </a:cubicBezTo>
                  <a:cubicBezTo>
                    <a:pt x="180000" y="287460"/>
                    <a:pt x="185040" y="292500"/>
                    <a:pt x="191250" y="292500"/>
                  </a:cubicBezTo>
                  <a:lnTo>
                    <a:pt x="236250" y="292500"/>
                  </a:lnTo>
                  <a:cubicBezTo>
                    <a:pt x="242460" y="292500"/>
                    <a:pt x="247500" y="287460"/>
                    <a:pt x="247500" y="281250"/>
                  </a:cubicBezTo>
                  <a:cubicBezTo>
                    <a:pt x="247500" y="275040"/>
                    <a:pt x="242460" y="270000"/>
                    <a:pt x="236250" y="270000"/>
                  </a:cubicBezTo>
                  <a:lnTo>
                    <a:pt x="191250" y="270000"/>
                  </a:lnTo>
                  <a:close/>
                </a:path>
              </a:pathLst>
            </a:custGeom>
            <a:solidFill>
              <a:schemeClr val="accent4"/>
            </a:solidFill>
            <a:ln w="111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3E6D2B6D-5AB6-70F9-542E-8A7FED540D53}"/>
                </a:ext>
              </a:extLst>
            </p:cNvPr>
            <p:cNvSpPr/>
            <p:nvPr/>
          </p:nvSpPr>
          <p:spPr>
            <a:xfrm>
              <a:off x="3741808" y="5190582"/>
              <a:ext cx="87567" cy="8756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s502cf1557d04b389a5b02021e8315d0">
            <a:extLst>
              <a:ext uri="{FF2B5EF4-FFF2-40B4-BE49-F238E27FC236}">
                <a16:creationId xmlns:a16="http://schemas.microsoft.com/office/drawing/2014/main" id="{D378B2A6-E25B-CE4C-4159-A2702DEAF9D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407" y="8359054"/>
            <a:ext cx="504000" cy="504000"/>
          </a:xfrm>
          <a:prstGeom prst="rect">
            <a:avLst/>
          </a:prstGeom>
        </p:spPr>
      </p:pic>
      <p:sp>
        <p:nvSpPr>
          <p:cNvPr id="34" name="Title 6">
            <a:extLst>
              <a:ext uri="{FF2B5EF4-FFF2-40B4-BE49-F238E27FC236}">
                <a16:creationId xmlns:a16="http://schemas.microsoft.com/office/drawing/2014/main" id="{BD8FF1E1-082B-5565-70D1-D5E659E80064}"/>
              </a:ext>
            </a:extLst>
          </p:cNvPr>
          <p:cNvSpPr txBox="1">
            <a:spLocks/>
          </p:cNvSpPr>
          <p:nvPr/>
        </p:nvSpPr>
        <p:spPr>
          <a:xfrm>
            <a:off x="4654562" y="8366347"/>
            <a:ext cx="1962774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124</a:t>
            </a:r>
            <a:r>
              <a:rPr lang="fr-FR" sz="1600" dirty="0">
                <a:latin typeface="Encode Sans" pitchFamily="2" charset="77"/>
                <a:sym typeface="Arial"/>
              </a:rPr>
              <a:t>-</a:t>
            </a: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126</a:t>
            </a: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</a:t>
            </a:r>
            <a:r>
              <a:rPr lang="fr-FR" sz="1600" dirty="0">
                <a:latin typeface="Encode Sans" pitchFamily="2" charset="77"/>
                <a:sym typeface="Arial"/>
              </a:rPr>
              <a:t>g/km*</a:t>
            </a:r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56690BCA-7F98-ACC9-43F9-9087036EAE9A}"/>
              </a:ext>
            </a:extLst>
          </p:cNvPr>
          <p:cNvSpPr txBox="1">
            <a:spLocks/>
          </p:cNvSpPr>
          <p:nvPr/>
        </p:nvSpPr>
        <p:spPr>
          <a:xfrm>
            <a:off x="4709086" y="8909000"/>
            <a:ext cx="1853726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5.6</a:t>
            </a:r>
            <a:r>
              <a:rPr lang="fr-FR" sz="1600" dirty="0">
                <a:latin typeface="Encode Sans" pitchFamily="2" charset="77"/>
                <a:sym typeface="Arial"/>
              </a:rPr>
              <a:t>-</a:t>
            </a: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5.7</a:t>
            </a: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</a:t>
            </a:r>
            <a:r>
              <a:rPr lang="fr-FR" sz="1600" dirty="0">
                <a:latin typeface="Encode Sans" pitchFamily="2" charset="77"/>
                <a:sym typeface="Arial"/>
              </a:rPr>
              <a:t>l/100km*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8932B196-18FD-B88E-0E02-293997FE6715}"/>
              </a:ext>
            </a:extLst>
          </p:cNvPr>
          <p:cNvGrpSpPr/>
          <p:nvPr/>
        </p:nvGrpSpPr>
        <p:grpSpPr>
          <a:xfrm>
            <a:off x="378197" y="4558460"/>
            <a:ext cx="6095627" cy="4861056"/>
            <a:chOff x="4061276" y="1541407"/>
            <a:chExt cx="6684051" cy="4861056"/>
          </a:xfrm>
        </p:grpSpPr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083A8C51-5AB1-1027-FE22-E56A6B75CA57}"/>
                </a:ext>
              </a:extLst>
            </p:cNvPr>
            <p:cNvCxnSpPr/>
            <p:nvPr/>
          </p:nvCxnSpPr>
          <p:spPr>
            <a:xfrm>
              <a:off x="4061276" y="208790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88ECCA9D-91A0-FA9F-9A7A-50128BF734C8}"/>
                </a:ext>
              </a:extLst>
            </p:cNvPr>
            <p:cNvCxnSpPr/>
            <p:nvPr/>
          </p:nvCxnSpPr>
          <p:spPr>
            <a:xfrm>
              <a:off x="4061276" y="262722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A3D14987-341E-9875-72C4-C2EEA8A17861}"/>
                </a:ext>
              </a:extLst>
            </p:cNvPr>
            <p:cNvCxnSpPr/>
            <p:nvPr/>
          </p:nvCxnSpPr>
          <p:spPr>
            <a:xfrm>
              <a:off x="4061276" y="316654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50F54E42-88A8-AEF1-29A5-26652FD6674A}"/>
                </a:ext>
              </a:extLst>
            </p:cNvPr>
            <p:cNvCxnSpPr/>
            <p:nvPr/>
          </p:nvCxnSpPr>
          <p:spPr>
            <a:xfrm>
              <a:off x="4061276" y="370586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8E9044E1-905A-1E5C-EAA2-8EACFCDE0244}"/>
                </a:ext>
              </a:extLst>
            </p:cNvPr>
            <p:cNvCxnSpPr/>
            <p:nvPr/>
          </p:nvCxnSpPr>
          <p:spPr>
            <a:xfrm>
              <a:off x="4061276" y="424518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B5DFADE3-0D63-709A-450A-A1B5A3358B3A}"/>
                </a:ext>
              </a:extLst>
            </p:cNvPr>
            <p:cNvCxnSpPr/>
            <p:nvPr/>
          </p:nvCxnSpPr>
          <p:spPr>
            <a:xfrm>
              <a:off x="4061276" y="478450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9A540EA7-7873-2E49-E51D-34C57AF7D27E}"/>
                </a:ext>
              </a:extLst>
            </p:cNvPr>
            <p:cNvCxnSpPr/>
            <p:nvPr/>
          </p:nvCxnSpPr>
          <p:spPr>
            <a:xfrm>
              <a:off x="4061276" y="532382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765A0E54-358B-195F-1DFB-F127BFC58AE3}"/>
                </a:ext>
              </a:extLst>
            </p:cNvPr>
            <p:cNvCxnSpPr/>
            <p:nvPr/>
          </p:nvCxnSpPr>
          <p:spPr>
            <a:xfrm>
              <a:off x="4061276" y="5863141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4DC97AEC-FF82-FB88-2710-3636763B3151}"/>
                </a:ext>
              </a:extLst>
            </p:cNvPr>
            <p:cNvCxnSpPr/>
            <p:nvPr/>
          </p:nvCxnSpPr>
          <p:spPr>
            <a:xfrm>
              <a:off x="4061276" y="6402463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CA9E0101-C95D-2CD0-2820-E6146E0A3CB4}"/>
                </a:ext>
              </a:extLst>
            </p:cNvPr>
            <p:cNvCxnSpPr/>
            <p:nvPr/>
          </p:nvCxnSpPr>
          <p:spPr>
            <a:xfrm>
              <a:off x="4061276" y="1541407"/>
              <a:ext cx="6684051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itle 6">
            <a:extLst>
              <a:ext uri="{FF2B5EF4-FFF2-40B4-BE49-F238E27FC236}">
                <a16:creationId xmlns:a16="http://schemas.microsoft.com/office/drawing/2014/main" id="{D6C0AAA8-B6B2-8D5D-4F1F-14B239656848}"/>
              </a:ext>
            </a:extLst>
          </p:cNvPr>
          <p:cNvSpPr txBox="1">
            <a:spLocks/>
          </p:cNvSpPr>
          <p:nvPr/>
        </p:nvSpPr>
        <p:spPr>
          <a:xfrm>
            <a:off x="1010161" y="6323306"/>
            <a:ext cx="3934743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TORQUE FRO</a:t>
            </a:r>
            <a:r>
              <a:rPr lang="en-US" sz="1600" dirty="0">
                <a:latin typeface="Encode Sans" pitchFamily="2" charset="0"/>
                <a:sym typeface="Arial"/>
              </a:rPr>
              <a:t>NT</a:t>
            </a:r>
            <a:r>
              <a:rPr kumimoji="0" lang="en-US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ELECTRIC ENGINE </a:t>
            </a:r>
            <a:endParaRPr kumimoji="0" lang="fr-FR" sz="16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74089006-7656-7CA0-0CA3-4495ABDB6A7B}"/>
              </a:ext>
            </a:extLst>
          </p:cNvPr>
          <p:cNvSpPr txBox="1">
            <a:spLocks/>
          </p:cNvSpPr>
          <p:nvPr/>
        </p:nvSpPr>
        <p:spPr>
          <a:xfrm>
            <a:off x="1010161" y="6845874"/>
            <a:ext cx="3934743" cy="294302"/>
          </a:xfrm>
          <a:prstGeom prst="rect">
            <a:avLst/>
          </a:prstGeom>
        </p:spPr>
        <p:txBody>
          <a:bodyPr wrap="square" lIns="72000" tIns="36000" rIns="72000" bIns="3600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MAX TORQUE REAR ELECTRIC ENGINE</a:t>
            </a:r>
            <a:endParaRPr kumimoji="0" lang="fr-FR" sz="1600" i="0" u="none" strike="noStrike" kern="1200" cap="none" normalizeH="0" baseline="0" noProof="0">
              <a:ln>
                <a:noFill/>
              </a:ln>
              <a:effectLst/>
              <a:uLnTx/>
              <a:uFillTx/>
              <a:latin typeface="Encode San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A42B108D-5886-0C0A-BCF4-8FBC6703FA08}"/>
              </a:ext>
            </a:extLst>
          </p:cNvPr>
          <p:cNvSpPr txBox="1">
            <a:spLocks/>
          </p:cNvSpPr>
          <p:nvPr/>
        </p:nvSpPr>
        <p:spPr>
          <a:xfrm>
            <a:off x="4709086" y="6202980"/>
            <a:ext cx="1853726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55</a:t>
            </a: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</a:t>
            </a:r>
            <a:r>
              <a:rPr lang="fr-FR" sz="1600">
                <a:latin typeface="Encode Sans" pitchFamily="2" charset="77"/>
                <a:sym typeface="Arial"/>
              </a:rPr>
              <a:t>Nm</a:t>
            </a:r>
            <a:endParaRPr lang="fr-FR" sz="1600" dirty="0">
              <a:latin typeface="Encode Sans" pitchFamily="2" charset="77"/>
              <a:sym typeface="Arial"/>
            </a:endParaRPr>
          </a:p>
        </p:txBody>
      </p:sp>
      <p:sp>
        <p:nvSpPr>
          <p:cNvPr id="51" name="Title 6">
            <a:extLst>
              <a:ext uri="{FF2B5EF4-FFF2-40B4-BE49-F238E27FC236}">
                <a16:creationId xmlns:a16="http://schemas.microsoft.com/office/drawing/2014/main" id="{9DCE7977-5831-C1A0-3812-6CA139E07EBA}"/>
              </a:ext>
            </a:extLst>
          </p:cNvPr>
          <p:cNvSpPr txBox="1">
            <a:spLocks/>
          </p:cNvSpPr>
          <p:nvPr/>
        </p:nvSpPr>
        <p:spPr>
          <a:xfrm>
            <a:off x="4709086" y="6754170"/>
            <a:ext cx="1853726" cy="4766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4"/>
                </a:solidFill>
                <a:latin typeface="Encode Sans" pitchFamily="2" charset="77"/>
                <a:sym typeface="Arial"/>
              </a:rPr>
              <a:t>88</a:t>
            </a: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 </a:t>
            </a:r>
            <a:r>
              <a:rPr lang="fr-FR" sz="1600" dirty="0">
                <a:latin typeface="Encode Sans" pitchFamily="2" charset="77"/>
                <a:sym typeface="Arial"/>
              </a:rPr>
              <a:t>Nm</a:t>
            </a:r>
          </a:p>
        </p:txBody>
      </p:sp>
      <p:pic>
        <p:nvPicPr>
          <p:cNvPr id="52" name="s48df7ce513b474182be7cdf2af35da7">
            <a:extLst>
              <a:ext uri="{FF2B5EF4-FFF2-40B4-BE49-F238E27FC236}">
                <a16:creationId xmlns:a16="http://schemas.microsoft.com/office/drawing/2014/main" id="{90E41CEB-7B11-7B0D-4E28-27154316027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350" y="6233293"/>
            <a:ext cx="468000" cy="468000"/>
          </a:xfrm>
          <a:prstGeom prst="rect">
            <a:avLst/>
          </a:prstGeom>
        </p:spPr>
      </p:pic>
      <p:pic>
        <p:nvPicPr>
          <p:cNvPr id="53" name="s48df7ce513b474182be7cdf2af35da7">
            <a:extLst>
              <a:ext uri="{FF2B5EF4-FFF2-40B4-BE49-F238E27FC236}">
                <a16:creationId xmlns:a16="http://schemas.microsoft.com/office/drawing/2014/main" id="{8575CE61-B282-0EE1-CCAB-FDD08934C59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350" y="6762844"/>
            <a:ext cx="468000" cy="468000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8386D1A-0EA1-C9F1-B543-7B8BFA175529}"/>
              </a:ext>
            </a:extLst>
          </p:cNvPr>
          <p:cNvSpPr txBox="1"/>
          <p:nvPr/>
        </p:nvSpPr>
        <p:spPr>
          <a:xfrm>
            <a:off x="378197" y="2012284"/>
            <a:ext cx="6095627" cy="223138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4"/>
                </a:solidFill>
                <a:latin typeface="Encode Sans ExtraBold" pitchFamily="2" charset="0"/>
              </a:rPr>
              <a:t>How is Avenger 4xe powertrain made up?</a:t>
            </a:r>
          </a:p>
          <a:p>
            <a:pPr marL="265113" indent="-2651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</a:pPr>
            <a:r>
              <a:rPr lang="en-US" b="1" dirty="0"/>
              <a:t>48V hybrid system</a:t>
            </a:r>
          </a:p>
          <a:p>
            <a:pPr marL="265113" indent="-2651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</a:pPr>
            <a:r>
              <a:rPr lang="en-US" b="1" dirty="0"/>
              <a:t>1.2 L turbo engine 136 HP</a:t>
            </a:r>
          </a:p>
          <a:p>
            <a:pPr marL="265113" indent="-2651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●"/>
            </a:pPr>
            <a:r>
              <a:rPr lang="en-US" b="1" dirty="0"/>
              <a:t>Two 21 kW electric motors:</a:t>
            </a:r>
          </a:p>
          <a:p>
            <a:pPr marL="542925" lvl="1" indent="-276225"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sz="1600" b="1" dirty="0"/>
              <a:t>one </a:t>
            </a:r>
            <a:r>
              <a:rPr lang="en-US" sz="1600" dirty="0"/>
              <a:t>on the </a:t>
            </a:r>
            <a:r>
              <a:rPr lang="en-US" sz="1600" b="1" dirty="0"/>
              <a:t>front axle integrated </a:t>
            </a:r>
            <a:r>
              <a:rPr lang="en-US" sz="1600" dirty="0"/>
              <a:t>into the </a:t>
            </a:r>
            <a:r>
              <a:rPr lang="en-US" sz="1600" b="1" dirty="0"/>
              <a:t>6-speed </a:t>
            </a:r>
            <a:br>
              <a:rPr lang="en-US" sz="1600" b="1" dirty="0"/>
            </a:br>
            <a:r>
              <a:rPr lang="en-US" sz="1600" b="1" dirty="0"/>
              <a:t>dual-clutch automatic transmission</a:t>
            </a:r>
          </a:p>
          <a:p>
            <a:pPr marL="542925" lvl="1" indent="-276225"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sz="1600" b="1" dirty="0"/>
              <a:t>the second </a:t>
            </a:r>
            <a:r>
              <a:rPr lang="en-US" sz="1600" dirty="0"/>
              <a:t>on the </a:t>
            </a:r>
            <a:r>
              <a:rPr lang="en-US" sz="1600" b="1" dirty="0"/>
              <a:t>rear axle</a:t>
            </a:r>
            <a:endParaRPr lang="it-IT" sz="1600" b="1" dirty="0"/>
          </a:p>
        </p:txBody>
      </p:sp>
      <p:pic>
        <p:nvPicPr>
          <p:cNvPr id="54" name="Elemento grafico 53" descr="Home contorno">
            <a:hlinkClick r:id="rId13" action="ppaction://hlinksldjump"/>
            <a:extLst>
              <a:ext uri="{FF2B5EF4-FFF2-40B4-BE49-F238E27FC236}">
                <a16:creationId xmlns:a16="http://schemas.microsoft.com/office/drawing/2014/main" id="{EF37DBC8-3DEE-DB4A-20D3-FB3CF4DB27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09997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CAPABILITY PERFORMANCES EVALUATION</a:t>
            </a: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21209E30-2B62-75EE-EA51-316C241C2040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81AA2B-CD4F-97C3-B030-2569BA688459}"/>
              </a:ext>
            </a:extLst>
          </p:cNvPr>
          <p:cNvSpPr txBox="1"/>
          <p:nvPr/>
        </p:nvSpPr>
        <p:spPr>
          <a:xfrm>
            <a:off x="395750" y="2505075"/>
            <a:ext cx="6078075" cy="58477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Jeep</a:t>
            </a:r>
            <a:r>
              <a:rPr lang="en-US" baseline="-25000" dirty="0"/>
              <a:t>®</a:t>
            </a:r>
            <a:r>
              <a:rPr lang="en-US" dirty="0"/>
              <a:t> Avenger 4xe - a concrete step forward versus the excellence in performances!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3A533F5A-5AE4-ECB3-78AE-F896F46334F4}"/>
              </a:ext>
            </a:extLst>
          </p:cNvPr>
          <p:cNvSpPr txBox="1">
            <a:spLocks/>
          </p:cNvSpPr>
          <p:nvPr/>
        </p:nvSpPr>
        <p:spPr>
          <a:xfrm>
            <a:off x="412665" y="4953000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OFFROAD ANGLES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Approach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/</a:t>
            </a: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Brakeover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/</a:t>
            </a: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Departure</a:t>
            </a:r>
            <a:endParaRPr kumimoji="0" lang="fr-FR" sz="16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77865CE-981B-74D4-534C-5095EE3A96E8}"/>
              </a:ext>
            </a:extLst>
          </p:cNvPr>
          <p:cNvGrpSpPr/>
          <p:nvPr/>
        </p:nvGrpSpPr>
        <p:grpSpPr>
          <a:xfrm>
            <a:off x="395750" y="5550102"/>
            <a:ext cx="6078075" cy="2070612"/>
            <a:chOff x="260801" y="3891070"/>
            <a:chExt cx="10378624" cy="2070612"/>
          </a:xfrm>
        </p:grpSpPr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1DADBE4A-6188-06D4-D9DA-C6E85A20D903}"/>
                </a:ext>
              </a:extLst>
            </p:cNvPr>
            <p:cNvCxnSpPr/>
            <p:nvPr/>
          </p:nvCxnSpPr>
          <p:spPr>
            <a:xfrm>
              <a:off x="260801" y="3891070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8FBB3F9B-AF25-EE48-4428-CEFA22011BEC}"/>
                </a:ext>
              </a:extLst>
            </p:cNvPr>
            <p:cNvCxnSpPr/>
            <p:nvPr/>
          </p:nvCxnSpPr>
          <p:spPr>
            <a:xfrm>
              <a:off x="260801" y="4581274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450406BC-55E8-680D-430B-7E8145CB6A7F}"/>
                </a:ext>
              </a:extLst>
            </p:cNvPr>
            <p:cNvCxnSpPr/>
            <p:nvPr/>
          </p:nvCxnSpPr>
          <p:spPr>
            <a:xfrm>
              <a:off x="260801" y="5271478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645D69E6-2ABE-2C3E-1E1E-B41908D90CF1}"/>
                </a:ext>
              </a:extLst>
            </p:cNvPr>
            <p:cNvCxnSpPr/>
            <p:nvPr/>
          </p:nvCxnSpPr>
          <p:spPr>
            <a:xfrm>
              <a:off x="260801" y="5961682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6">
            <a:extLst>
              <a:ext uri="{FF2B5EF4-FFF2-40B4-BE49-F238E27FC236}">
                <a16:creationId xmlns:a16="http://schemas.microsoft.com/office/drawing/2014/main" id="{5666C0AD-6919-CB05-70B2-66983D5F5CEB}"/>
              </a:ext>
            </a:extLst>
          </p:cNvPr>
          <p:cNvSpPr txBox="1">
            <a:spLocks/>
          </p:cNvSpPr>
          <p:nvPr/>
        </p:nvSpPr>
        <p:spPr>
          <a:xfrm>
            <a:off x="412665" y="5643204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GROUND CLEAREANCE 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mm</a:t>
            </a: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2A5AF6E3-8934-92C7-078A-51BBB5411E30}"/>
              </a:ext>
            </a:extLst>
          </p:cNvPr>
          <p:cNvSpPr txBox="1">
            <a:spLocks/>
          </p:cNvSpPr>
          <p:nvPr/>
        </p:nvSpPr>
        <p:spPr>
          <a:xfrm>
            <a:off x="412665" y="6323917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WATER FORDING 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mm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96DF5CBC-2309-94E1-D457-AF484C48531B}"/>
              </a:ext>
            </a:extLst>
          </p:cNvPr>
          <p:cNvSpPr txBox="1">
            <a:spLocks/>
          </p:cNvSpPr>
          <p:nvPr/>
        </p:nvSpPr>
        <p:spPr>
          <a:xfrm>
            <a:off x="412665" y="7023612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DRIVEN WHEELS</a:t>
            </a: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EED5E7FB-195C-64D4-6D41-E81709F93AC4}"/>
              </a:ext>
            </a:extLst>
          </p:cNvPr>
          <p:cNvSpPr txBox="1">
            <a:spLocks/>
          </p:cNvSpPr>
          <p:nvPr/>
        </p:nvSpPr>
        <p:spPr>
          <a:xfrm>
            <a:off x="412665" y="7713815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SELEC-TERRAIN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8F53932C-F3ED-D15A-0C90-2389347C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548" y="3349587"/>
            <a:ext cx="2976904" cy="13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9FE330C6-365B-2DEC-3257-AB9269BA4C4E}"/>
              </a:ext>
            </a:extLst>
          </p:cNvPr>
          <p:cNvSpPr/>
          <p:nvPr/>
        </p:nvSpPr>
        <p:spPr>
          <a:xfrm>
            <a:off x="3948218" y="3349587"/>
            <a:ext cx="1039407" cy="324000"/>
          </a:xfrm>
          <a:prstGeom prst="roundRect">
            <a:avLst>
              <a:gd name="adj" fmla="val 50000"/>
            </a:avLst>
          </a:prstGeom>
          <a:solidFill>
            <a:srgbClr val="CFC7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77"/>
              </a:rPr>
              <a:t>4x2</a:t>
            </a:r>
          </a:p>
        </p:txBody>
      </p:sp>
      <p:sp>
        <p:nvSpPr>
          <p:cNvPr id="48" name="Title 6">
            <a:extLst>
              <a:ext uri="{FF2B5EF4-FFF2-40B4-BE49-F238E27FC236}">
                <a16:creationId xmlns:a16="http://schemas.microsoft.com/office/drawing/2014/main" id="{F4F7D256-2360-515B-C658-D2309673323F}"/>
              </a:ext>
            </a:extLst>
          </p:cNvPr>
          <p:cNvSpPr txBox="1">
            <a:spLocks/>
          </p:cNvSpPr>
          <p:nvPr/>
        </p:nvSpPr>
        <p:spPr>
          <a:xfrm>
            <a:off x="3429000" y="5005577"/>
            <a:ext cx="2900296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77"/>
                <a:sym typeface="Arial"/>
              </a:rPr>
              <a:t>20°/20°/34°</a:t>
            </a: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FBDE6AE7-1F0F-DF4A-6F67-A5741DCCE176}"/>
              </a:ext>
            </a:extLst>
          </p:cNvPr>
          <p:cNvSpPr txBox="1">
            <a:spLocks/>
          </p:cNvSpPr>
          <p:nvPr/>
        </p:nvSpPr>
        <p:spPr>
          <a:xfrm>
            <a:off x="3904801" y="5647407"/>
            <a:ext cx="1874552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latin typeface="Encode Sans" pitchFamily="2" charset="77"/>
                <a:sym typeface="Arial"/>
              </a:rPr>
              <a:t>200</a:t>
            </a:r>
            <a:endParaRPr kumimoji="0" lang="fr-FR" sz="14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ncode Sans" pitchFamily="2" charset="77"/>
              <a:sym typeface="Arial"/>
            </a:endParaRP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C54936CB-2FC4-37AA-218C-961F10FE80DD}"/>
              </a:ext>
            </a:extLst>
          </p:cNvPr>
          <p:cNvSpPr txBox="1">
            <a:spLocks/>
          </p:cNvSpPr>
          <p:nvPr/>
        </p:nvSpPr>
        <p:spPr>
          <a:xfrm>
            <a:off x="4144200" y="6328120"/>
            <a:ext cx="1395755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latin typeface="Encode Sans" pitchFamily="2" charset="77"/>
                <a:sym typeface="Arial"/>
              </a:rPr>
              <a:t>230</a:t>
            </a:r>
            <a:endParaRPr kumimoji="0" lang="fr-FR" sz="1400" b="1" i="0" u="none" strike="noStrike" kern="1200" cap="none" normalizeH="0" baseline="0" noProof="0">
              <a:ln>
                <a:noFill/>
              </a:ln>
              <a:effectLst/>
              <a:uLnTx/>
              <a:uFillTx/>
              <a:latin typeface="Encode Sans" pitchFamily="2" charset="77"/>
              <a:sym typeface="Arial"/>
            </a:endParaRPr>
          </a:p>
        </p:txBody>
      </p:sp>
      <p:sp>
        <p:nvSpPr>
          <p:cNvPr id="51" name="Title 6">
            <a:extLst>
              <a:ext uri="{FF2B5EF4-FFF2-40B4-BE49-F238E27FC236}">
                <a16:creationId xmlns:a16="http://schemas.microsoft.com/office/drawing/2014/main" id="{920F77F9-004A-E1A8-FD17-F8C7F5A62204}"/>
              </a:ext>
            </a:extLst>
          </p:cNvPr>
          <p:cNvSpPr txBox="1">
            <a:spLocks/>
          </p:cNvSpPr>
          <p:nvPr/>
        </p:nvSpPr>
        <p:spPr>
          <a:xfrm>
            <a:off x="4278876" y="7027815"/>
            <a:ext cx="1185718" cy="504000"/>
          </a:xfrm>
          <a:prstGeom prst="rect">
            <a:avLst/>
          </a:prstGeom>
        </p:spPr>
        <p:txBody>
          <a:bodyPr wrap="square"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FRONT</a:t>
            </a: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D3E08604-CAE0-FD27-210A-0DCAA3B8EE5C}"/>
              </a:ext>
            </a:extLst>
          </p:cNvPr>
          <p:cNvSpPr txBox="1">
            <a:spLocks/>
          </p:cNvSpPr>
          <p:nvPr/>
        </p:nvSpPr>
        <p:spPr>
          <a:xfrm>
            <a:off x="3863248" y="7718018"/>
            <a:ext cx="2016974" cy="504000"/>
          </a:xfrm>
          <a:prstGeom prst="rect">
            <a:avLst/>
          </a:prstGeom>
        </p:spPr>
        <p:txBody>
          <a:bodyPr wrap="square"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1600">
                <a:latin typeface="Encode Sans" pitchFamily="2" charset="0"/>
                <a:sym typeface="Arial"/>
              </a:rPr>
              <a:t>SPECIFIC TRACTION </a:t>
            </a:r>
            <a:br>
              <a:rPr lang="en-US" sz="1600">
                <a:latin typeface="Encode Sans" pitchFamily="2" charset="0"/>
                <a:sym typeface="Arial"/>
              </a:rPr>
            </a:br>
            <a:r>
              <a:rPr lang="en-US" sz="1600">
                <a:latin typeface="Encode Sans" pitchFamily="2" charset="0"/>
                <a:sym typeface="Arial"/>
              </a:rPr>
              <a:t>CONTROL</a:t>
            </a:r>
          </a:p>
        </p:txBody>
      </p:sp>
      <p:pic>
        <p:nvPicPr>
          <p:cNvPr id="4" name="Elemento grafico 3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51BC990D-6472-33B6-9175-AB9576D3D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7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6B90C3A-C4F7-1A49-539E-8AFEE27F8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974" y="3089850"/>
            <a:ext cx="3652051" cy="1743866"/>
          </a:xfrm>
          <a:prstGeom prst="rect">
            <a:avLst/>
          </a:prstGeom>
          <a:solidFill>
            <a:schemeClr val="bg1"/>
          </a:solidFill>
          <a:effectLst>
            <a:softEdge rad="190500"/>
          </a:effec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FA75522-BEBE-CFB8-9999-C8E221F01C77}"/>
              </a:ext>
            </a:extLst>
          </p:cNvPr>
          <p:cNvSpPr/>
          <p:nvPr/>
        </p:nvSpPr>
        <p:spPr>
          <a:xfrm>
            <a:off x="3959638" y="3345559"/>
            <a:ext cx="1039407" cy="324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ncode Sans" pitchFamily="2" charset="77"/>
              </a:rPr>
              <a:t>4xe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21209E30-2B62-75EE-EA51-316C241C2040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81AA2B-CD4F-97C3-B030-2569BA688459}"/>
              </a:ext>
            </a:extLst>
          </p:cNvPr>
          <p:cNvSpPr txBox="1"/>
          <p:nvPr/>
        </p:nvSpPr>
        <p:spPr>
          <a:xfrm>
            <a:off x="395750" y="2505075"/>
            <a:ext cx="6078075" cy="58477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Jeep</a:t>
            </a:r>
            <a:r>
              <a:rPr lang="en-US" baseline="-25000" dirty="0"/>
              <a:t>®</a:t>
            </a:r>
            <a:r>
              <a:rPr lang="en-US" dirty="0"/>
              <a:t> Avenger 4xe – a concrete step forward versus the excellence in performances!</a:t>
            </a:r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3A533F5A-5AE4-ECB3-78AE-F896F46334F4}"/>
              </a:ext>
            </a:extLst>
          </p:cNvPr>
          <p:cNvSpPr txBox="1">
            <a:spLocks/>
          </p:cNvSpPr>
          <p:nvPr/>
        </p:nvSpPr>
        <p:spPr>
          <a:xfrm>
            <a:off x="412665" y="4953000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OFFROAD ANGLES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Approach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/</a:t>
            </a: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Brakeover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/</a:t>
            </a:r>
            <a:r>
              <a:rPr kumimoji="0" lang="fr-FR" sz="160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Departure</a:t>
            </a:r>
            <a:endParaRPr kumimoji="0" lang="fr-FR" sz="16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ncode San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77865CE-981B-74D4-534C-5095EE3A96E8}"/>
              </a:ext>
            </a:extLst>
          </p:cNvPr>
          <p:cNvGrpSpPr/>
          <p:nvPr/>
        </p:nvGrpSpPr>
        <p:grpSpPr>
          <a:xfrm>
            <a:off x="395750" y="5550102"/>
            <a:ext cx="6078075" cy="2070612"/>
            <a:chOff x="260801" y="3891070"/>
            <a:chExt cx="10378624" cy="2070612"/>
          </a:xfrm>
        </p:grpSpPr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1DADBE4A-6188-06D4-D9DA-C6E85A20D903}"/>
                </a:ext>
              </a:extLst>
            </p:cNvPr>
            <p:cNvCxnSpPr/>
            <p:nvPr/>
          </p:nvCxnSpPr>
          <p:spPr>
            <a:xfrm>
              <a:off x="260801" y="3891070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8FBB3F9B-AF25-EE48-4428-CEFA22011BEC}"/>
                </a:ext>
              </a:extLst>
            </p:cNvPr>
            <p:cNvCxnSpPr/>
            <p:nvPr/>
          </p:nvCxnSpPr>
          <p:spPr>
            <a:xfrm>
              <a:off x="260801" y="4581274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450406BC-55E8-680D-430B-7E8145CB6A7F}"/>
                </a:ext>
              </a:extLst>
            </p:cNvPr>
            <p:cNvCxnSpPr/>
            <p:nvPr/>
          </p:nvCxnSpPr>
          <p:spPr>
            <a:xfrm>
              <a:off x="260801" y="5271478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645D69E6-2ABE-2C3E-1E1E-B41908D90CF1}"/>
                </a:ext>
              </a:extLst>
            </p:cNvPr>
            <p:cNvCxnSpPr/>
            <p:nvPr/>
          </p:nvCxnSpPr>
          <p:spPr>
            <a:xfrm>
              <a:off x="260801" y="5961682"/>
              <a:ext cx="10378624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6">
            <a:extLst>
              <a:ext uri="{FF2B5EF4-FFF2-40B4-BE49-F238E27FC236}">
                <a16:creationId xmlns:a16="http://schemas.microsoft.com/office/drawing/2014/main" id="{5666C0AD-6919-CB05-70B2-66983D5F5CEB}"/>
              </a:ext>
            </a:extLst>
          </p:cNvPr>
          <p:cNvSpPr txBox="1">
            <a:spLocks/>
          </p:cNvSpPr>
          <p:nvPr/>
        </p:nvSpPr>
        <p:spPr>
          <a:xfrm>
            <a:off x="412665" y="5643204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GROUND CLEAREANCE 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mm</a:t>
            </a: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2A5AF6E3-8934-92C7-078A-51BBB5411E30}"/>
              </a:ext>
            </a:extLst>
          </p:cNvPr>
          <p:cNvSpPr txBox="1">
            <a:spLocks/>
          </p:cNvSpPr>
          <p:nvPr/>
        </p:nvSpPr>
        <p:spPr>
          <a:xfrm>
            <a:off x="412665" y="6323917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WATER FORDING </a:t>
            </a:r>
            <a:r>
              <a:rPr kumimoji="0" lang="fr-FR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mm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96DF5CBC-2309-94E1-D457-AF484C48531B}"/>
              </a:ext>
            </a:extLst>
          </p:cNvPr>
          <p:cNvSpPr txBox="1">
            <a:spLocks/>
          </p:cNvSpPr>
          <p:nvPr/>
        </p:nvSpPr>
        <p:spPr>
          <a:xfrm>
            <a:off x="412665" y="7023612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DRIVEN WHEELS</a:t>
            </a: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EED5E7FB-195C-64D4-6D41-E81709F93AC4}"/>
              </a:ext>
            </a:extLst>
          </p:cNvPr>
          <p:cNvSpPr txBox="1">
            <a:spLocks/>
          </p:cNvSpPr>
          <p:nvPr/>
        </p:nvSpPr>
        <p:spPr>
          <a:xfrm>
            <a:off x="412665" y="7713815"/>
            <a:ext cx="3152730" cy="504000"/>
          </a:xfrm>
          <a:prstGeom prst="rect">
            <a:avLst/>
          </a:prstGeom>
        </p:spPr>
        <p:txBody>
          <a:bodyPr wrap="square" lIns="0" tIns="36000" rIns="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SELEC-TERRAIN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D323929-BBEF-F79C-9C8D-ADAA88588DE2}"/>
              </a:ext>
            </a:extLst>
          </p:cNvPr>
          <p:cNvSpPr txBox="1">
            <a:spLocks/>
          </p:cNvSpPr>
          <p:nvPr/>
        </p:nvSpPr>
        <p:spPr>
          <a:xfrm>
            <a:off x="3417425" y="5028709"/>
            <a:ext cx="2900296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77"/>
                <a:sym typeface="Arial"/>
              </a:rPr>
              <a:t>22°/21°/35°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F8467DD-F3A2-0995-A9A7-A32228B59CCD}"/>
              </a:ext>
            </a:extLst>
          </p:cNvPr>
          <p:cNvSpPr txBox="1">
            <a:spLocks/>
          </p:cNvSpPr>
          <p:nvPr/>
        </p:nvSpPr>
        <p:spPr>
          <a:xfrm>
            <a:off x="3930297" y="5635814"/>
            <a:ext cx="1874552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210</a:t>
            </a:r>
            <a:endParaRPr kumimoji="0" lang="fr-FR" sz="16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ncode Sans" pitchFamily="2" charset="77"/>
              <a:sym typeface="Arial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4F3A17AF-63C1-8376-F7DE-9D83F08B0B81}"/>
              </a:ext>
            </a:extLst>
          </p:cNvPr>
          <p:cNvSpPr txBox="1">
            <a:spLocks/>
          </p:cNvSpPr>
          <p:nvPr/>
        </p:nvSpPr>
        <p:spPr>
          <a:xfrm>
            <a:off x="4169696" y="6316527"/>
            <a:ext cx="1395755" cy="504000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accent4"/>
                </a:solidFill>
                <a:latin typeface="Encode Sans" pitchFamily="2" charset="77"/>
                <a:sym typeface="Arial"/>
              </a:rPr>
              <a:t>400</a:t>
            </a:r>
            <a:endParaRPr kumimoji="0" lang="fr-FR" sz="1600" b="1" i="0" u="none" strike="noStrike" kern="1200" cap="none" normalizeH="0" baseline="0" noProof="0">
              <a:ln>
                <a:noFill/>
              </a:ln>
              <a:effectLst/>
              <a:uLnTx/>
              <a:uFillTx/>
              <a:latin typeface="Encode Sans" pitchFamily="2" charset="77"/>
              <a:sym typeface="Arial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1AC40DB7-1A78-7C57-DCE7-219DFFDE875B}"/>
              </a:ext>
            </a:extLst>
          </p:cNvPr>
          <p:cNvSpPr txBox="1">
            <a:spLocks/>
          </p:cNvSpPr>
          <p:nvPr/>
        </p:nvSpPr>
        <p:spPr>
          <a:xfrm>
            <a:off x="3338606" y="7016222"/>
            <a:ext cx="3057934" cy="504000"/>
          </a:xfrm>
          <a:prstGeom prst="rect">
            <a:avLst/>
          </a:prstGeom>
        </p:spPr>
        <p:txBody>
          <a:bodyPr wrap="square"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AWD always available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normalizeH="0" baseline="0" noProof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(power looping technology)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EAF3EC5B-BEBE-D86F-28E0-D759DD98AC29}"/>
              </a:ext>
            </a:extLst>
          </p:cNvPr>
          <p:cNvSpPr txBox="1">
            <a:spLocks/>
          </p:cNvSpPr>
          <p:nvPr/>
        </p:nvSpPr>
        <p:spPr>
          <a:xfrm>
            <a:off x="3261321" y="7817638"/>
            <a:ext cx="3212504" cy="504000"/>
          </a:xfrm>
          <a:prstGeom prst="rect">
            <a:avLst/>
          </a:prstGeom>
        </p:spPr>
        <p:txBody>
          <a:bodyPr wrap="square" lIns="72000" tIns="36000" rIns="72000" bIns="36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1600" dirty="0">
                <a:latin typeface="Encode Sans" pitchFamily="2" charset="0"/>
                <a:sym typeface="Arial"/>
              </a:rPr>
              <a:t>SPECIFIC TRACTION CONTROL +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AWD MANAGEMENT </a:t>
            </a:r>
            <a:b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</a:b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Encode Sans" pitchFamily="2" charset="0"/>
                <a:ea typeface="+mj-ea"/>
                <a:cs typeface="+mj-cs"/>
                <a:sym typeface="Arial"/>
              </a:rPr>
              <a:t>(LOCK &lt; 30km/h)</a:t>
            </a:r>
          </a:p>
        </p:txBody>
      </p:sp>
      <p:sp>
        <p:nvSpPr>
          <p:cNvPr id="23" name="Titolo 2">
            <a:extLst>
              <a:ext uri="{FF2B5EF4-FFF2-40B4-BE49-F238E27FC236}">
                <a16:creationId xmlns:a16="http://schemas.microsoft.com/office/drawing/2014/main" id="{AD06DD62-B731-55C3-A211-9DBC4C8F7A34}"/>
              </a:ext>
            </a:extLst>
          </p:cNvPr>
          <p:cNvSpPr txBox="1">
            <a:spLocks/>
          </p:cNvSpPr>
          <p:nvPr/>
        </p:nvSpPr>
        <p:spPr>
          <a:xfrm>
            <a:off x="395750" y="1109997"/>
            <a:ext cx="6078075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CAPABILITY PERFORMANCES EVALUATION</a:t>
            </a:r>
          </a:p>
        </p:txBody>
      </p:sp>
      <p:pic>
        <p:nvPicPr>
          <p:cNvPr id="6" name="Elemento grafico 5" descr="Home contorno">
            <a:hlinkClick r:id="rId4" action="ppaction://hlinksldjump"/>
            <a:extLst>
              <a:ext uri="{FF2B5EF4-FFF2-40B4-BE49-F238E27FC236}">
                <a16:creationId xmlns:a16="http://schemas.microsoft.com/office/drawing/2014/main" id="{60E57910-6B2B-4B79-24FC-97C67847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8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ED8587D-022E-BF11-9BD9-8B027DE1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2C1504-CC08-4DFE-98C9-6B0D7ABD0E13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7E4854A2-B782-728E-9E4C-B829DD0CE894}"/>
              </a:ext>
            </a:extLst>
          </p:cNvPr>
          <p:cNvSpPr txBox="1">
            <a:spLocks/>
          </p:cNvSpPr>
          <p:nvPr/>
        </p:nvSpPr>
        <p:spPr>
          <a:xfrm>
            <a:off x="395750" y="1111342"/>
            <a:ext cx="6078075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cap="all">
                <a:solidFill>
                  <a:schemeClr val="accent4"/>
                </a:solidFill>
                <a:latin typeface="Encode Sans ExtraBold" pitchFamily="2" charset="0"/>
                <a:ea typeface="+mn-ea"/>
                <a:cs typeface="+mn-cs"/>
              </a:defRPr>
            </a:lvl1pPr>
          </a:lstStyle>
          <a:p>
            <a:pPr defTabSz="609570" fontAlgn="base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</a:pPr>
            <a:r>
              <a:rPr lang="it-IT" sz="2800" dirty="0"/>
              <a:t>CAPABILITY – </a:t>
            </a:r>
            <a:r>
              <a:rPr lang="it-IT" sz="2800" dirty="0" err="1"/>
              <a:t>selec</a:t>
            </a:r>
            <a:r>
              <a:rPr lang="it-IT" sz="2800" dirty="0"/>
              <a:t> </a:t>
            </a:r>
            <a:r>
              <a:rPr lang="it-IT" sz="2800" dirty="0" err="1"/>
              <a:t>terrain</a:t>
            </a:r>
            <a:endParaRPr lang="it-IT" sz="2800" dirty="0"/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E9777CEF-5382-ECE3-0BC2-C4FC36212890}"/>
              </a:ext>
            </a:extLst>
          </p:cNvPr>
          <p:cNvSpPr txBox="1">
            <a:spLocks/>
          </p:cNvSpPr>
          <p:nvPr/>
        </p:nvSpPr>
        <p:spPr>
          <a:xfrm>
            <a:off x="395750" y="920750"/>
            <a:ext cx="607807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it-IT" sz="1200" b="0" i="0" u="none" strike="noStrike" kern="1200" cap="none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dirty="0"/>
              <a:t>03 | NEW JEEP</a:t>
            </a:r>
            <a:r>
              <a:rPr lang="en-US" baseline="-25000" dirty="0"/>
              <a:t>®</a:t>
            </a:r>
            <a:r>
              <a:rPr lang="en-US" dirty="0"/>
              <a:t> AVENGER 4xe &amp; MY25 - IMPROVED TECHNOLOGY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95DDD5-981E-6EFF-83DE-5A13738F566D}"/>
              </a:ext>
            </a:extLst>
          </p:cNvPr>
          <p:cNvSpPr txBox="1"/>
          <p:nvPr/>
        </p:nvSpPr>
        <p:spPr>
          <a:xfrm>
            <a:off x="395750" y="1812796"/>
            <a:ext cx="6078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R="0" lvl="0" indent="0" defTabSz="6095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kumimoji="0" sz="1600" i="0" u="none" strike="noStrike" cap="none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/>
              <a:t>JEEP</a:t>
            </a:r>
            <a:r>
              <a:rPr lang="en-US" sz="1800" b="1" baseline="-25000" dirty="0"/>
              <a:t>®</a:t>
            </a:r>
            <a:r>
              <a:rPr lang="en-US" sz="1800" b="1" dirty="0"/>
              <a:t> AVENGER 4xe is supplied with a specific SELEC-TERRAIN: how it works?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44E0D7-46C8-425B-AC6F-D791CBEDE9F8}"/>
              </a:ext>
            </a:extLst>
          </p:cNvPr>
          <p:cNvSpPr txBox="1"/>
          <p:nvPr/>
        </p:nvSpPr>
        <p:spPr>
          <a:xfrm>
            <a:off x="395750" y="2591325"/>
            <a:ext cx="607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4"/>
                </a:solidFill>
              </a:rPr>
              <a:t>4 </a:t>
            </a:r>
            <a:r>
              <a:rPr lang="it-IT" b="1" dirty="0" err="1">
                <a:solidFill>
                  <a:schemeClr val="accent4"/>
                </a:solidFill>
              </a:rPr>
              <a:t>different</a:t>
            </a:r>
            <a:r>
              <a:rPr lang="it-IT" b="1" dirty="0">
                <a:solidFill>
                  <a:schemeClr val="accent4"/>
                </a:solidFill>
              </a:rPr>
              <a:t> </a:t>
            </a:r>
            <a:r>
              <a:rPr lang="it-IT" b="1" dirty="0" err="1">
                <a:solidFill>
                  <a:schemeClr val="accent4"/>
                </a:solidFill>
              </a:rPr>
              <a:t>driving</a:t>
            </a:r>
            <a:r>
              <a:rPr lang="it-IT" b="1" dirty="0">
                <a:solidFill>
                  <a:schemeClr val="accent4"/>
                </a:solidFill>
              </a:rPr>
              <a:t> </a:t>
            </a:r>
            <a:r>
              <a:rPr lang="it-IT" b="1" dirty="0" err="1">
                <a:solidFill>
                  <a:schemeClr val="accent4"/>
                </a:solidFill>
              </a:rPr>
              <a:t>modes</a:t>
            </a:r>
            <a:endParaRPr lang="it-IT" b="1" dirty="0">
              <a:solidFill>
                <a:schemeClr val="accent4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4F3756D-BE9B-663A-06EB-6A4AAC9EB1FB}"/>
              </a:ext>
            </a:extLst>
          </p:cNvPr>
          <p:cNvGrpSpPr/>
          <p:nvPr/>
        </p:nvGrpSpPr>
        <p:grpSpPr>
          <a:xfrm>
            <a:off x="395750" y="3083107"/>
            <a:ext cx="6089569" cy="4725090"/>
            <a:chOff x="332572" y="3369000"/>
            <a:chExt cx="4213634" cy="6366978"/>
          </a:xfrm>
        </p:grpSpPr>
        <p:sp>
          <p:nvSpPr>
            <p:cNvPr id="5" name="distinctive design">
              <a:extLst>
                <a:ext uri="{FF2B5EF4-FFF2-40B4-BE49-F238E27FC236}">
                  <a16:creationId xmlns:a16="http://schemas.microsoft.com/office/drawing/2014/main" id="{E0255546-6832-26B0-9963-DE5D514BA4C1}"/>
                </a:ext>
              </a:extLst>
            </p:cNvPr>
            <p:cNvSpPr txBox="1"/>
            <p:nvPr/>
          </p:nvSpPr>
          <p:spPr>
            <a:xfrm>
              <a:off x="332572" y="3369000"/>
              <a:ext cx="2079179" cy="26883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36000" rIns="0" bIns="0" anchor="t">
              <a:no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all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AUTO</a:t>
              </a:r>
            </a:p>
            <a:p>
              <a:pPr marL="180975" marR="0" lvl="0" indent="-180975" defTabSz="412750" rtl="0" eaLnBrk="1" fontAlgn="auto" latinLnBrk="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SzTx/>
                <a:buFont typeface="Arial" panose="020B0604020202020204" pitchFamily="34" charset="0"/>
                <a:buChar char="●"/>
                <a:tabLst/>
                <a:defRPr/>
              </a:pPr>
              <a:r>
                <a:rPr kumimoji="0" lang="it-IT" sz="15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FWD </a:t>
              </a:r>
              <a:r>
                <a:rPr kumimoji="0" lang="it-IT" sz="1500" i="0" u="none" strike="noStrike" kern="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dominant</a:t>
              </a:r>
              <a:endParaRPr lang="it-IT" sz="1500" kern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endParaRPr>
            </a:p>
            <a:p>
              <a:pPr marL="180975" marR="0" lvl="0" indent="-180975" defTabSz="412750" rtl="0" eaLnBrk="1" fontAlgn="auto" latinLnBrk="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SzTx/>
                <a:buFont typeface="Arial" panose="020B0604020202020204" pitchFamily="34" charset="0"/>
                <a:buChar char="●"/>
                <a:tabLst/>
                <a:defRPr/>
              </a:pPr>
              <a:r>
                <a:rPr kumimoji="0" lang="it-IT" sz="15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EV drive </a:t>
              </a:r>
              <a:r>
                <a:rPr kumimoji="0" lang="it-IT" sz="1500" i="0" u="none" strike="noStrike" kern="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at</a:t>
              </a:r>
              <a:r>
                <a:rPr kumimoji="0" lang="it-IT" sz="15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 low speed</a:t>
              </a:r>
            </a:p>
            <a:p>
              <a:pPr marL="180975" marR="0" lvl="0" indent="-180975" defTabSz="412750" rtl="0" eaLnBrk="1" fontAlgn="auto" latinLnBrk="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SzTx/>
                <a:buFont typeface="Arial" panose="020B0604020202020204" pitchFamily="34" charset="0"/>
                <a:buChar char="●"/>
                <a:tabLst/>
                <a:defRPr/>
              </a:pPr>
              <a:r>
                <a:rPr kumimoji="0" lang="it-IT" sz="15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AWD on demand from </a:t>
              </a:r>
              <a:r>
                <a:rPr kumimoji="0" lang="it-IT" sz="1500" i="0" u="none" strike="noStrike" kern="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unclutch</a:t>
              </a:r>
              <a:r>
                <a:rPr kumimoji="0" lang="it-IT" sz="1500" i="0" u="none" strike="noStrike" kern="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 0-90 km/h</a:t>
              </a:r>
              <a:endParaRPr lang="it-IT" sz="15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endParaRPr>
            </a:p>
          </p:txBody>
        </p:sp>
        <p:sp>
          <p:nvSpPr>
            <p:cNvPr id="6" name="distinctive design">
              <a:extLst>
                <a:ext uri="{FF2B5EF4-FFF2-40B4-BE49-F238E27FC236}">
                  <a16:creationId xmlns:a16="http://schemas.microsoft.com/office/drawing/2014/main" id="{0FCB5061-4136-2546-046B-91DF374909FB}"/>
                </a:ext>
              </a:extLst>
            </p:cNvPr>
            <p:cNvSpPr txBox="1"/>
            <p:nvPr/>
          </p:nvSpPr>
          <p:spPr>
            <a:xfrm>
              <a:off x="2467026" y="3369000"/>
              <a:ext cx="2079179" cy="26883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36000" rIns="0" bIns="0" anchor="t">
              <a:no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algn="ctr" defTabSz="412750" hangingPunct="0">
                <a:lnSpc>
                  <a:spcPct val="100000"/>
                </a:lnSpc>
                <a:spcAft>
                  <a:spcPts val="400"/>
                </a:spcAft>
                <a:defRPr/>
              </a:pPr>
              <a:r>
                <a:rPr kumimoji="0" lang="it-IT" sz="1800" b="1" i="0" u="none" strike="noStrike" kern="0" cap="all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SAND/MUD*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Smart AWD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permanent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AWD up to 30 km/h with 50:50 torque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repartition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30-90 km/h AWD on demand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Above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90 km/h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permanent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FWD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ASR/ESP in SAND/MUD</a:t>
              </a:r>
              <a:b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</a:br>
              <a:endParaRPr lang="en-US" sz="1500" kern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Encode Sans" pitchFamily="2" charset="0"/>
              </a:endParaRPr>
            </a:p>
          </p:txBody>
        </p:sp>
        <p:sp>
          <p:nvSpPr>
            <p:cNvPr id="7" name="distinctive design">
              <a:extLst>
                <a:ext uri="{FF2B5EF4-FFF2-40B4-BE49-F238E27FC236}">
                  <a16:creationId xmlns:a16="http://schemas.microsoft.com/office/drawing/2014/main" id="{F91EFC9B-4389-BCE3-F874-D07030044EFF}"/>
                </a:ext>
              </a:extLst>
            </p:cNvPr>
            <p:cNvSpPr txBox="1"/>
            <p:nvPr/>
          </p:nvSpPr>
          <p:spPr>
            <a:xfrm>
              <a:off x="332572" y="6182004"/>
              <a:ext cx="2079179" cy="35539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36000" rIns="0" bIns="0" anchor="t">
              <a:no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all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SNOW*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Smart AWD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permanent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AWD </a:t>
              </a:r>
              <a:b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</a:b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up to 30 km/h with 50:50 torque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repartition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30-90 km/h AWD on demand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Above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90 km/h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permanent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FWD.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ASR/ESP in SNOW</a:t>
              </a:r>
            </a:p>
          </p:txBody>
        </p:sp>
        <p:sp>
          <p:nvSpPr>
            <p:cNvPr id="8" name="distinctive design">
              <a:extLst>
                <a:ext uri="{FF2B5EF4-FFF2-40B4-BE49-F238E27FC236}">
                  <a16:creationId xmlns:a16="http://schemas.microsoft.com/office/drawing/2014/main" id="{20E9F7B2-EB96-D510-1D60-B4BEC1436ADF}"/>
                </a:ext>
              </a:extLst>
            </p:cNvPr>
            <p:cNvSpPr txBox="1"/>
            <p:nvPr/>
          </p:nvSpPr>
          <p:spPr>
            <a:xfrm>
              <a:off x="2467027" y="6182004"/>
              <a:ext cx="2079179" cy="35539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36000" rIns="0" bIns="0" anchor="t">
              <a:noAutofit/>
            </a:bodyPr>
            <a:lstStyle>
              <a:lvl1pPr algn="l">
                <a:lnSpc>
                  <a:spcPts val="3000"/>
                </a:lnSpc>
                <a:defRPr sz="4000" cap="all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"/>
                </a:defRPr>
              </a:lvl1pPr>
            </a:lstStyle>
            <a:p>
              <a:pPr algn="ctr" defTabSz="412750" hangingPunct="0">
                <a:lnSpc>
                  <a:spcPct val="100000"/>
                </a:lnSpc>
                <a:spcAft>
                  <a:spcPts val="400"/>
                </a:spcAft>
                <a:defRPr/>
              </a:pPr>
              <a:r>
                <a:rPr kumimoji="0" lang="it-IT" sz="1800" b="1" i="0" u="none" strike="noStrike" kern="0" cap="all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Encode Sans" pitchFamily="2" charset="0"/>
                  <a:sym typeface="DIN Pro"/>
                </a:rPr>
                <a:t>SPORT**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AWD up to 40 km/h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energy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supplied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to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rear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motor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both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from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battery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and front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electric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motor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for maximum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boost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Above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40 km/h </a:t>
              </a:r>
              <a:r>
                <a:rPr lang="it-IT" sz="1500" kern="0" cap="non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permanent</a:t>
              </a:r>
              <a:r>
                <a:rPr lang="it-IT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 FWD</a:t>
              </a:r>
            </a:p>
            <a:p>
              <a:pPr marL="180975" indent="-180975" defTabSz="412750" hangingPunct="0">
                <a:lnSpc>
                  <a:spcPct val="100000"/>
                </a:lnSpc>
                <a:spcAft>
                  <a:spcPts val="400"/>
                </a:spcAft>
                <a:buClr>
                  <a:schemeClr val="accent4"/>
                </a:buClr>
                <a:buFont typeface="Arial" panose="020B0604020202020204" pitchFamily="34" charset="0"/>
                <a:buChar char="●"/>
                <a:defRPr/>
              </a:pPr>
              <a:r>
                <a:rPr lang="en-US" sz="1500" kern="0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Encode Sans" pitchFamily="2" charset="0"/>
                </a:rPr>
                <a:t>Specific gas pedal response and gearbox map &amp; steering feedback</a:t>
              </a:r>
            </a:p>
          </p:txBody>
        </p:sp>
      </p:grpSp>
      <p:pic>
        <p:nvPicPr>
          <p:cNvPr id="10" name="Immagine 9" descr="Immagine che contiene persona, automobile, mano, veicolo&#10;&#10;Descrizione generata automaticamente">
            <a:extLst>
              <a:ext uri="{FF2B5EF4-FFF2-40B4-BE49-F238E27FC236}">
                <a16:creationId xmlns:a16="http://schemas.microsoft.com/office/drawing/2014/main" id="{6C2C9945-0EC2-A39D-508F-A59EBC87D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8"/>
          <a:stretch/>
        </p:blipFill>
        <p:spPr>
          <a:xfrm>
            <a:off x="395752" y="7944291"/>
            <a:ext cx="1343922" cy="13303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A4DDBFE-AC20-B65D-04CB-038A7556E0B7}"/>
              </a:ext>
            </a:extLst>
          </p:cNvPr>
          <p:cNvSpPr/>
          <p:nvPr/>
        </p:nvSpPr>
        <p:spPr>
          <a:xfrm>
            <a:off x="1739675" y="7944291"/>
            <a:ext cx="4745644" cy="133034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b">
            <a:spAutoFit/>
          </a:bodyPr>
          <a:lstStyle/>
          <a:p>
            <a:pPr marL="449263">
              <a:spcAft>
                <a:spcPts val="600"/>
              </a:spcAft>
            </a:pPr>
            <a:r>
              <a:rPr lang="en-US" sz="24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BENEFITS?</a:t>
            </a:r>
          </a:p>
          <a:p>
            <a:r>
              <a:rPr lang="en-US" sz="1600" b="1" dirty="0">
                <a:solidFill>
                  <a:schemeClr val="bg1"/>
                </a:solidFill>
                <a:sym typeface="Arial"/>
              </a:rPr>
              <a:t>Selec-Terrain</a:t>
            </a:r>
            <a:r>
              <a:rPr lang="en-US" sz="1600" dirty="0">
                <a:solidFill>
                  <a:schemeClr val="bg1"/>
                </a:solidFill>
                <a:latin typeface="Encode Sans Light" pitchFamily="2" charset="0"/>
                <a:sym typeface="Arial"/>
              </a:rPr>
              <a:t> guarantees to JEEP</a:t>
            </a:r>
            <a:r>
              <a:rPr lang="en-US" sz="1600" baseline="-25000" dirty="0">
                <a:solidFill>
                  <a:schemeClr val="bg1"/>
                </a:solidFill>
                <a:latin typeface="Encode Sans Light" pitchFamily="2" charset="0"/>
              </a:rPr>
              <a:t>®</a:t>
            </a:r>
            <a:r>
              <a:rPr lang="en-US" sz="1600" dirty="0">
                <a:solidFill>
                  <a:schemeClr val="bg1"/>
                </a:solidFill>
                <a:latin typeface="Encode Sans Light" pitchFamily="2" charset="0"/>
                <a:sym typeface="Arial"/>
              </a:rPr>
              <a:t> AVENGER 4xe the </a:t>
            </a:r>
            <a:r>
              <a:rPr lang="en-US" sz="1600" b="1" dirty="0">
                <a:solidFill>
                  <a:schemeClr val="bg1"/>
                </a:solidFill>
                <a:sym typeface="Arial"/>
              </a:rPr>
              <a:t>most effective performances according to driving conditions</a:t>
            </a:r>
          </a:p>
        </p:txBody>
      </p:sp>
      <p:pic>
        <p:nvPicPr>
          <p:cNvPr id="13" name="se37fe7ad7e344b5bc90cdd4541c3c1e">
            <a:extLst>
              <a:ext uri="{FF2B5EF4-FFF2-40B4-BE49-F238E27FC236}">
                <a16:creationId xmlns:a16="http://schemas.microsoft.com/office/drawing/2014/main" id="{300BC761-7EA6-F06F-72E0-5520486DE83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4279" y="8036770"/>
            <a:ext cx="383082" cy="36793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D3C1A60-1520-F024-44D8-4F1E914A853F}"/>
              </a:ext>
            </a:extLst>
          </p:cNvPr>
          <p:cNvSpPr/>
          <p:nvPr/>
        </p:nvSpPr>
        <p:spPr>
          <a:xfrm>
            <a:off x="395750" y="9350787"/>
            <a:ext cx="286512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r>
              <a:rPr lang="it-IT" sz="800" dirty="0">
                <a:solidFill>
                  <a:schemeClr val="tx1"/>
                </a:solidFill>
              </a:rPr>
              <a:t>*</a:t>
            </a:r>
            <a:r>
              <a:rPr lang="it-IT" sz="800" dirty="0" err="1">
                <a:solidFill>
                  <a:schemeClr val="tx1"/>
                </a:solidFill>
              </a:rPr>
              <a:t>Rear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electric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motor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always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linked</a:t>
            </a:r>
            <a:r>
              <a:rPr lang="it-IT" sz="800" dirty="0">
                <a:solidFill>
                  <a:schemeClr val="tx1"/>
                </a:solidFill>
              </a:rPr>
              <a:t> to </a:t>
            </a:r>
            <a:r>
              <a:rPr lang="it-IT" sz="800" dirty="0" err="1">
                <a:solidFill>
                  <a:schemeClr val="tx1"/>
                </a:solidFill>
              </a:rPr>
              <a:t>wheels</a:t>
            </a:r>
            <a:r>
              <a:rPr lang="it-IT" sz="800" dirty="0">
                <a:solidFill>
                  <a:schemeClr val="tx1"/>
                </a:solidFill>
              </a:rPr>
              <a:t> up to 90km/h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3903798-46AF-1B02-21E6-5FBB3EA1BBC1}"/>
              </a:ext>
            </a:extLst>
          </p:cNvPr>
          <p:cNvSpPr/>
          <p:nvPr/>
        </p:nvSpPr>
        <p:spPr>
          <a:xfrm>
            <a:off x="3620199" y="9350787"/>
            <a:ext cx="286512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/>
          <a:p>
            <a:pPr algn="r"/>
            <a:r>
              <a:rPr lang="it-IT" sz="800">
                <a:solidFill>
                  <a:schemeClr val="tx1"/>
                </a:solidFill>
              </a:rPr>
              <a:t>**Rear </a:t>
            </a:r>
            <a:r>
              <a:rPr lang="it-IT" sz="800" dirty="0" err="1">
                <a:solidFill>
                  <a:schemeClr val="tx1"/>
                </a:solidFill>
              </a:rPr>
              <a:t>electric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motor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always</a:t>
            </a:r>
            <a:r>
              <a:rPr lang="it-IT" sz="800" dirty="0">
                <a:solidFill>
                  <a:schemeClr val="tx1"/>
                </a:solidFill>
              </a:rPr>
              <a:t> </a:t>
            </a:r>
            <a:r>
              <a:rPr lang="it-IT" sz="800" dirty="0" err="1">
                <a:solidFill>
                  <a:schemeClr val="tx1"/>
                </a:solidFill>
              </a:rPr>
              <a:t>linked</a:t>
            </a:r>
            <a:r>
              <a:rPr lang="it-IT" sz="800" dirty="0">
                <a:solidFill>
                  <a:schemeClr val="tx1"/>
                </a:solidFill>
              </a:rPr>
              <a:t> to </a:t>
            </a:r>
            <a:r>
              <a:rPr lang="it-IT" sz="800" dirty="0" err="1">
                <a:solidFill>
                  <a:schemeClr val="tx1"/>
                </a:solidFill>
              </a:rPr>
              <a:t>wheels</a:t>
            </a:r>
            <a:r>
              <a:rPr lang="it-IT" sz="800" dirty="0">
                <a:solidFill>
                  <a:schemeClr val="tx1"/>
                </a:solidFill>
              </a:rPr>
              <a:t> up to 40km/h</a:t>
            </a:r>
          </a:p>
        </p:txBody>
      </p:sp>
      <p:pic>
        <p:nvPicPr>
          <p:cNvPr id="17" name="Elemento grafico 16" descr="Home contorno">
            <a:hlinkClick r:id="rId6" action="ppaction://hlinksldjump"/>
            <a:extLst>
              <a:ext uri="{FF2B5EF4-FFF2-40B4-BE49-F238E27FC236}">
                <a16:creationId xmlns:a16="http://schemas.microsoft.com/office/drawing/2014/main" id="{FFB1C953-B315-5B7C-3332-92ABBDB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2331" y="9525000"/>
            <a:ext cx="368863" cy="36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LIGHT PRESENTATION" val="QZQSEAn6"/>
  <p:tag name="ARTICULATE_DESIGN_ID_1_TEMA DI OFFICE" val="ltxqgccd"/>
  <p:tag name="ARTICULATE_DESIGN_ID_2_TEMA DI OFFICE" val="0CTQwJei"/>
  <p:tag name="ARTICULATE_DESIGN_ID_3_TEMA DI OFFICE" val="kD59aK82"/>
  <p:tag name="ARTICULATE_DESIGN_ID_PERSONALIZZA STRUTTURA" val="FiBV5hub"/>
  <p:tag name="ARTICULATE_PROJECT_CHECK" val="0"/>
  <p:tag name="TAG_BACKING_FORM_KEY" val="1836760-d:\koine 0\lancia induction ev 2023\sviluppo 1 corso\wbt_lancia_ev1 vers 8 a gerry.pptx"/>
  <p:tag name="ARTICULATE_PRESENTER_VERSION" val="8"/>
  <p:tag name="ARTICULATE_SLIDE_COUNT" val="4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IGHT Presentation">
  <a:themeElements>
    <a:clrScheme name="Personalizzato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Encode Sans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7157</TotalTime>
  <Words>3651</Words>
  <Application>Microsoft Office PowerPoint</Application>
  <PresentationFormat>A4 (21x29,7 cm)</PresentationFormat>
  <Paragraphs>736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2" baseType="lpstr">
      <vt:lpstr>Arial</vt:lpstr>
      <vt:lpstr>Avenir LT Std 35 Light</vt:lpstr>
      <vt:lpstr>Avenir LT Std 65 Medium</vt:lpstr>
      <vt:lpstr>Calibri</vt:lpstr>
      <vt:lpstr>Courier New</vt:lpstr>
      <vt:lpstr>DIN Pro</vt:lpstr>
      <vt:lpstr>Encode Sans</vt:lpstr>
      <vt:lpstr>Encode Sans ExtraBold</vt:lpstr>
      <vt:lpstr>Encode Sans Light</vt:lpstr>
      <vt:lpstr>Encode Sans SemiCondensed SemiB</vt:lpstr>
      <vt:lpstr>Helvetica</vt:lpstr>
      <vt:lpstr>Montserrat</vt:lpstr>
      <vt:lpstr>LIGHT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LANCI</dc:creator>
  <cp:lastModifiedBy>Patrizia Gariglio</cp:lastModifiedBy>
  <cp:revision>891</cp:revision>
  <dcterms:created xsi:type="dcterms:W3CDTF">2023-03-13T14:34:48Z</dcterms:created>
  <dcterms:modified xsi:type="dcterms:W3CDTF">2024-07-31T14:07:11Z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WBT Lancia Pu+Ra HPE Concept WBT v02 bis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MSIP_Label_725ca717-11da-4935-b601-f527b9741f2e_Enabled">
    <vt:lpwstr>true</vt:lpwstr>
  </property>
  <property fmtid="{D5CDD505-2E9C-101B-9397-08002B2CF9AE}" pid="6" name="MSIP_Label_725ca717-11da-4935-b601-f527b9741f2e_SetDate">
    <vt:lpwstr>2024-01-23T17:45:20Z</vt:lpwstr>
  </property>
  <property fmtid="{D5CDD505-2E9C-101B-9397-08002B2CF9AE}" pid="7" name="MSIP_Label_725ca717-11da-4935-b601-f527b9741f2e_Method">
    <vt:lpwstr>Standard</vt:lpwstr>
  </property>
  <property fmtid="{D5CDD505-2E9C-101B-9397-08002B2CF9AE}" pid="8" name="MSIP_Label_725ca717-11da-4935-b601-f527b9741f2e_Name">
    <vt:lpwstr>C2 - Internal</vt:lpwstr>
  </property>
  <property fmtid="{D5CDD505-2E9C-101B-9397-08002B2CF9AE}" pid="9" name="MSIP_Label_725ca717-11da-4935-b601-f527b9741f2e_SiteId">
    <vt:lpwstr>d852d5cd-724c-4128-8812-ffa5db3f8507</vt:lpwstr>
  </property>
  <property fmtid="{D5CDD505-2E9C-101B-9397-08002B2CF9AE}" pid="10" name="MSIP_Label_725ca717-11da-4935-b601-f527b9741f2e_ActionId">
    <vt:lpwstr>5d075051-15cd-4470-9446-468789ed3eb6</vt:lpwstr>
  </property>
  <property fmtid="{D5CDD505-2E9C-101B-9397-08002B2CF9AE}" pid="11" name="MSIP_Label_725ca717-11da-4935-b601-f527b9741f2e_ContentBits">
    <vt:lpwstr>0</vt:lpwstr>
  </property>
  <property fmtid="{D5CDD505-2E9C-101B-9397-08002B2CF9AE}" pid="12" name="ArticulateGUID">
    <vt:lpwstr>13C4A97F-C95A-4449-A245-2CA1456B09F3</vt:lpwstr>
  </property>
  <property fmtid="{D5CDD505-2E9C-101B-9397-08002B2CF9AE}" pid="13" name="ArticulateProjectFull">
    <vt:lpwstr>D:\CRICCHIO\KOINE\_2024\08 jeep avenger\Jeep Avenger MY25 2024_memento.ppta</vt:lpwstr>
  </property>
</Properties>
</file>