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71" r:id="rId11"/>
    <p:sldId id="268" r:id="rId12"/>
    <p:sldId id="270" r:id="rId13"/>
    <p:sldId id="269" r:id="rId14"/>
  </p:sldIdLst>
  <p:sldSz cx="12192000" cy="6858000"/>
  <p:notesSz cx="6808788" cy="9940925"/>
  <p:custDataLst>
    <p:tags r:id="rId15"/>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90" autoAdjust="0"/>
    <p:restoredTop sz="94660"/>
  </p:normalViewPr>
  <p:slideViewPr>
    <p:cSldViewPr snapToGrid="0">
      <p:cViewPr varScale="1">
        <p:scale>
          <a:sx n="116" d="100"/>
          <a:sy n="116" d="100"/>
        </p:scale>
        <p:origin x="126"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1A45EF-8144-EE1D-09D9-862BC3239A4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E678722-FBCE-BF74-969C-F2A9EBCFD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53371AE-A4D8-4FB5-4C70-D4A860D920BA}"/>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5" name="Segnaposto piè di pagina 4">
            <a:extLst>
              <a:ext uri="{FF2B5EF4-FFF2-40B4-BE49-F238E27FC236}">
                <a16:creationId xmlns:a16="http://schemas.microsoft.com/office/drawing/2014/main" id="{23B66CE6-D1F1-A367-946C-28C868FE58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9F143D-EDA9-2CF3-FB35-8C7D29DBF5E9}"/>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53396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73944-4DC6-DF10-0986-2737393805D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DFCEDE-5AD0-41CD-0153-9044D913252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A77AFDC-ACFB-14A1-B453-9E48324ADAD8}"/>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5" name="Segnaposto piè di pagina 4">
            <a:extLst>
              <a:ext uri="{FF2B5EF4-FFF2-40B4-BE49-F238E27FC236}">
                <a16:creationId xmlns:a16="http://schemas.microsoft.com/office/drawing/2014/main" id="{DC4526FE-B858-CC30-1C74-D4C6E5E5C9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AB7616-1410-C76F-F0E1-F42EA9AA78F2}"/>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903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BA3620E-673D-2AE7-28B5-D892F86ABEC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FD7B50-D424-5194-0040-32DB80591E8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5DDE46-1A79-10D0-4365-CA2F18D3751A}"/>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5" name="Segnaposto piè di pagina 4">
            <a:extLst>
              <a:ext uri="{FF2B5EF4-FFF2-40B4-BE49-F238E27FC236}">
                <a16:creationId xmlns:a16="http://schemas.microsoft.com/office/drawing/2014/main" id="{FC08915A-4565-E94E-5CA7-ACFD3E3910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B059B0-DA36-B461-25C2-2FBCB9B278F3}"/>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415589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94F97E-EF3A-E89D-97C6-BDF4B1A866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77D48E-83BF-E114-E4D1-076087D852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7C3FAF-E424-BCD8-4BB1-CF62521FD857}"/>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5" name="Segnaposto piè di pagina 4">
            <a:extLst>
              <a:ext uri="{FF2B5EF4-FFF2-40B4-BE49-F238E27FC236}">
                <a16:creationId xmlns:a16="http://schemas.microsoft.com/office/drawing/2014/main" id="{BC5FD2C5-9514-55FB-EBA6-0229030342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FD9A87-4D4E-94E4-C59F-79A42AB0FB20}"/>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220903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1BFA4-1407-0B2E-1392-8C45D8F0DB7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F4EF2CE-F372-5537-796C-2C811B3BA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94024A5-6F69-ABA1-E8E1-09D6467F93E6}"/>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5" name="Segnaposto piè di pagina 4">
            <a:extLst>
              <a:ext uri="{FF2B5EF4-FFF2-40B4-BE49-F238E27FC236}">
                <a16:creationId xmlns:a16="http://schemas.microsoft.com/office/drawing/2014/main" id="{1D6B0B52-B622-E6E6-5E63-44121B6876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104E42-715C-3C1E-36B7-41BEE0E00117}"/>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351729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4D32DC-CC0D-BEB3-B9E9-A8EF1E6B43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1AA4B83-300A-01D8-6C8D-977C91874F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709A90-3250-9DE7-757A-22276DEBFB6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A5D0F03-7C83-DDEC-9A45-079A5AB790DE}"/>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6" name="Segnaposto piè di pagina 5">
            <a:extLst>
              <a:ext uri="{FF2B5EF4-FFF2-40B4-BE49-F238E27FC236}">
                <a16:creationId xmlns:a16="http://schemas.microsoft.com/office/drawing/2014/main" id="{59CE3650-BD03-95D4-E999-DF9055A02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555102-B402-D409-8130-C0D3EFA7D810}"/>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312132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F75A8-70EB-C148-80C7-091A632E148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FE2470-7FB4-FCB0-6064-90EBE6E81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4D951B1-BFCC-6387-CA03-6084C6BAD02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8A46632-7F6A-A7D1-882D-3730E8A97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E1E7E7C-A6F9-6C05-A6B6-BC90BF9F19C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3AD6BEE-B35D-B391-CF20-56AF661B787A}"/>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8" name="Segnaposto piè di pagina 7">
            <a:extLst>
              <a:ext uri="{FF2B5EF4-FFF2-40B4-BE49-F238E27FC236}">
                <a16:creationId xmlns:a16="http://schemas.microsoft.com/office/drawing/2014/main" id="{123BC8A5-1171-818D-D64B-3F480FA54D0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BE42588-C45C-55A5-E090-E4EFFC40309B}"/>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219240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A1FEF1-5413-68BC-A481-3C6CF72157D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194CDF-E74A-A428-ED2B-33B99F45EBCB}"/>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4" name="Segnaposto piè di pagina 3">
            <a:extLst>
              <a:ext uri="{FF2B5EF4-FFF2-40B4-BE49-F238E27FC236}">
                <a16:creationId xmlns:a16="http://schemas.microsoft.com/office/drawing/2014/main" id="{0F70B776-F12D-2E14-9AB9-063AFE953CA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0A16B2F-5307-8175-A127-7DB161BF6255}"/>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109029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AA57020-8D39-8756-EC93-56B7F8FFE5B4}"/>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3" name="Segnaposto piè di pagina 2">
            <a:extLst>
              <a:ext uri="{FF2B5EF4-FFF2-40B4-BE49-F238E27FC236}">
                <a16:creationId xmlns:a16="http://schemas.microsoft.com/office/drawing/2014/main" id="{109663FD-584A-2ACA-B692-3EB4233AE47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4A6F912-C053-FCA7-8893-80C11DF2CF7C}"/>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10347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119541-7538-27D7-9F0D-EE9B546B85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D88089D-6801-8B06-F7B1-2929F9EC4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6063638-4034-6389-B3D7-8705C89CE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D1CAAB-F14D-EC0D-DAE5-79E80A8C7BF5}"/>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6" name="Segnaposto piè di pagina 5">
            <a:extLst>
              <a:ext uri="{FF2B5EF4-FFF2-40B4-BE49-F238E27FC236}">
                <a16:creationId xmlns:a16="http://schemas.microsoft.com/office/drawing/2014/main" id="{D5400CFB-CBCC-463D-70F0-B53C4BE463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437C57-71C4-178B-DC81-AA468BFB65E2}"/>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204613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413C03-CC2C-5E71-C43C-63DB0296E2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4F03D5C-28F8-F5E1-9223-DE6CD9CDE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3357440-7328-D7AD-FB85-E90C2BEE8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A0E08E0-0AB4-A1A3-4863-7C381F460874}"/>
              </a:ext>
            </a:extLst>
          </p:cNvPr>
          <p:cNvSpPr>
            <a:spLocks noGrp="1"/>
          </p:cNvSpPr>
          <p:nvPr>
            <p:ph type="dt" sz="half" idx="10"/>
          </p:nvPr>
        </p:nvSpPr>
        <p:spPr/>
        <p:txBody>
          <a:bodyPr/>
          <a:lstStyle/>
          <a:p>
            <a:fld id="{09541F5D-5A5D-42C9-9A77-2E32FF4FED3E}" type="datetimeFigureOut">
              <a:rPr lang="it-IT" smtClean="0"/>
              <a:t>14/11/2025</a:t>
            </a:fld>
            <a:endParaRPr lang="it-IT"/>
          </a:p>
        </p:txBody>
      </p:sp>
      <p:sp>
        <p:nvSpPr>
          <p:cNvPr id="6" name="Segnaposto piè di pagina 5">
            <a:extLst>
              <a:ext uri="{FF2B5EF4-FFF2-40B4-BE49-F238E27FC236}">
                <a16:creationId xmlns:a16="http://schemas.microsoft.com/office/drawing/2014/main" id="{6F52930D-11AD-5109-7A86-A667CCA807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583BBD-B79D-5379-70D8-738A5CB5688E}"/>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139937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22372B9-11EF-C55E-AD8E-3B4A0A29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A11276-7AAF-0F0E-7626-08FAF5DB9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E4ED8C-F60F-A993-49EC-B4903368F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541F5D-5A5D-42C9-9A77-2E32FF4FED3E}" type="datetimeFigureOut">
              <a:rPr lang="it-IT" smtClean="0"/>
              <a:t>14/11/2025</a:t>
            </a:fld>
            <a:endParaRPr lang="it-IT"/>
          </a:p>
        </p:txBody>
      </p:sp>
      <p:sp>
        <p:nvSpPr>
          <p:cNvPr id="5" name="Segnaposto piè di pagina 4">
            <a:extLst>
              <a:ext uri="{FF2B5EF4-FFF2-40B4-BE49-F238E27FC236}">
                <a16:creationId xmlns:a16="http://schemas.microsoft.com/office/drawing/2014/main" id="{51CE21EE-8FC9-A291-5291-1EAAFC937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24CA1D4-57F6-0D4D-F870-6BD3F791C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7372EF-09C6-435A-83F9-3D343A72468A}" type="slidenum">
              <a:rPr lang="it-IT" smtClean="0"/>
              <a:t>‹N›</a:t>
            </a:fld>
            <a:endParaRPr lang="it-IT"/>
          </a:p>
        </p:txBody>
      </p:sp>
    </p:spTree>
    <p:extLst>
      <p:ext uri="{BB962C8B-B14F-4D97-AF65-F5344CB8AC3E}">
        <p14:creationId xmlns:p14="http://schemas.microsoft.com/office/powerpoint/2010/main" val="245603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2.xml"/><Relationship Id="rId6" Type="http://schemas.microsoft.com/office/2007/relationships/hdphoto" Target="../media/hdphoto3.wdp"/><Relationship Id="rId5" Type="http://schemas.openxmlformats.org/officeDocument/2006/relationships/image" Target="../media/image10.png"/><Relationship Id="rId10" Type="http://schemas.microsoft.com/office/2007/relationships/hdphoto" Target="../media/hdphoto5.wdp"/><Relationship Id="rId4" Type="http://schemas.openxmlformats.org/officeDocument/2006/relationships/image" Target="../media/image11.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8.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7A21C23-AFF1-8794-D7FB-851FA873C8AE}"/>
              </a:ext>
            </a:extLst>
          </p:cNvPr>
          <p:cNvSpPr txBox="1"/>
          <p:nvPr/>
        </p:nvSpPr>
        <p:spPr>
          <a:xfrm>
            <a:off x="712922" y="805912"/>
            <a:ext cx="11096786" cy="5632311"/>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VOCE FUORI CAMPO </a:t>
            </a:r>
            <a:r>
              <a:rPr lang="en-US" b="1" dirty="0" err="1">
                <a:solidFill>
                  <a:schemeClr val="tx1">
                    <a:lumMod val="75000"/>
                    <a:lumOff val="25000"/>
                  </a:schemeClr>
                </a:solidFill>
                <a:latin typeface="Encode Sans" pitchFamily="2" charset="0"/>
                <a:cs typeface="Arial" panose="020B0604020202020204" pitchFamily="34" charset="0"/>
              </a:rPr>
              <a:t>mentre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scorrono</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immagini</a:t>
            </a:r>
            <a:r>
              <a:rPr lang="en-US" b="1" dirty="0">
                <a:solidFill>
                  <a:schemeClr val="tx1">
                    <a:lumMod val="75000"/>
                    <a:lumOff val="25000"/>
                  </a:schemeClr>
                </a:solidFill>
                <a:latin typeface="Encode Sans" pitchFamily="2" charset="0"/>
                <a:cs typeface="Arial" panose="020B0604020202020204" pitchFamily="34" charset="0"/>
              </a:rPr>
              <a:t> di </a:t>
            </a:r>
            <a:r>
              <a:rPr lang="en-US" b="1" dirty="0" err="1">
                <a:solidFill>
                  <a:schemeClr val="tx1">
                    <a:lumMod val="75000"/>
                    <a:lumOff val="25000"/>
                  </a:schemeClr>
                </a:solidFill>
                <a:latin typeface="Encode Sans" pitchFamily="2" charset="0"/>
                <a:cs typeface="Arial" panose="020B0604020202020204" pitchFamily="34" charset="0"/>
              </a:rPr>
              <a:t>una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concessionaria</a:t>
            </a:r>
            <a:r>
              <a:rPr lang="en-US" b="1" dirty="0">
                <a:solidFill>
                  <a:schemeClr val="tx1">
                    <a:lumMod val="75000"/>
                    <a:lumOff val="25000"/>
                  </a:schemeClr>
                </a:solidFill>
                <a:latin typeface="Encode Sans" pitchFamily="2" charset="0"/>
                <a:cs typeface="Arial" panose="020B0604020202020204" pitchFamily="34" charset="0"/>
              </a:rPr>
              <a:t> LPMI</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After reviewing the technology and features that distinguish our B10 REEV, we need to take another fundamental step: understanding how to best make them available to our customers.</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a:defRPr/>
            </a:pPr>
            <a:r>
              <a:rPr lang="en-US" b="1" dirty="0">
                <a:solidFill>
                  <a:schemeClr val="tx1">
                    <a:lumMod val="75000"/>
                    <a:lumOff val="25000"/>
                  </a:schemeClr>
                </a:solidFill>
                <a:latin typeface="Encode Sans" pitchFamily="2" charset="0"/>
                <a:cs typeface="Arial" panose="020B0604020202020204" pitchFamily="34" charset="0"/>
              </a:rPr>
              <a:t>VOCE FUORI CAMPO </a:t>
            </a:r>
            <a:r>
              <a:rPr lang="en-US" b="1" dirty="0" err="1">
                <a:solidFill>
                  <a:schemeClr val="tx1">
                    <a:lumMod val="75000"/>
                    <a:lumOff val="25000"/>
                  </a:schemeClr>
                </a:solidFill>
                <a:latin typeface="Encode Sans" pitchFamily="2" charset="0"/>
                <a:cs typeface="Arial" panose="020B0604020202020204" pitchFamily="34" charset="0"/>
              </a:rPr>
              <a:t>mentre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scorrono</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immagini</a:t>
            </a:r>
            <a:r>
              <a:rPr lang="en-US" b="1" dirty="0">
                <a:solidFill>
                  <a:schemeClr val="tx1">
                    <a:lumMod val="75000"/>
                    <a:lumOff val="25000"/>
                  </a:schemeClr>
                </a:solidFill>
                <a:latin typeface="Encode Sans" pitchFamily="2" charset="0"/>
                <a:cs typeface="Arial" panose="020B0604020202020204" pitchFamily="34" charset="0"/>
              </a:rPr>
              <a:t> di </a:t>
            </a:r>
            <a:r>
              <a:rPr lang="en-US" b="1" dirty="0" err="1">
                <a:solidFill>
                  <a:schemeClr val="tx1">
                    <a:lumMod val="75000"/>
                    <a:lumOff val="25000"/>
                  </a:schemeClr>
                </a:solidFill>
                <a:latin typeface="Encode Sans" pitchFamily="2" charset="0"/>
                <a:cs typeface="Arial" panose="020B0604020202020204" pitchFamily="34" charset="0"/>
              </a:rPr>
              <a:t>una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concessionaria</a:t>
            </a:r>
            <a:r>
              <a:rPr lang="en-US" b="1" dirty="0">
                <a:solidFill>
                  <a:schemeClr val="tx1">
                    <a:lumMod val="75000"/>
                    <a:lumOff val="25000"/>
                  </a:schemeClr>
                </a:solidFill>
                <a:latin typeface="Encode Sans" pitchFamily="2" charset="0"/>
                <a:cs typeface="Arial" panose="020B0604020202020204" pitchFamily="34" charset="0"/>
              </a:rPr>
              <a:t> LPMI ed </a:t>
            </a:r>
            <a:r>
              <a:rPr lang="en-US" b="1" dirty="0" err="1">
                <a:solidFill>
                  <a:schemeClr val="tx1">
                    <a:lumMod val="75000"/>
                    <a:lumOff val="25000"/>
                  </a:schemeClr>
                </a:solidFill>
                <a:latin typeface="Encode Sans" pitchFamily="2" charset="0"/>
                <a:cs typeface="Arial" panose="020B0604020202020204" pitchFamily="34" charset="0"/>
              </a:rPr>
              <a:t>entrano</a:t>
            </a:r>
            <a:r>
              <a:rPr lang="en-US" b="1" dirty="0">
                <a:solidFill>
                  <a:schemeClr val="tx1">
                    <a:lumMod val="75000"/>
                    <a:lumOff val="25000"/>
                  </a:schemeClr>
                </a:solidFill>
                <a:latin typeface="Encode Sans" pitchFamily="2" charset="0"/>
                <a:cs typeface="Arial" panose="020B0604020202020204" pitchFamily="34" charset="0"/>
              </a:rPr>
              <a:t> in campo con 1 </a:t>
            </a:r>
            <a:r>
              <a:rPr lang="en-US" b="1" dirty="0" err="1">
                <a:solidFill>
                  <a:schemeClr val="tx1">
                    <a:lumMod val="75000"/>
                    <a:lumOff val="25000"/>
                  </a:schemeClr>
                </a:solidFill>
                <a:latin typeface="Encode Sans" pitchFamily="2" charset="0"/>
                <a:cs typeface="Arial" panose="020B0604020202020204" pitchFamily="34" charset="0"/>
              </a:rPr>
              <a:t>venditore</a:t>
            </a:r>
            <a:r>
              <a:rPr lang="en-US" b="1" dirty="0">
                <a:solidFill>
                  <a:schemeClr val="tx1">
                    <a:lumMod val="75000"/>
                    <a:lumOff val="25000"/>
                  </a:schemeClr>
                </a:solidFill>
                <a:latin typeface="Encode Sans" pitchFamily="2" charset="0"/>
                <a:cs typeface="Arial" panose="020B0604020202020204" pitchFamily="34" charset="0"/>
              </a:rPr>
              <a:t> e </a:t>
            </a:r>
            <a:r>
              <a:rPr lang="en-US" b="1" dirty="0" err="1">
                <a:solidFill>
                  <a:schemeClr val="tx1">
                    <a:lumMod val="75000"/>
                    <a:lumOff val="25000"/>
                  </a:schemeClr>
                </a:solidFill>
                <a:latin typeface="Encode Sans" pitchFamily="2" charset="0"/>
                <a:cs typeface="Arial" panose="020B0604020202020204" pitchFamily="34" charset="0"/>
              </a:rPr>
              <a:t>cliente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avvicinano</a:t>
            </a:r>
            <a:r>
              <a:rPr lang="en-US" b="1" dirty="0">
                <a:solidFill>
                  <a:schemeClr val="tx1">
                    <a:lumMod val="75000"/>
                    <a:lumOff val="25000"/>
                  </a:schemeClr>
                </a:solidFill>
                <a:latin typeface="Encode Sans" pitchFamily="2" charset="0"/>
                <a:cs typeface="Arial" panose="020B0604020202020204" pitchFamily="34" charset="0"/>
              </a:rPr>
              <a:t> e </a:t>
            </a:r>
            <a:r>
              <a:rPr lang="en-US" b="1" dirty="0" err="1">
                <a:solidFill>
                  <a:schemeClr val="tx1">
                    <a:lumMod val="75000"/>
                    <a:lumOff val="25000"/>
                  </a:schemeClr>
                </a:solidFill>
                <a:latin typeface="Encode Sans" pitchFamily="2" charset="0"/>
                <a:cs typeface="Arial" panose="020B0604020202020204" pitchFamily="34" charset="0"/>
              </a:rPr>
              <a:t>parlano</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vicino</a:t>
            </a:r>
            <a:r>
              <a:rPr lang="en-US" b="1" dirty="0">
                <a:solidFill>
                  <a:schemeClr val="tx1">
                    <a:lumMod val="75000"/>
                    <a:lumOff val="25000"/>
                  </a:schemeClr>
                </a:solidFill>
                <a:latin typeface="Encode Sans" pitchFamily="2" charset="0"/>
                <a:cs typeface="Arial" panose="020B0604020202020204" pitchFamily="34" charset="0"/>
              </a:rPr>
              <a:t> ad </a:t>
            </a:r>
            <a:r>
              <a:rPr lang="en-US" b="1" dirty="0" err="1">
                <a:solidFill>
                  <a:schemeClr val="tx1">
                    <a:lumMod val="75000"/>
                    <a:lumOff val="25000"/>
                  </a:schemeClr>
                </a:solidFill>
                <a:latin typeface="Encode Sans" pitchFamily="2" charset="0"/>
                <a:cs typeface="Arial" panose="020B0604020202020204" pitchFamily="34" charset="0"/>
              </a:rPr>
              <a:t>una</a:t>
            </a:r>
            <a:r>
              <a:rPr lang="en-US" b="1" dirty="0">
                <a:solidFill>
                  <a:schemeClr val="tx1">
                    <a:lumMod val="75000"/>
                    <a:lumOff val="25000"/>
                  </a:schemeClr>
                </a:solidFill>
                <a:latin typeface="Encode Sans" pitchFamily="2" charset="0"/>
                <a:cs typeface="Arial" panose="020B0604020202020204" pitchFamily="34" charset="0"/>
              </a:rPr>
              <a:t> B10.</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It may seem easy, but it's not: </a:t>
            </a:r>
            <a:r>
              <a:rPr lang="en-US" dirty="0">
                <a:solidFill>
                  <a:srgbClr val="00B0F0"/>
                </a:solidFill>
                <a:latin typeface="Encode Sans" pitchFamily="2" charset="0"/>
                <a:cs typeface="Arial" panose="020B0604020202020204" pitchFamily="34" charset="0"/>
              </a:rPr>
              <a:t>we need to be prepared</a:t>
            </a:r>
            <a:r>
              <a:rPr lang="en-US" dirty="0">
                <a:solidFill>
                  <a:schemeClr val="tx1">
                    <a:lumMod val="75000"/>
                    <a:lumOff val="25000"/>
                  </a:schemeClr>
                </a:solidFill>
                <a:latin typeface="Encode Sans" pitchFamily="2" charset="0"/>
                <a:cs typeface="Arial" panose="020B0604020202020204" pitchFamily="34" charset="0"/>
              </a:rPr>
              <a:t>, especially to explain to our customers that the B10 offers not only technology but also driving modes, the so-called Energy Modes, to optimize performance and on-board comfort in every situation..</a:t>
            </a:r>
            <a:r>
              <a:rPr lang="en-US" b="1" dirty="0">
                <a:solidFill>
                  <a:schemeClr val="tx1">
                    <a:lumMod val="75000"/>
                    <a:lumOff val="25000"/>
                  </a:schemeClr>
                </a:solidFill>
                <a:latin typeface="Encode Sans" pitchFamily="2" charset="0"/>
                <a:cs typeface="Arial" panose="020B0604020202020204" pitchFamily="34" charset="0"/>
              </a:rPr>
              <a:t>. </a:t>
            </a:r>
            <a:r>
              <a:rPr lang="en-US" dirty="0">
                <a:solidFill>
                  <a:srgbClr val="00B0F0"/>
                </a:solidFill>
                <a:latin typeface="Encode Sans" pitchFamily="2" charset="0"/>
                <a:cs typeface="Arial" panose="020B0604020202020204" pitchFamily="34" charset="0"/>
              </a:rPr>
              <a:t>in the city or on the highway... everywhere!</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a:defRPr/>
            </a:pPr>
            <a:r>
              <a:rPr lang="en-US" dirty="0">
                <a:solidFill>
                  <a:schemeClr val="tx1">
                    <a:lumMod val="75000"/>
                    <a:lumOff val="25000"/>
                  </a:schemeClr>
                </a:solidFill>
                <a:latin typeface="Encode Sans" pitchFamily="2" charset="0"/>
                <a:cs typeface="Arial" panose="020B0604020202020204" pitchFamily="34" charset="0"/>
              </a:rPr>
              <a:t>A good knowledge of Energy Modes - and how they influence vehicle’s behavior - is key to provide the Customer with the right information to </a:t>
            </a:r>
            <a:r>
              <a:rPr lang="en-US" dirty="0">
                <a:solidFill>
                  <a:srgbClr val="00B0F0"/>
                </a:solidFill>
                <a:latin typeface="Encode Sans" pitchFamily="2" charset="0"/>
                <a:cs typeface="Arial" panose="020B0604020202020204" pitchFamily="34" charset="0"/>
              </a:rPr>
              <a:t>exploit B10 REEV’s full potentiality</a:t>
            </a:r>
            <a:r>
              <a:rPr lang="en-US" dirty="0">
                <a:solidFill>
                  <a:schemeClr val="tx1">
                    <a:lumMod val="75000"/>
                    <a:lumOff val="25000"/>
                  </a:schemeClr>
                </a:solidFill>
                <a:latin typeface="Encode Sans" pitchFamily="2" charset="0"/>
                <a:cs typeface="Arial" panose="020B0604020202020204" pitchFamily="34" charset="0"/>
              </a:rPr>
              <a:t>.</a:t>
            </a:r>
          </a:p>
          <a:p>
            <a:pPr>
              <a:defRPr/>
            </a:pPr>
            <a:endParaRPr lang="en-US" dirty="0">
              <a:solidFill>
                <a:schemeClr val="tx1">
                  <a:lumMod val="75000"/>
                  <a:lumOff val="25000"/>
                </a:schemeClr>
              </a:solidFill>
              <a:latin typeface="Encode Sans" pitchFamily="2" charset="0"/>
              <a:cs typeface="Arial" panose="020B0604020202020204" pitchFamily="34" charset="0"/>
            </a:endParaRPr>
          </a:p>
          <a:p>
            <a:pPr>
              <a:defRPr/>
            </a:pPr>
            <a:r>
              <a:rPr lang="en-US" dirty="0">
                <a:solidFill>
                  <a:schemeClr val="tx1">
                    <a:lumMod val="75000"/>
                    <a:lumOff val="25000"/>
                  </a:schemeClr>
                </a:solidFill>
                <a:latin typeface="Encode Sans" pitchFamily="2" charset="0"/>
                <a:cs typeface="Arial" panose="020B0604020202020204" pitchFamily="34" charset="0"/>
              </a:rPr>
              <a:t>You need to be clear and effective in your explanations, ensuring that the customer:</a:t>
            </a:r>
          </a:p>
          <a:p>
            <a:pPr marL="285750" indent="-285750">
              <a:buFont typeface="Arial" panose="020B0604020202020204" pitchFamily="34" charset="0"/>
              <a:buChar char="•"/>
              <a:defRPr/>
            </a:pPr>
            <a:r>
              <a:rPr lang="en-US" dirty="0">
                <a:solidFill>
                  <a:schemeClr val="tx1">
                    <a:lumMod val="75000"/>
                    <a:lumOff val="25000"/>
                  </a:schemeClr>
                </a:solidFill>
                <a:latin typeface="Encode Sans" pitchFamily="2" charset="0"/>
                <a:cs typeface="Arial" panose="020B0604020202020204" pitchFamily="34" charset="0"/>
              </a:rPr>
              <a:t>understands its importance</a:t>
            </a:r>
          </a:p>
          <a:p>
            <a:pPr marL="285750" indent="-285750">
              <a:buFont typeface="Arial" panose="020B0604020202020204" pitchFamily="34" charset="0"/>
              <a:buChar char="•"/>
              <a:defRPr/>
            </a:pPr>
            <a:r>
              <a:rPr lang="en-US" dirty="0">
                <a:solidFill>
                  <a:schemeClr val="tx1">
                    <a:lumMod val="75000"/>
                    <a:lumOff val="25000"/>
                  </a:schemeClr>
                </a:solidFill>
                <a:latin typeface="Encode Sans" pitchFamily="2" charset="0"/>
                <a:cs typeface="Arial" panose="020B0604020202020204" pitchFamily="34" charset="0"/>
              </a:rPr>
              <a:t>is clear about its path to infotainment</a:t>
            </a:r>
          </a:p>
          <a:p>
            <a:pPr marL="285750" indent="-285750">
              <a:buFont typeface="Arial" panose="020B0604020202020204" pitchFamily="34" charset="0"/>
              <a:buChar char="•"/>
              <a:defRPr/>
            </a:pPr>
            <a:r>
              <a:rPr lang="en-US" dirty="0">
                <a:solidFill>
                  <a:schemeClr val="tx1">
                    <a:lumMod val="75000"/>
                    <a:lumOff val="25000"/>
                  </a:schemeClr>
                </a:solidFill>
                <a:latin typeface="Encode Sans" pitchFamily="2" charset="0"/>
                <a:cs typeface="Arial" panose="020B0604020202020204" pitchFamily="34" charset="0"/>
              </a:rPr>
              <a:t>is clear that each mode is associated with a specific mission</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5" name="Ovale 4">
            <a:extLst>
              <a:ext uri="{FF2B5EF4-FFF2-40B4-BE49-F238E27FC236}">
                <a16:creationId xmlns:a16="http://schemas.microsoft.com/office/drawing/2014/main" id="{923B063C-7A51-5834-82B1-D2CAF0E9A6C1}"/>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a:t>
            </a:r>
          </a:p>
        </p:txBody>
      </p:sp>
    </p:spTree>
    <p:custDataLst>
      <p:tags r:id="rId1"/>
    </p:custDataLst>
    <p:extLst>
      <p:ext uri="{BB962C8B-B14F-4D97-AF65-F5344CB8AC3E}">
        <p14:creationId xmlns:p14="http://schemas.microsoft.com/office/powerpoint/2010/main" val="194863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B3A77E3-568A-7CFF-39EF-699DB5E03C12}"/>
              </a:ext>
            </a:extLst>
          </p:cNvPr>
          <p:cNvSpPr txBox="1"/>
          <p:nvPr/>
        </p:nvSpPr>
        <p:spPr>
          <a:xfrm>
            <a:off x="741405" y="802843"/>
            <a:ext cx="6096000" cy="923330"/>
          </a:xfrm>
          <a:prstGeom prst="rect">
            <a:avLst/>
          </a:prstGeom>
          <a:noFill/>
        </p:spPr>
        <p:txBody>
          <a:bodyPr wrap="square">
            <a:spAutoFit/>
          </a:bodyPr>
          <a:lstStyle/>
          <a:p>
            <a:r>
              <a:rPr lang="en-US" dirty="0"/>
              <a:t>After seeing this scenario, which Drive Mode would you recommend to the Smith family to maximize electric driving in their daily trips?</a:t>
            </a:r>
            <a:endParaRPr lang="it-IT" dirty="0"/>
          </a:p>
        </p:txBody>
      </p:sp>
      <p:pic>
        <p:nvPicPr>
          <p:cNvPr id="6" name="Immagine 5">
            <a:extLst>
              <a:ext uri="{FF2B5EF4-FFF2-40B4-BE49-F238E27FC236}">
                <a16:creationId xmlns:a16="http://schemas.microsoft.com/office/drawing/2014/main" id="{458DB71A-4EB3-BE77-69FF-E7E8F60FA8EE}"/>
              </a:ext>
            </a:extLst>
          </p:cNvPr>
          <p:cNvPicPr>
            <a:picLocks noChangeAspect="1"/>
          </p:cNvPicPr>
          <p:nvPr/>
        </p:nvPicPr>
        <p:blipFill>
          <a:blip r:embed="rId2"/>
          <a:stretch>
            <a:fillRect/>
          </a:stretch>
        </p:blipFill>
        <p:spPr>
          <a:xfrm>
            <a:off x="741405" y="2329517"/>
            <a:ext cx="5246228" cy="733070"/>
          </a:xfrm>
          <a:prstGeom prst="rect">
            <a:avLst/>
          </a:prstGeom>
        </p:spPr>
      </p:pic>
      <p:sp>
        <p:nvSpPr>
          <p:cNvPr id="7" name="Rettangolo 6">
            <a:extLst>
              <a:ext uri="{FF2B5EF4-FFF2-40B4-BE49-F238E27FC236}">
                <a16:creationId xmlns:a16="http://schemas.microsoft.com/office/drawing/2014/main" id="{11EC9000-BDB6-5778-A796-ABA1B4D7BA53}"/>
              </a:ext>
            </a:extLst>
          </p:cNvPr>
          <p:cNvSpPr/>
          <p:nvPr/>
        </p:nvSpPr>
        <p:spPr>
          <a:xfrm>
            <a:off x="2287684" y="2329517"/>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5EBFC7DD-395C-B155-CE78-7EEF5FA0366D}"/>
              </a:ext>
            </a:extLst>
          </p:cNvPr>
          <p:cNvSpPr txBox="1"/>
          <p:nvPr/>
        </p:nvSpPr>
        <p:spPr>
          <a:xfrm>
            <a:off x="741405" y="3371335"/>
            <a:ext cx="6096000" cy="1200329"/>
          </a:xfrm>
          <a:prstGeom prst="rect">
            <a:avLst/>
          </a:prstGeom>
          <a:noFill/>
        </p:spPr>
        <p:txBody>
          <a:bodyPr wrap="square">
            <a:spAutoFit/>
          </a:bodyPr>
          <a:lstStyle/>
          <a:p>
            <a:pPr marL="342900" lvl="0" indent="-342900">
              <a:buAutoNum type="alphaUcParenR"/>
              <a:defRPr/>
            </a:pPr>
            <a:r>
              <a:rPr lang="en-US" dirty="0">
                <a:latin typeface="Encode Sans" pitchFamily="2" charset="0"/>
                <a:cs typeface="Arial" panose="020B0604020202020204" pitchFamily="34" charset="0"/>
              </a:rPr>
              <a:t>EV+</a:t>
            </a:r>
          </a:p>
          <a:p>
            <a:pPr marL="342900" lvl="0" indent="-342900">
              <a:buAutoNum type="alphaUcParenR"/>
              <a:defRPr/>
            </a:pPr>
            <a:r>
              <a:rPr lang="en-US" dirty="0">
                <a:solidFill>
                  <a:srgbClr val="00B050"/>
                </a:solidFill>
                <a:latin typeface="Encode Sans" pitchFamily="2" charset="0"/>
                <a:cs typeface="Arial" panose="020B0604020202020204" pitchFamily="34" charset="0"/>
              </a:rPr>
              <a:t>EV</a:t>
            </a:r>
          </a:p>
          <a:p>
            <a:pPr marL="342900" lvl="0" indent="-342900">
              <a:buAutoNum type="alphaUcParenR"/>
              <a:defRPr/>
            </a:pPr>
            <a:r>
              <a:rPr lang="en-US" dirty="0">
                <a:latin typeface="Encode Sans" pitchFamily="2" charset="0"/>
                <a:cs typeface="Arial" panose="020B0604020202020204" pitchFamily="34" charset="0"/>
              </a:rPr>
              <a:t>Fuel</a:t>
            </a:r>
          </a:p>
          <a:p>
            <a:pPr marL="342900" indent="-342900">
              <a:buFontTx/>
              <a:buAutoNum type="alphaUcParenR"/>
              <a:defRPr/>
            </a:pPr>
            <a:r>
              <a:rPr lang="en-US" dirty="0">
                <a:latin typeface="Encode Sans" pitchFamily="2" charset="0"/>
                <a:cs typeface="Arial" panose="020B0604020202020204" pitchFamily="34" charset="0"/>
              </a:rPr>
              <a:t>Power+</a:t>
            </a:r>
          </a:p>
        </p:txBody>
      </p:sp>
    </p:spTree>
    <p:extLst>
      <p:ext uri="{BB962C8B-B14F-4D97-AF65-F5344CB8AC3E}">
        <p14:creationId xmlns:p14="http://schemas.microsoft.com/office/powerpoint/2010/main" val="215871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9E7F-5F7F-0CCA-B611-2897FE79FA04}"/>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CA413830-553F-1EA0-74B6-4C2FD23B925E}"/>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10</a:t>
            </a:r>
          </a:p>
        </p:txBody>
      </p:sp>
      <p:sp>
        <p:nvSpPr>
          <p:cNvPr id="7" name="Titel 9">
            <a:extLst>
              <a:ext uri="{FF2B5EF4-FFF2-40B4-BE49-F238E27FC236}">
                <a16:creationId xmlns:a16="http://schemas.microsoft.com/office/drawing/2014/main" id="{B6E88C0F-6B32-8E62-A445-9E79135E5BC3}"/>
              </a:ext>
            </a:extLst>
          </p:cNvPr>
          <p:cNvSpPr txBox="1">
            <a:spLocks/>
          </p:cNvSpPr>
          <p:nvPr/>
        </p:nvSpPr>
        <p:spPr>
          <a:xfrm>
            <a:off x="566203" y="1710373"/>
            <a:ext cx="2377023"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Daily routine</a:t>
            </a:r>
            <a:br>
              <a:rPr lang="en-GB" b="1" dirty="0">
                <a:latin typeface="Encode Sans" pitchFamily="2" charset="0"/>
              </a:rPr>
            </a:br>
            <a:r>
              <a:rPr lang="en-US" sz="14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rPr>
              <a:t>From the suburbs to the town…and back</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705EFA8A-0AFF-1B85-BAF6-592B897833B7}"/>
              </a:ext>
            </a:extLst>
          </p:cNvPr>
          <p:cNvPicPr>
            <a:picLocks noChangeAspect="1"/>
          </p:cNvPicPr>
          <p:nvPr/>
        </p:nvPicPr>
        <p:blipFill>
          <a:blip r:embed="rId3"/>
          <a:stretch>
            <a:fillRect/>
          </a:stretch>
        </p:blipFill>
        <p:spPr>
          <a:xfrm>
            <a:off x="3882971" y="5797646"/>
            <a:ext cx="5246228" cy="733070"/>
          </a:xfrm>
          <a:prstGeom prst="rect">
            <a:avLst/>
          </a:prstGeom>
        </p:spPr>
      </p:pic>
      <p:sp>
        <p:nvSpPr>
          <p:cNvPr id="31" name="TextBox 6">
            <a:extLst>
              <a:ext uri="{FF2B5EF4-FFF2-40B4-BE49-F238E27FC236}">
                <a16:creationId xmlns:a16="http://schemas.microsoft.com/office/drawing/2014/main" id="{7668D661-5DA0-AF4F-E335-86073F95652D}"/>
              </a:ext>
            </a:extLst>
          </p:cNvPr>
          <p:cNvSpPr txBox="1"/>
          <p:nvPr/>
        </p:nvSpPr>
        <p:spPr>
          <a:xfrm>
            <a:off x="3499298" y="1387207"/>
            <a:ext cx="8353217" cy="4185761"/>
          </a:xfrm>
          <a:prstGeom prst="rect">
            <a:avLst/>
          </a:prstGeom>
          <a:noFill/>
        </p:spPr>
        <p:txBody>
          <a:bodyPr wrap="square" rtlCol="0">
            <a:spAutoFit/>
          </a:bodyPr>
          <a:lstStyle/>
          <a:p>
            <a:pPr defTabSz="1218834">
              <a:spcAft>
                <a:spcPts val="1200"/>
              </a:spcAft>
              <a:buSzPct val="123000"/>
            </a:pPr>
            <a:r>
              <a:rPr lang="en-US" b="1" dirty="0"/>
              <a:t>Far </a:t>
            </a:r>
            <a:r>
              <a:rPr lang="en-US" b="1" dirty="0" err="1"/>
              <a:t>vedere</a:t>
            </a:r>
            <a:r>
              <a:rPr lang="en-US" b="1" dirty="0"/>
              <a:t> il </a:t>
            </a:r>
            <a:r>
              <a:rPr lang="en-US" b="1" dirty="0" err="1"/>
              <a:t>cliente</a:t>
            </a:r>
            <a:r>
              <a:rPr lang="en-US" b="1" dirty="0"/>
              <a:t> </a:t>
            </a:r>
            <a:r>
              <a:rPr lang="en-US" b="1" dirty="0" err="1"/>
              <a:t>che</a:t>
            </a:r>
            <a:r>
              <a:rPr lang="en-US" b="1" dirty="0"/>
              <a:t> sale in </a:t>
            </a:r>
            <a:r>
              <a:rPr lang="en-US" b="1" dirty="0" err="1"/>
              <a:t>macchina</a:t>
            </a:r>
            <a:r>
              <a:rPr lang="en-US" b="1" dirty="0"/>
              <a:t> e come prima </a:t>
            </a:r>
            <a:r>
              <a:rPr lang="en-US" b="1" dirty="0" err="1"/>
              <a:t>cosa</a:t>
            </a:r>
            <a:r>
              <a:rPr lang="en-US" b="1" dirty="0"/>
              <a:t> </a:t>
            </a:r>
            <a:r>
              <a:rPr lang="en-US" b="1" dirty="0" err="1"/>
              <a:t>va</a:t>
            </a:r>
            <a:r>
              <a:rPr lang="en-US" b="1" dirty="0"/>
              <a:t> </a:t>
            </a:r>
            <a:r>
              <a:rPr lang="en-US" b="1" dirty="0" err="1"/>
              <a:t>sull’infotainment</a:t>
            </a:r>
            <a:r>
              <a:rPr lang="en-US" b="1" dirty="0"/>
              <a:t> e </a:t>
            </a:r>
            <a:r>
              <a:rPr lang="en-US" b="1" dirty="0" err="1"/>
              <a:t>va</a:t>
            </a:r>
            <a:r>
              <a:rPr lang="en-US" b="1" dirty="0"/>
              <a:t> a </a:t>
            </a:r>
            <a:r>
              <a:rPr lang="en-US" b="1" dirty="0" err="1"/>
              <a:t>selezionare</a:t>
            </a:r>
            <a:r>
              <a:rPr lang="en-US" b="1" dirty="0"/>
              <a:t> </a:t>
            </a:r>
            <a:r>
              <a:rPr lang="en-US" b="1" dirty="0" err="1"/>
              <a:t>l’EV</a:t>
            </a:r>
            <a:r>
              <a:rPr lang="en-US" b="1" dirty="0"/>
              <a:t> mode (dopo </a:t>
            </a:r>
            <a:r>
              <a:rPr lang="en-US" b="1" dirty="0" err="1"/>
              <a:t>che</a:t>
            </a:r>
            <a:r>
              <a:rPr lang="en-US" b="1" dirty="0"/>
              <a:t> lo ha </a:t>
            </a:r>
            <a:r>
              <a:rPr lang="en-US" b="1" dirty="0" err="1"/>
              <a:t>selezionato</a:t>
            </a:r>
            <a:r>
              <a:rPr lang="en-US" b="1" dirty="0"/>
              <a:t> </a:t>
            </a:r>
            <a:r>
              <a:rPr lang="en-US" b="1" dirty="0" err="1"/>
              <a:t>viene</a:t>
            </a:r>
            <a:r>
              <a:rPr lang="en-US" b="1" dirty="0"/>
              <a:t> </a:t>
            </a:r>
            <a:r>
              <a:rPr lang="en-US" b="1" dirty="0" err="1"/>
              <a:t>fuori</a:t>
            </a:r>
            <a:r>
              <a:rPr lang="en-US" b="1" dirty="0"/>
              <a:t> la </a:t>
            </a:r>
            <a:r>
              <a:rPr lang="en-US" b="1" dirty="0" err="1"/>
              <a:t>pecetta</a:t>
            </a:r>
            <a:r>
              <a:rPr lang="en-US" b="1" dirty="0"/>
              <a:t> “EV → Priority to EV Driving”. </a:t>
            </a:r>
            <a:r>
              <a:rPr lang="en-US" b="1" dirty="0" err="1"/>
              <a:t>Dopodichè</a:t>
            </a:r>
            <a:r>
              <a:rPr lang="en-US" b="1" dirty="0"/>
              <a:t> </a:t>
            </a:r>
            <a:r>
              <a:rPr lang="en-US" b="1" dirty="0" err="1"/>
              <a:t>mentre</a:t>
            </a:r>
            <a:r>
              <a:rPr lang="en-US" b="1" dirty="0"/>
              <a:t> </a:t>
            </a:r>
            <a:r>
              <a:rPr lang="en-US" b="1" dirty="0" err="1"/>
              <a:t>si</a:t>
            </a:r>
            <a:r>
              <a:rPr lang="en-US" b="1" dirty="0"/>
              <a:t> fa </a:t>
            </a:r>
            <a:r>
              <a:rPr lang="en-US" b="1" dirty="0" err="1"/>
              <a:t>vedere</a:t>
            </a:r>
            <a:r>
              <a:rPr lang="en-US" b="1" dirty="0"/>
              <a:t> il </a:t>
            </a:r>
            <a:r>
              <a:rPr lang="en-US" b="1" dirty="0" err="1"/>
              <a:t>cliente</a:t>
            </a:r>
            <a:r>
              <a:rPr lang="en-US" b="1" dirty="0"/>
              <a:t> </a:t>
            </a:r>
            <a:r>
              <a:rPr lang="en-US" b="1" dirty="0" err="1"/>
              <a:t>che</a:t>
            </a:r>
            <a:r>
              <a:rPr lang="en-US" b="1" dirty="0"/>
              <a:t> </a:t>
            </a:r>
            <a:r>
              <a:rPr lang="en-US" b="1" dirty="0" err="1"/>
              <a:t>guida</a:t>
            </a:r>
            <a:r>
              <a:rPr lang="en-US" b="1" dirty="0"/>
              <a:t> prima in </a:t>
            </a:r>
            <a:r>
              <a:rPr lang="en-US" b="1" dirty="0" err="1"/>
              <a:t>periferia</a:t>
            </a:r>
            <a:r>
              <a:rPr lang="en-US" b="1" dirty="0"/>
              <a:t> e poi </a:t>
            </a:r>
            <a:r>
              <a:rPr lang="en-US" b="1" dirty="0" err="1"/>
              <a:t>si</a:t>
            </a:r>
            <a:r>
              <a:rPr lang="en-US" b="1" dirty="0"/>
              <a:t> </a:t>
            </a:r>
            <a:r>
              <a:rPr lang="en-US" b="1" dirty="0" err="1"/>
              <a:t>avvicina</a:t>
            </a:r>
            <a:r>
              <a:rPr lang="en-US" b="1" dirty="0"/>
              <a:t> </a:t>
            </a:r>
            <a:r>
              <a:rPr lang="en-US" b="1" dirty="0" err="1"/>
              <a:t>alla</a:t>
            </a:r>
            <a:r>
              <a:rPr lang="en-US" b="1" dirty="0"/>
              <a:t> </a:t>
            </a:r>
            <a:r>
              <a:rPr lang="en-US" b="1" dirty="0" err="1"/>
              <a:t>città</a:t>
            </a:r>
            <a:r>
              <a:rPr lang="en-US" b="1" dirty="0"/>
              <a:t> la voce </a:t>
            </a:r>
            <a:r>
              <a:rPr lang="en-US" b="1" dirty="0" err="1"/>
              <a:t>fuori</a:t>
            </a:r>
            <a:r>
              <a:rPr lang="en-US" b="1" dirty="0"/>
              <a:t> campo dice…</a:t>
            </a:r>
          </a:p>
          <a:p>
            <a:pPr defTabSz="1218834">
              <a:spcAft>
                <a:spcPts val="1200"/>
              </a:spcAft>
              <a:buSzPct val="123000"/>
            </a:pPr>
            <a:endParaRPr lang="en-US"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dirty="0">
                <a:solidFill>
                  <a:schemeClr val="tx1">
                    <a:lumMod val="75000"/>
                    <a:lumOff val="25000"/>
                  </a:schemeClr>
                </a:solidFill>
                <a:latin typeface="Encode Sans" pitchFamily="2" charset="0"/>
                <a:cs typeface="Arial" panose="020B0604020202020204" pitchFamily="34" charset="0"/>
              </a:rPr>
              <a:t>The best mode for this mission is EV, which prioritizes electric driving.</a:t>
            </a:r>
          </a:p>
          <a:p>
            <a:pPr defTabSz="1218834">
              <a:spcAft>
                <a:spcPts val="1200"/>
              </a:spcAft>
              <a:buSzPct val="123000"/>
            </a:pPr>
            <a:r>
              <a:rPr lang="en-US" dirty="0">
                <a:solidFill>
                  <a:schemeClr val="tx1">
                    <a:lumMod val="75000"/>
                    <a:lumOff val="25000"/>
                  </a:schemeClr>
                </a:solidFill>
                <a:latin typeface="Encode Sans" pitchFamily="2" charset="0"/>
                <a:cs typeface="Arial" panose="020B0604020202020204" pitchFamily="34" charset="0"/>
              </a:rPr>
              <a:t>The vehicle will prioritize pure Electric Power Drive, and automatically start the ICE generator only when the battery is below 25%.</a:t>
            </a:r>
          </a:p>
          <a:p>
            <a:pPr defTabSz="1218834">
              <a:spcAft>
                <a:spcPts val="1200"/>
              </a:spcAft>
              <a:buSzPct val="123000"/>
            </a:pPr>
            <a:r>
              <a:rPr lang="en-US" dirty="0">
                <a:solidFill>
                  <a:schemeClr val="tx1">
                    <a:lumMod val="75000"/>
                    <a:lumOff val="25000"/>
                  </a:schemeClr>
                </a:solidFill>
                <a:latin typeface="Encode Sans" pitchFamily="2" charset="0"/>
                <a:cs typeface="Arial" panose="020B0604020202020204" pitchFamily="34" charset="0"/>
              </a:rPr>
              <a:t>This is the Mode recommended for DAILY COMMUTE, which allows to combine the Electric Driving pleasure with low operating cost.</a:t>
            </a:r>
          </a:p>
          <a:p>
            <a:pPr defTabSz="1218834">
              <a:spcAft>
                <a:spcPts val="1200"/>
              </a:spcAft>
              <a:buSzPct val="123000"/>
            </a:pP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6" name="Rettangolo con angoli arrotondati 35">
            <a:extLst>
              <a:ext uri="{FF2B5EF4-FFF2-40B4-BE49-F238E27FC236}">
                <a16:creationId xmlns:a16="http://schemas.microsoft.com/office/drawing/2014/main" id="{F57CACF3-C9DC-5E91-63D7-43C572402402}"/>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1 - Video</a:t>
            </a:r>
          </a:p>
        </p:txBody>
      </p:sp>
      <p:pic>
        <p:nvPicPr>
          <p:cNvPr id="38" name="Immagine 37">
            <a:extLst>
              <a:ext uri="{FF2B5EF4-FFF2-40B4-BE49-F238E27FC236}">
                <a16:creationId xmlns:a16="http://schemas.microsoft.com/office/drawing/2014/main" id="{0C8033EB-9C8F-57CE-7BC4-4F630120341E}"/>
              </a:ext>
            </a:extLst>
          </p:cNvPr>
          <p:cNvPicPr>
            <a:picLocks noChangeAspect="1"/>
          </p:cNvPicPr>
          <p:nvPr/>
        </p:nvPicPr>
        <p:blipFill>
          <a:blip r:embed="rId4"/>
          <a:stretch>
            <a:fillRect/>
          </a:stretch>
        </p:blipFill>
        <p:spPr>
          <a:xfrm>
            <a:off x="653903" y="2598646"/>
            <a:ext cx="2377023" cy="3565535"/>
          </a:xfrm>
          <a:prstGeom prst="rect">
            <a:avLst/>
          </a:prstGeom>
        </p:spPr>
      </p:pic>
      <p:sp>
        <p:nvSpPr>
          <p:cNvPr id="3" name="Rettangolo 2">
            <a:extLst>
              <a:ext uri="{FF2B5EF4-FFF2-40B4-BE49-F238E27FC236}">
                <a16:creationId xmlns:a16="http://schemas.microsoft.com/office/drawing/2014/main" id="{63A23C56-665F-7F71-6789-8C63513BFE9A}"/>
              </a:ext>
            </a:extLst>
          </p:cNvPr>
          <p:cNvSpPr/>
          <p:nvPr/>
        </p:nvSpPr>
        <p:spPr>
          <a:xfrm>
            <a:off x="5429250"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9846F06-FBB5-9372-41D3-57636AA43FF3}"/>
              </a:ext>
            </a:extLst>
          </p:cNvPr>
          <p:cNvSpPr/>
          <p:nvPr/>
        </p:nvSpPr>
        <p:spPr>
          <a:xfrm rot="1731515">
            <a:off x="8799619" y="-108778"/>
            <a:ext cx="1406154" cy="923330"/>
          </a:xfrm>
          <a:prstGeom prst="rect">
            <a:avLst/>
          </a:prstGeom>
          <a:noFill/>
        </p:spPr>
        <p:txBody>
          <a:bodyPr wrap="none" lIns="91440" tIns="45720" rIns="91440" bIns="45720">
            <a:spAutoFit/>
          </a:bodyPr>
          <a:lstStyle/>
          <a:p>
            <a:pPr algn="ctr"/>
            <a:r>
              <a:rPr lang="it-IT" sz="5400" b="0" cap="none" spc="0" dirty="0" err="1">
                <a:ln w="0"/>
                <a:solidFill>
                  <a:schemeClr val="accent1"/>
                </a:solidFill>
                <a:effectLst>
                  <a:outerShdw blurRad="38100" dist="25400" dir="5400000" algn="ctr" rotWithShape="0">
                    <a:srgbClr val="6E747A">
                      <a:alpha val="43000"/>
                    </a:srgbClr>
                  </a:outerShdw>
                </a:effectLst>
              </a:rPr>
              <a:t>Tips</a:t>
            </a:r>
            <a:endParaRPr lang="it-IT"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TextBox 6">
            <a:extLst>
              <a:ext uri="{FF2B5EF4-FFF2-40B4-BE49-F238E27FC236}">
                <a16:creationId xmlns:a16="http://schemas.microsoft.com/office/drawing/2014/main" id="{B291556F-6426-8159-E56B-7A5345B68587}"/>
              </a:ext>
            </a:extLst>
          </p:cNvPr>
          <p:cNvSpPr txBox="1"/>
          <p:nvPr/>
        </p:nvSpPr>
        <p:spPr>
          <a:xfrm>
            <a:off x="3030927" y="81776"/>
            <a:ext cx="5739000" cy="984885"/>
          </a:xfrm>
          <a:prstGeom prst="rect">
            <a:avLst/>
          </a:prstGeom>
          <a:noFill/>
        </p:spPr>
        <p:txBody>
          <a:bodyPr wrap="square" rtlCol="0">
            <a:spAutoFit/>
          </a:bodyPr>
          <a:lstStyle/>
          <a:p>
            <a:pPr defTabSz="1218834">
              <a:spcAft>
                <a:spcPts val="1200"/>
              </a:spcAft>
              <a:buSzPct val="123000"/>
            </a:pPr>
            <a:r>
              <a:rPr lang="en-US" sz="1600" b="1" dirty="0">
                <a:solidFill>
                  <a:schemeClr val="tx1">
                    <a:lumMod val="75000"/>
                    <a:lumOff val="25000"/>
                  </a:schemeClr>
                </a:solidFill>
                <a:latin typeface="Encode Sans" pitchFamily="2" charset="0"/>
                <a:cs typeface="Arial" panose="020B0604020202020204" pitchFamily="34" charset="0"/>
              </a:rPr>
              <a:t>How it works:</a:t>
            </a:r>
          </a:p>
          <a:p>
            <a:pPr defTabSz="1218834">
              <a:spcAft>
                <a:spcPts val="1200"/>
              </a:spcAft>
              <a:buSzPct val="123000"/>
            </a:pPr>
            <a:r>
              <a:rPr lang="en-US" sz="1600" dirty="0">
                <a:solidFill>
                  <a:schemeClr val="tx1">
                    <a:lumMod val="75000"/>
                    <a:lumOff val="25000"/>
                  </a:schemeClr>
                </a:solidFill>
                <a:latin typeface="Encode Sans" pitchFamily="2" charset="0"/>
                <a:cs typeface="Arial" panose="020B0604020202020204" pitchFamily="34" charset="0"/>
              </a:rPr>
              <a:t>Full EV Driving with ICE start supporting only when needed </a:t>
            </a:r>
            <a:br>
              <a:rPr lang="en-US" sz="1600" dirty="0">
                <a:solidFill>
                  <a:schemeClr val="tx1">
                    <a:lumMod val="75000"/>
                    <a:lumOff val="25000"/>
                  </a:schemeClr>
                </a:solidFill>
                <a:latin typeface="Encode Sans" pitchFamily="2" charset="0"/>
                <a:cs typeface="Arial" panose="020B0604020202020204" pitchFamily="34" charset="0"/>
              </a:rPr>
            </a:br>
            <a:r>
              <a:rPr lang="en-US" sz="1600" dirty="0">
                <a:solidFill>
                  <a:schemeClr val="tx1">
                    <a:lumMod val="75000"/>
                    <a:lumOff val="25000"/>
                  </a:schemeClr>
                </a:solidFill>
                <a:latin typeface="Encode Sans" pitchFamily="2" charset="0"/>
                <a:cs typeface="Arial" panose="020B0604020202020204" pitchFamily="34" charset="0"/>
              </a:rPr>
              <a:t>(SOC below 25%)</a:t>
            </a:r>
          </a:p>
        </p:txBody>
      </p:sp>
      <p:sp>
        <p:nvSpPr>
          <p:cNvPr id="6" name="CasellaDiTesto 5">
            <a:extLst>
              <a:ext uri="{FF2B5EF4-FFF2-40B4-BE49-F238E27FC236}">
                <a16:creationId xmlns:a16="http://schemas.microsoft.com/office/drawing/2014/main" id="{C4645009-AAC0-822D-C3A2-E33083E537F5}"/>
              </a:ext>
            </a:extLst>
          </p:cNvPr>
          <p:cNvSpPr txBox="1"/>
          <p:nvPr/>
        </p:nvSpPr>
        <p:spPr>
          <a:xfrm>
            <a:off x="9502697" y="3735082"/>
            <a:ext cx="2133600" cy="646331"/>
          </a:xfrm>
          <a:prstGeom prst="rect">
            <a:avLst/>
          </a:prstGeom>
          <a:noFill/>
        </p:spPr>
        <p:txBody>
          <a:bodyPr wrap="square">
            <a:spAutoFit/>
          </a:bodyPr>
          <a:lstStyle/>
          <a:p>
            <a:r>
              <a:rPr lang="en-US" b="1" dirty="0">
                <a:solidFill>
                  <a:schemeClr val="tx1">
                    <a:lumMod val="75000"/>
                    <a:lumOff val="25000"/>
                  </a:schemeClr>
                </a:solidFill>
                <a:highlight>
                  <a:srgbClr val="FFFF00"/>
                </a:highlight>
                <a:latin typeface="Encode Sans" pitchFamily="2" charset="0"/>
                <a:cs typeface="Arial" panose="020B0604020202020204" pitchFamily="34" charset="0"/>
              </a:rPr>
              <a:t>VOCE FUORI CAMPO</a:t>
            </a:r>
            <a:endParaRPr lang="en-US" dirty="0">
              <a:highlight>
                <a:srgbClr val="FFFF00"/>
              </a:highlight>
            </a:endParaRPr>
          </a:p>
        </p:txBody>
      </p:sp>
      <p:sp>
        <p:nvSpPr>
          <p:cNvPr id="9" name="CasellaDiTesto 8">
            <a:extLst>
              <a:ext uri="{FF2B5EF4-FFF2-40B4-BE49-F238E27FC236}">
                <a16:creationId xmlns:a16="http://schemas.microsoft.com/office/drawing/2014/main" id="{DD08CFBF-9D18-8156-1C1E-CA26D83D250D}"/>
              </a:ext>
            </a:extLst>
          </p:cNvPr>
          <p:cNvSpPr txBox="1"/>
          <p:nvPr/>
        </p:nvSpPr>
        <p:spPr>
          <a:xfrm>
            <a:off x="4362450" y="-238770"/>
            <a:ext cx="3908714" cy="369332"/>
          </a:xfrm>
          <a:prstGeom prst="rect">
            <a:avLst/>
          </a:prstGeom>
          <a:noFill/>
        </p:spPr>
        <p:txBody>
          <a:bodyPr wrap="square">
            <a:spAutoFit/>
          </a:bodyPr>
          <a:lstStyle/>
          <a:p>
            <a:r>
              <a:rPr lang="en-US" b="1" dirty="0">
                <a:solidFill>
                  <a:schemeClr val="tx1">
                    <a:lumMod val="75000"/>
                    <a:lumOff val="25000"/>
                  </a:schemeClr>
                </a:solidFill>
                <a:highlight>
                  <a:srgbClr val="FFFF00"/>
                </a:highlight>
                <a:latin typeface="Encode Sans" pitchFamily="2" charset="0"/>
                <a:cs typeface="Arial" panose="020B0604020202020204" pitchFamily="34" charset="0"/>
              </a:rPr>
              <a:t>IL VENDITORE FA COMPARIRE</a:t>
            </a:r>
            <a:endParaRPr lang="en-US" dirty="0">
              <a:highlight>
                <a:srgbClr val="FFFF00"/>
              </a:highlight>
            </a:endParaRPr>
          </a:p>
        </p:txBody>
      </p:sp>
    </p:spTree>
    <p:custDataLst>
      <p:tags r:id="rId1"/>
    </p:custDataLst>
    <p:extLst>
      <p:ext uri="{BB962C8B-B14F-4D97-AF65-F5344CB8AC3E}">
        <p14:creationId xmlns:p14="http://schemas.microsoft.com/office/powerpoint/2010/main" val="72431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EE84A-9670-9C2A-B624-933A5D286360}"/>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1F7FB975-B92E-8AC7-9FE1-5718468074A8}"/>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11</a:t>
            </a:r>
          </a:p>
        </p:txBody>
      </p:sp>
      <p:sp>
        <p:nvSpPr>
          <p:cNvPr id="15" name="CasellaDiTesto 14">
            <a:extLst>
              <a:ext uri="{FF2B5EF4-FFF2-40B4-BE49-F238E27FC236}">
                <a16:creationId xmlns:a16="http://schemas.microsoft.com/office/drawing/2014/main" id="{3D74197E-9E9B-00F5-B1CF-C0E515BCDB9F}"/>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527FDB2C-290E-8417-1E21-1E9FF12726F9}"/>
              </a:ext>
            </a:extLst>
          </p:cNvPr>
          <p:cNvSpPr txBox="1">
            <a:spLocks/>
          </p:cNvSpPr>
          <p:nvPr/>
        </p:nvSpPr>
        <p:spPr>
          <a:xfrm>
            <a:off x="566203" y="1710373"/>
            <a:ext cx="2377023"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Remote range</a:t>
            </a:r>
            <a:br>
              <a:rPr lang="en-GB" b="1" dirty="0">
                <a:latin typeface="Encode Sans" pitchFamily="2" charset="0"/>
              </a:rPr>
            </a:br>
            <a:r>
              <a:rPr lang="en-GB" sz="1400" b="1" dirty="0">
                <a:solidFill>
                  <a:schemeClr val="tx1">
                    <a:lumMod val="75000"/>
                    <a:lumOff val="25000"/>
                  </a:schemeClr>
                </a:solidFill>
                <a:latin typeface="Encode Sans" pitchFamily="2" charset="0"/>
                <a:ea typeface="+mn-ea"/>
                <a:cs typeface="Arial" panose="020B0604020202020204" pitchFamily="34" charset="0"/>
              </a:rPr>
              <a:t>Working </a:t>
            </a:r>
            <a:r>
              <a:rPr lang="en-US" sz="14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rPr>
              <a:t>Journey with limited charging stops</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2DFC4330-FABD-C52C-C990-D286D7CBE135}"/>
              </a:ext>
            </a:extLst>
          </p:cNvPr>
          <p:cNvPicPr>
            <a:picLocks noChangeAspect="1"/>
          </p:cNvPicPr>
          <p:nvPr/>
        </p:nvPicPr>
        <p:blipFill>
          <a:blip r:embed="rId3"/>
          <a:stretch>
            <a:fillRect/>
          </a:stretch>
        </p:blipFill>
        <p:spPr>
          <a:xfrm>
            <a:off x="3882971" y="5797646"/>
            <a:ext cx="5246228" cy="733070"/>
          </a:xfrm>
          <a:prstGeom prst="rect">
            <a:avLst/>
          </a:prstGeom>
        </p:spPr>
      </p:pic>
      <p:sp>
        <p:nvSpPr>
          <p:cNvPr id="31" name="TextBox 6">
            <a:extLst>
              <a:ext uri="{FF2B5EF4-FFF2-40B4-BE49-F238E27FC236}">
                <a16:creationId xmlns:a16="http://schemas.microsoft.com/office/drawing/2014/main" id="{24A43999-20F7-3D1D-104D-EF7A4811B395}"/>
              </a:ext>
            </a:extLst>
          </p:cNvPr>
          <p:cNvSpPr txBox="1"/>
          <p:nvPr/>
        </p:nvSpPr>
        <p:spPr>
          <a:xfrm>
            <a:off x="4534108" y="2598646"/>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Early quick breakfast and then off to the highway to reach the first customer</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4" name="TextBox 6">
            <a:extLst>
              <a:ext uri="{FF2B5EF4-FFF2-40B4-BE49-F238E27FC236}">
                <a16:creationId xmlns:a16="http://schemas.microsoft.com/office/drawing/2014/main" id="{88F04E42-8D29-7403-9A9C-1C00099095FA}"/>
              </a:ext>
            </a:extLst>
          </p:cNvPr>
          <p:cNvSpPr txBox="1"/>
          <p:nvPr/>
        </p:nvSpPr>
        <p:spPr>
          <a:xfrm>
            <a:off x="4600772" y="3631985"/>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and many times, after the highway, a long stretch of country roads… choosing the right car is essential</a:t>
            </a:r>
          </a:p>
        </p:txBody>
      </p:sp>
      <p:sp>
        <p:nvSpPr>
          <p:cNvPr id="36" name="Rettangolo con angoli arrotondati 35">
            <a:extLst>
              <a:ext uri="{FF2B5EF4-FFF2-40B4-BE49-F238E27FC236}">
                <a16:creationId xmlns:a16="http://schemas.microsoft.com/office/drawing/2014/main" id="{50074EF8-C95C-1E0C-EE7D-2B3B0ADCB570}"/>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2 - </a:t>
            </a:r>
            <a:r>
              <a:rPr lang="it-IT" dirty="0" err="1"/>
              <a:t>Overview</a:t>
            </a:r>
            <a:endParaRPr lang="it-IT" dirty="0"/>
          </a:p>
        </p:txBody>
      </p:sp>
      <p:pic>
        <p:nvPicPr>
          <p:cNvPr id="1026" name="Picture 2" descr="autostrada strada. vuoto strada con città orizzonte su orizzonte e natura  paesaggio. strada per città con informazione Pannello. vettore  illustrazione nel piatto design 35727891 Arte vettoriale a Vecteezy">
            <a:extLst>
              <a:ext uri="{FF2B5EF4-FFF2-40B4-BE49-F238E27FC236}">
                <a16:creationId xmlns:a16="http://schemas.microsoft.com/office/drawing/2014/main" id="{4EEAA09F-F87B-EB2C-06B1-3FD9AADE8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47" y="2933138"/>
            <a:ext cx="2724150" cy="31247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58782069-EC4C-D0F2-0C3F-6F6541CA88B4}"/>
              </a:ext>
            </a:extLst>
          </p:cNvPr>
          <p:cNvSpPr txBox="1"/>
          <p:nvPr/>
        </p:nvSpPr>
        <p:spPr>
          <a:xfrm>
            <a:off x="4534107" y="1650749"/>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Being a sales representative is a satisfying job, but the daily mileage is high.</a:t>
            </a:r>
            <a:endParaRPr lang="en-US" dirty="0">
              <a:solidFill>
                <a:schemeClr val="tx1">
                  <a:lumMod val="75000"/>
                  <a:lumOff val="25000"/>
                </a:schemeClr>
              </a:solidFill>
              <a:latin typeface="Encode Sans" pitchFamily="2" charset="0"/>
              <a:cs typeface="Arial" panose="020B0604020202020204" pitchFamily="34" charset="0"/>
            </a:endParaRPr>
          </a:p>
        </p:txBody>
      </p:sp>
      <p:pic>
        <p:nvPicPr>
          <p:cNvPr id="4" name="Immagine 3">
            <a:extLst>
              <a:ext uri="{FF2B5EF4-FFF2-40B4-BE49-F238E27FC236}">
                <a16:creationId xmlns:a16="http://schemas.microsoft.com/office/drawing/2014/main" id="{85644D13-21D7-D192-9C0F-28C149AECB5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rcRect l="19815" t="5623" r="18664" b="9892"/>
          <a:stretch/>
        </p:blipFill>
        <p:spPr>
          <a:xfrm>
            <a:off x="3587351" y="1593658"/>
            <a:ext cx="502657" cy="738001"/>
          </a:xfrm>
          <a:prstGeom prst="rect">
            <a:avLst/>
          </a:prstGeom>
        </p:spPr>
      </p:pic>
      <p:pic>
        <p:nvPicPr>
          <p:cNvPr id="5" name="Picture 2" descr="Expressway, freeway, highway, motorway, roadway icon">
            <a:extLst>
              <a:ext uri="{FF2B5EF4-FFF2-40B4-BE49-F238E27FC236}">
                <a16:creationId xmlns:a16="http://schemas.microsoft.com/office/drawing/2014/main" id="{E7D58A31-B7EC-EAA0-64C5-DA9D9E86861D}"/>
              </a:ext>
            </a:extLst>
          </p:cNvPr>
          <p:cNvPicPr>
            <a:picLocks noChangeAspect="1" noChangeArrowheads="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25683" y="2588559"/>
            <a:ext cx="625991" cy="625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untry, road icon - Download on Iconfinder on Iconfinder">
            <a:extLst>
              <a:ext uri="{FF2B5EF4-FFF2-40B4-BE49-F238E27FC236}">
                <a16:creationId xmlns:a16="http://schemas.microsoft.com/office/drawing/2014/main" id="{95112D1E-3C9F-CA76-1A52-6D3246A2D733}"/>
              </a:ext>
            </a:extLst>
          </p:cNvPr>
          <p:cNvPicPr>
            <a:picLocks noChangeAspect="1" noChangeArrowheads="1"/>
          </p:cNvPicPr>
          <p:nvPr/>
        </p:nvPicPr>
        <p:blipFill>
          <a:blip r:embed="rId9">
            <a:duotone>
              <a:prstClr val="black"/>
              <a:schemeClr val="accent1">
                <a:tint val="45000"/>
                <a:satMod val="400000"/>
              </a:scheme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81416" y="3416178"/>
            <a:ext cx="715505" cy="71550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F30E9E4D-E1E4-DAD2-6E34-6E73DD99AC8D}"/>
              </a:ext>
            </a:extLst>
          </p:cNvPr>
          <p:cNvSpPr/>
          <p:nvPr/>
        </p:nvSpPr>
        <p:spPr>
          <a:xfrm>
            <a:off x="6664282"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62349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BC36-1FF8-933B-F013-0A17BEC642EE}"/>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6693B0D7-54EB-308E-74F7-4DF56497BA37}"/>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12</a:t>
            </a:r>
          </a:p>
        </p:txBody>
      </p:sp>
      <p:sp>
        <p:nvSpPr>
          <p:cNvPr id="15" name="CasellaDiTesto 14">
            <a:extLst>
              <a:ext uri="{FF2B5EF4-FFF2-40B4-BE49-F238E27FC236}">
                <a16:creationId xmlns:a16="http://schemas.microsoft.com/office/drawing/2014/main" id="{2FF6F949-BE2A-42F9-3B47-895653495C40}"/>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B6212720-2BD6-C80F-9084-0838BDD54BD9}"/>
              </a:ext>
            </a:extLst>
          </p:cNvPr>
          <p:cNvSpPr txBox="1">
            <a:spLocks/>
          </p:cNvSpPr>
          <p:nvPr/>
        </p:nvSpPr>
        <p:spPr>
          <a:xfrm>
            <a:off x="566203" y="1710373"/>
            <a:ext cx="2377023"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Remote range</a:t>
            </a:r>
            <a:br>
              <a:rPr lang="en-GB" b="1" dirty="0">
                <a:latin typeface="Encode Sans" pitchFamily="2" charset="0"/>
              </a:rPr>
            </a:br>
            <a:r>
              <a:rPr lang="en-GB" sz="1400" b="1" dirty="0">
                <a:solidFill>
                  <a:schemeClr val="tx1">
                    <a:lumMod val="75000"/>
                    <a:lumOff val="25000"/>
                  </a:schemeClr>
                </a:solidFill>
                <a:latin typeface="Encode Sans" pitchFamily="2" charset="0"/>
                <a:ea typeface="+mn-ea"/>
                <a:cs typeface="Arial" panose="020B0604020202020204" pitchFamily="34" charset="0"/>
              </a:rPr>
              <a:t>Working </a:t>
            </a:r>
            <a:r>
              <a:rPr lang="en-US" sz="14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rPr>
              <a:t>Journey with limited charging stops</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9F7E9ED7-2DB9-01D9-13B8-66492BAF3C86}"/>
              </a:ext>
            </a:extLst>
          </p:cNvPr>
          <p:cNvPicPr>
            <a:picLocks noChangeAspect="1"/>
          </p:cNvPicPr>
          <p:nvPr/>
        </p:nvPicPr>
        <p:blipFill>
          <a:blip r:embed="rId3"/>
          <a:stretch>
            <a:fillRect/>
          </a:stretch>
        </p:blipFill>
        <p:spPr>
          <a:xfrm>
            <a:off x="4327353" y="5797646"/>
            <a:ext cx="5246228" cy="733070"/>
          </a:xfrm>
          <a:prstGeom prst="rect">
            <a:avLst/>
          </a:prstGeom>
        </p:spPr>
      </p:pic>
      <p:sp>
        <p:nvSpPr>
          <p:cNvPr id="36" name="Rettangolo con angoli arrotondati 35">
            <a:extLst>
              <a:ext uri="{FF2B5EF4-FFF2-40B4-BE49-F238E27FC236}">
                <a16:creationId xmlns:a16="http://schemas.microsoft.com/office/drawing/2014/main" id="{E8A13CF5-A3FE-3FBB-461A-BA3623ED3E22}"/>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2 - Video</a:t>
            </a:r>
          </a:p>
        </p:txBody>
      </p:sp>
      <p:pic>
        <p:nvPicPr>
          <p:cNvPr id="1026" name="Picture 2" descr="autostrada strada. vuoto strada con città orizzonte su orizzonte e natura  paesaggio. strada per città con informazione Pannello. vettore  illustrazione nel piatto design 35727891 Arte vettoriale a Vecteezy">
            <a:extLst>
              <a:ext uri="{FF2B5EF4-FFF2-40B4-BE49-F238E27FC236}">
                <a16:creationId xmlns:a16="http://schemas.microsoft.com/office/drawing/2014/main" id="{70794DF0-9BCC-4826-1F7A-94C77CCB7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47" y="2933138"/>
            <a:ext cx="2724150" cy="3124762"/>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95C0EFC7-34D1-0CD3-1502-E092530F2140}"/>
              </a:ext>
            </a:extLst>
          </p:cNvPr>
          <p:cNvSpPr/>
          <p:nvPr/>
        </p:nvSpPr>
        <p:spPr>
          <a:xfrm>
            <a:off x="7130932"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6">
            <a:extLst>
              <a:ext uri="{FF2B5EF4-FFF2-40B4-BE49-F238E27FC236}">
                <a16:creationId xmlns:a16="http://schemas.microsoft.com/office/drawing/2014/main" id="{C9DAA9B3-A36F-0F6A-9FBF-72A6D42FD963}"/>
              </a:ext>
            </a:extLst>
          </p:cNvPr>
          <p:cNvSpPr txBox="1"/>
          <p:nvPr/>
        </p:nvSpPr>
        <p:spPr>
          <a:xfrm>
            <a:off x="3499298" y="1029791"/>
            <a:ext cx="8353217" cy="4078039"/>
          </a:xfrm>
          <a:prstGeom prst="rect">
            <a:avLst/>
          </a:prstGeom>
          <a:noFill/>
        </p:spPr>
        <p:txBody>
          <a:bodyPr wrap="square" rtlCol="0">
            <a:spAutoFit/>
          </a:bodyPr>
          <a:lstStyle/>
          <a:p>
            <a:pPr defTabSz="1218834">
              <a:spcAft>
                <a:spcPts val="1200"/>
              </a:spcAft>
              <a:buSzPct val="123000"/>
            </a:pPr>
            <a:r>
              <a:rPr lang="en-US" b="1" dirty="0"/>
              <a:t>Far </a:t>
            </a:r>
            <a:r>
              <a:rPr lang="en-US" b="1" dirty="0" err="1"/>
              <a:t>vedere</a:t>
            </a:r>
            <a:r>
              <a:rPr lang="en-US" b="1" dirty="0"/>
              <a:t> il </a:t>
            </a:r>
            <a:r>
              <a:rPr lang="en-US" b="1" dirty="0" err="1"/>
              <a:t>cliente</a:t>
            </a:r>
            <a:r>
              <a:rPr lang="en-US" b="1" dirty="0"/>
              <a:t> </a:t>
            </a:r>
            <a:r>
              <a:rPr lang="en-US" b="1" dirty="0" err="1"/>
              <a:t>che</a:t>
            </a:r>
            <a:r>
              <a:rPr lang="en-US" b="1" dirty="0"/>
              <a:t> sale in </a:t>
            </a:r>
            <a:r>
              <a:rPr lang="en-US" b="1" dirty="0" err="1"/>
              <a:t>macchina</a:t>
            </a:r>
            <a:r>
              <a:rPr lang="en-US" b="1" dirty="0"/>
              <a:t> e come prima </a:t>
            </a:r>
            <a:r>
              <a:rPr lang="en-US" b="1" dirty="0" err="1"/>
              <a:t>cosa</a:t>
            </a:r>
            <a:r>
              <a:rPr lang="en-US" b="1" dirty="0"/>
              <a:t> </a:t>
            </a:r>
            <a:r>
              <a:rPr lang="en-US" b="1" dirty="0" err="1"/>
              <a:t>va</a:t>
            </a:r>
            <a:r>
              <a:rPr lang="en-US" b="1" dirty="0"/>
              <a:t> </a:t>
            </a:r>
            <a:r>
              <a:rPr lang="en-US" b="1" dirty="0" err="1"/>
              <a:t>sull’infotainment</a:t>
            </a:r>
            <a:r>
              <a:rPr lang="en-US" b="1" dirty="0"/>
              <a:t> e </a:t>
            </a:r>
            <a:r>
              <a:rPr lang="en-US" b="1" dirty="0" err="1"/>
              <a:t>va</a:t>
            </a:r>
            <a:r>
              <a:rPr lang="en-US" b="1" dirty="0"/>
              <a:t> a </a:t>
            </a:r>
            <a:r>
              <a:rPr lang="en-US" b="1" dirty="0" err="1"/>
              <a:t>selezionare</a:t>
            </a:r>
            <a:r>
              <a:rPr lang="en-US" b="1" dirty="0"/>
              <a:t> il Fuel mode (dopo </a:t>
            </a:r>
            <a:r>
              <a:rPr lang="en-US" b="1" dirty="0" err="1"/>
              <a:t>che</a:t>
            </a:r>
            <a:r>
              <a:rPr lang="en-US" b="1" dirty="0"/>
              <a:t> lo ha </a:t>
            </a:r>
            <a:r>
              <a:rPr lang="en-US" b="1" dirty="0" err="1"/>
              <a:t>selezionato</a:t>
            </a:r>
            <a:r>
              <a:rPr lang="en-US" b="1" dirty="0"/>
              <a:t> </a:t>
            </a:r>
            <a:r>
              <a:rPr lang="en-US" b="1" dirty="0" err="1"/>
              <a:t>viene</a:t>
            </a:r>
            <a:r>
              <a:rPr lang="en-US" b="1" dirty="0"/>
              <a:t> </a:t>
            </a:r>
            <a:r>
              <a:rPr lang="en-US" b="1" dirty="0" err="1"/>
              <a:t>fuori</a:t>
            </a:r>
            <a:r>
              <a:rPr lang="en-US" b="1" dirty="0"/>
              <a:t> la </a:t>
            </a:r>
            <a:r>
              <a:rPr lang="en-US" b="1" dirty="0" err="1"/>
              <a:t>pecetta</a:t>
            </a:r>
            <a:r>
              <a:rPr lang="en-US" b="1" dirty="0"/>
              <a:t> “Fuel → Priority Fuel Driving”. </a:t>
            </a:r>
            <a:r>
              <a:rPr lang="en-US" b="1" dirty="0" err="1"/>
              <a:t>Dopodichè</a:t>
            </a:r>
            <a:r>
              <a:rPr lang="en-US" b="1" dirty="0"/>
              <a:t> </a:t>
            </a:r>
            <a:r>
              <a:rPr lang="en-US" b="1" dirty="0" err="1"/>
              <a:t>mentre</a:t>
            </a:r>
            <a:r>
              <a:rPr lang="en-US" b="1" dirty="0"/>
              <a:t> </a:t>
            </a:r>
            <a:r>
              <a:rPr lang="en-US" b="1" dirty="0" err="1"/>
              <a:t>si</a:t>
            </a:r>
            <a:r>
              <a:rPr lang="en-US" b="1" dirty="0"/>
              <a:t> fa </a:t>
            </a:r>
            <a:r>
              <a:rPr lang="en-US" b="1" dirty="0" err="1"/>
              <a:t>vedere</a:t>
            </a:r>
            <a:r>
              <a:rPr lang="en-US" b="1" dirty="0"/>
              <a:t> il </a:t>
            </a:r>
            <a:r>
              <a:rPr lang="en-US" b="1" dirty="0" err="1"/>
              <a:t>cliente</a:t>
            </a:r>
            <a:r>
              <a:rPr lang="en-US" b="1" dirty="0"/>
              <a:t> </a:t>
            </a:r>
            <a:r>
              <a:rPr lang="en-US" b="1" dirty="0" err="1"/>
              <a:t>che</a:t>
            </a:r>
            <a:r>
              <a:rPr lang="en-US" b="1" dirty="0"/>
              <a:t> </a:t>
            </a:r>
            <a:r>
              <a:rPr lang="en-US" b="1" dirty="0" err="1"/>
              <a:t>entra</a:t>
            </a:r>
            <a:r>
              <a:rPr lang="en-US" b="1" dirty="0"/>
              <a:t> in autostrada e </a:t>
            </a:r>
            <a:r>
              <a:rPr lang="en-US" b="1" dirty="0" err="1"/>
              <a:t>guida</a:t>
            </a:r>
            <a:r>
              <a:rPr lang="en-US" b="1" dirty="0"/>
              <a:t> la voce </a:t>
            </a:r>
            <a:r>
              <a:rPr lang="en-US" b="1" dirty="0" err="1"/>
              <a:t>fuori</a:t>
            </a:r>
            <a:r>
              <a:rPr lang="en-US" b="1" dirty="0"/>
              <a:t> campo dice…</a:t>
            </a:r>
            <a:endParaRPr lang="en-US"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sz="1400" dirty="0">
                <a:solidFill>
                  <a:schemeClr val="tx1">
                    <a:lumMod val="75000"/>
                    <a:lumOff val="25000"/>
                  </a:schemeClr>
                </a:solidFill>
                <a:latin typeface="Encode Sans" pitchFamily="2" charset="0"/>
                <a:cs typeface="Arial" panose="020B0604020202020204" pitchFamily="34" charset="0"/>
              </a:rPr>
              <a:t>The best mode for this mission is Fuel, which prioritizes Fuel driving.</a:t>
            </a:r>
          </a:p>
          <a:p>
            <a:pPr defTabSz="1218834">
              <a:spcAft>
                <a:spcPts val="1200"/>
              </a:spcAft>
              <a:buSzPct val="123000"/>
            </a:pPr>
            <a:r>
              <a:rPr lang="en-US" sz="1400" dirty="0">
                <a:solidFill>
                  <a:prstClr val="black">
                    <a:lumMod val="75000"/>
                    <a:lumOff val="25000"/>
                  </a:prstClr>
                </a:solidFill>
                <a:latin typeface="Encode Sans" pitchFamily="2" charset="0"/>
                <a:cs typeface="Arial" panose="020B0604020202020204" pitchFamily="34" charset="0"/>
              </a:rPr>
              <a:t>The vehicle works in full </a:t>
            </a:r>
            <a:r>
              <a:rPr lang="en-US" sz="1400" b="1" dirty="0">
                <a:solidFill>
                  <a:prstClr val="black">
                    <a:lumMod val="75000"/>
                    <a:lumOff val="25000"/>
                  </a:prstClr>
                </a:solidFill>
                <a:latin typeface="Encode Sans" pitchFamily="2" charset="0"/>
                <a:cs typeface="Arial" panose="020B0604020202020204" pitchFamily="34" charset="0"/>
              </a:rPr>
              <a:t>EV Driving till the battery charge is above 80%; </a:t>
            </a:r>
            <a:r>
              <a:rPr lang="en-US" sz="1400" dirty="0">
                <a:solidFill>
                  <a:prstClr val="black">
                    <a:lumMod val="75000"/>
                    <a:lumOff val="25000"/>
                  </a:prstClr>
                </a:solidFill>
                <a:latin typeface="Encode Sans" pitchFamily="2" charset="0"/>
                <a:cs typeface="Arial" panose="020B0604020202020204" pitchFamily="34" charset="0"/>
              </a:rPr>
              <a:t>when below starts to generate electricity.</a:t>
            </a:r>
            <a:endParaRPr lang="en-US" sz="1400"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sz="1400" dirty="0">
                <a:solidFill>
                  <a:schemeClr val="tx1">
                    <a:lumMod val="75000"/>
                    <a:lumOff val="25000"/>
                  </a:schemeClr>
                </a:solidFill>
                <a:latin typeface="Encode Sans" pitchFamily="2" charset="0"/>
                <a:cs typeface="Arial" panose="020B0604020202020204" pitchFamily="34" charset="0"/>
              </a:rPr>
              <a:t>This mode enables smooth driving on long distance highways or in mountain roads in case of limited access to charging station or to limit the number and the time of stops. Customer Benefits:</a:t>
            </a:r>
          </a:p>
          <a:p>
            <a:pPr marL="285750" indent="-285750" defTabSz="1218834">
              <a:spcAft>
                <a:spcPts val="1200"/>
              </a:spcAft>
              <a:buSzPct val="123000"/>
              <a:buFont typeface="Arial" panose="020B0604020202020204" pitchFamily="34" charset="0"/>
              <a:buChar char="•"/>
            </a:pPr>
            <a:r>
              <a:rPr lang="en-US" sz="1100" dirty="0">
                <a:solidFill>
                  <a:schemeClr val="tx1">
                    <a:lumMod val="75000"/>
                    <a:lumOff val="25000"/>
                  </a:schemeClr>
                </a:solidFill>
                <a:latin typeface="Encode Sans" pitchFamily="2" charset="0"/>
                <a:cs typeface="Arial" panose="020B0604020202020204" pitchFamily="34" charset="0"/>
              </a:rPr>
              <a:t>No range anxiety</a:t>
            </a:r>
          </a:p>
          <a:p>
            <a:pPr marL="285750" indent="-285750" defTabSz="1218834">
              <a:spcAft>
                <a:spcPts val="1200"/>
              </a:spcAft>
              <a:buSzPct val="123000"/>
              <a:buFont typeface="Arial" panose="020B0604020202020204" pitchFamily="34" charset="0"/>
              <a:buChar char="•"/>
            </a:pPr>
            <a:r>
              <a:rPr lang="en-US" sz="1100" dirty="0">
                <a:solidFill>
                  <a:schemeClr val="tx1">
                    <a:lumMod val="75000"/>
                    <a:lumOff val="25000"/>
                  </a:schemeClr>
                </a:solidFill>
                <a:latin typeface="Encode Sans" pitchFamily="2" charset="0"/>
                <a:cs typeface="Arial" panose="020B0604020202020204" pitchFamily="34" charset="0"/>
              </a:rPr>
              <a:t>Long distance flexibility</a:t>
            </a:r>
          </a:p>
          <a:p>
            <a:pPr marL="285750" indent="-285750" defTabSz="1218834">
              <a:spcAft>
                <a:spcPts val="1200"/>
              </a:spcAft>
              <a:buSzPct val="123000"/>
              <a:buFont typeface="Arial" panose="020B0604020202020204" pitchFamily="34" charset="0"/>
              <a:buChar char="•"/>
            </a:pPr>
            <a:r>
              <a:rPr lang="en-US" sz="1100" dirty="0">
                <a:solidFill>
                  <a:schemeClr val="tx1">
                    <a:lumMod val="75000"/>
                    <a:lumOff val="25000"/>
                  </a:schemeClr>
                </a:solidFill>
                <a:latin typeface="Encode Sans" pitchFamily="2" charset="0"/>
                <a:cs typeface="Arial" panose="020B0604020202020204" pitchFamily="34" charset="0"/>
              </a:rPr>
              <a:t>No time loss for charging stops</a:t>
            </a:r>
          </a:p>
          <a:p>
            <a:pPr defTabSz="1218834">
              <a:spcAft>
                <a:spcPts val="1200"/>
              </a:spcAft>
              <a:buSzPct val="123000"/>
            </a:pPr>
            <a:r>
              <a:rPr lang="en-US" sz="1400" dirty="0">
                <a:solidFill>
                  <a:schemeClr val="tx1">
                    <a:lumMod val="75000"/>
                    <a:lumOff val="25000"/>
                  </a:schemeClr>
                </a:solidFill>
                <a:latin typeface="Encode Sans" pitchFamily="2" charset="0"/>
                <a:cs typeface="Arial" panose="020B0604020202020204" pitchFamily="34" charset="0"/>
              </a:rPr>
              <a:t>With B10 REEV long distance trips are not a problem with 970 km of range.</a:t>
            </a:r>
          </a:p>
        </p:txBody>
      </p:sp>
      <p:sp>
        <p:nvSpPr>
          <p:cNvPr id="13" name="Rettangolo 12">
            <a:extLst>
              <a:ext uri="{FF2B5EF4-FFF2-40B4-BE49-F238E27FC236}">
                <a16:creationId xmlns:a16="http://schemas.microsoft.com/office/drawing/2014/main" id="{2D9A5A02-C81C-B48B-3A6A-319C7BBF8F66}"/>
              </a:ext>
            </a:extLst>
          </p:cNvPr>
          <p:cNvSpPr/>
          <p:nvPr/>
        </p:nvSpPr>
        <p:spPr>
          <a:xfrm rot="1731515">
            <a:off x="8291126" y="-251119"/>
            <a:ext cx="1406154" cy="923330"/>
          </a:xfrm>
          <a:prstGeom prst="rect">
            <a:avLst/>
          </a:prstGeom>
          <a:noFill/>
        </p:spPr>
        <p:txBody>
          <a:bodyPr wrap="none" lIns="91440" tIns="45720" rIns="91440" bIns="45720">
            <a:spAutoFit/>
          </a:bodyPr>
          <a:lstStyle/>
          <a:p>
            <a:pPr algn="ctr"/>
            <a:r>
              <a:rPr lang="it-IT" sz="5400" b="0" cap="none" spc="0" dirty="0" err="1">
                <a:ln w="0"/>
                <a:solidFill>
                  <a:schemeClr val="accent1"/>
                </a:solidFill>
                <a:effectLst>
                  <a:outerShdw blurRad="38100" dist="25400" dir="5400000" algn="ctr" rotWithShape="0">
                    <a:srgbClr val="6E747A">
                      <a:alpha val="43000"/>
                    </a:srgbClr>
                  </a:outerShdw>
                </a:effectLst>
              </a:rPr>
              <a:t>Tips</a:t>
            </a:r>
            <a:endParaRPr lang="it-IT" sz="5400" b="0" cap="none" spc="0" dirty="0">
              <a:ln w="0"/>
              <a:solidFill>
                <a:schemeClr val="accent1"/>
              </a:solidFill>
              <a:effectLst>
                <a:outerShdw blurRad="38100" dist="25400" dir="5400000" algn="ctr" rotWithShape="0">
                  <a:srgbClr val="6E747A">
                    <a:alpha val="43000"/>
                  </a:srgbClr>
                </a:outerShdw>
              </a:effectLst>
            </a:endParaRPr>
          </a:p>
        </p:txBody>
      </p:sp>
      <p:sp>
        <p:nvSpPr>
          <p:cNvPr id="14" name="TextBox 6">
            <a:extLst>
              <a:ext uri="{FF2B5EF4-FFF2-40B4-BE49-F238E27FC236}">
                <a16:creationId xmlns:a16="http://schemas.microsoft.com/office/drawing/2014/main" id="{DC1D7A47-84D5-40D8-0983-06D049CD6A2A}"/>
              </a:ext>
            </a:extLst>
          </p:cNvPr>
          <p:cNvSpPr txBox="1"/>
          <p:nvPr/>
        </p:nvSpPr>
        <p:spPr>
          <a:xfrm>
            <a:off x="6756117" y="53926"/>
            <a:ext cx="4244561" cy="738664"/>
          </a:xfrm>
          <a:prstGeom prst="rect">
            <a:avLst/>
          </a:prstGeom>
          <a:noFill/>
        </p:spPr>
        <p:txBody>
          <a:bodyPr wrap="square" rtlCol="0">
            <a:spAutoFit/>
          </a:bodyPr>
          <a:lstStyle/>
          <a:p>
            <a:pPr defTabSz="1218834">
              <a:spcAft>
                <a:spcPts val="1200"/>
              </a:spcAft>
              <a:buSzPct val="123000"/>
            </a:pPr>
            <a:r>
              <a:rPr lang="en-US" sz="1600" b="1" dirty="0">
                <a:solidFill>
                  <a:schemeClr val="tx1">
                    <a:lumMod val="75000"/>
                    <a:lumOff val="25000"/>
                  </a:schemeClr>
                </a:solidFill>
                <a:latin typeface="Encode Sans" pitchFamily="2" charset="0"/>
                <a:cs typeface="Arial" panose="020B0604020202020204" pitchFamily="34" charset="0"/>
              </a:rPr>
              <a:t>How it works:</a:t>
            </a:r>
          </a:p>
          <a:p>
            <a:pPr marL="342900" indent="-342900" defTabSz="1218834">
              <a:spcAft>
                <a:spcPts val="1200"/>
              </a:spcAft>
              <a:buSzPct val="123000"/>
              <a:buFont typeface="Arial" panose="020B0604020202020204" pitchFamily="34" charset="0"/>
              <a:buChar char="•"/>
            </a:pPr>
            <a:r>
              <a:rPr lang="en-US" sz="1600" dirty="0">
                <a:solidFill>
                  <a:schemeClr val="tx1">
                    <a:lumMod val="75000"/>
                    <a:lumOff val="25000"/>
                  </a:schemeClr>
                </a:solidFill>
                <a:latin typeface="Encode Sans" pitchFamily="2" charset="0"/>
                <a:cs typeface="Arial" panose="020B0604020202020204" pitchFamily="34" charset="0"/>
              </a:rPr>
              <a:t>It uses the ICE generator </a:t>
            </a:r>
            <a:r>
              <a:rPr lang="en-US" sz="1600" b="1" dirty="0">
                <a:solidFill>
                  <a:schemeClr val="tx1">
                    <a:lumMod val="75000"/>
                    <a:lumOff val="25000"/>
                  </a:schemeClr>
                </a:solidFill>
                <a:latin typeface="Encode Sans" pitchFamily="2" charset="0"/>
                <a:cs typeface="Arial" panose="020B0604020202020204" pitchFamily="34" charset="0"/>
              </a:rPr>
              <a:t>proactively</a:t>
            </a:r>
          </a:p>
        </p:txBody>
      </p:sp>
    </p:spTree>
    <p:custDataLst>
      <p:tags r:id="rId1"/>
    </p:custDataLst>
    <p:extLst>
      <p:ext uri="{BB962C8B-B14F-4D97-AF65-F5344CB8AC3E}">
        <p14:creationId xmlns:p14="http://schemas.microsoft.com/office/powerpoint/2010/main" val="176200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72AFB-C3D5-EBF5-E78D-45A0193F8687}"/>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86F16B79-DE79-ED76-13E5-FA77E97BCB9D}"/>
              </a:ext>
            </a:extLst>
          </p:cNvPr>
          <p:cNvSpPr txBox="1"/>
          <p:nvPr/>
        </p:nvSpPr>
        <p:spPr>
          <a:xfrm>
            <a:off x="712922" y="805912"/>
            <a:ext cx="11096786" cy="3139321"/>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VOCE FUORI CAMPO </a:t>
            </a:r>
            <a:r>
              <a:rPr lang="en-US" b="1" dirty="0" err="1">
                <a:solidFill>
                  <a:schemeClr val="tx1">
                    <a:lumMod val="75000"/>
                    <a:lumOff val="25000"/>
                  </a:schemeClr>
                </a:solidFill>
                <a:latin typeface="Encode Sans" pitchFamily="2" charset="0"/>
                <a:cs typeface="Arial" panose="020B0604020202020204" pitchFamily="34" charset="0"/>
              </a:rPr>
              <a:t>mentre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l’inquadratura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focalizza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sul</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venditore</a:t>
            </a:r>
            <a:r>
              <a:rPr lang="en-US" b="1" dirty="0">
                <a:solidFill>
                  <a:schemeClr val="tx1">
                    <a:lumMod val="75000"/>
                    <a:lumOff val="25000"/>
                  </a:schemeClr>
                </a:solidFill>
                <a:latin typeface="Encode Sans" pitchFamily="2" charset="0"/>
                <a:cs typeface="Arial" panose="020B0604020202020204" pitchFamily="34" charset="0"/>
              </a:rPr>
              <a:t> con la </a:t>
            </a:r>
            <a:r>
              <a:rPr lang="en-US" b="1" dirty="0" err="1">
                <a:solidFill>
                  <a:schemeClr val="tx1">
                    <a:lumMod val="75000"/>
                    <a:lumOff val="25000"/>
                  </a:schemeClr>
                </a:solidFill>
                <a:latin typeface="Encode Sans" pitchFamily="2" charset="0"/>
                <a:cs typeface="Arial" panose="020B0604020202020204" pitchFamily="34" charset="0"/>
              </a:rPr>
              <a:t>sua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faccia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capisce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ci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sta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rivolgendo</a:t>
            </a:r>
            <a:r>
              <a:rPr lang="en-US" b="1" dirty="0">
                <a:solidFill>
                  <a:schemeClr val="tx1">
                    <a:lumMod val="75000"/>
                    <a:lumOff val="25000"/>
                  </a:schemeClr>
                </a:solidFill>
                <a:latin typeface="Encode Sans" pitchFamily="2" charset="0"/>
                <a:cs typeface="Arial" panose="020B0604020202020204" pitchFamily="34" charset="0"/>
              </a:rPr>
              <a:t> a </a:t>
            </a:r>
            <a:r>
              <a:rPr lang="en-US" b="1" dirty="0" err="1">
                <a:solidFill>
                  <a:schemeClr val="tx1">
                    <a:lumMod val="75000"/>
                    <a:lumOff val="25000"/>
                  </a:schemeClr>
                </a:solidFill>
                <a:latin typeface="Encode Sans" pitchFamily="2" charset="0"/>
                <a:cs typeface="Arial" panose="020B0604020202020204" pitchFamily="34" charset="0"/>
              </a:rPr>
              <a:t>lui</a:t>
            </a:r>
            <a:endParaRPr lang="en-US" b="1"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In a nutshell: </a:t>
            </a:r>
            <a:r>
              <a:rPr lang="en-US" dirty="0">
                <a:solidFill>
                  <a:srgbClr val="00B0F0"/>
                </a:solidFill>
                <a:latin typeface="Encode Sans" pitchFamily="2" charset="0"/>
                <a:cs typeface="Arial" panose="020B0604020202020204" pitchFamily="34" charset="0"/>
              </a:rPr>
              <a:t>your role is the key</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For this reason, first make sure you have all the necessary knowledge on the subject... and not only that: be sure to test drive the B10 REEV on the road, with an extended test drive where you can test all the modes in different scenarios and driving conditions.</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lgn="ctr">
              <a:defRPr/>
            </a:pPr>
            <a:r>
              <a:rPr lang="en-US" dirty="0">
                <a:solidFill>
                  <a:schemeClr val="tx1">
                    <a:lumMod val="75000"/>
                    <a:lumOff val="25000"/>
                  </a:schemeClr>
                </a:solidFill>
                <a:latin typeface="Encode Sans" pitchFamily="2" charset="0"/>
                <a:cs typeface="Arial" panose="020B0604020202020204" pitchFamily="34" charset="0"/>
              </a:rPr>
              <a:t>IF YOU DON'T TRY IT FIRST, YOU WILL NOT HAVE THE CLARITY AND SENSITIVITY TO PROPERLY TRANSFER INFORMATION TO OUR CUSTOMERS.</a:t>
            </a:r>
          </a:p>
        </p:txBody>
      </p:sp>
      <p:sp>
        <p:nvSpPr>
          <p:cNvPr id="2" name="Ovale 1">
            <a:extLst>
              <a:ext uri="{FF2B5EF4-FFF2-40B4-BE49-F238E27FC236}">
                <a16:creationId xmlns:a16="http://schemas.microsoft.com/office/drawing/2014/main" id="{6D3C60C8-BB20-9457-B535-95F467C20ED2}"/>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2</a:t>
            </a:r>
          </a:p>
        </p:txBody>
      </p:sp>
    </p:spTree>
    <p:custDataLst>
      <p:tags r:id="rId1"/>
    </p:custDataLst>
    <p:extLst>
      <p:ext uri="{BB962C8B-B14F-4D97-AF65-F5344CB8AC3E}">
        <p14:creationId xmlns:p14="http://schemas.microsoft.com/office/powerpoint/2010/main" val="25635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A6B3E-00F6-F0E2-3ABD-954EE4BA5D38}"/>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76731D9E-DBCC-10ED-0356-BEB86FDBF825}"/>
              </a:ext>
            </a:extLst>
          </p:cNvPr>
          <p:cNvSpPr txBox="1"/>
          <p:nvPr/>
        </p:nvSpPr>
        <p:spPr>
          <a:xfrm>
            <a:off x="712922" y="805912"/>
            <a:ext cx="11096786" cy="2585323"/>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VOCE FUORI CAMPO </a:t>
            </a:r>
            <a:r>
              <a:rPr lang="en-US" b="1" dirty="0" err="1">
                <a:solidFill>
                  <a:schemeClr val="tx1">
                    <a:lumMod val="75000"/>
                    <a:lumOff val="25000"/>
                  </a:schemeClr>
                </a:solidFill>
                <a:latin typeface="Encode Sans" pitchFamily="2" charset="0"/>
                <a:cs typeface="Arial" panose="020B0604020202020204" pitchFamily="34" charset="0"/>
              </a:rPr>
              <a:t>mentre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l’inquadratura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focalizza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sul</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venditore</a:t>
            </a:r>
            <a:r>
              <a:rPr lang="en-US" b="1" dirty="0">
                <a:solidFill>
                  <a:schemeClr val="tx1">
                    <a:lumMod val="75000"/>
                    <a:lumOff val="25000"/>
                  </a:schemeClr>
                </a:solidFill>
                <a:latin typeface="Encode Sans" pitchFamily="2" charset="0"/>
                <a:cs typeface="Arial" panose="020B0604020202020204" pitchFamily="34" charset="0"/>
              </a:rPr>
              <a:t> con la </a:t>
            </a:r>
            <a:r>
              <a:rPr lang="en-US" b="1" dirty="0" err="1">
                <a:solidFill>
                  <a:schemeClr val="tx1">
                    <a:lumMod val="75000"/>
                    <a:lumOff val="25000"/>
                  </a:schemeClr>
                </a:solidFill>
                <a:latin typeface="Encode Sans" pitchFamily="2" charset="0"/>
                <a:cs typeface="Arial" panose="020B0604020202020204" pitchFamily="34" charset="0"/>
              </a:rPr>
              <a:t>sua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faccia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capisce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ci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sta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rivolgendo</a:t>
            </a:r>
            <a:r>
              <a:rPr lang="en-US" b="1" dirty="0">
                <a:solidFill>
                  <a:schemeClr val="tx1">
                    <a:lumMod val="75000"/>
                    <a:lumOff val="25000"/>
                  </a:schemeClr>
                </a:solidFill>
                <a:latin typeface="Encode Sans" pitchFamily="2" charset="0"/>
                <a:cs typeface="Arial" panose="020B0604020202020204" pitchFamily="34" charset="0"/>
              </a:rPr>
              <a:t> a </a:t>
            </a:r>
            <a:r>
              <a:rPr lang="en-US" b="1" dirty="0" err="1">
                <a:solidFill>
                  <a:schemeClr val="tx1">
                    <a:lumMod val="75000"/>
                    <a:lumOff val="25000"/>
                  </a:schemeClr>
                </a:solidFill>
                <a:latin typeface="Encode Sans" pitchFamily="2" charset="0"/>
                <a:cs typeface="Arial" panose="020B0604020202020204" pitchFamily="34" charset="0"/>
              </a:rPr>
              <a:t>lui</a:t>
            </a:r>
            <a:endParaRPr lang="en-US" b="1"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Very good, now you understood that you are the link to transfer the knowledge, and the emotion as well, to your customer.</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Do you feel so skilled to challenge yourself?</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Build your Leap and charge the Battery…</a:t>
            </a:r>
          </a:p>
        </p:txBody>
      </p:sp>
      <p:sp>
        <p:nvSpPr>
          <p:cNvPr id="2" name="Ovale 1">
            <a:extLst>
              <a:ext uri="{FF2B5EF4-FFF2-40B4-BE49-F238E27FC236}">
                <a16:creationId xmlns:a16="http://schemas.microsoft.com/office/drawing/2014/main" id="{FD8C599B-8AA1-6108-CF88-DB641201944C}"/>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3" name="Rettangolo 2">
            <a:extLst>
              <a:ext uri="{FF2B5EF4-FFF2-40B4-BE49-F238E27FC236}">
                <a16:creationId xmlns:a16="http://schemas.microsoft.com/office/drawing/2014/main" id="{76E30EEF-31CA-1C34-7197-30F3E858D269}"/>
              </a:ext>
            </a:extLst>
          </p:cNvPr>
          <p:cNvSpPr/>
          <p:nvPr/>
        </p:nvSpPr>
        <p:spPr>
          <a:xfrm>
            <a:off x="2114550" y="3657600"/>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L</a:t>
            </a:r>
          </a:p>
        </p:txBody>
      </p:sp>
      <p:sp>
        <p:nvSpPr>
          <p:cNvPr id="5" name="Rettangolo 4">
            <a:extLst>
              <a:ext uri="{FF2B5EF4-FFF2-40B4-BE49-F238E27FC236}">
                <a16:creationId xmlns:a16="http://schemas.microsoft.com/office/drawing/2014/main" id="{2F666BE1-5BA3-8E20-EE6F-A4865CEFF4FC}"/>
              </a:ext>
            </a:extLst>
          </p:cNvPr>
          <p:cNvSpPr/>
          <p:nvPr/>
        </p:nvSpPr>
        <p:spPr>
          <a:xfrm>
            <a:off x="3986212" y="3657600"/>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E</a:t>
            </a:r>
          </a:p>
        </p:txBody>
      </p:sp>
      <p:sp>
        <p:nvSpPr>
          <p:cNvPr id="6" name="Rettangolo 5">
            <a:extLst>
              <a:ext uri="{FF2B5EF4-FFF2-40B4-BE49-F238E27FC236}">
                <a16:creationId xmlns:a16="http://schemas.microsoft.com/office/drawing/2014/main" id="{C3176C02-5E50-84EF-DCC0-46A7E97D212B}"/>
              </a:ext>
            </a:extLst>
          </p:cNvPr>
          <p:cNvSpPr/>
          <p:nvPr/>
        </p:nvSpPr>
        <p:spPr>
          <a:xfrm>
            <a:off x="5876927" y="3671888"/>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A</a:t>
            </a:r>
          </a:p>
        </p:txBody>
      </p:sp>
      <p:sp>
        <p:nvSpPr>
          <p:cNvPr id="7" name="Rettangolo 6">
            <a:extLst>
              <a:ext uri="{FF2B5EF4-FFF2-40B4-BE49-F238E27FC236}">
                <a16:creationId xmlns:a16="http://schemas.microsoft.com/office/drawing/2014/main" id="{24FF9BBD-685C-7685-33BC-F9C9BFB4E960}"/>
              </a:ext>
            </a:extLst>
          </p:cNvPr>
          <p:cNvSpPr/>
          <p:nvPr/>
        </p:nvSpPr>
        <p:spPr>
          <a:xfrm>
            <a:off x="7767642" y="3671888"/>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P</a:t>
            </a:r>
          </a:p>
        </p:txBody>
      </p:sp>
      <p:sp>
        <p:nvSpPr>
          <p:cNvPr id="8" name="CasellaDiTesto 7">
            <a:extLst>
              <a:ext uri="{FF2B5EF4-FFF2-40B4-BE49-F238E27FC236}">
                <a16:creationId xmlns:a16="http://schemas.microsoft.com/office/drawing/2014/main" id="{8CC817E4-8111-341E-7E65-BF5E6209BB1A}"/>
              </a:ext>
            </a:extLst>
          </p:cNvPr>
          <p:cNvSpPr txBox="1"/>
          <p:nvPr/>
        </p:nvSpPr>
        <p:spPr>
          <a:xfrm>
            <a:off x="2243138" y="5729288"/>
            <a:ext cx="1371600" cy="369332"/>
          </a:xfrm>
          <a:prstGeom prst="rect">
            <a:avLst/>
          </a:prstGeom>
          <a:noFill/>
        </p:spPr>
        <p:txBody>
          <a:bodyPr wrap="square" rtlCol="0">
            <a:spAutoFit/>
          </a:bodyPr>
          <a:lstStyle/>
          <a:p>
            <a:pPr algn="ctr"/>
            <a:r>
              <a:rPr lang="it-IT" dirty="0"/>
              <a:t>Level</a:t>
            </a:r>
          </a:p>
        </p:txBody>
      </p:sp>
      <p:sp>
        <p:nvSpPr>
          <p:cNvPr id="9" name="CasellaDiTesto 8">
            <a:extLst>
              <a:ext uri="{FF2B5EF4-FFF2-40B4-BE49-F238E27FC236}">
                <a16:creationId xmlns:a16="http://schemas.microsoft.com/office/drawing/2014/main" id="{BDA7E6A5-058B-EF0A-8C08-F105498DF05C}"/>
              </a:ext>
            </a:extLst>
          </p:cNvPr>
          <p:cNvSpPr txBox="1"/>
          <p:nvPr/>
        </p:nvSpPr>
        <p:spPr>
          <a:xfrm>
            <a:off x="4129087" y="5698570"/>
            <a:ext cx="1371600" cy="369332"/>
          </a:xfrm>
          <a:prstGeom prst="rect">
            <a:avLst/>
          </a:prstGeom>
          <a:noFill/>
        </p:spPr>
        <p:txBody>
          <a:bodyPr wrap="square" rtlCol="0">
            <a:spAutoFit/>
          </a:bodyPr>
          <a:lstStyle/>
          <a:p>
            <a:pPr algn="ctr"/>
            <a:r>
              <a:rPr lang="it-IT" dirty="0"/>
              <a:t>Energy</a:t>
            </a:r>
          </a:p>
        </p:txBody>
      </p:sp>
      <p:sp>
        <p:nvSpPr>
          <p:cNvPr id="10" name="CasellaDiTesto 9">
            <a:extLst>
              <a:ext uri="{FF2B5EF4-FFF2-40B4-BE49-F238E27FC236}">
                <a16:creationId xmlns:a16="http://schemas.microsoft.com/office/drawing/2014/main" id="{BC5735AC-BD24-EEC5-E863-93B337333BB4}"/>
              </a:ext>
            </a:extLst>
          </p:cNvPr>
          <p:cNvSpPr txBox="1"/>
          <p:nvPr/>
        </p:nvSpPr>
        <p:spPr>
          <a:xfrm>
            <a:off x="6019802" y="5698570"/>
            <a:ext cx="1371600" cy="369332"/>
          </a:xfrm>
          <a:prstGeom prst="rect">
            <a:avLst/>
          </a:prstGeom>
          <a:noFill/>
        </p:spPr>
        <p:txBody>
          <a:bodyPr wrap="square" rtlCol="0">
            <a:spAutoFit/>
          </a:bodyPr>
          <a:lstStyle/>
          <a:p>
            <a:pPr algn="ctr"/>
            <a:r>
              <a:rPr lang="it-IT" dirty="0" err="1"/>
              <a:t>Assisted</a:t>
            </a:r>
            <a:endParaRPr lang="it-IT" dirty="0"/>
          </a:p>
        </p:txBody>
      </p:sp>
      <p:sp>
        <p:nvSpPr>
          <p:cNvPr id="11" name="CasellaDiTesto 10">
            <a:extLst>
              <a:ext uri="{FF2B5EF4-FFF2-40B4-BE49-F238E27FC236}">
                <a16:creationId xmlns:a16="http://schemas.microsoft.com/office/drawing/2014/main" id="{5F2781CE-8AED-892D-3192-D513FA8F1D9C}"/>
              </a:ext>
            </a:extLst>
          </p:cNvPr>
          <p:cNvSpPr txBox="1"/>
          <p:nvPr/>
        </p:nvSpPr>
        <p:spPr>
          <a:xfrm>
            <a:off x="7910517" y="5666326"/>
            <a:ext cx="1371600" cy="369332"/>
          </a:xfrm>
          <a:prstGeom prst="rect">
            <a:avLst/>
          </a:prstGeom>
          <a:noFill/>
        </p:spPr>
        <p:txBody>
          <a:bodyPr wrap="square" rtlCol="0">
            <a:spAutoFit/>
          </a:bodyPr>
          <a:lstStyle/>
          <a:p>
            <a:pPr algn="ctr"/>
            <a:r>
              <a:rPr lang="it-IT" dirty="0" err="1"/>
              <a:t>Path</a:t>
            </a:r>
            <a:endParaRPr lang="it-IT" dirty="0"/>
          </a:p>
        </p:txBody>
      </p:sp>
    </p:spTree>
    <p:custDataLst>
      <p:tags r:id="rId1"/>
    </p:custDataLst>
    <p:extLst>
      <p:ext uri="{BB962C8B-B14F-4D97-AF65-F5344CB8AC3E}">
        <p14:creationId xmlns:p14="http://schemas.microsoft.com/office/powerpoint/2010/main" val="219021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FC2F-18B6-8915-213D-E135C2B8A792}"/>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1766CD3D-DC95-6BA0-90A3-A1FD4597ECFD}"/>
              </a:ext>
            </a:extLst>
          </p:cNvPr>
          <p:cNvSpPr txBox="1"/>
          <p:nvPr/>
        </p:nvSpPr>
        <p:spPr>
          <a:xfrm>
            <a:off x="712922" y="805912"/>
            <a:ext cx="11096786" cy="5601533"/>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Question 1</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You have tested the car, so at this point you should know how-to engage a specific Energy Mode…</a:t>
            </a:r>
          </a:p>
          <a:p>
            <a:pPr lvl="0">
              <a:defRPr/>
            </a:pPr>
            <a:r>
              <a:rPr lang="en-US" sz="1600" i="1" dirty="0">
                <a:solidFill>
                  <a:schemeClr val="tx1">
                    <a:lumMod val="75000"/>
                    <a:lumOff val="25000"/>
                  </a:schemeClr>
                </a:solidFill>
                <a:latin typeface="Encode Sans" pitchFamily="2" charset="0"/>
                <a:cs typeface="Arial" panose="020B0604020202020204" pitchFamily="34" charset="0"/>
              </a:rPr>
              <a:t>Select the correct sentences (more correct answers)…</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r>
              <a:rPr lang="en-US" dirty="0">
                <a:solidFill>
                  <a:srgbClr val="00B050"/>
                </a:solidFill>
                <a:latin typeface="Encode Sans" pitchFamily="2" charset="0"/>
                <a:cs typeface="Arial" panose="020B0604020202020204" pitchFamily="34" charset="0"/>
              </a:rPr>
              <a:t>From the Infotainment: Home page → Settings → Driving</a:t>
            </a:r>
          </a:p>
          <a:p>
            <a:pPr marL="342900" lvl="0" indent="-342900">
              <a:buAutoNum type="alphaUcParenR"/>
              <a:defRPr/>
            </a:pPr>
            <a:r>
              <a:rPr lang="en-US" dirty="0">
                <a:solidFill>
                  <a:schemeClr val="tx1">
                    <a:lumMod val="75000"/>
                    <a:lumOff val="25000"/>
                  </a:schemeClr>
                </a:solidFill>
                <a:latin typeface="Encode Sans" pitchFamily="2" charset="0"/>
                <a:cs typeface="Arial" panose="020B0604020202020204" pitchFamily="34" charset="0"/>
              </a:rPr>
              <a:t>Trough the dedicated “Rotary selector” on the tunnel</a:t>
            </a: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r>
              <a:rPr lang="en-US" dirty="0">
                <a:solidFill>
                  <a:schemeClr val="tx1">
                    <a:lumMod val="75000"/>
                    <a:lumOff val="25000"/>
                  </a:schemeClr>
                </a:solidFill>
                <a:latin typeface="Encode Sans" pitchFamily="2" charset="0"/>
                <a:cs typeface="Arial" panose="020B0604020202020204" pitchFamily="34" charset="0"/>
              </a:rPr>
              <a:t>From the cluster navigating through the left control commands on the steering wheel</a:t>
            </a:r>
          </a:p>
          <a:p>
            <a:pPr marL="342900" indent="-342900">
              <a:buFontTx/>
              <a:buAutoNum type="alphaUcParenR"/>
              <a:defRPr/>
            </a:pPr>
            <a:r>
              <a:rPr lang="en-US" dirty="0">
                <a:solidFill>
                  <a:srgbClr val="00B050"/>
                </a:solidFill>
                <a:latin typeface="Encode Sans" pitchFamily="2" charset="0"/>
                <a:cs typeface="Arial" panose="020B0604020202020204" pitchFamily="34" charset="0"/>
              </a:rPr>
              <a:t>From the Infotainment using the “Quick action” menu</a:t>
            </a: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Debrief: video con mano </a:t>
            </a:r>
            <a:r>
              <a:rPr lang="en-US" dirty="0" err="1">
                <a:solidFill>
                  <a:schemeClr val="tx1">
                    <a:lumMod val="75000"/>
                    <a:lumOff val="25000"/>
                  </a:schemeClr>
                </a:solidFill>
                <a:latin typeface="Encode Sans" pitchFamily="2" charset="0"/>
                <a:cs typeface="Arial" panose="020B0604020202020204" pitchFamily="34" charset="0"/>
              </a:rPr>
              <a:t>su</a:t>
            </a:r>
            <a:r>
              <a:rPr lang="en-US" dirty="0">
                <a:solidFill>
                  <a:schemeClr val="tx1">
                    <a:lumMod val="75000"/>
                    <a:lumOff val="25000"/>
                  </a:schemeClr>
                </a:solidFill>
                <a:latin typeface="Encode Sans" pitchFamily="2" charset="0"/>
                <a:cs typeface="Arial" panose="020B0604020202020204" pitchFamily="34" charset="0"/>
              </a:rPr>
              <a:t> Infotainment </a:t>
            </a:r>
            <a:r>
              <a:rPr lang="en-US" dirty="0" err="1">
                <a:solidFill>
                  <a:schemeClr val="tx1">
                    <a:lumMod val="75000"/>
                    <a:lumOff val="25000"/>
                  </a:schemeClr>
                </a:solidFill>
                <a:latin typeface="Encode Sans" pitchFamily="2" charset="0"/>
                <a:cs typeface="Arial" panose="020B0604020202020204" pitchFamily="34" charset="0"/>
              </a:rPr>
              <a:t>che</a:t>
            </a:r>
            <a:r>
              <a:rPr lang="en-US" dirty="0">
                <a:solidFill>
                  <a:schemeClr val="tx1">
                    <a:lumMod val="75000"/>
                    <a:lumOff val="25000"/>
                  </a:schemeClr>
                </a:solidFill>
                <a:latin typeface="Encode Sans" pitchFamily="2" charset="0"/>
                <a:cs typeface="Arial" panose="020B0604020202020204" pitchFamily="34" charset="0"/>
              </a:rPr>
              <a:t> fa Vedere il </a:t>
            </a:r>
            <a:r>
              <a:rPr lang="en-US" dirty="0" err="1">
                <a:solidFill>
                  <a:schemeClr val="tx1">
                    <a:lumMod val="75000"/>
                    <a:lumOff val="25000"/>
                  </a:schemeClr>
                </a:solidFill>
                <a:latin typeface="Encode Sans" pitchFamily="2" charset="0"/>
                <a:cs typeface="Arial" panose="020B0604020202020204" pitchFamily="34" charset="0"/>
              </a:rPr>
              <a:t>percorso</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2" name="Ovale 1">
            <a:extLst>
              <a:ext uri="{FF2B5EF4-FFF2-40B4-BE49-F238E27FC236}">
                <a16:creationId xmlns:a16="http://schemas.microsoft.com/office/drawing/2014/main" id="{5212E458-4912-7429-57AC-B1C58679174E}"/>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4</a:t>
            </a:r>
          </a:p>
        </p:txBody>
      </p:sp>
      <p:pic>
        <p:nvPicPr>
          <p:cNvPr id="3" name="Immagine 2">
            <a:extLst>
              <a:ext uri="{FF2B5EF4-FFF2-40B4-BE49-F238E27FC236}">
                <a16:creationId xmlns:a16="http://schemas.microsoft.com/office/drawing/2014/main" id="{4F8DFADE-418E-6297-68DA-8A662B2508F7}"/>
              </a:ext>
            </a:extLst>
          </p:cNvPr>
          <p:cNvPicPr>
            <a:picLocks noChangeAspect="1"/>
          </p:cNvPicPr>
          <p:nvPr/>
        </p:nvPicPr>
        <p:blipFill>
          <a:blip r:embed="rId3"/>
          <a:stretch>
            <a:fillRect/>
          </a:stretch>
        </p:blipFill>
        <p:spPr>
          <a:xfrm>
            <a:off x="7650480" y="1930889"/>
            <a:ext cx="3215640" cy="1828259"/>
          </a:xfrm>
          <a:prstGeom prst="rect">
            <a:avLst/>
          </a:prstGeom>
        </p:spPr>
      </p:pic>
      <p:pic>
        <p:nvPicPr>
          <p:cNvPr id="5" name="Immagine 4">
            <a:extLst>
              <a:ext uri="{FF2B5EF4-FFF2-40B4-BE49-F238E27FC236}">
                <a16:creationId xmlns:a16="http://schemas.microsoft.com/office/drawing/2014/main" id="{F09B0903-DDA6-61E0-FD2C-2FA3AFE12EA0}"/>
              </a:ext>
            </a:extLst>
          </p:cNvPr>
          <p:cNvPicPr>
            <a:picLocks noChangeAspect="1"/>
          </p:cNvPicPr>
          <p:nvPr/>
        </p:nvPicPr>
        <p:blipFill>
          <a:blip r:embed="rId4"/>
          <a:stretch>
            <a:fillRect/>
          </a:stretch>
        </p:blipFill>
        <p:spPr>
          <a:xfrm>
            <a:off x="6657871" y="4330884"/>
            <a:ext cx="4978426" cy="1484489"/>
          </a:xfrm>
          <a:prstGeom prst="rect">
            <a:avLst/>
          </a:prstGeom>
        </p:spPr>
      </p:pic>
      <p:sp>
        <p:nvSpPr>
          <p:cNvPr id="6" name="Rettangolo 5">
            <a:extLst>
              <a:ext uri="{FF2B5EF4-FFF2-40B4-BE49-F238E27FC236}">
                <a16:creationId xmlns:a16="http://schemas.microsoft.com/office/drawing/2014/main" id="{D9015C24-FD85-2FD8-00FF-18144E66EB77}"/>
              </a:ext>
            </a:extLst>
          </p:cNvPr>
          <p:cNvSpPr/>
          <p:nvPr/>
        </p:nvSpPr>
        <p:spPr>
          <a:xfrm>
            <a:off x="8196267" y="0"/>
            <a:ext cx="1219196" cy="13388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8800" dirty="0"/>
              <a:t>P</a:t>
            </a:r>
          </a:p>
        </p:txBody>
      </p:sp>
      <p:sp>
        <p:nvSpPr>
          <p:cNvPr id="7" name="CasellaDiTesto 6">
            <a:extLst>
              <a:ext uri="{FF2B5EF4-FFF2-40B4-BE49-F238E27FC236}">
                <a16:creationId xmlns:a16="http://schemas.microsoft.com/office/drawing/2014/main" id="{D3FB422D-0BBA-8A86-77E9-89D78A226040}"/>
              </a:ext>
            </a:extLst>
          </p:cNvPr>
          <p:cNvSpPr txBox="1"/>
          <p:nvPr/>
        </p:nvSpPr>
        <p:spPr>
          <a:xfrm>
            <a:off x="9147084" y="395481"/>
            <a:ext cx="1371600" cy="369332"/>
          </a:xfrm>
          <a:prstGeom prst="rect">
            <a:avLst/>
          </a:prstGeom>
          <a:noFill/>
        </p:spPr>
        <p:txBody>
          <a:bodyPr wrap="square" rtlCol="0">
            <a:spAutoFit/>
          </a:bodyPr>
          <a:lstStyle/>
          <a:p>
            <a:pPr algn="ctr"/>
            <a:r>
              <a:rPr lang="it-IT" dirty="0" err="1"/>
              <a:t>Path</a:t>
            </a:r>
            <a:endParaRPr lang="it-IT" dirty="0"/>
          </a:p>
        </p:txBody>
      </p:sp>
    </p:spTree>
    <p:custDataLst>
      <p:tags r:id="rId1"/>
    </p:custDataLst>
    <p:extLst>
      <p:ext uri="{BB962C8B-B14F-4D97-AF65-F5344CB8AC3E}">
        <p14:creationId xmlns:p14="http://schemas.microsoft.com/office/powerpoint/2010/main" val="2414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5B432-D96D-D5EC-2F47-9817FF8C50D0}"/>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CD72915A-6ECC-B85F-BC0A-5E14B1B8ABA2}"/>
              </a:ext>
            </a:extLst>
          </p:cNvPr>
          <p:cNvSpPr txBox="1"/>
          <p:nvPr/>
        </p:nvSpPr>
        <p:spPr>
          <a:xfrm>
            <a:off x="712922" y="805912"/>
            <a:ext cx="9108806" cy="5878532"/>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Question 2</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Which are the 2 energy modes that we suggest for the best part of driving situations ?</a:t>
            </a:r>
          </a:p>
          <a:p>
            <a:pPr lvl="0">
              <a:defRPr/>
            </a:pPr>
            <a:r>
              <a:rPr lang="en-US" sz="1600" i="1" dirty="0">
                <a:solidFill>
                  <a:schemeClr val="tx1">
                    <a:lumMod val="75000"/>
                    <a:lumOff val="25000"/>
                  </a:schemeClr>
                </a:solidFill>
                <a:latin typeface="Encode Sans" pitchFamily="2" charset="0"/>
                <a:cs typeface="Arial" panose="020B0604020202020204" pitchFamily="34" charset="0"/>
              </a:rPr>
              <a:t>Select the correct sentences (more correct answers)…</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r>
              <a:rPr lang="en-US" dirty="0">
                <a:latin typeface="Encode Sans" pitchFamily="2" charset="0"/>
                <a:cs typeface="Arial" panose="020B0604020202020204" pitchFamily="34" charset="0"/>
              </a:rPr>
              <a:t>EV+</a:t>
            </a:r>
          </a:p>
          <a:p>
            <a:pPr marL="342900" lvl="0" indent="-342900">
              <a:buAutoNum type="alphaUcParenR"/>
              <a:defRPr/>
            </a:pPr>
            <a:r>
              <a:rPr lang="en-US" dirty="0">
                <a:solidFill>
                  <a:srgbClr val="00B050"/>
                </a:solidFill>
                <a:latin typeface="Encode Sans" pitchFamily="2" charset="0"/>
                <a:cs typeface="Arial" panose="020B0604020202020204" pitchFamily="34" charset="0"/>
              </a:rPr>
              <a:t>EV</a:t>
            </a:r>
          </a:p>
          <a:p>
            <a:pPr marL="342900" lvl="0" indent="-342900">
              <a:buAutoNum type="alphaUcParenR"/>
              <a:defRPr/>
            </a:pPr>
            <a:r>
              <a:rPr lang="en-US" dirty="0">
                <a:solidFill>
                  <a:srgbClr val="00B050"/>
                </a:solidFill>
                <a:latin typeface="Encode Sans" pitchFamily="2" charset="0"/>
                <a:cs typeface="Arial" panose="020B0604020202020204" pitchFamily="34" charset="0"/>
              </a:rPr>
              <a:t>Fuel</a:t>
            </a:r>
          </a:p>
          <a:p>
            <a:pPr marL="342900" indent="-342900">
              <a:buFontTx/>
              <a:buAutoNum type="alphaUcParenR"/>
              <a:defRPr/>
            </a:pPr>
            <a:r>
              <a:rPr lang="en-US" dirty="0">
                <a:latin typeface="Encode Sans" pitchFamily="2" charset="0"/>
                <a:cs typeface="Arial" panose="020B0604020202020204" pitchFamily="34" charset="0"/>
              </a:rPr>
              <a:t>Power+</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Debrief:  REEV technology offers four adaptive Energy Modes to tailor energy management and vehicle's </a:t>
            </a:r>
            <a:r>
              <a:rPr lang="en-US" dirty="0" err="1">
                <a:solidFill>
                  <a:schemeClr val="tx1">
                    <a:lumMod val="75000"/>
                    <a:lumOff val="25000"/>
                  </a:schemeClr>
                </a:solidFill>
                <a:latin typeface="Encode Sans" pitchFamily="2" charset="0"/>
                <a:cs typeface="Arial" panose="020B0604020202020204" pitchFamily="34" charset="0"/>
              </a:rPr>
              <a:t>behaviour</a:t>
            </a:r>
            <a:r>
              <a:rPr lang="en-US" dirty="0">
                <a:solidFill>
                  <a:schemeClr val="tx1">
                    <a:lumMod val="75000"/>
                    <a:lumOff val="25000"/>
                  </a:schemeClr>
                </a:solidFill>
                <a:latin typeface="Encode Sans" pitchFamily="2" charset="0"/>
                <a:cs typeface="Arial" panose="020B0604020202020204" pitchFamily="34" charset="0"/>
              </a:rPr>
              <a:t> to driver's needs. </a:t>
            </a:r>
            <a:r>
              <a:rPr lang="en-US" b="1" dirty="0">
                <a:latin typeface="Encode Sans" pitchFamily="2" charset="0"/>
                <a:cs typeface="Arial" panose="020B0604020202020204" pitchFamily="34" charset="0"/>
              </a:rPr>
              <a:t>When it comes to everyday driving 2 modes can be suggested to the customer for common operation</a:t>
            </a:r>
          </a:p>
          <a:p>
            <a:pPr lvl="0">
              <a:defRPr/>
            </a:pPr>
            <a:endParaRPr lang="en-US" b="1" dirty="0">
              <a:latin typeface="Encode Sans" pitchFamily="2" charset="0"/>
              <a:cs typeface="Arial" panose="020B0604020202020204" pitchFamily="34" charset="0"/>
            </a:endParaRPr>
          </a:p>
          <a:p>
            <a:pPr marL="285750" lvl="0" indent="-285750">
              <a:buFont typeface="Arial" panose="020B0604020202020204" pitchFamily="34" charset="0"/>
              <a:buChar char="•"/>
              <a:defRPr/>
            </a:pPr>
            <a:r>
              <a:rPr lang="en-US" b="1" dirty="0">
                <a:latin typeface="Encode Sans" pitchFamily="2" charset="0"/>
                <a:cs typeface="Arial" panose="020B0604020202020204" pitchFamily="34" charset="0"/>
              </a:rPr>
              <a:t>EV Mode </a:t>
            </a:r>
            <a:r>
              <a:rPr lang="en-US" dirty="0">
                <a:solidFill>
                  <a:schemeClr val="tx1">
                    <a:lumMod val="75000"/>
                    <a:lumOff val="25000"/>
                  </a:schemeClr>
                </a:solidFill>
                <a:latin typeface="Encode Sans" pitchFamily="2" charset="0"/>
                <a:cs typeface="Arial" panose="020B0604020202020204" pitchFamily="34" charset="0"/>
              </a:rPr>
              <a:t>Which allows to combine Electric Driving pleasure with energy and cost efficiency, day by day </a:t>
            </a:r>
          </a:p>
          <a:p>
            <a:pPr marL="285750" lvl="0" indent="-285750">
              <a:buFont typeface="Arial" panose="020B0604020202020204" pitchFamily="34" charset="0"/>
              <a:buChar char="•"/>
              <a:defRPr/>
            </a:pPr>
            <a:r>
              <a:rPr lang="en-US" b="1" dirty="0">
                <a:solidFill>
                  <a:schemeClr val="accent3"/>
                </a:solidFill>
                <a:latin typeface="Encode Sans" pitchFamily="2" charset="0"/>
                <a:cs typeface="Arial" panose="020B0604020202020204" pitchFamily="34" charset="0"/>
              </a:rPr>
              <a:t>Fuel</a:t>
            </a:r>
            <a:r>
              <a:rPr lang="en-US" dirty="0">
                <a:solidFill>
                  <a:schemeClr val="accent3"/>
                </a:solidFill>
                <a:latin typeface="Encode Sans" pitchFamily="2" charset="0"/>
                <a:cs typeface="Arial" panose="020B0604020202020204" pitchFamily="34" charset="0"/>
              </a:rPr>
              <a:t> Mode </a:t>
            </a:r>
            <a:r>
              <a:rPr lang="en-US" dirty="0"/>
              <a:t>Which enables smooth driving in case of limited access to charging station</a:t>
            </a:r>
          </a:p>
          <a:p>
            <a:pPr lvl="0">
              <a:defRPr/>
            </a:pPr>
            <a:r>
              <a:rPr lang="en-US" dirty="0"/>
              <a:t>The other 2 modes are instead used to manage specific needs/situations that may happen while driving</a:t>
            </a:r>
          </a:p>
          <a:p>
            <a:pPr lvl="0">
              <a:defRPr/>
            </a:pPr>
            <a:r>
              <a:rPr lang="en-US" dirty="0"/>
              <a:t>We will talk about it in a few minutes</a:t>
            </a:r>
          </a:p>
        </p:txBody>
      </p:sp>
      <p:sp>
        <p:nvSpPr>
          <p:cNvPr id="2" name="Ovale 1">
            <a:extLst>
              <a:ext uri="{FF2B5EF4-FFF2-40B4-BE49-F238E27FC236}">
                <a16:creationId xmlns:a16="http://schemas.microsoft.com/office/drawing/2014/main" id="{F7DA119E-2F9C-D8F3-A5A2-946B5A2B1BB1}"/>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5</a:t>
            </a:r>
          </a:p>
        </p:txBody>
      </p:sp>
      <p:pic>
        <p:nvPicPr>
          <p:cNvPr id="6" name="Immagine 5">
            <a:extLst>
              <a:ext uri="{FF2B5EF4-FFF2-40B4-BE49-F238E27FC236}">
                <a16:creationId xmlns:a16="http://schemas.microsoft.com/office/drawing/2014/main" id="{9FB3D624-677C-AF9F-F269-B6A678E8D05C}"/>
              </a:ext>
            </a:extLst>
          </p:cNvPr>
          <p:cNvPicPr>
            <a:picLocks noChangeAspect="1"/>
          </p:cNvPicPr>
          <p:nvPr/>
        </p:nvPicPr>
        <p:blipFill>
          <a:blip r:embed="rId3"/>
          <a:stretch>
            <a:fillRect/>
          </a:stretch>
        </p:blipFill>
        <p:spPr>
          <a:xfrm>
            <a:off x="2413798" y="2301209"/>
            <a:ext cx="5017443" cy="701101"/>
          </a:xfrm>
          <a:prstGeom prst="rect">
            <a:avLst/>
          </a:prstGeom>
        </p:spPr>
      </p:pic>
      <p:sp>
        <p:nvSpPr>
          <p:cNvPr id="7" name="Rettangolo 6">
            <a:extLst>
              <a:ext uri="{FF2B5EF4-FFF2-40B4-BE49-F238E27FC236}">
                <a16:creationId xmlns:a16="http://schemas.microsoft.com/office/drawing/2014/main" id="{B45A30DC-ABB5-F0D3-9E97-A283D84990B5}"/>
              </a:ext>
            </a:extLst>
          </p:cNvPr>
          <p:cNvSpPr/>
          <p:nvPr/>
        </p:nvSpPr>
        <p:spPr>
          <a:xfrm>
            <a:off x="10078903" y="1258221"/>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A</a:t>
            </a:r>
          </a:p>
        </p:txBody>
      </p:sp>
      <p:sp>
        <p:nvSpPr>
          <p:cNvPr id="8" name="CasellaDiTesto 7">
            <a:extLst>
              <a:ext uri="{FF2B5EF4-FFF2-40B4-BE49-F238E27FC236}">
                <a16:creationId xmlns:a16="http://schemas.microsoft.com/office/drawing/2014/main" id="{F60FBD1E-2D73-85D6-8078-F206D22B2864}"/>
              </a:ext>
            </a:extLst>
          </p:cNvPr>
          <p:cNvSpPr txBox="1"/>
          <p:nvPr/>
        </p:nvSpPr>
        <p:spPr>
          <a:xfrm>
            <a:off x="10221778" y="3284903"/>
            <a:ext cx="1371600" cy="369332"/>
          </a:xfrm>
          <a:prstGeom prst="rect">
            <a:avLst/>
          </a:prstGeom>
          <a:noFill/>
        </p:spPr>
        <p:txBody>
          <a:bodyPr wrap="square" rtlCol="0">
            <a:spAutoFit/>
          </a:bodyPr>
          <a:lstStyle/>
          <a:p>
            <a:pPr algn="ctr"/>
            <a:r>
              <a:rPr lang="it-IT" dirty="0" err="1"/>
              <a:t>Assisted</a:t>
            </a:r>
            <a:endParaRPr lang="it-IT" dirty="0"/>
          </a:p>
        </p:txBody>
      </p:sp>
      <p:pic>
        <p:nvPicPr>
          <p:cNvPr id="9" name="Immagine 8">
            <a:extLst>
              <a:ext uri="{FF2B5EF4-FFF2-40B4-BE49-F238E27FC236}">
                <a16:creationId xmlns:a16="http://schemas.microsoft.com/office/drawing/2014/main" id="{6E127DE4-854B-CF94-B377-3EF1C6EA714B}"/>
              </a:ext>
            </a:extLst>
          </p:cNvPr>
          <p:cNvPicPr>
            <a:picLocks noChangeAspect="1"/>
          </p:cNvPicPr>
          <p:nvPr/>
        </p:nvPicPr>
        <p:blipFill>
          <a:blip r:embed="rId4"/>
          <a:stretch>
            <a:fillRect/>
          </a:stretch>
        </p:blipFill>
        <p:spPr>
          <a:xfrm>
            <a:off x="9726624" y="4334042"/>
            <a:ext cx="1909673" cy="1618608"/>
          </a:xfrm>
          <a:prstGeom prst="rect">
            <a:avLst/>
          </a:prstGeom>
        </p:spPr>
      </p:pic>
    </p:spTree>
    <p:custDataLst>
      <p:tags r:id="rId1"/>
    </p:custDataLst>
    <p:extLst>
      <p:ext uri="{BB962C8B-B14F-4D97-AF65-F5344CB8AC3E}">
        <p14:creationId xmlns:p14="http://schemas.microsoft.com/office/powerpoint/2010/main" val="23630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56B4-B83B-A540-4913-4CBDF8E2C3BC}"/>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95AE1679-0DCC-C4E3-86F4-217D78739B10}"/>
              </a:ext>
            </a:extLst>
          </p:cNvPr>
          <p:cNvSpPr txBox="1"/>
          <p:nvPr/>
        </p:nvSpPr>
        <p:spPr>
          <a:xfrm>
            <a:off x="712922" y="805912"/>
            <a:ext cx="11096786" cy="5878532"/>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Question 3</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Why is it important to never let the battery drop below 15% charge?</a:t>
            </a:r>
          </a:p>
          <a:p>
            <a:pPr lvl="0">
              <a:defRPr/>
            </a:pPr>
            <a:r>
              <a:rPr lang="en-US" sz="1600" i="1" dirty="0">
                <a:solidFill>
                  <a:schemeClr val="tx1">
                    <a:lumMod val="75000"/>
                    <a:lumOff val="25000"/>
                  </a:schemeClr>
                </a:solidFill>
                <a:latin typeface="Encode Sans" pitchFamily="2" charset="0"/>
                <a:cs typeface="Arial" panose="020B0604020202020204" pitchFamily="34" charset="0"/>
              </a:rPr>
              <a:t>Select the correct sentence…</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rgbClr val="00B050"/>
              </a:solidFill>
              <a:latin typeface="Encode Sans" pitchFamily="2" charset="0"/>
              <a:cs typeface="Arial" panose="020B0604020202020204" pitchFamily="34" charset="0"/>
            </a:endParaRPr>
          </a:p>
          <a:p>
            <a:pPr marL="342900" lvl="0" indent="-342900">
              <a:buAutoNum type="alphaUcParenR"/>
              <a:defRPr/>
            </a:pPr>
            <a:endParaRPr lang="en-US" dirty="0">
              <a:solidFill>
                <a:srgbClr val="00B050"/>
              </a:solidFill>
              <a:latin typeface="Encode Sans" pitchFamily="2" charset="0"/>
              <a:cs typeface="Arial" panose="020B0604020202020204" pitchFamily="34" charset="0"/>
            </a:endParaRPr>
          </a:p>
          <a:p>
            <a:pPr marL="342900" lvl="0" indent="-342900">
              <a:buAutoNum type="alphaUcParenR"/>
              <a:defRPr/>
            </a:pPr>
            <a:endParaRPr lang="en-US" dirty="0">
              <a:solidFill>
                <a:srgbClr val="00B050"/>
              </a:solidFill>
              <a:latin typeface="Encode Sans" pitchFamily="2" charset="0"/>
              <a:cs typeface="Arial" panose="020B0604020202020204" pitchFamily="34" charset="0"/>
            </a:endParaRPr>
          </a:p>
          <a:p>
            <a:pPr marL="342900" lvl="0" indent="-342900">
              <a:buAutoNum type="alphaUcParenR"/>
              <a:defRPr/>
            </a:pPr>
            <a:r>
              <a:rPr lang="en-US" dirty="0">
                <a:solidFill>
                  <a:srgbClr val="00B050"/>
                </a:solidFill>
                <a:latin typeface="Encode Sans" pitchFamily="2" charset="0"/>
                <a:cs typeface="Arial" panose="020B0604020202020204" pitchFamily="34" charset="0"/>
              </a:rPr>
              <a:t>Because the driving condition could worsen and become noisy and uncomfortable</a:t>
            </a:r>
          </a:p>
          <a:p>
            <a:pPr marL="342900" lvl="0" indent="-342900">
              <a:buAutoNum type="alphaUcParenR"/>
              <a:defRPr/>
            </a:pPr>
            <a:r>
              <a:rPr lang="en-US" dirty="0">
                <a:solidFill>
                  <a:schemeClr val="tx1">
                    <a:lumMod val="75000"/>
                    <a:lumOff val="25000"/>
                  </a:schemeClr>
                </a:solidFill>
                <a:latin typeface="Encode Sans" pitchFamily="2" charset="0"/>
                <a:cs typeface="Arial" panose="020B0604020202020204" pitchFamily="34" charset="0"/>
              </a:rPr>
              <a:t>because there would be only a few kilometers of autonomy left with the risk of being left on the road</a:t>
            </a:r>
          </a:p>
          <a:p>
            <a:pPr marL="342900" indent="-342900">
              <a:buFontTx/>
              <a:buAutoNum type="alphaUcParenR"/>
              <a:defRPr/>
            </a:pPr>
            <a:r>
              <a:rPr lang="en-US" dirty="0">
                <a:latin typeface="Encode Sans" pitchFamily="2" charset="0"/>
                <a:cs typeface="Arial" panose="020B0604020202020204" pitchFamily="34" charset="0"/>
              </a:rPr>
              <a:t>because the driving torque would be given by the ICE engine instead of the electric one with a consequent increase in consumption</a:t>
            </a: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Debrief: Leapmotor B10 REEV should not be driven in such a way. The SOC should never drop below 15% since in this case the power output is limited and the ICE will start working at max load to compensate, so it will be noisy and uncomfortable. </a:t>
            </a:r>
          </a:p>
        </p:txBody>
      </p:sp>
      <p:sp>
        <p:nvSpPr>
          <p:cNvPr id="2" name="Ovale 1">
            <a:extLst>
              <a:ext uri="{FF2B5EF4-FFF2-40B4-BE49-F238E27FC236}">
                <a16:creationId xmlns:a16="http://schemas.microsoft.com/office/drawing/2014/main" id="{41F9FB60-BACA-5ECA-1C18-5F0820CC9CED}"/>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6</a:t>
            </a:r>
          </a:p>
        </p:txBody>
      </p:sp>
      <p:sp>
        <p:nvSpPr>
          <p:cNvPr id="7" name="Rettangolo 6">
            <a:extLst>
              <a:ext uri="{FF2B5EF4-FFF2-40B4-BE49-F238E27FC236}">
                <a16:creationId xmlns:a16="http://schemas.microsoft.com/office/drawing/2014/main" id="{E801099B-2BD4-70E2-2E23-9AC04E8A49F3}"/>
              </a:ext>
            </a:extLst>
          </p:cNvPr>
          <p:cNvSpPr/>
          <p:nvPr/>
        </p:nvSpPr>
        <p:spPr>
          <a:xfrm>
            <a:off x="8772524" y="234176"/>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E</a:t>
            </a:r>
          </a:p>
        </p:txBody>
      </p:sp>
      <p:sp>
        <p:nvSpPr>
          <p:cNvPr id="8" name="CasellaDiTesto 7">
            <a:extLst>
              <a:ext uri="{FF2B5EF4-FFF2-40B4-BE49-F238E27FC236}">
                <a16:creationId xmlns:a16="http://schemas.microsoft.com/office/drawing/2014/main" id="{F05C4384-AD42-7FD4-A204-FE1D66AD23AB}"/>
              </a:ext>
            </a:extLst>
          </p:cNvPr>
          <p:cNvSpPr txBox="1"/>
          <p:nvPr/>
        </p:nvSpPr>
        <p:spPr>
          <a:xfrm>
            <a:off x="8915399" y="2275146"/>
            <a:ext cx="1371600" cy="369332"/>
          </a:xfrm>
          <a:prstGeom prst="rect">
            <a:avLst/>
          </a:prstGeom>
          <a:noFill/>
        </p:spPr>
        <p:txBody>
          <a:bodyPr wrap="square" rtlCol="0">
            <a:spAutoFit/>
          </a:bodyPr>
          <a:lstStyle/>
          <a:p>
            <a:pPr algn="ctr"/>
            <a:r>
              <a:rPr lang="it-IT" dirty="0"/>
              <a:t>Energy</a:t>
            </a:r>
          </a:p>
        </p:txBody>
      </p:sp>
    </p:spTree>
    <p:custDataLst>
      <p:tags r:id="rId1"/>
    </p:custDataLst>
    <p:extLst>
      <p:ext uri="{BB962C8B-B14F-4D97-AF65-F5344CB8AC3E}">
        <p14:creationId xmlns:p14="http://schemas.microsoft.com/office/powerpoint/2010/main" val="2633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2338-5FE0-61AC-9BCC-7E6FE3F72463}"/>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40EBDCBA-B7D8-D3EB-D133-2E3D66FBBDF2}"/>
              </a:ext>
            </a:extLst>
          </p:cNvPr>
          <p:cNvSpPr txBox="1"/>
          <p:nvPr/>
        </p:nvSpPr>
        <p:spPr>
          <a:xfrm>
            <a:off x="712922" y="805912"/>
            <a:ext cx="11096786" cy="3662541"/>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Question 4</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At what SOC levels are warnings given to recommend charging the battery?</a:t>
            </a:r>
          </a:p>
          <a:p>
            <a:pPr lvl="0">
              <a:defRPr/>
            </a:pPr>
            <a:r>
              <a:rPr lang="en-US" sz="1600" i="1" dirty="0">
                <a:solidFill>
                  <a:schemeClr val="tx1">
                    <a:lumMod val="75000"/>
                    <a:lumOff val="25000"/>
                  </a:schemeClr>
                </a:solidFill>
                <a:latin typeface="Encode Sans" pitchFamily="2" charset="0"/>
                <a:cs typeface="Arial" panose="020B0604020202020204" pitchFamily="34" charset="0"/>
              </a:rPr>
              <a:t>Select the correct sentence…</a:t>
            </a:r>
          </a:p>
          <a:p>
            <a:pPr lvl="0">
              <a:defRPr/>
            </a:pPr>
            <a:endParaRPr lang="en-US" dirty="0">
              <a:solidFill>
                <a:srgbClr val="00B050"/>
              </a:solidFill>
              <a:latin typeface="Encode Sans" pitchFamily="2" charset="0"/>
              <a:cs typeface="Arial" panose="020B0604020202020204" pitchFamily="34" charset="0"/>
            </a:endParaRPr>
          </a:p>
          <a:p>
            <a:pPr marL="342900" lvl="0" indent="-342900">
              <a:buAutoNum type="alphaUcParenR"/>
              <a:defRPr/>
            </a:pPr>
            <a:r>
              <a:rPr lang="en-US" dirty="0">
                <a:solidFill>
                  <a:srgbClr val="00B050"/>
                </a:solidFill>
                <a:latin typeface="Encode Sans" pitchFamily="2" charset="0"/>
                <a:cs typeface="Arial" panose="020B0604020202020204" pitchFamily="34" charset="0"/>
              </a:rPr>
              <a:t>19%, 14% e 9%</a:t>
            </a:r>
          </a:p>
          <a:p>
            <a:pPr marL="342900" lvl="0" indent="-342900">
              <a:buAutoNum type="alphaUcParenR"/>
              <a:defRPr/>
            </a:pPr>
            <a:r>
              <a:rPr lang="en-US" dirty="0">
                <a:solidFill>
                  <a:schemeClr val="tx1">
                    <a:lumMod val="75000"/>
                    <a:lumOff val="25000"/>
                  </a:schemeClr>
                </a:solidFill>
                <a:latin typeface="Encode Sans" pitchFamily="2" charset="0"/>
                <a:cs typeface="Arial" panose="020B0604020202020204" pitchFamily="34" charset="0"/>
              </a:rPr>
              <a:t>15%, 10, e 5%</a:t>
            </a:r>
          </a:p>
          <a:p>
            <a:pPr marL="342900" indent="-342900">
              <a:buFontTx/>
              <a:buAutoNum type="alphaUcParenR"/>
              <a:defRPr/>
            </a:pPr>
            <a:r>
              <a:rPr lang="en-US" dirty="0">
                <a:latin typeface="Encode Sans" pitchFamily="2" charset="0"/>
                <a:cs typeface="Arial" panose="020B0604020202020204" pitchFamily="34" charset="0"/>
              </a:rPr>
              <a:t>10%, 5% e 2%</a:t>
            </a: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a:defRPr/>
            </a:pPr>
            <a:r>
              <a:rPr lang="en-US" dirty="0">
                <a:solidFill>
                  <a:schemeClr val="tx1">
                    <a:lumMod val="75000"/>
                    <a:lumOff val="25000"/>
                  </a:schemeClr>
                </a:solidFill>
                <a:latin typeface="Encode Sans" pitchFamily="2" charset="0"/>
                <a:cs typeface="Arial" panose="020B0604020202020204" pitchFamily="34" charset="0"/>
              </a:rPr>
              <a:t>Debrief: </a:t>
            </a:r>
            <a:r>
              <a:rPr lang="en-US" dirty="0">
                <a:latin typeface="Encode Sans" pitchFamily="2" charset="0"/>
              </a:rPr>
              <a:t>Like on any EV car, </a:t>
            </a:r>
            <a:r>
              <a:rPr lang="en-US" b="1" dirty="0">
                <a:latin typeface="Encode Sans" pitchFamily="2" charset="0"/>
              </a:rPr>
              <a:t>performance</a:t>
            </a:r>
            <a:r>
              <a:rPr lang="en-US" dirty="0">
                <a:latin typeface="Encode Sans" pitchFamily="2" charset="0"/>
              </a:rPr>
              <a:t> are influenced by the </a:t>
            </a:r>
            <a:r>
              <a:rPr lang="en-US" b="1" dirty="0">
                <a:latin typeface="Encode Sans" pitchFamily="2" charset="0"/>
              </a:rPr>
              <a:t>Battery State of Charge (SoC) </a:t>
            </a:r>
            <a:r>
              <a:rPr lang="en-US" dirty="0">
                <a:latin typeface="Encode Sans" pitchFamily="2" charset="0"/>
              </a:rPr>
              <a:t>and other environmental conditions.</a:t>
            </a:r>
          </a:p>
          <a:p>
            <a:pPr lvl="0">
              <a:defRPr/>
            </a:pPr>
            <a:r>
              <a:rPr lang="en-US" dirty="0">
                <a:solidFill>
                  <a:schemeClr val="tx1">
                    <a:lumMod val="75000"/>
                    <a:lumOff val="25000"/>
                  </a:schemeClr>
                </a:solidFill>
                <a:latin typeface="Encode Sans" pitchFamily="2" charset="0"/>
                <a:cs typeface="Arial" panose="020B0604020202020204" pitchFamily="34" charset="0"/>
              </a:rPr>
              <a:t>The Leapmotor REEV technology warns the customer, in 3 steps, starting from 19% of SOC, as displayed below:</a:t>
            </a:r>
          </a:p>
        </p:txBody>
      </p:sp>
      <p:sp>
        <p:nvSpPr>
          <p:cNvPr id="2" name="Ovale 1">
            <a:extLst>
              <a:ext uri="{FF2B5EF4-FFF2-40B4-BE49-F238E27FC236}">
                <a16:creationId xmlns:a16="http://schemas.microsoft.com/office/drawing/2014/main" id="{4344A678-B6C9-1549-B197-5C462508485B}"/>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7</a:t>
            </a:r>
          </a:p>
        </p:txBody>
      </p:sp>
      <p:sp>
        <p:nvSpPr>
          <p:cNvPr id="3" name="Rettangolo 2">
            <a:extLst>
              <a:ext uri="{FF2B5EF4-FFF2-40B4-BE49-F238E27FC236}">
                <a16:creationId xmlns:a16="http://schemas.microsoft.com/office/drawing/2014/main" id="{AC4609E3-A620-558C-A72A-DABCFA0E0E63}"/>
              </a:ext>
            </a:extLst>
          </p:cNvPr>
          <p:cNvSpPr/>
          <p:nvPr/>
        </p:nvSpPr>
        <p:spPr>
          <a:xfrm>
            <a:off x="9395883" y="234176"/>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L</a:t>
            </a:r>
          </a:p>
        </p:txBody>
      </p:sp>
      <p:sp>
        <p:nvSpPr>
          <p:cNvPr id="5" name="CasellaDiTesto 4">
            <a:extLst>
              <a:ext uri="{FF2B5EF4-FFF2-40B4-BE49-F238E27FC236}">
                <a16:creationId xmlns:a16="http://schemas.microsoft.com/office/drawing/2014/main" id="{B8D1C16E-6751-D7DC-A09F-B53E5F43199C}"/>
              </a:ext>
            </a:extLst>
          </p:cNvPr>
          <p:cNvSpPr txBox="1"/>
          <p:nvPr/>
        </p:nvSpPr>
        <p:spPr>
          <a:xfrm>
            <a:off x="9524471" y="2305864"/>
            <a:ext cx="1371600" cy="369332"/>
          </a:xfrm>
          <a:prstGeom prst="rect">
            <a:avLst/>
          </a:prstGeom>
          <a:noFill/>
        </p:spPr>
        <p:txBody>
          <a:bodyPr wrap="square" rtlCol="0">
            <a:spAutoFit/>
          </a:bodyPr>
          <a:lstStyle/>
          <a:p>
            <a:pPr algn="ctr"/>
            <a:r>
              <a:rPr lang="it-IT" dirty="0"/>
              <a:t>Level</a:t>
            </a:r>
          </a:p>
        </p:txBody>
      </p:sp>
      <p:sp>
        <p:nvSpPr>
          <p:cNvPr id="6" name="TextBox 6">
            <a:extLst>
              <a:ext uri="{FF2B5EF4-FFF2-40B4-BE49-F238E27FC236}">
                <a16:creationId xmlns:a16="http://schemas.microsoft.com/office/drawing/2014/main" id="{31483A59-E783-78FE-24AA-6EB13D42C122}"/>
              </a:ext>
            </a:extLst>
          </p:cNvPr>
          <p:cNvSpPr txBox="1"/>
          <p:nvPr/>
        </p:nvSpPr>
        <p:spPr>
          <a:xfrm>
            <a:off x="4830458" y="4669231"/>
            <a:ext cx="4168526" cy="1877437"/>
          </a:xfrm>
          <a:prstGeom prst="rect">
            <a:avLst/>
          </a:prstGeom>
          <a:noFill/>
        </p:spPr>
        <p:txBody>
          <a:bodyPr wrap="square" rtlCol="0">
            <a:spAutoFit/>
          </a:bodyPr>
          <a:lstStyle/>
          <a:p>
            <a:pPr defTabSz="1218834">
              <a:spcAft>
                <a:spcPts val="1200"/>
              </a:spcAft>
              <a:buSzPct val="123000"/>
            </a:pPr>
            <a:r>
              <a:rPr lang="en-US" sz="1600" b="1" dirty="0">
                <a:solidFill>
                  <a:srgbClr val="05502B"/>
                </a:solidFill>
                <a:latin typeface="Encode Sans" pitchFamily="2" charset="0"/>
                <a:cs typeface="Arial" panose="020B0604020202020204" pitchFamily="34" charset="0"/>
              </a:rPr>
              <a:t>LOW 19% SoC</a:t>
            </a:r>
            <a:r>
              <a:rPr lang="en-US" sz="1600" dirty="0">
                <a:solidFill>
                  <a:prstClr val="black">
                    <a:lumMod val="75000"/>
                    <a:lumOff val="25000"/>
                  </a:prstClr>
                </a:solidFill>
                <a:latin typeface="Encode Sans" pitchFamily="2" charset="0"/>
                <a:cs typeface="Arial" panose="020B0604020202020204" pitchFamily="34" charset="0"/>
              </a:rPr>
              <a:t>: Power output limited. </a:t>
            </a:r>
            <a:r>
              <a:rPr lang="en-US" sz="1600" b="1" dirty="0">
                <a:solidFill>
                  <a:prstClr val="black">
                    <a:lumMod val="75000"/>
                    <a:lumOff val="25000"/>
                  </a:prstClr>
                </a:solidFill>
                <a:latin typeface="Encode Sans" pitchFamily="2" charset="0"/>
                <a:cs typeface="Arial" panose="020B0604020202020204" pitchFamily="34" charset="0"/>
              </a:rPr>
              <a:t>Charge soon. </a:t>
            </a:r>
            <a:endParaRPr lang="en-US" sz="1600" dirty="0">
              <a:solidFill>
                <a:prstClr val="black">
                  <a:lumMod val="75000"/>
                  <a:lumOff val="25000"/>
                </a:prstClr>
              </a:solidFill>
              <a:latin typeface="Encode Sans" pitchFamily="2" charset="0"/>
              <a:cs typeface="Arial" panose="020B0604020202020204" pitchFamily="34" charset="0"/>
            </a:endParaRPr>
          </a:p>
          <a:p>
            <a:pPr defTabSz="1218834">
              <a:spcAft>
                <a:spcPts val="1200"/>
              </a:spcAft>
              <a:buSzPct val="123000"/>
            </a:pPr>
            <a:r>
              <a:rPr lang="en-US" sz="1600" b="1" dirty="0">
                <a:solidFill>
                  <a:srgbClr val="05502B"/>
                </a:solidFill>
                <a:latin typeface="Encode Sans" pitchFamily="2" charset="0"/>
                <a:cs typeface="Arial" panose="020B0604020202020204" pitchFamily="34" charset="0"/>
              </a:rPr>
              <a:t>VERY LOW 14% SoC</a:t>
            </a:r>
            <a:r>
              <a:rPr lang="en-US" sz="1600" dirty="0">
                <a:solidFill>
                  <a:prstClr val="black">
                    <a:lumMod val="75000"/>
                    <a:lumOff val="25000"/>
                  </a:prstClr>
                </a:solidFill>
                <a:latin typeface="Encode Sans" pitchFamily="2" charset="0"/>
                <a:cs typeface="Arial" panose="020B0604020202020204" pitchFamily="34" charset="0"/>
              </a:rPr>
              <a:t>: Power output highly restricted. </a:t>
            </a:r>
            <a:r>
              <a:rPr lang="en-US" sz="1600" b="1" dirty="0">
                <a:solidFill>
                  <a:prstClr val="black">
                    <a:lumMod val="75000"/>
                    <a:lumOff val="25000"/>
                  </a:prstClr>
                </a:solidFill>
                <a:latin typeface="Encode Sans" pitchFamily="2" charset="0"/>
                <a:cs typeface="Arial" panose="020B0604020202020204" pitchFamily="34" charset="0"/>
              </a:rPr>
              <a:t>Charge now.</a:t>
            </a:r>
            <a:endParaRPr lang="en-US" sz="1600" b="1" dirty="0">
              <a:solidFill>
                <a:srgbClr val="05502B"/>
              </a:solidFill>
              <a:latin typeface="Encode Sans" pitchFamily="2" charset="0"/>
              <a:cs typeface="Arial" panose="020B0604020202020204" pitchFamily="34" charset="0"/>
            </a:endParaRPr>
          </a:p>
          <a:p>
            <a:pPr defTabSz="1218834">
              <a:spcAft>
                <a:spcPts val="1200"/>
              </a:spcAft>
              <a:buSzPct val="123000"/>
            </a:pPr>
            <a:r>
              <a:rPr lang="en-US" sz="1600" b="1" dirty="0">
                <a:solidFill>
                  <a:srgbClr val="05502B"/>
                </a:solidFill>
                <a:latin typeface="Encode Sans" pitchFamily="2" charset="0"/>
                <a:cs typeface="Arial" panose="020B0604020202020204" pitchFamily="34" charset="0"/>
              </a:rPr>
              <a:t>EXTREMELY LOW 9% SoC</a:t>
            </a:r>
            <a:r>
              <a:rPr lang="en-US" sz="1600" dirty="0">
                <a:solidFill>
                  <a:prstClr val="black">
                    <a:lumMod val="75000"/>
                    <a:lumOff val="25000"/>
                  </a:prstClr>
                </a:solidFill>
                <a:latin typeface="Encode Sans" pitchFamily="2" charset="0"/>
                <a:cs typeface="Arial" panose="020B0604020202020204" pitchFamily="34" charset="0"/>
              </a:rPr>
              <a:t>: severe power output limit! </a:t>
            </a:r>
            <a:r>
              <a:rPr lang="en-US" sz="1600" b="1" dirty="0">
                <a:solidFill>
                  <a:prstClr val="black">
                    <a:lumMod val="75000"/>
                    <a:lumOff val="25000"/>
                  </a:prstClr>
                </a:solidFill>
                <a:latin typeface="Encode Sans" pitchFamily="2" charset="0"/>
                <a:cs typeface="Arial" panose="020B0604020202020204" pitchFamily="34" charset="0"/>
              </a:rPr>
              <a:t>Charge immediately.</a:t>
            </a:r>
          </a:p>
        </p:txBody>
      </p:sp>
      <p:grpSp>
        <p:nvGrpSpPr>
          <p:cNvPr id="7" name="Gruppo 6">
            <a:extLst>
              <a:ext uri="{FF2B5EF4-FFF2-40B4-BE49-F238E27FC236}">
                <a16:creationId xmlns:a16="http://schemas.microsoft.com/office/drawing/2014/main" id="{07A6D314-03E8-25C8-2E54-846A82A49447}"/>
              </a:ext>
            </a:extLst>
          </p:cNvPr>
          <p:cNvGrpSpPr/>
          <p:nvPr/>
        </p:nvGrpSpPr>
        <p:grpSpPr>
          <a:xfrm>
            <a:off x="3652715" y="5823703"/>
            <a:ext cx="847072" cy="860741"/>
            <a:chOff x="6867524" y="4194819"/>
            <a:chExt cx="1971675" cy="1971675"/>
          </a:xfrm>
        </p:grpSpPr>
        <p:pic>
          <p:nvPicPr>
            <p:cNvPr id="8" name="Elemento grafico 7" descr="Batteria scarica contorno">
              <a:extLst>
                <a:ext uri="{FF2B5EF4-FFF2-40B4-BE49-F238E27FC236}">
                  <a16:creationId xmlns:a16="http://schemas.microsoft.com/office/drawing/2014/main" id="{24D7F292-C369-FC42-A910-1BEEA9DC6E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7524" y="4194819"/>
              <a:ext cx="1971675" cy="1971675"/>
            </a:xfrm>
            <a:prstGeom prst="rect">
              <a:avLst/>
            </a:prstGeom>
          </p:spPr>
        </p:pic>
        <p:cxnSp>
          <p:nvCxnSpPr>
            <p:cNvPr id="9" name="Connettore diritto 8">
              <a:extLst>
                <a:ext uri="{FF2B5EF4-FFF2-40B4-BE49-F238E27FC236}">
                  <a16:creationId xmlns:a16="http://schemas.microsoft.com/office/drawing/2014/main" id="{129A6CC7-9421-FBAF-1190-028524214122}"/>
                </a:ext>
              </a:extLst>
            </p:cNvPr>
            <p:cNvCxnSpPr/>
            <p:nvPr/>
          </p:nvCxnSpPr>
          <p:spPr>
            <a:xfrm>
              <a:off x="7172325" y="4855840"/>
              <a:ext cx="0" cy="64463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uppo 9">
            <a:extLst>
              <a:ext uri="{FF2B5EF4-FFF2-40B4-BE49-F238E27FC236}">
                <a16:creationId xmlns:a16="http://schemas.microsoft.com/office/drawing/2014/main" id="{F6F9BE22-A636-9E14-4CA0-EB66A285FDA7}"/>
              </a:ext>
            </a:extLst>
          </p:cNvPr>
          <p:cNvGrpSpPr/>
          <p:nvPr/>
        </p:nvGrpSpPr>
        <p:grpSpPr>
          <a:xfrm>
            <a:off x="3671292" y="5177578"/>
            <a:ext cx="828495" cy="860741"/>
            <a:chOff x="6867524" y="2686469"/>
            <a:chExt cx="1971675" cy="1971675"/>
          </a:xfrm>
        </p:grpSpPr>
        <p:pic>
          <p:nvPicPr>
            <p:cNvPr id="11" name="Elemento grafico 10" descr="Batteria scarica contorno">
              <a:extLst>
                <a:ext uri="{FF2B5EF4-FFF2-40B4-BE49-F238E27FC236}">
                  <a16:creationId xmlns:a16="http://schemas.microsoft.com/office/drawing/2014/main" id="{E354A86B-DED8-AF05-9EF8-1DF85E874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7524" y="2686469"/>
              <a:ext cx="1971675" cy="1971675"/>
            </a:xfrm>
            <a:prstGeom prst="rect">
              <a:avLst/>
            </a:prstGeom>
          </p:spPr>
        </p:pic>
        <p:cxnSp>
          <p:nvCxnSpPr>
            <p:cNvPr id="12" name="Connettore diritto 11">
              <a:extLst>
                <a:ext uri="{FF2B5EF4-FFF2-40B4-BE49-F238E27FC236}">
                  <a16:creationId xmlns:a16="http://schemas.microsoft.com/office/drawing/2014/main" id="{3F9C619C-6E3A-4809-7B24-294DCD0392E1}"/>
                </a:ext>
              </a:extLst>
            </p:cNvPr>
            <p:cNvCxnSpPr/>
            <p:nvPr/>
          </p:nvCxnSpPr>
          <p:spPr>
            <a:xfrm>
              <a:off x="7172325" y="3347490"/>
              <a:ext cx="0" cy="64463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ttore diritto 12">
              <a:extLst>
                <a:ext uri="{FF2B5EF4-FFF2-40B4-BE49-F238E27FC236}">
                  <a16:creationId xmlns:a16="http://schemas.microsoft.com/office/drawing/2014/main" id="{C0640618-5D00-5F0C-97DC-EE0A11E45DCD}"/>
                </a:ext>
              </a:extLst>
            </p:cNvPr>
            <p:cNvCxnSpPr/>
            <p:nvPr/>
          </p:nvCxnSpPr>
          <p:spPr>
            <a:xfrm>
              <a:off x="7343775" y="3347490"/>
              <a:ext cx="0" cy="64463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4" name="Gruppo 13">
            <a:extLst>
              <a:ext uri="{FF2B5EF4-FFF2-40B4-BE49-F238E27FC236}">
                <a16:creationId xmlns:a16="http://schemas.microsoft.com/office/drawing/2014/main" id="{D6C3D9BE-8BA1-41F6-3301-A8055B4B1DAB}"/>
              </a:ext>
            </a:extLst>
          </p:cNvPr>
          <p:cNvGrpSpPr/>
          <p:nvPr/>
        </p:nvGrpSpPr>
        <p:grpSpPr>
          <a:xfrm>
            <a:off x="3662004" y="4567338"/>
            <a:ext cx="828494" cy="860741"/>
            <a:chOff x="6867524" y="1499031"/>
            <a:chExt cx="1971675" cy="1971675"/>
          </a:xfrm>
        </p:grpSpPr>
        <p:pic>
          <p:nvPicPr>
            <p:cNvPr id="15" name="Elemento grafico 14" descr="Batteria scarica contorno">
              <a:extLst>
                <a:ext uri="{FF2B5EF4-FFF2-40B4-BE49-F238E27FC236}">
                  <a16:creationId xmlns:a16="http://schemas.microsoft.com/office/drawing/2014/main" id="{2D5EBD57-B056-613C-BC82-101A986925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7524" y="1499031"/>
              <a:ext cx="1971675" cy="1971675"/>
            </a:xfrm>
            <a:prstGeom prst="rect">
              <a:avLst/>
            </a:prstGeom>
          </p:spPr>
        </p:pic>
        <p:cxnSp>
          <p:nvCxnSpPr>
            <p:cNvPr id="16" name="Connettore diritto 15">
              <a:extLst>
                <a:ext uri="{FF2B5EF4-FFF2-40B4-BE49-F238E27FC236}">
                  <a16:creationId xmlns:a16="http://schemas.microsoft.com/office/drawing/2014/main" id="{BD18829C-7B4A-6AB3-780D-F05E06AF1CE2}"/>
                </a:ext>
              </a:extLst>
            </p:cNvPr>
            <p:cNvCxnSpPr/>
            <p:nvPr/>
          </p:nvCxnSpPr>
          <p:spPr>
            <a:xfrm>
              <a:off x="7172325" y="2160052"/>
              <a:ext cx="0" cy="64463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Connettore diritto 16">
              <a:extLst>
                <a:ext uri="{FF2B5EF4-FFF2-40B4-BE49-F238E27FC236}">
                  <a16:creationId xmlns:a16="http://schemas.microsoft.com/office/drawing/2014/main" id="{88F20F5E-FADC-BC7E-56E6-3FA46C278138}"/>
                </a:ext>
              </a:extLst>
            </p:cNvPr>
            <p:cNvCxnSpPr/>
            <p:nvPr/>
          </p:nvCxnSpPr>
          <p:spPr>
            <a:xfrm>
              <a:off x="7343775" y="2160052"/>
              <a:ext cx="0" cy="64463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8" name="Connettore diritto 17">
              <a:extLst>
                <a:ext uri="{FF2B5EF4-FFF2-40B4-BE49-F238E27FC236}">
                  <a16:creationId xmlns:a16="http://schemas.microsoft.com/office/drawing/2014/main" id="{3A1B7802-CFE8-BC0F-8353-1BD5DA2441B9}"/>
                </a:ext>
              </a:extLst>
            </p:cNvPr>
            <p:cNvCxnSpPr/>
            <p:nvPr/>
          </p:nvCxnSpPr>
          <p:spPr>
            <a:xfrm>
              <a:off x="7515225" y="2160052"/>
              <a:ext cx="0" cy="64463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94228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EADB3-D7ED-0053-4AAB-14C6DA1BFC53}"/>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483D80E1-12A0-0A19-3964-EA3605A92EE0}"/>
              </a:ext>
            </a:extLst>
          </p:cNvPr>
          <p:cNvSpPr txBox="1"/>
          <p:nvPr/>
        </p:nvSpPr>
        <p:spPr>
          <a:xfrm>
            <a:off x="712922" y="805912"/>
            <a:ext cx="11096786" cy="646331"/>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Congratulations, you've passed all the questions, your battery level is optimal, and you're ready for a review of using Energy modes.</a:t>
            </a:r>
          </a:p>
        </p:txBody>
      </p:sp>
      <p:sp>
        <p:nvSpPr>
          <p:cNvPr id="2" name="Ovale 1">
            <a:extLst>
              <a:ext uri="{FF2B5EF4-FFF2-40B4-BE49-F238E27FC236}">
                <a16:creationId xmlns:a16="http://schemas.microsoft.com/office/drawing/2014/main" id="{CCCD160D-0CD3-BC89-18B3-4C3C50AF3A57}"/>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8</a:t>
            </a:r>
          </a:p>
        </p:txBody>
      </p:sp>
      <p:sp>
        <p:nvSpPr>
          <p:cNvPr id="12" name="CasellaDiTesto 11">
            <a:extLst>
              <a:ext uri="{FF2B5EF4-FFF2-40B4-BE49-F238E27FC236}">
                <a16:creationId xmlns:a16="http://schemas.microsoft.com/office/drawing/2014/main" id="{8D74CFB7-1EAA-11F9-E3FC-6469433FBC7F}"/>
              </a:ext>
            </a:extLst>
          </p:cNvPr>
          <p:cNvSpPr txBox="1"/>
          <p:nvPr/>
        </p:nvSpPr>
        <p:spPr>
          <a:xfrm>
            <a:off x="712922" y="1582020"/>
            <a:ext cx="11096786" cy="369332"/>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Se </a:t>
            </a:r>
            <a:r>
              <a:rPr lang="en-US" b="1" dirty="0" err="1">
                <a:solidFill>
                  <a:schemeClr val="tx1">
                    <a:lumMod val="75000"/>
                    <a:lumOff val="25000"/>
                  </a:schemeClr>
                </a:solidFill>
                <a:latin typeface="Encode Sans" pitchFamily="2" charset="0"/>
                <a:cs typeface="Arial" panose="020B0604020202020204" pitchFamily="34" charset="0"/>
              </a:rPr>
              <a:t>invece</a:t>
            </a:r>
            <a:r>
              <a:rPr lang="en-US" b="1" dirty="0">
                <a:solidFill>
                  <a:schemeClr val="tx1">
                    <a:lumMod val="75000"/>
                    <a:lumOff val="25000"/>
                  </a:schemeClr>
                </a:solidFill>
                <a:latin typeface="Encode Sans" pitchFamily="2" charset="0"/>
                <a:cs typeface="Arial" panose="020B0604020202020204" pitchFamily="34" charset="0"/>
              </a:rPr>
              <a:t> ne ha </a:t>
            </a:r>
            <a:r>
              <a:rPr lang="en-US" b="1" dirty="0" err="1">
                <a:solidFill>
                  <a:schemeClr val="tx1">
                    <a:lumMod val="75000"/>
                    <a:lumOff val="25000"/>
                  </a:schemeClr>
                </a:solidFill>
                <a:latin typeface="Encode Sans" pitchFamily="2" charset="0"/>
                <a:cs typeface="Arial" panose="020B0604020202020204" pitchFamily="34" charset="0"/>
              </a:rPr>
              <a:t>sbagliata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una</a:t>
            </a:r>
            <a:r>
              <a:rPr lang="en-US" b="1" dirty="0">
                <a:solidFill>
                  <a:schemeClr val="tx1">
                    <a:lumMod val="75000"/>
                    <a:lumOff val="25000"/>
                  </a:schemeClr>
                </a:solidFill>
                <a:latin typeface="Encode Sans" pitchFamily="2" charset="0"/>
                <a:cs typeface="Arial" panose="020B0604020202020204" pitchFamily="34" charset="0"/>
              </a:rPr>
              <a:t> o </a:t>
            </a:r>
            <a:r>
              <a:rPr lang="en-US" b="1" dirty="0" err="1">
                <a:solidFill>
                  <a:schemeClr val="tx1">
                    <a:lumMod val="75000"/>
                    <a:lumOff val="25000"/>
                  </a:schemeClr>
                </a:solidFill>
                <a:latin typeface="Encode Sans" pitchFamily="2" charset="0"/>
                <a:cs typeface="Arial" panose="020B0604020202020204" pitchFamily="34" charset="0"/>
              </a:rPr>
              <a:t>più</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quest’altra</a:t>
            </a:r>
            <a:r>
              <a:rPr lang="en-US" b="1" dirty="0">
                <a:solidFill>
                  <a:schemeClr val="tx1">
                    <a:lumMod val="75000"/>
                    <a:lumOff val="25000"/>
                  </a:schemeClr>
                </a:solidFill>
                <a:latin typeface="Encode Sans" pitchFamily="2" charset="0"/>
                <a:cs typeface="Arial" panose="020B0604020202020204" pitchFamily="34" charset="0"/>
              </a:rPr>
              <a:t>:</a:t>
            </a:r>
          </a:p>
        </p:txBody>
      </p:sp>
      <p:sp>
        <p:nvSpPr>
          <p:cNvPr id="13" name="CasellaDiTesto 12">
            <a:extLst>
              <a:ext uri="{FF2B5EF4-FFF2-40B4-BE49-F238E27FC236}">
                <a16:creationId xmlns:a16="http://schemas.microsoft.com/office/drawing/2014/main" id="{AA79621E-6149-139B-6D87-E9070E73004E}"/>
              </a:ext>
            </a:extLst>
          </p:cNvPr>
          <p:cNvSpPr txBox="1"/>
          <p:nvPr/>
        </p:nvSpPr>
        <p:spPr>
          <a:xfrm>
            <a:off x="712922" y="314101"/>
            <a:ext cx="10317028" cy="369332"/>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Se il </a:t>
            </a:r>
            <a:r>
              <a:rPr lang="en-US" b="1" dirty="0" err="1">
                <a:solidFill>
                  <a:schemeClr val="tx1">
                    <a:lumMod val="75000"/>
                    <a:lumOff val="25000"/>
                  </a:schemeClr>
                </a:solidFill>
                <a:latin typeface="Encode Sans" pitchFamily="2" charset="0"/>
                <a:cs typeface="Arial" panose="020B0604020202020204" pitchFamily="34" charset="0"/>
              </a:rPr>
              <a:t>partecipante</a:t>
            </a:r>
            <a:r>
              <a:rPr lang="en-US" b="1" dirty="0">
                <a:solidFill>
                  <a:schemeClr val="tx1">
                    <a:lumMod val="75000"/>
                    <a:lumOff val="25000"/>
                  </a:schemeClr>
                </a:solidFill>
                <a:latin typeface="Encode Sans" pitchFamily="2" charset="0"/>
                <a:cs typeface="Arial" panose="020B0604020202020204" pitchFamily="34" charset="0"/>
              </a:rPr>
              <a:t> ha </a:t>
            </a:r>
            <a:r>
              <a:rPr lang="en-US" b="1" dirty="0" err="1">
                <a:solidFill>
                  <a:schemeClr val="tx1">
                    <a:lumMod val="75000"/>
                    <a:lumOff val="25000"/>
                  </a:schemeClr>
                </a:solidFill>
                <a:latin typeface="Encode Sans" pitchFamily="2" charset="0"/>
                <a:cs typeface="Arial" panose="020B0604020202020204" pitchFamily="34" charset="0"/>
              </a:rPr>
              <a:t>risposto</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correttamente</a:t>
            </a:r>
            <a:r>
              <a:rPr lang="en-US" b="1" dirty="0">
                <a:solidFill>
                  <a:schemeClr val="tx1">
                    <a:lumMod val="75000"/>
                    <a:lumOff val="25000"/>
                  </a:schemeClr>
                </a:solidFill>
                <a:latin typeface="Encode Sans" pitchFamily="2" charset="0"/>
                <a:cs typeface="Arial" panose="020B0604020202020204" pitchFamily="34" charset="0"/>
              </a:rPr>
              <a:t> a tutte le </a:t>
            </a:r>
            <a:r>
              <a:rPr lang="en-US" b="1" dirty="0" err="1">
                <a:solidFill>
                  <a:schemeClr val="tx1">
                    <a:lumMod val="75000"/>
                    <a:lumOff val="25000"/>
                  </a:schemeClr>
                </a:solidFill>
                <a:latin typeface="Encode Sans" pitchFamily="2" charset="0"/>
                <a:cs typeface="Arial" panose="020B0604020202020204" pitchFamily="34" charset="0"/>
              </a:rPr>
              <a:t>domande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viene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fuori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questa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frase</a:t>
            </a:r>
            <a:r>
              <a:rPr lang="en-US" b="1" dirty="0">
                <a:solidFill>
                  <a:schemeClr val="tx1">
                    <a:lumMod val="75000"/>
                    <a:lumOff val="25000"/>
                  </a:schemeClr>
                </a:solidFill>
                <a:latin typeface="Encode Sans" pitchFamily="2" charset="0"/>
                <a:cs typeface="Arial" panose="020B0604020202020204" pitchFamily="34" charset="0"/>
              </a:rPr>
              <a:t>:</a:t>
            </a:r>
          </a:p>
        </p:txBody>
      </p:sp>
      <p:sp>
        <p:nvSpPr>
          <p:cNvPr id="14" name="CasellaDiTesto 13">
            <a:extLst>
              <a:ext uri="{FF2B5EF4-FFF2-40B4-BE49-F238E27FC236}">
                <a16:creationId xmlns:a16="http://schemas.microsoft.com/office/drawing/2014/main" id="{2F9D0873-07D2-1575-EF98-5108F6670310}"/>
              </a:ext>
            </a:extLst>
          </p:cNvPr>
          <p:cNvSpPr txBox="1"/>
          <p:nvPr/>
        </p:nvSpPr>
        <p:spPr>
          <a:xfrm>
            <a:off x="712922" y="2083345"/>
            <a:ext cx="11096786" cy="646331"/>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Too bad you didn't manage to fully charge the battery! You need to keep working to fully master REEV technology.</a:t>
            </a:r>
          </a:p>
        </p:txBody>
      </p:sp>
      <p:sp>
        <p:nvSpPr>
          <p:cNvPr id="15" name="CasellaDiTesto 14">
            <a:extLst>
              <a:ext uri="{FF2B5EF4-FFF2-40B4-BE49-F238E27FC236}">
                <a16:creationId xmlns:a16="http://schemas.microsoft.com/office/drawing/2014/main" id="{6B516608-1BC8-CB2D-AE8C-2C9E071C15FE}"/>
              </a:ext>
            </a:extLst>
          </p:cNvPr>
          <p:cNvSpPr txBox="1"/>
          <p:nvPr/>
        </p:nvSpPr>
        <p:spPr>
          <a:xfrm>
            <a:off x="712922" y="3606621"/>
            <a:ext cx="11096786" cy="646331"/>
          </a:xfrm>
          <a:prstGeom prst="rect">
            <a:avLst/>
          </a:prstGeom>
          <a:noFill/>
        </p:spPr>
        <p:txBody>
          <a:bodyPr wrap="square" rtlCol="0">
            <a:spAutoFit/>
          </a:bodyPr>
          <a:lstStyle/>
          <a:p>
            <a:pPr lvl="0" algn="ctr">
              <a:defRPr/>
            </a:pPr>
            <a:r>
              <a:rPr lang="en-US" dirty="0">
                <a:solidFill>
                  <a:schemeClr val="tx1">
                    <a:lumMod val="75000"/>
                    <a:lumOff val="25000"/>
                  </a:schemeClr>
                </a:solidFill>
                <a:latin typeface="Encode Sans" pitchFamily="2" charset="0"/>
                <a:cs typeface="Arial" panose="020B0604020202020204" pitchFamily="34" charset="0"/>
              </a:rPr>
              <a:t>To that end, what do you think to meet </a:t>
            </a:r>
            <a:r>
              <a:rPr lang="en-US" strike="sngStrike" dirty="0">
                <a:solidFill>
                  <a:srgbClr val="FF0000"/>
                </a:solidFill>
                <a:latin typeface="Encode Sans" pitchFamily="2" charset="0"/>
                <a:cs typeface="Arial" panose="020B0604020202020204" pitchFamily="34" charset="0"/>
              </a:rPr>
              <a:t>with</a:t>
            </a:r>
            <a:r>
              <a:rPr lang="en-US" dirty="0">
                <a:solidFill>
                  <a:schemeClr val="tx1">
                    <a:lumMod val="75000"/>
                    <a:lumOff val="25000"/>
                  </a:schemeClr>
                </a:solidFill>
                <a:latin typeface="Encode Sans" pitchFamily="2" charset="0"/>
                <a:cs typeface="Arial" panose="020B0604020202020204" pitchFamily="34" charset="0"/>
              </a:rPr>
              <a:t> our customer and train them on how to best advise them on using Energy Modes?</a:t>
            </a:r>
          </a:p>
        </p:txBody>
      </p:sp>
    </p:spTree>
    <p:custDataLst>
      <p:tags r:id="rId1"/>
    </p:custDataLst>
    <p:extLst>
      <p:ext uri="{BB962C8B-B14F-4D97-AF65-F5344CB8AC3E}">
        <p14:creationId xmlns:p14="http://schemas.microsoft.com/office/powerpoint/2010/main" val="412844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556F7-1459-B6C5-F183-0B09AFC08CED}"/>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FE50B0AE-F721-2566-BF59-FC8BB8309457}"/>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9</a:t>
            </a:r>
          </a:p>
        </p:txBody>
      </p:sp>
      <p:sp>
        <p:nvSpPr>
          <p:cNvPr id="15" name="CasellaDiTesto 14">
            <a:extLst>
              <a:ext uri="{FF2B5EF4-FFF2-40B4-BE49-F238E27FC236}">
                <a16:creationId xmlns:a16="http://schemas.microsoft.com/office/drawing/2014/main" id="{38088D6A-9DAC-F1BA-6BA0-C136D6AD63A3}"/>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1FAAB8E1-292D-1F11-86C0-AAE6666F9569}"/>
              </a:ext>
            </a:extLst>
          </p:cNvPr>
          <p:cNvSpPr txBox="1">
            <a:spLocks/>
          </p:cNvSpPr>
          <p:nvPr/>
        </p:nvSpPr>
        <p:spPr>
          <a:xfrm>
            <a:off x="566203" y="1710373"/>
            <a:ext cx="2377023"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Daily routine</a:t>
            </a:r>
            <a:br>
              <a:rPr lang="en-GB" b="1" dirty="0">
                <a:latin typeface="Encode Sans" pitchFamily="2" charset="0"/>
              </a:rPr>
            </a:br>
            <a:r>
              <a:rPr lang="en-US" sz="14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rPr>
              <a:t>From the suburbs to the town…and back</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F70B8B18-7397-5BE2-0C65-A4670B49F1AA}"/>
              </a:ext>
            </a:extLst>
          </p:cNvPr>
          <p:cNvPicPr>
            <a:picLocks noChangeAspect="1"/>
          </p:cNvPicPr>
          <p:nvPr/>
        </p:nvPicPr>
        <p:blipFill>
          <a:blip r:embed="rId3"/>
          <a:stretch>
            <a:fillRect/>
          </a:stretch>
        </p:blipFill>
        <p:spPr>
          <a:xfrm>
            <a:off x="3882971" y="5797646"/>
            <a:ext cx="5246228" cy="733070"/>
          </a:xfrm>
          <a:prstGeom prst="rect">
            <a:avLst/>
          </a:prstGeom>
        </p:spPr>
      </p:pic>
      <p:pic>
        <p:nvPicPr>
          <p:cNvPr id="28" name="Picture 2" descr="Clipart - House icon">
            <a:extLst>
              <a:ext uri="{FF2B5EF4-FFF2-40B4-BE49-F238E27FC236}">
                <a16:creationId xmlns:a16="http://schemas.microsoft.com/office/drawing/2014/main" id="{2BD0AD2F-325A-588B-88DE-2065EAE0207A}"/>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77070" y="276636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lipart - House icon">
            <a:extLst>
              <a:ext uri="{FF2B5EF4-FFF2-40B4-BE49-F238E27FC236}">
                <a16:creationId xmlns:a16="http://schemas.microsoft.com/office/drawing/2014/main" id="{B35B5AE9-7DF5-7695-6FB5-20966723B863}"/>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77070" y="4528747"/>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Working Icon Png Work Icon PNG Images, Vectors Free Download Pngtree">
            <a:extLst>
              <a:ext uri="{FF2B5EF4-FFF2-40B4-BE49-F238E27FC236}">
                <a16:creationId xmlns:a16="http://schemas.microsoft.com/office/drawing/2014/main" id="{9EC6FD66-59F6-AB43-D121-B003F347A65B}"/>
              </a:ext>
            </a:extLst>
          </p:cNvPr>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90274" y="3634509"/>
            <a:ext cx="682025" cy="61523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6">
            <a:extLst>
              <a:ext uri="{FF2B5EF4-FFF2-40B4-BE49-F238E27FC236}">
                <a16:creationId xmlns:a16="http://schemas.microsoft.com/office/drawing/2014/main" id="{6346FDE5-B9A2-DADE-0143-9F71D4248AEE}"/>
              </a:ext>
            </a:extLst>
          </p:cNvPr>
          <p:cNvSpPr txBox="1"/>
          <p:nvPr/>
        </p:nvSpPr>
        <p:spPr>
          <a:xfrm>
            <a:off x="4534108" y="2598646"/>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Kick off the morning at 7:00, heading out from the quiet outskirts</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4" name="TextBox 6">
            <a:extLst>
              <a:ext uri="{FF2B5EF4-FFF2-40B4-BE49-F238E27FC236}">
                <a16:creationId xmlns:a16="http://schemas.microsoft.com/office/drawing/2014/main" id="{0C22DBF3-9ED9-8038-DA73-A0B686F6D9D3}"/>
              </a:ext>
            </a:extLst>
          </p:cNvPr>
          <p:cNvSpPr txBox="1"/>
          <p:nvPr/>
        </p:nvSpPr>
        <p:spPr>
          <a:xfrm>
            <a:off x="4600772" y="3631985"/>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Cover 40-60 KILOMETERS to reach the bustling city for a </a:t>
            </a:r>
            <a:r>
              <a:rPr lang="en-US" dirty="0">
                <a:solidFill>
                  <a:srgbClr val="FF0000"/>
                </a:solidFill>
              </a:rPr>
              <a:t>full day grind.</a:t>
            </a:r>
            <a:endParaRPr lang="en-US" dirty="0">
              <a:solidFill>
                <a:srgbClr val="FF0000"/>
              </a:solidFill>
              <a:latin typeface="Encode Sans" pitchFamily="2" charset="0"/>
              <a:cs typeface="Arial" panose="020B0604020202020204" pitchFamily="34" charset="0"/>
            </a:endParaRPr>
          </a:p>
        </p:txBody>
      </p:sp>
      <p:sp>
        <p:nvSpPr>
          <p:cNvPr id="35" name="TextBox 6">
            <a:extLst>
              <a:ext uri="{FF2B5EF4-FFF2-40B4-BE49-F238E27FC236}">
                <a16:creationId xmlns:a16="http://schemas.microsoft.com/office/drawing/2014/main" id="{8A8682C8-9866-E134-63F2-A325858E3EDE}"/>
              </a:ext>
            </a:extLst>
          </p:cNvPr>
          <p:cNvSpPr txBox="1"/>
          <p:nvPr/>
        </p:nvSpPr>
        <p:spPr>
          <a:xfrm>
            <a:off x="4646434" y="4548183"/>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Finally, in the late afternoon, children pick up from school, 1 hour gym and then finally back home</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6" name="Rettangolo con angoli arrotondati 35">
            <a:extLst>
              <a:ext uri="{FF2B5EF4-FFF2-40B4-BE49-F238E27FC236}">
                <a16:creationId xmlns:a16="http://schemas.microsoft.com/office/drawing/2014/main" id="{53A3DF4F-5E93-262E-A0AA-C5F9004E9F97}"/>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1 - </a:t>
            </a:r>
            <a:r>
              <a:rPr lang="it-IT" dirty="0" err="1"/>
              <a:t>Overview</a:t>
            </a:r>
            <a:endParaRPr lang="it-IT" dirty="0"/>
          </a:p>
        </p:txBody>
      </p:sp>
      <p:pic>
        <p:nvPicPr>
          <p:cNvPr id="38" name="Immagine 37">
            <a:extLst>
              <a:ext uri="{FF2B5EF4-FFF2-40B4-BE49-F238E27FC236}">
                <a16:creationId xmlns:a16="http://schemas.microsoft.com/office/drawing/2014/main" id="{01B35590-A0E4-7B82-9E2B-3EBB6F7FF86A}"/>
              </a:ext>
            </a:extLst>
          </p:cNvPr>
          <p:cNvPicPr>
            <a:picLocks noChangeAspect="1"/>
          </p:cNvPicPr>
          <p:nvPr/>
        </p:nvPicPr>
        <p:blipFill>
          <a:blip r:embed="rId8"/>
          <a:stretch>
            <a:fillRect/>
          </a:stretch>
        </p:blipFill>
        <p:spPr>
          <a:xfrm>
            <a:off x="653903" y="2598646"/>
            <a:ext cx="2377023" cy="3565535"/>
          </a:xfrm>
          <a:prstGeom prst="rect">
            <a:avLst/>
          </a:prstGeom>
        </p:spPr>
      </p:pic>
      <p:sp>
        <p:nvSpPr>
          <p:cNvPr id="39" name="TextBox 6">
            <a:extLst>
              <a:ext uri="{FF2B5EF4-FFF2-40B4-BE49-F238E27FC236}">
                <a16:creationId xmlns:a16="http://schemas.microsoft.com/office/drawing/2014/main" id="{579F8B8E-BC59-A176-BB2E-F40B2824FAAD}"/>
              </a:ext>
            </a:extLst>
          </p:cNvPr>
          <p:cNvSpPr txBox="1"/>
          <p:nvPr/>
        </p:nvSpPr>
        <p:spPr>
          <a:xfrm>
            <a:off x="4534107" y="1650749"/>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Combining work and family is a challenge for a modern parent!</a:t>
            </a:r>
            <a:endParaRPr lang="en-US" dirty="0">
              <a:solidFill>
                <a:schemeClr val="tx1">
                  <a:lumMod val="75000"/>
                  <a:lumOff val="25000"/>
                </a:schemeClr>
              </a:solidFill>
              <a:latin typeface="Encode Sans" pitchFamily="2" charset="0"/>
              <a:cs typeface="Arial" panose="020B0604020202020204" pitchFamily="34" charset="0"/>
            </a:endParaRPr>
          </a:p>
        </p:txBody>
      </p:sp>
      <p:pic>
        <p:nvPicPr>
          <p:cNvPr id="40" name="Immagine 39">
            <a:extLst>
              <a:ext uri="{FF2B5EF4-FFF2-40B4-BE49-F238E27FC236}">
                <a16:creationId xmlns:a16="http://schemas.microsoft.com/office/drawing/2014/main" id="{886F478B-ACC5-B064-3C17-E4EE8E1A9F52}"/>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5300"/>
                    </a14:imgEffect>
                  </a14:imgLayer>
                </a14:imgProps>
              </a:ext>
            </a:extLst>
          </a:blip>
          <a:srcRect l="19815" t="5623" r="18664" b="9892"/>
          <a:stretch/>
        </p:blipFill>
        <p:spPr>
          <a:xfrm>
            <a:off x="3587351" y="1593658"/>
            <a:ext cx="502657" cy="738001"/>
          </a:xfrm>
          <a:prstGeom prst="rect">
            <a:avLst/>
          </a:prstGeom>
        </p:spPr>
      </p:pic>
      <p:sp>
        <p:nvSpPr>
          <p:cNvPr id="4" name="CasellaDiTesto 3">
            <a:extLst>
              <a:ext uri="{FF2B5EF4-FFF2-40B4-BE49-F238E27FC236}">
                <a16:creationId xmlns:a16="http://schemas.microsoft.com/office/drawing/2014/main" id="{21C2FA92-DF28-093A-98A7-4C23D24B6A68}"/>
              </a:ext>
            </a:extLst>
          </p:cNvPr>
          <p:cNvSpPr txBox="1"/>
          <p:nvPr/>
        </p:nvSpPr>
        <p:spPr>
          <a:xfrm>
            <a:off x="7204364" y="234176"/>
            <a:ext cx="3477491" cy="1200329"/>
          </a:xfrm>
          <a:prstGeom prst="rect">
            <a:avLst/>
          </a:prstGeom>
          <a:noFill/>
        </p:spPr>
        <p:txBody>
          <a:bodyPr wrap="square">
            <a:spAutoFit/>
          </a:bodyPr>
          <a:lstStyle/>
          <a:p>
            <a:r>
              <a:rPr lang="en-US" b="1" dirty="0">
                <a:solidFill>
                  <a:schemeClr val="tx1">
                    <a:lumMod val="75000"/>
                    <a:lumOff val="25000"/>
                  </a:schemeClr>
                </a:solidFill>
                <a:highlight>
                  <a:srgbClr val="FFFF00"/>
                </a:highlight>
                <a:latin typeface="Encode Sans" pitchFamily="2" charset="0"/>
                <a:cs typeface="Arial" panose="020B0604020202020204" pitchFamily="34" charset="0"/>
              </a:rPr>
              <a:t>PROFILO CLIENTE UN GENITORE: VOCE FUORI </a:t>
            </a:r>
            <a:r>
              <a:rPr lang="en-US" b="1">
                <a:solidFill>
                  <a:schemeClr val="tx1">
                    <a:lumMod val="75000"/>
                    <a:lumOff val="25000"/>
                  </a:schemeClr>
                </a:solidFill>
                <a:highlight>
                  <a:srgbClr val="FFFF00"/>
                </a:highlight>
                <a:latin typeface="Encode Sans" pitchFamily="2" charset="0"/>
                <a:cs typeface="Arial" panose="020B0604020202020204" pitchFamily="34" charset="0"/>
              </a:rPr>
              <a:t>CAMPO CHE </a:t>
            </a:r>
            <a:r>
              <a:rPr lang="en-US" b="1" dirty="0">
                <a:solidFill>
                  <a:schemeClr val="tx1">
                    <a:lumMod val="75000"/>
                    <a:lumOff val="25000"/>
                  </a:schemeClr>
                </a:solidFill>
                <a:highlight>
                  <a:srgbClr val="FFFF00"/>
                </a:highlight>
                <a:latin typeface="Encode Sans" pitchFamily="2" charset="0"/>
                <a:cs typeface="Arial" panose="020B0604020202020204" pitchFamily="34" charset="0"/>
              </a:rPr>
              <a:t>DESCRIVE CON PAROLE EVIDENZIATE</a:t>
            </a:r>
            <a:endParaRPr lang="en-US" dirty="0">
              <a:highlight>
                <a:srgbClr val="FFFF00"/>
              </a:highlight>
            </a:endParaRPr>
          </a:p>
        </p:txBody>
      </p:sp>
      <p:sp>
        <p:nvSpPr>
          <p:cNvPr id="5" name="CasellaDiTesto 4">
            <a:extLst>
              <a:ext uri="{FF2B5EF4-FFF2-40B4-BE49-F238E27FC236}">
                <a16:creationId xmlns:a16="http://schemas.microsoft.com/office/drawing/2014/main" id="{E3A24EC3-B611-BA66-8E00-CF1CC60D964D}"/>
              </a:ext>
            </a:extLst>
          </p:cNvPr>
          <p:cNvSpPr txBox="1"/>
          <p:nvPr/>
        </p:nvSpPr>
        <p:spPr>
          <a:xfrm>
            <a:off x="9404497" y="5765797"/>
            <a:ext cx="2133600" cy="646331"/>
          </a:xfrm>
          <a:prstGeom prst="rect">
            <a:avLst/>
          </a:prstGeom>
          <a:noFill/>
        </p:spPr>
        <p:txBody>
          <a:bodyPr wrap="square">
            <a:spAutoFit/>
          </a:bodyPr>
          <a:lstStyle/>
          <a:p>
            <a:r>
              <a:rPr lang="en-US" b="1" dirty="0">
                <a:solidFill>
                  <a:schemeClr val="tx1">
                    <a:lumMod val="75000"/>
                    <a:lumOff val="25000"/>
                  </a:schemeClr>
                </a:solidFill>
                <a:highlight>
                  <a:srgbClr val="FFFF00"/>
                </a:highlight>
                <a:latin typeface="Encode Sans" pitchFamily="2" charset="0"/>
                <a:cs typeface="Arial" panose="020B0604020202020204" pitchFamily="34" charset="0"/>
              </a:rPr>
              <a:t>CLICCA E PARTE L A TIPS</a:t>
            </a:r>
            <a:endParaRPr lang="en-US" dirty="0">
              <a:highlight>
                <a:srgbClr val="FFFF00"/>
              </a:highlight>
            </a:endParaRPr>
          </a:p>
        </p:txBody>
      </p:sp>
      <p:sp>
        <p:nvSpPr>
          <p:cNvPr id="6" name="Rettangolo 5">
            <a:extLst>
              <a:ext uri="{FF2B5EF4-FFF2-40B4-BE49-F238E27FC236}">
                <a16:creationId xmlns:a16="http://schemas.microsoft.com/office/drawing/2014/main" id="{7E3348CF-70EF-AFCE-1776-68DA5C454E8E}"/>
              </a:ext>
            </a:extLst>
          </p:cNvPr>
          <p:cNvSpPr/>
          <p:nvPr/>
        </p:nvSpPr>
        <p:spPr>
          <a:xfrm>
            <a:off x="5429250"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030620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6562</TotalTime>
  <Words>1530</Words>
  <Application>Microsoft Office PowerPoint</Application>
  <PresentationFormat>Widescreen</PresentationFormat>
  <Paragraphs>176</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Aptos</vt:lpstr>
      <vt:lpstr>Aptos Display</vt:lpstr>
      <vt:lpstr>Arial</vt:lpstr>
      <vt:lpstr>Encode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RENZO BARBIRATO</dc:creator>
  <cp:lastModifiedBy>Patrizia Gariglio</cp:lastModifiedBy>
  <cp:revision>40</cp:revision>
  <cp:lastPrinted>2025-11-10T13:56:31Z</cp:lastPrinted>
  <dcterms:created xsi:type="dcterms:W3CDTF">2025-11-05T16:27:44Z</dcterms:created>
  <dcterms:modified xsi:type="dcterms:W3CDTF">2025-11-14T15:01:39Z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25ca717-11da-4935-b601-f527b9741f2e_Enabled">
    <vt:lpwstr>true</vt:lpwstr>
  </property>
  <property fmtid="{D5CDD505-2E9C-101B-9397-08002B2CF9AE}" pid="3" name="MSIP_Label_725ca717-11da-4935-b601-f527b9741f2e_SetDate">
    <vt:lpwstr>2025-11-05T16:29:29Z</vt:lpwstr>
  </property>
  <property fmtid="{D5CDD505-2E9C-101B-9397-08002B2CF9AE}" pid="4" name="MSIP_Label_725ca717-11da-4935-b601-f527b9741f2e_Method">
    <vt:lpwstr>Standard</vt:lpwstr>
  </property>
  <property fmtid="{D5CDD505-2E9C-101B-9397-08002B2CF9AE}" pid="5" name="MSIP_Label_725ca717-11da-4935-b601-f527b9741f2e_Name">
    <vt:lpwstr>C2 - Internal</vt:lpwstr>
  </property>
  <property fmtid="{D5CDD505-2E9C-101B-9397-08002B2CF9AE}" pid="6" name="MSIP_Label_725ca717-11da-4935-b601-f527b9741f2e_SiteId">
    <vt:lpwstr>d852d5cd-724c-4128-8812-ffa5db3f8507</vt:lpwstr>
  </property>
  <property fmtid="{D5CDD505-2E9C-101B-9397-08002B2CF9AE}" pid="7" name="MSIP_Label_725ca717-11da-4935-b601-f527b9741f2e_ActionId">
    <vt:lpwstr>8b6e3572-02ec-4dee-85c5-fd5df903f223</vt:lpwstr>
  </property>
  <property fmtid="{D5CDD505-2E9C-101B-9397-08002B2CF9AE}" pid="8" name="MSIP_Label_725ca717-11da-4935-b601-f527b9741f2e_ContentBits">
    <vt:lpwstr>0</vt:lpwstr>
  </property>
  <property fmtid="{D5CDD505-2E9C-101B-9397-08002B2CF9AE}" pid="9" name="MSIP_Label_725ca717-11da-4935-b601-f527b9741f2e_Tag">
    <vt:lpwstr>10, 3, 0, 1</vt:lpwstr>
  </property>
  <property fmtid="{D5CDD505-2E9C-101B-9397-08002B2CF9AE}" pid="10" name="ArticulateGUID">
    <vt:lpwstr>26A40CB0-4187-490C-BB77-4E2476984F78</vt:lpwstr>
  </property>
  <property fmtid="{D5CDD505-2E9C-101B-9397-08002B2CF9AE}" pid="11" name="ArticulatePath">
    <vt:lpwstr>Story WBT B10 REEV Rev2</vt:lpwstr>
  </property>
</Properties>
</file>