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1"/>
  </p:notesMasterIdLst>
  <p:sldIdLst>
    <p:sldId id="2147474610" r:id="rId5"/>
    <p:sldId id="2147474682" r:id="rId6"/>
    <p:sldId id="2147474727" r:id="rId7"/>
    <p:sldId id="2147474721" r:id="rId8"/>
    <p:sldId id="2147474722" r:id="rId9"/>
    <p:sldId id="2147474723" r:id="rId10"/>
    <p:sldId id="2147474724" r:id="rId11"/>
    <p:sldId id="2147474725" r:id="rId12"/>
    <p:sldId id="2147474726" r:id="rId13"/>
    <p:sldId id="2147474755" r:id="rId14"/>
    <p:sldId id="2147474754" r:id="rId15"/>
    <p:sldId id="2147474785" r:id="rId16"/>
    <p:sldId id="2147474728" r:id="rId17"/>
    <p:sldId id="2147474791" r:id="rId18"/>
    <p:sldId id="2147474803" r:id="rId19"/>
    <p:sldId id="2147474763" r:id="rId20"/>
    <p:sldId id="2147474764" r:id="rId21"/>
    <p:sldId id="2147474804" r:id="rId22"/>
    <p:sldId id="2147474792" r:id="rId23"/>
    <p:sldId id="2147474793" r:id="rId24"/>
    <p:sldId id="2147474794" r:id="rId25"/>
    <p:sldId id="2147474795" r:id="rId26"/>
    <p:sldId id="2147474796" r:id="rId27"/>
    <p:sldId id="2147474797" r:id="rId28"/>
    <p:sldId id="2147474798" r:id="rId29"/>
    <p:sldId id="2147474805" r:id="rId30"/>
    <p:sldId id="2147474765" r:id="rId31"/>
    <p:sldId id="2147474766" r:id="rId32"/>
    <p:sldId id="2147474767" r:id="rId33"/>
    <p:sldId id="2147474768" r:id="rId34"/>
    <p:sldId id="2147474769" r:id="rId35"/>
    <p:sldId id="2147474770" r:id="rId36"/>
    <p:sldId id="2147474771" r:id="rId37"/>
    <p:sldId id="2147474772" r:id="rId38"/>
    <p:sldId id="2147474773" r:id="rId39"/>
    <p:sldId id="2147474774" r:id="rId40"/>
    <p:sldId id="2147474775" r:id="rId41"/>
    <p:sldId id="2147474776" r:id="rId42"/>
    <p:sldId id="2147474777" r:id="rId43"/>
    <p:sldId id="2147474778" r:id="rId44"/>
    <p:sldId id="2147474779" r:id="rId45"/>
    <p:sldId id="2147474780" r:id="rId46"/>
    <p:sldId id="2147474781" r:id="rId47"/>
    <p:sldId id="2147474782" r:id="rId48"/>
    <p:sldId id="2147474783" r:id="rId49"/>
    <p:sldId id="2147474784" r:id="rId50"/>
    <p:sldId id="2147474806" r:id="rId51"/>
    <p:sldId id="2147474761" r:id="rId52"/>
    <p:sldId id="2147474756" r:id="rId53"/>
    <p:sldId id="2147474790" r:id="rId54"/>
    <p:sldId id="2147474757" r:id="rId55"/>
    <p:sldId id="2147474758" r:id="rId56"/>
    <p:sldId id="2147474789" r:id="rId57"/>
    <p:sldId id="2147474759" r:id="rId58"/>
    <p:sldId id="2147474788" r:id="rId59"/>
    <p:sldId id="2147474760" r:id="rId60"/>
    <p:sldId id="2147474705" r:id="rId61"/>
    <p:sldId id="2147474707" r:id="rId62"/>
    <p:sldId id="2147474708" r:id="rId63"/>
    <p:sldId id="2147474709" r:id="rId64"/>
    <p:sldId id="2147474710" r:id="rId65"/>
    <p:sldId id="2147474711" r:id="rId66"/>
    <p:sldId id="2147474712" r:id="rId67"/>
    <p:sldId id="2147474713" r:id="rId68"/>
    <p:sldId id="2147474714" r:id="rId69"/>
    <p:sldId id="2147474715" r:id="rId7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83" autoAdjust="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085BA-63C9-40EB-B44E-A7446CEF212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2_1" csCatId="accent2" phldr="1"/>
      <dgm:spPr/>
    </dgm:pt>
    <dgm:pt modelId="{08780A3E-67C0-41BC-891E-D8E56CB52801}">
      <dgm:prSet phldrT="[Text]" custT="1"/>
      <dgm:spPr/>
      <dgm:t>
        <a:bodyPr/>
        <a:lstStyle/>
        <a:p>
          <a:r>
            <a:rPr lang="fr-FR" sz="1600" dirty="0"/>
            <a:t>PM </a:t>
          </a:r>
          <a:r>
            <a:rPr lang="fr-FR" sz="1600" dirty="0" err="1"/>
            <a:t>requests</a:t>
          </a:r>
          <a:r>
            <a:rPr lang="fr-FR" sz="1600" dirty="0"/>
            <a:t> Agency </a:t>
          </a:r>
          <a:r>
            <a:rPr lang="fr-FR" sz="1600" dirty="0" err="1"/>
            <a:t>access</a:t>
          </a:r>
          <a:r>
            <a:rPr lang="fr-FR" sz="1600" dirty="0"/>
            <a:t> on Beedeez Back Office of live system</a:t>
          </a:r>
          <a:endParaRPr lang="en-US" sz="1600" dirty="0"/>
        </a:p>
      </dgm:t>
    </dgm:pt>
    <dgm:pt modelId="{2E25AC55-BA9E-48EE-BD74-6C63E1F42118}" type="parTrans" cxnId="{186FF080-D432-4687-9C9A-C6617F1F6A66}">
      <dgm:prSet/>
      <dgm:spPr/>
      <dgm:t>
        <a:bodyPr/>
        <a:lstStyle/>
        <a:p>
          <a:endParaRPr lang="en-US"/>
        </a:p>
      </dgm:t>
    </dgm:pt>
    <dgm:pt modelId="{2F529016-7CBE-4678-8057-A0294BF5665A}" type="sibTrans" cxnId="{186FF080-D432-4687-9C9A-C6617F1F6A66}">
      <dgm:prSet/>
      <dgm:spPr/>
      <dgm:t>
        <a:bodyPr/>
        <a:lstStyle/>
        <a:p>
          <a:endParaRPr lang="en-US"/>
        </a:p>
      </dgm:t>
    </dgm:pt>
    <dgm:pt modelId="{C8FC6281-2C8D-4258-B629-602374947A76}">
      <dgm:prSet phldrT="[Text]" custT="1"/>
      <dgm:spPr/>
      <dgm:t>
        <a:bodyPr/>
        <a:lstStyle/>
        <a:p>
          <a:r>
            <a:rPr lang="fr-FR" sz="1600" dirty="0"/>
            <a:t>LBC </a:t>
          </a:r>
          <a:r>
            <a:rPr lang="fr-FR" sz="1600" dirty="0" err="1"/>
            <a:t>creates</a:t>
          </a:r>
          <a:r>
            <a:rPr lang="fr-FR" sz="1600" dirty="0"/>
            <a:t> user </a:t>
          </a:r>
          <a:r>
            <a:rPr lang="fr-FR" sz="1600" dirty="0" err="1"/>
            <a:t>authorization</a:t>
          </a:r>
          <a:r>
            <a:rPr lang="fr-FR" sz="1600" dirty="0"/>
            <a:t> and check </a:t>
          </a:r>
          <a:r>
            <a:rPr lang="fr-FR" sz="1600" dirty="0" err="1"/>
            <a:t>creations</a:t>
          </a:r>
          <a:r>
            <a:rPr lang="fr-FR" sz="1600" dirty="0"/>
            <a:t> settings &amp; </a:t>
          </a:r>
          <a:r>
            <a:rPr lang="fr-FR" sz="1600" dirty="0" err="1"/>
            <a:t>track</a:t>
          </a:r>
          <a:endParaRPr lang="en-US" sz="1600" dirty="0"/>
        </a:p>
      </dgm:t>
    </dgm:pt>
    <dgm:pt modelId="{B2F962AA-36DF-44E7-BE6A-03A62209F5BA}" type="parTrans" cxnId="{D87EB702-163E-4DA2-93EA-30EEF5F6DB55}">
      <dgm:prSet/>
      <dgm:spPr/>
      <dgm:t>
        <a:bodyPr/>
        <a:lstStyle/>
        <a:p>
          <a:endParaRPr lang="en-US"/>
        </a:p>
      </dgm:t>
    </dgm:pt>
    <dgm:pt modelId="{BB83D020-DD5A-4C40-9037-29F4061EF392}" type="sibTrans" cxnId="{D87EB702-163E-4DA2-93EA-30EEF5F6DB55}">
      <dgm:prSet/>
      <dgm:spPr/>
      <dgm:t>
        <a:bodyPr/>
        <a:lstStyle/>
        <a:p>
          <a:endParaRPr lang="en-US"/>
        </a:p>
      </dgm:t>
    </dgm:pt>
    <dgm:pt modelId="{481C26FD-E4E3-4B6C-A84F-8E9C47479AC0}">
      <dgm:prSet phldrT="[Text]" custT="1"/>
      <dgm:spPr/>
      <dgm:t>
        <a:bodyPr/>
        <a:lstStyle/>
        <a:p>
          <a:r>
            <a:rPr lang="fr-FR" sz="1600" dirty="0"/>
            <a:t>Agency </a:t>
          </a:r>
          <a:r>
            <a:rPr lang="fr-FR" sz="1600" dirty="0" err="1"/>
            <a:t>gets</a:t>
          </a:r>
          <a:r>
            <a:rPr lang="fr-FR" sz="1600" dirty="0"/>
            <a:t> an </a:t>
          </a:r>
          <a:r>
            <a:rPr lang="fr-FR" sz="1600" dirty="0" err="1"/>
            <a:t>automatic</a:t>
          </a:r>
          <a:r>
            <a:rPr lang="fr-FR" sz="1600" dirty="0"/>
            <a:t> emails </a:t>
          </a:r>
          <a:r>
            <a:rPr lang="fr-FR" sz="1600" dirty="0" err="1"/>
            <a:t>from</a:t>
          </a:r>
          <a:r>
            <a:rPr lang="fr-FR" sz="1600" dirty="0"/>
            <a:t> Beedeez</a:t>
          </a:r>
          <a:endParaRPr lang="en-US" sz="1600" dirty="0"/>
        </a:p>
      </dgm:t>
    </dgm:pt>
    <dgm:pt modelId="{3517E731-391D-4582-8523-2AB3074ADE24}" type="parTrans" cxnId="{6B9D3E83-7B6B-4AFF-A84E-BA10B14DFEDD}">
      <dgm:prSet/>
      <dgm:spPr/>
      <dgm:t>
        <a:bodyPr/>
        <a:lstStyle/>
        <a:p>
          <a:endParaRPr lang="en-US"/>
        </a:p>
      </dgm:t>
    </dgm:pt>
    <dgm:pt modelId="{F245D429-0E05-4E42-A91C-9CFF89737911}" type="sibTrans" cxnId="{6B9D3E83-7B6B-4AFF-A84E-BA10B14DFEDD}">
      <dgm:prSet/>
      <dgm:spPr/>
      <dgm:t>
        <a:bodyPr/>
        <a:lstStyle/>
        <a:p>
          <a:endParaRPr lang="en-US"/>
        </a:p>
      </dgm:t>
    </dgm:pt>
    <dgm:pt modelId="{4295489A-52CF-4404-A3A0-3FD4B302B600}" type="pres">
      <dgm:prSet presAssocID="{7C5085BA-63C9-40EB-B44E-A7446CEF2123}" presName="Name0" presStyleCnt="0">
        <dgm:presLayoutVars>
          <dgm:dir/>
          <dgm:resizeHandles val="exact"/>
        </dgm:presLayoutVars>
      </dgm:prSet>
      <dgm:spPr/>
    </dgm:pt>
    <dgm:pt modelId="{3CD70E1E-7CB1-4B54-875B-852A8F57F050}" type="pres">
      <dgm:prSet presAssocID="{08780A3E-67C0-41BC-891E-D8E56CB52801}" presName="composite" presStyleCnt="0"/>
      <dgm:spPr/>
    </dgm:pt>
    <dgm:pt modelId="{E71A422D-93D2-4CF0-A4E9-E972A129449D}" type="pres">
      <dgm:prSet presAssocID="{08780A3E-67C0-41BC-891E-D8E56CB52801}" presName="bgChev" presStyleLbl="node1" presStyleIdx="0" presStyleCnt="3"/>
      <dgm:spPr/>
    </dgm:pt>
    <dgm:pt modelId="{E7B48212-CFFA-4D05-BAFB-04C01F9F2751}" type="pres">
      <dgm:prSet presAssocID="{08780A3E-67C0-41BC-891E-D8E56CB52801}" presName="txNode" presStyleLbl="fgAcc1" presStyleIdx="0" presStyleCnt="3">
        <dgm:presLayoutVars>
          <dgm:bulletEnabled val="1"/>
        </dgm:presLayoutVars>
      </dgm:prSet>
      <dgm:spPr/>
    </dgm:pt>
    <dgm:pt modelId="{340CFDE9-00F2-481D-9EA3-378B9328F06E}" type="pres">
      <dgm:prSet presAssocID="{2F529016-7CBE-4678-8057-A0294BF5665A}" presName="compositeSpace" presStyleCnt="0"/>
      <dgm:spPr/>
    </dgm:pt>
    <dgm:pt modelId="{9E160562-65AA-42A6-AFE2-60BEA5C7485D}" type="pres">
      <dgm:prSet presAssocID="{C8FC6281-2C8D-4258-B629-602374947A76}" presName="composite" presStyleCnt="0"/>
      <dgm:spPr/>
    </dgm:pt>
    <dgm:pt modelId="{4B360F12-4A03-4F7E-B6D4-36137917FF36}" type="pres">
      <dgm:prSet presAssocID="{C8FC6281-2C8D-4258-B629-602374947A76}" presName="bgChev" presStyleLbl="node1" presStyleIdx="1" presStyleCnt="3"/>
      <dgm:spPr/>
    </dgm:pt>
    <dgm:pt modelId="{8F49FD04-B128-4E47-9F29-4488171AF6BF}" type="pres">
      <dgm:prSet presAssocID="{C8FC6281-2C8D-4258-B629-602374947A76}" presName="txNode" presStyleLbl="fgAcc1" presStyleIdx="1" presStyleCnt="3">
        <dgm:presLayoutVars>
          <dgm:bulletEnabled val="1"/>
        </dgm:presLayoutVars>
      </dgm:prSet>
      <dgm:spPr/>
    </dgm:pt>
    <dgm:pt modelId="{AAAB8FF1-82C5-4075-B49E-A30F5B6437A1}" type="pres">
      <dgm:prSet presAssocID="{BB83D020-DD5A-4C40-9037-29F4061EF392}" presName="compositeSpace" presStyleCnt="0"/>
      <dgm:spPr/>
    </dgm:pt>
    <dgm:pt modelId="{DA8E7C58-96F0-4AE8-8FB4-1E8044433B29}" type="pres">
      <dgm:prSet presAssocID="{481C26FD-E4E3-4B6C-A84F-8E9C47479AC0}" presName="composite" presStyleCnt="0"/>
      <dgm:spPr/>
    </dgm:pt>
    <dgm:pt modelId="{A6FD9BD8-E39E-4571-8825-CF5382247262}" type="pres">
      <dgm:prSet presAssocID="{481C26FD-E4E3-4B6C-A84F-8E9C47479AC0}" presName="bgChev" presStyleLbl="node1" presStyleIdx="2" presStyleCnt="3"/>
      <dgm:spPr/>
    </dgm:pt>
    <dgm:pt modelId="{CA3FF518-BACE-4C8F-81E3-3448E4B51A2F}" type="pres">
      <dgm:prSet presAssocID="{481C26FD-E4E3-4B6C-A84F-8E9C47479AC0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D87EB702-163E-4DA2-93EA-30EEF5F6DB55}" srcId="{7C5085BA-63C9-40EB-B44E-A7446CEF2123}" destId="{C8FC6281-2C8D-4258-B629-602374947A76}" srcOrd="1" destOrd="0" parTransId="{B2F962AA-36DF-44E7-BE6A-03A62209F5BA}" sibTransId="{BB83D020-DD5A-4C40-9037-29F4061EF392}"/>
    <dgm:cxn modelId="{C1643710-B571-4EEB-BE67-88EBC917BDDA}" type="presOf" srcId="{481C26FD-E4E3-4B6C-A84F-8E9C47479AC0}" destId="{CA3FF518-BACE-4C8F-81E3-3448E4B51A2F}" srcOrd="0" destOrd="0" presId="urn:microsoft.com/office/officeart/2005/8/layout/chevronAccent+Icon"/>
    <dgm:cxn modelId="{BC0E0516-21FF-457E-B41B-B92C031DEBA0}" type="presOf" srcId="{C8FC6281-2C8D-4258-B629-602374947A76}" destId="{8F49FD04-B128-4E47-9F29-4488171AF6BF}" srcOrd="0" destOrd="0" presId="urn:microsoft.com/office/officeart/2005/8/layout/chevronAccent+Icon"/>
    <dgm:cxn modelId="{F2461E74-14D4-4ADF-B7FE-4C34C5C09523}" type="presOf" srcId="{7C5085BA-63C9-40EB-B44E-A7446CEF2123}" destId="{4295489A-52CF-4404-A3A0-3FD4B302B600}" srcOrd="0" destOrd="0" presId="urn:microsoft.com/office/officeart/2005/8/layout/chevronAccent+Icon"/>
    <dgm:cxn modelId="{186FF080-D432-4687-9C9A-C6617F1F6A66}" srcId="{7C5085BA-63C9-40EB-B44E-A7446CEF2123}" destId="{08780A3E-67C0-41BC-891E-D8E56CB52801}" srcOrd="0" destOrd="0" parTransId="{2E25AC55-BA9E-48EE-BD74-6C63E1F42118}" sibTransId="{2F529016-7CBE-4678-8057-A0294BF5665A}"/>
    <dgm:cxn modelId="{6B9D3E83-7B6B-4AFF-A84E-BA10B14DFEDD}" srcId="{7C5085BA-63C9-40EB-B44E-A7446CEF2123}" destId="{481C26FD-E4E3-4B6C-A84F-8E9C47479AC0}" srcOrd="2" destOrd="0" parTransId="{3517E731-391D-4582-8523-2AB3074ADE24}" sibTransId="{F245D429-0E05-4E42-A91C-9CFF89737911}"/>
    <dgm:cxn modelId="{301697C5-03F2-4448-8423-38688AFA1F5F}" type="presOf" srcId="{08780A3E-67C0-41BC-891E-D8E56CB52801}" destId="{E7B48212-CFFA-4D05-BAFB-04C01F9F2751}" srcOrd="0" destOrd="0" presId="urn:microsoft.com/office/officeart/2005/8/layout/chevronAccent+Icon"/>
    <dgm:cxn modelId="{7D6EF5F3-04EF-4FD7-89DA-7F0F1965D5A4}" type="presParOf" srcId="{4295489A-52CF-4404-A3A0-3FD4B302B600}" destId="{3CD70E1E-7CB1-4B54-875B-852A8F57F050}" srcOrd="0" destOrd="0" presId="urn:microsoft.com/office/officeart/2005/8/layout/chevronAccent+Icon"/>
    <dgm:cxn modelId="{DC9FAAD8-4257-49D6-B6D1-64CA45523C06}" type="presParOf" srcId="{3CD70E1E-7CB1-4B54-875B-852A8F57F050}" destId="{E71A422D-93D2-4CF0-A4E9-E972A129449D}" srcOrd="0" destOrd="0" presId="urn:microsoft.com/office/officeart/2005/8/layout/chevronAccent+Icon"/>
    <dgm:cxn modelId="{8FF7F346-12D4-4F3C-B0F3-18D677D13B45}" type="presParOf" srcId="{3CD70E1E-7CB1-4B54-875B-852A8F57F050}" destId="{E7B48212-CFFA-4D05-BAFB-04C01F9F2751}" srcOrd="1" destOrd="0" presId="urn:microsoft.com/office/officeart/2005/8/layout/chevronAccent+Icon"/>
    <dgm:cxn modelId="{2ECE56F8-7E6A-49E8-A6EC-13766D4DDFCF}" type="presParOf" srcId="{4295489A-52CF-4404-A3A0-3FD4B302B600}" destId="{340CFDE9-00F2-481D-9EA3-378B9328F06E}" srcOrd="1" destOrd="0" presId="urn:microsoft.com/office/officeart/2005/8/layout/chevronAccent+Icon"/>
    <dgm:cxn modelId="{48AEC1E9-E47C-4153-99DF-EE743CC1C541}" type="presParOf" srcId="{4295489A-52CF-4404-A3A0-3FD4B302B600}" destId="{9E160562-65AA-42A6-AFE2-60BEA5C7485D}" srcOrd="2" destOrd="0" presId="urn:microsoft.com/office/officeart/2005/8/layout/chevronAccent+Icon"/>
    <dgm:cxn modelId="{7270C62F-C10A-4E7A-B2C3-7413AC182538}" type="presParOf" srcId="{9E160562-65AA-42A6-AFE2-60BEA5C7485D}" destId="{4B360F12-4A03-4F7E-B6D4-36137917FF36}" srcOrd="0" destOrd="0" presId="urn:microsoft.com/office/officeart/2005/8/layout/chevronAccent+Icon"/>
    <dgm:cxn modelId="{2C4386A3-0453-4286-887D-E7A5BCC0311A}" type="presParOf" srcId="{9E160562-65AA-42A6-AFE2-60BEA5C7485D}" destId="{8F49FD04-B128-4E47-9F29-4488171AF6BF}" srcOrd="1" destOrd="0" presId="urn:microsoft.com/office/officeart/2005/8/layout/chevronAccent+Icon"/>
    <dgm:cxn modelId="{62BA003B-6BD6-4A6D-9887-AB9626586EEF}" type="presParOf" srcId="{4295489A-52CF-4404-A3A0-3FD4B302B600}" destId="{AAAB8FF1-82C5-4075-B49E-A30F5B6437A1}" srcOrd="3" destOrd="0" presId="urn:microsoft.com/office/officeart/2005/8/layout/chevronAccent+Icon"/>
    <dgm:cxn modelId="{ECE06039-4BD4-4E5F-85B7-E0505703F1AB}" type="presParOf" srcId="{4295489A-52CF-4404-A3A0-3FD4B302B600}" destId="{DA8E7C58-96F0-4AE8-8FB4-1E8044433B29}" srcOrd="4" destOrd="0" presId="urn:microsoft.com/office/officeart/2005/8/layout/chevronAccent+Icon"/>
    <dgm:cxn modelId="{12FB0671-B4D1-4BD0-A46C-57993B477056}" type="presParOf" srcId="{DA8E7C58-96F0-4AE8-8FB4-1E8044433B29}" destId="{A6FD9BD8-E39E-4571-8825-CF5382247262}" srcOrd="0" destOrd="0" presId="urn:microsoft.com/office/officeart/2005/8/layout/chevronAccent+Icon"/>
    <dgm:cxn modelId="{AA89F2B6-74CE-46C1-8D46-4E0E977FA0EB}" type="presParOf" srcId="{DA8E7C58-96F0-4AE8-8FB4-1E8044433B29}" destId="{CA3FF518-BACE-4C8F-81E3-3448E4B51A2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5085BA-63C9-40EB-B44E-A7446CEF212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3_2" csCatId="accent3" phldr="1"/>
      <dgm:spPr/>
    </dgm:pt>
    <dgm:pt modelId="{08780A3E-67C0-41BC-891E-D8E56CB52801}">
      <dgm:prSet phldrT="[Text]" custT="1"/>
      <dgm:spPr/>
      <dgm:t>
        <a:bodyPr/>
        <a:lstStyle/>
        <a:p>
          <a:r>
            <a:rPr lang="fr-FR" sz="1600" b="0" dirty="0"/>
            <a:t>Agency uses the </a:t>
          </a:r>
          <a:r>
            <a:rPr lang="fr-FR" sz="1600" b="0" dirty="0" err="1"/>
            <a:t>Storyboard</a:t>
          </a:r>
          <a:r>
            <a:rPr lang="fr-FR" sz="1600" b="0" dirty="0"/>
            <a:t> for </a:t>
          </a:r>
          <a:r>
            <a:rPr lang="fr-FR" sz="1600" b="0" dirty="0" err="1"/>
            <a:t>proposing</a:t>
          </a:r>
          <a:r>
            <a:rPr lang="fr-FR" sz="1600" b="0" dirty="0"/>
            <a:t> an </a:t>
          </a:r>
          <a:r>
            <a:rPr lang="fr-FR" sz="1600" b="0" dirty="0" err="1"/>
            <a:t>overview</a:t>
          </a:r>
          <a:endParaRPr lang="en-US" sz="1600" dirty="0"/>
        </a:p>
      </dgm:t>
    </dgm:pt>
    <dgm:pt modelId="{2E25AC55-BA9E-48EE-BD74-6C63E1F42118}" type="parTrans" cxnId="{186FF080-D432-4687-9C9A-C6617F1F6A66}">
      <dgm:prSet/>
      <dgm:spPr/>
      <dgm:t>
        <a:bodyPr/>
        <a:lstStyle/>
        <a:p>
          <a:endParaRPr lang="en-US"/>
        </a:p>
      </dgm:t>
    </dgm:pt>
    <dgm:pt modelId="{2F529016-7CBE-4678-8057-A0294BF5665A}" type="sibTrans" cxnId="{186FF080-D432-4687-9C9A-C6617F1F6A66}">
      <dgm:prSet/>
      <dgm:spPr/>
      <dgm:t>
        <a:bodyPr/>
        <a:lstStyle/>
        <a:p>
          <a:endParaRPr lang="en-US"/>
        </a:p>
      </dgm:t>
    </dgm:pt>
    <dgm:pt modelId="{C8FC6281-2C8D-4258-B629-602374947A76}">
      <dgm:prSet phldrT="[Text]" custT="1"/>
      <dgm:spPr/>
      <dgm:t>
        <a:bodyPr/>
        <a:lstStyle/>
        <a:p>
          <a:r>
            <a:rPr lang="fr-FR" sz="1600" b="0" dirty="0"/>
            <a:t>Agency </a:t>
          </a:r>
          <a:r>
            <a:rPr lang="fr-FR" sz="1600" b="0" dirty="0" err="1"/>
            <a:t>fills</a:t>
          </a:r>
          <a:r>
            <a:rPr lang="fr-FR" sz="1600" b="0" dirty="0"/>
            <a:t> the </a:t>
          </a:r>
          <a:r>
            <a:rPr lang="fr-FR" sz="1600" b="0" dirty="0" err="1"/>
            <a:t>Storyboard</a:t>
          </a:r>
          <a:r>
            <a:rPr lang="fr-FR" sz="1600" b="0" dirty="0"/>
            <a:t> </a:t>
          </a:r>
          <a:r>
            <a:rPr lang="fr-FR" sz="1600" b="0" dirty="0" err="1"/>
            <a:t>with</a:t>
          </a:r>
          <a:r>
            <a:rPr lang="fr-FR" sz="1600" b="0" dirty="0"/>
            <a:t> </a:t>
          </a:r>
          <a:r>
            <a:rPr lang="fr-FR" sz="1600" b="0" dirty="0" err="1"/>
            <a:t>details</a:t>
          </a:r>
          <a:r>
            <a:rPr lang="fr-FR" sz="1600" b="0" dirty="0"/>
            <a:t> </a:t>
          </a:r>
          <a:r>
            <a:rPr lang="fr-FR" sz="1600" b="0" dirty="0" err="1"/>
            <a:t>text</a:t>
          </a:r>
          <a:r>
            <a:rPr lang="fr-FR" sz="1600" b="0" dirty="0"/>
            <a:t> / images</a:t>
          </a:r>
          <a:endParaRPr lang="en-US" sz="1600" dirty="0"/>
        </a:p>
      </dgm:t>
    </dgm:pt>
    <dgm:pt modelId="{B2F962AA-36DF-44E7-BE6A-03A62209F5BA}" type="parTrans" cxnId="{D87EB702-163E-4DA2-93EA-30EEF5F6DB55}">
      <dgm:prSet/>
      <dgm:spPr/>
      <dgm:t>
        <a:bodyPr/>
        <a:lstStyle/>
        <a:p>
          <a:endParaRPr lang="en-US"/>
        </a:p>
      </dgm:t>
    </dgm:pt>
    <dgm:pt modelId="{BB83D020-DD5A-4C40-9037-29F4061EF392}" type="sibTrans" cxnId="{D87EB702-163E-4DA2-93EA-30EEF5F6DB55}">
      <dgm:prSet/>
      <dgm:spPr/>
      <dgm:t>
        <a:bodyPr/>
        <a:lstStyle/>
        <a:p>
          <a:endParaRPr lang="en-US"/>
        </a:p>
      </dgm:t>
    </dgm:pt>
    <dgm:pt modelId="{F660D93B-2524-4863-B268-6806D20814C0}">
      <dgm:prSet phldrT="[Text]" custT="1"/>
      <dgm:spPr/>
      <dgm:t>
        <a:bodyPr/>
        <a:lstStyle/>
        <a:p>
          <a:r>
            <a:rPr lang="fr-FR" sz="1600" b="0" dirty="0"/>
            <a:t>PM </a:t>
          </a:r>
          <a:r>
            <a:rPr lang="fr-FR" sz="1600" b="0" dirty="0" err="1"/>
            <a:t>validates</a:t>
          </a:r>
          <a:r>
            <a:rPr lang="fr-FR" sz="1600" b="0" dirty="0"/>
            <a:t> the </a:t>
          </a:r>
          <a:r>
            <a:rPr lang="fr-FR" sz="1600" b="0" dirty="0" err="1"/>
            <a:t>Storyboard</a:t>
          </a:r>
          <a:endParaRPr lang="en-US" sz="1600" dirty="0"/>
        </a:p>
      </dgm:t>
    </dgm:pt>
    <dgm:pt modelId="{F5FC935C-CD69-432D-A0F8-8B04DADD9A5C}" type="parTrans" cxnId="{3A1569C7-85E8-4D84-90A2-555B555BC264}">
      <dgm:prSet/>
      <dgm:spPr/>
      <dgm:t>
        <a:bodyPr/>
        <a:lstStyle/>
        <a:p>
          <a:endParaRPr lang="en-US"/>
        </a:p>
      </dgm:t>
    </dgm:pt>
    <dgm:pt modelId="{D062774B-1A2E-4C1B-AAD7-F3F0D6522BC7}" type="sibTrans" cxnId="{3A1569C7-85E8-4D84-90A2-555B555BC264}">
      <dgm:prSet/>
      <dgm:spPr/>
      <dgm:t>
        <a:bodyPr/>
        <a:lstStyle/>
        <a:p>
          <a:endParaRPr lang="en-US"/>
        </a:p>
      </dgm:t>
    </dgm:pt>
    <dgm:pt modelId="{4295489A-52CF-4404-A3A0-3FD4B302B600}" type="pres">
      <dgm:prSet presAssocID="{7C5085BA-63C9-40EB-B44E-A7446CEF2123}" presName="Name0" presStyleCnt="0">
        <dgm:presLayoutVars>
          <dgm:dir/>
          <dgm:resizeHandles val="exact"/>
        </dgm:presLayoutVars>
      </dgm:prSet>
      <dgm:spPr/>
    </dgm:pt>
    <dgm:pt modelId="{3CD70E1E-7CB1-4B54-875B-852A8F57F050}" type="pres">
      <dgm:prSet presAssocID="{08780A3E-67C0-41BC-891E-D8E56CB52801}" presName="composite" presStyleCnt="0"/>
      <dgm:spPr/>
    </dgm:pt>
    <dgm:pt modelId="{E71A422D-93D2-4CF0-A4E9-E972A129449D}" type="pres">
      <dgm:prSet presAssocID="{08780A3E-67C0-41BC-891E-D8E56CB52801}" presName="bgChev" presStyleLbl="node1" presStyleIdx="0" presStyleCnt="3" custLinFactNeighborX="-212" custLinFactNeighborY="-2939"/>
      <dgm:spPr/>
    </dgm:pt>
    <dgm:pt modelId="{E7B48212-CFFA-4D05-BAFB-04C01F9F2751}" type="pres">
      <dgm:prSet presAssocID="{08780A3E-67C0-41BC-891E-D8E56CB52801}" presName="txNode" presStyleLbl="fgAcc1" presStyleIdx="0" presStyleCnt="3">
        <dgm:presLayoutVars>
          <dgm:bulletEnabled val="1"/>
        </dgm:presLayoutVars>
      </dgm:prSet>
      <dgm:spPr/>
    </dgm:pt>
    <dgm:pt modelId="{340CFDE9-00F2-481D-9EA3-378B9328F06E}" type="pres">
      <dgm:prSet presAssocID="{2F529016-7CBE-4678-8057-A0294BF5665A}" presName="compositeSpace" presStyleCnt="0"/>
      <dgm:spPr/>
    </dgm:pt>
    <dgm:pt modelId="{9E160562-65AA-42A6-AFE2-60BEA5C7485D}" type="pres">
      <dgm:prSet presAssocID="{C8FC6281-2C8D-4258-B629-602374947A76}" presName="composite" presStyleCnt="0"/>
      <dgm:spPr/>
    </dgm:pt>
    <dgm:pt modelId="{4B360F12-4A03-4F7E-B6D4-36137917FF36}" type="pres">
      <dgm:prSet presAssocID="{C8FC6281-2C8D-4258-B629-602374947A76}" presName="bgChev" presStyleLbl="node1" presStyleIdx="1" presStyleCnt="3"/>
      <dgm:spPr/>
    </dgm:pt>
    <dgm:pt modelId="{8F49FD04-B128-4E47-9F29-4488171AF6BF}" type="pres">
      <dgm:prSet presAssocID="{C8FC6281-2C8D-4258-B629-602374947A76}" presName="txNode" presStyleLbl="fgAcc1" presStyleIdx="1" presStyleCnt="3">
        <dgm:presLayoutVars>
          <dgm:bulletEnabled val="1"/>
        </dgm:presLayoutVars>
      </dgm:prSet>
      <dgm:spPr/>
    </dgm:pt>
    <dgm:pt modelId="{AAAB8FF1-82C5-4075-B49E-A30F5B6437A1}" type="pres">
      <dgm:prSet presAssocID="{BB83D020-DD5A-4C40-9037-29F4061EF392}" presName="compositeSpace" presStyleCnt="0"/>
      <dgm:spPr/>
    </dgm:pt>
    <dgm:pt modelId="{5A9AF55E-69D8-4161-BE0C-0FF1996E8CE0}" type="pres">
      <dgm:prSet presAssocID="{F660D93B-2524-4863-B268-6806D20814C0}" presName="composite" presStyleCnt="0"/>
      <dgm:spPr/>
    </dgm:pt>
    <dgm:pt modelId="{1F1CBE4C-FF62-4477-A2AF-31EBA7EC5C30}" type="pres">
      <dgm:prSet presAssocID="{F660D93B-2524-4863-B268-6806D20814C0}" presName="bgChev" presStyleLbl="node1" presStyleIdx="2" presStyleCnt="3"/>
      <dgm:spPr/>
    </dgm:pt>
    <dgm:pt modelId="{3E81BBAE-CE34-4D52-9140-469241F091A1}" type="pres">
      <dgm:prSet presAssocID="{F660D93B-2524-4863-B268-6806D20814C0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D87EB702-163E-4DA2-93EA-30EEF5F6DB55}" srcId="{7C5085BA-63C9-40EB-B44E-A7446CEF2123}" destId="{C8FC6281-2C8D-4258-B629-602374947A76}" srcOrd="1" destOrd="0" parTransId="{B2F962AA-36DF-44E7-BE6A-03A62209F5BA}" sibTransId="{BB83D020-DD5A-4C40-9037-29F4061EF392}"/>
    <dgm:cxn modelId="{BC0E0516-21FF-457E-B41B-B92C031DEBA0}" type="presOf" srcId="{C8FC6281-2C8D-4258-B629-602374947A76}" destId="{8F49FD04-B128-4E47-9F29-4488171AF6BF}" srcOrd="0" destOrd="0" presId="urn:microsoft.com/office/officeart/2005/8/layout/chevronAccent+Icon"/>
    <dgm:cxn modelId="{F2461E74-14D4-4ADF-B7FE-4C34C5C09523}" type="presOf" srcId="{7C5085BA-63C9-40EB-B44E-A7446CEF2123}" destId="{4295489A-52CF-4404-A3A0-3FD4B302B600}" srcOrd="0" destOrd="0" presId="urn:microsoft.com/office/officeart/2005/8/layout/chevronAccent+Icon"/>
    <dgm:cxn modelId="{186FF080-D432-4687-9C9A-C6617F1F6A66}" srcId="{7C5085BA-63C9-40EB-B44E-A7446CEF2123}" destId="{08780A3E-67C0-41BC-891E-D8E56CB52801}" srcOrd="0" destOrd="0" parTransId="{2E25AC55-BA9E-48EE-BD74-6C63E1F42118}" sibTransId="{2F529016-7CBE-4678-8057-A0294BF5665A}"/>
    <dgm:cxn modelId="{301697C5-03F2-4448-8423-38688AFA1F5F}" type="presOf" srcId="{08780A3E-67C0-41BC-891E-D8E56CB52801}" destId="{E7B48212-CFFA-4D05-BAFB-04C01F9F2751}" srcOrd="0" destOrd="0" presId="urn:microsoft.com/office/officeart/2005/8/layout/chevronAccent+Icon"/>
    <dgm:cxn modelId="{3A1569C7-85E8-4D84-90A2-555B555BC264}" srcId="{7C5085BA-63C9-40EB-B44E-A7446CEF2123}" destId="{F660D93B-2524-4863-B268-6806D20814C0}" srcOrd="2" destOrd="0" parTransId="{F5FC935C-CD69-432D-A0F8-8B04DADD9A5C}" sibTransId="{D062774B-1A2E-4C1B-AAD7-F3F0D6522BC7}"/>
    <dgm:cxn modelId="{504EF6E8-F8F9-45D8-9CED-A033292A6BFB}" type="presOf" srcId="{F660D93B-2524-4863-B268-6806D20814C0}" destId="{3E81BBAE-CE34-4D52-9140-469241F091A1}" srcOrd="0" destOrd="0" presId="urn:microsoft.com/office/officeart/2005/8/layout/chevronAccent+Icon"/>
    <dgm:cxn modelId="{7D6EF5F3-04EF-4FD7-89DA-7F0F1965D5A4}" type="presParOf" srcId="{4295489A-52CF-4404-A3A0-3FD4B302B600}" destId="{3CD70E1E-7CB1-4B54-875B-852A8F57F050}" srcOrd="0" destOrd="0" presId="urn:microsoft.com/office/officeart/2005/8/layout/chevronAccent+Icon"/>
    <dgm:cxn modelId="{DC9FAAD8-4257-49D6-B6D1-64CA45523C06}" type="presParOf" srcId="{3CD70E1E-7CB1-4B54-875B-852A8F57F050}" destId="{E71A422D-93D2-4CF0-A4E9-E972A129449D}" srcOrd="0" destOrd="0" presId="urn:microsoft.com/office/officeart/2005/8/layout/chevronAccent+Icon"/>
    <dgm:cxn modelId="{8FF7F346-12D4-4F3C-B0F3-18D677D13B45}" type="presParOf" srcId="{3CD70E1E-7CB1-4B54-875B-852A8F57F050}" destId="{E7B48212-CFFA-4D05-BAFB-04C01F9F2751}" srcOrd="1" destOrd="0" presId="urn:microsoft.com/office/officeart/2005/8/layout/chevronAccent+Icon"/>
    <dgm:cxn modelId="{2ECE56F8-7E6A-49E8-A6EC-13766D4DDFCF}" type="presParOf" srcId="{4295489A-52CF-4404-A3A0-3FD4B302B600}" destId="{340CFDE9-00F2-481D-9EA3-378B9328F06E}" srcOrd="1" destOrd="0" presId="urn:microsoft.com/office/officeart/2005/8/layout/chevronAccent+Icon"/>
    <dgm:cxn modelId="{48AEC1E9-E47C-4153-99DF-EE743CC1C541}" type="presParOf" srcId="{4295489A-52CF-4404-A3A0-3FD4B302B600}" destId="{9E160562-65AA-42A6-AFE2-60BEA5C7485D}" srcOrd="2" destOrd="0" presId="urn:microsoft.com/office/officeart/2005/8/layout/chevronAccent+Icon"/>
    <dgm:cxn modelId="{7270C62F-C10A-4E7A-B2C3-7413AC182538}" type="presParOf" srcId="{9E160562-65AA-42A6-AFE2-60BEA5C7485D}" destId="{4B360F12-4A03-4F7E-B6D4-36137917FF36}" srcOrd="0" destOrd="0" presId="urn:microsoft.com/office/officeart/2005/8/layout/chevronAccent+Icon"/>
    <dgm:cxn modelId="{2C4386A3-0453-4286-887D-E7A5BCC0311A}" type="presParOf" srcId="{9E160562-65AA-42A6-AFE2-60BEA5C7485D}" destId="{8F49FD04-B128-4E47-9F29-4488171AF6BF}" srcOrd="1" destOrd="0" presId="urn:microsoft.com/office/officeart/2005/8/layout/chevronAccent+Icon"/>
    <dgm:cxn modelId="{62BA003B-6BD6-4A6D-9887-AB9626586EEF}" type="presParOf" srcId="{4295489A-52CF-4404-A3A0-3FD4B302B600}" destId="{AAAB8FF1-82C5-4075-B49E-A30F5B6437A1}" srcOrd="3" destOrd="0" presId="urn:microsoft.com/office/officeart/2005/8/layout/chevronAccent+Icon"/>
    <dgm:cxn modelId="{7C3A886D-FDCE-4EE3-9D18-451D0A9FA861}" type="presParOf" srcId="{4295489A-52CF-4404-A3A0-3FD4B302B600}" destId="{5A9AF55E-69D8-4161-BE0C-0FF1996E8CE0}" srcOrd="4" destOrd="0" presId="urn:microsoft.com/office/officeart/2005/8/layout/chevronAccent+Icon"/>
    <dgm:cxn modelId="{A1D35DA9-0A79-467C-9422-9E8090CAE065}" type="presParOf" srcId="{5A9AF55E-69D8-4161-BE0C-0FF1996E8CE0}" destId="{1F1CBE4C-FF62-4477-A2AF-31EBA7EC5C30}" srcOrd="0" destOrd="0" presId="urn:microsoft.com/office/officeart/2005/8/layout/chevronAccent+Icon"/>
    <dgm:cxn modelId="{1F20CCE7-7457-41CE-B1B0-AD6314F9B15F}" type="presParOf" srcId="{5A9AF55E-69D8-4161-BE0C-0FF1996E8CE0}" destId="{3E81BBAE-CE34-4D52-9140-469241F091A1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5085BA-63C9-40EB-B44E-A7446CEF212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3_3" csCatId="accent3" phldr="1"/>
      <dgm:spPr/>
    </dgm:pt>
    <dgm:pt modelId="{08780A3E-67C0-41BC-891E-D8E56CB52801}">
      <dgm:prSet phldrT="[Text]" custT="1"/>
      <dgm:spPr/>
      <dgm:t>
        <a:bodyPr/>
        <a:lstStyle/>
        <a:p>
          <a:r>
            <a:rPr lang="fr-FR" sz="1600" b="0" dirty="0"/>
            <a:t>Agency </a:t>
          </a:r>
          <a:r>
            <a:rPr lang="fr-FR" sz="1600" b="0" dirty="0" err="1"/>
            <a:t>creates</a:t>
          </a:r>
          <a:r>
            <a:rPr lang="fr-FR" sz="1600" b="0" dirty="0"/>
            <a:t> the caps </a:t>
          </a:r>
          <a:r>
            <a:rPr lang="fr-FR" sz="1600" b="0" dirty="0" err="1"/>
            <a:t>into</a:t>
          </a:r>
          <a:r>
            <a:rPr lang="fr-FR" sz="1600" b="0" dirty="0"/>
            <a:t> Beedeez Back Office</a:t>
          </a:r>
          <a:endParaRPr lang="en-US" sz="1600" dirty="0"/>
        </a:p>
      </dgm:t>
    </dgm:pt>
    <dgm:pt modelId="{2E25AC55-BA9E-48EE-BD74-6C63E1F42118}" type="parTrans" cxnId="{186FF080-D432-4687-9C9A-C6617F1F6A66}">
      <dgm:prSet/>
      <dgm:spPr/>
      <dgm:t>
        <a:bodyPr/>
        <a:lstStyle/>
        <a:p>
          <a:endParaRPr lang="en-US"/>
        </a:p>
      </dgm:t>
    </dgm:pt>
    <dgm:pt modelId="{2F529016-7CBE-4678-8057-A0294BF5665A}" type="sibTrans" cxnId="{186FF080-D432-4687-9C9A-C6617F1F6A66}">
      <dgm:prSet/>
      <dgm:spPr/>
      <dgm:t>
        <a:bodyPr/>
        <a:lstStyle/>
        <a:p>
          <a:endParaRPr lang="en-US"/>
        </a:p>
      </dgm:t>
    </dgm:pt>
    <dgm:pt modelId="{C8FC6281-2C8D-4258-B629-602374947A76}">
      <dgm:prSet phldrT="[Text]" custT="1"/>
      <dgm:spPr/>
      <dgm:t>
        <a:bodyPr/>
        <a:lstStyle/>
        <a:p>
          <a:r>
            <a:rPr lang="fr-FR" sz="1600" b="0" dirty="0"/>
            <a:t>PM </a:t>
          </a:r>
          <a:r>
            <a:rPr lang="fr-FR" sz="1600" b="0" dirty="0" err="1"/>
            <a:t>gives</a:t>
          </a:r>
          <a:r>
            <a:rPr lang="fr-FR" sz="1600" b="0" dirty="0"/>
            <a:t> final validations </a:t>
          </a:r>
          <a:r>
            <a:rPr lang="fr-FR" sz="1600" b="0" dirty="0" err="1"/>
            <a:t>into</a:t>
          </a:r>
          <a:r>
            <a:rPr lang="fr-FR" sz="1600" b="0" dirty="0"/>
            <a:t> Beedeez  / back &amp; </a:t>
          </a:r>
          <a:r>
            <a:rPr lang="fr-FR" sz="1600" b="0" dirty="0" err="1"/>
            <a:t>forth</a:t>
          </a:r>
          <a:endParaRPr lang="en-US" sz="1600" dirty="0"/>
        </a:p>
      </dgm:t>
    </dgm:pt>
    <dgm:pt modelId="{B2F962AA-36DF-44E7-BE6A-03A62209F5BA}" type="parTrans" cxnId="{D87EB702-163E-4DA2-93EA-30EEF5F6DB55}">
      <dgm:prSet/>
      <dgm:spPr/>
      <dgm:t>
        <a:bodyPr/>
        <a:lstStyle/>
        <a:p>
          <a:endParaRPr lang="en-US"/>
        </a:p>
      </dgm:t>
    </dgm:pt>
    <dgm:pt modelId="{BB83D020-DD5A-4C40-9037-29F4061EF392}" type="sibTrans" cxnId="{D87EB702-163E-4DA2-93EA-30EEF5F6DB55}">
      <dgm:prSet/>
      <dgm:spPr/>
      <dgm:t>
        <a:bodyPr/>
        <a:lstStyle/>
        <a:p>
          <a:endParaRPr lang="en-US"/>
        </a:p>
      </dgm:t>
    </dgm:pt>
    <dgm:pt modelId="{F660D93B-2524-4863-B268-6806D20814C0}">
      <dgm:prSet phldrT="[Text]" custT="1"/>
      <dgm:spPr/>
      <dgm:t>
        <a:bodyPr/>
        <a:lstStyle/>
        <a:p>
          <a:r>
            <a:rPr lang="fr-FR" sz="1600" dirty="0"/>
            <a:t>PM to </a:t>
          </a:r>
          <a:r>
            <a:rPr lang="fr-FR" sz="1600" dirty="0" err="1"/>
            <a:t>send</a:t>
          </a:r>
          <a:r>
            <a:rPr lang="fr-FR" sz="1600" dirty="0"/>
            <a:t> </a:t>
          </a:r>
          <a:r>
            <a:rPr lang="fr-FR" sz="1600" dirty="0" err="1"/>
            <a:t>request</a:t>
          </a:r>
          <a:r>
            <a:rPr lang="fr-FR" sz="1600" dirty="0"/>
            <a:t> to Drive IT to LBC for </a:t>
          </a:r>
          <a:r>
            <a:rPr lang="fr-FR" sz="1600" dirty="0" err="1"/>
            <a:t>publishing</a:t>
          </a:r>
          <a:r>
            <a:rPr lang="fr-FR" sz="1600" dirty="0"/>
            <a:t> </a:t>
          </a:r>
          <a:r>
            <a:rPr lang="fr-FR" sz="1600" dirty="0" err="1"/>
            <a:t>using</a:t>
          </a:r>
          <a:r>
            <a:rPr lang="fr-FR" sz="1600" dirty="0"/>
            <a:t> </a:t>
          </a:r>
          <a:r>
            <a:rPr lang="fr-FR" sz="1600" dirty="0" err="1"/>
            <a:t>form</a:t>
          </a:r>
          <a:endParaRPr lang="fr-FR" sz="1600" dirty="0"/>
        </a:p>
      </dgm:t>
    </dgm:pt>
    <dgm:pt modelId="{F5FC935C-CD69-432D-A0F8-8B04DADD9A5C}" type="parTrans" cxnId="{3A1569C7-85E8-4D84-90A2-555B555BC264}">
      <dgm:prSet/>
      <dgm:spPr/>
      <dgm:t>
        <a:bodyPr/>
        <a:lstStyle/>
        <a:p>
          <a:endParaRPr lang="en-US"/>
        </a:p>
      </dgm:t>
    </dgm:pt>
    <dgm:pt modelId="{D062774B-1A2E-4C1B-AAD7-F3F0D6522BC7}" type="sibTrans" cxnId="{3A1569C7-85E8-4D84-90A2-555B555BC264}">
      <dgm:prSet/>
      <dgm:spPr/>
      <dgm:t>
        <a:bodyPr/>
        <a:lstStyle/>
        <a:p>
          <a:endParaRPr lang="en-US"/>
        </a:p>
      </dgm:t>
    </dgm:pt>
    <dgm:pt modelId="{4295489A-52CF-4404-A3A0-3FD4B302B600}" type="pres">
      <dgm:prSet presAssocID="{7C5085BA-63C9-40EB-B44E-A7446CEF2123}" presName="Name0" presStyleCnt="0">
        <dgm:presLayoutVars>
          <dgm:dir/>
          <dgm:resizeHandles val="exact"/>
        </dgm:presLayoutVars>
      </dgm:prSet>
      <dgm:spPr/>
    </dgm:pt>
    <dgm:pt modelId="{3CD70E1E-7CB1-4B54-875B-852A8F57F050}" type="pres">
      <dgm:prSet presAssocID="{08780A3E-67C0-41BC-891E-D8E56CB52801}" presName="composite" presStyleCnt="0"/>
      <dgm:spPr/>
    </dgm:pt>
    <dgm:pt modelId="{E71A422D-93D2-4CF0-A4E9-E972A129449D}" type="pres">
      <dgm:prSet presAssocID="{08780A3E-67C0-41BC-891E-D8E56CB52801}" presName="bgChev" presStyleLbl="node1" presStyleIdx="0" presStyleCnt="3" custLinFactNeighborX="-212" custLinFactNeighborY="-2939"/>
      <dgm:spPr/>
    </dgm:pt>
    <dgm:pt modelId="{E7B48212-CFFA-4D05-BAFB-04C01F9F2751}" type="pres">
      <dgm:prSet presAssocID="{08780A3E-67C0-41BC-891E-D8E56CB52801}" presName="txNode" presStyleLbl="fgAcc1" presStyleIdx="0" presStyleCnt="3">
        <dgm:presLayoutVars>
          <dgm:bulletEnabled val="1"/>
        </dgm:presLayoutVars>
      </dgm:prSet>
      <dgm:spPr/>
    </dgm:pt>
    <dgm:pt modelId="{340CFDE9-00F2-481D-9EA3-378B9328F06E}" type="pres">
      <dgm:prSet presAssocID="{2F529016-7CBE-4678-8057-A0294BF5665A}" presName="compositeSpace" presStyleCnt="0"/>
      <dgm:spPr/>
    </dgm:pt>
    <dgm:pt modelId="{9E160562-65AA-42A6-AFE2-60BEA5C7485D}" type="pres">
      <dgm:prSet presAssocID="{C8FC6281-2C8D-4258-B629-602374947A76}" presName="composite" presStyleCnt="0"/>
      <dgm:spPr/>
    </dgm:pt>
    <dgm:pt modelId="{4B360F12-4A03-4F7E-B6D4-36137917FF36}" type="pres">
      <dgm:prSet presAssocID="{C8FC6281-2C8D-4258-B629-602374947A76}" presName="bgChev" presStyleLbl="node1" presStyleIdx="1" presStyleCnt="3"/>
      <dgm:spPr/>
    </dgm:pt>
    <dgm:pt modelId="{8F49FD04-B128-4E47-9F29-4488171AF6BF}" type="pres">
      <dgm:prSet presAssocID="{C8FC6281-2C8D-4258-B629-602374947A76}" presName="txNode" presStyleLbl="fgAcc1" presStyleIdx="1" presStyleCnt="3">
        <dgm:presLayoutVars>
          <dgm:bulletEnabled val="1"/>
        </dgm:presLayoutVars>
      </dgm:prSet>
      <dgm:spPr/>
    </dgm:pt>
    <dgm:pt modelId="{AAAB8FF1-82C5-4075-B49E-A30F5B6437A1}" type="pres">
      <dgm:prSet presAssocID="{BB83D020-DD5A-4C40-9037-29F4061EF392}" presName="compositeSpace" presStyleCnt="0"/>
      <dgm:spPr/>
    </dgm:pt>
    <dgm:pt modelId="{5A9AF55E-69D8-4161-BE0C-0FF1996E8CE0}" type="pres">
      <dgm:prSet presAssocID="{F660D93B-2524-4863-B268-6806D20814C0}" presName="composite" presStyleCnt="0"/>
      <dgm:spPr/>
    </dgm:pt>
    <dgm:pt modelId="{1F1CBE4C-FF62-4477-A2AF-31EBA7EC5C30}" type="pres">
      <dgm:prSet presAssocID="{F660D93B-2524-4863-B268-6806D20814C0}" presName="bgChev" presStyleLbl="node1" presStyleIdx="2" presStyleCnt="3"/>
      <dgm:spPr/>
    </dgm:pt>
    <dgm:pt modelId="{3E81BBAE-CE34-4D52-9140-469241F091A1}" type="pres">
      <dgm:prSet presAssocID="{F660D93B-2524-4863-B268-6806D20814C0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D87EB702-163E-4DA2-93EA-30EEF5F6DB55}" srcId="{7C5085BA-63C9-40EB-B44E-A7446CEF2123}" destId="{C8FC6281-2C8D-4258-B629-602374947A76}" srcOrd="1" destOrd="0" parTransId="{B2F962AA-36DF-44E7-BE6A-03A62209F5BA}" sibTransId="{BB83D020-DD5A-4C40-9037-29F4061EF392}"/>
    <dgm:cxn modelId="{BC0E0516-21FF-457E-B41B-B92C031DEBA0}" type="presOf" srcId="{C8FC6281-2C8D-4258-B629-602374947A76}" destId="{8F49FD04-B128-4E47-9F29-4488171AF6BF}" srcOrd="0" destOrd="0" presId="urn:microsoft.com/office/officeart/2005/8/layout/chevronAccent+Icon"/>
    <dgm:cxn modelId="{F2461E74-14D4-4ADF-B7FE-4C34C5C09523}" type="presOf" srcId="{7C5085BA-63C9-40EB-B44E-A7446CEF2123}" destId="{4295489A-52CF-4404-A3A0-3FD4B302B600}" srcOrd="0" destOrd="0" presId="urn:microsoft.com/office/officeart/2005/8/layout/chevronAccent+Icon"/>
    <dgm:cxn modelId="{186FF080-D432-4687-9C9A-C6617F1F6A66}" srcId="{7C5085BA-63C9-40EB-B44E-A7446CEF2123}" destId="{08780A3E-67C0-41BC-891E-D8E56CB52801}" srcOrd="0" destOrd="0" parTransId="{2E25AC55-BA9E-48EE-BD74-6C63E1F42118}" sibTransId="{2F529016-7CBE-4678-8057-A0294BF5665A}"/>
    <dgm:cxn modelId="{301697C5-03F2-4448-8423-38688AFA1F5F}" type="presOf" srcId="{08780A3E-67C0-41BC-891E-D8E56CB52801}" destId="{E7B48212-CFFA-4D05-BAFB-04C01F9F2751}" srcOrd="0" destOrd="0" presId="urn:microsoft.com/office/officeart/2005/8/layout/chevronAccent+Icon"/>
    <dgm:cxn modelId="{3A1569C7-85E8-4D84-90A2-555B555BC264}" srcId="{7C5085BA-63C9-40EB-B44E-A7446CEF2123}" destId="{F660D93B-2524-4863-B268-6806D20814C0}" srcOrd="2" destOrd="0" parTransId="{F5FC935C-CD69-432D-A0F8-8B04DADD9A5C}" sibTransId="{D062774B-1A2E-4C1B-AAD7-F3F0D6522BC7}"/>
    <dgm:cxn modelId="{504EF6E8-F8F9-45D8-9CED-A033292A6BFB}" type="presOf" srcId="{F660D93B-2524-4863-B268-6806D20814C0}" destId="{3E81BBAE-CE34-4D52-9140-469241F091A1}" srcOrd="0" destOrd="0" presId="urn:microsoft.com/office/officeart/2005/8/layout/chevronAccent+Icon"/>
    <dgm:cxn modelId="{7D6EF5F3-04EF-4FD7-89DA-7F0F1965D5A4}" type="presParOf" srcId="{4295489A-52CF-4404-A3A0-3FD4B302B600}" destId="{3CD70E1E-7CB1-4B54-875B-852A8F57F050}" srcOrd="0" destOrd="0" presId="urn:microsoft.com/office/officeart/2005/8/layout/chevronAccent+Icon"/>
    <dgm:cxn modelId="{DC9FAAD8-4257-49D6-B6D1-64CA45523C06}" type="presParOf" srcId="{3CD70E1E-7CB1-4B54-875B-852A8F57F050}" destId="{E71A422D-93D2-4CF0-A4E9-E972A129449D}" srcOrd="0" destOrd="0" presId="urn:microsoft.com/office/officeart/2005/8/layout/chevronAccent+Icon"/>
    <dgm:cxn modelId="{8FF7F346-12D4-4F3C-B0F3-18D677D13B45}" type="presParOf" srcId="{3CD70E1E-7CB1-4B54-875B-852A8F57F050}" destId="{E7B48212-CFFA-4D05-BAFB-04C01F9F2751}" srcOrd="1" destOrd="0" presId="urn:microsoft.com/office/officeart/2005/8/layout/chevronAccent+Icon"/>
    <dgm:cxn modelId="{2ECE56F8-7E6A-49E8-A6EC-13766D4DDFCF}" type="presParOf" srcId="{4295489A-52CF-4404-A3A0-3FD4B302B600}" destId="{340CFDE9-00F2-481D-9EA3-378B9328F06E}" srcOrd="1" destOrd="0" presId="urn:microsoft.com/office/officeart/2005/8/layout/chevronAccent+Icon"/>
    <dgm:cxn modelId="{48AEC1E9-E47C-4153-99DF-EE743CC1C541}" type="presParOf" srcId="{4295489A-52CF-4404-A3A0-3FD4B302B600}" destId="{9E160562-65AA-42A6-AFE2-60BEA5C7485D}" srcOrd="2" destOrd="0" presId="urn:microsoft.com/office/officeart/2005/8/layout/chevronAccent+Icon"/>
    <dgm:cxn modelId="{7270C62F-C10A-4E7A-B2C3-7413AC182538}" type="presParOf" srcId="{9E160562-65AA-42A6-AFE2-60BEA5C7485D}" destId="{4B360F12-4A03-4F7E-B6D4-36137917FF36}" srcOrd="0" destOrd="0" presId="urn:microsoft.com/office/officeart/2005/8/layout/chevronAccent+Icon"/>
    <dgm:cxn modelId="{2C4386A3-0453-4286-887D-E7A5BCC0311A}" type="presParOf" srcId="{9E160562-65AA-42A6-AFE2-60BEA5C7485D}" destId="{8F49FD04-B128-4E47-9F29-4488171AF6BF}" srcOrd="1" destOrd="0" presId="urn:microsoft.com/office/officeart/2005/8/layout/chevronAccent+Icon"/>
    <dgm:cxn modelId="{62BA003B-6BD6-4A6D-9887-AB9626586EEF}" type="presParOf" srcId="{4295489A-52CF-4404-A3A0-3FD4B302B600}" destId="{AAAB8FF1-82C5-4075-B49E-A30F5B6437A1}" srcOrd="3" destOrd="0" presId="urn:microsoft.com/office/officeart/2005/8/layout/chevronAccent+Icon"/>
    <dgm:cxn modelId="{7C3A886D-FDCE-4EE3-9D18-451D0A9FA861}" type="presParOf" srcId="{4295489A-52CF-4404-A3A0-3FD4B302B600}" destId="{5A9AF55E-69D8-4161-BE0C-0FF1996E8CE0}" srcOrd="4" destOrd="0" presId="urn:microsoft.com/office/officeart/2005/8/layout/chevronAccent+Icon"/>
    <dgm:cxn modelId="{A1D35DA9-0A79-467C-9422-9E8090CAE065}" type="presParOf" srcId="{5A9AF55E-69D8-4161-BE0C-0FF1996E8CE0}" destId="{1F1CBE4C-FF62-4477-A2AF-31EBA7EC5C30}" srcOrd="0" destOrd="0" presId="urn:microsoft.com/office/officeart/2005/8/layout/chevronAccent+Icon"/>
    <dgm:cxn modelId="{1F20CCE7-7457-41CE-B1B0-AD6314F9B15F}" type="presParOf" srcId="{5A9AF55E-69D8-4161-BE0C-0FF1996E8CE0}" destId="{3E81BBAE-CE34-4D52-9140-469241F091A1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5085BA-63C9-40EB-B44E-A7446CEF212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3_1" csCatId="accent3" phldr="1"/>
      <dgm:spPr/>
    </dgm:pt>
    <dgm:pt modelId="{08780A3E-67C0-41BC-891E-D8E56CB52801}">
      <dgm:prSet phldrT="[Text]" custT="1"/>
      <dgm:spPr/>
      <dgm:t>
        <a:bodyPr/>
        <a:lstStyle/>
        <a:p>
          <a:r>
            <a:rPr lang="fr-FR" sz="1600" dirty="0"/>
            <a:t>PM to </a:t>
          </a:r>
          <a:r>
            <a:rPr lang="fr-FR" sz="1600" dirty="0" err="1"/>
            <a:t>add</a:t>
          </a:r>
          <a:r>
            <a:rPr lang="fr-FR" sz="1600" dirty="0"/>
            <a:t> the </a:t>
          </a:r>
          <a:r>
            <a:rPr lang="fr-FR" sz="1600" dirty="0" err="1"/>
            <a:t>Storyboard</a:t>
          </a:r>
          <a:r>
            <a:rPr lang="fr-FR" sz="1600" dirty="0"/>
            <a:t> </a:t>
          </a:r>
          <a:r>
            <a:rPr lang="fr-FR" sz="1600" dirty="0" err="1"/>
            <a:t>into</a:t>
          </a:r>
          <a:r>
            <a:rPr lang="fr-FR" sz="1600" dirty="0"/>
            <a:t> the DAMS in </a:t>
          </a:r>
          <a:r>
            <a:rPr lang="fr-FR" sz="1600" dirty="0" err="1"/>
            <a:t>folder</a:t>
          </a:r>
          <a:r>
            <a:rPr lang="fr-FR" sz="1600" dirty="0"/>
            <a:t> XXXXX </a:t>
          </a:r>
          <a:endParaRPr lang="en-US" sz="1600" dirty="0"/>
        </a:p>
      </dgm:t>
    </dgm:pt>
    <dgm:pt modelId="{2E25AC55-BA9E-48EE-BD74-6C63E1F42118}" type="parTrans" cxnId="{186FF080-D432-4687-9C9A-C6617F1F6A66}">
      <dgm:prSet/>
      <dgm:spPr/>
      <dgm:t>
        <a:bodyPr/>
        <a:lstStyle/>
        <a:p>
          <a:endParaRPr lang="en-US"/>
        </a:p>
      </dgm:t>
    </dgm:pt>
    <dgm:pt modelId="{2F529016-7CBE-4678-8057-A0294BF5665A}" type="sibTrans" cxnId="{186FF080-D432-4687-9C9A-C6617F1F6A66}">
      <dgm:prSet/>
      <dgm:spPr/>
      <dgm:t>
        <a:bodyPr/>
        <a:lstStyle/>
        <a:p>
          <a:endParaRPr lang="en-US"/>
        </a:p>
      </dgm:t>
    </dgm:pt>
    <dgm:pt modelId="{C8FC6281-2C8D-4258-B629-602374947A76}">
      <dgm:prSet phldrT="[Text]" custT="1"/>
      <dgm:spPr/>
      <dgm:t>
        <a:bodyPr/>
        <a:lstStyle/>
        <a:p>
          <a:r>
            <a:rPr lang="fr-FR" sz="1600" dirty="0"/>
            <a:t>LBC </a:t>
          </a:r>
          <a:r>
            <a:rPr lang="fr-FR" sz="1600" dirty="0" err="1"/>
            <a:t>starts</a:t>
          </a:r>
          <a:r>
            <a:rPr lang="fr-FR" sz="1600" dirty="0"/>
            <a:t> the publication </a:t>
          </a:r>
          <a:r>
            <a:rPr lang="fr-FR" sz="1600" dirty="0" err="1"/>
            <a:t>process</a:t>
          </a:r>
          <a:r>
            <a:rPr lang="fr-FR" sz="1600" dirty="0"/>
            <a:t> to </a:t>
          </a:r>
          <a:r>
            <a:rPr lang="fr-FR" sz="1600" dirty="0" err="1"/>
            <a:t>each</a:t>
          </a:r>
          <a:r>
            <a:rPr lang="fr-FR" sz="1600" dirty="0"/>
            <a:t> </a:t>
          </a:r>
          <a:r>
            <a:rPr lang="fr-FR" sz="1600" dirty="0" err="1"/>
            <a:t>market</a:t>
          </a:r>
          <a:r>
            <a:rPr lang="fr-FR" sz="1600" dirty="0"/>
            <a:t> </a:t>
          </a:r>
          <a:endParaRPr lang="en-US" sz="1600" dirty="0"/>
        </a:p>
      </dgm:t>
    </dgm:pt>
    <dgm:pt modelId="{B2F962AA-36DF-44E7-BE6A-03A62209F5BA}" type="parTrans" cxnId="{D87EB702-163E-4DA2-93EA-30EEF5F6DB55}">
      <dgm:prSet/>
      <dgm:spPr/>
      <dgm:t>
        <a:bodyPr/>
        <a:lstStyle/>
        <a:p>
          <a:endParaRPr lang="en-US"/>
        </a:p>
      </dgm:t>
    </dgm:pt>
    <dgm:pt modelId="{BB83D020-DD5A-4C40-9037-29F4061EF392}" type="sibTrans" cxnId="{D87EB702-163E-4DA2-93EA-30EEF5F6DB55}">
      <dgm:prSet/>
      <dgm:spPr/>
      <dgm:t>
        <a:bodyPr/>
        <a:lstStyle/>
        <a:p>
          <a:endParaRPr lang="en-US"/>
        </a:p>
      </dgm:t>
    </dgm:pt>
    <dgm:pt modelId="{F660D93B-2524-4863-B268-6806D20814C0}">
      <dgm:prSet phldrT="[Text]" custT="1"/>
      <dgm:spPr/>
      <dgm:t>
        <a:bodyPr/>
        <a:lstStyle/>
        <a:p>
          <a:r>
            <a:rPr lang="fr-FR" sz="1600" dirty="0" err="1"/>
            <a:t>After</a:t>
          </a:r>
          <a:r>
            <a:rPr lang="fr-FR" sz="1600" dirty="0"/>
            <a:t> </a:t>
          </a:r>
          <a:r>
            <a:rPr lang="fr-FR" sz="1600" dirty="0" err="1"/>
            <a:t>markets</a:t>
          </a:r>
          <a:r>
            <a:rPr lang="fr-FR" sz="1600" dirty="0"/>
            <a:t> </a:t>
          </a:r>
          <a:r>
            <a:rPr lang="fr-FR" sz="1600" dirty="0" err="1"/>
            <a:t>proofreading</a:t>
          </a:r>
          <a:r>
            <a:rPr lang="fr-FR" sz="1600" dirty="0"/>
            <a:t>, LBC </a:t>
          </a:r>
          <a:r>
            <a:rPr lang="fr-FR" sz="1600" dirty="0" err="1"/>
            <a:t>publishes</a:t>
          </a:r>
          <a:r>
            <a:rPr lang="fr-FR" sz="1600" dirty="0"/>
            <a:t>.</a:t>
          </a:r>
        </a:p>
      </dgm:t>
    </dgm:pt>
    <dgm:pt modelId="{F5FC935C-CD69-432D-A0F8-8B04DADD9A5C}" type="parTrans" cxnId="{3A1569C7-85E8-4D84-90A2-555B555BC264}">
      <dgm:prSet/>
      <dgm:spPr/>
      <dgm:t>
        <a:bodyPr/>
        <a:lstStyle/>
        <a:p>
          <a:endParaRPr lang="en-US"/>
        </a:p>
      </dgm:t>
    </dgm:pt>
    <dgm:pt modelId="{D062774B-1A2E-4C1B-AAD7-F3F0D6522BC7}" type="sibTrans" cxnId="{3A1569C7-85E8-4D84-90A2-555B555BC264}">
      <dgm:prSet/>
      <dgm:spPr/>
      <dgm:t>
        <a:bodyPr/>
        <a:lstStyle/>
        <a:p>
          <a:endParaRPr lang="en-US"/>
        </a:p>
      </dgm:t>
    </dgm:pt>
    <dgm:pt modelId="{4295489A-52CF-4404-A3A0-3FD4B302B600}" type="pres">
      <dgm:prSet presAssocID="{7C5085BA-63C9-40EB-B44E-A7446CEF2123}" presName="Name0" presStyleCnt="0">
        <dgm:presLayoutVars>
          <dgm:dir/>
          <dgm:resizeHandles val="exact"/>
        </dgm:presLayoutVars>
      </dgm:prSet>
      <dgm:spPr/>
    </dgm:pt>
    <dgm:pt modelId="{3CD70E1E-7CB1-4B54-875B-852A8F57F050}" type="pres">
      <dgm:prSet presAssocID="{08780A3E-67C0-41BC-891E-D8E56CB52801}" presName="composite" presStyleCnt="0"/>
      <dgm:spPr/>
    </dgm:pt>
    <dgm:pt modelId="{E71A422D-93D2-4CF0-A4E9-E972A129449D}" type="pres">
      <dgm:prSet presAssocID="{08780A3E-67C0-41BC-891E-D8E56CB52801}" presName="bgChev" presStyleLbl="node1" presStyleIdx="0" presStyleCnt="3" custLinFactNeighborX="-212" custLinFactNeighborY="-2939"/>
      <dgm:spPr/>
    </dgm:pt>
    <dgm:pt modelId="{E7B48212-CFFA-4D05-BAFB-04C01F9F2751}" type="pres">
      <dgm:prSet presAssocID="{08780A3E-67C0-41BC-891E-D8E56CB52801}" presName="txNode" presStyleLbl="fgAcc1" presStyleIdx="0" presStyleCnt="3">
        <dgm:presLayoutVars>
          <dgm:bulletEnabled val="1"/>
        </dgm:presLayoutVars>
      </dgm:prSet>
      <dgm:spPr/>
    </dgm:pt>
    <dgm:pt modelId="{340CFDE9-00F2-481D-9EA3-378B9328F06E}" type="pres">
      <dgm:prSet presAssocID="{2F529016-7CBE-4678-8057-A0294BF5665A}" presName="compositeSpace" presStyleCnt="0"/>
      <dgm:spPr/>
    </dgm:pt>
    <dgm:pt modelId="{9E160562-65AA-42A6-AFE2-60BEA5C7485D}" type="pres">
      <dgm:prSet presAssocID="{C8FC6281-2C8D-4258-B629-602374947A76}" presName="composite" presStyleCnt="0"/>
      <dgm:spPr/>
    </dgm:pt>
    <dgm:pt modelId="{4B360F12-4A03-4F7E-B6D4-36137917FF36}" type="pres">
      <dgm:prSet presAssocID="{C8FC6281-2C8D-4258-B629-602374947A76}" presName="bgChev" presStyleLbl="node1" presStyleIdx="1" presStyleCnt="3"/>
      <dgm:spPr/>
    </dgm:pt>
    <dgm:pt modelId="{8F49FD04-B128-4E47-9F29-4488171AF6BF}" type="pres">
      <dgm:prSet presAssocID="{C8FC6281-2C8D-4258-B629-602374947A76}" presName="txNode" presStyleLbl="fgAcc1" presStyleIdx="1" presStyleCnt="3">
        <dgm:presLayoutVars>
          <dgm:bulletEnabled val="1"/>
        </dgm:presLayoutVars>
      </dgm:prSet>
      <dgm:spPr/>
    </dgm:pt>
    <dgm:pt modelId="{AAAB8FF1-82C5-4075-B49E-A30F5B6437A1}" type="pres">
      <dgm:prSet presAssocID="{BB83D020-DD5A-4C40-9037-29F4061EF392}" presName="compositeSpace" presStyleCnt="0"/>
      <dgm:spPr/>
    </dgm:pt>
    <dgm:pt modelId="{5A9AF55E-69D8-4161-BE0C-0FF1996E8CE0}" type="pres">
      <dgm:prSet presAssocID="{F660D93B-2524-4863-B268-6806D20814C0}" presName="composite" presStyleCnt="0"/>
      <dgm:spPr/>
    </dgm:pt>
    <dgm:pt modelId="{1F1CBE4C-FF62-4477-A2AF-31EBA7EC5C30}" type="pres">
      <dgm:prSet presAssocID="{F660D93B-2524-4863-B268-6806D20814C0}" presName="bgChev" presStyleLbl="node1" presStyleIdx="2" presStyleCnt="3"/>
      <dgm:spPr/>
    </dgm:pt>
    <dgm:pt modelId="{3E81BBAE-CE34-4D52-9140-469241F091A1}" type="pres">
      <dgm:prSet presAssocID="{F660D93B-2524-4863-B268-6806D20814C0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D87EB702-163E-4DA2-93EA-30EEF5F6DB55}" srcId="{7C5085BA-63C9-40EB-B44E-A7446CEF2123}" destId="{C8FC6281-2C8D-4258-B629-602374947A76}" srcOrd="1" destOrd="0" parTransId="{B2F962AA-36DF-44E7-BE6A-03A62209F5BA}" sibTransId="{BB83D020-DD5A-4C40-9037-29F4061EF392}"/>
    <dgm:cxn modelId="{BC0E0516-21FF-457E-B41B-B92C031DEBA0}" type="presOf" srcId="{C8FC6281-2C8D-4258-B629-602374947A76}" destId="{8F49FD04-B128-4E47-9F29-4488171AF6BF}" srcOrd="0" destOrd="0" presId="urn:microsoft.com/office/officeart/2005/8/layout/chevronAccent+Icon"/>
    <dgm:cxn modelId="{F2461E74-14D4-4ADF-B7FE-4C34C5C09523}" type="presOf" srcId="{7C5085BA-63C9-40EB-B44E-A7446CEF2123}" destId="{4295489A-52CF-4404-A3A0-3FD4B302B600}" srcOrd="0" destOrd="0" presId="urn:microsoft.com/office/officeart/2005/8/layout/chevronAccent+Icon"/>
    <dgm:cxn modelId="{186FF080-D432-4687-9C9A-C6617F1F6A66}" srcId="{7C5085BA-63C9-40EB-B44E-A7446CEF2123}" destId="{08780A3E-67C0-41BC-891E-D8E56CB52801}" srcOrd="0" destOrd="0" parTransId="{2E25AC55-BA9E-48EE-BD74-6C63E1F42118}" sibTransId="{2F529016-7CBE-4678-8057-A0294BF5665A}"/>
    <dgm:cxn modelId="{301697C5-03F2-4448-8423-38688AFA1F5F}" type="presOf" srcId="{08780A3E-67C0-41BC-891E-D8E56CB52801}" destId="{E7B48212-CFFA-4D05-BAFB-04C01F9F2751}" srcOrd="0" destOrd="0" presId="urn:microsoft.com/office/officeart/2005/8/layout/chevronAccent+Icon"/>
    <dgm:cxn modelId="{3A1569C7-85E8-4D84-90A2-555B555BC264}" srcId="{7C5085BA-63C9-40EB-B44E-A7446CEF2123}" destId="{F660D93B-2524-4863-B268-6806D20814C0}" srcOrd="2" destOrd="0" parTransId="{F5FC935C-CD69-432D-A0F8-8B04DADD9A5C}" sibTransId="{D062774B-1A2E-4C1B-AAD7-F3F0D6522BC7}"/>
    <dgm:cxn modelId="{504EF6E8-F8F9-45D8-9CED-A033292A6BFB}" type="presOf" srcId="{F660D93B-2524-4863-B268-6806D20814C0}" destId="{3E81BBAE-CE34-4D52-9140-469241F091A1}" srcOrd="0" destOrd="0" presId="urn:microsoft.com/office/officeart/2005/8/layout/chevronAccent+Icon"/>
    <dgm:cxn modelId="{7D6EF5F3-04EF-4FD7-89DA-7F0F1965D5A4}" type="presParOf" srcId="{4295489A-52CF-4404-A3A0-3FD4B302B600}" destId="{3CD70E1E-7CB1-4B54-875B-852A8F57F050}" srcOrd="0" destOrd="0" presId="urn:microsoft.com/office/officeart/2005/8/layout/chevronAccent+Icon"/>
    <dgm:cxn modelId="{DC9FAAD8-4257-49D6-B6D1-64CA45523C06}" type="presParOf" srcId="{3CD70E1E-7CB1-4B54-875B-852A8F57F050}" destId="{E71A422D-93D2-4CF0-A4E9-E972A129449D}" srcOrd="0" destOrd="0" presId="urn:microsoft.com/office/officeart/2005/8/layout/chevronAccent+Icon"/>
    <dgm:cxn modelId="{8FF7F346-12D4-4F3C-B0F3-18D677D13B45}" type="presParOf" srcId="{3CD70E1E-7CB1-4B54-875B-852A8F57F050}" destId="{E7B48212-CFFA-4D05-BAFB-04C01F9F2751}" srcOrd="1" destOrd="0" presId="urn:microsoft.com/office/officeart/2005/8/layout/chevronAccent+Icon"/>
    <dgm:cxn modelId="{2ECE56F8-7E6A-49E8-A6EC-13766D4DDFCF}" type="presParOf" srcId="{4295489A-52CF-4404-A3A0-3FD4B302B600}" destId="{340CFDE9-00F2-481D-9EA3-378B9328F06E}" srcOrd="1" destOrd="0" presId="urn:microsoft.com/office/officeart/2005/8/layout/chevronAccent+Icon"/>
    <dgm:cxn modelId="{48AEC1E9-E47C-4153-99DF-EE743CC1C541}" type="presParOf" srcId="{4295489A-52CF-4404-A3A0-3FD4B302B600}" destId="{9E160562-65AA-42A6-AFE2-60BEA5C7485D}" srcOrd="2" destOrd="0" presId="urn:microsoft.com/office/officeart/2005/8/layout/chevronAccent+Icon"/>
    <dgm:cxn modelId="{7270C62F-C10A-4E7A-B2C3-7413AC182538}" type="presParOf" srcId="{9E160562-65AA-42A6-AFE2-60BEA5C7485D}" destId="{4B360F12-4A03-4F7E-B6D4-36137917FF36}" srcOrd="0" destOrd="0" presId="urn:microsoft.com/office/officeart/2005/8/layout/chevronAccent+Icon"/>
    <dgm:cxn modelId="{2C4386A3-0453-4286-887D-E7A5BCC0311A}" type="presParOf" srcId="{9E160562-65AA-42A6-AFE2-60BEA5C7485D}" destId="{8F49FD04-B128-4E47-9F29-4488171AF6BF}" srcOrd="1" destOrd="0" presId="urn:microsoft.com/office/officeart/2005/8/layout/chevronAccent+Icon"/>
    <dgm:cxn modelId="{62BA003B-6BD6-4A6D-9887-AB9626586EEF}" type="presParOf" srcId="{4295489A-52CF-4404-A3A0-3FD4B302B600}" destId="{AAAB8FF1-82C5-4075-B49E-A30F5B6437A1}" srcOrd="3" destOrd="0" presId="urn:microsoft.com/office/officeart/2005/8/layout/chevronAccent+Icon"/>
    <dgm:cxn modelId="{7C3A886D-FDCE-4EE3-9D18-451D0A9FA861}" type="presParOf" srcId="{4295489A-52CF-4404-A3A0-3FD4B302B600}" destId="{5A9AF55E-69D8-4161-BE0C-0FF1996E8CE0}" srcOrd="4" destOrd="0" presId="urn:microsoft.com/office/officeart/2005/8/layout/chevronAccent+Icon"/>
    <dgm:cxn modelId="{A1D35DA9-0A79-467C-9422-9E8090CAE065}" type="presParOf" srcId="{5A9AF55E-69D8-4161-BE0C-0FF1996E8CE0}" destId="{1F1CBE4C-FF62-4477-A2AF-31EBA7EC5C30}" srcOrd="0" destOrd="0" presId="urn:microsoft.com/office/officeart/2005/8/layout/chevronAccent+Icon"/>
    <dgm:cxn modelId="{1F20CCE7-7457-41CE-B1B0-AD6314F9B15F}" type="presParOf" srcId="{5A9AF55E-69D8-4161-BE0C-0FF1996E8CE0}" destId="{3E81BBAE-CE34-4D52-9140-469241F091A1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2F38EC-6123-4654-B628-10E6C1B757D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CA74467-EC8C-4B8C-9B96-BF7C6C5215F8}">
      <dgm:prSet phldrT="[Text]"/>
      <dgm:spPr/>
      <dgm:t>
        <a:bodyPr/>
        <a:lstStyle/>
        <a:p>
          <a:r>
            <a:rPr lang="fr-FR" dirty="0"/>
            <a:t>Capsules </a:t>
          </a:r>
          <a:r>
            <a:rPr lang="fr-FR" dirty="0" err="1"/>
            <a:t>creation</a:t>
          </a:r>
          <a:endParaRPr lang="fr-FR" dirty="0"/>
        </a:p>
        <a:p>
          <a:r>
            <a:rPr lang="fr-FR" dirty="0"/>
            <a:t>(Agency) </a:t>
          </a:r>
          <a:endParaRPr lang="en-US" dirty="0"/>
        </a:p>
      </dgm:t>
    </dgm:pt>
    <dgm:pt modelId="{DF7FA5B3-4B39-4FCF-B041-558D68870391}" type="parTrans" cxnId="{76B4F18B-AABD-4EF8-BD14-1F692B7D31F9}">
      <dgm:prSet/>
      <dgm:spPr/>
      <dgm:t>
        <a:bodyPr/>
        <a:lstStyle/>
        <a:p>
          <a:endParaRPr lang="en-US"/>
        </a:p>
      </dgm:t>
    </dgm:pt>
    <dgm:pt modelId="{55C6F3F5-2C29-45CC-AD71-FC2FE52633EE}" type="sibTrans" cxnId="{76B4F18B-AABD-4EF8-BD14-1F692B7D31F9}">
      <dgm:prSet/>
      <dgm:spPr/>
      <dgm:t>
        <a:bodyPr/>
        <a:lstStyle/>
        <a:p>
          <a:endParaRPr lang="en-US"/>
        </a:p>
      </dgm:t>
    </dgm:pt>
    <dgm:pt modelId="{283B3217-A833-4CF4-A784-55C13AD86B90}">
      <dgm:prSet phldrT="[Text]"/>
      <dgm:spPr/>
      <dgm:t>
        <a:bodyPr/>
        <a:lstStyle/>
        <a:p>
          <a:r>
            <a:rPr lang="fr-FR" dirty="0"/>
            <a:t>Validation</a:t>
          </a:r>
        </a:p>
        <a:p>
          <a:r>
            <a:rPr lang="fr-FR" dirty="0"/>
            <a:t>(PM)</a:t>
          </a:r>
          <a:endParaRPr lang="en-US" dirty="0"/>
        </a:p>
      </dgm:t>
    </dgm:pt>
    <dgm:pt modelId="{3A9C3A89-7455-4C93-8F21-A00836568939}" type="parTrans" cxnId="{CAB62D9E-749D-4E70-82DB-3FD76D4AA2FD}">
      <dgm:prSet/>
      <dgm:spPr/>
      <dgm:t>
        <a:bodyPr/>
        <a:lstStyle/>
        <a:p>
          <a:endParaRPr lang="en-US"/>
        </a:p>
      </dgm:t>
    </dgm:pt>
    <dgm:pt modelId="{5C2428FC-2AAA-4E39-A7F1-8D05C69A0F71}" type="sibTrans" cxnId="{CAB62D9E-749D-4E70-82DB-3FD76D4AA2FD}">
      <dgm:prSet/>
      <dgm:spPr/>
      <dgm:t>
        <a:bodyPr/>
        <a:lstStyle/>
        <a:p>
          <a:endParaRPr lang="en-US"/>
        </a:p>
      </dgm:t>
    </dgm:pt>
    <dgm:pt modelId="{50B49006-8593-4290-9DE7-AC7CCA411798}">
      <dgm:prSet phldrT="[Text]"/>
      <dgm:spPr/>
      <dgm:t>
        <a:bodyPr/>
        <a:lstStyle/>
        <a:p>
          <a:r>
            <a:rPr lang="fr-FR" dirty="0" err="1"/>
            <a:t>Publishing</a:t>
          </a:r>
          <a:r>
            <a:rPr lang="fr-FR" dirty="0"/>
            <a:t> (LBC)</a:t>
          </a:r>
          <a:endParaRPr lang="en-US" dirty="0"/>
        </a:p>
      </dgm:t>
    </dgm:pt>
    <dgm:pt modelId="{C7EE7E26-CE09-499B-8F35-FBA677CFDB1F}" type="parTrans" cxnId="{E05B4783-C7F7-4143-BEDF-67479BD64E10}">
      <dgm:prSet/>
      <dgm:spPr/>
      <dgm:t>
        <a:bodyPr/>
        <a:lstStyle/>
        <a:p>
          <a:endParaRPr lang="en-US"/>
        </a:p>
      </dgm:t>
    </dgm:pt>
    <dgm:pt modelId="{FEA238E7-26B7-4E70-992B-967118AC6DAF}" type="sibTrans" cxnId="{E05B4783-C7F7-4143-BEDF-67479BD64E10}">
      <dgm:prSet/>
      <dgm:spPr/>
      <dgm:t>
        <a:bodyPr/>
        <a:lstStyle/>
        <a:p>
          <a:endParaRPr lang="en-US"/>
        </a:p>
      </dgm:t>
    </dgm:pt>
    <dgm:pt modelId="{87617A31-7752-4141-AB26-498BDF854BC5}" type="pres">
      <dgm:prSet presAssocID="{6D2F38EC-6123-4654-B628-10E6C1B757DC}" presName="CompostProcess" presStyleCnt="0">
        <dgm:presLayoutVars>
          <dgm:dir/>
          <dgm:resizeHandles val="exact"/>
        </dgm:presLayoutVars>
      </dgm:prSet>
      <dgm:spPr/>
    </dgm:pt>
    <dgm:pt modelId="{F4864875-EE43-4026-A99E-CC8A480D4F90}" type="pres">
      <dgm:prSet presAssocID="{6D2F38EC-6123-4654-B628-10E6C1B757DC}" presName="arrow" presStyleLbl="bgShp" presStyleIdx="0" presStyleCnt="1"/>
      <dgm:spPr/>
    </dgm:pt>
    <dgm:pt modelId="{BC663A91-3F5A-4F7D-AD31-86E05EBCA8A3}" type="pres">
      <dgm:prSet presAssocID="{6D2F38EC-6123-4654-B628-10E6C1B757DC}" presName="linearProcess" presStyleCnt="0"/>
      <dgm:spPr/>
    </dgm:pt>
    <dgm:pt modelId="{3BFE6D35-2D0A-41FF-9ACE-37BF621EF6FF}" type="pres">
      <dgm:prSet presAssocID="{1CA74467-EC8C-4B8C-9B96-BF7C6C5215F8}" presName="textNode" presStyleLbl="node1" presStyleIdx="0" presStyleCnt="3">
        <dgm:presLayoutVars>
          <dgm:bulletEnabled val="1"/>
        </dgm:presLayoutVars>
      </dgm:prSet>
      <dgm:spPr/>
    </dgm:pt>
    <dgm:pt modelId="{62507450-D461-45E7-8B99-10EC8465EE96}" type="pres">
      <dgm:prSet presAssocID="{55C6F3F5-2C29-45CC-AD71-FC2FE52633EE}" presName="sibTrans" presStyleCnt="0"/>
      <dgm:spPr/>
    </dgm:pt>
    <dgm:pt modelId="{CA057171-F41D-454F-B2B1-18C942F3B760}" type="pres">
      <dgm:prSet presAssocID="{283B3217-A833-4CF4-A784-55C13AD86B90}" presName="textNode" presStyleLbl="node1" presStyleIdx="1" presStyleCnt="3">
        <dgm:presLayoutVars>
          <dgm:bulletEnabled val="1"/>
        </dgm:presLayoutVars>
      </dgm:prSet>
      <dgm:spPr/>
    </dgm:pt>
    <dgm:pt modelId="{683A64FC-2240-45DE-91DE-98630C75B038}" type="pres">
      <dgm:prSet presAssocID="{5C2428FC-2AAA-4E39-A7F1-8D05C69A0F71}" presName="sibTrans" presStyleCnt="0"/>
      <dgm:spPr/>
    </dgm:pt>
    <dgm:pt modelId="{0CDADC35-1FD2-44D2-8502-D2BBEB84DDBE}" type="pres">
      <dgm:prSet presAssocID="{50B49006-8593-4290-9DE7-AC7CCA41179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05B4783-C7F7-4143-BEDF-67479BD64E10}" srcId="{6D2F38EC-6123-4654-B628-10E6C1B757DC}" destId="{50B49006-8593-4290-9DE7-AC7CCA411798}" srcOrd="2" destOrd="0" parTransId="{C7EE7E26-CE09-499B-8F35-FBA677CFDB1F}" sibTransId="{FEA238E7-26B7-4E70-992B-967118AC6DAF}"/>
    <dgm:cxn modelId="{76B4F18B-AABD-4EF8-BD14-1F692B7D31F9}" srcId="{6D2F38EC-6123-4654-B628-10E6C1B757DC}" destId="{1CA74467-EC8C-4B8C-9B96-BF7C6C5215F8}" srcOrd="0" destOrd="0" parTransId="{DF7FA5B3-4B39-4FCF-B041-558D68870391}" sibTransId="{55C6F3F5-2C29-45CC-AD71-FC2FE52633EE}"/>
    <dgm:cxn modelId="{E156A098-5538-4971-8964-448A96837908}" type="presOf" srcId="{1CA74467-EC8C-4B8C-9B96-BF7C6C5215F8}" destId="{3BFE6D35-2D0A-41FF-9ACE-37BF621EF6FF}" srcOrd="0" destOrd="0" presId="urn:microsoft.com/office/officeart/2005/8/layout/hProcess9"/>
    <dgm:cxn modelId="{CAB62D9E-749D-4E70-82DB-3FD76D4AA2FD}" srcId="{6D2F38EC-6123-4654-B628-10E6C1B757DC}" destId="{283B3217-A833-4CF4-A784-55C13AD86B90}" srcOrd="1" destOrd="0" parTransId="{3A9C3A89-7455-4C93-8F21-A00836568939}" sibTransId="{5C2428FC-2AAA-4E39-A7F1-8D05C69A0F71}"/>
    <dgm:cxn modelId="{154D6FB2-3349-4001-A4D4-6A51BEFFAEE0}" type="presOf" srcId="{283B3217-A833-4CF4-A784-55C13AD86B90}" destId="{CA057171-F41D-454F-B2B1-18C942F3B760}" srcOrd="0" destOrd="0" presId="urn:microsoft.com/office/officeart/2005/8/layout/hProcess9"/>
    <dgm:cxn modelId="{9DF7D0B6-EAF8-4468-BB7A-FB327A212F02}" type="presOf" srcId="{50B49006-8593-4290-9DE7-AC7CCA411798}" destId="{0CDADC35-1FD2-44D2-8502-D2BBEB84DDBE}" srcOrd="0" destOrd="0" presId="urn:microsoft.com/office/officeart/2005/8/layout/hProcess9"/>
    <dgm:cxn modelId="{02E35EEB-3D58-4914-AB3F-72B331CFE5E5}" type="presOf" srcId="{6D2F38EC-6123-4654-B628-10E6C1B757DC}" destId="{87617A31-7752-4141-AB26-498BDF854BC5}" srcOrd="0" destOrd="0" presId="urn:microsoft.com/office/officeart/2005/8/layout/hProcess9"/>
    <dgm:cxn modelId="{C0B82627-0E47-4135-AFEB-34723D7E23E6}" type="presParOf" srcId="{87617A31-7752-4141-AB26-498BDF854BC5}" destId="{F4864875-EE43-4026-A99E-CC8A480D4F90}" srcOrd="0" destOrd="0" presId="urn:microsoft.com/office/officeart/2005/8/layout/hProcess9"/>
    <dgm:cxn modelId="{9147D3B9-3B1B-4D94-9405-BFEE9722CD3B}" type="presParOf" srcId="{87617A31-7752-4141-AB26-498BDF854BC5}" destId="{BC663A91-3F5A-4F7D-AD31-86E05EBCA8A3}" srcOrd="1" destOrd="0" presId="urn:microsoft.com/office/officeart/2005/8/layout/hProcess9"/>
    <dgm:cxn modelId="{95F6BDB5-5979-4F95-8592-0FC09A2E083C}" type="presParOf" srcId="{BC663A91-3F5A-4F7D-AD31-86E05EBCA8A3}" destId="{3BFE6D35-2D0A-41FF-9ACE-37BF621EF6FF}" srcOrd="0" destOrd="0" presId="urn:microsoft.com/office/officeart/2005/8/layout/hProcess9"/>
    <dgm:cxn modelId="{F38C8C73-059D-4053-BC48-77999A37BD81}" type="presParOf" srcId="{BC663A91-3F5A-4F7D-AD31-86E05EBCA8A3}" destId="{62507450-D461-45E7-8B99-10EC8465EE96}" srcOrd="1" destOrd="0" presId="urn:microsoft.com/office/officeart/2005/8/layout/hProcess9"/>
    <dgm:cxn modelId="{EFFB571F-E8B0-4932-B2F5-D8B26FCCC2F0}" type="presParOf" srcId="{BC663A91-3F5A-4F7D-AD31-86E05EBCA8A3}" destId="{CA057171-F41D-454F-B2B1-18C942F3B760}" srcOrd="2" destOrd="0" presId="urn:microsoft.com/office/officeart/2005/8/layout/hProcess9"/>
    <dgm:cxn modelId="{B1CB381B-2FAA-4571-AB7C-52B376FB8A39}" type="presParOf" srcId="{BC663A91-3F5A-4F7D-AD31-86E05EBCA8A3}" destId="{683A64FC-2240-45DE-91DE-98630C75B038}" srcOrd="3" destOrd="0" presId="urn:microsoft.com/office/officeart/2005/8/layout/hProcess9"/>
    <dgm:cxn modelId="{02054A84-15FD-43D1-B4EF-13DE2AECCF3C}" type="presParOf" srcId="{BC663A91-3F5A-4F7D-AD31-86E05EBCA8A3}" destId="{0CDADC35-1FD2-44D2-8502-D2BBEB84DDB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A422D-93D2-4CF0-A4E9-E972A129449D}">
      <dsp:nvSpPr>
        <dsp:cNvPr id="0" name=""/>
        <dsp:cNvSpPr/>
      </dsp:nvSpPr>
      <dsp:spPr>
        <a:xfrm>
          <a:off x="1265" y="0"/>
          <a:ext cx="3179882" cy="764275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48212-CFFA-4D05-BAFB-04C01F9F2751}">
      <dsp:nvSpPr>
        <dsp:cNvPr id="0" name=""/>
        <dsp:cNvSpPr/>
      </dsp:nvSpPr>
      <dsp:spPr>
        <a:xfrm>
          <a:off x="849234" y="191068"/>
          <a:ext cx="2685234" cy="7642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PM </a:t>
          </a:r>
          <a:r>
            <a:rPr lang="fr-FR" sz="1600" kern="1200" dirty="0" err="1"/>
            <a:t>requests</a:t>
          </a:r>
          <a:r>
            <a:rPr lang="fr-FR" sz="1600" kern="1200" dirty="0"/>
            <a:t> Agency </a:t>
          </a:r>
          <a:r>
            <a:rPr lang="fr-FR" sz="1600" kern="1200" dirty="0" err="1"/>
            <a:t>access</a:t>
          </a:r>
          <a:r>
            <a:rPr lang="fr-FR" sz="1600" kern="1200" dirty="0"/>
            <a:t> on Beedeez Back Office of live system</a:t>
          </a:r>
          <a:endParaRPr lang="en-US" sz="1600" kern="1200" dirty="0"/>
        </a:p>
      </dsp:txBody>
      <dsp:txXfrm>
        <a:off x="871619" y="213453"/>
        <a:ext cx="2640464" cy="719505"/>
      </dsp:txXfrm>
    </dsp:sp>
    <dsp:sp modelId="{4B360F12-4A03-4F7E-B6D4-36137917FF36}">
      <dsp:nvSpPr>
        <dsp:cNvPr id="0" name=""/>
        <dsp:cNvSpPr/>
      </dsp:nvSpPr>
      <dsp:spPr>
        <a:xfrm>
          <a:off x="3633398" y="0"/>
          <a:ext cx="3179882" cy="764275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9FD04-B128-4E47-9F29-4488171AF6BF}">
      <dsp:nvSpPr>
        <dsp:cNvPr id="0" name=""/>
        <dsp:cNvSpPr/>
      </dsp:nvSpPr>
      <dsp:spPr>
        <a:xfrm>
          <a:off x="4481367" y="191068"/>
          <a:ext cx="2685234" cy="7642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LBC </a:t>
          </a:r>
          <a:r>
            <a:rPr lang="fr-FR" sz="1600" kern="1200" dirty="0" err="1"/>
            <a:t>creates</a:t>
          </a:r>
          <a:r>
            <a:rPr lang="fr-FR" sz="1600" kern="1200" dirty="0"/>
            <a:t> user </a:t>
          </a:r>
          <a:r>
            <a:rPr lang="fr-FR" sz="1600" kern="1200" dirty="0" err="1"/>
            <a:t>authorization</a:t>
          </a:r>
          <a:r>
            <a:rPr lang="fr-FR" sz="1600" kern="1200" dirty="0"/>
            <a:t> and check </a:t>
          </a:r>
          <a:r>
            <a:rPr lang="fr-FR" sz="1600" kern="1200" dirty="0" err="1"/>
            <a:t>creations</a:t>
          </a:r>
          <a:r>
            <a:rPr lang="fr-FR" sz="1600" kern="1200" dirty="0"/>
            <a:t> settings &amp; </a:t>
          </a:r>
          <a:r>
            <a:rPr lang="fr-FR" sz="1600" kern="1200" dirty="0" err="1"/>
            <a:t>track</a:t>
          </a:r>
          <a:endParaRPr lang="en-US" sz="1600" kern="1200" dirty="0"/>
        </a:p>
      </dsp:txBody>
      <dsp:txXfrm>
        <a:off x="4503752" y="213453"/>
        <a:ext cx="2640464" cy="719505"/>
      </dsp:txXfrm>
    </dsp:sp>
    <dsp:sp modelId="{A6FD9BD8-E39E-4571-8825-CF5382247262}">
      <dsp:nvSpPr>
        <dsp:cNvPr id="0" name=""/>
        <dsp:cNvSpPr/>
      </dsp:nvSpPr>
      <dsp:spPr>
        <a:xfrm>
          <a:off x="7265531" y="0"/>
          <a:ext cx="3179882" cy="764275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FF518-BACE-4C8F-81E3-3448E4B51A2F}">
      <dsp:nvSpPr>
        <dsp:cNvPr id="0" name=""/>
        <dsp:cNvSpPr/>
      </dsp:nvSpPr>
      <dsp:spPr>
        <a:xfrm>
          <a:off x="8113500" y="191068"/>
          <a:ext cx="2685234" cy="7642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Agency </a:t>
          </a:r>
          <a:r>
            <a:rPr lang="fr-FR" sz="1600" kern="1200" dirty="0" err="1"/>
            <a:t>gets</a:t>
          </a:r>
          <a:r>
            <a:rPr lang="fr-FR" sz="1600" kern="1200" dirty="0"/>
            <a:t> an </a:t>
          </a:r>
          <a:r>
            <a:rPr lang="fr-FR" sz="1600" kern="1200" dirty="0" err="1"/>
            <a:t>automatic</a:t>
          </a:r>
          <a:r>
            <a:rPr lang="fr-FR" sz="1600" kern="1200" dirty="0"/>
            <a:t> emails </a:t>
          </a:r>
          <a:r>
            <a:rPr lang="fr-FR" sz="1600" kern="1200" dirty="0" err="1"/>
            <a:t>from</a:t>
          </a:r>
          <a:r>
            <a:rPr lang="fr-FR" sz="1600" kern="1200" dirty="0"/>
            <a:t> Beedeez</a:t>
          </a:r>
          <a:endParaRPr lang="en-US" sz="1600" kern="1200" dirty="0"/>
        </a:p>
      </dsp:txBody>
      <dsp:txXfrm>
        <a:off x="8135885" y="213453"/>
        <a:ext cx="2640464" cy="719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A422D-93D2-4CF0-A4E9-E972A129449D}">
      <dsp:nvSpPr>
        <dsp:cNvPr id="0" name=""/>
        <dsp:cNvSpPr/>
      </dsp:nvSpPr>
      <dsp:spPr>
        <a:xfrm>
          <a:off x="0" y="0"/>
          <a:ext cx="3179882" cy="764275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48212-CFFA-4D05-BAFB-04C01F9F2751}">
      <dsp:nvSpPr>
        <dsp:cNvPr id="0" name=""/>
        <dsp:cNvSpPr/>
      </dsp:nvSpPr>
      <dsp:spPr>
        <a:xfrm>
          <a:off x="849234" y="191068"/>
          <a:ext cx="2685234" cy="764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Agency uses the </a:t>
          </a:r>
          <a:r>
            <a:rPr lang="fr-FR" sz="1600" b="0" kern="1200" dirty="0" err="1"/>
            <a:t>Storyboard</a:t>
          </a:r>
          <a:r>
            <a:rPr lang="fr-FR" sz="1600" b="0" kern="1200" dirty="0"/>
            <a:t> for </a:t>
          </a:r>
          <a:r>
            <a:rPr lang="fr-FR" sz="1600" b="0" kern="1200" dirty="0" err="1"/>
            <a:t>proposing</a:t>
          </a:r>
          <a:r>
            <a:rPr lang="fr-FR" sz="1600" b="0" kern="1200" dirty="0"/>
            <a:t> an </a:t>
          </a:r>
          <a:r>
            <a:rPr lang="fr-FR" sz="1600" b="0" kern="1200" dirty="0" err="1"/>
            <a:t>overview</a:t>
          </a:r>
          <a:endParaRPr lang="en-US" sz="1600" kern="1200" dirty="0"/>
        </a:p>
      </dsp:txBody>
      <dsp:txXfrm>
        <a:off x="871619" y="213453"/>
        <a:ext cx="2640464" cy="719505"/>
      </dsp:txXfrm>
    </dsp:sp>
    <dsp:sp modelId="{4B360F12-4A03-4F7E-B6D4-36137917FF36}">
      <dsp:nvSpPr>
        <dsp:cNvPr id="0" name=""/>
        <dsp:cNvSpPr/>
      </dsp:nvSpPr>
      <dsp:spPr>
        <a:xfrm>
          <a:off x="3633398" y="0"/>
          <a:ext cx="3179882" cy="764275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9FD04-B128-4E47-9F29-4488171AF6BF}">
      <dsp:nvSpPr>
        <dsp:cNvPr id="0" name=""/>
        <dsp:cNvSpPr/>
      </dsp:nvSpPr>
      <dsp:spPr>
        <a:xfrm>
          <a:off x="4481367" y="191068"/>
          <a:ext cx="2685234" cy="764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Agency </a:t>
          </a:r>
          <a:r>
            <a:rPr lang="fr-FR" sz="1600" b="0" kern="1200" dirty="0" err="1"/>
            <a:t>fills</a:t>
          </a:r>
          <a:r>
            <a:rPr lang="fr-FR" sz="1600" b="0" kern="1200" dirty="0"/>
            <a:t> the </a:t>
          </a:r>
          <a:r>
            <a:rPr lang="fr-FR" sz="1600" b="0" kern="1200" dirty="0" err="1"/>
            <a:t>Storyboard</a:t>
          </a:r>
          <a:r>
            <a:rPr lang="fr-FR" sz="1600" b="0" kern="1200" dirty="0"/>
            <a:t> </a:t>
          </a:r>
          <a:r>
            <a:rPr lang="fr-FR" sz="1600" b="0" kern="1200" dirty="0" err="1"/>
            <a:t>with</a:t>
          </a:r>
          <a:r>
            <a:rPr lang="fr-FR" sz="1600" b="0" kern="1200" dirty="0"/>
            <a:t> </a:t>
          </a:r>
          <a:r>
            <a:rPr lang="fr-FR" sz="1600" b="0" kern="1200" dirty="0" err="1"/>
            <a:t>details</a:t>
          </a:r>
          <a:r>
            <a:rPr lang="fr-FR" sz="1600" b="0" kern="1200" dirty="0"/>
            <a:t> </a:t>
          </a:r>
          <a:r>
            <a:rPr lang="fr-FR" sz="1600" b="0" kern="1200" dirty="0" err="1"/>
            <a:t>text</a:t>
          </a:r>
          <a:r>
            <a:rPr lang="fr-FR" sz="1600" b="0" kern="1200" dirty="0"/>
            <a:t> / images</a:t>
          </a:r>
          <a:endParaRPr lang="en-US" sz="1600" kern="1200" dirty="0"/>
        </a:p>
      </dsp:txBody>
      <dsp:txXfrm>
        <a:off x="4503752" y="213453"/>
        <a:ext cx="2640464" cy="719505"/>
      </dsp:txXfrm>
    </dsp:sp>
    <dsp:sp modelId="{1F1CBE4C-FF62-4477-A2AF-31EBA7EC5C30}">
      <dsp:nvSpPr>
        <dsp:cNvPr id="0" name=""/>
        <dsp:cNvSpPr/>
      </dsp:nvSpPr>
      <dsp:spPr>
        <a:xfrm>
          <a:off x="7265531" y="0"/>
          <a:ext cx="3179882" cy="764275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1BBAE-CE34-4D52-9140-469241F091A1}">
      <dsp:nvSpPr>
        <dsp:cNvPr id="0" name=""/>
        <dsp:cNvSpPr/>
      </dsp:nvSpPr>
      <dsp:spPr>
        <a:xfrm>
          <a:off x="8113500" y="191068"/>
          <a:ext cx="2685234" cy="764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PM </a:t>
          </a:r>
          <a:r>
            <a:rPr lang="fr-FR" sz="1600" b="0" kern="1200" dirty="0" err="1"/>
            <a:t>validates</a:t>
          </a:r>
          <a:r>
            <a:rPr lang="fr-FR" sz="1600" b="0" kern="1200" dirty="0"/>
            <a:t> the </a:t>
          </a:r>
          <a:r>
            <a:rPr lang="fr-FR" sz="1600" b="0" kern="1200" dirty="0" err="1"/>
            <a:t>Storyboard</a:t>
          </a:r>
          <a:endParaRPr lang="en-US" sz="1600" kern="1200" dirty="0"/>
        </a:p>
      </dsp:txBody>
      <dsp:txXfrm>
        <a:off x="8135885" y="213453"/>
        <a:ext cx="2640464" cy="719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A422D-93D2-4CF0-A4E9-E972A129449D}">
      <dsp:nvSpPr>
        <dsp:cNvPr id="0" name=""/>
        <dsp:cNvSpPr/>
      </dsp:nvSpPr>
      <dsp:spPr>
        <a:xfrm>
          <a:off x="0" y="0"/>
          <a:ext cx="3179882" cy="764275"/>
        </a:xfrm>
        <a:prstGeom prst="chevron">
          <a:avLst>
            <a:gd name="adj" fmla="val 4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48212-CFFA-4D05-BAFB-04C01F9F2751}">
      <dsp:nvSpPr>
        <dsp:cNvPr id="0" name=""/>
        <dsp:cNvSpPr/>
      </dsp:nvSpPr>
      <dsp:spPr>
        <a:xfrm>
          <a:off x="849234" y="191068"/>
          <a:ext cx="2685234" cy="764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Agency </a:t>
          </a:r>
          <a:r>
            <a:rPr lang="fr-FR" sz="1600" b="0" kern="1200" dirty="0" err="1"/>
            <a:t>creates</a:t>
          </a:r>
          <a:r>
            <a:rPr lang="fr-FR" sz="1600" b="0" kern="1200" dirty="0"/>
            <a:t> the caps </a:t>
          </a:r>
          <a:r>
            <a:rPr lang="fr-FR" sz="1600" b="0" kern="1200" dirty="0" err="1"/>
            <a:t>into</a:t>
          </a:r>
          <a:r>
            <a:rPr lang="fr-FR" sz="1600" b="0" kern="1200" dirty="0"/>
            <a:t> Beedeez Back Office</a:t>
          </a:r>
          <a:endParaRPr lang="en-US" sz="1600" kern="1200" dirty="0"/>
        </a:p>
      </dsp:txBody>
      <dsp:txXfrm>
        <a:off x="871619" y="213453"/>
        <a:ext cx="2640464" cy="719505"/>
      </dsp:txXfrm>
    </dsp:sp>
    <dsp:sp modelId="{4B360F12-4A03-4F7E-B6D4-36137917FF36}">
      <dsp:nvSpPr>
        <dsp:cNvPr id="0" name=""/>
        <dsp:cNvSpPr/>
      </dsp:nvSpPr>
      <dsp:spPr>
        <a:xfrm>
          <a:off x="3633398" y="0"/>
          <a:ext cx="3179882" cy="764275"/>
        </a:xfrm>
        <a:prstGeom prst="chevron">
          <a:avLst>
            <a:gd name="adj" fmla="val 40000"/>
          </a:avLst>
        </a:prstGeom>
        <a:solidFill>
          <a:schemeClr val="accent3">
            <a:shade val="80000"/>
            <a:hueOff val="-107439"/>
            <a:satOff val="-33186"/>
            <a:lumOff val="190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9FD04-B128-4E47-9F29-4488171AF6BF}">
      <dsp:nvSpPr>
        <dsp:cNvPr id="0" name=""/>
        <dsp:cNvSpPr/>
      </dsp:nvSpPr>
      <dsp:spPr>
        <a:xfrm>
          <a:off x="4481367" y="191068"/>
          <a:ext cx="2685234" cy="764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107439"/>
              <a:satOff val="-33186"/>
              <a:lumOff val="190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PM </a:t>
          </a:r>
          <a:r>
            <a:rPr lang="fr-FR" sz="1600" b="0" kern="1200" dirty="0" err="1"/>
            <a:t>gives</a:t>
          </a:r>
          <a:r>
            <a:rPr lang="fr-FR" sz="1600" b="0" kern="1200" dirty="0"/>
            <a:t> final validations </a:t>
          </a:r>
          <a:r>
            <a:rPr lang="fr-FR" sz="1600" b="0" kern="1200" dirty="0" err="1"/>
            <a:t>into</a:t>
          </a:r>
          <a:r>
            <a:rPr lang="fr-FR" sz="1600" b="0" kern="1200" dirty="0"/>
            <a:t> Beedeez  / back &amp; </a:t>
          </a:r>
          <a:r>
            <a:rPr lang="fr-FR" sz="1600" b="0" kern="1200" dirty="0" err="1"/>
            <a:t>forth</a:t>
          </a:r>
          <a:endParaRPr lang="en-US" sz="1600" kern="1200" dirty="0"/>
        </a:p>
      </dsp:txBody>
      <dsp:txXfrm>
        <a:off x="4503752" y="213453"/>
        <a:ext cx="2640464" cy="719505"/>
      </dsp:txXfrm>
    </dsp:sp>
    <dsp:sp modelId="{1F1CBE4C-FF62-4477-A2AF-31EBA7EC5C30}">
      <dsp:nvSpPr>
        <dsp:cNvPr id="0" name=""/>
        <dsp:cNvSpPr/>
      </dsp:nvSpPr>
      <dsp:spPr>
        <a:xfrm>
          <a:off x="7265531" y="0"/>
          <a:ext cx="3179882" cy="764275"/>
        </a:xfrm>
        <a:prstGeom prst="chevron">
          <a:avLst>
            <a:gd name="adj" fmla="val 40000"/>
          </a:avLst>
        </a:prstGeom>
        <a:solidFill>
          <a:schemeClr val="accent3">
            <a:shade val="80000"/>
            <a:hueOff val="-214879"/>
            <a:satOff val="-66372"/>
            <a:lumOff val="38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1BBAE-CE34-4D52-9140-469241F091A1}">
      <dsp:nvSpPr>
        <dsp:cNvPr id="0" name=""/>
        <dsp:cNvSpPr/>
      </dsp:nvSpPr>
      <dsp:spPr>
        <a:xfrm>
          <a:off x="8113500" y="191068"/>
          <a:ext cx="2685234" cy="764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214879"/>
              <a:satOff val="-66372"/>
              <a:lumOff val="38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PM to </a:t>
          </a:r>
          <a:r>
            <a:rPr lang="fr-FR" sz="1600" kern="1200" dirty="0" err="1"/>
            <a:t>send</a:t>
          </a:r>
          <a:r>
            <a:rPr lang="fr-FR" sz="1600" kern="1200" dirty="0"/>
            <a:t> </a:t>
          </a:r>
          <a:r>
            <a:rPr lang="fr-FR" sz="1600" kern="1200" dirty="0" err="1"/>
            <a:t>request</a:t>
          </a:r>
          <a:r>
            <a:rPr lang="fr-FR" sz="1600" kern="1200" dirty="0"/>
            <a:t> to Drive IT to LBC for </a:t>
          </a:r>
          <a:r>
            <a:rPr lang="fr-FR" sz="1600" kern="1200" dirty="0" err="1"/>
            <a:t>publishing</a:t>
          </a:r>
          <a:r>
            <a:rPr lang="fr-FR" sz="1600" kern="1200" dirty="0"/>
            <a:t> </a:t>
          </a:r>
          <a:r>
            <a:rPr lang="fr-FR" sz="1600" kern="1200" dirty="0" err="1"/>
            <a:t>using</a:t>
          </a:r>
          <a:r>
            <a:rPr lang="fr-FR" sz="1600" kern="1200" dirty="0"/>
            <a:t> </a:t>
          </a:r>
          <a:r>
            <a:rPr lang="fr-FR" sz="1600" kern="1200" dirty="0" err="1"/>
            <a:t>form</a:t>
          </a:r>
          <a:endParaRPr lang="fr-FR" sz="1600" kern="1200" dirty="0"/>
        </a:p>
      </dsp:txBody>
      <dsp:txXfrm>
        <a:off x="8135885" y="213453"/>
        <a:ext cx="2640464" cy="719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A422D-93D2-4CF0-A4E9-E972A129449D}">
      <dsp:nvSpPr>
        <dsp:cNvPr id="0" name=""/>
        <dsp:cNvSpPr/>
      </dsp:nvSpPr>
      <dsp:spPr>
        <a:xfrm>
          <a:off x="0" y="0"/>
          <a:ext cx="3179882" cy="764275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48212-CFFA-4D05-BAFB-04C01F9F2751}">
      <dsp:nvSpPr>
        <dsp:cNvPr id="0" name=""/>
        <dsp:cNvSpPr/>
      </dsp:nvSpPr>
      <dsp:spPr>
        <a:xfrm>
          <a:off x="849234" y="191068"/>
          <a:ext cx="2685234" cy="7642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PM to </a:t>
          </a:r>
          <a:r>
            <a:rPr lang="fr-FR" sz="1600" kern="1200" dirty="0" err="1"/>
            <a:t>add</a:t>
          </a:r>
          <a:r>
            <a:rPr lang="fr-FR" sz="1600" kern="1200" dirty="0"/>
            <a:t> the </a:t>
          </a:r>
          <a:r>
            <a:rPr lang="fr-FR" sz="1600" kern="1200" dirty="0" err="1"/>
            <a:t>Storyboard</a:t>
          </a:r>
          <a:r>
            <a:rPr lang="fr-FR" sz="1600" kern="1200" dirty="0"/>
            <a:t> </a:t>
          </a:r>
          <a:r>
            <a:rPr lang="fr-FR" sz="1600" kern="1200" dirty="0" err="1"/>
            <a:t>into</a:t>
          </a:r>
          <a:r>
            <a:rPr lang="fr-FR" sz="1600" kern="1200" dirty="0"/>
            <a:t> the DAMS in </a:t>
          </a:r>
          <a:r>
            <a:rPr lang="fr-FR" sz="1600" kern="1200" dirty="0" err="1"/>
            <a:t>folder</a:t>
          </a:r>
          <a:r>
            <a:rPr lang="fr-FR" sz="1600" kern="1200" dirty="0"/>
            <a:t> XXXXX </a:t>
          </a:r>
          <a:endParaRPr lang="en-US" sz="1600" kern="1200" dirty="0"/>
        </a:p>
      </dsp:txBody>
      <dsp:txXfrm>
        <a:off x="871619" y="213453"/>
        <a:ext cx="2640464" cy="719505"/>
      </dsp:txXfrm>
    </dsp:sp>
    <dsp:sp modelId="{4B360F12-4A03-4F7E-B6D4-36137917FF36}">
      <dsp:nvSpPr>
        <dsp:cNvPr id="0" name=""/>
        <dsp:cNvSpPr/>
      </dsp:nvSpPr>
      <dsp:spPr>
        <a:xfrm>
          <a:off x="3633398" y="0"/>
          <a:ext cx="3179882" cy="764275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9FD04-B128-4E47-9F29-4488171AF6BF}">
      <dsp:nvSpPr>
        <dsp:cNvPr id="0" name=""/>
        <dsp:cNvSpPr/>
      </dsp:nvSpPr>
      <dsp:spPr>
        <a:xfrm>
          <a:off x="4481367" y="191068"/>
          <a:ext cx="2685234" cy="7642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LBC </a:t>
          </a:r>
          <a:r>
            <a:rPr lang="fr-FR" sz="1600" kern="1200" dirty="0" err="1"/>
            <a:t>starts</a:t>
          </a:r>
          <a:r>
            <a:rPr lang="fr-FR" sz="1600" kern="1200" dirty="0"/>
            <a:t> the publication </a:t>
          </a:r>
          <a:r>
            <a:rPr lang="fr-FR" sz="1600" kern="1200" dirty="0" err="1"/>
            <a:t>process</a:t>
          </a:r>
          <a:r>
            <a:rPr lang="fr-FR" sz="1600" kern="1200" dirty="0"/>
            <a:t> to </a:t>
          </a:r>
          <a:r>
            <a:rPr lang="fr-FR" sz="1600" kern="1200" dirty="0" err="1"/>
            <a:t>each</a:t>
          </a:r>
          <a:r>
            <a:rPr lang="fr-FR" sz="1600" kern="1200" dirty="0"/>
            <a:t> </a:t>
          </a:r>
          <a:r>
            <a:rPr lang="fr-FR" sz="1600" kern="1200" dirty="0" err="1"/>
            <a:t>market</a:t>
          </a:r>
          <a:r>
            <a:rPr lang="fr-FR" sz="1600" kern="1200" dirty="0"/>
            <a:t> </a:t>
          </a:r>
          <a:endParaRPr lang="en-US" sz="1600" kern="1200" dirty="0"/>
        </a:p>
      </dsp:txBody>
      <dsp:txXfrm>
        <a:off x="4503752" y="213453"/>
        <a:ext cx="2640464" cy="719505"/>
      </dsp:txXfrm>
    </dsp:sp>
    <dsp:sp modelId="{1F1CBE4C-FF62-4477-A2AF-31EBA7EC5C30}">
      <dsp:nvSpPr>
        <dsp:cNvPr id="0" name=""/>
        <dsp:cNvSpPr/>
      </dsp:nvSpPr>
      <dsp:spPr>
        <a:xfrm>
          <a:off x="7265531" y="0"/>
          <a:ext cx="3179882" cy="764275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1BBAE-CE34-4D52-9140-469241F091A1}">
      <dsp:nvSpPr>
        <dsp:cNvPr id="0" name=""/>
        <dsp:cNvSpPr/>
      </dsp:nvSpPr>
      <dsp:spPr>
        <a:xfrm>
          <a:off x="8113500" y="191068"/>
          <a:ext cx="2685234" cy="7642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After</a:t>
          </a:r>
          <a:r>
            <a:rPr lang="fr-FR" sz="1600" kern="1200" dirty="0"/>
            <a:t> </a:t>
          </a:r>
          <a:r>
            <a:rPr lang="fr-FR" sz="1600" kern="1200" dirty="0" err="1"/>
            <a:t>markets</a:t>
          </a:r>
          <a:r>
            <a:rPr lang="fr-FR" sz="1600" kern="1200" dirty="0"/>
            <a:t> </a:t>
          </a:r>
          <a:r>
            <a:rPr lang="fr-FR" sz="1600" kern="1200" dirty="0" err="1"/>
            <a:t>proofreading</a:t>
          </a:r>
          <a:r>
            <a:rPr lang="fr-FR" sz="1600" kern="1200" dirty="0"/>
            <a:t>, LBC </a:t>
          </a:r>
          <a:r>
            <a:rPr lang="fr-FR" sz="1600" kern="1200" dirty="0" err="1"/>
            <a:t>publishes</a:t>
          </a:r>
          <a:r>
            <a:rPr lang="fr-FR" sz="1600" kern="1200" dirty="0"/>
            <a:t>.</a:t>
          </a:r>
        </a:p>
      </dsp:txBody>
      <dsp:txXfrm>
        <a:off x="8135885" y="213453"/>
        <a:ext cx="2640464" cy="719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64875-EE43-4026-A99E-CC8A480D4F90}">
      <dsp:nvSpPr>
        <dsp:cNvPr id="0" name=""/>
        <dsp:cNvSpPr/>
      </dsp:nvSpPr>
      <dsp:spPr>
        <a:xfrm>
          <a:off x="447260" y="0"/>
          <a:ext cx="5068957" cy="320692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E6D35-2D0A-41FF-9ACE-37BF621EF6FF}">
      <dsp:nvSpPr>
        <dsp:cNvPr id="0" name=""/>
        <dsp:cNvSpPr/>
      </dsp:nvSpPr>
      <dsp:spPr>
        <a:xfrm>
          <a:off x="202082" y="962076"/>
          <a:ext cx="1789043" cy="1282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Capsules </a:t>
          </a:r>
          <a:r>
            <a:rPr lang="fr-FR" sz="2200" kern="1200" dirty="0" err="1"/>
            <a:t>creation</a:t>
          </a:r>
          <a:endParaRPr lang="fr-FR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(Agency) </a:t>
          </a:r>
          <a:endParaRPr lang="en-US" sz="2200" kern="1200" dirty="0"/>
        </a:p>
      </dsp:txBody>
      <dsp:txXfrm>
        <a:off x="264702" y="1024696"/>
        <a:ext cx="1663803" cy="1157528"/>
      </dsp:txXfrm>
    </dsp:sp>
    <dsp:sp modelId="{CA057171-F41D-454F-B2B1-18C942F3B760}">
      <dsp:nvSpPr>
        <dsp:cNvPr id="0" name=""/>
        <dsp:cNvSpPr/>
      </dsp:nvSpPr>
      <dsp:spPr>
        <a:xfrm>
          <a:off x="2087217" y="962076"/>
          <a:ext cx="1789043" cy="1282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Validation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(PM)</a:t>
          </a:r>
          <a:endParaRPr lang="en-US" sz="2200" kern="1200" dirty="0"/>
        </a:p>
      </dsp:txBody>
      <dsp:txXfrm>
        <a:off x="2149837" y="1024696"/>
        <a:ext cx="1663803" cy="1157528"/>
      </dsp:txXfrm>
    </dsp:sp>
    <dsp:sp modelId="{0CDADC35-1FD2-44D2-8502-D2BBEB84DDBE}">
      <dsp:nvSpPr>
        <dsp:cNvPr id="0" name=""/>
        <dsp:cNvSpPr/>
      </dsp:nvSpPr>
      <dsp:spPr>
        <a:xfrm>
          <a:off x="3972352" y="962076"/>
          <a:ext cx="1789043" cy="1282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 err="1"/>
            <a:t>Publishing</a:t>
          </a:r>
          <a:r>
            <a:rPr lang="fr-FR" sz="2200" kern="1200" dirty="0"/>
            <a:t> (LBC)</a:t>
          </a:r>
          <a:endParaRPr lang="en-US" sz="2200" kern="1200" dirty="0"/>
        </a:p>
      </dsp:txBody>
      <dsp:txXfrm>
        <a:off x="4034972" y="1024696"/>
        <a:ext cx="1663803" cy="1157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09A0D-486B-476F-9A25-1F9FD7A7E7B1}" type="datetimeFigureOut">
              <a:rPr lang="fr-FR" smtClean="0"/>
              <a:t>25/07/2023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7B19-9BDC-4F85-B897-227814C50B39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51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Mobile, </a:t>
            </a:r>
            <a:r>
              <a:rPr lang="fr-FR" dirty="0" err="1"/>
              <a:t>bespoke</a:t>
            </a:r>
            <a:r>
              <a:rPr lang="fr-FR" dirty="0"/>
              <a:t>, </a:t>
            </a:r>
            <a:r>
              <a:rPr lang="fr-FR" dirty="0" err="1"/>
              <a:t>dynamic</a:t>
            </a:r>
            <a:r>
              <a:rPr lang="fr-FR" dirty="0"/>
              <a:t>, short &amp; </a:t>
            </a:r>
            <a:r>
              <a:rPr lang="fr-FR" dirty="0" err="1"/>
              <a:t>crispy</a:t>
            </a:r>
            <a:r>
              <a:rPr lang="fr-FR" dirty="0"/>
              <a:t> : New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7B19-9BDC-4F85-B897-227814C50B3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823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5F294-79A0-424E-8A25-F5B8C3DA6319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97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7B19-9BDC-4F85-B897-227814C50B3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289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7B19-9BDC-4F85-B897-227814C50B3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83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functionnalities</a:t>
            </a:r>
            <a:r>
              <a:rPr lang="fr-FR" dirty="0"/>
              <a:t> to come. Not </a:t>
            </a:r>
            <a:r>
              <a:rPr lang="fr-FR" dirty="0" err="1"/>
              <a:t>used</a:t>
            </a:r>
            <a:r>
              <a:rPr lang="fr-FR" dirty="0"/>
              <a:t> at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7B19-9BDC-4F85-B897-227814C50B3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40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5F294-79A0-424E-8A25-F5B8C3DA6319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98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5F294-79A0-424E-8A25-F5B8C3DA6319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23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5F294-79A0-424E-8A25-F5B8C3DA6319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545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5F294-79A0-424E-8A25-F5B8C3DA6319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858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5F294-79A0-424E-8A25-F5B8C3DA6319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8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Encode Sans ExpandedLight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Encode Sans ExpandedLight" pitchFamily="2" charset="0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631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 and a fra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7019999" cy="3600138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399" y="1337159"/>
            <a:ext cx="7020000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8BF0D1-2051-4CDC-8776-6ACE284695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456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2 texts in 2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1" y="1337159"/>
            <a:ext cx="5400000" cy="4819801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F20727D-5E83-4E0E-9FB9-68D69A7B5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728" y="128806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196165-27AE-443C-AF47-7B6B0DC596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728" y="3856007"/>
            <a:ext cx="5470432" cy="2300953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763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ighlightin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429BDA1B-2BC8-40BC-AA30-CF42B5D03C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556" y="3023085"/>
            <a:ext cx="3384000" cy="684000"/>
          </a:xfrm>
          <a:solidFill>
            <a:schemeClr val="tx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72106505-DB5F-4F49-8822-4826BDEC7B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3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5E4DDE7-B2AD-4D6E-B1F1-1AA14E6F51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0800000">
            <a:off x="17873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73C17576-3818-4DAF-8697-2FBB1139D9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9106" y="3023085"/>
            <a:ext cx="3384000" cy="684000"/>
          </a:xfrm>
          <a:solidFill>
            <a:schemeClr val="tx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06D58CD4-C66A-40AB-98B4-535A07E2D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194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EFF27A7E-9171-4670-8D42-A17E0C0B08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0800000">
            <a:off x="555289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929A8655-1F53-480F-8591-3D24D79A7B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74656" y="3023085"/>
            <a:ext cx="3384000" cy="684000"/>
          </a:xfrm>
          <a:solidFill>
            <a:schemeClr val="tx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2B9BEC67-6961-47E7-8313-1489F4F11B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7498" y="3968439"/>
            <a:ext cx="3491157" cy="234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A1E2C166-5791-40DB-903C-66BC65C0DD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0800000">
            <a:off x="9318440" y="3675814"/>
            <a:ext cx="1096433" cy="20948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685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 with a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7127143" cy="1296000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66ED2081-D062-47AE-9D57-77E330A954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00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A24175A2-B90D-4CD9-8997-CD3D3F9914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5543" y="2690848"/>
            <a:ext cx="3528000" cy="338338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7EDC22B2-698E-4E5B-A0AD-BAE9A52C7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7908" y="1288067"/>
            <a:ext cx="3656872" cy="4868893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3918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01D72-D317-48EB-8946-13EE8EFCE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822" y="3162277"/>
            <a:ext cx="4320000" cy="1800000"/>
          </a:xfrm>
        </p:spPr>
        <p:txBody>
          <a:bodyPr anchor="b"/>
          <a:lstStyle>
            <a:lvl1pPr>
              <a:defRPr sz="3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121B9EDF-81A4-4116-AE20-E6C846380D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822" y="5028859"/>
            <a:ext cx="4320000" cy="12960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340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999882"/>
            <a:ext cx="11277603" cy="4224521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300"/>
              </a:spcBef>
              <a:defRPr sz="1500"/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" y="449851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 b="1" cap="all" baseline="0">
                <a:solidFill>
                  <a:schemeClr val="bg1"/>
                </a:solidFill>
                <a:latin typeface="+mn-lt"/>
              </a:defRPr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06365-5933-4C73-A497-305A64D8A6D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1" y="982639"/>
            <a:ext cx="11277603" cy="864000"/>
          </a:xfrm>
        </p:spPr>
        <p:txBody>
          <a:bodyPr/>
          <a:lstStyle>
            <a:lvl1pPr>
              <a:defRPr sz="2400"/>
            </a:lvl1pPr>
            <a:lvl2pPr marL="0" indent="0">
              <a:spcBef>
                <a:spcPts val="200"/>
              </a:spcBef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8983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EC7FF53-7E59-3C8F-09F2-5CA358FB4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10" y="169340"/>
            <a:ext cx="1233207" cy="315569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74D67377-4DB1-3F3A-0C1D-BF9A6131DA49}"/>
              </a:ext>
            </a:extLst>
          </p:cNvPr>
          <p:cNvCxnSpPr>
            <a:cxnSpLocks/>
          </p:cNvCxnSpPr>
          <p:nvPr userDrawn="1"/>
        </p:nvCxnSpPr>
        <p:spPr>
          <a:xfrm>
            <a:off x="11825831" y="345765"/>
            <a:ext cx="36616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esto 13">
            <a:extLst>
              <a:ext uri="{FF2B5EF4-FFF2-40B4-BE49-F238E27FC236}">
                <a16:creationId xmlns:a16="http://schemas.microsoft.com/office/drawing/2014/main" id="{46EDCA9F-4CEF-F07A-89DB-85CFA78754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18724" y="265586"/>
            <a:ext cx="1561921" cy="203133"/>
          </a:xfrm>
          <a:prstGeom prst="rect">
            <a:avLst/>
          </a:prstGeom>
        </p:spPr>
        <p:txBody>
          <a:bodyPr wrap="none" lIns="360000" numCol="1">
            <a:spAutoFit/>
          </a:bodyPr>
          <a:lstStyle>
            <a:lvl1pPr marL="0" indent="0" algn="r">
              <a:buNone/>
              <a:defRPr sz="800" spc="300"/>
            </a:lvl1pPr>
          </a:lstStyle>
          <a:p>
            <a:pPr lvl="0"/>
            <a:r>
              <a:rPr lang="it-IT"/>
              <a:t>LOREM IPSUM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B4B97A26-A7C9-6BDA-380F-8B98775355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41777" y="103916"/>
            <a:ext cx="553893" cy="47091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b="0" i="0">
                <a:solidFill>
                  <a:schemeClr val="bg2">
                    <a:lumMod val="75000"/>
                  </a:schemeClr>
                </a:solidFill>
                <a:latin typeface="GT Super Display Light" pitchFamily="2" charset="77"/>
              </a:defRPr>
            </a:lvl1pPr>
          </a:lstStyle>
          <a:p>
            <a:pPr lvl="0"/>
            <a:r>
              <a:rPr lang="it-IT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7369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CT-Design4-P-holder9"/>
          <p:cNvSpPr>
            <a:spLocks noGrp="1"/>
          </p:cNvSpPr>
          <p:nvPr>
            <p:ph type="body" sz="quarter" idx="11"/>
          </p:nvPr>
        </p:nvSpPr>
        <p:spPr>
          <a:xfrm>
            <a:off x="762000" y="1270000"/>
            <a:ext cx="11040000" cy="51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41294" indent="-241294">
              <a:buClr>
                <a:schemeClr val="accent1"/>
              </a:buClr>
              <a:defRPr sz="2400">
                <a:solidFill>
                  <a:schemeClr val="bg2">
                    <a:lumMod val="75000"/>
                  </a:schemeClr>
                </a:solidFill>
                <a:latin typeface="Opel Sans Condensed" panose="020B0503000000000004" pitchFamily="34" charset="0"/>
              </a:defRPr>
            </a:lvl1pPr>
            <a:lvl2pPr marL="482588" indent="-241294">
              <a:buClr>
                <a:schemeClr val="accent1"/>
              </a:buClr>
              <a:defRPr sz="2133">
                <a:solidFill>
                  <a:schemeClr val="bg2">
                    <a:lumMod val="75000"/>
                  </a:schemeClr>
                </a:solidFill>
                <a:latin typeface="Opel Sans Condensed" panose="020B0503000000000004" pitchFamily="34" charset="0"/>
              </a:defRPr>
            </a:lvl2pPr>
            <a:lvl3pPr>
              <a:buClr>
                <a:schemeClr val="accent1"/>
              </a:buClr>
              <a:defRPr sz="1600">
                <a:solidFill>
                  <a:schemeClr val="bg2">
                    <a:lumMod val="75000"/>
                  </a:schemeClr>
                </a:solidFill>
                <a:latin typeface="Opel Sans Condensed" panose="020B0503000000000004" pitchFamily="34" charset="0"/>
              </a:defRPr>
            </a:lvl3pPr>
            <a:lvl4pPr>
              <a:buClr>
                <a:schemeClr val="accent1"/>
              </a:buClr>
              <a:defRPr sz="1600">
                <a:solidFill>
                  <a:schemeClr val="bg2">
                    <a:lumMod val="75000"/>
                  </a:schemeClr>
                </a:solidFill>
                <a:latin typeface="Opel Sans Condensed" panose="020B0503000000000004" pitchFamily="34" charset="0"/>
              </a:defRPr>
            </a:lvl4pPr>
            <a:lvl5pPr>
              <a:buClr>
                <a:schemeClr val="accent1"/>
              </a:buClr>
              <a:defRPr sz="1600">
                <a:solidFill>
                  <a:schemeClr val="bg2">
                    <a:lumMod val="75000"/>
                  </a:schemeClr>
                </a:solidFill>
                <a:latin typeface="Opel Sans Condensed" panose="020B050300000000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VCT-Master-P-holder3"/>
          <p:cNvSpPr>
            <a:spLocks noGrp="1"/>
          </p:cNvSpPr>
          <p:nvPr>
            <p:ph type="title"/>
          </p:nvPr>
        </p:nvSpPr>
        <p:spPr>
          <a:xfrm>
            <a:off x="761999" y="673100"/>
            <a:ext cx="11040000" cy="533401"/>
          </a:xfrm>
          <a:prstGeom prst="rect">
            <a:avLst/>
          </a:prstGeom>
        </p:spPr>
        <p:txBody>
          <a:bodyPr vert="horz" lIns="72000" tIns="0" rIns="72000" bIns="0" rtlCol="0" anchor="ctr">
            <a:noAutofit/>
          </a:bodyPr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VCT-Design4-P-holder8"/>
          <p:cNvSpPr>
            <a:spLocks noGrp="1"/>
          </p:cNvSpPr>
          <p:nvPr>
            <p:ph type="sldNum" sz="quarter" idx="4"/>
          </p:nvPr>
        </p:nvSpPr>
        <p:spPr>
          <a:xfrm>
            <a:off x="11655187" y="6553200"/>
            <a:ext cx="521572" cy="297816"/>
          </a:xfrm>
          <a:prstGeom prst="rect">
            <a:avLst/>
          </a:prstGeom>
        </p:spPr>
        <p:txBody>
          <a:bodyPr lIns="36000" tIns="36000" rIns="36000" bIns="36000" anchor="b"/>
          <a:lstStyle>
            <a:lvl1pPr algn="r">
              <a:defRPr sz="1333">
                <a:solidFill>
                  <a:schemeClr val="bg1">
                    <a:lumMod val="65000"/>
                  </a:schemeClr>
                </a:solidFill>
                <a:latin typeface="Opel Sans Condensed" panose="020B0503000000000004" pitchFamily="34" charset="0"/>
              </a:defRPr>
            </a:lvl1pPr>
          </a:lstStyle>
          <a:p>
            <a:fld id="{0EDB1A2C-E1E0-4349-915F-D816C32639A2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8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>
          <a:xfrm>
            <a:off x="395818" y="740701"/>
            <a:ext cx="11460823" cy="0"/>
          </a:xfrm>
          <a:prstGeom prst="line">
            <a:avLst/>
          </a:prstGeom>
          <a:ln w="9525">
            <a:solidFill>
              <a:srgbClr val="83786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867" baseline="0">
                <a:solidFill>
                  <a:srgbClr val="83786F"/>
                </a:solidFill>
              </a:defRPr>
            </a:lvl1pPr>
          </a:lstStyle>
          <a:p>
            <a:r>
              <a:rPr lang="fr-FR" dirty="0"/>
              <a:t>MODIFIEZ LE TITRE DE LA PAGE</a:t>
            </a: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14"/>
          </p:nvPr>
        </p:nvSpPr>
        <p:spPr>
          <a:xfrm>
            <a:off x="9393662" y="6309320"/>
            <a:ext cx="2558989" cy="384043"/>
          </a:xfrm>
        </p:spPr>
        <p:txBody>
          <a:bodyPr/>
          <a:lstStyle/>
          <a:p>
            <a:fld id="{0F93E2AF-52FA-49AE-99E6-1B1ECCFCFE2D}" type="slidenum">
              <a:rPr lang="fr-FR" smtClean="0"/>
              <a:t>‹N›</a:t>
            </a:fld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6891768" y="6405331"/>
            <a:ext cx="4676840" cy="298307"/>
          </a:xfrm>
        </p:spPr>
        <p:txBody>
          <a:bodyPr>
            <a:noAutofit/>
          </a:bodyPr>
          <a:lstStyle>
            <a:lvl1pPr marL="0" indent="0" algn="r">
              <a:buNone/>
              <a:defRPr sz="800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dirty="0"/>
              <a:t>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3953499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ation of capsu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1571" y="1702781"/>
            <a:ext cx="9412447" cy="39446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capsule title (up to 67 words)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1566" y="3212332"/>
            <a:ext cx="9412447" cy="1302967"/>
          </a:xfrm>
          <a:prstGeom prst="rect">
            <a:avLst/>
          </a:prstGeom>
          <a:solidFill>
            <a:srgbClr val="002060"/>
          </a:solidFill>
          <a:ln>
            <a:solidFill>
              <a:srgbClr val="24388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400" dirty="0"/>
              <a:t>Click to add a capsule description (up to 300 words)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42238" y="1417739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Title ID of capsule</a:t>
            </a:r>
          </a:p>
        </p:txBody>
      </p:sp>
      <p:sp>
        <p:nvSpPr>
          <p:cNvPr id="8" name="6-Point Star 7"/>
          <p:cNvSpPr/>
          <p:nvPr userDrawn="1"/>
        </p:nvSpPr>
        <p:spPr>
          <a:xfrm>
            <a:off x="1254154" y="1514412"/>
            <a:ext cx="176168" cy="17598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6-Point Star 9"/>
          <p:cNvSpPr/>
          <p:nvPr userDrawn="1"/>
        </p:nvSpPr>
        <p:spPr>
          <a:xfrm>
            <a:off x="1254154" y="2994522"/>
            <a:ext cx="176168" cy="17598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42238" y="2913438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Description</a:t>
            </a:r>
          </a:p>
        </p:txBody>
      </p:sp>
      <p:sp>
        <p:nvSpPr>
          <p:cNvPr id="12" name="6-Point Star 11"/>
          <p:cNvSpPr/>
          <p:nvPr userDrawn="1"/>
        </p:nvSpPr>
        <p:spPr>
          <a:xfrm>
            <a:off x="1259961" y="4616927"/>
            <a:ext cx="176168" cy="17598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1254154" y="4775840"/>
            <a:ext cx="4533697" cy="1916361"/>
          </a:xfrm>
          <a:prstGeom prst="rect">
            <a:avLst/>
          </a:prstGeo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342238" y="4537442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of capsule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342238" y="2231569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reference</a:t>
            </a:r>
          </a:p>
        </p:txBody>
      </p:sp>
      <p:sp>
        <p:nvSpPr>
          <p:cNvPr id="17" name="6-Point Star 16"/>
          <p:cNvSpPr/>
          <p:nvPr userDrawn="1"/>
        </p:nvSpPr>
        <p:spPr>
          <a:xfrm>
            <a:off x="1241566" y="2320459"/>
            <a:ext cx="176168" cy="17598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54125" y="2600324"/>
            <a:ext cx="9399888" cy="394197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central reference</a:t>
            </a:r>
          </a:p>
        </p:txBody>
      </p:sp>
    </p:spTree>
    <p:extLst>
      <p:ext uri="{BB962C8B-B14F-4D97-AF65-F5344CB8AC3E}">
        <p14:creationId xmlns:p14="http://schemas.microsoft.com/office/powerpoint/2010/main" val="427514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56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616F341-424E-4ECC-B11D-0008CB10FA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05" y="1440919"/>
            <a:ext cx="5472000" cy="18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Espace réservé pour une image  33">
            <a:extLst>
              <a:ext uri="{FF2B5EF4-FFF2-40B4-BE49-F238E27FC236}">
                <a16:creationId xmlns:a16="http://schemas.microsoft.com/office/drawing/2014/main" id="{4DCA1355-34B5-49FC-BA6B-273A843D53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2938" y="3425825"/>
            <a:ext cx="10906128" cy="2916609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443627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ation of capsule (category, level, departments, track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1571" y="1702781"/>
            <a:ext cx="9412447" cy="39446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brand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1571" y="2690192"/>
            <a:ext cx="9412447" cy="701341"/>
          </a:xfrm>
          <a:prstGeom prst="rect">
            <a:avLst/>
          </a:prstGeom>
          <a:solidFill>
            <a:srgbClr val="002060"/>
          </a:solidFill>
          <a:ln>
            <a:solidFill>
              <a:srgbClr val="243881"/>
            </a:solidFill>
          </a:ln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/>
              <a:t>Click to add group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42238" y="1417739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Brand</a:t>
            </a:r>
          </a:p>
        </p:txBody>
      </p:sp>
      <p:sp>
        <p:nvSpPr>
          <p:cNvPr id="8" name="6-Point Star 7"/>
          <p:cNvSpPr/>
          <p:nvPr userDrawn="1"/>
        </p:nvSpPr>
        <p:spPr>
          <a:xfrm>
            <a:off x="1254154" y="1514412"/>
            <a:ext cx="176168" cy="17598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6-Point Star 9"/>
          <p:cNvSpPr/>
          <p:nvPr userDrawn="1"/>
        </p:nvSpPr>
        <p:spPr>
          <a:xfrm>
            <a:off x="1254154" y="2514208"/>
            <a:ext cx="176168" cy="17598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42238" y="2417534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</a:t>
            </a:r>
          </a:p>
        </p:txBody>
      </p:sp>
      <p:sp>
        <p:nvSpPr>
          <p:cNvPr id="12" name="6-Point Star 11"/>
          <p:cNvSpPr/>
          <p:nvPr userDrawn="1"/>
        </p:nvSpPr>
        <p:spPr>
          <a:xfrm>
            <a:off x="1245764" y="3808491"/>
            <a:ext cx="176168" cy="17598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342238" y="3705909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Languages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41570" y="3984476"/>
            <a:ext cx="9412447" cy="701341"/>
          </a:xfrm>
          <a:prstGeom prst="rect">
            <a:avLst/>
          </a:prstGeom>
          <a:solidFill>
            <a:srgbClr val="002060"/>
          </a:solidFill>
          <a:ln>
            <a:solidFill>
              <a:srgbClr val="243881"/>
            </a:solidFill>
          </a:ln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/>
              <a:t>Click to add languages</a:t>
            </a:r>
            <a:endParaRPr lang="en-US" dirty="0"/>
          </a:p>
        </p:txBody>
      </p:sp>
      <p:sp>
        <p:nvSpPr>
          <p:cNvPr id="16" name="6-Point Star 15"/>
          <p:cNvSpPr/>
          <p:nvPr userDrawn="1"/>
        </p:nvSpPr>
        <p:spPr>
          <a:xfrm>
            <a:off x="1241570" y="5091912"/>
            <a:ext cx="176168" cy="17598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342238" y="4989017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1569" y="5277655"/>
            <a:ext cx="9412447" cy="701341"/>
          </a:xfrm>
          <a:prstGeom prst="rect">
            <a:avLst/>
          </a:prstGeom>
          <a:solidFill>
            <a:srgbClr val="002060"/>
          </a:solidFill>
          <a:ln>
            <a:solidFill>
              <a:srgbClr val="243881"/>
            </a:solidFill>
          </a:ln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/>
              <a:t>Click to add tracks/</a:t>
            </a:r>
            <a:r>
              <a:rPr lang="en-US" sz="2400" dirty="0" err="1"/>
              <a:t>subtracks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01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choice ques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inus 5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82" y="827480"/>
            <a:ext cx="2788115" cy="575495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81977" y="2356687"/>
            <a:ext cx="209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Answer</a:t>
            </a:r>
            <a:r>
              <a:rPr lang="en-GB" baseline="0" dirty="0">
                <a:solidFill>
                  <a:srgbClr val="FF0000"/>
                </a:solidFill>
              </a:rPr>
              <a:t> 1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998075" y="2908569"/>
            <a:ext cx="206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Answer 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981977" y="3470184"/>
            <a:ext cx="206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Answer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981976" y="4031799"/>
            <a:ext cx="206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Answer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273312" y="238917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choice question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693722" y="1573427"/>
            <a:ext cx="2506147" cy="581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add question here (up to 145 words)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74049" y="2357437"/>
            <a:ext cx="3541578" cy="784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Answer 1 (up to 120 words each)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8273824" y="3435081"/>
            <a:ext cx="3541803" cy="673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Answer 2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8273312" y="4401131"/>
            <a:ext cx="3542316" cy="701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Answer 3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8273312" y="5395829"/>
            <a:ext cx="3542315" cy="74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Answer 4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6315" y="245698"/>
            <a:ext cx="5642978" cy="260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273312" y="894577"/>
            <a:ext cx="3517580" cy="1222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image (not required)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71661" y="709911"/>
            <a:ext cx="199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45784" y="107295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99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ltiple Choice Ques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82" y="842528"/>
            <a:ext cx="2790868" cy="572485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162282" y="2380206"/>
            <a:ext cx="209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Answer</a:t>
            </a:r>
            <a:r>
              <a:rPr lang="en-GB" baseline="0" dirty="0">
                <a:solidFill>
                  <a:srgbClr val="FF0000"/>
                </a:solidFill>
              </a:rPr>
              <a:t> 1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2282" y="2959656"/>
            <a:ext cx="206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Answer 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162281" y="3495727"/>
            <a:ext cx="206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Answer 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162280" y="4088517"/>
            <a:ext cx="206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Answer 4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623951" y="1561541"/>
            <a:ext cx="2979573" cy="5938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add question here (up to 145 words)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74049" y="2357437"/>
            <a:ext cx="3439286" cy="84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Answer 1 (up to 120 words each)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8273313" y="3495727"/>
            <a:ext cx="3440022" cy="659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Answer 2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8274050" y="4338654"/>
            <a:ext cx="3439285" cy="68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Answer 3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8273314" y="5293895"/>
            <a:ext cx="3440022" cy="721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Answer 4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269885" y="936148"/>
            <a:ext cx="3443450" cy="11720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image (not required)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45784" y="107295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24" name="Minus 23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342847" y="765862"/>
            <a:ext cx="199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6315" y="245698"/>
            <a:ext cx="5642978" cy="260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8269885" y="302919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choice question Card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285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ue or Fal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4798917" y="1542965"/>
            <a:ext cx="256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43881"/>
                </a:solidFill>
              </a:rPr>
              <a:t>Question</a:t>
            </a:r>
            <a:endParaRPr lang="en-US" dirty="0">
              <a:solidFill>
                <a:srgbClr val="24388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170868" y="2395787"/>
            <a:ext cx="209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Answer</a:t>
            </a:r>
            <a:r>
              <a:rPr lang="en-GB" baseline="0" dirty="0">
                <a:solidFill>
                  <a:schemeClr val="bg1"/>
                </a:solidFill>
              </a:rPr>
              <a:t> 1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70868" y="2955634"/>
            <a:ext cx="206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Answer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170867" y="3535994"/>
            <a:ext cx="206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Answer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170867" y="4095841"/>
            <a:ext cx="206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Answer 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23" y="886071"/>
            <a:ext cx="2784820" cy="572777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29110" y="2811698"/>
            <a:ext cx="1904302" cy="17372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014" y="4647167"/>
            <a:ext cx="1618261" cy="725428"/>
          </a:xfrm>
          <a:prstGeom prst="rect">
            <a:avLst/>
          </a:prstGeom>
        </p:spPr>
      </p:pic>
      <p:cxnSp>
        <p:nvCxnSpPr>
          <p:cNvPr id="23" name="Elbow Connector 22"/>
          <p:cNvCxnSpPr/>
          <p:nvPr userDrawn="1"/>
        </p:nvCxnSpPr>
        <p:spPr>
          <a:xfrm>
            <a:off x="6812924" y="4958366"/>
            <a:ext cx="2170090" cy="1030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55"/>
          <p:cNvSpPr>
            <a:spLocks noGrp="1"/>
          </p:cNvSpPr>
          <p:nvPr>
            <p:ph type="body" sz="quarter" idx="11" hasCustomPrompt="1"/>
          </p:nvPr>
        </p:nvSpPr>
        <p:spPr>
          <a:xfrm>
            <a:off x="4848895" y="1736666"/>
            <a:ext cx="2252121" cy="9912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/>
              <a:t>Click to add question or statement here, the answer to which is “true” or “false”</a:t>
            </a:r>
          </a:p>
          <a:p>
            <a:pPr lvl="0"/>
            <a:r>
              <a:rPr lang="en-GB" dirty="0"/>
              <a:t>(up to 90 words)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22" name="Minus 21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7314" y="221150"/>
            <a:ext cx="5611979" cy="347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8269885" y="302919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 Card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0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wipe car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56" y="845352"/>
            <a:ext cx="2851665" cy="5846810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7783724" y="2355402"/>
            <a:ext cx="2019003" cy="68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Card  (up to 100 words)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7806535" y="3280052"/>
            <a:ext cx="1996192" cy="696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Card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06535" y="4266111"/>
            <a:ext cx="1996192" cy="816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Card 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7806535" y="5372247"/>
            <a:ext cx="1996192" cy="900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Card </a:t>
            </a: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6" hasCustomPrompt="1"/>
          </p:nvPr>
        </p:nvSpPr>
        <p:spPr>
          <a:xfrm>
            <a:off x="5270500" y="2478088"/>
            <a:ext cx="1235075" cy="1260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/>
              <a:t>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816102" y="1822742"/>
            <a:ext cx="2227278" cy="532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Choice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816102" y="5504156"/>
            <a:ext cx="2374810" cy="577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 b="1" dirty="0"/>
              <a:t>Click to add Choice 2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783724" y="1640961"/>
            <a:ext cx="201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Choice 1: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09473" y="1649223"/>
            <a:ext cx="201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Choice 2: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10009473" y="2348669"/>
            <a:ext cx="2019003" cy="68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Card </a:t>
            </a:r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0009473" y="3280052"/>
            <a:ext cx="1996192" cy="696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Card</a:t>
            </a:r>
          </a:p>
        </p:txBody>
      </p:sp>
      <p:sp>
        <p:nvSpPr>
          <p:cNvPr id="22" name="Text Placeholder 29"/>
          <p:cNvSpPr>
            <a:spLocks noGrp="1"/>
          </p:cNvSpPr>
          <p:nvPr>
            <p:ph type="body" sz="quarter" idx="23" hasCustomPrompt="1"/>
          </p:nvPr>
        </p:nvSpPr>
        <p:spPr>
          <a:xfrm>
            <a:off x="10032284" y="4266111"/>
            <a:ext cx="1996192" cy="816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Card</a:t>
            </a:r>
            <a:endParaRPr lang="en-US" dirty="0"/>
          </a:p>
        </p:txBody>
      </p:sp>
      <p:sp>
        <p:nvSpPr>
          <p:cNvPr id="24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10020878" y="5372246"/>
            <a:ext cx="1996192" cy="900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Card</a:t>
            </a:r>
          </a:p>
        </p:txBody>
      </p:sp>
      <p:sp>
        <p:nvSpPr>
          <p:cNvPr id="20" name="Minus 19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24253" y="172152"/>
            <a:ext cx="5646937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8269885" y="302919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Swipe Card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38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rder quiz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inus 13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09" y="904819"/>
            <a:ext cx="2826813" cy="5852316"/>
          </a:xfrm>
          <a:prstGeom prst="rect">
            <a:avLst/>
          </a:prstGeom>
        </p:spPr>
      </p:pic>
      <p:cxnSp>
        <p:nvCxnSpPr>
          <p:cNvPr id="21" name="Elbow Connector 20"/>
          <p:cNvCxnSpPr/>
          <p:nvPr userDrawn="1"/>
        </p:nvCxnSpPr>
        <p:spPr>
          <a:xfrm>
            <a:off x="6367949" y="2944770"/>
            <a:ext cx="2275668" cy="7128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V="1">
            <a:off x="4955181" y="3245476"/>
            <a:ext cx="1831985" cy="643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9014979" y="2049463"/>
            <a:ext cx="2327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Insert</a:t>
            </a:r>
            <a:r>
              <a:rPr lang="en-GB" sz="1200" baseline="0" dirty="0"/>
              <a:t> answers (up to 100 words each) here in </a:t>
            </a:r>
            <a:r>
              <a:rPr lang="en-GB" sz="1200" b="1" baseline="0" dirty="0"/>
              <a:t>right order</a:t>
            </a:r>
            <a:r>
              <a:rPr lang="en-GB" sz="1200" baseline="0" dirty="0"/>
              <a:t>:</a:t>
            </a:r>
            <a:endParaRPr lang="en-US" sz="1200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2" hasCustomPrompt="1"/>
          </p:nvPr>
        </p:nvSpPr>
        <p:spPr>
          <a:xfrm>
            <a:off x="8129598" y="2506540"/>
            <a:ext cx="3809395" cy="4094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u="sng" baseline="0"/>
            </a:lvl1pPr>
          </a:lstStyle>
          <a:p>
            <a:pPr lvl="0"/>
            <a:r>
              <a:rPr lang="en-GB" dirty="0"/>
              <a:t>Answer 1: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Answer 2: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Answer 3: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Answer 4: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Answer 5:</a:t>
            </a:r>
          </a:p>
          <a:p>
            <a:pPr lvl="0"/>
            <a:endParaRPr lang="en-GB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 hasCustomPrompt="1"/>
          </p:nvPr>
        </p:nvSpPr>
        <p:spPr>
          <a:xfrm>
            <a:off x="4703789" y="1754991"/>
            <a:ext cx="2471368" cy="64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/>
              <a:t>Click to add question here (up to 145 words)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4270" y="172152"/>
            <a:ext cx="5576288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269885" y="302919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Card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94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t spot Quiz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13" y="886071"/>
            <a:ext cx="2749240" cy="56806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170867" y="3535994"/>
            <a:ext cx="206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Answer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170867" y="4095841"/>
            <a:ext cx="206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Answer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93525" y="2935602"/>
            <a:ext cx="2374615" cy="2276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589962" y="2317750"/>
            <a:ext cx="3249111" cy="26976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26" y="5822249"/>
            <a:ext cx="339741" cy="339741"/>
          </a:xfrm>
          <a:prstGeom prst="rect">
            <a:avLst/>
          </a:prstGeom>
        </p:spPr>
      </p:pic>
      <p:cxnSp>
        <p:nvCxnSpPr>
          <p:cNvPr id="9" name="Elbow Connector 8"/>
          <p:cNvCxnSpPr/>
          <p:nvPr userDrawn="1"/>
        </p:nvCxnSpPr>
        <p:spPr>
          <a:xfrm flipV="1">
            <a:off x="7057623" y="2711003"/>
            <a:ext cx="1596980" cy="10367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943802" y="5515659"/>
            <a:ext cx="127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Point out</a:t>
            </a:r>
            <a:r>
              <a:rPr lang="en-GB" sz="1200" baseline="0" dirty="0"/>
              <a:t> the required points on the visual</a:t>
            </a:r>
            <a:endParaRPr lang="en-US" sz="1200" dirty="0"/>
          </a:p>
        </p:txBody>
      </p:sp>
      <p:cxnSp>
        <p:nvCxnSpPr>
          <p:cNvPr id="21" name="Elbow Connector 20"/>
          <p:cNvCxnSpPr/>
          <p:nvPr userDrawn="1"/>
        </p:nvCxnSpPr>
        <p:spPr>
          <a:xfrm rot="10800000">
            <a:off x="10076645" y="5015394"/>
            <a:ext cx="362158" cy="9767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2" hasCustomPrompt="1"/>
          </p:nvPr>
        </p:nvSpPr>
        <p:spPr>
          <a:xfrm>
            <a:off x="4774499" y="1737586"/>
            <a:ext cx="2393641" cy="625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add question here (up to 145 words)</a:t>
            </a:r>
          </a:p>
        </p:txBody>
      </p:sp>
      <p:sp>
        <p:nvSpPr>
          <p:cNvPr id="20" name="Minus 19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8050" y="140246"/>
            <a:ext cx="5678834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8269885" y="302919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spot Card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61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ap fill quiz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74" y="833120"/>
            <a:ext cx="2840647" cy="5871275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7869979" y="2475931"/>
            <a:ext cx="1831456" cy="61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Option 1 (up to 30 words each)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7869979" y="3408144"/>
            <a:ext cx="1831456" cy="6294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Option 2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69979" y="4359771"/>
            <a:ext cx="1831456" cy="617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Option 3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7869979" y="5278334"/>
            <a:ext cx="1831456" cy="58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Option 4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172610" y="5080717"/>
            <a:ext cx="788887" cy="2189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Option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5961497" y="5095855"/>
            <a:ext cx="837148" cy="223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dirty="0"/>
              <a:t>Option 2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5567053" y="5465737"/>
            <a:ext cx="598689" cy="244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Option 4</a:t>
            </a:r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9886689" y="2460106"/>
            <a:ext cx="1831456" cy="61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Option 1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23" hasCustomPrompt="1"/>
          </p:nvPr>
        </p:nvSpPr>
        <p:spPr>
          <a:xfrm>
            <a:off x="9886689" y="3409615"/>
            <a:ext cx="1831456" cy="6294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Option 2</a:t>
            </a:r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24" hasCustomPrompt="1"/>
          </p:nvPr>
        </p:nvSpPr>
        <p:spPr>
          <a:xfrm>
            <a:off x="9886689" y="4359771"/>
            <a:ext cx="1831456" cy="617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Option 3</a:t>
            </a:r>
            <a:endParaRPr lang="en-US" dirty="0"/>
          </a:p>
        </p:txBody>
      </p:sp>
      <p:sp>
        <p:nvSpPr>
          <p:cNvPr id="29" name="Text Placeholder 31"/>
          <p:cNvSpPr>
            <a:spLocks noGrp="1"/>
          </p:cNvSpPr>
          <p:nvPr>
            <p:ph type="body" sz="quarter" idx="25" hasCustomPrompt="1"/>
          </p:nvPr>
        </p:nvSpPr>
        <p:spPr>
          <a:xfrm>
            <a:off x="9886689" y="5276607"/>
            <a:ext cx="1831456" cy="58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Option 4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69979" y="1784411"/>
            <a:ext cx="183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 1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9886689" y="1784411"/>
            <a:ext cx="183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 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848225" y="2174875"/>
            <a:ext cx="2040847" cy="2059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u="none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add selected text</a:t>
            </a:r>
          </a:p>
        </p:txBody>
      </p:sp>
      <p:sp>
        <p:nvSpPr>
          <p:cNvPr id="33" name="Minus 32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4254" y="172152"/>
            <a:ext cx="5741488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8269885" y="302919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fill Card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44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text quiz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inus 13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02" y="759657"/>
            <a:ext cx="2880442" cy="5840930"/>
          </a:xfrm>
          <a:prstGeom prst="rect">
            <a:avLst/>
          </a:prstGeom>
        </p:spPr>
      </p:pic>
      <p:cxnSp>
        <p:nvCxnSpPr>
          <p:cNvPr id="4" name="Elbow Connector 3"/>
          <p:cNvCxnSpPr/>
          <p:nvPr userDrawn="1"/>
        </p:nvCxnSpPr>
        <p:spPr>
          <a:xfrm flipV="1">
            <a:off x="6746490" y="2650294"/>
            <a:ext cx="1494785" cy="44115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848895" y="3495456"/>
            <a:ext cx="225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Free Text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241275" y="2373400"/>
            <a:ext cx="3593766" cy="553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en-GB" dirty="0"/>
              <a:t>Answer 1: </a:t>
            </a:r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241275" y="3100918"/>
            <a:ext cx="3593766" cy="5369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en-GB" dirty="0"/>
              <a:t>Answer 2: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8363" y="1657350"/>
            <a:ext cx="2610204" cy="119238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Insert question here (up to 145 words), possibility to insert image as well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41275" y="3811558"/>
            <a:ext cx="3593766" cy="5369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en-GB" dirty="0"/>
              <a:t>Answer 3: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30137" y="170201"/>
            <a:ext cx="5803086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269885" y="302919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text</a:t>
            </a:r>
            <a:r>
              <a:rPr lang="en-GB" sz="1400" b="1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35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and Imag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inus 13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41" y="797379"/>
            <a:ext cx="2868762" cy="5988193"/>
          </a:xfrm>
          <a:prstGeom prst="rect">
            <a:avLst/>
          </a:prstGeom>
        </p:spPr>
      </p:pic>
      <p:sp>
        <p:nvSpPr>
          <p:cNvPr id="19" name="Oval Callout 18"/>
          <p:cNvSpPr/>
          <p:nvPr userDrawn="1"/>
        </p:nvSpPr>
        <p:spPr>
          <a:xfrm>
            <a:off x="7501336" y="2124292"/>
            <a:ext cx="4690664" cy="3334366"/>
          </a:xfrm>
          <a:prstGeom prst="wedgeEllipseCallou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>
            <a:endCxn id="10" idx="1"/>
          </p:cNvCxnSpPr>
          <p:nvPr userDrawn="1"/>
        </p:nvCxnSpPr>
        <p:spPr>
          <a:xfrm>
            <a:off x="6974237" y="3805570"/>
            <a:ext cx="864746" cy="395458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673600" y="1625600"/>
            <a:ext cx="2492375" cy="1235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/>
              <a:t>Click to add Image</a:t>
            </a:r>
          </a:p>
          <a:p>
            <a:r>
              <a:rPr lang="en-GB" dirty="0"/>
              <a:t>700 x 350 </a:t>
            </a:r>
            <a:r>
              <a:rPr lang="en-GB" dirty="0" err="1"/>
              <a:t>px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838983" y="2860675"/>
            <a:ext cx="4118067" cy="2680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Insert your selected text here (</a:t>
            </a:r>
            <a:r>
              <a:rPr lang="en-US" dirty="0"/>
              <a:t>advice is to have around 90 to 120 words).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3600" y="2968427"/>
            <a:ext cx="2492375" cy="43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 u="none"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/>
              <a:t>Click to add content title</a:t>
            </a:r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4770221" y="3610955"/>
            <a:ext cx="232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Content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4212" y="172152"/>
            <a:ext cx="5720809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269885" y="302919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and</a:t>
            </a:r>
            <a:r>
              <a:rPr lang="en-GB" sz="1400" b="1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en-US" sz="1400" b="1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624400"/>
            <a:ext cx="10800000" cy="36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535088"/>
            <a:ext cx="10800000" cy="86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4521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o fil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inus 13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40" y="797379"/>
            <a:ext cx="2920168" cy="5988193"/>
          </a:xfrm>
          <a:prstGeom prst="rect">
            <a:avLst/>
          </a:prstGeom>
        </p:spPr>
      </p:pic>
      <p:sp>
        <p:nvSpPr>
          <p:cNvPr id="19" name="Oval Callout 18"/>
          <p:cNvSpPr/>
          <p:nvPr userDrawn="1"/>
        </p:nvSpPr>
        <p:spPr>
          <a:xfrm>
            <a:off x="7429008" y="2237173"/>
            <a:ext cx="4762992" cy="3645084"/>
          </a:xfrm>
          <a:prstGeom prst="wedgeEllipseCallou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>
            <a:endCxn id="10" idx="1"/>
          </p:cNvCxnSpPr>
          <p:nvPr userDrawn="1"/>
        </p:nvCxnSpPr>
        <p:spPr>
          <a:xfrm>
            <a:off x="6974237" y="3913322"/>
            <a:ext cx="1033421" cy="305038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07658" y="2787588"/>
            <a:ext cx="3949392" cy="2861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Insert your selected text here (</a:t>
            </a:r>
            <a:r>
              <a:rPr lang="en-US" dirty="0"/>
              <a:t>advice is to have around 90 to 120 words).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2740" y="1657881"/>
            <a:ext cx="2509296" cy="4194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 u="none"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/>
              <a:t>Click to add content title</a:t>
            </a:r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4770221" y="3610955"/>
            <a:ext cx="232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Content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4" hasCustomPrompt="1"/>
          </p:nvPr>
        </p:nvSpPr>
        <p:spPr>
          <a:xfrm>
            <a:off x="4672739" y="2154264"/>
            <a:ext cx="2595966" cy="14566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/>
              <a:t>Click to add media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88159" y="172152"/>
            <a:ext cx="5640108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80727" y="452207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en-GB" sz="1400" b="1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Card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75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ash cards - Fro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inus 14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1697" r="2325"/>
          <a:stretch/>
        </p:blipFill>
        <p:spPr>
          <a:xfrm>
            <a:off x="4515123" y="815264"/>
            <a:ext cx="2939236" cy="5929371"/>
          </a:xfrm>
          <a:prstGeom prst="rect">
            <a:avLst/>
          </a:prstGeom>
        </p:spPr>
      </p:pic>
      <p:cxnSp>
        <p:nvCxnSpPr>
          <p:cNvPr id="26" name="Elbow Connector 25"/>
          <p:cNvCxnSpPr/>
          <p:nvPr userDrawn="1"/>
        </p:nvCxnSpPr>
        <p:spPr>
          <a:xfrm>
            <a:off x="6553200" y="4438200"/>
            <a:ext cx="2326105" cy="6868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Callout 29"/>
          <p:cNvSpPr/>
          <p:nvPr userDrawn="1"/>
        </p:nvSpPr>
        <p:spPr>
          <a:xfrm>
            <a:off x="7454359" y="2047992"/>
            <a:ext cx="4701219" cy="3411285"/>
          </a:xfrm>
          <a:prstGeom prst="wedgeEllipseCallou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10800000" flipV="1">
            <a:off x="5315660" y="4104011"/>
            <a:ext cx="1574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open-ended question or line of thought</a:t>
            </a:r>
            <a:endParaRPr lang="en-US" sz="1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651939" y="815264"/>
            <a:ext cx="685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Front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043216" y="2574525"/>
            <a:ext cx="3592393" cy="24195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open-ended question or line of thought</a:t>
            </a:r>
            <a:endParaRPr lang="en-US" sz="1600" dirty="0"/>
          </a:p>
          <a:p>
            <a:pPr lvl="0"/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755127" y="1634865"/>
            <a:ext cx="2497929" cy="4131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/>
              <a:t>Click to add content title</a:t>
            </a:r>
            <a:endParaRPr lang="en-US" dirty="0"/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924405" y="2316563"/>
            <a:ext cx="2217652" cy="1053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Image</a:t>
            </a:r>
          </a:p>
          <a:p>
            <a:r>
              <a:rPr lang="en-GB" dirty="0"/>
              <a:t> 600 x 300 </a:t>
            </a:r>
            <a:r>
              <a:rPr lang="en-GB" dirty="0" err="1"/>
              <a:t>px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6354" y="209207"/>
            <a:ext cx="5669646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269885" y="302919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Cards</a:t>
            </a:r>
            <a:r>
              <a:rPr lang="en-US" sz="1400" b="1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Front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28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ash cards - B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inus 17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9597" y="215485"/>
            <a:ext cx="5864628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92" y="815264"/>
            <a:ext cx="2887067" cy="5930441"/>
          </a:xfrm>
          <a:prstGeom prst="rect">
            <a:avLst/>
          </a:prstGeom>
        </p:spPr>
      </p:pic>
      <p:cxnSp>
        <p:nvCxnSpPr>
          <p:cNvPr id="26" name="Elbow Connector 25"/>
          <p:cNvCxnSpPr/>
          <p:nvPr userDrawn="1"/>
        </p:nvCxnSpPr>
        <p:spPr>
          <a:xfrm>
            <a:off x="6553200" y="4438200"/>
            <a:ext cx="2326105" cy="6868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Callout 29"/>
          <p:cNvSpPr/>
          <p:nvPr userDrawn="1"/>
        </p:nvSpPr>
        <p:spPr>
          <a:xfrm>
            <a:off x="7454359" y="1411285"/>
            <a:ext cx="4737641" cy="3933072"/>
          </a:xfrm>
          <a:prstGeom prst="wedgeEllipseCallou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924405" y="2316563"/>
            <a:ext cx="2217652" cy="1053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Image</a:t>
            </a:r>
          </a:p>
          <a:p>
            <a:r>
              <a:rPr lang="en-GB" dirty="0"/>
              <a:t> 600 x 300 </a:t>
            </a:r>
            <a:r>
              <a:rPr lang="en-GB" dirty="0" err="1"/>
              <a:t>px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651939" y="815264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208777" y="2031531"/>
            <a:ext cx="3157055" cy="282455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insight, information, or knowledge</a:t>
            </a:r>
            <a:endParaRPr lang="en-US" sz="1600" dirty="0"/>
          </a:p>
          <a:p>
            <a:pPr lvl="0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4848225" y="1708150"/>
            <a:ext cx="204152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/>
              <a:t>Click to add content title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405855" y="4134677"/>
            <a:ext cx="1483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insight, information, or knowledge</a:t>
            </a:r>
            <a:endParaRPr lang="en-US" sz="16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879305" y="5923975"/>
            <a:ext cx="3092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Insert</a:t>
            </a:r>
            <a:r>
              <a:rPr lang="en-GB" sz="1600" baseline="0" dirty="0">
                <a:solidFill>
                  <a:srgbClr val="002060"/>
                </a:solidFill>
              </a:rPr>
              <a:t> </a:t>
            </a:r>
            <a:r>
              <a:rPr lang="en-GB" sz="1600" dirty="0">
                <a:solidFill>
                  <a:srgbClr val="002060"/>
                </a:solidFill>
              </a:rPr>
              <a:t>image or text/ or both </a:t>
            </a:r>
            <a:r>
              <a:rPr lang="en-US" sz="1600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which will appear on</a:t>
            </a:r>
            <a:r>
              <a:rPr lang="en-US" sz="1600" kern="1200" baseline="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the back side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208777" y="352917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cards - Back</a:t>
            </a:r>
          </a:p>
        </p:txBody>
      </p:sp>
    </p:spTree>
    <p:extLst>
      <p:ext uri="{BB962C8B-B14F-4D97-AF65-F5344CB8AC3E}">
        <p14:creationId xmlns:p14="http://schemas.microsoft.com/office/powerpoint/2010/main" val="1684838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phic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inus 9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08" y="862650"/>
            <a:ext cx="2915900" cy="592292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20564" y="1693859"/>
            <a:ext cx="2568003" cy="5007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 u="none"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/>
              <a:t>Click to add content title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704811" y="2519303"/>
            <a:ext cx="2532493" cy="2975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/>
              <a:t>Click to add image (infographic) </a:t>
            </a:r>
          </a:p>
          <a:p>
            <a:r>
              <a:rPr lang="en-GB" dirty="0"/>
              <a:t>Size: 800 x 2000 </a:t>
            </a:r>
            <a:r>
              <a:rPr lang="en-GB" dirty="0" err="1"/>
              <a:t>px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8871" y="170201"/>
            <a:ext cx="5633262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269885" y="302919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Infographic Card</a:t>
            </a:r>
          </a:p>
        </p:txBody>
      </p:sp>
    </p:spTree>
    <p:extLst>
      <p:ext uri="{BB962C8B-B14F-4D97-AF65-F5344CB8AC3E}">
        <p14:creationId xmlns:p14="http://schemas.microsoft.com/office/powerpoint/2010/main" val="325431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b content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inus 14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08" y="862650"/>
            <a:ext cx="2915900" cy="5922922"/>
          </a:xfrm>
          <a:prstGeom prst="rect">
            <a:avLst/>
          </a:prstGeom>
        </p:spPr>
      </p:pic>
      <p:cxnSp>
        <p:nvCxnSpPr>
          <p:cNvPr id="6" name="Elbow Connector 5"/>
          <p:cNvCxnSpPr>
            <a:endCxn id="10" idx="1"/>
          </p:cNvCxnSpPr>
          <p:nvPr userDrawn="1"/>
        </p:nvCxnSpPr>
        <p:spPr>
          <a:xfrm>
            <a:off x="6974237" y="3913322"/>
            <a:ext cx="1155351" cy="651627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53279" y="1714419"/>
            <a:ext cx="2490899" cy="647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 u="none"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/>
              <a:t>Click to add content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29588" y="3020150"/>
            <a:ext cx="3917631" cy="2931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to add URL of your selected web page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852988" y="2590800"/>
            <a:ext cx="2232025" cy="2903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/>
              <a:t>URL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6355" y="141029"/>
            <a:ext cx="5759956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269885" y="302919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content</a:t>
            </a:r>
            <a:r>
              <a:rPr lang="en-US" sz="1400" b="1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Card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02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ory learning card 2 - Inse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inus 14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098765" y="1547168"/>
            <a:ext cx="1596215" cy="762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 u="none"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/>
              <a:t>Click to add content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113867" y="2697152"/>
            <a:ext cx="1489256" cy="3696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86840" y="1547168"/>
            <a:ext cx="1654029" cy="762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 u="none"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/>
              <a:t>Click to add content title</a:t>
            </a:r>
            <a:endParaRPr lang="en-US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8532729" y="1547168"/>
            <a:ext cx="1545153" cy="762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 u="none"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/>
              <a:t>Click to add content title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169742" y="1547168"/>
            <a:ext cx="1726561" cy="762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 u="none"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/>
              <a:t>Click to add content title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6786841" y="2697152"/>
            <a:ext cx="1550165" cy="3696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8520724" y="2697153"/>
            <a:ext cx="1557158" cy="3696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0261600" y="2697154"/>
            <a:ext cx="1726560" cy="3696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561" y="223152"/>
            <a:ext cx="5501789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129854" y="240868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 learning Card</a:t>
            </a:r>
          </a:p>
        </p:txBody>
      </p:sp>
    </p:spTree>
    <p:extLst>
      <p:ext uri="{BB962C8B-B14F-4D97-AF65-F5344CB8AC3E}">
        <p14:creationId xmlns:p14="http://schemas.microsoft.com/office/powerpoint/2010/main" val="586294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ratch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inus 18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77" y="916026"/>
            <a:ext cx="2879929" cy="5841109"/>
          </a:xfrm>
          <a:prstGeom prst="rect">
            <a:avLst/>
          </a:prstGeom>
        </p:spPr>
      </p:pic>
      <p:cxnSp>
        <p:nvCxnSpPr>
          <p:cNvPr id="21" name="Elbow Connector 20"/>
          <p:cNvCxnSpPr>
            <a:stCxn id="38" idx="0"/>
          </p:cNvCxnSpPr>
          <p:nvPr userDrawn="1"/>
        </p:nvCxnSpPr>
        <p:spPr>
          <a:xfrm rot="16200000" flipH="1">
            <a:off x="7190538" y="4285525"/>
            <a:ext cx="793437" cy="2920301"/>
          </a:xfrm>
          <a:prstGeom prst="bentConnector4">
            <a:avLst>
              <a:gd name="adj1" fmla="val -28811"/>
              <a:gd name="adj2" fmla="val 595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9047408" y="4679299"/>
            <a:ext cx="232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Insert hidden image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will appear once the visible card has been "scratched"</a:t>
            </a:r>
            <a:endParaRPr lang="en-US" sz="12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910289" y="4718014"/>
            <a:ext cx="21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Visible text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Elbow Connector 25"/>
          <p:cNvCxnSpPr>
            <a:endCxn id="30" idx="2"/>
          </p:cNvCxnSpPr>
          <p:nvPr userDrawn="1"/>
        </p:nvCxnSpPr>
        <p:spPr>
          <a:xfrm rot="5400000" flipH="1" flipV="1">
            <a:off x="5878813" y="3151216"/>
            <a:ext cx="2079910" cy="10536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Callout 29"/>
          <p:cNvSpPr/>
          <p:nvPr userDrawn="1"/>
        </p:nvSpPr>
        <p:spPr>
          <a:xfrm>
            <a:off x="7445611" y="1136342"/>
            <a:ext cx="4628020" cy="3003523"/>
          </a:xfrm>
          <a:prstGeom prst="wedgeEllipseCallou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0" hasCustomPrompt="1"/>
          </p:nvPr>
        </p:nvSpPr>
        <p:spPr>
          <a:xfrm>
            <a:off x="9047407" y="5362890"/>
            <a:ext cx="2595562" cy="1332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image here</a:t>
            </a:r>
            <a:endParaRPr lang="en-US" dirty="0"/>
          </a:p>
        </p:txBody>
      </p:sp>
      <p:sp>
        <p:nvSpPr>
          <p:cNvPr id="38" name="TextBox 37"/>
          <p:cNvSpPr txBox="1"/>
          <p:nvPr userDrawn="1"/>
        </p:nvSpPr>
        <p:spPr>
          <a:xfrm>
            <a:off x="5570078" y="5348957"/>
            <a:ext cx="1114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On</a:t>
            </a:r>
            <a:r>
              <a:rPr lang="en-GB" sz="1200" baseline="0" dirty="0">
                <a:solidFill>
                  <a:schemeClr val="bg1"/>
                </a:solidFill>
              </a:rPr>
              <a:t> the back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2" hasCustomPrompt="1"/>
          </p:nvPr>
        </p:nvSpPr>
        <p:spPr>
          <a:xfrm>
            <a:off x="8087558" y="1562470"/>
            <a:ext cx="3555412" cy="2217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to add visible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57738" y="1706563"/>
            <a:ext cx="2474912" cy="64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z="1000" dirty="0"/>
              <a:t>Click to add short content to indicate the instruction to scratch the card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57738" y="3134452"/>
            <a:ext cx="2474912" cy="1583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Image</a:t>
            </a:r>
          </a:p>
          <a:p>
            <a:r>
              <a:rPr lang="en-US" dirty="0"/>
              <a:t>500 x 500 </a:t>
            </a:r>
            <a:r>
              <a:rPr lang="en-US" dirty="0" err="1"/>
              <a:t>px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30137" y="170201"/>
            <a:ext cx="5598130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8269885" y="302919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 Card</a:t>
            </a:r>
          </a:p>
        </p:txBody>
      </p:sp>
    </p:spTree>
    <p:extLst>
      <p:ext uri="{BB962C8B-B14F-4D97-AF65-F5344CB8AC3E}">
        <p14:creationId xmlns:p14="http://schemas.microsoft.com/office/powerpoint/2010/main" val="436635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DF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inus 9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94" y="938938"/>
            <a:ext cx="2867877" cy="586639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848895" y="2308339"/>
            <a:ext cx="2194320" cy="3825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/>
              <a:t>Click to add PDF file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30137" y="149924"/>
            <a:ext cx="5677152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23936" y="1681457"/>
            <a:ext cx="2564630" cy="5137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add content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269885" y="302919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 Card</a:t>
            </a:r>
          </a:p>
        </p:txBody>
      </p:sp>
    </p:spTree>
    <p:extLst>
      <p:ext uri="{BB962C8B-B14F-4D97-AF65-F5344CB8AC3E}">
        <p14:creationId xmlns:p14="http://schemas.microsoft.com/office/powerpoint/2010/main" val="3284139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dcast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inus 11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95" y="938939"/>
            <a:ext cx="3025504" cy="588930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7924800" y="2223389"/>
            <a:ext cx="3703638" cy="41091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/>
              <a:t>Click to add audio media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848895" y="2472426"/>
            <a:ext cx="2467287" cy="22734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9" name="Elbow Connector 8"/>
          <p:cNvCxnSpPr>
            <a:stCxn id="6" idx="3"/>
          </p:cNvCxnSpPr>
          <p:nvPr userDrawn="1"/>
        </p:nvCxnSpPr>
        <p:spPr>
          <a:xfrm flipV="1">
            <a:off x="7316182" y="2868666"/>
            <a:ext cx="2066613" cy="740464"/>
          </a:xfrm>
          <a:prstGeom prst="bent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927225"/>
            <a:ext cx="2627313" cy="522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add content title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30137" y="118466"/>
            <a:ext cx="4418758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269885" y="302919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 Card</a:t>
            </a:r>
          </a:p>
        </p:txBody>
      </p:sp>
    </p:spTree>
    <p:extLst>
      <p:ext uri="{BB962C8B-B14F-4D97-AF65-F5344CB8AC3E}">
        <p14:creationId xmlns:p14="http://schemas.microsoft.com/office/powerpoint/2010/main" val="1658575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do list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inus 17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95" y="911721"/>
            <a:ext cx="3118370" cy="591652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911688" y="2092742"/>
            <a:ext cx="3703638" cy="409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Task (up to 120 words) 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911688" y="2787936"/>
            <a:ext cx="3703638" cy="409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Task </a:t>
            </a:r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911688" y="3483130"/>
            <a:ext cx="3703638" cy="409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Task 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7911688" y="4178324"/>
            <a:ext cx="3703638" cy="409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Task </a:t>
            </a:r>
            <a:endParaRPr lang="en-US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911688" y="4873518"/>
            <a:ext cx="3703638" cy="409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Task 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4749800" y="1897063"/>
            <a:ext cx="2473325" cy="1211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1" name="Elbow Connector 30"/>
          <p:cNvCxnSpPr/>
          <p:nvPr userDrawn="1"/>
        </p:nvCxnSpPr>
        <p:spPr>
          <a:xfrm flipV="1">
            <a:off x="6628612" y="3658181"/>
            <a:ext cx="1219201" cy="1049467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686300" y="3267075"/>
            <a:ext cx="2655888" cy="5238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z="1000" dirty="0"/>
              <a:t>Click to add content title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30137" y="178811"/>
            <a:ext cx="3479906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23885" y="1178377"/>
            <a:ext cx="2722084" cy="4142729"/>
          </a:xfrm>
          <a:prstGeom prst="rect">
            <a:avLst/>
          </a:prstGeom>
        </p:spPr>
        <p:txBody>
          <a:bodyPr/>
          <a:lstStyle>
            <a:lvl1pPr>
              <a:defRPr b="0" i="0" baseline="0"/>
            </a:lvl1pPr>
            <a:lvl2pPr marL="457200" indent="0">
              <a:buNone/>
              <a:defRPr sz="14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8269885" y="302919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 list Card</a:t>
            </a:r>
          </a:p>
        </p:txBody>
      </p:sp>
    </p:spTree>
    <p:extLst>
      <p:ext uri="{BB962C8B-B14F-4D97-AF65-F5344CB8AC3E}">
        <p14:creationId xmlns:p14="http://schemas.microsoft.com/office/powerpoint/2010/main" val="1935669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2927612"/>
            <a:ext cx="5328000" cy="32400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1635098"/>
            <a:ext cx="5328000" cy="122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899327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swer explana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inus 12"/>
          <p:cNvSpPr/>
          <p:nvPr userDrawn="1"/>
        </p:nvSpPr>
        <p:spPr>
          <a:xfrm>
            <a:off x="-704589" y="-647041"/>
            <a:ext cx="8051986" cy="208359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69" y="848712"/>
            <a:ext cx="3259943" cy="5916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33" y="848712"/>
            <a:ext cx="3275182" cy="591652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826375" y="1943100"/>
            <a:ext cx="2506663" cy="3382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Click here to add answer explanation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37880" y="155838"/>
            <a:ext cx="5443631" cy="445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Notion No. and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525633" y="2203416"/>
            <a:ext cx="2248029" cy="1454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add Quiz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43578" y="5026774"/>
            <a:ext cx="142613" cy="151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86191" y="4779110"/>
            <a:ext cx="273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Check</a:t>
            </a:r>
            <a:r>
              <a:rPr lang="en-US" sz="1800" baseline="0" dirty="0"/>
              <a:t> box if explanation must be seen to continue</a:t>
            </a:r>
            <a:endParaRPr lang="en-US" sz="180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37880" y="1264447"/>
            <a:ext cx="2254304" cy="3332121"/>
          </a:xfrm>
          <a:prstGeom prst="rect">
            <a:avLst/>
          </a:prstGeom>
        </p:spPr>
        <p:txBody>
          <a:bodyPr/>
          <a:lstStyle>
            <a:lvl1pPr>
              <a:defRPr sz="1100" b="0" i="0" baseline="0"/>
            </a:lvl1pPr>
            <a:lvl2pPr marL="457200" indent="0">
              <a:buNone/>
              <a:defRPr sz="1100" baseline="0"/>
            </a:lvl2pPr>
          </a:lstStyle>
          <a:p>
            <a:pPr lvl="0"/>
            <a:r>
              <a:rPr lang="en-US" i="0" dirty="0"/>
              <a:t>Notion 1 (title)</a:t>
            </a:r>
          </a:p>
          <a:p>
            <a:pPr lvl="1"/>
            <a:r>
              <a:rPr lang="en-US" i="0" dirty="0"/>
              <a:t>Card 1 (Content/Quiz)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2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  <a:endParaRPr lang="en-US" i="0" dirty="0"/>
          </a:p>
          <a:p>
            <a:pPr lvl="0"/>
            <a:r>
              <a:rPr lang="en-US" i="0" dirty="0"/>
              <a:t>Notion 3</a:t>
            </a:r>
          </a:p>
          <a:p>
            <a:pPr lvl="1"/>
            <a:r>
              <a:rPr lang="en-US" i="0" dirty="0"/>
              <a:t>Card 1</a:t>
            </a:r>
          </a:p>
          <a:p>
            <a:pPr lvl="1"/>
            <a:r>
              <a:rPr lang="en-US" i="0" dirty="0"/>
              <a:t>Card 2 </a:t>
            </a:r>
          </a:p>
          <a:p>
            <a:pPr lvl="1"/>
            <a:r>
              <a:rPr lang="en-US" i="0" dirty="0"/>
              <a:t>Card 3</a:t>
            </a:r>
          </a:p>
          <a:p>
            <a:pPr lvl="1"/>
            <a:r>
              <a:rPr lang="en-DE" i="0" dirty="0"/>
              <a:t>…</a:t>
            </a:r>
          </a:p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27314" y="8103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INDEX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269885" y="302919"/>
            <a:ext cx="36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explanation</a:t>
            </a:r>
          </a:p>
        </p:txBody>
      </p:sp>
    </p:spTree>
    <p:extLst>
      <p:ext uri="{BB962C8B-B14F-4D97-AF65-F5344CB8AC3E}">
        <p14:creationId xmlns:p14="http://schemas.microsoft.com/office/powerpoint/2010/main" val="3648358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">
  <p:cSld name="1_Chapt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0f461d724_0_159"/>
          <p:cNvSpPr txBox="1">
            <a:spLocks noGrp="1"/>
          </p:cNvSpPr>
          <p:nvPr>
            <p:ph type="title"/>
          </p:nvPr>
        </p:nvSpPr>
        <p:spPr>
          <a:xfrm>
            <a:off x="1131889" y="2090899"/>
            <a:ext cx="10440000" cy="1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ncode Sans Expanded Light"/>
              <a:buNone/>
              <a:defRPr sz="5000" b="0">
                <a:solidFill>
                  <a:schemeClr val="lt1"/>
                </a:solidFill>
                <a:latin typeface="Encode Sans Expanded Light"/>
                <a:ea typeface="Encode Sans Expanded Light"/>
                <a:cs typeface="Encode Sans Expanded Light"/>
                <a:sym typeface="Encode Sans Expanded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20f461d724_0_159"/>
          <p:cNvSpPr txBox="1">
            <a:spLocks noGrp="1"/>
          </p:cNvSpPr>
          <p:nvPr>
            <p:ph type="body" idx="1"/>
          </p:nvPr>
        </p:nvSpPr>
        <p:spPr>
          <a:xfrm>
            <a:off x="1131889" y="3709352"/>
            <a:ext cx="10440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 b="0">
                <a:solidFill>
                  <a:schemeClr val="lt1"/>
                </a:solidFill>
                <a:latin typeface="Encode Sans Expanded Light"/>
                <a:ea typeface="Encode Sans Expanded Light"/>
                <a:cs typeface="Encode Sans Expanded Light"/>
                <a:sym typeface="Encode Sans Expanded Light"/>
              </a:defRPr>
            </a:lvl1pPr>
            <a:lvl2pPr marL="914377" lvl="1" indent="-387341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500"/>
              <a:buChar char="•"/>
              <a:defRPr sz="2500">
                <a:latin typeface="Encode Sans Expanded Light"/>
                <a:ea typeface="Encode Sans Expanded Light"/>
                <a:cs typeface="Encode Sans Expanded Light"/>
                <a:sym typeface="Encode Sans Expanded Light"/>
              </a:defRPr>
            </a:lvl2pPr>
            <a:lvl3pPr marL="1371566" lvl="2" indent="-228594" algn="l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500">
                <a:latin typeface="Encode Sans Expanded Light"/>
                <a:ea typeface="Encode Sans Expanded Light"/>
                <a:cs typeface="Encode Sans Expanded Light"/>
                <a:sym typeface="Encode Sans Expanded Light"/>
              </a:defRPr>
            </a:lvl3pPr>
            <a:lvl4pPr marL="1828754" lvl="3" indent="-228594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latin typeface="Encode Sans Expanded Light"/>
                <a:ea typeface="Encode Sans Expanded Light"/>
                <a:cs typeface="Encode Sans Expanded Light"/>
                <a:sym typeface="Encode Sans Expanded Light"/>
              </a:defRPr>
            </a:lvl4pPr>
            <a:lvl5pPr marL="2285943" lvl="4" indent="-387341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00"/>
              <a:buChar char="•"/>
              <a:defRPr sz="2500">
                <a:latin typeface="Encode Sans Expanded Light"/>
                <a:ea typeface="Encode Sans Expanded Light"/>
                <a:cs typeface="Encode Sans Expanded Light"/>
                <a:sym typeface="Encode Sans Expanded Light"/>
              </a:defRPr>
            </a:lvl5pPr>
            <a:lvl6pPr marL="2743131" lvl="5" indent="-34289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345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7957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ighligh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3890" y="1128410"/>
            <a:ext cx="545400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35F8181-64D0-4B6F-93D7-8C10D48D5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800" y="1128410"/>
            <a:ext cx="5500800" cy="5039202"/>
          </a:xfrm>
          <a:custGeom>
            <a:avLst/>
            <a:gdLst>
              <a:gd name="connsiteX0" fmla="*/ 0 w 5500800"/>
              <a:gd name="connsiteY0" fmla="*/ 0 h 5039202"/>
              <a:gd name="connsiteX1" fmla="*/ 5500800 w 5500800"/>
              <a:gd name="connsiteY1" fmla="*/ 0 h 5039202"/>
              <a:gd name="connsiteX2" fmla="*/ 5500800 w 5500800"/>
              <a:gd name="connsiteY2" fmla="*/ 5039202 h 5039202"/>
              <a:gd name="connsiteX3" fmla="*/ 0 w 550080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800" h="5039202">
                <a:moveTo>
                  <a:pt x="0" y="0"/>
                </a:moveTo>
                <a:lnTo>
                  <a:pt x="5500800" y="0"/>
                </a:lnTo>
                <a:lnTo>
                  <a:pt x="550080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48000" tIns="360000" rIns="360000" bIns="36000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688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frames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30AACEC-8150-4E58-B999-2C8E63E1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890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Espace réservé pour une image  33">
            <a:extLst>
              <a:ext uri="{FF2B5EF4-FFF2-40B4-BE49-F238E27FC236}">
                <a16:creationId xmlns:a16="http://schemas.microsoft.com/office/drawing/2014/main" id="{EB38C0A6-0F71-4D15-A062-D159A2D723C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96868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F34C298-6747-4F09-827E-E3C9685ACC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6022" y="1128409"/>
            <a:ext cx="5292090" cy="50392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Espace réservé pour une image  33">
            <a:extLst>
              <a:ext uri="{FF2B5EF4-FFF2-40B4-BE49-F238E27FC236}">
                <a16:creationId xmlns:a16="http://schemas.microsoft.com/office/drawing/2014/main" id="{F597D9F1-2155-4D83-9236-EC04A593F8AA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409000" y="2838450"/>
            <a:ext cx="4986135" cy="3160273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006631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81FFD1A-90DF-48A1-9716-E41ABD4376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6319" y="1128407"/>
            <a:ext cx="5462565" cy="5256000"/>
          </a:xfrm>
          <a:custGeom>
            <a:avLst/>
            <a:gdLst>
              <a:gd name="connsiteX0" fmla="*/ 0 w 5462565"/>
              <a:gd name="connsiteY0" fmla="*/ 0 h 5256000"/>
              <a:gd name="connsiteX1" fmla="*/ 5462565 w 5462565"/>
              <a:gd name="connsiteY1" fmla="*/ 0 h 5256000"/>
              <a:gd name="connsiteX2" fmla="*/ 5462565 w 5462565"/>
              <a:gd name="connsiteY2" fmla="*/ 5256000 h 5256000"/>
              <a:gd name="connsiteX3" fmla="*/ 0 w 5462565"/>
              <a:gd name="connsiteY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565" h="5256000">
                <a:moveTo>
                  <a:pt x="0" y="0"/>
                </a:moveTo>
                <a:lnTo>
                  <a:pt x="5462565" y="0"/>
                </a:lnTo>
                <a:lnTo>
                  <a:pt x="5462565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216000" tIns="216000" rIns="216000" bIns="216000"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21" name="Espace réservé du graphique 2">
            <a:extLst>
              <a:ext uri="{FF2B5EF4-FFF2-40B4-BE49-F238E27FC236}">
                <a16:creationId xmlns:a16="http://schemas.microsoft.com/office/drawing/2014/main" id="{EBA46C1A-FD0D-44CC-9BA2-F8724E59CBE7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6321428" y="2556822"/>
            <a:ext cx="5076000" cy="3636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04733"/>
            <a:ext cx="5076000" cy="1707159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2181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36400" y="2556822"/>
            <a:ext cx="11052484" cy="3744000"/>
          </a:xfrm>
          <a:noFill/>
        </p:spPr>
        <p:txBody>
          <a:bodyPr anchor="ctr"/>
          <a:lstStyle>
            <a:lvl1pPr algn="ctr">
              <a:defRPr sz="12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37159"/>
            <a:ext cx="11052484" cy="17071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625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988A7E5-E87A-40C8-853C-5046AFC26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656" y="347664"/>
            <a:ext cx="1890713" cy="550068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8129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7" r:id="rId15"/>
    <p:sldLayoutId id="2147483678" r:id="rId16"/>
    <p:sldLayoutId id="2147483680" r:id="rId17"/>
    <p:sldLayoutId id="2147483681" r:id="rId18"/>
    <p:sldLayoutId id="2147483682" r:id="rId19"/>
    <p:sldLayoutId id="2147483683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23" r:id="rId41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1" kern="1200" cap="all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1889" y="2756821"/>
            <a:ext cx="10440000" cy="1548000"/>
          </a:xfrm>
        </p:spPr>
        <p:txBody>
          <a:bodyPr/>
          <a:lstStyle/>
          <a:p>
            <a:r>
              <a:rPr lang="fr-FR" sz="4400" dirty="0"/>
              <a:t>CAPSULES CREATION &amp; </a:t>
            </a:r>
            <a:r>
              <a:rPr lang="fr-FR" sz="4400" dirty="0" err="1"/>
              <a:t>processes</a:t>
            </a:r>
            <a:br>
              <a:rPr lang="fr-FR" sz="4400" dirty="0"/>
            </a:br>
            <a:r>
              <a:rPr lang="fr-FR" sz="4400" dirty="0" err="1"/>
              <a:t>MyLearning</a:t>
            </a:r>
            <a:r>
              <a:rPr lang="fr-FR" sz="4400" dirty="0"/>
              <a:t> App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31889" y="4544239"/>
            <a:ext cx="10440000" cy="792000"/>
          </a:xfrm>
        </p:spPr>
        <p:txBody>
          <a:bodyPr/>
          <a:lstStyle/>
          <a:p>
            <a:r>
              <a:rPr lang="fr-FR" dirty="0" err="1"/>
              <a:t>June</a:t>
            </a:r>
            <a:r>
              <a:rPr lang="fr-FR" dirty="0"/>
              <a:t> 2023 – 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3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28" y="2796577"/>
            <a:ext cx="10440000" cy="1548000"/>
          </a:xfrm>
        </p:spPr>
        <p:txBody>
          <a:bodyPr/>
          <a:lstStyle/>
          <a:p>
            <a:pPr algn="ctr"/>
            <a:r>
              <a:rPr lang="en-US" dirty="0"/>
              <a:t>2. GLOBAL PROCESS OF CAPSULES CREATION </a:t>
            </a:r>
          </a:p>
        </p:txBody>
      </p:sp>
    </p:spTree>
    <p:extLst>
      <p:ext uri="{BB962C8B-B14F-4D97-AF65-F5344CB8AC3E}">
        <p14:creationId xmlns:p14="http://schemas.microsoft.com/office/powerpoint/2010/main" val="353692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11</a:t>
            </a:fld>
            <a:endParaRPr lang="en-US" b="0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60" y="1078605"/>
            <a:ext cx="10687214" cy="56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24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DETAIL PROCESS AGENCY/PM/LBC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12</a:t>
            </a:fld>
            <a:endParaRPr lang="en-US" b="0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agency</a:t>
            </a:r>
            <a:r>
              <a:rPr lang="fr-FR" dirty="0"/>
              <a:t> </a:t>
            </a:r>
            <a:r>
              <a:rPr lang="fr-FR" dirty="0" err="1"/>
              <a:t>onboarding</a:t>
            </a:r>
            <a:r>
              <a:rPr lang="fr-FR" dirty="0"/>
              <a:t> </a:t>
            </a:r>
            <a:r>
              <a:rPr lang="fr-FR"/>
              <a:t>to LBC publication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36400" y="2279176"/>
          <a:ext cx="10800000" cy="95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90991" y="3380095"/>
          <a:ext cx="10800000" cy="95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590991" y="4481014"/>
          <a:ext cx="10800000" cy="95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590991" y="5581933"/>
          <a:ext cx="10800000" cy="95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168596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3. CAPSULES CREATION </a:t>
            </a:r>
            <a:br>
              <a:rPr lang="en-US" dirty="0"/>
            </a:br>
            <a:r>
              <a:rPr lang="en-US" dirty="0"/>
              <a:t>SB TEMPLATE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Development for training content in </a:t>
            </a:r>
            <a:r>
              <a:rPr lang="en-US" dirty="0" err="1"/>
              <a:t>MyLearning</a:t>
            </a:r>
            <a:r>
              <a:rPr lang="en-US" dirty="0"/>
              <a:t> App</a:t>
            </a:r>
          </a:p>
        </p:txBody>
      </p:sp>
    </p:spTree>
    <p:extLst>
      <p:ext uri="{BB962C8B-B14F-4D97-AF65-F5344CB8AC3E}">
        <p14:creationId xmlns:p14="http://schemas.microsoft.com/office/powerpoint/2010/main" val="352993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/>
              <a:t>Header (ID of the capsules)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err="1"/>
              <a:t>Detailed</a:t>
            </a:r>
            <a:r>
              <a:rPr lang="fr-FR" dirty="0"/>
              <a:t> story </a:t>
            </a:r>
            <a:r>
              <a:rPr lang="fr-FR" dirty="0" err="1"/>
              <a:t>board</a:t>
            </a:r>
            <a:r>
              <a:rPr lang="fr-FR" dirty="0"/>
              <a:t> - </a:t>
            </a:r>
            <a:r>
              <a:rPr lang="fr-FR" dirty="0" err="1"/>
              <a:t>example</a:t>
            </a:r>
            <a:endParaRPr lang="fr-FR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potential</a:t>
            </a:r>
            <a:r>
              <a:rPr lang="fr-FR" dirty="0"/>
              <a:t> interactive </a:t>
            </a:r>
            <a:r>
              <a:rPr lang="fr-FR" dirty="0" err="1"/>
              <a:t>screen</a:t>
            </a:r>
            <a:r>
              <a:rPr lang="fr-FR" dirty="0"/>
              <a:t> </a:t>
            </a:r>
            <a:r>
              <a:rPr lang="fr-FR" dirty="0" err="1"/>
              <a:t>template</a:t>
            </a:r>
            <a:r>
              <a:rPr lang="fr-FR" dirty="0"/>
              <a:t> for story </a:t>
            </a:r>
            <a:r>
              <a:rPr lang="fr-FR" dirty="0" err="1"/>
              <a:t>board</a:t>
            </a:r>
            <a:endParaRPr lang="fr-FR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err="1"/>
              <a:t>Recommendation</a:t>
            </a:r>
            <a:r>
              <a:rPr lang="fr-FR" dirty="0"/>
              <a:t> for </a:t>
            </a:r>
            <a:r>
              <a:rPr lang="fr-FR" dirty="0" err="1"/>
              <a:t>assessment</a:t>
            </a:r>
            <a:r>
              <a:rPr lang="fr-FR" dirty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STORYBOARD CAPSULES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14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3027158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/>
              <a:t>Header (ID of the capsules)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Detailed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story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board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-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example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Detailed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potential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interactive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screen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template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for story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board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Recommendation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assessment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STORYBOARD CAPSULES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15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10487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" y="449849"/>
            <a:ext cx="9683261" cy="33596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600" dirty="0"/>
              <a:t>  </a:t>
            </a:r>
            <a:r>
              <a:rPr lang="fr-FR" sz="1600" b="1" cap="all" dirty="0">
                <a:latin typeface="Encode Sans" pitchFamily="2" charset="0"/>
              </a:rPr>
              <a:t>HEADER / ID OF THE CAPSULES</a:t>
            </a:r>
            <a:endParaRPr lang="en-US" sz="1600" b="1" cap="all" dirty="0">
              <a:latin typeface="Encod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12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PM </a:t>
            </a:r>
            <a:r>
              <a:rPr lang="fr-FR" dirty="0" err="1">
                <a:solidFill>
                  <a:srgbClr val="00B050"/>
                </a:solidFill>
              </a:rPr>
              <a:t>Stellantis</a:t>
            </a:r>
            <a:r>
              <a:rPr lang="fr-FR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EN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Work</a:t>
            </a:r>
            <a:r>
              <a:rPr lang="fr-FR" dirty="0">
                <a:solidFill>
                  <a:srgbClr val="00B050"/>
                </a:solidFill>
              </a:rPr>
              <a:t> In Progress - AGENCY NAME </a:t>
            </a:r>
          </a:p>
          <a:p>
            <a:r>
              <a:rPr lang="fr-FR" dirty="0">
                <a:solidFill>
                  <a:srgbClr val="00B050"/>
                </a:solidFill>
              </a:rPr>
              <a:t>(</a:t>
            </a:r>
            <a:r>
              <a:rPr lang="fr-FR" dirty="0" err="1">
                <a:solidFill>
                  <a:srgbClr val="00B050"/>
                </a:solidFill>
              </a:rPr>
              <a:t>e.g</a:t>
            </a:r>
            <a:r>
              <a:rPr lang="fr-FR" dirty="0">
                <a:solidFill>
                  <a:srgbClr val="00B050"/>
                </a:solidFill>
              </a:rPr>
              <a:t>.  </a:t>
            </a:r>
            <a:r>
              <a:rPr lang="fr-FR" dirty="0" err="1">
                <a:solidFill>
                  <a:srgbClr val="00B050"/>
                </a:solidFill>
              </a:rPr>
              <a:t>Work</a:t>
            </a:r>
            <a:r>
              <a:rPr lang="fr-FR" dirty="0">
                <a:solidFill>
                  <a:srgbClr val="00B050"/>
                </a:solidFill>
              </a:rPr>
              <a:t> In Progress Vertex)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" y="449849"/>
            <a:ext cx="9683261" cy="33596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600" dirty="0"/>
              <a:t> </a:t>
            </a:r>
            <a:r>
              <a:rPr lang="fr-FR" sz="1600" b="1" cap="all" dirty="0">
                <a:latin typeface="Encode Sans" pitchFamily="2" charset="0"/>
              </a:rPr>
              <a:t>HEADER / ID OF THE CAPSULES</a:t>
            </a:r>
            <a:endParaRPr lang="en-US" sz="1600" b="1" cap="all" dirty="0">
              <a:latin typeface="Encod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80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Header (ID of the capsules)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err="1"/>
              <a:t>Detailed</a:t>
            </a:r>
            <a:r>
              <a:rPr lang="fr-FR" dirty="0"/>
              <a:t> story </a:t>
            </a:r>
            <a:r>
              <a:rPr lang="fr-FR" dirty="0" err="1"/>
              <a:t>board</a:t>
            </a:r>
            <a:r>
              <a:rPr lang="fr-FR" dirty="0"/>
              <a:t> - </a:t>
            </a:r>
            <a:r>
              <a:rPr lang="fr-FR" dirty="0" err="1"/>
              <a:t>example</a:t>
            </a:r>
            <a:endParaRPr lang="fr-FR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Detailed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potential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interactive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screen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template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for story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board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Recommendation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assessment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STORYBOARD CAPSULES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18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1728972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it-IT" b="0" dirty="0"/>
            </a:br>
            <a:r>
              <a:rPr lang="it-IT" b="0" dirty="0"/>
              <a:t>Capsule 1: </a:t>
            </a:r>
            <a:r>
              <a:rPr lang="en-US" dirty="0"/>
              <a:t>WWCOXX505158B01EN</a:t>
            </a:r>
            <a:br>
              <a:rPr lang="en-US" dirty="0"/>
            </a:br>
            <a:r>
              <a:rPr lang="en-US" i="1" dirty="0"/>
              <a:t>What is Connectivity in Automotive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>
                <a:latin typeface="Encode Sans" pitchFamily="2" charset="0"/>
              </a:rPr>
              <a:t>STORY BOARD </a:t>
            </a:r>
            <a:r>
              <a:rPr lang="fr-FR" sz="1600" dirty="0" err="1">
                <a:latin typeface="Encode Sans" pitchFamily="2" charset="0"/>
              </a:rPr>
              <a:t>EXAMple</a:t>
            </a:r>
            <a:endParaRPr lang="en-US" sz="1600" dirty="0">
              <a:latin typeface="Encode Sans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b="0" dirty="0"/>
              <a:t>Connected Services campaign </a:t>
            </a:r>
            <a:br>
              <a:rPr lang="it-IT" b="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3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9874" y="1451729"/>
            <a:ext cx="10800000" cy="4951781"/>
          </a:xfrm>
        </p:spPr>
        <p:txBody>
          <a:bodyPr anchor="ctr"/>
          <a:lstStyle/>
          <a:p>
            <a:endParaRPr lang="fr-FR" dirty="0"/>
          </a:p>
          <a:p>
            <a:endParaRPr lang="fr-FR" dirty="0"/>
          </a:p>
          <a:p>
            <a:r>
              <a:rPr lang="fr-FR" sz="2000" dirty="0"/>
              <a:t>1/ </a:t>
            </a:r>
            <a:r>
              <a:rPr lang="fr-FR" sz="2000" dirty="0" err="1"/>
              <a:t>What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MyLearning</a:t>
            </a:r>
            <a:r>
              <a:rPr lang="fr-FR" sz="2000" dirty="0"/>
              <a:t> App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2/ Global </a:t>
            </a:r>
            <a:r>
              <a:rPr lang="fr-FR" sz="2000" dirty="0" err="1"/>
              <a:t>process</a:t>
            </a:r>
            <a:r>
              <a:rPr lang="fr-FR" sz="2000" dirty="0"/>
              <a:t> of capsules </a:t>
            </a:r>
            <a:r>
              <a:rPr lang="fr-FR" sz="2000" dirty="0" err="1"/>
              <a:t>creation</a:t>
            </a:r>
            <a:r>
              <a:rPr lang="fr-FR" sz="2000" dirty="0"/>
              <a:t> – Agency/PM/LBC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3/ Capsule </a:t>
            </a:r>
            <a:r>
              <a:rPr lang="fr-FR" sz="2000" dirty="0" err="1"/>
              <a:t>Creation</a:t>
            </a:r>
            <a:r>
              <a:rPr lang="fr-FR" sz="2000" dirty="0"/>
              <a:t> Story </a:t>
            </a:r>
            <a:r>
              <a:rPr lang="fr-FR" sz="2000" dirty="0" err="1"/>
              <a:t>Board</a:t>
            </a:r>
            <a:r>
              <a:rPr lang="fr-FR" sz="2000" dirty="0"/>
              <a:t> Template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4/ Capsule </a:t>
            </a:r>
            <a:r>
              <a:rPr lang="fr-FR" sz="2000" dirty="0" err="1"/>
              <a:t>set-up</a:t>
            </a:r>
            <a:r>
              <a:rPr lang="fr-FR" sz="2000" dirty="0"/>
              <a:t> </a:t>
            </a:r>
            <a:r>
              <a:rPr lang="fr-FR" sz="2000" dirty="0" err="1"/>
              <a:t>recommendations</a:t>
            </a:r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5/ </a:t>
            </a:r>
            <a:r>
              <a:rPr lang="fr-FR" sz="2000" dirty="0" err="1"/>
              <a:t>Do’s</a:t>
            </a:r>
            <a:r>
              <a:rPr lang="fr-FR" sz="2000" dirty="0"/>
              <a:t> &amp; </a:t>
            </a:r>
            <a:r>
              <a:rPr lang="fr-FR" sz="2000" dirty="0" err="1"/>
              <a:t>Don’ts</a:t>
            </a:r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CAPSULES CREATION &amp; </a:t>
            </a:r>
            <a:r>
              <a:rPr lang="fr-FR" dirty="0" err="1"/>
              <a:t>processes</a:t>
            </a:r>
            <a:r>
              <a:rPr lang="fr-FR" dirty="0"/>
              <a:t>   -   </a:t>
            </a:r>
            <a:r>
              <a:rPr lang="fr-FR" dirty="0" err="1"/>
              <a:t>MyLearning</a:t>
            </a:r>
            <a:r>
              <a:rPr lang="fr-FR" dirty="0"/>
              <a:t>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2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030602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449850"/>
            <a:ext cx="9683261" cy="335964"/>
          </a:xfrm>
          <a:solidFill>
            <a:srgbClr val="243782"/>
          </a:solidFill>
        </p:spPr>
        <p:txBody>
          <a:bodyPr/>
          <a:lstStyle/>
          <a:p>
            <a:r>
              <a:rPr lang="en-US" sz="1600" dirty="0">
                <a:latin typeface="Encode Sans" pitchFamily="2" charset="0"/>
              </a:rPr>
              <a:t>MyLearning App campaign: Connected Services, June 2023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10B4D72-AD16-01CA-6F78-1C264E2A4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24" r="6730"/>
          <a:stretch/>
        </p:blipFill>
        <p:spPr>
          <a:xfrm>
            <a:off x="8695680" y="1041739"/>
            <a:ext cx="3343920" cy="5669157"/>
          </a:xfrm>
          <a:prstGeom prst="rect">
            <a:avLst/>
          </a:prstGeom>
        </p:spPr>
      </p:pic>
      <p:sp>
        <p:nvSpPr>
          <p:cNvPr id="6" name="Google Shape;484;p61">
            <a:extLst>
              <a:ext uri="{FF2B5EF4-FFF2-40B4-BE49-F238E27FC236}">
                <a16:creationId xmlns:a16="http://schemas.microsoft.com/office/drawing/2014/main" id="{8B8C6B42-4BBE-DBD1-B067-14EBBDCC764E}"/>
              </a:ext>
            </a:extLst>
          </p:cNvPr>
          <p:cNvSpPr txBox="1">
            <a:spLocks/>
          </p:cNvSpPr>
          <p:nvPr/>
        </p:nvSpPr>
        <p:spPr>
          <a:xfrm>
            <a:off x="3048000" y="4013200"/>
            <a:ext cx="4657015" cy="26976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085850" indent="-171450" defTabSz="514350" eaLnBrk="1" fontAlgn="auto" latinLnBrk="0" hangingPunct="1">
              <a:buClr>
                <a:srgbClr val="243782"/>
              </a:buClr>
              <a:buSzPts val="1200"/>
              <a:buFont typeface="Arial" panose="020B0604020202020204" pitchFamily="34" charset="0"/>
              <a:buChar char="•"/>
              <a:tabLst/>
              <a:defRPr kumimoji="0" sz="700" kern="1200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code Sans" pitchFamily="2" charset="0"/>
                <a:ea typeface="+mn-lt"/>
                <a:cs typeface="+mn-lt"/>
              </a:defRPr>
            </a:lvl1pPr>
            <a:lvl2pPr marL="457200" indent="-43180" defTabSz="514350" eaLnBrk="1" latinLnBrk="0" hangingPunct="1">
              <a:spcBef>
                <a:spcPts val="500"/>
              </a:spcBef>
              <a:buClr>
                <a:srgbClr val="243782"/>
              </a:buClr>
              <a:buSzPts val="1400"/>
              <a:buFont typeface="Arial" panose="020B0604020202020204" pitchFamily="34" charset="0"/>
              <a:buChar char="•"/>
              <a:defRPr sz="1100" kern="1200">
                <a:solidFill>
                  <a:srgbClr val="243782"/>
                </a:solidFill>
                <a:latin typeface="Encode Sans"/>
                <a:ea typeface="+mn-ea"/>
                <a:cs typeface="+mn-cs"/>
              </a:defRPr>
            </a:lvl2pPr>
            <a:lvl3pPr marL="1371600" indent="-228600" defTabSz="514350" eaLnBrk="1" latinLnBrk="0" hangingPunct="1">
              <a:spcBef>
                <a:spcPts val="500"/>
              </a:spcBef>
              <a:buClr>
                <a:schemeClr val="dk2"/>
              </a:buClr>
              <a:buSzPts val="1600"/>
              <a:buFont typeface="Encode Sans" pitchFamily="2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828800" indent="-228600" defTabSz="514350" eaLnBrk="1" latinLnBrk="0" hangingPunct="1">
              <a:spcBef>
                <a:spcPts val="300"/>
              </a:spcBef>
              <a:buClr>
                <a:schemeClr val="dk2"/>
              </a:buClr>
              <a:buSzPts val="1400"/>
              <a:buFont typeface="Encode Sans" pitchFamily="2" charset="0"/>
              <a:buNone/>
              <a:defRPr sz="9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286000" indent="-317500" defTabSz="514350" eaLnBrk="1" latinLnBrk="0" hangingPunct="1">
              <a:spcBef>
                <a:spcPts val="300"/>
              </a:spcBef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432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43881"/>
                </a:solidFill>
                <a:effectLst/>
                <a:latin typeface="inherit"/>
              </a:rPr>
              <a:t>What connectivity means for automotive</a:t>
            </a:r>
            <a:endParaRPr lang="en-US" sz="1800" b="1" dirty="0">
              <a:solidFill>
                <a:srgbClr val="243881"/>
              </a:solidFill>
              <a:effectLst/>
              <a:latin typeface="-apple-system"/>
            </a:endParaRPr>
          </a:p>
          <a:p>
            <a:pPr marL="0" indent="0" algn="l">
              <a:spcAft>
                <a:spcPts val="600"/>
              </a:spcAft>
              <a:buNone/>
            </a:pP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Welcome to this series of training capsules dedicated to the </a:t>
            </a:r>
            <a:r>
              <a:rPr lang="en-US" sz="1800" b="1" i="0" dirty="0">
                <a:solidFill>
                  <a:srgbClr val="243881"/>
                </a:solidFill>
                <a:effectLst/>
                <a:latin typeface="inherit"/>
              </a:rPr>
              <a:t>Connected Services</a:t>
            </a: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.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spcAft>
                <a:spcPts val="600"/>
              </a:spcAft>
              <a:buNone/>
            </a:pP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Some time ago we had the opportunity to learn about this topic in a dedicated web training. Now its time to </a:t>
            </a:r>
            <a:r>
              <a:rPr lang="en-US" sz="1800" b="1" i="0" dirty="0">
                <a:solidFill>
                  <a:srgbClr val="243881"/>
                </a:solidFill>
                <a:effectLst/>
                <a:latin typeface="inherit"/>
              </a:rPr>
              <a:t>refresh the main topics</a:t>
            </a: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 to stay focused!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28594" indent="-228594" defTabSz="685783">
              <a:spcBef>
                <a:spcPts val="800"/>
              </a:spcBef>
              <a:spcAft>
                <a:spcPts val="600"/>
              </a:spcAft>
              <a:defRPr/>
            </a:pPr>
            <a:endParaRPr lang="en-US" sz="100" dirty="0">
              <a:solidFill>
                <a:srgbClr val="243782"/>
              </a:solidFill>
              <a:latin typeface="Encode Sans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C5BE288D-1558-C770-177F-9367970F7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803336"/>
            <a:ext cx="3251328" cy="1625664"/>
          </a:xfrm>
          <a:prstGeom prst="rect">
            <a:avLst/>
          </a:prstGeom>
        </p:spPr>
      </p:pic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4CEE3152-9420-E7F0-6D7E-612242999108}"/>
              </a:ext>
            </a:extLst>
          </p:cNvPr>
          <p:cNvCxnSpPr>
            <a:cxnSpLocks/>
          </p:cNvCxnSpPr>
          <p:nvPr/>
        </p:nvCxnSpPr>
        <p:spPr>
          <a:xfrm flipV="1">
            <a:off x="8087359" y="2580640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5D70FFE-AA79-7BEC-CAC8-E57855D5A2D7}"/>
              </a:ext>
            </a:extLst>
          </p:cNvPr>
          <p:cNvSpPr txBox="1"/>
          <p:nvPr/>
        </p:nvSpPr>
        <p:spPr>
          <a:xfrm>
            <a:off x="7999655" y="2275840"/>
            <a:ext cx="632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Image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E3C495E-CF29-8C14-3AF0-115A2A1E0B5E}"/>
              </a:ext>
            </a:extLst>
          </p:cNvPr>
          <p:cNvCxnSpPr>
            <a:cxnSpLocks/>
          </p:cNvCxnSpPr>
          <p:nvPr/>
        </p:nvCxnSpPr>
        <p:spPr>
          <a:xfrm flipV="1">
            <a:off x="8059271" y="3810318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E03F62F-9C39-8534-89AC-F939ADE7BF02}"/>
              </a:ext>
            </a:extLst>
          </p:cNvPr>
          <p:cNvSpPr txBox="1"/>
          <p:nvPr/>
        </p:nvSpPr>
        <p:spPr>
          <a:xfrm>
            <a:off x="7999941" y="3505518"/>
            <a:ext cx="575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Text1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B2277094-BE61-68DD-C375-4C32F916A977}"/>
              </a:ext>
            </a:extLst>
          </p:cNvPr>
          <p:cNvCxnSpPr>
            <a:cxnSpLocks/>
          </p:cNvCxnSpPr>
          <p:nvPr/>
        </p:nvCxnSpPr>
        <p:spPr>
          <a:xfrm flipV="1">
            <a:off x="8079591" y="5070158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FCA98E2-4892-3AC4-320F-3CCA82B0F00A}"/>
              </a:ext>
            </a:extLst>
          </p:cNvPr>
          <p:cNvSpPr txBox="1"/>
          <p:nvPr/>
        </p:nvSpPr>
        <p:spPr>
          <a:xfrm>
            <a:off x="8020261" y="4765358"/>
            <a:ext cx="575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Text2</a:t>
            </a:r>
          </a:p>
        </p:txBody>
      </p:sp>
      <p:sp>
        <p:nvSpPr>
          <p:cNvPr id="28" name="Google Shape;484;p61">
            <a:extLst>
              <a:ext uri="{FF2B5EF4-FFF2-40B4-BE49-F238E27FC236}">
                <a16:creationId xmlns:a16="http://schemas.microsoft.com/office/drawing/2014/main" id="{82965C36-8988-8009-EC7B-FCBD999CF64C}"/>
              </a:ext>
            </a:extLst>
          </p:cNvPr>
          <p:cNvSpPr txBox="1">
            <a:spLocks/>
          </p:cNvSpPr>
          <p:nvPr/>
        </p:nvSpPr>
        <p:spPr>
          <a:xfrm>
            <a:off x="10161" y="1041739"/>
            <a:ext cx="3013796" cy="32968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457200" lvl="0" indent="-228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51435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 pitchFamily="2" charset="0"/>
              <a:buNone/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 pitchFamily="2" charset="0"/>
              <a:buNone/>
              <a:defRPr sz="9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b="1" dirty="0">
                <a:solidFill>
                  <a:srgbClr val="243782"/>
                </a:solidFill>
                <a:latin typeface="Encode Sans"/>
              </a:rPr>
              <a:t>WELCOME 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b="1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WHAT ARE CONNECTED SERVICES 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</a:t>
            </a:r>
            <a:r>
              <a:rPr lang="en-US" sz="1600" dirty="0" err="1">
                <a:solidFill>
                  <a:srgbClr val="243782"/>
                </a:solidFill>
                <a:latin typeface="Encode Sans"/>
              </a:rPr>
              <a:t>Quizz</a:t>
            </a:r>
            <a:endParaRPr lang="en-US" sz="1600" dirty="0">
              <a:solidFill>
                <a:srgbClr val="243782"/>
              </a:solidFill>
              <a:latin typeface="Encode Sans"/>
            </a:endParaRP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TOUCHPOINTS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</a:t>
            </a:r>
            <a:r>
              <a:rPr lang="en-US" sz="1600" dirty="0" err="1">
                <a:solidFill>
                  <a:srgbClr val="243782"/>
                </a:solidFill>
                <a:latin typeface="Encode Sans"/>
              </a:rPr>
              <a:t>Quizz</a:t>
            </a:r>
            <a:endParaRPr lang="en-US" sz="1600" dirty="0">
              <a:solidFill>
                <a:srgbClr val="243782"/>
              </a:solidFill>
              <a:latin typeface="Encode Sans"/>
            </a:endParaRP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b="1" dirty="0">
                <a:solidFill>
                  <a:srgbClr val="243782"/>
                </a:solidFill>
                <a:latin typeface="Encode Sans"/>
              </a:rPr>
              <a:t>	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83FE2FC-469E-6065-C464-3B615995777D}"/>
              </a:ext>
            </a:extLst>
          </p:cNvPr>
          <p:cNvSpPr txBox="1"/>
          <p:nvPr/>
        </p:nvSpPr>
        <p:spPr>
          <a:xfrm>
            <a:off x="3048000" y="3508494"/>
            <a:ext cx="465701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800" b="1" dirty="0">
                <a:solidFill>
                  <a:srgbClr val="243881"/>
                </a:solidFill>
                <a:effectLst/>
                <a:latin typeface="inherit"/>
              </a:rPr>
              <a:t>WELCOME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8000EEA-F7B9-2902-19CE-7BD2CB909D85}"/>
              </a:ext>
            </a:extLst>
          </p:cNvPr>
          <p:cNvSpPr txBox="1"/>
          <p:nvPr/>
        </p:nvSpPr>
        <p:spPr>
          <a:xfrm>
            <a:off x="9777659" y="792269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Visual Layout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4B43795-548F-D2DB-52A6-4071F7254B5B}"/>
              </a:ext>
            </a:extLst>
          </p:cNvPr>
          <p:cNvSpPr txBox="1"/>
          <p:nvPr/>
        </p:nvSpPr>
        <p:spPr>
          <a:xfrm>
            <a:off x="3620699" y="792269"/>
            <a:ext cx="367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Text, Video/Images, Audio, Multimedia </a:t>
            </a:r>
            <a:r>
              <a:rPr lang="it-IT" sz="1400" i="1" dirty="0" err="1"/>
              <a:t>contents</a:t>
            </a:r>
            <a:endParaRPr lang="it-IT" sz="1400" i="1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8D79C9F-E4FF-1194-CBAD-717567F9FE7E}"/>
              </a:ext>
            </a:extLst>
          </p:cNvPr>
          <p:cNvSpPr txBox="1"/>
          <p:nvPr/>
        </p:nvSpPr>
        <p:spPr>
          <a:xfrm>
            <a:off x="672998" y="792269"/>
            <a:ext cx="575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066197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449850"/>
            <a:ext cx="9683261" cy="335964"/>
          </a:xfrm>
          <a:solidFill>
            <a:srgbClr val="243782"/>
          </a:solidFill>
        </p:spPr>
        <p:txBody>
          <a:bodyPr/>
          <a:lstStyle/>
          <a:p>
            <a:r>
              <a:rPr lang="en-US" sz="1600" dirty="0">
                <a:latin typeface="Encode Sans" pitchFamily="2" charset="0"/>
              </a:rPr>
              <a:t>MyLearning App campaign: Connected Services, June 2023</a:t>
            </a:r>
          </a:p>
        </p:txBody>
      </p:sp>
      <p:sp>
        <p:nvSpPr>
          <p:cNvPr id="6" name="Google Shape;484;p61">
            <a:extLst>
              <a:ext uri="{FF2B5EF4-FFF2-40B4-BE49-F238E27FC236}">
                <a16:creationId xmlns:a16="http://schemas.microsoft.com/office/drawing/2014/main" id="{8B8C6B42-4BBE-DBD1-B067-14EBBDCC764E}"/>
              </a:ext>
            </a:extLst>
          </p:cNvPr>
          <p:cNvSpPr txBox="1">
            <a:spLocks/>
          </p:cNvSpPr>
          <p:nvPr/>
        </p:nvSpPr>
        <p:spPr>
          <a:xfrm>
            <a:off x="3220720" y="2905760"/>
            <a:ext cx="4667112" cy="26976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085850" indent="-171450" defTabSz="514350" eaLnBrk="1" fontAlgn="auto" latinLnBrk="0" hangingPunct="1">
              <a:buClr>
                <a:srgbClr val="243782"/>
              </a:buClr>
              <a:buSzPts val="1200"/>
              <a:buFont typeface="Arial" panose="020B0604020202020204" pitchFamily="34" charset="0"/>
              <a:buChar char="•"/>
              <a:tabLst/>
              <a:defRPr kumimoji="0" sz="700" kern="1200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code Sans" pitchFamily="2" charset="0"/>
                <a:ea typeface="+mn-lt"/>
                <a:cs typeface="+mn-lt"/>
              </a:defRPr>
            </a:lvl1pPr>
            <a:lvl2pPr marL="457200" indent="-43180" defTabSz="514350" eaLnBrk="1" latinLnBrk="0" hangingPunct="1">
              <a:spcBef>
                <a:spcPts val="500"/>
              </a:spcBef>
              <a:buClr>
                <a:srgbClr val="243782"/>
              </a:buClr>
              <a:buSzPts val="1400"/>
              <a:buFont typeface="Arial" panose="020B0604020202020204" pitchFamily="34" charset="0"/>
              <a:buChar char="•"/>
              <a:defRPr sz="1100" kern="1200">
                <a:solidFill>
                  <a:srgbClr val="243782"/>
                </a:solidFill>
                <a:latin typeface="Encode Sans"/>
                <a:ea typeface="+mn-ea"/>
                <a:cs typeface="+mn-cs"/>
              </a:defRPr>
            </a:lvl2pPr>
            <a:lvl3pPr marL="1371600" indent="-228600" defTabSz="514350" eaLnBrk="1" latinLnBrk="0" hangingPunct="1">
              <a:spcBef>
                <a:spcPts val="500"/>
              </a:spcBef>
              <a:buClr>
                <a:schemeClr val="dk2"/>
              </a:buClr>
              <a:buSzPts val="1600"/>
              <a:buFont typeface="Encode Sans" pitchFamily="2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828800" indent="-228600" defTabSz="514350" eaLnBrk="1" latinLnBrk="0" hangingPunct="1">
              <a:spcBef>
                <a:spcPts val="300"/>
              </a:spcBef>
              <a:buClr>
                <a:schemeClr val="dk2"/>
              </a:buClr>
              <a:buSzPts val="1400"/>
              <a:buFont typeface="Encode Sans" pitchFamily="2" charset="0"/>
              <a:buNone/>
              <a:defRPr sz="9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286000" indent="-317500" defTabSz="514350" eaLnBrk="1" latinLnBrk="0" hangingPunct="1">
              <a:spcBef>
                <a:spcPts val="300"/>
              </a:spcBef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432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</a:pPr>
            <a:r>
              <a:rPr lang="en-US" sz="2000" b="1" dirty="0">
                <a:solidFill>
                  <a:srgbClr val="243881"/>
                </a:solidFill>
                <a:effectLst/>
                <a:latin typeface="inherit"/>
              </a:rPr>
              <a:t>Digital solutions for the customer to interact with the vehicle			</a:t>
            </a:r>
            <a:r>
              <a:rPr lang="en-US" sz="2400" b="1" dirty="0">
                <a:solidFill>
                  <a:srgbClr val="00B050"/>
                </a:solidFill>
                <a:effectLst/>
                <a:latin typeface="inherit"/>
              </a:rPr>
              <a:t>√</a:t>
            </a:r>
            <a:endParaRPr lang="en-US" sz="2000" b="1" dirty="0">
              <a:solidFill>
                <a:srgbClr val="00B050"/>
              </a:solidFill>
              <a:effectLst/>
              <a:latin typeface="inherit"/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000" b="1" dirty="0">
                <a:solidFill>
                  <a:srgbClr val="243881"/>
                </a:solidFill>
                <a:effectLst/>
                <a:latin typeface="inherit"/>
              </a:rPr>
              <a:t>Functions that allow the communication of user, vehicle and the surroundings					</a:t>
            </a:r>
            <a:r>
              <a:rPr lang="en-US" sz="2000" b="1" dirty="0">
                <a:solidFill>
                  <a:srgbClr val="00B050"/>
                </a:solidFill>
                <a:effectLst/>
                <a:latin typeface="inherit"/>
              </a:rPr>
              <a:t> </a:t>
            </a:r>
            <a:r>
              <a:rPr lang="en-US" sz="2400" b="1" dirty="0">
                <a:solidFill>
                  <a:srgbClr val="00B050"/>
                </a:solidFill>
                <a:effectLst/>
                <a:latin typeface="inherit"/>
              </a:rPr>
              <a:t>√</a:t>
            </a:r>
            <a:endParaRPr lang="en-US" sz="2000" b="1" dirty="0">
              <a:solidFill>
                <a:srgbClr val="243881"/>
              </a:solidFill>
              <a:effectLst/>
              <a:latin typeface="inherit"/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000" b="1" dirty="0">
                <a:solidFill>
                  <a:srgbClr val="243881"/>
                </a:solidFill>
                <a:effectLst/>
                <a:latin typeface="inherit"/>
              </a:rPr>
              <a:t>Proposals that let us explore new business opportunities.			</a:t>
            </a:r>
            <a:r>
              <a:rPr lang="en-US" sz="2000" b="1" dirty="0">
                <a:solidFill>
                  <a:srgbClr val="00B050"/>
                </a:solidFill>
                <a:effectLst/>
                <a:latin typeface="inherit"/>
              </a:rPr>
              <a:t> </a:t>
            </a:r>
            <a:r>
              <a:rPr lang="en-US" sz="2400" b="1" dirty="0">
                <a:solidFill>
                  <a:srgbClr val="00B050"/>
                </a:solidFill>
                <a:effectLst/>
                <a:latin typeface="inherit"/>
              </a:rPr>
              <a:t>√</a:t>
            </a:r>
            <a:endParaRPr lang="en-US" sz="2000" b="1" dirty="0">
              <a:solidFill>
                <a:srgbClr val="243881"/>
              </a:solidFill>
              <a:effectLst/>
              <a:latin typeface="inherit"/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E3C495E-CF29-8C14-3AF0-115A2A1E0B5E}"/>
              </a:ext>
            </a:extLst>
          </p:cNvPr>
          <p:cNvCxnSpPr>
            <a:cxnSpLocks/>
          </p:cNvCxnSpPr>
          <p:nvPr/>
        </p:nvCxnSpPr>
        <p:spPr>
          <a:xfrm flipV="1">
            <a:off x="7998311" y="2225358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E03F62F-9C39-8534-89AC-F939ADE7BF02}"/>
              </a:ext>
            </a:extLst>
          </p:cNvPr>
          <p:cNvSpPr txBox="1"/>
          <p:nvPr/>
        </p:nvSpPr>
        <p:spPr>
          <a:xfrm>
            <a:off x="7801862" y="1920558"/>
            <a:ext cx="849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/>
              <a:t>Question</a:t>
            </a:r>
            <a:endParaRPr lang="it-IT" sz="1400" dirty="0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B2277094-BE61-68DD-C375-4C32F916A977}"/>
              </a:ext>
            </a:extLst>
          </p:cNvPr>
          <p:cNvCxnSpPr>
            <a:cxnSpLocks/>
          </p:cNvCxnSpPr>
          <p:nvPr/>
        </p:nvCxnSpPr>
        <p:spPr>
          <a:xfrm flipV="1">
            <a:off x="8018631" y="3962718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FCA98E2-4892-3AC4-320F-3CCA82B0F00A}"/>
              </a:ext>
            </a:extLst>
          </p:cNvPr>
          <p:cNvSpPr txBox="1"/>
          <p:nvPr/>
        </p:nvSpPr>
        <p:spPr>
          <a:xfrm>
            <a:off x="7825197" y="3424238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Multiple </a:t>
            </a:r>
          </a:p>
          <a:p>
            <a:pPr algn="ctr"/>
            <a:r>
              <a:rPr lang="it-IT" sz="1400" dirty="0" err="1"/>
              <a:t>answers</a:t>
            </a:r>
            <a:endParaRPr lang="it-IT" sz="1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AA4CC2-008A-2D34-A390-5065A3B323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12" t="19635" r="12250" b="6559"/>
          <a:stretch/>
        </p:blipFill>
        <p:spPr>
          <a:xfrm>
            <a:off x="8679998" y="1041739"/>
            <a:ext cx="3378066" cy="566915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375F8F-2CE5-9AC9-9DED-1F3062383CC4}"/>
              </a:ext>
            </a:extLst>
          </p:cNvPr>
          <p:cNvSpPr txBox="1"/>
          <p:nvPr/>
        </p:nvSpPr>
        <p:spPr>
          <a:xfrm>
            <a:off x="3220720" y="1923534"/>
            <a:ext cx="465701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800" b="1" dirty="0">
                <a:solidFill>
                  <a:srgbClr val="243881"/>
                </a:solidFill>
                <a:effectLst/>
                <a:latin typeface="inherit"/>
              </a:rPr>
              <a:t>First of all, what are Connected Services?</a:t>
            </a:r>
          </a:p>
        </p:txBody>
      </p:sp>
      <p:sp>
        <p:nvSpPr>
          <p:cNvPr id="9" name="Google Shape;484;p61">
            <a:extLst>
              <a:ext uri="{FF2B5EF4-FFF2-40B4-BE49-F238E27FC236}">
                <a16:creationId xmlns:a16="http://schemas.microsoft.com/office/drawing/2014/main" id="{48D4B222-8018-7AB2-3AA7-BBD430652938}"/>
              </a:ext>
            </a:extLst>
          </p:cNvPr>
          <p:cNvSpPr txBox="1">
            <a:spLocks/>
          </p:cNvSpPr>
          <p:nvPr/>
        </p:nvSpPr>
        <p:spPr>
          <a:xfrm>
            <a:off x="10160" y="1041739"/>
            <a:ext cx="3271519" cy="32968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457200" lvl="0" indent="-228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51435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 pitchFamily="2" charset="0"/>
              <a:buNone/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 pitchFamily="2" charset="0"/>
              <a:buNone/>
              <a:defRPr sz="9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WELCOME 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b="1" dirty="0">
                <a:solidFill>
                  <a:srgbClr val="243782"/>
                </a:solidFill>
                <a:latin typeface="Encode Sans"/>
              </a:rPr>
              <a:t>WHAT ARE CONNECTED SERVICES 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b="1" dirty="0">
                <a:solidFill>
                  <a:srgbClr val="243782"/>
                </a:solidFill>
                <a:latin typeface="Encode Sans"/>
              </a:rPr>
              <a:t>	</a:t>
            </a:r>
            <a:r>
              <a:rPr lang="en-US" sz="1600" b="1" dirty="0" err="1">
                <a:solidFill>
                  <a:srgbClr val="243782"/>
                </a:solidFill>
                <a:latin typeface="Encode Sans"/>
              </a:rPr>
              <a:t>Quizz</a:t>
            </a:r>
            <a:r>
              <a:rPr lang="en-US" sz="1600" dirty="0">
                <a:solidFill>
                  <a:srgbClr val="243782"/>
                </a:solidFill>
                <a:latin typeface="Encode Sans"/>
              </a:rPr>
              <a:t> (multiple answers)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TOUCHPOINTS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</a:t>
            </a:r>
            <a:r>
              <a:rPr lang="en-US" sz="1600" dirty="0" err="1">
                <a:solidFill>
                  <a:srgbClr val="243782"/>
                </a:solidFill>
                <a:latin typeface="Encode Sans"/>
              </a:rPr>
              <a:t>Quizz</a:t>
            </a:r>
            <a:endParaRPr lang="en-US" sz="1600" dirty="0">
              <a:solidFill>
                <a:srgbClr val="243782"/>
              </a:solidFill>
              <a:latin typeface="Encode San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6BD833-3BA9-1D92-0390-8782977F388E}"/>
              </a:ext>
            </a:extLst>
          </p:cNvPr>
          <p:cNvSpPr txBox="1"/>
          <p:nvPr/>
        </p:nvSpPr>
        <p:spPr>
          <a:xfrm>
            <a:off x="9777659" y="792269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Visual Layout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651F7F4-C30F-F962-A2FB-F49D0D7B6607}"/>
              </a:ext>
            </a:extLst>
          </p:cNvPr>
          <p:cNvSpPr txBox="1"/>
          <p:nvPr/>
        </p:nvSpPr>
        <p:spPr>
          <a:xfrm>
            <a:off x="3620699" y="792269"/>
            <a:ext cx="367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Text, Video/Images, Audio, Multimedia </a:t>
            </a:r>
            <a:r>
              <a:rPr lang="it-IT" sz="1400" i="1" dirty="0" err="1"/>
              <a:t>contents</a:t>
            </a:r>
            <a:endParaRPr lang="it-IT" sz="1400" i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7E13D0-797F-533F-F035-0F9C2C66E2B5}"/>
              </a:ext>
            </a:extLst>
          </p:cNvPr>
          <p:cNvSpPr txBox="1"/>
          <p:nvPr/>
        </p:nvSpPr>
        <p:spPr>
          <a:xfrm>
            <a:off x="672998" y="792269"/>
            <a:ext cx="575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660437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449850"/>
            <a:ext cx="9683261" cy="335964"/>
          </a:xfrm>
          <a:solidFill>
            <a:srgbClr val="243782"/>
          </a:solidFill>
        </p:spPr>
        <p:txBody>
          <a:bodyPr/>
          <a:lstStyle/>
          <a:p>
            <a:r>
              <a:rPr lang="en-US" sz="1600" dirty="0">
                <a:latin typeface="Encode Sans" pitchFamily="2" charset="0"/>
              </a:rPr>
              <a:t>MyLearning App campaign: Connected Services, June 2023</a:t>
            </a:r>
          </a:p>
        </p:txBody>
      </p:sp>
      <p:sp>
        <p:nvSpPr>
          <p:cNvPr id="9" name="Google Shape;484;p61">
            <a:extLst>
              <a:ext uri="{FF2B5EF4-FFF2-40B4-BE49-F238E27FC236}">
                <a16:creationId xmlns:a16="http://schemas.microsoft.com/office/drawing/2014/main" id="{48D4B222-8018-7AB2-3AA7-BBD430652938}"/>
              </a:ext>
            </a:extLst>
          </p:cNvPr>
          <p:cNvSpPr txBox="1">
            <a:spLocks/>
          </p:cNvSpPr>
          <p:nvPr/>
        </p:nvSpPr>
        <p:spPr>
          <a:xfrm>
            <a:off x="10160" y="1041739"/>
            <a:ext cx="3271519" cy="32968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457200" lvl="0" indent="-228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51435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 pitchFamily="2" charset="0"/>
              <a:buNone/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 pitchFamily="2" charset="0"/>
              <a:buNone/>
              <a:defRPr sz="9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WELCOME 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b="1" dirty="0">
                <a:solidFill>
                  <a:srgbClr val="243782"/>
                </a:solidFill>
                <a:latin typeface="Encode Sans"/>
              </a:rPr>
              <a:t>WHAT ARE CONNECTED SERVICES 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b="1" dirty="0">
                <a:solidFill>
                  <a:srgbClr val="243782"/>
                </a:solidFill>
                <a:latin typeface="Encode Sans"/>
              </a:rPr>
              <a:t>	</a:t>
            </a:r>
            <a:r>
              <a:rPr lang="en-US" sz="1600" dirty="0" err="1">
                <a:solidFill>
                  <a:srgbClr val="243782"/>
                </a:solidFill>
                <a:latin typeface="Encode Sans"/>
              </a:rPr>
              <a:t>Quizz</a:t>
            </a:r>
            <a:endParaRPr lang="en-US" sz="1600" dirty="0">
              <a:solidFill>
                <a:srgbClr val="243782"/>
              </a:solidFill>
              <a:latin typeface="Encode Sans"/>
            </a:endParaRP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</a:t>
            </a:r>
            <a:r>
              <a:rPr lang="en-US" sz="1600" b="1" dirty="0">
                <a:solidFill>
                  <a:srgbClr val="243782"/>
                </a:solidFill>
                <a:latin typeface="Encode Sans"/>
              </a:rPr>
              <a:t>Card</a:t>
            </a:r>
            <a:endParaRPr lang="en-US" sz="1600" dirty="0">
              <a:solidFill>
                <a:srgbClr val="243782"/>
              </a:solidFill>
              <a:latin typeface="Encode Sans"/>
            </a:endParaRP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TOUCHPOINTS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</a:t>
            </a:r>
            <a:r>
              <a:rPr lang="en-US" sz="1600" dirty="0" err="1">
                <a:solidFill>
                  <a:srgbClr val="243782"/>
                </a:solidFill>
                <a:latin typeface="Encode Sans"/>
              </a:rPr>
              <a:t>Quizz</a:t>
            </a:r>
            <a:endParaRPr lang="en-US" sz="1600" dirty="0">
              <a:solidFill>
                <a:srgbClr val="243782"/>
              </a:solidFill>
              <a:latin typeface="Encode San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6E24CD9-FC22-1D93-E6D6-4E140870B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952" y="1041739"/>
            <a:ext cx="3338806" cy="5669156"/>
          </a:xfrm>
          <a:prstGeom prst="rect">
            <a:avLst/>
          </a:prstGeom>
        </p:spPr>
      </p:pic>
      <p:sp>
        <p:nvSpPr>
          <p:cNvPr id="10" name="Google Shape;484;p61">
            <a:extLst>
              <a:ext uri="{FF2B5EF4-FFF2-40B4-BE49-F238E27FC236}">
                <a16:creationId xmlns:a16="http://schemas.microsoft.com/office/drawing/2014/main" id="{2384766F-5DD6-D400-B3D6-17ACFC80ECC9}"/>
              </a:ext>
            </a:extLst>
          </p:cNvPr>
          <p:cNvSpPr txBox="1">
            <a:spLocks/>
          </p:cNvSpPr>
          <p:nvPr/>
        </p:nvSpPr>
        <p:spPr>
          <a:xfrm>
            <a:off x="3048000" y="3647440"/>
            <a:ext cx="4657015" cy="32105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085850" indent="-171450" defTabSz="514350" eaLnBrk="1" fontAlgn="auto" latinLnBrk="0" hangingPunct="1">
              <a:buClr>
                <a:srgbClr val="243782"/>
              </a:buClr>
              <a:buSzPts val="1200"/>
              <a:buFont typeface="Arial" panose="020B0604020202020204" pitchFamily="34" charset="0"/>
              <a:buChar char="•"/>
              <a:tabLst/>
              <a:defRPr kumimoji="0" sz="700" kern="1200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code Sans" pitchFamily="2" charset="0"/>
                <a:ea typeface="+mn-lt"/>
                <a:cs typeface="+mn-lt"/>
              </a:defRPr>
            </a:lvl1pPr>
            <a:lvl2pPr marL="457200" indent="-43180" defTabSz="514350" eaLnBrk="1" latinLnBrk="0" hangingPunct="1">
              <a:spcBef>
                <a:spcPts val="500"/>
              </a:spcBef>
              <a:buClr>
                <a:srgbClr val="243782"/>
              </a:buClr>
              <a:buSzPts val="1400"/>
              <a:buFont typeface="Arial" panose="020B0604020202020204" pitchFamily="34" charset="0"/>
              <a:buChar char="•"/>
              <a:defRPr sz="1100" kern="1200">
                <a:solidFill>
                  <a:srgbClr val="243782"/>
                </a:solidFill>
                <a:latin typeface="Encode Sans"/>
                <a:ea typeface="+mn-ea"/>
                <a:cs typeface="+mn-cs"/>
              </a:defRPr>
            </a:lvl2pPr>
            <a:lvl3pPr marL="1371600" indent="-228600" defTabSz="514350" eaLnBrk="1" latinLnBrk="0" hangingPunct="1">
              <a:spcBef>
                <a:spcPts val="500"/>
              </a:spcBef>
              <a:buClr>
                <a:schemeClr val="dk2"/>
              </a:buClr>
              <a:buSzPts val="1600"/>
              <a:buFont typeface="Encode Sans" pitchFamily="2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828800" indent="-228600" defTabSz="514350" eaLnBrk="1" latinLnBrk="0" hangingPunct="1">
              <a:spcBef>
                <a:spcPts val="300"/>
              </a:spcBef>
              <a:buClr>
                <a:schemeClr val="dk2"/>
              </a:buClr>
              <a:buSzPts val="1400"/>
              <a:buFont typeface="Encode Sans" pitchFamily="2" charset="0"/>
              <a:buNone/>
              <a:defRPr sz="9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286000" indent="-317500" defTabSz="514350" eaLnBrk="1" latinLnBrk="0" hangingPunct="1">
              <a:spcBef>
                <a:spcPts val="300"/>
              </a:spcBef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432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Aft>
                <a:spcPts val="600"/>
              </a:spcAft>
              <a:buNone/>
            </a:pP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Connected services are on the </a:t>
            </a:r>
            <a:r>
              <a:rPr lang="en-US" sz="1800" b="1" dirty="0">
                <a:solidFill>
                  <a:srgbClr val="243881"/>
                </a:solidFill>
                <a:latin typeface="inherit"/>
                <a:ea typeface="+mn-ea"/>
                <a:cs typeface="+mn-cs"/>
              </a:rPr>
              <a:t>customer side</a:t>
            </a: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:</a:t>
            </a:r>
          </a:p>
          <a:p>
            <a:pPr marL="182563" indent="-160338">
              <a:spcAft>
                <a:spcPts val="600"/>
              </a:spcAft>
            </a:pP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Digital solutions to simply and efficiently interact with the vehicle even remotely.</a:t>
            </a:r>
          </a:p>
          <a:p>
            <a:pPr marL="182563" indent="-160338">
              <a:spcAft>
                <a:spcPts val="600"/>
              </a:spcAft>
            </a:pP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Functions that expand the communication between user, vehicle and the surrounding environment.</a:t>
            </a:r>
          </a:p>
          <a:p>
            <a:pPr marL="22225" indent="0">
              <a:spcAft>
                <a:spcPts val="600"/>
              </a:spcAft>
              <a:buNone/>
            </a:pP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On </a:t>
            </a:r>
            <a:r>
              <a:rPr lang="en-US" sz="1800" b="1" dirty="0">
                <a:solidFill>
                  <a:srgbClr val="243881"/>
                </a:solidFill>
                <a:latin typeface="inherit"/>
                <a:ea typeface="+mn-ea"/>
                <a:cs typeface="+mn-cs"/>
              </a:rPr>
              <a:t>brand and dealer side </a:t>
            </a: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they are also:</a:t>
            </a:r>
          </a:p>
          <a:p>
            <a:pPr marL="182563" indent="-160338">
              <a:spcAft>
                <a:spcPts val="600"/>
              </a:spcAft>
            </a:pP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Proposals that explore new and interesting business opportunities adding new elements to the value chain.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1 / 2</a:t>
            </a:r>
          </a:p>
          <a:p>
            <a:pPr marL="228594" indent="-228594" defTabSz="685783">
              <a:spcBef>
                <a:spcPts val="800"/>
              </a:spcBef>
              <a:spcAft>
                <a:spcPts val="600"/>
              </a:spcAft>
              <a:defRPr/>
            </a:pPr>
            <a:endParaRPr lang="en-US" sz="1800" dirty="0">
              <a:solidFill>
                <a:srgbClr val="243782"/>
              </a:solidFill>
              <a:latin typeface="Encode Sans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E4FD447-B91C-8C57-27CA-6B3C5725529F}"/>
              </a:ext>
            </a:extLst>
          </p:cNvPr>
          <p:cNvCxnSpPr>
            <a:cxnSpLocks/>
          </p:cNvCxnSpPr>
          <p:nvPr/>
        </p:nvCxnSpPr>
        <p:spPr>
          <a:xfrm flipV="1">
            <a:off x="8087359" y="2580640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05EE71A-FA44-02BD-9834-58667DA27B9C}"/>
              </a:ext>
            </a:extLst>
          </p:cNvPr>
          <p:cNvSpPr txBox="1"/>
          <p:nvPr/>
        </p:nvSpPr>
        <p:spPr>
          <a:xfrm>
            <a:off x="7999655" y="2275840"/>
            <a:ext cx="632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Image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41A1B97-E55F-10ED-FA1F-18C9E0A39EEA}"/>
              </a:ext>
            </a:extLst>
          </p:cNvPr>
          <p:cNvCxnSpPr>
            <a:cxnSpLocks/>
          </p:cNvCxnSpPr>
          <p:nvPr/>
        </p:nvCxnSpPr>
        <p:spPr>
          <a:xfrm flipV="1">
            <a:off x="8059271" y="3810318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F311464-0E51-65FD-0649-0D97971FADEF}"/>
              </a:ext>
            </a:extLst>
          </p:cNvPr>
          <p:cNvSpPr txBox="1"/>
          <p:nvPr/>
        </p:nvSpPr>
        <p:spPr>
          <a:xfrm>
            <a:off x="7999941" y="3505518"/>
            <a:ext cx="575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Text1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C45862E-C4D7-DC00-53CC-231596F2C1E7}"/>
              </a:ext>
            </a:extLst>
          </p:cNvPr>
          <p:cNvCxnSpPr>
            <a:cxnSpLocks/>
          </p:cNvCxnSpPr>
          <p:nvPr/>
        </p:nvCxnSpPr>
        <p:spPr>
          <a:xfrm flipV="1">
            <a:off x="8079591" y="5070158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93E8A8C-07D5-9733-F78B-2F3D061B3252}"/>
              </a:ext>
            </a:extLst>
          </p:cNvPr>
          <p:cNvSpPr txBox="1"/>
          <p:nvPr/>
        </p:nvSpPr>
        <p:spPr>
          <a:xfrm>
            <a:off x="8020261" y="4765358"/>
            <a:ext cx="575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Text2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0C883DD-585C-D708-F120-0E59E46EA671}"/>
              </a:ext>
            </a:extLst>
          </p:cNvPr>
          <p:cNvSpPr txBox="1"/>
          <p:nvPr/>
        </p:nvSpPr>
        <p:spPr>
          <a:xfrm>
            <a:off x="3048000" y="3335774"/>
            <a:ext cx="465701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800" b="1" dirty="0">
                <a:solidFill>
                  <a:srgbClr val="243881"/>
                </a:solidFill>
                <a:effectLst/>
                <a:latin typeface="inherit"/>
              </a:rPr>
              <a:t>WHAT ARE CONNECTED SERVICES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D107E520-0E54-231E-77E4-60E077E62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640" y="1073786"/>
            <a:ext cx="4531360" cy="226568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A7FC0DB-0B28-491A-CB86-21899CDA39E9}"/>
              </a:ext>
            </a:extLst>
          </p:cNvPr>
          <p:cNvSpPr txBox="1"/>
          <p:nvPr/>
        </p:nvSpPr>
        <p:spPr>
          <a:xfrm>
            <a:off x="9777659" y="792269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Visual Layout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B7F5B1C-D6DB-F44A-AA7B-EC0515AF8A9B}"/>
              </a:ext>
            </a:extLst>
          </p:cNvPr>
          <p:cNvSpPr txBox="1"/>
          <p:nvPr/>
        </p:nvSpPr>
        <p:spPr>
          <a:xfrm>
            <a:off x="3620699" y="792269"/>
            <a:ext cx="367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Text, Video/Images, Audio, Multimedia </a:t>
            </a:r>
            <a:r>
              <a:rPr lang="it-IT" sz="1400" i="1" dirty="0" err="1"/>
              <a:t>contents</a:t>
            </a:r>
            <a:endParaRPr lang="it-IT" sz="1400" i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4F35C62-3EB9-04D9-295A-52236C221136}"/>
              </a:ext>
            </a:extLst>
          </p:cNvPr>
          <p:cNvSpPr txBox="1"/>
          <p:nvPr/>
        </p:nvSpPr>
        <p:spPr>
          <a:xfrm>
            <a:off x="672998" y="792269"/>
            <a:ext cx="575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368354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449850"/>
            <a:ext cx="9683261" cy="335964"/>
          </a:xfrm>
          <a:solidFill>
            <a:srgbClr val="243782"/>
          </a:solidFill>
        </p:spPr>
        <p:txBody>
          <a:bodyPr/>
          <a:lstStyle/>
          <a:p>
            <a:r>
              <a:rPr lang="en-US" sz="1600" dirty="0">
                <a:latin typeface="Encode Sans" pitchFamily="2" charset="0"/>
              </a:rPr>
              <a:t>MyLearning App campaign: Connected Services, June 2023</a:t>
            </a:r>
          </a:p>
        </p:txBody>
      </p:sp>
      <p:sp>
        <p:nvSpPr>
          <p:cNvPr id="9" name="Google Shape;484;p61">
            <a:extLst>
              <a:ext uri="{FF2B5EF4-FFF2-40B4-BE49-F238E27FC236}">
                <a16:creationId xmlns:a16="http://schemas.microsoft.com/office/drawing/2014/main" id="{48D4B222-8018-7AB2-3AA7-BBD430652938}"/>
              </a:ext>
            </a:extLst>
          </p:cNvPr>
          <p:cNvSpPr txBox="1">
            <a:spLocks/>
          </p:cNvSpPr>
          <p:nvPr/>
        </p:nvSpPr>
        <p:spPr>
          <a:xfrm>
            <a:off x="10160" y="1041739"/>
            <a:ext cx="3271519" cy="32968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457200" lvl="0" indent="-228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51435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 pitchFamily="2" charset="0"/>
              <a:buNone/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 pitchFamily="2" charset="0"/>
              <a:buNone/>
              <a:defRPr sz="9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WELCOME 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b="1" dirty="0">
                <a:solidFill>
                  <a:srgbClr val="243782"/>
                </a:solidFill>
                <a:latin typeface="Encode Sans"/>
              </a:rPr>
              <a:t>WHAT ARE CONNECTED SERVICES 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b="1" dirty="0">
                <a:solidFill>
                  <a:srgbClr val="243782"/>
                </a:solidFill>
                <a:latin typeface="Encode Sans"/>
              </a:rPr>
              <a:t>	</a:t>
            </a:r>
            <a:r>
              <a:rPr lang="en-US" sz="1600" dirty="0" err="1">
                <a:solidFill>
                  <a:srgbClr val="243782"/>
                </a:solidFill>
                <a:latin typeface="Encode Sans"/>
              </a:rPr>
              <a:t>Quizz</a:t>
            </a:r>
            <a:endParaRPr lang="en-US" sz="1600" dirty="0">
              <a:solidFill>
                <a:srgbClr val="243782"/>
              </a:solidFill>
              <a:latin typeface="Encode Sans"/>
            </a:endParaRP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</a:t>
            </a:r>
            <a:r>
              <a:rPr lang="en-US" sz="1600" b="1" dirty="0">
                <a:solidFill>
                  <a:srgbClr val="243782"/>
                </a:solidFill>
                <a:latin typeface="Encode Sans"/>
              </a:rPr>
              <a:t>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TOUCHPOINTS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</a:t>
            </a:r>
            <a:r>
              <a:rPr lang="en-US" sz="1600" dirty="0" err="1">
                <a:solidFill>
                  <a:srgbClr val="243782"/>
                </a:solidFill>
                <a:latin typeface="Encode Sans"/>
              </a:rPr>
              <a:t>Quizz</a:t>
            </a:r>
            <a:endParaRPr lang="en-US" sz="1600" dirty="0">
              <a:solidFill>
                <a:srgbClr val="243782"/>
              </a:solidFill>
              <a:latin typeface="Encode Sans"/>
            </a:endParaRPr>
          </a:p>
        </p:txBody>
      </p:sp>
      <p:sp>
        <p:nvSpPr>
          <p:cNvPr id="10" name="Google Shape;484;p61">
            <a:extLst>
              <a:ext uri="{FF2B5EF4-FFF2-40B4-BE49-F238E27FC236}">
                <a16:creationId xmlns:a16="http://schemas.microsoft.com/office/drawing/2014/main" id="{2384766F-5DD6-D400-B3D6-17ACFC80ECC9}"/>
              </a:ext>
            </a:extLst>
          </p:cNvPr>
          <p:cNvSpPr txBox="1">
            <a:spLocks/>
          </p:cNvSpPr>
          <p:nvPr/>
        </p:nvSpPr>
        <p:spPr>
          <a:xfrm>
            <a:off x="3048000" y="3799840"/>
            <a:ext cx="4657015" cy="26976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085850" indent="-171450" defTabSz="514350" eaLnBrk="1" fontAlgn="auto" latinLnBrk="0" hangingPunct="1">
              <a:buClr>
                <a:srgbClr val="243782"/>
              </a:buClr>
              <a:buSzPts val="1200"/>
              <a:buFont typeface="Arial" panose="020B0604020202020204" pitchFamily="34" charset="0"/>
              <a:buChar char="•"/>
              <a:tabLst/>
              <a:defRPr kumimoji="0" sz="700" kern="1200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code Sans" pitchFamily="2" charset="0"/>
                <a:ea typeface="+mn-lt"/>
                <a:cs typeface="+mn-lt"/>
              </a:defRPr>
            </a:lvl1pPr>
            <a:lvl2pPr marL="457200" indent="-43180" defTabSz="514350" eaLnBrk="1" latinLnBrk="0" hangingPunct="1">
              <a:spcBef>
                <a:spcPts val="500"/>
              </a:spcBef>
              <a:buClr>
                <a:srgbClr val="243782"/>
              </a:buClr>
              <a:buSzPts val="1400"/>
              <a:buFont typeface="Arial" panose="020B0604020202020204" pitchFamily="34" charset="0"/>
              <a:buChar char="•"/>
              <a:defRPr sz="1100" kern="1200">
                <a:solidFill>
                  <a:srgbClr val="243782"/>
                </a:solidFill>
                <a:latin typeface="Encode Sans"/>
                <a:ea typeface="+mn-ea"/>
                <a:cs typeface="+mn-cs"/>
              </a:defRPr>
            </a:lvl2pPr>
            <a:lvl3pPr marL="1371600" indent="-228600" defTabSz="514350" eaLnBrk="1" latinLnBrk="0" hangingPunct="1">
              <a:spcBef>
                <a:spcPts val="500"/>
              </a:spcBef>
              <a:buClr>
                <a:schemeClr val="dk2"/>
              </a:buClr>
              <a:buSzPts val="1600"/>
              <a:buFont typeface="Encode Sans" pitchFamily="2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828800" indent="-228600" defTabSz="514350" eaLnBrk="1" latinLnBrk="0" hangingPunct="1">
              <a:spcBef>
                <a:spcPts val="300"/>
              </a:spcBef>
              <a:buClr>
                <a:schemeClr val="dk2"/>
              </a:buClr>
              <a:buSzPts val="1400"/>
              <a:buFont typeface="Encode Sans" pitchFamily="2" charset="0"/>
              <a:buNone/>
              <a:defRPr sz="9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286000" indent="-317500" defTabSz="514350" eaLnBrk="1" latinLnBrk="0" hangingPunct="1">
              <a:spcBef>
                <a:spcPts val="300"/>
              </a:spcBef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432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Connected Services allow </a:t>
            </a:r>
            <a:r>
              <a:rPr lang="en-US" sz="1800" b="1" i="0" dirty="0">
                <a:solidFill>
                  <a:srgbClr val="243881"/>
                </a:solidFill>
                <a:effectLst/>
                <a:latin typeface="inherit"/>
              </a:rPr>
              <a:t>data sharing to</a:t>
            </a: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 the vehicle </a:t>
            </a:r>
            <a:r>
              <a:rPr lang="en-US" sz="1800" b="1" i="0" dirty="0">
                <a:solidFill>
                  <a:srgbClr val="243881"/>
                </a:solidFill>
                <a:effectLst/>
                <a:latin typeface="inherit"/>
              </a:rPr>
              <a:t>and</a:t>
            </a: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 </a:t>
            </a:r>
            <a:r>
              <a:rPr lang="en-US" sz="1800" b="1" i="0" dirty="0">
                <a:solidFill>
                  <a:srgbClr val="243881"/>
                </a:solidFill>
                <a:effectLst/>
                <a:latin typeface="inherit"/>
              </a:rPr>
              <a:t>from the vehicle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sz="1800" b="1" i="1" dirty="0">
                <a:solidFill>
                  <a:srgbClr val="243881"/>
                </a:solidFill>
                <a:effectLst/>
                <a:latin typeface="inherit"/>
              </a:rPr>
              <a:t>Dispatch information to the vehicle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171450" algn="l"/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Traffic information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171450" algn="l"/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Weather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171450" algn="l"/>
            <a:r>
              <a:rPr lang="en-US" sz="1800" b="0" i="0" dirty="0" err="1">
                <a:solidFill>
                  <a:srgbClr val="383838"/>
                </a:solidFill>
                <a:effectLst/>
                <a:latin typeface="inherit"/>
              </a:rPr>
              <a:t>Parkings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171450" algn="l"/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…more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sz="1800" b="1" i="1" dirty="0">
                <a:solidFill>
                  <a:srgbClr val="243881"/>
                </a:solidFill>
                <a:effectLst/>
                <a:latin typeface="inherit"/>
              </a:rPr>
              <a:t>Dispatch information from the vehicle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171450" algn="l"/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Vehicle location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171450" algn="l"/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Consumption, mileage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171450" algn="l"/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Mechanical condition of the vehicle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171450" algn="l"/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…more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spcAft>
                <a:spcPts val="600"/>
              </a:spcAft>
              <a:buNone/>
            </a:pPr>
            <a:endParaRPr lang="en-US" sz="800" b="0" i="0" dirty="0">
              <a:solidFill>
                <a:srgbClr val="383838"/>
              </a:solidFill>
              <a:effectLst/>
              <a:latin typeface="inherit"/>
            </a:endParaRPr>
          </a:p>
          <a:p>
            <a:pPr marL="228594" indent="-228594" defTabSz="685783">
              <a:spcBef>
                <a:spcPts val="800"/>
              </a:spcBef>
              <a:spcAft>
                <a:spcPts val="600"/>
              </a:spcAft>
              <a:defRPr/>
            </a:pPr>
            <a:endParaRPr lang="en-US" sz="100" dirty="0">
              <a:solidFill>
                <a:srgbClr val="243782"/>
              </a:solidFill>
              <a:latin typeface="Encode Sans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E4FD447-B91C-8C57-27CA-6B3C5725529F}"/>
              </a:ext>
            </a:extLst>
          </p:cNvPr>
          <p:cNvCxnSpPr>
            <a:cxnSpLocks/>
          </p:cNvCxnSpPr>
          <p:nvPr/>
        </p:nvCxnSpPr>
        <p:spPr>
          <a:xfrm flipV="1">
            <a:off x="8087359" y="2580640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05EE71A-FA44-02BD-9834-58667DA27B9C}"/>
              </a:ext>
            </a:extLst>
          </p:cNvPr>
          <p:cNvSpPr txBox="1"/>
          <p:nvPr/>
        </p:nvSpPr>
        <p:spPr>
          <a:xfrm>
            <a:off x="7999655" y="2275840"/>
            <a:ext cx="632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Image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41A1B97-E55F-10ED-FA1F-18C9E0A39EEA}"/>
              </a:ext>
            </a:extLst>
          </p:cNvPr>
          <p:cNvCxnSpPr>
            <a:cxnSpLocks/>
          </p:cNvCxnSpPr>
          <p:nvPr/>
        </p:nvCxnSpPr>
        <p:spPr>
          <a:xfrm flipV="1">
            <a:off x="8059271" y="3810318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F311464-0E51-65FD-0649-0D97971FADEF}"/>
              </a:ext>
            </a:extLst>
          </p:cNvPr>
          <p:cNvSpPr txBox="1"/>
          <p:nvPr/>
        </p:nvSpPr>
        <p:spPr>
          <a:xfrm>
            <a:off x="7999941" y="3505518"/>
            <a:ext cx="575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Text1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C45862E-C4D7-DC00-53CC-231596F2C1E7}"/>
              </a:ext>
            </a:extLst>
          </p:cNvPr>
          <p:cNvCxnSpPr>
            <a:cxnSpLocks/>
          </p:cNvCxnSpPr>
          <p:nvPr/>
        </p:nvCxnSpPr>
        <p:spPr>
          <a:xfrm flipV="1">
            <a:off x="8079591" y="5070158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93E8A8C-07D5-9733-F78B-2F3D061B3252}"/>
              </a:ext>
            </a:extLst>
          </p:cNvPr>
          <p:cNvSpPr txBox="1"/>
          <p:nvPr/>
        </p:nvSpPr>
        <p:spPr>
          <a:xfrm>
            <a:off x="8020261" y="4765358"/>
            <a:ext cx="575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Text2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0C883DD-585C-D708-F120-0E59E46EA671}"/>
              </a:ext>
            </a:extLst>
          </p:cNvPr>
          <p:cNvSpPr txBox="1"/>
          <p:nvPr/>
        </p:nvSpPr>
        <p:spPr>
          <a:xfrm>
            <a:off x="3048000" y="3396734"/>
            <a:ext cx="465701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800" b="1" dirty="0">
                <a:solidFill>
                  <a:srgbClr val="243881"/>
                </a:solidFill>
                <a:effectLst/>
                <a:latin typeface="inherit"/>
              </a:rPr>
              <a:t>DATA SHARING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43F9A11-0182-5769-83BF-9B3BA2C4D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640" y="1073786"/>
            <a:ext cx="4531361" cy="226568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DBD830-4395-372B-B2FC-330CCD5F7BE8}"/>
              </a:ext>
            </a:extLst>
          </p:cNvPr>
          <p:cNvSpPr txBox="1"/>
          <p:nvPr/>
        </p:nvSpPr>
        <p:spPr>
          <a:xfrm>
            <a:off x="9777659" y="792269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Visual Layout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DCD9E4-1481-F013-B3E0-D4619C781F35}"/>
              </a:ext>
            </a:extLst>
          </p:cNvPr>
          <p:cNvSpPr txBox="1"/>
          <p:nvPr/>
        </p:nvSpPr>
        <p:spPr>
          <a:xfrm>
            <a:off x="3620699" y="792269"/>
            <a:ext cx="367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Text, Video/Images, Audio, Multimedia </a:t>
            </a:r>
            <a:r>
              <a:rPr lang="it-IT" sz="1400" i="1" dirty="0" err="1"/>
              <a:t>contents</a:t>
            </a:r>
            <a:endParaRPr lang="it-IT" sz="1400" i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6D4DB5B-DA6B-8F9D-EAE7-B9815511F38B}"/>
              </a:ext>
            </a:extLst>
          </p:cNvPr>
          <p:cNvSpPr txBox="1"/>
          <p:nvPr/>
        </p:nvSpPr>
        <p:spPr>
          <a:xfrm>
            <a:off x="672998" y="792269"/>
            <a:ext cx="575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Index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936B9866-24F4-BD38-A261-DA8DB0282A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3"/>
          <a:stretch/>
        </p:blipFill>
        <p:spPr>
          <a:xfrm>
            <a:off x="8711777" y="1041739"/>
            <a:ext cx="3364743" cy="566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11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449850"/>
            <a:ext cx="9683261" cy="335964"/>
          </a:xfrm>
          <a:solidFill>
            <a:srgbClr val="243782"/>
          </a:solidFill>
        </p:spPr>
        <p:txBody>
          <a:bodyPr/>
          <a:lstStyle/>
          <a:p>
            <a:r>
              <a:rPr lang="en-US" sz="1600" dirty="0">
                <a:latin typeface="Encode Sans" pitchFamily="2" charset="0"/>
              </a:rPr>
              <a:t>MyLearning App campaign: Connected Services, June 2023</a:t>
            </a:r>
          </a:p>
        </p:txBody>
      </p:sp>
      <p:sp>
        <p:nvSpPr>
          <p:cNvPr id="9" name="Google Shape;484;p61">
            <a:extLst>
              <a:ext uri="{FF2B5EF4-FFF2-40B4-BE49-F238E27FC236}">
                <a16:creationId xmlns:a16="http://schemas.microsoft.com/office/drawing/2014/main" id="{48D4B222-8018-7AB2-3AA7-BBD430652938}"/>
              </a:ext>
            </a:extLst>
          </p:cNvPr>
          <p:cNvSpPr txBox="1">
            <a:spLocks/>
          </p:cNvSpPr>
          <p:nvPr/>
        </p:nvSpPr>
        <p:spPr>
          <a:xfrm>
            <a:off x="10160" y="1041739"/>
            <a:ext cx="3271519" cy="32968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457200" lvl="0" indent="-228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51435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 pitchFamily="2" charset="0"/>
              <a:buNone/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 pitchFamily="2" charset="0"/>
              <a:buNone/>
              <a:defRPr sz="9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WELCOME 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WHAT ARE CONNECTED SERVICES 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b="1" dirty="0">
                <a:solidFill>
                  <a:srgbClr val="243782"/>
                </a:solidFill>
                <a:latin typeface="Encode Sans"/>
              </a:rPr>
              <a:t>	</a:t>
            </a:r>
            <a:r>
              <a:rPr lang="en-US" sz="1600" dirty="0" err="1">
                <a:solidFill>
                  <a:srgbClr val="243782"/>
                </a:solidFill>
                <a:latin typeface="Encode Sans"/>
              </a:rPr>
              <a:t>Quizz</a:t>
            </a:r>
            <a:endParaRPr lang="en-US" sz="1600" dirty="0">
              <a:solidFill>
                <a:srgbClr val="243782"/>
              </a:solidFill>
              <a:latin typeface="Encode Sans"/>
            </a:endParaRP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b="1" dirty="0">
                <a:solidFill>
                  <a:srgbClr val="243782"/>
                </a:solidFill>
                <a:latin typeface="Encode Sans"/>
              </a:rPr>
              <a:t>TOUCHPOINTS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b="1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</a:t>
            </a:r>
            <a:r>
              <a:rPr lang="en-US" sz="1600" dirty="0" err="1">
                <a:solidFill>
                  <a:srgbClr val="243782"/>
                </a:solidFill>
                <a:latin typeface="Encode Sans"/>
              </a:rPr>
              <a:t>Quizz</a:t>
            </a:r>
            <a:endParaRPr lang="en-US" sz="1600" dirty="0">
              <a:solidFill>
                <a:srgbClr val="243782"/>
              </a:solidFill>
              <a:latin typeface="Encode Sans"/>
            </a:endParaRPr>
          </a:p>
        </p:txBody>
      </p:sp>
      <p:sp>
        <p:nvSpPr>
          <p:cNvPr id="10" name="Google Shape;484;p61">
            <a:extLst>
              <a:ext uri="{FF2B5EF4-FFF2-40B4-BE49-F238E27FC236}">
                <a16:creationId xmlns:a16="http://schemas.microsoft.com/office/drawing/2014/main" id="{2384766F-5DD6-D400-B3D6-17ACFC80ECC9}"/>
              </a:ext>
            </a:extLst>
          </p:cNvPr>
          <p:cNvSpPr txBox="1">
            <a:spLocks/>
          </p:cNvSpPr>
          <p:nvPr/>
        </p:nvSpPr>
        <p:spPr>
          <a:xfrm>
            <a:off x="3048000" y="3799840"/>
            <a:ext cx="4657015" cy="26976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085850" indent="-171450" defTabSz="514350" eaLnBrk="1" fontAlgn="auto" latinLnBrk="0" hangingPunct="1">
              <a:buClr>
                <a:srgbClr val="243782"/>
              </a:buClr>
              <a:buSzPts val="1200"/>
              <a:buFont typeface="Arial" panose="020B0604020202020204" pitchFamily="34" charset="0"/>
              <a:buChar char="•"/>
              <a:tabLst/>
              <a:defRPr kumimoji="0" sz="700" kern="1200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code Sans" pitchFamily="2" charset="0"/>
                <a:ea typeface="+mn-lt"/>
                <a:cs typeface="+mn-lt"/>
              </a:defRPr>
            </a:lvl1pPr>
            <a:lvl2pPr marL="457200" indent="-43180" defTabSz="514350" eaLnBrk="1" latinLnBrk="0" hangingPunct="1">
              <a:spcBef>
                <a:spcPts val="500"/>
              </a:spcBef>
              <a:buClr>
                <a:srgbClr val="243782"/>
              </a:buClr>
              <a:buSzPts val="1400"/>
              <a:buFont typeface="Arial" panose="020B0604020202020204" pitchFamily="34" charset="0"/>
              <a:buChar char="•"/>
              <a:defRPr sz="1100" kern="1200">
                <a:solidFill>
                  <a:srgbClr val="243782"/>
                </a:solidFill>
                <a:latin typeface="Encode Sans"/>
                <a:ea typeface="+mn-ea"/>
                <a:cs typeface="+mn-cs"/>
              </a:defRPr>
            </a:lvl2pPr>
            <a:lvl3pPr marL="1371600" indent="-228600" defTabSz="514350" eaLnBrk="1" latinLnBrk="0" hangingPunct="1">
              <a:spcBef>
                <a:spcPts val="500"/>
              </a:spcBef>
              <a:buClr>
                <a:schemeClr val="dk2"/>
              </a:buClr>
              <a:buSzPts val="1600"/>
              <a:buFont typeface="Encode Sans" pitchFamily="2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828800" indent="-228600" defTabSz="514350" eaLnBrk="1" latinLnBrk="0" hangingPunct="1">
              <a:spcBef>
                <a:spcPts val="300"/>
              </a:spcBef>
              <a:buClr>
                <a:schemeClr val="dk2"/>
              </a:buClr>
              <a:buSzPts val="1400"/>
              <a:buFont typeface="Encode Sans" pitchFamily="2" charset="0"/>
              <a:buNone/>
              <a:defRPr sz="9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286000" indent="-317500" defTabSz="514350" eaLnBrk="1" latinLnBrk="0" hangingPunct="1">
              <a:spcBef>
                <a:spcPts val="300"/>
              </a:spcBef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432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Aft>
                <a:spcPts val="600"/>
              </a:spcAft>
              <a:buNone/>
            </a:pPr>
            <a:r>
              <a:rPr lang="en-US" sz="1800" b="1" i="0" dirty="0">
                <a:solidFill>
                  <a:srgbClr val="243881"/>
                </a:solidFill>
                <a:effectLst/>
                <a:latin typeface="inherit"/>
              </a:rPr>
              <a:t>Vehicle Connectivity</a:t>
            </a: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 allows the customer to use a series of </a:t>
            </a:r>
            <a:r>
              <a:rPr lang="en-US" sz="1800" b="1" i="0" dirty="0">
                <a:solidFill>
                  <a:srgbClr val="243881"/>
                </a:solidFill>
                <a:effectLst/>
                <a:latin typeface="inherit"/>
              </a:rPr>
              <a:t>services</a:t>
            </a: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, even remotely, through various access points called </a:t>
            </a:r>
            <a:r>
              <a:rPr lang="en-US" sz="1800" b="1" i="0" dirty="0">
                <a:solidFill>
                  <a:srgbClr val="243881"/>
                </a:solidFill>
                <a:effectLst/>
                <a:latin typeface="inherit"/>
              </a:rPr>
              <a:t>Touchpoints</a:t>
            </a: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.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spcAft>
                <a:spcPts val="600"/>
              </a:spcAft>
              <a:buNone/>
            </a:pP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Which are those Touchpoints? 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Help us to catalogue them between: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171450" algn="l">
              <a:spcAft>
                <a:spcPts val="600"/>
              </a:spcAft>
            </a:pPr>
            <a:r>
              <a:rPr lang="en-US" sz="1800" b="1" i="0" dirty="0">
                <a:solidFill>
                  <a:srgbClr val="243881"/>
                </a:solidFill>
                <a:effectLst/>
                <a:latin typeface="inherit"/>
              </a:rPr>
              <a:t>On-Vehicle</a:t>
            </a: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 touchpoints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171450" algn="l">
              <a:spcAft>
                <a:spcPts val="600"/>
              </a:spcAft>
            </a:pPr>
            <a:r>
              <a:rPr lang="en-US" sz="1800" b="1" i="0" dirty="0">
                <a:solidFill>
                  <a:srgbClr val="243881"/>
                </a:solidFill>
                <a:effectLst/>
                <a:latin typeface="inherit"/>
              </a:rPr>
              <a:t>Remote</a:t>
            </a:r>
            <a:r>
              <a:rPr lang="en-US" sz="1800" b="0" i="0" dirty="0">
                <a:solidFill>
                  <a:srgbClr val="383838"/>
                </a:solidFill>
                <a:effectLst/>
                <a:latin typeface="inherit"/>
              </a:rPr>
              <a:t> touchpoints</a:t>
            </a:r>
            <a:endParaRPr lang="en-US" sz="18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 algn="l">
              <a:spcAft>
                <a:spcPts val="600"/>
              </a:spcAft>
              <a:buNone/>
            </a:pPr>
            <a:endParaRPr lang="en-US" sz="1800" b="0" i="0" dirty="0">
              <a:solidFill>
                <a:srgbClr val="383838"/>
              </a:solidFill>
              <a:effectLst/>
              <a:latin typeface="inherit"/>
            </a:endParaRPr>
          </a:p>
          <a:p>
            <a:pPr marL="228594" indent="-228594" defTabSz="685783">
              <a:spcBef>
                <a:spcPts val="800"/>
              </a:spcBef>
              <a:spcAft>
                <a:spcPts val="600"/>
              </a:spcAft>
              <a:defRPr/>
            </a:pPr>
            <a:endParaRPr lang="en-US" sz="1800" dirty="0">
              <a:solidFill>
                <a:srgbClr val="243782"/>
              </a:solidFill>
              <a:latin typeface="Encode Sans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E4FD447-B91C-8C57-27CA-6B3C5725529F}"/>
              </a:ext>
            </a:extLst>
          </p:cNvPr>
          <p:cNvCxnSpPr>
            <a:cxnSpLocks/>
          </p:cNvCxnSpPr>
          <p:nvPr/>
        </p:nvCxnSpPr>
        <p:spPr>
          <a:xfrm flipV="1">
            <a:off x="8087359" y="2580640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05EE71A-FA44-02BD-9834-58667DA27B9C}"/>
              </a:ext>
            </a:extLst>
          </p:cNvPr>
          <p:cNvSpPr txBox="1"/>
          <p:nvPr/>
        </p:nvSpPr>
        <p:spPr>
          <a:xfrm>
            <a:off x="7999655" y="2275840"/>
            <a:ext cx="632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Image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41A1B97-E55F-10ED-FA1F-18C9E0A39EEA}"/>
              </a:ext>
            </a:extLst>
          </p:cNvPr>
          <p:cNvCxnSpPr>
            <a:cxnSpLocks/>
          </p:cNvCxnSpPr>
          <p:nvPr/>
        </p:nvCxnSpPr>
        <p:spPr>
          <a:xfrm flipV="1">
            <a:off x="8059271" y="3810318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F311464-0E51-65FD-0649-0D97971FADEF}"/>
              </a:ext>
            </a:extLst>
          </p:cNvPr>
          <p:cNvSpPr txBox="1"/>
          <p:nvPr/>
        </p:nvSpPr>
        <p:spPr>
          <a:xfrm>
            <a:off x="7999941" y="3505518"/>
            <a:ext cx="575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Text1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C45862E-C4D7-DC00-53CC-231596F2C1E7}"/>
              </a:ext>
            </a:extLst>
          </p:cNvPr>
          <p:cNvCxnSpPr>
            <a:cxnSpLocks/>
          </p:cNvCxnSpPr>
          <p:nvPr/>
        </p:nvCxnSpPr>
        <p:spPr>
          <a:xfrm flipV="1">
            <a:off x="8079591" y="5070158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93E8A8C-07D5-9733-F78B-2F3D061B3252}"/>
              </a:ext>
            </a:extLst>
          </p:cNvPr>
          <p:cNvSpPr txBox="1"/>
          <p:nvPr/>
        </p:nvSpPr>
        <p:spPr>
          <a:xfrm>
            <a:off x="8020261" y="4765358"/>
            <a:ext cx="575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Text2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0C883DD-585C-D708-F120-0E59E46EA671}"/>
              </a:ext>
            </a:extLst>
          </p:cNvPr>
          <p:cNvSpPr txBox="1"/>
          <p:nvPr/>
        </p:nvSpPr>
        <p:spPr>
          <a:xfrm>
            <a:off x="3048000" y="3396734"/>
            <a:ext cx="465701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800" b="1" dirty="0">
                <a:solidFill>
                  <a:srgbClr val="243881"/>
                </a:solidFill>
                <a:effectLst/>
                <a:latin typeface="inherit"/>
              </a:rPr>
              <a:t>TOUCHPOINTS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DBD830-4395-372B-B2FC-330CCD5F7BE8}"/>
              </a:ext>
            </a:extLst>
          </p:cNvPr>
          <p:cNvSpPr txBox="1"/>
          <p:nvPr/>
        </p:nvSpPr>
        <p:spPr>
          <a:xfrm>
            <a:off x="9777659" y="792269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Visual Layout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DCD9E4-1481-F013-B3E0-D4619C781F35}"/>
              </a:ext>
            </a:extLst>
          </p:cNvPr>
          <p:cNvSpPr txBox="1"/>
          <p:nvPr/>
        </p:nvSpPr>
        <p:spPr>
          <a:xfrm>
            <a:off x="3620699" y="792269"/>
            <a:ext cx="367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Text, Video/Images, Audio, Multimedia </a:t>
            </a:r>
            <a:r>
              <a:rPr lang="it-IT" sz="1400" i="1" dirty="0" err="1"/>
              <a:t>contents</a:t>
            </a:r>
            <a:endParaRPr lang="it-IT" sz="1400" i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6D4DB5B-DA6B-8F9D-EAE7-B9815511F38B}"/>
              </a:ext>
            </a:extLst>
          </p:cNvPr>
          <p:cNvSpPr txBox="1"/>
          <p:nvPr/>
        </p:nvSpPr>
        <p:spPr>
          <a:xfrm>
            <a:off x="672998" y="792269"/>
            <a:ext cx="575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Index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4BC839-C83F-98DA-4292-6EDFF331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640" y="1073786"/>
            <a:ext cx="4531361" cy="226568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9A0B93E-36F0-032D-1F5B-0F62987F6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777" y="1073785"/>
            <a:ext cx="3281600" cy="56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91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449850"/>
            <a:ext cx="9683261" cy="335964"/>
          </a:xfrm>
          <a:solidFill>
            <a:srgbClr val="243782"/>
          </a:solidFill>
        </p:spPr>
        <p:txBody>
          <a:bodyPr/>
          <a:lstStyle/>
          <a:p>
            <a:r>
              <a:rPr lang="en-US" sz="1600" dirty="0">
                <a:latin typeface="Encode Sans" pitchFamily="2" charset="0"/>
              </a:rPr>
              <a:t>MyLearning App campaign: Connected Services, June 2023</a:t>
            </a:r>
          </a:p>
        </p:txBody>
      </p:sp>
      <p:sp>
        <p:nvSpPr>
          <p:cNvPr id="9" name="Google Shape;484;p61">
            <a:extLst>
              <a:ext uri="{FF2B5EF4-FFF2-40B4-BE49-F238E27FC236}">
                <a16:creationId xmlns:a16="http://schemas.microsoft.com/office/drawing/2014/main" id="{48D4B222-8018-7AB2-3AA7-BBD430652938}"/>
              </a:ext>
            </a:extLst>
          </p:cNvPr>
          <p:cNvSpPr txBox="1">
            <a:spLocks/>
          </p:cNvSpPr>
          <p:nvPr/>
        </p:nvSpPr>
        <p:spPr>
          <a:xfrm>
            <a:off x="10160" y="1041739"/>
            <a:ext cx="3271519" cy="32968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457200" lvl="0" indent="-2286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914400" lvl="1" indent="-317500" algn="l" defTabSz="51435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51435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ncode Sans" pitchFamily="2" charset="0"/>
              <a:buNone/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 pitchFamily="2" charset="0"/>
              <a:buNone/>
              <a:defRPr sz="9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286000" lvl="4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WELCOME 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WHAT ARE CONNECTED SERVICES 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b="1" dirty="0">
                <a:solidFill>
                  <a:srgbClr val="243782"/>
                </a:solidFill>
                <a:latin typeface="Encode Sans"/>
              </a:rPr>
              <a:t>	</a:t>
            </a:r>
            <a:r>
              <a:rPr lang="en-US" sz="1600" dirty="0" err="1">
                <a:solidFill>
                  <a:srgbClr val="243782"/>
                </a:solidFill>
                <a:latin typeface="Encode Sans"/>
              </a:rPr>
              <a:t>Quizz</a:t>
            </a:r>
            <a:endParaRPr lang="en-US" sz="1600" dirty="0">
              <a:solidFill>
                <a:srgbClr val="243782"/>
              </a:solidFill>
              <a:latin typeface="Encode Sans"/>
            </a:endParaRP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b="1" dirty="0">
                <a:solidFill>
                  <a:srgbClr val="243782"/>
                </a:solidFill>
                <a:latin typeface="Encode Sans"/>
              </a:rPr>
              <a:t>TOUCHPOINTS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b="1" dirty="0">
                <a:solidFill>
                  <a:srgbClr val="243782"/>
                </a:solidFill>
                <a:latin typeface="Encode Sans"/>
              </a:rPr>
              <a:t>	</a:t>
            </a:r>
            <a:r>
              <a:rPr lang="en-US" sz="1600" dirty="0">
                <a:solidFill>
                  <a:srgbClr val="243782"/>
                </a:solidFill>
                <a:latin typeface="Encode Sans"/>
              </a:rPr>
              <a:t>Card</a:t>
            </a:r>
          </a:p>
          <a:p>
            <a:pPr marL="65192" indent="0" defTabSz="685783">
              <a:spcAft>
                <a:spcPts val="600"/>
              </a:spcAft>
              <a:buClr>
                <a:srgbClr val="243782"/>
              </a:buClr>
              <a:defRPr/>
            </a:pPr>
            <a:r>
              <a:rPr lang="en-US" sz="1600" dirty="0">
                <a:solidFill>
                  <a:srgbClr val="243782"/>
                </a:solidFill>
                <a:latin typeface="Encode Sans"/>
              </a:rPr>
              <a:t>	</a:t>
            </a:r>
            <a:r>
              <a:rPr lang="en-US" sz="1600" b="1" dirty="0" err="1">
                <a:solidFill>
                  <a:srgbClr val="243782"/>
                </a:solidFill>
                <a:latin typeface="Encode Sans"/>
              </a:rPr>
              <a:t>Quizz</a:t>
            </a:r>
            <a:r>
              <a:rPr lang="en-US" sz="1600" dirty="0">
                <a:solidFill>
                  <a:srgbClr val="243782"/>
                </a:solidFill>
                <a:latin typeface="Encode Sans"/>
              </a:rPr>
              <a:t> (swipe cards)</a:t>
            </a:r>
          </a:p>
        </p:txBody>
      </p:sp>
      <p:sp>
        <p:nvSpPr>
          <p:cNvPr id="10" name="Google Shape;484;p61">
            <a:extLst>
              <a:ext uri="{FF2B5EF4-FFF2-40B4-BE49-F238E27FC236}">
                <a16:creationId xmlns:a16="http://schemas.microsoft.com/office/drawing/2014/main" id="{2384766F-5DD6-D400-B3D6-17ACFC80ECC9}"/>
              </a:ext>
            </a:extLst>
          </p:cNvPr>
          <p:cNvSpPr txBox="1">
            <a:spLocks/>
          </p:cNvSpPr>
          <p:nvPr/>
        </p:nvSpPr>
        <p:spPr>
          <a:xfrm>
            <a:off x="3048000" y="2214880"/>
            <a:ext cx="4657015" cy="26976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085850" indent="-171450" defTabSz="514350" eaLnBrk="1" fontAlgn="auto" latinLnBrk="0" hangingPunct="1">
              <a:buClr>
                <a:srgbClr val="243782"/>
              </a:buClr>
              <a:buSzPts val="1200"/>
              <a:buFont typeface="Arial" panose="020B0604020202020204" pitchFamily="34" charset="0"/>
              <a:buChar char="•"/>
              <a:tabLst/>
              <a:defRPr kumimoji="0" sz="700" kern="1200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code Sans" pitchFamily="2" charset="0"/>
                <a:ea typeface="+mn-lt"/>
                <a:cs typeface="+mn-lt"/>
              </a:defRPr>
            </a:lvl1pPr>
            <a:lvl2pPr marL="457200" indent="-43180" defTabSz="514350" eaLnBrk="1" latinLnBrk="0" hangingPunct="1">
              <a:spcBef>
                <a:spcPts val="500"/>
              </a:spcBef>
              <a:buClr>
                <a:srgbClr val="243782"/>
              </a:buClr>
              <a:buSzPts val="1400"/>
              <a:buFont typeface="Arial" panose="020B0604020202020204" pitchFamily="34" charset="0"/>
              <a:buChar char="•"/>
              <a:defRPr sz="1100" kern="1200">
                <a:solidFill>
                  <a:srgbClr val="243782"/>
                </a:solidFill>
                <a:latin typeface="Encode Sans"/>
                <a:ea typeface="+mn-ea"/>
                <a:cs typeface="+mn-cs"/>
              </a:defRPr>
            </a:lvl2pPr>
            <a:lvl3pPr marL="1371600" indent="-228600" defTabSz="514350" eaLnBrk="1" latinLnBrk="0" hangingPunct="1">
              <a:spcBef>
                <a:spcPts val="500"/>
              </a:spcBef>
              <a:buClr>
                <a:schemeClr val="dk2"/>
              </a:buClr>
              <a:buSzPts val="1600"/>
              <a:buFont typeface="Encode Sans" pitchFamily="2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828800" indent="-228600" defTabSz="514350" eaLnBrk="1" latinLnBrk="0" hangingPunct="1">
              <a:spcBef>
                <a:spcPts val="300"/>
              </a:spcBef>
              <a:buClr>
                <a:schemeClr val="dk2"/>
              </a:buClr>
              <a:buSzPts val="1400"/>
              <a:buFont typeface="Encode Sans" pitchFamily="2" charset="0"/>
              <a:buNone/>
              <a:defRPr sz="9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286000" indent="-317500" defTabSz="514350" eaLnBrk="1" latinLnBrk="0" hangingPunct="1">
              <a:spcBef>
                <a:spcPts val="300"/>
              </a:spcBef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432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317500" defTabSz="514350" eaLnBrk="1" latinLnBrk="0" hangingPunct="1">
              <a:spcBef>
                <a:spcPts val="3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-apple-system"/>
              </a:rPr>
              <a:t>SOS button</a:t>
            </a:r>
          </a:p>
          <a:p>
            <a:pPr marL="171450"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-apple-system"/>
              </a:rPr>
              <a:t>ASSIST button</a:t>
            </a:r>
          </a:p>
          <a:p>
            <a:pPr marL="171450"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-apple-system"/>
              </a:rPr>
              <a:t>INFOTAINMENT DISPLAY</a:t>
            </a:r>
          </a:p>
          <a:p>
            <a:pPr marL="171450"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-apple-system"/>
              </a:rPr>
              <a:t>WEB PORTAL</a:t>
            </a:r>
          </a:p>
          <a:p>
            <a:pPr marL="171450"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-apple-system"/>
              </a:rPr>
              <a:t>MOBILE APP + SMARTWATCH</a:t>
            </a:r>
          </a:p>
          <a:p>
            <a:pPr marL="171450"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-apple-system"/>
              </a:rPr>
              <a:t>VOICE ASSISTANT (</a:t>
            </a:r>
            <a:r>
              <a:rPr lang="en-US" sz="1800" dirty="0" err="1">
                <a:solidFill>
                  <a:srgbClr val="000000"/>
                </a:solidFill>
                <a:latin typeface="-apple-system"/>
              </a:rPr>
              <a:t>f.i</a:t>
            </a:r>
            <a:r>
              <a:rPr lang="en-US" sz="1800" dirty="0">
                <a:solidFill>
                  <a:srgbClr val="000000"/>
                </a:solidFill>
                <a:latin typeface="-apple-system"/>
              </a:rPr>
              <a:t>. Alexa)</a:t>
            </a:r>
          </a:p>
          <a:p>
            <a:pPr marL="0" indent="0" algn="l">
              <a:spcAft>
                <a:spcPts val="600"/>
              </a:spcAft>
              <a:buNone/>
            </a:pPr>
            <a:endParaRPr lang="en-US" sz="1800" b="0" i="0" dirty="0">
              <a:solidFill>
                <a:srgbClr val="383838"/>
              </a:solidFill>
              <a:effectLst/>
              <a:latin typeface="inherit"/>
            </a:endParaRPr>
          </a:p>
          <a:p>
            <a:pPr marL="228594" indent="-228594" defTabSz="685783">
              <a:spcBef>
                <a:spcPts val="800"/>
              </a:spcBef>
              <a:spcAft>
                <a:spcPts val="600"/>
              </a:spcAft>
              <a:defRPr/>
            </a:pPr>
            <a:endParaRPr lang="en-US" sz="1800" dirty="0">
              <a:solidFill>
                <a:srgbClr val="243782"/>
              </a:solidFill>
              <a:latin typeface="Encode Sans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E4FD447-B91C-8C57-27CA-6B3C5725529F}"/>
              </a:ext>
            </a:extLst>
          </p:cNvPr>
          <p:cNvCxnSpPr>
            <a:cxnSpLocks/>
          </p:cNvCxnSpPr>
          <p:nvPr/>
        </p:nvCxnSpPr>
        <p:spPr>
          <a:xfrm flipV="1">
            <a:off x="8087359" y="2001520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05EE71A-FA44-02BD-9834-58667DA27B9C}"/>
              </a:ext>
            </a:extLst>
          </p:cNvPr>
          <p:cNvSpPr txBox="1"/>
          <p:nvPr/>
        </p:nvSpPr>
        <p:spPr>
          <a:xfrm>
            <a:off x="7911555" y="1686560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Choice 1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41A1B97-E55F-10ED-FA1F-18C9E0A39EEA}"/>
              </a:ext>
            </a:extLst>
          </p:cNvPr>
          <p:cNvCxnSpPr>
            <a:cxnSpLocks/>
          </p:cNvCxnSpPr>
          <p:nvPr/>
        </p:nvCxnSpPr>
        <p:spPr>
          <a:xfrm flipV="1">
            <a:off x="8059271" y="3810318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F311464-0E51-65FD-0649-0D97971FADEF}"/>
              </a:ext>
            </a:extLst>
          </p:cNvPr>
          <p:cNvSpPr txBox="1"/>
          <p:nvPr/>
        </p:nvSpPr>
        <p:spPr>
          <a:xfrm>
            <a:off x="7991286" y="3505518"/>
            <a:ext cx="592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Cards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C45862E-C4D7-DC00-53CC-231596F2C1E7}"/>
              </a:ext>
            </a:extLst>
          </p:cNvPr>
          <p:cNvCxnSpPr>
            <a:cxnSpLocks/>
          </p:cNvCxnSpPr>
          <p:nvPr/>
        </p:nvCxnSpPr>
        <p:spPr>
          <a:xfrm flipV="1">
            <a:off x="8079591" y="6360478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93E8A8C-07D5-9733-F78B-2F3D061B3252}"/>
              </a:ext>
            </a:extLst>
          </p:cNvPr>
          <p:cNvSpPr txBox="1"/>
          <p:nvPr/>
        </p:nvSpPr>
        <p:spPr>
          <a:xfrm>
            <a:off x="7903787" y="6055678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Choice 2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0C883DD-585C-D708-F120-0E59E46EA671}"/>
              </a:ext>
            </a:extLst>
          </p:cNvPr>
          <p:cNvSpPr txBox="1"/>
          <p:nvPr/>
        </p:nvSpPr>
        <p:spPr>
          <a:xfrm>
            <a:off x="3048000" y="6058654"/>
            <a:ext cx="4657015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>
              <a:buNone/>
              <a:defRPr b="1">
                <a:solidFill>
                  <a:schemeClr val="bg2"/>
                </a:solidFill>
                <a:effectLst/>
                <a:latin typeface="inherit"/>
              </a:defRPr>
            </a:lvl1pPr>
          </a:lstStyle>
          <a:p>
            <a:pPr algn="ctr"/>
            <a:r>
              <a:rPr lang="en-US"/>
              <a:t>REMOTE TOUCHPOINTS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DBD830-4395-372B-B2FC-330CCD5F7BE8}"/>
              </a:ext>
            </a:extLst>
          </p:cNvPr>
          <p:cNvSpPr txBox="1"/>
          <p:nvPr/>
        </p:nvSpPr>
        <p:spPr>
          <a:xfrm>
            <a:off x="9777659" y="792269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Visual Layout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DCD9E4-1481-F013-B3E0-D4619C781F35}"/>
              </a:ext>
            </a:extLst>
          </p:cNvPr>
          <p:cNvSpPr txBox="1"/>
          <p:nvPr/>
        </p:nvSpPr>
        <p:spPr>
          <a:xfrm>
            <a:off x="3620699" y="792269"/>
            <a:ext cx="3674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Text, Video/Images, Audio, Multimedia </a:t>
            </a:r>
            <a:r>
              <a:rPr lang="it-IT" sz="1400" i="1" dirty="0" err="1"/>
              <a:t>contents</a:t>
            </a:r>
            <a:endParaRPr lang="it-IT" sz="1400" i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6D4DB5B-DA6B-8F9D-EAE7-B9815511F38B}"/>
              </a:ext>
            </a:extLst>
          </p:cNvPr>
          <p:cNvSpPr txBox="1"/>
          <p:nvPr/>
        </p:nvSpPr>
        <p:spPr>
          <a:xfrm>
            <a:off x="672998" y="792269"/>
            <a:ext cx="575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Index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6C4F1EB-AD2C-707F-A511-C70E2A0E67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50" t="15190" r="16444" b="10371"/>
          <a:stretch/>
        </p:blipFill>
        <p:spPr>
          <a:xfrm>
            <a:off x="8717642" y="1073785"/>
            <a:ext cx="3271519" cy="563581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D7060CD-E562-CB3E-955B-42754404FEDA}"/>
              </a:ext>
            </a:extLst>
          </p:cNvPr>
          <p:cNvSpPr txBox="1"/>
          <p:nvPr/>
        </p:nvSpPr>
        <p:spPr>
          <a:xfrm>
            <a:off x="3048000" y="1659374"/>
            <a:ext cx="4657015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bg2"/>
                </a:solidFill>
                <a:effectLst/>
                <a:latin typeface="inherit"/>
              </a:rPr>
              <a:t>ON-VEHICLE TOUCHPOINTS</a:t>
            </a:r>
          </a:p>
        </p:txBody>
      </p:sp>
    </p:spTree>
    <p:extLst>
      <p:ext uri="{BB962C8B-B14F-4D97-AF65-F5344CB8AC3E}">
        <p14:creationId xmlns:p14="http://schemas.microsoft.com/office/powerpoint/2010/main" val="2942335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Header (ID of the capsules)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Detailed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story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board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-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example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potential</a:t>
            </a:r>
            <a:r>
              <a:rPr lang="fr-FR" dirty="0"/>
              <a:t> interactive </a:t>
            </a:r>
            <a:r>
              <a:rPr lang="fr-FR" dirty="0" err="1"/>
              <a:t>screen</a:t>
            </a:r>
            <a:r>
              <a:rPr lang="fr-FR" dirty="0"/>
              <a:t> </a:t>
            </a:r>
            <a:r>
              <a:rPr lang="fr-FR" dirty="0" err="1"/>
              <a:t>template</a:t>
            </a:r>
            <a:r>
              <a:rPr lang="fr-FR" dirty="0"/>
              <a:t> for story </a:t>
            </a:r>
            <a:r>
              <a:rPr lang="fr-FR" dirty="0" err="1"/>
              <a:t>board</a:t>
            </a:r>
            <a:endParaRPr lang="fr-FR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Recommendation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assessment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STORYBOARD CAPSULES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26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1547559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57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01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9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1. WHAT IS </a:t>
            </a:r>
            <a:r>
              <a:rPr lang="en-US" dirty="0" err="1"/>
              <a:t>MyLEARNING</a:t>
            </a:r>
            <a:r>
              <a:rPr lang="en-US" dirty="0"/>
              <a:t> APP?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Development for training content in </a:t>
            </a:r>
            <a:r>
              <a:rPr lang="en-US" dirty="0" err="1"/>
              <a:t>MyLearning</a:t>
            </a:r>
            <a:r>
              <a:rPr lang="en-US" dirty="0"/>
              <a:t> App</a:t>
            </a:r>
          </a:p>
        </p:txBody>
      </p:sp>
    </p:spTree>
    <p:extLst>
      <p:ext uri="{BB962C8B-B14F-4D97-AF65-F5344CB8AC3E}">
        <p14:creationId xmlns:p14="http://schemas.microsoft.com/office/powerpoint/2010/main" val="1453183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16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81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00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49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2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83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4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9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85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9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93023" y="1008480"/>
            <a:ext cx="7808375" cy="5448272"/>
          </a:xfrm>
        </p:spPr>
        <p:txBody>
          <a:bodyPr/>
          <a:lstStyle/>
          <a:p>
            <a:pPr lvl="1" indent="0">
              <a:spcBef>
                <a:spcPts val="600"/>
              </a:spcBef>
              <a:buNone/>
            </a:pPr>
            <a:endParaRPr lang="fr-FR" sz="700" dirty="0"/>
          </a:p>
          <a:p>
            <a:pPr lvl="1" indent="0">
              <a:spcBef>
                <a:spcPts val="600"/>
              </a:spcBef>
              <a:buNone/>
            </a:pPr>
            <a:r>
              <a:rPr lang="fr-FR" b="1" dirty="0"/>
              <a:t>WHAT </a:t>
            </a:r>
            <a:r>
              <a:rPr lang="en-US" b="1" dirty="0"/>
              <a:t>IS </a:t>
            </a:r>
            <a:r>
              <a:rPr lang="en-US" b="1" dirty="0" err="1"/>
              <a:t>MyLearning</a:t>
            </a:r>
            <a:r>
              <a:rPr lang="en-US" b="1" dirty="0"/>
              <a:t> APP?</a:t>
            </a:r>
          </a:p>
          <a:p>
            <a:pPr lvl="1" indent="0">
              <a:spcBef>
                <a:spcPts val="600"/>
              </a:spcBef>
              <a:buNone/>
            </a:pPr>
            <a:r>
              <a:rPr lang="en-US" dirty="0"/>
              <a:t>It is an application available on mobile and desktop for micro-learning solution (Beedeez).</a:t>
            </a:r>
          </a:p>
          <a:p>
            <a:pPr lvl="1" indent="0">
              <a:spcBef>
                <a:spcPts val="600"/>
              </a:spcBef>
              <a:buNone/>
            </a:pPr>
            <a:r>
              <a:rPr lang="en-US" dirty="0"/>
              <a:t>Different capsules will be available to </a:t>
            </a:r>
            <a:r>
              <a:rPr lang="fr-FR" dirty="0" err="1"/>
              <a:t>your</a:t>
            </a:r>
            <a:r>
              <a:rPr lang="fr-FR" dirty="0"/>
              <a:t> country</a:t>
            </a:r>
          </a:p>
          <a:p>
            <a:pPr lvl="1" indent="0">
              <a:spcBef>
                <a:spcPts val="600"/>
              </a:spcBef>
              <a:buNone/>
            </a:pPr>
            <a:r>
              <a:rPr lang="fr-FR" dirty="0"/>
              <a:t>Link to the LMS</a:t>
            </a:r>
            <a:br>
              <a:rPr lang="fr-FR" dirty="0"/>
            </a:br>
            <a:r>
              <a:rPr lang="en-US" dirty="0"/>
              <a:t>One-offs or long campaigns of capsules</a:t>
            </a:r>
          </a:p>
          <a:p>
            <a:pPr lvl="1" indent="0">
              <a:spcBef>
                <a:spcPts val="600"/>
              </a:spcBef>
              <a:buNone/>
            </a:pPr>
            <a:r>
              <a:rPr lang="en-US" dirty="0"/>
              <a:t>Mandatory / optional </a:t>
            </a:r>
          </a:p>
          <a:p>
            <a:pPr lvl="1" indent="0">
              <a:spcBef>
                <a:spcPts val="600"/>
              </a:spcBef>
              <a:buNone/>
            </a:pPr>
            <a:r>
              <a:rPr lang="fr-FR" dirty="0" err="1"/>
              <a:t>Reporting</a:t>
            </a:r>
            <a:r>
              <a:rPr lang="fr-FR" dirty="0"/>
              <a:t> </a:t>
            </a:r>
            <a:endParaRPr lang="en-US" dirty="0"/>
          </a:p>
          <a:p>
            <a:pPr lvl="1" indent="0">
              <a:spcBef>
                <a:spcPts val="600"/>
              </a:spcBef>
              <a:buNone/>
            </a:pPr>
            <a:endParaRPr lang="fr-FR" dirty="0"/>
          </a:p>
          <a:p>
            <a:pPr lvl="1" indent="0">
              <a:spcBef>
                <a:spcPts val="600"/>
              </a:spcBef>
              <a:buNone/>
            </a:pPr>
            <a:r>
              <a:rPr lang="fr-FR" b="1" dirty="0"/>
              <a:t>WHAT </a:t>
            </a:r>
            <a:r>
              <a:rPr lang="en-US" b="1" dirty="0"/>
              <a:t>IS A CAPSULE?</a:t>
            </a:r>
          </a:p>
          <a:p>
            <a:pPr lvl="1" indent="0">
              <a:spcBef>
                <a:spcPts val="600"/>
              </a:spcBef>
              <a:buNone/>
            </a:pPr>
            <a:r>
              <a:rPr lang="en-US" dirty="0"/>
              <a:t>A piece of content There are different types </a:t>
            </a:r>
            <a:r>
              <a:rPr lang="fr-FR" dirty="0"/>
              <a:t>of content:</a:t>
            </a:r>
          </a:p>
          <a:p>
            <a:pPr marL="501750" lvl="1" indent="-285750">
              <a:spcBef>
                <a:spcPts val="600"/>
              </a:spcBef>
              <a:buFontTx/>
              <a:buChar char="-"/>
            </a:pPr>
            <a:r>
              <a:rPr lang="en-US" dirty="0"/>
              <a:t>Impactful, entertaining and interactive </a:t>
            </a:r>
            <a:r>
              <a:rPr lang="en-US" b="1" dirty="0"/>
              <a:t>knowledge – 3 to 5 min </a:t>
            </a:r>
          </a:p>
          <a:p>
            <a:pPr marL="501750" lvl="1" indent="-285750">
              <a:spcBef>
                <a:spcPts val="600"/>
              </a:spcBef>
              <a:buFontTx/>
              <a:buChar char="-"/>
            </a:pPr>
            <a:r>
              <a:rPr lang="en-US" dirty="0"/>
              <a:t>Knowledge </a:t>
            </a:r>
            <a:r>
              <a:rPr lang="en-US" b="1" dirty="0"/>
              <a:t>Assessment – up to 30 min</a:t>
            </a:r>
          </a:p>
          <a:p>
            <a:pPr marL="501750" lvl="1" indent="-285750">
              <a:spcBef>
                <a:spcPts val="600"/>
              </a:spcBef>
              <a:buFontTx/>
              <a:buChar char="-"/>
            </a:pPr>
            <a:r>
              <a:rPr lang="en-US" dirty="0"/>
              <a:t>Reference </a:t>
            </a:r>
            <a:r>
              <a:rPr lang="en-US" b="1" dirty="0"/>
              <a:t>Material </a:t>
            </a:r>
            <a:r>
              <a:rPr lang="en-US" dirty="0"/>
              <a:t>(Handover</a:t>
            </a:r>
            <a:r>
              <a:rPr lang="fr-FR" dirty="0"/>
              <a:t>, sales memento, </a:t>
            </a:r>
            <a:r>
              <a:rPr lang="fr-FR" dirty="0" err="1"/>
              <a:t>videos</a:t>
            </a:r>
            <a:r>
              <a:rPr lang="fr-FR" dirty="0"/>
              <a:t>…)</a:t>
            </a:r>
          </a:p>
          <a:p>
            <a:pPr marL="501750" lvl="1" indent="-285750">
              <a:spcBef>
                <a:spcPts val="600"/>
              </a:spcBef>
              <a:buFontTx/>
              <a:buChar char="-"/>
            </a:pPr>
            <a:endParaRPr lang="fr-FR" b="1" dirty="0"/>
          </a:p>
          <a:p>
            <a:pPr lvl="1" indent="0">
              <a:spcBef>
                <a:spcPts val="600"/>
              </a:spcBef>
              <a:buNone/>
            </a:pPr>
            <a:r>
              <a:rPr lang="fr-FR" b="1" dirty="0"/>
              <a:t>WHAT IS A CAMPAIGN?</a:t>
            </a:r>
          </a:p>
          <a:p>
            <a:pPr lvl="1" indent="0">
              <a:spcBef>
                <a:spcPts val="600"/>
              </a:spcBef>
              <a:buNone/>
            </a:pPr>
            <a:r>
              <a:rPr lang="fr-FR" dirty="0"/>
              <a:t>A </a:t>
            </a:r>
            <a:r>
              <a:rPr lang="en-US" dirty="0"/>
              <a:t>campaign is a set of several capsules of a common subject, complement to each other, with potentially ranked in a logical order, valid for a certain period of time</a:t>
            </a:r>
          </a:p>
          <a:p>
            <a:pPr lvl="1" indent="0">
              <a:spcBef>
                <a:spcPts val="600"/>
              </a:spcBef>
              <a:buNone/>
            </a:pPr>
            <a:br>
              <a:rPr lang="en-US" dirty="0"/>
            </a:br>
            <a:endParaRPr lang="en-US" dirty="0"/>
          </a:p>
          <a:p>
            <a:pPr marL="501750" lvl="1" indent="-285750">
              <a:spcBef>
                <a:spcPts val="600"/>
              </a:spcBef>
            </a:pPr>
            <a:endParaRPr lang="fr-FR" dirty="0"/>
          </a:p>
          <a:p>
            <a:pPr marL="501750" lvl="1" indent="-285750">
              <a:spcBef>
                <a:spcPts val="600"/>
              </a:spcBef>
            </a:pPr>
            <a:endParaRPr lang="fr-FR" dirty="0"/>
          </a:p>
          <a:p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Learning App?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71300" y="6553200"/>
            <a:ext cx="520700" cy="298450"/>
          </a:xfrm>
        </p:spPr>
        <p:txBody>
          <a:bodyPr/>
          <a:lstStyle/>
          <a:p>
            <a:fld id="{0EDB1A2C-E1E0-4349-915F-D816C32639A2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" r="69047"/>
          <a:stretch/>
        </p:blipFill>
        <p:spPr>
          <a:xfrm>
            <a:off x="8871833" y="1008480"/>
            <a:ext cx="2799467" cy="553576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083788" y="5332238"/>
            <a:ext cx="2375555" cy="6693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66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47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36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01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51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0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726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42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Header (ID of the capsules)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Detailed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story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board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-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example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Detailed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potential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interactive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screen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template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for story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board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err="1"/>
              <a:t>Recommendation</a:t>
            </a:r>
            <a:r>
              <a:rPr lang="fr-FR" dirty="0"/>
              <a:t> for </a:t>
            </a:r>
            <a:r>
              <a:rPr lang="fr-FR" dirty="0" err="1"/>
              <a:t>assessment</a:t>
            </a:r>
            <a:r>
              <a:rPr lang="fr-FR" dirty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STORYBOARD CAPSULES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47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331650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0" dirty="0"/>
              <a:t>The Story </a:t>
            </a:r>
            <a:r>
              <a:rPr lang="fr-FR" b="0" dirty="0" err="1"/>
              <a:t>Board</a:t>
            </a:r>
            <a:r>
              <a:rPr lang="fr-FR" b="0" dirty="0"/>
              <a:t> of the </a:t>
            </a:r>
            <a:r>
              <a:rPr lang="fr-FR" b="0" dirty="0" err="1"/>
              <a:t>Assessment</a:t>
            </a:r>
            <a:r>
              <a:rPr lang="fr-FR" b="0" dirty="0"/>
              <a:t> </a:t>
            </a:r>
            <a:r>
              <a:rPr lang="fr-FR" b="0" dirty="0" err="1"/>
              <a:t>should</a:t>
            </a:r>
            <a:r>
              <a:rPr lang="fr-FR" b="0" dirty="0"/>
              <a:t> </a:t>
            </a:r>
            <a:r>
              <a:rPr lang="fr-FR" b="0" dirty="0" err="1"/>
              <a:t>be</a:t>
            </a:r>
            <a:r>
              <a:rPr lang="fr-FR" b="0" dirty="0"/>
              <a:t> </a:t>
            </a:r>
            <a:r>
              <a:rPr lang="fr-FR" b="0" dirty="0" err="1"/>
              <a:t>done</a:t>
            </a:r>
            <a:r>
              <a:rPr lang="fr-FR" b="0" dirty="0"/>
              <a:t> on EXCEL FILE </a:t>
            </a:r>
            <a:r>
              <a:rPr lang="fr-FR" b="0" dirty="0" err="1"/>
              <a:t>with</a:t>
            </a:r>
            <a:r>
              <a:rPr lang="fr-FR" b="0" dirty="0"/>
              <a:t>:</a:t>
            </a:r>
          </a:p>
          <a:p>
            <a:endParaRPr lang="fr-FR" b="0" dirty="0"/>
          </a:p>
          <a:p>
            <a:r>
              <a:rPr lang="fr-FR" b="0" dirty="0"/>
              <a:t>	- Questions</a:t>
            </a:r>
          </a:p>
          <a:p>
            <a:r>
              <a:rPr lang="fr-FR" b="0" dirty="0"/>
              <a:t>	- </a:t>
            </a:r>
            <a:r>
              <a:rPr lang="fr-FR" b="0" dirty="0" err="1"/>
              <a:t>Potential</a:t>
            </a:r>
            <a:r>
              <a:rPr lang="fr-FR" b="0" dirty="0"/>
              <a:t> </a:t>
            </a:r>
            <a:r>
              <a:rPr lang="fr-FR" b="0" dirty="0" err="1"/>
              <a:t>answers</a:t>
            </a:r>
            <a:endParaRPr lang="fr-FR" b="0" dirty="0"/>
          </a:p>
          <a:p>
            <a:r>
              <a:rPr lang="fr-FR" b="0" dirty="0"/>
              <a:t>	- Correct </a:t>
            </a:r>
            <a:r>
              <a:rPr lang="fr-FR" b="0" dirty="0" err="1"/>
              <a:t>answer</a:t>
            </a:r>
            <a:endParaRPr lang="fr-FR" b="0" dirty="0"/>
          </a:p>
          <a:p>
            <a:r>
              <a:rPr lang="fr-FR" b="0" dirty="0"/>
              <a:t>	- Correct </a:t>
            </a:r>
            <a:r>
              <a:rPr lang="fr-FR" b="0" dirty="0" err="1"/>
              <a:t>Answer</a:t>
            </a:r>
            <a:r>
              <a:rPr lang="fr-FR" b="0" dirty="0"/>
              <a:t> </a:t>
            </a:r>
            <a:r>
              <a:rPr lang="fr-FR" b="0" dirty="0" err="1"/>
              <a:t>explanations</a:t>
            </a:r>
            <a:r>
              <a:rPr lang="fr-FR" b="0" dirty="0"/>
              <a:t> (if </a:t>
            </a:r>
            <a:r>
              <a:rPr lang="fr-FR" b="0" dirty="0" err="1"/>
              <a:t>required</a:t>
            </a:r>
            <a:r>
              <a:rPr lang="fr-FR" b="0" dirty="0"/>
              <a:t>)</a:t>
            </a:r>
          </a:p>
          <a:p>
            <a:endParaRPr lang="fr-FR" b="0" dirty="0"/>
          </a:p>
          <a:p>
            <a:endParaRPr lang="fr-FR" b="0" dirty="0"/>
          </a:p>
          <a:p>
            <a:r>
              <a:rPr lang="fr-FR" b="0" dirty="0"/>
              <a:t>1 NOTION  </a:t>
            </a:r>
            <a:r>
              <a:rPr lang="fr-FR" b="0" dirty="0" err="1"/>
              <a:t>should</a:t>
            </a:r>
            <a:r>
              <a:rPr lang="fr-FR" b="0" dirty="0"/>
              <a:t> </a:t>
            </a:r>
            <a:r>
              <a:rPr lang="fr-FR" b="0" dirty="0" err="1"/>
              <a:t>include</a:t>
            </a:r>
            <a:r>
              <a:rPr lang="fr-FR" b="0" dirty="0"/>
              <a:t> 10 questions not more.</a:t>
            </a:r>
          </a:p>
          <a:p>
            <a:endParaRPr lang="fr-FR" b="0" dirty="0"/>
          </a:p>
          <a:p>
            <a:r>
              <a:rPr lang="fr-FR" b="0" dirty="0">
                <a:solidFill>
                  <a:srgbClr val="FF0000"/>
                </a:solidFill>
              </a:rPr>
              <a:t>1 </a:t>
            </a:r>
            <a:r>
              <a:rPr lang="fr-FR" b="0" dirty="0" err="1">
                <a:solidFill>
                  <a:srgbClr val="FF0000"/>
                </a:solidFill>
              </a:rPr>
              <a:t>swipe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card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should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be</a:t>
            </a:r>
            <a:r>
              <a:rPr lang="fr-FR" b="0" dirty="0">
                <a:solidFill>
                  <a:srgbClr val="FF0000"/>
                </a:solidFill>
              </a:rPr>
              <a:t> not </a:t>
            </a:r>
            <a:r>
              <a:rPr lang="fr-FR" b="0" dirty="0" err="1">
                <a:solidFill>
                  <a:srgbClr val="FF0000"/>
                </a:solidFill>
              </a:rPr>
              <a:t>be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used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twice</a:t>
            </a:r>
            <a:r>
              <a:rPr lang="fr-FR" b="0" dirty="0">
                <a:solidFill>
                  <a:srgbClr val="FF0000"/>
                </a:solidFill>
              </a:rPr>
              <a:t> or more in 1 notion - TBC</a:t>
            </a:r>
          </a:p>
          <a:p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STORY BOARD CAPSULES /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48</a:t>
            </a:fld>
            <a:endParaRPr lang="en-US" b="0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85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CAPSULES SET-UP</a:t>
            </a:r>
            <a:br>
              <a:rPr lang="fr-FR" dirty="0"/>
            </a:br>
            <a:r>
              <a:rPr lang="fr-FR" dirty="0"/>
              <a:t>RECOMMENDATIONS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4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504" y="1907934"/>
            <a:ext cx="2152186" cy="478051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6841" y="1196994"/>
            <a:ext cx="6779940" cy="4224521"/>
          </a:xfrm>
        </p:spPr>
        <p:txBody>
          <a:bodyPr/>
          <a:lstStyle/>
          <a:p>
            <a:r>
              <a:rPr lang="fr-FR" dirty="0"/>
              <a:t>WHAT IS A TRACK?</a:t>
            </a:r>
          </a:p>
          <a:p>
            <a:r>
              <a:rPr lang="fr-FR" b="0" dirty="0"/>
              <a:t>A </a:t>
            </a:r>
            <a:r>
              <a:rPr lang="en-US" dirty="0"/>
              <a:t>track</a:t>
            </a:r>
            <a:r>
              <a:rPr lang="en-US" b="0" dirty="0"/>
              <a:t> is a section.</a:t>
            </a:r>
          </a:p>
          <a:p>
            <a:r>
              <a:rPr lang="en-US" b="0" dirty="0"/>
              <a:t>Sub-tracks can exist under the main tracks.</a:t>
            </a:r>
          </a:p>
          <a:p>
            <a:endParaRPr lang="fr-FR" b="0" dirty="0"/>
          </a:p>
          <a:p>
            <a:endParaRPr lang="en-US" b="0" dirty="0"/>
          </a:p>
          <a:p>
            <a:r>
              <a:rPr lang="en-US" b="0" dirty="0"/>
              <a:t>Tracks could be:</a:t>
            </a:r>
          </a:p>
          <a:p>
            <a:r>
              <a:rPr lang="en-US" b="0" dirty="0"/>
              <a:t>	- Brand/product (Peugeot, Fiat, Opel,….)</a:t>
            </a:r>
          </a:p>
          <a:p>
            <a:r>
              <a:rPr lang="fr-FR" b="0" dirty="0"/>
              <a:t>	- Transverse </a:t>
            </a:r>
            <a:r>
              <a:rPr lang="en-US" b="0" dirty="0"/>
              <a:t>topic (EV Conquest, Services connected,…)</a:t>
            </a:r>
          </a:p>
          <a:p>
            <a:r>
              <a:rPr lang="en-US" b="0" dirty="0"/>
              <a:t>	- Sales job (Operating Standard, customer relationship,…)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Learning App?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441" y="2174370"/>
            <a:ext cx="1910426" cy="413710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012441" y="3893914"/>
            <a:ext cx="1910426" cy="6693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6559" y="3769112"/>
            <a:ext cx="1980740" cy="278780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9185730" y="4563217"/>
            <a:ext cx="497534" cy="7332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047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50</a:t>
            </a:fld>
            <a:endParaRPr lang="en-US" b="0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7070" y="1236915"/>
            <a:ext cx="10800000" cy="864000"/>
          </a:xfrm>
        </p:spPr>
        <p:txBody>
          <a:bodyPr/>
          <a:lstStyle/>
          <a:p>
            <a:r>
              <a:rPr lang="fr-FR" dirty="0"/>
              <a:t>IMPLEMENTATION OF master CAPSULES 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27133350"/>
              </p:ext>
            </p:extLst>
          </p:nvPr>
        </p:nvGraphicFramePr>
        <p:xfrm>
          <a:off x="2564295" y="2194206"/>
          <a:ext cx="5963479" cy="320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15817" y="4993336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Recommendations</a:t>
            </a:r>
            <a:r>
              <a:rPr lang="fr-FR" dirty="0"/>
              <a:t> 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8927" y="584337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Recommendations</a:t>
            </a:r>
            <a:r>
              <a:rPr lang="fr-FR" dirty="0"/>
              <a:t> III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6236" y="5555040"/>
            <a:ext cx="2364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Recommendations</a:t>
            </a:r>
            <a:r>
              <a:rPr lang="fr-FR" dirty="0"/>
              <a:t> II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1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0280" y="975631"/>
            <a:ext cx="10800000" cy="5730070"/>
          </a:xfrm>
        </p:spPr>
        <p:txBody>
          <a:bodyPr/>
          <a:lstStyle/>
          <a:p>
            <a:r>
              <a:rPr lang="fr-FR" dirty="0"/>
              <a:t>TRACK DEDICATED PER AGENCY</a:t>
            </a:r>
          </a:p>
          <a:p>
            <a:endParaRPr lang="fr-FR" dirty="0"/>
          </a:p>
          <a:p>
            <a:r>
              <a:rPr lang="fr-FR" dirty="0"/>
              <a:t>  </a:t>
            </a:r>
            <a:r>
              <a:rPr lang="fr-FR" b="0" dirty="0" err="1"/>
              <a:t>Each</a:t>
            </a:r>
            <a:r>
              <a:rPr lang="fr-FR" b="0" dirty="0"/>
              <a:t> </a:t>
            </a:r>
            <a:r>
              <a:rPr lang="fr-FR" b="0" dirty="0" err="1"/>
              <a:t>agency</a:t>
            </a:r>
            <a:r>
              <a:rPr lang="fr-FR" b="0" dirty="0"/>
              <a:t> </a:t>
            </a:r>
            <a:r>
              <a:rPr lang="fr-FR" b="0" dirty="0" err="1"/>
              <a:t>will</a:t>
            </a:r>
            <a:r>
              <a:rPr lang="fr-FR" b="0" dirty="0"/>
              <a:t> </a:t>
            </a:r>
            <a:r>
              <a:rPr lang="fr-FR" b="0" dirty="0" err="1"/>
              <a:t>produce</a:t>
            </a:r>
            <a:r>
              <a:rPr lang="fr-FR" b="0" dirty="0"/>
              <a:t> capsules </a:t>
            </a:r>
            <a:r>
              <a:rPr lang="fr-FR" b="0" dirty="0" err="1"/>
              <a:t>under</a:t>
            </a:r>
            <a:r>
              <a:rPr lang="fr-FR" b="0" dirty="0"/>
              <a:t> a </a:t>
            </a:r>
            <a:r>
              <a:rPr lang="fr-FR" b="0" dirty="0" err="1"/>
              <a:t>specific</a:t>
            </a:r>
            <a:r>
              <a:rPr lang="fr-FR" b="0" dirty="0"/>
              <a:t> </a:t>
            </a:r>
            <a:r>
              <a:rPr lang="fr-FR" b="0" dirty="0" err="1"/>
              <a:t>track</a:t>
            </a:r>
            <a:r>
              <a:rPr lang="fr-FR" b="0" dirty="0"/>
              <a:t>, </a:t>
            </a:r>
            <a:r>
              <a:rPr lang="fr-FR" b="0" dirty="0" err="1"/>
              <a:t>named</a:t>
            </a:r>
            <a:r>
              <a:rPr lang="fr-FR" b="0" dirty="0"/>
              <a:t> per </a:t>
            </a:r>
            <a:r>
              <a:rPr lang="fr-FR" b="0" dirty="0" err="1"/>
              <a:t>agency</a:t>
            </a:r>
            <a:r>
              <a:rPr lang="fr-FR" b="0" dirty="0"/>
              <a:t> in the Live </a:t>
            </a:r>
            <a:r>
              <a:rPr lang="fr-FR" b="0" dirty="0" err="1"/>
              <a:t>platform</a:t>
            </a:r>
            <a:r>
              <a:rPr lang="fr-FR" b="0" dirty="0"/>
              <a:t>.	</a:t>
            </a:r>
            <a:endParaRPr lang="fr-FR" b="0" strike="sngStrike" dirty="0">
              <a:solidFill>
                <a:srgbClr val="FF0000"/>
              </a:solidFill>
            </a:endParaRPr>
          </a:p>
          <a:p>
            <a:r>
              <a:rPr lang="fr-FR" dirty="0"/>
              <a:t>   </a:t>
            </a:r>
            <a:r>
              <a:rPr lang="fr-FR" b="0" dirty="0" err="1"/>
              <a:t>Track</a:t>
            </a:r>
            <a:r>
              <a:rPr lang="fr-FR" b="0" dirty="0"/>
              <a:t> = AGENCY – Name</a:t>
            </a:r>
          </a:p>
          <a:p>
            <a:r>
              <a:rPr lang="fr-FR" b="0" dirty="0"/>
              <a:t>    </a:t>
            </a:r>
            <a:r>
              <a:rPr lang="fr-FR" b="0" dirty="0" err="1"/>
              <a:t>Example</a:t>
            </a:r>
            <a:r>
              <a:rPr lang="fr-FR" b="0" dirty="0"/>
              <a:t>: AGENCY - Vertex</a:t>
            </a:r>
          </a:p>
          <a:p>
            <a:r>
              <a:rPr lang="fr-FR" b="0" dirty="0"/>
              <a:t>    All PM </a:t>
            </a:r>
            <a:r>
              <a:rPr lang="fr-FR" b="0" dirty="0" err="1"/>
              <a:t>will</a:t>
            </a:r>
            <a:r>
              <a:rPr lang="fr-FR" b="0" dirty="0"/>
              <a:t> have </a:t>
            </a:r>
            <a:r>
              <a:rPr lang="fr-FR" b="0" dirty="0" err="1"/>
              <a:t>access</a:t>
            </a:r>
            <a:r>
              <a:rPr lang="fr-FR" b="0" dirty="0"/>
              <a:t> to all </a:t>
            </a:r>
            <a:r>
              <a:rPr lang="fr-FR" b="0" dirty="0" err="1"/>
              <a:t>agency</a:t>
            </a:r>
            <a:r>
              <a:rPr lang="fr-FR" b="0" dirty="0"/>
              <a:t> </a:t>
            </a:r>
            <a:r>
              <a:rPr lang="fr-FR" b="0" dirty="0" err="1"/>
              <a:t>tracks</a:t>
            </a:r>
            <a:r>
              <a:rPr lang="fr-FR" b="0" dirty="0"/>
              <a:t>.</a:t>
            </a:r>
          </a:p>
          <a:p>
            <a:endParaRPr lang="fr-FR" dirty="0"/>
          </a:p>
          <a:p>
            <a:r>
              <a:rPr lang="fr-FR" dirty="0"/>
              <a:t>MANAGEMENT OF MEDIA (VIDEO, PDF, PICTURE)</a:t>
            </a:r>
          </a:p>
          <a:p>
            <a:endParaRPr lang="fr-FR" dirty="0"/>
          </a:p>
          <a:p>
            <a:r>
              <a:rPr lang="fr-FR" dirty="0"/>
              <a:t>VIDEO / PDF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Use of </a:t>
            </a:r>
            <a:r>
              <a:rPr lang="fr-FR" dirty="0" err="1"/>
              <a:t>Existing</a:t>
            </a:r>
            <a:r>
              <a:rPr lang="fr-FR" dirty="0"/>
              <a:t>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b="0" dirty="0" err="1"/>
              <a:t>with</a:t>
            </a:r>
            <a:r>
              <a:rPr lang="fr-FR" b="0" dirty="0"/>
              <a:t> </a:t>
            </a:r>
            <a:r>
              <a:rPr lang="fr-FR" b="0" dirty="0" err="1"/>
              <a:t>text</a:t>
            </a:r>
            <a:r>
              <a:rPr lang="fr-FR" b="0" dirty="0"/>
              <a:t>/</a:t>
            </a:r>
            <a:r>
              <a:rPr lang="fr-FR" b="0" dirty="0" err="1"/>
              <a:t>voice</a:t>
            </a:r>
            <a:r>
              <a:rPr lang="fr-FR" b="0" dirty="0"/>
              <a:t> over </a:t>
            </a:r>
            <a:r>
              <a:rPr lang="fr-FR" b="0" dirty="0" err="1"/>
              <a:t>already</a:t>
            </a:r>
            <a:r>
              <a:rPr lang="fr-FR" b="0" dirty="0"/>
              <a:t> </a:t>
            </a:r>
            <a:r>
              <a:rPr lang="fr-FR" b="0" dirty="0" err="1"/>
              <a:t>translated</a:t>
            </a:r>
            <a:r>
              <a:rPr lang="fr-FR" b="0" dirty="0"/>
              <a:t> by countries. This </a:t>
            </a:r>
            <a:r>
              <a:rPr lang="fr-FR" b="0" dirty="0" err="1"/>
              <a:t>is</a:t>
            </a:r>
            <a:r>
              <a:rPr lang="fr-FR" b="0" dirty="0"/>
              <a:t> the </a:t>
            </a:r>
            <a:r>
              <a:rPr lang="fr-FR" b="0" dirty="0" err="1"/>
              <a:t>preferred</a:t>
            </a:r>
            <a:r>
              <a:rPr lang="fr-FR" b="0" dirty="0"/>
              <a:t> solution for </a:t>
            </a:r>
            <a:r>
              <a:rPr lang="fr-FR" b="0" dirty="0" err="1"/>
              <a:t>deployment</a:t>
            </a:r>
            <a:r>
              <a:rPr lang="fr-FR" b="0" dirty="0"/>
              <a:t> </a:t>
            </a:r>
            <a:r>
              <a:rPr lang="fr-FR" b="0" dirty="0" err="1"/>
              <a:t>reason</a:t>
            </a:r>
            <a:r>
              <a:rPr lang="fr-FR" b="0" dirty="0"/>
              <a:t>. Local </a:t>
            </a:r>
            <a:r>
              <a:rPr lang="fr-FR" b="0" dirty="0" err="1"/>
              <a:t>video</a:t>
            </a:r>
            <a:r>
              <a:rPr lang="fr-FR" b="0" dirty="0"/>
              <a:t> / local </a:t>
            </a:r>
            <a:r>
              <a:rPr lang="fr-FR" b="0" dirty="0" err="1"/>
              <a:t>pdf</a:t>
            </a:r>
            <a:r>
              <a:rPr lang="fr-FR" b="0" dirty="0"/>
              <a:t> </a:t>
            </a:r>
            <a:r>
              <a:rPr lang="fr-FR" b="0" dirty="0" err="1"/>
              <a:t>will</a:t>
            </a:r>
            <a:r>
              <a:rPr lang="fr-FR" b="0" dirty="0"/>
              <a:t> </a:t>
            </a:r>
            <a:r>
              <a:rPr lang="fr-FR" b="0" dirty="0" err="1"/>
              <a:t>be</a:t>
            </a:r>
            <a:r>
              <a:rPr lang="fr-FR" b="0" dirty="0"/>
              <a:t> up-</a:t>
            </a:r>
            <a:r>
              <a:rPr lang="fr-FR" b="0" dirty="0" err="1"/>
              <a:t>loaded</a:t>
            </a:r>
            <a:r>
              <a:rPr lang="fr-FR" b="0" dirty="0"/>
              <a:t> by local country admin.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Use of None </a:t>
            </a:r>
            <a:r>
              <a:rPr lang="fr-FR" dirty="0" err="1"/>
              <a:t>existing</a:t>
            </a:r>
            <a:r>
              <a:rPr lang="fr-FR" dirty="0"/>
              <a:t> </a:t>
            </a:r>
            <a:r>
              <a:rPr lang="fr-FR" dirty="0" err="1"/>
              <a:t>video</a:t>
            </a:r>
            <a:endParaRPr lang="fr-FR" dirty="0"/>
          </a:p>
          <a:p>
            <a:r>
              <a:rPr lang="fr-FR" b="0" dirty="0"/>
              <a:t>     </a:t>
            </a:r>
            <a:r>
              <a:rPr lang="fr-FR" b="0" dirty="0" err="1"/>
              <a:t>Recommended</a:t>
            </a:r>
            <a:r>
              <a:rPr lang="fr-FR" b="0" dirty="0"/>
              <a:t> to use </a:t>
            </a:r>
            <a:r>
              <a:rPr lang="fr-FR" b="0" dirty="0" err="1"/>
              <a:t>video</a:t>
            </a:r>
            <a:r>
              <a:rPr lang="fr-FR" b="0" dirty="0"/>
              <a:t> and image </a:t>
            </a:r>
            <a:r>
              <a:rPr lang="fr-FR" b="0" u="sng" dirty="0" err="1"/>
              <a:t>without</a:t>
            </a:r>
            <a:r>
              <a:rPr lang="fr-FR" b="0" u="sng" dirty="0"/>
              <a:t> </a:t>
            </a:r>
            <a:r>
              <a:rPr lang="fr-FR" b="0" u="sng" dirty="0" err="1"/>
              <a:t>text</a:t>
            </a:r>
            <a:r>
              <a:rPr lang="fr-FR" b="0" u="sng" dirty="0"/>
              <a:t> </a:t>
            </a:r>
            <a:r>
              <a:rPr lang="fr-FR" b="0" u="sng" dirty="0" err="1"/>
              <a:t>nor</a:t>
            </a:r>
            <a:r>
              <a:rPr lang="fr-FR" b="0" u="sng" dirty="0"/>
              <a:t> </a:t>
            </a:r>
            <a:r>
              <a:rPr lang="fr-FR" b="0" u="sng" dirty="0" err="1"/>
              <a:t>voice</a:t>
            </a:r>
            <a:endParaRPr lang="fr-FR" b="0" u="sng" dirty="0"/>
          </a:p>
          <a:p>
            <a:endParaRPr lang="fr-FR" b="0" dirty="0"/>
          </a:p>
          <a:p>
            <a:r>
              <a:rPr lang="fr-FR" b="0" dirty="0"/>
              <a:t>If  case of new </a:t>
            </a:r>
            <a:r>
              <a:rPr lang="fr-FR" b="0" dirty="0" err="1"/>
              <a:t>video</a:t>
            </a:r>
            <a:r>
              <a:rPr lang="fr-FR" b="0" dirty="0"/>
              <a:t> </a:t>
            </a:r>
            <a:r>
              <a:rPr lang="fr-FR" b="0" dirty="0" err="1"/>
              <a:t>with</a:t>
            </a:r>
            <a:r>
              <a:rPr lang="fr-FR" b="0" dirty="0"/>
              <a:t> </a:t>
            </a:r>
            <a:r>
              <a:rPr lang="fr-FR" b="0" dirty="0" err="1"/>
              <a:t>text</a:t>
            </a:r>
            <a:r>
              <a:rPr lang="fr-FR" b="0" dirty="0"/>
              <a:t>/</a:t>
            </a:r>
            <a:r>
              <a:rPr lang="fr-FR" b="0" dirty="0" err="1"/>
              <a:t>voice</a:t>
            </a:r>
            <a:r>
              <a:rPr lang="fr-FR" b="0" dirty="0"/>
              <a:t>, the </a:t>
            </a:r>
            <a:r>
              <a:rPr lang="fr-FR" b="0" dirty="0" err="1"/>
              <a:t>same</a:t>
            </a:r>
            <a:r>
              <a:rPr lang="fr-FR" b="0" dirty="0"/>
              <a:t> </a:t>
            </a:r>
            <a:r>
              <a:rPr lang="fr-FR" b="0" dirty="0" err="1"/>
              <a:t>process</a:t>
            </a:r>
            <a:r>
              <a:rPr lang="fr-FR" b="0" dirty="0"/>
              <a:t> as for WBT </a:t>
            </a:r>
            <a:r>
              <a:rPr lang="fr-FR" b="0" dirty="0" err="1"/>
              <a:t>will</a:t>
            </a:r>
            <a:r>
              <a:rPr lang="fr-FR" b="0" dirty="0"/>
              <a:t> </a:t>
            </a:r>
            <a:r>
              <a:rPr lang="fr-FR" b="0" dirty="0" err="1"/>
              <a:t>be</a:t>
            </a:r>
            <a:r>
              <a:rPr lang="fr-FR" b="0" dirty="0"/>
              <a:t> </a:t>
            </a:r>
            <a:r>
              <a:rPr lang="fr-FR" b="0" dirty="0" err="1"/>
              <a:t>used</a:t>
            </a:r>
            <a:r>
              <a:rPr lang="fr-FR" b="0" dirty="0"/>
              <a:t> for </a:t>
            </a:r>
            <a:r>
              <a:rPr lang="fr-FR" b="0" dirty="0" err="1"/>
              <a:t>deployment</a:t>
            </a:r>
            <a:r>
              <a:rPr lang="fr-FR" b="0" dirty="0"/>
              <a:t>. Be </a:t>
            </a:r>
            <a:r>
              <a:rPr lang="fr-FR" b="0" dirty="0" err="1"/>
              <a:t>careful</a:t>
            </a:r>
            <a:r>
              <a:rPr lang="fr-FR" b="0" dirty="0"/>
              <a:t>, </a:t>
            </a:r>
            <a:r>
              <a:rPr lang="fr-FR" b="0" dirty="0" err="1"/>
              <a:t>timelines</a:t>
            </a:r>
            <a:r>
              <a:rPr lang="fr-FR" b="0" dirty="0"/>
              <a:t> </a:t>
            </a:r>
            <a:r>
              <a:rPr lang="fr-FR" b="0" dirty="0" err="1"/>
              <a:t>may</a:t>
            </a:r>
            <a:r>
              <a:rPr lang="fr-FR" b="0" dirty="0"/>
              <a:t> </a:t>
            </a:r>
            <a:r>
              <a:rPr lang="fr-FR" b="0" dirty="0" err="1"/>
              <a:t>be</a:t>
            </a:r>
            <a:r>
              <a:rPr lang="fr-FR" b="0" dirty="0"/>
              <a:t> long for </a:t>
            </a:r>
            <a:r>
              <a:rPr lang="fr-FR" b="0" dirty="0" err="1"/>
              <a:t>some</a:t>
            </a:r>
            <a:r>
              <a:rPr lang="fr-FR" b="0" dirty="0"/>
              <a:t> countries, normal </a:t>
            </a:r>
            <a:r>
              <a:rPr lang="fr-FR" b="0" dirty="0" err="1"/>
              <a:t>process</a:t>
            </a:r>
            <a:r>
              <a:rPr lang="fr-FR" b="0" dirty="0"/>
              <a:t> -2 </a:t>
            </a:r>
            <a:r>
              <a:rPr lang="fr-FR" b="0" dirty="0" err="1"/>
              <a:t>weeks</a:t>
            </a:r>
            <a:r>
              <a:rPr lang="fr-FR" b="0" dirty="0"/>
              <a:t> of </a:t>
            </a:r>
            <a:r>
              <a:rPr lang="fr-FR" b="0" dirty="0" err="1"/>
              <a:t>profreading</a:t>
            </a:r>
            <a:r>
              <a:rPr lang="fr-FR" b="0" dirty="0"/>
              <a:t>-  </a:t>
            </a:r>
            <a:r>
              <a:rPr lang="fr-FR" b="0" dirty="0" err="1"/>
              <a:t>could</a:t>
            </a:r>
            <a:r>
              <a:rPr lang="fr-FR" b="0" dirty="0"/>
              <a:t> </a:t>
            </a:r>
            <a:r>
              <a:rPr lang="fr-FR" b="0" dirty="0" err="1"/>
              <a:t>be</a:t>
            </a:r>
            <a:r>
              <a:rPr lang="fr-FR" b="0" dirty="0"/>
              <a:t> </a:t>
            </a:r>
            <a:r>
              <a:rPr lang="fr-FR" b="0" dirty="0" err="1"/>
              <a:t>too</a:t>
            </a:r>
            <a:r>
              <a:rPr lang="fr-FR" b="0" dirty="0"/>
              <a:t> short and has to </a:t>
            </a:r>
            <a:r>
              <a:rPr lang="fr-FR" b="0" dirty="0" err="1"/>
              <a:t>be</a:t>
            </a:r>
            <a:r>
              <a:rPr lang="fr-FR" b="0" dirty="0"/>
              <a:t> </a:t>
            </a:r>
            <a:r>
              <a:rPr lang="fr-FR" b="0" dirty="0" err="1"/>
              <a:t>anticapted</a:t>
            </a:r>
            <a:r>
              <a:rPr lang="fr-FR" b="0" dirty="0"/>
              <a:t>.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  <a:p>
            <a:r>
              <a:rPr lang="fr-FR" b="0" dirty="0"/>
              <a:t>All images </a:t>
            </a:r>
            <a:r>
              <a:rPr lang="fr-FR" b="0" dirty="0" err="1"/>
              <a:t>should</a:t>
            </a:r>
            <a:r>
              <a:rPr lang="fr-FR" b="0" dirty="0"/>
              <a:t> not content </a:t>
            </a:r>
            <a:r>
              <a:rPr lang="fr-FR" b="0" dirty="0" err="1"/>
              <a:t>any</a:t>
            </a:r>
            <a:r>
              <a:rPr lang="fr-FR" b="0" dirty="0"/>
              <a:t> </a:t>
            </a:r>
            <a:r>
              <a:rPr lang="fr-FR" b="0" dirty="0" err="1"/>
              <a:t>text</a:t>
            </a:r>
            <a:r>
              <a:rPr lang="fr-FR" b="0" dirty="0"/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 - RECOMMENDATIONS WHEN CREATING A CAPSULE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51</a:t>
            </a:fld>
            <a:endParaRPr lang="en-US" b="0" noProof="0"/>
          </a:p>
        </p:txBody>
      </p:sp>
      <p:sp>
        <p:nvSpPr>
          <p:cNvPr id="11" name="TextBox 10"/>
          <p:cNvSpPr txBox="1"/>
          <p:nvPr/>
        </p:nvSpPr>
        <p:spPr>
          <a:xfrm rot="20090777">
            <a:off x="9979110" y="1190927"/>
            <a:ext cx="151136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WORK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873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451" b="7454"/>
          <a:stretch/>
        </p:blipFill>
        <p:spPr>
          <a:xfrm>
            <a:off x="482615" y="3711745"/>
            <a:ext cx="5295965" cy="232575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7992" y="1389883"/>
            <a:ext cx="11277603" cy="3812512"/>
          </a:xfrm>
        </p:spPr>
        <p:txBody>
          <a:bodyPr/>
          <a:lstStyle/>
          <a:p>
            <a:r>
              <a:rPr lang="fr-FR" dirty="0"/>
              <a:t>TITLE OF THE CAPSULES </a:t>
            </a:r>
          </a:p>
          <a:p>
            <a:pPr>
              <a:spcBef>
                <a:spcPts val="0"/>
              </a:spcBef>
            </a:pPr>
            <a:r>
              <a:rPr lang="fr-FR" b="0" dirty="0"/>
              <a:t>Usage of central </a:t>
            </a:r>
            <a:r>
              <a:rPr lang="fr-FR" b="0" dirty="0" err="1"/>
              <a:t>reference</a:t>
            </a:r>
            <a:r>
              <a:rPr lang="fr-FR" b="0" dirty="0"/>
              <a:t> </a:t>
            </a:r>
            <a:r>
              <a:rPr lang="fr-FR" b="0" dirty="0" err="1"/>
              <a:t>requested</a:t>
            </a:r>
            <a:r>
              <a:rPr lang="fr-FR" b="0" dirty="0"/>
              <a:t>:</a:t>
            </a:r>
          </a:p>
          <a:p>
            <a:pPr>
              <a:spcBef>
                <a:spcPts val="0"/>
              </a:spcBef>
            </a:pPr>
            <a:r>
              <a:rPr lang="fr-FR" b="0" dirty="0"/>
              <a:t>	</a:t>
            </a:r>
            <a:r>
              <a:rPr lang="fr-FR" b="0" dirty="0" err="1"/>
              <a:t>Example</a:t>
            </a:r>
            <a:r>
              <a:rPr lang="fr-FR" b="0" dirty="0"/>
              <a:t>: « </a:t>
            </a:r>
            <a:r>
              <a:rPr lang="en-US" b="0" dirty="0"/>
              <a:t>Conversion - Safe Loading - WWCPXX503652B01EN”</a:t>
            </a:r>
            <a:endParaRPr lang="fr-FR" b="0" dirty="0"/>
          </a:p>
          <a:p>
            <a:pPr>
              <a:spcBef>
                <a:spcPts val="0"/>
              </a:spcBef>
            </a:pPr>
            <a:r>
              <a:rPr lang="fr-FR" b="0" dirty="0"/>
              <a:t>	- to </a:t>
            </a:r>
            <a:r>
              <a:rPr lang="fr-FR" b="0" dirty="0" err="1"/>
              <a:t>be</a:t>
            </a:r>
            <a:r>
              <a:rPr lang="fr-FR" b="0" dirty="0"/>
              <a:t> </a:t>
            </a:r>
            <a:r>
              <a:rPr lang="fr-FR" b="0" dirty="0" err="1"/>
              <a:t>included</a:t>
            </a:r>
            <a:r>
              <a:rPr lang="fr-FR" b="0" dirty="0"/>
              <a:t> in the </a:t>
            </a:r>
            <a:r>
              <a:rPr lang="fr-FR" b="0" dirty="0" err="1"/>
              <a:t>title</a:t>
            </a:r>
            <a:r>
              <a:rPr lang="fr-FR" b="0" dirty="0"/>
              <a:t> – at the end</a:t>
            </a:r>
          </a:p>
          <a:p>
            <a:pPr>
              <a:spcBef>
                <a:spcPts val="0"/>
              </a:spcBef>
            </a:pPr>
            <a:r>
              <a:rPr lang="fr-FR" b="0" dirty="0"/>
              <a:t>	- To </a:t>
            </a:r>
            <a:r>
              <a:rPr lang="fr-FR" b="0" dirty="0" err="1"/>
              <a:t>be</a:t>
            </a:r>
            <a:r>
              <a:rPr lang="fr-FR" b="0" dirty="0"/>
              <a:t> </a:t>
            </a:r>
            <a:r>
              <a:rPr lang="fr-FR" b="0" dirty="0" err="1"/>
              <a:t>include</a:t>
            </a:r>
            <a:r>
              <a:rPr lang="fr-FR" b="0" dirty="0"/>
              <a:t> in the </a:t>
            </a:r>
            <a:r>
              <a:rPr lang="fr-FR" b="0" dirty="0" err="1"/>
              <a:t>field</a:t>
            </a:r>
            <a:r>
              <a:rPr lang="fr-FR" b="0" dirty="0"/>
              <a:t>: Settings / More Option / </a:t>
            </a:r>
            <a:r>
              <a:rPr lang="fr-FR" b="0" dirty="0" err="1"/>
              <a:t>Integration</a:t>
            </a:r>
            <a:r>
              <a:rPr lang="fr-FR" b="0" dirty="0"/>
              <a:t> / Field Central Reference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I - RECOMMENDATIONS WHEN CREATING A CAPSULE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71275" y="6489700"/>
            <a:ext cx="720725" cy="2159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52</a:t>
            </a:fld>
            <a:endParaRPr lang="en-US" b="0" noProof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4738" b="7104"/>
          <a:stretch/>
        </p:blipFill>
        <p:spPr>
          <a:xfrm>
            <a:off x="6072913" y="3711745"/>
            <a:ext cx="5455325" cy="239836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82615" y="4586249"/>
            <a:ext cx="1780491" cy="442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770178" y="4493086"/>
            <a:ext cx="1780491" cy="442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37243" y="13898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/</a:t>
            </a:r>
          </a:p>
        </p:txBody>
      </p:sp>
      <p:sp>
        <p:nvSpPr>
          <p:cNvPr id="11" name="TextBox 10"/>
          <p:cNvSpPr txBox="1"/>
          <p:nvPr/>
        </p:nvSpPr>
        <p:spPr>
          <a:xfrm rot="20090777">
            <a:off x="9979110" y="1190927"/>
            <a:ext cx="151136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WORK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535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6400" y="1133061"/>
            <a:ext cx="10800000" cy="5091339"/>
          </a:xfrm>
        </p:spPr>
        <p:txBody>
          <a:bodyPr/>
          <a:lstStyle/>
          <a:p>
            <a:r>
              <a:rPr lang="fr-FR" dirty="0"/>
              <a:t>PASSING RATE</a:t>
            </a:r>
          </a:p>
          <a:p>
            <a:endParaRPr lang="fr-FR" dirty="0"/>
          </a:p>
          <a:p>
            <a:r>
              <a:rPr lang="fr-FR" b="0" dirty="0"/>
              <a:t>For </a:t>
            </a:r>
            <a:r>
              <a:rPr lang="fr-FR" b="0" dirty="0" err="1"/>
              <a:t>knowledge</a:t>
            </a:r>
            <a:r>
              <a:rPr lang="fr-FR" b="0" dirty="0"/>
              <a:t> capsules, the </a:t>
            </a:r>
            <a:r>
              <a:rPr lang="fr-FR" b="0" dirty="0" err="1"/>
              <a:t>pass</a:t>
            </a:r>
            <a:r>
              <a:rPr lang="fr-FR" b="0" dirty="0"/>
              <a:t> rate </a:t>
            </a:r>
            <a:r>
              <a:rPr lang="fr-FR" b="0" dirty="0" err="1"/>
              <a:t>should</a:t>
            </a:r>
            <a:r>
              <a:rPr lang="fr-FR" b="0" dirty="0"/>
              <a:t> </a:t>
            </a:r>
            <a:r>
              <a:rPr lang="fr-FR" b="0" dirty="0" err="1"/>
              <a:t>be</a:t>
            </a:r>
            <a:r>
              <a:rPr lang="fr-FR" b="0" dirty="0"/>
              <a:t> set to 20%</a:t>
            </a:r>
          </a:p>
          <a:p>
            <a:endParaRPr lang="fr-FR" b="0" dirty="0"/>
          </a:p>
          <a:p>
            <a:r>
              <a:rPr lang="fr-FR" b="0" dirty="0"/>
              <a:t>For </a:t>
            </a:r>
            <a:r>
              <a:rPr lang="fr-FR" b="0" dirty="0" err="1"/>
              <a:t>assessment</a:t>
            </a:r>
            <a:r>
              <a:rPr lang="fr-FR" b="0" dirty="0"/>
              <a:t>, the </a:t>
            </a:r>
            <a:r>
              <a:rPr lang="fr-FR" b="0" dirty="0" err="1"/>
              <a:t>usual</a:t>
            </a:r>
            <a:r>
              <a:rPr lang="fr-FR" b="0" dirty="0"/>
              <a:t> </a:t>
            </a:r>
            <a:r>
              <a:rPr lang="fr-FR" b="0" dirty="0" err="1"/>
              <a:t>pass</a:t>
            </a:r>
            <a:r>
              <a:rPr lang="fr-FR" b="0" dirty="0"/>
              <a:t> rate </a:t>
            </a:r>
            <a:r>
              <a:rPr lang="fr-FR" b="0" dirty="0" err="1"/>
              <a:t>should</a:t>
            </a:r>
            <a:r>
              <a:rPr lang="fr-FR" b="0" dirty="0"/>
              <a:t> </a:t>
            </a:r>
            <a:r>
              <a:rPr lang="fr-FR" b="0" dirty="0" err="1"/>
              <a:t>be</a:t>
            </a:r>
            <a:r>
              <a:rPr lang="fr-FR" b="0" dirty="0"/>
              <a:t> set – 80% or 90% </a:t>
            </a:r>
            <a:r>
              <a:rPr lang="fr-FR" b="0" dirty="0" err="1"/>
              <a:t>depending</a:t>
            </a:r>
            <a:r>
              <a:rPr lang="fr-FR" b="0" dirty="0"/>
              <a:t> on brand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/>
              <a:t>I - RECOMMENDATIONS WHEN CREATING A CAPSULE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53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13228164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4425" y="1304648"/>
            <a:ext cx="10800000" cy="531296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sz="1800" dirty="0"/>
              <a:t>SPECIFIC SETTINGS PER CAPSULES</a:t>
            </a:r>
          </a:p>
          <a:p>
            <a:endParaRPr lang="fr-FR" dirty="0"/>
          </a:p>
          <a:p>
            <a:endParaRPr lang="en-US" b="0" dirty="0"/>
          </a:p>
          <a:p>
            <a:r>
              <a:rPr lang="en-US" dirty="0">
                <a:solidFill>
                  <a:srgbClr val="00B050"/>
                </a:solidFill>
              </a:rPr>
              <a:t>ALWAYS</a:t>
            </a:r>
          </a:p>
          <a:p>
            <a:r>
              <a:rPr lang="en-US" b="0" dirty="0"/>
              <a:t>	-  Set the Availability: “Always visible and accessible”</a:t>
            </a:r>
          </a:p>
          <a:p>
            <a:endParaRPr lang="fr-FR" b="0" dirty="0"/>
          </a:p>
          <a:p>
            <a:endParaRPr lang="fr-FR" b="0" dirty="0"/>
          </a:p>
          <a:p>
            <a:endParaRPr lang="fr-FR" b="0" dirty="0"/>
          </a:p>
          <a:p>
            <a:r>
              <a:rPr lang="fr-FR" dirty="0">
                <a:solidFill>
                  <a:srgbClr val="FF0000"/>
                </a:solidFill>
              </a:rPr>
              <a:t> NEVER</a:t>
            </a:r>
          </a:p>
          <a:p>
            <a:r>
              <a:rPr lang="fr-FR" b="0" dirty="0"/>
              <a:t>	- </a:t>
            </a:r>
            <a:r>
              <a:rPr lang="fr-FR" b="0" dirty="0" err="1"/>
              <a:t>Request</a:t>
            </a:r>
            <a:r>
              <a:rPr lang="fr-FR" b="0" dirty="0"/>
              <a:t> a </a:t>
            </a:r>
            <a:r>
              <a:rPr lang="fr-FR" b="0" dirty="0" err="1"/>
              <a:t>Qrcode</a:t>
            </a:r>
            <a:endParaRPr lang="fr-FR" b="0" dirty="0"/>
          </a:p>
          <a:p>
            <a:r>
              <a:rPr lang="fr-FR" b="0" dirty="0"/>
              <a:t> 	- Set an </a:t>
            </a:r>
            <a:r>
              <a:rPr lang="fr-FR" b="0" dirty="0" err="1"/>
              <a:t>rank</a:t>
            </a:r>
            <a:r>
              <a:rPr lang="fr-FR" b="0" dirty="0"/>
              <a:t> of </a:t>
            </a:r>
            <a:r>
              <a:rPr lang="fr-FR" b="0" dirty="0" err="1"/>
              <a:t>view</a:t>
            </a:r>
            <a:r>
              <a:rPr lang="fr-FR" b="0" dirty="0"/>
              <a:t> </a:t>
            </a:r>
            <a:r>
              <a:rPr lang="fr-FR" b="0" dirty="0" err="1"/>
              <a:t>between</a:t>
            </a:r>
            <a:r>
              <a:rPr lang="fr-FR" b="0" dirty="0"/>
              <a:t> capsules.  This </a:t>
            </a:r>
            <a:r>
              <a:rPr lang="fr-FR" b="0" dirty="0" err="1"/>
              <a:t>should</a:t>
            </a:r>
            <a:r>
              <a:rPr lang="fr-FR" b="0" dirty="0"/>
              <a:t> not </a:t>
            </a:r>
            <a:r>
              <a:rPr lang="fr-FR" b="0" dirty="0" err="1"/>
              <a:t>be</a:t>
            </a:r>
            <a:r>
              <a:rPr lang="fr-FR" b="0" dirty="0"/>
              <a:t> </a:t>
            </a:r>
            <a:r>
              <a:rPr lang="fr-FR" b="0" dirty="0" err="1"/>
              <a:t>done</a:t>
            </a:r>
            <a:r>
              <a:rPr lang="fr-FR" b="0" dirty="0"/>
              <a:t> at </a:t>
            </a:r>
            <a:r>
              <a:rPr lang="fr-FR" b="0" dirty="0" err="1"/>
              <a:t>that</a:t>
            </a:r>
            <a:r>
              <a:rPr lang="fr-FR" b="0" dirty="0"/>
              <a:t> stage but at the </a:t>
            </a:r>
            <a:r>
              <a:rPr lang="fr-FR" b="0" dirty="0" err="1"/>
              <a:t>publishing</a:t>
            </a:r>
            <a:r>
              <a:rPr lang="fr-FR" b="0" dirty="0"/>
              <a:t> stage by 	   the LBC</a:t>
            </a:r>
            <a:endParaRPr lang="fr-FR" dirty="0"/>
          </a:p>
          <a:p>
            <a:r>
              <a:rPr lang="fr-FR" dirty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 - RECOMMENDATIONS WHEN CREATING A CAPSULE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54</a:t>
            </a:fld>
            <a:endParaRPr lang="en-US" b="0" noProof="0"/>
          </a:p>
        </p:txBody>
      </p:sp>
      <p:sp>
        <p:nvSpPr>
          <p:cNvPr id="6" name="TextBox 5"/>
          <p:cNvSpPr txBox="1"/>
          <p:nvPr/>
        </p:nvSpPr>
        <p:spPr>
          <a:xfrm rot="20090777">
            <a:off x="9979110" y="1190927"/>
            <a:ext cx="151136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WORK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633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6826" y="1272678"/>
            <a:ext cx="10595426" cy="5108244"/>
          </a:xfrm>
        </p:spPr>
        <p:txBody>
          <a:bodyPr/>
          <a:lstStyle/>
          <a:p>
            <a:r>
              <a:rPr lang="fr-FR" dirty="0"/>
              <a:t>PREVIEW LINK</a:t>
            </a:r>
          </a:p>
          <a:p>
            <a:endParaRPr lang="en-US" b="0" dirty="0"/>
          </a:p>
          <a:p>
            <a:r>
              <a:rPr lang="en-US" dirty="0"/>
              <a:t>Create a “Preview link” for review</a:t>
            </a:r>
          </a:p>
          <a:p>
            <a:r>
              <a:rPr lang="en-US" b="0" dirty="0"/>
              <a:t>A link can be generated by the agency. The preview link opens up in the given language of the browser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II - RECOMMENDATIONS FOR VALIDATION / PROOFREADING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55</a:t>
            </a:fld>
            <a:endParaRPr lang="en-US" b="0" noProof="0"/>
          </a:p>
        </p:txBody>
      </p:sp>
      <p:sp>
        <p:nvSpPr>
          <p:cNvPr id="6" name="TextBox 5"/>
          <p:cNvSpPr txBox="1"/>
          <p:nvPr/>
        </p:nvSpPr>
        <p:spPr>
          <a:xfrm rot="20090777">
            <a:off x="10224193" y="1825644"/>
            <a:ext cx="151136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WORK IN PROGRESS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451" b="7818"/>
          <a:stretch/>
        </p:blipFill>
        <p:spPr>
          <a:xfrm>
            <a:off x="874643" y="2618906"/>
            <a:ext cx="6663331" cy="268859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340626" y="4989971"/>
            <a:ext cx="1202635" cy="442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90513" y="5637645"/>
            <a:ext cx="1946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</a:rPr>
              <a:t>Copy </a:t>
            </a:r>
            <a:r>
              <a:rPr lang="fr-FR" sz="1400" dirty="0" err="1">
                <a:solidFill>
                  <a:schemeClr val="tx2"/>
                </a:solidFill>
              </a:rPr>
              <a:t>link</a:t>
            </a:r>
            <a:r>
              <a:rPr lang="fr-FR" sz="1400" dirty="0">
                <a:solidFill>
                  <a:schemeClr val="tx2"/>
                </a:solidFill>
              </a:rPr>
              <a:t> in a browser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910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6826" y="1272678"/>
            <a:ext cx="10595426" cy="5108244"/>
          </a:xfrm>
        </p:spPr>
        <p:txBody>
          <a:bodyPr/>
          <a:lstStyle/>
          <a:p>
            <a:r>
              <a:rPr lang="en-US" dirty="0"/>
              <a:t>Order between capsules </a:t>
            </a:r>
          </a:p>
          <a:p>
            <a:r>
              <a:rPr lang="en-US" b="0" dirty="0"/>
              <a:t>If a capsule needs to be done before an other one, the information has to be provided in the Request for Publication form done by the PM.</a:t>
            </a:r>
          </a:p>
          <a:p>
            <a:r>
              <a:rPr lang="en-US" b="0" dirty="0"/>
              <a:t>The information will be entered by LBC when  published.</a:t>
            </a:r>
          </a:p>
          <a:p>
            <a:endParaRPr lang="en-US" b="0" dirty="0"/>
          </a:p>
          <a:p>
            <a:r>
              <a:rPr lang="en-US" dirty="0"/>
              <a:t>Management of «</a:t>
            </a:r>
            <a:r>
              <a:rPr lang="en-US" dirty="0">
                <a:solidFill>
                  <a:srgbClr val="002060"/>
                </a:solidFill>
              </a:rPr>
              <a:t> </a:t>
            </a:r>
            <a:r>
              <a:rPr lang="en-US" b="0" dirty="0">
                <a:solidFill>
                  <a:srgbClr val="002060"/>
                </a:solidFill>
              </a:rPr>
              <a:t>Mandatory</a:t>
            </a:r>
            <a:r>
              <a:rPr lang="en-US" b="0" dirty="0">
                <a:solidFill>
                  <a:srgbClr val="FF0000"/>
                </a:solidFill>
              </a:rPr>
              <a:t> </a:t>
            </a:r>
            <a:r>
              <a:rPr lang="en-US" dirty="0"/>
              <a:t>» capsules</a:t>
            </a:r>
          </a:p>
          <a:p>
            <a:r>
              <a:rPr lang="en-US" b="0" dirty="0"/>
              <a:t>Put the capsules in high visibility mode, via the Setting / « Promote mode »</a:t>
            </a:r>
          </a:p>
          <a:p>
            <a:r>
              <a:rPr lang="en-US" b="0" dirty="0"/>
              <a:t>Not really « Mandatory » option</a:t>
            </a:r>
          </a:p>
          <a:p>
            <a:endParaRPr lang="fr-FR" b="0" dirty="0"/>
          </a:p>
          <a:p>
            <a:endParaRPr lang="fr-FR" b="0" dirty="0"/>
          </a:p>
          <a:p>
            <a:r>
              <a:rPr lang="fr-FR" dirty="0"/>
              <a:t>SB in DAMS</a:t>
            </a:r>
            <a:endParaRPr lang="en-US" dirty="0"/>
          </a:p>
          <a:p>
            <a:r>
              <a:rPr lang="fr-FR" b="0" dirty="0" err="1"/>
              <a:t>When</a:t>
            </a:r>
            <a:r>
              <a:rPr lang="fr-FR" b="0" dirty="0"/>
              <a:t> the content </a:t>
            </a:r>
            <a:r>
              <a:rPr lang="fr-FR" b="0" dirty="0" err="1"/>
              <a:t>is</a:t>
            </a:r>
            <a:r>
              <a:rPr lang="fr-FR" b="0" dirty="0"/>
              <a:t> final, PM </a:t>
            </a:r>
            <a:r>
              <a:rPr lang="fr-FR" b="0" dirty="0" err="1"/>
              <a:t>should</a:t>
            </a:r>
            <a:r>
              <a:rPr lang="fr-FR" b="0" dirty="0"/>
              <a:t> </a:t>
            </a:r>
            <a:r>
              <a:rPr lang="fr-FR" b="0" dirty="0" err="1"/>
              <a:t>add</a:t>
            </a:r>
            <a:r>
              <a:rPr lang="fr-FR" b="0" dirty="0"/>
              <a:t> the story </a:t>
            </a:r>
            <a:r>
              <a:rPr lang="fr-FR" b="0" dirty="0" err="1"/>
              <a:t>Board</a:t>
            </a:r>
            <a:r>
              <a:rPr lang="fr-FR" b="0" dirty="0"/>
              <a:t> of the capsule in the DAMS as </a:t>
            </a:r>
            <a:r>
              <a:rPr lang="fr-FR" b="0" dirty="0" err="1"/>
              <a:t>below</a:t>
            </a:r>
            <a:r>
              <a:rPr lang="fr-FR" b="0" dirty="0"/>
              <a:t>:</a:t>
            </a:r>
          </a:p>
          <a:p>
            <a:r>
              <a:rPr lang="fr-FR" b="0" dirty="0"/>
              <a:t>	- </a:t>
            </a:r>
            <a:r>
              <a:rPr lang="fr-FR" b="0" dirty="0" err="1"/>
              <a:t>Within</a:t>
            </a:r>
            <a:r>
              <a:rPr lang="fr-FR" b="0" dirty="0"/>
              <a:t> the </a:t>
            </a:r>
            <a:r>
              <a:rPr lang="fr-FR" b="0" dirty="0" err="1"/>
              <a:t>product</a:t>
            </a:r>
            <a:r>
              <a:rPr lang="fr-FR" b="0" dirty="0"/>
              <a:t> </a:t>
            </a:r>
            <a:r>
              <a:rPr lang="fr-FR" b="0" dirty="0" err="1"/>
              <a:t>folder</a:t>
            </a:r>
            <a:r>
              <a:rPr lang="fr-FR" b="0" dirty="0"/>
              <a:t>, </a:t>
            </a:r>
            <a:r>
              <a:rPr lang="fr-FR" b="0" dirty="0" err="1"/>
              <a:t>with</a:t>
            </a:r>
            <a:r>
              <a:rPr lang="fr-FR" b="0" dirty="0"/>
              <a:t> a </a:t>
            </a:r>
            <a:r>
              <a:rPr lang="fr-FR" b="0" dirty="0" err="1"/>
              <a:t>specific</a:t>
            </a:r>
            <a:r>
              <a:rPr lang="fr-FR" b="0" dirty="0"/>
              <a:t> </a:t>
            </a:r>
            <a:r>
              <a:rPr lang="fr-FR" b="0" dirty="0" err="1"/>
              <a:t>subfolder</a:t>
            </a:r>
            <a:r>
              <a:rPr lang="fr-FR" b="0" dirty="0"/>
              <a:t> « </a:t>
            </a:r>
            <a:r>
              <a:rPr lang="fr-FR" b="0" dirty="0" err="1"/>
              <a:t>MyLearning</a:t>
            </a:r>
            <a:r>
              <a:rPr lang="fr-FR" b="0" dirty="0"/>
              <a:t> App »</a:t>
            </a:r>
          </a:p>
          <a:p>
            <a:r>
              <a:rPr lang="fr-FR" b="0" dirty="0"/>
              <a:t>	- </a:t>
            </a:r>
            <a:r>
              <a:rPr lang="fr-FR" b="0" dirty="0" err="1"/>
              <a:t>Within</a:t>
            </a:r>
            <a:r>
              <a:rPr lang="fr-FR" b="0" dirty="0"/>
              <a:t> the Transverse </a:t>
            </a:r>
            <a:r>
              <a:rPr lang="fr-FR" b="0" dirty="0" err="1"/>
              <a:t>folder</a:t>
            </a:r>
            <a:r>
              <a:rPr lang="fr-FR" b="0" dirty="0"/>
              <a:t> (</a:t>
            </a:r>
            <a:r>
              <a:rPr lang="fr-FR" b="0" dirty="0" err="1"/>
              <a:t>Connected</a:t>
            </a:r>
            <a:r>
              <a:rPr lang="fr-FR" b="0" dirty="0"/>
              <a:t> Services, EV,…)  </a:t>
            </a:r>
            <a:r>
              <a:rPr lang="fr-FR" b="0" dirty="0" err="1"/>
              <a:t>with</a:t>
            </a:r>
            <a:r>
              <a:rPr lang="fr-FR" b="0" dirty="0"/>
              <a:t> a </a:t>
            </a:r>
            <a:r>
              <a:rPr lang="fr-FR" b="0" dirty="0" err="1"/>
              <a:t>specific</a:t>
            </a:r>
            <a:r>
              <a:rPr lang="fr-FR" b="0" dirty="0"/>
              <a:t> </a:t>
            </a:r>
            <a:r>
              <a:rPr lang="fr-FR" b="0" dirty="0" err="1"/>
              <a:t>subfolder</a:t>
            </a:r>
            <a:r>
              <a:rPr lang="fr-FR" b="0" dirty="0"/>
              <a:t> « </a:t>
            </a:r>
            <a:r>
              <a:rPr lang="fr-FR" b="0" dirty="0" err="1"/>
              <a:t>MyLearning</a:t>
            </a:r>
            <a:r>
              <a:rPr lang="fr-FR" b="0" dirty="0"/>
              <a:t> App »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III - RECOMMENDATIONS AT THE PUBLIHING LEVEL (AFTER </a:t>
            </a:r>
            <a:r>
              <a:rPr lang="fr-FR" dirty="0" err="1"/>
              <a:t>PROoFREADING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56</a:t>
            </a:fld>
            <a:endParaRPr lang="en-US" b="0" noProof="0"/>
          </a:p>
        </p:txBody>
      </p:sp>
      <p:sp>
        <p:nvSpPr>
          <p:cNvPr id="6" name="TextBox 5"/>
          <p:cNvSpPr txBox="1"/>
          <p:nvPr/>
        </p:nvSpPr>
        <p:spPr>
          <a:xfrm rot="20090777">
            <a:off x="10224193" y="1825644"/>
            <a:ext cx="151136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WORK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117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5. Do’s and Don’ts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Development for training content in </a:t>
            </a:r>
            <a:r>
              <a:rPr lang="en-US" dirty="0" err="1"/>
              <a:t>MyLearning</a:t>
            </a:r>
            <a:r>
              <a:rPr lang="en-US" dirty="0"/>
              <a:t> App</a:t>
            </a:r>
          </a:p>
        </p:txBody>
      </p:sp>
    </p:spTree>
    <p:extLst>
      <p:ext uri="{BB962C8B-B14F-4D97-AF65-F5344CB8AC3E}">
        <p14:creationId xmlns:p14="http://schemas.microsoft.com/office/powerpoint/2010/main" val="31899952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online learning platform that focuses on providing interactive and engaging learning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offers a range of tools and features to create and deliver educational content in the form of </a:t>
            </a:r>
            <a:r>
              <a:rPr lang="en-US" dirty="0"/>
              <a:t>interactive capsules</a:t>
            </a:r>
            <a:r>
              <a:rPr lang="en-US" b="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These capsules are designed to </a:t>
            </a:r>
            <a:r>
              <a:rPr lang="en-US" dirty="0"/>
              <a:t>enhance learner engagement </a:t>
            </a:r>
            <a:r>
              <a:rPr lang="en-US" b="0" dirty="0"/>
              <a:t>and </a:t>
            </a:r>
            <a:r>
              <a:rPr lang="en-US" dirty="0"/>
              <a:t>knowledge retention</a:t>
            </a:r>
            <a:r>
              <a:rPr lang="en-US" b="0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r>
              <a:rPr lang="en-DE" dirty="0"/>
              <a:t>–</a:t>
            </a:r>
            <a:r>
              <a:rPr lang="en-US" dirty="0"/>
              <a:t> MY learning app</a:t>
            </a:r>
          </a:p>
        </p:txBody>
      </p:sp>
    </p:spTree>
    <p:extLst>
      <p:ext uri="{BB962C8B-B14F-4D97-AF65-F5344CB8AC3E}">
        <p14:creationId xmlns:p14="http://schemas.microsoft.com/office/powerpoint/2010/main" val="1447342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46100" y="2135003"/>
            <a:ext cx="10800000" cy="3600000"/>
          </a:xfrm>
        </p:spPr>
        <p:txBody>
          <a:bodyPr/>
          <a:lstStyle/>
          <a:p>
            <a:r>
              <a:rPr lang="en-US" b="0" dirty="0"/>
              <a:t>A capsule in </a:t>
            </a:r>
            <a:r>
              <a:rPr lang="en-US" b="0" dirty="0" err="1"/>
              <a:t>MyLearning</a:t>
            </a:r>
            <a:r>
              <a:rPr lang="en-US" b="0" dirty="0"/>
              <a:t> App typically consists of </a:t>
            </a:r>
            <a:r>
              <a:rPr lang="en-US" dirty="0"/>
              <a:t>multimedia-rich content, including text, images, videos, quizzes, interactive exercises, and other interactive elements. </a:t>
            </a:r>
            <a:r>
              <a:rPr lang="en-US" b="0" dirty="0"/>
              <a:t>It aims to present information in a structured and interactive format, enhancing learner engagement and knowledge retention.</a:t>
            </a:r>
          </a:p>
          <a:p>
            <a:endParaRPr lang="en-US" b="0" dirty="0"/>
          </a:p>
          <a:p>
            <a:r>
              <a:rPr lang="en-US" b="0" dirty="0"/>
              <a:t>Capsules are often designed to be </a:t>
            </a:r>
            <a:r>
              <a:rPr lang="en-US" dirty="0"/>
              <a:t>bite-sized</a:t>
            </a:r>
            <a:r>
              <a:rPr lang="en-US" b="0" dirty="0"/>
              <a:t>, allowing learners to consume and digest the content within a relatively </a:t>
            </a:r>
            <a:r>
              <a:rPr lang="en-US" dirty="0"/>
              <a:t>short time frame</a:t>
            </a:r>
            <a:r>
              <a:rPr lang="en-US" b="0" dirty="0"/>
              <a:t>. It offers a modular approach to learning, enabling learners to progress through the content in a </a:t>
            </a:r>
            <a:r>
              <a:rPr lang="en-US" dirty="0"/>
              <a:t>sequential and organized manner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However, capsules generally include 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  <a:r>
              <a:rPr lang="en-US" b="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various sections or modules covering different aspects of the topic</a:t>
            </a:r>
            <a:r>
              <a:rPr lang="en-US" b="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interactive elements to reinforce learning</a:t>
            </a:r>
            <a:r>
              <a:rPr lang="en-US" b="0" dirty="0"/>
              <a:t>, and 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  <a:r>
              <a:rPr lang="en-US" b="0" dirty="0"/>
              <a:t> or </a:t>
            </a:r>
            <a:r>
              <a:rPr lang="en-US" dirty="0"/>
              <a:t>summary.</a:t>
            </a:r>
          </a:p>
          <a:p>
            <a:endParaRPr lang="en-US" b="0" dirty="0"/>
          </a:p>
          <a:p>
            <a:r>
              <a:rPr lang="en-US" b="0" dirty="0"/>
              <a:t>"Notions" refers to the concept of knowledge or specific topics that are covered within a capsule. Notions represent the individual learning points or pieces of information that learners will encounter and engage with as they progress through the content.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capsule</a:t>
            </a:r>
          </a:p>
        </p:txBody>
      </p:sp>
    </p:spTree>
    <p:extLst>
      <p:ext uri="{BB962C8B-B14F-4D97-AF65-F5344CB8AC3E}">
        <p14:creationId xmlns:p14="http://schemas.microsoft.com/office/powerpoint/2010/main" val="243297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8550"/>
          <a:stretch/>
        </p:blipFill>
        <p:spPr>
          <a:xfrm>
            <a:off x="509452" y="961571"/>
            <a:ext cx="2751364" cy="558890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Learning App?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-589" b="39138"/>
          <a:stretch/>
        </p:blipFill>
        <p:spPr>
          <a:xfrm>
            <a:off x="644162" y="1371014"/>
            <a:ext cx="2481943" cy="3405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64504"/>
          <a:stretch/>
        </p:blipFill>
        <p:spPr>
          <a:xfrm>
            <a:off x="644162" y="4776931"/>
            <a:ext cx="2481943" cy="1907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8550"/>
          <a:stretch/>
        </p:blipFill>
        <p:spPr>
          <a:xfrm>
            <a:off x="3725636" y="1032328"/>
            <a:ext cx="2751364" cy="5588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938" y="1867596"/>
            <a:ext cx="2412760" cy="33958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407" y="2250621"/>
            <a:ext cx="5829300" cy="388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7627" t="19526" r="-145" b="7236"/>
          <a:stretch/>
        </p:blipFill>
        <p:spPr>
          <a:xfrm>
            <a:off x="7353312" y="3073972"/>
            <a:ext cx="4175489" cy="1859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l="3784" t="8556" r="1076" b="50341"/>
          <a:stretch/>
        </p:blipFill>
        <p:spPr>
          <a:xfrm>
            <a:off x="3968685" y="4947277"/>
            <a:ext cx="2328420" cy="14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421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6400" y="2399088"/>
            <a:ext cx="10800000" cy="36000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Activation of prior knowledge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Assessment of existing knowledge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Focus on relevant content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Motivation and engagement</a:t>
            </a:r>
          </a:p>
          <a:p>
            <a:endParaRPr lang="en-US" u="sn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a quiz at the beginning of a learning unit</a:t>
            </a:r>
          </a:p>
        </p:txBody>
      </p:sp>
    </p:spTree>
    <p:extLst>
      <p:ext uri="{BB962C8B-B14F-4D97-AF65-F5344CB8AC3E}">
        <p14:creationId xmlns:p14="http://schemas.microsoft.com/office/powerpoint/2010/main" val="1101932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Reinforcement of key points</a:t>
            </a:r>
            <a:endParaRPr lang="en-US" b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0" u="sng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Immediate feedback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Active engagement</a:t>
            </a:r>
            <a:endParaRPr lang="en-US" b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0" u="sng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Time-efficient assessment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a quiz after the content in a learning unit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968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6400" y="2246173"/>
            <a:ext cx="10800000" cy="3864852"/>
          </a:xfrm>
        </p:spPr>
        <p:txBody>
          <a:bodyPr/>
          <a:lstStyle/>
          <a:p>
            <a:r>
              <a:rPr lang="en-US" b="0" dirty="0"/>
              <a:t>Do's for creating bite-sized learning units: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Do focus on </a:t>
            </a:r>
            <a:r>
              <a:rPr lang="en-US" dirty="0"/>
              <a:t>one specific learning objective </a:t>
            </a:r>
            <a:r>
              <a:rPr lang="en-US" b="0" dirty="0"/>
              <a:t>or topic per capsule. Keep in mind the typical attention span of your target audience. While it can vary, </a:t>
            </a:r>
            <a:r>
              <a:rPr lang="en-US" dirty="0"/>
              <a:t>shorter capsules </a:t>
            </a:r>
            <a:r>
              <a:rPr lang="en-US" b="0" dirty="0"/>
              <a:t>are generally </a:t>
            </a:r>
            <a:r>
              <a:rPr lang="en-US" dirty="0"/>
              <a:t>more effective in holding learners' attention</a:t>
            </a:r>
            <a:r>
              <a:rPr lang="en-US" b="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Do break down complex concepts into </a:t>
            </a:r>
            <a:r>
              <a:rPr lang="en-US" dirty="0"/>
              <a:t>smaller, understandable chunks</a:t>
            </a:r>
            <a:r>
              <a:rPr lang="en-US" b="0" dirty="0"/>
              <a:t> for better engagement.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Do keep the content </a:t>
            </a:r>
            <a:r>
              <a:rPr lang="en-US" dirty="0"/>
              <a:t>concise and to the point</a:t>
            </a:r>
            <a:r>
              <a:rPr lang="en-US" b="0" dirty="0"/>
              <a:t>. Ensure that the capsule covers the necessary content to achieve the desired learning objectives. Focus on delivering </a:t>
            </a:r>
            <a:r>
              <a:rPr lang="en-US" dirty="0"/>
              <a:t>key information</a:t>
            </a:r>
            <a:r>
              <a:rPr lang="en-US" b="0" dirty="0"/>
              <a:t> and concepts effectively </a:t>
            </a:r>
            <a:r>
              <a:rPr lang="en-US" dirty="0"/>
              <a:t>without overwhelming the learners</a:t>
            </a:r>
            <a:r>
              <a:rPr lang="en-US" b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Do use </a:t>
            </a:r>
            <a:r>
              <a:rPr lang="en-US" dirty="0"/>
              <a:t>clear and concise language</a:t>
            </a:r>
            <a:r>
              <a:rPr lang="en-US" b="0" dirty="0"/>
              <a:t>: Keep your language simple, concise, and easy to understand. Avoid using jargon or complex terminology that might confuse learners. Use </a:t>
            </a:r>
            <a:r>
              <a:rPr lang="en-US" dirty="0"/>
              <a:t>plain language</a:t>
            </a:r>
            <a:r>
              <a:rPr lang="en-US" b="0" dirty="0"/>
              <a:t> that is accessible to a wide range of learners. It is also important to get the best quality of translation via the App. 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Do’s</a:t>
            </a:r>
          </a:p>
        </p:txBody>
      </p:sp>
    </p:spTree>
    <p:extLst>
      <p:ext uri="{BB962C8B-B14F-4D97-AF65-F5344CB8AC3E}">
        <p14:creationId xmlns:p14="http://schemas.microsoft.com/office/powerpoint/2010/main" val="42803850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6400" y="2135003"/>
            <a:ext cx="10800000" cy="43881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Do use a </a:t>
            </a:r>
            <a:r>
              <a:rPr lang="en-US" dirty="0"/>
              <a:t>conversational tone</a:t>
            </a:r>
            <a:r>
              <a:rPr lang="en-US" b="0" dirty="0"/>
              <a:t>: Adopt a friendly and conversational tone in your communication. This helps to create a relaxed and engaging learning environment. Avoid being overly formal or too academic, as it can create a barrier between you and the learners. </a:t>
            </a:r>
            <a:r>
              <a:rPr lang="en-US" dirty="0"/>
              <a:t>Address the learners directly</a:t>
            </a:r>
            <a:r>
              <a:rPr lang="en-US" b="0" dirty="0"/>
              <a:t>: Use pronouns like "you" to address the learners directly, creating a sense of </a:t>
            </a:r>
            <a:r>
              <a:rPr lang="en-US" dirty="0"/>
              <a:t>personal connection</a:t>
            </a:r>
            <a:r>
              <a:rPr lang="en-US" b="0" dirty="0"/>
              <a:t>. Use </a:t>
            </a:r>
            <a:r>
              <a:rPr lang="en-US" dirty="0"/>
              <a:t>inclusive language</a:t>
            </a:r>
            <a:r>
              <a:rPr lang="en-US" b="0" dirty="0"/>
              <a:t> and consider the diversity of your audience. This helps to engage learners and make the content more relatable.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Do consider cultural differences: When creating learning units for different languages and cultures, </a:t>
            </a:r>
            <a:r>
              <a:rPr lang="en-US" dirty="0"/>
              <a:t>consider cultural nuances</a:t>
            </a:r>
            <a:r>
              <a:rPr lang="en-US" b="0" dirty="0"/>
              <a:t> to ensure that the content is appropriate and respectful.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Do use </a:t>
            </a:r>
            <a:r>
              <a:rPr lang="en-US" dirty="0"/>
              <a:t>visual aids</a:t>
            </a:r>
            <a:r>
              <a:rPr lang="en-US" b="0" dirty="0"/>
              <a:t>, such as images or diagrams, to </a:t>
            </a:r>
            <a:r>
              <a:rPr lang="en-US" dirty="0"/>
              <a:t>enhance understanding</a:t>
            </a:r>
            <a:r>
              <a:rPr lang="en-US" b="0" dirty="0"/>
              <a:t>; avoid using text in images/videos (they will not be translated automatically   time-consuming)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Do incorporate </a:t>
            </a:r>
            <a:r>
              <a:rPr lang="en-US" dirty="0"/>
              <a:t>interactive elements</a:t>
            </a:r>
            <a:r>
              <a:rPr lang="en-US" b="0" dirty="0"/>
              <a:t>, such as </a:t>
            </a:r>
            <a:r>
              <a:rPr lang="en-US" dirty="0"/>
              <a:t>quizzes (before or/and after content)</a:t>
            </a:r>
            <a:r>
              <a:rPr lang="en-US" b="0" dirty="0"/>
              <a:t>, to promote </a:t>
            </a:r>
            <a:r>
              <a:rPr lang="en-US" dirty="0"/>
              <a:t>engagement and active learning</a:t>
            </a:r>
            <a:r>
              <a:rPr lang="en-US" b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Do use a </a:t>
            </a:r>
            <a:r>
              <a:rPr lang="en-US" dirty="0"/>
              <a:t>consistent and clear structure </a:t>
            </a:r>
            <a:r>
              <a:rPr lang="en-US" b="0" dirty="0"/>
              <a:t>for each unit.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DO’s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39803" y="4816699"/>
            <a:ext cx="135228" cy="103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328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6400" y="2399088"/>
            <a:ext cx="10800000" cy="3600000"/>
          </a:xfrm>
        </p:spPr>
        <p:txBody>
          <a:bodyPr/>
          <a:lstStyle/>
          <a:p>
            <a:r>
              <a:rPr lang="en-US" b="0" dirty="0"/>
              <a:t>Don'ts for creating bite-sized learning units:</a:t>
            </a:r>
          </a:p>
          <a:p>
            <a:endParaRPr lang="en-US" b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Don't try to cover </a:t>
            </a:r>
            <a:r>
              <a:rPr lang="en-US" dirty="0"/>
              <a:t>too much information </a:t>
            </a:r>
            <a:r>
              <a:rPr lang="en-US" b="0" dirty="0"/>
              <a:t>in a single unit.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Don't overload the units with </a:t>
            </a:r>
            <a:r>
              <a:rPr lang="en-US" dirty="0"/>
              <a:t>unnecessary details </a:t>
            </a:r>
            <a:r>
              <a:rPr lang="en-US" b="0" dirty="0"/>
              <a:t>or tangents.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Don't make the units </a:t>
            </a:r>
            <a:r>
              <a:rPr lang="en-US" dirty="0"/>
              <a:t>too short or lacking in meaningful content.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Don't rely solely on text; </a:t>
            </a:r>
            <a:r>
              <a:rPr lang="en-US" dirty="0"/>
              <a:t>include multimedia elements </a:t>
            </a:r>
            <a:r>
              <a:rPr lang="en-US" b="0" dirty="0"/>
              <a:t>for better engagement.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Don't assume prior knowledge; </a:t>
            </a:r>
            <a:r>
              <a:rPr lang="en-US" dirty="0"/>
              <a:t>provide necessary background information or prerequisites</a:t>
            </a:r>
            <a:r>
              <a:rPr lang="en-US" b="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Don't make the </a:t>
            </a:r>
            <a:r>
              <a:rPr lang="en-US" dirty="0"/>
              <a:t>units overly fragmented or disconnected from each other.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Don't forget to include opportunities for feedback and </a:t>
            </a:r>
            <a:r>
              <a:rPr lang="en-US" dirty="0"/>
              <a:t>assessment</a:t>
            </a:r>
            <a:r>
              <a:rPr lang="en-US" b="0" dirty="0"/>
              <a:t> and </a:t>
            </a:r>
            <a:r>
              <a:rPr lang="en-US" dirty="0"/>
              <a:t>answer explanations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Don’ts</a:t>
            </a:r>
          </a:p>
        </p:txBody>
      </p:sp>
    </p:spTree>
    <p:extLst>
      <p:ext uri="{BB962C8B-B14F-4D97-AF65-F5344CB8AC3E}">
        <p14:creationId xmlns:p14="http://schemas.microsoft.com/office/powerpoint/2010/main" val="22141417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6400" y="2521368"/>
            <a:ext cx="10800000" cy="3600000"/>
          </a:xfrm>
        </p:spPr>
        <p:txBody>
          <a:bodyPr/>
          <a:lstStyle/>
          <a:p>
            <a:r>
              <a:rPr lang="en-US" u="sng" dirty="0"/>
              <a:t>Active learning</a:t>
            </a:r>
            <a:r>
              <a:rPr lang="en-US" b="0" dirty="0"/>
              <a:t>: Provide learners with opportunities to actively participate in the learning process rather than just passively receiving information. In </a:t>
            </a:r>
            <a:r>
              <a:rPr lang="en-US" b="0" dirty="0" err="1"/>
              <a:t>myLearning</a:t>
            </a:r>
            <a:r>
              <a:rPr lang="en-US" b="0" dirty="0"/>
              <a:t> App, this can be done through interactive quizzes.</a:t>
            </a:r>
          </a:p>
          <a:p>
            <a:r>
              <a:rPr lang="en-US" b="0" dirty="0"/>
              <a:t>      Active learning </a:t>
            </a:r>
            <a:r>
              <a:rPr lang="en-US" dirty="0"/>
              <a:t>promotes engagement </a:t>
            </a:r>
            <a:r>
              <a:rPr lang="en-US" b="0" dirty="0"/>
              <a:t>and </a:t>
            </a:r>
            <a:r>
              <a:rPr lang="en-US" dirty="0"/>
              <a:t>cognitive processing</a:t>
            </a:r>
            <a:r>
              <a:rPr lang="en-US" b="0" dirty="0"/>
              <a:t> of the learning content.</a:t>
            </a:r>
          </a:p>
          <a:p>
            <a:endParaRPr lang="en-US" b="0" dirty="0"/>
          </a:p>
          <a:p>
            <a:r>
              <a:rPr lang="en-US" u="sng" dirty="0"/>
              <a:t>Relevance</a:t>
            </a:r>
            <a:r>
              <a:rPr lang="en-US" dirty="0"/>
              <a:t>: </a:t>
            </a:r>
            <a:r>
              <a:rPr lang="en-US" b="0" dirty="0"/>
              <a:t>Ensure that the learning content is relevant and meaningful to the learners. Show them how the content applies to their daily lives, work, or interests. </a:t>
            </a:r>
          </a:p>
          <a:p>
            <a:r>
              <a:rPr lang="en-US" b="0" dirty="0"/>
              <a:t>      When learners </a:t>
            </a:r>
            <a:r>
              <a:rPr lang="en-US" dirty="0"/>
              <a:t>recognize the relevance</a:t>
            </a:r>
            <a:r>
              <a:rPr lang="en-US" b="0" dirty="0"/>
              <a:t>, they are more motivated and find more enjoyment in learning.</a:t>
            </a:r>
          </a:p>
          <a:p>
            <a:endParaRPr lang="en-US" b="0" dirty="0"/>
          </a:p>
          <a:p>
            <a:r>
              <a:rPr lang="en-US" u="sng" dirty="0"/>
              <a:t>Challenge</a:t>
            </a:r>
            <a:r>
              <a:rPr lang="en-US" b="0" dirty="0"/>
              <a:t>: Offer learners </a:t>
            </a:r>
            <a:r>
              <a:rPr lang="en-US" dirty="0"/>
              <a:t>appropriate challenges that match their level of competence</a:t>
            </a:r>
            <a:r>
              <a:rPr lang="en-US" b="0" dirty="0"/>
              <a:t>. Striking a balance between ease and challenge ensures an optimal learning experience. </a:t>
            </a:r>
          </a:p>
          <a:p>
            <a:r>
              <a:rPr lang="en-US" b="0" dirty="0"/>
              <a:t>      Tasks that are too easy can lead to boredom, while overly difficult tasks can result in frustration.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Pedagogical principles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36400" y="3075181"/>
            <a:ext cx="405684" cy="251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36400" y="4070230"/>
            <a:ext cx="405684" cy="251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6400" y="5095799"/>
            <a:ext cx="405684" cy="251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429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64048" y="1689255"/>
            <a:ext cx="4275823" cy="793857"/>
          </a:xfrm>
        </p:spPr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489707" y="2272394"/>
            <a:ext cx="4275823" cy="338338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u="sng" dirty="0"/>
              <a:t>Flexible Learning</a:t>
            </a:r>
            <a:endParaRPr lang="en-US" b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u="sng" dirty="0"/>
              <a:t>Focused Learning</a:t>
            </a:r>
            <a:endParaRPr lang="en-US" b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u="sng" dirty="0"/>
              <a:t>Cognitive Processing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u="sng" dirty="0"/>
              <a:t>Time-Saving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u="sng" dirty="0"/>
              <a:t>Review and Recapitulation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6102467" y="2272393"/>
            <a:ext cx="4275823" cy="338338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u="sng" dirty="0"/>
              <a:t>Limited Depth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u="sng" dirty="0"/>
              <a:t>Contextualization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u="sng" dirty="0"/>
              <a:t>Dependency on Quality</a:t>
            </a:r>
            <a:endParaRPr lang="en-US" b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02468" y="1689254"/>
            <a:ext cx="4275823" cy="793857"/>
          </a:xfrm>
        </p:spPr>
        <p:txBody>
          <a:bodyPr/>
          <a:lstStyle/>
          <a:p>
            <a:r>
              <a:rPr lang="en-US" dirty="0"/>
              <a:t>DISADVANTAGES</a:t>
            </a:r>
          </a:p>
        </p:txBody>
      </p:sp>
    </p:spTree>
    <p:extLst>
      <p:ext uri="{BB962C8B-B14F-4D97-AF65-F5344CB8AC3E}">
        <p14:creationId xmlns:p14="http://schemas.microsoft.com/office/powerpoint/2010/main" val="56126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8322604" y="2356329"/>
            <a:ext cx="2999676" cy="4224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800" rtl="0" eaLnBrk="1" latinLnBrk="0" hangingPunct="1">
              <a:lnSpc>
                <a:spcPct val="105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60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0000" indent="-14400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00B050"/>
                </a:solidFill>
              </a:rPr>
              <a:t>MEMORIZE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en-US" dirty="0"/>
              <a:t>Give the app how much free time you have….5 min, 7 min…</a:t>
            </a:r>
          </a:p>
          <a:p>
            <a:pPr algn="ctr"/>
            <a:endParaRPr lang="en-US" dirty="0"/>
          </a:p>
          <a:p>
            <a:pPr algn="ctr"/>
            <a:r>
              <a:rPr lang="en-US" b="0" dirty="0"/>
              <a:t>My Learning App will propose the adequate number of questions on capsules you have already done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245" y="2043463"/>
            <a:ext cx="2042731" cy="453738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03251" y="2356329"/>
            <a:ext cx="2999676" cy="4224521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SPRINT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en-US" dirty="0"/>
              <a:t>Give the app how much free time you have….5 min, 7 min…</a:t>
            </a:r>
          </a:p>
          <a:p>
            <a:pPr algn="ctr"/>
            <a:endParaRPr lang="en-US" dirty="0"/>
          </a:p>
          <a:p>
            <a:pPr algn="ctr"/>
            <a:r>
              <a:rPr lang="en-US" b="0" dirty="0"/>
              <a:t>My Learning App will propose you the capsules with the right duration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Learning App?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29" y="2360138"/>
            <a:ext cx="1701110" cy="36838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21829" y="3267079"/>
            <a:ext cx="602934" cy="3682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56924" y="3267079"/>
            <a:ext cx="602934" cy="3682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0156" t="25539" r="70398" b="65841"/>
          <a:stretch/>
        </p:blipFill>
        <p:spPr>
          <a:xfrm>
            <a:off x="1784866" y="2585874"/>
            <a:ext cx="1233452" cy="1183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1214" t="25002" r="10578" b="64605"/>
          <a:stretch/>
        </p:blipFill>
        <p:spPr>
          <a:xfrm>
            <a:off x="9304257" y="2585873"/>
            <a:ext cx="970960" cy="1200273"/>
          </a:xfrm>
          <a:prstGeom prst="rect">
            <a:avLst/>
          </a:prstGeom>
        </p:spPr>
      </p:pic>
      <p:sp>
        <p:nvSpPr>
          <p:cNvPr id="15" name="Text Placeholder 1"/>
          <p:cNvSpPr txBox="1">
            <a:spLocks/>
          </p:cNvSpPr>
          <p:nvPr/>
        </p:nvSpPr>
        <p:spPr>
          <a:xfrm>
            <a:off x="530260" y="1199377"/>
            <a:ext cx="7633352" cy="457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800" rtl="0" eaLnBrk="1" latinLnBrk="0" hangingPunct="1">
              <a:lnSpc>
                <a:spcPct val="105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60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0000" indent="-14400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LEARN AS YOU WANT!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349" y="1498077"/>
            <a:ext cx="2203613" cy="4894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917" y="1498077"/>
            <a:ext cx="2222824" cy="493741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0260" y="1929456"/>
            <a:ext cx="3824867" cy="4224521"/>
          </a:xfrm>
        </p:spPr>
        <p:txBody>
          <a:bodyPr/>
          <a:lstStyle/>
          <a:p>
            <a:pPr lvl="1" indent="0">
              <a:spcBef>
                <a:spcPts val="600"/>
              </a:spcBef>
              <a:buNone/>
            </a:pPr>
            <a:endParaRPr lang="fr-FR" dirty="0"/>
          </a:p>
          <a:p>
            <a:pPr lvl="1" indent="0">
              <a:spcBef>
                <a:spcPts val="600"/>
              </a:spcBef>
              <a:buNone/>
            </a:pPr>
            <a:r>
              <a:rPr lang="en-US" dirty="0"/>
              <a:t>Activities summary per profile</a:t>
            </a:r>
          </a:p>
          <a:p>
            <a:pPr marL="501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Statistics on capsules done</a:t>
            </a:r>
          </a:p>
          <a:p>
            <a:pPr marL="5017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Time spent on learning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Learning App?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080" y="2582672"/>
            <a:ext cx="1916242" cy="2697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326" y="2698838"/>
            <a:ext cx="1908234" cy="2685758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530260" y="1199377"/>
            <a:ext cx="7633352" cy="457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800" rtl="0" eaLnBrk="1" latinLnBrk="0" hangingPunct="1">
              <a:lnSpc>
                <a:spcPct val="105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160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0000" indent="-14400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MEASURE YOUR PROGRESS!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026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7628" y="1264386"/>
            <a:ext cx="4721086" cy="4224521"/>
          </a:xfrm>
        </p:spPr>
        <p:txBody>
          <a:bodyPr/>
          <a:lstStyle/>
          <a:p>
            <a:r>
              <a:rPr lang="fr-FR" dirty="0"/>
              <a:t>LEARN BY PLAYING!</a:t>
            </a:r>
            <a:endParaRPr lang="en-US" dirty="0"/>
          </a:p>
          <a:p>
            <a:endParaRPr lang="fr-FR" dirty="0"/>
          </a:p>
          <a:p>
            <a:r>
              <a:rPr lang="en-US" b="0" dirty="0"/>
              <a:t>For each capsules done, points are given.</a:t>
            </a:r>
          </a:p>
          <a:p>
            <a:endParaRPr lang="en-US" b="0" dirty="0"/>
          </a:p>
          <a:p>
            <a:r>
              <a:rPr lang="en-US" dirty="0"/>
              <a:t>Leaderboards are available to check your ranking!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Learning App?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7204"/>
          <a:stretch/>
        </p:blipFill>
        <p:spPr>
          <a:xfrm>
            <a:off x="7444408" y="1264386"/>
            <a:ext cx="3348667" cy="5414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831" y="2435087"/>
            <a:ext cx="3001252" cy="42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37631"/>
      </p:ext>
    </p:extLst>
  </p:cSld>
  <p:clrMapOvr>
    <a:masterClrMapping/>
  </p:clrMapOvr>
</p:sld>
</file>

<file path=ppt/theme/theme1.xml><?xml version="1.0" encoding="utf-8"?>
<a:theme xmlns:a="http://schemas.openxmlformats.org/drawingml/2006/main" name="Stellantis - Chapter blu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243782"/>
      </a:accent6>
      <a:hlink>
        <a:srgbClr val="243782"/>
      </a:hlink>
      <a:folHlink>
        <a:srgbClr val="272B35"/>
      </a:folHlink>
    </a:clrScheme>
    <a:fontScheme name="Stellantis QN">
      <a:majorFont>
        <a:latin typeface="Encode Sans ExpandedLight"/>
        <a:ea typeface=""/>
        <a:cs typeface=""/>
      </a:majorFont>
      <a:minorFont>
        <a:latin typeface="Encod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Template PowerPoint 16-9 v1.potx" id="{AF6AE716-1209-4599-9086-7EB01C99DBE6}" vid="{DC08C376-4686-4684-B245-4472F83D1AD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8C41E815640F4BAC9B0D203129FDA5" ma:contentTypeVersion="6" ma:contentTypeDescription="Create a new document." ma:contentTypeScope="" ma:versionID="00a6968300ffeb05a625972bb164c0a1">
  <xsd:schema xmlns:xsd="http://www.w3.org/2001/XMLSchema" xmlns:xs="http://www.w3.org/2001/XMLSchema" xmlns:p="http://schemas.microsoft.com/office/2006/metadata/properties" xmlns:ns2="44abe34f-7870-4f0a-ac6d-d3e1bf80773a" xmlns:ns3="58e64a98-75cc-4117-bc03-e4e9305b0382" targetNamespace="http://schemas.microsoft.com/office/2006/metadata/properties" ma:root="true" ma:fieldsID="37582e97bc562a1b8a840856c2d17bb8" ns2:_="" ns3:_="">
    <xsd:import namespace="44abe34f-7870-4f0a-ac6d-d3e1bf80773a"/>
    <xsd:import namespace="58e64a98-75cc-4117-bc03-e4e9305b03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be34f-7870-4f0a-ac6d-d3e1bf807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64a98-75cc-4117-bc03-e4e9305b03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7E9BB1-432A-40A0-B78C-2D5A1F88B7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be34f-7870-4f0a-ac6d-d3e1bf80773a"/>
    <ds:schemaRef ds:uri="58e64a98-75cc-4117-bc03-e4e9305b0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51A0F4-1100-4E10-90A6-4A4E75B5BD5B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58e64a98-75cc-4117-bc03-e4e9305b0382"/>
    <ds:schemaRef ds:uri="http://purl.org/dc/elements/1.1/"/>
    <ds:schemaRef ds:uri="http://purl.org/dc/terms/"/>
    <ds:schemaRef ds:uri="http://schemas.openxmlformats.org/package/2006/metadata/core-properties"/>
    <ds:schemaRef ds:uri="44abe34f-7870-4f0a-ac6d-d3e1bf80773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B1253E-9436-4DB1-8ED5-F9626C2E9C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67356</TotalTime>
  <Words>2825</Words>
  <Application>Microsoft Office PowerPoint</Application>
  <PresentationFormat>Widescreen</PresentationFormat>
  <Paragraphs>494</Paragraphs>
  <Slides>66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77" baseType="lpstr">
      <vt:lpstr>-apple-system</vt:lpstr>
      <vt:lpstr>Arial</vt:lpstr>
      <vt:lpstr>Calibri</vt:lpstr>
      <vt:lpstr>Encode Sans</vt:lpstr>
      <vt:lpstr>Encode Sans Expanded Light</vt:lpstr>
      <vt:lpstr>Encode Sans ExpandedLight</vt:lpstr>
      <vt:lpstr>GT Super Display Light</vt:lpstr>
      <vt:lpstr>inherit</vt:lpstr>
      <vt:lpstr>Opel Sans Condensed</vt:lpstr>
      <vt:lpstr>Wingdings</vt:lpstr>
      <vt:lpstr>Stellantis - Chapter blue</vt:lpstr>
      <vt:lpstr>CAPSULES CREATION &amp; processes MyLearning App</vt:lpstr>
      <vt:lpstr>Presentazione standard di PowerPoint</vt:lpstr>
      <vt:lpstr>1. WHAT IS MyLEARNING APP?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2. GLOBAL PROCESS OF CAPSULES CREATION </vt:lpstr>
      <vt:lpstr>Presentazione standard di PowerPoint</vt:lpstr>
      <vt:lpstr>From agency onboarding to LBC publication</vt:lpstr>
      <vt:lpstr>3. CAPSULES CREATION  SB TEMPLATE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FOR ASSESSMENT</vt:lpstr>
      <vt:lpstr>4. CAPSULES SET-UP RECOMMENDATIONS</vt:lpstr>
      <vt:lpstr>IMPLEMENTATION OF master CAPSULES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5. Do’s and Don’ts</vt:lpstr>
      <vt:lpstr>Introduction – MY learning app</vt:lpstr>
      <vt:lpstr>Structure of capsule</vt:lpstr>
      <vt:lpstr>Including a quiz at the beginning of a learning unit</vt:lpstr>
      <vt:lpstr>Including a quiz after the content in a learning unit </vt:lpstr>
      <vt:lpstr>Do’s</vt:lpstr>
      <vt:lpstr>DO’s</vt:lpstr>
      <vt:lpstr>Don’ts</vt:lpstr>
      <vt:lpstr>Pedagogical principles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RENZO BARBIRATO</dc:creator>
  <cp:lastModifiedBy>RENZO BARBIRATO</cp:lastModifiedBy>
  <cp:revision>302</cp:revision>
  <dcterms:created xsi:type="dcterms:W3CDTF">2023-03-29T15:34:21Z</dcterms:created>
  <dcterms:modified xsi:type="dcterms:W3CDTF">2023-07-27T13:34:25Z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0x010100128C41E815640F4BAC9B0D203129FDA5</vt:lpwstr>
  </property>
  <property fmtid="{D5CDD505-2E9C-101B-9397-08002B2CF9AE}" pid="3" name="MSIP_Label_2fd53d93-3f4c-4b90-b511-bd6bdbb4fba9_Enabled">
    <vt:lpwstr>true</vt:lpwstr>
  </property>
  <property fmtid="{D5CDD505-2E9C-101B-9397-08002B2CF9AE}" pid="4" name="MSIP_Label_2fd53d93-3f4c-4b90-b511-bd6bdbb4fba9_SetDate">
    <vt:lpwstr>2023-03-30T07:03:18Z</vt:lpwstr>
  </property>
  <property fmtid="{D5CDD505-2E9C-101B-9397-08002B2CF9AE}" pid="5" name="MSIP_Label_2fd53d93-3f4c-4b90-b511-bd6bdbb4fba9_Method">
    <vt:lpwstr>Standard</vt:lpwstr>
  </property>
  <property fmtid="{D5CDD505-2E9C-101B-9397-08002B2CF9AE}" pid="6" name="MSIP_Label_2fd53d93-3f4c-4b90-b511-bd6bdbb4fba9_Name">
    <vt:lpwstr>2fd53d93-3f4c-4b90-b511-bd6bdbb4fba9</vt:lpwstr>
  </property>
  <property fmtid="{D5CDD505-2E9C-101B-9397-08002B2CF9AE}" pid="7" name="MSIP_Label_2fd53d93-3f4c-4b90-b511-bd6bdbb4fba9_SiteId">
    <vt:lpwstr>d852d5cd-724c-4128-8812-ffa5db3f8507</vt:lpwstr>
  </property>
  <property fmtid="{D5CDD505-2E9C-101B-9397-08002B2CF9AE}" pid="8" name="MSIP_Label_2fd53d93-3f4c-4b90-b511-bd6bdbb4fba9_ActionId">
    <vt:lpwstr>9c3c70de-e931-401e-a5cc-effd6037030b</vt:lpwstr>
  </property>
  <property fmtid="{D5CDD505-2E9C-101B-9397-08002B2CF9AE}" pid="9" name="MSIP_Label_2fd53d93-3f4c-4b90-b511-bd6bdbb4fba9_ContentBits">
    <vt:lpwstr>0</vt:lpwstr>
  </property>
</Properties>
</file>